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pptx" ContentType="application/vnd.openxmlformats-officedocument.presentationml.presentation"/>
  <Default Extension="vml" ContentType="application/vnd.openxmlformats-officedocument.vmlDrawing"/>
  <Default Extension="tiff" ContentType="image/tif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3"/>
  </p:notesMasterIdLst>
  <p:sldIdLst>
    <p:sldId id="576" r:id="rId2"/>
    <p:sldId id="385" r:id="rId3"/>
    <p:sldId id="264" r:id="rId4"/>
    <p:sldId id="663" r:id="rId5"/>
    <p:sldId id="664" r:id="rId6"/>
    <p:sldId id="709" r:id="rId7"/>
    <p:sldId id="666" r:id="rId8"/>
    <p:sldId id="665" r:id="rId9"/>
    <p:sldId id="667" r:id="rId10"/>
    <p:sldId id="668" r:id="rId11"/>
    <p:sldId id="669" r:id="rId12"/>
    <p:sldId id="595" r:id="rId13"/>
    <p:sldId id="300" r:id="rId14"/>
    <p:sldId id="596" r:id="rId15"/>
    <p:sldId id="437" r:id="rId16"/>
    <p:sldId id="438" r:id="rId17"/>
    <p:sldId id="581" r:id="rId18"/>
    <p:sldId id="582" r:id="rId19"/>
    <p:sldId id="441" r:id="rId20"/>
    <p:sldId id="442" r:id="rId21"/>
    <p:sldId id="671" r:id="rId22"/>
    <p:sldId id="672" r:id="rId23"/>
    <p:sldId id="673" r:id="rId24"/>
    <p:sldId id="674" r:id="rId25"/>
    <p:sldId id="675" r:id="rId26"/>
    <p:sldId id="676" r:id="rId27"/>
    <p:sldId id="677" r:id="rId28"/>
    <p:sldId id="678" r:id="rId29"/>
    <p:sldId id="679" r:id="rId30"/>
    <p:sldId id="680" r:id="rId31"/>
    <p:sldId id="681" r:id="rId32"/>
    <p:sldId id="682" r:id="rId33"/>
    <p:sldId id="683" r:id="rId34"/>
    <p:sldId id="684" r:id="rId35"/>
    <p:sldId id="685" r:id="rId36"/>
    <p:sldId id="686" r:id="rId37"/>
    <p:sldId id="687" r:id="rId38"/>
    <p:sldId id="688" r:id="rId39"/>
    <p:sldId id="689" r:id="rId40"/>
    <p:sldId id="690" r:id="rId41"/>
    <p:sldId id="691" r:id="rId42"/>
    <p:sldId id="692" r:id="rId43"/>
    <p:sldId id="693" r:id="rId44"/>
    <p:sldId id="694" r:id="rId45"/>
    <p:sldId id="695" r:id="rId46"/>
    <p:sldId id="696" r:id="rId47"/>
    <p:sldId id="697" r:id="rId48"/>
    <p:sldId id="698" r:id="rId49"/>
    <p:sldId id="699" r:id="rId50"/>
    <p:sldId id="700" r:id="rId51"/>
    <p:sldId id="701" r:id="rId52"/>
    <p:sldId id="702" r:id="rId53"/>
    <p:sldId id="703" r:id="rId54"/>
    <p:sldId id="704" r:id="rId55"/>
    <p:sldId id="705" r:id="rId56"/>
    <p:sldId id="706" r:id="rId57"/>
    <p:sldId id="707" r:id="rId58"/>
    <p:sldId id="708" r:id="rId59"/>
    <p:sldId id="643" r:id="rId60"/>
    <p:sldId id="644" r:id="rId61"/>
    <p:sldId id="645" r:id="rId62"/>
    <p:sldId id="646" r:id="rId63"/>
    <p:sldId id="647" r:id="rId64"/>
    <p:sldId id="648" r:id="rId65"/>
    <p:sldId id="649" r:id="rId66"/>
    <p:sldId id="650" r:id="rId67"/>
    <p:sldId id="651" r:id="rId68"/>
    <p:sldId id="652" r:id="rId69"/>
    <p:sldId id="653" r:id="rId70"/>
    <p:sldId id="654" r:id="rId71"/>
    <p:sldId id="655" r:id="rId72"/>
    <p:sldId id="656" r:id="rId73"/>
    <p:sldId id="657" r:id="rId74"/>
    <p:sldId id="658" r:id="rId75"/>
    <p:sldId id="659" r:id="rId76"/>
    <p:sldId id="618" r:id="rId77"/>
    <p:sldId id="584" r:id="rId78"/>
    <p:sldId id="585" r:id="rId79"/>
    <p:sldId id="586" r:id="rId80"/>
    <p:sldId id="587" r:id="rId81"/>
    <p:sldId id="588" r:id="rId82"/>
    <p:sldId id="589" r:id="rId83"/>
    <p:sldId id="599" r:id="rId84"/>
    <p:sldId id="600" r:id="rId85"/>
    <p:sldId id="601" r:id="rId86"/>
    <p:sldId id="602" r:id="rId87"/>
    <p:sldId id="603" r:id="rId88"/>
    <p:sldId id="604" r:id="rId89"/>
    <p:sldId id="605" r:id="rId90"/>
    <p:sldId id="606" r:id="rId91"/>
    <p:sldId id="607" r:id="rId92"/>
    <p:sldId id="608" r:id="rId93"/>
    <p:sldId id="609" r:id="rId94"/>
    <p:sldId id="610" r:id="rId95"/>
    <p:sldId id="611" r:id="rId96"/>
    <p:sldId id="612" r:id="rId97"/>
    <p:sldId id="613" r:id="rId98"/>
    <p:sldId id="614" r:id="rId99"/>
    <p:sldId id="615" r:id="rId100"/>
    <p:sldId id="616" r:id="rId101"/>
    <p:sldId id="617" r:id="rId102"/>
    <p:sldId id="476" r:id="rId103"/>
    <p:sldId id="477" r:id="rId104"/>
    <p:sldId id="478" r:id="rId105"/>
    <p:sldId id="479" r:id="rId106"/>
    <p:sldId id="624" r:id="rId107"/>
    <p:sldId id="625" r:id="rId108"/>
    <p:sldId id="626" r:id="rId109"/>
    <p:sldId id="627" r:id="rId110"/>
    <p:sldId id="628" r:id="rId111"/>
    <p:sldId id="629" r:id="rId112"/>
    <p:sldId id="630" r:id="rId113"/>
    <p:sldId id="631" r:id="rId114"/>
    <p:sldId id="632" r:id="rId115"/>
    <p:sldId id="633" r:id="rId116"/>
    <p:sldId id="634" r:id="rId117"/>
    <p:sldId id="635" r:id="rId118"/>
    <p:sldId id="481" r:id="rId119"/>
    <p:sldId id="482" r:id="rId120"/>
    <p:sldId id="483" r:id="rId121"/>
    <p:sldId id="484" r:id="rId122"/>
    <p:sldId id="661" r:id="rId123"/>
    <p:sldId id="662" r:id="rId124"/>
    <p:sldId id="737" r:id="rId125"/>
    <p:sldId id="710" r:id="rId126"/>
    <p:sldId id="711" r:id="rId127"/>
    <p:sldId id="712" r:id="rId128"/>
    <p:sldId id="713" r:id="rId129"/>
    <p:sldId id="714" r:id="rId130"/>
    <p:sldId id="715" r:id="rId131"/>
    <p:sldId id="716" r:id="rId132"/>
    <p:sldId id="717" r:id="rId133"/>
    <p:sldId id="718" r:id="rId134"/>
    <p:sldId id="719" r:id="rId135"/>
    <p:sldId id="720" r:id="rId136"/>
    <p:sldId id="721" r:id="rId137"/>
    <p:sldId id="722" r:id="rId138"/>
    <p:sldId id="723" r:id="rId139"/>
    <p:sldId id="724" r:id="rId140"/>
    <p:sldId id="725" r:id="rId141"/>
    <p:sldId id="726" r:id="rId142"/>
    <p:sldId id="727" r:id="rId143"/>
    <p:sldId id="728" r:id="rId144"/>
    <p:sldId id="729" r:id="rId145"/>
    <p:sldId id="730" r:id="rId146"/>
    <p:sldId id="731" r:id="rId147"/>
    <p:sldId id="732" r:id="rId148"/>
    <p:sldId id="733" r:id="rId149"/>
    <p:sldId id="734" r:id="rId150"/>
    <p:sldId id="735" r:id="rId151"/>
    <p:sldId id="736" r:id="rId1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80"/>
    <a:srgbClr val="DBF9EE"/>
    <a:srgbClr val="FFFFCC"/>
    <a:srgbClr val="009893"/>
    <a:srgbClr val="B9F0FF"/>
    <a:srgbClr val="006F8D"/>
    <a:srgbClr val="BCE4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51" autoAdjust="0"/>
    <p:restoredTop sz="73890" autoAdjust="0"/>
  </p:normalViewPr>
  <p:slideViewPr>
    <p:cSldViewPr snapToGrid="0" snapToObjects="1">
      <p:cViewPr varScale="1">
        <p:scale>
          <a:sx n="99" d="100"/>
          <a:sy n="99" d="100"/>
        </p:scale>
        <p:origin x="1200" y="66"/>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theme" Target="theme/theme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notesMaster" Target="notesMasters/notesMaster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presProps" Target="presProps.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4/17/2018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1</a:t>
            </a:fld>
            <a:endParaRPr lang="en-US"/>
          </a:p>
        </p:txBody>
      </p:sp>
    </p:spTree>
    <p:extLst>
      <p:ext uri="{BB962C8B-B14F-4D97-AF65-F5344CB8AC3E}">
        <p14:creationId xmlns:p14="http://schemas.microsoft.com/office/powerpoint/2010/main" val="4775845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defTabSz="457200" hangingPunct="0"/>
            <a:fld id="{9F4FBC3A-A12C-40F9-BB8D-BC30C7901396}" type="slidenum">
              <a:rPr lang="en-US" kern="0">
                <a:solidFill>
                  <a:srgbClr val="000000"/>
                </a:solidFill>
                <a:sym typeface="Calibri"/>
              </a:rPr>
              <a:pPr defTabSz="457200" hangingPunct="0"/>
              <a:t>22</a:t>
            </a:fld>
            <a:endParaRPr lang="en-US" kern="0" dirty="0">
              <a:solidFill>
                <a:srgbClr val="000000"/>
              </a:solidFill>
              <a:sym typeface="Calibri"/>
            </a:endParaRPr>
          </a:p>
        </p:txBody>
      </p:sp>
    </p:spTree>
    <p:extLst>
      <p:ext uri="{BB962C8B-B14F-4D97-AF65-F5344CB8AC3E}">
        <p14:creationId xmlns:p14="http://schemas.microsoft.com/office/powerpoint/2010/main" val="20771948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defTabSz="457200" hangingPunct="0"/>
            <a:fld id="{9F4FBC3A-A12C-40F9-BB8D-BC30C7901396}" type="slidenum">
              <a:rPr lang="en-US" kern="0">
                <a:solidFill>
                  <a:srgbClr val="000000"/>
                </a:solidFill>
                <a:sym typeface="Calibri"/>
              </a:rPr>
              <a:pPr defTabSz="457200" hangingPunct="0"/>
              <a:t>23</a:t>
            </a:fld>
            <a:endParaRPr lang="en-US" kern="0" dirty="0">
              <a:solidFill>
                <a:srgbClr val="000000"/>
              </a:solidFill>
              <a:sym typeface="Calibri"/>
            </a:endParaRPr>
          </a:p>
        </p:txBody>
      </p:sp>
    </p:spTree>
    <p:extLst>
      <p:ext uri="{BB962C8B-B14F-4D97-AF65-F5344CB8AC3E}">
        <p14:creationId xmlns:p14="http://schemas.microsoft.com/office/powerpoint/2010/main" val="10400517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26</a:t>
            </a:fld>
            <a:endParaRPr lang="en-US"/>
          </a:p>
        </p:txBody>
      </p:sp>
    </p:spTree>
    <p:extLst>
      <p:ext uri="{BB962C8B-B14F-4D97-AF65-F5344CB8AC3E}">
        <p14:creationId xmlns:p14="http://schemas.microsoft.com/office/powerpoint/2010/main" val="20725260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 model driven approach shifts the approach away from vendor proprietary methods (e.g., command scripting) towards modularized models based on open standards.  Using models facilitates common information across different layers of the network and operations hierarchy (business management layer down to network infrastructure layer). By u sing a common set of models along with tooling, rapid development and testing can be performed.  Models can be specified in different standardized languages or syntax (e.g., UML) and transformed to other languages, syntax or executable software.  Modeling languages provide a common platform for specifying architecture and design with validation capabilities.  Models can capture both the static/structural and dynamic/</a:t>
            </a:r>
            <a:r>
              <a:rPr lang="en-US" sz="1200" b="0" i="0" kern="1200" dirty="0" err="1" smtClean="0">
                <a:solidFill>
                  <a:schemeClr val="tx1"/>
                </a:solidFill>
                <a:effectLst/>
                <a:latin typeface="+mn-lt"/>
                <a:ea typeface="+mn-ea"/>
                <a:cs typeface="+mn-cs"/>
              </a:rPr>
              <a:t>behavioural</a:t>
            </a:r>
            <a:r>
              <a:rPr lang="en-US" sz="1200" b="0" i="0" kern="1200" dirty="0" smtClean="0">
                <a:solidFill>
                  <a:schemeClr val="tx1"/>
                </a:solidFill>
                <a:effectLst/>
                <a:latin typeface="+mn-lt"/>
                <a:ea typeface="+mn-ea"/>
                <a:cs typeface="+mn-cs"/>
              </a:rPr>
              <a:t> concepts of the system.  UML is a general purpose modelling language to visualize (through diagrams) the design of a system. UML is the modeling language being used by the MEF for Information Modeling purposes.</a:t>
            </a: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27</a:t>
            </a:fld>
            <a:endParaRPr lang="en-US"/>
          </a:p>
        </p:txBody>
      </p:sp>
    </p:spTree>
    <p:extLst>
      <p:ext uri="{BB962C8B-B14F-4D97-AF65-F5344CB8AC3E}">
        <p14:creationId xmlns:p14="http://schemas.microsoft.com/office/powerpoint/2010/main" val="19356792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28</a:t>
            </a:fld>
            <a:endParaRPr lang="en-US"/>
          </a:p>
        </p:txBody>
      </p:sp>
    </p:spTree>
    <p:extLst>
      <p:ext uri="{BB962C8B-B14F-4D97-AF65-F5344CB8AC3E}">
        <p14:creationId xmlns:p14="http://schemas.microsoft.com/office/powerpoint/2010/main" val="455839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29</a:t>
            </a:fld>
            <a:endParaRPr lang="en-US"/>
          </a:p>
        </p:txBody>
      </p:sp>
    </p:spTree>
    <p:extLst>
      <p:ext uri="{BB962C8B-B14F-4D97-AF65-F5344CB8AC3E}">
        <p14:creationId xmlns:p14="http://schemas.microsoft.com/office/powerpoint/2010/main" val="21713645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30</a:t>
            </a:fld>
            <a:endParaRPr lang="en-US"/>
          </a:p>
        </p:txBody>
      </p:sp>
    </p:spTree>
    <p:extLst>
      <p:ext uri="{BB962C8B-B14F-4D97-AF65-F5344CB8AC3E}">
        <p14:creationId xmlns:p14="http://schemas.microsoft.com/office/powerpoint/2010/main" val="21842564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32</a:t>
            </a:fld>
            <a:endParaRPr lang="en-US"/>
          </a:p>
        </p:txBody>
      </p:sp>
    </p:spTree>
    <p:extLst>
      <p:ext uri="{BB962C8B-B14F-4D97-AF65-F5344CB8AC3E}">
        <p14:creationId xmlns:p14="http://schemas.microsoft.com/office/powerpoint/2010/main" val="21806887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34</a:t>
            </a:fld>
            <a:endParaRPr lang="en-US"/>
          </a:p>
        </p:txBody>
      </p:sp>
    </p:spTree>
    <p:extLst>
      <p:ext uri="{BB962C8B-B14F-4D97-AF65-F5344CB8AC3E}">
        <p14:creationId xmlns:p14="http://schemas.microsoft.com/office/powerpoint/2010/main" val="25232239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35</a:t>
            </a:fld>
            <a:endParaRPr lang="en-US"/>
          </a:p>
        </p:txBody>
      </p:sp>
    </p:spTree>
    <p:extLst>
      <p:ext uri="{BB962C8B-B14F-4D97-AF65-F5344CB8AC3E}">
        <p14:creationId xmlns:p14="http://schemas.microsoft.com/office/powerpoint/2010/main" val="14649698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2</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25241264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208789E-1FC9-CE4B-B453-2AA144D753F5}" type="slidenum">
              <a:rPr lang="en-US" smtClean="0"/>
              <a:t>36</a:t>
            </a:fld>
            <a:endParaRPr lang="en-US"/>
          </a:p>
        </p:txBody>
      </p:sp>
    </p:spTree>
    <p:extLst>
      <p:ext uri="{BB962C8B-B14F-4D97-AF65-F5344CB8AC3E}">
        <p14:creationId xmlns:p14="http://schemas.microsoft.com/office/powerpoint/2010/main" val="8708912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37</a:t>
            </a:fld>
            <a:endParaRPr lang="en-US"/>
          </a:p>
        </p:txBody>
      </p:sp>
    </p:spTree>
    <p:extLst>
      <p:ext uri="{BB962C8B-B14F-4D97-AF65-F5344CB8AC3E}">
        <p14:creationId xmlns:p14="http://schemas.microsoft.com/office/powerpoint/2010/main" val="41285071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38</a:t>
            </a:fld>
            <a:endParaRPr lang="en-US"/>
          </a:p>
        </p:txBody>
      </p:sp>
    </p:spTree>
    <p:extLst>
      <p:ext uri="{BB962C8B-B14F-4D97-AF65-F5344CB8AC3E}">
        <p14:creationId xmlns:p14="http://schemas.microsoft.com/office/powerpoint/2010/main" val="22811417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39</a:t>
            </a:fld>
            <a:endParaRPr lang="en-US"/>
          </a:p>
        </p:txBody>
      </p:sp>
    </p:spTree>
    <p:extLst>
      <p:ext uri="{BB962C8B-B14F-4D97-AF65-F5344CB8AC3E}">
        <p14:creationId xmlns:p14="http://schemas.microsoft.com/office/powerpoint/2010/main" val="15513580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42</a:t>
            </a:fld>
            <a:endParaRPr lang="en-US"/>
          </a:p>
        </p:txBody>
      </p:sp>
    </p:spTree>
    <p:extLst>
      <p:ext uri="{BB962C8B-B14F-4D97-AF65-F5344CB8AC3E}">
        <p14:creationId xmlns:p14="http://schemas.microsoft.com/office/powerpoint/2010/main" val="17230169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9208789E-1FC9-CE4B-B453-2AA144D753F5}" type="slidenum">
              <a:rPr lang="en-US" smtClean="0"/>
              <a:t>43</a:t>
            </a:fld>
            <a:endParaRPr lang="en-US"/>
          </a:p>
        </p:txBody>
      </p:sp>
    </p:spTree>
    <p:extLst>
      <p:ext uri="{BB962C8B-B14F-4D97-AF65-F5344CB8AC3E}">
        <p14:creationId xmlns:p14="http://schemas.microsoft.com/office/powerpoint/2010/main" val="24279536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44</a:t>
            </a:fld>
            <a:endParaRPr lang="en-US"/>
          </a:p>
        </p:txBody>
      </p:sp>
    </p:spTree>
    <p:extLst>
      <p:ext uri="{BB962C8B-B14F-4D97-AF65-F5344CB8AC3E}">
        <p14:creationId xmlns:p14="http://schemas.microsoft.com/office/powerpoint/2010/main" val="35144377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27461D-41C6-480E-879E-10798E6BA0E6}" type="slidenum">
              <a:rPr lang="en-US" smtClean="0"/>
              <a:t>48</a:t>
            </a:fld>
            <a:endParaRPr lang="en-US"/>
          </a:p>
        </p:txBody>
      </p:sp>
    </p:spTree>
    <p:extLst>
      <p:ext uri="{BB962C8B-B14F-4D97-AF65-F5344CB8AC3E}">
        <p14:creationId xmlns:p14="http://schemas.microsoft.com/office/powerpoint/2010/main" val="25779917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9208789E-1FC9-CE4B-B453-2AA144D753F5}" type="slidenum">
              <a:rPr lang="en-US" smtClean="0"/>
              <a:t>49</a:t>
            </a:fld>
            <a:endParaRPr lang="en-US"/>
          </a:p>
        </p:txBody>
      </p:sp>
    </p:spTree>
    <p:extLst>
      <p:ext uri="{BB962C8B-B14F-4D97-AF65-F5344CB8AC3E}">
        <p14:creationId xmlns:p14="http://schemas.microsoft.com/office/powerpoint/2010/main" val="27607591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9208789E-1FC9-CE4B-B453-2AA144D753F5}" type="slidenum">
              <a:rPr lang="en-US" smtClean="0"/>
              <a:t>50</a:t>
            </a:fld>
            <a:endParaRPr lang="en-US"/>
          </a:p>
        </p:txBody>
      </p:sp>
    </p:spTree>
    <p:extLst>
      <p:ext uri="{BB962C8B-B14F-4D97-AF65-F5344CB8AC3E}">
        <p14:creationId xmlns:p14="http://schemas.microsoft.com/office/powerpoint/2010/main" val="3090779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5</a:t>
            </a:fld>
            <a:endParaRPr lang="en-US"/>
          </a:p>
        </p:txBody>
      </p:sp>
    </p:spTree>
    <p:extLst>
      <p:ext uri="{BB962C8B-B14F-4D97-AF65-F5344CB8AC3E}">
        <p14:creationId xmlns:p14="http://schemas.microsoft.com/office/powerpoint/2010/main" val="7665293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9208789E-1FC9-CE4B-B453-2AA144D753F5}" type="slidenum">
              <a:rPr lang="en-US" smtClean="0"/>
              <a:t>58</a:t>
            </a:fld>
            <a:endParaRPr lang="en-US"/>
          </a:p>
        </p:txBody>
      </p:sp>
    </p:spTree>
    <p:extLst>
      <p:ext uri="{BB962C8B-B14F-4D97-AF65-F5344CB8AC3E}">
        <p14:creationId xmlns:p14="http://schemas.microsoft.com/office/powerpoint/2010/main" val="11784835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2B7F09-0AAB-7443-BE20-4368098D79C9}" type="slidenum">
              <a:rPr lang="en-US" smtClean="0"/>
              <a:pPr/>
              <a:t>109</a:t>
            </a:fld>
            <a:endParaRPr lang="en-US"/>
          </a:p>
        </p:txBody>
      </p:sp>
    </p:spTree>
    <p:extLst>
      <p:ext uri="{BB962C8B-B14F-4D97-AF65-F5344CB8AC3E}">
        <p14:creationId xmlns:p14="http://schemas.microsoft.com/office/powerpoint/2010/main" val="36080827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111</a:t>
            </a:fld>
            <a:endParaRPr lang="en-US"/>
          </a:p>
        </p:txBody>
      </p:sp>
    </p:spTree>
    <p:extLst>
      <p:ext uri="{BB962C8B-B14F-4D97-AF65-F5344CB8AC3E}">
        <p14:creationId xmlns:p14="http://schemas.microsoft.com/office/powerpoint/2010/main" val="10298564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112</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19827869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113</a:t>
            </a:fld>
            <a:endParaRPr lang="en-US" dirty="0">
              <a:latin typeface="Arial" panose="020B0604020202020204"/>
            </a:endParaRPr>
          </a:p>
        </p:txBody>
      </p:sp>
    </p:spTree>
    <p:extLst>
      <p:ext uri="{BB962C8B-B14F-4D97-AF65-F5344CB8AC3E}">
        <p14:creationId xmlns:p14="http://schemas.microsoft.com/office/powerpoint/2010/main" val="39856351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114</a:t>
            </a:fld>
            <a:endParaRPr lang="en-US"/>
          </a:p>
        </p:txBody>
      </p:sp>
    </p:spTree>
    <p:extLst>
      <p:ext uri="{BB962C8B-B14F-4D97-AF65-F5344CB8AC3E}">
        <p14:creationId xmlns:p14="http://schemas.microsoft.com/office/powerpoint/2010/main" val="18378265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864335A-8F41-46D9-922E-A680BED6D707}" type="slidenum">
              <a:rPr lang="en-US" smtClean="0"/>
              <a:t>117</a:t>
            </a:fld>
            <a:endParaRPr lang="en-US"/>
          </a:p>
        </p:txBody>
      </p:sp>
    </p:spTree>
    <p:extLst>
      <p:ext uri="{BB962C8B-B14F-4D97-AF65-F5344CB8AC3E}">
        <p14:creationId xmlns:p14="http://schemas.microsoft.com/office/powerpoint/2010/main" val="34478712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119</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27512523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120</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334296644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121</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1657719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6</a:t>
            </a:fld>
            <a:endParaRPr lang="en-US"/>
          </a:p>
        </p:txBody>
      </p:sp>
    </p:spTree>
    <p:extLst>
      <p:ext uri="{BB962C8B-B14F-4D97-AF65-F5344CB8AC3E}">
        <p14:creationId xmlns:p14="http://schemas.microsoft.com/office/powerpoint/2010/main" val="243930099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27A1DE2-BC72-45B8-8E64-454A18310723}" type="slidenum">
              <a:rPr lang="en-US" smtClean="0"/>
              <a:t>127</a:t>
            </a:fld>
            <a:endParaRPr lang="en-US"/>
          </a:p>
        </p:txBody>
      </p:sp>
    </p:spTree>
    <p:extLst>
      <p:ext uri="{BB962C8B-B14F-4D97-AF65-F5344CB8AC3E}">
        <p14:creationId xmlns:p14="http://schemas.microsoft.com/office/powerpoint/2010/main" val="425548115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27A1DE2-BC72-45B8-8E64-454A18310723}" type="slidenum">
              <a:rPr lang="en-US" smtClean="0"/>
              <a:t>128</a:t>
            </a:fld>
            <a:endParaRPr lang="en-US"/>
          </a:p>
        </p:txBody>
      </p:sp>
    </p:spTree>
    <p:extLst>
      <p:ext uri="{BB962C8B-B14F-4D97-AF65-F5344CB8AC3E}">
        <p14:creationId xmlns:p14="http://schemas.microsoft.com/office/powerpoint/2010/main" val="147680671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Version 2.0</a:t>
            </a:r>
            <a:r>
              <a:rPr lang="en-CA" baseline="0" dirty="0"/>
              <a:t> – 2016.07.28</a:t>
            </a:r>
            <a:endParaRPr lang="en-CA" dirty="0"/>
          </a:p>
        </p:txBody>
      </p:sp>
      <p:sp>
        <p:nvSpPr>
          <p:cNvPr id="4" name="Slide Number Placeholder 3"/>
          <p:cNvSpPr>
            <a:spLocks noGrp="1"/>
          </p:cNvSpPr>
          <p:nvPr>
            <p:ph type="sldNum" sz="quarter" idx="10"/>
          </p:nvPr>
        </p:nvSpPr>
        <p:spPr/>
        <p:txBody>
          <a:bodyPr/>
          <a:lstStyle/>
          <a:p>
            <a:fld id="{980BCDBC-26FF-4D62-8BD6-DA4090E382B2}" type="slidenum">
              <a:rPr lang="en-US" smtClean="0">
                <a:solidFill>
                  <a:prstClr val="black"/>
                </a:solidFill>
              </a:rPr>
              <a:pPr/>
              <a:t>130</a:t>
            </a:fld>
            <a:endParaRPr lang="en-US" dirty="0">
              <a:solidFill>
                <a:prstClr val="black"/>
              </a:solidFill>
            </a:endParaRPr>
          </a:p>
        </p:txBody>
      </p:sp>
    </p:spTree>
    <p:extLst>
      <p:ext uri="{BB962C8B-B14F-4D97-AF65-F5344CB8AC3E}">
        <p14:creationId xmlns:p14="http://schemas.microsoft.com/office/powerpoint/2010/main" val="201236950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A44FAA9-51FA-4F6B-AC6F-9EF5239E7D33}" type="slidenum">
              <a:rPr lang="en-US" smtClean="0"/>
              <a:pPr>
                <a:defRPr/>
              </a:pPr>
              <a:t>131</a:t>
            </a:fld>
            <a:endParaRPr lang="en-US" dirty="0"/>
          </a:p>
        </p:txBody>
      </p:sp>
    </p:spTree>
    <p:extLst>
      <p:ext uri="{BB962C8B-B14F-4D97-AF65-F5344CB8AC3E}">
        <p14:creationId xmlns:p14="http://schemas.microsoft.com/office/powerpoint/2010/main" val="11928281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864335A-8F41-46D9-922E-A680BED6D707}" type="slidenum">
              <a:rPr lang="en-US" smtClean="0"/>
              <a:t>133</a:t>
            </a:fld>
            <a:endParaRPr lang="en-US"/>
          </a:p>
        </p:txBody>
      </p:sp>
    </p:spTree>
    <p:extLst>
      <p:ext uri="{BB962C8B-B14F-4D97-AF65-F5344CB8AC3E}">
        <p14:creationId xmlns:p14="http://schemas.microsoft.com/office/powerpoint/2010/main" val="221374211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864335A-8F41-46D9-922E-A680BED6D707}" type="slidenum">
              <a:rPr lang="en-US" smtClean="0"/>
              <a:t>134</a:t>
            </a:fld>
            <a:endParaRPr lang="en-US"/>
          </a:p>
        </p:txBody>
      </p:sp>
    </p:spTree>
    <p:extLst>
      <p:ext uri="{BB962C8B-B14F-4D97-AF65-F5344CB8AC3E}">
        <p14:creationId xmlns:p14="http://schemas.microsoft.com/office/powerpoint/2010/main" val="272178019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27A1DE2-BC72-45B8-8E64-454A18310723}" type="slidenum">
              <a:rPr lang="en-US" smtClean="0"/>
              <a:t>135</a:t>
            </a:fld>
            <a:endParaRPr lang="en-US"/>
          </a:p>
        </p:txBody>
      </p:sp>
    </p:spTree>
    <p:extLst>
      <p:ext uri="{BB962C8B-B14F-4D97-AF65-F5344CB8AC3E}">
        <p14:creationId xmlns:p14="http://schemas.microsoft.com/office/powerpoint/2010/main" val="282139070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27A1DE2-BC72-45B8-8E64-454A18310723}" type="slidenum">
              <a:rPr lang="en-US" smtClean="0"/>
              <a:t>136</a:t>
            </a:fld>
            <a:endParaRPr lang="en-US"/>
          </a:p>
        </p:txBody>
      </p:sp>
    </p:spTree>
    <p:extLst>
      <p:ext uri="{BB962C8B-B14F-4D97-AF65-F5344CB8AC3E}">
        <p14:creationId xmlns:p14="http://schemas.microsoft.com/office/powerpoint/2010/main" val="309485234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27461D-41C6-480E-879E-10798E6BA0E6}" type="slidenum">
              <a:rPr lang="en-US" smtClean="0"/>
              <a:t>137</a:t>
            </a:fld>
            <a:endParaRPr lang="en-US"/>
          </a:p>
        </p:txBody>
      </p:sp>
    </p:spTree>
    <p:extLst>
      <p:ext uri="{BB962C8B-B14F-4D97-AF65-F5344CB8AC3E}">
        <p14:creationId xmlns:p14="http://schemas.microsoft.com/office/powerpoint/2010/main" val="129107202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27461D-41C6-480E-879E-10798E6BA0E6}" type="slidenum">
              <a:rPr lang="en-US" smtClean="0"/>
              <a:t>138</a:t>
            </a:fld>
            <a:endParaRPr lang="en-US"/>
          </a:p>
        </p:txBody>
      </p:sp>
    </p:spTree>
    <p:extLst>
      <p:ext uri="{BB962C8B-B14F-4D97-AF65-F5344CB8AC3E}">
        <p14:creationId xmlns:p14="http://schemas.microsoft.com/office/powerpoint/2010/main" val="34318619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7</a:t>
            </a:fld>
            <a:endParaRPr lang="en-US"/>
          </a:p>
        </p:txBody>
      </p:sp>
    </p:spTree>
    <p:extLst>
      <p:ext uri="{BB962C8B-B14F-4D97-AF65-F5344CB8AC3E}">
        <p14:creationId xmlns:p14="http://schemas.microsoft.com/office/powerpoint/2010/main" val="79286365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27461D-41C6-480E-879E-10798E6BA0E6}" type="slidenum">
              <a:rPr lang="en-US" smtClean="0"/>
              <a:t>139</a:t>
            </a:fld>
            <a:endParaRPr lang="en-US"/>
          </a:p>
        </p:txBody>
      </p:sp>
    </p:spTree>
    <p:extLst>
      <p:ext uri="{BB962C8B-B14F-4D97-AF65-F5344CB8AC3E}">
        <p14:creationId xmlns:p14="http://schemas.microsoft.com/office/powerpoint/2010/main" val="211488520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27461D-41C6-480E-879E-10798E6BA0E6}" type="slidenum">
              <a:rPr lang="en-US" smtClean="0"/>
              <a:t>140</a:t>
            </a:fld>
            <a:endParaRPr lang="en-US"/>
          </a:p>
        </p:txBody>
      </p:sp>
    </p:spTree>
    <p:extLst>
      <p:ext uri="{BB962C8B-B14F-4D97-AF65-F5344CB8AC3E}">
        <p14:creationId xmlns:p14="http://schemas.microsoft.com/office/powerpoint/2010/main" val="190853178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27A1DE2-BC72-45B8-8E64-454A18310723}" type="slidenum">
              <a:rPr lang="en-US" smtClean="0"/>
              <a:t>141</a:t>
            </a:fld>
            <a:endParaRPr lang="en-US"/>
          </a:p>
        </p:txBody>
      </p:sp>
    </p:spTree>
    <p:extLst>
      <p:ext uri="{BB962C8B-B14F-4D97-AF65-F5344CB8AC3E}">
        <p14:creationId xmlns:p14="http://schemas.microsoft.com/office/powerpoint/2010/main" val="427313640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27461D-41C6-480E-879E-10798E6BA0E6}" type="slidenum">
              <a:rPr lang="en-US" smtClean="0"/>
              <a:t>142</a:t>
            </a:fld>
            <a:endParaRPr lang="en-US"/>
          </a:p>
        </p:txBody>
      </p:sp>
    </p:spTree>
    <p:extLst>
      <p:ext uri="{BB962C8B-B14F-4D97-AF65-F5344CB8AC3E}">
        <p14:creationId xmlns:p14="http://schemas.microsoft.com/office/powerpoint/2010/main" val="751717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Version 2.0</a:t>
            </a:r>
            <a:r>
              <a:rPr lang="en-CA" baseline="0" dirty="0"/>
              <a:t> – 2016.07.28</a:t>
            </a:r>
            <a:endParaRPr lang="en-CA" dirty="0"/>
          </a:p>
        </p:txBody>
      </p:sp>
      <p:sp>
        <p:nvSpPr>
          <p:cNvPr id="4" name="Slide Number Placeholder 3"/>
          <p:cNvSpPr>
            <a:spLocks noGrp="1"/>
          </p:cNvSpPr>
          <p:nvPr>
            <p:ph type="sldNum" sz="quarter" idx="10"/>
          </p:nvPr>
        </p:nvSpPr>
        <p:spPr/>
        <p:txBody>
          <a:bodyPr/>
          <a:lstStyle/>
          <a:p>
            <a:fld id="{980BCDBC-26FF-4D62-8BD6-DA4090E382B2}" type="slidenum">
              <a:rPr lang="en-US" smtClean="0">
                <a:solidFill>
                  <a:prstClr val="black"/>
                </a:solidFill>
              </a:rPr>
              <a:pPr/>
              <a:t>148</a:t>
            </a:fld>
            <a:endParaRPr lang="en-US" dirty="0">
              <a:solidFill>
                <a:prstClr val="black"/>
              </a:solidFill>
            </a:endParaRPr>
          </a:p>
        </p:txBody>
      </p:sp>
    </p:spTree>
    <p:extLst>
      <p:ext uri="{BB962C8B-B14F-4D97-AF65-F5344CB8AC3E}">
        <p14:creationId xmlns:p14="http://schemas.microsoft.com/office/powerpoint/2010/main" val="6977894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9</a:t>
            </a:fld>
            <a:endParaRPr lang="en-US"/>
          </a:p>
        </p:txBody>
      </p:sp>
    </p:spTree>
    <p:extLst>
      <p:ext uri="{BB962C8B-B14F-4D97-AF65-F5344CB8AC3E}">
        <p14:creationId xmlns:p14="http://schemas.microsoft.com/office/powerpoint/2010/main" val="24672320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6446816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pPr/>
              <a:t>17</a:t>
            </a:fld>
            <a:endParaRPr lang="en-US"/>
          </a:p>
        </p:txBody>
      </p:sp>
    </p:spTree>
    <p:extLst>
      <p:ext uri="{BB962C8B-B14F-4D97-AF65-F5344CB8AC3E}">
        <p14:creationId xmlns:p14="http://schemas.microsoft.com/office/powerpoint/2010/main" val="3634837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18</a:t>
            </a:fld>
            <a:endParaRPr lang="en-US"/>
          </a:p>
        </p:txBody>
      </p:sp>
    </p:spTree>
    <p:extLst>
      <p:ext uri="{BB962C8B-B14F-4D97-AF65-F5344CB8AC3E}">
        <p14:creationId xmlns:p14="http://schemas.microsoft.com/office/powerpoint/2010/main" val="35254477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oleObject" Target="../embeddings/oleObject1.bin"/></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3AAB8DEC-FE24-48FC-A499-C510332ABAA6}" type="datetimeFigureOut">
              <a:rPr lang="en-US" smtClean="0"/>
              <a:t>4/17/2018</a:t>
            </a:fld>
            <a:endParaRPr 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灯片编号占位符 5"/>
          <p:cNvSpPr>
            <a:spLocks noGrp="1"/>
          </p:cNvSpPr>
          <p:nvPr>
            <p:ph type="sldNum" sz="quarter" idx="12"/>
          </p:nvPr>
        </p:nvSpPr>
        <p:spPr>
          <a:xfrm>
            <a:off x="11440443" y="6190534"/>
            <a:ext cx="256771" cy="253885"/>
          </a:xfrm>
        </p:spPr>
        <p:txBody>
          <a:bodyPr/>
          <a:lstStyle/>
          <a:p>
            <a:fld id="{4AA5F8CA-0F33-4411-822A-05FF2EFCBC9C}" type="slidenum">
              <a:rPr lang="en-US" smtClean="0"/>
              <a:t>‹#›</a:t>
            </a:fld>
            <a:endParaRPr lang="en-US"/>
          </a:p>
        </p:txBody>
      </p:sp>
    </p:spTree>
    <p:extLst>
      <p:ext uri="{BB962C8B-B14F-4D97-AF65-F5344CB8AC3E}">
        <p14:creationId xmlns:p14="http://schemas.microsoft.com/office/powerpoint/2010/main" val="674903624"/>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212322259"/>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Заголовок и объект">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fld id="{AC73122C-D482-4560-8E63-F631AB307F07}" type="datetimeFigureOut">
              <a:rPr lang="ru-RU" smtClean="0"/>
              <a:t>17.04.2018</a:t>
            </a:fld>
            <a:endParaRPr lang="ru-RU"/>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B376D985-ACE5-40FC-9CE2-BED3A21CBC86}" type="slidenum">
              <a:rPr lang="ru-RU" smtClean="0"/>
              <a:t>‹#›</a:t>
            </a:fld>
            <a:endParaRPr lang="ru-RU"/>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extLst>
      <p:ext uri="{BB962C8B-B14F-4D97-AF65-F5344CB8AC3E}">
        <p14:creationId xmlns:p14="http://schemas.microsoft.com/office/powerpoint/2010/main" val="2120648096"/>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Sub-Title and Content">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spid="_x0000_s4098"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2118" y="2118"/>
                        <a:ext cx="2116" cy="2116"/>
                      </a:xfrm>
                      <a:prstGeom prst="rect">
                        <a:avLst/>
                      </a:prstGeom>
                    </p:spPr>
                  </p:pic>
                </p:oleObj>
              </mc:Fallback>
            </mc:AlternateContent>
          </a:graphicData>
        </a:graphic>
      </p:graphicFrame>
      <p:sp>
        <p:nvSpPr>
          <p:cNvPr id="9" name="Textplatzhalter 2"/>
          <p:cNvSpPr>
            <a:spLocks noGrp="1"/>
          </p:cNvSpPr>
          <p:nvPr>
            <p:ph type="body" idx="13"/>
          </p:nvPr>
        </p:nvSpPr>
        <p:spPr>
          <a:xfrm>
            <a:off x="624421" y="1102301"/>
            <a:ext cx="10943167" cy="562987"/>
          </a:xfrm>
          <a:prstGeom prst="rect">
            <a:avLst/>
          </a:prstGeom>
          <a:noFill/>
        </p:spPr>
        <p:txBody>
          <a:bodyPr wrap="square" lIns="0" tIns="72000" rIns="0" bIns="36000">
            <a:noAutofit/>
          </a:bodyPr>
          <a:lstStyle>
            <a:lvl1pPr marL="0" indent="0">
              <a:buNone/>
              <a:defRPr lang="de-DE" sz="2133" b="1" dirty="0" smtClean="0">
                <a:solidFill>
                  <a:schemeClr val="accent1"/>
                </a:solidFill>
                <a:latin typeface="+mn-lt"/>
                <a:ea typeface="+mn-ea"/>
                <a:cs typeface="+mn-cs"/>
              </a:defRPr>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marL="176205" lvl="0" indent="-176205" algn="l" rtl="0" eaLnBrk="1" fontAlgn="base" hangingPunct="1">
              <a:spcBef>
                <a:spcPts val="800"/>
              </a:spcBef>
              <a:spcAft>
                <a:spcPct val="0"/>
              </a:spcAft>
              <a:buClr>
                <a:schemeClr val="tx1"/>
              </a:buClr>
              <a:buFontTx/>
              <a:buNone/>
            </a:pPr>
            <a:r>
              <a:rPr lang="en-US" noProof="0" dirty="0"/>
              <a:t>Click to edit Master text styles</a:t>
            </a:r>
          </a:p>
        </p:txBody>
      </p:sp>
      <p:sp>
        <p:nvSpPr>
          <p:cNvPr id="4" name="Titel 3"/>
          <p:cNvSpPr>
            <a:spLocks noGrp="1"/>
          </p:cNvSpPr>
          <p:nvPr>
            <p:ph type="title"/>
          </p:nvPr>
        </p:nvSpPr>
        <p:spPr>
          <a:xfrm>
            <a:off x="507139" y="321733"/>
            <a:ext cx="11186191" cy="839568"/>
          </a:xfrm>
        </p:spPr>
        <p:txBody>
          <a:bodyPr wrap="square" lIns="0" tIns="34295" rIns="0" bIns="0" anchor="b" anchorCtr="0">
            <a:noAutofit/>
          </a:bodyPr>
          <a:lstStyle>
            <a:lvl1pPr marL="0" indent="0" algn="l">
              <a:lnSpc>
                <a:spcPct val="100000"/>
              </a:lnSpc>
              <a:spcBef>
                <a:spcPct val="0"/>
              </a:spcBef>
              <a:spcAft>
                <a:spcPct val="0"/>
              </a:spcAft>
              <a:buFontTx/>
              <a:buNone/>
              <a:defRPr sz="3200" b="1" i="0">
                <a:solidFill>
                  <a:srgbClr val="000000"/>
                </a:solidFill>
                <a:latin typeface="Arial" panose="020B0604020202020204" pitchFamily="34" charset="0"/>
              </a:defRPr>
            </a:lvl1pPr>
          </a:lstStyle>
          <a:p>
            <a:r>
              <a:rPr lang="en-US" dirty="0"/>
              <a:t>Click to edit Master title style</a:t>
            </a:r>
          </a:p>
        </p:txBody>
      </p:sp>
      <p:sp>
        <p:nvSpPr>
          <p:cNvPr id="5" name="Inhaltsplatzhalter 2"/>
          <p:cNvSpPr>
            <a:spLocks noGrp="1"/>
          </p:cNvSpPr>
          <p:nvPr>
            <p:ph idx="1" hasCustomPrompt="1"/>
          </p:nvPr>
        </p:nvSpPr>
        <p:spPr>
          <a:xfrm>
            <a:off x="624421" y="1665290"/>
            <a:ext cx="10943167" cy="4787900"/>
          </a:xfrm>
          <a:prstGeom prst="rect">
            <a:avLst/>
          </a:prstGeom>
          <a:noFill/>
          <a:ln w="12700">
            <a:noFill/>
            <a:miter lim="800000"/>
            <a:headEnd/>
            <a:tailEnd/>
          </a:ln>
        </p:spPr>
        <p:txBody>
          <a:bodyPr vert="horz" wrap="square" lIns="0" tIns="36000" rIns="0" bIns="0" numCol="1" anchor="t" anchorCtr="0" compatLnSpc="1">
            <a:prstTxWarp prst="textNoShape">
              <a:avLst/>
            </a:prstTxWarp>
          </a:bodyPr>
          <a:lstStyle>
            <a:lvl1pPr marL="179992" indent="-179992" algn="l" rtl="0" eaLnBrk="1" fontAlgn="base" hangingPunct="1">
              <a:spcBef>
                <a:spcPts val="300"/>
              </a:spcBef>
              <a:spcAft>
                <a:spcPts val="300"/>
              </a:spcAft>
              <a:buClr>
                <a:schemeClr val="tx1"/>
              </a:buClr>
              <a:buFont typeface="Arial" pitchFamily="34" charset="0"/>
              <a:defRPr lang="de-DE" sz="1800" dirty="0" smtClean="0">
                <a:solidFill>
                  <a:schemeClr val="tx1"/>
                </a:solidFill>
                <a:latin typeface="+mn-lt"/>
                <a:ea typeface="+mn-ea"/>
                <a:cs typeface="+mn-cs"/>
              </a:defRPr>
            </a:lvl1pPr>
            <a:lvl2pPr marL="359982" indent="-179992" algn="l" rtl="0" eaLnBrk="1" fontAlgn="base" hangingPunct="1">
              <a:spcBef>
                <a:spcPts val="300"/>
              </a:spcBef>
              <a:spcAft>
                <a:spcPts val="300"/>
              </a:spcAft>
              <a:buClr>
                <a:schemeClr val="tx1"/>
              </a:buClr>
              <a:buFont typeface="Arial" pitchFamily="34" charset="0"/>
              <a:defRPr lang="de-DE" sz="1600" dirty="0" smtClean="0">
                <a:solidFill>
                  <a:schemeClr val="tx1"/>
                </a:solidFill>
                <a:latin typeface="+mn-lt"/>
                <a:ea typeface="+mn-ea"/>
                <a:cs typeface="+mn-cs"/>
              </a:defRPr>
            </a:lvl2pPr>
            <a:lvl3pPr marL="539724" indent="-143992" algn="l" rtl="0" eaLnBrk="1" fontAlgn="base" hangingPunct="1">
              <a:spcBef>
                <a:spcPts val="300"/>
              </a:spcBef>
              <a:spcAft>
                <a:spcPts val="300"/>
              </a:spcAft>
              <a:buClr>
                <a:schemeClr val="tx1"/>
              </a:buClr>
              <a:buFont typeface="Arial" pitchFamily="34" charset="0"/>
              <a:tabLst/>
              <a:defRPr lang="de-DE" sz="1400" dirty="0" smtClean="0">
                <a:solidFill>
                  <a:schemeClr val="tx1"/>
                </a:solidFill>
                <a:latin typeface="+mn-lt"/>
                <a:ea typeface="+mn-ea"/>
                <a:cs typeface="+mn-cs"/>
              </a:defRPr>
            </a:lvl3pPr>
            <a:lvl4pPr marL="683966" indent="-143992" algn="l" rtl="0" eaLnBrk="1" fontAlgn="base" hangingPunct="1">
              <a:spcBef>
                <a:spcPts val="300"/>
              </a:spcBef>
              <a:spcAft>
                <a:spcPts val="300"/>
              </a:spcAft>
              <a:buClr>
                <a:schemeClr val="tx1"/>
              </a:buClr>
              <a:buFont typeface="Arial" pitchFamily="34" charset="0"/>
              <a:defRPr lang="de-DE" sz="1200" dirty="0" smtClean="0">
                <a:solidFill>
                  <a:schemeClr val="tx1"/>
                </a:solidFill>
                <a:latin typeface="+mn-lt"/>
                <a:ea typeface="+mn-ea"/>
                <a:cs typeface="+mn-cs"/>
              </a:defRPr>
            </a:lvl4pPr>
            <a:lvl5pPr marL="827958" indent="-107995" algn="l" rtl="0" eaLnBrk="1" fontAlgn="base" hangingPunct="1">
              <a:spcBef>
                <a:spcPts val="300"/>
              </a:spcBef>
              <a:spcAft>
                <a:spcPts val="300"/>
              </a:spcAft>
              <a:buClr>
                <a:schemeClr val="tx1"/>
              </a:buClr>
              <a:buFont typeface="Arial" pitchFamily="34" charset="0"/>
              <a:defRPr lang="de-DE" sz="1100" dirty="0">
                <a:solidFill>
                  <a:schemeClr val="tx1"/>
                </a:solidFill>
                <a:latin typeface="+mn-lt"/>
                <a:ea typeface="+mn-ea"/>
                <a:cs typeface="+mn-cs"/>
              </a:defRPr>
            </a:lvl5pPr>
          </a:lstStyle>
          <a:p>
            <a:pPr lvl="0"/>
            <a:r>
              <a:rPr lang="en-US" noProof="0" dirty="0"/>
              <a:t>Bullet 1</a:t>
            </a:r>
          </a:p>
          <a:p>
            <a:pPr lvl="1"/>
            <a:r>
              <a:rPr lang="en-US" noProof="0" dirty="0"/>
              <a:t>Bullet 2</a:t>
            </a:r>
          </a:p>
          <a:p>
            <a:pPr lvl="2"/>
            <a:r>
              <a:rPr lang="en-US" noProof="0" dirty="0"/>
              <a:t>Bullet 3</a:t>
            </a:r>
          </a:p>
          <a:p>
            <a:pPr lvl="3"/>
            <a:r>
              <a:rPr lang="en-US" noProof="0" dirty="0"/>
              <a:t>Bullet 4</a:t>
            </a:r>
          </a:p>
          <a:p>
            <a:pPr lvl="4"/>
            <a:r>
              <a:rPr lang="en-US" noProof="0" dirty="0"/>
              <a:t>Bullet 5</a:t>
            </a:r>
          </a:p>
        </p:txBody>
      </p:sp>
    </p:spTree>
    <p:extLst>
      <p:ext uri="{BB962C8B-B14F-4D97-AF65-F5344CB8AC3E}">
        <p14:creationId xmlns:p14="http://schemas.microsoft.com/office/powerpoint/2010/main" val="1152336200"/>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Только заголовок">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2829045183"/>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701" y="341793"/>
            <a:ext cx="10844563" cy="615553"/>
          </a:xfrm>
        </p:spPr>
        <p:txBody>
          <a:bodyPr tIns="0" rIns="0" bIns="0"/>
          <a:lstStyle>
            <a:lvl1pPr>
              <a:defRPr lang="zh-CN" altLang="en-US" sz="5332"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700" y="6489704"/>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68147" eaLnBrk="0" hangingPunct="0">
              <a:lnSpc>
                <a:spcPct val="85000"/>
              </a:lnSpc>
            </a:pPr>
            <a:fld id="{6E2B6D97-5D44-430E-A027-85C3264F843E}" type="slidenum">
              <a:rPr lang="de-DE" altLang="zh-CN" sz="1333" smtClean="0">
                <a:latin typeface="Arial" panose="020B0604020202020204" pitchFamily="34" charset="0"/>
                <a:ea typeface="MS PGothic" panose="020B0600070205080204" pitchFamily="34" charset="-128"/>
                <a:cs typeface="Arial" panose="020B0604020202020204" pitchFamily="34" charset="0"/>
              </a:rPr>
              <a:pPr defTabSz="1068147" eaLnBrk="0" hangingPunct="0">
                <a:lnSpc>
                  <a:spcPct val="85000"/>
                </a:lnSpc>
              </a:pPr>
              <a:t>‹#›</a:t>
            </a:fld>
            <a:endParaRPr lang="en-GB" altLang="zh-CN" sz="1333"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349835882"/>
      </p:ext>
    </p:extLst>
  </p:cSld>
  <p:clrMapOvr>
    <a:masterClrMapping/>
  </p:clrMapOvr>
  <p:transition spd="med" advClick="0"/>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lank slide gray">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Tree>
    <p:extLst>
      <p:ext uri="{BB962C8B-B14F-4D97-AF65-F5344CB8AC3E}">
        <p14:creationId xmlns:p14="http://schemas.microsoft.com/office/powerpoint/2010/main" val="29317365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3" name="Slide Number Placeholder 5"/>
          <p:cNvSpPr>
            <a:spLocks noGrp="1"/>
          </p:cNvSpPr>
          <p:nvPr>
            <p:ph type="sldNum" sz="quarter" idx="10"/>
          </p:nvPr>
        </p:nvSpPr>
        <p:spPr/>
        <p:txBody>
          <a:bodyPr/>
          <a:lstStyle>
            <a:lvl1pPr>
              <a:defRPr/>
            </a:lvl1pPr>
          </a:lstStyle>
          <a:p>
            <a:pPr>
              <a:defRPr/>
            </a:pPr>
            <a:fld id="{937EC166-8BEA-854F-9408-A770A19D1126}" type="slidenum">
              <a:rPr lang="en-US"/>
              <a:pPr>
                <a:defRPr/>
              </a:pPr>
              <a:t>‹#›</a:t>
            </a:fld>
            <a:r>
              <a:rPr lang="en-US" dirty="0"/>
              <a:t> </a:t>
            </a:r>
          </a:p>
        </p:txBody>
      </p:sp>
      <p:sp>
        <p:nvSpPr>
          <p:cNvPr id="2" name="Title 1"/>
          <p:cNvSpPr>
            <a:spLocks noGrp="1"/>
          </p:cNvSpPr>
          <p:nvPr>
            <p:ph type="title"/>
          </p:nvPr>
        </p:nvSpPr>
        <p:spPr/>
        <p:txBody>
          <a:bodyPr/>
          <a:lstStyle>
            <a:lvl1pPr>
              <a:defRPr/>
            </a:lvl1pPr>
          </a:lstStyle>
          <a:p>
            <a:endParaRPr lang="en-US" dirty="0"/>
          </a:p>
        </p:txBody>
      </p:sp>
    </p:spTree>
    <p:extLst>
      <p:ext uri="{BB962C8B-B14F-4D97-AF65-F5344CB8AC3E}">
        <p14:creationId xmlns:p14="http://schemas.microsoft.com/office/powerpoint/2010/main" val="1154370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38200" y="6356352"/>
            <a:ext cx="2743201" cy="365125"/>
          </a:xfrm>
          <a:prstGeom prst="rect">
            <a:avLst/>
          </a:prstGeom>
        </p:spPr>
        <p:txBody>
          <a:bodyPr/>
          <a:lstStyle/>
          <a:p>
            <a:fld id="{C222B823-F086-4E68-AF21-757153D9A4DB}" type="datetimeFigureOut">
              <a:rPr lang="en-US" smtClean="0"/>
              <a:t>4/17/2018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0D90DA-9D34-4E23-ACF1-91A08B63A5FA}" type="slidenum">
              <a:rPr lang="en-US" smtClean="0"/>
              <a:t>‹#›</a:t>
            </a:fld>
            <a:endParaRPr lang="en-US"/>
          </a:p>
        </p:txBody>
      </p:sp>
    </p:spTree>
    <p:extLst>
      <p:ext uri="{BB962C8B-B14F-4D97-AF65-F5344CB8AC3E}">
        <p14:creationId xmlns:p14="http://schemas.microsoft.com/office/powerpoint/2010/main" val="4076396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cSld name="标题幻灯片">
    <p:bg>
      <p:bgPr>
        <a:solidFill>
          <a:srgbClr val="0C9AD6"/>
        </a:solidFill>
        <a:effectLst/>
      </p:bgPr>
    </p:bg>
    <p:spTree>
      <p:nvGrpSpPr>
        <p:cNvPr id="1" name=""/>
        <p:cNvGrpSpPr/>
        <p:nvPr/>
      </p:nvGrpSpPr>
      <p:grpSpPr>
        <a:xfrm>
          <a:off x="0" y="0"/>
          <a:ext cx="0" cy="0"/>
          <a:chOff x="0" y="0"/>
          <a:chExt cx="0" cy="0"/>
        </a:xfrm>
      </p:grpSpPr>
      <p:sp>
        <p:nvSpPr>
          <p:cNvPr id="14" name="Shape 14"/>
          <p:cNvSpPr>
            <a:spLocks noGrp="1"/>
          </p:cNvSpPr>
          <p:nvPr>
            <p:ph type="title"/>
          </p:nvPr>
        </p:nvSpPr>
        <p:spPr>
          <a:xfrm>
            <a:off x="5088466" y="1707093"/>
            <a:ext cx="6563284" cy="2392730"/>
          </a:xfrm>
          <a:prstGeom prst="rect">
            <a:avLst/>
          </a:prstGeom>
        </p:spPr>
        <p:txBody>
          <a:bodyPr lIns="45719" tIns="45719" rIns="45719" bIns="45719"/>
          <a:lstStyle>
            <a:lvl1pPr>
              <a:defRPr sz="4400" b="0">
                <a:solidFill>
                  <a:srgbClr val="FFFFFF"/>
                </a:solidFill>
              </a:defRPr>
            </a:lvl1pPr>
          </a:lstStyle>
          <a:p>
            <a:r>
              <a:rPr lang="zh-CN" altLang="en-US" smtClean="0"/>
              <a:t>单击此处编辑母版标题样式</a:t>
            </a:r>
          </a:p>
        </p:txBody>
      </p:sp>
      <p:sp>
        <p:nvSpPr>
          <p:cNvPr id="15" name="Shape 15"/>
          <p:cNvSpPr>
            <a:spLocks noGrp="1"/>
          </p:cNvSpPr>
          <p:nvPr>
            <p:ph type="body" sz="quarter" idx="1"/>
          </p:nvPr>
        </p:nvSpPr>
        <p:spPr>
          <a:xfrm>
            <a:off x="5089175" y="4125223"/>
            <a:ext cx="6562574" cy="1115645"/>
          </a:xfrm>
          <a:prstGeom prst="rect">
            <a:avLst/>
          </a:prstGeom>
        </p:spPr>
        <p:txBody>
          <a:bodyPr/>
          <a:lstStyle>
            <a:lvl1pPr marL="0" indent="0">
              <a:spcBef>
                <a:spcPts val="500"/>
              </a:spcBef>
              <a:buSzTx/>
              <a:buFontTx/>
              <a:buNone/>
              <a:defRPr sz="2400">
                <a:solidFill>
                  <a:srgbClr val="FFFFFF"/>
                </a:solidFill>
              </a:defRPr>
            </a:lvl1pPr>
            <a:lvl2pPr marL="0" indent="457200">
              <a:spcBef>
                <a:spcPts val="500"/>
              </a:spcBef>
              <a:buSzTx/>
              <a:buFontTx/>
              <a:buNone/>
              <a:defRPr sz="2400">
                <a:solidFill>
                  <a:srgbClr val="FFFFFF"/>
                </a:solidFill>
              </a:defRPr>
            </a:lvl2pPr>
            <a:lvl3pPr marL="0" indent="914400">
              <a:spcBef>
                <a:spcPts val="500"/>
              </a:spcBef>
              <a:buSzTx/>
              <a:buFontTx/>
              <a:buNone/>
              <a:defRPr sz="2400">
                <a:solidFill>
                  <a:srgbClr val="FFFFFF"/>
                </a:solidFill>
              </a:defRPr>
            </a:lvl3pPr>
            <a:lvl4pPr marL="0" indent="1371600">
              <a:spcBef>
                <a:spcPts val="500"/>
              </a:spcBef>
              <a:buSzTx/>
              <a:buFontTx/>
              <a:buNone/>
              <a:defRPr sz="2400">
                <a:solidFill>
                  <a:srgbClr val="FFFFFF"/>
                </a:solidFill>
              </a:defRPr>
            </a:lvl4pPr>
            <a:lvl5pPr marL="0" indent="1828800">
              <a:spcBef>
                <a:spcPts val="500"/>
              </a:spcBef>
              <a:buSzTx/>
              <a:buFontTx/>
              <a:buNone/>
              <a:defRPr sz="2400">
                <a:solidFill>
                  <a:srgbClr val="FFFFFF"/>
                </a:solidFil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6" name="image1.png"/>
          <p:cNvPicPr>
            <a:picLocks noChangeAspect="1"/>
          </p:cNvPicPr>
          <p:nvPr/>
        </p:nvPicPr>
        <p:blipFill>
          <a:blip r:embed="rId2" cstate="screen"/>
          <a:stretch>
            <a:fillRect/>
          </a:stretch>
        </p:blipFill>
        <p:spPr>
          <a:xfrm>
            <a:off x="631584" y="2243563"/>
            <a:ext cx="4014225" cy="1319788"/>
          </a:xfrm>
          <a:prstGeom prst="rect">
            <a:avLst/>
          </a:prstGeom>
          <a:ln w="12700">
            <a:miter lim="400000"/>
            <a:headEnd/>
            <a:tailEnd/>
          </a:ln>
        </p:spPr>
      </p:pic>
      <p:sp>
        <p:nvSpPr>
          <p:cNvPr id="17" name="Shape 17"/>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t>‹#›</a:t>
            </a:fld>
            <a:endParaRPr/>
          </a:p>
        </p:txBody>
      </p:sp>
    </p:spTree>
    <p:extLst>
      <p:ext uri="{BB962C8B-B14F-4D97-AF65-F5344CB8AC3E}">
        <p14:creationId xmlns:p14="http://schemas.microsoft.com/office/powerpoint/2010/main" val="538691733"/>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1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5.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3" Type="http://schemas.openxmlformats.org/officeDocument/2006/relationships/image" Target="../media/image73.wmf"/><Relationship Id="rId2" Type="http://schemas.openxmlformats.org/officeDocument/2006/relationships/image" Target="../media/image72.emf"/><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 Id="rId4" Type="http://schemas.openxmlformats.org/officeDocument/2006/relationships/image" Target="../media/image77.gif"/></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 Id="rId4" Type="http://schemas.openxmlformats.org/officeDocument/2006/relationships/image" Target="../media/image77.gif"/></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3.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11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4.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118.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81.emf"/></Relationships>
</file>

<file path=ppt/slides/_rels/slide128.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0.xml.rels><?xml version="1.0" encoding="UTF-8" standalone="yes"?>
<Relationships xmlns="http://schemas.openxmlformats.org/package/2006/relationships"><Relationship Id="rId8" Type="http://schemas.openxmlformats.org/officeDocument/2006/relationships/image" Target="../media/image87.png"/><Relationship Id="rId13" Type="http://schemas.openxmlformats.org/officeDocument/2006/relationships/image" Target="../media/image92.png"/><Relationship Id="rId3" Type="http://schemas.openxmlformats.org/officeDocument/2006/relationships/image" Target="../media/image82.png"/><Relationship Id="rId7" Type="http://schemas.openxmlformats.org/officeDocument/2006/relationships/image" Target="../media/image86.png"/><Relationship Id="rId12" Type="http://schemas.openxmlformats.org/officeDocument/2006/relationships/image" Target="../media/image91.png"/><Relationship Id="rId2" Type="http://schemas.openxmlformats.org/officeDocument/2006/relationships/notesSlide" Target="../notesSlides/notesSlide42.xml"/><Relationship Id="rId1" Type="http://schemas.openxmlformats.org/officeDocument/2006/relationships/slideLayout" Target="../slideLayouts/slideLayout12.xml"/><Relationship Id="rId6" Type="http://schemas.openxmlformats.org/officeDocument/2006/relationships/image" Target="../media/image85.png"/><Relationship Id="rId11" Type="http://schemas.openxmlformats.org/officeDocument/2006/relationships/image" Target="../media/image90.png"/><Relationship Id="rId5" Type="http://schemas.openxmlformats.org/officeDocument/2006/relationships/image" Target="../media/image84.png"/><Relationship Id="rId10" Type="http://schemas.openxmlformats.org/officeDocument/2006/relationships/image" Target="../media/image89.png"/><Relationship Id="rId4" Type="http://schemas.openxmlformats.org/officeDocument/2006/relationships/image" Target="../media/image83.png"/><Relationship Id="rId9" Type="http://schemas.openxmlformats.org/officeDocument/2006/relationships/image" Target="../media/image88.png"/><Relationship Id="rId14" Type="http://schemas.openxmlformats.org/officeDocument/2006/relationships/image" Target="../media/image93.png"/></Relationships>
</file>

<file path=ppt/slides/_rels/slide131.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2.xml"/><Relationship Id="rId5" Type="http://schemas.openxmlformats.org/officeDocument/2006/relationships/image" Target="../media/image98.png"/><Relationship Id="rId4" Type="http://schemas.openxmlformats.org/officeDocument/2006/relationships/image" Target="../media/image97.png"/></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8.xml.rels><?xml version="1.0" encoding="UTF-8" standalone="yes"?>
<Relationships xmlns="http://schemas.openxmlformats.org/package/2006/relationships"><Relationship Id="rId8" Type="http://schemas.openxmlformats.org/officeDocument/2006/relationships/image" Target="../media/image87.png"/><Relationship Id="rId13" Type="http://schemas.openxmlformats.org/officeDocument/2006/relationships/image" Target="../media/image92.png"/><Relationship Id="rId3" Type="http://schemas.openxmlformats.org/officeDocument/2006/relationships/image" Target="../media/image82.png"/><Relationship Id="rId7" Type="http://schemas.openxmlformats.org/officeDocument/2006/relationships/image" Target="../media/image86.png"/><Relationship Id="rId12" Type="http://schemas.openxmlformats.org/officeDocument/2006/relationships/image" Target="../media/image91.png"/><Relationship Id="rId2" Type="http://schemas.openxmlformats.org/officeDocument/2006/relationships/notesSlide" Target="../notesSlides/notesSlide54.xml"/><Relationship Id="rId1" Type="http://schemas.openxmlformats.org/officeDocument/2006/relationships/slideLayout" Target="../slideLayouts/slideLayout12.xml"/><Relationship Id="rId6" Type="http://schemas.openxmlformats.org/officeDocument/2006/relationships/image" Target="../media/image85.png"/><Relationship Id="rId11" Type="http://schemas.openxmlformats.org/officeDocument/2006/relationships/image" Target="../media/image90.png"/><Relationship Id="rId5" Type="http://schemas.openxmlformats.org/officeDocument/2006/relationships/image" Target="../media/image84.png"/><Relationship Id="rId10" Type="http://schemas.openxmlformats.org/officeDocument/2006/relationships/image" Target="../media/image89.png"/><Relationship Id="rId4" Type="http://schemas.openxmlformats.org/officeDocument/2006/relationships/image" Target="../media/image83.png"/><Relationship Id="rId9" Type="http://schemas.openxmlformats.org/officeDocument/2006/relationships/image" Target="../media/image88.png"/><Relationship Id="rId14" Type="http://schemas.openxmlformats.org/officeDocument/2006/relationships/image" Target="../media/image93.png"/></Relationships>
</file>

<file path=ppt/slides/_rels/slide149.xml.rels><?xml version="1.0" encoding="UTF-8" standalone="yes"?>
<Relationships xmlns="http://schemas.openxmlformats.org/package/2006/relationships"><Relationship Id="rId3" Type="http://schemas.openxmlformats.org/officeDocument/2006/relationships/image" Target="../media/image100.emf"/><Relationship Id="rId2" Type="http://schemas.openxmlformats.org/officeDocument/2006/relationships/image" Target="../media/image99.emf"/><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image" Target="../media/image101.emf"/><Relationship Id="rId1" Type="http://schemas.openxmlformats.org/officeDocument/2006/relationships/slideLayout" Target="../slideLayouts/slideLayout12.xml"/></Relationships>
</file>

<file path=ppt/slides/_rels/slide15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hyperlink" Target="https://projects.tmforum.org/wiki/display/API/Open+API+Table" TargetMode="Externa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package" Target="../embeddings/Microsoft_PowerPoint_Presentation1.pptx"/><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hyperlink" Target="https://wiki.onap.org/display/DW/Microservices+Industry+Perspectives" TargetMode="External"/><Relationship Id="rId4" Type="http://schemas.openxmlformats.org/officeDocument/2006/relationships/image" Target="../media/image17.w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iki.onap.org/display/DW/Contributions?preview=/8225716/8232492/Architectural%20principles_v3.docx"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docs.microsoft.com/en-us/dotnet/standard/microservices-architecture/microservice-ddd-cqrs-patterns/microservice-domain-mode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kubernetes.io/docs/concepts/services-networking/service/"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s://wiki.onap.org/display/DW/OOM+User+Guide"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8.xml"/><Relationship Id="rId4" Type="http://schemas.openxmlformats.org/officeDocument/2006/relationships/image" Target="../media/image22.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8.xml"/><Relationship Id="rId4" Type="http://schemas.openxmlformats.org/officeDocument/2006/relationships/image" Target="../media/image2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hyperlink" Target="https://12factor.net/"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28.wmf"/><Relationship Id="rId2" Type="http://schemas.openxmlformats.org/officeDocument/2006/relationships/slideLayout" Target="../slideLayouts/slideLayout5.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27.wmf"/><Relationship Id="rId4" Type="http://schemas.openxmlformats.org/officeDocument/2006/relationships/oleObject" Target="../embeddings/oleObject2.bin"/></Relationships>
</file>

<file path=ppt/slides/_rels/slide6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0.xml"/><Relationship Id="rId4" Type="http://schemas.openxmlformats.org/officeDocument/2006/relationships/image" Target="../media/image32.png"/></Relationships>
</file>

<file path=ppt/slides/_rels/slide6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0.xml"/><Relationship Id="rId5" Type="http://schemas.openxmlformats.org/officeDocument/2006/relationships/image" Target="../media/image33.png"/><Relationship Id="rId4" Type="http://schemas.openxmlformats.org/officeDocument/2006/relationships/image" Target="../media/image32.png"/></Relationships>
</file>

<file path=ppt/slides/_rels/slide6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0.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66.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10.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6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1.png"/><Relationship Id="rId7" Type="http://schemas.openxmlformats.org/officeDocument/2006/relationships/image" Target="../media/image36.png"/><Relationship Id="rId2" Type="http://schemas.openxmlformats.org/officeDocument/2006/relationships/image" Target="../media/image30.png"/><Relationship Id="rId1" Type="http://schemas.openxmlformats.org/officeDocument/2006/relationships/slideLayout" Target="../slideLayouts/slideLayout10.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68.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37.png"/><Relationship Id="rId1" Type="http://schemas.openxmlformats.org/officeDocument/2006/relationships/slideLayout" Target="../slideLayouts/slideLayout10.xml"/><Relationship Id="rId6" Type="http://schemas.openxmlformats.org/officeDocument/2006/relationships/image" Target="../media/image33.png"/><Relationship Id="rId11" Type="http://schemas.openxmlformats.org/officeDocument/2006/relationships/image" Target="../media/image40.png"/><Relationship Id="rId5" Type="http://schemas.openxmlformats.org/officeDocument/2006/relationships/image" Target="../media/image32.png"/><Relationship Id="rId10" Type="http://schemas.openxmlformats.org/officeDocument/2006/relationships/image" Target="../media/image39.png"/><Relationship Id="rId4" Type="http://schemas.openxmlformats.org/officeDocument/2006/relationships/image" Target="../media/image38.png"/><Relationship Id="rId9" Type="http://schemas.openxmlformats.org/officeDocument/2006/relationships/image" Target="../media/image35.png"/></Relationships>
</file>

<file path=ppt/slides/_rels/slide69.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2.png"/><Relationship Id="rId18" Type="http://schemas.openxmlformats.org/officeDocument/2006/relationships/image" Target="../media/image47.png"/><Relationship Id="rId26" Type="http://schemas.openxmlformats.org/officeDocument/2006/relationships/image" Target="../media/image55.png"/><Relationship Id="rId3" Type="http://schemas.openxmlformats.org/officeDocument/2006/relationships/image" Target="../media/image30.png"/><Relationship Id="rId21" Type="http://schemas.openxmlformats.org/officeDocument/2006/relationships/image" Target="../media/image50.png"/><Relationship Id="rId7" Type="http://schemas.openxmlformats.org/officeDocument/2006/relationships/image" Target="../media/image34.png"/><Relationship Id="rId12" Type="http://schemas.openxmlformats.org/officeDocument/2006/relationships/image" Target="../media/image41.png"/><Relationship Id="rId17" Type="http://schemas.openxmlformats.org/officeDocument/2006/relationships/image" Target="../media/image46.png"/><Relationship Id="rId25" Type="http://schemas.openxmlformats.org/officeDocument/2006/relationships/image" Target="../media/image54.png"/><Relationship Id="rId2" Type="http://schemas.openxmlformats.org/officeDocument/2006/relationships/image" Target="../media/image37.png"/><Relationship Id="rId16" Type="http://schemas.openxmlformats.org/officeDocument/2006/relationships/image" Target="../media/image45.png"/><Relationship Id="rId20" Type="http://schemas.openxmlformats.org/officeDocument/2006/relationships/image" Target="../media/image49.png"/><Relationship Id="rId29" Type="http://schemas.openxmlformats.org/officeDocument/2006/relationships/image" Target="../media/image58.png"/><Relationship Id="rId1" Type="http://schemas.openxmlformats.org/officeDocument/2006/relationships/slideLayout" Target="../slideLayouts/slideLayout10.xml"/><Relationship Id="rId6" Type="http://schemas.openxmlformats.org/officeDocument/2006/relationships/image" Target="../media/image33.png"/><Relationship Id="rId11" Type="http://schemas.openxmlformats.org/officeDocument/2006/relationships/image" Target="../media/image40.png"/><Relationship Id="rId24" Type="http://schemas.openxmlformats.org/officeDocument/2006/relationships/image" Target="../media/image53.png"/><Relationship Id="rId5" Type="http://schemas.openxmlformats.org/officeDocument/2006/relationships/image" Target="../media/image32.png"/><Relationship Id="rId15" Type="http://schemas.openxmlformats.org/officeDocument/2006/relationships/image" Target="../media/image44.png"/><Relationship Id="rId23" Type="http://schemas.openxmlformats.org/officeDocument/2006/relationships/image" Target="../media/image52.png"/><Relationship Id="rId28" Type="http://schemas.openxmlformats.org/officeDocument/2006/relationships/image" Target="../media/image57.png"/><Relationship Id="rId10" Type="http://schemas.openxmlformats.org/officeDocument/2006/relationships/image" Target="../media/image39.png"/><Relationship Id="rId19" Type="http://schemas.openxmlformats.org/officeDocument/2006/relationships/image" Target="../media/image48.png"/><Relationship Id="rId4" Type="http://schemas.openxmlformats.org/officeDocument/2006/relationships/image" Target="../media/image38.png"/><Relationship Id="rId9" Type="http://schemas.openxmlformats.org/officeDocument/2006/relationships/image" Target="../media/image35.png"/><Relationship Id="rId14" Type="http://schemas.openxmlformats.org/officeDocument/2006/relationships/image" Target="../media/image43.png"/><Relationship Id="rId22" Type="http://schemas.openxmlformats.org/officeDocument/2006/relationships/image" Target="../media/image51.png"/><Relationship Id="rId27" Type="http://schemas.openxmlformats.org/officeDocument/2006/relationships/image" Target="../media/image5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5.xml"/><Relationship Id="rId5" Type="http://schemas.openxmlformats.org/officeDocument/2006/relationships/image" Target="../media/image66.png"/><Relationship Id="rId4" Type="http://schemas.openxmlformats.org/officeDocument/2006/relationships/image" Target="../media/image65.png"/></Relationships>
</file>

<file path=ppt/slides/_rels/slide84.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s://zipkin.io/" TargetMode="External"/><Relationship Id="rId7" Type="http://schemas.openxmlformats.org/officeDocument/2006/relationships/hyperlink" Target="https://github.com/uber/jaeger-client-java"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zipkin.io/" TargetMode="External"/><Relationship Id="rId5" Type="http://schemas.openxmlformats.org/officeDocument/2006/relationships/hyperlink" Target="https://uber.github.io/jaeger/" TargetMode="External"/><Relationship Id="rId4" Type="http://schemas.openxmlformats.org/officeDocument/2006/relationships/hyperlink" Target="https://jaeger.readthedocs.io/" TargetMode="External"/></Relationships>
</file>

<file path=ppt/slides/_rels/slide90.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5.xml"/></Relationships>
</file>

<file path=ppt/slides/_rels/slide91.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5.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5.xml"/></Relationships>
</file>

<file path=ppt/slides/_rels/slide97.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5.xml"/></Relationships>
</file>

<file path=ppt/slides/_rels/slide98.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5.xml"/></Relationships>
</file>

<file path=ppt/slides/_rels/slide99.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740308" y="3704482"/>
            <a:ext cx="11318033" cy="2819255"/>
          </a:xfrm>
          <a:prstGeom prst="rect">
            <a:avLst/>
          </a:prstGeom>
        </p:spPr>
        <p:txBody>
          <a:bodyPr>
            <a:noAutofit/>
          </a:bodyPr>
          <a:lstStyle/>
          <a:p>
            <a:r>
              <a:rPr lang="en-US" sz="3200" b="1" dirty="0">
                <a:solidFill>
                  <a:schemeClr val="tx1"/>
                </a:solidFill>
              </a:rPr>
              <a:t/>
            </a:r>
            <a:br>
              <a:rPr lang="en-US" sz="3200" b="1" dirty="0">
                <a:solidFill>
                  <a:schemeClr val="tx1"/>
                </a:solidFill>
              </a:rPr>
            </a:br>
            <a:r>
              <a:rPr lang="en-US" sz="3200" b="1" dirty="0" smtClean="0">
                <a:solidFill>
                  <a:schemeClr val="tx1"/>
                </a:solidFill>
              </a:rPr>
              <a:t>ONAP R3+ Architecture </a:t>
            </a:r>
            <a:r>
              <a:rPr lang="en-US" sz="3200" b="1" dirty="0" smtClean="0">
                <a:solidFill>
                  <a:schemeClr val="tx1"/>
                </a:solidFill>
              </a:rPr>
              <a:t>Update</a:t>
            </a:r>
            <a:br>
              <a:rPr lang="en-US" sz="3200" b="1" dirty="0" smtClean="0">
                <a:solidFill>
                  <a:schemeClr val="tx1"/>
                </a:solidFill>
              </a:rPr>
            </a:br>
            <a:r>
              <a:rPr lang="en-US" sz="3200" b="1" dirty="0" smtClean="0">
                <a:solidFill>
                  <a:schemeClr val="tx1"/>
                </a:solidFill>
              </a:rPr>
              <a:t/>
            </a:r>
            <a:br>
              <a:rPr lang="en-US" sz="3200" b="1" dirty="0" smtClean="0">
                <a:solidFill>
                  <a:schemeClr val="tx1"/>
                </a:solidFill>
              </a:rPr>
            </a:br>
            <a:r>
              <a:rPr lang="en-US" sz="2400" b="1" dirty="0" smtClean="0">
                <a:solidFill>
                  <a:schemeClr val="tx1"/>
                </a:solidFill>
              </a:rPr>
              <a:t>ARC Presentation</a:t>
            </a:r>
            <a:r>
              <a:rPr lang="en-US" sz="2400" b="1" dirty="0" smtClean="0">
                <a:solidFill>
                  <a:schemeClr val="tx1"/>
                </a:solidFill>
              </a:rPr>
              <a:t> </a:t>
            </a:r>
            <a:r>
              <a:rPr lang="en-US" sz="3200" b="1" dirty="0" smtClean="0">
                <a:solidFill>
                  <a:schemeClr val="tx1"/>
                </a:solidFill>
              </a:rPr>
              <a:t/>
            </a:r>
            <a:br>
              <a:rPr lang="en-US" sz="3200" b="1" dirty="0" smtClean="0">
                <a:solidFill>
                  <a:schemeClr val="tx1"/>
                </a:solidFill>
              </a:rPr>
            </a:br>
            <a:r>
              <a:rPr lang="en-US" sz="1200" b="1" dirty="0">
                <a:solidFill>
                  <a:schemeClr val="tx1"/>
                </a:solidFill>
              </a:rPr>
              <a:t/>
            </a:r>
            <a:br>
              <a:rPr lang="en-US" sz="1200" b="1" dirty="0">
                <a:solidFill>
                  <a:schemeClr val="tx1"/>
                </a:solidFill>
              </a:rPr>
            </a:br>
            <a:r>
              <a:rPr lang="en-US" sz="1200" b="1" dirty="0" smtClean="0">
                <a:solidFill>
                  <a:schemeClr val="tx1"/>
                </a:solidFill>
              </a:rPr>
              <a:t>Parviz </a:t>
            </a:r>
            <a:r>
              <a:rPr lang="en-US" sz="1200" b="1" dirty="0">
                <a:solidFill>
                  <a:schemeClr val="tx1"/>
                </a:solidFill>
              </a:rPr>
              <a:t>Yegani </a:t>
            </a:r>
            <a:r>
              <a:rPr lang="en-US" sz="1200" b="1" dirty="0" smtClean="0">
                <a:solidFill>
                  <a:schemeClr val="tx1"/>
                </a:solidFill>
              </a:rPr>
              <a:t>– Leader, ONAP Architecture Tiger Team</a:t>
            </a:r>
            <a:br>
              <a:rPr lang="en-US" sz="1200" b="1" dirty="0" smtClean="0">
                <a:solidFill>
                  <a:schemeClr val="tx1"/>
                </a:solidFill>
              </a:rPr>
            </a:br>
            <a:r>
              <a:rPr lang="en-US" sz="1200" dirty="0">
                <a:solidFill>
                  <a:schemeClr val="tx1"/>
                </a:solidFill>
              </a:rPr>
              <a:t/>
            </a:r>
            <a:br>
              <a:rPr lang="en-US" sz="1200" dirty="0">
                <a:solidFill>
                  <a:schemeClr val="tx1"/>
                </a:solidFill>
              </a:rPr>
            </a:br>
            <a:r>
              <a:rPr lang="en-US" sz="1200" b="1" dirty="0" smtClean="0">
                <a:solidFill>
                  <a:schemeClr val="tx1"/>
                </a:solidFill>
              </a:rPr>
              <a:t>Contributors</a:t>
            </a:r>
            <a:r>
              <a:rPr lang="en-US" sz="1200" dirty="0" smtClean="0">
                <a:solidFill>
                  <a:schemeClr val="tx1"/>
                </a:solidFill>
              </a:rPr>
              <a:t>: ONAP Architecture Tiger Team Members + Project PTLs</a:t>
            </a:r>
            <a:br>
              <a:rPr lang="en-US" sz="1200" dirty="0" smtClean="0">
                <a:solidFill>
                  <a:schemeClr val="tx1"/>
                </a:solidFill>
              </a:rPr>
            </a:br>
            <a:r>
              <a:rPr lang="en-US" sz="1200" dirty="0" smtClean="0">
                <a:solidFill>
                  <a:schemeClr val="tx1"/>
                </a:solidFill>
              </a:rPr>
              <a:t/>
            </a:r>
            <a:br>
              <a:rPr lang="en-US" sz="1200" dirty="0" smtClean="0">
                <a:solidFill>
                  <a:schemeClr val="tx1"/>
                </a:solidFill>
              </a:rPr>
            </a:br>
            <a:r>
              <a:rPr lang="en-US" sz="1200" dirty="0" smtClean="0">
                <a:solidFill>
                  <a:schemeClr val="tx1"/>
                </a:solidFill>
              </a:rPr>
              <a:t>April 17 2018  </a:t>
            </a:r>
            <a:endParaRPr lang="en-US" sz="1200"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3"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1240230692"/>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p:txBody>
          <a:bodyPr>
            <a:normAutofit fontScale="90000"/>
          </a:bodyPr>
          <a:lstStyle/>
          <a:p>
            <a:pPr algn="ctr"/>
            <a:r>
              <a:rPr lang="en-US" b="1" dirty="0" smtClean="0">
                <a:solidFill>
                  <a:schemeClr val="bg1"/>
                </a:solidFill>
              </a:rPr>
              <a:t>Multi-Cloud APIs </a:t>
            </a:r>
            <a:r>
              <a:rPr lang="en-US" b="1" dirty="0" smtClean="0">
                <a:solidFill>
                  <a:schemeClr val="bg1"/>
                </a:solidFill>
              </a:rPr>
              <a:t>(Ramki) </a:t>
            </a:r>
            <a:endParaRPr lang="en-US" sz="3100" b="1" dirty="0">
              <a:solidFill>
                <a:schemeClr val="bg1"/>
              </a:solidFill>
            </a:endParaRPr>
          </a:p>
        </p:txBody>
      </p:sp>
      <p:sp>
        <p:nvSpPr>
          <p:cNvPr id="4" name="TextBox 3"/>
          <p:cNvSpPr txBox="1"/>
          <p:nvPr/>
        </p:nvSpPr>
        <p:spPr>
          <a:xfrm>
            <a:off x="-66674" y="981075"/>
            <a:ext cx="11487150" cy="4893647"/>
          </a:xfrm>
          <a:prstGeom prst="rect">
            <a:avLst/>
          </a:prstGeom>
          <a:noFill/>
        </p:spPr>
        <p:txBody>
          <a:bodyPr wrap="square" rtlCol="0">
            <a:spAutoFit/>
          </a:bodyPr>
          <a:lstStyle/>
          <a:p>
            <a:pPr marL="342900" lvl="0" indent="-342900">
              <a:buFont typeface="Arial" panose="020B0604020202020204" pitchFamily="34" charset="0"/>
              <a:buChar char="•"/>
            </a:pPr>
            <a:r>
              <a:rPr lang="en-US" dirty="0">
                <a:solidFill>
                  <a:srgbClr val="0070C0"/>
                </a:solidFill>
                <a:latin typeface="Aharoni" panose="02010803020104030203" pitchFamily="2" charset="-79"/>
                <a:cs typeface="Aharoni" panose="02010803020104030203" pitchFamily="2" charset="-79"/>
              </a:rPr>
              <a:t>Update </a:t>
            </a:r>
            <a:r>
              <a:rPr lang="en-US" dirty="0" smtClean="0">
                <a:solidFill>
                  <a:srgbClr val="0070C0"/>
                </a:solidFill>
                <a:latin typeface="Aharoni" panose="02010803020104030203" pitchFamily="2" charset="-79"/>
                <a:cs typeface="Aharoni" panose="02010803020104030203" pitchFamily="2" charset="-79"/>
              </a:rPr>
              <a:t>ONAP Controllers </a:t>
            </a:r>
            <a:r>
              <a:rPr lang="en-US" dirty="0">
                <a:solidFill>
                  <a:srgbClr val="0070C0"/>
                </a:solidFill>
                <a:latin typeface="Aharoni" panose="02010803020104030203" pitchFamily="2" charset="-79"/>
                <a:cs typeface="Aharoni" panose="02010803020104030203" pitchFamily="2" charset="-79"/>
              </a:rPr>
              <a:t>A</a:t>
            </a:r>
            <a:r>
              <a:rPr lang="en-US" dirty="0" smtClean="0">
                <a:solidFill>
                  <a:srgbClr val="0070C0"/>
                </a:solidFill>
                <a:latin typeface="Aharoni" panose="02010803020104030203" pitchFamily="2" charset="-79"/>
                <a:cs typeface="Aharoni" panose="02010803020104030203" pitchFamily="2" charset="-79"/>
              </a:rPr>
              <a:t>rchitecture </a:t>
            </a:r>
          </a:p>
          <a:p>
            <a:pPr marL="800100" lvl="1" indent="-342900">
              <a:buFont typeface="Courier New" panose="02070309020205020404" pitchFamily="49" charset="0"/>
              <a:buChar char="o"/>
            </a:pPr>
            <a:r>
              <a:rPr lang="en-US" sz="1600" dirty="0" smtClean="0">
                <a:latin typeface="Aharoni" panose="02010803020104030203" pitchFamily="2" charset="-79"/>
                <a:cs typeface="Aharoni" panose="02010803020104030203" pitchFamily="2" charset="-79"/>
              </a:rPr>
              <a:t>Capture the </a:t>
            </a:r>
            <a:r>
              <a:rPr lang="en-US" sz="1600" dirty="0">
                <a:latin typeface="Aharoni" panose="02010803020104030203" pitchFamily="2" charset="-79"/>
                <a:cs typeface="Aharoni" panose="02010803020104030203" pitchFamily="2" charset="-79"/>
              </a:rPr>
              <a:t>detailed interaction between the </a:t>
            </a:r>
            <a:r>
              <a:rPr lang="en-US" sz="1600" dirty="0">
                <a:solidFill>
                  <a:srgbClr val="FF7C80"/>
                </a:solidFill>
                <a:latin typeface="Aharoni" panose="02010803020104030203" pitchFamily="2" charset="-79"/>
                <a:cs typeface="Aharoni" panose="02010803020104030203" pitchFamily="2" charset="-79"/>
              </a:rPr>
              <a:t>SDNC</a:t>
            </a:r>
            <a:r>
              <a:rPr lang="en-US" sz="1600" dirty="0">
                <a:latin typeface="Aharoni" panose="02010803020104030203" pitchFamily="2" charset="-79"/>
                <a:cs typeface="Aharoni" panose="02010803020104030203" pitchFamily="2" charset="-79"/>
              </a:rPr>
              <a:t> and the domain controllers (SDN-OC, SDN-UC and SDN-GC). </a:t>
            </a:r>
            <a:endParaRPr lang="en-US" sz="1600" dirty="0" smtClean="0">
              <a:latin typeface="Aharoni" panose="02010803020104030203" pitchFamily="2" charset="-79"/>
              <a:cs typeface="Aharoni" panose="02010803020104030203" pitchFamily="2" charset="-79"/>
            </a:endParaRPr>
          </a:p>
          <a:p>
            <a:pPr marL="800100" lvl="1" indent="-342900">
              <a:buFont typeface="Courier New" panose="02070309020205020404" pitchFamily="49" charset="0"/>
              <a:buChar char="o"/>
            </a:pPr>
            <a:r>
              <a:rPr lang="en-US" sz="1600" dirty="0">
                <a:latin typeface="Aharoni" panose="02010803020104030203" pitchFamily="2" charset="-79"/>
                <a:cs typeface="Aharoni" panose="02010803020104030203" pitchFamily="2" charset="-79"/>
              </a:rPr>
              <a:t>T</a:t>
            </a:r>
            <a:r>
              <a:rPr lang="en-US" sz="1600" dirty="0" smtClean="0">
                <a:latin typeface="Aharoni" panose="02010803020104030203" pitchFamily="2" charset="-79"/>
                <a:cs typeface="Aharoni" panose="02010803020104030203" pitchFamily="2" charset="-79"/>
              </a:rPr>
              <a:t>he </a:t>
            </a:r>
            <a:r>
              <a:rPr lang="en-US" sz="1600" dirty="0">
                <a:latin typeface="Aharoni" panose="02010803020104030203" pitchFamily="2" charset="-79"/>
                <a:cs typeface="Aharoni" panose="02010803020104030203" pitchFamily="2" charset="-79"/>
              </a:rPr>
              <a:t>functionality of the new architecture should include a clear description of the role of the SDNC in controlling network resources (VNFs/PNFs) for each domain covering underlay, overlay and gateway infrastructure resources. </a:t>
            </a:r>
            <a:endParaRPr lang="en-US" sz="1600" dirty="0" smtClean="0">
              <a:latin typeface="Aharoni" panose="02010803020104030203" pitchFamily="2" charset="-79"/>
              <a:cs typeface="Aharoni" panose="02010803020104030203" pitchFamily="2" charset="-79"/>
            </a:endParaRPr>
          </a:p>
          <a:p>
            <a:pPr marL="800100" lvl="1" indent="-342900">
              <a:buFont typeface="Courier New" panose="02070309020205020404" pitchFamily="49" charset="0"/>
              <a:buChar char="o"/>
            </a:pPr>
            <a:r>
              <a:rPr lang="en-US" sz="1600" dirty="0">
                <a:latin typeface="Aharoni" panose="02010803020104030203" pitchFamily="2" charset="-79"/>
                <a:cs typeface="Aharoni" panose="02010803020104030203" pitchFamily="2" charset="-79"/>
              </a:rPr>
              <a:t>A</a:t>
            </a:r>
            <a:r>
              <a:rPr lang="en-US" sz="1600" dirty="0" smtClean="0">
                <a:latin typeface="Aharoni" panose="02010803020104030203" pitchFamily="2" charset="-79"/>
                <a:cs typeface="Aharoni" panose="02010803020104030203" pitchFamily="2" charset="-79"/>
              </a:rPr>
              <a:t>n </a:t>
            </a:r>
            <a:r>
              <a:rPr lang="en-US" sz="1600" dirty="0">
                <a:latin typeface="Aharoni" panose="02010803020104030203" pitchFamily="2" charset="-79"/>
                <a:cs typeface="Aharoni" panose="02010803020104030203" pitchFamily="2" charset="-79"/>
              </a:rPr>
              <a:t>example use case like </a:t>
            </a:r>
            <a:r>
              <a:rPr lang="en-US" sz="1600" dirty="0" err="1">
                <a:latin typeface="Aharoni" panose="02010803020104030203" pitchFamily="2" charset="-79"/>
                <a:cs typeface="Aharoni" panose="02010803020104030203" pitchFamily="2" charset="-79"/>
              </a:rPr>
              <a:t>VoLTE</a:t>
            </a:r>
            <a:r>
              <a:rPr lang="en-US" sz="1600" dirty="0">
                <a:latin typeface="Aharoni" panose="02010803020104030203" pitchFamily="2" charset="-79"/>
                <a:cs typeface="Aharoni" panose="02010803020104030203" pitchFamily="2" charset="-79"/>
              </a:rPr>
              <a:t> should greatly help.</a:t>
            </a:r>
          </a:p>
          <a:p>
            <a:pPr marL="800100" lvl="1" indent="-342900">
              <a:buFont typeface="Courier New" panose="02070309020205020404" pitchFamily="49" charset="0"/>
              <a:buChar char="o"/>
            </a:pPr>
            <a:r>
              <a:rPr lang="en-US" sz="1600" dirty="0">
                <a:latin typeface="Aharoni" panose="02010803020104030203" pitchFamily="2" charset="-79"/>
                <a:cs typeface="Aharoni" panose="02010803020104030203" pitchFamily="2" charset="-79"/>
              </a:rPr>
              <a:t>Provide a detailed functional description of </a:t>
            </a:r>
            <a:r>
              <a:rPr lang="en-US" sz="1600" dirty="0">
                <a:solidFill>
                  <a:srgbClr val="FF7C80"/>
                </a:solidFill>
                <a:latin typeface="Aharoni" panose="02010803020104030203" pitchFamily="2" charset="-79"/>
                <a:cs typeface="Aharoni" panose="02010803020104030203" pitchFamily="2" charset="-79"/>
              </a:rPr>
              <a:t>SDN-OC</a:t>
            </a:r>
            <a:r>
              <a:rPr lang="en-US" sz="1600" dirty="0">
                <a:latin typeface="Aharoni" panose="02010803020104030203" pitchFamily="2" charset="-79"/>
                <a:cs typeface="Aharoni" panose="02010803020104030203" pitchFamily="2" charset="-79"/>
              </a:rPr>
              <a:t>, </a:t>
            </a:r>
            <a:r>
              <a:rPr lang="en-US" sz="1600" dirty="0">
                <a:solidFill>
                  <a:srgbClr val="FF7C80"/>
                </a:solidFill>
                <a:latin typeface="Aharoni" panose="02010803020104030203" pitchFamily="2" charset="-79"/>
                <a:cs typeface="Aharoni" panose="02010803020104030203" pitchFamily="2" charset="-79"/>
              </a:rPr>
              <a:t>SDN-UC</a:t>
            </a:r>
            <a:r>
              <a:rPr lang="en-US" sz="1600" dirty="0">
                <a:latin typeface="Aharoni" panose="02010803020104030203" pitchFamily="2" charset="-79"/>
                <a:cs typeface="Aharoni" panose="02010803020104030203" pitchFamily="2" charset="-79"/>
              </a:rPr>
              <a:t> and </a:t>
            </a:r>
            <a:r>
              <a:rPr lang="en-US" sz="1600" dirty="0">
                <a:solidFill>
                  <a:srgbClr val="FF7C80"/>
                </a:solidFill>
                <a:latin typeface="Aharoni" panose="02010803020104030203" pitchFamily="2" charset="-79"/>
                <a:cs typeface="Aharoni" panose="02010803020104030203" pitchFamily="2" charset="-79"/>
              </a:rPr>
              <a:t>SDN-GC</a:t>
            </a:r>
            <a:r>
              <a:rPr lang="en-US" sz="1600" dirty="0">
                <a:latin typeface="Aharoni" panose="02010803020104030203" pitchFamily="2" charset="-79"/>
                <a:cs typeface="Aharoni" panose="02010803020104030203" pitchFamily="2" charset="-79"/>
              </a:rPr>
              <a:t>, resource inventory and relation to A&amp;AI for each controller.</a:t>
            </a:r>
          </a:p>
          <a:p>
            <a:pPr marL="800100" lvl="1" indent="-342900">
              <a:buFont typeface="Courier New" panose="02070309020205020404" pitchFamily="49" charset="0"/>
              <a:buChar char="o"/>
            </a:pPr>
            <a:r>
              <a:rPr lang="en-US" sz="1600" dirty="0">
                <a:latin typeface="Aharoni" panose="02010803020104030203" pitchFamily="2" charset="-79"/>
                <a:cs typeface="Aharoni" panose="02010803020104030203" pitchFamily="2" charset="-79"/>
              </a:rPr>
              <a:t>Add separate figures (for both physical and logical views) to show call flows for setting up overlay tunnels (</a:t>
            </a:r>
            <a:r>
              <a:rPr lang="en-US" sz="1600" dirty="0" err="1">
                <a:latin typeface="Aharoni" panose="02010803020104030203" pitchFamily="2" charset="-79"/>
                <a:cs typeface="Aharoni" panose="02010803020104030203" pitchFamily="2" charset="-79"/>
              </a:rPr>
              <a:t>VxLAN</a:t>
            </a:r>
            <a:r>
              <a:rPr lang="en-US" sz="1600" dirty="0">
                <a:latin typeface="Aharoni" panose="02010803020104030203" pitchFamily="2" charset="-79"/>
                <a:cs typeface="Aharoni" panose="02010803020104030203" pitchFamily="2" charset="-79"/>
              </a:rPr>
              <a:t>, NVGRE, ..), underlay tunnels, integration aspects (tightly-coupled or not), etc</a:t>
            </a:r>
            <a:r>
              <a:rPr lang="en-US" sz="1600" dirty="0" smtClean="0">
                <a:latin typeface="Aharoni" panose="02010803020104030203" pitchFamily="2" charset="-79"/>
                <a:cs typeface="Aharoni" panose="02010803020104030203" pitchFamily="2" charset="-79"/>
              </a:rPr>
              <a:t>.</a:t>
            </a:r>
            <a:endParaRPr lang="en-US" sz="1600" dirty="0">
              <a:latin typeface="Aharoni" panose="02010803020104030203" pitchFamily="2" charset="-79"/>
              <a:cs typeface="Aharoni" panose="02010803020104030203" pitchFamily="2" charset="-79"/>
            </a:endParaRPr>
          </a:p>
          <a:p>
            <a:pPr marL="342900" lvl="0" indent="-342900">
              <a:buFont typeface="Arial" panose="020B0604020202020204" pitchFamily="34" charset="0"/>
              <a:buChar char="•"/>
            </a:pPr>
            <a:r>
              <a:rPr lang="en-US" dirty="0" smtClean="0">
                <a:solidFill>
                  <a:srgbClr val="0070C0"/>
                </a:solidFill>
                <a:latin typeface="Aharoni" panose="02010803020104030203" pitchFamily="2" charset="-79"/>
                <a:cs typeface="Aharoni" panose="02010803020104030203" pitchFamily="2" charset="-79"/>
              </a:rPr>
              <a:t>Define ONAP </a:t>
            </a:r>
            <a:r>
              <a:rPr lang="en-US" dirty="0">
                <a:solidFill>
                  <a:srgbClr val="0070C0"/>
                </a:solidFill>
                <a:latin typeface="Aharoni" panose="02010803020104030203" pitchFamily="2" charset="-79"/>
                <a:cs typeface="Aharoni" panose="02010803020104030203" pitchFamily="2" charset="-79"/>
              </a:rPr>
              <a:t>Multi-Cloud APIs </a:t>
            </a:r>
            <a:endParaRPr lang="en-US" dirty="0">
              <a:latin typeface="Aharoni" panose="02010803020104030203" pitchFamily="2" charset="-79"/>
              <a:cs typeface="Aharoni" panose="02010803020104030203" pitchFamily="2" charset="-79"/>
            </a:endParaRPr>
          </a:p>
          <a:p>
            <a:pPr marL="800100" lvl="1" indent="-342900">
              <a:buFont typeface="Courier New" panose="02070309020205020404" pitchFamily="49" charset="0"/>
              <a:buChar char="o"/>
            </a:pPr>
            <a:r>
              <a:rPr lang="en-US" sz="1600" dirty="0">
                <a:latin typeface="Aharoni" panose="02010803020104030203" pitchFamily="2" charset="-79"/>
                <a:cs typeface="Aharoni" panose="02010803020104030203" pitchFamily="2" charset="-79"/>
              </a:rPr>
              <a:t>T</a:t>
            </a:r>
            <a:r>
              <a:rPr lang="en-US" sz="1600" dirty="0" smtClean="0">
                <a:latin typeface="Aharoni" panose="02010803020104030203" pitchFamily="2" charset="-79"/>
                <a:cs typeface="Aharoni" panose="02010803020104030203" pitchFamily="2" charset="-79"/>
              </a:rPr>
              <a:t>he </a:t>
            </a:r>
            <a:r>
              <a:rPr lang="en-US" sz="1600" dirty="0">
                <a:latin typeface="Aharoni" panose="02010803020104030203" pitchFamily="2" charset="-79"/>
                <a:cs typeface="Aharoni" panose="02010803020104030203" pitchFamily="2" charset="-79"/>
              </a:rPr>
              <a:t>APIs for ONAP MC is considered a challenge due to “Lack of standardized APIs for MC instance Underlay Networking”. </a:t>
            </a:r>
            <a:endParaRPr lang="en-US" sz="1600" dirty="0" smtClean="0">
              <a:latin typeface="Aharoni" panose="02010803020104030203" pitchFamily="2" charset="-79"/>
              <a:cs typeface="Aharoni" panose="02010803020104030203" pitchFamily="2" charset="-79"/>
            </a:endParaRPr>
          </a:p>
          <a:p>
            <a:pPr marL="800100" lvl="1" indent="-342900">
              <a:buFont typeface="Courier New" panose="02070309020205020404" pitchFamily="49" charset="0"/>
              <a:buChar char="o"/>
            </a:pPr>
            <a:r>
              <a:rPr lang="en-US" sz="1600" dirty="0" smtClean="0">
                <a:latin typeface="Aharoni" panose="02010803020104030203" pitchFamily="2" charset="-79"/>
                <a:cs typeface="Aharoni" panose="02010803020104030203" pitchFamily="2" charset="-79"/>
              </a:rPr>
              <a:t>The </a:t>
            </a:r>
            <a:r>
              <a:rPr lang="en-US" sz="1600" dirty="0">
                <a:latin typeface="Aharoni" panose="02010803020104030203" pitchFamily="2" charset="-79"/>
                <a:cs typeface="Aharoni" panose="02010803020104030203" pitchFamily="2" charset="-79"/>
              </a:rPr>
              <a:t>revised proposal should provide more details on the APIs needed for the MC adaptation layer to properly interact with the domain controllers, SDNC and other ONAP components as appropriate. This should also address the orchestration of infrastructure resources (public/private/hybrid clouds).</a:t>
            </a:r>
          </a:p>
          <a:p>
            <a:r>
              <a:rPr lang="en-US" sz="1600" b="1" dirty="0"/>
              <a:t> </a:t>
            </a:r>
          </a:p>
          <a:p>
            <a:endParaRPr lang="en-US" dirty="0"/>
          </a:p>
        </p:txBody>
      </p:sp>
    </p:spTree>
    <p:extLst>
      <p:ext uri="{BB962C8B-B14F-4D97-AF65-F5344CB8AC3E}">
        <p14:creationId xmlns:p14="http://schemas.microsoft.com/office/powerpoint/2010/main" val="341954417"/>
      </p:ext>
    </p:extLst>
  </p:cSld>
  <p:clrMapOvr>
    <a:masterClrMapping/>
  </p:clrMapOvr>
  <p:transition>
    <p:wipe dir="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a:extLst>
              <a:ext uri="{FF2B5EF4-FFF2-40B4-BE49-F238E27FC236}">
                <a16:creationId xmlns="" xmlns:a16="http://schemas.microsoft.com/office/drawing/2014/main" id="{3D3CDEC7-58C2-4AE6-94B2-0CE33F788919}"/>
              </a:ext>
            </a:extLst>
          </p:cNvPr>
          <p:cNvSpPr txBox="1"/>
          <p:nvPr/>
        </p:nvSpPr>
        <p:spPr>
          <a:xfrm>
            <a:off x="607428" y="1392715"/>
            <a:ext cx="3360103" cy="31700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2000"/>
            </a:lvl1pPr>
          </a:lstStyle>
          <a:p>
            <a:r>
              <a:rPr lang="en-US" dirty="0" err="1"/>
              <a:t>Service_Z</a:t>
            </a:r>
            <a:r>
              <a:rPr lang="en-US" dirty="0"/>
              <a:t> homing will thus search for eligible </a:t>
            </a:r>
            <a:r>
              <a:rPr lang="en-US" dirty="0" err="1"/>
              <a:t>Service_Z</a:t>
            </a:r>
            <a:r>
              <a:rPr lang="en-US" dirty="0"/>
              <a:t> instances such that the 0ms constraint is measured from the input geographical location (in this case the potential cloud instance location for VNF_X) to an available </a:t>
            </a:r>
            <a:r>
              <a:rPr lang="en-US" dirty="0" err="1"/>
              <a:t>VNF_Zj</a:t>
            </a:r>
            <a:r>
              <a:rPr lang="en-US" dirty="0"/>
              <a:t> instance (the point from which the </a:t>
            </a:r>
            <a:r>
              <a:rPr lang="en-US" dirty="0" err="1"/>
              <a:t>Service_Z</a:t>
            </a:r>
            <a:r>
              <a:rPr lang="en-US" dirty="0"/>
              <a:t> SLA is measured. </a:t>
            </a:r>
          </a:p>
        </p:txBody>
      </p:sp>
      <p:sp>
        <p:nvSpPr>
          <p:cNvPr id="2" name="Title 1"/>
          <p:cNvSpPr>
            <a:spLocks noGrp="1"/>
          </p:cNvSpPr>
          <p:nvPr>
            <p:ph type="title"/>
          </p:nvPr>
        </p:nvSpPr>
        <p:spPr>
          <a:xfrm>
            <a:off x="1063186" y="195665"/>
            <a:ext cx="10844563" cy="615553"/>
          </a:xfrm>
        </p:spPr>
        <p:txBody>
          <a:bodyPr>
            <a:normAutofit/>
          </a:bodyPr>
          <a:lstStyle/>
          <a:p>
            <a:pPr algn="ctr"/>
            <a:r>
              <a:rPr lang="en-US" altLang="en-US" sz="3600" b="1" dirty="0">
                <a:solidFill>
                  <a:schemeClr val="bg1"/>
                </a:solidFill>
                <a:latin typeface="Arial" panose="020B0604020202020204"/>
              </a:rPr>
              <a:t>Homing Example Flow (Cont’d)</a:t>
            </a:r>
            <a:endParaRPr lang="en-US" sz="4800" dirty="0">
              <a:solidFill>
                <a:schemeClr val="bg1"/>
              </a:solidFill>
            </a:endParaRPr>
          </a:p>
        </p:txBody>
      </p:sp>
      <p:sp>
        <p:nvSpPr>
          <p:cNvPr id="9" name="TextBox 8">
            <a:extLst>
              <a:ext uri="{FF2B5EF4-FFF2-40B4-BE49-F238E27FC236}">
                <a16:creationId xmlns="" xmlns:a16="http://schemas.microsoft.com/office/drawing/2014/main" id="{29BC884A-06DF-43E8-8259-5548E70C6AC6}"/>
              </a:ext>
            </a:extLst>
          </p:cNvPr>
          <p:cNvSpPr txBox="1"/>
          <p:nvPr/>
        </p:nvSpPr>
        <p:spPr>
          <a:xfrm>
            <a:off x="607428" y="4482193"/>
            <a:ext cx="11497053" cy="1631214"/>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2000"/>
            </a:lvl1pPr>
          </a:lstStyle>
          <a:p>
            <a:r>
              <a:rPr lang="en-US" dirty="0"/>
              <a:t>If no such </a:t>
            </a:r>
            <a:r>
              <a:rPr lang="en-US" dirty="0" err="1"/>
              <a:t>Service_Z</a:t>
            </a:r>
            <a:r>
              <a:rPr lang="en-US" dirty="0"/>
              <a:t> instance can be found, then homing will determine whether the </a:t>
            </a:r>
            <a:r>
              <a:rPr lang="en-US" dirty="0" err="1"/>
              <a:t>Service_Z</a:t>
            </a:r>
            <a:r>
              <a:rPr lang="en-US" dirty="0"/>
              <a:t> service definition allows for dynamic instantiation of new </a:t>
            </a:r>
            <a:r>
              <a:rPr lang="en-US" dirty="0" err="1"/>
              <a:t>Service_Z</a:t>
            </a:r>
            <a:r>
              <a:rPr lang="en-US" dirty="0"/>
              <a:t> instances.  In this case we will assume “no”, so the OOF </a:t>
            </a:r>
            <a:r>
              <a:rPr lang="en-US" dirty="0" err="1"/>
              <a:t>Service_Z</a:t>
            </a:r>
            <a:r>
              <a:rPr lang="en-US" dirty="0"/>
              <a:t> homing thread would return an exception to the calling </a:t>
            </a:r>
            <a:r>
              <a:rPr lang="en-US" dirty="0" err="1"/>
              <a:t>Service_X</a:t>
            </a:r>
            <a:r>
              <a:rPr lang="en-US" dirty="0"/>
              <a:t> homing thread.  Such an exception would likely not result in failure of the entire </a:t>
            </a:r>
            <a:r>
              <a:rPr lang="en-US" dirty="0" err="1"/>
              <a:t>Service_W</a:t>
            </a:r>
            <a:r>
              <a:rPr lang="en-US" dirty="0"/>
              <a:t> homing, but rather simply result in pruning a branch of the overall potential homing solution tree.</a:t>
            </a:r>
          </a:p>
        </p:txBody>
      </p:sp>
      <p:pic>
        <p:nvPicPr>
          <p:cNvPr id="6" name="Picture 5">
            <a:extLst>
              <a:ext uri="{FF2B5EF4-FFF2-40B4-BE49-F238E27FC236}">
                <a16:creationId xmlns="" xmlns:a16="http://schemas.microsoft.com/office/drawing/2014/main" id="{88BF27A5-431C-448A-812C-96BC4DABB9BE}"/>
              </a:ext>
            </a:extLst>
          </p:cNvPr>
          <p:cNvPicPr>
            <a:picLocks noChangeAspect="1"/>
          </p:cNvPicPr>
          <p:nvPr/>
        </p:nvPicPr>
        <p:blipFill>
          <a:blip r:embed="rId2"/>
          <a:stretch>
            <a:fillRect/>
          </a:stretch>
        </p:blipFill>
        <p:spPr>
          <a:xfrm>
            <a:off x="4333478" y="1223236"/>
            <a:ext cx="7435614" cy="3020030"/>
          </a:xfrm>
          <a:prstGeom prst="rect">
            <a:avLst/>
          </a:prstGeom>
        </p:spPr>
      </p:pic>
    </p:spTree>
    <p:extLst>
      <p:ext uri="{BB962C8B-B14F-4D97-AF65-F5344CB8AC3E}">
        <p14:creationId xmlns:p14="http://schemas.microsoft.com/office/powerpoint/2010/main" val="3587926740"/>
      </p:ext>
    </p:extLst>
  </p:cSld>
  <p:clrMapOvr>
    <a:masterClrMapping/>
  </p:clrMapOvr>
  <p:transition spd="med" advClick="0"/>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5741" y="183295"/>
            <a:ext cx="10672234" cy="768476"/>
          </a:xfrm>
        </p:spPr>
        <p:txBody>
          <a:bodyPr>
            <a:noAutofit/>
          </a:bodyPr>
          <a:lstStyle/>
          <a:p>
            <a:pPr algn="ctr"/>
            <a:r>
              <a:rPr lang="en-US" b="1" kern="1200" dirty="0">
                <a:ea typeface="微软雅黑" panose="020B0503020204020204" pitchFamily="34" charset="-122"/>
                <a:cs typeface="Arial" panose="020B0604020202020204" pitchFamily="34" charset="0"/>
              </a:rPr>
              <a:t>Homing Solution Example for </a:t>
            </a:r>
            <a:r>
              <a:rPr lang="en-US" b="1" kern="1200" dirty="0" err="1">
                <a:ea typeface="微软雅黑" panose="020B0503020204020204" pitchFamily="34" charset="-122"/>
                <a:cs typeface="Arial" panose="020B0604020202020204" pitchFamily="34" charset="0"/>
              </a:rPr>
              <a:t>Service_W</a:t>
            </a:r>
            <a:r>
              <a:rPr lang="en-US" b="1" kern="1200" dirty="0">
                <a:ea typeface="微软雅黑" panose="020B0503020204020204" pitchFamily="34" charset="-122"/>
                <a:cs typeface="Arial" panose="020B0604020202020204" pitchFamily="34" charset="0"/>
              </a:rPr>
              <a:t> Example 1</a:t>
            </a:r>
          </a:p>
        </p:txBody>
      </p:sp>
      <p:graphicFrame>
        <p:nvGraphicFramePr>
          <p:cNvPr id="3" name="Table 2"/>
          <p:cNvGraphicFramePr>
            <a:graphicFrameLocks noGrp="1"/>
          </p:cNvGraphicFramePr>
          <p:nvPr>
            <p:extLst/>
          </p:nvPr>
        </p:nvGraphicFramePr>
        <p:xfrm>
          <a:off x="628596" y="1193509"/>
          <a:ext cx="8458253" cy="1920240"/>
        </p:xfrm>
        <a:graphic>
          <a:graphicData uri="http://schemas.openxmlformats.org/drawingml/2006/table">
            <a:tbl>
              <a:tblPr firstRow="1" bandRow="1">
                <a:tableStyleId>{5940675A-B579-460E-94D1-54222C63F5DA}</a:tableStyleId>
              </a:tblPr>
              <a:tblGrid>
                <a:gridCol w="1057423">
                  <a:extLst>
                    <a:ext uri="{9D8B030D-6E8A-4147-A177-3AD203B41FA5}">
                      <a16:colId xmlns="" xmlns:a16="http://schemas.microsoft.com/office/drawing/2014/main" val="2470146754"/>
                    </a:ext>
                  </a:extLst>
                </a:gridCol>
                <a:gridCol w="1934092">
                  <a:extLst>
                    <a:ext uri="{9D8B030D-6E8A-4147-A177-3AD203B41FA5}">
                      <a16:colId xmlns="" xmlns:a16="http://schemas.microsoft.com/office/drawing/2014/main" val="3676597967"/>
                    </a:ext>
                  </a:extLst>
                </a:gridCol>
                <a:gridCol w="1900579">
                  <a:extLst>
                    <a:ext uri="{9D8B030D-6E8A-4147-A177-3AD203B41FA5}">
                      <a16:colId xmlns="" xmlns:a16="http://schemas.microsoft.com/office/drawing/2014/main" val="352778339"/>
                    </a:ext>
                  </a:extLst>
                </a:gridCol>
                <a:gridCol w="1643606">
                  <a:extLst>
                    <a:ext uri="{9D8B030D-6E8A-4147-A177-3AD203B41FA5}">
                      <a16:colId xmlns="" xmlns:a16="http://schemas.microsoft.com/office/drawing/2014/main" val="3975254372"/>
                    </a:ext>
                  </a:extLst>
                </a:gridCol>
                <a:gridCol w="1922553">
                  <a:extLst>
                    <a:ext uri="{9D8B030D-6E8A-4147-A177-3AD203B41FA5}">
                      <a16:colId xmlns="" xmlns:a16="http://schemas.microsoft.com/office/drawing/2014/main" val="3548886542"/>
                    </a:ext>
                  </a:extLst>
                </a:gridCol>
              </a:tblGrid>
              <a:tr h="370840">
                <a:tc>
                  <a:txBody>
                    <a:bodyPr/>
                    <a:lstStyle/>
                    <a:p>
                      <a:pPr algn="ctr"/>
                      <a:r>
                        <a:rPr lang="en-US" b="1" dirty="0"/>
                        <a:t>Service Type</a:t>
                      </a:r>
                    </a:p>
                  </a:txBody>
                  <a:tcPr>
                    <a:solidFill>
                      <a:schemeClr val="accent2">
                        <a:lumMod val="60000"/>
                        <a:lumOff val="40000"/>
                      </a:schemeClr>
                    </a:solidFill>
                  </a:tcPr>
                </a:tc>
                <a:tc>
                  <a:txBody>
                    <a:bodyPr/>
                    <a:lstStyle/>
                    <a:p>
                      <a:pPr algn="ctr"/>
                      <a:r>
                        <a:rPr lang="en-US" b="1" dirty="0"/>
                        <a:t>Resource Type</a:t>
                      </a:r>
                    </a:p>
                  </a:txBody>
                  <a:tcPr>
                    <a:solidFill>
                      <a:schemeClr val="accent2">
                        <a:lumMod val="60000"/>
                        <a:lumOff val="40000"/>
                      </a:schemeClr>
                    </a:solidFill>
                  </a:tcPr>
                </a:tc>
                <a:tc>
                  <a:txBody>
                    <a:bodyPr/>
                    <a:lstStyle/>
                    <a:p>
                      <a:pPr algn="ctr"/>
                      <a:r>
                        <a:rPr lang="en-US" b="1" dirty="0"/>
                        <a:t>Allotted</a:t>
                      </a:r>
                      <a:r>
                        <a:rPr lang="en-US" b="1" baseline="0" dirty="0"/>
                        <a:t> Resource Provider Service</a:t>
                      </a:r>
                      <a:endParaRPr lang="en-US" b="1" dirty="0"/>
                    </a:p>
                  </a:txBody>
                  <a:tcPr>
                    <a:solidFill>
                      <a:schemeClr val="accent2">
                        <a:lumMod val="60000"/>
                        <a:lumOff val="4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1" baseline="0" dirty="0"/>
                        <a:t>Provider</a:t>
                      </a:r>
                      <a:r>
                        <a:rPr lang="en-US" b="1" dirty="0"/>
                        <a:t> Service Struct</a:t>
                      </a:r>
                    </a:p>
                  </a:txBody>
                  <a:tcPr>
                    <a:solidFill>
                      <a:schemeClr val="accent2">
                        <a:lumMod val="60000"/>
                        <a:lumOff val="40000"/>
                      </a:schemeClr>
                    </a:solidFill>
                  </a:tcPr>
                </a:tc>
                <a:tc>
                  <a:txBody>
                    <a:bodyPr/>
                    <a:lstStyle/>
                    <a:p>
                      <a:pPr algn="ctr"/>
                      <a:r>
                        <a:rPr lang="en-US" b="1" dirty="0"/>
                        <a:t>Homing Solution</a:t>
                      </a:r>
                    </a:p>
                  </a:txBody>
                  <a:tcPr>
                    <a:solidFill>
                      <a:schemeClr val="accent2">
                        <a:lumMod val="60000"/>
                        <a:lumOff val="40000"/>
                      </a:schemeClr>
                    </a:solidFill>
                  </a:tcPr>
                </a:tc>
                <a:extLst>
                  <a:ext uri="{0D108BD9-81ED-4DB2-BD59-A6C34878D82A}">
                    <a16:rowId xmlns="" xmlns:a16="http://schemas.microsoft.com/office/drawing/2014/main" val="108255443"/>
                  </a:ext>
                </a:extLst>
              </a:tr>
              <a:tr h="369569">
                <a:tc>
                  <a:txBody>
                    <a:bodyPr/>
                    <a:lstStyle/>
                    <a:p>
                      <a:pPr algn="ctr"/>
                      <a:r>
                        <a:rPr lang="en-US" dirty="0" err="1"/>
                        <a:t>Service_W</a:t>
                      </a:r>
                      <a:endParaRPr lang="en-US" dirty="0"/>
                    </a:p>
                  </a:txBody>
                  <a:tcPr/>
                </a:tc>
                <a:tc>
                  <a:txBody>
                    <a:bodyPr/>
                    <a:lstStyle/>
                    <a:p>
                      <a:pPr algn="ctr"/>
                      <a:r>
                        <a:rPr lang="en-US" dirty="0"/>
                        <a:t>VNF_W</a:t>
                      </a:r>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a:t>Cloud_Region_1</a:t>
                      </a:r>
                    </a:p>
                  </a:txBody>
                  <a:tcPr/>
                </a:tc>
                <a:extLst>
                  <a:ext uri="{0D108BD9-81ED-4DB2-BD59-A6C34878D82A}">
                    <a16:rowId xmlns="" xmlns:a16="http://schemas.microsoft.com/office/drawing/2014/main" val="1894683173"/>
                  </a:ext>
                </a:extLst>
              </a:tr>
              <a:tr h="370840">
                <a:tc>
                  <a:txBody>
                    <a:bodyPr/>
                    <a:lstStyle/>
                    <a:p>
                      <a:pPr algn="ctr"/>
                      <a:r>
                        <a:rPr lang="en-US" dirty="0" err="1"/>
                        <a:t>Service_W</a:t>
                      </a:r>
                      <a:endParaRPr lang="en-US" dirty="0"/>
                    </a:p>
                  </a:txBody>
                  <a:tcPr/>
                </a:tc>
                <a:tc>
                  <a:txBody>
                    <a:bodyPr/>
                    <a:lstStyle/>
                    <a:p>
                      <a:pPr algn="ctr"/>
                      <a:r>
                        <a:rPr lang="en-US" dirty="0" err="1"/>
                        <a:t>Allotted_Resource_W</a:t>
                      </a:r>
                      <a:endParaRPr lang="en-US" dirty="0"/>
                    </a:p>
                  </a:txBody>
                  <a:tcPr/>
                </a:tc>
                <a:tc>
                  <a:txBody>
                    <a:bodyPr/>
                    <a:lstStyle/>
                    <a:p>
                      <a:pPr algn="ctr"/>
                      <a:r>
                        <a:rPr lang="en-US" dirty="0" err="1"/>
                        <a:t>Service_X</a:t>
                      </a:r>
                      <a:endParaRPr lang="en-US" dirty="0"/>
                    </a:p>
                  </a:txBody>
                  <a:tcPr/>
                </a:tc>
                <a:tc>
                  <a:txBody>
                    <a:bodyPr/>
                    <a:lstStyle/>
                    <a:p>
                      <a:pPr algn="ctr"/>
                      <a:endParaRPr lang="en-US" dirty="0"/>
                    </a:p>
                  </a:txBody>
                  <a:tcPr/>
                </a:tc>
                <a:tc>
                  <a:txBody>
                    <a:bodyPr/>
                    <a:lstStyle/>
                    <a:p>
                      <a:pPr algn="ctr"/>
                      <a:r>
                        <a:rPr lang="en-US" dirty="0" err="1"/>
                        <a:t>Instantiation_Needed</a:t>
                      </a:r>
                      <a:endParaRPr lang="en-US" dirty="0"/>
                    </a:p>
                  </a:txBody>
                  <a:tcPr/>
                </a:tc>
                <a:extLst>
                  <a:ext uri="{0D108BD9-81ED-4DB2-BD59-A6C34878D82A}">
                    <a16:rowId xmlns="" xmlns:a16="http://schemas.microsoft.com/office/drawing/2014/main" val="2206869197"/>
                  </a:ext>
                </a:extLst>
              </a:tr>
            </a:tbl>
          </a:graphicData>
        </a:graphic>
      </p:graphicFrame>
      <p:sp>
        <p:nvSpPr>
          <p:cNvPr id="13" name="Freeform: Shape 12"/>
          <p:cNvSpPr/>
          <p:nvPr/>
        </p:nvSpPr>
        <p:spPr>
          <a:xfrm>
            <a:off x="1733266" y="2169993"/>
            <a:ext cx="9646047" cy="373441"/>
          </a:xfrm>
          <a:custGeom>
            <a:avLst/>
            <a:gdLst>
              <a:gd name="connsiteX0" fmla="*/ 6114197 w 9586349"/>
              <a:gd name="connsiteY0" fmla="*/ 17872 h 402265"/>
              <a:gd name="connsiteX1" fmla="*/ 7806519 w 9586349"/>
              <a:gd name="connsiteY1" fmla="*/ 72463 h 402265"/>
              <a:gd name="connsiteX2" fmla="*/ 9526137 w 9586349"/>
              <a:gd name="connsiteY2" fmla="*/ 386362 h 402265"/>
              <a:gd name="connsiteX3" fmla="*/ 9225886 w 9586349"/>
              <a:gd name="connsiteY3" fmla="*/ 359066 h 402265"/>
              <a:gd name="connsiteX4" fmla="*/ 0 w 9586349"/>
              <a:gd name="connsiteY4" fmla="*/ 386362 h 402265"/>
              <a:gd name="connsiteX5" fmla="*/ 6387152 w 9586349"/>
              <a:gd name="connsiteY5" fmla="*/ 318123 h 402265"/>
              <a:gd name="connsiteX6" fmla="*/ 6114197 w 9586349"/>
              <a:gd name="connsiteY6" fmla="*/ 17872 h 402265"/>
              <a:gd name="connsiteX0" fmla="*/ 6114197 w 9586349"/>
              <a:gd name="connsiteY0" fmla="*/ 17872 h 402265"/>
              <a:gd name="connsiteX1" fmla="*/ 7806519 w 9586349"/>
              <a:gd name="connsiteY1" fmla="*/ 72463 h 402265"/>
              <a:gd name="connsiteX2" fmla="*/ 9526137 w 9586349"/>
              <a:gd name="connsiteY2" fmla="*/ 386362 h 402265"/>
              <a:gd name="connsiteX3" fmla="*/ 9225886 w 9586349"/>
              <a:gd name="connsiteY3" fmla="*/ 359066 h 402265"/>
              <a:gd name="connsiteX4" fmla="*/ 0 w 9586349"/>
              <a:gd name="connsiteY4" fmla="*/ 386362 h 402265"/>
              <a:gd name="connsiteX5" fmla="*/ 6387152 w 9586349"/>
              <a:gd name="connsiteY5" fmla="*/ 318123 h 402265"/>
              <a:gd name="connsiteX6" fmla="*/ 6114197 w 9586349"/>
              <a:gd name="connsiteY6" fmla="*/ 17872 h 402265"/>
              <a:gd name="connsiteX0" fmla="*/ 6114197 w 9586349"/>
              <a:gd name="connsiteY0" fmla="*/ 17872 h 402265"/>
              <a:gd name="connsiteX1" fmla="*/ 7806519 w 9586349"/>
              <a:gd name="connsiteY1" fmla="*/ 72463 h 402265"/>
              <a:gd name="connsiteX2" fmla="*/ 9526137 w 9586349"/>
              <a:gd name="connsiteY2" fmla="*/ 386362 h 402265"/>
              <a:gd name="connsiteX3" fmla="*/ 9225886 w 9586349"/>
              <a:gd name="connsiteY3" fmla="*/ 359066 h 402265"/>
              <a:gd name="connsiteX4" fmla="*/ 0 w 9586349"/>
              <a:gd name="connsiteY4" fmla="*/ 386362 h 402265"/>
              <a:gd name="connsiteX5" fmla="*/ 6387152 w 9586349"/>
              <a:gd name="connsiteY5" fmla="*/ 318123 h 402265"/>
              <a:gd name="connsiteX6" fmla="*/ 6114197 w 9586349"/>
              <a:gd name="connsiteY6" fmla="*/ 17872 h 402265"/>
              <a:gd name="connsiteX0" fmla="*/ 6114197 w 9586349"/>
              <a:gd name="connsiteY0" fmla="*/ 17872 h 402265"/>
              <a:gd name="connsiteX1" fmla="*/ 7806519 w 9586349"/>
              <a:gd name="connsiteY1" fmla="*/ 72463 h 402265"/>
              <a:gd name="connsiteX2" fmla="*/ 9526137 w 9586349"/>
              <a:gd name="connsiteY2" fmla="*/ 386362 h 402265"/>
              <a:gd name="connsiteX3" fmla="*/ 9225886 w 9586349"/>
              <a:gd name="connsiteY3" fmla="*/ 359066 h 402265"/>
              <a:gd name="connsiteX4" fmla="*/ 0 w 9586349"/>
              <a:gd name="connsiteY4" fmla="*/ 386362 h 402265"/>
              <a:gd name="connsiteX5" fmla="*/ 6387152 w 9586349"/>
              <a:gd name="connsiteY5" fmla="*/ 318123 h 402265"/>
              <a:gd name="connsiteX6" fmla="*/ 6114197 w 9586349"/>
              <a:gd name="connsiteY6" fmla="*/ 17872 h 402265"/>
              <a:gd name="connsiteX0" fmla="*/ 6114197 w 9586349"/>
              <a:gd name="connsiteY0" fmla="*/ 11863 h 396256"/>
              <a:gd name="connsiteX1" fmla="*/ 7806519 w 9586349"/>
              <a:gd name="connsiteY1" fmla="*/ 66454 h 396256"/>
              <a:gd name="connsiteX2" fmla="*/ 9526137 w 9586349"/>
              <a:gd name="connsiteY2" fmla="*/ 380353 h 396256"/>
              <a:gd name="connsiteX3" fmla="*/ 9225886 w 9586349"/>
              <a:gd name="connsiteY3" fmla="*/ 353057 h 396256"/>
              <a:gd name="connsiteX4" fmla="*/ 0 w 9586349"/>
              <a:gd name="connsiteY4" fmla="*/ 380353 h 396256"/>
              <a:gd name="connsiteX5" fmla="*/ 6387152 w 9586349"/>
              <a:gd name="connsiteY5" fmla="*/ 312114 h 396256"/>
              <a:gd name="connsiteX6" fmla="*/ 6114197 w 9586349"/>
              <a:gd name="connsiteY6" fmla="*/ 11863 h 396256"/>
              <a:gd name="connsiteX0" fmla="*/ 6114197 w 9586349"/>
              <a:gd name="connsiteY0" fmla="*/ 11863 h 396256"/>
              <a:gd name="connsiteX1" fmla="*/ 7806519 w 9586349"/>
              <a:gd name="connsiteY1" fmla="*/ 66454 h 396256"/>
              <a:gd name="connsiteX2" fmla="*/ 9526137 w 9586349"/>
              <a:gd name="connsiteY2" fmla="*/ 380353 h 396256"/>
              <a:gd name="connsiteX3" fmla="*/ 9225886 w 9586349"/>
              <a:gd name="connsiteY3" fmla="*/ 353057 h 396256"/>
              <a:gd name="connsiteX4" fmla="*/ 0 w 9586349"/>
              <a:gd name="connsiteY4" fmla="*/ 380353 h 396256"/>
              <a:gd name="connsiteX5" fmla="*/ 6387152 w 9586349"/>
              <a:gd name="connsiteY5" fmla="*/ 312114 h 396256"/>
              <a:gd name="connsiteX6" fmla="*/ 6114197 w 9586349"/>
              <a:gd name="connsiteY6" fmla="*/ 11863 h 396256"/>
              <a:gd name="connsiteX0" fmla="*/ 5352197 w 9586349"/>
              <a:gd name="connsiteY0" fmla="*/ 18764 h 375447"/>
              <a:gd name="connsiteX1" fmla="*/ 7806519 w 9586349"/>
              <a:gd name="connsiteY1" fmla="*/ 45645 h 375447"/>
              <a:gd name="connsiteX2" fmla="*/ 9526137 w 9586349"/>
              <a:gd name="connsiteY2" fmla="*/ 359544 h 375447"/>
              <a:gd name="connsiteX3" fmla="*/ 9225886 w 9586349"/>
              <a:gd name="connsiteY3" fmla="*/ 332248 h 375447"/>
              <a:gd name="connsiteX4" fmla="*/ 0 w 9586349"/>
              <a:gd name="connsiteY4" fmla="*/ 359544 h 375447"/>
              <a:gd name="connsiteX5" fmla="*/ 6387152 w 9586349"/>
              <a:gd name="connsiteY5" fmla="*/ 291305 h 375447"/>
              <a:gd name="connsiteX6" fmla="*/ 5352197 w 9586349"/>
              <a:gd name="connsiteY6" fmla="*/ 18764 h 375447"/>
              <a:gd name="connsiteX0" fmla="*/ 5352197 w 9586349"/>
              <a:gd name="connsiteY0" fmla="*/ 18764 h 375447"/>
              <a:gd name="connsiteX1" fmla="*/ 7806519 w 9586349"/>
              <a:gd name="connsiteY1" fmla="*/ 45645 h 375447"/>
              <a:gd name="connsiteX2" fmla="*/ 9526137 w 9586349"/>
              <a:gd name="connsiteY2" fmla="*/ 359544 h 375447"/>
              <a:gd name="connsiteX3" fmla="*/ 9225886 w 9586349"/>
              <a:gd name="connsiteY3" fmla="*/ 332248 h 375447"/>
              <a:gd name="connsiteX4" fmla="*/ 0 w 9586349"/>
              <a:gd name="connsiteY4" fmla="*/ 359544 h 375447"/>
              <a:gd name="connsiteX5" fmla="*/ 5528170 w 9586349"/>
              <a:gd name="connsiteY5" fmla="*/ 305160 h 375447"/>
              <a:gd name="connsiteX6" fmla="*/ 5352197 w 9586349"/>
              <a:gd name="connsiteY6" fmla="*/ 18764 h 375447"/>
              <a:gd name="connsiteX0" fmla="*/ 5352197 w 9646047"/>
              <a:gd name="connsiteY0" fmla="*/ 3046 h 348778"/>
              <a:gd name="connsiteX1" fmla="*/ 6878264 w 9646047"/>
              <a:gd name="connsiteY1" fmla="*/ 196182 h 348778"/>
              <a:gd name="connsiteX2" fmla="*/ 9526137 w 9646047"/>
              <a:gd name="connsiteY2" fmla="*/ 343826 h 348778"/>
              <a:gd name="connsiteX3" fmla="*/ 9225886 w 9646047"/>
              <a:gd name="connsiteY3" fmla="*/ 316530 h 348778"/>
              <a:gd name="connsiteX4" fmla="*/ 0 w 9646047"/>
              <a:gd name="connsiteY4" fmla="*/ 343826 h 348778"/>
              <a:gd name="connsiteX5" fmla="*/ 5528170 w 9646047"/>
              <a:gd name="connsiteY5" fmla="*/ 289442 h 348778"/>
              <a:gd name="connsiteX6" fmla="*/ 5352197 w 9646047"/>
              <a:gd name="connsiteY6" fmla="*/ 3046 h 348778"/>
              <a:gd name="connsiteX0" fmla="*/ 5019688 w 9646047"/>
              <a:gd name="connsiteY0" fmla="*/ 3046 h 348778"/>
              <a:gd name="connsiteX1" fmla="*/ 6878264 w 9646047"/>
              <a:gd name="connsiteY1" fmla="*/ 196182 h 348778"/>
              <a:gd name="connsiteX2" fmla="*/ 9526137 w 9646047"/>
              <a:gd name="connsiteY2" fmla="*/ 343826 h 348778"/>
              <a:gd name="connsiteX3" fmla="*/ 9225886 w 9646047"/>
              <a:gd name="connsiteY3" fmla="*/ 316530 h 348778"/>
              <a:gd name="connsiteX4" fmla="*/ 0 w 9646047"/>
              <a:gd name="connsiteY4" fmla="*/ 343826 h 348778"/>
              <a:gd name="connsiteX5" fmla="*/ 5528170 w 9646047"/>
              <a:gd name="connsiteY5" fmla="*/ 289442 h 348778"/>
              <a:gd name="connsiteX6" fmla="*/ 5019688 w 9646047"/>
              <a:gd name="connsiteY6" fmla="*/ 3046 h 348778"/>
              <a:gd name="connsiteX0" fmla="*/ 5019688 w 9646047"/>
              <a:gd name="connsiteY0" fmla="*/ 3046 h 348778"/>
              <a:gd name="connsiteX1" fmla="*/ 6878264 w 9646047"/>
              <a:gd name="connsiteY1" fmla="*/ 196182 h 348778"/>
              <a:gd name="connsiteX2" fmla="*/ 9526137 w 9646047"/>
              <a:gd name="connsiteY2" fmla="*/ 343826 h 348778"/>
              <a:gd name="connsiteX3" fmla="*/ 9225886 w 9646047"/>
              <a:gd name="connsiteY3" fmla="*/ 316530 h 348778"/>
              <a:gd name="connsiteX4" fmla="*/ 0 w 9646047"/>
              <a:gd name="connsiteY4" fmla="*/ 343826 h 348778"/>
              <a:gd name="connsiteX5" fmla="*/ 5528170 w 9646047"/>
              <a:gd name="connsiteY5" fmla="*/ 289442 h 348778"/>
              <a:gd name="connsiteX6" fmla="*/ 5019688 w 9646047"/>
              <a:gd name="connsiteY6" fmla="*/ 3046 h 348778"/>
              <a:gd name="connsiteX0" fmla="*/ 5019688 w 9646047"/>
              <a:gd name="connsiteY0" fmla="*/ 3046 h 348778"/>
              <a:gd name="connsiteX1" fmla="*/ 6878264 w 9646047"/>
              <a:gd name="connsiteY1" fmla="*/ 196182 h 348778"/>
              <a:gd name="connsiteX2" fmla="*/ 9526137 w 9646047"/>
              <a:gd name="connsiteY2" fmla="*/ 343826 h 348778"/>
              <a:gd name="connsiteX3" fmla="*/ 9225886 w 9646047"/>
              <a:gd name="connsiteY3" fmla="*/ 316530 h 348778"/>
              <a:gd name="connsiteX4" fmla="*/ 0 w 9646047"/>
              <a:gd name="connsiteY4" fmla="*/ 343826 h 348778"/>
              <a:gd name="connsiteX5" fmla="*/ 4835443 w 9646047"/>
              <a:gd name="connsiteY5" fmla="*/ 261733 h 348778"/>
              <a:gd name="connsiteX6" fmla="*/ 5019688 w 9646047"/>
              <a:gd name="connsiteY6" fmla="*/ 3046 h 348778"/>
              <a:gd name="connsiteX0" fmla="*/ 4825724 w 9646047"/>
              <a:gd name="connsiteY0" fmla="*/ 2706 h 376147"/>
              <a:gd name="connsiteX1" fmla="*/ 6878264 w 9646047"/>
              <a:gd name="connsiteY1" fmla="*/ 223551 h 376147"/>
              <a:gd name="connsiteX2" fmla="*/ 9526137 w 9646047"/>
              <a:gd name="connsiteY2" fmla="*/ 371195 h 376147"/>
              <a:gd name="connsiteX3" fmla="*/ 9225886 w 9646047"/>
              <a:gd name="connsiteY3" fmla="*/ 343899 h 376147"/>
              <a:gd name="connsiteX4" fmla="*/ 0 w 9646047"/>
              <a:gd name="connsiteY4" fmla="*/ 371195 h 376147"/>
              <a:gd name="connsiteX5" fmla="*/ 4835443 w 9646047"/>
              <a:gd name="connsiteY5" fmla="*/ 289102 h 376147"/>
              <a:gd name="connsiteX6" fmla="*/ 4825724 w 9646047"/>
              <a:gd name="connsiteY6" fmla="*/ 2706 h 376147"/>
              <a:gd name="connsiteX0" fmla="*/ 4825724 w 9646047"/>
              <a:gd name="connsiteY0" fmla="*/ 0 h 373441"/>
              <a:gd name="connsiteX1" fmla="*/ 6878264 w 9646047"/>
              <a:gd name="connsiteY1" fmla="*/ 220845 h 373441"/>
              <a:gd name="connsiteX2" fmla="*/ 9526137 w 9646047"/>
              <a:gd name="connsiteY2" fmla="*/ 368489 h 373441"/>
              <a:gd name="connsiteX3" fmla="*/ 9225886 w 9646047"/>
              <a:gd name="connsiteY3" fmla="*/ 341193 h 373441"/>
              <a:gd name="connsiteX4" fmla="*/ 0 w 9646047"/>
              <a:gd name="connsiteY4" fmla="*/ 368489 h 373441"/>
              <a:gd name="connsiteX5" fmla="*/ 4835443 w 9646047"/>
              <a:gd name="connsiteY5" fmla="*/ 286396 h 373441"/>
              <a:gd name="connsiteX6" fmla="*/ 4825724 w 9646047"/>
              <a:gd name="connsiteY6" fmla="*/ 0 h 373441"/>
              <a:gd name="connsiteX0" fmla="*/ 4825724 w 9646047"/>
              <a:gd name="connsiteY0" fmla="*/ 0 h 373441"/>
              <a:gd name="connsiteX1" fmla="*/ 6878264 w 9646047"/>
              <a:gd name="connsiteY1" fmla="*/ 220845 h 373441"/>
              <a:gd name="connsiteX2" fmla="*/ 9526137 w 9646047"/>
              <a:gd name="connsiteY2" fmla="*/ 368489 h 373441"/>
              <a:gd name="connsiteX3" fmla="*/ 9225886 w 9646047"/>
              <a:gd name="connsiteY3" fmla="*/ 341193 h 373441"/>
              <a:gd name="connsiteX4" fmla="*/ 0 w 9646047"/>
              <a:gd name="connsiteY4" fmla="*/ 368489 h 373441"/>
              <a:gd name="connsiteX5" fmla="*/ 4835443 w 9646047"/>
              <a:gd name="connsiteY5" fmla="*/ 286396 h 373441"/>
              <a:gd name="connsiteX6" fmla="*/ 4825724 w 9646047"/>
              <a:gd name="connsiteY6" fmla="*/ 0 h 373441"/>
              <a:gd name="connsiteX0" fmla="*/ 4825724 w 9646047"/>
              <a:gd name="connsiteY0" fmla="*/ 0 h 373441"/>
              <a:gd name="connsiteX1" fmla="*/ 6878264 w 9646047"/>
              <a:gd name="connsiteY1" fmla="*/ 220845 h 373441"/>
              <a:gd name="connsiteX2" fmla="*/ 9526137 w 9646047"/>
              <a:gd name="connsiteY2" fmla="*/ 368489 h 373441"/>
              <a:gd name="connsiteX3" fmla="*/ 9225886 w 9646047"/>
              <a:gd name="connsiteY3" fmla="*/ 341193 h 373441"/>
              <a:gd name="connsiteX4" fmla="*/ 0 w 9646047"/>
              <a:gd name="connsiteY4" fmla="*/ 368489 h 373441"/>
              <a:gd name="connsiteX5" fmla="*/ 4489079 w 9646047"/>
              <a:gd name="connsiteY5" fmla="*/ 300251 h 373441"/>
              <a:gd name="connsiteX6" fmla="*/ 4825724 w 9646047"/>
              <a:gd name="connsiteY6" fmla="*/ 0 h 373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46047" h="373441">
                <a:moveTo>
                  <a:pt x="4825724" y="0"/>
                </a:moveTo>
                <a:cubicBezTo>
                  <a:pt x="5405548" y="55832"/>
                  <a:pt x="6094862" y="159430"/>
                  <a:pt x="6878264" y="220845"/>
                </a:cubicBezTo>
                <a:cubicBezTo>
                  <a:pt x="7661666" y="282260"/>
                  <a:pt x="9134867" y="348431"/>
                  <a:pt x="9526137" y="368489"/>
                </a:cubicBezTo>
                <a:cubicBezTo>
                  <a:pt x="9917407" y="388547"/>
                  <a:pt x="9225886" y="341193"/>
                  <a:pt x="9225886" y="341193"/>
                </a:cubicBezTo>
                <a:lnTo>
                  <a:pt x="0" y="368489"/>
                </a:lnTo>
                <a:lnTo>
                  <a:pt x="4489079" y="300251"/>
                </a:lnTo>
                <a:cubicBezTo>
                  <a:pt x="5514936" y="241111"/>
                  <a:pt x="5193799" y="123863"/>
                  <a:pt x="4825724" y="0"/>
                </a:cubicBezTo>
                <a:close/>
              </a:path>
            </a:pathLst>
          </a:custGeom>
          <a:solidFill>
            <a:schemeClr val="bg1">
              <a:lumMod val="50000"/>
            </a:schemeClr>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2" name="Rectangle: Rounded Corners 11"/>
          <p:cNvSpPr/>
          <p:nvPr/>
        </p:nvSpPr>
        <p:spPr>
          <a:xfrm>
            <a:off x="1201003" y="2524835"/>
            <a:ext cx="10181710" cy="3070208"/>
          </a:xfrm>
          <a:prstGeom prst="roundRect">
            <a:avLst>
              <a:gd name="adj" fmla="val 4992"/>
            </a:avLst>
          </a:prstGeom>
          <a:solidFill>
            <a:schemeClr val="bg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8" name="TextBox 17"/>
          <p:cNvSpPr txBox="1"/>
          <p:nvPr/>
        </p:nvSpPr>
        <p:spPr>
          <a:xfrm rot="16200000">
            <a:off x="421866" y="3906050"/>
            <a:ext cx="1878076"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rgbClr val="000000"/>
                </a:solidFill>
                <a:effectLst/>
                <a:uFillTx/>
                <a:latin typeface="+mn-lt"/>
                <a:ea typeface="+mn-ea"/>
                <a:cs typeface="+mn-cs"/>
                <a:sym typeface="Calibri"/>
              </a:rPr>
              <a:t>AR_W</a:t>
            </a:r>
            <a:r>
              <a:rPr kumimoji="0" lang="en-US" sz="1400" b="0" i="0" u="none" strike="noStrike" cap="none" spc="0" normalizeH="0" dirty="0">
                <a:ln>
                  <a:noFill/>
                </a:ln>
                <a:solidFill>
                  <a:srgbClr val="000000"/>
                </a:solidFill>
                <a:effectLst/>
                <a:uFillTx/>
                <a:latin typeface="+mn-lt"/>
                <a:ea typeface="+mn-ea"/>
                <a:cs typeface="+mn-cs"/>
                <a:sym typeface="Calibri"/>
              </a:rPr>
              <a:t> Homing Structure</a:t>
            </a:r>
            <a:endParaRPr kumimoji="0" lang="en-US" sz="1400" b="0" i="0" u="none" strike="noStrike" cap="none" spc="0" normalizeH="0" baseline="0" dirty="0">
              <a:ln>
                <a:noFill/>
              </a:ln>
              <a:solidFill>
                <a:srgbClr val="000000"/>
              </a:solidFill>
              <a:effectLst/>
              <a:uFillTx/>
              <a:latin typeface="+mn-lt"/>
              <a:ea typeface="+mn-ea"/>
              <a:cs typeface="+mn-cs"/>
              <a:sym typeface="Calibri"/>
            </a:endParaRPr>
          </a:p>
        </p:txBody>
      </p:sp>
      <p:graphicFrame>
        <p:nvGraphicFramePr>
          <p:cNvPr id="21" name="Table 20"/>
          <p:cNvGraphicFramePr>
            <a:graphicFrameLocks noGrp="1"/>
          </p:cNvGraphicFramePr>
          <p:nvPr>
            <p:extLst/>
          </p:nvPr>
        </p:nvGraphicFramePr>
        <p:xfrm>
          <a:off x="1562227" y="2596006"/>
          <a:ext cx="8507603" cy="1920240"/>
        </p:xfrm>
        <a:graphic>
          <a:graphicData uri="http://schemas.openxmlformats.org/drawingml/2006/table">
            <a:tbl>
              <a:tblPr firstRow="1" bandRow="1">
                <a:tableStyleId>{5940675A-B579-460E-94D1-54222C63F5DA}</a:tableStyleId>
              </a:tblPr>
              <a:tblGrid>
                <a:gridCol w="1063593">
                  <a:extLst>
                    <a:ext uri="{9D8B030D-6E8A-4147-A177-3AD203B41FA5}">
                      <a16:colId xmlns="" xmlns:a16="http://schemas.microsoft.com/office/drawing/2014/main" val="2470146754"/>
                    </a:ext>
                  </a:extLst>
                </a:gridCol>
                <a:gridCol w="1945378">
                  <a:extLst>
                    <a:ext uri="{9D8B030D-6E8A-4147-A177-3AD203B41FA5}">
                      <a16:colId xmlns="" xmlns:a16="http://schemas.microsoft.com/office/drawing/2014/main" val="3676597967"/>
                    </a:ext>
                  </a:extLst>
                </a:gridCol>
                <a:gridCol w="1948294">
                  <a:extLst>
                    <a:ext uri="{9D8B030D-6E8A-4147-A177-3AD203B41FA5}">
                      <a16:colId xmlns="" xmlns:a16="http://schemas.microsoft.com/office/drawing/2014/main" val="352778339"/>
                    </a:ext>
                  </a:extLst>
                </a:gridCol>
                <a:gridCol w="1616568">
                  <a:extLst>
                    <a:ext uri="{9D8B030D-6E8A-4147-A177-3AD203B41FA5}">
                      <a16:colId xmlns="" xmlns:a16="http://schemas.microsoft.com/office/drawing/2014/main" val="3975254372"/>
                    </a:ext>
                  </a:extLst>
                </a:gridCol>
                <a:gridCol w="1933770">
                  <a:extLst>
                    <a:ext uri="{9D8B030D-6E8A-4147-A177-3AD203B41FA5}">
                      <a16:colId xmlns="" xmlns:a16="http://schemas.microsoft.com/office/drawing/2014/main" val="3548886542"/>
                    </a:ext>
                  </a:extLst>
                </a:gridCol>
              </a:tblGrid>
              <a:tr h="0">
                <a:tc>
                  <a:txBody>
                    <a:bodyPr/>
                    <a:lstStyle/>
                    <a:p>
                      <a:pPr algn="ctr"/>
                      <a:r>
                        <a:rPr lang="en-US" b="1" dirty="0"/>
                        <a:t>Service Type</a:t>
                      </a:r>
                    </a:p>
                  </a:txBody>
                  <a:tcPr>
                    <a:solidFill>
                      <a:schemeClr val="accent2">
                        <a:lumMod val="60000"/>
                        <a:lumOff val="40000"/>
                      </a:schemeClr>
                    </a:solidFill>
                  </a:tcPr>
                </a:tc>
                <a:tc>
                  <a:txBody>
                    <a:bodyPr/>
                    <a:lstStyle/>
                    <a:p>
                      <a:pPr algn="ctr"/>
                      <a:r>
                        <a:rPr lang="en-US" b="1" dirty="0"/>
                        <a:t>Resource Type</a:t>
                      </a:r>
                    </a:p>
                  </a:txBody>
                  <a:tcPr>
                    <a:solidFill>
                      <a:schemeClr val="accent2">
                        <a:lumMod val="60000"/>
                        <a:lumOff val="40000"/>
                      </a:schemeClr>
                    </a:solidFill>
                  </a:tcPr>
                </a:tc>
                <a:tc>
                  <a:txBody>
                    <a:bodyPr/>
                    <a:lstStyle/>
                    <a:p>
                      <a:pPr algn="ctr"/>
                      <a:r>
                        <a:rPr lang="en-US" b="1" dirty="0"/>
                        <a:t>Allotted</a:t>
                      </a:r>
                      <a:r>
                        <a:rPr lang="en-US" b="1" baseline="0" dirty="0"/>
                        <a:t> Resource Provider Service</a:t>
                      </a:r>
                      <a:endParaRPr lang="en-US" b="1" dirty="0"/>
                    </a:p>
                  </a:txBody>
                  <a:tcPr>
                    <a:solidFill>
                      <a:schemeClr val="accent2">
                        <a:lumMod val="60000"/>
                        <a:lumOff val="4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1" baseline="0" dirty="0"/>
                        <a:t>Provider</a:t>
                      </a:r>
                      <a:r>
                        <a:rPr lang="en-US" b="1" dirty="0"/>
                        <a:t> Service Struct</a:t>
                      </a:r>
                    </a:p>
                  </a:txBody>
                  <a:tcPr>
                    <a:solidFill>
                      <a:schemeClr val="accent2">
                        <a:lumMod val="60000"/>
                        <a:lumOff val="40000"/>
                      </a:schemeClr>
                    </a:solidFill>
                  </a:tcPr>
                </a:tc>
                <a:tc>
                  <a:txBody>
                    <a:bodyPr/>
                    <a:lstStyle/>
                    <a:p>
                      <a:pPr algn="ctr"/>
                      <a:r>
                        <a:rPr lang="en-US" b="1" dirty="0"/>
                        <a:t>Homing Solution</a:t>
                      </a:r>
                    </a:p>
                  </a:txBody>
                  <a:tcPr>
                    <a:solidFill>
                      <a:schemeClr val="accent2">
                        <a:lumMod val="60000"/>
                        <a:lumOff val="40000"/>
                      </a:schemeClr>
                    </a:solidFill>
                  </a:tcPr>
                </a:tc>
                <a:extLst>
                  <a:ext uri="{0D108BD9-81ED-4DB2-BD59-A6C34878D82A}">
                    <a16:rowId xmlns="" xmlns:a16="http://schemas.microsoft.com/office/drawing/2014/main" val="108255443"/>
                  </a:ext>
                </a:extLst>
              </a:tr>
              <a:tr h="369569">
                <a:tc>
                  <a:txBody>
                    <a:bodyPr/>
                    <a:lstStyle/>
                    <a:p>
                      <a:pPr algn="ctr"/>
                      <a:r>
                        <a:rPr lang="en-US" dirty="0" err="1"/>
                        <a:t>Service_X</a:t>
                      </a:r>
                      <a:endParaRPr lang="en-US" dirty="0"/>
                    </a:p>
                  </a:txBody>
                  <a:tcPr/>
                </a:tc>
                <a:tc>
                  <a:txBody>
                    <a:bodyPr/>
                    <a:lstStyle/>
                    <a:p>
                      <a:pPr algn="ctr"/>
                      <a:r>
                        <a:rPr lang="en-US" dirty="0"/>
                        <a:t>VNF_X</a:t>
                      </a:r>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a:t>Cloud_Region_2</a:t>
                      </a:r>
                    </a:p>
                  </a:txBody>
                  <a:tcPr/>
                </a:tc>
                <a:extLst>
                  <a:ext uri="{0D108BD9-81ED-4DB2-BD59-A6C34878D82A}">
                    <a16:rowId xmlns="" xmlns:a16="http://schemas.microsoft.com/office/drawing/2014/main" val="1894683173"/>
                  </a:ext>
                </a:extLst>
              </a:tr>
              <a:tr h="370840">
                <a:tc>
                  <a:txBody>
                    <a:bodyPr/>
                    <a:lstStyle/>
                    <a:p>
                      <a:pPr algn="ctr"/>
                      <a:r>
                        <a:rPr lang="en-US" dirty="0" err="1"/>
                        <a:t>Service_X</a:t>
                      </a:r>
                      <a:endParaRPr lang="en-US" dirty="0"/>
                    </a:p>
                  </a:txBody>
                  <a:tcPr/>
                </a:tc>
                <a:tc>
                  <a:txBody>
                    <a:bodyPr/>
                    <a:lstStyle/>
                    <a:p>
                      <a:pPr algn="ctr"/>
                      <a:r>
                        <a:rPr lang="en-US" dirty="0" err="1"/>
                        <a:t>Allotted_Resource_X</a:t>
                      </a:r>
                      <a:endParaRPr lang="en-US"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err="1"/>
                        <a:t>Service_Z</a:t>
                      </a:r>
                      <a:endParaRPr lang="en-US" dirty="0"/>
                    </a:p>
                  </a:txBody>
                  <a:tcPr/>
                </a:tc>
                <a:tc>
                  <a:txBody>
                    <a:bodyPr/>
                    <a:lstStyle/>
                    <a:p>
                      <a:pPr algn="ctr"/>
                      <a:endParaRPr lang="en-US"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t>Service Z </a:t>
                      </a:r>
                      <a:r>
                        <a:rPr lang="en-US" u="sng" dirty="0"/>
                        <a:t>Instance</a:t>
                      </a:r>
                      <a:r>
                        <a:rPr lang="en-US" dirty="0"/>
                        <a:t> Id</a:t>
                      </a:r>
                    </a:p>
                  </a:txBody>
                  <a:tcPr/>
                </a:tc>
                <a:extLst>
                  <a:ext uri="{0D108BD9-81ED-4DB2-BD59-A6C34878D82A}">
                    <a16:rowId xmlns="" xmlns:a16="http://schemas.microsoft.com/office/drawing/2014/main" val="2206869197"/>
                  </a:ext>
                </a:extLst>
              </a:tr>
            </a:tbl>
          </a:graphicData>
        </a:graphic>
      </p:graphicFrame>
      <p:sp>
        <p:nvSpPr>
          <p:cNvPr id="15" name="Freeform: Shape 14"/>
          <p:cNvSpPr/>
          <p:nvPr/>
        </p:nvSpPr>
        <p:spPr>
          <a:xfrm>
            <a:off x="3195927" y="3601143"/>
            <a:ext cx="7901768" cy="406187"/>
          </a:xfrm>
          <a:custGeom>
            <a:avLst/>
            <a:gdLst>
              <a:gd name="connsiteX0" fmla="*/ 6114197 w 9586349"/>
              <a:gd name="connsiteY0" fmla="*/ 17872 h 402265"/>
              <a:gd name="connsiteX1" fmla="*/ 7806519 w 9586349"/>
              <a:gd name="connsiteY1" fmla="*/ 72463 h 402265"/>
              <a:gd name="connsiteX2" fmla="*/ 9526137 w 9586349"/>
              <a:gd name="connsiteY2" fmla="*/ 386362 h 402265"/>
              <a:gd name="connsiteX3" fmla="*/ 9225886 w 9586349"/>
              <a:gd name="connsiteY3" fmla="*/ 359066 h 402265"/>
              <a:gd name="connsiteX4" fmla="*/ 0 w 9586349"/>
              <a:gd name="connsiteY4" fmla="*/ 386362 h 402265"/>
              <a:gd name="connsiteX5" fmla="*/ 6387152 w 9586349"/>
              <a:gd name="connsiteY5" fmla="*/ 318123 h 402265"/>
              <a:gd name="connsiteX6" fmla="*/ 6114197 w 9586349"/>
              <a:gd name="connsiteY6" fmla="*/ 17872 h 402265"/>
              <a:gd name="connsiteX0" fmla="*/ 6114197 w 9586349"/>
              <a:gd name="connsiteY0" fmla="*/ 17872 h 402265"/>
              <a:gd name="connsiteX1" fmla="*/ 7806519 w 9586349"/>
              <a:gd name="connsiteY1" fmla="*/ 72463 h 402265"/>
              <a:gd name="connsiteX2" fmla="*/ 9526137 w 9586349"/>
              <a:gd name="connsiteY2" fmla="*/ 386362 h 402265"/>
              <a:gd name="connsiteX3" fmla="*/ 9225886 w 9586349"/>
              <a:gd name="connsiteY3" fmla="*/ 359066 h 402265"/>
              <a:gd name="connsiteX4" fmla="*/ 0 w 9586349"/>
              <a:gd name="connsiteY4" fmla="*/ 386362 h 402265"/>
              <a:gd name="connsiteX5" fmla="*/ 6387152 w 9586349"/>
              <a:gd name="connsiteY5" fmla="*/ 318123 h 402265"/>
              <a:gd name="connsiteX6" fmla="*/ 6114197 w 9586349"/>
              <a:gd name="connsiteY6" fmla="*/ 17872 h 402265"/>
              <a:gd name="connsiteX0" fmla="*/ 6114197 w 9586349"/>
              <a:gd name="connsiteY0" fmla="*/ 17872 h 402265"/>
              <a:gd name="connsiteX1" fmla="*/ 7806519 w 9586349"/>
              <a:gd name="connsiteY1" fmla="*/ 72463 h 402265"/>
              <a:gd name="connsiteX2" fmla="*/ 9526137 w 9586349"/>
              <a:gd name="connsiteY2" fmla="*/ 386362 h 402265"/>
              <a:gd name="connsiteX3" fmla="*/ 9225886 w 9586349"/>
              <a:gd name="connsiteY3" fmla="*/ 359066 h 402265"/>
              <a:gd name="connsiteX4" fmla="*/ 0 w 9586349"/>
              <a:gd name="connsiteY4" fmla="*/ 386362 h 402265"/>
              <a:gd name="connsiteX5" fmla="*/ 6387152 w 9586349"/>
              <a:gd name="connsiteY5" fmla="*/ 318123 h 402265"/>
              <a:gd name="connsiteX6" fmla="*/ 6114197 w 9586349"/>
              <a:gd name="connsiteY6" fmla="*/ 17872 h 402265"/>
              <a:gd name="connsiteX0" fmla="*/ 6114197 w 9586349"/>
              <a:gd name="connsiteY0" fmla="*/ 17872 h 402265"/>
              <a:gd name="connsiteX1" fmla="*/ 7806519 w 9586349"/>
              <a:gd name="connsiteY1" fmla="*/ 72463 h 402265"/>
              <a:gd name="connsiteX2" fmla="*/ 9526137 w 9586349"/>
              <a:gd name="connsiteY2" fmla="*/ 386362 h 402265"/>
              <a:gd name="connsiteX3" fmla="*/ 9225886 w 9586349"/>
              <a:gd name="connsiteY3" fmla="*/ 359066 h 402265"/>
              <a:gd name="connsiteX4" fmla="*/ 0 w 9586349"/>
              <a:gd name="connsiteY4" fmla="*/ 386362 h 402265"/>
              <a:gd name="connsiteX5" fmla="*/ 6387152 w 9586349"/>
              <a:gd name="connsiteY5" fmla="*/ 318123 h 402265"/>
              <a:gd name="connsiteX6" fmla="*/ 6114197 w 9586349"/>
              <a:gd name="connsiteY6" fmla="*/ 17872 h 402265"/>
              <a:gd name="connsiteX0" fmla="*/ 6114197 w 9586349"/>
              <a:gd name="connsiteY0" fmla="*/ 11863 h 396256"/>
              <a:gd name="connsiteX1" fmla="*/ 7806519 w 9586349"/>
              <a:gd name="connsiteY1" fmla="*/ 66454 h 396256"/>
              <a:gd name="connsiteX2" fmla="*/ 9526137 w 9586349"/>
              <a:gd name="connsiteY2" fmla="*/ 380353 h 396256"/>
              <a:gd name="connsiteX3" fmla="*/ 9225886 w 9586349"/>
              <a:gd name="connsiteY3" fmla="*/ 353057 h 396256"/>
              <a:gd name="connsiteX4" fmla="*/ 0 w 9586349"/>
              <a:gd name="connsiteY4" fmla="*/ 380353 h 396256"/>
              <a:gd name="connsiteX5" fmla="*/ 6387152 w 9586349"/>
              <a:gd name="connsiteY5" fmla="*/ 312114 h 396256"/>
              <a:gd name="connsiteX6" fmla="*/ 6114197 w 9586349"/>
              <a:gd name="connsiteY6" fmla="*/ 11863 h 396256"/>
              <a:gd name="connsiteX0" fmla="*/ 6114197 w 9586349"/>
              <a:gd name="connsiteY0" fmla="*/ 11863 h 396256"/>
              <a:gd name="connsiteX1" fmla="*/ 7806519 w 9586349"/>
              <a:gd name="connsiteY1" fmla="*/ 66454 h 396256"/>
              <a:gd name="connsiteX2" fmla="*/ 9526137 w 9586349"/>
              <a:gd name="connsiteY2" fmla="*/ 380353 h 396256"/>
              <a:gd name="connsiteX3" fmla="*/ 9225886 w 9586349"/>
              <a:gd name="connsiteY3" fmla="*/ 353057 h 396256"/>
              <a:gd name="connsiteX4" fmla="*/ 0 w 9586349"/>
              <a:gd name="connsiteY4" fmla="*/ 380353 h 396256"/>
              <a:gd name="connsiteX5" fmla="*/ 6387152 w 9586349"/>
              <a:gd name="connsiteY5" fmla="*/ 312114 h 396256"/>
              <a:gd name="connsiteX6" fmla="*/ 6114197 w 9586349"/>
              <a:gd name="connsiteY6" fmla="*/ 11863 h 396256"/>
              <a:gd name="connsiteX0" fmla="*/ 6114197 w 9533924"/>
              <a:gd name="connsiteY0" fmla="*/ 11863 h 401582"/>
              <a:gd name="connsiteX1" fmla="*/ 7806519 w 9533924"/>
              <a:gd name="connsiteY1" fmla="*/ 66454 h 401582"/>
              <a:gd name="connsiteX2" fmla="*/ 9526137 w 9533924"/>
              <a:gd name="connsiteY2" fmla="*/ 380353 h 401582"/>
              <a:gd name="connsiteX3" fmla="*/ 4531056 w 9533924"/>
              <a:gd name="connsiteY3" fmla="*/ 380353 h 401582"/>
              <a:gd name="connsiteX4" fmla="*/ 0 w 9533924"/>
              <a:gd name="connsiteY4" fmla="*/ 380353 h 401582"/>
              <a:gd name="connsiteX5" fmla="*/ 6387152 w 9533924"/>
              <a:gd name="connsiteY5" fmla="*/ 312114 h 401582"/>
              <a:gd name="connsiteX6" fmla="*/ 6114197 w 9533924"/>
              <a:gd name="connsiteY6" fmla="*/ 11863 h 401582"/>
              <a:gd name="connsiteX0" fmla="*/ 6114197 w 8109085"/>
              <a:gd name="connsiteY0" fmla="*/ 12721 h 425033"/>
              <a:gd name="connsiteX1" fmla="*/ 7806519 w 8109085"/>
              <a:gd name="connsiteY1" fmla="*/ 67312 h 425033"/>
              <a:gd name="connsiteX2" fmla="*/ 8093122 w 8109085"/>
              <a:gd name="connsiteY2" fmla="*/ 408507 h 425033"/>
              <a:gd name="connsiteX3" fmla="*/ 4531056 w 8109085"/>
              <a:gd name="connsiteY3" fmla="*/ 381211 h 425033"/>
              <a:gd name="connsiteX4" fmla="*/ 0 w 8109085"/>
              <a:gd name="connsiteY4" fmla="*/ 381211 h 425033"/>
              <a:gd name="connsiteX5" fmla="*/ 6387152 w 8109085"/>
              <a:gd name="connsiteY5" fmla="*/ 312972 h 425033"/>
              <a:gd name="connsiteX6" fmla="*/ 6114197 w 8109085"/>
              <a:gd name="connsiteY6" fmla="*/ 12721 h 425033"/>
              <a:gd name="connsiteX0" fmla="*/ 6114197 w 8109085"/>
              <a:gd name="connsiteY0" fmla="*/ 10130 h 422442"/>
              <a:gd name="connsiteX1" fmla="*/ 7260608 w 8109085"/>
              <a:gd name="connsiteY1" fmla="*/ 78369 h 422442"/>
              <a:gd name="connsiteX2" fmla="*/ 8093122 w 8109085"/>
              <a:gd name="connsiteY2" fmla="*/ 405916 h 422442"/>
              <a:gd name="connsiteX3" fmla="*/ 4531056 w 8109085"/>
              <a:gd name="connsiteY3" fmla="*/ 378620 h 422442"/>
              <a:gd name="connsiteX4" fmla="*/ 0 w 8109085"/>
              <a:gd name="connsiteY4" fmla="*/ 378620 h 422442"/>
              <a:gd name="connsiteX5" fmla="*/ 6387152 w 8109085"/>
              <a:gd name="connsiteY5" fmla="*/ 310381 h 422442"/>
              <a:gd name="connsiteX6" fmla="*/ 6114197 w 8109085"/>
              <a:gd name="connsiteY6" fmla="*/ 10130 h 422442"/>
              <a:gd name="connsiteX0" fmla="*/ 6114197 w 8109085"/>
              <a:gd name="connsiteY0" fmla="*/ 9225 h 388851"/>
              <a:gd name="connsiteX1" fmla="*/ 7260608 w 8109085"/>
              <a:gd name="connsiteY1" fmla="*/ 77464 h 388851"/>
              <a:gd name="connsiteX2" fmla="*/ 8093122 w 8109085"/>
              <a:gd name="connsiteY2" fmla="*/ 364067 h 388851"/>
              <a:gd name="connsiteX3" fmla="*/ 4531056 w 8109085"/>
              <a:gd name="connsiteY3" fmla="*/ 377715 h 388851"/>
              <a:gd name="connsiteX4" fmla="*/ 0 w 8109085"/>
              <a:gd name="connsiteY4" fmla="*/ 377715 h 388851"/>
              <a:gd name="connsiteX5" fmla="*/ 6387152 w 8109085"/>
              <a:gd name="connsiteY5" fmla="*/ 309476 h 388851"/>
              <a:gd name="connsiteX6" fmla="*/ 6114197 w 8109085"/>
              <a:gd name="connsiteY6" fmla="*/ 9225 h 388851"/>
              <a:gd name="connsiteX0" fmla="*/ 6114197 w 8081928"/>
              <a:gd name="connsiteY0" fmla="*/ 8688 h 377178"/>
              <a:gd name="connsiteX1" fmla="*/ 7260608 w 8081928"/>
              <a:gd name="connsiteY1" fmla="*/ 76927 h 377178"/>
              <a:gd name="connsiteX2" fmla="*/ 8065827 w 8081928"/>
              <a:gd name="connsiteY2" fmla="*/ 336234 h 377178"/>
              <a:gd name="connsiteX3" fmla="*/ 4531056 w 8081928"/>
              <a:gd name="connsiteY3" fmla="*/ 377178 h 377178"/>
              <a:gd name="connsiteX4" fmla="*/ 0 w 8081928"/>
              <a:gd name="connsiteY4" fmla="*/ 377178 h 377178"/>
              <a:gd name="connsiteX5" fmla="*/ 6387152 w 8081928"/>
              <a:gd name="connsiteY5" fmla="*/ 308939 h 377178"/>
              <a:gd name="connsiteX6" fmla="*/ 6114197 w 8081928"/>
              <a:gd name="connsiteY6" fmla="*/ 8688 h 377178"/>
              <a:gd name="connsiteX0" fmla="*/ 6114197 w 10028541"/>
              <a:gd name="connsiteY0" fmla="*/ 8954 h 379253"/>
              <a:gd name="connsiteX1" fmla="*/ 7260608 w 10028541"/>
              <a:gd name="connsiteY1" fmla="*/ 77193 h 379253"/>
              <a:gd name="connsiteX2" fmla="*/ 10019318 w 10028541"/>
              <a:gd name="connsiteY2" fmla="*/ 350355 h 379253"/>
              <a:gd name="connsiteX3" fmla="*/ 4531056 w 10028541"/>
              <a:gd name="connsiteY3" fmla="*/ 377444 h 379253"/>
              <a:gd name="connsiteX4" fmla="*/ 0 w 10028541"/>
              <a:gd name="connsiteY4" fmla="*/ 377444 h 379253"/>
              <a:gd name="connsiteX5" fmla="*/ 6387152 w 10028541"/>
              <a:gd name="connsiteY5" fmla="*/ 309205 h 379253"/>
              <a:gd name="connsiteX6" fmla="*/ 6114197 w 10028541"/>
              <a:gd name="connsiteY6" fmla="*/ 8954 h 379253"/>
              <a:gd name="connsiteX0" fmla="*/ 4936561 w 8850905"/>
              <a:gd name="connsiteY0" fmla="*/ 8954 h 379253"/>
              <a:gd name="connsiteX1" fmla="*/ 6082972 w 8850905"/>
              <a:gd name="connsiteY1" fmla="*/ 77193 h 379253"/>
              <a:gd name="connsiteX2" fmla="*/ 8841682 w 8850905"/>
              <a:gd name="connsiteY2" fmla="*/ 350355 h 379253"/>
              <a:gd name="connsiteX3" fmla="*/ 3353420 w 8850905"/>
              <a:gd name="connsiteY3" fmla="*/ 377444 h 379253"/>
              <a:gd name="connsiteX4" fmla="*/ 0 w 8850905"/>
              <a:gd name="connsiteY4" fmla="*/ 377444 h 379253"/>
              <a:gd name="connsiteX5" fmla="*/ 5209516 w 8850905"/>
              <a:gd name="connsiteY5" fmla="*/ 309205 h 379253"/>
              <a:gd name="connsiteX6" fmla="*/ 4936561 w 8850905"/>
              <a:gd name="connsiteY6" fmla="*/ 8954 h 379253"/>
              <a:gd name="connsiteX0" fmla="*/ 4936561 w 8895451"/>
              <a:gd name="connsiteY0" fmla="*/ 4860 h 373350"/>
              <a:gd name="connsiteX1" fmla="*/ 6082972 w 8895451"/>
              <a:gd name="connsiteY1" fmla="*/ 128517 h 373350"/>
              <a:gd name="connsiteX2" fmla="*/ 8841682 w 8895451"/>
              <a:gd name="connsiteY2" fmla="*/ 346261 h 373350"/>
              <a:gd name="connsiteX3" fmla="*/ 3353420 w 8895451"/>
              <a:gd name="connsiteY3" fmla="*/ 373350 h 373350"/>
              <a:gd name="connsiteX4" fmla="*/ 0 w 8895451"/>
              <a:gd name="connsiteY4" fmla="*/ 373350 h 373350"/>
              <a:gd name="connsiteX5" fmla="*/ 5209516 w 8895451"/>
              <a:gd name="connsiteY5" fmla="*/ 305111 h 373350"/>
              <a:gd name="connsiteX6" fmla="*/ 4936561 w 8895451"/>
              <a:gd name="connsiteY6" fmla="*/ 4860 h 373350"/>
              <a:gd name="connsiteX0" fmla="*/ 4936561 w 8895451"/>
              <a:gd name="connsiteY0" fmla="*/ 4860 h 373350"/>
              <a:gd name="connsiteX1" fmla="*/ 6082972 w 8895451"/>
              <a:gd name="connsiteY1" fmla="*/ 128517 h 373350"/>
              <a:gd name="connsiteX2" fmla="*/ 8841682 w 8895451"/>
              <a:gd name="connsiteY2" fmla="*/ 346261 h 373350"/>
              <a:gd name="connsiteX3" fmla="*/ 3353420 w 8895451"/>
              <a:gd name="connsiteY3" fmla="*/ 373350 h 373350"/>
              <a:gd name="connsiteX4" fmla="*/ 0 w 8895451"/>
              <a:gd name="connsiteY4" fmla="*/ 373350 h 373350"/>
              <a:gd name="connsiteX5" fmla="*/ 4807734 w 8895451"/>
              <a:gd name="connsiteY5" fmla="*/ 291257 h 373350"/>
              <a:gd name="connsiteX6" fmla="*/ 4936561 w 8895451"/>
              <a:gd name="connsiteY6" fmla="*/ 4860 h 373350"/>
              <a:gd name="connsiteX0" fmla="*/ 5019689 w 8895204"/>
              <a:gd name="connsiteY0" fmla="*/ 4860 h 373350"/>
              <a:gd name="connsiteX1" fmla="*/ 6082972 w 8895204"/>
              <a:gd name="connsiteY1" fmla="*/ 128517 h 373350"/>
              <a:gd name="connsiteX2" fmla="*/ 8841682 w 8895204"/>
              <a:gd name="connsiteY2" fmla="*/ 346261 h 373350"/>
              <a:gd name="connsiteX3" fmla="*/ 3353420 w 8895204"/>
              <a:gd name="connsiteY3" fmla="*/ 373350 h 373350"/>
              <a:gd name="connsiteX4" fmla="*/ 0 w 8895204"/>
              <a:gd name="connsiteY4" fmla="*/ 373350 h 373350"/>
              <a:gd name="connsiteX5" fmla="*/ 4807734 w 8895204"/>
              <a:gd name="connsiteY5" fmla="*/ 291257 h 373350"/>
              <a:gd name="connsiteX6" fmla="*/ 5019689 w 8895204"/>
              <a:gd name="connsiteY6" fmla="*/ 4860 h 373350"/>
              <a:gd name="connsiteX0" fmla="*/ 5019689 w 8895204"/>
              <a:gd name="connsiteY0" fmla="*/ 0 h 368490"/>
              <a:gd name="connsiteX1" fmla="*/ 6082972 w 8895204"/>
              <a:gd name="connsiteY1" fmla="*/ 123657 h 368490"/>
              <a:gd name="connsiteX2" fmla="*/ 8841682 w 8895204"/>
              <a:gd name="connsiteY2" fmla="*/ 341401 h 368490"/>
              <a:gd name="connsiteX3" fmla="*/ 3353420 w 8895204"/>
              <a:gd name="connsiteY3" fmla="*/ 368490 h 368490"/>
              <a:gd name="connsiteX4" fmla="*/ 0 w 8895204"/>
              <a:gd name="connsiteY4" fmla="*/ 368490 h 368490"/>
              <a:gd name="connsiteX5" fmla="*/ 4807734 w 8895204"/>
              <a:gd name="connsiteY5" fmla="*/ 286397 h 368490"/>
              <a:gd name="connsiteX6" fmla="*/ 5019689 w 8895204"/>
              <a:gd name="connsiteY6" fmla="*/ 0 h 368490"/>
              <a:gd name="connsiteX0" fmla="*/ 5130525 w 8894877"/>
              <a:gd name="connsiteY0" fmla="*/ 0 h 368490"/>
              <a:gd name="connsiteX1" fmla="*/ 6082972 w 8894877"/>
              <a:gd name="connsiteY1" fmla="*/ 123657 h 368490"/>
              <a:gd name="connsiteX2" fmla="*/ 8841682 w 8894877"/>
              <a:gd name="connsiteY2" fmla="*/ 341401 h 368490"/>
              <a:gd name="connsiteX3" fmla="*/ 3353420 w 8894877"/>
              <a:gd name="connsiteY3" fmla="*/ 368490 h 368490"/>
              <a:gd name="connsiteX4" fmla="*/ 0 w 8894877"/>
              <a:gd name="connsiteY4" fmla="*/ 368490 h 368490"/>
              <a:gd name="connsiteX5" fmla="*/ 4807734 w 8894877"/>
              <a:gd name="connsiteY5" fmla="*/ 286397 h 368490"/>
              <a:gd name="connsiteX6" fmla="*/ 5130525 w 8894877"/>
              <a:gd name="connsiteY6" fmla="*/ 0 h 368490"/>
              <a:gd name="connsiteX0" fmla="*/ 5130525 w 8894877"/>
              <a:gd name="connsiteY0" fmla="*/ 4498 h 372988"/>
              <a:gd name="connsiteX1" fmla="*/ 6082972 w 8894877"/>
              <a:gd name="connsiteY1" fmla="*/ 128155 h 372988"/>
              <a:gd name="connsiteX2" fmla="*/ 8841682 w 8894877"/>
              <a:gd name="connsiteY2" fmla="*/ 345899 h 372988"/>
              <a:gd name="connsiteX3" fmla="*/ 3353420 w 8894877"/>
              <a:gd name="connsiteY3" fmla="*/ 372988 h 372988"/>
              <a:gd name="connsiteX4" fmla="*/ 0 w 8894877"/>
              <a:gd name="connsiteY4" fmla="*/ 372988 h 372988"/>
              <a:gd name="connsiteX5" fmla="*/ 4807734 w 8894877"/>
              <a:gd name="connsiteY5" fmla="*/ 290895 h 372988"/>
              <a:gd name="connsiteX6" fmla="*/ 5130525 w 8894877"/>
              <a:gd name="connsiteY6" fmla="*/ 4498 h 372988"/>
              <a:gd name="connsiteX0" fmla="*/ 5130525 w 8894877"/>
              <a:gd name="connsiteY0" fmla="*/ 0 h 368490"/>
              <a:gd name="connsiteX1" fmla="*/ 6082972 w 8894877"/>
              <a:gd name="connsiteY1" fmla="*/ 123657 h 368490"/>
              <a:gd name="connsiteX2" fmla="*/ 8841682 w 8894877"/>
              <a:gd name="connsiteY2" fmla="*/ 341401 h 368490"/>
              <a:gd name="connsiteX3" fmla="*/ 3353420 w 8894877"/>
              <a:gd name="connsiteY3" fmla="*/ 368490 h 368490"/>
              <a:gd name="connsiteX4" fmla="*/ 0 w 8894877"/>
              <a:gd name="connsiteY4" fmla="*/ 368490 h 368490"/>
              <a:gd name="connsiteX5" fmla="*/ 4807734 w 8894877"/>
              <a:gd name="connsiteY5" fmla="*/ 286397 h 368490"/>
              <a:gd name="connsiteX6" fmla="*/ 5130525 w 8894877"/>
              <a:gd name="connsiteY6" fmla="*/ 0 h 368490"/>
              <a:gd name="connsiteX0" fmla="*/ 5130525 w 8976772"/>
              <a:gd name="connsiteY0" fmla="*/ 0 h 375590"/>
              <a:gd name="connsiteX1" fmla="*/ 6082972 w 8976772"/>
              <a:gd name="connsiteY1" fmla="*/ 123657 h 375590"/>
              <a:gd name="connsiteX2" fmla="*/ 8924809 w 8976772"/>
              <a:gd name="connsiteY2" fmla="*/ 355255 h 375590"/>
              <a:gd name="connsiteX3" fmla="*/ 3353420 w 8976772"/>
              <a:gd name="connsiteY3" fmla="*/ 368490 h 375590"/>
              <a:gd name="connsiteX4" fmla="*/ 0 w 8976772"/>
              <a:gd name="connsiteY4" fmla="*/ 368490 h 375590"/>
              <a:gd name="connsiteX5" fmla="*/ 4807734 w 8976772"/>
              <a:gd name="connsiteY5" fmla="*/ 286397 h 375590"/>
              <a:gd name="connsiteX6" fmla="*/ 5130525 w 8976772"/>
              <a:gd name="connsiteY6" fmla="*/ 0 h 375590"/>
              <a:gd name="connsiteX0" fmla="*/ 5130525 w 8928802"/>
              <a:gd name="connsiteY0" fmla="*/ 0 h 418482"/>
              <a:gd name="connsiteX1" fmla="*/ 6082972 w 8928802"/>
              <a:gd name="connsiteY1" fmla="*/ 123657 h 418482"/>
              <a:gd name="connsiteX2" fmla="*/ 8924809 w 8928802"/>
              <a:gd name="connsiteY2" fmla="*/ 355255 h 418482"/>
              <a:gd name="connsiteX3" fmla="*/ 3353420 w 8928802"/>
              <a:gd name="connsiteY3" fmla="*/ 368490 h 418482"/>
              <a:gd name="connsiteX4" fmla="*/ 0 w 8928802"/>
              <a:gd name="connsiteY4" fmla="*/ 368490 h 418482"/>
              <a:gd name="connsiteX5" fmla="*/ 4807734 w 8928802"/>
              <a:gd name="connsiteY5" fmla="*/ 286397 h 418482"/>
              <a:gd name="connsiteX6" fmla="*/ 5130525 w 8928802"/>
              <a:gd name="connsiteY6" fmla="*/ 0 h 418482"/>
              <a:gd name="connsiteX0" fmla="*/ 5130525 w 8928802"/>
              <a:gd name="connsiteY0" fmla="*/ 0 h 418482"/>
              <a:gd name="connsiteX1" fmla="*/ 6082972 w 8928802"/>
              <a:gd name="connsiteY1" fmla="*/ 123657 h 418482"/>
              <a:gd name="connsiteX2" fmla="*/ 8924809 w 8928802"/>
              <a:gd name="connsiteY2" fmla="*/ 355255 h 418482"/>
              <a:gd name="connsiteX3" fmla="*/ 3353420 w 8928802"/>
              <a:gd name="connsiteY3" fmla="*/ 368490 h 418482"/>
              <a:gd name="connsiteX4" fmla="*/ 0 w 8928802"/>
              <a:gd name="connsiteY4" fmla="*/ 368490 h 418482"/>
              <a:gd name="connsiteX5" fmla="*/ 4807734 w 8928802"/>
              <a:gd name="connsiteY5" fmla="*/ 286397 h 418482"/>
              <a:gd name="connsiteX6" fmla="*/ 5130525 w 8928802"/>
              <a:gd name="connsiteY6" fmla="*/ 0 h 418482"/>
              <a:gd name="connsiteX0" fmla="*/ 5130525 w 8924809"/>
              <a:gd name="connsiteY0" fmla="*/ 0 h 406187"/>
              <a:gd name="connsiteX1" fmla="*/ 6082972 w 8924809"/>
              <a:gd name="connsiteY1" fmla="*/ 123657 h 406187"/>
              <a:gd name="connsiteX2" fmla="*/ 8924809 w 8924809"/>
              <a:gd name="connsiteY2" fmla="*/ 355255 h 406187"/>
              <a:gd name="connsiteX3" fmla="*/ 3353420 w 8924809"/>
              <a:gd name="connsiteY3" fmla="*/ 368490 h 406187"/>
              <a:gd name="connsiteX4" fmla="*/ 0 w 8924809"/>
              <a:gd name="connsiteY4" fmla="*/ 368490 h 406187"/>
              <a:gd name="connsiteX5" fmla="*/ 4807734 w 8924809"/>
              <a:gd name="connsiteY5" fmla="*/ 286397 h 406187"/>
              <a:gd name="connsiteX6" fmla="*/ 5130525 w 8924809"/>
              <a:gd name="connsiteY6" fmla="*/ 0 h 406187"/>
              <a:gd name="connsiteX0" fmla="*/ 5130525 w 8924809"/>
              <a:gd name="connsiteY0" fmla="*/ 0 h 406187"/>
              <a:gd name="connsiteX1" fmla="*/ 6082972 w 8924809"/>
              <a:gd name="connsiteY1" fmla="*/ 123657 h 406187"/>
              <a:gd name="connsiteX2" fmla="*/ 8924809 w 8924809"/>
              <a:gd name="connsiteY2" fmla="*/ 355255 h 406187"/>
              <a:gd name="connsiteX3" fmla="*/ 3353420 w 8924809"/>
              <a:gd name="connsiteY3" fmla="*/ 368490 h 406187"/>
              <a:gd name="connsiteX4" fmla="*/ 0 w 8924809"/>
              <a:gd name="connsiteY4" fmla="*/ 368490 h 406187"/>
              <a:gd name="connsiteX5" fmla="*/ 4807734 w 8924809"/>
              <a:gd name="connsiteY5" fmla="*/ 286397 h 406187"/>
              <a:gd name="connsiteX6" fmla="*/ 5130525 w 8924809"/>
              <a:gd name="connsiteY6" fmla="*/ 0 h 406187"/>
              <a:gd name="connsiteX0" fmla="*/ 4107484 w 7901768"/>
              <a:gd name="connsiteY0" fmla="*/ 0 h 406187"/>
              <a:gd name="connsiteX1" fmla="*/ 5059931 w 7901768"/>
              <a:gd name="connsiteY1" fmla="*/ 123657 h 406187"/>
              <a:gd name="connsiteX2" fmla="*/ 7901768 w 7901768"/>
              <a:gd name="connsiteY2" fmla="*/ 355255 h 406187"/>
              <a:gd name="connsiteX3" fmla="*/ 2330379 w 7901768"/>
              <a:gd name="connsiteY3" fmla="*/ 368490 h 406187"/>
              <a:gd name="connsiteX4" fmla="*/ 0 w 7901768"/>
              <a:gd name="connsiteY4" fmla="*/ 386597 h 406187"/>
              <a:gd name="connsiteX5" fmla="*/ 3784693 w 7901768"/>
              <a:gd name="connsiteY5" fmla="*/ 286397 h 406187"/>
              <a:gd name="connsiteX6" fmla="*/ 4107484 w 7901768"/>
              <a:gd name="connsiteY6" fmla="*/ 0 h 406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01768" h="406187">
                <a:moveTo>
                  <a:pt x="4107484" y="0"/>
                </a:moveTo>
                <a:cubicBezTo>
                  <a:pt x="4548762" y="41978"/>
                  <a:pt x="4427550" y="64448"/>
                  <a:pt x="5059931" y="123657"/>
                </a:cubicBezTo>
                <a:cubicBezTo>
                  <a:pt x="5692312" y="182866"/>
                  <a:pt x="6084547" y="259031"/>
                  <a:pt x="7901768" y="355255"/>
                </a:cubicBezTo>
                <a:cubicBezTo>
                  <a:pt x="7876334" y="465333"/>
                  <a:pt x="3674683" y="361666"/>
                  <a:pt x="2330379" y="368490"/>
                </a:cubicBezTo>
                <a:lnTo>
                  <a:pt x="0" y="386597"/>
                </a:lnTo>
                <a:lnTo>
                  <a:pt x="3784693" y="286397"/>
                </a:lnTo>
                <a:cubicBezTo>
                  <a:pt x="4810550" y="227257"/>
                  <a:pt x="4475559" y="151572"/>
                  <a:pt x="4107484" y="0"/>
                </a:cubicBezTo>
                <a:close/>
              </a:path>
            </a:pathLst>
          </a:custGeom>
          <a:solidFill>
            <a:schemeClr val="bg1">
              <a:lumMod val="50000"/>
            </a:schemeClr>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endParaRPr lang="en-US" dirty="0"/>
          </a:p>
        </p:txBody>
      </p:sp>
      <p:sp>
        <p:nvSpPr>
          <p:cNvPr id="14" name="Rectangle: Rounded Corners 13"/>
          <p:cNvSpPr/>
          <p:nvPr/>
        </p:nvSpPr>
        <p:spPr>
          <a:xfrm>
            <a:off x="3102688" y="3955984"/>
            <a:ext cx="8005903" cy="1467042"/>
          </a:xfrm>
          <a:prstGeom prst="roundRect">
            <a:avLst>
              <a:gd name="adj" fmla="val 4992"/>
            </a:avLst>
          </a:prstGeom>
          <a:solidFill>
            <a:schemeClr val="bg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19" name="TextBox 18"/>
          <p:cNvSpPr txBox="1"/>
          <p:nvPr/>
        </p:nvSpPr>
        <p:spPr>
          <a:xfrm rot="16200000">
            <a:off x="2191314" y="4530628"/>
            <a:ext cx="2120578" cy="2616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50" b="0" i="0" u="none" strike="noStrike" cap="none" spc="0" normalizeH="0" baseline="0" dirty="0">
                <a:ln>
                  <a:noFill/>
                </a:ln>
                <a:solidFill>
                  <a:srgbClr val="000000"/>
                </a:solidFill>
                <a:effectLst/>
                <a:uFillTx/>
                <a:latin typeface="+mn-lt"/>
                <a:ea typeface="+mn-ea"/>
                <a:cs typeface="+mn-cs"/>
                <a:sym typeface="Calibri"/>
              </a:rPr>
              <a:t>AR_X</a:t>
            </a:r>
            <a:r>
              <a:rPr kumimoji="0" lang="en-US" sz="1050" b="0" i="0" u="none" strike="noStrike" cap="none" spc="0" normalizeH="0" dirty="0">
                <a:ln>
                  <a:noFill/>
                </a:ln>
                <a:solidFill>
                  <a:srgbClr val="000000"/>
                </a:solidFill>
                <a:effectLst/>
                <a:uFillTx/>
                <a:latin typeface="+mn-lt"/>
                <a:ea typeface="+mn-ea"/>
                <a:cs typeface="+mn-cs"/>
                <a:sym typeface="Calibri"/>
              </a:rPr>
              <a:t> Homing Structure</a:t>
            </a:r>
            <a:endParaRPr kumimoji="0" lang="en-US" sz="1050" b="0" i="0" u="none" strike="noStrike" cap="none" spc="0" normalizeH="0" baseline="0" dirty="0">
              <a:ln>
                <a:noFill/>
              </a:ln>
              <a:solidFill>
                <a:srgbClr val="000000"/>
              </a:solidFill>
              <a:effectLst/>
              <a:uFillTx/>
              <a:latin typeface="+mn-lt"/>
              <a:ea typeface="+mn-ea"/>
              <a:cs typeface="+mn-cs"/>
              <a:sym typeface="Calibri"/>
            </a:endParaRPr>
          </a:p>
        </p:txBody>
      </p:sp>
      <p:graphicFrame>
        <p:nvGraphicFramePr>
          <p:cNvPr id="9" name="Table 8"/>
          <p:cNvGraphicFramePr>
            <a:graphicFrameLocks noGrp="1"/>
          </p:cNvGraphicFramePr>
          <p:nvPr>
            <p:extLst/>
          </p:nvPr>
        </p:nvGraphicFramePr>
        <p:xfrm>
          <a:off x="3425591" y="4276572"/>
          <a:ext cx="7359452" cy="1920240"/>
        </p:xfrm>
        <a:graphic>
          <a:graphicData uri="http://schemas.openxmlformats.org/drawingml/2006/table">
            <a:tbl>
              <a:tblPr firstRow="1" bandRow="1">
                <a:tableStyleId>{5940675A-B579-460E-94D1-54222C63F5DA}</a:tableStyleId>
              </a:tblPr>
              <a:tblGrid>
                <a:gridCol w="1062009">
                  <a:extLst>
                    <a:ext uri="{9D8B030D-6E8A-4147-A177-3AD203B41FA5}">
                      <a16:colId xmlns="" xmlns:a16="http://schemas.microsoft.com/office/drawing/2014/main" val="2470146754"/>
                    </a:ext>
                  </a:extLst>
                </a:gridCol>
                <a:gridCol w="1325880">
                  <a:extLst>
                    <a:ext uri="{9D8B030D-6E8A-4147-A177-3AD203B41FA5}">
                      <a16:colId xmlns="" xmlns:a16="http://schemas.microsoft.com/office/drawing/2014/main" val="3676597967"/>
                    </a:ext>
                  </a:extLst>
                </a:gridCol>
                <a:gridCol w="2733596">
                  <a:extLst>
                    <a:ext uri="{9D8B030D-6E8A-4147-A177-3AD203B41FA5}">
                      <a16:colId xmlns="" xmlns:a16="http://schemas.microsoft.com/office/drawing/2014/main" val="352778339"/>
                    </a:ext>
                  </a:extLst>
                </a:gridCol>
                <a:gridCol w="2237967">
                  <a:extLst>
                    <a:ext uri="{9D8B030D-6E8A-4147-A177-3AD203B41FA5}">
                      <a16:colId xmlns="" xmlns:a16="http://schemas.microsoft.com/office/drawing/2014/main" val="3548886542"/>
                    </a:ext>
                  </a:extLst>
                </a:gridCol>
              </a:tblGrid>
              <a:tr h="236458">
                <a:tc>
                  <a:txBody>
                    <a:bodyPr/>
                    <a:lstStyle/>
                    <a:p>
                      <a:pPr algn="ctr"/>
                      <a:r>
                        <a:rPr lang="en-US" b="1" dirty="0"/>
                        <a:t>Service Type</a:t>
                      </a:r>
                    </a:p>
                  </a:txBody>
                  <a:tcPr>
                    <a:solidFill>
                      <a:schemeClr val="accent2">
                        <a:lumMod val="60000"/>
                        <a:lumOff val="40000"/>
                      </a:schemeClr>
                    </a:solidFill>
                  </a:tcPr>
                </a:tc>
                <a:tc>
                  <a:txBody>
                    <a:bodyPr/>
                    <a:lstStyle/>
                    <a:p>
                      <a:pPr algn="ctr"/>
                      <a:r>
                        <a:rPr lang="en-US" b="1" dirty="0"/>
                        <a:t>Resource Type</a:t>
                      </a:r>
                    </a:p>
                  </a:txBody>
                  <a:tcPr>
                    <a:solidFill>
                      <a:schemeClr val="accent2">
                        <a:lumMod val="60000"/>
                        <a:lumOff val="40000"/>
                      </a:schemeClr>
                    </a:solidFill>
                  </a:tcPr>
                </a:tc>
                <a:tc>
                  <a:txBody>
                    <a:bodyPr/>
                    <a:lstStyle/>
                    <a:p>
                      <a:pPr algn="ctr"/>
                      <a:r>
                        <a:rPr lang="en-US" b="1" dirty="0"/>
                        <a:t>Allotted</a:t>
                      </a:r>
                      <a:r>
                        <a:rPr lang="en-US" b="1" baseline="0" dirty="0"/>
                        <a:t> Resource Provider Service</a:t>
                      </a:r>
                      <a:endParaRPr lang="en-US" b="1" dirty="0"/>
                    </a:p>
                  </a:txBody>
                  <a:tcPr>
                    <a:solidFill>
                      <a:schemeClr val="accent2">
                        <a:lumMod val="60000"/>
                        <a:lumOff val="40000"/>
                      </a:schemeClr>
                    </a:solidFill>
                  </a:tcPr>
                </a:tc>
                <a:tc>
                  <a:txBody>
                    <a:bodyPr/>
                    <a:lstStyle/>
                    <a:p>
                      <a:pPr algn="ctr"/>
                      <a:r>
                        <a:rPr lang="en-US" b="1" dirty="0"/>
                        <a:t>Homing Solution</a:t>
                      </a:r>
                    </a:p>
                  </a:txBody>
                  <a:tcPr>
                    <a:solidFill>
                      <a:schemeClr val="accent2">
                        <a:lumMod val="60000"/>
                        <a:lumOff val="40000"/>
                      </a:schemeClr>
                    </a:solidFill>
                  </a:tcPr>
                </a:tc>
                <a:extLst>
                  <a:ext uri="{0D108BD9-81ED-4DB2-BD59-A6C34878D82A}">
                    <a16:rowId xmlns="" xmlns:a16="http://schemas.microsoft.com/office/drawing/2014/main" val="108255443"/>
                  </a:ext>
                </a:extLst>
              </a:tr>
              <a:tr h="235648">
                <a:tc>
                  <a:txBody>
                    <a:bodyPr/>
                    <a:lstStyle/>
                    <a:p>
                      <a:pPr algn="ctr"/>
                      <a:r>
                        <a:rPr lang="en-US" dirty="0" err="1"/>
                        <a:t>Service_Z</a:t>
                      </a:r>
                      <a:endParaRPr lang="en-US" dirty="0"/>
                    </a:p>
                  </a:txBody>
                  <a:tcPr>
                    <a:solidFill>
                      <a:schemeClr val="bg1"/>
                    </a:solidFill>
                  </a:tcPr>
                </a:tc>
                <a:tc>
                  <a:txBody>
                    <a:bodyPr/>
                    <a:lstStyle/>
                    <a:p>
                      <a:pPr algn="ctr"/>
                      <a:r>
                        <a:rPr lang="en-US" dirty="0" err="1"/>
                        <a:t>VNF_Zj</a:t>
                      </a:r>
                      <a:endParaRPr lang="en-US" dirty="0"/>
                    </a:p>
                  </a:txBody>
                  <a:tcPr>
                    <a:solidFill>
                      <a:schemeClr val="bg1"/>
                    </a:solidFill>
                  </a:tcPr>
                </a:tc>
                <a:tc>
                  <a:txBody>
                    <a:bodyPr/>
                    <a:lstStyle/>
                    <a:p>
                      <a:pPr algn="ctr"/>
                      <a:endParaRPr lang="en-US" dirty="0"/>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t>As Exists</a:t>
                      </a:r>
                    </a:p>
                  </a:txBody>
                  <a:tcPr>
                    <a:solidFill>
                      <a:schemeClr val="bg1"/>
                    </a:solidFill>
                  </a:tcPr>
                </a:tc>
                <a:extLst>
                  <a:ext uri="{0D108BD9-81ED-4DB2-BD59-A6C34878D82A}">
                    <a16:rowId xmlns="" xmlns:a16="http://schemas.microsoft.com/office/drawing/2014/main" val="1894683173"/>
                  </a:ext>
                </a:extLst>
              </a:tr>
              <a:tr h="235648">
                <a:tc>
                  <a:txBody>
                    <a:bodyPr/>
                    <a:lstStyle/>
                    <a:p>
                      <a:pPr algn="ctr"/>
                      <a:r>
                        <a:rPr lang="en-US" dirty="0" err="1"/>
                        <a:t>Service_Z</a:t>
                      </a:r>
                      <a:endParaRPr lang="en-US" dirty="0"/>
                    </a:p>
                  </a:txBody>
                  <a:tcPr>
                    <a:solidFill>
                      <a:schemeClr val="bg1"/>
                    </a:solidFill>
                  </a:tcPr>
                </a:tc>
                <a:tc>
                  <a:txBody>
                    <a:bodyPr/>
                    <a:lstStyle/>
                    <a:p>
                      <a:pPr algn="ctr"/>
                      <a:r>
                        <a:rPr lang="en-US" dirty="0" err="1"/>
                        <a:t>VNF_Zk</a:t>
                      </a:r>
                      <a:endParaRPr lang="en-US" dirty="0"/>
                    </a:p>
                  </a:txBody>
                  <a:tcPr>
                    <a:solidFill>
                      <a:schemeClr val="bg1"/>
                    </a:solidFill>
                  </a:tcPr>
                </a:tc>
                <a:tc>
                  <a:txBody>
                    <a:bodyPr/>
                    <a:lstStyle/>
                    <a:p>
                      <a:pPr algn="ctr"/>
                      <a:endParaRPr lang="en-US" dirty="0"/>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t>As Exists</a:t>
                      </a:r>
                    </a:p>
                  </a:txBody>
                  <a:tcPr>
                    <a:solidFill>
                      <a:schemeClr val="bg1"/>
                    </a:solidFill>
                  </a:tcPr>
                </a:tc>
                <a:extLst>
                  <a:ext uri="{0D108BD9-81ED-4DB2-BD59-A6C34878D82A}">
                    <a16:rowId xmlns="" xmlns:a16="http://schemas.microsoft.com/office/drawing/2014/main" val="3535089423"/>
                  </a:ext>
                </a:extLst>
              </a:tr>
            </a:tbl>
          </a:graphicData>
        </a:graphic>
      </p:graphicFrame>
    </p:spTree>
    <p:extLst>
      <p:ext uri="{BB962C8B-B14F-4D97-AF65-F5344CB8AC3E}">
        <p14:creationId xmlns:p14="http://schemas.microsoft.com/office/powerpoint/2010/main" val="474585744"/>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289386" y="4001841"/>
            <a:ext cx="11902614" cy="2283814"/>
          </a:xfrm>
          <a:prstGeom prst="rect">
            <a:avLst/>
          </a:prstGeom>
        </p:spPr>
        <p:txBody>
          <a:bodyPr>
            <a:noAutofit/>
          </a:bodyPr>
          <a:lstStyle/>
          <a:p>
            <a:r>
              <a:rPr lang="en-US" sz="3200" b="1" dirty="0" smtClean="0">
                <a:solidFill>
                  <a:schemeClr val="tx1"/>
                </a:solidFill>
              </a:rPr>
              <a:t>Multi-Vendor &amp; Multi-Cloud </a:t>
            </a:r>
            <a:r>
              <a:rPr lang="en-US" sz="2800" b="1" dirty="0" smtClean="0">
                <a:solidFill>
                  <a:schemeClr val="tx1"/>
                </a:solidFill>
              </a:rPr>
              <a:t>SDN Architecture (</a:t>
            </a:r>
            <a:r>
              <a:rPr lang="en-US" sz="2800" b="1" dirty="0" smtClean="0">
                <a:solidFill>
                  <a:srgbClr val="FF7C80"/>
                </a:solidFill>
              </a:rPr>
              <a:t>Ramki</a:t>
            </a:r>
            <a:r>
              <a:rPr lang="en-US" sz="2800" b="1" dirty="0" smtClean="0">
                <a:solidFill>
                  <a:schemeClr val="tx1"/>
                </a:solidFill>
              </a:rPr>
              <a:t>) </a:t>
            </a:r>
            <a:r>
              <a:rPr lang="en-US" sz="2800" b="1" dirty="0">
                <a:solidFill>
                  <a:schemeClr val="tx1"/>
                </a:solidFill>
              </a:rPr>
              <a:t/>
            </a:r>
            <a:br>
              <a:rPr lang="en-US" sz="2800" b="1" dirty="0">
                <a:solidFill>
                  <a:schemeClr val="tx1"/>
                </a:solidFill>
              </a:rPr>
            </a:br>
            <a:r>
              <a:rPr lang="en-US" sz="1600" dirty="0" smtClean="0">
                <a:solidFill>
                  <a:schemeClr val="tx1"/>
                </a:solidFill>
              </a:rPr>
              <a:t/>
            </a:r>
            <a:br>
              <a:rPr lang="en-US" sz="1600" dirty="0" smtClean="0">
                <a:solidFill>
                  <a:schemeClr val="tx1"/>
                </a:solidFill>
              </a:rPr>
            </a:br>
            <a:r>
              <a:rPr lang="en-US" sz="2400" b="1" dirty="0">
                <a:solidFill>
                  <a:srgbClr val="FF0000"/>
                </a:solidFill>
              </a:rPr>
              <a:t>Work in Progress (R3+ Capabilities) …</a:t>
            </a:r>
            <a:br>
              <a:rPr lang="en-US" sz="2400" b="1" dirty="0">
                <a:solidFill>
                  <a:srgbClr val="FF0000"/>
                </a:solidFill>
              </a:rPr>
            </a:br>
            <a:endParaRPr lang="en-US" sz="2400" b="1" dirty="0">
              <a:solidFill>
                <a:schemeClr val="tx1"/>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098594080"/>
      </p:ext>
    </p:extLst>
  </p:cSld>
  <p:clrMapOvr>
    <a:masterClrMapping/>
  </p:clrMapOvr>
  <p:transition>
    <p:wipe dir="r"/>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圆角矩形 32">
            <a:extLst>
              <a:ext uri="{FF2B5EF4-FFF2-40B4-BE49-F238E27FC236}">
                <a16:creationId xmlns="" xmlns:a16="http://schemas.microsoft.com/office/drawing/2014/main" id="{8F0DF660-0896-48CB-A5FA-0B4DE4F39A53}"/>
              </a:ext>
            </a:extLst>
          </p:cNvPr>
          <p:cNvSpPr/>
          <p:nvPr/>
        </p:nvSpPr>
        <p:spPr>
          <a:xfrm>
            <a:off x="2144544" y="2688861"/>
            <a:ext cx="9090658" cy="713821"/>
          </a:xfrm>
          <a:prstGeom prst="roundRect">
            <a:avLst/>
          </a:prstGeom>
          <a:solidFill>
            <a:schemeClr val="accent2"/>
          </a:solidFill>
          <a:ln w="9525" cap="flat" cmpd="sng" algn="ctr">
            <a:solidFill>
              <a:schemeClr val="bg1">
                <a:lumMod val="50000"/>
              </a:schemeClr>
            </a:solidFill>
            <a:prstDash val="solid"/>
            <a:round/>
            <a:headEnd type="none" w="med" len="med"/>
            <a:tailEnd type="none" w="med" len="med"/>
          </a:ln>
        </p:spPr>
        <p:txBody>
          <a:bodyPr vert="horz" wrap="square" lIns="91416" tIns="45708" rIns="91416" bIns="45708"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126">
              <a:buClr>
                <a:srgbClr val="CC9900"/>
              </a:buClr>
              <a:defRPr/>
            </a:pPr>
            <a:r>
              <a:rPr lang="en-US" dirty="0">
                <a:solidFill>
                  <a:schemeClr val="bg1"/>
                </a:solidFill>
                <a:latin typeface="+mn-lt"/>
              </a:rPr>
              <a:t>SDN-DC</a:t>
            </a:r>
            <a:endParaRPr lang="en-US" altLang="zh-CN" sz="1200" dirty="0">
              <a:solidFill>
                <a:schemeClr val="bg1"/>
              </a:solidFill>
              <a:latin typeface="+mn-lt"/>
              <a:ea typeface="微软雅黑" panose="020B0503020204020204" pitchFamily="34" charset="-122"/>
            </a:endParaRPr>
          </a:p>
        </p:txBody>
      </p:sp>
      <p:sp>
        <p:nvSpPr>
          <p:cNvPr id="2" name="Slide Number Placeholder 1"/>
          <p:cNvSpPr>
            <a:spLocks noGrp="1"/>
          </p:cNvSpPr>
          <p:nvPr>
            <p:ph type="sldNum" sz="quarter" idx="4"/>
          </p:nvPr>
        </p:nvSpPr>
        <p:spPr/>
        <p:txBody>
          <a:bodyPr/>
          <a:lstStyle/>
          <a:p>
            <a:fld id="{6C9CD605-947A-3C4E-98CB-B055F943FEBA}" type="slidenum">
              <a:rPr lang="en-US" smtClean="0"/>
              <a:pPr/>
              <a:t>103</a:t>
            </a:fld>
            <a:endParaRPr lang="en-US" dirty="0"/>
          </a:p>
        </p:txBody>
      </p:sp>
      <p:sp>
        <p:nvSpPr>
          <p:cNvPr id="3" name="Title 2"/>
          <p:cNvSpPr>
            <a:spLocks noGrp="1"/>
          </p:cNvSpPr>
          <p:nvPr>
            <p:ph type="title"/>
          </p:nvPr>
        </p:nvSpPr>
        <p:spPr/>
        <p:txBody>
          <a:bodyPr>
            <a:noAutofit/>
          </a:bodyPr>
          <a:lstStyle/>
          <a:p>
            <a:pPr algn="ctr"/>
            <a:r>
              <a:rPr lang="en-US" b="1" dirty="0">
                <a:solidFill>
                  <a:schemeClr val="bg1"/>
                </a:solidFill>
              </a:rPr>
              <a:t>Multi-vendor SDN Architectural Approach</a:t>
            </a:r>
          </a:p>
        </p:txBody>
      </p:sp>
      <p:cxnSp>
        <p:nvCxnSpPr>
          <p:cNvPr id="5" name="Straight Connector 4">
            <a:extLst>
              <a:ext uri="{FF2B5EF4-FFF2-40B4-BE49-F238E27FC236}">
                <a16:creationId xmlns="" xmlns:a16="http://schemas.microsoft.com/office/drawing/2014/main" id="{DEB38136-3C9B-44EA-A736-2434CD98C729}"/>
              </a:ext>
            </a:extLst>
          </p:cNvPr>
          <p:cNvCxnSpPr>
            <a:cxnSpLocks/>
          </p:cNvCxnSpPr>
          <p:nvPr/>
        </p:nvCxnSpPr>
        <p:spPr>
          <a:xfrm flipV="1">
            <a:off x="10364765" y="3402682"/>
            <a:ext cx="489697" cy="804594"/>
          </a:xfrm>
          <a:prstGeom prst="line">
            <a:avLst/>
          </a:prstGeom>
          <a:ln w="19050">
            <a:solidFill>
              <a:schemeClr val="accent4"/>
            </a:solidFill>
            <a:prstDash val="sysDot"/>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圆角矩形 32">
            <a:extLst>
              <a:ext uri="{FF2B5EF4-FFF2-40B4-BE49-F238E27FC236}">
                <a16:creationId xmlns="" xmlns:a16="http://schemas.microsoft.com/office/drawing/2014/main" id="{C2848C12-80BD-4AFA-8720-BD582F49AC41}"/>
              </a:ext>
            </a:extLst>
          </p:cNvPr>
          <p:cNvSpPr/>
          <p:nvPr/>
        </p:nvSpPr>
        <p:spPr>
          <a:xfrm>
            <a:off x="5606473" y="4207275"/>
            <a:ext cx="1905000" cy="460690"/>
          </a:xfrm>
          <a:prstGeom prst="roundRect">
            <a:avLst/>
          </a:prstGeom>
          <a:solidFill>
            <a:schemeClr val="accent3"/>
          </a:solidFill>
          <a:ln w="9525" cap="flat" cmpd="sng" algn="ctr">
            <a:solidFill>
              <a:schemeClr val="bg1">
                <a:lumMod val="50000"/>
              </a:schemeClr>
            </a:solidFill>
            <a:prstDash val="solid"/>
            <a:round/>
            <a:headEnd type="none" w="med" len="med"/>
            <a:tailEnd type="none" w="med" len="med"/>
          </a:ln>
        </p:spPr>
        <p:txBody>
          <a:bodyPr vert="horz" wrap="square" lIns="91416" tIns="45708" rIns="91416" bIns="45708"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126">
              <a:buClr>
                <a:srgbClr val="CC9900"/>
              </a:buClr>
              <a:defRPr/>
            </a:pPr>
            <a:r>
              <a:rPr lang="en-US" dirty="0">
                <a:solidFill>
                  <a:schemeClr val="bg1"/>
                </a:solidFill>
                <a:latin typeface="+mn-lt"/>
              </a:rPr>
              <a:t>SDN-UC</a:t>
            </a:r>
            <a:endParaRPr lang="en-US" altLang="zh-CN" sz="1200" dirty="0">
              <a:solidFill>
                <a:schemeClr val="bg1"/>
              </a:solidFill>
              <a:latin typeface="+mn-lt"/>
              <a:ea typeface="微软雅黑" panose="020B0503020204020204" pitchFamily="34" charset="-122"/>
            </a:endParaRPr>
          </a:p>
        </p:txBody>
      </p:sp>
      <p:sp>
        <p:nvSpPr>
          <p:cNvPr id="9" name="圆角矩形 32">
            <a:extLst>
              <a:ext uri="{FF2B5EF4-FFF2-40B4-BE49-F238E27FC236}">
                <a16:creationId xmlns="" xmlns:a16="http://schemas.microsoft.com/office/drawing/2014/main" id="{C1595F40-1220-4EDB-BFC8-2E4AFE3626A4}"/>
              </a:ext>
            </a:extLst>
          </p:cNvPr>
          <p:cNvSpPr/>
          <p:nvPr/>
        </p:nvSpPr>
        <p:spPr>
          <a:xfrm>
            <a:off x="2171717" y="4207275"/>
            <a:ext cx="1905000" cy="460690"/>
          </a:xfrm>
          <a:prstGeom prst="roundRect">
            <a:avLst/>
          </a:prstGeom>
          <a:solidFill>
            <a:srgbClr val="7030A0"/>
          </a:solidFill>
          <a:ln w="9525" cap="flat" cmpd="sng" algn="ctr">
            <a:solidFill>
              <a:schemeClr val="bg1">
                <a:lumMod val="50000"/>
              </a:schemeClr>
            </a:solidFill>
            <a:prstDash val="solid"/>
            <a:round/>
            <a:headEnd type="none" w="med" len="med"/>
            <a:tailEnd type="none" w="med" len="med"/>
          </a:ln>
        </p:spPr>
        <p:txBody>
          <a:bodyPr vert="horz" wrap="square" lIns="91416" tIns="45708" rIns="91416" bIns="45708"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126">
              <a:buClr>
                <a:srgbClr val="CC9900"/>
              </a:buClr>
              <a:defRPr/>
            </a:pPr>
            <a:r>
              <a:rPr lang="en-US" dirty="0">
                <a:solidFill>
                  <a:schemeClr val="bg1"/>
                </a:solidFill>
                <a:latin typeface="+mn-lt"/>
              </a:rPr>
              <a:t>SDN-OC</a:t>
            </a:r>
            <a:endParaRPr lang="en-US" altLang="zh-CN" sz="1200" dirty="0">
              <a:solidFill>
                <a:schemeClr val="bg1"/>
              </a:solidFill>
              <a:latin typeface="+mn-lt"/>
              <a:ea typeface="微软雅黑" panose="020B0503020204020204" pitchFamily="34" charset="-122"/>
            </a:endParaRPr>
          </a:p>
        </p:txBody>
      </p:sp>
      <p:sp>
        <p:nvSpPr>
          <p:cNvPr id="10" name="圆角矩形 32">
            <a:extLst>
              <a:ext uri="{FF2B5EF4-FFF2-40B4-BE49-F238E27FC236}">
                <a16:creationId xmlns="" xmlns:a16="http://schemas.microsoft.com/office/drawing/2014/main" id="{DA4C3520-743C-4804-A4E4-3702E1456D48}"/>
              </a:ext>
            </a:extLst>
          </p:cNvPr>
          <p:cNvSpPr/>
          <p:nvPr/>
        </p:nvSpPr>
        <p:spPr>
          <a:xfrm>
            <a:off x="8883073" y="4207275"/>
            <a:ext cx="1905000" cy="460690"/>
          </a:xfrm>
          <a:prstGeom prst="roundRect">
            <a:avLst/>
          </a:prstGeom>
          <a:solidFill>
            <a:srgbClr val="00B050"/>
          </a:solidFill>
          <a:ln w="9525" cap="flat" cmpd="sng" algn="ctr">
            <a:solidFill>
              <a:schemeClr val="bg1">
                <a:lumMod val="50000"/>
              </a:schemeClr>
            </a:solidFill>
            <a:prstDash val="solid"/>
            <a:round/>
            <a:headEnd type="none" w="med" len="med"/>
            <a:tailEnd type="none" w="med" len="med"/>
          </a:ln>
        </p:spPr>
        <p:txBody>
          <a:bodyPr vert="horz" wrap="square" lIns="91416" tIns="45708" rIns="91416" bIns="45708"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126">
              <a:buClr>
                <a:srgbClr val="CC9900"/>
              </a:buClr>
              <a:defRPr/>
            </a:pPr>
            <a:r>
              <a:rPr lang="en-US" dirty="0">
                <a:solidFill>
                  <a:schemeClr val="bg1"/>
                </a:solidFill>
                <a:latin typeface="+mn-lt"/>
              </a:rPr>
              <a:t>SDN-GC</a:t>
            </a:r>
            <a:endParaRPr lang="en-US" altLang="zh-CN" sz="1200" dirty="0">
              <a:solidFill>
                <a:schemeClr val="bg1"/>
              </a:solidFill>
              <a:latin typeface="+mn-lt"/>
              <a:ea typeface="微软雅黑" panose="020B0503020204020204" pitchFamily="34" charset="-122"/>
            </a:endParaRPr>
          </a:p>
        </p:txBody>
      </p:sp>
      <p:cxnSp>
        <p:nvCxnSpPr>
          <p:cNvPr id="11" name="Straight Connector 10">
            <a:extLst>
              <a:ext uri="{FF2B5EF4-FFF2-40B4-BE49-F238E27FC236}">
                <a16:creationId xmlns="" xmlns:a16="http://schemas.microsoft.com/office/drawing/2014/main" id="{AA91EDBC-DDF3-4CE9-8590-00ADD202FB9B}"/>
              </a:ext>
            </a:extLst>
          </p:cNvPr>
          <p:cNvCxnSpPr>
            <a:cxnSpLocks/>
          </p:cNvCxnSpPr>
          <p:nvPr/>
        </p:nvCxnSpPr>
        <p:spPr>
          <a:xfrm flipV="1">
            <a:off x="3169678" y="3429000"/>
            <a:ext cx="723900" cy="778275"/>
          </a:xfrm>
          <a:prstGeom prst="line">
            <a:avLst/>
          </a:prstGeom>
          <a:ln w="19050">
            <a:solidFill>
              <a:schemeClr val="accent4"/>
            </a:solidFill>
            <a:prstDash val="sysDot"/>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 xmlns:a16="http://schemas.microsoft.com/office/drawing/2014/main" id="{648F5F35-C591-474F-A42B-868F5B102E20}"/>
              </a:ext>
            </a:extLst>
          </p:cNvPr>
          <p:cNvCxnSpPr>
            <a:cxnSpLocks/>
            <a:stCxn id="8" idx="0"/>
          </p:cNvCxnSpPr>
          <p:nvPr/>
        </p:nvCxnSpPr>
        <p:spPr>
          <a:xfrm flipV="1">
            <a:off x="6558973" y="3420767"/>
            <a:ext cx="38085" cy="786508"/>
          </a:xfrm>
          <a:prstGeom prst="line">
            <a:avLst/>
          </a:prstGeom>
          <a:ln w="19050">
            <a:solidFill>
              <a:schemeClr val="accent4"/>
            </a:solidFill>
            <a:prstDash val="sysDot"/>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 xmlns:a16="http://schemas.microsoft.com/office/drawing/2014/main" id="{4153E6AA-FA3E-4155-A19E-E97B4A74E117}"/>
              </a:ext>
            </a:extLst>
          </p:cNvPr>
          <p:cNvCxnSpPr>
            <a:cxnSpLocks/>
          </p:cNvCxnSpPr>
          <p:nvPr/>
        </p:nvCxnSpPr>
        <p:spPr>
          <a:xfrm flipH="1" flipV="1">
            <a:off x="9332428" y="3429002"/>
            <a:ext cx="503145" cy="778275"/>
          </a:xfrm>
          <a:prstGeom prst="line">
            <a:avLst/>
          </a:prstGeom>
          <a:ln w="19050">
            <a:solidFill>
              <a:schemeClr val="accent4"/>
            </a:solidFill>
            <a:prstDash val="sysDot"/>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 xmlns:a16="http://schemas.microsoft.com/office/drawing/2014/main" id="{3756E02A-6737-46E7-86D7-1D873D984F29}"/>
              </a:ext>
            </a:extLst>
          </p:cNvPr>
          <p:cNvCxnSpPr>
            <a:cxnSpLocks/>
            <a:stCxn id="9" idx="2"/>
          </p:cNvCxnSpPr>
          <p:nvPr/>
        </p:nvCxnSpPr>
        <p:spPr>
          <a:xfrm>
            <a:off x="3124217" y="4667965"/>
            <a:ext cx="0" cy="472934"/>
          </a:xfrm>
          <a:prstGeom prst="straightConnector1">
            <a:avLst/>
          </a:prstGeom>
          <a:ln w="25400">
            <a:solidFill>
              <a:srgbClr val="820024"/>
            </a:solidFill>
            <a:miter lim="800000"/>
            <a:headEnd type="none" w="lg" len="lg"/>
            <a:tailEnd type="triangle" w="lg" len="lg"/>
          </a:ln>
        </p:spPr>
        <p:style>
          <a:lnRef idx="1">
            <a:schemeClr val="accent1"/>
          </a:lnRef>
          <a:fillRef idx="0">
            <a:schemeClr val="accent1"/>
          </a:fillRef>
          <a:effectRef idx="0">
            <a:schemeClr val="accent1"/>
          </a:effectRef>
          <a:fontRef idx="minor">
            <a:schemeClr val="tx1"/>
          </a:fontRef>
        </p:style>
      </p:cxnSp>
      <p:pic>
        <p:nvPicPr>
          <p:cNvPr id="17" name="Picture 3">
            <a:extLst>
              <a:ext uri="{FF2B5EF4-FFF2-40B4-BE49-F238E27FC236}">
                <a16:creationId xmlns="" xmlns:a16="http://schemas.microsoft.com/office/drawing/2014/main" id="{03C01CC3-85E3-40FC-B650-3D2FDFC356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009" y="5073692"/>
            <a:ext cx="1272093" cy="829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3">
            <a:extLst>
              <a:ext uri="{FF2B5EF4-FFF2-40B4-BE49-F238E27FC236}">
                <a16:creationId xmlns="" xmlns:a16="http://schemas.microsoft.com/office/drawing/2014/main" id="{8928C102-8667-4EAB-A917-44585AD91F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3858" y="5073692"/>
            <a:ext cx="1272093" cy="829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Object 50">
            <a:extLst>
              <a:ext uri="{FF2B5EF4-FFF2-40B4-BE49-F238E27FC236}">
                <a16:creationId xmlns="" xmlns:a16="http://schemas.microsoft.com/office/drawing/2014/main" id="{8854693D-7F65-4570-A4F4-E5A34ECFB671}"/>
              </a:ext>
            </a:extLst>
          </p:cNvPr>
          <p:cNvPicPr>
            <a:picLocks noChangeAspect="1" noChangeArrowheads="1"/>
          </p:cNvPicPr>
          <p:nvPr/>
        </p:nvPicPr>
        <p:blipFill>
          <a:blip r:embed="rId3"/>
          <a:srcRect/>
          <a:stretch>
            <a:fillRect/>
          </a:stretch>
        </p:blipFill>
        <p:spPr bwMode="auto">
          <a:xfrm>
            <a:off x="9252415" y="5080614"/>
            <a:ext cx="468014" cy="401428"/>
          </a:xfrm>
          <a:prstGeom prst="rect">
            <a:avLst/>
          </a:prstGeom>
          <a:noFill/>
        </p:spPr>
      </p:pic>
      <p:pic>
        <p:nvPicPr>
          <p:cNvPr id="20" name="Picture 3">
            <a:extLst>
              <a:ext uri="{FF2B5EF4-FFF2-40B4-BE49-F238E27FC236}">
                <a16:creationId xmlns="" xmlns:a16="http://schemas.microsoft.com/office/drawing/2014/main" id="{CAC40DDC-A681-4494-A23B-22D72409E1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9696" y="5210337"/>
            <a:ext cx="1272093" cy="829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Object 50">
            <a:extLst>
              <a:ext uri="{FF2B5EF4-FFF2-40B4-BE49-F238E27FC236}">
                <a16:creationId xmlns="" xmlns:a16="http://schemas.microsoft.com/office/drawing/2014/main" id="{22BA3452-29F4-4325-A19A-7010F8C63940}"/>
              </a:ext>
            </a:extLst>
          </p:cNvPr>
          <p:cNvPicPr>
            <a:picLocks noChangeAspect="1" noChangeArrowheads="1"/>
          </p:cNvPicPr>
          <p:nvPr/>
        </p:nvPicPr>
        <p:blipFill>
          <a:blip r:embed="rId3"/>
          <a:srcRect/>
          <a:stretch>
            <a:fillRect/>
          </a:stretch>
        </p:blipFill>
        <p:spPr bwMode="auto">
          <a:xfrm>
            <a:off x="9937759" y="5065593"/>
            <a:ext cx="468014" cy="401428"/>
          </a:xfrm>
          <a:prstGeom prst="rect">
            <a:avLst/>
          </a:prstGeom>
          <a:noFill/>
        </p:spPr>
      </p:pic>
      <p:pic>
        <p:nvPicPr>
          <p:cNvPr id="22" name="Picture 21">
            <a:extLst>
              <a:ext uri="{FF2B5EF4-FFF2-40B4-BE49-F238E27FC236}">
                <a16:creationId xmlns="" xmlns:a16="http://schemas.microsoft.com/office/drawing/2014/main" id="{17071FAB-7210-4761-96C9-96B9D6311793}"/>
              </a:ext>
            </a:extLst>
          </p:cNvPr>
          <p:cNvPicPr>
            <a:picLocks noChangeAspect="1"/>
          </p:cNvPicPr>
          <p:nvPr/>
        </p:nvPicPr>
        <p:blipFill>
          <a:blip r:embed="rId4"/>
          <a:stretch>
            <a:fillRect/>
          </a:stretch>
        </p:blipFill>
        <p:spPr>
          <a:xfrm>
            <a:off x="5545007" y="4999486"/>
            <a:ext cx="2895600" cy="1397127"/>
          </a:xfrm>
          <a:prstGeom prst="rect">
            <a:avLst/>
          </a:prstGeom>
        </p:spPr>
      </p:pic>
      <p:pic>
        <p:nvPicPr>
          <p:cNvPr id="23" name="Picture 3">
            <a:extLst>
              <a:ext uri="{FF2B5EF4-FFF2-40B4-BE49-F238E27FC236}">
                <a16:creationId xmlns="" xmlns:a16="http://schemas.microsoft.com/office/drawing/2014/main" id="{C91A4F80-55B7-4CED-AEEC-E8D92B4784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05840" y="5601294"/>
            <a:ext cx="1272093" cy="829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圆角矩形 32">
            <a:extLst>
              <a:ext uri="{FF2B5EF4-FFF2-40B4-BE49-F238E27FC236}">
                <a16:creationId xmlns="" xmlns:a16="http://schemas.microsoft.com/office/drawing/2014/main" id="{4B9C9AFB-77E8-43B4-8C90-0A9C8290EEBE}"/>
              </a:ext>
            </a:extLst>
          </p:cNvPr>
          <p:cNvSpPr/>
          <p:nvPr/>
        </p:nvSpPr>
        <p:spPr>
          <a:xfrm>
            <a:off x="2817813" y="3565768"/>
            <a:ext cx="1219200" cy="446593"/>
          </a:xfrm>
          <a:prstGeom prst="roundRect">
            <a:avLst/>
          </a:prstGeom>
          <a:solidFill>
            <a:schemeClr val="accent5">
              <a:lumMod val="20000"/>
              <a:lumOff val="80000"/>
            </a:schemeClr>
          </a:solidFill>
          <a:ln w="9525" cap="flat" cmpd="sng" algn="ctr">
            <a:solidFill>
              <a:srgbClr val="000000"/>
            </a:solidFill>
            <a:prstDash val="solid"/>
            <a:round/>
            <a:headEnd type="none" w="med" len="med"/>
            <a:tailEnd type="none" w="med" len="med"/>
          </a:ln>
        </p:spPr>
        <p:txBody>
          <a:bodyPr vert="horz" wrap="square" lIns="91416" tIns="45708" rIns="91416" bIns="45708"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126">
              <a:buClr>
                <a:srgbClr val="CC9900"/>
              </a:buClr>
              <a:defRPr/>
            </a:pPr>
            <a:r>
              <a:rPr lang="en-US" altLang="zh-CN" sz="1200" dirty="0">
                <a:solidFill>
                  <a:srgbClr val="000000"/>
                </a:solidFill>
                <a:latin typeface="+mn-lt"/>
                <a:ea typeface="微软雅黑" panose="020B0503020204020204" pitchFamily="34" charset="-122"/>
              </a:rPr>
              <a:t>REST etc.</a:t>
            </a:r>
          </a:p>
        </p:txBody>
      </p:sp>
      <p:sp>
        <p:nvSpPr>
          <p:cNvPr id="25" name="圆角矩形 32">
            <a:extLst>
              <a:ext uri="{FF2B5EF4-FFF2-40B4-BE49-F238E27FC236}">
                <a16:creationId xmlns="" xmlns:a16="http://schemas.microsoft.com/office/drawing/2014/main" id="{A4456259-DFF5-43BC-9091-AA95F5926B0E}"/>
              </a:ext>
            </a:extLst>
          </p:cNvPr>
          <p:cNvSpPr/>
          <p:nvPr/>
        </p:nvSpPr>
        <p:spPr>
          <a:xfrm>
            <a:off x="5880250" y="3565768"/>
            <a:ext cx="1219200" cy="446593"/>
          </a:xfrm>
          <a:prstGeom prst="roundRect">
            <a:avLst/>
          </a:prstGeom>
          <a:solidFill>
            <a:schemeClr val="accent5">
              <a:lumMod val="20000"/>
              <a:lumOff val="80000"/>
            </a:schemeClr>
          </a:solidFill>
          <a:ln w="9525" cap="flat" cmpd="sng" algn="ctr">
            <a:solidFill>
              <a:srgbClr val="000000"/>
            </a:solidFill>
            <a:prstDash val="solid"/>
            <a:round/>
            <a:headEnd type="none" w="med" len="med"/>
            <a:tailEnd type="none" w="med" len="med"/>
          </a:ln>
        </p:spPr>
        <p:txBody>
          <a:bodyPr vert="horz" wrap="square" lIns="91416" tIns="45708" rIns="91416" bIns="45708"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126">
              <a:buClr>
                <a:srgbClr val="CC9900"/>
              </a:buClr>
              <a:defRPr/>
            </a:pPr>
            <a:r>
              <a:rPr lang="en-US" altLang="zh-CN" sz="1200" dirty="0">
                <a:solidFill>
                  <a:srgbClr val="000000"/>
                </a:solidFill>
                <a:latin typeface="+mn-lt"/>
                <a:ea typeface="微软雅黑" panose="020B0503020204020204" pitchFamily="34" charset="-122"/>
              </a:rPr>
              <a:t>OVSDB, REST, Netconf etc.</a:t>
            </a:r>
          </a:p>
        </p:txBody>
      </p:sp>
      <p:sp>
        <p:nvSpPr>
          <p:cNvPr id="26" name="圆角矩形 32">
            <a:extLst>
              <a:ext uri="{FF2B5EF4-FFF2-40B4-BE49-F238E27FC236}">
                <a16:creationId xmlns="" xmlns:a16="http://schemas.microsoft.com/office/drawing/2014/main" id="{87426ECA-DF36-4236-B188-872C6F7194DA}"/>
              </a:ext>
            </a:extLst>
          </p:cNvPr>
          <p:cNvSpPr/>
          <p:nvPr/>
        </p:nvSpPr>
        <p:spPr>
          <a:xfrm>
            <a:off x="8920888" y="3557065"/>
            <a:ext cx="1219200" cy="446593"/>
          </a:xfrm>
          <a:prstGeom prst="roundRect">
            <a:avLst/>
          </a:prstGeom>
          <a:solidFill>
            <a:schemeClr val="accent5">
              <a:lumMod val="20000"/>
              <a:lumOff val="80000"/>
            </a:schemeClr>
          </a:solidFill>
          <a:ln w="9525" cap="flat" cmpd="sng" algn="ctr">
            <a:solidFill>
              <a:srgbClr val="000000"/>
            </a:solidFill>
            <a:prstDash val="solid"/>
            <a:round/>
            <a:headEnd type="none" w="med" len="med"/>
            <a:tailEnd type="none" w="med" len="med"/>
          </a:ln>
        </p:spPr>
        <p:txBody>
          <a:bodyPr vert="horz" wrap="square" lIns="91416" tIns="45708" rIns="91416" bIns="45708"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126">
              <a:buClr>
                <a:srgbClr val="CC9900"/>
              </a:buClr>
              <a:defRPr/>
            </a:pPr>
            <a:r>
              <a:rPr lang="en-US" altLang="zh-CN" sz="1200" dirty="0">
                <a:solidFill>
                  <a:srgbClr val="000000"/>
                </a:solidFill>
                <a:latin typeface="+mn-lt"/>
                <a:ea typeface="微软雅黑" panose="020B0503020204020204" pitchFamily="34" charset="-122"/>
              </a:rPr>
              <a:t>OVSDB, REST, Netconf etc.</a:t>
            </a:r>
          </a:p>
        </p:txBody>
      </p:sp>
      <p:sp>
        <p:nvSpPr>
          <p:cNvPr id="32" name="Rectangle 31">
            <a:extLst>
              <a:ext uri="{FF2B5EF4-FFF2-40B4-BE49-F238E27FC236}">
                <a16:creationId xmlns="" xmlns:a16="http://schemas.microsoft.com/office/drawing/2014/main" id="{2356CD87-40A8-4A15-B189-1941459FF331}"/>
              </a:ext>
            </a:extLst>
          </p:cNvPr>
          <p:cNvSpPr/>
          <p:nvPr/>
        </p:nvSpPr>
        <p:spPr>
          <a:xfrm>
            <a:off x="2329872" y="2769135"/>
            <a:ext cx="1752601" cy="523220"/>
          </a:xfrm>
          <a:prstGeom prst="rect">
            <a:avLst/>
          </a:prstGeom>
          <a:solidFill>
            <a:schemeClr val="accent6">
              <a:lumMod val="60000"/>
              <a:lumOff val="40000"/>
            </a:schemeClr>
          </a:solidFill>
        </p:spPr>
        <p:txBody>
          <a:bodyPr wrap="square">
            <a:spAutoFit/>
          </a:bodyPr>
          <a:lstStyle/>
          <a:p>
            <a:pPr defTabSz="914126">
              <a:buClr>
                <a:srgbClr val="CC9900"/>
              </a:buClr>
              <a:defRPr/>
            </a:pPr>
            <a:r>
              <a:rPr lang="en-US" altLang="zh-CN" sz="1400" dirty="0">
                <a:solidFill>
                  <a:srgbClr val="000000"/>
                </a:solidFill>
                <a:ea typeface="微软雅黑" panose="020B0503020204020204" pitchFamily="34" charset="-122"/>
              </a:rPr>
              <a:t>Model Translation Plugin(s)</a:t>
            </a:r>
            <a:endParaRPr lang="zh-CN" altLang="en-US" sz="1400" dirty="0">
              <a:solidFill>
                <a:srgbClr val="000000"/>
              </a:solidFill>
              <a:ea typeface="微软雅黑" panose="020B0503020204020204" pitchFamily="34" charset="-122"/>
            </a:endParaRPr>
          </a:p>
        </p:txBody>
      </p:sp>
      <p:sp>
        <p:nvSpPr>
          <p:cNvPr id="33" name="Rectangle 32">
            <a:extLst>
              <a:ext uri="{FF2B5EF4-FFF2-40B4-BE49-F238E27FC236}">
                <a16:creationId xmlns="" xmlns:a16="http://schemas.microsoft.com/office/drawing/2014/main" id="{42CAD88F-8311-4262-836C-94FB2F3DC58C}"/>
              </a:ext>
            </a:extLst>
          </p:cNvPr>
          <p:cNvSpPr/>
          <p:nvPr/>
        </p:nvSpPr>
        <p:spPr>
          <a:xfrm>
            <a:off x="9381511" y="2762807"/>
            <a:ext cx="1742101" cy="523220"/>
          </a:xfrm>
          <a:prstGeom prst="rect">
            <a:avLst/>
          </a:prstGeom>
          <a:solidFill>
            <a:schemeClr val="accent6">
              <a:lumMod val="60000"/>
              <a:lumOff val="40000"/>
            </a:schemeClr>
          </a:solidFill>
        </p:spPr>
        <p:txBody>
          <a:bodyPr wrap="square">
            <a:spAutoFit/>
          </a:bodyPr>
          <a:lstStyle/>
          <a:p>
            <a:pPr defTabSz="914126">
              <a:buClr>
                <a:srgbClr val="CC9900"/>
              </a:buClr>
              <a:defRPr/>
            </a:pPr>
            <a:r>
              <a:rPr lang="en-US" altLang="zh-CN" sz="1400" dirty="0">
                <a:solidFill>
                  <a:srgbClr val="000000"/>
                </a:solidFill>
                <a:ea typeface="微软雅黑" panose="020B0503020204020204" pitchFamily="34" charset="-122"/>
              </a:rPr>
              <a:t>Multi-vendor Interconnect DB</a:t>
            </a:r>
            <a:endParaRPr lang="zh-CN" altLang="en-US" sz="1400" dirty="0">
              <a:solidFill>
                <a:srgbClr val="000000"/>
              </a:solidFill>
              <a:ea typeface="微软雅黑" panose="020B0503020204020204" pitchFamily="34" charset="-122"/>
            </a:endParaRPr>
          </a:p>
        </p:txBody>
      </p:sp>
      <p:cxnSp>
        <p:nvCxnSpPr>
          <p:cNvPr id="34" name="Straight Connector 33">
            <a:extLst>
              <a:ext uri="{FF2B5EF4-FFF2-40B4-BE49-F238E27FC236}">
                <a16:creationId xmlns="" xmlns:a16="http://schemas.microsoft.com/office/drawing/2014/main" id="{B59A7224-F566-4D28-9893-779C9EE85CDF}"/>
              </a:ext>
            </a:extLst>
          </p:cNvPr>
          <p:cNvCxnSpPr>
            <a:cxnSpLocks/>
          </p:cNvCxnSpPr>
          <p:nvPr/>
        </p:nvCxnSpPr>
        <p:spPr>
          <a:xfrm flipH="1" flipV="1">
            <a:off x="2291010" y="3417906"/>
            <a:ext cx="404454" cy="758551"/>
          </a:xfrm>
          <a:prstGeom prst="line">
            <a:avLst/>
          </a:prstGeom>
          <a:ln w="19050">
            <a:solidFill>
              <a:schemeClr val="accent4"/>
            </a:solidFill>
            <a:prstDash val="sysDot"/>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5" name="圆角矩形 32">
            <a:extLst>
              <a:ext uri="{FF2B5EF4-FFF2-40B4-BE49-F238E27FC236}">
                <a16:creationId xmlns="" xmlns:a16="http://schemas.microsoft.com/office/drawing/2014/main" id="{89AA5A64-F04D-45F1-ABBA-45A5622DBADF}"/>
              </a:ext>
            </a:extLst>
          </p:cNvPr>
          <p:cNvSpPr/>
          <p:nvPr/>
        </p:nvSpPr>
        <p:spPr>
          <a:xfrm>
            <a:off x="1436751" y="3538273"/>
            <a:ext cx="1219200" cy="446593"/>
          </a:xfrm>
          <a:prstGeom prst="roundRect">
            <a:avLst/>
          </a:prstGeom>
          <a:solidFill>
            <a:schemeClr val="accent4">
              <a:lumMod val="20000"/>
              <a:lumOff val="80000"/>
            </a:schemeClr>
          </a:solidFill>
          <a:ln w="9525" cap="flat" cmpd="sng" algn="ctr">
            <a:solidFill>
              <a:srgbClr val="000000"/>
            </a:solidFill>
            <a:prstDash val="solid"/>
            <a:round/>
            <a:headEnd type="none" w="med" len="med"/>
            <a:tailEnd type="none" w="med" len="med"/>
          </a:ln>
        </p:spPr>
        <p:txBody>
          <a:bodyPr vert="horz" wrap="square" lIns="91416" tIns="45708" rIns="91416" bIns="45708"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126">
              <a:buClr>
                <a:srgbClr val="CC9900"/>
              </a:buClr>
              <a:defRPr/>
            </a:pPr>
            <a:r>
              <a:rPr lang="en-US" altLang="zh-CN" sz="1200" i="1" dirty="0">
                <a:solidFill>
                  <a:srgbClr val="000000"/>
                </a:solidFill>
                <a:latin typeface="+mn-lt"/>
                <a:ea typeface="微软雅黑" panose="020B0503020204020204" pitchFamily="34" charset="-122"/>
              </a:rPr>
              <a:t>OpenStack Adaptor</a:t>
            </a:r>
          </a:p>
        </p:txBody>
      </p:sp>
      <p:sp>
        <p:nvSpPr>
          <p:cNvPr id="38" name="Rectangle 37">
            <a:extLst>
              <a:ext uri="{FF2B5EF4-FFF2-40B4-BE49-F238E27FC236}">
                <a16:creationId xmlns="" xmlns:a16="http://schemas.microsoft.com/office/drawing/2014/main" id="{C0BBEFC3-19DE-4CC8-BBFA-4AA94D73F00E}"/>
              </a:ext>
            </a:extLst>
          </p:cNvPr>
          <p:cNvSpPr/>
          <p:nvPr/>
        </p:nvSpPr>
        <p:spPr>
          <a:xfrm>
            <a:off x="7474209" y="2770708"/>
            <a:ext cx="1646094" cy="523220"/>
          </a:xfrm>
          <a:prstGeom prst="rect">
            <a:avLst/>
          </a:prstGeom>
          <a:solidFill>
            <a:schemeClr val="accent6">
              <a:lumMod val="60000"/>
              <a:lumOff val="40000"/>
            </a:schemeClr>
          </a:solidFill>
        </p:spPr>
        <p:txBody>
          <a:bodyPr wrap="square">
            <a:spAutoFit/>
          </a:bodyPr>
          <a:lstStyle/>
          <a:p>
            <a:pPr defTabSz="914126">
              <a:buClr>
                <a:srgbClr val="CC9900"/>
              </a:buClr>
              <a:defRPr/>
            </a:pPr>
            <a:r>
              <a:rPr lang="en-US" altLang="zh-CN" sz="1400" dirty="0">
                <a:solidFill>
                  <a:srgbClr val="000000"/>
                </a:solidFill>
                <a:ea typeface="微软雅黑" panose="020B0503020204020204" pitchFamily="34" charset="-122"/>
              </a:rPr>
              <a:t>HW Switch/PNF Inventory</a:t>
            </a:r>
            <a:endParaRPr lang="zh-CN" altLang="en-US" sz="1400" dirty="0">
              <a:solidFill>
                <a:srgbClr val="000000"/>
              </a:solidFill>
              <a:ea typeface="微软雅黑" panose="020B0503020204020204" pitchFamily="34" charset="-122"/>
            </a:endParaRPr>
          </a:p>
        </p:txBody>
      </p:sp>
      <p:sp>
        <p:nvSpPr>
          <p:cNvPr id="40" name="Rectangle 39">
            <a:extLst>
              <a:ext uri="{FF2B5EF4-FFF2-40B4-BE49-F238E27FC236}">
                <a16:creationId xmlns="" xmlns:a16="http://schemas.microsoft.com/office/drawing/2014/main" id="{6550932B-31CB-4C27-8CE5-673A91395728}"/>
              </a:ext>
            </a:extLst>
          </p:cNvPr>
          <p:cNvSpPr/>
          <p:nvPr/>
        </p:nvSpPr>
        <p:spPr>
          <a:xfrm>
            <a:off x="4236482" y="2778253"/>
            <a:ext cx="1362969" cy="523220"/>
          </a:xfrm>
          <a:prstGeom prst="rect">
            <a:avLst/>
          </a:prstGeom>
          <a:solidFill>
            <a:schemeClr val="accent6">
              <a:lumMod val="60000"/>
              <a:lumOff val="40000"/>
            </a:schemeClr>
          </a:solidFill>
        </p:spPr>
        <p:txBody>
          <a:bodyPr wrap="square">
            <a:spAutoFit/>
          </a:bodyPr>
          <a:lstStyle/>
          <a:p>
            <a:pPr defTabSz="914126">
              <a:buClr>
                <a:srgbClr val="CC9900"/>
              </a:buClr>
              <a:defRPr/>
            </a:pPr>
            <a:r>
              <a:rPr lang="en-US" altLang="zh-CN" sz="1400" dirty="0">
                <a:solidFill>
                  <a:srgbClr val="000000"/>
                </a:solidFill>
                <a:ea typeface="微软雅黑" panose="020B0503020204020204" pitchFamily="34" charset="-122"/>
              </a:rPr>
              <a:t>Flexible Southbound</a:t>
            </a:r>
            <a:endParaRPr lang="zh-CN" altLang="en-US" sz="1400" dirty="0">
              <a:solidFill>
                <a:srgbClr val="000000"/>
              </a:solidFill>
              <a:ea typeface="微软雅黑" panose="020B0503020204020204" pitchFamily="34" charset="-122"/>
            </a:endParaRPr>
          </a:p>
        </p:txBody>
      </p:sp>
      <p:sp>
        <p:nvSpPr>
          <p:cNvPr id="41" name="Rectangle 40">
            <a:extLst>
              <a:ext uri="{FF2B5EF4-FFF2-40B4-BE49-F238E27FC236}">
                <a16:creationId xmlns="" xmlns:a16="http://schemas.microsoft.com/office/drawing/2014/main" id="{CE3C37AD-BBAA-4C6A-9E30-2F582A34660F}"/>
              </a:ext>
            </a:extLst>
          </p:cNvPr>
          <p:cNvSpPr/>
          <p:nvPr/>
        </p:nvSpPr>
        <p:spPr>
          <a:xfrm>
            <a:off x="2453601" y="6066883"/>
            <a:ext cx="1162791" cy="246221"/>
          </a:xfrm>
          <a:prstGeom prst="rect">
            <a:avLst/>
          </a:prstGeom>
          <a:solidFill>
            <a:schemeClr val="accent3">
              <a:lumMod val="60000"/>
              <a:lumOff val="40000"/>
            </a:schemeClr>
          </a:solidFill>
        </p:spPr>
        <p:txBody>
          <a:bodyPr wrap="square">
            <a:spAutoFit/>
          </a:bodyPr>
          <a:lstStyle/>
          <a:p>
            <a:pPr defTabSz="914126">
              <a:buClr>
                <a:srgbClr val="CC9900"/>
              </a:buClr>
              <a:defRPr/>
            </a:pPr>
            <a:r>
              <a:rPr lang="en-US" altLang="zh-CN" sz="1000" dirty="0">
                <a:solidFill>
                  <a:srgbClr val="000000"/>
                </a:solidFill>
                <a:ea typeface="微软雅黑" panose="020B0503020204020204" pitchFamily="34" charset="-122"/>
              </a:rPr>
              <a:t>vSwitch Overlay</a:t>
            </a:r>
            <a:endParaRPr lang="zh-CN" altLang="en-US" sz="1000" dirty="0">
              <a:solidFill>
                <a:srgbClr val="000000"/>
              </a:solidFill>
              <a:ea typeface="微软雅黑" panose="020B0503020204020204" pitchFamily="34" charset="-122"/>
            </a:endParaRPr>
          </a:p>
        </p:txBody>
      </p:sp>
      <p:sp>
        <p:nvSpPr>
          <p:cNvPr id="42" name="Rectangle 41">
            <a:extLst>
              <a:ext uri="{FF2B5EF4-FFF2-40B4-BE49-F238E27FC236}">
                <a16:creationId xmlns="" xmlns:a16="http://schemas.microsoft.com/office/drawing/2014/main" id="{C42F1C08-D88B-4FE3-8728-484B69574AF3}"/>
              </a:ext>
            </a:extLst>
          </p:cNvPr>
          <p:cNvSpPr/>
          <p:nvPr/>
        </p:nvSpPr>
        <p:spPr>
          <a:xfrm>
            <a:off x="10467417" y="5167317"/>
            <a:ext cx="1162791" cy="246221"/>
          </a:xfrm>
          <a:prstGeom prst="rect">
            <a:avLst/>
          </a:prstGeom>
          <a:solidFill>
            <a:schemeClr val="accent3">
              <a:lumMod val="60000"/>
              <a:lumOff val="40000"/>
            </a:schemeClr>
          </a:solidFill>
        </p:spPr>
        <p:txBody>
          <a:bodyPr wrap="square">
            <a:spAutoFit/>
          </a:bodyPr>
          <a:lstStyle/>
          <a:p>
            <a:pPr defTabSz="914126">
              <a:buClr>
                <a:srgbClr val="CC9900"/>
              </a:buClr>
              <a:defRPr/>
            </a:pPr>
            <a:r>
              <a:rPr lang="en-US" altLang="zh-CN" sz="1000" dirty="0">
                <a:solidFill>
                  <a:srgbClr val="000000"/>
                </a:solidFill>
                <a:ea typeface="微软雅黑" panose="020B0503020204020204" pitchFamily="34" charset="-122"/>
              </a:rPr>
              <a:t>HW Gateway</a:t>
            </a:r>
            <a:endParaRPr lang="zh-CN" altLang="en-US" sz="1000" dirty="0">
              <a:solidFill>
                <a:srgbClr val="000000"/>
              </a:solidFill>
              <a:ea typeface="微软雅黑" panose="020B0503020204020204" pitchFamily="34" charset="-122"/>
            </a:endParaRPr>
          </a:p>
        </p:txBody>
      </p:sp>
      <p:sp>
        <p:nvSpPr>
          <p:cNvPr id="43" name="Rectangle 42">
            <a:extLst>
              <a:ext uri="{FF2B5EF4-FFF2-40B4-BE49-F238E27FC236}">
                <a16:creationId xmlns="" xmlns:a16="http://schemas.microsoft.com/office/drawing/2014/main" id="{EB6E9328-2963-4234-B863-4A942E0D6846}"/>
              </a:ext>
            </a:extLst>
          </p:cNvPr>
          <p:cNvSpPr/>
          <p:nvPr/>
        </p:nvSpPr>
        <p:spPr>
          <a:xfrm>
            <a:off x="10361015" y="5861851"/>
            <a:ext cx="1398524" cy="246221"/>
          </a:xfrm>
          <a:prstGeom prst="rect">
            <a:avLst/>
          </a:prstGeom>
          <a:solidFill>
            <a:schemeClr val="accent3">
              <a:lumMod val="60000"/>
              <a:lumOff val="40000"/>
            </a:schemeClr>
          </a:solidFill>
        </p:spPr>
        <p:txBody>
          <a:bodyPr wrap="square">
            <a:spAutoFit/>
          </a:bodyPr>
          <a:lstStyle/>
          <a:p>
            <a:pPr defTabSz="914126">
              <a:buClr>
                <a:srgbClr val="CC9900"/>
              </a:buClr>
              <a:defRPr/>
            </a:pPr>
            <a:r>
              <a:rPr lang="en-US" altLang="zh-CN" sz="1000" dirty="0">
                <a:solidFill>
                  <a:srgbClr val="000000"/>
                </a:solidFill>
                <a:ea typeface="微软雅黑" panose="020B0503020204020204" pitchFamily="34" charset="-122"/>
              </a:rPr>
              <a:t>VM - SW Gateway</a:t>
            </a:r>
            <a:endParaRPr lang="zh-CN" altLang="en-US" sz="1000" dirty="0">
              <a:solidFill>
                <a:srgbClr val="000000"/>
              </a:solidFill>
              <a:ea typeface="微软雅黑" panose="020B0503020204020204" pitchFamily="34" charset="-122"/>
            </a:endParaRPr>
          </a:p>
        </p:txBody>
      </p:sp>
      <p:sp>
        <p:nvSpPr>
          <p:cNvPr id="44" name="圆角矩形 32">
            <a:extLst>
              <a:ext uri="{FF2B5EF4-FFF2-40B4-BE49-F238E27FC236}">
                <a16:creationId xmlns="" xmlns:a16="http://schemas.microsoft.com/office/drawing/2014/main" id="{D674E3CB-B467-4C3F-A8A9-D45141435D0D}"/>
              </a:ext>
            </a:extLst>
          </p:cNvPr>
          <p:cNvSpPr/>
          <p:nvPr/>
        </p:nvSpPr>
        <p:spPr>
          <a:xfrm>
            <a:off x="10373260" y="3557065"/>
            <a:ext cx="1219200" cy="446593"/>
          </a:xfrm>
          <a:prstGeom prst="roundRect">
            <a:avLst/>
          </a:prstGeom>
          <a:solidFill>
            <a:schemeClr val="accent4">
              <a:lumMod val="20000"/>
              <a:lumOff val="80000"/>
            </a:schemeClr>
          </a:solidFill>
          <a:ln w="9525" cap="flat" cmpd="sng" algn="ctr">
            <a:solidFill>
              <a:srgbClr val="000000"/>
            </a:solidFill>
            <a:prstDash val="solid"/>
            <a:round/>
            <a:headEnd type="none" w="med" len="med"/>
            <a:tailEnd type="none" w="med" len="med"/>
          </a:ln>
        </p:spPr>
        <p:txBody>
          <a:bodyPr vert="horz" wrap="square" lIns="91416" tIns="45708" rIns="91416" bIns="45708"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126">
              <a:buClr>
                <a:srgbClr val="CC9900"/>
              </a:buClr>
              <a:defRPr/>
            </a:pPr>
            <a:r>
              <a:rPr lang="en-US" altLang="zh-CN" sz="1200" i="1" dirty="0">
                <a:solidFill>
                  <a:srgbClr val="000000"/>
                </a:solidFill>
                <a:latin typeface="+mn-lt"/>
                <a:ea typeface="微软雅黑" panose="020B0503020204020204" pitchFamily="34" charset="-122"/>
              </a:rPr>
              <a:t>OpenStack Adaptor</a:t>
            </a:r>
          </a:p>
        </p:txBody>
      </p:sp>
      <p:cxnSp>
        <p:nvCxnSpPr>
          <p:cNvPr id="48" name="Straight Arrow Connector 47">
            <a:extLst>
              <a:ext uri="{FF2B5EF4-FFF2-40B4-BE49-F238E27FC236}">
                <a16:creationId xmlns="" xmlns:a16="http://schemas.microsoft.com/office/drawing/2014/main" id="{3756E02A-6737-46E7-86D7-1D873D984F29}"/>
              </a:ext>
            </a:extLst>
          </p:cNvPr>
          <p:cNvCxnSpPr>
            <a:cxnSpLocks/>
            <a:stCxn id="8" idx="2"/>
          </p:cNvCxnSpPr>
          <p:nvPr/>
        </p:nvCxnSpPr>
        <p:spPr>
          <a:xfrm>
            <a:off x="6558973" y="4667965"/>
            <a:ext cx="0" cy="500724"/>
          </a:xfrm>
          <a:prstGeom prst="straightConnector1">
            <a:avLst/>
          </a:prstGeom>
          <a:ln w="25400">
            <a:solidFill>
              <a:srgbClr val="820024"/>
            </a:solidFill>
            <a:miter lim="800000"/>
            <a:headEnd type="non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 xmlns:a16="http://schemas.microsoft.com/office/drawing/2014/main" id="{3756E02A-6737-46E7-86D7-1D873D984F29}"/>
              </a:ext>
            </a:extLst>
          </p:cNvPr>
          <p:cNvCxnSpPr>
            <a:cxnSpLocks/>
            <a:stCxn id="10" idx="2"/>
          </p:cNvCxnSpPr>
          <p:nvPr/>
        </p:nvCxnSpPr>
        <p:spPr>
          <a:xfrm>
            <a:off x="9835573" y="4667965"/>
            <a:ext cx="0" cy="522977"/>
          </a:xfrm>
          <a:prstGeom prst="straightConnector1">
            <a:avLst/>
          </a:prstGeom>
          <a:ln w="25400">
            <a:solidFill>
              <a:srgbClr val="820024"/>
            </a:solidFill>
            <a:miter lim="800000"/>
            <a:headEnd type="none" w="lg" len="lg"/>
            <a:tailEnd type="triangle" w="lg" len="lg"/>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 xmlns:a16="http://schemas.microsoft.com/office/drawing/2014/main" id="{98F8AC94-8D70-4469-B534-D1FC02590555}"/>
              </a:ext>
            </a:extLst>
          </p:cNvPr>
          <p:cNvSpPr/>
          <p:nvPr/>
        </p:nvSpPr>
        <p:spPr>
          <a:xfrm>
            <a:off x="4415384" y="1227431"/>
            <a:ext cx="4738546" cy="1169551"/>
          </a:xfrm>
          <a:prstGeom prst="rect">
            <a:avLst/>
          </a:prstGeom>
        </p:spPr>
        <p:txBody>
          <a:bodyPr wrap="square">
            <a:spAutoFit/>
          </a:bodyPr>
          <a:lstStyle/>
          <a:p>
            <a:r>
              <a:rPr lang="en-US" sz="1400" dirty="0"/>
              <a:t>Multi-vendor Interconnect DB</a:t>
            </a:r>
          </a:p>
          <a:p>
            <a:pPr marL="171450" indent="-171450">
              <a:buFont typeface="Arial" panose="020B0604020202020204" pitchFamily="34" charset="0"/>
              <a:buChar char="•"/>
            </a:pPr>
            <a:r>
              <a:rPr lang="en-US" sz="1400" dirty="0"/>
              <a:t>Store interconnect information between Multi-vendor Overlay/Underlay/Gateway Controllers, for e.g. Vlan </a:t>
            </a:r>
          </a:p>
          <a:p>
            <a:pPr marL="171450" indent="-171450">
              <a:buFont typeface="Arial" panose="020B0604020202020204" pitchFamily="34" charset="0"/>
              <a:buChar char="•"/>
            </a:pPr>
            <a:r>
              <a:rPr lang="en-US" sz="1400" dirty="0"/>
              <a:t>Function similar to SDN-C for connecting MC instance Gateway and WAN Controller</a:t>
            </a:r>
          </a:p>
        </p:txBody>
      </p:sp>
      <p:sp>
        <p:nvSpPr>
          <p:cNvPr id="15" name="Rectangle 14">
            <a:extLst>
              <a:ext uri="{FF2B5EF4-FFF2-40B4-BE49-F238E27FC236}">
                <a16:creationId xmlns="" xmlns:a16="http://schemas.microsoft.com/office/drawing/2014/main" id="{E271C79E-7E54-4C77-B3E4-A0FBB0154231}"/>
              </a:ext>
            </a:extLst>
          </p:cNvPr>
          <p:cNvSpPr/>
          <p:nvPr/>
        </p:nvSpPr>
        <p:spPr>
          <a:xfrm>
            <a:off x="9120303" y="1340691"/>
            <a:ext cx="2814640" cy="954107"/>
          </a:xfrm>
          <a:prstGeom prst="rect">
            <a:avLst/>
          </a:prstGeom>
        </p:spPr>
        <p:txBody>
          <a:bodyPr wrap="square">
            <a:spAutoFit/>
          </a:bodyPr>
          <a:lstStyle/>
          <a:p>
            <a:r>
              <a:rPr lang="en-US" sz="1400" dirty="0"/>
              <a:t>OpenStack Adaptor </a:t>
            </a:r>
          </a:p>
          <a:p>
            <a:pPr marL="285750" indent="-285750">
              <a:buFont typeface="Arial" panose="020B0604020202020204" pitchFamily="34" charset="0"/>
              <a:buChar char="•"/>
            </a:pPr>
            <a:r>
              <a:rPr lang="en-US" sz="1400" dirty="0"/>
              <a:t>Enable smooth transformation to new Modelling Language (TOSCA, YANG etc.)</a:t>
            </a:r>
          </a:p>
        </p:txBody>
      </p:sp>
      <p:sp>
        <p:nvSpPr>
          <p:cNvPr id="50" name="Rectangle 49">
            <a:extLst>
              <a:ext uri="{FF2B5EF4-FFF2-40B4-BE49-F238E27FC236}">
                <a16:creationId xmlns="" xmlns:a16="http://schemas.microsoft.com/office/drawing/2014/main" id="{C1B0C21C-F5D4-4C06-B18B-0EFCE006419D}"/>
              </a:ext>
            </a:extLst>
          </p:cNvPr>
          <p:cNvSpPr/>
          <p:nvPr/>
        </p:nvSpPr>
        <p:spPr>
          <a:xfrm>
            <a:off x="437322" y="1106718"/>
            <a:ext cx="3456256" cy="1384995"/>
          </a:xfrm>
          <a:prstGeom prst="rect">
            <a:avLst/>
          </a:prstGeom>
        </p:spPr>
        <p:txBody>
          <a:bodyPr wrap="square">
            <a:spAutoFit/>
          </a:bodyPr>
          <a:lstStyle/>
          <a:p>
            <a:r>
              <a:rPr lang="en-US" sz="1400" dirty="0"/>
              <a:t>SDN Domain Mapping</a:t>
            </a:r>
          </a:p>
          <a:p>
            <a:pPr marL="285750" indent="-285750">
              <a:buFont typeface="Arial" panose="020B0604020202020204" pitchFamily="34" charset="0"/>
              <a:buChar char="•"/>
            </a:pPr>
            <a:r>
              <a:rPr lang="en-US" sz="1400" dirty="0"/>
              <a:t>1 physical DC could have multiple SDN Domains</a:t>
            </a:r>
          </a:p>
          <a:p>
            <a:pPr marL="285750" indent="-285750">
              <a:buFont typeface="Arial" panose="020B0604020202020204" pitchFamily="34" charset="0"/>
              <a:buChar char="•"/>
            </a:pPr>
            <a:r>
              <a:rPr lang="en-US" sz="1400" dirty="0"/>
              <a:t>Multiple latency bound physical DCs could map to a SDN Domain</a:t>
            </a:r>
          </a:p>
          <a:p>
            <a:pPr marL="285750" indent="-285750">
              <a:buFont typeface="Arial" panose="020B0604020202020204" pitchFamily="34" charset="0"/>
              <a:buChar char="•"/>
            </a:pPr>
            <a:r>
              <a:rPr lang="en-US" sz="1400" dirty="0"/>
              <a:t>One Domain Controller per SDN domain</a:t>
            </a:r>
          </a:p>
        </p:txBody>
      </p:sp>
      <p:sp>
        <p:nvSpPr>
          <p:cNvPr id="51" name="Rectangle 50">
            <a:extLst>
              <a:ext uri="{FF2B5EF4-FFF2-40B4-BE49-F238E27FC236}">
                <a16:creationId xmlns="" xmlns:a16="http://schemas.microsoft.com/office/drawing/2014/main" id="{131F2CB4-89A7-4C4F-A45F-176BCE9F5FB1}"/>
              </a:ext>
            </a:extLst>
          </p:cNvPr>
          <p:cNvSpPr/>
          <p:nvPr/>
        </p:nvSpPr>
        <p:spPr>
          <a:xfrm>
            <a:off x="1315102" y="4180960"/>
            <a:ext cx="1068897" cy="523220"/>
          </a:xfrm>
          <a:prstGeom prst="rect">
            <a:avLst/>
          </a:prstGeom>
        </p:spPr>
        <p:txBody>
          <a:bodyPr wrap="square">
            <a:spAutoFit/>
          </a:bodyPr>
          <a:lstStyle/>
          <a:p>
            <a:r>
              <a:rPr lang="en-US" sz="1400" dirty="0"/>
              <a:t>Overlay </a:t>
            </a:r>
          </a:p>
          <a:p>
            <a:r>
              <a:rPr lang="en-US" sz="1400" dirty="0"/>
              <a:t>Controller</a:t>
            </a:r>
          </a:p>
        </p:txBody>
      </p:sp>
      <p:sp>
        <p:nvSpPr>
          <p:cNvPr id="52" name="Rectangle 51">
            <a:extLst>
              <a:ext uri="{FF2B5EF4-FFF2-40B4-BE49-F238E27FC236}">
                <a16:creationId xmlns="" xmlns:a16="http://schemas.microsoft.com/office/drawing/2014/main" id="{85E0F6E3-F261-444D-9B4D-F95B37425D96}"/>
              </a:ext>
            </a:extLst>
          </p:cNvPr>
          <p:cNvSpPr/>
          <p:nvPr/>
        </p:nvSpPr>
        <p:spPr>
          <a:xfrm>
            <a:off x="4749857" y="4181999"/>
            <a:ext cx="1068897" cy="523220"/>
          </a:xfrm>
          <a:prstGeom prst="rect">
            <a:avLst/>
          </a:prstGeom>
        </p:spPr>
        <p:txBody>
          <a:bodyPr wrap="square">
            <a:spAutoFit/>
          </a:bodyPr>
          <a:lstStyle/>
          <a:p>
            <a:r>
              <a:rPr lang="en-US" sz="1400" dirty="0"/>
              <a:t>Underlay </a:t>
            </a:r>
          </a:p>
          <a:p>
            <a:r>
              <a:rPr lang="en-US" sz="1400" dirty="0"/>
              <a:t>Controller</a:t>
            </a:r>
          </a:p>
        </p:txBody>
      </p:sp>
      <p:sp>
        <p:nvSpPr>
          <p:cNvPr id="54" name="Rectangle 53">
            <a:extLst>
              <a:ext uri="{FF2B5EF4-FFF2-40B4-BE49-F238E27FC236}">
                <a16:creationId xmlns="" xmlns:a16="http://schemas.microsoft.com/office/drawing/2014/main" id="{C0D9C891-242F-46BC-9DE3-FB8A7E01F91D}"/>
              </a:ext>
            </a:extLst>
          </p:cNvPr>
          <p:cNvSpPr/>
          <p:nvPr/>
        </p:nvSpPr>
        <p:spPr>
          <a:xfrm>
            <a:off x="8051732" y="4176010"/>
            <a:ext cx="1068897" cy="523220"/>
          </a:xfrm>
          <a:prstGeom prst="rect">
            <a:avLst/>
          </a:prstGeom>
        </p:spPr>
        <p:txBody>
          <a:bodyPr wrap="square">
            <a:spAutoFit/>
          </a:bodyPr>
          <a:lstStyle/>
          <a:p>
            <a:r>
              <a:rPr lang="en-US" sz="1400" dirty="0"/>
              <a:t>Gateway</a:t>
            </a:r>
          </a:p>
          <a:p>
            <a:r>
              <a:rPr lang="en-US" sz="1400" dirty="0"/>
              <a:t>Controller</a:t>
            </a:r>
          </a:p>
        </p:txBody>
      </p:sp>
      <p:sp>
        <p:nvSpPr>
          <p:cNvPr id="55" name="Rectangle 54">
            <a:extLst>
              <a:ext uri="{FF2B5EF4-FFF2-40B4-BE49-F238E27FC236}">
                <a16:creationId xmlns="" xmlns:a16="http://schemas.microsoft.com/office/drawing/2014/main" id="{3DBBD943-CCB5-4E9D-96F0-C3994DAB78B7}"/>
              </a:ext>
            </a:extLst>
          </p:cNvPr>
          <p:cNvSpPr/>
          <p:nvPr/>
        </p:nvSpPr>
        <p:spPr>
          <a:xfrm>
            <a:off x="1222113" y="2726028"/>
            <a:ext cx="1068897" cy="523220"/>
          </a:xfrm>
          <a:prstGeom prst="rect">
            <a:avLst/>
          </a:prstGeom>
        </p:spPr>
        <p:txBody>
          <a:bodyPr wrap="square">
            <a:spAutoFit/>
          </a:bodyPr>
          <a:lstStyle/>
          <a:p>
            <a:r>
              <a:rPr lang="en-US" sz="1400" dirty="0"/>
              <a:t>Domain </a:t>
            </a:r>
          </a:p>
          <a:p>
            <a:r>
              <a:rPr lang="en-US" sz="1400" dirty="0"/>
              <a:t>Controller</a:t>
            </a:r>
          </a:p>
        </p:txBody>
      </p:sp>
    </p:spTree>
    <p:extLst>
      <p:ext uri="{BB962C8B-B14F-4D97-AF65-F5344CB8AC3E}">
        <p14:creationId xmlns:p14="http://schemas.microsoft.com/office/powerpoint/2010/main" val="3289399239"/>
      </p:ext>
    </p:extLst>
  </p:cSld>
  <p:clrMapOvr>
    <a:masterClrMapping/>
  </p:clrMapOvr>
  <p:transition>
    <p:wipe dir="r"/>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Elbow Connector 97">
            <a:extLst>
              <a:ext uri="{FF2B5EF4-FFF2-40B4-BE49-F238E27FC236}">
                <a16:creationId xmlns="" xmlns:a16="http://schemas.microsoft.com/office/drawing/2014/main" id="{89C2A090-F8A6-4CE6-BB2D-C7910090EFBA}"/>
              </a:ext>
            </a:extLst>
          </p:cNvPr>
          <p:cNvCxnSpPr>
            <a:cxnSpLocks/>
          </p:cNvCxnSpPr>
          <p:nvPr/>
        </p:nvCxnSpPr>
        <p:spPr>
          <a:xfrm rot="16200000" flipV="1">
            <a:off x="6085659" y="1834527"/>
            <a:ext cx="323139" cy="3116"/>
          </a:xfrm>
          <a:prstGeom prst="bentConnector3">
            <a:avLst>
              <a:gd name="adj1" fmla="val 50000"/>
            </a:avLst>
          </a:prstGeom>
          <a:ln w="19050">
            <a:solidFill>
              <a:schemeClr val="bg1">
                <a:lumMod val="50000"/>
              </a:schemeClr>
            </a:solidFill>
            <a:miter lim="800000"/>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 xmlns:a16="http://schemas.microsoft.com/office/drawing/2014/main" id="{AC0498A0-86CD-4F57-B7C7-AC9E19D5D0F9}"/>
              </a:ext>
            </a:extLst>
          </p:cNvPr>
          <p:cNvSpPr>
            <a:spLocks noGrp="1"/>
          </p:cNvSpPr>
          <p:nvPr>
            <p:ph type="sldNum" sz="quarter" idx="4"/>
          </p:nvPr>
        </p:nvSpPr>
        <p:spPr/>
        <p:txBody>
          <a:bodyPr/>
          <a:lstStyle/>
          <a:p>
            <a:fld id="{6C9CD605-947A-3C4E-98CB-B055F943FEBA}" type="slidenum">
              <a:rPr lang="en-US" smtClean="0"/>
              <a:pPr/>
              <a:t>104</a:t>
            </a:fld>
            <a:endParaRPr lang="en-US" dirty="0"/>
          </a:p>
        </p:txBody>
      </p:sp>
      <p:sp>
        <p:nvSpPr>
          <p:cNvPr id="3" name="Title 2">
            <a:extLst>
              <a:ext uri="{FF2B5EF4-FFF2-40B4-BE49-F238E27FC236}">
                <a16:creationId xmlns="" xmlns:a16="http://schemas.microsoft.com/office/drawing/2014/main" id="{2C2F0E4F-9AA1-4B54-8C5A-4BAE8E2A06DA}"/>
              </a:ext>
            </a:extLst>
          </p:cNvPr>
          <p:cNvSpPr>
            <a:spLocks noGrp="1"/>
          </p:cNvSpPr>
          <p:nvPr>
            <p:ph type="title"/>
          </p:nvPr>
        </p:nvSpPr>
        <p:spPr/>
        <p:txBody>
          <a:bodyPr>
            <a:normAutofit fontScale="90000"/>
          </a:bodyPr>
          <a:lstStyle/>
          <a:p>
            <a:pPr algn="ctr"/>
            <a:r>
              <a:rPr lang="en-US" b="1" dirty="0">
                <a:solidFill>
                  <a:schemeClr val="bg1"/>
                </a:solidFill>
              </a:rPr>
              <a:t>Multi-vendor &amp; Cloud SDN ONAP Integration</a:t>
            </a:r>
          </a:p>
        </p:txBody>
      </p:sp>
      <p:sp>
        <p:nvSpPr>
          <p:cNvPr id="5" name="圆角矩形 32">
            <a:extLst>
              <a:ext uri="{FF2B5EF4-FFF2-40B4-BE49-F238E27FC236}">
                <a16:creationId xmlns="" xmlns:a16="http://schemas.microsoft.com/office/drawing/2014/main" id="{88C2FFF6-2866-4131-B5C6-E6FF66B504E8}"/>
              </a:ext>
            </a:extLst>
          </p:cNvPr>
          <p:cNvSpPr/>
          <p:nvPr/>
        </p:nvSpPr>
        <p:spPr>
          <a:xfrm>
            <a:off x="566443" y="4419017"/>
            <a:ext cx="1128074" cy="460690"/>
          </a:xfrm>
          <a:prstGeom prst="roundRect">
            <a:avLst/>
          </a:prstGeom>
          <a:solidFill>
            <a:srgbClr val="7030A0"/>
          </a:solidFill>
          <a:ln w="9525" cap="flat" cmpd="sng" algn="ctr">
            <a:solidFill>
              <a:schemeClr val="bg1">
                <a:lumMod val="50000"/>
              </a:schemeClr>
            </a:solidFill>
            <a:prstDash val="solid"/>
            <a:round/>
            <a:headEnd type="none" w="med" len="med"/>
            <a:tailEnd type="none" w="med" len="med"/>
          </a:ln>
        </p:spPr>
        <p:txBody>
          <a:bodyPr vert="horz" wrap="square" lIns="91416" tIns="45708" rIns="91416" bIns="45708"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126">
              <a:buClr>
                <a:srgbClr val="CC9900"/>
              </a:buClr>
              <a:defRPr/>
            </a:pPr>
            <a:r>
              <a:rPr lang="en-US" dirty="0">
                <a:solidFill>
                  <a:schemeClr val="bg1"/>
                </a:solidFill>
                <a:latin typeface="+mn-lt"/>
              </a:rPr>
              <a:t>SDN-OC</a:t>
            </a:r>
            <a:endParaRPr lang="en-US" altLang="zh-CN" sz="1200" dirty="0">
              <a:solidFill>
                <a:schemeClr val="bg1"/>
              </a:solidFill>
              <a:latin typeface="+mn-lt"/>
              <a:ea typeface="微软雅黑" panose="020B0503020204020204" pitchFamily="34" charset="-122"/>
            </a:endParaRPr>
          </a:p>
        </p:txBody>
      </p:sp>
      <p:sp>
        <p:nvSpPr>
          <p:cNvPr id="6" name="圆角矩形 32">
            <a:extLst>
              <a:ext uri="{FF2B5EF4-FFF2-40B4-BE49-F238E27FC236}">
                <a16:creationId xmlns="" xmlns:a16="http://schemas.microsoft.com/office/drawing/2014/main" id="{516F6FE8-883F-4875-B9A4-3FCC8C08B8D1}"/>
              </a:ext>
            </a:extLst>
          </p:cNvPr>
          <p:cNvSpPr/>
          <p:nvPr/>
        </p:nvSpPr>
        <p:spPr>
          <a:xfrm>
            <a:off x="1884163" y="4405184"/>
            <a:ext cx="1122318" cy="460690"/>
          </a:xfrm>
          <a:prstGeom prst="roundRect">
            <a:avLst/>
          </a:prstGeom>
          <a:solidFill>
            <a:schemeClr val="accent3"/>
          </a:solidFill>
          <a:ln w="9525" cap="flat" cmpd="sng" algn="ctr">
            <a:solidFill>
              <a:schemeClr val="bg1">
                <a:lumMod val="50000"/>
              </a:schemeClr>
            </a:solidFill>
            <a:prstDash val="solid"/>
            <a:round/>
            <a:headEnd type="none" w="med" len="med"/>
            <a:tailEnd type="none" w="med" len="med"/>
          </a:ln>
        </p:spPr>
        <p:txBody>
          <a:bodyPr vert="horz" wrap="square" lIns="91416" tIns="45708" rIns="91416" bIns="45708"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126">
              <a:buClr>
                <a:srgbClr val="CC9900"/>
              </a:buClr>
              <a:defRPr/>
            </a:pPr>
            <a:r>
              <a:rPr lang="en-US" dirty="0">
                <a:solidFill>
                  <a:schemeClr val="bg1"/>
                </a:solidFill>
                <a:latin typeface="+mn-lt"/>
              </a:rPr>
              <a:t>SDN-UC</a:t>
            </a:r>
            <a:endParaRPr lang="en-US" altLang="zh-CN" sz="1200" dirty="0">
              <a:solidFill>
                <a:schemeClr val="bg1"/>
              </a:solidFill>
              <a:latin typeface="+mn-lt"/>
              <a:ea typeface="微软雅黑" panose="020B0503020204020204" pitchFamily="34" charset="-122"/>
            </a:endParaRPr>
          </a:p>
        </p:txBody>
      </p:sp>
      <p:sp>
        <p:nvSpPr>
          <p:cNvPr id="7" name="圆角矩形 32">
            <a:extLst>
              <a:ext uri="{FF2B5EF4-FFF2-40B4-BE49-F238E27FC236}">
                <a16:creationId xmlns="" xmlns:a16="http://schemas.microsoft.com/office/drawing/2014/main" id="{CE7A2501-9AB5-4ABA-AA90-D4F535B127BD}"/>
              </a:ext>
            </a:extLst>
          </p:cNvPr>
          <p:cNvSpPr/>
          <p:nvPr/>
        </p:nvSpPr>
        <p:spPr>
          <a:xfrm>
            <a:off x="3245821" y="4415123"/>
            <a:ext cx="1115692" cy="460690"/>
          </a:xfrm>
          <a:prstGeom prst="roundRect">
            <a:avLst/>
          </a:prstGeom>
          <a:solidFill>
            <a:srgbClr val="00B050"/>
          </a:solidFill>
          <a:ln w="9525" cap="flat" cmpd="sng" algn="ctr">
            <a:solidFill>
              <a:schemeClr val="bg1">
                <a:lumMod val="50000"/>
              </a:schemeClr>
            </a:solidFill>
            <a:prstDash val="solid"/>
            <a:round/>
            <a:headEnd type="none" w="med" len="med"/>
            <a:tailEnd type="none" w="med" len="med"/>
          </a:ln>
        </p:spPr>
        <p:txBody>
          <a:bodyPr vert="horz" wrap="square" lIns="91416" tIns="45708" rIns="91416" bIns="45708"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126">
              <a:buClr>
                <a:srgbClr val="CC9900"/>
              </a:buClr>
              <a:defRPr/>
            </a:pPr>
            <a:r>
              <a:rPr lang="en-US" dirty="0">
                <a:solidFill>
                  <a:schemeClr val="bg1"/>
                </a:solidFill>
                <a:latin typeface="+mn-lt"/>
              </a:rPr>
              <a:t>SDN-GC</a:t>
            </a:r>
            <a:endParaRPr lang="en-US" altLang="zh-CN" sz="1200" dirty="0">
              <a:solidFill>
                <a:schemeClr val="bg1"/>
              </a:solidFill>
              <a:latin typeface="+mn-lt"/>
              <a:ea typeface="微软雅黑" panose="020B0503020204020204" pitchFamily="34" charset="-122"/>
            </a:endParaRPr>
          </a:p>
        </p:txBody>
      </p:sp>
      <p:sp>
        <p:nvSpPr>
          <p:cNvPr id="8" name="圆角矩形 41">
            <a:extLst>
              <a:ext uri="{FF2B5EF4-FFF2-40B4-BE49-F238E27FC236}">
                <a16:creationId xmlns="" xmlns:a16="http://schemas.microsoft.com/office/drawing/2014/main" id="{B4A5B6F2-7B8E-43B2-B1D4-181DC4730F3F}"/>
              </a:ext>
            </a:extLst>
          </p:cNvPr>
          <p:cNvSpPr txBox="1">
            <a:spLocks/>
          </p:cNvSpPr>
          <p:nvPr/>
        </p:nvSpPr>
        <p:spPr>
          <a:xfrm>
            <a:off x="447695" y="2685917"/>
            <a:ext cx="11712721" cy="467905"/>
          </a:xfrm>
          <a:prstGeom prst="roundRect">
            <a:avLst>
              <a:gd name="adj" fmla="val 6514"/>
            </a:avLst>
          </a:prstGeom>
          <a:solidFill>
            <a:srgbClr val="FFFF00"/>
          </a:solidFill>
          <a:ln w="28575" cap="flat" cmpd="sng" algn="ctr">
            <a:solidFill>
              <a:srgbClr val="FF0000"/>
            </a:solidFill>
            <a:prstDash val="solid"/>
            <a:round/>
            <a:headEnd type="none" w="med" len="med"/>
            <a:tailEnd type="none" w="med" len="med"/>
          </a:ln>
        </p:spPr>
        <p:txBody>
          <a:bodyPr vert="horz" wrap="square" lIns="91416" tIns="45708" rIns="91416" bIns="45708" numCol="1" rtlCol="0" anchor="t" anchorCtr="0" compatLnSpc="1"/>
          <a:lstStyle>
            <a:defPPr>
              <a:defRPr lang="zh-CN"/>
            </a:defPPr>
            <a:lvl1pPr marL="228600" indent="-228600" algn="l" defTabSz="914400" rtl="0" eaLnBrk="1" fontAlgn="base" latinLnBrk="0" hangingPunct="1">
              <a:lnSpc>
                <a:spcPct val="90000"/>
              </a:lnSpc>
              <a:spcBef>
                <a:spcPct val="0"/>
              </a:spcBef>
              <a:spcAft>
                <a:spcPct val="0"/>
              </a:spcAft>
              <a:buFont typeface="Arial" charset="0"/>
              <a:buChar char="•"/>
              <a:defRPr sz="2800" b="0" i="0" kern="1200">
                <a:solidFill>
                  <a:schemeClr val="tx1"/>
                </a:solidFill>
                <a:latin typeface="Calibri" panose="020F0502020204030204" pitchFamily="34" charset="0"/>
                <a:ea typeface="宋体" panose="02010600030101010101" pitchFamily="2" charset="-122"/>
                <a:cs typeface="+mn-cs"/>
              </a:defRPr>
            </a:lvl1pPr>
            <a:lvl2pPr marL="457200" indent="-228600" algn="l" defTabSz="914400" rtl="0" eaLnBrk="1" fontAlgn="base" latinLnBrk="0" hangingPunct="1">
              <a:lnSpc>
                <a:spcPct val="90000"/>
              </a:lnSpc>
              <a:spcBef>
                <a:spcPct val="0"/>
              </a:spcBef>
              <a:spcAft>
                <a:spcPct val="0"/>
              </a:spcAft>
              <a:buFont typeface=".AppleSystemUIFont" charset="-120"/>
              <a:buChar char="-"/>
              <a:defRPr sz="2400" b="0" i="0" kern="1200">
                <a:solidFill>
                  <a:schemeClr val="tx1"/>
                </a:solidFill>
                <a:latin typeface="Calibri" panose="020F0502020204030204" pitchFamily="34" charset="0"/>
                <a:ea typeface="宋体" panose="02010600030101010101" pitchFamily="2" charset="-122"/>
                <a:cs typeface="+mn-cs"/>
              </a:defRPr>
            </a:lvl2pPr>
            <a:lvl3pPr marL="914400" indent="-228600" algn="l" defTabSz="914400" rtl="0" eaLnBrk="1" fontAlgn="base" latinLnBrk="0" hangingPunct="1">
              <a:lnSpc>
                <a:spcPct val="90000"/>
              </a:lnSpc>
              <a:spcBef>
                <a:spcPct val="0"/>
              </a:spcBef>
              <a:spcAft>
                <a:spcPct val="0"/>
              </a:spcAft>
              <a:buFont typeface="Arial" charset="0"/>
              <a:buChar char="•"/>
              <a:defRPr sz="2000" b="0" i="0" kern="1200">
                <a:solidFill>
                  <a:schemeClr val="tx1"/>
                </a:solidFill>
                <a:latin typeface="Calibri" panose="020F0502020204030204" pitchFamily="34" charset="0"/>
                <a:ea typeface="宋体" panose="02010600030101010101" pitchFamily="2" charset="-122"/>
                <a:cs typeface="+mn-cs"/>
              </a:defRPr>
            </a:lvl3pPr>
            <a:lvl4pPr marL="1371600" indent="-228600" algn="l" defTabSz="914400" rtl="0" eaLnBrk="1" fontAlgn="base" latinLnBrk="0" hangingPunct="1">
              <a:lnSpc>
                <a:spcPct val="90000"/>
              </a:lnSpc>
              <a:spcBef>
                <a:spcPct val="0"/>
              </a:spcBef>
              <a:spcAft>
                <a:spcPct val="0"/>
              </a:spcAft>
              <a:buFont typeface="Arial" charset="0"/>
              <a:buChar char="•"/>
              <a:defRPr sz="1800" b="0" i="0" kern="1200">
                <a:solidFill>
                  <a:schemeClr val="tx1"/>
                </a:solidFill>
                <a:latin typeface="Calibri" panose="020F0502020204030204" pitchFamily="34" charset="0"/>
                <a:ea typeface="宋体" panose="02010600030101010101" pitchFamily="2" charset="-122"/>
                <a:cs typeface="+mn-cs"/>
              </a:defRPr>
            </a:lvl4pPr>
            <a:lvl5pPr marL="1828800" indent="-228600" algn="l" defTabSz="914400" rtl="0" eaLnBrk="1" fontAlgn="base" latinLnBrk="0" hangingPunct="1">
              <a:lnSpc>
                <a:spcPct val="90000"/>
              </a:lnSpc>
              <a:spcBef>
                <a:spcPct val="0"/>
              </a:spcBef>
              <a:spcAft>
                <a:spcPct val="0"/>
              </a:spcAft>
              <a:buFont typeface="Arial" charset="0"/>
              <a:buChar char="•"/>
              <a:defRPr sz="1800" b="0" i="0" kern="1200">
                <a:solidFill>
                  <a:schemeClr val="tx1"/>
                </a:solidFill>
                <a:latin typeface="Calibri" panose="020F0502020204030204" pitchFamily="34" charset="0"/>
                <a:ea typeface="宋体" panose="02010600030101010101" pitchFamily="2" charset="-122"/>
                <a:cs typeface="+mn-cs"/>
              </a:defRPr>
            </a:lvl5pPr>
            <a:lvl6pPr marL="2286000" indent="-228600" algn="l" defTabSz="914400" rtl="0" eaLnBrk="1" latinLnBrk="0" hangingPunct="1">
              <a:lnSpc>
                <a:spcPct val="90000"/>
              </a:lnSpc>
              <a:spcBef>
                <a:spcPts val="500"/>
              </a:spcBef>
              <a:buFont typeface="Arial"/>
              <a:buChar char="•"/>
              <a:defRPr sz="1800" kern="1200">
                <a:solidFill>
                  <a:schemeClr val="tx1"/>
                </a:solidFill>
                <a:latin typeface="Calibri" panose="020F0502020204030204" pitchFamily="34" charset="0"/>
                <a:ea typeface="宋体" panose="02010600030101010101" pitchFamily="2" charset="-122"/>
                <a:cs typeface="+mn-cs"/>
              </a:defRPr>
            </a:lvl6pPr>
            <a:lvl7pPr marL="2743200" indent="-228600" algn="l" defTabSz="914400" rtl="0" eaLnBrk="1" latinLnBrk="0" hangingPunct="1">
              <a:lnSpc>
                <a:spcPct val="90000"/>
              </a:lnSpc>
              <a:spcBef>
                <a:spcPts val="500"/>
              </a:spcBef>
              <a:buFont typeface="Arial"/>
              <a:buChar char="•"/>
              <a:defRPr sz="1800" kern="1200">
                <a:solidFill>
                  <a:schemeClr val="tx1"/>
                </a:solidFill>
                <a:latin typeface="Calibri" panose="020F0502020204030204" pitchFamily="34" charset="0"/>
                <a:ea typeface="宋体" panose="02010600030101010101" pitchFamily="2" charset="-122"/>
                <a:cs typeface="+mn-cs"/>
              </a:defRPr>
            </a:lvl7pPr>
            <a:lvl8pPr marL="3200400" indent="-228600" algn="l" defTabSz="914400" rtl="0" eaLnBrk="1" latinLnBrk="0" hangingPunct="1">
              <a:lnSpc>
                <a:spcPct val="90000"/>
              </a:lnSpc>
              <a:spcBef>
                <a:spcPts val="500"/>
              </a:spcBef>
              <a:buFont typeface="Arial"/>
              <a:buChar char="•"/>
              <a:defRPr sz="1800" kern="1200">
                <a:solidFill>
                  <a:schemeClr val="tx1"/>
                </a:solidFill>
                <a:latin typeface="Calibri" panose="020F0502020204030204" pitchFamily="34" charset="0"/>
                <a:ea typeface="宋体" panose="02010600030101010101" pitchFamily="2" charset="-122"/>
                <a:cs typeface="+mn-cs"/>
              </a:defRPr>
            </a:lvl8pPr>
            <a:lvl9pPr marL="3657600" indent="-228600" algn="l" defTabSz="914400" rtl="0" eaLnBrk="1" latinLnBrk="0" hangingPunct="1">
              <a:lnSpc>
                <a:spcPct val="90000"/>
              </a:lnSpc>
              <a:spcBef>
                <a:spcPts val="500"/>
              </a:spcBef>
              <a:buFont typeface="Arial"/>
              <a:buChar char="•"/>
              <a:defRPr sz="1800" kern="1200">
                <a:solidFill>
                  <a:schemeClr val="tx1"/>
                </a:solidFill>
                <a:latin typeface="Calibri" panose="020F0502020204030204" pitchFamily="34" charset="0"/>
                <a:ea typeface="宋体" panose="02010600030101010101" pitchFamily="2" charset="-122"/>
                <a:cs typeface="+mn-cs"/>
              </a:defRPr>
            </a:lvl9pPr>
          </a:lstStyle>
          <a:p>
            <a:pPr marL="0" indent="0" algn="ctr" defTabSz="914126">
              <a:buClr>
                <a:srgbClr val="CC9900"/>
              </a:buClr>
              <a:buNone/>
              <a:defRPr/>
            </a:pPr>
            <a:r>
              <a:rPr lang="en-US" sz="1800" dirty="0"/>
              <a:t>ONAP Multi-Cloud (MC)</a:t>
            </a:r>
            <a:endParaRPr lang="en-US" altLang="zh-CN" sz="1800" dirty="0">
              <a:ea typeface="微软雅黑" panose="020B0503020204020204" pitchFamily="34" charset="-122"/>
            </a:endParaRPr>
          </a:p>
        </p:txBody>
      </p:sp>
      <p:sp>
        <p:nvSpPr>
          <p:cNvPr id="9" name="圆角矩形 32">
            <a:extLst>
              <a:ext uri="{FF2B5EF4-FFF2-40B4-BE49-F238E27FC236}">
                <a16:creationId xmlns="" xmlns:a16="http://schemas.microsoft.com/office/drawing/2014/main" id="{1704CFBD-D0FC-4F8E-92A7-D0342E5ED996}"/>
              </a:ext>
            </a:extLst>
          </p:cNvPr>
          <p:cNvSpPr/>
          <p:nvPr/>
        </p:nvSpPr>
        <p:spPr>
          <a:xfrm>
            <a:off x="457635" y="1942599"/>
            <a:ext cx="11702782" cy="460690"/>
          </a:xfrm>
          <a:prstGeom prst="roundRect">
            <a:avLst/>
          </a:prstGeom>
          <a:solidFill>
            <a:schemeClr val="accent2">
              <a:lumMod val="75000"/>
            </a:schemeClr>
          </a:solidFill>
          <a:ln w="9525" cap="flat" cmpd="sng" algn="ctr">
            <a:solidFill>
              <a:schemeClr val="bg1">
                <a:lumMod val="50000"/>
              </a:schemeClr>
            </a:solidFill>
            <a:prstDash val="solid"/>
            <a:round/>
            <a:headEnd type="none" w="med" len="med"/>
            <a:tailEnd type="none" w="med" len="med"/>
          </a:ln>
        </p:spPr>
        <p:txBody>
          <a:bodyPr vert="horz" wrap="square" lIns="91416" tIns="45708" rIns="91416" bIns="45708"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4126">
              <a:buClr>
                <a:srgbClr val="CC9900"/>
              </a:buClr>
              <a:defRPr/>
            </a:pPr>
            <a:r>
              <a:rPr lang="en-US" dirty="0">
                <a:solidFill>
                  <a:schemeClr val="bg1"/>
                </a:solidFill>
                <a:latin typeface="+mn-lt"/>
              </a:rPr>
              <a:t>                                                                                                    ONAP SDN-C</a:t>
            </a:r>
            <a:endParaRPr lang="en-US" altLang="zh-CN" sz="1200" dirty="0">
              <a:solidFill>
                <a:schemeClr val="bg1"/>
              </a:solidFill>
              <a:latin typeface="+mn-lt"/>
              <a:ea typeface="微软雅黑" panose="020B0503020204020204" pitchFamily="34" charset="-122"/>
            </a:endParaRPr>
          </a:p>
        </p:txBody>
      </p:sp>
      <p:cxnSp>
        <p:nvCxnSpPr>
          <p:cNvPr id="15" name="Straight Connector 14">
            <a:extLst>
              <a:ext uri="{FF2B5EF4-FFF2-40B4-BE49-F238E27FC236}">
                <a16:creationId xmlns="" xmlns:a16="http://schemas.microsoft.com/office/drawing/2014/main" id="{985B94B1-A972-4E22-8425-5FCF5F381531}"/>
              </a:ext>
            </a:extLst>
          </p:cNvPr>
          <p:cNvCxnSpPr>
            <a:cxnSpLocks/>
            <a:stCxn id="7" idx="0"/>
          </p:cNvCxnSpPr>
          <p:nvPr/>
        </p:nvCxnSpPr>
        <p:spPr>
          <a:xfrm flipV="1">
            <a:off x="3803667" y="4094921"/>
            <a:ext cx="0" cy="320202"/>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 xmlns:a16="http://schemas.microsoft.com/office/drawing/2014/main" id="{F570A41B-8030-4ACF-9115-67F994594898}"/>
              </a:ext>
            </a:extLst>
          </p:cNvPr>
          <p:cNvCxnSpPr>
            <a:cxnSpLocks/>
          </p:cNvCxnSpPr>
          <p:nvPr/>
        </p:nvCxnSpPr>
        <p:spPr>
          <a:xfrm flipV="1">
            <a:off x="2454039" y="4098815"/>
            <a:ext cx="0" cy="320202"/>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 xmlns:a16="http://schemas.microsoft.com/office/drawing/2014/main" id="{AB215860-D618-4C87-B1DF-B4BC1C8AC12B}"/>
              </a:ext>
            </a:extLst>
          </p:cNvPr>
          <p:cNvCxnSpPr>
            <a:cxnSpLocks/>
          </p:cNvCxnSpPr>
          <p:nvPr/>
        </p:nvCxnSpPr>
        <p:spPr>
          <a:xfrm flipV="1">
            <a:off x="1143293" y="4084982"/>
            <a:ext cx="0" cy="320202"/>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21" name="圆角矩形 32">
            <a:extLst>
              <a:ext uri="{FF2B5EF4-FFF2-40B4-BE49-F238E27FC236}">
                <a16:creationId xmlns="" xmlns:a16="http://schemas.microsoft.com/office/drawing/2014/main" id="{F6F564AC-F557-48BA-A20C-1F75D95BD3EA}"/>
              </a:ext>
            </a:extLst>
          </p:cNvPr>
          <p:cNvSpPr/>
          <p:nvPr/>
        </p:nvSpPr>
        <p:spPr>
          <a:xfrm>
            <a:off x="4784743" y="4415123"/>
            <a:ext cx="1128074" cy="460690"/>
          </a:xfrm>
          <a:prstGeom prst="roundRect">
            <a:avLst/>
          </a:prstGeom>
          <a:solidFill>
            <a:srgbClr val="7030A0"/>
          </a:solidFill>
          <a:ln w="9525" cap="flat" cmpd="sng" algn="ctr">
            <a:solidFill>
              <a:schemeClr val="bg1">
                <a:lumMod val="50000"/>
              </a:schemeClr>
            </a:solidFill>
            <a:prstDash val="solid"/>
            <a:round/>
            <a:headEnd type="none" w="med" len="med"/>
            <a:tailEnd type="none" w="med" len="med"/>
          </a:ln>
        </p:spPr>
        <p:txBody>
          <a:bodyPr vert="horz" wrap="square" lIns="91416" tIns="45708" rIns="91416" bIns="45708"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126">
              <a:buClr>
                <a:srgbClr val="CC9900"/>
              </a:buClr>
              <a:defRPr/>
            </a:pPr>
            <a:r>
              <a:rPr lang="en-US" dirty="0">
                <a:solidFill>
                  <a:schemeClr val="bg1"/>
                </a:solidFill>
                <a:latin typeface="+mn-lt"/>
              </a:rPr>
              <a:t>SDN-OC</a:t>
            </a:r>
            <a:endParaRPr lang="en-US" altLang="zh-CN" sz="1200" dirty="0">
              <a:solidFill>
                <a:schemeClr val="bg1"/>
              </a:solidFill>
              <a:latin typeface="+mn-lt"/>
              <a:ea typeface="微软雅黑" panose="020B0503020204020204" pitchFamily="34" charset="-122"/>
            </a:endParaRPr>
          </a:p>
        </p:txBody>
      </p:sp>
      <p:sp>
        <p:nvSpPr>
          <p:cNvPr id="22" name="圆角矩形 32">
            <a:extLst>
              <a:ext uri="{FF2B5EF4-FFF2-40B4-BE49-F238E27FC236}">
                <a16:creationId xmlns="" xmlns:a16="http://schemas.microsoft.com/office/drawing/2014/main" id="{05F28087-F26D-48DB-A702-F7A8503F704C}"/>
              </a:ext>
            </a:extLst>
          </p:cNvPr>
          <p:cNvSpPr/>
          <p:nvPr/>
        </p:nvSpPr>
        <p:spPr>
          <a:xfrm>
            <a:off x="6148810" y="4405184"/>
            <a:ext cx="1122318" cy="460690"/>
          </a:xfrm>
          <a:prstGeom prst="roundRect">
            <a:avLst/>
          </a:prstGeom>
          <a:solidFill>
            <a:schemeClr val="accent3"/>
          </a:solidFill>
          <a:ln w="9525" cap="flat" cmpd="sng" algn="ctr">
            <a:solidFill>
              <a:schemeClr val="bg1">
                <a:lumMod val="50000"/>
              </a:schemeClr>
            </a:solidFill>
            <a:prstDash val="solid"/>
            <a:round/>
            <a:headEnd type="none" w="med" len="med"/>
            <a:tailEnd type="none" w="med" len="med"/>
          </a:ln>
        </p:spPr>
        <p:txBody>
          <a:bodyPr vert="horz" wrap="square" lIns="91416" tIns="45708" rIns="91416" bIns="45708"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126">
              <a:buClr>
                <a:srgbClr val="CC9900"/>
              </a:buClr>
              <a:defRPr/>
            </a:pPr>
            <a:r>
              <a:rPr lang="en-US" dirty="0">
                <a:solidFill>
                  <a:schemeClr val="bg1"/>
                </a:solidFill>
                <a:latin typeface="+mn-lt"/>
              </a:rPr>
              <a:t>SDN-UC</a:t>
            </a:r>
            <a:endParaRPr lang="en-US" altLang="zh-CN" sz="1200" dirty="0">
              <a:solidFill>
                <a:schemeClr val="bg1"/>
              </a:solidFill>
              <a:latin typeface="+mn-lt"/>
              <a:ea typeface="微软雅黑" panose="020B0503020204020204" pitchFamily="34" charset="-122"/>
            </a:endParaRPr>
          </a:p>
        </p:txBody>
      </p:sp>
      <p:sp>
        <p:nvSpPr>
          <p:cNvPr id="23" name="圆角矩形 32">
            <a:extLst>
              <a:ext uri="{FF2B5EF4-FFF2-40B4-BE49-F238E27FC236}">
                <a16:creationId xmlns="" xmlns:a16="http://schemas.microsoft.com/office/drawing/2014/main" id="{726F17B1-E98C-42EE-BF7B-09F00393BA94}"/>
              </a:ext>
            </a:extLst>
          </p:cNvPr>
          <p:cNvSpPr/>
          <p:nvPr/>
        </p:nvSpPr>
        <p:spPr>
          <a:xfrm>
            <a:off x="7467365" y="4424479"/>
            <a:ext cx="1115692" cy="460690"/>
          </a:xfrm>
          <a:prstGeom prst="roundRect">
            <a:avLst/>
          </a:prstGeom>
          <a:solidFill>
            <a:srgbClr val="00B050"/>
          </a:solidFill>
          <a:ln w="9525" cap="flat" cmpd="sng" algn="ctr">
            <a:solidFill>
              <a:schemeClr val="bg1">
                <a:lumMod val="50000"/>
              </a:schemeClr>
            </a:solidFill>
            <a:prstDash val="solid"/>
            <a:round/>
            <a:headEnd type="none" w="med" len="med"/>
            <a:tailEnd type="none" w="med" len="med"/>
          </a:ln>
        </p:spPr>
        <p:txBody>
          <a:bodyPr vert="horz" wrap="square" lIns="91416" tIns="45708" rIns="91416" bIns="45708"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126">
              <a:buClr>
                <a:srgbClr val="CC9900"/>
              </a:buClr>
              <a:defRPr/>
            </a:pPr>
            <a:r>
              <a:rPr lang="en-US" dirty="0">
                <a:solidFill>
                  <a:schemeClr val="bg1"/>
                </a:solidFill>
                <a:latin typeface="+mn-lt"/>
              </a:rPr>
              <a:t>SDN-GC</a:t>
            </a:r>
            <a:endParaRPr lang="en-US" altLang="zh-CN" sz="1200" dirty="0">
              <a:solidFill>
                <a:schemeClr val="bg1"/>
              </a:solidFill>
              <a:latin typeface="+mn-lt"/>
              <a:ea typeface="微软雅黑" panose="020B0503020204020204" pitchFamily="34" charset="-122"/>
            </a:endParaRPr>
          </a:p>
        </p:txBody>
      </p:sp>
      <p:cxnSp>
        <p:nvCxnSpPr>
          <p:cNvPr id="24" name="Straight Connector 23">
            <a:extLst>
              <a:ext uri="{FF2B5EF4-FFF2-40B4-BE49-F238E27FC236}">
                <a16:creationId xmlns="" xmlns:a16="http://schemas.microsoft.com/office/drawing/2014/main" id="{CA5DE91E-0AD8-40BC-BE48-308FAADE5414}"/>
              </a:ext>
            </a:extLst>
          </p:cNvPr>
          <p:cNvCxnSpPr>
            <a:cxnSpLocks/>
            <a:stCxn id="21" idx="0"/>
          </p:cNvCxnSpPr>
          <p:nvPr/>
        </p:nvCxnSpPr>
        <p:spPr>
          <a:xfrm flipV="1">
            <a:off x="5348780" y="2407968"/>
            <a:ext cx="0" cy="2007155"/>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 xmlns:a16="http://schemas.microsoft.com/office/drawing/2014/main" id="{DF1FC919-6CE9-43B9-8B14-96E53FADD4AF}"/>
              </a:ext>
            </a:extLst>
          </p:cNvPr>
          <p:cNvCxnSpPr>
            <a:cxnSpLocks/>
          </p:cNvCxnSpPr>
          <p:nvPr/>
        </p:nvCxnSpPr>
        <p:spPr>
          <a:xfrm flipV="1">
            <a:off x="6709969" y="2417324"/>
            <a:ext cx="0" cy="2007155"/>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 xmlns:a16="http://schemas.microsoft.com/office/drawing/2014/main" id="{ECDE2956-D6AE-405A-8E6D-C5FA147C1586}"/>
              </a:ext>
            </a:extLst>
          </p:cNvPr>
          <p:cNvCxnSpPr>
            <a:cxnSpLocks/>
          </p:cNvCxnSpPr>
          <p:nvPr/>
        </p:nvCxnSpPr>
        <p:spPr>
          <a:xfrm flipV="1">
            <a:off x="8025193" y="2417324"/>
            <a:ext cx="0" cy="2007155"/>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30" name="圆角矩形 41">
            <a:extLst>
              <a:ext uri="{FF2B5EF4-FFF2-40B4-BE49-F238E27FC236}">
                <a16:creationId xmlns="" xmlns:a16="http://schemas.microsoft.com/office/drawing/2014/main" id="{9FE4BB23-7A6E-4B8F-A727-31D2FEFAD3C0}"/>
              </a:ext>
            </a:extLst>
          </p:cNvPr>
          <p:cNvSpPr txBox="1">
            <a:spLocks/>
          </p:cNvSpPr>
          <p:nvPr/>
        </p:nvSpPr>
        <p:spPr>
          <a:xfrm>
            <a:off x="8819085" y="4328578"/>
            <a:ext cx="3225596" cy="556591"/>
          </a:xfrm>
          <a:prstGeom prst="roundRect">
            <a:avLst>
              <a:gd name="adj" fmla="val 6514"/>
            </a:avLst>
          </a:prstGeom>
          <a:solidFill>
            <a:schemeClr val="accent5">
              <a:lumMod val="60000"/>
              <a:lumOff val="40000"/>
            </a:schemeClr>
          </a:solidFill>
          <a:ln w="28575" cap="flat" cmpd="sng" algn="ctr">
            <a:solidFill>
              <a:srgbClr val="FF0000"/>
            </a:solidFill>
            <a:prstDash val="solid"/>
            <a:round/>
            <a:headEnd type="none" w="med" len="med"/>
            <a:tailEnd type="none" w="med" len="med"/>
          </a:ln>
        </p:spPr>
        <p:txBody>
          <a:bodyPr vert="horz" wrap="square" lIns="91416" tIns="45708" rIns="91416" bIns="45708" numCol="1" rtlCol="0" anchor="t" anchorCtr="0" compatLnSpc="1"/>
          <a:lstStyle>
            <a:defPPr>
              <a:defRPr lang="zh-CN"/>
            </a:defPPr>
            <a:lvl1pPr marL="228600" indent="-228600" algn="l" defTabSz="914400" rtl="0" eaLnBrk="1" fontAlgn="base" latinLnBrk="0" hangingPunct="1">
              <a:lnSpc>
                <a:spcPct val="90000"/>
              </a:lnSpc>
              <a:spcBef>
                <a:spcPct val="0"/>
              </a:spcBef>
              <a:spcAft>
                <a:spcPct val="0"/>
              </a:spcAft>
              <a:buFont typeface="Arial" charset="0"/>
              <a:buChar char="•"/>
              <a:defRPr sz="2800" b="0" i="0" kern="1200">
                <a:solidFill>
                  <a:schemeClr val="tx1"/>
                </a:solidFill>
                <a:latin typeface="Calibri" panose="020F0502020204030204" pitchFamily="34" charset="0"/>
                <a:ea typeface="宋体" panose="02010600030101010101" pitchFamily="2" charset="-122"/>
                <a:cs typeface="+mn-cs"/>
              </a:defRPr>
            </a:lvl1pPr>
            <a:lvl2pPr marL="457200" indent="-228600" algn="l" defTabSz="914400" rtl="0" eaLnBrk="1" fontAlgn="base" latinLnBrk="0" hangingPunct="1">
              <a:lnSpc>
                <a:spcPct val="90000"/>
              </a:lnSpc>
              <a:spcBef>
                <a:spcPct val="0"/>
              </a:spcBef>
              <a:spcAft>
                <a:spcPct val="0"/>
              </a:spcAft>
              <a:buFont typeface=".AppleSystemUIFont" charset="-120"/>
              <a:buChar char="-"/>
              <a:defRPr sz="2400" b="0" i="0" kern="1200">
                <a:solidFill>
                  <a:schemeClr val="tx1"/>
                </a:solidFill>
                <a:latin typeface="Calibri" panose="020F0502020204030204" pitchFamily="34" charset="0"/>
                <a:ea typeface="宋体" panose="02010600030101010101" pitchFamily="2" charset="-122"/>
                <a:cs typeface="+mn-cs"/>
              </a:defRPr>
            </a:lvl2pPr>
            <a:lvl3pPr marL="914400" indent="-228600" algn="l" defTabSz="914400" rtl="0" eaLnBrk="1" fontAlgn="base" latinLnBrk="0" hangingPunct="1">
              <a:lnSpc>
                <a:spcPct val="90000"/>
              </a:lnSpc>
              <a:spcBef>
                <a:spcPct val="0"/>
              </a:spcBef>
              <a:spcAft>
                <a:spcPct val="0"/>
              </a:spcAft>
              <a:buFont typeface="Arial" charset="0"/>
              <a:buChar char="•"/>
              <a:defRPr sz="2000" b="0" i="0" kern="1200">
                <a:solidFill>
                  <a:schemeClr val="tx1"/>
                </a:solidFill>
                <a:latin typeface="Calibri" panose="020F0502020204030204" pitchFamily="34" charset="0"/>
                <a:ea typeface="宋体" panose="02010600030101010101" pitchFamily="2" charset="-122"/>
                <a:cs typeface="+mn-cs"/>
              </a:defRPr>
            </a:lvl3pPr>
            <a:lvl4pPr marL="1371600" indent="-228600" algn="l" defTabSz="914400" rtl="0" eaLnBrk="1" fontAlgn="base" latinLnBrk="0" hangingPunct="1">
              <a:lnSpc>
                <a:spcPct val="90000"/>
              </a:lnSpc>
              <a:spcBef>
                <a:spcPct val="0"/>
              </a:spcBef>
              <a:spcAft>
                <a:spcPct val="0"/>
              </a:spcAft>
              <a:buFont typeface="Arial" charset="0"/>
              <a:buChar char="•"/>
              <a:defRPr sz="1800" b="0" i="0" kern="1200">
                <a:solidFill>
                  <a:schemeClr val="tx1"/>
                </a:solidFill>
                <a:latin typeface="Calibri" panose="020F0502020204030204" pitchFamily="34" charset="0"/>
                <a:ea typeface="宋体" panose="02010600030101010101" pitchFamily="2" charset="-122"/>
                <a:cs typeface="+mn-cs"/>
              </a:defRPr>
            </a:lvl4pPr>
            <a:lvl5pPr marL="1828800" indent="-228600" algn="l" defTabSz="914400" rtl="0" eaLnBrk="1" fontAlgn="base" latinLnBrk="0" hangingPunct="1">
              <a:lnSpc>
                <a:spcPct val="90000"/>
              </a:lnSpc>
              <a:spcBef>
                <a:spcPct val="0"/>
              </a:spcBef>
              <a:spcAft>
                <a:spcPct val="0"/>
              </a:spcAft>
              <a:buFont typeface="Arial" charset="0"/>
              <a:buChar char="•"/>
              <a:defRPr sz="1800" b="0" i="0" kern="1200">
                <a:solidFill>
                  <a:schemeClr val="tx1"/>
                </a:solidFill>
                <a:latin typeface="Calibri" panose="020F0502020204030204" pitchFamily="34" charset="0"/>
                <a:ea typeface="宋体" panose="02010600030101010101" pitchFamily="2" charset="-122"/>
                <a:cs typeface="+mn-cs"/>
              </a:defRPr>
            </a:lvl5pPr>
            <a:lvl6pPr marL="2286000" indent="-228600" algn="l" defTabSz="914400" rtl="0" eaLnBrk="1" latinLnBrk="0" hangingPunct="1">
              <a:lnSpc>
                <a:spcPct val="90000"/>
              </a:lnSpc>
              <a:spcBef>
                <a:spcPts val="500"/>
              </a:spcBef>
              <a:buFont typeface="Arial"/>
              <a:buChar char="•"/>
              <a:defRPr sz="1800" kern="1200">
                <a:solidFill>
                  <a:schemeClr val="tx1"/>
                </a:solidFill>
                <a:latin typeface="Calibri" panose="020F0502020204030204" pitchFamily="34" charset="0"/>
                <a:ea typeface="宋体" panose="02010600030101010101" pitchFamily="2" charset="-122"/>
                <a:cs typeface="+mn-cs"/>
              </a:defRPr>
            </a:lvl6pPr>
            <a:lvl7pPr marL="2743200" indent="-228600" algn="l" defTabSz="914400" rtl="0" eaLnBrk="1" latinLnBrk="0" hangingPunct="1">
              <a:lnSpc>
                <a:spcPct val="90000"/>
              </a:lnSpc>
              <a:spcBef>
                <a:spcPts val="500"/>
              </a:spcBef>
              <a:buFont typeface="Arial"/>
              <a:buChar char="•"/>
              <a:defRPr sz="1800" kern="1200">
                <a:solidFill>
                  <a:schemeClr val="tx1"/>
                </a:solidFill>
                <a:latin typeface="Calibri" panose="020F0502020204030204" pitchFamily="34" charset="0"/>
                <a:ea typeface="宋体" panose="02010600030101010101" pitchFamily="2" charset="-122"/>
                <a:cs typeface="+mn-cs"/>
              </a:defRPr>
            </a:lvl7pPr>
            <a:lvl8pPr marL="3200400" indent="-228600" algn="l" defTabSz="914400" rtl="0" eaLnBrk="1" latinLnBrk="0" hangingPunct="1">
              <a:lnSpc>
                <a:spcPct val="90000"/>
              </a:lnSpc>
              <a:spcBef>
                <a:spcPts val="500"/>
              </a:spcBef>
              <a:buFont typeface="Arial"/>
              <a:buChar char="•"/>
              <a:defRPr sz="1800" kern="1200">
                <a:solidFill>
                  <a:schemeClr val="tx1"/>
                </a:solidFill>
                <a:latin typeface="Calibri" panose="020F0502020204030204" pitchFamily="34" charset="0"/>
                <a:ea typeface="宋体" panose="02010600030101010101" pitchFamily="2" charset="-122"/>
                <a:cs typeface="+mn-cs"/>
              </a:defRPr>
            </a:lvl8pPr>
            <a:lvl9pPr marL="3657600" indent="-228600" algn="l" defTabSz="914400" rtl="0" eaLnBrk="1" latinLnBrk="0" hangingPunct="1">
              <a:lnSpc>
                <a:spcPct val="90000"/>
              </a:lnSpc>
              <a:spcBef>
                <a:spcPts val="500"/>
              </a:spcBef>
              <a:buFont typeface="Arial"/>
              <a:buChar char="•"/>
              <a:defRPr sz="1800" kern="1200">
                <a:solidFill>
                  <a:schemeClr val="tx1"/>
                </a:solidFill>
                <a:latin typeface="Calibri" panose="020F0502020204030204" pitchFamily="34" charset="0"/>
                <a:ea typeface="宋体" panose="02010600030101010101" pitchFamily="2" charset="-122"/>
                <a:cs typeface="+mn-cs"/>
              </a:defRPr>
            </a:lvl9pPr>
          </a:lstStyle>
          <a:p>
            <a:pPr marL="0" indent="0" algn="ctr" defTabSz="914126">
              <a:buClr>
                <a:srgbClr val="CC9900"/>
              </a:buClr>
              <a:buFont typeface="Arial" charset="0"/>
              <a:buNone/>
              <a:defRPr/>
            </a:pPr>
            <a:r>
              <a:rPr lang="en-US" altLang="zh-CN" sz="1600" dirty="0">
                <a:solidFill>
                  <a:srgbClr val="000000"/>
                </a:solidFill>
                <a:latin typeface="+mn-lt"/>
                <a:ea typeface="微软雅黑" panose="020B0503020204020204" pitchFamily="34" charset="-122"/>
              </a:rPr>
              <a:t>Full SDN Domain Abstraction                  (Azure, GCP etc.)</a:t>
            </a:r>
          </a:p>
        </p:txBody>
      </p:sp>
      <p:cxnSp>
        <p:nvCxnSpPr>
          <p:cNvPr id="31" name="Straight Connector 30">
            <a:extLst>
              <a:ext uri="{FF2B5EF4-FFF2-40B4-BE49-F238E27FC236}">
                <a16:creationId xmlns="" xmlns:a16="http://schemas.microsoft.com/office/drawing/2014/main" id="{F18258FA-6DD1-4199-A2B3-1D1067F05EBF}"/>
              </a:ext>
            </a:extLst>
          </p:cNvPr>
          <p:cNvCxnSpPr>
            <a:cxnSpLocks/>
            <a:stCxn id="30" idx="0"/>
          </p:cNvCxnSpPr>
          <p:nvPr/>
        </p:nvCxnSpPr>
        <p:spPr>
          <a:xfrm flipV="1">
            <a:off x="10431883" y="2403289"/>
            <a:ext cx="0" cy="1925289"/>
          </a:xfrm>
          <a:prstGeom prst="line">
            <a:avLst/>
          </a:prstGeom>
          <a:ln w="19050">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 xmlns:a16="http://schemas.microsoft.com/office/drawing/2014/main" id="{30C0E07F-2ED6-416A-968A-20C7F3FB7FC7}"/>
              </a:ext>
            </a:extLst>
          </p:cNvPr>
          <p:cNvSpPr/>
          <p:nvPr/>
        </p:nvSpPr>
        <p:spPr>
          <a:xfrm>
            <a:off x="8090492" y="2772396"/>
            <a:ext cx="2241874" cy="307777"/>
          </a:xfrm>
          <a:prstGeom prst="rect">
            <a:avLst/>
          </a:prstGeom>
          <a:solidFill>
            <a:schemeClr val="accent1">
              <a:lumMod val="40000"/>
              <a:lumOff val="60000"/>
            </a:schemeClr>
          </a:solidFill>
        </p:spPr>
        <p:txBody>
          <a:bodyPr wrap="square">
            <a:spAutoFit/>
          </a:bodyPr>
          <a:lstStyle/>
          <a:p>
            <a:pPr defTabSz="914126">
              <a:buClr>
                <a:srgbClr val="CC9900"/>
              </a:buClr>
              <a:defRPr/>
            </a:pPr>
            <a:r>
              <a:rPr lang="en-US" altLang="zh-CN" sz="1400" dirty="0">
                <a:solidFill>
                  <a:srgbClr val="000000"/>
                </a:solidFill>
                <a:ea typeface="微软雅黑" panose="020B0503020204020204" pitchFamily="34" charset="-122"/>
              </a:rPr>
              <a:t>Model Translation Plugin(s)</a:t>
            </a:r>
            <a:endParaRPr lang="zh-CN" altLang="en-US" sz="1400" dirty="0">
              <a:solidFill>
                <a:srgbClr val="000000"/>
              </a:solidFill>
              <a:ea typeface="微软雅黑" panose="020B0503020204020204" pitchFamily="34" charset="-122"/>
            </a:endParaRPr>
          </a:p>
        </p:txBody>
      </p:sp>
      <p:sp>
        <p:nvSpPr>
          <p:cNvPr id="38" name="圆角矩形 32">
            <a:extLst>
              <a:ext uri="{FF2B5EF4-FFF2-40B4-BE49-F238E27FC236}">
                <a16:creationId xmlns="" xmlns:a16="http://schemas.microsoft.com/office/drawing/2014/main" id="{5F100C42-31AD-4A19-BB2B-4C9C9A519512}"/>
              </a:ext>
            </a:extLst>
          </p:cNvPr>
          <p:cNvSpPr/>
          <p:nvPr/>
        </p:nvSpPr>
        <p:spPr>
          <a:xfrm>
            <a:off x="4476631" y="1305739"/>
            <a:ext cx="3559047" cy="412854"/>
          </a:xfrm>
          <a:prstGeom prst="roundRect">
            <a:avLst/>
          </a:prstGeom>
          <a:solidFill>
            <a:schemeClr val="accent6">
              <a:lumMod val="20000"/>
              <a:lumOff val="80000"/>
            </a:schemeClr>
          </a:solidFill>
          <a:ln w="9525" cap="flat" cmpd="sng" algn="ctr">
            <a:solidFill>
              <a:schemeClr val="tx1">
                <a:lumMod val="50000"/>
                <a:lumOff val="50000"/>
              </a:schemeClr>
            </a:solidFill>
            <a:prstDash val="solid"/>
            <a:round/>
            <a:headEnd type="none" w="med" len="med"/>
            <a:tailEnd type="none" w="med" len="med"/>
          </a:ln>
        </p:spPr>
        <p:txBody>
          <a:bodyPr vert="horz" wrap="square" lIns="91416" tIns="45708" rIns="91416" bIns="45708"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126">
              <a:buClr>
                <a:srgbClr val="CC9900"/>
              </a:buClr>
              <a:defRPr/>
            </a:pPr>
            <a:r>
              <a:rPr lang="en-US" altLang="zh-CN" sz="1600" dirty="0">
                <a:solidFill>
                  <a:srgbClr val="000000"/>
                </a:solidFill>
                <a:latin typeface="+mn-lt"/>
                <a:ea typeface="微软雅黑" panose="020B0503020204020204" pitchFamily="34" charset="-122"/>
              </a:rPr>
              <a:t>SO</a:t>
            </a:r>
          </a:p>
        </p:txBody>
      </p:sp>
      <p:sp>
        <p:nvSpPr>
          <p:cNvPr id="44" name="Rectangle 43">
            <a:extLst>
              <a:ext uri="{FF2B5EF4-FFF2-40B4-BE49-F238E27FC236}">
                <a16:creationId xmlns="" xmlns:a16="http://schemas.microsoft.com/office/drawing/2014/main" id="{7A67C931-A182-4C69-9F32-D4295F4B844C}"/>
              </a:ext>
            </a:extLst>
          </p:cNvPr>
          <p:cNvSpPr/>
          <p:nvPr/>
        </p:nvSpPr>
        <p:spPr>
          <a:xfrm>
            <a:off x="457634" y="3441230"/>
            <a:ext cx="4013985" cy="1568092"/>
          </a:xfrm>
          <a:prstGeom prst="rect">
            <a:avLst/>
          </a:prstGeom>
          <a:noFill/>
          <a:ln w="38100">
            <a:solidFill>
              <a:srgbClr val="7030A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p>
        </p:txBody>
      </p:sp>
      <p:sp>
        <p:nvSpPr>
          <p:cNvPr id="45" name="Rectangle 44">
            <a:extLst>
              <a:ext uri="{FF2B5EF4-FFF2-40B4-BE49-F238E27FC236}">
                <a16:creationId xmlns="" xmlns:a16="http://schemas.microsoft.com/office/drawing/2014/main" id="{28283996-02C0-4136-B4D9-6462C5822B0E}"/>
              </a:ext>
            </a:extLst>
          </p:cNvPr>
          <p:cNvSpPr/>
          <p:nvPr/>
        </p:nvSpPr>
        <p:spPr>
          <a:xfrm>
            <a:off x="4681142" y="3433131"/>
            <a:ext cx="3970917" cy="1568092"/>
          </a:xfrm>
          <a:prstGeom prst="rect">
            <a:avLst/>
          </a:prstGeom>
          <a:noFill/>
          <a:ln w="38100">
            <a:solidFill>
              <a:srgbClr val="7030A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p>
        </p:txBody>
      </p:sp>
      <p:sp>
        <p:nvSpPr>
          <p:cNvPr id="46" name="Rectangle 45">
            <a:extLst>
              <a:ext uri="{FF2B5EF4-FFF2-40B4-BE49-F238E27FC236}">
                <a16:creationId xmlns="" xmlns:a16="http://schemas.microsoft.com/office/drawing/2014/main" id="{461D621F-FC8D-4BDD-BD39-02C42C0F5BDD}"/>
              </a:ext>
            </a:extLst>
          </p:cNvPr>
          <p:cNvSpPr/>
          <p:nvPr/>
        </p:nvSpPr>
        <p:spPr>
          <a:xfrm>
            <a:off x="8755661" y="3420901"/>
            <a:ext cx="3404756" cy="1568092"/>
          </a:xfrm>
          <a:prstGeom prst="rect">
            <a:avLst/>
          </a:prstGeom>
          <a:noFill/>
          <a:ln w="38100">
            <a:solidFill>
              <a:srgbClr val="7030A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p>
        </p:txBody>
      </p:sp>
      <p:sp>
        <p:nvSpPr>
          <p:cNvPr id="49" name="Rectangle 48">
            <a:extLst>
              <a:ext uri="{FF2B5EF4-FFF2-40B4-BE49-F238E27FC236}">
                <a16:creationId xmlns="" xmlns:a16="http://schemas.microsoft.com/office/drawing/2014/main" id="{D7C753BE-3F0A-4E44-89C8-00B65DF88FF5}"/>
              </a:ext>
            </a:extLst>
          </p:cNvPr>
          <p:cNvSpPr/>
          <p:nvPr/>
        </p:nvSpPr>
        <p:spPr>
          <a:xfrm>
            <a:off x="427155" y="5068812"/>
            <a:ext cx="4013984" cy="1384995"/>
          </a:xfrm>
          <a:prstGeom prst="rect">
            <a:avLst/>
          </a:prstGeom>
        </p:spPr>
        <p:txBody>
          <a:bodyPr wrap="square">
            <a:spAutoFit/>
          </a:bodyPr>
          <a:lstStyle/>
          <a:p>
            <a:r>
              <a:rPr lang="en-US" sz="1400" b="1" dirty="0"/>
              <a:t>SDN-DC external to ONAP</a:t>
            </a:r>
          </a:p>
          <a:p>
            <a:pPr marL="285750" indent="-285750">
              <a:buFont typeface="Arial" panose="020B0604020202020204" pitchFamily="34" charset="0"/>
              <a:buChar char="•"/>
            </a:pPr>
            <a:r>
              <a:rPr lang="en-US" sz="1400" dirty="0"/>
              <a:t>Multi-vendor Interconnect DB in SDN-DC </a:t>
            </a:r>
          </a:p>
          <a:p>
            <a:pPr marL="285750" indent="-285750">
              <a:buFont typeface="Arial" panose="020B0604020202020204" pitchFamily="34" charset="0"/>
              <a:buChar char="•"/>
            </a:pPr>
            <a:r>
              <a:rPr lang="en-US" sz="1400" dirty="0"/>
              <a:t>HW Switch/PNF inventory exposed to ONAP SDN-C for common management and fine grained control</a:t>
            </a:r>
          </a:p>
          <a:p>
            <a:pPr marL="285750" indent="-285750">
              <a:buFont typeface="Arial" panose="020B0604020202020204" pitchFamily="34" charset="0"/>
              <a:buChar char="•"/>
            </a:pPr>
            <a:endParaRPr lang="en-US" sz="1400" dirty="0"/>
          </a:p>
        </p:txBody>
      </p:sp>
      <p:sp>
        <p:nvSpPr>
          <p:cNvPr id="50" name="Rectangle 49">
            <a:extLst>
              <a:ext uri="{FF2B5EF4-FFF2-40B4-BE49-F238E27FC236}">
                <a16:creationId xmlns="" xmlns:a16="http://schemas.microsoft.com/office/drawing/2014/main" id="{423CC7AC-4792-4CD0-9F54-84252D60F732}"/>
              </a:ext>
            </a:extLst>
          </p:cNvPr>
          <p:cNvSpPr/>
          <p:nvPr/>
        </p:nvSpPr>
        <p:spPr>
          <a:xfrm>
            <a:off x="4674819" y="5062042"/>
            <a:ext cx="4013984" cy="1169551"/>
          </a:xfrm>
          <a:prstGeom prst="rect">
            <a:avLst/>
          </a:prstGeom>
        </p:spPr>
        <p:txBody>
          <a:bodyPr wrap="square">
            <a:spAutoFit/>
          </a:bodyPr>
          <a:lstStyle/>
          <a:p>
            <a:r>
              <a:rPr lang="en-US" altLang="zh-CN" sz="1400" b="1" dirty="0">
                <a:solidFill>
                  <a:srgbClr val="000000"/>
                </a:solidFill>
                <a:ea typeface="微软雅黑" panose="020B0503020204020204" pitchFamily="34" charset="-122"/>
              </a:rPr>
              <a:t>SDN-DC function implemented in ONAP SDN-C</a:t>
            </a:r>
          </a:p>
          <a:p>
            <a:pPr marL="285750" indent="-285750">
              <a:buFont typeface="Arial" panose="020B0604020202020204" pitchFamily="34" charset="0"/>
              <a:buChar char="•"/>
            </a:pPr>
            <a:r>
              <a:rPr lang="en-US" sz="1400" dirty="0"/>
              <a:t>Multi-vendor Interconnect DB in SDN-C </a:t>
            </a:r>
          </a:p>
          <a:p>
            <a:pPr marL="285750" indent="-285750">
              <a:buFont typeface="Arial" panose="020B0604020202020204" pitchFamily="34" charset="0"/>
              <a:buChar char="•"/>
            </a:pPr>
            <a:r>
              <a:rPr lang="en-US" sz="1400" dirty="0"/>
              <a:t>SDN-C fully aware of Overlay/Underlay/Gateway including HW Switch/PNF inventory </a:t>
            </a:r>
          </a:p>
          <a:p>
            <a:pPr marL="285750" indent="-285750">
              <a:buFont typeface="Arial" panose="020B0604020202020204" pitchFamily="34" charset="0"/>
              <a:buChar char="•"/>
            </a:pPr>
            <a:endParaRPr lang="en-US" sz="1400" dirty="0"/>
          </a:p>
        </p:txBody>
      </p:sp>
      <p:sp>
        <p:nvSpPr>
          <p:cNvPr id="41" name="圆角矩形 32">
            <a:extLst>
              <a:ext uri="{FF2B5EF4-FFF2-40B4-BE49-F238E27FC236}">
                <a16:creationId xmlns="" xmlns:a16="http://schemas.microsoft.com/office/drawing/2014/main" id="{2DA29E6F-7751-4101-818C-63311CDA6B5A}"/>
              </a:ext>
            </a:extLst>
          </p:cNvPr>
          <p:cNvSpPr/>
          <p:nvPr/>
        </p:nvSpPr>
        <p:spPr>
          <a:xfrm>
            <a:off x="584929" y="3587133"/>
            <a:ext cx="3795070" cy="535422"/>
          </a:xfrm>
          <a:prstGeom prst="roundRect">
            <a:avLst/>
          </a:prstGeom>
          <a:solidFill>
            <a:schemeClr val="accent2"/>
          </a:solidFill>
          <a:ln w="9525" cap="flat" cmpd="sng" algn="ctr">
            <a:solidFill>
              <a:schemeClr val="bg1">
                <a:lumMod val="50000"/>
              </a:schemeClr>
            </a:solidFill>
            <a:prstDash val="solid"/>
            <a:round/>
            <a:headEnd type="none" w="med" len="med"/>
            <a:tailEnd type="none" w="med" len="med"/>
          </a:ln>
        </p:spPr>
        <p:txBody>
          <a:bodyPr vert="horz" wrap="square" lIns="91416" tIns="45708" rIns="91416" bIns="45708"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126">
              <a:buClr>
                <a:srgbClr val="CC9900"/>
              </a:buClr>
              <a:defRPr/>
            </a:pPr>
            <a:r>
              <a:rPr lang="en-US" dirty="0">
                <a:solidFill>
                  <a:schemeClr val="bg1"/>
                </a:solidFill>
                <a:latin typeface="+mn-lt"/>
              </a:rPr>
              <a:t>SDN-DC</a:t>
            </a:r>
            <a:endParaRPr lang="en-US" altLang="zh-CN" sz="1200" dirty="0">
              <a:solidFill>
                <a:schemeClr val="bg1"/>
              </a:solidFill>
              <a:latin typeface="+mn-lt"/>
              <a:ea typeface="微软雅黑" panose="020B0503020204020204" pitchFamily="34" charset="-122"/>
            </a:endParaRPr>
          </a:p>
        </p:txBody>
      </p:sp>
      <p:sp>
        <p:nvSpPr>
          <p:cNvPr id="47" name="Rectangle 46">
            <a:extLst>
              <a:ext uri="{FF2B5EF4-FFF2-40B4-BE49-F238E27FC236}">
                <a16:creationId xmlns="" xmlns:a16="http://schemas.microsoft.com/office/drawing/2014/main" id="{84D5036C-A58A-44A2-90EA-99CE7AC4316F}"/>
              </a:ext>
            </a:extLst>
          </p:cNvPr>
          <p:cNvSpPr/>
          <p:nvPr/>
        </p:nvSpPr>
        <p:spPr>
          <a:xfrm>
            <a:off x="8707406" y="5049812"/>
            <a:ext cx="3577360" cy="954107"/>
          </a:xfrm>
          <a:prstGeom prst="rect">
            <a:avLst/>
          </a:prstGeom>
        </p:spPr>
        <p:txBody>
          <a:bodyPr wrap="square">
            <a:spAutoFit/>
          </a:bodyPr>
          <a:lstStyle/>
          <a:p>
            <a:r>
              <a:rPr lang="en-US" altLang="zh-CN" sz="1400" b="1" dirty="0">
                <a:solidFill>
                  <a:srgbClr val="000000"/>
                </a:solidFill>
                <a:ea typeface="微软雅黑" panose="020B0503020204020204" pitchFamily="34" charset="-122"/>
              </a:rPr>
              <a:t>Overlay/Underlay/Gateway fully abstracted</a:t>
            </a:r>
          </a:p>
          <a:p>
            <a:pPr marL="285750" indent="-285750">
              <a:buFont typeface="Arial" panose="020B0604020202020204" pitchFamily="34" charset="0"/>
              <a:buChar char="•"/>
            </a:pPr>
            <a:r>
              <a:rPr lang="en-US" altLang="zh-CN" sz="1400" dirty="0">
                <a:solidFill>
                  <a:srgbClr val="000000"/>
                </a:solidFill>
                <a:ea typeface="微软雅黑" panose="020B0503020204020204" pitchFamily="34" charset="-122"/>
              </a:rPr>
              <a:t>HW Switch/PNF inventory *not* exposed to ONAP</a:t>
            </a:r>
          </a:p>
          <a:p>
            <a:pPr marL="285750" indent="-285750">
              <a:buFont typeface="Arial" panose="020B0604020202020204" pitchFamily="34" charset="0"/>
              <a:buChar char="•"/>
            </a:pPr>
            <a:endParaRPr lang="en-US" sz="1400" dirty="0"/>
          </a:p>
        </p:txBody>
      </p:sp>
      <p:cxnSp>
        <p:nvCxnSpPr>
          <p:cNvPr id="51" name="Straight Connector 50">
            <a:extLst>
              <a:ext uri="{FF2B5EF4-FFF2-40B4-BE49-F238E27FC236}">
                <a16:creationId xmlns="" xmlns:a16="http://schemas.microsoft.com/office/drawing/2014/main" id="{65A40F87-DEE2-42CE-86AA-3D7C95DAA3A9}"/>
              </a:ext>
            </a:extLst>
          </p:cNvPr>
          <p:cNvCxnSpPr>
            <a:cxnSpLocks/>
            <a:stCxn id="41" idx="0"/>
          </p:cNvCxnSpPr>
          <p:nvPr/>
        </p:nvCxnSpPr>
        <p:spPr>
          <a:xfrm flipV="1">
            <a:off x="2482464" y="2417324"/>
            <a:ext cx="0" cy="1169809"/>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52" name="圆角矩形 32">
            <a:extLst>
              <a:ext uri="{FF2B5EF4-FFF2-40B4-BE49-F238E27FC236}">
                <a16:creationId xmlns="" xmlns:a16="http://schemas.microsoft.com/office/drawing/2014/main" id="{017CE375-28BB-4B0D-9C57-ACDE92E3733F}"/>
              </a:ext>
            </a:extLst>
          </p:cNvPr>
          <p:cNvSpPr/>
          <p:nvPr/>
        </p:nvSpPr>
        <p:spPr>
          <a:xfrm>
            <a:off x="11452440" y="1296635"/>
            <a:ext cx="678009" cy="377881"/>
          </a:xfrm>
          <a:prstGeom prst="roundRect">
            <a:avLst/>
          </a:prstGeom>
          <a:solidFill>
            <a:schemeClr val="accent6">
              <a:lumMod val="20000"/>
              <a:lumOff val="80000"/>
            </a:schemeClr>
          </a:solidFill>
          <a:ln w="9525" cap="flat" cmpd="sng" algn="ctr">
            <a:solidFill>
              <a:schemeClr val="tx1">
                <a:lumMod val="50000"/>
                <a:lumOff val="50000"/>
              </a:schemeClr>
            </a:solidFill>
            <a:prstDash val="solid"/>
            <a:round/>
            <a:headEnd type="none" w="med" len="med"/>
            <a:tailEnd type="none" w="med" len="med"/>
          </a:ln>
        </p:spPr>
        <p:txBody>
          <a:bodyPr vert="horz" wrap="square" lIns="91416" tIns="45708" rIns="91416" bIns="45708"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126">
              <a:buClr>
                <a:srgbClr val="CC9900"/>
              </a:buClr>
              <a:defRPr/>
            </a:pPr>
            <a:r>
              <a:rPr lang="en-US" altLang="zh-CN" sz="1200" dirty="0">
                <a:solidFill>
                  <a:srgbClr val="000000"/>
                </a:solidFill>
                <a:latin typeface="+mn-lt"/>
                <a:ea typeface="微软雅黑" panose="020B0503020204020204" pitchFamily="34" charset="-122"/>
              </a:rPr>
              <a:t>A&amp;AI</a:t>
            </a:r>
          </a:p>
        </p:txBody>
      </p:sp>
      <p:cxnSp>
        <p:nvCxnSpPr>
          <p:cNvPr id="53" name="Elbow Connector 97">
            <a:extLst>
              <a:ext uri="{FF2B5EF4-FFF2-40B4-BE49-F238E27FC236}">
                <a16:creationId xmlns="" xmlns:a16="http://schemas.microsoft.com/office/drawing/2014/main" id="{991278E5-FF5F-4646-91BC-0950FD8443C7}"/>
              </a:ext>
            </a:extLst>
          </p:cNvPr>
          <p:cNvCxnSpPr>
            <a:cxnSpLocks/>
          </p:cNvCxnSpPr>
          <p:nvPr/>
        </p:nvCxnSpPr>
        <p:spPr>
          <a:xfrm rot="16200000" flipV="1">
            <a:off x="11627990" y="1844176"/>
            <a:ext cx="323139" cy="3769"/>
          </a:xfrm>
          <a:prstGeom prst="bentConnector3">
            <a:avLst>
              <a:gd name="adj1" fmla="val 50000"/>
            </a:avLst>
          </a:prstGeom>
          <a:ln w="19050">
            <a:solidFill>
              <a:schemeClr val="bg1">
                <a:lumMod val="50000"/>
              </a:schemeClr>
            </a:solidFill>
            <a:miter lim="800000"/>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021344"/>
      </p:ext>
    </p:extLst>
  </p:cSld>
  <p:clrMapOvr>
    <a:masterClrMapping/>
  </p:clrMapOvr>
  <p:transition>
    <p:wipe dir="r"/>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105</a:t>
            </a:fld>
            <a:endParaRPr lang="en-US" dirty="0"/>
          </a:p>
        </p:txBody>
      </p:sp>
      <p:sp>
        <p:nvSpPr>
          <p:cNvPr id="3" name="Title 2"/>
          <p:cNvSpPr>
            <a:spLocks noGrp="1"/>
          </p:cNvSpPr>
          <p:nvPr>
            <p:ph type="title"/>
          </p:nvPr>
        </p:nvSpPr>
        <p:spPr/>
        <p:txBody>
          <a:bodyPr>
            <a:normAutofit fontScale="90000"/>
          </a:bodyPr>
          <a:lstStyle/>
          <a:p>
            <a:pPr algn="ctr"/>
            <a:r>
              <a:rPr lang="en-US" b="1" dirty="0">
                <a:solidFill>
                  <a:schemeClr val="bg1"/>
                </a:solidFill>
              </a:rPr>
              <a:t>MC Networking Challenges &amp; Solution Direction</a:t>
            </a:r>
            <a:endParaRPr lang="en-US" sz="3100" b="1" dirty="0">
              <a:solidFill>
                <a:schemeClr val="bg1"/>
              </a:solidFill>
            </a:endParaRPr>
          </a:p>
        </p:txBody>
      </p:sp>
      <p:graphicFrame>
        <p:nvGraphicFramePr>
          <p:cNvPr id="5" name="Table 4">
            <a:extLst>
              <a:ext uri="{FF2B5EF4-FFF2-40B4-BE49-F238E27FC236}">
                <a16:creationId xmlns="" xmlns:a16="http://schemas.microsoft.com/office/drawing/2014/main" id="{262F1E68-A795-4F67-884D-1A80268275DA}"/>
              </a:ext>
            </a:extLst>
          </p:cNvPr>
          <p:cNvGraphicFramePr>
            <a:graphicFrameLocks noGrp="1"/>
          </p:cNvGraphicFramePr>
          <p:nvPr>
            <p:extLst/>
          </p:nvPr>
        </p:nvGraphicFramePr>
        <p:xfrm>
          <a:off x="508001" y="1146645"/>
          <a:ext cx="11506200" cy="4206240"/>
        </p:xfrm>
        <a:graphic>
          <a:graphicData uri="http://schemas.openxmlformats.org/drawingml/2006/table">
            <a:tbl>
              <a:tblPr firstRow="1" bandRow="1">
                <a:tableStyleId>{5C22544A-7EE6-4342-B048-85BDC9FD1C3A}</a:tableStyleId>
              </a:tblPr>
              <a:tblGrid>
                <a:gridCol w="4028439">
                  <a:extLst>
                    <a:ext uri="{9D8B030D-6E8A-4147-A177-3AD203B41FA5}">
                      <a16:colId xmlns="" xmlns:a16="http://schemas.microsoft.com/office/drawing/2014/main" val="3493130331"/>
                    </a:ext>
                  </a:extLst>
                </a:gridCol>
                <a:gridCol w="1152939">
                  <a:extLst>
                    <a:ext uri="{9D8B030D-6E8A-4147-A177-3AD203B41FA5}">
                      <a16:colId xmlns="" xmlns:a16="http://schemas.microsoft.com/office/drawing/2014/main" val="720837346"/>
                    </a:ext>
                  </a:extLst>
                </a:gridCol>
                <a:gridCol w="1272209">
                  <a:extLst>
                    <a:ext uri="{9D8B030D-6E8A-4147-A177-3AD203B41FA5}">
                      <a16:colId xmlns="" xmlns:a16="http://schemas.microsoft.com/office/drawing/2014/main" val="2928500355"/>
                    </a:ext>
                  </a:extLst>
                </a:gridCol>
                <a:gridCol w="5052613">
                  <a:extLst>
                    <a:ext uri="{9D8B030D-6E8A-4147-A177-3AD203B41FA5}">
                      <a16:colId xmlns="" xmlns:a16="http://schemas.microsoft.com/office/drawing/2014/main" val="3726052994"/>
                    </a:ext>
                  </a:extLst>
                </a:gridCol>
              </a:tblGrid>
              <a:tr h="293645">
                <a:tc>
                  <a:txBody>
                    <a:bodyPr/>
                    <a:lstStyle/>
                    <a:p>
                      <a:pPr algn="ctr"/>
                      <a:r>
                        <a:rPr lang="en-US" sz="1800" b="1" dirty="0">
                          <a:solidFill>
                            <a:schemeClr val="bg1"/>
                          </a:solidFill>
                        </a:rPr>
                        <a:t>Challenge</a:t>
                      </a:r>
                    </a:p>
                  </a:txBody>
                  <a:tcPr/>
                </a:tc>
                <a:tc>
                  <a:txBody>
                    <a:bodyPr/>
                    <a:lstStyle/>
                    <a:p>
                      <a:pPr algn="ctr"/>
                      <a:r>
                        <a:rPr lang="en-US" sz="1800" b="1" dirty="0">
                          <a:solidFill>
                            <a:schemeClr val="bg1"/>
                          </a:solidFill>
                        </a:rPr>
                        <a:t>Workflow</a:t>
                      </a:r>
                    </a:p>
                  </a:txBody>
                  <a:tcPr/>
                </a:tc>
                <a:tc>
                  <a:txBody>
                    <a:bodyPr/>
                    <a:lstStyle/>
                    <a:p>
                      <a:pPr algn="ctr"/>
                      <a:r>
                        <a:rPr lang="en-US" sz="1800" b="1" dirty="0">
                          <a:solidFill>
                            <a:schemeClr val="bg1"/>
                          </a:solidFill>
                        </a:rPr>
                        <a:t>Need</a:t>
                      </a:r>
                    </a:p>
                  </a:txBody>
                  <a:tcPr/>
                </a:tc>
                <a:tc>
                  <a:txBody>
                    <a:bodyPr/>
                    <a:lstStyle/>
                    <a:p>
                      <a:pPr algn="ctr"/>
                      <a:r>
                        <a:rPr lang="en-US" sz="1800" b="1" dirty="0">
                          <a:solidFill>
                            <a:schemeClr val="bg1"/>
                          </a:solidFill>
                        </a:rPr>
                        <a:t>Solution Direction</a:t>
                      </a:r>
                    </a:p>
                  </a:txBody>
                  <a:tcPr/>
                </a:tc>
                <a:extLst>
                  <a:ext uri="{0D108BD9-81ED-4DB2-BD59-A6C34878D82A}">
                    <a16:rowId xmlns="" xmlns:a16="http://schemas.microsoft.com/office/drawing/2014/main" val="4196063284"/>
                  </a:ext>
                </a:extLst>
              </a:tr>
              <a:tr h="370840">
                <a:tc>
                  <a:txBody>
                    <a:bodyPr/>
                    <a:lstStyle/>
                    <a:p>
                      <a:r>
                        <a:rPr lang="en-US" sz="1800" dirty="0"/>
                        <a:t>PNFs (HW Gateway etc.) and Underlay (</a:t>
                      </a:r>
                      <a:r>
                        <a:rPr lang="en-US" sz="1800" b="0" i="0" u="none" strike="noStrike" kern="1200" dirty="0">
                          <a:solidFill>
                            <a:schemeClr val="dk1"/>
                          </a:solidFill>
                          <a:effectLst/>
                          <a:latin typeface="+mn-lt"/>
                          <a:ea typeface="+mn-ea"/>
                          <a:cs typeface="+mn-cs"/>
                        </a:rPr>
                        <a:t>HW Leaf/Spine switches/routers) </a:t>
                      </a:r>
                      <a:r>
                        <a:rPr lang="en-US" sz="1800" dirty="0"/>
                        <a:t>not managed by MC instance</a:t>
                      </a:r>
                    </a:p>
                  </a:txBody>
                  <a:tcPr/>
                </a:tc>
                <a:tc>
                  <a:txBody>
                    <a:bodyPr/>
                    <a:lstStyle/>
                    <a:p>
                      <a:r>
                        <a:rPr lang="en-US" sz="1800" dirty="0"/>
                        <a:t>Day 1 &amp; Beyond  </a:t>
                      </a:r>
                    </a:p>
                    <a:p>
                      <a:r>
                        <a:rPr lang="en-US" sz="1800" dirty="0"/>
                        <a:t>(Init and Deploy)</a:t>
                      </a:r>
                    </a:p>
                  </a:txBody>
                  <a:tcPr/>
                </a:tc>
                <a:tc>
                  <a:txBody>
                    <a:bodyPr/>
                    <a:lstStyle/>
                    <a:p>
                      <a:r>
                        <a:rPr lang="en-US" sz="1800" dirty="0"/>
                        <a:t>Foundation</a:t>
                      </a:r>
                    </a:p>
                  </a:txBody>
                  <a:tcPr/>
                </a:tc>
                <a:tc>
                  <a:txBody>
                    <a:bodyPr/>
                    <a:lstStyle/>
                    <a:p>
                      <a:pPr rtl="0"/>
                      <a:r>
                        <a:rPr lang="en-US" sz="1800" dirty="0"/>
                        <a:t>PNFs and Underlay to be accounted in A&amp;AI. SDN Domain controller function per MC instance (implemented in SDN-C or externally).</a:t>
                      </a:r>
                    </a:p>
                  </a:txBody>
                  <a:tcPr/>
                </a:tc>
                <a:extLst>
                  <a:ext uri="{0D108BD9-81ED-4DB2-BD59-A6C34878D82A}">
                    <a16:rowId xmlns="" xmlns:a16="http://schemas.microsoft.com/office/drawing/2014/main" val="121940885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Lack of standardized </a:t>
                      </a:r>
                      <a:r>
                        <a:rPr lang="en-US" sz="1800" b="0" i="0" u="none" strike="noStrike" kern="1200" dirty="0">
                          <a:solidFill>
                            <a:schemeClr val="dk1"/>
                          </a:solidFill>
                          <a:effectLst/>
                          <a:latin typeface="+mn-lt"/>
                          <a:ea typeface="+mn-ea"/>
                          <a:cs typeface="+mn-cs"/>
                        </a:rPr>
                        <a:t>APIs for MC instance Underlay Networking</a:t>
                      </a:r>
                      <a:endParaRPr lang="en-US" sz="1800" dirty="0"/>
                    </a:p>
                  </a:txBody>
                  <a:tcPr/>
                </a:tc>
                <a:tc>
                  <a:txBody>
                    <a:bodyPr/>
                    <a:lstStyle/>
                    <a:p>
                      <a:r>
                        <a:rPr lang="en-US" sz="1800" dirty="0"/>
                        <a:t>All</a:t>
                      </a:r>
                    </a:p>
                  </a:txBody>
                  <a:tcPr/>
                </a:tc>
                <a:tc>
                  <a:txBody>
                    <a:bodyPr/>
                    <a:lstStyle/>
                    <a:p>
                      <a:r>
                        <a:rPr lang="en-US" sz="1800" dirty="0"/>
                        <a:t>Foundation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Standardized Data Models (TOSCA, YANG etc.), Semantics and Model-driven APIs for MC instance Underlay. Model Translation plugins translate to appropriate data model for specific Underlay Controller. Underlay configuration can be Layer 2 (MLAG etc.) or Layer 3 (eBGP etc.).</a:t>
                      </a:r>
                    </a:p>
                  </a:txBody>
                  <a:tcPr/>
                </a:tc>
                <a:extLst>
                  <a:ext uri="{0D108BD9-81ED-4DB2-BD59-A6C34878D82A}">
                    <a16:rowId xmlns="" xmlns:a16="http://schemas.microsoft.com/office/drawing/2014/main" val="329099775"/>
                  </a:ext>
                </a:extLst>
              </a:tr>
              <a:tr h="370840">
                <a:tc>
                  <a:txBody>
                    <a:bodyPr/>
                    <a:lstStyle/>
                    <a:p>
                      <a:r>
                        <a:rPr lang="en-US" sz="1800" b="0" i="0" u="none" strike="noStrike" kern="1200" dirty="0">
                          <a:solidFill>
                            <a:schemeClr val="dk1"/>
                          </a:solidFill>
                          <a:effectLst/>
                          <a:latin typeface="+mn-lt"/>
                          <a:ea typeface="+mn-ea"/>
                          <a:cs typeface="+mn-cs"/>
                        </a:rPr>
                        <a:t>Underlay Network Configuration per MC instance not automated as part of common workflow</a:t>
                      </a:r>
                      <a:endParaRPr lang="en-US" sz="1800" dirty="0"/>
                    </a:p>
                  </a:txBody>
                  <a:tcPr/>
                </a:tc>
                <a:tc>
                  <a:txBody>
                    <a:bodyPr/>
                    <a:lstStyle/>
                    <a:p>
                      <a:r>
                        <a:rPr lang="en-US" sz="1800" dirty="0"/>
                        <a:t>Day 1 (Init)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Foundation</a:t>
                      </a:r>
                    </a:p>
                  </a:txBody>
                  <a:tcPr/>
                </a:tc>
                <a:tc>
                  <a:txBody>
                    <a:bodyPr/>
                    <a:lstStyle/>
                    <a:p>
                      <a:r>
                        <a:rPr lang="en-US" sz="1800" dirty="0"/>
                        <a:t>Follow steps similar to WAN underlay Init; need to do this per MC instance. </a:t>
                      </a:r>
                    </a:p>
                  </a:txBody>
                  <a:tcPr/>
                </a:tc>
                <a:extLst>
                  <a:ext uri="{0D108BD9-81ED-4DB2-BD59-A6C34878D82A}">
                    <a16:rowId xmlns="" xmlns:a16="http://schemas.microsoft.com/office/drawing/2014/main" val="2036808838"/>
                  </a:ext>
                </a:extLst>
              </a:tr>
            </a:tbl>
          </a:graphicData>
        </a:graphic>
      </p:graphicFrame>
    </p:spTree>
    <p:extLst>
      <p:ext uri="{BB962C8B-B14F-4D97-AF65-F5344CB8AC3E}">
        <p14:creationId xmlns:p14="http://schemas.microsoft.com/office/powerpoint/2010/main" val="597032634"/>
      </p:ext>
    </p:extLst>
  </p:cSld>
  <p:clrMapOvr>
    <a:masterClrMapping/>
  </p:clrMapOvr>
  <p:transition>
    <p:wipe dir="r"/>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989182" y="3563798"/>
            <a:ext cx="11318033" cy="2283814"/>
          </a:xfrm>
          <a:prstGeom prst="rect">
            <a:avLst/>
          </a:prstGeom>
        </p:spPr>
        <p:txBody>
          <a:bodyPr>
            <a:noAutofit/>
          </a:bodyPr>
          <a:lstStyle/>
          <a:p>
            <a:r>
              <a:rPr lang="en-US" sz="3200" b="1" dirty="0" smtClean="0">
                <a:solidFill>
                  <a:schemeClr val="tx1"/>
                </a:solidFill>
              </a:rPr>
              <a:t>ONAP External APIs</a:t>
            </a:r>
            <a:br>
              <a:rPr lang="en-US" sz="3200" b="1" dirty="0" smtClean="0">
                <a:solidFill>
                  <a:schemeClr val="tx1"/>
                </a:solidFill>
              </a:rPr>
            </a:br>
            <a:r>
              <a:rPr lang="en-US" sz="3200" b="1" dirty="0">
                <a:solidFill>
                  <a:schemeClr val="tx1"/>
                </a:solidFill>
              </a:rPr>
              <a:t/>
            </a:r>
            <a:br>
              <a:rPr lang="en-US" sz="3200" b="1" dirty="0">
                <a:solidFill>
                  <a:schemeClr val="tx1"/>
                </a:solidFill>
              </a:rPr>
            </a:br>
            <a:r>
              <a:rPr lang="en-US" sz="2400" b="1" dirty="0" smtClean="0">
                <a:solidFill>
                  <a:srgbClr val="FF0000"/>
                </a:solidFill>
              </a:rPr>
              <a:t>Work in Progress (R3+ Capabilities)…</a:t>
            </a:r>
            <a:endParaRPr lang="en-US" sz="105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639440781"/>
      </p:ext>
    </p:extLst>
  </p:cSld>
  <p:clrMapOvr>
    <a:masterClrMapping/>
  </p:clrMapOvr>
  <p:transition>
    <p:wipe dir="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t>ONAP External APIs</a:t>
            </a:r>
          </a:p>
        </p:txBody>
      </p:sp>
      <p:sp>
        <p:nvSpPr>
          <p:cNvPr id="40" name="Content Placeholder 2"/>
          <p:cNvSpPr>
            <a:spLocks noGrp="1"/>
          </p:cNvSpPr>
          <p:nvPr>
            <p:ph idx="4294967295"/>
          </p:nvPr>
        </p:nvSpPr>
        <p:spPr>
          <a:xfrm>
            <a:off x="815738" y="1182588"/>
            <a:ext cx="10504646" cy="5386060"/>
          </a:xfrm>
          <a:prstGeom prst="rect">
            <a:avLst/>
          </a:prstGeom>
        </p:spPr>
        <p:txBody>
          <a:bodyPr>
            <a:normAutofit fontScale="92500" lnSpcReduction="10000"/>
          </a:bodyPr>
          <a:lstStyle/>
          <a:p>
            <a:r>
              <a:rPr lang="en-US" b="1" dirty="0" smtClean="0">
                <a:solidFill>
                  <a:schemeClr val="tx1"/>
                </a:solidFill>
              </a:rPr>
              <a:t>ONAP External APIs expose </a:t>
            </a:r>
            <a:r>
              <a:rPr lang="en-US" b="1" dirty="0">
                <a:solidFill>
                  <a:schemeClr val="tx1"/>
                </a:solidFill>
              </a:rPr>
              <a:t>the capabilities of ONAP.  </a:t>
            </a:r>
            <a:r>
              <a:rPr lang="en-US" b="1" dirty="0" smtClean="0">
                <a:solidFill>
                  <a:schemeClr val="tx1"/>
                </a:solidFill>
              </a:rPr>
              <a:t>They allow ONAP to be viewed as a “black box” by providing </a:t>
            </a:r>
            <a:r>
              <a:rPr lang="en-US" b="1" dirty="0">
                <a:solidFill>
                  <a:schemeClr val="tx1"/>
                </a:solidFill>
              </a:rPr>
              <a:t>an abstracted view of the ONAP capabilities.  </a:t>
            </a:r>
            <a:endParaRPr lang="en-US" b="1" dirty="0" smtClean="0">
              <a:solidFill>
                <a:schemeClr val="tx1"/>
              </a:solidFill>
            </a:endParaRPr>
          </a:p>
          <a:p>
            <a:r>
              <a:rPr lang="en-US" b="1" dirty="0" smtClean="0">
                <a:solidFill>
                  <a:schemeClr val="tx1"/>
                </a:solidFill>
              </a:rPr>
              <a:t>They support </a:t>
            </a:r>
            <a:r>
              <a:rPr lang="en-US" b="1" dirty="0">
                <a:solidFill>
                  <a:schemeClr val="tx1"/>
                </a:solidFill>
              </a:rPr>
              <a:t>that an external consumer of ONAP capabilities can be authenticated and authorized.  </a:t>
            </a:r>
            <a:r>
              <a:rPr lang="en-US" b="1" dirty="0" smtClean="0">
                <a:solidFill>
                  <a:schemeClr val="tx1"/>
                </a:solidFill>
              </a:rPr>
              <a:t>They can </a:t>
            </a:r>
            <a:r>
              <a:rPr lang="en-US" b="1" dirty="0">
                <a:solidFill>
                  <a:schemeClr val="tx1"/>
                </a:solidFill>
              </a:rPr>
              <a:t>also be used for connecting to systems where ONAP uses the capabilities of other systems.</a:t>
            </a:r>
          </a:p>
          <a:p>
            <a:r>
              <a:rPr lang="en-US" b="1" dirty="0">
                <a:solidFill>
                  <a:schemeClr val="tx1"/>
                </a:solidFill>
              </a:rPr>
              <a:t>Note 1: External API does not include all the B2B capabilities of exposure (e.g. partner management)</a:t>
            </a:r>
          </a:p>
          <a:p>
            <a:r>
              <a:rPr lang="en-US" b="1" dirty="0">
                <a:solidFill>
                  <a:schemeClr val="tx1"/>
                </a:solidFill>
              </a:rPr>
              <a:t>Note 2: The case where trusted providers of a service (e.g. operator owned transport, or cloud infrastructure) do not need to pass through External API.</a:t>
            </a:r>
          </a:p>
          <a:p>
            <a:r>
              <a:rPr lang="en-US" b="1" dirty="0" smtClean="0">
                <a:solidFill>
                  <a:schemeClr val="tx1"/>
                </a:solidFill>
              </a:rPr>
              <a:t>For example, External APIs between ONAP and BSS/OSS allow Service Providers to utilize the capabilities of ONAP while using their existing BSS/OSS environment minimizing customization</a:t>
            </a:r>
          </a:p>
          <a:p>
            <a:endParaRPr lang="en-US" dirty="0" smtClean="0"/>
          </a:p>
          <a:p>
            <a:endParaRPr lang="en-US" dirty="0"/>
          </a:p>
          <a:p>
            <a:endParaRPr lang="en-US" dirty="0"/>
          </a:p>
        </p:txBody>
      </p:sp>
    </p:spTree>
    <p:extLst>
      <p:ext uri="{BB962C8B-B14F-4D97-AF65-F5344CB8AC3E}">
        <p14:creationId xmlns:p14="http://schemas.microsoft.com/office/powerpoint/2010/main" val="14997818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12696" y="25403"/>
            <a:ext cx="12166613" cy="850080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8" dirty="0"/>
              <a:t>E</a:t>
            </a:r>
          </a:p>
        </p:txBody>
      </p:sp>
      <p:sp>
        <p:nvSpPr>
          <p:cNvPr id="34" name="Rounded Rectangle 33"/>
          <p:cNvSpPr/>
          <p:nvPr/>
        </p:nvSpPr>
        <p:spPr>
          <a:xfrm>
            <a:off x="2609366" y="1218655"/>
            <a:ext cx="5475269" cy="6948494"/>
          </a:xfrm>
          <a:prstGeom prst="roundRect">
            <a:avLst>
              <a:gd name="adj" fmla="val 791"/>
            </a:avLst>
          </a:prstGeom>
          <a:solidFill>
            <a:srgbClr val="D7D9E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dirty="0"/>
          </a:p>
        </p:txBody>
      </p:sp>
      <p:sp>
        <p:nvSpPr>
          <p:cNvPr id="62" name="Rounded Rectangle 61"/>
          <p:cNvSpPr/>
          <p:nvPr/>
        </p:nvSpPr>
        <p:spPr>
          <a:xfrm>
            <a:off x="8165171" y="1206063"/>
            <a:ext cx="3888806" cy="7073046"/>
          </a:xfrm>
          <a:prstGeom prst="roundRect">
            <a:avLst>
              <a:gd name="adj" fmla="val 1999"/>
            </a:avLst>
          </a:prstGeom>
          <a:solidFill>
            <a:srgbClr val="F9E4B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dirty="0"/>
          </a:p>
        </p:txBody>
      </p:sp>
      <p:sp>
        <p:nvSpPr>
          <p:cNvPr id="63" name="Rounded Rectangle 62"/>
          <p:cNvSpPr/>
          <p:nvPr/>
        </p:nvSpPr>
        <p:spPr>
          <a:xfrm>
            <a:off x="337933" y="1175917"/>
            <a:ext cx="2186945" cy="7030971"/>
          </a:xfrm>
          <a:prstGeom prst="roundRect">
            <a:avLst>
              <a:gd name="adj" fmla="val 1999"/>
            </a:avLst>
          </a:prstGeom>
          <a:solidFill>
            <a:srgbClr val="C9EAF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sz="1798" b="1" u="sng" dirty="0">
              <a:solidFill>
                <a:schemeClr val="tx1"/>
              </a:solidFill>
            </a:endParaRPr>
          </a:p>
        </p:txBody>
      </p:sp>
      <p:pic>
        <p:nvPicPr>
          <p:cNvPr id="64" name="Picture 63" descr="LSO_fig7-02.png"/>
          <p:cNvPicPr>
            <a:picLocks/>
          </p:cNvPicPr>
          <p:nvPr/>
        </p:nvPicPr>
        <p:blipFill>
          <a:blip r:embed="rId2" cstate="print"/>
          <a:stretch>
            <a:fillRect/>
          </a:stretch>
        </p:blipFill>
        <p:spPr>
          <a:xfrm>
            <a:off x="116766" y="6384571"/>
            <a:ext cx="12062543" cy="2430693"/>
          </a:xfrm>
          <a:prstGeom prst="rect">
            <a:avLst/>
          </a:prstGeom>
          <a:effectLst>
            <a:outerShdw blurRad="342900" dist="38100" dir="2700000">
              <a:srgbClr val="000000">
                <a:alpha val="13000"/>
              </a:srgbClr>
            </a:outerShdw>
          </a:effectLst>
        </p:spPr>
      </p:pic>
      <p:sp>
        <p:nvSpPr>
          <p:cNvPr id="66" name="TextBox 65"/>
          <p:cNvSpPr txBox="1"/>
          <p:nvPr/>
        </p:nvSpPr>
        <p:spPr>
          <a:xfrm>
            <a:off x="2851570" y="1269585"/>
            <a:ext cx="5069422" cy="405554"/>
          </a:xfrm>
          <a:prstGeom prst="rect">
            <a:avLst/>
          </a:prstGeom>
          <a:noFill/>
        </p:spPr>
        <p:txBody>
          <a:bodyPr wrap="square" lIns="0" tIns="0" rIns="0" bIns="0" rtlCol="0">
            <a:noAutofit/>
          </a:bodyPr>
          <a:lstStyle/>
          <a:p>
            <a:pPr algn="ctr"/>
            <a:r>
              <a:rPr lang="en-US" sz="1997" b="1" dirty="0">
                <a:solidFill>
                  <a:srgbClr val="2C397F">
                    <a:alpha val="72000"/>
                  </a:srgbClr>
                </a:solidFill>
              </a:rPr>
              <a:t>SP Domain</a:t>
            </a:r>
          </a:p>
        </p:txBody>
      </p:sp>
      <p:sp>
        <p:nvSpPr>
          <p:cNvPr id="67" name="TextBox 66"/>
          <p:cNvSpPr txBox="1"/>
          <p:nvPr/>
        </p:nvSpPr>
        <p:spPr>
          <a:xfrm>
            <a:off x="204205" y="1269584"/>
            <a:ext cx="2432081" cy="369916"/>
          </a:xfrm>
          <a:prstGeom prst="rect">
            <a:avLst/>
          </a:prstGeom>
          <a:noFill/>
        </p:spPr>
        <p:txBody>
          <a:bodyPr wrap="square" lIns="0" tIns="0" rIns="0" bIns="0" rtlCol="0">
            <a:noAutofit/>
          </a:bodyPr>
          <a:lstStyle/>
          <a:p>
            <a:pPr algn="ctr"/>
            <a:r>
              <a:rPr lang="en-US" sz="1997" b="1" dirty="0">
                <a:solidFill>
                  <a:srgbClr val="206F9A">
                    <a:alpha val="81000"/>
                  </a:srgbClr>
                </a:solidFill>
              </a:rPr>
              <a:t>Customer Domain</a:t>
            </a:r>
          </a:p>
        </p:txBody>
      </p:sp>
      <p:sp>
        <p:nvSpPr>
          <p:cNvPr id="68" name="TextBox 67"/>
          <p:cNvSpPr txBox="1"/>
          <p:nvPr/>
        </p:nvSpPr>
        <p:spPr>
          <a:xfrm>
            <a:off x="8156590" y="1269584"/>
            <a:ext cx="3671742" cy="411776"/>
          </a:xfrm>
          <a:prstGeom prst="rect">
            <a:avLst/>
          </a:prstGeom>
          <a:noFill/>
        </p:spPr>
        <p:txBody>
          <a:bodyPr wrap="square" lIns="0" tIns="0" rIns="0" bIns="0" rtlCol="0">
            <a:noAutofit/>
          </a:bodyPr>
          <a:lstStyle/>
          <a:p>
            <a:pPr algn="ctr"/>
            <a:r>
              <a:rPr lang="en-US" sz="1997" b="1" dirty="0">
                <a:solidFill>
                  <a:schemeClr val="tx1">
                    <a:lumMod val="75000"/>
                    <a:lumOff val="25000"/>
                    <a:alpha val="68000"/>
                  </a:schemeClr>
                </a:solidFill>
              </a:rPr>
              <a:t>Partner Domain</a:t>
            </a:r>
          </a:p>
        </p:txBody>
      </p:sp>
      <p:sp>
        <p:nvSpPr>
          <p:cNvPr id="69" name="TextBox 68"/>
          <p:cNvSpPr txBox="1"/>
          <p:nvPr/>
        </p:nvSpPr>
        <p:spPr>
          <a:xfrm>
            <a:off x="3579213" y="7543096"/>
            <a:ext cx="4156927" cy="405554"/>
          </a:xfrm>
          <a:prstGeom prst="rect">
            <a:avLst/>
          </a:prstGeom>
          <a:noFill/>
        </p:spPr>
        <p:txBody>
          <a:bodyPr wrap="square" lIns="0" tIns="0" rIns="0" bIns="0" rtlCol="0">
            <a:noAutofit/>
          </a:bodyPr>
          <a:lstStyle/>
          <a:p>
            <a:pPr algn="ctr">
              <a:lnSpc>
                <a:spcPct val="86000"/>
              </a:lnSpc>
            </a:pPr>
            <a:r>
              <a:rPr lang="en-US" sz="2128" b="1" dirty="0">
                <a:solidFill>
                  <a:schemeClr val="tx1">
                    <a:lumMod val="75000"/>
                    <a:lumOff val="25000"/>
                  </a:schemeClr>
                </a:solidFill>
              </a:rPr>
              <a:t>Network Infrastructure</a:t>
            </a:r>
          </a:p>
        </p:txBody>
      </p:sp>
      <p:sp>
        <p:nvSpPr>
          <p:cNvPr id="70" name="Rounded Rectangle 69"/>
          <p:cNvSpPr/>
          <p:nvPr/>
        </p:nvSpPr>
        <p:spPr>
          <a:xfrm>
            <a:off x="541956" y="2789144"/>
            <a:ext cx="1881770" cy="807860"/>
          </a:xfrm>
          <a:prstGeom prst="roundRect">
            <a:avLst>
              <a:gd name="adj" fmla="val 11491"/>
            </a:avLst>
          </a:prstGeom>
          <a:solidFill>
            <a:srgbClr val="79CDE9">
              <a:alpha val="65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64" b="1" dirty="0">
                <a:solidFill>
                  <a:schemeClr val="tx1"/>
                </a:solidFill>
              </a:rPr>
              <a:t>Customer</a:t>
            </a:r>
          </a:p>
          <a:p>
            <a:pPr algn="ctr"/>
            <a:r>
              <a:rPr lang="en-US" sz="1664" b="1" dirty="0">
                <a:solidFill>
                  <a:schemeClr val="tx1"/>
                </a:solidFill>
              </a:rPr>
              <a:t>Application Coordinator</a:t>
            </a:r>
          </a:p>
        </p:txBody>
      </p:sp>
      <p:grpSp>
        <p:nvGrpSpPr>
          <p:cNvPr id="71" name="Group 71"/>
          <p:cNvGrpSpPr/>
          <p:nvPr/>
        </p:nvGrpSpPr>
        <p:grpSpPr>
          <a:xfrm>
            <a:off x="3907622" y="6035536"/>
            <a:ext cx="3349874" cy="709719"/>
            <a:chOff x="2895600" y="4038600"/>
            <a:chExt cx="2590800" cy="533400"/>
          </a:xfrm>
        </p:grpSpPr>
        <p:sp>
          <p:nvSpPr>
            <p:cNvPr id="72" name="Rounded Rectangle 71"/>
            <p:cNvSpPr/>
            <p:nvPr/>
          </p:nvSpPr>
          <p:spPr>
            <a:xfrm>
              <a:off x="2895600" y="40386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451994" algn="ctr">
                <a:lnSpc>
                  <a:spcPct val="90000"/>
                </a:lnSpc>
              </a:pPr>
              <a:r>
                <a:rPr lang="en-US" sz="1598" b="1" dirty="0">
                  <a:solidFill>
                    <a:schemeClr val="bg1"/>
                  </a:solidFill>
                </a:rPr>
                <a:t>Element  Control </a:t>
              </a:r>
              <a:br>
                <a:rPr lang="en-US" sz="1598" b="1" dirty="0">
                  <a:solidFill>
                    <a:schemeClr val="bg1"/>
                  </a:solidFill>
                </a:rPr>
              </a:br>
              <a:r>
                <a:rPr lang="en-US" sz="1598" b="1" dirty="0">
                  <a:solidFill>
                    <a:schemeClr val="bg1"/>
                  </a:solidFill>
                </a:rPr>
                <a:t>and Management</a:t>
              </a:r>
            </a:p>
          </p:txBody>
        </p:sp>
        <p:pic>
          <p:nvPicPr>
            <p:cNvPr id="73" name="Picture 72" descr="LSO_fig6-02.png"/>
            <p:cNvPicPr>
              <a:picLocks noChangeAspect="1"/>
            </p:cNvPicPr>
            <p:nvPr/>
          </p:nvPicPr>
          <p:blipFill>
            <a:blip r:embed="rId3" cstate="print"/>
            <a:stretch>
              <a:fillRect/>
            </a:stretch>
          </p:blipFill>
          <p:spPr>
            <a:xfrm>
              <a:off x="3073778" y="4143889"/>
              <a:ext cx="416029" cy="319277"/>
            </a:xfrm>
            <a:prstGeom prst="rect">
              <a:avLst/>
            </a:prstGeom>
          </p:spPr>
        </p:pic>
      </p:grpSp>
      <p:sp>
        <p:nvSpPr>
          <p:cNvPr id="74" name="Rounded Rectangle 73"/>
          <p:cNvSpPr/>
          <p:nvPr/>
        </p:nvSpPr>
        <p:spPr>
          <a:xfrm>
            <a:off x="3907622" y="5009407"/>
            <a:ext cx="3349874" cy="709719"/>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Infrastructure Control </a:t>
            </a:r>
            <a:br>
              <a:rPr lang="en-US" sz="1598" b="1" dirty="0">
                <a:solidFill>
                  <a:schemeClr val="bg1"/>
                </a:solidFill>
              </a:rPr>
            </a:br>
            <a:r>
              <a:rPr lang="en-US" sz="1598" b="1" dirty="0">
                <a:solidFill>
                  <a:schemeClr val="bg1"/>
                </a:solidFill>
              </a:rPr>
              <a:t>and Management</a:t>
            </a:r>
          </a:p>
        </p:txBody>
      </p:sp>
      <p:pic>
        <p:nvPicPr>
          <p:cNvPr id="75" name="Picture 74" descr="LSO_fig6-02.png"/>
          <p:cNvPicPr>
            <a:picLocks noChangeAspect="1"/>
          </p:cNvPicPr>
          <p:nvPr/>
        </p:nvPicPr>
        <p:blipFill>
          <a:blip r:embed="rId3" cstate="print"/>
          <a:stretch>
            <a:fillRect/>
          </a:stretch>
        </p:blipFill>
        <p:spPr>
          <a:xfrm>
            <a:off x="4147046" y="5149500"/>
            <a:ext cx="537920" cy="424816"/>
          </a:xfrm>
          <a:prstGeom prst="rect">
            <a:avLst/>
          </a:prstGeom>
        </p:spPr>
      </p:pic>
      <p:grpSp>
        <p:nvGrpSpPr>
          <p:cNvPr id="76" name="Group 90"/>
          <p:cNvGrpSpPr/>
          <p:nvPr/>
        </p:nvGrpSpPr>
        <p:grpSpPr>
          <a:xfrm>
            <a:off x="3907622" y="3734891"/>
            <a:ext cx="3349874" cy="709719"/>
            <a:chOff x="-2517648" y="3808475"/>
            <a:chExt cx="2517648" cy="533400"/>
          </a:xfrm>
        </p:grpSpPr>
        <p:sp>
          <p:nvSpPr>
            <p:cNvPr id="77" name="Rounded Rectangle 76"/>
            <p:cNvSpPr/>
            <p:nvPr/>
          </p:nvSpPr>
          <p:spPr>
            <a:xfrm>
              <a:off x="-2517648" y="3808475"/>
              <a:ext cx="2517648"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Service Orchestration Functionality</a:t>
              </a:r>
            </a:p>
          </p:txBody>
        </p:sp>
        <p:pic>
          <p:nvPicPr>
            <p:cNvPr id="78" name="Picture 77" descr="LSO_fig6-02.png"/>
            <p:cNvPicPr>
              <a:picLocks noChangeAspect="1"/>
            </p:cNvPicPr>
            <p:nvPr/>
          </p:nvPicPr>
          <p:blipFill>
            <a:blip r:embed="rId3" cstate="print"/>
            <a:stretch>
              <a:fillRect/>
            </a:stretch>
          </p:blipFill>
          <p:spPr>
            <a:xfrm>
              <a:off x="-2362687" y="3913764"/>
              <a:ext cx="404282" cy="319277"/>
            </a:xfrm>
            <a:prstGeom prst="rect">
              <a:avLst/>
            </a:prstGeom>
          </p:spPr>
        </p:pic>
      </p:grpSp>
      <p:grpSp>
        <p:nvGrpSpPr>
          <p:cNvPr id="79" name="Group 27"/>
          <p:cNvGrpSpPr/>
          <p:nvPr/>
        </p:nvGrpSpPr>
        <p:grpSpPr>
          <a:xfrm>
            <a:off x="5366162" y="4441768"/>
            <a:ext cx="931806" cy="605896"/>
            <a:chOff x="4023478" y="3166528"/>
            <a:chExt cx="700312" cy="815286"/>
          </a:xfrm>
        </p:grpSpPr>
        <p:cxnSp>
          <p:nvCxnSpPr>
            <p:cNvPr id="80" name="Straight Connector 79"/>
            <p:cNvCxnSpPr/>
            <p:nvPr/>
          </p:nvCxnSpPr>
          <p:spPr>
            <a:xfrm rot="5400000">
              <a:off x="3615835" y="3574171"/>
              <a:ext cx="815286"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4063777" y="3302409"/>
              <a:ext cx="660013" cy="228599"/>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Presto</a:t>
              </a:r>
            </a:p>
            <a:p>
              <a:pPr algn="ctr">
                <a:lnSpc>
                  <a:spcPct val="86000"/>
                </a:lnSpc>
              </a:pPr>
              <a:r>
                <a:rPr lang="en-US" sz="1597" b="1" cap="all" dirty="0">
                  <a:solidFill>
                    <a:srgbClr val="800000"/>
                  </a:solidFill>
                </a:rPr>
                <a:t>(SOF:ICM)</a:t>
              </a:r>
            </a:p>
            <a:p>
              <a:pPr algn="ctr">
                <a:lnSpc>
                  <a:spcPct val="86000"/>
                </a:lnSpc>
              </a:pPr>
              <a:endParaRPr lang="en-US" sz="1597" b="1" cap="all" dirty="0">
                <a:solidFill>
                  <a:srgbClr val="800000"/>
                </a:solidFill>
              </a:endParaRPr>
            </a:p>
          </p:txBody>
        </p:sp>
      </p:grpSp>
      <p:sp>
        <p:nvSpPr>
          <p:cNvPr id="82" name="TextBox 81"/>
          <p:cNvSpPr txBox="1"/>
          <p:nvPr/>
        </p:nvSpPr>
        <p:spPr>
          <a:xfrm>
            <a:off x="2332552" y="3861931"/>
            <a:ext cx="878186" cy="302948"/>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Allegro</a:t>
            </a:r>
          </a:p>
          <a:p>
            <a:pPr algn="ctr">
              <a:lnSpc>
                <a:spcPct val="86000"/>
              </a:lnSpc>
            </a:pPr>
            <a:r>
              <a:rPr lang="en-US" sz="1597" b="1" cap="all" dirty="0">
                <a:solidFill>
                  <a:srgbClr val="800000"/>
                </a:solidFill>
              </a:rPr>
              <a:t>(CUS:SOF)</a:t>
            </a:r>
          </a:p>
          <a:p>
            <a:pPr algn="r">
              <a:lnSpc>
                <a:spcPct val="86000"/>
              </a:lnSpc>
            </a:pPr>
            <a:endParaRPr lang="en-US" sz="1597" b="1" cap="all" dirty="0">
              <a:solidFill>
                <a:srgbClr val="800000"/>
              </a:solidFill>
            </a:endParaRPr>
          </a:p>
        </p:txBody>
      </p:sp>
      <p:sp>
        <p:nvSpPr>
          <p:cNvPr id="83" name="TextBox 82"/>
          <p:cNvSpPr txBox="1"/>
          <p:nvPr/>
        </p:nvSpPr>
        <p:spPr>
          <a:xfrm>
            <a:off x="5462053" y="2864069"/>
            <a:ext cx="1037880" cy="304164"/>
          </a:xfrm>
          <a:prstGeom prst="rect">
            <a:avLst/>
          </a:prstGeom>
          <a:noFill/>
        </p:spPr>
        <p:txBody>
          <a:bodyPr wrap="square" lIns="0" tIns="60834" rIns="0" bIns="0" rtlCol="0">
            <a:noAutofit/>
          </a:bodyPr>
          <a:lstStyle/>
          <a:p>
            <a:pPr algn="ctr">
              <a:lnSpc>
                <a:spcPct val="86000"/>
              </a:lnSpc>
            </a:pPr>
            <a:r>
              <a:rPr lang="en-US" sz="1798" b="1" cap="all" dirty="0">
                <a:solidFill>
                  <a:srgbClr val="DA0081"/>
                </a:solidFill>
              </a:rPr>
              <a:t>LEGATO</a:t>
            </a:r>
          </a:p>
          <a:p>
            <a:pPr algn="ctr">
              <a:lnSpc>
                <a:spcPct val="86000"/>
              </a:lnSpc>
            </a:pPr>
            <a:r>
              <a:rPr lang="en-US" sz="1798" b="1" cap="all" dirty="0">
                <a:solidFill>
                  <a:srgbClr val="DA0081"/>
                </a:solidFill>
              </a:rPr>
              <a:t>(BUS:SOF)</a:t>
            </a:r>
          </a:p>
          <a:p>
            <a:pPr algn="ctr">
              <a:lnSpc>
                <a:spcPct val="86000"/>
              </a:lnSpc>
            </a:pPr>
            <a:endParaRPr lang="en-US" sz="1798" b="1" cap="all" dirty="0">
              <a:solidFill>
                <a:srgbClr val="DA0081"/>
              </a:solidFill>
            </a:endParaRPr>
          </a:p>
        </p:txBody>
      </p:sp>
      <p:sp>
        <p:nvSpPr>
          <p:cNvPr id="84" name="TextBox 83"/>
          <p:cNvSpPr txBox="1"/>
          <p:nvPr/>
        </p:nvSpPr>
        <p:spPr>
          <a:xfrm>
            <a:off x="2056696" y="1930993"/>
            <a:ext cx="1456989" cy="302948"/>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Cantata</a:t>
            </a:r>
          </a:p>
          <a:p>
            <a:pPr algn="ctr">
              <a:lnSpc>
                <a:spcPct val="86000"/>
              </a:lnSpc>
            </a:pPr>
            <a:r>
              <a:rPr lang="en-US" sz="1597" b="1" cap="all" dirty="0">
                <a:solidFill>
                  <a:srgbClr val="800000"/>
                </a:solidFill>
              </a:rPr>
              <a:t>(CUS:BUS)</a:t>
            </a:r>
          </a:p>
          <a:p>
            <a:pPr algn="ctr">
              <a:lnSpc>
                <a:spcPct val="86000"/>
              </a:lnSpc>
            </a:pPr>
            <a:endParaRPr lang="en-US" sz="1597" b="1" cap="all" dirty="0">
              <a:solidFill>
                <a:srgbClr val="731600"/>
              </a:solidFill>
            </a:endParaRPr>
          </a:p>
        </p:txBody>
      </p:sp>
      <p:grpSp>
        <p:nvGrpSpPr>
          <p:cNvPr id="85" name="Group 71"/>
          <p:cNvGrpSpPr/>
          <p:nvPr/>
        </p:nvGrpSpPr>
        <p:grpSpPr>
          <a:xfrm>
            <a:off x="8294580" y="6054651"/>
            <a:ext cx="3349874" cy="709719"/>
            <a:chOff x="2895600" y="4038600"/>
            <a:chExt cx="2590800" cy="533400"/>
          </a:xfrm>
        </p:grpSpPr>
        <p:sp>
          <p:nvSpPr>
            <p:cNvPr id="86" name="Rounded Rectangle 85"/>
            <p:cNvSpPr/>
            <p:nvPr/>
          </p:nvSpPr>
          <p:spPr>
            <a:xfrm>
              <a:off x="2895600" y="40386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525918" algn="ctr">
                <a:lnSpc>
                  <a:spcPct val="90000"/>
                </a:lnSpc>
              </a:pPr>
              <a:r>
                <a:rPr lang="en-US" sz="1598" b="1" dirty="0">
                  <a:solidFill>
                    <a:schemeClr val="bg1"/>
                  </a:solidFill>
                </a:rPr>
                <a:t>Element  Control </a:t>
              </a:r>
              <a:br>
                <a:rPr lang="en-US" sz="1598" b="1" dirty="0">
                  <a:solidFill>
                    <a:schemeClr val="bg1"/>
                  </a:solidFill>
                </a:rPr>
              </a:br>
              <a:r>
                <a:rPr lang="en-US" sz="1598" b="1" dirty="0">
                  <a:solidFill>
                    <a:schemeClr val="bg1"/>
                  </a:solidFill>
                </a:rPr>
                <a:t>and Management</a:t>
              </a:r>
            </a:p>
          </p:txBody>
        </p:sp>
        <p:pic>
          <p:nvPicPr>
            <p:cNvPr id="87" name="Picture 86" descr="LSO_fig6-02.png"/>
            <p:cNvPicPr>
              <a:picLocks noChangeAspect="1"/>
            </p:cNvPicPr>
            <p:nvPr/>
          </p:nvPicPr>
          <p:blipFill>
            <a:blip r:embed="rId3" cstate="print"/>
            <a:stretch>
              <a:fillRect/>
            </a:stretch>
          </p:blipFill>
          <p:spPr>
            <a:xfrm>
              <a:off x="3064308" y="4143889"/>
              <a:ext cx="416029" cy="319277"/>
            </a:xfrm>
            <a:prstGeom prst="rect">
              <a:avLst/>
            </a:prstGeom>
          </p:spPr>
        </p:pic>
      </p:grpSp>
      <p:grpSp>
        <p:nvGrpSpPr>
          <p:cNvPr id="88" name="Group 70"/>
          <p:cNvGrpSpPr/>
          <p:nvPr/>
        </p:nvGrpSpPr>
        <p:grpSpPr>
          <a:xfrm>
            <a:off x="8294580" y="5028522"/>
            <a:ext cx="3349874" cy="709719"/>
            <a:chOff x="2895600" y="3429000"/>
            <a:chExt cx="2590800" cy="533400"/>
          </a:xfrm>
        </p:grpSpPr>
        <p:sp>
          <p:nvSpPr>
            <p:cNvPr id="89" name="Rounded Rectangle 88"/>
            <p:cNvSpPr/>
            <p:nvPr/>
          </p:nvSpPr>
          <p:spPr>
            <a:xfrm>
              <a:off x="2895600" y="34290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Infrastructure Control </a:t>
              </a:r>
              <a:br>
                <a:rPr lang="en-US" sz="1598" b="1" dirty="0">
                  <a:solidFill>
                    <a:schemeClr val="bg1"/>
                  </a:solidFill>
                </a:rPr>
              </a:br>
              <a:r>
                <a:rPr lang="en-US" sz="1598" b="1" dirty="0">
                  <a:solidFill>
                    <a:schemeClr val="bg1"/>
                  </a:solidFill>
                </a:rPr>
                <a:t>and Management</a:t>
              </a:r>
            </a:p>
          </p:txBody>
        </p:sp>
        <p:pic>
          <p:nvPicPr>
            <p:cNvPr id="90" name="Picture 89" descr="LSO_fig6-02.png"/>
            <p:cNvPicPr>
              <a:picLocks noChangeAspect="1"/>
            </p:cNvPicPr>
            <p:nvPr/>
          </p:nvPicPr>
          <p:blipFill>
            <a:blip r:embed="rId3" cstate="print"/>
            <a:stretch>
              <a:fillRect/>
            </a:stretch>
          </p:blipFill>
          <p:spPr>
            <a:xfrm>
              <a:off x="3045593" y="3534289"/>
              <a:ext cx="416029" cy="319277"/>
            </a:xfrm>
            <a:prstGeom prst="rect">
              <a:avLst/>
            </a:prstGeom>
          </p:spPr>
        </p:pic>
      </p:grpSp>
      <p:cxnSp>
        <p:nvCxnSpPr>
          <p:cNvPr id="91" name="Straight Connector 90"/>
          <p:cNvCxnSpPr/>
          <p:nvPr/>
        </p:nvCxnSpPr>
        <p:spPr>
          <a:xfrm>
            <a:off x="10050150" y="4449770"/>
            <a:ext cx="0" cy="573767"/>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92" name="Shape 91"/>
          <p:cNvCxnSpPr>
            <a:endCxn id="70" idx="0"/>
          </p:cNvCxnSpPr>
          <p:nvPr/>
        </p:nvCxnSpPr>
        <p:spPr>
          <a:xfrm rot="10800000" flipV="1">
            <a:off x="1482845" y="2183246"/>
            <a:ext cx="2997437" cy="605896"/>
          </a:xfrm>
          <a:prstGeom prst="bentConnector2">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93" name="Straight Connector 92"/>
          <p:cNvCxnSpPr/>
          <p:nvPr/>
        </p:nvCxnSpPr>
        <p:spPr>
          <a:xfrm flipH="1">
            <a:off x="10034324" y="2633995"/>
            <a:ext cx="6610" cy="1100896"/>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pic>
        <p:nvPicPr>
          <p:cNvPr id="94" name="Picture 9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2696" y="-1467"/>
            <a:ext cx="2676165" cy="1251106"/>
          </a:xfrm>
          <a:prstGeom prst="rect">
            <a:avLst/>
          </a:prstGeom>
        </p:spPr>
      </p:pic>
      <p:grpSp>
        <p:nvGrpSpPr>
          <p:cNvPr id="95" name="Group 28"/>
          <p:cNvGrpSpPr/>
          <p:nvPr/>
        </p:nvGrpSpPr>
        <p:grpSpPr>
          <a:xfrm>
            <a:off x="5365106" y="5705406"/>
            <a:ext cx="2043670" cy="347740"/>
            <a:chOff x="4022684" y="4483605"/>
            <a:chExt cx="1535951" cy="261349"/>
          </a:xfrm>
        </p:grpSpPr>
        <p:cxnSp>
          <p:nvCxnSpPr>
            <p:cNvPr id="96" name="Straight Connector 95"/>
            <p:cNvCxnSpPr/>
            <p:nvPr/>
          </p:nvCxnSpPr>
          <p:spPr>
            <a:xfrm rot="16200000" flipH="1">
              <a:off x="3892009" y="4614280"/>
              <a:ext cx="261349"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97" name="TextBox 96"/>
            <p:cNvSpPr txBox="1"/>
            <p:nvPr/>
          </p:nvSpPr>
          <p:spPr>
            <a:xfrm>
              <a:off x="4151092" y="4497496"/>
              <a:ext cx="1407543" cy="221719"/>
            </a:xfrm>
            <a:prstGeom prst="rect">
              <a:avLst/>
            </a:prstGeom>
            <a:noFill/>
          </p:spPr>
          <p:txBody>
            <a:bodyPr wrap="square" lIns="0" tIns="60834" rIns="0" bIns="0" rtlCol="0">
              <a:noAutofit/>
            </a:bodyPr>
            <a:lstStyle/>
            <a:p>
              <a:pPr>
                <a:lnSpc>
                  <a:spcPct val="86000"/>
                </a:lnSpc>
              </a:pPr>
              <a:r>
                <a:rPr lang="en-US" sz="1597" b="1" cap="all" dirty="0">
                  <a:solidFill>
                    <a:srgbClr val="800000"/>
                  </a:solidFill>
                </a:rPr>
                <a:t>ADAGIO (ICM:ECM)</a:t>
              </a:r>
            </a:p>
            <a:p>
              <a:pPr>
                <a:lnSpc>
                  <a:spcPct val="86000"/>
                </a:lnSpc>
              </a:pPr>
              <a:endParaRPr lang="en-US" sz="1597" b="1" cap="all" dirty="0">
                <a:solidFill>
                  <a:srgbClr val="800000"/>
                </a:solidFill>
              </a:endParaRPr>
            </a:p>
          </p:txBody>
        </p:sp>
      </p:grpSp>
      <p:cxnSp>
        <p:nvCxnSpPr>
          <p:cNvPr id="98" name="Straight Connector 97"/>
          <p:cNvCxnSpPr/>
          <p:nvPr/>
        </p:nvCxnSpPr>
        <p:spPr>
          <a:xfrm rot="16200000" flipH="1">
            <a:off x="9851078" y="5898390"/>
            <a:ext cx="347740"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99" name="TextBox 98"/>
          <p:cNvSpPr txBox="1"/>
          <p:nvPr/>
        </p:nvSpPr>
        <p:spPr>
          <a:xfrm>
            <a:off x="10006269" y="2826048"/>
            <a:ext cx="1037880" cy="304164"/>
          </a:xfrm>
          <a:prstGeom prst="rect">
            <a:avLst/>
          </a:prstGeom>
          <a:noFill/>
        </p:spPr>
        <p:txBody>
          <a:bodyPr wrap="square" lIns="0" tIns="60834" rIns="0" bIns="0" rtlCol="0">
            <a:noAutofit/>
          </a:bodyPr>
          <a:lstStyle/>
          <a:p>
            <a:pPr algn="ctr">
              <a:lnSpc>
                <a:spcPct val="86000"/>
              </a:lnSpc>
            </a:pPr>
            <a:r>
              <a:rPr lang="en-US" sz="1798" b="1" cap="all" dirty="0">
                <a:solidFill>
                  <a:srgbClr val="DA0081"/>
                </a:solidFill>
              </a:rPr>
              <a:t>LEGATO</a:t>
            </a:r>
          </a:p>
          <a:p>
            <a:pPr algn="ctr">
              <a:lnSpc>
                <a:spcPct val="86000"/>
              </a:lnSpc>
            </a:pPr>
            <a:r>
              <a:rPr lang="en-US" sz="1798" b="1" cap="all" dirty="0">
                <a:solidFill>
                  <a:srgbClr val="DA0081"/>
                </a:solidFill>
              </a:rPr>
              <a:t>(BUS:SOF)</a:t>
            </a:r>
          </a:p>
          <a:p>
            <a:pPr algn="ctr">
              <a:lnSpc>
                <a:spcPct val="86000"/>
              </a:lnSpc>
            </a:pPr>
            <a:endParaRPr lang="en-US" sz="1798" b="1" cap="all" dirty="0">
              <a:solidFill>
                <a:srgbClr val="DA0081"/>
              </a:solidFill>
            </a:endParaRPr>
          </a:p>
        </p:txBody>
      </p:sp>
      <p:sp>
        <p:nvSpPr>
          <p:cNvPr id="100" name="TextBox 99"/>
          <p:cNvSpPr txBox="1"/>
          <p:nvPr/>
        </p:nvSpPr>
        <p:spPr>
          <a:xfrm>
            <a:off x="10064431" y="4488056"/>
            <a:ext cx="878186" cy="304164"/>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Presto</a:t>
            </a:r>
          </a:p>
          <a:p>
            <a:pPr algn="ctr">
              <a:lnSpc>
                <a:spcPct val="86000"/>
              </a:lnSpc>
            </a:pPr>
            <a:r>
              <a:rPr lang="en-US" sz="1597" b="1" cap="all" dirty="0">
                <a:solidFill>
                  <a:srgbClr val="800000"/>
                </a:solidFill>
              </a:rPr>
              <a:t>(SOF:ICM)</a:t>
            </a:r>
          </a:p>
          <a:p>
            <a:pPr algn="ctr">
              <a:lnSpc>
                <a:spcPct val="86000"/>
              </a:lnSpc>
            </a:pPr>
            <a:endParaRPr lang="en-US" sz="1597" b="1" cap="all" dirty="0">
              <a:solidFill>
                <a:srgbClr val="800000"/>
              </a:solidFill>
            </a:endParaRPr>
          </a:p>
        </p:txBody>
      </p:sp>
      <p:sp>
        <p:nvSpPr>
          <p:cNvPr id="101" name="TextBox 100"/>
          <p:cNvSpPr txBox="1"/>
          <p:nvPr/>
        </p:nvSpPr>
        <p:spPr>
          <a:xfrm>
            <a:off x="10181161" y="5715951"/>
            <a:ext cx="1872816" cy="295010"/>
          </a:xfrm>
          <a:prstGeom prst="rect">
            <a:avLst/>
          </a:prstGeom>
          <a:noFill/>
        </p:spPr>
        <p:txBody>
          <a:bodyPr wrap="square" lIns="0" tIns="60834" rIns="0" bIns="0" rtlCol="0">
            <a:noAutofit/>
          </a:bodyPr>
          <a:lstStyle/>
          <a:p>
            <a:pPr>
              <a:lnSpc>
                <a:spcPct val="86000"/>
              </a:lnSpc>
            </a:pPr>
            <a:r>
              <a:rPr lang="en-US" sz="1597" b="1" cap="all" dirty="0">
                <a:solidFill>
                  <a:srgbClr val="800000"/>
                </a:solidFill>
              </a:rPr>
              <a:t>ADAGIO (ICM:ECM)</a:t>
            </a:r>
          </a:p>
          <a:p>
            <a:pPr>
              <a:lnSpc>
                <a:spcPct val="86000"/>
              </a:lnSpc>
            </a:pPr>
            <a:endParaRPr lang="en-US" sz="1597" b="1" cap="all" dirty="0">
              <a:solidFill>
                <a:srgbClr val="800000"/>
              </a:solidFill>
            </a:endParaRPr>
          </a:p>
        </p:txBody>
      </p:sp>
      <p:grpSp>
        <p:nvGrpSpPr>
          <p:cNvPr id="102" name="Group 32"/>
          <p:cNvGrpSpPr/>
          <p:nvPr/>
        </p:nvGrpSpPr>
        <p:grpSpPr>
          <a:xfrm>
            <a:off x="7206812" y="3734889"/>
            <a:ext cx="1817687" cy="366024"/>
            <a:chOff x="4838703" y="2698540"/>
            <a:chExt cx="1683939" cy="275090"/>
          </a:xfrm>
        </p:grpSpPr>
        <p:cxnSp>
          <p:nvCxnSpPr>
            <p:cNvPr id="103" name="Straight Arrow Connector 102"/>
            <p:cNvCxnSpPr/>
            <p:nvPr/>
          </p:nvCxnSpPr>
          <p:spPr>
            <a:xfrm>
              <a:off x="4838703" y="2884167"/>
              <a:ext cx="1683939" cy="1588"/>
            </a:xfrm>
            <a:prstGeom prst="straightConnector1">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104" name="TextBox 103"/>
            <p:cNvSpPr txBox="1"/>
            <p:nvPr/>
          </p:nvSpPr>
          <p:spPr>
            <a:xfrm>
              <a:off x="5027370" y="2698540"/>
              <a:ext cx="1375377" cy="275090"/>
            </a:xfrm>
            <a:prstGeom prst="rect">
              <a:avLst/>
            </a:prstGeom>
            <a:noFill/>
          </p:spPr>
          <p:txBody>
            <a:bodyPr wrap="square" lIns="0" tIns="60834" rIns="0" bIns="0" rtlCol="0">
              <a:noAutofit/>
            </a:bodyPr>
            <a:lstStyle/>
            <a:p>
              <a:pPr algn="ctr">
                <a:lnSpc>
                  <a:spcPct val="86000"/>
                </a:lnSpc>
              </a:pPr>
              <a:r>
                <a:rPr lang="en-US" sz="1597" b="1" cap="all" dirty="0">
                  <a:solidFill>
                    <a:srgbClr val="DA0081"/>
                  </a:solidFill>
                </a:rPr>
                <a:t>Interlude </a:t>
              </a:r>
              <a:br>
                <a:rPr lang="en-US" sz="1597" b="1" cap="all" dirty="0">
                  <a:solidFill>
                    <a:srgbClr val="DA0081"/>
                  </a:solidFill>
                </a:rPr>
              </a:br>
              <a:r>
                <a:rPr lang="en-US" sz="1597" b="1" cap="all" dirty="0">
                  <a:solidFill>
                    <a:srgbClr val="DA0081"/>
                  </a:solidFill>
                </a:rPr>
                <a:t>(SOF:SOF)</a:t>
              </a:r>
            </a:p>
            <a:p>
              <a:pPr algn="ctr">
                <a:lnSpc>
                  <a:spcPct val="86000"/>
                </a:lnSpc>
              </a:pPr>
              <a:endParaRPr lang="en-US" sz="1597" b="1" cap="all" dirty="0">
                <a:solidFill>
                  <a:srgbClr val="DA0081"/>
                </a:solidFill>
              </a:endParaRPr>
            </a:p>
          </p:txBody>
        </p:sp>
      </p:grpSp>
      <p:cxnSp>
        <p:nvCxnSpPr>
          <p:cNvPr id="105" name="Straight Arrow Connector 104"/>
          <p:cNvCxnSpPr>
            <a:stCxn id="108" idx="3"/>
          </p:cNvCxnSpPr>
          <p:nvPr/>
        </p:nvCxnSpPr>
        <p:spPr>
          <a:xfrm>
            <a:off x="6474586" y="2269224"/>
            <a:ext cx="2549913" cy="15007"/>
          </a:xfrm>
          <a:prstGeom prst="straightConnector1">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7638760" y="2018187"/>
            <a:ext cx="1082790" cy="323721"/>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Sonata</a:t>
            </a:r>
          </a:p>
          <a:p>
            <a:pPr algn="ctr">
              <a:lnSpc>
                <a:spcPct val="86000"/>
              </a:lnSpc>
            </a:pPr>
            <a:r>
              <a:rPr lang="en-US" sz="1597" b="1" cap="all" dirty="0">
                <a:solidFill>
                  <a:srgbClr val="800000"/>
                </a:solidFill>
              </a:rPr>
              <a:t>(BUS:BUS)</a:t>
            </a:r>
          </a:p>
          <a:p>
            <a:pPr algn="ctr">
              <a:lnSpc>
                <a:spcPct val="86000"/>
              </a:lnSpc>
            </a:pPr>
            <a:endParaRPr lang="en-US" sz="1597" b="1" cap="all" dirty="0">
              <a:solidFill>
                <a:srgbClr val="731600"/>
              </a:solidFill>
            </a:endParaRPr>
          </a:p>
        </p:txBody>
      </p:sp>
      <p:grpSp>
        <p:nvGrpSpPr>
          <p:cNvPr id="107" name="Group 97"/>
          <p:cNvGrpSpPr/>
          <p:nvPr/>
        </p:nvGrpSpPr>
        <p:grpSpPr>
          <a:xfrm>
            <a:off x="4555916" y="1914363"/>
            <a:ext cx="1918670" cy="709719"/>
            <a:chOff x="-2258550" y="2670050"/>
            <a:chExt cx="1442005" cy="533400"/>
          </a:xfrm>
        </p:grpSpPr>
        <p:sp>
          <p:nvSpPr>
            <p:cNvPr id="108" name="Rounded Rectangle 107"/>
            <p:cNvSpPr/>
            <p:nvPr/>
          </p:nvSpPr>
          <p:spPr>
            <a:xfrm>
              <a:off x="-2258550" y="2670050"/>
              <a:ext cx="144200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80182" algn="ctr">
                <a:lnSpc>
                  <a:spcPct val="90000"/>
                </a:lnSpc>
              </a:pPr>
              <a:r>
                <a:rPr lang="en-US" sz="1598" b="1" dirty="0">
                  <a:solidFill>
                    <a:schemeClr val="bg1"/>
                  </a:solidFill>
                </a:rPr>
                <a:t>Business Applications</a:t>
              </a:r>
            </a:p>
          </p:txBody>
        </p:sp>
        <p:pic>
          <p:nvPicPr>
            <p:cNvPr id="109" name="Picture 108" descr="LSO_fig6-02.png"/>
            <p:cNvPicPr>
              <a:picLocks noChangeAspect="1"/>
            </p:cNvPicPr>
            <p:nvPr/>
          </p:nvPicPr>
          <p:blipFill>
            <a:blip r:embed="rId3" cstate="print"/>
            <a:stretch>
              <a:fillRect/>
            </a:stretch>
          </p:blipFill>
          <p:spPr>
            <a:xfrm>
              <a:off x="-2258550" y="2806143"/>
              <a:ext cx="404282" cy="319277"/>
            </a:xfrm>
            <a:prstGeom prst="rect">
              <a:avLst/>
            </a:prstGeom>
          </p:spPr>
        </p:pic>
      </p:grpSp>
      <p:grpSp>
        <p:nvGrpSpPr>
          <p:cNvPr id="110" name="Group 102"/>
          <p:cNvGrpSpPr/>
          <p:nvPr/>
        </p:nvGrpSpPr>
        <p:grpSpPr>
          <a:xfrm>
            <a:off x="9064648" y="1917204"/>
            <a:ext cx="1918670" cy="709719"/>
            <a:chOff x="-2258550" y="2670050"/>
            <a:chExt cx="1442005" cy="533400"/>
          </a:xfrm>
        </p:grpSpPr>
        <p:sp>
          <p:nvSpPr>
            <p:cNvPr id="111" name="Rounded Rectangle 110"/>
            <p:cNvSpPr/>
            <p:nvPr/>
          </p:nvSpPr>
          <p:spPr>
            <a:xfrm>
              <a:off x="-2258550" y="2670050"/>
              <a:ext cx="144200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80182" algn="ctr">
                <a:lnSpc>
                  <a:spcPct val="90000"/>
                </a:lnSpc>
              </a:pPr>
              <a:r>
                <a:rPr lang="en-US" sz="1598" b="1" dirty="0">
                  <a:solidFill>
                    <a:schemeClr val="bg1"/>
                  </a:solidFill>
                </a:rPr>
                <a:t>Business Applications</a:t>
              </a:r>
            </a:p>
          </p:txBody>
        </p:sp>
        <p:pic>
          <p:nvPicPr>
            <p:cNvPr id="112" name="Picture 111" descr="LSO_fig6-02.png"/>
            <p:cNvPicPr>
              <a:picLocks noChangeAspect="1"/>
            </p:cNvPicPr>
            <p:nvPr/>
          </p:nvPicPr>
          <p:blipFill>
            <a:blip r:embed="rId3" cstate="print"/>
            <a:stretch>
              <a:fillRect/>
            </a:stretch>
          </p:blipFill>
          <p:spPr>
            <a:xfrm>
              <a:off x="-2258550" y="2806143"/>
              <a:ext cx="404282" cy="319277"/>
            </a:xfrm>
            <a:prstGeom prst="rect">
              <a:avLst/>
            </a:prstGeom>
          </p:spPr>
        </p:pic>
      </p:grpSp>
      <p:grpSp>
        <p:nvGrpSpPr>
          <p:cNvPr id="113" name="Group 124"/>
          <p:cNvGrpSpPr/>
          <p:nvPr/>
        </p:nvGrpSpPr>
        <p:grpSpPr>
          <a:xfrm>
            <a:off x="9024497" y="3734891"/>
            <a:ext cx="2928497" cy="709719"/>
            <a:chOff x="6772954" y="2594155"/>
            <a:chExt cx="2200955" cy="533400"/>
          </a:xfrm>
        </p:grpSpPr>
        <p:sp>
          <p:nvSpPr>
            <p:cNvPr id="114" name="Rounded Rectangle 113"/>
            <p:cNvSpPr/>
            <p:nvPr/>
          </p:nvSpPr>
          <p:spPr>
            <a:xfrm>
              <a:off x="6772954" y="2594155"/>
              <a:ext cx="220095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78070" indent="86597" algn="ctr">
                <a:lnSpc>
                  <a:spcPct val="90000"/>
                </a:lnSpc>
              </a:pPr>
              <a:r>
                <a:rPr lang="en-US" sz="1598" b="1" dirty="0">
                  <a:solidFill>
                    <a:schemeClr val="bg1"/>
                  </a:solidFill>
                </a:rPr>
                <a:t>Service Orchestration Functionality</a:t>
              </a:r>
            </a:p>
          </p:txBody>
        </p:sp>
        <p:pic>
          <p:nvPicPr>
            <p:cNvPr id="115" name="Picture 114" descr="LSO_fig6-02.png"/>
            <p:cNvPicPr>
              <a:picLocks noChangeAspect="1"/>
            </p:cNvPicPr>
            <p:nvPr/>
          </p:nvPicPr>
          <p:blipFill>
            <a:blip r:embed="rId3" cstate="print"/>
            <a:stretch>
              <a:fillRect/>
            </a:stretch>
          </p:blipFill>
          <p:spPr>
            <a:xfrm>
              <a:off x="6848850" y="2699444"/>
              <a:ext cx="404282" cy="319277"/>
            </a:xfrm>
            <a:prstGeom prst="rect">
              <a:avLst/>
            </a:prstGeom>
          </p:spPr>
        </p:pic>
      </p:grpSp>
      <p:sp>
        <p:nvSpPr>
          <p:cNvPr id="116" name="TextBox 115"/>
          <p:cNvSpPr txBox="1"/>
          <p:nvPr/>
        </p:nvSpPr>
        <p:spPr>
          <a:xfrm>
            <a:off x="2426991" y="264577"/>
            <a:ext cx="7859396" cy="911340"/>
          </a:xfrm>
          <a:prstGeom prst="rect">
            <a:avLst/>
          </a:prstGeom>
          <a:noFill/>
        </p:spPr>
        <p:txBody>
          <a:bodyPr wrap="none" rtlCol="0">
            <a:spAutoFit/>
          </a:bodyPr>
          <a:lstStyle/>
          <a:p>
            <a:r>
              <a:rPr lang="en-US" sz="5322" b="1" dirty="0">
                <a:solidFill>
                  <a:schemeClr val="bg1"/>
                </a:solidFill>
              </a:rPr>
              <a:t>REFERENCE ARCHITECTURE</a:t>
            </a:r>
          </a:p>
        </p:txBody>
      </p:sp>
      <p:cxnSp>
        <p:nvCxnSpPr>
          <p:cNvPr id="117" name="Straight Connector 116"/>
          <p:cNvCxnSpPr/>
          <p:nvPr/>
        </p:nvCxnSpPr>
        <p:spPr>
          <a:xfrm flipH="1">
            <a:off x="5483496" y="2625199"/>
            <a:ext cx="6610" cy="1100896"/>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18" name="Shape 117"/>
          <p:cNvCxnSpPr>
            <a:endCxn id="70" idx="2"/>
          </p:cNvCxnSpPr>
          <p:nvPr/>
        </p:nvCxnSpPr>
        <p:spPr>
          <a:xfrm rot="10800000">
            <a:off x="1482844" y="3597005"/>
            <a:ext cx="2391545" cy="504914"/>
          </a:xfrm>
          <a:prstGeom prst="bentConnector2">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2" name="Oval 1"/>
          <p:cNvSpPr/>
          <p:nvPr/>
        </p:nvSpPr>
        <p:spPr>
          <a:xfrm>
            <a:off x="4480280" y="2596539"/>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61" name="Oval 60"/>
          <p:cNvSpPr/>
          <p:nvPr/>
        </p:nvSpPr>
        <p:spPr>
          <a:xfrm>
            <a:off x="9012215" y="2596539"/>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65" name="Oval 64"/>
          <p:cNvSpPr/>
          <p:nvPr/>
        </p:nvSpPr>
        <p:spPr>
          <a:xfrm>
            <a:off x="6819846" y="3413195"/>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19" name="Oval 118"/>
          <p:cNvSpPr/>
          <p:nvPr/>
        </p:nvSpPr>
        <p:spPr>
          <a:xfrm>
            <a:off x="4588983" y="4185802"/>
            <a:ext cx="2513763" cy="1129557"/>
          </a:xfrm>
          <a:prstGeom prst="ellipse">
            <a:avLst/>
          </a:prstGeom>
          <a:noFill/>
          <a:ln w="762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3" name="Oval 2"/>
          <p:cNvSpPr/>
          <p:nvPr/>
        </p:nvSpPr>
        <p:spPr>
          <a:xfrm>
            <a:off x="371140" y="5047664"/>
            <a:ext cx="614163" cy="225869"/>
          </a:xfrm>
          <a:prstGeom prst="ellipse">
            <a:avLst/>
          </a:prstGeom>
          <a:solidFill>
            <a:srgbClr val="DA00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Oval 120"/>
          <p:cNvSpPr/>
          <p:nvPr/>
        </p:nvSpPr>
        <p:spPr>
          <a:xfrm>
            <a:off x="375698" y="5557690"/>
            <a:ext cx="614163" cy="22586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59354" y="4671450"/>
            <a:ext cx="1088888" cy="369012"/>
          </a:xfrm>
          <a:prstGeom prst="rect">
            <a:avLst/>
          </a:prstGeom>
          <a:noFill/>
        </p:spPr>
        <p:txBody>
          <a:bodyPr wrap="none" rtlCol="0">
            <a:spAutoFit/>
          </a:bodyPr>
          <a:lstStyle/>
          <a:p>
            <a:r>
              <a:rPr lang="en-US" sz="1798" b="1" u="sng" dirty="0" smtClean="0"/>
              <a:t>Color Key</a:t>
            </a:r>
            <a:endParaRPr lang="en-US" sz="1798" b="1" u="sng" dirty="0"/>
          </a:p>
        </p:txBody>
      </p:sp>
      <p:sp>
        <p:nvSpPr>
          <p:cNvPr id="122" name="TextBox 121"/>
          <p:cNvSpPr txBox="1"/>
          <p:nvPr/>
        </p:nvSpPr>
        <p:spPr>
          <a:xfrm>
            <a:off x="915836" y="4949884"/>
            <a:ext cx="1722302" cy="523220"/>
          </a:xfrm>
          <a:prstGeom prst="rect">
            <a:avLst/>
          </a:prstGeom>
          <a:noFill/>
        </p:spPr>
        <p:txBody>
          <a:bodyPr wrap="square" rtlCol="0">
            <a:spAutoFit/>
          </a:bodyPr>
          <a:lstStyle/>
          <a:p>
            <a:r>
              <a:rPr lang="en-US" sz="1400" b="1" dirty="0" smtClean="0"/>
              <a:t>ONAP Service Centric External APIs</a:t>
            </a:r>
            <a:endParaRPr lang="en-US" sz="1400" b="1" dirty="0"/>
          </a:p>
        </p:txBody>
      </p:sp>
      <p:sp>
        <p:nvSpPr>
          <p:cNvPr id="124" name="TextBox 123"/>
          <p:cNvSpPr txBox="1"/>
          <p:nvPr/>
        </p:nvSpPr>
        <p:spPr>
          <a:xfrm>
            <a:off x="938463" y="5502295"/>
            <a:ext cx="1722302" cy="523220"/>
          </a:xfrm>
          <a:prstGeom prst="rect">
            <a:avLst/>
          </a:prstGeom>
          <a:noFill/>
        </p:spPr>
        <p:txBody>
          <a:bodyPr wrap="square" rtlCol="0">
            <a:spAutoFit/>
          </a:bodyPr>
          <a:lstStyle/>
          <a:p>
            <a:r>
              <a:rPr lang="en-US" sz="1400" b="1" dirty="0" smtClean="0"/>
              <a:t>ONAP Resource Centric External APIs</a:t>
            </a:r>
            <a:endParaRPr lang="en-US" sz="1400" b="1" dirty="0"/>
          </a:p>
        </p:txBody>
      </p:sp>
    </p:spTree>
    <p:extLst>
      <p:ext uri="{BB962C8B-B14F-4D97-AF65-F5344CB8AC3E}">
        <p14:creationId xmlns:p14="http://schemas.microsoft.com/office/powerpoint/2010/main" val="475159635"/>
      </p:ext>
    </p:extLst>
  </p:cSld>
  <p:clrMapOvr>
    <a:masterClrMapping/>
  </p:clrMapOvr>
  <p:transition advClick="0"/>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ounded Rectangle 18"/>
          <p:cNvSpPr/>
          <p:nvPr/>
        </p:nvSpPr>
        <p:spPr>
          <a:xfrm>
            <a:off x="3109647" y="2813758"/>
            <a:ext cx="5727873" cy="1309459"/>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nSpc>
                <a:spcPct val="90000"/>
              </a:lnSpc>
            </a:pPr>
            <a:r>
              <a:rPr lang="en-US" sz="1798" b="1" dirty="0">
                <a:solidFill>
                  <a:schemeClr val="bg1"/>
                </a:solidFill>
              </a:rPr>
              <a:t>Service Orchestration Functionality</a:t>
            </a:r>
          </a:p>
        </p:txBody>
      </p:sp>
      <p:sp>
        <p:nvSpPr>
          <p:cNvPr id="64" name="Rounded Rectangular Callout 63"/>
          <p:cNvSpPr/>
          <p:nvPr/>
        </p:nvSpPr>
        <p:spPr>
          <a:xfrm>
            <a:off x="95650" y="2722694"/>
            <a:ext cx="2221314" cy="1824822"/>
          </a:xfrm>
          <a:prstGeom prst="wedgeRoundRectCallout">
            <a:avLst>
              <a:gd name="adj1" fmla="val 59010"/>
              <a:gd name="adj2" fmla="val -2844"/>
              <a:gd name="adj3" fmla="val 16667"/>
            </a:avLst>
          </a:prstGeom>
          <a:solidFill>
            <a:schemeClr val="accent2">
              <a:lumMod val="20000"/>
              <a:lumOff val="80000"/>
              <a:alpha val="89804"/>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98" dirty="0">
                <a:solidFill>
                  <a:schemeClr val="tx1"/>
                </a:solidFill>
              </a:rPr>
              <a:t>Dynamic service control;</a:t>
            </a:r>
          </a:p>
          <a:p>
            <a:pPr algn="ctr"/>
            <a:r>
              <a:rPr lang="en-US" sz="1398" dirty="0">
                <a:solidFill>
                  <a:schemeClr val="tx1"/>
                </a:solidFill>
              </a:rPr>
              <a:t>Service state info;</a:t>
            </a:r>
          </a:p>
          <a:p>
            <a:pPr algn="ctr"/>
            <a:r>
              <a:rPr lang="en-US" sz="1398" dirty="0">
                <a:solidFill>
                  <a:schemeClr val="tx1"/>
                </a:solidFill>
              </a:rPr>
              <a:t>Service performance &amp; quality;</a:t>
            </a:r>
          </a:p>
          <a:p>
            <a:pPr algn="ctr"/>
            <a:r>
              <a:rPr lang="en-US" sz="1398" dirty="0">
                <a:solidFill>
                  <a:schemeClr val="tx1"/>
                </a:solidFill>
              </a:rPr>
              <a:t>Service related alerts;</a:t>
            </a:r>
          </a:p>
        </p:txBody>
      </p:sp>
      <p:sp>
        <p:nvSpPr>
          <p:cNvPr id="65" name="Rounded Rectangular Callout 64"/>
          <p:cNvSpPr/>
          <p:nvPr/>
        </p:nvSpPr>
        <p:spPr>
          <a:xfrm>
            <a:off x="9537275" y="2879211"/>
            <a:ext cx="2642032" cy="1642306"/>
          </a:xfrm>
          <a:prstGeom prst="wedgeRoundRectCallout">
            <a:avLst>
              <a:gd name="adj1" fmla="val -55602"/>
              <a:gd name="adj2" fmla="val -2593"/>
              <a:gd name="adj3" fmla="val 16667"/>
            </a:avLst>
          </a:prstGeom>
          <a:solidFill>
            <a:schemeClr val="accent2">
              <a:lumMod val="20000"/>
              <a:lumOff val="80000"/>
              <a:alpha val="89804"/>
            </a:schemeClr>
          </a:solidFill>
          <a:ln w="76200">
            <a:solidFill>
              <a:srgbClr val="DA00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98" dirty="0">
                <a:solidFill>
                  <a:schemeClr val="tx1"/>
                </a:solidFill>
              </a:rPr>
              <a:t>Dynamic service control;</a:t>
            </a:r>
          </a:p>
          <a:p>
            <a:pPr algn="ctr"/>
            <a:r>
              <a:rPr lang="en-US" sz="1398" dirty="0">
                <a:solidFill>
                  <a:schemeClr val="tx1"/>
                </a:solidFill>
              </a:rPr>
              <a:t>Service parameter </a:t>
            </a:r>
            <a:r>
              <a:rPr lang="en-US" sz="1398" dirty="0" err="1">
                <a:solidFill>
                  <a:schemeClr val="tx1"/>
                </a:solidFill>
              </a:rPr>
              <a:t>config</a:t>
            </a:r>
            <a:r>
              <a:rPr lang="en-US" sz="1398" dirty="0">
                <a:solidFill>
                  <a:schemeClr val="tx1"/>
                </a:solidFill>
              </a:rPr>
              <a:t>;</a:t>
            </a:r>
          </a:p>
          <a:p>
            <a:pPr algn="ctr"/>
            <a:r>
              <a:rPr lang="en-US" sz="1398" dirty="0">
                <a:solidFill>
                  <a:schemeClr val="tx1"/>
                </a:solidFill>
              </a:rPr>
              <a:t>Service state info;</a:t>
            </a:r>
          </a:p>
          <a:p>
            <a:pPr algn="ctr"/>
            <a:r>
              <a:rPr lang="en-US" sz="1398" dirty="0">
                <a:solidFill>
                  <a:schemeClr val="tx1"/>
                </a:solidFill>
              </a:rPr>
              <a:t>Service performance info;</a:t>
            </a:r>
          </a:p>
          <a:p>
            <a:pPr algn="ctr"/>
            <a:r>
              <a:rPr lang="en-US" sz="1398" dirty="0">
                <a:solidFill>
                  <a:schemeClr val="tx1"/>
                </a:solidFill>
              </a:rPr>
              <a:t>Service problem alerts</a:t>
            </a:r>
          </a:p>
        </p:txBody>
      </p:sp>
      <p:sp>
        <p:nvSpPr>
          <p:cNvPr id="66" name="Rounded Rectangular Callout 65"/>
          <p:cNvSpPr/>
          <p:nvPr/>
        </p:nvSpPr>
        <p:spPr>
          <a:xfrm>
            <a:off x="6337584" y="-34248"/>
            <a:ext cx="4999864" cy="2165757"/>
          </a:xfrm>
          <a:prstGeom prst="wedgeRoundRectCallout">
            <a:avLst>
              <a:gd name="adj1" fmla="val -25600"/>
              <a:gd name="adj2" fmla="val 68567"/>
              <a:gd name="adj3" fmla="val 16667"/>
            </a:avLst>
          </a:prstGeom>
          <a:solidFill>
            <a:schemeClr val="accent2">
              <a:lumMod val="20000"/>
              <a:lumOff val="80000"/>
              <a:alpha val="89804"/>
            </a:schemeClr>
          </a:solidFill>
          <a:ln w="76200">
            <a:solidFill>
              <a:srgbClr val="DA00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98" dirty="0">
                <a:solidFill>
                  <a:schemeClr val="tx1"/>
                </a:solidFill>
              </a:rPr>
              <a:t>Service feasibility;</a:t>
            </a:r>
          </a:p>
          <a:p>
            <a:pPr algn="ctr"/>
            <a:r>
              <a:rPr lang="en-US" sz="1398" dirty="0">
                <a:solidFill>
                  <a:schemeClr val="tx1"/>
                </a:solidFill>
              </a:rPr>
              <a:t>Service provisioning configuration &amp; activation;</a:t>
            </a:r>
          </a:p>
          <a:p>
            <a:pPr algn="ctr"/>
            <a:r>
              <a:rPr lang="en-US" sz="1398" dirty="0">
                <a:solidFill>
                  <a:schemeClr val="tx1"/>
                </a:solidFill>
              </a:rPr>
              <a:t>Request fallout;</a:t>
            </a:r>
          </a:p>
          <a:p>
            <a:pPr algn="ctr"/>
            <a:r>
              <a:rPr lang="en-US" sz="1398" dirty="0">
                <a:solidFill>
                  <a:schemeClr val="tx1"/>
                </a:solidFill>
              </a:rPr>
              <a:t>Usage events &amp; metrics;</a:t>
            </a:r>
          </a:p>
          <a:p>
            <a:pPr algn="ctr"/>
            <a:r>
              <a:rPr lang="en-US" sz="1398" dirty="0">
                <a:solidFill>
                  <a:schemeClr val="tx1"/>
                </a:solidFill>
              </a:rPr>
              <a:t>License accounting;</a:t>
            </a:r>
          </a:p>
          <a:p>
            <a:pPr algn="ctr"/>
            <a:r>
              <a:rPr lang="en-US" sz="1398" dirty="0">
                <a:solidFill>
                  <a:schemeClr val="tx1"/>
                </a:solidFill>
              </a:rPr>
              <a:t>Service performance &amp; quality (e.g., KPI);</a:t>
            </a:r>
          </a:p>
          <a:p>
            <a:pPr algn="ctr"/>
            <a:r>
              <a:rPr lang="en-US" sz="1398" dirty="0">
                <a:solidFill>
                  <a:schemeClr val="tx1"/>
                </a:solidFill>
              </a:rPr>
              <a:t>Service trouble management;</a:t>
            </a:r>
          </a:p>
          <a:p>
            <a:pPr algn="ctr"/>
            <a:r>
              <a:rPr lang="en-US" sz="1398" dirty="0">
                <a:solidFill>
                  <a:schemeClr val="tx1"/>
                </a:solidFill>
              </a:rPr>
              <a:t>Service policy;</a:t>
            </a:r>
          </a:p>
          <a:p>
            <a:pPr algn="ctr"/>
            <a:r>
              <a:rPr lang="en-US" sz="1398" dirty="0">
                <a:solidFill>
                  <a:schemeClr val="tx1"/>
                </a:solidFill>
              </a:rPr>
              <a:t>Capacity engineering;</a:t>
            </a:r>
          </a:p>
          <a:p>
            <a:pPr algn="ctr"/>
            <a:r>
              <a:rPr lang="en-US" sz="1398" dirty="0">
                <a:solidFill>
                  <a:schemeClr val="tx1"/>
                </a:solidFill>
              </a:rPr>
              <a:t>Address allocation management;</a:t>
            </a:r>
          </a:p>
        </p:txBody>
      </p:sp>
      <p:sp>
        <p:nvSpPr>
          <p:cNvPr id="67" name="Rounded Rectangular Callout 66"/>
          <p:cNvSpPr/>
          <p:nvPr/>
        </p:nvSpPr>
        <p:spPr>
          <a:xfrm>
            <a:off x="4068880" y="4857467"/>
            <a:ext cx="4336004" cy="1564803"/>
          </a:xfrm>
          <a:prstGeom prst="wedgeRoundRectCallout">
            <a:avLst>
              <a:gd name="adj1" fmla="val 1778"/>
              <a:gd name="adj2" fmla="val -67210"/>
              <a:gd name="adj3" fmla="val 16667"/>
            </a:avLst>
          </a:prstGeom>
          <a:solidFill>
            <a:schemeClr val="accent2">
              <a:lumMod val="20000"/>
              <a:lumOff val="80000"/>
              <a:alpha val="89804"/>
            </a:schemeClr>
          </a:solid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98" dirty="0">
                <a:solidFill>
                  <a:schemeClr val="tx1"/>
                </a:solidFill>
              </a:rPr>
              <a:t>Connectivity and network function feasibility;</a:t>
            </a:r>
          </a:p>
          <a:p>
            <a:pPr algn="ctr"/>
            <a:r>
              <a:rPr lang="en-US" sz="1398" dirty="0">
                <a:solidFill>
                  <a:schemeClr val="tx1"/>
                </a:solidFill>
              </a:rPr>
              <a:t>Configuration, activation, and management of connectivity and logical network functions;</a:t>
            </a:r>
          </a:p>
          <a:p>
            <a:pPr algn="ctr"/>
            <a:r>
              <a:rPr lang="en-US" sz="1398" dirty="0">
                <a:solidFill>
                  <a:schemeClr val="tx1"/>
                </a:solidFill>
              </a:rPr>
              <a:t>Topology and routing;</a:t>
            </a:r>
          </a:p>
          <a:p>
            <a:pPr algn="ctr"/>
            <a:r>
              <a:rPr lang="en-US" sz="1398" dirty="0">
                <a:solidFill>
                  <a:schemeClr val="tx1"/>
                </a:solidFill>
              </a:rPr>
              <a:t>Performance and Fault;</a:t>
            </a:r>
          </a:p>
          <a:p>
            <a:pPr algn="ctr"/>
            <a:r>
              <a:rPr lang="en-US" sz="1398" dirty="0">
                <a:solidFill>
                  <a:schemeClr val="tx1"/>
                </a:solidFill>
              </a:rPr>
              <a:t>Connectivity policy</a:t>
            </a:r>
          </a:p>
        </p:txBody>
      </p:sp>
      <p:sp>
        <p:nvSpPr>
          <p:cNvPr id="68" name="Rounded Rectangle 67"/>
          <p:cNvSpPr/>
          <p:nvPr/>
        </p:nvSpPr>
        <p:spPr>
          <a:xfrm>
            <a:off x="3109646" y="2441459"/>
            <a:ext cx="5727871" cy="437754"/>
          </a:xfrm>
          <a:prstGeom prst="roundRect">
            <a:avLst>
              <a:gd name="adj" fmla="val 791"/>
            </a:avLst>
          </a:prstGeom>
          <a:solidFill>
            <a:srgbClr val="D7D9E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8" b="1" dirty="0">
                <a:solidFill>
                  <a:schemeClr val="tx1">
                    <a:lumMod val="75000"/>
                  </a:schemeClr>
                </a:solidFill>
              </a:rPr>
              <a:t>LEGATO</a:t>
            </a:r>
          </a:p>
        </p:txBody>
      </p:sp>
      <p:sp>
        <p:nvSpPr>
          <p:cNvPr id="69" name="Rounded Rectangle 68"/>
          <p:cNvSpPr/>
          <p:nvPr/>
        </p:nvSpPr>
        <p:spPr>
          <a:xfrm>
            <a:off x="3118862" y="4109762"/>
            <a:ext cx="5727871" cy="437754"/>
          </a:xfrm>
          <a:prstGeom prst="roundRect">
            <a:avLst>
              <a:gd name="adj" fmla="val 791"/>
            </a:avLst>
          </a:prstGeom>
          <a:solidFill>
            <a:srgbClr val="D7D9E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8" b="1" dirty="0">
                <a:solidFill>
                  <a:schemeClr val="tx1">
                    <a:lumMod val="75000"/>
                  </a:schemeClr>
                </a:solidFill>
              </a:rPr>
              <a:t>PRESTO</a:t>
            </a:r>
          </a:p>
        </p:txBody>
      </p:sp>
      <p:sp>
        <p:nvSpPr>
          <p:cNvPr id="70" name="Rounded Rectangle 69"/>
          <p:cNvSpPr/>
          <p:nvPr/>
        </p:nvSpPr>
        <p:spPr>
          <a:xfrm rot="16200000">
            <a:off x="1804990" y="3173737"/>
            <a:ext cx="2097750" cy="649809"/>
          </a:xfrm>
          <a:prstGeom prst="roundRect">
            <a:avLst>
              <a:gd name="adj" fmla="val 1999"/>
            </a:avLst>
          </a:prstGeom>
          <a:solidFill>
            <a:srgbClr val="C9EAF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8" dirty="0">
                <a:solidFill>
                  <a:srgbClr val="1969A3"/>
                </a:solidFill>
              </a:rPr>
              <a:t>ALLEGRO</a:t>
            </a:r>
          </a:p>
        </p:txBody>
      </p:sp>
      <p:sp>
        <p:nvSpPr>
          <p:cNvPr id="71" name="Rounded Rectangle 70"/>
          <p:cNvSpPr/>
          <p:nvPr/>
        </p:nvSpPr>
        <p:spPr>
          <a:xfrm rot="16200000">
            <a:off x="8018457" y="3143583"/>
            <a:ext cx="2106063" cy="649809"/>
          </a:xfrm>
          <a:prstGeom prst="roundRect">
            <a:avLst>
              <a:gd name="adj" fmla="val 1999"/>
            </a:avLst>
          </a:prstGeom>
          <a:solidFill>
            <a:srgbClr val="F9E4B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8" dirty="0">
                <a:solidFill>
                  <a:srgbClr val="FF6600"/>
                </a:solidFill>
              </a:rPr>
              <a:t>INTERLUDE</a:t>
            </a:r>
          </a:p>
        </p:txBody>
      </p:sp>
      <p:sp>
        <p:nvSpPr>
          <p:cNvPr id="72" name="Title 1"/>
          <p:cNvSpPr>
            <a:spLocks noGrp="1"/>
          </p:cNvSpPr>
          <p:nvPr>
            <p:ph type="title"/>
          </p:nvPr>
        </p:nvSpPr>
        <p:spPr>
          <a:xfrm>
            <a:off x="740600" y="93774"/>
            <a:ext cx="10707635" cy="780237"/>
          </a:xfrm>
        </p:spPr>
        <p:txBody>
          <a:bodyPr>
            <a:normAutofit/>
          </a:bodyPr>
          <a:lstStyle/>
          <a:p>
            <a:r>
              <a:rPr lang="en-US" b="1" dirty="0" smtClean="0"/>
              <a:t>SOF Interface Reference Points</a:t>
            </a:r>
          </a:p>
        </p:txBody>
      </p:sp>
      <p:sp>
        <p:nvSpPr>
          <p:cNvPr id="13" name="Oval 12"/>
          <p:cNvSpPr/>
          <p:nvPr/>
        </p:nvSpPr>
        <p:spPr>
          <a:xfrm>
            <a:off x="371140" y="5047664"/>
            <a:ext cx="614163" cy="225869"/>
          </a:xfrm>
          <a:prstGeom prst="ellipse">
            <a:avLst/>
          </a:prstGeom>
          <a:solidFill>
            <a:srgbClr val="DA00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75698" y="5557690"/>
            <a:ext cx="614163" cy="22586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59354" y="4671450"/>
            <a:ext cx="1088888" cy="369012"/>
          </a:xfrm>
          <a:prstGeom prst="rect">
            <a:avLst/>
          </a:prstGeom>
          <a:noFill/>
        </p:spPr>
        <p:txBody>
          <a:bodyPr wrap="none" rtlCol="0">
            <a:spAutoFit/>
          </a:bodyPr>
          <a:lstStyle/>
          <a:p>
            <a:r>
              <a:rPr lang="en-US" sz="1798" b="1" u="sng" dirty="0" smtClean="0"/>
              <a:t>Color Key</a:t>
            </a:r>
            <a:endParaRPr lang="en-US" sz="1798" b="1" u="sng" dirty="0"/>
          </a:p>
        </p:txBody>
      </p:sp>
      <p:sp>
        <p:nvSpPr>
          <p:cNvPr id="16" name="TextBox 15"/>
          <p:cNvSpPr txBox="1"/>
          <p:nvPr/>
        </p:nvSpPr>
        <p:spPr>
          <a:xfrm>
            <a:off x="915836" y="4949884"/>
            <a:ext cx="1722302" cy="523220"/>
          </a:xfrm>
          <a:prstGeom prst="rect">
            <a:avLst/>
          </a:prstGeom>
          <a:noFill/>
        </p:spPr>
        <p:txBody>
          <a:bodyPr wrap="square" rtlCol="0">
            <a:spAutoFit/>
          </a:bodyPr>
          <a:lstStyle/>
          <a:p>
            <a:r>
              <a:rPr lang="en-US" sz="1400" b="1" dirty="0" smtClean="0"/>
              <a:t>ONAP Service Centric External APIs</a:t>
            </a:r>
            <a:endParaRPr lang="en-US" sz="1400" b="1" dirty="0"/>
          </a:p>
        </p:txBody>
      </p:sp>
      <p:sp>
        <p:nvSpPr>
          <p:cNvPr id="17" name="TextBox 16"/>
          <p:cNvSpPr txBox="1"/>
          <p:nvPr/>
        </p:nvSpPr>
        <p:spPr>
          <a:xfrm>
            <a:off x="938463" y="5502295"/>
            <a:ext cx="1722302" cy="523220"/>
          </a:xfrm>
          <a:prstGeom prst="rect">
            <a:avLst/>
          </a:prstGeom>
          <a:noFill/>
        </p:spPr>
        <p:txBody>
          <a:bodyPr wrap="square" rtlCol="0">
            <a:spAutoFit/>
          </a:bodyPr>
          <a:lstStyle/>
          <a:p>
            <a:r>
              <a:rPr lang="en-US" sz="1400" b="1" dirty="0" smtClean="0"/>
              <a:t>ONAP Resource Centric External APIs</a:t>
            </a:r>
            <a:endParaRPr lang="en-US" sz="1400" b="1" dirty="0"/>
          </a:p>
        </p:txBody>
      </p:sp>
    </p:spTree>
    <p:extLst>
      <p:ext uri="{BB962C8B-B14F-4D97-AF65-F5344CB8AC3E}">
        <p14:creationId xmlns:p14="http://schemas.microsoft.com/office/powerpoint/2010/main" val="1367336477"/>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xmlns:p14="http://schemas.microsoft.com/office/powerpoint/2010/mai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childTnLst>
                                  <p:subTnLst>
                                    <p:set>
                                      <p:cBhvr override="childStyle">
                                        <p:cTn dur="1" fill="hold" display="0" masterRel="nextClick" afterEffect="1"/>
                                        <p:tgtEl>
                                          <p:spTgt spid="64"/>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
                                        </p:tgtEl>
                                        <p:attrNameLst>
                                          <p:attrName>style.visibility</p:attrName>
                                        </p:attrNameLst>
                                      </p:cBhvr>
                                      <p:to>
                                        <p:strVal val="visible"/>
                                      </p:to>
                                    </p:set>
                                  </p:childTnLst>
                                  <p:subTnLst>
                                    <p:set>
                                      <p:cBhvr override="childStyle">
                                        <p:cTn dur="1" fill="hold" display="0" masterRel="nextClick" afterEffect="1"/>
                                        <p:tgtEl>
                                          <p:spTgt spid="6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6"/>
                                        </p:tgtEl>
                                        <p:attrNameLst>
                                          <p:attrName>style.visibility</p:attrName>
                                        </p:attrNameLst>
                                      </p:cBhvr>
                                      <p:to>
                                        <p:strVal val="visible"/>
                                      </p:to>
                                    </p:set>
                                  </p:childTnLst>
                                  <p:subTnLst>
                                    <p:set>
                                      <p:cBhvr override="childStyle">
                                        <p:cTn dur="1" fill="hold" display="0" masterRel="nextClick" afterEffect="1"/>
                                        <p:tgtEl>
                                          <p:spTgt spid="66"/>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7"/>
                                        </p:tgtEl>
                                        <p:attrNameLst>
                                          <p:attrName>style.visibility</p:attrName>
                                        </p:attrNameLst>
                                      </p:cBhvr>
                                      <p:to>
                                        <p:strVal val="visible"/>
                                      </p:to>
                                    </p:set>
                                  </p:childTnLst>
                                  <p:subTnLst>
                                    <p:set>
                                      <p:cBhvr override="childStyle">
                                        <p:cTn dur="1" fill="hold" display="0" masterRel="nextClick" afterEffect="1"/>
                                        <p:tgtEl>
                                          <p:spTgt spid="6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289386" y="4001841"/>
            <a:ext cx="11318033" cy="2283814"/>
          </a:xfrm>
          <a:prstGeom prst="rect">
            <a:avLst/>
          </a:prstGeom>
        </p:spPr>
        <p:txBody>
          <a:bodyPr>
            <a:noAutofit/>
          </a:bodyPr>
          <a:lstStyle/>
          <a:p>
            <a:r>
              <a:rPr lang="en-US" sz="3200" b="1" dirty="0" smtClean="0">
                <a:solidFill>
                  <a:schemeClr val="tx1"/>
                </a:solidFill>
              </a:rPr>
              <a:t>Slide Decks</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1286048637"/>
      </p:ext>
    </p:extLst>
  </p:cSld>
  <p:clrMapOvr>
    <a:masterClrMapping/>
  </p:clrMapOvr>
  <p:transition>
    <p:wipe dir="r"/>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12696" y="25403"/>
            <a:ext cx="12166613" cy="850080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8" dirty="0"/>
              <a:t>E</a:t>
            </a:r>
          </a:p>
        </p:txBody>
      </p:sp>
      <p:sp>
        <p:nvSpPr>
          <p:cNvPr id="34" name="Rounded Rectangle 33"/>
          <p:cNvSpPr/>
          <p:nvPr/>
        </p:nvSpPr>
        <p:spPr>
          <a:xfrm>
            <a:off x="2609366" y="1218655"/>
            <a:ext cx="5475269" cy="6948494"/>
          </a:xfrm>
          <a:prstGeom prst="roundRect">
            <a:avLst>
              <a:gd name="adj" fmla="val 791"/>
            </a:avLst>
          </a:prstGeom>
          <a:solidFill>
            <a:srgbClr val="D7D9E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dirty="0"/>
          </a:p>
        </p:txBody>
      </p:sp>
      <p:sp>
        <p:nvSpPr>
          <p:cNvPr id="62" name="Rounded Rectangle 61"/>
          <p:cNvSpPr/>
          <p:nvPr/>
        </p:nvSpPr>
        <p:spPr>
          <a:xfrm>
            <a:off x="8165171" y="1206063"/>
            <a:ext cx="3888806" cy="7073046"/>
          </a:xfrm>
          <a:prstGeom prst="roundRect">
            <a:avLst>
              <a:gd name="adj" fmla="val 1999"/>
            </a:avLst>
          </a:prstGeom>
          <a:solidFill>
            <a:srgbClr val="F9E4B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dirty="0"/>
          </a:p>
        </p:txBody>
      </p:sp>
      <p:sp>
        <p:nvSpPr>
          <p:cNvPr id="63" name="Rounded Rectangle 62"/>
          <p:cNvSpPr/>
          <p:nvPr/>
        </p:nvSpPr>
        <p:spPr>
          <a:xfrm>
            <a:off x="337933" y="1218656"/>
            <a:ext cx="2186945" cy="7030971"/>
          </a:xfrm>
          <a:prstGeom prst="roundRect">
            <a:avLst>
              <a:gd name="adj" fmla="val 1999"/>
            </a:avLst>
          </a:prstGeom>
          <a:solidFill>
            <a:srgbClr val="C9EAF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pic>
        <p:nvPicPr>
          <p:cNvPr id="64" name="Picture 63" descr="LSO_fig7-02.png"/>
          <p:cNvPicPr>
            <a:picLocks/>
          </p:cNvPicPr>
          <p:nvPr/>
        </p:nvPicPr>
        <p:blipFill>
          <a:blip r:embed="rId2" cstate="print"/>
          <a:stretch>
            <a:fillRect/>
          </a:stretch>
        </p:blipFill>
        <p:spPr>
          <a:xfrm>
            <a:off x="116766" y="6384571"/>
            <a:ext cx="12062543" cy="2430693"/>
          </a:xfrm>
          <a:prstGeom prst="rect">
            <a:avLst/>
          </a:prstGeom>
          <a:effectLst>
            <a:outerShdw blurRad="342900" dist="38100" dir="2700000">
              <a:srgbClr val="000000">
                <a:alpha val="13000"/>
              </a:srgbClr>
            </a:outerShdw>
          </a:effectLst>
        </p:spPr>
      </p:pic>
      <p:sp>
        <p:nvSpPr>
          <p:cNvPr id="66" name="TextBox 65"/>
          <p:cNvSpPr txBox="1"/>
          <p:nvPr/>
        </p:nvSpPr>
        <p:spPr>
          <a:xfrm>
            <a:off x="2851570" y="1269585"/>
            <a:ext cx="5069422" cy="405554"/>
          </a:xfrm>
          <a:prstGeom prst="rect">
            <a:avLst/>
          </a:prstGeom>
          <a:noFill/>
        </p:spPr>
        <p:txBody>
          <a:bodyPr wrap="square" lIns="0" tIns="0" rIns="0" bIns="0" rtlCol="0">
            <a:noAutofit/>
          </a:bodyPr>
          <a:lstStyle/>
          <a:p>
            <a:pPr algn="ctr"/>
            <a:r>
              <a:rPr lang="en-US" sz="1997" b="1" dirty="0">
                <a:solidFill>
                  <a:srgbClr val="2C397F">
                    <a:alpha val="72000"/>
                  </a:srgbClr>
                </a:solidFill>
              </a:rPr>
              <a:t>SP Domain</a:t>
            </a:r>
          </a:p>
        </p:txBody>
      </p:sp>
      <p:sp>
        <p:nvSpPr>
          <p:cNvPr id="67" name="TextBox 66"/>
          <p:cNvSpPr txBox="1"/>
          <p:nvPr/>
        </p:nvSpPr>
        <p:spPr>
          <a:xfrm>
            <a:off x="204205" y="1269584"/>
            <a:ext cx="2432081" cy="369916"/>
          </a:xfrm>
          <a:prstGeom prst="rect">
            <a:avLst/>
          </a:prstGeom>
          <a:noFill/>
        </p:spPr>
        <p:txBody>
          <a:bodyPr wrap="square" lIns="0" tIns="0" rIns="0" bIns="0" rtlCol="0">
            <a:noAutofit/>
          </a:bodyPr>
          <a:lstStyle/>
          <a:p>
            <a:pPr algn="ctr"/>
            <a:r>
              <a:rPr lang="en-US" sz="1997" b="1" dirty="0">
                <a:solidFill>
                  <a:srgbClr val="206F9A">
                    <a:alpha val="81000"/>
                  </a:srgbClr>
                </a:solidFill>
              </a:rPr>
              <a:t>Customer Domain</a:t>
            </a:r>
          </a:p>
        </p:txBody>
      </p:sp>
      <p:sp>
        <p:nvSpPr>
          <p:cNvPr id="68" name="TextBox 67"/>
          <p:cNvSpPr txBox="1"/>
          <p:nvPr/>
        </p:nvSpPr>
        <p:spPr>
          <a:xfrm>
            <a:off x="8156590" y="1269584"/>
            <a:ext cx="3671742" cy="411776"/>
          </a:xfrm>
          <a:prstGeom prst="rect">
            <a:avLst/>
          </a:prstGeom>
          <a:noFill/>
        </p:spPr>
        <p:txBody>
          <a:bodyPr wrap="square" lIns="0" tIns="0" rIns="0" bIns="0" rtlCol="0">
            <a:noAutofit/>
          </a:bodyPr>
          <a:lstStyle/>
          <a:p>
            <a:pPr algn="ctr"/>
            <a:r>
              <a:rPr lang="en-US" sz="1997" b="1" dirty="0">
                <a:solidFill>
                  <a:schemeClr val="tx1">
                    <a:lumMod val="75000"/>
                    <a:lumOff val="25000"/>
                    <a:alpha val="68000"/>
                  </a:schemeClr>
                </a:solidFill>
              </a:rPr>
              <a:t>Partner Domain</a:t>
            </a:r>
          </a:p>
        </p:txBody>
      </p:sp>
      <p:sp>
        <p:nvSpPr>
          <p:cNvPr id="69" name="TextBox 68"/>
          <p:cNvSpPr txBox="1"/>
          <p:nvPr/>
        </p:nvSpPr>
        <p:spPr>
          <a:xfrm>
            <a:off x="3579213" y="7543096"/>
            <a:ext cx="4156927" cy="405554"/>
          </a:xfrm>
          <a:prstGeom prst="rect">
            <a:avLst/>
          </a:prstGeom>
          <a:noFill/>
        </p:spPr>
        <p:txBody>
          <a:bodyPr wrap="square" lIns="0" tIns="0" rIns="0" bIns="0" rtlCol="0">
            <a:noAutofit/>
          </a:bodyPr>
          <a:lstStyle/>
          <a:p>
            <a:pPr algn="ctr">
              <a:lnSpc>
                <a:spcPct val="86000"/>
              </a:lnSpc>
            </a:pPr>
            <a:r>
              <a:rPr lang="en-US" sz="2128" b="1" dirty="0">
                <a:solidFill>
                  <a:schemeClr val="tx1">
                    <a:lumMod val="75000"/>
                    <a:lumOff val="25000"/>
                  </a:schemeClr>
                </a:solidFill>
              </a:rPr>
              <a:t>Network Infrastructure</a:t>
            </a:r>
          </a:p>
        </p:txBody>
      </p:sp>
      <p:sp>
        <p:nvSpPr>
          <p:cNvPr id="70" name="Rounded Rectangle 69"/>
          <p:cNvSpPr/>
          <p:nvPr/>
        </p:nvSpPr>
        <p:spPr>
          <a:xfrm>
            <a:off x="541956" y="2789144"/>
            <a:ext cx="1881770" cy="807860"/>
          </a:xfrm>
          <a:prstGeom prst="roundRect">
            <a:avLst>
              <a:gd name="adj" fmla="val 11491"/>
            </a:avLst>
          </a:prstGeom>
          <a:solidFill>
            <a:srgbClr val="79CDE9">
              <a:alpha val="65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64" b="1" dirty="0">
                <a:solidFill>
                  <a:schemeClr val="tx1"/>
                </a:solidFill>
              </a:rPr>
              <a:t>Customer</a:t>
            </a:r>
          </a:p>
          <a:p>
            <a:pPr algn="ctr"/>
            <a:r>
              <a:rPr lang="en-US" sz="1664" b="1" dirty="0">
                <a:solidFill>
                  <a:schemeClr val="tx1"/>
                </a:solidFill>
              </a:rPr>
              <a:t>Application Coordinator</a:t>
            </a:r>
          </a:p>
        </p:txBody>
      </p:sp>
      <p:grpSp>
        <p:nvGrpSpPr>
          <p:cNvPr id="71" name="Group 71"/>
          <p:cNvGrpSpPr/>
          <p:nvPr/>
        </p:nvGrpSpPr>
        <p:grpSpPr>
          <a:xfrm>
            <a:off x="3907622" y="6035536"/>
            <a:ext cx="3349874" cy="709719"/>
            <a:chOff x="2895600" y="4038600"/>
            <a:chExt cx="2590800" cy="533400"/>
          </a:xfrm>
        </p:grpSpPr>
        <p:sp>
          <p:nvSpPr>
            <p:cNvPr id="72" name="Rounded Rectangle 71"/>
            <p:cNvSpPr/>
            <p:nvPr/>
          </p:nvSpPr>
          <p:spPr>
            <a:xfrm>
              <a:off x="2895600" y="40386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451994" algn="ctr">
                <a:lnSpc>
                  <a:spcPct val="90000"/>
                </a:lnSpc>
              </a:pPr>
              <a:r>
                <a:rPr lang="en-US" sz="1598" b="1" dirty="0">
                  <a:solidFill>
                    <a:schemeClr val="bg1"/>
                  </a:solidFill>
                </a:rPr>
                <a:t>Element  Control </a:t>
              </a:r>
              <a:br>
                <a:rPr lang="en-US" sz="1598" b="1" dirty="0">
                  <a:solidFill>
                    <a:schemeClr val="bg1"/>
                  </a:solidFill>
                </a:rPr>
              </a:br>
              <a:r>
                <a:rPr lang="en-US" sz="1598" b="1" dirty="0">
                  <a:solidFill>
                    <a:schemeClr val="bg1"/>
                  </a:solidFill>
                </a:rPr>
                <a:t>and Management</a:t>
              </a:r>
            </a:p>
          </p:txBody>
        </p:sp>
        <p:pic>
          <p:nvPicPr>
            <p:cNvPr id="73" name="Picture 72" descr="LSO_fig6-02.png"/>
            <p:cNvPicPr>
              <a:picLocks noChangeAspect="1"/>
            </p:cNvPicPr>
            <p:nvPr/>
          </p:nvPicPr>
          <p:blipFill>
            <a:blip r:embed="rId3" cstate="print"/>
            <a:stretch>
              <a:fillRect/>
            </a:stretch>
          </p:blipFill>
          <p:spPr>
            <a:xfrm>
              <a:off x="3073778" y="4143889"/>
              <a:ext cx="416029" cy="319277"/>
            </a:xfrm>
            <a:prstGeom prst="rect">
              <a:avLst/>
            </a:prstGeom>
          </p:spPr>
        </p:pic>
      </p:grpSp>
      <p:sp>
        <p:nvSpPr>
          <p:cNvPr id="74" name="Rounded Rectangle 73"/>
          <p:cNvSpPr/>
          <p:nvPr/>
        </p:nvSpPr>
        <p:spPr>
          <a:xfrm>
            <a:off x="3907622" y="5009407"/>
            <a:ext cx="3349874" cy="709719"/>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Infrastructure Control </a:t>
            </a:r>
            <a:br>
              <a:rPr lang="en-US" sz="1598" b="1" dirty="0">
                <a:solidFill>
                  <a:schemeClr val="bg1"/>
                </a:solidFill>
              </a:rPr>
            </a:br>
            <a:r>
              <a:rPr lang="en-US" sz="1598" b="1" dirty="0">
                <a:solidFill>
                  <a:schemeClr val="bg1"/>
                </a:solidFill>
              </a:rPr>
              <a:t>and Management</a:t>
            </a:r>
          </a:p>
        </p:txBody>
      </p:sp>
      <p:pic>
        <p:nvPicPr>
          <p:cNvPr id="75" name="Picture 74" descr="LSO_fig6-02.png"/>
          <p:cNvPicPr>
            <a:picLocks noChangeAspect="1"/>
          </p:cNvPicPr>
          <p:nvPr/>
        </p:nvPicPr>
        <p:blipFill>
          <a:blip r:embed="rId3" cstate="print"/>
          <a:stretch>
            <a:fillRect/>
          </a:stretch>
        </p:blipFill>
        <p:spPr>
          <a:xfrm>
            <a:off x="4147046" y="5149500"/>
            <a:ext cx="537920" cy="424816"/>
          </a:xfrm>
          <a:prstGeom prst="rect">
            <a:avLst/>
          </a:prstGeom>
        </p:spPr>
      </p:pic>
      <p:grpSp>
        <p:nvGrpSpPr>
          <p:cNvPr id="76" name="Group 90"/>
          <p:cNvGrpSpPr/>
          <p:nvPr/>
        </p:nvGrpSpPr>
        <p:grpSpPr>
          <a:xfrm>
            <a:off x="3907622" y="3734891"/>
            <a:ext cx="3349874" cy="709719"/>
            <a:chOff x="-2517648" y="3808475"/>
            <a:chExt cx="2517648" cy="533400"/>
          </a:xfrm>
        </p:grpSpPr>
        <p:sp>
          <p:nvSpPr>
            <p:cNvPr id="77" name="Rounded Rectangle 76"/>
            <p:cNvSpPr/>
            <p:nvPr/>
          </p:nvSpPr>
          <p:spPr>
            <a:xfrm>
              <a:off x="-2517648" y="3808475"/>
              <a:ext cx="2517648"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Service Orchestration Functionality</a:t>
              </a:r>
            </a:p>
          </p:txBody>
        </p:sp>
        <p:pic>
          <p:nvPicPr>
            <p:cNvPr id="78" name="Picture 77" descr="LSO_fig6-02.png"/>
            <p:cNvPicPr>
              <a:picLocks noChangeAspect="1"/>
            </p:cNvPicPr>
            <p:nvPr/>
          </p:nvPicPr>
          <p:blipFill>
            <a:blip r:embed="rId3" cstate="print"/>
            <a:stretch>
              <a:fillRect/>
            </a:stretch>
          </p:blipFill>
          <p:spPr>
            <a:xfrm>
              <a:off x="-2362687" y="3913764"/>
              <a:ext cx="404282" cy="319277"/>
            </a:xfrm>
            <a:prstGeom prst="rect">
              <a:avLst/>
            </a:prstGeom>
          </p:spPr>
        </p:pic>
      </p:grpSp>
      <p:grpSp>
        <p:nvGrpSpPr>
          <p:cNvPr id="79" name="Group 27"/>
          <p:cNvGrpSpPr/>
          <p:nvPr/>
        </p:nvGrpSpPr>
        <p:grpSpPr>
          <a:xfrm>
            <a:off x="5366162" y="4441768"/>
            <a:ext cx="931806" cy="605896"/>
            <a:chOff x="4023478" y="3166528"/>
            <a:chExt cx="700312" cy="815286"/>
          </a:xfrm>
        </p:grpSpPr>
        <p:cxnSp>
          <p:nvCxnSpPr>
            <p:cNvPr id="80" name="Straight Connector 79"/>
            <p:cNvCxnSpPr/>
            <p:nvPr/>
          </p:nvCxnSpPr>
          <p:spPr>
            <a:xfrm rot="5400000">
              <a:off x="3615835" y="3574171"/>
              <a:ext cx="815286"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4063777" y="3302409"/>
              <a:ext cx="660013" cy="228599"/>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Presto</a:t>
              </a:r>
            </a:p>
            <a:p>
              <a:pPr algn="ctr">
                <a:lnSpc>
                  <a:spcPct val="86000"/>
                </a:lnSpc>
              </a:pPr>
              <a:r>
                <a:rPr lang="en-US" sz="1597" b="1" cap="all" dirty="0">
                  <a:solidFill>
                    <a:srgbClr val="800000"/>
                  </a:solidFill>
                </a:rPr>
                <a:t>(SOF:ICM)</a:t>
              </a:r>
            </a:p>
            <a:p>
              <a:pPr algn="ctr">
                <a:lnSpc>
                  <a:spcPct val="86000"/>
                </a:lnSpc>
              </a:pPr>
              <a:endParaRPr lang="en-US" sz="1597" b="1" cap="all" dirty="0">
                <a:solidFill>
                  <a:srgbClr val="800000"/>
                </a:solidFill>
              </a:endParaRPr>
            </a:p>
          </p:txBody>
        </p:sp>
      </p:grpSp>
      <p:sp>
        <p:nvSpPr>
          <p:cNvPr id="82" name="TextBox 81"/>
          <p:cNvSpPr txBox="1"/>
          <p:nvPr/>
        </p:nvSpPr>
        <p:spPr>
          <a:xfrm>
            <a:off x="2332552" y="3861931"/>
            <a:ext cx="878186" cy="302948"/>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Allegro</a:t>
            </a:r>
          </a:p>
          <a:p>
            <a:pPr algn="ctr">
              <a:lnSpc>
                <a:spcPct val="86000"/>
              </a:lnSpc>
            </a:pPr>
            <a:r>
              <a:rPr lang="en-US" sz="1597" b="1" cap="all" dirty="0">
                <a:solidFill>
                  <a:srgbClr val="800000"/>
                </a:solidFill>
              </a:rPr>
              <a:t>(CUS:SOF)</a:t>
            </a:r>
          </a:p>
          <a:p>
            <a:pPr algn="r">
              <a:lnSpc>
                <a:spcPct val="86000"/>
              </a:lnSpc>
            </a:pPr>
            <a:endParaRPr lang="en-US" sz="1597" b="1" cap="all" dirty="0">
              <a:solidFill>
                <a:srgbClr val="800000"/>
              </a:solidFill>
            </a:endParaRPr>
          </a:p>
        </p:txBody>
      </p:sp>
      <p:sp>
        <p:nvSpPr>
          <p:cNvPr id="83" name="TextBox 82"/>
          <p:cNvSpPr txBox="1"/>
          <p:nvPr/>
        </p:nvSpPr>
        <p:spPr>
          <a:xfrm>
            <a:off x="5462053" y="2864069"/>
            <a:ext cx="1037880" cy="304164"/>
          </a:xfrm>
          <a:prstGeom prst="rect">
            <a:avLst/>
          </a:prstGeom>
          <a:noFill/>
        </p:spPr>
        <p:txBody>
          <a:bodyPr wrap="square" lIns="0" tIns="60834" rIns="0" bIns="0" rtlCol="0">
            <a:noAutofit/>
          </a:bodyPr>
          <a:lstStyle/>
          <a:p>
            <a:pPr algn="ctr">
              <a:lnSpc>
                <a:spcPct val="86000"/>
              </a:lnSpc>
            </a:pPr>
            <a:r>
              <a:rPr lang="en-US" sz="1798" b="1" cap="all" dirty="0">
                <a:solidFill>
                  <a:srgbClr val="DA0081"/>
                </a:solidFill>
              </a:rPr>
              <a:t>LEGATO</a:t>
            </a:r>
          </a:p>
          <a:p>
            <a:pPr algn="ctr">
              <a:lnSpc>
                <a:spcPct val="86000"/>
              </a:lnSpc>
            </a:pPr>
            <a:r>
              <a:rPr lang="en-US" sz="1798" b="1" cap="all" dirty="0">
                <a:solidFill>
                  <a:srgbClr val="DA0081"/>
                </a:solidFill>
              </a:rPr>
              <a:t>(BUS:SOF)</a:t>
            </a:r>
          </a:p>
          <a:p>
            <a:pPr algn="ctr">
              <a:lnSpc>
                <a:spcPct val="86000"/>
              </a:lnSpc>
            </a:pPr>
            <a:endParaRPr lang="en-US" sz="1798" b="1" cap="all" dirty="0">
              <a:solidFill>
                <a:srgbClr val="DA0081"/>
              </a:solidFill>
            </a:endParaRPr>
          </a:p>
        </p:txBody>
      </p:sp>
      <p:sp>
        <p:nvSpPr>
          <p:cNvPr id="84" name="TextBox 83"/>
          <p:cNvSpPr txBox="1"/>
          <p:nvPr/>
        </p:nvSpPr>
        <p:spPr>
          <a:xfrm>
            <a:off x="2056696" y="1930993"/>
            <a:ext cx="1456989" cy="302948"/>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Cantata</a:t>
            </a:r>
          </a:p>
          <a:p>
            <a:pPr algn="ctr">
              <a:lnSpc>
                <a:spcPct val="86000"/>
              </a:lnSpc>
            </a:pPr>
            <a:r>
              <a:rPr lang="en-US" sz="1597" b="1" cap="all" dirty="0">
                <a:solidFill>
                  <a:srgbClr val="800000"/>
                </a:solidFill>
              </a:rPr>
              <a:t>(CUS:BUS)</a:t>
            </a:r>
          </a:p>
          <a:p>
            <a:pPr algn="ctr">
              <a:lnSpc>
                <a:spcPct val="86000"/>
              </a:lnSpc>
            </a:pPr>
            <a:endParaRPr lang="en-US" sz="1597" b="1" cap="all" dirty="0">
              <a:solidFill>
                <a:srgbClr val="731600"/>
              </a:solidFill>
            </a:endParaRPr>
          </a:p>
        </p:txBody>
      </p:sp>
      <p:grpSp>
        <p:nvGrpSpPr>
          <p:cNvPr id="85" name="Group 71"/>
          <p:cNvGrpSpPr/>
          <p:nvPr/>
        </p:nvGrpSpPr>
        <p:grpSpPr>
          <a:xfrm>
            <a:off x="8294580" y="6054651"/>
            <a:ext cx="3349874" cy="709719"/>
            <a:chOff x="2895600" y="4038600"/>
            <a:chExt cx="2590800" cy="533400"/>
          </a:xfrm>
        </p:grpSpPr>
        <p:sp>
          <p:nvSpPr>
            <p:cNvPr id="86" name="Rounded Rectangle 85"/>
            <p:cNvSpPr/>
            <p:nvPr/>
          </p:nvSpPr>
          <p:spPr>
            <a:xfrm>
              <a:off x="2895600" y="40386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525918" algn="ctr">
                <a:lnSpc>
                  <a:spcPct val="90000"/>
                </a:lnSpc>
              </a:pPr>
              <a:r>
                <a:rPr lang="en-US" sz="1598" b="1" dirty="0">
                  <a:solidFill>
                    <a:schemeClr val="bg1"/>
                  </a:solidFill>
                </a:rPr>
                <a:t>Element  Control </a:t>
              </a:r>
              <a:br>
                <a:rPr lang="en-US" sz="1598" b="1" dirty="0">
                  <a:solidFill>
                    <a:schemeClr val="bg1"/>
                  </a:solidFill>
                </a:rPr>
              </a:br>
              <a:r>
                <a:rPr lang="en-US" sz="1598" b="1" dirty="0">
                  <a:solidFill>
                    <a:schemeClr val="bg1"/>
                  </a:solidFill>
                </a:rPr>
                <a:t>and Management</a:t>
              </a:r>
            </a:p>
          </p:txBody>
        </p:sp>
        <p:pic>
          <p:nvPicPr>
            <p:cNvPr id="87" name="Picture 86" descr="LSO_fig6-02.png"/>
            <p:cNvPicPr>
              <a:picLocks noChangeAspect="1"/>
            </p:cNvPicPr>
            <p:nvPr/>
          </p:nvPicPr>
          <p:blipFill>
            <a:blip r:embed="rId3" cstate="print"/>
            <a:stretch>
              <a:fillRect/>
            </a:stretch>
          </p:blipFill>
          <p:spPr>
            <a:xfrm>
              <a:off x="3064308" y="4143889"/>
              <a:ext cx="416029" cy="319277"/>
            </a:xfrm>
            <a:prstGeom prst="rect">
              <a:avLst/>
            </a:prstGeom>
          </p:spPr>
        </p:pic>
      </p:grpSp>
      <p:grpSp>
        <p:nvGrpSpPr>
          <p:cNvPr id="88" name="Group 70"/>
          <p:cNvGrpSpPr/>
          <p:nvPr/>
        </p:nvGrpSpPr>
        <p:grpSpPr>
          <a:xfrm>
            <a:off x="8294580" y="5028522"/>
            <a:ext cx="3349874" cy="709719"/>
            <a:chOff x="2895600" y="3429000"/>
            <a:chExt cx="2590800" cy="533400"/>
          </a:xfrm>
        </p:grpSpPr>
        <p:sp>
          <p:nvSpPr>
            <p:cNvPr id="89" name="Rounded Rectangle 88"/>
            <p:cNvSpPr/>
            <p:nvPr/>
          </p:nvSpPr>
          <p:spPr>
            <a:xfrm>
              <a:off x="2895600" y="34290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Infrastructure Control </a:t>
              </a:r>
              <a:br>
                <a:rPr lang="en-US" sz="1598" b="1" dirty="0">
                  <a:solidFill>
                    <a:schemeClr val="bg1"/>
                  </a:solidFill>
                </a:rPr>
              </a:br>
              <a:r>
                <a:rPr lang="en-US" sz="1598" b="1" dirty="0">
                  <a:solidFill>
                    <a:schemeClr val="bg1"/>
                  </a:solidFill>
                </a:rPr>
                <a:t>and Management</a:t>
              </a:r>
            </a:p>
          </p:txBody>
        </p:sp>
        <p:pic>
          <p:nvPicPr>
            <p:cNvPr id="90" name="Picture 89" descr="LSO_fig6-02.png"/>
            <p:cNvPicPr>
              <a:picLocks noChangeAspect="1"/>
            </p:cNvPicPr>
            <p:nvPr/>
          </p:nvPicPr>
          <p:blipFill>
            <a:blip r:embed="rId3" cstate="print"/>
            <a:stretch>
              <a:fillRect/>
            </a:stretch>
          </p:blipFill>
          <p:spPr>
            <a:xfrm>
              <a:off x="3045593" y="3534289"/>
              <a:ext cx="416029" cy="319277"/>
            </a:xfrm>
            <a:prstGeom prst="rect">
              <a:avLst/>
            </a:prstGeom>
          </p:spPr>
        </p:pic>
      </p:grpSp>
      <p:cxnSp>
        <p:nvCxnSpPr>
          <p:cNvPr id="91" name="Straight Connector 90"/>
          <p:cNvCxnSpPr/>
          <p:nvPr/>
        </p:nvCxnSpPr>
        <p:spPr>
          <a:xfrm>
            <a:off x="10050150" y="4449770"/>
            <a:ext cx="0" cy="573767"/>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92" name="Shape 91"/>
          <p:cNvCxnSpPr>
            <a:endCxn id="70" idx="0"/>
          </p:cNvCxnSpPr>
          <p:nvPr/>
        </p:nvCxnSpPr>
        <p:spPr>
          <a:xfrm rot="10800000" flipV="1">
            <a:off x="1482845" y="2183246"/>
            <a:ext cx="2997437" cy="605896"/>
          </a:xfrm>
          <a:prstGeom prst="bentConnector2">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93" name="Straight Connector 92"/>
          <p:cNvCxnSpPr/>
          <p:nvPr/>
        </p:nvCxnSpPr>
        <p:spPr>
          <a:xfrm flipH="1">
            <a:off x="10034324" y="2633995"/>
            <a:ext cx="6610" cy="1100896"/>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pic>
        <p:nvPicPr>
          <p:cNvPr id="94" name="Picture 9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2696" y="-1467"/>
            <a:ext cx="2676165" cy="1251106"/>
          </a:xfrm>
          <a:prstGeom prst="rect">
            <a:avLst/>
          </a:prstGeom>
        </p:spPr>
      </p:pic>
      <p:grpSp>
        <p:nvGrpSpPr>
          <p:cNvPr id="95" name="Group 28"/>
          <p:cNvGrpSpPr/>
          <p:nvPr/>
        </p:nvGrpSpPr>
        <p:grpSpPr>
          <a:xfrm>
            <a:off x="5365106" y="5705406"/>
            <a:ext cx="2043670" cy="347740"/>
            <a:chOff x="4022684" y="4483605"/>
            <a:chExt cx="1535951" cy="261349"/>
          </a:xfrm>
        </p:grpSpPr>
        <p:cxnSp>
          <p:nvCxnSpPr>
            <p:cNvPr id="96" name="Straight Connector 95"/>
            <p:cNvCxnSpPr/>
            <p:nvPr/>
          </p:nvCxnSpPr>
          <p:spPr>
            <a:xfrm rot="16200000" flipH="1">
              <a:off x="3892009" y="4614280"/>
              <a:ext cx="261349"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97" name="TextBox 96"/>
            <p:cNvSpPr txBox="1"/>
            <p:nvPr/>
          </p:nvSpPr>
          <p:spPr>
            <a:xfrm>
              <a:off x="4151092" y="4497496"/>
              <a:ext cx="1407543" cy="221719"/>
            </a:xfrm>
            <a:prstGeom prst="rect">
              <a:avLst/>
            </a:prstGeom>
            <a:noFill/>
          </p:spPr>
          <p:txBody>
            <a:bodyPr wrap="square" lIns="0" tIns="60834" rIns="0" bIns="0" rtlCol="0">
              <a:noAutofit/>
            </a:bodyPr>
            <a:lstStyle/>
            <a:p>
              <a:pPr>
                <a:lnSpc>
                  <a:spcPct val="86000"/>
                </a:lnSpc>
              </a:pPr>
              <a:r>
                <a:rPr lang="en-US" sz="1597" b="1" cap="all" dirty="0">
                  <a:solidFill>
                    <a:srgbClr val="800000"/>
                  </a:solidFill>
                </a:rPr>
                <a:t>ADAGIO (ICM:ECM)</a:t>
              </a:r>
            </a:p>
            <a:p>
              <a:pPr>
                <a:lnSpc>
                  <a:spcPct val="86000"/>
                </a:lnSpc>
              </a:pPr>
              <a:endParaRPr lang="en-US" sz="1597" b="1" cap="all" dirty="0">
                <a:solidFill>
                  <a:srgbClr val="800000"/>
                </a:solidFill>
              </a:endParaRPr>
            </a:p>
          </p:txBody>
        </p:sp>
      </p:grpSp>
      <p:cxnSp>
        <p:nvCxnSpPr>
          <p:cNvPr id="98" name="Straight Connector 97"/>
          <p:cNvCxnSpPr/>
          <p:nvPr/>
        </p:nvCxnSpPr>
        <p:spPr>
          <a:xfrm rot="16200000" flipH="1">
            <a:off x="9851078" y="5898390"/>
            <a:ext cx="347740"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99" name="TextBox 98"/>
          <p:cNvSpPr txBox="1"/>
          <p:nvPr/>
        </p:nvSpPr>
        <p:spPr>
          <a:xfrm>
            <a:off x="10006269" y="2826048"/>
            <a:ext cx="1037880" cy="304164"/>
          </a:xfrm>
          <a:prstGeom prst="rect">
            <a:avLst/>
          </a:prstGeom>
          <a:noFill/>
        </p:spPr>
        <p:txBody>
          <a:bodyPr wrap="square" lIns="0" tIns="60834" rIns="0" bIns="0" rtlCol="0">
            <a:noAutofit/>
          </a:bodyPr>
          <a:lstStyle/>
          <a:p>
            <a:pPr algn="ctr">
              <a:lnSpc>
                <a:spcPct val="86000"/>
              </a:lnSpc>
            </a:pPr>
            <a:r>
              <a:rPr lang="en-US" sz="1798" b="1" cap="all" dirty="0">
                <a:solidFill>
                  <a:srgbClr val="DA0081"/>
                </a:solidFill>
              </a:rPr>
              <a:t>LEGATO</a:t>
            </a:r>
          </a:p>
          <a:p>
            <a:pPr algn="ctr">
              <a:lnSpc>
                <a:spcPct val="86000"/>
              </a:lnSpc>
            </a:pPr>
            <a:r>
              <a:rPr lang="en-US" sz="1798" b="1" cap="all" dirty="0">
                <a:solidFill>
                  <a:srgbClr val="DA0081"/>
                </a:solidFill>
              </a:rPr>
              <a:t>(BUS:SOF)</a:t>
            </a:r>
          </a:p>
          <a:p>
            <a:pPr algn="ctr">
              <a:lnSpc>
                <a:spcPct val="86000"/>
              </a:lnSpc>
            </a:pPr>
            <a:endParaRPr lang="en-US" sz="1798" b="1" cap="all" dirty="0">
              <a:solidFill>
                <a:srgbClr val="DA0081"/>
              </a:solidFill>
            </a:endParaRPr>
          </a:p>
        </p:txBody>
      </p:sp>
      <p:sp>
        <p:nvSpPr>
          <p:cNvPr id="100" name="TextBox 99"/>
          <p:cNvSpPr txBox="1"/>
          <p:nvPr/>
        </p:nvSpPr>
        <p:spPr>
          <a:xfrm>
            <a:off x="10064431" y="4488056"/>
            <a:ext cx="878186" cy="304164"/>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Presto</a:t>
            </a:r>
          </a:p>
          <a:p>
            <a:pPr algn="ctr">
              <a:lnSpc>
                <a:spcPct val="86000"/>
              </a:lnSpc>
            </a:pPr>
            <a:r>
              <a:rPr lang="en-US" sz="1597" b="1" cap="all" dirty="0">
                <a:solidFill>
                  <a:srgbClr val="800000"/>
                </a:solidFill>
              </a:rPr>
              <a:t>(SOF:ICM)</a:t>
            </a:r>
          </a:p>
          <a:p>
            <a:pPr algn="ctr">
              <a:lnSpc>
                <a:spcPct val="86000"/>
              </a:lnSpc>
            </a:pPr>
            <a:endParaRPr lang="en-US" sz="1597" b="1" cap="all" dirty="0">
              <a:solidFill>
                <a:srgbClr val="800000"/>
              </a:solidFill>
            </a:endParaRPr>
          </a:p>
        </p:txBody>
      </p:sp>
      <p:sp>
        <p:nvSpPr>
          <p:cNvPr id="101" name="TextBox 100"/>
          <p:cNvSpPr txBox="1"/>
          <p:nvPr/>
        </p:nvSpPr>
        <p:spPr>
          <a:xfrm>
            <a:off x="10181161" y="5715951"/>
            <a:ext cx="1872816" cy="295010"/>
          </a:xfrm>
          <a:prstGeom prst="rect">
            <a:avLst/>
          </a:prstGeom>
          <a:noFill/>
        </p:spPr>
        <p:txBody>
          <a:bodyPr wrap="square" lIns="0" tIns="60834" rIns="0" bIns="0" rtlCol="0">
            <a:noAutofit/>
          </a:bodyPr>
          <a:lstStyle/>
          <a:p>
            <a:pPr>
              <a:lnSpc>
                <a:spcPct val="86000"/>
              </a:lnSpc>
            </a:pPr>
            <a:r>
              <a:rPr lang="en-US" sz="1597" b="1" cap="all" dirty="0">
                <a:solidFill>
                  <a:srgbClr val="800000"/>
                </a:solidFill>
              </a:rPr>
              <a:t>ADAGIO (ICM:ECM)</a:t>
            </a:r>
          </a:p>
          <a:p>
            <a:pPr>
              <a:lnSpc>
                <a:spcPct val="86000"/>
              </a:lnSpc>
            </a:pPr>
            <a:endParaRPr lang="en-US" sz="1597" b="1" cap="all" dirty="0">
              <a:solidFill>
                <a:srgbClr val="800000"/>
              </a:solidFill>
            </a:endParaRPr>
          </a:p>
        </p:txBody>
      </p:sp>
      <p:grpSp>
        <p:nvGrpSpPr>
          <p:cNvPr id="102" name="Group 32"/>
          <p:cNvGrpSpPr/>
          <p:nvPr/>
        </p:nvGrpSpPr>
        <p:grpSpPr>
          <a:xfrm>
            <a:off x="7206812" y="3734889"/>
            <a:ext cx="1817687" cy="366024"/>
            <a:chOff x="4838703" y="2698540"/>
            <a:chExt cx="1683939" cy="275090"/>
          </a:xfrm>
        </p:grpSpPr>
        <p:cxnSp>
          <p:nvCxnSpPr>
            <p:cNvPr id="103" name="Straight Arrow Connector 102"/>
            <p:cNvCxnSpPr/>
            <p:nvPr/>
          </p:nvCxnSpPr>
          <p:spPr>
            <a:xfrm>
              <a:off x="4838703" y="2884167"/>
              <a:ext cx="1683939" cy="1588"/>
            </a:xfrm>
            <a:prstGeom prst="straightConnector1">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104" name="TextBox 103"/>
            <p:cNvSpPr txBox="1"/>
            <p:nvPr/>
          </p:nvSpPr>
          <p:spPr>
            <a:xfrm>
              <a:off x="5027370" y="2698540"/>
              <a:ext cx="1375377" cy="275090"/>
            </a:xfrm>
            <a:prstGeom prst="rect">
              <a:avLst/>
            </a:prstGeom>
            <a:noFill/>
          </p:spPr>
          <p:txBody>
            <a:bodyPr wrap="square" lIns="0" tIns="60834" rIns="0" bIns="0" rtlCol="0">
              <a:noAutofit/>
            </a:bodyPr>
            <a:lstStyle/>
            <a:p>
              <a:pPr algn="ctr">
                <a:lnSpc>
                  <a:spcPct val="86000"/>
                </a:lnSpc>
              </a:pPr>
              <a:r>
                <a:rPr lang="en-US" sz="1597" b="1" cap="all" dirty="0">
                  <a:solidFill>
                    <a:srgbClr val="DA0081"/>
                  </a:solidFill>
                </a:rPr>
                <a:t>Interlude </a:t>
              </a:r>
              <a:br>
                <a:rPr lang="en-US" sz="1597" b="1" cap="all" dirty="0">
                  <a:solidFill>
                    <a:srgbClr val="DA0081"/>
                  </a:solidFill>
                </a:rPr>
              </a:br>
              <a:r>
                <a:rPr lang="en-US" sz="1597" b="1" cap="all" dirty="0">
                  <a:solidFill>
                    <a:srgbClr val="DA0081"/>
                  </a:solidFill>
                </a:rPr>
                <a:t>(SOF:SOF)</a:t>
              </a:r>
            </a:p>
            <a:p>
              <a:pPr algn="ctr">
                <a:lnSpc>
                  <a:spcPct val="86000"/>
                </a:lnSpc>
              </a:pPr>
              <a:endParaRPr lang="en-US" sz="1597" b="1" cap="all" dirty="0">
                <a:solidFill>
                  <a:srgbClr val="DA0081"/>
                </a:solidFill>
              </a:endParaRPr>
            </a:p>
          </p:txBody>
        </p:sp>
      </p:grpSp>
      <p:cxnSp>
        <p:nvCxnSpPr>
          <p:cNvPr id="105" name="Straight Arrow Connector 104"/>
          <p:cNvCxnSpPr>
            <a:stCxn id="108" idx="3"/>
          </p:cNvCxnSpPr>
          <p:nvPr/>
        </p:nvCxnSpPr>
        <p:spPr>
          <a:xfrm>
            <a:off x="6474586" y="2269224"/>
            <a:ext cx="2549913" cy="15007"/>
          </a:xfrm>
          <a:prstGeom prst="straightConnector1">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7638760" y="2018187"/>
            <a:ext cx="1082790" cy="323721"/>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Sonata</a:t>
            </a:r>
          </a:p>
          <a:p>
            <a:pPr algn="ctr">
              <a:lnSpc>
                <a:spcPct val="86000"/>
              </a:lnSpc>
            </a:pPr>
            <a:r>
              <a:rPr lang="en-US" sz="1597" b="1" cap="all" dirty="0">
                <a:solidFill>
                  <a:srgbClr val="800000"/>
                </a:solidFill>
              </a:rPr>
              <a:t>(BUS:BUS)</a:t>
            </a:r>
          </a:p>
          <a:p>
            <a:pPr algn="ctr">
              <a:lnSpc>
                <a:spcPct val="86000"/>
              </a:lnSpc>
            </a:pPr>
            <a:endParaRPr lang="en-US" sz="1597" b="1" cap="all" dirty="0">
              <a:solidFill>
                <a:srgbClr val="731600"/>
              </a:solidFill>
            </a:endParaRPr>
          </a:p>
        </p:txBody>
      </p:sp>
      <p:grpSp>
        <p:nvGrpSpPr>
          <p:cNvPr id="107" name="Group 97"/>
          <p:cNvGrpSpPr/>
          <p:nvPr/>
        </p:nvGrpSpPr>
        <p:grpSpPr>
          <a:xfrm>
            <a:off x="4555916" y="1914363"/>
            <a:ext cx="1918670" cy="709719"/>
            <a:chOff x="-2258550" y="2670050"/>
            <a:chExt cx="1442005" cy="533400"/>
          </a:xfrm>
        </p:grpSpPr>
        <p:sp>
          <p:nvSpPr>
            <p:cNvPr id="108" name="Rounded Rectangle 107"/>
            <p:cNvSpPr/>
            <p:nvPr/>
          </p:nvSpPr>
          <p:spPr>
            <a:xfrm>
              <a:off x="-2258550" y="2670050"/>
              <a:ext cx="144200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80182" algn="ctr">
                <a:lnSpc>
                  <a:spcPct val="90000"/>
                </a:lnSpc>
              </a:pPr>
              <a:r>
                <a:rPr lang="en-US" sz="1598" b="1" dirty="0">
                  <a:solidFill>
                    <a:schemeClr val="bg1"/>
                  </a:solidFill>
                </a:rPr>
                <a:t>Business Applications</a:t>
              </a:r>
            </a:p>
          </p:txBody>
        </p:sp>
        <p:pic>
          <p:nvPicPr>
            <p:cNvPr id="109" name="Picture 108" descr="LSO_fig6-02.png"/>
            <p:cNvPicPr>
              <a:picLocks noChangeAspect="1"/>
            </p:cNvPicPr>
            <p:nvPr/>
          </p:nvPicPr>
          <p:blipFill>
            <a:blip r:embed="rId3" cstate="print"/>
            <a:stretch>
              <a:fillRect/>
            </a:stretch>
          </p:blipFill>
          <p:spPr>
            <a:xfrm>
              <a:off x="-2258550" y="2806143"/>
              <a:ext cx="404282" cy="319277"/>
            </a:xfrm>
            <a:prstGeom prst="rect">
              <a:avLst/>
            </a:prstGeom>
          </p:spPr>
        </p:pic>
      </p:grpSp>
      <p:grpSp>
        <p:nvGrpSpPr>
          <p:cNvPr id="110" name="Group 102"/>
          <p:cNvGrpSpPr/>
          <p:nvPr/>
        </p:nvGrpSpPr>
        <p:grpSpPr>
          <a:xfrm>
            <a:off x="9064648" y="1917204"/>
            <a:ext cx="1918670" cy="709719"/>
            <a:chOff x="-2258550" y="2670050"/>
            <a:chExt cx="1442005" cy="533400"/>
          </a:xfrm>
        </p:grpSpPr>
        <p:sp>
          <p:nvSpPr>
            <p:cNvPr id="111" name="Rounded Rectangle 110"/>
            <p:cNvSpPr/>
            <p:nvPr/>
          </p:nvSpPr>
          <p:spPr>
            <a:xfrm>
              <a:off x="-2258550" y="2670050"/>
              <a:ext cx="144200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80182" algn="ctr">
                <a:lnSpc>
                  <a:spcPct val="90000"/>
                </a:lnSpc>
              </a:pPr>
              <a:r>
                <a:rPr lang="en-US" sz="1598" b="1" dirty="0">
                  <a:solidFill>
                    <a:schemeClr val="bg1"/>
                  </a:solidFill>
                </a:rPr>
                <a:t>Business Applications</a:t>
              </a:r>
            </a:p>
          </p:txBody>
        </p:sp>
        <p:pic>
          <p:nvPicPr>
            <p:cNvPr id="112" name="Picture 111" descr="LSO_fig6-02.png"/>
            <p:cNvPicPr>
              <a:picLocks noChangeAspect="1"/>
            </p:cNvPicPr>
            <p:nvPr/>
          </p:nvPicPr>
          <p:blipFill>
            <a:blip r:embed="rId3" cstate="print"/>
            <a:stretch>
              <a:fillRect/>
            </a:stretch>
          </p:blipFill>
          <p:spPr>
            <a:xfrm>
              <a:off x="-2258550" y="2806143"/>
              <a:ext cx="404282" cy="319277"/>
            </a:xfrm>
            <a:prstGeom prst="rect">
              <a:avLst/>
            </a:prstGeom>
          </p:spPr>
        </p:pic>
      </p:grpSp>
      <p:grpSp>
        <p:nvGrpSpPr>
          <p:cNvPr id="113" name="Group 124"/>
          <p:cNvGrpSpPr/>
          <p:nvPr/>
        </p:nvGrpSpPr>
        <p:grpSpPr>
          <a:xfrm>
            <a:off x="9024497" y="3734891"/>
            <a:ext cx="2928497" cy="709719"/>
            <a:chOff x="6772954" y="2594155"/>
            <a:chExt cx="2200955" cy="533400"/>
          </a:xfrm>
        </p:grpSpPr>
        <p:sp>
          <p:nvSpPr>
            <p:cNvPr id="114" name="Rounded Rectangle 113"/>
            <p:cNvSpPr/>
            <p:nvPr/>
          </p:nvSpPr>
          <p:spPr>
            <a:xfrm>
              <a:off x="6772954" y="2594155"/>
              <a:ext cx="220095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78070" indent="86597" algn="ctr">
                <a:lnSpc>
                  <a:spcPct val="90000"/>
                </a:lnSpc>
              </a:pPr>
              <a:r>
                <a:rPr lang="en-US" sz="1598" b="1" dirty="0">
                  <a:solidFill>
                    <a:schemeClr val="bg1"/>
                  </a:solidFill>
                </a:rPr>
                <a:t>Service Orchestration Functionality</a:t>
              </a:r>
            </a:p>
          </p:txBody>
        </p:sp>
        <p:pic>
          <p:nvPicPr>
            <p:cNvPr id="115" name="Picture 114" descr="LSO_fig6-02.png"/>
            <p:cNvPicPr>
              <a:picLocks noChangeAspect="1"/>
            </p:cNvPicPr>
            <p:nvPr/>
          </p:nvPicPr>
          <p:blipFill>
            <a:blip r:embed="rId3" cstate="print"/>
            <a:stretch>
              <a:fillRect/>
            </a:stretch>
          </p:blipFill>
          <p:spPr>
            <a:xfrm>
              <a:off x="6848850" y="2699444"/>
              <a:ext cx="404282" cy="319277"/>
            </a:xfrm>
            <a:prstGeom prst="rect">
              <a:avLst/>
            </a:prstGeom>
          </p:spPr>
        </p:pic>
      </p:grpSp>
      <p:sp>
        <p:nvSpPr>
          <p:cNvPr id="116" name="TextBox 115"/>
          <p:cNvSpPr txBox="1"/>
          <p:nvPr/>
        </p:nvSpPr>
        <p:spPr>
          <a:xfrm>
            <a:off x="2426991" y="264577"/>
            <a:ext cx="9468361" cy="911340"/>
          </a:xfrm>
          <a:prstGeom prst="rect">
            <a:avLst/>
          </a:prstGeom>
          <a:noFill/>
        </p:spPr>
        <p:txBody>
          <a:bodyPr wrap="none" rtlCol="0">
            <a:spAutoFit/>
          </a:bodyPr>
          <a:lstStyle/>
          <a:p>
            <a:r>
              <a:rPr lang="en-US" sz="5322" b="1" dirty="0" smtClean="0">
                <a:solidFill>
                  <a:schemeClr val="bg1"/>
                </a:solidFill>
              </a:rPr>
              <a:t>ONAP Multi-Domain Federation</a:t>
            </a:r>
            <a:endParaRPr lang="en-US" sz="5322" b="1" dirty="0">
              <a:solidFill>
                <a:schemeClr val="bg1"/>
              </a:solidFill>
            </a:endParaRPr>
          </a:p>
        </p:txBody>
      </p:sp>
      <p:cxnSp>
        <p:nvCxnSpPr>
          <p:cNvPr id="117" name="Straight Connector 116"/>
          <p:cNvCxnSpPr/>
          <p:nvPr/>
        </p:nvCxnSpPr>
        <p:spPr>
          <a:xfrm flipH="1">
            <a:off x="5483496" y="2625199"/>
            <a:ext cx="6610" cy="1100896"/>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18" name="Shape 117"/>
          <p:cNvCxnSpPr>
            <a:endCxn id="70" idx="2"/>
          </p:cNvCxnSpPr>
          <p:nvPr/>
        </p:nvCxnSpPr>
        <p:spPr>
          <a:xfrm rot="10800000">
            <a:off x="1482844" y="3597005"/>
            <a:ext cx="2391545" cy="504914"/>
          </a:xfrm>
          <a:prstGeom prst="bentConnector2">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129" name="Rounded Rectangle 128"/>
          <p:cNvSpPr/>
          <p:nvPr/>
        </p:nvSpPr>
        <p:spPr>
          <a:xfrm>
            <a:off x="4980708" y="1995374"/>
            <a:ext cx="1083610" cy="571500"/>
          </a:xfrm>
          <a:prstGeom prst="round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smtClean="0"/>
              <a:t>BSS</a:t>
            </a:r>
            <a:endParaRPr lang="en-US" dirty="0"/>
          </a:p>
        </p:txBody>
      </p:sp>
      <p:sp>
        <p:nvSpPr>
          <p:cNvPr id="130" name="Rounded Rectangle 129"/>
          <p:cNvSpPr/>
          <p:nvPr/>
        </p:nvSpPr>
        <p:spPr>
          <a:xfrm>
            <a:off x="9578770" y="1975567"/>
            <a:ext cx="1083610" cy="571500"/>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smtClean="0"/>
              <a:t>BSS</a:t>
            </a:r>
            <a:endParaRPr lang="en-US" dirty="0"/>
          </a:p>
        </p:txBody>
      </p:sp>
      <p:sp>
        <p:nvSpPr>
          <p:cNvPr id="131" name="Rounded Rectangle 130"/>
          <p:cNvSpPr/>
          <p:nvPr/>
        </p:nvSpPr>
        <p:spPr>
          <a:xfrm>
            <a:off x="4242437" y="3846153"/>
            <a:ext cx="2761672" cy="626617"/>
          </a:xfrm>
          <a:prstGeom prst="round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smtClean="0"/>
              <a:t>ONAP</a:t>
            </a:r>
            <a:endParaRPr lang="en-US" dirty="0"/>
          </a:p>
        </p:txBody>
      </p:sp>
      <p:sp>
        <p:nvSpPr>
          <p:cNvPr id="132" name="Rounded Rectangle 131"/>
          <p:cNvSpPr/>
          <p:nvPr/>
        </p:nvSpPr>
        <p:spPr>
          <a:xfrm>
            <a:off x="9125481" y="3804272"/>
            <a:ext cx="2761672" cy="626617"/>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smtClean="0"/>
              <a:t>ONAP or</a:t>
            </a:r>
          </a:p>
          <a:p>
            <a:pPr algn="ctr"/>
            <a:r>
              <a:rPr lang="en-US" dirty="0" smtClean="0"/>
              <a:t>Non-ONAP Orchestration</a:t>
            </a:r>
            <a:endParaRPr lang="en-US" dirty="0"/>
          </a:p>
        </p:txBody>
      </p:sp>
      <p:sp>
        <p:nvSpPr>
          <p:cNvPr id="133" name="Oval 132"/>
          <p:cNvSpPr/>
          <p:nvPr/>
        </p:nvSpPr>
        <p:spPr>
          <a:xfrm>
            <a:off x="4480280" y="2596539"/>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34" name="Oval 133"/>
          <p:cNvSpPr/>
          <p:nvPr/>
        </p:nvSpPr>
        <p:spPr>
          <a:xfrm>
            <a:off x="9012215" y="2596539"/>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35" name="Oval 134"/>
          <p:cNvSpPr/>
          <p:nvPr/>
        </p:nvSpPr>
        <p:spPr>
          <a:xfrm>
            <a:off x="6819846" y="3413195"/>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36" name="Oval 135"/>
          <p:cNvSpPr/>
          <p:nvPr/>
        </p:nvSpPr>
        <p:spPr>
          <a:xfrm>
            <a:off x="4588983" y="4487349"/>
            <a:ext cx="2513763" cy="584450"/>
          </a:xfrm>
          <a:prstGeom prst="ellipse">
            <a:avLst/>
          </a:prstGeom>
          <a:noFill/>
          <a:ln w="762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grpSp>
        <p:nvGrpSpPr>
          <p:cNvPr id="2" name="Group 1"/>
          <p:cNvGrpSpPr/>
          <p:nvPr/>
        </p:nvGrpSpPr>
        <p:grpSpPr>
          <a:xfrm>
            <a:off x="359354" y="4671450"/>
            <a:ext cx="2301411" cy="1354065"/>
            <a:chOff x="359354" y="4671450"/>
            <a:chExt cx="2301411" cy="1354065"/>
          </a:xfrm>
        </p:grpSpPr>
        <p:sp>
          <p:nvSpPr>
            <p:cNvPr id="137" name="Oval 136"/>
            <p:cNvSpPr/>
            <p:nvPr/>
          </p:nvSpPr>
          <p:spPr>
            <a:xfrm>
              <a:off x="371140" y="5047664"/>
              <a:ext cx="614163" cy="225869"/>
            </a:xfrm>
            <a:prstGeom prst="ellipse">
              <a:avLst/>
            </a:prstGeom>
            <a:solidFill>
              <a:srgbClr val="DA00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 137"/>
            <p:cNvSpPr/>
            <p:nvPr/>
          </p:nvSpPr>
          <p:spPr>
            <a:xfrm>
              <a:off x="375698" y="5557690"/>
              <a:ext cx="614163" cy="22586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TextBox 138"/>
            <p:cNvSpPr txBox="1"/>
            <p:nvPr/>
          </p:nvSpPr>
          <p:spPr>
            <a:xfrm>
              <a:off x="359354" y="4671450"/>
              <a:ext cx="1088888" cy="369012"/>
            </a:xfrm>
            <a:prstGeom prst="rect">
              <a:avLst/>
            </a:prstGeom>
            <a:noFill/>
          </p:spPr>
          <p:txBody>
            <a:bodyPr wrap="none" rtlCol="0">
              <a:spAutoFit/>
            </a:bodyPr>
            <a:lstStyle/>
            <a:p>
              <a:r>
                <a:rPr lang="en-US" sz="1798" b="1" u="sng" dirty="0" smtClean="0"/>
                <a:t>Color Key</a:t>
              </a:r>
              <a:endParaRPr lang="en-US" sz="1798" b="1" u="sng" dirty="0"/>
            </a:p>
          </p:txBody>
        </p:sp>
        <p:sp>
          <p:nvSpPr>
            <p:cNvPr id="140" name="TextBox 139"/>
            <p:cNvSpPr txBox="1"/>
            <p:nvPr/>
          </p:nvSpPr>
          <p:spPr>
            <a:xfrm>
              <a:off x="915836" y="4949884"/>
              <a:ext cx="1722302" cy="523220"/>
            </a:xfrm>
            <a:prstGeom prst="rect">
              <a:avLst/>
            </a:prstGeom>
            <a:noFill/>
          </p:spPr>
          <p:txBody>
            <a:bodyPr wrap="square" rtlCol="0">
              <a:spAutoFit/>
            </a:bodyPr>
            <a:lstStyle/>
            <a:p>
              <a:r>
                <a:rPr lang="en-US" sz="1400" b="1" dirty="0" smtClean="0"/>
                <a:t>ONAP Service Centric External APIs</a:t>
              </a:r>
              <a:endParaRPr lang="en-US" sz="1400" b="1" dirty="0"/>
            </a:p>
          </p:txBody>
        </p:sp>
        <p:sp>
          <p:nvSpPr>
            <p:cNvPr id="141" name="TextBox 140"/>
            <p:cNvSpPr txBox="1"/>
            <p:nvPr/>
          </p:nvSpPr>
          <p:spPr>
            <a:xfrm>
              <a:off x="938463" y="5502295"/>
              <a:ext cx="1722302" cy="523220"/>
            </a:xfrm>
            <a:prstGeom prst="rect">
              <a:avLst/>
            </a:prstGeom>
            <a:noFill/>
          </p:spPr>
          <p:txBody>
            <a:bodyPr wrap="square" rtlCol="0">
              <a:spAutoFit/>
            </a:bodyPr>
            <a:lstStyle/>
            <a:p>
              <a:r>
                <a:rPr lang="en-US" sz="1400" b="1" dirty="0" smtClean="0"/>
                <a:t>ONAP Resource Centric External APIs</a:t>
              </a:r>
              <a:endParaRPr lang="en-US" sz="1400" b="1" dirty="0"/>
            </a:p>
          </p:txBody>
        </p:sp>
      </p:grpSp>
    </p:spTree>
    <p:extLst>
      <p:ext uri="{BB962C8B-B14F-4D97-AF65-F5344CB8AC3E}">
        <p14:creationId xmlns:p14="http://schemas.microsoft.com/office/powerpoint/2010/main" val="2469246699"/>
      </p:ext>
    </p:extLst>
  </p:cSld>
  <p:clrMapOvr>
    <a:masterClrMapping/>
  </p:clrMapOvr>
  <p:transition advClick="0"/>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ONAP “Black Box” View</a:t>
            </a:r>
            <a:endParaRPr lang="en-US" dirty="0"/>
          </a:p>
        </p:txBody>
      </p:sp>
      <p:grpSp>
        <p:nvGrpSpPr>
          <p:cNvPr id="46" name="Group 45"/>
          <p:cNvGrpSpPr/>
          <p:nvPr/>
        </p:nvGrpSpPr>
        <p:grpSpPr>
          <a:xfrm>
            <a:off x="654534" y="2190311"/>
            <a:ext cx="10882935" cy="3939601"/>
            <a:chOff x="632698" y="1598107"/>
            <a:chExt cx="10894283" cy="4820947"/>
          </a:xfrm>
        </p:grpSpPr>
        <p:sp>
          <p:nvSpPr>
            <p:cNvPr id="15" name="Rectangle 14"/>
            <p:cNvSpPr/>
            <p:nvPr/>
          </p:nvSpPr>
          <p:spPr>
            <a:xfrm>
              <a:off x="4143517" y="2068940"/>
              <a:ext cx="7350992" cy="3879273"/>
            </a:xfrm>
            <a:prstGeom prst="rect">
              <a:avLst/>
            </a:prstGeom>
            <a:solidFill>
              <a:schemeClr val="bg1">
                <a:lumMod val="9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199" dirty="0"/>
                <a:t>OAP</a:t>
              </a:r>
            </a:p>
          </p:txBody>
        </p:sp>
        <p:sp>
          <p:nvSpPr>
            <p:cNvPr id="3" name="Rectangle 2"/>
            <p:cNvSpPr/>
            <p:nvPr/>
          </p:nvSpPr>
          <p:spPr>
            <a:xfrm>
              <a:off x="632698" y="2068943"/>
              <a:ext cx="1366982" cy="38792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OOM</a:t>
              </a:r>
            </a:p>
          </p:txBody>
        </p:sp>
        <p:sp>
          <p:nvSpPr>
            <p:cNvPr id="4" name="Rectangle 3"/>
            <p:cNvSpPr/>
            <p:nvPr/>
          </p:nvSpPr>
          <p:spPr>
            <a:xfrm>
              <a:off x="2585029" y="2068941"/>
              <a:ext cx="1488207" cy="3879273"/>
            </a:xfrm>
            <a:prstGeom prst="rect">
              <a:avLst/>
            </a:prstGeom>
            <a:solidFill>
              <a:schemeClr val="bg1">
                <a:lumMod val="9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199" dirty="0"/>
                <a:t>Design</a:t>
              </a:r>
              <a:br>
                <a:rPr lang="en-US" sz="1199" dirty="0"/>
              </a:br>
              <a:r>
                <a:rPr lang="en-US" sz="1199" dirty="0"/>
                <a:t>Tools</a:t>
              </a:r>
            </a:p>
          </p:txBody>
        </p:sp>
        <p:sp>
          <p:nvSpPr>
            <p:cNvPr id="5" name="Rounded Rectangle 4"/>
            <p:cNvSpPr/>
            <p:nvPr/>
          </p:nvSpPr>
          <p:spPr>
            <a:xfrm rot="16200000">
              <a:off x="344058" y="3809998"/>
              <a:ext cx="3879273" cy="397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99" dirty="0"/>
                <a:t>ONAP Management Interfaces</a:t>
              </a:r>
            </a:p>
          </p:txBody>
        </p:sp>
        <p:sp>
          <p:nvSpPr>
            <p:cNvPr id="6" name="Rounded Rectangle 5"/>
            <p:cNvSpPr/>
            <p:nvPr/>
          </p:nvSpPr>
          <p:spPr>
            <a:xfrm>
              <a:off x="632698" y="1598107"/>
              <a:ext cx="1366982" cy="397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99" dirty="0"/>
                <a:t>OOM Interfaces</a:t>
              </a:r>
            </a:p>
          </p:txBody>
        </p:sp>
        <p:sp>
          <p:nvSpPr>
            <p:cNvPr id="7" name="Rounded Rectangle 6"/>
            <p:cNvSpPr/>
            <p:nvPr/>
          </p:nvSpPr>
          <p:spPr>
            <a:xfrm>
              <a:off x="2567708" y="1598107"/>
              <a:ext cx="8959273" cy="397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99" dirty="0"/>
                <a:t>External APIs (Service Centric)</a:t>
              </a:r>
            </a:p>
          </p:txBody>
        </p:sp>
        <p:sp>
          <p:nvSpPr>
            <p:cNvPr id="8" name="Rounded Rectangle 7"/>
            <p:cNvSpPr/>
            <p:nvPr/>
          </p:nvSpPr>
          <p:spPr>
            <a:xfrm>
              <a:off x="2567707" y="6021890"/>
              <a:ext cx="8959273" cy="397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99" dirty="0"/>
                <a:t>External APIs (Resource Centric)</a:t>
              </a:r>
            </a:p>
          </p:txBody>
        </p:sp>
        <p:sp>
          <p:nvSpPr>
            <p:cNvPr id="9" name="Rounded Rectangle 8"/>
            <p:cNvSpPr/>
            <p:nvPr/>
          </p:nvSpPr>
          <p:spPr>
            <a:xfrm>
              <a:off x="637315" y="6021890"/>
              <a:ext cx="1362365" cy="397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99" dirty="0"/>
                <a:t>Resource Interfaces</a:t>
              </a:r>
            </a:p>
          </p:txBody>
        </p:sp>
      </p:grpSp>
      <p:sp>
        <p:nvSpPr>
          <p:cNvPr id="47" name="Cloud 46"/>
          <p:cNvSpPr/>
          <p:nvPr/>
        </p:nvSpPr>
        <p:spPr>
          <a:xfrm>
            <a:off x="2885095" y="1562891"/>
            <a:ext cx="2251325" cy="48901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APIs</a:t>
            </a:r>
          </a:p>
        </p:txBody>
      </p:sp>
      <p:sp>
        <p:nvSpPr>
          <p:cNvPr id="48" name="Cloud 47"/>
          <p:cNvSpPr/>
          <p:nvPr/>
        </p:nvSpPr>
        <p:spPr>
          <a:xfrm>
            <a:off x="5482423" y="1562891"/>
            <a:ext cx="2251325" cy="48901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UX/CX</a:t>
            </a:r>
          </a:p>
        </p:txBody>
      </p:sp>
      <p:sp>
        <p:nvSpPr>
          <p:cNvPr id="49" name="Cloud 48"/>
          <p:cNvSpPr/>
          <p:nvPr/>
        </p:nvSpPr>
        <p:spPr>
          <a:xfrm>
            <a:off x="8144338" y="1562891"/>
            <a:ext cx="2251325" cy="48901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CLIs/SDKs</a:t>
            </a:r>
          </a:p>
        </p:txBody>
      </p:sp>
      <p:sp>
        <p:nvSpPr>
          <p:cNvPr id="50" name="Cloud 49"/>
          <p:cNvSpPr/>
          <p:nvPr/>
        </p:nvSpPr>
        <p:spPr>
          <a:xfrm>
            <a:off x="3534134" y="6224725"/>
            <a:ext cx="1908209" cy="3875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PNFs</a:t>
            </a:r>
          </a:p>
        </p:txBody>
      </p:sp>
      <p:sp>
        <p:nvSpPr>
          <p:cNvPr id="51" name="Cloud 50"/>
          <p:cNvSpPr/>
          <p:nvPr/>
        </p:nvSpPr>
        <p:spPr>
          <a:xfrm>
            <a:off x="5112766" y="6224724"/>
            <a:ext cx="1908209" cy="3875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VIMs</a:t>
            </a:r>
          </a:p>
        </p:txBody>
      </p:sp>
      <p:sp>
        <p:nvSpPr>
          <p:cNvPr id="52" name="Cloud 51"/>
          <p:cNvSpPr/>
          <p:nvPr/>
        </p:nvSpPr>
        <p:spPr>
          <a:xfrm>
            <a:off x="6625943" y="6190118"/>
            <a:ext cx="1908209" cy="3875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IaaS</a:t>
            </a:r>
          </a:p>
        </p:txBody>
      </p:sp>
      <p:sp>
        <p:nvSpPr>
          <p:cNvPr id="53" name="Cloud 52"/>
          <p:cNvSpPr/>
          <p:nvPr/>
        </p:nvSpPr>
        <p:spPr>
          <a:xfrm>
            <a:off x="8204575" y="6207421"/>
            <a:ext cx="1908209" cy="3875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PaaS</a:t>
            </a:r>
          </a:p>
        </p:txBody>
      </p:sp>
      <p:sp>
        <p:nvSpPr>
          <p:cNvPr id="54" name="Cloud 53"/>
          <p:cNvSpPr/>
          <p:nvPr/>
        </p:nvSpPr>
        <p:spPr>
          <a:xfrm>
            <a:off x="9596821" y="6200520"/>
            <a:ext cx="1908209" cy="3875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SaaS</a:t>
            </a:r>
          </a:p>
        </p:txBody>
      </p:sp>
      <p:sp>
        <p:nvSpPr>
          <p:cNvPr id="10" name="TextBox 9"/>
          <p:cNvSpPr txBox="1"/>
          <p:nvPr/>
        </p:nvSpPr>
        <p:spPr>
          <a:xfrm>
            <a:off x="5018156" y="2207090"/>
            <a:ext cx="672877" cy="307777"/>
          </a:xfrm>
          <a:prstGeom prst="rect">
            <a:avLst/>
          </a:prstGeom>
          <a:noFill/>
        </p:spPr>
        <p:txBody>
          <a:bodyPr wrap="none" lIns="0" tIns="0" rIns="0" bIns="0" rtlCol="0">
            <a:spAutoFit/>
          </a:bodyPr>
          <a:lstStyle/>
          <a:p>
            <a:r>
              <a:rPr lang="en-US" sz="2000" b="1" dirty="0">
                <a:solidFill>
                  <a:srgbClr val="DA0081"/>
                </a:solidFill>
                <a:latin typeface="+mj-lt"/>
              </a:rPr>
              <a:t>Legato</a:t>
            </a:r>
          </a:p>
        </p:txBody>
      </p:sp>
      <p:sp>
        <p:nvSpPr>
          <p:cNvPr id="21" name="TextBox 20"/>
          <p:cNvSpPr txBox="1"/>
          <p:nvPr/>
        </p:nvSpPr>
        <p:spPr>
          <a:xfrm>
            <a:off x="10344414" y="2207090"/>
            <a:ext cx="926344" cy="307777"/>
          </a:xfrm>
          <a:prstGeom prst="rect">
            <a:avLst/>
          </a:prstGeom>
          <a:noFill/>
        </p:spPr>
        <p:txBody>
          <a:bodyPr wrap="none" lIns="0" tIns="0" rIns="0" bIns="0" rtlCol="0">
            <a:spAutoFit/>
          </a:bodyPr>
          <a:lstStyle/>
          <a:p>
            <a:r>
              <a:rPr lang="en-US" sz="2000" b="1" dirty="0">
                <a:solidFill>
                  <a:srgbClr val="DA0081"/>
                </a:solidFill>
                <a:latin typeface="+mj-lt"/>
              </a:rPr>
              <a:t>Interlude</a:t>
            </a:r>
          </a:p>
        </p:txBody>
      </p:sp>
      <p:sp>
        <p:nvSpPr>
          <p:cNvPr id="11" name="Left-Right Arrow 10"/>
          <p:cNvSpPr/>
          <p:nvPr/>
        </p:nvSpPr>
        <p:spPr>
          <a:xfrm>
            <a:off x="11484664" y="2095550"/>
            <a:ext cx="700987" cy="474869"/>
          </a:xfrm>
          <a:prstGeom prst="leftRight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Up-Down Arrow 11"/>
          <p:cNvSpPr/>
          <p:nvPr/>
        </p:nvSpPr>
        <p:spPr>
          <a:xfrm>
            <a:off x="5078250" y="1499006"/>
            <a:ext cx="566057" cy="753396"/>
          </a:xfrm>
          <a:prstGeom prst="upDown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5018155" y="5853894"/>
            <a:ext cx="640496" cy="307777"/>
          </a:xfrm>
          <a:prstGeom prst="rect">
            <a:avLst/>
          </a:prstGeom>
          <a:noFill/>
        </p:spPr>
        <p:txBody>
          <a:bodyPr wrap="none" lIns="0" tIns="0" rIns="0" bIns="0" rtlCol="0">
            <a:spAutoFit/>
          </a:bodyPr>
          <a:lstStyle/>
          <a:p>
            <a:r>
              <a:rPr lang="en-US" sz="2000" b="1" dirty="0">
                <a:solidFill>
                  <a:srgbClr val="FFC000"/>
                </a:solidFill>
                <a:latin typeface="+mj-lt"/>
              </a:rPr>
              <a:t>Presto</a:t>
            </a:r>
          </a:p>
        </p:txBody>
      </p:sp>
      <p:sp>
        <p:nvSpPr>
          <p:cNvPr id="25" name="Up-Down Arrow 24"/>
          <p:cNvSpPr/>
          <p:nvPr/>
        </p:nvSpPr>
        <p:spPr>
          <a:xfrm>
            <a:off x="5111753" y="6041786"/>
            <a:ext cx="566057" cy="753396"/>
          </a:xfrm>
          <a:prstGeom prst="upDownArrow">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9956643"/>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87512" y="4804570"/>
            <a:ext cx="1950299" cy="776362"/>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3200" b="1" dirty="0" smtClean="0">
                <a:solidFill>
                  <a:schemeClr val="bg1"/>
                </a:solidFill>
                <a:latin typeface="Arial" panose="020B0604020202020204"/>
              </a:rPr>
              <a:t>EXT APIs - Architecture Impact </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a:t>
            </a:r>
            <a:r>
              <a:rPr lang="en-US" altLang="zh-CN" sz="1800" b="1" dirty="0" smtClean="0">
                <a:solidFill>
                  <a:schemeClr val="bg1"/>
                </a:solidFill>
                <a:latin typeface="Arial" panose="020B0604020202020204"/>
              </a:rPr>
              <a:t>Functional View</a:t>
            </a:r>
            <a:r>
              <a:rPr lang="en-US" altLang="zh-CN" sz="1800" b="1" dirty="0">
                <a:solidFill>
                  <a:schemeClr val="bg1"/>
                </a:solidFill>
                <a:latin typeface="Arial" panose="020B0604020202020204"/>
              </a:rPr>
              <a:t>)</a:t>
            </a:r>
            <a:endParaRPr lang="zh-CN" altLang="en-US" sz="18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ea typeface="微软雅黑" panose="020B0503020204020204" pitchFamily="34" charset="-122"/>
            </a:endParaRPr>
          </a:p>
        </p:txBody>
      </p:sp>
      <p:sp>
        <p:nvSpPr>
          <p:cNvPr id="173" name="矩形 192"/>
          <p:cNvSpPr/>
          <p:nvPr/>
        </p:nvSpPr>
        <p:spPr bwMode="auto">
          <a:xfrm>
            <a:off x="1090077" y="1571110"/>
            <a:ext cx="1615250"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a:solidFill>
                  <a:srgbClr val="FF0000"/>
                </a:solidFill>
                <a:ea typeface="微软雅黑" panose="020B0503020204020204" pitchFamily="34" charset="-122"/>
              </a:rPr>
              <a:t>DESIGN-TIME</a:t>
            </a: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prstClr val="black"/>
                </a:solidFill>
                <a:latin typeface="Calibri"/>
                <a:ea typeface="微软雅黑" panose="020B0503020204020204" pitchFamily="34" charset="-122"/>
              </a:rPr>
              <a:t>Policy Creation &amp; Validation</a:t>
            </a:r>
          </a:p>
        </p:txBody>
      </p:sp>
      <p:sp>
        <p:nvSpPr>
          <p:cNvPr id="176" name="圆角矩形 26"/>
          <p:cNvSpPr/>
          <p:nvPr/>
        </p:nvSpPr>
        <p:spPr>
          <a:xfrm>
            <a:off x="625061" y="307362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Analytic Application Design</a:t>
            </a:r>
          </a:p>
        </p:txBody>
      </p:sp>
      <p:sp>
        <p:nvSpPr>
          <p:cNvPr id="179" name="圆角矩形 29"/>
          <p:cNvSpPr/>
          <p:nvPr/>
        </p:nvSpPr>
        <p:spPr>
          <a:xfrm rot="16200000">
            <a:off x="-1574417" y="3327662"/>
            <a:ext cx="3837974" cy="326275"/>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VNF / PNF Onboarding</a:t>
            </a: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Service  Design</a:t>
            </a:r>
            <a:endParaRPr lang="zh-CN" altLang="en-US" sz="1400" b="1" dirty="0">
              <a:solidFill>
                <a:prstClr val="black"/>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algn="ctr" fontAlgn="base">
              <a:spcBef>
                <a:spcPct val="0"/>
              </a:spcBef>
              <a:spcAft>
                <a:spcPct val="0"/>
              </a:spcAft>
              <a:buClr>
                <a:srgbClr val="CC9900"/>
              </a:buClr>
              <a:defRPr/>
            </a:pPr>
            <a:r>
              <a:rPr lang="en-US" altLang="zh-CN" sz="1600" b="1" dirty="0">
                <a:solidFill>
                  <a:prstClr val="black"/>
                </a:solidFill>
                <a:ea typeface="微软雅黑" panose="020B0503020204020204" pitchFamily="34" charset="-122"/>
              </a:rPr>
              <a:t>Catalog</a:t>
            </a:r>
            <a:endParaRPr lang="zh-CN" altLang="en-US" b="1" dirty="0">
              <a:solidFill>
                <a:prstClr val="black"/>
              </a:solidFill>
              <a:ea typeface="微软雅黑" panose="020B0503020204020204" pitchFamily="34" charset="-122"/>
            </a:endParaRPr>
          </a:p>
        </p:txBody>
      </p:sp>
      <p:sp>
        <p:nvSpPr>
          <p:cNvPr id="162" name="Rectangle 161"/>
          <p:cNvSpPr/>
          <p:nvPr/>
        </p:nvSpPr>
        <p:spPr>
          <a:xfrm>
            <a:off x="259351" y="5530477"/>
            <a:ext cx="3111367" cy="581441"/>
          </a:xfrm>
          <a:prstGeom prst="rect">
            <a:avLst/>
          </a:prstGeom>
        </p:spPr>
        <p:txBody>
          <a:bodyPr wrap="square">
            <a:spAutoFit/>
          </a:bodyPr>
          <a:lstStyle/>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Recipe/Eng Rules &amp; Policy Distribution</a:t>
            </a:r>
          </a:p>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ONAP Optimization Framework</a:t>
            </a:r>
          </a:p>
        </p:txBody>
      </p:sp>
      <p:sp>
        <p:nvSpPr>
          <p:cNvPr id="157" name="圆角矩形 55"/>
          <p:cNvSpPr/>
          <p:nvPr/>
        </p:nvSpPr>
        <p:spPr>
          <a:xfrm rot="16200000">
            <a:off x="10159129" y="3070441"/>
            <a:ext cx="3416318" cy="402691"/>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ONAP Operations Manager </a:t>
            </a:r>
          </a:p>
        </p:txBody>
      </p:sp>
      <p:sp>
        <p:nvSpPr>
          <p:cNvPr id="199" name="矩形 54"/>
          <p:cNvSpPr/>
          <p:nvPr/>
        </p:nvSpPr>
        <p:spPr bwMode="auto">
          <a:xfrm>
            <a:off x="3327597" y="1552222"/>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ea typeface="微软雅黑" panose="020B0503020204020204" pitchFamily="34" charset="-122"/>
              </a:rPr>
              <a:t>Dashboard OA&amp;M</a:t>
            </a:r>
          </a:p>
        </p:txBody>
      </p:sp>
      <p:sp>
        <p:nvSpPr>
          <p:cNvPr id="181" name="圆角矩形 31"/>
          <p:cNvSpPr/>
          <p:nvPr/>
        </p:nvSpPr>
        <p:spPr>
          <a:xfrm>
            <a:off x="8644176" y="1968916"/>
            <a:ext cx="1608806" cy="963527"/>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2" name="圆角矩形 47"/>
          <p:cNvSpPr/>
          <p:nvPr/>
        </p:nvSpPr>
        <p:spPr>
          <a:xfrm>
            <a:off x="569799" y="1296898"/>
            <a:ext cx="11059855"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10434" y="2669068"/>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Framework</a:t>
            </a:r>
          </a:p>
        </p:txBody>
      </p:sp>
      <p:sp>
        <p:nvSpPr>
          <p:cNvPr id="94" name="圆角矩形 31"/>
          <p:cNvSpPr/>
          <p:nvPr/>
        </p:nvSpPr>
        <p:spPr>
          <a:xfrm>
            <a:off x="5171864" y="193669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65" name="圆角矩形 51"/>
          <p:cNvSpPr/>
          <p:nvPr/>
        </p:nvSpPr>
        <p:spPr>
          <a:xfrm>
            <a:off x="10323654" y="3767590"/>
            <a:ext cx="1234440" cy="41112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Logging</a:t>
            </a:r>
          </a:p>
        </p:txBody>
      </p:sp>
      <p:sp>
        <p:nvSpPr>
          <p:cNvPr id="108" name="圆角矩形 31"/>
          <p:cNvSpPr/>
          <p:nvPr/>
        </p:nvSpPr>
        <p:spPr>
          <a:xfrm>
            <a:off x="3614663" y="1970997"/>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ea typeface="宋体" panose="02010600030101010101" pitchFamily="2" charset="-122"/>
            </a:endParaRPr>
          </a:p>
        </p:txBody>
      </p:sp>
      <p:sp>
        <p:nvSpPr>
          <p:cNvPr id="119" name="TextBox 118"/>
          <p:cNvSpPr txBox="1"/>
          <p:nvPr/>
        </p:nvSpPr>
        <p:spPr>
          <a:xfrm flipH="1">
            <a:off x="3696053" y="2138393"/>
            <a:ext cx="1256206"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Policy Framework</a:t>
            </a:r>
          </a:p>
        </p:txBody>
      </p:sp>
      <p:sp>
        <p:nvSpPr>
          <p:cNvPr id="126" name="TextBox 125"/>
          <p:cNvSpPr txBox="1"/>
          <p:nvPr/>
        </p:nvSpPr>
        <p:spPr>
          <a:xfrm flipH="1">
            <a:off x="8642352" y="2141185"/>
            <a:ext cx="162472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dirty="0">
                <a:solidFill>
                  <a:srgbClr val="FFFFFF"/>
                </a:solidFill>
                <a:sym typeface="Calibri"/>
              </a:rPr>
              <a:t> </a:t>
            </a:r>
            <a:r>
              <a:rPr lang="en-US" sz="1400" b="1" dirty="0">
                <a:solidFill>
                  <a:srgbClr val="FFFFFF"/>
                </a:solidFill>
                <a:sym typeface="Calibri"/>
              </a:rPr>
              <a:t>Active &amp; Available Inventory</a:t>
            </a:r>
          </a:p>
          <a:p>
            <a:pPr algn="ctr" defTabSz="457200" hangingPunct="0"/>
            <a:r>
              <a:rPr lang="en-US" sz="1400" b="1" dirty="0">
                <a:solidFill>
                  <a:srgbClr val="FFFFFF"/>
                </a:solidFill>
                <a:sym typeface="Calibri"/>
              </a:rPr>
              <a:t>External Registry</a:t>
            </a:r>
          </a:p>
        </p:txBody>
      </p:sp>
      <p:sp>
        <p:nvSpPr>
          <p:cNvPr id="143" name="圆角矩形 32"/>
          <p:cNvSpPr/>
          <p:nvPr/>
        </p:nvSpPr>
        <p:spPr>
          <a:xfrm>
            <a:off x="7388013" y="3670683"/>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144" name="圆角矩形 32"/>
          <p:cNvSpPr/>
          <p:nvPr/>
        </p:nvSpPr>
        <p:spPr>
          <a:xfrm>
            <a:off x="5364654" y="3653241"/>
            <a:ext cx="1901244"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33" name="圆角矩形 32"/>
          <p:cNvSpPr/>
          <p:nvPr/>
        </p:nvSpPr>
        <p:spPr>
          <a:xfrm>
            <a:off x="3376407" y="3640275"/>
            <a:ext cx="1895499"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05" name="TextBox 104"/>
          <p:cNvSpPr txBox="1"/>
          <p:nvPr/>
        </p:nvSpPr>
        <p:spPr>
          <a:xfrm flipH="1">
            <a:off x="5182931" y="2073280"/>
            <a:ext cx="1663667"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Data Collection, Analytics, and Events</a:t>
            </a:r>
          </a:p>
          <a:p>
            <a:pPr algn="ctr" defTabSz="457200" hangingPunct="0"/>
            <a:r>
              <a:rPr lang="en-US" sz="1400" b="1" dirty="0">
                <a:solidFill>
                  <a:srgbClr val="FFFFFF"/>
                </a:solidFill>
                <a:sym typeface="Calibri"/>
              </a:rPr>
              <a:t>Event Correlation </a:t>
            </a:r>
            <a:endParaRPr lang="en-US" sz="1600" b="1" dirty="0">
              <a:solidFill>
                <a:srgbClr val="FFFFFF"/>
              </a:solidFill>
              <a:sym typeface="Calibri"/>
            </a:endParaRPr>
          </a:p>
        </p:txBody>
      </p:sp>
      <p:sp>
        <p:nvSpPr>
          <p:cNvPr id="125" name="圆角矩形 51"/>
          <p:cNvSpPr/>
          <p:nvPr/>
        </p:nvSpPr>
        <p:spPr>
          <a:xfrm>
            <a:off x="10310434" y="3225371"/>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ONAP Optimization Framework</a:t>
            </a:r>
            <a:endParaRPr lang="en-US" altLang="zh-CN" sz="1050" b="1" dirty="0">
              <a:solidFill>
                <a:prstClr val="black"/>
              </a:solidFill>
              <a:ea typeface="微软雅黑" panose="020B0503020204020204" pitchFamily="34" charset="-122"/>
            </a:endParaRPr>
          </a:p>
        </p:txBody>
      </p:sp>
      <p:sp>
        <p:nvSpPr>
          <p:cNvPr id="127" name="TextBox 126"/>
          <p:cNvSpPr txBox="1"/>
          <p:nvPr/>
        </p:nvSpPr>
        <p:spPr>
          <a:xfrm flipH="1">
            <a:off x="5475751" y="4043060"/>
            <a:ext cx="164740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SDN Controller</a:t>
            </a:r>
          </a:p>
          <a:p>
            <a:pPr algn="ctr" defTabSz="457200" hangingPunct="0"/>
            <a:r>
              <a:rPr lang="en-US" sz="1400" b="1" dirty="0">
                <a:solidFill>
                  <a:prstClr val="black"/>
                </a:solidFill>
                <a:sym typeface="Calibri"/>
              </a:rPr>
              <a:t>(L0-L3)</a:t>
            </a:r>
          </a:p>
        </p:txBody>
      </p:sp>
      <p:sp>
        <p:nvSpPr>
          <p:cNvPr id="76" name="矩形 69"/>
          <p:cNvSpPr/>
          <p:nvPr/>
        </p:nvSpPr>
        <p:spPr bwMode="auto">
          <a:xfrm>
            <a:off x="3850868" y="5014915"/>
            <a:ext cx="7445829"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smtClean="0">
                <a:solidFill>
                  <a:srgbClr val="000000"/>
                </a:solidFill>
                <a:latin typeface="Calibri"/>
                <a:ea typeface="微软雅黑" panose="020B0503020204020204" pitchFamily="34" charset="-122"/>
              </a:rPr>
              <a:t>Optional External </a:t>
            </a:r>
            <a:r>
              <a:rPr lang="en-US" altLang="zh-CN" sz="1400" b="1" dirty="0">
                <a:solidFill>
                  <a:srgbClr val="000000"/>
                </a:solidFill>
                <a:latin typeface="Calibri"/>
                <a:ea typeface="微软雅黑" panose="020B0503020204020204" pitchFamily="34" charset="-122"/>
              </a:rPr>
              <a:t>Systems</a:t>
            </a: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14" name="矩形 69"/>
          <p:cNvSpPr/>
          <p:nvPr/>
        </p:nvSpPr>
        <p:spPr bwMode="auto">
          <a:xfrm>
            <a:off x="3837812" y="5803091"/>
            <a:ext cx="6472622"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OpenStack</a:t>
            </a:r>
          </a:p>
        </p:txBody>
      </p:sp>
      <p:sp>
        <p:nvSpPr>
          <p:cNvPr id="121" name="圆角矩形 65"/>
          <p:cNvSpPr/>
          <p:nvPr/>
        </p:nvSpPr>
        <p:spPr bwMode="auto">
          <a:xfrm>
            <a:off x="7515761" y="5835220"/>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Azure</a:t>
            </a:r>
          </a:p>
        </p:txBody>
      </p:sp>
      <p:sp>
        <p:nvSpPr>
          <p:cNvPr id="122" name="圆角矩形 66"/>
          <p:cNvSpPr/>
          <p:nvPr/>
        </p:nvSpPr>
        <p:spPr bwMode="auto">
          <a:xfrm>
            <a:off x="6633896" y="5849052"/>
            <a:ext cx="754117"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VMware</a:t>
            </a:r>
          </a:p>
        </p:txBody>
      </p:sp>
      <p:sp>
        <p:nvSpPr>
          <p:cNvPr id="137" name="圆角矩形 67"/>
          <p:cNvSpPr/>
          <p:nvPr/>
        </p:nvSpPr>
        <p:spPr bwMode="auto">
          <a:xfrm>
            <a:off x="9276816" y="5850284"/>
            <a:ext cx="921497"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RackSpace</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35" name="圆角矩形 188"/>
          <p:cNvSpPr/>
          <p:nvPr/>
        </p:nvSpPr>
        <p:spPr bwMode="auto">
          <a:xfrm>
            <a:off x="5921433"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3rd Party Controller</a:t>
            </a:r>
          </a:p>
        </p:txBody>
      </p:sp>
      <p:sp>
        <p:nvSpPr>
          <p:cNvPr id="145" name="圆角矩形 65"/>
          <p:cNvSpPr/>
          <p:nvPr/>
        </p:nvSpPr>
        <p:spPr bwMode="auto">
          <a:xfrm>
            <a:off x="8267439" y="5849052"/>
            <a:ext cx="928136"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smtClean="0">
                <a:solidFill>
                  <a:srgbClr val="000000"/>
                </a:solidFill>
                <a:latin typeface="Calibri"/>
                <a:ea typeface="微软雅黑" panose="020B0503020204020204" pitchFamily="34" charset="-122"/>
              </a:rPr>
              <a:t>Kubernetes</a:t>
            </a:r>
            <a:endParaRPr lang="en-US" altLang="zh-CN" sz="1200" b="1" dirty="0">
              <a:solidFill>
                <a:srgbClr val="000000"/>
              </a:solidFill>
              <a:latin typeface="Calibri"/>
              <a:ea typeface="微软雅黑" panose="020B0503020204020204" pitchFamily="34" charset="-122"/>
            </a:endParaRP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sp>
        <p:nvSpPr>
          <p:cNvPr id="150" name="圆角矩形 65"/>
          <p:cNvSpPr/>
          <p:nvPr/>
        </p:nvSpPr>
        <p:spPr bwMode="auto">
          <a:xfrm>
            <a:off x="10391675" y="5486245"/>
            <a:ext cx="670684" cy="668547"/>
          </a:xfrm>
          <a:prstGeom prst="roundRect">
            <a:avLst>
              <a:gd name="adj" fmla="val 12823"/>
            </a:avLst>
          </a:prstGeom>
          <a:solidFill>
            <a:schemeClr val="accent6">
              <a:lumMod val="20000"/>
              <a:lumOff val="80000"/>
            </a:scheme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PNFs</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Public</a:t>
              </a:r>
            </a:p>
            <a:p>
              <a:pPr algn="ctr" defTabSz="457200" hangingPunct="0"/>
              <a:r>
                <a:rPr lang="en-US" sz="1000" dirty="0">
                  <a:solidFill>
                    <a:prstClr val="black"/>
                  </a:solidFill>
                </a:rPr>
                <a:t>Cloud</a:t>
              </a:r>
              <a:endParaRPr lang="en-US" sz="1000" dirty="0">
                <a:solidFill>
                  <a:srgbClr val="000000"/>
                </a:solidFill>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Edge Cloud</a:t>
              </a:r>
              <a:endParaRPr lang="en-US" sz="1000" dirty="0">
                <a:solidFill>
                  <a:srgbClr val="000000"/>
                </a:solidFill>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DC Cloud</a:t>
              </a:r>
              <a:endParaRPr lang="en-US" sz="1000" dirty="0">
                <a:solidFill>
                  <a:srgbClr val="000000"/>
                </a:solidFill>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sp>
        <p:nvSpPr>
          <p:cNvPr id="158" name="圆角矩形 31"/>
          <p:cNvSpPr/>
          <p:nvPr/>
        </p:nvSpPr>
        <p:spPr>
          <a:xfrm>
            <a:off x="6993956" y="1927894"/>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66" name="TextBox 165"/>
          <p:cNvSpPr txBox="1"/>
          <p:nvPr/>
        </p:nvSpPr>
        <p:spPr>
          <a:xfrm>
            <a:off x="7012810" y="2222401"/>
            <a:ext cx="1568999" cy="338554"/>
          </a:xfrm>
          <a:prstGeom prst="rect">
            <a:avLst/>
          </a:prstGeom>
          <a:noFill/>
        </p:spPr>
        <p:txBody>
          <a:bodyPr wrap="square" rtlCol="0">
            <a:spAutoFit/>
          </a:bodyPr>
          <a:lstStyle/>
          <a:p>
            <a:pPr algn="ctr"/>
            <a:r>
              <a:rPr lang="en-US" sz="1600" b="1" dirty="0">
                <a:solidFill>
                  <a:srgbClr val="FFFFFF"/>
                </a:solidFill>
              </a:rPr>
              <a:t>Orchestration</a:t>
            </a:r>
          </a:p>
        </p:txBody>
      </p:sp>
      <p:sp>
        <p:nvSpPr>
          <p:cNvPr id="78" name="圆角矩形 47"/>
          <p:cNvSpPr/>
          <p:nvPr/>
        </p:nvSpPr>
        <p:spPr>
          <a:xfrm>
            <a:off x="3469983" y="3113503"/>
            <a:ext cx="6659391"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(see Note 1)</a:t>
            </a:r>
          </a:p>
        </p:txBody>
      </p:sp>
      <p:cxnSp>
        <p:nvCxnSpPr>
          <p:cNvPr id="7" name="Straight Connector 6"/>
          <p:cNvCxnSpPr/>
          <p:nvPr/>
        </p:nvCxnSpPr>
        <p:spPr>
          <a:xfrm>
            <a:off x="4340018"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971022"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867916"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1935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331600"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116937"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583611" y="3521282"/>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圆角矩形 26"/>
          <p:cNvSpPr/>
          <p:nvPr/>
        </p:nvSpPr>
        <p:spPr>
          <a:xfrm>
            <a:off x="625061" y="342285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Closed Loop Design</a:t>
            </a:r>
          </a:p>
        </p:txBody>
      </p: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Change Management Design</a:t>
            </a:r>
          </a:p>
        </p:txBody>
      </p:sp>
      <p:sp>
        <p:nvSpPr>
          <p:cNvPr id="97" name="Rectangle 96"/>
          <p:cNvSpPr/>
          <p:nvPr/>
        </p:nvSpPr>
        <p:spPr>
          <a:xfrm>
            <a:off x="7573782" y="4130501"/>
            <a:ext cx="2333316" cy="2818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7579029" y="4151578"/>
            <a:ext cx="2294546" cy="23570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dirty="0">
                <a:solidFill>
                  <a:srgbClr val="000000"/>
                </a:solidFill>
                <a:sym typeface="Calibri"/>
              </a:rPr>
              <a:t> </a:t>
            </a:r>
            <a:r>
              <a:rPr lang="en-US" sz="1200" b="1" dirty="0">
                <a:solidFill>
                  <a:srgbClr val="000000"/>
                </a:solidFill>
                <a:sym typeface="Calibri"/>
              </a:rPr>
              <a:t>Life Cycle Management &amp; </a:t>
            </a:r>
            <a:r>
              <a:rPr lang="en-US" sz="1200" b="1" dirty="0" err="1">
                <a:solidFill>
                  <a:srgbClr val="000000"/>
                </a:solidFill>
                <a:sym typeface="Calibri"/>
              </a:rPr>
              <a:t>Config</a:t>
            </a:r>
            <a:endParaRPr lang="en-US" sz="1200" b="1" dirty="0">
              <a:solidFill>
                <a:srgbClr val="000000"/>
              </a:solidFill>
              <a:sym typeface="Calibri"/>
            </a:endParaRPr>
          </a:p>
        </p:txBody>
      </p: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Design Test &amp; Certification</a:t>
            </a:r>
          </a:p>
        </p:txBody>
      </p:sp>
      <p:sp>
        <p:nvSpPr>
          <p:cNvPr id="101" name="Rectangle 100"/>
          <p:cNvSpPr/>
          <p:nvPr/>
        </p:nvSpPr>
        <p:spPr>
          <a:xfrm>
            <a:off x="5207480" y="1022496"/>
            <a:ext cx="122625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CLI</a:t>
            </a:r>
            <a:endParaRPr lang="en-US" sz="1400" b="1" dirty="0">
              <a:solidFill>
                <a:prstClr val="white"/>
              </a:solidFill>
              <a:ea typeface="微软雅黑" panose="020B0503020204020204" pitchFamily="34" charset="-122"/>
            </a:endParaRPr>
          </a:p>
        </p:txBody>
      </p:sp>
      <p:sp>
        <p:nvSpPr>
          <p:cNvPr id="102" name="Rectangle 101"/>
          <p:cNvSpPr/>
          <p:nvPr/>
        </p:nvSpPr>
        <p:spPr>
          <a:xfrm>
            <a:off x="569799" y="995677"/>
            <a:ext cx="4054885"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8820319" y="1010394"/>
            <a:ext cx="280933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ONAP Portal</a:t>
            </a:r>
          </a:p>
        </p:txBody>
      </p:sp>
      <p:sp>
        <p:nvSpPr>
          <p:cNvPr id="93" name="TextBox 92"/>
          <p:cNvSpPr txBox="1"/>
          <p:nvPr/>
        </p:nvSpPr>
        <p:spPr>
          <a:xfrm>
            <a:off x="278095" y="6139300"/>
            <a:ext cx="4261103" cy="261610"/>
          </a:xfrm>
          <a:prstGeom prst="rect">
            <a:avLst/>
          </a:prstGeom>
          <a:noFill/>
        </p:spPr>
        <p:txBody>
          <a:bodyPr wrap="none" rtlCol="0">
            <a:spAutoFit/>
          </a:bodyPr>
          <a:lstStyle/>
          <a:p>
            <a:r>
              <a:rPr lang="en-US" sz="1100" dirty="0">
                <a:solidFill>
                  <a:prstClr val="black"/>
                </a:solidFill>
              </a:rPr>
              <a:t>Note 1 – Consistent APIs between Orchestration layer and Controllers </a:t>
            </a:r>
          </a:p>
        </p:txBody>
      </p:sp>
      <p:sp>
        <p:nvSpPr>
          <p:cNvPr id="96" name="圆角矩形 188"/>
          <p:cNvSpPr/>
          <p:nvPr/>
        </p:nvSpPr>
        <p:spPr bwMode="auto">
          <a:xfrm>
            <a:off x="7452342" y="50629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9168323" y="50673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7028140"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prstClr val="white"/>
                </a:solidFill>
              </a:rPr>
              <a:t>Common Services </a:t>
            </a:r>
          </a:p>
        </p:txBody>
      </p:sp>
      <p:sp>
        <p:nvSpPr>
          <p:cNvPr id="107" name="TextBox 106"/>
          <p:cNvSpPr txBox="1"/>
          <p:nvPr/>
        </p:nvSpPr>
        <p:spPr>
          <a:xfrm flipH="1">
            <a:off x="3505513" y="3983031"/>
            <a:ext cx="1647409"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Multi-Cloud</a:t>
            </a:r>
          </a:p>
          <a:p>
            <a:pPr algn="ctr" defTabSz="457200" hangingPunct="0"/>
            <a:r>
              <a:rPr lang="en-US" sz="1400" b="1" dirty="0">
                <a:solidFill>
                  <a:prstClr val="black"/>
                </a:solidFill>
                <a:sym typeface="Calibri"/>
              </a:rPr>
              <a:t>Adaptation</a:t>
            </a:r>
          </a:p>
          <a:p>
            <a:pPr algn="ctr" defTabSz="457200" hangingPunct="0"/>
            <a:endParaRPr lang="en-US" sz="1400" b="1" dirty="0">
              <a:solidFill>
                <a:prstClr val="black"/>
              </a:solidFill>
              <a:sym typeface="Calibri"/>
            </a:endParaRPr>
          </a:p>
          <a:p>
            <a:pPr algn="ctr" defTabSz="457200" hangingPunct="0"/>
            <a:endParaRPr lang="en-US" sz="1400" b="1" dirty="0">
              <a:solidFill>
                <a:prstClr val="black"/>
              </a:solidFill>
              <a:sym typeface="Calibri"/>
            </a:endParaRPr>
          </a:p>
        </p:txBody>
      </p:sp>
      <p:sp>
        <p:nvSpPr>
          <p:cNvPr id="95" name="Rectangle 94"/>
          <p:cNvSpPr/>
          <p:nvPr/>
        </p:nvSpPr>
        <p:spPr>
          <a:xfrm>
            <a:off x="6725514" y="1012427"/>
            <a:ext cx="180302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U-UI</a:t>
            </a:r>
            <a:endParaRPr lang="en-US" sz="1400" b="1" dirty="0">
              <a:solidFill>
                <a:prstClr val="white"/>
              </a:solidFill>
              <a:ea typeface="微软雅黑" panose="020B0503020204020204" pitchFamily="34" charset="-122"/>
            </a:endParaRPr>
          </a:p>
        </p:txBody>
      </p:sp>
      <p:sp>
        <p:nvSpPr>
          <p:cNvPr id="109" name="圆角矩形 51"/>
          <p:cNvSpPr/>
          <p:nvPr/>
        </p:nvSpPr>
        <p:spPr>
          <a:xfrm>
            <a:off x="10328323" y="4319047"/>
            <a:ext cx="1234440" cy="38487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smtClean="0">
                <a:solidFill>
                  <a:prstClr val="black"/>
                </a:solidFill>
                <a:ea typeface="微软雅黑" panose="020B0503020204020204" pitchFamily="34" charset="-122"/>
              </a:rPr>
              <a:t>Controller SDK</a:t>
            </a:r>
            <a:endParaRPr lang="en-US" altLang="zh-CN" sz="1100" b="1" dirty="0">
              <a:solidFill>
                <a:prstClr val="black"/>
              </a:solidFill>
              <a:ea typeface="微软雅黑" panose="020B0503020204020204" pitchFamily="34" charset="-122"/>
            </a:endParaRPr>
          </a:p>
        </p:txBody>
      </p:sp>
      <p:sp>
        <p:nvSpPr>
          <p:cNvPr id="11" name="TextBox 10"/>
          <p:cNvSpPr txBox="1"/>
          <p:nvPr/>
        </p:nvSpPr>
        <p:spPr>
          <a:xfrm>
            <a:off x="8349223" y="4466258"/>
            <a:ext cx="885179" cy="261610"/>
          </a:xfrm>
          <a:prstGeom prst="rect">
            <a:avLst/>
          </a:prstGeom>
          <a:noFill/>
        </p:spPr>
        <p:txBody>
          <a:bodyPr wrap="none" rtlCol="0">
            <a:spAutoFit/>
          </a:bodyPr>
          <a:lstStyle/>
          <a:p>
            <a:r>
              <a:rPr lang="en-US" sz="1100" dirty="0">
                <a:solidFill>
                  <a:prstClr val="black"/>
                </a:solidFill>
              </a:rPr>
              <a:t>(see Note 1)</a:t>
            </a:r>
          </a:p>
        </p:txBody>
      </p:sp>
      <p:sp>
        <p:nvSpPr>
          <p:cNvPr id="110" name="TextBox 109"/>
          <p:cNvSpPr txBox="1"/>
          <p:nvPr/>
        </p:nvSpPr>
        <p:spPr>
          <a:xfrm>
            <a:off x="5942565" y="3711918"/>
            <a:ext cx="885179" cy="261610"/>
          </a:xfrm>
          <a:prstGeom prst="rect">
            <a:avLst/>
          </a:prstGeom>
          <a:noFill/>
        </p:spPr>
        <p:txBody>
          <a:bodyPr wrap="none" rtlCol="0">
            <a:spAutoFit/>
          </a:bodyPr>
          <a:lstStyle/>
          <a:p>
            <a:r>
              <a:rPr lang="en-US" sz="1100" dirty="0">
                <a:solidFill>
                  <a:prstClr val="black"/>
                </a:solidFill>
              </a:rPr>
              <a:t>(see Note 1)</a:t>
            </a:r>
          </a:p>
        </p:txBody>
      </p:sp>
      <p:sp>
        <p:nvSpPr>
          <p:cNvPr id="100" name="TextBox 99"/>
          <p:cNvSpPr txBox="1"/>
          <p:nvPr/>
        </p:nvSpPr>
        <p:spPr>
          <a:xfrm>
            <a:off x="3670427" y="1212061"/>
            <a:ext cx="672877" cy="307777"/>
          </a:xfrm>
          <a:prstGeom prst="rect">
            <a:avLst/>
          </a:prstGeom>
          <a:noFill/>
        </p:spPr>
        <p:txBody>
          <a:bodyPr wrap="none" lIns="0" tIns="0" rIns="0" bIns="0" rtlCol="0">
            <a:spAutoFit/>
          </a:bodyPr>
          <a:lstStyle/>
          <a:p>
            <a:r>
              <a:rPr lang="en-US" sz="2000" b="1" dirty="0">
                <a:solidFill>
                  <a:srgbClr val="DA0081"/>
                </a:solidFill>
                <a:latin typeface="+mj-lt"/>
              </a:rPr>
              <a:t>Legato</a:t>
            </a:r>
          </a:p>
        </p:txBody>
      </p:sp>
      <p:sp>
        <p:nvSpPr>
          <p:cNvPr id="103" name="TextBox 102"/>
          <p:cNvSpPr txBox="1"/>
          <p:nvPr/>
        </p:nvSpPr>
        <p:spPr>
          <a:xfrm>
            <a:off x="10442567" y="1248837"/>
            <a:ext cx="926344" cy="307777"/>
          </a:xfrm>
          <a:prstGeom prst="rect">
            <a:avLst/>
          </a:prstGeom>
          <a:noFill/>
        </p:spPr>
        <p:txBody>
          <a:bodyPr wrap="none" lIns="0" tIns="0" rIns="0" bIns="0" rtlCol="0">
            <a:spAutoFit/>
          </a:bodyPr>
          <a:lstStyle/>
          <a:p>
            <a:r>
              <a:rPr lang="en-US" sz="2000" b="1" dirty="0">
                <a:solidFill>
                  <a:srgbClr val="DA0081"/>
                </a:solidFill>
                <a:latin typeface="+mj-lt"/>
              </a:rPr>
              <a:t>Interlude</a:t>
            </a:r>
          </a:p>
        </p:txBody>
      </p:sp>
      <p:sp>
        <p:nvSpPr>
          <p:cNvPr id="111" name="Left-Right Arrow 110"/>
          <p:cNvSpPr/>
          <p:nvPr/>
        </p:nvSpPr>
        <p:spPr>
          <a:xfrm>
            <a:off x="11582817" y="1137297"/>
            <a:ext cx="700987" cy="474869"/>
          </a:xfrm>
          <a:prstGeom prst="leftRight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2" name="Up-Down Arrow 111"/>
          <p:cNvSpPr/>
          <p:nvPr/>
        </p:nvSpPr>
        <p:spPr>
          <a:xfrm>
            <a:off x="3170385" y="955566"/>
            <a:ext cx="566057" cy="753396"/>
          </a:xfrm>
          <a:prstGeom prst="upDown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3" name="TextBox 112"/>
          <p:cNvSpPr txBox="1"/>
          <p:nvPr/>
        </p:nvSpPr>
        <p:spPr>
          <a:xfrm>
            <a:off x="6447472" y="4528087"/>
            <a:ext cx="640496" cy="246221"/>
          </a:xfrm>
          <a:prstGeom prst="rect">
            <a:avLst/>
          </a:prstGeom>
          <a:solidFill>
            <a:srgbClr val="00B0F0"/>
          </a:solidFill>
          <a:ln w="9525">
            <a:solidFill>
              <a:schemeClr val="tx1"/>
            </a:solidFill>
          </a:ln>
        </p:spPr>
        <p:txBody>
          <a:bodyPr wrap="square" lIns="0" tIns="0" rIns="0" bIns="0" rtlCol="0">
            <a:spAutoFit/>
          </a:bodyPr>
          <a:lstStyle/>
          <a:p>
            <a:pPr algn="ctr"/>
            <a:r>
              <a:rPr lang="en-US" sz="1600" b="1" dirty="0">
                <a:solidFill>
                  <a:schemeClr val="bg1">
                    <a:lumMod val="95000"/>
                  </a:schemeClr>
                </a:solidFill>
                <a:latin typeface="+mj-lt"/>
              </a:rPr>
              <a:t>Presto</a:t>
            </a:r>
          </a:p>
        </p:txBody>
      </p:sp>
      <p:sp>
        <p:nvSpPr>
          <p:cNvPr id="116" name="Up-Down Arrow 115"/>
          <p:cNvSpPr/>
          <p:nvPr/>
        </p:nvSpPr>
        <p:spPr>
          <a:xfrm>
            <a:off x="7068934" y="2929554"/>
            <a:ext cx="187170" cy="753396"/>
          </a:xfrm>
          <a:prstGeom prst="upDownArrow">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7" name="TextBox 116"/>
          <p:cNvSpPr txBox="1"/>
          <p:nvPr/>
        </p:nvSpPr>
        <p:spPr>
          <a:xfrm>
            <a:off x="6113234" y="2996796"/>
            <a:ext cx="1483386" cy="215444"/>
          </a:xfrm>
          <a:prstGeom prst="rect">
            <a:avLst/>
          </a:prstGeom>
          <a:noFill/>
        </p:spPr>
        <p:txBody>
          <a:bodyPr wrap="square" lIns="0" tIns="0" rIns="0" bIns="0" rtlCol="0">
            <a:spAutoFit/>
          </a:bodyPr>
          <a:lstStyle/>
          <a:p>
            <a:r>
              <a:rPr lang="en-US" sz="1400" b="1" dirty="0" smtClean="0">
                <a:solidFill>
                  <a:srgbClr val="00B050"/>
                </a:solidFill>
                <a:latin typeface="+mj-lt"/>
              </a:rPr>
              <a:t>Gen. Res. API</a:t>
            </a:r>
            <a:endParaRPr lang="en-US" sz="1400" b="1" dirty="0">
              <a:solidFill>
                <a:srgbClr val="00B050"/>
              </a:solidFill>
              <a:latin typeface="+mj-lt"/>
            </a:endParaRPr>
          </a:p>
        </p:txBody>
      </p:sp>
    </p:spTree>
    <p:extLst>
      <p:ext uri="{BB962C8B-B14F-4D97-AF65-F5344CB8AC3E}">
        <p14:creationId xmlns:p14="http://schemas.microsoft.com/office/powerpoint/2010/main" val="1789153800"/>
      </p:ext>
    </p:extLst>
  </p:cSld>
  <p:clrMapOvr>
    <a:masterClrMapping/>
  </p:clrMapOvr>
  <p:transition spd="med" advClick="0"/>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39511" y="4744139"/>
            <a:ext cx="1964367" cy="1010850"/>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latin typeface="Calibri"/>
              <a:ea typeface="微软雅黑" panose="020B0503020204020204" pitchFamily="34" charset="-122"/>
            </a:endParaRPr>
          </a:p>
        </p:txBody>
      </p:sp>
      <p:sp>
        <p:nvSpPr>
          <p:cNvPr id="173" name="矩形 192"/>
          <p:cNvSpPr/>
          <p:nvPr/>
        </p:nvSpPr>
        <p:spPr bwMode="auto">
          <a:xfrm>
            <a:off x="771081" y="1571110"/>
            <a:ext cx="2253246"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smtClean="0">
                <a:solidFill>
                  <a:srgbClr val="FF0000"/>
                </a:solidFill>
                <a:ea typeface="微软雅黑" panose="020B0503020204020204" pitchFamily="34" charset="-122"/>
              </a:rPr>
              <a:t>DESIGN-TIME (SDC)</a:t>
            </a:r>
            <a:endParaRPr lang="en-US" altLang="zh-CN" sz="2000" b="1" dirty="0">
              <a:solidFill>
                <a:srgbClr val="FF0000"/>
              </a:solidFill>
              <a:ea typeface="微软雅黑" panose="020B0503020204020204" pitchFamily="34" charset="-122"/>
            </a:endParaRP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indent="0" algn="ctr" defTabSz="914400" rtl="0" eaLnBrk="1" fontAlgn="base" latinLnBrk="0" hangingPunct="1">
              <a:lnSpc>
                <a:spcPct val="100000"/>
              </a:lnSpc>
              <a:spcBef>
                <a:spcPct val="0"/>
              </a:spcBef>
              <a:spcAft>
                <a:spcPct val="0"/>
              </a:spcAft>
              <a:buClr>
                <a:srgbClr val="CC9900"/>
              </a:buClr>
              <a:buSzTx/>
            </a:pPr>
            <a:r>
              <a:rPr lang="en-US" altLang="zh-CN" sz="1400" b="1" dirty="0">
                <a:latin typeface="+mn-lt"/>
                <a:ea typeface="微软雅黑" panose="020B0503020204020204" pitchFamily="34" charset="-122"/>
              </a:rPr>
              <a:t>Policy Creation &amp; Validation</a:t>
            </a:r>
          </a:p>
        </p:txBody>
      </p:sp>
      <p:sp>
        <p:nvSpPr>
          <p:cNvPr id="179" name="圆角矩形 29"/>
          <p:cNvSpPr/>
          <p:nvPr/>
        </p:nvSpPr>
        <p:spPr>
          <a:xfrm rot="16200000">
            <a:off x="-1661494" y="3213316"/>
            <a:ext cx="3951347" cy="425157"/>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smtClean="0">
                <a:solidFill>
                  <a:prstClr val="white"/>
                </a:solidFill>
                <a:latin typeface="Calibri"/>
                <a:ea typeface="微软雅黑" panose="020B0503020204020204" pitchFamily="34" charset="-122"/>
              </a:rPr>
              <a:t>VNF SDK</a:t>
            </a:r>
            <a:endParaRPr lang="en-US" altLang="zh-CN" sz="1600" b="1" dirty="0">
              <a:solidFill>
                <a:prstClr val="white"/>
              </a:solidFill>
              <a:latin typeface="Calibri"/>
              <a:ea typeface="微软雅黑" panose="020B0503020204020204" pitchFamily="34" charset="-122"/>
            </a:endParaRP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400" b="1" kern="1200" dirty="0">
                <a:solidFill>
                  <a:schemeClr val="tx1"/>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400" b="1" kern="1200" dirty="0">
                <a:solidFill>
                  <a:schemeClr val="tx1"/>
                </a:solidFill>
                <a:ea typeface="微软雅黑" panose="020B0503020204020204" pitchFamily="34" charset="-122"/>
              </a:rPr>
              <a:t>Service </a:t>
            </a:r>
            <a:r>
              <a:rPr lang="en-US" altLang="zh-CN" sz="1400" b="1" dirty="0">
                <a:ea typeface="微软雅黑" panose="020B0503020204020204" pitchFamily="34" charset="-122"/>
              </a:rPr>
              <a:t> </a:t>
            </a:r>
            <a:r>
              <a:rPr lang="en-US" altLang="zh-CN" sz="1400" b="1" dirty="0" smtClean="0">
                <a:ea typeface="微软雅黑" panose="020B0503020204020204" pitchFamily="34" charset="-122"/>
              </a:rPr>
              <a:t>&amp; Product </a:t>
            </a:r>
            <a:r>
              <a:rPr lang="en-US" altLang="zh-CN" sz="1400" b="1" kern="1200" dirty="0" smtClean="0">
                <a:solidFill>
                  <a:schemeClr val="tx1"/>
                </a:solidFill>
                <a:ea typeface="微软雅黑" panose="020B0503020204020204" pitchFamily="34" charset="-122"/>
              </a:rPr>
              <a:t>Design</a:t>
            </a:r>
            <a:endParaRPr lang="zh-CN" altLang="en-US" sz="1400" b="1" kern="1200" dirty="0">
              <a:solidFill>
                <a:schemeClr val="tx1"/>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a typeface="+mn-ea"/>
              <a:cs typeface="+mn-cs"/>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lvl="0" algn="ctr" defTabSz="914400" fontAlgn="base" hangingPunct="1">
              <a:spcBef>
                <a:spcPct val="0"/>
              </a:spcBef>
              <a:spcAft>
                <a:spcPct val="0"/>
              </a:spcAft>
              <a:buClr>
                <a:srgbClr val="CC9900"/>
              </a:buClr>
              <a:defRPr/>
            </a:pPr>
            <a:r>
              <a:rPr lang="en-US" altLang="zh-CN" sz="1600" b="1" kern="1200" dirty="0">
                <a:ea typeface="微软雅黑" panose="020B0503020204020204" pitchFamily="34" charset="-122"/>
              </a:rPr>
              <a:t>Catalog</a:t>
            </a:r>
            <a:endParaRPr lang="zh-CN" altLang="en-US" b="1" kern="1200" dirty="0">
              <a:ea typeface="微软雅黑" panose="020B0503020204020204" pitchFamily="34" charset="-122"/>
            </a:endParaRPr>
          </a:p>
        </p:txBody>
      </p:sp>
      <p:sp>
        <p:nvSpPr>
          <p:cNvPr id="162" name="Rectangle 161"/>
          <p:cNvSpPr/>
          <p:nvPr/>
        </p:nvSpPr>
        <p:spPr>
          <a:xfrm>
            <a:off x="460824" y="5702961"/>
            <a:ext cx="2986718" cy="257506"/>
          </a:xfrm>
          <a:prstGeom prst="rect">
            <a:avLst/>
          </a:prstGeom>
        </p:spPr>
        <p:txBody>
          <a:bodyPr wrap="square">
            <a:spAutoFit/>
          </a:bodyPr>
          <a:lstStyle/>
          <a:p>
            <a:pPr>
              <a:lnSpc>
                <a:spcPct val="107000"/>
              </a:lnSpc>
              <a:spcAft>
                <a:spcPts val="800"/>
              </a:spcAft>
            </a:pPr>
            <a:r>
              <a:rPr lang="en-US" sz="1050" b="1" dirty="0">
                <a:latin typeface="Calibri" panose="020F0502020204030204" pitchFamily="34" charset="0"/>
                <a:ea typeface="Calibri" panose="020F0502020204030204" pitchFamily="34" charset="0"/>
                <a:cs typeface="Times New Roman" panose="02020603050405020304" pitchFamily="18" charset="0"/>
              </a:rPr>
              <a:t>Recipe/Eng Rules &amp; Policy </a:t>
            </a:r>
            <a:r>
              <a:rPr lang="en-US" sz="1050" b="1" dirty="0" smtClean="0">
                <a:latin typeface="Calibri" panose="020F0502020204030204" pitchFamily="34" charset="0"/>
                <a:ea typeface="Calibri" panose="020F0502020204030204" pitchFamily="34" charset="0"/>
                <a:cs typeface="Times New Roman" panose="02020603050405020304" pitchFamily="18" charset="0"/>
              </a:rPr>
              <a:t>Distribution</a:t>
            </a:r>
            <a:endParaRPr lang="en-US" sz="1050"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157" name="圆角矩形 55"/>
          <p:cNvSpPr/>
          <p:nvPr/>
        </p:nvSpPr>
        <p:spPr>
          <a:xfrm rot="16200000">
            <a:off x="10644005" y="2587524"/>
            <a:ext cx="2476623" cy="445200"/>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latin typeface="Calibri"/>
                <a:ea typeface="微软雅黑" panose="020B0503020204020204" pitchFamily="34" charset="-122"/>
              </a:rPr>
              <a:t>ONAP Operations Manager </a:t>
            </a:r>
          </a:p>
        </p:txBody>
      </p:sp>
      <p:sp>
        <p:nvSpPr>
          <p:cNvPr id="199" name="矩形 54"/>
          <p:cNvSpPr/>
          <p:nvPr/>
        </p:nvSpPr>
        <p:spPr bwMode="auto">
          <a:xfrm>
            <a:off x="3239817" y="1442397"/>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marR="0" lvl="0" indent="-222250" algn="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2000" b="0" i="1" u="none" strike="noStrike" kern="1200" cap="none" spc="0" normalizeH="0" baseline="0" noProof="0" dirty="0">
                <a:ln>
                  <a:noFill/>
                </a:ln>
                <a:solidFill>
                  <a:srgbClr val="000000"/>
                </a:solidFill>
                <a:effectLst/>
                <a:uLnTx/>
                <a:uFillTx/>
                <a:latin typeface="+mn-lt"/>
                <a:ea typeface="微软雅黑" panose="020B0503020204020204" pitchFamily="34" charset="-122"/>
              </a:rPr>
              <a:t>         </a:t>
            </a:r>
            <a:endParaRPr kumimoji="0" lang="en-US" altLang="zh-CN" sz="2000" b="1" i="1" u="none" strike="noStrike" kern="1200" cap="none" spc="0" normalizeH="0" baseline="0" noProof="0" dirty="0">
              <a:ln>
                <a:noFill/>
              </a:ln>
              <a:solidFill>
                <a:srgbClr val="FF0000"/>
              </a:solidFill>
              <a:effectLst/>
              <a:uLnTx/>
              <a:uFillTx/>
              <a:latin typeface="+mn-lt"/>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latin typeface="Calibri"/>
                <a:ea typeface="微软雅黑" panose="020B0503020204020204" pitchFamily="34" charset="-122"/>
              </a:rPr>
              <a:t>Dashboard </a:t>
            </a:r>
            <a:r>
              <a:rPr lang="en-US" altLang="zh-CN" sz="1400" b="1" dirty="0" smtClean="0">
                <a:solidFill>
                  <a:prstClr val="white"/>
                </a:solidFill>
                <a:latin typeface="Calibri"/>
                <a:ea typeface="微软雅黑" panose="020B0503020204020204" pitchFamily="34" charset="-122"/>
              </a:rPr>
              <a:t>OA&amp;M (VID)</a:t>
            </a:r>
            <a:endParaRPr lang="en-US" altLang="zh-CN" sz="1400" b="1" dirty="0">
              <a:solidFill>
                <a:prstClr val="white"/>
              </a:solidFill>
              <a:latin typeface="Calibri"/>
              <a:ea typeface="微软雅黑" panose="020B0503020204020204" pitchFamily="34" charset="-122"/>
            </a:endParaRPr>
          </a:p>
        </p:txBody>
      </p:sp>
      <p:sp>
        <p:nvSpPr>
          <p:cNvPr id="181" name="圆角矩形 31"/>
          <p:cNvSpPr/>
          <p:nvPr/>
        </p:nvSpPr>
        <p:spPr>
          <a:xfrm>
            <a:off x="8654157" y="1948806"/>
            <a:ext cx="1608806" cy="1007531"/>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2" name="圆角矩形 47"/>
          <p:cNvSpPr/>
          <p:nvPr/>
        </p:nvSpPr>
        <p:spPr>
          <a:xfrm>
            <a:off x="569799" y="1296898"/>
            <a:ext cx="11047552"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28323" y="2589313"/>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600" b="1" kern="1200" dirty="0" smtClean="0">
                <a:ea typeface="微软雅黑" panose="020B0503020204020204" pitchFamily="34" charset="-122"/>
              </a:rPr>
              <a:t>AAF</a:t>
            </a:r>
            <a:endParaRPr lang="en-US" altLang="zh-CN" sz="1100" b="1" kern="1200" dirty="0">
              <a:ea typeface="微软雅黑" panose="020B0503020204020204" pitchFamily="34" charset="-122"/>
            </a:endParaRPr>
          </a:p>
        </p:txBody>
      </p:sp>
      <p:sp>
        <p:nvSpPr>
          <p:cNvPr id="94" name="圆角矩形 31"/>
          <p:cNvSpPr/>
          <p:nvPr/>
        </p:nvSpPr>
        <p:spPr>
          <a:xfrm>
            <a:off x="5227267" y="192982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latin typeface="Calibri" panose="020F0502020204030204" pitchFamily="34" charset="0"/>
              <a:ea typeface="宋体" panose="02010600030101010101" pitchFamily="2" charset="-122"/>
            </a:endParaRPr>
          </a:p>
        </p:txBody>
      </p:sp>
      <p:sp>
        <p:nvSpPr>
          <p:cNvPr id="65" name="圆角矩形 51"/>
          <p:cNvSpPr/>
          <p:nvPr/>
        </p:nvSpPr>
        <p:spPr>
          <a:xfrm>
            <a:off x="10328323" y="3653241"/>
            <a:ext cx="1234440" cy="30162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600" b="1" dirty="0">
                <a:ea typeface="微软雅黑" panose="020B0503020204020204" pitchFamily="34" charset="-122"/>
              </a:rPr>
              <a:t>Logging</a:t>
            </a:r>
            <a:endParaRPr lang="en-US" altLang="zh-CN" sz="1100" b="1" dirty="0">
              <a:ea typeface="微软雅黑" panose="020B0503020204020204" pitchFamily="34" charset="-122"/>
            </a:endParaRPr>
          </a:p>
        </p:txBody>
      </p:sp>
      <p:sp>
        <p:nvSpPr>
          <p:cNvPr id="108" name="圆角矩形 31"/>
          <p:cNvSpPr/>
          <p:nvPr/>
        </p:nvSpPr>
        <p:spPr>
          <a:xfrm>
            <a:off x="3717563" y="1942003"/>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latin typeface="Calibri" panose="020F0502020204030204" pitchFamily="34" charset="0"/>
              <a:ea typeface="宋体" panose="02010600030101010101" pitchFamily="2" charset="-122"/>
            </a:endParaRPr>
          </a:p>
        </p:txBody>
      </p:sp>
      <p:sp>
        <p:nvSpPr>
          <p:cNvPr id="119" name="TextBox 118"/>
          <p:cNvSpPr txBox="1"/>
          <p:nvPr/>
        </p:nvSpPr>
        <p:spPr>
          <a:xfrm flipH="1">
            <a:off x="3760922" y="2174229"/>
            <a:ext cx="1256206"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baseline="0" dirty="0">
                <a:ln>
                  <a:noFill/>
                </a:ln>
                <a:solidFill>
                  <a:srgbClr val="FFFFFF"/>
                </a:solidFill>
                <a:effectLst/>
                <a:uFillTx/>
                <a:latin typeface="+mn-lt"/>
                <a:ea typeface="+mn-ea"/>
                <a:cs typeface="+mn-cs"/>
                <a:sym typeface="Calibri"/>
              </a:rPr>
              <a:t>Policy Framework</a:t>
            </a:r>
          </a:p>
        </p:txBody>
      </p:sp>
      <p:sp>
        <p:nvSpPr>
          <p:cNvPr id="126" name="TextBox 125"/>
          <p:cNvSpPr txBox="1"/>
          <p:nvPr/>
        </p:nvSpPr>
        <p:spPr>
          <a:xfrm flipH="1">
            <a:off x="8605506" y="2355317"/>
            <a:ext cx="1624729"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rgbClr val="FFFFFF"/>
                </a:solidFill>
                <a:effectLst/>
                <a:uFillTx/>
                <a:latin typeface="+mn-lt"/>
                <a:ea typeface="+mn-ea"/>
                <a:cs typeface="+mn-cs"/>
                <a:sym typeface="Calibri"/>
              </a:rPr>
              <a:t> </a:t>
            </a:r>
            <a:r>
              <a:rPr kumimoji="0" lang="en-US" sz="1600" b="1" i="0" u="none" strike="noStrike" cap="none" spc="0" normalizeH="0" baseline="0" dirty="0" smtClean="0">
                <a:ln>
                  <a:noFill/>
                </a:ln>
                <a:solidFill>
                  <a:srgbClr val="FFFFFF"/>
                </a:solidFill>
                <a:effectLst/>
                <a:uFillTx/>
                <a:latin typeface="+mn-lt"/>
                <a:ea typeface="+mn-ea"/>
                <a:cs typeface="+mn-cs"/>
                <a:sym typeface="Calibri"/>
              </a:rPr>
              <a:t>A&amp;AI/ESR</a:t>
            </a:r>
            <a:endParaRPr kumimoji="0" lang="en-US" sz="1400" b="1" i="0" u="none" strike="noStrike" cap="none" spc="0" normalizeH="0" baseline="0" dirty="0">
              <a:ln>
                <a:noFill/>
              </a:ln>
              <a:solidFill>
                <a:srgbClr val="FFFFFF"/>
              </a:solidFill>
              <a:effectLst/>
              <a:uFillTx/>
              <a:latin typeface="+mn-lt"/>
              <a:ea typeface="+mn-ea"/>
              <a:cs typeface="+mn-cs"/>
              <a:sym typeface="Calibri"/>
            </a:endParaRPr>
          </a:p>
        </p:txBody>
      </p:sp>
      <p:sp>
        <p:nvSpPr>
          <p:cNvPr id="144" name="圆角矩形 32"/>
          <p:cNvSpPr/>
          <p:nvPr/>
        </p:nvSpPr>
        <p:spPr>
          <a:xfrm>
            <a:off x="5671082" y="3653241"/>
            <a:ext cx="1594816"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schemeClr val="bg1"/>
              </a:solidFill>
            </a:endParaRPr>
          </a:p>
        </p:txBody>
      </p:sp>
      <p:sp>
        <p:nvSpPr>
          <p:cNvPr id="133" name="圆角矩形 32"/>
          <p:cNvSpPr/>
          <p:nvPr/>
        </p:nvSpPr>
        <p:spPr>
          <a:xfrm>
            <a:off x="3894802" y="3640275"/>
            <a:ext cx="1623845"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schemeClr val="bg1"/>
              </a:solidFill>
            </a:endParaRPr>
          </a:p>
        </p:txBody>
      </p:sp>
      <p:sp>
        <p:nvSpPr>
          <p:cNvPr id="105" name="TextBox 104"/>
          <p:cNvSpPr txBox="1"/>
          <p:nvPr/>
        </p:nvSpPr>
        <p:spPr>
          <a:xfrm flipH="1">
            <a:off x="5240926" y="1985905"/>
            <a:ext cx="1663667"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solidFill>
                  <a:srgbClr val="FFFFFF"/>
                </a:solidFill>
                <a:effectLst/>
                <a:uFillTx/>
                <a:latin typeface="+mn-lt"/>
                <a:ea typeface="+mn-ea"/>
                <a:cs typeface="+mn-cs"/>
                <a:sym typeface="Calibri"/>
              </a:rPr>
              <a:t>DCAE</a:t>
            </a:r>
          </a:p>
          <a:p>
            <a:pPr marL="0" marR="0" indent="0" algn="ctr" defTabSz="457200" rtl="0" fontAlgn="auto" latinLnBrk="0" hangingPunct="0">
              <a:lnSpc>
                <a:spcPct val="100000"/>
              </a:lnSpc>
              <a:spcBef>
                <a:spcPts val="0"/>
              </a:spcBef>
              <a:spcAft>
                <a:spcPts val="0"/>
              </a:spcAft>
              <a:buClrTx/>
              <a:buSzTx/>
              <a:buFontTx/>
              <a:buNone/>
              <a:tabLst/>
            </a:pPr>
            <a:r>
              <a:rPr lang="en-US" sz="1600" b="1" dirty="0" smtClean="0">
                <a:solidFill>
                  <a:srgbClr val="FFFFFF"/>
                </a:solidFill>
                <a:sym typeface="Calibri"/>
              </a:rPr>
              <a:t>Correlation</a:t>
            </a:r>
          </a:p>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solidFill>
                  <a:srgbClr val="FFFFFF"/>
                </a:solidFill>
                <a:effectLst/>
                <a:uFillTx/>
                <a:latin typeface="+mn-lt"/>
                <a:ea typeface="+mn-ea"/>
                <a:cs typeface="+mn-cs"/>
                <a:sym typeface="Calibri"/>
              </a:rPr>
              <a:t>Engine (Holmes)</a:t>
            </a:r>
            <a:r>
              <a:rPr kumimoji="0" lang="en-US" sz="1400" b="1" i="0" u="none" strike="noStrike" cap="none" spc="0" normalizeH="0" dirty="0" smtClean="0">
                <a:ln>
                  <a:noFill/>
                </a:ln>
                <a:solidFill>
                  <a:srgbClr val="FFFFFF"/>
                </a:solidFill>
                <a:effectLst/>
                <a:uFillTx/>
                <a:latin typeface="+mn-lt"/>
                <a:ea typeface="+mn-ea"/>
                <a:cs typeface="+mn-cs"/>
                <a:sym typeface="Calibri"/>
              </a:rPr>
              <a:t> </a:t>
            </a:r>
            <a:endParaRPr kumimoji="0" lang="en-US" sz="1600" b="1" i="0" u="none" strike="noStrike" cap="none" spc="0" normalizeH="0" baseline="0" dirty="0">
              <a:ln>
                <a:noFill/>
              </a:ln>
              <a:solidFill>
                <a:srgbClr val="FFFFFF"/>
              </a:solidFill>
              <a:effectLst/>
              <a:uFillTx/>
              <a:latin typeface="+mn-lt"/>
              <a:ea typeface="+mn-ea"/>
              <a:cs typeface="+mn-cs"/>
              <a:sym typeface="Calibri"/>
            </a:endParaRPr>
          </a:p>
        </p:txBody>
      </p:sp>
      <p:sp>
        <p:nvSpPr>
          <p:cNvPr id="125" name="圆角矩形 51"/>
          <p:cNvSpPr/>
          <p:nvPr/>
        </p:nvSpPr>
        <p:spPr>
          <a:xfrm>
            <a:off x="10328323" y="3132575"/>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600" b="1" kern="1200" dirty="0" smtClean="0">
                <a:ea typeface="微软雅黑" panose="020B0503020204020204" pitchFamily="34" charset="-122"/>
              </a:rPr>
              <a:t>OOF</a:t>
            </a:r>
            <a:endParaRPr lang="en-US" altLang="zh-CN" sz="1050" b="1" kern="1200" dirty="0">
              <a:ea typeface="微软雅黑" panose="020B0503020204020204" pitchFamily="34" charset="-122"/>
            </a:endParaRPr>
          </a:p>
        </p:txBody>
      </p:sp>
      <p:sp>
        <p:nvSpPr>
          <p:cNvPr id="127" name="TextBox 126"/>
          <p:cNvSpPr txBox="1"/>
          <p:nvPr/>
        </p:nvSpPr>
        <p:spPr>
          <a:xfrm flipH="1">
            <a:off x="5632326" y="3929135"/>
            <a:ext cx="1647409" cy="80021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effectLst/>
                <a:uFillTx/>
                <a:sym typeface="Calibri"/>
              </a:rPr>
              <a:t>SDN-C</a:t>
            </a:r>
            <a:endParaRPr kumimoji="0" lang="en-US" sz="1600" b="1" i="0" u="none" strike="noStrike" cap="none" spc="0" normalizeH="0" dirty="0">
              <a:ln>
                <a:noFill/>
              </a:ln>
              <a:effectLst/>
              <a:uFillTx/>
              <a:sym typeface="Calibri"/>
            </a:endParaRPr>
          </a:p>
          <a:p>
            <a:pPr marL="0" marR="0" indent="0" algn="ctr" defTabSz="457200" rtl="0" fontAlgn="auto" latinLnBrk="0" hangingPunct="0">
              <a:lnSpc>
                <a:spcPct val="100000"/>
              </a:lnSpc>
              <a:spcBef>
                <a:spcPts val="0"/>
              </a:spcBef>
              <a:spcAft>
                <a:spcPts val="0"/>
              </a:spcAft>
              <a:buClrTx/>
              <a:buSzTx/>
              <a:buFontTx/>
              <a:buNone/>
              <a:tabLst/>
            </a:pPr>
            <a:r>
              <a:rPr lang="en-US" sz="1600" b="1" baseline="0" dirty="0">
                <a:sym typeface="Calibri"/>
              </a:rPr>
              <a:t>(</a:t>
            </a:r>
            <a:r>
              <a:rPr lang="en-US" sz="1600" b="1" baseline="0" dirty="0" smtClean="0">
                <a:sym typeface="Calibri"/>
              </a:rPr>
              <a:t>L0-L3 Controller)</a:t>
            </a:r>
          </a:p>
          <a:p>
            <a:pPr marL="0" marR="0" indent="0" algn="ctr" defTabSz="457200" rtl="0" fontAlgn="auto" latinLnBrk="0" hangingPunct="0">
              <a:lnSpc>
                <a:spcPct val="100000"/>
              </a:lnSpc>
              <a:spcBef>
                <a:spcPts val="0"/>
              </a:spcBef>
              <a:spcAft>
                <a:spcPts val="0"/>
              </a:spcAft>
              <a:buClrTx/>
              <a:buSzTx/>
              <a:buFontTx/>
              <a:buNone/>
              <a:tabLst/>
            </a:pPr>
            <a:endParaRPr lang="en-US" sz="1400" b="1" baseline="0" dirty="0" smtClean="0">
              <a:sym typeface="Calibri"/>
            </a:endParaRPr>
          </a:p>
        </p:txBody>
      </p:sp>
      <p:sp>
        <p:nvSpPr>
          <p:cNvPr id="76" name="矩形 69"/>
          <p:cNvSpPr/>
          <p:nvPr/>
        </p:nvSpPr>
        <p:spPr bwMode="auto">
          <a:xfrm>
            <a:off x="3850869" y="5014915"/>
            <a:ext cx="6448064"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u="none" strike="noStrike" kern="1200" cap="none" spc="0" normalizeH="0" baseline="0" noProof="0" dirty="0">
                <a:ln>
                  <a:noFill/>
                </a:ln>
                <a:solidFill>
                  <a:srgbClr val="000000"/>
                </a:solidFill>
                <a:effectLst/>
                <a:uLnTx/>
                <a:uFillTx/>
                <a:latin typeface="+mn-lt"/>
                <a:ea typeface="微软雅黑" panose="020B0503020204020204" pitchFamily="34" charset="-122"/>
              </a:rPr>
              <a:t>External Systems</a:t>
            </a: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u="none" strike="noStrike" kern="1200" cap="none" spc="0" normalizeH="0" baseline="0" noProof="0" dirty="0">
                <a:ln>
                  <a:noFill/>
                </a:ln>
                <a:solidFill>
                  <a:srgbClr val="000000"/>
                </a:solidFill>
                <a:effectLst/>
                <a:uLnTx/>
                <a:uFillTx/>
                <a:latin typeface="+mn-lt"/>
                <a:ea typeface="微软雅黑" panose="020B0503020204020204" pitchFamily="34" charset="-122"/>
              </a:rPr>
              <a:t>Network Function Layer</a:t>
            </a:r>
          </a:p>
        </p:txBody>
      </p:sp>
      <p:sp>
        <p:nvSpPr>
          <p:cNvPr id="114" name="矩形 69"/>
          <p:cNvSpPr/>
          <p:nvPr/>
        </p:nvSpPr>
        <p:spPr bwMode="auto">
          <a:xfrm>
            <a:off x="3850868" y="5803091"/>
            <a:ext cx="6477456"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u="none" strike="noStrike" kern="1200" cap="none" spc="0" normalizeH="0" baseline="0" noProof="0" dirty="0">
                <a:ln>
                  <a:noFill/>
                </a:ln>
                <a:solidFill>
                  <a:srgbClr val="000000"/>
                </a:solidFill>
                <a:effectLst/>
                <a:uLnTx/>
                <a:uFillTx/>
                <a:latin typeface="+mn-lt"/>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err="1">
                <a:ln>
                  <a:noFill/>
                </a:ln>
                <a:solidFill>
                  <a:srgbClr val="000000"/>
                </a:solidFill>
                <a:effectLst/>
                <a:uLnTx/>
                <a:uFillTx/>
                <a:latin typeface="+mn-lt"/>
                <a:ea typeface="微软雅黑" panose="020B0503020204020204" pitchFamily="34" charset="-122"/>
              </a:rPr>
              <a:t>OpenStack</a:t>
            </a:r>
          </a:p>
        </p:txBody>
      </p:sp>
      <p:sp>
        <p:nvSpPr>
          <p:cNvPr id="121" name="圆角矩形 65"/>
          <p:cNvSpPr/>
          <p:nvPr/>
        </p:nvSpPr>
        <p:spPr bwMode="auto">
          <a:xfrm>
            <a:off x="7669376" y="5857165"/>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err="1">
                <a:ln>
                  <a:noFill/>
                </a:ln>
                <a:solidFill>
                  <a:srgbClr val="000000"/>
                </a:solidFill>
                <a:effectLst/>
                <a:uLnTx/>
                <a:uFillTx/>
                <a:latin typeface="+mn-lt"/>
                <a:ea typeface="微软雅黑" panose="020B0503020204020204" pitchFamily="34" charset="-122"/>
              </a:rPr>
              <a:t>Azure</a:t>
            </a:r>
          </a:p>
        </p:txBody>
      </p:sp>
      <p:sp>
        <p:nvSpPr>
          <p:cNvPr id="122" name="圆角矩形 66"/>
          <p:cNvSpPr/>
          <p:nvPr/>
        </p:nvSpPr>
        <p:spPr bwMode="auto">
          <a:xfrm>
            <a:off x="6633896" y="5849052"/>
            <a:ext cx="91133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a:ln>
                  <a:noFill/>
                </a:ln>
                <a:solidFill>
                  <a:srgbClr val="000000"/>
                </a:solidFill>
                <a:effectLst/>
                <a:uLnTx/>
                <a:uFillTx/>
                <a:latin typeface="+mn-lt"/>
                <a:ea typeface="微软雅黑" panose="020B0503020204020204" pitchFamily="34" charset="-122"/>
              </a:rPr>
              <a:t>VMware</a:t>
            </a:r>
          </a:p>
        </p:txBody>
      </p:sp>
      <p:sp>
        <p:nvSpPr>
          <p:cNvPr id="137" name="圆角矩形 67"/>
          <p:cNvSpPr/>
          <p:nvPr/>
        </p:nvSpPr>
        <p:spPr bwMode="auto">
          <a:xfrm>
            <a:off x="9181372" y="5850284"/>
            <a:ext cx="101694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err="1">
                <a:ln>
                  <a:noFill/>
                </a:ln>
                <a:solidFill>
                  <a:srgbClr val="000000"/>
                </a:solidFill>
                <a:effectLst/>
                <a:uLnTx/>
                <a:uFillTx/>
                <a:latin typeface="+mn-lt"/>
                <a:ea typeface="微软雅黑" panose="020B0503020204020204" pitchFamily="34" charset="-122"/>
              </a:rPr>
              <a:t>RackSpace</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000000"/>
                </a:solidFill>
                <a:effectLst/>
                <a:uFillTx/>
                <a:latin typeface="+mn-lt"/>
                <a:ea typeface="+mn-ea"/>
                <a:cs typeface="+mn-cs"/>
                <a:sym typeface="Calibri"/>
              </a:rPr>
              <a:t>…</a:t>
            </a:r>
          </a:p>
        </p:txBody>
      </p:sp>
      <p:sp>
        <p:nvSpPr>
          <p:cNvPr id="135" name="圆角矩形 188"/>
          <p:cNvSpPr/>
          <p:nvPr/>
        </p:nvSpPr>
        <p:spPr bwMode="auto">
          <a:xfrm>
            <a:off x="5551358"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latin typeface="Calibri"/>
                <a:ea typeface="微软雅黑" panose="020B0503020204020204" pitchFamily="34" charset="-122"/>
              </a:rPr>
              <a:t>3rd Party Controller</a:t>
            </a:r>
          </a:p>
        </p:txBody>
      </p:sp>
      <p:sp>
        <p:nvSpPr>
          <p:cNvPr id="145" name="圆角矩形 65"/>
          <p:cNvSpPr/>
          <p:nvPr/>
        </p:nvSpPr>
        <p:spPr bwMode="auto">
          <a:xfrm>
            <a:off x="8429247" y="5849052"/>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a:ln>
                  <a:noFill/>
                </a:ln>
                <a:solidFill>
                  <a:srgbClr val="000000"/>
                </a:solidFill>
                <a:effectLst/>
                <a:uLnTx/>
                <a:uFillTx/>
                <a:latin typeface="+mn-lt"/>
                <a:ea typeface="微软雅黑" panose="020B0503020204020204" pitchFamily="34" charset="-122"/>
              </a:rPr>
              <a:t>AMZ</a:t>
            </a: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a:ln>
                  <a:noFill/>
                </a:ln>
                <a:solidFill>
                  <a:srgbClr val="000000"/>
                </a:solidFill>
                <a:effectLst/>
                <a:uLnTx/>
                <a:uFillTx/>
                <a:latin typeface="+mn-lt"/>
                <a:ea typeface="微软雅黑" panose="020B0503020204020204" pitchFamily="34" charset="-122"/>
              </a:rPr>
              <a:t>VNFs</a:t>
            </a:r>
          </a:p>
        </p:txBody>
      </p:sp>
      <p:sp>
        <p:nvSpPr>
          <p:cNvPr id="150" name="圆角矩形 65"/>
          <p:cNvSpPr/>
          <p:nvPr/>
        </p:nvSpPr>
        <p:spPr bwMode="auto">
          <a:xfrm>
            <a:off x="10391675" y="5486246"/>
            <a:ext cx="670684" cy="247650"/>
          </a:xfrm>
          <a:prstGeom prst="roundRect">
            <a:avLst>
              <a:gd name="adj" fmla="val 12823"/>
            </a:avLst>
          </a:prstGeom>
          <a:solidFill>
            <a:schemeClr val="accent6">
              <a:lumMod val="20000"/>
              <a:lumOff val="80000"/>
            </a:scheme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a:ln>
                  <a:noFill/>
                </a:ln>
                <a:solidFill>
                  <a:srgbClr val="000000"/>
                </a:solidFill>
                <a:effectLst/>
                <a:uLnTx/>
                <a:uFillTx/>
                <a:latin typeface="+mn-lt"/>
                <a:ea typeface="微软雅黑" panose="020B0503020204020204" pitchFamily="34" charset="-122"/>
              </a:rPr>
              <a:t>PNFs</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Public</a:t>
              </a:r>
            </a:p>
            <a:p>
              <a:pPr marL="0" marR="0" indent="0" algn="ctr" defTabSz="457200" rtl="0" fontAlgn="auto" latinLnBrk="0" hangingPunct="0">
                <a:lnSpc>
                  <a:spcPct val="100000"/>
                </a:lnSpc>
                <a:spcBef>
                  <a:spcPts val="0"/>
                </a:spcBef>
                <a:spcAft>
                  <a:spcPts val="0"/>
                </a:spcAft>
                <a:buClrTx/>
                <a:buSzTx/>
                <a:buFontTx/>
                <a:buNone/>
                <a:tabLst/>
              </a:pPr>
              <a:r>
                <a:rPr lang="en-US" sz="1000" dirty="0"/>
                <a:t>Cloud</a:t>
              </a:r>
              <a:endParaRPr kumimoji="0" lang="en-US" sz="1000" b="0" i="0" u="none" strike="noStrike" cap="none" spc="0" normalizeH="0" baseline="0" dirty="0">
                <a:ln>
                  <a:noFill/>
                </a:ln>
                <a:solidFill>
                  <a:srgbClr val="000000"/>
                </a:solidFill>
                <a:effectLst/>
                <a:uFillTx/>
                <a:latin typeface="+mn-lt"/>
                <a:ea typeface="+mn-ea"/>
                <a:cs typeface="+mn-cs"/>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Private</a:t>
              </a:r>
            </a:p>
            <a:p>
              <a:pPr marL="0" marR="0" indent="0" algn="ctr" defTabSz="457200" rtl="0" fontAlgn="auto" latinLnBrk="0" hangingPunct="0">
                <a:lnSpc>
                  <a:spcPct val="100000"/>
                </a:lnSpc>
                <a:spcBef>
                  <a:spcPts val="0"/>
                </a:spcBef>
                <a:spcAft>
                  <a:spcPts val="0"/>
                </a:spcAft>
                <a:buClrTx/>
                <a:buSzTx/>
                <a:buFontTx/>
                <a:buNone/>
                <a:tabLst/>
              </a:pPr>
              <a:r>
                <a:rPr lang="en-US" sz="1000" dirty="0"/>
                <a:t>Edge Cloud</a:t>
              </a:r>
              <a:endParaRPr kumimoji="0" lang="en-US" sz="1000" b="0" i="0" u="none" strike="noStrike" cap="none" spc="0" normalizeH="0" baseline="0" dirty="0">
                <a:ln>
                  <a:noFill/>
                </a:ln>
                <a:solidFill>
                  <a:srgbClr val="000000"/>
                </a:solidFill>
                <a:effectLst/>
                <a:uFillTx/>
                <a:latin typeface="+mn-lt"/>
                <a:ea typeface="+mn-ea"/>
                <a:cs typeface="+mn-cs"/>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Private</a:t>
              </a:r>
            </a:p>
            <a:p>
              <a:pPr marL="0" marR="0" indent="0" algn="ctr" defTabSz="457200" rtl="0" fontAlgn="auto" latinLnBrk="0" hangingPunct="0">
                <a:lnSpc>
                  <a:spcPct val="100000"/>
                </a:lnSpc>
                <a:spcBef>
                  <a:spcPts val="0"/>
                </a:spcBef>
                <a:spcAft>
                  <a:spcPts val="0"/>
                </a:spcAft>
                <a:buClrTx/>
                <a:buSzTx/>
                <a:buFontTx/>
                <a:buNone/>
                <a:tabLst/>
              </a:pPr>
              <a:r>
                <a:rPr lang="en-US" sz="1000" dirty="0"/>
                <a:t>DC Cloud</a:t>
              </a:r>
              <a:endParaRPr kumimoji="0" lang="en-US" sz="1000" b="0" i="0" u="none" strike="noStrike" cap="none" spc="0" normalizeH="0" baseline="0" dirty="0">
                <a:ln>
                  <a:noFill/>
                </a:ln>
                <a:solidFill>
                  <a:srgbClr val="000000"/>
                </a:solidFill>
                <a:effectLst/>
                <a:uFillTx/>
                <a:latin typeface="+mn-lt"/>
                <a:ea typeface="+mn-ea"/>
                <a:cs typeface="+mn-cs"/>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rgbClr val="000000"/>
                  </a:solidFill>
                  <a:effectLst/>
                  <a:uFillTx/>
                  <a:latin typeface="+mn-lt"/>
                  <a:ea typeface="+mn-ea"/>
                  <a:cs typeface="+mn-cs"/>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rgbClr val="000000"/>
                  </a:solidFill>
                  <a:effectLst/>
                  <a:uFillTx/>
                  <a:latin typeface="+mn-lt"/>
                  <a:ea typeface="+mn-ea"/>
                  <a:cs typeface="+mn-cs"/>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sp>
        <p:nvSpPr>
          <p:cNvPr id="158" name="圆角矩形 31"/>
          <p:cNvSpPr/>
          <p:nvPr/>
        </p:nvSpPr>
        <p:spPr>
          <a:xfrm>
            <a:off x="7005377" y="1932203"/>
            <a:ext cx="1521808" cy="101734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latin typeface="Calibri"/>
              <a:ea typeface="微软雅黑" panose="020B0503020204020204" pitchFamily="34" charset="-122"/>
            </a:endParaRPr>
          </a:p>
        </p:txBody>
      </p:sp>
      <p:sp>
        <p:nvSpPr>
          <p:cNvPr id="166" name="TextBox 165"/>
          <p:cNvSpPr txBox="1"/>
          <p:nvPr/>
        </p:nvSpPr>
        <p:spPr>
          <a:xfrm>
            <a:off x="7006733" y="1932204"/>
            <a:ext cx="1588727" cy="830997"/>
          </a:xfrm>
          <a:prstGeom prst="rect">
            <a:avLst/>
          </a:prstGeom>
          <a:noFill/>
        </p:spPr>
        <p:txBody>
          <a:bodyPr wrap="square" rtlCol="0">
            <a:spAutoFit/>
          </a:bodyPr>
          <a:lstStyle/>
          <a:p>
            <a:pPr algn="ctr"/>
            <a:r>
              <a:rPr lang="en-US" sz="1600" b="1" dirty="0" smtClean="0">
                <a:solidFill>
                  <a:srgbClr val="FFFFFF"/>
                </a:solidFill>
              </a:rPr>
              <a:t>Service Orchestration</a:t>
            </a:r>
          </a:p>
          <a:p>
            <a:pPr algn="ctr"/>
            <a:r>
              <a:rPr lang="en-US" sz="1600" b="1" dirty="0" smtClean="0">
                <a:solidFill>
                  <a:srgbClr val="FFFFFF"/>
                </a:solidFill>
              </a:rPr>
              <a:t>Project</a:t>
            </a:r>
            <a:endParaRPr lang="en-US" sz="1600" b="1" dirty="0">
              <a:solidFill>
                <a:srgbClr val="FFFFFF"/>
              </a:solidFill>
            </a:endParaRPr>
          </a:p>
        </p:txBody>
      </p:sp>
      <p:sp>
        <p:nvSpPr>
          <p:cNvPr id="78" name="圆角矩形 47"/>
          <p:cNvSpPr/>
          <p:nvPr/>
        </p:nvSpPr>
        <p:spPr>
          <a:xfrm>
            <a:off x="3969542" y="3113503"/>
            <a:ext cx="6159832"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smtClean="0">
                <a:solidFill>
                  <a:srgbClr val="000000"/>
                </a:solidFill>
                <a:latin typeface="Calibri"/>
                <a:ea typeface="微软雅黑" panose="020B0503020204020204" pitchFamily="34" charset="-122"/>
                <a:cs typeface="Arial" panose="020B0604020202020204" pitchFamily="34" charset="0"/>
              </a:rPr>
              <a:t>MSB/DMAAP</a:t>
            </a:r>
            <a:endParaRPr lang="en-US" altLang="zh-CN" sz="1000" dirty="0">
              <a:solidFill>
                <a:srgbClr val="000000"/>
              </a:solidFill>
              <a:latin typeface="Calibri"/>
              <a:ea typeface="微软雅黑" panose="020B0503020204020204" pitchFamily="34" charset="-122"/>
              <a:cs typeface="Arial" panose="020B0604020202020204" pitchFamily="34" charset="0"/>
            </a:endParaRPr>
          </a:p>
        </p:txBody>
      </p:sp>
      <p:cxnSp>
        <p:nvCxnSpPr>
          <p:cNvPr id="7" name="Straight Connector 6"/>
          <p:cNvCxnSpPr/>
          <p:nvPr/>
        </p:nvCxnSpPr>
        <p:spPr>
          <a:xfrm>
            <a:off x="4340018"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6079877"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76631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84672"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701711"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436253"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138955" y="3483611"/>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400" hangingPunct="1">
              <a:buClr>
                <a:srgbClr val="CC9900"/>
              </a:buClr>
              <a:defRPr/>
            </a:pPr>
            <a:r>
              <a:rPr lang="en-US" altLang="zh-CN" sz="1400" b="1" dirty="0">
                <a:solidFill>
                  <a:srgbClr val="000000"/>
                </a:solidFill>
                <a:latin typeface="+mn-lt"/>
                <a:ea typeface="微软雅黑" panose="020B0503020204020204" pitchFamily="34" charset="-122"/>
              </a:rPr>
              <a:t>Design Test &amp; Certification</a:t>
            </a:r>
          </a:p>
        </p:txBody>
      </p:sp>
      <p:sp>
        <p:nvSpPr>
          <p:cNvPr id="100" name="圆角矩形 51"/>
          <p:cNvSpPr/>
          <p:nvPr/>
        </p:nvSpPr>
        <p:spPr>
          <a:xfrm>
            <a:off x="10328323" y="3984471"/>
            <a:ext cx="1234440" cy="477853"/>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600" b="1" dirty="0" smtClean="0">
                <a:ea typeface="微软雅黑" panose="020B0503020204020204" pitchFamily="34" charset="-122"/>
              </a:rPr>
              <a:t>Others</a:t>
            </a:r>
            <a:endParaRPr lang="en-US" altLang="zh-CN" sz="1100" b="1" dirty="0">
              <a:ea typeface="微软雅黑" panose="020B0503020204020204" pitchFamily="34" charset="-122"/>
            </a:endParaRPr>
          </a:p>
        </p:txBody>
      </p:sp>
      <p:sp>
        <p:nvSpPr>
          <p:cNvPr id="9" name="Rectangle 8"/>
          <p:cNvSpPr/>
          <p:nvPr/>
        </p:nvSpPr>
        <p:spPr>
          <a:xfrm>
            <a:off x="569799" y="995677"/>
            <a:ext cx="3160399"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External Gateway</a:t>
            </a:r>
          </a:p>
        </p:txBody>
      </p:sp>
      <p:sp>
        <p:nvSpPr>
          <p:cNvPr id="101" name="Rectangle 100"/>
          <p:cNvSpPr/>
          <p:nvPr/>
        </p:nvSpPr>
        <p:spPr>
          <a:xfrm>
            <a:off x="7566212" y="995677"/>
            <a:ext cx="1107692"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latin typeface="Calibri"/>
                <a:ea typeface="微软雅黑" panose="020B0503020204020204" pitchFamily="34" charset="-122"/>
              </a:rPr>
              <a:t>ONAP CLI</a:t>
            </a:r>
          </a:p>
        </p:txBody>
      </p:sp>
      <p:sp>
        <p:nvSpPr>
          <p:cNvPr id="102" name="Rectangle 101"/>
          <p:cNvSpPr/>
          <p:nvPr/>
        </p:nvSpPr>
        <p:spPr>
          <a:xfrm>
            <a:off x="3837812" y="995677"/>
            <a:ext cx="3669650"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9798223" y="1010394"/>
            <a:ext cx="1819128"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latin typeface="Calibri"/>
                <a:ea typeface="微软雅黑" panose="020B0503020204020204" pitchFamily="34" charset="-122"/>
              </a:rPr>
              <a:t>ONAP Portal</a:t>
            </a:r>
          </a:p>
        </p:txBody>
      </p:sp>
      <p:sp>
        <p:nvSpPr>
          <p:cNvPr id="96" name="圆角矩形 188"/>
          <p:cNvSpPr/>
          <p:nvPr/>
        </p:nvSpPr>
        <p:spPr bwMode="auto">
          <a:xfrm>
            <a:off x="8856707" y="5047372"/>
            <a:ext cx="69097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err="1" smtClean="0">
                <a:solidFill>
                  <a:srgbClr val="44546A"/>
                </a:solidFill>
                <a:latin typeface="Calibri"/>
                <a:ea typeface="微软雅黑" panose="020B0503020204020204" pitchFamily="34" charset="-122"/>
              </a:rPr>
              <a:t>sVNFM</a:t>
            </a:r>
            <a:endParaRPr lang="en-US" altLang="zh-CN" sz="1200" b="1" dirty="0">
              <a:solidFill>
                <a:srgbClr val="44546A"/>
              </a:solidFill>
              <a:latin typeface="Calibri"/>
              <a:ea typeface="微软雅黑" panose="020B0503020204020204" pitchFamily="34" charset="-122"/>
            </a:endParaRPr>
          </a:p>
        </p:txBody>
      </p:sp>
      <p:sp>
        <p:nvSpPr>
          <p:cNvPr id="104" name="圆角矩形 188"/>
          <p:cNvSpPr/>
          <p:nvPr/>
        </p:nvSpPr>
        <p:spPr bwMode="auto">
          <a:xfrm>
            <a:off x="9579429" y="5067378"/>
            <a:ext cx="529136"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smtClean="0">
                <a:solidFill>
                  <a:srgbClr val="44546A"/>
                </a:solidFill>
                <a:latin typeface="Calibri"/>
                <a:ea typeface="微软雅黑" panose="020B0503020204020204" pitchFamily="34" charset="-122"/>
              </a:rPr>
              <a:t>EMS</a:t>
            </a:r>
            <a:endParaRPr lang="en-US" altLang="zh-CN" sz="1200" b="1" dirty="0">
              <a:solidFill>
                <a:srgbClr val="44546A"/>
              </a:solidFill>
              <a:latin typeface="Calibri"/>
              <a:ea typeface="微软雅黑" panose="020B0503020204020204" pitchFamily="34" charset="-122"/>
            </a:endParaRPr>
          </a:p>
        </p:txBody>
      </p:sp>
      <p:sp>
        <p:nvSpPr>
          <p:cNvPr id="106" name="Rectangle 105"/>
          <p:cNvSpPr/>
          <p:nvPr/>
        </p:nvSpPr>
        <p:spPr>
          <a:xfrm>
            <a:off x="7028140"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smtClean="0">
                <a:solidFill>
                  <a:srgbClr val="FF0000"/>
                </a:solidFill>
                <a:ea typeface="微软雅黑" panose="020B0503020204020204" pitchFamily="34" charset="-122"/>
              </a:rPr>
              <a:t>RUN</a:t>
            </a:r>
            <a:r>
              <a:rPr lang="en-US" altLang="zh-CN" sz="2000" b="1" dirty="0">
                <a:solidFill>
                  <a:srgbClr val="FF0000"/>
                </a:solidFill>
                <a:ea typeface="微软雅黑" panose="020B0503020204020204" pitchFamily="34" charset="-122"/>
              </a:rPr>
              <a:t>-TIME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schemeClr val="bg1"/>
                </a:solidFill>
              </a:rPr>
              <a:t>Common Services </a:t>
            </a:r>
          </a:p>
        </p:txBody>
      </p:sp>
      <p:sp>
        <p:nvSpPr>
          <p:cNvPr id="103" name="TextBox 102"/>
          <p:cNvSpPr txBox="1"/>
          <p:nvPr/>
        </p:nvSpPr>
        <p:spPr>
          <a:xfrm flipH="1">
            <a:off x="3972464" y="3772092"/>
            <a:ext cx="1471228" cy="11695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en-US" sz="1400" b="1" dirty="0" smtClean="0">
                <a:sym typeface="Calibri"/>
              </a:rPr>
              <a:t>Multi-VIM/Cloud</a:t>
            </a:r>
          </a:p>
          <a:p>
            <a:pPr marL="0" marR="0" indent="0" algn="ctr" defTabSz="457200" rtl="0" fontAlgn="auto" latinLnBrk="0" hangingPunct="0">
              <a:lnSpc>
                <a:spcPct val="100000"/>
              </a:lnSpc>
              <a:spcBef>
                <a:spcPts val="0"/>
              </a:spcBef>
              <a:spcAft>
                <a:spcPts val="0"/>
              </a:spcAft>
              <a:buClrTx/>
              <a:buSzTx/>
              <a:buFontTx/>
              <a:buNone/>
              <a:tabLst/>
            </a:pPr>
            <a:endParaRPr lang="en-US" sz="1400" b="1" baseline="0" dirty="0">
              <a:sym typeface="Calibri"/>
            </a:endParaRPr>
          </a:p>
          <a:p>
            <a:pPr marL="0" marR="0" indent="0" algn="ctr" defTabSz="457200" rtl="0" fontAlgn="auto" latinLnBrk="0" hangingPunct="0">
              <a:lnSpc>
                <a:spcPct val="100000"/>
              </a:lnSpc>
              <a:spcBef>
                <a:spcPts val="0"/>
              </a:spcBef>
              <a:spcAft>
                <a:spcPts val="0"/>
              </a:spcAft>
              <a:buClrTx/>
              <a:buSzTx/>
              <a:buFontTx/>
              <a:buNone/>
              <a:tabLst/>
            </a:pPr>
            <a:r>
              <a:rPr lang="en-US" sz="1400" b="1" dirty="0" smtClean="0">
                <a:sym typeface="Calibri"/>
              </a:rPr>
              <a:t>Infrastructure Adaptation Layer</a:t>
            </a:r>
            <a:endParaRPr lang="en-US" sz="1400" b="1" baseline="0" dirty="0" smtClean="0">
              <a:sym typeface="Calibri"/>
            </a:endParaRPr>
          </a:p>
          <a:p>
            <a:pPr marL="0" marR="0" indent="0" algn="ctr" defTabSz="457200" rtl="0" fontAlgn="auto" latinLnBrk="0" hangingPunct="0">
              <a:lnSpc>
                <a:spcPct val="100000"/>
              </a:lnSpc>
              <a:spcBef>
                <a:spcPts val="0"/>
              </a:spcBef>
              <a:spcAft>
                <a:spcPts val="0"/>
              </a:spcAft>
              <a:buClrTx/>
              <a:buSzTx/>
              <a:buFontTx/>
              <a:buNone/>
              <a:tabLst/>
            </a:pPr>
            <a:endParaRPr lang="en-US" sz="1400" b="1" baseline="0" dirty="0" smtClean="0">
              <a:sym typeface="Calibri"/>
            </a:endParaRPr>
          </a:p>
        </p:txBody>
      </p:sp>
      <p:sp>
        <p:nvSpPr>
          <p:cNvPr id="107" name="圆角矩形 26"/>
          <p:cNvSpPr/>
          <p:nvPr/>
        </p:nvSpPr>
        <p:spPr>
          <a:xfrm>
            <a:off x="1453704" y="3197627"/>
            <a:ext cx="2467249" cy="351721"/>
          </a:xfrm>
          <a:prstGeom prst="roundRect">
            <a:avLst/>
          </a:prstGeom>
          <a:solidFill>
            <a:srgbClr val="009788"/>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smtClean="0">
                <a:solidFill>
                  <a:prstClr val="white"/>
                </a:solidFill>
                <a:latin typeface="Calibri"/>
                <a:ea typeface="微软雅黑" panose="020B0503020204020204" pitchFamily="34" charset="-122"/>
              </a:rPr>
              <a:t>CLAMP</a:t>
            </a:r>
            <a:endParaRPr lang="en-US" altLang="zh-CN" sz="1400" b="1" dirty="0">
              <a:solidFill>
                <a:prstClr val="white"/>
              </a:solidFill>
              <a:latin typeface="Calibri"/>
              <a:ea typeface="微软雅黑" panose="020B0503020204020204" pitchFamily="34" charset="-122"/>
            </a:endParaRPr>
          </a:p>
        </p:txBody>
      </p:sp>
      <p:sp>
        <p:nvSpPr>
          <p:cNvPr id="109" name="圆角矩形 32"/>
          <p:cNvSpPr/>
          <p:nvPr/>
        </p:nvSpPr>
        <p:spPr>
          <a:xfrm>
            <a:off x="8786660" y="3617451"/>
            <a:ext cx="1321906" cy="1247141"/>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schemeClr val="bg1"/>
              </a:solidFill>
            </a:endParaRPr>
          </a:p>
        </p:txBody>
      </p:sp>
      <p:sp>
        <p:nvSpPr>
          <p:cNvPr id="110" name="圆角矩形 32"/>
          <p:cNvSpPr/>
          <p:nvPr/>
        </p:nvSpPr>
        <p:spPr>
          <a:xfrm>
            <a:off x="7432170" y="3653306"/>
            <a:ext cx="1286187"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schemeClr val="bg1"/>
              </a:solidFill>
            </a:endParaRPr>
          </a:p>
        </p:txBody>
      </p:sp>
      <p:sp>
        <p:nvSpPr>
          <p:cNvPr id="111" name="TextBox 110"/>
          <p:cNvSpPr txBox="1"/>
          <p:nvPr/>
        </p:nvSpPr>
        <p:spPr>
          <a:xfrm flipH="1">
            <a:off x="7339384" y="3761634"/>
            <a:ext cx="1423742" cy="1292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effectLst/>
                <a:uFillTx/>
                <a:sym typeface="Calibri"/>
              </a:rPr>
              <a:t>Application Controller </a:t>
            </a:r>
          </a:p>
          <a:p>
            <a:pPr marL="0" marR="0" indent="0" algn="ctr" defTabSz="457200" rtl="0" fontAlgn="auto" latinLnBrk="0" hangingPunct="0">
              <a:lnSpc>
                <a:spcPct val="100000"/>
              </a:lnSpc>
              <a:spcBef>
                <a:spcPts val="0"/>
              </a:spcBef>
              <a:spcAft>
                <a:spcPts val="0"/>
              </a:spcAft>
              <a:buClrTx/>
              <a:buSzTx/>
              <a:buFontTx/>
              <a:buNone/>
              <a:tabLst/>
            </a:pPr>
            <a:r>
              <a:rPr lang="en-US" sz="1600" b="1" dirty="0">
                <a:sym typeface="Calibri"/>
              </a:rPr>
              <a:t>(</a:t>
            </a:r>
            <a:r>
              <a:rPr kumimoji="0" lang="en-US" sz="1600" b="1" i="0" u="none" strike="noStrike" cap="none" spc="0" normalizeH="0" dirty="0" smtClean="0">
                <a:ln>
                  <a:noFill/>
                </a:ln>
                <a:effectLst/>
                <a:uFillTx/>
                <a:sym typeface="Calibri"/>
              </a:rPr>
              <a:t>APPC)</a:t>
            </a:r>
            <a:endParaRPr kumimoji="0" lang="en-US" sz="1600" b="1" i="0" u="none" strike="noStrike" cap="none" spc="0" normalizeH="0" dirty="0">
              <a:ln>
                <a:noFill/>
              </a:ln>
              <a:effectLst/>
              <a:uFillTx/>
              <a:sym typeface="Calibri"/>
            </a:endParaRPr>
          </a:p>
          <a:p>
            <a:pPr marL="0" marR="0" indent="0" algn="ctr" defTabSz="457200" rtl="0" fontAlgn="auto" latinLnBrk="0" hangingPunct="0">
              <a:lnSpc>
                <a:spcPct val="100000"/>
              </a:lnSpc>
              <a:spcBef>
                <a:spcPts val="0"/>
              </a:spcBef>
              <a:spcAft>
                <a:spcPts val="0"/>
              </a:spcAft>
              <a:buClrTx/>
              <a:buSzTx/>
              <a:buFontTx/>
              <a:buNone/>
              <a:tabLst/>
            </a:pPr>
            <a:r>
              <a:rPr lang="en-US" sz="1600" b="1" baseline="0" dirty="0">
                <a:sym typeface="Calibri"/>
              </a:rPr>
              <a:t>(</a:t>
            </a:r>
            <a:r>
              <a:rPr lang="en-US" sz="1600" b="1" baseline="0" dirty="0" smtClean="0">
                <a:sym typeface="Calibri"/>
              </a:rPr>
              <a:t>L4-L7)</a:t>
            </a:r>
          </a:p>
          <a:p>
            <a:pPr marL="0" marR="0" indent="0" algn="ctr" defTabSz="457200" rtl="0" fontAlgn="auto" latinLnBrk="0" hangingPunct="0">
              <a:lnSpc>
                <a:spcPct val="100000"/>
              </a:lnSpc>
              <a:spcBef>
                <a:spcPts val="0"/>
              </a:spcBef>
              <a:spcAft>
                <a:spcPts val="0"/>
              </a:spcAft>
              <a:buClrTx/>
              <a:buSzTx/>
              <a:buFontTx/>
              <a:buNone/>
              <a:tabLst/>
            </a:pPr>
            <a:endParaRPr lang="en-US" sz="1400" b="1" baseline="0" dirty="0" smtClean="0">
              <a:sym typeface="Calibri"/>
            </a:endParaRPr>
          </a:p>
        </p:txBody>
      </p:sp>
      <p:sp>
        <p:nvSpPr>
          <p:cNvPr id="112" name="TextBox 111"/>
          <p:cNvSpPr txBox="1"/>
          <p:nvPr/>
        </p:nvSpPr>
        <p:spPr>
          <a:xfrm flipH="1">
            <a:off x="8633538" y="3609844"/>
            <a:ext cx="1647409" cy="12387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effectLst/>
                <a:uFillTx/>
                <a:sym typeface="Calibri"/>
              </a:rPr>
              <a:t>    Virtual </a:t>
            </a:r>
          </a:p>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effectLst/>
                <a:uFillTx/>
                <a:sym typeface="Calibri"/>
              </a:rPr>
              <a:t>Function Controller </a:t>
            </a:r>
          </a:p>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effectLst/>
                <a:uFillTx/>
                <a:sym typeface="Calibri"/>
              </a:rPr>
              <a:t>(VF-C) </a:t>
            </a:r>
          </a:p>
          <a:p>
            <a:pPr marL="0" marR="0" indent="0" algn="ctr" defTabSz="457200" rtl="0" fontAlgn="auto" latinLnBrk="0" hangingPunct="0">
              <a:lnSpc>
                <a:spcPct val="100000"/>
              </a:lnSpc>
              <a:spcBef>
                <a:spcPts val="0"/>
              </a:spcBef>
              <a:spcAft>
                <a:spcPts val="0"/>
              </a:spcAft>
              <a:buClrTx/>
              <a:buSzTx/>
              <a:buFontTx/>
              <a:buNone/>
              <a:tabLst/>
            </a:pPr>
            <a:r>
              <a:rPr lang="en-US" sz="1050" dirty="0" smtClean="0">
                <a:sym typeface="Calibri"/>
              </a:rPr>
              <a:t>(</a:t>
            </a:r>
            <a:r>
              <a:rPr kumimoji="0" lang="en-US" sz="1050" i="0" u="none" strike="noStrike" cap="none" spc="0" normalizeH="0" dirty="0" smtClean="0">
                <a:ln>
                  <a:noFill/>
                </a:ln>
                <a:effectLst/>
                <a:uFillTx/>
                <a:sym typeface="Calibri"/>
              </a:rPr>
              <a:t>Note 1)</a:t>
            </a:r>
            <a:endParaRPr kumimoji="0" lang="en-US" sz="1600" i="0" u="none" strike="noStrike" cap="none" spc="0" normalizeH="0" dirty="0">
              <a:ln>
                <a:noFill/>
              </a:ln>
              <a:effectLst/>
              <a:uFillTx/>
              <a:sym typeface="Calibri"/>
            </a:endParaRPr>
          </a:p>
        </p:txBody>
      </p:sp>
      <p:sp>
        <p:nvSpPr>
          <p:cNvPr id="93" name="Rectangle 92"/>
          <p:cNvSpPr/>
          <p:nvPr/>
        </p:nvSpPr>
        <p:spPr>
          <a:xfrm>
            <a:off x="8742436" y="995677"/>
            <a:ext cx="968010"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latin typeface="Calibri"/>
                <a:ea typeface="微软雅黑" panose="020B0503020204020204" pitchFamily="34" charset="-122"/>
              </a:rPr>
              <a:t>U-UI</a:t>
            </a:r>
          </a:p>
        </p:txBody>
      </p:sp>
      <p:cxnSp>
        <p:nvCxnSpPr>
          <p:cNvPr id="97" name="Straight Connector 96"/>
          <p:cNvCxnSpPr/>
          <p:nvPr/>
        </p:nvCxnSpPr>
        <p:spPr>
          <a:xfrm>
            <a:off x="9457242" y="3454469"/>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400" hangingPunct="1">
              <a:buClr>
                <a:srgbClr val="CC9900"/>
              </a:buClr>
              <a:defRPr/>
            </a:pPr>
            <a:r>
              <a:rPr lang="en-US" altLang="zh-CN" sz="1400" b="1" dirty="0">
                <a:solidFill>
                  <a:srgbClr val="000000"/>
                </a:solidFill>
                <a:latin typeface="+mn-lt"/>
                <a:ea typeface="微软雅黑" panose="020B0503020204020204" pitchFamily="34" charset="-122"/>
              </a:rPr>
              <a:t>Change Management </a:t>
            </a:r>
            <a:r>
              <a:rPr lang="en-US" altLang="zh-CN" sz="1400" b="1" dirty="0" smtClean="0">
                <a:solidFill>
                  <a:srgbClr val="000000"/>
                </a:solidFill>
                <a:latin typeface="+mn-lt"/>
                <a:ea typeface="微软雅黑" panose="020B0503020204020204" pitchFamily="34" charset="-122"/>
              </a:rPr>
              <a:t>Design</a:t>
            </a:r>
            <a:endParaRPr lang="en-US" altLang="zh-CN" sz="1400" b="1" dirty="0">
              <a:solidFill>
                <a:srgbClr val="000000"/>
              </a:solidFill>
              <a:latin typeface="+mn-lt"/>
              <a:ea typeface="微软雅黑" panose="020B0503020204020204" pitchFamily="34" charset="-122"/>
            </a:endParaRPr>
          </a:p>
        </p:txBody>
      </p:sp>
      <p:sp>
        <p:nvSpPr>
          <p:cNvPr id="98" name="Oval 97"/>
          <p:cNvSpPr/>
          <p:nvPr/>
        </p:nvSpPr>
        <p:spPr>
          <a:xfrm>
            <a:off x="674408" y="4658754"/>
            <a:ext cx="2513763" cy="592851"/>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13" name="Oval 112"/>
          <p:cNvSpPr/>
          <p:nvPr/>
        </p:nvSpPr>
        <p:spPr>
          <a:xfrm>
            <a:off x="6943501" y="1953313"/>
            <a:ext cx="1701387" cy="871122"/>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15" name="Oval 114"/>
          <p:cNvSpPr/>
          <p:nvPr/>
        </p:nvSpPr>
        <p:spPr>
          <a:xfrm>
            <a:off x="5010971" y="1198971"/>
            <a:ext cx="2229011" cy="486851"/>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16" name="Oval 115"/>
          <p:cNvSpPr/>
          <p:nvPr/>
        </p:nvSpPr>
        <p:spPr>
          <a:xfrm>
            <a:off x="8814445" y="2061321"/>
            <a:ext cx="1366249" cy="871122"/>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17" name="Oval 116"/>
          <p:cNvSpPr/>
          <p:nvPr/>
        </p:nvSpPr>
        <p:spPr>
          <a:xfrm>
            <a:off x="5612210" y="3635529"/>
            <a:ext cx="1572669" cy="1281618"/>
          </a:xfrm>
          <a:prstGeom prst="ellipse">
            <a:avLst/>
          </a:prstGeom>
          <a:noFill/>
          <a:ln w="762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grpSp>
        <p:nvGrpSpPr>
          <p:cNvPr id="123" name="Group 122"/>
          <p:cNvGrpSpPr/>
          <p:nvPr/>
        </p:nvGrpSpPr>
        <p:grpSpPr>
          <a:xfrm>
            <a:off x="260267" y="5380501"/>
            <a:ext cx="2301411" cy="1354065"/>
            <a:chOff x="359354" y="4671450"/>
            <a:chExt cx="2301411" cy="1354065"/>
          </a:xfrm>
        </p:grpSpPr>
        <p:sp>
          <p:nvSpPr>
            <p:cNvPr id="130" name="TextBox 129"/>
            <p:cNvSpPr txBox="1"/>
            <p:nvPr/>
          </p:nvSpPr>
          <p:spPr>
            <a:xfrm>
              <a:off x="915836" y="4949884"/>
              <a:ext cx="1722302" cy="523220"/>
            </a:xfrm>
            <a:prstGeom prst="rect">
              <a:avLst/>
            </a:prstGeom>
            <a:solidFill>
              <a:schemeClr val="bg1"/>
            </a:solidFill>
          </p:spPr>
          <p:txBody>
            <a:bodyPr wrap="square" rtlCol="0">
              <a:spAutoFit/>
            </a:bodyPr>
            <a:lstStyle/>
            <a:p>
              <a:r>
                <a:rPr lang="en-US" sz="1400" b="1" dirty="0" smtClean="0"/>
                <a:t>ONAP Service Centric External APIs</a:t>
              </a:r>
              <a:endParaRPr lang="en-US" sz="1400" b="1" dirty="0"/>
            </a:p>
          </p:txBody>
        </p:sp>
        <p:sp>
          <p:nvSpPr>
            <p:cNvPr id="131" name="TextBox 130"/>
            <p:cNvSpPr txBox="1"/>
            <p:nvPr/>
          </p:nvSpPr>
          <p:spPr>
            <a:xfrm>
              <a:off x="938463" y="5502295"/>
              <a:ext cx="1722302" cy="523220"/>
            </a:xfrm>
            <a:prstGeom prst="rect">
              <a:avLst/>
            </a:prstGeom>
            <a:solidFill>
              <a:schemeClr val="bg1"/>
            </a:solidFill>
          </p:spPr>
          <p:txBody>
            <a:bodyPr wrap="square" rtlCol="0">
              <a:spAutoFit/>
            </a:bodyPr>
            <a:lstStyle/>
            <a:p>
              <a:r>
                <a:rPr lang="en-US" sz="1400" b="1" dirty="0" smtClean="0"/>
                <a:t>ONAP Resource Centric External APIs</a:t>
              </a:r>
              <a:endParaRPr lang="en-US" sz="1400" b="1" dirty="0"/>
            </a:p>
          </p:txBody>
        </p:sp>
        <p:sp>
          <p:nvSpPr>
            <p:cNvPr id="124" name="Oval 123"/>
            <p:cNvSpPr/>
            <p:nvPr/>
          </p:nvSpPr>
          <p:spPr>
            <a:xfrm>
              <a:off x="371140" y="5047664"/>
              <a:ext cx="614163" cy="225869"/>
            </a:xfrm>
            <a:prstGeom prst="ellipse">
              <a:avLst/>
            </a:prstGeom>
            <a:solidFill>
              <a:srgbClr val="DA00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Oval 127"/>
            <p:cNvSpPr/>
            <p:nvPr/>
          </p:nvSpPr>
          <p:spPr>
            <a:xfrm>
              <a:off x="375698" y="5557690"/>
              <a:ext cx="614163" cy="22586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TextBox 128"/>
            <p:cNvSpPr txBox="1"/>
            <p:nvPr/>
          </p:nvSpPr>
          <p:spPr>
            <a:xfrm>
              <a:off x="359354" y="4671450"/>
              <a:ext cx="1088888" cy="369012"/>
            </a:xfrm>
            <a:prstGeom prst="rect">
              <a:avLst/>
            </a:prstGeom>
            <a:noFill/>
          </p:spPr>
          <p:txBody>
            <a:bodyPr wrap="none" rtlCol="0">
              <a:spAutoFit/>
            </a:bodyPr>
            <a:lstStyle/>
            <a:p>
              <a:r>
                <a:rPr lang="en-US" sz="1798" b="1" u="sng" dirty="0" smtClean="0"/>
                <a:t>Color Key</a:t>
              </a:r>
              <a:endParaRPr lang="en-US" sz="1798" b="1" u="sng" dirty="0"/>
            </a:p>
          </p:txBody>
        </p:sp>
      </p:grpSp>
      <p:sp>
        <p:nvSpPr>
          <p:cNvPr id="132" name="标题 1"/>
          <p:cNvSpPr>
            <a:spLocks noGrp="1"/>
          </p:cNvSpPr>
          <p:nvPr>
            <p:ph type="title"/>
          </p:nvPr>
        </p:nvSpPr>
        <p:spPr>
          <a:xfrm>
            <a:off x="424150" y="49855"/>
            <a:ext cx="11454614" cy="954113"/>
          </a:xfrm>
        </p:spPr>
        <p:txBody>
          <a:bodyPr>
            <a:normAutofit/>
          </a:bodyPr>
          <a:lstStyle/>
          <a:p>
            <a:pPr algn="ctr"/>
            <a:r>
              <a:rPr lang="en-US" altLang="zh-CN" sz="3200" b="1" dirty="0" smtClean="0">
                <a:solidFill>
                  <a:schemeClr val="bg1"/>
                </a:solidFill>
                <a:latin typeface="Arial" panose="020B0604020202020204"/>
              </a:rPr>
              <a:t>EXT APIs - Architecture Impact </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smtClean="0">
                <a:solidFill>
                  <a:schemeClr val="bg1"/>
                </a:solidFill>
                <a:latin typeface="Arial" panose="020B0604020202020204"/>
              </a:rPr>
              <a:t>(</a:t>
            </a:r>
            <a:r>
              <a:rPr lang="en-US" altLang="zh-CN" sz="1800" b="1" dirty="0">
                <a:solidFill>
                  <a:schemeClr val="bg1"/>
                </a:solidFill>
                <a:latin typeface="Arial" panose="020B0604020202020204"/>
              </a:rPr>
              <a:t>P</a:t>
            </a:r>
            <a:r>
              <a:rPr lang="en-US" altLang="zh-CN" sz="1800" b="1" dirty="0" smtClean="0">
                <a:solidFill>
                  <a:schemeClr val="bg1"/>
                </a:solidFill>
                <a:latin typeface="Arial" panose="020B0604020202020204"/>
              </a:rPr>
              <a:t>rojects View – Beijing Release)</a:t>
            </a:r>
            <a:endParaRPr lang="zh-CN" altLang="en-US" sz="1800" b="1" dirty="0">
              <a:solidFill>
                <a:schemeClr val="bg1"/>
              </a:solidFill>
              <a:latin typeface="Arial" panose="020B0604020202020204"/>
            </a:endParaRPr>
          </a:p>
        </p:txBody>
      </p:sp>
    </p:spTree>
    <p:extLst>
      <p:ext uri="{BB962C8B-B14F-4D97-AF65-F5344CB8AC3E}">
        <p14:creationId xmlns:p14="http://schemas.microsoft.com/office/powerpoint/2010/main" val="2045009586"/>
      </p:ext>
    </p:extLst>
  </p:cSld>
  <p:clrMapOvr>
    <a:masterClrMapping/>
  </p:clrMapOvr>
  <p:transition spd="med" advClick="0"/>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11568704" y="6559955"/>
            <a:ext cx="607358"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114</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132" name="Title 131">
            <a:extLst>
              <a:ext uri="{FF2B5EF4-FFF2-40B4-BE49-F238E27FC236}">
                <a16:creationId xmlns:a16="http://schemas.microsoft.com/office/drawing/2014/main" xmlns="" id="{709D5100-7C3B-483C-B897-1FF0473B7222}"/>
              </a:ext>
            </a:extLst>
          </p:cNvPr>
          <p:cNvSpPr>
            <a:spLocks noGrp="1"/>
          </p:cNvSpPr>
          <p:nvPr>
            <p:ph type="title"/>
          </p:nvPr>
        </p:nvSpPr>
        <p:spPr/>
        <p:txBody>
          <a:bodyPr>
            <a:normAutofit/>
          </a:bodyPr>
          <a:lstStyle/>
          <a:p>
            <a:r>
              <a:rPr lang="en-US" sz="2800" b="1" dirty="0" smtClean="0"/>
              <a:t>Ext APIs – Orchestration API Mapping</a:t>
            </a:r>
            <a:endParaRPr lang="en-US" sz="2800" b="1" dirty="0"/>
          </a:p>
        </p:txBody>
      </p:sp>
      <p:grpSp>
        <p:nvGrpSpPr>
          <p:cNvPr id="33" name="Group 32">
            <a:extLst>
              <a:ext uri="{FF2B5EF4-FFF2-40B4-BE49-F238E27FC236}">
                <a16:creationId xmlns:a16="http://schemas.microsoft.com/office/drawing/2014/main" xmlns="" id="{8E9D414A-1F0D-4437-8FE2-C331AF6DC26C}"/>
              </a:ext>
            </a:extLst>
          </p:cNvPr>
          <p:cNvGrpSpPr/>
          <p:nvPr/>
        </p:nvGrpSpPr>
        <p:grpSpPr>
          <a:xfrm>
            <a:off x="10459711" y="92241"/>
            <a:ext cx="1565050" cy="951258"/>
            <a:chOff x="8439430" y="25213"/>
            <a:chExt cx="1565050" cy="951258"/>
          </a:xfrm>
        </p:grpSpPr>
        <p:sp>
          <p:nvSpPr>
            <p:cNvPr id="176" name="Rectangle 175">
              <a:extLst>
                <a:ext uri="{FF2B5EF4-FFF2-40B4-BE49-F238E27FC236}">
                  <a16:creationId xmlns:a16="http://schemas.microsoft.com/office/drawing/2014/main" xmlns="" id="{3261A921-D5CE-49C2-9B24-6EB17C1C8DA8}"/>
                </a:ext>
              </a:extLst>
            </p:cNvPr>
            <p:cNvSpPr/>
            <p:nvPr/>
          </p:nvSpPr>
          <p:spPr>
            <a:xfrm>
              <a:off x="8439430" y="162658"/>
              <a:ext cx="1565050" cy="813813"/>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79" name="TextBox 178">
              <a:extLst>
                <a:ext uri="{FF2B5EF4-FFF2-40B4-BE49-F238E27FC236}">
                  <a16:creationId xmlns:a16="http://schemas.microsoft.com/office/drawing/2014/main" xmlns="" id="{61E46455-4F0F-463D-AB65-404AE4F7355E}"/>
                </a:ext>
              </a:extLst>
            </p:cNvPr>
            <p:cNvSpPr txBox="1"/>
            <p:nvPr/>
          </p:nvSpPr>
          <p:spPr>
            <a:xfrm>
              <a:off x="9008446" y="25213"/>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chemeClr val="bg1"/>
                  </a:solidFill>
                  <a:effectLst/>
                  <a:uFillTx/>
                  <a:latin typeface="+mn-lt"/>
                  <a:ea typeface="+mn-ea"/>
                  <a:cs typeface="+mn-cs"/>
                  <a:sym typeface="Calibri"/>
                </a:rPr>
                <a:t>Key</a:t>
              </a:r>
            </a:p>
          </p:txBody>
        </p:sp>
        <p:grpSp>
          <p:nvGrpSpPr>
            <p:cNvPr id="31" name="Group 30">
              <a:extLst>
                <a:ext uri="{FF2B5EF4-FFF2-40B4-BE49-F238E27FC236}">
                  <a16:creationId xmlns:a16="http://schemas.microsoft.com/office/drawing/2014/main" xmlns="" id="{E4A90269-B139-4BEE-B670-97E5AACE2CF7}"/>
                </a:ext>
              </a:extLst>
            </p:cNvPr>
            <p:cNvGrpSpPr/>
            <p:nvPr/>
          </p:nvGrpSpPr>
          <p:grpSpPr>
            <a:xfrm>
              <a:off x="8525367" y="437809"/>
              <a:ext cx="1451395" cy="436790"/>
              <a:chOff x="5236557" y="1068009"/>
              <a:chExt cx="1451395" cy="436790"/>
            </a:xfrm>
          </p:grpSpPr>
          <p:sp>
            <p:nvSpPr>
              <p:cNvPr id="172" name="TextBox 171">
                <a:extLst>
                  <a:ext uri="{FF2B5EF4-FFF2-40B4-BE49-F238E27FC236}">
                    <a16:creationId xmlns:a16="http://schemas.microsoft.com/office/drawing/2014/main" xmlns="" id="{1F6DC9E0-BB51-4BE7-B541-C52F0FBAB1C7}"/>
                  </a:ext>
                </a:extLst>
              </p:cNvPr>
              <p:cNvSpPr txBox="1"/>
              <p:nvPr/>
            </p:nvSpPr>
            <p:spPr>
              <a:xfrm>
                <a:off x="5236557" y="106800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OE-x</a:t>
                </a:r>
              </a:p>
            </p:txBody>
          </p:sp>
          <p:sp>
            <p:nvSpPr>
              <p:cNvPr id="173" name="TextBox 172">
                <a:extLst>
                  <a:ext uri="{FF2B5EF4-FFF2-40B4-BE49-F238E27FC236}">
                    <a16:creationId xmlns:a16="http://schemas.microsoft.com/office/drawing/2014/main" xmlns="" id="{5C9EC464-C30F-4A12-8EA7-61B0C36B359A}"/>
                  </a:ext>
                </a:extLst>
              </p:cNvPr>
              <p:cNvSpPr txBox="1"/>
              <p:nvPr/>
            </p:nvSpPr>
            <p:spPr>
              <a:xfrm>
                <a:off x="5236557" y="128946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OI-x</a:t>
                </a:r>
              </a:p>
            </p:txBody>
          </p:sp>
          <p:sp>
            <p:nvSpPr>
              <p:cNvPr id="26" name="TextBox 25">
                <a:extLst>
                  <a:ext uri="{FF2B5EF4-FFF2-40B4-BE49-F238E27FC236}">
                    <a16:creationId xmlns:a16="http://schemas.microsoft.com/office/drawing/2014/main" xmlns="" id="{839B1F57-7E45-4803-A778-6DA687031A58}"/>
                  </a:ext>
                </a:extLst>
              </p:cNvPr>
              <p:cNvSpPr txBox="1"/>
              <p:nvPr/>
            </p:nvSpPr>
            <p:spPr>
              <a:xfrm>
                <a:off x="5717815" y="1071230"/>
                <a:ext cx="970137" cy="215444"/>
              </a:xfrm>
              <a:prstGeom prst="rect">
                <a:avLst/>
              </a:prstGeom>
              <a:noFill/>
            </p:spPr>
            <p:txBody>
              <a:bodyPr wrap="none" rtlCol="0">
                <a:spAutoFit/>
              </a:bodyPr>
              <a:lstStyle/>
              <a:p>
                <a:r>
                  <a:rPr lang="en-US" sz="800" dirty="0">
                    <a:solidFill>
                      <a:prstClr val="black"/>
                    </a:solidFill>
                    <a:latin typeface="Arial"/>
                  </a:rPr>
                  <a:t>SO External API</a:t>
                </a:r>
              </a:p>
            </p:txBody>
          </p:sp>
          <p:sp>
            <p:nvSpPr>
              <p:cNvPr id="174" name="TextBox 173">
                <a:extLst>
                  <a:ext uri="{FF2B5EF4-FFF2-40B4-BE49-F238E27FC236}">
                    <a16:creationId xmlns:a16="http://schemas.microsoft.com/office/drawing/2014/main" xmlns="" id="{21FE55A6-061E-4CCE-AC67-4B2536577CE3}"/>
                  </a:ext>
                </a:extLst>
              </p:cNvPr>
              <p:cNvSpPr txBox="1"/>
              <p:nvPr/>
            </p:nvSpPr>
            <p:spPr>
              <a:xfrm>
                <a:off x="5725221" y="1283340"/>
                <a:ext cx="902811" cy="215444"/>
              </a:xfrm>
              <a:prstGeom prst="rect">
                <a:avLst/>
              </a:prstGeom>
              <a:noFill/>
            </p:spPr>
            <p:txBody>
              <a:bodyPr wrap="none" rtlCol="0">
                <a:spAutoFit/>
              </a:bodyPr>
              <a:lstStyle/>
              <a:p>
                <a:r>
                  <a:rPr lang="en-US" sz="800" dirty="0">
                    <a:solidFill>
                      <a:prstClr val="black"/>
                    </a:solidFill>
                    <a:latin typeface="Arial"/>
                  </a:rPr>
                  <a:t>SO Internal API</a:t>
                </a:r>
              </a:p>
            </p:txBody>
          </p:sp>
        </p:grpSp>
      </p:grpSp>
      <p:sp>
        <p:nvSpPr>
          <p:cNvPr id="180" name="Speech Bubble: Rectangle 179">
            <a:extLst>
              <a:ext uri="{FF2B5EF4-FFF2-40B4-BE49-F238E27FC236}">
                <a16:creationId xmlns:a16="http://schemas.microsoft.com/office/drawing/2014/main" xmlns="" id="{AE4DB433-F05B-4FE0-A248-6D656669306A}"/>
              </a:ext>
            </a:extLst>
          </p:cNvPr>
          <p:cNvSpPr/>
          <p:nvPr/>
        </p:nvSpPr>
        <p:spPr>
          <a:xfrm>
            <a:off x="8226071" y="151076"/>
            <a:ext cx="1811492" cy="476893"/>
          </a:xfrm>
          <a:prstGeom prst="wedgeRectCallout">
            <a:avLst>
              <a:gd name="adj1" fmla="val 77755"/>
              <a:gd name="adj2" fmla="val 42783"/>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APIs labeled on slide relative to SO for reference only.</a:t>
            </a:r>
          </a:p>
        </p:txBody>
      </p:sp>
      <p:sp>
        <p:nvSpPr>
          <p:cNvPr id="109" name="Speech Bubble: Rectangle 108">
            <a:extLst>
              <a:ext uri="{FF2B5EF4-FFF2-40B4-BE49-F238E27FC236}">
                <a16:creationId xmlns:a16="http://schemas.microsoft.com/office/drawing/2014/main" xmlns="" id="{7295CA8D-5867-4507-8290-65DE42041749}"/>
              </a:ext>
            </a:extLst>
          </p:cNvPr>
          <p:cNvSpPr/>
          <p:nvPr/>
        </p:nvSpPr>
        <p:spPr>
          <a:xfrm>
            <a:off x="8230334" y="1098611"/>
            <a:ext cx="1809958" cy="476893"/>
          </a:xfrm>
          <a:prstGeom prst="wedgeRectCallout">
            <a:avLst>
              <a:gd name="adj1" fmla="val -47508"/>
              <a:gd name="adj2" fmla="val 101634"/>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SO-SO communication within a single ONAP instance is via Micro Services Bus.</a:t>
            </a:r>
          </a:p>
        </p:txBody>
      </p:sp>
      <p:grpSp>
        <p:nvGrpSpPr>
          <p:cNvPr id="4" name="Group 3">
            <a:extLst>
              <a:ext uri="{FF2B5EF4-FFF2-40B4-BE49-F238E27FC236}">
                <a16:creationId xmlns:a16="http://schemas.microsoft.com/office/drawing/2014/main" xmlns="" id="{CC1017D0-33E8-4D71-AC29-6652209CE574}"/>
              </a:ext>
            </a:extLst>
          </p:cNvPr>
          <p:cNvGrpSpPr/>
          <p:nvPr/>
        </p:nvGrpSpPr>
        <p:grpSpPr>
          <a:xfrm>
            <a:off x="1339207" y="1316801"/>
            <a:ext cx="10475666" cy="5597342"/>
            <a:chOff x="1339207" y="1316801"/>
            <a:chExt cx="10475666" cy="5597342"/>
          </a:xfrm>
        </p:grpSpPr>
        <p:sp>
          <p:nvSpPr>
            <p:cNvPr id="126" name="Freeform: Shape 125">
              <a:extLst>
                <a:ext uri="{FF2B5EF4-FFF2-40B4-BE49-F238E27FC236}">
                  <a16:creationId xmlns:a16="http://schemas.microsoft.com/office/drawing/2014/main" xmlns="" id="{835757CF-CCCE-4405-A392-DD15489ED8F6}"/>
                </a:ext>
              </a:extLst>
            </p:cNvPr>
            <p:cNvSpPr/>
            <p:nvPr/>
          </p:nvSpPr>
          <p:spPr>
            <a:xfrm>
              <a:off x="4030628" y="1776795"/>
              <a:ext cx="5772647" cy="4516340"/>
            </a:xfrm>
            <a:custGeom>
              <a:avLst/>
              <a:gdLst>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49857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1228 w 5772647"/>
                <a:gd name="connsiteY16" fmla="*/ 341906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16043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83096 w 5772647"/>
                <a:gd name="connsiteY0" fmla="*/ 330083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83096 w 5772647"/>
                <a:gd name="connsiteY17" fmla="*/ 330083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927608 w 5772647"/>
                <a:gd name="connsiteY0" fmla="*/ 338104 h 4516340"/>
                <a:gd name="connsiteX1" fmla="*/ 2719346 w 5772647"/>
                <a:gd name="connsiteY1" fmla="*/ 29419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2927608 w 5772647"/>
                <a:gd name="connsiteY0" fmla="*/ 338104 h 4516340"/>
                <a:gd name="connsiteX1" fmla="*/ 2833646 w 5772647"/>
                <a:gd name="connsiteY1" fmla="*/ 29927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2927608 w 5772647"/>
                <a:gd name="connsiteY0" fmla="*/ 338104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3226373 w 5772647"/>
                <a:gd name="connsiteY0" fmla="*/ 347158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26373 w 5772647"/>
                <a:gd name="connsiteY17" fmla="*/ 347158 h 4516340"/>
                <a:gd name="connsiteX0" fmla="*/ 3235427 w 5772647"/>
                <a:gd name="connsiteY0" fmla="*/ 329051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2833646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069036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132411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105251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72647" h="4516340">
                  <a:moveTo>
                    <a:pt x="3235427" y="329051"/>
                  </a:moveTo>
                  <a:lnTo>
                    <a:pt x="3105251" y="299278"/>
                  </a:lnTo>
                  <a:lnTo>
                    <a:pt x="3119383" y="66477"/>
                  </a:lnTo>
                  <a:lnTo>
                    <a:pt x="3223629" y="12032"/>
                  </a:lnTo>
                  <a:lnTo>
                    <a:pt x="5637474" y="0"/>
                  </a:lnTo>
                  <a:lnTo>
                    <a:pt x="5748793" y="55659"/>
                  </a:lnTo>
                  <a:lnTo>
                    <a:pt x="5764695" y="135172"/>
                  </a:lnTo>
                  <a:cubicBezTo>
                    <a:pt x="5767346" y="1555805"/>
                    <a:pt x="5769996" y="2976438"/>
                    <a:pt x="5772647" y="4397071"/>
                  </a:cubicBezTo>
                  <a:lnTo>
                    <a:pt x="5661328" y="4516340"/>
                  </a:lnTo>
                  <a:lnTo>
                    <a:pt x="111318" y="4516340"/>
                  </a:lnTo>
                  <a:lnTo>
                    <a:pt x="0" y="4468633"/>
                  </a:lnTo>
                  <a:lnTo>
                    <a:pt x="15902" y="4261899"/>
                  </a:lnTo>
                  <a:lnTo>
                    <a:pt x="55659" y="4190337"/>
                  </a:lnTo>
                  <a:lnTo>
                    <a:pt x="5359179" y="4198288"/>
                  </a:lnTo>
                  <a:lnTo>
                    <a:pt x="5438692" y="4126726"/>
                  </a:lnTo>
                  <a:cubicBezTo>
                    <a:pt x="5443993" y="2896924"/>
                    <a:pt x="5449293" y="1667123"/>
                    <a:pt x="5454594" y="437321"/>
                  </a:cubicBezTo>
                  <a:lnTo>
                    <a:pt x="5359179" y="333955"/>
                  </a:lnTo>
                  <a:lnTo>
                    <a:pt x="3235427" y="329051"/>
                  </a:lnTo>
                  <a:close/>
                </a:path>
              </a:pathLst>
            </a:custGeom>
            <a:solidFill>
              <a:schemeClr val="accent6">
                <a:lumMod val="60000"/>
                <a:lumOff val="40000"/>
                <a:alpha val="76000"/>
              </a:schemeClr>
            </a:solidFill>
            <a:ln w="9525" cap="flat" cmpd="sng" algn="ctr">
              <a:solidFill>
                <a:schemeClr val="bg2">
                  <a:lumMod val="50000"/>
                </a:schemeClr>
              </a:solidFill>
              <a:prstDash val="sysDash"/>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sz="1600" b="1" i="0" u="none" strike="noStrike" kern="1200" cap="none" spc="0" normalizeH="0" baseline="0" noProof="0">
                <a:ln>
                  <a:noFill/>
                </a:ln>
                <a:solidFill>
                  <a:prstClr val="black"/>
                </a:solidFill>
                <a:effectLst/>
                <a:uLnTx/>
                <a:uFillTx/>
                <a:latin typeface="Calibri"/>
                <a:ea typeface="微软雅黑" panose="020B0503020204020204" pitchFamily="34" charset="-122"/>
                <a:cs typeface="+mn-cs"/>
              </a:endParaRPr>
            </a:p>
          </p:txBody>
        </p:sp>
        <p:sp>
          <p:nvSpPr>
            <p:cNvPr id="10" name="Rectangle: Rounded Corners 9"/>
            <p:cNvSpPr/>
            <p:nvPr/>
          </p:nvSpPr>
          <p:spPr>
            <a:xfrm>
              <a:off x="1345191" y="2390863"/>
              <a:ext cx="7892814" cy="3399754"/>
            </a:xfrm>
            <a:prstGeom prst="roundRect">
              <a:avLst>
                <a:gd name="adj" fmla="val 7421"/>
              </a:avLst>
            </a:prstGeom>
            <a:solidFill>
              <a:srgbClr val="91ACDC"/>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82724" tIns="45664" rIns="182724"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prstClr val="white"/>
                </a:solidFill>
                <a:effectLst/>
                <a:uLnTx/>
                <a:uFillTx/>
                <a:latin typeface="Arial"/>
                <a:ea typeface="+mn-ea"/>
                <a:cs typeface="+mn-cs"/>
              </a:endParaRPr>
            </a:p>
          </p:txBody>
        </p:sp>
        <p:sp>
          <p:nvSpPr>
            <p:cNvPr id="139" name="Rounded Rectangle 90">
              <a:extLst>
                <a:ext uri="{FF2B5EF4-FFF2-40B4-BE49-F238E27FC236}">
                  <a16:creationId xmlns:a16="http://schemas.microsoft.com/office/drawing/2014/main" xmlns="" id="{C4ACCC34-4CD7-4FC5-BEDC-DED790E53AF7}"/>
                </a:ext>
              </a:extLst>
            </p:cNvPr>
            <p:cNvSpPr/>
            <p:nvPr/>
          </p:nvSpPr>
          <p:spPr>
            <a:xfrm>
              <a:off x="1612925" y="4614709"/>
              <a:ext cx="7283247" cy="923579"/>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r" defTabSz="913364" rtl="0" eaLnBrk="1" fontAlgn="auto" latinLnBrk="0" hangingPunct="1">
                <a:lnSpc>
                  <a:spcPts val="12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40" name="Rounded Rectangle 93">
              <a:extLst>
                <a:ext uri="{FF2B5EF4-FFF2-40B4-BE49-F238E27FC236}">
                  <a16:creationId xmlns:a16="http://schemas.microsoft.com/office/drawing/2014/main" xmlns="" id="{08566943-C86D-42E0-AB87-4A3D60986680}"/>
                </a:ext>
              </a:extLst>
            </p:cNvPr>
            <p:cNvSpPr/>
            <p:nvPr/>
          </p:nvSpPr>
          <p:spPr>
            <a:xfrm>
              <a:off x="3052211" y="2473457"/>
              <a:ext cx="5457484" cy="350711"/>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1"/>
            <a:lstStyle/>
            <a:p>
              <a:pPr marL="0" marR="0" lvl="0" indent="0" algn="ctr" defTabSz="913364"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3" name="Rounded Rectangle 92"/>
            <p:cNvSpPr/>
            <p:nvPr/>
          </p:nvSpPr>
          <p:spPr>
            <a:xfrm>
              <a:off x="6019456" y="3252519"/>
              <a:ext cx="2876715" cy="1077853"/>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prstClr val="black"/>
                  </a:solidFill>
                  <a:effectLst/>
                  <a:uLnTx/>
                  <a:uFillTx/>
                  <a:latin typeface="Arial"/>
                  <a:ea typeface="+mn-ea"/>
                  <a:cs typeface="+mn-cs"/>
                </a:rPr>
                <a:t>Orch</a:t>
              </a:r>
              <a:r>
                <a:rPr kumimoji="0" lang="en-US" sz="1200" b="1" i="0" u="none" strike="noStrike" kern="0" cap="none" spc="0" normalizeH="0" baseline="0" noProof="0" dirty="0">
                  <a:ln>
                    <a:noFill/>
                  </a:ln>
                  <a:solidFill>
                    <a:prstClr val="black"/>
                  </a:solidFill>
                  <a:effectLst/>
                  <a:uLnTx/>
                  <a:uFillTx/>
                  <a:latin typeface="Arial"/>
                  <a:ea typeface="+mn-ea"/>
                  <a:cs typeface="+mn-cs"/>
                </a:rPr>
                <a:t> Execution Engine </a:t>
              </a:r>
              <a:r>
                <a:rPr lang="en-US" sz="900" b="1" dirty="0">
                  <a:solidFill>
                    <a:prstClr val="black"/>
                  </a:solidFill>
                  <a:latin typeface="Arial"/>
                </a:rPr>
                <a:t>(BPMN/TOSCA)</a:t>
              </a:r>
              <a:r>
                <a:rPr kumimoji="0" lang="en-US" sz="1200" b="1" i="0" u="none" strike="noStrike" kern="0" cap="none" spc="0" normalizeH="0" baseline="0" noProof="0" dirty="0">
                  <a:ln>
                    <a:noFill/>
                  </a:ln>
                  <a:solidFill>
                    <a:prstClr val="black"/>
                  </a:solidFill>
                  <a:effectLst/>
                  <a:uLnTx/>
                  <a:uFillTx/>
                  <a:latin typeface="Arial"/>
                  <a:ea typeface="+mn-ea"/>
                  <a:cs typeface="+mn-cs"/>
                </a:rPr>
                <a:t/>
              </a:r>
              <a:br>
                <a:rPr kumimoji="0" lang="en-US" sz="1200" b="1" i="0" u="none" strike="noStrike" kern="0" cap="none" spc="0" normalizeH="0" baseline="0" noProof="0" dirty="0">
                  <a:ln>
                    <a:noFill/>
                  </a:ln>
                  <a:solidFill>
                    <a:prstClr val="black"/>
                  </a:solidFill>
                  <a:effectLst/>
                  <a:uLnTx/>
                  <a:uFillTx/>
                  <a:latin typeface="Arial"/>
                  <a:ea typeface="+mn-ea"/>
                  <a:cs typeface="+mn-cs"/>
                </a:rPr>
              </a:b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5" name="Rounded Rectangle 94"/>
            <p:cNvSpPr/>
            <p:nvPr/>
          </p:nvSpPr>
          <p:spPr>
            <a:xfrm>
              <a:off x="2706405" y="3252519"/>
              <a:ext cx="2820951" cy="1077853"/>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Data Store</a:t>
              </a:r>
            </a:p>
          </p:txBody>
        </p:sp>
        <p:sp>
          <p:nvSpPr>
            <p:cNvPr id="21" name="Can 122"/>
            <p:cNvSpPr/>
            <p:nvPr/>
          </p:nvSpPr>
          <p:spPr bwMode="auto">
            <a:xfrm>
              <a:off x="4731687" y="3826826"/>
              <a:ext cx="580896" cy="411909"/>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68594" tIns="34296" rIns="68594" bIns="34296"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Request DB</a:t>
              </a:r>
            </a:p>
          </p:txBody>
        </p:sp>
        <p:sp>
          <p:nvSpPr>
            <p:cNvPr id="25" name="Rounded Rectangle 126"/>
            <p:cNvSpPr/>
            <p:nvPr/>
          </p:nvSpPr>
          <p:spPr>
            <a:xfrm>
              <a:off x="4515815" y="6456943"/>
              <a:ext cx="1184360" cy="457200"/>
            </a:xfrm>
            <a:prstGeom prst="roundRect">
              <a:avLst/>
            </a:prstGeom>
            <a:solidFill>
              <a:schemeClr val="accent5">
                <a:lumMod val="20000"/>
                <a:lumOff val="8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Multi-Cloud</a:t>
              </a:r>
            </a:p>
          </p:txBody>
        </p:sp>
        <p:sp>
          <p:nvSpPr>
            <p:cNvPr id="28" name="Rectangle 27"/>
            <p:cNvSpPr/>
            <p:nvPr/>
          </p:nvSpPr>
          <p:spPr>
            <a:xfrm>
              <a:off x="5253609"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cxnSp>
          <p:nvCxnSpPr>
            <p:cNvPr id="30" name="Straight Arrow Connector 29"/>
            <p:cNvCxnSpPr>
              <a:cxnSpLocks/>
            </p:cNvCxnSpPr>
            <p:nvPr/>
          </p:nvCxnSpPr>
          <p:spPr>
            <a:xfrm>
              <a:off x="7070178" y="4330372"/>
              <a:ext cx="0" cy="576072"/>
            </a:xfrm>
            <a:prstGeom prst="straightConnector1">
              <a:avLst/>
            </a:prstGeom>
            <a:noFill/>
            <a:ln w="19050" cap="flat" cmpd="sng" algn="ctr">
              <a:solidFill>
                <a:sysClr val="windowText" lastClr="000000"/>
              </a:solidFill>
              <a:prstDash val="solid"/>
              <a:tailEnd type="arrow"/>
            </a:ln>
            <a:effectLst/>
          </p:spPr>
        </p:cxnSp>
        <p:cxnSp>
          <p:nvCxnSpPr>
            <p:cNvPr id="32" name="Straight Arrow Connector 31"/>
            <p:cNvCxnSpPr>
              <a:cxnSpLocks/>
              <a:endCxn id="25" idx="0"/>
            </p:cNvCxnSpPr>
            <p:nvPr/>
          </p:nvCxnSpPr>
          <p:spPr>
            <a:xfrm>
              <a:off x="5090168" y="5349026"/>
              <a:ext cx="17827" cy="1107917"/>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35" name="Rectangle 34"/>
            <p:cNvSpPr/>
            <p:nvPr/>
          </p:nvSpPr>
          <p:spPr>
            <a:xfrm>
              <a:off x="3314135"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6" name="Rectangle 35"/>
            <p:cNvSpPr/>
            <p:nvPr/>
          </p:nvSpPr>
          <p:spPr>
            <a:xfrm>
              <a:off x="3942133"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7" name="Rectangle 36"/>
            <p:cNvSpPr/>
            <p:nvPr/>
          </p:nvSpPr>
          <p:spPr>
            <a:xfrm>
              <a:off x="6463530" y="415599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8" name="Rectangle 37"/>
            <p:cNvSpPr/>
            <p:nvPr/>
          </p:nvSpPr>
          <p:spPr>
            <a:xfrm>
              <a:off x="6068825" y="3913655"/>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cxnSp>
          <p:nvCxnSpPr>
            <p:cNvPr id="45" name="Straight Arrow Connector 44"/>
            <p:cNvCxnSpPr>
              <a:cxnSpLocks/>
            </p:cNvCxnSpPr>
            <p:nvPr/>
          </p:nvCxnSpPr>
          <p:spPr>
            <a:xfrm>
              <a:off x="5514308" y="4065324"/>
              <a:ext cx="513385" cy="4551"/>
            </a:xfrm>
            <a:prstGeom prst="straightConnector1">
              <a:avLst/>
            </a:prstGeom>
            <a:noFill/>
            <a:ln w="19050" cap="flat" cmpd="sng" algn="ctr">
              <a:solidFill>
                <a:sysClr val="windowText" lastClr="000000"/>
              </a:solidFill>
              <a:prstDash val="sysDash"/>
              <a:headEnd type="arrow" w="med" len="med"/>
              <a:tailEnd type="arrow" w="med" len="med"/>
            </a:ln>
            <a:effectLst/>
          </p:spPr>
        </p:cxnSp>
        <p:sp>
          <p:nvSpPr>
            <p:cNvPr id="46" name="Can 149"/>
            <p:cNvSpPr/>
            <p:nvPr/>
          </p:nvSpPr>
          <p:spPr bwMode="auto">
            <a:xfrm>
              <a:off x="3705304" y="3514824"/>
              <a:ext cx="809241" cy="667797"/>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0" tIns="45720" rIns="0" bIns="91362"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1200"/>
                </a:spcBef>
                <a:spcAft>
                  <a:spcPts val="0"/>
                </a:spcAft>
                <a:buClrTx/>
                <a:buSzTx/>
                <a:buFontTx/>
                <a:buNone/>
                <a:tabLst/>
                <a:defRPr/>
              </a:pPr>
              <a:r>
                <a:rPr kumimoji="0" lang="en-US" sz="900" b="1" i="0" u="none" strike="noStrike" kern="0" cap="none" spc="0" normalizeH="0" baseline="0" noProof="0" dirty="0" err="1">
                  <a:ln>
                    <a:noFill/>
                  </a:ln>
                  <a:solidFill>
                    <a:prstClr val="black"/>
                  </a:solidFill>
                  <a:effectLst/>
                  <a:uLnTx/>
                  <a:uFillTx/>
                  <a:latin typeface="Calibri"/>
                  <a:ea typeface="+mn-ea"/>
                  <a:cs typeface="+mn-cs"/>
                </a:rPr>
                <a:t>Orch</a:t>
              </a:r>
              <a:r>
                <a:rPr kumimoji="0" lang="en-US" sz="900" b="1" i="0" u="none" strike="noStrike" kern="0" cap="none" spc="0" normalizeH="0" baseline="0" noProof="0" dirty="0">
                  <a:ln>
                    <a:noFill/>
                  </a:ln>
                  <a:solidFill>
                    <a:prstClr val="black"/>
                  </a:solidFill>
                  <a:effectLst/>
                  <a:uLnTx/>
                  <a:uFillTx/>
                  <a:latin typeface="Calibri"/>
                  <a:ea typeface="+mn-ea"/>
                  <a:cs typeface="+mn-cs"/>
                </a:rPr>
                <a:t> Service</a:t>
              </a:r>
              <a:br>
                <a:rPr kumimoji="0" lang="en-US" sz="900" b="1" i="0" u="none" strike="noStrike" kern="0" cap="none" spc="0" normalizeH="0" baseline="0" noProof="0" dirty="0">
                  <a:ln>
                    <a:noFill/>
                  </a:ln>
                  <a:solidFill>
                    <a:prstClr val="black"/>
                  </a:solidFill>
                  <a:effectLst/>
                  <a:uLnTx/>
                  <a:uFillTx/>
                  <a:latin typeface="Calibri"/>
                  <a:ea typeface="+mn-ea"/>
                  <a:cs typeface="+mn-cs"/>
                </a:rPr>
              </a:br>
              <a:r>
                <a:rPr kumimoji="0" lang="en-US" sz="900" b="1" i="0" u="none" strike="noStrike" kern="0" cap="none" spc="0" normalizeH="0" baseline="0" noProof="0" dirty="0">
                  <a:ln>
                    <a:noFill/>
                  </a:ln>
                  <a:solidFill>
                    <a:prstClr val="black"/>
                  </a:solidFill>
                  <a:effectLst/>
                  <a:uLnTx/>
                  <a:uFillTx/>
                  <a:latin typeface="Calibri"/>
                  <a:ea typeface="+mn-ea"/>
                  <a:cs typeface="+mn-cs"/>
                </a:rPr>
                <a:t>&amp; Resource</a:t>
              </a:r>
            </a:p>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Catalog</a:t>
              </a:r>
            </a:p>
          </p:txBody>
        </p:sp>
        <p:sp>
          <p:nvSpPr>
            <p:cNvPr id="47" name="Rectangle 46"/>
            <p:cNvSpPr/>
            <p:nvPr/>
          </p:nvSpPr>
          <p:spPr>
            <a:xfrm>
              <a:off x="3233444" y="2703427"/>
              <a:ext cx="4992627" cy="305741"/>
            </a:xfrm>
            <a:prstGeom prst="rect">
              <a:avLst/>
            </a:prstGeom>
            <a:solidFill>
              <a:schemeClr val="bg1"/>
            </a:solidFill>
            <a:ln w="9525" cap="flat" cmpd="sng" algn="ctr">
              <a:solidFill>
                <a:sysClr val="windowText" lastClr="000000"/>
              </a:solidFill>
              <a:prstDash val="solid"/>
            </a:ln>
            <a:effectLst>
              <a:outerShdw blurRad="40000" dist="20000" dir="5400000" rotWithShape="0">
                <a:srgbClr val="000000">
                  <a:alpha val="38000"/>
                </a:srgbClr>
              </a:outerShdw>
            </a:effectLst>
          </p:spPr>
          <p:txBody>
            <a:bodyPr wrap="square" lIns="91362" tIns="45679" rIns="91362" bIns="45679" rtlCol="0" anchor="ctr"/>
            <a:lstStyle/>
            <a:p>
              <a:pPr marL="0" marR="0" lvl="0" indent="0" algn="r" defTabSz="913630" rtl="0" eaLnBrk="1" fontAlgn="auto" latinLnBrk="0" hangingPunct="1">
                <a:lnSpc>
                  <a:spcPts val="9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a:ea typeface="+mn-ea"/>
                  <a:cs typeface="+mn-cs"/>
                </a:rPr>
                <a:t>Request</a:t>
              </a:r>
            </a:p>
            <a:p>
              <a:pPr marL="0" marR="0" lvl="0" indent="0" algn="r" defTabSz="913630" rtl="0" eaLnBrk="1" fontAlgn="auto" latinLnBrk="0" hangingPunct="1">
                <a:lnSpc>
                  <a:spcPts val="9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a:ea typeface="+mn-ea"/>
                  <a:cs typeface="+mn-cs"/>
                </a:rPr>
                <a:t>Handler</a:t>
              </a:r>
            </a:p>
          </p:txBody>
        </p:sp>
        <p:sp>
          <p:nvSpPr>
            <p:cNvPr id="48" name="Rounded Rectangle 151"/>
            <p:cNvSpPr/>
            <p:nvPr/>
          </p:nvSpPr>
          <p:spPr>
            <a:xfrm>
              <a:off x="3419608"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Store</a:t>
              </a:r>
            </a:p>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Request</a:t>
              </a:r>
            </a:p>
          </p:txBody>
        </p:sp>
        <p:sp>
          <p:nvSpPr>
            <p:cNvPr id="49" name="Rounded Rectangle 152"/>
            <p:cNvSpPr/>
            <p:nvPr/>
          </p:nvSpPr>
          <p:spPr>
            <a:xfrm>
              <a:off x="4203297"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Select Recipe</a:t>
              </a:r>
            </a:p>
          </p:txBody>
        </p:sp>
        <p:sp>
          <p:nvSpPr>
            <p:cNvPr id="50" name="Rounded Rectangle 153"/>
            <p:cNvSpPr/>
            <p:nvPr/>
          </p:nvSpPr>
          <p:spPr>
            <a:xfrm>
              <a:off x="6837203"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Track</a:t>
              </a:r>
            </a:p>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Requests</a:t>
              </a:r>
            </a:p>
          </p:txBody>
        </p:sp>
        <p:cxnSp>
          <p:nvCxnSpPr>
            <p:cNvPr id="51" name="Straight Arrow Connector 50"/>
            <p:cNvCxnSpPr>
              <a:endCxn id="50" idx="2"/>
            </p:cNvCxnSpPr>
            <p:nvPr/>
          </p:nvCxnSpPr>
          <p:spPr>
            <a:xfrm flipV="1">
              <a:off x="7179746" y="2979730"/>
              <a:ext cx="0" cy="272786"/>
            </a:xfrm>
            <a:prstGeom prst="straightConnector1">
              <a:avLst/>
            </a:prstGeom>
            <a:noFill/>
            <a:ln w="19050" cap="flat" cmpd="sng" algn="ctr">
              <a:solidFill>
                <a:sysClr val="windowText" lastClr="000000"/>
              </a:solidFill>
              <a:prstDash val="solid"/>
              <a:tailEnd type="arrow"/>
            </a:ln>
            <a:effectLst/>
          </p:spPr>
        </p:cxnSp>
        <p:cxnSp>
          <p:nvCxnSpPr>
            <p:cNvPr id="53" name="Straight Arrow Connector 52"/>
            <p:cNvCxnSpPr/>
            <p:nvPr/>
          </p:nvCxnSpPr>
          <p:spPr>
            <a:xfrm flipV="1">
              <a:off x="4534483" y="2979730"/>
              <a:ext cx="0" cy="272786"/>
            </a:xfrm>
            <a:prstGeom prst="straightConnector1">
              <a:avLst/>
            </a:prstGeom>
            <a:noFill/>
            <a:ln w="19050" cap="flat" cmpd="sng" algn="ctr">
              <a:solidFill>
                <a:sysClr val="windowText" lastClr="000000"/>
              </a:solidFill>
              <a:prstDash val="dash"/>
              <a:tailEnd type="arrow"/>
            </a:ln>
            <a:effectLst/>
          </p:spPr>
        </p:cxnSp>
        <p:cxnSp>
          <p:nvCxnSpPr>
            <p:cNvPr id="54" name="Straight Arrow Connector 53"/>
            <p:cNvCxnSpPr/>
            <p:nvPr/>
          </p:nvCxnSpPr>
          <p:spPr>
            <a:xfrm>
              <a:off x="3762151" y="2977630"/>
              <a:ext cx="0" cy="272786"/>
            </a:xfrm>
            <a:prstGeom prst="straightConnector1">
              <a:avLst/>
            </a:prstGeom>
            <a:noFill/>
            <a:ln w="19050" cap="flat" cmpd="sng" algn="ctr">
              <a:solidFill>
                <a:sysClr val="windowText" lastClr="000000"/>
              </a:solidFill>
              <a:prstDash val="dash"/>
              <a:tailEnd type="arrow"/>
            </a:ln>
            <a:effectLst/>
          </p:spPr>
        </p:cxnSp>
        <p:cxnSp>
          <p:nvCxnSpPr>
            <p:cNvPr id="58" name="Elbow Connector 162"/>
            <p:cNvCxnSpPr>
              <a:cxnSpLocks/>
              <a:endCxn id="105" idx="1"/>
            </p:cNvCxnSpPr>
            <p:nvPr/>
          </p:nvCxnSpPr>
          <p:spPr>
            <a:xfrm rot="16200000" flipH="1">
              <a:off x="5767111" y="2939567"/>
              <a:ext cx="726922" cy="687417"/>
            </a:xfrm>
            <a:prstGeom prst="bentConnector2">
              <a:avLst/>
            </a:prstGeom>
            <a:noFill/>
            <a:ln w="19050" cap="flat" cmpd="sng" algn="ctr">
              <a:solidFill>
                <a:sysClr val="windowText" lastClr="000000"/>
              </a:solidFill>
              <a:prstDash val="solid"/>
              <a:tailEnd type="arrow"/>
            </a:ln>
            <a:effectLst/>
          </p:spPr>
        </p:cxnSp>
        <p:cxnSp>
          <p:nvCxnSpPr>
            <p:cNvPr id="60" name="Straight Arrow Connector 59"/>
            <p:cNvCxnSpPr>
              <a:cxnSpLocks/>
            </p:cNvCxnSpPr>
            <p:nvPr/>
          </p:nvCxnSpPr>
          <p:spPr>
            <a:xfrm>
              <a:off x="4193048" y="4360647"/>
              <a:ext cx="0" cy="548640"/>
            </a:xfrm>
            <a:prstGeom prst="straightConnector1">
              <a:avLst/>
            </a:prstGeom>
            <a:noFill/>
            <a:ln w="19050" cap="flat" cmpd="sng" algn="ctr">
              <a:solidFill>
                <a:sysClr val="windowText" lastClr="000000"/>
              </a:solidFill>
              <a:prstDash val="dash"/>
              <a:tailEnd type="arrow"/>
            </a:ln>
            <a:effectLst/>
          </p:spPr>
        </p:cxnSp>
        <p:sp>
          <p:nvSpPr>
            <p:cNvPr id="64" name="Rectangle 63"/>
            <p:cNvSpPr/>
            <p:nvPr/>
          </p:nvSpPr>
          <p:spPr>
            <a:xfrm>
              <a:off x="1590448" y="1712236"/>
              <a:ext cx="1194044" cy="369181"/>
            </a:xfrm>
            <a:prstGeom prst="rect">
              <a:avLst/>
            </a:prstGeom>
            <a:solidFill>
              <a:srgbClr val="D6E6F4"/>
            </a:solidFill>
            <a:ln/>
            <a:scene3d>
              <a:camera prst="orthographicFront"/>
              <a:lightRig rig="threePt" dir="t"/>
            </a:scene3d>
            <a:sp3d>
              <a:bevelT/>
            </a:sp3d>
          </p:spPr>
          <p:style>
            <a:lnRef idx="0">
              <a:schemeClr val="accent5"/>
            </a:lnRef>
            <a:fillRef idx="3">
              <a:schemeClr val="accent5"/>
            </a:fillRef>
            <a:effectRef idx="3">
              <a:schemeClr val="accent5"/>
            </a:effectRef>
            <a:fontRef idx="minor">
              <a:schemeClr val="lt1"/>
            </a:fontRef>
          </p:style>
          <p:txBody>
            <a:bodyPr lIns="91336" tIns="45664" rIns="91336" bIns="45664"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SDC</a:t>
              </a:r>
            </a:p>
          </p:txBody>
        </p:sp>
        <p:sp>
          <p:nvSpPr>
            <p:cNvPr id="111" name="Freeform: Shape 110">
              <a:extLst>
                <a:ext uri="{FF2B5EF4-FFF2-40B4-BE49-F238E27FC236}">
                  <a16:creationId xmlns:a16="http://schemas.microsoft.com/office/drawing/2014/main" xmlns="" id="{01C962BF-9398-49AC-9767-723F4E37459D}"/>
                </a:ext>
              </a:extLst>
            </p:cNvPr>
            <p:cNvSpPr/>
            <p:nvPr/>
          </p:nvSpPr>
          <p:spPr>
            <a:xfrm>
              <a:off x="8898454" y="3271144"/>
              <a:ext cx="1728663" cy="188302"/>
            </a:xfrm>
            <a:custGeom>
              <a:avLst/>
              <a:gdLst>
                <a:gd name="connsiteX0" fmla="*/ 0 w 2838450"/>
                <a:gd name="connsiteY0" fmla="*/ 337419 h 366748"/>
                <a:gd name="connsiteX1" fmla="*/ 1847850 w 2838450"/>
                <a:gd name="connsiteY1" fmla="*/ 337419 h 366748"/>
                <a:gd name="connsiteX2" fmla="*/ 2657475 w 2838450"/>
                <a:gd name="connsiteY2" fmla="*/ 32619 h 366748"/>
                <a:gd name="connsiteX3" fmla="*/ 2838450 w 2838450"/>
                <a:gd name="connsiteY3" fmla="*/ 23094 h 366748"/>
                <a:gd name="connsiteX0" fmla="*/ 0 w 2676982"/>
                <a:gd name="connsiteY0" fmla="*/ 332928 h 362257"/>
                <a:gd name="connsiteX1" fmla="*/ 1847850 w 2676982"/>
                <a:gd name="connsiteY1" fmla="*/ 332928 h 362257"/>
                <a:gd name="connsiteX2" fmla="*/ 2657475 w 2676982"/>
                <a:gd name="connsiteY2" fmla="*/ 28128 h 362257"/>
                <a:gd name="connsiteX3" fmla="*/ 2447925 w 2676982"/>
                <a:gd name="connsiteY3" fmla="*/ 28128 h 362257"/>
                <a:gd name="connsiteX0" fmla="*/ 0 w 2828925"/>
                <a:gd name="connsiteY0" fmla="*/ 337419 h 366748"/>
                <a:gd name="connsiteX1" fmla="*/ 1847850 w 2828925"/>
                <a:gd name="connsiteY1" fmla="*/ 337419 h 366748"/>
                <a:gd name="connsiteX2" fmla="*/ 2657475 w 2828925"/>
                <a:gd name="connsiteY2" fmla="*/ 32619 h 366748"/>
                <a:gd name="connsiteX3" fmla="*/ 2828925 w 2828925"/>
                <a:gd name="connsiteY3" fmla="*/ 23094 h 366748"/>
                <a:gd name="connsiteX0" fmla="*/ 0 w 2828925"/>
                <a:gd name="connsiteY0" fmla="*/ 328608 h 357937"/>
                <a:gd name="connsiteX1" fmla="*/ 1847850 w 2828925"/>
                <a:gd name="connsiteY1" fmla="*/ 328608 h 357937"/>
                <a:gd name="connsiteX2" fmla="*/ 2657475 w 2828925"/>
                <a:gd name="connsiteY2" fmla="*/ 23808 h 357937"/>
                <a:gd name="connsiteX3" fmla="*/ 2828925 w 2828925"/>
                <a:gd name="connsiteY3" fmla="*/ 14283 h 357937"/>
                <a:gd name="connsiteX0" fmla="*/ 0 w 2834433"/>
                <a:gd name="connsiteY0" fmla="*/ 388689 h 418018"/>
                <a:gd name="connsiteX1" fmla="*/ 1847850 w 2834433"/>
                <a:gd name="connsiteY1" fmla="*/ 388689 h 418018"/>
                <a:gd name="connsiteX2" fmla="*/ 2657475 w 2834433"/>
                <a:gd name="connsiteY2" fmla="*/ 83889 h 418018"/>
                <a:gd name="connsiteX3" fmla="*/ 2834433 w 2834433"/>
                <a:gd name="connsiteY3" fmla="*/ 0 h 418018"/>
                <a:gd name="connsiteX0" fmla="*/ 0 w 2834433"/>
                <a:gd name="connsiteY0" fmla="*/ 388689 h 419966"/>
                <a:gd name="connsiteX1" fmla="*/ 1847850 w 2834433"/>
                <a:gd name="connsiteY1" fmla="*/ 388689 h 419966"/>
                <a:gd name="connsiteX2" fmla="*/ 2434384 w 2834433"/>
                <a:gd name="connsiteY2" fmla="*/ 56346 h 419966"/>
                <a:gd name="connsiteX3" fmla="*/ 2834433 w 2834433"/>
                <a:gd name="connsiteY3" fmla="*/ 0 h 419966"/>
                <a:gd name="connsiteX0" fmla="*/ 0 w 2834433"/>
                <a:gd name="connsiteY0" fmla="*/ 388689 h 419966"/>
                <a:gd name="connsiteX1" fmla="*/ 1847850 w 2834433"/>
                <a:gd name="connsiteY1" fmla="*/ 388689 h 419966"/>
                <a:gd name="connsiteX2" fmla="*/ 2401334 w 2834433"/>
                <a:gd name="connsiteY2" fmla="*/ 56346 h 419966"/>
                <a:gd name="connsiteX3" fmla="*/ 2834433 w 2834433"/>
                <a:gd name="connsiteY3" fmla="*/ 0 h 419966"/>
                <a:gd name="connsiteX0" fmla="*/ 0 w 2839941"/>
                <a:gd name="connsiteY0" fmla="*/ 424494 h 440541"/>
                <a:gd name="connsiteX1" fmla="*/ 1853358 w 2839941"/>
                <a:gd name="connsiteY1" fmla="*/ 388689 h 440541"/>
                <a:gd name="connsiteX2" fmla="*/ 2406842 w 2839941"/>
                <a:gd name="connsiteY2" fmla="*/ 56346 h 440541"/>
                <a:gd name="connsiteX3" fmla="*/ 2839941 w 2839941"/>
                <a:gd name="connsiteY3" fmla="*/ 0 h 440541"/>
                <a:gd name="connsiteX0" fmla="*/ 0 w 2839941"/>
                <a:gd name="connsiteY0" fmla="*/ 424494 h 427814"/>
                <a:gd name="connsiteX1" fmla="*/ 1853358 w 2839941"/>
                <a:gd name="connsiteY1" fmla="*/ 388689 h 427814"/>
                <a:gd name="connsiteX2" fmla="*/ 2406842 w 2839941"/>
                <a:gd name="connsiteY2" fmla="*/ 56346 h 427814"/>
                <a:gd name="connsiteX3" fmla="*/ 2839941 w 2839941"/>
                <a:gd name="connsiteY3" fmla="*/ 0 h 427814"/>
              </a:gdLst>
              <a:ahLst/>
              <a:cxnLst>
                <a:cxn ang="0">
                  <a:pos x="connsiteX0" y="connsiteY0"/>
                </a:cxn>
                <a:cxn ang="0">
                  <a:pos x="connsiteX1" y="connsiteY1"/>
                </a:cxn>
                <a:cxn ang="0">
                  <a:pos x="connsiteX2" y="connsiteY2"/>
                </a:cxn>
                <a:cxn ang="0">
                  <a:pos x="connsiteX3" y="connsiteY3"/>
                </a:cxn>
              </a:cxnLst>
              <a:rect l="l" t="t" r="r" b="b"/>
              <a:pathLst>
                <a:path w="2839941" h="427814">
                  <a:moveTo>
                    <a:pt x="0" y="424494"/>
                  </a:moveTo>
                  <a:cubicBezTo>
                    <a:pt x="1049500" y="419598"/>
                    <a:pt x="1452218" y="450047"/>
                    <a:pt x="1853358" y="388689"/>
                  </a:cubicBezTo>
                  <a:cubicBezTo>
                    <a:pt x="2254498" y="327331"/>
                    <a:pt x="2242412" y="121127"/>
                    <a:pt x="2406842" y="56346"/>
                  </a:cubicBezTo>
                  <a:cubicBezTo>
                    <a:pt x="2571272" y="-8435"/>
                    <a:pt x="2661242" y="8865"/>
                    <a:pt x="2839941" y="0"/>
                  </a:cubicBezTo>
                </a:path>
              </a:pathLst>
            </a:custGeom>
            <a:noFill/>
            <a:ln w="28575" cap="flat" cmpd="sng" algn="ctr">
              <a:solidFill>
                <a:sysClr val="windowText" lastClr="000000">
                  <a:lumMod val="50000"/>
                  <a:lumOff val="50000"/>
                </a:sysClr>
              </a:solidFill>
              <a:prstDash val="solid"/>
              <a:headEnd type="arrow" w="med" len="med"/>
              <a:tailEnd type="arrow"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13" name="Freeform: Shape 112">
              <a:extLst>
                <a:ext uri="{FF2B5EF4-FFF2-40B4-BE49-F238E27FC236}">
                  <a16:creationId xmlns:a16="http://schemas.microsoft.com/office/drawing/2014/main" xmlns="" id="{388C0A80-A703-4DB1-8154-77B6000D9BF4}"/>
                </a:ext>
              </a:extLst>
            </p:cNvPr>
            <p:cNvSpPr/>
            <p:nvPr/>
          </p:nvSpPr>
          <p:spPr>
            <a:xfrm flipV="1">
              <a:off x="8896171" y="4150883"/>
              <a:ext cx="1728663" cy="120407"/>
            </a:xfrm>
            <a:custGeom>
              <a:avLst/>
              <a:gdLst>
                <a:gd name="connsiteX0" fmla="*/ 0 w 2838450"/>
                <a:gd name="connsiteY0" fmla="*/ 337419 h 366748"/>
                <a:gd name="connsiteX1" fmla="*/ 1847850 w 2838450"/>
                <a:gd name="connsiteY1" fmla="*/ 337419 h 366748"/>
                <a:gd name="connsiteX2" fmla="*/ 2657475 w 2838450"/>
                <a:gd name="connsiteY2" fmla="*/ 32619 h 366748"/>
                <a:gd name="connsiteX3" fmla="*/ 2838450 w 2838450"/>
                <a:gd name="connsiteY3" fmla="*/ 23094 h 366748"/>
                <a:gd name="connsiteX0" fmla="*/ 0 w 2676982"/>
                <a:gd name="connsiteY0" fmla="*/ 332928 h 362257"/>
                <a:gd name="connsiteX1" fmla="*/ 1847850 w 2676982"/>
                <a:gd name="connsiteY1" fmla="*/ 332928 h 362257"/>
                <a:gd name="connsiteX2" fmla="*/ 2657475 w 2676982"/>
                <a:gd name="connsiteY2" fmla="*/ 28128 h 362257"/>
                <a:gd name="connsiteX3" fmla="*/ 2447925 w 2676982"/>
                <a:gd name="connsiteY3" fmla="*/ 28128 h 362257"/>
                <a:gd name="connsiteX0" fmla="*/ 0 w 2828925"/>
                <a:gd name="connsiteY0" fmla="*/ 337419 h 366748"/>
                <a:gd name="connsiteX1" fmla="*/ 1847850 w 2828925"/>
                <a:gd name="connsiteY1" fmla="*/ 337419 h 366748"/>
                <a:gd name="connsiteX2" fmla="*/ 2657475 w 2828925"/>
                <a:gd name="connsiteY2" fmla="*/ 32619 h 366748"/>
                <a:gd name="connsiteX3" fmla="*/ 2828925 w 2828925"/>
                <a:gd name="connsiteY3" fmla="*/ 23094 h 366748"/>
                <a:gd name="connsiteX0" fmla="*/ 0 w 2828925"/>
                <a:gd name="connsiteY0" fmla="*/ 328608 h 357937"/>
                <a:gd name="connsiteX1" fmla="*/ 1847850 w 2828925"/>
                <a:gd name="connsiteY1" fmla="*/ 328608 h 357937"/>
                <a:gd name="connsiteX2" fmla="*/ 2657475 w 2828925"/>
                <a:gd name="connsiteY2" fmla="*/ 23808 h 357937"/>
                <a:gd name="connsiteX3" fmla="*/ 2828925 w 2828925"/>
                <a:gd name="connsiteY3" fmla="*/ 14283 h 357937"/>
                <a:gd name="connsiteX0" fmla="*/ 0 w 2834433"/>
                <a:gd name="connsiteY0" fmla="*/ 388689 h 418018"/>
                <a:gd name="connsiteX1" fmla="*/ 1847850 w 2834433"/>
                <a:gd name="connsiteY1" fmla="*/ 388689 h 418018"/>
                <a:gd name="connsiteX2" fmla="*/ 2657475 w 2834433"/>
                <a:gd name="connsiteY2" fmla="*/ 83889 h 418018"/>
                <a:gd name="connsiteX3" fmla="*/ 2834433 w 2834433"/>
                <a:gd name="connsiteY3" fmla="*/ 0 h 418018"/>
                <a:gd name="connsiteX0" fmla="*/ 0 w 2834433"/>
                <a:gd name="connsiteY0" fmla="*/ 388689 h 419966"/>
                <a:gd name="connsiteX1" fmla="*/ 1847850 w 2834433"/>
                <a:gd name="connsiteY1" fmla="*/ 388689 h 419966"/>
                <a:gd name="connsiteX2" fmla="*/ 2434384 w 2834433"/>
                <a:gd name="connsiteY2" fmla="*/ 56346 h 419966"/>
                <a:gd name="connsiteX3" fmla="*/ 2834433 w 2834433"/>
                <a:gd name="connsiteY3" fmla="*/ 0 h 419966"/>
                <a:gd name="connsiteX0" fmla="*/ 0 w 2834433"/>
                <a:gd name="connsiteY0" fmla="*/ 388689 h 419966"/>
                <a:gd name="connsiteX1" fmla="*/ 1847850 w 2834433"/>
                <a:gd name="connsiteY1" fmla="*/ 388689 h 419966"/>
                <a:gd name="connsiteX2" fmla="*/ 2401334 w 2834433"/>
                <a:gd name="connsiteY2" fmla="*/ 56346 h 419966"/>
                <a:gd name="connsiteX3" fmla="*/ 2834433 w 2834433"/>
                <a:gd name="connsiteY3" fmla="*/ 0 h 419966"/>
                <a:gd name="connsiteX0" fmla="*/ 0 w 2839941"/>
                <a:gd name="connsiteY0" fmla="*/ 424494 h 440541"/>
                <a:gd name="connsiteX1" fmla="*/ 1853358 w 2839941"/>
                <a:gd name="connsiteY1" fmla="*/ 388689 h 440541"/>
                <a:gd name="connsiteX2" fmla="*/ 2406842 w 2839941"/>
                <a:gd name="connsiteY2" fmla="*/ 56346 h 440541"/>
                <a:gd name="connsiteX3" fmla="*/ 2839941 w 2839941"/>
                <a:gd name="connsiteY3" fmla="*/ 0 h 440541"/>
                <a:gd name="connsiteX0" fmla="*/ 0 w 2839941"/>
                <a:gd name="connsiteY0" fmla="*/ 424494 h 427814"/>
                <a:gd name="connsiteX1" fmla="*/ 1853358 w 2839941"/>
                <a:gd name="connsiteY1" fmla="*/ 388689 h 427814"/>
                <a:gd name="connsiteX2" fmla="*/ 2406842 w 2839941"/>
                <a:gd name="connsiteY2" fmla="*/ 56346 h 427814"/>
                <a:gd name="connsiteX3" fmla="*/ 2839941 w 2839941"/>
                <a:gd name="connsiteY3" fmla="*/ 0 h 427814"/>
              </a:gdLst>
              <a:ahLst/>
              <a:cxnLst>
                <a:cxn ang="0">
                  <a:pos x="connsiteX0" y="connsiteY0"/>
                </a:cxn>
                <a:cxn ang="0">
                  <a:pos x="connsiteX1" y="connsiteY1"/>
                </a:cxn>
                <a:cxn ang="0">
                  <a:pos x="connsiteX2" y="connsiteY2"/>
                </a:cxn>
                <a:cxn ang="0">
                  <a:pos x="connsiteX3" y="connsiteY3"/>
                </a:cxn>
              </a:cxnLst>
              <a:rect l="l" t="t" r="r" b="b"/>
              <a:pathLst>
                <a:path w="2839941" h="427814">
                  <a:moveTo>
                    <a:pt x="0" y="424494"/>
                  </a:moveTo>
                  <a:cubicBezTo>
                    <a:pt x="1049500" y="419598"/>
                    <a:pt x="1452218" y="450047"/>
                    <a:pt x="1853358" y="388689"/>
                  </a:cubicBezTo>
                  <a:cubicBezTo>
                    <a:pt x="2254498" y="327331"/>
                    <a:pt x="2242412" y="121127"/>
                    <a:pt x="2406842" y="56346"/>
                  </a:cubicBezTo>
                  <a:cubicBezTo>
                    <a:pt x="2571272" y="-8435"/>
                    <a:pt x="2661242" y="8865"/>
                    <a:pt x="2839941" y="0"/>
                  </a:cubicBezTo>
                </a:path>
              </a:pathLst>
            </a:custGeom>
            <a:noFill/>
            <a:ln w="28575" cap="flat" cmpd="sng" algn="ctr">
              <a:solidFill>
                <a:sysClr val="windowText" lastClr="000000">
                  <a:lumMod val="50000"/>
                  <a:lumOff val="50000"/>
                </a:sysClr>
              </a:solidFill>
              <a:prstDash val="solid"/>
              <a:headEnd type="arrow" w="med" len="med"/>
              <a:tailEnd type="arrow"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115" name="Group 114">
              <a:extLst>
                <a:ext uri="{FF2B5EF4-FFF2-40B4-BE49-F238E27FC236}">
                  <a16:creationId xmlns:a16="http://schemas.microsoft.com/office/drawing/2014/main" xmlns="" id="{5414B3E5-B8DC-4C5C-A2E5-EDD6079EFEDF}"/>
                </a:ext>
              </a:extLst>
            </p:cNvPr>
            <p:cNvGrpSpPr/>
            <p:nvPr/>
          </p:nvGrpSpPr>
          <p:grpSpPr>
            <a:xfrm>
              <a:off x="4764512" y="3343436"/>
              <a:ext cx="580896" cy="467161"/>
              <a:chOff x="4714242" y="3218903"/>
              <a:chExt cx="580896" cy="467161"/>
            </a:xfrm>
          </p:grpSpPr>
          <p:sp>
            <p:nvSpPr>
              <p:cNvPr id="44" name="Can 147"/>
              <p:cNvSpPr/>
              <p:nvPr/>
            </p:nvSpPr>
            <p:spPr bwMode="auto">
              <a:xfrm>
                <a:off x="4714242" y="3218903"/>
                <a:ext cx="580896" cy="411909"/>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68594" tIns="34296" rIns="68594" bIns="34296"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dirty="0">
                  <a:ln>
                    <a:noFill/>
                  </a:ln>
                  <a:solidFill>
                    <a:prstClr val="black"/>
                  </a:solidFill>
                  <a:effectLst/>
                  <a:uLnTx/>
                  <a:uFillTx/>
                  <a:latin typeface="Calibri"/>
                  <a:ea typeface="+mn-ea"/>
                  <a:cs typeface="+mn-cs"/>
                </a:endParaRPr>
              </a:p>
            </p:txBody>
          </p:sp>
          <p:sp>
            <p:nvSpPr>
              <p:cNvPr id="114" name="TextBox 113">
                <a:extLst>
                  <a:ext uri="{FF2B5EF4-FFF2-40B4-BE49-F238E27FC236}">
                    <a16:creationId xmlns:a16="http://schemas.microsoft.com/office/drawing/2014/main" xmlns="" id="{9AD46493-16D2-48EA-8E0B-965702887C82}"/>
                  </a:ext>
                </a:extLst>
              </p:cNvPr>
              <p:cNvSpPr txBox="1"/>
              <p:nvPr/>
            </p:nvSpPr>
            <p:spPr>
              <a:xfrm>
                <a:off x="4778645" y="3316732"/>
                <a:ext cx="486030" cy="369332"/>
              </a:xfrm>
              <a:prstGeom prst="rect">
                <a:avLst/>
              </a:prstGeom>
              <a:noFill/>
            </p:spPr>
            <p:txBody>
              <a:bodyPr wrap="none" rtlCol="0">
                <a:sp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BPMN</a:t>
                </a:r>
                <a:br>
                  <a:rPr kumimoji="0" lang="en-US" sz="900" b="1" i="0" u="none" strike="noStrike" kern="0" cap="none" spc="0" normalizeH="0" baseline="0" noProof="0" dirty="0">
                    <a:ln>
                      <a:noFill/>
                    </a:ln>
                    <a:solidFill>
                      <a:prstClr val="black"/>
                    </a:solidFill>
                    <a:effectLst/>
                    <a:uLnTx/>
                    <a:uFillTx/>
                    <a:latin typeface="Calibri"/>
                    <a:ea typeface="+mn-ea"/>
                    <a:cs typeface="+mn-cs"/>
                  </a:rPr>
                </a:br>
                <a:r>
                  <a:rPr kumimoji="0" lang="en-US" sz="900" b="1" i="0" u="none" strike="noStrike" kern="0" cap="none" spc="0" normalizeH="0" baseline="0" noProof="0" dirty="0">
                    <a:ln>
                      <a:noFill/>
                    </a:ln>
                    <a:solidFill>
                      <a:prstClr val="black"/>
                    </a:solidFill>
                    <a:effectLst/>
                    <a:uLnTx/>
                    <a:uFillTx/>
                    <a:latin typeface="Calibri"/>
                    <a:ea typeface="+mn-ea"/>
                    <a:cs typeface="+mn-cs"/>
                  </a:rPr>
                  <a:t>DB</a:t>
                </a:r>
              </a:p>
            </p:txBody>
          </p:sp>
        </p:grpSp>
        <p:sp>
          <p:nvSpPr>
            <p:cNvPr id="122" name="Rounded Rectangle 126">
              <a:extLst>
                <a:ext uri="{FF2B5EF4-FFF2-40B4-BE49-F238E27FC236}">
                  <a16:creationId xmlns:a16="http://schemas.microsoft.com/office/drawing/2014/main" xmlns="" id="{62B900F2-5F3A-4FD9-A96E-35F40079C4F7}"/>
                </a:ext>
              </a:extLst>
            </p:cNvPr>
            <p:cNvSpPr/>
            <p:nvPr/>
          </p:nvSpPr>
          <p:spPr>
            <a:xfrm>
              <a:off x="5942580" y="6456943"/>
              <a:ext cx="1184360" cy="457200"/>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SDN-C</a:t>
              </a:r>
            </a:p>
          </p:txBody>
        </p:sp>
        <p:cxnSp>
          <p:nvCxnSpPr>
            <p:cNvPr id="123" name="Straight Arrow Connector 122">
              <a:extLst>
                <a:ext uri="{FF2B5EF4-FFF2-40B4-BE49-F238E27FC236}">
                  <a16:creationId xmlns:a16="http://schemas.microsoft.com/office/drawing/2014/main" xmlns="" id="{2D64E9B2-B4BB-4A98-A594-7E28029D0BEF}"/>
                </a:ext>
              </a:extLst>
            </p:cNvPr>
            <p:cNvCxnSpPr>
              <a:cxnSpLocks/>
            </p:cNvCxnSpPr>
            <p:nvPr/>
          </p:nvCxnSpPr>
          <p:spPr>
            <a:xfrm>
              <a:off x="6381515" y="5343719"/>
              <a:ext cx="13210" cy="1107917"/>
            </a:xfrm>
            <a:prstGeom prst="straightConnector1">
              <a:avLst/>
            </a:prstGeom>
            <a:noFill/>
            <a:ln w="28575" cap="flat" cmpd="sng" algn="ctr">
              <a:solidFill>
                <a:sysClr val="windowText" lastClr="000000">
                  <a:lumMod val="50000"/>
                  <a:lumOff val="50000"/>
                </a:sysClr>
              </a:solidFill>
              <a:prstDash val="solid"/>
              <a:tailEnd type="arrow"/>
            </a:ln>
            <a:effectLst/>
          </p:spPr>
        </p:cxnSp>
        <p:cxnSp>
          <p:nvCxnSpPr>
            <p:cNvPr id="125" name="Straight Arrow Connector 124">
              <a:extLst>
                <a:ext uri="{FF2B5EF4-FFF2-40B4-BE49-F238E27FC236}">
                  <a16:creationId xmlns:a16="http://schemas.microsoft.com/office/drawing/2014/main" xmlns="" id="{730855B3-0BA1-4F84-AC5E-94E08BCA7462}"/>
                </a:ext>
              </a:extLst>
            </p:cNvPr>
            <p:cNvCxnSpPr>
              <a:cxnSpLocks/>
            </p:cNvCxnSpPr>
            <p:nvPr/>
          </p:nvCxnSpPr>
          <p:spPr>
            <a:xfrm>
              <a:off x="7176967" y="5053275"/>
              <a:ext cx="13210" cy="1107917"/>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27" name="Rounded Rectangle 126">
              <a:extLst>
                <a:ext uri="{FF2B5EF4-FFF2-40B4-BE49-F238E27FC236}">
                  <a16:creationId xmlns:a16="http://schemas.microsoft.com/office/drawing/2014/main" xmlns="" id="{FD65CAA3-77A2-4F24-B14E-3FDC01756124}"/>
                </a:ext>
              </a:extLst>
            </p:cNvPr>
            <p:cNvSpPr/>
            <p:nvPr/>
          </p:nvSpPr>
          <p:spPr>
            <a:xfrm>
              <a:off x="7351032" y="6456943"/>
              <a:ext cx="1184360" cy="457200"/>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Generic NF Controller</a:t>
              </a:r>
            </a:p>
          </p:txBody>
        </p:sp>
        <p:sp>
          <p:nvSpPr>
            <p:cNvPr id="52" name="Rounded Rectangle 155"/>
            <p:cNvSpPr/>
            <p:nvPr/>
          </p:nvSpPr>
          <p:spPr>
            <a:xfrm>
              <a:off x="4947922" y="2751129"/>
              <a:ext cx="164420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Map Request Data to Recipe &amp; Invoke BPEL Execution</a:t>
              </a:r>
            </a:p>
          </p:txBody>
        </p:sp>
        <p:grpSp>
          <p:nvGrpSpPr>
            <p:cNvPr id="149" name="Group 148">
              <a:extLst>
                <a:ext uri="{FF2B5EF4-FFF2-40B4-BE49-F238E27FC236}">
                  <a16:creationId xmlns:a16="http://schemas.microsoft.com/office/drawing/2014/main" xmlns="" id="{3C423AEF-FEDE-4756-B5E2-FA0CBAE9B0BD}"/>
                </a:ext>
              </a:extLst>
            </p:cNvPr>
            <p:cNvGrpSpPr/>
            <p:nvPr/>
          </p:nvGrpSpPr>
          <p:grpSpPr>
            <a:xfrm>
              <a:off x="3129076" y="3879360"/>
              <a:ext cx="737974" cy="369332"/>
              <a:chOff x="3406053" y="3136282"/>
              <a:chExt cx="737974" cy="369332"/>
            </a:xfrm>
          </p:grpSpPr>
          <p:sp>
            <p:nvSpPr>
              <p:cNvPr id="147" name="Rectangle 146">
                <a:extLst>
                  <a:ext uri="{FF2B5EF4-FFF2-40B4-BE49-F238E27FC236}">
                    <a16:creationId xmlns:a16="http://schemas.microsoft.com/office/drawing/2014/main" xmlns="" id="{B102C575-D160-4DA4-9487-551CC8072904}"/>
                  </a:ext>
                </a:extLst>
              </p:cNvPr>
              <p:cNvSpPr/>
              <p:nvPr/>
            </p:nvSpPr>
            <p:spPr>
              <a:xfrm>
                <a:off x="3508985" y="3173499"/>
                <a:ext cx="523532" cy="302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148" name="TextBox 147">
                <a:extLst>
                  <a:ext uri="{FF2B5EF4-FFF2-40B4-BE49-F238E27FC236}">
                    <a16:creationId xmlns:a16="http://schemas.microsoft.com/office/drawing/2014/main" xmlns="" id="{1C5A8687-204A-4625-8B13-CA98B86D9FDB}"/>
                  </a:ext>
                </a:extLst>
              </p:cNvPr>
              <p:cNvSpPr txBox="1"/>
              <p:nvPr/>
            </p:nvSpPr>
            <p:spPr>
              <a:xfrm>
                <a:off x="3406053" y="3136282"/>
                <a:ext cx="73797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Resource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Models</a:t>
                </a:r>
              </a:p>
            </p:txBody>
          </p:sp>
        </p:grpSp>
        <p:grpSp>
          <p:nvGrpSpPr>
            <p:cNvPr id="150" name="Group 149">
              <a:extLst>
                <a:ext uri="{FF2B5EF4-FFF2-40B4-BE49-F238E27FC236}">
                  <a16:creationId xmlns:a16="http://schemas.microsoft.com/office/drawing/2014/main" xmlns="" id="{569912CA-0D8F-45F6-964D-D12624003178}"/>
                </a:ext>
              </a:extLst>
            </p:cNvPr>
            <p:cNvGrpSpPr/>
            <p:nvPr/>
          </p:nvGrpSpPr>
          <p:grpSpPr>
            <a:xfrm>
              <a:off x="3136526" y="3495343"/>
              <a:ext cx="737974" cy="369332"/>
              <a:chOff x="3406053" y="3136282"/>
              <a:chExt cx="737974" cy="369332"/>
            </a:xfrm>
          </p:grpSpPr>
          <p:sp>
            <p:nvSpPr>
              <p:cNvPr id="151" name="Rectangle 150">
                <a:extLst>
                  <a:ext uri="{FF2B5EF4-FFF2-40B4-BE49-F238E27FC236}">
                    <a16:creationId xmlns:a16="http://schemas.microsoft.com/office/drawing/2014/main" xmlns="" id="{ABF2A23E-FD20-4D05-9DE9-FBEBC49B464D}"/>
                  </a:ext>
                </a:extLst>
              </p:cNvPr>
              <p:cNvSpPr/>
              <p:nvPr/>
            </p:nvSpPr>
            <p:spPr>
              <a:xfrm>
                <a:off x="3508985" y="3173499"/>
                <a:ext cx="523532" cy="302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152" name="TextBox 151">
                <a:extLst>
                  <a:ext uri="{FF2B5EF4-FFF2-40B4-BE49-F238E27FC236}">
                    <a16:creationId xmlns:a16="http://schemas.microsoft.com/office/drawing/2014/main" xmlns="" id="{AFE1FA1A-280C-4D01-A48B-D38DE5F0898E}"/>
                  </a:ext>
                </a:extLst>
              </p:cNvPr>
              <p:cNvSpPr txBox="1"/>
              <p:nvPr/>
            </p:nvSpPr>
            <p:spPr>
              <a:xfrm>
                <a:off x="3406053" y="3136282"/>
                <a:ext cx="73797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Service Models</a:t>
                </a:r>
              </a:p>
            </p:txBody>
          </p:sp>
        </p:grpSp>
        <p:cxnSp>
          <p:nvCxnSpPr>
            <p:cNvPr id="163" name="Straight Arrow Connector 64">
              <a:extLst>
                <a:ext uri="{FF2B5EF4-FFF2-40B4-BE49-F238E27FC236}">
                  <a16:creationId xmlns:a16="http://schemas.microsoft.com/office/drawing/2014/main" xmlns="" id="{12E2D2EA-388E-436E-83A0-3FC36A2AEDF7}"/>
                </a:ext>
              </a:extLst>
            </p:cNvPr>
            <p:cNvCxnSpPr>
              <a:cxnSpLocks/>
            </p:cNvCxnSpPr>
            <p:nvPr/>
          </p:nvCxnSpPr>
          <p:spPr>
            <a:xfrm>
              <a:off x="2171529" y="3682801"/>
              <a:ext cx="1075512" cy="349980"/>
            </a:xfrm>
            <a:prstGeom prst="bentConnector3">
              <a:avLst>
                <a:gd name="adj1" fmla="val 467"/>
              </a:avLst>
            </a:prstGeom>
            <a:noFill/>
            <a:ln w="19050" cap="flat" cmpd="sng" algn="ctr">
              <a:solidFill>
                <a:sysClr val="windowText" lastClr="000000"/>
              </a:solidFill>
              <a:prstDash val="solid"/>
              <a:tailEnd type="arrow"/>
            </a:ln>
            <a:effectLst/>
          </p:spPr>
        </p:cxnSp>
        <p:sp>
          <p:nvSpPr>
            <p:cNvPr id="8" name="TextBox 7">
              <a:extLst>
                <a:ext uri="{FF2B5EF4-FFF2-40B4-BE49-F238E27FC236}">
                  <a16:creationId xmlns:a16="http://schemas.microsoft.com/office/drawing/2014/main" xmlns="" id="{9B520152-9E12-4908-8D3B-AA3CA026137C}"/>
                </a:ext>
              </a:extLst>
            </p:cNvPr>
            <p:cNvSpPr txBox="1"/>
            <p:nvPr/>
          </p:nvSpPr>
          <p:spPr>
            <a:xfrm rot="16200000">
              <a:off x="772578" y="3241210"/>
              <a:ext cx="1533368" cy="400110"/>
            </a:xfrm>
            <a:prstGeom prst="rect">
              <a:avLst/>
            </a:prstGeom>
            <a:noFill/>
          </p:spPr>
          <p:txBody>
            <a:bodyPr wrap="none" rtlCol="0">
              <a:spAutoFit/>
            </a:bodyPr>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a:ea typeface="+mn-ea"/>
                  <a:cs typeface="+mn-cs"/>
                </a:rPr>
                <a:t>Orchestrator</a:t>
              </a:r>
            </a:p>
          </p:txBody>
        </p:sp>
        <p:cxnSp>
          <p:nvCxnSpPr>
            <p:cNvPr id="65" name="Straight Arrow Connector 64"/>
            <p:cNvCxnSpPr>
              <a:cxnSpLocks/>
            </p:cNvCxnSpPr>
            <p:nvPr/>
          </p:nvCxnSpPr>
          <p:spPr>
            <a:xfrm rot="16200000" flipH="1">
              <a:off x="1915145" y="2358888"/>
              <a:ext cx="1591056" cy="1072736"/>
            </a:xfrm>
            <a:prstGeom prst="bentConnector2">
              <a:avLst/>
            </a:prstGeom>
            <a:noFill/>
            <a:ln w="19050" cap="flat" cmpd="sng" algn="ctr">
              <a:solidFill>
                <a:sysClr val="windowText" lastClr="000000"/>
              </a:solidFill>
              <a:prstDash val="solid"/>
              <a:tailEnd type="arrow"/>
            </a:ln>
            <a:effectLst/>
          </p:spPr>
        </p:cxnSp>
        <p:sp>
          <p:nvSpPr>
            <p:cNvPr id="134" name="Rectangle: Rounded Corners 133">
              <a:extLst>
                <a:ext uri="{FF2B5EF4-FFF2-40B4-BE49-F238E27FC236}">
                  <a16:creationId xmlns:a16="http://schemas.microsoft.com/office/drawing/2014/main" xmlns="" id="{4D4E733C-3410-4B81-AB21-38E0BCE7469B}"/>
                </a:ext>
              </a:extLst>
            </p:cNvPr>
            <p:cNvSpPr/>
            <p:nvPr/>
          </p:nvSpPr>
          <p:spPr>
            <a:xfrm>
              <a:off x="1782360" y="3281937"/>
              <a:ext cx="571499" cy="1116568"/>
            </a:xfrm>
            <a:prstGeom prst="roundRect">
              <a:avLst/>
            </a:prstGeom>
            <a:solidFill>
              <a:schemeClr val="accent1">
                <a:lumMod val="20000"/>
                <a:lumOff val="80000"/>
                <a:alpha val="73725"/>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endParaRPr kumimoji="0" lang="en-US" sz="1000" b="1" i="0" u="none" strike="noStrike" kern="0" cap="none" spc="0" normalizeH="0" baseline="0" noProof="0" dirty="0">
                <a:ln>
                  <a:noFill/>
                </a:ln>
                <a:solidFill>
                  <a:prstClr val="black"/>
                </a:solidFill>
                <a:effectLst/>
                <a:uLnTx/>
                <a:uFillTx/>
                <a:latin typeface="Calibri"/>
                <a:ea typeface="+mn-ea"/>
                <a:cs typeface="+mn-cs"/>
              </a:endParaRPr>
            </a:p>
          </p:txBody>
        </p:sp>
        <p:sp>
          <p:nvSpPr>
            <p:cNvPr id="107" name="Rectangle: Rounded Corners 106">
              <a:extLst>
                <a:ext uri="{FF2B5EF4-FFF2-40B4-BE49-F238E27FC236}">
                  <a16:creationId xmlns:a16="http://schemas.microsoft.com/office/drawing/2014/main" xmlns="" id="{74C465AE-F919-45BF-B705-3D78ABCF5FCE}"/>
                </a:ext>
              </a:extLst>
            </p:cNvPr>
            <p:cNvSpPr/>
            <p:nvPr/>
          </p:nvSpPr>
          <p:spPr>
            <a:xfrm>
              <a:off x="6522257" y="4011760"/>
              <a:ext cx="1746785" cy="210791"/>
            </a:xfrm>
            <a:prstGeom prst="roundRect">
              <a:avLst/>
            </a:prstGeom>
            <a:solidFill>
              <a:srgbClr val="FFFF00"/>
            </a:solidFill>
            <a:ln w="19050" cap="flat" cmpd="sng" algn="ctr">
              <a:solidFill>
                <a:sysClr val="windowText" lastClr="000000"/>
              </a:solidFill>
              <a:prstDash val="dash"/>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solidFill>
                    <a:prstClr val="black"/>
                  </a:solidFill>
                  <a:latin typeface="Calibri"/>
                </a:rPr>
                <a:t>Resource Level </a:t>
              </a:r>
              <a:r>
                <a:rPr lang="en-US" sz="1000" b="1" dirty="0" err="1">
                  <a:solidFill>
                    <a:prstClr val="black"/>
                  </a:solidFill>
                  <a:latin typeface="Calibri"/>
                </a:rPr>
                <a:t>Orch</a:t>
              </a:r>
              <a:endParaRPr lang="en-US" sz="1000" b="1" dirty="0">
                <a:solidFill>
                  <a:prstClr val="black"/>
                </a:solidFill>
                <a:latin typeface="Calibri"/>
              </a:endParaRPr>
            </a:p>
          </p:txBody>
        </p:sp>
        <p:cxnSp>
          <p:nvCxnSpPr>
            <p:cNvPr id="112" name="Straight Arrow Connector 28">
              <a:extLst>
                <a:ext uri="{FF2B5EF4-FFF2-40B4-BE49-F238E27FC236}">
                  <a16:creationId xmlns:a16="http://schemas.microsoft.com/office/drawing/2014/main" xmlns="" id="{90003D5C-187F-4D5D-B17E-202282E18E48}"/>
                </a:ext>
              </a:extLst>
            </p:cNvPr>
            <p:cNvCxnSpPr>
              <a:cxnSpLocks/>
            </p:cNvCxnSpPr>
            <p:nvPr/>
          </p:nvCxnSpPr>
          <p:spPr>
            <a:xfrm rot="5400000">
              <a:off x="5528617" y="3933551"/>
              <a:ext cx="576072" cy="1371600"/>
            </a:xfrm>
            <a:prstGeom prst="bentConnector3">
              <a:avLst>
                <a:gd name="adj1" fmla="val 36197"/>
              </a:avLst>
            </a:prstGeom>
            <a:noFill/>
            <a:ln w="19050" cap="flat" cmpd="sng" algn="ctr">
              <a:solidFill>
                <a:sysClr val="windowText" lastClr="000000"/>
              </a:solidFill>
              <a:prstDash val="solid"/>
              <a:tailEnd type="arrow"/>
            </a:ln>
            <a:effectLst/>
          </p:spPr>
        </p:cxnSp>
        <p:sp>
          <p:nvSpPr>
            <p:cNvPr id="117" name="TextBox 116">
              <a:extLst>
                <a:ext uri="{FF2B5EF4-FFF2-40B4-BE49-F238E27FC236}">
                  <a16:creationId xmlns:a16="http://schemas.microsoft.com/office/drawing/2014/main" xmlns="" id="{5455C9D6-B23C-4AF8-96AD-A984BC27282F}"/>
                </a:ext>
              </a:extLst>
            </p:cNvPr>
            <p:cNvSpPr txBox="1"/>
            <p:nvPr/>
          </p:nvSpPr>
          <p:spPr>
            <a:xfrm>
              <a:off x="1654758" y="4652167"/>
              <a:ext cx="2690725" cy="246221"/>
            </a:xfrm>
            <a:prstGeom prst="rect">
              <a:avLst/>
            </a:prstGeom>
            <a:noFill/>
          </p:spPr>
          <p:txBody>
            <a:bodyPr wrap="square" rtlCol="0">
              <a:spAutoFit/>
            </a:bodyPr>
            <a:lstStyle/>
            <a:p>
              <a:pPr marL="0" marR="0" lvl="0" indent="0" algn="l" defTabSz="913364" rtl="0" eaLnBrk="1" fontAlgn="auto" latinLnBrk="0" hangingPunct="1">
                <a:lnSpc>
                  <a:spcPts val="12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a:ea typeface="+mn-ea"/>
                  <a:cs typeface="+mn-cs"/>
                </a:rPr>
                <a:t>Resource/Controller Adapters</a:t>
              </a:r>
            </a:p>
          </p:txBody>
        </p:sp>
        <p:sp>
          <p:nvSpPr>
            <p:cNvPr id="118" name="TextBox 117">
              <a:extLst>
                <a:ext uri="{FF2B5EF4-FFF2-40B4-BE49-F238E27FC236}">
                  <a16:creationId xmlns:a16="http://schemas.microsoft.com/office/drawing/2014/main" xmlns="" id="{722A6323-CC45-4ACC-921D-93FE1C990021}"/>
                </a:ext>
              </a:extLst>
            </p:cNvPr>
            <p:cNvSpPr txBox="1"/>
            <p:nvPr/>
          </p:nvSpPr>
          <p:spPr>
            <a:xfrm>
              <a:off x="4462050" y="2459955"/>
              <a:ext cx="2690725" cy="276999"/>
            </a:xfrm>
            <a:prstGeom prst="rect">
              <a:avLst/>
            </a:prstGeom>
            <a:noFill/>
          </p:spPr>
          <p:txBody>
            <a:bodyPr wrap="square" rtlCol="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a:ea typeface="+mn-ea"/>
                  <a:cs typeface="+mn-cs"/>
                </a:rPr>
                <a:t>API Handler</a:t>
              </a:r>
            </a:p>
          </p:txBody>
        </p:sp>
        <p:sp>
          <p:nvSpPr>
            <p:cNvPr id="119" name="Rectangle 118">
              <a:extLst>
                <a:ext uri="{FF2B5EF4-FFF2-40B4-BE49-F238E27FC236}">
                  <a16:creationId xmlns:a16="http://schemas.microsoft.com/office/drawing/2014/main" xmlns="" id="{2FBF294F-2518-43F0-B955-C3F0AF35BCE4}"/>
                </a:ext>
              </a:extLst>
            </p:cNvPr>
            <p:cNvSpPr/>
            <p:nvPr/>
          </p:nvSpPr>
          <p:spPr>
            <a:xfrm>
              <a:off x="2453164" y="4918083"/>
              <a:ext cx="6082227" cy="569570"/>
            </a:xfrm>
            <a:prstGeom prst="rect">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wrap="square" lIns="91362" tIns="45679" rIns="91362" bIns="45679" rtlCol="0" anchor="ctr"/>
            <a:lstStyle/>
            <a:p>
              <a:pPr marL="0" marR="0" lvl="0" indent="0" algn="l" defTabSz="913630" rtl="0" eaLnBrk="1" fontAlgn="auto" latinLnBrk="0" hangingPunct="1">
                <a:lnSpc>
                  <a:spcPts val="9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Arial"/>
                <a:ea typeface="+mn-ea"/>
                <a:cs typeface="+mn-cs"/>
              </a:endParaRPr>
            </a:p>
          </p:txBody>
        </p:sp>
        <p:sp>
          <p:nvSpPr>
            <p:cNvPr id="120" name="Rectangle 119">
              <a:extLst>
                <a:ext uri="{FF2B5EF4-FFF2-40B4-BE49-F238E27FC236}">
                  <a16:creationId xmlns:a16="http://schemas.microsoft.com/office/drawing/2014/main" xmlns="" id="{8FE4D07F-671D-4A24-B627-CE5AA8F355C3}"/>
                </a:ext>
              </a:extLst>
            </p:cNvPr>
            <p:cNvSpPr/>
            <p:nvPr/>
          </p:nvSpPr>
          <p:spPr>
            <a:xfrm>
              <a:off x="4327109" y="5119114"/>
              <a:ext cx="1404515" cy="264743"/>
            </a:xfrm>
            <a:prstGeom prst="rect">
              <a:avLst/>
            </a:prstGeom>
            <a:solidFill>
              <a:srgbClr val="F79646">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VNF/Network Adapter</a:t>
              </a:r>
            </a:p>
          </p:txBody>
        </p:sp>
        <p:sp>
          <p:nvSpPr>
            <p:cNvPr id="121" name="Rounded Rectangle 165">
              <a:extLst>
                <a:ext uri="{FF2B5EF4-FFF2-40B4-BE49-F238E27FC236}">
                  <a16:creationId xmlns:a16="http://schemas.microsoft.com/office/drawing/2014/main" xmlns="" id="{D01D2E82-A4B0-4AAF-885B-236BCC626E18}"/>
                </a:ext>
              </a:extLst>
            </p:cNvPr>
            <p:cNvSpPr/>
            <p:nvPr/>
          </p:nvSpPr>
          <p:spPr>
            <a:xfrm>
              <a:off x="2616052" y="4976382"/>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Select Adapter Template</a:t>
              </a:r>
            </a:p>
          </p:txBody>
        </p:sp>
        <p:sp>
          <p:nvSpPr>
            <p:cNvPr id="128" name="Rounded Rectangle 166">
              <a:extLst>
                <a:ext uri="{FF2B5EF4-FFF2-40B4-BE49-F238E27FC236}">
                  <a16:creationId xmlns:a16="http://schemas.microsoft.com/office/drawing/2014/main" xmlns="" id="{4F6590E6-38FA-4CA5-BB90-EF4C8E243EEE}"/>
                </a:ext>
              </a:extLst>
            </p:cNvPr>
            <p:cNvSpPr/>
            <p:nvPr/>
          </p:nvSpPr>
          <p:spPr>
            <a:xfrm>
              <a:off x="2616052" y="5150024"/>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Map Data to Template</a:t>
              </a:r>
            </a:p>
          </p:txBody>
        </p:sp>
        <p:sp>
          <p:nvSpPr>
            <p:cNvPr id="129" name="Rounded Rectangle 167">
              <a:extLst>
                <a:ext uri="{FF2B5EF4-FFF2-40B4-BE49-F238E27FC236}">
                  <a16:creationId xmlns:a16="http://schemas.microsoft.com/office/drawing/2014/main" xmlns="" id="{72733490-8690-40E2-A7E8-A406F19AECC4}"/>
                </a:ext>
              </a:extLst>
            </p:cNvPr>
            <p:cNvSpPr/>
            <p:nvPr/>
          </p:nvSpPr>
          <p:spPr>
            <a:xfrm>
              <a:off x="2616051" y="5317653"/>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Execute Transaction</a:t>
              </a:r>
            </a:p>
          </p:txBody>
        </p:sp>
        <p:sp>
          <p:nvSpPr>
            <p:cNvPr id="130" name="Rectangle 129">
              <a:extLst>
                <a:ext uri="{FF2B5EF4-FFF2-40B4-BE49-F238E27FC236}">
                  <a16:creationId xmlns:a16="http://schemas.microsoft.com/office/drawing/2014/main" xmlns="" id="{B8C599F0-0939-4777-B685-AA9E9EE56336}"/>
                </a:ext>
              </a:extLst>
            </p:cNvPr>
            <p:cNvSpPr/>
            <p:nvPr/>
          </p:nvSpPr>
          <p:spPr>
            <a:xfrm>
              <a:off x="6837203" y="5128988"/>
              <a:ext cx="1636232" cy="254869"/>
            </a:xfrm>
            <a:prstGeom prst="rect">
              <a:avLst/>
            </a:prstGeom>
            <a:solidFill>
              <a:srgbClr val="F79646">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Controller Adapter</a:t>
              </a:r>
            </a:p>
          </p:txBody>
        </p:sp>
        <p:grpSp>
          <p:nvGrpSpPr>
            <p:cNvPr id="17" name="Group 16">
              <a:extLst>
                <a:ext uri="{FF2B5EF4-FFF2-40B4-BE49-F238E27FC236}">
                  <a16:creationId xmlns:a16="http://schemas.microsoft.com/office/drawing/2014/main" xmlns="" id="{89DCE71F-CC27-47CB-A353-32B240AD9F35}"/>
                </a:ext>
              </a:extLst>
            </p:cNvPr>
            <p:cNvGrpSpPr/>
            <p:nvPr/>
          </p:nvGrpSpPr>
          <p:grpSpPr>
            <a:xfrm>
              <a:off x="6313238" y="3488043"/>
              <a:ext cx="2161953" cy="264089"/>
              <a:chOff x="6653769" y="3049311"/>
              <a:chExt cx="1449415" cy="264089"/>
            </a:xfrm>
          </p:grpSpPr>
          <p:sp>
            <p:nvSpPr>
              <p:cNvPr id="105" name="Rectangle: Rounded Corners 104">
                <a:extLst>
                  <a:ext uri="{FF2B5EF4-FFF2-40B4-BE49-F238E27FC236}">
                    <a16:creationId xmlns:a16="http://schemas.microsoft.com/office/drawing/2014/main" xmlns="" id="{19E85176-2E8C-4FFF-970A-EF8D4147AE13}"/>
                  </a:ext>
                </a:extLst>
              </p:cNvPr>
              <p:cNvSpPr/>
              <p:nvPr/>
            </p:nvSpPr>
            <p:spPr>
              <a:xfrm>
                <a:off x="6761735" y="3102609"/>
                <a:ext cx="1215939" cy="210791"/>
              </a:xfrm>
              <a:prstGeom prst="roundRect">
                <a:avLst/>
              </a:prstGeom>
              <a:solidFill>
                <a:srgbClr val="FFFF00"/>
              </a:solidFill>
              <a:ln w="19050" cap="flat" cmpd="sng" algn="ctr">
                <a:solidFill>
                  <a:sysClr val="windowText" lastClr="000000"/>
                </a:solidFill>
                <a:prstDash val="dash"/>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prstClr val="black"/>
                  </a:solidFill>
                  <a:effectLst/>
                  <a:uLnTx/>
                  <a:uFillTx/>
                  <a:latin typeface="Calibri"/>
                  <a:ea typeface="+mn-ea"/>
                  <a:cs typeface="+mn-cs"/>
                </a:endParaRPr>
              </a:p>
            </p:txBody>
          </p:sp>
          <p:sp>
            <p:nvSpPr>
              <p:cNvPr id="131" name="TextBox 130">
                <a:extLst>
                  <a:ext uri="{FF2B5EF4-FFF2-40B4-BE49-F238E27FC236}">
                    <a16:creationId xmlns:a16="http://schemas.microsoft.com/office/drawing/2014/main" xmlns="" id="{3457A653-1E2B-4248-B708-B660C7C84B6B}"/>
                  </a:ext>
                </a:extLst>
              </p:cNvPr>
              <p:cNvSpPr txBox="1"/>
              <p:nvPr/>
            </p:nvSpPr>
            <p:spPr>
              <a:xfrm>
                <a:off x="6653769" y="3049311"/>
                <a:ext cx="1449415" cy="246221"/>
              </a:xfrm>
              <a:prstGeom prst="rect">
                <a:avLst/>
              </a:prstGeom>
              <a:noFill/>
            </p:spPr>
            <p:txBody>
              <a:bodyPr wrap="square" rtlCol="0">
                <a:spAutoFit/>
              </a:bodyPr>
              <a:lstStyle/>
              <a:p>
                <a:pPr algn="ctr" defTabSz="914400" hangingPunct="1"/>
                <a:r>
                  <a:rPr lang="en-US" sz="1000" b="1" dirty="0">
                    <a:solidFill>
                      <a:prstClr val="black"/>
                    </a:solidFill>
                    <a:latin typeface="Calibri"/>
                  </a:rPr>
                  <a:t>Service Level</a:t>
                </a:r>
              </a:p>
            </p:txBody>
          </p:sp>
        </p:grpSp>
        <p:sp>
          <p:nvSpPr>
            <p:cNvPr id="138" name="TextBox 137">
              <a:extLst>
                <a:ext uri="{FF2B5EF4-FFF2-40B4-BE49-F238E27FC236}">
                  <a16:creationId xmlns:a16="http://schemas.microsoft.com/office/drawing/2014/main" xmlns="" id="{05F9D7D3-9A49-40F6-A356-B5E49F7787F7}"/>
                </a:ext>
              </a:extLst>
            </p:cNvPr>
            <p:cNvSpPr txBox="1"/>
            <p:nvPr/>
          </p:nvSpPr>
          <p:spPr>
            <a:xfrm rot="16200000">
              <a:off x="1427296" y="3686175"/>
              <a:ext cx="1092432" cy="297517"/>
            </a:xfrm>
            <a:prstGeom prst="rect">
              <a:avLst/>
            </a:prstGeom>
            <a:noFill/>
          </p:spPr>
          <p:txBody>
            <a:bodyPr wrap="square" rtlCol="0">
              <a:spAutoFit/>
            </a:bodyP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SDC Distribution Client</a:t>
              </a:r>
            </a:p>
          </p:txBody>
        </p:sp>
        <p:sp>
          <p:nvSpPr>
            <p:cNvPr id="141" name="Rectangle 140">
              <a:extLst>
                <a:ext uri="{FF2B5EF4-FFF2-40B4-BE49-F238E27FC236}">
                  <a16:creationId xmlns:a16="http://schemas.microsoft.com/office/drawing/2014/main" xmlns="" id="{EAB5E3D4-403B-487A-B1D1-0ED183D287B6}"/>
                </a:ext>
              </a:extLst>
            </p:cNvPr>
            <p:cNvSpPr/>
            <p:nvPr/>
          </p:nvSpPr>
          <p:spPr>
            <a:xfrm>
              <a:off x="10620829" y="3967738"/>
              <a:ext cx="1194044" cy="607104"/>
            </a:xfrm>
            <a:prstGeom prst="rect">
              <a:avLst/>
            </a:prstGeom>
            <a:solidFill>
              <a:schemeClr val="accent4">
                <a:lumMod val="75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sz="12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A&amp;AI/ESR</a:t>
              </a:r>
            </a:p>
          </p:txBody>
        </p:sp>
        <p:sp>
          <p:nvSpPr>
            <p:cNvPr id="142" name="Rectangle: Rounded Corners 141">
              <a:extLst>
                <a:ext uri="{FF2B5EF4-FFF2-40B4-BE49-F238E27FC236}">
                  <a16:creationId xmlns:a16="http://schemas.microsoft.com/office/drawing/2014/main" xmlns="" id="{B0D23487-EB5A-4B41-8C5E-1FB1FF4F99C8}"/>
                </a:ext>
              </a:extLst>
            </p:cNvPr>
            <p:cNvSpPr/>
            <p:nvPr/>
          </p:nvSpPr>
          <p:spPr>
            <a:xfrm>
              <a:off x="10620829" y="2959017"/>
              <a:ext cx="1194044" cy="607104"/>
            </a:xfrm>
            <a:prstGeom prst="roundRect">
              <a:avLst/>
            </a:prstGeom>
            <a:solidFill>
              <a:srgbClr val="FFFFFF"/>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OOF</a:t>
              </a:r>
            </a:p>
          </p:txBody>
        </p:sp>
        <p:sp>
          <p:nvSpPr>
            <p:cNvPr id="143" name="TextBox 142">
              <a:extLst>
                <a:ext uri="{FF2B5EF4-FFF2-40B4-BE49-F238E27FC236}">
                  <a16:creationId xmlns:a16="http://schemas.microsoft.com/office/drawing/2014/main" xmlns="" id="{F0335556-D7C0-4CCD-9F7E-5C9A908A0199}"/>
                </a:ext>
              </a:extLst>
            </p:cNvPr>
            <p:cNvSpPr txBox="1"/>
            <p:nvPr/>
          </p:nvSpPr>
          <p:spPr>
            <a:xfrm>
              <a:off x="4085631" y="208284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OE-2</a:t>
              </a:r>
            </a:p>
          </p:txBody>
        </p:sp>
        <p:sp>
          <p:nvSpPr>
            <p:cNvPr id="133" name="TextBox 132">
              <a:extLst>
                <a:ext uri="{FF2B5EF4-FFF2-40B4-BE49-F238E27FC236}">
                  <a16:creationId xmlns:a16="http://schemas.microsoft.com/office/drawing/2014/main" xmlns="" id="{D2E501AD-0093-42E4-BCFC-709B4518D9A5}"/>
                </a:ext>
              </a:extLst>
            </p:cNvPr>
            <p:cNvSpPr txBox="1"/>
            <p:nvPr/>
          </p:nvSpPr>
          <p:spPr>
            <a:xfrm>
              <a:off x="2241844" y="216256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a:t>
              </a:r>
            </a:p>
          </p:txBody>
        </p:sp>
        <p:sp>
          <p:nvSpPr>
            <p:cNvPr id="145" name="TextBox 144">
              <a:extLst>
                <a:ext uri="{FF2B5EF4-FFF2-40B4-BE49-F238E27FC236}">
                  <a16:creationId xmlns:a16="http://schemas.microsoft.com/office/drawing/2014/main" xmlns="" id="{5BBEF84F-9912-4741-A859-44363B6881CD}"/>
                </a:ext>
              </a:extLst>
            </p:cNvPr>
            <p:cNvSpPr txBox="1"/>
            <p:nvPr/>
          </p:nvSpPr>
          <p:spPr>
            <a:xfrm>
              <a:off x="6309042" y="207858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OE-3</a:t>
              </a:r>
            </a:p>
          </p:txBody>
        </p:sp>
        <p:sp>
          <p:nvSpPr>
            <p:cNvPr id="146" name="TextBox 145">
              <a:extLst>
                <a:ext uri="{FF2B5EF4-FFF2-40B4-BE49-F238E27FC236}">
                  <a16:creationId xmlns:a16="http://schemas.microsoft.com/office/drawing/2014/main" xmlns="" id="{9DFA782B-80C0-4615-9D78-A0F98CFC36D3}"/>
                </a:ext>
              </a:extLst>
            </p:cNvPr>
            <p:cNvSpPr txBox="1"/>
            <p:nvPr/>
          </p:nvSpPr>
          <p:spPr>
            <a:xfrm>
              <a:off x="9959403" y="170244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OE-5</a:t>
              </a:r>
            </a:p>
          </p:txBody>
        </p:sp>
        <p:sp>
          <p:nvSpPr>
            <p:cNvPr id="154" name="TextBox 153">
              <a:extLst>
                <a:ext uri="{FF2B5EF4-FFF2-40B4-BE49-F238E27FC236}">
                  <a16:creationId xmlns:a16="http://schemas.microsoft.com/office/drawing/2014/main" xmlns="" id="{500122A0-713F-40B4-BF3C-A46109ADD981}"/>
                </a:ext>
              </a:extLst>
            </p:cNvPr>
            <p:cNvSpPr txBox="1"/>
            <p:nvPr/>
          </p:nvSpPr>
          <p:spPr>
            <a:xfrm>
              <a:off x="5534923" y="3144853"/>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a:t>
              </a:r>
            </a:p>
          </p:txBody>
        </p:sp>
        <p:sp>
          <p:nvSpPr>
            <p:cNvPr id="155" name="TextBox 154">
              <a:extLst>
                <a:ext uri="{FF2B5EF4-FFF2-40B4-BE49-F238E27FC236}">
                  <a16:creationId xmlns:a16="http://schemas.microsoft.com/office/drawing/2014/main" xmlns="" id="{03CB0CE0-E966-4CE9-BDEB-E2F13BF21D5B}"/>
                </a:ext>
              </a:extLst>
            </p:cNvPr>
            <p:cNvSpPr txBox="1"/>
            <p:nvPr/>
          </p:nvSpPr>
          <p:spPr>
            <a:xfrm>
              <a:off x="10004479" y="3189787"/>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OE-6</a:t>
              </a:r>
            </a:p>
          </p:txBody>
        </p:sp>
        <p:sp>
          <p:nvSpPr>
            <p:cNvPr id="156" name="TextBox 155">
              <a:extLst>
                <a:ext uri="{FF2B5EF4-FFF2-40B4-BE49-F238E27FC236}">
                  <a16:creationId xmlns:a16="http://schemas.microsoft.com/office/drawing/2014/main" xmlns="" id="{AD5F7951-5808-4C0D-9DFF-1034CF2B1C97}"/>
                </a:ext>
              </a:extLst>
            </p:cNvPr>
            <p:cNvSpPr txBox="1"/>
            <p:nvPr/>
          </p:nvSpPr>
          <p:spPr>
            <a:xfrm>
              <a:off x="9978453" y="4186236"/>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OE-7</a:t>
              </a:r>
            </a:p>
          </p:txBody>
        </p:sp>
        <p:sp>
          <p:nvSpPr>
            <p:cNvPr id="157" name="TextBox 156">
              <a:extLst>
                <a:ext uri="{FF2B5EF4-FFF2-40B4-BE49-F238E27FC236}">
                  <a16:creationId xmlns:a16="http://schemas.microsoft.com/office/drawing/2014/main" xmlns="" id="{0D5F24D4-65A7-4DBE-A719-65FAFB595C13}"/>
                </a:ext>
              </a:extLst>
            </p:cNvPr>
            <p:cNvSpPr txBox="1"/>
            <p:nvPr/>
          </p:nvSpPr>
          <p:spPr>
            <a:xfrm>
              <a:off x="4873136" y="600548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OE-8</a:t>
              </a:r>
            </a:p>
          </p:txBody>
        </p:sp>
        <p:sp>
          <p:nvSpPr>
            <p:cNvPr id="158" name="TextBox 157">
              <a:extLst>
                <a:ext uri="{FF2B5EF4-FFF2-40B4-BE49-F238E27FC236}">
                  <a16:creationId xmlns:a16="http://schemas.microsoft.com/office/drawing/2014/main" xmlns="" id="{C438C852-A354-4D84-98E1-4B2E4D9679FC}"/>
                </a:ext>
              </a:extLst>
            </p:cNvPr>
            <p:cNvSpPr txBox="1"/>
            <p:nvPr/>
          </p:nvSpPr>
          <p:spPr>
            <a:xfrm>
              <a:off x="6118397" y="600823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OE-9</a:t>
              </a:r>
            </a:p>
          </p:txBody>
        </p:sp>
        <p:sp>
          <p:nvSpPr>
            <p:cNvPr id="159" name="TextBox 158">
              <a:extLst>
                <a:ext uri="{FF2B5EF4-FFF2-40B4-BE49-F238E27FC236}">
                  <a16:creationId xmlns:a16="http://schemas.microsoft.com/office/drawing/2014/main" xmlns="" id="{63C40B7C-C6EB-418C-8D92-33BD4EBB3740}"/>
                </a:ext>
              </a:extLst>
            </p:cNvPr>
            <p:cNvSpPr txBox="1"/>
            <p:nvPr/>
          </p:nvSpPr>
          <p:spPr>
            <a:xfrm>
              <a:off x="7337807" y="601408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OE-10</a:t>
              </a:r>
            </a:p>
          </p:txBody>
        </p:sp>
        <p:sp>
          <p:nvSpPr>
            <p:cNvPr id="160" name="TextBox 159">
              <a:extLst>
                <a:ext uri="{FF2B5EF4-FFF2-40B4-BE49-F238E27FC236}">
                  <a16:creationId xmlns:a16="http://schemas.microsoft.com/office/drawing/2014/main" xmlns="" id="{38C719AC-F718-472E-843D-57670F0E63C5}"/>
                </a:ext>
              </a:extLst>
            </p:cNvPr>
            <p:cNvSpPr txBox="1"/>
            <p:nvPr/>
          </p:nvSpPr>
          <p:spPr>
            <a:xfrm>
              <a:off x="5497448" y="442854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OI-2</a:t>
              </a:r>
            </a:p>
          </p:txBody>
        </p:sp>
        <p:sp>
          <p:nvSpPr>
            <p:cNvPr id="161" name="TextBox 160">
              <a:extLst>
                <a:ext uri="{FF2B5EF4-FFF2-40B4-BE49-F238E27FC236}">
                  <a16:creationId xmlns:a16="http://schemas.microsoft.com/office/drawing/2014/main" xmlns="" id="{8C2F3FA8-18D4-4385-98A8-2D43EB1395DA}"/>
                </a:ext>
              </a:extLst>
            </p:cNvPr>
            <p:cNvSpPr txBox="1"/>
            <p:nvPr/>
          </p:nvSpPr>
          <p:spPr>
            <a:xfrm>
              <a:off x="6837203" y="441825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OI-3</a:t>
              </a:r>
            </a:p>
          </p:txBody>
        </p:sp>
        <p:sp>
          <p:nvSpPr>
            <p:cNvPr id="162" name="TextBox 161">
              <a:extLst>
                <a:ext uri="{FF2B5EF4-FFF2-40B4-BE49-F238E27FC236}">
                  <a16:creationId xmlns:a16="http://schemas.microsoft.com/office/drawing/2014/main" xmlns="" id="{F7905CB5-580C-410D-B740-5D44F213C42B}"/>
                </a:ext>
              </a:extLst>
            </p:cNvPr>
            <p:cNvSpPr txBox="1"/>
            <p:nvPr/>
          </p:nvSpPr>
          <p:spPr>
            <a:xfrm>
              <a:off x="7275027" y="3055813"/>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OI-4</a:t>
              </a:r>
            </a:p>
          </p:txBody>
        </p:sp>
        <p:cxnSp>
          <p:nvCxnSpPr>
            <p:cNvPr id="19" name="Straight Arrow Connector 18">
              <a:extLst>
                <a:ext uri="{FF2B5EF4-FFF2-40B4-BE49-F238E27FC236}">
                  <a16:creationId xmlns:a16="http://schemas.microsoft.com/office/drawing/2014/main" xmlns="" id="{C156AC61-7BDB-44A1-85AD-022E182F479B}"/>
                </a:ext>
              </a:extLst>
            </p:cNvPr>
            <p:cNvCxnSpPr>
              <a:stCxn id="131" idx="2"/>
              <a:endCxn id="107" idx="0"/>
            </p:cNvCxnSpPr>
            <p:nvPr/>
          </p:nvCxnSpPr>
          <p:spPr>
            <a:xfrm>
              <a:off x="7394215" y="3734264"/>
              <a:ext cx="1435" cy="277496"/>
            </a:xfrm>
            <a:prstGeom prst="straightConnector1">
              <a:avLst/>
            </a:prstGeom>
            <a:noFill/>
            <a:ln w="19050" cap="flat" cmpd="sng" algn="ctr">
              <a:solidFill>
                <a:sysClr val="windowText" lastClr="000000"/>
              </a:solidFill>
              <a:prstDash val="solid"/>
              <a:headEnd type="none" w="med" len="med"/>
              <a:tailEnd type="arrow" w="med" len="med"/>
            </a:ln>
            <a:effectLst/>
          </p:spPr>
        </p:cxnSp>
        <p:sp>
          <p:nvSpPr>
            <p:cNvPr id="108" name="TextBox 107">
              <a:extLst>
                <a:ext uri="{FF2B5EF4-FFF2-40B4-BE49-F238E27FC236}">
                  <a16:creationId xmlns:a16="http://schemas.microsoft.com/office/drawing/2014/main" xmlns="" id="{A2DF7546-8A0E-40A9-829B-E41447BA4FD3}"/>
                </a:ext>
              </a:extLst>
            </p:cNvPr>
            <p:cNvSpPr txBox="1"/>
            <p:nvPr/>
          </p:nvSpPr>
          <p:spPr>
            <a:xfrm>
              <a:off x="7461954" y="377870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OI-5</a:t>
              </a:r>
            </a:p>
          </p:txBody>
        </p:sp>
        <p:cxnSp>
          <p:nvCxnSpPr>
            <p:cNvPr id="23" name="Straight Arrow Connector 22">
              <a:extLst>
                <a:ext uri="{FF2B5EF4-FFF2-40B4-BE49-F238E27FC236}">
                  <a16:creationId xmlns:a16="http://schemas.microsoft.com/office/drawing/2014/main" xmlns="" id="{351E1A24-5968-4749-9D16-2CA95A519E72}"/>
                </a:ext>
              </a:extLst>
            </p:cNvPr>
            <p:cNvCxnSpPr/>
            <p:nvPr/>
          </p:nvCxnSpPr>
          <p:spPr>
            <a:xfrm flipH="1">
              <a:off x="7015938" y="6161192"/>
              <a:ext cx="167634" cy="295751"/>
            </a:xfrm>
            <a:prstGeom prst="straightConnector1">
              <a:avLst/>
            </a:prstGeom>
            <a:noFill/>
            <a:ln w="28575" cap="flat" cmpd="sng" algn="ctr">
              <a:solidFill>
                <a:sysClr val="windowText" lastClr="000000">
                  <a:lumMod val="50000"/>
                  <a:lumOff val="50000"/>
                </a:sysClr>
              </a:solidFill>
              <a:prstDash val="solid"/>
              <a:tailEnd type="arrow"/>
            </a:ln>
            <a:effectLst/>
          </p:spPr>
        </p:cxnSp>
        <p:cxnSp>
          <p:nvCxnSpPr>
            <p:cNvPr id="116" name="Straight Arrow Connector 115">
              <a:extLst>
                <a:ext uri="{FF2B5EF4-FFF2-40B4-BE49-F238E27FC236}">
                  <a16:creationId xmlns:a16="http://schemas.microsoft.com/office/drawing/2014/main" xmlns="" id="{0C48EF7E-E0EF-4002-9749-8CD2842EE230}"/>
                </a:ext>
              </a:extLst>
            </p:cNvPr>
            <p:cNvCxnSpPr>
              <a:cxnSpLocks/>
            </p:cNvCxnSpPr>
            <p:nvPr/>
          </p:nvCxnSpPr>
          <p:spPr>
            <a:xfrm>
              <a:off x="7203692" y="6165897"/>
              <a:ext cx="167634" cy="29575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35" name="TextBox 134">
              <a:extLst>
                <a:ext uri="{FF2B5EF4-FFF2-40B4-BE49-F238E27FC236}">
                  <a16:creationId xmlns:a16="http://schemas.microsoft.com/office/drawing/2014/main" xmlns="" id="{BEBE1ECF-EF01-4A2A-979A-0A734DF6C219}"/>
                </a:ext>
              </a:extLst>
            </p:cNvPr>
            <p:cNvSpPr txBox="1"/>
            <p:nvPr/>
          </p:nvSpPr>
          <p:spPr>
            <a:xfrm rot="5400000">
              <a:off x="7792222" y="3789799"/>
              <a:ext cx="371185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6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Micro Services Bus     /     Data Movement</a:t>
              </a:r>
            </a:p>
          </p:txBody>
        </p:sp>
        <p:cxnSp>
          <p:nvCxnSpPr>
            <p:cNvPr id="136" name="Straight Arrow Connector 135">
              <a:extLst>
                <a:ext uri="{FF2B5EF4-FFF2-40B4-BE49-F238E27FC236}">
                  <a16:creationId xmlns:a16="http://schemas.microsoft.com/office/drawing/2014/main" xmlns="" id="{E0D31A0A-2156-469A-B359-09F381C3438D}"/>
                </a:ext>
              </a:extLst>
            </p:cNvPr>
            <p:cNvCxnSpPr>
              <a:cxnSpLocks/>
            </p:cNvCxnSpPr>
            <p:nvPr/>
          </p:nvCxnSpPr>
          <p:spPr>
            <a:xfrm>
              <a:off x="4041832" y="1950614"/>
              <a:ext cx="0" cy="459524"/>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37" name="圆角矩形 30">
              <a:extLst>
                <a:ext uri="{FF2B5EF4-FFF2-40B4-BE49-F238E27FC236}">
                  <a16:creationId xmlns:a16="http://schemas.microsoft.com/office/drawing/2014/main" xmlns="" id="{5B68701E-2739-443C-AA4E-EB41C6DD4517}"/>
                </a:ext>
              </a:extLst>
            </p:cNvPr>
            <p:cNvSpPr/>
            <p:nvPr/>
          </p:nvSpPr>
          <p:spPr>
            <a:xfrm>
              <a:off x="2958741" y="1714638"/>
              <a:ext cx="1920536" cy="343232"/>
            </a:xfrm>
            <a:prstGeom prst="roundRect">
              <a:avLst>
                <a:gd name="adj" fmla="val 9045"/>
              </a:avLst>
            </a:prstGeom>
            <a:solidFill>
              <a:schemeClr val="accent4"/>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Dashboard OA&amp;M (VID)</a:t>
              </a:r>
            </a:p>
          </p:txBody>
        </p:sp>
        <p:grpSp>
          <p:nvGrpSpPr>
            <p:cNvPr id="144" name="Group 143">
              <a:extLst>
                <a:ext uri="{FF2B5EF4-FFF2-40B4-BE49-F238E27FC236}">
                  <a16:creationId xmlns:a16="http://schemas.microsoft.com/office/drawing/2014/main" xmlns="" id="{F187DD0D-305E-4519-94F3-B64EEF82B037}"/>
                </a:ext>
              </a:extLst>
            </p:cNvPr>
            <p:cNvGrpSpPr/>
            <p:nvPr/>
          </p:nvGrpSpPr>
          <p:grpSpPr>
            <a:xfrm>
              <a:off x="5553422" y="1720566"/>
              <a:ext cx="1383785" cy="689572"/>
              <a:chOff x="5398936" y="1149734"/>
              <a:chExt cx="1383785" cy="689572"/>
            </a:xfrm>
          </p:grpSpPr>
          <p:cxnSp>
            <p:nvCxnSpPr>
              <p:cNvPr id="153" name="Straight Arrow Connector 152">
                <a:extLst>
                  <a:ext uri="{FF2B5EF4-FFF2-40B4-BE49-F238E27FC236}">
                    <a16:creationId xmlns:a16="http://schemas.microsoft.com/office/drawing/2014/main" xmlns="" id="{AD786F2C-7645-4C58-8B9F-107220EE22C3}"/>
                  </a:ext>
                </a:extLst>
              </p:cNvPr>
              <p:cNvCxnSpPr/>
              <p:nvPr/>
            </p:nvCxnSpPr>
            <p:spPr>
              <a:xfrm>
                <a:off x="6118855" y="1340935"/>
                <a:ext cx="1" cy="49837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64" name="圆角矩形 47">
                <a:extLst>
                  <a:ext uri="{FF2B5EF4-FFF2-40B4-BE49-F238E27FC236}">
                    <a16:creationId xmlns:a16="http://schemas.microsoft.com/office/drawing/2014/main" xmlns="" id="{DE408998-17F0-4A13-9A11-997422F73264}"/>
                  </a:ext>
                </a:extLst>
              </p:cNvPr>
              <p:cNvSpPr/>
              <p:nvPr/>
            </p:nvSpPr>
            <p:spPr>
              <a:xfrm>
                <a:off x="5398936" y="1149734"/>
                <a:ext cx="1383785" cy="327662"/>
              </a:xfrm>
              <a:prstGeom prst="roundRect">
                <a:avLst/>
              </a:prstGeom>
              <a:solidFill>
                <a:schemeClr val="accent2"/>
              </a:solidFill>
              <a:ln w="9525" cap="flat" cmpd="sng" algn="ctr">
                <a:solidFill>
                  <a:srgbClr val="00B0F0"/>
                </a:solidFill>
                <a:prstDash val="sysDash"/>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6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External API</a:t>
                </a:r>
              </a:p>
            </p:txBody>
          </p:sp>
        </p:grpSp>
        <p:sp>
          <p:nvSpPr>
            <p:cNvPr id="167" name="Freeform: Shape 166">
              <a:extLst>
                <a:ext uri="{FF2B5EF4-FFF2-40B4-BE49-F238E27FC236}">
                  <a16:creationId xmlns:a16="http://schemas.microsoft.com/office/drawing/2014/main" xmlns="" id="{19D19D19-951A-45FC-9CBC-47C6CBC6ED2E}"/>
                </a:ext>
              </a:extLst>
            </p:cNvPr>
            <p:cNvSpPr/>
            <p:nvPr/>
          </p:nvSpPr>
          <p:spPr>
            <a:xfrm>
              <a:off x="8754135" y="1864846"/>
              <a:ext cx="2039951" cy="533400"/>
            </a:xfrm>
            <a:custGeom>
              <a:avLst/>
              <a:gdLst>
                <a:gd name="connsiteX0" fmla="*/ 2181943 w 2181943"/>
                <a:gd name="connsiteY0" fmla="*/ 0 h 533400"/>
                <a:gd name="connsiteX1" fmla="*/ 1467568 w 2181943"/>
                <a:gd name="connsiteY1" fmla="*/ 19050 h 533400"/>
                <a:gd name="connsiteX2" fmla="*/ 238843 w 2181943"/>
                <a:gd name="connsiteY2" fmla="*/ 190500 h 533400"/>
                <a:gd name="connsiteX3" fmla="*/ 718 w 2181943"/>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2181943" h="533400">
                  <a:moveTo>
                    <a:pt x="2181943" y="0"/>
                  </a:moveTo>
                  <a:lnTo>
                    <a:pt x="1467568" y="19050"/>
                  </a:lnTo>
                  <a:cubicBezTo>
                    <a:pt x="1143718" y="50800"/>
                    <a:pt x="483318" y="104775"/>
                    <a:pt x="238843" y="190500"/>
                  </a:cubicBezTo>
                  <a:cubicBezTo>
                    <a:pt x="-5632" y="276225"/>
                    <a:pt x="-2457" y="404812"/>
                    <a:pt x="718" y="533400"/>
                  </a:cubicBezTo>
                </a:path>
              </a:pathLst>
            </a:custGeom>
            <a:noFill/>
            <a:ln w="28575" cap="flat" cmpd="sng" algn="ctr">
              <a:solidFill>
                <a:sysClr val="windowText" lastClr="000000">
                  <a:lumMod val="50000"/>
                  <a:lumOff val="50000"/>
                </a:sysClr>
              </a:solidFill>
              <a:prstDash val="solid"/>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168" name="Group 167">
              <a:extLst>
                <a:ext uri="{FF2B5EF4-FFF2-40B4-BE49-F238E27FC236}">
                  <a16:creationId xmlns:a16="http://schemas.microsoft.com/office/drawing/2014/main" xmlns="" id="{A40DA8CC-09D0-4B2E-A854-F65EB2480A8B}"/>
                </a:ext>
              </a:extLst>
            </p:cNvPr>
            <p:cNvGrpSpPr/>
            <p:nvPr/>
          </p:nvGrpSpPr>
          <p:grpSpPr>
            <a:xfrm>
              <a:off x="10716694" y="1588946"/>
              <a:ext cx="1035478" cy="569389"/>
              <a:chOff x="9835867" y="1695994"/>
              <a:chExt cx="1035478" cy="569389"/>
            </a:xfrm>
          </p:grpSpPr>
          <p:sp>
            <p:nvSpPr>
              <p:cNvPr id="169" name="圆角矩形 31">
                <a:extLst>
                  <a:ext uri="{FF2B5EF4-FFF2-40B4-BE49-F238E27FC236}">
                    <a16:creationId xmlns:a16="http://schemas.microsoft.com/office/drawing/2014/main" xmlns="" id="{379039CE-4069-4CF9-BBE9-77AEDD7CEEBE}"/>
                  </a:ext>
                </a:extLst>
              </p:cNvPr>
              <p:cNvSpPr/>
              <p:nvPr/>
            </p:nvSpPr>
            <p:spPr>
              <a:xfrm>
                <a:off x="9835867" y="1695994"/>
                <a:ext cx="1035478" cy="569389"/>
              </a:xfrm>
              <a:prstGeom prst="roundRect">
                <a:avLst/>
              </a:prstGeom>
              <a:solidFill>
                <a:schemeClr val="accent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altLang="zh-CN" sz="12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mn-cs"/>
                </a:endParaRPr>
              </a:p>
            </p:txBody>
          </p:sp>
          <p:sp>
            <p:nvSpPr>
              <p:cNvPr id="170" name="TextBox 169">
                <a:extLst>
                  <a:ext uri="{FF2B5EF4-FFF2-40B4-BE49-F238E27FC236}">
                    <a16:creationId xmlns:a16="http://schemas.microsoft.com/office/drawing/2014/main" xmlns="" id="{9F90E104-31F7-4E64-BC7C-D980DC32DF35}"/>
                  </a:ext>
                </a:extLst>
              </p:cNvPr>
              <p:cNvSpPr txBox="1"/>
              <p:nvPr/>
            </p:nvSpPr>
            <p:spPr>
              <a:xfrm flipH="1">
                <a:off x="9952508" y="1857092"/>
                <a:ext cx="748041"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sym typeface="Calibri"/>
                  </a:rPr>
                  <a:t>DCAE</a:t>
                </a:r>
                <a:endParaRPr kumimoji="0" lang="en-US" sz="1600" b="1" i="0" u="none" strike="noStrike" kern="1200" cap="none" spc="0" normalizeH="0" baseline="0" noProof="0" dirty="0">
                  <a:ln>
                    <a:noFill/>
                  </a:ln>
                  <a:solidFill>
                    <a:prstClr val="black"/>
                  </a:solidFill>
                  <a:effectLst/>
                  <a:uLnTx/>
                  <a:uFillTx/>
                  <a:latin typeface="Calibri"/>
                  <a:ea typeface="+mn-ea"/>
                  <a:cs typeface="+mn-cs"/>
                  <a:sym typeface="Calibri"/>
                </a:endParaRPr>
              </a:p>
            </p:txBody>
          </p:sp>
        </p:grpSp>
        <p:sp>
          <p:nvSpPr>
            <p:cNvPr id="24" name="Arc 23">
              <a:extLst>
                <a:ext uri="{FF2B5EF4-FFF2-40B4-BE49-F238E27FC236}">
                  <a16:creationId xmlns:a16="http://schemas.microsoft.com/office/drawing/2014/main" xmlns="" id="{376B828C-6525-4436-AEF9-6D1BFBF4B250}"/>
                </a:ext>
              </a:extLst>
            </p:cNvPr>
            <p:cNvSpPr/>
            <p:nvPr/>
          </p:nvSpPr>
          <p:spPr>
            <a:xfrm rot="6049021">
              <a:off x="7389511" y="1657690"/>
              <a:ext cx="914400" cy="914400"/>
            </a:xfrm>
            <a:prstGeom prst="arc">
              <a:avLst>
                <a:gd name="adj1" fmla="val 2502042"/>
                <a:gd name="adj2" fmla="val 17771660"/>
              </a:avLst>
            </a:prstGeom>
            <a:noFill/>
            <a:ln w="28575" cap="flat" cmpd="sng" algn="ctr">
              <a:solidFill>
                <a:sysClr val="windowText" lastClr="000000">
                  <a:lumMod val="50000"/>
                  <a:lumOff val="50000"/>
                </a:sysClr>
              </a:solidFill>
              <a:prstDash val="solid"/>
              <a:tailEnd type="arrow"/>
            </a:ln>
            <a:effectLst/>
          </p:spPr>
          <p:txBody>
            <a:bodyPr rtlCol="0" anchor="ctr"/>
            <a:lstStyle/>
            <a:p>
              <a:pPr algn="ctr" defTabSz="914400" hangingPunct="1"/>
              <a:endParaRPr lang="en-US" kern="1200">
                <a:solidFill>
                  <a:prstClr val="black"/>
                </a:solidFill>
                <a:latin typeface="Calibri"/>
              </a:endParaRPr>
            </a:p>
          </p:txBody>
        </p:sp>
        <p:sp>
          <p:nvSpPr>
            <p:cNvPr id="171" name="TextBox 170">
              <a:extLst>
                <a:ext uri="{FF2B5EF4-FFF2-40B4-BE49-F238E27FC236}">
                  <a16:creationId xmlns:a16="http://schemas.microsoft.com/office/drawing/2014/main" xmlns="" id="{E73BF0E5-C85C-4DB7-99DE-BCDA28E0AECA}"/>
                </a:ext>
              </a:extLst>
            </p:cNvPr>
            <p:cNvSpPr txBox="1"/>
            <p:nvPr/>
          </p:nvSpPr>
          <p:spPr>
            <a:xfrm>
              <a:off x="7585662" y="1536471"/>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OE-4</a:t>
              </a:r>
            </a:p>
          </p:txBody>
        </p:sp>
        <p:sp>
          <p:nvSpPr>
            <p:cNvPr id="110" name="Arc 109">
              <a:extLst>
                <a:ext uri="{FF2B5EF4-FFF2-40B4-BE49-F238E27FC236}">
                  <a16:creationId xmlns:a16="http://schemas.microsoft.com/office/drawing/2014/main" xmlns="" id="{1BED6220-DE81-4FFC-93B4-9EFF490AEF76}"/>
                </a:ext>
              </a:extLst>
            </p:cNvPr>
            <p:cNvSpPr/>
            <p:nvPr/>
          </p:nvSpPr>
          <p:spPr>
            <a:xfrm rot="5134326">
              <a:off x="5032713" y="1510917"/>
              <a:ext cx="1302631" cy="914400"/>
            </a:xfrm>
            <a:prstGeom prst="arc">
              <a:avLst>
                <a:gd name="adj1" fmla="val 2502042"/>
                <a:gd name="adj2" fmla="val 14726686"/>
              </a:avLst>
            </a:prstGeom>
            <a:noFill/>
            <a:ln w="28575" cap="flat" cmpd="sng" algn="ctr">
              <a:solidFill>
                <a:sysClr val="windowText" lastClr="000000">
                  <a:lumMod val="50000"/>
                  <a:lumOff val="50000"/>
                </a:sysClr>
              </a:solidFill>
              <a:prstDash val="solid"/>
              <a:tailEnd type="arrow"/>
            </a:ln>
            <a:effectLst/>
          </p:spPr>
          <p:txBody>
            <a:bodyPr rtlCol="0" anchor="ctr"/>
            <a:lstStyle/>
            <a:p>
              <a:pPr algn="ctr" defTabSz="914400" hangingPunct="1"/>
              <a:endParaRPr lang="en-US" kern="1200">
                <a:solidFill>
                  <a:prstClr val="black"/>
                </a:solidFill>
                <a:latin typeface="Calibri"/>
              </a:endParaRPr>
            </a:p>
          </p:txBody>
        </p:sp>
        <p:sp>
          <p:nvSpPr>
            <p:cNvPr id="124" name="TextBox 123">
              <a:extLst>
                <a:ext uri="{FF2B5EF4-FFF2-40B4-BE49-F238E27FC236}">
                  <a16:creationId xmlns:a16="http://schemas.microsoft.com/office/drawing/2014/main" xmlns="" id="{855A1A5C-D683-4CBF-8B16-BF9F17D0A06B}"/>
                </a:ext>
              </a:extLst>
            </p:cNvPr>
            <p:cNvSpPr txBox="1"/>
            <p:nvPr/>
          </p:nvSpPr>
          <p:spPr>
            <a:xfrm>
              <a:off x="5130853" y="133583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OE-11</a:t>
              </a:r>
            </a:p>
          </p:txBody>
        </p:sp>
      </p:grpSp>
      <p:sp>
        <p:nvSpPr>
          <p:cNvPr id="165" name="Speech Bubble: Rectangle 164">
            <a:extLst>
              <a:ext uri="{FF2B5EF4-FFF2-40B4-BE49-F238E27FC236}">
                <a16:creationId xmlns:a16="http://schemas.microsoft.com/office/drawing/2014/main" xmlns="" id="{0F4E16BA-AFAC-438E-931E-38B1845058C2}"/>
              </a:ext>
            </a:extLst>
          </p:cNvPr>
          <p:cNvSpPr/>
          <p:nvPr/>
        </p:nvSpPr>
        <p:spPr>
          <a:xfrm>
            <a:off x="2616051" y="1042894"/>
            <a:ext cx="2071323" cy="445878"/>
          </a:xfrm>
          <a:prstGeom prst="wedgeRectCallout">
            <a:avLst>
              <a:gd name="adj1" fmla="val 69631"/>
              <a:gd name="adj2" fmla="val 38689"/>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SO-SO communication across ONAP instances is via External API.</a:t>
            </a:r>
          </a:p>
        </p:txBody>
      </p:sp>
      <p:sp>
        <p:nvSpPr>
          <p:cNvPr id="181" name="Speech Bubble: Rectangle 180">
            <a:extLst>
              <a:ext uri="{FF2B5EF4-FFF2-40B4-BE49-F238E27FC236}">
                <a16:creationId xmlns:a16="http://schemas.microsoft.com/office/drawing/2014/main" xmlns="" id="{FCAE468E-5DA8-44C9-85E8-8B67DAA0FF8A}"/>
              </a:ext>
            </a:extLst>
          </p:cNvPr>
          <p:cNvSpPr/>
          <p:nvPr/>
        </p:nvSpPr>
        <p:spPr>
          <a:xfrm>
            <a:off x="10016176" y="5796999"/>
            <a:ext cx="1641228" cy="476893"/>
          </a:xfrm>
          <a:prstGeom prst="wedgeRectCallout">
            <a:avLst>
              <a:gd name="adj1" fmla="val -175588"/>
              <a:gd name="adj2" fmla="val 19555"/>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Controller functions common to both SDN-C and Generic NF Controller.</a:t>
            </a:r>
          </a:p>
        </p:txBody>
      </p:sp>
      <p:sp>
        <p:nvSpPr>
          <p:cNvPr id="166" name="TextBox 165"/>
          <p:cNvSpPr txBox="1"/>
          <p:nvPr/>
        </p:nvSpPr>
        <p:spPr>
          <a:xfrm>
            <a:off x="5514308" y="963173"/>
            <a:ext cx="672877" cy="307777"/>
          </a:xfrm>
          <a:prstGeom prst="rect">
            <a:avLst/>
          </a:prstGeom>
          <a:noFill/>
        </p:spPr>
        <p:txBody>
          <a:bodyPr wrap="none" lIns="0" tIns="0" rIns="0" bIns="0" rtlCol="0">
            <a:spAutoFit/>
          </a:bodyPr>
          <a:lstStyle/>
          <a:p>
            <a:r>
              <a:rPr lang="en-US" sz="2000" b="1" dirty="0">
                <a:solidFill>
                  <a:srgbClr val="DA0081"/>
                </a:solidFill>
                <a:latin typeface="+mj-lt"/>
              </a:rPr>
              <a:t>Legato</a:t>
            </a:r>
          </a:p>
        </p:txBody>
      </p:sp>
      <p:sp>
        <p:nvSpPr>
          <p:cNvPr id="175" name="Up-Down Arrow 174"/>
          <p:cNvSpPr/>
          <p:nvPr/>
        </p:nvSpPr>
        <p:spPr>
          <a:xfrm>
            <a:off x="6152280" y="1133623"/>
            <a:ext cx="278916" cy="594700"/>
          </a:xfrm>
          <a:prstGeom prst="upDown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7" name="TextBox 176"/>
          <p:cNvSpPr txBox="1"/>
          <p:nvPr/>
        </p:nvSpPr>
        <p:spPr>
          <a:xfrm>
            <a:off x="6713795" y="1003987"/>
            <a:ext cx="926344" cy="307777"/>
          </a:xfrm>
          <a:prstGeom prst="rect">
            <a:avLst/>
          </a:prstGeom>
          <a:noFill/>
        </p:spPr>
        <p:txBody>
          <a:bodyPr wrap="none" lIns="0" tIns="0" rIns="0" bIns="0" rtlCol="0">
            <a:spAutoFit/>
          </a:bodyPr>
          <a:lstStyle/>
          <a:p>
            <a:r>
              <a:rPr lang="en-US" sz="2000" b="1" dirty="0">
                <a:solidFill>
                  <a:srgbClr val="DA0081"/>
                </a:solidFill>
                <a:latin typeface="+mj-lt"/>
              </a:rPr>
              <a:t>Interlude</a:t>
            </a:r>
          </a:p>
        </p:txBody>
      </p:sp>
      <p:sp>
        <p:nvSpPr>
          <p:cNvPr id="178" name="Left-Right Arrow 177"/>
          <p:cNvSpPr/>
          <p:nvPr/>
        </p:nvSpPr>
        <p:spPr>
          <a:xfrm rot="19466933">
            <a:off x="6546558" y="1327310"/>
            <a:ext cx="700987" cy="336896"/>
          </a:xfrm>
          <a:prstGeom prst="leftRight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2" name="TextBox 181"/>
          <p:cNvSpPr txBox="1"/>
          <p:nvPr/>
        </p:nvSpPr>
        <p:spPr>
          <a:xfrm>
            <a:off x="6045099" y="5119114"/>
            <a:ext cx="640496" cy="307777"/>
          </a:xfrm>
          <a:prstGeom prst="rect">
            <a:avLst/>
          </a:prstGeom>
          <a:noFill/>
          <a:ln w="3175">
            <a:solidFill>
              <a:schemeClr val="tx1"/>
            </a:solidFill>
          </a:ln>
        </p:spPr>
        <p:txBody>
          <a:bodyPr wrap="none" lIns="0" tIns="0" rIns="0" bIns="0" rtlCol="0">
            <a:spAutoFit/>
          </a:bodyPr>
          <a:lstStyle/>
          <a:p>
            <a:r>
              <a:rPr lang="en-US" sz="2000" b="1" dirty="0">
                <a:solidFill>
                  <a:srgbClr val="DA0081"/>
                </a:solidFill>
                <a:latin typeface="+mj-lt"/>
              </a:rPr>
              <a:t>Presto</a:t>
            </a:r>
          </a:p>
        </p:txBody>
      </p:sp>
    </p:spTree>
    <p:extLst>
      <p:ext uri="{BB962C8B-B14F-4D97-AF65-F5344CB8AC3E}">
        <p14:creationId xmlns:p14="http://schemas.microsoft.com/office/powerpoint/2010/main" val="3637560596"/>
      </p:ext>
    </p:extLst>
  </p:cSld>
  <p:clrMapOvr>
    <a:masterClrMapping/>
  </p:clrMapOvr>
  <p:transition>
    <p:wipe dir="r"/>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43677" y="1143000"/>
            <a:ext cx="10504646" cy="5383530"/>
          </a:xfrm>
          <a:prstGeom prst="rect">
            <a:avLst/>
          </a:prstGeom>
        </p:spPr>
        <p:txBody>
          <a:bodyPr>
            <a:normAutofit fontScale="70000" lnSpcReduction="20000"/>
          </a:bodyPr>
          <a:lstStyle/>
          <a:p>
            <a:r>
              <a:rPr lang="en-US" dirty="0"/>
              <a:t>It is envisioned that from a Service Provider to </a:t>
            </a:r>
            <a:r>
              <a:rPr lang="en-US" dirty="0" smtClean="0"/>
              <a:t>BSS/OSS interaction </a:t>
            </a:r>
            <a:r>
              <a:rPr lang="en-US" dirty="0"/>
              <a:t>context (i.e. MEF </a:t>
            </a:r>
            <a:r>
              <a:rPr lang="en-US" dirty="0" smtClean="0"/>
              <a:t>Legato), </a:t>
            </a:r>
            <a:r>
              <a:rPr lang="en-US" dirty="0"/>
              <a:t>the ONAP External API will support the following types of interacts:</a:t>
            </a:r>
          </a:p>
          <a:p>
            <a:pPr marL="457200" indent="-457200">
              <a:buFont typeface="Arial" panose="020B0604020202020204" pitchFamily="34" charset="0"/>
              <a:buChar char="•"/>
            </a:pPr>
            <a:r>
              <a:rPr lang="en-US" dirty="0" smtClean="0"/>
              <a:t>BSS/OSS retrieves Service Models</a:t>
            </a:r>
          </a:p>
          <a:p>
            <a:pPr marL="457200" indent="-457200">
              <a:buFont typeface="Arial" panose="020B0604020202020204" pitchFamily="34" charset="0"/>
              <a:buChar char="•"/>
            </a:pPr>
            <a:r>
              <a:rPr lang="en-US" dirty="0" smtClean="0"/>
              <a:t>BSS/OSS requests </a:t>
            </a:r>
            <a:r>
              <a:rPr lang="en-US" dirty="0"/>
              <a:t>service feasibility determination.</a:t>
            </a:r>
          </a:p>
          <a:p>
            <a:pPr marL="457200" indent="-457200">
              <a:buFont typeface="Arial" panose="020B0604020202020204" pitchFamily="34" charset="0"/>
              <a:buChar char="•"/>
            </a:pPr>
            <a:r>
              <a:rPr lang="en-US" dirty="0" smtClean="0"/>
              <a:t>BSS/OSS requests reservations of capabilities related </a:t>
            </a:r>
            <a:r>
              <a:rPr lang="en-US" dirty="0"/>
              <a:t>to a potential Service.</a:t>
            </a:r>
          </a:p>
          <a:p>
            <a:pPr marL="457200" indent="-457200">
              <a:buFont typeface="Arial" panose="020B0604020202020204" pitchFamily="34" charset="0"/>
              <a:buChar char="•"/>
            </a:pPr>
            <a:r>
              <a:rPr lang="en-US" dirty="0" smtClean="0"/>
              <a:t>BSS/OSS requests </a:t>
            </a:r>
            <a:r>
              <a:rPr lang="en-US" dirty="0"/>
              <a:t>activation of Service.</a:t>
            </a:r>
          </a:p>
          <a:p>
            <a:pPr marL="457200" indent="-457200">
              <a:buFont typeface="Arial" panose="020B0604020202020204" pitchFamily="34" charset="0"/>
              <a:buChar char="•"/>
            </a:pPr>
            <a:r>
              <a:rPr lang="en-US" dirty="0" smtClean="0"/>
              <a:t>BSS/OSS receives </a:t>
            </a:r>
            <a:r>
              <a:rPr lang="en-US" dirty="0"/>
              <a:t>Service activation tracking status updates.</a:t>
            </a:r>
          </a:p>
          <a:p>
            <a:pPr marL="457200" indent="-457200">
              <a:buFont typeface="Arial" panose="020B0604020202020204" pitchFamily="34" charset="0"/>
              <a:buChar char="•"/>
            </a:pPr>
            <a:r>
              <a:rPr lang="en-US" dirty="0" smtClean="0"/>
              <a:t>BSS/OSS retrieves Service Inventory</a:t>
            </a:r>
          </a:p>
          <a:p>
            <a:pPr marL="457200" indent="-457200">
              <a:buFont typeface="Arial" panose="020B0604020202020204" pitchFamily="34" charset="0"/>
              <a:buChar char="•"/>
            </a:pPr>
            <a:r>
              <a:rPr lang="en-US" dirty="0" smtClean="0"/>
              <a:t>BSS/OSS receives </a:t>
            </a:r>
            <a:r>
              <a:rPr lang="en-US" dirty="0"/>
              <a:t>usage events due to a Customer initiating dynamic activity on their Service (e.g., increase in bandwidth).</a:t>
            </a:r>
          </a:p>
          <a:p>
            <a:pPr marL="457200" indent="-457200">
              <a:buFont typeface="Arial" panose="020B0604020202020204" pitchFamily="34" charset="0"/>
              <a:buChar char="•"/>
            </a:pPr>
            <a:r>
              <a:rPr lang="en-US" dirty="0" smtClean="0"/>
              <a:t>BSS/OSS receives </a:t>
            </a:r>
            <a:r>
              <a:rPr lang="en-US" dirty="0"/>
              <a:t>a summary of Service quality and usage information</a:t>
            </a:r>
            <a:r>
              <a:rPr lang="en-US" dirty="0" smtClean="0"/>
              <a:t>.</a:t>
            </a:r>
          </a:p>
          <a:p>
            <a:pPr marL="457200" indent="-457200">
              <a:buFont typeface="Arial" panose="020B0604020202020204" pitchFamily="34" charset="0"/>
              <a:buChar char="•"/>
            </a:pPr>
            <a:r>
              <a:rPr lang="en-US" dirty="0" smtClean="0"/>
              <a:t>BSS/OSS receives Service state and fault event information</a:t>
            </a:r>
            <a:endParaRPr lang="en-US" dirty="0"/>
          </a:p>
          <a:p>
            <a:pPr marL="457200" indent="-457200">
              <a:buFont typeface="Arial" panose="020B0604020202020204" pitchFamily="34" charset="0"/>
              <a:buChar char="•"/>
            </a:pPr>
            <a:r>
              <a:rPr lang="en-US" dirty="0" smtClean="0"/>
              <a:t>BSS/OSS receives </a:t>
            </a:r>
            <a:r>
              <a:rPr lang="en-US" dirty="0"/>
              <a:t>Service Activation Testing results.</a:t>
            </a:r>
          </a:p>
          <a:p>
            <a:pPr marL="457200" indent="-457200">
              <a:buFont typeface="Arial" panose="020B0604020202020204" pitchFamily="34" charset="0"/>
              <a:buChar char="•"/>
            </a:pPr>
            <a:r>
              <a:rPr lang="en-US" dirty="0" smtClean="0"/>
              <a:t>BSS/OSS </a:t>
            </a:r>
            <a:r>
              <a:rPr lang="en-US" dirty="0"/>
              <a:t>receive capability information about the Service layer</a:t>
            </a:r>
            <a:r>
              <a:rPr lang="en-US" dirty="0" smtClean="0"/>
              <a:t>.</a:t>
            </a:r>
          </a:p>
          <a:p>
            <a:pPr marL="457200" indent="-457200">
              <a:buFont typeface="Arial" panose="020B0604020202020204" pitchFamily="34" charset="0"/>
              <a:buChar char="•"/>
            </a:pPr>
            <a:r>
              <a:rPr lang="en-US" dirty="0"/>
              <a:t>BSS/OSS manages Licenses</a:t>
            </a:r>
          </a:p>
          <a:p>
            <a:pPr marL="457200" indent="-457200">
              <a:buFont typeface="Arial" panose="020B0604020202020204" pitchFamily="34" charset="0"/>
              <a:buChar char="•"/>
            </a:pPr>
            <a:r>
              <a:rPr lang="en-US" dirty="0" smtClean="0"/>
              <a:t>BSS/OSS receives License Usage information</a:t>
            </a:r>
          </a:p>
          <a:p>
            <a:endParaRPr lang="en-US" dirty="0"/>
          </a:p>
        </p:txBody>
      </p:sp>
      <p:sp>
        <p:nvSpPr>
          <p:cNvPr id="4" name="Title 1"/>
          <p:cNvSpPr>
            <a:spLocks noGrp="1"/>
          </p:cNvSpPr>
          <p:nvPr>
            <p:ph type="title"/>
          </p:nvPr>
        </p:nvSpPr>
        <p:spPr>
          <a:xfrm>
            <a:off x="740600" y="93774"/>
            <a:ext cx="10707635" cy="780237"/>
          </a:xfrm>
        </p:spPr>
        <p:txBody>
          <a:bodyPr>
            <a:normAutofit fontScale="90000"/>
          </a:bodyPr>
          <a:lstStyle/>
          <a:p>
            <a:r>
              <a:rPr lang="en-US" b="1" dirty="0" smtClean="0"/>
              <a:t>Legato Interface Reference Point (BSS/OSS-ONAP)</a:t>
            </a:r>
          </a:p>
        </p:txBody>
      </p:sp>
    </p:spTree>
    <p:extLst>
      <p:ext uri="{BB962C8B-B14F-4D97-AF65-F5344CB8AC3E}">
        <p14:creationId xmlns:p14="http://schemas.microsoft.com/office/powerpoint/2010/main" val="3170920844"/>
      </p:ext>
    </p:extLst>
  </p:cSld>
  <p:clrMapOvr>
    <a:masterClrMapping/>
  </p:clrMapOvr>
  <p:transition>
    <p:wipe dir="r"/>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43677" y="1154430"/>
            <a:ext cx="10504646" cy="5019670"/>
          </a:xfrm>
          <a:prstGeom prst="rect">
            <a:avLst/>
          </a:prstGeom>
        </p:spPr>
        <p:txBody>
          <a:bodyPr>
            <a:noAutofit/>
          </a:bodyPr>
          <a:lstStyle/>
          <a:p>
            <a:pPr marL="0" indent="0">
              <a:buNone/>
            </a:pPr>
            <a:r>
              <a:rPr lang="en-US" sz="1800" dirty="0"/>
              <a:t>It is envisioned that from a Service Provider to Partner Provider interaction context (i.e. MEF Interlude), the ONAP External API will support the following types of interacts:</a:t>
            </a:r>
          </a:p>
          <a:p>
            <a:pPr marL="285750" indent="-285750">
              <a:buFont typeface="Arial" panose="020B0604020202020204" pitchFamily="34" charset="0"/>
              <a:buChar char="•"/>
            </a:pPr>
            <a:r>
              <a:rPr lang="en-US" sz="1800" dirty="0"/>
              <a:t>Service Provider controls aspects of the Service within the Partner domain (on behalf of the Customer) by requesting changes to dynamic parameters as permitted by service policies.</a:t>
            </a:r>
          </a:p>
          <a:p>
            <a:pPr marL="285750" indent="-285750">
              <a:buFont typeface="Arial" panose="020B0604020202020204" pitchFamily="34" charset="0"/>
              <a:buChar char="•"/>
            </a:pPr>
            <a:r>
              <a:rPr lang="en-US" sz="1800" dirty="0"/>
              <a:t>Service Provider queries state of the Service.</a:t>
            </a:r>
          </a:p>
          <a:p>
            <a:pPr marL="285750" indent="-285750">
              <a:buFont typeface="Arial" panose="020B0604020202020204" pitchFamily="34" charset="0"/>
              <a:buChar char="•"/>
            </a:pPr>
            <a:r>
              <a:rPr lang="en-US" sz="1800" dirty="0"/>
              <a:t>Service Provider requests change to administrative state or permitted attributes of a Service.</a:t>
            </a:r>
          </a:p>
          <a:p>
            <a:pPr marL="285750" indent="-285750">
              <a:buFont typeface="Arial" panose="020B0604020202020204" pitchFamily="34" charset="0"/>
              <a:buChar char="•"/>
            </a:pPr>
            <a:r>
              <a:rPr lang="en-US" sz="1800" dirty="0"/>
              <a:t>Service Provider request creation of connectivity between two Service Interfaces as permitted by established business arrangement.</a:t>
            </a:r>
          </a:p>
          <a:p>
            <a:pPr marL="285750" indent="-285750">
              <a:buFont typeface="Arial" panose="020B0604020202020204" pitchFamily="34" charset="0"/>
              <a:buChar char="•"/>
            </a:pPr>
            <a:r>
              <a:rPr lang="en-US" sz="1800" dirty="0"/>
              <a:t>Service Provider request instantiation of functional service components as permitted by established business arrangement.</a:t>
            </a:r>
          </a:p>
          <a:p>
            <a:pPr marL="285750" indent="-285750">
              <a:buFont typeface="Arial" panose="020B0604020202020204" pitchFamily="34" charset="0"/>
              <a:buChar char="•"/>
            </a:pPr>
            <a:r>
              <a:rPr lang="en-US" sz="1800" dirty="0"/>
              <a:t>Service Provider queries the Partner for detailed information related to Services provided by the Partner to the Service Provider.</a:t>
            </a:r>
          </a:p>
          <a:p>
            <a:pPr marL="285750" indent="-285750">
              <a:buFont typeface="Arial" panose="020B0604020202020204" pitchFamily="34" charset="0"/>
              <a:buChar char="•"/>
            </a:pPr>
            <a:r>
              <a:rPr lang="en-US" sz="1800" dirty="0"/>
              <a:t>Service Provider receives Service specific event notifications (e.g., Service Problem Alerts) from the Partner.</a:t>
            </a:r>
          </a:p>
          <a:p>
            <a:pPr marL="285750" indent="-285750">
              <a:buFont typeface="Arial" panose="020B0604020202020204" pitchFamily="34" charset="0"/>
              <a:buChar char="•"/>
            </a:pPr>
            <a:r>
              <a:rPr lang="en-US" sz="1800" dirty="0"/>
              <a:t>Service Provider receives Service specific performance information from the Partner.</a:t>
            </a:r>
          </a:p>
          <a:p>
            <a:pPr marL="285750" indent="-285750">
              <a:buFont typeface="Arial" panose="020B0604020202020204" pitchFamily="34" charset="0"/>
              <a:buChar char="•"/>
            </a:pPr>
            <a:r>
              <a:rPr lang="en-US" sz="1800" dirty="0"/>
              <a:t>Service Provider request Service related test initiation and receive test results from the Partner.</a:t>
            </a:r>
          </a:p>
          <a:p>
            <a:endParaRPr lang="en-US" sz="1800" dirty="0"/>
          </a:p>
        </p:txBody>
      </p:sp>
      <p:sp>
        <p:nvSpPr>
          <p:cNvPr id="4" name="Title 1"/>
          <p:cNvSpPr>
            <a:spLocks noGrp="1"/>
          </p:cNvSpPr>
          <p:nvPr>
            <p:ph type="title"/>
          </p:nvPr>
        </p:nvSpPr>
        <p:spPr>
          <a:xfrm>
            <a:off x="740600" y="93774"/>
            <a:ext cx="10707635" cy="780237"/>
          </a:xfrm>
        </p:spPr>
        <p:txBody>
          <a:bodyPr>
            <a:normAutofit fontScale="90000"/>
          </a:bodyPr>
          <a:lstStyle/>
          <a:p>
            <a:r>
              <a:rPr lang="en-US" b="1" dirty="0" smtClean="0"/>
              <a:t>Interlude Interface Reference Point (ONAP-Partner)</a:t>
            </a:r>
          </a:p>
        </p:txBody>
      </p:sp>
    </p:spTree>
    <p:extLst>
      <p:ext uri="{BB962C8B-B14F-4D97-AF65-F5344CB8AC3E}">
        <p14:creationId xmlns:p14="http://schemas.microsoft.com/office/powerpoint/2010/main" val="2181218019"/>
      </p:ext>
    </p:extLst>
  </p:cSld>
  <p:clrMapOvr>
    <a:masterClrMapping/>
  </p:clrMapOvr>
  <p:transition>
    <p:wipe dir="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Information Domains in ONAP</a:t>
            </a:r>
            <a:endParaRPr lang="en-US" b="1" dirty="0"/>
          </a:p>
        </p:txBody>
      </p:sp>
      <p:sp>
        <p:nvSpPr>
          <p:cNvPr id="4" name="Content Placeholder 3"/>
          <p:cNvSpPr>
            <a:spLocks noGrp="1"/>
          </p:cNvSpPr>
          <p:nvPr>
            <p:ph sz="half" idx="2"/>
          </p:nvPr>
        </p:nvSpPr>
        <p:spPr>
          <a:xfrm>
            <a:off x="6355676" y="971550"/>
            <a:ext cx="5829976" cy="5598310"/>
          </a:xfrm>
        </p:spPr>
        <p:txBody>
          <a:bodyPr>
            <a:noAutofit/>
          </a:bodyPr>
          <a:lstStyle/>
          <a:p>
            <a:pPr marL="0" indent="0">
              <a:spcBef>
                <a:spcPts val="0"/>
              </a:spcBef>
              <a:spcAft>
                <a:spcPts val="200"/>
              </a:spcAft>
              <a:buNone/>
            </a:pPr>
            <a:r>
              <a:rPr lang="en-US" sz="1600" b="1" dirty="0">
                <a:latin typeface="Calibri" panose="020F0502020204030204" pitchFamily="34" charset="0"/>
              </a:rPr>
              <a:t>Governance/Processes</a:t>
            </a:r>
          </a:p>
          <a:p>
            <a:pPr marL="0" indent="0">
              <a:spcBef>
                <a:spcPts val="0"/>
              </a:spcBef>
              <a:spcAft>
                <a:spcPts val="200"/>
              </a:spcAft>
              <a:buNone/>
            </a:pPr>
            <a:r>
              <a:rPr lang="en-US" sz="1600" dirty="0">
                <a:latin typeface="Calibri" panose="020F0502020204030204" pitchFamily="34" charset="0"/>
              </a:rPr>
              <a:t>Policy/Rule/Constraints, SLA/OLA Definition, </a:t>
            </a:r>
          </a:p>
          <a:p>
            <a:pPr marL="0" indent="0">
              <a:spcBef>
                <a:spcPts val="0"/>
              </a:spcBef>
              <a:spcAft>
                <a:spcPts val="200"/>
              </a:spcAft>
              <a:buNone/>
            </a:pPr>
            <a:r>
              <a:rPr lang="en-US" sz="1600" dirty="0">
                <a:latin typeface="Calibri" panose="020F0502020204030204" pitchFamily="34" charset="0"/>
              </a:rPr>
              <a:t>Asset/Capacity Management, Configuration/Change/Incident Management, Catalog Management</a:t>
            </a:r>
          </a:p>
          <a:p>
            <a:pPr marL="0" indent="0">
              <a:spcBef>
                <a:spcPts val="0"/>
              </a:spcBef>
              <a:spcAft>
                <a:spcPts val="200"/>
              </a:spcAft>
              <a:buNone/>
            </a:pPr>
            <a:r>
              <a:rPr lang="en-US" sz="1600" b="1" dirty="0">
                <a:latin typeface="Calibri" panose="020F0502020204030204" pitchFamily="34" charset="0"/>
              </a:rPr>
              <a:t>Service Design</a:t>
            </a:r>
          </a:p>
          <a:p>
            <a:pPr marL="0" indent="0">
              <a:spcBef>
                <a:spcPts val="0"/>
              </a:spcBef>
              <a:spcAft>
                <a:spcPts val="200"/>
              </a:spcAft>
              <a:buNone/>
            </a:pPr>
            <a:r>
              <a:rPr lang="en-US" sz="1600" dirty="0">
                <a:latin typeface="Calibri" panose="020F0502020204030204" pitchFamily="34" charset="0"/>
              </a:rPr>
              <a:t>Network function on-boarding</a:t>
            </a:r>
          </a:p>
          <a:p>
            <a:pPr marL="0" indent="0">
              <a:spcBef>
                <a:spcPts val="0"/>
              </a:spcBef>
              <a:spcAft>
                <a:spcPts val="200"/>
              </a:spcAft>
              <a:buNone/>
            </a:pPr>
            <a:r>
              <a:rPr lang="en-US" sz="1600" dirty="0">
                <a:latin typeface="Calibri" panose="020F0502020204030204" pitchFamily="34" charset="0"/>
              </a:rPr>
              <a:t>Service definition, including Service blueprints</a:t>
            </a:r>
          </a:p>
          <a:p>
            <a:pPr marL="0" indent="0">
              <a:spcBef>
                <a:spcPts val="0"/>
              </a:spcBef>
              <a:spcAft>
                <a:spcPts val="200"/>
              </a:spcAft>
              <a:buNone/>
            </a:pPr>
            <a:r>
              <a:rPr lang="en-US" sz="1600" b="1" dirty="0">
                <a:latin typeface="Calibri" panose="020F0502020204030204" pitchFamily="34" charset="0"/>
              </a:rPr>
              <a:t>Service Access</a:t>
            </a:r>
          </a:p>
          <a:p>
            <a:pPr marL="0" indent="0">
              <a:spcBef>
                <a:spcPts val="0"/>
              </a:spcBef>
              <a:spcAft>
                <a:spcPts val="200"/>
              </a:spcAft>
              <a:buNone/>
            </a:pPr>
            <a:r>
              <a:rPr lang="en-US" sz="1600" dirty="0">
                <a:latin typeface="Calibri" panose="020F0502020204030204" pitchFamily="34" charset="0"/>
              </a:rPr>
              <a:t>User/Tenant Management, Identity Management, RBAC</a:t>
            </a:r>
          </a:p>
          <a:p>
            <a:pPr marL="0" indent="0">
              <a:spcBef>
                <a:spcPts val="0"/>
              </a:spcBef>
              <a:spcAft>
                <a:spcPts val="200"/>
              </a:spcAft>
              <a:buNone/>
            </a:pPr>
            <a:r>
              <a:rPr lang="en-US" sz="1600" dirty="0">
                <a:latin typeface="Calibri" panose="020F0502020204030204" pitchFamily="34" charset="0"/>
              </a:rPr>
              <a:t>Entitlement Control</a:t>
            </a:r>
          </a:p>
          <a:p>
            <a:pPr marL="0" indent="0">
              <a:spcBef>
                <a:spcPts val="0"/>
              </a:spcBef>
              <a:spcAft>
                <a:spcPts val="200"/>
              </a:spcAft>
              <a:buNone/>
            </a:pPr>
            <a:r>
              <a:rPr lang="en-US" sz="1600" b="1" dirty="0" smtClean="0">
                <a:latin typeface="Calibri" panose="020F0502020204030204" pitchFamily="34" charset="0"/>
              </a:rPr>
              <a:t>Offered Services</a:t>
            </a:r>
            <a:endParaRPr lang="en-US" sz="1600" b="1" dirty="0">
              <a:latin typeface="Calibri" panose="020F0502020204030204" pitchFamily="34" charset="0"/>
            </a:endParaRPr>
          </a:p>
          <a:p>
            <a:pPr marL="0" indent="0">
              <a:spcBef>
                <a:spcPts val="0"/>
              </a:spcBef>
              <a:spcAft>
                <a:spcPts val="200"/>
              </a:spcAft>
              <a:buNone/>
            </a:pPr>
            <a:r>
              <a:rPr lang="en-US" sz="1600" dirty="0">
                <a:latin typeface="Calibri" panose="020F0502020204030204" pitchFamily="34" charset="0"/>
              </a:rPr>
              <a:t>Policy/Rule/Constraints, SLA/OLA Definition</a:t>
            </a:r>
          </a:p>
          <a:p>
            <a:pPr marL="0" indent="0">
              <a:spcBef>
                <a:spcPts val="0"/>
              </a:spcBef>
              <a:spcAft>
                <a:spcPts val="200"/>
              </a:spcAft>
              <a:buNone/>
            </a:pPr>
            <a:r>
              <a:rPr lang="en-US" sz="1600" dirty="0">
                <a:latin typeface="Calibri" panose="020F0502020204030204" pitchFamily="34" charset="0"/>
              </a:rPr>
              <a:t>Asset/Capacity Management, Configuration/Change/Incident Management</a:t>
            </a:r>
            <a:endParaRPr lang="en-US" sz="1600" b="1" dirty="0">
              <a:latin typeface="Calibri" panose="020F0502020204030204" pitchFamily="34" charset="0"/>
            </a:endParaRPr>
          </a:p>
          <a:p>
            <a:pPr marL="0" indent="0">
              <a:spcBef>
                <a:spcPts val="0"/>
              </a:spcBef>
              <a:spcAft>
                <a:spcPts val="200"/>
              </a:spcAft>
              <a:buNone/>
            </a:pPr>
            <a:r>
              <a:rPr lang="en-US" sz="1600" b="1" dirty="0">
                <a:latin typeface="Calibri" panose="020F0502020204030204" pitchFamily="34" charset="0"/>
              </a:rPr>
              <a:t>Services Components</a:t>
            </a:r>
          </a:p>
          <a:p>
            <a:pPr marL="0" indent="0">
              <a:spcBef>
                <a:spcPts val="0"/>
              </a:spcBef>
              <a:spcAft>
                <a:spcPts val="200"/>
              </a:spcAft>
              <a:buNone/>
            </a:pPr>
            <a:r>
              <a:rPr lang="en-US" sz="1600" dirty="0">
                <a:latin typeface="Calibri" panose="020F0502020204030204" pitchFamily="34" charset="0"/>
              </a:rPr>
              <a:t>Decomposition/Instantiation/Assurance/Remediation</a:t>
            </a:r>
          </a:p>
          <a:p>
            <a:pPr marL="0" indent="0">
              <a:spcBef>
                <a:spcPts val="0"/>
              </a:spcBef>
              <a:spcAft>
                <a:spcPts val="200"/>
              </a:spcAft>
              <a:buNone/>
            </a:pPr>
            <a:r>
              <a:rPr lang="en-US" sz="1600" dirty="0">
                <a:latin typeface="Calibri" panose="020F0502020204030204" pitchFamily="34" charset="0"/>
              </a:rPr>
              <a:t>Service Level Optimization, QoS Optimization, Policy Enforcement, </a:t>
            </a:r>
            <a:endParaRPr lang="en-US" sz="1600" b="1" dirty="0">
              <a:latin typeface="Calibri" panose="020F0502020204030204" pitchFamily="34" charset="0"/>
            </a:endParaRPr>
          </a:p>
          <a:p>
            <a:pPr marL="0" indent="0">
              <a:spcBef>
                <a:spcPts val="0"/>
              </a:spcBef>
              <a:spcAft>
                <a:spcPts val="200"/>
              </a:spcAft>
              <a:buNone/>
            </a:pPr>
            <a:r>
              <a:rPr lang="en-US" sz="1600" b="1" dirty="0">
                <a:latin typeface="Calibri" panose="020F0502020204030204" pitchFamily="34" charset="0"/>
              </a:rPr>
              <a:t>Logical Resource</a:t>
            </a:r>
          </a:p>
          <a:p>
            <a:pPr marL="0" indent="0">
              <a:spcBef>
                <a:spcPts val="0"/>
              </a:spcBef>
              <a:spcAft>
                <a:spcPts val="200"/>
              </a:spcAft>
              <a:buNone/>
            </a:pPr>
            <a:r>
              <a:rPr lang="en-US" sz="1600" dirty="0">
                <a:latin typeface="Calibri" panose="020F0502020204030204" pitchFamily="34" charset="0"/>
              </a:rPr>
              <a:t>Resource Matchmaking/Optimization</a:t>
            </a:r>
          </a:p>
          <a:p>
            <a:pPr marL="0" indent="0">
              <a:spcBef>
                <a:spcPts val="0"/>
              </a:spcBef>
              <a:spcAft>
                <a:spcPts val="200"/>
              </a:spcAft>
              <a:buNone/>
            </a:pPr>
            <a:r>
              <a:rPr lang="en-US" sz="1600" dirty="0">
                <a:latin typeface="Calibri" panose="020F0502020204030204" pitchFamily="34" charset="0"/>
              </a:rPr>
              <a:t>Resource Reservations/Allocations, Installation/Configuration</a:t>
            </a:r>
            <a:endParaRPr lang="en-US" sz="1600" b="1" dirty="0">
              <a:latin typeface="Calibri" panose="020F0502020204030204" pitchFamily="34" charset="0"/>
            </a:endParaRPr>
          </a:p>
          <a:p>
            <a:pPr marL="0" indent="0">
              <a:spcBef>
                <a:spcPts val="0"/>
              </a:spcBef>
              <a:spcAft>
                <a:spcPts val="200"/>
              </a:spcAft>
              <a:buNone/>
            </a:pPr>
            <a:r>
              <a:rPr lang="en-US" sz="1600" b="1" dirty="0">
                <a:latin typeface="Calibri" panose="020F0502020204030204" pitchFamily="34" charset="0"/>
              </a:rPr>
              <a:t>Real Infrastructure</a:t>
            </a:r>
          </a:p>
          <a:p>
            <a:pPr marL="0" indent="0">
              <a:spcBef>
                <a:spcPts val="0"/>
              </a:spcBef>
              <a:spcAft>
                <a:spcPts val="200"/>
              </a:spcAft>
              <a:buNone/>
            </a:pPr>
            <a:r>
              <a:rPr lang="en-US" sz="1600" dirty="0">
                <a:latin typeface="Calibri" panose="020F0502020204030204" pitchFamily="34" charset="0"/>
              </a:rPr>
              <a:t>Provider Registration, Infrastructure Discovery/Monitoring</a:t>
            </a:r>
          </a:p>
          <a:p>
            <a:pPr marL="0" indent="0">
              <a:spcBef>
                <a:spcPts val="0"/>
              </a:spcBef>
              <a:spcAft>
                <a:spcPts val="200"/>
              </a:spcAft>
              <a:buNone/>
            </a:pPr>
            <a:r>
              <a:rPr lang="en-US" sz="1600" dirty="0">
                <a:latin typeface="Calibri" panose="020F0502020204030204" pitchFamily="34" charset="0"/>
              </a:rPr>
              <a:t>Capacity Optimization</a:t>
            </a:r>
          </a:p>
        </p:txBody>
      </p:sp>
      <p:grpSp>
        <p:nvGrpSpPr>
          <p:cNvPr id="5" name="Group 4"/>
          <p:cNvGrpSpPr/>
          <p:nvPr/>
        </p:nvGrpSpPr>
        <p:grpSpPr>
          <a:xfrm>
            <a:off x="751760" y="1101850"/>
            <a:ext cx="5144181" cy="4306441"/>
            <a:chOff x="375249" y="1535259"/>
            <a:chExt cx="5904782" cy="4943177"/>
          </a:xfrm>
        </p:grpSpPr>
        <p:sp>
          <p:nvSpPr>
            <p:cNvPr id="6" name="Rectangle 5"/>
            <p:cNvSpPr/>
            <p:nvPr/>
          </p:nvSpPr>
          <p:spPr>
            <a:xfrm>
              <a:off x="379562" y="3441940"/>
              <a:ext cx="690114" cy="3036496"/>
            </a:xfrm>
            <a:prstGeom prst="rect">
              <a:avLst/>
            </a:prstGeom>
          </p:spPr>
          <p:style>
            <a:lnRef idx="0">
              <a:schemeClr val="accent1"/>
            </a:lnRef>
            <a:fillRef idx="3">
              <a:schemeClr val="accent1"/>
            </a:fillRef>
            <a:effectRef idx="3">
              <a:schemeClr val="accent1"/>
            </a:effectRef>
            <a:fontRef idx="minor">
              <a:schemeClr val="lt1"/>
            </a:fontRef>
          </p:style>
          <p:txBody>
            <a:bodyPr vert="vert270" rtlCol="0" anchor="ctr"/>
            <a:lstStyle/>
            <a:p>
              <a:pPr algn="ctr"/>
              <a:r>
                <a:rPr lang="en-US" sz="1399" b="1" dirty="0">
                  <a:latin typeface="Arial" panose="020B0604020202020204" pitchFamily="34" charset="0"/>
                  <a:cs typeface="Arial" panose="020B0604020202020204" pitchFamily="34" charset="0"/>
                </a:rPr>
                <a:t>Governance/Processes</a:t>
              </a:r>
            </a:p>
          </p:txBody>
        </p:sp>
        <p:sp>
          <p:nvSpPr>
            <p:cNvPr id="7" name="Rectangle 6"/>
            <p:cNvSpPr/>
            <p:nvPr/>
          </p:nvSpPr>
          <p:spPr>
            <a:xfrm>
              <a:off x="1854679" y="2955984"/>
              <a:ext cx="4425351" cy="793630"/>
            </a:xfrm>
            <a:prstGeom prst="rect">
              <a:avLst/>
            </a:prstGeom>
            <a:solidFill>
              <a:schemeClr val="tx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399" b="1" dirty="0" smtClean="0">
                  <a:latin typeface="Arial" panose="020B0604020202020204" pitchFamily="34" charset="0"/>
                  <a:cs typeface="Arial" panose="020B0604020202020204" pitchFamily="34" charset="0"/>
                </a:rPr>
                <a:t>Offered Services</a:t>
              </a:r>
              <a:r>
                <a:rPr lang="en-US" sz="1399" b="1" dirty="0">
                  <a:latin typeface="Arial" panose="020B0604020202020204" pitchFamily="34" charset="0"/>
                  <a:cs typeface="Arial" panose="020B0604020202020204" pitchFamily="34" charset="0"/>
                </a:rPr>
                <a:t/>
              </a:r>
              <a:br>
                <a:rPr lang="en-US" sz="1399" b="1" dirty="0">
                  <a:latin typeface="Arial" panose="020B0604020202020204" pitchFamily="34" charset="0"/>
                  <a:cs typeface="Arial" panose="020B0604020202020204" pitchFamily="34" charset="0"/>
                </a:rPr>
              </a:br>
              <a:r>
                <a:rPr lang="en-US" sz="1399" b="1" dirty="0">
                  <a:latin typeface="Arial" panose="020B0604020202020204" pitchFamily="34" charset="0"/>
                  <a:cs typeface="Arial" panose="020B0604020202020204" pitchFamily="34" charset="0"/>
                </a:rPr>
                <a:t>(What’s offered; Catalog)</a:t>
              </a:r>
            </a:p>
          </p:txBody>
        </p:sp>
        <p:sp>
          <p:nvSpPr>
            <p:cNvPr id="8" name="Rectangle 7"/>
            <p:cNvSpPr/>
            <p:nvPr/>
          </p:nvSpPr>
          <p:spPr>
            <a:xfrm>
              <a:off x="1854679" y="3867508"/>
              <a:ext cx="4425351" cy="793630"/>
            </a:xfrm>
            <a:prstGeom prst="rect">
              <a:avLst/>
            </a:prstGeom>
            <a:solidFill>
              <a:schemeClr val="tx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Service Components</a:t>
              </a:r>
              <a:br>
                <a:rPr lang="en-US" sz="1399" b="1" dirty="0">
                  <a:latin typeface="Arial" panose="020B0604020202020204" pitchFamily="34" charset="0"/>
                  <a:cs typeface="Arial" panose="020B0604020202020204" pitchFamily="34" charset="0"/>
                </a:rPr>
              </a:br>
              <a:r>
                <a:rPr lang="en-US" sz="1399" b="1" dirty="0">
                  <a:latin typeface="Arial" panose="020B0604020202020204" pitchFamily="34" charset="0"/>
                  <a:cs typeface="Arial" panose="020B0604020202020204" pitchFamily="34" charset="0"/>
                </a:rPr>
                <a:t>(Service Function Topology; </a:t>
              </a:r>
              <a:r>
                <a:rPr lang="en-US" sz="1399" b="1" dirty="0" smtClean="0">
                  <a:latin typeface="Arial" panose="020B0604020202020204" pitchFamily="34" charset="0"/>
                  <a:cs typeface="Arial" panose="020B0604020202020204" pitchFamily="34" charset="0"/>
                </a:rPr>
                <a:t>Abstract Network </a:t>
              </a:r>
              <a:r>
                <a:rPr lang="en-US" sz="1399" b="1" dirty="0">
                  <a:latin typeface="Arial" panose="020B0604020202020204" pitchFamily="34" charset="0"/>
                  <a:cs typeface="Arial" panose="020B0604020202020204" pitchFamily="34" charset="0"/>
                </a:rPr>
                <a:t>Functions)</a:t>
              </a:r>
            </a:p>
          </p:txBody>
        </p:sp>
        <p:sp>
          <p:nvSpPr>
            <p:cNvPr id="9" name="Rectangle 8"/>
            <p:cNvSpPr/>
            <p:nvPr/>
          </p:nvSpPr>
          <p:spPr>
            <a:xfrm>
              <a:off x="1854679" y="4779032"/>
              <a:ext cx="4425351" cy="793630"/>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“Logical” Resource</a:t>
              </a:r>
            </a:p>
            <a:p>
              <a:pPr algn="ctr"/>
              <a:r>
                <a:rPr lang="en-US" sz="1399" b="1" dirty="0">
                  <a:latin typeface="Arial" panose="020B0604020202020204" pitchFamily="34" charset="0"/>
                  <a:cs typeface="Arial" panose="020B0604020202020204" pitchFamily="34" charset="0"/>
                </a:rPr>
                <a:t>(VNFs; VNF Forwarding Graphs)</a:t>
              </a:r>
            </a:p>
          </p:txBody>
        </p:sp>
        <p:sp>
          <p:nvSpPr>
            <p:cNvPr id="10" name="Rounded Rectangle 9"/>
            <p:cNvSpPr/>
            <p:nvPr/>
          </p:nvSpPr>
          <p:spPr>
            <a:xfrm>
              <a:off x="375250" y="1535259"/>
              <a:ext cx="5904781" cy="391307"/>
            </a:xfrm>
            <a:prstGeom prst="roundRect">
              <a:avLst>
                <a:gd name="adj" fmla="val 39084"/>
              </a:avLst>
            </a:prstGeom>
            <a:solidFill>
              <a:schemeClr val="bg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External APIs</a:t>
              </a:r>
            </a:p>
          </p:txBody>
        </p:sp>
        <p:sp>
          <p:nvSpPr>
            <p:cNvPr id="11" name="Rectangle 10"/>
            <p:cNvSpPr/>
            <p:nvPr/>
          </p:nvSpPr>
          <p:spPr>
            <a:xfrm>
              <a:off x="1854678" y="5684806"/>
              <a:ext cx="4425351" cy="793630"/>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“Real” Infrastructure</a:t>
              </a:r>
            </a:p>
            <a:p>
              <a:pPr algn="ctr"/>
              <a:r>
                <a:rPr lang="en-US" sz="1399" b="1" dirty="0">
                  <a:latin typeface="Arial" panose="020B0604020202020204" pitchFamily="34" charset="0"/>
                  <a:cs typeface="Arial" panose="020B0604020202020204" pitchFamily="34" charset="0"/>
                </a:rPr>
                <a:t>(Physical/Virtual/Cloud – On/Off-Premise)</a:t>
              </a:r>
            </a:p>
          </p:txBody>
        </p:sp>
        <p:sp>
          <p:nvSpPr>
            <p:cNvPr id="12" name="Rectangle 11"/>
            <p:cNvSpPr/>
            <p:nvPr/>
          </p:nvSpPr>
          <p:spPr>
            <a:xfrm>
              <a:off x="1854678" y="2038710"/>
              <a:ext cx="4425351" cy="79363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Service Access</a:t>
              </a:r>
            </a:p>
          </p:txBody>
        </p:sp>
        <p:sp>
          <p:nvSpPr>
            <p:cNvPr id="13" name="Rectangle 12"/>
            <p:cNvSpPr/>
            <p:nvPr/>
          </p:nvSpPr>
          <p:spPr>
            <a:xfrm>
              <a:off x="375249" y="2055959"/>
              <a:ext cx="690114" cy="1253705"/>
            </a:xfrm>
            <a:prstGeom prst="rect">
              <a:avLst/>
            </a:prstGeom>
            <a:solidFill>
              <a:srgbClr val="DAA600"/>
            </a:solidFill>
          </p:spPr>
          <p:style>
            <a:lnRef idx="0">
              <a:schemeClr val="accent4"/>
            </a:lnRef>
            <a:fillRef idx="3">
              <a:schemeClr val="accent4"/>
            </a:fillRef>
            <a:effectRef idx="3">
              <a:schemeClr val="accent4"/>
            </a:effectRef>
            <a:fontRef idx="minor">
              <a:schemeClr val="lt1"/>
            </a:fontRef>
          </p:style>
          <p:txBody>
            <a:bodyPr vert="vert270" rtlCol="0" anchor="ctr"/>
            <a:lstStyle/>
            <a:p>
              <a:pPr algn="ctr"/>
              <a:r>
                <a:rPr lang="en-US" sz="1399" b="1" dirty="0">
                  <a:latin typeface="Arial" panose="020B0604020202020204" pitchFamily="34" charset="0"/>
                  <a:cs typeface="Arial" panose="020B0604020202020204" pitchFamily="34" charset="0"/>
                </a:rPr>
                <a:t>Service </a:t>
              </a:r>
              <a:br>
                <a:rPr lang="en-US" sz="1399" b="1" dirty="0">
                  <a:latin typeface="Arial" panose="020B0604020202020204" pitchFamily="34" charset="0"/>
                  <a:cs typeface="Arial" panose="020B0604020202020204" pitchFamily="34" charset="0"/>
                </a:rPr>
              </a:br>
              <a:r>
                <a:rPr lang="en-US" sz="1399" b="1" dirty="0">
                  <a:latin typeface="Arial" panose="020B0604020202020204" pitchFamily="34" charset="0"/>
                  <a:cs typeface="Arial" panose="020B0604020202020204" pitchFamily="34" charset="0"/>
                </a:rPr>
                <a:t>Design</a:t>
              </a:r>
            </a:p>
          </p:txBody>
        </p:sp>
        <p:sp>
          <p:nvSpPr>
            <p:cNvPr id="14" name="Rectangle 13"/>
            <p:cNvSpPr/>
            <p:nvPr/>
          </p:nvSpPr>
          <p:spPr>
            <a:xfrm>
              <a:off x="1228185" y="2038710"/>
              <a:ext cx="463671" cy="4439726"/>
            </a:xfrm>
            <a:prstGeom prst="rect">
              <a:avLst/>
            </a:prstGeom>
            <a:solidFill>
              <a:schemeClr val="bg1">
                <a:lumMod val="50000"/>
              </a:schemeClr>
            </a:solidFill>
          </p:spPr>
          <p:style>
            <a:lnRef idx="0">
              <a:schemeClr val="accent3"/>
            </a:lnRef>
            <a:fillRef idx="3">
              <a:schemeClr val="accent3"/>
            </a:fillRef>
            <a:effectRef idx="3">
              <a:schemeClr val="accent3"/>
            </a:effectRef>
            <a:fontRef idx="minor">
              <a:schemeClr val="lt1"/>
            </a:fontRef>
          </p:style>
          <p:txBody>
            <a:bodyPr vert="vert270" rtlCol="0" anchor="ctr"/>
            <a:lstStyle/>
            <a:p>
              <a:pPr algn="ctr"/>
              <a:r>
                <a:rPr lang="en-US" sz="1399" b="1" dirty="0">
                  <a:latin typeface="Arial" panose="020B0604020202020204" pitchFamily="34" charset="0"/>
                  <a:cs typeface="Arial" panose="020B0604020202020204" pitchFamily="34" charset="0"/>
                </a:rPr>
                <a:t>Micro-service Bus /Integration Backplane</a:t>
              </a:r>
            </a:p>
          </p:txBody>
        </p:sp>
      </p:grpSp>
      <p:sp>
        <p:nvSpPr>
          <p:cNvPr id="15" name="Oval 14"/>
          <p:cNvSpPr/>
          <p:nvPr/>
        </p:nvSpPr>
        <p:spPr>
          <a:xfrm>
            <a:off x="1807567" y="2105952"/>
            <a:ext cx="4338327" cy="1850038"/>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6" name="Oval 15"/>
          <p:cNvSpPr/>
          <p:nvPr/>
        </p:nvSpPr>
        <p:spPr>
          <a:xfrm>
            <a:off x="1756088" y="4058697"/>
            <a:ext cx="4338327" cy="1498303"/>
          </a:xfrm>
          <a:prstGeom prst="ellipse">
            <a:avLst/>
          </a:prstGeom>
          <a:noFill/>
          <a:ln w="762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8" name="Oval 17"/>
          <p:cNvSpPr/>
          <p:nvPr/>
        </p:nvSpPr>
        <p:spPr>
          <a:xfrm>
            <a:off x="251669" y="5712842"/>
            <a:ext cx="614163" cy="225869"/>
          </a:xfrm>
          <a:prstGeom prst="ellipse">
            <a:avLst/>
          </a:prstGeom>
          <a:solidFill>
            <a:srgbClr val="DA00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56227" y="6222868"/>
            <a:ext cx="614163" cy="22586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239883" y="5336628"/>
            <a:ext cx="1088888" cy="369012"/>
          </a:xfrm>
          <a:prstGeom prst="rect">
            <a:avLst/>
          </a:prstGeom>
          <a:noFill/>
        </p:spPr>
        <p:txBody>
          <a:bodyPr wrap="none" rtlCol="0">
            <a:spAutoFit/>
          </a:bodyPr>
          <a:lstStyle/>
          <a:p>
            <a:r>
              <a:rPr lang="en-US" sz="1798" b="1" u="sng" dirty="0" smtClean="0"/>
              <a:t>Color Key</a:t>
            </a:r>
            <a:endParaRPr lang="en-US" sz="1798" b="1" u="sng" dirty="0"/>
          </a:p>
        </p:txBody>
      </p:sp>
      <p:sp>
        <p:nvSpPr>
          <p:cNvPr id="21" name="TextBox 20"/>
          <p:cNvSpPr txBox="1"/>
          <p:nvPr/>
        </p:nvSpPr>
        <p:spPr>
          <a:xfrm>
            <a:off x="796365" y="5615062"/>
            <a:ext cx="1722302" cy="523220"/>
          </a:xfrm>
          <a:prstGeom prst="rect">
            <a:avLst/>
          </a:prstGeom>
          <a:noFill/>
        </p:spPr>
        <p:txBody>
          <a:bodyPr wrap="square" rtlCol="0">
            <a:spAutoFit/>
          </a:bodyPr>
          <a:lstStyle/>
          <a:p>
            <a:r>
              <a:rPr lang="en-US" sz="1400" b="1" dirty="0" smtClean="0"/>
              <a:t>ONAP Service Centric External APIs</a:t>
            </a:r>
            <a:endParaRPr lang="en-US" sz="1400" b="1" dirty="0"/>
          </a:p>
        </p:txBody>
      </p:sp>
      <p:sp>
        <p:nvSpPr>
          <p:cNvPr id="22" name="TextBox 21"/>
          <p:cNvSpPr txBox="1"/>
          <p:nvPr/>
        </p:nvSpPr>
        <p:spPr>
          <a:xfrm>
            <a:off x="818992" y="6167473"/>
            <a:ext cx="1722302" cy="523220"/>
          </a:xfrm>
          <a:prstGeom prst="rect">
            <a:avLst/>
          </a:prstGeom>
          <a:noFill/>
        </p:spPr>
        <p:txBody>
          <a:bodyPr wrap="square" rtlCol="0">
            <a:spAutoFit/>
          </a:bodyPr>
          <a:lstStyle/>
          <a:p>
            <a:r>
              <a:rPr lang="en-US" sz="1400" b="1" dirty="0" smtClean="0"/>
              <a:t>ONAP Resource Centric External APIs</a:t>
            </a:r>
            <a:endParaRPr lang="en-US" sz="1400" b="1" dirty="0"/>
          </a:p>
        </p:txBody>
      </p:sp>
    </p:spTree>
    <p:extLst>
      <p:ext uri="{BB962C8B-B14F-4D97-AF65-F5344CB8AC3E}">
        <p14:creationId xmlns:p14="http://schemas.microsoft.com/office/powerpoint/2010/main" val="1201605383"/>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989182" y="3828034"/>
            <a:ext cx="11318033" cy="2780583"/>
          </a:xfrm>
          <a:prstGeom prst="rect">
            <a:avLst/>
          </a:prstGeom>
        </p:spPr>
        <p:txBody>
          <a:bodyPr>
            <a:noAutofit/>
          </a:bodyPr>
          <a:lstStyle/>
          <a:p>
            <a:r>
              <a:rPr lang="en-US" sz="3200" b="1" dirty="0" smtClean="0">
                <a:solidFill>
                  <a:schemeClr val="tx1"/>
                </a:solidFill>
              </a:rPr>
              <a:t>Vodafone Orchestration Proposal (SO/DO Hierarchy)</a:t>
            </a:r>
            <a:r>
              <a:rPr lang="en-US" sz="2400" b="1" dirty="0">
                <a:solidFill>
                  <a:schemeClr val="tx1"/>
                </a:solidFill>
              </a:rPr>
              <a:t/>
            </a:r>
            <a:br>
              <a:rPr lang="en-US" sz="2400" b="1" dirty="0">
                <a:solidFill>
                  <a:schemeClr val="tx1"/>
                </a:solidFill>
              </a:rPr>
            </a:br>
            <a:r>
              <a:rPr lang="en-US" sz="2400" b="1" dirty="0" smtClean="0">
                <a:solidFill>
                  <a:schemeClr val="tx1"/>
                </a:solidFill>
              </a:rPr>
              <a:t/>
            </a:r>
            <a:br>
              <a:rPr lang="en-US" sz="2400" b="1" dirty="0" smtClean="0">
                <a:solidFill>
                  <a:schemeClr val="tx1"/>
                </a:solidFill>
              </a:rPr>
            </a:br>
            <a:r>
              <a:rPr lang="en-US" sz="2400" b="1" dirty="0" smtClean="0">
                <a:solidFill>
                  <a:srgbClr val="FF0000"/>
                </a:solidFill>
              </a:rPr>
              <a:t>Work in Progress (R3+ Capabilities) …</a:t>
            </a:r>
            <a:br>
              <a:rPr lang="en-US" sz="2400" b="1" dirty="0" smtClean="0">
                <a:solidFill>
                  <a:srgbClr val="FF0000"/>
                </a:solidFill>
              </a:rPr>
            </a:br>
            <a:r>
              <a:rPr lang="en-US" sz="2400" b="1" dirty="0">
                <a:solidFill>
                  <a:srgbClr val="FF0000"/>
                </a:solidFill>
              </a:rPr>
              <a:t/>
            </a:r>
            <a:br>
              <a:rPr lang="en-US" sz="2400" b="1" dirty="0">
                <a:solidFill>
                  <a:srgbClr val="FF0000"/>
                </a:solidFill>
              </a:rPr>
            </a:br>
            <a:endParaRPr lang="en-US" sz="1800" b="1" dirty="0">
              <a:solidFill>
                <a:schemeClr val="tx1">
                  <a:lumMod val="95000"/>
                  <a:lumOff val="5000"/>
                </a:schemeClr>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2543047954"/>
      </p:ext>
    </p:extLst>
  </p:cSld>
  <p:clrMapOvr>
    <a:masterClrMapping/>
  </p:clrMapOvr>
  <p:transition>
    <p:wipe dir="r"/>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87512" y="4804570"/>
            <a:ext cx="1950299" cy="776362"/>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2800" b="1" dirty="0">
                <a:solidFill>
                  <a:schemeClr val="bg1"/>
                </a:solidFill>
                <a:latin typeface="Arial" panose="020B0604020202020204"/>
              </a:rPr>
              <a:t>ONAP Target Architecture </a:t>
            </a:r>
            <a:r>
              <a:rPr lang="en-US" altLang="zh-CN" sz="2800" b="1" dirty="0" smtClean="0">
                <a:solidFill>
                  <a:schemeClr val="bg1"/>
                </a:solidFill>
                <a:latin typeface="Arial" panose="020B0604020202020204"/>
              </a:rPr>
              <a:t>focus for orchestration/NF controller discussion</a:t>
            </a:r>
            <a:endParaRPr lang="zh-CN" altLang="en-US" sz="16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ea typeface="微软雅黑" panose="020B0503020204020204" pitchFamily="34" charset="-122"/>
            </a:endParaRPr>
          </a:p>
        </p:txBody>
      </p:sp>
      <p:sp>
        <p:nvSpPr>
          <p:cNvPr id="173" name="矩形 192"/>
          <p:cNvSpPr/>
          <p:nvPr/>
        </p:nvSpPr>
        <p:spPr bwMode="auto">
          <a:xfrm>
            <a:off x="1090077" y="1571110"/>
            <a:ext cx="1615250"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a:solidFill>
                  <a:srgbClr val="FF0000"/>
                </a:solidFill>
                <a:ea typeface="微软雅黑" panose="020B0503020204020204" pitchFamily="34" charset="-122"/>
              </a:rPr>
              <a:t>DESIGN-TIME</a:t>
            </a: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prstClr val="black"/>
                </a:solidFill>
                <a:latin typeface="Calibri"/>
                <a:ea typeface="微软雅黑" panose="020B0503020204020204" pitchFamily="34" charset="-122"/>
              </a:rPr>
              <a:t>Policy Creation &amp; Validation</a:t>
            </a:r>
          </a:p>
        </p:txBody>
      </p:sp>
      <p:sp>
        <p:nvSpPr>
          <p:cNvPr id="176" name="圆角矩形 26"/>
          <p:cNvSpPr/>
          <p:nvPr/>
        </p:nvSpPr>
        <p:spPr>
          <a:xfrm>
            <a:off x="625061" y="307362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Analytic Application Design</a:t>
            </a:r>
          </a:p>
        </p:txBody>
      </p:sp>
      <p:sp>
        <p:nvSpPr>
          <p:cNvPr id="179" name="圆角矩形 29"/>
          <p:cNvSpPr/>
          <p:nvPr/>
        </p:nvSpPr>
        <p:spPr>
          <a:xfrm rot="16200000">
            <a:off x="-1574417" y="3327662"/>
            <a:ext cx="3837974" cy="326275"/>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VNF / PNF Onboarding</a:t>
            </a: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Service  Design</a:t>
            </a:r>
            <a:endParaRPr lang="zh-CN" altLang="en-US" sz="1400" b="1" dirty="0">
              <a:solidFill>
                <a:prstClr val="black"/>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algn="ctr" fontAlgn="base">
              <a:spcBef>
                <a:spcPct val="0"/>
              </a:spcBef>
              <a:spcAft>
                <a:spcPct val="0"/>
              </a:spcAft>
              <a:buClr>
                <a:srgbClr val="CC9900"/>
              </a:buClr>
              <a:defRPr/>
            </a:pPr>
            <a:r>
              <a:rPr lang="en-US" altLang="zh-CN" sz="1600" b="1" dirty="0">
                <a:solidFill>
                  <a:prstClr val="black"/>
                </a:solidFill>
                <a:ea typeface="微软雅黑" panose="020B0503020204020204" pitchFamily="34" charset="-122"/>
              </a:rPr>
              <a:t>Catalog</a:t>
            </a:r>
            <a:endParaRPr lang="zh-CN" altLang="en-US" b="1" dirty="0">
              <a:solidFill>
                <a:prstClr val="black"/>
              </a:solidFill>
              <a:ea typeface="微软雅黑" panose="020B0503020204020204" pitchFamily="34" charset="-122"/>
            </a:endParaRPr>
          </a:p>
        </p:txBody>
      </p:sp>
      <p:sp>
        <p:nvSpPr>
          <p:cNvPr id="162" name="Rectangle 161"/>
          <p:cNvSpPr/>
          <p:nvPr/>
        </p:nvSpPr>
        <p:spPr>
          <a:xfrm>
            <a:off x="259351" y="5530477"/>
            <a:ext cx="3111367" cy="581441"/>
          </a:xfrm>
          <a:prstGeom prst="rect">
            <a:avLst/>
          </a:prstGeom>
        </p:spPr>
        <p:txBody>
          <a:bodyPr wrap="square">
            <a:spAutoFit/>
          </a:bodyPr>
          <a:lstStyle/>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Recipe/Eng Rules &amp; Policy Distribution</a:t>
            </a:r>
          </a:p>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ONAP Optimization Framework</a:t>
            </a:r>
          </a:p>
        </p:txBody>
      </p:sp>
      <p:sp>
        <p:nvSpPr>
          <p:cNvPr id="157" name="圆角矩形 55"/>
          <p:cNvSpPr/>
          <p:nvPr/>
        </p:nvSpPr>
        <p:spPr>
          <a:xfrm rot="16200000">
            <a:off x="10543237" y="2686334"/>
            <a:ext cx="2648100" cy="402691"/>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ONAP Operations Manager </a:t>
            </a:r>
          </a:p>
        </p:txBody>
      </p:sp>
      <p:sp>
        <p:nvSpPr>
          <p:cNvPr id="199" name="矩形 54"/>
          <p:cNvSpPr/>
          <p:nvPr/>
        </p:nvSpPr>
        <p:spPr bwMode="auto">
          <a:xfrm>
            <a:off x="3327597" y="1552222"/>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ea typeface="微软雅黑" panose="020B0503020204020204" pitchFamily="34" charset="-122"/>
              </a:rPr>
              <a:t>Dashboard OA&amp;M</a:t>
            </a:r>
          </a:p>
        </p:txBody>
      </p:sp>
      <p:sp>
        <p:nvSpPr>
          <p:cNvPr id="181" name="圆角矩形 31"/>
          <p:cNvSpPr/>
          <p:nvPr/>
        </p:nvSpPr>
        <p:spPr>
          <a:xfrm>
            <a:off x="8644176" y="1968916"/>
            <a:ext cx="1608806" cy="963527"/>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10434" y="2669068"/>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Framework</a:t>
            </a:r>
          </a:p>
        </p:txBody>
      </p:sp>
      <p:sp>
        <p:nvSpPr>
          <p:cNvPr id="94" name="圆角矩形 31"/>
          <p:cNvSpPr/>
          <p:nvPr/>
        </p:nvSpPr>
        <p:spPr>
          <a:xfrm>
            <a:off x="4854872" y="193669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65" name="圆角矩形 51"/>
          <p:cNvSpPr/>
          <p:nvPr/>
        </p:nvSpPr>
        <p:spPr>
          <a:xfrm>
            <a:off x="10323654" y="3767590"/>
            <a:ext cx="1234440" cy="41112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Logging</a:t>
            </a:r>
          </a:p>
        </p:txBody>
      </p:sp>
      <p:sp>
        <p:nvSpPr>
          <p:cNvPr id="108" name="圆角矩形 31"/>
          <p:cNvSpPr/>
          <p:nvPr/>
        </p:nvSpPr>
        <p:spPr>
          <a:xfrm>
            <a:off x="3383015" y="1970997"/>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ea typeface="宋体" panose="02010600030101010101" pitchFamily="2" charset="-122"/>
            </a:endParaRPr>
          </a:p>
        </p:txBody>
      </p:sp>
      <p:sp>
        <p:nvSpPr>
          <p:cNvPr id="119" name="TextBox 118"/>
          <p:cNvSpPr txBox="1"/>
          <p:nvPr/>
        </p:nvSpPr>
        <p:spPr>
          <a:xfrm flipH="1">
            <a:off x="3464405" y="2138393"/>
            <a:ext cx="1256206"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Policy Framework</a:t>
            </a:r>
          </a:p>
        </p:txBody>
      </p:sp>
      <p:sp>
        <p:nvSpPr>
          <p:cNvPr id="126" name="TextBox 125"/>
          <p:cNvSpPr txBox="1"/>
          <p:nvPr/>
        </p:nvSpPr>
        <p:spPr>
          <a:xfrm flipH="1">
            <a:off x="8642352" y="2141185"/>
            <a:ext cx="162472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dirty="0">
                <a:solidFill>
                  <a:srgbClr val="FFFFFF"/>
                </a:solidFill>
                <a:sym typeface="Calibri"/>
              </a:rPr>
              <a:t> </a:t>
            </a:r>
            <a:r>
              <a:rPr lang="en-US" sz="1400" b="1" dirty="0">
                <a:solidFill>
                  <a:srgbClr val="FFFFFF"/>
                </a:solidFill>
                <a:sym typeface="Calibri"/>
              </a:rPr>
              <a:t>Active &amp; Available Inventory</a:t>
            </a:r>
          </a:p>
          <a:p>
            <a:pPr algn="ctr" defTabSz="457200" hangingPunct="0"/>
            <a:r>
              <a:rPr lang="en-US" sz="1400" b="1" dirty="0">
                <a:solidFill>
                  <a:srgbClr val="FFFFFF"/>
                </a:solidFill>
                <a:sym typeface="Calibri"/>
              </a:rPr>
              <a:t>External Registry</a:t>
            </a:r>
          </a:p>
        </p:txBody>
      </p:sp>
      <p:sp>
        <p:nvSpPr>
          <p:cNvPr id="144" name="圆角矩形 32"/>
          <p:cNvSpPr/>
          <p:nvPr/>
        </p:nvSpPr>
        <p:spPr>
          <a:xfrm>
            <a:off x="5364654" y="3653241"/>
            <a:ext cx="1901244"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33" name="圆角矩形 32"/>
          <p:cNvSpPr/>
          <p:nvPr/>
        </p:nvSpPr>
        <p:spPr>
          <a:xfrm>
            <a:off x="3376407" y="3640275"/>
            <a:ext cx="1895499"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05" name="TextBox 104"/>
          <p:cNvSpPr txBox="1"/>
          <p:nvPr/>
        </p:nvSpPr>
        <p:spPr>
          <a:xfrm flipH="1">
            <a:off x="4865939" y="2073280"/>
            <a:ext cx="1663667"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Data Collection, Analytics, and Events</a:t>
            </a:r>
          </a:p>
          <a:p>
            <a:pPr algn="ctr" defTabSz="457200" hangingPunct="0"/>
            <a:r>
              <a:rPr lang="en-US" sz="1400" b="1" dirty="0">
                <a:solidFill>
                  <a:srgbClr val="FFFFFF"/>
                </a:solidFill>
                <a:sym typeface="Calibri"/>
              </a:rPr>
              <a:t>Event Correlation </a:t>
            </a:r>
            <a:endParaRPr lang="en-US" sz="1600" b="1" dirty="0">
              <a:solidFill>
                <a:srgbClr val="FFFFFF"/>
              </a:solidFill>
              <a:sym typeface="Calibri"/>
            </a:endParaRPr>
          </a:p>
        </p:txBody>
      </p:sp>
      <p:sp>
        <p:nvSpPr>
          <p:cNvPr id="125" name="圆角矩形 51"/>
          <p:cNvSpPr/>
          <p:nvPr/>
        </p:nvSpPr>
        <p:spPr>
          <a:xfrm>
            <a:off x="10310434" y="3225371"/>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ONAP Optimization Framework</a:t>
            </a:r>
            <a:endParaRPr lang="en-US" altLang="zh-CN" sz="1050" b="1" dirty="0">
              <a:solidFill>
                <a:prstClr val="black"/>
              </a:solidFill>
              <a:ea typeface="微软雅黑" panose="020B0503020204020204" pitchFamily="34" charset="-122"/>
            </a:endParaRPr>
          </a:p>
        </p:txBody>
      </p:sp>
      <p:sp>
        <p:nvSpPr>
          <p:cNvPr id="127" name="TextBox 126"/>
          <p:cNvSpPr txBox="1"/>
          <p:nvPr/>
        </p:nvSpPr>
        <p:spPr>
          <a:xfrm flipH="1">
            <a:off x="5475751" y="4043060"/>
            <a:ext cx="164740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SDN Controller</a:t>
            </a:r>
          </a:p>
          <a:p>
            <a:pPr algn="ctr" defTabSz="457200" hangingPunct="0"/>
            <a:r>
              <a:rPr lang="en-US" sz="1400" b="1" dirty="0">
                <a:solidFill>
                  <a:prstClr val="black"/>
                </a:solidFill>
                <a:sym typeface="Calibri"/>
              </a:rPr>
              <a:t>(L0-L3)</a:t>
            </a:r>
          </a:p>
        </p:txBody>
      </p:sp>
      <p:sp>
        <p:nvSpPr>
          <p:cNvPr id="76" name="矩形 69"/>
          <p:cNvSpPr/>
          <p:nvPr/>
        </p:nvSpPr>
        <p:spPr bwMode="auto">
          <a:xfrm>
            <a:off x="3850868" y="5014915"/>
            <a:ext cx="7445829"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114" name="矩形 69"/>
          <p:cNvSpPr/>
          <p:nvPr/>
        </p:nvSpPr>
        <p:spPr bwMode="auto">
          <a:xfrm>
            <a:off x="3837812" y="5803091"/>
            <a:ext cx="6472622"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OpenStack</a:t>
            </a:r>
          </a:p>
        </p:txBody>
      </p:sp>
      <p:sp>
        <p:nvSpPr>
          <p:cNvPr id="121" name="圆角矩形 65"/>
          <p:cNvSpPr/>
          <p:nvPr/>
        </p:nvSpPr>
        <p:spPr bwMode="auto">
          <a:xfrm>
            <a:off x="7669376" y="5857165"/>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Azure</a:t>
            </a:r>
          </a:p>
        </p:txBody>
      </p:sp>
      <p:sp>
        <p:nvSpPr>
          <p:cNvPr id="122" name="圆角矩形 66"/>
          <p:cNvSpPr/>
          <p:nvPr/>
        </p:nvSpPr>
        <p:spPr bwMode="auto">
          <a:xfrm>
            <a:off x="6633896" y="5849052"/>
            <a:ext cx="91133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VMware</a:t>
            </a:r>
          </a:p>
        </p:txBody>
      </p:sp>
      <p:sp>
        <p:nvSpPr>
          <p:cNvPr id="137" name="圆角矩形 67"/>
          <p:cNvSpPr/>
          <p:nvPr/>
        </p:nvSpPr>
        <p:spPr bwMode="auto">
          <a:xfrm>
            <a:off x="9181372" y="5850284"/>
            <a:ext cx="101694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RackSpace</a:t>
            </a:r>
          </a:p>
        </p:txBody>
      </p:sp>
      <p:sp>
        <p:nvSpPr>
          <p:cNvPr id="135" name="圆角矩形 188"/>
          <p:cNvSpPr/>
          <p:nvPr/>
        </p:nvSpPr>
        <p:spPr bwMode="auto">
          <a:xfrm>
            <a:off x="5921433"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3rd Party Controller</a:t>
            </a:r>
          </a:p>
        </p:txBody>
      </p:sp>
      <p:sp>
        <p:nvSpPr>
          <p:cNvPr id="145" name="圆角矩形 65"/>
          <p:cNvSpPr/>
          <p:nvPr/>
        </p:nvSpPr>
        <p:spPr bwMode="auto">
          <a:xfrm>
            <a:off x="8429247" y="5849052"/>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AMZ</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Public</a:t>
              </a:r>
            </a:p>
            <a:p>
              <a:pPr algn="ctr" defTabSz="457200" hangingPunct="0"/>
              <a:r>
                <a:rPr lang="en-US" sz="1000" dirty="0">
                  <a:solidFill>
                    <a:prstClr val="black"/>
                  </a:solidFill>
                </a:rPr>
                <a:t>Cloud</a:t>
              </a:r>
              <a:endParaRPr lang="en-US" sz="1000" dirty="0">
                <a:solidFill>
                  <a:srgbClr val="000000"/>
                </a:solidFill>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Edge Cloud</a:t>
              </a:r>
              <a:endParaRPr lang="en-US" sz="1000" dirty="0">
                <a:solidFill>
                  <a:srgbClr val="000000"/>
                </a:solidFill>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DC Cloud</a:t>
              </a:r>
              <a:endParaRPr lang="en-US" sz="1000" dirty="0">
                <a:solidFill>
                  <a:srgbClr val="000000"/>
                </a:solidFill>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cxnSp>
        <p:nvCxnSpPr>
          <p:cNvPr id="7" name="Straight Connector 6"/>
          <p:cNvCxnSpPr/>
          <p:nvPr/>
        </p:nvCxnSpPr>
        <p:spPr>
          <a:xfrm>
            <a:off x="4108370"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654030"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1935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331600"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116937"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圆角矩形 26"/>
          <p:cNvSpPr/>
          <p:nvPr/>
        </p:nvSpPr>
        <p:spPr>
          <a:xfrm>
            <a:off x="625061" y="342285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Closed Loop Design</a:t>
            </a:r>
          </a:p>
        </p:txBody>
      </p: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Change Management Design</a:t>
            </a:r>
          </a:p>
        </p:txBody>
      </p: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Design Test &amp; Certification</a:t>
            </a:r>
          </a:p>
        </p:txBody>
      </p:sp>
      <p:sp>
        <p:nvSpPr>
          <p:cNvPr id="101" name="Rectangle 100"/>
          <p:cNvSpPr/>
          <p:nvPr/>
        </p:nvSpPr>
        <p:spPr>
          <a:xfrm>
            <a:off x="5207480" y="1022496"/>
            <a:ext cx="122625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CLI</a:t>
            </a:r>
            <a:endParaRPr lang="en-US" sz="1400" b="1" dirty="0">
              <a:solidFill>
                <a:prstClr val="white"/>
              </a:solidFill>
              <a:ea typeface="微软雅黑" panose="020B0503020204020204" pitchFamily="34" charset="-122"/>
            </a:endParaRPr>
          </a:p>
        </p:txBody>
      </p:sp>
      <p:sp>
        <p:nvSpPr>
          <p:cNvPr id="102" name="Rectangle 101"/>
          <p:cNvSpPr/>
          <p:nvPr/>
        </p:nvSpPr>
        <p:spPr>
          <a:xfrm>
            <a:off x="569799" y="995677"/>
            <a:ext cx="4054885"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8820319" y="1010394"/>
            <a:ext cx="280933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ONAP Portal</a:t>
            </a:r>
          </a:p>
        </p:txBody>
      </p:sp>
      <p:sp>
        <p:nvSpPr>
          <p:cNvPr id="93" name="TextBox 92"/>
          <p:cNvSpPr txBox="1"/>
          <p:nvPr/>
        </p:nvSpPr>
        <p:spPr>
          <a:xfrm>
            <a:off x="278095" y="6139300"/>
            <a:ext cx="4261103" cy="261610"/>
          </a:xfrm>
          <a:prstGeom prst="rect">
            <a:avLst/>
          </a:prstGeom>
          <a:noFill/>
        </p:spPr>
        <p:txBody>
          <a:bodyPr wrap="none" rtlCol="0">
            <a:spAutoFit/>
          </a:bodyPr>
          <a:lstStyle/>
          <a:p>
            <a:r>
              <a:rPr lang="en-US" sz="1100" dirty="0">
                <a:solidFill>
                  <a:prstClr val="black"/>
                </a:solidFill>
              </a:rPr>
              <a:t>Note 1 – Consistent APIs between Orchestration layer and Controllers </a:t>
            </a:r>
          </a:p>
        </p:txBody>
      </p:sp>
      <p:sp>
        <p:nvSpPr>
          <p:cNvPr id="106" name="Rectangle 105"/>
          <p:cNvSpPr/>
          <p:nvPr/>
        </p:nvSpPr>
        <p:spPr>
          <a:xfrm>
            <a:off x="5613868"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prstClr val="white"/>
                </a:solidFill>
              </a:rPr>
              <a:t>Common Services </a:t>
            </a:r>
          </a:p>
        </p:txBody>
      </p:sp>
      <p:sp>
        <p:nvSpPr>
          <p:cNvPr id="107" name="TextBox 106"/>
          <p:cNvSpPr txBox="1"/>
          <p:nvPr/>
        </p:nvSpPr>
        <p:spPr>
          <a:xfrm flipH="1">
            <a:off x="3505513" y="3983031"/>
            <a:ext cx="1647409"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Multi-Cloud</a:t>
            </a:r>
          </a:p>
          <a:p>
            <a:pPr algn="ctr" defTabSz="457200" hangingPunct="0"/>
            <a:r>
              <a:rPr lang="en-US" sz="1400" b="1" dirty="0">
                <a:solidFill>
                  <a:prstClr val="black"/>
                </a:solidFill>
                <a:sym typeface="Calibri"/>
              </a:rPr>
              <a:t>Adaptation</a:t>
            </a:r>
          </a:p>
          <a:p>
            <a:pPr algn="ctr" defTabSz="457200" hangingPunct="0"/>
            <a:endParaRPr lang="en-US" sz="1400" b="1" dirty="0">
              <a:solidFill>
                <a:prstClr val="black"/>
              </a:solidFill>
              <a:sym typeface="Calibri"/>
            </a:endParaRPr>
          </a:p>
          <a:p>
            <a:pPr algn="ctr" defTabSz="457200" hangingPunct="0"/>
            <a:endParaRPr lang="en-US" sz="1400" b="1" dirty="0">
              <a:solidFill>
                <a:prstClr val="black"/>
              </a:solidFill>
              <a:sym typeface="Calibri"/>
            </a:endParaRPr>
          </a:p>
        </p:txBody>
      </p:sp>
      <p:sp>
        <p:nvSpPr>
          <p:cNvPr id="95" name="Rectangle 94"/>
          <p:cNvSpPr/>
          <p:nvPr/>
        </p:nvSpPr>
        <p:spPr>
          <a:xfrm>
            <a:off x="6725514" y="1012427"/>
            <a:ext cx="180302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U-UI</a:t>
            </a:r>
            <a:endParaRPr lang="en-US" sz="1400" b="1" dirty="0">
              <a:solidFill>
                <a:prstClr val="white"/>
              </a:solidFill>
              <a:ea typeface="微软雅黑" panose="020B0503020204020204" pitchFamily="34" charset="-122"/>
            </a:endParaRPr>
          </a:p>
        </p:txBody>
      </p:sp>
      <p:sp>
        <p:nvSpPr>
          <p:cNvPr id="109" name="圆角矩形 51"/>
          <p:cNvSpPr/>
          <p:nvPr/>
        </p:nvSpPr>
        <p:spPr>
          <a:xfrm>
            <a:off x="10328323" y="4319047"/>
            <a:ext cx="1234440" cy="38487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Others</a:t>
            </a:r>
          </a:p>
        </p:txBody>
      </p:sp>
      <p:sp>
        <p:nvSpPr>
          <p:cNvPr id="110" name="TextBox 109"/>
          <p:cNvSpPr txBox="1"/>
          <p:nvPr/>
        </p:nvSpPr>
        <p:spPr>
          <a:xfrm>
            <a:off x="5987362" y="4548481"/>
            <a:ext cx="885179" cy="261610"/>
          </a:xfrm>
          <a:prstGeom prst="rect">
            <a:avLst/>
          </a:prstGeom>
          <a:noFill/>
        </p:spPr>
        <p:txBody>
          <a:bodyPr wrap="none" rtlCol="0">
            <a:spAutoFit/>
          </a:bodyPr>
          <a:lstStyle/>
          <a:p>
            <a:r>
              <a:rPr lang="en-US" sz="1100" dirty="0">
                <a:solidFill>
                  <a:prstClr val="black"/>
                </a:solidFill>
              </a:rPr>
              <a:t>(see Note 1)</a:t>
            </a:r>
          </a:p>
        </p:txBody>
      </p:sp>
      <p:sp>
        <p:nvSpPr>
          <p:cNvPr id="100" name="圆角矩形 29"/>
          <p:cNvSpPr/>
          <p:nvPr/>
        </p:nvSpPr>
        <p:spPr>
          <a:xfrm rot="16200000">
            <a:off x="11506562" y="4417873"/>
            <a:ext cx="721456" cy="402691"/>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chemeClr val="tx1"/>
                </a:solidFill>
                <a:ea typeface="微软雅黑" panose="020B0503020204020204" pitchFamily="34" charset="-122"/>
              </a:rPr>
              <a:t>CCSDK</a:t>
            </a:r>
          </a:p>
        </p:txBody>
      </p:sp>
      <p:sp>
        <p:nvSpPr>
          <p:cNvPr id="9" name="Rectangle 8"/>
          <p:cNvSpPr/>
          <p:nvPr/>
        </p:nvSpPr>
        <p:spPr>
          <a:xfrm>
            <a:off x="-13055" y="991806"/>
            <a:ext cx="12192000" cy="5862323"/>
          </a:xfrm>
          <a:prstGeom prst="rect">
            <a:avLst/>
          </a:prstGeom>
          <a:solidFill>
            <a:schemeClr val="bg1">
              <a:lumMod val="85000"/>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2" name="圆角矩形 47"/>
          <p:cNvSpPr/>
          <p:nvPr/>
        </p:nvSpPr>
        <p:spPr>
          <a:xfrm>
            <a:off x="569799" y="1296898"/>
            <a:ext cx="11059855"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43" name="圆角矩形 32"/>
          <p:cNvSpPr/>
          <p:nvPr/>
        </p:nvSpPr>
        <p:spPr>
          <a:xfrm>
            <a:off x="7388013" y="3670683"/>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sp>
        <p:nvSpPr>
          <p:cNvPr id="150" name="圆角矩形 65"/>
          <p:cNvSpPr/>
          <p:nvPr/>
        </p:nvSpPr>
        <p:spPr bwMode="auto">
          <a:xfrm>
            <a:off x="10391675" y="5486246"/>
            <a:ext cx="670684" cy="247650"/>
          </a:xfrm>
          <a:prstGeom prst="roundRect">
            <a:avLst>
              <a:gd name="adj" fmla="val 12823"/>
            </a:avLst>
          </a:prstGeom>
          <a:solidFill>
            <a:schemeClr val="accent6">
              <a:lumMod val="20000"/>
              <a:lumOff val="80000"/>
            </a:scheme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PNFs</a:t>
            </a:r>
          </a:p>
        </p:txBody>
      </p:sp>
      <p:sp>
        <p:nvSpPr>
          <p:cNvPr id="78" name="圆角矩形 47"/>
          <p:cNvSpPr/>
          <p:nvPr/>
        </p:nvSpPr>
        <p:spPr>
          <a:xfrm>
            <a:off x="3469983" y="3113503"/>
            <a:ext cx="6659391"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(see Note 1)</a:t>
            </a:r>
          </a:p>
        </p:txBody>
      </p:sp>
      <p:cxnSp>
        <p:nvCxnSpPr>
          <p:cNvPr id="84" name="Straight Connector 83"/>
          <p:cNvCxnSpPr/>
          <p:nvPr/>
        </p:nvCxnSpPr>
        <p:spPr>
          <a:xfrm>
            <a:off x="7587500"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583611" y="3521282"/>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ectangle 96"/>
          <p:cNvSpPr/>
          <p:nvPr/>
        </p:nvSpPr>
        <p:spPr>
          <a:xfrm>
            <a:off x="7573782" y="4130501"/>
            <a:ext cx="2333316" cy="2818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rgbClr val="000000"/>
                </a:solidFill>
                <a:sym typeface="Calibri"/>
              </a:rPr>
              <a:t> </a:t>
            </a:r>
            <a:r>
              <a:rPr lang="en-US" sz="1200" b="1" dirty="0">
                <a:solidFill>
                  <a:srgbClr val="000000"/>
                </a:solidFill>
                <a:sym typeface="Calibri"/>
              </a:rPr>
              <a:t>Life Cycle Management &amp; </a:t>
            </a:r>
            <a:r>
              <a:rPr lang="en-US" sz="1200" b="1" dirty="0" err="1" smtClean="0">
                <a:solidFill>
                  <a:srgbClr val="000000"/>
                </a:solidFill>
                <a:sym typeface="Calibri"/>
              </a:rPr>
              <a:t>Config</a:t>
            </a:r>
            <a:endParaRPr lang="en-US" sz="1200" b="1" dirty="0">
              <a:solidFill>
                <a:srgbClr val="000000"/>
              </a:solidFill>
              <a:sym typeface="Calibri"/>
            </a:endParaRPr>
          </a:p>
        </p:txBody>
      </p:sp>
      <p:sp>
        <p:nvSpPr>
          <p:cNvPr id="96" name="圆角矩形 188"/>
          <p:cNvSpPr/>
          <p:nvPr/>
        </p:nvSpPr>
        <p:spPr bwMode="auto">
          <a:xfrm>
            <a:off x="7452342" y="50629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9168323" y="50673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1" name="TextBox 10"/>
          <p:cNvSpPr txBox="1"/>
          <p:nvPr/>
        </p:nvSpPr>
        <p:spPr>
          <a:xfrm>
            <a:off x="8349223" y="4466258"/>
            <a:ext cx="885179" cy="261610"/>
          </a:xfrm>
          <a:prstGeom prst="rect">
            <a:avLst/>
          </a:prstGeom>
          <a:noFill/>
        </p:spPr>
        <p:txBody>
          <a:bodyPr wrap="none" rtlCol="0">
            <a:spAutoFit/>
          </a:bodyPr>
          <a:lstStyle/>
          <a:p>
            <a:r>
              <a:rPr lang="en-US" sz="1100" dirty="0">
                <a:solidFill>
                  <a:prstClr val="black"/>
                </a:solidFill>
              </a:rPr>
              <a:t>(see Note 1)</a:t>
            </a:r>
          </a:p>
        </p:txBody>
      </p:sp>
      <p:sp>
        <p:nvSpPr>
          <p:cNvPr id="103" name="圆角矩形 31"/>
          <p:cNvSpPr/>
          <p:nvPr/>
        </p:nvSpPr>
        <p:spPr>
          <a:xfrm>
            <a:off x="6817879" y="1799800"/>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58" name="圆角矩形 31"/>
          <p:cNvSpPr/>
          <p:nvPr/>
        </p:nvSpPr>
        <p:spPr>
          <a:xfrm>
            <a:off x="6664772" y="1927894"/>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66" name="TextBox 165"/>
          <p:cNvSpPr txBox="1"/>
          <p:nvPr/>
        </p:nvSpPr>
        <p:spPr>
          <a:xfrm>
            <a:off x="6683626" y="2222401"/>
            <a:ext cx="1568999" cy="338554"/>
          </a:xfrm>
          <a:prstGeom prst="rect">
            <a:avLst/>
          </a:prstGeom>
          <a:noFill/>
        </p:spPr>
        <p:txBody>
          <a:bodyPr wrap="square" rtlCol="0">
            <a:spAutoFit/>
          </a:bodyPr>
          <a:lstStyle/>
          <a:p>
            <a:pPr algn="ctr"/>
            <a:r>
              <a:rPr lang="en-US" sz="1600" b="1" dirty="0">
                <a:solidFill>
                  <a:srgbClr val="FFFFFF"/>
                </a:solidFill>
              </a:rPr>
              <a:t>Orchestration</a:t>
            </a:r>
          </a:p>
        </p:txBody>
      </p:sp>
    </p:spTree>
    <p:extLst>
      <p:ext uri="{BB962C8B-B14F-4D97-AF65-F5344CB8AC3E}">
        <p14:creationId xmlns:p14="http://schemas.microsoft.com/office/powerpoint/2010/main" val="3933742400"/>
      </p:ext>
    </p:extLst>
  </p:cSld>
  <p:clrMapOvr>
    <a:masterClrMapping/>
  </p:clrMapOvr>
  <p:transition spd="med"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solidFill>
                  <a:prstClr val="black">
                    <a:alpha val="50000"/>
                  </a:prstClr>
                </a:solidFill>
              </a:rPr>
              <a:pPr/>
              <a:t>12</a:t>
            </a:fld>
            <a:endParaRPr lang="en-US" dirty="0">
              <a:solidFill>
                <a:prstClr val="black">
                  <a:alpha val="50000"/>
                </a:prstClr>
              </a:solidFill>
            </a:endParaRPr>
          </a:p>
        </p:txBody>
      </p:sp>
      <p:sp>
        <p:nvSpPr>
          <p:cNvPr id="3" name="Title 2"/>
          <p:cNvSpPr>
            <a:spLocks noGrp="1"/>
          </p:cNvSpPr>
          <p:nvPr>
            <p:ph type="title"/>
          </p:nvPr>
        </p:nvSpPr>
        <p:spPr>
          <a:xfrm>
            <a:off x="104053" y="177741"/>
            <a:ext cx="11506200" cy="538770"/>
          </a:xfrm>
        </p:spPr>
        <p:txBody>
          <a:bodyPr>
            <a:normAutofit fontScale="90000"/>
          </a:bodyPr>
          <a:lstStyle/>
          <a:p>
            <a:r>
              <a:rPr lang="en-US" b="1" dirty="0"/>
              <a:t>Generic NF Controller (L4-7) </a:t>
            </a:r>
            <a:r>
              <a:rPr lang="en-US" b="1" dirty="0" smtClean="0"/>
              <a:t>Architecture</a:t>
            </a:r>
            <a:endParaRPr lang="en-US" b="1" dirty="0"/>
          </a:p>
        </p:txBody>
      </p:sp>
      <p:sp>
        <p:nvSpPr>
          <p:cNvPr id="4" name="Text Placeholder 3"/>
          <p:cNvSpPr>
            <a:spLocks noGrp="1"/>
          </p:cNvSpPr>
          <p:nvPr>
            <p:ph type="body" sz="quarter" idx="10"/>
          </p:nvPr>
        </p:nvSpPr>
        <p:spPr>
          <a:xfrm>
            <a:off x="0" y="999416"/>
            <a:ext cx="5400399" cy="5316859"/>
          </a:xfrm>
        </p:spPr>
        <p:txBody>
          <a:bodyPr>
            <a:normAutofit lnSpcReduction="10000"/>
          </a:bodyPr>
          <a:lstStyle/>
          <a:p>
            <a:pPr>
              <a:spcAft>
                <a:spcPts val="600"/>
              </a:spcAft>
            </a:pPr>
            <a:r>
              <a:rPr lang="en-US" sz="1400" b="1" dirty="0">
                <a:solidFill>
                  <a:srgbClr val="067AB4">
                    <a:lumMod val="75000"/>
                  </a:srgbClr>
                </a:solidFill>
              </a:rPr>
              <a:t>Generic NF Controller for L4-7 configures and maintains the health of applications throughout its lifecycle.</a:t>
            </a:r>
          </a:p>
          <a:p>
            <a:pPr marL="347041" lvl="1" indent="-170367">
              <a:spcAft>
                <a:spcPts val="600"/>
              </a:spcAft>
              <a:buFont typeface="Calibri" panose="020F0502020204030204" pitchFamily="34" charset="0"/>
              <a:buChar char="‒"/>
            </a:pPr>
            <a:r>
              <a:rPr lang="en-US" sz="1200" b="1" dirty="0">
                <a:solidFill>
                  <a:srgbClr val="000000"/>
                </a:solidFill>
              </a:rPr>
              <a:t>The Lifecycle Management Functions are a normalization of VF-C and APP-C functions into a common, extensible library </a:t>
            </a:r>
          </a:p>
          <a:p>
            <a:pPr marL="168782" indent="-168782">
              <a:spcBef>
                <a:spcPts val="600"/>
              </a:spcBef>
              <a:spcAft>
                <a:spcPts val="300"/>
              </a:spcAft>
              <a:buFont typeface="Arial" panose="020B0604020202020204" pitchFamily="34" charset="0"/>
              <a:buChar char="•"/>
            </a:pPr>
            <a:r>
              <a:rPr lang="en-US" sz="1400" b="1" dirty="0">
                <a:solidFill>
                  <a:srgbClr val="045C87"/>
                </a:solidFill>
              </a:rPr>
              <a:t>Programmable network application management platform</a:t>
            </a:r>
            <a:endParaRPr lang="en-US" sz="1400" b="1" dirty="0">
              <a:solidFill>
                <a:srgbClr val="067AB4">
                  <a:lumMod val="75000"/>
                </a:srgbClr>
              </a:solidFill>
            </a:endParaRPr>
          </a:p>
          <a:p>
            <a:pPr marL="347041" lvl="1" indent="-170367">
              <a:buFont typeface="Calibri" panose="020F0502020204030204" pitchFamily="34" charset="0"/>
              <a:buChar char="‒"/>
            </a:pPr>
            <a:r>
              <a:rPr lang="en-US" sz="1200" b="1" dirty="0">
                <a:solidFill>
                  <a:srgbClr val="000000"/>
                </a:solidFill>
              </a:rPr>
              <a:t>Behavior patterns programmed via models and policies</a:t>
            </a:r>
          </a:p>
          <a:p>
            <a:pPr marL="347041" lvl="1" indent="-170367">
              <a:buFont typeface="Calibri" panose="020F0502020204030204" pitchFamily="34" charset="0"/>
              <a:buChar char="‒"/>
            </a:pPr>
            <a:r>
              <a:rPr lang="en-US" sz="1200" b="1" dirty="0">
                <a:solidFill>
                  <a:srgbClr val="000000"/>
                </a:solidFill>
              </a:rPr>
              <a:t>Standards based models &amp; protocols for multi-vendor implementation</a:t>
            </a:r>
          </a:p>
          <a:p>
            <a:pPr marL="347041" lvl="1" indent="-170367">
              <a:buFont typeface="Calibri" panose="020F0502020204030204" pitchFamily="34" charset="0"/>
              <a:buChar char="‒"/>
            </a:pPr>
            <a:r>
              <a:rPr lang="en-US" sz="1200" b="1" dirty="0">
                <a:solidFill>
                  <a:srgbClr val="000000"/>
                </a:solidFill>
              </a:rPr>
              <a:t>Extensible SB adapter set including vendor specific VNF-Managers</a:t>
            </a:r>
          </a:p>
          <a:p>
            <a:pPr marL="347041" lvl="1" indent="-170367">
              <a:buFont typeface="Calibri" panose="020F0502020204030204" pitchFamily="34" charset="0"/>
              <a:buChar char="‒"/>
            </a:pPr>
            <a:r>
              <a:rPr lang="en-US" sz="1200" b="1" dirty="0">
                <a:solidFill>
                  <a:srgbClr val="000000"/>
                </a:solidFill>
              </a:rPr>
              <a:t>Operational control, version management, software updates, etc.</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Manages the health of applications/VNFs/PNFs within its scope</a:t>
            </a:r>
          </a:p>
          <a:p>
            <a:pPr marL="347041" lvl="1" indent="-170367">
              <a:buFont typeface="Calibri" panose="020F0502020204030204" pitchFamily="34" charset="0"/>
              <a:buChar char="‒"/>
            </a:pPr>
            <a:r>
              <a:rPr lang="en-US" sz="1200" b="1" dirty="0">
                <a:solidFill>
                  <a:srgbClr val="000000"/>
                </a:solidFill>
              </a:rPr>
              <a:t>Policy-based optimization to meet SLAs</a:t>
            </a:r>
          </a:p>
          <a:p>
            <a:pPr marL="347041" lvl="1" indent="-170367">
              <a:buFont typeface="Calibri" panose="020F0502020204030204" pitchFamily="34" charset="0"/>
              <a:buChar char="‒"/>
            </a:pPr>
            <a:r>
              <a:rPr lang="en-US" sz="1200" b="1" dirty="0">
                <a:solidFill>
                  <a:srgbClr val="000000"/>
                </a:solidFill>
              </a:rPr>
              <a:t>Event-based control loop automation to solve local issues near real-time</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Local source of truth</a:t>
            </a:r>
          </a:p>
          <a:p>
            <a:pPr marL="347041" lvl="1" indent="-170367">
              <a:buFont typeface="Calibri" panose="020F0502020204030204" pitchFamily="34" charset="0"/>
              <a:buChar char="‒"/>
            </a:pPr>
            <a:r>
              <a:rPr lang="en-US" sz="1200" b="1" dirty="0">
                <a:solidFill>
                  <a:srgbClr val="000000"/>
                </a:solidFill>
              </a:rPr>
              <a:t>Manages inventory within its scope</a:t>
            </a:r>
          </a:p>
          <a:p>
            <a:pPr marL="347041" lvl="1" indent="-170367">
              <a:buFont typeface="Calibri" panose="020F0502020204030204" pitchFamily="34" charset="0"/>
              <a:buChar char="‒"/>
            </a:pPr>
            <a:r>
              <a:rPr lang="en-US" sz="1200" b="1" dirty="0">
                <a:solidFill>
                  <a:srgbClr val="000000"/>
                </a:solidFill>
              </a:rPr>
              <a:t>All stages/states of lifecycle</a:t>
            </a:r>
          </a:p>
          <a:p>
            <a:pPr marL="347041" lvl="1" indent="-170367">
              <a:buFont typeface="Calibri" panose="020F0502020204030204" pitchFamily="34" charset="0"/>
              <a:buChar char="‒"/>
            </a:pPr>
            <a:r>
              <a:rPr lang="en-US" sz="1200" b="1" dirty="0">
                <a:solidFill>
                  <a:srgbClr val="000000"/>
                </a:solidFill>
              </a:rPr>
              <a:t>Configuration audits</a:t>
            </a:r>
          </a:p>
          <a:p>
            <a:pPr marL="168782" indent="-168782">
              <a:lnSpc>
                <a:spcPct val="100000"/>
              </a:lnSpc>
              <a:spcBef>
                <a:spcPts val="600"/>
              </a:spcBef>
              <a:spcAft>
                <a:spcPts val="300"/>
              </a:spcAft>
              <a:buFont typeface="Arial" panose="020B0604020202020204" pitchFamily="34" charset="0"/>
              <a:buChar char="•"/>
            </a:pPr>
            <a:r>
              <a:rPr lang="en-US" sz="1400" b="1" dirty="0">
                <a:solidFill>
                  <a:srgbClr val="067AB4">
                    <a:lumMod val="75000"/>
                  </a:srgbClr>
                </a:solidFill>
              </a:rPr>
              <a:t>Key Attributes of Generic NF Controllers</a:t>
            </a:r>
          </a:p>
          <a:p>
            <a:pPr marL="287338" lvl="1" indent="-171450">
              <a:buFont typeface="Calibri" panose="020F0502020204030204" pitchFamily="34" charset="0"/>
              <a:buChar char="−"/>
            </a:pPr>
            <a:r>
              <a:rPr lang="en-US" sz="1200" i="1" dirty="0">
                <a:solidFill>
                  <a:prstClr val="black"/>
                </a:solidFill>
              </a:rPr>
              <a:t>Intimate with network protocols</a:t>
            </a:r>
          </a:p>
          <a:p>
            <a:pPr marL="287338" lvl="1" indent="-171450">
              <a:buFont typeface="Calibri" panose="020F0502020204030204" pitchFamily="34" charset="0"/>
              <a:buChar char="−"/>
            </a:pPr>
            <a:r>
              <a:rPr lang="en-US" sz="1200" i="1" dirty="0">
                <a:solidFill>
                  <a:prstClr val="black"/>
                </a:solidFill>
              </a:rPr>
              <a:t>Manages the state of services</a:t>
            </a:r>
          </a:p>
          <a:p>
            <a:pPr marL="287338" lvl="1" indent="-171450">
              <a:buFont typeface="Calibri" panose="020F0502020204030204" pitchFamily="34" charset="0"/>
              <a:buChar char="−"/>
            </a:pPr>
            <a:r>
              <a:rPr lang="en-US" sz="1200" i="1" dirty="0">
                <a:solidFill>
                  <a:prstClr val="black"/>
                </a:solidFill>
              </a:rPr>
              <a:t>Provide Deployment Flexibility to meet user scalability / resilience needs</a:t>
            </a:r>
          </a:p>
        </p:txBody>
      </p:sp>
      <p:sp>
        <p:nvSpPr>
          <p:cNvPr id="18" name="Rectangle 17"/>
          <p:cNvSpPr/>
          <p:nvPr/>
        </p:nvSpPr>
        <p:spPr>
          <a:xfrm>
            <a:off x="5610337" y="2260109"/>
            <a:ext cx="6471581" cy="3396213"/>
          </a:xfrm>
          <a:prstGeom prst="rect">
            <a:avLst/>
          </a:prstGeom>
          <a:solidFill>
            <a:schemeClr val="bg2">
              <a:lumMod val="60000"/>
              <a:lumOff val="40000"/>
            </a:schemeClr>
          </a:solidFill>
          <a:ln/>
        </p:spPr>
        <p:style>
          <a:lnRef idx="0">
            <a:schemeClr val="accent6"/>
          </a:lnRef>
          <a:fillRef idx="3">
            <a:schemeClr val="accent6"/>
          </a:fillRef>
          <a:effectRef idx="3">
            <a:schemeClr val="accent6"/>
          </a:effectRef>
          <a:fontRef idx="minor">
            <a:schemeClr val="lt1"/>
          </a:fontRef>
        </p:style>
        <p:txBody>
          <a:bodyPr lIns="91440" tIns="91440" rIns="91440" bIns="91440" rtlCol="0" anchor="t" anchorCtr="0"/>
          <a:lstStyle/>
          <a:p>
            <a:pPr defTabSz="913220">
              <a:defRPr/>
            </a:pPr>
            <a:r>
              <a:rPr lang="en-US" sz="2000" b="1" kern="0" dirty="0">
                <a:solidFill>
                  <a:prstClr val="black"/>
                </a:solidFill>
              </a:rPr>
              <a:t>Generic NF </a:t>
            </a:r>
          </a:p>
          <a:p>
            <a:pPr defTabSz="913220">
              <a:defRPr/>
            </a:pPr>
            <a:r>
              <a:rPr lang="en-US" sz="2000" b="1" kern="0" dirty="0">
                <a:solidFill>
                  <a:prstClr val="black"/>
                </a:solidFill>
              </a:rPr>
              <a:t>Controller</a:t>
            </a:r>
          </a:p>
        </p:txBody>
      </p:sp>
      <p:sp>
        <p:nvSpPr>
          <p:cNvPr id="19" name="Rounded Rectangle 81"/>
          <p:cNvSpPr/>
          <p:nvPr/>
        </p:nvSpPr>
        <p:spPr>
          <a:xfrm>
            <a:off x="5684539" y="4668290"/>
            <a:ext cx="6322269" cy="913105"/>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algn="ctr" defTabSz="913220">
              <a:lnSpc>
                <a:spcPts val="1199"/>
              </a:lnSpc>
              <a:defRPr/>
            </a:pPr>
            <a:r>
              <a:rPr lang="en-US" sz="1199" b="1" kern="0" dirty="0">
                <a:solidFill>
                  <a:prstClr val="black"/>
                </a:solidFill>
              </a:rPr>
              <a:t>Adapters </a:t>
            </a:r>
          </a:p>
        </p:txBody>
      </p:sp>
      <p:sp>
        <p:nvSpPr>
          <p:cNvPr id="21" name="Rounded Rectangle 44"/>
          <p:cNvSpPr/>
          <p:nvPr/>
        </p:nvSpPr>
        <p:spPr>
          <a:xfrm>
            <a:off x="7612085" y="3335394"/>
            <a:ext cx="3017903" cy="949673"/>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defTabSz="913220">
              <a:defRPr/>
            </a:pPr>
            <a:r>
              <a:rPr lang="en-US" sz="1199" b="1" kern="0" dirty="0">
                <a:solidFill>
                  <a:prstClr val="black"/>
                </a:solidFill>
              </a:rPr>
              <a:t>Service Logic Processing </a:t>
            </a:r>
          </a:p>
        </p:txBody>
      </p:sp>
      <p:sp>
        <p:nvSpPr>
          <p:cNvPr id="22" name="Rounded Rectangle 46"/>
          <p:cNvSpPr/>
          <p:nvPr/>
        </p:nvSpPr>
        <p:spPr>
          <a:xfrm>
            <a:off x="5857153" y="3055736"/>
            <a:ext cx="1474711" cy="1216955"/>
          </a:xfrm>
          <a:prstGeom prst="roundRect">
            <a:avLst>
              <a:gd name="adj" fmla="val 9710"/>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defTabSz="913220">
              <a:defRPr/>
            </a:pPr>
            <a:endParaRPr lang="en-US" sz="1199" b="1" kern="0" dirty="0">
              <a:solidFill>
                <a:prstClr val="black"/>
              </a:solidFill>
              <a:cs typeface="Calibri" panose="020F0502020204030204" pitchFamily="34" charset="0"/>
            </a:endParaRPr>
          </a:p>
        </p:txBody>
      </p:sp>
      <p:sp>
        <p:nvSpPr>
          <p:cNvPr id="24" name="Rectangle 23"/>
          <p:cNvSpPr/>
          <p:nvPr/>
        </p:nvSpPr>
        <p:spPr>
          <a:xfrm>
            <a:off x="7935207" y="5021477"/>
            <a:ext cx="665603"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pPr>
            <a:r>
              <a:rPr lang="en-US" sz="999" b="1" kern="0" dirty="0">
                <a:solidFill>
                  <a:prstClr val="white"/>
                </a:solidFill>
              </a:rPr>
              <a:t>Chef</a:t>
            </a:r>
          </a:p>
        </p:txBody>
      </p:sp>
      <p:sp>
        <p:nvSpPr>
          <p:cNvPr id="25" name="Rectangle 24"/>
          <p:cNvSpPr/>
          <p:nvPr/>
        </p:nvSpPr>
        <p:spPr>
          <a:xfrm>
            <a:off x="10345774" y="3438767"/>
            <a:ext cx="246890" cy="29967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cxnSp>
        <p:nvCxnSpPr>
          <p:cNvPr id="26" name="Straight Arrow Connector 25"/>
          <p:cNvCxnSpPr/>
          <p:nvPr/>
        </p:nvCxnSpPr>
        <p:spPr>
          <a:xfrm>
            <a:off x="9148049" y="4296458"/>
            <a:ext cx="1754" cy="388042"/>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6049071" y="2818578"/>
            <a:ext cx="141465" cy="11900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sp>
        <p:nvSpPr>
          <p:cNvPr id="40" name="Rectangle 39"/>
          <p:cNvSpPr/>
          <p:nvPr/>
        </p:nvSpPr>
        <p:spPr>
          <a:xfrm>
            <a:off x="6677069" y="2818578"/>
            <a:ext cx="141465" cy="11900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sp>
        <p:nvSpPr>
          <p:cNvPr id="42" name="Rectangle 41"/>
          <p:cNvSpPr/>
          <p:nvPr/>
        </p:nvSpPr>
        <p:spPr>
          <a:xfrm>
            <a:off x="10131457" y="4198303"/>
            <a:ext cx="141465" cy="11900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cxnSp>
        <p:nvCxnSpPr>
          <p:cNvPr id="43" name="Straight Arrow Connector 42"/>
          <p:cNvCxnSpPr/>
          <p:nvPr/>
        </p:nvCxnSpPr>
        <p:spPr>
          <a:xfrm>
            <a:off x="7319879" y="3625811"/>
            <a:ext cx="301096" cy="4118"/>
          </a:xfrm>
          <a:prstGeom prst="straightConnector1">
            <a:avLst/>
          </a:prstGeom>
          <a:ln w="19050">
            <a:solidFill>
              <a:schemeClr val="tx1"/>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1" idx="0"/>
          </p:cNvCxnSpPr>
          <p:nvPr/>
        </p:nvCxnSpPr>
        <p:spPr>
          <a:xfrm flipV="1">
            <a:off x="9121037" y="2599653"/>
            <a:ext cx="8739" cy="735741"/>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46" name="Straight Arrow Connector 45"/>
          <p:cNvCxnSpPr/>
          <p:nvPr/>
        </p:nvCxnSpPr>
        <p:spPr>
          <a:xfrm flipH="1" flipV="1">
            <a:off x="7209674" y="2612217"/>
            <a:ext cx="1740" cy="443519"/>
          </a:xfrm>
          <a:prstGeom prst="straightConnector1">
            <a:avLst/>
          </a:prstGeom>
          <a:noFill/>
          <a:ln w="28575" cap="flat" cmpd="sng" algn="ctr">
            <a:solidFill>
              <a:schemeClr val="tx1"/>
            </a:solidFill>
            <a:prstDash val="solid"/>
            <a:headEnd type="triangle" w="med" len="med"/>
            <a:tailEnd type="triangle" w="med" len="med"/>
          </a:ln>
          <a:effectLst/>
        </p:spPr>
      </p:cxnSp>
      <p:sp>
        <p:nvSpPr>
          <p:cNvPr id="51" name="Rounded Rectangle 65"/>
          <p:cNvSpPr/>
          <p:nvPr/>
        </p:nvSpPr>
        <p:spPr>
          <a:xfrm>
            <a:off x="10919711" y="3544344"/>
            <a:ext cx="1105475" cy="746413"/>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a:r>
              <a:rPr lang="en-US" sz="1000" kern="0" dirty="0">
                <a:solidFill>
                  <a:prstClr val="black"/>
                </a:solidFill>
              </a:rPr>
              <a:t>Assigned Resources Inventory: </a:t>
            </a:r>
          </a:p>
          <a:p>
            <a:pPr algn="ctr"/>
            <a:r>
              <a:rPr lang="en-US" sz="1000" kern="0" dirty="0">
                <a:solidFill>
                  <a:prstClr val="black"/>
                </a:solidFill>
              </a:rPr>
              <a:t>Service*  Topology &amp; VNF/PNF State</a:t>
            </a:r>
          </a:p>
        </p:txBody>
      </p:sp>
      <p:sp>
        <p:nvSpPr>
          <p:cNvPr id="59" name="Rectangle 58"/>
          <p:cNvSpPr/>
          <p:nvPr/>
        </p:nvSpPr>
        <p:spPr>
          <a:xfrm>
            <a:off x="7126993" y="5021477"/>
            <a:ext cx="732651"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defRPr/>
            </a:pPr>
            <a:r>
              <a:rPr lang="en-US" sz="999" b="1" kern="0" dirty="0" err="1">
                <a:solidFill>
                  <a:prstClr val="white"/>
                </a:solidFill>
              </a:rPr>
              <a:t>Netconf</a:t>
            </a:r>
            <a:endParaRPr lang="en-US" sz="999" b="1" kern="0" dirty="0">
              <a:solidFill>
                <a:prstClr val="white"/>
              </a:solidFill>
            </a:endParaRPr>
          </a:p>
        </p:txBody>
      </p:sp>
      <p:sp>
        <p:nvSpPr>
          <p:cNvPr id="66" name="Rounded Rectangle 45"/>
          <p:cNvSpPr/>
          <p:nvPr/>
        </p:nvSpPr>
        <p:spPr>
          <a:xfrm>
            <a:off x="7023624" y="2347569"/>
            <a:ext cx="3383067" cy="252084"/>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defTabSz="913220">
              <a:defRPr/>
            </a:pPr>
            <a:r>
              <a:rPr lang="en-US" sz="1199" b="1" kern="0" dirty="0">
                <a:solidFill>
                  <a:prstClr val="black"/>
                </a:solidFill>
              </a:rPr>
              <a:t>API Handler </a:t>
            </a:r>
          </a:p>
        </p:txBody>
      </p:sp>
      <p:sp>
        <p:nvSpPr>
          <p:cNvPr id="67" name="Rectangle 66"/>
          <p:cNvSpPr/>
          <p:nvPr/>
        </p:nvSpPr>
        <p:spPr>
          <a:xfrm>
            <a:off x="10351884" y="1549065"/>
            <a:ext cx="1093250" cy="315279"/>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50" kern="0" dirty="0">
                <a:solidFill>
                  <a:srgbClr val="70AD47">
                    <a:lumMod val="20000"/>
                    <a:lumOff val="80000"/>
                  </a:srgbClr>
                </a:solidFill>
              </a:rPr>
              <a:t>Active &amp; Available Inventory </a:t>
            </a:r>
          </a:p>
        </p:txBody>
      </p:sp>
      <p:sp>
        <p:nvSpPr>
          <p:cNvPr id="68" name="Rectangle 67"/>
          <p:cNvSpPr/>
          <p:nvPr/>
        </p:nvSpPr>
        <p:spPr>
          <a:xfrm>
            <a:off x="6549015" y="1522775"/>
            <a:ext cx="760880" cy="329036"/>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00" kern="0">
                <a:solidFill>
                  <a:srgbClr val="70AD47">
                    <a:lumMod val="20000"/>
                    <a:lumOff val="80000"/>
                  </a:srgbClr>
                </a:solidFill>
              </a:rPr>
              <a:t>Service Design &amp; Creation</a:t>
            </a:r>
            <a:endParaRPr lang="en-US" sz="1000" kern="0" dirty="0">
              <a:solidFill>
                <a:srgbClr val="70AD47">
                  <a:lumMod val="20000"/>
                  <a:lumOff val="80000"/>
                </a:srgbClr>
              </a:solidFill>
            </a:endParaRPr>
          </a:p>
        </p:txBody>
      </p:sp>
      <p:sp>
        <p:nvSpPr>
          <p:cNvPr id="69" name="Rectangle 68"/>
          <p:cNvSpPr/>
          <p:nvPr/>
        </p:nvSpPr>
        <p:spPr>
          <a:xfrm>
            <a:off x="8676373" y="5021477"/>
            <a:ext cx="665603"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pPr>
            <a:r>
              <a:rPr lang="en-US" sz="999" b="1" kern="0" dirty="0">
                <a:solidFill>
                  <a:prstClr val="white"/>
                </a:solidFill>
              </a:rPr>
              <a:t>Ansible</a:t>
            </a:r>
          </a:p>
        </p:txBody>
      </p:sp>
      <p:sp>
        <p:nvSpPr>
          <p:cNvPr id="70" name="Rectangle 69"/>
          <p:cNvSpPr/>
          <p:nvPr/>
        </p:nvSpPr>
        <p:spPr>
          <a:xfrm>
            <a:off x="9568003" y="5021402"/>
            <a:ext cx="665603" cy="365454"/>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pPr>
            <a:r>
              <a:rPr lang="en-US" sz="999" b="1" kern="0" dirty="0">
                <a:solidFill>
                  <a:prstClr val="white"/>
                </a:solidFill>
              </a:rPr>
              <a:t>Others</a:t>
            </a:r>
          </a:p>
        </p:txBody>
      </p:sp>
      <p:sp>
        <p:nvSpPr>
          <p:cNvPr id="100" name="TextBox 99"/>
          <p:cNvSpPr txBox="1"/>
          <p:nvPr/>
        </p:nvSpPr>
        <p:spPr>
          <a:xfrm>
            <a:off x="9274207" y="4936603"/>
            <a:ext cx="343364" cy="369332"/>
          </a:xfrm>
          <a:prstGeom prst="rect">
            <a:avLst/>
          </a:prstGeom>
          <a:noFill/>
        </p:spPr>
        <p:txBody>
          <a:bodyPr wrap="none" rtlCol="0">
            <a:spAutoFit/>
          </a:bodyPr>
          <a:lstStyle/>
          <a:p>
            <a:r>
              <a:rPr lang="en-US" dirty="0">
                <a:solidFill>
                  <a:prstClr val="black"/>
                </a:solidFill>
              </a:rPr>
              <a:t>…</a:t>
            </a:r>
          </a:p>
        </p:txBody>
      </p:sp>
      <p:sp>
        <p:nvSpPr>
          <p:cNvPr id="101" name="Rectangle 100"/>
          <p:cNvSpPr/>
          <p:nvPr/>
        </p:nvSpPr>
        <p:spPr>
          <a:xfrm>
            <a:off x="7492739" y="1526006"/>
            <a:ext cx="881696" cy="331960"/>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100" kern="0">
                <a:solidFill>
                  <a:srgbClr val="70AD47">
                    <a:lumMod val="20000"/>
                    <a:lumOff val="80000"/>
                  </a:srgbClr>
                </a:solidFill>
              </a:rPr>
              <a:t>Orchestration</a:t>
            </a:r>
            <a:endParaRPr lang="en-US" sz="1100" kern="0" dirty="0">
              <a:solidFill>
                <a:srgbClr val="70AD47">
                  <a:lumMod val="20000"/>
                  <a:lumOff val="80000"/>
                </a:srgbClr>
              </a:solidFill>
            </a:endParaRPr>
          </a:p>
        </p:txBody>
      </p:sp>
      <p:sp>
        <p:nvSpPr>
          <p:cNvPr id="104" name="Rectangle 103"/>
          <p:cNvSpPr/>
          <p:nvPr/>
        </p:nvSpPr>
        <p:spPr>
          <a:xfrm>
            <a:off x="9028571" y="1524178"/>
            <a:ext cx="1172818" cy="33870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50" kern="0" dirty="0">
                <a:solidFill>
                  <a:srgbClr val="70AD47">
                    <a:lumMod val="20000"/>
                    <a:lumOff val="80000"/>
                  </a:srgbClr>
                </a:solidFill>
              </a:rPr>
              <a:t>Data Collection, Analytics &amp; Events</a:t>
            </a:r>
          </a:p>
        </p:txBody>
      </p:sp>
      <p:sp>
        <p:nvSpPr>
          <p:cNvPr id="108" name="TextBox 107"/>
          <p:cNvSpPr txBox="1"/>
          <p:nvPr/>
        </p:nvSpPr>
        <p:spPr>
          <a:xfrm>
            <a:off x="9295656" y="1175835"/>
            <a:ext cx="934006" cy="368952"/>
          </a:xfrm>
          <a:prstGeom prst="rect">
            <a:avLst/>
          </a:prstGeom>
          <a:noFill/>
        </p:spPr>
        <p:txBody>
          <a:bodyPr wrap="square" lIns="0" tIns="45659" rIns="0" bIns="45659" rtlCol="0" anchor="ctr" anchorCtr="0">
            <a:spAutoFit/>
          </a:bodyPr>
          <a:lstStyle/>
          <a:p>
            <a:pPr algn="ctr" defTabSz="913220">
              <a:defRPr/>
            </a:pPr>
            <a:r>
              <a:rPr lang="en-US" sz="899" b="1" i="1" kern="0">
                <a:solidFill>
                  <a:prstClr val="black"/>
                </a:solidFill>
              </a:rPr>
              <a:t>Closed Loop Actions</a:t>
            </a:r>
            <a:endParaRPr lang="en-US" sz="899" b="1" i="1" kern="0" dirty="0">
              <a:solidFill>
                <a:prstClr val="black"/>
              </a:solidFill>
            </a:endParaRPr>
          </a:p>
        </p:txBody>
      </p:sp>
      <p:sp>
        <p:nvSpPr>
          <p:cNvPr id="109" name="TextBox 108"/>
          <p:cNvSpPr txBox="1"/>
          <p:nvPr/>
        </p:nvSpPr>
        <p:spPr>
          <a:xfrm>
            <a:off x="10448491" y="1179350"/>
            <a:ext cx="934006" cy="368952"/>
          </a:xfrm>
          <a:prstGeom prst="rect">
            <a:avLst/>
          </a:prstGeom>
          <a:noFill/>
        </p:spPr>
        <p:txBody>
          <a:bodyPr wrap="square" lIns="0" tIns="45659" rIns="0" bIns="45659" rtlCol="0" anchor="ctr" anchorCtr="0">
            <a:spAutoFit/>
          </a:bodyPr>
          <a:lstStyle/>
          <a:p>
            <a:pPr algn="ctr" defTabSz="913220">
              <a:defRPr/>
            </a:pPr>
            <a:r>
              <a:rPr lang="en-US" sz="899" b="1" i="1" kern="0">
                <a:solidFill>
                  <a:prstClr val="black"/>
                </a:solidFill>
              </a:rPr>
              <a:t>Inventory </a:t>
            </a:r>
          </a:p>
          <a:p>
            <a:pPr algn="ctr" defTabSz="913220">
              <a:defRPr/>
            </a:pPr>
            <a:r>
              <a:rPr lang="en-US" sz="899" b="1" i="1" kern="0" dirty="0">
                <a:solidFill>
                  <a:prstClr val="black"/>
                </a:solidFill>
              </a:rPr>
              <a:t>Updates</a:t>
            </a:r>
          </a:p>
        </p:txBody>
      </p:sp>
      <p:sp>
        <p:nvSpPr>
          <p:cNvPr id="110" name="TextBox 109"/>
          <p:cNvSpPr txBox="1"/>
          <p:nvPr/>
        </p:nvSpPr>
        <p:spPr>
          <a:xfrm>
            <a:off x="7538766" y="1254467"/>
            <a:ext cx="934006" cy="230581"/>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Orchestration</a:t>
            </a:r>
          </a:p>
        </p:txBody>
      </p:sp>
      <p:grpSp>
        <p:nvGrpSpPr>
          <p:cNvPr id="144" name="Group 143"/>
          <p:cNvGrpSpPr/>
          <p:nvPr/>
        </p:nvGrpSpPr>
        <p:grpSpPr>
          <a:xfrm>
            <a:off x="7904588" y="3518803"/>
            <a:ext cx="2542944" cy="682661"/>
            <a:chOff x="7895204" y="3256537"/>
            <a:chExt cx="2542944" cy="682661"/>
          </a:xfrm>
        </p:grpSpPr>
        <p:sp>
          <p:nvSpPr>
            <p:cNvPr id="41" name="Rectangle 40"/>
            <p:cNvSpPr/>
            <p:nvPr/>
          </p:nvSpPr>
          <p:spPr>
            <a:xfrm>
              <a:off x="7903059" y="3820196"/>
              <a:ext cx="141465" cy="11900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grpSp>
          <p:nvGrpSpPr>
            <p:cNvPr id="53" name="Group 52"/>
            <p:cNvGrpSpPr/>
            <p:nvPr/>
          </p:nvGrpSpPr>
          <p:grpSpPr>
            <a:xfrm>
              <a:off x="7943393" y="3625122"/>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89"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0" name="Oval 89"/>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1" name="Oval 90"/>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2" name="Oval 91"/>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3" name="Oval 92"/>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94" name="Straight Connector 93"/>
              <p:cNvCxnSpPr>
                <a:stCxn id="90" idx="3"/>
                <a:endCxn id="91" idx="7"/>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a:stCxn id="91" idx="5"/>
                <a:endCxn id="92" idx="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a:stCxn id="91" idx="3"/>
                <a:endCxn id="93" idx="7"/>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11464311"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grpSp>
          <p:nvGrpSpPr>
            <p:cNvPr id="54" name="Group 53"/>
            <p:cNvGrpSpPr/>
            <p:nvPr/>
          </p:nvGrpSpPr>
          <p:grpSpPr>
            <a:xfrm>
              <a:off x="8721887" y="3619933"/>
              <a:ext cx="589932" cy="281695"/>
              <a:chOff x="11464303" y="3343275"/>
              <a:chExt cx="708656" cy="338386"/>
            </a:xfrm>
            <a:solidFill>
              <a:schemeClr val="accent6">
                <a:lumMod val="75000"/>
              </a:schemeClr>
            </a:solidFill>
            <a:effectLst>
              <a:outerShdw blurRad="50800" dist="38100" dir="2700000" algn="tl" rotWithShape="0">
                <a:prstClr val="black">
                  <a:alpha val="40000"/>
                </a:prstClr>
              </a:outerShdw>
            </a:effectLst>
          </p:grpSpPr>
          <p:sp>
            <p:nvSpPr>
              <p:cNvPr id="80" name="Rounded Rectangle 136"/>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81" name="Oval 80"/>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82" name="Oval 81"/>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83" name="Oval 82"/>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84" name="Oval 83"/>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85" name="Straight Connector 84"/>
              <p:cNvCxnSpPr>
                <a:stCxn id="81" idx="3"/>
                <a:endCxn id="82" idx="7"/>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82" idx="5"/>
                <a:endCxn id="83" idx="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a:stCxn id="82" idx="3"/>
                <a:endCxn id="84" idx="7"/>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11464303"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grpSp>
          <p:nvGrpSpPr>
            <p:cNvPr id="55" name="Group 54"/>
            <p:cNvGrpSpPr/>
            <p:nvPr/>
          </p:nvGrpSpPr>
          <p:grpSpPr>
            <a:xfrm>
              <a:off x="9557364" y="3621643"/>
              <a:ext cx="589932" cy="281695"/>
              <a:chOff x="11464303" y="3343275"/>
              <a:chExt cx="708656" cy="338386"/>
            </a:xfrm>
            <a:solidFill>
              <a:schemeClr val="accent6">
                <a:lumMod val="75000"/>
              </a:schemeClr>
            </a:solidFill>
            <a:effectLst>
              <a:outerShdw blurRad="50800" dist="38100" dir="2700000" algn="tl" rotWithShape="0">
                <a:prstClr val="black">
                  <a:alpha val="40000"/>
                </a:prstClr>
              </a:outerShdw>
            </a:effectLst>
          </p:grpSpPr>
          <p:sp>
            <p:nvSpPr>
              <p:cNvPr id="71" name="Rounded Rectangle 150"/>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72" name="Oval 71"/>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73" name="Oval 72"/>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74" name="Oval 73"/>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75" name="Oval 74"/>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76" name="Straight Connector 75"/>
              <p:cNvCxnSpPr>
                <a:stCxn id="72" idx="3"/>
                <a:endCxn id="73" idx="7"/>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73" idx="5"/>
                <a:endCxn id="74" idx="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73" idx="3"/>
                <a:endCxn id="75" idx="7"/>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11464303"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sp>
          <p:nvSpPr>
            <p:cNvPr id="56" name="TextBox 55"/>
            <p:cNvSpPr txBox="1"/>
            <p:nvPr/>
          </p:nvSpPr>
          <p:spPr>
            <a:xfrm>
              <a:off x="7936882" y="3434855"/>
              <a:ext cx="607859" cy="215444"/>
            </a:xfrm>
            <a:prstGeom prst="rect">
              <a:avLst/>
            </a:prstGeom>
            <a:noFill/>
          </p:spPr>
          <p:txBody>
            <a:bodyPr wrap="none" rtlCol="0">
              <a:spAutoFit/>
            </a:bodyPr>
            <a:lstStyle/>
            <a:p>
              <a:pPr algn="ctr"/>
              <a:r>
                <a:rPr lang="en-US" sz="800" b="1" dirty="0" err="1">
                  <a:solidFill>
                    <a:srgbClr val="E7E6E6">
                      <a:lumMod val="25000"/>
                    </a:srgbClr>
                  </a:solidFill>
                </a:rPr>
                <a:t>Config</a:t>
              </a:r>
              <a:r>
                <a:rPr lang="en-US" sz="800" b="1" dirty="0">
                  <a:solidFill>
                    <a:srgbClr val="E7E6E6">
                      <a:lumMod val="25000"/>
                    </a:srgbClr>
                  </a:solidFill>
                </a:rPr>
                <a:t> </a:t>
              </a:r>
              <a:r>
                <a:rPr lang="en-US" sz="800" b="1" dirty="0" err="1">
                  <a:solidFill>
                    <a:srgbClr val="E7E6E6">
                      <a:lumMod val="25000"/>
                    </a:srgbClr>
                  </a:solidFill>
                </a:rPr>
                <a:t>mS</a:t>
              </a:r>
              <a:endParaRPr lang="en-US" sz="800" b="1" dirty="0">
                <a:solidFill>
                  <a:srgbClr val="E7E6E6">
                    <a:lumMod val="25000"/>
                  </a:srgbClr>
                </a:solidFill>
              </a:endParaRPr>
            </a:p>
          </p:txBody>
        </p:sp>
        <p:sp>
          <p:nvSpPr>
            <p:cNvPr id="57" name="TextBox 56"/>
            <p:cNvSpPr txBox="1"/>
            <p:nvPr/>
          </p:nvSpPr>
          <p:spPr>
            <a:xfrm>
              <a:off x="9323172" y="3434855"/>
              <a:ext cx="1114976" cy="215444"/>
            </a:xfrm>
            <a:prstGeom prst="rect">
              <a:avLst/>
            </a:prstGeom>
            <a:noFill/>
          </p:spPr>
          <p:txBody>
            <a:bodyPr wrap="square" rtlCol="0">
              <a:spAutoFit/>
            </a:bodyPr>
            <a:lstStyle/>
            <a:p>
              <a:pPr algn="ctr"/>
              <a:r>
                <a:rPr lang="en-US" sz="800" b="1" dirty="0">
                  <a:solidFill>
                    <a:srgbClr val="E7E6E6">
                      <a:lumMod val="25000"/>
                    </a:srgbClr>
                  </a:solidFill>
                </a:rPr>
                <a:t>SW Upgrade </a:t>
              </a:r>
              <a:r>
                <a:rPr lang="en-US" sz="800" b="1" dirty="0" err="1">
                  <a:solidFill>
                    <a:srgbClr val="E7E6E6">
                      <a:lumMod val="25000"/>
                    </a:srgbClr>
                  </a:solidFill>
                </a:rPr>
                <a:t>mS</a:t>
              </a:r>
              <a:endParaRPr lang="en-US" sz="800" b="1" dirty="0">
                <a:solidFill>
                  <a:srgbClr val="E7E6E6">
                    <a:lumMod val="25000"/>
                  </a:srgbClr>
                </a:solidFill>
              </a:endParaRPr>
            </a:p>
          </p:txBody>
        </p:sp>
        <p:sp>
          <p:nvSpPr>
            <p:cNvPr id="58" name="TextBox 57"/>
            <p:cNvSpPr txBox="1"/>
            <p:nvPr/>
          </p:nvSpPr>
          <p:spPr>
            <a:xfrm>
              <a:off x="8738503" y="3434855"/>
              <a:ext cx="570990" cy="215444"/>
            </a:xfrm>
            <a:prstGeom prst="rect">
              <a:avLst/>
            </a:prstGeom>
            <a:noFill/>
          </p:spPr>
          <p:txBody>
            <a:bodyPr wrap="none" rtlCol="0">
              <a:spAutoFit/>
            </a:bodyPr>
            <a:lstStyle/>
            <a:p>
              <a:pPr algn="ctr"/>
              <a:r>
                <a:rPr lang="en-US" sz="800" b="1" dirty="0">
                  <a:solidFill>
                    <a:srgbClr val="E7E6E6">
                      <a:lumMod val="25000"/>
                    </a:srgbClr>
                  </a:solidFill>
                </a:rPr>
                <a:t>Audit </a:t>
              </a:r>
              <a:r>
                <a:rPr lang="en-US" sz="800" b="1" dirty="0" err="1">
                  <a:solidFill>
                    <a:srgbClr val="E7E6E6">
                      <a:lumMod val="25000"/>
                    </a:srgbClr>
                  </a:solidFill>
                </a:rPr>
                <a:t>mS</a:t>
              </a:r>
              <a:endParaRPr lang="en-US" sz="800" b="1" dirty="0">
                <a:solidFill>
                  <a:srgbClr val="E7E6E6">
                    <a:lumMod val="25000"/>
                  </a:srgbClr>
                </a:solidFill>
              </a:endParaRPr>
            </a:p>
          </p:txBody>
        </p:sp>
        <p:sp>
          <p:nvSpPr>
            <p:cNvPr id="64" name="TextBox 63"/>
            <p:cNvSpPr txBox="1"/>
            <p:nvPr/>
          </p:nvSpPr>
          <p:spPr>
            <a:xfrm>
              <a:off x="10085193" y="3485924"/>
              <a:ext cx="343364" cy="369332"/>
            </a:xfrm>
            <a:prstGeom prst="rect">
              <a:avLst/>
            </a:prstGeom>
            <a:noFill/>
          </p:spPr>
          <p:txBody>
            <a:bodyPr wrap="none" rtlCol="0">
              <a:spAutoFit/>
            </a:bodyPr>
            <a:lstStyle/>
            <a:p>
              <a:r>
                <a:rPr lang="en-US" dirty="0">
                  <a:solidFill>
                    <a:prstClr val="black"/>
                  </a:solidFill>
                </a:rPr>
                <a:t>…</a:t>
              </a:r>
            </a:p>
          </p:txBody>
        </p:sp>
        <p:sp>
          <p:nvSpPr>
            <p:cNvPr id="98" name="TextBox 97"/>
            <p:cNvSpPr txBox="1"/>
            <p:nvPr/>
          </p:nvSpPr>
          <p:spPr>
            <a:xfrm>
              <a:off x="7915541" y="3256537"/>
              <a:ext cx="2475357" cy="230832"/>
            </a:xfrm>
            <a:prstGeom prst="rect">
              <a:avLst/>
            </a:prstGeom>
            <a:noFill/>
          </p:spPr>
          <p:txBody>
            <a:bodyPr wrap="square" rtlCol="0">
              <a:spAutoFit/>
            </a:bodyPr>
            <a:lstStyle/>
            <a:p>
              <a:pPr algn="ctr"/>
              <a:r>
                <a:rPr lang="en-US" sz="900" b="1" dirty="0">
                  <a:solidFill>
                    <a:prstClr val="black"/>
                  </a:solidFill>
                </a:rPr>
                <a:t>Lifecycle Mgmt. Functions/</a:t>
              </a:r>
              <a:r>
                <a:rPr lang="en-US" sz="900" b="1" dirty="0" err="1">
                  <a:solidFill>
                    <a:prstClr val="black"/>
                  </a:solidFill>
                </a:rPr>
                <a:t>MicroServices</a:t>
              </a:r>
              <a:r>
                <a:rPr lang="en-US" sz="900" b="1" dirty="0">
                  <a:solidFill>
                    <a:prstClr val="black"/>
                  </a:solidFill>
                </a:rPr>
                <a:t> (</a:t>
              </a:r>
              <a:r>
                <a:rPr lang="en-US" sz="900" b="1" dirty="0" err="1">
                  <a:solidFill>
                    <a:prstClr val="black"/>
                  </a:solidFill>
                </a:rPr>
                <a:t>mS</a:t>
              </a:r>
              <a:r>
                <a:rPr lang="en-US" sz="900" b="1" dirty="0">
                  <a:solidFill>
                    <a:prstClr val="black"/>
                  </a:solidFill>
                </a:rPr>
                <a:t>)</a:t>
              </a:r>
            </a:p>
          </p:txBody>
        </p:sp>
        <p:sp>
          <p:nvSpPr>
            <p:cNvPr id="99" name="Rectangle 98"/>
            <p:cNvSpPr/>
            <p:nvPr/>
          </p:nvSpPr>
          <p:spPr>
            <a:xfrm>
              <a:off x="7895204" y="3320660"/>
              <a:ext cx="2495694" cy="618538"/>
            </a:xfrm>
            <a:prstGeom prst="rect">
              <a:avLst/>
            </a:prstGeom>
            <a:noFill/>
            <a:ln>
              <a:solidFill>
                <a:schemeClr val="bg1">
                  <a:lumMod val="50000"/>
                </a:schemeClr>
              </a:solidFill>
            </a:ln>
          </p:spPr>
          <p:style>
            <a:lnRef idx="1">
              <a:schemeClr val="accent1"/>
            </a:lnRef>
            <a:fillRef idx="2">
              <a:schemeClr val="accent1"/>
            </a:fillRef>
            <a:effectRef idx="1">
              <a:schemeClr val="accent1"/>
            </a:effectRef>
            <a:fontRef idx="minor">
              <a:schemeClr val="dk1"/>
            </a:fontRef>
          </p:style>
          <p:txBody>
            <a:bodyPr wrap="square" rtlCol="0" anchor="ctr"/>
            <a:lstStyle/>
            <a:p>
              <a:pPr defTabSz="913486">
                <a:lnSpc>
                  <a:spcPts val="899"/>
                </a:lnSpc>
                <a:defRPr/>
              </a:pPr>
              <a:endParaRPr lang="en-US" sz="1049" b="1" kern="0" dirty="0">
                <a:solidFill>
                  <a:prstClr val="black"/>
                </a:solidFill>
              </a:endParaRPr>
            </a:p>
          </p:txBody>
        </p:sp>
        <p:sp>
          <p:nvSpPr>
            <p:cNvPr id="135" name="TextBox 134"/>
            <p:cNvSpPr txBox="1"/>
            <p:nvPr/>
          </p:nvSpPr>
          <p:spPr>
            <a:xfrm>
              <a:off x="9271235" y="3493145"/>
              <a:ext cx="343364" cy="369332"/>
            </a:xfrm>
            <a:prstGeom prst="rect">
              <a:avLst/>
            </a:prstGeom>
            <a:noFill/>
          </p:spPr>
          <p:txBody>
            <a:bodyPr wrap="none" rtlCol="0">
              <a:spAutoFit/>
            </a:bodyPr>
            <a:lstStyle/>
            <a:p>
              <a:r>
                <a:rPr lang="en-US" dirty="0">
                  <a:solidFill>
                    <a:prstClr val="black"/>
                  </a:solidFill>
                </a:rPr>
                <a:t>…</a:t>
              </a:r>
            </a:p>
          </p:txBody>
        </p:sp>
        <p:sp>
          <p:nvSpPr>
            <p:cNvPr id="136" name="TextBox 135"/>
            <p:cNvSpPr txBox="1"/>
            <p:nvPr/>
          </p:nvSpPr>
          <p:spPr>
            <a:xfrm>
              <a:off x="8463811" y="3492251"/>
              <a:ext cx="343364" cy="369332"/>
            </a:xfrm>
            <a:prstGeom prst="rect">
              <a:avLst/>
            </a:prstGeom>
            <a:noFill/>
          </p:spPr>
          <p:txBody>
            <a:bodyPr wrap="none" rtlCol="0">
              <a:spAutoFit/>
            </a:bodyPr>
            <a:lstStyle/>
            <a:p>
              <a:r>
                <a:rPr lang="en-US" dirty="0">
                  <a:solidFill>
                    <a:prstClr val="black"/>
                  </a:solidFill>
                </a:rPr>
                <a:t>…</a:t>
              </a:r>
            </a:p>
          </p:txBody>
        </p:sp>
      </p:grpSp>
      <p:sp>
        <p:nvSpPr>
          <p:cNvPr id="137" name="TextBox 136"/>
          <p:cNvSpPr txBox="1"/>
          <p:nvPr/>
        </p:nvSpPr>
        <p:spPr>
          <a:xfrm>
            <a:off x="6462452" y="1181183"/>
            <a:ext cx="934006" cy="368952"/>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Artifact Distribution</a:t>
            </a:r>
          </a:p>
        </p:txBody>
      </p:sp>
      <p:sp>
        <p:nvSpPr>
          <p:cNvPr id="138" name="TextBox 137"/>
          <p:cNvSpPr txBox="1"/>
          <p:nvPr/>
        </p:nvSpPr>
        <p:spPr>
          <a:xfrm>
            <a:off x="5603137" y="4332095"/>
            <a:ext cx="2526874" cy="368952"/>
          </a:xfrm>
          <a:prstGeom prst="rect">
            <a:avLst/>
          </a:prstGeom>
          <a:noFill/>
        </p:spPr>
        <p:txBody>
          <a:bodyPr wrap="square" lIns="0" tIns="45659" rIns="0" bIns="45659" rtlCol="0" anchor="ctr" anchorCtr="0">
            <a:spAutoFit/>
          </a:bodyPr>
          <a:lstStyle/>
          <a:p>
            <a:pPr algn="ctr" defTabSz="913220">
              <a:defRPr/>
            </a:pPr>
            <a:r>
              <a:rPr lang="en-US" sz="899" i="1" kern="0" dirty="0">
                <a:solidFill>
                  <a:prstClr val="black"/>
                </a:solidFill>
              </a:rPr>
              <a:t>*Not E2E service view.  The “Service” view in the Generic </a:t>
            </a:r>
            <a:r>
              <a:rPr lang="en-US" sz="899" i="1" kern="0" dirty="0" smtClean="0">
                <a:solidFill>
                  <a:prstClr val="black"/>
                </a:solidFill>
              </a:rPr>
              <a:t>NF Controller </a:t>
            </a:r>
            <a:r>
              <a:rPr lang="en-US" sz="899" i="1" kern="0" dirty="0">
                <a:solidFill>
                  <a:prstClr val="black"/>
                </a:solidFill>
              </a:rPr>
              <a:t>is limited its scope of control</a:t>
            </a:r>
          </a:p>
        </p:txBody>
      </p:sp>
      <p:sp>
        <p:nvSpPr>
          <p:cNvPr id="173" name="Down Arrow 172"/>
          <p:cNvSpPr/>
          <p:nvPr/>
        </p:nvSpPr>
        <p:spPr>
          <a:xfrm>
            <a:off x="8507337" y="5747710"/>
            <a:ext cx="279621" cy="269191"/>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4" name="TextBox 173"/>
          <p:cNvSpPr txBox="1"/>
          <p:nvPr/>
        </p:nvSpPr>
        <p:spPr>
          <a:xfrm>
            <a:off x="8180144" y="5918801"/>
            <a:ext cx="934006" cy="507323"/>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Applications</a:t>
            </a:r>
          </a:p>
          <a:p>
            <a:pPr algn="ctr" defTabSz="913220">
              <a:defRPr/>
            </a:pPr>
            <a:r>
              <a:rPr lang="en-US" sz="899" b="1" i="1" kern="0" dirty="0">
                <a:solidFill>
                  <a:prstClr val="black"/>
                </a:solidFill>
              </a:rPr>
              <a:t>VNFs</a:t>
            </a:r>
          </a:p>
          <a:p>
            <a:pPr algn="ctr" defTabSz="913220">
              <a:defRPr/>
            </a:pPr>
            <a:r>
              <a:rPr lang="en-US" sz="899" b="1" i="1" kern="0" dirty="0">
                <a:solidFill>
                  <a:prstClr val="black"/>
                </a:solidFill>
              </a:rPr>
              <a:t>PNFs</a:t>
            </a:r>
          </a:p>
        </p:txBody>
      </p:sp>
      <p:sp>
        <p:nvSpPr>
          <p:cNvPr id="175" name="Left Brace 174"/>
          <p:cNvSpPr/>
          <p:nvPr/>
        </p:nvSpPr>
        <p:spPr>
          <a:xfrm rot="16200000">
            <a:off x="8492579" y="3948215"/>
            <a:ext cx="268127" cy="3206038"/>
          </a:xfrm>
          <a:prstGeom prst="leftBrace">
            <a:avLst>
              <a:gd name="adj1" fmla="val 49923"/>
              <a:gd name="adj2" fmla="val 50000"/>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102" name="Rectangle 101"/>
          <p:cNvSpPr/>
          <p:nvPr/>
        </p:nvSpPr>
        <p:spPr>
          <a:xfrm>
            <a:off x="5826828" y="5037629"/>
            <a:ext cx="783204" cy="365379"/>
          </a:xfrm>
          <a:prstGeom prst="rect">
            <a:avLst/>
          </a:prstGeom>
          <a:ln/>
        </p:spPr>
        <p:style>
          <a:lnRef idx="0">
            <a:schemeClr val="dk1"/>
          </a:lnRef>
          <a:fillRef idx="3">
            <a:schemeClr val="dk1"/>
          </a:fillRef>
          <a:effectRef idx="3">
            <a:schemeClr val="dk1"/>
          </a:effectRef>
          <a:fontRef idx="minor">
            <a:schemeClr val="lt1"/>
          </a:fontRef>
        </p:style>
        <p:txBody>
          <a:bodyPr wrap="square" lIns="91362" tIns="45679" rIns="91362" bIns="45679" rtlCol="0" anchor="ctr"/>
          <a:lstStyle/>
          <a:p>
            <a:pPr algn="ctr" defTabSz="912717">
              <a:lnSpc>
                <a:spcPts val="750"/>
              </a:lnSpc>
            </a:pPr>
            <a:r>
              <a:rPr lang="en-US" sz="1000" b="1" kern="0" dirty="0">
                <a:solidFill>
                  <a:prstClr val="white"/>
                </a:solidFill>
              </a:rPr>
              <a:t>Multi-Cloud Adapter</a:t>
            </a:r>
          </a:p>
        </p:txBody>
      </p:sp>
      <p:sp>
        <p:nvSpPr>
          <p:cNvPr id="168" name="Rectangle 167"/>
          <p:cNvSpPr/>
          <p:nvPr/>
        </p:nvSpPr>
        <p:spPr>
          <a:xfrm>
            <a:off x="5675093" y="6107832"/>
            <a:ext cx="1078254" cy="19389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100" kern="0" dirty="0">
                <a:solidFill>
                  <a:srgbClr val="70AD47">
                    <a:lumMod val="20000"/>
                    <a:lumOff val="80000"/>
                  </a:srgbClr>
                </a:solidFill>
              </a:rPr>
              <a:t>Multi-VIM/Cloud</a:t>
            </a:r>
          </a:p>
        </p:txBody>
      </p:sp>
      <p:grpSp>
        <p:nvGrpSpPr>
          <p:cNvPr id="113" name="Group 112"/>
          <p:cNvGrpSpPr/>
          <p:nvPr/>
        </p:nvGrpSpPr>
        <p:grpSpPr>
          <a:xfrm>
            <a:off x="5352282" y="1965375"/>
            <a:ext cx="6468879" cy="4006222"/>
            <a:chOff x="5961882" y="1965375"/>
            <a:chExt cx="6468879" cy="4006222"/>
          </a:xfrm>
        </p:grpSpPr>
        <p:sp>
          <p:nvSpPr>
            <p:cNvPr id="114" name="Rectangle 113"/>
            <p:cNvSpPr/>
            <p:nvPr/>
          </p:nvSpPr>
          <p:spPr>
            <a:xfrm>
              <a:off x="5961888" y="5786953"/>
              <a:ext cx="1793273" cy="173693"/>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a:solidFill>
                    <a:prstClr val="black"/>
                  </a:solidFill>
                </a:rPr>
                <a:t>MSB/Data Movement</a:t>
              </a:r>
              <a:endParaRPr lang="en-US" sz="1050" dirty="0">
                <a:solidFill>
                  <a:prstClr val="black"/>
                </a:solidFill>
              </a:endParaRPr>
            </a:p>
          </p:txBody>
        </p:sp>
        <p:sp>
          <p:nvSpPr>
            <p:cNvPr id="115" name="Rectangle 114"/>
            <p:cNvSpPr/>
            <p:nvPr/>
          </p:nvSpPr>
          <p:spPr>
            <a:xfrm>
              <a:off x="5961888" y="1965375"/>
              <a:ext cx="6468873" cy="180670"/>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dirty="0">
                  <a:solidFill>
                    <a:prstClr val="black"/>
                  </a:solidFill>
                </a:rPr>
                <a:t>MSB/Data Movement</a:t>
              </a:r>
            </a:p>
          </p:txBody>
        </p:sp>
        <p:sp>
          <p:nvSpPr>
            <p:cNvPr id="116" name="Rectangle 115"/>
            <p:cNvSpPr/>
            <p:nvPr/>
          </p:nvSpPr>
          <p:spPr>
            <a:xfrm rot="16200000">
              <a:off x="4050802" y="3876455"/>
              <a:ext cx="4006222" cy="184062"/>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a:solidFill>
                    <a:prstClr val="black"/>
                  </a:solidFill>
                </a:rPr>
                <a:t>MSB/Data Movement</a:t>
              </a:r>
              <a:endParaRPr lang="en-US" sz="1050" dirty="0">
                <a:solidFill>
                  <a:prstClr val="black"/>
                </a:solidFill>
              </a:endParaRPr>
            </a:p>
          </p:txBody>
        </p:sp>
        <p:sp>
          <p:nvSpPr>
            <p:cNvPr id="117" name="Rectangle 116"/>
            <p:cNvSpPr/>
            <p:nvPr/>
          </p:nvSpPr>
          <p:spPr>
            <a:xfrm>
              <a:off x="6097746" y="2002862"/>
              <a:ext cx="99089" cy="11950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8" name="Rectangle 117"/>
            <p:cNvSpPr/>
            <p:nvPr/>
          </p:nvSpPr>
          <p:spPr>
            <a:xfrm>
              <a:off x="6112733" y="5795735"/>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cxnSp>
        <p:nvCxnSpPr>
          <p:cNvPr id="103" name="Straight Arrow Connector 102"/>
          <p:cNvCxnSpPr>
            <a:stCxn id="101" idx="2"/>
          </p:cNvCxnSpPr>
          <p:nvPr/>
        </p:nvCxnSpPr>
        <p:spPr>
          <a:xfrm flipH="1">
            <a:off x="7925671" y="1857966"/>
            <a:ext cx="7916" cy="512857"/>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flipH="1">
            <a:off x="9611912" y="1851811"/>
            <a:ext cx="5461" cy="521231"/>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68" idx="2"/>
          </p:cNvCxnSpPr>
          <p:nvPr/>
        </p:nvCxnSpPr>
        <p:spPr>
          <a:xfrm>
            <a:off x="6929455" y="1851811"/>
            <a:ext cx="6547" cy="1219516"/>
          </a:xfrm>
          <a:prstGeom prst="straightConnector1">
            <a:avLst/>
          </a:prstGeom>
          <a:noFill/>
          <a:ln w="19050" cap="flat" cmpd="sng" algn="ctr">
            <a:solidFill>
              <a:sysClr val="windowText" lastClr="000000"/>
            </a:solidFill>
            <a:prstDash val="solid"/>
            <a:headEnd type="none" w="med" len="med"/>
            <a:tailEnd type="triangle" w="med" len="med"/>
          </a:ln>
          <a:effectLst/>
        </p:spPr>
      </p:cxnSp>
      <p:cxnSp>
        <p:nvCxnSpPr>
          <p:cNvPr id="169" name="Straight Arrow Connector 168"/>
          <p:cNvCxnSpPr>
            <a:stCxn id="102" idx="2"/>
            <a:endCxn id="168" idx="0"/>
          </p:cNvCxnSpPr>
          <p:nvPr/>
        </p:nvCxnSpPr>
        <p:spPr>
          <a:xfrm flipH="1">
            <a:off x="6214220" y="5403008"/>
            <a:ext cx="4210" cy="704824"/>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a16="http://schemas.microsoft.com/office/drawing/2014/main" xmlns="" id="{0D5F24D4-65A7-4DBE-A719-65FAFB595C13}"/>
              </a:ext>
            </a:extLst>
          </p:cNvPr>
          <p:cNvSpPr txBox="1"/>
          <p:nvPr/>
        </p:nvSpPr>
        <p:spPr>
          <a:xfrm>
            <a:off x="6676045" y="2109816"/>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CE-1</a:t>
            </a:r>
          </a:p>
        </p:txBody>
      </p:sp>
      <p:sp>
        <p:nvSpPr>
          <p:cNvPr id="119" name="TextBox 118">
            <a:extLst>
              <a:ext uri="{FF2B5EF4-FFF2-40B4-BE49-F238E27FC236}">
                <a16:creationId xmlns:a16="http://schemas.microsoft.com/office/drawing/2014/main" xmlns="" id="{0D5F24D4-65A7-4DBE-A719-65FAFB595C13}"/>
              </a:ext>
            </a:extLst>
          </p:cNvPr>
          <p:cNvSpPr txBox="1"/>
          <p:nvPr/>
        </p:nvSpPr>
        <p:spPr>
          <a:xfrm>
            <a:off x="7620990" y="2110186"/>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CE-2</a:t>
            </a:r>
          </a:p>
        </p:txBody>
      </p:sp>
      <p:sp>
        <p:nvSpPr>
          <p:cNvPr id="120" name="TextBox 119">
            <a:extLst>
              <a:ext uri="{FF2B5EF4-FFF2-40B4-BE49-F238E27FC236}">
                <a16:creationId xmlns:a16="http://schemas.microsoft.com/office/drawing/2014/main" xmlns="" id="{0D5F24D4-65A7-4DBE-A719-65FAFB595C13}"/>
              </a:ext>
            </a:extLst>
          </p:cNvPr>
          <p:cNvSpPr txBox="1"/>
          <p:nvPr/>
        </p:nvSpPr>
        <p:spPr>
          <a:xfrm>
            <a:off x="9316773" y="2109316"/>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CE-3</a:t>
            </a:r>
          </a:p>
        </p:txBody>
      </p:sp>
      <p:sp>
        <p:nvSpPr>
          <p:cNvPr id="122" name="TextBox 121">
            <a:extLst>
              <a:ext uri="{FF2B5EF4-FFF2-40B4-BE49-F238E27FC236}">
                <a16:creationId xmlns:a16="http://schemas.microsoft.com/office/drawing/2014/main" xmlns="" id="{0D5F24D4-65A7-4DBE-A719-65FAFB595C13}"/>
              </a:ext>
            </a:extLst>
          </p:cNvPr>
          <p:cNvSpPr txBox="1"/>
          <p:nvPr/>
        </p:nvSpPr>
        <p:spPr>
          <a:xfrm>
            <a:off x="5964964" y="5557009"/>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CE-5</a:t>
            </a:r>
          </a:p>
        </p:txBody>
      </p:sp>
      <p:sp>
        <p:nvSpPr>
          <p:cNvPr id="23" name="Rectangle 22"/>
          <p:cNvSpPr/>
          <p:nvPr/>
        </p:nvSpPr>
        <p:spPr>
          <a:xfrm>
            <a:off x="10829107" y="5033125"/>
            <a:ext cx="893056" cy="365379"/>
          </a:xfrm>
          <a:prstGeom prst="rect">
            <a:avLst/>
          </a:prstGeom>
          <a:solidFill>
            <a:srgbClr val="006F8D"/>
          </a:solidFill>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defRPr/>
            </a:pPr>
            <a:r>
              <a:rPr lang="en-US" sz="999" b="1" kern="0" dirty="0">
                <a:solidFill>
                  <a:prstClr val="white"/>
                </a:solidFill>
              </a:rPr>
              <a:t>External System Adapter (s)</a:t>
            </a:r>
          </a:p>
        </p:txBody>
      </p:sp>
      <p:sp>
        <p:nvSpPr>
          <p:cNvPr id="179" name="TextBox 178"/>
          <p:cNvSpPr txBox="1"/>
          <p:nvPr/>
        </p:nvSpPr>
        <p:spPr>
          <a:xfrm>
            <a:off x="10676237" y="5852563"/>
            <a:ext cx="1193385" cy="645695"/>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External </a:t>
            </a:r>
          </a:p>
          <a:p>
            <a:pPr algn="ctr" defTabSz="913220">
              <a:defRPr/>
            </a:pPr>
            <a:r>
              <a:rPr lang="en-US" sz="899" b="1" i="1" kern="0" dirty="0">
                <a:solidFill>
                  <a:prstClr val="black"/>
                </a:solidFill>
              </a:rPr>
              <a:t>3</a:t>
            </a:r>
            <a:r>
              <a:rPr lang="en-US" sz="899" b="1" i="1" kern="0" baseline="30000" dirty="0">
                <a:solidFill>
                  <a:prstClr val="black"/>
                </a:solidFill>
              </a:rPr>
              <a:t>rd</a:t>
            </a:r>
            <a:r>
              <a:rPr lang="en-US" sz="899" b="1" i="1" kern="0" dirty="0">
                <a:solidFill>
                  <a:prstClr val="black"/>
                </a:solidFill>
              </a:rPr>
              <a:t> Party Controllers</a:t>
            </a:r>
          </a:p>
          <a:p>
            <a:pPr algn="ctr" defTabSz="913220">
              <a:defRPr/>
            </a:pPr>
            <a:r>
              <a:rPr lang="en-US" sz="899" b="1" i="1" kern="0" dirty="0">
                <a:solidFill>
                  <a:prstClr val="black"/>
                </a:solidFill>
              </a:rPr>
              <a:t>Specific VNF Managers</a:t>
            </a:r>
          </a:p>
          <a:p>
            <a:pPr algn="ctr" defTabSz="913220">
              <a:defRPr/>
            </a:pPr>
            <a:r>
              <a:rPr lang="en-US" sz="899" b="1" i="1" kern="0" dirty="0">
                <a:solidFill>
                  <a:prstClr val="black"/>
                </a:solidFill>
              </a:rPr>
              <a:t>Element Mgt. Systems</a:t>
            </a:r>
          </a:p>
        </p:txBody>
      </p:sp>
      <p:sp>
        <p:nvSpPr>
          <p:cNvPr id="125" name="TextBox 124">
            <a:extLst>
              <a:ext uri="{FF2B5EF4-FFF2-40B4-BE49-F238E27FC236}">
                <a16:creationId xmlns:a16="http://schemas.microsoft.com/office/drawing/2014/main" xmlns="" id="{0D5F24D4-65A7-4DBE-A719-65FAFB595C13}"/>
              </a:ext>
            </a:extLst>
          </p:cNvPr>
          <p:cNvSpPr txBox="1"/>
          <p:nvPr/>
        </p:nvSpPr>
        <p:spPr>
          <a:xfrm>
            <a:off x="8845673" y="2743145"/>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CI-2</a:t>
            </a:r>
          </a:p>
        </p:txBody>
      </p:sp>
      <p:sp>
        <p:nvSpPr>
          <p:cNvPr id="127" name="TextBox 126">
            <a:extLst>
              <a:ext uri="{FF2B5EF4-FFF2-40B4-BE49-F238E27FC236}">
                <a16:creationId xmlns:a16="http://schemas.microsoft.com/office/drawing/2014/main" xmlns="" id="{0D5F24D4-65A7-4DBE-A719-65FAFB595C13}"/>
              </a:ext>
            </a:extLst>
          </p:cNvPr>
          <p:cNvSpPr txBox="1"/>
          <p:nvPr/>
        </p:nvSpPr>
        <p:spPr>
          <a:xfrm>
            <a:off x="6961310" y="2741878"/>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CI-1</a:t>
            </a:r>
          </a:p>
        </p:txBody>
      </p:sp>
      <p:sp>
        <p:nvSpPr>
          <p:cNvPr id="130" name="TextBox 129">
            <a:extLst>
              <a:ext uri="{FF2B5EF4-FFF2-40B4-BE49-F238E27FC236}">
                <a16:creationId xmlns:a16="http://schemas.microsoft.com/office/drawing/2014/main" xmlns="" id="{0D5F24D4-65A7-4DBE-A719-65FAFB595C13}"/>
              </a:ext>
            </a:extLst>
          </p:cNvPr>
          <p:cNvSpPr txBox="1"/>
          <p:nvPr/>
        </p:nvSpPr>
        <p:spPr>
          <a:xfrm>
            <a:off x="7218117" y="3438767"/>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CI-4</a:t>
            </a:r>
          </a:p>
        </p:txBody>
      </p:sp>
      <p:grpSp>
        <p:nvGrpSpPr>
          <p:cNvPr id="6" name="Group 5"/>
          <p:cNvGrpSpPr/>
          <p:nvPr/>
        </p:nvGrpSpPr>
        <p:grpSpPr>
          <a:xfrm>
            <a:off x="6041959" y="3026756"/>
            <a:ext cx="1124446" cy="1203600"/>
            <a:chOff x="6006876" y="3231187"/>
            <a:chExt cx="1124446" cy="1203600"/>
          </a:xfrm>
        </p:grpSpPr>
        <p:sp>
          <p:nvSpPr>
            <p:cNvPr id="44" name="Can 111"/>
            <p:cNvSpPr/>
            <p:nvPr/>
          </p:nvSpPr>
          <p:spPr bwMode="auto">
            <a:xfrm>
              <a:off x="6006876" y="3298923"/>
              <a:ext cx="1124446" cy="1135864"/>
            </a:xfrm>
            <a:prstGeom prst="can">
              <a:avLst>
                <a:gd name="adj" fmla="val 15290"/>
              </a:avLst>
            </a:prstGeom>
            <a:solidFill>
              <a:schemeClr val="accent6">
                <a:lumMod val="75000"/>
              </a:schemeClr>
            </a:solidFill>
            <a:ln w="12700" cap="flat" cmpd="sng" algn="ctr">
              <a:solidFill>
                <a:srgbClr val="002060"/>
              </a:solidFill>
              <a:prstDash val="solid"/>
              <a:round/>
              <a:headEnd type="none" w="med" len="med"/>
              <a:tailEnd type="none" w="med" len="med"/>
            </a:ln>
            <a:effectLst/>
          </p:spPr>
          <p:txBody>
            <a:bodyPr vert="horz" wrap="square" lIns="0" tIns="0" rIns="0" bIns="91345" numCol="1" rtlCol="0" anchor="t" anchorCtr="0" compatLnSpc="1">
              <a:prstTxWarp prst="textNoShape">
                <a:avLst/>
              </a:prstTxWarp>
              <a:noAutofit/>
            </a:bodyPr>
            <a:lstStyle/>
            <a:p>
              <a:pPr algn="ctr" defTabSz="913486">
                <a:defRPr/>
              </a:pPr>
              <a:endParaRPr lang="en-US" sz="1200" b="1" kern="0" dirty="0">
                <a:solidFill>
                  <a:prstClr val="black"/>
                </a:solidFill>
              </a:endParaRPr>
            </a:p>
          </p:txBody>
        </p:sp>
        <p:sp>
          <p:nvSpPr>
            <p:cNvPr id="48" name="Rectangle 47"/>
            <p:cNvSpPr/>
            <p:nvPr/>
          </p:nvSpPr>
          <p:spPr>
            <a:xfrm>
              <a:off x="6049071" y="3716430"/>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900" kern="0" dirty="0">
                  <a:solidFill>
                    <a:prstClr val="black"/>
                  </a:solidFill>
                  <a:ea typeface="ＭＳ Ｐゴシック" charset="0"/>
                  <a:cs typeface="ＭＳ Ｐゴシック" charset="0"/>
                </a:rPr>
                <a:t>VNF Descriptors</a:t>
              </a:r>
            </a:p>
          </p:txBody>
        </p:sp>
        <p:sp>
          <p:nvSpPr>
            <p:cNvPr id="162" name="Rectangle 161"/>
            <p:cNvSpPr/>
            <p:nvPr/>
          </p:nvSpPr>
          <p:spPr>
            <a:xfrm>
              <a:off x="6137694" y="3231187"/>
              <a:ext cx="877163" cy="276999"/>
            </a:xfrm>
            <a:prstGeom prst="rect">
              <a:avLst/>
            </a:prstGeom>
          </p:spPr>
          <p:txBody>
            <a:bodyPr wrap="none">
              <a:spAutoFit/>
            </a:bodyPr>
            <a:lstStyle/>
            <a:p>
              <a:pPr algn="ctr" defTabSz="913486">
                <a:defRPr/>
              </a:pPr>
              <a:r>
                <a:rPr lang="en-US" sz="1200" b="1" kern="0">
                  <a:solidFill>
                    <a:prstClr val="black"/>
                  </a:solidFill>
                </a:rPr>
                <a:t>Repository</a:t>
              </a:r>
              <a:endParaRPr lang="en-US" sz="1200" b="1" kern="0" dirty="0">
                <a:solidFill>
                  <a:prstClr val="black"/>
                </a:solidFill>
              </a:endParaRPr>
            </a:p>
          </p:txBody>
        </p:sp>
        <p:sp>
          <p:nvSpPr>
            <p:cNvPr id="164" name="Rectangle 163"/>
            <p:cNvSpPr/>
            <p:nvPr/>
          </p:nvSpPr>
          <p:spPr>
            <a:xfrm>
              <a:off x="6045581" y="3891414"/>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900" kern="0" dirty="0" err="1">
                  <a:solidFill>
                    <a:prstClr val="black"/>
                  </a:solidFill>
                  <a:ea typeface="ＭＳ Ｐゴシック" charset="0"/>
                  <a:cs typeface="ＭＳ Ｐゴシック" charset="0"/>
                </a:rPr>
                <a:t>Config</a:t>
              </a:r>
              <a:r>
                <a:rPr lang="en-US" sz="900" kern="0" dirty="0">
                  <a:solidFill>
                    <a:prstClr val="black"/>
                  </a:solidFill>
                  <a:ea typeface="ＭＳ Ｐゴシック" charset="0"/>
                  <a:cs typeface="ＭＳ Ｐゴシック" charset="0"/>
                </a:rPr>
                <a:t> Templates</a:t>
              </a:r>
            </a:p>
          </p:txBody>
        </p:sp>
        <p:sp>
          <p:nvSpPr>
            <p:cNvPr id="165" name="Rectangle 164"/>
            <p:cNvSpPr/>
            <p:nvPr/>
          </p:nvSpPr>
          <p:spPr>
            <a:xfrm>
              <a:off x="6045581" y="4068187"/>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900" kern="0" dirty="0">
                  <a:solidFill>
                    <a:prstClr val="black"/>
                  </a:solidFill>
                  <a:ea typeface="ＭＳ Ｐゴシック" charset="0"/>
                  <a:cs typeface="ＭＳ Ｐゴシック" charset="0"/>
                </a:rPr>
                <a:t>Engineering Rules</a:t>
              </a:r>
            </a:p>
          </p:txBody>
        </p:sp>
        <p:sp>
          <p:nvSpPr>
            <p:cNvPr id="166" name="Rectangle 165"/>
            <p:cNvSpPr/>
            <p:nvPr/>
          </p:nvSpPr>
          <p:spPr>
            <a:xfrm>
              <a:off x="6045581" y="3538154"/>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900" kern="0" dirty="0">
                  <a:solidFill>
                    <a:prstClr val="black"/>
                  </a:solidFill>
                  <a:ea typeface="ＭＳ Ｐゴシック" charset="0"/>
                  <a:cs typeface="ＭＳ Ｐゴシック" charset="0"/>
                </a:rPr>
                <a:t>Service Logic</a:t>
              </a:r>
            </a:p>
          </p:txBody>
        </p:sp>
        <p:sp>
          <p:nvSpPr>
            <p:cNvPr id="131" name="Rectangle 130"/>
            <p:cNvSpPr/>
            <p:nvPr/>
          </p:nvSpPr>
          <p:spPr>
            <a:xfrm>
              <a:off x="6045910" y="4243669"/>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700" kern="0">
                  <a:solidFill>
                    <a:prstClr val="black"/>
                  </a:solidFill>
                  <a:ea typeface="ＭＳ Ｐゴシック" charset="0"/>
                  <a:cs typeface="ＭＳ Ｐゴシック" charset="0"/>
                </a:rPr>
                <a:t>Policy Cache/Event </a:t>
              </a:r>
              <a:r>
                <a:rPr lang="en-US" sz="700" kern="0" dirty="0">
                  <a:solidFill>
                    <a:prstClr val="black"/>
                  </a:solidFill>
                  <a:ea typeface="ＭＳ Ｐゴシック" charset="0"/>
                  <a:cs typeface="ＭＳ Ｐゴシック" charset="0"/>
                </a:rPr>
                <a:t>Match</a:t>
              </a:r>
            </a:p>
          </p:txBody>
        </p:sp>
      </p:grpSp>
      <p:sp>
        <p:nvSpPr>
          <p:cNvPr id="134" name="Rounded Rectangle 166"/>
          <p:cNvSpPr/>
          <p:nvPr/>
        </p:nvSpPr>
        <p:spPr>
          <a:xfrm>
            <a:off x="9898704" y="2898707"/>
            <a:ext cx="1496142" cy="273704"/>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a:r>
              <a:rPr lang="en-US" sz="900" kern="0" dirty="0">
                <a:solidFill>
                  <a:prstClr val="black"/>
                </a:solidFill>
              </a:rPr>
              <a:t>Operational Tree/</a:t>
            </a:r>
            <a:r>
              <a:rPr lang="en-US" sz="900" kern="0" dirty="0" err="1">
                <a:solidFill>
                  <a:prstClr val="black"/>
                </a:solidFill>
              </a:rPr>
              <a:t>Config</a:t>
            </a:r>
            <a:r>
              <a:rPr lang="en-US" sz="900" kern="0" dirty="0">
                <a:solidFill>
                  <a:prstClr val="black"/>
                </a:solidFill>
              </a:rPr>
              <a:t> Tree</a:t>
            </a:r>
          </a:p>
          <a:p>
            <a:pPr algn="ctr"/>
            <a:r>
              <a:rPr lang="en-US" sz="900" kern="0" dirty="0">
                <a:solidFill>
                  <a:prstClr val="black"/>
                </a:solidFill>
              </a:rPr>
              <a:t>(Service Model)</a:t>
            </a:r>
          </a:p>
        </p:txBody>
      </p:sp>
      <p:cxnSp>
        <p:nvCxnSpPr>
          <p:cNvPr id="37" name="Elbow Connector 36"/>
          <p:cNvCxnSpPr>
            <a:stCxn id="67" idx="2"/>
            <a:endCxn id="51" idx="0"/>
          </p:cNvCxnSpPr>
          <p:nvPr/>
        </p:nvCxnSpPr>
        <p:spPr>
          <a:xfrm rot="16200000" flipH="1">
            <a:off x="10345479" y="2417374"/>
            <a:ext cx="1680000" cy="573940"/>
          </a:xfrm>
          <a:prstGeom prst="bentConnector3">
            <a:avLst>
              <a:gd name="adj1" fmla="val 50000"/>
            </a:avLst>
          </a:prstGeom>
          <a:noFill/>
          <a:ln w="19050" cap="flat" cmpd="sng" algn="ctr">
            <a:solidFill>
              <a:sysClr val="windowText" lastClr="000000"/>
            </a:solidFill>
            <a:prstDash val="solid"/>
            <a:headEnd type="triangle" w="med" len="med"/>
            <a:tailEnd type="triangle" w="med" len="med"/>
          </a:ln>
          <a:effectLst/>
        </p:spPr>
      </p:cxnSp>
      <p:sp>
        <p:nvSpPr>
          <p:cNvPr id="121" name="TextBox 120">
            <a:extLst>
              <a:ext uri="{FF2B5EF4-FFF2-40B4-BE49-F238E27FC236}">
                <a16:creationId xmlns:a16="http://schemas.microsoft.com/office/drawing/2014/main" xmlns="" id="{0D5F24D4-65A7-4DBE-A719-65FAFB595C13}"/>
              </a:ext>
            </a:extLst>
          </p:cNvPr>
          <p:cNvSpPr txBox="1"/>
          <p:nvPr/>
        </p:nvSpPr>
        <p:spPr>
          <a:xfrm>
            <a:off x="10613311" y="2110758"/>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CE-4</a:t>
            </a:r>
          </a:p>
        </p:txBody>
      </p:sp>
      <p:cxnSp>
        <p:nvCxnSpPr>
          <p:cNvPr id="152" name="Straight Arrow Connector 151"/>
          <p:cNvCxnSpPr/>
          <p:nvPr/>
        </p:nvCxnSpPr>
        <p:spPr>
          <a:xfrm flipV="1">
            <a:off x="10608826" y="3998574"/>
            <a:ext cx="302002" cy="1133"/>
          </a:xfrm>
          <a:prstGeom prst="straightConnector1">
            <a:avLst/>
          </a:prstGeom>
          <a:ln w="19050">
            <a:solidFill>
              <a:schemeClr val="tx1"/>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xmlns="" id="{0D5F24D4-65A7-4DBE-A719-65FAFB595C13}"/>
              </a:ext>
            </a:extLst>
          </p:cNvPr>
          <p:cNvSpPr txBox="1"/>
          <p:nvPr/>
        </p:nvSpPr>
        <p:spPr>
          <a:xfrm>
            <a:off x="10592663" y="4028600"/>
            <a:ext cx="337850" cy="156654"/>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CI-7</a:t>
            </a:r>
          </a:p>
        </p:txBody>
      </p:sp>
      <p:sp>
        <p:nvSpPr>
          <p:cNvPr id="157" name="TextBox 156">
            <a:extLst>
              <a:ext uri="{FF2B5EF4-FFF2-40B4-BE49-F238E27FC236}">
                <a16:creationId xmlns:a16="http://schemas.microsoft.com/office/drawing/2014/main" xmlns="" id="{0D5F24D4-65A7-4DBE-A719-65FAFB595C13}"/>
              </a:ext>
            </a:extLst>
          </p:cNvPr>
          <p:cNvSpPr txBox="1"/>
          <p:nvPr/>
        </p:nvSpPr>
        <p:spPr>
          <a:xfrm>
            <a:off x="8917874" y="4403973"/>
            <a:ext cx="446221" cy="157659"/>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CI-6</a:t>
            </a:r>
          </a:p>
        </p:txBody>
      </p:sp>
      <p:grpSp>
        <p:nvGrpSpPr>
          <p:cNvPr id="5" name="Group 4"/>
          <p:cNvGrpSpPr/>
          <p:nvPr/>
        </p:nvGrpSpPr>
        <p:grpSpPr>
          <a:xfrm>
            <a:off x="10194456" y="45332"/>
            <a:ext cx="1800225" cy="940456"/>
            <a:chOff x="10194456" y="45332"/>
            <a:chExt cx="1800225" cy="940456"/>
          </a:xfrm>
        </p:grpSpPr>
        <p:sp>
          <p:nvSpPr>
            <p:cNvPr id="160" name="Rectangle 159">
              <a:extLst>
                <a:ext uri="{FF2B5EF4-FFF2-40B4-BE49-F238E27FC236}">
                  <a16:creationId xmlns:a16="http://schemas.microsoft.com/office/drawing/2014/main" xmlns="" id="{3261A921-D5CE-49C2-9B24-6EB17C1C8DA8}"/>
                </a:ext>
              </a:extLst>
            </p:cNvPr>
            <p:cNvSpPr/>
            <p:nvPr/>
          </p:nvSpPr>
          <p:spPr>
            <a:xfrm>
              <a:off x="10194456" y="273769"/>
              <a:ext cx="1773968" cy="712019"/>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defTabSz="457200" hangingPunct="0"/>
              <a:endParaRPr lang="en-US">
                <a:solidFill>
                  <a:srgbClr val="000000"/>
                </a:solidFill>
                <a:sym typeface="Calibri"/>
              </a:endParaRPr>
            </a:p>
          </p:txBody>
        </p:sp>
        <p:sp>
          <p:nvSpPr>
            <p:cNvPr id="161" name="TextBox 160">
              <a:extLst>
                <a:ext uri="{FF2B5EF4-FFF2-40B4-BE49-F238E27FC236}">
                  <a16:creationId xmlns:a16="http://schemas.microsoft.com/office/drawing/2014/main" xmlns="" id="{61E46455-4F0F-463D-AB65-404AE4F7355E}"/>
                </a:ext>
              </a:extLst>
            </p:cNvPr>
            <p:cNvSpPr txBox="1"/>
            <p:nvPr/>
          </p:nvSpPr>
          <p:spPr>
            <a:xfrm>
              <a:off x="10901158" y="45332"/>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white"/>
                  </a:solidFill>
                  <a:sym typeface="Calibri"/>
                </a:rPr>
                <a:t>Key</a:t>
              </a:r>
            </a:p>
          </p:txBody>
        </p:sp>
        <p:grpSp>
          <p:nvGrpSpPr>
            <p:cNvPr id="163" name="Group 162">
              <a:extLst>
                <a:ext uri="{FF2B5EF4-FFF2-40B4-BE49-F238E27FC236}">
                  <a16:creationId xmlns:a16="http://schemas.microsoft.com/office/drawing/2014/main" xmlns="" id="{E4A90269-B139-4BEE-B670-97E5AACE2CF7}"/>
                </a:ext>
              </a:extLst>
            </p:cNvPr>
            <p:cNvGrpSpPr/>
            <p:nvPr/>
          </p:nvGrpSpPr>
          <p:grpSpPr>
            <a:xfrm>
              <a:off x="10280393" y="447126"/>
              <a:ext cx="1714288" cy="436790"/>
              <a:chOff x="5236557" y="1068009"/>
              <a:chExt cx="1714288" cy="436790"/>
            </a:xfrm>
          </p:grpSpPr>
          <p:sp>
            <p:nvSpPr>
              <p:cNvPr id="167" name="TextBox 166">
                <a:extLst>
                  <a:ext uri="{FF2B5EF4-FFF2-40B4-BE49-F238E27FC236}">
                    <a16:creationId xmlns:a16="http://schemas.microsoft.com/office/drawing/2014/main" xmlns="" id="{1F6DC9E0-BB51-4BE7-B541-C52F0FBAB1C7}"/>
                  </a:ext>
                </a:extLst>
              </p:cNvPr>
              <p:cNvSpPr txBox="1"/>
              <p:nvPr/>
            </p:nvSpPr>
            <p:spPr>
              <a:xfrm>
                <a:off x="5236557" y="1068009"/>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CE-x</a:t>
                </a:r>
              </a:p>
            </p:txBody>
          </p:sp>
          <p:sp>
            <p:nvSpPr>
              <p:cNvPr id="170" name="TextBox 169">
                <a:extLst>
                  <a:ext uri="{FF2B5EF4-FFF2-40B4-BE49-F238E27FC236}">
                    <a16:creationId xmlns:a16="http://schemas.microsoft.com/office/drawing/2014/main" xmlns="" id="{5C9EC464-C30F-4A12-8EA7-61B0C36B359A}"/>
                  </a:ext>
                </a:extLst>
              </p:cNvPr>
              <p:cNvSpPr txBox="1"/>
              <p:nvPr/>
            </p:nvSpPr>
            <p:spPr>
              <a:xfrm>
                <a:off x="5236557" y="1289468"/>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CI-x</a:t>
                </a:r>
              </a:p>
            </p:txBody>
          </p:sp>
          <p:sp>
            <p:nvSpPr>
              <p:cNvPr id="171" name="TextBox 170">
                <a:extLst>
                  <a:ext uri="{FF2B5EF4-FFF2-40B4-BE49-F238E27FC236}">
                    <a16:creationId xmlns:a16="http://schemas.microsoft.com/office/drawing/2014/main" xmlns="" id="{839B1F57-7E45-4803-A778-6DA687031A58}"/>
                  </a:ext>
                </a:extLst>
              </p:cNvPr>
              <p:cNvSpPr txBox="1"/>
              <p:nvPr/>
            </p:nvSpPr>
            <p:spPr>
              <a:xfrm>
                <a:off x="5717815" y="1071230"/>
                <a:ext cx="1233030"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Controller External API</a:t>
                </a:r>
              </a:p>
            </p:txBody>
          </p:sp>
          <p:sp>
            <p:nvSpPr>
              <p:cNvPr id="172" name="TextBox 171">
                <a:extLst>
                  <a:ext uri="{FF2B5EF4-FFF2-40B4-BE49-F238E27FC236}">
                    <a16:creationId xmlns:a16="http://schemas.microsoft.com/office/drawing/2014/main" xmlns="" id="{21FE55A6-061E-4CCE-AC67-4B2536577CE3}"/>
                  </a:ext>
                </a:extLst>
              </p:cNvPr>
              <p:cNvSpPr txBox="1"/>
              <p:nvPr/>
            </p:nvSpPr>
            <p:spPr>
              <a:xfrm>
                <a:off x="5725221" y="1283340"/>
                <a:ext cx="1199367"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Controller Internal API</a:t>
                </a:r>
              </a:p>
            </p:txBody>
          </p:sp>
        </p:grpSp>
      </p:grpSp>
      <p:cxnSp>
        <p:nvCxnSpPr>
          <p:cNvPr id="176" name="Straight Arrow Connector 175"/>
          <p:cNvCxnSpPr/>
          <p:nvPr/>
        </p:nvCxnSpPr>
        <p:spPr>
          <a:xfrm flipV="1">
            <a:off x="10081045" y="2595675"/>
            <a:ext cx="0" cy="322334"/>
          </a:xfrm>
          <a:prstGeom prst="straightConnector1">
            <a:avLst/>
          </a:prstGeom>
          <a:noFill/>
          <a:ln w="28575" cap="flat" cmpd="sng" algn="ctr">
            <a:solidFill>
              <a:schemeClr val="tx1"/>
            </a:solidFill>
            <a:prstDash val="solid"/>
            <a:headEnd type="triangle" w="med" len="med"/>
            <a:tailEnd type="triangle" w="med" len="med"/>
          </a:ln>
          <a:effectLst/>
        </p:spPr>
      </p:cxnSp>
      <p:sp>
        <p:nvSpPr>
          <p:cNvPr id="180" name="TextBox 179">
            <a:extLst>
              <a:ext uri="{FF2B5EF4-FFF2-40B4-BE49-F238E27FC236}">
                <a16:creationId xmlns:a16="http://schemas.microsoft.com/office/drawing/2014/main" xmlns="" id="{0D5F24D4-65A7-4DBE-A719-65FAFB595C13}"/>
              </a:ext>
            </a:extLst>
          </p:cNvPr>
          <p:cNvSpPr txBox="1"/>
          <p:nvPr/>
        </p:nvSpPr>
        <p:spPr>
          <a:xfrm>
            <a:off x="9807783" y="2738262"/>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CI-3</a:t>
            </a:r>
          </a:p>
        </p:txBody>
      </p:sp>
      <p:cxnSp>
        <p:nvCxnSpPr>
          <p:cNvPr id="181" name="Elbow Connector 180"/>
          <p:cNvCxnSpPr/>
          <p:nvPr/>
        </p:nvCxnSpPr>
        <p:spPr>
          <a:xfrm rot="5400000">
            <a:off x="10594655" y="3228164"/>
            <a:ext cx="315770" cy="245114"/>
          </a:xfrm>
          <a:prstGeom prst="bentConnector2">
            <a:avLst/>
          </a:prstGeom>
          <a:noFill/>
          <a:ln w="19050" cap="flat" cmpd="sng" algn="ctr">
            <a:solidFill>
              <a:sysClr val="windowText" lastClr="000000"/>
            </a:solidFill>
            <a:prstDash val="solid"/>
            <a:headEnd type="triangle" w="med" len="med"/>
            <a:tailEnd type="triangle" w="med" len="med"/>
          </a:ln>
          <a:effectLst/>
        </p:spPr>
      </p:cxnSp>
      <p:cxnSp>
        <p:nvCxnSpPr>
          <p:cNvPr id="196" name="Straight Arrow Connector 195"/>
          <p:cNvCxnSpPr>
            <a:stCxn id="23" idx="2"/>
            <a:endCxn id="179" idx="0"/>
          </p:cNvCxnSpPr>
          <p:nvPr/>
        </p:nvCxnSpPr>
        <p:spPr>
          <a:xfrm flipH="1">
            <a:off x="11272930" y="5398504"/>
            <a:ext cx="2705" cy="454059"/>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3" name="TextBox 122">
            <a:extLst>
              <a:ext uri="{FF2B5EF4-FFF2-40B4-BE49-F238E27FC236}">
                <a16:creationId xmlns:a16="http://schemas.microsoft.com/office/drawing/2014/main" xmlns="" id="{0D5F24D4-65A7-4DBE-A719-65FAFB595C13}"/>
              </a:ext>
            </a:extLst>
          </p:cNvPr>
          <p:cNvSpPr txBox="1"/>
          <p:nvPr/>
        </p:nvSpPr>
        <p:spPr>
          <a:xfrm>
            <a:off x="11035006" y="5554349"/>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CE-6</a:t>
            </a:r>
          </a:p>
        </p:txBody>
      </p:sp>
      <p:sp>
        <p:nvSpPr>
          <p:cNvPr id="129" name="TextBox 128">
            <a:extLst>
              <a:ext uri="{FF2B5EF4-FFF2-40B4-BE49-F238E27FC236}">
                <a16:creationId xmlns:a16="http://schemas.microsoft.com/office/drawing/2014/main" xmlns="" id="{0D5F24D4-65A7-4DBE-A719-65FAFB595C13}"/>
              </a:ext>
            </a:extLst>
          </p:cNvPr>
          <p:cNvSpPr txBox="1"/>
          <p:nvPr/>
        </p:nvSpPr>
        <p:spPr>
          <a:xfrm>
            <a:off x="10684317" y="3273626"/>
            <a:ext cx="337850" cy="156654"/>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CI-5</a:t>
            </a:r>
          </a:p>
        </p:txBody>
      </p:sp>
    </p:spTree>
    <p:extLst>
      <p:ext uri="{BB962C8B-B14F-4D97-AF65-F5344CB8AC3E}">
        <p14:creationId xmlns:p14="http://schemas.microsoft.com/office/powerpoint/2010/main" val="665351982"/>
      </p:ext>
    </p:extLst>
  </p:cSld>
  <p:clrMapOvr>
    <a:masterClrMapping/>
  </p:clrMapOvr>
  <p:transition>
    <p:wipe dir="r"/>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216568" y="5628879"/>
            <a:ext cx="9462942" cy="42912"/>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424150" y="49855"/>
            <a:ext cx="11454614" cy="954113"/>
          </a:xfrm>
        </p:spPr>
        <p:txBody>
          <a:bodyPr>
            <a:normAutofit fontScale="90000"/>
          </a:bodyPr>
          <a:lstStyle/>
          <a:p>
            <a:pPr algn="ctr"/>
            <a:r>
              <a:rPr lang="en-US" altLang="zh-CN" sz="3100" b="1" dirty="0">
                <a:solidFill>
                  <a:schemeClr val="bg1"/>
                </a:solidFill>
                <a:latin typeface="Arial" panose="020B0604020202020204"/>
              </a:rPr>
              <a:t>ONAP Target Architecture for Orchestration layer and </a:t>
            </a:r>
            <a:r>
              <a:rPr lang="en-US" altLang="zh-CN" sz="3100" b="1" dirty="0" smtClean="0">
                <a:solidFill>
                  <a:schemeClr val="bg1"/>
                </a:solidFill>
                <a:latin typeface="Arial" panose="020B0604020202020204"/>
              </a:rPr>
              <a:t>NF controller</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Functional View)</a:t>
            </a:r>
            <a:endParaRPr lang="zh-CN" altLang="en-US" sz="1800" b="1" dirty="0">
              <a:solidFill>
                <a:schemeClr val="bg1"/>
              </a:solidFill>
              <a:latin typeface="Arial" panose="020B0604020202020204"/>
            </a:endParaRPr>
          </a:p>
        </p:txBody>
      </p:sp>
      <p:sp>
        <p:nvSpPr>
          <p:cNvPr id="199" name="矩形 54"/>
          <p:cNvSpPr/>
          <p:nvPr/>
        </p:nvSpPr>
        <p:spPr bwMode="auto">
          <a:xfrm>
            <a:off x="324670" y="1734882"/>
            <a:ext cx="9228424" cy="3341321"/>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92" name="圆角矩形 47"/>
          <p:cNvSpPr/>
          <p:nvPr/>
        </p:nvSpPr>
        <p:spPr>
          <a:xfrm>
            <a:off x="324670" y="1356578"/>
            <a:ext cx="9228424"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43" name="圆角矩形 32"/>
          <p:cNvSpPr/>
          <p:nvPr/>
        </p:nvSpPr>
        <p:spPr>
          <a:xfrm>
            <a:off x="1705251" y="3679021"/>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76" name="矩形 69"/>
          <p:cNvSpPr/>
          <p:nvPr/>
        </p:nvSpPr>
        <p:spPr bwMode="auto">
          <a:xfrm>
            <a:off x="313898" y="5139268"/>
            <a:ext cx="9239195" cy="406571"/>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75" name="矩形 69"/>
          <p:cNvSpPr/>
          <p:nvPr/>
        </p:nvSpPr>
        <p:spPr bwMode="auto">
          <a:xfrm>
            <a:off x="326090" y="5779147"/>
            <a:ext cx="9227003" cy="297974"/>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4" name="TextBox 13"/>
          <p:cNvSpPr txBox="1"/>
          <p:nvPr/>
        </p:nvSpPr>
        <p:spPr>
          <a:xfrm>
            <a:off x="9091687" y="563093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49" name="圆角矩形 65"/>
          <p:cNvSpPr/>
          <p:nvPr/>
        </p:nvSpPr>
        <p:spPr bwMode="auto">
          <a:xfrm>
            <a:off x="4507470" y="5829471"/>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sp>
        <p:nvSpPr>
          <p:cNvPr id="150" name="圆角矩形 65"/>
          <p:cNvSpPr/>
          <p:nvPr/>
        </p:nvSpPr>
        <p:spPr bwMode="auto">
          <a:xfrm>
            <a:off x="8134865" y="5814150"/>
            <a:ext cx="670684" cy="247650"/>
          </a:xfrm>
          <a:prstGeom prst="roundRect">
            <a:avLst>
              <a:gd name="adj" fmla="val 12823"/>
            </a:avLst>
          </a:prstGeom>
          <a:solidFill>
            <a:schemeClr val="accent6">
              <a:lumMod val="20000"/>
              <a:lumOff val="80000"/>
            </a:scheme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PNFs</a:t>
            </a:r>
          </a:p>
        </p:txBody>
      </p:sp>
      <p:cxnSp>
        <p:nvCxnSpPr>
          <p:cNvPr id="84" name="Straight Connector 83"/>
          <p:cNvCxnSpPr/>
          <p:nvPr/>
        </p:nvCxnSpPr>
        <p:spPr>
          <a:xfrm>
            <a:off x="2941058" y="2936616"/>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2937425" y="350835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ectangle 96"/>
          <p:cNvSpPr/>
          <p:nvPr/>
        </p:nvSpPr>
        <p:spPr>
          <a:xfrm>
            <a:off x="1891020" y="4138839"/>
            <a:ext cx="2333316" cy="2818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1896267" y="4159916"/>
            <a:ext cx="2294546" cy="23570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dirty="0">
                <a:solidFill>
                  <a:srgbClr val="000000"/>
                </a:solidFill>
                <a:sym typeface="Calibri"/>
              </a:rPr>
              <a:t> </a:t>
            </a:r>
            <a:r>
              <a:rPr lang="en-US" sz="1200" b="1" dirty="0">
                <a:solidFill>
                  <a:srgbClr val="000000"/>
                </a:solidFill>
                <a:sym typeface="Calibri"/>
              </a:rPr>
              <a:t>Life Cycle Management &amp; </a:t>
            </a:r>
            <a:r>
              <a:rPr lang="en-US" sz="1200" b="1" dirty="0" err="1">
                <a:solidFill>
                  <a:srgbClr val="000000"/>
                </a:solidFill>
                <a:sym typeface="Calibri"/>
              </a:rPr>
              <a:t>Config</a:t>
            </a:r>
            <a:endParaRPr lang="en-US" sz="1200" b="1" dirty="0">
              <a:solidFill>
                <a:srgbClr val="000000"/>
              </a:solidFill>
              <a:sym typeface="Calibri"/>
            </a:endParaRPr>
          </a:p>
        </p:txBody>
      </p:sp>
      <p:sp>
        <p:nvSpPr>
          <p:cNvPr id="96" name="圆角矩形 188"/>
          <p:cNvSpPr/>
          <p:nvPr/>
        </p:nvSpPr>
        <p:spPr bwMode="auto">
          <a:xfrm>
            <a:off x="3939756" y="52445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5667929" y="52489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324669" y="1891992"/>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111" name="圆角矩形 31"/>
          <p:cNvSpPr/>
          <p:nvPr/>
        </p:nvSpPr>
        <p:spPr>
          <a:xfrm>
            <a:off x="5886665" y="1877245"/>
            <a:ext cx="2640134"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a:r>
              <a:rPr lang="en-US" sz="1400" b="1" dirty="0">
                <a:solidFill>
                  <a:srgbClr val="FFFFFF"/>
                </a:solidFill>
              </a:rPr>
              <a:t>Orchestration</a:t>
            </a:r>
          </a:p>
          <a:p>
            <a:pPr algn="ctr"/>
            <a:r>
              <a:rPr lang="en-US" sz="1400" b="1" dirty="0">
                <a:solidFill>
                  <a:srgbClr val="FFFFFF"/>
                </a:solidFill>
              </a:rPr>
              <a:t>(end-to-end)</a:t>
            </a:r>
            <a:endParaRPr lang="en-US" altLang="zh-CN" sz="1400" b="1" dirty="0">
              <a:solidFill>
                <a:prstClr val="white"/>
              </a:solidFill>
              <a:ea typeface="微软雅黑" panose="020B0503020204020204" pitchFamily="34" charset="-122"/>
            </a:endParaRPr>
          </a:p>
        </p:txBody>
      </p:sp>
      <p:sp>
        <p:nvSpPr>
          <p:cNvPr id="158" name="圆角矩形 31"/>
          <p:cNvSpPr/>
          <p:nvPr/>
        </p:nvSpPr>
        <p:spPr>
          <a:xfrm>
            <a:off x="1705251" y="1867341"/>
            <a:ext cx="2640134" cy="1033561"/>
          </a:xfrm>
          <a:prstGeom prst="roundRect">
            <a:avLst/>
          </a:prstGeom>
          <a:solidFill>
            <a:srgbClr val="0765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a:r>
              <a:rPr lang="en-US" sz="1400" b="1" dirty="0">
                <a:solidFill>
                  <a:srgbClr val="FFFFFF"/>
                </a:solidFill>
              </a:rPr>
              <a:t>Orchestration</a:t>
            </a:r>
          </a:p>
          <a:p>
            <a:pPr algn="ctr"/>
            <a:r>
              <a:rPr lang="en-US" sz="1400" b="1" dirty="0">
                <a:solidFill>
                  <a:srgbClr val="FFFFFF"/>
                </a:solidFill>
              </a:rPr>
              <a:t>(domain/region)</a:t>
            </a:r>
            <a:endParaRPr lang="en-US" altLang="zh-CN" sz="1400" b="1" dirty="0">
              <a:solidFill>
                <a:prstClr val="white"/>
              </a:solidFill>
              <a:ea typeface="微软雅黑" panose="020B0503020204020204" pitchFamily="34" charset="-122"/>
            </a:endParaRPr>
          </a:p>
        </p:txBody>
      </p:sp>
      <p:grpSp>
        <p:nvGrpSpPr>
          <p:cNvPr id="16" name="Group 15"/>
          <p:cNvGrpSpPr/>
          <p:nvPr/>
        </p:nvGrpSpPr>
        <p:grpSpPr>
          <a:xfrm>
            <a:off x="1485795" y="1920093"/>
            <a:ext cx="3825920" cy="1555386"/>
            <a:chOff x="5795312" y="2493029"/>
            <a:chExt cx="3825920" cy="1555386"/>
          </a:xfrm>
        </p:grpSpPr>
        <p:sp>
          <p:nvSpPr>
            <p:cNvPr id="15" name="Rectangle 14"/>
            <p:cNvSpPr/>
            <p:nvPr/>
          </p:nvSpPr>
          <p:spPr>
            <a:xfrm>
              <a:off x="5795312" y="3670683"/>
              <a:ext cx="3825919" cy="377732"/>
            </a:xfrm>
            <a:prstGeom prst="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a:t>
              </a:r>
            </a:p>
          </p:txBody>
        </p:sp>
        <p:sp>
          <p:nvSpPr>
            <p:cNvPr id="115" name="Rectangle 114"/>
            <p:cNvSpPr/>
            <p:nvPr/>
          </p:nvSpPr>
          <p:spPr>
            <a:xfrm rot="16200000">
              <a:off x="8843559" y="2892970"/>
              <a:ext cx="1177613" cy="377732"/>
            </a:xfrm>
            <a:prstGeom prst="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srgbClr val="000000"/>
                </a:solidFill>
                <a:ea typeface="微软雅黑" panose="020B0503020204020204" pitchFamily="34" charset="-122"/>
                <a:cs typeface="Arial" panose="020B0604020202020204" pitchFamily="34" charset="0"/>
              </a:endParaRPr>
            </a:p>
          </p:txBody>
        </p:sp>
      </p:grpSp>
      <p:sp>
        <p:nvSpPr>
          <p:cNvPr id="116" name="圆角矩形 65"/>
          <p:cNvSpPr/>
          <p:nvPr/>
        </p:nvSpPr>
        <p:spPr bwMode="auto">
          <a:xfrm>
            <a:off x="3648161" y="58312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cxnSp>
        <p:nvCxnSpPr>
          <p:cNvPr id="117" name="Straight Connector 116"/>
          <p:cNvCxnSpPr/>
          <p:nvPr/>
        </p:nvCxnSpPr>
        <p:spPr>
          <a:xfrm flipH="1">
            <a:off x="4345385" y="2420831"/>
            <a:ext cx="588597" cy="5823"/>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5303005" y="2415722"/>
            <a:ext cx="588597" cy="5823"/>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7291036" y="1617150"/>
            <a:ext cx="5653" cy="385404"/>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933982" y="3097707"/>
            <a:ext cx="369023" cy="37777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a:cxnSpLocks/>
            <a:stCxn id="143" idx="2"/>
            <a:endCxn id="96" idx="0"/>
          </p:cNvCxnSpPr>
          <p:nvPr/>
        </p:nvCxnSpPr>
        <p:spPr>
          <a:xfrm rot="16200000" flipH="1">
            <a:off x="3729890" y="4210880"/>
            <a:ext cx="329089" cy="1738233"/>
          </a:xfrm>
          <a:prstGeom prst="bentConnector3">
            <a:avLst>
              <a:gd name="adj1" fmla="val 50000"/>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a:endCxn id="192" idx="0"/>
          </p:cNvCxnSpPr>
          <p:nvPr/>
        </p:nvCxnSpPr>
        <p:spPr>
          <a:xfrm flipH="1">
            <a:off x="4938882" y="1100022"/>
            <a:ext cx="9157" cy="256556"/>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Connector 135">
            <a:extLst>
              <a:ext uri="{FF2B5EF4-FFF2-40B4-BE49-F238E27FC236}">
                <a16:creationId xmlns="" xmlns:a16="http://schemas.microsoft.com/office/drawing/2014/main" id="{1D0666C2-48E4-4912-BEAE-D4222D8AE245}"/>
              </a:ext>
            </a:extLst>
          </p:cNvPr>
          <p:cNvCxnSpPr>
            <a:cxnSpLocks/>
            <a:stCxn id="143" idx="2"/>
            <a:endCxn id="104" idx="0"/>
          </p:cNvCxnSpPr>
          <p:nvPr/>
        </p:nvCxnSpPr>
        <p:spPr>
          <a:xfrm rot="16200000" flipH="1">
            <a:off x="4705652" y="3235119"/>
            <a:ext cx="333525" cy="3694192"/>
          </a:xfrm>
          <a:prstGeom prst="bentConnector3">
            <a:avLst>
              <a:gd name="adj1" fmla="val 50000"/>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 xmlns:a16="http://schemas.microsoft.com/office/drawing/2014/main" id="{20749F39-85C0-4877-BD20-979F6346D2D4}"/>
              </a:ext>
            </a:extLst>
          </p:cNvPr>
          <p:cNvCxnSpPr/>
          <p:nvPr/>
        </p:nvCxnSpPr>
        <p:spPr>
          <a:xfrm flipH="1">
            <a:off x="4763551" y="3584663"/>
            <a:ext cx="20263" cy="1659879"/>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Content Placeholder 1">
            <a:extLst>
              <a:ext uri="{FF2B5EF4-FFF2-40B4-BE49-F238E27FC236}">
                <a16:creationId xmlns="" xmlns:a16="http://schemas.microsoft.com/office/drawing/2014/main" id="{1CBFF0F9-28B3-4774-B580-E539C252544E}"/>
              </a:ext>
            </a:extLst>
          </p:cNvPr>
          <p:cNvSpPr txBox="1">
            <a:spLocks/>
          </p:cNvSpPr>
          <p:nvPr/>
        </p:nvSpPr>
        <p:spPr>
          <a:xfrm>
            <a:off x="9496788" y="1195937"/>
            <a:ext cx="2669060" cy="4180718"/>
          </a:xfrm>
          <a:prstGeom prst="rect">
            <a:avLst/>
          </a:prstGeom>
        </p:spPr>
        <p:txBody>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dirty="0">
                <a:latin typeface="+mn-lt"/>
              </a:rPr>
              <a:t>Domain/region versus end-to-end orchestration are depicted here for the sake of examples to depict interfaces. Expectation is to have a model driven  orchestration functionality</a:t>
            </a:r>
          </a:p>
          <a:p>
            <a:r>
              <a:rPr lang="en-US" sz="1800" dirty="0" smtClean="0">
                <a:latin typeface="+mn-lt"/>
              </a:rPr>
              <a:t>VES </a:t>
            </a:r>
            <a:r>
              <a:rPr lang="en-US" sz="1800" dirty="0">
                <a:latin typeface="+mn-lt"/>
              </a:rPr>
              <a:t>and YANG not included in this figure for simplicity and also currently not in ETSI-NFV</a:t>
            </a:r>
          </a:p>
        </p:txBody>
      </p:sp>
      <p:cxnSp>
        <p:nvCxnSpPr>
          <p:cNvPr id="36" name="Straight Connector 135"/>
          <p:cNvCxnSpPr>
            <a:endCxn id="116" idx="1"/>
          </p:cNvCxnSpPr>
          <p:nvPr/>
        </p:nvCxnSpPr>
        <p:spPr>
          <a:xfrm rot="16200000" flipH="1">
            <a:off x="2875572" y="5182503"/>
            <a:ext cx="922334" cy="622843"/>
          </a:xfrm>
          <a:prstGeom prst="bentConnector2">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965434" y="6201104"/>
            <a:ext cx="7430814" cy="276999"/>
          </a:xfrm>
          <a:prstGeom prst="rect">
            <a:avLst/>
          </a:prstGeom>
          <a:noFill/>
        </p:spPr>
        <p:txBody>
          <a:bodyPr wrap="square" rtlCol="0">
            <a:spAutoFit/>
          </a:bodyPr>
          <a:lstStyle/>
          <a:p>
            <a:r>
              <a:rPr lang="en-GB" sz="1200" dirty="0" smtClean="0">
                <a:solidFill>
                  <a:srgbClr val="FF0000"/>
                </a:solidFill>
              </a:rPr>
              <a:t>Note: </a:t>
            </a:r>
            <a:r>
              <a:rPr lang="en-US" sz="1200" dirty="0">
                <a:solidFill>
                  <a:srgbClr val="FF0000"/>
                </a:solidFill>
              </a:rPr>
              <a:t>Both VNF and Element management may trigger actions to be executed by the generic NF </a:t>
            </a:r>
            <a:r>
              <a:rPr lang="en-US" sz="1200" dirty="0" smtClean="0">
                <a:solidFill>
                  <a:srgbClr val="FF0000"/>
                </a:solidFill>
              </a:rPr>
              <a:t>controller</a:t>
            </a:r>
            <a:endParaRPr lang="en-US" sz="1200" dirty="0">
              <a:solidFill>
                <a:srgbClr val="FF0000"/>
              </a:solidFill>
            </a:endParaRPr>
          </a:p>
        </p:txBody>
      </p:sp>
      <p:sp>
        <p:nvSpPr>
          <p:cNvPr id="7" name="TextBox 6"/>
          <p:cNvSpPr txBox="1"/>
          <p:nvPr/>
        </p:nvSpPr>
        <p:spPr>
          <a:xfrm>
            <a:off x="2514592" y="4873245"/>
            <a:ext cx="599090" cy="261610"/>
          </a:xfrm>
          <a:prstGeom prst="rect">
            <a:avLst/>
          </a:prstGeom>
          <a:noFill/>
        </p:spPr>
        <p:txBody>
          <a:bodyPr wrap="square" rtlCol="0">
            <a:spAutoFit/>
          </a:bodyPr>
          <a:lstStyle/>
          <a:p>
            <a:r>
              <a:rPr lang="en-GB" sz="1100" dirty="0" smtClean="0">
                <a:solidFill>
                  <a:srgbClr val="FF0000"/>
                </a:solidFill>
              </a:rPr>
              <a:t>Note</a:t>
            </a:r>
            <a:endParaRPr lang="en-GB" sz="1100" dirty="0">
              <a:solidFill>
                <a:srgbClr val="FF0000"/>
              </a:solidFill>
            </a:endParaRPr>
          </a:p>
        </p:txBody>
      </p:sp>
    </p:spTree>
    <p:extLst>
      <p:ext uri="{BB962C8B-B14F-4D97-AF65-F5344CB8AC3E}">
        <p14:creationId xmlns:p14="http://schemas.microsoft.com/office/powerpoint/2010/main" val="2772562110"/>
      </p:ext>
    </p:extLst>
  </p:cSld>
  <p:clrMapOvr>
    <a:masterClrMapping/>
  </p:clrMapOvr>
  <p:transition spd="med" advClick="0"/>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216568" y="5670919"/>
            <a:ext cx="9462942" cy="42912"/>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424150" y="49855"/>
            <a:ext cx="11454614" cy="954113"/>
          </a:xfrm>
        </p:spPr>
        <p:txBody>
          <a:bodyPr>
            <a:normAutofit/>
          </a:bodyPr>
          <a:lstStyle/>
          <a:p>
            <a:pPr algn="ctr"/>
            <a:r>
              <a:rPr lang="en-US" altLang="zh-CN" sz="2800" b="1" dirty="0">
                <a:solidFill>
                  <a:schemeClr val="bg1"/>
                </a:solidFill>
                <a:latin typeface="Arial" panose="020B0604020202020204"/>
              </a:rPr>
              <a:t>ONAP Target Architecture for Orchestration layer and NF controller</a:t>
            </a:r>
            <a:br>
              <a:rPr lang="en-US" altLang="zh-CN" sz="2800" b="1" dirty="0">
                <a:solidFill>
                  <a:schemeClr val="bg1"/>
                </a:solidFill>
                <a:latin typeface="Arial" panose="020B0604020202020204"/>
              </a:rPr>
            </a:br>
            <a:r>
              <a:rPr lang="en-US" altLang="zh-CN" sz="1600" b="1" dirty="0" smtClean="0">
                <a:solidFill>
                  <a:schemeClr val="bg1"/>
                </a:solidFill>
                <a:latin typeface="Arial" panose="020B0604020202020204"/>
              </a:rPr>
              <a:t>(</a:t>
            </a:r>
            <a:r>
              <a:rPr lang="en-US" altLang="zh-CN" sz="1600" b="1" smtClean="0">
                <a:solidFill>
                  <a:schemeClr val="bg1"/>
                </a:solidFill>
                <a:latin typeface="Arial" panose="020B0604020202020204"/>
              </a:rPr>
              <a:t>APIs detailed)</a:t>
            </a:r>
            <a:endParaRPr lang="zh-CN" altLang="en-US" sz="1600" b="1" dirty="0">
              <a:solidFill>
                <a:schemeClr val="bg1"/>
              </a:solidFill>
              <a:latin typeface="Arial" panose="020B0604020202020204" pitchFamily="34" charset="0"/>
            </a:endParaRPr>
          </a:p>
        </p:txBody>
      </p:sp>
      <p:sp>
        <p:nvSpPr>
          <p:cNvPr id="199" name="矩形 54"/>
          <p:cNvSpPr/>
          <p:nvPr/>
        </p:nvSpPr>
        <p:spPr bwMode="auto">
          <a:xfrm>
            <a:off x="324670" y="1734882"/>
            <a:ext cx="9228424" cy="3341321"/>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92" name="圆角矩形 47"/>
          <p:cNvSpPr/>
          <p:nvPr/>
        </p:nvSpPr>
        <p:spPr>
          <a:xfrm>
            <a:off x="324670" y="1356578"/>
            <a:ext cx="9228424"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43" name="圆角矩形 32"/>
          <p:cNvSpPr/>
          <p:nvPr/>
        </p:nvSpPr>
        <p:spPr>
          <a:xfrm>
            <a:off x="1705251" y="3788205"/>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76" name="矩形 69"/>
          <p:cNvSpPr/>
          <p:nvPr/>
        </p:nvSpPr>
        <p:spPr bwMode="auto">
          <a:xfrm>
            <a:off x="313898" y="5212838"/>
            <a:ext cx="9239195" cy="406571"/>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75" name="矩形 69"/>
          <p:cNvSpPr/>
          <p:nvPr/>
        </p:nvSpPr>
        <p:spPr bwMode="auto">
          <a:xfrm>
            <a:off x="326090" y="5779147"/>
            <a:ext cx="9227003" cy="297974"/>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4" name="TextBox 13"/>
          <p:cNvSpPr txBox="1"/>
          <p:nvPr/>
        </p:nvSpPr>
        <p:spPr>
          <a:xfrm>
            <a:off x="9091687" y="563093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49" name="圆角矩形 65"/>
          <p:cNvSpPr/>
          <p:nvPr/>
        </p:nvSpPr>
        <p:spPr bwMode="auto">
          <a:xfrm>
            <a:off x="4507470" y="5829471"/>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sp>
        <p:nvSpPr>
          <p:cNvPr id="150" name="圆角矩形 65"/>
          <p:cNvSpPr/>
          <p:nvPr/>
        </p:nvSpPr>
        <p:spPr bwMode="auto">
          <a:xfrm>
            <a:off x="8134865" y="5814150"/>
            <a:ext cx="670684" cy="247650"/>
          </a:xfrm>
          <a:prstGeom prst="roundRect">
            <a:avLst>
              <a:gd name="adj" fmla="val 12823"/>
            </a:avLst>
          </a:prstGeom>
          <a:solidFill>
            <a:schemeClr val="accent6">
              <a:lumMod val="20000"/>
              <a:lumOff val="80000"/>
            </a:scheme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PNFs</a:t>
            </a:r>
          </a:p>
        </p:txBody>
      </p:sp>
      <p:cxnSp>
        <p:nvCxnSpPr>
          <p:cNvPr id="84" name="Straight Connector 83"/>
          <p:cNvCxnSpPr/>
          <p:nvPr/>
        </p:nvCxnSpPr>
        <p:spPr>
          <a:xfrm>
            <a:off x="2941058" y="3045800"/>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2937425" y="3617538"/>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ectangle 96"/>
          <p:cNvSpPr/>
          <p:nvPr/>
        </p:nvSpPr>
        <p:spPr>
          <a:xfrm>
            <a:off x="1891020" y="4248023"/>
            <a:ext cx="2333316" cy="2818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1896267" y="4269100"/>
            <a:ext cx="2294546" cy="23570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dirty="0">
                <a:solidFill>
                  <a:srgbClr val="000000"/>
                </a:solidFill>
                <a:sym typeface="Calibri"/>
              </a:rPr>
              <a:t> </a:t>
            </a:r>
            <a:r>
              <a:rPr lang="en-US" sz="1200" b="1" dirty="0">
                <a:solidFill>
                  <a:srgbClr val="000000"/>
                </a:solidFill>
                <a:sym typeface="Calibri"/>
              </a:rPr>
              <a:t>Life Cycle Management &amp; </a:t>
            </a:r>
            <a:r>
              <a:rPr lang="en-US" sz="1200" b="1" dirty="0" err="1">
                <a:solidFill>
                  <a:srgbClr val="000000"/>
                </a:solidFill>
                <a:sym typeface="Calibri"/>
              </a:rPr>
              <a:t>Config</a:t>
            </a:r>
            <a:endParaRPr lang="en-US" sz="1200" b="1" dirty="0">
              <a:solidFill>
                <a:srgbClr val="000000"/>
              </a:solidFill>
              <a:sym typeface="Calibri"/>
            </a:endParaRPr>
          </a:p>
        </p:txBody>
      </p:sp>
      <p:sp>
        <p:nvSpPr>
          <p:cNvPr id="96" name="圆角矩形 188"/>
          <p:cNvSpPr/>
          <p:nvPr/>
        </p:nvSpPr>
        <p:spPr bwMode="auto">
          <a:xfrm>
            <a:off x="3939756" y="531811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5951707" y="532254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324669" y="1891992"/>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cxnSp>
        <p:nvCxnSpPr>
          <p:cNvPr id="103" name="Straight Connector 102"/>
          <p:cNvCxnSpPr>
            <a:endCxn id="96" idx="0"/>
          </p:cNvCxnSpPr>
          <p:nvPr/>
        </p:nvCxnSpPr>
        <p:spPr>
          <a:xfrm flipH="1">
            <a:off x="4763551" y="3658233"/>
            <a:ext cx="20263" cy="1659879"/>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1" name="圆角矩形 31"/>
          <p:cNvSpPr/>
          <p:nvPr/>
        </p:nvSpPr>
        <p:spPr>
          <a:xfrm>
            <a:off x="5886665" y="1986429"/>
            <a:ext cx="2640134"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a:r>
              <a:rPr lang="en-US" sz="1400" b="1" dirty="0">
                <a:solidFill>
                  <a:srgbClr val="FFFFFF"/>
                </a:solidFill>
              </a:rPr>
              <a:t>Orchestration</a:t>
            </a:r>
          </a:p>
          <a:p>
            <a:pPr algn="ctr"/>
            <a:r>
              <a:rPr lang="en-US" sz="1400" b="1" dirty="0">
                <a:solidFill>
                  <a:srgbClr val="FFFFFF"/>
                </a:solidFill>
              </a:rPr>
              <a:t>(end-to-end)</a:t>
            </a:r>
            <a:endParaRPr lang="en-US" altLang="zh-CN" sz="1400" b="1" dirty="0">
              <a:solidFill>
                <a:prstClr val="white"/>
              </a:solidFill>
              <a:ea typeface="微软雅黑" panose="020B0503020204020204" pitchFamily="34" charset="-122"/>
            </a:endParaRPr>
          </a:p>
        </p:txBody>
      </p:sp>
      <p:sp>
        <p:nvSpPr>
          <p:cNvPr id="158" name="圆角矩形 31"/>
          <p:cNvSpPr/>
          <p:nvPr/>
        </p:nvSpPr>
        <p:spPr>
          <a:xfrm>
            <a:off x="1705251" y="1976525"/>
            <a:ext cx="2640134" cy="1033561"/>
          </a:xfrm>
          <a:prstGeom prst="roundRect">
            <a:avLst/>
          </a:prstGeom>
          <a:solidFill>
            <a:srgbClr val="0765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a:r>
              <a:rPr lang="en-US" sz="1400" b="1" dirty="0">
                <a:solidFill>
                  <a:srgbClr val="FFFFFF"/>
                </a:solidFill>
              </a:rPr>
              <a:t>Orchestration</a:t>
            </a:r>
          </a:p>
          <a:p>
            <a:pPr algn="ctr"/>
            <a:r>
              <a:rPr lang="en-US" sz="1400" b="1" dirty="0">
                <a:solidFill>
                  <a:srgbClr val="FFFFFF"/>
                </a:solidFill>
              </a:rPr>
              <a:t>(domain/region)</a:t>
            </a:r>
            <a:endParaRPr lang="en-US" altLang="zh-CN" sz="1400" b="1" dirty="0">
              <a:solidFill>
                <a:prstClr val="white"/>
              </a:solidFill>
              <a:ea typeface="微软雅黑" panose="020B0503020204020204" pitchFamily="34" charset="-122"/>
            </a:endParaRPr>
          </a:p>
        </p:txBody>
      </p:sp>
      <p:grpSp>
        <p:nvGrpSpPr>
          <p:cNvPr id="16" name="Group 15"/>
          <p:cNvGrpSpPr/>
          <p:nvPr/>
        </p:nvGrpSpPr>
        <p:grpSpPr>
          <a:xfrm>
            <a:off x="1485795" y="2029277"/>
            <a:ext cx="3825920" cy="1555386"/>
            <a:chOff x="5795312" y="2493029"/>
            <a:chExt cx="3825920" cy="1555386"/>
          </a:xfrm>
        </p:grpSpPr>
        <p:sp>
          <p:nvSpPr>
            <p:cNvPr id="15" name="Rectangle 14"/>
            <p:cNvSpPr/>
            <p:nvPr/>
          </p:nvSpPr>
          <p:spPr>
            <a:xfrm>
              <a:off x="5795312" y="3670683"/>
              <a:ext cx="3825919" cy="377732"/>
            </a:xfrm>
            <a:prstGeom prst="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a:t>
              </a:r>
            </a:p>
          </p:txBody>
        </p:sp>
        <p:sp>
          <p:nvSpPr>
            <p:cNvPr id="115" name="Rectangle 114"/>
            <p:cNvSpPr/>
            <p:nvPr/>
          </p:nvSpPr>
          <p:spPr>
            <a:xfrm rot="16200000">
              <a:off x="8843559" y="2892970"/>
              <a:ext cx="1177613" cy="377732"/>
            </a:xfrm>
            <a:prstGeom prst="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srgbClr val="000000"/>
                </a:solidFill>
                <a:ea typeface="微软雅黑" panose="020B0503020204020204" pitchFamily="34" charset="-122"/>
                <a:cs typeface="Arial" panose="020B0604020202020204" pitchFamily="34" charset="0"/>
              </a:endParaRPr>
            </a:p>
          </p:txBody>
        </p:sp>
      </p:grpSp>
      <p:sp>
        <p:nvSpPr>
          <p:cNvPr id="116" name="圆角矩形 65"/>
          <p:cNvSpPr/>
          <p:nvPr/>
        </p:nvSpPr>
        <p:spPr bwMode="auto">
          <a:xfrm>
            <a:off x="3648161" y="58312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cxnSp>
        <p:nvCxnSpPr>
          <p:cNvPr id="117" name="Straight Connector 116"/>
          <p:cNvCxnSpPr/>
          <p:nvPr/>
        </p:nvCxnSpPr>
        <p:spPr>
          <a:xfrm flipH="1">
            <a:off x="4345385" y="2530015"/>
            <a:ext cx="588597" cy="5823"/>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5303005" y="2524906"/>
            <a:ext cx="588597" cy="5823"/>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7291036" y="1617150"/>
            <a:ext cx="5653" cy="385404"/>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933982" y="3206891"/>
            <a:ext cx="369023" cy="37777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 xmlns:a16="http://schemas.microsoft.com/office/drawing/2014/main" id="{2C9181D2-E19C-474C-8F99-E3C4708FFC6D}"/>
              </a:ext>
            </a:extLst>
          </p:cNvPr>
          <p:cNvSpPr txBox="1"/>
          <p:nvPr/>
        </p:nvSpPr>
        <p:spPr>
          <a:xfrm>
            <a:off x="5920988" y="1717177"/>
            <a:ext cx="1215428" cy="215444"/>
          </a:xfrm>
          <a:prstGeom prst="rect">
            <a:avLst/>
          </a:prstGeom>
          <a:solidFill>
            <a:schemeClr val="accent2"/>
          </a:solidFill>
        </p:spPr>
        <p:txBody>
          <a:bodyPr wrap="square" rtlCol="0">
            <a:spAutoFit/>
          </a:bodyPr>
          <a:lstStyle>
            <a:defPPr>
              <a:defRPr lang="en-GB"/>
            </a:defPPr>
            <a:lvl1pPr>
              <a:defRPr sz="1050">
                <a:solidFill>
                  <a:srgbClr val="FFFFFF"/>
                </a:solidFill>
              </a:defRPr>
            </a:lvl1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err="1">
                <a:ln>
                  <a:noFill/>
                </a:ln>
                <a:solidFill>
                  <a:srgbClr val="FFFFFF"/>
                </a:solidFill>
                <a:effectLst/>
                <a:uLnTx/>
                <a:uFillTx/>
                <a:latin typeface="Arial" charset="0"/>
                <a:ea typeface="+mn-ea"/>
                <a:cs typeface="+mn-cs"/>
              </a:rPr>
              <a:t>Os</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-Ma </a:t>
            </a:r>
            <a:r>
              <a:rPr kumimoji="0" lang="en-US" sz="800" b="0" i="0" u="none" strike="noStrike" kern="1200" cap="none" spc="0" normalizeH="0" baseline="0" noProof="0" dirty="0" err="1">
                <a:ln>
                  <a:noFill/>
                </a:ln>
                <a:solidFill>
                  <a:srgbClr val="FFFFFF"/>
                </a:solidFill>
                <a:effectLst/>
                <a:uLnTx/>
                <a:uFillTx/>
                <a:latin typeface="Arial" charset="0"/>
                <a:ea typeface="+mn-ea"/>
                <a:cs typeface="+mn-cs"/>
              </a:rPr>
              <a:t>nfvo</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 (SOL 005)</a:t>
            </a:r>
          </a:p>
        </p:txBody>
      </p:sp>
      <p:sp>
        <p:nvSpPr>
          <p:cNvPr id="130" name="TextBox 129">
            <a:extLst>
              <a:ext uri="{FF2B5EF4-FFF2-40B4-BE49-F238E27FC236}">
                <a16:creationId xmlns="" xmlns:a16="http://schemas.microsoft.com/office/drawing/2014/main" id="{2C9181D2-E19C-474C-8F99-E3C4708FFC6D}"/>
              </a:ext>
            </a:extLst>
          </p:cNvPr>
          <p:cNvSpPr txBox="1"/>
          <p:nvPr/>
        </p:nvSpPr>
        <p:spPr>
          <a:xfrm>
            <a:off x="4463617" y="2166702"/>
            <a:ext cx="1291326" cy="215444"/>
          </a:xfrm>
          <a:prstGeom prst="rect">
            <a:avLst/>
          </a:prstGeom>
          <a:solidFill>
            <a:schemeClr val="accent2"/>
          </a:solidFill>
        </p:spPr>
        <p:txBody>
          <a:bodyPr wrap="square" rtlCol="0">
            <a:spAutoFit/>
          </a:bodyPr>
          <a:lstStyle>
            <a:defPPr>
              <a:defRPr lang="en-GB"/>
            </a:defPPr>
            <a:lvl1pPr>
              <a:defRPr sz="1050">
                <a:solidFill>
                  <a:srgbClr val="FFFFFF"/>
                </a:solidFill>
              </a:defRPr>
            </a:lvl1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err="1">
                <a:ln>
                  <a:noFill/>
                </a:ln>
                <a:solidFill>
                  <a:srgbClr val="FFFFFF"/>
                </a:solidFill>
                <a:effectLst/>
                <a:uLnTx/>
                <a:uFillTx/>
                <a:latin typeface="Arial" charset="0"/>
                <a:ea typeface="+mn-ea"/>
                <a:cs typeface="+mn-cs"/>
              </a:rPr>
              <a:t>Os</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-Ma </a:t>
            </a:r>
            <a:r>
              <a:rPr kumimoji="0" lang="en-US" sz="800" b="0" i="0" u="none" strike="noStrike" kern="1200" cap="none" spc="0" normalizeH="0" baseline="0" noProof="0" dirty="0" err="1">
                <a:ln>
                  <a:noFill/>
                </a:ln>
                <a:solidFill>
                  <a:srgbClr val="FFFFFF"/>
                </a:solidFill>
                <a:effectLst/>
                <a:uLnTx/>
                <a:uFillTx/>
                <a:latin typeface="Arial" charset="0"/>
                <a:ea typeface="+mn-ea"/>
                <a:cs typeface="+mn-cs"/>
              </a:rPr>
              <a:t>nfvo</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 (SOL 005)</a:t>
            </a:r>
          </a:p>
        </p:txBody>
      </p:sp>
      <p:sp>
        <p:nvSpPr>
          <p:cNvPr id="131" name="TextBox 130">
            <a:extLst>
              <a:ext uri="{FF2B5EF4-FFF2-40B4-BE49-F238E27FC236}">
                <a16:creationId xmlns="" xmlns:a16="http://schemas.microsoft.com/office/drawing/2014/main" id="{D93B7B34-7842-47C0-B2D8-E48973C1DDA2}"/>
              </a:ext>
            </a:extLst>
          </p:cNvPr>
          <p:cNvSpPr txBox="1"/>
          <p:nvPr/>
        </p:nvSpPr>
        <p:spPr>
          <a:xfrm rot="16200000">
            <a:off x="1408577" y="3271100"/>
            <a:ext cx="1127232" cy="215444"/>
          </a:xfrm>
          <a:prstGeom prst="rect">
            <a:avLst/>
          </a:prstGeom>
          <a:solidFill>
            <a:schemeClr val="accent2"/>
          </a:solid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Arial" charset="0"/>
                <a:ea typeface="+mn-ea"/>
                <a:cs typeface="+mn-cs"/>
              </a:rPr>
              <a:t>Or-VNFM (SOL 003)</a:t>
            </a:r>
          </a:p>
        </p:txBody>
      </p:sp>
      <p:sp>
        <p:nvSpPr>
          <p:cNvPr id="132" name="TextBox 131">
            <a:extLst>
              <a:ext uri="{FF2B5EF4-FFF2-40B4-BE49-F238E27FC236}">
                <a16:creationId xmlns="" xmlns:a16="http://schemas.microsoft.com/office/drawing/2014/main" id="{D93B7B34-7842-47C0-B2D8-E48973C1DDA2}"/>
              </a:ext>
            </a:extLst>
          </p:cNvPr>
          <p:cNvSpPr txBox="1"/>
          <p:nvPr/>
        </p:nvSpPr>
        <p:spPr>
          <a:xfrm>
            <a:off x="4474706" y="4465293"/>
            <a:ext cx="1127232" cy="215444"/>
          </a:xfrm>
          <a:prstGeom prst="rect">
            <a:avLst/>
          </a:prstGeom>
          <a:solidFill>
            <a:schemeClr val="accent2"/>
          </a:solid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Arial" charset="0"/>
                <a:ea typeface="+mn-ea"/>
                <a:cs typeface="+mn-cs"/>
              </a:rPr>
              <a:t>Or-VNFM (SOL 003)</a:t>
            </a:r>
          </a:p>
        </p:txBody>
      </p:sp>
      <p:cxnSp>
        <p:nvCxnSpPr>
          <p:cNvPr id="136" name="Straight Connector 135"/>
          <p:cNvCxnSpPr>
            <a:cxnSpLocks/>
            <a:stCxn id="143" idx="2"/>
            <a:endCxn id="96" idx="0"/>
          </p:cNvCxnSpPr>
          <p:nvPr/>
        </p:nvCxnSpPr>
        <p:spPr>
          <a:xfrm rot="16200000" flipH="1">
            <a:off x="3747697" y="4302257"/>
            <a:ext cx="293475" cy="1738233"/>
          </a:xfrm>
          <a:prstGeom prst="bentConnector3">
            <a:avLst>
              <a:gd name="adj1" fmla="val 50000"/>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 xmlns:a16="http://schemas.microsoft.com/office/drawing/2014/main" id="{2C9181D2-E19C-474C-8F99-E3C4708FFC6D}"/>
              </a:ext>
            </a:extLst>
          </p:cNvPr>
          <p:cNvSpPr txBox="1"/>
          <p:nvPr/>
        </p:nvSpPr>
        <p:spPr>
          <a:xfrm>
            <a:off x="4715047" y="2632930"/>
            <a:ext cx="952882" cy="216032"/>
          </a:xfrm>
          <a:prstGeom prst="rect">
            <a:avLst/>
          </a:prstGeom>
          <a:solidFill>
            <a:schemeClr val="accent1"/>
          </a:solidFill>
        </p:spPr>
        <p:txBody>
          <a:bodyPr wrap="square" rtlCol="0">
            <a:spAutoFit/>
          </a:bodyPr>
          <a:lstStyle>
            <a:defPPr>
              <a:defRPr lang="en-GB"/>
            </a:defPPr>
            <a:lvl1pPr>
              <a:defRPr sz="1050">
                <a:solidFill>
                  <a:srgbClr val="FFFFFF"/>
                </a:solidFill>
              </a:defRPr>
            </a:lvl1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Arial" charset="0"/>
                <a:ea typeface="+mn-ea"/>
                <a:cs typeface="+mn-cs"/>
              </a:rPr>
              <a:t>ONAP additions</a:t>
            </a:r>
          </a:p>
        </p:txBody>
      </p:sp>
      <p:sp>
        <p:nvSpPr>
          <p:cNvPr id="148" name="TextBox 147">
            <a:extLst>
              <a:ext uri="{FF2B5EF4-FFF2-40B4-BE49-F238E27FC236}">
                <a16:creationId xmlns="" xmlns:a16="http://schemas.microsoft.com/office/drawing/2014/main" id="{2C9181D2-E19C-474C-8F99-E3C4708FFC6D}"/>
              </a:ext>
            </a:extLst>
          </p:cNvPr>
          <p:cNvSpPr txBox="1"/>
          <p:nvPr/>
        </p:nvSpPr>
        <p:spPr>
          <a:xfrm>
            <a:off x="7451309" y="1725716"/>
            <a:ext cx="952882" cy="216032"/>
          </a:xfrm>
          <a:prstGeom prst="rect">
            <a:avLst/>
          </a:prstGeom>
          <a:solidFill>
            <a:schemeClr val="accent1"/>
          </a:solidFill>
        </p:spPr>
        <p:txBody>
          <a:bodyPr wrap="square" rtlCol="0">
            <a:spAutoFit/>
          </a:bodyPr>
          <a:lstStyle>
            <a:defPPr>
              <a:defRPr lang="en-GB"/>
            </a:defPPr>
            <a:lvl1pPr>
              <a:defRPr sz="1050">
                <a:solidFill>
                  <a:srgbClr val="FFFFFF"/>
                </a:solidFill>
              </a:defRPr>
            </a:lvl1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Arial" charset="0"/>
                <a:ea typeface="+mn-ea"/>
                <a:cs typeface="+mn-cs"/>
              </a:rPr>
              <a:t>ONAP additions</a:t>
            </a:r>
          </a:p>
        </p:txBody>
      </p:sp>
      <p:sp>
        <p:nvSpPr>
          <p:cNvPr id="33" name="Rectangle 32"/>
          <p:cNvSpPr/>
          <p:nvPr/>
        </p:nvSpPr>
        <p:spPr>
          <a:xfrm>
            <a:off x="5109280" y="1032425"/>
            <a:ext cx="1208508" cy="246221"/>
          </a:xfrm>
          <a:prstGeom prst="rect">
            <a:avLst/>
          </a:prstGeom>
          <a:solidFill>
            <a:schemeClr val="accent1"/>
          </a:solidFill>
        </p:spPr>
        <p:txBody>
          <a:bodyPr wrap="square">
            <a:spAutoFit/>
          </a:bodyPr>
          <a:lstStyle/>
          <a:p>
            <a:r>
              <a:rPr lang="en-US" sz="1000" dirty="0" smtClean="0">
                <a:solidFill>
                  <a:schemeClr val="bg1"/>
                </a:solidFill>
                <a:latin typeface="Arial" panose="020B0604020202020204" pitchFamily="34" charset="0"/>
                <a:cs typeface="Arial" panose="020B0604020202020204" pitchFamily="34" charset="0"/>
              </a:rPr>
              <a:t>ONAP additions</a:t>
            </a:r>
            <a:endParaRPr lang="en-US" sz="1000" dirty="0">
              <a:solidFill>
                <a:schemeClr val="bg1"/>
              </a:solidFill>
              <a:latin typeface="Arial" panose="020B0604020202020204" pitchFamily="34" charset="0"/>
              <a:cs typeface="Arial" panose="020B0604020202020204" pitchFamily="34" charset="0"/>
            </a:endParaRPr>
          </a:p>
        </p:txBody>
      </p:sp>
      <p:cxnSp>
        <p:nvCxnSpPr>
          <p:cNvPr id="152" name="Straight Connector 151"/>
          <p:cNvCxnSpPr>
            <a:endCxn id="192" idx="0"/>
          </p:cNvCxnSpPr>
          <p:nvPr/>
        </p:nvCxnSpPr>
        <p:spPr>
          <a:xfrm flipH="1">
            <a:off x="4938882" y="1100022"/>
            <a:ext cx="9157" cy="256556"/>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11369842" y="3567369"/>
            <a:ext cx="508922" cy="29213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10672006" y="4844974"/>
            <a:ext cx="1047333" cy="2778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6" name="Straight Connector 135">
            <a:extLst>
              <a:ext uri="{FF2B5EF4-FFF2-40B4-BE49-F238E27FC236}">
                <a16:creationId xmlns="" xmlns:a16="http://schemas.microsoft.com/office/drawing/2014/main" id="{11402D02-42CF-49DD-9814-842CE6D3D325}"/>
              </a:ext>
            </a:extLst>
          </p:cNvPr>
          <p:cNvCxnSpPr>
            <a:cxnSpLocks/>
            <a:stCxn id="143" idx="2"/>
            <a:endCxn id="104" idx="0"/>
          </p:cNvCxnSpPr>
          <p:nvPr/>
        </p:nvCxnSpPr>
        <p:spPr>
          <a:xfrm rot="16200000" flipH="1">
            <a:off x="4865348" y="3184607"/>
            <a:ext cx="297911" cy="3977970"/>
          </a:xfrm>
          <a:prstGeom prst="bentConnector3">
            <a:avLst>
              <a:gd name="adj1" fmla="val 50000"/>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 xmlns:a16="http://schemas.microsoft.com/office/drawing/2014/main" id="{D6E1B36C-65F3-4C33-BCF7-6FD1285CEC73}"/>
              </a:ext>
            </a:extLst>
          </p:cNvPr>
          <p:cNvSpPr txBox="1"/>
          <p:nvPr/>
        </p:nvSpPr>
        <p:spPr>
          <a:xfrm>
            <a:off x="3258207" y="1064862"/>
            <a:ext cx="1483301" cy="246221"/>
          </a:xfrm>
          <a:prstGeom prst="rect">
            <a:avLst/>
          </a:prstGeom>
          <a:solidFill>
            <a:schemeClr val="accent2"/>
          </a:solidFill>
        </p:spPr>
        <p:txBody>
          <a:bodyPr wrap="square" rtlCol="0">
            <a:spAutoFit/>
          </a:bodyPr>
          <a:lstStyle>
            <a:defPPr>
              <a:defRPr lang="en-GB"/>
            </a:defPPr>
            <a:lvl1pPr>
              <a:defRPr sz="1050">
                <a:solidFill>
                  <a:srgbClr val="FFFFFF"/>
                </a:solidFill>
              </a:defRPr>
            </a:lvl1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000" b="0" i="0" u="none" strike="noStrike" kern="1200" cap="none" spc="0" normalizeH="0" baseline="0" noProof="0" dirty="0" err="1">
                <a:ln>
                  <a:noFill/>
                </a:ln>
                <a:solidFill>
                  <a:srgbClr val="FFFFFF"/>
                </a:solidFill>
                <a:effectLst/>
                <a:uLnTx/>
                <a:uFillTx/>
                <a:latin typeface="Arial" charset="0"/>
                <a:ea typeface="+mn-ea"/>
                <a:cs typeface="+mn-cs"/>
              </a:rPr>
              <a:t>Os</a:t>
            </a:r>
            <a:r>
              <a:rPr kumimoji="0" lang="en-US" sz="1000" b="0" i="0" u="none" strike="noStrike" kern="1200" cap="none" spc="0" normalizeH="0" baseline="0" noProof="0" dirty="0">
                <a:ln>
                  <a:noFill/>
                </a:ln>
                <a:solidFill>
                  <a:srgbClr val="FFFFFF"/>
                </a:solidFill>
                <a:effectLst/>
                <a:uLnTx/>
                <a:uFillTx/>
                <a:latin typeface="Arial" charset="0"/>
                <a:ea typeface="+mn-ea"/>
                <a:cs typeface="+mn-cs"/>
              </a:rPr>
              <a:t>-Ma </a:t>
            </a:r>
            <a:r>
              <a:rPr kumimoji="0" lang="en-US" sz="1000" b="0" i="0" u="none" strike="noStrike" kern="1200" cap="none" spc="0" normalizeH="0" baseline="0" noProof="0" dirty="0" err="1">
                <a:ln>
                  <a:noFill/>
                </a:ln>
                <a:solidFill>
                  <a:srgbClr val="FFFFFF"/>
                </a:solidFill>
                <a:effectLst/>
                <a:uLnTx/>
                <a:uFillTx/>
                <a:latin typeface="Arial" charset="0"/>
                <a:ea typeface="+mn-ea"/>
                <a:cs typeface="+mn-cs"/>
              </a:rPr>
              <a:t>nfvo</a:t>
            </a:r>
            <a:r>
              <a:rPr kumimoji="0" lang="en-US" sz="1000" b="0" i="0" u="none" strike="noStrike" kern="1200" cap="none" spc="0" normalizeH="0" baseline="0" noProof="0" dirty="0">
                <a:ln>
                  <a:noFill/>
                </a:ln>
                <a:solidFill>
                  <a:srgbClr val="FFFFFF"/>
                </a:solidFill>
                <a:effectLst/>
                <a:uLnTx/>
                <a:uFillTx/>
                <a:latin typeface="Arial" charset="0"/>
                <a:ea typeface="+mn-ea"/>
                <a:cs typeface="+mn-cs"/>
              </a:rPr>
              <a:t> (SOL 005)</a:t>
            </a:r>
          </a:p>
        </p:txBody>
      </p:sp>
      <p:sp>
        <p:nvSpPr>
          <p:cNvPr id="134" name="TextBox 133">
            <a:extLst>
              <a:ext uri="{FF2B5EF4-FFF2-40B4-BE49-F238E27FC236}">
                <a16:creationId xmlns="" xmlns:a16="http://schemas.microsoft.com/office/drawing/2014/main" id="{D93B7B34-7842-47C0-B2D8-E48973C1DDA2}"/>
              </a:ext>
            </a:extLst>
          </p:cNvPr>
          <p:cNvSpPr txBox="1"/>
          <p:nvPr/>
        </p:nvSpPr>
        <p:spPr>
          <a:xfrm>
            <a:off x="5274392" y="5044860"/>
            <a:ext cx="1376969" cy="215444"/>
          </a:xfrm>
          <a:prstGeom prst="rect">
            <a:avLst/>
          </a:prstGeom>
          <a:solidFill>
            <a:schemeClr val="accent2"/>
          </a:solidFill>
        </p:spPr>
        <p:txBody>
          <a:bodyPr wrap="squar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err="1">
                <a:ln>
                  <a:noFill/>
                </a:ln>
                <a:solidFill>
                  <a:srgbClr val="FFFFFF"/>
                </a:solidFill>
                <a:effectLst/>
                <a:uLnTx/>
                <a:uFillTx/>
                <a:latin typeface="Arial" charset="0"/>
                <a:ea typeface="+mn-ea"/>
                <a:cs typeface="+mn-cs"/>
              </a:rPr>
              <a:t>Ve-Vnfm-Vnf</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 (SOL 002)</a:t>
            </a:r>
          </a:p>
        </p:txBody>
      </p:sp>
      <p:cxnSp>
        <p:nvCxnSpPr>
          <p:cNvPr id="47" name="Straight Connector 135"/>
          <p:cNvCxnSpPr>
            <a:endCxn id="116" idx="1"/>
          </p:cNvCxnSpPr>
          <p:nvPr/>
        </p:nvCxnSpPr>
        <p:spPr>
          <a:xfrm rot="16200000" flipH="1">
            <a:off x="2875572" y="5182503"/>
            <a:ext cx="922334" cy="622843"/>
          </a:xfrm>
          <a:prstGeom prst="bentConnector2">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346845" y="6201104"/>
            <a:ext cx="9206247" cy="276999"/>
          </a:xfrm>
          <a:prstGeom prst="rect">
            <a:avLst/>
          </a:prstGeom>
          <a:noFill/>
        </p:spPr>
        <p:txBody>
          <a:bodyPr wrap="square" rtlCol="0">
            <a:spAutoFit/>
          </a:bodyPr>
          <a:lstStyle/>
          <a:p>
            <a:r>
              <a:rPr lang="en-GB" sz="1200" dirty="0" smtClean="0">
                <a:solidFill>
                  <a:srgbClr val="FF0000"/>
                </a:solidFill>
              </a:rPr>
              <a:t>Note: </a:t>
            </a:r>
            <a:r>
              <a:rPr lang="en-US" sz="1200" dirty="0" smtClean="0">
                <a:solidFill>
                  <a:srgbClr val="FF0000"/>
                </a:solidFill>
              </a:rPr>
              <a:t>The depicted interfaces consists of sets of APIs that may be exposed by different ONAP modules. This needs to be detailed further</a:t>
            </a:r>
            <a:endParaRPr lang="en-US" sz="1200" dirty="0">
              <a:solidFill>
                <a:srgbClr val="FF0000"/>
              </a:solidFill>
            </a:endParaRPr>
          </a:p>
        </p:txBody>
      </p:sp>
      <p:sp>
        <p:nvSpPr>
          <p:cNvPr id="45" name="TextBox 44">
            <a:extLst>
              <a:ext uri="{FF2B5EF4-FFF2-40B4-BE49-F238E27FC236}">
                <a16:creationId xmlns="" xmlns:a16="http://schemas.microsoft.com/office/drawing/2014/main" id="{D93B7B34-7842-47C0-B2D8-E48973C1DDA2}"/>
              </a:ext>
            </a:extLst>
          </p:cNvPr>
          <p:cNvSpPr txBox="1"/>
          <p:nvPr/>
        </p:nvSpPr>
        <p:spPr>
          <a:xfrm>
            <a:off x="2416989" y="5265220"/>
            <a:ext cx="1376969" cy="215444"/>
          </a:xfrm>
          <a:prstGeom prst="rect">
            <a:avLst/>
          </a:prstGeom>
          <a:solidFill>
            <a:schemeClr val="accent2"/>
          </a:solidFill>
        </p:spPr>
        <p:txBody>
          <a:bodyPr wrap="squar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err="1" smtClean="0">
                <a:ln>
                  <a:noFill/>
                </a:ln>
                <a:solidFill>
                  <a:srgbClr val="FFFFFF"/>
                </a:solidFill>
                <a:effectLst/>
                <a:uLnTx/>
                <a:uFillTx/>
                <a:latin typeface="Arial" charset="0"/>
                <a:ea typeface="+mn-ea"/>
                <a:cs typeface="+mn-cs"/>
              </a:rPr>
              <a:t>Ve-Vnfm-Vnf</a:t>
            </a:r>
            <a:r>
              <a:rPr kumimoji="0" lang="en-US" sz="800" b="0" i="0" u="none" strike="noStrike" kern="1200" cap="none" spc="0" normalizeH="0" baseline="0" noProof="0" dirty="0" smtClean="0">
                <a:ln>
                  <a:noFill/>
                </a:ln>
                <a:solidFill>
                  <a:srgbClr val="FFFFFF"/>
                </a:solidFill>
                <a:effectLst/>
                <a:uLnTx/>
                <a:uFillTx/>
                <a:latin typeface="Arial" charset="0"/>
                <a:ea typeface="+mn-ea"/>
                <a:cs typeface="+mn-cs"/>
              </a:rPr>
              <a:t> </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(SOL </a:t>
            </a:r>
            <a:r>
              <a:rPr kumimoji="0" lang="en-US" sz="800" b="0" i="0" u="none" strike="noStrike" kern="1200" cap="none" spc="0" normalizeH="0" baseline="0" noProof="0" dirty="0" smtClean="0">
                <a:ln>
                  <a:noFill/>
                </a:ln>
                <a:solidFill>
                  <a:srgbClr val="FFFFFF"/>
                </a:solidFill>
                <a:effectLst/>
                <a:uLnTx/>
                <a:uFillTx/>
                <a:latin typeface="Arial" charset="0"/>
                <a:ea typeface="+mn-ea"/>
                <a:cs typeface="+mn-cs"/>
              </a:rPr>
              <a:t>002)</a:t>
            </a:r>
            <a:endParaRPr kumimoji="0" lang="en-US" sz="800" b="0"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151" name="Content Placeholder 1">
            <a:extLst>
              <a:ext uri="{FF2B5EF4-FFF2-40B4-BE49-F238E27FC236}">
                <a16:creationId xmlns="" xmlns:a16="http://schemas.microsoft.com/office/drawing/2014/main" id="{9BE399FF-F3ED-4BC5-A284-3B4B55319BA3}"/>
              </a:ext>
            </a:extLst>
          </p:cNvPr>
          <p:cNvSpPr txBox="1">
            <a:spLocks/>
          </p:cNvSpPr>
          <p:nvPr/>
        </p:nvSpPr>
        <p:spPr>
          <a:xfrm>
            <a:off x="9583254" y="1396599"/>
            <a:ext cx="2755532" cy="4180718"/>
          </a:xfrm>
          <a:prstGeom prst="rect">
            <a:avLst/>
          </a:prstGeom>
        </p:spPr>
        <p:txBody>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000" dirty="0">
                <a:latin typeface="+mn-lt"/>
              </a:rPr>
              <a:t>Automation is key for the success of 5G</a:t>
            </a:r>
          </a:p>
          <a:p>
            <a:r>
              <a:rPr lang="en-US" sz="2000" dirty="0">
                <a:latin typeface="+mn-lt"/>
              </a:rPr>
              <a:t>Management standards are partly incomplete and fragmented</a:t>
            </a:r>
          </a:p>
          <a:p>
            <a:r>
              <a:rPr lang="en-US" sz="2000" dirty="0">
                <a:latin typeface="+mn-lt"/>
              </a:rPr>
              <a:t>ETSI MANO defines key interfaces </a:t>
            </a:r>
            <a:r>
              <a:rPr lang="en-US" sz="2000" dirty="0">
                <a:solidFill>
                  <a:schemeClr val="bg1"/>
                </a:solidFill>
                <a:latin typeface="+mn-lt"/>
              </a:rPr>
              <a:t>(API)</a:t>
            </a:r>
          </a:p>
          <a:p>
            <a:r>
              <a:rPr lang="en-US" sz="2000" dirty="0">
                <a:latin typeface="+mn-lt"/>
              </a:rPr>
              <a:t>ONAP creates an automation framework with the help of </a:t>
            </a:r>
            <a:r>
              <a:rPr lang="en-US" sz="2000" dirty="0">
                <a:solidFill>
                  <a:schemeClr val="bg1"/>
                </a:solidFill>
                <a:latin typeface="+mn-lt"/>
              </a:rPr>
              <a:t>TMF/MEF</a:t>
            </a:r>
          </a:p>
          <a:p>
            <a:r>
              <a:rPr lang="en-US" sz="2000" dirty="0">
                <a:latin typeface="+mn-lt"/>
              </a:rPr>
              <a:t>3GPP drives information models and network slices </a:t>
            </a:r>
            <a:endParaRPr lang="en-US" dirty="0">
              <a:latin typeface="+mn-lt"/>
            </a:endParaRPr>
          </a:p>
        </p:txBody>
      </p:sp>
    </p:spTree>
    <p:extLst>
      <p:ext uri="{BB962C8B-B14F-4D97-AF65-F5344CB8AC3E}">
        <p14:creationId xmlns:p14="http://schemas.microsoft.com/office/powerpoint/2010/main" val="235415464"/>
      </p:ext>
    </p:extLst>
  </p:cSld>
  <p:clrMapOvr>
    <a:masterClrMapping/>
  </p:clrMapOvr>
  <p:transition spd="med" advClick="0"/>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122</a:t>
            </a:fld>
            <a:endParaRPr lang="en-US" dirty="0"/>
          </a:p>
        </p:txBody>
      </p:sp>
      <p:sp>
        <p:nvSpPr>
          <p:cNvPr id="3" name="Title 2"/>
          <p:cNvSpPr>
            <a:spLocks noGrp="1"/>
          </p:cNvSpPr>
          <p:nvPr>
            <p:ph type="title"/>
          </p:nvPr>
        </p:nvSpPr>
        <p:spPr/>
        <p:txBody>
          <a:bodyPr>
            <a:normAutofit fontScale="90000"/>
          </a:bodyPr>
          <a:lstStyle/>
          <a:p>
            <a:r>
              <a:rPr lang="en-US" b="1" dirty="0" smtClean="0"/>
              <a:t>Suggestions for Casablanca (1/2)</a:t>
            </a:r>
            <a:endParaRPr lang="en-US" b="1" dirty="0"/>
          </a:p>
        </p:txBody>
      </p:sp>
      <p:sp>
        <p:nvSpPr>
          <p:cNvPr id="4" name="Text Placeholder 3"/>
          <p:cNvSpPr>
            <a:spLocks noGrp="1"/>
          </p:cNvSpPr>
          <p:nvPr>
            <p:ph type="body" sz="quarter" idx="10"/>
          </p:nvPr>
        </p:nvSpPr>
        <p:spPr>
          <a:xfrm>
            <a:off x="314325" y="1138238"/>
            <a:ext cx="11506200" cy="5365954"/>
          </a:xfrm>
        </p:spPr>
        <p:txBody>
          <a:bodyPr>
            <a:normAutofit fontScale="92500" lnSpcReduction="20000"/>
          </a:bodyPr>
          <a:lstStyle/>
          <a:p>
            <a:pPr lvl="0"/>
            <a:r>
              <a:rPr lang="en-US" dirty="0">
                <a:solidFill>
                  <a:schemeClr val="tx1"/>
                </a:solidFill>
              </a:rPr>
              <a:t>Need to ensure that the ONAP platform can handle </a:t>
            </a:r>
            <a:r>
              <a:rPr lang="en-US" b="1" dirty="0">
                <a:solidFill>
                  <a:srgbClr val="0070C0"/>
                </a:solidFill>
              </a:rPr>
              <a:t>cloud-native APIs and models</a:t>
            </a:r>
            <a:r>
              <a:rPr lang="en-US" dirty="0">
                <a:solidFill>
                  <a:schemeClr val="tx1"/>
                </a:solidFill>
              </a:rPr>
              <a:t> (far more than ONAP components registering with the MSB)</a:t>
            </a:r>
            <a:endParaRPr lang="en-US" sz="2400" dirty="0">
              <a:solidFill>
                <a:schemeClr val="tx1"/>
              </a:solidFill>
            </a:endParaRPr>
          </a:p>
          <a:p>
            <a:pPr lvl="0"/>
            <a:r>
              <a:rPr lang="en-US" b="1" dirty="0">
                <a:solidFill>
                  <a:srgbClr val="0070C0"/>
                </a:solidFill>
              </a:rPr>
              <a:t>External APIs</a:t>
            </a:r>
            <a:r>
              <a:rPr lang="en-US" dirty="0">
                <a:solidFill>
                  <a:schemeClr val="tx1"/>
                </a:solidFill>
              </a:rPr>
              <a:t>: This should simplify the ONAP architecture and interfaces, leveraging the APIs developed by the Ext API project (</a:t>
            </a:r>
            <a:r>
              <a:rPr lang="en-US" dirty="0" err="1">
                <a:solidFill>
                  <a:schemeClr val="tx1"/>
                </a:solidFill>
              </a:rPr>
              <a:t>eg</a:t>
            </a:r>
            <a:r>
              <a:rPr lang="en-US" dirty="0">
                <a:solidFill>
                  <a:schemeClr val="tx1"/>
                </a:solidFill>
              </a:rPr>
              <a:t>, MEF LSO, TM Forum </a:t>
            </a:r>
            <a:r>
              <a:rPr lang="en-US" dirty="0" err="1">
                <a:solidFill>
                  <a:schemeClr val="tx1"/>
                </a:solidFill>
              </a:rPr>
              <a:t>etc</a:t>
            </a:r>
            <a:r>
              <a:rPr lang="en-US" dirty="0">
                <a:solidFill>
                  <a:schemeClr val="tx1"/>
                </a:solidFill>
              </a:rPr>
              <a:t>). More specifically, this should support:</a:t>
            </a:r>
            <a:endParaRPr lang="en-US" sz="2400" dirty="0">
              <a:solidFill>
                <a:schemeClr val="tx1"/>
              </a:solidFill>
            </a:endParaRPr>
          </a:p>
          <a:p>
            <a:pPr lvl="1"/>
            <a:r>
              <a:rPr lang="en-US" b="1" dirty="0">
                <a:solidFill>
                  <a:srgbClr val="0070C0"/>
                </a:solidFill>
              </a:rPr>
              <a:t>orchestration federation </a:t>
            </a:r>
            <a:r>
              <a:rPr lang="en-US" dirty="0">
                <a:solidFill>
                  <a:schemeClr val="tx1"/>
                </a:solidFill>
              </a:rPr>
              <a:t>(inter-carrier scenario using MEF Interlude) </a:t>
            </a:r>
            <a:endParaRPr lang="en-US" sz="2000" dirty="0">
              <a:solidFill>
                <a:schemeClr val="tx1"/>
              </a:solidFill>
            </a:endParaRPr>
          </a:p>
          <a:p>
            <a:pPr lvl="1"/>
            <a:r>
              <a:rPr lang="en-US" b="1" dirty="0">
                <a:solidFill>
                  <a:srgbClr val="0070C0"/>
                </a:solidFill>
              </a:rPr>
              <a:t>orchestration delegation </a:t>
            </a:r>
            <a:r>
              <a:rPr lang="en-US" dirty="0">
                <a:solidFill>
                  <a:schemeClr val="tx1"/>
                </a:solidFill>
              </a:rPr>
              <a:t>(intra-carrier scenario using </a:t>
            </a:r>
            <a:r>
              <a:rPr lang="en-US" dirty="0" smtClean="0">
                <a:solidFill>
                  <a:schemeClr val="tx1"/>
                </a:solidFill>
              </a:rPr>
              <a:t>MEF </a:t>
            </a:r>
            <a:r>
              <a:rPr lang="en-US" dirty="0">
                <a:solidFill>
                  <a:schemeClr val="tx1"/>
                </a:solidFill>
              </a:rPr>
              <a:t>Interlude w/ proper modifications/extensions)</a:t>
            </a:r>
            <a:endParaRPr lang="en-US" sz="2000" dirty="0">
              <a:solidFill>
                <a:schemeClr val="tx1"/>
              </a:solidFill>
            </a:endParaRPr>
          </a:p>
          <a:p>
            <a:pPr lvl="1"/>
            <a:r>
              <a:rPr lang="en-US" b="1" dirty="0">
                <a:solidFill>
                  <a:srgbClr val="0070C0"/>
                </a:solidFill>
              </a:rPr>
              <a:t>orchestration-BSS interactions </a:t>
            </a:r>
            <a:r>
              <a:rPr lang="en-US" dirty="0">
                <a:solidFill>
                  <a:schemeClr val="tx1"/>
                </a:solidFill>
              </a:rPr>
              <a:t>(MEF Legato)</a:t>
            </a:r>
            <a:endParaRPr lang="en-US" sz="2000" dirty="0">
              <a:solidFill>
                <a:schemeClr val="tx1"/>
              </a:solidFill>
            </a:endParaRPr>
          </a:p>
          <a:p>
            <a:pPr lvl="1"/>
            <a:r>
              <a:rPr lang="en-US" b="1" dirty="0">
                <a:solidFill>
                  <a:srgbClr val="0070C0"/>
                </a:solidFill>
              </a:rPr>
              <a:t>orchestration-infrastructure interactions </a:t>
            </a:r>
            <a:r>
              <a:rPr lang="en-US" dirty="0">
                <a:solidFill>
                  <a:schemeClr val="tx1"/>
                </a:solidFill>
              </a:rPr>
              <a:t>(MEF Presto)</a:t>
            </a:r>
            <a:endParaRPr lang="en-US" sz="2000" dirty="0">
              <a:solidFill>
                <a:schemeClr val="tx1"/>
              </a:solidFill>
            </a:endParaRPr>
          </a:p>
          <a:p>
            <a:pPr marL="0" indent="0">
              <a:buNone/>
            </a:pPr>
            <a:r>
              <a:rPr lang="en-US" dirty="0">
                <a:solidFill>
                  <a:schemeClr val="tx1"/>
                </a:solidFill>
              </a:rPr>
              <a:t> </a:t>
            </a:r>
            <a:r>
              <a:rPr lang="en-US" dirty="0" smtClean="0">
                <a:solidFill>
                  <a:schemeClr val="tx1"/>
                </a:solidFill>
              </a:rPr>
              <a:t>    </a:t>
            </a:r>
            <a:r>
              <a:rPr lang="en-US" sz="2600" b="1" i="1" dirty="0" smtClean="0">
                <a:solidFill>
                  <a:schemeClr val="accent4">
                    <a:lumMod val="75000"/>
                  </a:schemeClr>
                </a:solidFill>
              </a:rPr>
              <a:t>Note </a:t>
            </a:r>
            <a:r>
              <a:rPr lang="en-US" sz="2600" b="1" i="1" dirty="0">
                <a:solidFill>
                  <a:schemeClr val="accent4">
                    <a:lumMod val="75000"/>
                  </a:schemeClr>
                </a:solidFill>
              </a:rPr>
              <a:t>that External actors view ONAP as a black box (i.e., no internal </a:t>
            </a:r>
            <a:r>
              <a:rPr lang="en-US" sz="2600" b="1" i="1" dirty="0" smtClean="0">
                <a:solidFill>
                  <a:schemeClr val="accent4">
                    <a:lumMod val="75000"/>
                  </a:schemeClr>
                </a:solidFill>
              </a:rPr>
              <a:t> 	impact</a:t>
            </a:r>
            <a:r>
              <a:rPr lang="en-US" sz="2600" b="1" i="1" dirty="0">
                <a:solidFill>
                  <a:schemeClr val="accent4">
                    <a:lumMod val="75000"/>
                  </a:schemeClr>
                </a:solidFill>
              </a:rPr>
              <a:t>).</a:t>
            </a:r>
            <a:endParaRPr lang="en-US" sz="2200" b="1" i="1" dirty="0">
              <a:solidFill>
                <a:schemeClr val="accent4">
                  <a:lumMod val="75000"/>
                </a:schemeClr>
              </a:solidFill>
            </a:endParaRPr>
          </a:p>
          <a:p>
            <a:r>
              <a:rPr lang="en-US" b="1" dirty="0">
                <a:solidFill>
                  <a:srgbClr val="0070C0"/>
                </a:solidFill>
              </a:rPr>
              <a:t>Explore Database </a:t>
            </a:r>
            <a:r>
              <a:rPr lang="en-US" b="1" dirty="0" smtClean="0">
                <a:solidFill>
                  <a:srgbClr val="0070C0"/>
                </a:solidFill>
              </a:rPr>
              <a:t>Harmonization</a:t>
            </a:r>
            <a:r>
              <a:rPr lang="en-US" dirty="0">
                <a:solidFill>
                  <a:schemeClr val="tx1"/>
                </a:solidFill>
              </a:rPr>
              <a:t>: </a:t>
            </a:r>
            <a:endParaRPr lang="en-US" dirty="0" smtClean="0">
              <a:solidFill>
                <a:schemeClr val="tx1"/>
              </a:solidFill>
            </a:endParaRPr>
          </a:p>
          <a:p>
            <a:pPr lvl="1"/>
            <a:r>
              <a:rPr lang="en-US" dirty="0" smtClean="0">
                <a:solidFill>
                  <a:schemeClr val="tx1"/>
                </a:solidFill>
              </a:rPr>
              <a:t>Reduce </a:t>
            </a:r>
            <a:r>
              <a:rPr lang="en-US" dirty="0">
                <a:solidFill>
                  <a:schemeClr val="tx1"/>
                </a:solidFill>
              </a:rPr>
              <a:t>number of databases in ONAP </a:t>
            </a:r>
            <a:r>
              <a:rPr lang="en-US" dirty="0" smtClean="0">
                <a:solidFill>
                  <a:schemeClr val="tx1"/>
                </a:solidFill>
              </a:rPr>
              <a:t>- </a:t>
            </a:r>
            <a:r>
              <a:rPr lang="en-US" dirty="0">
                <a:solidFill>
                  <a:schemeClr val="tx1"/>
                </a:solidFill>
              </a:rPr>
              <a:t>perhaps one per type? (SQL/</a:t>
            </a:r>
            <a:r>
              <a:rPr lang="en-US" dirty="0" err="1">
                <a:solidFill>
                  <a:schemeClr val="tx1"/>
                </a:solidFill>
              </a:rPr>
              <a:t>noSQL</a:t>
            </a:r>
            <a:r>
              <a:rPr lang="en-US" dirty="0">
                <a:solidFill>
                  <a:schemeClr val="tx1"/>
                </a:solidFill>
              </a:rPr>
              <a:t>/KV store/</a:t>
            </a:r>
            <a:r>
              <a:rPr lang="en-US" dirty="0" err="1">
                <a:solidFill>
                  <a:schemeClr val="tx1"/>
                </a:solidFill>
              </a:rPr>
              <a:t>etc</a:t>
            </a:r>
            <a:r>
              <a:rPr lang="en-US" dirty="0">
                <a:solidFill>
                  <a:schemeClr val="tx1"/>
                </a:solidFill>
              </a:rPr>
              <a:t>)</a:t>
            </a:r>
          </a:p>
          <a:p>
            <a:pPr lvl="1"/>
            <a:r>
              <a:rPr lang="en-US" dirty="0">
                <a:solidFill>
                  <a:schemeClr val="tx1"/>
                </a:solidFill>
              </a:rPr>
              <a:t>Support for DB as a service, rather than independent DB per component</a:t>
            </a:r>
            <a:r>
              <a:rPr lang="en-US" dirty="0" smtClean="0">
                <a:solidFill>
                  <a:schemeClr val="tx1"/>
                </a:solidFill>
              </a:rPr>
              <a:t>?</a:t>
            </a:r>
            <a:endParaRPr lang="en-US" sz="2000" dirty="0">
              <a:solidFill>
                <a:schemeClr val="tx1"/>
              </a:solidFill>
            </a:endParaRPr>
          </a:p>
        </p:txBody>
      </p:sp>
    </p:spTree>
    <p:extLst>
      <p:ext uri="{BB962C8B-B14F-4D97-AF65-F5344CB8AC3E}">
        <p14:creationId xmlns:p14="http://schemas.microsoft.com/office/powerpoint/2010/main" val="3941834686"/>
      </p:ext>
    </p:extLst>
  </p:cSld>
  <p:clrMapOvr>
    <a:masterClrMapping/>
  </p:clrMapOvr>
  <p:transition>
    <p:wipe dir="r"/>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123</a:t>
            </a:fld>
            <a:endParaRPr lang="en-US" dirty="0"/>
          </a:p>
        </p:txBody>
      </p:sp>
      <p:sp>
        <p:nvSpPr>
          <p:cNvPr id="3" name="Title 2"/>
          <p:cNvSpPr>
            <a:spLocks noGrp="1"/>
          </p:cNvSpPr>
          <p:nvPr>
            <p:ph type="title"/>
          </p:nvPr>
        </p:nvSpPr>
        <p:spPr/>
        <p:txBody>
          <a:bodyPr>
            <a:normAutofit fontScale="90000"/>
          </a:bodyPr>
          <a:lstStyle/>
          <a:p>
            <a:r>
              <a:rPr lang="en-US" b="1" dirty="0" smtClean="0"/>
              <a:t>Suggestions for Casablanca (2/2)</a:t>
            </a:r>
            <a:endParaRPr lang="en-US" b="1" dirty="0"/>
          </a:p>
        </p:txBody>
      </p:sp>
      <p:sp>
        <p:nvSpPr>
          <p:cNvPr id="4" name="Text Placeholder 3"/>
          <p:cNvSpPr>
            <a:spLocks noGrp="1"/>
          </p:cNvSpPr>
          <p:nvPr>
            <p:ph type="body" sz="quarter" idx="10"/>
          </p:nvPr>
        </p:nvSpPr>
        <p:spPr/>
        <p:txBody>
          <a:bodyPr>
            <a:normAutofit/>
          </a:bodyPr>
          <a:lstStyle/>
          <a:p>
            <a:pPr lvl="0"/>
            <a:r>
              <a:rPr lang="en-US" sz="2600" b="1" dirty="0">
                <a:solidFill>
                  <a:srgbClr val="0070C0"/>
                </a:solidFill>
              </a:rPr>
              <a:t>API Improvements</a:t>
            </a:r>
            <a:r>
              <a:rPr lang="en-US" sz="2600" dirty="0">
                <a:solidFill>
                  <a:schemeClr val="tx1"/>
                </a:solidFill>
              </a:rPr>
              <a:t>: Currently, ONAP internal interactions are mostly handled via REST-like APIs. We need to enhance the ONAP architecture to support RESTFUL APIs. </a:t>
            </a:r>
          </a:p>
          <a:p>
            <a:r>
              <a:rPr lang="en-US" sz="2600" b="1" dirty="0">
                <a:solidFill>
                  <a:srgbClr val="0070C0"/>
                </a:solidFill>
              </a:rPr>
              <a:t>API Versioning </a:t>
            </a:r>
            <a:r>
              <a:rPr lang="en-US" sz="2600" dirty="0" smtClean="0">
                <a:solidFill>
                  <a:schemeClr val="tx1"/>
                </a:solidFill>
              </a:rPr>
              <a:t>Support – work in progress</a:t>
            </a:r>
            <a:endParaRPr lang="en-US" sz="2600" dirty="0">
              <a:solidFill>
                <a:schemeClr val="tx1"/>
              </a:solidFill>
            </a:endParaRPr>
          </a:p>
          <a:p>
            <a:pPr lvl="0"/>
            <a:r>
              <a:rPr lang="en-US" sz="2600" b="1" dirty="0" smtClean="0">
                <a:solidFill>
                  <a:srgbClr val="0070C0"/>
                </a:solidFill>
              </a:rPr>
              <a:t>Identity Management </a:t>
            </a:r>
            <a:r>
              <a:rPr lang="en-US" sz="2600" dirty="0" smtClean="0">
                <a:solidFill>
                  <a:schemeClr val="tx1"/>
                </a:solidFill>
              </a:rPr>
              <a:t>Support in </a:t>
            </a:r>
            <a:r>
              <a:rPr lang="en-US" sz="2600" dirty="0">
                <a:solidFill>
                  <a:schemeClr val="tx1"/>
                </a:solidFill>
              </a:rPr>
              <a:t>SDC</a:t>
            </a:r>
          </a:p>
          <a:p>
            <a:r>
              <a:rPr lang="en-US" sz="2600" b="1" dirty="0" smtClean="0">
                <a:solidFill>
                  <a:srgbClr val="0070C0"/>
                </a:solidFill>
              </a:rPr>
              <a:t>Security Management </a:t>
            </a:r>
            <a:r>
              <a:rPr lang="en-US" sz="2600" dirty="0" smtClean="0">
                <a:solidFill>
                  <a:schemeClr val="tx1"/>
                </a:solidFill>
              </a:rPr>
              <a:t>Support</a:t>
            </a:r>
            <a:endParaRPr lang="en-US" sz="2600" dirty="0">
              <a:solidFill>
                <a:schemeClr val="tx1"/>
              </a:solidFill>
            </a:endParaRPr>
          </a:p>
          <a:p>
            <a:pPr lvl="0"/>
            <a:r>
              <a:rPr lang="en-US" sz="2600" dirty="0">
                <a:solidFill>
                  <a:schemeClr val="tx1"/>
                </a:solidFill>
              </a:rPr>
              <a:t>Support for </a:t>
            </a:r>
            <a:r>
              <a:rPr lang="en-US" sz="2600" b="1" dirty="0">
                <a:solidFill>
                  <a:srgbClr val="0070C0"/>
                </a:solidFill>
              </a:rPr>
              <a:t>Beijing to Casablanca upgrade</a:t>
            </a:r>
            <a:r>
              <a:rPr lang="en-US" sz="2600" dirty="0">
                <a:solidFill>
                  <a:schemeClr val="tx1"/>
                </a:solidFill>
              </a:rPr>
              <a:t>. In-service upgrades per component?  </a:t>
            </a:r>
          </a:p>
          <a:p>
            <a:pPr lvl="0"/>
            <a:r>
              <a:rPr lang="en-US" sz="2600" b="1" dirty="0">
                <a:solidFill>
                  <a:srgbClr val="0070C0"/>
                </a:solidFill>
              </a:rPr>
              <a:t>Geo-redundancy</a:t>
            </a:r>
            <a:r>
              <a:rPr lang="en-US" sz="2600" dirty="0">
                <a:solidFill>
                  <a:schemeClr val="tx1"/>
                </a:solidFill>
              </a:rPr>
              <a:t> – move from real-time (strong) consistency to eventual consistency model </a:t>
            </a:r>
          </a:p>
          <a:p>
            <a:pPr lvl="0"/>
            <a:r>
              <a:rPr lang="en-US" sz="2600" b="1" dirty="0">
                <a:solidFill>
                  <a:srgbClr val="0070C0"/>
                </a:solidFill>
              </a:rPr>
              <a:t>Multi-tenancy</a:t>
            </a:r>
            <a:r>
              <a:rPr lang="en-US" sz="2600" dirty="0">
                <a:solidFill>
                  <a:schemeClr val="tx1"/>
                </a:solidFill>
              </a:rPr>
              <a:t> support  </a:t>
            </a:r>
          </a:p>
        </p:txBody>
      </p:sp>
    </p:spTree>
    <p:extLst>
      <p:ext uri="{BB962C8B-B14F-4D97-AF65-F5344CB8AC3E}">
        <p14:creationId xmlns:p14="http://schemas.microsoft.com/office/powerpoint/2010/main" val="4116830704"/>
      </p:ext>
    </p:extLst>
  </p:cSld>
  <p:clrMapOvr>
    <a:masterClrMapping/>
  </p:clrMapOvr>
  <p:transition>
    <p:wipe dir="r"/>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3FF72BAC-BBD9-4F4A-8AB9-5F4DA591456E}"/>
              </a:ext>
            </a:extLst>
          </p:cNvPr>
          <p:cNvSpPr txBox="1"/>
          <p:nvPr/>
        </p:nvSpPr>
        <p:spPr>
          <a:xfrm>
            <a:off x="1020277" y="3416199"/>
            <a:ext cx="3081421" cy="707886"/>
          </a:xfrm>
          <a:prstGeom prst="rect">
            <a:avLst/>
          </a:prstGeom>
          <a:noFill/>
        </p:spPr>
        <p:txBody>
          <a:bodyPr wrap="none" rtlCol="0">
            <a:spAutoFit/>
          </a:bodyPr>
          <a:lstStyle/>
          <a:p>
            <a:r>
              <a:rPr lang="en-US" sz="4000" b="1" dirty="0" smtClean="0"/>
              <a:t>Backup Slides</a:t>
            </a:r>
            <a:endParaRPr lang="en-US" sz="4000" b="1" dirty="0"/>
          </a:p>
        </p:txBody>
      </p:sp>
    </p:spTree>
    <p:extLst>
      <p:ext uri="{BB962C8B-B14F-4D97-AF65-F5344CB8AC3E}">
        <p14:creationId xmlns:p14="http://schemas.microsoft.com/office/powerpoint/2010/main" val="2428112915"/>
      </p:ext>
    </p:extLst>
  </p:cSld>
  <p:clrMapOvr>
    <a:masterClrMapping/>
  </p:clrMapOvr>
  <p:transition>
    <p:wipe dir="r"/>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9E39D9A-D32F-4F88-B52B-6D3C032FF148}"/>
              </a:ext>
            </a:extLst>
          </p:cNvPr>
          <p:cNvSpPr>
            <a:spLocks noGrp="1"/>
          </p:cNvSpPr>
          <p:nvPr>
            <p:ph type="ctrTitle"/>
          </p:nvPr>
        </p:nvSpPr>
        <p:spPr/>
        <p:txBody>
          <a:bodyPr>
            <a:normAutofit fontScale="90000"/>
          </a:bodyPr>
          <a:lstStyle/>
          <a:p>
            <a:r>
              <a:rPr lang="en-US" dirty="0"/>
              <a:t>Modular ONAP Implementation and Integration to External Domain Management Systems (DMS) Proposal</a:t>
            </a:r>
            <a:br>
              <a:rPr lang="en-US" dirty="0"/>
            </a:br>
            <a:endParaRPr lang="ru-RU" dirty="0"/>
          </a:p>
        </p:txBody>
      </p:sp>
      <p:sp>
        <p:nvSpPr>
          <p:cNvPr id="3" name="Подзаголовок 2">
            <a:extLst>
              <a:ext uri="{FF2B5EF4-FFF2-40B4-BE49-F238E27FC236}">
                <a16:creationId xmlns:a16="http://schemas.microsoft.com/office/drawing/2014/main" xmlns="" id="{5D3E14E3-4692-41B2-9728-5EAE258D9063}"/>
              </a:ext>
            </a:extLst>
          </p:cNvPr>
          <p:cNvSpPr>
            <a:spLocks noGrp="1"/>
          </p:cNvSpPr>
          <p:nvPr>
            <p:ph type="subTitle" idx="1"/>
          </p:nvPr>
        </p:nvSpPr>
        <p:spPr>
          <a:xfrm>
            <a:off x="366521" y="4071227"/>
            <a:ext cx="8749344" cy="922804"/>
          </a:xfrm>
        </p:spPr>
        <p:txBody>
          <a:bodyPr>
            <a:noAutofit/>
          </a:bodyPr>
          <a:lstStyle/>
          <a:p>
            <a:r>
              <a:rPr lang="en-US" sz="2000" dirty="0"/>
              <a:t>Alex Vul and Ramesh Nagarajan</a:t>
            </a:r>
          </a:p>
          <a:p>
            <a:r>
              <a:rPr lang="en-US" sz="2000" dirty="0"/>
              <a:t>DMS Task Force</a:t>
            </a:r>
          </a:p>
          <a:p>
            <a:r>
              <a:rPr lang="en-US" sz="2000" dirty="0"/>
              <a:t>Participants: AT&amp;T, Accenture, Amdocs, </a:t>
            </a:r>
            <a:r>
              <a:rPr lang="en-US" sz="2000" dirty="0" err="1"/>
              <a:t>Ciena</a:t>
            </a:r>
            <a:r>
              <a:rPr lang="en-US" sz="2000" dirty="0"/>
              <a:t>, Huawei, Intel, </a:t>
            </a:r>
            <a:r>
              <a:rPr lang="en-US" sz="2000" dirty="0" err="1"/>
              <a:t>Netcracker</a:t>
            </a:r>
            <a:endParaRPr lang="en-US" sz="2000" dirty="0"/>
          </a:p>
        </p:txBody>
      </p:sp>
    </p:spTree>
    <p:extLst>
      <p:ext uri="{BB962C8B-B14F-4D97-AF65-F5344CB8AC3E}">
        <p14:creationId xmlns:p14="http://schemas.microsoft.com/office/powerpoint/2010/main" val="4020672437"/>
      </p:ext>
    </p:extLst>
  </p:cSld>
  <p:clrMapOvr>
    <a:masterClrMapping/>
  </p:clrMapOvr>
  <p:transition>
    <p:wipe dir="r"/>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Motivation</a:t>
            </a:r>
          </a:p>
        </p:txBody>
      </p:sp>
      <p:sp>
        <p:nvSpPr>
          <p:cNvPr id="3" name="Content Placeholder 2"/>
          <p:cNvSpPr>
            <a:spLocks noGrp="1"/>
          </p:cNvSpPr>
          <p:nvPr>
            <p:ph idx="4294967295"/>
          </p:nvPr>
        </p:nvSpPr>
        <p:spPr>
          <a:xfrm>
            <a:off x="314961" y="1300480"/>
            <a:ext cx="11506200" cy="4876483"/>
          </a:xfrm>
          <a:prstGeom prst="rect">
            <a:avLst/>
          </a:prstGeom>
        </p:spPr>
        <p:txBody>
          <a:bodyPr>
            <a:normAutofit/>
          </a:bodyPr>
          <a:lstStyle/>
          <a:p>
            <a:r>
              <a:rPr lang="en-US" dirty="0"/>
              <a:t>Federated, distributed and decentralized ONAP deployments supporting large scale operations and global operators with separate administrative or geographic domains which are autonomously managed</a:t>
            </a:r>
          </a:p>
          <a:p>
            <a:r>
              <a:rPr lang="en-US" dirty="0"/>
              <a:t>Modular implementation allowing operators to mix and match ONAP components with other operator preferred components in order to develop custom solutions</a:t>
            </a:r>
          </a:p>
          <a:p>
            <a:r>
              <a:rPr lang="en-US" dirty="0"/>
              <a:t>Easy integration with external domain management systems (DMS) which implement ONAP like or subset of functionality targeted for specific technology domains, </a:t>
            </a:r>
            <a:r>
              <a:rPr lang="en-US" dirty="0" err="1"/>
              <a:t>eg</a:t>
            </a:r>
            <a:r>
              <a:rPr lang="en-US" dirty="0"/>
              <a:t>., SD-WAN, SD-Access, SD-Optical</a:t>
            </a:r>
          </a:p>
          <a:p>
            <a:endParaRPr lang="en-US" dirty="0"/>
          </a:p>
          <a:p>
            <a:endParaRPr lang="en-US" dirty="0"/>
          </a:p>
        </p:txBody>
      </p:sp>
    </p:spTree>
    <p:extLst>
      <p:ext uri="{BB962C8B-B14F-4D97-AF65-F5344CB8AC3E}">
        <p14:creationId xmlns:p14="http://schemas.microsoft.com/office/powerpoint/2010/main" val="3636125045"/>
      </p:ext>
    </p:extLst>
  </p:cSld>
  <p:clrMapOvr>
    <a:masterClrMapping/>
  </p:clrMapOvr>
  <p:transition>
    <p:wipe dir="r"/>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9368" y="987447"/>
            <a:ext cx="10113265" cy="5542950"/>
          </a:xfrm>
          <a:prstGeom prst="rect">
            <a:avLst/>
          </a:prstGeom>
          <a:scene3d>
            <a:camera prst="perspectiveRelaxed"/>
            <a:lightRig rig="threePt" dir="t"/>
          </a:scene3d>
        </p:spPr>
      </p:pic>
      <p:sp>
        <p:nvSpPr>
          <p:cNvPr id="2" name="Title 1"/>
          <p:cNvSpPr>
            <a:spLocks noGrp="1"/>
          </p:cNvSpPr>
          <p:nvPr>
            <p:ph type="title"/>
          </p:nvPr>
        </p:nvSpPr>
        <p:spPr>
          <a:xfrm>
            <a:off x="838200" y="365596"/>
            <a:ext cx="10515600" cy="1325563"/>
          </a:xfrm>
        </p:spPr>
        <p:txBody>
          <a:bodyPr anchor="t"/>
          <a:lstStyle/>
          <a:p>
            <a:pPr algn="ctr"/>
            <a:r>
              <a:rPr lang="en-US" dirty="0"/>
              <a:t>Distributed ONAP Deployment Scenarios</a:t>
            </a:r>
          </a:p>
        </p:txBody>
      </p:sp>
      <p:grpSp>
        <p:nvGrpSpPr>
          <p:cNvPr id="1018" name="Group 1017"/>
          <p:cNvGrpSpPr/>
          <p:nvPr/>
        </p:nvGrpSpPr>
        <p:grpSpPr>
          <a:xfrm>
            <a:off x="152056" y="3138131"/>
            <a:ext cx="1853487" cy="755824"/>
            <a:chOff x="152056" y="3138131"/>
            <a:chExt cx="1853487" cy="755824"/>
          </a:xfrm>
        </p:grpSpPr>
        <p:sp>
          <p:nvSpPr>
            <p:cNvPr id="596" name="Rounded Rectangle 595"/>
            <p:cNvSpPr/>
            <p:nvPr/>
          </p:nvSpPr>
          <p:spPr>
            <a:xfrm>
              <a:off x="179984" y="3138131"/>
              <a:ext cx="1771471" cy="755824"/>
            </a:xfrm>
            <a:prstGeom prst="roundRect">
              <a:avLst>
                <a:gd name="adj" fmla="val 9707"/>
              </a:avLst>
            </a:prstGeom>
            <a:solidFill>
              <a:schemeClr val="accent6">
                <a:lumMod val="50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sp>
          <p:nvSpPr>
            <p:cNvPr id="597" name="Oval Callout 596"/>
            <p:cNvSpPr/>
            <p:nvPr/>
          </p:nvSpPr>
          <p:spPr>
            <a:xfrm>
              <a:off x="152056" y="3601936"/>
              <a:ext cx="667966" cy="245548"/>
            </a:xfrm>
            <a:prstGeom prst="wedgeEllipseCallout">
              <a:avLst>
                <a:gd name="adj1" fmla="val 279585"/>
                <a:gd name="adj2" fmla="val -262303"/>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p>
          </p:txBody>
        </p:sp>
        <p:grpSp>
          <p:nvGrpSpPr>
            <p:cNvPr id="598" name="Group 597"/>
            <p:cNvGrpSpPr/>
            <p:nvPr/>
          </p:nvGrpSpPr>
          <p:grpSpPr>
            <a:xfrm>
              <a:off x="399798" y="3452557"/>
              <a:ext cx="226414" cy="231812"/>
              <a:chOff x="11664465" y="2246423"/>
              <a:chExt cx="226414" cy="231812"/>
            </a:xfrm>
          </p:grpSpPr>
          <p:sp>
            <p:nvSpPr>
              <p:cNvPr id="599" name="Rounded Rectangle 598"/>
              <p:cNvSpPr/>
              <p:nvPr/>
            </p:nvSpPr>
            <p:spPr>
              <a:xfrm>
                <a:off x="11664465" y="2246423"/>
                <a:ext cx="226414" cy="231812"/>
              </a:xfrm>
              <a:prstGeom prst="roundRect">
                <a:avLst>
                  <a:gd name="adj" fmla="val 10477"/>
                </a:avLst>
              </a:prstGeom>
              <a:solidFill>
                <a:schemeClr val="accent1">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00" name="Picture 599"/>
              <p:cNvPicPr>
                <a:picLocks noChangeAspect="1"/>
              </p:cNvPicPr>
              <p:nvPr/>
            </p:nvPicPr>
            <p:blipFill>
              <a:blip r:embed="rId4"/>
              <a:stretch>
                <a:fillRect/>
              </a:stretch>
            </p:blipFill>
            <p:spPr>
              <a:xfrm>
                <a:off x="11721218" y="2280962"/>
                <a:ext cx="112908" cy="164255"/>
              </a:xfrm>
              <a:prstGeom prst="rect">
                <a:avLst/>
              </a:prstGeom>
              <a:ln>
                <a:noFill/>
              </a:ln>
            </p:spPr>
          </p:pic>
        </p:grpSp>
        <p:sp>
          <p:nvSpPr>
            <p:cNvPr id="601" name="Rounded Rectangle 600"/>
            <p:cNvSpPr/>
            <p:nvPr/>
          </p:nvSpPr>
          <p:spPr>
            <a:xfrm>
              <a:off x="262476" y="3289442"/>
              <a:ext cx="428415" cy="470290"/>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grpSp>
          <p:nvGrpSpPr>
            <p:cNvPr id="602" name="Group 601"/>
            <p:cNvGrpSpPr/>
            <p:nvPr/>
          </p:nvGrpSpPr>
          <p:grpSpPr>
            <a:xfrm>
              <a:off x="316378" y="3320366"/>
              <a:ext cx="226414" cy="231812"/>
              <a:chOff x="8585410" y="1771715"/>
              <a:chExt cx="271426" cy="277897"/>
            </a:xfrm>
          </p:grpSpPr>
          <p:sp>
            <p:nvSpPr>
              <p:cNvPr id="603" name="Rounded Rectangle 602"/>
              <p:cNvSpPr/>
              <p:nvPr/>
            </p:nvSpPr>
            <p:spPr>
              <a:xfrm>
                <a:off x="8585410" y="1771715"/>
                <a:ext cx="271426" cy="277897"/>
              </a:xfrm>
              <a:prstGeom prst="roundRect">
                <a:avLst>
                  <a:gd name="adj" fmla="val 10477"/>
                </a:avLst>
              </a:prstGeom>
              <a:solidFill>
                <a:schemeClr val="accent1">
                  <a:lumMod val="20000"/>
                  <a:lumOff val="8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04" name="Picture 603"/>
              <p:cNvPicPr>
                <a:picLocks noChangeAspect="1"/>
              </p:cNvPicPr>
              <p:nvPr/>
            </p:nvPicPr>
            <p:blipFill>
              <a:blip r:embed="rId4"/>
              <a:stretch>
                <a:fillRect/>
              </a:stretch>
            </p:blipFill>
            <p:spPr>
              <a:xfrm>
                <a:off x="8653446" y="1813120"/>
                <a:ext cx="135355" cy="196909"/>
              </a:xfrm>
              <a:prstGeom prst="rect">
                <a:avLst/>
              </a:prstGeom>
              <a:ln>
                <a:noFill/>
              </a:ln>
            </p:spPr>
          </p:pic>
        </p:grpSp>
        <p:sp>
          <p:nvSpPr>
            <p:cNvPr id="605" name="Oval Callout 604"/>
            <p:cNvSpPr/>
            <p:nvPr/>
          </p:nvSpPr>
          <p:spPr>
            <a:xfrm>
              <a:off x="741000" y="3601936"/>
              <a:ext cx="667966" cy="245548"/>
            </a:xfrm>
            <a:prstGeom prst="wedgeEllipseCallout">
              <a:avLst>
                <a:gd name="adj1" fmla="val 264375"/>
                <a:gd name="adj2" fmla="val -247700"/>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p>
          </p:txBody>
        </p:sp>
        <p:grpSp>
          <p:nvGrpSpPr>
            <p:cNvPr id="606" name="Group 605"/>
            <p:cNvGrpSpPr/>
            <p:nvPr/>
          </p:nvGrpSpPr>
          <p:grpSpPr>
            <a:xfrm>
              <a:off x="988742" y="3452557"/>
              <a:ext cx="226414" cy="231812"/>
              <a:chOff x="11664465" y="2246423"/>
              <a:chExt cx="226414" cy="231812"/>
            </a:xfrm>
          </p:grpSpPr>
          <p:sp>
            <p:nvSpPr>
              <p:cNvPr id="607" name="Rounded Rectangle 606"/>
              <p:cNvSpPr/>
              <p:nvPr/>
            </p:nvSpPr>
            <p:spPr>
              <a:xfrm>
                <a:off x="11664465" y="2246423"/>
                <a:ext cx="226414" cy="231812"/>
              </a:xfrm>
              <a:prstGeom prst="roundRect">
                <a:avLst>
                  <a:gd name="adj" fmla="val 10477"/>
                </a:avLst>
              </a:prstGeom>
              <a:solidFill>
                <a:schemeClr val="accent1">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08" name="Picture 607"/>
              <p:cNvPicPr>
                <a:picLocks noChangeAspect="1"/>
              </p:cNvPicPr>
              <p:nvPr/>
            </p:nvPicPr>
            <p:blipFill>
              <a:blip r:embed="rId4"/>
              <a:stretch>
                <a:fillRect/>
              </a:stretch>
            </p:blipFill>
            <p:spPr>
              <a:xfrm>
                <a:off x="11721218" y="2280962"/>
                <a:ext cx="112908" cy="164255"/>
              </a:xfrm>
              <a:prstGeom prst="rect">
                <a:avLst/>
              </a:prstGeom>
              <a:ln>
                <a:noFill/>
              </a:ln>
            </p:spPr>
          </p:pic>
        </p:grpSp>
        <p:sp>
          <p:nvSpPr>
            <p:cNvPr id="609" name="Rounded Rectangle 608"/>
            <p:cNvSpPr/>
            <p:nvPr/>
          </p:nvSpPr>
          <p:spPr>
            <a:xfrm>
              <a:off x="851420" y="3289442"/>
              <a:ext cx="428415" cy="470290"/>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grpSp>
          <p:nvGrpSpPr>
            <p:cNvPr id="610" name="Group 609"/>
            <p:cNvGrpSpPr/>
            <p:nvPr/>
          </p:nvGrpSpPr>
          <p:grpSpPr>
            <a:xfrm>
              <a:off x="905322" y="3320366"/>
              <a:ext cx="226414" cy="231812"/>
              <a:chOff x="8585410" y="1771715"/>
              <a:chExt cx="271426" cy="277897"/>
            </a:xfrm>
          </p:grpSpPr>
          <p:sp>
            <p:nvSpPr>
              <p:cNvPr id="611" name="Rounded Rectangle 610"/>
              <p:cNvSpPr/>
              <p:nvPr/>
            </p:nvSpPr>
            <p:spPr>
              <a:xfrm>
                <a:off x="8585410" y="1771715"/>
                <a:ext cx="271426" cy="277897"/>
              </a:xfrm>
              <a:prstGeom prst="roundRect">
                <a:avLst>
                  <a:gd name="adj" fmla="val 10477"/>
                </a:avLst>
              </a:prstGeom>
              <a:solidFill>
                <a:schemeClr val="accent1">
                  <a:lumMod val="20000"/>
                  <a:lumOff val="8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2" name="Picture 611"/>
              <p:cNvPicPr>
                <a:picLocks noChangeAspect="1"/>
              </p:cNvPicPr>
              <p:nvPr/>
            </p:nvPicPr>
            <p:blipFill>
              <a:blip r:embed="rId4"/>
              <a:stretch>
                <a:fillRect/>
              </a:stretch>
            </p:blipFill>
            <p:spPr>
              <a:xfrm>
                <a:off x="8653446" y="1813120"/>
                <a:ext cx="135355" cy="196909"/>
              </a:xfrm>
              <a:prstGeom prst="rect">
                <a:avLst/>
              </a:prstGeom>
              <a:ln>
                <a:noFill/>
              </a:ln>
            </p:spPr>
          </p:pic>
        </p:grpSp>
        <p:sp>
          <p:nvSpPr>
            <p:cNvPr id="613" name="Oval Callout 612"/>
            <p:cNvSpPr/>
            <p:nvPr/>
          </p:nvSpPr>
          <p:spPr>
            <a:xfrm>
              <a:off x="1337577" y="3601126"/>
              <a:ext cx="667966" cy="245548"/>
            </a:xfrm>
            <a:prstGeom prst="wedgeEllipseCallout">
              <a:avLst>
                <a:gd name="adj1" fmla="val 237533"/>
                <a:gd name="adj2" fmla="val -220926"/>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p>
          </p:txBody>
        </p:sp>
        <p:grpSp>
          <p:nvGrpSpPr>
            <p:cNvPr id="614" name="Group 613"/>
            <p:cNvGrpSpPr/>
            <p:nvPr/>
          </p:nvGrpSpPr>
          <p:grpSpPr>
            <a:xfrm>
              <a:off x="1585319" y="3451747"/>
              <a:ext cx="226414" cy="231812"/>
              <a:chOff x="11664465" y="2246423"/>
              <a:chExt cx="226414" cy="231812"/>
            </a:xfrm>
          </p:grpSpPr>
          <p:sp>
            <p:nvSpPr>
              <p:cNvPr id="615" name="Rounded Rectangle 614"/>
              <p:cNvSpPr/>
              <p:nvPr/>
            </p:nvSpPr>
            <p:spPr>
              <a:xfrm>
                <a:off x="11664465" y="2246423"/>
                <a:ext cx="226414" cy="231812"/>
              </a:xfrm>
              <a:prstGeom prst="roundRect">
                <a:avLst>
                  <a:gd name="adj" fmla="val 10477"/>
                </a:avLst>
              </a:prstGeom>
              <a:solidFill>
                <a:schemeClr val="accent1">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6" name="Picture 615"/>
              <p:cNvPicPr>
                <a:picLocks noChangeAspect="1"/>
              </p:cNvPicPr>
              <p:nvPr/>
            </p:nvPicPr>
            <p:blipFill>
              <a:blip r:embed="rId4"/>
              <a:stretch>
                <a:fillRect/>
              </a:stretch>
            </p:blipFill>
            <p:spPr>
              <a:xfrm>
                <a:off x="11721218" y="2280962"/>
                <a:ext cx="112908" cy="164255"/>
              </a:xfrm>
              <a:prstGeom prst="rect">
                <a:avLst/>
              </a:prstGeom>
              <a:ln>
                <a:noFill/>
              </a:ln>
            </p:spPr>
          </p:pic>
        </p:grpSp>
        <p:sp>
          <p:nvSpPr>
            <p:cNvPr id="617" name="Rounded Rectangle 616"/>
            <p:cNvSpPr/>
            <p:nvPr/>
          </p:nvSpPr>
          <p:spPr>
            <a:xfrm>
              <a:off x="1447997" y="3288632"/>
              <a:ext cx="428415" cy="470290"/>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grpSp>
          <p:nvGrpSpPr>
            <p:cNvPr id="618" name="Group 617"/>
            <p:cNvGrpSpPr/>
            <p:nvPr/>
          </p:nvGrpSpPr>
          <p:grpSpPr>
            <a:xfrm>
              <a:off x="1501899" y="3319556"/>
              <a:ext cx="226414" cy="231812"/>
              <a:chOff x="8585410" y="1771715"/>
              <a:chExt cx="271426" cy="277897"/>
            </a:xfrm>
          </p:grpSpPr>
          <p:sp>
            <p:nvSpPr>
              <p:cNvPr id="619" name="Rounded Rectangle 618"/>
              <p:cNvSpPr/>
              <p:nvPr/>
            </p:nvSpPr>
            <p:spPr>
              <a:xfrm>
                <a:off x="8585410" y="1771715"/>
                <a:ext cx="271426" cy="277897"/>
              </a:xfrm>
              <a:prstGeom prst="roundRect">
                <a:avLst>
                  <a:gd name="adj" fmla="val 10477"/>
                </a:avLst>
              </a:prstGeom>
              <a:solidFill>
                <a:schemeClr val="accent1">
                  <a:lumMod val="20000"/>
                  <a:lumOff val="8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0" name="Picture 619"/>
              <p:cNvPicPr>
                <a:picLocks noChangeAspect="1"/>
              </p:cNvPicPr>
              <p:nvPr/>
            </p:nvPicPr>
            <p:blipFill>
              <a:blip r:embed="rId4"/>
              <a:stretch>
                <a:fillRect/>
              </a:stretch>
            </p:blipFill>
            <p:spPr>
              <a:xfrm>
                <a:off x="8653446" y="1813120"/>
                <a:ext cx="135355" cy="196909"/>
              </a:xfrm>
              <a:prstGeom prst="rect">
                <a:avLst/>
              </a:prstGeom>
              <a:ln>
                <a:noFill/>
              </a:ln>
            </p:spPr>
          </p:pic>
        </p:grpSp>
      </p:grpSp>
      <p:grpSp>
        <p:nvGrpSpPr>
          <p:cNvPr id="1013" name="Group 1012"/>
          <p:cNvGrpSpPr/>
          <p:nvPr/>
        </p:nvGrpSpPr>
        <p:grpSpPr>
          <a:xfrm>
            <a:off x="1502985" y="1595717"/>
            <a:ext cx="1853487" cy="734635"/>
            <a:chOff x="1502985" y="1595717"/>
            <a:chExt cx="1853487" cy="734635"/>
          </a:xfrm>
        </p:grpSpPr>
        <p:sp>
          <p:nvSpPr>
            <p:cNvPr id="636" name="Rounded Rectangle 635"/>
            <p:cNvSpPr/>
            <p:nvPr/>
          </p:nvSpPr>
          <p:spPr>
            <a:xfrm>
              <a:off x="1530913" y="1595717"/>
              <a:ext cx="1771471" cy="734635"/>
            </a:xfrm>
            <a:prstGeom prst="roundRect">
              <a:avLst>
                <a:gd name="adj" fmla="val 9707"/>
              </a:avLst>
            </a:prstGeom>
            <a:solidFill>
              <a:schemeClr val="accent6">
                <a:lumMod val="50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sp>
          <p:nvSpPr>
            <p:cNvPr id="637" name="Oval Callout 636"/>
            <p:cNvSpPr/>
            <p:nvPr/>
          </p:nvSpPr>
          <p:spPr>
            <a:xfrm>
              <a:off x="1502985" y="2038334"/>
              <a:ext cx="667966" cy="245548"/>
            </a:xfrm>
            <a:prstGeom prst="wedgeEllipseCallout">
              <a:avLst>
                <a:gd name="adj1" fmla="val 132850"/>
                <a:gd name="adj2" fmla="val 229351"/>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p>
          </p:txBody>
        </p:sp>
        <p:grpSp>
          <p:nvGrpSpPr>
            <p:cNvPr id="638" name="Group 637"/>
            <p:cNvGrpSpPr/>
            <p:nvPr/>
          </p:nvGrpSpPr>
          <p:grpSpPr>
            <a:xfrm>
              <a:off x="1750727" y="1888955"/>
              <a:ext cx="226414" cy="231812"/>
              <a:chOff x="11664465" y="2246423"/>
              <a:chExt cx="226414" cy="231812"/>
            </a:xfrm>
          </p:grpSpPr>
          <p:sp>
            <p:nvSpPr>
              <p:cNvPr id="639" name="Rounded Rectangle 638"/>
              <p:cNvSpPr/>
              <p:nvPr/>
            </p:nvSpPr>
            <p:spPr>
              <a:xfrm>
                <a:off x="11664465" y="2246423"/>
                <a:ext cx="226414" cy="231812"/>
              </a:xfrm>
              <a:prstGeom prst="roundRect">
                <a:avLst>
                  <a:gd name="adj" fmla="val 10477"/>
                </a:avLst>
              </a:prstGeom>
              <a:solidFill>
                <a:schemeClr val="accent1">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40" name="Picture 639"/>
              <p:cNvPicPr>
                <a:picLocks noChangeAspect="1"/>
              </p:cNvPicPr>
              <p:nvPr/>
            </p:nvPicPr>
            <p:blipFill>
              <a:blip r:embed="rId4"/>
              <a:stretch>
                <a:fillRect/>
              </a:stretch>
            </p:blipFill>
            <p:spPr>
              <a:xfrm>
                <a:off x="11721218" y="2280962"/>
                <a:ext cx="112908" cy="164255"/>
              </a:xfrm>
              <a:prstGeom prst="rect">
                <a:avLst/>
              </a:prstGeom>
              <a:ln>
                <a:noFill/>
              </a:ln>
            </p:spPr>
          </p:pic>
        </p:grpSp>
        <p:sp>
          <p:nvSpPr>
            <p:cNvPr id="641" name="Rounded Rectangle 640"/>
            <p:cNvSpPr/>
            <p:nvPr/>
          </p:nvSpPr>
          <p:spPr>
            <a:xfrm>
              <a:off x="1613405" y="1725840"/>
              <a:ext cx="428415" cy="470290"/>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grpSp>
          <p:nvGrpSpPr>
            <p:cNvPr id="642" name="Group 641"/>
            <p:cNvGrpSpPr/>
            <p:nvPr/>
          </p:nvGrpSpPr>
          <p:grpSpPr>
            <a:xfrm>
              <a:off x="1667307" y="1756764"/>
              <a:ext cx="226414" cy="231812"/>
              <a:chOff x="8585410" y="1771715"/>
              <a:chExt cx="271426" cy="277897"/>
            </a:xfrm>
          </p:grpSpPr>
          <p:sp>
            <p:nvSpPr>
              <p:cNvPr id="643" name="Rounded Rectangle 642"/>
              <p:cNvSpPr/>
              <p:nvPr/>
            </p:nvSpPr>
            <p:spPr>
              <a:xfrm>
                <a:off x="8585410" y="1771715"/>
                <a:ext cx="271426" cy="277897"/>
              </a:xfrm>
              <a:prstGeom prst="roundRect">
                <a:avLst>
                  <a:gd name="adj" fmla="val 10477"/>
                </a:avLst>
              </a:prstGeom>
              <a:solidFill>
                <a:schemeClr val="accent1">
                  <a:lumMod val="20000"/>
                  <a:lumOff val="8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44" name="Picture 643"/>
              <p:cNvPicPr>
                <a:picLocks noChangeAspect="1"/>
              </p:cNvPicPr>
              <p:nvPr/>
            </p:nvPicPr>
            <p:blipFill>
              <a:blip r:embed="rId4"/>
              <a:stretch>
                <a:fillRect/>
              </a:stretch>
            </p:blipFill>
            <p:spPr>
              <a:xfrm>
                <a:off x="8653446" y="1813120"/>
                <a:ext cx="135355" cy="196909"/>
              </a:xfrm>
              <a:prstGeom prst="rect">
                <a:avLst/>
              </a:prstGeom>
              <a:ln>
                <a:noFill/>
              </a:ln>
            </p:spPr>
          </p:pic>
        </p:grpSp>
        <p:sp>
          <p:nvSpPr>
            <p:cNvPr id="645" name="Oval Callout 644"/>
            <p:cNvSpPr/>
            <p:nvPr/>
          </p:nvSpPr>
          <p:spPr>
            <a:xfrm>
              <a:off x="2091929" y="2038334"/>
              <a:ext cx="667966" cy="245548"/>
            </a:xfrm>
            <a:prstGeom prst="wedgeEllipseCallout">
              <a:avLst>
                <a:gd name="adj1" fmla="val 134640"/>
                <a:gd name="adj2" fmla="val 251256"/>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p>
          </p:txBody>
        </p:sp>
        <p:grpSp>
          <p:nvGrpSpPr>
            <p:cNvPr id="646" name="Group 645"/>
            <p:cNvGrpSpPr/>
            <p:nvPr/>
          </p:nvGrpSpPr>
          <p:grpSpPr>
            <a:xfrm>
              <a:off x="2339671" y="1888955"/>
              <a:ext cx="226414" cy="231812"/>
              <a:chOff x="11664465" y="2246423"/>
              <a:chExt cx="226414" cy="231812"/>
            </a:xfrm>
          </p:grpSpPr>
          <p:sp>
            <p:nvSpPr>
              <p:cNvPr id="647" name="Rounded Rectangle 646"/>
              <p:cNvSpPr/>
              <p:nvPr/>
            </p:nvSpPr>
            <p:spPr>
              <a:xfrm>
                <a:off x="11664465" y="2246423"/>
                <a:ext cx="226414" cy="231812"/>
              </a:xfrm>
              <a:prstGeom prst="roundRect">
                <a:avLst>
                  <a:gd name="adj" fmla="val 10477"/>
                </a:avLst>
              </a:prstGeom>
              <a:solidFill>
                <a:schemeClr val="accent1">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48" name="Picture 647"/>
              <p:cNvPicPr>
                <a:picLocks noChangeAspect="1"/>
              </p:cNvPicPr>
              <p:nvPr/>
            </p:nvPicPr>
            <p:blipFill>
              <a:blip r:embed="rId4"/>
              <a:stretch>
                <a:fillRect/>
              </a:stretch>
            </p:blipFill>
            <p:spPr>
              <a:xfrm>
                <a:off x="11721218" y="2280962"/>
                <a:ext cx="112908" cy="164255"/>
              </a:xfrm>
              <a:prstGeom prst="rect">
                <a:avLst/>
              </a:prstGeom>
              <a:ln>
                <a:noFill/>
              </a:ln>
            </p:spPr>
          </p:pic>
        </p:grpSp>
        <p:sp>
          <p:nvSpPr>
            <p:cNvPr id="649" name="Rounded Rectangle 648"/>
            <p:cNvSpPr/>
            <p:nvPr/>
          </p:nvSpPr>
          <p:spPr>
            <a:xfrm>
              <a:off x="2202349" y="1725840"/>
              <a:ext cx="428415" cy="470290"/>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grpSp>
          <p:nvGrpSpPr>
            <p:cNvPr id="650" name="Group 649"/>
            <p:cNvGrpSpPr/>
            <p:nvPr/>
          </p:nvGrpSpPr>
          <p:grpSpPr>
            <a:xfrm>
              <a:off x="2256251" y="1756764"/>
              <a:ext cx="226414" cy="231812"/>
              <a:chOff x="8585410" y="1771715"/>
              <a:chExt cx="271426" cy="277897"/>
            </a:xfrm>
          </p:grpSpPr>
          <p:sp>
            <p:nvSpPr>
              <p:cNvPr id="651" name="Rounded Rectangle 650"/>
              <p:cNvSpPr/>
              <p:nvPr/>
            </p:nvSpPr>
            <p:spPr>
              <a:xfrm>
                <a:off x="8585410" y="1771715"/>
                <a:ext cx="271426" cy="277897"/>
              </a:xfrm>
              <a:prstGeom prst="roundRect">
                <a:avLst>
                  <a:gd name="adj" fmla="val 10477"/>
                </a:avLst>
              </a:prstGeom>
              <a:solidFill>
                <a:schemeClr val="accent1">
                  <a:lumMod val="20000"/>
                  <a:lumOff val="8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52" name="Picture 651"/>
              <p:cNvPicPr>
                <a:picLocks noChangeAspect="1"/>
              </p:cNvPicPr>
              <p:nvPr/>
            </p:nvPicPr>
            <p:blipFill>
              <a:blip r:embed="rId4"/>
              <a:stretch>
                <a:fillRect/>
              </a:stretch>
            </p:blipFill>
            <p:spPr>
              <a:xfrm>
                <a:off x="8653446" y="1813120"/>
                <a:ext cx="135355" cy="196909"/>
              </a:xfrm>
              <a:prstGeom prst="rect">
                <a:avLst/>
              </a:prstGeom>
              <a:ln>
                <a:noFill/>
              </a:ln>
            </p:spPr>
          </p:pic>
        </p:grpSp>
        <p:sp>
          <p:nvSpPr>
            <p:cNvPr id="653" name="Oval Callout 652"/>
            <p:cNvSpPr/>
            <p:nvPr/>
          </p:nvSpPr>
          <p:spPr>
            <a:xfrm>
              <a:off x="2688506" y="2037524"/>
              <a:ext cx="667966" cy="245548"/>
            </a:xfrm>
            <a:prstGeom prst="wedgeEllipseCallout">
              <a:avLst>
                <a:gd name="adj1" fmla="val 153429"/>
                <a:gd name="adj2" fmla="val 22691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p>
          </p:txBody>
        </p:sp>
        <p:grpSp>
          <p:nvGrpSpPr>
            <p:cNvPr id="654" name="Group 653"/>
            <p:cNvGrpSpPr/>
            <p:nvPr/>
          </p:nvGrpSpPr>
          <p:grpSpPr>
            <a:xfrm>
              <a:off x="2936248" y="1888145"/>
              <a:ext cx="226414" cy="231812"/>
              <a:chOff x="11664465" y="2246423"/>
              <a:chExt cx="226414" cy="231812"/>
            </a:xfrm>
          </p:grpSpPr>
          <p:sp>
            <p:nvSpPr>
              <p:cNvPr id="655" name="Rounded Rectangle 654"/>
              <p:cNvSpPr/>
              <p:nvPr/>
            </p:nvSpPr>
            <p:spPr>
              <a:xfrm>
                <a:off x="11664465" y="2246423"/>
                <a:ext cx="226414" cy="231812"/>
              </a:xfrm>
              <a:prstGeom prst="roundRect">
                <a:avLst>
                  <a:gd name="adj" fmla="val 10477"/>
                </a:avLst>
              </a:prstGeom>
              <a:solidFill>
                <a:schemeClr val="accent1">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56" name="Picture 655"/>
              <p:cNvPicPr>
                <a:picLocks noChangeAspect="1"/>
              </p:cNvPicPr>
              <p:nvPr/>
            </p:nvPicPr>
            <p:blipFill>
              <a:blip r:embed="rId4"/>
              <a:stretch>
                <a:fillRect/>
              </a:stretch>
            </p:blipFill>
            <p:spPr>
              <a:xfrm>
                <a:off x="11721218" y="2280962"/>
                <a:ext cx="112908" cy="164255"/>
              </a:xfrm>
              <a:prstGeom prst="rect">
                <a:avLst/>
              </a:prstGeom>
              <a:ln>
                <a:noFill/>
              </a:ln>
            </p:spPr>
          </p:pic>
        </p:grpSp>
        <p:sp>
          <p:nvSpPr>
            <p:cNvPr id="657" name="Rounded Rectangle 656"/>
            <p:cNvSpPr/>
            <p:nvPr/>
          </p:nvSpPr>
          <p:spPr>
            <a:xfrm>
              <a:off x="2798926" y="1725030"/>
              <a:ext cx="428415" cy="470290"/>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grpSp>
          <p:nvGrpSpPr>
            <p:cNvPr id="658" name="Group 657"/>
            <p:cNvGrpSpPr/>
            <p:nvPr/>
          </p:nvGrpSpPr>
          <p:grpSpPr>
            <a:xfrm>
              <a:off x="2852828" y="1755954"/>
              <a:ext cx="226414" cy="231812"/>
              <a:chOff x="8585410" y="1771715"/>
              <a:chExt cx="271426" cy="277897"/>
            </a:xfrm>
          </p:grpSpPr>
          <p:sp>
            <p:nvSpPr>
              <p:cNvPr id="659" name="Rounded Rectangle 658"/>
              <p:cNvSpPr/>
              <p:nvPr/>
            </p:nvSpPr>
            <p:spPr>
              <a:xfrm>
                <a:off x="8585410" y="1771715"/>
                <a:ext cx="271426" cy="277897"/>
              </a:xfrm>
              <a:prstGeom prst="roundRect">
                <a:avLst>
                  <a:gd name="adj" fmla="val 10477"/>
                </a:avLst>
              </a:prstGeom>
              <a:solidFill>
                <a:schemeClr val="accent1">
                  <a:lumMod val="20000"/>
                  <a:lumOff val="8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60" name="Picture 659"/>
              <p:cNvPicPr>
                <a:picLocks noChangeAspect="1"/>
              </p:cNvPicPr>
              <p:nvPr/>
            </p:nvPicPr>
            <p:blipFill>
              <a:blip r:embed="rId4"/>
              <a:stretch>
                <a:fillRect/>
              </a:stretch>
            </p:blipFill>
            <p:spPr>
              <a:xfrm>
                <a:off x="8653446" y="1813120"/>
                <a:ext cx="135355" cy="196909"/>
              </a:xfrm>
              <a:prstGeom prst="rect">
                <a:avLst/>
              </a:prstGeom>
              <a:ln>
                <a:noFill/>
              </a:ln>
            </p:spPr>
          </p:pic>
        </p:grpSp>
      </p:grpSp>
      <p:grpSp>
        <p:nvGrpSpPr>
          <p:cNvPr id="1021" name="Group 1020"/>
          <p:cNvGrpSpPr/>
          <p:nvPr/>
        </p:nvGrpSpPr>
        <p:grpSpPr>
          <a:xfrm>
            <a:off x="4892941" y="1811099"/>
            <a:ext cx="667966" cy="470290"/>
            <a:chOff x="4892941" y="1811099"/>
            <a:chExt cx="667966" cy="470290"/>
          </a:xfrm>
        </p:grpSpPr>
        <p:sp>
          <p:nvSpPr>
            <p:cNvPr id="509" name="Oval Callout 508"/>
            <p:cNvSpPr/>
            <p:nvPr/>
          </p:nvSpPr>
          <p:spPr>
            <a:xfrm>
              <a:off x="4892941" y="1923321"/>
              <a:ext cx="667966" cy="223251"/>
            </a:xfrm>
            <a:prstGeom prst="wedgeEllipseCallout">
              <a:avLst>
                <a:gd name="adj1" fmla="val 79167"/>
                <a:gd name="adj2" fmla="val 347163"/>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p>
          </p:txBody>
        </p:sp>
        <p:grpSp>
          <p:nvGrpSpPr>
            <p:cNvPr id="754" name="Group 753"/>
            <p:cNvGrpSpPr/>
            <p:nvPr/>
          </p:nvGrpSpPr>
          <p:grpSpPr>
            <a:xfrm>
              <a:off x="4992506" y="1811099"/>
              <a:ext cx="428415" cy="470290"/>
              <a:chOff x="9568635" y="2057152"/>
              <a:chExt cx="428415" cy="470290"/>
            </a:xfrm>
          </p:grpSpPr>
          <p:sp>
            <p:nvSpPr>
              <p:cNvPr id="755" name="Rounded Rectangle 754"/>
              <p:cNvSpPr/>
              <p:nvPr/>
            </p:nvSpPr>
            <p:spPr>
              <a:xfrm>
                <a:off x="9568635" y="2057152"/>
                <a:ext cx="428415" cy="470290"/>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grpSp>
            <p:nvGrpSpPr>
              <p:cNvPr id="756" name="Group 755"/>
              <p:cNvGrpSpPr/>
              <p:nvPr/>
            </p:nvGrpSpPr>
            <p:grpSpPr>
              <a:xfrm>
                <a:off x="9705957" y="2220267"/>
                <a:ext cx="226414" cy="231812"/>
                <a:chOff x="11664465" y="2246423"/>
                <a:chExt cx="226414" cy="231812"/>
              </a:xfrm>
            </p:grpSpPr>
            <p:sp>
              <p:nvSpPr>
                <p:cNvPr id="760" name="Rounded Rectangle 759"/>
                <p:cNvSpPr/>
                <p:nvPr/>
              </p:nvSpPr>
              <p:spPr>
                <a:xfrm>
                  <a:off x="11664465" y="2246423"/>
                  <a:ext cx="226414" cy="231812"/>
                </a:xfrm>
                <a:prstGeom prst="roundRect">
                  <a:avLst>
                    <a:gd name="adj" fmla="val 10477"/>
                  </a:avLst>
                </a:prstGeom>
                <a:solidFill>
                  <a:schemeClr val="accent1">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61" name="Picture 760"/>
                <p:cNvPicPr>
                  <a:picLocks noChangeAspect="1"/>
                </p:cNvPicPr>
                <p:nvPr/>
              </p:nvPicPr>
              <p:blipFill>
                <a:blip r:embed="rId4"/>
                <a:stretch>
                  <a:fillRect/>
                </a:stretch>
              </p:blipFill>
              <p:spPr>
                <a:xfrm>
                  <a:off x="11721218" y="2280962"/>
                  <a:ext cx="112908" cy="164255"/>
                </a:xfrm>
                <a:prstGeom prst="rect">
                  <a:avLst/>
                </a:prstGeom>
                <a:ln>
                  <a:noFill/>
                </a:ln>
              </p:spPr>
            </p:pic>
          </p:grpSp>
        </p:grpSp>
      </p:grpSp>
      <p:grpSp>
        <p:nvGrpSpPr>
          <p:cNvPr id="1022" name="Group 1021"/>
          <p:cNvGrpSpPr/>
          <p:nvPr/>
        </p:nvGrpSpPr>
        <p:grpSpPr>
          <a:xfrm>
            <a:off x="3867021" y="2759912"/>
            <a:ext cx="1420170" cy="2809528"/>
            <a:chOff x="3867463" y="2770744"/>
            <a:chExt cx="1420170" cy="2809528"/>
          </a:xfrm>
        </p:grpSpPr>
        <p:sp>
          <p:nvSpPr>
            <p:cNvPr id="475" name="Oval Callout 474"/>
            <p:cNvSpPr/>
            <p:nvPr/>
          </p:nvSpPr>
          <p:spPr>
            <a:xfrm>
              <a:off x="4619667" y="2884102"/>
              <a:ext cx="667966" cy="223251"/>
            </a:xfrm>
            <a:prstGeom prst="wedgeEllipseCallout">
              <a:avLst>
                <a:gd name="adj1" fmla="val 106903"/>
                <a:gd name="adj2" fmla="val 31273"/>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p>
          </p:txBody>
        </p:sp>
        <p:grpSp>
          <p:nvGrpSpPr>
            <p:cNvPr id="31" name="Group 30"/>
            <p:cNvGrpSpPr/>
            <p:nvPr/>
          </p:nvGrpSpPr>
          <p:grpSpPr>
            <a:xfrm>
              <a:off x="4739443" y="2770744"/>
              <a:ext cx="428415" cy="470290"/>
              <a:chOff x="4848100" y="2552690"/>
              <a:chExt cx="428415" cy="470290"/>
            </a:xfrm>
          </p:grpSpPr>
          <p:sp>
            <p:nvSpPr>
              <p:cNvPr id="691" name="Rounded Rectangle 690"/>
              <p:cNvSpPr/>
              <p:nvPr/>
            </p:nvSpPr>
            <p:spPr>
              <a:xfrm>
                <a:off x="4848100" y="2552690"/>
                <a:ext cx="428415" cy="470290"/>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grpSp>
            <p:nvGrpSpPr>
              <p:cNvPr id="688" name="Group 687"/>
              <p:cNvGrpSpPr/>
              <p:nvPr/>
            </p:nvGrpSpPr>
            <p:grpSpPr>
              <a:xfrm>
                <a:off x="4985422" y="2715805"/>
                <a:ext cx="226414" cy="231812"/>
                <a:chOff x="11664465" y="2246423"/>
                <a:chExt cx="226414" cy="231812"/>
              </a:xfrm>
            </p:grpSpPr>
            <p:sp>
              <p:nvSpPr>
                <p:cNvPr id="689" name="Rounded Rectangle 688"/>
                <p:cNvSpPr/>
                <p:nvPr/>
              </p:nvSpPr>
              <p:spPr>
                <a:xfrm>
                  <a:off x="11664465" y="2246423"/>
                  <a:ext cx="226414" cy="231812"/>
                </a:xfrm>
                <a:prstGeom prst="roundRect">
                  <a:avLst>
                    <a:gd name="adj" fmla="val 10477"/>
                  </a:avLst>
                </a:prstGeom>
                <a:solidFill>
                  <a:schemeClr val="accent1">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90" name="Picture 689"/>
                <p:cNvPicPr>
                  <a:picLocks noChangeAspect="1"/>
                </p:cNvPicPr>
                <p:nvPr/>
              </p:nvPicPr>
              <p:blipFill>
                <a:blip r:embed="rId4"/>
                <a:stretch>
                  <a:fillRect/>
                </a:stretch>
              </p:blipFill>
              <p:spPr>
                <a:xfrm>
                  <a:off x="11721218" y="2280962"/>
                  <a:ext cx="112908" cy="164255"/>
                </a:xfrm>
                <a:prstGeom prst="rect">
                  <a:avLst/>
                </a:prstGeom>
                <a:ln>
                  <a:noFill/>
                </a:ln>
              </p:spPr>
            </p:pic>
          </p:grpSp>
          <p:grpSp>
            <p:nvGrpSpPr>
              <p:cNvPr id="692" name="Group 691"/>
              <p:cNvGrpSpPr/>
              <p:nvPr/>
            </p:nvGrpSpPr>
            <p:grpSpPr>
              <a:xfrm>
                <a:off x="4902002" y="2583614"/>
                <a:ext cx="226414" cy="231812"/>
                <a:chOff x="8585410" y="1771715"/>
                <a:chExt cx="271426" cy="277897"/>
              </a:xfrm>
            </p:grpSpPr>
            <p:sp>
              <p:nvSpPr>
                <p:cNvPr id="693" name="Rounded Rectangle 692"/>
                <p:cNvSpPr/>
                <p:nvPr/>
              </p:nvSpPr>
              <p:spPr>
                <a:xfrm>
                  <a:off x="8585410" y="1771715"/>
                  <a:ext cx="271426" cy="277897"/>
                </a:xfrm>
                <a:prstGeom prst="roundRect">
                  <a:avLst>
                    <a:gd name="adj" fmla="val 10477"/>
                  </a:avLst>
                </a:prstGeom>
                <a:solidFill>
                  <a:schemeClr val="accent1">
                    <a:lumMod val="20000"/>
                    <a:lumOff val="8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94" name="Picture 693"/>
                <p:cNvPicPr>
                  <a:picLocks noChangeAspect="1"/>
                </p:cNvPicPr>
                <p:nvPr/>
              </p:nvPicPr>
              <p:blipFill>
                <a:blip r:embed="rId4"/>
                <a:stretch>
                  <a:fillRect/>
                </a:stretch>
              </p:blipFill>
              <p:spPr>
                <a:xfrm>
                  <a:off x="8653446" y="1813120"/>
                  <a:ext cx="135355" cy="196909"/>
                </a:xfrm>
                <a:prstGeom prst="rect">
                  <a:avLst/>
                </a:prstGeom>
                <a:ln>
                  <a:noFill/>
                </a:ln>
              </p:spPr>
            </p:pic>
          </p:grpSp>
        </p:grpSp>
        <p:sp>
          <p:nvSpPr>
            <p:cNvPr id="824" name="Rounded Rectangle 823"/>
            <p:cNvSpPr/>
            <p:nvPr/>
          </p:nvSpPr>
          <p:spPr>
            <a:xfrm>
              <a:off x="3950158" y="4302520"/>
              <a:ext cx="963796" cy="1277752"/>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sp>
          <p:nvSpPr>
            <p:cNvPr id="473" name="Oval Callout 472"/>
            <p:cNvSpPr/>
            <p:nvPr/>
          </p:nvSpPr>
          <p:spPr>
            <a:xfrm>
              <a:off x="3867463" y="5147492"/>
              <a:ext cx="667966" cy="223251"/>
            </a:xfrm>
            <a:prstGeom prst="wedgeEllipseCallout">
              <a:avLst>
                <a:gd name="adj1" fmla="val -89042"/>
                <a:gd name="adj2" fmla="val -126670"/>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p>
          </p:txBody>
        </p:sp>
        <p:grpSp>
          <p:nvGrpSpPr>
            <p:cNvPr id="808" name="Group 807"/>
            <p:cNvGrpSpPr/>
            <p:nvPr/>
          </p:nvGrpSpPr>
          <p:grpSpPr>
            <a:xfrm>
              <a:off x="3989837" y="5023972"/>
              <a:ext cx="428415" cy="470290"/>
              <a:chOff x="907873" y="4931384"/>
              <a:chExt cx="428415" cy="470290"/>
            </a:xfrm>
          </p:grpSpPr>
          <p:grpSp>
            <p:nvGrpSpPr>
              <p:cNvPr id="809" name="Group 808"/>
              <p:cNvGrpSpPr/>
              <p:nvPr/>
            </p:nvGrpSpPr>
            <p:grpSpPr>
              <a:xfrm>
                <a:off x="1045195" y="5094499"/>
                <a:ext cx="226414" cy="231812"/>
                <a:chOff x="11664465" y="2246423"/>
                <a:chExt cx="226414" cy="231812"/>
              </a:xfrm>
            </p:grpSpPr>
            <p:sp>
              <p:nvSpPr>
                <p:cNvPr id="814" name="Rounded Rectangle 813"/>
                <p:cNvSpPr/>
                <p:nvPr/>
              </p:nvSpPr>
              <p:spPr>
                <a:xfrm>
                  <a:off x="11664465" y="2246423"/>
                  <a:ext cx="226414" cy="231812"/>
                </a:xfrm>
                <a:prstGeom prst="roundRect">
                  <a:avLst>
                    <a:gd name="adj" fmla="val 10477"/>
                  </a:avLst>
                </a:prstGeom>
                <a:solidFill>
                  <a:schemeClr val="accent1">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5" name="Picture 814"/>
                <p:cNvPicPr>
                  <a:picLocks noChangeAspect="1"/>
                </p:cNvPicPr>
                <p:nvPr/>
              </p:nvPicPr>
              <p:blipFill>
                <a:blip r:embed="rId4"/>
                <a:stretch>
                  <a:fillRect/>
                </a:stretch>
              </p:blipFill>
              <p:spPr>
                <a:xfrm>
                  <a:off x="11721218" y="2280962"/>
                  <a:ext cx="112908" cy="164255"/>
                </a:xfrm>
                <a:prstGeom prst="rect">
                  <a:avLst/>
                </a:prstGeom>
                <a:ln>
                  <a:noFill/>
                </a:ln>
              </p:spPr>
            </p:pic>
          </p:grpSp>
          <p:sp>
            <p:nvSpPr>
              <p:cNvPr id="810" name="Rounded Rectangle 809"/>
              <p:cNvSpPr/>
              <p:nvPr/>
            </p:nvSpPr>
            <p:spPr>
              <a:xfrm>
                <a:off x="907873" y="4931384"/>
                <a:ext cx="428415" cy="470290"/>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grpSp>
            <p:nvGrpSpPr>
              <p:cNvPr id="811" name="Group 810"/>
              <p:cNvGrpSpPr/>
              <p:nvPr/>
            </p:nvGrpSpPr>
            <p:grpSpPr>
              <a:xfrm>
                <a:off x="961775" y="4962308"/>
                <a:ext cx="226414" cy="231812"/>
                <a:chOff x="8585410" y="1771715"/>
                <a:chExt cx="271426" cy="277897"/>
              </a:xfrm>
            </p:grpSpPr>
            <p:sp>
              <p:nvSpPr>
                <p:cNvPr id="812" name="Rounded Rectangle 811"/>
                <p:cNvSpPr/>
                <p:nvPr/>
              </p:nvSpPr>
              <p:spPr>
                <a:xfrm>
                  <a:off x="8585410" y="1771715"/>
                  <a:ext cx="271426" cy="277897"/>
                </a:xfrm>
                <a:prstGeom prst="roundRect">
                  <a:avLst>
                    <a:gd name="adj" fmla="val 10477"/>
                  </a:avLst>
                </a:prstGeom>
                <a:solidFill>
                  <a:schemeClr val="accent1">
                    <a:lumMod val="20000"/>
                    <a:lumOff val="8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3" name="Picture 812"/>
                <p:cNvPicPr>
                  <a:picLocks noChangeAspect="1"/>
                </p:cNvPicPr>
                <p:nvPr/>
              </p:nvPicPr>
              <p:blipFill>
                <a:blip r:embed="rId4"/>
                <a:stretch>
                  <a:fillRect/>
                </a:stretch>
              </p:blipFill>
              <p:spPr>
                <a:xfrm>
                  <a:off x="8653446" y="1813120"/>
                  <a:ext cx="135355" cy="196909"/>
                </a:xfrm>
                <a:prstGeom prst="rect">
                  <a:avLst/>
                </a:prstGeom>
                <a:ln>
                  <a:noFill/>
                </a:ln>
              </p:spPr>
            </p:pic>
          </p:grpSp>
        </p:grpSp>
        <p:sp>
          <p:nvSpPr>
            <p:cNvPr id="474" name="Oval Callout 473"/>
            <p:cNvSpPr/>
            <p:nvPr/>
          </p:nvSpPr>
          <p:spPr>
            <a:xfrm>
              <a:off x="4312710" y="4547398"/>
              <a:ext cx="667966" cy="223251"/>
            </a:xfrm>
            <a:prstGeom prst="wedgeEllipseCallout">
              <a:avLst>
                <a:gd name="adj1" fmla="val -89042"/>
                <a:gd name="adj2" fmla="val -126670"/>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p>
          </p:txBody>
        </p:sp>
        <p:grpSp>
          <p:nvGrpSpPr>
            <p:cNvPr id="816" name="Group 815"/>
            <p:cNvGrpSpPr/>
            <p:nvPr/>
          </p:nvGrpSpPr>
          <p:grpSpPr>
            <a:xfrm>
              <a:off x="4438112" y="4423878"/>
              <a:ext cx="428415" cy="470290"/>
              <a:chOff x="907873" y="4931384"/>
              <a:chExt cx="428415" cy="470290"/>
            </a:xfrm>
          </p:grpSpPr>
          <p:grpSp>
            <p:nvGrpSpPr>
              <p:cNvPr id="817" name="Group 816"/>
              <p:cNvGrpSpPr/>
              <p:nvPr/>
            </p:nvGrpSpPr>
            <p:grpSpPr>
              <a:xfrm>
                <a:off x="1045195" y="5094499"/>
                <a:ext cx="226414" cy="231812"/>
                <a:chOff x="11664465" y="2246423"/>
                <a:chExt cx="226414" cy="231812"/>
              </a:xfrm>
            </p:grpSpPr>
            <p:sp>
              <p:nvSpPr>
                <p:cNvPr id="822" name="Rounded Rectangle 821"/>
                <p:cNvSpPr/>
                <p:nvPr/>
              </p:nvSpPr>
              <p:spPr>
                <a:xfrm>
                  <a:off x="11664465" y="2246423"/>
                  <a:ext cx="226414" cy="231812"/>
                </a:xfrm>
                <a:prstGeom prst="roundRect">
                  <a:avLst>
                    <a:gd name="adj" fmla="val 10477"/>
                  </a:avLst>
                </a:prstGeom>
                <a:solidFill>
                  <a:schemeClr val="accent1">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23" name="Picture 822"/>
                <p:cNvPicPr>
                  <a:picLocks noChangeAspect="1"/>
                </p:cNvPicPr>
                <p:nvPr/>
              </p:nvPicPr>
              <p:blipFill>
                <a:blip r:embed="rId4"/>
                <a:stretch>
                  <a:fillRect/>
                </a:stretch>
              </p:blipFill>
              <p:spPr>
                <a:xfrm>
                  <a:off x="11721218" y="2280962"/>
                  <a:ext cx="112908" cy="164255"/>
                </a:xfrm>
                <a:prstGeom prst="rect">
                  <a:avLst/>
                </a:prstGeom>
                <a:ln>
                  <a:noFill/>
                </a:ln>
              </p:spPr>
            </p:pic>
          </p:grpSp>
          <p:sp>
            <p:nvSpPr>
              <p:cNvPr id="818" name="Rounded Rectangle 817"/>
              <p:cNvSpPr/>
              <p:nvPr/>
            </p:nvSpPr>
            <p:spPr>
              <a:xfrm>
                <a:off x="907873" y="4931384"/>
                <a:ext cx="428415" cy="470290"/>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grpSp>
            <p:nvGrpSpPr>
              <p:cNvPr id="819" name="Group 818"/>
              <p:cNvGrpSpPr/>
              <p:nvPr/>
            </p:nvGrpSpPr>
            <p:grpSpPr>
              <a:xfrm>
                <a:off x="961775" y="4962308"/>
                <a:ext cx="226414" cy="231812"/>
                <a:chOff x="8585410" y="1771715"/>
                <a:chExt cx="271426" cy="277897"/>
              </a:xfrm>
            </p:grpSpPr>
            <p:sp>
              <p:nvSpPr>
                <p:cNvPr id="820" name="Rounded Rectangle 819"/>
                <p:cNvSpPr/>
                <p:nvPr/>
              </p:nvSpPr>
              <p:spPr>
                <a:xfrm>
                  <a:off x="8585410" y="1771715"/>
                  <a:ext cx="271426" cy="277897"/>
                </a:xfrm>
                <a:prstGeom prst="roundRect">
                  <a:avLst>
                    <a:gd name="adj" fmla="val 10477"/>
                  </a:avLst>
                </a:prstGeom>
                <a:solidFill>
                  <a:schemeClr val="accent1">
                    <a:lumMod val="20000"/>
                    <a:lumOff val="8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21" name="Picture 820"/>
                <p:cNvPicPr>
                  <a:picLocks noChangeAspect="1"/>
                </p:cNvPicPr>
                <p:nvPr/>
              </p:nvPicPr>
              <p:blipFill>
                <a:blip r:embed="rId4"/>
                <a:stretch>
                  <a:fillRect/>
                </a:stretch>
              </p:blipFill>
              <p:spPr>
                <a:xfrm>
                  <a:off x="8653446" y="1813120"/>
                  <a:ext cx="135355" cy="196909"/>
                </a:xfrm>
                <a:prstGeom prst="rect">
                  <a:avLst/>
                </a:prstGeom>
                <a:ln>
                  <a:noFill/>
                </a:ln>
              </p:spPr>
            </p:pic>
          </p:grpSp>
        </p:grpSp>
      </p:grpSp>
      <p:grpSp>
        <p:nvGrpSpPr>
          <p:cNvPr id="1019" name="Group 1018"/>
          <p:cNvGrpSpPr/>
          <p:nvPr/>
        </p:nvGrpSpPr>
        <p:grpSpPr>
          <a:xfrm>
            <a:off x="1755068" y="4423878"/>
            <a:ext cx="1324174" cy="1156394"/>
            <a:chOff x="1755068" y="4423878"/>
            <a:chExt cx="1324174" cy="1156394"/>
          </a:xfrm>
        </p:grpSpPr>
        <p:sp>
          <p:nvSpPr>
            <p:cNvPr id="825" name="Rounded Rectangle 824"/>
            <p:cNvSpPr/>
            <p:nvPr/>
          </p:nvSpPr>
          <p:spPr>
            <a:xfrm>
              <a:off x="1807480" y="4423878"/>
              <a:ext cx="1271762" cy="1156394"/>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sp>
          <p:nvSpPr>
            <p:cNvPr id="472" name="Oval Callout 471"/>
            <p:cNvSpPr/>
            <p:nvPr/>
          </p:nvSpPr>
          <p:spPr>
            <a:xfrm>
              <a:off x="1755068" y="5133791"/>
              <a:ext cx="667966" cy="223251"/>
            </a:xfrm>
            <a:prstGeom prst="wedgeEllipseCallout">
              <a:avLst>
                <a:gd name="adj1" fmla="val 165955"/>
                <a:gd name="adj2" fmla="val -89192"/>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p>
          </p:txBody>
        </p:sp>
        <p:grpSp>
          <p:nvGrpSpPr>
            <p:cNvPr id="800" name="Group 799"/>
            <p:cNvGrpSpPr/>
            <p:nvPr/>
          </p:nvGrpSpPr>
          <p:grpSpPr>
            <a:xfrm>
              <a:off x="1852158" y="5010271"/>
              <a:ext cx="428415" cy="470290"/>
              <a:chOff x="907873" y="4931384"/>
              <a:chExt cx="428415" cy="470290"/>
            </a:xfrm>
          </p:grpSpPr>
          <p:grpSp>
            <p:nvGrpSpPr>
              <p:cNvPr id="801" name="Group 800"/>
              <p:cNvGrpSpPr/>
              <p:nvPr/>
            </p:nvGrpSpPr>
            <p:grpSpPr>
              <a:xfrm>
                <a:off x="1045195" y="5094499"/>
                <a:ext cx="226414" cy="231812"/>
                <a:chOff x="11664465" y="2246423"/>
                <a:chExt cx="226414" cy="231812"/>
              </a:xfrm>
            </p:grpSpPr>
            <p:sp>
              <p:nvSpPr>
                <p:cNvPr id="806" name="Rounded Rectangle 805"/>
                <p:cNvSpPr/>
                <p:nvPr/>
              </p:nvSpPr>
              <p:spPr>
                <a:xfrm>
                  <a:off x="11664465" y="2246423"/>
                  <a:ext cx="226414" cy="231812"/>
                </a:xfrm>
                <a:prstGeom prst="roundRect">
                  <a:avLst>
                    <a:gd name="adj" fmla="val 10477"/>
                  </a:avLst>
                </a:prstGeom>
                <a:solidFill>
                  <a:schemeClr val="accent1">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07" name="Picture 806"/>
                <p:cNvPicPr>
                  <a:picLocks noChangeAspect="1"/>
                </p:cNvPicPr>
                <p:nvPr/>
              </p:nvPicPr>
              <p:blipFill>
                <a:blip r:embed="rId4"/>
                <a:stretch>
                  <a:fillRect/>
                </a:stretch>
              </p:blipFill>
              <p:spPr>
                <a:xfrm>
                  <a:off x="11721218" y="2280962"/>
                  <a:ext cx="112908" cy="164255"/>
                </a:xfrm>
                <a:prstGeom prst="rect">
                  <a:avLst/>
                </a:prstGeom>
                <a:ln>
                  <a:noFill/>
                </a:ln>
              </p:spPr>
            </p:pic>
          </p:grpSp>
          <p:sp>
            <p:nvSpPr>
              <p:cNvPr id="802" name="Rounded Rectangle 801"/>
              <p:cNvSpPr/>
              <p:nvPr/>
            </p:nvSpPr>
            <p:spPr>
              <a:xfrm>
                <a:off x="907873" y="4931384"/>
                <a:ext cx="428415" cy="470290"/>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grpSp>
            <p:nvGrpSpPr>
              <p:cNvPr id="803" name="Group 802"/>
              <p:cNvGrpSpPr/>
              <p:nvPr/>
            </p:nvGrpSpPr>
            <p:grpSpPr>
              <a:xfrm>
                <a:off x="961775" y="4962308"/>
                <a:ext cx="226414" cy="231812"/>
                <a:chOff x="8585410" y="1771715"/>
                <a:chExt cx="271426" cy="277897"/>
              </a:xfrm>
            </p:grpSpPr>
            <p:sp>
              <p:nvSpPr>
                <p:cNvPr id="804" name="Rounded Rectangle 803"/>
                <p:cNvSpPr/>
                <p:nvPr/>
              </p:nvSpPr>
              <p:spPr>
                <a:xfrm>
                  <a:off x="8585410" y="1771715"/>
                  <a:ext cx="271426" cy="277897"/>
                </a:xfrm>
                <a:prstGeom prst="roundRect">
                  <a:avLst>
                    <a:gd name="adj" fmla="val 10477"/>
                  </a:avLst>
                </a:prstGeom>
                <a:solidFill>
                  <a:schemeClr val="accent1">
                    <a:lumMod val="20000"/>
                    <a:lumOff val="8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05" name="Picture 804"/>
                <p:cNvPicPr>
                  <a:picLocks noChangeAspect="1"/>
                </p:cNvPicPr>
                <p:nvPr/>
              </p:nvPicPr>
              <p:blipFill>
                <a:blip r:embed="rId4"/>
                <a:stretch>
                  <a:fillRect/>
                </a:stretch>
              </p:blipFill>
              <p:spPr>
                <a:xfrm>
                  <a:off x="8653446" y="1813120"/>
                  <a:ext cx="135355" cy="196909"/>
                </a:xfrm>
                <a:prstGeom prst="rect">
                  <a:avLst/>
                </a:prstGeom>
                <a:ln>
                  <a:noFill/>
                </a:ln>
              </p:spPr>
            </p:pic>
          </p:grpSp>
        </p:grpSp>
        <p:sp>
          <p:nvSpPr>
            <p:cNvPr id="471" name="Oval Callout 470"/>
            <p:cNvSpPr/>
            <p:nvPr/>
          </p:nvSpPr>
          <p:spPr>
            <a:xfrm>
              <a:off x="2339671" y="4595554"/>
              <a:ext cx="667966" cy="223251"/>
            </a:xfrm>
            <a:prstGeom prst="wedgeEllipseCallout">
              <a:avLst>
                <a:gd name="adj1" fmla="val 79167"/>
                <a:gd name="adj2" fmla="val -182888"/>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p>
          </p:txBody>
        </p:sp>
        <p:grpSp>
          <p:nvGrpSpPr>
            <p:cNvPr id="113" name="Group 112"/>
            <p:cNvGrpSpPr/>
            <p:nvPr/>
          </p:nvGrpSpPr>
          <p:grpSpPr>
            <a:xfrm>
              <a:off x="2478222" y="4498835"/>
              <a:ext cx="428415" cy="470290"/>
              <a:chOff x="907873" y="4931384"/>
              <a:chExt cx="428415" cy="470290"/>
            </a:xfrm>
          </p:grpSpPr>
          <p:grpSp>
            <p:nvGrpSpPr>
              <p:cNvPr id="792" name="Group 791"/>
              <p:cNvGrpSpPr/>
              <p:nvPr/>
            </p:nvGrpSpPr>
            <p:grpSpPr>
              <a:xfrm>
                <a:off x="1045195" y="5094499"/>
                <a:ext cx="226414" cy="231812"/>
                <a:chOff x="11664465" y="2246423"/>
                <a:chExt cx="226414" cy="231812"/>
              </a:xfrm>
            </p:grpSpPr>
            <p:sp>
              <p:nvSpPr>
                <p:cNvPr id="793" name="Rounded Rectangle 792"/>
                <p:cNvSpPr/>
                <p:nvPr/>
              </p:nvSpPr>
              <p:spPr>
                <a:xfrm>
                  <a:off x="11664465" y="2246423"/>
                  <a:ext cx="226414" cy="231812"/>
                </a:xfrm>
                <a:prstGeom prst="roundRect">
                  <a:avLst>
                    <a:gd name="adj" fmla="val 10477"/>
                  </a:avLst>
                </a:prstGeom>
                <a:solidFill>
                  <a:schemeClr val="accent1">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4" name="Picture 793"/>
                <p:cNvPicPr>
                  <a:picLocks noChangeAspect="1"/>
                </p:cNvPicPr>
                <p:nvPr/>
              </p:nvPicPr>
              <p:blipFill>
                <a:blip r:embed="rId4"/>
                <a:stretch>
                  <a:fillRect/>
                </a:stretch>
              </p:blipFill>
              <p:spPr>
                <a:xfrm>
                  <a:off x="11721218" y="2280962"/>
                  <a:ext cx="112908" cy="164255"/>
                </a:xfrm>
                <a:prstGeom prst="rect">
                  <a:avLst/>
                </a:prstGeom>
                <a:ln>
                  <a:noFill/>
                </a:ln>
              </p:spPr>
            </p:pic>
          </p:grpSp>
          <p:sp>
            <p:nvSpPr>
              <p:cNvPr id="795" name="Rounded Rectangle 794"/>
              <p:cNvSpPr/>
              <p:nvPr/>
            </p:nvSpPr>
            <p:spPr>
              <a:xfrm>
                <a:off x="907873" y="4931384"/>
                <a:ext cx="428415" cy="470290"/>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grpSp>
            <p:nvGrpSpPr>
              <p:cNvPr id="796" name="Group 795"/>
              <p:cNvGrpSpPr/>
              <p:nvPr/>
            </p:nvGrpSpPr>
            <p:grpSpPr>
              <a:xfrm>
                <a:off x="961775" y="4962308"/>
                <a:ext cx="226414" cy="231812"/>
                <a:chOff x="8585410" y="1771715"/>
                <a:chExt cx="271426" cy="277897"/>
              </a:xfrm>
            </p:grpSpPr>
            <p:sp>
              <p:nvSpPr>
                <p:cNvPr id="797" name="Rounded Rectangle 796"/>
                <p:cNvSpPr/>
                <p:nvPr/>
              </p:nvSpPr>
              <p:spPr>
                <a:xfrm>
                  <a:off x="8585410" y="1771715"/>
                  <a:ext cx="271426" cy="277897"/>
                </a:xfrm>
                <a:prstGeom prst="roundRect">
                  <a:avLst>
                    <a:gd name="adj" fmla="val 10477"/>
                  </a:avLst>
                </a:prstGeom>
                <a:solidFill>
                  <a:schemeClr val="accent1">
                    <a:lumMod val="20000"/>
                    <a:lumOff val="8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8" name="Picture 797"/>
                <p:cNvPicPr>
                  <a:picLocks noChangeAspect="1"/>
                </p:cNvPicPr>
                <p:nvPr/>
              </p:nvPicPr>
              <p:blipFill>
                <a:blip r:embed="rId4"/>
                <a:stretch>
                  <a:fillRect/>
                </a:stretch>
              </p:blipFill>
              <p:spPr>
                <a:xfrm>
                  <a:off x="8653446" y="1813120"/>
                  <a:ext cx="135355" cy="196909"/>
                </a:xfrm>
                <a:prstGeom prst="rect">
                  <a:avLst/>
                </a:prstGeom>
                <a:ln>
                  <a:noFill/>
                </a:ln>
              </p:spPr>
            </p:pic>
          </p:grpSp>
        </p:grpSp>
      </p:grpSp>
      <p:grpSp>
        <p:nvGrpSpPr>
          <p:cNvPr id="1023" name="Group 1022"/>
          <p:cNvGrpSpPr/>
          <p:nvPr/>
        </p:nvGrpSpPr>
        <p:grpSpPr>
          <a:xfrm>
            <a:off x="7533486" y="2021032"/>
            <a:ext cx="2440295" cy="863069"/>
            <a:chOff x="7533486" y="2021032"/>
            <a:chExt cx="2440295" cy="863069"/>
          </a:xfrm>
        </p:grpSpPr>
        <p:sp>
          <p:nvSpPr>
            <p:cNvPr id="917" name="Rounded Rectangle 916"/>
            <p:cNvSpPr/>
            <p:nvPr/>
          </p:nvSpPr>
          <p:spPr>
            <a:xfrm>
              <a:off x="7580983" y="2021032"/>
              <a:ext cx="2392798" cy="863069"/>
            </a:xfrm>
            <a:prstGeom prst="roundRect">
              <a:avLst>
                <a:gd name="adj" fmla="val 9707"/>
              </a:avLst>
            </a:prstGeom>
            <a:solidFill>
              <a:schemeClr val="accent6">
                <a:lumMod val="50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sp>
          <p:nvSpPr>
            <p:cNvPr id="568" name="Oval Callout 567"/>
            <p:cNvSpPr/>
            <p:nvPr/>
          </p:nvSpPr>
          <p:spPr>
            <a:xfrm>
              <a:off x="7533486" y="2549521"/>
              <a:ext cx="667966" cy="245548"/>
            </a:xfrm>
            <a:prstGeom prst="wedgeEllipseCallout">
              <a:avLst>
                <a:gd name="adj1" fmla="val 41588"/>
                <a:gd name="adj2" fmla="val 161201"/>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p>
          </p:txBody>
        </p:sp>
        <p:sp>
          <p:nvSpPr>
            <p:cNvPr id="569" name="Oval Callout 568"/>
            <p:cNvSpPr/>
            <p:nvPr/>
          </p:nvSpPr>
          <p:spPr>
            <a:xfrm>
              <a:off x="8122430" y="2549521"/>
              <a:ext cx="667966" cy="245548"/>
            </a:xfrm>
            <a:prstGeom prst="wedgeEllipseCallout">
              <a:avLst>
                <a:gd name="adj1" fmla="val 8483"/>
                <a:gd name="adj2" fmla="val 187974"/>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p>
          </p:txBody>
        </p:sp>
        <p:sp>
          <p:nvSpPr>
            <p:cNvPr id="577" name="Oval Callout 576"/>
            <p:cNvSpPr/>
            <p:nvPr/>
          </p:nvSpPr>
          <p:spPr>
            <a:xfrm>
              <a:off x="8719007" y="2548711"/>
              <a:ext cx="667966" cy="245548"/>
            </a:xfrm>
            <a:prstGeom prst="wedgeEllipseCallout">
              <a:avLst>
                <a:gd name="adj1" fmla="val -30885"/>
                <a:gd name="adj2" fmla="val 185541"/>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p>
          </p:txBody>
        </p:sp>
        <p:sp>
          <p:nvSpPr>
            <p:cNvPr id="593" name="Rounded Rectangle 592"/>
            <p:cNvSpPr/>
            <p:nvPr/>
          </p:nvSpPr>
          <p:spPr>
            <a:xfrm>
              <a:off x="8754781" y="2146571"/>
              <a:ext cx="1147611" cy="689635"/>
            </a:xfrm>
            <a:prstGeom prst="roundRect">
              <a:avLst>
                <a:gd name="adj" fmla="val 9707"/>
              </a:avLst>
            </a:prstGeom>
            <a:solidFill>
              <a:schemeClr val="accent6">
                <a:lumMod val="50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sp>
          <p:nvSpPr>
            <p:cNvPr id="581" name="Rounded Rectangle 580"/>
            <p:cNvSpPr/>
            <p:nvPr/>
          </p:nvSpPr>
          <p:spPr>
            <a:xfrm>
              <a:off x="8829427" y="2236217"/>
              <a:ext cx="428415" cy="470290"/>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sp>
          <p:nvSpPr>
            <p:cNvPr id="573" name="Rounded Rectangle 572"/>
            <p:cNvSpPr/>
            <p:nvPr/>
          </p:nvSpPr>
          <p:spPr>
            <a:xfrm>
              <a:off x="8232850" y="2237027"/>
              <a:ext cx="428415" cy="470290"/>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sp>
          <p:nvSpPr>
            <p:cNvPr id="546" name="Rounded Rectangle 545"/>
            <p:cNvSpPr/>
            <p:nvPr/>
          </p:nvSpPr>
          <p:spPr>
            <a:xfrm>
              <a:off x="7643906" y="2237027"/>
              <a:ext cx="428415" cy="470290"/>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grpSp>
          <p:nvGrpSpPr>
            <p:cNvPr id="453" name="Group 452"/>
            <p:cNvGrpSpPr/>
            <p:nvPr/>
          </p:nvGrpSpPr>
          <p:grpSpPr>
            <a:xfrm>
              <a:off x="7781228" y="2400142"/>
              <a:ext cx="226414" cy="231812"/>
              <a:chOff x="11664465" y="2246423"/>
              <a:chExt cx="226414" cy="231812"/>
            </a:xfrm>
          </p:grpSpPr>
          <p:sp>
            <p:nvSpPr>
              <p:cNvPr id="454" name="Rounded Rectangle 453"/>
              <p:cNvSpPr/>
              <p:nvPr/>
            </p:nvSpPr>
            <p:spPr>
              <a:xfrm>
                <a:off x="11664465" y="2246423"/>
                <a:ext cx="226414" cy="231812"/>
              </a:xfrm>
              <a:prstGeom prst="roundRect">
                <a:avLst>
                  <a:gd name="adj" fmla="val 10477"/>
                </a:avLst>
              </a:prstGeom>
              <a:solidFill>
                <a:schemeClr val="accent1">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5" name="Picture 454"/>
              <p:cNvPicPr>
                <a:picLocks noChangeAspect="1"/>
              </p:cNvPicPr>
              <p:nvPr/>
            </p:nvPicPr>
            <p:blipFill>
              <a:blip r:embed="rId4"/>
              <a:stretch>
                <a:fillRect/>
              </a:stretch>
            </p:blipFill>
            <p:spPr>
              <a:xfrm>
                <a:off x="11721218" y="2280962"/>
                <a:ext cx="112908" cy="164255"/>
              </a:xfrm>
              <a:prstGeom prst="rect">
                <a:avLst/>
              </a:prstGeom>
              <a:ln>
                <a:noFill/>
              </a:ln>
            </p:spPr>
          </p:pic>
        </p:grpSp>
        <p:grpSp>
          <p:nvGrpSpPr>
            <p:cNvPr id="502" name="Group 501"/>
            <p:cNvGrpSpPr/>
            <p:nvPr/>
          </p:nvGrpSpPr>
          <p:grpSpPr>
            <a:xfrm>
              <a:off x="7697808" y="2267951"/>
              <a:ext cx="226414" cy="231812"/>
              <a:chOff x="8585410" y="1771715"/>
              <a:chExt cx="271426" cy="277897"/>
            </a:xfrm>
          </p:grpSpPr>
          <p:sp>
            <p:nvSpPr>
              <p:cNvPr id="503" name="Rounded Rectangle 502"/>
              <p:cNvSpPr/>
              <p:nvPr/>
            </p:nvSpPr>
            <p:spPr>
              <a:xfrm>
                <a:off x="8585410" y="1771715"/>
                <a:ext cx="271426" cy="277897"/>
              </a:xfrm>
              <a:prstGeom prst="roundRect">
                <a:avLst>
                  <a:gd name="adj" fmla="val 10477"/>
                </a:avLst>
              </a:prstGeom>
              <a:solidFill>
                <a:schemeClr val="accent1">
                  <a:lumMod val="20000"/>
                  <a:lumOff val="8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04" name="Picture 503"/>
              <p:cNvPicPr>
                <a:picLocks noChangeAspect="1"/>
              </p:cNvPicPr>
              <p:nvPr/>
            </p:nvPicPr>
            <p:blipFill>
              <a:blip r:embed="rId4"/>
              <a:stretch>
                <a:fillRect/>
              </a:stretch>
            </p:blipFill>
            <p:spPr>
              <a:xfrm>
                <a:off x="8653446" y="1813120"/>
                <a:ext cx="135355" cy="196909"/>
              </a:xfrm>
              <a:prstGeom prst="rect">
                <a:avLst/>
              </a:prstGeom>
              <a:ln>
                <a:noFill/>
              </a:ln>
            </p:spPr>
          </p:pic>
        </p:grpSp>
        <p:grpSp>
          <p:nvGrpSpPr>
            <p:cNvPr id="570" name="Group 569"/>
            <p:cNvGrpSpPr/>
            <p:nvPr/>
          </p:nvGrpSpPr>
          <p:grpSpPr>
            <a:xfrm>
              <a:off x="8370172" y="2400142"/>
              <a:ext cx="226414" cy="231812"/>
              <a:chOff x="11664465" y="2246423"/>
              <a:chExt cx="226414" cy="231812"/>
            </a:xfrm>
          </p:grpSpPr>
          <p:sp>
            <p:nvSpPr>
              <p:cNvPr id="571" name="Rounded Rectangle 570"/>
              <p:cNvSpPr/>
              <p:nvPr/>
            </p:nvSpPr>
            <p:spPr>
              <a:xfrm>
                <a:off x="11664465" y="2246423"/>
                <a:ext cx="226414" cy="231812"/>
              </a:xfrm>
              <a:prstGeom prst="roundRect">
                <a:avLst>
                  <a:gd name="adj" fmla="val 10477"/>
                </a:avLst>
              </a:prstGeom>
              <a:solidFill>
                <a:schemeClr val="accent1">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72" name="Picture 571"/>
              <p:cNvPicPr>
                <a:picLocks noChangeAspect="1"/>
              </p:cNvPicPr>
              <p:nvPr/>
            </p:nvPicPr>
            <p:blipFill>
              <a:blip r:embed="rId4"/>
              <a:stretch>
                <a:fillRect/>
              </a:stretch>
            </p:blipFill>
            <p:spPr>
              <a:xfrm>
                <a:off x="11721218" y="2280962"/>
                <a:ext cx="112908" cy="164255"/>
              </a:xfrm>
              <a:prstGeom prst="rect">
                <a:avLst/>
              </a:prstGeom>
              <a:ln>
                <a:noFill/>
              </a:ln>
            </p:spPr>
          </p:pic>
        </p:grpSp>
        <p:grpSp>
          <p:nvGrpSpPr>
            <p:cNvPr id="578" name="Group 577"/>
            <p:cNvGrpSpPr/>
            <p:nvPr/>
          </p:nvGrpSpPr>
          <p:grpSpPr>
            <a:xfrm>
              <a:off x="8966749" y="2399332"/>
              <a:ext cx="226414" cy="231812"/>
              <a:chOff x="11664465" y="2246423"/>
              <a:chExt cx="226414" cy="231812"/>
            </a:xfrm>
          </p:grpSpPr>
          <p:sp>
            <p:nvSpPr>
              <p:cNvPr id="579" name="Rounded Rectangle 578"/>
              <p:cNvSpPr/>
              <p:nvPr/>
            </p:nvSpPr>
            <p:spPr>
              <a:xfrm>
                <a:off x="11664465" y="2246423"/>
                <a:ext cx="226414" cy="231812"/>
              </a:xfrm>
              <a:prstGeom prst="roundRect">
                <a:avLst>
                  <a:gd name="adj" fmla="val 10477"/>
                </a:avLst>
              </a:prstGeom>
              <a:solidFill>
                <a:schemeClr val="accent1">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80" name="Picture 579"/>
              <p:cNvPicPr>
                <a:picLocks noChangeAspect="1"/>
              </p:cNvPicPr>
              <p:nvPr/>
            </p:nvPicPr>
            <p:blipFill>
              <a:blip r:embed="rId4"/>
              <a:stretch>
                <a:fillRect/>
              </a:stretch>
            </p:blipFill>
            <p:spPr>
              <a:xfrm>
                <a:off x="11721218" y="2280962"/>
                <a:ext cx="112908" cy="164255"/>
              </a:xfrm>
              <a:prstGeom prst="rect">
                <a:avLst/>
              </a:prstGeom>
              <a:ln>
                <a:noFill/>
              </a:ln>
            </p:spPr>
          </p:pic>
        </p:grpSp>
        <p:grpSp>
          <p:nvGrpSpPr>
            <p:cNvPr id="574" name="Group 573"/>
            <p:cNvGrpSpPr/>
            <p:nvPr/>
          </p:nvGrpSpPr>
          <p:grpSpPr>
            <a:xfrm>
              <a:off x="8286752" y="2267951"/>
              <a:ext cx="226414" cy="231812"/>
              <a:chOff x="8585410" y="1771715"/>
              <a:chExt cx="271426" cy="277897"/>
            </a:xfrm>
          </p:grpSpPr>
          <p:sp>
            <p:nvSpPr>
              <p:cNvPr id="575" name="Rounded Rectangle 574"/>
              <p:cNvSpPr/>
              <p:nvPr/>
            </p:nvSpPr>
            <p:spPr>
              <a:xfrm>
                <a:off x="8585410" y="1771715"/>
                <a:ext cx="271426" cy="277897"/>
              </a:xfrm>
              <a:prstGeom prst="roundRect">
                <a:avLst>
                  <a:gd name="adj" fmla="val 10477"/>
                </a:avLst>
              </a:prstGeom>
              <a:solidFill>
                <a:schemeClr val="accent1">
                  <a:lumMod val="20000"/>
                  <a:lumOff val="8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76" name="Picture 575"/>
              <p:cNvPicPr>
                <a:picLocks noChangeAspect="1"/>
              </p:cNvPicPr>
              <p:nvPr/>
            </p:nvPicPr>
            <p:blipFill>
              <a:blip r:embed="rId4"/>
              <a:stretch>
                <a:fillRect/>
              </a:stretch>
            </p:blipFill>
            <p:spPr>
              <a:xfrm>
                <a:off x="8653446" y="1813120"/>
                <a:ext cx="135355" cy="196909"/>
              </a:xfrm>
              <a:prstGeom prst="rect">
                <a:avLst/>
              </a:prstGeom>
              <a:ln>
                <a:noFill/>
              </a:ln>
            </p:spPr>
          </p:pic>
        </p:grpSp>
        <p:grpSp>
          <p:nvGrpSpPr>
            <p:cNvPr id="582" name="Group 581"/>
            <p:cNvGrpSpPr/>
            <p:nvPr/>
          </p:nvGrpSpPr>
          <p:grpSpPr>
            <a:xfrm>
              <a:off x="8883329" y="2267141"/>
              <a:ext cx="226414" cy="231812"/>
              <a:chOff x="8585410" y="1771715"/>
              <a:chExt cx="271426" cy="277897"/>
            </a:xfrm>
          </p:grpSpPr>
          <p:sp>
            <p:nvSpPr>
              <p:cNvPr id="583" name="Rounded Rectangle 582"/>
              <p:cNvSpPr/>
              <p:nvPr/>
            </p:nvSpPr>
            <p:spPr>
              <a:xfrm>
                <a:off x="8585410" y="1771715"/>
                <a:ext cx="271426" cy="277897"/>
              </a:xfrm>
              <a:prstGeom prst="roundRect">
                <a:avLst>
                  <a:gd name="adj" fmla="val 10477"/>
                </a:avLst>
              </a:prstGeom>
              <a:solidFill>
                <a:schemeClr val="accent1">
                  <a:lumMod val="20000"/>
                  <a:lumOff val="8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84" name="Picture 583"/>
              <p:cNvPicPr>
                <a:picLocks noChangeAspect="1"/>
              </p:cNvPicPr>
              <p:nvPr/>
            </p:nvPicPr>
            <p:blipFill>
              <a:blip r:embed="rId4"/>
              <a:stretch>
                <a:fillRect/>
              </a:stretch>
            </p:blipFill>
            <p:spPr>
              <a:xfrm>
                <a:off x="8653446" y="1813120"/>
                <a:ext cx="135355" cy="196909"/>
              </a:xfrm>
              <a:prstGeom prst="rect">
                <a:avLst/>
              </a:prstGeom>
              <a:ln>
                <a:noFill/>
              </a:ln>
            </p:spPr>
          </p:pic>
        </p:grpSp>
        <p:sp>
          <p:nvSpPr>
            <p:cNvPr id="585" name="Oval Callout 584"/>
            <p:cNvSpPr/>
            <p:nvPr/>
          </p:nvSpPr>
          <p:spPr>
            <a:xfrm>
              <a:off x="9305815" y="2539951"/>
              <a:ext cx="667966" cy="245548"/>
            </a:xfrm>
            <a:prstGeom prst="wedgeEllipseCallout">
              <a:avLst>
                <a:gd name="adj1" fmla="val -74726"/>
                <a:gd name="adj2" fmla="val 251256"/>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p>
          </p:txBody>
        </p:sp>
        <p:sp>
          <p:nvSpPr>
            <p:cNvPr id="589" name="Rounded Rectangle 588"/>
            <p:cNvSpPr/>
            <p:nvPr/>
          </p:nvSpPr>
          <p:spPr>
            <a:xfrm>
              <a:off x="9416235" y="2227457"/>
              <a:ext cx="428415" cy="470290"/>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grpSp>
          <p:nvGrpSpPr>
            <p:cNvPr id="586" name="Group 585"/>
            <p:cNvGrpSpPr/>
            <p:nvPr/>
          </p:nvGrpSpPr>
          <p:grpSpPr>
            <a:xfrm>
              <a:off x="9553557" y="2390572"/>
              <a:ext cx="226414" cy="231812"/>
              <a:chOff x="11664465" y="2246423"/>
              <a:chExt cx="226414" cy="231812"/>
            </a:xfrm>
          </p:grpSpPr>
          <p:sp>
            <p:nvSpPr>
              <p:cNvPr id="587" name="Rounded Rectangle 586"/>
              <p:cNvSpPr/>
              <p:nvPr/>
            </p:nvSpPr>
            <p:spPr>
              <a:xfrm>
                <a:off x="11664465" y="2246423"/>
                <a:ext cx="226414" cy="231812"/>
              </a:xfrm>
              <a:prstGeom prst="roundRect">
                <a:avLst>
                  <a:gd name="adj" fmla="val 10477"/>
                </a:avLst>
              </a:prstGeom>
              <a:solidFill>
                <a:schemeClr val="accent1">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88" name="Picture 587"/>
              <p:cNvPicPr>
                <a:picLocks noChangeAspect="1"/>
              </p:cNvPicPr>
              <p:nvPr/>
            </p:nvPicPr>
            <p:blipFill>
              <a:blip r:embed="rId4"/>
              <a:stretch>
                <a:fillRect/>
              </a:stretch>
            </p:blipFill>
            <p:spPr>
              <a:xfrm>
                <a:off x="11721218" y="2280962"/>
                <a:ext cx="112908" cy="164255"/>
              </a:xfrm>
              <a:prstGeom prst="rect">
                <a:avLst/>
              </a:prstGeom>
              <a:ln>
                <a:noFill/>
              </a:ln>
            </p:spPr>
          </p:pic>
        </p:grpSp>
        <p:grpSp>
          <p:nvGrpSpPr>
            <p:cNvPr id="590" name="Group 589"/>
            <p:cNvGrpSpPr/>
            <p:nvPr/>
          </p:nvGrpSpPr>
          <p:grpSpPr>
            <a:xfrm>
              <a:off x="9470137" y="2258381"/>
              <a:ext cx="226414" cy="231812"/>
              <a:chOff x="8585410" y="1771715"/>
              <a:chExt cx="271426" cy="277897"/>
            </a:xfrm>
          </p:grpSpPr>
          <p:sp>
            <p:nvSpPr>
              <p:cNvPr id="591" name="Rounded Rectangle 590"/>
              <p:cNvSpPr/>
              <p:nvPr/>
            </p:nvSpPr>
            <p:spPr>
              <a:xfrm>
                <a:off x="8585410" y="1771715"/>
                <a:ext cx="271426" cy="277897"/>
              </a:xfrm>
              <a:prstGeom prst="roundRect">
                <a:avLst>
                  <a:gd name="adj" fmla="val 10477"/>
                </a:avLst>
              </a:prstGeom>
              <a:solidFill>
                <a:schemeClr val="accent1">
                  <a:lumMod val="20000"/>
                  <a:lumOff val="8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92" name="Picture 591"/>
              <p:cNvPicPr>
                <a:picLocks noChangeAspect="1"/>
              </p:cNvPicPr>
              <p:nvPr/>
            </p:nvPicPr>
            <p:blipFill>
              <a:blip r:embed="rId4"/>
              <a:stretch>
                <a:fillRect/>
              </a:stretch>
            </p:blipFill>
            <p:spPr>
              <a:xfrm>
                <a:off x="8653446" y="1813120"/>
                <a:ext cx="135355" cy="196909"/>
              </a:xfrm>
              <a:prstGeom prst="rect">
                <a:avLst/>
              </a:prstGeom>
              <a:ln>
                <a:noFill/>
              </a:ln>
            </p:spPr>
          </p:pic>
        </p:grpSp>
      </p:grpSp>
      <p:grpSp>
        <p:nvGrpSpPr>
          <p:cNvPr id="1030" name="Group 1029"/>
          <p:cNvGrpSpPr/>
          <p:nvPr/>
        </p:nvGrpSpPr>
        <p:grpSpPr>
          <a:xfrm>
            <a:off x="5714409" y="1624794"/>
            <a:ext cx="1398165" cy="673696"/>
            <a:chOff x="5714409" y="1624794"/>
            <a:chExt cx="1398165" cy="673696"/>
          </a:xfrm>
        </p:grpSpPr>
        <p:sp>
          <p:nvSpPr>
            <p:cNvPr id="1031" name="Rounded Rectangle 1030"/>
            <p:cNvSpPr/>
            <p:nvPr/>
          </p:nvSpPr>
          <p:spPr>
            <a:xfrm>
              <a:off x="5767898" y="1624794"/>
              <a:ext cx="1302268" cy="673696"/>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sp>
          <p:nvSpPr>
            <p:cNvPr id="1032" name="Oval Callout 1031"/>
            <p:cNvSpPr/>
            <p:nvPr/>
          </p:nvSpPr>
          <p:spPr>
            <a:xfrm>
              <a:off x="5714409" y="1924423"/>
              <a:ext cx="667966" cy="223251"/>
            </a:xfrm>
            <a:prstGeom prst="wedgeEllipseCallout">
              <a:avLst>
                <a:gd name="adj1" fmla="val -26411"/>
                <a:gd name="adj2" fmla="val 38731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p>
          </p:txBody>
        </p:sp>
        <p:sp>
          <p:nvSpPr>
            <p:cNvPr id="1033" name="Oval Callout 1032"/>
            <p:cNvSpPr/>
            <p:nvPr/>
          </p:nvSpPr>
          <p:spPr>
            <a:xfrm>
              <a:off x="6444608" y="1923321"/>
              <a:ext cx="667966" cy="223251"/>
            </a:xfrm>
            <a:prstGeom prst="wedgeEllipseCallout">
              <a:avLst>
                <a:gd name="adj1" fmla="val -106042"/>
                <a:gd name="adj2" fmla="val 36054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p>
          </p:txBody>
        </p:sp>
        <p:grpSp>
          <p:nvGrpSpPr>
            <p:cNvPr id="1035" name="Group 1034"/>
            <p:cNvGrpSpPr/>
            <p:nvPr/>
          </p:nvGrpSpPr>
          <p:grpSpPr>
            <a:xfrm>
              <a:off x="5843185" y="1791315"/>
              <a:ext cx="428415" cy="470290"/>
              <a:chOff x="9568635" y="2057152"/>
              <a:chExt cx="428415" cy="470290"/>
            </a:xfrm>
          </p:grpSpPr>
          <p:sp>
            <p:nvSpPr>
              <p:cNvPr id="1045" name="Rounded Rectangle 1044"/>
              <p:cNvSpPr/>
              <p:nvPr/>
            </p:nvSpPr>
            <p:spPr>
              <a:xfrm>
                <a:off x="9568635" y="2057152"/>
                <a:ext cx="428415" cy="470290"/>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grpSp>
            <p:nvGrpSpPr>
              <p:cNvPr id="1046" name="Group 1045"/>
              <p:cNvGrpSpPr/>
              <p:nvPr/>
            </p:nvGrpSpPr>
            <p:grpSpPr>
              <a:xfrm>
                <a:off x="9705957" y="2220267"/>
                <a:ext cx="226414" cy="231812"/>
                <a:chOff x="11664465" y="2246423"/>
                <a:chExt cx="226414" cy="231812"/>
              </a:xfrm>
            </p:grpSpPr>
            <p:sp>
              <p:nvSpPr>
                <p:cNvPr id="1050" name="Rounded Rectangle 1049"/>
                <p:cNvSpPr/>
                <p:nvPr/>
              </p:nvSpPr>
              <p:spPr>
                <a:xfrm>
                  <a:off x="11664465" y="2246423"/>
                  <a:ext cx="226414" cy="231812"/>
                </a:xfrm>
                <a:prstGeom prst="roundRect">
                  <a:avLst>
                    <a:gd name="adj" fmla="val 10477"/>
                  </a:avLst>
                </a:prstGeom>
                <a:solidFill>
                  <a:schemeClr val="accent1">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51" name="Picture 1050"/>
                <p:cNvPicPr>
                  <a:picLocks noChangeAspect="1"/>
                </p:cNvPicPr>
                <p:nvPr/>
              </p:nvPicPr>
              <p:blipFill>
                <a:blip r:embed="rId4"/>
                <a:stretch>
                  <a:fillRect/>
                </a:stretch>
              </p:blipFill>
              <p:spPr>
                <a:xfrm>
                  <a:off x="11721218" y="2280962"/>
                  <a:ext cx="112908" cy="164255"/>
                </a:xfrm>
                <a:prstGeom prst="rect">
                  <a:avLst/>
                </a:prstGeom>
                <a:ln>
                  <a:noFill/>
                </a:ln>
              </p:spPr>
            </p:pic>
          </p:grpSp>
          <p:grpSp>
            <p:nvGrpSpPr>
              <p:cNvPr id="1047" name="Group 1046"/>
              <p:cNvGrpSpPr/>
              <p:nvPr/>
            </p:nvGrpSpPr>
            <p:grpSpPr>
              <a:xfrm>
                <a:off x="9622537" y="2088076"/>
                <a:ext cx="226414" cy="231812"/>
                <a:chOff x="8585410" y="1771715"/>
                <a:chExt cx="271426" cy="277897"/>
              </a:xfrm>
            </p:grpSpPr>
            <p:sp>
              <p:nvSpPr>
                <p:cNvPr id="1048" name="Rounded Rectangle 1047"/>
                <p:cNvSpPr/>
                <p:nvPr/>
              </p:nvSpPr>
              <p:spPr>
                <a:xfrm>
                  <a:off x="8585410" y="1771715"/>
                  <a:ext cx="271426" cy="277897"/>
                </a:xfrm>
                <a:prstGeom prst="roundRect">
                  <a:avLst>
                    <a:gd name="adj" fmla="val 10477"/>
                  </a:avLst>
                </a:prstGeom>
                <a:solidFill>
                  <a:schemeClr val="accent1">
                    <a:lumMod val="20000"/>
                    <a:lumOff val="8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49" name="Picture 1048"/>
                <p:cNvPicPr>
                  <a:picLocks noChangeAspect="1"/>
                </p:cNvPicPr>
                <p:nvPr/>
              </p:nvPicPr>
              <p:blipFill>
                <a:blip r:embed="rId4"/>
                <a:stretch>
                  <a:fillRect/>
                </a:stretch>
              </p:blipFill>
              <p:spPr>
                <a:xfrm>
                  <a:off x="8653446" y="1813120"/>
                  <a:ext cx="135355" cy="196909"/>
                </a:xfrm>
                <a:prstGeom prst="rect">
                  <a:avLst/>
                </a:prstGeom>
                <a:ln>
                  <a:noFill/>
                </a:ln>
              </p:spPr>
            </p:pic>
          </p:grpSp>
        </p:grpSp>
        <p:grpSp>
          <p:nvGrpSpPr>
            <p:cNvPr id="1036" name="Group 1035"/>
            <p:cNvGrpSpPr/>
            <p:nvPr/>
          </p:nvGrpSpPr>
          <p:grpSpPr>
            <a:xfrm>
              <a:off x="6599238" y="1802363"/>
              <a:ext cx="428415" cy="470290"/>
              <a:chOff x="9568635" y="2057152"/>
              <a:chExt cx="428415" cy="470290"/>
            </a:xfrm>
          </p:grpSpPr>
          <p:sp>
            <p:nvSpPr>
              <p:cNvPr id="1038" name="Rounded Rectangle 1037"/>
              <p:cNvSpPr/>
              <p:nvPr/>
            </p:nvSpPr>
            <p:spPr>
              <a:xfrm>
                <a:off x="9568635" y="2057152"/>
                <a:ext cx="428415" cy="470290"/>
              </a:xfrm>
              <a:prstGeom prst="roundRect">
                <a:avLst>
                  <a:gd name="adj" fmla="val 4063"/>
                </a:avLst>
              </a:prstGeom>
              <a:solidFill>
                <a:schemeClr val="accent6">
                  <a:lumMod val="75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solidFill>
                </a:endParaRPr>
              </a:p>
            </p:txBody>
          </p:sp>
          <p:grpSp>
            <p:nvGrpSpPr>
              <p:cNvPr id="1039" name="Group 1038"/>
              <p:cNvGrpSpPr/>
              <p:nvPr/>
            </p:nvGrpSpPr>
            <p:grpSpPr>
              <a:xfrm>
                <a:off x="9705957" y="2220267"/>
                <a:ext cx="226414" cy="231812"/>
                <a:chOff x="11664465" y="2246423"/>
                <a:chExt cx="226414" cy="231812"/>
              </a:xfrm>
            </p:grpSpPr>
            <p:sp>
              <p:nvSpPr>
                <p:cNvPr id="1043" name="Rounded Rectangle 1042"/>
                <p:cNvSpPr/>
                <p:nvPr/>
              </p:nvSpPr>
              <p:spPr>
                <a:xfrm>
                  <a:off x="11664465" y="2246423"/>
                  <a:ext cx="226414" cy="231812"/>
                </a:xfrm>
                <a:prstGeom prst="roundRect">
                  <a:avLst>
                    <a:gd name="adj" fmla="val 10477"/>
                  </a:avLst>
                </a:prstGeom>
                <a:solidFill>
                  <a:schemeClr val="accent1">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44" name="Picture 1043"/>
                <p:cNvPicPr>
                  <a:picLocks noChangeAspect="1"/>
                </p:cNvPicPr>
                <p:nvPr/>
              </p:nvPicPr>
              <p:blipFill>
                <a:blip r:embed="rId4"/>
                <a:stretch>
                  <a:fillRect/>
                </a:stretch>
              </p:blipFill>
              <p:spPr>
                <a:xfrm>
                  <a:off x="11721218" y="2280962"/>
                  <a:ext cx="112908" cy="164255"/>
                </a:xfrm>
                <a:prstGeom prst="rect">
                  <a:avLst/>
                </a:prstGeom>
                <a:ln>
                  <a:noFill/>
                </a:ln>
              </p:spPr>
            </p:pic>
          </p:grpSp>
          <p:grpSp>
            <p:nvGrpSpPr>
              <p:cNvPr id="1040" name="Group 1039"/>
              <p:cNvGrpSpPr/>
              <p:nvPr/>
            </p:nvGrpSpPr>
            <p:grpSpPr>
              <a:xfrm>
                <a:off x="9622537" y="2088076"/>
                <a:ext cx="226414" cy="231812"/>
                <a:chOff x="8585410" y="1771715"/>
                <a:chExt cx="271426" cy="277897"/>
              </a:xfrm>
            </p:grpSpPr>
            <p:sp>
              <p:nvSpPr>
                <p:cNvPr id="1041" name="Rounded Rectangle 1040"/>
                <p:cNvSpPr/>
                <p:nvPr/>
              </p:nvSpPr>
              <p:spPr>
                <a:xfrm>
                  <a:off x="8585410" y="1771715"/>
                  <a:ext cx="271426" cy="277897"/>
                </a:xfrm>
                <a:prstGeom prst="roundRect">
                  <a:avLst>
                    <a:gd name="adj" fmla="val 10477"/>
                  </a:avLst>
                </a:prstGeom>
                <a:solidFill>
                  <a:schemeClr val="accent1">
                    <a:lumMod val="20000"/>
                    <a:lumOff val="8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42" name="Picture 1041"/>
                <p:cNvPicPr>
                  <a:picLocks noChangeAspect="1"/>
                </p:cNvPicPr>
                <p:nvPr/>
              </p:nvPicPr>
              <p:blipFill>
                <a:blip r:embed="rId4"/>
                <a:stretch>
                  <a:fillRect/>
                </a:stretch>
              </p:blipFill>
              <p:spPr>
                <a:xfrm>
                  <a:off x="8653446" y="1813120"/>
                  <a:ext cx="135355" cy="196909"/>
                </a:xfrm>
                <a:prstGeom prst="rect">
                  <a:avLst/>
                </a:prstGeom>
                <a:ln>
                  <a:noFill/>
                </a:ln>
              </p:spPr>
            </p:pic>
          </p:grpSp>
        </p:grpSp>
        <p:cxnSp>
          <p:nvCxnSpPr>
            <p:cNvPr id="1037" name="Straight Arrow Connector 1036"/>
            <p:cNvCxnSpPr>
              <a:stCxn id="1048" idx="3"/>
              <a:endCxn id="1041" idx="1"/>
            </p:cNvCxnSpPr>
            <p:nvPr/>
          </p:nvCxnSpPr>
          <p:spPr>
            <a:xfrm>
              <a:off x="6123501" y="1938145"/>
              <a:ext cx="529639" cy="1104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055" name="Rounded Rectangle 1054"/>
          <p:cNvSpPr/>
          <p:nvPr/>
        </p:nvSpPr>
        <p:spPr>
          <a:xfrm>
            <a:off x="5046408" y="1842023"/>
            <a:ext cx="226414" cy="231812"/>
          </a:xfrm>
          <a:prstGeom prst="roundRect">
            <a:avLst>
              <a:gd name="adj" fmla="val 10477"/>
            </a:avLst>
          </a:prstGeom>
          <a:solidFill>
            <a:schemeClr val="accent1">
              <a:lumMod val="20000"/>
              <a:lumOff val="8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56" name="Picture 1055"/>
          <p:cNvPicPr>
            <a:picLocks noChangeAspect="1"/>
          </p:cNvPicPr>
          <p:nvPr/>
        </p:nvPicPr>
        <p:blipFill>
          <a:blip r:embed="rId4"/>
          <a:stretch>
            <a:fillRect/>
          </a:stretch>
        </p:blipFill>
        <p:spPr>
          <a:xfrm>
            <a:off x="5103161" y="1876562"/>
            <a:ext cx="112908" cy="164255"/>
          </a:xfrm>
          <a:prstGeom prst="rect">
            <a:avLst/>
          </a:prstGeom>
          <a:ln>
            <a:noFill/>
          </a:ln>
        </p:spPr>
      </p:pic>
    </p:spTree>
    <p:extLst>
      <p:ext uri="{BB962C8B-B14F-4D97-AF65-F5344CB8AC3E}">
        <p14:creationId xmlns:p14="http://schemas.microsoft.com/office/powerpoint/2010/main" val="180316687"/>
      </p:ext>
    </p:extLst>
  </p:cSld>
  <p:clrMapOvr>
    <a:masterClrMapping/>
  </p:clrMapOvr>
  <p:transition>
    <p:wipe dir="r"/>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Distributed ONAP Deployments</a:t>
            </a:r>
          </a:p>
        </p:txBody>
      </p:sp>
      <p:sp>
        <p:nvSpPr>
          <p:cNvPr id="3" name="Content Placeholder 2"/>
          <p:cNvSpPr>
            <a:spLocks noGrp="1"/>
          </p:cNvSpPr>
          <p:nvPr>
            <p:ph sz="half" idx="1"/>
          </p:nvPr>
        </p:nvSpPr>
        <p:spPr>
          <a:xfrm>
            <a:off x="527972" y="1442418"/>
            <a:ext cx="5181600" cy="4351338"/>
          </a:xfrm>
        </p:spPr>
        <p:txBody>
          <a:bodyPr anchor="ctr">
            <a:normAutofit fontScale="70000" lnSpcReduction="20000"/>
          </a:bodyPr>
          <a:lstStyle/>
          <a:p>
            <a:pPr marL="0" indent="0">
              <a:buNone/>
            </a:pPr>
            <a:r>
              <a:rPr lang="en-US" b="1" dirty="0"/>
              <a:t>Deployment follows a federated, decentralized model…</a:t>
            </a:r>
          </a:p>
          <a:p>
            <a:r>
              <a:rPr lang="en-US" b="1" dirty="0"/>
              <a:t>Management Components</a:t>
            </a:r>
          </a:p>
          <a:p>
            <a:pPr lvl="1"/>
            <a:r>
              <a:rPr lang="en-US" dirty="0"/>
              <a:t>Software functions (services) responsible for ONAP management tasks</a:t>
            </a:r>
          </a:p>
          <a:p>
            <a:r>
              <a:rPr lang="en-US" b="1" dirty="0"/>
              <a:t>Management Control Points (MCP’s)</a:t>
            </a:r>
          </a:p>
          <a:p>
            <a:pPr lvl="1"/>
            <a:r>
              <a:rPr lang="en-US" dirty="0"/>
              <a:t>Aggregate together multiple management components and manage their lifecycle</a:t>
            </a:r>
          </a:p>
          <a:p>
            <a:pPr lvl="1"/>
            <a:r>
              <a:rPr lang="en-US" dirty="0"/>
              <a:t>Enable distribution of management control across complex ONAP deployment</a:t>
            </a:r>
          </a:p>
          <a:p>
            <a:pPr lvl="1"/>
            <a:r>
              <a:rPr lang="en-US" dirty="0"/>
              <a:t>Deployed as needed across multiple sites</a:t>
            </a:r>
          </a:p>
          <a:p>
            <a:r>
              <a:rPr lang="en-US" b="1" dirty="0"/>
              <a:t>Management Interconnect</a:t>
            </a:r>
          </a:p>
          <a:p>
            <a:pPr lvl="1"/>
            <a:r>
              <a:rPr lang="en-US" dirty="0"/>
              <a:t>Connects ONAP management components and MCP’s together over the network</a:t>
            </a:r>
          </a:p>
          <a:p>
            <a:pPr lvl="1"/>
            <a:r>
              <a:rPr lang="en-US" dirty="0"/>
              <a:t>Enables both short and long haul communication</a:t>
            </a:r>
          </a:p>
          <a:p>
            <a:pPr lvl="1"/>
            <a:r>
              <a:rPr lang="en-US" dirty="0"/>
              <a:t>Span multiple sites, locations and geographies </a:t>
            </a:r>
          </a:p>
        </p:txBody>
      </p:sp>
      <p:grpSp>
        <p:nvGrpSpPr>
          <p:cNvPr id="18" name="Group 17"/>
          <p:cNvGrpSpPr/>
          <p:nvPr/>
        </p:nvGrpSpPr>
        <p:grpSpPr>
          <a:xfrm>
            <a:off x="6480241" y="3306498"/>
            <a:ext cx="4229892" cy="412229"/>
            <a:chOff x="6057274" y="3855138"/>
            <a:chExt cx="6310860" cy="412229"/>
          </a:xfrm>
        </p:grpSpPr>
        <p:sp>
          <p:nvSpPr>
            <p:cNvPr id="5" name="Can 4"/>
            <p:cNvSpPr/>
            <p:nvPr/>
          </p:nvSpPr>
          <p:spPr>
            <a:xfrm rot="5400000">
              <a:off x="6424303" y="3605364"/>
              <a:ext cx="181257" cy="915316"/>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8" name="Cloud 7"/>
            <p:cNvSpPr/>
            <p:nvPr/>
          </p:nvSpPr>
          <p:spPr>
            <a:xfrm>
              <a:off x="7353924" y="3855138"/>
              <a:ext cx="981856" cy="412229"/>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a:t>WAN</a:t>
              </a:r>
            </a:p>
          </p:txBody>
        </p:sp>
        <p:sp>
          <p:nvSpPr>
            <p:cNvPr id="15" name="Can 14"/>
            <p:cNvSpPr/>
            <p:nvPr/>
          </p:nvSpPr>
          <p:spPr>
            <a:xfrm rot="5400000">
              <a:off x="9121264" y="3606633"/>
              <a:ext cx="182880" cy="9144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6" name="Cloud 15"/>
            <p:cNvSpPr/>
            <p:nvPr/>
          </p:nvSpPr>
          <p:spPr>
            <a:xfrm>
              <a:off x="10052154" y="3855138"/>
              <a:ext cx="981856" cy="412229"/>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a:t>WAN</a:t>
              </a:r>
            </a:p>
          </p:txBody>
        </p:sp>
        <p:sp>
          <p:nvSpPr>
            <p:cNvPr id="17" name="Can 16"/>
            <p:cNvSpPr/>
            <p:nvPr/>
          </p:nvSpPr>
          <p:spPr>
            <a:xfrm rot="5400000">
              <a:off x="11819494" y="3606633"/>
              <a:ext cx="182880" cy="9144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cxnSp>
        <p:nvCxnSpPr>
          <p:cNvPr id="20" name="Straight Arrow Connector 19"/>
          <p:cNvCxnSpPr>
            <a:stCxn id="5" idx="1"/>
            <a:endCxn id="8" idx="2"/>
          </p:cNvCxnSpPr>
          <p:nvPr/>
        </p:nvCxnSpPr>
        <p:spPr>
          <a:xfrm flipV="1">
            <a:off x="7093737" y="3512613"/>
            <a:ext cx="257632" cy="177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8" idx="0"/>
            <a:endCxn id="15" idx="3"/>
          </p:cNvCxnSpPr>
          <p:nvPr/>
        </p:nvCxnSpPr>
        <p:spPr>
          <a:xfrm>
            <a:off x="8006875" y="3512613"/>
            <a:ext cx="281871" cy="258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5" idx="1"/>
            <a:endCxn id="16" idx="2"/>
          </p:cNvCxnSpPr>
          <p:nvPr/>
        </p:nvCxnSpPr>
        <p:spPr>
          <a:xfrm flipV="1">
            <a:off x="8901628" y="3512613"/>
            <a:ext cx="258246" cy="258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6" idx="0"/>
            <a:endCxn id="17" idx="3"/>
          </p:cNvCxnSpPr>
          <p:nvPr/>
        </p:nvCxnSpPr>
        <p:spPr>
          <a:xfrm>
            <a:off x="9815380" y="3512613"/>
            <a:ext cx="281871" cy="258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29" name="Group 28"/>
          <p:cNvGrpSpPr/>
          <p:nvPr/>
        </p:nvGrpSpPr>
        <p:grpSpPr>
          <a:xfrm>
            <a:off x="5962760" y="1635232"/>
            <a:ext cx="1717848" cy="1128415"/>
            <a:chOff x="2270163" y="1930578"/>
            <a:chExt cx="2429254" cy="1433708"/>
          </a:xfrm>
        </p:grpSpPr>
        <p:sp>
          <p:nvSpPr>
            <p:cNvPr id="30" name="Cloud 29"/>
            <p:cNvSpPr/>
            <p:nvPr/>
          </p:nvSpPr>
          <p:spPr>
            <a:xfrm>
              <a:off x="2270163" y="2472695"/>
              <a:ext cx="2429254" cy="82586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30"/>
            <p:cNvPicPr>
              <a:picLocks noChangeAspect="1"/>
            </p:cNvPicPr>
            <p:nvPr/>
          </p:nvPicPr>
          <p:blipFill>
            <a:blip r:embed="rId3"/>
            <a:stretch>
              <a:fillRect/>
            </a:stretch>
          </p:blipFill>
          <p:spPr>
            <a:xfrm>
              <a:off x="2689922" y="2219458"/>
              <a:ext cx="674795" cy="875807"/>
            </a:xfrm>
            <a:prstGeom prst="rect">
              <a:avLst/>
            </a:prstGeom>
          </p:spPr>
        </p:pic>
        <p:pic>
          <p:nvPicPr>
            <p:cNvPr id="32" name="Picture 31"/>
            <p:cNvPicPr>
              <a:picLocks noChangeAspect="1"/>
            </p:cNvPicPr>
            <p:nvPr/>
          </p:nvPicPr>
          <p:blipFill>
            <a:blip r:embed="rId3"/>
            <a:stretch>
              <a:fillRect/>
            </a:stretch>
          </p:blipFill>
          <p:spPr>
            <a:xfrm>
              <a:off x="3434434" y="2219458"/>
              <a:ext cx="674795" cy="875807"/>
            </a:xfrm>
            <a:prstGeom prst="rect">
              <a:avLst/>
            </a:prstGeom>
          </p:spPr>
        </p:pic>
        <p:sp>
          <p:nvSpPr>
            <p:cNvPr id="33" name="TextBox 32"/>
            <p:cNvSpPr txBox="1"/>
            <p:nvPr/>
          </p:nvSpPr>
          <p:spPr>
            <a:xfrm>
              <a:off x="2896702" y="3012345"/>
              <a:ext cx="261232" cy="351941"/>
            </a:xfrm>
            <a:prstGeom prst="rect">
              <a:avLst/>
            </a:prstGeom>
            <a:noFill/>
          </p:spPr>
          <p:txBody>
            <a:bodyPr wrap="none" rtlCol="0" anchor="ctr">
              <a:spAutoFit/>
            </a:bodyPr>
            <a:lstStyle/>
            <a:p>
              <a:pPr algn="ctr"/>
              <a:endParaRPr lang="en-US" sz="1200" b="1" dirty="0"/>
            </a:p>
          </p:txBody>
        </p:sp>
        <p:sp>
          <p:nvSpPr>
            <p:cNvPr id="34" name="TextBox 33"/>
            <p:cNvSpPr txBox="1"/>
            <p:nvPr/>
          </p:nvSpPr>
          <p:spPr>
            <a:xfrm>
              <a:off x="3641214" y="3012343"/>
              <a:ext cx="261232" cy="351941"/>
            </a:xfrm>
            <a:prstGeom prst="rect">
              <a:avLst/>
            </a:prstGeom>
            <a:noFill/>
          </p:spPr>
          <p:txBody>
            <a:bodyPr wrap="none" rtlCol="0" anchor="ctr">
              <a:spAutoFit/>
            </a:bodyPr>
            <a:lstStyle/>
            <a:p>
              <a:pPr algn="ctr"/>
              <a:endParaRPr lang="en-US" sz="1200" b="1" dirty="0"/>
            </a:p>
          </p:txBody>
        </p:sp>
        <p:sp>
          <p:nvSpPr>
            <p:cNvPr id="35" name="TextBox 34"/>
            <p:cNvSpPr txBox="1"/>
            <p:nvPr/>
          </p:nvSpPr>
          <p:spPr>
            <a:xfrm>
              <a:off x="4178946" y="2472695"/>
              <a:ext cx="348171" cy="369332"/>
            </a:xfrm>
            <a:prstGeom prst="rect">
              <a:avLst/>
            </a:prstGeom>
            <a:noFill/>
          </p:spPr>
          <p:txBody>
            <a:bodyPr wrap="none" rtlCol="0" anchor="ctr">
              <a:spAutoFit/>
            </a:bodyPr>
            <a:lstStyle/>
            <a:p>
              <a:pPr algn="ctr"/>
              <a:r>
                <a:rPr lang="en-US" b="1" dirty="0"/>
                <a:t>…</a:t>
              </a:r>
            </a:p>
          </p:txBody>
        </p:sp>
        <p:sp>
          <p:nvSpPr>
            <p:cNvPr id="36" name="TextBox 35"/>
            <p:cNvSpPr txBox="1"/>
            <p:nvPr/>
          </p:nvSpPr>
          <p:spPr>
            <a:xfrm>
              <a:off x="3210645" y="1930578"/>
              <a:ext cx="548292" cy="276999"/>
            </a:xfrm>
            <a:prstGeom prst="rect">
              <a:avLst/>
            </a:prstGeom>
            <a:noFill/>
          </p:spPr>
          <p:txBody>
            <a:bodyPr wrap="none" rtlCol="0" anchor="ctr">
              <a:spAutoFit/>
            </a:bodyPr>
            <a:lstStyle/>
            <a:p>
              <a:pPr algn="ctr"/>
              <a:r>
                <a:rPr lang="en-US" sz="1200" b="1" dirty="0"/>
                <a:t>Site A</a:t>
              </a:r>
            </a:p>
          </p:txBody>
        </p:sp>
      </p:grpSp>
      <p:cxnSp>
        <p:nvCxnSpPr>
          <p:cNvPr id="38" name="Straight Arrow Connector 37"/>
          <p:cNvCxnSpPr>
            <a:endCxn id="5" idx="2"/>
          </p:cNvCxnSpPr>
          <p:nvPr/>
        </p:nvCxnSpPr>
        <p:spPr>
          <a:xfrm>
            <a:off x="6780398" y="2418930"/>
            <a:ext cx="6591" cy="1004824"/>
          </a:xfrm>
          <a:prstGeom prst="straightConnector1">
            <a:avLst/>
          </a:prstGeom>
          <a:ln w="12700">
            <a:solidFill>
              <a:srgbClr val="FF0000"/>
            </a:solidFill>
            <a:headEnd type="triangle"/>
            <a:tailEnd type="triangle"/>
          </a:ln>
        </p:spPr>
        <p:style>
          <a:lnRef idx="3">
            <a:schemeClr val="accent6"/>
          </a:lnRef>
          <a:fillRef idx="0">
            <a:schemeClr val="accent6"/>
          </a:fillRef>
          <a:effectRef idx="2">
            <a:schemeClr val="accent6"/>
          </a:effectRef>
          <a:fontRef idx="minor">
            <a:schemeClr val="tx1"/>
          </a:fontRef>
        </p:style>
      </p:cxnSp>
      <p:grpSp>
        <p:nvGrpSpPr>
          <p:cNvPr id="39" name="Group 38"/>
          <p:cNvGrpSpPr/>
          <p:nvPr/>
        </p:nvGrpSpPr>
        <p:grpSpPr>
          <a:xfrm>
            <a:off x="6736775" y="4298945"/>
            <a:ext cx="1717848" cy="1157907"/>
            <a:chOff x="2270163" y="1893107"/>
            <a:chExt cx="2429254" cy="1471179"/>
          </a:xfrm>
        </p:grpSpPr>
        <p:sp>
          <p:nvSpPr>
            <p:cNvPr id="40" name="Cloud 39"/>
            <p:cNvSpPr/>
            <p:nvPr/>
          </p:nvSpPr>
          <p:spPr>
            <a:xfrm>
              <a:off x="2270163" y="2472695"/>
              <a:ext cx="2429254" cy="809157"/>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 name="Picture 40"/>
            <p:cNvPicPr>
              <a:picLocks noChangeAspect="1"/>
            </p:cNvPicPr>
            <p:nvPr/>
          </p:nvPicPr>
          <p:blipFill>
            <a:blip r:embed="rId3"/>
            <a:stretch>
              <a:fillRect/>
            </a:stretch>
          </p:blipFill>
          <p:spPr>
            <a:xfrm>
              <a:off x="2689922" y="2219458"/>
              <a:ext cx="674795" cy="875807"/>
            </a:xfrm>
            <a:prstGeom prst="rect">
              <a:avLst/>
            </a:prstGeom>
          </p:spPr>
        </p:pic>
        <p:pic>
          <p:nvPicPr>
            <p:cNvPr id="42" name="Picture 41"/>
            <p:cNvPicPr>
              <a:picLocks noChangeAspect="1"/>
            </p:cNvPicPr>
            <p:nvPr/>
          </p:nvPicPr>
          <p:blipFill>
            <a:blip r:embed="rId3"/>
            <a:stretch>
              <a:fillRect/>
            </a:stretch>
          </p:blipFill>
          <p:spPr>
            <a:xfrm>
              <a:off x="3434434" y="2219458"/>
              <a:ext cx="674795" cy="875807"/>
            </a:xfrm>
            <a:prstGeom prst="rect">
              <a:avLst/>
            </a:prstGeom>
          </p:spPr>
        </p:pic>
        <p:sp>
          <p:nvSpPr>
            <p:cNvPr id="43" name="TextBox 42"/>
            <p:cNvSpPr txBox="1"/>
            <p:nvPr/>
          </p:nvSpPr>
          <p:spPr>
            <a:xfrm>
              <a:off x="2896702" y="3012345"/>
              <a:ext cx="261232" cy="351941"/>
            </a:xfrm>
            <a:prstGeom prst="rect">
              <a:avLst/>
            </a:prstGeom>
            <a:noFill/>
          </p:spPr>
          <p:txBody>
            <a:bodyPr wrap="none" rtlCol="0" anchor="ctr">
              <a:spAutoFit/>
            </a:bodyPr>
            <a:lstStyle/>
            <a:p>
              <a:pPr algn="ctr"/>
              <a:endParaRPr lang="en-US" sz="1200" b="1" dirty="0"/>
            </a:p>
          </p:txBody>
        </p:sp>
        <p:sp>
          <p:nvSpPr>
            <p:cNvPr id="44" name="TextBox 43"/>
            <p:cNvSpPr txBox="1"/>
            <p:nvPr/>
          </p:nvSpPr>
          <p:spPr>
            <a:xfrm>
              <a:off x="3641214" y="3012343"/>
              <a:ext cx="261232" cy="351941"/>
            </a:xfrm>
            <a:prstGeom prst="rect">
              <a:avLst/>
            </a:prstGeom>
            <a:noFill/>
          </p:spPr>
          <p:txBody>
            <a:bodyPr wrap="none" rtlCol="0" anchor="ctr">
              <a:spAutoFit/>
            </a:bodyPr>
            <a:lstStyle/>
            <a:p>
              <a:pPr algn="ctr"/>
              <a:endParaRPr lang="en-US" sz="1200" b="1" dirty="0"/>
            </a:p>
          </p:txBody>
        </p:sp>
        <p:sp>
          <p:nvSpPr>
            <p:cNvPr id="45" name="TextBox 44"/>
            <p:cNvSpPr txBox="1"/>
            <p:nvPr/>
          </p:nvSpPr>
          <p:spPr>
            <a:xfrm>
              <a:off x="4178946" y="2472695"/>
              <a:ext cx="348171" cy="369332"/>
            </a:xfrm>
            <a:prstGeom prst="rect">
              <a:avLst/>
            </a:prstGeom>
            <a:noFill/>
          </p:spPr>
          <p:txBody>
            <a:bodyPr wrap="none" rtlCol="0" anchor="ctr">
              <a:spAutoFit/>
            </a:bodyPr>
            <a:lstStyle/>
            <a:p>
              <a:pPr algn="ctr"/>
              <a:r>
                <a:rPr lang="en-US" b="1" dirty="0"/>
                <a:t>…</a:t>
              </a:r>
            </a:p>
          </p:txBody>
        </p:sp>
        <p:sp>
          <p:nvSpPr>
            <p:cNvPr id="46" name="TextBox 45"/>
            <p:cNvSpPr txBox="1"/>
            <p:nvPr/>
          </p:nvSpPr>
          <p:spPr>
            <a:xfrm>
              <a:off x="3138512" y="1893107"/>
              <a:ext cx="692559" cy="351941"/>
            </a:xfrm>
            <a:prstGeom prst="rect">
              <a:avLst/>
            </a:prstGeom>
            <a:noFill/>
          </p:spPr>
          <p:txBody>
            <a:bodyPr wrap="none" rtlCol="0" anchor="ctr">
              <a:spAutoFit/>
            </a:bodyPr>
            <a:lstStyle/>
            <a:p>
              <a:pPr algn="ctr"/>
              <a:r>
                <a:rPr lang="en-US" sz="1200" b="1" dirty="0"/>
                <a:t>Site B</a:t>
              </a:r>
            </a:p>
          </p:txBody>
        </p:sp>
      </p:grpSp>
      <p:grpSp>
        <p:nvGrpSpPr>
          <p:cNvPr id="51" name="Group 50"/>
          <p:cNvGrpSpPr/>
          <p:nvPr/>
        </p:nvGrpSpPr>
        <p:grpSpPr>
          <a:xfrm>
            <a:off x="9601294" y="1600236"/>
            <a:ext cx="1717848" cy="1157907"/>
            <a:chOff x="2270163" y="1893107"/>
            <a:chExt cx="2429254" cy="1471179"/>
          </a:xfrm>
        </p:grpSpPr>
        <p:sp>
          <p:nvSpPr>
            <p:cNvPr id="52" name="Cloud 51"/>
            <p:cNvSpPr/>
            <p:nvPr/>
          </p:nvSpPr>
          <p:spPr>
            <a:xfrm>
              <a:off x="2270163" y="2472695"/>
              <a:ext cx="2429254" cy="83285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3" name="Picture 52"/>
            <p:cNvPicPr>
              <a:picLocks noChangeAspect="1"/>
            </p:cNvPicPr>
            <p:nvPr/>
          </p:nvPicPr>
          <p:blipFill>
            <a:blip r:embed="rId3"/>
            <a:stretch>
              <a:fillRect/>
            </a:stretch>
          </p:blipFill>
          <p:spPr>
            <a:xfrm>
              <a:off x="2689922" y="2219458"/>
              <a:ext cx="674795" cy="875807"/>
            </a:xfrm>
            <a:prstGeom prst="rect">
              <a:avLst/>
            </a:prstGeom>
          </p:spPr>
        </p:pic>
        <p:pic>
          <p:nvPicPr>
            <p:cNvPr id="54" name="Picture 53"/>
            <p:cNvPicPr>
              <a:picLocks noChangeAspect="1"/>
            </p:cNvPicPr>
            <p:nvPr/>
          </p:nvPicPr>
          <p:blipFill>
            <a:blip r:embed="rId3"/>
            <a:stretch>
              <a:fillRect/>
            </a:stretch>
          </p:blipFill>
          <p:spPr>
            <a:xfrm>
              <a:off x="3434434" y="2219458"/>
              <a:ext cx="674795" cy="875807"/>
            </a:xfrm>
            <a:prstGeom prst="rect">
              <a:avLst/>
            </a:prstGeom>
          </p:spPr>
        </p:pic>
        <p:sp>
          <p:nvSpPr>
            <p:cNvPr id="55" name="TextBox 54"/>
            <p:cNvSpPr txBox="1"/>
            <p:nvPr/>
          </p:nvSpPr>
          <p:spPr>
            <a:xfrm>
              <a:off x="2896702" y="3012345"/>
              <a:ext cx="261232" cy="351941"/>
            </a:xfrm>
            <a:prstGeom prst="rect">
              <a:avLst/>
            </a:prstGeom>
            <a:noFill/>
          </p:spPr>
          <p:txBody>
            <a:bodyPr wrap="none" rtlCol="0" anchor="ctr">
              <a:spAutoFit/>
            </a:bodyPr>
            <a:lstStyle/>
            <a:p>
              <a:pPr algn="ctr"/>
              <a:endParaRPr lang="en-US" sz="1200" b="1" dirty="0"/>
            </a:p>
          </p:txBody>
        </p:sp>
        <p:sp>
          <p:nvSpPr>
            <p:cNvPr id="56" name="TextBox 55"/>
            <p:cNvSpPr txBox="1"/>
            <p:nvPr/>
          </p:nvSpPr>
          <p:spPr>
            <a:xfrm>
              <a:off x="3641214" y="3012343"/>
              <a:ext cx="261232" cy="351941"/>
            </a:xfrm>
            <a:prstGeom prst="rect">
              <a:avLst/>
            </a:prstGeom>
            <a:noFill/>
          </p:spPr>
          <p:txBody>
            <a:bodyPr wrap="none" rtlCol="0" anchor="ctr">
              <a:spAutoFit/>
            </a:bodyPr>
            <a:lstStyle/>
            <a:p>
              <a:pPr algn="ctr"/>
              <a:endParaRPr lang="en-US" sz="1200" b="1" dirty="0"/>
            </a:p>
          </p:txBody>
        </p:sp>
        <p:sp>
          <p:nvSpPr>
            <p:cNvPr id="57" name="TextBox 56"/>
            <p:cNvSpPr txBox="1"/>
            <p:nvPr/>
          </p:nvSpPr>
          <p:spPr>
            <a:xfrm>
              <a:off x="4178946" y="2472695"/>
              <a:ext cx="348171" cy="369332"/>
            </a:xfrm>
            <a:prstGeom prst="rect">
              <a:avLst/>
            </a:prstGeom>
            <a:noFill/>
          </p:spPr>
          <p:txBody>
            <a:bodyPr wrap="none" rtlCol="0" anchor="ctr">
              <a:spAutoFit/>
            </a:bodyPr>
            <a:lstStyle/>
            <a:p>
              <a:pPr algn="ctr"/>
              <a:r>
                <a:rPr lang="en-US" b="1" dirty="0"/>
                <a:t>…</a:t>
              </a:r>
            </a:p>
          </p:txBody>
        </p:sp>
        <p:sp>
          <p:nvSpPr>
            <p:cNvPr id="58" name="TextBox 57"/>
            <p:cNvSpPr txBox="1"/>
            <p:nvPr/>
          </p:nvSpPr>
          <p:spPr>
            <a:xfrm>
              <a:off x="3131384" y="1893107"/>
              <a:ext cx="706815" cy="351941"/>
            </a:xfrm>
            <a:prstGeom prst="rect">
              <a:avLst/>
            </a:prstGeom>
            <a:noFill/>
          </p:spPr>
          <p:txBody>
            <a:bodyPr wrap="none" rtlCol="0" anchor="ctr">
              <a:spAutoFit/>
            </a:bodyPr>
            <a:lstStyle/>
            <a:p>
              <a:pPr algn="ctr"/>
              <a:r>
                <a:rPr lang="en-US" sz="1200" b="1" dirty="0"/>
                <a:t>Site D</a:t>
              </a:r>
            </a:p>
          </p:txBody>
        </p:sp>
      </p:grpSp>
      <p:cxnSp>
        <p:nvCxnSpPr>
          <p:cNvPr id="60" name="Straight Arrow Connector 59"/>
          <p:cNvCxnSpPr>
            <a:stCxn id="82" idx="4"/>
            <a:endCxn id="17" idx="2"/>
          </p:cNvCxnSpPr>
          <p:nvPr/>
        </p:nvCxnSpPr>
        <p:spPr>
          <a:xfrm>
            <a:off x="10396931" y="2410979"/>
            <a:ext cx="6761" cy="1012774"/>
          </a:xfrm>
          <a:prstGeom prst="straightConnector1">
            <a:avLst/>
          </a:prstGeom>
          <a:ln w="12700">
            <a:solidFill>
              <a:srgbClr val="FF0000"/>
            </a:solidFill>
            <a:headEnd type="triangle"/>
            <a:tailEnd type="triangle"/>
          </a:ln>
        </p:spPr>
        <p:style>
          <a:lnRef idx="3">
            <a:schemeClr val="accent6"/>
          </a:lnRef>
          <a:fillRef idx="0">
            <a:schemeClr val="accent6"/>
          </a:fillRef>
          <a:effectRef idx="2">
            <a:schemeClr val="accent6"/>
          </a:effectRef>
          <a:fontRef idx="minor">
            <a:schemeClr val="tx1"/>
          </a:fontRef>
        </p:style>
      </p:cxnSp>
      <p:grpSp>
        <p:nvGrpSpPr>
          <p:cNvPr id="62" name="Group 61"/>
          <p:cNvGrpSpPr/>
          <p:nvPr/>
        </p:nvGrpSpPr>
        <p:grpSpPr>
          <a:xfrm>
            <a:off x="8802552" y="4298945"/>
            <a:ext cx="1717848" cy="1157907"/>
            <a:chOff x="2270163" y="1893107"/>
            <a:chExt cx="2429254" cy="1471179"/>
          </a:xfrm>
        </p:grpSpPr>
        <p:sp>
          <p:nvSpPr>
            <p:cNvPr id="63" name="Cloud 62"/>
            <p:cNvSpPr/>
            <p:nvPr/>
          </p:nvSpPr>
          <p:spPr>
            <a:xfrm>
              <a:off x="2270163" y="2472695"/>
              <a:ext cx="2429254" cy="809157"/>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4" name="Picture 63"/>
            <p:cNvPicPr>
              <a:picLocks noChangeAspect="1"/>
            </p:cNvPicPr>
            <p:nvPr/>
          </p:nvPicPr>
          <p:blipFill>
            <a:blip r:embed="rId3"/>
            <a:stretch>
              <a:fillRect/>
            </a:stretch>
          </p:blipFill>
          <p:spPr>
            <a:xfrm>
              <a:off x="2689922" y="2219458"/>
              <a:ext cx="674795" cy="875807"/>
            </a:xfrm>
            <a:prstGeom prst="rect">
              <a:avLst/>
            </a:prstGeom>
          </p:spPr>
        </p:pic>
        <p:pic>
          <p:nvPicPr>
            <p:cNvPr id="65" name="Picture 64"/>
            <p:cNvPicPr>
              <a:picLocks noChangeAspect="1"/>
            </p:cNvPicPr>
            <p:nvPr/>
          </p:nvPicPr>
          <p:blipFill>
            <a:blip r:embed="rId3"/>
            <a:stretch>
              <a:fillRect/>
            </a:stretch>
          </p:blipFill>
          <p:spPr>
            <a:xfrm>
              <a:off x="3434434" y="2219458"/>
              <a:ext cx="674795" cy="875807"/>
            </a:xfrm>
            <a:prstGeom prst="rect">
              <a:avLst/>
            </a:prstGeom>
          </p:spPr>
        </p:pic>
        <p:sp>
          <p:nvSpPr>
            <p:cNvPr id="66" name="TextBox 65"/>
            <p:cNvSpPr txBox="1"/>
            <p:nvPr/>
          </p:nvSpPr>
          <p:spPr>
            <a:xfrm>
              <a:off x="2896702" y="3012345"/>
              <a:ext cx="261232" cy="351941"/>
            </a:xfrm>
            <a:prstGeom prst="rect">
              <a:avLst/>
            </a:prstGeom>
            <a:noFill/>
          </p:spPr>
          <p:txBody>
            <a:bodyPr wrap="none" rtlCol="0" anchor="ctr">
              <a:spAutoFit/>
            </a:bodyPr>
            <a:lstStyle/>
            <a:p>
              <a:pPr algn="ctr"/>
              <a:endParaRPr lang="en-US" sz="1200" b="1" dirty="0"/>
            </a:p>
          </p:txBody>
        </p:sp>
        <p:sp>
          <p:nvSpPr>
            <p:cNvPr id="67" name="TextBox 66"/>
            <p:cNvSpPr txBox="1"/>
            <p:nvPr/>
          </p:nvSpPr>
          <p:spPr>
            <a:xfrm>
              <a:off x="3641214" y="3012343"/>
              <a:ext cx="261232" cy="351941"/>
            </a:xfrm>
            <a:prstGeom prst="rect">
              <a:avLst/>
            </a:prstGeom>
            <a:noFill/>
          </p:spPr>
          <p:txBody>
            <a:bodyPr wrap="none" rtlCol="0" anchor="ctr">
              <a:spAutoFit/>
            </a:bodyPr>
            <a:lstStyle/>
            <a:p>
              <a:pPr algn="ctr"/>
              <a:endParaRPr lang="en-US" sz="1200" b="1" dirty="0"/>
            </a:p>
          </p:txBody>
        </p:sp>
        <p:sp>
          <p:nvSpPr>
            <p:cNvPr id="68" name="TextBox 67"/>
            <p:cNvSpPr txBox="1"/>
            <p:nvPr/>
          </p:nvSpPr>
          <p:spPr>
            <a:xfrm>
              <a:off x="4178946" y="2472695"/>
              <a:ext cx="348171" cy="369332"/>
            </a:xfrm>
            <a:prstGeom prst="rect">
              <a:avLst/>
            </a:prstGeom>
            <a:noFill/>
          </p:spPr>
          <p:txBody>
            <a:bodyPr wrap="none" rtlCol="0" anchor="ctr">
              <a:spAutoFit/>
            </a:bodyPr>
            <a:lstStyle/>
            <a:p>
              <a:pPr algn="ctr"/>
              <a:r>
                <a:rPr lang="en-US" b="1" dirty="0"/>
                <a:t>…</a:t>
              </a:r>
            </a:p>
          </p:txBody>
        </p:sp>
        <p:sp>
          <p:nvSpPr>
            <p:cNvPr id="69" name="TextBox 68"/>
            <p:cNvSpPr txBox="1"/>
            <p:nvPr/>
          </p:nvSpPr>
          <p:spPr>
            <a:xfrm>
              <a:off x="3138512" y="1893107"/>
              <a:ext cx="692559" cy="351941"/>
            </a:xfrm>
            <a:prstGeom prst="rect">
              <a:avLst/>
            </a:prstGeom>
            <a:noFill/>
          </p:spPr>
          <p:txBody>
            <a:bodyPr wrap="none" rtlCol="0" anchor="ctr">
              <a:spAutoFit/>
            </a:bodyPr>
            <a:lstStyle/>
            <a:p>
              <a:pPr algn="ctr"/>
              <a:r>
                <a:rPr lang="en-US" sz="1200" b="1" dirty="0"/>
                <a:t>Site C</a:t>
              </a:r>
            </a:p>
          </p:txBody>
        </p:sp>
      </p:grpSp>
      <p:sp>
        <p:nvSpPr>
          <p:cNvPr id="75" name="Rounded Rectangle 74"/>
          <p:cNvSpPr/>
          <p:nvPr/>
        </p:nvSpPr>
        <p:spPr>
          <a:xfrm>
            <a:off x="6305680" y="3211266"/>
            <a:ext cx="4596111" cy="604419"/>
          </a:xfrm>
          <a:prstGeom prst="round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p:cNvSpPr txBox="1"/>
          <p:nvPr/>
        </p:nvSpPr>
        <p:spPr>
          <a:xfrm>
            <a:off x="7846043" y="2898930"/>
            <a:ext cx="1694312" cy="276999"/>
          </a:xfrm>
          <a:prstGeom prst="rect">
            <a:avLst/>
          </a:prstGeom>
          <a:noFill/>
        </p:spPr>
        <p:txBody>
          <a:bodyPr wrap="none" rtlCol="0" anchor="ctr">
            <a:spAutoFit/>
          </a:bodyPr>
          <a:lstStyle/>
          <a:p>
            <a:pPr algn="ctr"/>
            <a:r>
              <a:rPr lang="en-US" sz="1200" b="1" dirty="0"/>
              <a:t>Management Interconnect</a:t>
            </a:r>
          </a:p>
        </p:txBody>
      </p:sp>
      <p:sp>
        <p:nvSpPr>
          <p:cNvPr id="79" name="Oval 78"/>
          <p:cNvSpPr/>
          <p:nvPr/>
        </p:nvSpPr>
        <p:spPr>
          <a:xfrm>
            <a:off x="9240150" y="4786798"/>
            <a:ext cx="726604" cy="34906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a:t>MCP</a:t>
            </a:r>
          </a:p>
        </p:txBody>
      </p:sp>
      <p:sp>
        <p:nvSpPr>
          <p:cNvPr id="80" name="Oval 79"/>
          <p:cNvSpPr/>
          <p:nvPr/>
        </p:nvSpPr>
        <p:spPr>
          <a:xfrm>
            <a:off x="6410749" y="2069862"/>
            <a:ext cx="726604" cy="34906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a:t>MCP</a:t>
            </a:r>
          </a:p>
        </p:txBody>
      </p:sp>
      <p:sp>
        <p:nvSpPr>
          <p:cNvPr id="81" name="Oval 80"/>
          <p:cNvSpPr/>
          <p:nvPr/>
        </p:nvSpPr>
        <p:spPr>
          <a:xfrm>
            <a:off x="7347221" y="4778682"/>
            <a:ext cx="702985" cy="34906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a:t>MCP</a:t>
            </a:r>
          </a:p>
        </p:txBody>
      </p:sp>
      <p:sp>
        <p:nvSpPr>
          <p:cNvPr id="82" name="Oval 81"/>
          <p:cNvSpPr/>
          <p:nvPr/>
        </p:nvSpPr>
        <p:spPr>
          <a:xfrm>
            <a:off x="10033629" y="2061911"/>
            <a:ext cx="726604" cy="34906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a:t>MCP</a:t>
            </a:r>
          </a:p>
        </p:txBody>
      </p:sp>
      <p:cxnSp>
        <p:nvCxnSpPr>
          <p:cNvPr id="6" name="Elbow Connector 5"/>
          <p:cNvCxnSpPr/>
          <p:nvPr/>
        </p:nvCxnSpPr>
        <p:spPr>
          <a:xfrm rot="16200000" flipH="1">
            <a:off x="8790724" y="3419644"/>
            <a:ext cx="692312" cy="1066290"/>
          </a:xfrm>
          <a:prstGeom prst="bentConnector3">
            <a:avLst/>
          </a:prstGeom>
          <a:ln w="127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Elbow Connector 9"/>
          <p:cNvCxnSpPr>
            <a:stCxn id="15" idx="4"/>
            <a:endCxn id="46" idx="0"/>
          </p:cNvCxnSpPr>
          <p:nvPr/>
        </p:nvCxnSpPr>
        <p:spPr>
          <a:xfrm rot="5400000">
            <a:off x="7749288" y="3453046"/>
            <a:ext cx="692312" cy="999487"/>
          </a:xfrm>
          <a:prstGeom prst="bentConnector3">
            <a:avLst/>
          </a:prstGeom>
          <a:ln w="127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8936123"/>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External Domain Management System Integration</a:t>
            </a:r>
          </a:p>
        </p:txBody>
      </p:sp>
      <p:sp>
        <p:nvSpPr>
          <p:cNvPr id="3" name="Content Placeholder 2"/>
          <p:cNvSpPr>
            <a:spLocks noGrp="1"/>
          </p:cNvSpPr>
          <p:nvPr>
            <p:ph idx="4294967295"/>
          </p:nvPr>
        </p:nvSpPr>
        <p:spPr>
          <a:xfrm>
            <a:off x="314961" y="1300480"/>
            <a:ext cx="11506200" cy="4876483"/>
          </a:xfrm>
          <a:prstGeom prst="rect">
            <a:avLst/>
          </a:prstGeom>
        </p:spPr>
        <p:txBody>
          <a:bodyPr>
            <a:normAutofit fontScale="92500" lnSpcReduction="10000"/>
          </a:bodyPr>
          <a:lstStyle/>
          <a:p>
            <a:r>
              <a:rPr lang="en-US" dirty="0"/>
              <a:t>External domain management systems (DMS)</a:t>
            </a:r>
          </a:p>
          <a:p>
            <a:pPr lvl="1"/>
            <a:r>
              <a:rPr lang="en-US" dirty="0"/>
              <a:t>Includes a set of resources, virtual and physical, and provides full lifecycle management of resource facing services (RFS) supported by those resources </a:t>
            </a:r>
          </a:p>
          <a:p>
            <a:pPr lvl="2"/>
            <a:r>
              <a:rPr lang="en-US" dirty="0" err="1"/>
              <a:t>Eg</a:t>
            </a:r>
            <a:r>
              <a:rPr lang="en-US" dirty="0"/>
              <a:t>., A set of physical routers providing a MPLS service</a:t>
            </a:r>
          </a:p>
          <a:p>
            <a:pPr lvl="2"/>
            <a:r>
              <a:rPr lang="en-US" dirty="0" err="1"/>
              <a:t>uCPE</a:t>
            </a:r>
            <a:r>
              <a:rPr lang="en-US" dirty="0"/>
              <a:t> and SD-WAN VNFs providing a SD-WAN service between enterprise sites</a:t>
            </a:r>
          </a:p>
          <a:p>
            <a:pPr lvl="1"/>
            <a:r>
              <a:rPr lang="en-US" dirty="0"/>
              <a:t>Typically includes ONAP like or subset of ONAP functionality targeted to specific domains</a:t>
            </a:r>
          </a:p>
          <a:p>
            <a:r>
              <a:rPr lang="en-US" dirty="0"/>
              <a:t>Various scenarios are envisaged for ONAP to interact with external DMS</a:t>
            </a:r>
          </a:p>
          <a:p>
            <a:pPr marL="914400" lvl="1" indent="-457200">
              <a:buFont typeface="+mj-lt"/>
              <a:buAutoNum type="arabicPeriod"/>
            </a:pPr>
            <a:r>
              <a:rPr lang="en-US" dirty="0"/>
              <a:t>Multiple DMS within a single operator scope, </a:t>
            </a:r>
            <a:r>
              <a:rPr lang="en-US" dirty="0" err="1"/>
              <a:t>eg</a:t>
            </a:r>
            <a:r>
              <a:rPr lang="en-US" dirty="0"/>
              <a:t>., based on technology (</a:t>
            </a:r>
            <a:r>
              <a:rPr lang="en-US" dirty="0" err="1"/>
              <a:t>sd</a:t>
            </a:r>
            <a:r>
              <a:rPr lang="en-US" dirty="0"/>
              <a:t>-wan)/topology (access, core) domains</a:t>
            </a:r>
          </a:p>
          <a:p>
            <a:pPr marL="914400" lvl="1" indent="-457200">
              <a:buFont typeface="+mj-lt"/>
              <a:buAutoNum type="arabicPeriod"/>
            </a:pPr>
            <a:r>
              <a:rPr lang="en-US" dirty="0"/>
              <a:t>Multiple DMS within single operator scope but based on geographic boundaries (regions/provinces, </a:t>
            </a:r>
            <a:r>
              <a:rPr lang="en-US" dirty="0" err="1"/>
              <a:t>eg</a:t>
            </a:r>
            <a:r>
              <a:rPr lang="en-US" dirty="0"/>
              <a:t>., china telecom)</a:t>
            </a:r>
          </a:p>
          <a:p>
            <a:pPr marL="914400" lvl="1" indent="-457200">
              <a:buFont typeface="+mj-lt"/>
              <a:buAutoNum type="arabicPeriod"/>
            </a:pPr>
            <a:r>
              <a:rPr lang="en-US" dirty="0"/>
              <a:t>Multiple DMS within single operator scope but based on operating groups (</a:t>
            </a:r>
            <a:r>
              <a:rPr lang="en-US" dirty="0" err="1"/>
              <a:t>eg</a:t>
            </a:r>
            <a:r>
              <a:rPr lang="en-US" dirty="0"/>
              <a:t>., Vodafone)</a:t>
            </a:r>
          </a:p>
          <a:p>
            <a:pPr marL="914400" lvl="1" indent="-457200">
              <a:buFont typeface="+mj-lt"/>
              <a:buAutoNum type="arabicPeriod"/>
            </a:pPr>
            <a:r>
              <a:rPr lang="en-US" dirty="0"/>
              <a:t>Multiple DMS based on multiple independent operator scope</a:t>
            </a:r>
          </a:p>
          <a:p>
            <a:endParaRPr lang="en-US" dirty="0"/>
          </a:p>
        </p:txBody>
      </p:sp>
    </p:spTree>
    <p:extLst>
      <p:ext uri="{BB962C8B-B14F-4D97-AF65-F5344CB8AC3E}">
        <p14:creationId xmlns:p14="http://schemas.microsoft.com/office/powerpoint/2010/main" val="1802974099"/>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788120"/>
          </a:xfrm>
        </p:spPr>
        <p:txBody>
          <a:bodyPr>
            <a:noAutofit/>
          </a:bodyPr>
          <a:lstStyle/>
          <a:p>
            <a:r>
              <a:rPr lang="en-US" sz="3200" b="1" dirty="0">
                <a:solidFill>
                  <a:schemeClr val="bg1">
                    <a:lumMod val="95000"/>
                  </a:schemeClr>
                </a:solidFill>
              </a:rPr>
              <a:t>Role Of Controllers in ONAP</a:t>
            </a:r>
          </a:p>
        </p:txBody>
      </p:sp>
      <p:sp>
        <p:nvSpPr>
          <p:cNvPr id="3" name="Rectangle 2"/>
          <p:cNvSpPr/>
          <p:nvPr/>
        </p:nvSpPr>
        <p:spPr>
          <a:xfrm>
            <a:off x="0" y="1011677"/>
            <a:ext cx="12192000" cy="5428034"/>
          </a:xfrm>
          <a:prstGeom prst="rect">
            <a:avLst/>
          </a:prstGeom>
        </p:spPr>
        <p:txBody>
          <a:bodyPr wrap="square" bIns="0">
            <a:noAutofit/>
          </a:bodyPr>
          <a:lstStyle/>
          <a:p>
            <a:pPr>
              <a:spcAft>
                <a:spcPts val="600"/>
              </a:spcAft>
            </a:pPr>
            <a:r>
              <a:rPr lang="en-US" sz="2400" b="1" dirty="0">
                <a:solidFill>
                  <a:srgbClr val="067AB4">
                    <a:lumMod val="75000"/>
                  </a:srgbClr>
                </a:solidFill>
              </a:rPr>
              <a:t>ONAP Controllers configure and maintain the health of network functional elements and services throughout their lifecycle.</a:t>
            </a:r>
          </a:p>
          <a:p>
            <a:pPr marL="168782" indent="-168782">
              <a:spcBef>
                <a:spcPts val="600"/>
              </a:spcBef>
              <a:spcAft>
                <a:spcPts val="300"/>
              </a:spcAft>
              <a:buFont typeface="Arial" panose="020B0604020202020204" pitchFamily="34" charset="0"/>
              <a:buChar char="•"/>
            </a:pPr>
            <a:r>
              <a:rPr lang="en-US" sz="2000" b="1" dirty="0">
                <a:solidFill>
                  <a:srgbClr val="045C87"/>
                </a:solidFill>
              </a:rPr>
              <a:t>Programmable network application management platform</a:t>
            </a:r>
            <a:endParaRPr lang="en-US" sz="2000" b="1" dirty="0">
              <a:solidFill>
                <a:srgbClr val="067AB4">
                  <a:lumMod val="75000"/>
                </a:srgbClr>
              </a:solidFill>
            </a:endParaRPr>
          </a:p>
          <a:p>
            <a:pPr marL="347041" lvl="1" indent="-170367">
              <a:buFont typeface="Calibri" panose="020F0502020204030204" pitchFamily="34" charset="0"/>
              <a:buChar char="‒"/>
            </a:pPr>
            <a:r>
              <a:rPr lang="en-US" dirty="0"/>
              <a:t>Behavior patterns programmed via models and policies</a:t>
            </a:r>
          </a:p>
          <a:p>
            <a:pPr marL="347041" lvl="1" indent="-170367">
              <a:buFont typeface="Calibri" panose="020F0502020204030204" pitchFamily="34" charset="0"/>
              <a:buChar char="‒"/>
            </a:pPr>
            <a:r>
              <a:rPr lang="en-US" dirty="0"/>
              <a:t>Standards based models &amp; protocols for multi-vendor implementation</a:t>
            </a:r>
          </a:p>
          <a:p>
            <a:pPr marL="347041" lvl="1" indent="-170367">
              <a:buFont typeface="Calibri" panose="020F0502020204030204" pitchFamily="34" charset="0"/>
              <a:buChar char="‒"/>
            </a:pPr>
            <a:r>
              <a:rPr lang="en-US" dirty="0"/>
              <a:t>Operational control, coordinated state changes across devices, etc.</a:t>
            </a:r>
          </a:p>
          <a:p>
            <a:pPr marL="168782" indent="-168782">
              <a:spcBef>
                <a:spcPts val="600"/>
              </a:spcBef>
              <a:spcAft>
                <a:spcPts val="300"/>
              </a:spcAft>
              <a:buFont typeface="Arial" panose="020B0604020202020204" pitchFamily="34" charset="0"/>
              <a:buChar char="•"/>
            </a:pPr>
            <a:r>
              <a:rPr lang="en-US" sz="2000" b="1" dirty="0">
                <a:solidFill>
                  <a:srgbClr val="067AB4">
                    <a:lumMod val="75000"/>
                  </a:srgbClr>
                </a:solidFill>
              </a:rPr>
              <a:t>Manages the health of the network services &amp; VNFs in its scope</a:t>
            </a:r>
          </a:p>
          <a:p>
            <a:pPr marL="347041" lvl="1" indent="-170367">
              <a:buFont typeface="Calibri" panose="020F0502020204030204" pitchFamily="34" charset="0"/>
              <a:buChar char="‒"/>
            </a:pPr>
            <a:r>
              <a:rPr lang="en-US" dirty="0"/>
              <a:t>Policy-based optimization to meet SLAs</a:t>
            </a:r>
          </a:p>
          <a:p>
            <a:pPr marL="347041" lvl="1" indent="-170367">
              <a:buFont typeface="Calibri" panose="020F0502020204030204" pitchFamily="34" charset="0"/>
              <a:buChar char="‒"/>
            </a:pPr>
            <a:r>
              <a:rPr lang="en-US" dirty="0"/>
              <a:t>Event-based control loop automation to solve local issues in near real-time</a:t>
            </a:r>
          </a:p>
          <a:p>
            <a:pPr marL="347041" lvl="1" indent="-170367">
              <a:buFont typeface="Calibri" panose="020F0502020204030204" pitchFamily="34" charset="0"/>
              <a:buChar char="‒"/>
            </a:pPr>
            <a:r>
              <a:rPr lang="en-US" dirty="0"/>
              <a:t>Executes action for outer control loop automation (Driven by DCAE, Policy, etc.)</a:t>
            </a:r>
          </a:p>
          <a:p>
            <a:pPr marL="168782" indent="-168782">
              <a:spcBef>
                <a:spcPts val="600"/>
              </a:spcBef>
              <a:spcAft>
                <a:spcPts val="300"/>
              </a:spcAft>
              <a:buFont typeface="Arial" panose="020B0604020202020204" pitchFamily="34" charset="0"/>
              <a:buChar char="•"/>
            </a:pPr>
            <a:r>
              <a:rPr lang="en-US" sz="2000" b="1" dirty="0">
                <a:solidFill>
                  <a:srgbClr val="067AB4">
                    <a:lumMod val="75000"/>
                  </a:srgbClr>
                </a:solidFill>
              </a:rPr>
              <a:t>Local source of truth</a:t>
            </a:r>
          </a:p>
          <a:p>
            <a:pPr marL="347041" lvl="1" indent="-170367">
              <a:buFont typeface="Calibri" panose="020F0502020204030204" pitchFamily="34" charset="0"/>
              <a:buChar char="‒"/>
            </a:pPr>
            <a:r>
              <a:rPr lang="en-US" dirty="0"/>
              <a:t>Manages inventory within its scope</a:t>
            </a:r>
          </a:p>
          <a:p>
            <a:pPr marL="347041" lvl="1" indent="-170367">
              <a:buFont typeface="Calibri" panose="020F0502020204030204" pitchFamily="34" charset="0"/>
              <a:buChar char="‒"/>
            </a:pPr>
            <a:r>
              <a:rPr lang="en-US" dirty="0"/>
              <a:t>All stages/states of lifecycle</a:t>
            </a:r>
          </a:p>
          <a:p>
            <a:pPr marL="347041" lvl="1" indent="-170367">
              <a:buFont typeface="Calibri" panose="020F0502020204030204" pitchFamily="34" charset="0"/>
              <a:buChar char="‒"/>
            </a:pPr>
            <a:r>
              <a:rPr lang="en-US" dirty="0"/>
              <a:t>Configuration audits</a:t>
            </a:r>
          </a:p>
          <a:p>
            <a:pPr marL="168782" lvl="1" indent="-168782">
              <a:spcBef>
                <a:spcPts val="600"/>
              </a:spcBef>
              <a:spcAft>
                <a:spcPts val="300"/>
              </a:spcAft>
              <a:buFont typeface="Arial" panose="020B0604020202020204" pitchFamily="34" charset="0"/>
              <a:buChar char="•"/>
            </a:pPr>
            <a:r>
              <a:rPr lang="en-US" sz="2000" b="1" dirty="0">
                <a:solidFill>
                  <a:srgbClr val="045C87"/>
                </a:solidFill>
              </a:rPr>
              <a:t>ONAP has a layered architecture, with the role of controller clearly defined </a:t>
            </a:r>
          </a:p>
          <a:p>
            <a:pPr marL="347041" lvl="1" indent="-170367">
              <a:spcBef>
                <a:spcPts val="600"/>
              </a:spcBef>
              <a:spcAft>
                <a:spcPts val="300"/>
              </a:spcAft>
              <a:buFont typeface="Calibri" panose="020F0502020204030204" pitchFamily="34" charset="0"/>
              <a:buChar char="‒"/>
            </a:pPr>
            <a:r>
              <a:rPr lang="en-US" sz="1700" dirty="0"/>
              <a:t>Need to avoid duplicating functions across layers within the controller layer (e.g. DCAE, Service/Resource Orchestration, etc.)</a:t>
            </a:r>
          </a:p>
        </p:txBody>
      </p:sp>
    </p:spTree>
    <p:extLst>
      <p:ext uri="{BB962C8B-B14F-4D97-AF65-F5344CB8AC3E}">
        <p14:creationId xmlns:p14="http://schemas.microsoft.com/office/powerpoint/2010/main" val="4044376852"/>
      </p:ext>
    </p:extLst>
  </p:cSld>
  <p:clrMapOvr>
    <a:masterClrMapping/>
  </p:clrMapOvr>
  <p:transition spd="med" advClick="0"/>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Rounded Rectangle 87"/>
          <p:cNvSpPr/>
          <p:nvPr/>
        </p:nvSpPr>
        <p:spPr>
          <a:xfrm>
            <a:off x="1473264" y="1661189"/>
            <a:ext cx="8879715" cy="4269094"/>
          </a:xfrm>
          <a:prstGeom prst="roundRect">
            <a:avLst>
              <a:gd name="adj" fmla="val 0"/>
            </a:avLst>
          </a:prstGeom>
          <a:solidFill>
            <a:srgbClr val="ACC2D3"/>
          </a:solidFill>
          <a:ln w="6350" cmpd="sng">
            <a:noFill/>
            <a:prstDash val="sysDot"/>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sz="1350" b="1" dirty="0">
              <a:solidFill>
                <a:prstClr val="black"/>
              </a:solidFill>
            </a:endParaRPr>
          </a:p>
        </p:txBody>
      </p:sp>
      <p:sp>
        <p:nvSpPr>
          <p:cNvPr id="73" name="Rounded Rectangle 72"/>
          <p:cNvSpPr/>
          <p:nvPr/>
        </p:nvSpPr>
        <p:spPr>
          <a:xfrm>
            <a:off x="1587107" y="4439018"/>
            <a:ext cx="8651555" cy="1423031"/>
          </a:xfrm>
          <a:prstGeom prst="roundRect">
            <a:avLst>
              <a:gd name="adj" fmla="val 0"/>
            </a:avLst>
          </a:prstGeom>
          <a:solidFill>
            <a:schemeClr val="bg1"/>
          </a:solidFill>
          <a:ln w="38100">
            <a:noFill/>
          </a:ln>
          <a:effectLst>
            <a:outerShdw blurRad="50800" dist="38100" dir="2700000" algn="tl" rotWithShape="0">
              <a:srgbClr val="000000">
                <a:alpha val="26000"/>
              </a:srgbClr>
            </a:outerShdw>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sz="1350" b="1" dirty="0">
              <a:solidFill>
                <a:prstClr val="black"/>
              </a:solidFill>
            </a:endParaRPr>
          </a:p>
        </p:txBody>
      </p:sp>
      <p:sp>
        <p:nvSpPr>
          <p:cNvPr id="91" name="Rounded Rectangle 90"/>
          <p:cNvSpPr/>
          <p:nvPr/>
        </p:nvSpPr>
        <p:spPr>
          <a:xfrm>
            <a:off x="1587105" y="2959065"/>
            <a:ext cx="8651556" cy="1396019"/>
          </a:xfrm>
          <a:prstGeom prst="roundRect">
            <a:avLst>
              <a:gd name="adj" fmla="val 0"/>
            </a:avLst>
          </a:prstGeom>
          <a:solidFill>
            <a:schemeClr val="bg1"/>
          </a:solidFill>
          <a:ln w="76200">
            <a:noFill/>
          </a:ln>
          <a:effectLst>
            <a:outerShdw blurRad="50800" dist="38100" dir="2700000" algn="tl" rotWithShape="0">
              <a:srgbClr val="000000">
                <a:alpha val="26000"/>
              </a:srgbClr>
            </a:outerShdw>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sz="1350" dirty="0">
              <a:solidFill>
                <a:prstClr val="black"/>
              </a:solidFill>
            </a:endParaRPr>
          </a:p>
        </p:txBody>
      </p:sp>
      <p:sp>
        <p:nvSpPr>
          <p:cNvPr id="93" name="Rounded Rectangle 92"/>
          <p:cNvSpPr/>
          <p:nvPr/>
        </p:nvSpPr>
        <p:spPr>
          <a:xfrm>
            <a:off x="1587105" y="1820640"/>
            <a:ext cx="8651556" cy="1054472"/>
          </a:xfrm>
          <a:prstGeom prst="roundRect">
            <a:avLst>
              <a:gd name="adj" fmla="val 185"/>
            </a:avLst>
          </a:prstGeom>
          <a:solidFill>
            <a:srgbClr val="7096B3">
              <a:alpha val="55000"/>
            </a:srgbClr>
          </a:solidFill>
          <a:ln w="38100">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sz="1350" b="1" dirty="0">
              <a:solidFill>
                <a:prstClr val="black"/>
              </a:solidFill>
            </a:endParaRPr>
          </a:p>
        </p:txBody>
      </p:sp>
      <p:pic>
        <p:nvPicPr>
          <p:cNvPr id="62" name="Picture 6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58087" y="4485172"/>
            <a:ext cx="1024948" cy="317119"/>
          </a:xfrm>
          <a:prstGeom prst="rect">
            <a:avLst/>
          </a:prstGeom>
        </p:spPr>
      </p:pic>
      <p:pic>
        <p:nvPicPr>
          <p:cNvPr id="63" name="Picture 6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46052" y="2992578"/>
            <a:ext cx="1154540" cy="335384"/>
          </a:xfrm>
          <a:prstGeom prst="rect">
            <a:avLst/>
          </a:prstGeom>
        </p:spPr>
      </p:pic>
      <p:sp>
        <p:nvSpPr>
          <p:cNvPr id="5" name="Title 4"/>
          <p:cNvSpPr>
            <a:spLocks noGrp="1"/>
          </p:cNvSpPr>
          <p:nvPr>
            <p:ph type="title"/>
          </p:nvPr>
        </p:nvSpPr>
        <p:spPr/>
        <p:txBody>
          <a:bodyPr>
            <a:normAutofit fontScale="90000"/>
          </a:bodyPr>
          <a:lstStyle/>
          <a:p>
            <a:r>
              <a:rPr lang="en-US" dirty="0"/>
              <a:t>Technology-based Domain Management Systems</a:t>
            </a:r>
          </a:p>
        </p:txBody>
      </p:sp>
      <p:sp>
        <p:nvSpPr>
          <p:cNvPr id="61" name="TextBox 60"/>
          <p:cNvSpPr txBox="1"/>
          <p:nvPr/>
        </p:nvSpPr>
        <p:spPr>
          <a:xfrm>
            <a:off x="1587106" y="4440434"/>
            <a:ext cx="1854776" cy="433199"/>
          </a:xfrm>
          <a:prstGeom prst="rect">
            <a:avLst/>
          </a:prstGeom>
          <a:noFill/>
          <a:ln w="38100">
            <a:noFill/>
          </a:ln>
        </p:spPr>
        <p:txBody>
          <a:bodyPr wrap="square" rtlCol="0">
            <a:noAutofit/>
          </a:bodyPr>
          <a:lstStyle/>
          <a:p>
            <a:pPr>
              <a:lnSpc>
                <a:spcPct val="88000"/>
              </a:lnSpc>
            </a:pPr>
            <a:r>
              <a:rPr lang="en-US" sz="1500" dirty="0">
                <a:solidFill>
                  <a:prstClr val="black">
                    <a:lumMod val="75000"/>
                    <a:lumOff val="25000"/>
                  </a:prstClr>
                </a:solidFill>
              </a:rPr>
              <a:t>OpenCS </a:t>
            </a:r>
          </a:p>
          <a:p>
            <a:pPr>
              <a:lnSpc>
                <a:spcPct val="88000"/>
              </a:lnSpc>
            </a:pPr>
            <a:r>
              <a:rPr lang="en-US" sz="1500" dirty="0">
                <a:solidFill>
                  <a:prstClr val="black">
                    <a:lumMod val="75000"/>
                    <a:lumOff val="25000"/>
                  </a:prstClr>
                </a:solidFill>
              </a:rPr>
              <a:t>Technology Domains</a:t>
            </a:r>
          </a:p>
        </p:txBody>
      </p:sp>
      <p:sp>
        <p:nvSpPr>
          <p:cNvPr id="43" name="TextBox 42"/>
          <p:cNvSpPr txBox="1"/>
          <p:nvPr/>
        </p:nvSpPr>
        <p:spPr>
          <a:xfrm>
            <a:off x="1658049" y="2034774"/>
            <a:ext cx="1182681" cy="626202"/>
          </a:xfrm>
          <a:prstGeom prst="rect">
            <a:avLst/>
          </a:prstGeom>
          <a:noFill/>
          <a:ln w="38100">
            <a:noFill/>
          </a:ln>
        </p:spPr>
        <p:txBody>
          <a:bodyPr wrap="square" lIns="0" tIns="0" rIns="0" bIns="0" rtlCol="0">
            <a:noAutofit/>
          </a:bodyPr>
          <a:lstStyle/>
          <a:p>
            <a:pPr>
              <a:lnSpc>
                <a:spcPct val="88000"/>
              </a:lnSpc>
            </a:pPr>
            <a:r>
              <a:rPr lang="en-US" sz="1500" b="1" dirty="0">
                <a:solidFill>
                  <a:prstClr val="black">
                    <a:lumMod val="75000"/>
                    <a:lumOff val="25000"/>
                  </a:prstClr>
                </a:solidFill>
              </a:rPr>
              <a:t>Third </a:t>
            </a:r>
          </a:p>
          <a:p>
            <a:pPr>
              <a:lnSpc>
                <a:spcPct val="88000"/>
              </a:lnSpc>
            </a:pPr>
            <a:r>
              <a:rPr lang="en-US" sz="1500" b="1" dirty="0">
                <a:solidFill>
                  <a:prstClr val="black">
                    <a:lumMod val="75000"/>
                    <a:lumOff val="25000"/>
                  </a:prstClr>
                </a:solidFill>
              </a:rPr>
              <a:t>Network Services</a:t>
            </a:r>
          </a:p>
        </p:txBody>
      </p:sp>
      <p:sp>
        <p:nvSpPr>
          <p:cNvPr id="108" name="TextBox 107"/>
          <p:cNvSpPr txBox="1"/>
          <p:nvPr/>
        </p:nvSpPr>
        <p:spPr>
          <a:xfrm>
            <a:off x="1624506" y="2960378"/>
            <a:ext cx="2384408" cy="355888"/>
          </a:xfrm>
          <a:prstGeom prst="rect">
            <a:avLst/>
          </a:prstGeom>
          <a:noFill/>
          <a:ln w="38100">
            <a:noFill/>
          </a:ln>
        </p:spPr>
        <p:txBody>
          <a:bodyPr wrap="square" lIns="0" tIns="0" rIns="68580" bIns="0" rtlCol="0">
            <a:noAutofit/>
          </a:bodyPr>
          <a:lstStyle/>
          <a:p>
            <a:r>
              <a:rPr lang="en-US" sz="1500" dirty="0">
                <a:solidFill>
                  <a:prstClr val="black">
                    <a:lumMod val="75000"/>
                    <a:lumOff val="25000"/>
                  </a:prstClr>
                </a:solidFill>
              </a:rPr>
              <a:t>OpenLSO </a:t>
            </a:r>
          </a:p>
          <a:p>
            <a:r>
              <a:rPr lang="en-US" sz="1500" dirty="0">
                <a:solidFill>
                  <a:prstClr val="black">
                    <a:lumMod val="75000"/>
                    <a:lumOff val="25000"/>
                  </a:prstClr>
                </a:solidFill>
              </a:rPr>
              <a:t>Capabilities</a:t>
            </a:r>
          </a:p>
        </p:txBody>
      </p:sp>
      <p:sp>
        <p:nvSpPr>
          <p:cNvPr id="11" name="Rectangle 10"/>
          <p:cNvSpPr/>
          <p:nvPr/>
        </p:nvSpPr>
        <p:spPr>
          <a:xfrm>
            <a:off x="2221791" y="5000067"/>
            <a:ext cx="7390603" cy="124957"/>
          </a:xfrm>
          <a:custGeom>
            <a:avLst/>
            <a:gdLst>
              <a:gd name="connsiteX0" fmla="*/ 0 w 8544560"/>
              <a:gd name="connsiteY0" fmla="*/ 0 h 221464"/>
              <a:gd name="connsiteX1" fmla="*/ 8544560 w 8544560"/>
              <a:gd name="connsiteY1" fmla="*/ 0 h 221464"/>
              <a:gd name="connsiteX2" fmla="*/ 8544560 w 8544560"/>
              <a:gd name="connsiteY2" fmla="*/ 221464 h 221464"/>
              <a:gd name="connsiteX3" fmla="*/ 0 w 8544560"/>
              <a:gd name="connsiteY3" fmla="*/ 221464 h 221464"/>
              <a:gd name="connsiteX4" fmla="*/ 0 w 8544560"/>
              <a:gd name="connsiteY4" fmla="*/ 0 h 221464"/>
              <a:gd name="connsiteX0" fmla="*/ 8544560 w 8636000"/>
              <a:gd name="connsiteY0" fmla="*/ 221464 h 312904"/>
              <a:gd name="connsiteX1" fmla="*/ 0 w 8636000"/>
              <a:gd name="connsiteY1" fmla="*/ 221464 h 312904"/>
              <a:gd name="connsiteX2" fmla="*/ 0 w 8636000"/>
              <a:gd name="connsiteY2" fmla="*/ 0 h 312904"/>
              <a:gd name="connsiteX3" fmla="*/ 8544560 w 8636000"/>
              <a:gd name="connsiteY3" fmla="*/ 0 h 312904"/>
              <a:gd name="connsiteX4" fmla="*/ 8636000 w 8636000"/>
              <a:gd name="connsiteY4" fmla="*/ 312904 h 312904"/>
              <a:gd name="connsiteX0" fmla="*/ 0 w 8636000"/>
              <a:gd name="connsiteY0" fmla="*/ 221464 h 312904"/>
              <a:gd name="connsiteX1" fmla="*/ 0 w 8636000"/>
              <a:gd name="connsiteY1" fmla="*/ 0 h 312904"/>
              <a:gd name="connsiteX2" fmla="*/ 8544560 w 8636000"/>
              <a:gd name="connsiteY2" fmla="*/ 0 h 312904"/>
              <a:gd name="connsiteX3" fmla="*/ 8636000 w 8636000"/>
              <a:gd name="connsiteY3" fmla="*/ 312904 h 312904"/>
              <a:gd name="connsiteX0" fmla="*/ 0 w 8564880"/>
              <a:gd name="connsiteY0" fmla="*/ 221464 h 241784"/>
              <a:gd name="connsiteX1" fmla="*/ 0 w 8564880"/>
              <a:gd name="connsiteY1" fmla="*/ 0 h 241784"/>
              <a:gd name="connsiteX2" fmla="*/ 8544560 w 8564880"/>
              <a:gd name="connsiteY2" fmla="*/ 0 h 241784"/>
              <a:gd name="connsiteX3" fmla="*/ 8564880 w 8564880"/>
              <a:gd name="connsiteY3" fmla="*/ 241784 h 241784"/>
              <a:gd name="connsiteX0" fmla="*/ 0 w 8544560"/>
              <a:gd name="connsiteY0" fmla="*/ 221464 h 241784"/>
              <a:gd name="connsiteX1" fmla="*/ 0 w 8544560"/>
              <a:gd name="connsiteY1" fmla="*/ 0 h 241784"/>
              <a:gd name="connsiteX2" fmla="*/ 8544560 w 8544560"/>
              <a:gd name="connsiteY2" fmla="*/ 0 h 241784"/>
              <a:gd name="connsiteX3" fmla="*/ 8514080 w 8544560"/>
              <a:gd name="connsiteY3" fmla="*/ 241784 h 241784"/>
              <a:gd name="connsiteX0" fmla="*/ 0 w 8544560"/>
              <a:gd name="connsiteY0" fmla="*/ 221464 h 241784"/>
              <a:gd name="connsiteX1" fmla="*/ 0 w 8544560"/>
              <a:gd name="connsiteY1" fmla="*/ 0 h 241784"/>
              <a:gd name="connsiteX2" fmla="*/ 8544560 w 8544560"/>
              <a:gd name="connsiteY2" fmla="*/ 0 h 241784"/>
              <a:gd name="connsiteX3" fmla="*/ 8544560 w 8544560"/>
              <a:gd name="connsiteY3" fmla="*/ 241784 h 241784"/>
            </a:gdLst>
            <a:ahLst/>
            <a:cxnLst>
              <a:cxn ang="0">
                <a:pos x="connsiteX0" y="connsiteY0"/>
              </a:cxn>
              <a:cxn ang="0">
                <a:pos x="connsiteX1" y="connsiteY1"/>
              </a:cxn>
              <a:cxn ang="0">
                <a:pos x="connsiteX2" y="connsiteY2"/>
              </a:cxn>
              <a:cxn ang="0">
                <a:pos x="connsiteX3" y="connsiteY3"/>
              </a:cxn>
            </a:cxnLst>
            <a:rect l="l" t="t" r="r" b="b"/>
            <a:pathLst>
              <a:path w="8544560" h="241784">
                <a:moveTo>
                  <a:pt x="0" y="221464"/>
                </a:moveTo>
                <a:lnTo>
                  <a:pt x="0" y="0"/>
                </a:lnTo>
                <a:lnTo>
                  <a:pt x="8544560" y="0"/>
                </a:lnTo>
                <a:lnTo>
                  <a:pt x="8544560" y="241784"/>
                </a:lnTo>
              </a:path>
            </a:pathLst>
          </a:custGeom>
          <a:noFill/>
          <a:ln w="12700" cmpd="sng">
            <a:solidFill>
              <a:srgbClr val="1B1A4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prstClr val="white"/>
              </a:solidFill>
            </a:endParaRPr>
          </a:p>
        </p:txBody>
      </p:sp>
      <p:cxnSp>
        <p:nvCxnSpPr>
          <p:cNvPr id="13" name="Straight Connector 12"/>
          <p:cNvCxnSpPr/>
          <p:nvPr/>
        </p:nvCxnSpPr>
        <p:spPr>
          <a:xfrm>
            <a:off x="5912957" y="4326444"/>
            <a:ext cx="0" cy="894700"/>
          </a:xfrm>
          <a:prstGeom prst="line">
            <a:avLst/>
          </a:prstGeom>
          <a:ln w="12700" cap="flat" cmpd="sng" algn="ctr">
            <a:solidFill>
              <a:srgbClr val="1B1A49"/>
            </a:solidFill>
            <a:prstDash val="solid"/>
            <a:round/>
            <a:headEnd type="none" w="sm" len="sm"/>
            <a:tailEnd type="none" w="sm" len="sm"/>
          </a:ln>
          <a:effectLst/>
        </p:spPr>
        <p:style>
          <a:lnRef idx="2">
            <a:schemeClr val="accent1"/>
          </a:lnRef>
          <a:fillRef idx="0">
            <a:schemeClr val="accent1"/>
          </a:fillRef>
          <a:effectRef idx="1">
            <a:schemeClr val="accent1"/>
          </a:effectRef>
          <a:fontRef idx="minor">
            <a:schemeClr val="tx1"/>
          </a:fontRef>
        </p:style>
      </p:cxnSp>
      <p:pic>
        <p:nvPicPr>
          <p:cNvPr id="111" name="Picture 110" descr="MEFLSO_Big-01.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28452" y="3952742"/>
            <a:ext cx="775511" cy="448835"/>
          </a:xfrm>
          <a:prstGeom prst="rect">
            <a:avLst/>
          </a:prstGeom>
          <a:ln>
            <a:noFill/>
          </a:ln>
        </p:spPr>
      </p:pic>
      <p:cxnSp>
        <p:nvCxnSpPr>
          <p:cNvPr id="60" name="Straight Connector 59"/>
          <p:cNvCxnSpPr/>
          <p:nvPr/>
        </p:nvCxnSpPr>
        <p:spPr>
          <a:xfrm>
            <a:off x="3441881" y="4998667"/>
            <a:ext cx="0" cy="116582"/>
          </a:xfrm>
          <a:prstGeom prst="line">
            <a:avLst/>
          </a:prstGeom>
          <a:ln w="12700" cap="flat" cmpd="sng" algn="ctr">
            <a:solidFill>
              <a:srgbClr val="1B1A49"/>
            </a:solidFill>
            <a:prstDash val="solid"/>
            <a:round/>
            <a:headEnd type="none" w="sm" len="sm"/>
            <a:tailEnd type="none" w="sm" len="sm"/>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4672787" y="5004819"/>
            <a:ext cx="0" cy="116582"/>
          </a:xfrm>
          <a:prstGeom prst="line">
            <a:avLst/>
          </a:prstGeom>
          <a:ln w="12700" cap="flat" cmpd="sng" algn="ctr">
            <a:solidFill>
              <a:srgbClr val="1B1A49"/>
            </a:solidFill>
            <a:prstDash val="solid"/>
            <a:round/>
            <a:headEnd type="none" w="sm" len="sm"/>
            <a:tailEnd type="none" w="sm" len="sm"/>
          </a:ln>
          <a:effectLst/>
        </p:spPr>
        <p:style>
          <a:lnRef idx="2">
            <a:schemeClr val="accent1"/>
          </a:lnRef>
          <a:fillRef idx="0">
            <a:schemeClr val="accent1"/>
          </a:fillRef>
          <a:effectRef idx="1">
            <a:schemeClr val="accent1"/>
          </a:effectRef>
          <a:fontRef idx="minor">
            <a:schemeClr val="tx1"/>
          </a:fontRef>
        </p:style>
      </p:cxnSp>
      <p:sp>
        <p:nvSpPr>
          <p:cNvPr id="74" name="Rectangle 73"/>
          <p:cNvSpPr/>
          <p:nvPr/>
        </p:nvSpPr>
        <p:spPr>
          <a:xfrm>
            <a:off x="8092022" y="5622636"/>
            <a:ext cx="522077" cy="225890"/>
          </a:xfrm>
          <a:prstGeom prst="rect">
            <a:avLst/>
          </a:prstGeom>
        </p:spPr>
        <p:txBody>
          <a:bodyPr wrap="square" lIns="0" tIns="0" rIns="0" bIns="0">
            <a:noAutofit/>
          </a:bodyPr>
          <a:lstStyle/>
          <a:p>
            <a:pPr algn="ctr">
              <a:lnSpc>
                <a:spcPct val="90000"/>
              </a:lnSpc>
            </a:pPr>
            <a:r>
              <a:rPr lang="en-US" sz="750" b="1" dirty="0">
                <a:solidFill>
                  <a:prstClr val="black"/>
                </a:solidFill>
              </a:rPr>
              <a:t>Cloud </a:t>
            </a:r>
            <a:br>
              <a:rPr lang="en-US" sz="750" b="1" dirty="0">
                <a:solidFill>
                  <a:prstClr val="black"/>
                </a:solidFill>
              </a:rPr>
            </a:br>
            <a:r>
              <a:rPr lang="en-US" sz="750" b="1" dirty="0">
                <a:solidFill>
                  <a:prstClr val="black"/>
                </a:solidFill>
              </a:rPr>
              <a:t>Exchange</a:t>
            </a:r>
          </a:p>
        </p:txBody>
      </p:sp>
      <p:grpSp>
        <p:nvGrpSpPr>
          <p:cNvPr id="7" name="Group 6"/>
          <p:cNvGrpSpPr/>
          <p:nvPr/>
        </p:nvGrpSpPr>
        <p:grpSpPr>
          <a:xfrm>
            <a:off x="8148070" y="5114300"/>
            <a:ext cx="482788" cy="480060"/>
            <a:chOff x="9890750" y="4832434"/>
            <a:chExt cx="643717" cy="640080"/>
          </a:xfrm>
        </p:grpSpPr>
        <p:pic>
          <p:nvPicPr>
            <p:cNvPr id="119" name="Picture 118" descr="StackedBluBlocks-02.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90750" y="4832434"/>
              <a:ext cx="643717" cy="640080"/>
            </a:xfrm>
            <a:prstGeom prst="rect">
              <a:avLst/>
            </a:prstGeom>
          </p:spPr>
        </p:pic>
        <p:pic>
          <p:nvPicPr>
            <p:cNvPr id="72" name="Picture 71" descr="Switch icon1-06.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50964" y="4988169"/>
              <a:ext cx="448095" cy="448095"/>
            </a:xfrm>
            <a:prstGeom prst="rect">
              <a:avLst/>
            </a:prstGeom>
          </p:spPr>
        </p:pic>
      </p:grpSp>
      <p:sp>
        <p:nvSpPr>
          <p:cNvPr id="92" name="Rectangle 91"/>
          <p:cNvSpPr/>
          <p:nvPr/>
        </p:nvSpPr>
        <p:spPr>
          <a:xfrm>
            <a:off x="1920682" y="5645686"/>
            <a:ext cx="598765" cy="169006"/>
          </a:xfrm>
          <a:prstGeom prst="rect">
            <a:avLst/>
          </a:prstGeom>
        </p:spPr>
        <p:txBody>
          <a:bodyPr wrap="square" lIns="0" tIns="0" rIns="0" bIns="0">
            <a:noAutofit/>
          </a:bodyPr>
          <a:lstStyle/>
          <a:p>
            <a:pPr algn="ctr">
              <a:lnSpc>
                <a:spcPct val="90000"/>
              </a:lnSpc>
            </a:pPr>
            <a:r>
              <a:rPr lang="en-US" sz="750" b="1" dirty="0">
                <a:solidFill>
                  <a:prstClr val="black"/>
                </a:solidFill>
              </a:rPr>
              <a:t>Data Center</a:t>
            </a:r>
          </a:p>
        </p:txBody>
      </p:sp>
      <p:grpSp>
        <p:nvGrpSpPr>
          <p:cNvPr id="9" name="Group 8"/>
          <p:cNvGrpSpPr/>
          <p:nvPr/>
        </p:nvGrpSpPr>
        <p:grpSpPr>
          <a:xfrm>
            <a:off x="1988320" y="5141646"/>
            <a:ext cx="482788" cy="480060"/>
            <a:chOff x="5428008" y="290870"/>
            <a:chExt cx="643717" cy="640080"/>
          </a:xfrm>
        </p:grpSpPr>
        <p:pic>
          <p:nvPicPr>
            <p:cNvPr id="105" name="Picture 104" descr="StackedBluBlocks-02.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28008" y="290870"/>
              <a:ext cx="643717" cy="640080"/>
            </a:xfrm>
            <a:prstGeom prst="rect">
              <a:avLst/>
            </a:prstGeom>
          </p:spPr>
        </p:pic>
        <p:pic>
          <p:nvPicPr>
            <p:cNvPr id="100" name="Picture 99" descr="Switch icon1-02.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504740" y="449743"/>
              <a:ext cx="448095" cy="448095"/>
            </a:xfrm>
            <a:prstGeom prst="rect">
              <a:avLst/>
            </a:prstGeom>
          </p:spPr>
        </p:pic>
      </p:grpSp>
      <p:cxnSp>
        <p:nvCxnSpPr>
          <p:cNvPr id="68" name="Straight Connector 67"/>
          <p:cNvCxnSpPr/>
          <p:nvPr/>
        </p:nvCxnSpPr>
        <p:spPr>
          <a:xfrm>
            <a:off x="5909735" y="4995864"/>
            <a:ext cx="0" cy="116582"/>
          </a:xfrm>
          <a:prstGeom prst="line">
            <a:avLst/>
          </a:prstGeom>
          <a:ln w="12700" cap="flat" cmpd="sng" algn="ctr">
            <a:solidFill>
              <a:srgbClr val="1B1A49"/>
            </a:solidFill>
            <a:prstDash val="solid"/>
            <a:round/>
            <a:headEnd type="none" w="sm" len="sm"/>
            <a:tailEnd type="none" w="sm" len="sm"/>
          </a:ln>
          <a:effectLst/>
        </p:spPr>
        <p:style>
          <a:lnRef idx="2">
            <a:schemeClr val="accent1"/>
          </a:lnRef>
          <a:fillRef idx="0">
            <a:schemeClr val="accent1"/>
          </a:fillRef>
          <a:effectRef idx="1">
            <a:schemeClr val="accent1"/>
          </a:effectRef>
          <a:fontRef idx="minor">
            <a:schemeClr val="tx1"/>
          </a:fontRef>
        </p:style>
      </p:cxnSp>
      <p:sp>
        <p:nvSpPr>
          <p:cNvPr id="84" name="Rectangle 83"/>
          <p:cNvSpPr/>
          <p:nvPr/>
        </p:nvSpPr>
        <p:spPr>
          <a:xfrm>
            <a:off x="5553456" y="5645687"/>
            <a:ext cx="698585" cy="252451"/>
          </a:xfrm>
          <a:prstGeom prst="rect">
            <a:avLst/>
          </a:prstGeom>
        </p:spPr>
        <p:txBody>
          <a:bodyPr wrap="square" lIns="0" tIns="0" rIns="0" bIns="0">
            <a:noAutofit/>
          </a:bodyPr>
          <a:lstStyle/>
          <a:p>
            <a:pPr algn="ctr">
              <a:lnSpc>
                <a:spcPct val="90000"/>
              </a:lnSpc>
            </a:pPr>
            <a:r>
              <a:rPr lang="en-US" sz="750" b="1" dirty="0">
                <a:solidFill>
                  <a:prstClr val="black"/>
                </a:solidFill>
              </a:rPr>
              <a:t>Optical Transport</a:t>
            </a:r>
          </a:p>
        </p:txBody>
      </p:sp>
      <p:grpSp>
        <p:nvGrpSpPr>
          <p:cNvPr id="12" name="Group 11"/>
          <p:cNvGrpSpPr/>
          <p:nvPr/>
        </p:nvGrpSpPr>
        <p:grpSpPr>
          <a:xfrm>
            <a:off x="5684170" y="5127520"/>
            <a:ext cx="482788" cy="480060"/>
            <a:chOff x="6778070" y="281746"/>
            <a:chExt cx="643717" cy="640080"/>
          </a:xfrm>
        </p:grpSpPr>
        <p:pic>
          <p:nvPicPr>
            <p:cNvPr id="116" name="Picture 115" descr="StackedBluBlocks-02.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78070" y="281746"/>
              <a:ext cx="643717" cy="640080"/>
            </a:xfrm>
            <a:prstGeom prst="rect">
              <a:avLst/>
            </a:prstGeom>
          </p:spPr>
        </p:pic>
        <p:pic>
          <p:nvPicPr>
            <p:cNvPr id="82" name="Picture 81" descr="OpticalTransport_B.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22854" y="421315"/>
              <a:ext cx="492821" cy="448019"/>
            </a:xfrm>
            <a:prstGeom prst="rect">
              <a:avLst/>
            </a:prstGeom>
          </p:spPr>
        </p:pic>
      </p:grpSp>
      <p:cxnSp>
        <p:nvCxnSpPr>
          <p:cNvPr id="75" name="Straight Connector 74"/>
          <p:cNvCxnSpPr/>
          <p:nvPr/>
        </p:nvCxnSpPr>
        <p:spPr>
          <a:xfrm>
            <a:off x="7132054" y="5000377"/>
            <a:ext cx="0" cy="116582"/>
          </a:xfrm>
          <a:prstGeom prst="line">
            <a:avLst/>
          </a:prstGeom>
          <a:ln w="12700" cap="flat" cmpd="sng" algn="ctr">
            <a:solidFill>
              <a:srgbClr val="1B1A49"/>
            </a:solidFill>
            <a:prstDash val="solid"/>
            <a:round/>
            <a:headEnd type="none" w="sm" len="sm"/>
            <a:tailEnd type="none" w="sm" len="sm"/>
          </a:ln>
          <a:effectLst/>
        </p:spPr>
        <p:style>
          <a:lnRef idx="2">
            <a:schemeClr val="accent1"/>
          </a:lnRef>
          <a:fillRef idx="0">
            <a:schemeClr val="accent1"/>
          </a:fillRef>
          <a:effectRef idx="1">
            <a:schemeClr val="accent1"/>
          </a:effectRef>
          <a:fontRef idx="minor">
            <a:schemeClr val="tx1"/>
          </a:fontRef>
        </p:style>
      </p:cxnSp>
      <p:sp>
        <p:nvSpPr>
          <p:cNvPr id="79" name="Rectangle 78"/>
          <p:cNvSpPr/>
          <p:nvPr/>
        </p:nvSpPr>
        <p:spPr>
          <a:xfrm>
            <a:off x="6898887" y="5645686"/>
            <a:ext cx="467375" cy="167232"/>
          </a:xfrm>
          <a:prstGeom prst="rect">
            <a:avLst/>
          </a:prstGeom>
        </p:spPr>
        <p:txBody>
          <a:bodyPr wrap="square" lIns="0" tIns="0" rIns="0" bIns="0">
            <a:noAutofit/>
          </a:bodyPr>
          <a:lstStyle/>
          <a:p>
            <a:pPr algn="ctr">
              <a:lnSpc>
                <a:spcPct val="90000"/>
              </a:lnSpc>
            </a:pPr>
            <a:r>
              <a:rPr lang="en-US" sz="750" b="1" dirty="0">
                <a:solidFill>
                  <a:prstClr val="black"/>
                </a:solidFill>
              </a:rPr>
              <a:t>SD-WAN</a:t>
            </a:r>
          </a:p>
        </p:txBody>
      </p:sp>
      <p:grpSp>
        <p:nvGrpSpPr>
          <p:cNvPr id="19" name="Group 18"/>
          <p:cNvGrpSpPr/>
          <p:nvPr/>
        </p:nvGrpSpPr>
        <p:grpSpPr>
          <a:xfrm>
            <a:off x="6916120" y="5129591"/>
            <a:ext cx="482788" cy="480060"/>
            <a:chOff x="7453101" y="277184"/>
            <a:chExt cx="643717" cy="640080"/>
          </a:xfrm>
        </p:grpSpPr>
        <p:pic>
          <p:nvPicPr>
            <p:cNvPr id="118" name="Picture 117" descr="StackedBluBlocks-02.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53101" y="277184"/>
              <a:ext cx="643717" cy="640080"/>
            </a:xfrm>
            <a:prstGeom prst="rect">
              <a:avLst/>
            </a:prstGeom>
          </p:spPr>
        </p:pic>
        <p:pic>
          <p:nvPicPr>
            <p:cNvPr id="78" name="Picture 77" descr="Switch icon1-05.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529269" y="414684"/>
              <a:ext cx="448095" cy="448095"/>
            </a:xfrm>
            <a:prstGeom prst="rect">
              <a:avLst/>
            </a:prstGeom>
          </p:spPr>
        </p:pic>
      </p:grpSp>
      <p:sp>
        <p:nvSpPr>
          <p:cNvPr id="70" name="Rectangle 69"/>
          <p:cNvSpPr/>
          <p:nvPr/>
        </p:nvSpPr>
        <p:spPr>
          <a:xfrm>
            <a:off x="4490089" y="5645686"/>
            <a:ext cx="335006" cy="155290"/>
          </a:xfrm>
          <a:prstGeom prst="rect">
            <a:avLst/>
          </a:prstGeom>
        </p:spPr>
        <p:txBody>
          <a:bodyPr wrap="square" lIns="0" tIns="0" rIns="0" bIns="0">
            <a:noAutofit/>
          </a:bodyPr>
          <a:lstStyle/>
          <a:p>
            <a:pPr algn="ctr">
              <a:lnSpc>
                <a:spcPct val="90000"/>
              </a:lnSpc>
            </a:pPr>
            <a:r>
              <a:rPr lang="en-US" sz="750" b="1" dirty="0">
                <a:solidFill>
                  <a:prstClr val="black"/>
                </a:solidFill>
              </a:rPr>
              <a:t>NFV</a:t>
            </a:r>
          </a:p>
        </p:txBody>
      </p:sp>
      <p:grpSp>
        <p:nvGrpSpPr>
          <p:cNvPr id="49" name="Group 48"/>
          <p:cNvGrpSpPr/>
          <p:nvPr/>
        </p:nvGrpSpPr>
        <p:grpSpPr>
          <a:xfrm>
            <a:off x="4452220" y="5151538"/>
            <a:ext cx="482788" cy="480060"/>
            <a:chOff x="4394313" y="5745138"/>
            <a:chExt cx="643717" cy="640080"/>
          </a:xfrm>
        </p:grpSpPr>
        <p:pic>
          <p:nvPicPr>
            <p:cNvPr id="121" name="Picture 120" descr="StackedGrnBlocks-02.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394313" y="5745138"/>
              <a:ext cx="643717" cy="640080"/>
            </a:xfrm>
            <a:prstGeom prst="rect">
              <a:avLst/>
            </a:prstGeom>
          </p:spPr>
        </p:pic>
        <p:pic>
          <p:nvPicPr>
            <p:cNvPr id="69" name="Picture 68" descr="NFV_grn.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451333" y="5889465"/>
              <a:ext cx="451410" cy="451410"/>
            </a:xfrm>
            <a:prstGeom prst="rect">
              <a:avLst/>
            </a:prstGeom>
          </p:spPr>
        </p:pic>
      </p:grpSp>
      <p:sp>
        <p:nvSpPr>
          <p:cNvPr id="87" name="Rectangle 86"/>
          <p:cNvSpPr/>
          <p:nvPr/>
        </p:nvSpPr>
        <p:spPr>
          <a:xfrm>
            <a:off x="3079997" y="5645687"/>
            <a:ext cx="733115" cy="164283"/>
          </a:xfrm>
          <a:prstGeom prst="rect">
            <a:avLst/>
          </a:prstGeom>
        </p:spPr>
        <p:txBody>
          <a:bodyPr wrap="square" lIns="0" tIns="0" rIns="0" bIns="0">
            <a:noAutofit/>
          </a:bodyPr>
          <a:lstStyle/>
          <a:p>
            <a:pPr algn="ctr">
              <a:lnSpc>
                <a:spcPct val="90000"/>
              </a:lnSpc>
            </a:pPr>
            <a:r>
              <a:rPr lang="en-US" sz="750" b="1" dirty="0">
                <a:solidFill>
                  <a:prstClr val="black"/>
                </a:solidFill>
              </a:rPr>
              <a:t>Packet WAN</a:t>
            </a:r>
          </a:p>
        </p:txBody>
      </p:sp>
      <p:grpSp>
        <p:nvGrpSpPr>
          <p:cNvPr id="10" name="Group 9"/>
          <p:cNvGrpSpPr/>
          <p:nvPr/>
        </p:nvGrpSpPr>
        <p:grpSpPr>
          <a:xfrm>
            <a:off x="3220270" y="5129591"/>
            <a:ext cx="482788" cy="480060"/>
            <a:chOff x="6103039" y="286308"/>
            <a:chExt cx="643717" cy="640080"/>
          </a:xfrm>
        </p:grpSpPr>
        <p:pic>
          <p:nvPicPr>
            <p:cNvPr id="106" name="Picture 105" descr="StackedBluBlocks-02.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03039" y="286308"/>
              <a:ext cx="643717" cy="640080"/>
            </a:xfrm>
            <a:prstGeom prst="rect">
              <a:avLst/>
            </a:prstGeom>
          </p:spPr>
        </p:pic>
        <p:pic>
          <p:nvPicPr>
            <p:cNvPr id="89" name="Picture 88" descr="Switch icon1-03.pn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171955" y="416804"/>
              <a:ext cx="448095" cy="448095"/>
            </a:xfrm>
            <a:prstGeom prst="rect">
              <a:avLst/>
            </a:prstGeom>
          </p:spPr>
        </p:pic>
      </p:grpSp>
      <p:sp>
        <p:nvSpPr>
          <p:cNvPr id="165" name="Pentagon 94"/>
          <p:cNvSpPr/>
          <p:nvPr/>
        </p:nvSpPr>
        <p:spPr>
          <a:xfrm flipH="1">
            <a:off x="5933431" y="4538155"/>
            <a:ext cx="800276" cy="205740"/>
          </a:xfrm>
          <a:prstGeom prst="homePlate">
            <a:avLst/>
          </a:prstGeom>
          <a:solidFill>
            <a:srgbClr val="F9D16F"/>
          </a:solidFill>
          <a:ln>
            <a:noFill/>
          </a:ln>
          <a:effectLst/>
        </p:spPr>
        <p:style>
          <a:lnRef idx="1">
            <a:schemeClr val="accent1"/>
          </a:lnRef>
          <a:fillRef idx="3">
            <a:schemeClr val="accent1"/>
          </a:fillRef>
          <a:effectRef idx="2">
            <a:schemeClr val="accent1"/>
          </a:effectRef>
          <a:fontRef idx="minor">
            <a:schemeClr val="lt1"/>
          </a:fontRef>
        </p:style>
        <p:txBody>
          <a:bodyPr lIns="0" tIns="0" rIns="0" bIns="34290" rtlCol="0" anchor="ctr"/>
          <a:lstStyle/>
          <a:p>
            <a:pPr algn="ctr"/>
            <a:r>
              <a:rPr lang="en-CA" sz="1050" dirty="0">
                <a:solidFill>
                  <a:prstClr val="black"/>
                </a:solidFill>
              </a:rPr>
              <a:t>Presto APIs</a:t>
            </a:r>
          </a:p>
        </p:txBody>
      </p:sp>
      <p:grpSp>
        <p:nvGrpSpPr>
          <p:cNvPr id="50" name="Group 49"/>
          <p:cNvGrpSpPr/>
          <p:nvPr/>
        </p:nvGrpSpPr>
        <p:grpSpPr>
          <a:xfrm>
            <a:off x="9380021" y="5120356"/>
            <a:ext cx="482788" cy="480060"/>
            <a:chOff x="10489346" y="5703561"/>
            <a:chExt cx="643717" cy="640080"/>
          </a:xfrm>
        </p:grpSpPr>
        <p:pic>
          <p:nvPicPr>
            <p:cNvPr id="102" name="Picture 101" descr="StackedBluBlocks-02.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489346" y="5703561"/>
              <a:ext cx="643717" cy="640080"/>
            </a:xfrm>
            <a:prstGeom prst="rect">
              <a:avLst/>
            </a:prstGeom>
          </p:spPr>
        </p:pic>
        <p:pic>
          <p:nvPicPr>
            <p:cNvPr id="109" name="Picture 10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0489346" y="5794954"/>
              <a:ext cx="548687" cy="548687"/>
            </a:xfrm>
            <a:prstGeom prst="rect">
              <a:avLst/>
            </a:prstGeom>
          </p:spPr>
        </p:pic>
      </p:grpSp>
      <p:sp>
        <p:nvSpPr>
          <p:cNvPr id="110" name="Rectangle 109"/>
          <p:cNvSpPr/>
          <p:nvPr/>
        </p:nvSpPr>
        <p:spPr>
          <a:xfrm>
            <a:off x="9368061" y="5640588"/>
            <a:ext cx="467375" cy="167232"/>
          </a:xfrm>
          <a:prstGeom prst="rect">
            <a:avLst/>
          </a:prstGeom>
        </p:spPr>
        <p:txBody>
          <a:bodyPr wrap="square" lIns="0" tIns="0" rIns="0" bIns="0">
            <a:noAutofit/>
          </a:bodyPr>
          <a:lstStyle/>
          <a:p>
            <a:pPr algn="ctr">
              <a:lnSpc>
                <a:spcPct val="90000"/>
              </a:lnSpc>
            </a:pPr>
            <a:r>
              <a:rPr lang="en-US" sz="750" b="1" dirty="0">
                <a:solidFill>
                  <a:prstClr val="black"/>
                </a:solidFill>
              </a:rPr>
              <a:t>5G Wireless</a:t>
            </a:r>
          </a:p>
        </p:txBody>
      </p:sp>
      <p:cxnSp>
        <p:nvCxnSpPr>
          <p:cNvPr id="113" name="Straight Connector 112"/>
          <p:cNvCxnSpPr/>
          <p:nvPr/>
        </p:nvCxnSpPr>
        <p:spPr>
          <a:xfrm>
            <a:off x="8357504" y="5001384"/>
            <a:ext cx="0" cy="116582"/>
          </a:xfrm>
          <a:prstGeom prst="line">
            <a:avLst/>
          </a:prstGeom>
          <a:ln w="12700" cap="flat" cmpd="sng" algn="ctr">
            <a:solidFill>
              <a:srgbClr val="1B1A49"/>
            </a:solidFill>
            <a:prstDash val="solid"/>
            <a:round/>
            <a:headEnd type="none" w="sm" len="sm"/>
            <a:tailEnd type="none" w="sm" len="sm"/>
          </a:ln>
          <a:effectLst/>
        </p:spPr>
        <p:style>
          <a:lnRef idx="2">
            <a:schemeClr val="accent1"/>
          </a:lnRef>
          <a:fillRef idx="0">
            <a:schemeClr val="accent1"/>
          </a:fillRef>
          <a:effectRef idx="1">
            <a:schemeClr val="accent1"/>
          </a:effectRef>
          <a:fontRef idx="minor">
            <a:schemeClr val="tx1"/>
          </a:fontRef>
        </p:style>
      </p:cxnSp>
      <p:sp>
        <p:nvSpPr>
          <p:cNvPr id="180" name="Rounded Rectangle 102"/>
          <p:cNvSpPr/>
          <p:nvPr/>
        </p:nvSpPr>
        <p:spPr>
          <a:xfrm>
            <a:off x="2608950" y="1919247"/>
            <a:ext cx="3909186" cy="296833"/>
          </a:xfrm>
          <a:prstGeom prst="roundRect">
            <a:avLst>
              <a:gd name="adj" fmla="val 0"/>
            </a:avLst>
          </a:prstGeom>
          <a:solidFill>
            <a:srgbClr val="1B1A49"/>
          </a:solidFill>
          <a:ln w="12700" cmpd="sng">
            <a:solidFill>
              <a:schemeClr val="bg1"/>
            </a:solidFill>
            <a:prstDash val="soli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350" b="1" dirty="0">
                <a:solidFill>
                  <a:prstClr val="white"/>
                </a:solidFill>
                <a:effectLst>
                  <a:outerShdw blurRad="38100" dist="38100" dir="2700000" algn="tl">
                    <a:srgbClr val="000000">
                      <a:alpha val="43137"/>
                    </a:srgbClr>
                  </a:outerShdw>
                </a:effectLst>
              </a:rPr>
              <a:t>Orchestrated Connectivity Services</a:t>
            </a:r>
          </a:p>
        </p:txBody>
      </p:sp>
      <p:sp>
        <p:nvSpPr>
          <p:cNvPr id="181" name="Rounded Rectangle 104"/>
          <p:cNvSpPr/>
          <p:nvPr/>
        </p:nvSpPr>
        <p:spPr>
          <a:xfrm>
            <a:off x="2608950" y="2241306"/>
            <a:ext cx="754380" cy="243656"/>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E-Line</a:t>
            </a:r>
          </a:p>
        </p:txBody>
      </p:sp>
      <p:sp>
        <p:nvSpPr>
          <p:cNvPr id="182" name="Rounded Rectangle 105"/>
          <p:cNvSpPr/>
          <p:nvPr/>
        </p:nvSpPr>
        <p:spPr>
          <a:xfrm>
            <a:off x="3414797" y="2241306"/>
            <a:ext cx="754380" cy="243656"/>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E-LAN</a:t>
            </a:r>
          </a:p>
        </p:txBody>
      </p:sp>
      <p:sp>
        <p:nvSpPr>
          <p:cNvPr id="183" name="Rounded Rectangle 106"/>
          <p:cNvSpPr/>
          <p:nvPr/>
        </p:nvSpPr>
        <p:spPr>
          <a:xfrm>
            <a:off x="4220643" y="2241306"/>
            <a:ext cx="754380"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E-Tree</a:t>
            </a:r>
          </a:p>
        </p:txBody>
      </p:sp>
      <p:sp>
        <p:nvSpPr>
          <p:cNvPr id="185" name="Rounded Rectangle 98"/>
          <p:cNvSpPr/>
          <p:nvPr/>
        </p:nvSpPr>
        <p:spPr>
          <a:xfrm>
            <a:off x="5026490" y="2245059"/>
            <a:ext cx="754380"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E-Access</a:t>
            </a:r>
          </a:p>
        </p:txBody>
      </p:sp>
      <p:sp>
        <p:nvSpPr>
          <p:cNvPr id="186" name="Rounded Rectangle 99"/>
          <p:cNvSpPr/>
          <p:nvPr/>
        </p:nvSpPr>
        <p:spPr>
          <a:xfrm>
            <a:off x="7054244" y="2526042"/>
            <a:ext cx="1160696"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rIns="0" rtlCol="0" anchor="ctr"/>
          <a:lstStyle/>
          <a:p>
            <a:pPr algn="ctr">
              <a:lnSpc>
                <a:spcPct val="90000"/>
              </a:lnSpc>
            </a:pPr>
            <a:r>
              <a:rPr lang="en-US" sz="1200" dirty="0" err="1">
                <a:solidFill>
                  <a:prstClr val="white">
                    <a:lumMod val="95000"/>
                  </a:prstClr>
                </a:solidFill>
                <a:effectLst>
                  <a:outerShdw blurRad="38100" dist="38100" dir="2700000" algn="tl">
                    <a:srgbClr val="000000">
                      <a:alpha val="43137"/>
                    </a:srgbClr>
                  </a:outerShdw>
                </a:effectLst>
              </a:rPr>
              <a:t>BIaaS</a:t>
            </a:r>
            <a:endParaRPr lang="en-US" sz="1200" dirty="0">
              <a:solidFill>
                <a:prstClr val="white">
                  <a:lumMod val="95000"/>
                </a:prstClr>
              </a:solidFill>
              <a:effectLst>
                <a:outerShdw blurRad="38100" dist="38100" dir="2700000" algn="tl">
                  <a:srgbClr val="000000">
                    <a:alpha val="43137"/>
                  </a:srgbClr>
                </a:outerShdw>
              </a:effectLst>
            </a:endParaRPr>
          </a:p>
        </p:txBody>
      </p:sp>
      <p:sp>
        <p:nvSpPr>
          <p:cNvPr id="188" name="Rounded Rectangle 98"/>
          <p:cNvSpPr/>
          <p:nvPr/>
        </p:nvSpPr>
        <p:spPr>
          <a:xfrm>
            <a:off x="8259020" y="2526215"/>
            <a:ext cx="660110"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err="1">
                <a:solidFill>
                  <a:prstClr val="white">
                    <a:lumMod val="95000"/>
                  </a:prstClr>
                </a:solidFill>
                <a:effectLst>
                  <a:outerShdw blurRad="38100" dist="38100" dir="2700000" algn="tl">
                    <a:srgbClr val="000000">
                      <a:alpha val="43137"/>
                    </a:srgbClr>
                  </a:outerShdw>
                </a:effectLst>
              </a:rPr>
              <a:t>SECaaS</a:t>
            </a:r>
            <a:endParaRPr lang="en-US" sz="1200" dirty="0">
              <a:solidFill>
                <a:prstClr val="white">
                  <a:lumMod val="95000"/>
                </a:prstClr>
              </a:solidFill>
              <a:effectLst>
                <a:outerShdw blurRad="38100" dist="38100" dir="2700000" algn="tl">
                  <a:srgbClr val="000000">
                    <a:alpha val="43137"/>
                  </a:srgbClr>
                </a:outerShdw>
              </a:effectLst>
            </a:endParaRPr>
          </a:p>
        </p:txBody>
      </p:sp>
      <p:sp>
        <p:nvSpPr>
          <p:cNvPr id="191" name="Rounded Rectangle 89"/>
          <p:cNvSpPr/>
          <p:nvPr/>
        </p:nvSpPr>
        <p:spPr>
          <a:xfrm>
            <a:off x="7046872" y="1915455"/>
            <a:ext cx="2850737" cy="296833"/>
          </a:xfrm>
          <a:prstGeom prst="roundRect">
            <a:avLst>
              <a:gd name="adj" fmla="val 0"/>
            </a:avLst>
          </a:prstGeom>
          <a:solidFill>
            <a:srgbClr val="1B1A49"/>
          </a:solidFill>
          <a:ln w="12700" cmpd="sng">
            <a:solidFill>
              <a:schemeClr val="bg1"/>
            </a:solidFill>
            <a:prstDash val="soli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350" b="1" dirty="0">
                <a:solidFill>
                  <a:prstClr val="white"/>
                </a:solidFill>
                <a:effectLst>
                  <a:outerShdw blurRad="38100" dist="38100" dir="2700000" algn="tl">
                    <a:srgbClr val="000000">
                      <a:alpha val="43137"/>
                    </a:srgbClr>
                  </a:outerShdw>
                </a:effectLst>
              </a:rPr>
              <a:t>Orchestrated Cloud Services</a:t>
            </a:r>
          </a:p>
        </p:txBody>
      </p:sp>
      <p:sp>
        <p:nvSpPr>
          <p:cNvPr id="193" name="Rounded Rectangle 104"/>
          <p:cNvSpPr/>
          <p:nvPr/>
        </p:nvSpPr>
        <p:spPr>
          <a:xfrm>
            <a:off x="5832336" y="2246458"/>
            <a:ext cx="685800" cy="243656"/>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E-Transit</a:t>
            </a:r>
          </a:p>
        </p:txBody>
      </p:sp>
      <p:sp>
        <p:nvSpPr>
          <p:cNvPr id="194" name="Rounded Rectangle 105"/>
          <p:cNvSpPr/>
          <p:nvPr/>
        </p:nvSpPr>
        <p:spPr>
          <a:xfrm>
            <a:off x="3570446" y="2523595"/>
            <a:ext cx="1292047" cy="243656"/>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Internet Access</a:t>
            </a:r>
          </a:p>
        </p:txBody>
      </p:sp>
      <p:sp>
        <p:nvSpPr>
          <p:cNvPr id="195" name="Rounded Rectangle 106"/>
          <p:cNvSpPr/>
          <p:nvPr/>
        </p:nvSpPr>
        <p:spPr>
          <a:xfrm>
            <a:off x="4920350" y="2522806"/>
            <a:ext cx="685800"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L3 VPNs</a:t>
            </a:r>
          </a:p>
        </p:txBody>
      </p:sp>
      <p:sp>
        <p:nvSpPr>
          <p:cNvPr id="196" name="Rounded Rectangle 98"/>
          <p:cNvSpPr/>
          <p:nvPr/>
        </p:nvSpPr>
        <p:spPr>
          <a:xfrm>
            <a:off x="7054245" y="2246015"/>
            <a:ext cx="660110"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IaaS</a:t>
            </a:r>
          </a:p>
        </p:txBody>
      </p:sp>
      <p:sp>
        <p:nvSpPr>
          <p:cNvPr id="197" name="Rounded Rectangle 99"/>
          <p:cNvSpPr/>
          <p:nvPr/>
        </p:nvSpPr>
        <p:spPr>
          <a:xfrm>
            <a:off x="7743840" y="2245529"/>
            <a:ext cx="745285"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rIns="0"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SaaS</a:t>
            </a:r>
          </a:p>
        </p:txBody>
      </p:sp>
      <p:sp>
        <p:nvSpPr>
          <p:cNvPr id="198" name="Rounded Rectangle 100"/>
          <p:cNvSpPr/>
          <p:nvPr/>
        </p:nvSpPr>
        <p:spPr>
          <a:xfrm>
            <a:off x="8521483" y="2246153"/>
            <a:ext cx="681404"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PaaS</a:t>
            </a:r>
          </a:p>
        </p:txBody>
      </p:sp>
      <p:sp>
        <p:nvSpPr>
          <p:cNvPr id="199" name="Rounded Rectangle 98"/>
          <p:cNvSpPr/>
          <p:nvPr/>
        </p:nvSpPr>
        <p:spPr>
          <a:xfrm>
            <a:off x="9237498" y="2245529"/>
            <a:ext cx="660110"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err="1">
                <a:solidFill>
                  <a:prstClr val="white">
                    <a:lumMod val="95000"/>
                  </a:prstClr>
                </a:solidFill>
                <a:effectLst>
                  <a:outerShdw blurRad="38100" dist="38100" dir="2700000" algn="tl">
                    <a:srgbClr val="000000">
                      <a:alpha val="43137"/>
                    </a:srgbClr>
                  </a:outerShdw>
                </a:effectLst>
              </a:rPr>
              <a:t>UCaaS</a:t>
            </a:r>
            <a:endParaRPr lang="en-US" sz="1200" dirty="0">
              <a:solidFill>
                <a:prstClr val="white">
                  <a:lumMod val="95000"/>
                </a:prstClr>
              </a:solidFill>
              <a:effectLst>
                <a:outerShdw blurRad="38100" dist="38100" dir="2700000" algn="tl">
                  <a:srgbClr val="000000">
                    <a:alpha val="43137"/>
                  </a:srgbClr>
                </a:outerShdw>
              </a:effectLst>
            </a:endParaRPr>
          </a:p>
        </p:txBody>
      </p:sp>
      <p:sp>
        <p:nvSpPr>
          <p:cNvPr id="90" name="Rounded Rectangle 106"/>
          <p:cNvSpPr/>
          <p:nvPr/>
        </p:nvSpPr>
        <p:spPr>
          <a:xfrm>
            <a:off x="5664008" y="2521373"/>
            <a:ext cx="854129"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IP Transit</a:t>
            </a:r>
          </a:p>
        </p:txBody>
      </p:sp>
      <p:sp>
        <p:nvSpPr>
          <p:cNvPr id="96" name="Rounded Rectangle 98"/>
          <p:cNvSpPr/>
          <p:nvPr/>
        </p:nvSpPr>
        <p:spPr>
          <a:xfrm>
            <a:off x="8963210" y="2525173"/>
            <a:ext cx="934398"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L4-L7 </a:t>
            </a:r>
            <a:r>
              <a:rPr lang="en-US" sz="1200" dirty="0" err="1">
                <a:solidFill>
                  <a:prstClr val="white">
                    <a:lumMod val="95000"/>
                  </a:prstClr>
                </a:solidFill>
                <a:effectLst>
                  <a:outerShdw blurRad="38100" dist="38100" dir="2700000" algn="tl">
                    <a:srgbClr val="000000">
                      <a:alpha val="43137"/>
                    </a:srgbClr>
                  </a:outerShdw>
                </a:effectLst>
              </a:rPr>
              <a:t>NFaaS</a:t>
            </a:r>
            <a:endParaRPr lang="en-US" sz="1200" dirty="0">
              <a:solidFill>
                <a:prstClr val="white">
                  <a:lumMod val="95000"/>
                </a:prstClr>
              </a:solidFill>
              <a:effectLst>
                <a:outerShdw blurRad="38100" dist="38100" dir="2700000" algn="tl">
                  <a:srgbClr val="000000">
                    <a:alpha val="43137"/>
                  </a:srgbClr>
                </a:outerShdw>
              </a:effectLst>
            </a:endParaRPr>
          </a:p>
        </p:txBody>
      </p:sp>
      <p:sp>
        <p:nvSpPr>
          <p:cNvPr id="86" name="Rounded Rectangle 98"/>
          <p:cNvSpPr/>
          <p:nvPr/>
        </p:nvSpPr>
        <p:spPr>
          <a:xfrm>
            <a:off x="2608951" y="2521373"/>
            <a:ext cx="903637"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Wavelength</a:t>
            </a:r>
          </a:p>
        </p:txBody>
      </p:sp>
      <p:cxnSp>
        <p:nvCxnSpPr>
          <p:cNvPr id="23" name="Straight Connector 22"/>
          <p:cNvCxnSpPr>
            <a:stCxn id="171" idx="1"/>
          </p:cNvCxnSpPr>
          <p:nvPr/>
        </p:nvCxnSpPr>
        <p:spPr>
          <a:xfrm>
            <a:off x="1734212" y="3822693"/>
            <a:ext cx="8363656" cy="11250"/>
          </a:xfrm>
          <a:prstGeom prst="line">
            <a:avLst/>
          </a:prstGeom>
          <a:ln w="19050" cap="flat" cmpd="sng" algn="ctr">
            <a:solidFill>
              <a:schemeClr val="accent3">
                <a:lumMod val="75000"/>
              </a:schemeClr>
            </a:solidFill>
            <a:prstDash val="sys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71" name="Rounded Rectangle 114"/>
          <p:cNvSpPr/>
          <p:nvPr/>
        </p:nvSpPr>
        <p:spPr>
          <a:xfrm>
            <a:off x="1734212" y="3664961"/>
            <a:ext cx="947618" cy="315465"/>
          </a:xfrm>
          <a:prstGeom prst="roundRect">
            <a:avLst>
              <a:gd name="adj" fmla="val 0"/>
            </a:avLst>
          </a:prstGeom>
          <a:solidFill>
            <a:srgbClr val="151442"/>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prstClr val="white"/>
                </a:solidFill>
              </a:rPr>
              <a:t>Fulfillment</a:t>
            </a:r>
          </a:p>
        </p:txBody>
      </p:sp>
      <p:sp>
        <p:nvSpPr>
          <p:cNvPr id="172" name="Rounded Rectangle 114"/>
          <p:cNvSpPr/>
          <p:nvPr/>
        </p:nvSpPr>
        <p:spPr>
          <a:xfrm>
            <a:off x="2755545" y="3668053"/>
            <a:ext cx="1014984" cy="315465"/>
          </a:xfrm>
          <a:prstGeom prst="roundRect">
            <a:avLst>
              <a:gd name="adj" fmla="val 0"/>
            </a:avLst>
          </a:prstGeom>
          <a:solidFill>
            <a:srgbClr val="151442"/>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prstClr val="white"/>
                </a:solidFill>
              </a:rPr>
              <a:t>Performance</a:t>
            </a:r>
          </a:p>
        </p:txBody>
      </p:sp>
      <p:sp>
        <p:nvSpPr>
          <p:cNvPr id="173" name="Rounded Rectangle 114"/>
          <p:cNvSpPr/>
          <p:nvPr/>
        </p:nvSpPr>
        <p:spPr>
          <a:xfrm>
            <a:off x="3853081" y="3668183"/>
            <a:ext cx="947618" cy="315465"/>
          </a:xfrm>
          <a:prstGeom prst="roundRect">
            <a:avLst>
              <a:gd name="adj" fmla="val 0"/>
            </a:avLst>
          </a:prstGeom>
          <a:solidFill>
            <a:srgbClr val="151442"/>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prstClr val="white"/>
                </a:solidFill>
              </a:rPr>
              <a:t>Control</a:t>
            </a:r>
          </a:p>
        </p:txBody>
      </p:sp>
      <p:sp>
        <p:nvSpPr>
          <p:cNvPr id="174" name="Rounded Rectangle 114"/>
          <p:cNvSpPr/>
          <p:nvPr/>
        </p:nvSpPr>
        <p:spPr>
          <a:xfrm>
            <a:off x="4912515" y="3664961"/>
            <a:ext cx="947618" cy="315465"/>
          </a:xfrm>
          <a:prstGeom prst="roundRect">
            <a:avLst>
              <a:gd name="adj" fmla="val 0"/>
            </a:avLst>
          </a:prstGeom>
          <a:solidFill>
            <a:srgbClr val="151442"/>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prstClr val="white"/>
                </a:solidFill>
              </a:rPr>
              <a:t>Assurance</a:t>
            </a:r>
          </a:p>
        </p:txBody>
      </p:sp>
      <p:sp>
        <p:nvSpPr>
          <p:cNvPr id="175" name="Rounded Rectangle 114"/>
          <p:cNvSpPr/>
          <p:nvPr/>
        </p:nvSpPr>
        <p:spPr>
          <a:xfrm>
            <a:off x="5971949" y="3665091"/>
            <a:ext cx="947618" cy="315465"/>
          </a:xfrm>
          <a:prstGeom prst="roundRect">
            <a:avLst>
              <a:gd name="adj" fmla="val 0"/>
            </a:avLst>
          </a:prstGeom>
          <a:solidFill>
            <a:srgbClr val="151442"/>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prstClr val="white"/>
                </a:solidFill>
              </a:rPr>
              <a:t>Usage</a:t>
            </a:r>
          </a:p>
        </p:txBody>
      </p:sp>
      <p:sp>
        <p:nvSpPr>
          <p:cNvPr id="176" name="Rounded Rectangle 114"/>
          <p:cNvSpPr/>
          <p:nvPr/>
        </p:nvSpPr>
        <p:spPr>
          <a:xfrm>
            <a:off x="7031383" y="3661870"/>
            <a:ext cx="947618" cy="315465"/>
          </a:xfrm>
          <a:prstGeom prst="roundRect">
            <a:avLst>
              <a:gd name="adj" fmla="val 0"/>
            </a:avLst>
          </a:prstGeom>
          <a:solidFill>
            <a:srgbClr val="151442"/>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prstClr val="white"/>
                </a:solidFill>
              </a:rPr>
              <a:t>Analytics</a:t>
            </a:r>
          </a:p>
        </p:txBody>
      </p:sp>
      <p:sp>
        <p:nvSpPr>
          <p:cNvPr id="177" name="Rounded Rectangle 114"/>
          <p:cNvSpPr/>
          <p:nvPr/>
        </p:nvSpPr>
        <p:spPr>
          <a:xfrm>
            <a:off x="8090818" y="3662000"/>
            <a:ext cx="947618" cy="315465"/>
          </a:xfrm>
          <a:prstGeom prst="roundRect">
            <a:avLst>
              <a:gd name="adj" fmla="val 0"/>
            </a:avLst>
          </a:prstGeom>
          <a:solidFill>
            <a:srgbClr val="151442"/>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prstClr val="white"/>
                </a:solidFill>
              </a:rPr>
              <a:t>Security</a:t>
            </a:r>
          </a:p>
        </p:txBody>
      </p:sp>
      <p:sp>
        <p:nvSpPr>
          <p:cNvPr id="178" name="Rounded Rectangle 114"/>
          <p:cNvSpPr/>
          <p:nvPr/>
        </p:nvSpPr>
        <p:spPr>
          <a:xfrm>
            <a:off x="9150250" y="3658778"/>
            <a:ext cx="947618" cy="315465"/>
          </a:xfrm>
          <a:prstGeom prst="roundRect">
            <a:avLst>
              <a:gd name="adj" fmla="val 0"/>
            </a:avLst>
          </a:prstGeom>
          <a:solidFill>
            <a:srgbClr val="151442"/>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prstClr val="white"/>
                </a:solidFill>
              </a:rPr>
              <a:t>Policy</a:t>
            </a:r>
          </a:p>
        </p:txBody>
      </p:sp>
      <p:cxnSp>
        <p:nvCxnSpPr>
          <p:cNvPr id="205" name="Connector: Elbow 204"/>
          <p:cNvCxnSpPr/>
          <p:nvPr/>
        </p:nvCxnSpPr>
        <p:spPr>
          <a:xfrm rot="16200000" flipH="1" flipV="1">
            <a:off x="5912949" y="-68992"/>
            <a:ext cx="6183" cy="7416038"/>
          </a:xfrm>
          <a:prstGeom prst="bentConnector3">
            <a:avLst>
              <a:gd name="adj1" fmla="val -2772926"/>
            </a:avLst>
          </a:prstGeom>
          <a:ln w="19050" cap="flat" cmpd="sng" algn="ctr">
            <a:solidFill>
              <a:schemeClr val="accent3">
                <a:lumMod val="75000"/>
              </a:schemeClr>
            </a:solidFill>
            <a:prstDash val="sys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flipH="1" flipV="1">
            <a:off x="3267317" y="3462743"/>
            <a:ext cx="138" cy="179527"/>
          </a:xfrm>
          <a:prstGeom prst="line">
            <a:avLst/>
          </a:prstGeom>
          <a:ln w="19050" cap="flat" cmpd="sng" algn="ctr">
            <a:solidFill>
              <a:schemeClr val="accent3">
                <a:lumMod val="75000"/>
              </a:schemeClr>
            </a:solidFill>
            <a:prstDash val="sys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flipH="1" flipV="1">
            <a:off x="4331516" y="3462743"/>
            <a:ext cx="138" cy="179527"/>
          </a:xfrm>
          <a:prstGeom prst="line">
            <a:avLst/>
          </a:prstGeom>
          <a:ln w="19050" cap="flat" cmpd="sng" algn="ctr">
            <a:solidFill>
              <a:schemeClr val="accent3">
                <a:lumMod val="75000"/>
              </a:schemeClr>
            </a:solidFill>
            <a:prstDash val="sys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7" name="Straight Connector 206"/>
          <p:cNvCxnSpPr/>
          <p:nvPr/>
        </p:nvCxnSpPr>
        <p:spPr>
          <a:xfrm flipH="1" flipV="1">
            <a:off x="5388158" y="3462743"/>
            <a:ext cx="138" cy="179527"/>
          </a:xfrm>
          <a:prstGeom prst="line">
            <a:avLst/>
          </a:prstGeom>
          <a:ln w="19050" cap="flat" cmpd="sng" algn="ctr">
            <a:solidFill>
              <a:schemeClr val="accent3">
                <a:lumMod val="75000"/>
              </a:schemeClr>
            </a:solidFill>
            <a:prstDash val="sys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8" name="Straight Connector 207"/>
          <p:cNvCxnSpPr/>
          <p:nvPr/>
        </p:nvCxnSpPr>
        <p:spPr>
          <a:xfrm flipH="1" flipV="1">
            <a:off x="6444801" y="3462743"/>
            <a:ext cx="138" cy="179527"/>
          </a:xfrm>
          <a:prstGeom prst="line">
            <a:avLst/>
          </a:prstGeom>
          <a:ln w="19050" cap="flat" cmpd="sng" algn="ctr">
            <a:solidFill>
              <a:schemeClr val="accent3">
                <a:lumMod val="75000"/>
              </a:schemeClr>
            </a:solidFill>
            <a:prstDash val="sys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9" name="Straight Connector 208"/>
          <p:cNvCxnSpPr/>
          <p:nvPr/>
        </p:nvCxnSpPr>
        <p:spPr>
          <a:xfrm flipH="1" flipV="1">
            <a:off x="7501444" y="3462743"/>
            <a:ext cx="138" cy="179527"/>
          </a:xfrm>
          <a:prstGeom prst="line">
            <a:avLst/>
          </a:prstGeom>
          <a:ln w="19050" cap="flat" cmpd="sng" algn="ctr">
            <a:solidFill>
              <a:schemeClr val="accent3">
                <a:lumMod val="75000"/>
              </a:schemeClr>
            </a:solidFill>
            <a:prstDash val="sys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0" name="Straight Connector 209"/>
          <p:cNvCxnSpPr/>
          <p:nvPr/>
        </p:nvCxnSpPr>
        <p:spPr>
          <a:xfrm flipH="1" flipV="1">
            <a:off x="8558087" y="3462743"/>
            <a:ext cx="138" cy="179527"/>
          </a:xfrm>
          <a:prstGeom prst="line">
            <a:avLst/>
          </a:prstGeom>
          <a:ln w="19050" cap="flat" cmpd="sng" algn="ctr">
            <a:solidFill>
              <a:schemeClr val="accent3">
                <a:lumMod val="75000"/>
              </a:schemeClr>
            </a:solidFill>
            <a:prstDash val="sys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94" name="Pentagon 93"/>
          <p:cNvSpPr/>
          <p:nvPr/>
        </p:nvSpPr>
        <p:spPr>
          <a:xfrm flipH="1">
            <a:off x="9663139" y="3457109"/>
            <a:ext cx="754380" cy="204761"/>
          </a:xfrm>
          <a:prstGeom prst="homePlate">
            <a:avLst/>
          </a:prstGeom>
          <a:solidFill>
            <a:srgbClr val="F9D16F"/>
          </a:solidFill>
          <a:ln>
            <a:noFill/>
          </a:ln>
          <a:effectLst/>
        </p:spPr>
        <p:style>
          <a:lnRef idx="1">
            <a:schemeClr val="accent1"/>
          </a:lnRef>
          <a:fillRef idx="3">
            <a:schemeClr val="accent1"/>
          </a:fillRef>
          <a:effectRef idx="2">
            <a:schemeClr val="accent1"/>
          </a:effectRef>
          <a:fontRef idx="minor">
            <a:schemeClr val="lt1"/>
          </a:fontRef>
        </p:style>
        <p:txBody>
          <a:bodyPr lIns="0" tIns="0" rIns="0" bIns="34290" rtlCol="0" anchor="ctr"/>
          <a:lstStyle/>
          <a:p>
            <a:pPr algn="ctr"/>
            <a:r>
              <a:rPr lang="en-CA" sz="1050" dirty="0">
                <a:solidFill>
                  <a:prstClr val="black"/>
                </a:solidFill>
              </a:rPr>
              <a:t>Sonata APIs</a:t>
            </a:r>
          </a:p>
        </p:txBody>
      </p:sp>
      <p:sp>
        <p:nvSpPr>
          <p:cNvPr id="95" name="Pentagon 94"/>
          <p:cNvSpPr/>
          <p:nvPr/>
        </p:nvSpPr>
        <p:spPr>
          <a:xfrm flipH="1">
            <a:off x="9518359" y="4036776"/>
            <a:ext cx="891540" cy="205740"/>
          </a:xfrm>
          <a:prstGeom prst="homePlate">
            <a:avLst/>
          </a:prstGeom>
          <a:solidFill>
            <a:srgbClr val="F9D16F"/>
          </a:solidFill>
          <a:ln>
            <a:noFill/>
          </a:ln>
          <a:effectLst/>
        </p:spPr>
        <p:style>
          <a:lnRef idx="1">
            <a:schemeClr val="accent1"/>
          </a:lnRef>
          <a:fillRef idx="3">
            <a:schemeClr val="accent1"/>
          </a:fillRef>
          <a:effectRef idx="2">
            <a:schemeClr val="accent1"/>
          </a:effectRef>
          <a:fontRef idx="minor">
            <a:schemeClr val="lt1"/>
          </a:fontRef>
        </p:style>
        <p:txBody>
          <a:bodyPr lIns="0" tIns="0" rIns="0" bIns="34290" rtlCol="0" anchor="ctr"/>
          <a:lstStyle/>
          <a:p>
            <a:pPr algn="ctr"/>
            <a:r>
              <a:rPr lang="en-CA" sz="1050" dirty="0">
                <a:solidFill>
                  <a:prstClr val="black"/>
                </a:solidFill>
              </a:rPr>
              <a:t>Interlude APIs</a:t>
            </a:r>
          </a:p>
        </p:txBody>
      </p:sp>
      <p:sp>
        <p:nvSpPr>
          <p:cNvPr id="3" name="TextBox 2">
            <a:extLst>
              <a:ext uri="{FF2B5EF4-FFF2-40B4-BE49-F238E27FC236}">
                <a16:creationId xmlns:a16="http://schemas.microsoft.com/office/drawing/2014/main" xmlns="" id="{2BC47D51-E56D-44DE-A8C3-D82663DAB64F}"/>
              </a:ext>
            </a:extLst>
          </p:cNvPr>
          <p:cNvSpPr txBox="1"/>
          <p:nvPr/>
        </p:nvSpPr>
        <p:spPr>
          <a:xfrm>
            <a:off x="1009721" y="1183582"/>
            <a:ext cx="10116680" cy="369332"/>
          </a:xfrm>
          <a:prstGeom prst="rect">
            <a:avLst/>
          </a:prstGeom>
          <a:noFill/>
        </p:spPr>
        <p:txBody>
          <a:bodyPr wrap="none" rtlCol="0">
            <a:spAutoFit/>
          </a:bodyPr>
          <a:lstStyle/>
          <a:p>
            <a:r>
              <a:rPr lang="en-US" dirty="0"/>
              <a:t>Centralized E2E Service Management Interaction with Individual Technology Domain Management Systems</a:t>
            </a:r>
          </a:p>
        </p:txBody>
      </p:sp>
    </p:spTree>
    <p:extLst>
      <p:ext uri="{BB962C8B-B14F-4D97-AF65-F5344CB8AC3E}">
        <p14:creationId xmlns:p14="http://schemas.microsoft.com/office/powerpoint/2010/main" val="1778807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2908" y="21586"/>
            <a:ext cx="11186191" cy="839568"/>
          </a:xfrm>
        </p:spPr>
        <p:txBody>
          <a:bodyPr/>
          <a:lstStyle/>
          <a:p>
            <a:r>
              <a:rPr lang="en-US" dirty="0"/>
              <a:t/>
            </a:r>
            <a:br>
              <a:rPr lang="en-US" dirty="0"/>
            </a:br>
            <a:r>
              <a:rPr lang="en-US" dirty="0"/>
              <a:t/>
            </a:r>
            <a:br>
              <a:rPr lang="en-US" dirty="0"/>
            </a:br>
            <a:r>
              <a:rPr lang="en-US" sz="2400" b="0" dirty="0"/>
              <a:t>Operating Group Based Domain Management Systems</a:t>
            </a:r>
          </a:p>
        </p:txBody>
      </p:sp>
      <p:pic>
        <p:nvPicPr>
          <p:cNvPr id="7" name="Picture 6"/>
          <p:cNvPicPr>
            <a:picLocks noChangeAspect="1"/>
          </p:cNvPicPr>
          <p:nvPr/>
        </p:nvPicPr>
        <p:blipFill rotWithShape="1">
          <a:blip r:embed="rId3"/>
          <a:srcRect b="8782"/>
          <a:stretch/>
        </p:blipFill>
        <p:spPr>
          <a:xfrm>
            <a:off x="1087801" y="1341920"/>
            <a:ext cx="8759584" cy="4644277"/>
          </a:xfrm>
          <a:prstGeom prst="rect">
            <a:avLst/>
          </a:prstGeom>
        </p:spPr>
      </p:pic>
      <p:sp>
        <p:nvSpPr>
          <p:cNvPr id="5" name="TextBox 4">
            <a:extLst>
              <a:ext uri="{FF2B5EF4-FFF2-40B4-BE49-F238E27FC236}">
                <a16:creationId xmlns:a16="http://schemas.microsoft.com/office/drawing/2014/main" xmlns="" id="{56FE7323-4804-4974-9B5C-AE30AAB3E1EC}"/>
              </a:ext>
            </a:extLst>
          </p:cNvPr>
          <p:cNvSpPr txBox="1"/>
          <p:nvPr/>
        </p:nvSpPr>
        <p:spPr>
          <a:xfrm>
            <a:off x="184603" y="972588"/>
            <a:ext cx="11504496" cy="369332"/>
          </a:xfrm>
          <a:prstGeom prst="rect">
            <a:avLst/>
          </a:prstGeom>
          <a:noFill/>
        </p:spPr>
        <p:txBody>
          <a:bodyPr wrap="none" rtlCol="0">
            <a:spAutoFit/>
          </a:bodyPr>
          <a:lstStyle/>
          <a:p>
            <a:r>
              <a:rPr lang="en-US" dirty="0"/>
              <a:t>Centralized Group Level Service Management Interaction with Individual Operating Group Domain Management Systems</a:t>
            </a:r>
          </a:p>
        </p:txBody>
      </p:sp>
    </p:spTree>
    <p:extLst>
      <p:ext uri="{BB962C8B-B14F-4D97-AF65-F5344CB8AC3E}">
        <p14:creationId xmlns:p14="http://schemas.microsoft.com/office/powerpoint/2010/main" val="1354087665"/>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41158F8-12F1-45F0-90CA-0949E400B905}"/>
              </a:ext>
            </a:extLst>
          </p:cNvPr>
          <p:cNvSpPr>
            <a:spLocks noGrp="1"/>
          </p:cNvSpPr>
          <p:nvPr>
            <p:ph type="title"/>
          </p:nvPr>
        </p:nvSpPr>
        <p:spPr/>
        <p:txBody>
          <a:bodyPr>
            <a:normAutofit fontScale="90000"/>
          </a:bodyPr>
          <a:lstStyle/>
          <a:p>
            <a:r>
              <a:rPr lang="en-US" dirty="0"/>
              <a:t>Goals</a:t>
            </a:r>
          </a:p>
        </p:txBody>
      </p:sp>
      <p:sp>
        <p:nvSpPr>
          <p:cNvPr id="3" name="Text Placeholder 2">
            <a:extLst>
              <a:ext uri="{FF2B5EF4-FFF2-40B4-BE49-F238E27FC236}">
                <a16:creationId xmlns:a16="http://schemas.microsoft.com/office/drawing/2014/main" xmlns="" id="{4AB01B82-A19E-4CDD-90D6-7A28D68B1F30}"/>
              </a:ext>
            </a:extLst>
          </p:cNvPr>
          <p:cNvSpPr>
            <a:spLocks noGrp="1"/>
          </p:cNvSpPr>
          <p:nvPr>
            <p:ph type="body" sz="quarter" idx="10"/>
          </p:nvPr>
        </p:nvSpPr>
        <p:spPr/>
        <p:txBody>
          <a:bodyPr>
            <a:normAutofit fontScale="92500" lnSpcReduction="20000"/>
          </a:bodyPr>
          <a:lstStyle/>
          <a:p>
            <a:r>
              <a:rPr lang="en-US" dirty="0"/>
              <a:t>A normative way to implement ONAP functionality</a:t>
            </a:r>
          </a:p>
          <a:p>
            <a:pPr lvl="1"/>
            <a:r>
              <a:rPr lang="en-US" dirty="0"/>
              <a:t>Orchestrators</a:t>
            </a:r>
          </a:p>
          <a:p>
            <a:pPr lvl="1"/>
            <a:r>
              <a:rPr lang="en-US" dirty="0"/>
              <a:t>Factories</a:t>
            </a:r>
          </a:p>
          <a:p>
            <a:pPr lvl="1"/>
            <a:r>
              <a:rPr lang="en-US" dirty="0"/>
              <a:t>Controllers/Managers</a:t>
            </a:r>
          </a:p>
          <a:p>
            <a:pPr lvl="1"/>
            <a:r>
              <a:rPr lang="en-US" dirty="0"/>
              <a:t>Data Collectors</a:t>
            </a:r>
          </a:p>
          <a:p>
            <a:pPr lvl="1"/>
            <a:r>
              <a:rPr lang="en-US" dirty="0"/>
              <a:t>Advisory Functions</a:t>
            </a:r>
          </a:p>
          <a:p>
            <a:r>
              <a:rPr lang="en-US" dirty="0"/>
              <a:t>Model driven</a:t>
            </a:r>
          </a:p>
          <a:p>
            <a:r>
              <a:rPr lang="en-US" dirty="0"/>
              <a:t>Hot Pluggable Integration Centric (interface consistency)</a:t>
            </a:r>
          </a:p>
          <a:p>
            <a:r>
              <a:rPr lang="en-US" dirty="0"/>
              <a:t>Permits policy driven choice (brokering) if multiple implementations are present</a:t>
            </a:r>
          </a:p>
          <a:p>
            <a:r>
              <a:rPr lang="en-US" dirty="0"/>
              <a:t>Single point of integration avoiding point to point integrations between components</a:t>
            </a:r>
          </a:p>
          <a:p>
            <a:r>
              <a:rPr lang="en-US" dirty="0"/>
              <a:t>ONAP components are isolated from other component specific details</a:t>
            </a:r>
          </a:p>
          <a:p>
            <a:r>
              <a:rPr lang="en-US" dirty="0"/>
              <a:t>A common way to manage lifecycle of ONAP and non-ONAP components</a:t>
            </a:r>
          </a:p>
          <a:p>
            <a:endParaRPr lang="en-US" dirty="0"/>
          </a:p>
          <a:p>
            <a:endParaRPr lang="en-US" dirty="0"/>
          </a:p>
          <a:p>
            <a:endParaRPr lang="en-US" dirty="0"/>
          </a:p>
        </p:txBody>
      </p:sp>
    </p:spTree>
    <p:extLst>
      <p:ext uri="{BB962C8B-B14F-4D97-AF65-F5344CB8AC3E}">
        <p14:creationId xmlns:p14="http://schemas.microsoft.com/office/powerpoint/2010/main" val="1172328363"/>
      </p:ext>
    </p:extLst>
  </p:cSld>
  <p:clrMapOvr>
    <a:masterClrMapping/>
  </p:clrMapOvr>
  <p:transition>
    <p:wipe dir="r"/>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t">
            <a:normAutofit fontScale="90000"/>
          </a:bodyPr>
          <a:lstStyle/>
          <a:p>
            <a:r>
              <a:rPr lang="en-US" dirty="0"/>
              <a:t>Modular and Model Driven Functional Domains</a:t>
            </a:r>
          </a:p>
        </p:txBody>
      </p:sp>
      <p:sp>
        <p:nvSpPr>
          <p:cNvPr id="11" name="Rounded Rectangle 10"/>
          <p:cNvSpPr/>
          <p:nvPr/>
        </p:nvSpPr>
        <p:spPr>
          <a:xfrm>
            <a:off x="2056683" y="1762514"/>
            <a:ext cx="8026877" cy="341258"/>
          </a:xfrm>
          <a:prstGeom prst="roundRect">
            <a:avLst>
              <a:gd name="adj" fmla="val 39084"/>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400" b="1" dirty="0"/>
              <a:t>External APIs</a:t>
            </a:r>
          </a:p>
        </p:txBody>
      </p:sp>
      <p:sp>
        <p:nvSpPr>
          <p:cNvPr id="16" name="Cloud 15"/>
          <p:cNvSpPr/>
          <p:nvPr/>
        </p:nvSpPr>
        <p:spPr>
          <a:xfrm>
            <a:off x="4072689" y="1247102"/>
            <a:ext cx="2087592" cy="414068"/>
          </a:xfrm>
          <a:prstGeom prst="cloud">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t>Developers</a:t>
            </a:r>
          </a:p>
        </p:txBody>
      </p:sp>
      <p:sp>
        <p:nvSpPr>
          <p:cNvPr id="17" name="Cloud 16"/>
          <p:cNvSpPr/>
          <p:nvPr/>
        </p:nvSpPr>
        <p:spPr>
          <a:xfrm>
            <a:off x="6083502" y="1237072"/>
            <a:ext cx="2087592" cy="414068"/>
          </a:xfrm>
          <a:prstGeom prst="cloud">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t>Administrators</a:t>
            </a:r>
          </a:p>
        </p:txBody>
      </p:sp>
      <p:sp>
        <p:nvSpPr>
          <p:cNvPr id="18" name="Cloud 17"/>
          <p:cNvSpPr/>
          <p:nvPr/>
        </p:nvSpPr>
        <p:spPr>
          <a:xfrm>
            <a:off x="7995965" y="1237072"/>
            <a:ext cx="2087592" cy="414068"/>
          </a:xfrm>
          <a:prstGeom prst="cloud">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t>Customers</a:t>
            </a:r>
          </a:p>
        </p:txBody>
      </p:sp>
      <p:sp>
        <p:nvSpPr>
          <p:cNvPr id="19" name="Can 18"/>
          <p:cNvSpPr/>
          <p:nvPr/>
        </p:nvSpPr>
        <p:spPr>
          <a:xfrm>
            <a:off x="702519" y="4488585"/>
            <a:ext cx="1138687" cy="701892"/>
          </a:xfrm>
          <a:prstGeom prst="ca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a:t>Configuration Data</a:t>
            </a:r>
          </a:p>
        </p:txBody>
      </p:sp>
      <p:sp>
        <p:nvSpPr>
          <p:cNvPr id="20" name="Can 19"/>
          <p:cNvSpPr/>
          <p:nvPr/>
        </p:nvSpPr>
        <p:spPr>
          <a:xfrm>
            <a:off x="10304895" y="4661505"/>
            <a:ext cx="1138687" cy="701892"/>
          </a:xfrm>
          <a:prstGeom prst="ca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a:t>Infrastructure</a:t>
            </a:r>
            <a:br>
              <a:rPr lang="en-US" sz="1200" b="1" dirty="0"/>
            </a:br>
            <a:r>
              <a:rPr lang="en-US" sz="1200" b="1" dirty="0"/>
              <a:t>Inventory</a:t>
            </a:r>
          </a:p>
        </p:txBody>
      </p:sp>
      <p:sp>
        <p:nvSpPr>
          <p:cNvPr id="21" name="Can 20"/>
          <p:cNvSpPr/>
          <p:nvPr/>
        </p:nvSpPr>
        <p:spPr>
          <a:xfrm>
            <a:off x="10297704" y="3215645"/>
            <a:ext cx="1138687" cy="701892"/>
          </a:xfrm>
          <a:prstGeom prst="ca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a:t>Operational</a:t>
            </a:r>
            <a:br>
              <a:rPr lang="en-US" sz="1200" b="1" dirty="0"/>
            </a:br>
            <a:r>
              <a:rPr lang="en-US" sz="1200" b="1" dirty="0"/>
              <a:t>State</a:t>
            </a:r>
          </a:p>
        </p:txBody>
      </p:sp>
      <p:sp>
        <p:nvSpPr>
          <p:cNvPr id="22" name="Can 21"/>
          <p:cNvSpPr/>
          <p:nvPr/>
        </p:nvSpPr>
        <p:spPr>
          <a:xfrm>
            <a:off x="702518" y="3858550"/>
            <a:ext cx="1138687" cy="701892"/>
          </a:xfrm>
          <a:prstGeom prst="ca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a:t>Historical</a:t>
            </a:r>
            <a:br>
              <a:rPr lang="en-US" sz="1200" b="1" dirty="0"/>
            </a:br>
            <a:r>
              <a:rPr lang="en-US" sz="1200" b="1" dirty="0"/>
              <a:t>Data</a:t>
            </a:r>
          </a:p>
        </p:txBody>
      </p:sp>
      <p:sp>
        <p:nvSpPr>
          <p:cNvPr id="23" name="Can 22"/>
          <p:cNvSpPr/>
          <p:nvPr/>
        </p:nvSpPr>
        <p:spPr>
          <a:xfrm>
            <a:off x="696656" y="2412345"/>
            <a:ext cx="1138687" cy="701892"/>
          </a:xfrm>
          <a:prstGeom prst="ca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a:t>Service</a:t>
            </a:r>
          </a:p>
          <a:p>
            <a:pPr algn="ctr"/>
            <a:r>
              <a:rPr lang="en-US" sz="1200" b="1" dirty="0"/>
              <a:t>Catalog</a:t>
            </a:r>
          </a:p>
        </p:txBody>
      </p:sp>
      <p:sp>
        <p:nvSpPr>
          <p:cNvPr id="24" name="Can 23"/>
          <p:cNvSpPr/>
          <p:nvPr/>
        </p:nvSpPr>
        <p:spPr>
          <a:xfrm>
            <a:off x="10297705" y="2191803"/>
            <a:ext cx="1138687" cy="701892"/>
          </a:xfrm>
          <a:prstGeom prst="ca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a:t>Security</a:t>
            </a:r>
            <a:br>
              <a:rPr lang="en-US" sz="1200" b="1" dirty="0"/>
            </a:br>
            <a:r>
              <a:rPr lang="en-US" sz="1200" b="1" dirty="0"/>
              <a:t>Data</a:t>
            </a:r>
          </a:p>
        </p:txBody>
      </p:sp>
      <p:sp>
        <p:nvSpPr>
          <p:cNvPr id="25" name="Cloud 24"/>
          <p:cNvSpPr/>
          <p:nvPr/>
        </p:nvSpPr>
        <p:spPr>
          <a:xfrm>
            <a:off x="4274831" y="5771466"/>
            <a:ext cx="2087592" cy="414068"/>
          </a:xfrm>
          <a:prstGeom prst="cloud">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b="1" dirty="0"/>
              <a:t>Physical Resources</a:t>
            </a:r>
          </a:p>
        </p:txBody>
      </p:sp>
      <p:sp>
        <p:nvSpPr>
          <p:cNvPr id="26" name="Cloud 25"/>
          <p:cNvSpPr/>
          <p:nvPr/>
        </p:nvSpPr>
        <p:spPr>
          <a:xfrm>
            <a:off x="6031881" y="5771466"/>
            <a:ext cx="2087592" cy="414068"/>
          </a:xfrm>
          <a:prstGeom prst="cloud">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b="1" dirty="0"/>
              <a:t>Private Clouds</a:t>
            </a:r>
          </a:p>
        </p:txBody>
      </p:sp>
      <p:sp>
        <p:nvSpPr>
          <p:cNvPr id="27" name="Cloud 26"/>
          <p:cNvSpPr/>
          <p:nvPr/>
        </p:nvSpPr>
        <p:spPr>
          <a:xfrm>
            <a:off x="7788931" y="5761436"/>
            <a:ext cx="2087592" cy="414068"/>
          </a:xfrm>
          <a:prstGeom prst="cloud">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b="1" dirty="0"/>
              <a:t>Public XaaS</a:t>
            </a:r>
          </a:p>
        </p:txBody>
      </p:sp>
      <p:sp>
        <p:nvSpPr>
          <p:cNvPr id="7" name="Rectangle 6"/>
          <p:cNvSpPr/>
          <p:nvPr/>
        </p:nvSpPr>
        <p:spPr>
          <a:xfrm>
            <a:off x="2062545" y="3298992"/>
            <a:ext cx="938131" cy="23747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400" b="1" dirty="0"/>
              <a:t>Governance/Processes</a:t>
            </a:r>
          </a:p>
        </p:txBody>
      </p:sp>
      <p:sp>
        <p:nvSpPr>
          <p:cNvPr id="8" name="Rectangle 7"/>
          <p:cNvSpPr/>
          <p:nvPr/>
        </p:nvSpPr>
        <p:spPr>
          <a:xfrm>
            <a:off x="4067798" y="2918942"/>
            <a:ext cx="6015760" cy="62067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b="1" dirty="0"/>
              <a:t>Service </a:t>
            </a:r>
            <a:br>
              <a:rPr lang="en-US" sz="1400" b="1" dirty="0"/>
            </a:br>
            <a:r>
              <a:rPr lang="en-US" sz="1400" b="1" dirty="0"/>
              <a:t>Management</a:t>
            </a:r>
          </a:p>
        </p:txBody>
      </p:sp>
      <p:sp>
        <p:nvSpPr>
          <p:cNvPr id="9" name="Rectangle 8"/>
          <p:cNvSpPr/>
          <p:nvPr/>
        </p:nvSpPr>
        <p:spPr>
          <a:xfrm>
            <a:off x="4067798" y="3631813"/>
            <a:ext cx="6015760" cy="62067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b="1" dirty="0"/>
              <a:t>Service LCM</a:t>
            </a:r>
            <a:br>
              <a:rPr lang="en-US" sz="1400" b="1" dirty="0"/>
            </a:br>
            <a:r>
              <a:rPr lang="en-US" sz="1400" b="1" dirty="0"/>
              <a:t>(Orchestration/Optimization/Operation)</a:t>
            </a:r>
          </a:p>
        </p:txBody>
      </p:sp>
      <p:sp>
        <p:nvSpPr>
          <p:cNvPr id="10" name="Rectangle 9"/>
          <p:cNvSpPr/>
          <p:nvPr/>
        </p:nvSpPr>
        <p:spPr>
          <a:xfrm>
            <a:off x="4067798" y="4344686"/>
            <a:ext cx="6015760" cy="62067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b="1" dirty="0"/>
              <a:t>Resource LCM </a:t>
            </a:r>
            <a:br>
              <a:rPr lang="en-US" sz="1400" b="1" dirty="0"/>
            </a:br>
            <a:r>
              <a:rPr lang="en-US" sz="1400" b="1" dirty="0"/>
              <a:t>(Orchestration/Optimization/Operation)</a:t>
            </a:r>
          </a:p>
        </p:txBody>
      </p:sp>
      <p:sp>
        <p:nvSpPr>
          <p:cNvPr id="12" name="Rectangle 11"/>
          <p:cNvSpPr/>
          <p:nvPr/>
        </p:nvSpPr>
        <p:spPr>
          <a:xfrm>
            <a:off x="4067797" y="5053061"/>
            <a:ext cx="6015760" cy="62067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b="1" dirty="0"/>
              <a:t>Multi-VIM/Multi-Cloud</a:t>
            </a:r>
            <a:br>
              <a:rPr lang="en-US" sz="1400" b="1" dirty="0"/>
            </a:br>
            <a:r>
              <a:rPr lang="en-US" sz="1400" b="1" dirty="0"/>
              <a:t>Infrastructure Supply &amp; Demand</a:t>
            </a:r>
          </a:p>
        </p:txBody>
      </p:sp>
      <p:sp>
        <p:nvSpPr>
          <p:cNvPr id="13" name="Rectangle 12"/>
          <p:cNvSpPr/>
          <p:nvPr/>
        </p:nvSpPr>
        <p:spPr>
          <a:xfrm>
            <a:off x="4067797" y="2201572"/>
            <a:ext cx="6015760" cy="6206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400" b="1" dirty="0"/>
              <a:t>Service Access Management</a:t>
            </a:r>
          </a:p>
        </p:txBody>
      </p:sp>
      <p:sp>
        <p:nvSpPr>
          <p:cNvPr id="14" name="Rectangle 13"/>
          <p:cNvSpPr/>
          <p:nvPr/>
        </p:nvSpPr>
        <p:spPr>
          <a:xfrm>
            <a:off x="2056682" y="2215062"/>
            <a:ext cx="938131" cy="980481"/>
          </a:xfrm>
          <a:prstGeom prst="rect">
            <a:avLst/>
          </a:prstGeom>
        </p:spPr>
        <p:style>
          <a:lnRef idx="1">
            <a:schemeClr val="accent4"/>
          </a:lnRef>
          <a:fillRef idx="2">
            <a:schemeClr val="accent4"/>
          </a:fillRef>
          <a:effectRef idx="1">
            <a:schemeClr val="accent4"/>
          </a:effectRef>
          <a:fontRef idx="minor">
            <a:schemeClr val="dk1"/>
          </a:fontRef>
        </p:style>
        <p:txBody>
          <a:bodyPr vert="vert270" rtlCol="0" anchor="ctr"/>
          <a:lstStyle/>
          <a:p>
            <a:pPr algn="ctr"/>
            <a:r>
              <a:rPr lang="en-US" sz="1400" b="1" dirty="0"/>
              <a:t>Service </a:t>
            </a:r>
            <a:br>
              <a:rPr lang="en-US" sz="1400" b="1" dirty="0"/>
            </a:br>
            <a:r>
              <a:rPr lang="en-US" sz="1400" b="1" dirty="0"/>
              <a:t>Design</a:t>
            </a:r>
          </a:p>
        </p:txBody>
      </p:sp>
      <p:sp>
        <p:nvSpPr>
          <p:cNvPr id="15" name="Rectangle 14"/>
          <p:cNvSpPr/>
          <p:nvPr/>
        </p:nvSpPr>
        <p:spPr>
          <a:xfrm>
            <a:off x="3216151" y="2201572"/>
            <a:ext cx="630308" cy="3472161"/>
          </a:xfrm>
          <a:prstGeom prst="rect">
            <a:avLst/>
          </a:prstGeom>
        </p:spPr>
        <p:style>
          <a:lnRef idx="0">
            <a:schemeClr val="accent3"/>
          </a:lnRef>
          <a:fillRef idx="3">
            <a:schemeClr val="accent3"/>
          </a:fillRef>
          <a:effectRef idx="3">
            <a:schemeClr val="accent3"/>
          </a:effectRef>
          <a:fontRef idx="minor">
            <a:schemeClr val="lt1"/>
          </a:fontRef>
        </p:style>
        <p:txBody>
          <a:bodyPr vert="vert270" rtlCol="0" anchor="ctr"/>
          <a:lstStyle/>
          <a:p>
            <a:pPr algn="ctr"/>
            <a:r>
              <a:rPr lang="en-US" sz="1400" b="1" dirty="0"/>
              <a:t>Micro-service Bus /Integration Backplane</a:t>
            </a:r>
          </a:p>
        </p:txBody>
      </p:sp>
      <p:sp>
        <p:nvSpPr>
          <p:cNvPr id="31" name="Left-Right Arrow 30"/>
          <p:cNvSpPr/>
          <p:nvPr/>
        </p:nvSpPr>
        <p:spPr>
          <a:xfrm>
            <a:off x="3781401" y="2434121"/>
            <a:ext cx="329887" cy="213747"/>
          </a:xfrm>
          <a:prstGeom prst="leftRightArrow">
            <a:avLst>
              <a:gd name="adj1" fmla="val 50000"/>
              <a:gd name="adj2" fmla="val 31904"/>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2" name="Left-Right Arrow 31"/>
          <p:cNvSpPr/>
          <p:nvPr/>
        </p:nvSpPr>
        <p:spPr>
          <a:xfrm>
            <a:off x="3814390" y="5256524"/>
            <a:ext cx="329887" cy="213747"/>
          </a:xfrm>
          <a:prstGeom prst="leftRightArrow">
            <a:avLst>
              <a:gd name="adj1" fmla="val 50000"/>
              <a:gd name="adj2" fmla="val 31904"/>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3" name="Left-Right Arrow 32"/>
          <p:cNvSpPr/>
          <p:nvPr/>
        </p:nvSpPr>
        <p:spPr>
          <a:xfrm>
            <a:off x="3788590" y="4549169"/>
            <a:ext cx="329887" cy="213747"/>
          </a:xfrm>
          <a:prstGeom prst="leftRightArrow">
            <a:avLst>
              <a:gd name="adj1" fmla="val 50000"/>
              <a:gd name="adj2" fmla="val 31904"/>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4" name="Left-Right Arrow 33"/>
          <p:cNvSpPr/>
          <p:nvPr/>
        </p:nvSpPr>
        <p:spPr>
          <a:xfrm>
            <a:off x="3809235" y="3840794"/>
            <a:ext cx="329887" cy="213747"/>
          </a:xfrm>
          <a:prstGeom prst="leftRightArrow">
            <a:avLst>
              <a:gd name="adj1" fmla="val 50000"/>
              <a:gd name="adj2" fmla="val 31904"/>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5" name="Left-Right Arrow 34"/>
          <p:cNvSpPr/>
          <p:nvPr/>
        </p:nvSpPr>
        <p:spPr>
          <a:xfrm>
            <a:off x="3809235" y="3113079"/>
            <a:ext cx="329887" cy="213747"/>
          </a:xfrm>
          <a:prstGeom prst="leftRightArrow">
            <a:avLst>
              <a:gd name="adj1" fmla="val 50000"/>
              <a:gd name="adj2" fmla="val 31904"/>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6" name="Left-Right Arrow 35"/>
          <p:cNvSpPr/>
          <p:nvPr/>
        </p:nvSpPr>
        <p:spPr>
          <a:xfrm>
            <a:off x="2930494" y="4378740"/>
            <a:ext cx="329887" cy="213747"/>
          </a:xfrm>
          <a:prstGeom prst="leftRightArrow">
            <a:avLst>
              <a:gd name="adj1" fmla="val 50000"/>
              <a:gd name="adj2" fmla="val 31904"/>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7" name="Left-Right Arrow 36"/>
          <p:cNvSpPr/>
          <p:nvPr/>
        </p:nvSpPr>
        <p:spPr>
          <a:xfrm>
            <a:off x="2936944" y="2608497"/>
            <a:ext cx="329887" cy="213747"/>
          </a:xfrm>
          <a:prstGeom prst="leftRightArrow">
            <a:avLst>
              <a:gd name="adj1" fmla="val 50000"/>
              <a:gd name="adj2" fmla="val 31904"/>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43" name="Can 42"/>
          <p:cNvSpPr/>
          <p:nvPr/>
        </p:nvSpPr>
        <p:spPr>
          <a:xfrm>
            <a:off x="2848323" y="5750089"/>
            <a:ext cx="1290799" cy="632238"/>
          </a:xfrm>
          <a:prstGeom prst="ca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a:t>Shared State</a:t>
            </a:r>
            <a:br>
              <a:rPr lang="en-US" sz="1200" b="1" dirty="0"/>
            </a:br>
            <a:r>
              <a:rPr lang="en-US" sz="1200" b="1" dirty="0"/>
              <a:t>(External Model)</a:t>
            </a:r>
          </a:p>
        </p:txBody>
      </p:sp>
      <p:sp>
        <p:nvSpPr>
          <p:cNvPr id="44" name="Rectangle 43"/>
          <p:cNvSpPr/>
          <p:nvPr/>
        </p:nvSpPr>
        <p:spPr>
          <a:xfrm>
            <a:off x="4236591" y="2353305"/>
            <a:ext cx="879894" cy="35018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dirty="0">
                <a:solidFill>
                  <a:schemeClr val="tx1"/>
                </a:solidFill>
              </a:rPr>
              <a:t>Domain Model</a:t>
            </a:r>
          </a:p>
        </p:txBody>
      </p:sp>
      <p:sp>
        <p:nvSpPr>
          <p:cNvPr id="45" name="Rectangle 44"/>
          <p:cNvSpPr/>
          <p:nvPr/>
        </p:nvSpPr>
        <p:spPr>
          <a:xfrm>
            <a:off x="4236591" y="3049135"/>
            <a:ext cx="879894" cy="35018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dirty="0">
                <a:solidFill>
                  <a:schemeClr val="tx1"/>
                </a:solidFill>
              </a:rPr>
              <a:t>Domain Model</a:t>
            </a:r>
          </a:p>
        </p:txBody>
      </p:sp>
      <p:sp>
        <p:nvSpPr>
          <p:cNvPr id="46" name="Rectangle 45"/>
          <p:cNvSpPr/>
          <p:nvPr/>
        </p:nvSpPr>
        <p:spPr>
          <a:xfrm>
            <a:off x="4236591" y="3759695"/>
            <a:ext cx="879894" cy="35018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dirty="0">
                <a:solidFill>
                  <a:schemeClr val="tx1"/>
                </a:solidFill>
              </a:rPr>
              <a:t>Domain Model</a:t>
            </a:r>
          </a:p>
        </p:txBody>
      </p:sp>
      <p:sp>
        <p:nvSpPr>
          <p:cNvPr id="47" name="Rectangle 46"/>
          <p:cNvSpPr/>
          <p:nvPr/>
        </p:nvSpPr>
        <p:spPr>
          <a:xfrm>
            <a:off x="4236591" y="4478254"/>
            <a:ext cx="879894" cy="35018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dirty="0">
                <a:solidFill>
                  <a:schemeClr val="tx1"/>
                </a:solidFill>
              </a:rPr>
              <a:t>Domain Model</a:t>
            </a:r>
          </a:p>
        </p:txBody>
      </p:sp>
      <p:sp>
        <p:nvSpPr>
          <p:cNvPr id="48" name="Rectangle 47"/>
          <p:cNvSpPr/>
          <p:nvPr/>
        </p:nvSpPr>
        <p:spPr>
          <a:xfrm>
            <a:off x="4236591" y="5200193"/>
            <a:ext cx="879894" cy="35018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dirty="0">
                <a:solidFill>
                  <a:schemeClr val="tx1"/>
                </a:solidFill>
              </a:rPr>
              <a:t>Domain Model</a:t>
            </a:r>
          </a:p>
        </p:txBody>
      </p:sp>
    </p:spTree>
    <p:extLst>
      <p:ext uri="{BB962C8B-B14F-4D97-AF65-F5344CB8AC3E}">
        <p14:creationId xmlns:p14="http://schemas.microsoft.com/office/powerpoint/2010/main" val="1203934782"/>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t">
            <a:normAutofit fontScale="90000"/>
          </a:bodyPr>
          <a:lstStyle/>
          <a:p>
            <a:r>
              <a:rPr lang="en-US" dirty="0"/>
              <a:t>Modular and Model Driven Functional Domains</a:t>
            </a:r>
          </a:p>
        </p:txBody>
      </p:sp>
      <p:sp>
        <p:nvSpPr>
          <p:cNvPr id="11" name="Rounded Rectangle 10"/>
          <p:cNvSpPr/>
          <p:nvPr/>
        </p:nvSpPr>
        <p:spPr>
          <a:xfrm>
            <a:off x="2056683" y="1762514"/>
            <a:ext cx="8026877" cy="341258"/>
          </a:xfrm>
          <a:prstGeom prst="roundRect">
            <a:avLst>
              <a:gd name="adj" fmla="val 39084"/>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400" b="1" dirty="0"/>
              <a:t>External APIs</a:t>
            </a:r>
          </a:p>
        </p:txBody>
      </p:sp>
      <p:sp>
        <p:nvSpPr>
          <p:cNvPr id="16" name="Cloud 15"/>
          <p:cNvSpPr/>
          <p:nvPr/>
        </p:nvSpPr>
        <p:spPr>
          <a:xfrm>
            <a:off x="4072689" y="1247102"/>
            <a:ext cx="2087592" cy="414068"/>
          </a:xfrm>
          <a:prstGeom prst="cloud">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t>Developers</a:t>
            </a:r>
          </a:p>
        </p:txBody>
      </p:sp>
      <p:sp>
        <p:nvSpPr>
          <p:cNvPr id="17" name="Cloud 16"/>
          <p:cNvSpPr/>
          <p:nvPr/>
        </p:nvSpPr>
        <p:spPr>
          <a:xfrm>
            <a:off x="6083502" y="1237072"/>
            <a:ext cx="2087592" cy="414068"/>
          </a:xfrm>
          <a:prstGeom prst="cloud">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t>Administrators</a:t>
            </a:r>
          </a:p>
        </p:txBody>
      </p:sp>
      <p:sp>
        <p:nvSpPr>
          <p:cNvPr id="18" name="Cloud 17"/>
          <p:cNvSpPr/>
          <p:nvPr/>
        </p:nvSpPr>
        <p:spPr>
          <a:xfrm>
            <a:off x="7995965" y="1237072"/>
            <a:ext cx="2087592" cy="414068"/>
          </a:xfrm>
          <a:prstGeom prst="cloud">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t>Customers</a:t>
            </a:r>
          </a:p>
        </p:txBody>
      </p:sp>
      <p:sp>
        <p:nvSpPr>
          <p:cNvPr id="19" name="Can 18"/>
          <p:cNvSpPr/>
          <p:nvPr/>
        </p:nvSpPr>
        <p:spPr>
          <a:xfrm>
            <a:off x="989419" y="4459219"/>
            <a:ext cx="922968" cy="701892"/>
          </a:xfrm>
          <a:prstGeom prst="ca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00" b="1" dirty="0"/>
              <a:t>Configuration Data</a:t>
            </a:r>
          </a:p>
        </p:txBody>
      </p:sp>
      <p:sp>
        <p:nvSpPr>
          <p:cNvPr id="20" name="Can 19"/>
          <p:cNvSpPr/>
          <p:nvPr/>
        </p:nvSpPr>
        <p:spPr>
          <a:xfrm>
            <a:off x="10309457" y="4683117"/>
            <a:ext cx="823188" cy="701892"/>
          </a:xfrm>
          <a:prstGeom prst="ca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00" b="1" dirty="0"/>
              <a:t>I/F</a:t>
            </a:r>
            <a:br>
              <a:rPr lang="en-US" sz="1000" b="1" dirty="0"/>
            </a:br>
            <a:r>
              <a:rPr lang="en-US" sz="1000" b="1" dirty="0"/>
              <a:t>Inventory</a:t>
            </a:r>
          </a:p>
        </p:txBody>
      </p:sp>
      <p:sp>
        <p:nvSpPr>
          <p:cNvPr id="21" name="Can 20"/>
          <p:cNvSpPr/>
          <p:nvPr/>
        </p:nvSpPr>
        <p:spPr>
          <a:xfrm>
            <a:off x="10302266" y="3237257"/>
            <a:ext cx="823188" cy="701892"/>
          </a:xfrm>
          <a:prstGeom prst="ca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00" b="1" dirty="0"/>
              <a:t>Operational</a:t>
            </a:r>
            <a:br>
              <a:rPr lang="en-US" sz="1000" b="1" dirty="0"/>
            </a:br>
            <a:r>
              <a:rPr lang="en-US" sz="1000" b="1" dirty="0"/>
              <a:t>State</a:t>
            </a:r>
          </a:p>
        </p:txBody>
      </p:sp>
      <p:sp>
        <p:nvSpPr>
          <p:cNvPr id="22" name="Can 21"/>
          <p:cNvSpPr/>
          <p:nvPr/>
        </p:nvSpPr>
        <p:spPr>
          <a:xfrm>
            <a:off x="989418" y="3829184"/>
            <a:ext cx="922968" cy="701892"/>
          </a:xfrm>
          <a:prstGeom prst="ca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00" b="1" dirty="0"/>
              <a:t>Historical</a:t>
            </a:r>
            <a:br>
              <a:rPr lang="en-US" sz="1000" b="1" dirty="0"/>
            </a:br>
            <a:r>
              <a:rPr lang="en-US" sz="1000" b="1" dirty="0"/>
              <a:t>Data</a:t>
            </a:r>
          </a:p>
        </p:txBody>
      </p:sp>
      <p:sp>
        <p:nvSpPr>
          <p:cNvPr id="23" name="Can 22"/>
          <p:cNvSpPr/>
          <p:nvPr/>
        </p:nvSpPr>
        <p:spPr>
          <a:xfrm>
            <a:off x="983556" y="2382979"/>
            <a:ext cx="922968" cy="701892"/>
          </a:xfrm>
          <a:prstGeom prst="ca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00" b="1" dirty="0"/>
              <a:t>Service</a:t>
            </a:r>
          </a:p>
          <a:p>
            <a:pPr algn="ctr"/>
            <a:r>
              <a:rPr lang="en-US" sz="1000" b="1" dirty="0"/>
              <a:t>Catalog</a:t>
            </a:r>
          </a:p>
        </p:txBody>
      </p:sp>
      <p:sp>
        <p:nvSpPr>
          <p:cNvPr id="24" name="Can 23"/>
          <p:cNvSpPr/>
          <p:nvPr/>
        </p:nvSpPr>
        <p:spPr>
          <a:xfrm>
            <a:off x="10302267" y="2213415"/>
            <a:ext cx="823188" cy="701892"/>
          </a:xfrm>
          <a:prstGeom prst="ca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00" b="1" dirty="0"/>
              <a:t>Security</a:t>
            </a:r>
            <a:br>
              <a:rPr lang="en-US" sz="1000" b="1" dirty="0"/>
            </a:br>
            <a:r>
              <a:rPr lang="en-US" sz="1000" b="1" dirty="0"/>
              <a:t>Data</a:t>
            </a:r>
          </a:p>
        </p:txBody>
      </p:sp>
      <p:sp>
        <p:nvSpPr>
          <p:cNvPr id="25" name="Cloud 24"/>
          <p:cNvSpPr/>
          <p:nvPr/>
        </p:nvSpPr>
        <p:spPr>
          <a:xfrm>
            <a:off x="4274831" y="5771466"/>
            <a:ext cx="2087592" cy="414068"/>
          </a:xfrm>
          <a:prstGeom prst="cloud">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b="1" dirty="0"/>
              <a:t>Physical Resources</a:t>
            </a:r>
          </a:p>
        </p:txBody>
      </p:sp>
      <p:sp>
        <p:nvSpPr>
          <p:cNvPr id="26" name="Cloud 25"/>
          <p:cNvSpPr/>
          <p:nvPr/>
        </p:nvSpPr>
        <p:spPr>
          <a:xfrm>
            <a:off x="6031881" y="5771466"/>
            <a:ext cx="2087592" cy="414068"/>
          </a:xfrm>
          <a:prstGeom prst="cloud">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b="1" dirty="0"/>
              <a:t>Private Clouds</a:t>
            </a:r>
          </a:p>
        </p:txBody>
      </p:sp>
      <p:sp>
        <p:nvSpPr>
          <p:cNvPr id="27" name="Cloud 26"/>
          <p:cNvSpPr/>
          <p:nvPr/>
        </p:nvSpPr>
        <p:spPr>
          <a:xfrm>
            <a:off x="7788931" y="5761436"/>
            <a:ext cx="2087592" cy="414068"/>
          </a:xfrm>
          <a:prstGeom prst="cloud">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b="1" dirty="0"/>
              <a:t>Public XaaS</a:t>
            </a:r>
          </a:p>
        </p:txBody>
      </p:sp>
      <p:sp>
        <p:nvSpPr>
          <p:cNvPr id="7" name="Rectangle 6"/>
          <p:cNvSpPr/>
          <p:nvPr/>
        </p:nvSpPr>
        <p:spPr>
          <a:xfrm>
            <a:off x="2062545" y="3298992"/>
            <a:ext cx="938131" cy="23747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400" b="1" dirty="0"/>
              <a:t>Governance/Process Management</a:t>
            </a:r>
          </a:p>
        </p:txBody>
      </p:sp>
      <p:sp>
        <p:nvSpPr>
          <p:cNvPr id="8" name="Rectangle 7"/>
          <p:cNvSpPr/>
          <p:nvPr/>
        </p:nvSpPr>
        <p:spPr>
          <a:xfrm>
            <a:off x="4067796" y="2919977"/>
            <a:ext cx="6015761" cy="62067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r>
              <a:rPr lang="en-US" sz="1000" b="1" dirty="0"/>
              <a:t>Service </a:t>
            </a:r>
            <a:br>
              <a:rPr lang="en-US" sz="1000" b="1" dirty="0"/>
            </a:br>
            <a:r>
              <a:rPr lang="en-US" sz="1000" b="1" dirty="0"/>
              <a:t>Management</a:t>
            </a:r>
          </a:p>
        </p:txBody>
      </p:sp>
      <p:sp>
        <p:nvSpPr>
          <p:cNvPr id="9" name="Rectangle 8"/>
          <p:cNvSpPr/>
          <p:nvPr/>
        </p:nvSpPr>
        <p:spPr>
          <a:xfrm>
            <a:off x="4067798" y="3631813"/>
            <a:ext cx="6015760" cy="62067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r>
              <a:rPr lang="en-US" sz="1000" b="1" dirty="0"/>
              <a:t>Service LCM</a:t>
            </a:r>
            <a:br>
              <a:rPr lang="en-US" sz="1000" b="1" dirty="0"/>
            </a:br>
            <a:r>
              <a:rPr lang="en-US" sz="1000" b="1" dirty="0"/>
              <a:t>(O3)</a:t>
            </a:r>
          </a:p>
        </p:txBody>
      </p:sp>
      <p:sp>
        <p:nvSpPr>
          <p:cNvPr id="10" name="Rectangle 9"/>
          <p:cNvSpPr/>
          <p:nvPr/>
        </p:nvSpPr>
        <p:spPr>
          <a:xfrm>
            <a:off x="4067798" y="4344686"/>
            <a:ext cx="6015760" cy="62067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r"/>
            <a:r>
              <a:rPr lang="en-US" sz="1000" b="1" dirty="0"/>
              <a:t>Resource LCM </a:t>
            </a:r>
            <a:br>
              <a:rPr lang="en-US" sz="1000" b="1" dirty="0"/>
            </a:br>
            <a:r>
              <a:rPr lang="en-US" sz="1000" b="1" dirty="0"/>
              <a:t>(O3)</a:t>
            </a:r>
          </a:p>
        </p:txBody>
      </p:sp>
      <p:sp>
        <p:nvSpPr>
          <p:cNvPr id="12" name="Rectangle 11"/>
          <p:cNvSpPr/>
          <p:nvPr/>
        </p:nvSpPr>
        <p:spPr>
          <a:xfrm>
            <a:off x="4072690" y="5034063"/>
            <a:ext cx="6010868" cy="62067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r"/>
            <a:r>
              <a:rPr lang="en-US" sz="1000" b="1" dirty="0"/>
              <a:t>Multi-Cloud</a:t>
            </a:r>
          </a:p>
        </p:txBody>
      </p:sp>
      <p:sp>
        <p:nvSpPr>
          <p:cNvPr id="13" name="Rectangle 12"/>
          <p:cNvSpPr/>
          <p:nvPr/>
        </p:nvSpPr>
        <p:spPr>
          <a:xfrm>
            <a:off x="4067796" y="2201572"/>
            <a:ext cx="6015761" cy="6206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r"/>
            <a:r>
              <a:rPr lang="en-US" sz="1000" b="1" dirty="0"/>
              <a:t>Service Access </a:t>
            </a:r>
            <a:br>
              <a:rPr lang="en-US" sz="1000" b="1" dirty="0"/>
            </a:br>
            <a:r>
              <a:rPr lang="en-US" sz="1000" b="1" dirty="0"/>
              <a:t>Management</a:t>
            </a:r>
          </a:p>
        </p:txBody>
      </p:sp>
      <p:sp>
        <p:nvSpPr>
          <p:cNvPr id="14" name="Rectangle 13"/>
          <p:cNvSpPr/>
          <p:nvPr/>
        </p:nvSpPr>
        <p:spPr>
          <a:xfrm>
            <a:off x="2056682" y="2215062"/>
            <a:ext cx="938131" cy="980481"/>
          </a:xfrm>
          <a:prstGeom prst="rect">
            <a:avLst/>
          </a:prstGeom>
        </p:spPr>
        <p:style>
          <a:lnRef idx="1">
            <a:schemeClr val="accent4"/>
          </a:lnRef>
          <a:fillRef idx="2">
            <a:schemeClr val="accent4"/>
          </a:fillRef>
          <a:effectRef idx="1">
            <a:schemeClr val="accent4"/>
          </a:effectRef>
          <a:fontRef idx="minor">
            <a:schemeClr val="dk1"/>
          </a:fontRef>
        </p:style>
        <p:txBody>
          <a:bodyPr vert="vert270" rtlCol="0" anchor="ctr"/>
          <a:lstStyle/>
          <a:p>
            <a:pPr algn="ctr"/>
            <a:r>
              <a:rPr lang="en-US" sz="1400" b="1" dirty="0"/>
              <a:t>Service </a:t>
            </a:r>
            <a:br>
              <a:rPr lang="en-US" sz="1400" b="1" dirty="0"/>
            </a:br>
            <a:r>
              <a:rPr lang="en-US" sz="1400" b="1" dirty="0"/>
              <a:t>Design</a:t>
            </a:r>
          </a:p>
        </p:txBody>
      </p:sp>
      <p:sp>
        <p:nvSpPr>
          <p:cNvPr id="15" name="Rectangle 14"/>
          <p:cNvSpPr/>
          <p:nvPr/>
        </p:nvSpPr>
        <p:spPr>
          <a:xfrm>
            <a:off x="3216151" y="2201572"/>
            <a:ext cx="630308" cy="3472161"/>
          </a:xfrm>
          <a:prstGeom prst="rect">
            <a:avLst/>
          </a:prstGeom>
        </p:spPr>
        <p:style>
          <a:lnRef idx="0">
            <a:schemeClr val="accent3"/>
          </a:lnRef>
          <a:fillRef idx="3">
            <a:schemeClr val="accent3"/>
          </a:fillRef>
          <a:effectRef idx="3">
            <a:schemeClr val="accent3"/>
          </a:effectRef>
          <a:fontRef idx="minor">
            <a:schemeClr val="lt1"/>
          </a:fontRef>
        </p:style>
        <p:txBody>
          <a:bodyPr vert="vert270" rtlCol="0" anchor="ctr"/>
          <a:lstStyle/>
          <a:p>
            <a:pPr algn="ctr"/>
            <a:r>
              <a:rPr lang="en-US" sz="1400" b="1" dirty="0"/>
              <a:t>Micro-service Bus /Integration Backplane</a:t>
            </a:r>
          </a:p>
        </p:txBody>
      </p:sp>
      <p:sp>
        <p:nvSpPr>
          <p:cNvPr id="31" name="Left-Right Arrow 30"/>
          <p:cNvSpPr/>
          <p:nvPr/>
        </p:nvSpPr>
        <p:spPr>
          <a:xfrm>
            <a:off x="3781401" y="2434121"/>
            <a:ext cx="329887" cy="213747"/>
          </a:xfrm>
          <a:prstGeom prst="leftRightArrow">
            <a:avLst>
              <a:gd name="adj1" fmla="val 50000"/>
              <a:gd name="adj2" fmla="val 31904"/>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2" name="Left-Right Arrow 31"/>
          <p:cNvSpPr/>
          <p:nvPr/>
        </p:nvSpPr>
        <p:spPr>
          <a:xfrm>
            <a:off x="3814390" y="5256524"/>
            <a:ext cx="329887" cy="213747"/>
          </a:xfrm>
          <a:prstGeom prst="leftRightArrow">
            <a:avLst>
              <a:gd name="adj1" fmla="val 50000"/>
              <a:gd name="adj2" fmla="val 31904"/>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3" name="Left-Right Arrow 32"/>
          <p:cNvSpPr/>
          <p:nvPr/>
        </p:nvSpPr>
        <p:spPr>
          <a:xfrm>
            <a:off x="3788590" y="4549169"/>
            <a:ext cx="329887" cy="213747"/>
          </a:xfrm>
          <a:prstGeom prst="leftRightArrow">
            <a:avLst>
              <a:gd name="adj1" fmla="val 50000"/>
              <a:gd name="adj2" fmla="val 31904"/>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4" name="Left-Right Arrow 33"/>
          <p:cNvSpPr/>
          <p:nvPr/>
        </p:nvSpPr>
        <p:spPr>
          <a:xfrm>
            <a:off x="3809235" y="3840794"/>
            <a:ext cx="329887" cy="213747"/>
          </a:xfrm>
          <a:prstGeom prst="leftRightArrow">
            <a:avLst>
              <a:gd name="adj1" fmla="val 50000"/>
              <a:gd name="adj2" fmla="val 31904"/>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5" name="Left-Right Arrow 34"/>
          <p:cNvSpPr/>
          <p:nvPr/>
        </p:nvSpPr>
        <p:spPr>
          <a:xfrm>
            <a:off x="3809235" y="3113079"/>
            <a:ext cx="329887" cy="213747"/>
          </a:xfrm>
          <a:prstGeom prst="leftRightArrow">
            <a:avLst>
              <a:gd name="adj1" fmla="val 50000"/>
              <a:gd name="adj2" fmla="val 31904"/>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6" name="Left-Right Arrow 35"/>
          <p:cNvSpPr/>
          <p:nvPr/>
        </p:nvSpPr>
        <p:spPr>
          <a:xfrm>
            <a:off x="2930494" y="4378740"/>
            <a:ext cx="329887" cy="213747"/>
          </a:xfrm>
          <a:prstGeom prst="leftRightArrow">
            <a:avLst>
              <a:gd name="adj1" fmla="val 50000"/>
              <a:gd name="adj2" fmla="val 31904"/>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7" name="Left-Right Arrow 36"/>
          <p:cNvSpPr/>
          <p:nvPr/>
        </p:nvSpPr>
        <p:spPr>
          <a:xfrm>
            <a:off x="2936944" y="2608497"/>
            <a:ext cx="329887" cy="213747"/>
          </a:xfrm>
          <a:prstGeom prst="leftRightArrow">
            <a:avLst>
              <a:gd name="adj1" fmla="val 50000"/>
              <a:gd name="adj2" fmla="val 31904"/>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43" name="Can 42"/>
          <p:cNvSpPr/>
          <p:nvPr/>
        </p:nvSpPr>
        <p:spPr>
          <a:xfrm>
            <a:off x="2848323" y="5750089"/>
            <a:ext cx="1290799" cy="632238"/>
          </a:xfrm>
          <a:prstGeom prst="ca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a:t>Shared State</a:t>
            </a:r>
            <a:br>
              <a:rPr lang="en-US" sz="1200" b="1" dirty="0"/>
            </a:br>
            <a:r>
              <a:rPr lang="en-US" sz="1200" b="1" dirty="0"/>
              <a:t>(External Model)</a:t>
            </a:r>
          </a:p>
        </p:txBody>
      </p:sp>
      <p:sp>
        <p:nvSpPr>
          <p:cNvPr id="44" name="Rectangle 43"/>
          <p:cNvSpPr/>
          <p:nvPr/>
        </p:nvSpPr>
        <p:spPr>
          <a:xfrm>
            <a:off x="4236591" y="2353305"/>
            <a:ext cx="652162" cy="35018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00" dirty="0">
                <a:solidFill>
                  <a:schemeClr val="tx1"/>
                </a:solidFill>
              </a:rPr>
              <a:t>Domain Model</a:t>
            </a:r>
          </a:p>
        </p:txBody>
      </p:sp>
      <p:sp>
        <p:nvSpPr>
          <p:cNvPr id="45" name="Rectangle 44"/>
          <p:cNvSpPr/>
          <p:nvPr/>
        </p:nvSpPr>
        <p:spPr>
          <a:xfrm>
            <a:off x="4236591" y="3049135"/>
            <a:ext cx="652162" cy="35018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00" dirty="0">
                <a:solidFill>
                  <a:schemeClr val="tx1"/>
                </a:solidFill>
              </a:rPr>
              <a:t>Domain Model</a:t>
            </a:r>
          </a:p>
        </p:txBody>
      </p:sp>
      <p:sp>
        <p:nvSpPr>
          <p:cNvPr id="46" name="Rectangle 45"/>
          <p:cNvSpPr/>
          <p:nvPr/>
        </p:nvSpPr>
        <p:spPr>
          <a:xfrm>
            <a:off x="4236591" y="3759695"/>
            <a:ext cx="652162" cy="35018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00" dirty="0">
                <a:solidFill>
                  <a:schemeClr val="tx1"/>
                </a:solidFill>
              </a:rPr>
              <a:t>Domain Model</a:t>
            </a:r>
          </a:p>
        </p:txBody>
      </p:sp>
      <p:sp>
        <p:nvSpPr>
          <p:cNvPr id="47" name="Rectangle 46"/>
          <p:cNvSpPr/>
          <p:nvPr/>
        </p:nvSpPr>
        <p:spPr>
          <a:xfrm>
            <a:off x="4236591" y="4478254"/>
            <a:ext cx="652162" cy="35018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00" dirty="0">
                <a:solidFill>
                  <a:schemeClr val="tx1"/>
                </a:solidFill>
              </a:rPr>
              <a:t>Domain Model</a:t>
            </a:r>
          </a:p>
        </p:txBody>
      </p:sp>
      <p:sp>
        <p:nvSpPr>
          <p:cNvPr id="48" name="Rectangle 47"/>
          <p:cNvSpPr/>
          <p:nvPr/>
        </p:nvSpPr>
        <p:spPr>
          <a:xfrm>
            <a:off x="4236591" y="5200193"/>
            <a:ext cx="652162" cy="35018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00" dirty="0">
                <a:solidFill>
                  <a:schemeClr val="tx1"/>
                </a:solidFill>
              </a:rPr>
              <a:t>Domain Model</a:t>
            </a:r>
          </a:p>
        </p:txBody>
      </p:sp>
      <p:sp>
        <p:nvSpPr>
          <p:cNvPr id="2" name="Rectangle 1"/>
          <p:cNvSpPr/>
          <p:nvPr/>
        </p:nvSpPr>
        <p:spPr>
          <a:xfrm>
            <a:off x="6585152" y="3068601"/>
            <a:ext cx="828682" cy="35018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800" dirty="0"/>
              <a:t>Service</a:t>
            </a:r>
            <a:br>
              <a:rPr lang="en-US" sz="800" dirty="0"/>
            </a:br>
            <a:r>
              <a:rPr lang="en-US" sz="800" dirty="0"/>
              <a:t>Management</a:t>
            </a:r>
          </a:p>
        </p:txBody>
      </p:sp>
      <p:sp>
        <p:nvSpPr>
          <p:cNvPr id="38" name="Rectangle 37"/>
          <p:cNvSpPr/>
          <p:nvPr/>
        </p:nvSpPr>
        <p:spPr>
          <a:xfrm>
            <a:off x="5726934" y="3716849"/>
            <a:ext cx="823059" cy="89510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800" dirty="0"/>
              <a:t>Orchestration</a:t>
            </a:r>
          </a:p>
        </p:txBody>
      </p:sp>
      <p:sp>
        <p:nvSpPr>
          <p:cNvPr id="39" name="Rectangle 38"/>
          <p:cNvSpPr/>
          <p:nvPr/>
        </p:nvSpPr>
        <p:spPr>
          <a:xfrm>
            <a:off x="4986224" y="2361961"/>
            <a:ext cx="338812" cy="3258576"/>
          </a:xfrm>
          <a:prstGeom prst="rect">
            <a:avLst/>
          </a:prstGeom>
        </p:spPr>
        <p:style>
          <a:lnRef idx="1">
            <a:schemeClr val="accent1"/>
          </a:lnRef>
          <a:fillRef idx="2">
            <a:schemeClr val="accent1"/>
          </a:fillRef>
          <a:effectRef idx="1">
            <a:schemeClr val="accent1"/>
          </a:effectRef>
          <a:fontRef idx="minor">
            <a:schemeClr val="dk1"/>
          </a:fontRef>
        </p:style>
        <p:txBody>
          <a:bodyPr vert="vert270" rtlCol="0" anchor="ctr"/>
          <a:lstStyle/>
          <a:p>
            <a:pPr algn="ctr"/>
            <a:r>
              <a:rPr lang="en-US" sz="800" dirty="0"/>
              <a:t>Policy Enforcement</a:t>
            </a:r>
          </a:p>
        </p:txBody>
      </p:sp>
      <p:sp>
        <p:nvSpPr>
          <p:cNvPr id="40" name="Rectangle 39"/>
          <p:cNvSpPr/>
          <p:nvPr/>
        </p:nvSpPr>
        <p:spPr>
          <a:xfrm>
            <a:off x="5725457" y="2381427"/>
            <a:ext cx="2982403" cy="35018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800" dirty="0"/>
              <a:t>AAF</a:t>
            </a:r>
          </a:p>
        </p:txBody>
      </p:sp>
      <p:sp>
        <p:nvSpPr>
          <p:cNvPr id="41" name="Rectangle 40"/>
          <p:cNvSpPr/>
          <p:nvPr/>
        </p:nvSpPr>
        <p:spPr>
          <a:xfrm>
            <a:off x="5721311" y="3068601"/>
            <a:ext cx="828682" cy="35018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800" dirty="0"/>
              <a:t>Catalog Management</a:t>
            </a:r>
          </a:p>
        </p:txBody>
      </p:sp>
      <p:sp>
        <p:nvSpPr>
          <p:cNvPr id="42" name="Rectangle 41"/>
          <p:cNvSpPr/>
          <p:nvPr/>
        </p:nvSpPr>
        <p:spPr>
          <a:xfrm>
            <a:off x="5370424" y="2361961"/>
            <a:ext cx="315728" cy="3258576"/>
          </a:xfrm>
          <a:prstGeom prst="rect">
            <a:avLst/>
          </a:prstGeom>
        </p:spPr>
        <p:style>
          <a:lnRef idx="1">
            <a:schemeClr val="accent1"/>
          </a:lnRef>
          <a:fillRef idx="2">
            <a:schemeClr val="accent1"/>
          </a:fillRef>
          <a:effectRef idx="1">
            <a:schemeClr val="accent1"/>
          </a:effectRef>
          <a:fontRef idx="minor">
            <a:schemeClr val="dk1"/>
          </a:fontRef>
        </p:style>
        <p:txBody>
          <a:bodyPr vert="vert270" rtlCol="0" anchor="ctr"/>
          <a:lstStyle/>
          <a:p>
            <a:pPr algn="ctr"/>
            <a:r>
              <a:rPr lang="en-US" sz="800" dirty="0"/>
              <a:t>IDM/SSO/RBAC</a:t>
            </a:r>
          </a:p>
        </p:txBody>
      </p:sp>
      <p:sp>
        <p:nvSpPr>
          <p:cNvPr id="49" name="Rectangle 48"/>
          <p:cNvSpPr/>
          <p:nvPr/>
        </p:nvSpPr>
        <p:spPr>
          <a:xfrm>
            <a:off x="5721311" y="4672740"/>
            <a:ext cx="828682" cy="23954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800" dirty="0"/>
              <a:t>Optimization</a:t>
            </a:r>
          </a:p>
        </p:txBody>
      </p:sp>
      <p:sp>
        <p:nvSpPr>
          <p:cNvPr id="50" name="Rectangle 49"/>
          <p:cNvSpPr/>
          <p:nvPr/>
        </p:nvSpPr>
        <p:spPr>
          <a:xfrm>
            <a:off x="5719539" y="5081044"/>
            <a:ext cx="828682" cy="52977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800" dirty="0"/>
              <a:t>Resource</a:t>
            </a:r>
            <a:br>
              <a:rPr lang="en-US" sz="800" dirty="0"/>
            </a:br>
            <a:r>
              <a:rPr lang="en-US" sz="800" dirty="0"/>
              <a:t>Factories</a:t>
            </a:r>
          </a:p>
        </p:txBody>
      </p:sp>
      <p:sp>
        <p:nvSpPr>
          <p:cNvPr id="54" name="Rectangle 53"/>
          <p:cNvSpPr/>
          <p:nvPr/>
        </p:nvSpPr>
        <p:spPr>
          <a:xfrm>
            <a:off x="7442680" y="3708732"/>
            <a:ext cx="607626" cy="189674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800" dirty="0"/>
              <a:t>Data Collection</a:t>
            </a:r>
          </a:p>
        </p:txBody>
      </p:sp>
      <p:sp>
        <p:nvSpPr>
          <p:cNvPr id="56" name="Rectangle 55"/>
          <p:cNvSpPr/>
          <p:nvPr/>
        </p:nvSpPr>
        <p:spPr>
          <a:xfrm>
            <a:off x="6584998" y="4378740"/>
            <a:ext cx="828682" cy="53519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800" dirty="0"/>
              <a:t>Resource</a:t>
            </a:r>
            <a:br>
              <a:rPr lang="en-US" sz="800" dirty="0"/>
            </a:br>
            <a:r>
              <a:rPr lang="en-US" sz="800" dirty="0"/>
              <a:t>Controllers (VNFMs)</a:t>
            </a:r>
          </a:p>
        </p:txBody>
      </p:sp>
      <p:sp>
        <p:nvSpPr>
          <p:cNvPr id="58" name="Rectangle 57"/>
          <p:cNvSpPr/>
          <p:nvPr/>
        </p:nvSpPr>
        <p:spPr>
          <a:xfrm>
            <a:off x="6584998" y="3725418"/>
            <a:ext cx="828682" cy="502231"/>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800" dirty="0"/>
              <a:t>Service</a:t>
            </a:r>
            <a:br>
              <a:rPr lang="en-US" sz="800" dirty="0"/>
            </a:br>
            <a:r>
              <a:rPr lang="en-US" sz="800" dirty="0"/>
              <a:t>Controllers</a:t>
            </a:r>
            <a:br>
              <a:rPr lang="en-US" sz="800" dirty="0"/>
            </a:br>
            <a:r>
              <a:rPr lang="en-US" sz="800" dirty="0"/>
              <a:t>(APP-C/VF-C)</a:t>
            </a:r>
          </a:p>
        </p:txBody>
      </p:sp>
      <p:sp>
        <p:nvSpPr>
          <p:cNvPr id="59" name="Rectangle 58"/>
          <p:cNvSpPr/>
          <p:nvPr/>
        </p:nvSpPr>
        <p:spPr>
          <a:xfrm>
            <a:off x="2115847" y="3369729"/>
            <a:ext cx="828682" cy="35018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800" dirty="0"/>
              <a:t>CLAMP</a:t>
            </a:r>
          </a:p>
        </p:txBody>
      </p:sp>
      <p:sp>
        <p:nvSpPr>
          <p:cNvPr id="60" name="Rectangle 59"/>
          <p:cNvSpPr/>
          <p:nvPr/>
        </p:nvSpPr>
        <p:spPr>
          <a:xfrm>
            <a:off x="2118344" y="3779352"/>
            <a:ext cx="828682" cy="35018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800" dirty="0"/>
              <a:t>Policy Definition</a:t>
            </a:r>
          </a:p>
        </p:txBody>
      </p:sp>
      <p:sp>
        <p:nvSpPr>
          <p:cNvPr id="61" name="Rectangle 60"/>
          <p:cNvSpPr/>
          <p:nvPr/>
        </p:nvSpPr>
        <p:spPr>
          <a:xfrm>
            <a:off x="2118344" y="2294207"/>
            <a:ext cx="828682" cy="35018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800" dirty="0"/>
              <a:t>SDC</a:t>
            </a:r>
          </a:p>
        </p:txBody>
      </p:sp>
      <p:sp>
        <p:nvSpPr>
          <p:cNvPr id="62" name="Rectangle 61"/>
          <p:cNvSpPr/>
          <p:nvPr/>
        </p:nvSpPr>
        <p:spPr>
          <a:xfrm>
            <a:off x="8079306" y="3706265"/>
            <a:ext cx="628555" cy="190349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800" dirty="0"/>
              <a:t>AAI</a:t>
            </a:r>
          </a:p>
        </p:txBody>
      </p:sp>
      <p:sp>
        <p:nvSpPr>
          <p:cNvPr id="63" name="Rectangle 62"/>
          <p:cNvSpPr/>
          <p:nvPr/>
        </p:nvSpPr>
        <p:spPr>
          <a:xfrm>
            <a:off x="6584998" y="5072489"/>
            <a:ext cx="828682" cy="164741"/>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800" dirty="0"/>
              <a:t>Monitoring</a:t>
            </a:r>
          </a:p>
        </p:txBody>
      </p:sp>
      <p:sp>
        <p:nvSpPr>
          <p:cNvPr id="64" name="Rectangle 63"/>
          <p:cNvSpPr/>
          <p:nvPr/>
        </p:nvSpPr>
        <p:spPr>
          <a:xfrm>
            <a:off x="6584998" y="5255006"/>
            <a:ext cx="828682" cy="164741"/>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800" dirty="0"/>
              <a:t>FCAPS</a:t>
            </a:r>
          </a:p>
        </p:txBody>
      </p:sp>
      <p:sp>
        <p:nvSpPr>
          <p:cNvPr id="65" name="Rectangle 64"/>
          <p:cNvSpPr/>
          <p:nvPr/>
        </p:nvSpPr>
        <p:spPr>
          <a:xfrm>
            <a:off x="6584998" y="5437524"/>
            <a:ext cx="828682" cy="164741"/>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800" dirty="0"/>
              <a:t>Discovery</a:t>
            </a:r>
          </a:p>
        </p:txBody>
      </p:sp>
      <p:sp>
        <p:nvSpPr>
          <p:cNvPr id="67" name="Rectangle 66"/>
          <p:cNvSpPr/>
          <p:nvPr/>
        </p:nvSpPr>
        <p:spPr>
          <a:xfrm>
            <a:off x="2108911" y="2676868"/>
            <a:ext cx="828682" cy="35018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800" dirty="0"/>
              <a:t>On-Boarding</a:t>
            </a:r>
          </a:p>
        </p:txBody>
      </p:sp>
    </p:spTree>
    <p:extLst>
      <p:ext uri="{BB962C8B-B14F-4D97-AF65-F5344CB8AC3E}">
        <p14:creationId xmlns:p14="http://schemas.microsoft.com/office/powerpoint/2010/main" val="4202600531"/>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r>
              <a:rPr lang="en-US" sz="4000" dirty="0"/>
              <a:t>Key Principle –  “Everything Is A Software FRU”</a:t>
            </a:r>
          </a:p>
        </p:txBody>
      </p:sp>
      <p:sp>
        <p:nvSpPr>
          <p:cNvPr id="3" name="Content Placeholder 2"/>
          <p:cNvSpPr>
            <a:spLocks noGrp="1"/>
          </p:cNvSpPr>
          <p:nvPr>
            <p:ph sz="half" idx="1"/>
          </p:nvPr>
        </p:nvSpPr>
        <p:spPr/>
        <p:txBody>
          <a:bodyPr>
            <a:normAutofit fontScale="92500" lnSpcReduction="10000"/>
          </a:bodyPr>
          <a:lstStyle/>
          <a:p>
            <a:pPr marL="0" indent="0">
              <a:buNone/>
            </a:pPr>
            <a:r>
              <a:rPr lang="en-US" b="1" dirty="0"/>
              <a:t>Provides a pattern for ONAP component integration…</a:t>
            </a:r>
            <a:endParaRPr lang="en-US" dirty="0"/>
          </a:p>
          <a:p>
            <a:r>
              <a:rPr lang="en-US" dirty="0"/>
              <a:t>Software FRU – a software “Field Replaceable Unit”</a:t>
            </a:r>
          </a:p>
          <a:p>
            <a:pPr lvl="1"/>
            <a:r>
              <a:rPr lang="en-US" dirty="0"/>
              <a:t>Has well defined, normative interfaces for use and control</a:t>
            </a:r>
          </a:p>
          <a:p>
            <a:pPr lvl="1"/>
            <a:r>
              <a:rPr lang="en-US" dirty="0"/>
              <a:t>Has an operational lifecycle</a:t>
            </a:r>
          </a:p>
          <a:p>
            <a:pPr lvl="1"/>
            <a:r>
              <a:rPr lang="en-US" dirty="0"/>
              <a:t>Functionally stateless, operationally statefull</a:t>
            </a:r>
          </a:p>
          <a:p>
            <a:r>
              <a:rPr lang="en-US" dirty="0"/>
              <a:t>Model driven…</a:t>
            </a:r>
          </a:p>
          <a:p>
            <a:r>
              <a:rPr lang="en-US" dirty="0"/>
              <a:t>Supports in-service maintenance</a:t>
            </a:r>
          </a:p>
        </p:txBody>
      </p:sp>
      <p:sp>
        <p:nvSpPr>
          <p:cNvPr id="36" name="Rectangle 35"/>
          <p:cNvSpPr/>
          <p:nvPr/>
        </p:nvSpPr>
        <p:spPr>
          <a:xfrm>
            <a:off x="6310353" y="2195607"/>
            <a:ext cx="630083" cy="3648200"/>
          </a:xfrm>
          <a:prstGeom prst="rect">
            <a:avLst/>
          </a:prstGeom>
          <a:ln/>
        </p:spPr>
        <p:style>
          <a:lnRef idx="1">
            <a:schemeClr val="accent2"/>
          </a:lnRef>
          <a:fillRef idx="2">
            <a:schemeClr val="accent2"/>
          </a:fillRef>
          <a:effectRef idx="1">
            <a:schemeClr val="accent2"/>
          </a:effectRef>
          <a:fontRef idx="minor">
            <a:schemeClr val="dk1"/>
          </a:fontRef>
        </p:style>
        <p:txBody>
          <a:bodyPr vert="wordArtVert" rtlCol="0" anchor="ctr"/>
          <a:lstStyle/>
          <a:p>
            <a:pPr algn="ctr"/>
            <a:r>
              <a:rPr lang="en-US" sz="1000" b="1" spc="-300" dirty="0">
                <a:latin typeface="Courier New" panose="02070309020205020404" pitchFamily="49" charset="0"/>
                <a:cs typeface="Courier New" panose="02070309020205020404" pitchFamily="49" charset="0"/>
              </a:rPr>
              <a:t>INTERGRATION DATA MODEL</a:t>
            </a:r>
          </a:p>
        </p:txBody>
      </p:sp>
      <p:sp>
        <p:nvSpPr>
          <p:cNvPr id="34" name="Rectangle 33"/>
          <p:cNvSpPr/>
          <p:nvPr/>
        </p:nvSpPr>
        <p:spPr>
          <a:xfrm>
            <a:off x="7695702" y="2107570"/>
            <a:ext cx="2591639" cy="579947"/>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t>Software </a:t>
            </a:r>
            <a:br>
              <a:rPr lang="en-US" sz="1000" dirty="0"/>
            </a:br>
            <a:r>
              <a:rPr lang="en-US" sz="1000" dirty="0"/>
              <a:t>Component</a:t>
            </a:r>
            <a:br>
              <a:rPr lang="en-US" sz="1000" dirty="0"/>
            </a:br>
            <a:r>
              <a:rPr lang="en-US" sz="1000" dirty="0"/>
              <a:t>(Greenfield)</a:t>
            </a:r>
          </a:p>
        </p:txBody>
      </p:sp>
      <p:sp>
        <p:nvSpPr>
          <p:cNvPr id="33" name="Rectangle 32"/>
          <p:cNvSpPr/>
          <p:nvPr/>
        </p:nvSpPr>
        <p:spPr>
          <a:xfrm>
            <a:off x="7586735" y="2195608"/>
            <a:ext cx="669179" cy="403872"/>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dirty="0"/>
              <a:t>FRU Interface</a:t>
            </a:r>
          </a:p>
        </p:txBody>
      </p:sp>
      <p:sp>
        <p:nvSpPr>
          <p:cNvPr id="84" name="Rectangle 83"/>
          <p:cNvSpPr/>
          <p:nvPr/>
        </p:nvSpPr>
        <p:spPr>
          <a:xfrm>
            <a:off x="8884198" y="2861657"/>
            <a:ext cx="1403143" cy="57994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00" dirty="0"/>
              <a:t>Software </a:t>
            </a:r>
            <a:br>
              <a:rPr lang="en-US" sz="1000" dirty="0"/>
            </a:br>
            <a:r>
              <a:rPr lang="en-US" sz="1000" dirty="0"/>
              <a:t>Component</a:t>
            </a:r>
            <a:br>
              <a:rPr lang="en-US" sz="1000" dirty="0"/>
            </a:br>
            <a:r>
              <a:rPr lang="en-US" sz="1000" dirty="0"/>
              <a:t>(Brownfield)</a:t>
            </a:r>
          </a:p>
        </p:txBody>
      </p:sp>
      <p:sp>
        <p:nvSpPr>
          <p:cNvPr id="85" name="Rectangle 84"/>
          <p:cNvSpPr/>
          <p:nvPr/>
        </p:nvSpPr>
        <p:spPr>
          <a:xfrm>
            <a:off x="7586734" y="2949696"/>
            <a:ext cx="669179" cy="403872"/>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dirty="0"/>
              <a:t>FRU Adapter</a:t>
            </a:r>
          </a:p>
        </p:txBody>
      </p:sp>
      <p:sp>
        <p:nvSpPr>
          <p:cNvPr id="87" name="Rectangle 86"/>
          <p:cNvSpPr/>
          <p:nvPr/>
        </p:nvSpPr>
        <p:spPr>
          <a:xfrm>
            <a:off x="8577807" y="2861657"/>
            <a:ext cx="257043" cy="57994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000" dirty="0"/>
              <a:t>API</a:t>
            </a:r>
          </a:p>
        </p:txBody>
      </p:sp>
      <p:cxnSp>
        <p:nvCxnSpPr>
          <p:cNvPr id="89" name="Straight Arrow Connector 88"/>
          <p:cNvCxnSpPr>
            <a:stCxn id="85" idx="3"/>
            <a:endCxn id="87" idx="1"/>
          </p:cNvCxnSpPr>
          <p:nvPr/>
        </p:nvCxnSpPr>
        <p:spPr>
          <a:xfrm flipV="1">
            <a:off x="8255913" y="3151631"/>
            <a:ext cx="321894" cy="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90" name="Rectangle 89"/>
          <p:cNvSpPr/>
          <p:nvPr/>
        </p:nvSpPr>
        <p:spPr>
          <a:xfrm>
            <a:off x="8884198" y="3620316"/>
            <a:ext cx="1403143" cy="57994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00" dirty="0"/>
              <a:t>Software </a:t>
            </a:r>
            <a:br>
              <a:rPr lang="en-US" sz="1000" dirty="0"/>
            </a:br>
            <a:r>
              <a:rPr lang="en-US" sz="1000" dirty="0"/>
              <a:t>Component</a:t>
            </a:r>
            <a:br>
              <a:rPr lang="en-US" sz="1000" dirty="0"/>
            </a:br>
            <a:r>
              <a:rPr lang="en-US" sz="1000" dirty="0"/>
              <a:t>(Brownfield)</a:t>
            </a:r>
          </a:p>
        </p:txBody>
      </p:sp>
      <p:sp>
        <p:nvSpPr>
          <p:cNvPr id="91" name="Rectangle 90"/>
          <p:cNvSpPr/>
          <p:nvPr/>
        </p:nvSpPr>
        <p:spPr>
          <a:xfrm>
            <a:off x="8577807" y="3620316"/>
            <a:ext cx="257043" cy="57994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000" dirty="0"/>
              <a:t>API</a:t>
            </a:r>
          </a:p>
        </p:txBody>
      </p:sp>
      <p:sp>
        <p:nvSpPr>
          <p:cNvPr id="92" name="Rectangle 91"/>
          <p:cNvSpPr/>
          <p:nvPr/>
        </p:nvSpPr>
        <p:spPr>
          <a:xfrm>
            <a:off x="8884198" y="4369833"/>
            <a:ext cx="1403143" cy="57994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00" dirty="0"/>
              <a:t>Software </a:t>
            </a:r>
            <a:br>
              <a:rPr lang="en-US" sz="1000" dirty="0"/>
            </a:br>
            <a:r>
              <a:rPr lang="en-US" sz="1000" dirty="0"/>
              <a:t>Component</a:t>
            </a:r>
            <a:br>
              <a:rPr lang="en-US" sz="1000" dirty="0"/>
            </a:br>
            <a:r>
              <a:rPr lang="en-US" sz="1000" dirty="0"/>
              <a:t>(Brownfield)</a:t>
            </a:r>
          </a:p>
        </p:txBody>
      </p:sp>
      <p:sp>
        <p:nvSpPr>
          <p:cNvPr id="93" name="Rectangle 92"/>
          <p:cNvSpPr/>
          <p:nvPr/>
        </p:nvSpPr>
        <p:spPr>
          <a:xfrm>
            <a:off x="8577807" y="4369833"/>
            <a:ext cx="257043" cy="57994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000" dirty="0"/>
              <a:t>API</a:t>
            </a:r>
          </a:p>
        </p:txBody>
      </p:sp>
      <p:sp>
        <p:nvSpPr>
          <p:cNvPr id="94" name="Rectangle 93"/>
          <p:cNvSpPr/>
          <p:nvPr/>
        </p:nvSpPr>
        <p:spPr>
          <a:xfrm>
            <a:off x="8884198" y="5123920"/>
            <a:ext cx="1403143" cy="57994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00" dirty="0"/>
              <a:t>Software </a:t>
            </a:r>
            <a:br>
              <a:rPr lang="en-US" sz="1000" dirty="0"/>
            </a:br>
            <a:r>
              <a:rPr lang="en-US" sz="1000" dirty="0"/>
              <a:t>Component</a:t>
            </a:r>
            <a:br>
              <a:rPr lang="en-US" sz="1000" dirty="0"/>
            </a:br>
            <a:r>
              <a:rPr lang="en-US" sz="1000" dirty="0"/>
              <a:t>(Brownfield)</a:t>
            </a:r>
          </a:p>
        </p:txBody>
      </p:sp>
      <p:sp>
        <p:nvSpPr>
          <p:cNvPr id="95" name="Rectangle 94"/>
          <p:cNvSpPr/>
          <p:nvPr/>
        </p:nvSpPr>
        <p:spPr>
          <a:xfrm>
            <a:off x="8577807" y="5123920"/>
            <a:ext cx="257043" cy="57994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000" dirty="0"/>
              <a:t>API</a:t>
            </a:r>
          </a:p>
        </p:txBody>
      </p:sp>
      <p:sp>
        <p:nvSpPr>
          <p:cNvPr id="96" name="Rectangle 95"/>
          <p:cNvSpPr/>
          <p:nvPr/>
        </p:nvSpPr>
        <p:spPr>
          <a:xfrm>
            <a:off x="7586734" y="4081630"/>
            <a:ext cx="669179" cy="403872"/>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dirty="0"/>
              <a:t>FRU Adapter</a:t>
            </a:r>
          </a:p>
        </p:txBody>
      </p:sp>
      <p:sp>
        <p:nvSpPr>
          <p:cNvPr id="97" name="Rectangle 96"/>
          <p:cNvSpPr/>
          <p:nvPr/>
        </p:nvSpPr>
        <p:spPr>
          <a:xfrm>
            <a:off x="7586734" y="5439935"/>
            <a:ext cx="669178" cy="403872"/>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dirty="0"/>
              <a:t>FRU Adapter</a:t>
            </a:r>
          </a:p>
        </p:txBody>
      </p:sp>
      <p:cxnSp>
        <p:nvCxnSpPr>
          <p:cNvPr id="118" name="Elbow Connector 117"/>
          <p:cNvCxnSpPr>
            <a:stCxn id="91" idx="1"/>
            <a:endCxn id="96" idx="3"/>
          </p:cNvCxnSpPr>
          <p:nvPr/>
        </p:nvCxnSpPr>
        <p:spPr>
          <a:xfrm rot="10800000" flipV="1">
            <a:off x="8255913" y="3910290"/>
            <a:ext cx="321894" cy="373276"/>
          </a:xfrm>
          <a:prstGeom prst="bentConnector3">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0" name="Elbow Connector 119"/>
          <p:cNvCxnSpPr>
            <a:stCxn id="93" idx="1"/>
            <a:endCxn id="96" idx="3"/>
          </p:cNvCxnSpPr>
          <p:nvPr/>
        </p:nvCxnSpPr>
        <p:spPr>
          <a:xfrm rot="10800000">
            <a:off x="8255913" y="4283567"/>
            <a:ext cx="321894" cy="376241"/>
          </a:xfrm>
          <a:prstGeom prst="bentConnector3">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21" name="Rectangle 120"/>
          <p:cNvSpPr/>
          <p:nvPr/>
        </p:nvSpPr>
        <p:spPr>
          <a:xfrm>
            <a:off x="7586733" y="4949780"/>
            <a:ext cx="669179" cy="403872"/>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dirty="0"/>
              <a:t>FRU Adapter</a:t>
            </a:r>
          </a:p>
        </p:txBody>
      </p:sp>
      <p:cxnSp>
        <p:nvCxnSpPr>
          <p:cNvPr id="123" name="Elbow Connector 122"/>
          <p:cNvCxnSpPr>
            <a:stCxn id="95" idx="1"/>
            <a:endCxn id="121" idx="3"/>
          </p:cNvCxnSpPr>
          <p:nvPr/>
        </p:nvCxnSpPr>
        <p:spPr>
          <a:xfrm rot="10800000">
            <a:off x="8255913" y="5151716"/>
            <a:ext cx="321895" cy="262178"/>
          </a:xfrm>
          <a:prstGeom prst="bentConnector3">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5" name="Elbow Connector 124"/>
          <p:cNvCxnSpPr>
            <a:stCxn id="95" idx="1"/>
            <a:endCxn id="97" idx="3"/>
          </p:cNvCxnSpPr>
          <p:nvPr/>
        </p:nvCxnSpPr>
        <p:spPr>
          <a:xfrm rot="10800000" flipV="1">
            <a:off x="8255913" y="5413893"/>
            <a:ext cx="321895" cy="227977"/>
          </a:xfrm>
          <a:prstGeom prst="bentConnector3">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26" name="TextBox 125"/>
          <p:cNvSpPr txBox="1"/>
          <p:nvPr/>
        </p:nvSpPr>
        <p:spPr>
          <a:xfrm>
            <a:off x="10311938" y="2180081"/>
            <a:ext cx="1358962" cy="462968"/>
          </a:xfrm>
          <a:prstGeom prst="rect">
            <a:avLst/>
          </a:prstGeom>
          <a:noFill/>
        </p:spPr>
        <p:txBody>
          <a:bodyPr wrap="none" rtlCol="0">
            <a:spAutoFit/>
          </a:bodyPr>
          <a:lstStyle/>
          <a:p>
            <a:r>
              <a:rPr lang="en-US" sz="1400" dirty="0"/>
              <a:t>Native FRU</a:t>
            </a:r>
            <a:br>
              <a:rPr lang="en-US" sz="1400" dirty="0"/>
            </a:br>
            <a:r>
              <a:rPr lang="en-US" sz="1400" dirty="0"/>
              <a:t>Implementation</a:t>
            </a:r>
          </a:p>
        </p:txBody>
      </p:sp>
      <p:sp>
        <p:nvSpPr>
          <p:cNvPr id="127" name="TextBox 126"/>
          <p:cNvSpPr txBox="1"/>
          <p:nvPr/>
        </p:nvSpPr>
        <p:spPr>
          <a:xfrm>
            <a:off x="10336689" y="2995515"/>
            <a:ext cx="1334211" cy="272335"/>
          </a:xfrm>
          <a:prstGeom prst="rect">
            <a:avLst/>
          </a:prstGeom>
          <a:noFill/>
        </p:spPr>
        <p:txBody>
          <a:bodyPr wrap="none" rtlCol="0">
            <a:spAutoFit/>
          </a:bodyPr>
          <a:lstStyle/>
          <a:p>
            <a:r>
              <a:rPr lang="en-US" sz="1400" dirty="0"/>
              <a:t>FRU Adaptation</a:t>
            </a:r>
          </a:p>
        </p:txBody>
      </p:sp>
      <p:sp>
        <p:nvSpPr>
          <p:cNvPr id="128" name="Right Brace 127"/>
          <p:cNvSpPr/>
          <p:nvPr/>
        </p:nvSpPr>
        <p:spPr>
          <a:xfrm>
            <a:off x="10410559" y="3620316"/>
            <a:ext cx="142673" cy="2083551"/>
          </a:xfrm>
          <a:prstGeom prst="rightBrace">
            <a:avLst>
              <a:gd name="adj1" fmla="val 67603"/>
              <a:gd name="adj2" fmla="val 50000"/>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sp>
        <p:nvSpPr>
          <p:cNvPr id="129" name="TextBox 128"/>
          <p:cNvSpPr txBox="1"/>
          <p:nvPr/>
        </p:nvSpPr>
        <p:spPr>
          <a:xfrm>
            <a:off x="10676450" y="4452411"/>
            <a:ext cx="1017843" cy="462968"/>
          </a:xfrm>
          <a:prstGeom prst="rect">
            <a:avLst/>
          </a:prstGeom>
          <a:noFill/>
        </p:spPr>
        <p:txBody>
          <a:bodyPr wrap="none" rtlCol="0">
            <a:spAutoFit/>
          </a:bodyPr>
          <a:lstStyle/>
          <a:p>
            <a:r>
              <a:rPr lang="en-US" sz="1400" dirty="0"/>
              <a:t>FRU </a:t>
            </a:r>
            <a:br>
              <a:rPr lang="en-US" sz="1400" dirty="0"/>
            </a:br>
            <a:r>
              <a:rPr lang="en-US" sz="1400" dirty="0"/>
              <a:t>Refactoring</a:t>
            </a:r>
          </a:p>
        </p:txBody>
      </p:sp>
      <p:sp>
        <p:nvSpPr>
          <p:cNvPr id="43" name="Can 42"/>
          <p:cNvSpPr/>
          <p:nvPr/>
        </p:nvSpPr>
        <p:spPr>
          <a:xfrm>
            <a:off x="6988820" y="1828101"/>
            <a:ext cx="560785" cy="4351338"/>
          </a:xfrm>
          <a:prstGeom prst="can">
            <a:avLst/>
          </a:prstGeom>
        </p:spPr>
        <p:style>
          <a:lnRef idx="1">
            <a:schemeClr val="accent3"/>
          </a:lnRef>
          <a:fillRef idx="2">
            <a:schemeClr val="accent3"/>
          </a:fillRef>
          <a:effectRef idx="1">
            <a:schemeClr val="accent3"/>
          </a:effectRef>
          <a:fontRef idx="minor">
            <a:schemeClr val="dk1"/>
          </a:fontRef>
        </p:style>
        <p:txBody>
          <a:bodyPr vert="wordArtVert" rtlCol="0" anchor="ctr"/>
          <a:lstStyle/>
          <a:p>
            <a:pPr algn="ctr"/>
            <a:r>
              <a:rPr lang="en-US" sz="1200" b="1" spc="-300" dirty="0">
                <a:latin typeface="Courier New" panose="02070309020205020404" pitchFamily="49" charset="0"/>
                <a:cs typeface="Courier New" panose="02070309020205020404" pitchFamily="49" charset="0"/>
              </a:rPr>
              <a:t>INTEGRATION BACKPLANE</a:t>
            </a:r>
          </a:p>
        </p:txBody>
      </p:sp>
    </p:spTree>
    <p:extLst>
      <p:ext uri="{BB962C8B-B14F-4D97-AF65-F5344CB8AC3E}">
        <p14:creationId xmlns:p14="http://schemas.microsoft.com/office/powerpoint/2010/main" val="1220152992"/>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6757301" y="2479794"/>
            <a:ext cx="5000017" cy="2762655"/>
          </a:xfrm>
          <a:prstGeom prst="rect">
            <a:avLst/>
          </a:prstGeom>
          <a:solidFill>
            <a:schemeClr val="bg1">
              <a:lumMod val="85000"/>
            </a:schemeClr>
          </a:solidFill>
        </p:spPr>
        <p:style>
          <a:lnRef idx="1">
            <a:schemeClr val="accent3"/>
          </a:lnRef>
          <a:fillRef idx="2">
            <a:schemeClr val="accent3"/>
          </a:fillRef>
          <a:effectRef idx="1">
            <a:schemeClr val="accent3"/>
          </a:effectRef>
          <a:fontRef idx="minor">
            <a:schemeClr val="dk1"/>
          </a:fontRef>
        </p:style>
        <p:txBody>
          <a:bodyPr rtlCol="0" anchor="ctr">
            <a:normAutofit/>
          </a:bodyPr>
          <a:lstStyle/>
          <a:p>
            <a:pPr algn="ctr"/>
            <a:endParaRPr lang="en-US"/>
          </a:p>
        </p:txBody>
      </p:sp>
      <p:sp>
        <p:nvSpPr>
          <p:cNvPr id="2" name="Title 1"/>
          <p:cNvSpPr>
            <a:spLocks noGrp="1"/>
          </p:cNvSpPr>
          <p:nvPr>
            <p:ph type="title"/>
          </p:nvPr>
        </p:nvSpPr>
        <p:spPr/>
        <p:txBody>
          <a:bodyPr>
            <a:normAutofit fontScale="90000"/>
          </a:bodyPr>
          <a:lstStyle/>
          <a:p>
            <a:r>
              <a:rPr lang="en-US" dirty="0"/>
              <a:t>Conceptual Model of a Software Unit</a:t>
            </a:r>
          </a:p>
        </p:txBody>
      </p:sp>
      <p:sp>
        <p:nvSpPr>
          <p:cNvPr id="3" name="Content Placeholder 2"/>
          <p:cNvSpPr>
            <a:spLocks noGrp="1"/>
          </p:cNvSpPr>
          <p:nvPr>
            <p:ph sz="half" idx="1"/>
          </p:nvPr>
        </p:nvSpPr>
        <p:spPr/>
        <p:txBody>
          <a:bodyPr>
            <a:normAutofit fontScale="62500" lnSpcReduction="20000"/>
          </a:bodyPr>
          <a:lstStyle/>
          <a:p>
            <a:pPr marL="0" indent="0">
              <a:buNone/>
            </a:pPr>
            <a:r>
              <a:rPr lang="en-US" b="1" dirty="0"/>
              <a:t>Expose specific functional capabilities…</a:t>
            </a:r>
          </a:p>
          <a:p>
            <a:r>
              <a:rPr lang="en-US" b="1" dirty="0"/>
              <a:t>Interface End-Points</a:t>
            </a:r>
          </a:p>
          <a:p>
            <a:pPr lvl="1"/>
            <a:r>
              <a:rPr lang="en-US" dirty="0"/>
              <a:t>Can be declarative or imperative</a:t>
            </a:r>
          </a:p>
          <a:p>
            <a:pPr lvl="1"/>
            <a:r>
              <a:rPr lang="en-US" dirty="0"/>
              <a:t>Administrative end-points expose a normative operational lifecycle</a:t>
            </a:r>
          </a:p>
          <a:p>
            <a:pPr lvl="1"/>
            <a:r>
              <a:rPr lang="en-US" dirty="0"/>
              <a:t>Consumption end-points are component specific</a:t>
            </a:r>
          </a:p>
          <a:p>
            <a:pPr lvl="1"/>
            <a:r>
              <a:rPr lang="en-US" dirty="0"/>
              <a:t>Resource consumption EP’s are optional</a:t>
            </a:r>
          </a:p>
          <a:p>
            <a:r>
              <a:rPr lang="en-US" b="1" dirty="0"/>
              <a:t>Implementation</a:t>
            </a:r>
          </a:p>
          <a:p>
            <a:pPr lvl="1"/>
            <a:r>
              <a:rPr lang="en-US" b="1" dirty="0"/>
              <a:t>Decoupled from interfaces</a:t>
            </a:r>
            <a:endParaRPr lang="en-US" dirty="0"/>
          </a:p>
          <a:p>
            <a:pPr lvl="1"/>
            <a:r>
              <a:rPr lang="en-US" dirty="0"/>
              <a:t>Service end-point functionality implemented using components</a:t>
            </a:r>
          </a:p>
          <a:p>
            <a:pPr lvl="1"/>
            <a:r>
              <a:rPr lang="en-US" dirty="0"/>
              <a:t>Administrative and consumption EP implementations can be physically or logically isolated</a:t>
            </a:r>
          </a:p>
          <a:p>
            <a:r>
              <a:rPr lang="en-US" b="1" dirty="0"/>
              <a:t>Resources</a:t>
            </a:r>
          </a:p>
          <a:p>
            <a:pPr lvl="1"/>
            <a:r>
              <a:rPr lang="en-US" dirty="0"/>
              <a:t>Can be dedicated or shared</a:t>
            </a:r>
          </a:p>
          <a:p>
            <a:pPr lvl="1"/>
            <a:r>
              <a:rPr lang="en-US" dirty="0"/>
              <a:t>Can be physically or logically isolated</a:t>
            </a:r>
          </a:p>
          <a:p>
            <a:pPr lvl="1"/>
            <a:endParaRPr lang="en-US" dirty="0"/>
          </a:p>
          <a:p>
            <a:pPr lvl="1"/>
            <a:endParaRPr lang="en-US" dirty="0"/>
          </a:p>
          <a:p>
            <a:pPr lvl="1"/>
            <a:endParaRPr lang="en-US" dirty="0"/>
          </a:p>
          <a:p>
            <a:endParaRPr lang="en-US" dirty="0"/>
          </a:p>
        </p:txBody>
      </p:sp>
      <p:sp>
        <p:nvSpPr>
          <p:cNvPr id="46" name="Cloud 45"/>
          <p:cNvSpPr/>
          <p:nvPr/>
        </p:nvSpPr>
        <p:spPr>
          <a:xfrm>
            <a:off x="7194055" y="5543138"/>
            <a:ext cx="1541332" cy="335745"/>
          </a:xfrm>
          <a:prstGeom prst="cloud">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dirty="0"/>
              <a:t>Physical</a:t>
            </a:r>
          </a:p>
        </p:txBody>
      </p:sp>
      <p:sp>
        <p:nvSpPr>
          <p:cNvPr id="47" name="Cloud 46"/>
          <p:cNvSpPr/>
          <p:nvPr/>
        </p:nvSpPr>
        <p:spPr>
          <a:xfrm>
            <a:off x="9789500" y="5543138"/>
            <a:ext cx="1541332" cy="335745"/>
          </a:xfrm>
          <a:prstGeom prst="cloud">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dirty="0"/>
              <a:t>Cloud</a:t>
            </a:r>
          </a:p>
        </p:txBody>
      </p:sp>
      <p:sp>
        <p:nvSpPr>
          <p:cNvPr id="48" name="Cloud 47"/>
          <p:cNvSpPr/>
          <p:nvPr/>
        </p:nvSpPr>
        <p:spPr>
          <a:xfrm>
            <a:off x="8491777" y="5543138"/>
            <a:ext cx="1541332" cy="335745"/>
          </a:xfrm>
          <a:prstGeom prst="cloud">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dirty="0"/>
              <a:t>Virtual</a:t>
            </a:r>
          </a:p>
        </p:txBody>
      </p:sp>
      <p:sp>
        <p:nvSpPr>
          <p:cNvPr id="32" name="Rectangle 31"/>
          <p:cNvSpPr/>
          <p:nvPr/>
        </p:nvSpPr>
        <p:spPr>
          <a:xfrm>
            <a:off x="7077557" y="3166121"/>
            <a:ext cx="4375367" cy="1415455"/>
          </a:xfrm>
          <a:prstGeom prst="rect">
            <a:avLst/>
          </a:prstGeom>
        </p:spPr>
        <p:style>
          <a:lnRef idx="3">
            <a:schemeClr val="lt1"/>
          </a:lnRef>
          <a:fillRef idx="1">
            <a:schemeClr val="accent3"/>
          </a:fillRef>
          <a:effectRef idx="1">
            <a:schemeClr val="accent3"/>
          </a:effectRef>
          <a:fontRef idx="minor">
            <a:schemeClr val="lt1"/>
          </a:fontRef>
        </p:style>
        <p:txBody>
          <a:bodyPr rtlCol="0" anchor="b"/>
          <a:lstStyle/>
          <a:p>
            <a:pPr algn="ctr"/>
            <a:r>
              <a:rPr lang="en-US" sz="1100" dirty="0"/>
              <a:t>Service </a:t>
            </a:r>
            <a:br>
              <a:rPr lang="en-US" sz="1100" dirty="0"/>
            </a:br>
            <a:r>
              <a:rPr lang="en-US" sz="1100" dirty="0"/>
              <a:t>Implementation</a:t>
            </a:r>
          </a:p>
        </p:txBody>
      </p:sp>
      <p:sp>
        <p:nvSpPr>
          <p:cNvPr id="13" name="Rectangle 12"/>
          <p:cNvSpPr/>
          <p:nvPr/>
        </p:nvSpPr>
        <p:spPr>
          <a:xfrm>
            <a:off x="7309940" y="3303183"/>
            <a:ext cx="1380879" cy="110954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a:t>Administrative</a:t>
            </a:r>
          </a:p>
          <a:p>
            <a:pPr algn="ctr"/>
            <a:r>
              <a:rPr lang="en-US" sz="1200" dirty="0"/>
              <a:t> End-Point Implementation</a:t>
            </a:r>
          </a:p>
        </p:txBody>
      </p:sp>
      <p:sp>
        <p:nvSpPr>
          <p:cNvPr id="14" name="Rectangle 13"/>
          <p:cNvSpPr/>
          <p:nvPr/>
        </p:nvSpPr>
        <p:spPr>
          <a:xfrm>
            <a:off x="9839665" y="3303183"/>
            <a:ext cx="1380879" cy="110954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dirty="0"/>
              <a:t>Consumption</a:t>
            </a:r>
            <a:br>
              <a:rPr lang="en-US" sz="1200" dirty="0"/>
            </a:br>
            <a:r>
              <a:rPr lang="en-US" sz="1200" dirty="0"/>
              <a:t>End-Point Implementation</a:t>
            </a:r>
          </a:p>
        </p:txBody>
      </p:sp>
      <p:cxnSp>
        <p:nvCxnSpPr>
          <p:cNvPr id="16" name="Straight Arrow Connector 15"/>
          <p:cNvCxnSpPr>
            <a:stCxn id="13" idx="3"/>
            <a:endCxn id="14" idx="1"/>
          </p:cNvCxnSpPr>
          <p:nvPr/>
        </p:nvCxnSpPr>
        <p:spPr>
          <a:xfrm>
            <a:off x="8690818" y="3857957"/>
            <a:ext cx="1148846" cy="0"/>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7309940" y="2250339"/>
            <a:ext cx="1380879" cy="458911"/>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dirty="0"/>
              <a:t>Administrative</a:t>
            </a:r>
          </a:p>
          <a:p>
            <a:pPr algn="ctr"/>
            <a:r>
              <a:rPr lang="en-US" sz="1200" dirty="0"/>
              <a:t>End-Points</a:t>
            </a:r>
          </a:p>
        </p:txBody>
      </p:sp>
      <p:sp>
        <p:nvSpPr>
          <p:cNvPr id="22" name="Rounded Rectangle 21"/>
          <p:cNvSpPr/>
          <p:nvPr/>
        </p:nvSpPr>
        <p:spPr>
          <a:xfrm>
            <a:off x="9839664" y="2251433"/>
            <a:ext cx="1380879" cy="45891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dirty="0"/>
              <a:t>Consumption</a:t>
            </a:r>
            <a:br>
              <a:rPr lang="en-US" sz="1200" dirty="0"/>
            </a:br>
            <a:r>
              <a:rPr lang="en-US" sz="1200" dirty="0"/>
              <a:t>End-Points</a:t>
            </a:r>
          </a:p>
        </p:txBody>
      </p:sp>
      <p:cxnSp>
        <p:nvCxnSpPr>
          <p:cNvPr id="25" name="Straight Arrow Connector 24"/>
          <p:cNvCxnSpPr>
            <a:stCxn id="13" idx="0"/>
            <a:endCxn id="21" idx="2"/>
          </p:cNvCxnSpPr>
          <p:nvPr/>
        </p:nvCxnSpPr>
        <p:spPr>
          <a:xfrm flipV="1">
            <a:off x="8000379" y="2709249"/>
            <a:ext cx="0" cy="5939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4" idx="0"/>
            <a:endCxn id="22" idx="2"/>
          </p:cNvCxnSpPr>
          <p:nvPr/>
        </p:nvCxnSpPr>
        <p:spPr>
          <a:xfrm flipH="1" flipV="1">
            <a:off x="10530103" y="2710345"/>
            <a:ext cx="1" cy="5928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095881" y="2831856"/>
            <a:ext cx="944681" cy="248557"/>
          </a:xfrm>
          <a:prstGeom prst="rect">
            <a:avLst/>
          </a:prstGeom>
          <a:noFill/>
        </p:spPr>
        <p:txBody>
          <a:bodyPr wrap="none" rtlCol="0" anchor="ctr">
            <a:spAutoFit/>
          </a:bodyPr>
          <a:lstStyle/>
          <a:p>
            <a:pPr algn="ctr"/>
            <a:r>
              <a:rPr lang="en-US" sz="1200" b="1" dirty="0"/>
              <a:t>implements</a:t>
            </a:r>
          </a:p>
        </p:txBody>
      </p:sp>
      <p:sp>
        <p:nvSpPr>
          <p:cNvPr id="29" name="TextBox 28"/>
          <p:cNvSpPr txBox="1"/>
          <p:nvPr/>
        </p:nvSpPr>
        <p:spPr>
          <a:xfrm>
            <a:off x="10429451" y="2811675"/>
            <a:ext cx="1065268" cy="251179"/>
          </a:xfrm>
          <a:prstGeom prst="rect">
            <a:avLst/>
          </a:prstGeom>
          <a:noFill/>
        </p:spPr>
        <p:txBody>
          <a:bodyPr wrap="square" rtlCol="0" anchor="ctr">
            <a:spAutoFit/>
          </a:bodyPr>
          <a:lstStyle/>
          <a:p>
            <a:pPr algn="ctr"/>
            <a:r>
              <a:rPr lang="en-US" sz="1200" b="1" dirty="0"/>
              <a:t>implements</a:t>
            </a:r>
          </a:p>
        </p:txBody>
      </p:sp>
      <p:sp>
        <p:nvSpPr>
          <p:cNvPr id="18" name="TextBox 17"/>
          <p:cNvSpPr txBox="1"/>
          <p:nvPr/>
        </p:nvSpPr>
        <p:spPr>
          <a:xfrm>
            <a:off x="8896814" y="3620698"/>
            <a:ext cx="753668" cy="248557"/>
          </a:xfrm>
          <a:prstGeom prst="rect">
            <a:avLst/>
          </a:prstGeom>
          <a:noFill/>
        </p:spPr>
        <p:txBody>
          <a:bodyPr wrap="none" rtlCol="0">
            <a:spAutoFit/>
          </a:bodyPr>
          <a:lstStyle/>
          <a:p>
            <a:r>
              <a:rPr lang="en-US" sz="1200" b="1" dirty="0"/>
              <a:t>manages</a:t>
            </a:r>
          </a:p>
        </p:txBody>
      </p:sp>
      <p:sp>
        <p:nvSpPr>
          <p:cNvPr id="39" name="Left Brace 38"/>
          <p:cNvSpPr/>
          <p:nvPr/>
        </p:nvSpPr>
        <p:spPr>
          <a:xfrm rot="5400000">
            <a:off x="9191812" y="111802"/>
            <a:ext cx="146507" cy="3910954"/>
          </a:xfrm>
          <a:prstGeom prst="leftBrace">
            <a:avLst>
              <a:gd name="adj1" fmla="val 114150"/>
              <a:gd name="adj2" fmla="val 50000"/>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US" sz="1400"/>
          </a:p>
        </p:txBody>
      </p:sp>
      <p:sp>
        <p:nvSpPr>
          <p:cNvPr id="40" name="TextBox 39"/>
          <p:cNvSpPr txBox="1"/>
          <p:nvPr/>
        </p:nvSpPr>
        <p:spPr>
          <a:xfrm>
            <a:off x="8415552" y="1711967"/>
            <a:ext cx="1683518" cy="237258"/>
          </a:xfrm>
          <a:prstGeom prst="rect">
            <a:avLst/>
          </a:prstGeom>
          <a:noFill/>
        </p:spPr>
        <p:txBody>
          <a:bodyPr wrap="none" rtlCol="0" anchor="ctr">
            <a:spAutoFit/>
          </a:bodyPr>
          <a:lstStyle/>
          <a:p>
            <a:pPr algn="ctr"/>
            <a:r>
              <a:rPr lang="en-US" sz="1400" dirty="0"/>
              <a:t>Functional Capabilities</a:t>
            </a:r>
          </a:p>
        </p:txBody>
      </p:sp>
      <p:cxnSp>
        <p:nvCxnSpPr>
          <p:cNvPr id="5" name="Straight Arrow Connector 4"/>
          <p:cNvCxnSpPr/>
          <p:nvPr/>
        </p:nvCxnSpPr>
        <p:spPr>
          <a:xfrm>
            <a:off x="8000203" y="4420676"/>
            <a:ext cx="1" cy="5808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10530103" y="4419657"/>
            <a:ext cx="176" cy="5818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7568222" y="4622198"/>
            <a:ext cx="466794" cy="248557"/>
          </a:xfrm>
          <a:prstGeom prst="rect">
            <a:avLst/>
          </a:prstGeom>
          <a:noFill/>
        </p:spPr>
        <p:txBody>
          <a:bodyPr wrap="none" rtlCol="0" anchor="ctr">
            <a:spAutoFit/>
          </a:bodyPr>
          <a:lstStyle/>
          <a:p>
            <a:pPr algn="ctr"/>
            <a:r>
              <a:rPr lang="en-US" sz="1200" b="1" dirty="0"/>
              <a:t>uses</a:t>
            </a:r>
          </a:p>
        </p:txBody>
      </p:sp>
      <p:sp>
        <p:nvSpPr>
          <p:cNvPr id="33" name="TextBox 32"/>
          <p:cNvSpPr txBox="1"/>
          <p:nvPr/>
        </p:nvSpPr>
        <p:spPr>
          <a:xfrm>
            <a:off x="10495291" y="4617063"/>
            <a:ext cx="466794" cy="248557"/>
          </a:xfrm>
          <a:prstGeom prst="rect">
            <a:avLst/>
          </a:prstGeom>
          <a:noFill/>
        </p:spPr>
        <p:txBody>
          <a:bodyPr wrap="none" rtlCol="0" anchor="ctr">
            <a:spAutoFit/>
          </a:bodyPr>
          <a:lstStyle/>
          <a:p>
            <a:pPr algn="ctr"/>
            <a:r>
              <a:rPr lang="en-US" sz="1200" b="1" dirty="0"/>
              <a:t>uses</a:t>
            </a:r>
          </a:p>
        </p:txBody>
      </p:sp>
      <p:sp>
        <p:nvSpPr>
          <p:cNvPr id="35" name="Rounded Rectangle 34"/>
          <p:cNvSpPr/>
          <p:nvPr/>
        </p:nvSpPr>
        <p:spPr>
          <a:xfrm>
            <a:off x="7309589" y="5001550"/>
            <a:ext cx="1380879" cy="45891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a:t>Resource </a:t>
            </a:r>
            <a:br>
              <a:rPr lang="en-US" sz="1200" dirty="0"/>
            </a:br>
            <a:r>
              <a:rPr lang="en-US" sz="1200" dirty="0"/>
              <a:t>End-Points</a:t>
            </a:r>
          </a:p>
        </p:txBody>
      </p:sp>
      <p:sp>
        <p:nvSpPr>
          <p:cNvPr id="36" name="Rounded Rectangle 35"/>
          <p:cNvSpPr/>
          <p:nvPr/>
        </p:nvSpPr>
        <p:spPr>
          <a:xfrm>
            <a:off x="9839664" y="5001550"/>
            <a:ext cx="1380879" cy="45891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a:t>Resource</a:t>
            </a:r>
            <a:br>
              <a:rPr lang="en-US" sz="1200" dirty="0"/>
            </a:br>
            <a:r>
              <a:rPr lang="en-US" sz="1200" dirty="0"/>
              <a:t>End-Points</a:t>
            </a:r>
          </a:p>
        </p:txBody>
      </p:sp>
      <p:sp>
        <p:nvSpPr>
          <p:cNvPr id="30" name="TextBox 29"/>
          <p:cNvSpPr txBox="1"/>
          <p:nvPr/>
        </p:nvSpPr>
        <p:spPr>
          <a:xfrm>
            <a:off x="8843383" y="5886526"/>
            <a:ext cx="827855" cy="276999"/>
          </a:xfrm>
          <a:prstGeom prst="rect">
            <a:avLst/>
          </a:prstGeom>
          <a:noFill/>
        </p:spPr>
        <p:txBody>
          <a:bodyPr wrap="none" rtlCol="0">
            <a:spAutoFit/>
          </a:bodyPr>
          <a:lstStyle/>
          <a:p>
            <a:pPr algn="ctr"/>
            <a:r>
              <a:rPr lang="en-US" sz="1200" b="1" dirty="0"/>
              <a:t>Resources</a:t>
            </a:r>
          </a:p>
        </p:txBody>
      </p:sp>
      <p:sp>
        <p:nvSpPr>
          <p:cNvPr id="4" name="Oval Callout 3"/>
          <p:cNvSpPr/>
          <p:nvPr/>
        </p:nvSpPr>
        <p:spPr>
          <a:xfrm>
            <a:off x="6202779" y="1531096"/>
            <a:ext cx="1643529" cy="505884"/>
          </a:xfrm>
          <a:prstGeom prst="wedgeEllipseCallout">
            <a:avLst>
              <a:gd name="adj1" fmla="val 26439"/>
              <a:gd name="adj2" fmla="val 11093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Managed by OOM</a:t>
            </a:r>
          </a:p>
        </p:txBody>
      </p:sp>
    </p:spTree>
    <p:extLst>
      <p:ext uri="{BB962C8B-B14F-4D97-AF65-F5344CB8AC3E}">
        <p14:creationId xmlns:p14="http://schemas.microsoft.com/office/powerpoint/2010/main" val="1896947750"/>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Implementation Pattern</a:t>
            </a:r>
          </a:p>
        </p:txBody>
      </p:sp>
      <p:sp>
        <p:nvSpPr>
          <p:cNvPr id="28" name="Content Placeholder 27"/>
          <p:cNvSpPr>
            <a:spLocks noGrp="1"/>
          </p:cNvSpPr>
          <p:nvPr>
            <p:ph sz="half" idx="2"/>
          </p:nvPr>
        </p:nvSpPr>
        <p:spPr/>
        <p:txBody>
          <a:bodyPr>
            <a:normAutofit fontScale="92500" lnSpcReduction="10000"/>
          </a:bodyPr>
          <a:lstStyle/>
          <a:p>
            <a:r>
              <a:rPr lang="en-US" dirty="0"/>
              <a:t>Must implement “standard” (normative) interfaces</a:t>
            </a:r>
          </a:p>
          <a:p>
            <a:pPr lvl="1"/>
            <a:r>
              <a:rPr lang="en-US" dirty="0"/>
              <a:t>Lifecycle Management – enables consistent component operation </a:t>
            </a:r>
            <a:br>
              <a:rPr lang="en-US" dirty="0"/>
            </a:br>
            <a:r>
              <a:rPr lang="en-US" dirty="0"/>
              <a:t>(via OOM???)</a:t>
            </a:r>
          </a:p>
          <a:p>
            <a:pPr lvl="1"/>
            <a:r>
              <a:rPr lang="en-US" dirty="0"/>
              <a:t>Capability Catalog – describes component capabilities</a:t>
            </a:r>
            <a:br>
              <a:rPr lang="en-US" dirty="0"/>
            </a:br>
            <a:r>
              <a:rPr lang="en-US" dirty="0"/>
              <a:t>(TMF 638???)</a:t>
            </a:r>
          </a:p>
          <a:p>
            <a:pPr lvl="1"/>
            <a:r>
              <a:rPr lang="en-US" dirty="0"/>
              <a:t>Capability Requests – capability invocation</a:t>
            </a:r>
            <a:br>
              <a:rPr lang="en-US" dirty="0"/>
            </a:br>
            <a:r>
              <a:rPr lang="en-US" dirty="0"/>
              <a:t>(TMF 641???)</a:t>
            </a:r>
          </a:p>
          <a:p>
            <a:pPr lvl="1"/>
            <a:r>
              <a:rPr lang="en-US" dirty="0"/>
              <a:t>Events – pub/sub asynchronous notifications</a:t>
            </a:r>
          </a:p>
        </p:txBody>
      </p:sp>
      <p:grpSp>
        <p:nvGrpSpPr>
          <p:cNvPr id="8" name="Group 7"/>
          <p:cNvGrpSpPr/>
          <p:nvPr/>
        </p:nvGrpSpPr>
        <p:grpSpPr>
          <a:xfrm>
            <a:off x="1352343" y="2173466"/>
            <a:ext cx="3620081" cy="2912218"/>
            <a:chOff x="1352343" y="2173466"/>
            <a:chExt cx="3626057" cy="2912218"/>
          </a:xfrm>
        </p:grpSpPr>
        <p:sp>
          <p:nvSpPr>
            <p:cNvPr id="6" name="Rectangle 5"/>
            <p:cNvSpPr/>
            <p:nvPr/>
          </p:nvSpPr>
          <p:spPr>
            <a:xfrm>
              <a:off x="1352343" y="2694496"/>
              <a:ext cx="3626057" cy="395339"/>
            </a:xfrm>
            <a:prstGeom prst="roundRect">
              <a:avLst>
                <a:gd name="adj" fmla="val 16131"/>
              </a:avLst>
            </a:prstGeom>
          </p:spPr>
          <p:style>
            <a:lnRef idx="1">
              <a:schemeClr val="accent6"/>
            </a:lnRef>
            <a:fillRef idx="3">
              <a:schemeClr val="accent6"/>
            </a:fillRef>
            <a:effectRef idx="2">
              <a:schemeClr val="accent6"/>
            </a:effectRef>
            <a:fontRef idx="minor">
              <a:schemeClr val="lt1"/>
            </a:fontRef>
          </p:style>
          <p:txBody>
            <a:bodyPr rtlCol="0" anchor="b"/>
            <a:lstStyle/>
            <a:p>
              <a:pPr algn="ctr"/>
              <a:r>
                <a:rPr lang="en-US" sz="1050" dirty="0"/>
                <a:t>External “Service” Interfaces</a:t>
              </a:r>
            </a:p>
          </p:txBody>
        </p:sp>
        <p:sp>
          <p:nvSpPr>
            <p:cNvPr id="7" name="Rounded Rectangle 6"/>
            <p:cNvSpPr/>
            <p:nvPr/>
          </p:nvSpPr>
          <p:spPr>
            <a:xfrm>
              <a:off x="1453652" y="2566286"/>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900" b="1" dirty="0"/>
                <a:t>Catalog</a:t>
              </a:r>
            </a:p>
          </p:txBody>
        </p:sp>
        <p:sp>
          <p:nvSpPr>
            <p:cNvPr id="9" name="Rounded Rectangle 8"/>
            <p:cNvSpPr/>
            <p:nvPr/>
          </p:nvSpPr>
          <p:spPr>
            <a:xfrm>
              <a:off x="2146262" y="2555581"/>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900" b="1" dirty="0"/>
                <a:t>Events</a:t>
              </a:r>
            </a:p>
          </p:txBody>
        </p:sp>
        <p:sp>
          <p:nvSpPr>
            <p:cNvPr id="10" name="Rounded Rectangle 9"/>
            <p:cNvSpPr/>
            <p:nvPr/>
          </p:nvSpPr>
          <p:spPr>
            <a:xfrm>
              <a:off x="2838872" y="2562450"/>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900" b="1" dirty="0"/>
                <a:t>LCM</a:t>
              </a:r>
            </a:p>
          </p:txBody>
        </p:sp>
        <p:sp>
          <p:nvSpPr>
            <p:cNvPr id="11" name="Rounded Rectangle 10"/>
            <p:cNvSpPr/>
            <p:nvPr/>
          </p:nvSpPr>
          <p:spPr>
            <a:xfrm>
              <a:off x="3531482" y="2552264"/>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900" b="1" dirty="0"/>
                <a:t>Requests</a:t>
              </a:r>
            </a:p>
          </p:txBody>
        </p:sp>
        <p:sp>
          <p:nvSpPr>
            <p:cNvPr id="13" name="Down Arrow 12"/>
            <p:cNvSpPr/>
            <p:nvPr/>
          </p:nvSpPr>
          <p:spPr>
            <a:xfrm flipV="1">
              <a:off x="1626063" y="2177302"/>
              <a:ext cx="300973"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wn Arrow 13"/>
            <p:cNvSpPr/>
            <p:nvPr/>
          </p:nvSpPr>
          <p:spPr>
            <a:xfrm flipV="1">
              <a:off x="2318673" y="2179342"/>
              <a:ext cx="300973"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a:off x="3703893" y="2177456"/>
              <a:ext cx="300973"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a:off x="3011283" y="2173466"/>
              <a:ext cx="300973"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352343" y="3143624"/>
              <a:ext cx="3626057" cy="145825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dirty="0"/>
                <a:t>Interface </a:t>
              </a:r>
              <a:br>
                <a:rPr lang="en-US" sz="1200" dirty="0"/>
              </a:br>
              <a:r>
                <a:rPr lang="en-US" sz="1200" dirty="0"/>
                <a:t>Implementation</a:t>
              </a:r>
            </a:p>
          </p:txBody>
        </p:sp>
        <p:sp>
          <p:nvSpPr>
            <p:cNvPr id="23" name="Rectangle 5"/>
            <p:cNvSpPr/>
            <p:nvPr/>
          </p:nvSpPr>
          <p:spPr>
            <a:xfrm>
              <a:off x="1352343" y="4655670"/>
              <a:ext cx="3626057" cy="430014"/>
            </a:xfrm>
            <a:prstGeom prst="roundRect">
              <a:avLst>
                <a:gd name="adj" fmla="val 14131"/>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050" dirty="0"/>
                <a:t>External “Resource” Interfaces</a:t>
              </a:r>
            </a:p>
          </p:txBody>
        </p:sp>
        <p:sp>
          <p:nvSpPr>
            <p:cNvPr id="5" name="Rectangle 4"/>
            <p:cNvSpPr/>
            <p:nvPr/>
          </p:nvSpPr>
          <p:spPr>
            <a:xfrm>
              <a:off x="1453653" y="3233271"/>
              <a:ext cx="3414966" cy="197223"/>
            </a:xfrm>
            <a:prstGeom prst="rect">
              <a:avLst/>
            </a:prstGeom>
            <a:solidFill>
              <a:schemeClr val="accent6">
                <a:lumMod val="20000"/>
                <a:lumOff val="80000"/>
              </a:schemeClr>
            </a:solidFill>
            <a:ln w="12700">
              <a:solidFill>
                <a:schemeClr val="accent6">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Implementation Broker (optional)</a:t>
              </a:r>
            </a:p>
          </p:txBody>
        </p:sp>
        <p:sp>
          <p:nvSpPr>
            <p:cNvPr id="29" name="Rectangle 28"/>
            <p:cNvSpPr/>
            <p:nvPr/>
          </p:nvSpPr>
          <p:spPr>
            <a:xfrm>
              <a:off x="1453652" y="4342671"/>
              <a:ext cx="3414966" cy="197223"/>
            </a:xfrm>
            <a:prstGeom prst="rect">
              <a:avLst/>
            </a:prstGeom>
            <a:solidFill>
              <a:schemeClr val="accent5">
                <a:lumMod val="20000"/>
                <a:lumOff val="80000"/>
              </a:schemeClr>
            </a:solidFill>
            <a:ln w="12700">
              <a:solidFill>
                <a:schemeClr val="accent5">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Resource Broker (optional)</a:t>
              </a:r>
            </a:p>
          </p:txBody>
        </p:sp>
        <p:sp>
          <p:nvSpPr>
            <p:cNvPr id="30" name="Rounded Rectangle 29"/>
            <p:cNvSpPr/>
            <p:nvPr/>
          </p:nvSpPr>
          <p:spPr>
            <a:xfrm>
              <a:off x="4222821" y="2552263"/>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900" b="1" dirty="0"/>
                <a:t>…</a:t>
              </a:r>
            </a:p>
          </p:txBody>
        </p:sp>
      </p:grpSp>
    </p:spTree>
    <p:extLst>
      <p:ext uri="{BB962C8B-B14F-4D97-AF65-F5344CB8AC3E}">
        <p14:creationId xmlns:p14="http://schemas.microsoft.com/office/powerpoint/2010/main" val="1346962023"/>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 “Factory Controller”…</a:t>
            </a:r>
          </a:p>
        </p:txBody>
      </p:sp>
      <p:sp>
        <p:nvSpPr>
          <p:cNvPr id="28" name="Content Placeholder 27"/>
          <p:cNvSpPr>
            <a:spLocks noGrp="1"/>
          </p:cNvSpPr>
          <p:nvPr>
            <p:ph sz="half" idx="1"/>
          </p:nvPr>
        </p:nvSpPr>
        <p:spPr/>
        <p:txBody>
          <a:bodyPr>
            <a:normAutofit fontScale="77500" lnSpcReduction="20000"/>
          </a:bodyPr>
          <a:lstStyle/>
          <a:p>
            <a:r>
              <a:rPr lang="en-US" dirty="0"/>
              <a:t>Factory Interface</a:t>
            </a:r>
          </a:p>
          <a:p>
            <a:pPr lvl="1"/>
            <a:r>
              <a:rPr lang="en-US" dirty="0"/>
              <a:t>Catalog – “what can I make?”</a:t>
            </a:r>
          </a:p>
          <a:p>
            <a:pPr lvl="1"/>
            <a:r>
              <a:rPr lang="en-US" dirty="0"/>
              <a:t>Inventory – “how many can I make?”</a:t>
            </a:r>
          </a:p>
          <a:p>
            <a:pPr lvl="1"/>
            <a:r>
              <a:rPr lang="en-US" dirty="0"/>
              <a:t>Request – “make me a…”</a:t>
            </a:r>
          </a:p>
          <a:p>
            <a:pPr lvl="1"/>
            <a:r>
              <a:rPr lang="en-US" dirty="0"/>
              <a:t>Events – state notifications</a:t>
            </a:r>
          </a:p>
          <a:p>
            <a:pPr lvl="2"/>
            <a:r>
              <a:rPr lang="en-US" dirty="0"/>
              <a:t>Out of inventory</a:t>
            </a:r>
          </a:p>
          <a:p>
            <a:pPr lvl="2"/>
            <a:r>
              <a:rPr lang="en-US" dirty="0"/>
              <a:t>Up/Down</a:t>
            </a:r>
          </a:p>
          <a:p>
            <a:pPr lvl="2"/>
            <a:r>
              <a:rPr lang="en-US" dirty="0"/>
              <a:t>…</a:t>
            </a:r>
          </a:p>
          <a:p>
            <a:r>
              <a:rPr lang="en-US" dirty="0"/>
              <a:t>Providers are factory instances</a:t>
            </a:r>
          </a:p>
          <a:p>
            <a:r>
              <a:rPr lang="en-US" dirty="0"/>
              <a:t>Provider types:</a:t>
            </a:r>
          </a:p>
          <a:p>
            <a:pPr lvl="1"/>
            <a:r>
              <a:rPr lang="en-US" dirty="0"/>
              <a:t>PNFs</a:t>
            </a:r>
          </a:p>
          <a:p>
            <a:pPr lvl="1"/>
            <a:r>
              <a:rPr lang="en-US" dirty="0"/>
              <a:t>Compute/Storage/Network  Resources</a:t>
            </a:r>
          </a:p>
          <a:p>
            <a:pPr lvl="1"/>
            <a:r>
              <a:rPr lang="en-US" dirty="0"/>
              <a:t>IaaS</a:t>
            </a:r>
          </a:p>
          <a:p>
            <a:pPr lvl="1"/>
            <a:r>
              <a:rPr lang="en-US" dirty="0"/>
              <a:t>PaaS</a:t>
            </a:r>
          </a:p>
          <a:p>
            <a:pPr lvl="1"/>
            <a:r>
              <a:rPr lang="en-US" dirty="0" err="1"/>
              <a:t>FaaS</a:t>
            </a:r>
            <a:r>
              <a:rPr lang="en-US" dirty="0"/>
              <a:t> (later)</a:t>
            </a:r>
          </a:p>
        </p:txBody>
      </p:sp>
      <p:grpSp>
        <p:nvGrpSpPr>
          <p:cNvPr id="45" name="Group 44"/>
          <p:cNvGrpSpPr/>
          <p:nvPr/>
        </p:nvGrpSpPr>
        <p:grpSpPr>
          <a:xfrm>
            <a:off x="7347337" y="790592"/>
            <a:ext cx="3105296" cy="2249208"/>
            <a:chOff x="3888752" y="2233714"/>
            <a:chExt cx="3105296" cy="2912217"/>
          </a:xfrm>
        </p:grpSpPr>
        <p:sp>
          <p:nvSpPr>
            <p:cNvPr id="46" name="Rectangle 5"/>
            <p:cNvSpPr/>
            <p:nvPr/>
          </p:nvSpPr>
          <p:spPr>
            <a:xfrm>
              <a:off x="3892377" y="2754744"/>
              <a:ext cx="3101671" cy="395339"/>
            </a:xfrm>
            <a:prstGeom prst="roundRect">
              <a:avLst>
                <a:gd name="adj" fmla="val 16131"/>
              </a:avLst>
            </a:prstGeom>
          </p:spPr>
          <p:style>
            <a:lnRef idx="1">
              <a:schemeClr val="accent6"/>
            </a:lnRef>
            <a:fillRef idx="3">
              <a:schemeClr val="accent6"/>
            </a:fillRef>
            <a:effectRef idx="2">
              <a:schemeClr val="accent6"/>
            </a:effectRef>
            <a:fontRef idx="minor">
              <a:schemeClr val="lt1"/>
            </a:fontRef>
          </p:style>
          <p:txBody>
            <a:bodyPr rtlCol="0" anchor="b"/>
            <a:lstStyle/>
            <a:p>
              <a:pPr algn="ctr"/>
              <a:r>
                <a:rPr lang="en-US" sz="1050" dirty="0"/>
                <a:t>External “Service” Interfaces</a:t>
              </a:r>
            </a:p>
          </p:txBody>
        </p:sp>
        <p:sp>
          <p:nvSpPr>
            <p:cNvPr id="47" name="Rounded Rectangle 46"/>
            <p:cNvSpPr/>
            <p:nvPr/>
          </p:nvSpPr>
          <p:spPr>
            <a:xfrm>
              <a:off x="3979035" y="2626534"/>
              <a:ext cx="552404"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Catalog</a:t>
              </a:r>
            </a:p>
          </p:txBody>
        </p:sp>
        <p:sp>
          <p:nvSpPr>
            <p:cNvPr id="48" name="Rounded Rectangle 47"/>
            <p:cNvSpPr/>
            <p:nvPr/>
          </p:nvSpPr>
          <p:spPr>
            <a:xfrm>
              <a:off x="4571483" y="2615829"/>
              <a:ext cx="552404"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Events</a:t>
              </a:r>
            </a:p>
          </p:txBody>
        </p:sp>
        <p:sp>
          <p:nvSpPr>
            <p:cNvPr id="49" name="Rounded Rectangle 48"/>
            <p:cNvSpPr/>
            <p:nvPr/>
          </p:nvSpPr>
          <p:spPr>
            <a:xfrm>
              <a:off x="5163930" y="2622698"/>
              <a:ext cx="552404"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LCM</a:t>
              </a:r>
            </a:p>
          </p:txBody>
        </p:sp>
        <p:sp>
          <p:nvSpPr>
            <p:cNvPr id="50" name="Rounded Rectangle 49"/>
            <p:cNvSpPr/>
            <p:nvPr/>
          </p:nvSpPr>
          <p:spPr>
            <a:xfrm>
              <a:off x="5756378" y="2612512"/>
              <a:ext cx="552404"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Requests</a:t>
              </a:r>
            </a:p>
          </p:txBody>
        </p:sp>
        <p:sp>
          <p:nvSpPr>
            <p:cNvPr id="51" name="Down Arrow 50"/>
            <p:cNvSpPr/>
            <p:nvPr/>
          </p:nvSpPr>
          <p:spPr>
            <a:xfrm flipV="1">
              <a:off x="4126513" y="2237550"/>
              <a:ext cx="257447"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2" name="Down Arrow 51"/>
            <p:cNvSpPr/>
            <p:nvPr/>
          </p:nvSpPr>
          <p:spPr>
            <a:xfrm flipV="1">
              <a:off x="4718960" y="2239590"/>
              <a:ext cx="257447"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3" name="Down Arrow 52"/>
            <p:cNvSpPr/>
            <p:nvPr/>
          </p:nvSpPr>
          <p:spPr>
            <a:xfrm>
              <a:off x="5903855" y="2237704"/>
              <a:ext cx="257447"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4" name="Down Arrow 53"/>
            <p:cNvSpPr/>
            <p:nvPr/>
          </p:nvSpPr>
          <p:spPr>
            <a:xfrm>
              <a:off x="5311408" y="2233714"/>
              <a:ext cx="257447"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5" name="Rectangle 54"/>
            <p:cNvSpPr/>
            <p:nvPr/>
          </p:nvSpPr>
          <p:spPr>
            <a:xfrm>
              <a:off x="3892377" y="3203872"/>
              <a:ext cx="3101671" cy="5348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50" dirty="0"/>
                <a:t>Interface Adapter</a:t>
              </a:r>
            </a:p>
          </p:txBody>
        </p:sp>
        <p:sp>
          <p:nvSpPr>
            <p:cNvPr id="56" name="Rounded Rectangle 55"/>
            <p:cNvSpPr/>
            <p:nvPr/>
          </p:nvSpPr>
          <p:spPr>
            <a:xfrm>
              <a:off x="6347737" y="2612511"/>
              <a:ext cx="593535"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Inventory</a:t>
              </a:r>
            </a:p>
          </p:txBody>
        </p:sp>
        <p:sp>
          <p:nvSpPr>
            <p:cNvPr id="57" name="Rectangle 5"/>
            <p:cNvSpPr/>
            <p:nvPr/>
          </p:nvSpPr>
          <p:spPr>
            <a:xfrm>
              <a:off x="3888752" y="3880216"/>
              <a:ext cx="3101671" cy="1265715"/>
            </a:xfrm>
            <a:prstGeom prst="rect">
              <a:avLst/>
            </a:prstGeom>
            <a:solidFill>
              <a:schemeClr val="bg1">
                <a:lumMod val="75000"/>
              </a:schemeClr>
            </a:solidFill>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050" b="1" dirty="0">
                  <a:solidFill>
                    <a:schemeClr val="tx1"/>
                  </a:solidFill>
                </a:rPr>
                <a:t>Provider</a:t>
              </a:r>
              <a:br>
                <a:rPr lang="en-US" sz="1050" b="1" dirty="0">
                  <a:solidFill>
                    <a:schemeClr val="tx1"/>
                  </a:solidFill>
                </a:rPr>
              </a:br>
              <a:r>
                <a:rPr lang="en-US" sz="1050" b="1" dirty="0">
                  <a:solidFill>
                    <a:schemeClr val="tx1"/>
                  </a:solidFill>
                </a:rPr>
                <a:t>(Native Implementation)</a:t>
              </a:r>
            </a:p>
          </p:txBody>
        </p:sp>
        <p:sp>
          <p:nvSpPr>
            <p:cNvPr id="58" name="Rectangle 5"/>
            <p:cNvSpPr/>
            <p:nvPr/>
          </p:nvSpPr>
          <p:spPr>
            <a:xfrm>
              <a:off x="3971361" y="3692487"/>
              <a:ext cx="2921107" cy="267976"/>
            </a:xfrm>
            <a:prstGeom prst="roundRect">
              <a:avLst>
                <a:gd name="adj" fmla="val 16131"/>
              </a:avLst>
            </a:prstGeom>
            <a:solidFill>
              <a:schemeClr val="bg1">
                <a:lumMod val="95000"/>
              </a:schemeClr>
            </a:solidFill>
            <a:ln>
              <a:solidFill>
                <a:schemeClr val="bg1">
                  <a:lumMod val="5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050" dirty="0"/>
                <a:t>Native Interface</a:t>
              </a:r>
            </a:p>
          </p:txBody>
        </p:sp>
      </p:grpSp>
      <p:grpSp>
        <p:nvGrpSpPr>
          <p:cNvPr id="59" name="Group 58"/>
          <p:cNvGrpSpPr/>
          <p:nvPr/>
        </p:nvGrpSpPr>
        <p:grpSpPr>
          <a:xfrm>
            <a:off x="7352248" y="3841417"/>
            <a:ext cx="3106085" cy="2253150"/>
            <a:chOff x="6780876" y="4058004"/>
            <a:chExt cx="3106085" cy="2253150"/>
          </a:xfrm>
        </p:grpSpPr>
        <p:sp>
          <p:nvSpPr>
            <p:cNvPr id="60" name="Rectangle 59"/>
            <p:cNvSpPr/>
            <p:nvPr/>
          </p:nvSpPr>
          <p:spPr>
            <a:xfrm>
              <a:off x="6785289" y="5447368"/>
              <a:ext cx="722039" cy="862609"/>
            </a:xfrm>
            <a:prstGeom prst="rect">
              <a:avLst/>
            </a:prstGeom>
            <a:solidFill>
              <a:schemeClr val="bg1">
                <a:lumMod val="75000"/>
              </a:schemeClr>
            </a:solidFill>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900" b="1" dirty="0">
                  <a:solidFill>
                    <a:schemeClr val="tx1"/>
                  </a:solidFill>
                </a:rPr>
                <a:t>Provider A</a:t>
              </a:r>
            </a:p>
          </p:txBody>
        </p:sp>
        <p:sp>
          <p:nvSpPr>
            <p:cNvPr id="61" name="Rectangle 5"/>
            <p:cNvSpPr/>
            <p:nvPr/>
          </p:nvSpPr>
          <p:spPr>
            <a:xfrm>
              <a:off x="6795066" y="4460719"/>
              <a:ext cx="3091895" cy="305566"/>
            </a:xfrm>
            <a:prstGeom prst="roundRect">
              <a:avLst>
                <a:gd name="adj" fmla="val 16131"/>
              </a:avLst>
            </a:prstGeom>
          </p:spPr>
          <p:style>
            <a:lnRef idx="1">
              <a:schemeClr val="accent6"/>
            </a:lnRef>
            <a:fillRef idx="3">
              <a:schemeClr val="accent6"/>
            </a:fillRef>
            <a:effectRef idx="2">
              <a:schemeClr val="accent6"/>
            </a:effectRef>
            <a:fontRef idx="minor">
              <a:schemeClr val="lt1"/>
            </a:fontRef>
          </p:style>
          <p:txBody>
            <a:bodyPr rtlCol="0" anchor="b"/>
            <a:lstStyle/>
            <a:p>
              <a:pPr algn="ctr"/>
              <a:r>
                <a:rPr lang="en-US" sz="1050" dirty="0"/>
                <a:t>External “Service” Interfaces</a:t>
              </a:r>
            </a:p>
          </p:txBody>
        </p:sp>
        <p:sp>
          <p:nvSpPr>
            <p:cNvPr id="62" name="Rounded Rectangle 61"/>
            <p:cNvSpPr/>
            <p:nvPr/>
          </p:nvSpPr>
          <p:spPr>
            <a:xfrm>
              <a:off x="6881450" y="4361623"/>
              <a:ext cx="550663" cy="2041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Catalog</a:t>
              </a:r>
            </a:p>
          </p:txBody>
        </p:sp>
        <p:sp>
          <p:nvSpPr>
            <p:cNvPr id="63" name="Rounded Rectangle 62"/>
            <p:cNvSpPr/>
            <p:nvPr/>
          </p:nvSpPr>
          <p:spPr>
            <a:xfrm>
              <a:off x="7472031" y="4353348"/>
              <a:ext cx="550663" cy="2041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Events</a:t>
              </a:r>
            </a:p>
          </p:txBody>
        </p:sp>
        <p:sp>
          <p:nvSpPr>
            <p:cNvPr id="64" name="Rounded Rectangle 63"/>
            <p:cNvSpPr/>
            <p:nvPr/>
          </p:nvSpPr>
          <p:spPr>
            <a:xfrm>
              <a:off x="8062610" y="4358658"/>
              <a:ext cx="550663" cy="2041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LCM</a:t>
              </a:r>
            </a:p>
          </p:txBody>
        </p:sp>
        <p:sp>
          <p:nvSpPr>
            <p:cNvPr id="65" name="Rounded Rectangle 64"/>
            <p:cNvSpPr/>
            <p:nvPr/>
          </p:nvSpPr>
          <p:spPr>
            <a:xfrm>
              <a:off x="8653191" y="4350785"/>
              <a:ext cx="550663" cy="2041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Requests</a:t>
              </a:r>
            </a:p>
          </p:txBody>
        </p:sp>
        <p:sp>
          <p:nvSpPr>
            <p:cNvPr id="66" name="Down Arrow 65"/>
            <p:cNvSpPr/>
            <p:nvPr/>
          </p:nvSpPr>
          <p:spPr>
            <a:xfrm flipV="1">
              <a:off x="7028463" y="4060969"/>
              <a:ext cx="256636" cy="259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67" name="Down Arrow 66"/>
            <p:cNvSpPr/>
            <p:nvPr/>
          </p:nvSpPr>
          <p:spPr>
            <a:xfrm flipV="1">
              <a:off x="7619043" y="4062545"/>
              <a:ext cx="256636" cy="259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68" name="Down Arrow 67"/>
            <p:cNvSpPr/>
            <p:nvPr/>
          </p:nvSpPr>
          <p:spPr>
            <a:xfrm>
              <a:off x="8800203" y="4061088"/>
              <a:ext cx="256636" cy="259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69" name="Down Arrow 68"/>
            <p:cNvSpPr/>
            <p:nvPr/>
          </p:nvSpPr>
          <p:spPr>
            <a:xfrm>
              <a:off x="8209623" y="4058004"/>
              <a:ext cx="256636" cy="259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70" name="Rectangle 69"/>
            <p:cNvSpPr/>
            <p:nvPr/>
          </p:nvSpPr>
          <p:spPr>
            <a:xfrm>
              <a:off x="6795066" y="4807075"/>
              <a:ext cx="3091895" cy="2326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50" dirty="0"/>
                <a:t>Interface Adapter</a:t>
              </a:r>
            </a:p>
          </p:txBody>
        </p:sp>
        <p:sp>
          <p:nvSpPr>
            <p:cNvPr id="71" name="Rounded Rectangle 70"/>
            <p:cNvSpPr/>
            <p:nvPr/>
          </p:nvSpPr>
          <p:spPr>
            <a:xfrm>
              <a:off x="9242687" y="4350784"/>
              <a:ext cx="585798" cy="2041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Inventory</a:t>
              </a:r>
            </a:p>
          </p:txBody>
        </p:sp>
        <p:sp>
          <p:nvSpPr>
            <p:cNvPr id="72" name="Rectangle 71"/>
            <p:cNvSpPr/>
            <p:nvPr/>
          </p:nvSpPr>
          <p:spPr>
            <a:xfrm>
              <a:off x="7574387" y="5446242"/>
              <a:ext cx="722040" cy="864912"/>
            </a:xfrm>
            <a:prstGeom prst="rect">
              <a:avLst/>
            </a:prstGeom>
            <a:solidFill>
              <a:schemeClr val="bg1">
                <a:lumMod val="75000"/>
              </a:schemeClr>
            </a:solidFill>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900" b="1" dirty="0">
                  <a:solidFill>
                    <a:schemeClr val="tx1"/>
                  </a:solidFill>
                </a:rPr>
                <a:t>Provider B</a:t>
              </a:r>
            </a:p>
          </p:txBody>
        </p:sp>
        <p:sp>
          <p:nvSpPr>
            <p:cNvPr id="73" name="Rectangle 72"/>
            <p:cNvSpPr/>
            <p:nvPr/>
          </p:nvSpPr>
          <p:spPr>
            <a:xfrm>
              <a:off x="8363486" y="5447368"/>
              <a:ext cx="722040" cy="856666"/>
            </a:xfrm>
            <a:prstGeom prst="rect">
              <a:avLst/>
            </a:prstGeom>
            <a:solidFill>
              <a:schemeClr val="bg1">
                <a:lumMod val="75000"/>
              </a:schemeClr>
            </a:solidFill>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900" b="1" dirty="0">
                  <a:solidFill>
                    <a:schemeClr val="tx1"/>
                  </a:solidFill>
                </a:rPr>
                <a:t>Provider C</a:t>
              </a:r>
            </a:p>
          </p:txBody>
        </p:sp>
        <p:sp>
          <p:nvSpPr>
            <p:cNvPr id="74" name="Rectangle 73"/>
            <p:cNvSpPr/>
            <p:nvPr/>
          </p:nvSpPr>
          <p:spPr>
            <a:xfrm>
              <a:off x="9156998" y="5446242"/>
              <a:ext cx="722040" cy="856666"/>
            </a:xfrm>
            <a:prstGeom prst="rect">
              <a:avLst/>
            </a:prstGeom>
            <a:solidFill>
              <a:schemeClr val="bg1">
                <a:lumMod val="75000"/>
              </a:schemeClr>
            </a:solidFill>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900" dirty="0">
                  <a:solidFill>
                    <a:schemeClr val="tx1"/>
                  </a:solidFill>
                </a:rPr>
                <a:t>…</a:t>
              </a:r>
            </a:p>
          </p:txBody>
        </p:sp>
        <p:sp>
          <p:nvSpPr>
            <p:cNvPr id="75" name="Rectangle 74"/>
            <p:cNvSpPr/>
            <p:nvPr/>
          </p:nvSpPr>
          <p:spPr>
            <a:xfrm>
              <a:off x="6780876" y="5154085"/>
              <a:ext cx="722039" cy="24703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900" dirty="0"/>
                <a:t>Adapter</a:t>
              </a:r>
            </a:p>
          </p:txBody>
        </p:sp>
        <p:sp>
          <p:nvSpPr>
            <p:cNvPr id="76" name="Rectangle 75"/>
            <p:cNvSpPr/>
            <p:nvPr/>
          </p:nvSpPr>
          <p:spPr>
            <a:xfrm>
              <a:off x="7574387" y="5157080"/>
              <a:ext cx="722039" cy="24703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900" dirty="0"/>
                <a:t>Adapter</a:t>
              </a:r>
            </a:p>
          </p:txBody>
        </p:sp>
        <p:sp>
          <p:nvSpPr>
            <p:cNvPr id="77" name="Rectangle 76"/>
            <p:cNvSpPr/>
            <p:nvPr/>
          </p:nvSpPr>
          <p:spPr>
            <a:xfrm>
              <a:off x="8363486" y="5157080"/>
              <a:ext cx="722039" cy="24703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900" dirty="0"/>
                <a:t>Adapter</a:t>
              </a:r>
            </a:p>
          </p:txBody>
        </p:sp>
        <p:sp>
          <p:nvSpPr>
            <p:cNvPr id="78" name="Rectangle 77"/>
            <p:cNvSpPr/>
            <p:nvPr/>
          </p:nvSpPr>
          <p:spPr>
            <a:xfrm>
              <a:off x="9156998" y="5157080"/>
              <a:ext cx="722039" cy="24703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900" dirty="0"/>
                <a:t>Adapter</a:t>
              </a:r>
            </a:p>
          </p:txBody>
        </p:sp>
        <p:sp>
          <p:nvSpPr>
            <p:cNvPr id="79" name="Rectangle 78"/>
            <p:cNvSpPr/>
            <p:nvPr/>
          </p:nvSpPr>
          <p:spPr>
            <a:xfrm>
              <a:off x="6881450" y="4999785"/>
              <a:ext cx="2911900" cy="220614"/>
            </a:xfrm>
            <a:prstGeom prst="rect">
              <a:avLst/>
            </a:prstGeom>
            <a:solidFill>
              <a:schemeClr val="accent6">
                <a:lumMod val="20000"/>
                <a:lumOff val="80000"/>
              </a:schemeClr>
            </a:solidFill>
            <a:ln w="12700">
              <a:solidFill>
                <a:schemeClr val="accent6">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Implementation Broker</a:t>
              </a:r>
            </a:p>
          </p:txBody>
        </p:sp>
        <p:sp>
          <p:nvSpPr>
            <p:cNvPr id="80" name="Rectangle 5"/>
            <p:cNvSpPr/>
            <p:nvPr/>
          </p:nvSpPr>
          <p:spPr>
            <a:xfrm>
              <a:off x="6878831" y="5361095"/>
              <a:ext cx="2914519" cy="206967"/>
            </a:xfrm>
            <a:prstGeom prst="roundRect">
              <a:avLst>
                <a:gd name="adj" fmla="val 16131"/>
              </a:avLst>
            </a:prstGeom>
            <a:solidFill>
              <a:schemeClr val="bg1">
                <a:lumMod val="95000"/>
              </a:schemeClr>
            </a:solidFill>
            <a:ln>
              <a:solidFill>
                <a:schemeClr val="bg1">
                  <a:lumMod val="5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050" dirty="0"/>
                <a:t>Native Interface</a:t>
              </a:r>
            </a:p>
          </p:txBody>
        </p:sp>
      </p:grpSp>
      <p:sp>
        <p:nvSpPr>
          <p:cNvPr id="81" name="TextBox 80"/>
          <p:cNvSpPr txBox="1"/>
          <p:nvPr/>
        </p:nvSpPr>
        <p:spPr>
          <a:xfrm>
            <a:off x="8416141" y="3038104"/>
            <a:ext cx="982641" cy="369332"/>
          </a:xfrm>
          <a:prstGeom prst="rect">
            <a:avLst/>
          </a:prstGeom>
          <a:noFill/>
        </p:spPr>
        <p:txBody>
          <a:bodyPr wrap="none" rtlCol="0" anchor="ctr">
            <a:spAutoFit/>
          </a:bodyPr>
          <a:lstStyle/>
          <a:p>
            <a:pPr algn="ctr"/>
            <a:r>
              <a:rPr lang="en-US" dirty="0"/>
              <a:t>Adapted</a:t>
            </a:r>
          </a:p>
        </p:txBody>
      </p:sp>
      <p:sp>
        <p:nvSpPr>
          <p:cNvPr id="82" name="TextBox 81"/>
          <p:cNvSpPr txBox="1"/>
          <p:nvPr/>
        </p:nvSpPr>
        <p:spPr>
          <a:xfrm>
            <a:off x="7689949" y="6093390"/>
            <a:ext cx="2435026" cy="369332"/>
          </a:xfrm>
          <a:prstGeom prst="rect">
            <a:avLst/>
          </a:prstGeom>
          <a:noFill/>
        </p:spPr>
        <p:txBody>
          <a:bodyPr wrap="none" rtlCol="0" anchor="ctr">
            <a:spAutoFit/>
          </a:bodyPr>
          <a:lstStyle/>
          <a:p>
            <a:pPr algn="ctr"/>
            <a:r>
              <a:rPr lang="en-US" dirty="0"/>
              <a:t>Adapted/Multi-Provider</a:t>
            </a:r>
          </a:p>
        </p:txBody>
      </p:sp>
    </p:spTree>
    <p:extLst>
      <p:ext uri="{BB962C8B-B14F-4D97-AF65-F5344CB8AC3E}">
        <p14:creationId xmlns:p14="http://schemas.microsoft.com/office/powerpoint/2010/main" val="4216205887"/>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t">
            <a:normAutofit fontScale="90000"/>
          </a:bodyPr>
          <a:lstStyle/>
          <a:p>
            <a:r>
              <a:rPr lang="en-US" dirty="0"/>
              <a:t>Implementation Flavors…</a:t>
            </a:r>
          </a:p>
        </p:txBody>
      </p:sp>
      <p:grpSp>
        <p:nvGrpSpPr>
          <p:cNvPr id="45" name="Group 44"/>
          <p:cNvGrpSpPr/>
          <p:nvPr/>
        </p:nvGrpSpPr>
        <p:grpSpPr>
          <a:xfrm>
            <a:off x="2408100" y="1243427"/>
            <a:ext cx="3101671" cy="2253150"/>
            <a:chOff x="1352343" y="2173466"/>
            <a:chExt cx="3626057" cy="2912218"/>
          </a:xfrm>
        </p:grpSpPr>
        <p:sp>
          <p:nvSpPr>
            <p:cNvPr id="46" name="Rectangle 5"/>
            <p:cNvSpPr/>
            <p:nvPr/>
          </p:nvSpPr>
          <p:spPr>
            <a:xfrm>
              <a:off x="1352343" y="2694496"/>
              <a:ext cx="3626057" cy="395339"/>
            </a:xfrm>
            <a:prstGeom prst="roundRect">
              <a:avLst>
                <a:gd name="adj" fmla="val 16131"/>
              </a:avLst>
            </a:prstGeom>
          </p:spPr>
          <p:style>
            <a:lnRef idx="1">
              <a:schemeClr val="accent6"/>
            </a:lnRef>
            <a:fillRef idx="3">
              <a:schemeClr val="accent6"/>
            </a:fillRef>
            <a:effectRef idx="2">
              <a:schemeClr val="accent6"/>
            </a:effectRef>
            <a:fontRef idx="minor">
              <a:schemeClr val="lt1"/>
            </a:fontRef>
          </p:style>
          <p:txBody>
            <a:bodyPr rtlCol="0" anchor="b"/>
            <a:lstStyle/>
            <a:p>
              <a:pPr algn="ctr"/>
              <a:r>
                <a:rPr lang="en-US" sz="1050" dirty="0"/>
                <a:t>External “Service” Interfaces</a:t>
              </a:r>
            </a:p>
          </p:txBody>
        </p:sp>
        <p:sp>
          <p:nvSpPr>
            <p:cNvPr id="47" name="Rounded Rectangle 46"/>
            <p:cNvSpPr/>
            <p:nvPr/>
          </p:nvSpPr>
          <p:spPr>
            <a:xfrm>
              <a:off x="1453652" y="2566286"/>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Catalog</a:t>
              </a:r>
            </a:p>
          </p:txBody>
        </p:sp>
        <p:sp>
          <p:nvSpPr>
            <p:cNvPr id="48" name="Rounded Rectangle 47"/>
            <p:cNvSpPr/>
            <p:nvPr/>
          </p:nvSpPr>
          <p:spPr>
            <a:xfrm>
              <a:off x="2146262" y="2555581"/>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Events</a:t>
              </a:r>
            </a:p>
          </p:txBody>
        </p:sp>
        <p:sp>
          <p:nvSpPr>
            <p:cNvPr id="49" name="Rounded Rectangle 48"/>
            <p:cNvSpPr/>
            <p:nvPr/>
          </p:nvSpPr>
          <p:spPr>
            <a:xfrm>
              <a:off x="2838872" y="2562450"/>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LCM</a:t>
              </a:r>
            </a:p>
          </p:txBody>
        </p:sp>
        <p:sp>
          <p:nvSpPr>
            <p:cNvPr id="50" name="Rounded Rectangle 49"/>
            <p:cNvSpPr/>
            <p:nvPr/>
          </p:nvSpPr>
          <p:spPr>
            <a:xfrm>
              <a:off x="3531482" y="2552264"/>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Requests</a:t>
              </a:r>
            </a:p>
          </p:txBody>
        </p:sp>
        <p:sp>
          <p:nvSpPr>
            <p:cNvPr id="51" name="Down Arrow 50"/>
            <p:cNvSpPr/>
            <p:nvPr/>
          </p:nvSpPr>
          <p:spPr>
            <a:xfrm flipV="1">
              <a:off x="1626063" y="2177302"/>
              <a:ext cx="300973"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2" name="Down Arrow 51"/>
            <p:cNvSpPr/>
            <p:nvPr/>
          </p:nvSpPr>
          <p:spPr>
            <a:xfrm flipV="1">
              <a:off x="2318673" y="2179342"/>
              <a:ext cx="300973"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3" name="Down Arrow 52"/>
            <p:cNvSpPr/>
            <p:nvPr/>
          </p:nvSpPr>
          <p:spPr>
            <a:xfrm>
              <a:off x="3703893" y="2177456"/>
              <a:ext cx="300973"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4" name="Down Arrow 53"/>
            <p:cNvSpPr/>
            <p:nvPr/>
          </p:nvSpPr>
          <p:spPr>
            <a:xfrm>
              <a:off x="3011283" y="2173466"/>
              <a:ext cx="300973"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5" name="Rectangle 54"/>
            <p:cNvSpPr/>
            <p:nvPr/>
          </p:nvSpPr>
          <p:spPr>
            <a:xfrm>
              <a:off x="1352343" y="3143624"/>
              <a:ext cx="3626057" cy="145825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50" dirty="0"/>
                <a:t>Interface </a:t>
              </a:r>
              <a:br>
                <a:rPr lang="en-US" sz="1050" dirty="0"/>
              </a:br>
              <a:r>
                <a:rPr lang="en-US" sz="1050" dirty="0"/>
                <a:t>Implementation</a:t>
              </a:r>
            </a:p>
          </p:txBody>
        </p:sp>
        <p:sp>
          <p:nvSpPr>
            <p:cNvPr id="56" name="Rectangle 5"/>
            <p:cNvSpPr/>
            <p:nvPr/>
          </p:nvSpPr>
          <p:spPr>
            <a:xfrm>
              <a:off x="1352343" y="4655670"/>
              <a:ext cx="3626057" cy="430014"/>
            </a:xfrm>
            <a:prstGeom prst="roundRect">
              <a:avLst>
                <a:gd name="adj" fmla="val 14131"/>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050" dirty="0"/>
                <a:t>External “Resource” Interfaces</a:t>
              </a:r>
            </a:p>
          </p:txBody>
        </p:sp>
        <p:sp>
          <p:nvSpPr>
            <p:cNvPr id="58" name="Rectangle 57"/>
            <p:cNvSpPr/>
            <p:nvPr/>
          </p:nvSpPr>
          <p:spPr>
            <a:xfrm>
              <a:off x="1453652" y="4342671"/>
              <a:ext cx="3414966" cy="197223"/>
            </a:xfrm>
            <a:prstGeom prst="rect">
              <a:avLst/>
            </a:prstGeom>
            <a:solidFill>
              <a:schemeClr val="accent5">
                <a:lumMod val="20000"/>
                <a:lumOff val="80000"/>
              </a:schemeClr>
            </a:solidFill>
            <a:ln w="12700">
              <a:solidFill>
                <a:schemeClr val="accent5">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Resource Broker (optional)</a:t>
              </a:r>
            </a:p>
          </p:txBody>
        </p:sp>
        <p:sp>
          <p:nvSpPr>
            <p:cNvPr id="59" name="Rounded Rectangle 58"/>
            <p:cNvSpPr/>
            <p:nvPr/>
          </p:nvSpPr>
          <p:spPr>
            <a:xfrm>
              <a:off x="4222821" y="2552263"/>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a:t>
              </a:r>
            </a:p>
          </p:txBody>
        </p:sp>
      </p:grpSp>
      <p:grpSp>
        <p:nvGrpSpPr>
          <p:cNvPr id="107" name="Group 106"/>
          <p:cNvGrpSpPr/>
          <p:nvPr/>
        </p:nvGrpSpPr>
        <p:grpSpPr>
          <a:xfrm>
            <a:off x="2358888" y="4061946"/>
            <a:ext cx="3105296" cy="2249208"/>
            <a:chOff x="3888752" y="2233714"/>
            <a:chExt cx="3105296" cy="2912217"/>
          </a:xfrm>
        </p:grpSpPr>
        <p:sp>
          <p:nvSpPr>
            <p:cNvPr id="76" name="Rectangle 5"/>
            <p:cNvSpPr/>
            <p:nvPr/>
          </p:nvSpPr>
          <p:spPr>
            <a:xfrm>
              <a:off x="3892377" y="2754744"/>
              <a:ext cx="3101671" cy="395339"/>
            </a:xfrm>
            <a:prstGeom prst="roundRect">
              <a:avLst>
                <a:gd name="adj" fmla="val 16131"/>
              </a:avLst>
            </a:prstGeom>
          </p:spPr>
          <p:style>
            <a:lnRef idx="1">
              <a:schemeClr val="accent6"/>
            </a:lnRef>
            <a:fillRef idx="3">
              <a:schemeClr val="accent6"/>
            </a:fillRef>
            <a:effectRef idx="2">
              <a:schemeClr val="accent6"/>
            </a:effectRef>
            <a:fontRef idx="minor">
              <a:schemeClr val="lt1"/>
            </a:fontRef>
          </p:style>
          <p:txBody>
            <a:bodyPr rtlCol="0" anchor="b"/>
            <a:lstStyle/>
            <a:p>
              <a:pPr algn="ctr"/>
              <a:r>
                <a:rPr lang="en-US" sz="1050" dirty="0"/>
                <a:t>External “Service” Interfaces</a:t>
              </a:r>
            </a:p>
          </p:txBody>
        </p:sp>
        <p:sp>
          <p:nvSpPr>
            <p:cNvPr id="77" name="Rounded Rectangle 76"/>
            <p:cNvSpPr/>
            <p:nvPr/>
          </p:nvSpPr>
          <p:spPr>
            <a:xfrm>
              <a:off x="3979035" y="2626534"/>
              <a:ext cx="552404"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Catalog</a:t>
              </a:r>
            </a:p>
          </p:txBody>
        </p:sp>
        <p:sp>
          <p:nvSpPr>
            <p:cNvPr id="78" name="Rounded Rectangle 77"/>
            <p:cNvSpPr/>
            <p:nvPr/>
          </p:nvSpPr>
          <p:spPr>
            <a:xfrm>
              <a:off x="4571483" y="2615829"/>
              <a:ext cx="552404"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Events</a:t>
              </a:r>
            </a:p>
          </p:txBody>
        </p:sp>
        <p:sp>
          <p:nvSpPr>
            <p:cNvPr id="79" name="Rounded Rectangle 78"/>
            <p:cNvSpPr/>
            <p:nvPr/>
          </p:nvSpPr>
          <p:spPr>
            <a:xfrm>
              <a:off x="5163930" y="2622698"/>
              <a:ext cx="552404"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LCM</a:t>
              </a:r>
            </a:p>
          </p:txBody>
        </p:sp>
        <p:sp>
          <p:nvSpPr>
            <p:cNvPr id="80" name="Rounded Rectangle 79"/>
            <p:cNvSpPr/>
            <p:nvPr/>
          </p:nvSpPr>
          <p:spPr>
            <a:xfrm>
              <a:off x="5756378" y="2612512"/>
              <a:ext cx="552404"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Requests</a:t>
              </a:r>
            </a:p>
          </p:txBody>
        </p:sp>
        <p:sp>
          <p:nvSpPr>
            <p:cNvPr id="81" name="Down Arrow 80"/>
            <p:cNvSpPr/>
            <p:nvPr/>
          </p:nvSpPr>
          <p:spPr>
            <a:xfrm flipV="1">
              <a:off x="4126513" y="2237550"/>
              <a:ext cx="257447"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82" name="Down Arrow 81"/>
            <p:cNvSpPr/>
            <p:nvPr/>
          </p:nvSpPr>
          <p:spPr>
            <a:xfrm flipV="1">
              <a:off x="4718960" y="2239590"/>
              <a:ext cx="257447"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83" name="Down Arrow 82"/>
            <p:cNvSpPr/>
            <p:nvPr/>
          </p:nvSpPr>
          <p:spPr>
            <a:xfrm>
              <a:off x="5903855" y="2237704"/>
              <a:ext cx="257447"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84" name="Down Arrow 83"/>
            <p:cNvSpPr/>
            <p:nvPr/>
          </p:nvSpPr>
          <p:spPr>
            <a:xfrm>
              <a:off x="5311408" y="2233714"/>
              <a:ext cx="257447"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85" name="Rectangle 84"/>
            <p:cNvSpPr/>
            <p:nvPr/>
          </p:nvSpPr>
          <p:spPr>
            <a:xfrm>
              <a:off x="3892377" y="3203872"/>
              <a:ext cx="3101671" cy="53488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50" dirty="0"/>
                <a:t>Interface Adapter</a:t>
              </a:r>
            </a:p>
          </p:txBody>
        </p:sp>
        <p:sp>
          <p:nvSpPr>
            <p:cNvPr id="89" name="Rounded Rectangle 88"/>
            <p:cNvSpPr/>
            <p:nvPr/>
          </p:nvSpPr>
          <p:spPr>
            <a:xfrm>
              <a:off x="6347738" y="2612511"/>
              <a:ext cx="552404"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a:t>
              </a:r>
            </a:p>
          </p:txBody>
        </p:sp>
        <p:sp>
          <p:nvSpPr>
            <p:cNvPr id="91" name="Rectangle 5"/>
            <p:cNvSpPr/>
            <p:nvPr/>
          </p:nvSpPr>
          <p:spPr>
            <a:xfrm>
              <a:off x="3888752" y="3880216"/>
              <a:ext cx="3101671" cy="1265715"/>
            </a:xfrm>
            <a:prstGeom prst="rect">
              <a:avLst/>
            </a:prstGeom>
            <a:solidFill>
              <a:schemeClr val="bg1">
                <a:lumMod val="75000"/>
              </a:schemeClr>
            </a:solidFill>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050" dirty="0">
                  <a:solidFill>
                    <a:schemeClr val="tx1"/>
                  </a:solidFill>
                </a:rPr>
                <a:t>Native Implementation</a:t>
              </a:r>
            </a:p>
          </p:txBody>
        </p:sp>
        <p:sp>
          <p:nvSpPr>
            <p:cNvPr id="90" name="Rectangle 5"/>
            <p:cNvSpPr/>
            <p:nvPr/>
          </p:nvSpPr>
          <p:spPr>
            <a:xfrm>
              <a:off x="3971361" y="3692487"/>
              <a:ext cx="2921107" cy="267976"/>
            </a:xfrm>
            <a:prstGeom prst="roundRect">
              <a:avLst>
                <a:gd name="adj" fmla="val 16131"/>
              </a:avLst>
            </a:prstGeom>
            <a:solidFill>
              <a:schemeClr val="bg1">
                <a:lumMod val="95000"/>
              </a:schemeClr>
            </a:solidFill>
            <a:ln>
              <a:solidFill>
                <a:schemeClr val="bg1">
                  <a:lumMod val="5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050" dirty="0"/>
                <a:t>Native Interface</a:t>
              </a:r>
            </a:p>
          </p:txBody>
        </p:sp>
      </p:grpSp>
      <p:grpSp>
        <p:nvGrpSpPr>
          <p:cNvPr id="123" name="Group 122"/>
          <p:cNvGrpSpPr/>
          <p:nvPr/>
        </p:nvGrpSpPr>
        <p:grpSpPr>
          <a:xfrm>
            <a:off x="6785439" y="1247369"/>
            <a:ext cx="3101672" cy="2253150"/>
            <a:chOff x="7469327" y="2233714"/>
            <a:chExt cx="3111479" cy="2484670"/>
          </a:xfrm>
        </p:grpSpPr>
        <p:sp>
          <p:nvSpPr>
            <p:cNvPr id="108" name="Rectangle 107"/>
            <p:cNvSpPr/>
            <p:nvPr/>
          </p:nvSpPr>
          <p:spPr>
            <a:xfrm>
              <a:off x="7469327" y="3635903"/>
              <a:ext cx="724322" cy="66867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900" dirty="0" err="1"/>
                <a:t>Impl</a:t>
              </a:r>
              <a:r>
                <a:rPr lang="en-US" sz="900" dirty="0"/>
                <a:t> A</a:t>
              </a:r>
            </a:p>
          </p:txBody>
        </p:sp>
        <p:sp>
          <p:nvSpPr>
            <p:cNvPr id="93" name="Rectangle 5"/>
            <p:cNvSpPr/>
            <p:nvPr/>
          </p:nvSpPr>
          <p:spPr>
            <a:xfrm>
              <a:off x="7479135" y="2677809"/>
              <a:ext cx="3101671" cy="336964"/>
            </a:xfrm>
            <a:prstGeom prst="roundRect">
              <a:avLst>
                <a:gd name="adj" fmla="val 16131"/>
              </a:avLst>
            </a:prstGeom>
          </p:spPr>
          <p:style>
            <a:lnRef idx="1">
              <a:schemeClr val="accent6"/>
            </a:lnRef>
            <a:fillRef idx="3">
              <a:schemeClr val="accent6"/>
            </a:fillRef>
            <a:effectRef idx="2">
              <a:schemeClr val="accent6"/>
            </a:effectRef>
            <a:fontRef idx="minor">
              <a:schemeClr val="lt1"/>
            </a:fontRef>
          </p:style>
          <p:txBody>
            <a:bodyPr rtlCol="0" anchor="b"/>
            <a:lstStyle/>
            <a:p>
              <a:pPr algn="ctr"/>
              <a:r>
                <a:rPr lang="en-US" sz="1050" dirty="0"/>
                <a:t>External “Service” Interfaces</a:t>
              </a:r>
            </a:p>
          </p:txBody>
        </p:sp>
        <p:sp>
          <p:nvSpPr>
            <p:cNvPr id="94" name="Rounded Rectangle 93"/>
            <p:cNvSpPr/>
            <p:nvPr/>
          </p:nvSpPr>
          <p:spPr>
            <a:xfrm>
              <a:off x="7565792" y="2568531"/>
              <a:ext cx="552404" cy="22509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Catalog</a:t>
              </a:r>
            </a:p>
          </p:txBody>
        </p:sp>
        <p:sp>
          <p:nvSpPr>
            <p:cNvPr id="95" name="Rounded Rectangle 94"/>
            <p:cNvSpPr/>
            <p:nvPr/>
          </p:nvSpPr>
          <p:spPr>
            <a:xfrm>
              <a:off x="8158240" y="2559406"/>
              <a:ext cx="552404" cy="22509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Events</a:t>
              </a:r>
            </a:p>
          </p:txBody>
        </p:sp>
        <p:sp>
          <p:nvSpPr>
            <p:cNvPr id="96" name="Rounded Rectangle 95"/>
            <p:cNvSpPr/>
            <p:nvPr/>
          </p:nvSpPr>
          <p:spPr>
            <a:xfrm>
              <a:off x="8750687" y="2565261"/>
              <a:ext cx="552404" cy="22509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LCM</a:t>
              </a:r>
            </a:p>
          </p:txBody>
        </p:sp>
        <p:sp>
          <p:nvSpPr>
            <p:cNvPr id="97" name="Rounded Rectangle 96"/>
            <p:cNvSpPr/>
            <p:nvPr/>
          </p:nvSpPr>
          <p:spPr>
            <a:xfrm>
              <a:off x="9343135" y="2556579"/>
              <a:ext cx="552404" cy="22509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Requests</a:t>
              </a:r>
            </a:p>
          </p:txBody>
        </p:sp>
        <p:sp>
          <p:nvSpPr>
            <p:cNvPr id="98" name="Down Arrow 97"/>
            <p:cNvSpPr/>
            <p:nvPr/>
          </p:nvSpPr>
          <p:spPr>
            <a:xfrm flipV="1">
              <a:off x="7713270" y="2236984"/>
              <a:ext cx="257447" cy="2857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99" name="Down Arrow 98"/>
            <p:cNvSpPr/>
            <p:nvPr/>
          </p:nvSpPr>
          <p:spPr>
            <a:xfrm flipV="1">
              <a:off x="8305717" y="2238722"/>
              <a:ext cx="257447" cy="2857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0" name="Down Arrow 99"/>
            <p:cNvSpPr/>
            <p:nvPr/>
          </p:nvSpPr>
          <p:spPr>
            <a:xfrm>
              <a:off x="9490612" y="2237115"/>
              <a:ext cx="257447" cy="2857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1" name="Down Arrow 100"/>
            <p:cNvSpPr/>
            <p:nvPr/>
          </p:nvSpPr>
          <p:spPr>
            <a:xfrm>
              <a:off x="8898165" y="2233714"/>
              <a:ext cx="257447" cy="2857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2" name="Rectangle 101"/>
            <p:cNvSpPr/>
            <p:nvPr/>
          </p:nvSpPr>
          <p:spPr>
            <a:xfrm>
              <a:off x="7475509" y="3061948"/>
              <a:ext cx="3101671" cy="44023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50" dirty="0"/>
                <a:t>Interface Implementation</a:t>
              </a:r>
            </a:p>
          </p:txBody>
        </p:sp>
        <p:sp>
          <p:nvSpPr>
            <p:cNvPr id="103" name="Rectangle 5"/>
            <p:cNvSpPr/>
            <p:nvPr/>
          </p:nvSpPr>
          <p:spPr>
            <a:xfrm>
              <a:off x="7469327" y="4351865"/>
              <a:ext cx="3111478" cy="366519"/>
            </a:xfrm>
            <a:prstGeom prst="roundRect">
              <a:avLst>
                <a:gd name="adj" fmla="val 14131"/>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050" dirty="0"/>
                <a:t>External “Resource” Interfaces</a:t>
              </a:r>
            </a:p>
          </p:txBody>
        </p:sp>
        <p:sp>
          <p:nvSpPr>
            <p:cNvPr id="106" name="Rounded Rectangle 105"/>
            <p:cNvSpPr/>
            <p:nvPr/>
          </p:nvSpPr>
          <p:spPr>
            <a:xfrm>
              <a:off x="9934495" y="2556578"/>
              <a:ext cx="552404" cy="22509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a:t>
              </a:r>
            </a:p>
          </p:txBody>
        </p:sp>
        <p:sp>
          <p:nvSpPr>
            <p:cNvPr id="116" name="Rectangle 115"/>
            <p:cNvSpPr/>
            <p:nvPr/>
          </p:nvSpPr>
          <p:spPr>
            <a:xfrm>
              <a:off x="8260920" y="3640043"/>
              <a:ext cx="724323" cy="66867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900" dirty="0" err="1"/>
                <a:t>Impl</a:t>
              </a:r>
              <a:r>
                <a:rPr lang="en-US" sz="900" dirty="0"/>
                <a:t> B</a:t>
              </a:r>
            </a:p>
          </p:txBody>
        </p:sp>
        <p:sp>
          <p:nvSpPr>
            <p:cNvPr id="121" name="Rectangle 120"/>
            <p:cNvSpPr/>
            <p:nvPr/>
          </p:nvSpPr>
          <p:spPr>
            <a:xfrm>
              <a:off x="9052514" y="3632191"/>
              <a:ext cx="724323" cy="66867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900" dirty="0" err="1"/>
                <a:t>Impl</a:t>
              </a:r>
              <a:r>
                <a:rPr lang="en-US" sz="900" dirty="0"/>
                <a:t> C</a:t>
              </a:r>
            </a:p>
          </p:txBody>
        </p:sp>
        <p:sp>
          <p:nvSpPr>
            <p:cNvPr id="122" name="Rectangle 121"/>
            <p:cNvSpPr/>
            <p:nvPr/>
          </p:nvSpPr>
          <p:spPr>
            <a:xfrm>
              <a:off x="9848535" y="3630950"/>
              <a:ext cx="724323" cy="66867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900" dirty="0"/>
                <a:t>…</a:t>
              </a:r>
            </a:p>
          </p:txBody>
        </p:sp>
        <p:sp>
          <p:nvSpPr>
            <p:cNvPr id="104" name="Rectangle 103"/>
            <p:cNvSpPr/>
            <p:nvPr/>
          </p:nvSpPr>
          <p:spPr>
            <a:xfrm>
              <a:off x="7565792" y="3440035"/>
              <a:ext cx="2921107" cy="243283"/>
            </a:xfrm>
            <a:prstGeom prst="rect">
              <a:avLst/>
            </a:prstGeom>
            <a:solidFill>
              <a:schemeClr val="accent6">
                <a:lumMod val="20000"/>
                <a:lumOff val="80000"/>
              </a:schemeClr>
            </a:solidFill>
            <a:ln w="12700">
              <a:solidFill>
                <a:schemeClr val="accent6">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Implementation Broker</a:t>
              </a:r>
            </a:p>
          </p:txBody>
        </p:sp>
      </p:grpSp>
      <p:sp>
        <p:nvSpPr>
          <p:cNvPr id="124" name="TextBox 123"/>
          <p:cNvSpPr txBox="1"/>
          <p:nvPr/>
        </p:nvSpPr>
        <p:spPr>
          <a:xfrm>
            <a:off x="3564553" y="3496577"/>
            <a:ext cx="789448" cy="369332"/>
          </a:xfrm>
          <a:prstGeom prst="rect">
            <a:avLst/>
          </a:prstGeom>
          <a:noFill/>
        </p:spPr>
        <p:txBody>
          <a:bodyPr wrap="none" rtlCol="0" anchor="ctr">
            <a:spAutoFit/>
          </a:bodyPr>
          <a:lstStyle/>
          <a:p>
            <a:pPr algn="ctr"/>
            <a:r>
              <a:rPr lang="en-US" dirty="0"/>
              <a:t>Native</a:t>
            </a:r>
          </a:p>
        </p:txBody>
      </p:sp>
      <p:sp>
        <p:nvSpPr>
          <p:cNvPr id="125" name="TextBox 124"/>
          <p:cNvSpPr txBox="1"/>
          <p:nvPr/>
        </p:nvSpPr>
        <p:spPr>
          <a:xfrm>
            <a:off x="7215358" y="3496577"/>
            <a:ext cx="2241832" cy="369332"/>
          </a:xfrm>
          <a:prstGeom prst="rect">
            <a:avLst/>
          </a:prstGeom>
          <a:noFill/>
        </p:spPr>
        <p:txBody>
          <a:bodyPr wrap="none" rtlCol="0" anchor="ctr">
            <a:spAutoFit/>
          </a:bodyPr>
          <a:lstStyle/>
          <a:p>
            <a:pPr algn="ctr"/>
            <a:r>
              <a:rPr lang="en-US" dirty="0"/>
              <a:t>Native/Multi-Provider</a:t>
            </a:r>
          </a:p>
        </p:txBody>
      </p:sp>
      <p:sp>
        <p:nvSpPr>
          <p:cNvPr id="126" name="TextBox 125"/>
          <p:cNvSpPr txBox="1"/>
          <p:nvPr/>
        </p:nvSpPr>
        <p:spPr>
          <a:xfrm>
            <a:off x="3474210" y="6325641"/>
            <a:ext cx="982641" cy="369332"/>
          </a:xfrm>
          <a:prstGeom prst="rect">
            <a:avLst/>
          </a:prstGeom>
          <a:noFill/>
        </p:spPr>
        <p:txBody>
          <a:bodyPr wrap="none" rtlCol="0" anchor="ctr">
            <a:spAutoFit/>
          </a:bodyPr>
          <a:lstStyle/>
          <a:p>
            <a:pPr algn="ctr"/>
            <a:r>
              <a:rPr lang="en-US" dirty="0"/>
              <a:t>Adapted</a:t>
            </a:r>
          </a:p>
        </p:txBody>
      </p:sp>
      <p:sp>
        <p:nvSpPr>
          <p:cNvPr id="160" name="TextBox 159"/>
          <p:cNvSpPr txBox="1"/>
          <p:nvPr/>
        </p:nvSpPr>
        <p:spPr>
          <a:xfrm>
            <a:off x="7118616" y="6303270"/>
            <a:ext cx="2435026" cy="369332"/>
          </a:xfrm>
          <a:prstGeom prst="rect">
            <a:avLst/>
          </a:prstGeom>
          <a:noFill/>
        </p:spPr>
        <p:txBody>
          <a:bodyPr wrap="none" rtlCol="0" anchor="ctr">
            <a:spAutoFit/>
          </a:bodyPr>
          <a:lstStyle/>
          <a:p>
            <a:pPr algn="ctr"/>
            <a:r>
              <a:rPr lang="en-US" dirty="0"/>
              <a:t>Adapted/Multi-Provider</a:t>
            </a:r>
          </a:p>
        </p:txBody>
      </p:sp>
      <p:grpSp>
        <p:nvGrpSpPr>
          <p:cNvPr id="166" name="Group 165"/>
          <p:cNvGrpSpPr/>
          <p:nvPr/>
        </p:nvGrpSpPr>
        <p:grpSpPr>
          <a:xfrm>
            <a:off x="6780876" y="4058004"/>
            <a:ext cx="3106085" cy="2253150"/>
            <a:chOff x="6780876" y="4058004"/>
            <a:chExt cx="3106085" cy="2253150"/>
          </a:xfrm>
        </p:grpSpPr>
        <p:sp>
          <p:nvSpPr>
            <p:cNvPr id="143" name="Rectangle 142"/>
            <p:cNvSpPr/>
            <p:nvPr/>
          </p:nvSpPr>
          <p:spPr>
            <a:xfrm>
              <a:off x="6785289" y="5447368"/>
              <a:ext cx="722039" cy="862609"/>
            </a:xfrm>
            <a:prstGeom prst="rect">
              <a:avLst/>
            </a:prstGeom>
            <a:solidFill>
              <a:schemeClr val="bg1">
                <a:lumMod val="75000"/>
              </a:schemeClr>
            </a:solidFill>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900" dirty="0" err="1">
                  <a:solidFill>
                    <a:schemeClr val="tx1"/>
                  </a:solidFill>
                </a:rPr>
                <a:t>Impl</a:t>
              </a:r>
              <a:r>
                <a:rPr lang="en-US" sz="900" dirty="0">
                  <a:solidFill>
                    <a:schemeClr val="tx1"/>
                  </a:solidFill>
                </a:rPr>
                <a:t> A</a:t>
              </a:r>
            </a:p>
          </p:txBody>
        </p:sp>
        <p:sp>
          <p:nvSpPr>
            <p:cNvPr id="144" name="Rectangle 5"/>
            <p:cNvSpPr/>
            <p:nvPr/>
          </p:nvSpPr>
          <p:spPr>
            <a:xfrm>
              <a:off x="6795066" y="4460719"/>
              <a:ext cx="3091895" cy="305566"/>
            </a:xfrm>
            <a:prstGeom prst="roundRect">
              <a:avLst>
                <a:gd name="adj" fmla="val 16131"/>
              </a:avLst>
            </a:prstGeom>
          </p:spPr>
          <p:style>
            <a:lnRef idx="1">
              <a:schemeClr val="accent6"/>
            </a:lnRef>
            <a:fillRef idx="3">
              <a:schemeClr val="accent6"/>
            </a:fillRef>
            <a:effectRef idx="2">
              <a:schemeClr val="accent6"/>
            </a:effectRef>
            <a:fontRef idx="minor">
              <a:schemeClr val="lt1"/>
            </a:fontRef>
          </p:style>
          <p:txBody>
            <a:bodyPr rtlCol="0" anchor="b"/>
            <a:lstStyle/>
            <a:p>
              <a:pPr algn="ctr"/>
              <a:r>
                <a:rPr lang="en-US" sz="1050" dirty="0"/>
                <a:t>External “Service” Interfaces</a:t>
              </a:r>
            </a:p>
          </p:txBody>
        </p:sp>
        <p:sp>
          <p:nvSpPr>
            <p:cNvPr id="145" name="Rounded Rectangle 144"/>
            <p:cNvSpPr/>
            <p:nvPr/>
          </p:nvSpPr>
          <p:spPr>
            <a:xfrm>
              <a:off x="6881450" y="4361623"/>
              <a:ext cx="550663" cy="2041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Catalog</a:t>
              </a:r>
            </a:p>
          </p:txBody>
        </p:sp>
        <p:sp>
          <p:nvSpPr>
            <p:cNvPr id="146" name="Rounded Rectangle 145"/>
            <p:cNvSpPr/>
            <p:nvPr/>
          </p:nvSpPr>
          <p:spPr>
            <a:xfrm>
              <a:off x="7472031" y="4353348"/>
              <a:ext cx="550663" cy="2041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Events</a:t>
              </a:r>
            </a:p>
          </p:txBody>
        </p:sp>
        <p:sp>
          <p:nvSpPr>
            <p:cNvPr id="147" name="Rounded Rectangle 146"/>
            <p:cNvSpPr/>
            <p:nvPr/>
          </p:nvSpPr>
          <p:spPr>
            <a:xfrm>
              <a:off x="8062610" y="4358658"/>
              <a:ext cx="550663" cy="2041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LCM</a:t>
              </a:r>
            </a:p>
          </p:txBody>
        </p:sp>
        <p:sp>
          <p:nvSpPr>
            <p:cNvPr id="148" name="Rounded Rectangle 147"/>
            <p:cNvSpPr/>
            <p:nvPr/>
          </p:nvSpPr>
          <p:spPr>
            <a:xfrm>
              <a:off x="8653191" y="4350785"/>
              <a:ext cx="550663" cy="2041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Requests</a:t>
              </a:r>
            </a:p>
          </p:txBody>
        </p:sp>
        <p:sp>
          <p:nvSpPr>
            <p:cNvPr id="149" name="Down Arrow 148"/>
            <p:cNvSpPr/>
            <p:nvPr/>
          </p:nvSpPr>
          <p:spPr>
            <a:xfrm flipV="1">
              <a:off x="7028463" y="4060969"/>
              <a:ext cx="256636" cy="259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0" name="Down Arrow 149"/>
            <p:cNvSpPr/>
            <p:nvPr/>
          </p:nvSpPr>
          <p:spPr>
            <a:xfrm flipV="1">
              <a:off x="7619043" y="4062545"/>
              <a:ext cx="256636" cy="259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1" name="Down Arrow 150"/>
            <p:cNvSpPr/>
            <p:nvPr/>
          </p:nvSpPr>
          <p:spPr>
            <a:xfrm>
              <a:off x="8800203" y="4061088"/>
              <a:ext cx="256636" cy="259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2" name="Down Arrow 151"/>
            <p:cNvSpPr/>
            <p:nvPr/>
          </p:nvSpPr>
          <p:spPr>
            <a:xfrm>
              <a:off x="8209623" y="4058004"/>
              <a:ext cx="256636" cy="259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3" name="Rectangle 152"/>
            <p:cNvSpPr/>
            <p:nvPr/>
          </p:nvSpPr>
          <p:spPr>
            <a:xfrm>
              <a:off x="6795066" y="4807075"/>
              <a:ext cx="3091895" cy="2326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50" dirty="0"/>
                <a:t>Interface Adapter</a:t>
              </a:r>
            </a:p>
          </p:txBody>
        </p:sp>
        <p:sp>
          <p:nvSpPr>
            <p:cNvPr id="155" name="Rounded Rectangle 154"/>
            <p:cNvSpPr/>
            <p:nvPr/>
          </p:nvSpPr>
          <p:spPr>
            <a:xfrm>
              <a:off x="9242687" y="4350784"/>
              <a:ext cx="550663" cy="2041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700" b="1" dirty="0"/>
                <a:t>…</a:t>
              </a:r>
            </a:p>
          </p:txBody>
        </p:sp>
        <p:sp>
          <p:nvSpPr>
            <p:cNvPr id="156" name="Rectangle 155"/>
            <p:cNvSpPr/>
            <p:nvPr/>
          </p:nvSpPr>
          <p:spPr>
            <a:xfrm>
              <a:off x="7574387" y="5446242"/>
              <a:ext cx="722040" cy="864912"/>
            </a:xfrm>
            <a:prstGeom prst="rect">
              <a:avLst/>
            </a:prstGeom>
            <a:solidFill>
              <a:schemeClr val="bg1">
                <a:lumMod val="75000"/>
              </a:schemeClr>
            </a:solidFill>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900" dirty="0" err="1">
                  <a:solidFill>
                    <a:schemeClr val="tx1"/>
                  </a:solidFill>
                </a:rPr>
                <a:t>Impl</a:t>
              </a:r>
              <a:r>
                <a:rPr lang="en-US" sz="900" dirty="0">
                  <a:solidFill>
                    <a:schemeClr val="tx1"/>
                  </a:solidFill>
                </a:rPr>
                <a:t> B</a:t>
              </a:r>
            </a:p>
          </p:txBody>
        </p:sp>
        <p:sp>
          <p:nvSpPr>
            <p:cNvPr id="157" name="Rectangle 156"/>
            <p:cNvSpPr/>
            <p:nvPr/>
          </p:nvSpPr>
          <p:spPr>
            <a:xfrm>
              <a:off x="8363486" y="5447368"/>
              <a:ext cx="722040" cy="856666"/>
            </a:xfrm>
            <a:prstGeom prst="rect">
              <a:avLst/>
            </a:prstGeom>
            <a:solidFill>
              <a:schemeClr val="bg1">
                <a:lumMod val="75000"/>
              </a:schemeClr>
            </a:solidFill>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900" dirty="0" err="1">
                  <a:solidFill>
                    <a:schemeClr val="tx1"/>
                  </a:solidFill>
                </a:rPr>
                <a:t>Impl</a:t>
              </a:r>
              <a:r>
                <a:rPr lang="en-US" sz="900" dirty="0">
                  <a:solidFill>
                    <a:schemeClr val="tx1"/>
                  </a:solidFill>
                </a:rPr>
                <a:t> C</a:t>
              </a:r>
            </a:p>
          </p:txBody>
        </p:sp>
        <p:sp>
          <p:nvSpPr>
            <p:cNvPr id="158" name="Rectangle 157"/>
            <p:cNvSpPr/>
            <p:nvPr/>
          </p:nvSpPr>
          <p:spPr>
            <a:xfrm>
              <a:off x="9156998" y="5446242"/>
              <a:ext cx="722040" cy="856666"/>
            </a:xfrm>
            <a:prstGeom prst="rect">
              <a:avLst/>
            </a:prstGeom>
            <a:solidFill>
              <a:schemeClr val="bg1">
                <a:lumMod val="75000"/>
              </a:schemeClr>
            </a:solidFill>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900" dirty="0">
                  <a:solidFill>
                    <a:schemeClr val="tx1"/>
                  </a:solidFill>
                </a:rPr>
                <a:t>…</a:t>
              </a:r>
            </a:p>
          </p:txBody>
        </p:sp>
        <p:sp>
          <p:nvSpPr>
            <p:cNvPr id="161" name="Rectangle 160"/>
            <p:cNvSpPr/>
            <p:nvPr/>
          </p:nvSpPr>
          <p:spPr>
            <a:xfrm>
              <a:off x="6780876" y="5154085"/>
              <a:ext cx="722039" cy="24703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900" dirty="0"/>
                <a:t>Adapter</a:t>
              </a:r>
            </a:p>
          </p:txBody>
        </p:sp>
        <p:sp>
          <p:nvSpPr>
            <p:cNvPr id="162" name="Rectangle 161"/>
            <p:cNvSpPr/>
            <p:nvPr/>
          </p:nvSpPr>
          <p:spPr>
            <a:xfrm>
              <a:off x="7574387" y="5157080"/>
              <a:ext cx="722039" cy="24703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900" dirty="0"/>
                <a:t>Adapter</a:t>
              </a:r>
            </a:p>
          </p:txBody>
        </p:sp>
        <p:sp>
          <p:nvSpPr>
            <p:cNvPr id="163" name="Rectangle 162"/>
            <p:cNvSpPr/>
            <p:nvPr/>
          </p:nvSpPr>
          <p:spPr>
            <a:xfrm>
              <a:off x="8363486" y="5157080"/>
              <a:ext cx="722039" cy="24703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900" dirty="0"/>
                <a:t>Adapter</a:t>
              </a:r>
            </a:p>
          </p:txBody>
        </p:sp>
        <p:sp>
          <p:nvSpPr>
            <p:cNvPr id="164" name="Rectangle 163"/>
            <p:cNvSpPr/>
            <p:nvPr/>
          </p:nvSpPr>
          <p:spPr>
            <a:xfrm>
              <a:off x="9156998" y="5157080"/>
              <a:ext cx="722039" cy="24703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900" dirty="0"/>
                <a:t>Adapter</a:t>
              </a:r>
            </a:p>
          </p:txBody>
        </p:sp>
        <p:sp>
          <p:nvSpPr>
            <p:cNvPr id="159" name="Rectangle 158"/>
            <p:cNvSpPr/>
            <p:nvPr/>
          </p:nvSpPr>
          <p:spPr>
            <a:xfrm>
              <a:off x="6881450" y="4999785"/>
              <a:ext cx="2911900" cy="220614"/>
            </a:xfrm>
            <a:prstGeom prst="rect">
              <a:avLst/>
            </a:prstGeom>
            <a:solidFill>
              <a:schemeClr val="accent6">
                <a:lumMod val="20000"/>
                <a:lumOff val="80000"/>
              </a:schemeClr>
            </a:solidFill>
            <a:ln w="12700">
              <a:solidFill>
                <a:schemeClr val="accent6">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Implementation Broker</a:t>
              </a:r>
            </a:p>
          </p:txBody>
        </p:sp>
        <p:sp>
          <p:nvSpPr>
            <p:cNvPr id="165" name="Rectangle 5"/>
            <p:cNvSpPr/>
            <p:nvPr/>
          </p:nvSpPr>
          <p:spPr>
            <a:xfrm>
              <a:off x="6878831" y="5361095"/>
              <a:ext cx="2914519" cy="206967"/>
            </a:xfrm>
            <a:prstGeom prst="roundRect">
              <a:avLst>
                <a:gd name="adj" fmla="val 16131"/>
              </a:avLst>
            </a:prstGeom>
            <a:solidFill>
              <a:schemeClr val="bg1">
                <a:lumMod val="95000"/>
              </a:schemeClr>
            </a:solidFill>
            <a:ln>
              <a:solidFill>
                <a:schemeClr val="bg1">
                  <a:lumMod val="5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050" dirty="0"/>
                <a:t>Native Interface</a:t>
              </a:r>
            </a:p>
          </p:txBody>
        </p:sp>
      </p:grpSp>
    </p:spTree>
    <p:extLst>
      <p:ext uri="{BB962C8B-B14F-4D97-AF65-F5344CB8AC3E}">
        <p14:creationId xmlns:p14="http://schemas.microsoft.com/office/powerpoint/2010/main" val="37569534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solidFill>
                  <a:prstClr val="black">
                    <a:alpha val="50000"/>
                  </a:prstClr>
                </a:solidFill>
              </a:rPr>
              <a:pPr/>
              <a:t>14</a:t>
            </a:fld>
            <a:endParaRPr lang="en-US" dirty="0">
              <a:solidFill>
                <a:prstClr val="black">
                  <a:alpha val="50000"/>
                </a:prstClr>
              </a:solidFill>
            </a:endParaRPr>
          </a:p>
        </p:txBody>
      </p:sp>
      <p:sp>
        <p:nvSpPr>
          <p:cNvPr id="3" name="Title 2"/>
          <p:cNvSpPr>
            <a:spLocks noGrp="1"/>
          </p:cNvSpPr>
          <p:nvPr>
            <p:ph type="title"/>
          </p:nvPr>
        </p:nvSpPr>
        <p:spPr>
          <a:xfrm>
            <a:off x="115163" y="172021"/>
            <a:ext cx="11506200" cy="538770"/>
          </a:xfrm>
        </p:spPr>
        <p:txBody>
          <a:bodyPr>
            <a:normAutofit fontScale="90000"/>
          </a:bodyPr>
          <a:lstStyle/>
          <a:p>
            <a:r>
              <a:rPr lang="en-US" b="1" dirty="0"/>
              <a:t>SDN-Controller Architecture</a:t>
            </a:r>
          </a:p>
        </p:txBody>
      </p:sp>
      <p:sp>
        <p:nvSpPr>
          <p:cNvPr id="4" name="Text Placeholder 3"/>
          <p:cNvSpPr>
            <a:spLocks noGrp="1"/>
          </p:cNvSpPr>
          <p:nvPr>
            <p:ph type="body" sz="quarter" idx="10"/>
          </p:nvPr>
        </p:nvSpPr>
        <p:spPr>
          <a:xfrm>
            <a:off x="115163" y="1128408"/>
            <a:ext cx="5926573" cy="5106517"/>
          </a:xfrm>
        </p:spPr>
        <p:txBody>
          <a:bodyPr>
            <a:normAutofit/>
          </a:bodyPr>
          <a:lstStyle/>
          <a:p>
            <a:pPr marL="168782" indent="-168782">
              <a:spcBef>
                <a:spcPts val="600"/>
              </a:spcBef>
              <a:spcAft>
                <a:spcPts val="300"/>
              </a:spcAft>
              <a:buFont typeface="Arial" panose="020B0604020202020204" pitchFamily="34" charset="0"/>
              <a:buChar char="•"/>
            </a:pPr>
            <a:r>
              <a:rPr lang="en-US" sz="1400" b="1" dirty="0">
                <a:solidFill>
                  <a:srgbClr val="045C87"/>
                </a:solidFill>
              </a:rPr>
              <a:t>SDN Controller configures and maintains the health of L1-3 VNFs/PNFs and network services throughout their lifecycle</a:t>
            </a:r>
          </a:p>
          <a:p>
            <a:pPr marL="168782" indent="-168782">
              <a:spcBef>
                <a:spcPts val="600"/>
              </a:spcBef>
              <a:spcAft>
                <a:spcPts val="300"/>
              </a:spcAft>
              <a:buFont typeface="Arial" panose="020B0604020202020204" pitchFamily="34" charset="0"/>
              <a:buChar char="•"/>
            </a:pPr>
            <a:r>
              <a:rPr lang="en-US" sz="1400" b="1" dirty="0">
                <a:solidFill>
                  <a:srgbClr val="045C87"/>
                </a:solidFill>
              </a:rPr>
              <a:t>Programmable network application management platform</a:t>
            </a:r>
            <a:endParaRPr lang="en-US" sz="1400" b="1" dirty="0">
              <a:solidFill>
                <a:srgbClr val="067AB4">
                  <a:lumMod val="75000"/>
                </a:srgbClr>
              </a:solidFill>
            </a:endParaRPr>
          </a:p>
          <a:p>
            <a:pPr marL="347041" lvl="1" indent="-170367">
              <a:buFont typeface="Calibri" panose="020F0502020204030204" pitchFamily="34" charset="0"/>
              <a:buChar char="‒"/>
            </a:pPr>
            <a:r>
              <a:rPr lang="en-US" sz="1200" b="1" dirty="0">
                <a:solidFill>
                  <a:srgbClr val="000000"/>
                </a:solidFill>
              </a:rPr>
              <a:t>Behavior patterns programmed via models and policies</a:t>
            </a:r>
          </a:p>
          <a:p>
            <a:pPr marL="347041" lvl="1" indent="-170367">
              <a:buFont typeface="Calibri" panose="020F0502020204030204" pitchFamily="34" charset="0"/>
              <a:buChar char="‒"/>
            </a:pPr>
            <a:r>
              <a:rPr lang="en-US" sz="1200" b="1" dirty="0">
                <a:solidFill>
                  <a:srgbClr val="000000"/>
                </a:solidFill>
              </a:rPr>
              <a:t>Standards based models &amp; protocols for multi-vendor implementation</a:t>
            </a:r>
          </a:p>
          <a:p>
            <a:pPr marL="347041" lvl="1" indent="-170367">
              <a:buFont typeface="Calibri" panose="020F0502020204030204" pitchFamily="34" charset="0"/>
              <a:buChar char="‒"/>
            </a:pPr>
            <a:r>
              <a:rPr lang="en-US" sz="1200" b="1" dirty="0">
                <a:solidFill>
                  <a:srgbClr val="000000"/>
                </a:solidFill>
              </a:rPr>
              <a:t>Extensible SB adapter set supporting various network </a:t>
            </a:r>
            <a:r>
              <a:rPr lang="en-US" sz="1200" b="1" dirty="0" err="1">
                <a:solidFill>
                  <a:srgbClr val="000000"/>
                </a:solidFill>
              </a:rPr>
              <a:t>config</a:t>
            </a:r>
            <a:r>
              <a:rPr lang="en-US" sz="1200" b="1" dirty="0">
                <a:solidFill>
                  <a:srgbClr val="000000"/>
                </a:solidFill>
              </a:rPr>
              <a:t> protocols, including 3</a:t>
            </a:r>
            <a:r>
              <a:rPr lang="en-US" sz="1200" b="1" baseline="30000" dirty="0">
                <a:solidFill>
                  <a:srgbClr val="000000"/>
                </a:solidFill>
              </a:rPr>
              <a:t>rd</a:t>
            </a:r>
            <a:r>
              <a:rPr lang="en-US" sz="1200" b="1" dirty="0">
                <a:solidFill>
                  <a:srgbClr val="000000"/>
                </a:solidFill>
              </a:rPr>
              <a:t> party controllers</a:t>
            </a:r>
          </a:p>
          <a:p>
            <a:pPr marL="347041" lvl="1" indent="-170367">
              <a:buFont typeface="Calibri" panose="020F0502020204030204" pitchFamily="34" charset="0"/>
              <a:buChar char="‒"/>
            </a:pPr>
            <a:r>
              <a:rPr lang="en-US" sz="1200" b="1" dirty="0">
                <a:solidFill>
                  <a:srgbClr val="000000"/>
                </a:solidFill>
              </a:rPr>
              <a:t>Operational control, coordinated state changes across devices, source of telemetry/events, etc.</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Manages the health of network services &amp; VNFs/PNFs in its scope</a:t>
            </a:r>
          </a:p>
          <a:p>
            <a:pPr marL="347041" lvl="1" indent="-170367">
              <a:buFont typeface="Calibri" panose="020F0502020204030204" pitchFamily="34" charset="0"/>
              <a:buChar char="‒"/>
            </a:pPr>
            <a:r>
              <a:rPr lang="en-US" sz="1200" b="1" dirty="0">
                <a:solidFill>
                  <a:srgbClr val="000000"/>
                </a:solidFill>
              </a:rPr>
              <a:t>Policy-based optimization to meet SLAs</a:t>
            </a:r>
          </a:p>
          <a:p>
            <a:pPr marL="347041" lvl="1" indent="-170367">
              <a:buFont typeface="Calibri" panose="020F0502020204030204" pitchFamily="34" charset="0"/>
              <a:buChar char="‒"/>
            </a:pPr>
            <a:r>
              <a:rPr lang="en-US" sz="1200" b="1" dirty="0">
                <a:solidFill>
                  <a:srgbClr val="000000"/>
                </a:solidFill>
              </a:rPr>
              <a:t>Event-based control loop automation to solve local issues near real-time</a:t>
            </a:r>
          </a:p>
          <a:p>
            <a:pPr marL="347041" lvl="1" indent="-170367">
              <a:buFont typeface="Calibri" panose="020F0502020204030204" pitchFamily="34" charset="0"/>
              <a:buChar char="‒"/>
            </a:pPr>
            <a:r>
              <a:rPr lang="en-US" sz="1200" b="1" dirty="0">
                <a:solidFill>
                  <a:srgbClr val="000000"/>
                </a:solidFill>
              </a:rPr>
              <a:t>Action executor for outer control loop automation</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Local source of truth</a:t>
            </a:r>
          </a:p>
          <a:p>
            <a:pPr marL="347041" lvl="1" indent="-170367">
              <a:buFont typeface="Calibri" panose="020F0502020204030204" pitchFamily="34" charset="0"/>
              <a:buChar char="‒"/>
            </a:pPr>
            <a:r>
              <a:rPr lang="en-US" sz="1200" b="1" dirty="0">
                <a:solidFill>
                  <a:srgbClr val="000000"/>
                </a:solidFill>
              </a:rPr>
              <a:t>Manages inventory within its scope</a:t>
            </a:r>
          </a:p>
          <a:p>
            <a:pPr marL="347041" lvl="1" indent="-170367">
              <a:buFont typeface="Calibri" panose="020F0502020204030204" pitchFamily="34" charset="0"/>
              <a:buChar char="‒"/>
            </a:pPr>
            <a:r>
              <a:rPr lang="en-US" sz="1200" b="1" dirty="0">
                <a:solidFill>
                  <a:srgbClr val="000000"/>
                </a:solidFill>
              </a:rPr>
              <a:t>All stages/states of lifecycle</a:t>
            </a:r>
          </a:p>
          <a:p>
            <a:pPr marL="347041" lvl="1" indent="-170367">
              <a:buFont typeface="Calibri" panose="020F0502020204030204" pitchFamily="34" charset="0"/>
              <a:buChar char="‒"/>
            </a:pPr>
            <a:r>
              <a:rPr lang="en-US" sz="1200" b="1" dirty="0">
                <a:solidFill>
                  <a:srgbClr val="000000"/>
                </a:solidFill>
              </a:rPr>
              <a:t>Configuration audits</a:t>
            </a:r>
          </a:p>
          <a:p>
            <a:pPr marL="168782" indent="-168782">
              <a:lnSpc>
                <a:spcPct val="100000"/>
              </a:lnSpc>
              <a:spcBef>
                <a:spcPts val="600"/>
              </a:spcBef>
              <a:spcAft>
                <a:spcPts val="300"/>
              </a:spcAft>
              <a:buFont typeface="Arial" panose="020B0604020202020204" pitchFamily="34" charset="0"/>
              <a:buChar char="•"/>
            </a:pPr>
            <a:r>
              <a:rPr lang="en-US" sz="1400" b="1" dirty="0">
                <a:solidFill>
                  <a:srgbClr val="067AB4">
                    <a:lumMod val="75000"/>
                  </a:srgbClr>
                </a:solidFill>
              </a:rPr>
              <a:t>Key Attributes of Controllers</a:t>
            </a:r>
          </a:p>
          <a:p>
            <a:pPr marL="287338" lvl="1" indent="-171450">
              <a:buFont typeface="Calibri" panose="020F0502020204030204" pitchFamily="34" charset="0"/>
              <a:buChar char="−"/>
            </a:pPr>
            <a:r>
              <a:rPr lang="en-US" sz="1200" i="1" dirty="0">
                <a:solidFill>
                  <a:prstClr val="black"/>
                </a:solidFill>
              </a:rPr>
              <a:t>Intimate with network protocols</a:t>
            </a:r>
          </a:p>
          <a:p>
            <a:pPr marL="287338" lvl="1" indent="-171450">
              <a:buFont typeface="Calibri" panose="020F0502020204030204" pitchFamily="34" charset="0"/>
              <a:buChar char="−"/>
            </a:pPr>
            <a:r>
              <a:rPr lang="en-US" sz="1200" i="1" dirty="0">
                <a:solidFill>
                  <a:prstClr val="black"/>
                </a:solidFill>
              </a:rPr>
              <a:t>Manages the state of services</a:t>
            </a:r>
          </a:p>
          <a:p>
            <a:pPr marL="287338" lvl="1" indent="-171450">
              <a:buFont typeface="Calibri" panose="020F0502020204030204" pitchFamily="34" charset="0"/>
              <a:buChar char="−"/>
            </a:pPr>
            <a:r>
              <a:rPr lang="en-US" sz="1200" i="1" dirty="0">
                <a:solidFill>
                  <a:prstClr val="black"/>
                </a:solidFill>
              </a:rPr>
              <a:t>Single service/network domain scope per instance</a:t>
            </a:r>
          </a:p>
        </p:txBody>
      </p:sp>
      <p:sp>
        <p:nvSpPr>
          <p:cNvPr id="22" name="Rounded Rectangle 132"/>
          <p:cNvSpPr/>
          <p:nvPr/>
        </p:nvSpPr>
        <p:spPr>
          <a:xfrm>
            <a:off x="6213007" y="2094846"/>
            <a:ext cx="5795910" cy="3631471"/>
          </a:xfrm>
          <a:prstGeom prst="roundRect">
            <a:avLst>
              <a:gd name="adj" fmla="val 0"/>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1362" tIns="45679" rIns="91362" bIns="45679" rtlCol="0" anchor="t" anchorCtr="0"/>
          <a:lstStyle/>
          <a:p>
            <a:pPr algn="ctr" defTabSz="1216859">
              <a:lnSpc>
                <a:spcPts val="1400"/>
              </a:lnSpc>
            </a:pPr>
            <a:endParaRPr lang="en-US" sz="1600" dirty="0">
              <a:solidFill>
                <a:prstClr val="black"/>
              </a:solidFill>
            </a:endParaRPr>
          </a:p>
        </p:txBody>
      </p:sp>
      <p:sp>
        <p:nvSpPr>
          <p:cNvPr id="23" name="Rounded Rectangle 21"/>
          <p:cNvSpPr/>
          <p:nvPr/>
        </p:nvSpPr>
        <p:spPr>
          <a:xfrm>
            <a:off x="8175688" y="2706650"/>
            <a:ext cx="1750338" cy="1672513"/>
          </a:xfrm>
          <a:prstGeom prst="round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1362" tIns="45679" rIns="91362" bIns="45679" rtlCol="0" anchor="t" anchorCtr="0"/>
          <a:lstStyle/>
          <a:p>
            <a:pPr algn="ctr" defTabSz="1216859">
              <a:lnSpc>
                <a:spcPts val="1400"/>
              </a:lnSpc>
            </a:pPr>
            <a:r>
              <a:rPr lang="en-US" sz="1600" dirty="0">
                <a:solidFill>
                  <a:prstClr val="black"/>
                </a:solidFill>
              </a:rPr>
              <a:t>Service Control </a:t>
            </a:r>
          </a:p>
          <a:p>
            <a:pPr algn="ctr" defTabSz="1216859">
              <a:lnSpc>
                <a:spcPts val="1400"/>
              </a:lnSpc>
            </a:pPr>
            <a:r>
              <a:rPr lang="en-US" sz="1600" dirty="0">
                <a:solidFill>
                  <a:prstClr val="black"/>
                </a:solidFill>
              </a:rPr>
              <a:t>Processing</a:t>
            </a:r>
          </a:p>
        </p:txBody>
      </p:sp>
      <p:sp>
        <p:nvSpPr>
          <p:cNvPr id="24" name="TextBox 23"/>
          <p:cNvSpPr txBox="1"/>
          <p:nvPr/>
        </p:nvSpPr>
        <p:spPr>
          <a:xfrm>
            <a:off x="6176065" y="2024174"/>
            <a:ext cx="1254738" cy="707803"/>
          </a:xfrm>
          <a:prstGeom prst="rect">
            <a:avLst/>
          </a:prstGeom>
          <a:noFill/>
        </p:spPr>
        <p:txBody>
          <a:bodyPr wrap="none" lIns="91362" tIns="45679" rIns="91362" bIns="45679" rtlCol="0">
            <a:spAutoFit/>
          </a:bodyPr>
          <a:lstStyle/>
          <a:p>
            <a:pPr defTabSz="1216859"/>
            <a:r>
              <a:rPr lang="en-US" sz="2000" b="1">
                <a:solidFill>
                  <a:prstClr val="black"/>
                </a:solidFill>
              </a:rPr>
              <a:t>SDN </a:t>
            </a:r>
          </a:p>
          <a:p>
            <a:pPr defTabSz="1216859"/>
            <a:r>
              <a:rPr lang="en-US" sz="2000" b="1" dirty="0">
                <a:solidFill>
                  <a:prstClr val="black"/>
                </a:solidFill>
              </a:rPr>
              <a:t>Controller</a:t>
            </a:r>
          </a:p>
        </p:txBody>
      </p:sp>
      <p:sp>
        <p:nvSpPr>
          <p:cNvPr id="31" name="Can 93"/>
          <p:cNvSpPr/>
          <p:nvPr/>
        </p:nvSpPr>
        <p:spPr bwMode="auto">
          <a:xfrm>
            <a:off x="6338243" y="2706650"/>
            <a:ext cx="1547611" cy="1696602"/>
          </a:xfrm>
          <a:prstGeom prst="can">
            <a:avLst>
              <a:gd name="adj" fmla="val 16600"/>
            </a:avLst>
          </a:prstGeom>
          <a:solidFill>
            <a:schemeClr val="bg1"/>
          </a:solidFill>
          <a:ln w="12700" cap="flat" cmpd="sng" algn="ctr">
            <a:solidFill>
              <a:schemeClr val="accent3">
                <a:lumMod val="50000"/>
              </a:schemeClr>
            </a:solidFill>
            <a:prstDash val="solid"/>
            <a:round/>
            <a:headEnd type="none" w="med" len="med"/>
            <a:tailEnd type="none" w="med" len="med"/>
          </a:ln>
          <a:effectLst/>
        </p:spPr>
        <p:txBody>
          <a:bodyPr vert="horz" wrap="square" lIns="0" tIns="0" rIns="0" bIns="91266" numCol="1" rtlCol="0" anchor="t" anchorCtr="0" compatLnSpc="1">
            <a:prstTxWarp prst="textNoShape">
              <a:avLst/>
            </a:prstTxWarp>
            <a:noAutofit/>
          </a:bodyPr>
          <a:lstStyle/>
          <a:p>
            <a:pPr algn="ctr" defTabSz="912717">
              <a:defRPr/>
            </a:pPr>
            <a:endParaRPr lang="en-US" sz="1200" b="1" kern="0" dirty="0">
              <a:solidFill>
                <a:prstClr val="black"/>
              </a:solidFill>
            </a:endParaRPr>
          </a:p>
          <a:p>
            <a:pPr algn="ctr" defTabSz="912717">
              <a:defRPr/>
            </a:pPr>
            <a:endParaRPr lang="en-US" sz="1100" b="1" kern="0" dirty="0">
              <a:solidFill>
                <a:prstClr val="black"/>
              </a:solidFill>
            </a:endParaRPr>
          </a:p>
          <a:p>
            <a:pPr algn="ctr" defTabSz="912717">
              <a:defRPr/>
            </a:pPr>
            <a:endParaRPr lang="en-US" sz="1100" b="1" kern="0" dirty="0">
              <a:solidFill>
                <a:prstClr val="black"/>
              </a:solidFill>
            </a:endParaRPr>
          </a:p>
          <a:p>
            <a:pPr algn="ctr" defTabSz="912717">
              <a:defRPr/>
            </a:pPr>
            <a:endParaRPr lang="en-US" sz="1200" b="1" kern="0" dirty="0">
              <a:solidFill>
                <a:prstClr val="black"/>
              </a:solidFill>
            </a:endParaRPr>
          </a:p>
          <a:p>
            <a:pPr algn="ctr" defTabSz="912717">
              <a:defRPr/>
            </a:pPr>
            <a:endParaRPr lang="en-US" sz="1200" b="1" kern="0" dirty="0">
              <a:solidFill>
                <a:prstClr val="black"/>
              </a:solidFill>
            </a:endParaRPr>
          </a:p>
        </p:txBody>
      </p:sp>
      <p:sp>
        <p:nvSpPr>
          <p:cNvPr id="32" name="Rectangle 31"/>
          <p:cNvSpPr/>
          <p:nvPr/>
        </p:nvSpPr>
        <p:spPr>
          <a:xfrm>
            <a:off x="6379170" y="3180260"/>
            <a:ext cx="1445387" cy="117687"/>
          </a:xfrm>
          <a:prstGeom prst="rect">
            <a:avLst/>
          </a:prstGeom>
        </p:spPr>
        <p:style>
          <a:lnRef idx="1">
            <a:schemeClr val="accent2"/>
          </a:lnRef>
          <a:fillRef idx="2">
            <a:schemeClr val="accent2"/>
          </a:fillRef>
          <a:effectRef idx="1">
            <a:schemeClr val="accent2"/>
          </a:effectRef>
          <a:fontRef idx="minor">
            <a:schemeClr val="dk1"/>
          </a:fontRef>
        </p:style>
        <p:txBody>
          <a:bodyPr lIns="9144" tIns="45679" rIns="9144" bIns="45679" rtlCol="0" anchor="ctr"/>
          <a:lstStyle/>
          <a:p>
            <a:pPr algn="ctr" defTabSz="1216859"/>
            <a:r>
              <a:rPr lang="en-US" sz="800" b="1">
                <a:solidFill>
                  <a:prstClr val="black"/>
                </a:solidFill>
              </a:rPr>
              <a:t>NB Service/Network </a:t>
            </a:r>
            <a:r>
              <a:rPr lang="en-US" sz="800" b="1" dirty="0">
                <a:solidFill>
                  <a:prstClr val="black"/>
                </a:solidFill>
              </a:rPr>
              <a:t>Yang Models </a:t>
            </a:r>
          </a:p>
        </p:txBody>
      </p:sp>
      <p:sp>
        <p:nvSpPr>
          <p:cNvPr id="35" name="Rectangle 34"/>
          <p:cNvSpPr/>
          <p:nvPr/>
        </p:nvSpPr>
        <p:spPr>
          <a:xfrm>
            <a:off x="6380259" y="4054931"/>
            <a:ext cx="1444296" cy="121306"/>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dirty="0">
                <a:solidFill>
                  <a:prstClr val="black"/>
                </a:solidFill>
              </a:rPr>
              <a:t>SB Device Yang Models</a:t>
            </a:r>
          </a:p>
        </p:txBody>
      </p:sp>
      <p:sp>
        <p:nvSpPr>
          <p:cNvPr id="36" name="Rounded Rectangle 120"/>
          <p:cNvSpPr/>
          <p:nvPr/>
        </p:nvSpPr>
        <p:spPr>
          <a:xfrm>
            <a:off x="7649846" y="2214854"/>
            <a:ext cx="3107752" cy="285464"/>
          </a:xfrm>
          <a:prstGeom prst="roundRect">
            <a:avLst/>
          </a:prstGeom>
          <a:solidFill>
            <a:schemeClr val="bg1"/>
          </a:solidFill>
          <a:ln w="9525" cap="flat" cmpd="sng" algn="ctr">
            <a:solidFill>
              <a:schemeClr val="accent3">
                <a:lumMod val="50000"/>
              </a:schemeClr>
            </a:solidFill>
            <a:prstDash val="solid"/>
          </a:ln>
          <a:effectLst>
            <a:outerShdw blurRad="40000" dist="20000" dir="5400000" rotWithShape="0">
              <a:srgbClr val="000000">
                <a:alpha val="38000"/>
              </a:srgbClr>
            </a:outerShdw>
          </a:effectLst>
        </p:spPr>
        <p:txBody>
          <a:bodyPr lIns="91240" tIns="0" rIns="91240" bIns="45614" rtlCol="0" anchor="ctr" anchorCtr="1"/>
          <a:lstStyle/>
          <a:p>
            <a:pPr algn="ctr" defTabSz="912450">
              <a:defRPr/>
            </a:pPr>
            <a:r>
              <a:rPr lang="en-US" sz="1200" b="1" kern="0" dirty="0">
                <a:solidFill>
                  <a:prstClr val="black"/>
                </a:solidFill>
              </a:rPr>
              <a:t>API Handler </a:t>
            </a:r>
          </a:p>
        </p:txBody>
      </p:sp>
      <p:cxnSp>
        <p:nvCxnSpPr>
          <p:cNvPr id="37" name="Straight Arrow Connector 36"/>
          <p:cNvCxnSpPr/>
          <p:nvPr/>
        </p:nvCxnSpPr>
        <p:spPr>
          <a:xfrm>
            <a:off x="9119086" y="2508365"/>
            <a:ext cx="0" cy="230420"/>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38" name="Straight Arrow Connector 37"/>
          <p:cNvCxnSpPr/>
          <p:nvPr/>
        </p:nvCxnSpPr>
        <p:spPr>
          <a:xfrm>
            <a:off x="10630738" y="2505572"/>
            <a:ext cx="0" cy="217311"/>
          </a:xfrm>
          <a:prstGeom prst="straightConnector1">
            <a:avLst/>
          </a:prstGeom>
          <a:noFill/>
          <a:ln w="28575" cap="flat" cmpd="sng" algn="ctr">
            <a:solidFill>
              <a:schemeClr val="tx1"/>
            </a:solidFill>
            <a:prstDash val="solid"/>
            <a:headEnd type="triangle" w="med" len="med"/>
            <a:tailEnd type="triangle" w="med" len="med"/>
          </a:ln>
          <a:effectLst/>
        </p:spPr>
      </p:cxnSp>
      <p:sp>
        <p:nvSpPr>
          <p:cNvPr id="39" name="Rounded Rectangle 125"/>
          <p:cNvSpPr/>
          <p:nvPr/>
        </p:nvSpPr>
        <p:spPr>
          <a:xfrm>
            <a:off x="6343980" y="4820638"/>
            <a:ext cx="5522126" cy="777412"/>
          </a:xfrm>
          <a:prstGeom prst="roundRect">
            <a:avLst/>
          </a:prstGeom>
          <a:solidFill>
            <a:schemeClr val="bg1"/>
          </a:solidFill>
          <a:ln w="9525" cap="flat" cmpd="sng" algn="ctr">
            <a:solidFill>
              <a:schemeClr val="accent3">
                <a:lumMod val="50000"/>
              </a:schemeClr>
            </a:solidFill>
            <a:prstDash val="solid"/>
          </a:ln>
          <a:effectLst>
            <a:outerShdw blurRad="40000" dist="20000" dir="5400000" rotWithShape="0">
              <a:srgbClr val="000000">
                <a:alpha val="38000"/>
              </a:srgbClr>
            </a:outerShdw>
          </a:effectLst>
        </p:spPr>
        <p:txBody>
          <a:bodyPr lIns="91240" tIns="0" rIns="91240" bIns="45614" rtlCol="0" anchor="t" anchorCtr="0"/>
          <a:lstStyle/>
          <a:p>
            <a:pPr algn="ctr" defTabSz="912450">
              <a:lnSpc>
                <a:spcPts val="1199"/>
              </a:lnSpc>
              <a:defRPr/>
            </a:pPr>
            <a:r>
              <a:rPr lang="en-US" sz="1200" b="1" kern="0" dirty="0">
                <a:solidFill>
                  <a:prstClr val="black"/>
                </a:solidFill>
              </a:rPr>
              <a:t>Adapters </a:t>
            </a:r>
          </a:p>
        </p:txBody>
      </p:sp>
      <p:sp>
        <p:nvSpPr>
          <p:cNvPr id="40" name="Rectangle 39"/>
          <p:cNvSpPr/>
          <p:nvPr/>
        </p:nvSpPr>
        <p:spPr>
          <a:xfrm>
            <a:off x="6458278" y="5044936"/>
            <a:ext cx="5317101" cy="495742"/>
          </a:xfrm>
          <a:prstGeom prst="rect">
            <a:avLst/>
          </a:prstGeom>
          <a:solidFill>
            <a:schemeClr val="bg1"/>
          </a:solidFill>
          <a:ln>
            <a:solidFill>
              <a:schemeClr val="accent3">
                <a:lumMod val="50000"/>
              </a:schemeClr>
            </a:solidFill>
          </a:ln>
        </p:spPr>
        <p:style>
          <a:lnRef idx="1">
            <a:schemeClr val="accent1"/>
          </a:lnRef>
          <a:fillRef idx="2">
            <a:schemeClr val="accent1"/>
          </a:fillRef>
          <a:effectRef idx="1">
            <a:schemeClr val="accent1"/>
          </a:effectRef>
          <a:fontRef idx="minor">
            <a:schemeClr val="dk1"/>
          </a:fontRef>
        </p:style>
        <p:txBody>
          <a:bodyPr wrap="square" lIns="91362" tIns="45679" rIns="91362" bIns="45679" rtlCol="0" anchor="ctr"/>
          <a:lstStyle/>
          <a:p>
            <a:pPr defTabSz="912717">
              <a:lnSpc>
                <a:spcPts val="899"/>
              </a:lnSpc>
              <a:defRPr/>
            </a:pPr>
            <a:endParaRPr lang="en-US" sz="1100" b="1" kern="0" dirty="0">
              <a:solidFill>
                <a:prstClr val="black"/>
              </a:solidFill>
            </a:endParaRPr>
          </a:p>
        </p:txBody>
      </p:sp>
      <p:sp>
        <p:nvSpPr>
          <p:cNvPr id="41" name="Rectangle 40"/>
          <p:cNvSpPr/>
          <p:nvPr/>
        </p:nvSpPr>
        <p:spPr>
          <a:xfrm>
            <a:off x="7911882" y="5135450"/>
            <a:ext cx="587730" cy="365379"/>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algn="ctr" defTabSz="912717">
              <a:defRPr/>
            </a:pPr>
            <a:r>
              <a:rPr lang="en-US" sz="1000" b="1" kern="0" dirty="0" err="1">
                <a:solidFill>
                  <a:prstClr val="white"/>
                </a:solidFill>
              </a:rPr>
              <a:t>NetConf</a:t>
            </a:r>
            <a:r>
              <a:rPr lang="en-US" sz="1000" b="1" kern="0" dirty="0">
                <a:solidFill>
                  <a:prstClr val="white"/>
                </a:solidFill>
              </a:rPr>
              <a:t>/ YANG</a:t>
            </a:r>
          </a:p>
        </p:txBody>
      </p:sp>
      <p:sp>
        <p:nvSpPr>
          <p:cNvPr id="42" name="Rectangle 41"/>
          <p:cNvSpPr/>
          <p:nvPr/>
        </p:nvSpPr>
        <p:spPr>
          <a:xfrm>
            <a:off x="6617372" y="5135450"/>
            <a:ext cx="923896" cy="365379"/>
          </a:xfrm>
          <a:prstGeom prst="rect">
            <a:avLst/>
          </a:prstGeom>
          <a:ln/>
        </p:spPr>
        <p:style>
          <a:lnRef idx="0">
            <a:schemeClr val="dk1"/>
          </a:lnRef>
          <a:fillRef idx="3">
            <a:schemeClr val="dk1"/>
          </a:fillRef>
          <a:effectRef idx="3">
            <a:schemeClr val="dk1"/>
          </a:effectRef>
          <a:fontRef idx="minor">
            <a:schemeClr val="lt1"/>
          </a:fontRef>
        </p:style>
        <p:txBody>
          <a:bodyPr wrap="square" lIns="91362" tIns="45679" rIns="91362" bIns="45679" rtlCol="0" anchor="ctr"/>
          <a:lstStyle/>
          <a:p>
            <a:pPr algn="ctr" defTabSz="912717">
              <a:lnSpc>
                <a:spcPts val="750"/>
              </a:lnSpc>
            </a:pPr>
            <a:r>
              <a:rPr lang="en-US" sz="1000" b="1" kern="0" dirty="0">
                <a:solidFill>
                  <a:prstClr val="white"/>
                </a:solidFill>
              </a:rPr>
              <a:t>Multi-Cloud Network Adapter</a:t>
            </a:r>
          </a:p>
        </p:txBody>
      </p:sp>
      <p:sp>
        <p:nvSpPr>
          <p:cNvPr id="45" name="Rectangle 44"/>
          <p:cNvSpPr/>
          <p:nvPr/>
        </p:nvSpPr>
        <p:spPr>
          <a:xfrm>
            <a:off x="9155705" y="5135450"/>
            <a:ext cx="587730" cy="365379"/>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algn="ctr" defTabSz="912717">
              <a:lnSpc>
                <a:spcPts val="750"/>
              </a:lnSpc>
              <a:defRPr/>
            </a:pPr>
            <a:r>
              <a:rPr lang="en-US" sz="1000" b="1" kern="0" dirty="0">
                <a:solidFill>
                  <a:prstClr val="white"/>
                </a:solidFill>
              </a:rPr>
              <a:t>BGP LS/ </a:t>
            </a:r>
          </a:p>
          <a:p>
            <a:pPr algn="ctr" defTabSz="912717">
              <a:lnSpc>
                <a:spcPts val="750"/>
              </a:lnSpc>
              <a:defRPr/>
            </a:pPr>
            <a:r>
              <a:rPr lang="en-US" sz="1000" b="1" kern="0" dirty="0">
                <a:solidFill>
                  <a:prstClr val="white"/>
                </a:solidFill>
              </a:rPr>
              <a:t>PCEP</a:t>
            </a:r>
          </a:p>
        </p:txBody>
      </p:sp>
      <p:cxnSp>
        <p:nvCxnSpPr>
          <p:cNvPr id="48" name="Straight Arrow Connector 47"/>
          <p:cNvCxnSpPr/>
          <p:nvPr/>
        </p:nvCxnSpPr>
        <p:spPr>
          <a:xfrm>
            <a:off x="7344144" y="1728564"/>
            <a:ext cx="0" cy="1010221"/>
          </a:xfrm>
          <a:prstGeom prst="straightConnector1">
            <a:avLst/>
          </a:prstGeom>
          <a:noFill/>
          <a:ln w="19050" cap="flat" cmpd="sng" algn="ctr">
            <a:solidFill>
              <a:sysClr val="windowText" lastClr="000000"/>
            </a:solidFill>
            <a:prstDash val="solid"/>
            <a:headEnd type="none" w="med" len="med"/>
            <a:tailEnd type="triangle" w="med" len="med"/>
          </a:ln>
          <a:effectLst/>
        </p:spPr>
      </p:cxnSp>
      <p:cxnSp>
        <p:nvCxnSpPr>
          <p:cNvPr id="50" name="Straight Arrow Connector 49"/>
          <p:cNvCxnSpPr/>
          <p:nvPr/>
        </p:nvCxnSpPr>
        <p:spPr>
          <a:xfrm flipV="1">
            <a:off x="11277139" y="1760505"/>
            <a:ext cx="1" cy="2023556"/>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53" name="Rectangle 52"/>
          <p:cNvSpPr/>
          <p:nvPr/>
        </p:nvSpPr>
        <p:spPr>
          <a:xfrm>
            <a:off x="9930396" y="5135450"/>
            <a:ext cx="563077"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pPr>
            <a:r>
              <a:rPr lang="en-US" sz="999" b="1" kern="0" dirty="0">
                <a:solidFill>
                  <a:prstClr val="white"/>
                </a:solidFill>
              </a:rPr>
              <a:t>Others</a:t>
            </a:r>
          </a:p>
        </p:txBody>
      </p:sp>
      <p:sp>
        <p:nvSpPr>
          <p:cNvPr id="54" name="TextBox 53"/>
          <p:cNvSpPr txBox="1"/>
          <p:nvPr/>
        </p:nvSpPr>
        <p:spPr>
          <a:xfrm>
            <a:off x="9662901" y="5074961"/>
            <a:ext cx="343364" cy="369332"/>
          </a:xfrm>
          <a:prstGeom prst="rect">
            <a:avLst/>
          </a:prstGeom>
          <a:noFill/>
        </p:spPr>
        <p:txBody>
          <a:bodyPr wrap="none" rtlCol="0">
            <a:spAutoFit/>
          </a:bodyPr>
          <a:lstStyle/>
          <a:p>
            <a:r>
              <a:rPr lang="en-US" dirty="0">
                <a:solidFill>
                  <a:prstClr val="black"/>
                </a:solidFill>
              </a:rPr>
              <a:t>…</a:t>
            </a:r>
          </a:p>
        </p:txBody>
      </p:sp>
      <p:cxnSp>
        <p:nvCxnSpPr>
          <p:cNvPr id="64" name="Straight Arrow Connector 63"/>
          <p:cNvCxnSpPr>
            <a:stCxn id="42" idx="2"/>
            <a:endCxn id="65" idx="0"/>
          </p:cNvCxnSpPr>
          <p:nvPr/>
        </p:nvCxnSpPr>
        <p:spPr>
          <a:xfrm flipH="1">
            <a:off x="7075862" y="5500829"/>
            <a:ext cx="3458" cy="655792"/>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6536735" y="6156621"/>
            <a:ext cx="1078254" cy="19389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100" kern="0" dirty="0">
                <a:solidFill>
                  <a:srgbClr val="70AD47">
                    <a:lumMod val="20000"/>
                    <a:lumOff val="80000"/>
                  </a:srgbClr>
                </a:solidFill>
              </a:rPr>
              <a:t>Multi-VIM/Cloud</a:t>
            </a:r>
          </a:p>
        </p:txBody>
      </p:sp>
      <p:sp>
        <p:nvSpPr>
          <p:cNvPr id="47" name="Rectangle 46"/>
          <p:cNvSpPr/>
          <p:nvPr/>
        </p:nvSpPr>
        <p:spPr>
          <a:xfrm>
            <a:off x="10752375" y="1401159"/>
            <a:ext cx="1093250" cy="315279"/>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50" kern="0" dirty="0">
                <a:solidFill>
                  <a:srgbClr val="70AD47">
                    <a:lumMod val="20000"/>
                    <a:lumOff val="80000"/>
                  </a:srgbClr>
                </a:solidFill>
              </a:rPr>
              <a:t>Active &amp; Available Inventory </a:t>
            </a:r>
          </a:p>
        </p:txBody>
      </p:sp>
      <p:sp>
        <p:nvSpPr>
          <p:cNvPr id="49" name="Rectangle 48"/>
          <p:cNvSpPr/>
          <p:nvPr/>
        </p:nvSpPr>
        <p:spPr>
          <a:xfrm>
            <a:off x="6953261" y="1374869"/>
            <a:ext cx="760880" cy="329036"/>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00" kern="0">
                <a:solidFill>
                  <a:srgbClr val="70AD47">
                    <a:lumMod val="20000"/>
                    <a:lumOff val="80000"/>
                  </a:srgbClr>
                </a:solidFill>
              </a:rPr>
              <a:t>Service Design &amp; Creation</a:t>
            </a:r>
            <a:endParaRPr lang="en-US" sz="1000" kern="0" dirty="0">
              <a:solidFill>
                <a:srgbClr val="70AD47">
                  <a:lumMod val="20000"/>
                  <a:lumOff val="80000"/>
                </a:srgbClr>
              </a:solidFill>
            </a:endParaRPr>
          </a:p>
        </p:txBody>
      </p:sp>
      <p:sp>
        <p:nvSpPr>
          <p:cNvPr id="67" name="Rectangle 66"/>
          <p:cNvSpPr/>
          <p:nvPr/>
        </p:nvSpPr>
        <p:spPr>
          <a:xfrm>
            <a:off x="8364925" y="1378545"/>
            <a:ext cx="881696" cy="322164"/>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100" kern="0">
                <a:solidFill>
                  <a:srgbClr val="70AD47">
                    <a:lumMod val="20000"/>
                    <a:lumOff val="80000"/>
                  </a:srgbClr>
                </a:solidFill>
              </a:rPr>
              <a:t>Orchestration</a:t>
            </a:r>
            <a:endParaRPr lang="en-US" sz="1100" kern="0" dirty="0">
              <a:solidFill>
                <a:srgbClr val="70AD47">
                  <a:lumMod val="20000"/>
                  <a:lumOff val="80000"/>
                </a:srgbClr>
              </a:solidFill>
            </a:endParaRPr>
          </a:p>
        </p:txBody>
      </p:sp>
      <p:sp>
        <p:nvSpPr>
          <p:cNvPr id="68" name="Rectangle 67"/>
          <p:cNvSpPr/>
          <p:nvPr/>
        </p:nvSpPr>
        <p:spPr>
          <a:xfrm>
            <a:off x="9531521" y="1376272"/>
            <a:ext cx="1172818" cy="33870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50" kern="0" dirty="0">
                <a:solidFill>
                  <a:srgbClr val="70AD47">
                    <a:lumMod val="20000"/>
                    <a:lumOff val="80000"/>
                  </a:srgbClr>
                </a:solidFill>
              </a:rPr>
              <a:t>Data Collection, Analytics &amp; Events</a:t>
            </a:r>
          </a:p>
        </p:txBody>
      </p:sp>
      <p:sp>
        <p:nvSpPr>
          <p:cNvPr id="69" name="TextBox 68"/>
          <p:cNvSpPr txBox="1"/>
          <p:nvPr/>
        </p:nvSpPr>
        <p:spPr>
          <a:xfrm>
            <a:off x="9647531" y="1027929"/>
            <a:ext cx="934006" cy="368952"/>
          </a:xfrm>
          <a:prstGeom prst="rect">
            <a:avLst/>
          </a:prstGeom>
          <a:noFill/>
        </p:spPr>
        <p:txBody>
          <a:bodyPr wrap="square" lIns="0" tIns="45659" rIns="0" bIns="45659" rtlCol="0" anchor="ctr" anchorCtr="0">
            <a:spAutoFit/>
          </a:bodyPr>
          <a:lstStyle/>
          <a:p>
            <a:pPr algn="ctr" defTabSz="913220">
              <a:defRPr/>
            </a:pPr>
            <a:r>
              <a:rPr lang="en-US" sz="899" b="1" i="1" kern="0">
                <a:solidFill>
                  <a:prstClr val="black"/>
                </a:solidFill>
              </a:rPr>
              <a:t>Closed Loop Actions</a:t>
            </a:r>
            <a:endParaRPr lang="en-US" sz="899" b="1" i="1" kern="0" dirty="0">
              <a:solidFill>
                <a:prstClr val="black"/>
              </a:solidFill>
            </a:endParaRPr>
          </a:p>
        </p:txBody>
      </p:sp>
      <p:sp>
        <p:nvSpPr>
          <p:cNvPr id="70" name="TextBox 69"/>
          <p:cNvSpPr txBox="1"/>
          <p:nvPr/>
        </p:nvSpPr>
        <p:spPr>
          <a:xfrm>
            <a:off x="10841374" y="1031444"/>
            <a:ext cx="934006" cy="368952"/>
          </a:xfrm>
          <a:prstGeom prst="rect">
            <a:avLst/>
          </a:prstGeom>
          <a:noFill/>
        </p:spPr>
        <p:txBody>
          <a:bodyPr wrap="square" lIns="0" tIns="45659" rIns="0" bIns="45659" rtlCol="0" anchor="ctr" anchorCtr="0">
            <a:spAutoFit/>
          </a:bodyPr>
          <a:lstStyle/>
          <a:p>
            <a:pPr algn="ctr" defTabSz="913220">
              <a:defRPr/>
            </a:pPr>
            <a:r>
              <a:rPr lang="en-US" sz="899" b="1" i="1" kern="0">
                <a:solidFill>
                  <a:prstClr val="black"/>
                </a:solidFill>
              </a:rPr>
              <a:t>Inventory </a:t>
            </a:r>
          </a:p>
          <a:p>
            <a:pPr algn="ctr" defTabSz="913220">
              <a:defRPr/>
            </a:pPr>
            <a:r>
              <a:rPr lang="en-US" sz="899" b="1" i="1" kern="0" dirty="0">
                <a:solidFill>
                  <a:prstClr val="black"/>
                </a:solidFill>
              </a:rPr>
              <a:t>Updates</a:t>
            </a:r>
          </a:p>
        </p:txBody>
      </p:sp>
      <p:sp>
        <p:nvSpPr>
          <p:cNvPr id="71" name="TextBox 70"/>
          <p:cNvSpPr txBox="1"/>
          <p:nvPr/>
        </p:nvSpPr>
        <p:spPr>
          <a:xfrm>
            <a:off x="8335848" y="1106561"/>
            <a:ext cx="934006" cy="230581"/>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Orchestration</a:t>
            </a:r>
          </a:p>
        </p:txBody>
      </p:sp>
      <p:sp>
        <p:nvSpPr>
          <p:cNvPr id="72" name="TextBox 71"/>
          <p:cNvSpPr txBox="1"/>
          <p:nvPr/>
        </p:nvSpPr>
        <p:spPr>
          <a:xfrm>
            <a:off x="6866698" y="1033277"/>
            <a:ext cx="934006" cy="368952"/>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Artifact Distribution</a:t>
            </a:r>
          </a:p>
        </p:txBody>
      </p:sp>
      <p:cxnSp>
        <p:nvCxnSpPr>
          <p:cNvPr id="62" name="Straight Arrow Connector 61"/>
          <p:cNvCxnSpPr/>
          <p:nvPr/>
        </p:nvCxnSpPr>
        <p:spPr>
          <a:xfrm>
            <a:off x="9033389" y="1705506"/>
            <a:ext cx="102" cy="50934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10653402" y="5137883"/>
            <a:ext cx="1193385" cy="1332547"/>
            <a:chOff x="9260011" y="5135450"/>
            <a:chExt cx="1193385" cy="1332547"/>
          </a:xfrm>
        </p:grpSpPr>
        <p:sp>
          <p:nvSpPr>
            <p:cNvPr id="73" name="Rectangle 72"/>
            <p:cNvSpPr/>
            <p:nvPr/>
          </p:nvSpPr>
          <p:spPr>
            <a:xfrm>
              <a:off x="9412739" y="5135450"/>
              <a:ext cx="893056" cy="365379"/>
            </a:xfrm>
            <a:prstGeom prst="rect">
              <a:avLst/>
            </a:prstGeom>
            <a:solidFill>
              <a:srgbClr val="006F8D"/>
            </a:solidFill>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defRPr/>
              </a:pPr>
              <a:r>
                <a:rPr lang="en-US" sz="999" b="1" kern="0" dirty="0">
                  <a:solidFill>
                    <a:prstClr val="white"/>
                  </a:solidFill>
                </a:rPr>
                <a:t>External System Adapter (s)</a:t>
              </a:r>
            </a:p>
          </p:txBody>
        </p:sp>
        <p:sp>
          <p:nvSpPr>
            <p:cNvPr id="76" name="TextBox 75"/>
            <p:cNvSpPr txBox="1"/>
            <p:nvPr/>
          </p:nvSpPr>
          <p:spPr>
            <a:xfrm>
              <a:off x="9260011" y="5960674"/>
              <a:ext cx="1193385" cy="507323"/>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External </a:t>
              </a:r>
            </a:p>
            <a:p>
              <a:pPr algn="ctr" defTabSz="913220">
                <a:defRPr/>
              </a:pPr>
              <a:r>
                <a:rPr lang="en-US" sz="899" b="1" i="1" kern="0" dirty="0">
                  <a:solidFill>
                    <a:prstClr val="black"/>
                  </a:solidFill>
                </a:rPr>
                <a:t>3</a:t>
              </a:r>
              <a:r>
                <a:rPr lang="en-US" sz="899" b="1" i="1" kern="0" baseline="30000" dirty="0">
                  <a:solidFill>
                    <a:prstClr val="black"/>
                  </a:solidFill>
                </a:rPr>
                <a:t>rd</a:t>
              </a:r>
              <a:r>
                <a:rPr lang="en-US" sz="899" b="1" i="1" kern="0" dirty="0">
                  <a:solidFill>
                    <a:prstClr val="black"/>
                  </a:solidFill>
                </a:rPr>
                <a:t> Party Controllers</a:t>
              </a:r>
            </a:p>
            <a:p>
              <a:pPr algn="ctr" defTabSz="913220">
                <a:defRPr/>
              </a:pPr>
              <a:r>
                <a:rPr lang="en-US" sz="899" b="1" i="1" kern="0" dirty="0">
                  <a:solidFill>
                    <a:prstClr val="black"/>
                  </a:solidFill>
                </a:rPr>
                <a:t>Element Mgt. Systems</a:t>
              </a:r>
            </a:p>
          </p:txBody>
        </p:sp>
      </p:grpSp>
      <p:cxnSp>
        <p:nvCxnSpPr>
          <p:cNvPr id="51" name="Straight Arrow Connector 50"/>
          <p:cNvCxnSpPr/>
          <p:nvPr/>
        </p:nvCxnSpPr>
        <p:spPr>
          <a:xfrm>
            <a:off x="10161149" y="1723794"/>
            <a:ext cx="102" cy="50934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5961888" y="1865074"/>
            <a:ext cx="5603335" cy="4108789"/>
            <a:chOff x="5961888" y="1865074"/>
            <a:chExt cx="5603335" cy="4108789"/>
          </a:xfrm>
        </p:grpSpPr>
        <p:sp>
          <p:nvSpPr>
            <p:cNvPr id="66" name="Rectangle 65"/>
            <p:cNvSpPr/>
            <p:nvPr/>
          </p:nvSpPr>
          <p:spPr>
            <a:xfrm>
              <a:off x="5961888" y="5786953"/>
              <a:ext cx="1793273" cy="186910"/>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a:solidFill>
                    <a:prstClr val="black"/>
                  </a:solidFill>
                </a:rPr>
                <a:t>MSB/Data Movement</a:t>
              </a:r>
              <a:endParaRPr lang="en-US" sz="1050" dirty="0">
                <a:solidFill>
                  <a:prstClr val="black"/>
                </a:solidFill>
              </a:endParaRPr>
            </a:p>
          </p:txBody>
        </p:sp>
        <p:sp>
          <p:nvSpPr>
            <p:cNvPr id="43" name="Rectangle 42"/>
            <p:cNvSpPr/>
            <p:nvPr/>
          </p:nvSpPr>
          <p:spPr>
            <a:xfrm>
              <a:off x="5961888" y="1865074"/>
              <a:ext cx="5603335" cy="179901"/>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dirty="0">
                  <a:solidFill>
                    <a:prstClr val="black"/>
                  </a:solidFill>
                </a:rPr>
                <a:t>MSB/Data Movement</a:t>
              </a:r>
            </a:p>
          </p:txBody>
        </p:sp>
        <p:sp>
          <p:nvSpPr>
            <p:cNvPr id="55" name="Rectangle 54"/>
            <p:cNvSpPr/>
            <p:nvPr/>
          </p:nvSpPr>
          <p:spPr>
            <a:xfrm rot="16200000">
              <a:off x="4002553" y="3828207"/>
              <a:ext cx="4106522" cy="180257"/>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a:solidFill>
                    <a:prstClr val="black"/>
                  </a:solidFill>
                </a:rPr>
                <a:t>MSB/Data Movement</a:t>
              </a:r>
              <a:endParaRPr lang="en-US" sz="1050" dirty="0">
                <a:solidFill>
                  <a:prstClr val="black"/>
                </a:solidFill>
              </a:endParaRPr>
            </a:p>
          </p:txBody>
        </p:sp>
        <p:sp>
          <p:nvSpPr>
            <p:cNvPr id="7" name="Rectangle 6"/>
            <p:cNvSpPr/>
            <p:nvPr/>
          </p:nvSpPr>
          <p:spPr>
            <a:xfrm>
              <a:off x="6113648" y="1880064"/>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Rectangle 55"/>
            <p:cNvSpPr/>
            <p:nvPr/>
          </p:nvSpPr>
          <p:spPr>
            <a:xfrm>
              <a:off x="6112733" y="5795735"/>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cxnSp>
        <p:nvCxnSpPr>
          <p:cNvPr id="58" name="Straight Arrow Connector 57"/>
          <p:cNvCxnSpPr/>
          <p:nvPr/>
        </p:nvCxnSpPr>
        <p:spPr>
          <a:xfrm>
            <a:off x="8867275" y="4379162"/>
            <a:ext cx="1" cy="441476"/>
          </a:xfrm>
          <a:prstGeom prst="straightConnector1">
            <a:avLst/>
          </a:prstGeom>
          <a:noFill/>
          <a:ln w="28575" cap="flat" cmpd="sng" algn="ctr">
            <a:solidFill>
              <a:schemeClr val="tx1"/>
            </a:solidFill>
            <a:prstDash val="solid"/>
            <a:headEnd type="triangle" w="med" len="med"/>
            <a:tailEnd type="triangle" w="med" len="med"/>
          </a:ln>
          <a:effectLst/>
        </p:spPr>
      </p:cxnSp>
      <p:sp>
        <p:nvSpPr>
          <p:cNvPr id="77" name="TextBox 76">
            <a:extLst>
              <a:ext uri="{FF2B5EF4-FFF2-40B4-BE49-F238E27FC236}">
                <a16:creationId xmlns:a16="http://schemas.microsoft.com/office/drawing/2014/main" xmlns="" id="{0D5F24D4-65A7-4DBE-A719-65FAFB595C13}"/>
              </a:ext>
            </a:extLst>
          </p:cNvPr>
          <p:cNvSpPr txBox="1"/>
          <p:nvPr/>
        </p:nvSpPr>
        <p:spPr>
          <a:xfrm>
            <a:off x="8785813" y="1988540"/>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CE-2</a:t>
            </a:r>
          </a:p>
        </p:txBody>
      </p:sp>
      <p:sp>
        <p:nvSpPr>
          <p:cNvPr id="78" name="TextBox 77">
            <a:extLst>
              <a:ext uri="{FF2B5EF4-FFF2-40B4-BE49-F238E27FC236}">
                <a16:creationId xmlns:a16="http://schemas.microsoft.com/office/drawing/2014/main" xmlns="" id="{0D5F24D4-65A7-4DBE-A719-65FAFB595C13}"/>
              </a:ext>
            </a:extLst>
          </p:cNvPr>
          <p:cNvSpPr txBox="1"/>
          <p:nvPr/>
        </p:nvSpPr>
        <p:spPr>
          <a:xfrm>
            <a:off x="9871481" y="1964075"/>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CE-3</a:t>
            </a:r>
          </a:p>
        </p:txBody>
      </p:sp>
      <p:sp>
        <p:nvSpPr>
          <p:cNvPr id="80" name="TextBox 79">
            <a:extLst>
              <a:ext uri="{FF2B5EF4-FFF2-40B4-BE49-F238E27FC236}">
                <a16:creationId xmlns:a16="http://schemas.microsoft.com/office/drawing/2014/main" xmlns="" id="{0D5F24D4-65A7-4DBE-A719-65FAFB595C13}"/>
              </a:ext>
            </a:extLst>
          </p:cNvPr>
          <p:cNvSpPr txBox="1"/>
          <p:nvPr/>
        </p:nvSpPr>
        <p:spPr>
          <a:xfrm>
            <a:off x="10999139" y="1976597"/>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CE-4</a:t>
            </a:r>
          </a:p>
        </p:txBody>
      </p:sp>
      <p:sp>
        <p:nvSpPr>
          <p:cNvPr id="81" name="TextBox 80">
            <a:extLst>
              <a:ext uri="{FF2B5EF4-FFF2-40B4-BE49-F238E27FC236}">
                <a16:creationId xmlns:a16="http://schemas.microsoft.com/office/drawing/2014/main" xmlns="" id="{0D5F24D4-65A7-4DBE-A719-65FAFB595C13}"/>
              </a:ext>
            </a:extLst>
          </p:cNvPr>
          <p:cNvSpPr txBox="1"/>
          <p:nvPr/>
        </p:nvSpPr>
        <p:spPr>
          <a:xfrm>
            <a:off x="6815675" y="5593986"/>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CE-5</a:t>
            </a:r>
          </a:p>
        </p:txBody>
      </p:sp>
      <p:sp>
        <p:nvSpPr>
          <p:cNvPr id="82" name="TextBox 81">
            <a:extLst>
              <a:ext uri="{FF2B5EF4-FFF2-40B4-BE49-F238E27FC236}">
                <a16:creationId xmlns:a16="http://schemas.microsoft.com/office/drawing/2014/main" xmlns="" id="{0D5F24D4-65A7-4DBE-A719-65FAFB595C13}"/>
              </a:ext>
            </a:extLst>
          </p:cNvPr>
          <p:cNvSpPr txBox="1"/>
          <p:nvPr/>
        </p:nvSpPr>
        <p:spPr>
          <a:xfrm>
            <a:off x="7038443" y="1989328"/>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CE-1</a:t>
            </a:r>
          </a:p>
        </p:txBody>
      </p:sp>
      <p:grpSp>
        <p:nvGrpSpPr>
          <p:cNvPr id="5" name="Group 4"/>
          <p:cNvGrpSpPr/>
          <p:nvPr/>
        </p:nvGrpSpPr>
        <p:grpSpPr>
          <a:xfrm>
            <a:off x="10194455" y="45332"/>
            <a:ext cx="1814461" cy="940456"/>
            <a:chOff x="10194455" y="45332"/>
            <a:chExt cx="1814461" cy="940456"/>
          </a:xfrm>
        </p:grpSpPr>
        <p:sp>
          <p:nvSpPr>
            <p:cNvPr id="84" name="Rectangle 83">
              <a:extLst>
                <a:ext uri="{FF2B5EF4-FFF2-40B4-BE49-F238E27FC236}">
                  <a16:creationId xmlns:a16="http://schemas.microsoft.com/office/drawing/2014/main" xmlns="" id="{3261A921-D5CE-49C2-9B24-6EB17C1C8DA8}"/>
                </a:ext>
              </a:extLst>
            </p:cNvPr>
            <p:cNvSpPr/>
            <p:nvPr/>
          </p:nvSpPr>
          <p:spPr>
            <a:xfrm>
              <a:off x="10194455" y="273769"/>
              <a:ext cx="1814461" cy="712019"/>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defTabSz="457200" hangingPunct="0"/>
              <a:endParaRPr lang="en-US">
                <a:solidFill>
                  <a:srgbClr val="000000"/>
                </a:solidFill>
                <a:sym typeface="Calibri"/>
              </a:endParaRPr>
            </a:p>
          </p:txBody>
        </p:sp>
        <p:sp>
          <p:nvSpPr>
            <p:cNvPr id="85" name="TextBox 84">
              <a:extLst>
                <a:ext uri="{FF2B5EF4-FFF2-40B4-BE49-F238E27FC236}">
                  <a16:creationId xmlns:a16="http://schemas.microsoft.com/office/drawing/2014/main" xmlns="" id="{61E46455-4F0F-463D-AB65-404AE4F7355E}"/>
                </a:ext>
              </a:extLst>
            </p:cNvPr>
            <p:cNvSpPr txBox="1"/>
            <p:nvPr/>
          </p:nvSpPr>
          <p:spPr>
            <a:xfrm>
              <a:off x="10901158" y="45332"/>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white"/>
                  </a:solidFill>
                  <a:sym typeface="Calibri"/>
                </a:rPr>
                <a:t>Key</a:t>
              </a:r>
            </a:p>
          </p:txBody>
        </p:sp>
        <p:grpSp>
          <p:nvGrpSpPr>
            <p:cNvPr id="86" name="Group 85">
              <a:extLst>
                <a:ext uri="{FF2B5EF4-FFF2-40B4-BE49-F238E27FC236}">
                  <a16:creationId xmlns:a16="http://schemas.microsoft.com/office/drawing/2014/main" xmlns="" id="{E4A90269-B139-4BEE-B670-97E5AACE2CF7}"/>
                </a:ext>
              </a:extLst>
            </p:cNvPr>
            <p:cNvGrpSpPr/>
            <p:nvPr/>
          </p:nvGrpSpPr>
          <p:grpSpPr>
            <a:xfrm>
              <a:off x="10280393" y="447126"/>
              <a:ext cx="1714288" cy="436790"/>
              <a:chOff x="5236557" y="1068009"/>
              <a:chExt cx="1714288" cy="436790"/>
            </a:xfrm>
          </p:grpSpPr>
          <p:sp>
            <p:nvSpPr>
              <p:cNvPr id="87" name="TextBox 86">
                <a:extLst>
                  <a:ext uri="{FF2B5EF4-FFF2-40B4-BE49-F238E27FC236}">
                    <a16:creationId xmlns:a16="http://schemas.microsoft.com/office/drawing/2014/main" xmlns="" id="{1F6DC9E0-BB51-4BE7-B541-C52F0FBAB1C7}"/>
                  </a:ext>
                </a:extLst>
              </p:cNvPr>
              <p:cNvSpPr txBox="1"/>
              <p:nvPr/>
            </p:nvSpPr>
            <p:spPr>
              <a:xfrm>
                <a:off x="5236557" y="1068009"/>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CE-x</a:t>
                </a:r>
              </a:p>
            </p:txBody>
          </p:sp>
          <p:sp>
            <p:nvSpPr>
              <p:cNvPr id="88" name="TextBox 87">
                <a:extLst>
                  <a:ext uri="{FF2B5EF4-FFF2-40B4-BE49-F238E27FC236}">
                    <a16:creationId xmlns:a16="http://schemas.microsoft.com/office/drawing/2014/main" xmlns="" id="{5C9EC464-C30F-4A12-8EA7-61B0C36B359A}"/>
                  </a:ext>
                </a:extLst>
              </p:cNvPr>
              <p:cNvSpPr txBox="1"/>
              <p:nvPr/>
            </p:nvSpPr>
            <p:spPr>
              <a:xfrm>
                <a:off x="5236557" y="1289468"/>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CI-x</a:t>
                </a:r>
              </a:p>
            </p:txBody>
          </p:sp>
          <p:sp>
            <p:nvSpPr>
              <p:cNvPr id="89" name="TextBox 88">
                <a:extLst>
                  <a:ext uri="{FF2B5EF4-FFF2-40B4-BE49-F238E27FC236}">
                    <a16:creationId xmlns:a16="http://schemas.microsoft.com/office/drawing/2014/main" xmlns="" id="{839B1F57-7E45-4803-A778-6DA687031A58}"/>
                  </a:ext>
                </a:extLst>
              </p:cNvPr>
              <p:cNvSpPr txBox="1"/>
              <p:nvPr/>
            </p:nvSpPr>
            <p:spPr>
              <a:xfrm>
                <a:off x="5717815" y="1071230"/>
                <a:ext cx="1233030"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Controller External API</a:t>
                </a:r>
              </a:p>
            </p:txBody>
          </p:sp>
          <p:sp>
            <p:nvSpPr>
              <p:cNvPr id="90" name="TextBox 89">
                <a:extLst>
                  <a:ext uri="{FF2B5EF4-FFF2-40B4-BE49-F238E27FC236}">
                    <a16:creationId xmlns:a16="http://schemas.microsoft.com/office/drawing/2014/main" xmlns="" id="{21FE55A6-061E-4CCE-AC67-4B2536577CE3}"/>
                  </a:ext>
                </a:extLst>
              </p:cNvPr>
              <p:cNvSpPr txBox="1"/>
              <p:nvPr/>
            </p:nvSpPr>
            <p:spPr>
              <a:xfrm>
                <a:off x="5725221" y="1283340"/>
                <a:ext cx="1199367"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Controller Internal API</a:t>
                </a:r>
              </a:p>
            </p:txBody>
          </p:sp>
        </p:grpSp>
      </p:grpSp>
      <p:sp>
        <p:nvSpPr>
          <p:cNvPr id="91" name="Rectangle 90"/>
          <p:cNvSpPr/>
          <p:nvPr/>
        </p:nvSpPr>
        <p:spPr>
          <a:xfrm>
            <a:off x="6379170" y="3327822"/>
            <a:ext cx="1445387" cy="121063"/>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dirty="0">
                <a:solidFill>
                  <a:prstClr val="black"/>
                </a:solidFill>
              </a:rPr>
              <a:t>Service Logic</a:t>
            </a:r>
          </a:p>
        </p:txBody>
      </p:sp>
      <p:sp>
        <p:nvSpPr>
          <p:cNvPr id="17" name="Rectangle 16"/>
          <p:cNvSpPr/>
          <p:nvPr/>
        </p:nvSpPr>
        <p:spPr>
          <a:xfrm>
            <a:off x="6309718" y="2666801"/>
            <a:ext cx="1652857" cy="276999"/>
          </a:xfrm>
          <a:prstGeom prst="rect">
            <a:avLst/>
          </a:prstGeom>
        </p:spPr>
        <p:txBody>
          <a:bodyPr wrap="square">
            <a:spAutoFit/>
          </a:bodyPr>
          <a:lstStyle/>
          <a:p>
            <a:pPr algn="ctr" defTabSz="912717">
              <a:defRPr/>
            </a:pPr>
            <a:r>
              <a:rPr lang="en-US" sz="1200" b="1" kern="0" dirty="0">
                <a:solidFill>
                  <a:prstClr val="black"/>
                </a:solidFill>
              </a:rPr>
              <a:t>Repository</a:t>
            </a:r>
          </a:p>
        </p:txBody>
      </p:sp>
      <p:grpSp>
        <p:nvGrpSpPr>
          <p:cNvPr id="94" name="Group 93"/>
          <p:cNvGrpSpPr/>
          <p:nvPr/>
        </p:nvGrpSpPr>
        <p:grpSpPr>
          <a:xfrm>
            <a:off x="8195871" y="3426893"/>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95"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6" name="Oval 95"/>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7" name="Oval 96"/>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8" name="Oval 97"/>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9" name="Oval 98"/>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100" name="Straight Connector 99"/>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11464311"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grpSp>
        <p:nvGrpSpPr>
          <p:cNvPr id="105" name="Group 104"/>
          <p:cNvGrpSpPr/>
          <p:nvPr/>
        </p:nvGrpSpPr>
        <p:grpSpPr>
          <a:xfrm>
            <a:off x="8201964" y="3643214"/>
            <a:ext cx="610098" cy="281695"/>
            <a:chOff x="11464311" y="3343275"/>
            <a:chExt cx="732880" cy="338386"/>
          </a:xfrm>
          <a:solidFill>
            <a:schemeClr val="accent6">
              <a:lumMod val="75000"/>
            </a:schemeClr>
          </a:solidFill>
          <a:effectLst>
            <a:outerShdw blurRad="50800" dist="38100" dir="2700000" algn="tl" rotWithShape="0">
              <a:prstClr val="black">
                <a:alpha val="40000"/>
              </a:prstClr>
            </a:outerShdw>
          </a:effectLst>
        </p:grpSpPr>
        <p:sp>
          <p:nvSpPr>
            <p:cNvPr id="106" name="Rounded Rectangle 118"/>
            <p:cNvSpPr/>
            <p:nvPr/>
          </p:nvSpPr>
          <p:spPr>
            <a:xfrm>
              <a:off x="11501478"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07" name="Oval 106"/>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08" name="Oval 107"/>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09" name="Oval 108"/>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10" name="Oval 109"/>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111" name="Straight Connector 110"/>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a:off x="11464311"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grpSp>
        <p:nvGrpSpPr>
          <p:cNvPr id="116" name="Group 115"/>
          <p:cNvGrpSpPr/>
          <p:nvPr/>
        </p:nvGrpSpPr>
        <p:grpSpPr>
          <a:xfrm>
            <a:off x="8300208" y="4044983"/>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117"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18" name="Oval 117"/>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19" name="Oval 118"/>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20" name="Oval 119"/>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21" name="Oval 120"/>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122" name="Straight Connector 121"/>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5" name="TextBox 124"/>
            <p:cNvSpPr txBox="1"/>
            <p:nvPr/>
          </p:nvSpPr>
          <p:spPr>
            <a:xfrm>
              <a:off x="11464311"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sp>
        <p:nvSpPr>
          <p:cNvPr id="126" name="TextBox 125"/>
          <p:cNvSpPr txBox="1"/>
          <p:nvPr/>
        </p:nvSpPr>
        <p:spPr>
          <a:xfrm>
            <a:off x="8875970" y="3347842"/>
            <a:ext cx="1104351" cy="1077218"/>
          </a:xfrm>
          <a:prstGeom prst="rect">
            <a:avLst/>
          </a:prstGeom>
          <a:noFill/>
        </p:spPr>
        <p:txBody>
          <a:bodyPr wrap="square" rtlCol="0">
            <a:spAutoFit/>
          </a:bodyPr>
          <a:lstStyle/>
          <a:p>
            <a:r>
              <a:rPr lang="en-US" sz="800" b="1" dirty="0">
                <a:solidFill>
                  <a:srgbClr val="E7E6E6">
                    <a:lumMod val="25000"/>
                  </a:srgbClr>
                </a:solidFill>
              </a:rPr>
              <a:t>IP/VRF Assign</a:t>
            </a:r>
          </a:p>
          <a:p>
            <a:r>
              <a:rPr lang="en-US" sz="800" b="1" dirty="0">
                <a:solidFill>
                  <a:srgbClr val="E7E6E6">
                    <a:lumMod val="25000"/>
                  </a:srgbClr>
                </a:solidFill>
              </a:rPr>
              <a:t>L2 Service Create</a:t>
            </a:r>
          </a:p>
          <a:p>
            <a:r>
              <a:rPr lang="en-US" sz="800" b="1" dirty="0">
                <a:solidFill>
                  <a:srgbClr val="E7E6E6">
                    <a:lumMod val="25000"/>
                  </a:srgbClr>
                </a:solidFill>
              </a:rPr>
              <a:t>L3 VPN Service Create</a:t>
            </a:r>
          </a:p>
          <a:p>
            <a:r>
              <a:rPr lang="en-US" sz="800" b="1" dirty="0">
                <a:solidFill>
                  <a:srgbClr val="E7E6E6">
                    <a:lumMod val="25000"/>
                  </a:srgbClr>
                </a:solidFill>
              </a:rPr>
              <a:t>SD-WAN Create</a:t>
            </a:r>
          </a:p>
          <a:p>
            <a:r>
              <a:rPr lang="en-US" sz="800" b="1" dirty="0">
                <a:solidFill>
                  <a:srgbClr val="E7E6E6">
                    <a:lumMod val="25000"/>
                  </a:srgbClr>
                </a:solidFill>
              </a:rPr>
              <a:t>TE Tunneling</a:t>
            </a:r>
          </a:p>
          <a:p>
            <a:r>
              <a:rPr lang="en-US" sz="800" b="1" dirty="0">
                <a:solidFill>
                  <a:srgbClr val="E7E6E6">
                    <a:lumMod val="25000"/>
                  </a:srgbClr>
                </a:solidFill>
              </a:rPr>
              <a:t>BGP </a:t>
            </a:r>
            <a:r>
              <a:rPr lang="en-US" sz="800" b="1" dirty="0" err="1">
                <a:solidFill>
                  <a:srgbClr val="E7E6E6">
                    <a:lumMod val="25000"/>
                  </a:srgbClr>
                </a:solidFill>
              </a:rPr>
              <a:t>Config</a:t>
            </a:r>
            <a:endParaRPr lang="en-US" sz="800" b="1" dirty="0">
              <a:solidFill>
                <a:srgbClr val="E7E6E6">
                  <a:lumMod val="25000"/>
                </a:srgbClr>
              </a:solidFill>
            </a:endParaRPr>
          </a:p>
          <a:p>
            <a:r>
              <a:rPr lang="en-US" sz="800" b="1" dirty="0">
                <a:solidFill>
                  <a:srgbClr val="E7E6E6">
                    <a:lumMod val="25000"/>
                  </a:srgbClr>
                </a:solidFill>
              </a:rPr>
              <a:t>SW Upgrade </a:t>
            </a:r>
          </a:p>
          <a:p>
            <a:r>
              <a:rPr lang="mr-IN" sz="800" b="1" dirty="0">
                <a:solidFill>
                  <a:srgbClr val="E7E6E6">
                    <a:lumMod val="25000"/>
                  </a:srgbClr>
                </a:solidFill>
              </a:rPr>
              <a:t>…</a:t>
            </a:r>
            <a:endParaRPr lang="en-US" sz="800" b="1" dirty="0">
              <a:solidFill>
                <a:srgbClr val="E7E6E6">
                  <a:lumMod val="25000"/>
                </a:srgbClr>
              </a:solidFill>
            </a:endParaRPr>
          </a:p>
        </p:txBody>
      </p:sp>
      <p:sp>
        <p:nvSpPr>
          <p:cNvPr id="127" name="TextBox 126"/>
          <p:cNvSpPr txBox="1"/>
          <p:nvPr/>
        </p:nvSpPr>
        <p:spPr>
          <a:xfrm>
            <a:off x="8382747" y="3767730"/>
            <a:ext cx="343364" cy="369332"/>
          </a:xfrm>
          <a:prstGeom prst="rect">
            <a:avLst/>
          </a:prstGeom>
          <a:noFill/>
        </p:spPr>
        <p:txBody>
          <a:bodyPr wrap="none" rtlCol="0">
            <a:spAutoFit/>
          </a:bodyPr>
          <a:lstStyle/>
          <a:p>
            <a:r>
              <a:rPr lang="en-US" dirty="0">
                <a:solidFill>
                  <a:prstClr val="black"/>
                </a:solidFill>
              </a:rPr>
              <a:t>…</a:t>
            </a:r>
          </a:p>
        </p:txBody>
      </p:sp>
      <p:sp>
        <p:nvSpPr>
          <p:cNvPr id="129" name="Rectangle 128"/>
          <p:cNvSpPr/>
          <p:nvPr/>
        </p:nvSpPr>
        <p:spPr>
          <a:xfrm>
            <a:off x="6380259" y="3480899"/>
            <a:ext cx="1444298" cy="125833"/>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dirty="0">
                <a:solidFill>
                  <a:prstClr val="black"/>
                </a:solidFill>
              </a:rPr>
              <a:t>Configuration Templates</a:t>
            </a:r>
          </a:p>
        </p:txBody>
      </p:sp>
      <p:sp>
        <p:nvSpPr>
          <p:cNvPr id="130" name="Rectangle 129"/>
          <p:cNvSpPr/>
          <p:nvPr/>
        </p:nvSpPr>
        <p:spPr>
          <a:xfrm>
            <a:off x="6379169" y="3640315"/>
            <a:ext cx="1445387" cy="240231"/>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dirty="0">
                <a:solidFill>
                  <a:prstClr val="black"/>
                </a:solidFill>
              </a:rPr>
              <a:t>Service/Network Design &amp; </a:t>
            </a:r>
            <a:r>
              <a:rPr lang="en-US" sz="800" b="1">
                <a:solidFill>
                  <a:prstClr val="black"/>
                </a:solidFill>
              </a:rPr>
              <a:t>Engineering Rules</a:t>
            </a:r>
            <a:endParaRPr lang="en-US" sz="800" b="1" dirty="0">
              <a:solidFill>
                <a:prstClr val="black"/>
              </a:solidFill>
            </a:endParaRPr>
          </a:p>
        </p:txBody>
      </p:sp>
      <p:sp>
        <p:nvSpPr>
          <p:cNvPr id="131" name="Rectangle 130"/>
          <p:cNvSpPr/>
          <p:nvPr/>
        </p:nvSpPr>
        <p:spPr>
          <a:xfrm>
            <a:off x="6379168" y="3914434"/>
            <a:ext cx="1445387" cy="108806"/>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a:solidFill>
                  <a:prstClr val="black"/>
                </a:solidFill>
              </a:rPr>
              <a:t>Policies</a:t>
            </a:r>
            <a:endParaRPr lang="en-US" sz="800" b="1" dirty="0">
              <a:solidFill>
                <a:prstClr val="black"/>
              </a:solidFill>
            </a:endParaRPr>
          </a:p>
        </p:txBody>
      </p:sp>
      <p:sp>
        <p:nvSpPr>
          <p:cNvPr id="132" name="Down Arrow 131"/>
          <p:cNvSpPr/>
          <p:nvPr/>
        </p:nvSpPr>
        <p:spPr>
          <a:xfrm>
            <a:off x="9110962" y="5870441"/>
            <a:ext cx="201349" cy="269191"/>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3" name="TextBox 132"/>
          <p:cNvSpPr txBox="1"/>
          <p:nvPr/>
        </p:nvSpPr>
        <p:spPr>
          <a:xfrm>
            <a:off x="8891467" y="6110717"/>
            <a:ext cx="672558" cy="368952"/>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VNFs</a:t>
            </a:r>
          </a:p>
          <a:p>
            <a:pPr algn="ctr" defTabSz="913220">
              <a:defRPr/>
            </a:pPr>
            <a:r>
              <a:rPr lang="en-US" sz="899" b="1" i="1" kern="0" dirty="0">
                <a:solidFill>
                  <a:prstClr val="black"/>
                </a:solidFill>
              </a:rPr>
              <a:t>PNFs</a:t>
            </a:r>
          </a:p>
        </p:txBody>
      </p:sp>
      <p:sp>
        <p:nvSpPr>
          <p:cNvPr id="134" name="Left Brace 133"/>
          <p:cNvSpPr/>
          <p:nvPr/>
        </p:nvSpPr>
        <p:spPr>
          <a:xfrm rot="16200000">
            <a:off x="9068614" y="4383166"/>
            <a:ext cx="268127" cy="2581591"/>
          </a:xfrm>
          <a:prstGeom prst="leftBrace">
            <a:avLst>
              <a:gd name="adj1" fmla="val 49923"/>
              <a:gd name="adj2" fmla="val 50000"/>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135" name="Rectangle 134"/>
          <p:cNvSpPr/>
          <p:nvPr/>
        </p:nvSpPr>
        <p:spPr>
          <a:xfrm>
            <a:off x="8533540" y="5143706"/>
            <a:ext cx="587730" cy="353611"/>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algn="ctr" defTabSz="912717">
              <a:defRPr/>
            </a:pPr>
            <a:r>
              <a:rPr lang="en-US" sz="1000" b="1" kern="0" dirty="0" err="1">
                <a:solidFill>
                  <a:prstClr val="white"/>
                </a:solidFill>
              </a:rPr>
              <a:t>OpenFlow</a:t>
            </a:r>
            <a:endParaRPr lang="en-US" sz="1000" b="1" kern="0" dirty="0">
              <a:solidFill>
                <a:prstClr val="white"/>
              </a:solidFill>
            </a:endParaRPr>
          </a:p>
        </p:txBody>
      </p:sp>
      <p:sp>
        <p:nvSpPr>
          <p:cNvPr id="136" name="Rounded Rectangle 65"/>
          <p:cNvSpPr/>
          <p:nvPr/>
        </p:nvSpPr>
        <p:spPr>
          <a:xfrm>
            <a:off x="10168496" y="3797598"/>
            <a:ext cx="1697610" cy="552318"/>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a:r>
              <a:rPr lang="en-US" sz="1000" kern="0" dirty="0">
                <a:solidFill>
                  <a:prstClr val="black"/>
                </a:solidFill>
              </a:rPr>
              <a:t>Assigned Resources Inventory: Service*  Topology &amp; </a:t>
            </a:r>
            <a:endParaRPr lang="en-US" sz="1000" kern="0" dirty="0" smtClean="0">
              <a:solidFill>
                <a:prstClr val="black"/>
              </a:solidFill>
            </a:endParaRPr>
          </a:p>
          <a:p>
            <a:pPr algn="ctr"/>
            <a:r>
              <a:rPr lang="en-US" sz="1000" kern="0" dirty="0" smtClean="0">
                <a:solidFill>
                  <a:prstClr val="black"/>
                </a:solidFill>
              </a:rPr>
              <a:t>VNF/PNF </a:t>
            </a:r>
            <a:r>
              <a:rPr lang="en-US" sz="1000" kern="0" dirty="0">
                <a:solidFill>
                  <a:prstClr val="black"/>
                </a:solidFill>
              </a:rPr>
              <a:t>State</a:t>
            </a:r>
          </a:p>
        </p:txBody>
      </p:sp>
      <p:sp>
        <p:nvSpPr>
          <p:cNvPr id="137" name="Rounded Rectangle 166"/>
          <p:cNvSpPr/>
          <p:nvPr/>
        </p:nvSpPr>
        <p:spPr>
          <a:xfrm>
            <a:off x="10168496" y="2722198"/>
            <a:ext cx="1019969" cy="451250"/>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a:r>
              <a:rPr lang="en-US" sz="900" kern="0" dirty="0">
                <a:solidFill>
                  <a:prstClr val="black"/>
                </a:solidFill>
              </a:rPr>
              <a:t>Operational Tree/</a:t>
            </a:r>
          </a:p>
          <a:p>
            <a:pPr algn="ctr"/>
            <a:r>
              <a:rPr lang="en-US" sz="900" kern="0" dirty="0" err="1">
                <a:solidFill>
                  <a:prstClr val="black"/>
                </a:solidFill>
              </a:rPr>
              <a:t>Config</a:t>
            </a:r>
            <a:r>
              <a:rPr lang="en-US" sz="900" kern="0" dirty="0">
                <a:solidFill>
                  <a:prstClr val="black"/>
                </a:solidFill>
              </a:rPr>
              <a:t> Tree</a:t>
            </a:r>
          </a:p>
          <a:p>
            <a:pPr algn="ctr"/>
            <a:r>
              <a:rPr lang="en-US" sz="900" kern="0" dirty="0">
                <a:solidFill>
                  <a:prstClr val="black"/>
                </a:solidFill>
              </a:rPr>
              <a:t>(Service Model)</a:t>
            </a:r>
          </a:p>
        </p:txBody>
      </p:sp>
      <p:cxnSp>
        <p:nvCxnSpPr>
          <p:cNvPr id="139" name="Straight Arrow Connector 138"/>
          <p:cNvCxnSpPr>
            <a:stCxn id="73" idx="2"/>
            <a:endCxn id="76" idx="0"/>
          </p:cNvCxnSpPr>
          <p:nvPr/>
        </p:nvCxnSpPr>
        <p:spPr>
          <a:xfrm flipH="1">
            <a:off x="11250095" y="5503262"/>
            <a:ext cx="2563" cy="459845"/>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a:off x="9926977" y="2995223"/>
            <a:ext cx="241519" cy="5999"/>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143" name="Straight Arrow Connector 142"/>
          <p:cNvCxnSpPr/>
          <p:nvPr/>
        </p:nvCxnSpPr>
        <p:spPr>
          <a:xfrm>
            <a:off x="9945186" y="3946397"/>
            <a:ext cx="241519" cy="5999"/>
          </a:xfrm>
          <a:prstGeom prst="straightConnector1">
            <a:avLst/>
          </a:prstGeom>
          <a:noFill/>
          <a:ln w="28575" cap="flat" cmpd="sng" algn="ctr">
            <a:solidFill>
              <a:schemeClr val="tx1"/>
            </a:solidFill>
            <a:prstDash val="solid"/>
            <a:headEnd type="triangle" w="med" len="med"/>
            <a:tailEnd type="triangle" w="med" len="med"/>
          </a:ln>
          <a:effectLst/>
        </p:spPr>
      </p:cxnSp>
      <p:sp>
        <p:nvSpPr>
          <p:cNvPr id="144" name="TextBox 143">
            <a:extLst>
              <a:ext uri="{FF2B5EF4-FFF2-40B4-BE49-F238E27FC236}">
                <a16:creationId xmlns:a16="http://schemas.microsoft.com/office/drawing/2014/main" xmlns="" id="{0D5F24D4-65A7-4DBE-A719-65FAFB595C13}"/>
              </a:ext>
            </a:extLst>
          </p:cNvPr>
          <p:cNvSpPr txBox="1"/>
          <p:nvPr/>
        </p:nvSpPr>
        <p:spPr>
          <a:xfrm>
            <a:off x="8801041" y="2508746"/>
            <a:ext cx="273779" cy="135489"/>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CI-2</a:t>
            </a:r>
          </a:p>
        </p:txBody>
      </p:sp>
      <p:sp>
        <p:nvSpPr>
          <p:cNvPr id="146" name="TextBox 145">
            <a:extLst>
              <a:ext uri="{FF2B5EF4-FFF2-40B4-BE49-F238E27FC236}">
                <a16:creationId xmlns:a16="http://schemas.microsoft.com/office/drawing/2014/main" xmlns="" id="{0D5F24D4-65A7-4DBE-A719-65FAFB595C13}"/>
              </a:ext>
            </a:extLst>
          </p:cNvPr>
          <p:cNvSpPr txBox="1"/>
          <p:nvPr/>
        </p:nvSpPr>
        <p:spPr>
          <a:xfrm>
            <a:off x="7885854" y="3202397"/>
            <a:ext cx="288883" cy="136981"/>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CI-4</a:t>
            </a:r>
          </a:p>
        </p:txBody>
      </p:sp>
      <p:sp>
        <p:nvSpPr>
          <p:cNvPr id="147" name="TextBox 146">
            <a:extLst>
              <a:ext uri="{FF2B5EF4-FFF2-40B4-BE49-F238E27FC236}">
                <a16:creationId xmlns:a16="http://schemas.microsoft.com/office/drawing/2014/main" xmlns="" id="{0D5F24D4-65A7-4DBE-A719-65FAFB595C13}"/>
              </a:ext>
            </a:extLst>
          </p:cNvPr>
          <p:cNvSpPr txBox="1"/>
          <p:nvPr/>
        </p:nvSpPr>
        <p:spPr>
          <a:xfrm>
            <a:off x="9926026" y="3027317"/>
            <a:ext cx="278000" cy="159668"/>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CI-5</a:t>
            </a:r>
          </a:p>
        </p:txBody>
      </p:sp>
      <p:sp>
        <p:nvSpPr>
          <p:cNvPr id="148" name="TextBox 147">
            <a:extLst>
              <a:ext uri="{FF2B5EF4-FFF2-40B4-BE49-F238E27FC236}">
                <a16:creationId xmlns:a16="http://schemas.microsoft.com/office/drawing/2014/main" xmlns="" id="{0D5F24D4-65A7-4DBE-A719-65FAFB595C13}"/>
              </a:ext>
            </a:extLst>
          </p:cNvPr>
          <p:cNvSpPr txBox="1"/>
          <p:nvPr/>
        </p:nvSpPr>
        <p:spPr>
          <a:xfrm>
            <a:off x="10352320" y="2494899"/>
            <a:ext cx="258754" cy="152828"/>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CI-3</a:t>
            </a:r>
          </a:p>
        </p:txBody>
      </p:sp>
      <p:cxnSp>
        <p:nvCxnSpPr>
          <p:cNvPr id="150" name="Straight Arrow Connector 149"/>
          <p:cNvCxnSpPr/>
          <p:nvPr/>
        </p:nvCxnSpPr>
        <p:spPr>
          <a:xfrm flipH="1">
            <a:off x="7761913" y="2510486"/>
            <a:ext cx="2718" cy="282927"/>
          </a:xfrm>
          <a:prstGeom prst="straightConnector1">
            <a:avLst/>
          </a:prstGeom>
          <a:noFill/>
          <a:ln w="28575" cap="flat" cmpd="sng" algn="ctr">
            <a:solidFill>
              <a:schemeClr val="tx1"/>
            </a:solidFill>
            <a:prstDash val="solid"/>
            <a:headEnd type="triangle" w="med" len="med"/>
            <a:tailEnd type="triangle" w="med" len="med"/>
          </a:ln>
          <a:effectLst/>
        </p:spPr>
      </p:cxnSp>
      <p:sp>
        <p:nvSpPr>
          <p:cNvPr id="145" name="TextBox 144">
            <a:extLst>
              <a:ext uri="{FF2B5EF4-FFF2-40B4-BE49-F238E27FC236}">
                <a16:creationId xmlns:a16="http://schemas.microsoft.com/office/drawing/2014/main" xmlns="" id="{0D5F24D4-65A7-4DBE-A719-65FAFB595C13}"/>
              </a:ext>
            </a:extLst>
          </p:cNvPr>
          <p:cNvSpPr txBox="1"/>
          <p:nvPr/>
        </p:nvSpPr>
        <p:spPr>
          <a:xfrm>
            <a:off x="7808335" y="2497435"/>
            <a:ext cx="287336" cy="146576"/>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CI-1</a:t>
            </a:r>
          </a:p>
        </p:txBody>
      </p:sp>
      <p:cxnSp>
        <p:nvCxnSpPr>
          <p:cNvPr id="153" name="Straight Arrow Connector 152"/>
          <p:cNvCxnSpPr/>
          <p:nvPr/>
        </p:nvCxnSpPr>
        <p:spPr>
          <a:xfrm>
            <a:off x="7885854" y="3150132"/>
            <a:ext cx="310953" cy="0"/>
          </a:xfrm>
          <a:prstGeom prst="straightConnector1">
            <a:avLst/>
          </a:prstGeom>
          <a:noFill/>
          <a:ln w="28575" cap="flat" cmpd="sng" algn="ctr">
            <a:solidFill>
              <a:schemeClr val="tx1"/>
            </a:solidFill>
            <a:prstDash val="solid"/>
            <a:headEnd type="triangle" w="med" len="med"/>
            <a:tailEnd type="triangle" w="med" len="med"/>
          </a:ln>
          <a:effectLst/>
        </p:spPr>
      </p:cxnSp>
      <p:sp>
        <p:nvSpPr>
          <p:cNvPr id="155" name="TextBox 154">
            <a:extLst>
              <a:ext uri="{FF2B5EF4-FFF2-40B4-BE49-F238E27FC236}">
                <a16:creationId xmlns:a16="http://schemas.microsoft.com/office/drawing/2014/main" xmlns="" id="{0D5F24D4-65A7-4DBE-A719-65FAFB595C13}"/>
              </a:ext>
            </a:extLst>
          </p:cNvPr>
          <p:cNvSpPr txBox="1"/>
          <p:nvPr/>
        </p:nvSpPr>
        <p:spPr>
          <a:xfrm>
            <a:off x="8720490" y="4437443"/>
            <a:ext cx="278000" cy="159668"/>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CI-6</a:t>
            </a:r>
          </a:p>
        </p:txBody>
      </p:sp>
      <p:sp>
        <p:nvSpPr>
          <p:cNvPr id="156" name="TextBox 155">
            <a:extLst>
              <a:ext uri="{FF2B5EF4-FFF2-40B4-BE49-F238E27FC236}">
                <a16:creationId xmlns:a16="http://schemas.microsoft.com/office/drawing/2014/main" xmlns="" id="{0D5F24D4-65A7-4DBE-A719-65FAFB595C13}"/>
              </a:ext>
            </a:extLst>
          </p:cNvPr>
          <p:cNvSpPr txBox="1"/>
          <p:nvPr/>
        </p:nvSpPr>
        <p:spPr>
          <a:xfrm>
            <a:off x="9921734" y="4013465"/>
            <a:ext cx="278000" cy="159668"/>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CI-7</a:t>
            </a:r>
          </a:p>
        </p:txBody>
      </p:sp>
      <p:sp>
        <p:nvSpPr>
          <p:cNvPr id="158" name="TextBox 157"/>
          <p:cNvSpPr txBox="1"/>
          <p:nvPr/>
        </p:nvSpPr>
        <p:spPr>
          <a:xfrm>
            <a:off x="6156135" y="4448436"/>
            <a:ext cx="2408896" cy="368952"/>
          </a:xfrm>
          <a:prstGeom prst="rect">
            <a:avLst/>
          </a:prstGeom>
          <a:noFill/>
        </p:spPr>
        <p:txBody>
          <a:bodyPr wrap="square" lIns="0" tIns="45659" rIns="0" bIns="45659" rtlCol="0" anchor="ctr" anchorCtr="0">
            <a:spAutoFit/>
          </a:bodyPr>
          <a:lstStyle/>
          <a:p>
            <a:pPr algn="ctr" defTabSz="913220">
              <a:defRPr/>
            </a:pPr>
            <a:r>
              <a:rPr lang="en-US" sz="899" i="1" kern="0" dirty="0">
                <a:solidFill>
                  <a:prstClr val="black"/>
                </a:solidFill>
              </a:rPr>
              <a:t>*Not E2E service view.  The “Service” view in the SDN Controller is limited its scope of control</a:t>
            </a:r>
          </a:p>
        </p:txBody>
      </p:sp>
      <p:sp>
        <p:nvSpPr>
          <p:cNvPr id="138" name="TextBox 137">
            <a:extLst>
              <a:ext uri="{FF2B5EF4-FFF2-40B4-BE49-F238E27FC236}">
                <a16:creationId xmlns:a16="http://schemas.microsoft.com/office/drawing/2014/main" xmlns="" id="{0D5F24D4-65A7-4DBE-A719-65FAFB595C13}"/>
              </a:ext>
            </a:extLst>
          </p:cNvPr>
          <p:cNvSpPr txBox="1"/>
          <p:nvPr/>
        </p:nvSpPr>
        <p:spPr>
          <a:xfrm>
            <a:off x="10999139" y="5598815"/>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CE-6</a:t>
            </a:r>
          </a:p>
        </p:txBody>
      </p:sp>
    </p:spTree>
    <p:extLst>
      <p:ext uri="{BB962C8B-B14F-4D97-AF65-F5344CB8AC3E}">
        <p14:creationId xmlns:p14="http://schemas.microsoft.com/office/powerpoint/2010/main" val="603850568"/>
      </p:ext>
    </p:extLst>
  </p:cSld>
  <p:clrMapOvr>
    <a:masterClrMapping/>
  </p:clrMapOvr>
  <p:transition>
    <p:wipe dir="r"/>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860" y="-138051"/>
            <a:ext cx="10515600" cy="1325563"/>
          </a:xfrm>
        </p:spPr>
        <p:txBody>
          <a:bodyPr/>
          <a:lstStyle/>
          <a:p>
            <a:r>
              <a:rPr lang="en-US" dirty="0"/>
              <a:t>Management Hierarchies…</a:t>
            </a:r>
          </a:p>
        </p:txBody>
      </p:sp>
      <p:sp>
        <p:nvSpPr>
          <p:cNvPr id="129" name="TextBox 128"/>
          <p:cNvSpPr txBox="1"/>
          <p:nvPr/>
        </p:nvSpPr>
        <p:spPr>
          <a:xfrm>
            <a:off x="6887024" y="5383377"/>
            <a:ext cx="3513206" cy="369332"/>
          </a:xfrm>
          <a:prstGeom prst="rect">
            <a:avLst/>
          </a:prstGeom>
          <a:noFill/>
        </p:spPr>
        <p:txBody>
          <a:bodyPr wrap="none" rtlCol="0">
            <a:spAutoFit/>
          </a:bodyPr>
          <a:lstStyle/>
          <a:p>
            <a:r>
              <a:rPr lang="en-US" dirty="0"/>
              <a:t>NOTE – Direct acyclic graphs only!!!</a:t>
            </a:r>
          </a:p>
        </p:txBody>
      </p:sp>
      <p:grpSp>
        <p:nvGrpSpPr>
          <p:cNvPr id="136" name="Group 135"/>
          <p:cNvGrpSpPr/>
          <p:nvPr/>
        </p:nvGrpSpPr>
        <p:grpSpPr>
          <a:xfrm>
            <a:off x="6349410" y="3150239"/>
            <a:ext cx="1937434" cy="1254684"/>
            <a:chOff x="1352343" y="2173466"/>
            <a:chExt cx="3626057" cy="2912218"/>
          </a:xfrm>
        </p:grpSpPr>
        <p:sp>
          <p:nvSpPr>
            <p:cNvPr id="142" name="Down Arrow 141"/>
            <p:cNvSpPr/>
            <p:nvPr/>
          </p:nvSpPr>
          <p:spPr>
            <a:xfrm flipV="1">
              <a:off x="1626063" y="2177302"/>
              <a:ext cx="300973"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43" name="Down Arrow 142"/>
            <p:cNvSpPr/>
            <p:nvPr/>
          </p:nvSpPr>
          <p:spPr>
            <a:xfrm flipV="1">
              <a:off x="2318673" y="2179342"/>
              <a:ext cx="300973"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44" name="Down Arrow 143"/>
            <p:cNvSpPr/>
            <p:nvPr/>
          </p:nvSpPr>
          <p:spPr>
            <a:xfrm>
              <a:off x="3703893" y="2177456"/>
              <a:ext cx="300973"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45" name="Down Arrow 144"/>
            <p:cNvSpPr/>
            <p:nvPr/>
          </p:nvSpPr>
          <p:spPr>
            <a:xfrm>
              <a:off x="3011283" y="2173466"/>
              <a:ext cx="300973"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46" name="Rectangle 145"/>
            <p:cNvSpPr/>
            <p:nvPr/>
          </p:nvSpPr>
          <p:spPr>
            <a:xfrm>
              <a:off x="1352343" y="2716620"/>
              <a:ext cx="3626057" cy="188526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900" dirty="0"/>
                <a:t>Interface Implementation</a:t>
              </a:r>
            </a:p>
          </p:txBody>
        </p:sp>
        <p:sp>
          <p:nvSpPr>
            <p:cNvPr id="147" name="Rectangle 5"/>
            <p:cNvSpPr/>
            <p:nvPr/>
          </p:nvSpPr>
          <p:spPr>
            <a:xfrm>
              <a:off x="1352343" y="4655670"/>
              <a:ext cx="3626057" cy="430014"/>
            </a:xfrm>
            <a:prstGeom prst="roundRect">
              <a:avLst>
                <a:gd name="adj" fmla="val 14131"/>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800" dirty="0"/>
                <a:t>External “Resource” Interfaces</a:t>
              </a:r>
            </a:p>
          </p:txBody>
        </p:sp>
        <p:sp>
          <p:nvSpPr>
            <p:cNvPr id="148" name="Rectangle 147"/>
            <p:cNvSpPr/>
            <p:nvPr/>
          </p:nvSpPr>
          <p:spPr>
            <a:xfrm>
              <a:off x="1444659" y="2915992"/>
              <a:ext cx="3414966" cy="373461"/>
            </a:xfrm>
            <a:prstGeom prst="rect">
              <a:avLst/>
            </a:prstGeom>
            <a:solidFill>
              <a:schemeClr val="accent6">
                <a:lumMod val="20000"/>
                <a:lumOff val="80000"/>
              </a:schemeClr>
            </a:solidFill>
            <a:ln>
              <a:solidFill>
                <a:schemeClr val="accent6">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800" dirty="0"/>
                <a:t>Implementation Broker (optional)</a:t>
              </a:r>
            </a:p>
          </p:txBody>
        </p:sp>
        <p:sp>
          <p:nvSpPr>
            <p:cNvPr id="149" name="Rectangle 148"/>
            <p:cNvSpPr/>
            <p:nvPr/>
          </p:nvSpPr>
          <p:spPr>
            <a:xfrm>
              <a:off x="1453651" y="4210008"/>
              <a:ext cx="3414966" cy="329885"/>
            </a:xfrm>
            <a:prstGeom prst="rect">
              <a:avLst/>
            </a:prstGeom>
            <a:solidFill>
              <a:schemeClr val="accent5">
                <a:lumMod val="20000"/>
                <a:lumOff val="80000"/>
              </a:schemeClr>
            </a:solidFill>
            <a:ln>
              <a:solidFill>
                <a:schemeClr val="accent5">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800" dirty="0"/>
                <a:t>Resource Broker (optional)</a:t>
              </a:r>
            </a:p>
          </p:txBody>
        </p:sp>
        <p:sp>
          <p:nvSpPr>
            <p:cNvPr id="150" name="Rounded Rectangle 149"/>
            <p:cNvSpPr/>
            <p:nvPr/>
          </p:nvSpPr>
          <p:spPr>
            <a:xfrm>
              <a:off x="4222821" y="2552263"/>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a:t>
              </a:r>
            </a:p>
          </p:txBody>
        </p:sp>
        <p:sp>
          <p:nvSpPr>
            <p:cNvPr id="138" name="Rounded Rectangle 137"/>
            <p:cNvSpPr/>
            <p:nvPr/>
          </p:nvSpPr>
          <p:spPr>
            <a:xfrm>
              <a:off x="1453652" y="2566286"/>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Catalog</a:t>
              </a:r>
            </a:p>
          </p:txBody>
        </p:sp>
        <p:sp>
          <p:nvSpPr>
            <p:cNvPr id="139" name="Rounded Rectangle 138"/>
            <p:cNvSpPr/>
            <p:nvPr/>
          </p:nvSpPr>
          <p:spPr>
            <a:xfrm>
              <a:off x="2146262" y="2555581"/>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Events</a:t>
              </a:r>
            </a:p>
          </p:txBody>
        </p:sp>
        <p:sp>
          <p:nvSpPr>
            <p:cNvPr id="140" name="Rounded Rectangle 139"/>
            <p:cNvSpPr/>
            <p:nvPr/>
          </p:nvSpPr>
          <p:spPr>
            <a:xfrm>
              <a:off x="2838872" y="2562450"/>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LCM</a:t>
              </a:r>
            </a:p>
          </p:txBody>
        </p:sp>
        <p:sp>
          <p:nvSpPr>
            <p:cNvPr id="141" name="Rounded Rectangle 140"/>
            <p:cNvSpPr/>
            <p:nvPr/>
          </p:nvSpPr>
          <p:spPr>
            <a:xfrm>
              <a:off x="3531482" y="2552264"/>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Requests</a:t>
              </a:r>
            </a:p>
          </p:txBody>
        </p:sp>
      </p:grpSp>
      <p:grpSp>
        <p:nvGrpSpPr>
          <p:cNvPr id="169" name="Group 168"/>
          <p:cNvGrpSpPr/>
          <p:nvPr/>
        </p:nvGrpSpPr>
        <p:grpSpPr>
          <a:xfrm>
            <a:off x="3842465" y="3153161"/>
            <a:ext cx="1935092" cy="1248841"/>
            <a:chOff x="7469327" y="2233714"/>
            <a:chExt cx="3111478" cy="2484670"/>
          </a:xfrm>
        </p:grpSpPr>
        <p:sp>
          <p:nvSpPr>
            <p:cNvPr id="170" name="Rectangle 169"/>
            <p:cNvSpPr/>
            <p:nvPr/>
          </p:nvSpPr>
          <p:spPr>
            <a:xfrm>
              <a:off x="7469327" y="3414303"/>
              <a:ext cx="724322" cy="89027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800" dirty="0" err="1"/>
                <a:t>Impl</a:t>
              </a:r>
              <a:r>
                <a:rPr lang="en-US" sz="800" dirty="0"/>
                <a:t> A</a:t>
              </a:r>
            </a:p>
          </p:txBody>
        </p:sp>
        <p:sp>
          <p:nvSpPr>
            <p:cNvPr id="176" name="Down Arrow 175"/>
            <p:cNvSpPr/>
            <p:nvPr/>
          </p:nvSpPr>
          <p:spPr>
            <a:xfrm flipV="1">
              <a:off x="7713270" y="2236984"/>
              <a:ext cx="257447" cy="2857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77" name="Down Arrow 176"/>
            <p:cNvSpPr/>
            <p:nvPr/>
          </p:nvSpPr>
          <p:spPr>
            <a:xfrm flipV="1">
              <a:off x="8305717" y="2238722"/>
              <a:ext cx="257447" cy="2857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78" name="Down Arrow 177"/>
            <p:cNvSpPr/>
            <p:nvPr/>
          </p:nvSpPr>
          <p:spPr>
            <a:xfrm>
              <a:off x="9490612" y="2237115"/>
              <a:ext cx="257447" cy="2857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79" name="Down Arrow 178"/>
            <p:cNvSpPr/>
            <p:nvPr/>
          </p:nvSpPr>
          <p:spPr>
            <a:xfrm>
              <a:off x="8898165" y="2233714"/>
              <a:ext cx="257447" cy="2857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80" name="Rectangle 179"/>
            <p:cNvSpPr/>
            <p:nvPr/>
          </p:nvSpPr>
          <p:spPr>
            <a:xfrm>
              <a:off x="7475509" y="2689925"/>
              <a:ext cx="3101671" cy="60467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900" dirty="0"/>
                <a:t>Interface Implementation</a:t>
              </a:r>
            </a:p>
          </p:txBody>
        </p:sp>
        <p:sp>
          <p:nvSpPr>
            <p:cNvPr id="181" name="Rectangle 5"/>
            <p:cNvSpPr/>
            <p:nvPr/>
          </p:nvSpPr>
          <p:spPr>
            <a:xfrm>
              <a:off x="7469327" y="4351865"/>
              <a:ext cx="3111478" cy="366519"/>
            </a:xfrm>
            <a:prstGeom prst="roundRect">
              <a:avLst>
                <a:gd name="adj" fmla="val 14131"/>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800" dirty="0"/>
                <a:t>External “Resource” Interfaces</a:t>
              </a:r>
            </a:p>
          </p:txBody>
        </p:sp>
        <p:sp>
          <p:nvSpPr>
            <p:cNvPr id="182" name="Rounded Rectangle 181"/>
            <p:cNvSpPr/>
            <p:nvPr/>
          </p:nvSpPr>
          <p:spPr>
            <a:xfrm>
              <a:off x="9934495" y="2556578"/>
              <a:ext cx="552404" cy="22509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a:t>
              </a:r>
            </a:p>
          </p:txBody>
        </p:sp>
        <p:sp>
          <p:nvSpPr>
            <p:cNvPr id="183" name="Rectangle 182"/>
            <p:cNvSpPr/>
            <p:nvPr/>
          </p:nvSpPr>
          <p:spPr>
            <a:xfrm>
              <a:off x="8260920" y="3427942"/>
              <a:ext cx="724322" cy="880779"/>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800" dirty="0" err="1"/>
                <a:t>Impl</a:t>
              </a:r>
              <a:r>
                <a:rPr lang="en-US" sz="800" dirty="0"/>
                <a:t> B</a:t>
              </a:r>
            </a:p>
          </p:txBody>
        </p:sp>
        <p:sp>
          <p:nvSpPr>
            <p:cNvPr id="186" name="Rectangle 185"/>
            <p:cNvSpPr/>
            <p:nvPr/>
          </p:nvSpPr>
          <p:spPr>
            <a:xfrm>
              <a:off x="7557991" y="3250207"/>
              <a:ext cx="2921106" cy="326476"/>
            </a:xfrm>
            <a:prstGeom prst="rect">
              <a:avLst/>
            </a:prstGeom>
            <a:solidFill>
              <a:schemeClr val="accent6">
                <a:lumMod val="20000"/>
                <a:lumOff val="80000"/>
              </a:schemeClr>
            </a:solidFill>
            <a:ln w="12700">
              <a:solidFill>
                <a:schemeClr val="accent6">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800" dirty="0"/>
                <a:t>Implementation Broker</a:t>
              </a:r>
            </a:p>
          </p:txBody>
        </p:sp>
        <p:sp>
          <p:nvSpPr>
            <p:cNvPr id="172" name="Rounded Rectangle 171"/>
            <p:cNvSpPr/>
            <p:nvPr/>
          </p:nvSpPr>
          <p:spPr>
            <a:xfrm>
              <a:off x="7565792" y="2568531"/>
              <a:ext cx="552404" cy="22509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Catalog</a:t>
              </a:r>
            </a:p>
          </p:txBody>
        </p:sp>
        <p:sp>
          <p:nvSpPr>
            <p:cNvPr id="173" name="Rounded Rectangle 172"/>
            <p:cNvSpPr/>
            <p:nvPr/>
          </p:nvSpPr>
          <p:spPr>
            <a:xfrm>
              <a:off x="8158240" y="2559406"/>
              <a:ext cx="552404" cy="22509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Events</a:t>
              </a:r>
            </a:p>
          </p:txBody>
        </p:sp>
        <p:sp>
          <p:nvSpPr>
            <p:cNvPr id="174" name="Rounded Rectangle 173"/>
            <p:cNvSpPr/>
            <p:nvPr/>
          </p:nvSpPr>
          <p:spPr>
            <a:xfrm>
              <a:off x="8750687" y="2565261"/>
              <a:ext cx="552404" cy="22509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LCM</a:t>
              </a:r>
            </a:p>
          </p:txBody>
        </p:sp>
        <p:sp>
          <p:nvSpPr>
            <p:cNvPr id="175" name="Rounded Rectangle 174"/>
            <p:cNvSpPr/>
            <p:nvPr/>
          </p:nvSpPr>
          <p:spPr>
            <a:xfrm>
              <a:off x="9343135" y="2556579"/>
              <a:ext cx="552404" cy="22509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Requests</a:t>
              </a:r>
            </a:p>
          </p:txBody>
        </p:sp>
      </p:grpSp>
      <p:grpSp>
        <p:nvGrpSpPr>
          <p:cNvPr id="187" name="Group 186"/>
          <p:cNvGrpSpPr/>
          <p:nvPr/>
        </p:nvGrpSpPr>
        <p:grpSpPr>
          <a:xfrm>
            <a:off x="7656476" y="1372210"/>
            <a:ext cx="1935092" cy="1248841"/>
            <a:chOff x="7469327" y="2233714"/>
            <a:chExt cx="3111478" cy="2484670"/>
          </a:xfrm>
        </p:grpSpPr>
        <p:sp>
          <p:nvSpPr>
            <p:cNvPr id="188" name="Rectangle 187"/>
            <p:cNvSpPr/>
            <p:nvPr/>
          </p:nvSpPr>
          <p:spPr>
            <a:xfrm>
              <a:off x="7469327" y="3414303"/>
              <a:ext cx="724322" cy="89027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800" dirty="0" err="1"/>
                <a:t>Impl</a:t>
              </a:r>
              <a:r>
                <a:rPr lang="en-US" sz="800" dirty="0"/>
                <a:t> A</a:t>
              </a:r>
            </a:p>
          </p:txBody>
        </p:sp>
        <p:sp>
          <p:nvSpPr>
            <p:cNvPr id="189" name="Down Arrow 188"/>
            <p:cNvSpPr/>
            <p:nvPr/>
          </p:nvSpPr>
          <p:spPr>
            <a:xfrm flipV="1">
              <a:off x="7713270" y="2236984"/>
              <a:ext cx="257447" cy="2857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90" name="Down Arrow 189"/>
            <p:cNvSpPr/>
            <p:nvPr/>
          </p:nvSpPr>
          <p:spPr>
            <a:xfrm flipV="1">
              <a:off x="8305717" y="2238722"/>
              <a:ext cx="257447" cy="2857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91" name="Down Arrow 190"/>
            <p:cNvSpPr/>
            <p:nvPr/>
          </p:nvSpPr>
          <p:spPr>
            <a:xfrm>
              <a:off x="9490612" y="2237115"/>
              <a:ext cx="257447" cy="2857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92" name="Down Arrow 191"/>
            <p:cNvSpPr/>
            <p:nvPr/>
          </p:nvSpPr>
          <p:spPr>
            <a:xfrm>
              <a:off x="8898165" y="2233714"/>
              <a:ext cx="257447" cy="2857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93" name="Rectangle 192"/>
            <p:cNvSpPr/>
            <p:nvPr/>
          </p:nvSpPr>
          <p:spPr>
            <a:xfrm>
              <a:off x="7475509" y="2689925"/>
              <a:ext cx="3101671" cy="60467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900" dirty="0"/>
                <a:t>Interface Implementation</a:t>
              </a:r>
            </a:p>
          </p:txBody>
        </p:sp>
        <p:sp>
          <p:nvSpPr>
            <p:cNvPr id="194" name="Rectangle 5"/>
            <p:cNvSpPr/>
            <p:nvPr/>
          </p:nvSpPr>
          <p:spPr>
            <a:xfrm>
              <a:off x="7469327" y="4351865"/>
              <a:ext cx="3111478" cy="366519"/>
            </a:xfrm>
            <a:prstGeom prst="roundRect">
              <a:avLst>
                <a:gd name="adj" fmla="val 14131"/>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800" dirty="0"/>
                <a:t>External “Resource” Interfaces</a:t>
              </a:r>
            </a:p>
          </p:txBody>
        </p:sp>
        <p:sp>
          <p:nvSpPr>
            <p:cNvPr id="195" name="Rounded Rectangle 194"/>
            <p:cNvSpPr/>
            <p:nvPr/>
          </p:nvSpPr>
          <p:spPr>
            <a:xfrm>
              <a:off x="9934495" y="2556578"/>
              <a:ext cx="552404" cy="22509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a:t>
              </a:r>
            </a:p>
          </p:txBody>
        </p:sp>
        <p:sp>
          <p:nvSpPr>
            <p:cNvPr id="196" name="Rectangle 195"/>
            <p:cNvSpPr/>
            <p:nvPr/>
          </p:nvSpPr>
          <p:spPr>
            <a:xfrm>
              <a:off x="8260920" y="3427942"/>
              <a:ext cx="724322" cy="880779"/>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800" dirty="0" err="1"/>
                <a:t>Impl</a:t>
              </a:r>
              <a:r>
                <a:rPr lang="en-US" sz="800" dirty="0"/>
                <a:t> B</a:t>
              </a:r>
            </a:p>
          </p:txBody>
        </p:sp>
        <p:sp>
          <p:nvSpPr>
            <p:cNvPr id="197" name="Rectangle 196"/>
            <p:cNvSpPr/>
            <p:nvPr/>
          </p:nvSpPr>
          <p:spPr>
            <a:xfrm>
              <a:off x="9052513" y="3414303"/>
              <a:ext cx="724322" cy="88656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800" dirty="0" err="1"/>
                <a:t>Impl</a:t>
              </a:r>
              <a:r>
                <a:rPr lang="en-US" sz="800" dirty="0"/>
                <a:t> C</a:t>
              </a:r>
            </a:p>
          </p:txBody>
        </p:sp>
        <p:sp>
          <p:nvSpPr>
            <p:cNvPr id="199" name="Rectangle 198"/>
            <p:cNvSpPr/>
            <p:nvPr/>
          </p:nvSpPr>
          <p:spPr>
            <a:xfrm>
              <a:off x="7556787" y="3199423"/>
              <a:ext cx="2921106" cy="326476"/>
            </a:xfrm>
            <a:prstGeom prst="rect">
              <a:avLst/>
            </a:prstGeom>
            <a:solidFill>
              <a:schemeClr val="accent6">
                <a:lumMod val="20000"/>
                <a:lumOff val="80000"/>
              </a:schemeClr>
            </a:solidFill>
            <a:ln>
              <a:solidFill>
                <a:schemeClr val="accent6">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800" dirty="0"/>
                <a:t>Implementation Broker</a:t>
              </a:r>
            </a:p>
          </p:txBody>
        </p:sp>
        <p:sp>
          <p:nvSpPr>
            <p:cNvPr id="200" name="Rounded Rectangle 199"/>
            <p:cNvSpPr/>
            <p:nvPr/>
          </p:nvSpPr>
          <p:spPr>
            <a:xfrm>
              <a:off x="7565792" y="2568531"/>
              <a:ext cx="552404" cy="22509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Catalog</a:t>
              </a:r>
            </a:p>
          </p:txBody>
        </p:sp>
        <p:sp>
          <p:nvSpPr>
            <p:cNvPr id="201" name="Rounded Rectangle 200"/>
            <p:cNvSpPr/>
            <p:nvPr/>
          </p:nvSpPr>
          <p:spPr>
            <a:xfrm>
              <a:off x="8158240" y="2559406"/>
              <a:ext cx="552404" cy="22509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Events</a:t>
              </a:r>
            </a:p>
          </p:txBody>
        </p:sp>
        <p:sp>
          <p:nvSpPr>
            <p:cNvPr id="202" name="Rounded Rectangle 201"/>
            <p:cNvSpPr/>
            <p:nvPr/>
          </p:nvSpPr>
          <p:spPr>
            <a:xfrm>
              <a:off x="8750687" y="2565261"/>
              <a:ext cx="552404" cy="22509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LCM</a:t>
              </a:r>
            </a:p>
          </p:txBody>
        </p:sp>
        <p:sp>
          <p:nvSpPr>
            <p:cNvPr id="203" name="Rounded Rectangle 202"/>
            <p:cNvSpPr/>
            <p:nvPr/>
          </p:nvSpPr>
          <p:spPr>
            <a:xfrm>
              <a:off x="9343135" y="2556579"/>
              <a:ext cx="552404" cy="22509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Requests</a:t>
              </a:r>
            </a:p>
          </p:txBody>
        </p:sp>
      </p:grpSp>
      <p:grpSp>
        <p:nvGrpSpPr>
          <p:cNvPr id="204" name="Group 203"/>
          <p:cNvGrpSpPr/>
          <p:nvPr/>
        </p:nvGrpSpPr>
        <p:grpSpPr>
          <a:xfrm>
            <a:off x="8858697" y="3150239"/>
            <a:ext cx="1937434" cy="1254684"/>
            <a:chOff x="1352343" y="2173466"/>
            <a:chExt cx="3626057" cy="2912218"/>
          </a:xfrm>
        </p:grpSpPr>
        <p:sp>
          <p:nvSpPr>
            <p:cNvPr id="205" name="Down Arrow 204"/>
            <p:cNvSpPr/>
            <p:nvPr/>
          </p:nvSpPr>
          <p:spPr>
            <a:xfrm flipV="1">
              <a:off x="1626063" y="2177302"/>
              <a:ext cx="300973"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206" name="Down Arrow 205"/>
            <p:cNvSpPr/>
            <p:nvPr/>
          </p:nvSpPr>
          <p:spPr>
            <a:xfrm flipV="1">
              <a:off x="2318673" y="2179342"/>
              <a:ext cx="300973"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207" name="Down Arrow 206"/>
            <p:cNvSpPr/>
            <p:nvPr/>
          </p:nvSpPr>
          <p:spPr>
            <a:xfrm>
              <a:off x="3703893" y="2177456"/>
              <a:ext cx="300973"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208" name="Down Arrow 207"/>
            <p:cNvSpPr/>
            <p:nvPr/>
          </p:nvSpPr>
          <p:spPr>
            <a:xfrm>
              <a:off x="3011283" y="2173466"/>
              <a:ext cx="300973"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209" name="Rectangle 208"/>
            <p:cNvSpPr/>
            <p:nvPr/>
          </p:nvSpPr>
          <p:spPr>
            <a:xfrm>
              <a:off x="1352343" y="2716620"/>
              <a:ext cx="3626057" cy="188526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900" dirty="0"/>
                <a:t>Interface Implementation</a:t>
              </a:r>
            </a:p>
          </p:txBody>
        </p:sp>
        <p:sp>
          <p:nvSpPr>
            <p:cNvPr id="210" name="Rectangle 5"/>
            <p:cNvSpPr/>
            <p:nvPr/>
          </p:nvSpPr>
          <p:spPr>
            <a:xfrm>
              <a:off x="1352343" y="4655670"/>
              <a:ext cx="3626057" cy="430014"/>
            </a:xfrm>
            <a:prstGeom prst="roundRect">
              <a:avLst>
                <a:gd name="adj" fmla="val 14131"/>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800" dirty="0"/>
                <a:t>External “Resource” Interfaces</a:t>
              </a:r>
            </a:p>
          </p:txBody>
        </p:sp>
        <p:sp>
          <p:nvSpPr>
            <p:cNvPr id="211" name="Rectangle 210"/>
            <p:cNvSpPr/>
            <p:nvPr/>
          </p:nvSpPr>
          <p:spPr>
            <a:xfrm>
              <a:off x="1444659" y="2915992"/>
              <a:ext cx="3414966" cy="373461"/>
            </a:xfrm>
            <a:prstGeom prst="rect">
              <a:avLst/>
            </a:prstGeom>
            <a:solidFill>
              <a:schemeClr val="accent6">
                <a:lumMod val="20000"/>
                <a:lumOff val="80000"/>
              </a:schemeClr>
            </a:solidFill>
            <a:ln>
              <a:solidFill>
                <a:schemeClr val="accent6">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800" dirty="0"/>
                <a:t>Implementation Broker (optional)</a:t>
              </a:r>
            </a:p>
          </p:txBody>
        </p:sp>
        <p:sp>
          <p:nvSpPr>
            <p:cNvPr id="212" name="Rectangle 211"/>
            <p:cNvSpPr/>
            <p:nvPr/>
          </p:nvSpPr>
          <p:spPr>
            <a:xfrm>
              <a:off x="1453651" y="4210008"/>
              <a:ext cx="3414966" cy="329885"/>
            </a:xfrm>
            <a:prstGeom prst="rect">
              <a:avLst/>
            </a:prstGeom>
            <a:solidFill>
              <a:schemeClr val="accent5">
                <a:lumMod val="20000"/>
                <a:lumOff val="80000"/>
              </a:schemeClr>
            </a:solidFill>
            <a:ln>
              <a:solidFill>
                <a:schemeClr val="accent5">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800" dirty="0"/>
                <a:t>Resource Broker (optional)</a:t>
              </a:r>
            </a:p>
          </p:txBody>
        </p:sp>
        <p:sp>
          <p:nvSpPr>
            <p:cNvPr id="213" name="Rounded Rectangle 212"/>
            <p:cNvSpPr/>
            <p:nvPr/>
          </p:nvSpPr>
          <p:spPr>
            <a:xfrm>
              <a:off x="4222821" y="2552263"/>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a:t>
              </a:r>
            </a:p>
          </p:txBody>
        </p:sp>
        <p:sp>
          <p:nvSpPr>
            <p:cNvPr id="214" name="Rounded Rectangle 213"/>
            <p:cNvSpPr/>
            <p:nvPr/>
          </p:nvSpPr>
          <p:spPr>
            <a:xfrm>
              <a:off x="1453652" y="2566286"/>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Catalog</a:t>
              </a:r>
            </a:p>
          </p:txBody>
        </p:sp>
        <p:sp>
          <p:nvSpPr>
            <p:cNvPr id="215" name="Rounded Rectangle 214"/>
            <p:cNvSpPr/>
            <p:nvPr/>
          </p:nvSpPr>
          <p:spPr>
            <a:xfrm>
              <a:off x="2146262" y="2555581"/>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Events</a:t>
              </a:r>
            </a:p>
          </p:txBody>
        </p:sp>
        <p:sp>
          <p:nvSpPr>
            <p:cNvPr id="216" name="Rounded Rectangle 215"/>
            <p:cNvSpPr/>
            <p:nvPr/>
          </p:nvSpPr>
          <p:spPr>
            <a:xfrm>
              <a:off x="2838872" y="2562450"/>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LCM</a:t>
              </a:r>
            </a:p>
          </p:txBody>
        </p:sp>
        <p:sp>
          <p:nvSpPr>
            <p:cNvPr id="217" name="Rounded Rectangle 216"/>
            <p:cNvSpPr/>
            <p:nvPr/>
          </p:nvSpPr>
          <p:spPr>
            <a:xfrm>
              <a:off x="3531482" y="2552264"/>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Requests</a:t>
              </a:r>
            </a:p>
          </p:txBody>
        </p:sp>
      </p:grpSp>
      <p:grpSp>
        <p:nvGrpSpPr>
          <p:cNvPr id="218" name="Group 217"/>
          <p:cNvGrpSpPr/>
          <p:nvPr/>
        </p:nvGrpSpPr>
        <p:grpSpPr>
          <a:xfrm>
            <a:off x="1768620" y="4891573"/>
            <a:ext cx="1937434" cy="1248841"/>
            <a:chOff x="3888752" y="2233714"/>
            <a:chExt cx="3105296" cy="2912217"/>
          </a:xfrm>
        </p:grpSpPr>
        <p:sp>
          <p:nvSpPr>
            <p:cNvPr id="228" name="Rectangle 227"/>
            <p:cNvSpPr/>
            <p:nvPr/>
          </p:nvSpPr>
          <p:spPr>
            <a:xfrm>
              <a:off x="3892378" y="2769217"/>
              <a:ext cx="3101670" cy="70793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50" dirty="0"/>
                <a:t>Interface Adapter</a:t>
              </a:r>
            </a:p>
          </p:txBody>
        </p:sp>
        <p:sp>
          <p:nvSpPr>
            <p:cNvPr id="220" name="Rounded Rectangle 219"/>
            <p:cNvSpPr/>
            <p:nvPr/>
          </p:nvSpPr>
          <p:spPr>
            <a:xfrm>
              <a:off x="3979035" y="2626534"/>
              <a:ext cx="552404"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Catalog</a:t>
              </a:r>
            </a:p>
          </p:txBody>
        </p:sp>
        <p:sp>
          <p:nvSpPr>
            <p:cNvPr id="221" name="Rounded Rectangle 220"/>
            <p:cNvSpPr/>
            <p:nvPr/>
          </p:nvSpPr>
          <p:spPr>
            <a:xfrm>
              <a:off x="4571483" y="2615829"/>
              <a:ext cx="552404"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Events</a:t>
              </a:r>
            </a:p>
          </p:txBody>
        </p:sp>
        <p:sp>
          <p:nvSpPr>
            <p:cNvPr id="222" name="Rounded Rectangle 221"/>
            <p:cNvSpPr/>
            <p:nvPr/>
          </p:nvSpPr>
          <p:spPr>
            <a:xfrm>
              <a:off x="5163930" y="2622698"/>
              <a:ext cx="552404"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LCM</a:t>
              </a:r>
            </a:p>
          </p:txBody>
        </p:sp>
        <p:sp>
          <p:nvSpPr>
            <p:cNvPr id="223" name="Rounded Rectangle 222"/>
            <p:cNvSpPr/>
            <p:nvPr/>
          </p:nvSpPr>
          <p:spPr>
            <a:xfrm>
              <a:off x="5756378" y="2612512"/>
              <a:ext cx="552404"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Requests</a:t>
              </a:r>
            </a:p>
          </p:txBody>
        </p:sp>
        <p:sp>
          <p:nvSpPr>
            <p:cNvPr id="224" name="Down Arrow 223"/>
            <p:cNvSpPr/>
            <p:nvPr/>
          </p:nvSpPr>
          <p:spPr>
            <a:xfrm flipV="1">
              <a:off x="4126513" y="2237550"/>
              <a:ext cx="257447"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25" name="Down Arrow 224"/>
            <p:cNvSpPr/>
            <p:nvPr/>
          </p:nvSpPr>
          <p:spPr>
            <a:xfrm flipV="1">
              <a:off x="4718960" y="2239590"/>
              <a:ext cx="257447"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26" name="Down Arrow 225"/>
            <p:cNvSpPr/>
            <p:nvPr/>
          </p:nvSpPr>
          <p:spPr>
            <a:xfrm>
              <a:off x="5903855" y="2237704"/>
              <a:ext cx="257447"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27" name="Down Arrow 226"/>
            <p:cNvSpPr/>
            <p:nvPr/>
          </p:nvSpPr>
          <p:spPr>
            <a:xfrm>
              <a:off x="5311408" y="2233714"/>
              <a:ext cx="257447"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29" name="Rounded Rectangle 228"/>
            <p:cNvSpPr/>
            <p:nvPr/>
          </p:nvSpPr>
          <p:spPr>
            <a:xfrm>
              <a:off x="6347738" y="2612511"/>
              <a:ext cx="552404"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a:t>
              </a:r>
            </a:p>
          </p:txBody>
        </p:sp>
        <p:sp>
          <p:nvSpPr>
            <p:cNvPr id="231" name="Rectangle 5"/>
            <p:cNvSpPr/>
            <p:nvPr/>
          </p:nvSpPr>
          <p:spPr>
            <a:xfrm>
              <a:off x="3888752" y="3617450"/>
              <a:ext cx="3101670" cy="1528481"/>
            </a:xfrm>
            <a:prstGeom prst="rect">
              <a:avLst/>
            </a:prstGeom>
            <a:solidFill>
              <a:schemeClr val="bg1">
                <a:lumMod val="85000"/>
              </a:schemeClr>
            </a:solidFill>
            <a:ln>
              <a:solidFill>
                <a:schemeClr val="tx1"/>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900" b="1" dirty="0">
                  <a:solidFill>
                    <a:schemeClr val="tx1"/>
                  </a:solidFill>
                </a:rPr>
                <a:t>Native Implementation</a:t>
              </a:r>
            </a:p>
          </p:txBody>
        </p:sp>
        <p:sp>
          <p:nvSpPr>
            <p:cNvPr id="230" name="Rectangle 5"/>
            <p:cNvSpPr/>
            <p:nvPr/>
          </p:nvSpPr>
          <p:spPr>
            <a:xfrm>
              <a:off x="3979034" y="3362541"/>
              <a:ext cx="2921108" cy="385709"/>
            </a:xfrm>
            <a:prstGeom prst="roundRect">
              <a:avLst>
                <a:gd name="adj" fmla="val 16131"/>
              </a:avLst>
            </a:prstGeom>
            <a:solidFill>
              <a:schemeClr val="bg1">
                <a:lumMod val="95000"/>
              </a:schemeClr>
            </a:solidFill>
            <a:ln>
              <a:solidFill>
                <a:schemeClr val="bg1">
                  <a:lumMod val="6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800" dirty="0"/>
                <a:t>Native Interface</a:t>
              </a:r>
            </a:p>
          </p:txBody>
        </p:sp>
      </p:grpSp>
      <p:grpSp>
        <p:nvGrpSpPr>
          <p:cNvPr id="232" name="Group 231"/>
          <p:cNvGrpSpPr/>
          <p:nvPr/>
        </p:nvGrpSpPr>
        <p:grpSpPr>
          <a:xfrm>
            <a:off x="4098411" y="4897561"/>
            <a:ext cx="1937434" cy="1254684"/>
            <a:chOff x="1352343" y="2173466"/>
            <a:chExt cx="3626057" cy="2912218"/>
          </a:xfrm>
        </p:grpSpPr>
        <p:sp>
          <p:nvSpPr>
            <p:cNvPr id="233" name="Down Arrow 232"/>
            <p:cNvSpPr/>
            <p:nvPr/>
          </p:nvSpPr>
          <p:spPr>
            <a:xfrm flipV="1">
              <a:off x="1626063" y="2177302"/>
              <a:ext cx="300973"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234" name="Down Arrow 233"/>
            <p:cNvSpPr/>
            <p:nvPr/>
          </p:nvSpPr>
          <p:spPr>
            <a:xfrm flipV="1">
              <a:off x="2318673" y="2179342"/>
              <a:ext cx="300973"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235" name="Down Arrow 234"/>
            <p:cNvSpPr/>
            <p:nvPr/>
          </p:nvSpPr>
          <p:spPr>
            <a:xfrm>
              <a:off x="3703893" y="2177456"/>
              <a:ext cx="300973"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236" name="Down Arrow 235"/>
            <p:cNvSpPr/>
            <p:nvPr/>
          </p:nvSpPr>
          <p:spPr>
            <a:xfrm>
              <a:off x="3011283" y="2173466"/>
              <a:ext cx="300973" cy="3351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237" name="Rectangle 236"/>
            <p:cNvSpPr/>
            <p:nvPr/>
          </p:nvSpPr>
          <p:spPr>
            <a:xfrm>
              <a:off x="1352343" y="2716620"/>
              <a:ext cx="3626057" cy="188526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900" dirty="0"/>
                <a:t>Interface Implementation</a:t>
              </a:r>
            </a:p>
          </p:txBody>
        </p:sp>
        <p:sp>
          <p:nvSpPr>
            <p:cNvPr id="238" name="Rectangle 5"/>
            <p:cNvSpPr/>
            <p:nvPr/>
          </p:nvSpPr>
          <p:spPr>
            <a:xfrm>
              <a:off x="1352343" y="4655670"/>
              <a:ext cx="3626057" cy="430014"/>
            </a:xfrm>
            <a:prstGeom prst="roundRect">
              <a:avLst>
                <a:gd name="adj" fmla="val 14131"/>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800" dirty="0"/>
                <a:t>External “Resource” Interfaces</a:t>
              </a:r>
            </a:p>
          </p:txBody>
        </p:sp>
        <p:sp>
          <p:nvSpPr>
            <p:cNvPr id="239" name="Rectangle 238"/>
            <p:cNvSpPr/>
            <p:nvPr/>
          </p:nvSpPr>
          <p:spPr>
            <a:xfrm>
              <a:off x="1444659" y="2915992"/>
              <a:ext cx="3414966" cy="373461"/>
            </a:xfrm>
            <a:prstGeom prst="rect">
              <a:avLst/>
            </a:prstGeom>
            <a:solidFill>
              <a:schemeClr val="accent6">
                <a:lumMod val="20000"/>
                <a:lumOff val="80000"/>
              </a:schemeClr>
            </a:solidFill>
            <a:ln>
              <a:solidFill>
                <a:schemeClr val="accent6">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800" dirty="0"/>
                <a:t>Implementation Broker (optional)</a:t>
              </a:r>
            </a:p>
          </p:txBody>
        </p:sp>
        <p:sp>
          <p:nvSpPr>
            <p:cNvPr id="240" name="Rectangle 239"/>
            <p:cNvSpPr/>
            <p:nvPr/>
          </p:nvSpPr>
          <p:spPr>
            <a:xfrm>
              <a:off x="1453651" y="4210008"/>
              <a:ext cx="3414966" cy="329885"/>
            </a:xfrm>
            <a:prstGeom prst="rect">
              <a:avLst/>
            </a:prstGeom>
            <a:solidFill>
              <a:schemeClr val="accent5">
                <a:lumMod val="20000"/>
                <a:lumOff val="80000"/>
              </a:schemeClr>
            </a:solidFill>
            <a:ln>
              <a:solidFill>
                <a:schemeClr val="accent5">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800" dirty="0"/>
                <a:t>Resource Broker (optional)</a:t>
              </a:r>
            </a:p>
          </p:txBody>
        </p:sp>
        <p:sp>
          <p:nvSpPr>
            <p:cNvPr id="241" name="Rounded Rectangle 240"/>
            <p:cNvSpPr/>
            <p:nvPr/>
          </p:nvSpPr>
          <p:spPr>
            <a:xfrm>
              <a:off x="4222821" y="2552263"/>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a:t>
              </a:r>
            </a:p>
          </p:txBody>
        </p:sp>
        <p:sp>
          <p:nvSpPr>
            <p:cNvPr id="242" name="Rounded Rectangle 241"/>
            <p:cNvSpPr/>
            <p:nvPr/>
          </p:nvSpPr>
          <p:spPr>
            <a:xfrm>
              <a:off x="1453652" y="2566286"/>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Catalog</a:t>
              </a:r>
            </a:p>
          </p:txBody>
        </p:sp>
        <p:sp>
          <p:nvSpPr>
            <p:cNvPr id="243" name="Rounded Rectangle 242"/>
            <p:cNvSpPr/>
            <p:nvPr/>
          </p:nvSpPr>
          <p:spPr>
            <a:xfrm>
              <a:off x="2146262" y="2555581"/>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Events</a:t>
              </a:r>
            </a:p>
          </p:txBody>
        </p:sp>
        <p:sp>
          <p:nvSpPr>
            <p:cNvPr id="244" name="Rounded Rectangle 243"/>
            <p:cNvSpPr/>
            <p:nvPr/>
          </p:nvSpPr>
          <p:spPr>
            <a:xfrm>
              <a:off x="2838872" y="2562450"/>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LCM</a:t>
              </a:r>
            </a:p>
          </p:txBody>
        </p:sp>
        <p:sp>
          <p:nvSpPr>
            <p:cNvPr id="245" name="Rounded Rectangle 244"/>
            <p:cNvSpPr/>
            <p:nvPr/>
          </p:nvSpPr>
          <p:spPr>
            <a:xfrm>
              <a:off x="3531482" y="2552264"/>
              <a:ext cx="645797" cy="26409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00" b="1" dirty="0"/>
                <a:t>Requests</a:t>
              </a:r>
            </a:p>
          </p:txBody>
        </p:sp>
      </p:grpSp>
      <p:cxnSp>
        <p:nvCxnSpPr>
          <p:cNvPr id="247" name="Elbow Connector 246"/>
          <p:cNvCxnSpPr>
            <a:stCxn id="188" idx="2"/>
            <a:endCxn id="178" idx="0"/>
          </p:cNvCxnSpPr>
          <p:nvPr/>
        </p:nvCxnSpPr>
        <p:spPr>
          <a:xfrm rot="5400000">
            <a:off x="6159754" y="1432912"/>
            <a:ext cx="741804" cy="2702112"/>
          </a:xfrm>
          <a:prstGeom prst="bentConnector3">
            <a:avLst>
              <a:gd name="adj1" fmla="val 50000"/>
            </a:avLst>
          </a:prstGeom>
          <a:ln w="127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9" name="Elbow Connector 248"/>
          <p:cNvCxnSpPr>
            <a:stCxn id="196" idx="2"/>
            <a:endCxn id="144" idx="0"/>
          </p:cNvCxnSpPr>
          <p:nvPr/>
        </p:nvCxnSpPr>
        <p:spPr>
          <a:xfrm rot="5400000">
            <a:off x="7661741" y="2439678"/>
            <a:ext cx="736811" cy="687749"/>
          </a:xfrm>
          <a:prstGeom prst="bentConnector3">
            <a:avLst>
              <a:gd name="adj1" fmla="val 50000"/>
            </a:avLst>
          </a:prstGeom>
          <a:ln w="127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2" name="Elbow Connector 251"/>
          <p:cNvCxnSpPr>
            <a:stCxn id="207" idx="0"/>
            <a:endCxn id="197" idx="2"/>
          </p:cNvCxnSpPr>
          <p:nvPr/>
        </p:nvCxnSpPr>
        <p:spPr>
          <a:xfrm rot="16200000" flipV="1">
            <a:off x="9160564" y="2116964"/>
            <a:ext cx="740758" cy="1329230"/>
          </a:xfrm>
          <a:prstGeom prst="bentConnector3">
            <a:avLst>
              <a:gd name="adj1" fmla="val 50000"/>
            </a:avLst>
          </a:prstGeom>
          <a:ln w="127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4" name="Elbow Connector 253"/>
          <p:cNvCxnSpPr>
            <a:stCxn id="183" idx="2"/>
            <a:endCxn id="235" idx="0"/>
          </p:cNvCxnSpPr>
          <p:nvPr/>
        </p:nvCxnSpPr>
        <p:spPr>
          <a:xfrm rot="16200000" flipH="1">
            <a:off x="4646049" y="4110057"/>
            <a:ext cx="703182" cy="875263"/>
          </a:xfrm>
          <a:prstGeom prst="bentConnector3">
            <a:avLst/>
          </a:prstGeom>
          <a:ln w="127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6" name="Elbow Connector 255"/>
          <p:cNvCxnSpPr>
            <a:stCxn id="210" idx="2"/>
            <a:endCxn id="235" idx="0"/>
          </p:cNvCxnSpPr>
          <p:nvPr/>
        </p:nvCxnSpPr>
        <p:spPr>
          <a:xfrm rot="5400000">
            <a:off x="7384165" y="2456030"/>
            <a:ext cx="494357" cy="4392142"/>
          </a:xfrm>
          <a:prstGeom prst="bentConnector3">
            <a:avLst>
              <a:gd name="adj1" fmla="val 29448"/>
            </a:avLst>
          </a:prstGeom>
          <a:ln w="127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9" name="Elbow Connector 258"/>
          <p:cNvCxnSpPr>
            <a:stCxn id="170" idx="2"/>
            <a:endCxn id="226" idx="0"/>
          </p:cNvCxnSpPr>
          <p:nvPr/>
        </p:nvCxnSpPr>
        <p:spPr>
          <a:xfrm rot="5400000">
            <a:off x="3237308" y="4062890"/>
            <a:ext cx="699267" cy="961520"/>
          </a:xfrm>
          <a:prstGeom prst="bentConnector3">
            <a:avLst/>
          </a:prstGeom>
          <a:ln w="127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2" name="Elbow Connector 261"/>
          <p:cNvCxnSpPr>
            <a:stCxn id="224" idx="2"/>
            <a:endCxn id="181" idx="2"/>
          </p:cNvCxnSpPr>
          <p:nvPr/>
        </p:nvCxnSpPr>
        <p:spPr>
          <a:xfrm rot="5400000" flipH="1" flipV="1">
            <a:off x="3158034" y="3241242"/>
            <a:ext cx="491216" cy="2812737"/>
          </a:xfrm>
          <a:prstGeom prst="bentConnector3">
            <a:avLst/>
          </a:prstGeom>
          <a:ln w="12700">
            <a:solidFill>
              <a:schemeClr val="accent4"/>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4" name="Elbow Connector 263"/>
          <p:cNvCxnSpPr>
            <a:stCxn id="233" idx="2"/>
            <a:endCxn id="181" idx="2"/>
          </p:cNvCxnSpPr>
          <p:nvPr/>
        </p:nvCxnSpPr>
        <p:spPr>
          <a:xfrm rot="5400000" flipH="1" flipV="1">
            <a:off x="4318934" y="4408137"/>
            <a:ext cx="497212" cy="484942"/>
          </a:xfrm>
          <a:prstGeom prst="bentConnector3">
            <a:avLst/>
          </a:prstGeom>
          <a:ln w="12700">
            <a:solidFill>
              <a:schemeClr val="accent4"/>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6" name="Elbow Connector 265"/>
          <p:cNvCxnSpPr>
            <a:stCxn id="176" idx="2"/>
            <a:endCxn id="194" idx="2"/>
          </p:cNvCxnSpPr>
          <p:nvPr/>
        </p:nvCxnSpPr>
        <p:spPr>
          <a:xfrm rot="5400000" flipH="1" flipV="1">
            <a:off x="6082251" y="613034"/>
            <a:ext cx="533754" cy="4549788"/>
          </a:xfrm>
          <a:prstGeom prst="bentConnector3">
            <a:avLst/>
          </a:prstGeom>
          <a:ln w="12700">
            <a:solidFill>
              <a:schemeClr val="accent4"/>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8" name="Elbow Connector 267"/>
          <p:cNvCxnSpPr>
            <a:stCxn id="142" idx="2"/>
            <a:endCxn id="194" idx="2"/>
          </p:cNvCxnSpPr>
          <p:nvPr/>
        </p:nvCxnSpPr>
        <p:spPr>
          <a:xfrm rot="5400000" flipH="1" flipV="1">
            <a:off x="7334625" y="1862495"/>
            <a:ext cx="530841" cy="2047954"/>
          </a:xfrm>
          <a:prstGeom prst="bentConnector3">
            <a:avLst/>
          </a:prstGeom>
          <a:ln w="12700">
            <a:solidFill>
              <a:schemeClr val="accent4"/>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0" name="Elbow Connector 269"/>
          <p:cNvCxnSpPr>
            <a:stCxn id="205" idx="2"/>
            <a:endCxn id="194" idx="2"/>
          </p:cNvCxnSpPr>
          <p:nvPr/>
        </p:nvCxnSpPr>
        <p:spPr>
          <a:xfrm rot="16200000" flipV="1">
            <a:off x="8589269" y="2655805"/>
            <a:ext cx="530841" cy="461333"/>
          </a:xfrm>
          <a:prstGeom prst="bentConnector3">
            <a:avLst/>
          </a:prstGeom>
          <a:ln w="12700">
            <a:solidFill>
              <a:schemeClr val="accent4"/>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4620085"/>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en-US" dirty="0"/>
              <a:t>ONAP Functional Organization</a:t>
            </a:r>
          </a:p>
        </p:txBody>
      </p:sp>
      <p:grpSp>
        <p:nvGrpSpPr>
          <p:cNvPr id="3" name="Group 2"/>
          <p:cNvGrpSpPr/>
          <p:nvPr/>
        </p:nvGrpSpPr>
        <p:grpSpPr>
          <a:xfrm>
            <a:off x="2048296" y="2103981"/>
            <a:ext cx="8095409" cy="4117928"/>
            <a:chOff x="1112692" y="2103981"/>
            <a:chExt cx="8095409" cy="4117928"/>
          </a:xfrm>
        </p:grpSpPr>
        <p:sp>
          <p:nvSpPr>
            <p:cNvPr id="47" name="Rectangle 46"/>
            <p:cNvSpPr/>
            <p:nvPr/>
          </p:nvSpPr>
          <p:spPr>
            <a:xfrm>
              <a:off x="2356318" y="2264323"/>
              <a:ext cx="6545179" cy="3060414"/>
            </a:xfrm>
            <a:prstGeom prst="rect">
              <a:avLst/>
            </a:prstGeom>
            <a:solidFill>
              <a:schemeClr val="bg1">
                <a:lumMod val="95000"/>
              </a:schemeClr>
            </a:solidFill>
            <a:ln>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92" name="Can 91"/>
            <p:cNvSpPr/>
            <p:nvPr/>
          </p:nvSpPr>
          <p:spPr>
            <a:xfrm rot="16200000">
              <a:off x="5582662" y="785942"/>
              <a:ext cx="249162" cy="5967666"/>
            </a:xfrm>
            <a:prstGeom prst="can">
              <a:avLst/>
            </a:prstGeom>
          </p:spPr>
          <p:style>
            <a:lnRef idx="3">
              <a:schemeClr val="lt1"/>
            </a:lnRef>
            <a:fillRef idx="1">
              <a:schemeClr val="accent3"/>
            </a:fillRef>
            <a:effectRef idx="1">
              <a:schemeClr val="accent3"/>
            </a:effectRef>
            <a:fontRef idx="minor">
              <a:schemeClr val="lt1"/>
            </a:fontRef>
          </p:style>
          <p:txBody>
            <a:bodyPr vert="vert" rtlCol="0" anchor="ctr"/>
            <a:lstStyle/>
            <a:p>
              <a:pPr algn="ctr"/>
              <a:endParaRPr lang="en-US" sz="900" dirty="0"/>
            </a:p>
          </p:txBody>
        </p:sp>
        <p:sp>
          <p:nvSpPr>
            <p:cNvPr id="17" name="Rounded Rectangle 16"/>
            <p:cNvSpPr/>
            <p:nvPr/>
          </p:nvSpPr>
          <p:spPr>
            <a:xfrm>
              <a:off x="3192643" y="2103981"/>
              <a:ext cx="5029200" cy="27432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400" dirty="0"/>
                <a:t>External (Service) APIs</a:t>
              </a:r>
            </a:p>
          </p:txBody>
        </p:sp>
        <p:sp>
          <p:nvSpPr>
            <p:cNvPr id="22" name="Rectangle 21"/>
            <p:cNvSpPr/>
            <p:nvPr/>
          </p:nvSpPr>
          <p:spPr>
            <a:xfrm>
              <a:off x="3090246" y="3404557"/>
              <a:ext cx="828812" cy="709863"/>
            </a:xfrm>
            <a:prstGeom prst="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t"/>
            <a:lstStyle/>
            <a:p>
              <a:pPr algn="ctr"/>
              <a:r>
                <a:rPr lang="en-US" sz="900" dirty="0"/>
                <a:t>Management</a:t>
              </a:r>
              <a:br>
                <a:rPr lang="en-US" sz="900" dirty="0"/>
              </a:br>
              <a:r>
                <a:rPr lang="en-US" sz="900" dirty="0"/>
                <a:t>Component</a:t>
              </a:r>
            </a:p>
          </p:txBody>
        </p:sp>
        <p:sp>
          <p:nvSpPr>
            <p:cNvPr id="23" name="Rectangle 22"/>
            <p:cNvSpPr/>
            <p:nvPr/>
          </p:nvSpPr>
          <p:spPr>
            <a:xfrm>
              <a:off x="3940477" y="3404557"/>
              <a:ext cx="828812" cy="709863"/>
            </a:xfrm>
            <a:prstGeom prst="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t"/>
            <a:lstStyle/>
            <a:p>
              <a:pPr algn="ctr"/>
              <a:r>
                <a:rPr lang="en-US" sz="900" dirty="0"/>
                <a:t>Management Component</a:t>
              </a:r>
            </a:p>
          </p:txBody>
        </p:sp>
        <p:sp>
          <p:nvSpPr>
            <p:cNvPr id="24" name="Rectangle 23"/>
            <p:cNvSpPr/>
            <p:nvPr/>
          </p:nvSpPr>
          <p:spPr>
            <a:xfrm>
              <a:off x="4790708" y="3404557"/>
              <a:ext cx="828812" cy="709863"/>
            </a:xfrm>
            <a:prstGeom prst="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t"/>
            <a:lstStyle/>
            <a:p>
              <a:pPr algn="ctr"/>
              <a:r>
                <a:rPr lang="en-US" sz="900" dirty="0"/>
                <a:t>Management Component</a:t>
              </a:r>
            </a:p>
          </p:txBody>
        </p:sp>
        <p:sp>
          <p:nvSpPr>
            <p:cNvPr id="25" name="Rectangle 24"/>
            <p:cNvSpPr/>
            <p:nvPr/>
          </p:nvSpPr>
          <p:spPr>
            <a:xfrm>
              <a:off x="7439533" y="3404557"/>
              <a:ext cx="846540" cy="709863"/>
            </a:xfrm>
            <a:prstGeom prst="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t"/>
            <a:lstStyle/>
            <a:p>
              <a:pPr algn="ctr"/>
              <a:r>
                <a:rPr lang="en-US" sz="900" dirty="0"/>
                <a:t>Management Component</a:t>
              </a:r>
            </a:p>
          </p:txBody>
        </p:sp>
        <p:sp>
          <p:nvSpPr>
            <p:cNvPr id="26" name="Rectangle 25"/>
            <p:cNvSpPr/>
            <p:nvPr/>
          </p:nvSpPr>
          <p:spPr>
            <a:xfrm>
              <a:off x="6345727" y="3404557"/>
              <a:ext cx="846540" cy="709863"/>
            </a:xfrm>
            <a:prstGeom prst="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t"/>
            <a:lstStyle/>
            <a:p>
              <a:pPr algn="ctr"/>
              <a:r>
                <a:rPr lang="en-US" sz="900" dirty="0"/>
                <a:t>Management Component</a:t>
              </a:r>
            </a:p>
          </p:txBody>
        </p:sp>
        <p:cxnSp>
          <p:nvCxnSpPr>
            <p:cNvPr id="30" name="Elbow Connector 29"/>
            <p:cNvCxnSpPr>
              <a:stCxn id="18" idx="2"/>
              <a:endCxn id="22" idx="0"/>
            </p:cNvCxnSpPr>
            <p:nvPr/>
          </p:nvCxnSpPr>
          <p:spPr>
            <a:xfrm rot="5400000">
              <a:off x="4253199" y="1950512"/>
              <a:ext cx="705499" cy="2202591"/>
            </a:xfrm>
            <a:prstGeom prst="bentConnector3">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18" idx="2"/>
              <a:endCxn id="23" idx="0"/>
            </p:cNvCxnSpPr>
            <p:nvPr/>
          </p:nvCxnSpPr>
          <p:spPr>
            <a:xfrm rot="5400000">
              <a:off x="4678314" y="2375627"/>
              <a:ext cx="705499" cy="1352360"/>
            </a:xfrm>
            <a:prstGeom prst="bentConnector3">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18" idx="2"/>
              <a:endCxn id="24" idx="0"/>
            </p:cNvCxnSpPr>
            <p:nvPr/>
          </p:nvCxnSpPr>
          <p:spPr>
            <a:xfrm rot="5400000">
              <a:off x="5103430" y="2800743"/>
              <a:ext cx="705499" cy="502129"/>
            </a:xfrm>
            <a:prstGeom prst="bentConnector3">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Elbow Connector 35"/>
            <p:cNvCxnSpPr>
              <a:stCxn id="18" idx="2"/>
              <a:endCxn id="26" idx="0"/>
            </p:cNvCxnSpPr>
            <p:nvPr/>
          </p:nvCxnSpPr>
          <p:spPr>
            <a:xfrm rot="16200000" flipH="1">
              <a:off x="5885371" y="2520930"/>
              <a:ext cx="705499" cy="1061754"/>
            </a:xfrm>
            <a:prstGeom prst="bentConnector3">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 name="Elbow Connector 37"/>
            <p:cNvCxnSpPr>
              <a:stCxn id="18" idx="2"/>
              <a:endCxn id="25" idx="0"/>
            </p:cNvCxnSpPr>
            <p:nvPr/>
          </p:nvCxnSpPr>
          <p:spPr>
            <a:xfrm rot="16200000" flipH="1">
              <a:off x="6432274" y="1974027"/>
              <a:ext cx="705499" cy="2155560"/>
            </a:xfrm>
            <a:prstGeom prst="bentConnector3">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8" name="Rounded Rectangle 47"/>
            <p:cNvSpPr/>
            <p:nvPr/>
          </p:nvSpPr>
          <p:spPr>
            <a:xfrm>
              <a:off x="3192643" y="5192277"/>
              <a:ext cx="5029200" cy="274320"/>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a:t>External (Resource) APIs</a:t>
              </a:r>
            </a:p>
          </p:txBody>
        </p:sp>
        <p:cxnSp>
          <p:nvCxnSpPr>
            <p:cNvPr id="56" name="Elbow Connector 55"/>
            <p:cNvCxnSpPr>
              <a:stCxn id="22" idx="2"/>
              <a:endCxn id="49" idx="0"/>
            </p:cNvCxnSpPr>
            <p:nvPr/>
          </p:nvCxnSpPr>
          <p:spPr>
            <a:xfrm rot="16200000" flipH="1">
              <a:off x="4236653" y="3382418"/>
              <a:ext cx="738588" cy="2202591"/>
            </a:xfrm>
            <a:prstGeom prst="bentConnector3">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3" name="Elbow Connector 62"/>
            <p:cNvCxnSpPr>
              <a:stCxn id="49" idx="0"/>
              <a:endCxn id="23" idx="2"/>
            </p:cNvCxnSpPr>
            <p:nvPr/>
          </p:nvCxnSpPr>
          <p:spPr>
            <a:xfrm rot="16200000" flipV="1">
              <a:off x="4661769" y="3807534"/>
              <a:ext cx="738588" cy="1352360"/>
            </a:xfrm>
            <a:prstGeom prst="bentConnector3">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5" name="Elbow Connector 64"/>
            <p:cNvCxnSpPr>
              <a:stCxn id="49" idx="0"/>
              <a:endCxn id="24" idx="2"/>
            </p:cNvCxnSpPr>
            <p:nvPr/>
          </p:nvCxnSpPr>
          <p:spPr>
            <a:xfrm rot="16200000" flipV="1">
              <a:off x="5086885" y="4232649"/>
              <a:ext cx="738588" cy="502129"/>
            </a:xfrm>
            <a:prstGeom prst="bentConnector3">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7" name="Elbow Connector 66"/>
            <p:cNvCxnSpPr>
              <a:stCxn id="49" idx="0"/>
              <a:endCxn id="26" idx="2"/>
            </p:cNvCxnSpPr>
            <p:nvPr/>
          </p:nvCxnSpPr>
          <p:spPr>
            <a:xfrm rot="5400000" flipH="1" flipV="1">
              <a:off x="5868826" y="3952837"/>
              <a:ext cx="738588" cy="1061754"/>
            </a:xfrm>
            <a:prstGeom prst="bentConnector3">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9" name="Elbow Connector 68"/>
            <p:cNvCxnSpPr>
              <a:stCxn id="49" idx="0"/>
              <a:endCxn id="25" idx="2"/>
            </p:cNvCxnSpPr>
            <p:nvPr/>
          </p:nvCxnSpPr>
          <p:spPr>
            <a:xfrm rot="5400000" flipH="1" flipV="1">
              <a:off x="6415729" y="3405934"/>
              <a:ext cx="738588" cy="2155560"/>
            </a:xfrm>
            <a:prstGeom prst="bentConnector3">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flipV="1">
              <a:off x="5703478" y="5466597"/>
              <a:ext cx="3765" cy="29015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flipH="1" flipV="1">
              <a:off x="7275030" y="5437299"/>
              <a:ext cx="3766" cy="3194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flipV="1">
              <a:off x="4128160" y="5461896"/>
              <a:ext cx="7531" cy="29485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88" name="Rounded Rectangle 87"/>
            <p:cNvSpPr/>
            <p:nvPr/>
          </p:nvSpPr>
          <p:spPr>
            <a:xfrm>
              <a:off x="3703249" y="2933692"/>
              <a:ext cx="4007989" cy="237477"/>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t>Internal APIs</a:t>
              </a:r>
            </a:p>
          </p:txBody>
        </p:sp>
        <p:sp>
          <p:nvSpPr>
            <p:cNvPr id="89" name="Rounded Rectangle 88"/>
            <p:cNvSpPr/>
            <p:nvPr/>
          </p:nvSpPr>
          <p:spPr>
            <a:xfrm>
              <a:off x="3703249" y="4388131"/>
              <a:ext cx="4007989" cy="237477"/>
            </a:xfrm>
            <a:prstGeom prst="round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t>Internal APIs</a:t>
              </a:r>
            </a:p>
          </p:txBody>
        </p:sp>
        <p:cxnSp>
          <p:nvCxnSpPr>
            <p:cNvPr id="97" name="Straight Connector 96"/>
            <p:cNvCxnSpPr/>
            <p:nvPr/>
          </p:nvCxnSpPr>
          <p:spPr>
            <a:xfrm>
              <a:off x="2054946" y="2561898"/>
              <a:ext cx="7153155" cy="0"/>
            </a:xfrm>
            <a:prstGeom prst="line">
              <a:avLst/>
            </a:prstGeom>
            <a:ln>
              <a:prstDash val="sysDash"/>
            </a:ln>
          </p:spPr>
          <p:style>
            <a:lnRef idx="3">
              <a:schemeClr val="accent2"/>
            </a:lnRef>
            <a:fillRef idx="0">
              <a:schemeClr val="accent2"/>
            </a:fillRef>
            <a:effectRef idx="2">
              <a:schemeClr val="accent2"/>
            </a:effectRef>
            <a:fontRef idx="minor">
              <a:schemeClr val="tx1"/>
            </a:fontRef>
          </p:style>
        </p:cxnSp>
        <p:sp>
          <p:nvSpPr>
            <p:cNvPr id="18" name="Rectangle 17"/>
            <p:cNvSpPr/>
            <p:nvPr/>
          </p:nvSpPr>
          <p:spPr>
            <a:xfrm>
              <a:off x="3421243" y="2424738"/>
              <a:ext cx="4572000" cy="274320"/>
            </a:xfrm>
            <a:prstGeom prst="rect">
              <a:avLst/>
            </a:prstGeom>
            <a:solidFill>
              <a:schemeClr val="accent6">
                <a:lumMod val="20000"/>
                <a:lumOff val="80000"/>
              </a:schemeClr>
            </a:solidFill>
            <a:ln>
              <a:solidFill>
                <a:schemeClr val="accent6"/>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400" dirty="0">
                  <a:solidFill>
                    <a:schemeClr val="tx1"/>
                  </a:solidFill>
                </a:rPr>
                <a:t>API Gateway/Broker</a:t>
              </a:r>
            </a:p>
          </p:txBody>
        </p:sp>
        <p:cxnSp>
          <p:nvCxnSpPr>
            <p:cNvPr id="99" name="Straight Connector 98"/>
            <p:cNvCxnSpPr/>
            <p:nvPr/>
          </p:nvCxnSpPr>
          <p:spPr>
            <a:xfrm>
              <a:off x="2054946" y="4990168"/>
              <a:ext cx="7153155" cy="0"/>
            </a:xfrm>
            <a:prstGeom prst="line">
              <a:avLst/>
            </a:prstGeom>
            <a:ln>
              <a:prstDash val="sysDash"/>
            </a:ln>
          </p:spPr>
          <p:style>
            <a:lnRef idx="3">
              <a:schemeClr val="accent2"/>
            </a:lnRef>
            <a:fillRef idx="0">
              <a:schemeClr val="accent2"/>
            </a:fillRef>
            <a:effectRef idx="2">
              <a:schemeClr val="accent2"/>
            </a:effectRef>
            <a:fontRef idx="minor">
              <a:schemeClr val="tx1"/>
            </a:fontRef>
          </p:style>
        </p:cxnSp>
        <p:sp>
          <p:nvSpPr>
            <p:cNvPr id="49" name="Rectangle 48"/>
            <p:cNvSpPr/>
            <p:nvPr/>
          </p:nvSpPr>
          <p:spPr>
            <a:xfrm>
              <a:off x="3421243" y="4853008"/>
              <a:ext cx="4572000" cy="274320"/>
            </a:xfrm>
            <a:prstGeom prst="rect">
              <a:avLst/>
            </a:prstGeom>
            <a:solidFill>
              <a:schemeClr val="accent5">
                <a:lumMod val="20000"/>
                <a:lumOff val="80000"/>
              </a:schemeClr>
            </a:solidFill>
            <a:ln>
              <a:solidFill>
                <a:schemeClr val="accent5"/>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400" dirty="0">
                  <a:solidFill>
                    <a:schemeClr val="tx1"/>
                  </a:solidFill>
                </a:rPr>
                <a:t>API Gateway/Broker</a:t>
              </a:r>
            </a:p>
          </p:txBody>
        </p:sp>
        <p:sp>
          <p:nvSpPr>
            <p:cNvPr id="101" name="Rectangle 100"/>
            <p:cNvSpPr/>
            <p:nvPr/>
          </p:nvSpPr>
          <p:spPr>
            <a:xfrm>
              <a:off x="6259626" y="3268712"/>
              <a:ext cx="2228281" cy="10532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6678752" y="2463136"/>
              <a:ext cx="1264232" cy="186147"/>
            </a:xfrm>
            <a:prstGeom prst="rect">
              <a:avLst/>
            </a:prstGeom>
            <a:ln/>
          </p:spPr>
          <p:style>
            <a:lnRef idx="3">
              <a:schemeClr val="lt1"/>
            </a:lnRef>
            <a:fillRef idx="1">
              <a:schemeClr val="accent2"/>
            </a:fillRef>
            <a:effectRef idx="1">
              <a:schemeClr val="accent2"/>
            </a:effectRef>
            <a:fontRef idx="minor">
              <a:schemeClr val="lt1"/>
            </a:fontRef>
          </p:style>
          <p:txBody>
            <a:bodyPr rtlCol="0" anchor="ctr"/>
            <a:lstStyle/>
            <a:p>
              <a:pPr algn="ctr"/>
              <a:r>
                <a:rPr lang="en-US" sz="1200" dirty="0">
                  <a:solidFill>
                    <a:schemeClr val="bg1"/>
                  </a:solidFill>
                </a:rPr>
                <a:t>External Model</a:t>
              </a:r>
            </a:p>
          </p:txBody>
        </p:sp>
        <p:sp>
          <p:nvSpPr>
            <p:cNvPr id="107" name="Rectangle 106"/>
            <p:cNvSpPr/>
            <p:nvPr/>
          </p:nvSpPr>
          <p:spPr>
            <a:xfrm>
              <a:off x="6670249" y="4893568"/>
              <a:ext cx="1264232" cy="186147"/>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External Model</a:t>
              </a:r>
            </a:p>
          </p:txBody>
        </p:sp>
        <p:sp>
          <p:nvSpPr>
            <p:cNvPr id="126" name="TextBox 125"/>
            <p:cNvSpPr txBox="1"/>
            <p:nvPr/>
          </p:nvSpPr>
          <p:spPr>
            <a:xfrm>
              <a:off x="1112692" y="2331065"/>
              <a:ext cx="786561" cy="461665"/>
            </a:xfrm>
            <a:prstGeom prst="rect">
              <a:avLst/>
            </a:prstGeom>
            <a:noFill/>
          </p:spPr>
          <p:txBody>
            <a:bodyPr wrap="none" rtlCol="0" anchor="ctr">
              <a:spAutoFit/>
            </a:bodyPr>
            <a:lstStyle/>
            <a:p>
              <a:pPr algn="ctr"/>
              <a:r>
                <a:rPr lang="en-US" sz="1200" dirty="0"/>
                <a:t>Access</a:t>
              </a:r>
            </a:p>
            <a:p>
              <a:pPr algn="ctr"/>
              <a:r>
                <a:rPr lang="en-US" sz="1200" dirty="0"/>
                <a:t>Boundary</a:t>
              </a:r>
            </a:p>
          </p:txBody>
        </p:sp>
        <p:sp>
          <p:nvSpPr>
            <p:cNvPr id="127" name="TextBox 126"/>
            <p:cNvSpPr txBox="1"/>
            <p:nvPr/>
          </p:nvSpPr>
          <p:spPr>
            <a:xfrm>
              <a:off x="1112692" y="4759335"/>
              <a:ext cx="786561" cy="461665"/>
            </a:xfrm>
            <a:prstGeom prst="rect">
              <a:avLst/>
            </a:prstGeom>
            <a:noFill/>
          </p:spPr>
          <p:txBody>
            <a:bodyPr wrap="none" rtlCol="0" anchor="ctr">
              <a:spAutoFit/>
            </a:bodyPr>
            <a:lstStyle/>
            <a:p>
              <a:pPr algn="ctr"/>
              <a:r>
                <a:rPr lang="en-US" sz="1200" dirty="0"/>
                <a:t>Access</a:t>
              </a:r>
            </a:p>
            <a:p>
              <a:pPr algn="ctr"/>
              <a:r>
                <a:rPr lang="en-US" sz="1200" dirty="0"/>
                <a:t>Boundary</a:t>
              </a:r>
            </a:p>
          </p:txBody>
        </p:sp>
        <p:sp>
          <p:nvSpPr>
            <p:cNvPr id="50" name="Rectangle 49"/>
            <p:cNvSpPr/>
            <p:nvPr/>
          </p:nvSpPr>
          <p:spPr>
            <a:xfrm>
              <a:off x="3138408" y="3838329"/>
              <a:ext cx="719153" cy="201600"/>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Model</a:t>
              </a:r>
            </a:p>
          </p:txBody>
        </p:sp>
        <p:sp>
          <p:nvSpPr>
            <p:cNvPr id="53" name="Rectangle 52"/>
            <p:cNvSpPr/>
            <p:nvPr/>
          </p:nvSpPr>
          <p:spPr>
            <a:xfrm>
              <a:off x="3992690" y="3838329"/>
              <a:ext cx="719153" cy="201600"/>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Model</a:t>
              </a:r>
            </a:p>
          </p:txBody>
        </p:sp>
        <p:sp>
          <p:nvSpPr>
            <p:cNvPr id="54" name="Rectangle 53"/>
            <p:cNvSpPr/>
            <p:nvPr/>
          </p:nvSpPr>
          <p:spPr>
            <a:xfrm>
              <a:off x="4838870" y="3847801"/>
              <a:ext cx="719153" cy="201600"/>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Model</a:t>
              </a:r>
            </a:p>
          </p:txBody>
        </p:sp>
        <p:sp>
          <p:nvSpPr>
            <p:cNvPr id="55" name="Rectangle 54"/>
            <p:cNvSpPr/>
            <p:nvPr/>
          </p:nvSpPr>
          <p:spPr>
            <a:xfrm>
              <a:off x="6394230" y="3847747"/>
              <a:ext cx="734536" cy="201600"/>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Model</a:t>
              </a:r>
            </a:p>
          </p:txBody>
        </p:sp>
        <p:sp>
          <p:nvSpPr>
            <p:cNvPr id="27" name="Flowchart: Magnetic Disk 26"/>
            <p:cNvSpPr/>
            <p:nvPr/>
          </p:nvSpPr>
          <p:spPr>
            <a:xfrm>
              <a:off x="6931405" y="3959305"/>
              <a:ext cx="370960" cy="315457"/>
            </a:xfrm>
            <a:prstGeom prst="flowChartMagneticDisk">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en-US" sz="900" b="1" dirty="0"/>
                <a:t>DB</a:t>
              </a:r>
            </a:p>
          </p:txBody>
        </p:sp>
        <p:sp>
          <p:nvSpPr>
            <p:cNvPr id="57" name="Rectangle 56"/>
            <p:cNvSpPr/>
            <p:nvPr/>
          </p:nvSpPr>
          <p:spPr>
            <a:xfrm>
              <a:off x="7483008" y="3848668"/>
              <a:ext cx="734536" cy="201600"/>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Model</a:t>
              </a:r>
            </a:p>
          </p:txBody>
        </p:sp>
        <p:sp>
          <p:nvSpPr>
            <p:cNvPr id="28" name="Flowchart: Magnetic Disk 27"/>
            <p:cNvSpPr/>
            <p:nvPr/>
          </p:nvSpPr>
          <p:spPr>
            <a:xfrm>
              <a:off x="8029224" y="3959305"/>
              <a:ext cx="370960" cy="315457"/>
            </a:xfrm>
            <a:prstGeom prst="flowChartMagneticDisk">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en-US" sz="900" b="1" dirty="0"/>
                <a:t>DB</a:t>
              </a:r>
            </a:p>
          </p:txBody>
        </p:sp>
        <p:sp>
          <p:nvSpPr>
            <p:cNvPr id="66" name="Cloud 65"/>
            <p:cNvSpPr/>
            <p:nvPr/>
          </p:nvSpPr>
          <p:spPr>
            <a:xfrm>
              <a:off x="2918310" y="5729756"/>
              <a:ext cx="2247117" cy="489484"/>
            </a:xfrm>
            <a:prstGeom prst="cloud">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normAutofit/>
            </a:bodyPr>
            <a:lstStyle/>
            <a:p>
              <a:pPr algn="ctr"/>
              <a:r>
                <a:rPr lang="en-US" sz="1400" dirty="0"/>
                <a:t>Physical</a:t>
              </a:r>
            </a:p>
          </p:txBody>
        </p:sp>
        <p:sp>
          <p:nvSpPr>
            <p:cNvPr id="68" name="Cloud 67"/>
            <p:cNvSpPr/>
            <p:nvPr/>
          </p:nvSpPr>
          <p:spPr>
            <a:xfrm>
              <a:off x="6057649" y="5732425"/>
              <a:ext cx="2247117" cy="489484"/>
            </a:xfrm>
            <a:prstGeom prst="cloud">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normAutofit/>
            </a:bodyPr>
            <a:lstStyle/>
            <a:p>
              <a:pPr algn="ctr"/>
              <a:r>
                <a:rPr lang="en-US" sz="1400" dirty="0"/>
                <a:t>Cloud</a:t>
              </a:r>
            </a:p>
          </p:txBody>
        </p:sp>
        <p:sp>
          <p:nvSpPr>
            <p:cNvPr id="70" name="Cloud 69"/>
            <p:cNvSpPr/>
            <p:nvPr/>
          </p:nvSpPr>
          <p:spPr>
            <a:xfrm>
              <a:off x="4486097" y="5732425"/>
              <a:ext cx="2247117" cy="489484"/>
            </a:xfrm>
            <a:prstGeom prst="cloud">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normAutofit/>
            </a:bodyPr>
            <a:lstStyle/>
            <a:p>
              <a:pPr algn="ctr"/>
              <a:r>
                <a:rPr lang="en-US" sz="1400" dirty="0"/>
                <a:t>Virtual</a:t>
              </a:r>
            </a:p>
          </p:txBody>
        </p:sp>
      </p:grpSp>
    </p:spTree>
    <p:extLst>
      <p:ext uri="{BB962C8B-B14F-4D97-AF65-F5344CB8AC3E}">
        <p14:creationId xmlns:p14="http://schemas.microsoft.com/office/powerpoint/2010/main" val="696090651"/>
      </p:ext>
    </p:extLst>
  </p:cSld>
  <p:clrMapOvr>
    <a:masterClrMapping/>
  </p:clrMapOvr>
  <p:transition>
    <p:wipe dir="r"/>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Rectangle 131"/>
          <p:cNvSpPr/>
          <p:nvPr/>
        </p:nvSpPr>
        <p:spPr>
          <a:xfrm>
            <a:off x="4636211" y="2324287"/>
            <a:ext cx="1909128" cy="661152"/>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 name="Title 1"/>
          <p:cNvSpPr>
            <a:spLocks noGrp="1"/>
          </p:cNvSpPr>
          <p:nvPr>
            <p:ph type="title"/>
          </p:nvPr>
        </p:nvSpPr>
        <p:spPr/>
        <p:txBody>
          <a:bodyPr>
            <a:normAutofit fontScale="90000"/>
          </a:bodyPr>
          <a:lstStyle/>
          <a:p>
            <a:r>
              <a:rPr lang="en-US" dirty="0"/>
              <a:t>ONAP Functions…</a:t>
            </a:r>
          </a:p>
        </p:txBody>
      </p:sp>
      <p:sp>
        <p:nvSpPr>
          <p:cNvPr id="4" name="Can 3"/>
          <p:cNvSpPr/>
          <p:nvPr/>
        </p:nvSpPr>
        <p:spPr>
          <a:xfrm rot="16200000">
            <a:off x="6039066" y="-1594157"/>
            <a:ext cx="337159" cy="10596657"/>
          </a:xfrm>
          <a:prstGeom prst="can">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p:cNvSpPr/>
          <p:nvPr/>
        </p:nvSpPr>
        <p:spPr>
          <a:xfrm>
            <a:off x="2472602" y="2407236"/>
            <a:ext cx="1639154" cy="505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Provider</a:t>
            </a:r>
            <a:br>
              <a:rPr lang="en-US" sz="1400" dirty="0"/>
            </a:br>
            <a:r>
              <a:rPr lang="en-US" sz="1400" dirty="0"/>
              <a:t>Registry</a:t>
            </a:r>
          </a:p>
        </p:txBody>
      </p:sp>
      <p:sp>
        <p:nvSpPr>
          <p:cNvPr id="91" name="Can 90"/>
          <p:cNvSpPr/>
          <p:nvPr/>
        </p:nvSpPr>
        <p:spPr>
          <a:xfrm>
            <a:off x="1217581" y="2485057"/>
            <a:ext cx="924457" cy="404451"/>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DB</a:t>
            </a:r>
          </a:p>
        </p:txBody>
      </p:sp>
      <p:cxnSp>
        <p:nvCxnSpPr>
          <p:cNvPr id="93" name="Straight Arrow Connector 92"/>
          <p:cNvCxnSpPr/>
          <p:nvPr/>
        </p:nvCxnSpPr>
        <p:spPr>
          <a:xfrm>
            <a:off x="2142038" y="2796342"/>
            <a:ext cx="330564" cy="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94" name="Rectangle 93"/>
          <p:cNvSpPr/>
          <p:nvPr/>
        </p:nvSpPr>
        <p:spPr>
          <a:xfrm>
            <a:off x="8182111" y="2407237"/>
            <a:ext cx="1639154" cy="5148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AA&amp;I</a:t>
            </a:r>
          </a:p>
        </p:txBody>
      </p:sp>
      <p:sp>
        <p:nvSpPr>
          <p:cNvPr id="95" name="Can 94"/>
          <p:cNvSpPr/>
          <p:nvPr/>
        </p:nvSpPr>
        <p:spPr>
          <a:xfrm>
            <a:off x="10319429" y="2485058"/>
            <a:ext cx="924457" cy="41191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DB</a:t>
            </a:r>
          </a:p>
        </p:txBody>
      </p:sp>
      <p:cxnSp>
        <p:nvCxnSpPr>
          <p:cNvPr id="97" name="Straight Arrow Connector 96"/>
          <p:cNvCxnSpPr/>
          <p:nvPr/>
        </p:nvCxnSpPr>
        <p:spPr>
          <a:xfrm flipH="1">
            <a:off x="9821265" y="2796342"/>
            <a:ext cx="498164" cy="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05" name="Left Brace 104"/>
          <p:cNvSpPr/>
          <p:nvPr/>
        </p:nvSpPr>
        <p:spPr>
          <a:xfrm rot="16200000">
            <a:off x="5699689" y="1144615"/>
            <a:ext cx="167561" cy="9891058"/>
          </a:xfrm>
          <a:prstGeom prst="leftBrace">
            <a:avLst>
              <a:gd name="adj1" fmla="val 163223"/>
              <a:gd name="adj2" fmla="val 50000"/>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6" name="Rectangle 105"/>
          <p:cNvSpPr/>
          <p:nvPr/>
        </p:nvSpPr>
        <p:spPr>
          <a:xfrm>
            <a:off x="4776398" y="2407236"/>
            <a:ext cx="1639154" cy="505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Provider</a:t>
            </a:r>
            <a:br>
              <a:rPr lang="en-US" sz="1400" dirty="0"/>
            </a:br>
            <a:r>
              <a:rPr lang="en-US" sz="1400" dirty="0"/>
              <a:t>Discovery</a:t>
            </a:r>
          </a:p>
        </p:txBody>
      </p:sp>
      <p:sp>
        <p:nvSpPr>
          <p:cNvPr id="121" name="Cloud 120"/>
          <p:cNvSpPr/>
          <p:nvPr/>
        </p:nvSpPr>
        <p:spPr>
          <a:xfrm>
            <a:off x="7529220" y="3432760"/>
            <a:ext cx="1317741" cy="529985"/>
          </a:xfrm>
          <a:prstGeom prst="cloud">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a:t>WAN</a:t>
            </a:r>
          </a:p>
        </p:txBody>
      </p:sp>
      <p:sp>
        <p:nvSpPr>
          <p:cNvPr id="122" name="TextBox 121"/>
          <p:cNvSpPr txBox="1"/>
          <p:nvPr/>
        </p:nvSpPr>
        <p:spPr>
          <a:xfrm>
            <a:off x="3687183" y="6140451"/>
            <a:ext cx="3939989" cy="369332"/>
          </a:xfrm>
          <a:prstGeom prst="rect">
            <a:avLst/>
          </a:prstGeom>
          <a:noFill/>
        </p:spPr>
        <p:txBody>
          <a:bodyPr wrap="none" rtlCol="0">
            <a:spAutoFit/>
          </a:bodyPr>
          <a:lstStyle/>
          <a:p>
            <a:pPr algn="ctr"/>
            <a:r>
              <a:rPr lang="en-US" dirty="0"/>
              <a:t>One micro-service per provider instance</a:t>
            </a:r>
          </a:p>
        </p:txBody>
      </p:sp>
      <p:sp>
        <p:nvSpPr>
          <p:cNvPr id="124" name="Oval Callout 123"/>
          <p:cNvSpPr/>
          <p:nvPr/>
        </p:nvSpPr>
        <p:spPr>
          <a:xfrm>
            <a:off x="4116692" y="1588008"/>
            <a:ext cx="2344134" cy="535021"/>
          </a:xfrm>
          <a:prstGeom prst="wedgeEllipseCallout">
            <a:avLst>
              <a:gd name="adj1" fmla="val 14512"/>
              <a:gd name="adj2" fmla="val 117045"/>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a:t>Discovers provider topology and capability</a:t>
            </a:r>
          </a:p>
        </p:txBody>
      </p:sp>
      <p:sp>
        <p:nvSpPr>
          <p:cNvPr id="133" name="Rectangle 132"/>
          <p:cNvSpPr/>
          <p:nvPr/>
        </p:nvSpPr>
        <p:spPr>
          <a:xfrm>
            <a:off x="1061202" y="2335340"/>
            <a:ext cx="3219930" cy="646419"/>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34" name="Rectangle 133"/>
          <p:cNvSpPr/>
          <p:nvPr/>
        </p:nvSpPr>
        <p:spPr>
          <a:xfrm>
            <a:off x="8023956" y="2321198"/>
            <a:ext cx="3329844" cy="658344"/>
          </a:xfrm>
          <a:prstGeom prst="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135" name="Group 134"/>
          <p:cNvGrpSpPr/>
          <p:nvPr/>
        </p:nvGrpSpPr>
        <p:grpSpPr>
          <a:xfrm>
            <a:off x="837937" y="4324876"/>
            <a:ext cx="2286000" cy="1645920"/>
            <a:chOff x="6780876" y="4350784"/>
            <a:chExt cx="3106085" cy="1575369"/>
          </a:xfrm>
        </p:grpSpPr>
        <p:sp>
          <p:nvSpPr>
            <p:cNvPr id="136" name="Rectangle 135"/>
            <p:cNvSpPr/>
            <p:nvPr/>
          </p:nvSpPr>
          <p:spPr>
            <a:xfrm>
              <a:off x="6785289" y="5447370"/>
              <a:ext cx="722039" cy="478130"/>
            </a:xfrm>
            <a:prstGeom prst="rect">
              <a:avLst/>
            </a:prstGeom>
            <a:solidFill>
              <a:schemeClr val="bg1">
                <a:lumMod val="75000"/>
              </a:schemeClr>
            </a:solidFill>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000" b="1" dirty="0">
                  <a:solidFill>
                    <a:schemeClr val="tx1"/>
                  </a:solidFill>
                </a:rPr>
                <a:t>OS</a:t>
              </a:r>
            </a:p>
          </p:txBody>
        </p:sp>
        <p:sp>
          <p:nvSpPr>
            <p:cNvPr id="137" name="Rectangle 5"/>
            <p:cNvSpPr/>
            <p:nvPr/>
          </p:nvSpPr>
          <p:spPr>
            <a:xfrm>
              <a:off x="6795066" y="4460719"/>
              <a:ext cx="3091895" cy="305566"/>
            </a:xfrm>
            <a:prstGeom prst="roundRect">
              <a:avLst>
                <a:gd name="adj" fmla="val 16131"/>
              </a:avLst>
            </a:prstGeom>
          </p:spPr>
          <p:style>
            <a:lnRef idx="1">
              <a:schemeClr val="accent6"/>
            </a:lnRef>
            <a:fillRef idx="3">
              <a:schemeClr val="accent6"/>
            </a:fillRef>
            <a:effectRef idx="2">
              <a:schemeClr val="accent6"/>
            </a:effectRef>
            <a:fontRef idx="minor">
              <a:schemeClr val="lt1"/>
            </a:fontRef>
          </p:style>
          <p:txBody>
            <a:bodyPr rtlCol="0" anchor="b"/>
            <a:lstStyle/>
            <a:p>
              <a:pPr algn="ctr"/>
              <a:r>
                <a:rPr lang="en-US" sz="900" b="1" dirty="0"/>
                <a:t>Resource-As-A-Service Factory</a:t>
              </a:r>
            </a:p>
          </p:txBody>
        </p:sp>
        <p:sp>
          <p:nvSpPr>
            <p:cNvPr id="138" name="Rounded Rectangle 137"/>
            <p:cNvSpPr/>
            <p:nvPr/>
          </p:nvSpPr>
          <p:spPr>
            <a:xfrm>
              <a:off x="6881450" y="4361623"/>
              <a:ext cx="550663" cy="2041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 b="1" dirty="0"/>
                <a:t>Catalog</a:t>
              </a:r>
            </a:p>
          </p:txBody>
        </p:sp>
        <p:sp>
          <p:nvSpPr>
            <p:cNvPr id="139" name="Rounded Rectangle 138"/>
            <p:cNvSpPr/>
            <p:nvPr/>
          </p:nvSpPr>
          <p:spPr>
            <a:xfrm>
              <a:off x="7472031" y="4353348"/>
              <a:ext cx="550663" cy="2041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 b="1" dirty="0"/>
                <a:t>Events</a:t>
              </a:r>
            </a:p>
          </p:txBody>
        </p:sp>
        <p:sp>
          <p:nvSpPr>
            <p:cNvPr id="140" name="Rounded Rectangle 139"/>
            <p:cNvSpPr/>
            <p:nvPr/>
          </p:nvSpPr>
          <p:spPr>
            <a:xfrm>
              <a:off x="8062610" y="4358658"/>
              <a:ext cx="550663" cy="2041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 b="1" dirty="0"/>
                <a:t>LCM</a:t>
              </a:r>
            </a:p>
          </p:txBody>
        </p:sp>
        <p:sp>
          <p:nvSpPr>
            <p:cNvPr id="141" name="Rounded Rectangle 140"/>
            <p:cNvSpPr/>
            <p:nvPr/>
          </p:nvSpPr>
          <p:spPr>
            <a:xfrm>
              <a:off x="8653191" y="4350785"/>
              <a:ext cx="550663" cy="2041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 b="1" dirty="0"/>
                <a:t>Requests</a:t>
              </a:r>
            </a:p>
          </p:txBody>
        </p:sp>
        <p:sp>
          <p:nvSpPr>
            <p:cNvPr id="146" name="Rectangle 145"/>
            <p:cNvSpPr/>
            <p:nvPr/>
          </p:nvSpPr>
          <p:spPr>
            <a:xfrm>
              <a:off x="6795066" y="4807075"/>
              <a:ext cx="3091895" cy="2326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dirty="0"/>
                <a:t>Interface Adapter</a:t>
              </a:r>
            </a:p>
          </p:txBody>
        </p:sp>
        <p:sp>
          <p:nvSpPr>
            <p:cNvPr id="147" name="Rounded Rectangle 146"/>
            <p:cNvSpPr/>
            <p:nvPr/>
          </p:nvSpPr>
          <p:spPr>
            <a:xfrm>
              <a:off x="9242687" y="4350784"/>
              <a:ext cx="550663" cy="2041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 b="1" dirty="0"/>
                <a:t>…</a:t>
              </a:r>
            </a:p>
          </p:txBody>
        </p:sp>
        <p:sp>
          <p:nvSpPr>
            <p:cNvPr id="148" name="Rectangle 147"/>
            <p:cNvSpPr/>
            <p:nvPr/>
          </p:nvSpPr>
          <p:spPr>
            <a:xfrm>
              <a:off x="7574387" y="5446243"/>
              <a:ext cx="722040" cy="479406"/>
            </a:xfrm>
            <a:prstGeom prst="rect">
              <a:avLst/>
            </a:prstGeom>
            <a:solidFill>
              <a:schemeClr val="bg1">
                <a:lumMod val="75000"/>
              </a:schemeClr>
            </a:solidFill>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000" b="1" dirty="0">
                  <a:solidFill>
                    <a:schemeClr val="tx1"/>
                  </a:solidFill>
                </a:rPr>
                <a:t>WR</a:t>
              </a:r>
            </a:p>
          </p:txBody>
        </p:sp>
        <p:sp>
          <p:nvSpPr>
            <p:cNvPr id="149" name="Rectangle 148"/>
            <p:cNvSpPr/>
            <p:nvPr/>
          </p:nvSpPr>
          <p:spPr>
            <a:xfrm>
              <a:off x="8363486" y="5447370"/>
              <a:ext cx="722040" cy="478783"/>
            </a:xfrm>
            <a:prstGeom prst="rect">
              <a:avLst/>
            </a:prstGeom>
            <a:solidFill>
              <a:schemeClr val="bg1">
                <a:lumMod val="75000"/>
              </a:schemeClr>
            </a:solidFill>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000" b="1" dirty="0">
                  <a:solidFill>
                    <a:schemeClr val="tx1"/>
                  </a:solidFill>
                </a:rPr>
                <a:t>VIO</a:t>
              </a:r>
            </a:p>
          </p:txBody>
        </p:sp>
        <p:sp>
          <p:nvSpPr>
            <p:cNvPr id="151" name="Rectangle 150"/>
            <p:cNvSpPr/>
            <p:nvPr/>
          </p:nvSpPr>
          <p:spPr>
            <a:xfrm>
              <a:off x="6780876" y="5154085"/>
              <a:ext cx="722039" cy="24703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600" dirty="0"/>
                <a:t>Adapter</a:t>
              </a:r>
            </a:p>
          </p:txBody>
        </p:sp>
        <p:sp>
          <p:nvSpPr>
            <p:cNvPr id="152" name="Rectangle 151"/>
            <p:cNvSpPr/>
            <p:nvPr/>
          </p:nvSpPr>
          <p:spPr>
            <a:xfrm>
              <a:off x="7574387" y="5157080"/>
              <a:ext cx="722039" cy="24703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600" dirty="0"/>
                <a:t>Adapter</a:t>
              </a:r>
            </a:p>
          </p:txBody>
        </p:sp>
        <p:sp>
          <p:nvSpPr>
            <p:cNvPr id="153" name="Rectangle 152"/>
            <p:cNvSpPr/>
            <p:nvPr/>
          </p:nvSpPr>
          <p:spPr>
            <a:xfrm>
              <a:off x="8363486" y="5157080"/>
              <a:ext cx="722039" cy="24703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600" dirty="0"/>
                <a:t>Adapter</a:t>
              </a:r>
            </a:p>
          </p:txBody>
        </p:sp>
        <p:sp>
          <p:nvSpPr>
            <p:cNvPr id="154" name="Rectangle 153"/>
            <p:cNvSpPr/>
            <p:nvPr/>
          </p:nvSpPr>
          <p:spPr>
            <a:xfrm>
              <a:off x="9156998" y="5157080"/>
              <a:ext cx="722039" cy="24703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600" dirty="0"/>
                <a:t>Adapter</a:t>
              </a:r>
            </a:p>
          </p:txBody>
        </p:sp>
        <p:sp>
          <p:nvSpPr>
            <p:cNvPr id="155" name="Rectangle 154"/>
            <p:cNvSpPr/>
            <p:nvPr/>
          </p:nvSpPr>
          <p:spPr>
            <a:xfrm>
              <a:off x="6881450" y="4999785"/>
              <a:ext cx="2911900" cy="220614"/>
            </a:xfrm>
            <a:prstGeom prst="rect">
              <a:avLst/>
            </a:prstGeom>
            <a:solidFill>
              <a:schemeClr val="accent6">
                <a:lumMod val="20000"/>
                <a:lumOff val="80000"/>
              </a:schemeClr>
            </a:solidFill>
            <a:ln w="12700">
              <a:solidFill>
                <a:schemeClr val="accent6">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800" dirty="0"/>
                <a:t>Implementation Broker</a:t>
              </a:r>
            </a:p>
          </p:txBody>
        </p:sp>
        <p:sp>
          <p:nvSpPr>
            <p:cNvPr id="156" name="Rectangle 5"/>
            <p:cNvSpPr/>
            <p:nvPr/>
          </p:nvSpPr>
          <p:spPr>
            <a:xfrm>
              <a:off x="6878831" y="5361095"/>
              <a:ext cx="2914519" cy="206967"/>
            </a:xfrm>
            <a:prstGeom prst="roundRect">
              <a:avLst>
                <a:gd name="adj" fmla="val 16131"/>
              </a:avLst>
            </a:prstGeom>
            <a:solidFill>
              <a:schemeClr val="bg1">
                <a:lumMod val="95000"/>
              </a:schemeClr>
            </a:solidFill>
            <a:ln>
              <a:solidFill>
                <a:schemeClr val="bg1">
                  <a:lumMod val="5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800" dirty="0"/>
                <a:t>Native Interface</a:t>
              </a:r>
            </a:p>
          </p:txBody>
        </p:sp>
      </p:grpSp>
      <p:sp>
        <p:nvSpPr>
          <p:cNvPr id="123" name="Oval Callout 122"/>
          <p:cNvSpPr/>
          <p:nvPr/>
        </p:nvSpPr>
        <p:spPr>
          <a:xfrm>
            <a:off x="1300535" y="1593319"/>
            <a:ext cx="2344134" cy="535021"/>
          </a:xfrm>
          <a:prstGeom prst="wedgeEllipseCallout">
            <a:avLst>
              <a:gd name="adj1" fmla="val 14512"/>
              <a:gd name="adj2" fmla="val 117045"/>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a:t>Registers provider instances</a:t>
            </a:r>
          </a:p>
        </p:txBody>
      </p:sp>
      <p:sp>
        <p:nvSpPr>
          <p:cNvPr id="125" name="Oval Callout 124"/>
          <p:cNvSpPr/>
          <p:nvPr/>
        </p:nvSpPr>
        <p:spPr>
          <a:xfrm>
            <a:off x="8516811" y="1278781"/>
            <a:ext cx="2344134" cy="831806"/>
          </a:xfrm>
          <a:prstGeom prst="wedgeEllipseCallout">
            <a:avLst>
              <a:gd name="adj1" fmla="val -13706"/>
              <a:gd name="adj2" fmla="val 98333"/>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a:t>System of record for infrastructure providers and their capabilities</a:t>
            </a:r>
          </a:p>
        </p:txBody>
      </p:sp>
      <p:sp>
        <p:nvSpPr>
          <p:cNvPr id="227" name="Up-Down Arrow 226"/>
          <p:cNvSpPr/>
          <p:nvPr/>
        </p:nvSpPr>
        <p:spPr>
          <a:xfrm>
            <a:off x="9373768" y="2953868"/>
            <a:ext cx="152726" cy="59171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8" name="Up-Down Arrow 227"/>
          <p:cNvSpPr/>
          <p:nvPr/>
        </p:nvSpPr>
        <p:spPr>
          <a:xfrm>
            <a:off x="6120287" y="2943883"/>
            <a:ext cx="152726" cy="59171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9" name="Up-Down Arrow 228"/>
          <p:cNvSpPr/>
          <p:nvPr/>
        </p:nvSpPr>
        <p:spPr>
          <a:xfrm>
            <a:off x="3849041" y="2947748"/>
            <a:ext cx="152726" cy="59171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3" name="Straight Arrow Connector 262"/>
          <p:cNvCxnSpPr>
            <a:stCxn id="106" idx="3"/>
            <a:endCxn id="94" idx="1"/>
          </p:cNvCxnSpPr>
          <p:nvPr/>
        </p:nvCxnSpPr>
        <p:spPr>
          <a:xfrm>
            <a:off x="6415552" y="2660018"/>
            <a:ext cx="1766559" cy="466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293" name="Group 292"/>
          <p:cNvGrpSpPr/>
          <p:nvPr/>
        </p:nvGrpSpPr>
        <p:grpSpPr>
          <a:xfrm>
            <a:off x="3373847" y="4324876"/>
            <a:ext cx="2286000" cy="1645920"/>
            <a:chOff x="3394132" y="4335734"/>
            <a:chExt cx="2286000" cy="1645920"/>
          </a:xfrm>
        </p:grpSpPr>
        <p:sp>
          <p:nvSpPr>
            <p:cNvPr id="269" name="Rectangle 5"/>
            <p:cNvSpPr/>
            <p:nvPr/>
          </p:nvSpPr>
          <p:spPr>
            <a:xfrm>
              <a:off x="3396801" y="4428140"/>
              <a:ext cx="2283331" cy="340420"/>
            </a:xfrm>
            <a:prstGeom prst="roundRect">
              <a:avLst>
                <a:gd name="adj" fmla="val 16131"/>
              </a:avLst>
            </a:prstGeom>
          </p:spPr>
          <p:style>
            <a:lnRef idx="1">
              <a:schemeClr val="accent6"/>
            </a:lnRef>
            <a:fillRef idx="3">
              <a:schemeClr val="accent6"/>
            </a:fillRef>
            <a:effectRef idx="2">
              <a:schemeClr val="accent6"/>
            </a:effectRef>
            <a:fontRef idx="minor">
              <a:schemeClr val="lt1"/>
            </a:fontRef>
          </p:style>
          <p:txBody>
            <a:bodyPr rtlCol="0" anchor="b"/>
            <a:lstStyle/>
            <a:p>
              <a:pPr algn="ctr"/>
              <a:r>
                <a:rPr lang="en-US" sz="900" b="1" dirty="0"/>
                <a:t>IaaS Factory</a:t>
              </a:r>
            </a:p>
          </p:txBody>
        </p:sp>
        <p:sp>
          <p:nvSpPr>
            <p:cNvPr id="270" name="Rounded Rectangle 269"/>
            <p:cNvSpPr/>
            <p:nvPr/>
          </p:nvSpPr>
          <p:spPr>
            <a:xfrm>
              <a:off x="3460595" y="4344845"/>
              <a:ext cx="406659" cy="17157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 b="1" dirty="0"/>
                <a:t>Catalog</a:t>
              </a:r>
            </a:p>
          </p:txBody>
        </p:sp>
        <p:sp>
          <p:nvSpPr>
            <p:cNvPr id="271" name="Rounded Rectangle 270"/>
            <p:cNvSpPr/>
            <p:nvPr/>
          </p:nvSpPr>
          <p:spPr>
            <a:xfrm>
              <a:off x="3896732" y="4337890"/>
              <a:ext cx="406659" cy="17157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 b="1" dirty="0"/>
                <a:t>Events</a:t>
              </a:r>
            </a:p>
          </p:txBody>
        </p:sp>
        <p:sp>
          <p:nvSpPr>
            <p:cNvPr id="272" name="Rounded Rectangle 271"/>
            <p:cNvSpPr/>
            <p:nvPr/>
          </p:nvSpPr>
          <p:spPr>
            <a:xfrm>
              <a:off x="4332869" y="4342352"/>
              <a:ext cx="406659" cy="17157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 b="1" dirty="0"/>
                <a:t>LCM</a:t>
              </a:r>
            </a:p>
          </p:txBody>
        </p:sp>
        <p:sp>
          <p:nvSpPr>
            <p:cNvPr id="273" name="Rounded Rectangle 272"/>
            <p:cNvSpPr/>
            <p:nvPr/>
          </p:nvSpPr>
          <p:spPr>
            <a:xfrm>
              <a:off x="4769007" y="4335735"/>
              <a:ext cx="406659" cy="17157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 b="1" dirty="0"/>
                <a:t>Requests</a:t>
              </a:r>
            </a:p>
          </p:txBody>
        </p:sp>
        <p:sp>
          <p:nvSpPr>
            <p:cNvPr id="278" name="Rectangle 277"/>
            <p:cNvSpPr/>
            <p:nvPr/>
          </p:nvSpPr>
          <p:spPr>
            <a:xfrm>
              <a:off x="3396801" y="4812459"/>
              <a:ext cx="2283331" cy="25497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dirty="0"/>
                <a:t>Interface Adapter</a:t>
              </a:r>
            </a:p>
          </p:txBody>
        </p:sp>
        <p:sp>
          <p:nvSpPr>
            <p:cNvPr id="279" name="Rounded Rectangle 278"/>
            <p:cNvSpPr/>
            <p:nvPr/>
          </p:nvSpPr>
          <p:spPr>
            <a:xfrm>
              <a:off x="5204343" y="4335734"/>
              <a:ext cx="406659" cy="17157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 b="1" dirty="0"/>
                <a:t>…</a:t>
              </a:r>
            </a:p>
          </p:txBody>
        </p:sp>
        <p:sp>
          <p:nvSpPr>
            <p:cNvPr id="280" name="Rectangle 5"/>
            <p:cNvSpPr/>
            <p:nvPr/>
          </p:nvSpPr>
          <p:spPr>
            <a:xfrm>
              <a:off x="3394132" y="5159340"/>
              <a:ext cx="2283331" cy="822314"/>
            </a:xfrm>
            <a:prstGeom prst="rect">
              <a:avLst/>
            </a:prstGeom>
            <a:solidFill>
              <a:schemeClr val="bg1">
                <a:lumMod val="75000"/>
              </a:schemeClr>
            </a:solidFill>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000" b="1" dirty="0">
                  <a:solidFill>
                    <a:schemeClr val="tx1"/>
                  </a:solidFill>
                </a:rPr>
                <a:t>Azure</a:t>
              </a:r>
            </a:p>
          </p:txBody>
        </p:sp>
        <p:sp>
          <p:nvSpPr>
            <p:cNvPr id="292" name="Rectangle 5"/>
            <p:cNvSpPr/>
            <p:nvPr/>
          </p:nvSpPr>
          <p:spPr>
            <a:xfrm>
              <a:off x="3457195" y="5000538"/>
              <a:ext cx="2145012" cy="216236"/>
            </a:xfrm>
            <a:prstGeom prst="roundRect">
              <a:avLst>
                <a:gd name="adj" fmla="val 16131"/>
              </a:avLst>
            </a:prstGeom>
            <a:solidFill>
              <a:schemeClr val="bg1">
                <a:lumMod val="95000"/>
              </a:schemeClr>
            </a:solidFill>
            <a:ln>
              <a:solidFill>
                <a:schemeClr val="bg1">
                  <a:lumMod val="5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800" dirty="0"/>
                <a:t>Native Interface</a:t>
              </a:r>
            </a:p>
          </p:txBody>
        </p:sp>
      </p:grpSp>
      <p:grpSp>
        <p:nvGrpSpPr>
          <p:cNvPr id="295" name="Group 294"/>
          <p:cNvGrpSpPr/>
          <p:nvPr/>
        </p:nvGrpSpPr>
        <p:grpSpPr>
          <a:xfrm>
            <a:off x="5909757" y="4324876"/>
            <a:ext cx="2286000" cy="1645920"/>
            <a:chOff x="3394132" y="4335734"/>
            <a:chExt cx="2286000" cy="1645920"/>
          </a:xfrm>
        </p:grpSpPr>
        <p:sp>
          <p:nvSpPr>
            <p:cNvPr id="296" name="Rectangle 5"/>
            <p:cNvSpPr/>
            <p:nvPr/>
          </p:nvSpPr>
          <p:spPr>
            <a:xfrm>
              <a:off x="3396801" y="4428140"/>
              <a:ext cx="2283331" cy="340420"/>
            </a:xfrm>
            <a:prstGeom prst="roundRect">
              <a:avLst>
                <a:gd name="adj" fmla="val 16131"/>
              </a:avLst>
            </a:prstGeom>
          </p:spPr>
          <p:style>
            <a:lnRef idx="1">
              <a:schemeClr val="accent6"/>
            </a:lnRef>
            <a:fillRef idx="3">
              <a:schemeClr val="accent6"/>
            </a:fillRef>
            <a:effectRef idx="2">
              <a:schemeClr val="accent6"/>
            </a:effectRef>
            <a:fontRef idx="minor">
              <a:schemeClr val="lt1"/>
            </a:fontRef>
          </p:style>
          <p:txBody>
            <a:bodyPr rtlCol="0" anchor="b"/>
            <a:lstStyle/>
            <a:p>
              <a:pPr algn="ctr"/>
              <a:r>
                <a:rPr lang="en-US" sz="900" b="1" dirty="0"/>
                <a:t>PaaS Factory</a:t>
              </a:r>
            </a:p>
          </p:txBody>
        </p:sp>
        <p:sp>
          <p:nvSpPr>
            <p:cNvPr id="297" name="Rounded Rectangle 296"/>
            <p:cNvSpPr/>
            <p:nvPr/>
          </p:nvSpPr>
          <p:spPr>
            <a:xfrm>
              <a:off x="3460595" y="4344845"/>
              <a:ext cx="406659" cy="17157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 b="1" dirty="0"/>
                <a:t>Catalog</a:t>
              </a:r>
            </a:p>
          </p:txBody>
        </p:sp>
        <p:sp>
          <p:nvSpPr>
            <p:cNvPr id="298" name="Rounded Rectangle 297"/>
            <p:cNvSpPr/>
            <p:nvPr/>
          </p:nvSpPr>
          <p:spPr>
            <a:xfrm>
              <a:off x="3896732" y="4337890"/>
              <a:ext cx="406659" cy="17157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 b="1" dirty="0"/>
                <a:t>Events</a:t>
              </a:r>
            </a:p>
          </p:txBody>
        </p:sp>
        <p:sp>
          <p:nvSpPr>
            <p:cNvPr id="299" name="Rounded Rectangle 298"/>
            <p:cNvSpPr/>
            <p:nvPr/>
          </p:nvSpPr>
          <p:spPr>
            <a:xfrm>
              <a:off x="4332869" y="4342352"/>
              <a:ext cx="406659" cy="17157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 b="1" dirty="0"/>
                <a:t>LCM</a:t>
              </a:r>
            </a:p>
          </p:txBody>
        </p:sp>
        <p:sp>
          <p:nvSpPr>
            <p:cNvPr id="300" name="Rounded Rectangle 299"/>
            <p:cNvSpPr/>
            <p:nvPr/>
          </p:nvSpPr>
          <p:spPr>
            <a:xfrm>
              <a:off x="4769007" y="4335735"/>
              <a:ext cx="406659" cy="17157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 b="1" dirty="0"/>
                <a:t>Requests</a:t>
              </a:r>
            </a:p>
          </p:txBody>
        </p:sp>
        <p:sp>
          <p:nvSpPr>
            <p:cNvPr id="301" name="Rectangle 300"/>
            <p:cNvSpPr/>
            <p:nvPr/>
          </p:nvSpPr>
          <p:spPr>
            <a:xfrm>
              <a:off x="3396801" y="4809151"/>
              <a:ext cx="2283331" cy="25828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dirty="0"/>
                <a:t>Interface Adapter</a:t>
              </a:r>
            </a:p>
          </p:txBody>
        </p:sp>
        <p:sp>
          <p:nvSpPr>
            <p:cNvPr id="302" name="Rounded Rectangle 301"/>
            <p:cNvSpPr/>
            <p:nvPr/>
          </p:nvSpPr>
          <p:spPr>
            <a:xfrm>
              <a:off x="5204343" y="4335734"/>
              <a:ext cx="406659" cy="17157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 b="1" dirty="0"/>
                <a:t>…</a:t>
              </a:r>
            </a:p>
          </p:txBody>
        </p:sp>
        <p:sp>
          <p:nvSpPr>
            <p:cNvPr id="303" name="Rectangle 5"/>
            <p:cNvSpPr/>
            <p:nvPr/>
          </p:nvSpPr>
          <p:spPr>
            <a:xfrm>
              <a:off x="3394132" y="5159340"/>
              <a:ext cx="2283331" cy="822314"/>
            </a:xfrm>
            <a:prstGeom prst="rect">
              <a:avLst/>
            </a:prstGeom>
            <a:solidFill>
              <a:schemeClr val="bg1">
                <a:lumMod val="75000"/>
              </a:schemeClr>
            </a:solidFill>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000" b="1" dirty="0">
                  <a:solidFill>
                    <a:schemeClr val="tx1"/>
                  </a:solidFill>
                </a:rPr>
                <a:t>Docker</a:t>
              </a:r>
              <a:endParaRPr lang="en-US" sz="1050" b="1" dirty="0">
                <a:solidFill>
                  <a:schemeClr val="tx1"/>
                </a:solidFill>
              </a:endParaRPr>
            </a:p>
          </p:txBody>
        </p:sp>
        <p:sp>
          <p:nvSpPr>
            <p:cNvPr id="304" name="Rectangle 5"/>
            <p:cNvSpPr/>
            <p:nvPr/>
          </p:nvSpPr>
          <p:spPr>
            <a:xfrm>
              <a:off x="3457195" y="5000538"/>
              <a:ext cx="2145012" cy="216236"/>
            </a:xfrm>
            <a:prstGeom prst="roundRect">
              <a:avLst>
                <a:gd name="adj" fmla="val 16131"/>
              </a:avLst>
            </a:prstGeom>
            <a:solidFill>
              <a:schemeClr val="bg1">
                <a:lumMod val="95000"/>
              </a:schemeClr>
            </a:solidFill>
            <a:ln>
              <a:solidFill>
                <a:schemeClr val="bg1">
                  <a:lumMod val="5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800" dirty="0"/>
                <a:t>Native Interface</a:t>
              </a:r>
            </a:p>
          </p:txBody>
        </p:sp>
      </p:grpSp>
      <p:sp>
        <p:nvSpPr>
          <p:cNvPr id="315" name="Up-Down Arrow 314"/>
          <p:cNvSpPr/>
          <p:nvPr/>
        </p:nvSpPr>
        <p:spPr>
          <a:xfrm>
            <a:off x="1008485" y="3922890"/>
            <a:ext cx="182880" cy="365760"/>
          </a:xfrm>
          <a:prstGeom prst="upDownArrow">
            <a:avLst>
              <a:gd name="adj1" fmla="val 50000"/>
              <a:gd name="adj2" fmla="val 374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6" name="Up-Down Arrow 315"/>
          <p:cNvSpPr/>
          <p:nvPr/>
        </p:nvSpPr>
        <p:spPr>
          <a:xfrm>
            <a:off x="1887382" y="3922890"/>
            <a:ext cx="182880" cy="365760"/>
          </a:xfrm>
          <a:prstGeom prst="upDownArrow">
            <a:avLst>
              <a:gd name="adj1" fmla="val 50000"/>
              <a:gd name="adj2" fmla="val 374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7" name="Up Arrow 316"/>
          <p:cNvSpPr/>
          <p:nvPr/>
        </p:nvSpPr>
        <p:spPr>
          <a:xfrm>
            <a:off x="1453394" y="3922890"/>
            <a:ext cx="182880" cy="365760"/>
          </a:xfrm>
          <a:prstGeom prst="upArrow">
            <a:avLst>
              <a:gd name="adj1" fmla="val 50000"/>
              <a:gd name="adj2" fmla="val 375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8" name="Up Arrow 317"/>
          <p:cNvSpPr/>
          <p:nvPr/>
        </p:nvSpPr>
        <p:spPr>
          <a:xfrm flipV="1">
            <a:off x="2318323" y="3922890"/>
            <a:ext cx="182880" cy="365760"/>
          </a:xfrm>
          <a:prstGeom prst="upArrow">
            <a:avLst>
              <a:gd name="adj1" fmla="val 50000"/>
              <a:gd name="adj2" fmla="val 375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9" name="Up-Down Arrow 318"/>
          <p:cNvSpPr/>
          <p:nvPr/>
        </p:nvSpPr>
        <p:spPr>
          <a:xfrm>
            <a:off x="3560369" y="3919589"/>
            <a:ext cx="182880" cy="365760"/>
          </a:xfrm>
          <a:prstGeom prst="upDownArrow">
            <a:avLst>
              <a:gd name="adj1" fmla="val 50000"/>
              <a:gd name="adj2" fmla="val 374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0" name="Up-Down Arrow 319"/>
          <p:cNvSpPr/>
          <p:nvPr/>
        </p:nvSpPr>
        <p:spPr>
          <a:xfrm>
            <a:off x="4439266" y="3919589"/>
            <a:ext cx="182880" cy="365760"/>
          </a:xfrm>
          <a:prstGeom prst="upDownArrow">
            <a:avLst>
              <a:gd name="adj1" fmla="val 50000"/>
              <a:gd name="adj2" fmla="val 374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1" name="Up Arrow 320"/>
          <p:cNvSpPr/>
          <p:nvPr/>
        </p:nvSpPr>
        <p:spPr>
          <a:xfrm>
            <a:off x="4005278" y="3919589"/>
            <a:ext cx="182880" cy="365760"/>
          </a:xfrm>
          <a:prstGeom prst="upArrow">
            <a:avLst>
              <a:gd name="adj1" fmla="val 50000"/>
              <a:gd name="adj2" fmla="val 375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2" name="Up Arrow 321"/>
          <p:cNvSpPr/>
          <p:nvPr/>
        </p:nvSpPr>
        <p:spPr>
          <a:xfrm flipV="1">
            <a:off x="4870207" y="3919589"/>
            <a:ext cx="182880" cy="365760"/>
          </a:xfrm>
          <a:prstGeom prst="upArrow">
            <a:avLst>
              <a:gd name="adj1" fmla="val 50000"/>
              <a:gd name="adj2" fmla="val 375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3" name="Up-Down Arrow 322"/>
          <p:cNvSpPr/>
          <p:nvPr/>
        </p:nvSpPr>
        <p:spPr>
          <a:xfrm>
            <a:off x="6059275" y="3915739"/>
            <a:ext cx="182880" cy="365760"/>
          </a:xfrm>
          <a:prstGeom prst="upDownArrow">
            <a:avLst>
              <a:gd name="adj1" fmla="val 50000"/>
              <a:gd name="adj2" fmla="val 374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4" name="Up-Down Arrow 323"/>
          <p:cNvSpPr/>
          <p:nvPr/>
        </p:nvSpPr>
        <p:spPr>
          <a:xfrm>
            <a:off x="6938172" y="3915739"/>
            <a:ext cx="182880" cy="365760"/>
          </a:xfrm>
          <a:prstGeom prst="upDownArrow">
            <a:avLst>
              <a:gd name="adj1" fmla="val 50000"/>
              <a:gd name="adj2" fmla="val 374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5" name="Up Arrow 324"/>
          <p:cNvSpPr/>
          <p:nvPr/>
        </p:nvSpPr>
        <p:spPr>
          <a:xfrm>
            <a:off x="6504184" y="3915739"/>
            <a:ext cx="182880" cy="365760"/>
          </a:xfrm>
          <a:prstGeom prst="upArrow">
            <a:avLst>
              <a:gd name="adj1" fmla="val 50000"/>
              <a:gd name="adj2" fmla="val 375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6" name="Up Arrow 325"/>
          <p:cNvSpPr/>
          <p:nvPr/>
        </p:nvSpPr>
        <p:spPr>
          <a:xfrm flipV="1">
            <a:off x="7369113" y="3915739"/>
            <a:ext cx="182880" cy="365760"/>
          </a:xfrm>
          <a:prstGeom prst="upArrow">
            <a:avLst>
              <a:gd name="adj1" fmla="val 50000"/>
              <a:gd name="adj2" fmla="val 375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7" name="Up-Down Arrow 326"/>
          <p:cNvSpPr/>
          <p:nvPr/>
        </p:nvSpPr>
        <p:spPr>
          <a:xfrm>
            <a:off x="8626848" y="3915154"/>
            <a:ext cx="182880" cy="365760"/>
          </a:xfrm>
          <a:prstGeom prst="upDownArrow">
            <a:avLst>
              <a:gd name="adj1" fmla="val 50000"/>
              <a:gd name="adj2" fmla="val 374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8" name="Up-Down Arrow 327"/>
          <p:cNvSpPr/>
          <p:nvPr/>
        </p:nvSpPr>
        <p:spPr>
          <a:xfrm>
            <a:off x="9505745" y="3915154"/>
            <a:ext cx="182880" cy="365760"/>
          </a:xfrm>
          <a:prstGeom prst="upDownArrow">
            <a:avLst>
              <a:gd name="adj1" fmla="val 50000"/>
              <a:gd name="adj2" fmla="val 374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9" name="Up Arrow 328"/>
          <p:cNvSpPr/>
          <p:nvPr/>
        </p:nvSpPr>
        <p:spPr>
          <a:xfrm>
            <a:off x="9071757" y="3915154"/>
            <a:ext cx="182880" cy="365760"/>
          </a:xfrm>
          <a:prstGeom prst="upArrow">
            <a:avLst>
              <a:gd name="adj1" fmla="val 50000"/>
              <a:gd name="adj2" fmla="val 375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0" name="Up Arrow 329"/>
          <p:cNvSpPr/>
          <p:nvPr/>
        </p:nvSpPr>
        <p:spPr>
          <a:xfrm flipV="1">
            <a:off x="9936686" y="3915154"/>
            <a:ext cx="182880" cy="365760"/>
          </a:xfrm>
          <a:prstGeom prst="upArrow">
            <a:avLst>
              <a:gd name="adj1" fmla="val 50000"/>
              <a:gd name="adj2" fmla="val 375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1" name="Group 330"/>
          <p:cNvGrpSpPr/>
          <p:nvPr/>
        </p:nvGrpSpPr>
        <p:grpSpPr>
          <a:xfrm>
            <a:off x="8430805" y="4324876"/>
            <a:ext cx="2286000" cy="1645920"/>
            <a:chOff x="6780876" y="4350784"/>
            <a:chExt cx="3106085" cy="1575369"/>
          </a:xfrm>
        </p:grpSpPr>
        <p:sp>
          <p:nvSpPr>
            <p:cNvPr id="332" name="Rectangle 331"/>
            <p:cNvSpPr/>
            <p:nvPr/>
          </p:nvSpPr>
          <p:spPr>
            <a:xfrm>
              <a:off x="6785289" y="5447370"/>
              <a:ext cx="722039" cy="478130"/>
            </a:xfrm>
            <a:prstGeom prst="rect">
              <a:avLst/>
            </a:prstGeom>
            <a:solidFill>
              <a:schemeClr val="bg1">
                <a:lumMod val="75000"/>
              </a:schemeClr>
            </a:solidFill>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000" b="1" dirty="0">
                  <a:solidFill>
                    <a:schemeClr val="tx1"/>
                  </a:solidFill>
                </a:rPr>
                <a:t>K8S</a:t>
              </a:r>
            </a:p>
          </p:txBody>
        </p:sp>
        <p:sp>
          <p:nvSpPr>
            <p:cNvPr id="333" name="Rectangle 5"/>
            <p:cNvSpPr/>
            <p:nvPr/>
          </p:nvSpPr>
          <p:spPr>
            <a:xfrm>
              <a:off x="6795066" y="4460719"/>
              <a:ext cx="3091895" cy="305566"/>
            </a:xfrm>
            <a:prstGeom prst="roundRect">
              <a:avLst>
                <a:gd name="adj" fmla="val 16131"/>
              </a:avLst>
            </a:prstGeom>
          </p:spPr>
          <p:style>
            <a:lnRef idx="1">
              <a:schemeClr val="accent6"/>
            </a:lnRef>
            <a:fillRef idx="3">
              <a:schemeClr val="accent6"/>
            </a:fillRef>
            <a:effectRef idx="2">
              <a:schemeClr val="accent6"/>
            </a:effectRef>
            <a:fontRef idx="minor">
              <a:schemeClr val="lt1"/>
            </a:fontRef>
          </p:style>
          <p:txBody>
            <a:bodyPr rtlCol="0" anchor="b"/>
            <a:lstStyle/>
            <a:p>
              <a:pPr algn="ctr"/>
              <a:r>
                <a:rPr lang="en-US" sz="900" b="1" dirty="0"/>
                <a:t>Kubernetes-as-a-Service Factory</a:t>
              </a:r>
            </a:p>
          </p:txBody>
        </p:sp>
        <p:sp>
          <p:nvSpPr>
            <p:cNvPr id="334" name="Rounded Rectangle 333"/>
            <p:cNvSpPr/>
            <p:nvPr/>
          </p:nvSpPr>
          <p:spPr>
            <a:xfrm>
              <a:off x="6881450" y="4361623"/>
              <a:ext cx="550663" cy="2041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 b="1" dirty="0"/>
                <a:t>Catalog</a:t>
              </a:r>
            </a:p>
          </p:txBody>
        </p:sp>
        <p:sp>
          <p:nvSpPr>
            <p:cNvPr id="335" name="Rounded Rectangle 334"/>
            <p:cNvSpPr/>
            <p:nvPr/>
          </p:nvSpPr>
          <p:spPr>
            <a:xfrm>
              <a:off x="7472031" y="4353348"/>
              <a:ext cx="550663" cy="2041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 b="1" dirty="0"/>
                <a:t>Events</a:t>
              </a:r>
            </a:p>
          </p:txBody>
        </p:sp>
        <p:sp>
          <p:nvSpPr>
            <p:cNvPr id="336" name="Rounded Rectangle 335"/>
            <p:cNvSpPr/>
            <p:nvPr/>
          </p:nvSpPr>
          <p:spPr>
            <a:xfrm>
              <a:off x="8062610" y="4358658"/>
              <a:ext cx="550663" cy="2041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 b="1" dirty="0"/>
                <a:t>LCM</a:t>
              </a:r>
            </a:p>
          </p:txBody>
        </p:sp>
        <p:sp>
          <p:nvSpPr>
            <p:cNvPr id="337" name="Rounded Rectangle 336"/>
            <p:cNvSpPr/>
            <p:nvPr/>
          </p:nvSpPr>
          <p:spPr>
            <a:xfrm>
              <a:off x="8653191" y="4350785"/>
              <a:ext cx="550663" cy="2041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 b="1" dirty="0"/>
                <a:t>Requests</a:t>
              </a:r>
            </a:p>
          </p:txBody>
        </p:sp>
        <p:sp>
          <p:nvSpPr>
            <p:cNvPr id="338" name="Rectangle 337"/>
            <p:cNvSpPr/>
            <p:nvPr/>
          </p:nvSpPr>
          <p:spPr>
            <a:xfrm>
              <a:off x="6795066" y="4807075"/>
              <a:ext cx="3091895" cy="2326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dirty="0"/>
                <a:t>Interface Adapter</a:t>
              </a:r>
            </a:p>
          </p:txBody>
        </p:sp>
        <p:sp>
          <p:nvSpPr>
            <p:cNvPr id="339" name="Rounded Rectangle 338"/>
            <p:cNvSpPr/>
            <p:nvPr/>
          </p:nvSpPr>
          <p:spPr>
            <a:xfrm>
              <a:off x="9242687" y="4350784"/>
              <a:ext cx="550663" cy="2041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00" b="1" dirty="0"/>
                <a:t>…</a:t>
              </a:r>
            </a:p>
          </p:txBody>
        </p:sp>
        <p:sp>
          <p:nvSpPr>
            <p:cNvPr id="340" name="Rectangle 339"/>
            <p:cNvSpPr/>
            <p:nvPr/>
          </p:nvSpPr>
          <p:spPr>
            <a:xfrm>
              <a:off x="7574387" y="5446243"/>
              <a:ext cx="722040" cy="479406"/>
            </a:xfrm>
            <a:prstGeom prst="rect">
              <a:avLst/>
            </a:prstGeom>
            <a:solidFill>
              <a:schemeClr val="bg1">
                <a:lumMod val="75000"/>
              </a:schemeClr>
            </a:solidFill>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000" b="1" dirty="0">
                  <a:solidFill>
                    <a:schemeClr val="tx1"/>
                  </a:solidFill>
                </a:rPr>
                <a:t>GCE</a:t>
              </a:r>
            </a:p>
          </p:txBody>
        </p:sp>
        <p:sp>
          <p:nvSpPr>
            <p:cNvPr id="341" name="Rectangle 340"/>
            <p:cNvSpPr/>
            <p:nvPr/>
          </p:nvSpPr>
          <p:spPr>
            <a:xfrm>
              <a:off x="8363486" y="5447370"/>
              <a:ext cx="722040" cy="478783"/>
            </a:xfrm>
            <a:prstGeom prst="rect">
              <a:avLst/>
            </a:prstGeom>
            <a:solidFill>
              <a:schemeClr val="bg1">
                <a:lumMod val="75000"/>
              </a:schemeClr>
            </a:solidFill>
            <a:ln>
              <a:solidFill>
                <a:schemeClr val="bg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000" b="1" dirty="0">
                  <a:solidFill>
                    <a:schemeClr val="tx1"/>
                  </a:solidFill>
                </a:rPr>
                <a:t>AWS</a:t>
              </a:r>
            </a:p>
          </p:txBody>
        </p:sp>
        <p:sp>
          <p:nvSpPr>
            <p:cNvPr id="342" name="Rectangle 341"/>
            <p:cNvSpPr/>
            <p:nvPr/>
          </p:nvSpPr>
          <p:spPr>
            <a:xfrm>
              <a:off x="6780876" y="5154085"/>
              <a:ext cx="722039" cy="24703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600" dirty="0"/>
                <a:t>Adapter</a:t>
              </a:r>
            </a:p>
          </p:txBody>
        </p:sp>
        <p:sp>
          <p:nvSpPr>
            <p:cNvPr id="343" name="Rectangle 342"/>
            <p:cNvSpPr/>
            <p:nvPr/>
          </p:nvSpPr>
          <p:spPr>
            <a:xfrm>
              <a:off x="7574387" y="5157080"/>
              <a:ext cx="722039" cy="24703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600" dirty="0"/>
                <a:t>Adapter</a:t>
              </a:r>
            </a:p>
          </p:txBody>
        </p:sp>
        <p:sp>
          <p:nvSpPr>
            <p:cNvPr id="344" name="Rectangle 343"/>
            <p:cNvSpPr/>
            <p:nvPr/>
          </p:nvSpPr>
          <p:spPr>
            <a:xfrm>
              <a:off x="8363486" y="5157080"/>
              <a:ext cx="722039" cy="24703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600" dirty="0"/>
                <a:t>Adapter</a:t>
              </a:r>
            </a:p>
          </p:txBody>
        </p:sp>
        <p:sp>
          <p:nvSpPr>
            <p:cNvPr id="345" name="Rectangle 344"/>
            <p:cNvSpPr/>
            <p:nvPr/>
          </p:nvSpPr>
          <p:spPr>
            <a:xfrm>
              <a:off x="9156998" y="5157080"/>
              <a:ext cx="722039" cy="24703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600" dirty="0"/>
                <a:t>Adapter</a:t>
              </a:r>
            </a:p>
          </p:txBody>
        </p:sp>
        <p:sp>
          <p:nvSpPr>
            <p:cNvPr id="346" name="Rectangle 345"/>
            <p:cNvSpPr/>
            <p:nvPr/>
          </p:nvSpPr>
          <p:spPr>
            <a:xfrm>
              <a:off x="6881450" y="4999785"/>
              <a:ext cx="2911900" cy="220614"/>
            </a:xfrm>
            <a:prstGeom prst="rect">
              <a:avLst/>
            </a:prstGeom>
            <a:solidFill>
              <a:schemeClr val="accent6">
                <a:lumMod val="20000"/>
                <a:lumOff val="80000"/>
              </a:schemeClr>
            </a:solidFill>
            <a:ln w="12700">
              <a:solidFill>
                <a:schemeClr val="accent6">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800" dirty="0"/>
                <a:t>Implementation Broker</a:t>
              </a:r>
            </a:p>
          </p:txBody>
        </p:sp>
        <p:sp>
          <p:nvSpPr>
            <p:cNvPr id="347" name="Rectangle 5"/>
            <p:cNvSpPr/>
            <p:nvPr/>
          </p:nvSpPr>
          <p:spPr>
            <a:xfrm>
              <a:off x="6878831" y="5361095"/>
              <a:ext cx="2914519" cy="206967"/>
            </a:xfrm>
            <a:prstGeom prst="roundRect">
              <a:avLst>
                <a:gd name="adj" fmla="val 16131"/>
              </a:avLst>
            </a:prstGeom>
            <a:solidFill>
              <a:schemeClr val="bg1">
                <a:lumMod val="95000"/>
              </a:schemeClr>
            </a:solidFill>
            <a:ln>
              <a:solidFill>
                <a:schemeClr val="bg1">
                  <a:lumMod val="5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800" dirty="0"/>
                <a:t>Native Interface</a:t>
              </a:r>
            </a:p>
          </p:txBody>
        </p:sp>
      </p:grpSp>
    </p:spTree>
    <p:extLst>
      <p:ext uri="{BB962C8B-B14F-4D97-AF65-F5344CB8AC3E}">
        <p14:creationId xmlns:p14="http://schemas.microsoft.com/office/powerpoint/2010/main" val="1976657355"/>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p:cNvSpPr/>
          <p:nvPr/>
        </p:nvSpPr>
        <p:spPr>
          <a:xfrm>
            <a:off x="509635" y="1017745"/>
            <a:ext cx="10746555" cy="206917"/>
          </a:xfrm>
          <a:prstGeom prst="roundRect">
            <a:avLst/>
          </a:prstGeom>
          <a:gradFill flip="none" rotWithShape="1">
            <a:gsLst>
              <a:gs pos="0">
                <a:srgbClr val="00CCFF">
                  <a:shade val="30000"/>
                  <a:satMod val="115000"/>
                </a:srgbClr>
              </a:gs>
              <a:gs pos="50000">
                <a:srgbClr val="00CCFF">
                  <a:shade val="67500"/>
                  <a:satMod val="115000"/>
                </a:srgbClr>
              </a:gs>
              <a:gs pos="100000">
                <a:srgbClr val="00CCFF">
                  <a:shade val="100000"/>
                  <a:satMod val="115000"/>
                </a:srgb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OSS/BSS/GUI</a:t>
            </a:r>
          </a:p>
        </p:txBody>
      </p:sp>
      <p:sp>
        <p:nvSpPr>
          <p:cNvPr id="6" name="Rectangle: Rounded Corners 5"/>
          <p:cNvSpPr/>
          <p:nvPr/>
        </p:nvSpPr>
        <p:spPr>
          <a:xfrm>
            <a:off x="522048" y="1719531"/>
            <a:ext cx="11275047" cy="207240"/>
          </a:xfrm>
          <a:prstGeom prst="roundRect">
            <a:avLst/>
          </a:prstGeom>
          <a:gradFill flip="none" rotWithShape="1">
            <a:gsLst>
              <a:gs pos="0">
                <a:srgbClr val="4E60E2">
                  <a:tint val="66000"/>
                  <a:satMod val="160000"/>
                </a:srgbClr>
              </a:gs>
              <a:gs pos="50000">
                <a:srgbClr val="4E60E2">
                  <a:tint val="44500"/>
                  <a:satMod val="160000"/>
                </a:srgbClr>
              </a:gs>
              <a:gs pos="100000">
                <a:srgbClr val="4E60E2">
                  <a:tint val="23500"/>
                  <a:satMod val="160000"/>
                </a:srgb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ONAP NB API</a:t>
            </a:r>
          </a:p>
        </p:txBody>
      </p:sp>
      <p:sp>
        <p:nvSpPr>
          <p:cNvPr id="18" name="Flowchart: Terminator 17"/>
          <p:cNvSpPr/>
          <p:nvPr/>
        </p:nvSpPr>
        <p:spPr>
          <a:xfrm>
            <a:off x="4111680" y="1307339"/>
            <a:ext cx="2941163" cy="255566"/>
          </a:xfrm>
          <a:prstGeom prst="flowChartTerminator">
            <a:avLst/>
          </a:prstGeom>
          <a:gradFill flip="none" rotWithShape="1">
            <a:gsLst>
              <a:gs pos="0">
                <a:srgbClr val="FF5050">
                  <a:tint val="66000"/>
                  <a:satMod val="160000"/>
                </a:srgbClr>
              </a:gs>
              <a:gs pos="50000">
                <a:srgbClr val="FF5050">
                  <a:tint val="44500"/>
                  <a:satMod val="160000"/>
                </a:srgbClr>
              </a:gs>
              <a:gs pos="100000">
                <a:srgbClr val="FF5050">
                  <a:tint val="23500"/>
                  <a:satMod val="160000"/>
                </a:srgb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E2E Operations</a:t>
            </a:r>
          </a:p>
        </p:txBody>
      </p:sp>
      <p:sp>
        <p:nvSpPr>
          <p:cNvPr id="178" name="Flowchart: Process 177"/>
          <p:cNvSpPr/>
          <p:nvPr/>
        </p:nvSpPr>
        <p:spPr>
          <a:xfrm>
            <a:off x="911121" y="4518483"/>
            <a:ext cx="3493861" cy="1216789"/>
          </a:xfrm>
          <a:prstGeom prst="flowChartProcess">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pic>
        <p:nvPicPr>
          <p:cNvPr id="179" name="Picture 178"/>
          <p:cNvPicPr>
            <a:picLocks noChangeAspect="1"/>
          </p:cNvPicPr>
          <p:nvPr/>
        </p:nvPicPr>
        <p:blipFill>
          <a:blip r:embed="rId2"/>
          <a:stretch>
            <a:fillRect/>
          </a:stretch>
        </p:blipFill>
        <p:spPr>
          <a:xfrm>
            <a:off x="2030140" y="5188815"/>
            <a:ext cx="301076" cy="482848"/>
          </a:xfrm>
          <a:prstGeom prst="rect">
            <a:avLst/>
          </a:prstGeom>
        </p:spPr>
      </p:pic>
      <p:pic>
        <p:nvPicPr>
          <p:cNvPr id="180" name="Picture 179"/>
          <p:cNvPicPr>
            <a:picLocks noChangeAspect="1"/>
          </p:cNvPicPr>
          <p:nvPr/>
        </p:nvPicPr>
        <p:blipFill>
          <a:blip r:embed="rId3"/>
          <a:stretch>
            <a:fillRect/>
          </a:stretch>
        </p:blipFill>
        <p:spPr>
          <a:xfrm>
            <a:off x="1354349" y="5188815"/>
            <a:ext cx="280120" cy="482848"/>
          </a:xfrm>
          <a:prstGeom prst="rect">
            <a:avLst/>
          </a:prstGeom>
        </p:spPr>
      </p:pic>
      <p:pic>
        <p:nvPicPr>
          <p:cNvPr id="181" name="Picture 180"/>
          <p:cNvPicPr>
            <a:picLocks noChangeAspect="1"/>
          </p:cNvPicPr>
          <p:nvPr/>
        </p:nvPicPr>
        <p:blipFill>
          <a:blip r:embed="rId4"/>
          <a:stretch>
            <a:fillRect/>
          </a:stretch>
        </p:blipFill>
        <p:spPr>
          <a:xfrm>
            <a:off x="2726887" y="5201426"/>
            <a:ext cx="554265" cy="426080"/>
          </a:xfrm>
          <a:prstGeom prst="rect">
            <a:avLst/>
          </a:prstGeom>
        </p:spPr>
      </p:pic>
      <p:sp>
        <p:nvSpPr>
          <p:cNvPr id="182" name="TextBox 181"/>
          <p:cNvSpPr txBox="1"/>
          <p:nvPr/>
        </p:nvSpPr>
        <p:spPr>
          <a:xfrm>
            <a:off x="828810" y="4455395"/>
            <a:ext cx="3928654" cy="338554"/>
          </a:xfrm>
          <a:prstGeom prst="rect">
            <a:avLst/>
          </a:prstGeom>
          <a:noFill/>
        </p:spPr>
        <p:txBody>
          <a:bodyPr wrap="square" rtlCol="0">
            <a:spAutoFit/>
          </a:bodyPr>
          <a:lstStyle/>
          <a:p>
            <a:r>
              <a:rPr lang="en-US" sz="1600" b="1" dirty="0"/>
              <a:t>SD-WAN Domain Management System</a:t>
            </a:r>
          </a:p>
        </p:txBody>
      </p:sp>
      <p:sp>
        <p:nvSpPr>
          <p:cNvPr id="183" name="TextBox 182"/>
          <p:cNvSpPr txBox="1"/>
          <p:nvPr/>
        </p:nvSpPr>
        <p:spPr>
          <a:xfrm>
            <a:off x="1840776" y="4937626"/>
            <a:ext cx="922534" cy="307777"/>
          </a:xfrm>
          <a:prstGeom prst="rect">
            <a:avLst/>
          </a:prstGeom>
          <a:noFill/>
        </p:spPr>
        <p:txBody>
          <a:bodyPr wrap="square" rtlCol="0">
            <a:spAutoFit/>
          </a:bodyPr>
          <a:lstStyle/>
          <a:p>
            <a:r>
              <a:rPr lang="en-US" sz="1400" dirty="0"/>
              <a:t>Manager</a:t>
            </a:r>
          </a:p>
        </p:txBody>
      </p:sp>
      <p:sp>
        <p:nvSpPr>
          <p:cNvPr id="185" name="TextBox 184"/>
          <p:cNvSpPr txBox="1"/>
          <p:nvPr/>
        </p:nvSpPr>
        <p:spPr>
          <a:xfrm>
            <a:off x="2644129" y="4930903"/>
            <a:ext cx="977847" cy="307777"/>
          </a:xfrm>
          <a:prstGeom prst="rect">
            <a:avLst/>
          </a:prstGeom>
          <a:noFill/>
        </p:spPr>
        <p:txBody>
          <a:bodyPr wrap="square" rtlCol="0">
            <a:spAutoFit/>
          </a:bodyPr>
          <a:lstStyle/>
          <a:p>
            <a:r>
              <a:rPr lang="en-US" sz="1400" dirty="0"/>
              <a:t>Controller</a:t>
            </a:r>
          </a:p>
        </p:txBody>
      </p:sp>
      <p:cxnSp>
        <p:nvCxnSpPr>
          <p:cNvPr id="191" name="Straight Arrow Connector 190"/>
          <p:cNvCxnSpPr>
            <a:stCxn id="18" idx="2"/>
          </p:cNvCxnSpPr>
          <p:nvPr/>
        </p:nvCxnSpPr>
        <p:spPr>
          <a:xfrm flipH="1">
            <a:off x="5582261" y="1562905"/>
            <a:ext cx="1" cy="1884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 name="Straight Arrow Connector 2"/>
          <p:cNvCxnSpPr/>
          <p:nvPr/>
        </p:nvCxnSpPr>
        <p:spPr>
          <a:xfrm>
            <a:off x="13122928" y="4019802"/>
            <a:ext cx="41531" cy="599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425543" y="4253270"/>
            <a:ext cx="62375" cy="369332"/>
          </a:xfrm>
          <a:prstGeom prst="rect">
            <a:avLst/>
          </a:prstGeom>
          <a:noFill/>
        </p:spPr>
        <p:txBody>
          <a:bodyPr wrap="square" rtlCol="0">
            <a:spAutoFit/>
          </a:bodyPr>
          <a:lstStyle/>
          <a:p>
            <a:endParaRPr lang="en-US" dirty="0"/>
          </a:p>
        </p:txBody>
      </p:sp>
      <p:sp>
        <p:nvSpPr>
          <p:cNvPr id="27" name="TextBox 26"/>
          <p:cNvSpPr txBox="1"/>
          <p:nvPr/>
        </p:nvSpPr>
        <p:spPr>
          <a:xfrm>
            <a:off x="5242106" y="4947648"/>
            <a:ext cx="1242549" cy="461665"/>
          </a:xfrm>
          <a:prstGeom prst="rect">
            <a:avLst/>
          </a:prstGeom>
          <a:noFill/>
        </p:spPr>
        <p:txBody>
          <a:bodyPr wrap="square" rtlCol="0">
            <a:spAutoFit/>
          </a:bodyPr>
          <a:lstStyle/>
          <a:p>
            <a:r>
              <a:rPr lang="en-US" sz="1200" dirty="0"/>
              <a:t>REST APIs for </a:t>
            </a:r>
          </a:p>
          <a:p>
            <a:r>
              <a:rPr lang="en-US" sz="1200" dirty="0"/>
              <a:t>Provisioning</a:t>
            </a:r>
          </a:p>
        </p:txBody>
      </p:sp>
      <p:sp>
        <p:nvSpPr>
          <p:cNvPr id="124" name="TextBox 123"/>
          <p:cNvSpPr txBox="1"/>
          <p:nvPr/>
        </p:nvSpPr>
        <p:spPr>
          <a:xfrm>
            <a:off x="5193018" y="4552550"/>
            <a:ext cx="1242549" cy="276999"/>
          </a:xfrm>
          <a:prstGeom prst="rect">
            <a:avLst/>
          </a:prstGeom>
          <a:noFill/>
        </p:spPr>
        <p:txBody>
          <a:bodyPr wrap="square" rtlCol="0">
            <a:spAutoFit/>
          </a:bodyPr>
          <a:lstStyle/>
          <a:p>
            <a:r>
              <a:rPr lang="en-US" sz="1200" dirty="0"/>
              <a:t>Alarms/Events</a:t>
            </a:r>
          </a:p>
        </p:txBody>
      </p:sp>
      <p:sp>
        <p:nvSpPr>
          <p:cNvPr id="61" name="圆角矩形 28"/>
          <p:cNvSpPr/>
          <p:nvPr/>
        </p:nvSpPr>
        <p:spPr>
          <a:xfrm>
            <a:off x="589359" y="2943432"/>
            <a:ext cx="1945005" cy="367192"/>
          </a:xfrm>
          <a:prstGeom prst="roundRect">
            <a:avLst>
              <a:gd name="adj" fmla="val 6026"/>
            </a:avLst>
          </a:prstGeom>
          <a:noFill/>
          <a:ln>
            <a:solidFill>
              <a:schemeClr val="tx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200" dirty="0">
                <a:solidFill>
                  <a:srgbClr val="000000"/>
                </a:solidFill>
                <a:latin typeface="微软雅黑" panose="020B0503020204020204" pitchFamily="34" charset="-122"/>
                <a:ea typeface="微软雅黑" panose="020B0503020204020204" pitchFamily="34" charset="-122"/>
              </a:rPr>
              <a:t>SDC</a:t>
            </a:r>
          </a:p>
        </p:txBody>
      </p:sp>
      <p:sp>
        <p:nvSpPr>
          <p:cNvPr id="62" name="矩形 192"/>
          <p:cNvSpPr/>
          <p:nvPr/>
        </p:nvSpPr>
        <p:spPr bwMode="auto">
          <a:xfrm>
            <a:off x="523318" y="2618527"/>
            <a:ext cx="2087880" cy="1659169"/>
          </a:xfrm>
          <a:prstGeom prst="rect">
            <a:avLst/>
          </a:prstGeom>
          <a:noFill/>
          <a:ln w="9525" cap="flat" cmpd="sng" algn="ctr">
            <a:solidFill>
              <a:srgbClr val="00B0F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i="1" dirty="0">
                <a:solidFill>
                  <a:srgbClr val="000000"/>
                </a:solidFill>
                <a:latin typeface="微软雅黑" panose="020B0503020204020204" pitchFamily="34" charset="-122"/>
                <a:ea typeface="微软雅黑" panose="020B0503020204020204" pitchFamily="34" charset="-122"/>
              </a:rPr>
              <a:t>Design-time</a:t>
            </a:r>
          </a:p>
        </p:txBody>
      </p:sp>
      <p:sp>
        <p:nvSpPr>
          <p:cNvPr id="63" name="圆角矩形 30"/>
          <p:cNvSpPr/>
          <p:nvPr/>
        </p:nvSpPr>
        <p:spPr>
          <a:xfrm>
            <a:off x="2997914" y="2045853"/>
            <a:ext cx="1245370" cy="572669"/>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000" dirty="0">
                <a:latin typeface="微软雅黑" panose="020B0503020204020204" pitchFamily="34" charset="-122"/>
                <a:ea typeface="微软雅黑" panose="020B0503020204020204" pitchFamily="34" charset="-122"/>
              </a:rPr>
              <a:t>Dashboard</a:t>
            </a:r>
          </a:p>
          <a:p>
            <a:pPr algn="ctr" defTabSz="914377">
              <a:buClr>
                <a:srgbClr val="CC9900"/>
              </a:buClr>
            </a:pPr>
            <a:r>
              <a:rPr lang="en-US" altLang="zh-CN" sz="1000" dirty="0">
                <a:latin typeface="微软雅黑" panose="020B0503020204020204" pitchFamily="34" charset="-122"/>
                <a:ea typeface="微软雅黑" panose="020B0503020204020204" pitchFamily="34" charset="-122"/>
              </a:rPr>
              <a:t> OA&amp;M</a:t>
            </a:r>
          </a:p>
          <a:p>
            <a:pPr algn="ctr" defTabSz="914377">
              <a:buClr>
                <a:srgbClr val="CC9900"/>
              </a:buClr>
            </a:pPr>
            <a:r>
              <a:rPr lang="en-US" altLang="zh-CN" sz="1000" dirty="0">
                <a:latin typeface="微软雅黑" panose="020B0503020204020204" pitchFamily="34" charset="-122"/>
                <a:ea typeface="微软雅黑" panose="020B0503020204020204" pitchFamily="34" charset="-122"/>
              </a:rPr>
              <a:t>(VID)</a:t>
            </a:r>
          </a:p>
        </p:txBody>
      </p:sp>
      <p:sp>
        <p:nvSpPr>
          <p:cNvPr id="64" name="圆角矩形 31"/>
          <p:cNvSpPr/>
          <p:nvPr/>
        </p:nvSpPr>
        <p:spPr>
          <a:xfrm>
            <a:off x="4346656" y="2317274"/>
            <a:ext cx="1559056" cy="365578"/>
          </a:xfrm>
          <a:prstGeom prst="roundRect">
            <a:avLst/>
          </a:prstGeom>
          <a:noFill/>
          <a:ln>
            <a:solidFill>
              <a:schemeClr val="tx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200" dirty="0">
                <a:solidFill>
                  <a:srgbClr val="000000"/>
                </a:solidFill>
                <a:latin typeface="微软雅黑" panose="020B0503020204020204" pitchFamily="34" charset="-122"/>
                <a:ea typeface="微软雅黑" panose="020B0503020204020204" pitchFamily="34" charset="-122"/>
              </a:rPr>
              <a:t>A&amp;AI</a:t>
            </a:r>
          </a:p>
        </p:txBody>
      </p:sp>
      <p:sp>
        <p:nvSpPr>
          <p:cNvPr id="65" name="圆角矩形 33"/>
          <p:cNvSpPr/>
          <p:nvPr/>
        </p:nvSpPr>
        <p:spPr>
          <a:xfrm>
            <a:off x="4515436" y="3253666"/>
            <a:ext cx="1954889" cy="702559"/>
          </a:xfrm>
          <a:prstGeom prst="roundRect">
            <a:avLst>
              <a:gd name="adj" fmla="val 8184"/>
            </a:avLst>
          </a:prstGeom>
          <a:noFill/>
          <a:ln>
            <a:solidFill>
              <a:schemeClr val="tx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endParaRPr lang="en-US" altLang="zh-CN" sz="1200" dirty="0">
              <a:solidFill>
                <a:srgbClr val="000000"/>
              </a:solidFill>
              <a:latin typeface="微软雅黑" panose="020B0503020204020204" pitchFamily="34" charset="-122"/>
              <a:ea typeface="微软雅黑" panose="020B0503020204020204" pitchFamily="34" charset="-122"/>
            </a:endParaRPr>
          </a:p>
          <a:p>
            <a:pPr algn="ctr" defTabSz="914377">
              <a:buClr>
                <a:srgbClr val="CC9900"/>
              </a:buClr>
              <a:defRPr/>
            </a:pPr>
            <a:endParaRPr lang="en-US" altLang="zh-CN" sz="1200" dirty="0">
              <a:solidFill>
                <a:srgbClr val="000000"/>
              </a:solidFill>
              <a:latin typeface="微软雅黑" panose="020B0503020204020204" pitchFamily="34" charset="-122"/>
              <a:ea typeface="微软雅黑" panose="020B0503020204020204" pitchFamily="34" charset="-122"/>
            </a:endParaRPr>
          </a:p>
          <a:p>
            <a:pPr algn="ctr" defTabSz="914377">
              <a:buClr>
                <a:srgbClr val="CC9900"/>
              </a:buClr>
              <a:defRPr/>
            </a:pPr>
            <a:r>
              <a:rPr lang="en-US" altLang="zh-CN" sz="1200" dirty="0">
                <a:solidFill>
                  <a:srgbClr val="000000"/>
                </a:solidFill>
                <a:latin typeface="微软雅黑" panose="020B0503020204020204" pitchFamily="34" charset="-122"/>
                <a:ea typeface="微软雅黑" panose="020B0503020204020204" pitchFamily="34" charset="-122"/>
              </a:rPr>
              <a:t>DCAE</a:t>
            </a:r>
          </a:p>
        </p:txBody>
      </p:sp>
      <p:sp>
        <p:nvSpPr>
          <p:cNvPr id="67" name="圆角矩形 41"/>
          <p:cNvSpPr/>
          <p:nvPr/>
        </p:nvSpPr>
        <p:spPr>
          <a:xfrm>
            <a:off x="9244018" y="3377184"/>
            <a:ext cx="725805" cy="435723"/>
          </a:xfrm>
          <a:prstGeom prst="roundRect">
            <a:avLst>
              <a:gd name="adj" fmla="val 6514"/>
            </a:avLst>
          </a:prstGeom>
          <a:noFill/>
          <a:ln w="9525" cap="flat" cmpd="sng" algn="ctr">
            <a:solidFill>
              <a:srgbClr val="000000"/>
            </a:solidFill>
            <a:prstDash val="solid"/>
            <a:round/>
            <a:headEnd type="none" w="med" len="med"/>
            <a:tailEnd type="none" w="med" len="med"/>
          </a:ln>
        </p:spPr>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200" dirty="0">
                <a:solidFill>
                  <a:srgbClr val="000000"/>
                </a:solidFill>
                <a:latin typeface="微软雅黑" panose="020B0503020204020204" pitchFamily="34" charset="-122"/>
                <a:ea typeface="微软雅黑" panose="020B0503020204020204" pitchFamily="34" charset="-122"/>
              </a:rPr>
              <a:t>SDN</a:t>
            </a:r>
          </a:p>
        </p:txBody>
      </p:sp>
      <p:sp>
        <p:nvSpPr>
          <p:cNvPr id="68" name="圆角矩形 42"/>
          <p:cNvSpPr/>
          <p:nvPr/>
        </p:nvSpPr>
        <p:spPr>
          <a:xfrm>
            <a:off x="10049731" y="3372309"/>
            <a:ext cx="540750" cy="427233"/>
          </a:xfrm>
          <a:prstGeom prst="roundRect">
            <a:avLst>
              <a:gd name="adj" fmla="val 6514"/>
            </a:avLst>
          </a:prstGeom>
          <a:noFill/>
          <a:ln w="9525" cap="flat" cmpd="sng" algn="ctr">
            <a:solidFill>
              <a:srgbClr val="000000"/>
            </a:solidFill>
            <a:prstDash val="solid"/>
            <a:round/>
            <a:headEnd type="none" w="med" len="med"/>
            <a:tailEnd type="none" w="med" len="med"/>
          </a:ln>
        </p:spPr>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200" dirty="0">
                <a:solidFill>
                  <a:srgbClr val="000000"/>
                </a:solidFill>
                <a:latin typeface="微软雅黑" panose="020B0503020204020204" pitchFamily="34" charset="-122"/>
                <a:ea typeface="微软雅黑" panose="020B0503020204020204" pitchFamily="34" charset="-122"/>
              </a:rPr>
              <a:t>NFV</a:t>
            </a:r>
          </a:p>
        </p:txBody>
      </p:sp>
      <p:sp>
        <p:nvSpPr>
          <p:cNvPr id="69" name="圆角矩形 32"/>
          <p:cNvSpPr/>
          <p:nvPr/>
        </p:nvSpPr>
        <p:spPr>
          <a:xfrm>
            <a:off x="6600098" y="2318961"/>
            <a:ext cx="5097969" cy="292161"/>
          </a:xfrm>
          <a:prstGeom prst="roundRect">
            <a:avLst/>
          </a:prstGeom>
          <a:noFill/>
          <a:ln>
            <a:solidFill>
              <a:schemeClr val="tx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4377">
              <a:buClr>
                <a:srgbClr val="CC9900"/>
              </a:buClr>
              <a:defRPr/>
            </a:pPr>
            <a:r>
              <a:rPr lang="en-US" altLang="zh-CN" sz="1200" dirty="0">
                <a:solidFill>
                  <a:srgbClr val="000000"/>
                </a:solidFill>
                <a:latin typeface="微软雅黑" panose="020B0503020204020204" pitchFamily="34" charset="-122"/>
                <a:ea typeface="微软雅黑" panose="020B0503020204020204" pitchFamily="34" charset="-122"/>
              </a:rPr>
              <a:t>Service </a:t>
            </a:r>
            <a:br>
              <a:rPr lang="en-US" altLang="zh-CN" sz="1200" dirty="0">
                <a:solidFill>
                  <a:srgbClr val="000000"/>
                </a:solidFill>
                <a:latin typeface="微软雅黑" panose="020B0503020204020204" pitchFamily="34" charset="-122"/>
                <a:ea typeface="微软雅黑" panose="020B0503020204020204" pitchFamily="34" charset="-122"/>
              </a:rPr>
            </a:br>
            <a:r>
              <a:rPr lang="en-US" altLang="zh-CN" sz="1200" dirty="0">
                <a:solidFill>
                  <a:srgbClr val="000000"/>
                </a:solidFill>
                <a:latin typeface="微软雅黑" panose="020B0503020204020204" pitchFamily="34" charset="-122"/>
                <a:ea typeface="微软雅黑" panose="020B0503020204020204" pitchFamily="34" charset="-122"/>
              </a:rPr>
              <a:t>Orchestration</a:t>
            </a:r>
          </a:p>
        </p:txBody>
      </p:sp>
      <p:sp>
        <p:nvSpPr>
          <p:cNvPr id="70" name="圆角矩形 47"/>
          <p:cNvSpPr/>
          <p:nvPr/>
        </p:nvSpPr>
        <p:spPr>
          <a:xfrm>
            <a:off x="4347288" y="2002219"/>
            <a:ext cx="7350777" cy="262786"/>
          </a:xfrm>
          <a:prstGeom prst="roundRect">
            <a:avLst/>
          </a:prstGeom>
          <a:noFill/>
          <a:ln w="9525" cap="flat" cmpd="sng" algn="ctr">
            <a:solidFill>
              <a:schemeClr val="tx1"/>
            </a:solidFill>
            <a:prstDash val="solid"/>
            <a:round/>
            <a:headEnd type="none" w="med" len="med"/>
            <a:tailEnd type="none" w="med" len="med"/>
          </a:ln>
        </p:spPr>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External Data Movement &amp; APIs</a:t>
            </a:r>
          </a:p>
        </p:txBody>
      </p:sp>
      <p:grpSp>
        <p:nvGrpSpPr>
          <p:cNvPr id="71" name="组合 2"/>
          <p:cNvGrpSpPr/>
          <p:nvPr/>
        </p:nvGrpSpPr>
        <p:grpSpPr>
          <a:xfrm>
            <a:off x="522048" y="2045854"/>
            <a:ext cx="2087880" cy="377412"/>
            <a:chOff x="193" y="2304"/>
            <a:chExt cx="3288" cy="819"/>
          </a:xfrm>
          <a:noFill/>
        </p:grpSpPr>
        <p:sp>
          <p:nvSpPr>
            <p:cNvPr id="103" name="圆角矩形 55"/>
            <p:cNvSpPr/>
            <p:nvPr/>
          </p:nvSpPr>
          <p:spPr>
            <a:xfrm>
              <a:off x="193" y="2304"/>
              <a:ext cx="3288" cy="819"/>
            </a:xfrm>
            <a:prstGeom prst="roundRect">
              <a:avLst>
                <a:gd name="adj" fmla="val 16483"/>
              </a:avLst>
            </a:prstGeom>
            <a:grpFill/>
            <a:ln w="9525" cap="flat" cmpd="sng" algn="ctr">
              <a:solidFill>
                <a:srgbClr val="000000"/>
              </a:solidFill>
              <a:prstDash val="solid"/>
              <a:round/>
              <a:headEnd type="none" w="med" len="med"/>
              <a:tailEnd type="none" w="med" len="med"/>
            </a:ln>
          </p:spPr>
          <p:txBody>
            <a:bodyPr vert="horz" wrap="none" lIns="121920" tIns="60960" rIns="121920" bIns="6096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4377">
                <a:buClr>
                  <a:srgbClr val="CC9900"/>
                </a:buClr>
                <a:defRPr/>
              </a:pPr>
              <a:r>
                <a:rPr lang="en-US" altLang="zh-CN" sz="1200" dirty="0">
                  <a:solidFill>
                    <a:srgbClr val="000000"/>
                  </a:solidFill>
                  <a:latin typeface="微软雅黑" panose="020B0503020204020204" pitchFamily="34" charset="-122"/>
                  <a:ea typeface="微软雅黑" panose="020B0503020204020204" pitchFamily="34" charset="-122"/>
                </a:rPr>
                <a:t>Portal</a:t>
              </a:r>
            </a:p>
          </p:txBody>
        </p:sp>
        <p:sp>
          <p:nvSpPr>
            <p:cNvPr id="104" name="圆角矩形 56"/>
            <p:cNvSpPr/>
            <p:nvPr/>
          </p:nvSpPr>
          <p:spPr>
            <a:xfrm>
              <a:off x="1466" y="2394"/>
              <a:ext cx="1796" cy="640"/>
            </a:xfrm>
            <a:prstGeom prst="roundRect">
              <a:avLst/>
            </a:prstGeom>
            <a:grpFill/>
            <a:ln w="9525" cap="flat" cmpd="sng" algn="ctr">
              <a:solidFill>
                <a:schemeClr val="tx1"/>
              </a:solidFill>
              <a:prstDash val="solid"/>
              <a:round/>
              <a:headEnd type="none" w="med" len="med"/>
              <a:tailEnd type="none" w="med" len="med"/>
            </a:ln>
          </p:spPr>
          <p:txBody>
            <a:bodyPr vert="horz" wrap="none" lIns="121920" tIns="60960" rIns="121920" bIns="6096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200" dirty="0">
                  <a:solidFill>
                    <a:srgbClr val="000000"/>
                  </a:solidFill>
                  <a:latin typeface="微软雅黑" panose="020B0503020204020204" pitchFamily="34" charset="-122"/>
                  <a:ea typeface="微软雅黑" panose="020B0503020204020204" pitchFamily="34" charset="-122"/>
                </a:rPr>
                <a:t>(GUI/CLI)</a:t>
              </a:r>
            </a:p>
          </p:txBody>
        </p:sp>
      </p:grpSp>
      <p:sp>
        <p:nvSpPr>
          <p:cNvPr id="72" name="矩形 69"/>
          <p:cNvSpPr/>
          <p:nvPr/>
        </p:nvSpPr>
        <p:spPr bwMode="auto">
          <a:xfrm>
            <a:off x="2761060" y="4031619"/>
            <a:ext cx="9140207" cy="260753"/>
          </a:xfrm>
          <a:prstGeom prst="rect">
            <a:avLst/>
          </a:prstGeom>
          <a:noFill/>
          <a:ln w="9525" cap="flat" cmpd="sng" algn="ctr">
            <a:solidFill>
              <a:srgbClr val="00B0F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4377">
              <a:buClr>
                <a:srgbClr val="CC9900"/>
              </a:buClr>
              <a:defRPr/>
            </a:pPr>
            <a:r>
              <a:rPr lang="en-US" altLang="zh-CN" sz="1600" i="1" dirty="0">
                <a:solidFill>
                  <a:srgbClr val="000000"/>
                </a:solidFill>
                <a:latin typeface="微软雅黑" panose="020B0503020204020204" pitchFamily="34" charset="-122"/>
                <a:ea typeface="微软雅黑" panose="020B0503020204020204" pitchFamily="34" charset="-122"/>
              </a:rPr>
              <a:t>Cloud &amp; WAN</a:t>
            </a:r>
          </a:p>
        </p:txBody>
      </p:sp>
      <p:sp>
        <p:nvSpPr>
          <p:cNvPr id="73" name="圆角矩形 188"/>
          <p:cNvSpPr/>
          <p:nvPr/>
        </p:nvSpPr>
        <p:spPr bwMode="auto">
          <a:xfrm>
            <a:off x="4422856" y="4145243"/>
            <a:ext cx="1016943" cy="114991"/>
          </a:xfrm>
          <a:prstGeom prst="roundRect">
            <a:avLst>
              <a:gd name="adj" fmla="val 12823"/>
            </a:avLst>
          </a:prstGeom>
          <a:noFill/>
          <a:ln w="9525" cap="flat" cmpd="sng" algn="ctr">
            <a:solidFill>
              <a:srgbClr val="00B0F0"/>
            </a:solidFill>
            <a:prstDash val="solid"/>
            <a:round/>
            <a:headEnd type="none" w="med" len="med"/>
            <a:tailEnd type="none" w="med" len="med"/>
          </a:ln>
          <a:effectLst/>
        </p:spPr>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200" dirty="0" err="1">
                <a:solidFill>
                  <a:srgbClr val="000000"/>
                </a:solidFill>
                <a:latin typeface="微软雅黑" panose="020B0503020204020204" pitchFamily="34" charset="-122"/>
                <a:ea typeface="微软雅黑" panose="020B0503020204020204" pitchFamily="34" charset="-122"/>
              </a:rPr>
              <a:t>OpenStack</a:t>
            </a:r>
          </a:p>
        </p:txBody>
      </p:sp>
      <p:sp>
        <p:nvSpPr>
          <p:cNvPr id="74" name="圆角矩形 65"/>
          <p:cNvSpPr/>
          <p:nvPr/>
        </p:nvSpPr>
        <p:spPr bwMode="auto">
          <a:xfrm>
            <a:off x="7704257" y="4145243"/>
            <a:ext cx="670684" cy="114991"/>
          </a:xfrm>
          <a:prstGeom prst="roundRect">
            <a:avLst>
              <a:gd name="adj" fmla="val 12823"/>
            </a:avLst>
          </a:prstGeom>
          <a:noFill/>
          <a:ln w="9525" cap="flat" cmpd="sng" algn="ctr">
            <a:solidFill>
              <a:srgbClr val="00B0F0"/>
            </a:solidFill>
            <a:prstDash val="solid"/>
            <a:round/>
            <a:headEnd type="none" w="med" len="med"/>
            <a:tailEnd type="none" w="med" len="med"/>
          </a:ln>
          <a:effectLst/>
        </p:spPr>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200" dirty="0" err="1">
                <a:solidFill>
                  <a:srgbClr val="000000"/>
                </a:solidFill>
                <a:latin typeface="微软雅黑" panose="020B0503020204020204" pitchFamily="34" charset="-122"/>
                <a:ea typeface="微软雅黑" panose="020B0503020204020204" pitchFamily="34" charset="-122"/>
              </a:rPr>
              <a:t>Azure</a:t>
            </a:r>
          </a:p>
        </p:txBody>
      </p:sp>
      <p:sp>
        <p:nvSpPr>
          <p:cNvPr id="75" name="圆角矩形 66"/>
          <p:cNvSpPr/>
          <p:nvPr/>
        </p:nvSpPr>
        <p:spPr bwMode="auto">
          <a:xfrm>
            <a:off x="5500510" y="4145243"/>
            <a:ext cx="911332" cy="114991"/>
          </a:xfrm>
          <a:prstGeom prst="roundRect">
            <a:avLst>
              <a:gd name="adj" fmla="val 12823"/>
            </a:avLst>
          </a:prstGeom>
          <a:noFill/>
          <a:ln w="9525" cap="flat" cmpd="sng" algn="ctr">
            <a:solidFill>
              <a:srgbClr val="00B0F0"/>
            </a:solidFill>
            <a:prstDash val="solid"/>
            <a:round/>
            <a:headEnd type="none" w="med" len="med"/>
            <a:tailEnd type="none" w="med" len="med"/>
          </a:ln>
          <a:effectLst/>
        </p:spPr>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200" dirty="0">
                <a:solidFill>
                  <a:srgbClr val="000000"/>
                </a:solidFill>
                <a:latin typeface="微软雅黑" panose="020B0503020204020204" pitchFamily="34" charset="-122"/>
                <a:ea typeface="微软雅黑" panose="020B0503020204020204" pitchFamily="34" charset="-122"/>
              </a:rPr>
              <a:t>VMware</a:t>
            </a:r>
          </a:p>
        </p:txBody>
      </p:sp>
      <p:sp>
        <p:nvSpPr>
          <p:cNvPr id="76" name="圆角矩形 67"/>
          <p:cNvSpPr/>
          <p:nvPr/>
        </p:nvSpPr>
        <p:spPr bwMode="auto">
          <a:xfrm>
            <a:off x="6600098" y="4145243"/>
            <a:ext cx="1016943" cy="114991"/>
          </a:xfrm>
          <a:prstGeom prst="roundRect">
            <a:avLst>
              <a:gd name="adj" fmla="val 12823"/>
            </a:avLst>
          </a:prstGeom>
          <a:noFill/>
          <a:ln w="9525" cap="flat" cmpd="sng" algn="ctr">
            <a:solidFill>
              <a:srgbClr val="00B0F0"/>
            </a:solidFill>
            <a:prstDash val="solid"/>
            <a:round/>
            <a:headEnd type="none" w="med" len="med"/>
            <a:tailEnd type="none" w="med" len="med"/>
          </a:ln>
          <a:effectLst/>
        </p:spPr>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200" dirty="0" err="1">
                <a:solidFill>
                  <a:srgbClr val="000000"/>
                </a:solidFill>
                <a:latin typeface="微软雅黑" panose="020B0503020204020204" pitchFamily="34" charset="-122"/>
                <a:ea typeface="微软雅黑" panose="020B0503020204020204" pitchFamily="34" charset="-122"/>
              </a:rPr>
              <a:t>RackSpace</a:t>
            </a:r>
          </a:p>
        </p:txBody>
      </p:sp>
      <p:sp>
        <p:nvSpPr>
          <p:cNvPr id="77" name="圆角矩形 68"/>
          <p:cNvSpPr/>
          <p:nvPr/>
        </p:nvSpPr>
        <p:spPr bwMode="auto">
          <a:xfrm>
            <a:off x="8551848" y="4145243"/>
            <a:ext cx="583363" cy="114991"/>
          </a:xfrm>
          <a:prstGeom prst="roundRect">
            <a:avLst>
              <a:gd name="adj" fmla="val 12823"/>
            </a:avLst>
          </a:prstGeom>
          <a:noFill/>
          <a:ln w="9525" cap="flat" cmpd="sng" algn="ctr">
            <a:solidFill>
              <a:srgbClr val="00B0F0"/>
            </a:solidFill>
            <a:prstDash val="solid"/>
            <a:round/>
            <a:headEnd type="none" w="med" len="med"/>
            <a:tailEnd type="none" w="med" len="med"/>
          </a:ln>
          <a:effectLst/>
        </p:spPr>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200" dirty="0" err="1">
                <a:solidFill>
                  <a:srgbClr val="000000"/>
                </a:solidFill>
                <a:latin typeface="微软雅黑" panose="020B0503020204020204" pitchFamily="34" charset="-122"/>
                <a:ea typeface="微软雅黑" panose="020B0503020204020204" pitchFamily="34" charset="-122"/>
              </a:rPr>
              <a:t>......</a:t>
            </a:r>
          </a:p>
        </p:txBody>
      </p:sp>
      <p:grpSp>
        <p:nvGrpSpPr>
          <p:cNvPr id="78" name="组合 665"/>
          <p:cNvGrpSpPr>
            <a:grpSpLocks noChangeAspect="1"/>
          </p:cNvGrpSpPr>
          <p:nvPr/>
        </p:nvGrpSpPr>
        <p:grpSpPr>
          <a:xfrm>
            <a:off x="9606921" y="4155561"/>
            <a:ext cx="323215" cy="123836"/>
            <a:chOff x="1160462" y="15679738"/>
            <a:chExt cx="700088" cy="577850"/>
          </a:xfrm>
          <a:noFill/>
        </p:grpSpPr>
        <p:sp>
          <p:nvSpPr>
            <p:cNvPr id="99" name="AutoShape 26"/>
            <p:cNvSpPr>
              <a:spLocks noChangeAspect="1" noChangeArrowheads="1" noTextEdit="1"/>
            </p:cNvSpPr>
            <p:nvPr/>
          </p:nvSpPr>
          <p:spPr bwMode="auto">
            <a:xfrm>
              <a:off x="1171575" y="15687675"/>
              <a:ext cx="674688" cy="561975"/>
            </a:xfrm>
            <a:prstGeom prst="rect">
              <a:avLst/>
            </a:prstGeom>
            <a:grpFill/>
            <a:ln w="9525">
              <a:noFill/>
              <a:miter lim="800000"/>
            </a:ln>
          </p:spPr>
          <p:txBody>
            <a:bodyPr vert="horz" wrap="none" lIns="121920" tIns="60960" rIns="121920" bIns="60960" numCol="1"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1067" dirty="0">
                <a:latin typeface="Arial" panose="020B0604020202020204" pitchFamily="34" charset="0"/>
                <a:cs typeface="Arial" panose="020B0604020202020204" pitchFamily="34" charset="0"/>
              </a:endParaRPr>
            </a:p>
          </p:txBody>
        </p:sp>
        <p:sp>
          <p:nvSpPr>
            <p:cNvPr id="100" name="Freeform 28"/>
            <p:cNvSpPr/>
            <p:nvPr/>
          </p:nvSpPr>
          <p:spPr bwMode="auto">
            <a:xfrm>
              <a:off x="1171575" y="15889288"/>
              <a:ext cx="677863" cy="368300"/>
            </a:xfrm>
            <a:custGeom>
              <a:avLst/>
              <a:gdLst/>
              <a:ahLst/>
              <a:cxnLst>
                <a:cxn ang="0">
                  <a:pos x="181" y="0"/>
                </a:cxn>
                <a:cxn ang="0">
                  <a:pos x="181" y="42"/>
                </a:cxn>
                <a:cxn ang="0">
                  <a:pos x="174" y="52"/>
                </a:cxn>
                <a:cxn ang="0">
                  <a:pos x="107" y="93"/>
                </a:cxn>
                <a:cxn ang="0">
                  <a:pos x="74" y="93"/>
                </a:cxn>
                <a:cxn ang="0">
                  <a:pos x="7" y="52"/>
                </a:cxn>
                <a:cxn ang="0">
                  <a:pos x="0" y="42"/>
                </a:cxn>
                <a:cxn ang="0">
                  <a:pos x="0" y="0"/>
                </a:cxn>
                <a:cxn ang="0">
                  <a:pos x="181" y="0"/>
                </a:cxn>
              </a:cxnLst>
              <a:rect l="0" t="0" r="r" b="b"/>
              <a:pathLst>
                <a:path w="181" h="98">
                  <a:moveTo>
                    <a:pt x="181" y="0"/>
                  </a:moveTo>
                  <a:cubicBezTo>
                    <a:pt x="181" y="42"/>
                    <a:pt x="181" y="42"/>
                    <a:pt x="181" y="42"/>
                  </a:cubicBezTo>
                  <a:cubicBezTo>
                    <a:pt x="181" y="46"/>
                    <a:pt x="179" y="50"/>
                    <a:pt x="174" y="52"/>
                  </a:cubicBezTo>
                  <a:cubicBezTo>
                    <a:pt x="107" y="93"/>
                    <a:pt x="107" y="93"/>
                    <a:pt x="107" y="93"/>
                  </a:cubicBezTo>
                  <a:cubicBezTo>
                    <a:pt x="98" y="98"/>
                    <a:pt x="83" y="98"/>
                    <a:pt x="74" y="93"/>
                  </a:cubicBezTo>
                  <a:cubicBezTo>
                    <a:pt x="7" y="52"/>
                    <a:pt x="7" y="52"/>
                    <a:pt x="7" y="52"/>
                  </a:cubicBezTo>
                  <a:cubicBezTo>
                    <a:pt x="2" y="50"/>
                    <a:pt x="0" y="46"/>
                    <a:pt x="0" y="42"/>
                  </a:cubicBezTo>
                  <a:cubicBezTo>
                    <a:pt x="0" y="0"/>
                    <a:pt x="0" y="0"/>
                    <a:pt x="0" y="0"/>
                  </a:cubicBezTo>
                  <a:lnTo>
                    <a:pt x="181" y="0"/>
                  </a:lnTo>
                  <a:close/>
                </a:path>
              </a:pathLst>
            </a:custGeom>
            <a:grpFill/>
            <a:ln w="9525">
              <a:noFill/>
              <a:round/>
            </a:ln>
          </p:spPr>
          <p:txBody>
            <a:bodyPr vert="horz" wrap="none" lIns="121920" tIns="60960" rIns="121920" bIns="60960" numCol="1"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1067" dirty="0">
                <a:latin typeface="Arial" panose="020B0604020202020204" pitchFamily="34" charset="0"/>
                <a:cs typeface="Arial" panose="020B0604020202020204" pitchFamily="34" charset="0"/>
              </a:endParaRPr>
            </a:p>
          </p:txBody>
        </p:sp>
        <p:sp>
          <p:nvSpPr>
            <p:cNvPr id="101" name="Freeform 29"/>
            <p:cNvSpPr/>
            <p:nvPr/>
          </p:nvSpPr>
          <p:spPr bwMode="auto">
            <a:xfrm>
              <a:off x="1160462" y="15679738"/>
              <a:ext cx="700088" cy="420688"/>
            </a:xfrm>
            <a:custGeom>
              <a:avLst/>
              <a:gdLst/>
              <a:ahLst/>
              <a:cxnLst>
                <a:cxn ang="0">
                  <a:pos x="110" y="106"/>
                </a:cxn>
                <a:cxn ang="0">
                  <a:pos x="77" y="106"/>
                </a:cxn>
                <a:cxn ang="0">
                  <a:pos x="10" y="66"/>
                </a:cxn>
                <a:cxn ang="0">
                  <a:pos x="10" y="46"/>
                </a:cxn>
                <a:cxn ang="0">
                  <a:pos x="77" y="6"/>
                </a:cxn>
                <a:cxn ang="0">
                  <a:pos x="110" y="6"/>
                </a:cxn>
                <a:cxn ang="0">
                  <a:pos x="177" y="46"/>
                </a:cxn>
                <a:cxn ang="0">
                  <a:pos x="177" y="66"/>
                </a:cxn>
                <a:cxn ang="0">
                  <a:pos x="110" y="106"/>
                </a:cxn>
              </a:cxnLst>
              <a:rect l="0" t="0" r="r" b="b"/>
              <a:pathLst>
                <a:path w="187" h="112">
                  <a:moveTo>
                    <a:pt x="110" y="106"/>
                  </a:moveTo>
                  <a:cubicBezTo>
                    <a:pt x="101" y="112"/>
                    <a:pt x="86" y="112"/>
                    <a:pt x="77" y="106"/>
                  </a:cubicBezTo>
                  <a:cubicBezTo>
                    <a:pt x="10" y="66"/>
                    <a:pt x="10" y="66"/>
                    <a:pt x="10" y="66"/>
                  </a:cubicBezTo>
                  <a:cubicBezTo>
                    <a:pt x="0" y="61"/>
                    <a:pt x="0" y="52"/>
                    <a:pt x="10" y="46"/>
                  </a:cubicBezTo>
                  <a:cubicBezTo>
                    <a:pt x="77" y="6"/>
                    <a:pt x="77" y="6"/>
                    <a:pt x="77" y="6"/>
                  </a:cubicBezTo>
                  <a:cubicBezTo>
                    <a:pt x="86" y="0"/>
                    <a:pt x="101" y="0"/>
                    <a:pt x="110" y="6"/>
                  </a:cubicBezTo>
                  <a:cubicBezTo>
                    <a:pt x="177" y="46"/>
                    <a:pt x="177" y="46"/>
                    <a:pt x="177" y="46"/>
                  </a:cubicBezTo>
                  <a:cubicBezTo>
                    <a:pt x="187" y="52"/>
                    <a:pt x="187" y="61"/>
                    <a:pt x="177" y="66"/>
                  </a:cubicBezTo>
                  <a:lnTo>
                    <a:pt x="110" y="106"/>
                  </a:lnTo>
                  <a:close/>
                </a:path>
              </a:pathLst>
            </a:custGeom>
            <a:grpFill/>
            <a:ln w="9525">
              <a:noFill/>
              <a:round/>
            </a:ln>
          </p:spPr>
          <p:txBody>
            <a:bodyPr vert="horz" wrap="none" lIns="121920" tIns="60960" rIns="121920" bIns="60960" numCol="1"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1067" dirty="0">
                <a:latin typeface="Arial" panose="020B0604020202020204" pitchFamily="34" charset="0"/>
                <a:cs typeface="Arial" panose="020B0604020202020204" pitchFamily="34" charset="0"/>
              </a:endParaRPr>
            </a:p>
          </p:txBody>
        </p:sp>
        <p:sp>
          <p:nvSpPr>
            <p:cNvPr id="102" name="Freeform 30"/>
            <p:cNvSpPr>
              <a:spLocks noEditPoints="1"/>
            </p:cNvSpPr>
            <p:nvPr/>
          </p:nvSpPr>
          <p:spPr bwMode="auto">
            <a:xfrm>
              <a:off x="1317625" y="15770225"/>
              <a:ext cx="385763" cy="228600"/>
            </a:xfrm>
            <a:custGeom>
              <a:avLst/>
              <a:gdLst/>
              <a:ahLst/>
              <a:cxnLst>
                <a:cxn ang="0">
                  <a:pos x="83" y="60"/>
                </a:cxn>
                <a:cxn ang="0">
                  <a:pos x="83" y="40"/>
                </a:cxn>
                <a:cxn ang="0">
                  <a:pos x="76" y="41"/>
                </a:cxn>
                <a:cxn ang="0">
                  <a:pos x="75" y="52"/>
                </a:cxn>
                <a:cxn ang="0">
                  <a:pos x="57" y="41"/>
                </a:cxn>
                <a:cxn ang="0">
                  <a:pos x="58" y="41"/>
                </a:cxn>
                <a:cxn ang="0">
                  <a:pos x="66" y="38"/>
                </a:cxn>
                <a:cxn ang="0">
                  <a:pos x="94" y="21"/>
                </a:cxn>
                <a:cxn ang="0">
                  <a:pos x="94" y="32"/>
                </a:cxn>
                <a:cxn ang="0">
                  <a:pos x="102" y="32"/>
                </a:cxn>
                <a:cxn ang="0">
                  <a:pos x="103" y="12"/>
                </a:cxn>
                <a:cxn ang="0">
                  <a:pos x="70" y="12"/>
                </a:cxn>
                <a:cxn ang="0">
                  <a:pos x="70" y="17"/>
                </a:cxn>
                <a:cxn ang="0">
                  <a:pos x="88" y="17"/>
                </a:cxn>
                <a:cxn ang="0">
                  <a:pos x="71" y="27"/>
                </a:cxn>
                <a:cxn ang="0">
                  <a:pos x="71" y="26"/>
                </a:cxn>
                <a:cxn ang="0">
                  <a:pos x="66" y="22"/>
                </a:cxn>
                <a:cxn ang="0">
                  <a:pos x="39" y="6"/>
                </a:cxn>
                <a:cxn ang="0">
                  <a:pos x="57" y="5"/>
                </a:cxn>
                <a:cxn ang="0">
                  <a:pos x="57" y="0"/>
                </a:cxn>
                <a:cxn ang="0">
                  <a:pos x="24" y="1"/>
                </a:cxn>
                <a:cxn ang="0">
                  <a:pos x="24" y="21"/>
                </a:cxn>
                <a:cxn ang="0">
                  <a:pos x="31" y="21"/>
                </a:cxn>
                <a:cxn ang="0">
                  <a:pos x="32" y="9"/>
                </a:cxn>
                <a:cxn ang="0">
                  <a:pos x="48" y="19"/>
                </a:cxn>
                <a:cxn ang="0">
                  <a:pos x="47" y="19"/>
                </a:cxn>
                <a:cxn ang="0">
                  <a:pos x="39" y="22"/>
                </a:cxn>
                <a:cxn ang="0">
                  <a:pos x="36" y="24"/>
                </a:cxn>
                <a:cxn ang="0">
                  <a:pos x="8" y="40"/>
                </a:cxn>
                <a:cxn ang="0">
                  <a:pos x="9" y="30"/>
                </a:cxn>
                <a:cxn ang="0">
                  <a:pos x="1" y="30"/>
                </a:cxn>
                <a:cxn ang="0">
                  <a:pos x="0" y="50"/>
                </a:cxn>
                <a:cxn ang="0">
                  <a:pos x="33" y="49"/>
                </a:cxn>
                <a:cxn ang="0">
                  <a:pos x="33" y="44"/>
                </a:cxn>
                <a:cxn ang="0">
                  <a:pos x="14" y="44"/>
                </a:cxn>
                <a:cxn ang="0">
                  <a:pos x="33" y="33"/>
                </a:cxn>
                <a:cxn ang="0">
                  <a:pos x="34" y="34"/>
                </a:cxn>
                <a:cxn ang="0">
                  <a:pos x="38" y="39"/>
                </a:cxn>
                <a:cxn ang="0">
                  <a:pos x="42" y="40"/>
                </a:cxn>
                <a:cxn ang="0">
                  <a:pos x="68" y="55"/>
                </a:cxn>
                <a:cxn ang="0">
                  <a:pos x="50" y="56"/>
                </a:cxn>
                <a:cxn ang="0">
                  <a:pos x="50" y="61"/>
                </a:cxn>
                <a:cxn ang="0">
                  <a:pos x="83" y="60"/>
                </a:cxn>
                <a:cxn ang="0">
                  <a:pos x="52" y="36"/>
                </a:cxn>
                <a:cxn ang="0">
                  <a:pos x="45" y="34"/>
                </a:cxn>
                <a:cxn ang="0">
                  <a:pos x="46" y="26"/>
                </a:cxn>
                <a:cxn ang="0">
                  <a:pos x="52" y="24"/>
                </a:cxn>
                <a:cxn ang="0">
                  <a:pos x="59" y="26"/>
                </a:cxn>
                <a:cxn ang="0">
                  <a:pos x="59" y="34"/>
                </a:cxn>
                <a:cxn ang="0">
                  <a:pos x="52" y="36"/>
                </a:cxn>
              </a:cxnLst>
              <a:rect l="0" t="0" r="r" b="b"/>
              <a:pathLst>
                <a:path w="103" h="61">
                  <a:moveTo>
                    <a:pt x="83" y="60"/>
                  </a:moveTo>
                  <a:cubicBezTo>
                    <a:pt x="83" y="59"/>
                    <a:pt x="83" y="41"/>
                    <a:pt x="83" y="40"/>
                  </a:cubicBezTo>
                  <a:cubicBezTo>
                    <a:pt x="82" y="40"/>
                    <a:pt x="77" y="41"/>
                    <a:pt x="76" y="41"/>
                  </a:cubicBezTo>
                  <a:cubicBezTo>
                    <a:pt x="75" y="42"/>
                    <a:pt x="75" y="52"/>
                    <a:pt x="75" y="52"/>
                  </a:cubicBezTo>
                  <a:cubicBezTo>
                    <a:pt x="57" y="41"/>
                    <a:pt x="57" y="41"/>
                    <a:pt x="57" y="41"/>
                  </a:cubicBezTo>
                  <a:cubicBezTo>
                    <a:pt x="58" y="41"/>
                    <a:pt x="58" y="41"/>
                    <a:pt x="58" y="41"/>
                  </a:cubicBezTo>
                  <a:cubicBezTo>
                    <a:pt x="61" y="40"/>
                    <a:pt x="64" y="39"/>
                    <a:pt x="66" y="38"/>
                  </a:cubicBezTo>
                  <a:cubicBezTo>
                    <a:pt x="94" y="21"/>
                    <a:pt x="94" y="21"/>
                    <a:pt x="94" y="21"/>
                  </a:cubicBezTo>
                  <a:cubicBezTo>
                    <a:pt x="94" y="21"/>
                    <a:pt x="94" y="31"/>
                    <a:pt x="94" y="32"/>
                  </a:cubicBezTo>
                  <a:cubicBezTo>
                    <a:pt x="96" y="32"/>
                    <a:pt x="100" y="32"/>
                    <a:pt x="102" y="32"/>
                  </a:cubicBezTo>
                  <a:cubicBezTo>
                    <a:pt x="102" y="31"/>
                    <a:pt x="103" y="13"/>
                    <a:pt x="103" y="12"/>
                  </a:cubicBezTo>
                  <a:cubicBezTo>
                    <a:pt x="101" y="12"/>
                    <a:pt x="72" y="12"/>
                    <a:pt x="70" y="12"/>
                  </a:cubicBezTo>
                  <a:cubicBezTo>
                    <a:pt x="70" y="13"/>
                    <a:pt x="70" y="17"/>
                    <a:pt x="70" y="17"/>
                  </a:cubicBezTo>
                  <a:cubicBezTo>
                    <a:pt x="72" y="17"/>
                    <a:pt x="88" y="17"/>
                    <a:pt x="88" y="17"/>
                  </a:cubicBezTo>
                  <a:cubicBezTo>
                    <a:pt x="71" y="27"/>
                    <a:pt x="71" y="27"/>
                    <a:pt x="71" y="27"/>
                  </a:cubicBezTo>
                  <a:cubicBezTo>
                    <a:pt x="71" y="26"/>
                    <a:pt x="71" y="26"/>
                    <a:pt x="71" y="26"/>
                  </a:cubicBezTo>
                  <a:cubicBezTo>
                    <a:pt x="70" y="25"/>
                    <a:pt x="68" y="23"/>
                    <a:pt x="66" y="22"/>
                  </a:cubicBezTo>
                  <a:cubicBezTo>
                    <a:pt x="39" y="6"/>
                    <a:pt x="39" y="6"/>
                    <a:pt x="39" y="6"/>
                  </a:cubicBezTo>
                  <a:cubicBezTo>
                    <a:pt x="39" y="6"/>
                    <a:pt x="55" y="5"/>
                    <a:pt x="57" y="5"/>
                  </a:cubicBezTo>
                  <a:cubicBezTo>
                    <a:pt x="57" y="5"/>
                    <a:pt x="57" y="1"/>
                    <a:pt x="57" y="0"/>
                  </a:cubicBezTo>
                  <a:cubicBezTo>
                    <a:pt x="55" y="0"/>
                    <a:pt x="26" y="1"/>
                    <a:pt x="24" y="1"/>
                  </a:cubicBezTo>
                  <a:cubicBezTo>
                    <a:pt x="24" y="2"/>
                    <a:pt x="23" y="20"/>
                    <a:pt x="24" y="21"/>
                  </a:cubicBezTo>
                  <a:cubicBezTo>
                    <a:pt x="25" y="21"/>
                    <a:pt x="30" y="21"/>
                    <a:pt x="31" y="21"/>
                  </a:cubicBezTo>
                  <a:cubicBezTo>
                    <a:pt x="31" y="19"/>
                    <a:pt x="32" y="9"/>
                    <a:pt x="32" y="9"/>
                  </a:cubicBezTo>
                  <a:cubicBezTo>
                    <a:pt x="48" y="19"/>
                    <a:pt x="48" y="19"/>
                    <a:pt x="48" y="19"/>
                  </a:cubicBezTo>
                  <a:cubicBezTo>
                    <a:pt x="47" y="19"/>
                    <a:pt x="47" y="19"/>
                    <a:pt x="47" y="19"/>
                  </a:cubicBezTo>
                  <a:cubicBezTo>
                    <a:pt x="44" y="20"/>
                    <a:pt x="41" y="21"/>
                    <a:pt x="39" y="22"/>
                  </a:cubicBezTo>
                  <a:cubicBezTo>
                    <a:pt x="39" y="22"/>
                    <a:pt x="37" y="24"/>
                    <a:pt x="36" y="24"/>
                  </a:cubicBezTo>
                  <a:cubicBezTo>
                    <a:pt x="8" y="40"/>
                    <a:pt x="8" y="40"/>
                    <a:pt x="8" y="40"/>
                  </a:cubicBezTo>
                  <a:cubicBezTo>
                    <a:pt x="8" y="40"/>
                    <a:pt x="9" y="31"/>
                    <a:pt x="9" y="30"/>
                  </a:cubicBezTo>
                  <a:cubicBezTo>
                    <a:pt x="7" y="30"/>
                    <a:pt x="2" y="30"/>
                    <a:pt x="1" y="30"/>
                  </a:cubicBezTo>
                  <a:cubicBezTo>
                    <a:pt x="1" y="31"/>
                    <a:pt x="0" y="49"/>
                    <a:pt x="0" y="50"/>
                  </a:cubicBezTo>
                  <a:cubicBezTo>
                    <a:pt x="2" y="49"/>
                    <a:pt x="33" y="49"/>
                    <a:pt x="33" y="49"/>
                  </a:cubicBezTo>
                  <a:cubicBezTo>
                    <a:pt x="33" y="48"/>
                    <a:pt x="33" y="45"/>
                    <a:pt x="33" y="44"/>
                  </a:cubicBezTo>
                  <a:cubicBezTo>
                    <a:pt x="32" y="44"/>
                    <a:pt x="14" y="44"/>
                    <a:pt x="14" y="44"/>
                  </a:cubicBezTo>
                  <a:cubicBezTo>
                    <a:pt x="33" y="33"/>
                    <a:pt x="33" y="33"/>
                    <a:pt x="33" y="33"/>
                  </a:cubicBezTo>
                  <a:cubicBezTo>
                    <a:pt x="34" y="34"/>
                    <a:pt x="34" y="34"/>
                    <a:pt x="34" y="34"/>
                  </a:cubicBezTo>
                  <a:cubicBezTo>
                    <a:pt x="35" y="36"/>
                    <a:pt x="36" y="37"/>
                    <a:pt x="38" y="39"/>
                  </a:cubicBezTo>
                  <a:cubicBezTo>
                    <a:pt x="38" y="39"/>
                    <a:pt x="42" y="40"/>
                    <a:pt x="42" y="40"/>
                  </a:cubicBezTo>
                  <a:cubicBezTo>
                    <a:pt x="68" y="55"/>
                    <a:pt x="68" y="55"/>
                    <a:pt x="68" y="55"/>
                  </a:cubicBezTo>
                  <a:cubicBezTo>
                    <a:pt x="68" y="55"/>
                    <a:pt x="52" y="56"/>
                    <a:pt x="50" y="56"/>
                  </a:cubicBezTo>
                  <a:cubicBezTo>
                    <a:pt x="50" y="57"/>
                    <a:pt x="50" y="60"/>
                    <a:pt x="50" y="61"/>
                  </a:cubicBezTo>
                  <a:cubicBezTo>
                    <a:pt x="52" y="61"/>
                    <a:pt x="81" y="60"/>
                    <a:pt x="83" y="60"/>
                  </a:cubicBezTo>
                  <a:close/>
                  <a:moveTo>
                    <a:pt x="52" y="36"/>
                  </a:moveTo>
                  <a:cubicBezTo>
                    <a:pt x="50" y="36"/>
                    <a:pt x="47" y="35"/>
                    <a:pt x="45" y="34"/>
                  </a:cubicBezTo>
                  <a:cubicBezTo>
                    <a:pt x="42" y="32"/>
                    <a:pt x="42" y="29"/>
                    <a:pt x="46" y="26"/>
                  </a:cubicBezTo>
                  <a:cubicBezTo>
                    <a:pt x="47" y="25"/>
                    <a:pt x="50" y="25"/>
                    <a:pt x="52" y="24"/>
                  </a:cubicBezTo>
                  <a:cubicBezTo>
                    <a:pt x="55" y="24"/>
                    <a:pt x="58" y="25"/>
                    <a:pt x="59" y="26"/>
                  </a:cubicBezTo>
                  <a:cubicBezTo>
                    <a:pt x="63" y="28"/>
                    <a:pt x="63" y="32"/>
                    <a:pt x="59" y="34"/>
                  </a:cubicBezTo>
                  <a:cubicBezTo>
                    <a:pt x="57" y="35"/>
                    <a:pt x="55" y="36"/>
                    <a:pt x="52" y="36"/>
                  </a:cubicBezTo>
                  <a:close/>
                </a:path>
              </a:pathLst>
            </a:custGeom>
            <a:grpFill/>
            <a:ln w="9525">
              <a:noFill/>
              <a:round/>
            </a:ln>
          </p:spPr>
          <p:txBody>
            <a:bodyPr vert="horz" wrap="none" lIns="121920" tIns="60960" rIns="121920" bIns="60960" numCol="1"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1067" dirty="0">
                <a:latin typeface="Arial" panose="020B0604020202020204" pitchFamily="34" charset="0"/>
                <a:cs typeface="Arial" panose="020B0604020202020204" pitchFamily="34" charset="0"/>
              </a:endParaRPr>
            </a:p>
          </p:txBody>
        </p:sp>
      </p:grpSp>
      <p:pic>
        <p:nvPicPr>
          <p:cNvPr id="79" name="Picture 78" descr="图片234"/>
          <p:cNvPicPr>
            <a:picLocks noChangeAspect="1" noChangeArrowheads="1"/>
          </p:cNvPicPr>
          <p:nvPr/>
        </p:nvPicPr>
        <p:blipFill>
          <a:blip r:embed="rId5" cstate="print"/>
          <a:srcRect/>
          <a:stretch>
            <a:fillRect/>
          </a:stretch>
        </p:blipFill>
        <p:spPr bwMode="auto">
          <a:xfrm>
            <a:off x="9195079" y="4154384"/>
            <a:ext cx="339725" cy="124130"/>
          </a:xfrm>
          <a:prstGeom prst="rect">
            <a:avLst/>
          </a:prstGeom>
          <a:noFill/>
        </p:spPr>
      </p:pic>
      <p:sp>
        <p:nvSpPr>
          <p:cNvPr id="80" name="圆角矩形 92"/>
          <p:cNvSpPr/>
          <p:nvPr/>
        </p:nvSpPr>
        <p:spPr>
          <a:xfrm>
            <a:off x="3010944" y="3292266"/>
            <a:ext cx="1232903" cy="314147"/>
          </a:xfrm>
          <a:prstGeom prst="roundRect">
            <a:avLst>
              <a:gd name="adj" fmla="val 8184"/>
            </a:avLst>
          </a:prstGeom>
          <a:noFill/>
          <a:ln>
            <a:solidFill>
              <a:schemeClr val="tx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200" dirty="0">
                <a:solidFill>
                  <a:srgbClr val="000000"/>
                </a:solidFill>
                <a:latin typeface="微软雅黑" panose="020B0503020204020204" pitchFamily="34" charset="-122"/>
                <a:ea typeface="微软雅黑" panose="020B0503020204020204" pitchFamily="34" charset="-122"/>
              </a:rPr>
              <a:t>Policy</a:t>
            </a:r>
          </a:p>
        </p:txBody>
      </p:sp>
      <p:sp>
        <p:nvSpPr>
          <p:cNvPr id="81" name="圆角矩形 53"/>
          <p:cNvSpPr/>
          <p:nvPr/>
        </p:nvSpPr>
        <p:spPr>
          <a:xfrm>
            <a:off x="4574646" y="3280498"/>
            <a:ext cx="1222907" cy="403372"/>
          </a:xfrm>
          <a:prstGeom prst="roundRect">
            <a:avLst/>
          </a:prstGeom>
          <a:noFill/>
          <a:ln w="9525" cap="flat" cmpd="sng" algn="ctr">
            <a:solidFill>
              <a:schemeClr val="tx1"/>
            </a:solidFill>
            <a:prstDash val="solid"/>
            <a:round/>
            <a:headEnd type="none" w="med" len="med"/>
            <a:tailEnd type="none" w="med" len="med"/>
          </a:ln>
        </p:spPr>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100" dirty="0">
                <a:solidFill>
                  <a:srgbClr val="000000"/>
                </a:solidFill>
                <a:latin typeface="微软雅黑" panose="020B0503020204020204" pitchFamily="34" charset="-122"/>
                <a:ea typeface="微软雅黑" panose="020B0503020204020204" pitchFamily="34" charset="-122"/>
              </a:rPr>
              <a:t>Alarm</a:t>
            </a:r>
            <a:r>
              <a:rPr lang="zh-CN" altLang="en-US" sz="1100" dirty="0">
                <a:solidFill>
                  <a:srgbClr val="000000"/>
                </a:solidFill>
                <a:latin typeface="微软雅黑" panose="020B0503020204020204" pitchFamily="34" charset="-122"/>
                <a:ea typeface="微软雅黑" panose="020B0503020204020204" pitchFamily="34" charset="-122"/>
              </a:rPr>
              <a:t> </a:t>
            </a:r>
            <a:r>
              <a:rPr lang="en-US" altLang="zh-CN" sz="1100" dirty="0">
                <a:solidFill>
                  <a:srgbClr val="000000"/>
                </a:solidFill>
                <a:latin typeface="微软雅黑" panose="020B0503020204020204" pitchFamily="34" charset="-122"/>
                <a:ea typeface="微软雅黑" panose="020B0503020204020204" pitchFamily="34" charset="-122"/>
              </a:rPr>
              <a:t>Correlation</a:t>
            </a:r>
            <a:r>
              <a:rPr lang="zh-CN" altLang="en-US" sz="1100" dirty="0">
                <a:solidFill>
                  <a:srgbClr val="000000"/>
                </a:solidFill>
                <a:latin typeface="微软雅黑" panose="020B0503020204020204" pitchFamily="34" charset="-122"/>
                <a:ea typeface="微软雅黑" panose="020B0503020204020204" pitchFamily="34" charset="-122"/>
              </a:rPr>
              <a:t> </a:t>
            </a:r>
            <a:endParaRPr lang="en-US" altLang="zh-CN" sz="1100" dirty="0">
              <a:solidFill>
                <a:srgbClr val="000000"/>
              </a:solidFill>
              <a:latin typeface="微软雅黑" panose="020B0503020204020204" pitchFamily="34" charset="-122"/>
              <a:ea typeface="微软雅黑" panose="020B0503020204020204" pitchFamily="34" charset="-122"/>
            </a:endParaRPr>
          </a:p>
          <a:p>
            <a:pPr algn="ctr" defTabSz="914377">
              <a:buClr>
                <a:srgbClr val="CC9900"/>
              </a:buClr>
              <a:defRPr/>
            </a:pPr>
            <a:r>
              <a:rPr lang="en-US" altLang="zh-CN" sz="1100" dirty="0">
                <a:solidFill>
                  <a:srgbClr val="000000"/>
                </a:solidFill>
                <a:latin typeface="微软雅黑" panose="020B0503020204020204" pitchFamily="34" charset="-122"/>
                <a:ea typeface="微软雅黑" panose="020B0503020204020204" pitchFamily="34" charset="-122"/>
              </a:rPr>
              <a:t>(Holmes)</a:t>
            </a:r>
          </a:p>
        </p:txBody>
      </p:sp>
      <p:sp>
        <p:nvSpPr>
          <p:cNvPr id="82" name="圆角矩形 52"/>
          <p:cNvSpPr/>
          <p:nvPr/>
        </p:nvSpPr>
        <p:spPr>
          <a:xfrm>
            <a:off x="8207351" y="3367661"/>
            <a:ext cx="961101" cy="433706"/>
          </a:xfrm>
          <a:prstGeom prst="roundRect">
            <a:avLst/>
          </a:prstGeom>
          <a:noFill/>
          <a:ln>
            <a:solidFill>
              <a:schemeClr val="tx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rtlCol="0" anchor="ctr" anchorCtr="0" compatLnSpc="1"/>
          <a:lstStyle/>
          <a:p>
            <a:pPr algn="ctr" defTabSz="914377" fontAlgn="base">
              <a:spcBef>
                <a:spcPct val="0"/>
              </a:spcBef>
              <a:spcAft>
                <a:spcPct val="0"/>
              </a:spcAft>
              <a:buClr>
                <a:srgbClr val="CC9900"/>
              </a:buClr>
            </a:pPr>
            <a:r>
              <a:rPr lang="en-US" altLang="zh-CN" sz="1200" dirty="0">
                <a:solidFill>
                  <a:srgbClr val="000000"/>
                </a:solidFill>
                <a:latin typeface="微软雅黑" panose="020B0503020204020204" pitchFamily="34" charset="-122"/>
                <a:ea typeface="微软雅黑" panose="020B0503020204020204" pitchFamily="34" charset="-122"/>
              </a:rPr>
              <a:t>Multi-VIM/</a:t>
            </a:r>
          </a:p>
          <a:p>
            <a:pPr algn="ctr" defTabSz="914377" fontAlgn="base">
              <a:spcBef>
                <a:spcPct val="0"/>
              </a:spcBef>
              <a:spcAft>
                <a:spcPct val="0"/>
              </a:spcAft>
              <a:buClr>
                <a:srgbClr val="CC9900"/>
              </a:buClr>
            </a:pPr>
            <a:r>
              <a:rPr lang="en-US" altLang="zh-CN" sz="1200" dirty="0">
                <a:solidFill>
                  <a:srgbClr val="000000"/>
                </a:solidFill>
                <a:latin typeface="微软雅黑" panose="020B0503020204020204" pitchFamily="34" charset="-122"/>
                <a:ea typeface="微软雅黑" panose="020B0503020204020204" pitchFamily="34" charset="-122"/>
              </a:rPr>
              <a:t>Cloud</a:t>
            </a:r>
          </a:p>
        </p:txBody>
      </p:sp>
      <p:sp>
        <p:nvSpPr>
          <p:cNvPr id="83" name="圆角矩形 48"/>
          <p:cNvSpPr/>
          <p:nvPr/>
        </p:nvSpPr>
        <p:spPr>
          <a:xfrm>
            <a:off x="2997282" y="2706221"/>
            <a:ext cx="3452954" cy="500428"/>
          </a:xfrm>
          <a:prstGeom prst="roundRect">
            <a:avLst/>
          </a:prstGeom>
          <a:noFill/>
          <a:ln w="9525" cap="flat" cmpd="sng" algn="ctr">
            <a:solidFill>
              <a:schemeClr val="tx1"/>
            </a:solidFill>
            <a:prstDash val="dash"/>
            <a:round/>
            <a:headEnd type="none" w="med" len="med"/>
            <a:tailEnd type="none" w="med" len="med"/>
          </a:ln>
        </p:spPr>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914377">
              <a:buClr>
                <a:srgbClr val="CC9900"/>
              </a:buClr>
              <a:defRPr/>
            </a:pPr>
            <a:r>
              <a:rPr lang="en-US" altLang="zh-CN" sz="1200" dirty="0">
                <a:solidFill>
                  <a:srgbClr val="000000"/>
                </a:solidFill>
                <a:latin typeface="微软雅黑" panose="020B0503020204020204" pitchFamily="34" charset="-122"/>
                <a:ea typeface="微软雅黑" panose="020B0503020204020204" pitchFamily="34" charset="-122"/>
              </a:rPr>
              <a:t>Common Service</a:t>
            </a:r>
            <a:endParaRPr lang="zh-CN" altLang="en-US" sz="1200" dirty="0">
              <a:solidFill>
                <a:srgbClr val="000000"/>
              </a:solidFill>
              <a:latin typeface="微软雅黑" panose="020B0503020204020204" pitchFamily="34" charset="-122"/>
              <a:ea typeface="微软雅黑" panose="020B0503020204020204" pitchFamily="34" charset="-122"/>
            </a:endParaRPr>
          </a:p>
        </p:txBody>
      </p:sp>
      <p:sp>
        <p:nvSpPr>
          <p:cNvPr id="84" name="圆角矩形 51"/>
          <p:cNvSpPr/>
          <p:nvPr/>
        </p:nvSpPr>
        <p:spPr>
          <a:xfrm>
            <a:off x="4680609" y="2930649"/>
            <a:ext cx="1196796" cy="203932"/>
          </a:xfrm>
          <a:prstGeom prst="roundRect">
            <a:avLst/>
          </a:prstGeom>
          <a:noFill/>
          <a:ln w="9525" cap="flat" cmpd="sng" algn="ctr">
            <a:solidFill>
              <a:srgbClr val="000000"/>
            </a:solidFill>
            <a:prstDash val="solid"/>
            <a:round/>
            <a:headEnd type="none" w="med" len="med"/>
            <a:tailEnd type="none" w="med" len="med"/>
          </a:ln>
        </p:spPr>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200" dirty="0">
                <a:solidFill>
                  <a:srgbClr val="000000"/>
                </a:solidFill>
                <a:latin typeface="微软雅黑" panose="020B0503020204020204" pitchFamily="34" charset="-122"/>
                <a:ea typeface="微软雅黑" panose="020B0503020204020204" pitchFamily="34" charset="-122"/>
              </a:rPr>
              <a:t>Microservice Bus</a:t>
            </a:r>
          </a:p>
        </p:txBody>
      </p:sp>
      <p:sp>
        <p:nvSpPr>
          <p:cNvPr id="85" name="圆角矩形 51"/>
          <p:cNvSpPr/>
          <p:nvPr/>
        </p:nvSpPr>
        <p:spPr>
          <a:xfrm>
            <a:off x="3063756" y="2943742"/>
            <a:ext cx="763776" cy="203932"/>
          </a:xfrm>
          <a:prstGeom prst="roundRect">
            <a:avLst/>
          </a:prstGeom>
          <a:noFill/>
          <a:ln w="9525" cap="flat" cmpd="sng" algn="ctr">
            <a:solidFill>
              <a:schemeClr val="tx1"/>
            </a:solidFill>
            <a:prstDash val="solid"/>
            <a:round/>
            <a:headEnd type="none" w="med" len="med"/>
            <a:tailEnd type="none" w="med" len="med"/>
          </a:ln>
        </p:spPr>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200" dirty="0" err="1">
                <a:solidFill>
                  <a:srgbClr val="000000"/>
                </a:solidFill>
                <a:latin typeface="微软雅黑" panose="020B0503020204020204" pitchFamily="34" charset="-122"/>
                <a:ea typeface="微软雅黑" panose="020B0503020204020204" pitchFamily="34" charset="-122"/>
              </a:rPr>
              <a:t>DMaaP</a:t>
            </a:r>
            <a:endParaRPr lang="en-US" altLang="zh-CN" sz="1200" dirty="0">
              <a:solidFill>
                <a:srgbClr val="000000"/>
              </a:solidFill>
              <a:latin typeface="微软雅黑" panose="020B0503020204020204" pitchFamily="34" charset="-122"/>
              <a:ea typeface="微软雅黑" panose="020B0503020204020204" pitchFamily="34" charset="-122"/>
            </a:endParaRPr>
          </a:p>
        </p:txBody>
      </p:sp>
      <p:sp>
        <p:nvSpPr>
          <p:cNvPr id="86" name="圆角矩形 51"/>
          <p:cNvSpPr/>
          <p:nvPr/>
        </p:nvSpPr>
        <p:spPr>
          <a:xfrm>
            <a:off x="3878666" y="2943742"/>
            <a:ext cx="784188" cy="203932"/>
          </a:xfrm>
          <a:prstGeom prst="roundRect">
            <a:avLst/>
          </a:prstGeom>
          <a:noFill/>
          <a:ln w="9525" cap="flat" cmpd="sng" algn="ctr">
            <a:solidFill>
              <a:schemeClr val="tx1"/>
            </a:solidFill>
            <a:prstDash val="solid"/>
            <a:round/>
            <a:headEnd type="none" w="med" len="med"/>
            <a:tailEnd type="none" w="med" len="med"/>
          </a:ln>
        </p:spPr>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200" dirty="0">
                <a:solidFill>
                  <a:srgbClr val="000000"/>
                </a:solidFill>
                <a:latin typeface="微软雅黑" panose="020B0503020204020204" pitchFamily="34" charset="-122"/>
                <a:ea typeface="微软雅黑" panose="020B0503020204020204" pitchFamily="34" charset="-122"/>
              </a:rPr>
              <a:t>Auth.</a:t>
            </a:r>
          </a:p>
        </p:txBody>
      </p:sp>
      <p:sp>
        <p:nvSpPr>
          <p:cNvPr id="87" name="圆角矩形 51"/>
          <p:cNvSpPr/>
          <p:nvPr/>
        </p:nvSpPr>
        <p:spPr>
          <a:xfrm>
            <a:off x="4582408" y="2551472"/>
            <a:ext cx="1071677" cy="156867"/>
          </a:xfrm>
          <a:prstGeom prst="roundRect">
            <a:avLst/>
          </a:prstGeom>
          <a:noFill/>
          <a:ln w="9525" cap="flat" cmpd="sng" algn="ctr">
            <a:solidFill>
              <a:schemeClr val="tx1"/>
            </a:solidFill>
            <a:prstDash val="dash"/>
            <a:round/>
            <a:headEnd type="none" w="med" len="med"/>
            <a:tailEnd type="none" w="med" len="med"/>
          </a:ln>
        </p:spPr>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200" dirty="0">
                <a:solidFill>
                  <a:srgbClr val="000000"/>
                </a:solidFill>
                <a:latin typeface="微软雅黑" panose="020B0503020204020204" pitchFamily="34" charset="-122"/>
                <a:ea typeface="微软雅黑" panose="020B0503020204020204" pitchFamily="34" charset="-122"/>
              </a:rPr>
              <a:t>ESR</a:t>
            </a:r>
          </a:p>
        </p:txBody>
      </p:sp>
      <p:sp>
        <p:nvSpPr>
          <p:cNvPr id="88" name="圆角矩形 53"/>
          <p:cNvSpPr/>
          <p:nvPr/>
        </p:nvSpPr>
        <p:spPr>
          <a:xfrm>
            <a:off x="5835015" y="3291712"/>
            <a:ext cx="518420" cy="230119"/>
          </a:xfrm>
          <a:prstGeom prst="roundRect">
            <a:avLst/>
          </a:prstGeom>
          <a:noFill/>
          <a:ln w="9525" cap="flat" cmpd="sng" algn="ctr">
            <a:solidFill>
              <a:schemeClr val="tx1"/>
            </a:solidFill>
            <a:prstDash val="dash"/>
            <a:round/>
            <a:headEnd type="none" w="med" len="med"/>
            <a:tailEnd type="none" w="med" len="med"/>
          </a:ln>
        </p:spPr>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s-ES" altLang="zh-CN" sz="1200" dirty="0">
                <a:solidFill>
                  <a:srgbClr val="000000"/>
                </a:solidFill>
                <a:latin typeface="微软雅黑" panose="020B0503020204020204" pitchFamily="34" charset="-122"/>
                <a:ea typeface="微软雅黑" panose="020B0503020204020204" pitchFamily="34" charset="-122"/>
              </a:rPr>
              <a:t>…</a:t>
            </a:r>
            <a:endParaRPr lang="en-US" altLang="zh-CN" sz="1200" dirty="0">
              <a:solidFill>
                <a:srgbClr val="000000"/>
              </a:solidFill>
              <a:latin typeface="微软雅黑" panose="020B0503020204020204" pitchFamily="34" charset="-122"/>
              <a:ea typeface="微软雅黑" panose="020B0503020204020204" pitchFamily="34" charset="-122"/>
            </a:endParaRPr>
          </a:p>
        </p:txBody>
      </p:sp>
      <p:sp>
        <p:nvSpPr>
          <p:cNvPr id="89" name="Oval 88"/>
          <p:cNvSpPr/>
          <p:nvPr/>
        </p:nvSpPr>
        <p:spPr>
          <a:xfrm>
            <a:off x="8015067" y="2338476"/>
            <a:ext cx="1180012" cy="247596"/>
          </a:xfrm>
          <a:prstGeom prst="ellipse">
            <a:avLst/>
          </a:prstGeom>
          <a:solidFill>
            <a:schemeClr val="bg1">
              <a:lumMod val="65000"/>
            </a:schemeClr>
          </a:solid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Domain Service Descriptors</a:t>
            </a:r>
          </a:p>
        </p:txBody>
      </p:sp>
      <p:sp>
        <p:nvSpPr>
          <p:cNvPr id="90" name="Oval 89"/>
          <p:cNvSpPr/>
          <p:nvPr/>
        </p:nvSpPr>
        <p:spPr>
          <a:xfrm>
            <a:off x="9405269" y="2331993"/>
            <a:ext cx="1180012" cy="262568"/>
          </a:xfrm>
          <a:prstGeom prst="ellipse">
            <a:avLst/>
          </a:prstGeom>
          <a:solidFill>
            <a:schemeClr val="bg2">
              <a:lumMod val="50000"/>
            </a:schemeClr>
          </a:solid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dirty="0"/>
              <a:t>Domain Service Descriptors</a:t>
            </a:r>
          </a:p>
        </p:txBody>
      </p:sp>
      <p:sp>
        <p:nvSpPr>
          <p:cNvPr id="93" name="圆角矩形 53"/>
          <p:cNvSpPr/>
          <p:nvPr/>
        </p:nvSpPr>
        <p:spPr>
          <a:xfrm>
            <a:off x="5905712" y="2930649"/>
            <a:ext cx="518420" cy="230119"/>
          </a:xfrm>
          <a:prstGeom prst="roundRect">
            <a:avLst/>
          </a:prstGeom>
          <a:noFill/>
          <a:ln w="9525" cap="flat" cmpd="sng" algn="ctr">
            <a:solidFill>
              <a:schemeClr val="tx1"/>
            </a:solidFill>
            <a:prstDash val="dash"/>
            <a:round/>
            <a:headEnd type="none" w="med" len="med"/>
            <a:tailEnd type="none" w="med" len="med"/>
          </a:ln>
        </p:spPr>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s-ES" altLang="zh-CN" sz="1200" dirty="0">
                <a:solidFill>
                  <a:srgbClr val="000000"/>
                </a:solidFill>
                <a:latin typeface="微软雅黑" panose="020B0503020204020204" pitchFamily="34" charset="-122"/>
                <a:ea typeface="微软雅黑" panose="020B0503020204020204" pitchFamily="34" charset="-122"/>
              </a:rPr>
              <a:t>…</a:t>
            </a:r>
            <a:endParaRPr lang="en-US" altLang="zh-CN" sz="1200" dirty="0">
              <a:solidFill>
                <a:srgbClr val="000000"/>
              </a:solidFill>
              <a:latin typeface="微软雅黑" panose="020B0503020204020204" pitchFamily="34" charset="-122"/>
              <a:ea typeface="微软雅黑" panose="020B0503020204020204" pitchFamily="34" charset="-122"/>
            </a:endParaRPr>
          </a:p>
        </p:txBody>
      </p:sp>
      <p:sp>
        <p:nvSpPr>
          <p:cNvPr id="94" name="圆角矩形 29"/>
          <p:cNvSpPr/>
          <p:nvPr/>
        </p:nvSpPr>
        <p:spPr>
          <a:xfrm>
            <a:off x="583307" y="3658860"/>
            <a:ext cx="2764269" cy="281284"/>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200" dirty="0">
                <a:solidFill>
                  <a:srgbClr val="000000"/>
                </a:solidFill>
                <a:latin typeface="微软雅黑" panose="020B0503020204020204" pitchFamily="34" charset="-122"/>
                <a:ea typeface="微软雅黑" panose="020B0503020204020204" pitchFamily="34" charset="-122"/>
              </a:rPr>
              <a:t>CLAMP</a:t>
            </a:r>
          </a:p>
        </p:txBody>
      </p:sp>
      <p:sp>
        <p:nvSpPr>
          <p:cNvPr id="95" name="Rounded Rectangle 6"/>
          <p:cNvSpPr/>
          <p:nvPr/>
        </p:nvSpPr>
        <p:spPr>
          <a:xfrm>
            <a:off x="8015067" y="3319795"/>
            <a:ext cx="3782028" cy="525622"/>
          </a:xfrm>
          <a:prstGeom prst="roundRect">
            <a:avLst/>
          </a:prstGeom>
          <a:noFill/>
          <a:ln>
            <a:prstDash val="dash"/>
          </a:ln>
        </p:spPr>
        <p:style>
          <a:lnRef idx="2">
            <a:schemeClr val="dk1"/>
          </a:lnRef>
          <a:fillRef idx="1">
            <a:schemeClr val="lt1"/>
          </a:fillRef>
          <a:effectRef idx="0">
            <a:schemeClr val="dk1"/>
          </a:effectRef>
          <a:fontRef idx="minor">
            <a:schemeClr val="dk1"/>
          </a:fontRef>
        </p:style>
        <p:txBody>
          <a:bodyPr wrap="none" rtlCol="0" anchor="ctr"/>
          <a:lstStyle/>
          <a:p>
            <a:pPr algn="ctr"/>
            <a:endParaRPr lang="en-US"/>
          </a:p>
        </p:txBody>
      </p:sp>
      <p:sp>
        <p:nvSpPr>
          <p:cNvPr id="96" name="TextBox 95"/>
          <p:cNvSpPr txBox="1"/>
          <p:nvPr/>
        </p:nvSpPr>
        <p:spPr>
          <a:xfrm>
            <a:off x="10585281" y="3421909"/>
            <a:ext cx="1112784" cy="157199"/>
          </a:xfrm>
          <a:prstGeom prst="rect">
            <a:avLst/>
          </a:prstGeom>
          <a:noFill/>
        </p:spPr>
        <p:txBody>
          <a:bodyPr wrap="none" rtlCol="0">
            <a:spAutoFit/>
          </a:bodyPr>
          <a:lstStyle/>
          <a:p>
            <a:r>
              <a:rPr lang="en-US" sz="1600" dirty="0"/>
              <a:t>Controllers</a:t>
            </a:r>
          </a:p>
        </p:txBody>
      </p:sp>
      <p:sp>
        <p:nvSpPr>
          <p:cNvPr id="98" name="圆角矩形 29"/>
          <p:cNvSpPr/>
          <p:nvPr/>
        </p:nvSpPr>
        <p:spPr>
          <a:xfrm rot="5400000">
            <a:off x="-165382" y="3159272"/>
            <a:ext cx="903115" cy="291717"/>
          </a:xfrm>
          <a:prstGeom prst="roundRect">
            <a:avLst/>
          </a:prstGeom>
          <a:noFill/>
          <a:ln w="9525" cap="flat" cmpd="sng" algn="ctr">
            <a:solidFill>
              <a:srgbClr val="000000"/>
            </a:solidFill>
            <a:prstDash val="solid"/>
            <a:round/>
            <a:headEnd type="none" w="med" len="med"/>
            <a:tailEnd type="none" w="med" len="med"/>
          </a:ln>
        </p:spPr>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200" dirty="0">
                <a:solidFill>
                  <a:srgbClr val="000000"/>
                </a:solidFill>
                <a:latin typeface="微软雅黑" panose="020B0503020204020204" pitchFamily="34" charset="-122"/>
                <a:ea typeface="微软雅黑" panose="020B0503020204020204" pitchFamily="34" charset="-122"/>
              </a:rPr>
              <a:t>VNF SDK</a:t>
            </a:r>
          </a:p>
        </p:txBody>
      </p:sp>
      <p:sp>
        <p:nvSpPr>
          <p:cNvPr id="105" name="矩形 54"/>
          <p:cNvSpPr/>
          <p:nvPr/>
        </p:nvSpPr>
        <p:spPr bwMode="auto">
          <a:xfrm>
            <a:off x="2761060" y="1981793"/>
            <a:ext cx="9140207" cy="2009449"/>
          </a:xfrm>
          <a:prstGeom prst="rect">
            <a:avLst/>
          </a:prstGeom>
          <a:noFill/>
          <a:ln w="9525" cap="flat" cmpd="sng" algn="ctr">
            <a:solidFill>
              <a:srgbClr val="00B0F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endParaRPr lang="en-US" altLang="zh-CN" sz="1600" i="1" dirty="0">
              <a:solidFill>
                <a:srgbClr val="000000"/>
              </a:solidFill>
              <a:latin typeface="微软雅黑" panose="020B0503020204020204" pitchFamily="34" charset="-122"/>
              <a:ea typeface="微软雅黑" panose="020B0503020204020204" pitchFamily="34" charset="-122"/>
            </a:endParaRPr>
          </a:p>
        </p:txBody>
      </p:sp>
      <p:sp>
        <p:nvSpPr>
          <p:cNvPr id="12" name="Rectangle 11"/>
          <p:cNvSpPr/>
          <p:nvPr/>
        </p:nvSpPr>
        <p:spPr>
          <a:xfrm>
            <a:off x="265471" y="4455395"/>
            <a:ext cx="11621729" cy="1652403"/>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7749402" y="4430687"/>
            <a:ext cx="4137798" cy="1015663"/>
          </a:xfrm>
          <a:prstGeom prst="rect">
            <a:avLst/>
          </a:prstGeom>
          <a:noFill/>
        </p:spPr>
        <p:txBody>
          <a:bodyPr wrap="square" rtlCol="0">
            <a:spAutoFit/>
          </a:bodyPr>
          <a:lstStyle/>
          <a:p>
            <a:r>
              <a:rPr lang="en-US" sz="1200" dirty="0"/>
              <a:t>SD-WAN DMS can include multiple components depending on  resources and services offered by the domain </a:t>
            </a:r>
            <a:r>
              <a:rPr lang="en-US" sz="1200" dirty="0" err="1"/>
              <a:t>eg</a:t>
            </a:r>
            <a:r>
              <a:rPr lang="en-US" sz="1200" dirty="0"/>
              <a:t>.,</a:t>
            </a:r>
          </a:p>
          <a:p>
            <a:r>
              <a:rPr lang="en-US" sz="1200" dirty="0"/>
              <a:t>Manager – Configuration of resources</a:t>
            </a:r>
          </a:p>
          <a:p>
            <a:r>
              <a:rPr lang="en-US" sz="1200" dirty="0"/>
              <a:t>Controller – BGP Control Plane</a:t>
            </a:r>
          </a:p>
          <a:p>
            <a:r>
              <a:rPr lang="en-US" sz="1200" dirty="0"/>
              <a:t>Analytics – SD-WAN Domain Events/Metrics </a:t>
            </a:r>
          </a:p>
        </p:txBody>
      </p:sp>
      <p:sp>
        <p:nvSpPr>
          <p:cNvPr id="106" name="TextBox 105">
            <a:extLst>
              <a:ext uri="{FF2B5EF4-FFF2-40B4-BE49-F238E27FC236}">
                <a16:creationId xmlns:a16="http://schemas.microsoft.com/office/drawing/2014/main" xmlns="" id="{3CD8E7A7-8280-45E0-A0F4-C0DF49C6C8E4}"/>
              </a:ext>
            </a:extLst>
          </p:cNvPr>
          <p:cNvSpPr txBox="1"/>
          <p:nvPr/>
        </p:nvSpPr>
        <p:spPr>
          <a:xfrm>
            <a:off x="1066227" y="4936092"/>
            <a:ext cx="922534" cy="307777"/>
          </a:xfrm>
          <a:prstGeom prst="rect">
            <a:avLst/>
          </a:prstGeom>
          <a:noFill/>
        </p:spPr>
        <p:txBody>
          <a:bodyPr wrap="square" rtlCol="0">
            <a:spAutoFit/>
          </a:bodyPr>
          <a:lstStyle/>
          <a:p>
            <a:r>
              <a:rPr lang="en-US" sz="1400" dirty="0"/>
              <a:t>Analytics</a:t>
            </a:r>
          </a:p>
        </p:txBody>
      </p:sp>
      <p:sp>
        <p:nvSpPr>
          <p:cNvPr id="7" name="Прямоугольник 6">
            <a:extLst>
              <a:ext uri="{FF2B5EF4-FFF2-40B4-BE49-F238E27FC236}">
                <a16:creationId xmlns:a16="http://schemas.microsoft.com/office/drawing/2014/main" xmlns="" id="{6E4A5D74-9554-4A5A-A964-8FABBFA6F362}"/>
              </a:ext>
            </a:extLst>
          </p:cNvPr>
          <p:cNvSpPr/>
          <p:nvPr/>
        </p:nvSpPr>
        <p:spPr>
          <a:xfrm>
            <a:off x="1115656" y="4762942"/>
            <a:ext cx="3185087" cy="1746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Domain Service Orchestrator</a:t>
            </a:r>
            <a:endParaRPr lang="ru-RU" dirty="0"/>
          </a:p>
        </p:txBody>
      </p:sp>
      <p:sp>
        <p:nvSpPr>
          <p:cNvPr id="10" name="TextBox 9">
            <a:extLst>
              <a:ext uri="{FF2B5EF4-FFF2-40B4-BE49-F238E27FC236}">
                <a16:creationId xmlns:a16="http://schemas.microsoft.com/office/drawing/2014/main" xmlns="" id="{D4E76AD4-1A67-4013-9D8B-9BF41E4664E2}"/>
              </a:ext>
            </a:extLst>
          </p:cNvPr>
          <p:cNvSpPr txBox="1"/>
          <p:nvPr/>
        </p:nvSpPr>
        <p:spPr>
          <a:xfrm>
            <a:off x="6709190" y="3047056"/>
            <a:ext cx="1172822" cy="369332"/>
          </a:xfrm>
          <a:prstGeom prst="rect">
            <a:avLst/>
          </a:prstGeom>
          <a:solidFill>
            <a:schemeClr val="bg1">
              <a:lumMod val="85000"/>
            </a:schemeClr>
          </a:solidFill>
          <a:ln>
            <a:solidFill>
              <a:schemeClr val="tx1"/>
            </a:solidFill>
          </a:ln>
        </p:spPr>
        <p:txBody>
          <a:bodyPr wrap="none" rtlCol="0">
            <a:spAutoFit/>
          </a:bodyPr>
          <a:lstStyle/>
          <a:p>
            <a:r>
              <a:rPr lang="en-US" dirty="0"/>
              <a:t>Ext SB API </a:t>
            </a:r>
          </a:p>
        </p:txBody>
      </p:sp>
      <p:cxnSp>
        <p:nvCxnSpPr>
          <p:cNvPr id="29" name="Straight Connector 28">
            <a:extLst>
              <a:ext uri="{FF2B5EF4-FFF2-40B4-BE49-F238E27FC236}">
                <a16:creationId xmlns:a16="http://schemas.microsoft.com/office/drawing/2014/main" xmlns="" id="{FDFB7DF6-29AA-442E-A1BB-B5320A9ECD58}"/>
              </a:ext>
            </a:extLst>
          </p:cNvPr>
          <p:cNvCxnSpPr>
            <a:cxnSpLocks/>
          </p:cNvCxnSpPr>
          <p:nvPr/>
        </p:nvCxnSpPr>
        <p:spPr>
          <a:xfrm>
            <a:off x="7029959" y="3436505"/>
            <a:ext cx="0" cy="1240767"/>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12" name="Title 1">
            <a:extLst>
              <a:ext uri="{FF2B5EF4-FFF2-40B4-BE49-F238E27FC236}">
                <a16:creationId xmlns:a16="http://schemas.microsoft.com/office/drawing/2014/main" xmlns="" id="{A585E940-F71F-4DF2-B97E-531D78CA5715}"/>
              </a:ext>
            </a:extLst>
          </p:cNvPr>
          <p:cNvSpPr>
            <a:spLocks noGrp="1"/>
          </p:cNvSpPr>
          <p:nvPr>
            <p:ph type="title"/>
          </p:nvPr>
        </p:nvSpPr>
        <p:spPr>
          <a:xfrm>
            <a:off x="314961" y="197831"/>
            <a:ext cx="11506200" cy="538770"/>
          </a:xfrm>
        </p:spPr>
        <p:txBody>
          <a:bodyPr>
            <a:normAutofit fontScale="90000"/>
          </a:bodyPr>
          <a:lstStyle/>
          <a:p>
            <a:r>
              <a:rPr lang="en-US" dirty="0"/>
              <a:t>ONAP and SD-WAN DMS Detailed View</a:t>
            </a:r>
          </a:p>
        </p:txBody>
      </p:sp>
      <p:cxnSp>
        <p:nvCxnSpPr>
          <p:cNvPr id="228" name="Straight Connector 227">
            <a:extLst>
              <a:ext uri="{FF2B5EF4-FFF2-40B4-BE49-F238E27FC236}">
                <a16:creationId xmlns:a16="http://schemas.microsoft.com/office/drawing/2014/main" xmlns="" id="{0CFB43C2-BCAF-488A-84F2-CACC422D962A}"/>
              </a:ext>
            </a:extLst>
          </p:cNvPr>
          <p:cNvCxnSpPr>
            <a:cxnSpLocks/>
          </p:cNvCxnSpPr>
          <p:nvPr/>
        </p:nvCxnSpPr>
        <p:spPr>
          <a:xfrm>
            <a:off x="7046508" y="2642943"/>
            <a:ext cx="1" cy="462939"/>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30" name="Straight Connector 229">
            <a:extLst>
              <a:ext uri="{FF2B5EF4-FFF2-40B4-BE49-F238E27FC236}">
                <a16:creationId xmlns:a16="http://schemas.microsoft.com/office/drawing/2014/main" xmlns="" id="{1B30E818-DE20-46C3-8024-ED7F3A735B3C}"/>
              </a:ext>
            </a:extLst>
          </p:cNvPr>
          <p:cNvCxnSpPr>
            <a:cxnSpLocks/>
          </p:cNvCxnSpPr>
          <p:nvPr/>
        </p:nvCxnSpPr>
        <p:spPr>
          <a:xfrm>
            <a:off x="6436132" y="3349369"/>
            <a:ext cx="302605" cy="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42" name="Connector: Elbow 241">
            <a:extLst>
              <a:ext uri="{FF2B5EF4-FFF2-40B4-BE49-F238E27FC236}">
                <a16:creationId xmlns:a16="http://schemas.microsoft.com/office/drawing/2014/main" xmlns="" id="{DA9BF061-46A5-40CB-825E-7D4D350EDA2E}"/>
              </a:ext>
            </a:extLst>
          </p:cNvPr>
          <p:cNvCxnSpPr>
            <a:cxnSpLocks/>
            <a:endCxn id="10" idx="1"/>
          </p:cNvCxnSpPr>
          <p:nvPr/>
        </p:nvCxnSpPr>
        <p:spPr>
          <a:xfrm>
            <a:off x="5849515" y="2400448"/>
            <a:ext cx="859675" cy="831274"/>
          </a:xfrm>
          <a:prstGeom prst="bentConnector3">
            <a:avLst>
              <a:gd name="adj1" fmla="val 50000"/>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48" name="Straight Connector 247">
            <a:extLst>
              <a:ext uri="{FF2B5EF4-FFF2-40B4-BE49-F238E27FC236}">
                <a16:creationId xmlns:a16="http://schemas.microsoft.com/office/drawing/2014/main" xmlns="" id="{DD4E295C-A3A5-4193-A4F1-B5F7A816C976}"/>
              </a:ext>
            </a:extLst>
          </p:cNvPr>
          <p:cNvCxnSpPr/>
          <p:nvPr/>
        </p:nvCxnSpPr>
        <p:spPr>
          <a:xfrm>
            <a:off x="8792308" y="1463040"/>
            <a:ext cx="402771" cy="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249" name="TextBox 248">
            <a:extLst>
              <a:ext uri="{FF2B5EF4-FFF2-40B4-BE49-F238E27FC236}">
                <a16:creationId xmlns:a16="http://schemas.microsoft.com/office/drawing/2014/main" xmlns="" id="{43389CD7-446B-4A2E-9FE2-5F5E32B48988}"/>
              </a:ext>
            </a:extLst>
          </p:cNvPr>
          <p:cNvSpPr txBox="1"/>
          <p:nvPr/>
        </p:nvSpPr>
        <p:spPr>
          <a:xfrm>
            <a:off x="9282104" y="1140916"/>
            <a:ext cx="2909895" cy="646331"/>
          </a:xfrm>
          <a:prstGeom prst="rect">
            <a:avLst/>
          </a:prstGeom>
          <a:noFill/>
        </p:spPr>
        <p:txBody>
          <a:bodyPr wrap="square" rtlCol="0">
            <a:spAutoFit/>
          </a:bodyPr>
          <a:lstStyle/>
          <a:p>
            <a:r>
              <a:rPr lang="en-US" dirty="0"/>
              <a:t>DMS Adapter maps external</a:t>
            </a:r>
          </a:p>
          <a:p>
            <a:r>
              <a:rPr lang="en-US" dirty="0"/>
              <a:t>API to domain specific APIs</a:t>
            </a:r>
          </a:p>
        </p:txBody>
      </p:sp>
      <p:cxnSp>
        <p:nvCxnSpPr>
          <p:cNvPr id="8" name="Straight Connector 7">
            <a:extLst>
              <a:ext uri="{FF2B5EF4-FFF2-40B4-BE49-F238E27FC236}">
                <a16:creationId xmlns:a16="http://schemas.microsoft.com/office/drawing/2014/main" xmlns="" id="{322AF400-E606-4644-9835-64C8A4577A97}"/>
              </a:ext>
            </a:extLst>
          </p:cNvPr>
          <p:cNvCxnSpPr>
            <a:cxnSpLocks/>
          </p:cNvCxnSpPr>
          <p:nvPr/>
        </p:nvCxnSpPr>
        <p:spPr>
          <a:xfrm flipH="1" flipV="1">
            <a:off x="4422857" y="4885743"/>
            <a:ext cx="2685712" cy="1115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xmlns="" id="{824C2722-C5AE-43C2-9EFB-1D43FF907DE9}"/>
              </a:ext>
            </a:extLst>
          </p:cNvPr>
          <p:cNvSpPr txBox="1"/>
          <p:nvPr/>
        </p:nvSpPr>
        <p:spPr>
          <a:xfrm>
            <a:off x="6279352" y="4627757"/>
            <a:ext cx="1492396" cy="369332"/>
          </a:xfrm>
          <a:prstGeom prst="rect">
            <a:avLst/>
          </a:prstGeom>
          <a:solidFill>
            <a:schemeClr val="bg1">
              <a:lumMod val="85000"/>
            </a:schemeClr>
          </a:solidFill>
          <a:ln>
            <a:solidFill>
              <a:schemeClr val="tx1"/>
            </a:solidFill>
          </a:ln>
        </p:spPr>
        <p:txBody>
          <a:bodyPr wrap="none" rtlCol="0">
            <a:spAutoFit/>
          </a:bodyPr>
          <a:lstStyle/>
          <a:p>
            <a:r>
              <a:rPr lang="en-US" dirty="0"/>
              <a:t>DMS Adapter </a:t>
            </a:r>
          </a:p>
        </p:txBody>
      </p:sp>
    </p:spTree>
    <p:extLst>
      <p:ext uri="{BB962C8B-B14F-4D97-AF65-F5344CB8AC3E}">
        <p14:creationId xmlns:p14="http://schemas.microsoft.com/office/powerpoint/2010/main" val="2711350563"/>
      </p:ext>
    </p:extLst>
  </p:cSld>
  <p:clrMapOvr>
    <a:masterClrMapping/>
  </p:clrMapOvr>
  <p:transition>
    <p:wipe dir="r"/>
  </p:transition>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8BC6C4A-522B-4D6E-88FB-BF45DBD6B3B5}"/>
              </a:ext>
            </a:extLst>
          </p:cNvPr>
          <p:cNvSpPr>
            <a:spLocks noGrp="1"/>
          </p:cNvSpPr>
          <p:nvPr>
            <p:ph type="title"/>
          </p:nvPr>
        </p:nvSpPr>
        <p:spPr/>
        <p:txBody>
          <a:bodyPr>
            <a:normAutofit fontScale="90000"/>
          </a:bodyPr>
          <a:lstStyle/>
          <a:p>
            <a:r>
              <a:rPr lang="en-US" dirty="0"/>
              <a:t>Design Time Integration: Service Onboarding and Design</a:t>
            </a:r>
          </a:p>
        </p:txBody>
      </p:sp>
      <p:sp>
        <p:nvSpPr>
          <p:cNvPr id="3" name="Text Placeholder 2">
            <a:extLst>
              <a:ext uri="{FF2B5EF4-FFF2-40B4-BE49-F238E27FC236}">
                <a16:creationId xmlns:a16="http://schemas.microsoft.com/office/drawing/2014/main" xmlns="" id="{5638F5C4-FDCB-432C-84CA-F4E3ED3794B0}"/>
              </a:ext>
            </a:extLst>
          </p:cNvPr>
          <p:cNvSpPr>
            <a:spLocks noGrp="1"/>
          </p:cNvSpPr>
          <p:nvPr>
            <p:ph type="body" sz="quarter" idx="10"/>
          </p:nvPr>
        </p:nvSpPr>
        <p:spPr>
          <a:xfrm>
            <a:off x="0" y="1152306"/>
            <a:ext cx="8384345" cy="5170487"/>
          </a:xfrm>
        </p:spPr>
        <p:txBody>
          <a:bodyPr>
            <a:normAutofit fontScale="92500" lnSpcReduction="20000"/>
          </a:bodyPr>
          <a:lstStyle/>
          <a:p>
            <a:pPr lvl="1"/>
            <a:r>
              <a:rPr lang="en-US" dirty="0"/>
              <a:t>DMS provided service is a black box and ONAP only knows/sees the external connection points to the box, attributes of the service and lifecycle operations for those services</a:t>
            </a:r>
          </a:p>
          <a:p>
            <a:pPr lvl="1"/>
            <a:r>
              <a:rPr lang="en-US" dirty="0" err="1"/>
              <a:t>Eg</a:t>
            </a:r>
            <a:r>
              <a:rPr lang="en-US" dirty="0"/>
              <a:t>., SD-WAN DMS includes </a:t>
            </a:r>
            <a:r>
              <a:rPr lang="en-US" dirty="0" err="1"/>
              <a:t>uCPE</a:t>
            </a:r>
            <a:r>
              <a:rPr lang="en-US" dirty="0"/>
              <a:t> PNF and SD-WAN VNF (resources) and provides</a:t>
            </a:r>
          </a:p>
          <a:p>
            <a:pPr lvl="2"/>
            <a:r>
              <a:rPr lang="en-US" sz="2400" dirty="0"/>
              <a:t>Services</a:t>
            </a:r>
          </a:p>
          <a:p>
            <a:pPr lvl="3"/>
            <a:r>
              <a:rPr lang="en-US" sz="2400" dirty="0"/>
              <a:t>Enterprise sites (as a service)</a:t>
            </a:r>
          </a:p>
          <a:p>
            <a:pPr lvl="3"/>
            <a:r>
              <a:rPr lang="en-US" sz="2400" dirty="0"/>
              <a:t>VPN/overlay connection between sites and to internet</a:t>
            </a:r>
          </a:p>
          <a:p>
            <a:pPr lvl="2"/>
            <a:r>
              <a:rPr lang="en-US" sz="2400" dirty="0"/>
              <a:t>Attributes include</a:t>
            </a:r>
          </a:p>
          <a:p>
            <a:pPr lvl="3"/>
            <a:r>
              <a:rPr lang="en-US" sz="2400" dirty="0" err="1"/>
              <a:t>QoS</a:t>
            </a:r>
            <a:r>
              <a:rPr lang="en-US" sz="2400" dirty="0"/>
              <a:t> and Application Aware Routing configuration</a:t>
            </a:r>
          </a:p>
          <a:p>
            <a:pPr lvl="2"/>
            <a:r>
              <a:rPr lang="en-US" sz="2400" dirty="0"/>
              <a:t>Connection Points: IP address assigned to </a:t>
            </a:r>
            <a:r>
              <a:rPr lang="en-US" sz="2400" dirty="0" err="1"/>
              <a:t>uCPE</a:t>
            </a:r>
            <a:r>
              <a:rPr lang="en-US" sz="2400" dirty="0"/>
              <a:t> to connect to underlay</a:t>
            </a:r>
          </a:p>
          <a:p>
            <a:pPr lvl="1"/>
            <a:r>
              <a:rPr lang="en-US" dirty="0"/>
              <a:t>LCM operations include CRUD operations on sites, connections and configurations</a:t>
            </a:r>
          </a:p>
          <a:p>
            <a:pPr lvl="1"/>
            <a:r>
              <a:rPr lang="en-US" dirty="0"/>
              <a:t>ONAP uses the DMS service to potentially construct more complex services, </a:t>
            </a:r>
            <a:r>
              <a:rPr lang="en-US" dirty="0" err="1"/>
              <a:t>eg</a:t>
            </a:r>
            <a:r>
              <a:rPr lang="en-US" dirty="0"/>
              <a:t>., SD-WAN service with MPLS underlay (provided by ONAP) for site to site physical connection</a:t>
            </a:r>
          </a:p>
        </p:txBody>
      </p:sp>
      <p:sp>
        <p:nvSpPr>
          <p:cNvPr id="4" name="Rectangle 3">
            <a:extLst>
              <a:ext uri="{FF2B5EF4-FFF2-40B4-BE49-F238E27FC236}">
                <a16:creationId xmlns:a16="http://schemas.microsoft.com/office/drawing/2014/main" xmlns="" id="{6077A2CC-C8CB-4E3C-92A4-39853C4EEE10}"/>
              </a:ext>
            </a:extLst>
          </p:cNvPr>
          <p:cNvSpPr/>
          <p:nvPr/>
        </p:nvSpPr>
        <p:spPr>
          <a:xfrm>
            <a:off x="8656786" y="458524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DMS Service Catalog</a:t>
            </a:r>
          </a:p>
        </p:txBody>
      </p:sp>
      <p:sp>
        <p:nvSpPr>
          <p:cNvPr id="5" name="Rectangle 4">
            <a:extLst>
              <a:ext uri="{FF2B5EF4-FFF2-40B4-BE49-F238E27FC236}">
                <a16:creationId xmlns:a16="http://schemas.microsoft.com/office/drawing/2014/main" xmlns="" id="{49939F08-1F34-4EED-8C4C-31E642FC2855}"/>
              </a:ext>
            </a:extLst>
          </p:cNvPr>
          <p:cNvSpPr/>
          <p:nvPr/>
        </p:nvSpPr>
        <p:spPr>
          <a:xfrm>
            <a:off x="8656786" y="199992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ONAP Service Catalog</a:t>
            </a:r>
          </a:p>
        </p:txBody>
      </p:sp>
      <p:cxnSp>
        <p:nvCxnSpPr>
          <p:cNvPr id="7" name="Straight Arrow Connector 6">
            <a:extLst>
              <a:ext uri="{FF2B5EF4-FFF2-40B4-BE49-F238E27FC236}">
                <a16:creationId xmlns:a16="http://schemas.microsoft.com/office/drawing/2014/main" xmlns="" id="{D67D40D6-0056-490E-AE28-C508575CCFF5}"/>
              </a:ext>
            </a:extLst>
          </p:cNvPr>
          <p:cNvCxnSpPr>
            <a:stCxn id="4" idx="0"/>
            <a:endCxn id="5" idx="2"/>
          </p:cNvCxnSpPr>
          <p:nvPr/>
        </p:nvCxnSpPr>
        <p:spPr>
          <a:xfrm flipV="1">
            <a:off x="9113986" y="2914323"/>
            <a:ext cx="0" cy="16709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xmlns="" id="{0DE44D12-D345-417D-B621-9B9D7CAD2AE6}"/>
              </a:ext>
            </a:extLst>
          </p:cNvPr>
          <p:cNvSpPr txBox="1"/>
          <p:nvPr/>
        </p:nvSpPr>
        <p:spPr>
          <a:xfrm>
            <a:off x="9843627" y="1322733"/>
            <a:ext cx="1887504" cy="1200329"/>
          </a:xfrm>
          <a:prstGeom prst="rect">
            <a:avLst/>
          </a:prstGeom>
          <a:noFill/>
          <a:ln>
            <a:solidFill>
              <a:schemeClr val="tx1"/>
            </a:solidFill>
          </a:ln>
        </p:spPr>
        <p:txBody>
          <a:bodyPr wrap="none" rtlCol="0">
            <a:spAutoFit/>
          </a:bodyPr>
          <a:lstStyle/>
          <a:p>
            <a:r>
              <a:rPr lang="en-US" dirty="0"/>
              <a:t>Service Descriptor</a:t>
            </a:r>
          </a:p>
          <a:p>
            <a:pPr marL="285750" indent="-285750">
              <a:buFontTx/>
              <a:buChar char="-"/>
            </a:pPr>
            <a:r>
              <a:rPr lang="en-US" dirty="0"/>
              <a:t>Attributes</a:t>
            </a:r>
          </a:p>
          <a:p>
            <a:pPr marL="285750" indent="-285750">
              <a:buFontTx/>
              <a:buChar char="-"/>
            </a:pPr>
            <a:r>
              <a:rPr lang="en-US" dirty="0"/>
              <a:t>Connection</a:t>
            </a:r>
          </a:p>
          <a:p>
            <a:r>
              <a:rPr lang="en-US" dirty="0"/>
              <a:t>      Points</a:t>
            </a:r>
          </a:p>
        </p:txBody>
      </p:sp>
      <p:sp>
        <p:nvSpPr>
          <p:cNvPr id="9" name="Rectangle 8">
            <a:extLst>
              <a:ext uri="{FF2B5EF4-FFF2-40B4-BE49-F238E27FC236}">
                <a16:creationId xmlns:a16="http://schemas.microsoft.com/office/drawing/2014/main" xmlns="" id="{F02F55A2-C70D-470A-9EF8-6A1087FB45FF}"/>
              </a:ext>
            </a:extLst>
          </p:cNvPr>
          <p:cNvSpPr/>
          <p:nvPr/>
        </p:nvSpPr>
        <p:spPr>
          <a:xfrm>
            <a:off x="8656785" y="3263245"/>
            <a:ext cx="108321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DMS Adapter</a:t>
            </a:r>
          </a:p>
        </p:txBody>
      </p:sp>
      <p:sp>
        <p:nvSpPr>
          <p:cNvPr id="10" name="TextBox 9">
            <a:extLst>
              <a:ext uri="{FF2B5EF4-FFF2-40B4-BE49-F238E27FC236}">
                <a16:creationId xmlns:a16="http://schemas.microsoft.com/office/drawing/2014/main" xmlns="" id="{8E45A7A1-93B6-4682-9DE4-F63AD7A68A36}"/>
              </a:ext>
            </a:extLst>
          </p:cNvPr>
          <p:cNvSpPr txBox="1"/>
          <p:nvPr/>
        </p:nvSpPr>
        <p:spPr>
          <a:xfrm>
            <a:off x="9908810" y="2739862"/>
            <a:ext cx="2013559" cy="923330"/>
          </a:xfrm>
          <a:prstGeom prst="rect">
            <a:avLst/>
          </a:prstGeom>
          <a:noFill/>
          <a:ln>
            <a:solidFill>
              <a:schemeClr val="tx1"/>
            </a:solidFill>
          </a:ln>
        </p:spPr>
        <p:txBody>
          <a:bodyPr wrap="square" rtlCol="0">
            <a:spAutoFit/>
          </a:bodyPr>
          <a:lstStyle/>
          <a:p>
            <a:r>
              <a:rPr lang="en-US" dirty="0"/>
              <a:t>TMF 633 Service </a:t>
            </a:r>
          </a:p>
          <a:p>
            <a:r>
              <a:rPr lang="en-US" dirty="0"/>
              <a:t>Catalog </a:t>
            </a:r>
            <a:r>
              <a:rPr lang="en-US" dirty="0" err="1"/>
              <a:t>Mngmt</a:t>
            </a:r>
            <a:r>
              <a:rPr lang="en-US" dirty="0"/>
              <a:t> </a:t>
            </a:r>
          </a:p>
          <a:p>
            <a:r>
              <a:rPr lang="en-US" dirty="0"/>
              <a:t>API</a:t>
            </a:r>
          </a:p>
        </p:txBody>
      </p:sp>
      <p:sp>
        <p:nvSpPr>
          <p:cNvPr id="11" name="TextBox 10">
            <a:extLst>
              <a:ext uri="{FF2B5EF4-FFF2-40B4-BE49-F238E27FC236}">
                <a16:creationId xmlns:a16="http://schemas.microsoft.com/office/drawing/2014/main" xmlns="" id="{4A9BC635-02A9-4F40-A0E1-6CD7B4D8BAFC}"/>
              </a:ext>
            </a:extLst>
          </p:cNvPr>
          <p:cNvSpPr txBox="1"/>
          <p:nvPr/>
        </p:nvSpPr>
        <p:spPr>
          <a:xfrm>
            <a:off x="9843627" y="4096792"/>
            <a:ext cx="1686680" cy="646331"/>
          </a:xfrm>
          <a:prstGeom prst="rect">
            <a:avLst/>
          </a:prstGeom>
          <a:noFill/>
          <a:ln>
            <a:solidFill>
              <a:schemeClr val="tx1"/>
            </a:solidFill>
          </a:ln>
        </p:spPr>
        <p:txBody>
          <a:bodyPr wrap="none" rtlCol="0">
            <a:spAutoFit/>
          </a:bodyPr>
          <a:lstStyle/>
          <a:p>
            <a:r>
              <a:rPr lang="en-US" dirty="0"/>
              <a:t>Domain Specific</a:t>
            </a:r>
          </a:p>
          <a:p>
            <a:r>
              <a:rPr lang="en-US" dirty="0"/>
              <a:t>API</a:t>
            </a:r>
          </a:p>
        </p:txBody>
      </p:sp>
      <p:cxnSp>
        <p:nvCxnSpPr>
          <p:cNvPr id="13" name="Straight Arrow Connector 12">
            <a:extLst>
              <a:ext uri="{FF2B5EF4-FFF2-40B4-BE49-F238E27FC236}">
                <a16:creationId xmlns:a16="http://schemas.microsoft.com/office/drawing/2014/main" xmlns="" id="{2CF2E2BA-418A-4D7B-A2FB-EE337DE0C20D}"/>
              </a:ext>
            </a:extLst>
          </p:cNvPr>
          <p:cNvCxnSpPr>
            <a:cxnSpLocks/>
          </p:cNvCxnSpPr>
          <p:nvPr/>
        </p:nvCxnSpPr>
        <p:spPr>
          <a:xfrm flipH="1">
            <a:off x="9113986" y="3131187"/>
            <a:ext cx="79482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xmlns="" id="{703A45DF-B6D6-41C5-B384-D57B4260F2AC}"/>
              </a:ext>
            </a:extLst>
          </p:cNvPr>
          <p:cNvCxnSpPr>
            <a:stCxn id="11" idx="1"/>
          </p:cNvCxnSpPr>
          <p:nvPr/>
        </p:nvCxnSpPr>
        <p:spPr>
          <a:xfrm flipH="1" flipV="1">
            <a:off x="9113986" y="4419957"/>
            <a:ext cx="72964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4872359"/>
      </p:ext>
    </p:extLst>
  </p:cSld>
  <p:clrMapOvr>
    <a:masterClrMapping/>
  </p:clrMapOvr>
  <p:transition>
    <p:wipe dir="r"/>
  </p:transition>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790FB43-80A3-4EF2-A785-05BE2736B1A0}"/>
              </a:ext>
            </a:extLst>
          </p:cNvPr>
          <p:cNvSpPr>
            <a:spLocks noGrp="1"/>
          </p:cNvSpPr>
          <p:nvPr>
            <p:ph type="title"/>
          </p:nvPr>
        </p:nvSpPr>
        <p:spPr/>
        <p:txBody>
          <a:bodyPr>
            <a:normAutofit fontScale="90000"/>
          </a:bodyPr>
          <a:lstStyle/>
          <a:p>
            <a:r>
              <a:rPr lang="en-US" dirty="0"/>
              <a:t>Run Time Integration: Service Fulfilment</a:t>
            </a:r>
          </a:p>
        </p:txBody>
      </p:sp>
      <p:sp>
        <p:nvSpPr>
          <p:cNvPr id="3" name="Text Placeholder 2">
            <a:extLst>
              <a:ext uri="{FF2B5EF4-FFF2-40B4-BE49-F238E27FC236}">
                <a16:creationId xmlns:a16="http://schemas.microsoft.com/office/drawing/2014/main" xmlns="" id="{9DF59F82-D0D5-432E-9C38-A5EFE083CFAA}"/>
              </a:ext>
            </a:extLst>
          </p:cNvPr>
          <p:cNvSpPr>
            <a:spLocks noGrp="1"/>
          </p:cNvSpPr>
          <p:nvPr>
            <p:ph type="body" sz="quarter" idx="10"/>
          </p:nvPr>
        </p:nvSpPr>
        <p:spPr>
          <a:xfrm>
            <a:off x="314325" y="1138238"/>
            <a:ext cx="6199017" cy="5170487"/>
          </a:xfrm>
        </p:spPr>
        <p:txBody>
          <a:bodyPr>
            <a:normAutofit fontScale="92500" lnSpcReduction="20000"/>
          </a:bodyPr>
          <a:lstStyle/>
          <a:p>
            <a:r>
              <a:rPr lang="en-US" dirty="0"/>
              <a:t>ONAP decomposes the service into components to be fulfilled by ONAP and external DMS. It routes the requests accordingly based on components</a:t>
            </a:r>
          </a:p>
          <a:p>
            <a:r>
              <a:rPr lang="en-US" dirty="0"/>
              <a:t>For example, Composite Service is Create SD-WAN site 1, site 2, Create connection to MPLS underlay for both sites, Create overlay VPN between sites 1 and 2</a:t>
            </a:r>
          </a:p>
          <a:p>
            <a:pPr lvl="1"/>
            <a:r>
              <a:rPr lang="en-US" dirty="0"/>
              <a:t>Create SD-WAN site ½, Overlay connection is sent to SD-WAN DMS and Connect to MPLS underlay is sent to SDN-C after we know the connection point (IP address of the SD-WAN sites)</a:t>
            </a:r>
          </a:p>
          <a:p>
            <a:r>
              <a:rPr lang="en-US" dirty="0"/>
              <a:t>ONAP Service Inventory is updated with metadata about the DMS service</a:t>
            </a:r>
          </a:p>
          <a:p>
            <a:pPr marL="0" indent="0">
              <a:buNone/>
            </a:pPr>
            <a:endParaRPr lang="en-US" dirty="0"/>
          </a:p>
        </p:txBody>
      </p:sp>
      <p:sp>
        <p:nvSpPr>
          <p:cNvPr id="4" name="Rectangle 3">
            <a:extLst>
              <a:ext uri="{FF2B5EF4-FFF2-40B4-BE49-F238E27FC236}">
                <a16:creationId xmlns:a16="http://schemas.microsoft.com/office/drawing/2014/main" xmlns="" id="{EBD0054E-7E18-45AE-8992-F82D696CFBBF}"/>
              </a:ext>
            </a:extLst>
          </p:cNvPr>
          <p:cNvSpPr/>
          <p:nvPr/>
        </p:nvSpPr>
        <p:spPr>
          <a:xfrm>
            <a:off x="7041577" y="4548439"/>
            <a:ext cx="1514156" cy="13219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DMS Service Orchestration</a:t>
            </a:r>
          </a:p>
        </p:txBody>
      </p:sp>
      <p:sp>
        <p:nvSpPr>
          <p:cNvPr id="5" name="Rectangle 4">
            <a:extLst>
              <a:ext uri="{FF2B5EF4-FFF2-40B4-BE49-F238E27FC236}">
                <a16:creationId xmlns:a16="http://schemas.microsoft.com/office/drawing/2014/main" xmlns="" id="{157C57E3-6D98-4ADF-8AC9-AC504F9327B3}"/>
              </a:ext>
            </a:extLst>
          </p:cNvPr>
          <p:cNvSpPr/>
          <p:nvPr/>
        </p:nvSpPr>
        <p:spPr>
          <a:xfrm>
            <a:off x="7109339" y="1620094"/>
            <a:ext cx="1514156" cy="13059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xmlns="" id="{8CB18640-0224-484E-8F5A-16028E0A6920}"/>
              </a:ext>
            </a:extLst>
          </p:cNvPr>
          <p:cNvSpPr/>
          <p:nvPr/>
        </p:nvSpPr>
        <p:spPr>
          <a:xfrm>
            <a:off x="7343335" y="1935461"/>
            <a:ext cx="829994" cy="3376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SO</a:t>
            </a:r>
          </a:p>
        </p:txBody>
      </p:sp>
      <p:sp>
        <p:nvSpPr>
          <p:cNvPr id="9" name="Rectangle 8">
            <a:extLst>
              <a:ext uri="{FF2B5EF4-FFF2-40B4-BE49-F238E27FC236}">
                <a16:creationId xmlns:a16="http://schemas.microsoft.com/office/drawing/2014/main" xmlns="" id="{4C96A54E-8D1F-4D1F-B331-CC338166473A}"/>
              </a:ext>
            </a:extLst>
          </p:cNvPr>
          <p:cNvSpPr/>
          <p:nvPr/>
        </p:nvSpPr>
        <p:spPr>
          <a:xfrm>
            <a:off x="7695027" y="2433711"/>
            <a:ext cx="818503" cy="3446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Cntrl</a:t>
            </a:r>
            <a:endParaRPr lang="en-US" dirty="0"/>
          </a:p>
        </p:txBody>
      </p:sp>
      <p:cxnSp>
        <p:nvCxnSpPr>
          <p:cNvPr id="7" name="Straight Arrow Connector 6">
            <a:extLst>
              <a:ext uri="{FF2B5EF4-FFF2-40B4-BE49-F238E27FC236}">
                <a16:creationId xmlns:a16="http://schemas.microsoft.com/office/drawing/2014/main" xmlns="" id="{E0AA7A57-B3F7-4227-BCB0-9E410CCC1B94}"/>
              </a:ext>
            </a:extLst>
          </p:cNvPr>
          <p:cNvCxnSpPr>
            <a:cxnSpLocks/>
          </p:cNvCxnSpPr>
          <p:nvPr/>
        </p:nvCxnSpPr>
        <p:spPr>
          <a:xfrm>
            <a:off x="7512147" y="2273086"/>
            <a:ext cx="0" cy="227535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xmlns="" id="{E7ADCC86-5BDE-4D2D-918E-0E1F55F354A5}"/>
              </a:ext>
            </a:extLst>
          </p:cNvPr>
          <p:cNvCxnSpPr/>
          <p:nvPr/>
        </p:nvCxnSpPr>
        <p:spPr>
          <a:xfrm>
            <a:off x="7976381" y="2273086"/>
            <a:ext cx="0" cy="1606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xmlns="" id="{AC15947B-284C-4B08-868D-642C8AC62B18}"/>
              </a:ext>
            </a:extLst>
          </p:cNvPr>
          <p:cNvSpPr txBox="1"/>
          <p:nvPr/>
        </p:nvSpPr>
        <p:spPr>
          <a:xfrm>
            <a:off x="8806374" y="2708031"/>
            <a:ext cx="3085075" cy="923330"/>
          </a:xfrm>
          <a:prstGeom prst="rect">
            <a:avLst/>
          </a:prstGeom>
          <a:noFill/>
          <a:ln>
            <a:solidFill>
              <a:schemeClr val="tx1"/>
            </a:solidFill>
          </a:ln>
        </p:spPr>
        <p:txBody>
          <a:bodyPr wrap="none" rtlCol="0">
            <a:spAutoFit/>
          </a:bodyPr>
          <a:lstStyle/>
          <a:p>
            <a:r>
              <a:rPr lang="en-US" dirty="0"/>
              <a:t>TMF 641 Service Ordering API</a:t>
            </a:r>
          </a:p>
          <a:p>
            <a:r>
              <a:rPr lang="en-US" dirty="0"/>
              <a:t>TMF 638 Service Inventory </a:t>
            </a:r>
          </a:p>
          <a:p>
            <a:r>
              <a:rPr lang="en-US" dirty="0"/>
              <a:t>Management API</a:t>
            </a:r>
          </a:p>
        </p:txBody>
      </p:sp>
      <p:sp>
        <p:nvSpPr>
          <p:cNvPr id="14" name="TextBox 13">
            <a:extLst>
              <a:ext uri="{FF2B5EF4-FFF2-40B4-BE49-F238E27FC236}">
                <a16:creationId xmlns:a16="http://schemas.microsoft.com/office/drawing/2014/main" xmlns="" id="{665851F3-06E3-44C5-B6EB-4025A3C5E13A}"/>
              </a:ext>
            </a:extLst>
          </p:cNvPr>
          <p:cNvSpPr txBox="1"/>
          <p:nvPr/>
        </p:nvSpPr>
        <p:spPr>
          <a:xfrm>
            <a:off x="7422846" y="1282468"/>
            <a:ext cx="737702" cy="369332"/>
          </a:xfrm>
          <a:prstGeom prst="rect">
            <a:avLst/>
          </a:prstGeom>
          <a:noFill/>
        </p:spPr>
        <p:txBody>
          <a:bodyPr wrap="none" rtlCol="0">
            <a:spAutoFit/>
          </a:bodyPr>
          <a:lstStyle/>
          <a:p>
            <a:r>
              <a:rPr lang="en-US" dirty="0"/>
              <a:t>ONAP</a:t>
            </a:r>
          </a:p>
        </p:txBody>
      </p:sp>
      <p:sp>
        <p:nvSpPr>
          <p:cNvPr id="15" name="Rectangle 14">
            <a:extLst>
              <a:ext uri="{FF2B5EF4-FFF2-40B4-BE49-F238E27FC236}">
                <a16:creationId xmlns:a16="http://schemas.microsoft.com/office/drawing/2014/main" xmlns="" id="{D5D85838-A539-423B-86B6-8123D30359AE}"/>
              </a:ext>
            </a:extLst>
          </p:cNvPr>
          <p:cNvSpPr/>
          <p:nvPr/>
        </p:nvSpPr>
        <p:spPr>
          <a:xfrm>
            <a:off x="7077335" y="3434782"/>
            <a:ext cx="154616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DMS Adapter</a:t>
            </a:r>
          </a:p>
        </p:txBody>
      </p:sp>
      <p:sp>
        <p:nvSpPr>
          <p:cNvPr id="16" name="TextBox 15">
            <a:extLst>
              <a:ext uri="{FF2B5EF4-FFF2-40B4-BE49-F238E27FC236}">
                <a16:creationId xmlns:a16="http://schemas.microsoft.com/office/drawing/2014/main" xmlns="" id="{E1E2D1F0-2388-458E-8428-900A1630667B}"/>
              </a:ext>
            </a:extLst>
          </p:cNvPr>
          <p:cNvSpPr txBox="1"/>
          <p:nvPr/>
        </p:nvSpPr>
        <p:spPr>
          <a:xfrm>
            <a:off x="8792307" y="4164516"/>
            <a:ext cx="2048959" cy="646331"/>
          </a:xfrm>
          <a:prstGeom prst="rect">
            <a:avLst/>
          </a:prstGeom>
          <a:noFill/>
          <a:ln>
            <a:solidFill>
              <a:schemeClr val="tx1"/>
            </a:solidFill>
          </a:ln>
        </p:spPr>
        <p:txBody>
          <a:bodyPr wrap="none" rtlCol="0">
            <a:spAutoFit/>
          </a:bodyPr>
          <a:lstStyle/>
          <a:p>
            <a:r>
              <a:rPr lang="en-US" dirty="0"/>
              <a:t>MEF Presto API</a:t>
            </a:r>
          </a:p>
          <a:p>
            <a:r>
              <a:rPr lang="en-US" dirty="0"/>
              <a:t>Domain Specific API</a:t>
            </a:r>
          </a:p>
        </p:txBody>
      </p:sp>
    </p:spTree>
    <p:extLst>
      <p:ext uri="{BB962C8B-B14F-4D97-AF65-F5344CB8AC3E}">
        <p14:creationId xmlns:p14="http://schemas.microsoft.com/office/powerpoint/2010/main" val="4291152623"/>
      </p:ext>
    </p:extLst>
  </p:cSld>
  <p:clrMapOvr>
    <a:masterClrMapping/>
  </p:clrMapOvr>
  <p:transition>
    <p:wipe dir="r"/>
  </p:transition>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D9B568-7A3E-4C7E-BC60-581EE87392E8}"/>
              </a:ext>
            </a:extLst>
          </p:cNvPr>
          <p:cNvSpPr>
            <a:spLocks noGrp="1"/>
          </p:cNvSpPr>
          <p:nvPr>
            <p:ph type="title"/>
          </p:nvPr>
        </p:nvSpPr>
        <p:spPr/>
        <p:txBody>
          <a:bodyPr>
            <a:normAutofit fontScale="90000"/>
          </a:bodyPr>
          <a:lstStyle/>
          <a:p>
            <a:r>
              <a:rPr lang="en-US" dirty="0"/>
              <a:t>Run Time Integration: Service Assurance</a:t>
            </a:r>
          </a:p>
        </p:txBody>
      </p:sp>
      <p:sp>
        <p:nvSpPr>
          <p:cNvPr id="3" name="Text Placeholder 2">
            <a:extLst>
              <a:ext uri="{FF2B5EF4-FFF2-40B4-BE49-F238E27FC236}">
                <a16:creationId xmlns:a16="http://schemas.microsoft.com/office/drawing/2014/main" xmlns="" id="{67F2AC97-A9CD-4C15-9A41-42029ECC203D}"/>
              </a:ext>
            </a:extLst>
          </p:cNvPr>
          <p:cNvSpPr>
            <a:spLocks noGrp="1"/>
          </p:cNvSpPr>
          <p:nvPr>
            <p:ph type="body" sz="quarter" idx="10"/>
          </p:nvPr>
        </p:nvSpPr>
        <p:spPr>
          <a:xfrm>
            <a:off x="314325" y="1138238"/>
            <a:ext cx="7057146" cy="5170487"/>
          </a:xfrm>
        </p:spPr>
        <p:txBody>
          <a:bodyPr/>
          <a:lstStyle/>
          <a:p>
            <a:r>
              <a:rPr lang="en-US" dirty="0"/>
              <a:t>ONAP becomes a single source of truth for the health of the overall service</a:t>
            </a:r>
          </a:p>
          <a:p>
            <a:pPr marL="0" indent="0">
              <a:buNone/>
            </a:pPr>
            <a:endParaRPr lang="en-US" dirty="0"/>
          </a:p>
          <a:p>
            <a:pPr lvl="1"/>
            <a:r>
              <a:rPr lang="en-US" dirty="0"/>
              <a:t>SD-WAN DMS feeds health info to ONAP, up/down, performance metrics for sites and overlay connection, alarms</a:t>
            </a:r>
          </a:p>
          <a:p>
            <a:pPr lvl="1"/>
            <a:r>
              <a:rPr lang="en-US" dirty="0"/>
              <a:t>SDN-C provides health info for MPLS connections, alarms</a:t>
            </a:r>
          </a:p>
          <a:p>
            <a:pPr lvl="1"/>
            <a:r>
              <a:rPr lang="en-US" dirty="0"/>
              <a:t>ONAP correlates across services, </a:t>
            </a:r>
            <a:r>
              <a:rPr lang="en-US" dirty="0" err="1"/>
              <a:t>eg</a:t>
            </a:r>
            <a:r>
              <a:rPr lang="en-US" dirty="0"/>
              <a:t>., alarm in MPLS connection is correlated to alarms from overlay (which overlay goes over which MPLS connection ..)</a:t>
            </a:r>
          </a:p>
        </p:txBody>
      </p:sp>
      <p:sp>
        <p:nvSpPr>
          <p:cNvPr id="4" name="Rectangle 3">
            <a:extLst>
              <a:ext uri="{FF2B5EF4-FFF2-40B4-BE49-F238E27FC236}">
                <a16:creationId xmlns:a16="http://schemas.microsoft.com/office/drawing/2014/main" xmlns="" id="{542C2E96-C076-4D40-95EE-7C42A8BD3D20}"/>
              </a:ext>
            </a:extLst>
          </p:cNvPr>
          <p:cNvSpPr/>
          <p:nvPr/>
        </p:nvSpPr>
        <p:spPr>
          <a:xfrm>
            <a:off x="8698989" y="4599941"/>
            <a:ext cx="1514156" cy="13219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DMS Service Assurance</a:t>
            </a:r>
          </a:p>
        </p:txBody>
      </p:sp>
      <p:sp>
        <p:nvSpPr>
          <p:cNvPr id="5" name="Rectangle 4">
            <a:extLst>
              <a:ext uri="{FF2B5EF4-FFF2-40B4-BE49-F238E27FC236}">
                <a16:creationId xmlns:a16="http://schemas.microsoft.com/office/drawing/2014/main" xmlns="" id="{009E140E-DAB9-4352-9F1C-F13D66ECC32E}"/>
              </a:ext>
            </a:extLst>
          </p:cNvPr>
          <p:cNvSpPr/>
          <p:nvPr/>
        </p:nvSpPr>
        <p:spPr>
          <a:xfrm>
            <a:off x="8698989" y="1521620"/>
            <a:ext cx="1514156" cy="13059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xmlns="" id="{ABED9E71-2174-44DC-B511-EEE22E0DC7FB}"/>
              </a:ext>
            </a:extLst>
          </p:cNvPr>
          <p:cNvSpPr/>
          <p:nvPr/>
        </p:nvSpPr>
        <p:spPr>
          <a:xfrm>
            <a:off x="9024425" y="1836987"/>
            <a:ext cx="829994" cy="3376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DCAE</a:t>
            </a:r>
          </a:p>
        </p:txBody>
      </p:sp>
      <p:cxnSp>
        <p:nvCxnSpPr>
          <p:cNvPr id="11" name="Straight Arrow Connector 10">
            <a:extLst>
              <a:ext uri="{FF2B5EF4-FFF2-40B4-BE49-F238E27FC236}">
                <a16:creationId xmlns:a16="http://schemas.microsoft.com/office/drawing/2014/main" xmlns="" id="{2030B066-AB98-48BF-9A7A-D80C9064F420}"/>
              </a:ext>
            </a:extLst>
          </p:cNvPr>
          <p:cNvCxnSpPr>
            <a:cxnSpLocks/>
            <a:stCxn id="4" idx="0"/>
            <a:endCxn id="5" idx="2"/>
          </p:cNvCxnSpPr>
          <p:nvPr/>
        </p:nvCxnSpPr>
        <p:spPr>
          <a:xfrm flipV="1">
            <a:off x="9456067" y="2827605"/>
            <a:ext cx="0" cy="17723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xmlns="" id="{62069223-EBB7-411C-BC18-CB734FBD9DC0}"/>
              </a:ext>
            </a:extLst>
          </p:cNvPr>
          <p:cNvSpPr txBox="1"/>
          <p:nvPr/>
        </p:nvSpPr>
        <p:spPr>
          <a:xfrm>
            <a:off x="10353822" y="4330045"/>
            <a:ext cx="1609928" cy="369332"/>
          </a:xfrm>
          <a:prstGeom prst="rect">
            <a:avLst/>
          </a:prstGeom>
          <a:noFill/>
          <a:ln>
            <a:solidFill>
              <a:schemeClr val="tx1"/>
            </a:solidFill>
          </a:ln>
        </p:spPr>
        <p:txBody>
          <a:bodyPr wrap="none" rtlCol="0">
            <a:spAutoFit/>
          </a:bodyPr>
          <a:lstStyle/>
          <a:p>
            <a:r>
              <a:rPr lang="en-US" dirty="0"/>
              <a:t>MEF Presto API</a:t>
            </a:r>
          </a:p>
        </p:txBody>
      </p:sp>
      <p:sp>
        <p:nvSpPr>
          <p:cNvPr id="9" name="Rectangle 8">
            <a:extLst>
              <a:ext uri="{FF2B5EF4-FFF2-40B4-BE49-F238E27FC236}">
                <a16:creationId xmlns:a16="http://schemas.microsoft.com/office/drawing/2014/main" xmlns="" id="{518E3F9F-DBFD-4ACF-BD63-CCE7E97EEC8F}"/>
              </a:ext>
            </a:extLst>
          </p:cNvPr>
          <p:cNvSpPr/>
          <p:nvPr/>
        </p:nvSpPr>
        <p:spPr>
          <a:xfrm>
            <a:off x="8698989" y="3415645"/>
            <a:ext cx="151415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DMS Adapter</a:t>
            </a:r>
          </a:p>
        </p:txBody>
      </p:sp>
      <p:sp>
        <p:nvSpPr>
          <p:cNvPr id="13" name="TextBox 12">
            <a:extLst>
              <a:ext uri="{FF2B5EF4-FFF2-40B4-BE49-F238E27FC236}">
                <a16:creationId xmlns:a16="http://schemas.microsoft.com/office/drawing/2014/main" xmlns="" id="{9E906042-80C8-45A4-A500-9D95D0B5921E}"/>
              </a:ext>
            </a:extLst>
          </p:cNvPr>
          <p:cNvSpPr txBox="1"/>
          <p:nvPr/>
        </p:nvSpPr>
        <p:spPr>
          <a:xfrm>
            <a:off x="10353822" y="2934999"/>
            <a:ext cx="399468" cy="369332"/>
          </a:xfrm>
          <a:prstGeom prst="rect">
            <a:avLst/>
          </a:prstGeom>
          <a:noFill/>
          <a:ln>
            <a:solidFill>
              <a:schemeClr val="tx1"/>
            </a:solidFill>
          </a:ln>
        </p:spPr>
        <p:txBody>
          <a:bodyPr wrap="none" rtlCol="0">
            <a:spAutoFit/>
          </a:bodyPr>
          <a:lstStyle/>
          <a:p>
            <a:r>
              <a:rPr lang="en-US" dirty="0"/>
              <a:t>??</a:t>
            </a:r>
          </a:p>
        </p:txBody>
      </p:sp>
    </p:spTree>
    <p:extLst>
      <p:ext uri="{BB962C8B-B14F-4D97-AF65-F5344CB8AC3E}">
        <p14:creationId xmlns:p14="http://schemas.microsoft.com/office/powerpoint/2010/main" val="3945213696"/>
      </p:ext>
    </p:extLst>
  </p:cSld>
  <p:clrMapOvr>
    <a:masterClrMapping/>
  </p:clrMapOvr>
  <p:transition>
    <p:wipe dir="r"/>
  </p:transition>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3FF72BAC-BBD9-4F4A-8AB9-5F4DA591456E}"/>
              </a:ext>
            </a:extLst>
          </p:cNvPr>
          <p:cNvSpPr txBox="1"/>
          <p:nvPr/>
        </p:nvSpPr>
        <p:spPr>
          <a:xfrm>
            <a:off x="182880" y="3770142"/>
            <a:ext cx="6312434" cy="707886"/>
          </a:xfrm>
          <a:prstGeom prst="rect">
            <a:avLst/>
          </a:prstGeom>
          <a:noFill/>
        </p:spPr>
        <p:txBody>
          <a:bodyPr wrap="none" rtlCol="0">
            <a:spAutoFit/>
          </a:bodyPr>
          <a:lstStyle/>
          <a:p>
            <a:r>
              <a:rPr lang="en-US" sz="4000" dirty="0"/>
              <a:t>Appendix: Industry Standards</a:t>
            </a:r>
          </a:p>
        </p:txBody>
      </p:sp>
    </p:spTree>
    <p:extLst>
      <p:ext uri="{BB962C8B-B14F-4D97-AF65-F5344CB8AC3E}">
        <p14:creationId xmlns:p14="http://schemas.microsoft.com/office/powerpoint/2010/main" val="851568671"/>
      </p:ext>
    </p:extLst>
  </p:cSld>
  <p:clrMapOvr>
    <a:masterClrMapping/>
  </p:clrMapOvr>
  <p:transition>
    <p:wipe dir="r"/>
  </p:transition>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Rounded Rectangle 87"/>
          <p:cNvSpPr/>
          <p:nvPr/>
        </p:nvSpPr>
        <p:spPr>
          <a:xfrm>
            <a:off x="1656144" y="1379835"/>
            <a:ext cx="8879715" cy="4269094"/>
          </a:xfrm>
          <a:prstGeom prst="roundRect">
            <a:avLst>
              <a:gd name="adj" fmla="val 0"/>
            </a:avLst>
          </a:prstGeom>
          <a:solidFill>
            <a:srgbClr val="ACC2D3"/>
          </a:solidFill>
          <a:ln w="6350" cmpd="sng">
            <a:noFill/>
            <a:prstDash val="sysDot"/>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sz="1350" b="1" dirty="0">
              <a:solidFill>
                <a:prstClr val="black"/>
              </a:solidFill>
            </a:endParaRPr>
          </a:p>
        </p:txBody>
      </p:sp>
      <p:sp>
        <p:nvSpPr>
          <p:cNvPr id="73" name="Rounded Rectangle 72"/>
          <p:cNvSpPr/>
          <p:nvPr/>
        </p:nvSpPr>
        <p:spPr>
          <a:xfrm>
            <a:off x="1769987" y="4157664"/>
            <a:ext cx="8651555" cy="1423031"/>
          </a:xfrm>
          <a:prstGeom prst="roundRect">
            <a:avLst>
              <a:gd name="adj" fmla="val 0"/>
            </a:avLst>
          </a:prstGeom>
          <a:solidFill>
            <a:schemeClr val="bg1"/>
          </a:solidFill>
          <a:ln w="38100">
            <a:noFill/>
          </a:ln>
          <a:effectLst>
            <a:outerShdw blurRad="50800" dist="38100" dir="2700000" algn="tl" rotWithShape="0">
              <a:srgbClr val="000000">
                <a:alpha val="26000"/>
              </a:srgbClr>
            </a:outerShdw>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sz="1350" b="1" dirty="0">
              <a:solidFill>
                <a:prstClr val="black"/>
              </a:solidFill>
            </a:endParaRPr>
          </a:p>
        </p:txBody>
      </p:sp>
      <p:sp>
        <p:nvSpPr>
          <p:cNvPr id="91" name="Rounded Rectangle 90"/>
          <p:cNvSpPr/>
          <p:nvPr/>
        </p:nvSpPr>
        <p:spPr>
          <a:xfrm>
            <a:off x="1769985" y="2677711"/>
            <a:ext cx="8651556" cy="1396019"/>
          </a:xfrm>
          <a:prstGeom prst="roundRect">
            <a:avLst>
              <a:gd name="adj" fmla="val 0"/>
            </a:avLst>
          </a:prstGeom>
          <a:solidFill>
            <a:schemeClr val="bg1"/>
          </a:solidFill>
          <a:ln w="76200">
            <a:noFill/>
          </a:ln>
          <a:effectLst>
            <a:outerShdw blurRad="50800" dist="38100" dir="2700000" algn="tl" rotWithShape="0">
              <a:srgbClr val="000000">
                <a:alpha val="26000"/>
              </a:srgbClr>
            </a:outerShdw>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sz="1350" dirty="0">
              <a:solidFill>
                <a:prstClr val="black"/>
              </a:solidFill>
            </a:endParaRPr>
          </a:p>
        </p:txBody>
      </p:sp>
      <p:sp>
        <p:nvSpPr>
          <p:cNvPr id="93" name="Rounded Rectangle 92"/>
          <p:cNvSpPr/>
          <p:nvPr/>
        </p:nvSpPr>
        <p:spPr>
          <a:xfrm>
            <a:off x="1769985" y="1539286"/>
            <a:ext cx="8651556" cy="1054472"/>
          </a:xfrm>
          <a:prstGeom prst="roundRect">
            <a:avLst>
              <a:gd name="adj" fmla="val 185"/>
            </a:avLst>
          </a:prstGeom>
          <a:solidFill>
            <a:srgbClr val="7096B3">
              <a:alpha val="55000"/>
            </a:srgbClr>
          </a:solidFill>
          <a:ln w="38100">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sz="1350" b="1" dirty="0">
              <a:solidFill>
                <a:prstClr val="black"/>
              </a:solidFill>
            </a:endParaRPr>
          </a:p>
        </p:txBody>
      </p:sp>
      <p:pic>
        <p:nvPicPr>
          <p:cNvPr id="62" name="Picture 6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40967" y="4203818"/>
            <a:ext cx="1024948" cy="317119"/>
          </a:xfrm>
          <a:prstGeom prst="rect">
            <a:avLst/>
          </a:prstGeom>
        </p:spPr>
      </p:pic>
      <p:pic>
        <p:nvPicPr>
          <p:cNvPr id="63" name="Picture 6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8932" y="2711224"/>
            <a:ext cx="1154540" cy="335384"/>
          </a:xfrm>
          <a:prstGeom prst="rect">
            <a:avLst/>
          </a:prstGeom>
        </p:spPr>
      </p:pic>
      <p:sp>
        <p:nvSpPr>
          <p:cNvPr id="5" name="Title 4"/>
          <p:cNvSpPr>
            <a:spLocks noGrp="1"/>
          </p:cNvSpPr>
          <p:nvPr>
            <p:ph type="title"/>
          </p:nvPr>
        </p:nvSpPr>
        <p:spPr/>
        <p:txBody>
          <a:bodyPr>
            <a:normAutofit fontScale="90000"/>
          </a:bodyPr>
          <a:lstStyle/>
          <a:p>
            <a:r>
              <a:rPr lang="en-US" dirty="0"/>
              <a:t>MEF LSO and Technology Domains</a:t>
            </a:r>
          </a:p>
        </p:txBody>
      </p:sp>
      <p:sp>
        <p:nvSpPr>
          <p:cNvPr id="61" name="TextBox 60"/>
          <p:cNvSpPr txBox="1"/>
          <p:nvPr/>
        </p:nvSpPr>
        <p:spPr>
          <a:xfrm>
            <a:off x="1769986" y="4159080"/>
            <a:ext cx="1854776" cy="433199"/>
          </a:xfrm>
          <a:prstGeom prst="rect">
            <a:avLst/>
          </a:prstGeom>
          <a:noFill/>
          <a:ln w="38100">
            <a:noFill/>
          </a:ln>
        </p:spPr>
        <p:txBody>
          <a:bodyPr wrap="square" rtlCol="0">
            <a:noAutofit/>
          </a:bodyPr>
          <a:lstStyle/>
          <a:p>
            <a:pPr>
              <a:lnSpc>
                <a:spcPct val="88000"/>
              </a:lnSpc>
            </a:pPr>
            <a:r>
              <a:rPr lang="en-US" sz="1500" dirty="0">
                <a:solidFill>
                  <a:prstClr val="black">
                    <a:lumMod val="75000"/>
                    <a:lumOff val="25000"/>
                  </a:prstClr>
                </a:solidFill>
              </a:rPr>
              <a:t>OpenCS </a:t>
            </a:r>
          </a:p>
          <a:p>
            <a:pPr>
              <a:lnSpc>
                <a:spcPct val="88000"/>
              </a:lnSpc>
            </a:pPr>
            <a:r>
              <a:rPr lang="en-US" sz="1500" dirty="0">
                <a:solidFill>
                  <a:prstClr val="black">
                    <a:lumMod val="75000"/>
                    <a:lumOff val="25000"/>
                  </a:prstClr>
                </a:solidFill>
              </a:rPr>
              <a:t>Technology Domains</a:t>
            </a:r>
          </a:p>
        </p:txBody>
      </p:sp>
      <p:sp>
        <p:nvSpPr>
          <p:cNvPr id="43" name="TextBox 42"/>
          <p:cNvSpPr txBox="1"/>
          <p:nvPr/>
        </p:nvSpPr>
        <p:spPr>
          <a:xfrm>
            <a:off x="1840929" y="1753420"/>
            <a:ext cx="1182681" cy="626202"/>
          </a:xfrm>
          <a:prstGeom prst="rect">
            <a:avLst/>
          </a:prstGeom>
          <a:noFill/>
          <a:ln w="38100">
            <a:noFill/>
          </a:ln>
        </p:spPr>
        <p:txBody>
          <a:bodyPr wrap="square" lIns="0" tIns="0" rIns="0" bIns="0" rtlCol="0">
            <a:noAutofit/>
          </a:bodyPr>
          <a:lstStyle/>
          <a:p>
            <a:pPr>
              <a:lnSpc>
                <a:spcPct val="88000"/>
              </a:lnSpc>
            </a:pPr>
            <a:r>
              <a:rPr lang="en-US" sz="1500" b="1" dirty="0">
                <a:solidFill>
                  <a:prstClr val="black">
                    <a:lumMod val="75000"/>
                    <a:lumOff val="25000"/>
                  </a:prstClr>
                </a:solidFill>
              </a:rPr>
              <a:t>Third </a:t>
            </a:r>
          </a:p>
          <a:p>
            <a:pPr>
              <a:lnSpc>
                <a:spcPct val="88000"/>
              </a:lnSpc>
            </a:pPr>
            <a:r>
              <a:rPr lang="en-US" sz="1500" b="1" dirty="0">
                <a:solidFill>
                  <a:prstClr val="black">
                    <a:lumMod val="75000"/>
                    <a:lumOff val="25000"/>
                  </a:prstClr>
                </a:solidFill>
              </a:rPr>
              <a:t>Network Services</a:t>
            </a:r>
          </a:p>
        </p:txBody>
      </p:sp>
      <p:sp>
        <p:nvSpPr>
          <p:cNvPr id="108" name="TextBox 107"/>
          <p:cNvSpPr txBox="1"/>
          <p:nvPr/>
        </p:nvSpPr>
        <p:spPr>
          <a:xfrm>
            <a:off x="1807386" y="2679024"/>
            <a:ext cx="2384408" cy="355888"/>
          </a:xfrm>
          <a:prstGeom prst="rect">
            <a:avLst/>
          </a:prstGeom>
          <a:noFill/>
          <a:ln w="38100">
            <a:noFill/>
          </a:ln>
        </p:spPr>
        <p:txBody>
          <a:bodyPr wrap="square" lIns="0" tIns="0" rIns="68580" bIns="0" rtlCol="0">
            <a:noAutofit/>
          </a:bodyPr>
          <a:lstStyle/>
          <a:p>
            <a:r>
              <a:rPr lang="en-US" sz="1500" dirty="0">
                <a:solidFill>
                  <a:prstClr val="black">
                    <a:lumMod val="75000"/>
                    <a:lumOff val="25000"/>
                  </a:prstClr>
                </a:solidFill>
              </a:rPr>
              <a:t>OpenLSO </a:t>
            </a:r>
          </a:p>
          <a:p>
            <a:r>
              <a:rPr lang="en-US" sz="1500" dirty="0">
                <a:solidFill>
                  <a:prstClr val="black">
                    <a:lumMod val="75000"/>
                    <a:lumOff val="25000"/>
                  </a:prstClr>
                </a:solidFill>
              </a:rPr>
              <a:t>Capabilities</a:t>
            </a:r>
          </a:p>
        </p:txBody>
      </p:sp>
      <p:sp>
        <p:nvSpPr>
          <p:cNvPr id="11" name="Rectangle 10"/>
          <p:cNvSpPr/>
          <p:nvPr/>
        </p:nvSpPr>
        <p:spPr>
          <a:xfrm>
            <a:off x="2404671" y="4718713"/>
            <a:ext cx="7390603" cy="124957"/>
          </a:xfrm>
          <a:custGeom>
            <a:avLst/>
            <a:gdLst>
              <a:gd name="connsiteX0" fmla="*/ 0 w 8544560"/>
              <a:gd name="connsiteY0" fmla="*/ 0 h 221464"/>
              <a:gd name="connsiteX1" fmla="*/ 8544560 w 8544560"/>
              <a:gd name="connsiteY1" fmla="*/ 0 h 221464"/>
              <a:gd name="connsiteX2" fmla="*/ 8544560 w 8544560"/>
              <a:gd name="connsiteY2" fmla="*/ 221464 h 221464"/>
              <a:gd name="connsiteX3" fmla="*/ 0 w 8544560"/>
              <a:gd name="connsiteY3" fmla="*/ 221464 h 221464"/>
              <a:gd name="connsiteX4" fmla="*/ 0 w 8544560"/>
              <a:gd name="connsiteY4" fmla="*/ 0 h 221464"/>
              <a:gd name="connsiteX0" fmla="*/ 8544560 w 8636000"/>
              <a:gd name="connsiteY0" fmla="*/ 221464 h 312904"/>
              <a:gd name="connsiteX1" fmla="*/ 0 w 8636000"/>
              <a:gd name="connsiteY1" fmla="*/ 221464 h 312904"/>
              <a:gd name="connsiteX2" fmla="*/ 0 w 8636000"/>
              <a:gd name="connsiteY2" fmla="*/ 0 h 312904"/>
              <a:gd name="connsiteX3" fmla="*/ 8544560 w 8636000"/>
              <a:gd name="connsiteY3" fmla="*/ 0 h 312904"/>
              <a:gd name="connsiteX4" fmla="*/ 8636000 w 8636000"/>
              <a:gd name="connsiteY4" fmla="*/ 312904 h 312904"/>
              <a:gd name="connsiteX0" fmla="*/ 0 w 8636000"/>
              <a:gd name="connsiteY0" fmla="*/ 221464 h 312904"/>
              <a:gd name="connsiteX1" fmla="*/ 0 w 8636000"/>
              <a:gd name="connsiteY1" fmla="*/ 0 h 312904"/>
              <a:gd name="connsiteX2" fmla="*/ 8544560 w 8636000"/>
              <a:gd name="connsiteY2" fmla="*/ 0 h 312904"/>
              <a:gd name="connsiteX3" fmla="*/ 8636000 w 8636000"/>
              <a:gd name="connsiteY3" fmla="*/ 312904 h 312904"/>
              <a:gd name="connsiteX0" fmla="*/ 0 w 8564880"/>
              <a:gd name="connsiteY0" fmla="*/ 221464 h 241784"/>
              <a:gd name="connsiteX1" fmla="*/ 0 w 8564880"/>
              <a:gd name="connsiteY1" fmla="*/ 0 h 241784"/>
              <a:gd name="connsiteX2" fmla="*/ 8544560 w 8564880"/>
              <a:gd name="connsiteY2" fmla="*/ 0 h 241784"/>
              <a:gd name="connsiteX3" fmla="*/ 8564880 w 8564880"/>
              <a:gd name="connsiteY3" fmla="*/ 241784 h 241784"/>
              <a:gd name="connsiteX0" fmla="*/ 0 w 8544560"/>
              <a:gd name="connsiteY0" fmla="*/ 221464 h 241784"/>
              <a:gd name="connsiteX1" fmla="*/ 0 w 8544560"/>
              <a:gd name="connsiteY1" fmla="*/ 0 h 241784"/>
              <a:gd name="connsiteX2" fmla="*/ 8544560 w 8544560"/>
              <a:gd name="connsiteY2" fmla="*/ 0 h 241784"/>
              <a:gd name="connsiteX3" fmla="*/ 8514080 w 8544560"/>
              <a:gd name="connsiteY3" fmla="*/ 241784 h 241784"/>
              <a:gd name="connsiteX0" fmla="*/ 0 w 8544560"/>
              <a:gd name="connsiteY0" fmla="*/ 221464 h 241784"/>
              <a:gd name="connsiteX1" fmla="*/ 0 w 8544560"/>
              <a:gd name="connsiteY1" fmla="*/ 0 h 241784"/>
              <a:gd name="connsiteX2" fmla="*/ 8544560 w 8544560"/>
              <a:gd name="connsiteY2" fmla="*/ 0 h 241784"/>
              <a:gd name="connsiteX3" fmla="*/ 8544560 w 8544560"/>
              <a:gd name="connsiteY3" fmla="*/ 241784 h 241784"/>
            </a:gdLst>
            <a:ahLst/>
            <a:cxnLst>
              <a:cxn ang="0">
                <a:pos x="connsiteX0" y="connsiteY0"/>
              </a:cxn>
              <a:cxn ang="0">
                <a:pos x="connsiteX1" y="connsiteY1"/>
              </a:cxn>
              <a:cxn ang="0">
                <a:pos x="connsiteX2" y="connsiteY2"/>
              </a:cxn>
              <a:cxn ang="0">
                <a:pos x="connsiteX3" y="connsiteY3"/>
              </a:cxn>
            </a:cxnLst>
            <a:rect l="l" t="t" r="r" b="b"/>
            <a:pathLst>
              <a:path w="8544560" h="241784">
                <a:moveTo>
                  <a:pt x="0" y="221464"/>
                </a:moveTo>
                <a:lnTo>
                  <a:pt x="0" y="0"/>
                </a:lnTo>
                <a:lnTo>
                  <a:pt x="8544560" y="0"/>
                </a:lnTo>
                <a:lnTo>
                  <a:pt x="8544560" y="241784"/>
                </a:lnTo>
              </a:path>
            </a:pathLst>
          </a:custGeom>
          <a:noFill/>
          <a:ln w="12700" cmpd="sng">
            <a:solidFill>
              <a:srgbClr val="1B1A4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prstClr val="white"/>
              </a:solidFill>
            </a:endParaRPr>
          </a:p>
        </p:txBody>
      </p:sp>
      <p:cxnSp>
        <p:nvCxnSpPr>
          <p:cNvPr id="13" name="Straight Connector 12"/>
          <p:cNvCxnSpPr/>
          <p:nvPr/>
        </p:nvCxnSpPr>
        <p:spPr>
          <a:xfrm>
            <a:off x="6095837" y="4045090"/>
            <a:ext cx="0" cy="894700"/>
          </a:xfrm>
          <a:prstGeom prst="line">
            <a:avLst/>
          </a:prstGeom>
          <a:ln w="12700" cap="flat" cmpd="sng" algn="ctr">
            <a:solidFill>
              <a:srgbClr val="1B1A49"/>
            </a:solidFill>
            <a:prstDash val="solid"/>
            <a:round/>
            <a:headEnd type="none" w="sm" len="sm"/>
            <a:tailEnd type="none" w="sm" len="sm"/>
          </a:ln>
          <a:effectLst/>
        </p:spPr>
        <p:style>
          <a:lnRef idx="2">
            <a:schemeClr val="accent1"/>
          </a:lnRef>
          <a:fillRef idx="0">
            <a:schemeClr val="accent1"/>
          </a:fillRef>
          <a:effectRef idx="1">
            <a:schemeClr val="accent1"/>
          </a:effectRef>
          <a:fontRef idx="minor">
            <a:schemeClr val="tx1"/>
          </a:fontRef>
        </p:style>
      </p:cxnSp>
      <p:pic>
        <p:nvPicPr>
          <p:cNvPr id="111" name="Picture 110" descr="MEFLSO_Big-01.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11332" y="3671388"/>
            <a:ext cx="775511" cy="448835"/>
          </a:xfrm>
          <a:prstGeom prst="rect">
            <a:avLst/>
          </a:prstGeom>
          <a:ln>
            <a:noFill/>
          </a:ln>
        </p:spPr>
      </p:pic>
      <p:cxnSp>
        <p:nvCxnSpPr>
          <p:cNvPr id="60" name="Straight Connector 59"/>
          <p:cNvCxnSpPr/>
          <p:nvPr/>
        </p:nvCxnSpPr>
        <p:spPr>
          <a:xfrm>
            <a:off x="3624761" y="4717313"/>
            <a:ext cx="0" cy="116582"/>
          </a:xfrm>
          <a:prstGeom prst="line">
            <a:avLst/>
          </a:prstGeom>
          <a:ln w="12700" cap="flat" cmpd="sng" algn="ctr">
            <a:solidFill>
              <a:srgbClr val="1B1A49"/>
            </a:solidFill>
            <a:prstDash val="solid"/>
            <a:round/>
            <a:headEnd type="none" w="sm" len="sm"/>
            <a:tailEnd type="none" w="sm" len="sm"/>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4855667" y="4723465"/>
            <a:ext cx="0" cy="116582"/>
          </a:xfrm>
          <a:prstGeom prst="line">
            <a:avLst/>
          </a:prstGeom>
          <a:ln w="12700" cap="flat" cmpd="sng" algn="ctr">
            <a:solidFill>
              <a:srgbClr val="1B1A49"/>
            </a:solidFill>
            <a:prstDash val="solid"/>
            <a:round/>
            <a:headEnd type="none" w="sm" len="sm"/>
            <a:tailEnd type="none" w="sm" len="sm"/>
          </a:ln>
          <a:effectLst/>
        </p:spPr>
        <p:style>
          <a:lnRef idx="2">
            <a:schemeClr val="accent1"/>
          </a:lnRef>
          <a:fillRef idx="0">
            <a:schemeClr val="accent1"/>
          </a:fillRef>
          <a:effectRef idx="1">
            <a:schemeClr val="accent1"/>
          </a:effectRef>
          <a:fontRef idx="minor">
            <a:schemeClr val="tx1"/>
          </a:fontRef>
        </p:style>
      </p:cxnSp>
      <p:sp>
        <p:nvSpPr>
          <p:cNvPr id="74" name="Rectangle 73"/>
          <p:cNvSpPr/>
          <p:nvPr/>
        </p:nvSpPr>
        <p:spPr>
          <a:xfrm>
            <a:off x="8274902" y="5341282"/>
            <a:ext cx="522077" cy="225890"/>
          </a:xfrm>
          <a:prstGeom prst="rect">
            <a:avLst/>
          </a:prstGeom>
        </p:spPr>
        <p:txBody>
          <a:bodyPr wrap="square" lIns="0" tIns="0" rIns="0" bIns="0">
            <a:noAutofit/>
          </a:bodyPr>
          <a:lstStyle/>
          <a:p>
            <a:pPr algn="ctr">
              <a:lnSpc>
                <a:spcPct val="90000"/>
              </a:lnSpc>
            </a:pPr>
            <a:r>
              <a:rPr lang="en-US" sz="750" b="1" dirty="0">
                <a:solidFill>
                  <a:prstClr val="black"/>
                </a:solidFill>
              </a:rPr>
              <a:t>Cloud </a:t>
            </a:r>
            <a:br>
              <a:rPr lang="en-US" sz="750" b="1" dirty="0">
                <a:solidFill>
                  <a:prstClr val="black"/>
                </a:solidFill>
              </a:rPr>
            </a:br>
            <a:r>
              <a:rPr lang="en-US" sz="750" b="1" dirty="0">
                <a:solidFill>
                  <a:prstClr val="black"/>
                </a:solidFill>
              </a:rPr>
              <a:t>Exchange</a:t>
            </a:r>
          </a:p>
        </p:txBody>
      </p:sp>
      <p:grpSp>
        <p:nvGrpSpPr>
          <p:cNvPr id="7" name="Group 6"/>
          <p:cNvGrpSpPr/>
          <p:nvPr/>
        </p:nvGrpSpPr>
        <p:grpSpPr>
          <a:xfrm>
            <a:off x="8330950" y="4832946"/>
            <a:ext cx="482788" cy="480060"/>
            <a:chOff x="9890750" y="4832434"/>
            <a:chExt cx="643717" cy="640080"/>
          </a:xfrm>
        </p:grpSpPr>
        <p:pic>
          <p:nvPicPr>
            <p:cNvPr id="119" name="Picture 118" descr="StackedBluBlocks-02.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90750" y="4832434"/>
              <a:ext cx="643717" cy="640080"/>
            </a:xfrm>
            <a:prstGeom prst="rect">
              <a:avLst/>
            </a:prstGeom>
          </p:spPr>
        </p:pic>
        <p:pic>
          <p:nvPicPr>
            <p:cNvPr id="72" name="Picture 71" descr="Switch icon1-06.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50964" y="4988169"/>
              <a:ext cx="448095" cy="448095"/>
            </a:xfrm>
            <a:prstGeom prst="rect">
              <a:avLst/>
            </a:prstGeom>
          </p:spPr>
        </p:pic>
      </p:grpSp>
      <p:sp>
        <p:nvSpPr>
          <p:cNvPr id="92" name="Rectangle 91"/>
          <p:cNvSpPr/>
          <p:nvPr/>
        </p:nvSpPr>
        <p:spPr>
          <a:xfrm>
            <a:off x="2103562" y="5364332"/>
            <a:ext cx="598765" cy="169006"/>
          </a:xfrm>
          <a:prstGeom prst="rect">
            <a:avLst/>
          </a:prstGeom>
        </p:spPr>
        <p:txBody>
          <a:bodyPr wrap="square" lIns="0" tIns="0" rIns="0" bIns="0">
            <a:noAutofit/>
          </a:bodyPr>
          <a:lstStyle/>
          <a:p>
            <a:pPr algn="ctr">
              <a:lnSpc>
                <a:spcPct val="90000"/>
              </a:lnSpc>
            </a:pPr>
            <a:r>
              <a:rPr lang="en-US" sz="750" b="1" dirty="0">
                <a:solidFill>
                  <a:prstClr val="black"/>
                </a:solidFill>
              </a:rPr>
              <a:t>Data Center</a:t>
            </a:r>
          </a:p>
        </p:txBody>
      </p:sp>
      <p:grpSp>
        <p:nvGrpSpPr>
          <p:cNvPr id="9" name="Group 8"/>
          <p:cNvGrpSpPr/>
          <p:nvPr/>
        </p:nvGrpSpPr>
        <p:grpSpPr>
          <a:xfrm>
            <a:off x="2171200" y="4860292"/>
            <a:ext cx="482788" cy="480060"/>
            <a:chOff x="5428008" y="290870"/>
            <a:chExt cx="643717" cy="640080"/>
          </a:xfrm>
        </p:grpSpPr>
        <p:pic>
          <p:nvPicPr>
            <p:cNvPr id="105" name="Picture 104" descr="StackedBluBlocks-02.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28008" y="290870"/>
              <a:ext cx="643717" cy="640080"/>
            </a:xfrm>
            <a:prstGeom prst="rect">
              <a:avLst/>
            </a:prstGeom>
          </p:spPr>
        </p:pic>
        <p:pic>
          <p:nvPicPr>
            <p:cNvPr id="100" name="Picture 99" descr="Switch icon1-02.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504740" y="449743"/>
              <a:ext cx="448095" cy="448095"/>
            </a:xfrm>
            <a:prstGeom prst="rect">
              <a:avLst/>
            </a:prstGeom>
          </p:spPr>
        </p:pic>
      </p:grpSp>
      <p:cxnSp>
        <p:nvCxnSpPr>
          <p:cNvPr id="68" name="Straight Connector 67"/>
          <p:cNvCxnSpPr/>
          <p:nvPr/>
        </p:nvCxnSpPr>
        <p:spPr>
          <a:xfrm>
            <a:off x="6092615" y="4714510"/>
            <a:ext cx="0" cy="116582"/>
          </a:xfrm>
          <a:prstGeom prst="line">
            <a:avLst/>
          </a:prstGeom>
          <a:ln w="12700" cap="flat" cmpd="sng" algn="ctr">
            <a:solidFill>
              <a:srgbClr val="1B1A49"/>
            </a:solidFill>
            <a:prstDash val="solid"/>
            <a:round/>
            <a:headEnd type="none" w="sm" len="sm"/>
            <a:tailEnd type="none" w="sm" len="sm"/>
          </a:ln>
          <a:effectLst/>
        </p:spPr>
        <p:style>
          <a:lnRef idx="2">
            <a:schemeClr val="accent1"/>
          </a:lnRef>
          <a:fillRef idx="0">
            <a:schemeClr val="accent1"/>
          </a:fillRef>
          <a:effectRef idx="1">
            <a:schemeClr val="accent1"/>
          </a:effectRef>
          <a:fontRef idx="minor">
            <a:schemeClr val="tx1"/>
          </a:fontRef>
        </p:style>
      </p:cxnSp>
      <p:sp>
        <p:nvSpPr>
          <p:cNvPr id="84" name="Rectangle 83"/>
          <p:cNvSpPr/>
          <p:nvPr/>
        </p:nvSpPr>
        <p:spPr>
          <a:xfrm>
            <a:off x="5736336" y="5364333"/>
            <a:ext cx="698585" cy="252451"/>
          </a:xfrm>
          <a:prstGeom prst="rect">
            <a:avLst/>
          </a:prstGeom>
        </p:spPr>
        <p:txBody>
          <a:bodyPr wrap="square" lIns="0" tIns="0" rIns="0" bIns="0">
            <a:noAutofit/>
          </a:bodyPr>
          <a:lstStyle/>
          <a:p>
            <a:pPr algn="ctr">
              <a:lnSpc>
                <a:spcPct val="90000"/>
              </a:lnSpc>
            </a:pPr>
            <a:r>
              <a:rPr lang="en-US" sz="750" b="1" dirty="0">
                <a:solidFill>
                  <a:prstClr val="black"/>
                </a:solidFill>
              </a:rPr>
              <a:t>Optical Transport</a:t>
            </a:r>
          </a:p>
        </p:txBody>
      </p:sp>
      <p:grpSp>
        <p:nvGrpSpPr>
          <p:cNvPr id="12" name="Group 11"/>
          <p:cNvGrpSpPr/>
          <p:nvPr/>
        </p:nvGrpSpPr>
        <p:grpSpPr>
          <a:xfrm>
            <a:off x="5867050" y="4846166"/>
            <a:ext cx="482788" cy="480060"/>
            <a:chOff x="6778070" y="281746"/>
            <a:chExt cx="643717" cy="640080"/>
          </a:xfrm>
        </p:grpSpPr>
        <p:pic>
          <p:nvPicPr>
            <p:cNvPr id="116" name="Picture 115" descr="StackedBluBlocks-02.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78070" y="281746"/>
              <a:ext cx="643717" cy="640080"/>
            </a:xfrm>
            <a:prstGeom prst="rect">
              <a:avLst/>
            </a:prstGeom>
          </p:spPr>
        </p:pic>
        <p:pic>
          <p:nvPicPr>
            <p:cNvPr id="82" name="Picture 81" descr="OpticalTransport_B.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22854" y="421315"/>
              <a:ext cx="492821" cy="448019"/>
            </a:xfrm>
            <a:prstGeom prst="rect">
              <a:avLst/>
            </a:prstGeom>
          </p:spPr>
        </p:pic>
      </p:grpSp>
      <p:cxnSp>
        <p:nvCxnSpPr>
          <p:cNvPr id="75" name="Straight Connector 74"/>
          <p:cNvCxnSpPr/>
          <p:nvPr/>
        </p:nvCxnSpPr>
        <p:spPr>
          <a:xfrm>
            <a:off x="7314934" y="4719023"/>
            <a:ext cx="0" cy="116582"/>
          </a:xfrm>
          <a:prstGeom prst="line">
            <a:avLst/>
          </a:prstGeom>
          <a:ln w="12700" cap="flat" cmpd="sng" algn="ctr">
            <a:solidFill>
              <a:srgbClr val="1B1A49"/>
            </a:solidFill>
            <a:prstDash val="solid"/>
            <a:round/>
            <a:headEnd type="none" w="sm" len="sm"/>
            <a:tailEnd type="none" w="sm" len="sm"/>
          </a:ln>
          <a:effectLst/>
        </p:spPr>
        <p:style>
          <a:lnRef idx="2">
            <a:schemeClr val="accent1"/>
          </a:lnRef>
          <a:fillRef idx="0">
            <a:schemeClr val="accent1"/>
          </a:fillRef>
          <a:effectRef idx="1">
            <a:schemeClr val="accent1"/>
          </a:effectRef>
          <a:fontRef idx="minor">
            <a:schemeClr val="tx1"/>
          </a:fontRef>
        </p:style>
      </p:cxnSp>
      <p:sp>
        <p:nvSpPr>
          <p:cNvPr id="79" name="Rectangle 78"/>
          <p:cNvSpPr/>
          <p:nvPr/>
        </p:nvSpPr>
        <p:spPr>
          <a:xfrm>
            <a:off x="7081767" y="5364332"/>
            <a:ext cx="467375" cy="167232"/>
          </a:xfrm>
          <a:prstGeom prst="rect">
            <a:avLst/>
          </a:prstGeom>
        </p:spPr>
        <p:txBody>
          <a:bodyPr wrap="square" lIns="0" tIns="0" rIns="0" bIns="0">
            <a:noAutofit/>
          </a:bodyPr>
          <a:lstStyle/>
          <a:p>
            <a:pPr algn="ctr">
              <a:lnSpc>
                <a:spcPct val="90000"/>
              </a:lnSpc>
            </a:pPr>
            <a:r>
              <a:rPr lang="en-US" sz="750" b="1" dirty="0">
                <a:solidFill>
                  <a:prstClr val="black"/>
                </a:solidFill>
              </a:rPr>
              <a:t>SD-WAN</a:t>
            </a:r>
          </a:p>
        </p:txBody>
      </p:sp>
      <p:grpSp>
        <p:nvGrpSpPr>
          <p:cNvPr id="19" name="Group 18"/>
          <p:cNvGrpSpPr/>
          <p:nvPr/>
        </p:nvGrpSpPr>
        <p:grpSpPr>
          <a:xfrm>
            <a:off x="7099000" y="4848237"/>
            <a:ext cx="482788" cy="480060"/>
            <a:chOff x="7453101" y="277184"/>
            <a:chExt cx="643717" cy="640080"/>
          </a:xfrm>
        </p:grpSpPr>
        <p:pic>
          <p:nvPicPr>
            <p:cNvPr id="118" name="Picture 117" descr="StackedBluBlocks-02.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53101" y="277184"/>
              <a:ext cx="643717" cy="640080"/>
            </a:xfrm>
            <a:prstGeom prst="rect">
              <a:avLst/>
            </a:prstGeom>
          </p:spPr>
        </p:pic>
        <p:pic>
          <p:nvPicPr>
            <p:cNvPr id="78" name="Picture 77" descr="Switch icon1-05.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529269" y="414684"/>
              <a:ext cx="448095" cy="448095"/>
            </a:xfrm>
            <a:prstGeom prst="rect">
              <a:avLst/>
            </a:prstGeom>
          </p:spPr>
        </p:pic>
      </p:grpSp>
      <p:sp>
        <p:nvSpPr>
          <p:cNvPr id="70" name="Rectangle 69"/>
          <p:cNvSpPr/>
          <p:nvPr/>
        </p:nvSpPr>
        <p:spPr>
          <a:xfrm>
            <a:off x="4672969" y="5364332"/>
            <a:ext cx="335006" cy="155290"/>
          </a:xfrm>
          <a:prstGeom prst="rect">
            <a:avLst/>
          </a:prstGeom>
        </p:spPr>
        <p:txBody>
          <a:bodyPr wrap="square" lIns="0" tIns="0" rIns="0" bIns="0">
            <a:noAutofit/>
          </a:bodyPr>
          <a:lstStyle/>
          <a:p>
            <a:pPr algn="ctr">
              <a:lnSpc>
                <a:spcPct val="90000"/>
              </a:lnSpc>
            </a:pPr>
            <a:r>
              <a:rPr lang="en-US" sz="750" b="1" dirty="0">
                <a:solidFill>
                  <a:prstClr val="black"/>
                </a:solidFill>
              </a:rPr>
              <a:t>NFV</a:t>
            </a:r>
          </a:p>
        </p:txBody>
      </p:sp>
      <p:grpSp>
        <p:nvGrpSpPr>
          <p:cNvPr id="49" name="Group 48"/>
          <p:cNvGrpSpPr/>
          <p:nvPr/>
        </p:nvGrpSpPr>
        <p:grpSpPr>
          <a:xfrm>
            <a:off x="4635100" y="4870184"/>
            <a:ext cx="482788" cy="480060"/>
            <a:chOff x="4394313" y="5745138"/>
            <a:chExt cx="643717" cy="640080"/>
          </a:xfrm>
        </p:grpSpPr>
        <p:pic>
          <p:nvPicPr>
            <p:cNvPr id="121" name="Picture 120" descr="StackedGrnBlocks-02.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394313" y="5745138"/>
              <a:ext cx="643717" cy="640080"/>
            </a:xfrm>
            <a:prstGeom prst="rect">
              <a:avLst/>
            </a:prstGeom>
          </p:spPr>
        </p:pic>
        <p:pic>
          <p:nvPicPr>
            <p:cNvPr id="69" name="Picture 68" descr="NFV_grn.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451333" y="5889465"/>
              <a:ext cx="451410" cy="451410"/>
            </a:xfrm>
            <a:prstGeom prst="rect">
              <a:avLst/>
            </a:prstGeom>
          </p:spPr>
        </p:pic>
      </p:grpSp>
      <p:sp>
        <p:nvSpPr>
          <p:cNvPr id="87" name="Rectangle 86"/>
          <p:cNvSpPr/>
          <p:nvPr/>
        </p:nvSpPr>
        <p:spPr>
          <a:xfrm>
            <a:off x="3262877" y="5364333"/>
            <a:ext cx="733115" cy="164283"/>
          </a:xfrm>
          <a:prstGeom prst="rect">
            <a:avLst/>
          </a:prstGeom>
        </p:spPr>
        <p:txBody>
          <a:bodyPr wrap="square" lIns="0" tIns="0" rIns="0" bIns="0">
            <a:noAutofit/>
          </a:bodyPr>
          <a:lstStyle/>
          <a:p>
            <a:pPr algn="ctr">
              <a:lnSpc>
                <a:spcPct val="90000"/>
              </a:lnSpc>
            </a:pPr>
            <a:r>
              <a:rPr lang="en-US" sz="750" b="1" dirty="0">
                <a:solidFill>
                  <a:prstClr val="black"/>
                </a:solidFill>
              </a:rPr>
              <a:t>Packet WAN</a:t>
            </a:r>
          </a:p>
        </p:txBody>
      </p:sp>
      <p:grpSp>
        <p:nvGrpSpPr>
          <p:cNvPr id="10" name="Group 9"/>
          <p:cNvGrpSpPr/>
          <p:nvPr/>
        </p:nvGrpSpPr>
        <p:grpSpPr>
          <a:xfrm>
            <a:off x="3403150" y="4848237"/>
            <a:ext cx="482788" cy="480060"/>
            <a:chOff x="6103039" y="286308"/>
            <a:chExt cx="643717" cy="640080"/>
          </a:xfrm>
        </p:grpSpPr>
        <p:pic>
          <p:nvPicPr>
            <p:cNvPr id="106" name="Picture 105" descr="StackedBluBlocks-02.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03039" y="286308"/>
              <a:ext cx="643717" cy="640080"/>
            </a:xfrm>
            <a:prstGeom prst="rect">
              <a:avLst/>
            </a:prstGeom>
          </p:spPr>
        </p:pic>
        <p:pic>
          <p:nvPicPr>
            <p:cNvPr id="89" name="Picture 88" descr="Switch icon1-03.pn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171955" y="416804"/>
              <a:ext cx="448095" cy="448095"/>
            </a:xfrm>
            <a:prstGeom prst="rect">
              <a:avLst/>
            </a:prstGeom>
          </p:spPr>
        </p:pic>
      </p:grpSp>
      <p:sp>
        <p:nvSpPr>
          <p:cNvPr id="165" name="Pentagon 94"/>
          <p:cNvSpPr/>
          <p:nvPr/>
        </p:nvSpPr>
        <p:spPr>
          <a:xfrm flipH="1">
            <a:off x="6116311" y="4256801"/>
            <a:ext cx="800276" cy="205740"/>
          </a:xfrm>
          <a:prstGeom prst="homePlate">
            <a:avLst/>
          </a:prstGeom>
          <a:solidFill>
            <a:srgbClr val="F9D16F"/>
          </a:solidFill>
          <a:ln>
            <a:noFill/>
          </a:ln>
          <a:effectLst/>
        </p:spPr>
        <p:style>
          <a:lnRef idx="1">
            <a:schemeClr val="accent1"/>
          </a:lnRef>
          <a:fillRef idx="3">
            <a:schemeClr val="accent1"/>
          </a:fillRef>
          <a:effectRef idx="2">
            <a:schemeClr val="accent1"/>
          </a:effectRef>
          <a:fontRef idx="minor">
            <a:schemeClr val="lt1"/>
          </a:fontRef>
        </p:style>
        <p:txBody>
          <a:bodyPr lIns="0" tIns="0" rIns="0" bIns="34290" rtlCol="0" anchor="ctr"/>
          <a:lstStyle/>
          <a:p>
            <a:pPr algn="ctr"/>
            <a:r>
              <a:rPr lang="en-CA" sz="1050" dirty="0">
                <a:solidFill>
                  <a:prstClr val="black"/>
                </a:solidFill>
              </a:rPr>
              <a:t>Presto APIs</a:t>
            </a:r>
          </a:p>
        </p:txBody>
      </p:sp>
      <p:grpSp>
        <p:nvGrpSpPr>
          <p:cNvPr id="50" name="Group 49"/>
          <p:cNvGrpSpPr/>
          <p:nvPr/>
        </p:nvGrpSpPr>
        <p:grpSpPr>
          <a:xfrm>
            <a:off x="9562901" y="4839002"/>
            <a:ext cx="482788" cy="480060"/>
            <a:chOff x="10489346" y="5703561"/>
            <a:chExt cx="643717" cy="640080"/>
          </a:xfrm>
        </p:grpSpPr>
        <p:pic>
          <p:nvPicPr>
            <p:cNvPr id="102" name="Picture 101" descr="StackedBluBlocks-02.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489346" y="5703561"/>
              <a:ext cx="643717" cy="640080"/>
            </a:xfrm>
            <a:prstGeom prst="rect">
              <a:avLst/>
            </a:prstGeom>
          </p:spPr>
        </p:pic>
        <p:pic>
          <p:nvPicPr>
            <p:cNvPr id="109" name="Picture 10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0489346" y="5794954"/>
              <a:ext cx="548687" cy="548687"/>
            </a:xfrm>
            <a:prstGeom prst="rect">
              <a:avLst/>
            </a:prstGeom>
          </p:spPr>
        </p:pic>
      </p:grpSp>
      <p:sp>
        <p:nvSpPr>
          <p:cNvPr id="110" name="Rectangle 109"/>
          <p:cNvSpPr/>
          <p:nvPr/>
        </p:nvSpPr>
        <p:spPr>
          <a:xfrm>
            <a:off x="9550941" y="5359234"/>
            <a:ext cx="467375" cy="167232"/>
          </a:xfrm>
          <a:prstGeom prst="rect">
            <a:avLst/>
          </a:prstGeom>
        </p:spPr>
        <p:txBody>
          <a:bodyPr wrap="square" lIns="0" tIns="0" rIns="0" bIns="0">
            <a:noAutofit/>
          </a:bodyPr>
          <a:lstStyle/>
          <a:p>
            <a:pPr algn="ctr">
              <a:lnSpc>
                <a:spcPct val="90000"/>
              </a:lnSpc>
            </a:pPr>
            <a:r>
              <a:rPr lang="en-US" sz="750" b="1" dirty="0">
                <a:solidFill>
                  <a:prstClr val="black"/>
                </a:solidFill>
              </a:rPr>
              <a:t>5G Wireless</a:t>
            </a:r>
          </a:p>
        </p:txBody>
      </p:sp>
      <p:cxnSp>
        <p:nvCxnSpPr>
          <p:cNvPr id="113" name="Straight Connector 112"/>
          <p:cNvCxnSpPr/>
          <p:nvPr/>
        </p:nvCxnSpPr>
        <p:spPr>
          <a:xfrm>
            <a:off x="8540384" y="4720030"/>
            <a:ext cx="0" cy="116582"/>
          </a:xfrm>
          <a:prstGeom prst="line">
            <a:avLst/>
          </a:prstGeom>
          <a:ln w="12700" cap="flat" cmpd="sng" algn="ctr">
            <a:solidFill>
              <a:srgbClr val="1B1A49"/>
            </a:solidFill>
            <a:prstDash val="solid"/>
            <a:round/>
            <a:headEnd type="none" w="sm" len="sm"/>
            <a:tailEnd type="none" w="sm" len="sm"/>
          </a:ln>
          <a:effectLst/>
        </p:spPr>
        <p:style>
          <a:lnRef idx="2">
            <a:schemeClr val="accent1"/>
          </a:lnRef>
          <a:fillRef idx="0">
            <a:schemeClr val="accent1"/>
          </a:fillRef>
          <a:effectRef idx="1">
            <a:schemeClr val="accent1"/>
          </a:effectRef>
          <a:fontRef idx="minor">
            <a:schemeClr val="tx1"/>
          </a:fontRef>
        </p:style>
      </p:cxnSp>
      <p:sp>
        <p:nvSpPr>
          <p:cNvPr id="180" name="Rounded Rectangle 102"/>
          <p:cNvSpPr/>
          <p:nvPr/>
        </p:nvSpPr>
        <p:spPr>
          <a:xfrm>
            <a:off x="2791830" y="1637893"/>
            <a:ext cx="3909186" cy="296833"/>
          </a:xfrm>
          <a:prstGeom prst="roundRect">
            <a:avLst>
              <a:gd name="adj" fmla="val 0"/>
            </a:avLst>
          </a:prstGeom>
          <a:solidFill>
            <a:srgbClr val="1B1A49"/>
          </a:solidFill>
          <a:ln w="12700" cmpd="sng">
            <a:solidFill>
              <a:schemeClr val="bg1"/>
            </a:solidFill>
            <a:prstDash val="soli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350" b="1" dirty="0">
                <a:solidFill>
                  <a:prstClr val="white"/>
                </a:solidFill>
                <a:effectLst>
                  <a:outerShdw blurRad="38100" dist="38100" dir="2700000" algn="tl">
                    <a:srgbClr val="000000">
                      <a:alpha val="43137"/>
                    </a:srgbClr>
                  </a:outerShdw>
                </a:effectLst>
              </a:rPr>
              <a:t>Orchestrated Connectivity Services</a:t>
            </a:r>
          </a:p>
        </p:txBody>
      </p:sp>
      <p:sp>
        <p:nvSpPr>
          <p:cNvPr id="181" name="Rounded Rectangle 104"/>
          <p:cNvSpPr/>
          <p:nvPr/>
        </p:nvSpPr>
        <p:spPr>
          <a:xfrm>
            <a:off x="2791830" y="1959952"/>
            <a:ext cx="754380" cy="243656"/>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E-Line</a:t>
            </a:r>
          </a:p>
        </p:txBody>
      </p:sp>
      <p:sp>
        <p:nvSpPr>
          <p:cNvPr id="182" name="Rounded Rectangle 105"/>
          <p:cNvSpPr/>
          <p:nvPr/>
        </p:nvSpPr>
        <p:spPr>
          <a:xfrm>
            <a:off x="3597677" y="1959952"/>
            <a:ext cx="754380" cy="243656"/>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E-LAN</a:t>
            </a:r>
          </a:p>
        </p:txBody>
      </p:sp>
      <p:sp>
        <p:nvSpPr>
          <p:cNvPr id="183" name="Rounded Rectangle 106"/>
          <p:cNvSpPr/>
          <p:nvPr/>
        </p:nvSpPr>
        <p:spPr>
          <a:xfrm>
            <a:off x="4403523" y="1959952"/>
            <a:ext cx="754380"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E-Tree</a:t>
            </a:r>
          </a:p>
        </p:txBody>
      </p:sp>
      <p:sp>
        <p:nvSpPr>
          <p:cNvPr id="185" name="Rounded Rectangle 98"/>
          <p:cNvSpPr/>
          <p:nvPr/>
        </p:nvSpPr>
        <p:spPr>
          <a:xfrm>
            <a:off x="5209370" y="1963705"/>
            <a:ext cx="754380"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E-Access</a:t>
            </a:r>
          </a:p>
        </p:txBody>
      </p:sp>
      <p:sp>
        <p:nvSpPr>
          <p:cNvPr id="186" name="Rounded Rectangle 99"/>
          <p:cNvSpPr/>
          <p:nvPr/>
        </p:nvSpPr>
        <p:spPr>
          <a:xfrm>
            <a:off x="7237124" y="2244688"/>
            <a:ext cx="1160696"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rIns="0" rtlCol="0" anchor="ctr"/>
          <a:lstStyle/>
          <a:p>
            <a:pPr algn="ctr">
              <a:lnSpc>
                <a:spcPct val="90000"/>
              </a:lnSpc>
            </a:pPr>
            <a:r>
              <a:rPr lang="en-US" sz="1200" dirty="0" err="1">
                <a:solidFill>
                  <a:prstClr val="white">
                    <a:lumMod val="95000"/>
                  </a:prstClr>
                </a:solidFill>
                <a:effectLst>
                  <a:outerShdw blurRad="38100" dist="38100" dir="2700000" algn="tl">
                    <a:srgbClr val="000000">
                      <a:alpha val="43137"/>
                    </a:srgbClr>
                  </a:outerShdw>
                </a:effectLst>
              </a:rPr>
              <a:t>BIaaS</a:t>
            </a:r>
            <a:endParaRPr lang="en-US" sz="1200" dirty="0">
              <a:solidFill>
                <a:prstClr val="white">
                  <a:lumMod val="95000"/>
                </a:prstClr>
              </a:solidFill>
              <a:effectLst>
                <a:outerShdw blurRad="38100" dist="38100" dir="2700000" algn="tl">
                  <a:srgbClr val="000000">
                    <a:alpha val="43137"/>
                  </a:srgbClr>
                </a:outerShdw>
              </a:effectLst>
            </a:endParaRPr>
          </a:p>
        </p:txBody>
      </p:sp>
      <p:sp>
        <p:nvSpPr>
          <p:cNvPr id="188" name="Rounded Rectangle 98"/>
          <p:cNvSpPr/>
          <p:nvPr/>
        </p:nvSpPr>
        <p:spPr>
          <a:xfrm>
            <a:off x="8441900" y="2244861"/>
            <a:ext cx="660110"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err="1">
                <a:solidFill>
                  <a:prstClr val="white">
                    <a:lumMod val="95000"/>
                  </a:prstClr>
                </a:solidFill>
                <a:effectLst>
                  <a:outerShdw blurRad="38100" dist="38100" dir="2700000" algn="tl">
                    <a:srgbClr val="000000">
                      <a:alpha val="43137"/>
                    </a:srgbClr>
                  </a:outerShdw>
                </a:effectLst>
              </a:rPr>
              <a:t>SECaaS</a:t>
            </a:r>
            <a:endParaRPr lang="en-US" sz="1200" dirty="0">
              <a:solidFill>
                <a:prstClr val="white">
                  <a:lumMod val="95000"/>
                </a:prstClr>
              </a:solidFill>
              <a:effectLst>
                <a:outerShdw blurRad="38100" dist="38100" dir="2700000" algn="tl">
                  <a:srgbClr val="000000">
                    <a:alpha val="43137"/>
                  </a:srgbClr>
                </a:outerShdw>
              </a:effectLst>
            </a:endParaRPr>
          </a:p>
        </p:txBody>
      </p:sp>
      <p:sp>
        <p:nvSpPr>
          <p:cNvPr id="191" name="Rounded Rectangle 89"/>
          <p:cNvSpPr/>
          <p:nvPr/>
        </p:nvSpPr>
        <p:spPr>
          <a:xfrm>
            <a:off x="7229752" y="1634101"/>
            <a:ext cx="2850737" cy="296833"/>
          </a:xfrm>
          <a:prstGeom prst="roundRect">
            <a:avLst>
              <a:gd name="adj" fmla="val 0"/>
            </a:avLst>
          </a:prstGeom>
          <a:solidFill>
            <a:srgbClr val="1B1A49"/>
          </a:solidFill>
          <a:ln w="12700" cmpd="sng">
            <a:solidFill>
              <a:schemeClr val="bg1"/>
            </a:solidFill>
            <a:prstDash val="soli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350" b="1" dirty="0">
                <a:solidFill>
                  <a:prstClr val="white"/>
                </a:solidFill>
                <a:effectLst>
                  <a:outerShdw blurRad="38100" dist="38100" dir="2700000" algn="tl">
                    <a:srgbClr val="000000">
                      <a:alpha val="43137"/>
                    </a:srgbClr>
                  </a:outerShdw>
                </a:effectLst>
              </a:rPr>
              <a:t>Orchestrated Cloud Services</a:t>
            </a:r>
          </a:p>
        </p:txBody>
      </p:sp>
      <p:sp>
        <p:nvSpPr>
          <p:cNvPr id="193" name="Rounded Rectangle 104"/>
          <p:cNvSpPr/>
          <p:nvPr/>
        </p:nvSpPr>
        <p:spPr>
          <a:xfrm>
            <a:off x="6015216" y="1965104"/>
            <a:ext cx="685800" cy="243656"/>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E-Transit</a:t>
            </a:r>
          </a:p>
        </p:txBody>
      </p:sp>
      <p:sp>
        <p:nvSpPr>
          <p:cNvPr id="194" name="Rounded Rectangle 105"/>
          <p:cNvSpPr/>
          <p:nvPr/>
        </p:nvSpPr>
        <p:spPr>
          <a:xfrm>
            <a:off x="3753326" y="2242241"/>
            <a:ext cx="1292047" cy="243656"/>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Internet Access</a:t>
            </a:r>
          </a:p>
        </p:txBody>
      </p:sp>
      <p:sp>
        <p:nvSpPr>
          <p:cNvPr id="195" name="Rounded Rectangle 106"/>
          <p:cNvSpPr/>
          <p:nvPr/>
        </p:nvSpPr>
        <p:spPr>
          <a:xfrm>
            <a:off x="5103230" y="2241452"/>
            <a:ext cx="685800"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L3 VPNs</a:t>
            </a:r>
          </a:p>
        </p:txBody>
      </p:sp>
      <p:sp>
        <p:nvSpPr>
          <p:cNvPr id="196" name="Rounded Rectangle 98"/>
          <p:cNvSpPr/>
          <p:nvPr/>
        </p:nvSpPr>
        <p:spPr>
          <a:xfrm>
            <a:off x="7237125" y="1964661"/>
            <a:ext cx="660110"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IaaS</a:t>
            </a:r>
          </a:p>
        </p:txBody>
      </p:sp>
      <p:sp>
        <p:nvSpPr>
          <p:cNvPr id="197" name="Rounded Rectangle 99"/>
          <p:cNvSpPr/>
          <p:nvPr/>
        </p:nvSpPr>
        <p:spPr>
          <a:xfrm>
            <a:off x="7926720" y="1964175"/>
            <a:ext cx="745285"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rIns="0"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SaaS</a:t>
            </a:r>
          </a:p>
        </p:txBody>
      </p:sp>
      <p:sp>
        <p:nvSpPr>
          <p:cNvPr id="198" name="Rounded Rectangle 100"/>
          <p:cNvSpPr/>
          <p:nvPr/>
        </p:nvSpPr>
        <p:spPr>
          <a:xfrm>
            <a:off x="8704363" y="1964799"/>
            <a:ext cx="681404"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PaaS</a:t>
            </a:r>
          </a:p>
        </p:txBody>
      </p:sp>
      <p:sp>
        <p:nvSpPr>
          <p:cNvPr id="199" name="Rounded Rectangle 98"/>
          <p:cNvSpPr/>
          <p:nvPr/>
        </p:nvSpPr>
        <p:spPr>
          <a:xfrm>
            <a:off x="9420378" y="1964175"/>
            <a:ext cx="660110"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err="1">
                <a:solidFill>
                  <a:prstClr val="white">
                    <a:lumMod val="95000"/>
                  </a:prstClr>
                </a:solidFill>
                <a:effectLst>
                  <a:outerShdw blurRad="38100" dist="38100" dir="2700000" algn="tl">
                    <a:srgbClr val="000000">
                      <a:alpha val="43137"/>
                    </a:srgbClr>
                  </a:outerShdw>
                </a:effectLst>
              </a:rPr>
              <a:t>UCaaS</a:t>
            </a:r>
            <a:endParaRPr lang="en-US" sz="1200" dirty="0">
              <a:solidFill>
                <a:prstClr val="white">
                  <a:lumMod val="95000"/>
                </a:prstClr>
              </a:solidFill>
              <a:effectLst>
                <a:outerShdw blurRad="38100" dist="38100" dir="2700000" algn="tl">
                  <a:srgbClr val="000000">
                    <a:alpha val="43137"/>
                  </a:srgbClr>
                </a:outerShdw>
              </a:effectLst>
            </a:endParaRPr>
          </a:p>
        </p:txBody>
      </p:sp>
      <p:sp>
        <p:nvSpPr>
          <p:cNvPr id="90" name="Rounded Rectangle 106"/>
          <p:cNvSpPr/>
          <p:nvPr/>
        </p:nvSpPr>
        <p:spPr>
          <a:xfrm>
            <a:off x="5846888" y="2240019"/>
            <a:ext cx="854129"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IP Transit</a:t>
            </a:r>
          </a:p>
        </p:txBody>
      </p:sp>
      <p:sp>
        <p:nvSpPr>
          <p:cNvPr id="96" name="Rounded Rectangle 98"/>
          <p:cNvSpPr/>
          <p:nvPr/>
        </p:nvSpPr>
        <p:spPr>
          <a:xfrm>
            <a:off x="9146090" y="2243819"/>
            <a:ext cx="934398"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L4-L7 </a:t>
            </a:r>
            <a:r>
              <a:rPr lang="en-US" sz="1200" dirty="0" err="1">
                <a:solidFill>
                  <a:prstClr val="white">
                    <a:lumMod val="95000"/>
                  </a:prstClr>
                </a:solidFill>
                <a:effectLst>
                  <a:outerShdw blurRad="38100" dist="38100" dir="2700000" algn="tl">
                    <a:srgbClr val="000000">
                      <a:alpha val="43137"/>
                    </a:srgbClr>
                  </a:outerShdw>
                </a:effectLst>
              </a:rPr>
              <a:t>NFaaS</a:t>
            </a:r>
            <a:endParaRPr lang="en-US" sz="1200" dirty="0">
              <a:solidFill>
                <a:prstClr val="white">
                  <a:lumMod val="95000"/>
                </a:prstClr>
              </a:solidFill>
              <a:effectLst>
                <a:outerShdw blurRad="38100" dist="38100" dir="2700000" algn="tl">
                  <a:srgbClr val="000000">
                    <a:alpha val="43137"/>
                  </a:srgbClr>
                </a:outerShdw>
              </a:effectLst>
            </a:endParaRPr>
          </a:p>
        </p:txBody>
      </p:sp>
      <p:sp>
        <p:nvSpPr>
          <p:cNvPr id="86" name="Rounded Rectangle 98"/>
          <p:cNvSpPr/>
          <p:nvPr/>
        </p:nvSpPr>
        <p:spPr>
          <a:xfrm>
            <a:off x="2791831" y="2240019"/>
            <a:ext cx="903637" cy="243332"/>
          </a:xfrm>
          <a:prstGeom prst="roundRect">
            <a:avLst>
              <a:gd name="adj" fmla="val 2759"/>
            </a:avLst>
          </a:prstGeom>
          <a:solidFill>
            <a:srgbClr val="3E6995"/>
          </a:solidFill>
          <a:ln w="19050">
            <a:solidFill>
              <a:srgbClr val="FFFFFF"/>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lnSpc>
                <a:spcPct val="90000"/>
              </a:lnSpc>
            </a:pPr>
            <a:r>
              <a:rPr lang="en-US" sz="1200" dirty="0">
                <a:solidFill>
                  <a:prstClr val="white">
                    <a:lumMod val="95000"/>
                  </a:prstClr>
                </a:solidFill>
                <a:effectLst>
                  <a:outerShdw blurRad="38100" dist="38100" dir="2700000" algn="tl">
                    <a:srgbClr val="000000">
                      <a:alpha val="43137"/>
                    </a:srgbClr>
                  </a:outerShdw>
                </a:effectLst>
              </a:rPr>
              <a:t>Wavelength</a:t>
            </a:r>
          </a:p>
        </p:txBody>
      </p:sp>
      <p:cxnSp>
        <p:nvCxnSpPr>
          <p:cNvPr id="23" name="Straight Connector 22"/>
          <p:cNvCxnSpPr>
            <a:stCxn id="171" idx="1"/>
          </p:cNvCxnSpPr>
          <p:nvPr/>
        </p:nvCxnSpPr>
        <p:spPr>
          <a:xfrm>
            <a:off x="1917092" y="3541339"/>
            <a:ext cx="8363656" cy="11250"/>
          </a:xfrm>
          <a:prstGeom prst="line">
            <a:avLst/>
          </a:prstGeom>
          <a:ln w="19050" cap="flat" cmpd="sng" algn="ctr">
            <a:solidFill>
              <a:schemeClr val="accent3">
                <a:lumMod val="75000"/>
              </a:schemeClr>
            </a:solidFill>
            <a:prstDash val="sys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71" name="Rounded Rectangle 114"/>
          <p:cNvSpPr/>
          <p:nvPr/>
        </p:nvSpPr>
        <p:spPr>
          <a:xfrm>
            <a:off x="1917092" y="3383607"/>
            <a:ext cx="947618" cy="315465"/>
          </a:xfrm>
          <a:prstGeom prst="roundRect">
            <a:avLst>
              <a:gd name="adj" fmla="val 0"/>
            </a:avLst>
          </a:prstGeom>
          <a:solidFill>
            <a:srgbClr val="151442"/>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prstClr val="white"/>
                </a:solidFill>
              </a:rPr>
              <a:t>Fulfillment</a:t>
            </a:r>
          </a:p>
        </p:txBody>
      </p:sp>
      <p:sp>
        <p:nvSpPr>
          <p:cNvPr id="172" name="Rounded Rectangle 114"/>
          <p:cNvSpPr/>
          <p:nvPr/>
        </p:nvSpPr>
        <p:spPr>
          <a:xfrm>
            <a:off x="2938425" y="3386699"/>
            <a:ext cx="1014984" cy="315465"/>
          </a:xfrm>
          <a:prstGeom prst="roundRect">
            <a:avLst>
              <a:gd name="adj" fmla="val 0"/>
            </a:avLst>
          </a:prstGeom>
          <a:solidFill>
            <a:srgbClr val="151442"/>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prstClr val="white"/>
                </a:solidFill>
              </a:rPr>
              <a:t>Performance</a:t>
            </a:r>
          </a:p>
        </p:txBody>
      </p:sp>
      <p:sp>
        <p:nvSpPr>
          <p:cNvPr id="173" name="Rounded Rectangle 114"/>
          <p:cNvSpPr/>
          <p:nvPr/>
        </p:nvSpPr>
        <p:spPr>
          <a:xfrm>
            <a:off x="4035961" y="3386829"/>
            <a:ext cx="947618" cy="315465"/>
          </a:xfrm>
          <a:prstGeom prst="roundRect">
            <a:avLst>
              <a:gd name="adj" fmla="val 0"/>
            </a:avLst>
          </a:prstGeom>
          <a:solidFill>
            <a:srgbClr val="151442"/>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prstClr val="white"/>
                </a:solidFill>
              </a:rPr>
              <a:t>Control</a:t>
            </a:r>
          </a:p>
        </p:txBody>
      </p:sp>
      <p:sp>
        <p:nvSpPr>
          <p:cNvPr id="174" name="Rounded Rectangle 114"/>
          <p:cNvSpPr/>
          <p:nvPr/>
        </p:nvSpPr>
        <p:spPr>
          <a:xfrm>
            <a:off x="5095395" y="3383607"/>
            <a:ext cx="947618" cy="315465"/>
          </a:xfrm>
          <a:prstGeom prst="roundRect">
            <a:avLst>
              <a:gd name="adj" fmla="val 0"/>
            </a:avLst>
          </a:prstGeom>
          <a:solidFill>
            <a:srgbClr val="151442"/>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prstClr val="white"/>
                </a:solidFill>
              </a:rPr>
              <a:t>Assurance</a:t>
            </a:r>
          </a:p>
        </p:txBody>
      </p:sp>
      <p:sp>
        <p:nvSpPr>
          <p:cNvPr id="175" name="Rounded Rectangle 114"/>
          <p:cNvSpPr/>
          <p:nvPr/>
        </p:nvSpPr>
        <p:spPr>
          <a:xfrm>
            <a:off x="6154829" y="3383737"/>
            <a:ext cx="947618" cy="315465"/>
          </a:xfrm>
          <a:prstGeom prst="roundRect">
            <a:avLst>
              <a:gd name="adj" fmla="val 0"/>
            </a:avLst>
          </a:prstGeom>
          <a:solidFill>
            <a:srgbClr val="151442"/>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prstClr val="white"/>
                </a:solidFill>
              </a:rPr>
              <a:t>Usage</a:t>
            </a:r>
          </a:p>
        </p:txBody>
      </p:sp>
      <p:sp>
        <p:nvSpPr>
          <p:cNvPr id="176" name="Rounded Rectangle 114"/>
          <p:cNvSpPr/>
          <p:nvPr/>
        </p:nvSpPr>
        <p:spPr>
          <a:xfrm>
            <a:off x="7214263" y="3380516"/>
            <a:ext cx="947618" cy="315465"/>
          </a:xfrm>
          <a:prstGeom prst="roundRect">
            <a:avLst>
              <a:gd name="adj" fmla="val 0"/>
            </a:avLst>
          </a:prstGeom>
          <a:solidFill>
            <a:srgbClr val="151442"/>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prstClr val="white"/>
                </a:solidFill>
              </a:rPr>
              <a:t>Analytics</a:t>
            </a:r>
          </a:p>
        </p:txBody>
      </p:sp>
      <p:sp>
        <p:nvSpPr>
          <p:cNvPr id="177" name="Rounded Rectangle 114"/>
          <p:cNvSpPr/>
          <p:nvPr/>
        </p:nvSpPr>
        <p:spPr>
          <a:xfrm>
            <a:off x="8273698" y="3380646"/>
            <a:ext cx="947618" cy="315465"/>
          </a:xfrm>
          <a:prstGeom prst="roundRect">
            <a:avLst>
              <a:gd name="adj" fmla="val 0"/>
            </a:avLst>
          </a:prstGeom>
          <a:solidFill>
            <a:srgbClr val="151442"/>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prstClr val="white"/>
                </a:solidFill>
              </a:rPr>
              <a:t>Security</a:t>
            </a:r>
          </a:p>
        </p:txBody>
      </p:sp>
      <p:sp>
        <p:nvSpPr>
          <p:cNvPr id="178" name="Rounded Rectangle 114"/>
          <p:cNvSpPr/>
          <p:nvPr/>
        </p:nvSpPr>
        <p:spPr>
          <a:xfrm>
            <a:off x="9333130" y="3377424"/>
            <a:ext cx="947618" cy="315465"/>
          </a:xfrm>
          <a:prstGeom prst="roundRect">
            <a:avLst>
              <a:gd name="adj" fmla="val 0"/>
            </a:avLst>
          </a:prstGeom>
          <a:solidFill>
            <a:srgbClr val="151442"/>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a:solidFill>
                  <a:prstClr val="white"/>
                </a:solidFill>
              </a:rPr>
              <a:t>Policy</a:t>
            </a:r>
          </a:p>
        </p:txBody>
      </p:sp>
      <p:cxnSp>
        <p:nvCxnSpPr>
          <p:cNvPr id="205" name="Connector: Elbow 204"/>
          <p:cNvCxnSpPr/>
          <p:nvPr/>
        </p:nvCxnSpPr>
        <p:spPr>
          <a:xfrm rot="16200000" flipH="1" flipV="1">
            <a:off x="6095829" y="-350346"/>
            <a:ext cx="6183" cy="7416038"/>
          </a:xfrm>
          <a:prstGeom prst="bentConnector3">
            <a:avLst>
              <a:gd name="adj1" fmla="val -2772926"/>
            </a:avLst>
          </a:prstGeom>
          <a:ln w="19050" cap="flat" cmpd="sng" algn="ctr">
            <a:solidFill>
              <a:schemeClr val="accent3">
                <a:lumMod val="75000"/>
              </a:schemeClr>
            </a:solidFill>
            <a:prstDash val="sys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flipH="1" flipV="1">
            <a:off x="3450197" y="3181389"/>
            <a:ext cx="138" cy="179527"/>
          </a:xfrm>
          <a:prstGeom prst="line">
            <a:avLst/>
          </a:prstGeom>
          <a:ln w="19050" cap="flat" cmpd="sng" algn="ctr">
            <a:solidFill>
              <a:schemeClr val="accent3">
                <a:lumMod val="75000"/>
              </a:schemeClr>
            </a:solidFill>
            <a:prstDash val="sys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flipH="1" flipV="1">
            <a:off x="4514396" y="3181389"/>
            <a:ext cx="138" cy="179527"/>
          </a:xfrm>
          <a:prstGeom prst="line">
            <a:avLst/>
          </a:prstGeom>
          <a:ln w="19050" cap="flat" cmpd="sng" algn="ctr">
            <a:solidFill>
              <a:schemeClr val="accent3">
                <a:lumMod val="75000"/>
              </a:schemeClr>
            </a:solidFill>
            <a:prstDash val="sys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7" name="Straight Connector 206"/>
          <p:cNvCxnSpPr/>
          <p:nvPr/>
        </p:nvCxnSpPr>
        <p:spPr>
          <a:xfrm flipH="1" flipV="1">
            <a:off x="5571038" y="3181389"/>
            <a:ext cx="138" cy="179527"/>
          </a:xfrm>
          <a:prstGeom prst="line">
            <a:avLst/>
          </a:prstGeom>
          <a:ln w="19050" cap="flat" cmpd="sng" algn="ctr">
            <a:solidFill>
              <a:schemeClr val="accent3">
                <a:lumMod val="75000"/>
              </a:schemeClr>
            </a:solidFill>
            <a:prstDash val="sys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8" name="Straight Connector 207"/>
          <p:cNvCxnSpPr/>
          <p:nvPr/>
        </p:nvCxnSpPr>
        <p:spPr>
          <a:xfrm flipH="1" flipV="1">
            <a:off x="6627681" y="3181389"/>
            <a:ext cx="138" cy="179527"/>
          </a:xfrm>
          <a:prstGeom prst="line">
            <a:avLst/>
          </a:prstGeom>
          <a:ln w="19050" cap="flat" cmpd="sng" algn="ctr">
            <a:solidFill>
              <a:schemeClr val="accent3">
                <a:lumMod val="75000"/>
              </a:schemeClr>
            </a:solidFill>
            <a:prstDash val="sys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9" name="Straight Connector 208"/>
          <p:cNvCxnSpPr/>
          <p:nvPr/>
        </p:nvCxnSpPr>
        <p:spPr>
          <a:xfrm flipH="1" flipV="1">
            <a:off x="7684324" y="3181389"/>
            <a:ext cx="138" cy="179527"/>
          </a:xfrm>
          <a:prstGeom prst="line">
            <a:avLst/>
          </a:prstGeom>
          <a:ln w="19050" cap="flat" cmpd="sng" algn="ctr">
            <a:solidFill>
              <a:schemeClr val="accent3">
                <a:lumMod val="75000"/>
              </a:schemeClr>
            </a:solidFill>
            <a:prstDash val="sys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0" name="Straight Connector 209"/>
          <p:cNvCxnSpPr/>
          <p:nvPr/>
        </p:nvCxnSpPr>
        <p:spPr>
          <a:xfrm flipH="1" flipV="1">
            <a:off x="8740967" y="3181389"/>
            <a:ext cx="138" cy="179527"/>
          </a:xfrm>
          <a:prstGeom prst="line">
            <a:avLst/>
          </a:prstGeom>
          <a:ln w="19050" cap="flat" cmpd="sng" algn="ctr">
            <a:solidFill>
              <a:schemeClr val="accent3">
                <a:lumMod val="75000"/>
              </a:schemeClr>
            </a:solidFill>
            <a:prstDash val="sys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94" name="Pentagon 93"/>
          <p:cNvSpPr/>
          <p:nvPr/>
        </p:nvSpPr>
        <p:spPr>
          <a:xfrm flipH="1">
            <a:off x="9846019" y="3175755"/>
            <a:ext cx="754380" cy="204761"/>
          </a:xfrm>
          <a:prstGeom prst="homePlate">
            <a:avLst/>
          </a:prstGeom>
          <a:solidFill>
            <a:srgbClr val="F9D16F"/>
          </a:solidFill>
          <a:ln>
            <a:noFill/>
          </a:ln>
          <a:effectLst/>
        </p:spPr>
        <p:style>
          <a:lnRef idx="1">
            <a:schemeClr val="accent1"/>
          </a:lnRef>
          <a:fillRef idx="3">
            <a:schemeClr val="accent1"/>
          </a:fillRef>
          <a:effectRef idx="2">
            <a:schemeClr val="accent1"/>
          </a:effectRef>
          <a:fontRef idx="minor">
            <a:schemeClr val="lt1"/>
          </a:fontRef>
        </p:style>
        <p:txBody>
          <a:bodyPr lIns="0" tIns="0" rIns="0" bIns="34290" rtlCol="0" anchor="ctr"/>
          <a:lstStyle/>
          <a:p>
            <a:pPr algn="ctr"/>
            <a:r>
              <a:rPr lang="en-CA" sz="1050" dirty="0">
                <a:solidFill>
                  <a:prstClr val="black"/>
                </a:solidFill>
              </a:rPr>
              <a:t>Sonata APIs</a:t>
            </a:r>
          </a:p>
        </p:txBody>
      </p:sp>
      <p:sp>
        <p:nvSpPr>
          <p:cNvPr id="95" name="Pentagon 94"/>
          <p:cNvSpPr/>
          <p:nvPr/>
        </p:nvSpPr>
        <p:spPr>
          <a:xfrm flipH="1">
            <a:off x="9701239" y="3755422"/>
            <a:ext cx="891540" cy="205740"/>
          </a:xfrm>
          <a:prstGeom prst="homePlate">
            <a:avLst/>
          </a:prstGeom>
          <a:solidFill>
            <a:srgbClr val="F9D16F"/>
          </a:solidFill>
          <a:ln>
            <a:noFill/>
          </a:ln>
          <a:effectLst/>
        </p:spPr>
        <p:style>
          <a:lnRef idx="1">
            <a:schemeClr val="accent1"/>
          </a:lnRef>
          <a:fillRef idx="3">
            <a:schemeClr val="accent1"/>
          </a:fillRef>
          <a:effectRef idx="2">
            <a:schemeClr val="accent1"/>
          </a:effectRef>
          <a:fontRef idx="minor">
            <a:schemeClr val="lt1"/>
          </a:fontRef>
        </p:style>
        <p:txBody>
          <a:bodyPr lIns="0" tIns="0" rIns="0" bIns="34290" rtlCol="0" anchor="ctr"/>
          <a:lstStyle/>
          <a:p>
            <a:pPr algn="ctr"/>
            <a:r>
              <a:rPr lang="en-CA" sz="1050" dirty="0">
                <a:solidFill>
                  <a:prstClr val="black"/>
                </a:solidFill>
              </a:rPr>
              <a:t>Interlude APIs</a:t>
            </a:r>
          </a:p>
        </p:txBody>
      </p:sp>
    </p:spTree>
    <p:extLst>
      <p:ext uri="{BB962C8B-B14F-4D97-AF65-F5344CB8AC3E}">
        <p14:creationId xmlns:p14="http://schemas.microsoft.com/office/powerpoint/2010/main" val="3012509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571A503-701C-419E-93FE-C7DB000B9275}"/>
              </a:ext>
            </a:extLst>
          </p:cNvPr>
          <p:cNvSpPr>
            <a:spLocks noGrp="1"/>
          </p:cNvSpPr>
          <p:nvPr>
            <p:ph type="title"/>
          </p:nvPr>
        </p:nvSpPr>
        <p:spPr/>
        <p:txBody>
          <a:bodyPr>
            <a:normAutofit fontScale="90000"/>
          </a:bodyPr>
          <a:lstStyle/>
          <a:p>
            <a:r>
              <a:rPr lang="en-US" dirty="0"/>
              <a:t>MEF LSO and SD-WAN Domain Architecture</a:t>
            </a:r>
          </a:p>
        </p:txBody>
      </p:sp>
      <p:pic>
        <p:nvPicPr>
          <p:cNvPr id="6" name="Picture 5">
            <a:extLst>
              <a:ext uri="{FF2B5EF4-FFF2-40B4-BE49-F238E27FC236}">
                <a16:creationId xmlns:a16="http://schemas.microsoft.com/office/drawing/2014/main" xmlns="" id="{AEB88392-8764-4946-B89A-3A43C1347767}"/>
              </a:ext>
            </a:extLst>
          </p:cNvPr>
          <p:cNvPicPr>
            <a:picLocks noChangeAspect="1"/>
          </p:cNvPicPr>
          <p:nvPr/>
        </p:nvPicPr>
        <p:blipFill>
          <a:blip r:embed="rId2"/>
          <a:stretch>
            <a:fillRect/>
          </a:stretch>
        </p:blipFill>
        <p:spPr>
          <a:xfrm>
            <a:off x="644375" y="1484476"/>
            <a:ext cx="6895908" cy="4494293"/>
          </a:xfrm>
          <a:prstGeom prst="rect">
            <a:avLst/>
          </a:prstGeom>
        </p:spPr>
      </p:pic>
      <p:pic>
        <p:nvPicPr>
          <p:cNvPr id="7" name="Picture 6">
            <a:extLst>
              <a:ext uri="{FF2B5EF4-FFF2-40B4-BE49-F238E27FC236}">
                <a16:creationId xmlns:a16="http://schemas.microsoft.com/office/drawing/2014/main" xmlns="" id="{59A3CE7A-C019-4242-81C7-4BA4F467983A}"/>
              </a:ext>
            </a:extLst>
          </p:cNvPr>
          <p:cNvPicPr>
            <a:picLocks noChangeAspect="1"/>
          </p:cNvPicPr>
          <p:nvPr/>
        </p:nvPicPr>
        <p:blipFill>
          <a:blip r:embed="rId3"/>
          <a:stretch>
            <a:fillRect/>
          </a:stretch>
        </p:blipFill>
        <p:spPr>
          <a:xfrm>
            <a:off x="7657085" y="2020334"/>
            <a:ext cx="3799134" cy="3070547"/>
          </a:xfrm>
          <a:prstGeom prst="rect">
            <a:avLst/>
          </a:prstGeom>
        </p:spPr>
      </p:pic>
      <p:sp>
        <p:nvSpPr>
          <p:cNvPr id="8" name="TextBox 7">
            <a:extLst>
              <a:ext uri="{FF2B5EF4-FFF2-40B4-BE49-F238E27FC236}">
                <a16:creationId xmlns:a16="http://schemas.microsoft.com/office/drawing/2014/main" xmlns="" id="{D7B90FC2-173A-4FC0-AFCA-A953125720ED}"/>
              </a:ext>
            </a:extLst>
          </p:cNvPr>
          <p:cNvSpPr txBox="1"/>
          <p:nvPr/>
        </p:nvSpPr>
        <p:spPr>
          <a:xfrm>
            <a:off x="7948246" y="1477777"/>
            <a:ext cx="2353978" cy="369332"/>
          </a:xfrm>
          <a:prstGeom prst="rect">
            <a:avLst/>
          </a:prstGeom>
          <a:noFill/>
        </p:spPr>
        <p:txBody>
          <a:bodyPr wrap="none" rtlCol="0">
            <a:spAutoFit/>
          </a:bodyPr>
          <a:lstStyle/>
          <a:p>
            <a:r>
              <a:rPr lang="en-US" dirty="0"/>
              <a:t>LSO Presto Focus Areas</a:t>
            </a:r>
          </a:p>
        </p:txBody>
      </p:sp>
    </p:spTree>
    <p:extLst>
      <p:ext uri="{BB962C8B-B14F-4D97-AF65-F5344CB8AC3E}">
        <p14:creationId xmlns:p14="http://schemas.microsoft.com/office/powerpoint/2010/main" val="1395142199"/>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p:cNvSpPr>
            <a:spLocks noGrp="1"/>
          </p:cNvSpPr>
          <p:nvPr>
            <p:ph type="title"/>
          </p:nvPr>
        </p:nvSpPr>
        <p:spPr/>
        <p:txBody>
          <a:bodyPr>
            <a:normAutofit fontScale="90000"/>
          </a:bodyPr>
          <a:lstStyle/>
          <a:p>
            <a:r>
              <a:rPr lang="en-US" b="1" dirty="0" smtClean="0"/>
              <a:t>ONAP Orchestrator</a:t>
            </a:r>
            <a:endParaRPr lang="en-US" b="1" dirty="0"/>
          </a:p>
        </p:txBody>
      </p:sp>
      <p:sp>
        <p:nvSpPr>
          <p:cNvPr id="4" name="Text Placeholder 3"/>
          <p:cNvSpPr>
            <a:spLocks noGrp="1"/>
          </p:cNvSpPr>
          <p:nvPr>
            <p:ph type="body" sz="quarter" idx="10"/>
          </p:nvPr>
        </p:nvSpPr>
        <p:spPr>
          <a:xfrm>
            <a:off x="139227" y="1563719"/>
            <a:ext cx="11429477" cy="1600900"/>
          </a:xfrm>
        </p:spPr>
        <p:txBody>
          <a:bodyPr>
            <a:normAutofit/>
          </a:bodyPr>
          <a:lstStyle/>
          <a:p>
            <a:pPr marL="168782" indent="-168782">
              <a:spcBef>
                <a:spcPts val="600"/>
              </a:spcBef>
              <a:buFont typeface="Arial" panose="020B0604020202020204" pitchFamily="34" charset="0"/>
              <a:buChar char="•"/>
            </a:pPr>
            <a:r>
              <a:rPr lang="en-US" sz="1400" b="1" dirty="0">
                <a:solidFill>
                  <a:srgbClr val="067AB4">
                    <a:lumMod val="75000"/>
                  </a:srgbClr>
                </a:solidFill>
              </a:rPr>
              <a:t>Model Driven Orchestration and APIs</a:t>
            </a:r>
          </a:p>
          <a:p>
            <a:pPr marL="347041" lvl="1" indent="-170367">
              <a:buFont typeface="Calibri" panose="020F0502020204030204" pitchFamily="34" charset="0"/>
              <a:buChar char="‒"/>
            </a:pPr>
            <a:r>
              <a:rPr lang="en-US" sz="1200" b="1" dirty="0">
                <a:solidFill>
                  <a:srgbClr val="000000"/>
                </a:solidFill>
              </a:rPr>
              <a:t>Runtime behavior driven by service and resource models and policies (including compound/nested services) designed in or onboarded into SDC</a:t>
            </a:r>
          </a:p>
          <a:p>
            <a:pPr marL="347041" lvl="1" indent="-170367">
              <a:buFont typeface="Calibri" panose="020F0502020204030204" pitchFamily="34" charset="0"/>
              <a:buChar char="‒"/>
            </a:pPr>
            <a:r>
              <a:rPr lang="en-US" sz="1200" b="1" dirty="0">
                <a:solidFill>
                  <a:srgbClr val="000000"/>
                </a:solidFill>
              </a:rPr>
              <a:t>Orchestrates service delivery, change management as well as open and closed-loop control actions</a:t>
            </a:r>
          </a:p>
          <a:p>
            <a:pPr marL="347041" lvl="1" indent="-170367">
              <a:buFont typeface="Calibri" panose="020F0502020204030204" pitchFamily="34" charset="0"/>
              <a:buChar char="‒"/>
            </a:pPr>
            <a:r>
              <a:rPr lang="en-US" sz="1200" b="1" dirty="0">
                <a:solidFill>
                  <a:srgbClr val="000000"/>
                </a:solidFill>
              </a:rPr>
              <a:t>Provides standard, model driven APIs for requested actions</a:t>
            </a:r>
          </a:p>
          <a:p>
            <a:pPr marL="347041" lvl="1" indent="-170367">
              <a:buFont typeface="Calibri" panose="020F0502020204030204" pitchFamily="34" charset="0"/>
              <a:buChar char="‒"/>
            </a:pPr>
            <a:r>
              <a:rPr lang="en-US" sz="1200" b="1" dirty="0">
                <a:solidFill>
                  <a:srgbClr val="000000"/>
                </a:solidFill>
              </a:rPr>
              <a:t>Tracks orchestrated activity for the life of the </a:t>
            </a:r>
            <a:br>
              <a:rPr lang="en-US" sz="1200" b="1" dirty="0">
                <a:solidFill>
                  <a:srgbClr val="000000"/>
                </a:solidFill>
              </a:rPr>
            </a:br>
            <a:r>
              <a:rPr lang="en-US" sz="1200" b="1" dirty="0">
                <a:solidFill>
                  <a:srgbClr val="000000"/>
                </a:solidFill>
              </a:rPr>
              <a:t>request, but doesn’t maintain state of</a:t>
            </a:r>
            <a:br>
              <a:rPr lang="en-US" sz="1200" b="1" dirty="0">
                <a:solidFill>
                  <a:srgbClr val="000000"/>
                </a:solidFill>
              </a:rPr>
            </a:br>
            <a:r>
              <a:rPr lang="en-US" sz="1200" b="1" dirty="0">
                <a:solidFill>
                  <a:srgbClr val="000000"/>
                </a:solidFill>
              </a:rPr>
              <a:t>orchestrated components</a:t>
            </a:r>
          </a:p>
          <a:p>
            <a:pPr marL="168782" indent="-168782">
              <a:spcBef>
                <a:spcPts val="800"/>
              </a:spcBef>
              <a:buFont typeface="Arial" panose="020B0604020202020204" pitchFamily="34" charset="0"/>
              <a:buChar char="•"/>
            </a:pPr>
            <a:endParaRPr lang="en-US" sz="1400" b="1" kern="0" dirty="0">
              <a:solidFill>
                <a:srgbClr val="FF0000"/>
              </a:solidFill>
              <a:latin typeface="Calibri"/>
              <a:sym typeface="Calibri"/>
            </a:endParaRPr>
          </a:p>
        </p:txBody>
      </p:sp>
      <p:sp>
        <p:nvSpPr>
          <p:cNvPr id="26" name="Text Placeholder 3">
            <a:extLst>
              <a:ext uri="{FF2B5EF4-FFF2-40B4-BE49-F238E27FC236}">
                <a16:creationId xmlns:a16="http://schemas.microsoft.com/office/drawing/2014/main" xmlns="" id="{8947EA2C-2C7A-4FF4-96EE-777A8E5E4669}"/>
              </a:ext>
            </a:extLst>
          </p:cNvPr>
          <p:cNvSpPr txBox="1">
            <a:spLocks/>
          </p:cNvSpPr>
          <p:nvPr/>
        </p:nvSpPr>
        <p:spPr>
          <a:xfrm>
            <a:off x="139227" y="1165184"/>
            <a:ext cx="11791516" cy="4709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68782" indent="-168782">
              <a:spcBef>
                <a:spcPts val="600"/>
              </a:spcBef>
              <a:spcAft>
                <a:spcPts val="300"/>
              </a:spcAft>
              <a:buFont typeface="Arial" panose="020B0604020202020204" pitchFamily="34" charset="0"/>
              <a:buChar char="•"/>
            </a:pPr>
            <a:r>
              <a:rPr lang="en-US" sz="1400" b="1" dirty="0">
                <a:solidFill>
                  <a:srgbClr val="045C87"/>
                </a:solidFill>
              </a:rPr>
              <a:t>The ONAP Orchestrator orchestrates service, resources and associated cross-controller activity driven by requests and events that indicate the need to create, modify or remove service and resource instances, or to perform multi-control layer remedy actions.</a:t>
            </a:r>
          </a:p>
        </p:txBody>
      </p:sp>
      <p:sp>
        <p:nvSpPr>
          <p:cNvPr id="114" name="Text Placeholder 3">
            <a:extLst>
              <a:ext uri="{FF2B5EF4-FFF2-40B4-BE49-F238E27FC236}">
                <a16:creationId xmlns:a16="http://schemas.microsoft.com/office/drawing/2014/main" xmlns="" id="{F8F3F674-0579-4741-8B97-C032E0ABDC57}"/>
              </a:ext>
            </a:extLst>
          </p:cNvPr>
          <p:cNvSpPr txBox="1">
            <a:spLocks/>
          </p:cNvSpPr>
          <p:nvPr/>
        </p:nvSpPr>
        <p:spPr>
          <a:xfrm>
            <a:off x="139226" y="3044040"/>
            <a:ext cx="3780767" cy="86799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68782" indent="-168782">
              <a:spcBef>
                <a:spcPts val="800"/>
              </a:spcBef>
              <a:buFont typeface="Arial" panose="020B0604020202020204" pitchFamily="34" charset="0"/>
              <a:buChar char="•"/>
            </a:pPr>
            <a:r>
              <a:rPr lang="en-US" sz="1400" b="1" dirty="0">
                <a:solidFill>
                  <a:srgbClr val="067AB4">
                    <a:lumMod val="75000"/>
                  </a:srgbClr>
                </a:solidFill>
              </a:rPr>
              <a:t>Processing of Service Requests:</a:t>
            </a:r>
          </a:p>
          <a:p>
            <a:pPr marL="287338" lvl="1" indent="-168275">
              <a:buFont typeface="Calibri" panose="020F0502020204030204" pitchFamily="34" charset="0"/>
              <a:buChar char="‒"/>
            </a:pPr>
            <a:r>
              <a:rPr lang="en-US" sz="1200" b="1" dirty="0">
                <a:solidFill>
                  <a:srgbClr val="000000"/>
                </a:solidFill>
              </a:rPr>
              <a:t>Performs Decomposition, Recipe Selection, Recipe Execution (including Rainy Day)</a:t>
            </a:r>
          </a:p>
          <a:p>
            <a:pPr marL="287338" lvl="1" indent="-168275">
              <a:buFont typeface="Calibri" panose="020F0502020204030204" pitchFamily="34" charset="0"/>
              <a:buChar char="‒"/>
            </a:pPr>
            <a:r>
              <a:rPr lang="en-US" sz="1200" b="1" dirty="0">
                <a:solidFill>
                  <a:srgbClr val="000000"/>
                </a:solidFill>
              </a:rPr>
              <a:t>Triggers and Records Results for:</a:t>
            </a:r>
          </a:p>
        </p:txBody>
      </p:sp>
      <p:sp>
        <p:nvSpPr>
          <p:cNvPr id="115" name="Text Placeholder 3">
            <a:extLst>
              <a:ext uri="{FF2B5EF4-FFF2-40B4-BE49-F238E27FC236}">
                <a16:creationId xmlns:a16="http://schemas.microsoft.com/office/drawing/2014/main" xmlns="" id="{23A77D73-5141-45FC-8D68-B33EEFF7E424}"/>
              </a:ext>
            </a:extLst>
          </p:cNvPr>
          <p:cNvSpPr txBox="1">
            <a:spLocks/>
          </p:cNvSpPr>
          <p:nvPr/>
        </p:nvSpPr>
        <p:spPr>
          <a:xfrm>
            <a:off x="361863" y="3838986"/>
            <a:ext cx="4711446" cy="624280"/>
          </a:xfrm>
          <a:prstGeom prst="rect">
            <a:avLst/>
          </a:prstGeom>
        </p:spPr>
        <p:txBody>
          <a:bodyPr vert="horz" lIns="91440" tIns="45720" rIns="91440" bIns="45720" numCol="2"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90513" lvl="1" indent="-171450">
              <a:buFont typeface="Courier New" panose="02070309020205020404" pitchFamily="49" charset="0"/>
              <a:buChar char="o"/>
            </a:pPr>
            <a:r>
              <a:rPr lang="en-US" sz="1000" b="1" dirty="0">
                <a:solidFill>
                  <a:srgbClr val="000000"/>
                </a:solidFill>
              </a:rPr>
              <a:t>Homing</a:t>
            </a:r>
          </a:p>
          <a:p>
            <a:pPr marL="290513" lvl="1" indent="-171450">
              <a:buFont typeface="Courier New" panose="02070309020205020404" pitchFamily="49" charset="0"/>
              <a:buChar char="o"/>
            </a:pPr>
            <a:r>
              <a:rPr lang="en-US" sz="1000" b="1" dirty="0">
                <a:solidFill>
                  <a:srgbClr val="000000"/>
                </a:solidFill>
              </a:rPr>
              <a:t>Assign, Create, Configure</a:t>
            </a:r>
            <a:br>
              <a:rPr lang="en-US" sz="1000" b="1" dirty="0">
                <a:solidFill>
                  <a:srgbClr val="000000"/>
                </a:solidFill>
              </a:rPr>
            </a:br>
            <a:r>
              <a:rPr lang="en-US" sz="1000" b="1" dirty="0">
                <a:solidFill>
                  <a:srgbClr val="000000"/>
                </a:solidFill>
              </a:rPr>
              <a:t>(Controller/multi-cloud activity)</a:t>
            </a:r>
          </a:p>
          <a:p>
            <a:pPr marL="290513" lvl="1" indent="-171450">
              <a:buFont typeface="Courier New" panose="02070309020205020404" pitchFamily="49" charset="0"/>
              <a:buChar char="o"/>
            </a:pPr>
            <a:r>
              <a:rPr lang="en-US" sz="1000" b="1" dirty="0">
                <a:solidFill>
                  <a:srgbClr val="000000"/>
                </a:solidFill>
              </a:rPr>
              <a:t>Validation</a:t>
            </a:r>
          </a:p>
          <a:p>
            <a:pPr marL="290513" lvl="1" indent="-171450">
              <a:buFont typeface="Courier New" panose="02070309020205020404" pitchFamily="49" charset="0"/>
              <a:buChar char="o"/>
            </a:pPr>
            <a:r>
              <a:rPr lang="en-US" sz="1000" b="1" dirty="0">
                <a:solidFill>
                  <a:srgbClr val="000000"/>
                </a:solidFill>
              </a:rPr>
              <a:t>Monitoring</a:t>
            </a:r>
            <a:endParaRPr lang="en-US" sz="1100" b="1" dirty="0">
              <a:solidFill>
                <a:srgbClr val="000000"/>
              </a:solidFill>
            </a:endParaRPr>
          </a:p>
        </p:txBody>
      </p:sp>
      <p:sp>
        <p:nvSpPr>
          <p:cNvPr id="116" name="Text Placeholder 3">
            <a:extLst>
              <a:ext uri="{FF2B5EF4-FFF2-40B4-BE49-F238E27FC236}">
                <a16:creationId xmlns:a16="http://schemas.microsoft.com/office/drawing/2014/main" xmlns="" id="{472E0F99-809B-4CB3-B92B-C29C471E7F0F}"/>
              </a:ext>
            </a:extLst>
          </p:cNvPr>
          <p:cNvSpPr txBox="1">
            <a:spLocks/>
          </p:cNvSpPr>
          <p:nvPr/>
        </p:nvSpPr>
        <p:spPr>
          <a:xfrm>
            <a:off x="139226" y="4472355"/>
            <a:ext cx="3900351" cy="17783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7338" lvl="1" indent="-168275">
              <a:buFont typeface="Calibri" panose="020F0502020204030204" pitchFamily="34" charset="0"/>
              <a:buChar char="‒"/>
            </a:pPr>
            <a:r>
              <a:rPr lang="en-US" sz="1200" b="1" dirty="0">
                <a:solidFill>
                  <a:srgbClr val="000000"/>
                </a:solidFill>
              </a:rPr>
              <a:t>Separate execution threads for service, decomposed resources, and any subtending service(s) provide nested service orchestration in a recursive manner</a:t>
            </a:r>
          </a:p>
          <a:p>
            <a:pPr marL="168782" indent="-168782">
              <a:spcBef>
                <a:spcPts val="800"/>
              </a:spcBef>
              <a:buFont typeface="Arial" panose="020B0604020202020204" pitchFamily="34" charset="0"/>
              <a:buChar char="•"/>
            </a:pPr>
            <a:r>
              <a:rPr lang="en-US" sz="1400" b="1" dirty="0">
                <a:solidFill>
                  <a:srgbClr val="067AB4">
                    <a:lumMod val="75000"/>
                  </a:srgbClr>
                </a:solidFill>
              </a:rPr>
              <a:t>Orchestration of Controllers</a:t>
            </a:r>
          </a:p>
          <a:p>
            <a:pPr marL="287338" lvl="1" indent="-168275">
              <a:buFont typeface="Calibri" panose="020F0502020204030204" pitchFamily="34" charset="0"/>
              <a:buChar char="‒"/>
            </a:pPr>
            <a:r>
              <a:rPr lang="en-US" sz="1200" b="1" dirty="0">
                <a:solidFill>
                  <a:srgbClr val="000000"/>
                </a:solidFill>
              </a:rPr>
              <a:t>Coordinates activities across Multi-Cloud/</a:t>
            </a:r>
            <a:br>
              <a:rPr lang="en-US" sz="1200" b="1" dirty="0">
                <a:solidFill>
                  <a:srgbClr val="000000"/>
                </a:solidFill>
              </a:rPr>
            </a:br>
            <a:r>
              <a:rPr lang="en-US" sz="1200" b="1" dirty="0">
                <a:solidFill>
                  <a:srgbClr val="000000"/>
                </a:solidFill>
              </a:rPr>
              <a:t>SDN-C/Generic NF </a:t>
            </a:r>
            <a:r>
              <a:rPr lang="en-US" sz="1200" b="1" dirty="0">
                <a:solidFill>
                  <a:schemeClr val="tx1"/>
                </a:solidFill>
              </a:rPr>
              <a:t>controllers, including data sourcing and mapping to Controller inputs</a:t>
            </a:r>
          </a:p>
        </p:txBody>
      </p:sp>
      <p:pic>
        <p:nvPicPr>
          <p:cNvPr id="621" name="Picture 620">
            <a:extLst>
              <a:ext uri="{FF2B5EF4-FFF2-40B4-BE49-F238E27FC236}">
                <a16:creationId xmlns:a16="http://schemas.microsoft.com/office/drawing/2014/main" xmlns="" id="{073B5A23-D6F6-44AC-9397-22DD048354F3}"/>
              </a:ext>
            </a:extLst>
          </p:cNvPr>
          <p:cNvPicPr>
            <a:picLocks noChangeAspect="1"/>
          </p:cNvPicPr>
          <p:nvPr/>
        </p:nvPicPr>
        <p:blipFill>
          <a:blip r:embed="rId2"/>
          <a:stretch>
            <a:fillRect/>
          </a:stretch>
        </p:blipFill>
        <p:spPr>
          <a:xfrm>
            <a:off x="4142630" y="2537509"/>
            <a:ext cx="7869168" cy="4193154"/>
          </a:xfrm>
          <a:prstGeom prst="rect">
            <a:avLst/>
          </a:prstGeom>
        </p:spPr>
      </p:pic>
    </p:spTree>
    <p:extLst>
      <p:ext uri="{BB962C8B-B14F-4D97-AF65-F5344CB8AC3E}">
        <p14:creationId xmlns:p14="http://schemas.microsoft.com/office/powerpoint/2010/main" val="2568324933"/>
      </p:ext>
    </p:extLst>
  </p:cSld>
  <p:clrMapOvr>
    <a:masterClrMapping/>
  </p:clrMapOvr>
  <p:transition>
    <p:wipe dir="r"/>
  </p:transition>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421886C-C4A0-4A6B-B72E-7017E34C3A66}"/>
              </a:ext>
            </a:extLst>
          </p:cNvPr>
          <p:cNvSpPr>
            <a:spLocks noGrp="1"/>
          </p:cNvSpPr>
          <p:nvPr>
            <p:ph type="title"/>
          </p:nvPr>
        </p:nvSpPr>
        <p:spPr/>
        <p:txBody>
          <a:bodyPr>
            <a:normAutofit fontScale="90000"/>
          </a:bodyPr>
          <a:lstStyle/>
          <a:p>
            <a:r>
              <a:rPr lang="en-US" dirty="0"/>
              <a:t>VOLTHA Access Doman Integration to E2E Orchestration</a:t>
            </a:r>
          </a:p>
        </p:txBody>
      </p:sp>
      <p:pic>
        <p:nvPicPr>
          <p:cNvPr id="4" name="Picture 3">
            <a:extLst>
              <a:ext uri="{FF2B5EF4-FFF2-40B4-BE49-F238E27FC236}">
                <a16:creationId xmlns:a16="http://schemas.microsoft.com/office/drawing/2014/main" xmlns="" id="{67DBA881-B5D1-47E9-BE07-14E285D8CC63}"/>
              </a:ext>
            </a:extLst>
          </p:cNvPr>
          <p:cNvPicPr>
            <a:picLocks noChangeAspect="1"/>
          </p:cNvPicPr>
          <p:nvPr/>
        </p:nvPicPr>
        <p:blipFill>
          <a:blip r:embed="rId2"/>
          <a:stretch>
            <a:fillRect/>
          </a:stretch>
        </p:blipFill>
        <p:spPr>
          <a:xfrm>
            <a:off x="2602523" y="1036046"/>
            <a:ext cx="7216726" cy="4862565"/>
          </a:xfrm>
          <a:prstGeom prst="rect">
            <a:avLst/>
          </a:prstGeom>
        </p:spPr>
      </p:pic>
      <p:sp>
        <p:nvSpPr>
          <p:cNvPr id="5" name="TextBox 4">
            <a:extLst>
              <a:ext uri="{FF2B5EF4-FFF2-40B4-BE49-F238E27FC236}">
                <a16:creationId xmlns:a16="http://schemas.microsoft.com/office/drawing/2014/main" xmlns="" id="{98D9F339-25FA-4157-9538-03F967A49CDF}"/>
              </a:ext>
            </a:extLst>
          </p:cNvPr>
          <p:cNvSpPr txBox="1"/>
          <p:nvPr/>
        </p:nvSpPr>
        <p:spPr>
          <a:xfrm>
            <a:off x="2602523" y="5828724"/>
            <a:ext cx="8052204" cy="369332"/>
          </a:xfrm>
          <a:prstGeom prst="rect">
            <a:avLst/>
          </a:prstGeom>
          <a:noFill/>
        </p:spPr>
        <p:txBody>
          <a:bodyPr wrap="none" rtlCol="0">
            <a:spAutoFit/>
          </a:bodyPr>
          <a:lstStyle/>
          <a:p>
            <a:r>
              <a:rPr lang="en-US" dirty="0"/>
              <a:t>Source: Open Access, </a:t>
            </a:r>
            <a:r>
              <a:rPr lang="en-US" dirty="0" err="1"/>
              <a:t>Att</a:t>
            </a:r>
            <a:r>
              <a:rPr lang="en-US" dirty="0"/>
              <a:t> Presentation to Open Compute Foundation, May 15, 2017 </a:t>
            </a:r>
          </a:p>
        </p:txBody>
      </p:sp>
    </p:spTree>
    <p:extLst>
      <p:ext uri="{BB962C8B-B14F-4D97-AF65-F5344CB8AC3E}">
        <p14:creationId xmlns:p14="http://schemas.microsoft.com/office/powerpoint/2010/main" val="4031995751"/>
      </p:ext>
    </p:extLst>
  </p:cSld>
  <p:clrMapOvr>
    <a:masterClrMapping/>
  </p:clrMapOvr>
  <p:transition>
    <p:wipe dir="r"/>
  </p:transition>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a:t>TM Forum Open APIs </a:t>
            </a:r>
            <a:endParaRPr lang="en-US" dirty="0"/>
          </a:p>
        </p:txBody>
      </p:sp>
      <p:sp>
        <p:nvSpPr>
          <p:cNvPr id="3" name="Text Placeholder 2"/>
          <p:cNvSpPr>
            <a:spLocks noGrp="1"/>
          </p:cNvSpPr>
          <p:nvPr>
            <p:ph type="body" sz="quarter" idx="10"/>
          </p:nvPr>
        </p:nvSpPr>
        <p:spPr/>
        <p:txBody>
          <a:bodyPr>
            <a:normAutofit/>
          </a:bodyPr>
          <a:lstStyle/>
          <a:p>
            <a:r>
              <a:rPr lang="en-IE" dirty="0"/>
              <a:t>TM Forum’s suite of </a:t>
            </a:r>
            <a:r>
              <a:rPr lang="en-IE" dirty="0">
                <a:hlinkClick r:id="rId2"/>
              </a:rPr>
              <a:t>40+ REST-based Open APIs</a:t>
            </a:r>
            <a:r>
              <a:rPr lang="en-IE" dirty="0"/>
              <a:t> has been collaboratively developed to be used in a range of scenarios, internally enabling service providers to transform their IT and operational agility and customer-centricity, while externally delivering a practical approach to seamless end-to-end management of complex digital services.</a:t>
            </a:r>
          </a:p>
          <a:p>
            <a:r>
              <a:rPr lang="en-IE" dirty="0"/>
              <a:t>To date, 28 of the world’s leading service providers and technology ecosystem participants have signed the Open API Manifesto publicly demonstrating their endorsement of TM Forum’s suite of Open APIs</a:t>
            </a:r>
          </a:p>
        </p:txBody>
      </p:sp>
      <p:pic>
        <p:nvPicPr>
          <p:cNvPr id="4" name="Picture 3"/>
          <p:cNvPicPr>
            <a:picLocks noChangeAspect="1"/>
          </p:cNvPicPr>
          <p:nvPr/>
        </p:nvPicPr>
        <p:blipFill>
          <a:blip r:embed="rId3"/>
          <a:stretch>
            <a:fillRect/>
          </a:stretch>
        </p:blipFill>
        <p:spPr>
          <a:xfrm>
            <a:off x="0" y="4791456"/>
            <a:ext cx="12070080" cy="1600200"/>
          </a:xfrm>
          <a:prstGeom prst="rect">
            <a:avLst/>
          </a:prstGeom>
        </p:spPr>
      </p:pic>
    </p:spTree>
    <p:extLst>
      <p:ext uri="{BB962C8B-B14F-4D97-AF65-F5344CB8AC3E}">
        <p14:creationId xmlns:p14="http://schemas.microsoft.com/office/powerpoint/2010/main" val="2511089433"/>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11568704" y="6559955"/>
            <a:ext cx="607358"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132" name="Title 131">
            <a:extLst>
              <a:ext uri="{FF2B5EF4-FFF2-40B4-BE49-F238E27FC236}">
                <a16:creationId xmlns:a16="http://schemas.microsoft.com/office/drawing/2014/main" xmlns="" id="{709D5100-7C3B-483C-B897-1FF0473B7222}"/>
              </a:ext>
            </a:extLst>
          </p:cNvPr>
          <p:cNvSpPr>
            <a:spLocks noGrp="1"/>
          </p:cNvSpPr>
          <p:nvPr>
            <p:ph type="title"/>
          </p:nvPr>
        </p:nvSpPr>
        <p:spPr/>
        <p:txBody>
          <a:bodyPr>
            <a:normAutofit fontScale="90000"/>
          </a:bodyPr>
          <a:lstStyle/>
          <a:p>
            <a:r>
              <a:rPr lang="en-US" b="1" dirty="0"/>
              <a:t>Orchestrator Functional Internal </a:t>
            </a:r>
            <a:r>
              <a:rPr lang="en-US" b="1" dirty="0" smtClean="0"/>
              <a:t>View (CNCF)</a:t>
            </a:r>
            <a:endParaRPr lang="en-US" b="1" dirty="0"/>
          </a:p>
        </p:txBody>
      </p:sp>
      <p:grpSp>
        <p:nvGrpSpPr>
          <p:cNvPr id="33" name="Group 32">
            <a:extLst>
              <a:ext uri="{FF2B5EF4-FFF2-40B4-BE49-F238E27FC236}">
                <a16:creationId xmlns:a16="http://schemas.microsoft.com/office/drawing/2014/main" xmlns="" id="{8E9D414A-1F0D-4437-8FE2-C331AF6DC26C}"/>
              </a:ext>
            </a:extLst>
          </p:cNvPr>
          <p:cNvGrpSpPr/>
          <p:nvPr/>
        </p:nvGrpSpPr>
        <p:grpSpPr>
          <a:xfrm>
            <a:off x="10459711" y="92241"/>
            <a:ext cx="1565050" cy="951258"/>
            <a:chOff x="8439430" y="25213"/>
            <a:chExt cx="1565050" cy="951258"/>
          </a:xfrm>
        </p:grpSpPr>
        <p:sp>
          <p:nvSpPr>
            <p:cNvPr id="176" name="Rectangle 175">
              <a:extLst>
                <a:ext uri="{FF2B5EF4-FFF2-40B4-BE49-F238E27FC236}">
                  <a16:creationId xmlns:a16="http://schemas.microsoft.com/office/drawing/2014/main" xmlns="" id="{3261A921-D5CE-49C2-9B24-6EB17C1C8DA8}"/>
                </a:ext>
              </a:extLst>
            </p:cNvPr>
            <p:cNvSpPr/>
            <p:nvPr/>
          </p:nvSpPr>
          <p:spPr>
            <a:xfrm>
              <a:off x="8439430" y="162658"/>
              <a:ext cx="1565050" cy="813813"/>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79" name="TextBox 178">
              <a:extLst>
                <a:ext uri="{FF2B5EF4-FFF2-40B4-BE49-F238E27FC236}">
                  <a16:creationId xmlns:a16="http://schemas.microsoft.com/office/drawing/2014/main" xmlns="" id="{61E46455-4F0F-463D-AB65-404AE4F7355E}"/>
                </a:ext>
              </a:extLst>
            </p:cNvPr>
            <p:cNvSpPr txBox="1"/>
            <p:nvPr/>
          </p:nvSpPr>
          <p:spPr>
            <a:xfrm>
              <a:off x="9008446" y="25213"/>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chemeClr val="bg1"/>
                  </a:solidFill>
                  <a:effectLst/>
                  <a:uFillTx/>
                  <a:latin typeface="+mn-lt"/>
                  <a:ea typeface="+mn-ea"/>
                  <a:cs typeface="+mn-cs"/>
                  <a:sym typeface="Calibri"/>
                </a:rPr>
                <a:t>Key</a:t>
              </a:r>
            </a:p>
          </p:txBody>
        </p:sp>
        <p:grpSp>
          <p:nvGrpSpPr>
            <p:cNvPr id="31" name="Group 30">
              <a:extLst>
                <a:ext uri="{FF2B5EF4-FFF2-40B4-BE49-F238E27FC236}">
                  <a16:creationId xmlns:a16="http://schemas.microsoft.com/office/drawing/2014/main" xmlns="" id="{E4A90269-B139-4BEE-B670-97E5AACE2CF7}"/>
                </a:ext>
              </a:extLst>
            </p:cNvPr>
            <p:cNvGrpSpPr/>
            <p:nvPr/>
          </p:nvGrpSpPr>
          <p:grpSpPr>
            <a:xfrm>
              <a:off x="8525367" y="437809"/>
              <a:ext cx="1451395" cy="436790"/>
              <a:chOff x="5236557" y="1068009"/>
              <a:chExt cx="1451395" cy="436790"/>
            </a:xfrm>
          </p:grpSpPr>
          <p:sp>
            <p:nvSpPr>
              <p:cNvPr id="172" name="TextBox 171">
                <a:extLst>
                  <a:ext uri="{FF2B5EF4-FFF2-40B4-BE49-F238E27FC236}">
                    <a16:creationId xmlns:a16="http://schemas.microsoft.com/office/drawing/2014/main" xmlns="" id="{1F6DC9E0-BB51-4BE7-B541-C52F0FBAB1C7}"/>
                  </a:ext>
                </a:extLst>
              </p:cNvPr>
              <p:cNvSpPr txBox="1"/>
              <p:nvPr/>
            </p:nvSpPr>
            <p:spPr>
              <a:xfrm>
                <a:off x="5236557" y="106800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OE-x</a:t>
                </a:r>
              </a:p>
            </p:txBody>
          </p:sp>
          <p:sp>
            <p:nvSpPr>
              <p:cNvPr id="173" name="TextBox 172">
                <a:extLst>
                  <a:ext uri="{FF2B5EF4-FFF2-40B4-BE49-F238E27FC236}">
                    <a16:creationId xmlns:a16="http://schemas.microsoft.com/office/drawing/2014/main" xmlns="" id="{5C9EC464-C30F-4A12-8EA7-61B0C36B359A}"/>
                  </a:ext>
                </a:extLst>
              </p:cNvPr>
              <p:cNvSpPr txBox="1"/>
              <p:nvPr/>
            </p:nvSpPr>
            <p:spPr>
              <a:xfrm>
                <a:off x="5236557" y="128946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OI-x</a:t>
                </a:r>
              </a:p>
            </p:txBody>
          </p:sp>
          <p:sp>
            <p:nvSpPr>
              <p:cNvPr id="26" name="TextBox 25">
                <a:extLst>
                  <a:ext uri="{FF2B5EF4-FFF2-40B4-BE49-F238E27FC236}">
                    <a16:creationId xmlns:a16="http://schemas.microsoft.com/office/drawing/2014/main" xmlns="" id="{839B1F57-7E45-4803-A778-6DA687031A58}"/>
                  </a:ext>
                </a:extLst>
              </p:cNvPr>
              <p:cNvSpPr txBox="1"/>
              <p:nvPr/>
            </p:nvSpPr>
            <p:spPr>
              <a:xfrm>
                <a:off x="5717815" y="1071230"/>
                <a:ext cx="970137" cy="215444"/>
              </a:xfrm>
              <a:prstGeom prst="rect">
                <a:avLst/>
              </a:prstGeom>
              <a:noFill/>
            </p:spPr>
            <p:txBody>
              <a:bodyPr wrap="none" rtlCol="0">
                <a:spAutoFit/>
              </a:bodyPr>
              <a:lstStyle/>
              <a:p>
                <a:r>
                  <a:rPr lang="en-US" sz="800" dirty="0">
                    <a:solidFill>
                      <a:prstClr val="black"/>
                    </a:solidFill>
                    <a:latin typeface="Arial"/>
                  </a:rPr>
                  <a:t>SO External API</a:t>
                </a:r>
              </a:p>
            </p:txBody>
          </p:sp>
          <p:sp>
            <p:nvSpPr>
              <p:cNvPr id="174" name="TextBox 173">
                <a:extLst>
                  <a:ext uri="{FF2B5EF4-FFF2-40B4-BE49-F238E27FC236}">
                    <a16:creationId xmlns:a16="http://schemas.microsoft.com/office/drawing/2014/main" xmlns="" id="{21FE55A6-061E-4CCE-AC67-4B2536577CE3}"/>
                  </a:ext>
                </a:extLst>
              </p:cNvPr>
              <p:cNvSpPr txBox="1"/>
              <p:nvPr/>
            </p:nvSpPr>
            <p:spPr>
              <a:xfrm>
                <a:off x="5725221" y="1283340"/>
                <a:ext cx="902811" cy="215444"/>
              </a:xfrm>
              <a:prstGeom prst="rect">
                <a:avLst/>
              </a:prstGeom>
              <a:noFill/>
            </p:spPr>
            <p:txBody>
              <a:bodyPr wrap="none" rtlCol="0">
                <a:spAutoFit/>
              </a:bodyPr>
              <a:lstStyle/>
              <a:p>
                <a:r>
                  <a:rPr lang="en-US" sz="800" dirty="0">
                    <a:solidFill>
                      <a:prstClr val="black"/>
                    </a:solidFill>
                    <a:latin typeface="Arial"/>
                  </a:rPr>
                  <a:t>SO Internal API</a:t>
                </a:r>
              </a:p>
            </p:txBody>
          </p:sp>
        </p:grpSp>
      </p:grpSp>
      <p:sp>
        <p:nvSpPr>
          <p:cNvPr id="180" name="Speech Bubble: Rectangle 179">
            <a:extLst>
              <a:ext uri="{FF2B5EF4-FFF2-40B4-BE49-F238E27FC236}">
                <a16:creationId xmlns:a16="http://schemas.microsoft.com/office/drawing/2014/main" xmlns="" id="{AE4DB433-F05B-4FE0-A248-6D656669306A}"/>
              </a:ext>
            </a:extLst>
          </p:cNvPr>
          <p:cNvSpPr/>
          <p:nvPr/>
        </p:nvSpPr>
        <p:spPr>
          <a:xfrm>
            <a:off x="8226071" y="151076"/>
            <a:ext cx="1811492" cy="476893"/>
          </a:xfrm>
          <a:prstGeom prst="wedgeRectCallout">
            <a:avLst>
              <a:gd name="adj1" fmla="val 77755"/>
              <a:gd name="adj2" fmla="val 42783"/>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APIs labeled on slide relative to SO for reference only.</a:t>
            </a:r>
          </a:p>
        </p:txBody>
      </p:sp>
      <p:sp>
        <p:nvSpPr>
          <p:cNvPr id="165" name="Speech Bubble: Rectangle 164">
            <a:extLst>
              <a:ext uri="{FF2B5EF4-FFF2-40B4-BE49-F238E27FC236}">
                <a16:creationId xmlns:a16="http://schemas.microsoft.com/office/drawing/2014/main" xmlns="" id="{0F4E16BA-AFAC-438E-931E-38B1845058C2}"/>
              </a:ext>
            </a:extLst>
          </p:cNvPr>
          <p:cNvSpPr/>
          <p:nvPr/>
        </p:nvSpPr>
        <p:spPr>
          <a:xfrm>
            <a:off x="3314135" y="979510"/>
            <a:ext cx="1571031" cy="582398"/>
          </a:xfrm>
          <a:prstGeom prst="wedgeRectCallout">
            <a:avLst>
              <a:gd name="adj1" fmla="val 66107"/>
              <a:gd name="adj2" fmla="val 32147"/>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SO-SO communication across ONAP instances looks like an External API.</a:t>
            </a:r>
          </a:p>
        </p:txBody>
      </p:sp>
      <p:grpSp>
        <p:nvGrpSpPr>
          <p:cNvPr id="43" name="Group 42">
            <a:extLst>
              <a:ext uri="{FF2B5EF4-FFF2-40B4-BE49-F238E27FC236}">
                <a16:creationId xmlns:a16="http://schemas.microsoft.com/office/drawing/2014/main" xmlns="" id="{4C6C899C-21C0-42DB-A429-AC0F79FC008D}"/>
              </a:ext>
            </a:extLst>
          </p:cNvPr>
          <p:cNvGrpSpPr/>
          <p:nvPr/>
        </p:nvGrpSpPr>
        <p:grpSpPr>
          <a:xfrm>
            <a:off x="880870" y="1178836"/>
            <a:ext cx="11098751" cy="5735307"/>
            <a:chOff x="880870" y="1178836"/>
            <a:chExt cx="11098751" cy="5735307"/>
          </a:xfrm>
        </p:grpSpPr>
        <p:sp>
          <p:nvSpPr>
            <p:cNvPr id="126" name="Freeform: Shape 125">
              <a:extLst>
                <a:ext uri="{FF2B5EF4-FFF2-40B4-BE49-F238E27FC236}">
                  <a16:creationId xmlns:a16="http://schemas.microsoft.com/office/drawing/2014/main" xmlns="" id="{835757CF-CCCE-4405-A392-DD15489ED8F6}"/>
                </a:ext>
              </a:extLst>
            </p:cNvPr>
            <p:cNvSpPr/>
            <p:nvPr/>
          </p:nvSpPr>
          <p:spPr>
            <a:xfrm>
              <a:off x="895541" y="1776795"/>
              <a:ext cx="8907734" cy="4525048"/>
            </a:xfrm>
            <a:custGeom>
              <a:avLst/>
              <a:gdLst>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49857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1228 w 5772647"/>
                <a:gd name="connsiteY16" fmla="*/ 341906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16043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83096 w 5772647"/>
                <a:gd name="connsiteY0" fmla="*/ 330083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83096 w 5772647"/>
                <a:gd name="connsiteY17" fmla="*/ 330083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927608 w 5772647"/>
                <a:gd name="connsiteY0" fmla="*/ 338104 h 4516340"/>
                <a:gd name="connsiteX1" fmla="*/ 2719346 w 5772647"/>
                <a:gd name="connsiteY1" fmla="*/ 29419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2927608 w 5772647"/>
                <a:gd name="connsiteY0" fmla="*/ 338104 h 4516340"/>
                <a:gd name="connsiteX1" fmla="*/ 2833646 w 5772647"/>
                <a:gd name="connsiteY1" fmla="*/ 29927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2927608 w 5772647"/>
                <a:gd name="connsiteY0" fmla="*/ 338104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3226373 w 5772647"/>
                <a:gd name="connsiteY0" fmla="*/ 347158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26373 w 5772647"/>
                <a:gd name="connsiteY17" fmla="*/ 347158 h 4516340"/>
                <a:gd name="connsiteX0" fmla="*/ 3235427 w 5772647"/>
                <a:gd name="connsiteY0" fmla="*/ 329051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2833646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069036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132411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105251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5940385 w 8477605"/>
                <a:gd name="connsiteY0" fmla="*/ 329051 h 4516340"/>
                <a:gd name="connsiteX1" fmla="*/ 5810209 w 8477605"/>
                <a:gd name="connsiteY1" fmla="*/ 299278 h 4516340"/>
                <a:gd name="connsiteX2" fmla="*/ 5824341 w 8477605"/>
                <a:gd name="connsiteY2" fmla="*/ 66477 h 4516340"/>
                <a:gd name="connsiteX3" fmla="*/ 5928587 w 8477605"/>
                <a:gd name="connsiteY3" fmla="*/ 12032 h 4516340"/>
                <a:gd name="connsiteX4" fmla="*/ 8342432 w 8477605"/>
                <a:gd name="connsiteY4" fmla="*/ 0 h 4516340"/>
                <a:gd name="connsiteX5" fmla="*/ 8453751 w 8477605"/>
                <a:gd name="connsiteY5" fmla="*/ 55659 h 4516340"/>
                <a:gd name="connsiteX6" fmla="*/ 8469653 w 8477605"/>
                <a:gd name="connsiteY6" fmla="*/ 135172 h 4516340"/>
                <a:gd name="connsiteX7" fmla="*/ 8477605 w 8477605"/>
                <a:gd name="connsiteY7" fmla="*/ 4397071 h 4516340"/>
                <a:gd name="connsiteX8" fmla="*/ 8366286 w 8477605"/>
                <a:gd name="connsiteY8" fmla="*/ 4516340 h 4516340"/>
                <a:gd name="connsiteX9" fmla="*/ 2816276 w 8477605"/>
                <a:gd name="connsiteY9" fmla="*/ 4516340 h 4516340"/>
                <a:gd name="connsiteX10" fmla="*/ 2704958 w 8477605"/>
                <a:gd name="connsiteY10" fmla="*/ 4468633 h 4516340"/>
                <a:gd name="connsiteX11" fmla="*/ 2720860 w 8477605"/>
                <a:gd name="connsiteY11" fmla="*/ 4261899 h 4516340"/>
                <a:gd name="connsiteX12" fmla="*/ 0 w 8477605"/>
                <a:gd name="connsiteY12" fmla="*/ 4207754 h 4516340"/>
                <a:gd name="connsiteX13" fmla="*/ 8064137 w 8477605"/>
                <a:gd name="connsiteY13" fmla="*/ 4198288 h 4516340"/>
                <a:gd name="connsiteX14" fmla="*/ 8143650 w 8477605"/>
                <a:gd name="connsiteY14" fmla="*/ 4126726 h 4516340"/>
                <a:gd name="connsiteX15" fmla="*/ 8159552 w 8477605"/>
                <a:gd name="connsiteY15" fmla="*/ 437321 h 4516340"/>
                <a:gd name="connsiteX16" fmla="*/ 8064137 w 8477605"/>
                <a:gd name="connsiteY16" fmla="*/ 333955 h 4516340"/>
                <a:gd name="connsiteX17" fmla="*/ 5940385 w 8477605"/>
                <a:gd name="connsiteY17" fmla="*/ 329051 h 4516340"/>
                <a:gd name="connsiteX0" fmla="*/ 6075936 w 8613156"/>
                <a:gd name="connsiteY0" fmla="*/ 329051 h 4516340"/>
                <a:gd name="connsiteX1" fmla="*/ 5945760 w 8613156"/>
                <a:gd name="connsiteY1" fmla="*/ 299278 h 4516340"/>
                <a:gd name="connsiteX2" fmla="*/ 5959892 w 8613156"/>
                <a:gd name="connsiteY2" fmla="*/ 66477 h 4516340"/>
                <a:gd name="connsiteX3" fmla="*/ 6064138 w 8613156"/>
                <a:gd name="connsiteY3" fmla="*/ 12032 h 4516340"/>
                <a:gd name="connsiteX4" fmla="*/ 8477983 w 8613156"/>
                <a:gd name="connsiteY4" fmla="*/ 0 h 4516340"/>
                <a:gd name="connsiteX5" fmla="*/ 8589302 w 8613156"/>
                <a:gd name="connsiteY5" fmla="*/ 55659 h 4516340"/>
                <a:gd name="connsiteX6" fmla="*/ 8605204 w 8613156"/>
                <a:gd name="connsiteY6" fmla="*/ 135172 h 4516340"/>
                <a:gd name="connsiteX7" fmla="*/ 8613156 w 8613156"/>
                <a:gd name="connsiteY7" fmla="*/ 4397071 h 4516340"/>
                <a:gd name="connsiteX8" fmla="*/ 8501837 w 8613156"/>
                <a:gd name="connsiteY8" fmla="*/ 4516340 h 4516340"/>
                <a:gd name="connsiteX9" fmla="*/ 2951827 w 8613156"/>
                <a:gd name="connsiteY9" fmla="*/ 4516340 h 4516340"/>
                <a:gd name="connsiteX10" fmla="*/ 2840509 w 8613156"/>
                <a:gd name="connsiteY10" fmla="*/ 4468633 h 4516340"/>
                <a:gd name="connsiteX11" fmla="*/ 0 w 8613156"/>
                <a:gd name="connsiteY11" fmla="*/ 4113853 h 4516340"/>
                <a:gd name="connsiteX12" fmla="*/ 135551 w 8613156"/>
                <a:gd name="connsiteY12" fmla="*/ 4207754 h 4516340"/>
                <a:gd name="connsiteX13" fmla="*/ 8199688 w 8613156"/>
                <a:gd name="connsiteY13" fmla="*/ 4198288 h 4516340"/>
                <a:gd name="connsiteX14" fmla="*/ 8279201 w 8613156"/>
                <a:gd name="connsiteY14" fmla="*/ 4126726 h 4516340"/>
                <a:gd name="connsiteX15" fmla="*/ 8295103 w 8613156"/>
                <a:gd name="connsiteY15" fmla="*/ 437321 h 4516340"/>
                <a:gd name="connsiteX16" fmla="*/ 8199688 w 8613156"/>
                <a:gd name="connsiteY16" fmla="*/ 333955 h 4516340"/>
                <a:gd name="connsiteX17" fmla="*/ 6075936 w 8613156"/>
                <a:gd name="connsiteY17" fmla="*/ 329051 h 4516340"/>
                <a:gd name="connsiteX0" fmla="*/ 6294029 w 8831249"/>
                <a:gd name="connsiteY0" fmla="*/ 329051 h 4525048"/>
                <a:gd name="connsiteX1" fmla="*/ 6163853 w 8831249"/>
                <a:gd name="connsiteY1" fmla="*/ 299278 h 4525048"/>
                <a:gd name="connsiteX2" fmla="*/ 6177985 w 8831249"/>
                <a:gd name="connsiteY2" fmla="*/ 66477 h 4525048"/>
                <a:gd name="connsiteX3" fmla="*/ 6282231 w 8831249"/>
                <a:gd name="connsiteY3" fmla="*/ 12032 h 4525048"/>
                <a:gd name="connsiteX4" fmla="*/ 8696076 w 8831249"/>
                <a:gd name="connsiteY4" fmla="*/ 0 h 4525048"/>
                <a:gd name="connsiteX5" fmla="*/ 8807395 w 8831249"/>
                <a:gd name="connsiteY5" fmla="*/ 55659 h 4525048"/>
                <a:gd name="connsiteX6" fmla="*/ 8823297 w 8831249"/>
                <a:gd name="connsiteY6" fmla="*/ 135172 h 4525048"/>
                <a:gd name="connsiteX7" fmla="*/ 8831249 w 8831249"/>
                <a:gd name="connsiteY7" fmla="*/ 4397071 h 4525048"/>
                <a:gd name="connsiteX8" fmla="*/ 8719930 w 8831249"/>
                <a:gd name="connsiteY8" fmla="*/ 4516340 h 4525048"/>
                <a:gd name="connsiteX9" fmla="*/ 0 w 8831249"/>
                <a:gd name="connsiteY9" fmla="*/ 4525048 h 4525048"/>
                <a:gd name="connsiteX10" fmla="*/ 3058602 w 8831249"/>
                <a:gd name="connsiteY10" fmla="*/ 4468633 h 4525048"/>
                <a:gd name="connsiteX11" fmla="*/ 218093 w 8831249"/>
                <a:gd name="connsiteY11" fmla="*/ 4113853 h 4525048"/>
                <a:gd name="connsiteX12" fmla="*/ 353644 w 8831249"/>
                <a:gd name="connsiteY12" fmla="*/ 4207754 h 4525048"/>
                <a:gd name="connsiteX13" fmla="*/ 8417781 w 8831249"/>
                <a:gd name="connsiteY13" fmla="*/ 4198288 h 4525048"/>
                <a:gd name="connsiteX14" fmla="*/ 8497294 w 8831249"/>
                <a:gd name="connsiteY14" fmla="*/ 4126726 h 4525048"/>
                <a:gd name="connsiteX15" fmla="*/ 8513196 w 8831249"/>
                <a:gd name="connsiteY15" fmla="*/ 437321 h 4525048"/>
                <a:gd name="connsiteX16" fmla="*/ 8417781 w 8831249"/>
                <a:gd name="connsiteY16" fmla="*/ 333955 h 4525048"/>
                <a:gd name="connsiteX17" fmla="*/ 6294029 w 8831249"/>
                <a:gd name="connsiteY17"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320703 w 8933859"/>
                <a:gd name="connsiteY11" fmla="*/ 4113853 h 4525048"/>
                <a:gd name="connsiteX12" fmla="*/ 456254 w 8933859"/>
                <a:gd name="connsiteY12" fmla="*/ 4207754 h 4525048"/>
                <a:gd name="connsiteX13" fmla="*/ 8520391 w 8933859"/>
                <a:gd name="connsiteY13" fmla="*/ 4198288 h 4525048"/>
                <a:gd name="connsiteX14" fmla="*/ 8599904 w 8933859"/>
                <a:gd name="connsiteY14" fmla="*/ 4126726 h 4525048"/>
                <a:gd name="connsiteX15" fmla="*/ 8615806 w 8933859"/>
                <a:gd name="connsiteY15" fmla="*/ 437321 h 4525048"/>
                <a:gd name="connsiteX16" fmla="*/ 8520391 w 8933859"/>
                <a:gd name="connsiteY16" fmla="*/ 333955 h 4525048"/>
                <a:gd name="connsiteX17" fmla="*/ 6396639 w 8933859"/>
                <a:gd name="connsiteY17"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320703 w 8933859"/>
                <a:gd name="connsiteY11" fmla="*/ 4113853 h 4525048"/>
                <a:gd name="connsiteX12" fmla="*/ 421419 w 8933859"/>
                <a:gd name="connsiteY12" fmla="*/ 4216463 h 4525048"/>
                <a:gd name="connsiteX13" fmla="*/ 8520391 w 8933859"/>
                <a:gd name="connsiteY13" fmla="*/ 4198288 h 4525048"/>
                <a:gd name="connsiteX14" fmla="*/ 8599904 w 8933859"/>
                <a:gd name="connsiteY14" fmla="*/ 4126726 h 4525048"/>
                <a:gd name="connsiteX15" fmla="*/ 8615806 w 8933859"/>
                <a:gd name="connsiteY15" fmla="*/ 437321 h 4525048"/>
                <a:gd name="connsiteX16" fmla="*/ 8520391 w 8933859"/>
                <a:gd name="connsiteY16" fmla="*/ 333955 h 4525048"/>
                <a:gd name="connsiteX17" fmla="*/ 6396639 w 8933859"/>
                <a:gd name="connsiteY17"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158196 w 8933859"/>
                <a:gd name="connsiteY11" fmla="*/ 4249536 h 4525048"/>
                <a:gd name="connsiteX12" fmla="*/ 320703 w 8933859"/>
                <a:gd name="connsiteY12" fmla="*/ 4113853 h 4525048"/>
                <a:gd name="connsiteX13" fmla="*/ 421419 w 8933859"/>
                <a:gd name="connsiteY13" fmla="*/ 4216463 h 4525048"/>
                <a:gd name="connsiteX14" fmla="*/ 8520391 w 8933859"/>
                <a:gd name="connsiteY14" fmla="*/ 4198288 h 4525048"/>
                <a:gd name="connsiteX15" fmla="*/ 8599904 w 8933859"/>
                <a:gd name="connsiteY15" fmla="*/ 4126726 h 4525048"/>
                <a:gd name="connsiteX16" fmla="*/ 8615806 w 8933859"/>
                <a:gd name="connsiteY16" fmla="*/ 437321 h 4525048"/>
                <a:gd name="connsiteX17" fmla="*/ 8520391 w 8933859"/>
                <a:gd name="connsiteY17" fmla="*/ 333955 h 4525048"/>
                <a:gd name="connsiteX18" fmla="*/ 6396639 w 8933859"/>
                <a:gd name="connsiteY18"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36276 w 8933859"/>
                <a:gd name="connsiteY11" fmla="*/ 1070908 h 4525048"/>
                <a:gd name="connsiteX12" fmla="*/ 320703 w 8933859"/>
                <a:gd name="connsiteY12" fmla="*/ 4113853 h 4525048"/>
                <a:gd name="connsiteX13" fmla="*/ 421419 w 8933859"/>
                <a:gd name="connsiteY13" fmla="*/ 4216463 h 4525048"/>
                <a:gd name="connsiteX14" fmla="*/ 8520391 w 8933859"/>
                <a:gd name="connsiteY14" fmla="*/ 4198288 h 4525048"/>
                <a:gd name="connsiteX15" fmla="*/ 8599904 w 8933859"/>
                <a:gd name="connsiteY15" fmla="*/ 4126726 h 4525048"/>
                <a:gd name="connsiteX16" fmla="*/ 8615806 w 8933859"/>
                <a:gd name="connsiteY16" fmla="*/ 437321 h 4525048"/>
                <a:gd name="connsiteX17" fmla="*/ 8520391 w 8933859"/>
                <a:gd name="connsiteY17" fmla="*/ 333955 h 4525048"/>
                <a:gd name="connsiteX18" fmla="*/ 6396639 w 8933859"/>
                <a:gd name="connsiteY18"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0151 w 8907734"/>
                <a:gd name="connsiteY11" fmla="*/ 1070908 h 4525048"/>
                <a:gd name="connsiteX12" fmla="*/ 294578 w 8907734"/>
                <a:gd name="connsiteY12" fmla="*/ 4113853 h 4525048"/>
                <a:gd name="connsiteX13" fmla="*/ 395294 w 8907734"/>
                <a:gd name="connsiteY13" fmla="*/ 4216463 h 4525048"/>
                <a:gd name="connsiteX14" fmla="*/ 8494266 w 8907734"/>
                <a:gd name="connsiteY14" fmla="*/ 4198288 h 4525048"/>
                <a:gd name="connsiteX15" fmla="*/ 8573779 w 8907734"/>
                <a:gd name="connsiteY15" fmla="*/ 4126726 h 4525048"/>
                <a:gd name="connsiteX16" fmla="*/ 8589681 w 8907734"/>
                <a:gd name="connsiteY16" fmla="*/ 437321 h 4525048"/>
                <a:gd name="connsiteX17" fmla="*/ 8494266 w 8907734"/>
                <a:gd name="connsiteY17" fmla="*/ 333955 h 4525048"/>
                <a:gd name="connsiteX18" fmla="*/ 6370514 w 8907734"/>
                <a:gd name="connsiteY18"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294578 w 8907734"/>
                <a:gd name="connsiteY12" fmla="*/ 4113853 h 4525048"/>
                <a:gd name="connsiteX13" fmla="*/ 395294 w 8907734"/>
                <a:gd name="connsiteY13" fmla="*/ 4216463 h 4525048"/>
                <a:gd name="connsiteX14" fmla="*/ 8494266 w 8907734"/>
                <a:gd name="connsiteY14" fmla="*/ 4198288 h 4525048"/>
                <a:gd name="connsiteX15" fmla="*/ 8573779 w 8907734"/>
                <a:gd name="connsiteY15" fmla="*/ 4126726 h 4525048"/>
                <a:gd name="connsiteX16" fmla="*/ 8589681 w 8907734"/>
                <a:gd name="connsiteY16" fmla="*/ 437321 h 4525048"/>
                <a:gd name="connsiteX17" fmla="*/ 8494266 w 8907734"/>
                <a:gd name="connsiteY17" fmla="*/ 333955 h 4525048"/>
                <a:gd name="connsiteX18" fmla="*/ 6370514 w 8907734"/>
                <a:gd name="connsiteY18"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680508 h 4525048"/>
                <a:gd name="connsiteX13" fmla="*/ 294578 w 8907734"/>
                <a:gd name="connsiteY13" fmla="*/ 4113853 h 4525048"/>
                <a:gd name="connsiteX14" fmla="*/ 395294 w 8907734"/>
                <a:gd name="connsiteY14" fmla="*/ 4216463 h 4525048"/>
                <a:gd name="connsiteX15" fmla="*/ 8494266 w 8907734"/>
                <a:gd name="connsiteY15" fmla="*/ 4198288 h 4525048"/>
                <a:gd name="connsiteX16" fmla="*/ 8573779 w 8907734"/>
                <a:gd name="connsiteY16" fmla="*/ 4126726 h 4525048"/>
                <a:gd name="connsiteX17" fmla="*/ 8589681 w 8907734"/>
                <a:gd name="connsiteY17" fmla="*/ 437321 h 4525048"/>
                <a:gd name="connsiteX18" fmla="*/ 8494266 w 8907734"/>
                <a:gd name="connsiteY18" fmla="*/ 333955 h 4525048"/>
                <a:gd name="connsiteX19" fmla="*/ 6370514 w 8907734"/>
                <a:gd name="connsiteY19"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323659 w 8907734"/>
                <a:gd name="connsiteY12" fmla="*/ 443891 h 4525048"/>
                <a:gd name="connsiteX13" fmla="*/ 294578 w 8907734"/>
                <a:gd name="connsiteY13" fmla="*/ 4113853 h 4525048"/>
                <a:gd name="connsiteX14" fmla="*/ 395294 w 8907734"/>
                <a:gd name="connsiteY14" fmla="*/ 4216463 h 4525048"/>
                <a:gd name="connsiteX15" fmla="*/ 8494266 w 8907734"/>
                <a:gd name="connsiteY15" fmla="*/ 4198288 h 4525048"/>
                <a:gd name="connsiteX16" fmla="*/ 8573779 w 8907734"/>
                <a:gd name="connsiteY16" fmla="*/ 4126726 h 4525048"/>
                <a:gd name="connsiteX17" fmla="*/ 8589681 w 8907734"/>
                <a:gd name="connsiteY17" fmla="*/ 437321 h 4525048"/>
                <a:gd name="connsiteX18" fmla="*/ 8494266 w 8907734"/>
                <a:gd name="connsiteY18" fmla="*/ 333955 h 4525048"/>
                <a:gd name="connsiteX19" fmla="*/ 6370514 w 8907734"/>
                <a:gd name="connsiteY19"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323659 w 8907734"/>
                <a:gd name="connsiteY12" fmla="*/ 400348 h 4525048"/>
                <a:gd name="connsiteX13" fmla="*/ 294578 w 8907734"/>
                <a:gd name="connsiteY13" fmla="*/ 4113853 h 4525048"/>
                <a:gd name="connsiteX14" fmla="*/ 395294 w 8907734"/>
                <a:gd name="connsiteY14" fmla="*/ 4216463 h 4525048"/>
                <a:gd name="connsiteX15" fmla="*/ 8494266 w 8907734"/>
                <a:gd name="connsiteY15" fmla="*/ 4198288 h 4525048"/>
                <a:gd name="connsiteX16" fmla="*/ 8573779 w 8907734"/>
                <a:gd name="connsiteY16" fmla="*/ 4126726 h 4525048"/>
                <a:gd name="connsiteX17" fmla="*/ 8589681 w 8907734"/>
                <a:gd name="connsiteY17" fmla="*/ 437321 h 4525048"/>
                <a:gd name="connsiteX18" fmla="*/ 8494266 w 8907734"/>
                <a:gd name="connsiteY18" fmla="*/ 333955 h 4525048"/>
                <a:gd name="connsiteX19" fmla="*/ 6370514 w 8907734"/>
                <a:gd name="connsiteY19"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91342 h 4525048"/>
                <a:gd name="connsiteX13" fmla="*/ 323659 w 8907734"/>
                <a:gd name="connsiteY13" fmla="*/ 400348 h 4525048"/>
                <a:gd name="connsiteX14" fmla="*/ 294578 w 8907734"/>
                <a:gd name="connsiteY14" fmla="*/ 4113853 h 4525048"/>
                <a:gd name="connsiteX15" fmla="*/ 395294 w 8907734"/>
                <a:gd name="connsiteY15" fmla="*/ 4216463 h 4525048"/>
                <a:gd name="connsiteX16" fmla="*/ 8494266 w 8907734"/>
                <a:gd name="connsiteY16" fmla="*/ 4198288 h 4525048"/>
                <a:gd name="connsiteX17" fmla="*/ 8573779 w 8907734"/>
                <a:gd name="connsiteY17" fmla="*/ 4126726 h 4525048"/>
                <a:gd name="connsiteX18" fmla="*/ 8589681 w 8907734"/>
                <a:gd name="connsiteY18" fmla="*/ 437321 h 4525048"/>
                <a:gd name="connsiteX19" fmla="*/ 8494266 w 8907734"/>
                <a:gd name="connsiteY19" fmla="*/ 333955 h 4525048"/>
                <a:gd name="connsiteX20" fmla="*/ 6370514 w 8907734"/>
                <a:gd name="connsiteY20"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402036 w 8907734"/>
                <a:gd name="connsiteY12" fmla="*/ 339388 h 4525048"/>
                <a:gd name="connsiteX13" fmla="*/ 323659 w 8907734"/>
                <a:gd name="connsiteY13" fmla="*/ 400348 h 4525048"/>
                <a:gd name="connsiteX14" fmla="*/ 294578 w 8907734"/>
                <a:gd name="connsiteY14" fmla="*/ 4113853 h 4525048"/>
                <a:gd name="connsiteX15" fmla="*/ 395294 w 8907734"/>
                <a:gd name="connsiteY15" fmla="*/ 4216463 h 4525048"/>
                <a:gd name="connsiteX16" fmla="*/ 8494266 w 8907734"/>
                <a:gd name="connsiteY16" fmla="*/ 4198288 h 4525048"/>
                <a:gd name="connsiteX17" fmla="*/ 8573779 w 8907734"/>
                <a:gd name="connsiteY17" fmla="*/ 4126726 h 4525048"/>
                <a:gd name="connsiteX18" fmla="*/ 8589681 w 8907734"/>
                <a:gd name="connsiteY18" fmla="*/ 437321 h 4525048"/>
                <a:gd name="connsiteX19" fmla="*/ 8494266 w 8907734"/>
                <a:gd name="connsiteY19" fmla="*/ 333955 h 4525048"/>
                <a:gd name="connsiteX20" fmla="*/ 6370514 w 8907734"/>
                <a:gd name="connsiteY20"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58196 w 8907734"/>
                <a:gd name="connsiteY12" fmla="*/ 217468 h 4525048"/>
                <a:gd name="connsiteX13" fmla="*/ 402036 w 8907734"/>
                <a:gd name="connsiteY13" fmla="*/ 339388 h 4525048"/>
                <a:gd name="connsiteX14" fmla="*/ 323659 w 8907734"/>
                <a:gd name="connsiteY14" fmla="*/ 400348 h 4525048"/>
                <a:gd name="connsiteX15" fmla="*/ 294578 w 8907734"/>
                <a:gd name="connsiteY15" fmla="*/ 4113853 h 4525048"/>
                <a:gd name="connsiteX16" fmla="*/ 395294 w 8907734"/>
                <a:gd name="connsiteY16" fmla="*/ 4216463 h 4525048"/>
                <a:gd name="connsiteX17" fmla="*/ 8494266 w 8907734"/>
                <a:gd name="connsiteY17" fmla="*/ 4198288 h 4525048"/>
                <a:gd name="connsiteX18" fmla="*/ 8573779 w 8907734"/>
                <a:gd name="connsiteY18" fmla="*/ 4126726 h 4525048"/>
                <a:gd name="connsiteX19" fmla="*/ 8589681 w 8907734"/>
                <a:gd name="connsiteY19" fmla="*/ 437321 h 4525048"/>
                <a:gd name="connsiteX20" fmla="*/ 8494266 w 8907734"/>
                <a:gd name="connsiteY20" fmla="*/ 333955 h 4525048"/>
                <a:gd name="connsiteX21" fmla="*/ 6370514 w 8907734"/>
                <a:gd name="connsiteY21"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656070 w 8907734"/>
                <a:gd name="connsiteY12" fmla="*/ 339388 h 4525048"/>
                <a:gd name="connsiteX13" fmla="*/ 402036 w 8907734"/>
                <a:gd name="connsiteY13" fmla="*/ 339388 h 4525048"/>
                <a:gd name="connsiteX14" fmla="*/ 323659 w 8907734"/>
                <a:gd name="connsiteY14" fmla="*/ 400348 h 4525048"/>
                <a:gd name="connsiteX15" fmla="*/ 294578 w 8907734"/>
                <a:gd name="connsiteY15" fmla="*/ 4113853 h 4525048"/>
                <a:gd name="connsiteX16" fmla="*/ 395294 w 8907734"/>
                <a:gd name="connsiteY16" fmla="*/ 4216463 h 4525048"/>
                <a:gd name="connsiteX17" fmla="*/ 8494266 w 8907734"/>
                <a:gd name="connsiteY17" fmla="*/ 4198288 h 4525048"/>
                <a:gd name="connsiteX18" fmla="*/ 8573779 w 8907734"/>
                <a:gd name="connsiteY18" fmla="*/ 4126726 h 4525048"/>
                <a:gd name="connsiteX19" fmla="*/ 8589681 w 8907734"/>
                <a:gd name="connsiteY19" fmla="*/ 437321 h 4525048"/>
                <a:gd name="connsiteX20" fmla="*/ 8494266 w 8907734"/>
                <a:gd name="connsiteY20" fmla="*/ 333955 h 4525048"/>
                <a:gd name="connsiteX21" fmla="*/ 6370514 w 8907734"/>
                <a:gd name="connsiteY21"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854882 w 8907734"/>
                <a:gd name="connsiteY12" fmla="*/ 217468 h 4525048"/>
                <a:gd name="connsiteX13" fmla="*/ 1656070 w 8907734"/>
                <a:gd name="connsiteY13" fmla="*/ 339388 h 4525048"/>
                <a:gd name="connsiteX14" fmla="*/ 402036 w 8907734"/>
                <a:gd name="connsiteY14" fmla="*/ 339388 h 4525048"/>
                <a:gd name="connsiteX15" fmla="*/ 323659 w 8907734"/>
                <a:gd name="connsiteY15" fmla="*/ 400348 h 4525048"/>
                <a:gd name="connsiteX16" fmla="*/ 294578 w 8907734"/>
                <a:gd name="connsiteY16" fmla="*/ 4113853 h 4525048"/>
                <a:gd name="connsiteX17" fmla="*/ 395294 w 8907734"/>
                <a:gd name="connsiteY17" fmla="*/ 4216463 h 4525048"/>
                <a:gd name="connsiteX18" fmla="*/ 8494266 w 8907734"/>
                <a:gd name="connsiteY18" fmla="*/ 4198288 h 4525048"/>
                <a:gd name="connsiteX19" fmla="*/ 8573779 w 8907734"/>
                <a:gd name="connsiteY19" fmla="*/ 4126726 h 4525048"/>
                <a:gd name="connsiteX20" fmla="*/ 8589681 w 8907734"/>
                <a:gd name="connsiteY20" fmla="*/ 437321 h 4525048"/>
                <a:gd name="connsiteX21" fmla="*/ 8494266 w 8907734"/>
                <a:gd name="connsiteY21" fmla="*/ 333955 h 4525048"/>
                <a:gd name="connsiteX22" fmla="*/ 6370514 w 8907734"/>
                <a:gd name="connsiteY22"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708322 w 8907734"/>
                <a:gd name="connsiteY12" fmla="*/ 252302 h 4525048"/>
                <a:gd name="connsiteX13" fmla="*/ 1656070 w 8907734"/>
                <a:gd name="connsiteY13" fmla="*/ 339388 h 4525048"/>
                <a:gd name="connsiteX14" fmla="*/ 402036 w 8907734"/>
                <a:gd name="connsiteY14" fmla="*/ 339388 h 4525048"/>
                <a:gd name="connsiteX15" fmla="*/ 323659 w 8907734"/>
                <a:gd name="connsiteY15" fmla="*/ 400348 h 4525048"/>
                <a:gd name="connsiteX16" fmla="*/ 294578 w 8907734"/>
                <a:gd name="connsiteY16" fmla="*/ 4113853 h 4525048"/>
                <a:gd name="connsiteX17" fmla="*/ 395294 w 8907734"/>
                <a:gd name="connsiteY17" fmla="*/ 4216463 h 4525048"/>
                <a:gd name="connsiteX18" fmla="*/ 8494266 w 8907734"/>
                <a:gd name="connsiteY18" fmla="*/ 4198288 h 4525048"/>
                <a:gd name="connsiteX19" fmla="*/ 8573779 w 8907734"/>
                <a:gd name="connsiteY19" fmla="*/ 4126726 h 4525048"/>
                <a:gd name="connsiteX20" fmla="*/ 8589681 w 8907734"/>
                <a:gd name="connsiteY20" fmla="*/ 437321 h 4525048"/>
                <a:gd name="connsiteX21" fmla="*/ 8494266 w 8907734"/>
                <a:gd name="connsiteY21" fmla="*/ 333955 h 4525048"/>
                <a:gd name="connsiteX22" fmla="*/ 6370514 w 8907734"/>
                <a:gd name="connsiteY22"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828756 w 8907734"/>
                <a:gd name="connsiteY12" fmla="*/ 165216 h 4525048"/>
                <a:gd name="connsiteX13" fmla="*/ 1708322 w 8907734"/>
                <a:gd name="connsiteY13" fmla="*/ 252302 h 4525048"/>
                <a:gd name="connsiteX14" fmla="*/ 1656070 w 8907734"/>
                <a:gd name="connsiteY14" fmla="*/ 339388 h 4525048"/>
                <a:gd name="connsiteX15" fmla="*/ 402036 w 8907734"/>
                <a:gd name="connsiteY15" fmla="*/ 339388 h 4525048"/>
                <a:gd name="connsiteX16" fmla="*/ 323659 w 8907734"/>
                <a:gd name="connsiteY16" fmla="*/ 400348 h 4525048"/>
                <a:gd name="connsiteX17" fmla="*/ 294578 w 8907734"/>
                <a:gd name="connsiteY17" fmla="*/ 4113853 h 4525048"/>
                <a:gd name="connsiteX18" fmla="*/ 395294 w 8907734"/>
                <a:gd name="connsiteY18" fmla="*/ 4216463 h 4525048"/>
                <a:gd name="connsiteX19" fmla="*/ 8494266 w 8907734"/>
                <a:gd name="connsiteY19" fmla="*/ 4198288 h 4525048"/>
                <a:gd name="connsiteX20" fmla="*/ 8573779 w 8907734"/>
                <a:gd name="connsiteY20" fmla="*/ 4126726 h 4525048"/>
                <a:gd name="connsiteX21" fmla="*/ 8589681 w 8907734"/>
                <a:gd name="connsiteY21" fmla="*/ 437321 h 4525048"/>
                <a:gd name="connsiteX22" fmla="*/ 8494266 w 8907734"/>
                <a:gd name="connsiteY22" fmla="*/ 333955 h 4525048"/>
                <a:gd name="connsiteX23" fmla="*/ 6370514 w 8907734"/>
                <a:gd name="connsiteY23"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717031 w 8907734"/>
                <a:gd name="connsiteY12" fmla="*/ 130381 h 4525048"/>
                <a:gd name="connsiteX13" fmla="*/ 1708322 w 8907734"/>
                <a:gd name="connsiteY13" fmla="*/ 252302 h 4525048"/>
                <a:gd name="connsiteX14" fmla="*/ 1656070 w 8907734"/>
                <a:gd name="connsiteY14" fmla="*/ 339388 h 4525048"/>
                <a:gd name="connsiteX15" fmla="*/ 402036 w 8907734"/>
                <a:gd name="connsiteY15" fmla="*/ 339388 h 4525048"/>
                <a:gd name="connsiteX16" fmla="*/ 323659 w 8907734"/>
                <a:gd name="connsiteY16" fmla="*/ 400348 h 4525048"/>
                <a:gd name="connsiteX17" fmla="*/ 294578 w 8907734"/>
                <a:gd name="connsiteY17" fmla="*/ 4113853 h 4525048"/>
                <a:gd name="connsiteX18" fmla="*/ 395294 w 8907734"/>
                <a:gd name="connsiteY18" fmla="*/ 4216463 h 4525048"/>
                <a:gd name="connsiteX19" fmla="*/ 8494266 w 8907734"/>
                <a:gd name="connsiteY19" fmla="*/ 4198288 h 4525048"/>
                <a:gd name="connsiteX20" fmla="*/ 8573779 w 8907734"/>
                <a:gd name="connsiteY20" fmla="*/ 4126726 h 4525048"/>
                <a:gd name="connsiteX21" fmla="*/ 8589681 w 8907734"/>
                <a:gd name="connsiteY21" fmla="*/ 437321 h 4525048"/>
                <a:gd name="connsiteX22" fmla="*/ 8494266 w 8907734"/>
                <a:gd name="connsiteY22" fmla="*/ 333955 h 4525048"/>
                <a:gd name="connsiteX23" fmla="*/ 6370514 w 8907734"/>
                <a:gd name="connsiteY23"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863590 w 8907734"/>
                <a:gd name="connsiteY12" fmla="*/ 121674 h 4525048"/>
                <a:gd name="connsiteX13" fmla="*/ 1717031 w 8907734"/>
                <a:gd name="connsiteY13" fmla="*/ 130381 h 4525048"/>
                <a:gd name="connsiteX14" fmla="*/ 1708322 w 8907734"/>
                <a:gd name="connsiteY14" fmla="*/ 252302 h 4525048"/>
                <a:gd name="connsiteX15" fmla="*/ 1656070 w 8907734"/>
                <a:gd name="connsiteY15" fmla="*/ 339388 h 4525048"/>
                <a:gd name="connsiteX16" fmla="*/ 402036 w 8907734"/>
                <a:gd name="connsiteY16" fmla="*/ 339388 h 4525048"/>
                <a:gd name="connsiteX17" fmla="*/ 323659 w 8907734"/>
                <a:gd name="connsiteY17" fmla="*/ 400348 h 4525048"/>
                <a:gd name="connsiteX18" fmla="*/ 294578 w 8907734"/>
                <a:gd name="connsiteY18" fmla="*/ 4113853 h 4525048"/>
                <a:gd name="connsiteX19" fmla="*/ 395294 w 8907734"/>
                <a:gd name="connsiteY19" fmla="*/ 4216463 h 4525048"/>
                <a:gd name="connsiteX20" fmla="*/ 8494266 w 8907734"/>
                <a:gd name="connsiteY20" fmla="*/ 4198288 h 4525048"/>
                <a:gd name="connsiteX21" fmla="*/ 8573779 w 8907734"/>
                <a:gd name="connsiteY21" fmla="*/ 4126726 h 4525048"/>
                <a:gd name="connsiteX22" fmla="*/ 8589681 w 8907734"/>
                <a:gd name="connsiteY22" fmla="*/ 437321 h 4525048"/>
                <a:gd name="connsiteX23" fmla="*/ 8494266 w 8907734"/>
                <a:gd name="connsiteY23" fmla="*/ 333955 h 4525048"/>
                <a:gd name="connsiteX24" fmla="*/ 6370514 w 8907734"/>
                <a:gd name="connsiteY24"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586401 w 8907734"/>
                <a:gd name="connsiteY12" fmla="*/ 52005 h 4525048"/>
                <a:gd name="connsiteX13" fmla="*/ 1717031 w 8907734"/>
                <a:gd name="connsiteY13" fmla="*/ 130381 h 4525048"/>
                <a:gd name="connsiteX14" fmla="*/ 1708322 w 8907734"/>
                <a:gd name="connsiteY14" fmla="*/ 252302 h 4525048"/>
                <a:gd name="connsiteX15" fmla="*/ 1656070 w 8907734"/>
                <a:gd name="connsiteY15" fmla="*/ 339388 h 4525048"/>
                <a:gd name="connsiteX16" fmla="*/ 402036 w 8907734"/>
                <a:gd name="connsiteY16" fmla="*/ 339388 h 4525048"/>
                <a:gd name="connsiteX17" fmla="*/ 323659 w 8907734"/>
                <a:gd name="connsiteY17" fmla="*/ 400348 h 4525048"/>
                <a:gd name="connsiteX18" fmla="*/ 294578 w 8907734"/>
                <a:gd name="connsiteY18" fmla="*/ 4113853 h 4525048"/>
                <a:gd name="connsiteX19" fmla="*/ 395294 w 8907734"/>
                <a:gd name="connsiteY19" fmla="*/ 4216463 h 4525048"/>
                <a:gd name="connsiteX20" fmla="*/ 8494266 w 8907734"/>
                <a:gd name="connsiteY20" fmla="*/ 4198288 h 4525048"/>
                <a:gd name="connsiteX21" fmla="*/ 8573779 w 8907734"/>
                <a:gd name="connsiteY21" fmla="*/ 4126726 h 4525048"/>
                <a:gd name="connsiteX22" fmla="*/ 8589681 w 8907734"/>
                <a:gd name="connsiteY22" fmla="*/ 437321 h 4525048"/>
                <a:gd name="connsiteX23" fmla="*/ 8494266 w 8907734"/>
                <a:gd name="connsiteY23" fmla="*/ 333955 h 4525048"/>
                <a:gd name="connsiteX24" fmla="*/ 6370514 w 8907734"/>
                <a:gd name="connsiteY24"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297533 w 8907734"/>
                <a:gd name="connsiteY12" fmla="*/ 86839 h 4525048"/>
                <a:gd name="connsiteX13" fmla="*/ 1586401 w 8907734"/>
                <a:gd name="connsiteY13" fmla="*/ 52005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97236 w 8907734"/>
                <a:gd name="connsiteY12" fmla="*/ 52004 h 4525048"/>
                <a:gd name="connsiteX13" fmla="*/ 1586401 w 8907734"/>
                <a:gd name="connsiteY13" fmla="*/ 52005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586401 w 8907734"/>
                <a:gd name="connsiteY13" fmla="*/ 52005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77877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7775 w 8907734"/>
                <a:gd name="connsiteY19" fmla="*/ 4174600 h 4525048"/>
                <a:gd name="connsiteX20" fmla="*/ 377877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7775 w 8907734"/>
                <a:gd name="connsiteY19" fmla="*/ 4174600 h 4525048"/>
                <a:gd name="connsiteX20" fmla="*/ 355497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907734" h="4525048">
                  <a:moveTo>
                    <a:pt x="6370514" y="329051"/>
                  </a:moveTo>
                  <a:lnTo>
                    <a:pt x="6240338" y="299278"/>
                  </a:lnTo>
                  <a:lnTo>
                    <a:pt x="6254470" y="66477"/>
                  </a:lnTo>
                  <a:lnTo>
                    <a:pt x="6358716" y="12032"/>
                  </a:lnTo>
                  <a:lnTo>
                    <a:pt x="8772561" y="0"/>
                  </a:lnTo>
                  <a:lnTo>
                    <a:pt x="8883880" y="55659"/>
                  </a:lnTo>
                  <a:lnTo>
                    <a:pt x="8899782" y="135172"/>
                  </a:lnTo>
                  <a:cubicBezTo>
                    <a:pt x="8902433" y="1555805"/>
                    <a:pt x="8905083" y="2976438"/>
                    <a:pt x="8907734" y="4397071"/>
                  </a:cubicBezTo>
                  <a:lnTo>
                    <a:pt x="8796415" y="4516340"/>
                  </a:lnTo>
                  <a:lnTo>
                    <a:pt x="76485" y="4525048"/>
                  </a:lnTo>
                  <a:lnTo>
                    <a:pt x="0" y="4442507"/>
                  </a:lnTo>
                  <a:cubicBezTo>
                    <a:pt x="3384" y="3318641"/>
                    <a:pt x="-1941" y="1228123"/>
                    <a:pt x="1443" y="104257"/>
                  </a:cubicBezTo>
                  <a:lnTo>
                    <a:pt x="114653" y="17170"/>
                  </a:lnTo>
                  <a:lnTo>
                    <a:pt x="1612527" y="17171"/>
                  </a:lnTo>
                  <a:lnTo>
                    <a:pt x="1690905" y="69421"/>
                  </a:lnTo>
                  <a:lnTo>
                    <a:pt x="1708322" y="252302"/>
                  </a:lnTo>
                  <a:lnTo>
                    <a:pt x="1656070" y="339388"/>
                  </a:lnTo>
                  <a:lnTo>
                    <a:pt x="402036" y="339388"/>
                  </a:lnTo>
                  <a:lnTo>
                    <a:pt x="323659" y="400348"/>
                  </a:lnTo>
                  <a:lnTo>
                    <a:pt x="297775" y="4174600"/>
                  </a:lnTo>
                  <a:lnTo>
                    <a:pt x="355497" y="4216463"/>
                  </a:lnTo>
                  <a:lnTo>
                    <a:pt x="8494266" y="4198288"/>
                  </a:lnTo>
                  <a:lnTo>
                    <a:pt x="8573779" y="4126726"/>
                  </a:lnTo>
                  <a:cubicBezTo>
                    <a:pt x="8579080" y="2896924"/>
                    <a:pt x="8584380" y="1667123"/>
                    <a:pt x="8589681" y="437321"/>
                  </a:cubicBezTo>
                  <a:lnTo>
                    <a:pt x="8494266" y="333955"/>
                  </a:lnTo>
                  <a:lnTo>
                    <a:pt x="6370514" y="329051"/>
                  </a:lnTo>
                  <a:close/>
                </a:path>
              </a:pathLst>
            </a:custGeom>
            <a:solidFill>
              <a:schemeClr val="accent6">
                <a:lumMod val="60000"/>
                <a:lumOff val="40000"/>
                <a:alpha val="76000"/>
              </a:schemeClr>
            </a:solidFill>
            <a:ln w="9525" cap="flat" cmpd="sng" algn="ctr">
              <a:solidFill>
                <a:schemeClr val="bg2">
                  <a:lumMod val="50000"/>
                </a:schemeClr>
              </a:solidFill>
              <a:prstDash val="sysDash"/>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sz="1600" b="1" i="0" u="none" strike="noStrike" kern="1200" cap="none" spc="0" normalizeH="0" baseline="0" noProof="0">
                <a:ln>
                  <a:noFill/>
                </a:ln>
                <a:solidFill>
                  <a:prstClr val="black"/>
                </a:solidFill>
                <a:effectLst/>
                <a:uLnTx/>
                <a:uFillTx/>
                <a:latin typeface="Calibri"/>
                <a:ea typeface="微软雅黑" panose="020B0503020204020204" pitchFamily="34" charset="-122"/>
                <a:cs typeface="+mn-cs"/>
              </a:endParaRPr>
            </a:p>
          </p:txBody>
        </p:sp>
        <p:sp>
          <p:nvSpPr>
            <p:cNvPr id="157" name="TextBox 156">
              <a:extLst>
                <a:ext uri="{FF2B5EF4-FFF2-40B4-BE49-F238E27FC236}">
                  <a16:creationId xmlns:a16="http://schemas.microsoft.com/office/drawing/2014/main" xmlns="" id="{0D5F24D4-65A7-4DBE-A719-65FAFB595C13}"/>
                </a:ext>
              </a:extLst>
            </p:cNvPr>
            <p:cNvSpPr txBox="1"/>
            <p:nvPr/>
          </p:nvSpPr>
          <p:spPr>
            <a:xfrm>
              <a:off x="4620464" y="6089713"/>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OE-8</a:t>
              </a:r>
            </a:p>
          </p:txBody>
        </p:sp>
        <p:sp>
          <p:nvSpPr>
            <p:cNvPr id="10" name="Rectangle: Rounded Corners 9"/>
            <p:cNvSpPr/>
            <p:nvPr/>
          </p:nvSpPr>
          <p:spPr>
            <a:xfrm>
              <a:off x="1345191" y="2390863"/>
              <a:ext cx="7892814" cy="3399754"/>
            </a:xfrm>
            <a:prstGeom prst="roundRect">
              <a:avLst>
                <a:gd name="adj" fmla="val 7421"/>
              </a:avLst>
            </a:prstGeom>
            <a:solidFill>
              <a:srgbClr val="91ACDC"/>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82724" tIns="45664" rIns="182724"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prstClr val="white"/>
                </a:solidFill>
                <a:effectLst/>
                <a:uLnTx/>
                <a:uFillTx/>
                <a:latin typeface="Arial"/>
                <a:ea typeface="+mn-ea"/>
                <a:cs typeface="+mn-cs"/>
              </a:endParaRPr>
            </a:p>
          </p:txBody>
        </p:sp>
        <p:sp>
          <p:nvSpPr>
            <p:cNvPr id="139" name="Rounded Rectangle 90">
              <a:extLst>
                <a:ext uri="{FF2B5EF4-FFF2-40B4-BE49-F238E27FC236}">
                  <a16:creationId xmlns:a16="http://schemas.microsoft.com/office/drawing/2014/main" xmlns="" id="{C4ACCC34-4CD7-4FC5-BEDC-DED790E53AF7}"/>
                </a:ext>
              </a:extLst>
            </p:cNvPr>
            <p:cNvSpPr/>
            <p:nvPr/>
          </p:nvSpPr>
          <p:spPr>
            <a:xfrm>
              <a:off x="1612925" y="4614709"/>
              <a:ext cx="7283247" cy="923579"/>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r" defTabSz="913364" rtl="0" eaLnBrk="1" fontAlgn="auto" latinLnBrk="0" hangingPunct="1">
                <a:lnSpc>
                  <a:spcPts val="12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40" name="Rounded Rectangle 93">
              <a:extLst>
                <a:ext uri="{FF2B5EF4-FFF2-40B4-BE49-F238E27FC236}">
                  <a16:creationId xmlns:a16="http://schemas.microsoft.com/office/drawing/2014/main" xmlns="" id="{08566943-C86D-42E0-AB87-4A3D60986680}"/>
                </a:ext>
              </a:extLst>
            </p:cNvPr>
            <p:cNvSpPr/>
            <p:nvPr/>
          </p:nvSpPr>
          <p:spPr>
            <a:xfrm>
              <a:off x="3052211" y="2473457"/>
              <a:ext cx="5457484" cy="350711"/>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1"/>
            <a:lstStyle/>
            <a:p>
              <a:pPr marL="0" marR="0" lvl="0" indent="0" algn="ctr" defTabSz="913364"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3" name="Rounded Rectangle 92"/>
            <p:cNvSpPr/>
            <p:nvPr/>
          </p:nvSpPr>
          <p:spPr>
            <a:xfrm>
              <a:off x="6019456" y="3252519"/>
              <a:ext cx="2876715" cy="1077853"/>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prstClr val="black"/>
                  </a:solidFill>
                  <a:effectLst/>
                  <a:uLnTx/>
                  <a:uFillTx/>
                  <a:latin typeface="Arial"/>
                  <a:ea typeface="+mn-ea"/>
                  <a:cs typeface="+mn-cs"/>
                </a:rPr>
                <a:t>Orch</a:t>
              </a:r>
              <a:r>
                <a:rPr kumimoji="0" lang="en-US" sz="1200" b="1" i="0" u="none" strike="noStrike" kern="0" cap="none" spc="0" normalizeH="0" baseline="0" noProof="0" dirty="0">
                  <a:ln>
                    <a:noFill/>
                  </a:ln>
                  <a:solidFill>
                    <a:prstClr val="black"/>
                  </a:solidFill>
                  <a:effectLst/>
                  <a:uLnTx/>
                  <a:uFillTx/>
                  <a:latin typeface="Arial"/>
                  <a:ea typeface="+mn-ea"/>
                  <a:cs typeface="+mn-cs"/>
                </a:rPr>
                <a:t> Execution Engine </a:t>
              </a:r>
              <a:r>
                <a:rPr lang="en-US" sz="900" b="1" dirty="0">
                  <a:solidFill>
                    <a:prstClr val="black"/>
                  </a:solidFill>
                  <a:latin typeface="Arial"/>
                </a:rPr>
                <a:t>(BPMN/TOSCA)</a:t>
              </a:r>
              <a:r>
                <a:rPr kumimoji="0" lang="en-US" sz="1200" b="1" i="0" u="none" strike="noStrike" kern="0" cap="none" spc="0" normalizeH="0" baseline="0" noProof="0" dirty="0">
                  <a:ln>
                    <a:noFill/>
                  </a:ln>
                  <a:solidFill>
                    <a:prstClr val="black"/>
                  </a:solidFill>
                  <a:effectLst/>
                  <a:uLnTx/>
                  <a:uFillTx/>
                  <a:latin typeface="Arial"/>
                  <a:ea typeface="+mn-ea"/>
                  <a:cs typeface="+mn-cs"/>
                </a:rPr>
                <a:t/>
              </a:r>
              <a:br>
                <a:rPr kumimoji="0" lang="en-US" sz="1200" b="1" i="0" u="none" strike="noStrike" kern="0" cap="none" spc="0" normalizeH="0" baseline="0" noProof="0" dirty="0">
                  <a:ln>
                    <a:noFill/>
                  </a:ln>
                  <a:solidFill>
                    <a:prstClr val="black"/>
                  </a:solidFill>
                  <a:effectLst/>
                  <a:uLnTx/>
                  <a:uFillTx/>
                  <a:latin typeface="Arial"/>
                  <a:ea typeface="+mn-ea"/>
                  <a:cs typeface="+mn-cs"/>
                </a:rPr>
              </a:b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5" name="Rounded Rectangle 94"/>
            <p:cNvSpPr/>
            <p:nvPr/>
          </p:nvSpPr>
          <p:spPr>
            <a:xfrm>
              <a:off x="2706405" y="3252519"/>
              <a:ext cx="2820951" cy="1077853"/>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Data Store</a:t>
              </a:r>
            </a:p>
          </p:txBody>
        </p:sp>
        <p:sp>
          <p:nvSpPr>
            <p:cNvPr id="21" name="Can 122"/>
            <p:cNvSpPr/>
            <p:nvPr/>
          </p:nvSpPr>
          <p:spPr bwMode="auto">
            <a:xfrm>
              <a:off x="4731687" y="3826826"/>
              <a:ext cx="580896" cy="411909"/>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68594" tIns="34296" rIns="68594" bIns="34296"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Request DB</a:t>
              </a:r>
            </a:p>
          </p:txBody>
        </p:sp>
        <p:sp>
          <p:nvSpPr>
            <p:cNvPr id="25" name="Rounded Rectangle 126"/>
            <p:cNvSpPr/>
            <p:nvPr/>
          </p:nvSpPr>
          <p:spPr>
            <a:xfrm>
              <a:off x="4515815" y="6456943"/>
              <a:ext cx="1184360" cy="457200"/>
            </a:xfrm>
            <a:prstGeom prst="roundRect">
              <a:avLst/>
            </a:prstGeom>
            <a:solidFill>
              <a:schemeClr val="accent5">
                <a:lumMod val="20000"/>
                <a:lumOff val="8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Multi-Cloud</a:t>
              </a:r>
            </a:p>
          </p:txBody>
        </p:sp>
        <p:sp>
          <p:nvSpPr>
            <p:cNvPr id="28" name="Rectangle 27"/>
            <p:cNvSpPr/>
            <p:nvPr/>
          </p:nvSpPr>
          <p:spPr>
            <a:xfrm>
              <a:off x="5253609"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cxnSp>
          <p:nvCxnSpPr>
            <p:cNvPr id="30" name="Straight Arrow Connector 29"/>
            <p:cNvCxnSpPr>
              <a:cxnSpLocks/>
            </p:cNvCxnSpPr>
            <p:nvPr/>
          </p:nvCxnSpPr>
          <p:spPr>
            <a:xfrm>
              <a:off x="7070178" y="4330372"/>
              <a:ext cx="0" cy="576072"/>
            </a:xfrm>
            <a:prstGeom prst="straightConnector1">
              <a:avLst/>
            </a:prstGeom>
            <a:noFill/>
            <a:ln w="19050" cap="flat" cmpd="sng" algn="ctr">
              <a:solidFill>
                <a:sysClr val="windowText" lastClr="000000"/>
              </a:solidFill>
              <a:prstDash val="solid"/>
              <a:tailEnd type="arrow"/>
            </a:ln>
            <a:effectLst/>
          </p:spPr>
        </p:cxnSp>
        <p:cxnSp>
          <p:nvCxnSpPr>
            <p:cNvPr id="32" name="Straight Arrow Connector 31"/>
            <p:cNvCxnSpPr>
              <a:cxnSpLocks/>
              <a:endCxn id="25" idx="0"/>
            </p:cNvCxnSpPr>
            <p:nvPr/>
          </p:nvCxnSpPr>
          <p:spPr>
            <a:xfrm>
              <a:off x="5090168" y="5349026"/>
              <a:ext cx="17827" cy="1107917"/>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35" name="Rectangle 34"/>
            <p:cNvSpPr/>
            <p:nvPr/>
          </p:nvSpPr>
          <p:spPr>
            <a:xfrm>
              <a:off x="3314135"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6" name="Rectangle 35"/>
            <p:cNvSpPr/>
            <p:nvPr/>
          </p:nvSpPr>
          <p:spPr>
            <a:xfrm>
              <a:off x="3942133"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7" name="Rectangle 36"/>
            <p:cNvSpPr/>
            <p:nvPr/>
          </p:nvSpPr>
          <p:spPr>
            <a:xfrm>
              <a:off x="6463530" y="415599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8" name="Rectangle 37"/>
            <p:cNvSpPr/>
            <p:nvPr/>
          </p:nvSpPr>
          <p:spPr>
            <a:xfrm>
              <a:off x="6068825" y="3913655"/>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46" name="Can 149"/>
            <p:cNvSpPr/>
            <p:nvPr/>
          </p:nvSpPr>
          <p:spPr bwMode="auto">
            <a:xfrm>
              <a:off x="3705304" y="3514824"/>
              <a:ext cx="809241" cy="667797"/>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0" tIns="45720" rIns="0" bIns="91362"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1200"/>
                </a:spcBef>
                <a:spcAft>
                  <a:spcPts val="0"/>
                </a:spcAft>
                <a:buClrTx/>
                <a:buSzTx/>
                <a:buFontTx/>
                <a:buNone/>
                <a:tabLst/>
                <a:defRPr/>
              </a:pPr>
              <a:r>
                <a:rPr kumimoji="0" lang="en-US" sz="900" b="1" i="0" u="none" strike="noStrike" kern="0" cap="none" spc="0" normalizeH="0" baseline="0" noProof="0" dirty="0" err="1">
                  <a:ln>
                    <a:noFill/>
                  </a:ln>
                  <a:solidFill>
                    <a:prstClr val="black"/>
                  </a:solidFill>
                  <a:effectLst/>
                  <a:uLnTx/>
                  <a:uFillTx/>
                  <a:latin typeface="Calibri"/>
                  <a:ea typeface="+mn-ea"/>
                  <a:cs typeface="+mn-cs"/>
                </a:rPr>
                <a:t>Orch</a:t>
              </a:r>
              <a:r>
                <a:rPr kumimoji="0" lang="en-US" sz="900" b="1" i="0" u="none" strike="noStrike" kern="0" cap="none" spc="0" normalizeH="0" baseline="0" noProof="0" dirty="0">
                  <a:ln>
                    <a:noFill/>
                  </a:ln>
                  <a:solidFill>
                    <a:prstClr val="black"/>
                  </a:solidFill>
                  <a:effectLst/>
                  <a:uLnTx/>
                  <a:uFillTx/>
                  <a:latin typeface="Calibri"/>
                  <a:ea typeface="+mn-ea"/>
                  <a:cs typeface="+mn-cs"/>
                </a:rPr>
                <a:t> Service</a:t>
              </a:r>
              <a:br>
                <a:rPr kumimoji="0" lang="en-US" sz="900" b="1" i="0" u="none" strike="noStrike" kern="0" cap="none" spc="0" normalizeH="0" baseline="0" noProof="0" dirty="0">
                  <a:ln>
                    <a:noFill/>
                  </a:ln>
                  <a:solidFill>
                    <a:prstClr val="black"/>
                  </a:solidFill>
                  <a:effectLst/>
                  <a:uLnTx/>
                  <a:uFillTx/>
                  <a:latin typeface="Calibri"/>
                  <a:ea typeface="+mn-ea"/>
                  <a:cs typeface="+mn-cs"/>
                </a:rPr>
              </a:br>
              <a:r>
                <a:rPr kumimoji="0" lang="en-US" sz="900" b="1" i="0" u="none" strike="noStrike" kern="0" cap="none" spc="0" normalizeH="0" baseline="0" noProof="0" dirty="0">
                  <a:ln>
                    <a:noFill/>
                  </a:ln>
                  <a:solidFill>
                    <a:prstClr val="black"/>
                  </a:solidFill>
                  <a:effectLst/>
                  <a:uLnTx/>
                  <a:uFillTx/>
                  <a:latin typeface="Calibri"/>
                  <a:ea typeface="+mn-ea"/>
                  <a:cs typeface="+mn-cs"/>
                </a:rPr>
                <a:t>&amp; Resource</a:t>
              </a:r>
            </a:p>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Catalog</a:t>
              </a:r>
            </a:p>
          </p:txBody>
        </p:sp>
        <p:sp>
          <p:nvSpPr>
            <p:cNvPr id="47" name="Rectangle 46"/>
            <p:cNvSpPr/>
            <p:nvPr/>
          </p:nvSpPr>
          <p:spPr>
            <a:xfrm>
              <a:off x="3233444" y="2703427"/>
              <a:ext cx="4992627" cy="305741"/>
            </a:xfrm>
            <a:prstGeom prst="rect">
              <a:avLst/>
            </a:prstGeom>
            <a:solidFill>
              <a:schemeClr val="bg1"/>
            </a:solidFill>
            <a:ln w="9525" cap="flat" cmpd="sng" algn="ctr">
              <a:solidFill>
                <a:sysClr val="windowText" lastClr="000000"/>
              </a:solidFill>
              <a:prstDash val="solid"/>
            </a:ln>
            <a:effectLst>
              <a:outerShdw blurRad="40000" dist="20000" dir="5400000" rotWithShape="0">
                <a:srgbClr val="000000">
                  <a:alpha val="38000"/>
                </a:srgbClr>
              </a:outerShdw>
            </a:effectLst>
          </p:spPr>
          <p:txBody>
            <a:bodyPr wrap="square" lIns="91362" tIns="45679" rIns="91362" bIns="45679" rtlCol="0" anchor="ctr"/>
            <a:lstStyle/>
            <a:p>
              <a:pPr marL="0" marR="0" lvl="0" indent="0" algn="r" defTabSz="913630" rtl="0" eaLnBrk="1" fontAlgn="auto" latinLnBrk="0" hangingPunct="1">
                <a:lnSpc>
                  <a:spcPts val="9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a:ea typeface="+mn-ea"/>
                  <a:cs typeface="+mn-cs"/>
                </a:rPr>
                <a:t>Request</a:t>
              </a:r>
            </a:p>
            <a:p>
              <a:pPr marL="0" marR="0" lvl="0" indent="0" algn="r" defTabSz="913630" rtl="0" eaLnBrk="1" fontAlgn="auto" latinLnBrk="0" hangingPunct="1">
                <a:lnSpc>
                  <a:spcPts val="9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a:ea typeface="+mn-ea"/>
                  <a:cs typeface="+mn-cs"/>
                </a:rPr>
                <a:t>Handler</a:t>
              </a:r>
            </a:p>
          </p:txBody>
        </p:sp>
        <p:sp>
          <p:nvSpPr>
            <p:cNvPr id="48" name="Rounded Rectangle 151"/>
            <p:cNvSpPr/>
            <p:nvPr/>
          </p:nvSpPr>
          <p:spPr>
            <a:xfrm>
              <a:off x="3419608"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Store</a:t>
              </a:r>
            </a:p>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Request</a:t>
              </a:r>
            </a:p>
          </p:txBody>
        </p:sp>
        <p:sp>
          <p:nvSpPr>
            <p:cNvPr id="49" name="Rounded Rectangle 152"/>
            <p:cNvSpPr/>
            <p:nvPr/>
          </p:nvSpPr>
          <p:spPr>
            <a:xfrm>
              <a:off x="4203297"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Select Recipe</a:t>
              </a:r>
            </a:p>
          </p:txBody>
        </p:sp>
        <p:sp>
          <p:nvSpPr>
            <p:cNvPr id="50" name="Rounded Rectangle 153"/>
            <p:cNvSpPr/>
            <p:nvPr/>
          </p:nvSpPr>
          <p:spPr>
            <a:xfrm>
              <a:off x="6837203"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Track</a:t>
              </a:r>
            </a:p>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Requests</a:t>
              </a:r>
            </a:p>
          </p:txBody>
        </p:sp>
        <p:cxnSp>
          <p:nvCxnSpPr>
            <p:cNvPr id="51" name="Straight Arrow Connector 50"/>
            <p:cNvCxnSpPr>
              <a:endCxn id="50" idx="2"/>
            </p:cNvCxnSpPr>
            <p:nvPr/>
          </p:nvCxnSpPr>
          <p:spPr>
            <a:xfrm flipV="1">
              <a:off x="7179746" y="2979730"/>
              <a:ext cx="0" cy="272786"/>
            </a:xfrm>
            <a:prstGeom prst="straightConnector1">
              <a:avLst/>
            </a:prstGeom>
            <a:noFill/>
            <a:ln w="19050" cap="flat" cmpd="sng" algn="ctr">
              <a:solidFill>
                <a:sysClr val="windowText" lastClr="000000"/>
              </a:solidFill>
              <a:prstDash val="solid"/>
              <a:tailEnd type="arrow"/>
            </a:ln>
            <a:effectLst/>
          </p:spPr>
        </p:cxnSp>
        <p:cxnSp>
          <p:nvCxnSpPr>
            <p:cNvPr id="53" name="Straight Arrow Connector 52"/>
            <p:cNvCxnSpPr/>
            <p:nvPr/>
          </p:nvCxnSpPr>
          <p:spPr>
            <a:xfrm flipV="1">
              <a:off x="4534483" y="2979730"/>
              <a:ext cx="0" cy="272786"/>
            </a:xfrm>
            <a:prstGeom prst="straightConnector1">
              <a:avLst/>
            </a:prstGeom>
            <a:noFill/>
            <a:ln w="19050" cap="flat" cmpd="sng" algn="ctr">
              <a:solidFill>
                <a:sysClr val="windowText" lastClr="000000"/>
              </a:solidFill>
              <a:prstDash val="solid"/>
              <a:tailEnd type="arrow"/>
            </a:ln>
            <a:effectLst/>
          </p:spPr>
        </p:cxnSp>
        <p:cxnSp>
          <p:nvCxnSpPr>
            <p:cNvPr id="54" name="Straight Arrow Connector 53"/>
            <p:cNvCxnSpPr/>
            <p:nvPr/>
          </p:nvCxnSpPr>
          <p:spPr>
            <a:xfrm>
              <a:off x="3762151" y="2977630"/>
              <a:ext cx="0" cy="272786"/>
            </a:xfrm>
            <a:prstGeom prst="straightConnector1">
              <a:avLst/>
            </a:prstGeom>
            <a:noFill/>
            <a:ln w="19050" cap="flat" cmpd="sng" algn="ctr">
              <a:solidFill>
                <a:sysClr val="windowText" lastClr="000000"/>
              </a:solidFill>
              <a:prstDash val="solid"/>
              <a:tailEnd type="arrow"/>
            </a:ln>
            <a:effectLst/>
          </p:spPr>
        </p:cxnSp>
        <p:cxnSp>
          <p:nvCxnSpPr>
            <p:cNvPr id="58" name="Elbow Connector 162"/>
            <p:cNvCxnSpPr>
              <a:cxnSpLocks/>
              <a:endCxn id="105" idx="1"/>
            </p:cNvCxnSpPr>
            <p:nvPr/>
          </p:nvCxnSpPr>
          <p:spPr>
            <a:xfrm rot="16200000" flipH="1">
              <a:off x="5767111" y="2939567"/>
              <a:ext cx="726922" cy="687417"/>
            </a:xfrm>
            <a:prstGeom prst="bentConnector2">
              <a:avLst/>
            </a:prstGeom>
            <a:noFill/>
            <a:ln w="19050" cap="flat" cmpd="sng" algn="ctr">
              <a:solidFill>
                <a:sysClr val="windowText" lastClr="000000"/>
              </a:solidFill>
              <a:prstDash val="solid"/>
              <a:tailEnd type="arrow"/>
            </a:ln>
            <a:effectLst/>
          </p:spPr>
        </p:cxnSp>
        <p:cxnSp>
          <p:nvCxnSpPr>
            <p:cNvPr id="60" name="Straight Arrow Connector 59"/>
            <p:cNvCxnSpPr>
              <a:cxnSpLocks/>
            </p:cNvCxnSpPr>
            <p:nvPr/>
          </p:nvCxnSpPr>
          <p:spPr>
            <a:xfrm>
              <a:off x="4193048" y="4360647"/>
              <a:ext cx="0" cy="548640"/>
            </a:xfrm>
            <a:prstGeom prst="straightConnector1">
              <a:avLst/>
            </a:prstGeom>
            <a:noFill/>
            <a:ln w="19050" cap="flat" cmpd="sng" algn="ctr">
              <a:solidFill>
                <a:sysClr val="windowText" lastClr="000000"/>
              </a:solidFill>
              <a:prstDash val="solid"/>
              <a:tailEnd type="arrow"/>
            </a:ln>
            <a:effectLst/>
          </p:spPr>
        </p:cxnSp>
        <p:sp>
          <p:nvSpPr>
            <p:cNvPr id="111" name="Freeform: Shape 110">
              <a:extLst>
                <a:ext uri="{FF2B5EF4-FFF2-40B4-BE49-F238E27FC236}">
                  <a16:creationId xmlns:a16="http://schemas.microsoft.com/office/drawing/2014/main" xmlns="" id="{01C962BF-9398-49AC-9767-723F4E37459D}"/>
                </a:ext>
              </a:extLst>
            </p:cNvPr>
            <p:cNvSpPr/>
            <p:nvPr/>
          </p:nvSpPr>
          <p:spPr>
            <a:xfrm>
              <a:off x="8898454" y="3271144"/>
              <a:ext cx="1728663" cy="188302"/>
            </a:xfrm>
            <a:custGeom>
              <a:avLst/>
              <a:gdLst>
                <a:gd name="connsiteX0" fmla="*/ 0 w 2838450"/>
                <a:gd name="connsiteY0" fmla="*/ 337419 h 366748"/>
                <a:gd name="connsiteX1" fmla="*/ 1847850 w 2838450"/>
                <a:gd name="connsiteY1" fmla="*/ 337419 h 366748"/>
                <a:gd name="connsiteX2" fmla="*/ 2657475 w 2838450"/>
                <a:gd name="connsiteY2" fmla="*/ 32619 h 366748"/>
                <a:gd name="connsiteX3" fmla="*/ 2838450 w 2838450"/>
                <a:gd name="connsiteY3" fmla="*/ 23094 h 366748"/>
                <a:gd name="connsiteX0" fmla="*/ 0 w 2676982"/>
                <a:gd name="connsiteY0" fmla="*/ 332928 h 362257"/>
                <a:gd name="connsiteX1" fmla="*/ 1847850 w 2676982"/>
                <a:gd name="connsiteY1" fmla="*/ 332928 h 362257"/>
                <a:gd name="connsiteX2" fmla="*/ 2657475 w 2676982"/>
                <a:gd name="connsiteY2" fmla="*/ 28128 h 362257"/>
                <a:gd name="connsiteX3" fmla="*/ 2447925 w 2676982"/>
                <a:gd name="connsiteY3" fmla="*/ 28128 h 362257"/>
                <a:gd name="connsiteX0" fmla="*/ 0 w 2828925"/>
                <a:gd name="connsiteY0" fmla="*/ 337419 h 366748"/>
                <a:gd name="connsiteX1" fmla="*/ 1847850 w 2828925"/>
                <a:gd name="connsiteY1" fmla="*/ 337419 h 366748"/>
                <a:gd name="connsiteX2" fmla="*/ 2657475 w 2828925"/>
                <a:gd name="connsiteY2" fmla="*/ 32619 h 366748"/>
                <a:gd name="connsiteX3" fmla="*/ 2828925 w 2828925"/>
                <a:gd name="connsiteY3" fmla="*/ 23094 h 366748"/>
                <a:gd name="connsiteX0" fmla="*/ 0 w 2828925"/>
                <a:gd name="connsiteY0" fmla="*/ 328608 h 357937"/>
                <a:gd name="connsiteX1" fmla="*/ 1847850 w 2828925"/>
                <a:gd name="connsiteY1" fmla="*/ 328608 h 357937"/>
                <a:gd name="connsiteX2" fmla="*/ 2657475 w 2828925"/>
                <a:gd name="connsiteY2" fmla="*/ 23808 h 357937"/>
                <a:gd name="connsiteX3" fmla="*/ 2828925 w 2828925"/>
                <a:gd name="connsiteY3" fmla="*/ 14283 h 357937"/>
                <a:gd name="connsiteX0" fmla="*/ 0 w 2834433"/>
                <a:gd name="connsiteY0" fmla="*/ 388689 h 418018"/>
                <a:gd name="connsiteX1" fmla="*/ 1847850 w 2834433"/>
                <a:gd name="connsiteY1" fmla="*/ 388689 h 418018"/>
                <a:gd name="connsiteX2" fmla="*/ 2657475 w 2834433"/>
                <a:gd name="connsiteY2" fmla="*/ 83889 h 418018"/>
                <a:gd name="connsiteX3" fmla="*/ 2834433 w 2834433"/>
                <a:gd name="connsiteY3" fmla="*/ 0 h 418018"/>
                <a:gd name="connsiteX0" fmla="*/ 0 w 2834433"/>
                <a:gd name="connsiteY0" fmla="*/ 388689 h 419966"/>
                <a:gd name="connsiteX1" fmla="*/ 1847850 w 2834433"/>
                <a:gd name="connsiteY1" fmla="*/ 388689 h 419966"/>
                <a:gd name="connsiteX2" fmla="*/ 2434384 w 2834433"/>
                <a:gd name="connsiteY2" fmla="*/ 56346 h 419966"/>
                <a:gd name="connsiteX3" fmla="*/ 2834433 w 2834433"/>
                <a:gd name="connsiteY3" fmla="*/ 0 h 419966"/>
                <a:gd name="connsiteX0" fmla="*/ 0 w 2834433"/>
                <a:gd name="connsiteY0" fmla="*/ 388689 h 419966"/>
                <a:gd name="connsiteX1" fmla="*/ 1847850 w 2834433"/>
                <a:gd name="connsiteY1" fmla="*/ 388689 h 419966"/>
                <a:gd name="connsiteX2" fmla="*/ 2401334 w 2834433"/>
                <a:gd name="connsiteY2" fmla="*/ 56346 h 419966"/>
                <a:gd name="connsiteX3" fmla="*/ 2834433 w 2834433"/>
                <a:gd name="connsiteY3" fmla="*/ 0 h 419966"/>
                <a:gd name="connsiteX0" fmla="*/ 0 w 2839941"/>
                <a:gd name="connsiteY0" fmla="*/ 424494 h 440541"/>
                <a:gd name="connsiteX1" fmla="*/ 1853358 w 2839941"/>
                <a:gd name="connsiteY1" fmla="*/ 388689 h 440541"/>
                <a:gd name="connsiteX2" fmla="*/ 2406842 w 2839941"/>
                <a:gd name="connsiteY2" fmla="*/ 56346 h 440541"/>
                <a:gd name="connsiteX3" fmla="*/ 2839941 w 2839941"/>
                <a:gd name="connsiteY3" fmla="*/ 0 h 440541"/>
                <a:gd name="connsiteX0" fmla="*/ 0 w 2839941"/>
                <a:gd name="connsiteY0" fmla="*/ 424494 h 427814"/>
                <a:gd name="connsiteX1" fmla="*/ 1853358 w 2839941"/>
                <a:gd name="connsiteY1" fmla="*/ 388689 h 427814"/>
                <a:gd name="connsiteX2" fmla="*/ 2406842 w 2839941"/>
                <a:gd name="connsiteY2" fmla="*/ 56346 h 427814"/>
                <a:gd name="connsiteX3" fmla="*/ 2839941 w 2839941"/>
                <a:gd name="connsiteY3" fmla="*/ 0 h 427814"/>
              </a:gdLst>
              <a:ahLst/>
              <a:cxnLst>
                <a:cxn ang="0">
                  <a:pos x="connsiteX0" y="connsiteY0"/>
                </a:cxn>
                <a:cxn ang="0">
                  <a:pos x="connsiteX1" y="connsiteY1"/>
                </a:cxn>
                <a:cxn ang="0">
                  <a:pos x="connsiteX2" y="connsiteY2"/>
                </a:cxn>
                <a:cxn ang="0">
                  <a:pos x="connsiteX3" y="connsiteY3"/>
                </a:cxn>
              </a:cxnLst>
              <a:rect l="l" t="t" r="r" b="b"/>
              <a:pathLst>
                <a:path w="2839941" h="427814">
                  <a:moveTo>
                    <a:pt x="0" y="424494"/>
                  </a:moveTo>
                  <a:cubicBezTo>
                    <a:pt x="1049500" y="419598"/>
                    <a:pt x="1452218" y="450047"/>
                    <a:pt x="1853358" y="388689"/>
                  </a:cubicBezTo>
                  <a:cubicBezTo>
                    <a:pt x="2254498" y="327331"/>
                    <a:pt x="2242412" y="121127"/>
                    <a:pt x="2406842" y="56346"/>
                  </a:cubicBezTo>
                  <a:cubicBezTo>
                    <a:pt x="2571272" y="-8435"/>
                    <a:pt x="2661242" y="8865"/>
                    <a:pt x="2839941" y="0"/>
                  </a:cubicBezTo>
                </a:path>
              </a:pathLst>
            </a:custGeom>
            <a:noFill/>
            <a:ln w="28575" cap="flat" cmpd="sng" algn="ctr">
              <a:solidFill>
                <a:sysClr val="windowText" lastClr="000000">
                  <a:lumMod val="50000"/>
                  <a:lumOff val="50000"/>
                </a:sysClr>
              </a:solidFill>
              <a:prstDash val="solid"/>
              <a:headEnd type="arrow" w="med" len="med"/>
              <a:tailEnd type="arrow"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13" name="Freeform: Shape 112">
              <a:extLst>
                <a:ext uri="{FF2B5EF4-FFF2-40B4-BE49-F238E27FC236}">
                  <a16:creationId xmlns:a16="http://schemas.microsoft.com/office/drawing/2014/main" xmlns="" id="{388C0A80-A703-4DB1-8154-77B6000D9BF4}"/>
                </a:ext>
              </a:extLst>
            </p:cNvPr>
            <p:cNvSpPr/>
            <p:nvPr/>
          </p:nvSpPr>
          <p:spPr>
            <a:xfrm flipV="1">
              <a:off x="8896171" y="4150883"/>
              <a:ext cx="1728663" cy="120407"/>
            </a:xfrm>
            <a:custGeom>
              <a:avLst/>
              <a:gdLst>
                <a:gd name="connsiteX0" fmla="*/ 0 w 2838450"/>
                <a:gd name="connsiteY0" fmla="*/ 337419 h 366748"/>
                <a:gd name="connsiteX1" fmla="*/ 1847850 w 2838450"/>
                <a:gd name="connsiteY1" fmla="*/ 337419 h 366748"/>
                <a:gd name="connsiteX2" fmla="*/ 2657475 w 2838450"/>
                <a:gd name="connsiteY2" fmla="*/ 32619 h 366748"/>
                <a:gd name="connsiteX3" fmla="*/ 2838450 w 2838450"/>
                <a:gd name="connsiteY3" fmla="*/ 23094 h 366748"/>
                <a:gd name="connsiteX0" fmla="*/ 0 w 2676982"/>
                <a:gd name="connsiteY0" fmla="*/ 332928 h 362257"/>
                <a:gd name="connsiteX1" fmla="*/ 1847850 w 2676982"/>
                <a:gd name="connsiteY1" fmla="*/ 332928 h 362257"/>
                <a:gd name="connsiteX2" fmla="*/ 2657475 w 2676982"/>
                <a:gd name="connsiteY2" fmla="*/ 28128 h 362257"/>
                <a:gd name="connsiteX3" fmla="*/ 2447925 w 2676982"/>
                <a:gd name="connsiteY3" fmla="*/ 28128 h 362257"/>
                <a:gd name="connsiteX0" fmla="*/ 0 w 2828925"/>
                <a:gd name="connsiteY0" fmla="*/ 337419 h 366748"/>
                <a:gd name="connsiteX1" fmla="*/ 1847850 w 2828925"/>
                <a:gd name="connsiteY1" fmla="*/ 337419 h 366748"/>
                <a:gd name="connsiteX2" fmla="*/ 2657475 w 2828925"/>
                <a:gd name="connsiteY2" fmla="*/ 32619 h 366748"/>
                <a:gd name="connsiteX3" fmla="*/ 2828925 w 2828925"/>
                <a:gd name="connsiteY3" fmla="*/ 23094 h 366748"/>
                <a:gd name="connsiteX0" fmla="*/ 0 w 2828925"/>
                <a:gd name="connsiteY0" fmla="*/ 328608 h 357937"/>
                <a:gd name="connsiteX1" fmla="*/ 1847850 w 2828925"/>
                <a:gd name="connsiteY1" fmla="*/ 328608 h 357937"/>
                <a:gd name="connsiteX2" fmla="*/ 2657475 w 2828925"/>
                <a:gd name="connsiteY2" fmla="*/ 23808 h 357937"/>
                <a:gd name="connsiteX3" fmla="*/ 2828925 w 2828925"/>
                <a:gd name="connsiteY3" fmla="*/ 14283 h 357937"/>
                <a:gd name="connsiteX0" fmla="*/ 0 w 2834433"/>
                <a:gd name="connsiteY0" fmla="*/ 388689 h 418018"/>
                <a:gd name="connsiteX1" fmla="*/ 1847850 w 2834433"/>
                <a:gd name="connsiteY1" fmla="*/ 388689 h 418018"/>
                <a:gd name="connsiteX2" fmla="*/ 2657475 w 2834433"/>
                <a:gd name="connsiteY2" fmla="*/ 83889 h 418018"/>
                <a:gd name="connsiteX3" fmla="*/ 2834433 w 2834433"/>
                <a:gd name="connsiteY3" fmla="*/ 0 h 418018"/>
                <a:gd name="connsiteX0" fmla="*/ 0 w 2834433"/>
                <a:gd name="connsiteY0" fmla="*/ 388689 h 419966"/>
                <a:gd name="connsiteX1" fmla="*/ 1847850 w 2834433"/>
                <a:gd name="connsiteY1" fmla="*/ 388689 h 419966"/>
                <a:gd name="connsiteX2" fmla="*/ 2434384 w 2834433"/>
                <a:gd name="connsiteY2" fmla="*/ 56346 h 419966"/>
                <a:gd name="connsiteX3" fmla="*/ 2834433 w 2834433"/>
                <a:gd name="connsiteY3" fmla="*/ 0 h 419966"/>
                <a:gd name="connsiteX0" fmla="*/ 0 w 2834433"/>
                <a:gd name="connsiteY0" fmla="*/ 388689 h 419966"/>
                <a:gd name="connsiteX1" fmla="*/ 1847850 w 2834433"/>
                <a:gd name="connsiteY1" fmla="*/ 388689 h 419966"/>
                <a:gd name="connsiteX2" fmla="*/ 2401334 w 2834433"/>
                <a:gd name="connsiteY2" fmla="*/ 56346 h 419966"/>
                <a:gd name="connsiteX3" fmla="*/ 2834433 w 2834433"/>
                <a:gd name="connsiteY3" fmla="*/ 0 h 419966"/>
                <a:gd name="connsiteX0" fmla="*/ 0 w 2839941"/>
                <a:gd name="connsiteY0" fmla="*/ 424494 h 440541"/>
                <a:gd name="connsiteX1" fmla="*/ 1853358 w 2839941"/>
                <a:gd name="connsiteY1" fmla="*/ 388689 h 440541"/>
                <a:gd name="connsiteX2" fmla="*/ 2406842 w 2839941"/>
                <a:gd name="connsiteY2" fmla="*/ 56346 h 440541"/>
                <a:gd name="connsiteX3" fmla="*/ 2839941 w 2839941"/>
                <a:gd name="connsiteY3" fmla="*/ 0 h 440541"/>
                <a:gd name="connsiteX0" fmla="*/ 0 w 2839941"/>
                <a:gd name="connsiteY0" fmla="*/ 424494 h 427814"/>
                <a:gd name="connsiteX1" fmla="*/ 1853358 w 2839941"/>
                <a:gd name="connsiteY1" fmla="*/ 388689 h 427814"/>
                <a:gd name="connsiteX2" fmla="*/ 2406842 w 2839941"/>
                <a:gd name="connsiteY2" fmla="*/ 56346 h 427814"/>
                <a:gd name="connsiteX3" fmla="*/ 2839941 w 2839941"/>
                <a:gd name="connsiteY3" fmla="*/ 0 h 427814"/>
              </a:gdLst>
              <a:ahLst/>
              <a:cxnLst>
                <a:cxn ang="0">
                  <a:pos x="connsiteX0" y="connsiteY0"/>
                </a:cxn>
                <a:cxn ang="0">
                  <a:pos x="connsiteX1" y="connsiteY1"/>
                </a:cxn>
                <a:cxn ang="0">
                  <a:pos x="connsiteX2" y="connsiteY2"/>
                </a:cxn>
                <a:cxn ang="0">
                  <a:pos x="connsiteX3" y="connsiteY3"/>
                </a:cxn>
              </a:cxnLst>
              <a:rect l="l" t="t" r="r" b="b"/>
              <a:pathLst>
                <a:path w="2839941" h="427814">
                  <a:moveTo>
                    <a:pt x="0" y="424494"/>
                  </a:moveTo>
                  <a:cubicBezTo>
                    <a:pt x="1049500" y="419598"/>
                    <a:pt x="1452218" y="450047"/>
                    <a:pt x="1853358" y="388689"/>
                  </a:cubicBezTo>
                  <a:cubicBezTo>
                    <a:pt x="2254498" y="327331"/>
                    <a:pt x="2242412" y="121127"/>
                    <a:pt x="2406842" y="56346"/>
                  </a:cubicBezTo>
                  <a:cubicBezTo>
                    <a:pt x="2571272" y="-8435"/>
                    <a:pt x="2661242" y="8865"/>
                    <a:pt x="2839941" y="0"/>
                  </a:cubicBezTo>
                </a:path>
              </a:pathLst>
            </a:custGeom>
            <a:noFill/>
            <a:ln w="28575" cap="flat" cmpd="sng" algn="ctr">
              <a:solidFill>
                <a:sysClr val="windowText" lastClr="000000">
                  <a:lumMod val="50000"/>
                  <a:lumOff val="50000"/>
                </a:sysClr>
              </a:solidFill>
              <a:prstDash val="solid"/>
              <a:headEnd type="arrow" w="med" len="med"/>
              <a:tailEnd type="arrow"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115" name="Group 114">
              <a:extLst>
                <a:ext uri="{FF2B5EF4-FFF2-40B4-BE49-F238E27FC236}">
                  <a16:creationId xmlns:a16="http://schemas.microsoft.com/office/drawing/2014/main" xmlns="" id="{5414B3E5-B8DC-4C5C-A2E5-EDD6079EFEDF}"/>
                </a:ext>
              </a:extLst>
            </p:cNvPr>
            <p:cNvGrpSpPr/>
            <p:nvPr/>
          </p:nvGrpSpPr>
          <p:grpSpPr>
            <a:xfrm>
              <a:off x="4764512" y="3343436"/>
              <a:ext cx="580896" cy="467161"/>
              <a:chOff x="4714242" y="3218903"/>
              <a:chExt cx="580896" cy="467161"/>
            </a:xfrm>
          </p:grpSpPr>
          <p:sp>
            <p:nvSpPr>
              <p:cNvPr id="44" name="Can 147"/>
              <p:cNvSpPr/>
              <p:nvPr/>
            </p:nvSpPr>
            <p:spPr bwMode="auto">
              <a:xfrm>
                <a:off x="4714242" y="3218903"/>
                <a:ext cx="580896" cy="411909"/>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68594" tIns="34296" rIns="68594" bIns="34296"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dirty="0">
                  <a:ln>
                    <a:noFill/>
                  </a:ln>
                  <a:solidFill>
                    <a:prstClr val="black"/>
                  </a:solidFill>
                  <a:effectLst/>
                  <a:uLnTx/>
                  <a:uFillTx/>
                  <a:latin typeface="Calibri"/>
                  <a:ea typeface="+mn-ea"/>
                  <a:cs typeface="+mn-cs"/>
                </a:endParaRPr>
              </a:p>
            </p:txBody>
          </p:sp>
          <p:sp>
            <p:nvSpPr>
              <p:cNvPr id="114" name="TextBox 113">
                <a:extLst>
                  <a:ext uri="{FF2B5EF4-FFF2-40B4-BE49-F238E27FC236}">
                    <a16:creationId xmlns:a16="http://schemas.microsoft.com/office/drawing/2014/main" xmlns="" id="{9AD46493-16D2-48EA-8E0B-965702887C82}"/>
                  </a:ext>
                </a:extLst>
              </p:cNvPr>
              <p:cNvSpPr txBox="1"/>
              <p:nvPr/>
            </p:nvSpPr>
            <p:spPr>
              <a:xfrm>
                <a:off x="4778645" y="3316732"/>
                <a:ext cx="486030" cy="369332"/>
              </a:xfrm>
              <a:prstGeom prst="rect">
                <a:avLst/>
              </a:prstGeom>
              <a:noFill/>
            </p:spPr>
            <p:txBody>
              <a:bodyPr wrap="none" rtlCol="0">
                <a:sp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BPMN</a:t>
                </a:r>
                <a:br>
                  <a:rPr kumimoji="0" lang="en-US" sz="900" b="1" i="0" u="none" strike="noStrike" kern="0" cap="none" spc="0" normalizeH="0" baseline="0" noProof="0" dirty="0">
                    <a:ln>
                      <a:noFill/>
                    </a:ln>
                    <a:solidFill>
                      <a:prstClr val="black"/>
                    </a:solidFill>
                    <a:effectLst/>
                    <a:uLnTx/>
                    <a:uFillTx/>
                    <a:latin typeface="Calibri"/>
                    <a:ea typeface="+mn-ea"/>
                    <a:cs typeface="+mn-cs"/>
                  </a:rPr>
                </a:br>
                <a:r>
                  <a:rPr kumimoji="0" lang="en-US" sz="900" b="1" i="0" u="none" strike="noStrike" kern="0" cap="none" spc="0" normalizeH="0" baseline="0" noProof="0" dirty="0">
                    <a:ln>
                      <a:noFill/>
                    </a:ln>
                    <a:solidFill>
                      <a:prstClr val="black"/>
                    </a:solidFill>
                    <a:effectLst/>
                    <a:uLnTx/>
                    <a:uFillTx/>
                    <a:latin typeface="Calibri"/>
                    <a:ea typeface="+mn-ea"/>
                    <a:cs typeface="+mn-cs"/>
                  </a:rPr>
                  <a:t>DB</a:t>
                </a:r>
              </a:p>
            </p:txBody>
          </p:sp>
        </p:grpSp>
        <p:sp>
          <p:nvSpPr>
            <p:cNvPr id="122" name="Rounded Rectangle 126">
              <a:extLst>
                <a:ext uri="{FF2B5EF4-FFF2-40B4-BE49-F238E27FC236}">
                  <a16:creationId xmlns:a16="http://schemas.microsoft.com/office/drawing/2014/main" xmlns="" id="{62B900F2-5F3A-4FD9-A96E-35F40079C4F7}"/>
                </a:ext>
              </a:extLst>
            </p:cNvPr>
            <p:cNvSpPr/>
            <p:nvPr/>
          </p:nvSpPr>
          <p:spPr>
            <a:xfrm>
              <a:off x="5942580" y="6456943"/>
              <a:ext cx="1184360" cy="457200"/>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SDN Controller</a:t>
              </a:r>
            </a:p>
          </p:txBody>
        </p:sp>
        <p:cxnSp>
          <p:nvCxnSpPr>
            <p:cNvPr id="123" name="Straight Arrow Connector 122">
              <a:extLst>
                <a:ext uri="{FF2B5EF4-FFF2-40B4-BE49-F238E27FC236}">
                  <a16:creationId xmlns:a16="http://schemas.microsoft.com/office/drawing/2014/main" xmlns="" id="{2D64E9B2-B4BB-4A98-A594-7E28029D0BEF}"/>
                </a:ext>
              </a:extLst>
            </p:cNvPr>
            <p:cNvCxnSpPr>
              <a:cxnSpLocks/>
            </p:cNvCxnSpPr>
            <p:nvPr/>
          </p:nvCxnSpPr>
          <p:spPr>
            <a:xfrm>
              <a:off x="6472956" y="5343719"/>
              <a:ext cx="13210" cy="1107917"/>
            </a:xfrm>
            <a:prstGeom prst="straightConnector1">
              <a:avLst/>
            </a:prstGeom>
            <a:noFill/>
            <a:ln w="28575" cap="flat" cmpd="sng" algn="ctr">
              <a:solidFill>
                <a:sysClr val="windowText" lastClr="000000">
                  <a:lumMod val="50000"/>
                  <a:lumOff val="50000"/>
                </a:sysClr>
              </a:solidFill>
              <a:prstDash val="solid"/>
              <a:tailEnd type="arrow"/>
            </a:ln>
            <a:effectLst/>
          </p:spPr>
        </p:cxnSp>
        <p:cxnSp>
          <p:nvCxnSpPr>
            <p:cNvPr id="125" name="Straight Arrow Connector 124">
              <a:extLst>
                <a:ext uri="{FF2B5EF4-FFF2-40B4-BE49-F238E27FC236}">
                  <a16:creationId xmlns:a16="http://schemas.microsoft.com/office/drawing/2014/main" xmlns="" id="{730855B3-0BA1-4F84-AC5E-94E08BCA7462}"/>
                </a:ext>
              </a:extLst>
            </p:cNvPr>
            <p:cNvCxnSpPr>
              <a:cxnSpLocks/>
            </p:cNvCxnSpPr>
            <p:nvPr/>
          </p:nvCxnSpPr>
          <p:spPr>
            <a:xfrm>
              <a:off x="7176967" y="5053275"/>
              <a:ext cx="13210" cy="1107917"/>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27" name="Rounded Rectangle 126">
              <a:extLst>
                <a:ext uri="{FF2B5EF4-FFF2-40B4-BE49-F238E27FC236}">
                  <a16:creationId xmlns:a16="http://schemas.microsoft.com/office/drawing/2014/main" xmlns="" id="{FD65CAA3-77A2-4F24-B14E-3FDC01756124}"/>
                </a:ext>
              </a:extLst>
            </p:cNvPr>
            <p:cNvSpPr/>
            <p:nvPr/>
          </p:nvSpPr>
          <p:spPr>
            <a:xfrm>
              <a:off x="7351032" y="6456943"/>
              <a:ext cx="1184360" cy="457200"/>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Generic NF Controller</a:t>
              </a:r>
            </a:p>
          </p:txBody>
        </p:sp>
        <p:sp>
          <p:nvSpPr>
            <p:cNvPr id="52" name="Rounded Rectangle 155"/>
            <p:cNvSpPr/>
            <p:nvPr/>
          </p:nvSpPr>
          <p:spPr>
            <a:xfrm>
              <a:off x="4947922" y="2751129"/>
              <a:ext cx="164420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Map Request Data to Recipe &amp; Invoke BPEL Execution</a:t>
              </a:r>
            </a:p>
          </p:txBody>
        </p:sp>
        <p:grpSp>
          <p:nvGrpSpPr>
            <p:cNvPr id="149" name="Group 148">
              <a:extLst>
                <a:ext uri="{FF2B5EF4-FFF2-40B4-BE49-F238E27FC236}">
                  <a16:creationId xmlns:a16="http://schemas.microsoft.com/office/drawing/2014/main" xmlns="" id="{3C423AEF-FEDE-4756-B5E2-FA0CBAE9B0BD}"/>
                </a:ext>
              </a:extLst>
            </p:cNvPr>
            <p:cNvGrpSpPr/>
            <p:nvPr/>
          </p:nvGrpSpPr>
          <p:grpSpPr>
            <a:xfrm>
              <a:off x="3129076" y="3879360"/>
              <a:ext cx="737974" cy="369332"/>
              <a:chOff x="3406053" y="3136282"/>
              <a:chExt cx="737974" cy="369332"/>
            </a:xfrm>
          </p:grpSpPr>
          <p:sp>
            <p:nvSpPr>
              <p:cNvPr id="147" name="Rectangle 146">
                <a:extLst>
                  <a:ext uri="{FF2B5EF4-FFF2-40B4-BE49-F238E27FC236}">
                    <a16:creationId xmlns:a16="http://schemas.microsoft.com/office/drawing/2014/main" xmlns="" id="{B102C575-D160-4DA4-9487-551CC8072904}"/>
                  </a:ext>
                </a:extLst>
              </p:cNvPr>
              <p:cNvSpPr/>
              <p:nvPr/>
            </p:nvSpPr>
            <p:spPr>
              <a:xfrm>
                <a:off x="3508985" y="3173499"/>
                <a:ext cx="523532" cy="302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148" name="TextBox 147">
                <a:extLst>
                  <a:ext uri="{FF2B5EF4-FFF2-40B4-BE49-F238E27FC236}">
                    <a16:creationId xmlns:a16="http://schemas.microsoft.com/office/drawing/2014/main" xmlns="" id="{1C5A8687-204A-4625-8B13-CA98B86D9FDB}"/>
                  </a:ext>
                </a:extLst>
              </p:cNvPr>
              <p:cNvSpPr txBox="1"/>
              <p:nvPr/>
            </p:nvSpPr>
            <p:spPr>
              <a:xfrm>
                <a:off x="3406053" y="3136282"/>
                <a:ext cx="73797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Resource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Models</a:t>
                </a:r>
              </a:p>
            </p:txBody>
          </p:sp>
        </p:grpSp>
        <p:grpSp>
          <p:nvGrpSpPr>
            <p:cNvPr id="150" name="Group 149">
              <a:extLst>
                <a:ext uri="{FF2B5EF4-FFF2-40B4-BE49-F238E27FC236}">
                  <a16:creationId xmlns:a16="http://schemas.microsoft.com/office/drawing/2014/main" xmlns="" id="{569912CA-0D8F-45F6-964D-D12624003178}"/>
                </a:ext>
              </a:extLst>
            </p:cNvPr>
            <p:cNvGrpSpPr/>
            <p:nvPr/>
          </p:nvGrpSpPr>
          <p:grpSpPr>
            <a:xfrm>
              <a:off x="3136526" y="3495343"/>
              <a:ext cx="737974" cy="369332"/>
              <a:chOff x="3406053" y="3136282"/>
              <a:chExt cx="737974" cy="369332"/>
            </a:xfrm>
          </p:grpSpPr>
          <p:sp>
            <p:nvSpPr>
              <p:cNvPr id="151" name="Rectangle 150">
                <a:extLst>
                  <a:ext uri="{FF2B5EF4-FFF2-40B4-BE49-F238E27FC236}">
                    <a16:creationId xmlns:a16="http://schemas.microsoft.com/office/drawing/2014/main" xmlns="" id="{ABF2A23E-FD20-4D05-9DE9-FBEBC49B464D}"/>
                  </a:ext>
                </a:extLst>
              </p:cNvPr>
              <p:cNvSpPr/>
              <p:nvPr/>
            </p:nvSpPr>
            <p:spPr>
              <a:xfrm>
                <a:off x="3508985" y="3173499"/>
                <a:ext cx="523532" cy="302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152" name="TextBox 151">
                <a:extLst>
                  <a:ext uri="{FF2B5EF4-FFF2-40B4-BE49-F238E27FC236}">
                    <a16:creationId xmlns:a16="http://schemas.microsoft.com/office/drawing/2014/main" xmlns="" id="{AFE1FA1A-280C-4D01-A48B-D38DE5F0898E}"/>
                  </a:ext>
                </a:extLst>
              </p:cNvPr>
              <p:cNvSpPr txBox="1"/>
              <p:nvPr/>
            </p:nvSpPr>
            <p:spPr>
              <a:xfrm>
                <a:off x="3406053" y="3136282"/>
                <a:ext cx="73797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Service Models</a:t>
                </a:r>
              </a:p>
            </p:txBody>
          </p:sp>
        </p:grpSp>
        <p:sp>
          <p:nvSpPr>
            <p:cNvPr id="8" name="TextBox 7">
              <a:extLst>
                <a:ext uri="{FF2B5EF4-FFF2-40B4-BE49-F238E27FC236}">
                  <a16:creationId xmlns:a16="http://schemas.microsoft.com/office/drawing/2014/main" xmlns="" id="{9B520152-9E12-4908-8D3B-AA3CA026137C}"/>
                </a:ext>
              </a:extLst>
            </p:cNvPr>
            <p:cNvSpPr txBox="1"/>
            <p:nvPr/>
          </p:nvSpPr>
          <p:spPr>
            <a:xfrm rot="16200000">
              <a:off x="772578" y="3241210"/>
              <a:ext cx="1533368" cy="400110"/>
            </a:xfrm>
            <a:prstGeom prst="rect">
              <a:avLst/>
            </a:prstGeom>
            <a:noFill/>
          </p:spPr>
          <p:txBody>
            <a:bodyPr wrap="none" rtlCol="0">
              <a:spAutoFit/>
            </a:bodyPr>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a:ea typeface="+mn-ea"/>
                  <a:cs typeface="+mn-cs"/>
                </a:rPr>
                <a:t>Orchestrator</a:t>
              </a:r>
            </a:p>
          </p:txBody>
        </p:sp>
        <p:sp>
          <p:nvSpPr>
            <p:cNvPr id="107" name="Rectangle: Rounded Corners 106">
              <a:extLst>
                <a:ext uri="{FF2B5EF4-FFF2-40B4-BE49-F238E27FC236}">
                  <a16:creationId xmlns:a16="http://schemas.microsoft.com/office/drawing/2014/main" xmlns="" id="{74C465AE-F919-45BF-B705-3D78ABCF5FCE}"/>
                </a:ext>
              </a:extLst>
            </p:cNvPr>
            <p:cNvSpPr/>
            <p:nvPr/>
          </p:nvSpPr>
          <p:spPr>
            <a:xfrm>
              <a:off x="6522257" y="4011760"/>
              <a:ext cx="1746785" cy="210791"/>
            </a:xfrm>
            <a:prstGeom prst="roundRect">
              <a:avLst/>
            </a:prstGeom>
            <a:solidFill>
              <a:srgbClr val="FFFF00"/>
            </a:solidFill>
            <a:ln w="19050" cap="flat" cmpd="sng" algn="ctr">
              <a:solidFill>
                <a:sysClr val="windowText" lastClr="000000"/>
              </a:solidFill>
              <a:prstDash val="dash"/>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solidFill>
                    <a:prstClr val="black"/>
                  </a:solidFill>
                  <a:latin typeface="Calibri"/>
                </a:rPr>
                <a:t>Resource Level </a:t>
              </a:r>
              <a:r>
                <a:rPr lang="en-US" sz="1000" b="1" dirty="0" err="1">
                  <a:solidFill>
                    <a:prstClr val="black"/>
                  </a:solidFill>
                  <a:latin typeface="Calibri"/>
                </a:rPr>
                <a:t>Orch</a:t>
              </a:r>
              <a:endParaRPr lang="en-US" sz="1000" b="1" dirty="0">
                <a:solidFill>
                  <a:prstClr val="black"/>
                </a:solidFill>
                <a:latin typeface="Calibri"/>
              </a:endParaRPr>
            </a:p>
          </p:txBody>
        </p:sp>
        <p:cxnSp>
          <p:nvCxnSpPr>
            <p:cNvPr id="112" name="Straight Arrow Connector 28">
              <a:extLst>
                <a:ext uri="{FF2B5EF4-FFF2-40B4-BE49-F238E27FC236}">
                  <a16:creationId xmlns:a16="http://schemas.microsoft.com/office/drawing/2014/main" xmlns="" id="{90003D5C-187F-4D5D-B17E-202282E18E48}"/>
                </a:ext>
              </a:extLst>
            </p:cNvPr>
            <p:cNvCxnSpPr>
              <a:cxnSpLocks/>
            </p:cNvCxnSpPr>
            <p:nvPr/>
          </p:nvCxnSpPr>
          <p:spPr>
            <a:xfrm rot="5400000">
              <a:off x="5528617" y="3933551"/>
              <a:ext cx="576072" cy="1371600"/>
            </a:xfrm>
            <a:prstGeom prst="bentConnector3">
              <a:avLst>
                <a:gd name="adj1" fmla="val 36197"/>
              </a:avLst>
            </a:prstGeom>
            <a:noFill/>
            <a:ln w="19050" cap="flat" cmpd="sng" algn="ctr">
              <a:solidFill>
                <a:sysClr val="windowText" lastClr="000000"/>
              </a:solidFill>
              <a:prstDash val="solid"/>
              <a:tailEnd type="arrow"/>
            </a:ln>
            <a:effectLst/>
          </p:spPr>
        </p:cxnSp>
        <p:sp>
          <p:nvSpPr>
            <p:cNvPr id="117" name="TextBox 116">
              <a:extLst>
                <a:ext uri="{FF2B5EF4-FFF2-40B4-BE49-F238E27FC236}">
                  <a16:creationId xmlns:a16="http://schemas.microsoft.com/office/drawing/2014/main" xmlns="" id="{5455C9D6-B23C-4AF8-96AD-A984BC27282F}"/>
                </a:ext>
              </a:extLst>
            </p:cNvPr>
            <p:cNvSpPr txBox="1"/>
            <p:nvPr/>
          </p:nvSpPr>
          <p:spPr>
            <a:xfrm>
              <a:off x="1654758" y="4652167"/>
              <a:ext cx="2690725" cy="246221"/>
            </a:xfrm>
            <a:prstGeom prst="rect">
              <a:avLst/>
            </a:prstGeom>
            <a:noFill/>
          </p:spPr>
          <p:txBody>
            <a:bodyPr wrap="square" rtlCol="0">
              <a:spAutoFit/>
            </a:bodyPr>
            <a:lstStyle/>
            <a:p>
              <a:pPr marL="0" marR="0" lvl="0" indent="0" algn="l" defTabSz="913364" rtl="0" eaLnBrk="1" fontAlgn="auto" latinLnBrk="0" hangingPunct="1">
                <a:lnSpc>
                  <a:spcPts val="12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a:ea typeface="+mn-ea"/>
                  <a:cs typeface="+mn-cs"/>
                </a:rPr>
                <a:t>Resource/Controller Adapters</a:t>
              </a:r>
            </a:p>
          </p:txBody>
        </p:sp>
        <p:sp>
          <p:nvSpPr>
            <p:cNvPr id="118" name="TextBox 117">
              <a:extLst>
                <a:ext uri="{FF2B5EF4-FFF2-40B4-BE49-F238E27FC236}">
                  <a16:creationId xmlns:a16="http://schemas.microsoft.com/office/drawing/2014/main" xmlns="" id="{722A6323-CC45-4ACC-921D-93FE1C990021}"/>
                </a:ext>
              </a:extLst>
            </p:cNvPr>
            <p:cNvSpPr txBox="1"/>
            <p:nvPr/>
          </p:nvSpPr>
          <p:spPr>
            <a:xfrm>
              <a:off x="4462050" y="2459955"/>
              <a:ext cx="2690725" cy="276999"/>
            </a:xfrm>
            <a:prstGeom prst="rect">
              <a:avLst/>
            </a:prstGeom>
            <a:noFill/>
          </p:spPr>
          <p:txBody>
            <a:bodyPr wrap="square" rtlCol="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a:ea typeface="+mn-ea"/>
                  <a:cs typeface="+mn-cs"/>
                </a:rPr>
                <a:t>API Handler</a:t>
              </a:r>
            </a:p>
          </p:txBody>
        </p:sp>
        <p:sp>
          <p:nvSpPr>
            <p:cNvPr id="119" name="Rectangle 118">
              <a:extLst>
                <a:ext uri="{FF2B5EF4-FFF2-40B4-BE49-F238E27FC236}">
                  <a16:creationId xmlns:a16="http://schemas.microsoft.com/office/drawing/2014/main" xmlns="" id="{2FBF294F-2518-43F0-B955-C3F0AF35BCE4}"/>
                </a:ext>
              </a:extLst>
            </p:cNvPr>
            <p:cNvSpPr/>
            <p:nvPr/>
          </p:nvSpPr>
          <p:spPr>
            <a:xfrm>
              <a:off x="2453164" y="4918083"/>
              <a:ext cx="6082227" cy="569570"/>
            </a:xfrm>
            <a:prstGeom prst="rect">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wrap="square" lIns="91362" tIns="45679" rIns="91362" bIns="45679" rtlCol="0" anchor="ctr"/>
            <a:lstStyle/>
            <a:p>
              <a:pPr marL="0" marR="0" lvl="0" indent="0" algn="l" defTabSz="913630" rtl="0" eaLnBrk="1" fontAlgn="auto" latinLnBrk="0" hangingPunct="1">
                <a:lnSpc>
                  <a:spcPts val="9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Arial"/>
                <a:ea typeface="+mn-ea"/>
                <a:cs typeface="+mn-cs"/>
              </a:endParaRPr>
            </a:p>
          </p:txBody>
        </p:sp>
        <p:sp>
          <p:nvSpPr>
            <p:cNvPr id="120" name="Rectangle 119">
              <a:extLst>
                <a:ext uri="{FF2B5EF4-FFF2-40B4-BE49-F238E27FC236}">
                  <a16:creationId xmlns:a16="http://schemas.microsoft.com/office/drawing/2014/main" xmlns="" id="{8FE4D07F-671D-4A24-B627-CE5AA8F355C3}"/>
                </a:ext>
              </a:extLst>
            </p:cNvPr>
            <p:cNvSpPr/>
            <p:nvPr/>
          </p:nvSpPr>
          <p:spPr>
            <a:xfrm>
              <a:off x="4279957" y="5114406"/>
              <a:ext cx="1586083" cy="256160"/>
            </a:xfrm>
            <a:prstGeom prst="rect">
              <a:avLst/>
            </a:prstGeom>
            <a:solidFill>
              <a:srgbClr val="F79646">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Infrastructure/Network Adapter</a:t>
              </a:r>
            </a:p>
          </p:txBody>
        </p:sp>
        <p:sp>
          <p:nvSpPr>
            <p:cNvPr id="121" name="Rounded Rectangle 165">
              <a:extLst>
                <a:ext uri="{FF2B5EF4-FFF2-40B4-BE49-F238E27FC236}">
                  <a16:creationId xmlns:a16="http://schemas.microsoft.com/office/drawing/2014/main" xmlns="" id="{D01D2E82-A4B0-4AAF-885B-236BCC626E18}"/>
                </a:ext>
              </a:extLst>
            </p:cNvPr>
            <p:cNvSpPr/>
            <p:nvPr/>
          </p:nvSpPr>
          <p:spPr>
            <a:xfrm>
              <a:off x="2616052" y="4976382"/>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Select Adapter Template</a:t>
              </a:r>
            </a:p>
          </p:txBody>
        </p:sp>
        <p:sp>
          <p:nvSpPr>
            <p:cNvPr id="128" name="Rounded Rectangle 166">
              <a:extLst>
                <a:ext uri="{FF2B5EF4-FFF2-40B4-BE49-F238E27FC236}">
                  <a16:creationId xmlns:a16="http://schemas.microsoft.com/office/drawing/2014/main" xmlns="" id="{4F6590E6-38FA-4CA5-BB90-EF4C8E243EEE}"/>
                </a:ext>
              </a:extLst>
            </p:cNvPr>
            <p:cNvSpPr/>
            <p:nvPr/>
          </p:nvSpPr>
          <p:spPr>
            <a:xfrm>
              <a:off x="2616052" y="5150024"/>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Map Data to Template</a:t>
              </a:r>
            </a:p>
          </p:txBody>
        </p:sp>
        <p:sp>
          <p:nvSpPr>
            <p:cNvPr id="129" name="Rounded Rectangle 167">
              <a:extLst>
                <a:ext uri="{FF2B5EF4-FFF2-40B4-BE49-F238E27FC236}">
                  <a16:creationId xmlns:a16="http://schemas.microsoft.com/office/drawing/2014/main" xmlns="" id="{72733490-8690-40E2-A7E8-A406F19AECC4}"/>
                </a:ext>
              </a:extLst>
            </p:cNvPr>
            <p:cNvSpPr/>
            <p:nvPr/>
          </p:nvSpPr>
          <p:spPr>
            <a:xfrm>
              <a:off x="2616051" y="5317653"/>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Execute Transaction</a:t>
              </a:r>
            </a:p>
          </p:txBody>
        </p:sp>
        <p:sp>
          <p:nvSpPr>
            <p:cNvPr id="130" name="Rectangle 129">
              <a:extLst>
                <a:ext uri="{FF2B5EF4-FFF2-40B4-BE49-F238E27FC236}">
                  <a16:creationId xmlns:a16="http://schemas.microsoft.com/office/drawing/2014/main" xmlns="" id="{B8C599F0-0939-4777-B685-AA9E9EE56336}"/>
                </a:ext>
              </a:extLst>
            </p:cNvPr>
            <p:cNvSpPr/>
            <p:nvPr/>
          </p:nvSpPr>
          <p:spPr>
            <a:xfrm>
              <a:off x="6065127" y="5103260"/>
              <a:ext cx="1463040" cy="260351"/>
            </a:xfrm>
            <a:prstGeom prst="rect">
              <a:avLst/>
            </a:prstGeom>
            <a:solidFill>
              <a:srgbClr val="F79646">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Controller Adapter</a:t>
              </a:r>
            </a:p>
          </p:txBody>
        </p:sp>
        <p:grpSp>
          <p:nvGrpSpPr>
            <p:cNvPr id="17" name="Group 16">
              <a:extLst>
                <a:ext uri="{FF2B5EF4-FFF2-40B4-BE49-F238E27FC236}">
                  <a16:creationId xmlns:a16="http://schemas.microsoft.com/office/drawing/2014/main" xmlns="" id="{89DCE71F-CC27-47CB-A353-32B240AD9F35}"/>
                </a:ext>
              </a:extLst>
            </p:cNvPr>
            <p:cNvGrpSpPr/>
            <p:nvPr/>
          </p:nvGrpSpPr>
          <p:grpSpPr>
            <a:xfrm>
              <a:off x="6313238" y="3488043"/>
              <a:ext cx="2161953" cy="264089"/>
              <a:chOff x="6653769" y="3049311"/>
              <a:chExt cx="1449415" cy="264089"/>
            </a:xfrm>
          </p:grpSpPr>
          <p:sp>
            <p:nvSpPr>
              <p:cNvPr id="105" name="Rectangle: Rounded Corners 104">
                <a:extLst>
                  <a:ext uri="{FF2B5EF4-FFF2-40B4-BE49-F238E27FC236}">
                    <a16:creationId xmlns:a16="http://schemas.microsoft.com/office/drawing/2014/main" xmlns="" id="{19E85176-2E8C-4FFF-970A-EF8D4147AE13}"/>
                  </a:ext>
                </a:extLst>
              </p:cNvPr>
              <p:cNvSpPr/>
              <p:nvPr/>
            </p:nvSpPr>
            <p:spPr>
              <a:xfrm>
                <a:off x="6761735" y="3102609"/>
                <a:ext cx="1215939" cy="210791"/>
              </a:xfrm>
              <a:prstGeom prst="roundRect">
                <a:avLst/>
              </a:prstGeom>
              <a:solidFill>
                <a:srgbClr val="FFFF00"/>
              </a:solidFill>
              <a:ln w="19050" cap="flat" cmpd="sng" algn="ctr">
                <a:solidFill>
                  <a:sysClr val="windowText" lastClr="000000"/>
                </a:solidFill>
                <a:prstDash val="dash"/>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prstClr val="black"/>
                  </a:solidFill>
                  <a:effectLst/>
                  <a:uLnTx/>
                  <a:uFillTx/>
                  <a:latin typeface="Calibri"/>
                  <a:ea typeface="+mn-ea"/>
                  <a:cs typeface="+mn-cs"/>
                </a:endParaRPr>
              </a:p>
            </p:txBody>
          </p:sp>
          <p:sp>
            <p:nvSpPr>
              <p:cNvPr id="131" name="TextBox 130">
                <a:extLst>
                  <a:ext uri="{FF2B5EF4-FFF2-40B4-BE49-F238E27FC236}">
                    <a16:creationId xmlns:a16="http://schemas.microsoft.com/office/drawing/2014/main" xmlns="" id="{3457A653-1E2B-4248-B708-B660C7C84B6B}"/>
                  </a:ext>
                </a:extLst>
              </p:cNvPr>
              <p:cNvSpPr txBox="1"/>
              <p:nvPr/>
            </p:nvSpPr>
            <p:spPr>
              <a:xfrm>
                <a:off x="6653769" y="3049311"/>
                <a:ext cx="1449415" cy="246221"/>
              </a:xfrm>
              <a:prstGeom prst="rect">
                <a:avLst/>
              </a:prstGeom>
              <a:noFill/>
            </p:spPr>
            <p:txBody>
              <a:bodyPr wrap="square" rtlCol="0">
                <a:spAutoFit/>
              </a:bodyPr>
              <a:lstStyle/>
              <a:p>
                <a:pPr algn="ctr" defTabSz="914400" hangingPunct="1"/>
                <a:r>
                  <a:rPr lang="en-US" sz="1000" b="1" dirty="0">
                    <a:solidFill>
                      <a:prstClr val="black"/>
                    </a:solidFill>
                    <a:latin typeface="Calibri"/>
                  </a:rPr>
                  <a:t>Service Level</a:t>
                </a:r>
              </a:p>
            </p:txBody>
          </p:sp>
        </p:grpSp>
        <p:sp>
          <p:nvSpPr>
            <p:cNvPr id="141" name="Rectangle 140">
              <a:extLst>
                <a:ext uri="{FF2B5EF4-FFF2-40B4-BE49-F238E27FC236}">
                  <a16:creationId xmlns:a16="http://schemas.microsoft.com/office/drawing/2014/main" xmlns="" id="{EAB5E3D4-403B-487A-B1D1-0ED183D287B6}"/>
                </a:ext>
              </a:extLst>
            </p:cNvPr>
            <p:cNvSpPr/>
            <p:nvPr/>
          </p:nvSpPr>
          <p:spPr>
            <a:xfrm>
              <a:off x="10620829" y="3967738"/>
              <a:ext cx="1194044" cy="607104"/>
            </a:xfrm>
            <a:prstGeom prst="rect">
              <a:avLst/>
            </a:prstGeom>
            <a:solidFill>
              <a:schemeClr val="accent4">
                <a:lumMod val="75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lvl="0" algn="ctr" fontAlgn="base">
                <a:spcBef>
                  <a:spcPct val="0"/>
                </a:spcBef>
                <a:spcAft>
                  <a:spcPct val="0"/>
                </a:spcAft>
                <a:buClr>
                  <a:srgbClr val="CC9900"/>
                </a:buClr>
              </a:pPr>
              <a:endParaRPr kumimoji="0" lang="en-US" sz="12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42" name="Rectangle: Rounded Corners 141">
              <a:extLst>
                <a:ext uri="{FF2B5EF4-FFF2-40B4-BE49-F238E27FC236}">
                  <a16:creationId xmlns:a16="http://schemas.microsoft.com/office/drawing/2014/main" xmlns="" id="{B0D23487-EB5A-4B41-8C5E-1FB1FF4F99C8}"/>
                </a:ext>
              </a:extLst>
            </p:cNvPr>
            <p:cNvSpPr/>
            <p:nvPr/>
          </p:nvSpPr>
          <p:spPr>
            <a:xfrm>
              <a:off x="10620829" y="2959017"/>
              <a:ext cx="1194044" cy="607104"/>
            </a:xfrm>
            <a:prstGeom prst="roundRect">
              <a:avLst/>
            </a:prstGeom>
            <a:solidFill>
              <a:srgbClr val="FFFFFF"/>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43" name="TextBox 142">
              <a:extLst>
                <a:ext uri="{FF2B5EF4-FFF2-40B4-BE49-F238E27FC236}">
                  <a16:creationId xmlns:a16="http://schemas.microsoft.com/office/drawing/2014/main" xmlns="" id="{F0335556-D7C0-4CCD-9F7E-5C9A908A0199}"/>
                </a:ext>
              </a:extLst>
            </p:cNvPr>
            <p:cNvSpPr txBox="1"/>
            <p:nvPr/>
          </p:nvSpPr>
          <p:spPr>
            <a:xfrm>
              <a:off x="4085631" y="208284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OE-2</a:t>
              </a:r>
            </a:p>
          </p:txBody>
        </p:sp>
        <p:sp>
          <p:nvSpPr>
            <p:cNvPr id="133" name="TextBox 132">
              <a:extLst>
                <a:ext uri="{FF2B5EF4-FFF2-40B4-BE49-F238E27FC236}">
                  <a16:creationId xmlns:a16="http://schemas.microsoft.com/office/drawing/2014/main" xmlns="" id="{D2E501AD-0093-42E4-BCFC-709B4518D9A5}"/>
                </a:ext>
              </a:extLst>
            </p:cNvPr>
            <p:cNvSpPr txBox="1"/>
            <p:nvPr/>
          </p:nvSpPr>
          <p:spPr>
            <a:xfrm>
              <a:off x="2194021" y="216256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a:t>
              </a:r>
            </a:p>
          </p:txBody>
        </p:sp>
        <p:sp>
          <p:nvSpPr>
            <p:cNvPr id="145" name="TextBox 144">
              <a:extLst>
                <a:ext uri="{FF2B5EF4-FFF2-40B4-BE49-F238E27FC236}">
                  <a16:creationId xmlns:a16="http://schemas.microsoft.com/office/drawing/2014/main" xmlns="" id="{5BBEF84F-9912-4741-A859-44363B6881CD}"/>
                </a:ext>
              </a:extLst>
            </p:cNvPr>
            <p:cNvSpPr txBox="1"/>
            <p:nvPr/>
          </p:nvSpPr>
          <p:spPr>
            <a:xfrm>
              <a:off x="6309042" y="207858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OE-3</a:t>
              </a:r>
            </a:p>
          </p:txBody>
        </p:sp>
        <p:sp>
          <p:nvSpPr>
            <p:cNvPr id="146" name="TextBox 145">
              <a:extLst>
                <a:ext uri="{FF2B5EF4-FFF2-40B4-BE49-F238E27FC236}">
                  <a16:creationId xmlns:a16="http://schemas.microsoft.com/office/drawing/2014/main" xmlns="" id="{9DFA782B-80C0-4615-9D78-A0F98CFC36D3}"/>
                </a:ext>
              </a:extLst>
            </p:cNvPr>
            <p:cNvSpPr txBox="1"/>
            <p:nvPr/>
          </p:nvSpPr>
          <p:spPr>
            <a:xfrm>
              <a:off x="9959403" y="170244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OE-5</a:t>
              </a:r>
            </a:p>
          </p:txBody>
        </p:sp>
        <p:sp>
          <p:nvSpPr>
            <p:cNvPr id="155" name="TextBox 154">
              <a:extLst>
                <a:ext uri="{FF2B5EF4-FFF2-40B4-BE49-F238E27FC236}">
                  <a16:creationId xmlns:a16="http://schemas.microsoft.com/office/drawing/2014/main" xmlns="" id="{03CB0CE0-E966-4CE9-BDEB-E2F13BF21D5B}"/>
                </a:ext>
              </a:extLst>
            </p:cNvPr>
            <p:cNvSpPr txBox="1"/>
            <p:nvPr/>
          </p:nvSpPr>
          <p:spPr>
            <a:xfrm>
              <a:off x="10004479" y="3189787"/>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OE-6</a:t>
              </a:r>
            </a:p>
          </p:txBody>
        </p:sp>
        <p:sp>
          <p:nvSpPr>
            <p:cNvPr id="156" name="TextBox 155">
              <a:extLst>
                <a:ext uri="{FF2B5EF4-FFF2-40B4-BE49-F238E27FC236}">
                  <a16:creationId xmlns:a16="http://schemas.microsoft.com/office/drawing/2014/main" xmlns="" id="{AD5F7951-5808-4C0D-9DFF-1034CF2B1C97}"/>
                </a:ext>
              </a:extLst>
            </p:cNvPr>
            <p:cNvSpPr txBox="1"/>
            <p:nvPr/>
          </p:nvSpPr>
          <p:spPr>
            <a:xfrm>
              <a:off x="9978453" y="4186236"/>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OE-7</a:t>
              </a:r>
            </a:p>
          </p:txBody>
        </p:sp>
        <p:sp>
          <p:nvSpPr>
            <p:cNvPr id="158" name="TextBox 157">
              <a:extLst>
                <a:ext uri="{FF2B5EF4-FFF2-40B4-BE49-F238E27FC236}">
                  <a16:creationId xmlns:a16="http://schemas.microsoft.com/office/drawing/2014/main" xmlns="" id="{C438C852-A354-4D84-98E1-4B2E4D9679FC}"/>
                </a:ext>
              </a:extLst>
            </p:cNvPr>
            <p:cNvSpPr txBox="1"/>
            <p:nvPr/>
          </p:nvSpPr>
          <p:spPr>
            <a:xfrm>
              <a:off x="6222901" y="600823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OE-9</a:t>
              </a:r>
            </a:p>
          </p:txBody>
        </p:sp>
        <p:sp>
          <p:nvSpPr>
            <p:cNvPr id="159" name="TextBox 158">
              <a:extLst>
                <a:ext uri="{FF2B5EF4-FFF2-40B4-BE49-F238E27FC236}">
                  <a16:creationId xmlns:a16="http://schemas.microsoft.com/office/drawing/2014/main" xmlns="" id="{63C40B7C-C6EB-418C-8D92-33BD4EBB3740}"/>
                </a:ext>
              </a:extLst>
            </p:cNvPr>
            <p:cNvSpPr txBox="1"/>
            <p:nvPr/>
          </p:nvSpPr>
          <p:spPr>
            <a:xfrm>
              <a:off x="7337807" y="601408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OE-10</a:t>
              </a:r>
            </a:p>
          </p:txBody>
        </p:sp>
        <p:sp>
          <p:nvSpPr>
            <p:cNvPr id="160" name="TextBox 159">
              <a:extLst>
                <a:ext uri="{FF2B5EF4-FFF2-40B4-BE49-F238E27FC236}">
                  <a16:creationId xmlns:a16="http://schemas.microsoft.com/office/drawing/2014/main" xmlns="" id="{38C719AC-F718-472E-843D-57670F0E63C5}"/>
                </a:ext>
              </a:extLst>
            </p:cNvPr>
            <p:cNvSpPr txBox="1"/>
            <p:nvPr/>
          </p:nvSpPr>
          <p:spPr>
            <a:xfrm>
              <a:off x="5497448" y="442854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OI-11</a:t>
              </a:r>
            </a:p>
          </p:txBody>
        </p:sp>
        <p:sp>
          <p:nvSpPr>
            <p:cNvPr id="161" name="TextBox 160">
              <a:extLst>
                <a:ext uri="{FF2B5EF4-FFF2-40B4-BE49-F238E27FC236}">
                  <a16:creationId xmlns:a16="http://schemas.microsoft.com/office/drawing/2014/main" xmlns="" id="{8C2F3FA8-18D4-4385-98A8-2D43EB1395DA}"/>
                </a:ext>
              </a:extLst>
            </p:cNvPr>
            <p:cNvSpPr txBox="1"/>
            <p:nvPr/>
          </p:nvSpPr>
          <p:spPr>
            <a:xfrm>
              <a:off x="6837203" y="441825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OI-12</a:t>
              </a:r>
            </a:p>
          </p:txBody>
        </p:sp>
        <p:sp>
          <p:nvSpPr>
            <p:cNvPr id="162" name="TextBox 161">
              <a:extLst>
                <a:ext uri="{FF2B5EF4-FFF2-40B4-BE49-F238E27FC236}">
                  <a16:creationId xmlns:a16="http://schemas.microsoft.com/office/drawing/2014/main" xmlns="" id="{F7905CB5-580C-410D-B740-5D44F213C42B}"/>
                </a:ext>
              </a:extLst>
            </p:cNvPr>
            <p:cNvSpPr txBox="1"/>
            <p:nvPr/>
          </p:nvSpPr>
          <p:spPr>
            <a:xfrm>
              <a:off x="7275027" y="3055813"/>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OI-5</a:t>
              </a:r>
            </a:p>
          </p:txBody>
        </p:sp>
        <p:cxnSp>
          <p:nvCxnSpPr>
            <p:cNvPr id="19" name="Straight Arrow Connector 18">
              <a:extLst>
                <a:ext uri="{FF2B5EF4-FFF2-40B4-BE49-F238E27FC236}">
                  <a16:creationId xmlns:a16="http://schemas.microsoft.com/office/drawing/2014/main" xmlns="" id="{C156AC61-7BDB-44A1-85AD-022E182F479B}"/>
                </a:ext>
              </a:extLst>
            </p:cNvPr>
            <p:cNvCxnSpPr>
              <a:stCxn id="131" idx="2"/>
              <a:endCxn id="107" idx="0"/>
            </p:cNvCxnSpPr>
            <p:nvPr/>
          </p:nvCxnSpPr>
          <p:spPr>
            <a:xfrm>
              <a:off x="7394215" y="3734264"/>
              <a:ext cx="1435" cy="277496"/>
            </a:xfrm>
            <a:prstGeom prst="straightConnector1">
              <a:avLst/>
            </a:prstGeom>
            <a:noFill/>
            <a:ln w="19050" cap="flat" cmpd="sng" algn="ctr">
              <a:solidFill>
                <a:sysClr val="windowText" lastClr="000000"/>
              </a:solidFill>
              <a:prstDash val="solid"/>
              <a:headEnd type="none" w="med" len="med"/>
              <a:tailEnd type="arrow" w="med" len="med"/>
            </a:ln>
            <a:effectLst/>
          </p:spPr>
        </p:cxnSp>
        <p:sp>
          <p:nvSpPr>
            <p:cNvPr id="108" name="TextBox 107">
              <a:extLst>
                <a:ext uri="{FF2B5EF4-FFF2-40B4-BE49-F238E27FC236}">
                  <a16:creationId xmlns:a16="http://schemas.microsoft.com/office/drawing/2014/main" xmlns="" id="{A2DF7546-8A0E-40A9-829B-E41447BA4FD3}"/>
                </a:ext>
              </a:extLst>
            </p:cNvPr>
            <p:cNvSpPr txBox="1"/>
            <p:nvPr/>
          </p:nvSpPr>
          <p:spPr>
            <a:xfrm>
              <a:off x="7461954" y="377870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OI-6</a:t>
              </a:r>
            </a:p>
          </p:txBody>
        </p:sp>
        <p:cxnSp>
          <p:nvCxnSpPr>
            <p:cNvPr id="23" name="Straight Arrow Connector 22">
              <a:extLst>
                <a:ext uri="{FF2B5EF4-FFF2-40B4-BE49-F238E27FC236}">
                  <a16:creationId xmlns:a16="http://schemas.microsoft.com/office/drawing/2014/main" xmlns="" id="{351E1A24-5968-4749-9D16-2CA95A519E72}"/>
                </a:ext>
              </a:extLst>
            </p:cNvPr>
            <p:cNvCxnSpPr/>
            <p:nvPr/>
          </p:nvCxnSpPr>
          <p:spPr>
            <a:xfrm flipH="1">
              <a:off x="7015938" y="6161192"/>
              <a:ext cx="167634" cy="295751"/>
            </a:xfrm>
            <a:prstGeom prst="straightConnector1">
              <a:avLst/>
            </a:prstGeom>
            <a:noFill/>
            <a:ln w="28575" cap="flat" cmpd="sng" algn="ctr">
              <a:solidFill>
                <a:sysClr val="windowText" lastClr="000000">
                  <a:lumMod val="50000"/>
                  <a:lumOff val="50000"/>
                </a:sysClr>
              </a:solidFill>
              <a:prstDash val="solid"/>
              <a:tailEnd type="arrow"/>
            </a:ln>
            <a:effectLst/>
          </p:spPr>
        </p:cxnSp>
        <p:cxnSp>
          <p:nvCxnSpPr>
            <p:cNvPr id="116" name="Straight Arrow Connector 115">
              <a:extLst>
                <a:ext uri="{FF2B5EF4-FFF2-40B4-BE49-F238E27FC236}">
                  <a16:creationId xmlns:a16="http://schemas.microsoft.com/office/drawing/2014/main" xmlns="" id="{0C48EF7E-E0EF-4002-9749-8CD2842EE230}"/>
                </a:ext>
              </a:extLst>
            </p:cNvPr>
            <p:cNvCxnSpPr>
              <a:cxnSpLocks/>
            </p:cNvCxnSpPr>
            <p:nvPr/>
          </p:nvCxnSpPr>
          <p:spPr>
            <a:xfrm>
              <a:off x="7203692" y="6165897"/>
              <a:ext cx="167634" cy="29575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35" name="TextBox 134">
              <a:extLst>
                <a:ext uri="{FF2B5EF4-FFF2-40B4-BE49-F238E27FC236}">
                  <a16:creationId xmlns:a16="http://schemas.microsoft.com/office/drawing/2014/main" xmlns="" id="{BEBE1ECF-EF01-4A2A-979A-0A734DF6C219}"/>
                </a:ext>
              </a:extLst>
            </p:cNvPr>
            <p:cNvSpPr txBox="1"/>
            <p:nvPr/>
          </p:nvSpPr>
          <p:spPr>
            <a:xfrm rot="5400000">
              <a:off x="7792222" y="3789799"/>
              <a:ext cx="371185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6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Micro Services Bus     /     Data Movement</a:t>
              </a:r>
            </a:p>
          </p:txBody>
        </p:sp>
        <p:cxnSp>
          <p:nvCxnSpPr>
            <p:cNvPr id="136" name="Straight Arrow Connector 135">
              <a:extLst>
                <a:ext uri="{FF2B5EF4-FFF2-40B4-BE49-F238E27FC236}">
                  <a16:creationId xmlns:a16="http://schemas.microsoft.com/office/drawing/2014/main" xmlns="" id="{E0D31A0A-2156-469A-B359-09F381C3438D}"/>
                </a:ext>
              </a:extLst>
            </p:cNvPr>
            <p:cNvCxnSpPr>
              <a:cxnSpLocks/>
            </p:cNvCxnSpPr>
            <p:nvPr/>
          </p:nvCxnSpPr>
          <p:spPr>
            <a:xfrm>
              <a:off x="4041832" y="1950614"/>
              <a:ext cx="0" cy="459524"/>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37" name="圆角矩形 30">
              <a:extLst>
                <a:ext uri="{FF2B5EF4-FFF2-40B4-BE49-F238E27FC236}">
                  <a16:creationId xmlns:a16="http://schemas.microsoft.com/office/drawing/2014/main" xmlns="" id="{5B68701E-2739-443C-AA4E-EB41C6DD4517}"/>
                </a:ext>
              </a:extLst>
            </p:cNvPr>
            <p:cNvSpPr/>
            <p:nvPr/>
          </p:nvSpPr>
          <p:spPr>
            <a:xfrm>
              <a:off x="2958741" y="1714638"/>
              <a:ext cx="1920536" cy="343232"/>
            </a:xfrm>
            <a:prstGeom prst="roundRect">
              <a:avLst>
                <a:gd name="adj" fmla="val 9045"/>
              </a:avLst>
            </a:prstGeom>
            <a:solidFill>
              <a:schemeClr val="accent4"/>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Dashboard OA&amp;M</a:t>
              </a:r>
            </a:p>
          </p:txBody>
        </p:sp>
        <p:cxnSp>
          <p:nvCxnSpPr>
            <p:cNvPr id="153" name="Straight Arrow Connector 152">
              <a:extLst>
                <a:ext uri="{FF2B5EF4-FFF2-40B4-BE49-F238E27FC236}">
                  <a16:creationId xmlns:a16="http://schemas.microsoft.com/office/drawing/2014/main" xmlns="" id="{AD786F2C-7645-4C58-8B9F-107220EE22C3}"/>
                </a:ext>
              </a:extLst>
            </p:cNvPr>
            <p:cNvCxnSpPr/>
            <p:nvPr/>
          </p:nvCxnSpPr>
          <p:spPr>
            <a:xfrm>
              <a:off x="6273341" y="1911767"/>
              <a:ext cx="1" cy="49837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67" name="Freeform: Shape 166">
              <a:extLst>
                <a:ext uri="{FF2B5EF4-FFF2-40B4-BE49-F238E27FC236}">
                  <a16:creationId xmlns:a16="http://schemas.microsoft.com/office/drawing/2014/main" xmlns="" id="{19D19D19-951A-45FC-9CBC-47C6CBC6ED2E}"/>
                </a:ext>
              </a:extLst>
            </p:cNvPr>
            <p:cNvSpPr/>
            <p:nvPr/>
          </p:nvSpPr>
          <p:spPr>
            <a:xfrm>
              <a:off x="8754135" y="1864846"/>
              <a:ext cx="2039951" cy="533400"/>
            </a:xfrm>
            <a:custGeom>
              <a:avLst/>
              <a:gdLst>
                <a:gd name="connsiteX0" fmla="*/ 2181943 w 2181943"/>
                <a:gd name="connsiteY0" fmla="*/ 0 h 533400"/>
                <a:gd name="connsiteX1" fmla="*/ 1467568 w 2181943"/>
                <a:gd name="connsiteY1" fmla="*/ 19050 h 533400"/>
                <a:gd name="connsiteX2" fmla="*/ 238843 w 2181943"/>
                <a:gd name="connsiteY2" fmla="*/ 190500 h 533400"/>
                <a:gd name="connsiteX3" fmla="*/ 718 w 2181943"/>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2181943" h="533400">
                  <a:moveTo>
                    <a:pt x="2181943" y="0"/>
                  </a:moveTo>
                  <a:lnTo>
                    <a:pt x="1467568" y="19050"/>
                  </a:lnTo>
                  <a:cubicBezTo>
                    <a:pt x="1143718" y="50800"/>
                    <a:pt x="483318" y="104775"/>
                    <a:pt x="238843" y="190500"/>
                  </a:cubicBezTo>
                  <a:cubicBezTo>
                    <a:pt x="-5632" y="276225"/>
                    <a:pt x="-2457" y="404812"/>
                    <a:pt x="718" y="533400"/>
                  </a:cubicBezTo>
                </a:path>
              </a:pathLst>
            </a:custGeom>
            <a:noFill/>
            <a:ln w="28575" cap="flat" cmpd="sng" algn="ctr">
              <a:solidFill>
                <a:sysClr val="windowText" lastClr="000000">
                  <a:lumMod val="50000"/>
                  <a:lumOff val="50000"/>
                </a:sysClr>
              </a:solidFill>
              <a:prstDash val="solid"/>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4" name="Arc 23">
              <a:extLst>
                <a:ext uri="{FF2B5EF4-FFF2-40B4-BE49-F238E27FC236}">
                  <a16:creationId xmlns:a16="http://schemas.microsoft.com/office/drawing/2014/main" xmlns="" id="{376B828C-6525-4436-AEF9-6D1BFBF4B250}"/>
                </a:ext>
              </a:extLst>
            </p:cNvPr>
            <p:cNvSpPr/>
            <p:nvPr/>
          </p:nvSpPr>
          <p:spPr>
            <a:xfrm rot="6049021">
              <a:off x="7389511" y="1657690"/>
              <a:ext cx="914400" cy="914400"/>
            </a:xfrm>
            <a:prstGeom prst="arc">
              <a:avLst>
                <a:gd name="adj1" fmla="val 2502042"/>
                <a:gd name="adj2" fmla="val 17771660"/>
              </a:avLst>
            </a:prstGeom>
            <a:noFill/>
            <a:ln w="28575" cap="flat" cmpd="sng" algn="ctr">
              <a:solidFill>
                <a:sysClr val="windowText" lastClr="000000">
                  <a:lumMod val="50000"/>
                  <a:lumOff val="50000"/>
                </a:sysClr>
              </a:solidFill>
              <a:prstDash val="solid"/>
              <a:tailEnd type="arrow"/>
            </a:ln>
            <a:effectLst/>
          </p:spPr>
          <p:txBody>
            <a:bodyPr rtlCol="0" anchor="ctr"/>
            <a:lstStyle/>
            <a:p>
              <a:pPr algn="ctr" defTabSz="914400" hangingPunct="1"/>
              <a:endParaRPr lang="en-US" kern="1200">
                <a:solidFill>
                  <a:prstClr val="black"/>
                </a:solidFill>
                <a:latin typeface="Calibri"/>
              </a:endParaRPr>
            </a:p>
          </p:txBody>
        </p:sp>
        <p:sp>
          <p:nvSpPr>
            <p:cNvPr id="171" name="TextBox 170">
              <a:extLst>
                <a:ext uri="{FF2B5EF4-FFF2-40B4-BE49-F238E27FC236}">
                  <a16:creationId xmlns:a16="http://schemas.microsoft.com/office/drawing/2014/main" xmlns="" id="{E73BF0E5-C85C-4DB7-99DE-BCDA28E0AECA}"/>
                </a:ext>
              </a:extLst>
            </p:cNvPr>
            <p:cNvSpPr txBox="1"/>
            <p:nvPr/>
          </p:nvSpPr>
          <p:spPr>
            <a:xfrm>
              <a:off x="7585662" y="1536471"/>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OE-4</a:t>
              </a:r>
            </a:p>
          </p:txBody>
        </p:sp>
        <p:sp>
          <p:nvSpPr>
            <p:cNvPr id="110" name="Arc 109">
              <a:extLst>
                <a:ext uri="{FF2B5EF4-FFF2-40B4-BE49-F238E27FC236}">
                  <a16:creationId xmlns:a16="http://schemas.microsoft.com/office/drawing/2014/main" xmlns="" id="{1BED6220-DE81-4FFC-93B4-9EFF490AEF76}"/>
                </a:ext>
              </a:extLst>
            </p:cNvPr>
            <p:cNvSpPr/>
            <p:nvPr/>
          </p:nvSpPr>
          <p:spPr>
            <a:xfrm rot="5134326">
              <a:off x="5116113" y="1420809"/>
              <a:ext cx="1302631" cy="1081699"/>
            </a:xfrm>
            <a:prstGeom prst="arc">
              <a:avLst>
                <a:gd name="adj1" fmla="val 2502042"/>
                <a:gd name="adj2" fmla="val 15454044"/>
              </a:avLst>
            </a:prstGeom>
            <a:noFill/>
            <a:ln w="28575" cap="flat" cmpd="sng" algn="ctr">
              <a:solidFill>
                <a:sysClr val="windowText" lastClr="000000">
                  <a:lumMod val="50000"/>
                  <a:lumOff val="50000"/>
                </a:sysClr>
              </a:solidFill>
              <a:prstDash val="solid"/>
              <a:tailEnd type="arrow"/>
            </a:ln>
            <a:effectLst/>
          </p:spPr>
          <p:txBody>
            <a:bodyPr rtlCol="0" anchor="ctr"/>
            <a:lstStyle/>
            <a:p>
              <a:pPr algn="ctr" defTabSz="914400" hangingPunct="1"/>
              <a:endParaRPr lang="en-US" kern="1200">
                <a:solidFill>
                  <a:prstClr val="black"/>
                </a:solidFill>
                <a:latin typeface="Calibri"/>
              </a:endParaRPr>
            </a:p>
          </p:txBody>
        </p:sp>
        <p:sp>
          <p:nvSpPr>
            <p:cNvPr id="124" name="TextBox 123">
              <a:extLst>
                <a:ext uri="{FF2B5EF4-FFF2-40B4-BE49-F238E27FC236}">
                  <a16:creationId xmlns:a16="http://schemas.microsoft.com/office/drawing/2014/main" xmlns="" id="{855A1A5C-D683-4CBF-8B16-BF9F17D0A06B}"/>
                </a:ext>
              </a:extLst>
            </p:cNvPr>
            <p:cNvSpPr txBox="1"/>
            <p:nvPr/>
          </p:nvSpPr>
          <p:spPr>
            <a:xfrm>
              <a:off x="5130853" y="133583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OE-11</a:t>
              </a:r>
            </a:p>
          </p:txBody>
        </p:sp>
        <p:sp>
          <p:nvSpPr>
            <p:cNvPr id="6" name="TextBox 5">
              <a:extLst>
                <a:ext uri="{FF2B5EF4-FFF2-40B4-BE49-F238E27FC236}">
                  <a16:creationId xmlns:a16="http://schemas.microsoft.com/office/drawing/2014/main" xmlns="" id="{C4EFA306-9314-434E-B9C3-32A687908447}"/>
                </a:ext>
              </a:extLst>
            </p:cNvPr>
            <p:cNvSpPr txBox="1"/>
            <p:nvPr/>
          </p:nvSpPr>
          <p:spPr>
            <a:xfrm>
              <a:off x="5837767" y="1768466"/>
              <a:ext cx="875561" cy="261610"/>
            </a:xfrm>
            <a:prstGeom prst="rect">
              <a:avLst/>
            </a:prstGeom>
            <a:solidFill>
              <a:schemeClr val="tx1"/>
            </a:solidFill>
          </p:spPr>
          <p:txBody>
            <a:bodyPr wrap="none" rtlCol="0">
              <a:spAutoFit/>
            </a:bodyPr>
            <a:lstStyle/>
            <a:p>
              <a:r>
                <a:rPr lang="en-US" sz="1050" dirty="0">
                  <a:solidFill>
                    <a:schemeClr val="bg1"/>
                  </a:solidFill>
                </a:rPr>
                <a:t>External API</a:t>
              </a:r>
            </a:p>
          </p:txBody>
        </p:sp>
        <p:sp>
          <p:nvSpPr>
            <p:cNvPr id="64" name="Rectangle 63"/>
            <p:cNvSpPr/>
            <p:nvPr/>
          </p:nvSpPr>
          <p:spPr>
            <a:xfrm>
              <a:off x="1590448" y="1178836"/>
              <a:ext cx="1194044" cy="369181"/>
            </a:xfrm>
            <a:prstGeom prst="rect">
              <a:avLst/>
            </a:prstGeom>
            <a:solidFill>
              <a:srgbClr val="D6E6F4"/>
            </a:solidFill>
            <a:ln/>
            <a:scene3d>
              <a:camera prst="orthographicFront"/>
              <a:lightRig rig="threePt" dir="t"/>
            </a:scene3d>
            <a:sp3d>
              <a:bevelT/>
            </a:sp3d>
          </p:spPr>
          <p:style>
            <a:lnRef idx="0">
              <a:schemeClr val="accent5"/>
            </a:lnRef>
            <a:fillRef idx="3">
              <a:schemeClr val="accent5"/>
            </a:fillRef>
            <a:effectRef idx="3">
              <a:schemeClr val="accent5"/>
            </a:effectRef>
            <a:fontRef idx="minor">
              <a:schemeClr val="lt1"/>
            </a:fontRef>
          </p:style>
          <p:txBody>
            <a:bodyPr lIns="91336" tIns="45664" rIns="91336" bIns="45664"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lang="en-US" sz="1200" b="1" dirty="0">
                  <a:solidFill>
                    <a:prstClr val="black"/>
                  </a:solidFill>
                  <a:latin typeface="Calibri"/>
                </a:rPr>
                <a:t>Service Design &amp; Creation</a:t>
              </a:r>
            </a:p>
          </p:txBody>
        </p:sp>
        <p:sp>
          <p:nvSpPr>
            <p:cNvPr id="177" name="TextBox 176">
              <a:extLst>
                <a:ext uri="{FF2B5EF4-FFF2-40B4-BE49-F238E27FC236}">
                  <a16:creationId xmlns:a16="http://schemas.microsoft.com/office/drawing/2014/main" xmlns="" id="{C4206578-DBF4-4FBD-907E-93921EBE418F}"/>
                </a:ext>
              </a:extLst>
            </p:cNvPr>
            <p:cNvSpPr txBox="1"/>
            <p:nvPr/>
          </p:nvSpPr>
          <p:spPr>
            <a:xfrm rot="16200000" flipH="1">
              <a:off x="-805778" y="3933731"/>
              <a:ext cx="371185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6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Micro Services Bus     /     Data Movement</a:t>
              </a:r>
            </a:p>
          </p:txBody>
        </p:sp>
        <p:sp>
          <p:nvSpPr>
            <p:cNvPr id="178" name="Arc 39">
              <a:extLst>
                <a:ext uri="{FF2B5EF4-FFF2-40B4-BE49-F238E27FC236}">
                  <a16:creationId xmlns:a16="http://schemas.microsoft.com/office/drawing/2014/main" xmlns="" id="{7A55F83F-A181-48C3-8B58-848B37239DC5}"/>
                </a:ext>
              </a:extLst>
            </p:cNvPr>
            <p:cNvSpPr/>
            <p:nvPr/>
          </p:nvSpPr>
          <p:spPr>
            <a:xfrm rot="3174480" flipV="1">
              <a:off x="8261886" y="3505176"/>
              <a:ext cx="286120" cy="282754"/>
            </a:xfrm>
            <a:custGeom>
              <a:avLst/>
              <a:gdLst>
                <a:gd name="connsiteX0" fmla="*/ 137160 w 274320"/>
                <a:gd name="connsiteY0" fmla="*/ 0 h 274320"/>
                <a:gd name="connsiteX1" fmla="*/ 267732 w 274320"/>
                <a:gd name="connsiteY1" fmla="*/ 95163 h 274320"/>
                <a:gd name="connsiteX2" fmla="*/ 217120 w 274320"/>
                <a:gd name="connsiteY2" fmla="*/ 248602 h 274320"/>
                <a:gd name="connsiteX3" fmla="*/ 55554 w 274320"/>
                <a:gd name="connsiteY3" fmla="*/ 247403 h 274320"/>
                <a:gd name="connsiteX4" fmla="*/ 7225 w 274320"/>
                <a:gd name="connsiteY4" fmla="*/ 93230 h 274320"/>
                <a:gd name="connsiteX5" fmla="*/ 137160 w 274320"/>
                <a:gd name="connsiteY5" fmla="*/ 137160 h 274320"/>
                <a:gd name="connsiteX6" fmla="*/ 137160 w 274320"/>
                <a:gd name="connsiteY6" fmla="*/ 0 h 274320"/>
                <a:gd name="connsiteX0" fmla="*/ 137160 w 274320"/>
                <a:gd name="connsiteY0" fmla="*/ 0 h 274320"/>
                <a:gd name="connsiteX1" fmla="*/ 267732 w 274320"/>
                <a:gd name="connsiteY1" fmla="*/ 95163 h 274320"/>
                <a:gd name="connsiteX2" fmla="*/ 217120 w 274320"/>
                <a:gd name="connsiteY2" fmla="*/ 248602 h 274320"/>
                <a:gd name="connsiteX3" fmla="*/ 55554 w 274320"/>
                <a:gd name="connsiteY3" fmla="*/ 247403 h 274320"/>
                <a:gd name="connsiteX4" fmla="*/ 7225 w 274320"/>
                <a:gd name="connsiteY4" fmla="*/ 93230 h 274320"/>
                <a:gd name="connsiteX0" fmla="*/ 145634 w 282803"/>
                <a:gd name="connsiteY0" fmla="*/ 0 h 274320"/>
                <a:gd name="connsiteX1" fmla="*/ 276206 w 282803"/>
                <a:gd name="connsiteY1" fmla="*/ 95163 h 274320"/>
                <a:gd name="connsiteX2" fmla="*/ 225594 w 282803"/>
                <a:gd name="connsiteY2" fmla="*/ 248602 h 274320"/>
                <a:gd name="connsiteX3" fmla="*/ 64028 w 282803"/>
                <a:gd name="connsiteY3" fmla="*/ 247403 h 274320"/>
                <a:gd name="connsiteX4" fmla="*/ 15699 w 282803"/>
                <a:gd name="connsiteY4" fmla="*/ 93230 h 274320"/>
                <a:gd name="connsiteX5" fmla="*/ 145634 w 282803"/>
                <a:gd name="connsiteY5" fmla="*/ 137160 h 274320"/>
                <a:gd name="connsiteX6" fmla="*/ 145634 w 282803"/>
                <a:gd name="connsiteY6" fmla="*/ 0 h 274320"/>
                <a:gd name="connsiteX0" fmla="*/ 145634 w 282803"/>
                <a:gd name="connsiteY0" fmla="*/ 0 h 274320"/>
                <a:gd name="connsiteX1" fmla="*/ 276206 w 282803"/>
                <a:gd name="connsiteY1" fmla="*/ 95163 h 274320"/>
                <a:gd name="connsiteX2" fmla="*/ 225594 w 282803"/>
                <a:gd name="connsiteY2" fmla="*/ 248602 h 274320"/>
                <a:gd name="connsiteX3" fmla="*/ 64028 w 282803"/>
                <a:gd name="connsiteY3" fmla="*/ 247403 h 274320"/>
                <a:gd name="connsiteX4" fmla="*/ 15699 w 282803"/>
                <a:gd name="connsiteY4" fmla="*/ 93230 h 274320"/>
                <a:gd name="connsiteX0" fmla="*/ 145634 w 282803"/>
                <a:gd name="connsiteY0" fmla="*/ 0 h 300309"/>
                <a:gd name="connsiteX1" fmla="*/ 276206 w 282803"/>
                <a:gd name="connsiteY1" fmla="*/ 95163 h 300309"/>
                <a:gd name="connsiteX2" fmla="*/ 225594 w 282803"/>
                <a:gd name="connsiteY2" fmla="*/ 248602 h 300309"/>
                <a:gd name="connsiteX3" fmla="*/ 64028 w 282803"/>
                <a:gd name="connsiteY3" fmla="*/ 247403 h 300309"/>
                <a:gd name="connsiteX4" fmla="*/ 15699 w 282803"/>
                <a:gd name="connsiteY4" fmla="*/ 93230 h 300309"/>
                <a:gd name="connsiteX5" fmla="*/ 145634 w 282803"/>
                <a:gd name="connsiteY5" fmla="*/ 137160 h 300309"/>
                <a:gd name="connsiteX6" fmla="*/ 145634 w 282803"/>
                <a:gd name="connsiteY6" fmla="*/ 0 h 300309"/>
                <a:gd name="connsiteX0" fmla="*/ 145634 w 282803"/>
                <a:gd name="connsiteY0" fmla="*/ 0 h 300309"/>
                <a:gd name="connsiteX1" fmla="*/ 276206 w 282803"/>
                <a:gd name="connsiteY1" fmla="*/ 95163 h 300309"/>
                <a:gd name="connsiteX2" fmla="*/ 225594 w 282803"/>
                <a:gd name="connsiteY2" fmla="*/ 248602 h 300309"/>
                <a:gd name="connsiteX3" fmla="*/ 51080 w 282803"/>
                <a:gd name="connsiteY3" fmla="*/ 286754 h 300309"/>
                <a:gd name="connsiteX4" fmla="*/ 15699 w 282803"/>
                <a:gd name="connsiteY4" fmla="*/ 93230 h 300309"/>
                <a:gd name="connsiteX0" fmla="*/ 148951 w 286120"/>
                <a:gd name="connsiteY0" fmla="*/ 0 h 282754"/>
                <a:gd name="connsiteX1" fmla="*/ 279523 w 286120"/>
                <a:gd name="connsiteY1" fmla="*/ 95163 h 282754"/>
                <a:gd name="connsiteX2" fmla="*/ 228911 w 286120"/>
                <a:gd name="connsiteY2" fmla="*/ 248602 h 282754"/>
                <a:gd name="connsiteX3" fmla="*/ 67345 w 286120"/>
                <a:gd name="connsiteY3" fmla="*/ 247403 h 282754"/>
                <a:gd name="connsiteX4" fmla="*/ 19016 w 286120"/>
                <a:gd name="connsiteY4" fmla="*/ 93230 h 282754"/>
                <a:gd name="connsiteX5" fmla="*/ 148951 w 286120"/>
                <a:gd name="connsiteY5" fmla="*/ 137160 h 282754"/>
                <a:gd name="connsiteX6" fmla="*/ 148951 w 286120"/>
                <a:gd name="connsiteY6" fmla="*/ 0 h 282754"/>
                <a:gd name="connsiteX0" fmla="*/ 148951 w 286120"/>
                <a:gd name="connsiteY0" fmla="*/ 0 h 282754"/>
                <a:gd name="connsiteX1" fmla="*/ 279523 w 286120"/>
                <a:gd name="connsiteY1" fmla="*/ 95163 h 282754"/>
                <a:gd name="connsiteX2" fmla="*/ 228911 w 286120"/>
                <a:gd name="connsiteY2" fmla="*/ 248602 h 282754"/>
                <a:gd name="connsiteX3" fmla="*/ 31255 w 286120"/>
                <a:gd name="connsiteY3" fmla="*/ 264835 h 282754"/>
                <a:gd name="connsiteX4" fmla="*/ 19016 w 286120"/>
                <a:gd name="connsiteY4" fmla="*/ 93230 h 2827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120" h="282754" stroke="0" extrusionOk="0">
                  <a:moveTo>
                    <a:pt x="148951" y="0"/>
                  </a:moveTo>
                  <a:cubicBezTo>
                    <a:pt x="208522" y="0"/>
                    <a:pt x="261283" y="38453"/>
                    <a:pt x="279523" y="95163"/>
                  </a:cubicBezTo>
                  <a:cubicBezTo>
                    <a:pt x="297763" y="151873"/>
                    <a:pt x="277313" y="213873"/>
                    <a:pt x="228911" y="248602"/>
                  </a:cubicBezTo>
                  <a:cubicBezTo>
                    <a:pt x="180510" y="283330"/>
                    <a:pt x="115225" y="282846"/>
                    <a:pt x="67345" y="247403"/>
                  </a:cubicBezTo>
                  <a:cubicBezTo>
                    <a:pt x="19464" y="211960"/>
                    <a:pt x="-19639" y="236725"/>
                    <a:pt x="19016" y="93230"/>
                  </a:cubicBezTo>
                  <a:lnTo>
                    <a:pt x="148951" y="137160"/>
                  </a:lnTo>
                  <a:lnTo>
                    <a:pt x="148951" y="0"/>
                  </a:lnTo>
                  <a:close/>
                </a:path>
                <a:path w="286120" h="282754" fill="none">
                  <a:moveTo>
                    <a:pt x="148951" y="0"/>
                  </a:moveTo>
                  <a:cubicBezTo>
                    <a:pt x="208522" y="0"/>
                    <a:pt x="261283" y="38453"/>
                    <a:pt x="279523" y="95163"/>
                  </a:cubicBezTo>
                  <a:cubicBezTo>
                    <a:pt x="297763" y="151873"/>
                    <a:pt x="270289" y="220323"/>
                    <a:pt x="228911" y="248602"/>
                  </a:cubicBezTo>
                  <a:cubicBezTo>
                    <a:pt x="187533" y="276881"/>
                    <a:pt x="79135" y="300278"/>
                    <a:pt x="31255" y="264835"/>
                  </a:cubicBezTo>
                  <a:cubicBezTo>
                    <a:pt x="-16626" y="229392"/>
                    <a:pt x="-64" y="149663"/>
                    <a:pt x="19016" y="93230"/>
                  </a:cubicBezTo>
                </a:path>
              </a:pathLst>
            </a:custGeom>
            <a:noFill/>
            <a:ln w="19050" cap="flat" cmpd="sng" algn="ctr">
              <a:solidFill>
                <a:sysClr val="windowText" lastClr="000000"/>
              </a:solidFill>
              <a:prstDash val="solid"/>
              <a:headEnd type="none" w="med" len="med"/>
              <a:tailEnd type="arrow" w="med" len="med"/>
            </a:ln>
            <a:effectLst/>
          </p:spPr>
          <p:txBody>
            <a:bodyPr rtlCol="0" anchor="ctr"/>
            <a:lstStyle/>
            <a:p>
              <a:pPr algn="ctr"/>
              <a:endParaRPr lang="en-US"/>
            </a:p>
          </p:txBody>
        </p:sp>
        <p:sp>
          <p:nvSpPr>
            <p:cNvPr id="182" name="Freeform: Shape 181">
              <a:extLst>
                <a:ext uri="{FF2B5EF4-FFF2-40B4-BE49-F238E27FC236}">
                  <a16:creationId xmlns:a16="http://schemas.microsoft.com/office/drawing/2014/main" xmlns="" id="{CE512F64-043E-4739-9BC2-2406B736F6CA}"/>
                </a:ext>
              </a:extLst>
            </p:cNvPr>
            <p:cNvSpPr/>
            <p:nvPr/>
          </p:nvSpPr>
          <p:spPr>
            <a:xfrm>
              <a:off x="8277072" y="2615698"/>
              <a:ext cx="548533" cy="1589473"/>
            </a:xfrm>
            <a:custGeom>
              <a:avLst/>
              <a:gdLst>
                <a:gd name="connsiteX0" fmla="*/ 0 w 422608"/>
                <a:gd name="connsiteY0" fmla="*/ 529979 h 529979"/>
                <a:gd name="connsiteX1" fmla="*/ 324705 w 422608"/>
                <a:gd name="connsiteY1" fmla="*/ 425476 h 529979"/>
                <a:gd name="connsiteX2" fmla="*/ 403082 w 422608"/>
                <a:gd name="connsiteY2" fmla="*/ 149290 h 529979"/>
                <a:gd name="connsiteX3" fmla="*/ 7464 w 422608"/>
                <a:gd name="connsiteY3" fmla="*/ 0 h 529979"/>
                <a:gd name="connsiteX0" fmla="*/ 0 w 422608"/>
                <a:gd name="connsiteY0" fmla="*/ 529979 h 529979"/>
                <a:gd name="connsiteX1" fmla="*/ 324705 w 422608"/>
                <a:gd name="connsiteY1" fmla="*/ 425476 h 529979"/>
                <a:gd name="connsiteX2" fmla="*/ 403082 w 422608"/>
                <a:gd name="connsiteY2" fmla="*/ 50696 h 529979"/>
                <a:gd name="connsiteX3" fmla="*/ 7464 w 422608"/>
                <a:gd name="connsiteY3" fmla="*/ 0 h 529979"/>
                <a:gd name="connsiteX0" fmla="*/ 0 w 422608"/>
                <a:gd name="connsiteY0" fmla="*/ 538681 h 538681"/>
                <a:gd name="connsiteX1" fmla="*/ 324705 w 422608"/>
                <a:gd name="connsiteY1" fmla="*/ 434178 h 538681"/>
                <a:gd name="connsiteX2" fmla="*/ 403082 w 422608"/>
                <a:gd name="connsiteY2" fmla="*/ 59398 h 538681"/>
                <a:gd name="connsiteX3" fmla="*/ 7464 w 422608"/>
                <a:gd name="connsiteY3" fmla="*/ 8702 h 538681"/>
                <a:gd name="connsiteX0" fmla="*/ 0 w 457354"/>
                <a:gd name="connsiteY0" fmla="*/ 541487 h 543634"/>
                <a:gd name="connsiteX1" fmla="*/ 410547 w 457354"/>
                <a:gd name="connsiteY1" fmla="*/ 500366 h 543634"/>
                <a:gd name="connsiteX2" fmla="*/ 403082 w 457354"/>
                <a:gd name="connsiteY2" fmla="*/ 62204 h 543634"/>
                <a:gd name="connsiteX3" fmla="*/ 7464 w 457354"/>
                <a:gd name="connsiteY3" fmla="*/ 11508 h 543634"/>
                <a:gd name="connsiteX0" fmla="*/ 0 w 457354"/>
                <a:gd name="connsiteY0" fmla="*/ 541487 h 565521"/>
                <a:gd name="connsiteX1" fmla="*/ 410547 w 457354"/>
                <a:gd name="connsiteY1" fmla="*/ 500366 h 565521"/>
                <a:gd name="connsiteX2" fmla="*/ 403082 w 457354"/>
                <a:gd name="connsiteY2" fmla="*/ 62204 h 565521"/>
                <a:gd name="connsiteX3" fmla="*/ 7464 w 457354"/>
                <a:gd name="connsiteY3" fmla="*/ 11508 h 565521"/>
                <a:gd name="connsiteX0" fmla="*/ 0 w 830678"/>
                <a:gd name="connsiteY0" fmla="*/ 573655 h 589728"/>
                <a:gd name="connsiteX1" fmla="*/ 759741 w 830678"/>
                <a:gd name="connsiteY1" fmla="*/ 500366 h 589728"/>
                <a:gd name="connsiteX2" fmla="*/ 752276 w 830678"/>
                <a:gd name="connsiteY2" fmla="*/ 62204 h 589728"/>
                <a:gd name="connsiteX3" fmla="*/ 356658 w 830678"/>
                <a:gd name="connsiteY3" fmla="*/ 11508 h 589728"/>
                <a:gd name="connsiteX0" fmla="*/ 0 w 830678"/>
                <a:gd name="connsiteY0" fmla="*/ 573655 h 584584"/>
                <a:gd name="connsiteX1" fmla="*/ 759741 w 830678"/>
                <a:gd name="connsiteY1" fmla="*/ 500366 h 584584"/>
                <a:gd name="connsiteX2" fmla="*/ 752276 w 830678"/>
                <a:gd name="connsiteY2" fmla="*/ 62204 h 584584"/>
                <a:gd name="connsiteX3" fmla="*/ 356658 w 830678"/>
                <a:gd name="connsiteY3" fmla="*/ 11508 h 584584"/>
              </a:gdLst>
              <a:ahLst/>
              <a:cxnLst>
                <a:cxn ang="0">
                  <a:pos x="connsiteX0" y="connsiteY0"/>
                </a:cxn>
                <a:cxn ang="0">
                  <a:pos x="connsiteX1" y="connsiteY1"/>
                </a:cxn>
                <a:cxn ang="0">
                  <a:pos x="connsiteX2" y="connsiteY2"/>
                </a:cxn>
                <a:cxn ang="0">
                  <a:pos x="connsiteX3" y="connsiteY3"/>
                </a:cxn>
              </a:cxnLst>
              <a:rect l="l" t="t" r="r" b="b"/>
              <a:pathLst>
                <a:path w="830678" h="584584">
                  <a:moveTo>
                    <a:pt x="0" y="573655"/>
                  </a:moveTo>
                  <a:cubicBezTo>
                    <a:pt x="570554" y="597769"/>
                    <a:pt x="634362" y="585608"/>
                    <a:pt x="759741" y="500366"/>
                  </a:cubicBezTo>
                  <a:cubicBezTo>
                    <a:pt x="885120" y="415124"/>
                    <a:pt x="819456" y="143680"/>
                    <a:pt x="752276" y="62204"/>
                  </a:cubicBezTo>
                  <a:cubicBezTo>
                    <a:pt x="685096" y="-19272"/>
                    <a:pt x="535494" y="-2122"/>
                    <a:pt x="356658" y="11508"/>
                  </a:cubicBezTo>
                </a:path>
              </a:pathLst>
            </a:custGeom>
            <a:noFill/>
            <a:ln w="19050" cap="flat" cmpd="sng" algn="ctr">
              <a:solidFill>
                <a:sysClr val="windowText" lastClr="000000"/>
              </a:solidFill>
              <a:prstDash val="solid"/>
              <a:headEnd type="none" w="med" len="med"/>
              <a:tailEnd type="arrow" w="med" len="med"/>
            </a:ln>
            <a:effectLst/>
          </p:spPr>
          <p:txBody>
            <a:bodyPr rtlCol="0" anchor="ctr"/>
            <a:lstStyle/>
            <a:p>
              <a:pPr algn="ctr"/>
              <a:endParaRPr lang="en-US"/>
            </a:p>
          </p:txBody>
        </p:sp>
        <p:sp>
          <p:nvSpPr>
            <p:cNvPr id="183" name="TextBox 182">
              <a:extLst>
                <a:ext uri="{FF2B5EF4-FFF2-40B4-BE49-F238E27FC236}">
                  <a16:creationId xmlns:a16="http://schemas.microsoft.com/office/drawing/2014/main" xmlns="" id="{0E9D5234-75BD-47EA-BFB3-F95CE6C8F5A5}"/>
                </a:ext>
              </a:extLst>
            </p:cNvPr>
            <p:cNvSpPr txBox="1"/>
            <p:nvPr/>
          </p:nvSpPr>
          <p:spPr>
            <a:xfrm>
              <a:off x="8222409" y="3690784"/>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OI-7</a:t>
              </a:r>
            </a:p>
          </p:txBody>
        </p:sp>
        <p:sp>
          <p:nvSpPr>
            <p:cNvPr id="184" name="TextBox 183">
              <a:extLst>
                <a:ext uri="{FF2B5EF4-FFF2-40B4-BE49-F238E27FC236}">
                  <a16:creationId xmlns:a16="http://schemas.microsoft.com/office/drawing/2014/main" xmlns="" id="{0BE2A971-5A08-492A-AEE6-4C8DD18FA0AF}"/>
                </a:ext>
              </a:extLst>
            </p:cNvPr>
            <p:cNvSpPr txBox="1"/>
            <p:nvPr/>
          </p:nvSpPr>
          <p:spPr>
            <a:xfrm>
              <a:off x="8483683" y="2929522"/>
              <a:ext cx="623810"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OI-8</a:t>
              </a:r>
            </a:p>
          </p:txBody>
        </p:sp>
        <p:sp>
          <p:nvSpPr>
            <p:cNvPr id="187" name="TextBox 186">
              <a:extLst>
                <a:ext uri="{FF2B5EF4-FFF2-40B4-BE49-F238E27FC236}">
                  <a16:creationId xmlns:a16="http://schemas.microsoft.com/office/drawing/2014/main" xmlns="" id="{7605D88D-46EA-4789-9921-E321E826B824}"/>
                </a:ext>
              </a:extLst>
            </p:cNvPr>
            <p:cNvSpPr txBox="1"/>
            <p:nvPr/>
          </p:nvSpPr>
          <p:spPr>
            <a:xfrm>
              <a:off x="3196529" y="303198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OI-2</a:t>
              </a:r>
            </a:p>
          </p:txBody>
        </p:sp>
        <p:sp>
          <p:nvSpPr>
            <p:cNvPr id="188" name="TextBox 187">
              <a:extLst>
                <a:ext uri="{FF2B5EF4-FFF2-40B4-BE49-F238E27FC236}">
                  <a16:creationId xmlns:a16="http://schemas.microsoft.com/office/drawing/2014/main" xmlns="" id="{422AB3AC-242E-4083-84EF-92CDFF40B267}"/>
                </a:ext>
              </a:extLst>
            </p:cNvPr>
            <p:cNvSpPr txBox="1"/>
            <p:nvPr/>
          </p:nvSpPr>
          <p:spPr>
            <a:xfrm>
              <a:off x="4605661" y="3020661"/>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OI-3</a:t>
              </a:r>
            </a:p>
          </p:txBody>
        </p:sp>
        <p:sp>
          <p:nvSpPr>
            <p:cNvPr id="190" name="TextBox 189">
              <a:extLst>
                <a:ext uri="{FF2B5EF4-FFF2-40B4-BE49-F238E27FC236}">
                  <a16:creationId xmlns:a16="http://schemas.microsoft.com/office/drawing/2014/main" xmlns="" id="{70289F71-4D7F-44E0-9AEF-D05721E29B41}"/>
                </a:ext>
              </a:extLst>
            </p:cNvPr>
            <p:cNvSpPr txBox="1"/>
            <p:nvPr/>
          </p:nvSpPr>
          <p:spPr>
            <a:xfrm>
              <a:off x="3685232" y="4389535"/>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OI-10</a:t>
              </a:r>
            </a:p>
          </p:txBody>
        </p:sp>
        <p:sp>
          <p:nvSpPr>
            <p:cNvPr id="7" name="Freeform: Shape 6">
              <a:extLst>
                <a:ext uri="{FF2B5EF4-FFF2-40B4-BE49-F238E27FC236}">
                  <a16:creationId xmlns:a16="http://schemas.microsoft.com/office/drawing/2014/main" xmlns="" id="{5F522AD7-32E0-4DD0-BD5E-638847CFB6C2}"/>
                </a:ext>
              </a:extLst>
            </p:cNvPr>
            <p:cNvSpPr/>
            <p:nvPr/>
          </p:nvSpPr>
          <p:spPr>
            <a:xfrm>
              <a:off x="2175435" y="1494119"/>
              <a:ext cx="179294" cy="2444123"/>
            </a:xfrm>
            <a:custGeom>
              <a:avLst/>
              <a:gdLst>
                <a:gd name="connsiteX0" fmla="*/ 0 w 179294"/>
                <a:gd name="connsiteY0" fmla="*/ 0 h 2540000"/>
                <a:gd name="connsiteX1" fmla="*/ 0 w 179294"/>
                <a:gd name="connsiteY1" fmla="*/ 2534023 h 2540000"/>
                <a:gd name="connsiteX2" fmla="*/ 179294 w 179294"/>
                <a:gd name="connsiteY2" fmla="*/ 2540000 h 2540000"/>
                <a:gd name="connsiteX0" fmla="*/ 0 w 179294"/>
                <a:gd name="connsiteY0" fmla="*/ 0 h 2594124"/>
                <a:gd name="connsiteX1" fmla="*/ 0 w 179294"/>
                <a:gd name="connsiteY1" fmla="*/ 2534023 h 2594124"/>
                <a:gd name="connsiteX2" fmla="*/ 179294 w 179294"/>
                <a:gd name="connsiteY2" fmla="*/ 2594124 h 2594124"/>
              </a:gdLst>
              <a:ahLst/>
              <a:cxnLst>
                <a:cxn ang="0">
                  <a:pos x="connsiteX0" y="connsiteY0"/>
                </a:cxn>
                <a:cxn ang="0">
                  <a:pos x="connsiteX1" y="connsiteY1"/>
                </a:cxn>
                <a:cxn ang="0">
                  <a:pos x="connsiteX2" y="connsiteY2"/>
                </a:cxn>
              </a:cxnLst>
              <a:rect l="l" t="t" r="r" b="b"/>
              <a:pathLst>
                <a:path w="179294" h="2594124">
                  <a:moveTo>
                    <a:pt x="0" y="0"/>
                  </a:moveTo>
                  <a:lnTo>
                    <a:pt x="0" y="2534023"/>
                  </a:lnTo>
                  <a:lnTo>
                    <a:pt x="179294" y="2594124"/>
                  </a:lnTo>
                </a:path>
              </a:pathLst>
            </a:custGeom>
            <a:noFill/>
            <a:ln w="28575" cap="flat" cmpd="sng" algn="ctr">
              <a:solidFill>
                <a:sysClr val="windowText" lastClr="000000">
                  <a:lumMod val="50000"/>
                  <a:lumOff val="50000"/>
                </a:sysClr>
              </a:solidFill>
              <a:prstDash val="solid"/>
              <a:headEnd type="none" w="med" len="med"/>
              <a:tailEnd type="none" w="med" len="med"/>
            </a:ln>
            <a:effectLst/>
          </p:spPr>
          <p:txBody>
            <a:bodyPr rtlCol="0" anchor="ctr"/>
            <a:lstStyle/>
            <a:p>
              <a:pPr algn="ctr"/>
              <a:endParaRPr lang="en-US"/>
            </a:p>
          </p:txBody>
        </p:sp>
        <p:cxnSp>
          <p:nvCxnSpPr>
            <p:cNvPr id="11" name="Straight Connector 10">
              <a:extLst>
                <a:ext uri="{FF2B5EF4-FFF2-40B4-BE49-F238E27FC236}">
                  <a16:creationId xmlns:a16="http://schemas.microsoft.com/office/drawing/2014/main" xmlns="" id="{F49FE26D-841C-4AF2-A67D-0F9F0670F4D3}"/>
                </a:ext>
              </a:extLst>
            </p:cNvPr>
            <p:cNvCxnSpPr>
              <a:cxnSpLocks/>
            </p:cNvCxnSpPr>
            <p:nvPr/>
          </p:nvCxnSpPr>
          <p:spPr>
            <a:xfrm flipV="1">
              <a:off x="2194021" y="3832719"/>
              <a:ext cx="160708" cy="54079"/>
            </a:xfrm>
            <a:prstGeom prst="line">
              <a:avLst/>
            </a:prstGeom>
            <a:noFill/>
            <a:ln w="28575" cap="flat" cmpd="sng" algn="ctr">
              <a:solidFill>
                <a:sysClr val="windowText" lastClr="000000">
                  <a:lumMod val="50000"/>
                  <a:lumOff val="50000"/>
                </a:sysClr>
              </a:solidFill>
              <a:prstDash val="solid"/>
              <a:headEnd type="none" w="med" len="med"/>
              <a:tailEnd type="none" w="med" len="med"/>
            </a:ln>
            <a:effectLst/>
          </p:spPr>
        </p:cxnSp>
        <p:sp>
          <p:nvSpPr>
            <p:cNvPr id="134" name="Rectangle: Rounded Corners 133">
              <a:extLst>
                <a:ext uri="{FF2B5EF4-FFF2-40B4-BE49-F238E27FC236}">
                  <a16:creationId xmlns:a16="http://schemas.microsoft.com/office/drawing/2014/main" xmlns="" id="{4D4E733C-3410-4B81-AB21-38E0BCE7469B}"/>
                </a:ext>
              </a:extLst>
            </p:cNvPr>
            <p:cNvSpPr/>
            <p:nvPr/>
          </p:nvSpPr>
          <p:spPr>
            <a:xfrm>
              <a:off x="1782360" y="3281937"/>
              <a:ext cx="571499" cy="1116568"/>
            </a:xfrm>
            <a:prstGeom prst="roundRect">
              <a:avLst/>
            </a:prstGeom>
            <a:solidFill>
              <a:schemeClr val="accent1">
                <a:lumMod val="20000"/>
                <a:lumOff val="80000"/>
                <a:alpha val="73725"/>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endParaRPr kumimoji="0" lang="en-US" sz="1000" b="1" i="0" u="none" strike="noStrike" kern="0" cap="none" spc="0" normalizeH="0" baseline="0" noProof="0" dirty="0">
                <a:ln>
                  <a:noFill/>
                </a:ln>
                <a:solidFill>
                  <a:prstClr val="black"/>
                </a:solidFill>
                <a:effectLst/>
                <a:uLnTx/>
                <a:uFillTx/>
                <a:latin typeface="Calibri"/>
                <a:ea typeface="+mn-ea"/>
                <a:cs typeface="+mn-cs"/>
              </a:endParaRPr>
            </a:p>
          </p:txBody>
        </p:sp>
        <p:sp>
          <p:nvSpPr>
            <p:cNvPr id="138" name="TextBox 137">
              <a:extLst>
                <a:ext uri="{FF2B5EF4-FFF2-40B4-BE49-F238E27FC236}">
                  <a16:creationId xmlns:a16="http://schemas.microsoft.com/office/drawing/2014/main" xmlns="" id="{05F9D7D3-9A49-40F6-A356-B5E49F7787F7}"/>
                </a:ext>
              </a:extLst>
            </p:cNvPr>
            <p:cNvSpPr txBox="1"/>
            <p:nvPr/>
          </p:nvSpPr>
          <p:spPr>
            <a:xfrm rot="16200000">
              <a:off x="1427296" y="3686175"/>
              <a:ext cx="1092432" cy="297517"/>
            </a:xfrm>
            <a:prstGeom prst="rect">
              <a:avLst/>
            </a:prstGeom>
            <a:noFill/>
          </p:spPr>
          <p:txBody>
            <a:bodyPr wrap="square" rtlCol="0">
              <a:spAutoFit/>
            </a:bodyP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SDC Distribution Client</a:t>
              </a:r>
            </a:p>
          </p:txBody>
        </p:sp>
        <p:cxnSp>
          <p:nvCxnSpPr>
            <p:cNvPr id="14" name="Straight Arrow Connector 13">
              <a:extLst>
                <a:ext uri="{FF2B5EF4-FFF2-40B4-BE49-F238E27FC236}">
                  <a16:creationId xmlns:a16="http://schemas.microsoft.com/office/drawing/2014/main" xmlns="" id="{CD5C7D58-3ED2-4B8B-854C-36384E787520}"/>
                </a:ext>
              </a:extLst>
            </p:cNvPr>
            <p:cNvCxnSpPr>
              <a:cxnSpLocks/>
              <a:stCxn id="134" idx="3"/>
            </p:cNvCxnSpPr>
            <p:nvPr/>
          </p:nvCxnSpPr>
          <p:spPr>
            <a:xfrm flipV="1">
              <a:off x="2353859" y="3691089"/>
              <a:ext cx="885599" cy="149132"/>
            </a:xfrm>
            <a:prstGeom prst="straightConnector1">
              <a:avLst/>
            </a:prstGeom>
            <a:noFill/>
            <a:ln w="19050" cap="flat" cmpd="sng" algn="ctr">
              <a:solidFill>
                <a:sysClr val="windowText" lastClr="000000"/>
              </a:solidFill>
              <a:prstDash val="solid"/>
              <a:tailEnd type="arrow"/>
            </a:ln>
            <a:effectLst/>
          </p:spPr>
        </p:cxnSp>
        <p:cxnSp>
          <p:nvCxnSpPr>
            <p:cNvPr id="192" name="Straight Arrow Connector 191">
              <a:extLst>
                <a:ext uri="{FF2B5EF4-FFF2-40B4-BE49-F238E27FC236}">
                  <a16:creationId xmlns:a16="http://schemas.microsoft.com/office/drawing/2014/main" xmlns="" id="{F0226FA5-497A-475D-B622-262ADC29870E}"/>
                </a:ext>
              </a:extLst>
            </p:cNvPr>
            <p:cNvCxnSpPr>
              <a:cxnSpLocks/>
            </p:cNvCxnSpPr>
            <p:nvPr/>
          </p:nvCxnSpPr>
          <p:spPr>
            <a:xfrm>
              <a:off x="2351937" y="3938242"/>
              <a:ext cx="887521" cy="141320"/>
            </a:xfrm>
            <a:prstGeom prst="straightConnector1">
              <a:avLst/>
            </a:prstGeom>
            <a:noFill/>
            <a:ln w="19050" cap="flat" cmpd="sng" algn="ctr">
              <a:solidFill>
                <a:sysClr val="windowText" lastClr="000000"/>
              </a:solidFill>
              <a:prstDash val="solid"/>
              <a:tailEnd type="arrow"/>
            </a:ln>
            <a:effectLst/>
          </p:spPr>
        </p:cxnSp>
        <p:sp>
          <p:nvSpPr>
            <p:cNvPr id="193" name="TextBox 192">
              <a:extLst>
                <a:ext uri="{FF2B5EF4-FFF2-40B4-BE49-F238E27FC236}">
                  <a16:creationId xmlns:a16="http://schemas.microsoft.com/office/drawing/2014/main" xmlns="" id="{9AB9B763-9B12-45BB-A8A9-B3F70306C28B}"/>
                </a:ext>
              </a:extLst>
            </p:cNvPr>
            <p:cNvSpPr txBox="1"/>
            <p:nvPr/>
          </p:nvSpPr>
          <p:spPr>
            <a:xfrm>
              <a:off x="2532641" y="379018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a:t>
              </a:r>
            </a:p>
          </p:txBody>
        </p:sp>
        <p:sp>
          <p:nvSpPr>
            <p:cNvPr id="39" name="TextBox 38">
              <a:extLst>
                <a:ext uri="{FF2B5EF4-FFF2-40B4-BE49-F238E27FC236}">
                  <a16:creationId xmlns:a16="http://schemas.microsoft.com/office/drawing/2014/main" xmlns="" id="{1D3A3837-E319-4ED2-92A3-BC30263697A2}"/>
                </a:ext>
              </a:extLst>
            </p:cNvPr>
            <p:cNvSpPr txBox="1"/>
            <p:nvPr/>
          </p:nvSpPr>
          <p:spPr>
            <a:xfrm>
              <a:off x="10481839" y="3957782"/>
              <a:ext cx="1487325" cy="646331"/>
            </a:xfrm>
            <a:prstGeom prst="rect">
              <a:avLst/>
            </a:prstGeom>
            <a:noFill/>
          </p:spPr>
          <p:txBody>
            <a:bodyPr wrap="square" rtlCol="0">
              <a:spAutoFit/>
            </a:bodyPr>
            <a:lstStyle/>
            <a:p>
              <a:pPr lvl="0" algn="ctr" fontAlgn="base">
                <a:spcBef>
                  <a:spcPct val="0"/>
                </a:spcBef>
                <a:spcAft>
                  <a:spcPct val="0"/>
                </a:spcAft>
                <a:buClr>
                  <a:srgbClr val="CC9900"/>
                </a:buClr>
              </a:pPr>
              <a:r>
                <a:rPr lang="en-US" sz="1200" b="1" dirty="0">
                  <a:solidFill>
                    <a:prstClr val="black"/>
                  </a:solidFill>
                  <a:ea typeface="微软雅黑" panose="020B0503020204020204" pitchFamily="34" charset="-122"/>
                </a:rPr>
                <a:t>Active &amp; Available Inventory</a:t>
              </a:r>
            </a:p>
            <a:p>
              <a:pPr lvl="0" algn="ctr" fontAlgn="base">
                <a:spcBef>
                  <a:spcPct val="0"/>
                </a:spcBef>
                <a:spcAft>
                  <a:spcPct val="0"/>
                </a:spcAft>
                <a:buClr>
                  <a:srgbClr val="CC9900"/>
                </a:buClr>
              </a:pPr>
              <a:r>
                <a:rPr lang="en-US" sz="1200" b="1" dirty="0">
                  <a:solidFill>
                    <a:prstClr val="black"/>
                  </a:solidFill>
                  <a:ea typeface="微软雅黑" panose="020B0503020204020204" pitchFamily="34" charset="-122"/>
                </a:rPr>
                <a:t>External Registry</a:t>
              </a:r>
            </a:p>
          </p:txBody>
        </p:sp>
        <p:sp>
          <p:nvSpPr>
            <p:cNvPr id="40" name="TextBox 39">
              <a:extLst>
                <a:ext uri="{FF2B5EF4-FFF2-40B4-BE49-F238E27FC236}">
                  <a16:creationId xmlns:a16="http://schemas.microsoft.com/office/drawing/2014/main" xmlns="" id="{EF429F61-AF5A-4F4D-AFB0-8ABA426C1663}"/>
                </a:ext>
              </a:extLst>
            </p:cNvPr>
            <p:cNvSpPr txBox="1"/>
            <p:nvPr/>
          </p:nvSpPr>
          <p:spPr>
            <a:xfrm>
              <a:off x="10533863" y="2925308"/>
              <a:ext cx="1343561" cy="646331"/>
            </a:xfrm>
            <a:prstGeom prst="rect">
              <a:avLst/>
            </a:prstGeom>
            <a:noFill/>
          </p:spPr>
          <p:txBody>
            <a:bodyPr wrap="square" rtlCol="0">
              <a:spAutoFit/>
            </a:bodyPr>
            <a:lstStyle/>
            <a:p>
              <a:pPr algn="ctr" fontAlgn="base">
                <a:spcBef>
                  <a:spcPct val="0"/>
                </a:spcBef>
                <a:spcAft>
                  <a:spcPct val="0"/>
                </a:spcAft>
                <a:buClr>
                  <a:srgbClr val="CC9900"/>
                </a:buClr>
              </a:pPr>
              <a:r>
                <a:rPr lang="en-US" altLang="zh-CN" sz="1200" b="1" dirty="0">
                  <a:solidFill>
                    <a:prstClr val="black"/>
                  </a:solidFill>
                  <a:latin typeface="Calibri"/>
                  <a:ea typeface="微软雅黑" panose="020B0503020204020204" pitchFamily="34" charset="-122"/>
                </a:rPr>
                <a:t>ONAP Optimization Framework</a:t>
              </a:r>
            </a:p>
          </p:txBody>
        </p:sp>
        <p:grpSp>
          <p:nvGrpSpPr>
            <p:cNvPr id="42" name="Group 41">
              <a:extLst>
                <a:ext uri="{FF2B5EF4-FFF2-40B4-BE49-F238E27FC236}">
                  <a16:creationId xmlns:a16="http://schemas.microsoft.com/office/drawing/2014/main" xmlns="" id="{625FF29C-065C-4B9F-8186-DBE0C43637F2}"/>
                </a:ext>
              </a:extLst>
            </p:cNvPr>
            <p:cNvGrpSpPr/>
            <p:nvPr/>
          </p:nvGrpSpPr>
          <p:grpSpPr>
            <a:xfrm>
              <a:off x="10440661" y="1543019"/>
              <a:ext cx="1538960" cy="646331"/>
              <a:chOff x="10440661" y="1543019"/>
              <a:chExt cx="1538960" cy="646331"/>
            </a:xfrm>
          </p:grpSpPr>
          <p:grpSp>
            <p:nvGrpSpPr>
              <p:cNvPr id="168" name="Group 167">
                <a:extLst>
                  <a:ext uri="{FF2B5EF4-FFF2-40B4-BE49-F238E27FC236}">
                    <a16:creationId xmlns:a16="http://schemas.microsoft.com/office/drawing/2014/main" xmlns="" id="{A40DA8CC-09D0-4B2E-A854-F65EB2480A8B}"/>
                  </a:ext>
                </a:extLst>
              </p:cNvPr>
              <p:cNvGrpSpPr/>
              <p:nvPr/>
            </p:nvGrpSpPr>
            <p:grpSpPr>
              <a:xfrm>
                <a:off x="10485737" y="1588946"/>
                <a:ext cx="1451386" cy="569389"/>
                <a:chOff x="9835867" y="1695994"/>
                <a:chExt cx="1035478" cy="569389"/>
              </a:xfrm>
            </p:grpSpPr>
            <p:sp>
              <p:nvSpPr>
                <p:cNvPr id="169" name="圆角矩形 31">
                  <a:extLst>
                    <a:ext uri="{FF2B5EF4-FFF2-40B4-BE49-F238E27FC236}">
                      <a16:creationId xmlns:a16="http://schemas.microsoft.com/office/drawing/2014/main" xmlns="" id="{379039CE-4069-4CF9-BBE9-77AEDD7CEEBE}"/>
                    </a:ext>
                  </a:extLst>
                </p:cNvPr>
                <p:cNvSpPr/>
                <p:nvPr/>
              </p:nvSpPr>
              <p:spPr>
                <a:xfrm>
                  <a:off x="9835867" y="1695994"/>
                  <a:ext cx="1035478" cy="569389"/>
                </a:xfrm>
                <a:prstGeom prst="roundRect">
                  <a:avLst/>
                </a:prstGeom>
                <a:solidFill>
                  <a:schemeClr val="accent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altLang="zh-CN" sz="12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mn-cs"/>
                  </a:endParaRPr>
                </a:p>
              </p:txBody>
            </p:sp>
            <p:sp>
              <p:nvSpPr>
                <p:cNvPr id="170" name="TextBox 169">
                  <a:extLst>
                    <a:ext uri="{FF2B5EF4-FFF2-40B4-BE49-F238E27FC236}">
                      <a16:creationId xmlns:a16="http://schemas.microsoft.com/office/drawing/2014/main" xmlns="" id="{9F90E104-31F7-4E64-BC7C-D980DC32DF35}"/>
                    </a:ext>
                  </a:extLst>
                </p:cNvPr>
                <p:cNvSpPr txBox="1"/>
                <p:nvPr/>
              </p:nvSpPr>
              <p:spPr>
                <a:xfrm flipH="1">
                  <a:off x="9952508" y="1857092"/>
                  <a:ext cx="748041"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Calibri"/>
                    <a:ea typeface="+mn-ea"/>
                    <a:cs typeface="+mn-cs"/>
                    <a:sym typeface="Calibri"/>
                  </a:endParaRPr>
                </a:p>
              </p:txBody>
            </p:sp>
          </p:grpSp>
          <p:sp>
            <p:nvSpPr>
              <p:cNvPr id="41" name="TextBox 40">
                <a:extLst>
                  <a:ext uri="{FF2B5EF4-FFF2-40B4-BE49-F238E27FC236}">
                    <a16:creationId xmlns:a16="http://schemas.microsoft.com/office/drawing/2014/main" xmlns="" id="{55B80712-0E82-48D0-BA88-41A1022B30E1}"/>
                  </a:ext>
                </a:extLst>
              </p:cNvPr>
              <p:cNvSpPr txBox="1"/>
              <p:nvPr/>
            </p:nvSpPr>
            <p:spPr>
              <a:xfrm>
                <a:off x="10440661" y="1543019"/>
                <a:ext cx="1538960" cy="646331"/>
              </a:xfrm>
              <a:prstGeom prst="rect">
                <a:avLst/>
              </a:prstGeom>
              <a:noFill/>
            </p:spPr>
            <p:txBody>
              <a:bodyPr wrap="square" rtlCol="0">
                <a:spAutoFit/>
              </a:bodyPr>
              <a:lstStyle/>
              <a:p>
                <a:pPr algn="ctr" defTabSz="457200" hangingPunct="0"/>
                <a:r>
                  <a:rPr lang="en-US" sz="1200" b="1" dirty="0">
                    <a:solidFill>
                      <a:prstClr val="black"/>
                    </a:solidFill>
                    <a:latin typeface="Calibri"/>
                    <a:sym typeface="Calibri"/>
                  </a:rPr>
                  <a:t>Data Collection, Analytics, and Events</a:t>
                </a:r>
              </a:p>
              <a:p>
                <a:pPr algn="ctr" defTabSz="457200" hangingPunct="0"/>
                <a:r>
                  <a:rPr lang="en-US" sz="1200" b="1" dirty="0">
                    <a:solidFill>
                      <a:prstClr val="black"/>
                    </a:solidFill>
                    <a:latin typeface="Calibri"/>
                    <a:sym typeface="Calibri"/>
                  </a:rPr>
                  <a:t>Event Correlation </a:t>
                </a:r>
              </a:p>
            </p:txBody>
          </p:sp>
        </p:grpSp>
      </p:grpSp>
      <p:sp>
        <p:nvSpPr>
          <p:cNvPr id="109" name="Speech Bubble: Rectangle 108">
            <a:extLst>
              <a:ext uri="{FF2B5EF4-FFF2-40B4-BE49-F238E27FC236}">
                <a16:creationId xmlns:a16="http://schemas.microsoft.com/office/drawing/2014/main" xmlns="" id="{7295CA8D-5867-4507-8290-65DE42041749}"/>
              </a:ext>
            </a:extLst>
          </p:cNvPr>
          <p:cNvSpPr/>
          <p:nvPr/>
        </p:nvSpPr>
        <p:spPr>
          <a:xfrm>
            <a:off x="8230334" y="1098611"/>
            <a:ext cx="1809958" cy="476893"/>
          </a:xfrm>
          <a:prstGeom prst="wedgeRectCallout">
            <a:avLst>
              <a:gd name="adj1" fmla="val -47508"/>
              <a:gd name="adj2" fmla="val 101634"/>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SO-SO communication within a single ONAP instance is via Micro Services Bus.</a:t>
            </a:r>
          </a:p>
        </p:txBody>
      </p:sp>
      <p:sp>
        <p:nvSpPr>
          <p:cNvPr id="181" name="Speech Bubble: Rectangle 180">
            <a:extLst>
              <a:ext uri="{FF2B5EF4-FFF2-40B4-BE49-F238E27FC236}">
                <a16:creationId xmlns:a16="http://schemas.microsoft.com/office/drawing/2014/main" xmlns="" id="{FCAE468E-5DA8-44C9-85E8-8B67DAA0FF8A}"/>
              </a:ext>
            </a:extLst>
          </p:cNvPr>
          <p:cNvSpPr/>
          <p:nvPr/>
        </p:nvSpPr>
        <p:spPr>
          <a:xfrm>
            <a:off x="10016176" y="5390231"/>
            <a:ext cx="1641228" cy="883661"/>
          </a:xfrm>
          <a:prstGeom prst="wedgeRectCallout">
            <a:avLst>
              <a:gd name="adj1" fmla="val -177054"/>
              <a:gd name="adj2" fmla="val 33171"/>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Controller functions common to both SDN-C and Generic NF Controller.  Note that this may actually be 2 APIs and not a single.</a:t>
            </a:r>
          </a:p>
        </p:txBody>
      </p:sp>
      <p:sp>
        <p:nvSpPr>
          <p:cNvPr id="185" name="Speech Bubble: Rectangle 184">
            <a:extLst>
              <a:ext uri="{FF2B5EF4-FFF2-40B4-BE49-F238E27FC236}">
                <a16:creationId xmlns:a16="http://schemas.microsoft.com/office/drawing/2014/main" xmlns="" id="{7CBD07D1-C272-4354-A6BD-4125A0C2594B}"/>
              </a:ext>
            </a:extLst>
          </p:cNvPr>
          <p:cNvSpPr/>
          <p:nvPr/>
        </p:nvSpPr>
        <p:spPr>
          <a:xfrm>
            <a:off x="9889107" y="2607172"/>
            <a:ext cx="1571788" cy="203580"/>
          </a:xfrm>
          <a:prstGeom prst="wedgeRectCallout">
            <a:avLst>
              <a:gd name="adj1" fmla="val -95733"/>
              <a:gd name="adj2" fmla="val 172553"/>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Allotted Resources case</a:t>
            </a:r>
          </a:p>
        </p:txBody>
      </p:sp>
      <p:sp>
        <p:nvSpPr>
          <p:cNvPr id="186" name="Speech Bubble: Rectangle 185">
            <a:extLst>
              <a:ext uri="{FF2B5EF4-FFF2-40B4-BE49-F238E27FC236}">
                <a16:creationId xmlns:a16="http://schemas.microsoft.com/office/drawing/2014/main" xmlns="" id="{6F341DD4-1677-470E-9014-8A91B7900F78}"/>
              </a:ext>
            </a:extLst>
          </p:cNvPr>
          <p:cNvSpPr/>
          <p:nvPr/>
        </p:nvSpPr>
        <p:spPr>
          <a:xfrm>
            <a:off x="9993496" y="3613202"/>
            <a:ext cx="1571788" cy="203580"/>
          </a:xfrm>
          <a:prstGeom prst="wedgeRectCallout">
            <a:avLst>
              <a:gd name="adj1" fmla="val -133241"/>
              <a:gd name="adj2" fmla="val -16567"/>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Complex Services case</a:t>
            </a:r>
          </a:p>
        </p:txBody>
      </p:sp>
      <p:sp>
        <p:nvSpPr>
          <p:cNvPr id="191" name="Speech Bubble: Rectangle 190">
            <a:extLst>
              <a:ext uri="{FF2B5EF4-FFF2-40B4-BE49-F238E27FC236}">
                <a16:creationId xmlns:a16="http://schemas.microsoft.com/office/drawing/2014/main" xmlns="" id="{067A4BD3-F947-4DFE-8F58-81F1282D8E6D}"/>
              </a:ext>
            </a:extLst>
          </p:cNvPr>
          <p:cNvSpPr/>
          <p:nvPr/>
        </p:nvSpPr>
        <p:spPr>
          <a:xfrm>
            <a:off x="1804882" y="5574507"/>
            <a:ext cx="2463610" cy="554164"/>
          </a:xfrm>
          <a:prstGeom prst="wedgeRectCallout">
            <a:avLst>
              <a:gd name="adj1" fmla="val 127690"/>
              <a:gd name="adj2" fmla="val 41856"/>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Controller functions specific only to SDN-C.  E.g., “Assign Network Resources” for the VNFs in a L4+ Service.</a:t>
            </a:r>
          </a:p>
        </p:txBody>
      </p:sp>
      <p:cxnSp>
        <p:nvCxnSpPr>
          <p:cNvPr id="194" name="Straight Arrow Connector 193">
            <a:extLst>
              <a:ext uri="{FF2B5EF4-FFF2-40B4-BE49-F238E27FC236}">
                <a16:creationId xmlns:a16="http://schemas.microsoft.com/office/drawing/2014/main" xmlns="" id="{95A32E2D-1C53-4E6A-A7AC-3D2A5A55097B}"/>
              </a:ext>
            </a:extLst>
          </p:cNvPr>
          <p:cNvCxnSpPr>
            <a:cxnSpLocks/>
          </p:cNvCxnSpPr>
          <p:nvPr/>
        </p:nvCxnSpPr>
        <p:spPr>
          <a:xfrm>
            <a:off x="5527564" y="3969753"/>
            <a:ext cx="513385" cy="4551"/>
          </a:xfrm>
          <a:prstGeom prst="straightConnector1">
            <a:avLst/>
          </a:prstGeom>
          <a:noFill/>
          <a:ln w="19050" cap="flat" cmpd="sng" algn="ctr">
            <a:solidFill>
              <a:sysClr val="windowText" lastClr="000000"/>
            </a:solidFill>
            <a:prstDash val="solid"/>
            <a:headEnd type="arrow" w="med" len="med"/>
            <a:tailEnd type="arrow" w="med" len="med"/>
          </a:ln>
          <a:effectLst/>
        </p:spPr>
      </p:cxnSp>
      <p:sp>
        <p:nvSpPr>
          <p:cNvPr id="195" name="TextBox 194">
            <a:extLst>
              <a:ext uri="{FF2B5EF4-FFF2-40B4-BE49-F238E27FC236}">
                <a16:creationId xmlns:a16="http://schemas.microsoft.com/office/drawing/2014/main" xmlns="" id="{82ACA2D7-4107-4F25-9195-655E8330F779}"/>
              </a:ext>
            </a:extLst>
          </p:cNvPr>
          <p:cNvSpPr txBox="1"/>
          <p:nvPr/>
        </p:nvSpPr>
        <p:spPr>
          <a:xfrm>
            <a:off x="5562067" y="4038444"/>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OI-9</a:t>
            </a:r>
          </a:p>
        </p:txBody>
      </p:sp>
      <p:cxnSp>
        <p:nvCxnSpPr>
          <p:cNvPr id="196" name="Straight Arrow Connector 195">
            <a:extLst>
              <a:ext uri="{FF2B5EF4-FFF2-40B4-BE49-F238E27FC236}">
                <a16:creationId xmlns:a16="http://schemas.microsoft.com/office/drawing/2014/main" xmlns="" id="{0ABAB47E-241D-42FD-B564-CB47A5D26DAB}"/>
              </a:ext>
            </a:extLst>
          </p:cNvPr>
          <p:cNvCxnSpPr>
            <a:cxnSpLocks/>
          </p:cNvCxnSpPr>
          <p:nvPr/>
        </p:nvCxnSpPr>
        <p:spPr>
          <a:xfrm>
            <a:off x="5802696" y="3646553"/>
            <a:ext cx="705412" cy="415720"/>
          </a:xfrm>
          <a:prstGeom prst="straightConnector1">
            <a:avLst/>
          </a:prstGeom>
          <a:noFill/>
          <a:ln w="19050" cap="flat" cmpd="sng" algn="ctr">
            <a:solidFill>
              <a:sysClr val="windowText" lastClr="000000"/>
            </a:solidFill>
            <a:prstDash val="solid"/>
            <a:tailEnd type="arrow"/>
          </a:ln>
          <a:effectLst/>
        </p:spPr>
      </p:cxnSp>
      <p:sp>
        <p:nvSpPr>
          <p:cNvPr id="198" name="TextBox 197">
            <a:extLst>
              <a:ext uri="{FF2B5EF4-FFF2-40B4-BE49-F238E27FC236}">
                <a16:creationId xmlns:a16="http://schemas.microsoft.com/office/drawing/2014/main" xmlns="" id="{863AD96F-CBB3-4B45-A755-9D33FE90F1FE}"/>
              </a:ext>
            </a:extLst>
          </p:cNvPr>
          <p:cNvSpPr txBox="1"/>
          <p:nvPr/>
        </p:nvSpPr>
        <p:spPr>
          <a:xfrm>
            <a:off x="5520911" y="3089094"/>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OI-4</a:t>
            </a:r>
          </a:p>
        </p:txBody>
      </p:sp>
    </p:spTree>
    <p:extLst>
      <p:ext uri="{BB962C8B-B14F-4D97-AF65-F5344CB8AC3E}">
        <p14:creationId xmlns:p14="http://schemas.microsoft.com/office/powerpoint/2010/main" val="1290310055"/>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17</a:t>
            </a:fld>
            <a:endParaRPr lang="en-US" dirty="0"/>
          </a:p>
        </p:txBody>
      </p:sp>
      <p:sp>
        <p:nvSpPr>
          <p:cNvPr id="3" name="Title 2"/>
          <p:cNvSpPr>
            <a:spLocks noGrp="1"/>
          </p:cNvSpPr>
          <p:nvPr>
            <p:ph type="title"/>
          </p:nvPr>
        </p:nvSpPr>
        <p:spPr>
          <a:xfrm>
            <a:off x="314961" y="197831"/>
            <a:ext cx="11506200" cy="538770"/>
          </a:xfrm>
        </p:spPr>
        <p:txBody>
          <a:bodyPr>
            <a:normAutofit fontScale="90000"/>
          </a:bodyPr>
          <a:lstStyle/>
          <a:p>
            <a:r>
              <a:rPr lang="en-US" b="1" dirty="0"/>
              <a:t>Service Design and Creation </a:t>
            </a:r>
            <a:r>
              <a:rPr lang="en-US" b="1" dirty="0" smtClean="0"/>
              <a:t>Functional </a:t>
            </a:r>
            <a:r>
              <a:rPr lang="en-US" b="1" dirty="0"/>
              <a:t>Architecture</a:t>
            </a:r>
          </a:p>
        </p:txBody>
      </p:sp>
      <p:sp>
        <p:nvSpPr>
          <p:cNvPr id="10" name="Text Placeholder 3">
            <a:extLst>
              <a:ext uri="{FF2B5EF4-FFF2-40B4-BE49-F238E27FC236}">
                <a16:creationId xmlns:a16="http://schemas.microsoft.com/office/drawing/2014/main" xmlns="" id="{A141C212-BB24-4F2E-B919-C0E4DD025C8E}"/>
              </a:ext>
            </a:extLst>
          </p:cNvPr>
          <p:cNvSpPr txBox="1">
            <a:spLocks/>
          </p:cNvSpPr>
          <p:nvPr/>
        </p:nvSpPr>
        <p:spPr>
          <a:xfrm>
            <a:off x="-217431" y="1639268"/>
            <a:ext cx="4350892" cy="49764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514350" indent="-171450">
              <a:spcBef>
                <a:spcPts val="599"/>
              </a:spcBef>
              <a:spcAft>
                <a:spcPts val="300"/>
              </a:spcAft>
              <a:buFont typeface="Arial" panose="020B0604020202020204" pitchFamily="34" charset="0"/>
              <a:buChar char="•"/>
            </a:pPr>
            <a:r>
              <a:rPr lang="en-US" sz="1400" b="1" u="sng" dirty="0">
                <a:solidFill>
                  <a:prstClr val="black"/>
                </a:solidFill>
              </a:rPr>
              <a:t>Import Management Functions</a:t>
            </a:r>
          </a:p>
          <a:p>
            <a:pPr marL="801688" lvl="1" indent="-176213">
              <a:spcBef>
                <a:spcPts val="0"/>
              </a:spcBef>
              <a:buFont typeface="Wingdings" panose="05000000000000000000" pitchFamily="2" charset="2"/>
              <a:buChar char="§"/>
            </a:pPr>
            <a:r>
              <a:rPr lang="en-US" sz="1050" b="1" dirty="0">
                <a:solidFill>
                  <a:srgbClr val="067AB4"/>
                </a:solidFill>
              </a:rPr>
              <a:t>Import ONAP base capability definitions from Development Catalog to Design Catalog as building blocks in a standard format</a:t>
            </a:r>
            <a:endParaRPr lang="en-US" sz="1050" b="1" u="sng" dirty="0">
              <a:solidFill>
                <a:prstClr val="black"/>
              </a:solidFill>
            </a:endParaRPr>
          </a:p>
          <a:p>
            <a:pPr marL="514350" indent="-171450">
              <a:spcBef>
                <a:spcPts val="599"/>
              </a:spcBef>
              <a:spcAft>
                <a:spcPts val="300"/>
              </a:spcAft>
              <a:buFont typeface="Arial" panose="020B0604020202020204" pitchFamily="34" charset="0"/>
              <a:buChar char="•"/>
            </a:pPr>
            <a:r>
              <a:rPr lang="en-US" sz="1400" b="1" u="sng" dirty="0">
                <a:solidFill>
                  <a:prstClr val="black"/>
                </a:solidFill>
              </a:rPr>
              <a:t>Create Flows &amp; Policies</a:t>
            </a:r>
          </a:p>
          <a:p>
            <a:pPr marL="800100" lvl="1" indent="-176213">
              <a:spcBef>
                <a:spcPts val="0"/>
              </a:spcBef>
              <a:buFont typeface="Wingdings" panose="05000000000000000000" pitchFamily="2" charset="2"/>
              <a:buChar char="§"/>
            </a:pPr>
            <a:r>
              <a:rPr lang="en-US" sz="1050" b="1" dirty="0">
                <a:solidFill>
                  <a:srgbClr val="067AB4"/>
                </a:solidFill>
              </a:rPr>
              <a:t>Create reusable management flows using building blocks &amp; associated events &amp; Policies</a:t>
            </a:r>
            <a:endParaRPr lang="en-US" sz="1050" b="1" dirty="0">
              <a:solidFill>
                <a:schemeClr val="accent1">
                  <a:lumMod val="75000"/>
                </a:schemeClr>
              </a:solidFill>
            </a:endParaRPr>
          </a:p>
          <a:p>
            <a:pPr marL="514350" indent="-171450">
              <a:spcBef>
                <a:spcPts val="599"/>
              </a:spcBef>
              <a:spcAft>
                <a:spcPts val="300"/>
              </a:spcAft>
              <a:buFont typeface="Arial" panose="020B0604020202020204" pitchFamily="34" charset="0"/>
              <a:buChar char="•"/>
            </a:pPr>
            <a:r>
              <a:rPr lang="en-US" sz="1400" b="1" u="sng" dirty="0">
                <a:solidFill>
                  <a:prstClr val="black"/>
                </a:solidFill>
              </a:rPr>
              <a:t>Onboard Network Functions</a:t>
            </a:r>
          </a:p>
          <a:p>
            <a:pPr marL="800100" lvl="1" indent="-176213">
              <a:spcBef>
                <a:spcPts val="0"/>
              </a:spcBef>
              <a:buFont typeface="Wingdings" panose="05000000000000000000" pitchFamily="2" charset="2"/>
              <a:buChar char="§"/>
            </a:pPr>
            <a:r>
              <a:rPr lang="en-US" sz="1050" b="1" dirty="0">
                <a:solidFill>
                  <a:srgbClr val="067AB4"/>
                </a:solidFill>
              </a:rPr>
              <a:t>Create VF model to include vendor’s description, scripts, &amp; license model</a:t>
            </a:r>
          </a:p>
          <a:p>
            <a:pPr marL="800100" lvl="1" indent="-176213">
              <a:spcBef>
                <a:spcPts val="0"/>
              </a:spcBef>
              <a:buFont typeface="Wingdings" panose="05000000000000000000" pitchFamily="2" charset="2"/>
              <a:buChar char="§"/>
            </a:pPr>
            <a:r>
              <a:rPr lang="en-US" sz="1050" b="1" dirty="0">
                <a:solidFill>
                  <a:srgbClr val="067AB4"/>
                </a:solidFill>
              </a:rPr>
              <a:t>Customize models to include Service Provider specific attributes</a:t>
            </a:r>
          </a:p>
          <a:p>
            <a:pPr marL="514350" indent="-171450">
              <a:spcBef>
                <a:spcPts val="599"/>
              </a:spcBef>
              <a:spcAft>
                <a:spcPts val="300"/>
              </a:spcAft>
              <a:buFont typeface="Arial" panose="020B0604020202020204" pitchFamily="34" charset="0"/>
              <a:buChar char="•"/>
            </a:pPr>
            <a:r>
              <a:rPr lang="en-US" sz="1400" b="1" u="sng" dirty="0">
                <a:solidFill>
                  <a:prstClr val="black"/>
                </a:solidFill>
              </a:rPr>
              <a:t>Design Service &amp; Operations Methods</a:t>
            </a:r>
          </a:p>
          <a:p>
            <a:pPr marL="800100" lvl="1" indent="-176213">
              <a:spcBef>
                <a:spcPts val="0"/>
              </a:spcBef>
              <a:buFont typeface="Wingdings" panose="05000000000000000000" pitchFamily="2" charset="2"/>
              <a:buChar char="§"/>
            </a:pPr>
            <a:r>
              <a:rPr lang="en-US" sz="1050" b="1" dirty="0">
                <a:solidFill>
                  <a:srgbClr val="067AB4"/>
                </a:solidFill>
              </a:rPr>
              <a:t>Create Service models with resources</a:t>
            </a:r>
          </a:p>
          <a:p>
            <a:pPr marL="800100" lvl="1" indent="-176213">
              <a:spcBef>
                <a:spcPts val="0"/>
              </a:spcBef>
              <a:buFont typeface="Wingdings" panose="05000000000000000000" pitchFamily="2" charset="2"/>
              <a:buChar char="§"/>
            </a:pPr>
            <a:r>
              <a:rPr lang="en-US" sz="1050" b="1" dirty="0">
                <a:solidFill>
                  <a:srgbClr val="067AB4"/>
                </a:solidFill>
              </a:rPr>
              <a:t>Design and associate operations processes &amp; policies (e.g., Instantiation, DCAE/Control Loop, Change Management, etc.) and configure them to be service specific</a:t>
            </a:r>
          </a:p>
          <a:p>
            <a:pPr marL="514350" indent="-171450">
              <a:spcBef>
                <a:spcPts val="599"/>
              </a:spcBef>
              <a:spcAft>
                <a:spcPts val="300"/>
              </a:spcAft>
              <a:buFont typeface="Arial" panose="020B0604020202020204" pitchFamily="34" charset="0"/>
              <a:buChar char="•"/>
            </a:pPr>
            <a:r>
              <a:rPr lang="en-US" sz="1400" b="1" u="sng" dirty="0">
                <a:solidFill>
                  <a:prstClr val="black"/>
                </a:solidFill>
              </a:rPr>
              <a:t>Certification</a:t>
            </a:r>
            <a:endParaRPr lang="en-US" sz="1400" b="1" u="sng" dirty="0">
              <a:solidFill>
                <a:schemeClr val="accent1">
                  <a:lumMod val="75000"/>
                </a:schemeClr>
              </a:solidFill>
            </a:endParaRPr>
          </a:p>
          <a:p>
            <a:pPr marL="800100" lvl="1" indent="-176213">
              <a:spcBef>
                <a:spcPts val="0"/>
              </a:spcBef>
              <a:buFont typeface="Wingdings" panose="05000000000000000000" pitchFamily="2" charset="2"/>
              <a:buChar char="§"/>
            </a:pPr>
            <a:r>
              <a:rPr lang="en-US" sz="1050" b="1" dirty="0">
                <a:solidFill>
                  <a:schemeClr val="accent1">
                    <a:lumMod val="75000"/>
                  </a:schemeClr>
                </a:solidFill>
              </a:rPr>
              <a:t>Simulate &amp; test the design in Sandbox environment</a:t>
            </a:r>
          </a:p>
          <a:p>
            <a:pPr marL="800100" lvl="1" indent="-176213">
              <a:spcBef>
                <a:spcPts val="0"/>
              </a:spcBef>
              <a:buFont typeface="Wingdings" panose="05000000000000000000" pitchFamily="2" charset="2"/>
              <a:buChar char="§"/>
            </a:pPr>
            <a:r>
              <a:rPr lang="en-US" sz="1050" b="1" dirty="0">
                <a:solidFill>
                  <a:srgbClr val="067AB4"/>
                </a:solidFill>
              </a:rPr>
              <a:t>Certify Readiness &amp; Adherence to Standards</a:t>
            </a:r>
          </a:p>
          <a:p>
            <a:pPr marL="514350" indent="-171450">
              <a:spcBef>
                <a:spcPts val="599"/>
              </a:spcBef>
              <a:spcAft>
                <a:spcPts val="300"/>
              </a:spcAft>
              <a:buFont typeface="Arial" panose="020B0604020202020204" pitchFamily="34" charset="0"/>
              <a:buChar char="•"/>
            </a:pPr>
            <a:r>
              <a:rPr lang="en-US" sz="1400" b="1" u="sng" dirty="0">
                <a:solidFill>
                  <a:prstClr val="black"/>
                </a:solidFill>
              </a:rPr>
              <a:t>Metadata Distribution</a:t>
            </a:r>
          </a:p>
          <a:p>
            <a:pPr marL="800100" lvl="1" indent="-176213">
              <a:spcBef>
                <a:spcPts val="0"/>
              </a:spcBef>
              <a:buFont typeface="Wingdings" panose="05000000000000000000" pitchFamily="2" charset="2"/>
              <a:buChar char="§"/>
            </a:pPr>
            <a:r>
              <a:rPr lang="en-US" sz="1050" b="1" dirty="0">
                <a:solidFill>
                  <a:srgbClr val="067AB4"/>
                </a:solidFill>
              </a:rPr>
              <a:t>Publish certified models for distribution to runtime catalog</a:t>
            </a:r>
          </a:p>
          <a:p>
            <a:pPr marL="800100" lvl="1" indent="-176213">
              <a:spcBef>
                <a:spcPts val="0"/>
              </a:spcBef>
              <a:buFont typeface="Wingdings" panose="05000000000000000000" pitchFamily="2" charset="2"/>
              <a:buChar char="§"/>
            </a:pPr>
            <a:r>
              <a:rPr lang="en-US" sz="1050" b="1" dirty="0">
                <a:solidFill>
                  <a:srgbClr val="067AB4"/>
                </a:solidFill>
              </a:rPr>
              <a:t>Notifications &amp; Version Control</a:t>
            </a:r>
          </a:p>
        </p:txBody>
      </p:sp>
      <p:sp>
        <p:nvSpPr>
          <p:cNvPr id="113" name="TextBox 112"/>
          <p:cNvSpPr txBox="1"/>
          <p:nvPr/>
        </p:nvSpPr>
        <p:spPr>
          <a:xfrm>
            <a:off x="130628" y="992937"/>
            <a:ext cx="11970581" cy="584775"/>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Service Provider’s Design environment to:  1. Catalog management capabilities, 2. Onboard vendor provided Network Functions, 3. Design Services and Operations, 4. Test, certify, and distribute models for Runtime Execution</a:t>
            </a:r>
          </a:p>
        </p:txBody>
      </p:sp>
      <p:pic>
        <p:nvPicPr>
          <p:cNvPr id="4" name="Picture 3"/>
          <p:cNvPicPr>
            <a:picLocks noChangeAspect="1"/>
          </p:cNvPicPr>
          <p:nvPr/>
        </p:nvPicPr>
        <p:blipFill>
          <a:blip r:embed="rId3"/>
          <a:stretch>
            <a:fillRect/>
          </a:stretch>
        </p:blipFill>
        <p:spPr>
          <a:xfrm>
            <a:off x="3855375" y="1763486"/>
            <a:ext cx="8320687" cy="4464154"/>
          </a:xfrm>
          <a:prstGeom prst="rect">
            <a:avLst/>
          </a:prstGeom>
        </p:spPr>
      </p:pic>
    </p:spTree>
    <p:extLst>
      <p:ext uri="{BB962C8B-B14F-4D97-AF65-F5344CB8AC3E}">
        <p14:creationId xmlns:p14="http://schemas.microsoft.com/office/powerpoint/2010/main" val="1349852814"/>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18</a:t>
            </a:fld>
            <a:endParaRPr lang="en-US" dirty="0"/>
          </a:p>
        </p:txBody>
      </p:sp>
      <p:sp>
        <p:nvSpPr>
          <p:cNvPr id="3" name="Title 2"/>
          <p:cNvSpPr>
            <a:spLocks noGrp="1"/>
          </p:cNvSpPr>
          <p:nvPr>
            <p:ph type="title"/>
          </p:nvPr>
        </p:nvSpPr>
        <p:spPr>
          <a:xfrm>
            <a:off x="314961" y="197831"/>
            <a:ext cx="11506200" cy="538770"/>
          </a:xfrm>
        </p:spPr>
        <p:txBody>
          <a:bodyPr>
            <a:normAutofit fontScale="90000"/>
          </a:bodyPr>
          <a:lstStyle/>
          <a:p>
            <a:pPr algn="ctr"/>
            <a:r>
              <a:rPr lang="en-US" b="1" dirty="0"/>
              <a:t>Catalog Architecture</a:t>
            </a:r>
          </a:p>
        </p:txBody>
      </p:sp>
      <p:sp>
        <p:nvSpPr>
          <p:cNvPr id="130" name="Text Placeholder 3">
            <a:extLst>
              <a:ext uri="{FF2B5EF4-FFF2-40B4-BE49-F238E27FC236}">
                <a16:creationId xmlns:a16="http://schemas.microsoft.com/office/drawing/2014/main" xmlns="" id="{F6A5818F-9532-4641-89F7-7935210860CA}"/>
              </a:ext>
            </a:extLst>
          </p:cNvPr>
          <p:cNvSpPr>
            <a:spLocks noGrp="1"/>
          </p:cNvSpPr>
          <p:nvPr>
            <p:ph type="body" sz="quarter" idx="10"/>
          </p:nvPr>
        </p:nvSpPr>
        <p:spPr>
          <a:xfrm>
            <a:off x="0" y="1362269"/>
            <a:ext cx="4618653" cy="5141923"/>
          </a:xfrm>
        </p:spPr>
        <p:txBody>
          <a:bodyPr>
            <a:normAutofit fontScale="92500" lnSpcReduction="20000"/>
          </a:bodyPr>
          <a:lstStyle/>
          <a:p>
            <a:pPr marL="168275" indent="0">
              <a:spcBef>
                <a:spcPts val="599"/>
              </a:spcBef>
              <a:spcAft>
                <a:spcPts val="300"/>
              </a:spcAft>
              <a:buNone/>
            </a:pPr>
            <a:r>
              <a:rPr lang="en-US" sz="1400" b="1" i="1" dirty="0">
                <a:solidFill>
                  <a:schemeClr val="accent6">
                    <a:lumMod val="75000"/>
                  </a:schemeClr>
                </a:solidFill>
              </a:rPr>
              <a:t>Partially Existing:</a:t>
            </a:r>
          </a:p>
          <a:p>
            <a:pPr marL="514350" indent="-171450">
              <a:spcBef>
                <a:spcPts val="599"/>
              </a:spcBef>
              <a:spcAft>
                <a:spcPts val="300"/>
              </a:spcAft>
              <a:buFont typeface="Arial" panose="020B0604020202020204" pitchFamily="34" charset="0"/>
              <a:buChar char="•"/>
            </a:pPr>
            <a:r>
              <a:rPr lang="en-US" sz="1400" b="1" u="sng" dirty="0">
                <a:solidFill>
                  <a:prstClr val="black"/>
                </a:solidFill>
              </a:rPr>
              <a:t>Design Catalog (ONAP Design Platform - SDC)</a:t>
            </a:r>
            <a:endParaRPr lang="en-US" sz="1050" b="1" dirty="0">
              <a:solidFill>
                <a:srgbClr val="067AB4"/>
              </a:solidFill>
            </a:endParaRPr>
          </a:p>
          <a:p>
            <a:pPr marL="800100" lvl="1" indent="-176213">
              <a:lnSpc>
                <a:spcPct val="100000"/>
              </a:lnSpc>
              <a:spcBef>
                <a:spcPts val="300"/>
              </a:spcBef>
              <a:buFont typeface="Wingdings" panose="05000000000000000000" pitchFamily="2" charset="2"/>
              <a:buChar char="§"/>
            </a:pPr>
            <a:r>
              <a:rPr lang="en-US" sz="1300" dirty="0">
                <a:solidFill>
                  <a:srgbClr val="067AB4"/>
                </a:solidFill>
              </a:rPr>
              <a:t>Catalog imported ONAP generic re-usable management software function &amp; policy definitions</a:t>
            </a:r>
          </a:p>
          <a:p>
            <a:pPr marL="800100" lvl="1" indent="-176213" fontAlgn="auto">
              <a:lnSpc>
                <a:spcPct val="100000"/>
              </a:lnSpc>
              <a:spcBef>
                <a:spcPts val="300"/>
              </a:spcBef>
              <a:spcAft>
                <a:spcPts val="0"/>
              </a:spcAft>
              <a:buFont typeface="Wingdings" panose="05000000000000000000" pitchFamily="2" charset="2"/>
              <a:buChar char="§"/>
            </a:pPr>
            <a:r>
              <a:rPr lang="en-US" sz="1300" dirty="0">
                <a:solidFill>
                  <a:srgbClr val="067AB4"/>
                </a:solidFill>
              </a:rPr>
              <a:t>Enable SP to onboard standard VNF packages</a:t>
            </a:r>
          </a:p>
          <a:p>
            <a:pPr marL="800100" lvl="1" indent="-176213" fontAlgn="auto">
              <a:lnSpc>
                <a:spcPct val="100000"/>
              </a:lnSpc>
              <a:spcBef>
                <a:spcPts val="300"/>
              </a:spcBef>
              <a:spcAft>
                <a:spcPts val="0"/>
              </a:spcAft>
              <a:buFont typeface="Wingdings" panose="05000000000000000000" pitchFamily="2" charset="2"/>
              <a:buChar char="§"/>
            </a:pPr>
            <a:r>
              <a:rPr lang="en-US" sz="1300" dirty="0">
                <a:solidFill>
                  <a:srgbClr val="067AB4"/>
                </a:solidFill>
              </a:rPr>
              <a:t>Support SP users in design &amp; lifecycle management of Resource and Service models</a:t>
            </a:r>
          </a:p>
          <a:p>
            <a:pPr marL="800100" lvl="1" indent="-176213" fontAlgn="auto">
              <a:lnSpc>
                <a:spcPct val="100000"/>
              </a:lnSpc>
              <a:spcBef>
                <a:spcPts val="300"/>
              </a:spcBef>
              <a:spcAft>
                <a:spcPts val="0"/>
              </a:spcAft>
              <a:buFont typeface="Wingdings" panose="05000000000000000000" pitchFamily="2" charset="2"/>
              <a:buChar char="§"/>
            </a:pPr>
            <a:r>
              <a:rPr lang="en-US" sz="1300" dirty="0">
                <a:solidFill>
                  <a:srgbClr val="067AB4"/>
                </a:solidFill>
              </a:rPr>
              <a:t>Provide presentation to support service compositions &amp; management flow associations</a:t>
            </a:r>
          </a:p>
          <a:p>
            <a:pPr marL="801688" lvl="1" indent="-176213">
              <a:spcBef>
                <a:spcPts val="300"/>
              </a:spcBef>
              <a:buFont typeface="Wingdings" panose="05000000000000000000" pitchFamily="2" charset="2"/>
              <a:buChar char="§"/>
            </a:pPr>
            <a:r>
              <a:rPr lang="en-US" sz="1300" dirty="0">
                <a:solidFill>
                  <a:schemeClr val="accent1">
                    <a:lumMod val="75000"/>
                  </a:schemeClr>
                </a:solidFill>
              </a:rPr>
              <a:t>Manages catalog’s elements versions, lifecycle and access policy</a:t>
            </a:r>
          </a:p>
          <a:p>
            <a:pPr marL="801688" lvl="1" indent="-176213">
              <a:spcBef>
                <a:spcPts val="300"/>
              </a:spcBef>
              <a:buFont typeface="Wingdings" panose="05000000000000000000" pitchFamily="2" charset="2"/>
              <a:buChar char="§"/>
            </a:pPr>
            <a:r>
              <a:rPr lang="en-US" sz="1300" dirty="0">
                <a:solidFill>
                  <a:schemeClr val="accent1">
                    <a:lumMod val="75000"/>
                  </a:schemeClr>
                </a:solidFill>
              </a:rPr>
              <a:t>All certified asset definitions available for re-use and composition</a:t>
            </a:r>
            <a:endParaRPr lang="en-US" sz="1300" dirty="0">
              <a:solidFill>
                <a:srgbClr val="067AB4"/>
              </a:solidFill>
            </a:endParaRPr>
          </a:p>
          <a:p>
            <a:pPr marL="800100" lvl="1" indent="-176213" fontAlgn="auto">
              <a:lnSpc>
                <a:spcPct val="100000"/>
              </a:lnSpc>
              <a:spcBef>
                <a:spcPts val="0"/>
              </a:spcBef>
              <a:spcAft>
                <a:spcPts val="0"/>
              </a:spcAft>
              <a:buFont typeface="Calibri" panose="020F0502020204030204" pitchFamily="34" charset="0"/>
              <a:buChar char="‒"/>
            </a:pPr>
            <a:endParaRPr lang="en-US" sz="1050" b="1" dirty="0">
              <a:solidFill>
                <a:srgbClr val="067AB4"/>
              </a:solidFill>
            </a:endParaRPr>
          </a:p>
          <a:p>
            <a:pPr marL="166687" indent="0">
              <a:lnSpc>
                <a:spcPct val="100000"/>
              </a:lnSpc>
              <a:spcBef>
                <a:spcPts val="0"/>
              </a:spcBef>
              <a:buNone/>
            </a:pPr>
            <a:r>
              <a:rPr lang="en-US" sz="1450" b="1" i="1" dirty="0">
                <a:solidFill>
                  <a:schemeClr val="accent2"/>
                </a:solidFill>
              </a:rPr>
              <a:t>Yet to be implemented:</a:t>
            </a:r>
          </a:p>
          <a:p>
            <a:pPr marL="514350" indent="-171450">
              <a:spcBef>
                <a:spcPts val="599"/>
              </a:spcBef>
              <a:spcAft>
                <a:spcPts val="300"/>
              </a:spcAft>
              <a:buFont typeface="Arial" panose="020B0604020202020204" pitchFamily="34" charset="0"/>
              <a:buChar char="•"/>
            </a:pPr>
            <a:r>
              <a:rPr lang="en-US" sz="1400" b="1" u="sng" dirty="0">
                <a:solidFill>
                  <a:prstClr val="black"/>
                </a:solidFill>
              </a:rPr>
              <a:t>Development Catalog (ONAP Development)</a:t>
            </a:r>
            <a:endParaRPr lang="en-US" sz="1400" b="1" u="sng" dirty="0">
              <a:solidFill>
                <a:schemeClr val="accent1">
                  <a:lumMod val="75000"/>
                </a:schemeClr>
              </a:solidFill>
            </a:endParaRPr>
          </a:p>
          <a:p>
            <a:pPr marL="800100" lvl="1" indent="-176213">
              <a:lnSpc>
                <a:spcPct val="110000"/>
              </a:lnSpc>
              <a:spcBef>
                <a:spcPts val="300"/>
              </a:spcBef>
              <a:buFont typeface="Wingdings" panose="05000000000000000000" pitchFamily="2" charset="2"/>
              <a:buChar char="§"/>
            </a:pPr>
            <a:r>
              <a:rPr lang="en-US" sz="1300" dirty="0">
                <a:solidFill>
                  <a:schemeClr val="accent1">
                    <a:lumMod val="75000"/>
                  </a:schemeClr>
                </a:solidFill>
              </a:rPr>
              <a:t>Common toolsets and data store for creation of ONAP software models &amp; management flows/policies</a:t>
            </a:r>
          </a:p>
          <a:p>
            <a:pPr marL="800100" lvl="1" indent="-176213">
              <a:lnSpc>
                <a:spcPct val="110000"/>
              </a:lnSpc>
              <a:spcBef>
                <a:spcPts val="300"/>
              </a:spcBef>
              <a:buFont typeface="Wingdings" panose="05000000000000000000" pitchFamily="2" charset="2"/>
              <a:buChar char="§"/>
            </a:pPr>
            <a:r>
              <a:rPr lang="en-US" sz="1300" dirty="0">
                <a:solidFill>
                  <a:srgbClr val="067AB4"/>
                </a:solidFill>
              </a:rPr>
              <a:t>Interact with external software development teams and suppliers to onboard custom software, adapters or new capabilities</a:t>
            </a:r>
            <a:endParaRPr lang="en-US" sz="1300" dirty="0">
              <a:solidFill>
                <a:schemeClr val="accent1">
                  <a:lumMod val="75000"/>
                </a:schemeClr>
              </a:solidFill>
            </a:endParaRPr>
          </a:p>
          <a:p>
            <a:pPr marL="514350" indent="-171450">
              <a:spcBef>
                <a:spcPts val="599"/>
              </a:spcBef>
              <a:spcAft>
                <a:spcPts val="300"/>
              </a:spcAft>
              <a:buFont typeface="Arial" panose="020B0604020202020204" pitchFamily="34" charset="0"/>
              <a:buChar char="•"/>
            </a:pPr>
            <a:r>
              <a:rPr lang="en-US" sz="1400" b="1" u="sng" dirty="0">
                <a:solidFill>
                  <a:prstClr val="black"/>
                </a:solidFill>
              </a:rPr>
              <a:t>Runtime Catalog (ONAP Execution Platform)</a:t>
            </a:r>
          </a:p>
          <a:p>
            <a:pPr marL="800100" lvl="1" indent="-176213">
              <a:lnSpc>
                <a:spcPct val="110000"/>
              </a:lnSpc>
              <a:spcBef>
                <a:spcPts val="300"/>
              </a:spcBef>
              <a:buFont typeface="Wingdings" panose="05000000000000000000" pitchFamily="2" charset="2"/>
              <a:buChar char="§"/>
            </a:pPr>
            <a:r>
              <a:rPr lang="en-US" sz="1300" dirty="0">
                <a:solidFill>
                  <a:srgbClr val="067AB4"/>
                </a:solidFill>
              </a:rPr>
              <a:t>Provide a common data store for distributed certified models</a:t>
            </a:r>
          </a:p>
          <a:p>
            <a:pPr marL="800100" lvl="1" indent="-176213">
              <a:lnSpc>
                <a:spcPct val="110000"/>
              </a:lnSpc>
              <a:spcBef>
                <a:spcPts val="300"/>
              </a:spcBef>
              <a:buFont typeface="Wingdings" panose="05000000000000000000" pitchFamily="2" charset="2"/>
              <a:buChar char="§"/>
            </a:pPr>
            <a:r>
              <a:rPr lang="en-US" sz="1300" dirty="0">
                <a:solidFill>
                  <a:srgbClr val="067AB4"/>
                </a:solidFill>
              </a:rPr>
              <a:t>Provide ONAP runtime component’s subscription to access component view of the model data</a:t>
            </a:r>
          </a:p>
          <a:p>
            <a:pPr marL="800100" lvl="1" indent="-176213">
              <a:lnSpc>
                <a:spcPct val="110000"/>
              </a:lnSpc>
              <a:spcBef>
                <a:spcPts val="300"/>
              </a:spcBef>
              <a:buFont typeface="Wingdings" panose="05000000000000000000" pitchFamily="2" charset="2"/>
              <a:buChar char="§"/>
            </a:pPr>
            <a:r>
              <a:rPr lang="en-US" sz="1300" dirty="0">
                <a:solidFill>
                  <a:srgbClr val="067AB4"/>
                </a:solidFill>
              </a:rPr>
              <a:t>Maintain executable images and other runtime artifacts</a:t>
            </a:r>
          </a:p>
        </p:txBody>
      </p:sp>
      <p:sp>
        <p:nvSpPr>
          <p:cNvPr id="133" name="Text Placeholder 3">
            <a:extLst>
              <a:ext uri="{FF2B5EF4-FFF2-40B4-BE49-F238E27FC236}">
                <a16:creationId xmlns:a16="http://schemas.microsoft.com/office/drawing/2014/main" xmlns="" id="{D9D09222-CC3C-498E-A116-11DE95256895}"/>
              </a:ext>
            </a:extLst>
          </p:cNvPr>
          <p:cNvSpPr txBox="1">
            <a:spLocks/>
          </p:cNvSpPr>
          <p:nvPr/>
        </p:nvSpPr>
        <p:spPr>
          <a:xfrm>
            <a:off x="40485" y="992964"/>
            <a:ext cx="11145427" cy="27696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599"/>
              </a:spcBef>
              <a:buNone/>
            </a:pPr>
            <a:r>
              <a:rPr lang="en-US" sz="1600" b="1" dirty="0">
                <a:solidFill>
                  <a:schemeClr val="tx1"/>
                </a:solidFill>
              </a:rPr>
              <a:t>The overall ONAP Catalog architecture includes Development Catalog, Design Catalog, and Runtime Catalog</a:t>
            </a:r>
          </a:p>
          <a:p>
            <a:pPr marL="0" indent="0">
              <a:spcBef>
                <a:spcPts val="599"/>
              </a:spcBef>
              <a:buNone/>
            </a:pPr>
            <a:endParaRPr lang="en-US" sz="1600" b="1" dirty="0">
              <a:solidFill>
                <a:prstClr val="black"/>
              </a:solidFill>
            </a:endParaRPr>
          </a:p>
        </p:txBody>
      </p:sp>
      <p:pic>
        <p:nvPicPr>
          <p:cNvPr id="6" name="Picture 5"/>
          <p:cNvPicPr>
            <a:picLocks noChangeAspect="1"/>
          </p:cNvPicPr>
          <p:nvPr/>
        </p:nvPicPr>
        <p:blipFill>
          <a:blip r:embed="rId3"/>
          <a:stretch>
            <a:fillRect/>
          </a:stretch>
        </p:blipFill>
        <p:spPr>
          <a:xfrm>
            <a:off x="4522766" y="1660850"/>
            <a:ext cx="7527334" cy="4439936"/>
          </a:xfrm>
          <a:prstGeom prst="rect">
            <a:avLst/>
          </a:prstGeom>
        </p:spPr>
      </p:pic>
    </p:spTree>
    <p:extLst>
      <p:ext uri="{BB962C8B-B14F-4D97-AF65-F5344CB8AC3E}">
        <p14:creationId xmlns:p14="http://schemas.microsoft.com/office/powerpoint/2010/main" val="152891486"/>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19</a:t>
            </a:fld>
            <a:endParaRPr lang="en-US" dirty="0"/>
          </a:p>
        </p:txBody>
      </p:sp>
      <p:sp>
        <p:nvSpPr>
          <p:cNvPr id="3" name="Title 2"/>
          <p:cNvSpPr>
            <a:spLocks noGrp="1"/>
          </p:cNvSpPr>
          <p:nvPr>
            <p:ph type="title"/>
          </p:nvPr>
        </p:nvSpPr>
        <p:spPr/>
        <p:txBody>
          <a:bodyPr>
            <a:normAutofit fontScale="90000"/>
          </a:bodyPr>
          <a:lstStyle/>
          <a:p>
            <a:r>
              <a:rPr lang="en-US" b="1" dirty="0"/>
              <a:t>Data Collection, Analytics and Events (DCAE) Architecture</a:t>
            </a:r>
          </a:p>
        </p:txBody>
      </p:sp>
      <p:sp>
        <p:nvSpPr>
          <p:cNvPr id="25" name="Text Placeholder 24"/>
          <p:cNvSpPr>
            <a:spLocks noGrp="1"/>
          </p:cNvSpPr>
          <p:nvPr>
            <p:ph type="body" sz="quarter" idx="10"/>
          </p:nvPr>
        </p:nvSpPr>
        <p:spPr>
          <a:xfrm>
            <a:off x="571501" y="3898540"/>
            <a:ext cx="10201528" cy="2564635"/>
          </a:xfrm>
        </p:spPr>
        <p:txBody>
          <a:bodyPr>
            <a:noAutofit/>
          </a:bodyPr>
          <a:lstStyle/>
          <a:p>
            <a:pPr marL="174625" indent="-174625">
              <a:spcBef>
                <a:spcPts val="0"/>
              </a:spcBef>
            </a:pPr>
            <a:r>
              <a:rPr lang="en-US" sz="1300" dirty="0">
                <a:solidFill>
                  <a:srgbClr val="067AB4">
                    <a:lumMod val="75000"/>
                  </a:srgbClr>
                </a:solidFill>
              </a:rPr>
              <a:t>DCAE enables real-time fault, performance and other data/event collection from service, network and infrastructure</a:t>
            </a:r>
          </a:p>
          <a:p>
            <a:pPr marL="347041" lvl="1" indent="-170367">
              <a:buFont typeface="Calibri" panose="020F0502020204030204" pitchFamily="34" charset="0"/>
              <a:buChar char="‒"/>
            </a:pPr>
            <a:r>
              <a:rPr lang="en-US" sz="1100" dirty="0">
                <a:solidFill>
                  <a:srgbClr val="000000"/>
                </a:solidFill>
              </a:rPr>
              <a:t>Collect Data &amp; Events once and make available to multiple applications</a:t>
            </a:r>
          </a:p>
          <a:p>
            <a:pPr marL="347041" lvl="1" indent="-170367">
              <a:buFont typeface="Calibri" panose="020F0502020204030204" pitchFamily="34" charset="0"/>
              <a:buChar char="‒"/>
            </a:pPr>
            <a:r>
              <a:rPr lang="en-US" sz="1100" dirty="0">
                <a:solidFill>
                  <a:srgbClr val="000000"/>
                </a:solidFill>
              </a:rPr>
              <a:t>Telemetry records from VNFs and PNFs (fault, performance, usage, etc.)</a:t>
            </a:r>
          </a:p>
          <a:p>
            <a:pPr marL="168782" indent="-168782">
              <a:spcBef>
                <a:spcPts val="0"/>
              </a:spcBef>
              <a:buFont typeface="Arial" panose="020B0604020202020204" pitchFamily="34" charset="0"/>
              <a:buChar char="•"/>
            </a:pPr>
            <a:r>
              <a:rPr lang="en-US" sz="1300" dirty="0">
                <a:solidFill>
                  <a:srgbClr val="067AB4">
                    <a:lumMod val="75000"/>
                  </a:srgbClr>
                </a:solidFill>
              </a:rPr>
              <a:t>Makes collected data available to real-time analytic µ-services to:</a:t>
            </a:r>
          </a:p>
          <a:p>
            <a:pPr marL="347041" lvl="1" indent="-170367">
              <a:buFont typeface="Calibri" panose="020F0502020204030204" pitchFamily="34" charset="0"/>
              <a:buChar char="‒"/>
            </a:pPr>
            <a:r>
              <a:rPr lang="en-US" sz="1100" dirty="0">
                <a:solidFill>
                  <a:srgbClr val="000000"/>
                </a:solidFill>
              </a:rPr>
              <a:t>Identify anomalies and other events for closed loop remediation</a:t>
            </a:r>
          </a:p>
          <a:p>
            <a:pPr marL="347041" lvl="1" indent="-170367">
              <a:buFont typeface="Calibri" panose="020F0502020204030204" pitchFamily="34" charset="0"/>
              <a:buChar char="‒"/>
            </a:pPr>
            <a:r>
              <a:rPr lang="en-US" sz="1100" dirty="0">
                <a:solidFill>
                  <a:srgbClr val="000000"/>
                </a:solidFill>
              </a:rPr>
              <a:t>Enable closed-loop automation to remedy fault/performance conditions</a:t>
            </a:r>
          </a:p>
          <a:p>
            <a:pPr marL="347041" lvl="1" indent="-170367">
              <a:buFont typeface="Calibri" panose="020F0502020204030204" pitchFamily="34" charset="0"/>
              <a:buChar char="‒"/>
            </a:pPr>
            <a:r>
              <a:rPr lang="en-US" sz="1100" dirty="0">
                <a:solidFill>
                  <a:srgbClr val="000000"/>
                </a:solidFill>
              </a:rPr>
              <a:t>Enable closed-loop automation to scale resources up/down</a:t>
            </a:r>
          </a:p>
          <a:p>
            <a:pPr marL="347041" lvl="1" indent="-170367">
              <a:buFont typeface="Calibri" panose="020F0502020204030204" pitchFamily="34" charset="0"/>
              <a:buChar char="‒"/>
            </a:pPr>
            <a:r>
              <a:rPr lang="en-US" sz="1100" dirty="0">
                <a:solidFill>
                  <a:srgbClr val="000000"/>
                </a:solidFill>
              </a:rPr>
              <a:t>Enable analysis at edge and central locations</a:t>
            </a:r>
          </a:p>
          <a:p>
            <a:pPr marL="347041" lvl="1" indent="-170367">
              <a:buFont typeface="Calibri" panose="020F0502020204030204" pitchFamily="34" charset="0"/>
              <a:buChar char="‒"/>
            </a:pPr>
            <a:r>
              <a:rPr lang="en-US" sz="1100" dirty="0">
                <a:solidFill>
                  <a:srgbClr val="000000"/>
                </a:solidFill>
              </a:rPr>
              <a:t>Extensible framework to integrate applications from various sources</a:t>
            </a:r>
          </a:p>
          <a:p>
            <a:pPr marL="168782" indent="-168782">
              <a:spcBef>
                <a:spcPts val="0"/>
              </a:spcBef>
              <a:buFont typeface="Arial" panose="020B0604020202020204" pitchFamily="34" charset="0"/>
              <a:buChar char="•"/>
            </a:pPr>
            <a:r>
              <a:rPr lang="en-US" sz="1300" dirty="0">
                <a:solidFill>
                  <a:srgbClr val="067AB4">
                    <a:lumMod val="75000"/>
                  </a:srgbClr>
                </a:solidFill>
              </a:rPr>
              <a:t>Provides Correlation &amp; Analysis to manage service at various layers</a:t>
            </a:r>
          </a:p>
          <a:p>
            <a:pPr marL="347041" lvl="1" indent="-170367">
              <a:buFont typeface="Calibri" panose="020F0502020204030204" pitchFamily="34" charset="0"/>
              <a:buChar char="‒"/>
            </a:pPr>
            <a:r>
              <a:rPr lang="en-US" sz="1100" dirty="0">
                <a:solidFill>
                  <a:srgbClr val="000000"/>
                </a:solidFill>
              </a:rPr>
              <a:t>Multi-Cloud Infrastructure layer, network element layer, Network &amp; Complex Services layer, Operational Management layer</a:t>
            </a:r>
          </a:p>
          <a:p>
            <a:pPr marL="347041" lvl="1" indent="-170367">
              <a:buFont typeface="Calibri" panose="020F0502020204030204" pitchFamily="34" charset="0"/>
              <a:buChar char="‒"/>
            </a:pPr>
            <a:r>
              <a:rPr lang="en-US" sz="1100" dirty="0">
                <a:solidFill>
                  <a:srgbClr val="000000"/>
                </a:solidFill>
              </a:rPr>
              <a:t>Cross-layer, Intra-domain and cross-domain correlation</a:t>
            </a:r>
          </a:p>
          <a:p>
            <a:endParaRPr lang="en-US" dirty="0"/>
          </a:p>
        </p:txBody>
      </p:sp>
      <p:sp>
        <p:nvSpPr>
          <p:cNvPr id="54" name="Rounded Rectangle 290"/>
          <p:cNvSpPr/>
          <p:nvPr/>
        </p:nvSpPr>
        <p:spPr>
          <a:xfrm>
            <a:off x="957304" y="1081980"/>
            <a:ext cx="7018649" cy="2648860"/>
          </a:xfrm>
          <a:prstGeom prst="roundRect">
            <a:avLst>
              <a:gd name="adj" fmla="val 4052"/>
            </a:avLst>
          </a:prstGeom>
          <a:solidFill>
            <a:srgbClr val="FF7200"/>
          </a:solidFill>
          <a:ln w="25400" cap="flat" cmpd="sng" algn="ctr">
            <a:noFill/>
            <a:prstDash val="solid"/>
          </a:ln>
          <a:effectLst>
            <a:outerShdw blurRad="50800" dist="38100" dir="2700000" algn="tl" rotWithShape="0">
              <a:prstClr val="black">
                <a:alpha val="40000"/>
              </a:prstClr>
            </a:outerShdw>
          </a:effectLst>
        </p:spPr>
        <p:txBody>
          <a:bodyPr wrap="none" lIns="91440" rIns="0"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srgbClr val="FFFF00"/>
              </a:solidFill>
              <a:effectLst/>
              <a:uLnTx/>
              <a:uFillTx/>
              <a:latin typeface="Calibri"/>
              <a:ea typeface="Verdana" pitchFamily="34" charset="0"/>
              <a:cs typeface="Verdana" pitchFamily="34" charset="0"/>
            </a:endParaRPr>
          </a:p>
        </p:txBody>
      </p:sp>
      <p:sp>
        <p:nvSpPr>
          <p:cNvPr id="55" name="Rectangle 54"/>
          <p:cNvSpPr/>
          <p:nvPr/>
        </p:nvSpPr>
        <p:spPr>
          <a:xfrm>
            <a:off x="1854878" y="2066996"/>
            <a:ext cx="6040167" cy="1612829"/>
          </a:xfrm>
          <a:prstGeom prst="rect">
            <a:avLst/>
          </a:prstGeom>
          <a:solidFill>
            <a:srgbClr val="FFBC85"/>
          </a:solidFill>
          <a:ln w="6350" cap="flat" cmpd="sng" algn="ctr">
            <a:noFill/>
            <a:prstDash val="solid"/>
          </a:ln>
          <a:effectLst/>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Calibri"/>
              <a:ea typeface="+mn-ea"/>
              <a:cs typeface="+mn-cs"/>
            </a:endParaRPr>
          </a:p>
        </p:txBody>
      </p:sp>
      <p:sp>
        <p:nvSpPr>
          <p:cNvPr id="56" name="Rounded Rectangle 186"/>
          <p:cNvSpPr/>
          <p:nvPr/>
        </p:nvSpPr>
        <p:spPr>
          <a:xfrm>
            <a:off x="1981633" y="1158891"/>
            <a:ext cx="5913412" cy="588495"/>
          </a:xfrm>
          <a:prstGeom prst="roundRect">
            <a:avLst>
              <a:gd name="adj" fmla="val 4052"/>
            </a:avLst>
          </a:prstGeom>
          <a:solidFill>
            <a:srgbClr val="FFDFC5"/>
          </a:solidFill>
          <a:ln w="25400" cap="flat" cmpd="sng" algn="ctr">
            <a:noFill/>
            <a:prstDash val="solid"/>
          </a:ln>
          <a:effectLst>
            <a:outerShdw blurRad="50800" dist="38100" dir="2700000" algn="tl" rotWithShape="0">
              <a:prstClr val="black">
                <a:alpha val="40000"/>
              </a:prstClr>
            </a:outerShdw>
          </a:effectLst>
        </p:spPr>
        <p:txBody>
          <a:bodyPr wrap="none" lIns="91440" rIns="0"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prstClr val="black"/>
              </a:solidFill>
              <a:effectLst/>
              <a:uLnTx/>
              <a:uFillTx/>
              <a:latin typeface="Calibri"/>
              <a:ea typeface="Verdana" pitchFamily="34" charset="0"/>
              <a:cs typeface="Verdana" pitchFamily="34" charset="0"/>
            </a:endParaRPr>
          </a:p>
        </p:txBody>
      </p:sp>
      <p:sp>
        <p:nvSpPr>
          <p:cNvPr id="57" name="TextBox 56"/>
          <p:cNvSpPr txBox="1"/>
          <p:nvPr/>
        </p:nvSpPr>
        <p:spPr>
          <a:xfrm>
            <a:off x="8115795" y="1986475"/>
            <a:ext cx="548227" cy="24622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Streaming</a:t>
            </a:r>
          </a:p>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Data</a:t>
            </a:r>
          </a:p>
        </p:txBody>
      </p:sp>
      <p:cxnSp>
        <p:nvCxnSpPr>
          <p:cNvPr id="58" name="Straight Arrow Connector 57"/>
          <p:cNvCxnSpPr/>
          <p:nvPr/>
        </p:nvCxnSpPr>
        <p:spPr>
          <a:xfrm rot="10800000">
            <a:off x="7975953" y="230082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sp>
        <p:nvSpPr>
          <p:cNvPr id="59" name="TextBox 58"/>
          <p:cNvSpPr txBox="1"/>
          <p:nvPr/>
        </p:nvSpPr>
        <p:spPr>
          <a:xfrm>
            <a:off x="8225691" y="2342023"/>
            <a:ext cx="304571" cy="24622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Batch</a:t>
            </a:r>
          </a:p>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Data</a:t>
            </a:r>
          </a:p>
        </p:txBody>
      </p:sp>
      <p:sp>
        <p:nvSpPr>
          <p:cNvPr id="60" name="TextBox 59"/>
          <p:cNvSpPr txBox="1"/>
          <p:nvPr/>
        </p:nvSpPr>
        <p:spPr>
          <a:xfrm>
            <a:off x="8205446" y="2778381"/>
            <a:ext cx="325409" cy="12311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SNMP</a:t>
            </a:r>
          </a:p>
        </p:txBody>
      </p:sp>
      <p:cxnSp>
        <p:nvCxnSpPr>
          <p:cNvPr id="61" name="Straight Arrow Connector 60"/>
          <p:cNvCxnSpPr/>
          <p:nvPr/>
        </p:nvCxnSpPr>
        <p:spPr>
          <a:xfrm rot="10800000">
            <a:off x="7966127" y="312407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sp>
        <p:nvSpPr>
          <p:cNvPr id="62" name="TextBox 61"/>
          <p:cNvSpPr txBox="1"/>
          <p:nvPr/>
        </p:nvSpPr>
        <p:spPr>
          <a:xfrm>
            <a:off x="8199033" y="3144432"/>
            <a:ext cx="338234" cy="12311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Syslog</a:t>
            </a:r>
          </a:p>
        </p:txBody>
      </p:sp>
      <p:cxnSp>
        <p:nvCxnSpPr>
          <p:cNvPr id="63" name="Straight Arrow Connector 62"/>
          <p:cNvCxnSpPr/>
          <p:nvPr/>
        </p:nvCxnSpPr>
        <p:spPr>
          <a:xfrm flipH="1">
            <a:off x="7966127" y="350032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cxnSp>
        <p:nvCxnSpPr>
          <p:cNvPr id="64" name="Straight Arrow Connector 63"/>
          <p:cNvCxnSpPr/>
          <p:nvPr/>
        </p:nvCxnSpPr>
        <p:spPr>
          <a:xfrm rot="10800000">
            <a:off x="7966127" y="274782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sp>
        <p:nvSpPr>
          <p:cNvPr id="65" name="TextBox 64"/>
          <p:cNvSpPr txBox="1"/>
          <p:nvPr/>
        </p:nvSpPr>
        <p:spPr>
          <a:xfrm>
            <a:off x="8215864" y="3528778"/>
            <a:ext cx="304571" cy="12311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Other</a:t>
            </a:r>
          </a:p>
        </p:txBody>
      </p:sp>
      <p:sp>
        <p:nvSpPr>
          <p:cNvPr id="66" name="Rectangle 65"/>
          <p:cNvSpPr/>
          <p:nvPr/>
        </p:nvSpPr>
        <p:spPr bwMode="auto">
          <a:xfrm>
            <a:off x="1896682" y="2928943"/>
            <a:ext cx="2828861" cy="731520"/>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tIns="45720" rIns="45720" bIns="0" anchor="t"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ea typeface="ＭＳ Ｐゴシック" charset="0"/>
                <a:cs typeface="Arial" charset="0"/>
              </a:rPr>
              <a:t>Unstructured &amp; Structured Data Persistence</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67" name="Rectangle 66"/>
          <p:cNvSpPr/>
          <p:nvPr/>
        </p:nvSpPr>
        <p:spPr>
          <a:xfrm>
            <a:off x="1896683" y="2365018"/>
            <a:ext cx="2832946" cy="502568"/>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rIns="45720" anchor="ctr" anchorCtr="0"/>
          <a:lstStyle/>
          <a:p>
            <a:pPr marL="0" marR="0" lvl="0" indent="0" algn="ctr" defTabSz="914400" eaLnBrk="1" fontAlgn="base" latinLnBrk="0" hangingPunct="1">
              <a:lnSpc>
                <a:spcPct val="100000"/>
              </a:lnSpc>
              <a:spcBef>
                <a:spcPts val="0"/>
              </a:spcBef>
              <a:spcAft>
                <a:spcPct val="0"/>
              </a:spcAft>
              <a:buClrTx/>
              <a:buSzTx/>
              <a:buFontTx/>
              <a:buNone/>
              <a:tabLst/>
              <a:defRPr/>
            </a:pPr>
            <a:r>
              <a:rPr kumimoji="0" lang="en-US" sz="1400" b="1" i="0" u="none" strike="noStrike" kern="0" cap="none" spc="0" normalizeH="0" baseline="0" noProof="0" dirty="0">
                <a:ln>
                  <a:noFill/>
                </a:ln>
                <a:solidFill>
                  <a:srgbClr val="000000"/>
                </a:solidFill>
                <a:effectLst/>
                <a:uLnTx/>
                <a:uFillTx/>
                <a:ea typeface="ＭＳ Ｐゴシック" charset="0"/>
                <a:cs typeface="Arial" charset="0"/>
              </a:rPr>
              <a:t>Analytic Frameworks:</a:t>
            </a:r>
          </a:p>
          <a:p>
            <a:pPr marL="0" marR="0" lvl="0" indent="0" algn="ctr" defTabSz="914400" eaLnBrk="1" fontAlgn="base" latinLnBrk="0" hangingPunct="1">
              <a:lnSpc>
                <a:spcPct val="100000"/>
              </a:lnSpc>
              <a:spcBef>
                <a:spcPts val="0"/>
              </a:spcBef>
              <a:spcAft>
                <a:spcPct val="0"/>
              </a:spcAft>
              <a:buClrTx/>
              <a:buSzTx/>
              <a:buFontTx/>
              <a:buNone/>
              <a:tabLst/>
              <a:defRPr/>
            </a:pPr>
            <a:r>
              <a:rPr kumimoji="0" lang="en-US" sz="1400" b="1" i="0" u="none" strike="noStrike" kern="0" cap="none" spc="0" normalizeH="0" baseline="0" noProof="0" dirty="0">
                <a:ln>
                  <a:noFill/>
                </a:ln>
                <a:solidFill>
                  <a:srgbClr val="000000"/>
                </a:solidFill>
                <a:effectLst/>
                <a:uLnTx/>
                <a:uFillTx/>
                <a:ea typeface="ＭＳ Ｐゴシック" charset="0"/>
                <a:cs typeface="Arial" charset="0"/>
              </a:rPr>
              <a:t>Holmes,</a:t>
            </a:r>
            <a:r>
              <a:rPr kumimoji="0" lang="en-US" sz="1400" b="1" i="0" u="none" strike="noStrike" kern="0" cap="none" spc="0" normalizeH="0" noProof="0" dirty="0">
                <a:ln>
                  <a:noFill/>
                </a:ln>
                <a:solidFill>
                  <a:srgbClr val="000000"/>
                </a:solidFill>
                <a:effectLst/>
                <a:uLnTx/>
                <a:uFillTx/>
                <a:ea typeface="ＭＳ Ｐゴシック" charset="0"/>
                <a:cs typeface="Arial" charset="0"/>
              </a:rPr>
              <a:t> </a:t>
            </a:r>
            <a:r>
              <a:rPr kumimoji="0" lang="en-US" sz="1400" b="1" i="0" u="none" strike="noStrike" kern="0" cap="none" spc="0" normalizeH="0" baseline="0" noProof="0" dirty="0">
                <a:ln>
                  <a:noFill/>
                </a:ln>
                <a:solidFill>
                  <a:srgbClr val="000000"/>
                </a:solidFill>
                <a:effectLst/>
                <a:uLnTx/>
                <a:uFillTx/>
                <a:ea typeface="ＭＳ Ｐゴシック" charset="0"/>
                <a:cs typeface="Arial" charset="0"/>
              </a:rPr>
              <a:t>CDAP, </a:t>
            </a:r>
            <a:r>
              <a:rPr lang="en-US" sz="1400" b="1" kern="0" dirty="0">
                <a:solidFill>
                  <a:srgbClr val="000000"/>
                </a:solidFill>
                <a:ea typeface="ＭＳ Ｐゴシック" charset="0"/>
                <a:cs typeface="Arial" charset="0"/>
              </a:rPr>
              <a:t>Other</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68" name="Rectangle 67"/>
          <p:cNvSpPr/>
          <p:nvPr/>
        </p:nvSpPr>
        <p:spPr bwMode="auto">
          <a:xfrm>
            <a:off x="5038604" y="2389863"/>
            <a:ext cx="2788416" cy="621271"/>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tIns="45720" rIns="45720" bIns="0" anchor="t"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ea typeface="ＭＳ Ｐゴシック" charset="0"/>
                <a:cs typeface="Arial" charset="0"/>
              </a:rPr>
              <a:t>Stream Data Collection</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69" name="Rectangle 68"/>
          <p:cNvSpPr/>
          <p:nvPr/>
        </p:nvSpPr>
        <p:spPr>
          <a:xfrm>
            <a:off x="5131530" y="2688339"/>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Events</a:t>
            </a:r>
          </a:p>
        </p:txBody>
      </p:sp>
      <p:sp>
        <p:nvSpPr>
          <p:cNvPr id="70" name="Rectangle 69"/>
          <p:cNvSpPr/>
          <p:nvPr/>
        </p:nvSpPr>
        <p:spPr>
          <a:xfrm>
            <a:off x="6072496" y="2688339"/>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Flows</a:t>
            </a:r>
          </a:p>
        </p:txBody>
      </p:sp>
      <p:sp>
        <p:nvSpPr>
          <p:cNvPr id="71" name="Rectangle 70"/>
          <p:cNvSpPr/>
          <p:nvPr/>
        </p:nvSpPr>
        <p:spPr>
          <a:xfrm>
            <a:off x="7013461" y="2688339"/>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Other</a:t>
            </a:r>
          </a:p>
        </p:txBody>
      </p:sp>
      <p:sp>
        <p:nvSpPr>
          <p:cNvPr id="72" name="Rectangle 71"/>
          <p:cNvSpPr/>
          <p:nvPr/>
        </p:nvSpPr>
        <p:spPr bwMode="auto">
          <a:xfrm rot="16200000">
            <a:off x="4134755" y="2817481"/>
            <a:ext cx="1509261" cy="170760"/>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rIns="45720" anchor="ctr"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lang="en-GB" sz="1400" b="1" kern="0" dirty="0">
                <a:solidFill>
                  <a:srgbClr val="000000"/>
                </a:solidFill>
                <a:ea typeface="ＭＳ Ｐゴシック" charset="0"/>
                <a:cs typeface="Arial" charset="0"/>
              </a:rPr>
              <a:t> </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73" name="Rectangle 72"/>
          <p:cNvSpPr/>
          <p:nvPr/>
        </p:nvSpPr>
        <p:spPr bwMode="auto">
          <a:xfrm>
            <a:off x="5038398" y="3038216"/>
            <a:ext cx="2785338" cy="628671"/>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tIns="45720" rIns="45720" bIns="0" anchor="t"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ea typeface="ＭＳ Ｐゴシック" charset="0"/>
                <a:cs typeface="Arial" charset="0"/>
              </a:rPr>
              <a:t>Batch Data Collection</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cxnSp>
        <p:nvCxnSpPr>
          <p:cNvPr id="75" name="Straight Arrow Connector 74"/>
          <p:cNvCxnSpPr/>
          <p:nvPr/>
        </p:nvCxnSpPr>
        <p:spPr>
          <a:xfrm flipV="1">
            <a:off x="4913923" y="1751195"/>
            <a:ext cx="0" cy="397036"/>
          </a:xfrm>
          <a:prstGeom prst="straightConnector1">
            <a:avLst/>
          </a:prstGeom>
          <a:noFill/>
          <a:ln w="38100" cap="flat" cmpd="sng" algn="ctr">
            <a:solidFill>
              <a:srgbClr val="FF7200">
                <a:lumMod val="75000"/>
              </a:srgbClr>
            </a:solidFill>
            <a:prstDash val="solid"/>
            <a:headEnd type="triangle" w="med" len="med"/>
            <a:tailEnd type="triangle" w="med" len="med"/>
          </a:ln>
          <a:effectLst/>
        </p:spPr>
      </p:cxnSp>
      <p:sp>
        <p:nvSpPr>
          <p:cNvPr id="76" name="TextBox 75"/>
          <p:cNvSpPr txBox="1"/>
          <p:nvPr/>
        </p:nvSpPr>
        <p:spPr>
          <a:xfrm>
            <a:off x="3245028" y="1081980"/>
            <a:ext cx="1930050" cy="338554"/>
          </a:xfrm>
          <a:prstGeom prst="rect">
            <a:avLst/>
          </a:prstGeom>
          <a:noFill/>
        </p:spPr>
        <p:txBody>
          <a:bodyPr wrap="square" rtlCol="0">
            <a:spAutoFit/>
          </a:bodyPr>
          <a:lstStyle/>
          <a:p>
            <a:pPr marL="0" marR="0" lvl="0" indent="0" algn="r" defTabSz="1217177"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6EBB1F">
                    <a:lumMod val="50000"/>
                  </a:srgbClr>
                </a:solidFill>
                <a:effectLst/>
                <a:uLnTx/>
                <a:uFillTx/>
                <a:cs typeface="Arial" charset="0"/>
              </a:rPr>
              <a:t>Analytic </a:t>
            </a:r>
            <a:r>
              <a:rPr kumimoji="0" lang="en-US" sz="1600" b="1" i="0" u="none" strike="noStrike" kern="0" cap="none" spc="0" normalizeH="0" baseline="0" noProof="0" dirty="0">
                <a:ln>
                  <a:noFill/>
                </a:ln>
                <a:solidFill>
                  <a:srgbClr val="6EBB1F">
                    <a:lumMod val="50000"/>
                  </a:srgbClr>
                </a:solidFill>
                <a:effectLst/>
                <a:uLnTx/>
                <a:uFillTx/>
                <a:cs typeface="Arial" charset="0"/>
              </a:rPr>
              <a:t>µ</a:t>
            </a:r>
            <a:r>
              <a:rPr kumimoji="0" lang="en-US" sz="1400" b="1" i="0" u="none" strike="noStrike" kern="0" cap="none" spc="0" normalizeH="0" baseline="0" noProof="0" dirty="0">
                <a:ln>
                  <a:noFill/>
                </a:ln>
                <a:solidFill>
                  <a:srgbClr val="6EBB1F">
                    <a:lumMod val="50000"/>
                  </a:srgbClr>
                </a:solidFill>
                <a:effectLst/>
                <a:uLnTx/>
                <a:uFillTx/>
                <a:cs typeface="Arial" charset="0"/>
              </a:rPr>
              <a:t>Services</a:t>
            </a:r>
          </a:p>
        </p:txBody>
      </p:sp>
      <p:sp>
        <p:nvSpPr>
          <p:cNvPr id="77" name="Rectangle 76"/>
          <p:cNvSpPr/>
          <p:nvPr/>
        </p:nvSpPr>
        <p:spPr>
          <a:xfrm>
            <a:off x="4417811" y="1421339"/>
            <a:ext cx="1097280" cy="300022"/>
          </a:xfrm>
          <a:prstGeom prst="rect">
            <a:avLst/>
          </a:prstGeom>
          <a:solidFill>
            <a:sysClr val="window" lastClr="FFFFFF"/>
          </a:solidFill>
          <a:ln w="6350" cap="flat" cmpd="sng" algn="ctr">
            <a:solidFill>
              <a:srgbClr val="00B0F0"/>
            </a:solidFill>
            <a:prstDash val="solid"/>
          </a:ln>
          <a:effectLst/>
        </p:spPr>
        <p:txBody>
          <a:bodyPr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Capacity Management</a:t>
            </a:r>
          </a:p>
        </p:txBody>
      </p:sp>
      <p:sp>
        <p:nvSpPr>
          <p:cNvPr id="79" name="Flowchart: Magnetic Disk 78"/>
          <p:cNvSpPr/>
          <p:nvPr/>
        </p:nvSpPr>
        <p:spPr>
          <a:xfrm>
            <a:off x="4073254" y="3454331"/>
            <a:ext cx="617891" cy="147388"/>
          </a:xfrm>
          <a:prstGeom prst="flowChartMagneticDisk">
            <a:avLst/>
          </a:prstGeom>
          <a:gradFill rotWithShape="1">
            <a:gsLst>
              <a:gs pos="0">
                <a:srgbClr val="067AB4">
                  <a:tint val="50000"/>
                  <a:satMod val="300000"/>
                </a:srgbClr>
              </a:gs>
              <a:gs pos="35000">
                <a:srgbClr val="067AB4">
                  <a:tint val="37000"/>
                  <a:satMod val="300000"/>
                </a:srgbClr>
              </a:gs>
              <a:gs pos="100000">
                <a:srgbClr val="067AB4">
                  <a:tint val="15000"/>
                  <a:satMod val="350000"/>
                </a:srgbClr>
              </a:gs>
            </a:gsLst>
            <a:lin ang="16200000" scaled="1"/>
          </a:gradFill>
          <a:ln w="9525" cap="flat" cmpd="sng" algn="ctr">
            <a:solidFill>
              <a:srgbClr val="067AB4">
                <a:shade val="95000"/>
                <a:satMod val="105000"/>
              </a:srgbClr>
            </a:solidFill>
            <a:prstDash val="solid"/>
          </a:ln>
          <a:effectLst>
            <a:outerShdw blurRad="40000" dist="20000" dir="5400000" rotWithShape="0">
              <a:srgbClr val="000000">
                <a:alpha val="38000"/>
              </a:srgbClr>
            </a:outerShdw>
          </a:effectLst>
        </p:spPr>
        <p:txBody>
          <a:bodyPr wrap="square" lIns="0" tIns="45679" rIns="0" bIns="0" rtlCol="0" anchor="ctr"/>
          <a:lstStyle/>
          <a:p>
            <a:pPr marL="0" marR="0" lvl="0" indent="0" algn="ctr" defTabSz="1216586" eaLnBrk="1" fontAlgn="auto" latinLnBrk="0" hangingPunct="1">
              <a:lnSpc>
                <a:spcPts val="800"/>
              </a:lnSpc>
              <a:spcBef>
                <a:spcPts val="0"/>
              </a:spcBef>
              <a:spcAft>
                <a:spcPts val="0"/>
              </a:spcAft>
              <a:buClrTx/>
              <a:buSzTx/>
              <a:buFontTx/>
              <a:buNone/>
              <a:tabLst/>
              <a:defRPr/>
            </a:pPr>
            <a:endParaRPr kumimoji="0" lang="en-US" sz="1000" b="1" i="1" u="none" strike="noStrike" kern="0" cap="none" spc="0" normalizeH="0" baseline="0" noProof="0">
              <a:ln>
                <a:noFill/>
              </a:ln>
              <a:solidFill>
                <a:prstClr val="black"/>
              </a:solidFill>
              <a:effectLst/>
              <a:uLnTx/>
              <a:uFillTx/>
              <a:cs typeface="Arial" charset="0"/>
            </a:endParaRPr>
          </a:p>
        </p:txBody>
      </p:sp>
      <p:sp>
        <p:nvSpPr>
          <p:cNvPr id="81" name="Rectangle 80"/>
          <p:cNvSpPr/>
          <p:nvPr/>
        </p:nvSpPr>
        <p:spPr>
          <a:xfrm>
            <a:off x="6794346" y="1651361"/>
            <a:ext cx="994183" cy="523220"/>
          </a:xfrm>
          <a:prstGeom prst="rect">
            <a:avLst/>
          </a:prstGeom>
        </p:spPr>
        <p:txBody>
          <a:bodyPr wrap="none">
            <a:spAutoFit/>
          </a:bodyPr>
          <a:lstStyle/>
          <a:p>
            <a:pPr marL="0" marR="0" lvl="0" indent="0" defTabSz="1217367"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a:ln>
                  <a:noFill/>
                </a:ln>
                <a:solidFill>
                  <a:srgbClr val="FFFF00"/>
                </a:solidFill>
                <a:effectLst/>
                <a:uLnTx/>
                <a:uFillTx/>
                <a:cs typeface="Arial" charset="0"/>
              </a:rPr>
              <a:t>DCAE</a:t>
            </a:r>
            <a:endParaRPr kumimoji="0" lang="en-US" sz="2800" b="0" i="0" u="none" strike="noStrike" kern="0" cap="none" spc="0" normalizeH="0" baseline="0" noProof="0" dirty="0">
              <a:ln>
                <a:noFill/>
              </a:ln>
              <a:solidFill>
                <a:srgbClr val="FFFF00"/>
              </a:solidFill>
              <a:effectLst/>
              <a:uLnTx/>
              <a:uFillTx/>
              <a:cs typeface="Arial" charset="0"/>
            </a:endParaRPr>
          </a:p>
        </p:txBody>
      </p:sp>
      <p:sp>
        <p:nvSpPr>
          <p:cNvPr id="82" name="Rectangle 81"/>
          <p:cNvSpPr/>
          <p:nvPr/>
        </p:nvSpPr>
        <p:spPr>
          <a:xfrm>
            <a:off x="3237347" y="1409764"/>
            <a:ext cx="1097280" cy="300022"/>
          </a:xfrm>
          <a:prstGeom prst="rect">
            <a:avLst/>
          </a:prstGeom>
          <a:solidFill>
            <a:sysClr val="window" lastClr="FFFFFF"/>
          </a:solidFill>
          <a:ln w="6350" cap="flat" cmpd="sng" algn="ctr">
            <a:solidFill>
              <a:srgbClr val="00B0F0"/>
            </a:solidFill>
            <a:prstDash val="solid"/>
          </a:ln>
          <a:effectLst/>
        </p:spPr>
        <p:txBody>
          <a:bodyPr lIns="0" rIns="0"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Congestion Detection</a:t>
            </a:r>
          </a:p>
        </p:txBody>
      </p:sp>
      <p:sp>
        <p:nvSpPr>
          <p:cNvPr id="84" name="Rectangle 83"/>
          <p:cNvSpPr/>
          <p:nvPr/>
        </p:nvSpPr>
        <p:spPr>
          <a:xfrm>
            <a:off x="2053850" y="1420534"/>
            <a:ext cx="1097280" cy="278538"/>
          </a:xfrm>
          <a:prstGeom prst="rect">
            <a:avLst/>
          </a:prstGeom>
          <a:solidFill>
            <a:sysClr val="window" lastClr="FFFFFF"/>
          </a:solidFill>
          <a:ln w="6350" cap="flat" cmpd="sng" algn="ctr">
            <a:solidFill>
              <a:srgbClr val="00B0F0"/>
            </a:solidFill>
            <a:prstDash val="solid"/>
          </a:ln>
          <a:effectLst/>
        </p:spPr>
        <p:txBody>
          <a:bodyPr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Fault Correlation</a:t>
            </a:r>
          </a:p>
        </p:txBody>
      </p:sp>
      <p:cxnSp>
        <p:nvCxnSpPr>
          <p:cNvPr id="87" name="Straight Arrow Connector 86"/>
          <p:cNvCxnSpPr/>
          <p:nvPr/>
        </p:nvCxnSpPr>
        <p:spPr>
          <a:xfrm rot="10800000">
            <a:off x="7987885" y="195931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sp>
        <p:nvSpPr>
          <p:cNvPr id="88" name="Rectangle 87"/>
          <p:cNvSpPr/>
          <p:nvPr/>
        </p:nvSpPr>
        <p:spPr>
          <a:xfrm>
            <a:off x="5583687" y="1420534"/>
            <a:ext cx="914400" cy="285994"/>
          </a:xfrm>
          <a:prstGeom prst="rect">
            <a:avLst/>
          </a:prstGeom>
          <a:solidFill>
            <a:sysClr val="window" lastClr="FFFFFF"/>
          </a:solidFill>
          <a:ln w="6350" cap="flat" cmpd="sng" algn="ctr">
            <a:solidFill>
              <a:srgbClr val="00B0F0"/>
            </a:solidFill>
            <a:prstDash val="solid"/>
          </a:ln>
          <a:effectLst/>
        </p:spPr>
        <p:txBody>
          <a:bodyPr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err="1">
                <a:ln>
                  <a:noFill/>
                </a:ln>
                <a:solidFill>
                  <a:prstClr val="black"/>
                </a:solidFill>
                <a:effectLst/>
                <a:uLnTx/>
                <a:uFillTx/>
                <a:latin typeface="Calibri"/>
                <a:ea typeface="+mn-ea"/>
                <a:cs typeface="+mn-cs"/>
              </a:rPr>
              <a:t>QoS</a:t>
            </a:r>
            <a:r>
              <a:rPr kumimoji="0" lang="en-US" sz="1200" b="1" i="0" u="none" strike="noStrike" kern="0" cap="none" spc="0" normalizeH="0" baseline="0" noProof="0" dirty="0">
                <a:ln>
                  <a:noFill/>
                </a:ln>
                <a:solidFill>
                  <a:prstClr val="black"/>
                </a:solidFill>
                <a:effectLst/>
                <a:uLnTx/>
                <a:uFillTx/>
                <a:latin typeface="Calibri"/>
                <a:ea typeface="+mn-ea"/>
                <a:cs typeface="+mn-cs"/>
              </a:rPr>
              <a:t> Monitoring</a:t>
            </a:r>
          </a:p>
        </p:txBody>
      </p:sp>
      <p:sp>
        <p:nvSpPr>
          <p:cNvPr id="89" name="Rectangle 88"/>
          <p:cNvSpPr/>
          <p:nvPr/>
        </p:nvSpPr>
        <p:spPr>
          <a:xfrm>
            <a:off x="6560875" y="1420534"/>
            <a:ext cx="914400" cy="296095"/>
          </a:xfrm>
          <a:prstGeom prst="rect">
            <a:avLst/>
          </a:prstGeom>
          <a:solidFill>
            <a:sysClr val="window" lastClr="FFFFFF"/>
          </a:solidFill>
          <a:ln w="6350" cap="flat" cmpd="sng" algn="ctr">
            <a:solidFill>
              <a:srgbClr val="00B0F0"/>
            </a:solidFill>
            <a:prstDash val="solid"/>
          </a:ln>
          <a:effectLst/>
        </p:spPr>
        <p:txBody>
          <a:bodyPr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Security Analysis</a:t>
            </a:r>
          </a:p>
        </p:txBody>
      </p:sp>
      <p:sp>
        <p:nvSpPr>
          <p:cNvPr id="90" name="Rectangle 89"/>
          <p:cNvSpPr/>
          <p:nvPr/>
        </p:nvSpPr>
        <p:spPr>
          <a:xfrm>
            <a:off x="8719309" y="1137048"/>
            <a:ext cx="2053719" cy="2610081"/>
          </a:xfrm>
          <a:prstGeom prst="rect">
            <a:avLst/>
          </a:prstGeom>
          <a:solidFill>
            <a:srgbClr val="6E6F71">
              <a:lumMod val="20000"/>
              <a:lumOff val="80000"/>
            </a:srgbClr>
          </a:solidFill>
          <a:ln w="12700" cap="flat" cmpd="sng" algn="ctr">
            <a:solidFill>
              <a:srgbClr val="00B0F0"/>
            </a:solidFill>
            <a:prstDash val="solid"/>
          </a:ln>
          <a:effectLst/>
        </p:spPr>
        <p:txBody>
          <a:bodyPr rtlCol="0" anchor="t"/>
          <a:lstStyle/>
          <a:p>
            <a:pPr marL="0" marR="0" lvl="0" indent="0" algn="ctr" defTabSz="1217038" eaLnBrk="1" fontAlgn="auto" latinLnBrk="0" hangingPunct="1">
              <a:lnSpc>
                <a:spcPct val="100000"/>
              </a:lnSpc>
              <a:spcBef>
                <a:spcPts val="0"/>
              </a:spcBef>
              <a:spcAft>
                <a:spcPts val="0"/>
              </a:spcAft>
              <a:buClrTx/>
              <a:buSzTx/>
              <a:buFontTx/>
              <a:buNone/>
              <a:tabLst/>
              <a:defRPr/>
            </a:pPr>
            <a:r>
              <a:rPr kumimoji="0" lang="en-US" sz="1400" b="1"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Arial" charset="0"/>
                <a:cs typeface="Arial" charset="0"/>
              </a:rPr>
              <a:t>Managed Environment</a:t>
            </a:r>
          </a:p>
        </p:txBody>
      </p:sp>
      <p:sp>
        <p:nvSpPr>
          <p:cNvPr id="91" name="Cloud 90"/>
          <p:cNvSpPr/>
          <p:nvPr/>
        </p:nvSpPr>
        <p:spPr>
          <a:xfrm>
            <a:off x="9276131" y="3173486"/>
            <a:ext cx="1265852" cy="471454"/>
          </a:xfrm>
          <a:prstGeom prst="cloud">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lIns="91393" tIns="45699" rIns="91393" bIns="45699" rtlCol="0" anchor="ctr"/>
          <a:lstStyle/>
          <a:p>
            <a:pPr marL="0" marR="0" lvl="0" indent="0" algn="ctr" defTabSz="1217038"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Storage</a:t>
            </a:r>
          </a:p>
        </p:txBody>
      </p:sp>
      <p:sp>
        <p:nvSpPr>
          <p:cNvPr id="92" name="Cloud 91"/>
          <p:cNvSpPr/>
          <p:nvPr/>
        </p:nvSpPr>
        <p:spPr>
          <a:xfrm>
            <a:off x="9240680" y="2652620"/>
            <a:ext cx="1265852" cy="471454"/>
          </a:xfrm>
          <a:prstGeom prst="cloud">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lIns="91393" tIns="45699" rIns="91393" bIns="45699" rtlCol="0" anchor="ctr"/>
          <a:lstStyle/>
          <a:p>
            <a:pPr marL="0" marR="0" lvl="0" indent="0" algn="ctr" defTabSz="1217038"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Compute</a:t>
            </a:r>
          </a:p>
        </p:txBody>
      </p:sp>
      <p:sp>
        <p:nvSpPr>
          <p:cNvPr id="93" name="Cloud 92"/>
          <p:cNvSpPr/>
          <p:nvPr/>
        </p:nvSpPr>
        <p:spPr>
          <a:xfrm>
            <a:off x="9258171" y="1581194"/>
            <a:ext cx="1514857" cy="485802"/>
          </a:xfrm>
          <a:prstGeom prst="cloud">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lIns="0" tIns="45699" rIns="0" bIns="45699" rtlCol="0" anchor="ctr"/>
          <a:lstStyle/>
          <a:p>
            <a:pPr marL="0" marR="0" lvl="0" indent="0" algn="ctr" defTabSz="1217038" eaLnBrk="1" fontAlgn="auto" latinLnBrk="0" hangingPunct="1">
              <a:lnSpc>
                <a:spcPct val="8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       VNFs /</a:t>
            </a:r>
            <a:r>
              <a:rPr kumimoji="0" lang="en-US" sz="1100" b="0" i="1" u="none" strike="noStrike" kern="0" cap="none" spc="0" normalizeH="0" noProof="0" dirty="0">
                <a:ln>
                  <a:noFill/>
                </a:ln>
                <a:solidFill>
                  <a:prstClr val="black"/>
                </a:solidFill>
                <a:effectLst/>
                <a:uLnTx/>
                <a:uFillTx/>
                <a:cs typeface="Arial" charset="0"/>
              </a:rPr>
              <a:t> </a:t>
            </a:r>
            <a:r>
              <a:rPr kumimoji="0" lang="en-US" sz="1100" b="0" i="1" u="none" strike="noStrike" kern="0" cap="none" spc="0" normalizeH="0" baseline="0" noProof="0" dirty="0">
                <a:ln>
                  <a:noFill/>
                </a:ln>
                <a:solidFill>
                  <a:prstClr val="black"/>
                </a:solidFill>
                <a:effectLst/>
                <a:uLnTx/>
                <a:uFillTx/>
                <a:cs typeface="Arial" charset="0"/>
              </a:rPr>
              <a:t>PNFs</a:t>
            </a:r>
          </a:p>
          <a:p>
            <a:pPr marL="0" marR="0" lvl="0" indent="0" algn="ctr" defTabSz="1217038" eaLnBrk="1" fontAlgn="auto" latinLnBrk="0" hangingPunct="1">
              <a:lnSpc>
                <a:spcPct val="8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Applications</a:t>
            </a:r>
          </a:p>
        </p:txBody>
      </p:sp>
      <p:sp>
        <p:nvSpPr>
          <p:cNvPr id="94" name="Cloud 93"/>
          <p:cNvSpPr/>
          <p:nvPr/>
        </p:nvSpPr>
        <p:spPr>
          <a:xfrm>
            <a:off x="9243171" y="2097660"/>
            <a:ext cx="1401309" cy="471454"/>
          </a:xfrm>
          <a:prstGeom prst="cloud">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lIns="91393" tIns="45699" rIns="91393" bIns="45699" rtlCol="0" anchor="ctr"/>
          <a:lstStyle/>
          <a:p>
            <a:pPr marL="0" marR="0" lvl="0" indent="0" algn="ctr" defTabSz="1217038"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Networking</a:t>
            </a:r>
          </a:p>
        </p:txBody>
      </p:sp>
      <p:sp>
        <p:nvSpPr>
          <p:cNvPr id="95" name="Rectangle 94"/>
          <p:cNvSpPr/>
          <p:nvPr/>
        </p:nvSpPr>
        <p:spPr>
          <a:xfrm>
            <a:off x="5131530" y="3345877"/>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Logs</a:t>
            </a:r>
          </a:p>
        </p:txBody>
      </p:sp>
      <p:sp>
        <p:nvSpPr>
          <p:cNvPr id="96" name="Rectangle 95"/>
          <p:cNvSpPr/>
          <p:nvPr/>
        </p:nvSpPr>
        <p:spPr>
          <a:xfrm>
            <a:off x="6072496" y="3345877"/>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Files</a:t>
            </a:r>
          </a:p>
        </p:txBody>
      </p:sp>
      <p:sp>
        <p:nvSpPr>
          <p:cNvPr id="97" name="Rectangle 96"/>
          <p:cNvSpPr/>
          <p:nvPr/>
        </p:nvSpPr>
        <p:spPr>
          <a:xfrm>
            <a:off x="7013461" y="3345877"/>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Other</a:t>
            </a:r>
          </a:p>
        </p:txBody>
      </p:sp>
      <p:sp>
        <p:nvSpPr>
          <p:cNvPr id="98" name="Rounded Rectangle 137"/>
          <p:cNvSpPr/>
          <p:nvPr/>
        </p:nvSpPr>
        <p:spPr>
          <a:xfrm rot="16200000">
            <a:off x="8365659" y="2649618"/>
            <a:ext cx="1292934" cy="290157"/>
          </a:xfrm>
          <a:prstGeom prst="roundRect">
            <a:avLst/>
          </a:prstGeom>
          <a:solidFill>
            <a:sysClr val="window" lastClr="FFFFFF"/>
          </a:solidFill>
          <a:ln w="25400" cap="flat" cmpd="sng" algn="ctr">
            <a:solidFill>
              <a:sysClr val="windowText" lastClr="000000"/>
            </a:solidFill>
            <a:prstDash val="solid"/>
          </a:ln>
          <a:effectLst>
            <a:outerShdw blurRad="50800" dist="38100" dir="2700000" algn="tl" rotWithShape="0">
              <a:prstClr val="black">
                <a:alpha val="40000"/>
              </a:prstClr>
            </a:outerShdw>
          </a:effectLst>
        </p:spPr>
        <p:txBody>
          <a:bodyPr wrap="square" lIns="0" tIns="0" rIns="0" bIns="0" rtlCol="0" anchor="ctr" anchorCtr="1"/>
          <a:lstStyle/>
          <a:p>
            <a:pPr marL="0" marR="0" lvl="0" indent="0" algn="ctr" defTabSz="913364" eaLnBrk="1" fontAlgn="auto" latinLnBrk="0" hangingPunct="1">
              <a:lnSpc>
                <a:spcPts val="11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black"/>
                </a:solidFill>
                <a:effectLst/>
                <a:uLnTx/>
                <a:uFillTx/>
                <a:cs typeface="Arial" charset="0"/>
              </a:rPr>
              <a:t>Multi-Cloud Telemetry</a:t>
            </a:r>
            <a:r>
              <a:rPr kumimoji="0" lang="en-US" sz="1100" b="0" i="0" u="none" strike="noStrike" kern="0" cap="none" spc="0" normalizeH="0" noProof="0" dirty="0">
                <a:ln>
                  <a:noFill/>
                </a:ln>
                <a:solidFill>
                  <a:prstClr val="black"/>
                </a:solidFill>
                <a:effectLst/>
                <a:uLnTx/>
                <a:uFillTx/>
                <a:cs typeface="Arial" charset="0"/>
              </a:rPr>
              <a:t> </a:t>
            </a:r>
            <a:r>
              <a:rPr kumimoji="0" lang="en-US" sz="1100" b="0" i="0" u="none" strike="noStrike" kern="0" cap="none" spc="0" normalizeH="0" baseline="0" noProof="0" dirty="0">
                <a:ln>
                  <a:noFill/>
                </a:ln>
                <a:solidFill>
                  <a:prstClr val="black"/>
                </a:solidFill>
                <a:effectLst/>
                <a:uLnTx/>
                <a:uFillTx/>
                <a:cs typeface="Arial" charset="0"/>
              </a:rPr>
              <a:t>Adaption</a:t>
            </a:r>
          </a:p>
        </p:txBody>
      </p:sp>
      <p:sp>
        <p:nvSpPr>
          <p:cNvPr id="99" name="TextBox 98"/>
          <p:cNvSpPr txBox="1"/>
          <p:nvPr/>
        </p:nvSpPr>
        <p:spPr>
          <a:xfrm>
            <a:off x="7407261" y="1285301"/>
            <a:ext cx="492443" cy="461665"/>
          </a:xfrm>
          <a:prstGeom prst="rect">
            <a:avLst/>
          </a:prstGeom>
          <a:noFill/>
        </p:spPr>
        <p:txBody>
          <a:bodyPr wrap="none" rtlCol="0">
            <a:spAutoFit/>
          </a:bodyPr>
          <a:lstStyle/>
          <a:p>
            <a:pPr marL="0" marR="0" lvl="0" indent="0" defTabSz="1217367"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black"/>
                </a:solidFill>
                <a:effectLst/>
                <a:uLnTx/>
                <a:uFillTx/>
                <a:latin typeface="Arial" charset="0"/>
                <a:cs typeface="Arial" charset="0"/>
              </a:rPr>
              <a:t>…</a:t>
            </a:r>
          </a:p>
        </p:txBody>
      </p:sp>
      <p:sp>
        <p:nvSpPr>
          <p:cNvPr id="51" name="TextBox 50"/>
          <p:cNvSpPr txBox="1"/>
          <p:nvPr/>
        </p:nvSpPr>
        <p:spPr>
          <a:xfrm>
            <a:off x="8289556" y="1788639"/>
            <a:ext cx="197170" cy="12311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VES</a:t>
            </a:r>
          </a:p>
        </p:txBody>
      </p:sp>
      <p:sp>
        <p:nvSpPr>
          <p:cNvPr id="52" name="Flowchart: Magnetic Disk 51"/>
          <p:cNvSpPr/>
          <p:nvPr/>
        </p:nvSpPr>
        <p:spPr>
          <a:xfrm>
            <a:off x="3394184" y="3459890"/>
            <a:ext cx="617891" cy="147388"/>
          </a:xfrm>
          <a:prstGeom prst="flowChartMagneticDisk">
            <a:avLst/>
          </a:prstGeom>
          <a:gradFill rotWithShape="1">
            <a:gsLst>
              <a:gs pos="0">
                <a:srgbClr val="067AB4">
                  <a:tint val="50000"/>
                  <a:satMod val="300000"/>
                </a:srgbClr>
              </a:gs>
              <a:gs pos="35000">
                <a:srgbClr val="067AB4">
                  <a:tint val="37000"/>
                  <a:satMod val="300000"/>
                </a:srgbClr>
              </a:gs>
              <a:gs pos="100000">
                <a:srgbClr val="067AB4">
                  <a:tint val="15000"/>
                  <a:satMod val="350000"/>
                </a:srgbClr>
              </a:gs>
            </a:gsLst>
            <a:lin ang="16200000" scaled="1"/>
          </a:gradFill>
          <a:ln w="9525" cap="flat" cmpd="sng" algn="ctr">
            <a:solidFill>
              <a:srgbClr val="067AB4">
                <a:shade val="95000"/>
                <a:satMod val="105000"/>
              </a:srgbClr>
            </a:solidFill>
            <a:prstDash val="solid"/>
          </a:ln>
          <a:effectLst>
            <a:outerShdw blurRad="40000" dist="20000" dir="5400000" rotWithShape="0">
              <a:srgbClr val="000000">
                <a:alpha val="38000"/>
              </a:srgbClr>
            </a:outerShdw>
          </a:effectLst>
        </p:spPr>
        <p:txBody>
          <a:bodyPr wrap="square" lIns="0" tIns="45679" rIns="0" bIns="0" rtlCol="0" anchor="ctr"/>
          <a:lstStyle/>
          <a:p>
            <a:pPr marL="0" marR="0" lvl="0" indent="0" algn="ctr" defTabSz="1216586" eaLnBrk="1" fontAlgn="auto" latinLnBrk="0" hangingPunct="1">
              <a:lnSpc>
                <a:spcPts val="800"/>
              </a:lnSpc>
              <a:spcBef>
                <a:spcPts val="0"/>
              </a:spcBef>
              <a:spcAft>
                <a:spcPts val="0"/>
              </a:spcAft>
              <a:buClrTx/>
              <a:buSzTx/>
              <a:buFontTx/>
              <a:buNone/>
              <a:tabLst/>
              <a:defRPr/>
            </a:pPr>
            <a:endParaRPr kumimoji="0" lang="en-US" sz="1000" b="1" i="1" u="none" strike="noStrike" kern="0" cap="none" spc="0" normalizeH="0" baseline="0" noProof="0">
              <a:ln>
                <a:noFill/>
              </a:ln>
              <a:solidFill>
                <a:prstClr val="black"/>
              </a:solidFill>
              <a:effectLst/>
              <a:uLnTx/>
              <a:uFillTx/>
              <a:cs typeface="Arial" charset="0"/>
            </a:endParaRPr>
          </a:p>
        </p:txBody>
      </p:sp>
      <p:sp>
        <p:nvSpPr>
          <p:cNvPr id="85" name="Flowchart: Magnetic Disk 84"/>
          <p:cNvSpPr/>
          <p:nvPr/>
        </p:nvSpPr>
        <p:spPr>
          <a:xfrm>
            <a:off x="2723931" y="3459890"/>
            <a:ext cx="617891" cy="147388"/>
          </a:xfrm>
          <a:prstGeom prst="flowChartMagneticDisk">
            <a:avLst/>
          </a:prstGeom>
          <a:gradFill rotWithShape="1">
            <a:gsLst>
              <a:gs pos="0">
                <a:srgbClr val="067AB4">
                  <a:tint val="50000"/>
                  <a:satMod val="300000"/>
                </a:srgbClr>
              </a:gs>
              <a:gs pos="35000">
                <a:srgbClr val="067AB4">
                  <a:tint val="37000"/>
                  <a:satMod val="300000"/>
                </a:srgbClr>
              </a:gs>
              <a:gs pos="100000">
                <a:srgbClr val="067AB4">
                  <a:tint val="15000"/>
                  <a:satMod val="350000"/>
                </a:srgbClr>
              </a:gs>
            </a:gsLst>
            <a:lin ang="16200000" scaled="1"/>
          </a:gradFill>
          <a:ln w="9525" cap="flat" cmpd="sng" algn="ctr">
            <a:solidFill>
              <a:srgbClr val="067AB4">
                <a:shade val="95000"/>
                <a:satMod val="105000"/>
              </a:srgbClr>
            </a:solidFill>
            <a:prstDash val="solid"/>
          </a:ln>
          <a:effectLst>
            <a:outerShdw blurRad="40000" dist="20000" dir="5400000" rotWithShape="0">
              <a:srgbClr val="000000">
                <a:alpha val="38000"/>
              </a:srgbClr>
            </a:outerShdw>
          </a:effectLst>
        </p:spPr>
        <p:txBody>
          <a:bodyPr wrap="square" lIns="0" tIns="45679" rIns="0" bIns="0" rtlCol="0" anchor="ctr"/>
          <a:lstStyle/>
          <a:p>
            <a:pPr marL="0" marR="0" lvl="0" indent="0" algn="ctr" defTabSz="1216586" eaLnBrk="1" fontAlgn="auto" latinLnBrk="0" hangingPunct="1">
              <a:lnSpc>
                <a:spcPts val="800"/>
              </a:lnSpc>
              <a:spcBef>
                <a:spcPts val="0"/>
              </a:spcBef>
              <a:spcAft>
                <a:spcPts val="0"/>
              </a:spcAft>
              <a:buClrTx/>
              <a:buSzTx/>
              <a:buFontTx/>
              <a:buNone/>
              <a:tabLst/>
              <a:defRPr/>
            </a:pPr>
            <a:endParaRPr kumimoji="0" lang="en-US" sz="1000" b="1" i="1" u="none" strike="noStrike" kern="0" cap="none" spc="0" normalizeH="0" baseline="0" noProof="0">
              <a:ln>
                <a:noFill/>
              </a:ln>
              <a:solidFill>
                <a:prstClr val="black"/>
              </a:solidFill>
              <a:effectLst/>
              <a:uLnTx/>
              <a:uFillTx/>
              <a:cs typeface="Arial" charset="0"/>
            </a:endParaRPr>
          </a:p>
        </p:txBody>
      </p:sp>
      <p:sp>
        <p:nvSpPr>
          <p:cNvPr id="86" name="Rectangle 85"/>
          <p:cNvSpPr/>
          <p:nvPr/>
        </p:nvSpPr>
        <p:spPr bwMode="auto">
          <a:xfrm>
            <a:off x="1894114" y="2141658"/>
            <a:ext cx="5932906" cy="154326"/>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rIns="45720" anchor="ctr"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lang="en-GB" sz="1200" b="1" kern="0" dirty="0">
                <a:solidFill>
                  <a:srgbClr val="000000"/>
                </a:solidFill>
                <a:ea typeface="ＭＳ Ｐゴシック" charset="0"/>
                <a:cs typeface="Arial" charset="0"/>
              </a:rPr>
              <a:t>DMaaP (Pub/Sub for Events/Data within DCAE &amp; across ONAP)</a:t>
            </a:r>
            <a:endParaRPr kumimoji="0" lang="en-US" sz="12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100" name="Rectangle 99"/>
          <p:cNvSpPr/>
          <p:nvPr/>
        </p:nvSpPr>
        <p:spPr bwMode="auto">
          <a:xfrm rot="16200000">
            <a:off x="203686" y="2041057"/>
            <a:ext cx="2478072" cy="713738"/>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rIns="45720" anchor="ctr"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lang="en-GB" sz="1400" b="1" kern="0" dirty="0">
                <a:solidFill>
                  <a:srgbClr val="000000"/>
                </a:solidFill>
                <a:ea typeface="ＭＳ Ｐゴシック" charset="0"/>
                <a:cs typeface="Arial" charset="0"/>
              </a:rPr>
              <a:t>OOM – DCAE Controller</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cxnSp>
        <p:nvCxnSpPr>
          <p:cNvPr id="6" name="Straight Connector 5"/>
          <p:cNvCxnSpPr/>
          <p:nvPr/>
        </p:nvCxnSpPr>
        <p:spPr>
          <a:xfrm>
            <a:off x="4774741" y="2293578"/>
            <a:ext cx="200025" cy="0"/>
          </a:xfrm>
          <a:prstGeom prst="line">
            <a:avLst/>
          </a:prstGeom>
          <a:ln>
            <a:solidFill>
              <a:srgbClr val="FFECD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2781457"/>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87512" y="4804570"/>
            <a:ext cx="1950299" cy="776362"/>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3200" b="1" dirty="0">
                <a:solidFill>
                  <a:schemeClr val="bg1"/>
                </a:solidFill>
                <a:latin typeface="Arial" panose="020B0604020202020204"/>
              </a:rPr>
              <a:t>ONAP Target Architecture</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Functional View)</a:t>
            </a:r>
            <a:endParaRPr lang="zh-CN" altLang="en-US" sz="18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ea typeface="微软雅黑" panose="020B0503020204020204" pitchFamily="34" charset="-122"/>
            </a:endParaRPr>
          </a:p>
        </p:txBody>
      </p:sp>
      <p:sp>
        <p:nvSpPr>
          <p:cNvPr id="173" name="矩形 192"/>
          <p:cNvSpPr/>
          <p:nvPr/>
        </p:nvSpPr>
        <p:spPr bwMode="auto">
          <a:xfrm>
            <a:off x="1090077" y="1571110"/>
            <a:ext cx="1615250"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a:solidFill>
                  <a:srgbClr val="FF0000"/>
                </a:solidFill>
                <a:ea typeface="微软雅黑" panose="020B0503020204020204" pitchFamily="34" charset="-122"/>
              </a:rPr>
              <a:t>DESIGN-TIME</a:t>
            </a: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prstClr val="black"/>
                </a:solidFill>
                <a:latin typeface="Calibri"/>
                <a:ea typeface="微软雅黑" panose="020B0503020204020204" pitchFamily="34" charset="-122"/>
              </a:rPr>
              <a:t>Policy Creation &amp; Validation</a:t>
            </a:r>
          </a:p>
        </p:txBody>
      </p:sp>
      <p:sp>
        <p:nvSpPr>
          <p:cNvPr id="176" name="圆角矩形 26"/>
          <p:cNvSpPr/>
          <p:nvPr/>
        </p:nvSpPr>
        <p:spPr>
          <a:xfrm>
            <a:off x="625061" y="307362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Analytic Application Design</a:t>
            </a:r>
          </a:p>
        </p:txBody>
      </p:sp>
      <p:sp>
        <p:nvSpPr>
          <p:cNvPr id="179" name="圆角矩形 29"/>
          <p:cNvSpPr/>
          <p:nvPr/>
        </p:nvSpPr>
        <p:spPr>
          <a:xfrm rot="16200000">
            <a:off x="-1574417" y="3327662"/>
            <a:ext cx="3837974" cy="326275"/>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VNF / PNF Onboarding</a:t>
            </a: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Service  Design</a:t>
            </a:r>
            <a:endParaRPr lang="zh-CN" altLang="en-US" sz="1400" b="1" dirty="0">
              <a:solidFill>
                <a:prstClr val="black"/>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algn="ctr" fontAlgn="base">
              <a:spcBef>
                <a:spcPct val="0"/>
              </a:spcBef>
              <a:spcAft>
                <a:spcPct val="0"/>
              </a:spcAft>
              <a:buClr>
                <a:srgbClr val="CC9900"/>
              </a:buClr>
              <a:defRPr/>
            </a:pPr>
            <a:r>
              <a:rPr lang="en-US" altLang="zh-CN" sz="1600" b="1" dirty="0">
                <a:solidFill>
                  <a:prstClr val="black"/>
                </a:solidFill>
                <a:ea typeface="微软雅黑" panose="020B0503020204020204" pitchFamily="34" charset="-122"/>
              </a:rPr>
              <a:t>Catalog</a:t>
            </a:r>
            <a:endParaRPr lang="zh-CN" altLang="en-US" b="1" dirty="0">
              <a:solidFill>
                <a:prstClr val="black"/>
              </a:solidFill>
              <a:ea typeface="微软雅黑" panose="020B0503020204020204" pitchFamily="34" charset="-122"/>
            </a:endParaRPr>
          </a:p>
        </p:txBody>
      </p:sp>
      <p:sp>
        <p:nvSpPr>
          <p:cNvPr id="162" name="Rectangle 161"/>
          <p:cNvSpPr/>
          <p:nvPr/>
        </p:nvSpPr>
        <p:spPr>
          <a:xfrm>
            <a:off x="259351" y="5530477"/>
            <a:ext cx="3111367" cy="581441"/>
          </a:xfrm>
          <a:prstGeom prst="rect">
            <a:avLst/>
          </a:prstGeom>
        </p:spPr>
        <p:txBody>
          <a:bodyPr wrap="square">
            <a:spAutoFit/>
          </a:bodyPr>
          <a:lstStyle/>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Recipe/Eng Rules &amp; Policy Distribution</a:t>
            </a:r>
          </a:p>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ONAP Optimization Framework</a:t>
            </a:r>
          </a:p>
        </p:txBody>
      </p:sp>
      <p:sp>
        <p:nvSpPr>
          <p:cNvPr id="157" name="圆角矩形 55"/>
          <p:cNvSpPr/>
          <p:nvPr/>
        </p:nvSpPr>
        <p:spPr>
          <a:xfrm rot="16200000">
            <a:off x="10543237" y="2686334"/>
            <a:ext cx="2648100" cy="402691"/>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ea typeface="微软雅黑" panose="020B0503020204020204" pitchFamily="34" charset="-122"/>
              </a:rPr>
              <a:t>ONAP Operations Manager </a:t>
            </a:r>
          </a:p>
        </p:txBody>
      </p:sp>
      <p:sp>
        <p:nvSpPr>
          <p:cNvPr id="199" name="矩形 54"/>
          <p:cNvSpPr/>
          <p:nvPr/>
        </p:nvSpPr>
        <p:spPr bwMode="auto">
          <a:xfrm>
            <a:off x="3327597" y="1552222"/>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ea typeface="微软雅黑" panose="020B0503020204020204" pitchFamily="34" charset="-122"/>
              </a:rPr>
              <a:t>Dashboard OA&amp;M</a:t>
            </a:r>
          </a:p>
        </p:txBody>
      </p:sp>
      <p:sp>
        <p:nvSpPr>
          <p:cNvPr id="181" name="圆角矩形 31"/>
          <p:cNvSpPr/>
          <p:nvPr/>
        </p:nvSpPr>
        <p:spPr>
          <a:xfrm>
            <a:off x="8644176" y="1968916"/>
            <a:ext cx="1608806" cy="963527"/>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2" name="圆角矩形 47"/>
          <p:cNvSpPr/>
          <p:nvPr/>
        </p:nvSpPr>
        <p:spPr>
          <a:xfrm>
            <a:off x="569799" y="1296898"/>
            <a:ext cx="11059855"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10434" y="2669068"/>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Framework</a:t>
            </a:r>
          </a:p>
        </p:txBody>
      </p:sp>
      <p:sp>
        <p:nvSpPr>
          <p:cNvPr id="94" name="圆角矩形 31"/>
          <p:cNvSpPr/>
          <p:nvPr/>
        </p:nvSpPr>
        <p:spPr>
          <a:xfrm>
            <a:off x="5171864" y="193669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65" name="圆角矩形 51"/>
          <p:cNvSpPr/>
          <p:nvPr/>
        </p:nvSpPr>
        <p:spPr>
          <a:xfrm>
            <a:off x="10323654" y="3767590"/>
            <a:ext cx="1234440" cy="41112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Logging</a:t>
            </a:r>
          </a:p>
        </p:txBody>
      </p:sp>
      <p:sp>
        <p:nvSpPr>
          <p:cNvPr id="108" name="圆角矩形 31"/>
          <p:cNvSpPr/>
          <p:nvPr/>
        </p:nvSpPr>
        <p:spPr>
          <a:xfrm>
            <a:off x="3614663" y="1970997"/>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ea typeface="宋体" panose="02010600030101010101" pitchFamily="2" charset="-122"/>
            </a:endParaRPr>
          </a:p>
        </p:txBody>
      </p:sp>
      <p:sp>
        <p:nvSpPr>
          <p:cNvPr id="119" name="TextBox 118"/>
          <p:cNvSpPr txBox="1"/>
          <p:nvPr/>
        </p:nvSpPr>
        <p:spPr>
          <a:xfrm flipH="1">
            <a:off x="3696053" y="2138393"/>
            <a:ext cx="1256206"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Policy Framework</a:t>
            </a:r>
          </a:p>
        </p:txBody>
      </p:sp>
      <p:sp>
        <p:nvSpPr>
          <p:cNvPr id="126" name="TextBox 125"/>
          <p:cNvSpPr txBox="1"/>
          <p:nvPr/>
        </p:nvSpPr>
        <p:spPr>
          <a:xfrm flipH="1">
            <a:off x="8642352" y="2141185"/>
            <a:ext cx="162472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dirty="0">
                <a:solidFill>
                  <a:srgbClr val="FFFFFF"/>
                </a:solidFill>
                <a:sym typeface="Calibri"/>
              </a:rPr>
              <a:t> </a:t>
            </a:r>
            <a:r>
              <a:rPr lang="en-US" sz="1400" b="1" dirty="0">
                <a:solidFill>
                  <a:srgbClr val="FFFFFF"/>
                </a:solidFill>
                <a:sym typeface="Calibri"/>
              </a:rPr>
              <a:t>Active &amp; Available Inventory</a:t>
            </a:r>
          </a:p>
          <a:p>
            <a:pPr algn="ctr" defTabSz="457200" hangingPunct="0"/>
            <a:r>
              <a:rPr lang="en-US" sz="1400" b="1" dirty="0">
                <a:solidFill>
                  <a:srgbClr val="FFFFFF"/>
                </a:solidFill>
                <a:sym typeface="Calibri"/>
              </a:rPr>
              <a:t>External Registry</a:t>
            </a:r>
          </a:p>
        </p:txBody>
      </p:sp>
      <p:sp>
        <p:nvSpPr>
          <p:cNvPr id="143" name="圆角矩形 32"/>
          <p:cNvSpPr/>
          <p:nvPr/>
        </p:nvSpPr>
        <p:spPr>
          <a:xfrm>
            <a:off x="7388013" y="3679648"/>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144" name="圆角矩形 32"/>
          <p:cNvSpPr/>
          <p:nvPr/>
        </p:nvSpPr>
        <p:spPr>
          <a:xfrm>
            <a:off x="5364654" y="3653241"/>
            <a:ext cx="1901244"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33" name="圆角矩形 32"/>
          <p:cNvSpPr/>
          <p:nvPr/>
        </p:nvSpPr>
        <p:spPr>
          <a:xfrm>
            <a:off x="3376407" y="3640275"/>
            <a:ext cx="1895499"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05" name="TextBox 104"/>
          <p:cNvSpPr txBox="1"/>
          <p:nvPr/>
        </p:nvSpPr>
        <p:spPr>
          <a:xfrm flipH="1">
            <a:off x="5182931" y="2073280"/>
            <a:ext cx="1663667"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Data Collection, Analytics, and Events</a:t>
            </a:r>
          </a:p>
          <a:p>
            <a:pPr algn="ctr" defTabSz="457200" hangingPunct="0"/>
            <a:r>
              <a:rPr lang="en-US" sz="1400" b="1" dirty="0">
                <a:solidFill>
                  <a:srgbClr val="FFFFFF"/>
                </a:solidFill>
                <a:sym typeface="Calibri"/>
              </a:rPr>
              <a:t>Event Correlation </a:t>
            </a:r>
            <a:endParaRPr lang="en-US" sz="1600" b="1" dirty="0">
              <a:solidFill>
                <a:srgbClr val="FFFFFF"/>
              </a:solidFill>
              <a:sym typeface="Calibri"/>
            </a:endParaRPr>
          </a:p>
        </p:txBody>
      </p:sp>
      <p:sp>
        <p:nvSpPr>
          <p:cNvPr id="125" name="圆角矩形 51"/>
          <p:cNvSpPr/>
          <p:nvPr/>
        </p:nvSpPr>
        <p:spPr>
          <a:xfrm>
            <a:off x="10310434" y="3225371"/>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ONAP Optimization Framework</a:t>
            </a:r>
            <a:endParaRPr lang="en-US" altLang="zh-CN" sz="1050" b="1" dirty="0">
              <a:solidFill>
                <a:prstClr val="black"/>
              </a:solidFill>
              <a:ea typeface="微软雅黑" panose="020B0503020204020204" pitchFamily="34" charset="-122"/>
            </a:endParaRPr>
          </a:p>
        </p:txBody>
      </p:sp>
      <p:sp>
        <p:nvSpPr>
          <p:cNvPr id="127" name="TextBox 126"/>
          <p:cNvSpPr txBox="1"/>
          <p:nvPr/>
        </p:nvSpPr>
        <p:spPr>
          <a:xfrm flipH="1">
            <a:off x="5475751" y="4043060"/>
            <a:ext cx="164740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SDN Controller</a:t>
            </a:r>
          </a:p>
          <a:p>
            <a:pPr algn="ctr" defTabSz="457200" hangingPunct="0"/>
            <a:r>
              <a:rPr lang="en-US" sz="1400" b="1" dirty="0">
                <a:solidFill>
                  <a:prstClr val="black"/>
                </a:solidFill>
                <a:sym typeface="Calibri"/>
              </a:rPr>
              <a:t>(L0-L3)</a:t>
            </a:r>
          </a:p>
        </p:txBody>
      </p:sp>
      <p:sp>
        <p:nvSpPr>
          <p:cNvPr id="76" name="矩形 69"/>
          <p:cNvSpPr/>
          <p:nvPr/>
        </p:nvSpPr>
        <p:spPr bwMode="auto">
          <a:xfrm>
            <a:off x="3850868" y="5014915"/>
            <a:ext cx="7445829"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14" name="矩形 69"/>
          <p:cNvSpPr/>
          <p:nvPr/>
        </p:nvSpPr>
        <p:spPr bwMode="auto">
          <a:xfrm>
            <a:off x="3837812" y="5803091"/>
            <a:ext cx="6472622"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OpenStack</a:t>
            </a:r>
          </a:p>
        </p:txBody>
      </p:sp>
      <p:sp>
        <p:nvSpPr>
          <p:cNvPr id="121" name="圆角矩形 65"/>
          <p:cNvSpPr/>
          <p:nvPr/>
        </p:nvSpPr>
        <p:spPr bwMode="auto">
          <a:xfrm>
            <a:off x="7481916" y="5857165"/>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Azure</a:t>
            </a:r>
          </a:p>
        </p:txBody>
      </p:sp>
      <p:sp>
        <p:nvSpPr>
          <p:cNvPr id="122" name="圆角矩形 66"/>
          <p:cNvSpPr/>
          <p:nvPr/>
        </p:nvSpPr>
        <p:spPr bwMode="auto">
          <a:xfrm>
            <a:off x="6523948" y="5849052"/>
            <a:ext cx="91133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VMware</a:t>
            </a:r>
          </a:p>
        </p:txBody>
      </p:sp>
      <p:sp>
        <p:nvSpPr>
          <p:cNvPr id="137" name="圆角矩形 67"/>
          <p:cNvSpPr/>
          <p:nvPr/>
        </p:nvSpPr>
        <p:spPr bwMode="auto">
          <a:xfrm>
            <a:off x="9181372" y="5850284"/>
            <a:ext cx="101694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RackSpace</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35" name="圆角矩形 188"/>
          <p:cNvSpPr/>
          <p:nvPr/>
        </p:nvSpPr>
        <p:spPr bwMode="auto">
          <a:xfrm>
            <a:off x="5921433"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3rd Party Controller</a:t>
            </a:r>
          </a:p>
        </p:txBody>
      </p:sp>
      <p:sp>
        <p:nvSpPr>
          <p:cNvPr id="145" name="圆角矩形 65"/>
          <p:cNvSpPr/>
          <p:nvPr/>
        </p:nvSpPr>
        <p:spPr bwMode="auto">
          <a:xfrm>
            <a:off x="8188460" y="5849052"/>
            <a:ext cx="947331"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Kubernetes</a:t>
            </a: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Public</a:t>
              </a:r>
            </a:p>
            <a:p>
              <a:pPr algn="ctr" defTabSz="457200" hangingPunct="0"/>
              <a:r>
                <a:rPr lang="en-US" sz="1000" dirty="0">
                  <a:solidFill>
                    <a:prstClr val="black"/>
                  </a:solidFill>
                </a:rPr>
                <a:t>Cloud</a:t>
              </a:r>
              <a:endParaRPr lang="en-US" sz="1000" dirty="0">
                <a:solidFill>
                  <a:srgbClr val="000000"/>
                </a:solidFill>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Edge Cloud</a:t>
              </a:r>
              <a:endParaRPr lang="en-US" sz="1000" dirty="0">
                <a:solidFill>
                  <a:srgbClr val="000000"/>
                </a:solidFill>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DC Cloud</a:t>
              </a:r>
              <a:endParaRPr lang="en-US" sz="1000" dirty="0">
                <a:solidFill>
                  <a:srgbClr val="000000"/>
                </a:solidFill>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sp>
        <p:nvSpPr>
          <p:cNvPr id="158" name="圆角矩形 31"/>
          <p:cNvSpPr/>
          <p:nvPr/>
        </p:nvSpPr>
        <p:spPr>
          <a:xfrm>
            <a:off x="6993956" y="1927894"/>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66" name="TextBox 165"/>
          <p:cNvSpPr txBox="1"/>
          <p:nvPr/>
        </p:nvSpPr>
        <p:spPr>
          <a:xfrm>
            <a:off x="7012810" y="2222401"/>
            <a:ext cx="1568999" cy="338554"/>
          </a:xfrm>
          <a:prstGeom prst="rect">
            <a:avLst/>
          </a:prstGeom>
          <a:noFill/>
        </p:spPr>
        <p:txBody>
          <a:bodyPr wrap="square" rtlCol="0">
            <a:spAutoFit/>
          </a:bodyPr>
          <a:lstStyle/>
          <a:p>
            <a:pPr algn="ctr"/>
            <a:r>
              <a:rPr lang="en-US" sz="1600" b="1" dirty="0">
                <a:solidFill>
                  <a:srgbClr val="FFFFFF"/>
                </a:solidFill>
              </a:rPr>
              <a:t>Orchestration</a:t>
            </a:r>
          </a:p>
        </p:txBody>
      </p:sp>
      <p:sp>
        <p:nvSpPr>
          <p:cNvPr id="78" name="圆角矩形 47"/>
          <p:cNvSpPr/>
          <p:nvPr/>
        </p:nvSpPr>
        <p:spPr>
          <a:xfrm>
            <a:off x="3469983" y="3113503"/>
            <a:ext cx="6659391"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(see Note 1)</a:t>
            </a:r>
          </a:p>
        </p:txBody>
      </p:sp>
      <p:cxnSp>
        <p:nvCxnSpPr>
          <p:cNvPr id="7" name="Straight Connector 6"/>
          <p:cNvCxnSpPr/>
          <p:nvPr/>
        </p:nvCxnSpPr>
        <p:spPr>
          <a:xfrm>
            <a:off x="4340018"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971022"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867916"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1935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331600"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116937"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583611" y="3521282"/>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圆角矩形 26"/>
          <p:cNvSpPr/>
          <p:nvPr/>
        </p:nvSpPr>
        <p:spPr>
          <a:xfrm>
            <a:off x="625061" y="342285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Closed Loop Design</a:t>
            </a:r>
          </a:p>
        </p:txBody>
      </p: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Change Management Design</a:t>
            </a:r>
          </a:p>
        </p:txBody>
      </p:sp>
      <p:sp>
        <p:nvSpPr>
          <p:cNvPr id="97" name="Rectangle 96"/>
          <p:cNvSpPr/>
          <p:nvPr/>
        </p:nvSpPr>
        <p:spPr>
          <a:xfrm>
            <a:off x="7573782" y="4195271"/>
            <a:ext cx="2333316" cy="41798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7573782" y="4195271"/>
            <a:ext cx="2333315" cy="4179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b="1" dirty="0">
                <a:solidFill>
                  <a:srgbClr val="000000"/>
                </a:solidFill>
                <a:sym typeface="Calibri"/>
              </a:rPr>
              <a:t>Configuration &amp;  Life Cycle Management</a:t>
            </a:r>
          </a:p>
        </p:txBody>
      </p: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Design Test &amp; Certification</a:t>
            </a:r>
          </a:p>
        </p:txBody>
      </p:sp>
      <p:sp>
        <p:nvSpPr>
          <p:cNvPr id="101" name="Rectangle 100"/>
          <p:cNvSpPr/>
          <p:nvPr/>
        </p:nvSpPr>
        <p:spPr>
          <a:xfrm>
            <a:off x="5207480" y="1022496"/>
            <a:ext cx="122625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CLI</a:t>
            </a:r>
            <a:endParaRPr lang="en-US" sz="1400" b="1" dirty="0">
              <a:solidFill>
                <a:prstClr val="white"/>
              </a:solidFill>
              <a:ea typeface="微软雅黑" panose="020B0503020204020204" pitchFamily="34" charset="-122"/>
            </a:endParaRPr>
          </a:p>
        </p:txBody>
      </p:sp>
      <p:sp>
        <p:nvSpPr>
          <p:cNvPr id="102" name="Rectangle 101"/>
          <p:cNvSpPr/>
          <p:nvPr/>
        </p:nvSpPr>
        <p:spPr>
          <a:xfrm>
            <a:off x="569799" y="995677"/>
            <a:ext cx="4054885"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8820319" y="1010394"/>
            <a:ext cx="280933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ONAP Portal</a:t>
            </a:r>
          </a:p>
        </p:txBody>
      </p:sp>
      <p:sp>
        <p:nvSpPr>
          <p:cNvPr id="93" name="TextBox 92"/>
          <p:cNvSpPr txBox="1"/>
          <p:nvPr/>
        </p:nvSpPr>
        <p:spPr>
          <a:xfrm>
            <a:off x="278095" y="6139300"/>
            <a:ext cx="4261103" cy="261610"/>
          </a:xfrm>
          <a:prstGeom prst="rect">
            <a:avLst/>
          </a:prstGeom>
          <a:noFill/>
        </p:spPr>
        <p:txBody>
          <a:bodyPr wrap="none" rtlCol="0">
            <a:spAutoFit/>
          </a:bodyPr>
          <a:lstStyle/>
          <a:p>
            <a:r>
              <a:rPr lang="en-US" sz="1100" dirty="0">
                <a:solidFill>
                  <a:prstClr val="black"/>
                </a:solidFill>
              </a:rPr>
              <a:t>Note 1 – Consistent APIs between Orchestration layer and Controllers </a:t>
            </a:r>
          </a:p>
        </p:txBody>
      </p:sp>
      <p:sp>
        <p:nvSpPr>
          <p:cNvPr id="96" name="圆角矩形 188"/>
          <p:cNvSpPr/>
          <p:nvPr/>
        </p:nvSpPr>
        <p:spPr bwMode="auto">
          <a:xfrm>
            <a:off x="7452342" y="50629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9168323" y="50673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7028140"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prstClr val="white"/>
                </a:solidFill>
              </a:rPr>
              <a:t>Common Services </a:t>
            </a:r>
          </a:p>
        </p:txBody>
      </p:sp>
      <p:sp>
        <p:nvSpPr>
          <p:cNvPr id="107" name="TextBox 106"/>
          <p:cNvSpPr txBox="1"/>
          <p:nvPr/>
        </p:nvSpPr>
        <p:spPr>
          <a:xfrm flipH="1">
            <a:off x="3505513" y="3983031"/>
            <a:ext cx="1647409"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Multi-Cloud</a:t>
            </a:r>
          </a:p>
          <a:p>
            <a:pPr algn="ctr" defTabSz="457200" hangingPunct="0"/>
            <a:r>
              <a:rPr lang="en-US" sz="1400" b="1" dirty="0">
                <a:solidFill>
                  <a:prstClr val="black"/>
                </a:solidFill>
                <a:sym typeface="Calibri"/>
              </a:rPr>
              <a:t>Adaptation</a:t>
            </a:r>
          </a:p>
          <a:p>
            <a:pPr algn="ctr" defTabSz="457200" hangingPunct="0"/>
            <a:endParaRPr lang="en-US" sz="1400" b="1" dirty="0">
              <a:solidFill>
                <a:prstClr val="black"/>
              </a:solidFill>
              <a:sym typeface="Calibri"/>
            </a:endParaRPr>
          </a:p>
          <a:p>
            <a:pPr algn="ctr" defTabSz="457200" hangingPunct="0"/>
            <a:endParaRPr lang="en-US" sz="1400" b="1" dirty="0">
              <a:solidFill>
                <a:prstClr val="black"/>
              </a:solidFill>
              <a:sym typeface="Calibri"/>
            </a:endParaRPr>
          </a:p>
        </p:txBody>
      </p:sp>
      <p:sp>
        <p:nvSpPr>
          <p:cNvPr id="95" name="Rectangle 94"/>
          <p:cNvSpPr/>
          <p:nvPr/>
        </p:nvSpPr>
        <p:spPr>
          <a:xfrm>
            <a:off x="6725514" y="1012427"/>
            <a:ext cx="180302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U-UI</a:t>
            </a:r>
            <a:endParaRPr lang="en-US" sz="1400" b="1" dirty="0">
              <a:solidFill>
                <a:prstClr val="white"/>
              </a:solidFill>
              <a:ea typeface="微软雅黑" panose="020B0503020204020204" pitchFamily="34" charset="-122"/>
            </a:endParaRPr>
          </a:p>
        </p:txBody>
      </p:sp>
      <p:sp>
        <p:nvSpPr>
          <p:cNvPr id="109" name="圆角矩形 51"/>
          <p:cNvSpPr/>
          <p:nvPr/>
        </p:nvSpPr>
        <p:spPr>
          <a:xfrm>
            <a:off x="10328323" y="4319047"/>
            <a:ext cx="1234440" cy="38487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Others</a:t>
            </a:r>
          </a:p>
        </p:txBody>
      </p:sp>
      <p:sp>
        <p:nvSpPr>
          <p:cNvPr id="11" name="TextBox 10"/>
          <p:cNvSpPr txBox="1"/>
          <p:nvPr/>
        </p:nvSpPr>
        <p:spPr>
          <a:xfrm>
            <a:off x="8214752" y="4645505"/>
            <a:ext cx="885179" cy="261610"/>
          </a:xfrm>
          <a:prstGeom prst="rect">
            <a:avLst/>
          </a:prstGeom>
          <a:noFill/>
        </p:spPr>
        <p:txBody>
          <a:bodyPr wrap="none" rtlCol="0">
            <a:spAutoFit/>
          </a:bodyPr>
          <a:lstStyle/>
          <a:p>
            <a:r>
              <a:rPr lang="en-US" sz="1100" dirty="0">
                <a:solidFill>
                  <a:prstClr val="black"/>
                </a:solidFill>
              </a:rPr>
              <a:t>(see Note 1)</a:t>
            </a:r>
          </a:p>
        </p:txBody>
      </p:sp>
      <p:sp>
        <p:nvSpPr>
          <p:cNvPr id="110" name="TextBox 109"/>
          <p:cNvSpPr txBox="1"/>
          <p:nvPr/>
        </p:nvSpPr>
        <p:spPr>
          <a:xfrm>
            <a:off x="5987362" y="4548481"/>
            <a:ext cx="885179" cy="261610"/>
          </a:xfrm>
          <a:prstGeom prst="rect">
            <a:avLst/>
          </a:prstGeom>
          <a:noFill/>
        </p:spPr>
        <p:txBody>
          <a:bodyPr wrap="none" rtlCol="0">
            <a:spAutoFit/>
          </a:bodyPr>
          <a:lstStyle/>
          <a:p>
            <a:r>
              <a:rPr lang="en-US" sz="1100" dirty="0">
                <a:solidFill>
                  <a:prstClr val="black"/>
                </a:solidFill>
              </a:rPr>
              <a:t>(see Note 1)</a:t>
            </a:r>
          </a:p>
        </p:txBody>
      </p:sp>
      <p:sp>
        <p:nvSpPr>
          <p:cNvPr id="100" name="圆角矩形 29"/>
          <p:cNvSpPr/>
          <p:nvPr/>
        </p:nvSpPr>
        <p:spPr>
          <a:xfrm rot="16200000">
            <a:off x="11506562" y="4417873"/>
            <a:ext cx="721456" cy="402691"/>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chemeClr val="tx1"/>
                </a:solidFill>
                <a:ea typeface="微软雅黑" panose="020B0503020204020204" pitchFamily="34" charset="-122"/>
              </a:rPr>
              <a:t>CCSDK</a:t>
            </a:r>
          </a:p>
        </p:txBody>
      </p:sp>
      <p:sp>
        <p:nvSpPr>
          <p:cNvPr id="150" name="圆角矩形 65"/>
          <p:cNvSpPr/>
          <p:nvPr/>
        </p:nvSpPr>
        <p:spPr bwMode="auto">
          <a:xfrm>
            <a:off x="10391675" y="5486245"/>
            <a:ext cx="802516" cy="983423"/>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latin typeface="Calibri"/>
                <a:ea typeface="微软雅黑" panose="020B0503020204020204" pitchFamily="34" charset="-122"/>
              </a:rPr>
              <a:t>PNFs</a:t>
            </a:r>
          </a:p>
        </p:txBody>
      </p:sp>
    </p:spTree>
    <p:extLst>
      <p:ext uri="{BB962C8B-B14F-4D97-AF65-F5344CB8AC3E}">
        <p14:creationId xmlns:p14="http://schemas.microsoft.com/office/powerpoint/2010/main" val="3435366881"/>
      </p:ext>
    </p:extLst>
  </p:cSld>
  <p:clrMapOvr>
    <a:masterClrMapping/>
  </p:clrMapOvr>
  <p:transition spd="med"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20</a:t>
            </a:fld>
            <a:endParaRPr lang="en-US" dirty="0"/>
          </a:p>
        </p:txBody>
      </p:sp>
      <p:sp>
        <p:nvSpPr>
          <p:cNvPr id="3" name="Title 2"/>
          <p:cNvSpPr>
            <a:spLocks noGrp="1"/>
          </p:cNvSpPr>
          <p:nvPr>
            <p:ph type="title"/>
          </p:nvPr>
        </p:nvSpPr>
        <p:spPr/>
        <p:txBody>
          <a:bodyPr>
            <a:normAutofit fontScale="90000"/>
          </a:bodyPr>
          <a:lstStyle/>
          <a:p>
            <a:pPr algn="ctr"/>
            <a:r>
              <a:rPr lang="en-US" b="1" dirty="0"/>
              <a:t>Active and Available </a:t>
            </a:r>
            <a:r>
              <a:rPr lang="en-US" b="1" dirty="0" smtClean="0"/>
              <a:t>Inventory (A&amp;AI)</a:t>
            </a:r>
            <a:endParaRPr lang="en-US" b="1" dirty="0"/>
          </a:p>
        </p:txBody>
      </p:sp>
      <p:sp>
        <p:nvSpPr>
          <p:cNvPr id="25" name="Text Placeholder 24"/>
          <p:cNvSpPr>
            <a:spLocks noGrp="1"/>
          </p:cNvSpPr>
          <p:nvPr>
            <p:ph type="body" sz="quarter" idx="10"/>
          </p:nvPr>
        </p:nvSpPr>
        <p:spPr>
          <a:xfrm>
            <a:off x="0" y="1011844"/>
            <a:ext cx="4230477" cy="5492348"/>
          </a:xfrm>
        </p:spPr>
        <p:txBody>
          <a:bodyPr>
            <a:normAutofit lnSpcReduction="10000"/>
          </a:bodyPr>
          <a:lstStyle/>
          <a:p>
            <a:pPr>
              <a:spcAft>
                <a:spcPts val="600"/>
              </a:spcAft>
            </a:pPr>
            <a:r>
              <a:rPr lang="en-US" sz="1400" b="1" dirty="0">
                <a:solidFill>
                  <a:srgbClr val="067AB4">
                    <a:lumMod val="75000"/>
                  </a:srgbClr>
                </a:solidFill>
              </a:rPr>
              <a:t>A&amp;AI tracks the global inventory of the networks, services &amp; resources that ONAP manages.</a:t>
            </a:r>
          </a:p>
          <a:p>
            <a:pPr marL="347041" lvl="1" indent="-170367">
              <a:spcAft>
                <a:spcPts val="600"/>
              </a:spcAft>
              <a:buFont typeface="Calibri" panose="020F0502020204030204" pitchFamily="34" charset="0"/>
              <a:buChar char="‒"/>
            </a:pPr>
            <a:r>
              <a:rPr lang="en-US" sz="1000" b="1" dirty="0">
                <a:solidFill>
                  <a:srgbClr val="067AB4">
                    <a:lumMod val="75000"/>
                  </a:srgbClr>
                </a:solidFill>
              </a:rPr>
              <a:t> </a:t>
            </a:r>
            <a:r>
              <a:rPr lang="en-US" sz="1200" b="1" dirty="0">
                <a:solidFill>
                  <a:srgbClr val="000000"/>
                </a:solidFill>
              </a:rPr>
              <a:t>The what, where, when of the managed assets and their relationships, and which controller manages them, etc.</a:t>
            </a:r>
          </a:p>
          <a:p>
            <a:pPr marL="168782" indent="-168782">
              <a:spcBef>
                <a:spcPts val="600"/>
              </a:spcBef>
              <a:spcAft>
                <a:spcPts val="300"/>
              </a:spcAft>
              <a:buFont typeface="Arial" panose="020B0604020202020204" pitchFamily="34" charset="0"/>
              <a:buChar char="•"/>
            </a:pPr>
            <a:r>
              <a:rPr lang="en-US" sz="1400" b="1" dirty="0">
                <a:solidFill>
                  <a:srgbClr val="045C87"/>
                </a:solidFill>
              </a:rPr>
              <a:t>Real-time</a:t>
            </a:r>
            <a:r>
              <a:rPr lang="en-US" sz="1400" b="1" dirty="0">
                <a:solidFill>
                  <a:srgbClr val="067AB4">
                    <a:lumMod val="75000"/>
                  </a:srgbClr>
                </a:solidFill>
              </a:rPr>
              <a:t>, logically centralized view of topology &amp; inventory</a:t>
            </a:r>
          </a:p>
          <a:p>
            <a:pPr marL="347041" lvl="1" indent="-170367">
              <a:buFont typeface="Calibri" panose="020F0502020204030204" pitchFamily="34" charset="0"/>
              <a:buChar char="‒"/>
            </a:pPr>
            <a:r>
              <a:rPr lang="en-US" sz="1200" b="1" dirty="0">
                <a:solidFill>
                  <a:srgbClr val="000000"/>
                </a:solidFill>
              </a:rPr>
              <a:t>Map and broker of data sources in the global network</a:t>
            </a:r>
          </a:p>
          <a:p>
            <a:pPr marL="347041" lvl="1" indent="-170367">
              <a:buFont typeface="Calibri" panose="020F0502020204030204" pitchFamily="34" charset="0"/>
              <a:buChar char="‒"/>
            </a:pPr>
            <a:r>
              <a:rPr lang="en-US" sz="1200" b="1" dirty="0">
                <a:solidFill>
                  <a:srgbClr val="000000"/>
                </a:solidFill>
              </a:rPr>
              <a:t>Federates across controllers, cloud infrastructure, partners, etc.</a:t>
            </a:r>
          </a:p>
          <a:p>
            <a:pPr marL="347041" lvl="1" indent="-170367">
              <a:buFont typeface="Calibri" panose="020F0502020204030204" pitchFamily="34" charset="0"/>
              <a:buChar char="‒"/>
            </a:pPr>
            <a:r>
              <a:rPr lang="en-US" sz="1200" b="1" dirty="0">
                <a:solidFill>
                  <a:srgbClr val="000000"/>
                </a:solidFill>
              </a:rPr>
              <a:t>Real-time access to authoritative sources with ability to aggregate views</a:t>
            </a:r>
          </a:p>
          <a:p>
            <a:pPr marL="347041" lvl="1" indent="-170367">
              <a:buFont typeface="Calibri" panose="020F0502020204030204" pitchFamily="34" charset="0"/>
              <a:buChar char="‒"/>
            </a:pPr>
            <a:r>
              <a:rPr lang="en-US" sz="1200" b="1" dirty="0">
                <a:solidFill>
                  <a:srgbClr val="000000"/>
                </a:solidFill>
              </a:rPr>
              <a:t>Real-time awareness of network elements, applications and service instances</a:t>
            </a:r>
          </a:p>
          <a:p>
            <a:pPr marL="347041" lvl="1" indent="-170367">
              <a:buFont typeface="Calibri" panose="020F0502020204030204" pitchFamily="34" charset="0"/>
              <a:buChar char="‒"/>
            </a:pPr>
            <a:r>
              <a:rPr lang="en-US" sz="1200" b="1" dirty="0">
                <a:solidFill>
                  <a:srgbClr val="000000"/>
                </a:solidFill>
              </a:rPr>
              <a:t>Aware of all the assets in scope, organized by their type, state &amp; location</a:t>
            </a:r>
          </a:p>
          <a:p>
            <a:pPr marL="347041" lvl="1" indent="-170367">
              <a:buFont typeface="Calibri" panose="020F0502020204030204" pitchFamily="34" charset="0"/>
              <a:buChar char="‒"/>
            </a:pPr>
            <a:r>
              <a:rPr lang="en-US" sz="1200" b="1" dirty="0">
                <a:solidFill>
                  <a:srgbClr val="000000"/>
                </a:solidFill>
              </a:rPr>
              <a:t>Keeps track of the dynamic relationships of the virtual assets </a:t>
            </a:r>
          </a:p>
          <a:p>
            <a:pPr marL="347041" lvl="1" indent="-170367">
              <a:buFont typeface="Calibri" panose="020F0502020204030204" pitchFamily="34" charset="0"/>
              <a:buChar char="‒"/>
            </a:pPr>
            <a:r>
              <a:rPr lang="en-US" sz="1200" b="1" dirty="0">
                <a:solidFill>
                  <a:srgbClr val="000000"/>
                </a:solidFill>
              </a:rPr>
              <a:t>Aware of resource assignments, availability &amp; relationships to customer</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Network events used to maintain the integrity of inventory</a:t>
            </a:r>
          </a:p>
          <a:p>
            <a:pPr marL="347041" lvl="1" indent="-170367">
              <a:buFont typeface="Calibri" panose="020F0502020204030204" pitchFamily="34" charset="0"/>
              <a:buChar char="‒"/>
            </a:pPr>
            <a:r>
              <a:rPr lang="en-US" sz="1200" b="1" dirty="0">
                <a:solidFill>
                  <a:srgbClr val="000000"/>
                </a:solidFill>
              </a:rPr>
              <a:t>Monitors network events to register services, networks &amp; resources</a:t>
            </a:r>
          </a:p>
          <a:p>
            <a:pPr marL="347041" lvl="1" indent="-170367">
              <a:buFont typeface="Calibri" panose="020F0502020204030204" pitchFamily="34" charset="0"/>
              <a:buChar char="‒"/>
            </a:pPr>
            <a:r>
              <a:rPr lang="en-US" sz="1200" b="1" dirty="0">
                <a:solidFill>
                  <a:srgbClr val="000000"/>
                </a:solidFill>
              </a:rPr>
              <a:t>Tracks creation, modification or removal of entities and relationships</a:t>
            </a:r>
          </a:p>
          <a:p>
            <a:pPr marL="0" indent="0">
              <a:buNone/>
            </a:pPr>
            <a:endParaRPr lang="en-US" dirty="0"/>
          </a:p>
        </p:txBody>
      </p:sp>
      <p:sp>
        <p:nvSpPr>
          <p:cNvPr id="68" name="Rounded Rectangle 132"/>
          <p:cNvSpPr/>
          <p:nvPr/>
        </p:nvSpPr>
        <p:spPr>
          <a:xfrm>
            <a:off x="4230477" y="1563863"/>
            <a:ext cx="7866703" cy="3535452"/>
          </a:xfrm>
          <a:prstGeom prst="roundRect">
            <a:avLst>
              <a:gd name="adj" fmla="val 0"/>
            </a:avLst>
          </a:prstGeom>
          <a:solidFill>
            <a:srgbClr val="FCB314">
              <a:lumMod val="40000"/>
              <a:lumOff val="6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82535" tIns="45614" rIns="182535" bIns="45614" rtlCol="0" anchor="t" anchorCtr="0"/>
          <a:lstStyle/>
          <a:p>
            <a:pPr marL="0" marR="0" lvl="0" indent="0" defTabSz="91245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libri"/>
              <a:ea typeface="ＭＳ Ｐゴシック" charset="0"/>
              <a:cs typeface="ＭＳ Ｐゴシック" charset="0"/>
            </a:endParaRPr>
          </a:p>
        </p:txBody>
      </p:sp>
      <p:sp>
        <p:nvSpPr>
          <p:cNvPr id="69" name="TextBox 68"/>
          <p:cNvSpPr txBox="1"/>
          <p:nvPr/>
        </p:nvSpPr>
        <p:spPr>
          <a:xfrm>
            <a:off x="4221862" y="1533475"/>
            <a:ext cx="969980" cy="523137"/>
          </a:xfrm>
          <a:prstGeom prst="rect">
            <a:avLst/>
          </a:prstGeom>
          <a:noFill/>
        </p:spPr>
        <p:txBody>
          <a:bodyPr wrap="none" lIns="91362" tIns="45679" rIns="91362" bIns="45679" rtlCol="0">
            <a:spAutoFit/>
          </a:bodyPr>
          <a:lstStyle/>
          <a:p>
            <a:pPr defTabSz="1216859"/>
            <a:r>
              <a:rPr lang="en-US" sz="2800" b="1" dirty="0">
                <a:solidFill>
                  <a:prstClr val="black"/>
                </a:solidFill>
                <a:cs typeface="Arial" charset="0"/>
              </a:rPr>
              <a:t>A&amp;AI</a:t>
            </a:r>
          </a:p>
        </p:txBody>
      </p:sp>
      <p:sp>
        <p:nvSpPr>
          <p:cNvPr id="70" name="Right Arrow 9"/>
          <p:cNvSpPr/>
          <p:nvPr/>
        </p:nvSpPr>
        <p:spPr>
          <a:xfrm>
            <a:off x="5999424" y="2523713"/>
            <a:ext cx="483682" cy="874632"/>
          </a:xfrm>
          <a:prstGeom prst="rightArrow">
            <a:avLst>
              <a:gd name="adj1" fmla="val 71296"/>
              <a:gd name="adj2" fmla="val 50000"/>
            </a:avLst>
          </a:prstGeom>
          <a:gradFill rotWithShape="1">
            <a:gsLst>
              <a:gs pos="0">
                <a:srgbClr val="6EBB1F">
                  <a:tint val="50000"/>
                  <a:satMod val="300000"/>
                </a:srgbClr>
              </a:gs>
              <a:gs pos="35000">
                <a:srgbClr val="6EBB1F">
                  <a:tint val="37000"/>
                  <a:satMod val="300000"/>
                </a:srgbClr>
              </a:gs>
              <a:gs pos="100000">
                <a:srgbClr val="6EBB1F">
                  <a:tint val="15000"/>
                  <a:satMod val="350000"/>
                </a:srgbClr>
              </a:gs>
            </a:gsLst>
            <a:lin ang="16200000" scaled="1"/>
          </a:gradFill>
          <a:ln w="9525" cap="flat" cmpd="sng" algn="ctr">
            <a:solidFill>
              <a:srgbClr val="6EBB1F">
                <a:shade val="95000"/>
                <a:satMod val="105000"/>
              </a:srgbClr>
            </a:solidFill>
            <a:prstDash val="solid"/>
          </a:ln>
          <a:effectLst>
            <a:outerShdw blurRad="40000" dist="20000" dir="5400000" rotWithShape="0">
              <a:srgbClr val="000000">
                <a:alpha val="38000"/>
              </a:srgbClr>
            </a:outerShdw>
          </a:effectLst>
        </p:spPr>
        <p:txBody>
          <a:bodyPr lIns="91362" tIns="45679" rIns="91362" bIns="45679" rtlCol="0" anchor="ctr"/>
          <a:lstStyle/>
          <a:p>
            <a:pPr marL="0" marR="0" lvl="0" indent="0" algn="ctr" defTabSz="121731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71" name="Rounded Rectangle 120"/>
          <p:cNvSpPr/>
          <p:nvPr/>
        </p:nvSpPr>
        <p:spPr>
          <a:xfrm>
            <a:off x="5375721" y="1586667"/>
            <a:ext cx="6042062" cy="222129"/>
          </a:xfrm>
          <a:prstGeom prst="roundRect">
            <a:avLst/>
          </a:prstGeom>
          <a:solidFill>
            <a:sysClr val="window" lastClr="FFFFFF"/>
          </a:solidFill>
          <a:ln w="9525" cap="flat" cmpd="sng" algn="ctr">
            <a:solidFill>
              <a:srgbClr val="6EBB1F">
                <a:lumMod val="50000"/>
              </a:srgbClr>
            </a:solidFill>
            <a:prstDash val="solid"/>
          </a:ln>
          <a:effectLst>
            <a:outerShdw blurRad="40000" dist="20000" dir="5400000" rotWithShape="0">
              <a:srgbClr val="000000">
                <a:alpha val="38000"/>
              </a:srgbClr>
            </a:outerShdw>
          </a:effectLst>
        </p:spPr>
        <p:txBody>
          <a:bodyPr lIns="91240" tIns="0" rIns="91240" bIns="45614" rtlCol="0" anchor="ctr" anchorCtr="1"/>
          <a:lstStyle/>
          <a:p>
            <a:pPr marL="0" marR="0" lvl="0" indent="0" algn="ctr" defTabSz="91245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Arial" charset="0"/>
              </a:rPr>
              <a:t>API Handler </a:t>
            </a:r>
          </a:p>
        </p:txBody>
      </p:sp>
      <p:sp>
        <p:nvSpPr>
          <p:cNvPr id="72" name="Rounded Rectangle 109"/>
          <p:cNvSpPr/>
          <p:nvPr/>
        </p:nvSpPr>
        <p:spPr>
          <a:xfrm>
            <a:off x="4384373" y="4100472"/>
            <a:ext cx="7230824" cy="654298"/>
          </a:xfrm>
          <a:prstGeom prst="roundRect">
            <a:avLst>
              <a:gd name="adj" fmla="val 13777"/>
            </a:avLst>
          </a:prstGeom>
          <a:solidFill>
            <a:sysClr val="window" lastClr="FFFFFF"/>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marL="0" marR="0" lvl="0" indent="0" algn="ctr" defTabSz="91322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Calibri" panose="020F0502020204030204" pitchFamily="34" charset="0"/>
              </a:rPr>
              <a:t>A&amp;AI Application Management Functions</a:t>
            </a:r>
          </a:p>
        </p:txBody>
      </p:sp>
      <p:sp>
        <p:nvSpPr>
          <p:cNvPr id="73" name="Rectangle 72"/>
          <p:cNvSpPr/>
          <p:nvPr/>
        </p:nvSpPr>
        <p:spPr>
          <a:xfrm>
            <a:off x="9362286"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Data Audits</a:t>
            </a:r>
          </a:p>
        </p:txBody>
      </p:sp>
      <p:sp>
        <p:nvSpPr>
          <p:cNvPr id="74" name="Rectangle 73"/>
          <p:cNvSpPr/>
          <p:nvPr/>
        </p:nvSpPr>
        <p:spPr>
          <a:xfrm>
            <a:off x="5703670"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History</a:t>
            </a:r>
          </a:p>
        </p:txBody>
      </p:sp>
      <p:sp>
        <p:nvSpPr>
          <p:cNvPr id="75" name="Rectangle 74"/>
          <p:cNvSpPr/>
          <p:nvPr/>
        </p:nvSpPr>
        <p:spPr>
          <a:xfrm>
            <a:off x="10581827"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Archival</a:t>
            </a:r>
          </a:p>
        </p:txBody>
      </p:sp>
      <p:sp>
        <p:nvSpPr>
          <p:cNvPr id="76" name="Rectangle 75"/>
          <p:cNvSpPr/>
          <p:nvPr/>
        </p:nvSpPr>
        <p:spPr>
          <a:xfrm>
            <a:off x="4484132"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OA&amp;M</a:t>
            </a:r>
          </a:p>
        </p:txBody>
      </p:sp>
      <p:sp>
        <p:nvSpPr>
          <p:cNvPr id="77" name="Rectangle 76"/>
          <p:cNvSpPr/>
          <p:nvPr/>
        </p:nvSpPr>
        <p:spPr>
          <a:xfrm>
            <a:off x="8142747"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Notifications</a:t>
            </a:r>
          </a:p>
        </p:txBody>
      </p:sp>
      <p:sp>
        <p:nvSpPr>
          <p:cNvPr id="78" name="Rectangle 77"/>
          <p:cNvSpPr/>
          <p:nvPr/>
        </p:nvSpPr>
        <p:spPr>
          <a:xfrm>
            <a:off x="6923209"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Event Subscriptions</a:t>
            </a:r>
          </a:p>
        </p:txBody>
      </p:sp>
      <p:sp>
        <p:nvSpPr>
          <p:cNvPr id="79" name="Rounded Rectangle 152"/>
          <p:cNvSpPr/>
          <p:nvPr/>
        </p:nvSpPr>
        <p:spPr>
          <a:xfrm rot="5400000">
            <a:off x="10400920" y="3201757"/>
            <a:ext cx="3085694" cy="187765"/>
          </a:xfrm>
          <a:prstGeom prst="roundRect">
            <a:avLst/>
          </a:prstGeom>
          <a:solidFill>
            <a:sysClr val="window" lastClr="FFFFFF"/>
          </a:solidFill>
          <a:ln w="9525" cap="flat" cmpd="sng" algn="ctr">
            <a:solidFill>
              <a:srgbClr val="6EBB1F">
                <a:lumMod val="50000"/>
              </a:srgbClr>
            </a:solidFill>
            <a:prstDash val="solid"/>
          </a:ln>
          <a:effectLst>
            <a:outerShdw blurRad="40000" dist="20000" dir="5400000" rotWithShape="0">
              <a:srgbClr val="000000">
                <a:alpha val="38000"/>
              </a:srgbClr>
            </a:outerShdw>
          </a:effectLst>
        </p:spPr>
        <p:txBody>
          <a:bodyPr lIns="91240" tIns="0" rIns="91240" bIns="45614" rtlCol="0" anchor="ctr" anchorCtr="1"/>
          <a:lstStyle/>
          <a:p>
            <a:pPr marL="0" marR="0" lvl="0" indent="0" algn="ctr" defTabSz="91245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Arial" charset="0"/>
              </a:rPr>
              <a:t>A&amp;AI Data Management Services</a:t>
            </a:r>
          </a:p>
        </p:txBody>
      </p:sp>
      <p:grpSp>
        <p:nvGrpSpPr>
          <p:cNvPr id="80" name="Group 79"/>
          <p:cNvGrpSpPr/>
          <p:nvPr/>
        </p:nvGrpSpPr>
        <p:grpSpPr>
          <a:xfrm>
            <a:off x="6449698" y="1824218"/>
            <a:ext cx="5282532" cy="1056985"/>
            <a:chOff x="4764781" y="2458637"/>
            <a:chExt cx="4573953" cy="1056985"/>
          </a:xfrm>
        </p:grpSpPr>
        <p:sp>
          <p:nvSpPr>
            <p:cNvPr id="81" name="Rounded Rectangle 108"/>
            <p:cNvSpPr/>
            <p:nvPr/>
          </p:nvSpPr>
          <p:spPr>
            <a:xfrm>
              <a:off x="4764781" y="2458637"/>
              <a:ext cx="4573953" cy="1056985"/>
            </a:xfrm>
            <a:prstGeom prst="roundRect">
              <a:avLst>
                <a:gd name="adj" fmla="val 12885"/>
              </a:avLst>
            </a:prstGeom>
            <a:solidFill>
              <a:sysClr val="window" lastClr="FFFFFF"/>
            </a:solidFill>
            <a:ln w="9525" cap="flat" cmpd="sng" algn="ctr">
              <a:solidFill>
                <a:srgbClr val="6EBB1F">
                  <a:lumMod val="50000"/>
                </a:srgbClr>
              </a:solidFill>
              <a:prstDash val="solid"/>
            </a:ln>
            <a:effectLst>
              <a:outerShdw blurRad="40000" dist="20000" dir="5400000" rotWithShape="0">
                <a:srgbClr val="000000">
                  <a:alpha val="38000"/>
                </a:srgbClr>
              </a:outerShdw>
            </a:effectLst>
          </p:spPr>
          <p:txBody>
            <a:bodyPr lIns="0" tIns="0" rIns="0" bIns="0" rtlCol="0" anchor="t" anchorCtr="1"/>
            <a:lstStyle/>
            <a:p>
              <a:pPr marL="0" marR="0" lvl="0" indent="0" algn="ctr" defTabSz="91245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cs typeface="Arial" charset="0"/>
                </a:rPr>
                <a:t>Inventory &amp; Topology Management</a:t>
              </a:r>
            </a:p>
          </p:txBody>
        </p:sp>
        <p:grpSp>
          <p:nvGrpSpPr>
            <p:cNvPr id="82" name="Group 81"/>
            <p:cNvGrpSpPr/>
            <p:nvPr/>
          </p:nvGrpSpPr>
          <p:grpSpPr>
            <a:xfrm>
              <a:off x="4863606" y="2777130"/>
              <a:ext cx="4385139" cy="658136"/>
              <a:chOff x="4863606" y="2777130"/>
              <a:chExt cx="4385139" cy="658136"/>
            </a:xfrm>
          </p:grpSpPr>
          <p:sp>
            <p:nvSpPr>
              <p:cNvPr id="83" name="Rounded Rectangle 14"/>
              <p:cNvSpPr/>
              <p:nvPr/>
            </p:nvSpPr>
            <p:spPr>
              <a:xfrm>
                <a:off x="5800488" y="2777130"/>
                <a:ext cx="3448257" cy="658136"/>
              </a:xfrm>
              <a:prstGeom prst="roundRect">
                <a:avLst>
                  <a:gd name="adj" fmla="val 12120"/>
                </a:avLst>
              </a:prstGeom>
              <a:solidFill>
                <a:sysClr val="window" lastClr="FFFFFF"/>
              </a:solidFill>
              <a:ln w="25400" cap="flat" cmpd="sng" algn="ctr">
                <a:solidFill>
                  <a:srgbClr val="FCB314"/>
                </a:solidFill>
                <a:prstDash val="solid"/>
              </a:ln>
              <a:effectLst/>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endParaRPr kumimoji="0" lang="en-US" sz="3600" b="0" i="0" u="none" strike="noStrike" kern="0" cap="none" spc="0" normalizeH="0" baseline="0" noProof="0">
                  <a:ln>
                    <a:noFill/>
                  </a:ln>
                  <a:solidFill>
                    <a:prstClr val="black"/>
                  </a:solidFill>
                  <a:effectLst/>
                  <a:uLnTx/>
                  <a:uFillTx/>
                  <a:latin typeface="Calibri"/>
                  <a:ea typeface="+mn-ea"/>
                  <a:cs typeface="+mn-cs"/>
                </a:endParaRPr>
              </a:p>
            </p:txBody>
          </p:sp>
          <p:grpSp>
            <p:nvGrpSpPr>
              <p:cNvPr id="84" name="Group 83"/>
              <p:cNvGrpSpPr/>
              <p:nvPr/>
            </p:nvGrpSpPr>
            <p:grpSpPr>
              <a:xfrm>
                <a:off x="5860365" y="2841218"/>
                <a:ext cx="3303634" cy="504727"/>
                <a:chOff x="5860365" y="2841218"/>
                <a:chExt cx="3303634" cy="504727"/>
              </a:xfrm>
            </p:grpSpPr>
            <p:sp>
              <p:nvSpPr>
                <p:cNvPr id="89" name="Rectangle 88"/>
                <p:cNvSpPr/>
                <p:nvPr/>
              </p:nvSpPr>
              <p:spPr>
                <a:xfrm>
                  <a:off x="5860365" y="284121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Service</a:t>
                  </a:r>
                </a:p>
              </p:txBody>
            </p:sp>
            <p:sp>
              <p:nvSpPr>
                <p:cNvPr id="90" name="Rectangle 89"/>
                <p:cNvSpPr/>
                <p:nvPr/>
              </p:nvSpPr>
              <p:spPr>
                <a:xfrm>
                  <a:off x="5860365" y="313377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Network</a:t>
                  </a:r>
                </a:p>
              </p:txBody>
            </p:sp>
            <p:sp>
              <p:nvSpPr>
                <p:cNvPr id="91" name="Rectangle 90"/>
                <p:cNvSpPr/>
                <p:nvPr/>
              </p:nvSpPr>
              <p:spPr>
                <a:xfrm>
                  <a:off x="6702496" y="284121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Resource</a:t>
                  </a:r>
                </a:p>
              </p:txBody>
            </p:sp>
            <p:sp>
              <p:nvSpPr>
                <p:cNvPr id="92" name="Rectangle 91"/>
                <p:cNvSpPr/>
                <p:nvPr/>
              </p:nvSpPr>
              <p:spPr>
                <a:xfrm>
                  <a:off x="6702496" y="313377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Infrastructure</a:t>
                  </a:r>
                </a:p>
              </p:txBody>
            </p:sp>
            <p:sp>
              <p:nvSpPr>
                <p:cNvPr id="93" name="Rectangle 92"/>
                <p:cNvSpPr/>
                <p:nvPr/>
              </p:nvSpPr>
              <p:spPr>
                <a:xfrm>
                  <a:off x="7544627" y="2843073"/>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Active</a:t>
                  </a:r>
                </a:p>
              </p:txBody>
            </p:sp>
            <p:sp>
              <p:nvSpPr>
                <p:cNvPr id="94" name="Rectangle 93"/>
                <p:cNvSpPr/>
                <p:nvPr/>
              </p:nvSpPr>
              <p:spPr>
                <a:xfrm>
                  <a:off x="7544627" y="3135633"/>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Topology</a:t>
                  </a:r>
                </a:p>
              </p:txBody>
            </p:sp>
            <p:sp>
              <p:nvSpPr>
                <p:cNvPr id="95" name="Rectangle 94"/>
                <p:cNvSpPr/>
                <p:nvPr/>
              </p:nvSpPr>
              <p:spPr>
                <a:xfrm>
                  <a:off x="8386759" y="3135633"/>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Assignment</a:t>
                  </a:r>
                </a:p>
              </p:txBody>
            </p:sp>
            <p:sp>
              <p:nvSpPr>
                <p:cNvPr id="96" name="Rectangle 95"/>
                <p:cNvSpPr/>
                <p:nvPr/>
              </p:nvSpPr>
              <p:spPr>
                <a:xfrm>
                  <a:off x="8386759" y="2843073"/>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Available</a:t>
                  </a:r>
                </a:p>
              </p:txBody>
            </p:sp>
          </p:grpSp>
          <p:sp>
            <p:nvSpPr>
              <p:cNvPr id="85" name="Rounded Rectangle 82"/>
              <p:cNvSpPr/>
              <p:nvPr/>
            </p:nvSpPr>
            <p:spPr>
              <a:xfrm>
                <a:off x="4863606" y="2777130"/>
                <a:ext cx="897047" cy="658136"/>
              </a:xfrm>
              <a:prstGeom prst="roundRect">
                <a:avLst>
                  <a:gd name="adj" fmla="val 12120"/>
                </a:avLst>
              </a:prstGeom>
              <a:solidFill>
                <a:sysClr val="window" lastClr="FFFFFF"/>
              </a:solidFill>
              <a:ln w="25400" cap="flat" cmpd="sng" algn="ctr">
                <a:solidFill>
                  <a:srgbClr val="FCB314"/>
                </a:solidFill>
                <a:prstDash val="solid"/>
              </a:ln>
              <a:effectLst/>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endParaRPr kumimoji="0" lang="en-US" sz="3600" b="0" i="0" u="none" strike="noStrike" kern="0" cap="none" spc="0" normalizeH="0" baseline="0" noProof="0">
                  <a:ln>
                    <a:noFill/>
                  </a:ln>
                  <a:solidFill>
                    <a:prstClr val="black"/>
                  </a:solidFill>
                  <a:effectLst/>
                  <a:uLnTx/>
                  <a:uFillTx/>
                  <a:latin typeface="Calibri"/>
                  <a:ea typeface="+mn-ea"/>
                  <a:cs typeface="+mn-cs"/>
                </a:endParaRPr>
              </a:p>
            </p:txBody>
          </p:sp>
          <p:grpSp>
            <p:nvGrpSpPr>
              <p:cNvPr id="86" name="Group 85"/>
              <p:cNvGrpSpPr/>
              <p:nvPr/>
            </p:nvGrpSpPr>
            <p:grpSpPr>
              <a:xfrm>
                <a:off x="4913975" y="2841218"/>
                <a:ext cx="777240" cy="502872"/>
                <a:chOff x="4913975" y="2841218"/>
                <a:chExt cx="777240" cy="502872"/>
              </a:xfrm>
            </p:grpSpPr>
            <p:sp>
              <p:nvSpPr>
                <p:cNvPr id="87" name="Rectangle 86"/>
                <p:cNvSpPr/>
                <p:nvPr/>
              </p:nvSpPr>
              <p:spPr>
                <a:xfrm>
                  <a:off x="4913975" y="284121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Entitlement</a:t>
                  </a:r>
                </a:p>
              </p:txBody>
            </p:sp>
            <p:sp>
              <p:nvSpPr>
                <p:cNvPr id="88" name="Rectangle 87"/>
                <p:cNvSpPr/>
                <p:nvPr/>
              </p:nvSpPr>
              <p:spPr>
                <a:xfrm>
                  <a:off x="4913975" y="313377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Reference</a:t>
                  </a:r>
                </a:p>
              </p:txBody>
            </p:sp>
          </p:grpSp>
        </p:grpSp>
      </p:grpSp>
      <p:sp>
        <p:nvSpPr>
          <p:cNvPr id="97" name="Flowchart: Magnetic Disk 96"/>
          <p:cNvSpPr/>
          <p:nvPr/>
        </p:nvSpPr>
        <p:spPr>
          <a:xfrm>
            <a:off x="9154514" y="3266534"/>
            <a:ext cx="2194560" cy="548640"/>
          </a:xfrm>
          <a:prstGeom prst="flowChartMagneticDisk">
            <a:avLst/>
          </a:prstGeom>
          <a:solidFill>
            <a:sysClr val="window" lastClr="FFFFFF">
              <a:lumMod val="85000"/>
            </a:sysClr>
          </a:solidFill>
          <a:ln w="3175">
            <a:solidFill>
              <a:sysClr val="windowText" lastClr="000000">
                <a:lumMod val="65000"/>
                <a:lumOff val="35000"/>
              </a:sys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Calibri"/>
                <a:ea typeface="+mn-ea"/>
                <a:cs typeface="+mn-cs"/>
              </a:rPr>
              <a:t>Inventory &amp; Topology</a:t>
            </a:r>
          </a:p>
        </p:txBody>
      </p:sp>
      <p:sp>
        <p:nvSpPr>
          <p:cNvPr id="98" name="Flowchart: Magnetic Disk 97"/>
          <p:cNvSpPr/>
          <p:nvPr/>
        </p:nvSpPr>
        <p:spPr>
          <a:xfrm>
            <a:off x="6669712" y="3266312"/>
            <a:ext cx="2194560" cy="548640"/>
          </a:xfrm>
          <a:prstGeom prst="flowChartMagneticDisk">
            <a:avLst/>
          </a:prstGeom>
          <a:solidFill>
            <a:sysClr val="window" lastClr="FFFFFF">
              <a:lumMod val="85000"/>
            </a:sysClr>
          </a:solidFill>
          <a:ln w="3175">
            <a:solidFill>
              <a:sysClr val="windowText" lastClr="000000">
                <a:lumMod val="65000"/>
                <a:lumOff val="35000"/>
              </a:sys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a:ln>
                  <a:noFill/>
                </a:ln>
                <a:solidFill>
                  <a:prstClr val="black"/>
                </a:solidFill>
                <a:effectLst/>
                <a:uLnTx/>
                <a:uFillTx/>
                <a:latin typeface="Calibri"/>
                <a:ea typeface="+mn-ea"/>
                <a:cs typeface="+mn-cs"/>
              </a:rPr>
              <a:t>Entitlements &amp; Reference</a:t>
            </a:r>
            <a:endParaRPr kumimoji="0" lang="en-US" sz="1400" b="1" i="0" u="none" strike="noStrike" kern="0" cap="none" spc="0" normalizeH="0" baseline="0" noProof="0" dirty="0">
              <a:ln>
                <a:noFill/>
              </a:ln>
              <a:solidFill>
                <a:prstClr val="black"/>
              </a:solidFill>
              <a:effectLst/>
              <a:uLnTx/>
              <a:uFillTx/>
              <a:latin typeface="Calibri"/>
              <a:ea typeface="+mn-ea"/>
              <a:cs typeface="+mn-cs"/>
            </a:endParaRPr>
          </a:p>
        </p:txBody>
      </p:sp>
      <p:cxnSp>
        <p:nvCxnSpPr>
          <p:cNvPr id="99" name="Straight Arrow Connector 98"/>
          <p:cNvCxnSpPr>
            <a:endCxn id="98" idx="1"/>
          </p:cNvCxnSpPr>
          <p:nvPr/>
        </p:nvCxnSpPr>
        <p:spPr>
          <a:xfrm>
            <a:off x="7765589" y="2888215"/>
            <a:ext cx="1403" cy="378097"/>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100" name="Rounded Rectangle 66"/>
          <p:cNvSpPr/>
          <p:nvPr/>
        </p:nvSpPr>
        <p:spPr>
          <a:xfrm>
            <a:off x="8947108" y="2849427"/>
            <a:ext cx="2609373" cy="174218"/>
          </a:xfrm>
          <a:prstGeom prst="roundRect">
            <a:avLst/>
          </a:prstGeom>
          <a:solidFill>
            <a:sysClr val="window" lastClr="FFFFFF"/>
          </a:solidFill>
          <a:ln w="9525" cap="flat" cmpd="sng" algn="ctr">
            <a:solidFill>
              <a:srgbClr val="6EBB1F">
                <a:lumMod val="50000"/>
              </a:srgbClr>
            </a:solidFill>
            <a:prstDash val="solid"/>
          </a:ln>
          <a:effectLst>
            <a:outerShdw blurRad="40000" dist="20000" dir="5400000" rotWithShape="0">
              <a:srgbClr val="000000">
                <a:alpha val="38000"/>
              </a:srgbClr>
            </a:outerShdw>
          </a:effectLst>
        </p:spPr>
        <p:txBody>
          <a:bodyPr lIns="91240" tIns="0" rIns="91240" bIns="45614" rtlCol="0" anchor="ctr" anchorCtr="1"/>
          <a:lstStyle/>
          <a:p>
            <a:pPr marL="0" marR="0" lvl="0" indent="0" algn="ctr" defTabSz="91245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Arial" charset="0"/>
              </a:rPr>
              <a:t>Graph Layer</a:t>
            </a:r>
          </a:p>
        </p:txBody>
      </p:sp>
      <p:cxnSp>
        <p:nvCxnSpPr>
          <p:cNvPr id="101" name="Straight Arrow Connector 100"/>
          <p:cNvCxnSpPr>
            <a:stCxn id="100" idx="2"/>
            <a:endCxn id="97" idx="1"/>
          </p:cNvCxnSpPr>
          <p:nvPr/>
        </p:nvCxnSpPr>
        <p:spPr>
          <a:xfrm flipH="1">
            <a:off x="10251794" y="3023645"/>
            <a:ext cx="1" cy="242889"/>
          </a:xfrm>
          <a:prstGeom prst="straightConnector1">
            <a:avLst/>
          </a:prstGeom>
          <a:noFill/>
          <a:ln w="19050" cap="flat" cmpd="sng" algn="ctr">
            <a:solidFill>
              <a:sysClr val="windowText" lastClr="000000"/>
            </a:solidFill>
            <a:prstDash val="solid"/>
            <a:headEnd type="triangle" w="med" len="med"/>
            <a:tailEnd type="triangle" w="med" len="med"/>
          </a:ln>
          <a:effectLst/>
        </p:spPr>
      </p:cxnSp>
      <p:cxnSp>
        <p:nvCxnSpPr>
          <p:cNvPr id="102" name="Straight Arrow Connector 101"/>
          <p:cNvCxnSpPr>
            <a:stCxn id="97" idx="3"/>
          </p:cNvCxnSpPr>
          <p:nvPr/>
        </p:nvCxnSpPr>
        <p:spPr>
          <a:xfrm>
            <a:off x="10251794" y="3815174"/>
            <a:ext cx="2900" cy="294382"/>
          </a:xfrm>
          <a:prstGeom prst="straightConnector1">
            <a:avLst/>
          </a:prstGeom>
          <a:noFill/>
          <a:ln w="19050" cap="flat" cmpd="sng" algn="ctr">
            <a:solidFill>
              <a:sysClr val="windowText" lastClr="000000"/>
            </a:solidFill>
            <a:prstDash val="solid"/>
            <a:headEnd type="triangle" w="med" len="med"/>
            <a:tailEnd type="triangle" w="med" len="med"/>
          </a:ln>
          <a:effectLst/>
        </p:spPr>
      </p:cxnSp>
      <p:cxnSp>
        <p:nvCxnSpPr>
          <p:cNvPr id="103" name="Straight Arrow Connector 102"/>
          <p:cNvCxnSpPr>
            <a:stCxn id="98" idx="3"/>
          </p:cNvCxnSpPr>
          <p:nvPr/>
        </p:nvCxnSpPr>
        <p:spPr>
          <a:xfrm flipH="1">
            <a:off x="7765589" y="3814952"/>
            <a:ext cx="1403" cy="292257"/>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104" name="Rounded Rectangle 107"/>
          <p:cNvSpPr/>
          <p:nvPr/>
        </p:nvSpPr>
        <p:spPr>
          <a:xfrm>
            <a:off x="4490075" y="1929447"/>
            <a:ext cx="1599998" cy="1967531"/>
          </a:xfrm>
          <a:prstGeom prst="roundRect">
            <a:avLst/>
          </a:prstGeom>
          <a:solidFill>
            <a:sysClr val="window" lastClr="FFFFFF"/>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marL="0" marR="0" lvl="0" indent="0" algn="ctr" defTabSz="91322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Calibri" panose="020F0502020204030204" pitchFamily="34" charset="0"/>
              </a:rPr>
              <a:t>Metadata Engine</a:t>
            </a:r>
          </a:p>
        </p:txBody>
      </p:sp>
      <p:sp>
        <p:nvSpPr>
          <p:cNvPr id="105" name="Rectangle 104"/>
          <p:cNvSpPr/>
          <p:nvPr/>
        </p:nvSpPr>
        <p:spPr>
          <a:xfrm>
            <a:off x="4664689" y="2250973"/>
            <a:ext cx="1258533" cy="337847"/>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API Generation</a:t>
            </a:r>
          </a:p>
        </p:txBody>
      </p:sp>
      <p:sp>
        <p:nvSpPr>
          <p:cNvPr id="106" name="Rectangle 105"/>
          <p:cNvSpPr/>
          <p:nvPr/>
        </p:nvSpPr>
        <p:spPr>
          <a:xfrm>
            <a:off x="4664689" y="2661353"/>
            <a:ext cx="1258533" cy="337847"/>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Schema Generation</a:t>
            </a:r>
          </a:p>
        </p:txBody>
      </p:sp>
      <p:sp>
        <p:nvSpPr>
          <p:cNvPr id="107" name="Rectangle 106"/>
          <p:cNvSpPr/>
          <p:nvPr/>
        </p:nvSpPr>
        <p:spPr>
          <a:xfrm>
            <a:off x="4664689" y="3071734"/>
            <a:ext cx="1258533" cy="337847"/>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Version Management</a:t>
            </a:r>
          </a:p>
        </p:txBody>
      </p:sp>
      <p:sp>
        <p:nvSpPr>
          <p:cNvPr id="108" name="Rectangle 107"/>
          <p:cNvSpPr/>
          <p:nvPr/>
        </p:nvSpPr>
        <p:spPr>
          <a:xfrm>
            <a:off x="4664689" y="3474503"/>
            <a:ext cx="1258533" cy="337847"/>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Metadata Management</a:t>
            </a:r>
          </a:p>
        </p:txBody>
      </p:sp>
      <p:cxnSp>
        <p:nvCxnSpPr>
          <p:cNvPr id="109" name="Straight Arrow Connector 108"/>
          <p:cNvCxnSpPr>
            <a:stCxn id="104" idx="2"/>
          </p:cNvCxnSpPr>
          <p:nvPr/>
        </p:nvCxnSpPr>
        <p:spPr>
          <a:xfrm flipH="1">
            <a:off x="5280787" y="3896978"/>
            <a:ext cx="9287" cy="217230"/>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47" name="Text Placeholder 24"/>
          <p:cNvSpPr txBox="1">
            <a:spLocks/>
          </p:cNvSpPr>
          <p:nvPr/>
        </p:nvSpPr>
        <p:spPr>
          <a:xfrm>
            <a:off x="4334459" y="5196515"/>
            <a:ext cx="4230477" cy="11220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Aft>
                <a:spcPts val="600"/>
              </a:spcAft>
            </a:pPr>
            <a:r>
              <a:rPr lang="en-US" sz="1400" b="1">
                <a:solidFill>
                  <a:srgbClr val="067AB4">
                    <a:lumMod val="75000"/>
                  </a:srgbClr>
                </a:solidFill>
              </a:rPr>
              <a:t>Model-driven</a:t>
            </a:r>
          </a:p>
          <a:p>
            <a:pPr marL="347041" lvl="1" indent="-170367">
              <a:spcAft>
                <a:spcPts val="600"/>
              </a:spcAft>
              <a:buFont typeface="Calibri" panose="020F0502020204030204" pitchFamily="34" charset="0"/>
              <a:buChar char="‒"/>
            </a:pPr>
            <a:r>
              <a:rPr lang="en-US" sz="1200" b="1">
                <a:solidFill>
                  <a:srgbClr val="000000"/>
                </a:solidFill>
              </a:rPr>
              <a:t>Schema, APIs, database views, data integrity mechanisms generated from models expressed in TOSCA.</a:t>
            </a:r>
          </a:p>
          <a:p>
            <a:pPr>
              <a:spcAft>
                <a:spcPts val="600"/>
              </a:spcAft>
            </a:pPr>
            <a:endParaRPr lang="en-US" sz="1400" b="1">
              <a:solidFill>
                <a:srgbClr val="067AB4">
                  <a:lumMod val="75000"/>
                </a:srgbClr>
              </a:solidFill>
            </a:endParaRPr>
          </a:p>
          <a:p>
            <a:pPr>
              <a:spcAft>
                <a:spcPts val="600"/>
              </a:spcAft>
            </a:pPr>
            <a:endParaRPr lang="en-US" sz="1400" b="1">
              <a:solidFill>
                <a:srgbClr val="067AB4">
                  <a:lumMod val="75000"/>
                </a:srgbClr>
              </a:solidFill>
            </a:endParaRPr>
          </a:p>
        </p:txBody>
      </p:sp>
    </p:spTree>
    <p:extLst>
      <p:ext uri="{BB962C8B-B14F-4D97-AF65-F5344CB8AC3E}">
        <p14:creationId xmlns:p14="http://schemas.microsoft.com/office/powerpoint/2010/main" val="2209188690"/>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ONAP SDK-Driven Sub-System Approach</a:t>
            </a:r>
          </a:p>
        </p:txBody>
      </p:sp>
      <p:sp>
        <p:nvSpPr>
          <p:cNvPr id="3" name="Text Placeholder 2"/>
          <p:cNvSpPr>
            <a:spLocks noGrp="1"/>
          </p:cNvSpPr>
          <p:nvPr>
            <p:ph type="body" sz="quarter" idx="10"/>
          </p:nvPr>
        </p:nvSpPr>
        <p:spPr/>
        <p:txBody>
          <a:bodyPr>
            <a:normAutofit/>
          </a:bodyPr>
          <a:lstStyle/>
          <a:p>
            <a:r>
              <a:rPr lang="en-US" sz="2400" dirty="0"/>
              <a:t>Goal: Move toward a common platform architecture, starting with Controllers, Orchestration and Multi-Cloud</a:t>
            </a:r>
          </a:p>
          <a:p>
            <a:r>
              <a:rPr lang="en-US" sz="2400" dirty="0"/>
              <a:t>Improve agility for on-demand/situational creation of instances </a:t>
            </a:r>
          </a:p>
          <a:p>
            <a:r>
              <a:rPr lang="en-US" sz="2400" dirty="0"/>
              <a:t>Reduce software footprint of platform component instances</a:t>
            </a:r>
          </a:p>
          <a:p>
            <a:r>
              <a:rPr lang="en-US" sz="2400" dirty="0"/>
              <a:t>Reusable tool chain and framework across components</a:t>
            </a:r>
          </a:p>
          <a:p>
            <a:r>
              <a:rPr lang="en-US" sz="2400" dirty="0"/>
              <a:t>Facilitate agile introduction and swap-out of technologies</a:t>
            </a:r>
          </a:p>
          <a:p>
            <a:r>
              <a:rPr lang="en-US" sz="2400" dirty="0"/>
              <a:t>Consistent use of NB and SB APIs</a:t>
            </a:r>
          </a:p>
          <a:p>
            <a:r>
              <a:rPr lang="en-US" sz="2400" dirty="0"/>
              <a:t>Enable flexible options to add and extend platform capabilities</a:t>
            </a:r>
          </a:p>
          <a:p>
            <a:pPr marL="0" indent="0">
              <a:buNone/>
            </a:pPr>
            <a:endParaRPr lang="en-US" sz="2400" dirty="0"/>
          </a:p>
          <a:p>
            <a:endParaRPr lang="en-US" sz="2400" dirty="0"/>
          </a:p>
        </p:txBody>
      </p:sp>
      <p:sp>
        <p:nvSpPr>
          <p:cNvPr id="5" name="Rectangle 4"/>
          <p:cNvSpPr/>
          <p:nvPr/>
        </p:nvSpPr>
        <p:spPr>
          <a:xfrm rot="2555504">
            <a:off x="9996610" y="594627"/>
            <a:ext cx="2448253" cy="68558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00"/>
                </a:solidFill>
              </a:rPr>
              <a:t>For </a:t>
            </a:r>
            <a:r>
              <a:rPr lang="en-US" sz="2400" b="1" dirty="0">
                <a:solidFill>
                  <a:srgbClr val="FFFF00"/>
                </a:solidFill>
              </a:rPr>
              <a:t>F</a:t>
            </a:r>
            <a:r>
              <a:rPr lang="en-US" sz="2400" b="1" dirty="0" smtClean="0">
                <a:solidFill>
                  <a:srgbClr val="FFFF00"/>
                </a:solidFill>
              </a:rPr>
              <a:t>urther </a:t>
            </a:r>
            <a:r>
              <a:rPr lang="en-US" sz="2400" b="1" dirty="0">
                <a:solidFill>
                  <a:srgbClr val="FFFF00"/>
                </a:solidFill>
              </a:rPr>
              <a:t>S</a:t>
            </a:r>
            <a:r>
              <a:rPr lang="en-US" sz="2400" b="1" dirty="0" smtClean="0">
                <a:solidFill>
                  <a:srgbClr val="FFFF00"/>
                </a:solidFill>
              </a:rPr>
              <a:t>tudy</a:t>
            </a:r>
            <a:endParaRPr lang="en-US" sz="2400" b="1" dirty="0">
              <a:solidFill>
                <a:srgbClr val="FFFF00"/>
              </a:solidFill>
            </a:endParaRPr>
          </a:p>
        </p:txBody>
      </p:sp>
    </p:spTree>
    <p:extLst>
      <p:ext uri="{BB962C8B-B14F-4D97-AF65-F5344CB8AC3E}">
        <p14:creationId xmlns:p14="http://schemas.microsoft.com/office/powerpoint/2010/main" val="4164196285"/>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r>
              <a:rPr lang="en-US" dirty="0"/>
              <a:t>SDK-Driven Sub-System – Libraries </a:t>
            </a:r>
            <a:r>
              <a:rPr lang="en-US" sz="2200" dirty="0"/>
              <a:t>(including CCSDK)</a:t>
            </a:r>
          </a:p>
        </p:txBody>
      </p:sp>
      <p:sp>
        <p:nvSpPr>
          <p:cNvPr id="170" name="TextBox 169"/>
          <p:cNvSpPr txBox="1"/>
          <p:nvPr/>
        </p:nvSpPr>
        <p:spPr>
          <a:xfrm>
            <a:off x="5172451" y="5753200"/>
            <a:ext cx="3628309" cy="7848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900" b="1" i="1" u="sng" dirty="0">
                <a:solidFill>
                  <a:srgbClr val="008CEA"/>
                </a:solidFill>
                <a:sym typeface="Calibri"/>
              </a:rPr>
              <a:t>*Plugins/Adapters can include</a:t>
            </a:r>
            <a:r>
              <a:rPr lang="en-US" sz="900" i="1" dirty="0">
                <a:solidFill>
                  <a:srgbClr val="008CEA"/>
                </a:solidFill>
                <a:sym typeface="Calibri"/>
              </a:rPr>
              <a:t>: </a:t>
            </a:r>
          </a:p>
          <a:p>
            <a:pPr marL="228600" indent="-117475" defTabSz="457200" hangingPunct="0">
              <a:buSzPct val="120000"/>
              <a:buFont typeface="Arial" panose="020B0604020202020204" pitchFamily="34" charset="0"/>
              <a:buChar char="•"/>
            </a:pPr>
            <a:r>
              <a:rPr lang="en-US" sz="900" i="1" dirty="0">
                <a:solidFill>
                  <a:srgbClr val="008CEA"/>
                </a:solidFill>
                <a:sym typeface="Calibri"/>
              </a:rPr>
              <a:t>3</a:t>
            </a:r>
            <a:r>
              <a:rPr lang="en-US" sz="900" i="1" baseline="30000" dirty="0">
                <a:solidFill>
                  <a:srgbClr val="008CEA"/>
                </a:solidFill>
                <a:sym typeface="Calibri"/>
              </a:rPr>
              <a:t>rd</a:t>
            </a:r>
            <a:r>
              <a:rPr lang="en-US" sz="900" i="1" dirty="0">
                <a:solidFill>
                  <a:srgbClr val="008CEA"/>
                </a:solidFill>
                <a:sym typeface="Calibri"/>
              </a:rPr>
              <a:t> party VNFM Drivers		•  3</a:t>
            </a:r>
            <a:r>
              <a:rPr lang="en-US" sz="900" i="1" baseline="30000" dirty="0">
                <a:solidFill>
                  <a:srgbClr val="008CEA"/>
                </a:solidFill>
                <a:sym typeface="Calibri"/>
              </a:rPr>
              <a:t>rd</a:t>
            </a:r>
            <a:r>
              <a:rPr lang="en-US" sz="900" i="1" dirty="0">
                <a:solidFill>
                  <a:srgbClr val="008CEA"/>
                </a:solidFill>
                <a:sym typeface="Calibri"/>
              </a:rPr>
              <a:t> party EMS Drivers</a:t>
            </a:r>
          </a:p>
          <a:p>
            <a:pPr marL="228600" indent="-117475" defTabSz="457200" hangingPunct="0">
              <a:buSzPct val="120000"/>
              <a:buFont typeface="Arial" panose="020B0604020202020204" pitchFamily="34" charset="0"/>
              <a:buChar char="•"/>
            </a:pPr>
            <a:r>
              <a:rPr lang="en-US" sz="900" i="1" dirty="0">
                <a:solidFill>
                  <a:srgbClr val="008CEA"/>
                </a:solidFill>
                <a:sym typeface="Calibri"/>
              </a:rPr>
              <a:t>3</a:t>
            </a:r>
            <a:r>
              <a:rPr lang="en-US" sz="900" i="1" baseline="30000" dirty="0">
                <a:solidFill>
                  <a:srgbClr val="008CEA"/>
                </a:solidFill>
                <a:sym typeface="Calibri"/>
              </a:rPr>
              <a:t>rd</a:t>
            </a:r>
            <a:r>
              <a:rPr lang="en-US" sz="900" i="1" dirty="0">
                <a:solidFill>
                  <a:srgbClr val="008CEA"/>
                </a:solidFill>
                <a:sym typeface="Calibri"/>
              </a:rPr>
              <a:t> party SFC Drivers 		•  </a:t>
            </a:r>
            <a:r>
              <a:rPr lang="en-US" sz="900" i="1" dirty="0" err="1">
                <a:solidFill>
                  <a:srgbClr val="008CEA"/>
                </a:solidFill>
                <a:sym typeface="Calibri"/>
              </a:rPr>
              <a:t>Ansible</a:t>
            </a:r>
            <a:r>
              <a:rPr lang="en-US" sz="900" i="1" dirty="0">
                <a:solidFill>
                  <a:srgbClr val="008CEA"/>
                </a:solidFill>
                <a:sym typeface="Calibri"/>
              </a:rPr>
              <a:t>/Chef/Puppet</a:t>
            </a:r>
          </a:p>
          <a:p>
            <a:pPr marL="228600" indent="-117475" defTabSz="457200" hangingPunct="0">
              <a:buSzPct val="120000"/>
              <a:buFont typeface="Arial" panose="020B0604020202020204" pitchFamily="34" charset="0"/>
              <a:buChar char="•"/>
            </a:pPr>
            <a:r>
              <a:rPr lang="en-US" sz="900" i="1" dirty="0" err="1">
                <a:solidFill>
                  <a:srgbClr val="008CEA"/>
                </a:solidFill>
                <a:sym typeface="Calibri"/>
              </a:rPr>
              <a:t>Netconf</a:t>
            </a:r>
            <a:r>
              <a:rPr lang="en-US" sz="900" i="1" dirty="0">
                <a:solidFill>
                  <a:srgbClr val="008CEA"/>
                </a:solidFill>
                <a:sym typeface="Calibri"/>
              </a:rPr>
              <a:t>/Yang			•  CLI</a:t>
            </a:r>
          </a:p>
          <a:p>
            <a:pPr marL="228600" indent="-117475" defTabSz="457200" hangingPunct="0">
              <a:buSzPct val="120000"/>
              <a:buFont typeface="Arial" panose="020B0604020202020204" pitchFamily="34" charset="0"/>
              <a:buChar char="•"/>
            </a:pPr>
            <a:r>
              <a:rPr lang="en-US" sz="900" i="1" dirty="0">
                <a:solidFill>
                  <a:srgbClr val="008CEA"/>
                </a:solidFill>
                <a:sym typeface="Calibri"/>
              </a:rPr>
              <a:t>SNMP			•  etc. </a:t>
            </a:r>
          </a:p>
        </p:txBody>
      </p:sp>
      <p:sp>
        <p:nvSpPr>
          <p:cNvPr id="133" name="圆角矩形 33"/>
          <p:cNvSpPr/>
          <p:nvPr/>
        </p:nvSpPr>
        <p:spPr>
          <a:xfrm>
            <a:off x="917296" y="1156626"/>
            <a:ext cx="10447448" cy="4023712"/>
          </a:xfrm>
          <a:prstGeom prst="roundRect">
            <a:avLst>
              <a:gd name="adj" fmla="val 3911"/>
            </a:avLst>
          </a:prstGeom>
          <a:solidFill>
            <a:srgbClr val="EBF5FF"/>
          </a:solidFill>
          <a:ln>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2000" b="1" dirty="0">
                <a:solidFill>
                  <a:srgbClr val="0D2957">
                    <a:lumMod val="75000"/>
                    <a:lumOff val="25000"/>
                  </a:srgbClr>
                </a:solidFill>
                <a:latin typeface="微软雅黑" panose="020B0503020204020204" pitchFamily="34" charset="-122"/>
                <a:ea typeface="微软雅黑" panose="020B0503020204020204" pitchFamily="34" charset="-122"/>
                <a:sym typeface="Calibri"/>
              </a:rPr>
              <a:t>SDK Libraries</a:t>
            </a:r>
          </a:p>
        </p:txBody>
      </p:sp>
      <p:sp>
        <p:nvSpPr>
          <p:cNvPr id="137" name="圆角矩形 33"/>
          <p:cNvSpPr/>
          <p:nvPr/>
        </p:nvSpPr>
        <p:spPr>
          <a:xfrm>
            <a:off x="3101243" y="5244922"/>
            <a:ext cx="935824"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50" b="1" dirty="0">
                <a:solidFill>
                  <a:srgbClr val="000000"/>
                </a:solidFill>
                <a:latin typeface="微软雅黑" panose="020B0503020204020204" pitchFamily="34" charset="-122"/>
                <a:ea typeface="微软雅黑" panose="020B0503020204020204" pitchFamily="34" charset="-122"/>
                <a:sym typeface="Calibri"/>
              </a:rPr>
              <a:t>Orchestrators</a:t>
            </a:r>
            <a:endParaRPr lang="en-US" altLang="zh-CN" sz="6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38" name="Down Arrow 137"/>
          <p:cNvSpPr/>
          <p:nvPr/>
        </p:nvSpPr>
        <p:spPr>
          <a:xfrm>
            <a:off x="3524721"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41" name="圆角矩形 33"/>
          <p:cNvSpPr/>
          <p:nvPr/>
        </p:nvSpPr>
        <p:spPr>
          <a:xfrm>
            <a:off x="9836217" y="5628019"/>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9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42" name="圆角矩形 33"/>
          <p:cNvSpPr/>
          <p:nvPr/>
        </p:nvSpPr>
        <p:spPr>
          <a:xfrm>
            <a:off x="8491570" y="5567330"/>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9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43" name="圆角矩形 33"/>
          <p:cNvSpPr/>
          <p:nvPr/>
        </p:nvSpPr>
        <p:spPr>
          <a:xfrm>
            <a:off x="9242618" y="5544491"/>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9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44" name="圆角矩形 33"/>
          <p:cNvSpPr/>
          <p:nvPr/>
        </p:nvSpPr>
        <p:spPr>
          <a:xfrm>
            <a:off x="8680654" y="5406976"/>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Rackspace</a:t>
            </a:r>
          </a:p>
        </p:txBody>
      </p:sp>
      <p:sp>
        <p:nvSpPr>
          <p:cNvPr id="145" name="圆角矩形 33"/>
          <p:cNvSpPr/>
          <p:nvPr/>
        </p:nvSpPr>
        <p:spPr>
          <a:xfrm>
            <a:off x="9590783" y="5430277"/>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IBM</a:t>
            </a:r>
          </a:p>
        </p:txBody>
      </p:sp>
      <p:sp>
        <p:nvSpPr>
          <p:cNvPr id="146" name="圆角矩形 33"/>
          <p:cNvSpPr/>
          <p:nvPr/>
        </p:nvSpPr>
        <p:spPr>
          <a:xfrm>
            <a:off x="10218341" y="5443621"/>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Google</a:t>
            </a:r>
          </a:p>
        </p:txBody>
      </p:sp>
      <p:sp>
        <p:nvSpPr>
          <p:cNvPr id="147" name="圆角矩形 33"/>
          <p:cNvSpPr/>
          <p:nvPr/>
        </p:nvSpPr>
        <p:spPr>
          <a:xfrm>
            <a:off x="1164070" y="2470068"/>
            <a:ext cx="2743200" cy="1654439"/>
          </a:xfrm>
          <a:prstGeom prst="roundRect">
            <a:avLst>
              <a:gd name="adj" fmla="val 8184"/>
            </a:avLst>
          </a:prstGeom>
          <a:solidFill>
            <a:srgbClr val="FFF1E7"/>
          </a:solidFill>
          <a:ln w="38100">
            <a:solidFill>
              <a:schemeClr val="accent2"/>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E46200">
                    <a:lumMod val="50000"/>
                  </a:srgbClr>
                </a:solidFill>
                <a:latin typeface="微软雅黑" panose="020B0503020204020204" pitchFamily="34" charset="-122"/>
                <a:ea typeface="微软雅黑" panose="020B0503020204020204" pitchFamily="34" charset="-122"/>
                <a:sym typeface="Calibri"/>
              </a:rPr>
              <a:t>Orchestration Function SDK</a:t>
            </a:r>
          </a:p>
        </p:txBody>
      </p:sp>
      <p:sp>
        <p:nvSpPr>
          <p:cNvPr id="151" name="圆角矩形 33"/>
          <p:cNvSpPr/>
          <p:nvPr/>
        </p:nvSpPr>
        <p:spPr>
          <a:xfrm>
            <a:off x="8333404" y="2470068"/>
            <a:ext cx="2743200" cy="1654440"/>
          </a:xfrm>
          <a:prstGeom prst="roundRect">
            <a:avLst>
              <a:gd name="adj" fmla="val 8184"/>
            </a:avLst>
          </a:prstGeom>
          <a:solidFill>
            <a:srgbClr val="F9F1FD"/>
          </a:solidFill>
          <a:ln w="38100">
            <a:solidFill>
              <a:srgbClr val="7030A0"/>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5F1185">
                    <a:lumMod val="50000"/>
                  </a:srgbClr>
                </a:solidFill>
                <a:latin typeface="微软雅黑" panose="020B0503020204020204" pitchFamily="34" charset="-122"/>
                <a:ea typeface="微软雅黑" panose="020B0503020204020204" pitchFamily="34" charset="-122"/>
                <a:sym typeface="Calibri"/>
              </a:rPr>
              <a:t>Multi-Cloud Adaptation SDK</a:t>
            </a:r>
          </a:p>
        </p:txBody>
      </p:sp>
      <p:sp>
        <p:nvSpPr>
          <p:cNvPr id="152" name="圆角矩形 33"/>
          <p:cNvSpPr/>
          <p:nvPr/>
        </p:nvSpPr>
        <p:spPr>
          <a:xfrm>
            <a:off x="4110909" y="5244922"/>
            <a:ext cx="801270"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50" b="1" dirty="0">
                <a:solidFill>
                  <a:srgbClr val="000000"/>
                </a:solidFill>
                <a:latin typeface="微软雅黑" panose="020B0503020204020204" pitchFamily="34" charset="-122"/>
                <a:ea typeface="微软雅黑" panose="020B0503020204020204" pitchFamily="34" charset="-122"/>
                <a:sym typeface="Calibri"/>
              </a:rPr>
              <a:t>Controllers</a:t>
            </a:r>
            <a:endParaRPr lang="en-US" altLang="zh-CN" sz="6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53" name="圆角矩形 33"/>
          <p:cNvSpPr/>
          <p:nvPr/>
        </p:nvSpPr>
        <p:spPr>
          <a:xfrm>
            <a:off x="8199399" y="5233126"/>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OpenStack</a:t>
            </a:r>
          </a:p>
        </p:txBody>
      </p:sp>
      <p:sp>
        <p:nvSpPr>
          <p:cNvPr id="165" name="圆角矩形 33"/>
          <p:cNvSpPr/>
          <p:nvPr/>
        </p:nvSpPr>
        <p:spPr>
          <a:xfrm>
            <a:off x="9305267" y="5233126"/>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Azure</a:t>
            </a:r>
          </a:p>
        </p:txBody>
      </p:sp>
      <p:sp>
        <p:nvSpPr>
          <p:cNvPr id="169" name="圆角矩形 33"/>
          <p:cNvSpPr/>
          <p:nvPr/>
        </p:nvSpPr>
        <p:spPr>
          <a:xfrm>
            <a:off x="10425744" y="5248850"/>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AWS</a:t>
            </a:r>
          </a:p>
        </p:txBody>
      </p:sp>
      <p:sp>
        <p:nvSpPr>
          <p:cNvPr id="171" name="圆角矩形 33"/>
          <p:cNvSpPr/>
          <p:nvPr/>
        </p:nvSpPr>
        <p:spPr>
          <a:xfrm>
            <a:off x="5799379" y="5244922"/>
            <a:ext cx="405158"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50" b="1" dirty="0">
                <a:solidFill>
                  <a:srgbClr val="000000"/>
                </a:solidFill>
                <a:latin typeface="微软雅黑" panose="020B0503020204020204" pitchFamily="34" charset="-122"/>
                <a:ea typeface="微软雅黑" panose="020B0503020204020204" pitchFamily="34" charset="-122"/>
                <a:sym typeface="Calibri"/>
              </a:rPr>
              <a:t>OSSs</a:t>
            </a:r>
            <a:endParaRPr lang="en-US" altLang="zh-CN" sz="6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72" name="圆角矩形 33"/>
          <p:cNvSpPr/>
          <p:nvPr/>
        </p:nvSpPr>
        <p:spPr>
          <a:xfrm>
            <a:off x="6267368" y="5244922"/>
            <a:ext cx="411225"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00" b="1" dirty="0">
                <a:solidFill>
                  <a:srgbClr val="000000"/>
                </a:solidFill>
                <a:latin typeface="微软雅黑" panose="020B0503020204020204" pitchFamily="34" charset="-122"/>
                <a:ea typeface="微软雅黑" panose="020B0503020204020204" pitchFamily="34" charset="-122"/>
                <a:sym typeface="Calibri"/>
              </a:rPr>
              <a:t>VNFs</a:t>
            </a:r>
          </a:p>
        </p:txBody>
      </p:sp>
      <p:sp>
        <p:nvSpPr>
          <p:cNvPr id="173" name="圆角矩形 33"/>
          <p:cNvSpPr/>
          <p:nvPr/>
        </p:nvSpPr>
        <p:spPr>
          <a:xfrm>
            <a:off x="6752435" y="5244922"/>
            <a:ext cx="411225"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00" b="1" dirty="0">
                <a:solidFill>
                  <a:srgbClr val="000000"/>
                </a:solidFill>
                <a:latin typeface="微软雅黑" panose="020B0503020204020204" pitchFamily="34" charset="-122"/>
                <a:ea typeface="微软雅黑" panose="020B0503020204020204" pitchFamily="34" charset="-122"/>
                <a:sym typeface="Calibri"/>
              </a:rPr>
              <a:t>PNFs</a:t>
            </a:r>
          </a:p>
        </p:txBody>
      </p:sp>
      <p:sp>
        <p:nvSpPr>
          <p:cNvPr id="174" name="圆角矩形 33"/>
          <p:cNvSpPr/>
          <p:nvPr/>
        </p:nvSpPr>
        <p:spPr>
          <a:xfrm>
            <a:off x="7262167" y="5244922"/>
            <a:ext cx="836722"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50" b="1" dirty="0">
                <a:solidFill>
                  <a:srgbClr val="000000"/>
                </a:solidFill>
                <a:latin typeface="微软雅黑" panose="020B0503020204020204" pitchFamily="34" charset="-122"/>
                <a:ea typeface="微软雅黑" panose="020B0503020204020204" pitchFamily="34" charset="-122"/>
                <a:sym typeface="Calibri"/>
              </a:rPr>
              <a:t>Multi-Cloud</a:t>
            </a:r>
            <a:endParaRPr lang="en-US" altLang="zh-CN" sz="6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75" name="圆角矩形 33"/>
          <p:cNvSpPr/>
          <p:nvPr/>
        </p:nvSpPr>
        <p:spPr>
          <a:xfrm>
            <a:off x="4980433" y="5244922"/>
            <a:ext cx="738533"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l-GR" altLang="zh-CN" sz="1050" b="1" dirty="0">
                <a:solidFill>
                  <a:srgbClr val="000000"/>
                </a:solidFill>
                <a:latin typeface="微软雅黑" panose="020B0503020204020204" pitchFamily="34" charset="-122"/>
                <a:ea typeface="微软雅黑" panose="020B0503020204020204" pitchFamily="34" charset="-122"/>
                <a:sym typeface="Calibri"/>
              </a:rPr>
              <a:t>μ</a:t>
            </a:r>
            <a:r>
              <a:rPr lang="en-US" altLang="zh-CN" sz="1050" b="1" dirty="0">
                <a:solidFill>
                  <a:srgbClr val="000000"/>
                </a:solidFill>
                <a:latin typeface="微软雅黑" panose="020B0503020204020204" pitchFamily="34" charset="-122"/>
                <a:ea typeface="微软雅黑" panose="020B0503020204020204" pitchFamily="34" charset="-122"/>
                <a:sym typeface="Calibri"/>
              </a:rPr>
              <a:t>Services</a:t>
            </a:r>
            <a:endParaRPr lang="en-US" altLang="zh-CN" sz="6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76" name="圆角矩形 33"/>
          <p:cNvSpPr/>
          <p:nvPr/>
        </p:nvSpPr>
        <p:spPr>
          <a:xfrm>
            <a:off x="4644416" y="2470068"/>
            <a:ext cx="2847521" cy="1654440"/>
          </a:xfrm>
          <a:prstGeom prst="roundRect">
            <a:avLst>
              <a:gd name="adj" fmla="val 8184"/>
            </a:avLst>
          </a:prstGeom>
          <a:solidFill>
            <a:srgbClr val="E8F8EA"/>
          </a:solidFill>
          <a:ln w="38100">
            <a:solidFill>
              <a:srgbClr val="00B05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2B8934">
                    <a:lumMod val="50000"/>
                  </a:srgbClr>
                </a:solidFill>
                <a:latin typeface="微软雅黑" panose="020B0503020204020204" pitchFamily="34" charset="-122"/>
                <a:ea typeface="微软雅黑" panose="020B0503020204020204" pitchFamily="34" charset="-122"/>
                <a:sym typeface="Calibri"/>
              </a:rPr>
              <a:t>Control Function SDK (CCSDK)</a:t>
            </a:r>
          </a:p>
        </p:txBody>
      </p:sp>
      <p:sp>
        <p:nvSpPr>
          <p:cNvPr id="177" name="圆角矩形 33"/>
          <p:cNvSpPr/>
          <p:nvPr/>
        </p:nvSpPr>
        <p:spPr>
          <a:xfrm>
            <a:off x="4838832" y="3807648"/>
            <a:ext cx="681269" cy="25072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ODL</a:t>
            </a:r>
          </a:p>
        </p:txBody>
      </p:sp>
      <p:sp>
        <p:nvSpPr>
          <p:cNvPr id="178" name="圆角矩形 33"/>
          <p:cNvSpPr/>
          <p:nvPr/>
        </p:nvSpPr>
        <p:spPr>
          <a:xfrm>
            <a:off x="1243085" y="3445986"/>
            <a:ext cx="949583" cy="181255"/>
          </a:xfrm>
          <a:prstGeom prst="roundRect">
            <a:avLst>
              <a:gd name="adj" fmla="val 8184"/>
            </a:avLst>
          </a:prstGeom>
          <a:ln w="1905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Imperative Models</a:t>
            </a:r>
          </a:p>
        </p:txBody>
      </p:sp>
      <p:sp>
        <p:nvSpPr>
          <p:cNvPr id="180" name="圆角矩形 33"/>
          <p:cNvSpPr/>
          <p:nvPr/>
        </p:nvSpPr>
        <p:spPr>
          <a:xfrm>
            <a:off x="1270793" y="3603047"/>
            <a:ext cx="1226864" cy="30224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BPMN orchestration </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engine</a:t>
            </a:r>
          </a:p>
        </p:txBody>
      </p:sp>
      <p:grpSp>
        <p:nvGrpSpPr>
          <p:cNvPr id="181" name="Group 180"/>
          <p:cNvGrpSpPr/>
          <p:nvPr/>
        </p:nvGrpSpPr>
        <p:grpSpPr>
          <a:xfrm>
            <a:off x="9021209" y="3731900"/>
            <a:ext cx="1678646" cy="343383"/>
            <a:chOff x="9152261" y="2848130"/>
            <a:chExt cx="1678646" cy="343383"/>
          </a:xfrm>
        </p:grpSpPr>
        <p:sp>
          <p:nvSpPr>
            <p:cNvPr id="182" name="圆角矩形 33"/>
            <p:cNvSpPr/>
            <p:nvPr/>
          </p:nvSpPr>
          <p:spPr>
            <a:xfrm>
              <a:off x="10158900" y="2848130"/>
              <a:ext cx="672007" cy="123316"/>
            </a:xfrm>
            <a:prstGeom prst="roundRect">
              <a:avLst>
                <a:gd name="adj" fmla="val 8184"/>
              </a:avLst>
            </a:prstGeom>
            <a:ln w="1905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Sub-Models</a:t>
              </a:r>
            </a:p>
          </p:txBody>
        </p:sp>
        <p:sp>
          <p:nvSpPr>
            <p:cNvPr id="183" name="圆角矩形 33"/>
            <p:cNvSpPr/>
            <p:nvPr/>
          </p:nvSpPr>
          <p:spPr>
            <a:xfrm>
              <a:off x="9152261" y="2942752"/>
              <a:ext cx="1416593" cy="24876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TOSCA-Cloud </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Translation/Mapper</a:t>
              </a:r>
            </a:p>
          </p:txBody>
        </p:sp>
      </p:grpSp>
      <p:sp>
        <p:nvSpPr>
          <p:cNvPr id="184" name="圆角矩形 33"/>
          <p:cNvSpPr/>
          <p:nvPr/>
        </p:nvSpPr>
        <p:spPr>
          <a:xfrm>
            <a:off x="2869714" y="3445155"/>
            <a:ext cx="949583" cy="181255"/>
          </a:xfrm>
          <a:prstGeom prst="roundRect">
            <a:avLst>
              <a:gd name="adj" fmla="val 8184"/>
            </a:avLst>
          </a:prstGeom>
          <a:ln w="1905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Declarative Models</a:t>
            </a:r>
          </a:p>
        </p:txBody>
      </p:sp>
      <p:sp>
        <p:nvSpPr>
          <p:cNvPr id="185" name="圆角矩形 33"/>
          <p:cNvSpPr/>
          <p:nvPr/>
        </p:nvSpPr>
        <p:spPr>
          <a:xfrm>
            <a:off x="2572192" y="3603047"/>
            <a:ext cx="1206008" cy="30224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TOSCA orchestration </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engine</a:t>
            </a:r>
          </a:p>
        </p:txBody>
      </p:sp>
      <p:sp>
        <p:nvSpPr>
          <p:cNvPr id="186" name="Down Arrow 185"/>
          <p:cNvSpPr/>
          <p:nvPr/>
        </p:nvSpPr>
        <p:spPr>
          <a:xfrm>
            <a:off x="4465183"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87" name="Down Arrow 186"/>
          <p:cNvSpPr/>
          <p:nvPr/>
        </p:nvSpPr>
        <p:spPr>
          <a:xfrm>
            <a:off x="5935887"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88" name="Down Arrow 187"/>
          <p:cNvSpPr/>
          <p:nvPr/>
        </p:nvSpPr>
        <p:spPr>
          <a:xfrm>
            <a:off x="6434321"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89" name="Down Arrow 188"/>
          <p:cNvSpPr/>
          <p:nvPr/>
        </p:nvSpPr>
        <p:spPr>
          <a:xfrm>
            <a:off x="6905057"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0" name="Down Arrow 189"/>
          <p:cNvSpPr/>
          <p:nvPr/>
        </p:nvSpPr>
        <p:spPr>
          <a:xfrm>
            <a:off x="5291557"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1" name="Down Arrow 190"/>
          <p:cNvSpPr/>
          <p:nvPr/>
        </p:nvSpPr>
        <p:spPr>
          <a:xfrm>
            <a:off x="7618937"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2" name="Down Arrow 191"/>
          <p:cNvSpPr/>
          <p:nvPr/>
        </p:nvSpPr>
        <p:spPr>
          <a:xfrm>
            <a:off x="8590164"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3" name="Down Arrow 192"/>
          <p:cNvSpPr/>
          <p:nvPr/>
        </p:nvSpPr>
        <p:spPr>
          <a:xfrm>
            <a:off x="9680292"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4" name="Down Arrow 193"/>
          <p:cNvSpPr/>
          <p:nvPr/>
        </p:nvSpPr>
        <p:spPr>
          <a:xfrm>
            <a:off x="10734890"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6" name="圆角矩形 33"/>
          <p:cNvSpPr/>
          <p:nvPr/>
        </p:nvSpPr>
        <p:spPr>
          <a:xfrm>
            <a:off x="4809461" y="2843963"/>
            <a:ext cx="2540461" cy="808005"/>
          </a:xfrm>
          <a:prstGeom prst="can">
            <a:avLst>
              <a:gd name="adj" fmla="val 8977"/>
            </a:avLst>
          </a:prstGeom>
          <a:solidFill>
            <a:schemeClr val="bg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9144" rIns="91440" bIns="9144"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Library of</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Common Control/NFV Lifecycle Mgt. Functions</a:t>
            </a:r>
          </a:p>
        </p:txBody>
      </p:sp>
      <p:sp>
        <p:nvSpPr>
          <p:cNvPr id="197" name="圆角矩形 33"/>
          <p:cNvSpPr/>
          <p:nvPr/>
        </p:nvSpPr>
        <p:spPr>
          <a:xfrm>
            <a:off x="4837731" y="3193097"/>
            <a:ext cx="53843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Rebuild</a:t>
            </a:r>
          </a:p>
        </p:txBody>
      </p:sp>
      <p:sp>
        <p:nvSpPr>
          <p:cNvPr id="198" name="圆角矩形 33"/>
          <p:cNvSpPr/>
          <p:nvPr/>
        </p:nvSpPr>
        <p:spPr>
          <a:xfrm>
            <a:off x="5799162" y="3193097"/>
            <a:ext cx="870778"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VNF Configure </a:t>
            </a:r>
          </a:p>
        </p:txBody>
      </p:sp>
      <p:sp>
        <p:nvSpPr>
          <p:cNvPr id="199" name="圆角矩形 33"/>
          <p:cNvSpPr/>
          <p:nvPr/>
        </p:nvSpPr>
        <p:spPr>
          <a:xfrm>
            <a:off x="5799162" y="3333022"/>
            <a:ext cx="870778"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Network Config.</a:t>
            </a:r>
          </a:p>
        </p:txBody>
      </p:sp>
      <p:sp>
        <p:nvSpPr>
          <p:cNvPr id="200" name="圆角矩形 33"/>
          <p:cNvSpPr/>
          <p:nvPr/>
        </p:nvSpPr>
        <p:spPr>
          <a:xfrm>
            <a:off x="4837731" y="3333022"/>
            <a:ext cx="53843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Stop/Start</a:t>
            </a:r>
          </a:p>
        </p:txBody>
      </p:sp>
      <p:sp>
        <p:nvSpPr>
          <p:cNvPr id="201" name="圆角矩形 33"/>
          <p:cNvSpPr/>
          <p:nvPr/>
        </p:nvSpPr>
        <p:spPr>
          <a:xfrm>
            <a:off x="5402436" y="3193097"/>
            <a:ext cx="37045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A	</a:t>
            </a:r>
            <a:r>
              <a:rPr lang="en-US" altLang="zh-CN" sz="700" b="1" dirty="0" err="1">
                <a:solidFill>
                  <a:srgbClr val="000000"/>
                </a:solidFill>
                <a:latin typeface="微软雅黑" panose="020B0503020204020204" pitchFamily="34" charset="-122"/>
                <a:ea typeface="微软雅黑" panose="020B0503020204020204" pitchFamily="34" charset="-122"/>
                <a:sym typeface="Calibri"/>
              </a:rPr>
              <a:t>udit</a:t>
            </a:r>
            <a:endParaRPr lang="en-US" altLang="zh-CN" sz="7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02" name="圆角矩形 33"/>
          <p:cNvSpPr/>
          <p:nvPr/>
        </p:nvSpPr>
        <p:spPr>
          <a:xfrm>
            <a:off x="4835633" y="3479219"/>
            <a:ext cx="53843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Upgrade</a:t>
            </a:r>
          </a:p>
        </p:txBody>
      </p:sp>
      <p:sp>
        <p:nvSpPr>
          <p:cNvPr id="203" name="圆角矩形 33"/>
          <p:cNvSpPr/>
          <p:nvPr/>
        </p:nvSpPr>
        <p:spPr>
          <a:xfrm>
            <a:off x="5402436" y="3333022"/>
            <a:ext cx="37045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Scale</a:t>
            </a:r>
          </a:p>
        </p:txBody>
      </p:sp>
      <p:sp>
        <p:nvSpPr>
          <p:cNvPr id="204" name="圆角矩形 33"/>
          <p:cNvSpPr/>
          <p:nvPr/>
        </p:nvSpPr>
        <p:spPr>
          <a:xfrm>
            <a:off x="5799162" y="3479219"/>
            <a:ext cx="870778"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Svc Function Chain</a:t>
            </a:r>
          </a:p>
        </p:txBody>
      </p:sp>
      <p:sp>
        <p:nvSpPr>
          <p:cNvPr id="205" name="圆角矩形 33"/>
          <p:cNvSpPr/>
          <p:nvPr/>
        </p:nvSpPr>
        <p:spPr>
          <a:xfrm>
            <a:off x="5402436" y="3479219"/>
            <a:ext cx="37045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Heal</a:t>
            </a:r>
          </a:p>
        </p:txBody>
      </p:sp>
      <p:grpSp>
        <p:nvGrpSpPr>
          <p:cNvPr id="206" name="Group 205"/>
          <p:cNvGrpSpPr/>
          <p:nvPr/>
        </p:nvGrpSpPr>
        <p:grpSpPr>
          <a:xfrm>
            <a:off x="8545039" y="2843963"/>
            <a:ext cx="2306136" cy="814121"/>
            <a:chOff x="8690572" y="3260142"/>
            <a:chExt cx="2306136" cy="814121"/>
          </a:xfrm>
        </p:grpSpPr>
        <p:sp>
          <p:nvSpPr>
            <p:cNvPr id="207" name="圆角矩形 33"/>
            <p:cNvSpPr/>
            <p:nvPr/>
          </p:nvSpPr>
          <p:spPr>
            <a:xfrm>
              <a:off x="8690572" y="3260142"/>
              <a:ext cx="2306136" cy="814121"/>
            </a:xfrm>
            <a:prstGeom prst="can">
              <a:avLst>
                <a:gd name="adj" fmla="val 9698"/>
              </a:avLst>
            </a:prstGeom>
            <a:solidFill>
              <a:schemeClr val="bg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9144" rIns="91440" bIns="9144"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Library of</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Common Cloud Translations (shims)</a:t>
              </a:r>
            </a:p>
          </p:txBody>
        </p:sp>
        <p:sp>
          <p:nvSpPr>
            <p:cNvPr id="208" name="圆角矩形 33"/>
            <p:cNvSpPr/>
            <p:nvPr/>
          </p:nvSpPr>
          <p:spPr>
            <a:xfrm>
              <a:off x="9707725" y="3625422"/>
              <a:ext cx="577738" cy="217834"/>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Telemetry</a:t>
              </a:r>
            </a:p>
          </p:txBody>
        </p:sp>
        <p:sp>
          <p:nvSpPr>
            <p:cNvPr id="209" name="圆角矩形 33"/>
            <p:cNvSpPr/>
            <p:nvPr/>
          </p:nvSpPr>
          <p:spPr>
            <a:xfrm>
              <a:off x="10332344" y="3622349"/>
              <a:ext cx="430039" cy="211487"/>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Scale </a:t>
              </a:r>
            </a:p>
          </p:txBody>
        </p:sp>
        <p:sp>
          <p:nvSpPr>
            <p:cNvPr id="210" name="圆角矩形 33"/>
            <p:cNvSpPr/>
            <p:nvPr/>
          </p:nvSpPr>
          <p:spPr>
            <a:xfrm>
              <a:off x="9707725" y="3868692"/>
              <a:ext cx="577738" cy="15343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Heal</a:t>
              </a:r>
            </a:p>
          </p:txBody>
        </p:sp>
        <p:sp>
          <p:nvSpPr>
            <p:cNvPr id="211" name="圆角矩形 33"/>
            <p:cNvSpPr/>
            <p:nvPr/>
          </p:nvSpPr>
          <p:spPr>
            <a:xfrm>
              <a:off x="8904092" y="3868856"/>
              <a:ext cx="756752" cy="153270"/>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Register</a:t>
              </a:r>
            </a:p>
          </p:txBody>
        </p:sp>
        <p:sp>
          <p:nvSpPr>
            <p:cNvPr id="212" name="圆角矩形 33"/>
            <p:cNvSpPr/>
            <p:nvPr/>
          </p:nvSpPr>
          <p:spPr>
            <a:xfrm>
              <a:off x="8908786" y="3631080"/>
              <a:ext cx="752058" cy="208456"/>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Cloud Resource </a:t>
              </a:r>
            </a:p>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Instantiation</a:t>
              </a:r>
            </a:p>
          </p:txBody>
        </p:sp>
        <p:sp>
          <p:nvSpPr>
            <p:cNvPr id="213" name="圆角矩形 33"/>
            <p:cNvSpPr/>
            <p:nvPr/>
          </p:nvSpPr>
          <p:spPr>
            <a:xfrm>
              <a:off x="10328536" y="3862992"/>
              <a:ext cx="433847" cy="15913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LB</a:t>
              </a:r>
            </a:p>
          </p:txBody>
        </p:sp>
        <p:sp>
          <p:nvSpPr>
            <p:cNvPr id="214" name="TextBox 213"/>
            <p:cNvSpPr txBox="1"/>
            <p:nvPr/>
          </p:nvSpPr>
          <p:spPr>
            <a:xfrm>
              <a:off x="10745678" y="3685775"/>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srgbClr val="000000"/>
                  </a:solidFill>
                  <a:sym typeface="Calibri"/>
                </a:rPr>
                <a:t>…</a:t>
              </a:r>
            </a:p>
          </p:txBody>
        </p:sp>
      </p:grpSp>
      <p:sp>
        <p:nvSpPr>
          <p:cNvPr id="215" name="Rounded Rectangle 214"/>
          <p:cNvSpPr/>
          <p:nvPr/>
        </p:nvSpPr>
        <p:spPr>
          <a:xfrm>
            <a:off x="1164070" y="4365479"/>
            <a:ext cx="9912534" cy="734115"/>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defTabSz="457200" hangingPunct="0"/>
            <a:r>
              <a:rPr lang="en-US" dirty="0">
                <a:solidFill>
                  <a:srgbClr val="000000"/>
                </a:solidFill>
                <a:sym typeface="Calibri"/>
              </a:rPr>
              <a:t>SB API SDK</a:t>
            </a:r>
          </a:p>
          <a:p>
            <a:pPr defTabSz="457200" hangingPunct="0"/>
            <a:r>
              <a:rPr lang="en-US" sz="1400" dirty="0">
                <a:solidFill>
                  <a:srgbClr val="000000"/>
                </a:solidFill>
                <a:sym typeface="Calibri"/>
              </a:rPr>
              <a:t>(Adapters)</a:t>
            </a:r>
          </a:p>
        </p:txBody>
      </p:sp>
      <p:sp>
        <p:nvSpPr>
          <p:cNvPr id="216" name="圆角矩形 33"/>
          <p:cNvSpPr/>
          <p:nvPr/>
        </p:nvSpPr>
        <p:spPr>
          <a:xfrm rot="1485180">
            <a:off x="8032865" y="4629132"/>
            <a:ext cx="998307" cy="200582"/>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Plugins/Adapters</a:t>
            </a:r>
            <a:r>
              <a:rPr lang="en-US" altLang="zh-CN" sz="800" b="1" dirty="0">
                <a:solidFill>
                  <a:srgbClr val="008CEA"/>
                </a:solidFill>
                <a:latin typeface="微软雅黑" panose="020B0503020204020204" pitchFamily="34" charset="-122"/>
                <a:ea typeface="微软雅黑" panose="020B0503020204020204" pitchFamily="34" charset="-122"/>
                <a:sym typeface="Calibri"/>
              </a:rPr>
              <a:t>*</a:t>
            </a:r>
            <a:endParaRPr lang="en-US" altLang="zh-CN" sz="1200" b="1" dirty="0">
              <a:solidFill>
                <a:srgbClr val="008CEA"/>
              </a:solidFill>
              <a:latin typeface="微软雅黑" panose="020B0503020204020204" pitchFamily="34" charset="-122"/>
              <a:ea typeface="微软雅黑" panose="020B0503020204020204" pitchFamily="34" charset="-122"/>
              <a:sym typeface="Calibri"/>
            </a:endParaRPr>
          </a:p>
        </p:txBody>
      </p:sp>
      <p:sp>
        <p:nvSpPr>
          <p:cNvPr id="217" name="圆角矩形 33"/>
          <p:cNvSpPr/>
          <p:nvPr/>
        </p:nvSpPr>
        <p:spPr>
          <a:xfrm>
            <a:off x="3526362" y="4480029"/>
            <a:ext cx="988821"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M-Cloud APIs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18" name="TextBox 217"/>
          <p:cNvSpPr txBox="1"/>
          <p:nvPr/>
        </p:nvSpPr>
        <p:spPr>
          <a:xfrm>
            <a:off x="10271175" y="4793514"/>
            <a:ext cx="286295" cy="2462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sz="1000" i="1" dirty="0">
                <a:solidFill>
                  <a:srgbClr val="000000"/>
                </a:solidFill>
                <a:sym typeface="Calibri"/>
              </a:rPr>
              <a:t>etc.</a:t>
            </a:r>
          </a:p>
        </p:txBody>
      </p:sp>
      <p:sp>
        <p:nvSpPr>
          <p:cNvPr id="219" name="Rounded Rectangle 218"/>
          <p:cNvSpPr/>
          <p:nvPr/>
        </p:nvSpPr>
        <p:spPr>
          <a:xfrm>
            <a:off x="1164071" y="1726879"/>
            <a:ext cx="9912534" cy="546831"/>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defTabSz="457200" hangingPunct="0"/>
            <a:r>
              <a:rPr lang="en-US" dirty="0">
                <a:solidFill>
                  <a:srgbClr val="000000"/>
                </a:solidFill>
                <a:sym typeface="Calibri"/>
              </a:rPr>
              <a:t>NB API SDK</a:t>
            </a:r>
          </a:p>
        </p:txBody>
      </p:sp>
      <p:sp>
        <p:nvSpPr>
          <p:cNvPr id="220" name="圆角矩形 33"/>
          <p:cNvSpPr/>
          <p:nvPr/>
        </p:nvSpPr>
        <p:spPr>
          <a:xfrm>
            <a:off x="2893265" y="1930287"/>
            <a:ext cx="1234348" cy="151890"/>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API Handler</a:t>
            </a:r>
          </a:p>
        </p:txBody>
      </p:sp>
      <p:sp>
        <p:nvSpPr>
          <p:cNvPr id="221" name="Can 220"/>
          <p:cNvSpPr/>
          <p:nvPr/>
        </p:nvSpPr>
        <p:spPr>
          <a:xfrm>
            <a:off x="2267213" y="4749092"/>
            <a:ext cx="637840" cy="209412"/>
          </a:xfrm>
          <a:prstGeom prst="can">
            <a:avLst/>
          </a:prstGeom>
          <a:solidFill>
            <a:schemeClr val="accent1">
              <a:lumMod val="10000"/>
              <a:lumOff val="90000"/>
            </a:schemeClr>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p>
            <a:pPr algn="ctr" fontAlgn="base">
              <a:spcBef>
                <a:spcPct val="0"/>
              </a:spcBef>
              <a:spcAft>
                <a:spcPct val="0"/>
              </a:spcAft>
              <a:buClr>
                <a:srgbClr val="CC9900"/>
              </a:buClr>
            </a:pPr>
            <a:r>
              <a:rPr lang="en-US" sz="800" b="1" dirty="0">
                <a:solidFill>
                  <a:srgbClr val="000000"/>
                </a:solidFill>
                <a:latin typeface="微软雅黑" panose="020B0503020204020204" pitchFamily="34" charset="-122"/>
                <a:ea typeface="微软雅黑" panose="020B0503020204020204" pitchFamily="34" charset="-122"/>
                <a:sym typeface="Calibri"/>
              </a:rPr>
              <a:t>API Catalog</a:t>
            </a:r>
          </a:p>
        </p:txBody>
      </p:sp>
      <p:sp>
        <p:nvSpPr>
          <p:cNvPr id="222" name="Can 221"/>
          <p:cNvSpPr/>
          <p:nvPr/>
        </p:nvSpPr>
        <p:spPr>
          <a:xfrm>
            <a:off x="1901216" y="2993460"/>
            <a:ext cx="1268907" cy="375954"/>
          </a:xfrm>
          <a:prstGeom prst="can">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p>
            <a:pPr algn="ctr" fontAlgn="base">
              <a:spcBef>
                <a:spcPct val="0"/>
              </a:spcBef>
              <a:spcAft>
                <a:spcPct val="0"/>
              </a:spcAft>
              <a:buClr>
                <a:srgbClr val="CC9900"/>
              </a:buClr>
            </a:pPr>
            <a:r>
              <a:rPr lang="en-US" sz="900" b="1" dirty="0">
                <a:solidFill>
                  <a:srgbClr val="000000"/>
                </a:solidFill>
                <a:latin typeface="微软雅黑" panose="020B0503020204020204" pitchFamily="34" charset="-122"/>
                <a:ea typeface="微软雅黑" panose="020B0503020204020204" pitchFamily="34" charset="-122"/>
                <a:sym typeface="Calibri"/>
              </a:rPr>
              <a:t>Library of Flows</a:t>
            </a:r>
          </a:p>
          <a:p>
            <a:pPr marL="58738" indent="-58738" fontAlgn="base">
              <a:spcBef>
                <a:spcPct val="0"/>
              </a:spcBef>
              <a:spcAft>
                <a:spcPct val="0"/>
              </a:spcAft>
              <a:buClr>
                <a:srgbClr val="CC9900"/>
              </a:buClr>
              <a:buFont typeface="Arial" panose="020B0604020202020204" pitchFamily="34" charset="0"/>
              <a:buChar char="•"/>
            </a:pPr>
            <a:r>
              <a:rPr lang="en-US" sz="700" b="1" dirty="0">
                <a:solidFill>
                  <a:srgbClr val="000000"/>
                </a:solidFill>
                <a:latin typeface="微软雅黑" panose="020B0503020204020204" pitchFamily="34" charset="-122"/>
                <a:ea typeface="微软雅黑" panose="020B0503020204020204" pitchFamily="34" charset="-122"/>
                <a:sym typeface="Calibri"/>
              </a:rPr>
              <a:t>Service, Resource, Etc.</a:t>
            </a:r>
          </a:p>
        </p:txBody>
      </p:sp>
      <p:sp>
        <p:nvSpPr>
          <p:cNvPr id="223" name="圆角矩形 33"/>
          <p:cNvSpPr/>
          <p:nvPr/>
        </p:nvSpPr>
        <p:spPr>
          <a:xfrm>
            <a:off x="5849900" y="1930287"/>
            <a:ext cx="1234348" cy="151890"/>
          </a:xfrm>
          <a:prstGeom prst="roundRect">
            <a:avLst>
              <a:gd name="adj" fmla="val 50000"/>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Orchestration APIs</a:t>
            </a:r>
          </a:p>
        </p:txBody>
      </p:sp>
      <p:sp>
        <p:nvSpPr>
          <p:cNvPr id="224" name="圆角矩形 33"/>
          <p:cNvSpPr/>
          <p:nvPr/>
        </p:nvSpPr>
        <p:spPr>
          <a:xfrm>
            <a:off x="7200162" y="1930287"/>
            <a:ext cx="1234348" cy="151890"/>
          </a:xfrm>
          <a:prstGeom prst="roundRect">
            <a:avLst>
              <a:gd name="adj" fmla="val 50000"/>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Controller APIs</a:t>
            </a:r>
          </a:p>
        </p:txBody>
      </p:sp>
      <p:sp>
        <p:nvSpPr>
          <p:cNvPr id="225" name="圆角矩形 33"/>
          <p:cNvSpPr/>
          <p:nvPr/>
        </p:nvSpPr>
        <p:spPr>
          <a:xfrm>
            <a:off x="8550424" y="1930287"/>
            <a:ext cx="1234348" cy="151890"/>
          </a:xfrm>
          <a:prstGeom prst="roundRect">
            <a:avLst>
              <a:gd name="adj" fmla="val 50000"/>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Cloud APIs</a:t>
            </a:r>
          </a:p>
        </p:txBody>
      </p:sp>
      <p:sp>
        <p:nvSpPr>
          <p:cNvPr id="226" name="圆角矩形 33"/>
          <p:cNvSpPr/>
          <p:nvPr/>
        </p:nvSpPr>
        <p:spPr>
          <a:xfrm>
            <a:off x="4262483" y="1930287"/>
            <a:ext cx="1234348" cy="151890"/>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API Configurator</a:t>
            </a:r>
          </a:p>
        </p:txBody>
      </p:sp>
      <p:sp>
        <p:nvSpPr>
          <p:cNvPr id="227" name="Rounded Rectangle 226"/>
          <p:cNvSpPr/>
          <p:nvPr/>
        </p:nvSpPr>
        <p:spPr>
          <a:xfrm>
            <a:off x="2765718" y="1828807"/>
            <a:ext cx="2873762" cy="350322"/>
          </a:xfrm>
          <a:prstGeom prst="roundRect">
            <a:avLst/>
          </a:prstGeom>
          <a:noFill/>
          <a:ln w="25400" cap="flat">
            <a:solidFill>
              <a:schemeClr val="accent1"/>
            </a:solidFill>
            <a:prstDash val="sysDot"/>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28" name="Rounded Rectangle 227"/>
          <p:cNvSpPr/>
          <p:nvPr/>
        </p:nvSpPr>
        <p:spPr>
          <a:xfrm>
            <a:off x="5767843" y="1836766"/>
            <a:ext cx="4967047" cy="350322"/>
          </a:xfrm>
          <a:prstGeom prst="roundRect">
            <a:avLst/>
          </a:prstGeom>
          <a:noFill/>
          <a:ln w="25400" cap="flat">
            <a:solidFill>
              <a:schemeClr val="accent1"/>
            </a:solidFill>
            <a:prstDash val="sysDot"/>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29" name="圆角矩形 33"/>
          <p:cNvSpPr/>
          <p:nvPr/>
        </p:nvSpPr>
        <p:spPr>
          <a:xfrm>
            <a:off x="3686899" y="4668272"/>
            <a:ext cx="988821"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Controller APIs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0" name="圆角矩形 33"/>
          <p:cNvSpPr/>
          <p:nvPr/>
        </p:nvSpPr>
        <p:spPr>
          <a:xfrm>
            <a:off x="4588199" y="4485516"/>
            <a:ext cx="988821"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OSS APIs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1" name="圆角矩形 33"/>
          <p:cNvSpPr/>
          <p:nvPr/>
        </p:nvSpPr>
        <p:spPr>
          <a:xfrm>
            <a:off x="4748737" y="4673759"/>
            <a:ext cx="988821"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l-GR" altLang="zh-CN" sz="800" b="1" dirty="0">
                <a:solidFill>
                  <a:srgbClr val="000000"/>
                </a:solidFill>
                <a:latin typeface="微软雅黑" panose="020B0503020204020204" pitchFamily="34" charset="-122"/>
                <a:ea typeface="微软雅黑" panose="020B0503020204020204" pitchFamily="34" charset="-122"/>
                <a:sym typeface="Calibri"/>
              </a:rPr>
              <a:t>μ</a:t>
            </a:r>
            <a:r>
              <a:rPr lang="en-US" altLang="zh-CN" sz="800" b="1" dirty="0">
                <a:solidFill>
                  <a:srgbClr val="000000"/>
                </a:solidFill>
                <a:latin typeface="微软雅黑" panose="020B0503020204020204" pitchFamily="34" charset="-122"/>
                <a:ea typeface="微软雅黑" panose="020B0503020204020204" pitchFamily="34" charset="-122"/>
                <a:sym typeface="Calibri"/>
              </a:rPr>
              <a:t>Services APIs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2" name="圆角矩形 33"/>
          <p:cNvSpPr/>
          <p:nvPr/>
        </p:nvSpPr>
        <p:spPr>
          <a:xfrm>
            <a:off x="6853906" y="4485516"/>
            <a:ext cx="822960" cy="155448"/>
          </a:xfrm>
          <a:prstGeom prst="roundRect">
            <a:avLst>
              <a:gd name="adj" fmla="val 50000"/>
            </a:avLst>
          </a:prstGeom>
          <a:ln>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prstClr val="black"/>
                </a:solidFill>
                <a:latin typeface="微软雅黑" panose="020B0503020204020204" pitchFamily="34" charset="-122"/>
                <a:ea typeface="微软雅黑" panose="020B0503020204020204" pitchFamily="34" charset="-122"/>
                <a:sym typeface="Calibri"/>
              </a:rPr>
              <a:t>Netconf</a:t>
            </a:r>
            <a:r>
              <a:rPr lang="en-US" altLang="zh-CN" sz="800" b="1" dirty="0">
                <a:solidFill>
                  <a:prstClr val="black"/>
                </a:solidFill>
                <a:latin typeface="微软雅黑" panose="020B0503020204020204" pitchFamily="34" charset="-122"/>
                <a:ea typeface="微软雅黑" panose="020B0503020204020204" pitchFamily="34" charset="-122"/>
                <a:sym typeface="Calibri"/>
              </a:rPr>
              <a:t>/Yang</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233" name="圆角矩形 33"/>
          <p:cNvSpPr/>
          <p:nvPr/>
        </p:nvSpPr>
        <p:spPr>
          <a:xfrm>
            <a:off x="7263719" y="4671368"/>
            <a:ext cx="822960"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srgbClr val="000000"/>
                </a:solidFill>
                <a:latin typeface="微软雅黑" panose="020B0503020204020204" pitchFamily="34" charset="-122"/>
                <a:ea typeface="微软雅黑" panose="020B0503020204020204" pitchFamily="34" charset="-122"/>
                <a:sym typeface="Calibri"/>
              </a:rPr>
              <a:t>Ansible</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4" name="圆角矩形 33"/>
          <p:cNvSpPr/>
          <p:nvPr/>
        </p:nvSpPr>
        <p:spPr>
          <a:xfrm>
            <a:off x="7673532" y="4857220"/>
            <a:ext cx="822960"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Collectors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5" name="圆角矩形 33"/>
          <p:cNvSpPr/>
          <p:nvPr/>
        </p:nvSpPr>
        <p:spPr>
          <a:xfrm>
            <a:off x="8621188" y="4485516"/>
            <a:ext cx="822960"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srgbClr val="000000"/>
                </a:solidFill>
                <a:latin typeface="微软雅黑" panose="020B0503020204020204" pitchFamily="34" charset="-122"/>
                <a:ea typeface="微软雅黑" panose="020B0503020204020204" pitchFamily="34" charset="-122"/>
                <a:sym typeface="Calibri"/>
              </a:rPr>
              <a:t>OpenStack</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6" name="圆角矩形 33"/>
          <p:cNvSpPr/>
          <p:nvPr/>
        </p:nvSpPr>
        <p:spPr>
          <a:xfrm>
            <a:off x="9031001" y="4671368"/>
            <a:ext cx="822960"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Azure</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7" name="圆角矩形 33"/>
          <p:cNvSpPr/>
          <p:nvPr/>
        </p:nvSpPr>
        <p:spPr>
          <a:xfrm>
            <a:off x="9440814" y="4857220"/>
            <a:ext cx="822960"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AWS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8" name="Can 237"/>
          <p:cNvSpPr/>
          <p:nvPr/>
        </p:nvSpPr>
        <p:spPr>
          <a:xfrm>
            <a:off x="10012286" y="1903700"/>
            <a:ext cx="637840" cy="209412"/>
          </a:xfrm>
          <a:prstGeom prst="can">
            <a:avLst/>
          </a:prstGeom>
          <a:solidFill>
            <a:schemeClr val="accent1">
              <a:lumMod val="10000"/>
              <a:lumOff val="90000"/>
            </a:schemeClr>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p>
            <a:pPr algn="ctr" fontAlgn="base">
              <a:spcBef>
                <a:spcPct val="0"/>
              </a:spcBef>
              <a:spcAft>
                <a:spcPct val="0"/>
              </a:spcAft>
              <a:buClr>
                <a:srgbClr val="CC9900"/>
              </a:buClr>
            </a:pPr>
            <a:r>
              <a:rPr lang="en-US" sz="800" b="1" dirty="0">
                <a:solidFill>
                  <a:srgbClr val="000000"/>
                </a:solidFill>
                <a:latin typeface="微软雅黑" panose="020B0503020204020204" pitchFamily="34" charset="-122"/>
                <a:ea typeface="微软雅黑" panose="020B0503020204020204" pitchFamily="34" charset="-122"/>
                <a:sym typeface="Calibri"/>
              </a:rPr>
              <a:t>API Catalog</a:t>
            </a:r>
          </a:p>
        </p:txBody>
      </p:sp>
      <p:sp>
        <p:nvSpPr>
          <p:cNvPr id="239" name="圆角矩形 33"/>
          <p:cNvSpPr/>
          <p:nvPr/>
        </p:nvSpPr>
        <p:spPr>
          <a:xfrm>
            <a:off x="5617298" y="3808504"/>
            <a:ext cx="681269" cy="25072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ONOS</a:t>
            </a:r>
          </a:p>
        </p:txBody>
      </p:sp>
      <p:sp>
        <p:nvSpPr>
          <p:cNvPr id="240" name="圆角矩形 33"/>
          <p:cNvSpPr/>
          <p:nvPr/>
        </p:nvSpPr>
        <p:spPr>
          <a:xfrm>
            <a:off x="6404921" y="3807220"/>
            <a:ext cx="681269" cy="25072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Open </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ROADM</a:t>
            </a:r>
          </a:p>
        </p:txBody>
      </p:sp>
      <p:sp>
        <p:nvSpPr>
          <p:cNvPr id="241" name="TextBox 240"/>
          <p:cNvSpPr txBox="1"/>
          <p:nvPr/>
        </p:nvSpPr>
        <p:spPr>
          <a:xfrm>
            <a:off x="7117836" y="3699157"/>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srgbClr val="000000"/>
                </a:solidFill>
                <a:sym typeface="Calibri"/>
              </a:rPr>
              <a:t>…</a:t>
            </a:r>
          </a:p>
        </p:txBody>
      </p:sp>
      <p:sp>
        <p:nvSpPr>
          <p:cNvPr id="242" name="TextBox 241"/>
          <p:cNvSpPr txBox="1"/>
          <p:nvPr/>
        </p:nvSpPr>
        <p:spPr>
          <a:xfrm>
            <a:off x="6850065" y="3293165"/>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srgbClr val="000000"/>
                </a:solidFill>
                <a:sym typeface="Calibri"/>
              </a:rPr>
              <a:t>…</a:t>
            </a:r>
          </a:p>
        </p:txBody>
      </p:sp>
      <p:sp>
        <p:nvSpPr>
          <p:cNvPr id="243" name="圆角矩形 33"/>
          <p:cNvSpPr/>
          <p:nvPr/>
        </p:nvSpPr>
        <p:spPr>
          <a:xfrm>
            <a:off x="3827696" y="4856023"/>
            <a:ext cx="2050659"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Resource Orchestration APIs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44" name="圆角矩形 33"/>
          <p:cNvSpPr/>
          <p:nvPr/>
        </p:nvSpPr>
        <p:spPr>
          <a:xfrm>
            <a:off x="6693248" y="3193097"/>
            <a:ext cx="631966"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Assign</a:t>
            </a:r>
          </a:p>
        </p:txBody>
      </p:sp>
      <p:sp>
        <p:nvSpPr>
          <p:cNvPr id="245" name="圆角矩形 33"/>
          <p:cNvSpPr/>
          <p:nvPr/>
        </p:nvSpPr>
        <p:spPr>
          <a:xfrm>
            <a:off x="6695258" y="3333023"/>
            <a:ext cx="629956"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Health Check</a:t>
            </a:r>
          </a:p>
        </p:txBody>
      </p:sp>
      <p:sp>
        <p:nvSpPr>
          <p:cNvPr id="94" name="Rectangle 93"/>
          <p:cNvSpPr/>
          <p:nvPr/>
        </p:nvSpPr>
        <p:spPr>
          <a:xfrm rot="2555504">
            <a:off x="9996610" y="594627"/>
            <a:ext cx="2448253" cy="68558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00"/>
                </a:solidFill>
              </a:rPr>
              <a:t>For </a:t>
            </a:r>
            <a:r>
              <a:rPr lang="en-US" sz="2400" b="1" dirty="0">
                <a:solidFill>
                  <a:srgbClr val="FFFF00"/>
                </a:solidFill>
              </a:rPr>
              <a:t>F</a:t>
            </a:r>
            <a:r>
              <a:rPr lang="en-US" sz="2400" b="1" dirty="0" smtClean="0">
                <a:solidFill>
                  <a:srgbClr val="FFFF00"/>
                </a:solidFill>
              </a:rPr>
              <a:t>urther </a:t>
            </a:r>
            <a:r>
              <a:rPr lang="en-US" sz="2400" b="1" dirty="0">
                <a:solidFill>
                  <a:srgbClr val="FFFF00"/>
                </a:solidFill>
              </a:rPr>
              <a:t>S</a:t>
            </a:r>
            <a:r>
              <a:rPr lang="en-US" sz="2400" b="1" dirty="0" smtClean="0">
                <a:solidFill>
                  <a:srgbClr val="FFFF00"/>
                </a:solidFill>
              </a:rPr>
              <a:t>tudy</a:t>
            </a:r>
            <a:endParaRPr lang="en-US" sz="2400" b="1" dirty="0">
              <a:solidFill>
                <a:srgbClr val="FFFF00"/>
              </a:solidFill>
            </a:endParaRPr>
          </a:p>
        </p:txBody>
      </p:sp>
    </p:spTree>
    <p:extLst>
      <p:ext uri="{BB962C8B-B14F-4D97-AF65-F5344CB8AC3E}">
        <p14:creationId xmlns:p14="http://schemas.microsoft.com/office/powerpoint/2010/main" val="1959002234"/>
      </p:ext>
    </p:extLst>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4268605" y="1039665"/>
            <a:ext cx="4881351" cy="2227330"/>
          </a:xfrm>
          <a:prstGeom prst="rect">
            <a:avLst/>
          </a:prstGeom>
        </p:spPr>
      </p:pic>
      <p:sp>
        <p:nvSpPr>
          <p:cNvPr id="2" name="Title 1"/>
          <p:cNvSpPr>
            <a:spLocks noGrp="1"/>
          </p:cNvSpPr>
          <p:nvPr>
            <p:ph type="title"/>
          </p:nvPr>
        </p:nvSpPr>
        <p:spPr>
          <a:xfrm>
            <a:off x="266140" y="126215"/>
            <a:ext cx="10844563" cy="615553"/>
          </a:xfrm>
        </p:spPr>
        <p:txBody>
          <a:bodyPr anchor="ctr">
            <a:noAutofit/>
          </a:bodyPr>
          <a:lstStyle/>
          <a:p>
            <a:r>
              <a:rPr lang="en-US" sz="3200" dirty="0">
                <a:solidFill>
                  <a:schemeClr val="bg1"/>
                </a:solidFill>
              </a:rPr>
              <a:t>Controller Personas Based on SDK Libraries</a:t>
            </a:r>
            <a:endParaRPr lang="en-US" sz="1000" dirty="0">
              <a:solidFill>
                <a:schemeClr val="bg1"/>
              </a:solidFill>
            </a:endParaRPr>
          </a:p>
        </p:txBody>
      </p:sp>
      <p:sp>
        <p:nvSpPr>
          <p:cNvPr id="72" name="Trapezoid 71"/>
          <p:cNvSpPr/>
          <p:nvPr/>
        </p:nvSpPr>
        <p:spPr>
          <a:xfrm>
            <a:off x="3207991" y="2378094"/>
            <a:ext cx="6916049" cy="1482429"/>
          </a:xfrm>
          <a:prstGeom prst="trapezoid">
            <a:avLst>
              <a:gd name="adj" fmla="val 183994"/>
            </a:avLst>
          </a:prstGeom>
          <a:solidFill>
            <a:srgbClr val="F2F2F2">
              <a:alpha val="50196"/>
            </a:srgbClr>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73" name="Down Arrow 72"/>
          <p:cNvSpPr/>
          <p:nvPr/>
        </p:nvSpPr>
        <p:spPr>
          <a:xfrm rot="1274817">
            <a:off x="5192588" y="3197787"/>
            <a:ext cx="334410" cy="502920"/>
          </a:xfrm>
          <a:prstGeom prst="downArrow">
            <a:avLst/>
          </a:prstGeom>
          <a:solidFill>
            <a:schemeClr val="tx1">
              <a:lumMod val="50000"/>
              <a:lumOff val="50000"/>
            </a:schemeClr>
          </a:solidFill>
          <a:ln/>
        </p:spPr>
        <p:style>
          <a:lnRef idx="0">
            <a:schemeClr val="accent2"/>
          </a:lnRef>
          <a:fillRef idx="3">
            <a:schemeClr val="accent2"/>
          </a:fillRef>
          <a:effectRef idx="3">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74" name="Down Arrow 73"/>
          <p:cNvSpPr/>
          <p:nvPr/>
        </p:nvSpPr>
        <p:spPr>
          <a:xfrm rot="20080459">
            <a:off x="7770916" y="3197786"/>
            <a:ext cx="334410" cy="502920"/>
          </a:xfrm>
          <a:prstGeom prst="downArrow">
            <a:avLst/>
          </a:prstGeom>
          <a:solidFill>
            <a:schemeClr val="tx1">
              <a:lumMod val="50000"/>
              <a:lumOff val="50000"/>
            </a:schemeClr>
          </a:solidFill>
          <a:ln/>
        </p:spPr>
        <p:style>
          <a:lnRef idx="0">
            <a:schemeClr val="accent2"/>
          </a:lnRef>
          <a:fillRef idx="3">
            <a:schemeClr val="accent2"/>
          </a:fillRef>
          <a:effectRef idx="3">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75" name="TextBox 74"/>
          <p:cNvSpPr txBox="1"/>
          <p:nvPr/>
        </p:nvSpPr>
        <p:spPr>
          <a:xfrm>
            <a:off x="535259" y="1578323"/>
            <a:ext cx="2486502"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b="1" dirty="0">
                <a:solidFill>
                  <a:srgbClr val="0D2957">
                    <a:lumMod val="75000"/>
                    <a:lumOff val="25000"/>
                  </a:srgbClr>
                </a:solidFill>
                <a:latin typeface="微软雅黑" panose="020B0503020204020204" pitchFamily="34" charset="-122"/>
                <a:ea typeface="微软雅黑" panose="020B0503020204020204" pitchFamily="34" charset="-122"/>
                <a:sym typeface="Calibri"/>
              </a:rPr>
              <a:t>SDK Libraries</a:t>
            </a:r>
          </a:p>
        </p:txBody>
      </p:sp>
      <p:sp>
        <p:nvSpPr>
          <p:cNvPr id="76" name="TextBox 75"/>
          <p:cNvSpPr txBox="1"/>
          <p:nvPr/>
        </p:nvSpPr>
        <p:spPr>
          <a:xfrm>
            <a:off x="535259" y="4511384"/>
            <a:ext cx="2625884" cy="144654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b="1" dirty="0">
                <a:solidFill>
                  <a:srgbClr val="0D2957">
                    <a:lumMod val="75000"/>
                    <a:lumOff val="25000"/>
                  </a:srgbClr>
                </a:solidFill>
                <a:latin typeface="微软雅黑" panose="020B0503020204020204" pitchFamily="34" charset="-122"/>
                <a:ea typeface="微软雅黑" panose="020B0503020204020204" pitchFamily="34" charset="-122"/>
                <a:sym typeface="Calibri"/>
              </a:rPr>
              <a:t>Controller Personas Examples</a:t>
            </a:r>
          </a:p>
          <a:p>
            <a:pPr defTabSz="457200" hangingPunct="0"/>
            <a:r>
              <a:rPr lang="en-US" sz="1600" b="1" dirty="0">
                <a:solidFill>
                  <a:srgbClr val="0D2957">
                    <a:lumMod val="75000"/>
                    <a:lumOff val="25000"/>
                  </a:srgbClr>
                </a:solidFill>
                <a:latin typeface="微软雅黑" panose="020B0503020204020204" pitchFamily="34" charset="-122"/>
                <a:ea typeface="微软雅黑" panose="020B0503020204020204" pitchFamily="34" charset="-122"/>
                <a:sym typeface="Calibri"/>
              </a:rPr>
              <a:t>(created from CCSDK)</a:t>
            </a:r>
          </a:p>
        </p:txBody>
      </p:sp>
      <p:grpSp>
        <p:nvGrpSpPr>
          <p:cNvPr id="8" name="Group 7"/>
          <p:cNvGrpSpPr/>
          <p:nvPr/>
        </p:nvGrpSpPr>
        <p:grpSpPr>
          <a:xfrm>
            <a:off x="3216151" y="3860522"/>
            <a:ext cx="3327398" cy="2579843"/>
            <a:chOff x="3216151" y="3860522"/>
            <a:chExt cx="3327398" cy="2579843"/>
          </a:xfrm>
        </p:grpSpPr>
        <p:sp>
          <p:nvSpPr>
            <p:cNvPr id="59" name="圆角矩形 33"/>
            <p:cNvSpPr/>
            <p:nvPr/>
          </p:nvSpPr>
          <p:spPr>
            <a:xfrm>
              <a:off x="3216151" y="3860522"/>
              <a:ext cx="3327398" cy="2579843"/>
            </a:xfrm>
            <a:prstGeom prst="roundRect">
              <a:avLst>
                <a:gd name="adj" fmla="val 3911"/>
              </a:avLst>
            </a:prstGeom>
            <a:solidFill>
              <a:srgbClr val="EBF5FF"/>
            </a:solidFill>
            <a:ln>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70AD47">
                      <a:lumMod val="50000"/>
                    </a:srgbClr>
                  </a:solidFill>
                  <a:latin typeface="微软雅黑" panose="020B0503020204020204" pitchFamily="34" charset="-122"/>
                  <a:ea typeface="微软雅黑" panose="020B0503020204020204" pitchFamily="34" charset="-122"/>
                  <a:sym typeface="Calibri"/>
                </a:rPr>
                <a:t>SDN-C Persona</a:t>
              </a:r>
            </a:p>
          </p:txBody>
        </p:sp>
        <p:sp>
          <p:nvSpPr>
            <p:cNvPr id="60" name="Rounded Rectangle 59"/>
            <p:cNvSpPr/>
            <p:nvPr/>
          </p:nvSpPr>
          <p:spPr>
            <a:xfrm>
              <a:off x="3665238" y="4195382"/>
              <a:ext cx="2447719" cy="279754"/>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defTabSz="457200" hangingPunct="0"/>
              <a:r>
                <a:rPr lang="en-US" sz="1200" dirty="0">
                  <a:solidFill>
                    <a:prstClr val="black"/>
                  </a:solidFill>
                  <a:sym typeface="Calibri"/>
                </a:rPr>
                <a:t>NB API</a:t>
              </a:r>
            </a:p>
          </p:txBody>
        </p:sp>
        <p:sp>
          <p:nvSpPr>
            <p:cNvPr id="61" name="圆角矩形 33"/>
            <p:cNvSpPr/>
            <p:nvPr/>
          </p:nvSpPr>
          <p:spPr>
            <a:xfrm>
              <a:off x="4310746" y="4248757"/>
              <a:ext cx="1093695" cy="162846"/>
            </a:xfrm>
            <a:prstGeom prst="roundRect">
              <a:avLst>
                <a:gd name="adj" fmla="val 50000"/>
              </a:avLst>
            </a:prstGeom>
            <a:ln>
              <a:solidFill>
                <a:schemeClr val="tx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Controller APIs</a:t>
              </a:r>
            </a:p>
          </p:txBody>
        </p:sp>
        <p:sp>
          <p:nvSpPr>
            <p:cNvPr id="63" name="圆角矩形 33"/>
            <p:cNvSpPr/>
            <p:nvPr/>
          </p:nvSpPr>
          <p:spPr>
            <a:xfrm>
              <a:off x="3665239" y="4512214"/>
              <a:ext cx="2447719" cy="1376231"/>
            </a:xfrm>
            <a:prstGeom prst="roundRect">
              <a:avLst>
                <a:gd name="adj" fmla="val 8184"/>
              </a:avLst>
            </a:prstGeom>
            <a:solidFill>
              <a:srgbClr val="E8F8EA"/>
            </a:solidFill>
            <a:ln w="38100">
              <a:solidFill>
                <a:srgbClr val="00B05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70AD47">
                      <a:lumMod val="50000"/>
                    </a:srgbClr>
                  </a:solidFill>
                  <a:latin typeface="微软雅黑" panose="020B0503020204020204" pitchFamily="34" charset="-122"/>
                  <a:ea typeface="微软雅黑" panose="020B0503020204020204" pitchFamily="34" charset="-122"/>
                  <a:sym typeface="Calibri"/>
                </a:rPr>
                <a:t>Control Functions</a:t>
              </a:r>
            </a:p>
          </p:txBody>
        </p:sp>
        <p:sp>
          <p:nvSpPr>
            <p:cNvPr id="64" name="圆角矩形 33"/>
            <p:cNvSpPr/>
            <p:nvPr/>
          </p:nvSpPr>
          <p:spPr>
            <a:xfrm>
              <a:off x="4513973" y="5562743"/>
              <a:ext cx="681269" cy="25072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ODL</a:t>
              </a:r>
            </a:p>
          </p:txBody>
        </p:sp>
        <p:grpSp>
          <p:nvGrpSpPr>
            <p:cNvPr id="6" name="Group 5"/>
            <p:cNvGrpSpPr/>
            <p:nvPr/>
          </p:nvGrpSpPr>
          <p:grpSpPr>
            <a:xfrm>
              <a:off x="3888279" y="4782789"/>
              <a:ext cx="1932658" cy="637170"/>
              <a:chOff x="3888279" y="4782789"/>
              <a:chExt cx="1932658" cy="637170"/>
            </a:xfrm>
          </p:grpSpPr>
          <p:grpSp>
            <p:nvGrpSpPr>
              <p:cNvPr id="65" name="Group 64"/>
              <p:cNvGrpSpPr/>
              <p:nvPr/>
            </p:nvGrpSpPr>
            <p:grpSpPr>
              <a:xfrm>
                <a:off x="3888279" y="4782789"/>
                <a:ext cx="1932658" cy="637170"/>
                <a:chOff x="4834798" y="3242216"/>
                <a:chExt cx="1932658" cy="637170"/>
              </a:xfrm>
            </p:grpSpPr>
            <p:sp>
              <p:nvSpPr>
                <p:cNvPr id="68" name="圆角矩形 33"/>
                <p:cNvSpPr/>
                <p:nvPr/>
              </p:nvSpPr>
              <p:spPr>
                <a:xfrm>
                  <a:off x="4834798" y="3242216"/>
                  <a:ext cx="1932658" cy="637170"/>
                </a:xfrm>
                <a:prstGeom prst="can">
                  <a:avLst>
                    <a:gd name="adj" fmla="val 8977"/>
                  </a:avLst>
                </a:prstGeom>
                <a:solidFill>
                  <a:schemeClr val="bg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9144" rIns="91440" bIns="9144"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Library</a:t>
                  </a:r>
                </a:p>
              </p:txBody>
            </p:sp>
            <p:sp>
              <p:nvSpPr>
                <p:cNvPr id="69" name="圆角矩形 33"/>
                <p:cNvSpPr/>
                <p:nvPr/>
              </p:nvSpPr>
              <p:spPr>
                <a:xfrm>
                  <a:off x="4894690" y="3611128"/>
                  <a:ext cx="870778" cy="12286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VNF Configure </a:t>
                  </a:r>
                </a:p>
              </p:txBody>
            </p:sp>
            <p:sp>
              <p:nvSpPr>
                <p:cNvPr id="70" name="圆角矩形 33"/>
                <p:cNvSpPr/>
                <p:nvPr/>
              </p:nvSpPr>
              <p:spPr>
                <a:xfrm>
                  <a:off x="5825360" y="3443912"/>
                  <a:ext cx="870778" cy="122987"/>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Network Config</a:t>
                  </a:r>
                </a:p>
              </p:txBody>
            </p:sp>
            <p:sp>
              <p:nvSpPr>
                <p:cNvPr id="71" name="圆角矩形 33"/>
                <p:cNvSpPr/>
                <p:nvPr/>
              </p:nvSpPr>
              <p:spPr>
                <a:xfrm>
                  <a:off x="5839846" y="3611128"/>
                  <a:ext cx="870778" cy="121255"/>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Svc Function Chain</a:t>
                  </a:r>
                </a:p>
              </p:txBody>
            </p:sp>
          </p:grpSp>
          <p:sp>
            <p:nvSpPr>
              <p:cNvPr id="66" name="圆角矩形 33"/>
              <p:cNvSpPr/>
              <p:nvPr/>
            </p:nvSpPr>
            <p:spPr>
              <a:xfrm>
                <a:off x="3948171" y="4985154"/>
                <a:ext cx="870778" cy="12286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Assign</a:t>
                </a:r>
              </a:p>
            </p:txBody>
          </p:sp>
        </p:grpSp>
        <p:grpSp>
          <p:nvGrpSpPr>
            <p:cNvPr id="7" name="Group 6"/>
            <p:cNvGrpSpPr/>
            <p:nvPr/>
          </p:nvGrpSpPr>
          <p:grpSpPr>
            <a:xfrm>
              <a:off x="3665238" y="5951130"/>
              <a:ext cx="2447719" cy="419359"/>
              <a:chOff x="3665238" y="5951130"/>
              <a:chExt cx="2447719" cy="419359"/>
            </a:xfrm>
          </p:grpSpPr>
          <p:sp>
            <p:nvSpPr>
              <p:cNvPr id="54" name="Rounded Rectangle 53"/>
              <p:cNvSpPr/>
              <p:nvPr/>
            </p:nvSpPr>
            <p:spPr>
              <a:xfrm>
                <a:off x="3665238" y="5951130"/>
                <a:ext cx="2447719" cy="413862"/>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r>
                  <a:rPr lang="en-US" sz="1200" dirty="0">
                    <a:solidFill>
                      <a:prstClr val="black"/>
                    </a:solidFill>
                    <a:sym typeface="Calibri"/>
                  </a:rPr>
                  <a:t>SB</a:t>
                </a:r>
              </a:p>
              <a:p>
                <a:pPr defTabSz="457200" hangingPunct="0"/>
                <a:r>
                  <a:rPr lang="en-US" sz="1200" dirty="0">
                    <a:solidFill>
                      <a:prstClr val="black"/>
                    </a:solidFill>
                    <a:sym typeface="Calibri"/>
                  </a:rPr>
                  <a:t>API</a:t>
                </a:r>
              </a:p>
            </p:txBody>
          </p:sp>
          <p:sp>
            <p:nvSpPr>
              <p:cNvPr id="55" name="圆角矩形 33"/>
              <p:cNvSpPr/>
              <p:nvPr/>
            </p:nvSpPr>
            <p:spPr>
              <a:xfrm>
                <a:off x="4777187" y="6180551"/>
                <a:ext cx="861871" cy="141659"/>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Other Adapters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56" name="圆角矩形 33"/>
              <p:cNvSpPr/>
              <p:nvPr/>
            </p:nvSpPr>
            <p:spPr>
              <a:xfrm>
                <a:off x="3970857" y="6181880"/>
                <a:ext cx="777128" cy="140329"/>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OSS APIs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57" name="圆角矩形 33"/>
              <p:cNvSpPr/>
              <p:nvPr/>
            </p:nvSpPr>
            <p:spPr>
              <a:xfrm>
                <a:off x="4767761" y="6001159"/>
                <a:ext cx="861871" cy="138302"/>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l-GR" altLang="zh-CN" sz="800" b="1" dirty="0">
                    <a:solidFill>
                      <a:prstClr val="black"/>
                    </a:solidFill>
                    <a:latin typeface="微软雅黑" panose="020B0503020204020204" pitchFamily="34" charset="-122"/>
                    <a:ea typeface="微软雅黑" panose="020B0503020204020204" pitchFamily="34" charset="-122"/>
                    <a:sym typeface="Calibri"/>
                  </a:rPr>
                  <a:t>μ</a:t>
                </a:r>
                <a:r>
                  <a:rPr lang="en-US" altLang="zh-CN" sz="800" b="1" dirty="0">
                    <a:solidFill>
                      <a:prstClr val="black"/>
                    </a:solidFill>
                    <a:latin typeface="微软雅黑" panose="020B0503020204020204" pitchFamily="34" charset="-122"/>
                    <a:ea typeface="微软雅黑" panose="020B0503020204020204" pitchFamily="34" charset="-122"/>
                    <a:sym typeface="Calibri"/>
                  </a:rPr>
                  <a:t>Services APIs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58" name="圆角矩形 33"/>
              <p:cNvSpPr/>
              <p:nvPr/>
            </p:nvSpPr>
            <p:spPr>
              <a:xfrm>
                <a:off x="3970856" y="6002753"/>
                <a:ext cx="777128" cy="131321"/>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prstClr val="black"/>
                    </a:solidFill>
                    <a:latin typeface="微软雅黑" panose="020B0503020204020204" pitchFamily="34" charset="-122"/>
                    <a:ea typeface="微软雅黑" panose="020B0503020204020204" pitchFamily="34" charset="-122"/>
                    <a:sym typeface="Calibri"/>
                  </a:rPr>
                  <a:t>Netconf</a:t>
                </a:r>
                <a:r>
                  <a:rPr lang="en-US" altLang="zh-CN" sz="800" b="1" dirty="0">
                    <a:solidFill>
                      <a:prstClr val="black"/>
                    </a:solidFill>
                    <a:latin typeface="微软雅黑" panose="020B0503020204020204" pitchFamily="34" charset="-122"/>
                    <a:ea typeface="微软雅黑" panose="020B0503020204020204" pitchFamily="34" charset="-122"/>
                    <a:sym typeface="Calibri"/>
                  </a:rPr>
                  <a:t>/Yang</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67" name="TextBox 66"/>
              <p:cNvSpPr txBox="1"/>
              <p:nvPr/>
            </p:nvSpPr>
            <p:spPr>
              <a:xfrm>
                <a:off x="5767791" y="6001159"/>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black"/>
                    </a:solidFill>
                    <a:sym typeface="Calibri"/>
                  </a:rPr>
                  <a:t>…</a:t>
                </a:r>
              </a:p>
            </p:txBody>
          </p:sp>
        </p:grpSp>
      </p:grpSp>
      <p:grpSp>
        <p:nvGrpSpPr>
          <p:cNvPr id="9" name="Group 8"/>
          <p:cNvGrpSpPr/>
          <p:nvPr/>
        </p:nvGrpSpPr>
        <p:grpSpPr>
          <a:xfrm>
            <a:off x="6619276" y="3860523"/>
            <a:ext cx="3548308" cy="2579843"/>
            <a:chOff x="6619276" y="3860523"/>
            <a:chExt cx="3548308" cy="2579843"/>
          </a:xfrm>
        </p:grpSpPr>
        <p:grpSp>
          <p:nvGrpSpPr>
            <p:cNvPr id="77" name="Group 76"/>
            <p:cNvGrpSpPr/>
            <p:nvPr/>
          </p:nvGrpSpPr>
          <p:grpSpPr>
            <a:xfrm>
              <a:off x="6619276" y="3860523"/>
              <a:ext cx="3548308" cy="2579843"/>
              <a:chOff x="5651101" y="3570598"/>
              <a:chExt cx="3548308" cy="2579843"/>
            </a:xfrm>
          </p:grpSpPr>
          <p:sp>
            <p:nvSpPr>
              <p:cNvPr id="78" name="圆角矩形 33"/>
              <p:cNvSpPr/>
              <p:nvPr/>
            </p:nvSpPr>
            <p:spPr>
              <a:xfrm>
                <a:off x="5651101" y="3570598"/>
                <a:ext cx="3548308" cy="2579843"/>
              </a:xfrm>
              <a:prstGeom prst="roundRect">
                <a:avLst>
                  <a:gd name="adj" fmla="val 3911"/>
                </a:avLst>
              </a:prstGeom>
              <a:solidFill>
                <a:srgbClr val="EBF5FF"/>
              </a:solidFill>
              <a:ln>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70AD47">
                        <a:lumMod val="50000"/>
                      </a:srgbClr>
                    </a:solidFill>
                    <a:latin typeface="微软雅黑" panose="020B0503020204020204" pitchFamily="34" charset="-122"/>
                    <a:ea typeface="微软雅黑" panose="020B0503020204020204" pitchFamily="34" charset="-122"/>
                    <a:sym typeface="Calibri"/>
                  </a:rPr>
                  <a:t>Generic VNF Controller Persona</a:t>
                </a:r>
              </a:p>
            </p:txBody>
          </p:sp>
          <p:sp>
            <p:nvSpPr>
              <p:cNvPr id="79" name="Rounded Rectangle 78"/>
              <p:cNvSpPr/>
              <p:nvPr/>
            </p:nvSpPr>
            <p:spPr>
              <a:xfrm>
                <a:off x="6131551" y="3889391"/>
                <a:ext cx="2536422" cy="260896"/>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defTabSz="457200" hangingPunct="0"/>
                <a:r>
                  <a:rPr lang="en-US" sz="1200" dirty="0">
                    <a:solidFill>
                      <a:prstClr val="black"/>
                    </a:solidFill>
                    <a:sym typeface="Calibri"/>
                  </a:rPr>
                  <a:t>NB API</a:t>
                </a:r>
              </a:p>
            </p:txBody>
          </p:sp>
          <p:sp>
            <p:nvSpPr>
              <p:cNvPr id="80" name="圆角矩形 33"/>
              <p:cNvSpPr/>
              <p:nvPr/>
            </p:nvSpPr>
            <p:spPr>
              <a:xfrm>
                <a:off x="7088348" y="3942766"/>
                <a:ext cx="1093695" cy="162846"/>
              </a:xfrm>
              <a:prstGeom prst="roundRect">
                <a:avLst>
                  <a:gd name="adj" fmla="val 50000"/>
                </a:avLst>
              </a:prstGeom>
              <a:ln>
                <a:solidFill>
                  <a:schemeClr val="tx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Controller APIs</a:t>
                </a:r>
              </a:p>
            </p:txBody>
          </p:sp>
          <p:sp>
            <p:nvSpPr>
              <p:cNvPr id="81" name="圆角矩形 33"/>
              <p:cNvSpPr/>
              <p:nvPr/>
            </p:nvSpPr>
            <p:spPr>
              <a:xfrm>
                <a:off x="6131551" y="4205156"/>
                <a:ext cx="2536422" cy="1376231"/>
              </a:xfrm>
              <a:prstGeom prst="roundRect">
                <a:avLst>
                  <a:gd name="adj" fmla="val 8184"/>
                </a:avLst>
              </a:prstGeom>
              <a:solidFill>
                <a:srgbClr val="E8F8EA"/>
              </a:solidFill>
              <a:ln w="38100">
                <a:solidFill>
                  <a:srgbClr val="00B05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prstClr val="black"/>
                    </a:solidFill>
                    <a:latin typeface="微软雅黑" panose="020B0503020204020204" pitchFamily="34" charset="-122"/>
                    <a:ea typeface="微软雅黑" panose="020B0503020204020204" pitchFamily="34" charset="-122"/>
                    <a:sym typeface="Calibri"/>
                  </a:rPr>
                  <a:t>LCM Functions</a:t>
                </a:r>
              </a:p>
            </p:txBody>
          </p:sp>
          <p:sp>
            <p:nvSpPr>
              <p:cNvPr id="82" name="圆角矩形 33"/>
              <p:cNvSpPr/>
              <p:nvPr/>
            </p:nvSpPr>
            <p:spPr>
              <a:xfrm>
                <a:off x="6565744" y="5257602"/>
                <a:ext cx="681269" cy="25072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ODL</a:t>
                </a:r>
              </a:p>
            </p:txBody>
          </p:sp>
          <p:sp>
            <p:nvSpPr>
              <p:cNvPr id="83" name="圆角矩形 33"/>
              <p:cNvSpPr/>
              <p:nvPr/>
            </p:nvSpPr>
            <p:spPr>
              <a:xfrm>
                <a:off x="6402988" y="4476798"/>
                <a:ext cx="1972542" cy="637170"/>
              </a:xfrm>
              <a:prstGeom prst="can">
                <a:avLst>
                  <a:gd name="adj" fmla="val 8977"/>
                </a:avLst>
              </a:prstGeom>
              <a:solidFill>
                <a:schemeClr val="bg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9144" rIns="91440" bIns="9144"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Library</a:t>
                </a:r>
              </a:p>
            </p:txBody>
          </p:sp>
          <p:sp>
            <p:nvSpPr>
              <p:cNvPr id="84" name="Rounded Rectangle 83"/>
              <p:cNvSpPr/>
              <p:nvPr/>
            </p:nvSpPr>
            <p:spPr>
              <a:xfrm>
                <a:off x="5693540" y="5668007"/>
                <a:ext cx="3460354" cy="407060"/>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r>
                  <a:rPr lang="en-US" sz="1200" dirty="0">
                    <a:solidFill>
                      <a:prstClr val="black"/>
                    </a:solidFill>
                    <a:sym typeface="Calibri"/>
                  </a:rPr>
                  <a:t>SB</a:t>
                </a:r>
              </a:p>
              <a:p>
                <a:pPr defTabSz="457200" hangingPunct="0"/>
                <a:r>
                  <a:rPr lang="en-US" sz="1200" dirty="0">
                    <a:solidFill>
                      <a:prstClr val="black"/>
                    </a:solidFill>
                    <a:sym typeface="Calibri"/>
                  </a:rPr>
                  <a:t>API</a:t>
                </a:r>
              </a:p>
            </p:txBody>
          </p:sp>
          <p:sp>
            <p:nvSpPr>
              <p:cNvPr id="86" name="圆角矩形 33"/>
              <p:cNvSpPr/>
              <p:nvPr/>
            </p:nvSpPr>
            <p:spPr>
              <a:xfrm>
                <a:off x="6061304" y="5725021"/>
                <a:ext cx="570508" cy="132782"/>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prstClr val="black"/>
                    </a:solidFill>
                    <a:latin typeface="微软雅黑" panose="020B0503020204020204" pitchFamily="34" charset="-122"/>
                    <a:ea typeface="微软雅黑" panose="020B0503020204020204" pitchFamily="34" charset="-122"/>
                    <a:sym typeface="Calibri"/>
                  </a:rPr>
                  <a:t>Ansible</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87" name="圆角矩形 33"/>
              <p:cNvSpPr/>
              <p:nvPr/>
            </p:nvSpPr>
            <p:spPr>
              <a:xfrm>
                <a:off x="6696602" y="5875890"/>
                <a:ext cx="861871" cy="138302"/>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l-GR" altLang="zh-CN" sz="800" b="1" dirty="0">
                    <a:solidFill>
                      <a:prstClr val="black"/>
                    </a:solidFill>
                    <a:latin typeface="微软雅黑" panose="020B0503020204020204" pitchFamily="34" charset="-122"/>
                    <a:ea typeface="微软雅黑" panose="020B0503020204020204" pitchFamily="34" charset="-122"/>
                    <a:sym typeface="Calibri"/>
                  </a:rPr>
                  <a:t>μ</a:t>
                </a:r>
                <a:r>
                  <a:rPr lang="en-US" altLang="zh-CN" sz="800" b="1" dirty="0">
                    <a:solidFill>
                      <a:prstClr val="black"/>
                    </a:solidFill>
                    <a:latin typeface="微软雅黑" panose="020B0503020204020204" pitchFamily="34" charset="-122"/>
                    <a:ea typeface="微软雅黑" panose="020B0503020204020204" pitchFamily="34" charset="-122"/>
                    <a:sym typeface="Calibri"/>
                  </a:rPr>
                  <a:t>Services APIs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88" name="圆角矩形 33"/>
              <p:cNvSpPr/>
              <p:nvPr/>
            </p:nvSpPr>
            <p:spPr>
              <a:xfrm>
                <a:off x="6694423" y="5716205"/>
                <a:ext cx="864050" cy="133331"/>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prstClr val="black"/>
                    </a:solidFill>
                    <a:latin typeface="微软雅黑" panose="020B0503020204020204" pitchFamily="34" charset="-122"/>
                    <a:ea typeface="微软雅黑" panose="020B0503020204020204" pitchFamily="34" charset="-122"/>
                    <a:sym typeface="Calibri"/>
                  </a:rPr>
                  <a:t>Netconf</a:t>
                </a:r>
                <a:r>
                  <a:rPr lang="en-US" altLang="zh-CN" sz="800" b="1" dirty="0">
                    <a:solidFill>
                      <a:prstClr val="black"/>
                    </a:solidFill>
                    <a:latin typeface="微软雅黑" panose="020B0503020204020204" pitchFamily="34" charset="-122"/>
                    <a:ea typeface="微软雅黑" panose="020B0503020204020204" pitchFamily="34" charset="-122"/>
                    <a:sym typeface="Calibri"/>
                  </a:rPr>
                  <a:t>/Yang</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89" name="圆角矩形 33"/>
              <p:cNvSpPr/>
              <p:nvPr/>
            </p:nvSpPr>
            <p:spPr>
              <a:xfrm>
                <a:off x="6466741" y="4664577"/>
                <a:ext cx="456751" cy="125569"/>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Rebuild</a:t>
                </a:r>
              </a:p>
            </p:txBody>
          </p:sp>
          <p:sp>
            <p:nvSpPr>
              <p:cNvPr id="90" name="圆角矩形 33"/>
              <p:cNvSpPr/>
              <p:nvPr/>
            </p:nvSpPr>
            <p:spPr>
              <a:xfrm>
                <a:off x="6466741" y="4818092"/>
                <a:ext cx="456751" cy="112588"/>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Stop/Start</a:t>
                </a:r>
              </a:p>
            </p:txBody>
          </p:sp>
          <p:sp>
            <p:nvSpPr>
              <p:cNvPr id="91" name="圆角矩形 33"/>
              <p:cNvSpPr/>
              <p:nvPr/>
            </p:nvSpPr>
            <p:spPr>
              <a:xfrm>
                <a:off x="6976402" y="4662159"/>
                <a:ext cx="370450" cy="12300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Audit</a:t>
                </a:r>
              </a:p>
            </p:txBody>
          </p:sp>
          <p:sp>
            <p:nvSpPr>
              <p:cNvPr id="92" name="圆角矩形 33"/>
              <p:cNvSpPr/>
              <p:nvPr/>
            </p:nvSpPr>
            <p:spPr>
              <a:xfrm>
                <a:off x="6464643" y="4954502"/>
                <a:ext cx="456751" cy="10718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err="1">
                    <a:solidFill>
                      <a:prstClr val="black"/>
                    </a:solidFill>
                    <a:latin typeface="微软雅黑" panose="020B0503020204020204" pitchFamily="34" charset="-122"/>
                    <a:ea typeface="微软雅黑" panose="020B0503020204020204" pitchFamily="34" charset="-122"/>
                    <a:sym typeface="Calibri"/>
                  </a:rPr>
                  <a:t>HealthCk</a:t>
                </a:r>
                <a:endParaRPr lang="en-US" altLang="zh-CN" sz="700" b="1" dirty="0">
                  <a:solidFill>
                    <a:prstClr val="black"/>
                  </a:solidFill>
                  <a:latin typeface="微软雅黑" panose="020B0503020204020204" pitchFamily="34" charset="-122"/>
                  <a:ea typeface="微软雅黑" panose="020B0503020204020204" pitchFamily="34" charset="-122"/>
                  <a:sym typeface="Calibri"/>
                </a:endParaRPr>
              </a:p>
            </p:txBody>
          </p:sp>
          <p:sp>
            <p:nvSpPr>
              <p:cNvPr id="93" name="圆角矩形 33"/>
              <p:cNvSpPr/>
              <p:nvPr/>
            </p:nvSpPr>
            <p:spPr>
              <a:xfrm>
                <a:off x="6976402" y="4810490"/>
                <a:ext cx="370450" cy="122028"/>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Scale</a:t>
                </a:r>
              </a:p>
            </p:txBody>
          </p:sp>
          <p:sp>
            <p:nvSpPr>
              <p:cNvPr id="94" name="圆角矩形 33"/>
              <p:cNvSpPr/>
              <p:nvPr/>
            </p:nvSpPr>
            <p:spPr>
              <a:xfrm>
                <a:off x="6976402" y="4953592"/>
                <a:ext cx="370450" cy="109071"/>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Heal</a:t>
                </a:r>
              </a:p>
            </p:txBody>
          </p:sp>
          <p:sp>
            <p:nvSpPr>
              <p:cNvPr id="95" name="圆角矩形 33"/>
              <p:cNvSpPr/>
              <p:nvPr/>
            </p:nvSpPr>
            <p:spPr>
              <a:xfrm>
                <a:off x="7558473" y="5257601"/>
                <a:ext cx="808653" cy="244719"/>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Other engines</a:t>
                </a:r>
              </a:p>
            </p:txBody>
          </p:sp>
          <p:sp>
            <p:nvSpPr>
              <p:cNvPr id="96" name="圆角矩形 33"/>
              <p:cNvSpPr/>
              <p:nvPr/>
            </p:nvSpPr>
            <p:spPr>
              <a:xfrm>
                <a:off x="7587675" y="5875890"/>
                <a:ext cx="811871" cy="139541"/>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3</a:t>
                </a:r>
                <a:r>
                  <a:rPr lang="en-US" altLang="zh-CN" sz="800" b="1" baseline="30000" dirty="0">
                    <a:solidFill>
                      <a:prstClr val="black"/>
                    </a:solidFill>
                    <a:latin typeface="微软雅黑" panose="020B0503020204020204" pitchFamily="34" charset="-122"/>
                    <a:ea typeface="微软雅黑" panose="020B0503020204020204" pitchFamily="34" charset="-122"/>
                    <a:sym typeface="Calibri"/>
                  </a:rPr>
                  <a:t>rd</a:t>
                </a:r>
                <a:r>
                  <a:rPr lang="en-US" altLang="zh-CN" sz="800" b="1" dirty="0">
                    <a:solidFill>
                      <a:prstClr val="black"/>
                    </a:solidFill>
                    <a:latin typeface="微软雅黑" panose="020B0503020204020204" pitchFamily="34" charset="-122"/>
                    <a:ea typeface="微软雅黑" panose="020B0503020204020204" pitchFamily="34" charset="-122"/>
                    <a:sym typeface="Calibri"/>
                  </a:rPr>
                  <a:t> VNFM/EMS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97" name="圆角矩形 33"/>
              <p:cNvSpPr/>
              <p:nvPr/>
            </p:nvSpPr>
            <p:spPr>
              <a:xfrm>
                <a:off x="7580823" y="5721641"/>
                <a:ext cx="811871" cy="139541"/>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3</a:t>
                </a:r>
                <a:r>
                  <a:rPr lang="en-US" altLang="zh-CN" sz="800" b="1" baseline="30000" dirty="0">
                    <a:solidFill>
                      <a:prstClr val="black"/>
                    </a:solidFill>
                    <a:latin typeface="微软雅黑" panose="020B0503020204020204" pitchFamily="34" charset="-122"/>
                    <a:ea typeface="微软雅黑" panose="020B0503020204020204" pitchFamily="34" charset="-122"/>
                    <a:sym typeface="Calibri"/>
                  </a:rPr>
                  <a:t>rd</a:t>
                </a:r>
                <a:r>
                  <a:rPr lang="en-US" altLang="zh-CN" sz="800" b="1" dirty="0">
                    <a:solidFill>
                      <a:prstClr val="black"/>
                    </a:solidFill>
                    <a:latin typeface="微软雅黑" panose="020B0503020204020204" pitchFamily="34" charset="-122"/>
                    <a:ea typeface="微软雅黑" panose="020B0503020204020204" pitchFamily="34" charset="-122"/>
                    <a:sym typeface="Calibri"/>
                  </a:rPr>
                  <a:t> Party SFC</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98" name="圆角矩形 33"/>
              <p:cNvSpPr/>
              <p:nvPr/>
            </p:nvSpPr>
            <p:spPr>
              <a:xfrm>
                <a:off x="7399762" y="4658144"/>
                <a:ext cx="870778" cy="12286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VNF Configure </a:t>
                </a:r>
              </a:p>
            </p:txBody>
          </p:sp>
          <p:sp>
            <p:nvSpPr>
              <p:cNvPr id="99" name="圆角矩形 33"/>
              <p:cNvSpPr/>
              <p:nvPr/>
            </p:nvSpPr>
            <p:spPr>
              <a:xfrm>
                <a:off x="7399762" y="4807245"/>
                <a:ext cx="870778" cy="112039"/>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Svc Function Chain</a:t>
                </a:r>
              </a:p>
            </p:txBody>
          </p:sp>
        </p:grpSp>
        <p:sp>
          <p:nvSpPr>
            <p:cNvPr id="100" name="圆角矩形 33"/>
            <p:cNvSpPr/>
            <p:nvPr/>
          </p:nvSpPr>
          <p:spPr>
            <a:xfrm>
              <a:off x="7029479" y="6173055"/>
              <a:ext cx="570508" cy="132782"/>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OSS APIs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101" name="圆角矩形 33"/>
            <p:cNvSpPr/>
            <p:nvPr/>
          </p:nvSpPr>
          <p:spPr>
            <a:xfrm>
              <a:off x="9403308" y="6006068"/>
              <a:ext cx="654841" cy="141660"/>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prstClr val="black"/>
                  </a:solidFill>
                  <a:latin typeface="微软雅黑" panose="020B0503020204020204" pitchFamily="34" charset="-122"/>
                  <a:ea typeface="微软雅黑" panose="020B0503020204020204" pitchFamily="34" charset="-122"/>
                  <a:sym typeface="Calibri"/>
                </a:rPr>
                <a:t>Other Adapters</a:t>
              </a:r>
              <a:endParaRPr lang="en-US" altLang="zh-CN" sz="1050" b="1" dirty="0">
                <a:solidFill>
                  <a:prstClr val="black"/>
                </a:solidFill>
                <a:latin typeface="微软雅黑" panose="020B0503020204020204" pitchFamily="34" charset="-122"/>
                <a:ea typeface="微软雅黑" panose="020B0503020204020204" pitchFamily="34" charset="-122"/>
                <a:sym typeface="Calibri"/>
              </a:endParaRPr>
            </a:p>
          </p:txBody>
        </p:sp>
        <p:sp>
          <p:nvSpPr>
            <p:cNvPr id="102" name="TextBox 101"/>
            <p:cNvSpPr txBox="1"/>
            <p:nvPr/>
          </p:nvSpPr>
          <p:spPr>
            <a:xfrm>
              <a:off x="9612288" y="5989716"/>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black"/>
                  </a:solidFill>
                  <a:sym typeface="Calibri"/>
                </a:rPr>
                <a:t>…</a:t>
              </a:r>
            </a:p>
          </p:txBody>
        </p:sp>
      </p:grpSp>
      <p:sp>
        <p:nvSpPr>
          <p:cNvPr id="62" name="TextBox 61"/>
          <p:cNvSpPr txBox="1"/>
          <p:nvPr/>
        </p:nvSpPr>
        <p:spPr>
          <a:xfrm>
            <a:off x="4719890" y="5127519"/>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black"/>
                </a:solidFill>
                <a:sym typeface="Calibri"/>
              </a:rPr>
              <a:t>…</a:t>
            </a:r>
          </a:p>
        </p:txBody>
      </p:sp>
      <p:sp>
        <p:nvSpPr>
          <p:cNvPr id="85" name="TextBox 84"/>
          <p:cNvSpPr txBox="1"/>
          <p:nvPr/>
        </p:nvSpPr>
        <p:spPr>
          <a:xfrm>
            <a:off x="8526648" y="5060917"/>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black"/>
                </a:solidFill>
                <a:sym typeface="Calibri"/>
              </a:rPr>
              <a:t>…</a:t>
            </a:r>
          </a:p>
        </p:txBody>
      </p:sp>
      <p:sp>
        <p:nvSpPr>
          <p:cNvPr id="103" name="TextBox 102"/>
          <p:cNvSpPr txBox="1"/>
          <p:nvPr/>
        </p:nvSpPr>
        <p:spPr>
          <a:xfrm>
            <a:off x="8275619" y="5421374"/>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black"/>
                </a:solidFill>
                <a:sym typeface="Calibri"/>
              </a:rPr>
              <a:t>…</a:t>
            </a:r>
          </a:p>
        </p:txBody>
      </p:sp>
      <p:sp>
        <p:nvSpPr>
          <p:cNvPr id="105" name="Rectangle 104"/>
          <p:cNvSpPr/>
          <p:nvPr/>
        </p:nvSpPr>
        <p:spPr>
          <a:xfrm rot="2555504">
            <a:off x="9996610" y="594627"/>
            <a:ext cx="2448253" cy="68558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00"/>
                </a:solidFill>
              </a:rPr>
              <a:t>For </a:t>
            </a:r>
            <a:r>
              <a:rPr lang="en-US" sz="2400" b="1" dirty="0">
                <a:solidFill>
                  <a:srgbClr val="FFFF00"/>
                </a:solidFill>
              </a:rPr>
              <a:t>F</a:t>
            </a:r>
            <a:r>
              <a:rPr lang="en-US" sz="2400" b="1" dirty="0" smtClean="0">
                <a:solidFill>
                  <a:srgbClr val="FFFF00"/>
                </a:solidFill>
              </a:rPr>
              <a:t>urther </a:t>
            </a:r>
            <a:r>
              <a:rPr lang="en-US" sz="2400" b="1" dirty="0">
                <a:solidFill>
                  <a:srgbClr val="FFFF00"/>
                </a:solidFill>
              </a:rPr>
              <a:t>S</a:t>
            </a:r>
            <a:r>
              <a:rPr lang="en-US" sz="2400" b="1" dirty="0" smtClean="0">
                <a:solidFill>
                  <a:srgbClr val="FFFF00"/>
                </a:solidFill>
              </a:rPr>
              <a:t>tudy</a:t>
            </a:r>
            <a:endParaRPr lang="en-US" sz="2400" b="1" dirty="0">
              <a:solidFill>
                <a:srgbClr val="FFFF00"/>
              </a:solidFill>
            </a:endParaRPr>
          </a:p>
        </p:txBody>
      </p:sp>
    </p:spTree>
    <p:extLst>
      <p:ext uri="{BB962C8B-B14F-4D97-AF65-F5344CB8AC3E}">
        <p14:creationId xmlns:p14="http://schemas.microsoft.com/office/powerpoint/2010/main" val="1902061458"/>
      </p:ext>
    </p:extLst>
  </p:cSld>
  <p:clrMapOvr>
    <a:masterClrMapping/>
  </p:clrMapOvr>
  <p:transition spd="med"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sz="6000" dirty="0" smtClean="0"/>
              <a:t>ONAP Microservices -  Approaches</a:t>
            </a:r>
            <a:r>
              <a:rPr lang="en-US" dirty="0"/>
              <a:t/>
            </a:r>
            <a:br>
              <a:rPr lang="en-US" dirty="0"/>
            </a:br>
            <a:r>
              <a:rPr lang="en-US" dirty="0" smtClean="0"/>
              <a:t/>
            </a:r>
            <a:br>
              <a:rPr lang="en-US" dirty="0" smtClean="0"/>
            </a:br>
            <a:endParaRPr lang="en-US" dirty="0"/>
          </a:p>
        </p:txBody>
      </p:sp>
      <p:sp>
        <p:nvSpPr>
          <p:cNvPr id="2" name="Subtitle 1"/>
          <p:cNvSpPr>
            <a:spLocks noGrp="1"/>
          </p:cNvSpPr>
          <p:nvPr>
            <p:ph type="subTitle" idx="1"/>
          </p:nvPr>
        </p:nvSpPr>
        <p:spPr/>
        <p:txBody>
          <a:bodyPr>
            <a:normAutofit fontScale="77500" lnSpcReduction="20000"/>
          </a:bodyPr>
          <a:lstStyle/>
          <a:p>
            <a:r>
              <a:rPr lang="en-US" dirty="0" smtClean="0"/>
              <a:t>Manoj Nair</a:t>
            </a:r>
          </a:p>
          <a:p>
            <a:r>
              <a:rPr lang="en-US" dirty="0" smtClean="0"/>
              <a:t>NetCracker </a:t>
            </a:r>
            <a:endParaRPr lang="en-US" dirty="0"/>
          </a:p>
        </p:txBody>
      </p:sp>
    </p:spTree>
    <p:extLst>
      <p:ext uri="{BB962C8B-B14F-4D97-AF65-F5344CB8AC3E}">
        <p14:creationId xmlns:p14="http://schemas.microsoft.com/office/powerpoint/2010/main" val="2821717669"/>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25</a:t>
            </a:fld>
            <a:endParaRPr lang="en-US" dirty="0"/>
          </a:p>
        </p:txBody>
      </p:sp>
      <p:sp>
        <p:nvSpPr>
          <p:cNvPr id="3" name="Title 2"/>
          <p:cNvSpPr>
            <a:spLocks noGrp="1"/>
          </p:cNvSpPr>
          <p:nvPr>
            <p:ph type="title"/>
          </p:nvPr>
        </p:nvSpPr>
        <p:spPr/>
        <p:txBody>
          <a:bodyPr>
            <a:normAutofit fontScale="90000"/>
          </a:bodyPr>
          <a:lstStyle/>
          <a:p>
            <a:r>
              <a:rPr lang="en-US" dirty="0" smtClean="0"/>
              <a:t>Reference : Modular ONAP Implementation and Integration to External DMS (Alex and Ramesh)</a:t>
            </a:r>
            <a:endParaRPr lang="en-US" dirty="0"/>
          </a:p>
        </p:txBody>
      </p:sp>
      <p:graphicFrame>
        <p:nvGraphicFramePr>
          <p:cNvPr id="5" name="Object 4">
            <a:hlinkClick r:id="" action="ppaction://ole?verb=0"/>
          </p:cNvPr>
          <p:cNvGraphicFramePr>
            <a:graphicFrameLocks noChangeAspect="1"/>
          </p:cNvGraphicFramePr>
          <p:nvPr>
            <p:extLst>
              <p:ext uri="{D42A27DB-BD31-4B8C-83A1-F6EECF244321}">
                <p14:modId xmlns:p14="http://schemas.microsoft.com/office/powerpoint/2010/main" val="1244429778"/>
              </p:ext>
            </p:extLst>
          </p:nvPr>
        </p:nvGraphicFramePr>
        <p:xfrm>
          <a:off x="5143500" y="2623742"/>
          <a:ext cx="1409700" cy="1189434"/>
        </p:xfrm>
        <a:graphic>
          <a:graphicData uri="http://schemas.openxmlformats.org/presentationml/2006/ole">
            <mc:AlternateContent xmlns:mc="http://schemas.openxmlformats.org/markup-compatibility/2006">
              <mc:Choice xmlns:v="urn:schemas-microsoft-com:vml" Requires="v">
                <p:oleObj spid="_x0000_s3080" name="Presentation" showAsIcon="1" r:id="rId3" imgW="914400" imgH="771480" progId="PowerPoint.Show.12">
                  <p:embed/>
                </p:oleObj>
              </mc:Choice>
              <mc:Fallback>
                <p:oleObj name="Presentation" showAsIcon="1" r:id="rId3" imgW="914400" imgH="771480" progId="PowerPoint.Show.12">
                  <p:embed/>
                  <p:pic>
                    <p:nvPicPr>
                      <p:cNvPr id="0" name=""/>
                      <p:cNvPicPr/>
                      <p:nvPr/>
                    </p:nvPicPr>
                    <p:blipFill>
                      <a:blip r:embed="rId4"/>
                      <a:stretch>
                        <a:fillRect/>
                      </a:stretch>
                    </p:blipFill>
                    <p:spPr>
                      <a:xfrm>
                        <a:off x="5143500" y="2623742"/>
                        <a:ext cx="1409700" cy="1189434"/>
                      </a:xfrm>
                      <a:prstGeom prst="rect">
                        <a:avLst/>
                      </a:prstGeom>
                    </p:spPr>
                  </p:pic>
                </p:oleObj>
              </mc:Fallback>
            </mc:AlternateContent>
          </a:graphicData>
        </a:graphic>
      </p:graphicFrame>
      <p:sp>
        <p:nvSpPr>
          <p:cNvPr id="6" name="TextBox 5"/>
          <p:cNvSpPr txBox="1"/>
          <p:nvPr/>
        </p:nvSpPr>
        <p:spPr>
          <a:xfrm>
            <a:off x="1378857" y="4296229"/>
            <a:ext cx="10189847" cy="2308324"/>
          </a:xfrm>
          <a:prstGeom prst="rect">
            <a:avLst/>
          </a:prstGeom>
          <a:noFill/>
        </p:spPr>
        <p:txBody>
          <a:bodyPr wrap="square" rtlCol="0">
            <a:spAutoFit/>
          </a:bodyPr>
          <a:lstStyle/>
          <a:p>
            <a:r>
              <a:rPr lang="en-US" dirty="0" smtClean="0"/>
              <a:t>This presentation’s focus</a:t>
            </a:r>
          </a:p>
          <a:p>
            <a:pPr marL="285750" indent="-285750">
              <a:buFont typeface="Arial" panose="020B0604020202020204" pitchFamily="34" charset="0"/>
              <a:buChar char="•"/>
            </a:pPr>
            <a:r>
              <a:rPr lang="en-US" dirty="0" smtClean="0"/>
              <a:t>Improvements to Model Driven Approach proposed in Alex’s presentation, with reference to some best practices  </a:t>
            </a:r>
          </a:p>
          <a:p>
            <a:pPr marL="285750" indent="-285750">
              <a:buFont typeface="Arial" panose="020B0604020202020204" pitchFamily="34" charset="0"/>
              <a:buChar char="•"/>
            </a:pPr>
            <a:r>
              <a:rPr lang="en-US" dirty="0" smtClean="0"/>
              <a:t>How Modularity can be achieved (Reference to Alex’s proposal earlier) : Best Practices from TMF </a:t>
            </a:r>
          </a:p>
          <a:p>
            <a:pPr marL="285750" indent="-285750">
              <a:buFont typeface="Arial" panose="020B0604020202020204" pitchFamily="34" charset="0"/>
              <a:buChar char="•"/>
            </a:pPr>
            <a:r>
              <a:rPr lang="en-US" dirty="0" smtClean="0"/>
              <a:t>Cloud Native Micro Services : Approaches and Views </a:t>
            </a:r>
            <a:endParaRPr lang="en-US" dirty="0"/>
          </a:p>
          <a:p>
            <a:pPr marL="285750" indent="-285750">
              <a:buFont typeface="Arial" panose="020B0604020202020204" pitchFamily="34" charset="0"/>
              <a:buChar char="•"/>
            </a:pPr>
            <a:endParaRPr lang="en-US" dirty="0" smtClean="0"/>
          </a:p>
          <a:p>
            <a:r>
              <a:rPr lang="en-US" dirty="0"/>
              <a:t>References : </a:t>
            </a:r>
            <a:r>
              <a:rPr lang="en-US" dirty="0">
                <a:hlinkClick r:id="rId5"/>
              </a:rPr>
              <a:t>https://</a:t>
            </a:r>
            <a:r>
              <a:rPr lang="en-US" dirty="0" smtClean="0">
                <a:hlinkClick r:id="rId5"/>
              </a:rPr>
              <a:t>wiki.onap.org/display/DW/Microservices+Industry+Perspectives</a:t>
            </a:r>
            <a:endParaRPr lang="en-US" dirty="0" smtClean="0"/>
          </a:p>
          <a:p>
            <a:endParaRPr lang="en-US" dirty="0"/>
          </a:p>
        </p:txBody>
      </p:sp>
    </p:spTree>
    <p:extLst>
      <p:ext uri="{BB962C8B-B14F-4D97-AF65-F5344CB8AC3E}">
        <p14:creationId xmlns:p14="http://schemas.microsoft.com/office/powerpoint/2010/main" val="3886164345"/>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26</a:t>
            </a:fld>
            <a:endParaRPr lang="en-US" dirty="0"/>
          </a:p>
        </p:txBody>
      </p:sp>
      <p:sp>
        <p:nvSpPr>
          <p:cNvPr id="3" name="Title 2"/>
          <p:cNvSpPr>
            <a:spLocks noGrp="1"/>
          </p:cNvSpPr>
          <p:nvPr>
            <p:ph type="title"/>
          </p:nvPr>
        </p:nvSpPr>
        <p:spPr/>
        <p:txBody>
          <a:bodyPr>
            <a:normAutofit fontScale="90000"/>
          </a:bodyPr>
          <a:lstStyle/>
          <a:p>
            <a:r>
              <a:rPr lang="en-US" dirty="0" smtClean="0"/>
              <a:t>What is proposed here ? </a:t>
            </a:r>
            <a:endParaRPr lang="en-US" dirty="0"/>
          </a:p>
        </p:txBody>
      </p:sp>
      <p:sp>
        <p:nvSpPr>
          <p:cNvPr id="4" name="Text Placeholder 3"/>
          <p:cNvSpPr>
            <a:spLocks noGrp="1"/>
          </p:cNvSpPr>
          <p:nvPr>
            <p:ph type="body" sz="quarter" idx="10"/>
          </p:nvPr>
        </p:nvSpPr>
        <p:spPr/>
        <p:txBody>
          <a:bodyPr>
            <a:normAutofit fontScale="85000" lnSpcReduction="10000"/>
          </a:bodyPr>
          <a:lstStyle/>
          <a:p>
            <a:r>
              <a:rPr lang="en-US" dirty="0" smtClean="0"/>
              <a:t>Three approaches to refine Microservice Architecture </a:t>
            </a:r>
          </a:p>
          <a:p>
            <a:r>
              <a:rPr lang="en-US" dirty="0" smtClean="0"/>
              <a:t>Microservice Architecture : Deals with how microservices are defined, realized and how they interact. </a:t>
            </a:r>
          </a:p>
          <a:p>
            <a:r>
              <a:rPr lang="en-US" dirty="0" smtClean="0">
                <a:solidFill>
                  <a:srgbClr val="FF0000"/>
                </a:solidFill>
              </a:rPr>
              <a:t>Approach 1</a:t>
            </a:r>
            <a:r>
              <a:rPr lang="en-US" dirty="0" smtClean="0"/>
              <a:t>: Model Driven Microservice – Approach based on DDD</a:t>
            </a:r>
          </a:p>
          <a:p>
            <a:pPr lvl="1"/>
            <a:r>
              <a:rPr lang="en-US" dirty="0" smtClean="0"/>
              <a:t>Other Open source implementations – ODL, OSM </a:t>
            </a:r>
            <a:r>
              <a:rPr lang="en-US" dirty="0" err="1" smtClean="0"/>
              <a:t>etc</a:t>
            </a:r>
            <a:r>
              <a:rPr lang="en-US" dirty="0" smtClean="0"/>
              <a:t>, Model driven Microservices by Alex, Reference to OSM implementation. </a:t>
            </a:r>
          </a:p>
          <a:p>
            <a:r>
              <a:rPr lang="en-US" dirty="0" smtClean="0">
                <a:solidFill>
                  <a:srgbClr val="FF0000"/>
                </a:solidFill>
              </a:rPr>
              <a:t>Approach 2</a:t>
            </a:r>
            <a:r>
              <a:rPr lang="en-US" dirty="0" smtClean="0"/>
              <a:t>: Modular Microservices - Leverage TMForum IG1118 Management and Control Continuum and Future Mode of Operation concepts</a:t>
            </a:r>
          </a:p>
          <a:p>
            <a:pPr lvl="1"/>
            <a:r>
              <a:rPr lang="en-US" dirty="0" smtClean="0"/>
              <a:t>Based on proposal by Alex and Ramesh on DMS, but enhancing it further with reference to a standard architecture. </a:t>
            </a:r>
          </a:p>
          <a:p>
            <a:pPr lvl="1"/>
            <a:r>
              <a:rPr lang="en-US" dirty="0" smtClean="0"/>
              <a:t>Primarily focused on structuring microservices and components in a hierarchical “Lego blocks” like units which can be mixed and matched to create management and control functions. </a:t>
            </a:r>
          </a:p>
          <a:p>
            <a:r>
              <a:rPr lang="en-US" dirty="0" smtClean="0">
                <a:solidFill>
                  <a:srgbClr val="FF0000"/>
                </a:solidFill>
              </a:rPr>
              <a:t>Approach 3</a:t>
            </a:r>
            <a:r>
              <a:rPr lang="en-US" dirty="0" smtClean="0"/>
              <a:t>: Cloud Native Micro Service Design (Followed by MSB) </a:t>
            </a:r>
          </a:p>
          <a:p>
            <a:pPr lvl="1"/>
            <a:r>
              <a:rPr lang="en-US" dirty="0" smtClean="0"/>
              <a:t>Based on the Service Mesh technique used in the cloud native world. </a:t>
            </a:r>
          </a:p>
          <a:p>
            <a:pPr lvl="1"/>
            <a:r>
              <a:rPr lang="en-US" dirty="0" smtClean="0"/>
              <a:t>Mainly an implementation approach than a consistent microservice design methodology. </a:t>
            </a:r>
          </a:p>
        </p:txBody>
      </p:sp>
      <p:sp>
        <p:nvSpPr>
          <p:cNvPr id="5" name="TextBox 4"/>
          <p:cNvSpPr txBox="1"/>
          <p:nvPr/>
        </p:nvSpPr>
        <p:spPr>
          <a:xfrm>
            <a:off x="2075543" y="6124059"/>
            <a:ext cx="6798656" cy="369332"/>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bodyPr>
          <a:lstStyle/>
          <a:p>
            <a:r>
              <a:rPr lang="en-US" dirty="0" smtClean="0"/>
              <a:t>Above approaches are complementary to each other and not exclusive </a:t>
            </a:r>
            <a:endParaRPr lang="en-US" dirty="0"/>
          </a:p>
        </p:txBody>
      </p:sp>
    </p:spTree>
    <p:extLst>
      <p:ext uri="{BB962C8B-B14F-4D97-AF65-F5344CB8AC3E}">
        <p14:creationId xmlns:p14="http://schemas.microsoft.com/office/powerpoint/2010/main" val="3964154083"/>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Approach 1: Model Driven Microservices </a:t>
            </a:r>
            <a:endParaRPr lang="en-US"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27</a:t>
            </a:fld>
            <a:endParaRPr lang="en-US" dirty="0"/>
          </a:p>
        </p:txBody>
      </p:sp>
    </p:spTree>
    <p:extLst>
      <p:ext uri="{BB962C8B-B14F-4D97-AF65-F5344CB8AC3E}">
        <p14:creationId xmlns:p14="http://schemas.microsoft.com/office/powerpoint/2010/main" val="2282065117"/>
      </p:ext>
    </p:extLst>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28</a:t>
            </a:fld>
            <a:endParaRPr lang="en-US" dirty="0"/>
          </a:p>
        </p:txBody>
      </p:sp>
      <p:sp>
        <p:nvSpPr>
          <p:cNvPr id="3" name="Title 2"/>
          <p:cNvSpPr>
            <a:spLocks noGrp="1"/>
          </p:cNvSpPr>
          <p:nvPr>
            <p:ph type="title"/>
          </p:nvPr>
        </p:nvSpPr>
        <p:spPr/>
        <p:txBody>
          <a:bodyPr>
            <a:normAutofit fontScale="90000"/>
          </a:bodyPr>
          <a:lstStyle/>
          <a:p>
            <a:r>
              <a:rPr lang="en-US" dirty="0" smtClean="0"/>
              <a:t>Reference : Model Driven Micro Services (Alex)  </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4050" y="1519238"/>
            <a:ext cx="8343900" cy="3819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6787439"/>
      </p:ext>
    </p:extLst>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29</a:t>
            </a:fld>
            <a:endParaRPr lang="en-US" dirty="0"/>
          </a:p>
        </p:txBody>
      </p:sp>
      <p:sp>
        <p:nvSpPr>
          <p:cNvPr id="3" name="Title 2"/>
          <p:cNvSpPr>
            <a:spLocks noGrp="1"/>
          </p:cNvSpPr>
          <p:nvPr>
            <p:ph type="title"/>
          </p:nvPr>
        </p:nvSpPr>
        <p:spPr/>
        <p:txBody>
          <a:bodyPr>
            <a:normAutofit fontScale="90000"/>
          </a:bodyPr>
          <a:lstStyle/>
          <a:p>
            <a:r>
              <a:rPr lang="en-US" dirty="0" smtClean="0"/>
              <a:t>Domain Driven Design Concept</a:t>
            </a:r>
            <a:endParaRPr lang="en-US" dirty="0"/>
          </a:p>
        </p:txBody>
      </p:sp>
      <p:sp>
        <p:nvSpPr>
          <p:cNvPr id="4" name="Text Placeholder 3"/>
          <p:cNvSpPr>
            <a:spLocks noGrp="1"/>
          </p:cNvSpPr>
          <p:nvPr>
            <p:ph type="body" sz="quarter" idx="10"/>
          </p:nvPr>
        </p:nvSpPr>
        <p:spPr/>
        <p:txBody>
          <a:bodyPr>
            <a:noAutofit/>
          </a:bodyPr>
          <a:lstStyle/>
          <a:p>
            <a:r>
              <a:rPr lang="en-US" sz="2000" dirty="0" smtClean="0"/>
              <a:t>Top down approach of designing Microservices </a:t>
            </a:r>
          </a:p>
          <a:p>
            <a:r>
              <a:rPr lang="en-US" sz="2000" dirty="0" smtClean="0"/>
              <a:t>Domain-driven </a:t>
            </a:r>
            <a:r>
              <a:rPr lang="en-US" sz="2000" dirty="0"/>
              <a:t>design (DDD) advocates modeling based on the </a:t>
            </a:r>
            <a:r>
              <a:rPr lang="en-US" sz="2000" dirty="0" smtClean="0"/>
              <a:t>domain of business </a:t>
            </a:r>
          </a:p>
          <a:p>
            <a:r>
              <a:rPr lang="en-US" sz="2000" dirty="0" smtClean="0"/>
              <a:t>In the ONAP context Domain may be -  Hybrid Telecom Service Orchestration and Management  </a:t>
            </a:r>
          </a:p>
          <a:p>
            <a:r>
              <a:rPr lang="en-US" sz="2000" dirty="0"/>
              <a:t>In the context of building applications, DDD talks about problems as </a:t>
            </a:r>
            <a:r>
              <a:rPr lang="en-US" sz="2000" dirty="0" smtClean="0"/>
              <a:t>domains</a:t>
            </a:r>
          </a:p>
          <a:p>
            <a:r>
              <a:rPr lang="en-US" sz="2000" dirty="0"/>
              <a:t> It describes independent problem areas as Bounded Contexts (each Bounded Context correlates to a microservice</a:t>
            </a:r>
            <a:r>
              <a:rPr lang="en-US" sz="2000" dirty="0" smtClean="0"/>
              <a:t>)</a:t>
            </a:r>
          </a:p>
          <a:p>
            <a:r>
              <a:rPr lang="en-US" sz="2000" dirty="0" smtClean="0"/>
              <a:t>Bounded contexts own its own domain data, logic and behavior </a:t>
            </a:r>
          </a:p>
          <a:p>
            <a:r>
              <a:rPr lang="en-US" sz="2000" dirty="0" smtClean="0"/>
              <a:t>In DDD to define the domain model for </a:t>
            </a:r>
            <a:r>
              <a:rPr lang="en-US" sz="2000" dirty="0"/>
              <a:t>each Bounded Context, </a:t>
            </a:r>
            <a:endParaRPr lang="en-US" sz="2000" dirty="0" smtClean="0"/>
          </a:p>
          <a:p>
            <a:pPr lvl="1"/>
            <a:r>
              <a:rPr lang="en-US" sz="1800" dirty="0" smtClean="0"/>
              <a:t> </a:t>
            </a:r>
            <a:r>
              <a:rPr lang="en-US" sz="1800" dirty="0"/>
              <a:t>identify and define the </a:t>
            </a:r>
            <a:r>
              <a:rPr lang="en-US" sz="1800" dirty="0" smtClean="0"/>
              <a:t>entities (and other patterns if required)</a:t>
            </a:r>
          </a:p>
          <a:p>
            <a:pPr lvl="1"/>
            <a:r>
              <a:rPr lang="en-US" sz="1800" dirty="0"/>
              <a:t>create a boundary around things that need cohesion</a:t>
            </a:r>
            <a:r>
              <a:rPr lang="en-US" sz="1800" dirty="0" smtClean="0"/>
              <a:t> </a:t>
            </a:r>
          </a:p>
          <a:p>
            <a:pPr lvl="1"/>
            <a:r>
              <a:rPr lang="en-US" sz="1800" dirty="0" smtClean="0"/>
              <a:t>build and refine domain model contained within the boundary that defines the context</a:t>
            </a:r>
          </a:p>
          <a:p>
            <a:pPr lvl="1"/>
            <a:r>
              <a:rPr lang="en-US" sz="1800" dirty="0" smtClean="0"/>
              <a:t>Each bounded context can be modelled as a microservice </a:t>
            </a:r>
          </a:p>
          <a:p>
            <a:pPr lvl="1"/>
            <a:endParaRPr lang="en-US" sz="1800" dirty="0" smtClean="0"/>
          </a:p>
        </p:txBody>
      </p:sp>
    </p:spTree>
    <p:extLst>
      <p:ext uri="{BB962C8B-B14F-4D97-AF65-F5344CB8AC3E}">
        <p14:creationId xmlns:p14="http://schemas.microsoft.com/office/powerpoint/2010/main" val="3902447126"/>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4961" y="4514850"/>
            <a:ext cx="8629014" cy="8286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fontScale="90000"/>
          </a:bodyPr>
          <a:lstStyle/>
          <a:p>
            <a:r>
              <a:rPr lang="en-US" b="1" dirty="0"/>
              <a:t>Architecture Design Considerations</a:t>
            </a:r>
          </a:p>
        </p:txBody>
      </p:sp>
      <p:sp>
        <p:nvSpPr>
          <p:cNvPr id="5" name="内容占位符 2"/>
          <p:cNvSpPr txBox="1">
            <a:spLocks/>
          </p:cNvSpPr>
          <p:nvPr/>
        </p:nvSpPr>
        <p:spPr>
          <a:xfrm>
            <a:off x="163196" y="1057013"/>
            <a:ext cx="11899101" cy="5318620"/>
          </a:xfrm>
          <a:prstGeom prst="rect">
            <a:avLst/>
          </a:prstGeom>
        </p:spPr>
        <p:txBody>
          <a:bodyPr/>
          <a:lstStyle/>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b="1" dirty="0">
                <a:solidFill>
                  <a:srgbClr val="0070C0"/>
                </a:solidFill>
                <a:ea typeface="Arial Unicode MS" pitchFamily="34" charset="-122"/>
                <a:cs typeface="Arial Unicode MS" pitchFamily="34" charset="-122"/>
              </a:rPr>
              <a:t>Architecture Principles </a:t>
            </a:r>
            <a:r>
              <a:rPr lang="en-US" altLang="zh-CN" dirty="0">
                <a:ea typeface="Arial Unicode MS" pitchFamily="34" charset="-122"/>
                <a:cs typeface="Arial Unicode MS" pitchFamily="34" charset="-122"/>
              </a:rPr>
              <a:t>a</a:t>
            </a:r>
            <a:r>
              <a:rPr lang="en-US" altLang="zh-CN" dirty="0" smtClean="0">
                <a:ea typeface="Arial Unicode MS" pitchFamily="34" charset="-122"/>
                <a:cs typeface="Arial Unicode MS" pitchFamily="34" charset="-122"/>
              </a:rPr>
              <a:t>greed by </a:t>
            </a:r>
            <a:r>
              <a:rPr lang="en-US" altLang="zh-CN" dirty="0">
                <a:ea typeface="Arial Unicode MS" pitchFamily="34" charset="-122"/>
                <a:cs typeface="Arial Unicode MS" pitchFamily="34" charset="-122"/>
              </a:rPr>
              <a:t>the Architecture Team:</a:t>
            </a:r>
          </a:p>
          <a:p>
            <a:pPr lvl="1">
              <a:lnSpc>
                <a:spcPct val="90000"/>
              </a:lnSpc>
              <a:spcBef>
                <a:spcPts val="1000"/>
              </a:spcBef>
              <a:defRPr/>
            </a:pPr>
            <a:r>
              <a:rPr lang="en-US" altLang="zh-CN" sz="1400" dirty="0">
                <a:solidFill>
                  <a:srgbClr val="0070C0"/>
                </a:solidFill>
                <a:ea typeface="Arial Unicode MS" pitchFamily="34" charset="-122"/>
                <a:cs typeface="Arial Unicode MS" pitchFamily="34" charset="-122"/>
                <a:hlinkClick r:id="rId2"/>
              </a:rPr>
              <a:t>https://wiki.onap.org/display/DW/Contributions?preview=/8225716/8232492/Architectural%20principles_v3.docx</a:t>
            </a:r>
            <a:endParaRPr lang="en-US" altLang="zh-CN" sz="1400" dirty="0">
              <a:solidFill>
                <a:srgbClr val="0070C0"/>
              </a:solidFill>
              <a:ea typeface="Arial Unicode MS" pitchFamily="34" charset="-122"/>
              <a:cs typeface="Arial Unicode MS" pitchFamily="34" charset="-122"/>
            </a:endParaRP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b="1" dirty="0">
                <a:solidFill>
                  <a:srgbClr val="0070C0"/>
                </a:solidFill>
                <a:ea typeface="Arial Unicode MS" pitchFamily="34" charset="-122"/>
                <a:cs typeface="Arial Unicode MS" pitchFamily="34" charset="-122"/>
              </a:rPr>
              <a:t>ONAP is a layered </a:t>
            </a:r>
            <a:r>
              <a:rPr lang="en-US" altLang="zh-CN" b="1" dirty="0" smtClean="0">
                <a:solidFill>
                  <a:srgbClr val="0070C0"/>
                </a:solidFill>
                <a:ea typeface="Arial Unicode MS" pitchFamily="34" charset="-122"/>
                <a:cs typeface="Arial Unicode MS" pitchFamily="34" charset="-122"/>
              </a:rPr>
              <a:t>architecture - </a:t>
            </a:r>
            <a:r>
              <a:rPr lang="en-US" altLang="zh-CN" dirty="0" smtClean="0">
                <a:ea typeface="Arial Unicode MS" pitchFamily="34" charset="-122"/>
                <a:cs typeface="Arial Unicode MS" pitchFamily="34" charset="-122"/>
              </a:rPr>
              <a:t>Orchestration</a:t>
            </a:r>
            <a:r>
              <a:rPr lang="en-US" altLang="zh-CN" dirty="0">
                <a:ea typeface="Arial Unicode MS" pitchFamily="34" charset="-122"/>
                <a:cs typeface="Arial Unicode MS" pitchFamily="34" charset="-122"/>
              </a:rPr>
              <a:t>, Multi-Cloud, </a:t>
            </a:r>
            <a:r>
              <a:rPr lang="en-US" altLang="zh-CN" dirty="0" smtClean="0">
                <a:ea typeface="Arial Unicode MS" pitchFamily="34" charset="-122"/>
                <a:cs typeface="Arial Unicode MS" pitchFamily="34" charset="-122"/>
              </a:rPr>
              <a:t>Controllers, </a:t>
            </a:r>
            <a:r>
              <a:rPr lang="en-US" altLang="zh-CN" dirty="0">
                <a:ea typeface="Arial Unicode MS" pitchFamily="34" charset="-122"/>
                <a:cs typeface="Arial Unicode MS" pitchFamily="34" charset="-122"/>
              </a:rPr>
              <a:t>etc.</a:t>
            </a: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b="1" dirty="0">
                <a:solidFill>
                  <a:srgbClr val="0070C0"/>
                </a:solidFill>
                <a:ea typeface="Arial Unicode MS" pitchFamily="34" charset="-122"/>
                <a:cs typeface="Arial Unicode MS" pitchFamily="34" charset="-122"/>
              </a:rPr>
              <a:t>Functional </a:t>
            </a:r>
            <a:r>
              <a:rPr lang="en-US" altLang="zh-CN" b="1" dirty="0" smtClean="0">
                <a:solidFill>
                  <a:srgbClr val="0070C0"/>
                </a:solidFill>
                <a:ea typeface="Arial Unicode MS" pitchFamily="34" charset="-122"/>
                <a:cs typeface="Arial Unicode MS" pitchFamily="34" charset="-122"/>
              </a:rPr>
              <a:t>architecture - </a:t>
            </a:r>
            <a:r>
              <a:rPr lang="en-US" altLang="zh-CN" dirty="0" smtClean="0">
                <a:ea typeface="Arial Unicode MS" pitchFamily="34" charset="-122"/>
                <a:cs typeface="Arial Unicode MS" pitchFamily="34" charset="-122"/>
              </a:rPr>
              <a:t>the role </a:t>
            </a:r>
            <a:r>
              <a:rPr lang="en-US" altLang="zh-CN" dirty="0">
                <a:ea typeface="Arial Unicode MS" pitchFamily="34" charset="-122"/>
                <a:cs typeface="Arial Unicode MS" pitchFamily="34" charset="-122"/>
              </a:rPr>
              <a:t>of each layer should be well defined </a:t>
            </a:r>
            <a:r>
              <a:rPr lang="en-US" altLang="zh-CN" dirty="0" smtClean="0">
                <a:ea typeface="Arial Unicode MS" pitchFamily="34" charset="-122"/>
                <a:cs typeface="Arial Unicode MS" pitchFamily="34" charset="-122"/>
              </a:rPr>
              <a:t>per the above architecture principles.</a:t>
            </a:r>
            <a:endParaRPr lang="en-US" altLang="zh-CN" b="1" dirty="0">
              <a:solidFill>
                <a:srgbClr val="0070C0"/>
              </a:solidFill>
              <a:ea typeface="Arial Unicode MS" pitchFamily="34" charset="-122"/>
              <a:cs typeface="Arial Unicode MS" pitchFamily="34" charset="-122"/>
            </a:endParaRP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b="1" dirty="0">
                <a:solidFill>
                  <a:srgbClr val="0070C0"/>
                </a:solidFill>
                <a:ea typeface="Arial Unicode MS" pitchFamily="34" charset="-122"/>
                <a:cs typeface="Arial Unicode MS" pitchFamily="34" charset="-122"/>
              </a:rPr>
              <a:t>I</a:t>
            </a:r>
            <a:r>
              <a:rPr lang="en-US" altLang="zh-CN" b="1" dirty="0" smtClean="0">
                <a:solidFill>
                  <a:srgbClr val="0070C0"/>
                </a:solidFill>
                <a:ea typeface="Arial Unicode MS" pitchFamily="34" charset="-122"/>
                <a:cs typeface="Arial Unicode MS" pitchFamily="34" charset="-122"/>
              </a:rPr>
              <a:t>ntegrated </a:t>
            </a:r>
            <a:r>
              <a:rPr lang="en-US" altLang="zh-CN" b="1" dirty="0">
                <a:solidFill>
                  <a:srgbClr val="0070C0"/>
                </a:solidFill>
                <a:ea typeface="Arial Unicode MS" pitchFamily="34" charset="-122"/>
                <a:cs typeface="Arial Unicode MS" pitchFamily="34" charset="-122"/>
              </a:rPr>
              <a:t>D</a:t>
            </a:r>
            <a:r>
              <a:rPr lang="en-US" altLang="zh-CN" b="1" dirty="0" smtClean="0">
                <a:solidFill>
                  <a:srgbClr val="0070C0"/>
                </a:solidFill>
                <a:ea typeface="Arial Unicode MS" pitchFamily="34" charset="-122"/>
                <a:cs typeface="Arial Unicode MS" pitchFamily="34" charset="-122"/>
              </a:rPr>
              <a:t>esign </a:t>
            </a:r>
            <a:r>
              <a:rPr lang="en-US" altLang="zh-CN" b="1" dirty="0">
                <a:solidFill>
                  <a:srgbClr val="0070C0"/>
                </a:solidFill>
                <a:ea typeface="Arial Unicode MS" pitchFamily="34" charset="-122"/>
                <a:cs typeface="Arial Unicode MS" pitchFamily="34" charset="-122"/>
              </a:rPr>
              <a:t>S</a:t>
            </a:r>
            <a:r>
              <a:rPr lang="en-US" altLang="zh-CN" b="1" dirty="0" smtClean="0">
                <a:solidFill>
                  <a:srgbClr val="0070C0"/>
                </a:solidFill>
                <a:ea typeface="Arial Unicode MS" pitchFamily="34" charset="-122"/>
                <a:cs typeface="Arial Unicode MS" pitchFamily="34" charset="-122"/>
              </a:rPr>
              <a:t>tudio -</a:t>
            </a:r>
            <a:r>
              <a:rPr lang="en-US" altLang="zh-CN" dirty="0" smtClean="0">
                <a:ea typeface="Arial Unicode MS" pitchFamily="34" charset="-122"/>
                <a:cs typeface="Arial Unicode MS" pitchFamily="34" charset="-122"/>
              </a:rPr>
              <a:t> captures </a:t>
            </a:r>
            <a:r>
              <a:rPr lang="en-US" altLang="zh-CN" dirty="0">
                <a:ea typeface="Arial Unicode MS" pitchFamily="34" charset="-122"/>
                <a:cs typeface="Arial Unicode MS" pitchFamily="34" charset="-122"/>
              </a:rPr>
              <a:t>full lifecycle management </a:t>
            </a:r>
            <a:r>
              <a:rPr lang="en-US" altLang="zh-CN" dirty="0" smtClean="0">
                <a:ea typeface="Arial Unicode MS" pitchFamily="34" charset="-122"/>
                <a:cs typeface="Arial Unicode MS" pitchFamily="34" charset="-122"/>
              </a:rPr>
              <a:t>models:</a:t>
            </a:r>
          </a:p>
          <a:p>
            <a:pPr marL="800100" lvl="1" indent="-342900">
              <a:lnSpc>
                <a:spcPct val="90000"/>
              </a:lnSpc>
              <a:spcBef>
                <a:spcPts val="1000"/>
              </a:spcBef>
              <a:buFont typeface="Courier New" panose="02070309020205020404" pitchFamily="49" charset="0"/>
              <a:buChar char="o"/>
              <a:defRPr/>
            </a:pPr>
            <a:r>
              <a:rPr lang="en-US" altLang="zh-CN" sz="1600" dirty="0" smtClean="0">
                <a:ea typeface="Arial Unicode MS" pitchFamily="34" charset="-122"/>
                <a:cs typeface="Arial Unicode MS" pitchFamily="34" charset="-122"/>
              </a:rPr>
              <a:t>TOSCA </a:t>
            </a:r>
            <a:r>
              <a:rPr lang="en-US" altLang="zh-CN" sz="1600" dirty="0">
                <a:ea typeface="Arial Unicode MS" pitchFamily="34" charset="-122"/>
                <a:cs typeface="Arial Unicode MS" pitchFamily="34" charset="-122"/>
              </a:rPr>
              <a:t>models for </a:t>
            </a:r>
            <a:r>
              <a:rPr lang="en-US" altLang="zh-CN" sz="1600" dirty="0" smtClean="0">
                <a:ea typeface="Arial Unicode MS" pitchFamily="34" charset="-122"/>
                <a:cs typeface="Arial Unicode MS" pitchFamily="34" charset="-122"/>
              </a:rPr>
              <a:t>network function, </a:t>
            </a:r>
          </a:p>
          <a:p>
            <a:pPr marL="800100" lvl="1" indent="-342900">
              <a:lnSpc>
                <a:spcPct val="90000"/>
              </a:lnSpc>
              <a:spcBef>
                <a:spcPts val="1000"/>
              </a:spcBef>
              <a:buFont typeface="Courier New" panose="02070309020205020404" pitchFamily="49" charset="0"/>
              <a:buChar char="o"/>
              <a:defRPr/>
            </a:pPr>
            <a:r>
              <a:rPr lang="en-US" altLang="zh-CN" sz="1600" dirty="0" smtClean="0">
                <a:ea typeface="Arial Unicode MS" pitchFamily="34" charset="-122"/>
                <a:cs typeface="Arial Unicode MS" pitchFamily="34" charset="-122"/>
              </a:rPr>
              <a:t>Simple/nested </a:t>
            </a:r>
            <a:r>
              <a:rPr lang="en-US" altLang="zh-CN" sz="1600" dirty="0">
                <a:ea typeface="Arial Unicode MS" pitchFamily="34" charset="-122"/>
                <a:cs typeface="Arial Unicode MS" pitchFamily="34" charset="-122"/>
              </a:rPr>
              <a:t>services augmented with BPMN, </a:t>
            </a:r>
            <a:endParaRPr lang="en-US" altLang="zh-CN" sz="1600" dirty="0" smtClean="0">
              <a:ea typeface="Arial Unicode MS" pitchFamily="34" charset="-122"/>
              <a:cs typeface="Arial Unicode MS" pitchFamily="34" charset="-122"/>
            </a:endParaRPr>
          </a:p>
          <a:p>
            <a:pPr marL="800100" lvl="1" indent="-342900">
              <a:lnSpc>
                <a:spcPct val="90000"/>
              </a:lnSpc>
              <a:spcBef>
                <a:spcPts val="1000"/>
              </a:spcBef>
              <a:buFont typeface="Courier New" panose="02070309020205020404" pitchFamily="49" charset="0"/>
              <a:buChar char="o"/>
              <a:defRPr/>
            </a:pPr>
            <a:r>
              <a:rPr lang="en-US" altLang="zh-CN" sz="1600" dirty="0" smtClean="0">
                <a:ea typeface="Arial Unicode MS" pitchFamily="34" charset="-122"/>
                <a:cs typeface="Arial Unicode MS" pitchFamily="34" charset="-122"/>
              </a:rPr>
              <a:t>Policy/Analytic </a:t>
            </a:r>
            <a:r>
              <a:rPr lang="en-US" altLang="zh-CN" sz="1600" dirty="0">
                <a:ea typeface="Arial Unicode MS" pitchFamily="34" charset="-122"/>
                <a:cs typeface="Arial Unicode MS" pitchFamily="34" charset="-122"/>
              </a:rPr>
              <a:t>design models, etc</a:t>
            </a:r>
            <a:r>
              <a:rPr lang="en-US" altLang="zh-CN" sz="1600" dirty="0" smtClean="0">
                <a:ea typeface="Arial Unicode MS" pitchFamily="34" charset="-122"/>
                <a:cs typeface="Arial Unicode MS" pitchFamily="34" charset="-122"/>
              </a:rPr>
              <a:t>.</a:t>
            </a:r>
            <a:endParaRPr lang="en-US" altLang="zh-CN" sz="1600" dirty="0">
              <a:ea typeface="Arial Unicode MS" pitchFamily="34" charset="-122"/>
              <a:cs typeface="Arial Unicode MS" pitchFamily="34" charset="-122"/>
            </a:endParaRP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b="1" dirty="0">
                <a:solidFill>
                  <a:srgbClr val="0070C0"/>
                </a:solidFill>
                <a:ea typeface="Arial Unicode MS" pitchFamily="34" charset="-122"/>
                <a:cs typeface="Arial Unicode MS" pitchFamily="34" charset="-122"/>
              </a:rPr>
              <a:t>Multi-Cloud Support </a:t>
            </a:r>
            <a:r>
              <a:rPr lang="en-US" altLang="zh-CN" dirty="0" smtClean="0">
                <a:ea typeface="Arial Unicode MS" pitchFamily="34" charset="-122"/>
                <a:cs typeface="Arial Unicode MS" pitchFamily="34" charset="-122"/>
              </a:rPr>
              <a:t>- ONAP </a:t>
            </a:r>
            <a:r>
              <a:rPr lang="en-US" altLang="zh-CN" dirty="0">
                <a:ea typeface="Arial Unicode MS" pitchFamily="34" charset="-122"/>
                <a:cs typeface="Arial Unicode MS" pitchFamily="34" charset="-122"/>
              </a:rPr>
              <a:t>s</a:t>
            </a:r>
            <a:r>
              <a:rPr lang="en-US" altLang="zh-CN" dirty="0" smtClean="0">
                <a:ea typeface="Arial Unicode MS" pitchFamily="34" charset="-122"/>
                <a:cs typeface="Arial Unicode MS" pitchFamily="34" charset="-122"/>
              </a:rPr>
              <a:t>hould </a:t>
            </a:r>
            <a:r>
              <a:rPr lang="en-US" altLang="zh-CN" dirty="0">
                <a:ea typeface="Arial Unicode MS" pitchFamily="34" charset="-122"/>
                <a:cs typeface="Arial Unicode MS" pitchFamily="34" charset="-122"/>
              </a:rPr>
              <a:t>s</a:t>
            </a:r>
            <a:r>
              <a:rPr lang="en-US" altLang="zh-CN" dirty="0" smtClean="0">
                <a:ea typeface="Arial Unicode MS" pitchFamily="34" charset="-122"/>
                <a:cs typeface="Arial Unicode MS" pitchFamily="34" charset="-122"/>
              </a:rPr>
              <a:t>upport </a:t>
            </a:r>
            <a:r>
              <a:rPr lang="en-US" altLang="zh-CN" dirty="0">
                <a:ea typeface="Arial Unicode MS" pitchFamily="34" charset="-122"/>
                <a:cs typeface="Arial Unicode MS" pitchFamily="34" charset="-122"/>
              </a:rPr>
              <a:t>c</a:t>
            </a:r>
            <a:r>
              <a:rPr lang="en-US" altLang="zh-CN" dirty="0" smtClean="0">
                <a:ea typeface="Arial Unicode MS" pitchFamily="34" charset="-122"/>
                <a:cs typeface="Arial Unicode MS" pitchFamily="34" charset="-122"/>
              </a:rPr>
              <a:t>loud </a:t>
            </a:r>
            <a:r>
              <a:rPr lang="en-US" altLang="zh-CN" dirty="0">
                <a:ea typeface="Arial Unicode MS" pitchFamily="34" charset="-122"/>
                <a:cs typeface="Arial Unicode MS" pitchFamily="34" charset="-122"/>
              </a:rPr>
              <a:t>a</a:t>
            </a:r>
            <a:r>
              <a:rPr lang="en-US" altLang="zh-CN" dirty="0" smtClean="0">
                <a:ea typeface="Arial Unicode MS" pitchFamily="34" charset="-122"/>
                <a:cs typeface="Arial Unicode MS" pitchFamily="34" charset="-122"/>
              </a:rPr>
              <a:t>gnostic </a:t>
            </a:r>
            <a:r>
              <a:rPr lang="en-US" altLang="zh-CN" dirty="0">
                <a:ea typeface="Arial Unicode MS" pitchFamily="34" charset="-122"/>
                <a:cs typeface="Arial Unicode MS" pitchFamily="34" charset="-122"/>
              </a:rPr>
              <a:t>m</a:t>
            </a:r>
            <a:r>
              <a:rPr lang="en-US" altLang="zh-CN" dirty="0" smtClean="0">
                <a:ea typeface="Arial Unicode MS" pitchFamily="34" charset="-122"/>
                <a:cs typeface="Arial Unicode MS" pitchFamily="34" charset="-122"/>
              </a:rPr>
              <a:t>odel </a:t>
            </a:r>
            <a:r>
              <a:rPr lang="en-US" altLang="zh-CN" dirty="0">
                <a:ea typeface="Arial Unicode MS" pitchFamily="34" charset="-122"/>
                <a:cs typeface="Arial Unicode MS" pitchFamily="34" charset="-122"/>
              </a:rPr>
              <a:t>and </a:t>
            </a:r>
            <a:r>
              <a:rPr lang="en-US" altLang="zh-CN" u="sng" dirty="0">
                <a:ea typeface="Arial Unicode MS" pitchFamily="34" charset="-122"/>
                <a:cs typeface="Arial Unicode MS" pitchFamily="34" charset="-122"/>
              </a:rPr>
              <a:t>Multi-Cloud </a:t>
            </a:r>
            <a:r>
              <a:rPr lang="en-US" altLang="zh-CN" u="sng" dirty="0" smtClean="0">
                <a:ea typeface="Arial Unicode MS" pitchFamily="34" charset="-122"/>
                <a:cs typeface="Arial Unicode MS" pitchFamily="34" charset="-122"/>
              </a:rPr>
              <a:t>Adaption </a:t>
            </a:r>
            <a:r>
              <a:rPr lang="en-US" altLang="zh-CN" u="sng" dirty="0">
                <a:ea typeface="Arial Unicode MS" pitchFamily="34" charset="-122"/>
                <a:cs typeface="Arial Unicode MS" pitchFamily="34" charset="-122"/>
              </a:rPr>
              <a:t>L</a:t>
            </a:r>
            <a:r>
              <a:rPr lang="en-US" altLang="zh-CN" u="sng" dirty="0" smtClean="0">
                <a:ea typeface="Arial Unicode MS" pitchFamily="34" charset="-122"/>
                <a:cs typeface="Arial Unicode MS" pitchFamily="34" charset="-122"/>
              </a:rPr>
              <a:t>ayer </a:t>
            </a:r>
            <a:r>
              <a:rPr lang="en-US" altLang="zh-CN" dirty="0">
                <a:ea typeface="Arial Unicode MS" pitchFamily="34" charset="-122"/>
                <a:cs typeface="Arial Unicode MS" pitchFamily="34" charset="-122"/>
              </a:rPr>
              <a:t>while hiding infrastructure </a:t>
            </a:r>
            <a:r>
              <a:rPr lang="en-US" altLang="zh-CN" dirty="0" smtClean="0">
                <a:ea typeface="Arial Unicode MS" pitchFamily="34" charset="-122"/>
                <a:cs typeface="Arial Unicode MS" pitchFamily="34" charset="-122"/>
              </a:rPr>
              <a:t>details.</a:t>
            </a:r>
            <a:endParaRPr lang="en-US" altLang="zh-CN" dirty="0">
              <a:ea typeface="Arial Unicode MS" pitchFamily="34" charset="-122"/>
              <a:cs typeface="Arial Unicode MS" pitchFamily="34" charset="-122"/>
            </a:endParaRP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b="1" dirty="0">
                <a:solidFill>
                  <a:srgbClr val="002060"/>
                </a:solidFill>
                <a:ea typeface="Arial Unicode MS" pitchFamily="34" charset="-122"/>
                <a:cs typeface="Arial Unicode MS" pitchFamily="34" charset="-122"/>
              </a:rPr>
              <a:t>ONAP </a:t>
            </a:r>
            <a:r>
              <a:rPr lang="en-US" altLang="zh-CN" sz="2000" b="1" dirty="0" smtClean="0">
                <a:solidFill>
                  <a:srgbClr val="002060"/>
                </a:solidFill>
                <a:ea typeface="Arial Unicode MS" pitchFamily="34" charset="-122"/>
                <a:cs typeface="Arial Unicode MS" pitchFamily="34" charset="-122"/>
              </a:rPr>
              <a:t>Goal </a:t>
            </a:r>
            <a:r>
              <a:rPr lang="en-US" altLang="zh-CN" sz="2000" b="1" dirty="0">
                <a:solidFill>
                  <a:srgbClr val="002060"/>
                </a:solidFill>
                <a:ea typeface="Arial Unicode MS" pitchFamily="34" charset="-122"/>
                <a:cs typeface="Arial Unicode MS" pitchFamily="34" charset="-122"/>
              </a:rPr>
              <a:t>is: Modular, Model-driven, Microservices-based architecture</a:t>
            </a:r>
          </a:p>
          <a:p>
            <a:pPr marL="742950" lvl="1" indent="-285750">
              <a:lnSpc>
                <a:spcPct val="90000"/>
              </a:lnSpc>
              <a:spcBef>
                <a:spcPts val="1000"/>
              </a:spcBef>
              <a:buFont typeface="Courier New" panose="02070309020205020404" pitchFamily="49" charset="0"/>
              <a:buChar char="o"/>
              <a:defRPr/>
            </a:pPr>
            <a:r>
              <a:rPr lang="en-US" altLang="zh-CN" sz="2000" b="1" dirty="0">
                <a:solidFill>
                  <a:srgbClr val="002060"/>
                </a:solidFill>
                <a:ea typeface="Arial Unicode MS" pitchFamily="34" charset="-122"/>
                <a:cs typeface="Arial Unicode MS" pitchFamily="34" charset="-122"/>
              </a:rPr>
              <a:t>Models drive interfaces between layers/components</a:t>
            </a: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b="1" dirty="0">
                <a:solidFill>
                  <a:srgbClr val="0070C0"/>
                </a:solidFill>
                <a:ea typeface="Arial Unicode MS" pitchFamily="34" charset="-122"/>
                <a:cs typeface="Arial Unicode MS" pitchFamily="34" charset="-122"/>
              </a:rPr>
              <a:t>ONAP APIs </a:t>
            </a:r>
            <a:r>
              <a:rPr lang="en-US" altLang="zh-CN" dirty="0" smtClean="0">
                <a:ea typeface="Arial Unicode MS" pitchFamily="34" charset="-122"/>
                <a:cs typeface="Arial Unicode MS" pitchFamily="34" charset="-122"/>
              </a:rPr>
              <a:t>- should </a:t>
            </a:r>
            <a:r>
              <a:rPr lang="en-US" altLang="zh-CN" dirty="0">
                <a:ea typeface="Arial Unicode MS" pitchFamily="34" charset="-122"/>
                <a:cs typeface="Arial Unicode MS" pitchFamily="34" charset="-122"/>
              </a:rPr>
              <a:t>define </a:t>
            </a:r>
            <a:r>
              <a:rPr lang="en-US" altLang="zh-CN" dirty="0" smtClean="0">
                <a:ea typeface="Arial Unicode MS" pitchFamily="34" charset="-122"/>
                <a:cs typeface="Arial Unicode MS" pitchFamily="34" charset="-122"/>
              </a:rPr>
              <a:t>well-described and consistent NB-APIs </a:t>
            </a:r>
            <a:r>
              <a:rPr lang="en-US" altLang="zh-CN" dirty="0">
                <a:ea typeface="Arial Unicode MS" pitchFamily="34" charset="-122"/>
                <a:cs typeface="Arial Unicode MS" pitchFamily="34" charset="-122"/>
              </a:rPr>
              <a:t>at </a:t>
            </a:r>
            <a:r>
              <a:rPr lang="en-US" altLang="zh-CN" dirty="0" smtClean="0">
                <a:ea typeface="Arial Unicode MS" pitchFamily="34" charset="-122"/>
                <a:cs typeface="Arial Unicode MS" pitchFamily="34" charset="-122"/>
              </a:rPr>
              <a:t>all layers</a:t>
            </a:r>
            <a:endParaRPr lang="en-US" altLang="zh-CN" dirty="0">
              <a:ea typeface="Arial Unicode MS" pitchFamily="34" charset="-122"/>
              <a:cs typeface="Arial Unicode MS" pitchFamily="34" charset="-122"/>
            </a:endParaRP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b="1" dirty="0">
                <a:solidFill>
                  <a:srgbClr val="0070C0"/>
                </a:solidFill>
                <a:ea typeface="Arial Unicode MS" pitchFamily="34" charset="-122"/>
                <a:cs typeface="Arial Unicode MS" pitchFamily="34" charset="-122"/>
              </a:rPr>
              <a:t>Multi-vendor support </a:t>
            </a:r>
            <a:r>
              <a:rPr lang="en-US" altLang="zh-CN" dirty="0" smtClean="0">
                <a:ea typeface="Arial Unicode MS" pitchFamily="34" charset="-122"/>
                <a:cs typeface="Arial Unicode MS" pitchFamily="34" charset="-122"/>
              </a:rPr>
              <a:t>- Keep </a:t>
            </a:r>
            <a:r>
              <a:rPr lang="en-US" altLang="zh-CN" dirty="0">
                <a:ea typeface="Arial Unicode MS" pitchFamily="34" charset="-122"/>
                <a:cs typeface="Arial Unicode MS" pitchFamily="34" charset="-122"/>
              </a:rPr>
              <a:t>flexible capability for commercial solution (no vendor lock-in) </a:t>
            </a: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b="1" dirty="0">
                <a:solidFill>
                  <a:srgbClr val="0070C0"/>
                </a:solidFill>
                <a:ea typeface="Arial Unicode MS" pitchFamily="34" charset="-122"/>
                <a:cs typeface="Arial Unicode MS" pitchFamily="34" charset="-122"/>
              </a:rPr>
              <a:t>U</a:t>
            </a:r>
            <a:r>
              <a:rPr lang="en-US" altLang="zh-CN" b="1" dirty="0" smtClean="0">
                <a:solidFill>
                  <a:srgbClr val="0070C0"/>
                </a:solidFill>
                <a:ea typeface="Arial Unicode MS" pitchFamily="34" charset="-122"/>
                <a:cs typeface="Arial Unicode MS" pitchFamily="34" charset="-122"/>
              </a:rPr>
              <a:t>nified </a:t>
            </a:r>
            <a:r>
              <a:rPr lang="en-US" altLang="zh-CN" b="1" dirty="0">
                <a:solidFill>
                  <a:srgbClr val="0070C0"/>
                </a:solidFill>
                <a:ea typeface="Arial Unicode MS" pitchFamily="34" charset="-122"/>
                <a:cs typeface="Arial Unicode MS" pitchFamily="34" charset="-122"/>
              </a:rPr>
              <a:t>M</a:t>
            </a:r>
            <a:r>
              <a:rPr lang="en-US" altLang="zh-CN" b="1" dirty="0" smtClean="0">
                <a:solidFill>
                  <a:srgbClr val="0070C0"/>
                </a:solidFill>
                <a:ea typeface="Arial Unicode MS" pitchFamily="34" charset="-122"/>
                <a:cs typeface="Arial Unicode MS" pitchFamily="34" charset="-122"/>
              </a:rPr>
              <a:t>odeling – </a:t>
            </a:r>
            <a:r>
              <a:rPr lang="en-US" altLang="zh-CN" dirty="0" smtClean="0">
                <a:ea typeface="Arial Unicode MS" pitchFamily="34" charset="-122"/>
                <a:cs typeface="Arial Unicode MS" pitchFamily="34" charset="-122"/>
              </a:rPr>
              <a:t>needed</a:t>
            </a:r>
            <a:r>
              <a:rPr lang="en-US" altLang="zh-CN" b="1" dirty="0" smtClean="0">
                <a:ea typeface="Arial Unicode MS" pitchFamily="34" charset="-122"/>
                <a:cs typeface="Arial Unicode MS" pitchFamily="34" charset="-122"/>
              </a:rPr>
              <a:t> </a:t>
            </a:r>
            <a:r>
              <a:rPr lang="en-US" altLang="zh-CN" dirty="0" smtClean="0">
                <a:ea typeface="Arial Unicode MS" pitchFamily="34" charset="-122"/>
                <a:cs typeface="Arial Unicode MS" pitchFamily="34" charset="-122"/>
              </a:rPr>
              <a:t>for </a:t>
            </a:r>
            <a:r>
              <a:rPr lang="en-US" altLang="zh-CN" dirty="0">
                <a:ea typeface="Arial Unicode MS" pitchFamily="34" charset="-122"/>
                <a:cs typeface="Arial Unicode MS" pitchFamily="34" charset="-122"/>
              </a:rPr>
              <a:t>integration across all modules: VES in DCAE, Logging &amp; monitor inside ONAP and more</a:t>
            </a:r>
            <a:endParaRPr lang="en-US" altLang="zh-CN" sz="1600" dirty="0">
              <a:ea typeface="Arial Unicode MS" pitchFamily="34" charset="-122"/>
              <a:cs typeface="Arial Unicode MS" pitchFamily="34" charset="-122"/>
            </a:endParaRPr>
          </a:p>
        </p:txBody>
      </p:sp>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30</a:t>
            </a:fld>
            <a:endParaRPr lang="en-US" dirty="0"/>
          </a:p>
        </p:txBody>
      </p:sp>
      <p:sp>
        <p:nvSpPr>
          <p:cNvPr id="3" name="Title 2"/>
          <p:cNvSpPr>
            <a:spLocks noGrp="1"/>
          </p:cNvSpPr>
          <p:nvPr>
            <p:ph type="title"/>
          </p:nvPr>
        </p:nvSpPr>
        <p:spPr/>
        <p:txBody>
          <a:bodyPr>
            <a:normAutofit fontScale="90000"/>
          </a:bodyPr>
          <a:lstStyle/>
          <a:p>
            <a:r>
              <a:rPr lang="en-US" dirty="0" smtClean="0"/>
              <a:t>Domain Entity Pattern</a:t>
            </a:r>
            <a:endParaRPr lang="en-US" dirty="0"/>
          </a:p>
        </p:txBody>
      </p:sp>
      <p:sp>
        <p:nvSpPr>
          <p:cNvPr id="4" name="Text Placeholder 3"/>
          <p:cNvSpPr>
            <a:spLocks noGrp="1"/>
          </p:cNvSpPr>
          <p:nvPr>
            <p:ph type="body" sz="quarter" idx="10"/>
          </p:nvPr>
        </p:nvSpPr>
        <p:spPr/>
        <p:txBody>
          <a:bodyPr>
            <a:normAutofit/>
          </a:bodyPr>
          <a:lstStyle/>
          <a:p>
            <a:r>
              <a:rPr lang="en-US" sz="2400" dirty="0"/>
              <a:t>Entities represent domain objects and are primarily defined by their </a:t>
            </a:r>
            <a:r>
              <a:rPr lang="en-US" sz="2400" dirty="0" smtClean="0"/>
              <a:t>identity and </a:t>
            </a:r>
            <a:r>
              <a:rPr lang="en-US" sz="2400" dirty="0"/>
              <a:t>not only by the attributes that comprise them</a:t>
            </a:r>
            <a:endParaRPr lang="en-US" sz="2400" dirty="0" smtClean="0"/>
          </a:p>
          <a:p>
            <a:r>
              <a:rPr lang="en-US" sz="2400" dirty="0" smtClean="0"/>
              <a:t>An </a:t>
            </a:r>
            <a:r>
              <a:rPr lang="en-US" sz="2400" dirty="0"/>
              <a:t>entity’s identity can cross multiple microservices or Bounded Contexts</a:t>
            </a:r>
            <a:r>
              <a:rPr lang="en-US" sz="2400" dirty="0" smtClean="0"/>
              <a:t>.</a:t>
            </a:r>
          </a:p>
          <a:p>
            <a:pPr lvl="1"/>
            <a:r>
              <a:rPr lang="en-US" sz="2000" dirty="0" smtClean="0"/>
              <a:t>For example Policy in one microservice might be TCA Configuration in another microservice or Constraint in yet another microservice </a:t>
            </a:r>
          </a:p>
          <a:p>
            <a:r>
              <a:rPr lang="en-US" sz="2400" dirty="0"/>
              <a:t>The same </a:t>
            </a:r>
            <a:r>
              <a:rPr lang="en-US" sz="2400" dirty="0" smtClean="0"/>
              <a:t>entity can </a:t>
            </a:r>
            <a:r>
              <a:rPr lang="en-US" sz="2400" dirty="0"/>
              <a:t>be modeled across multiple Bounded Contexts or </a:t>
            </a:r>
            <a:r>
              <a:rPr lang="en-US" sz="2400" dirty="0" smtClean="0"/>
              <a:t>microservices as different identities.</a:t>
            </a:r>
            <a:r>
              <a:rPr lang="en-US" sz="2400" dirty="0"/>
              <a:t> </a:t>
            </a:r>
            <a:endParaRPr lang="en-US" sz="2400" dirty="0" smtClean="0"/>
          </a:p>
          <a:p>
            <a:r>
              <a:rPr lang="en-US" sz="2400" dirty="0"/>
              <a:t>However, that does not imply that the same entity, with the same attributes and logic would be implemented in multiple Bounded Contexts. </a:t>
            </a:r>
            <a:endParaRPr lang="en-US" sz="2400" dirty="0" smtClean="0"/>
          </a:p>
          <a:p>
            <a:r>
              <a:rPr lang="en-US" sz="2400" dirty="0"/>
              <a:t>Instead, entities in each Bounded Context limit their attributes and behaviors to those required in that Bounded Context’s domain.</a:t>
            </a:r>
          </a:p>
        </p:txBody>
      </p:sp>
      <p:sp>
        <p:nvSpPr>
          <p:cNvPr id="6" name="TextBox 5"/>
          <p:cNvSpPr txBox="1"/>
          <p:nvPr/>
        </p:nvSpPr>
        <p:spPr>
          <a:xfrm>
            <a:off x="3547241" y="6504192"/>
            <a:ext cx="1626920" cy="369332"/>
          </a:xfrm>
          <a:prstGeom prst="rect">
            <a:avLst/>
          </a:prstGeom>
          <a:noFill/>
        </p:spPr>
        <p:txBody>
          <a:bodyPr wrap="none" rtlCol="0">
            <a:spAutoFit/>
          </a:bodyPr>
          <a:lstStyle/>
          <a:p>
            <a:r>
              <a:rPr lang="en-US" dirty="0" smtClean="0"/>
              <a:t>Reference : </a:t>
            </a:r>
            <a:r>
              <a:rPr lang="en-US" dirty="0" smtClean="0">
                <a:hlinkClick r:id="rId3"/>
              </a:rPr>
              <a:t>link</a:t>
            </a:r>
            <a:endParaRPr lang="en-US" dirty="0"/>
          </a:p>
        </p:txBody>
      </p:sp>
    </p:spTree>
    <p:extLst>
      <p:ext uri="{BB962C8B-B14F-4D97-AF65-F5344CB8AC3E}">
        <p14:creationId xmlns:p14="http://schemas.microsoft.com/office/powerpoint/2010/main" val="3072770115"/>
      </p:ext>
    </p:extLst>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31</a:t>
            </a:fld>
            <a:endParaRPr lang="en-US" dirty="0"/>
          </a:p>
        </p:txBody>
      </p:sp>
      <p:sp>
        <p:nvSpPr>
          <p:cNvPr id="3" name="Title 2"/>
          <p:cNvSpPr>
            <a:spLocks noGrp="1"/>
          </p:cNvSpPr>
          <p:nvPr>
            <p:ph type="title"/>
          </p:nvPr>
        </p:nvSpPr>
        <p:spPr/>
        <p:txBody>
          <a:bodyPr>
            <a:normAutofit fontScale="90000"/>
          </a:bodyPr>
          <a:lstStyle/>
          <a:p>
            <a:r>
              <a:rPr lang="en-US" dirty="0" smtClean="0"/>
              <a:t>An example </a:t>
            </a:r>
            <a:endParaRPr lang="en-US" dirty="0"/>
          </a:p>
        </p:txBody>
      </p:sp>
      <p:sp>
        <p:nvSpPr>
          <p:cNvPr id="7" name="Oval 6"/>
          <p:cNvSpPr/>
          <p:nvPr/>
        </p:nvSpPr>
        <p:spPr>
          <a:xfrm>
            <a:off x="29029" y="3120573"/>
            <a:ext cx="3657600" cy="207554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dk1"/>
              </a:solidFill>
            </a:endParaRPr>
          </a:p>
        </p:txBody>
      </p:sp>
      <p:sp>
        <p:nvSpPr>
          <p:cNvPr id="8" name="Oval 7"/>
          <p:cNvSpPr/>
          <p:nvPr/>
        </p:nvSpPr>
        <p:spPr>
          <a:xfrm>
            <a:off x="7496628" y="1865086"/>
            <a:ext cx="3657600" cy="207554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9" name="Rectangle 8"/>
          <p:cNvSpPr/>
          <p:nvPr/>
        </p:nvSpPr>
        <p:spPr>
          <a:xfrm>
            <a:off x="986972" y="4455887"/>
            <a:ext cx="1698172" cy="464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Configuration Policy</a:t>
            </a:r>
            <a:endParaRPr lang="en-US" dirty="0"/>
          </a:p>
        </p:txBody>
      </p:sp>
      <p:sp>
        <p:nvSpPr>
          <p:cNvPr id="10" name="Rectangle 9"/>
          <p:cNvSpPr/>
          <p:nvPr/>
        </p:nvSpPr>
        <p:spPr>
          <a:xfrm>
            <a:off x="827314" y="3606801"/>
            <a:ext cx="1008743" cy="4499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PAP</a:t>
            </a:r>
            <a:endParaRPr lang="en-US" dirty="0"/>
          </a:p>
        </p:txBody>
      </p:sp>
      <p:cxnSp>
        <p:nvCxnSpPr>
          <p:cNvPr id="15" name="Straight Arrow Connector 14"/>
          <p:cNvCxnSpPr>
            <a:stCxn id="10" idx="2"/>
          </p:cNvCxnSpPr>
          <p:nvPr/>
        </p:nvCxnSpPr>
        <p:spPr>
          <a:xfrm>
            <a:off x="1331686" y="4056744"/>
            <a:ext cx="504371" cy="3991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4508500" y="4093028"/>
            <a:ext cx="4667758" cy="207554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11" name="Rectangle 10"/>
          <p:cNvSpPr/>
          <p:nvPr/>
        </p:nvSpPr>
        <p:spPr>
          <a:xfrm>
            <a:off x="6337300" y="4441371"/>
            <a:ext cx="1008743" cy="4499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PDP/PEP</a:t>
            </a:r>
            <a:endParaRPr lang="en-US" dirty="0"/>
          </a:p>
        </p:txBody>
      </p:sp>
      <p:cxnSp>
        <p:nvCxnSpPr>
          <p:cNvPr id="13" name="Straight Arrow Connector 12"/>
          <p:cNvCxnSpPr/>
          <p:nvPr/>
        </p:nvCxnSpPr>
        <p:spPr>
          <a:xfrm flipH="1">
            <a:off x="6085114" y="4891314"/>
            <a:ext cx="504372" cy="4354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5488214" y="5341258"/>
            <a:ext cx="1698172" cy="464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Operational Policy</a:t>
            </a:r>
            <a:endParaRPr lang="en-US" dirty="0"/>
          </a:p>
        </p:txBody>
      </p:sp>
      <p:sp>
        <p:nvSpPr>
          <p:cNvPr id="18" name="Rectangle 17"/>
          <p:cNvSpPr/>
          <p:nvPr/>
        </p:nvSpPr>
        <p:spPr>
          <a:xfrm>
            <a:off x="9082315" y="2140857"/>
            <a:ext cx="1008743" cy="4499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OOF</a:t>
            </a:r>
            <a:endParaRPr lang="en-US" dirty="0"/>
          </a:p>
        </p:txBody>
      </p:sp>
      <p:cxnSp>
        <p:nvCxnSpPr>
          <p:cNvPr id="19" name="Straight Arrow Connector 18"/>
          <p:cNvCxnSpPr/>
          <p:nvPr/>
        </p:nvCxnSpPr>
        <p:spPr>
          <a:xfrm flipH="1">
            <a:off x="8830129" y="2590800"/>
            <a:ext cx="504372" cy="4354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8233229" y="3040744"/>
            <a:ext cx="1698172" cy="464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Constraint</a:t>
            </a:r>
            <a:endParaRPr lang="en-US" dirty="0"/>
          </a:p>
        </p:txBody>
      </p:sp>
      <p:sp>
        <p:nvSpPr>
          <p:cNvPr id="21" name="Oval 20"/>
          <p:cNvSpPr/>
          <p:nvPr/>
        </p:nvSpPr>
        <p:spPr>
          <a:xfrm>
            <a:off x="3184071" y="1103086"/>
            <a:ext cx="3657600" cy="207554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22" name="Rectangle 21"/>
          <p:cNvSpPr/>
          <p:nvPr/>
        </p:nvSpPr>
        <p:spPr>
          <a:xfrm>
            <a:off x="4769758" y="1378857"/>
            <a:ext cx="1008743" cy="4499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DCAE</a:t>
            </a:r>
            <a:endParaRPr lang="en-US" dirty="0"/>
          </a:p>
        </p:txBody>
      </p:sp>
      <p:cxnSp>
        <p:nvCxnSpPr>
          <p:cNvPr id="23" name="Straight Arrow Connector 22"/>
          <p:cNvCxnSpPr/>
          <p:nvPr/>
        </p:nvCxnSpPr>
        <p:spPr>
          <a:xfrm flipH="1">
            <a:off x="4517572" y="1828800"/>
            <a:ext cx="504372" cy="4354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3920672" y="2278744"/>
            <a:ext cx="1698172" cy="464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Closed loop policy</a:t>
            </a:r>
            <a:endParaRPr lang="en-US" dirty="0"/>
          </a:p>
        </p:txBody>
      </p:sp>
      <p:sp>
        <p:nvSpPr>
          <p:cNvPr id="25" name="TextBox 24"/>
          <p:cNvSpPr txBox="1"/>
          <p:nvPr/>
        </p:nvSpPr>
        <p:spPr>
          <a:xfrm>
            <a:off x="9176258" y="4688115"/>
            <a:ext cx="2644903" cy="830997"/>
          </a:xfrm>
          <a:prstGeom prst="rect">
            <a:avLst/>
          </a:prstGeom>
          <a:noFill/>
        </p:spPr>
        <p:txBody>
          <a:bodyPr wrap="square" rtlCol="0">
            <a:spAutoFit/>
          </a:bodyPr>
          <a:lstStyle/>
          <a:p>
            <a:r>
              <a:rPr lang="en-US" sz="1600" dirty="0" smtClean="0"/>
              <a:t>All refers to same entity with different identities , different attributes and behavior</a:t>
            </a:r>
            <a:endParaRPr lang="en-US" sz="1600" dirty="0"/>
          </a:p>
        </p:txBody>
      </p:sp>
      <p:sp>
        <p:nvSpPr>
          <p:cNvPr id="26" name="Rectangle 25"/>
          <p:cNvSpPr/>
          <p:nvPr/>
        </p:nvSpPr>
        <p:spPr>
          <a:xfrm>
            <a:off x="7338786" y="5341258"/>
            <a:ext cx="1340758" cy="464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Configuration Policy</a:t>
            </a:r>
            <a:endParaRPr lang="en-US" sz="1400" dirty="0"/>
          </a:p>
        </p:txBody>
      </p:sp>
      <p:cxnSp>
        <p:nvCxnSpPr>
          <p:cNvPr id="5" name="Straight Arrow Connector 4"/>
          <p:cNvCxnSpPr>
            <a:stCxn id="11" idx="2"/>
            <a:endCxn id="26" idx="0"/>
          </p:cNvCxnSpPr>
          <p:nvPr/>
        </p:nvCxnSpPr>
        <p:spPr>
          <a:xfrm>
            <a:off x="6841672" y="4891314"/>
            <a:ext cx="1167493" cy="4499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331685" y="1481239"/>
            <a:ext cx="1905330" cy="369332"/>
          </a:xfrm>
          <a:prstGeom prst="rect">
            <a:avLst/>
          </a:prstGeom>
          <a:noFill/>
        </p:spPr>
        <p:txBody>
          <a:bodyPr wrap="none" rtlCol="0">
            <a:spAutoFit/>
          </a:bodyPr>
          <a:lstStyle/>
          <a:p>
            <a:r>
              <a:rPr lang="en-US" dirty="0" smtClean="0"/>
              <a:t>Bounded Contexts</a:t>
            </a:r>
            <a:endParaRPr lang="en-US" dirty="0"/>
          </a:p>
        </p:txBody>
      </p:sp>
      <p:sp>
        <p:nvSpPr>
          <p:cNvPr id="12" name="TextBox 11"/>
          <p:cNvSpPr txBox="1"/>
          <p:nvPr/>
        </p:nvSpPr>
        <p:spPr>
          <a:xfrm>
            <a:off x="566057" y="5573486"/>
            <a:ext cx="3942443" cy="646331"/>
          </a:xfrm>
          <a:prstGeom prst="rect">
            <a:avLst/>
          </a:prstGeom>
          <a:noFill/>
        </p:spPr>
        <p:txBody>
          <a:bodyPr wrap="square" rtlCol="0">
            <a:spAutoFit/>
          </a:bodyPr>
          <a:lstStyle/>
          <a:p>
            <a:r>
              <a:rPr lang="en-US" dirty="0" smtClean="0"/>
              <a:t>Each bounded context owns the management of identities</a:t>
            </a:r>
            <a:endParaRPr lang="en-US" dirty="0"/>
          </a:p>
        </p:txBody>
      </p:sp>
    </p:spTree>
    <p:extLst>
      <p:ext uri="{BB962C8B-B14F-4D97-AF65-F5344CB8AC3E}">
        <p14:creationId xmlns:p14="http://schemas.microsoft.com/office/powerpoint/2010/main" val="2300410176"/>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32</a:t>
            </a:fld>
            <a:endParaRPr lang="en-US" dirty="0"/>
          </a:p>
        </p:txBody>
      </p:sp>
      <p:sp>
        <p:nvSpPr>
          <p:cNvPr id="3" name="Title 2"/>
          <p:cNvSpPr>
            <a:spLocks noGrp="1"/>
          </p:cNvSpPr>
          <p:nvPr>
            <p:ph type="title"/>
          </p:nvPr>
        </p:nvSpPr>
        <p:spPr/>
        <p:txBody>
          <a:bodyPr>
            <a:normAutofit fontScale="90000"/>
          </a:bodyPr>
          <a:lstStyle/>
          <a:p>
            <a:r>
              <a:rPr lang="en-US" dirty="0" smtClean="0"/>
              <a:t>Views on ONAP Current Microservice Architecture</a:t>
            </a:r>
            <a:endParaRPr lang="en-US" dirty="0"/>
          </a:p>
        </p:txBody>
      </p:sp>
      <p:sp>
        <p:nvSpPr>
          <p:cNvPr id="4" name="Text Placeholder 3"/>
          <p:cNvSpPr>
            <a:spLocks noGrp="1"/>
          </p:cNvSpPr>
          <p:nvPr>
            <p:ph type="body" sz="quarter" idx="10"/>
          </p:nvPr>
        </p:nvSpPr>
        <p:spPr>
          <a:xfrm>
            <a:off x="0" y="1012114"/>
            <a:ext cx="12176062" cy="5170487"/>
          </a:xfrm>
        </p:spPr>
        <p:txBody>
          <a:bodyPr>
            <a:noAutofit/>
          </a:bodyPr>
          <a:lstStyle/>
          <a:p>
            <a:r>
              <a:rPr lang="en-US" sz="2400" dirty="0" smtClean="0"/>
              <a:t>ONAP’s current MS architecture is defined per component. So the domain as per DDD has to be looked at a per component level</a:t>
            </a:r>
          </a:p>
          <a:p>
            <a:pPr lvl="1"/>
            <a:r>
              <a:rPr lang="en-US" sz="1800" dirty="0"/>
              <a:t>ONAP seem to limit domain scope to each </a:t>
            </a:r>
            <a:r>
              <a:rPr lang="en-US" sz="1800" dirty="0" smtClean="0"/>
              <a:t>component OR sometimes seem to refer to use cases in the context of domains.  </a:t>
            </a:r>
            <a:endParaRPr lang="en-US" sz="1800" dirty="0"/>
          </a:p>
          <a:p>
            <a:pPr lvl="1"/>
            <a:r>
              <a:rPr lang="en-US" sz="1800" dirty="0" smtClean="0"/>
              <a:t>Microservices are bound to components than end to end business context (not loosely defined based on domain entities but bound within each component) or use cases. </a:t>
            </a:r>
          </a:p>
          <a:p>
            <a:pPr lvl="1"/>
            <a:r>
              <a:rPr lang="en-US" sz="1800" dirty="0" smtClean="0"/>
              <a:t>To realize business use case it has to be disintegrated at component level and then MS level. </a:t>
            </a:r>
          </a:p>
          <a:p>
            <a:pPr lvl="1"/>
            <a:r>
              <a:rPr lang="en-US" sz="1800" dirty="0"/>
              <a:t>M</a:t>
            </a:r>
            <a:r>
              <a:rPr lang="en-US" sz="1800" dirty="0" smtClean="0"/>
              <a:t>ultiple components and associated micro services need to be augmented to support end to end capability. </a:t>
            </a:r>
          </a:p>
          <a:p>
            <a:pPr lvl="1"/>
            <a:r>
              <a:rPr lang="en-US" sz="1800" dirty="0" smtClean="0"/>
              <a:t>In ONAP each component bounds the entities, domain data and associated identities. This creates a dependency and violates the independent development practices put forth by DDD through bounded context. </a:t>
            </a:r>
          </a:p>
          <a:p>
            <a:pPr lvl="1"/>
            <a:r>
              <a:rPr lang="en-US" sz="1800" dirty="0" smtClean="0"/>
              <a:t>Kubernetes seems to map microservice to Service and not Pods, but currently each component  in ONAP is mapped to Kubernetes Service with associated Pods representing </a:t>
            </a:r>
            <a:r>
              <a:rPr lang="en-US" sz="1800" dirty="0" err="1" smtClean="0"/>
              <a:t>docker</a:t>
            </a:r>
            <a:r>
              <a:rPr lang="en-US" sz="1800" dirty="0" smtClean="0"/>
              <a:t> containers fulfilling the micro functionality. Reference : </a:t>
            </a:r>
            <a:r>
              <a:rPr lang="en-US" sz="1800" dirty="0" smtClean="0">
                <a:hlinkClick r:id="rId3"/>
              </a:rPr>
              <a:t>link</a:t>
            </a:r>
            <a:r>
              <a:rPr lang="en-US" sz="1800" dirty="0" smtClean="0"/>
              <a:t> , </a:t>
            </a:r>
            <a:r>
              <a:rPr lang="en-US" sz="1800" dirty="0" smtClean="0">
                <a:hlinkClick r:id="rId4"/>
              </a:rPr>
              <a:t>link</a:t>
            </a:r>
            <a:endParaRPr lang="en-US" sz="1800" dirty="0" smtClean="0"/>
          </a:p>
          <a:p>
            <a:pPr marL="457200" lvl="1" indent="0">
              <a:buNone/>
            </a:pPr>
            <a:endParaRPr lang="en-US" sz="2000" dirty="0" smtClean="0"/>
          </a:p>
          <a:p>
            <a:endParaRPr lang="en-US" sz="2400" dirty="0" smtClean="0"/>
          </a:p>
        </p:txBody>
      </p:sp>
    </p:spTree>
    <p:extLst>
      <p:ext uri="{BB962C8B-B14F-4D97-AF65-F5344CB8AC3E}">
        <p14:creationId xmlns:p14="http://schemas.microsoft.com/office/powerpoint/2010/main" val="3106197126"/>
      </p:ext>
    </p:extLst>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33</a:t>
            </a:fld>
            <a:endParaRPr lang="en-US" dirty="0"/>
          </a:p>
        </p:txBody>
      </p:sp>
      <p:sp>
        <p:nvSpPr>
          <p:cNvPr id="3" name="Title 2"/>
          <p:cNvSpPr>
            <a:spLocks noGrp="1"/>
          </p:cNvSpPr>
          <p:nvPr>
            <p:ph type="title"/>
          </p:nvPr>
        </p:nvSpPr>
        <p:spPr/>
        <p:txBody>
          <a:bodyPr>
            <a:normAutofit fontScale="90000"/>
          </a:bodyPr>
          <a:lstStyle/>
          <a:p>
            <a:r>
              <a:rPr lang="en-US" dirty="0" smtClean="0"/>
              <a:t>How DDD enables Model Driven Design</a:t>
            </a:r>
            <a:endParaRPr lang="en-US" dirty="0"/>
          </a:p>
        </p:txBody>
      </p:sp>
      <p:sp>
        <p:nvSpPr>
          <p:cNvPr id="4" name="Text Placeholder 3"/>
          <p:cNvSpPr>
            <a:spLocks noGrp="1"/>
          </p:cNvSpPr>
          <p:nvPr>
            <p:ph type="body" sz="quarter" idx="10"/>
          </p:nvPr>
        </p:nvSpPr>
        <p:spPr/>
        <p:txBody>
          <a:bodyPr/>
          <a:lstStyle/>
          <a:p>
            <a:r>
              <a:rPr lang="en-US" dirty="0" smtClean="0"/>
              <a:t>Encouraged to create domain entities and bounded contexts (Quite similar to what modelling team is doing with CIM, but might require further identification of bounded contexts) </a:t>
            </a:r>
          </a:p>
          <a:p>
            <a:r>
              <a:rPr lang="en-US" dirty="0" smtClean="0"/>
              <a:t>Each bounded context has own domain model and ubiquitous language relevant in own boundary</a:t>
            </a:r>
          </a:p>
          <a:p>
            <a:r>
              <a:rPr lang="en-US" dirty="0" smtClean="0"/>
              <a:t>A context map is formed representing interaction between bounded contexts </a:t>
            </a:r>
          </a:p>
          <a:p>
            <a:r>
              <a:rPr lang="en-US" dirty="0" smtClean="0"/>
              <a:t>Microservice boundaries are defined based on bounded context </a:t>
            </a:r>
            <a:endParaRPr lang="en-US" dirty="0"/>
          </a:p>
        </p:txBody>
      </p:sp>
    </p:spTree>
    <p:extLst>
      <p:ext uri="{BB962C8B-B14F-4D97-AF65-F5344CB8AC3E}">
        <p14:creationId xmlns:p14="http://schemas.microsoft.com/office/powerpoint/2010/main" val="3164680819"/>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69736" y="3150834"/>
            <a:ext cx="7504386" cy="233651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 name="Slide Number Placeholder 1"/>
          <p:cNvSpPr>
            <a:spLocks noGrp="1"/>
          </p:cNvSpPr>
          <p:nvPr>
            <p:ph type="sldNum" sz="quarter" idx="4"/>
          </p:nvPr>
        </p:nvSpPr>
        <p:spPr/>
        <p:txBody>
          <a:bodyPr/>
          <a:lstStyle/>
          <a:p>
            <a:fld id="{6C9CD605-947A-3C4E-98CB-B055F943FEBA}" type="slidenum">
              <a:rPr lang="en-US" smtClean="0"/>
              <a:pPr/>
              <a:t>34</a:t>
            </a:fld>
            <a:endParaRPr lang="en-US" dirty="0"/>
          </a:p>
        </p:txBody>
      </p:sp>
      <p:sp>
        <p:nvSpPr>
          <p:cNvPr id="3" name="Title 2"/>
          <p:cNvSpPr>
            <a:spLocks noGrp="1"/>
          </p:cNvSpPr>
          <p:nvPr>
            <p:ph type="title"/>
          </p:nvPr>
        </p:nvSpPr>
        <p:spPr/>
        <p:txBody>
          <a:bodyPr>
            <a:normAutofit fontScale="90000"/>
          </a:bodyPr>
          <a:lstStyle/>
          <a:p>
            <a:r>
              <a:rPr lang="en-US" dirty="0" smtClean="0"/>
              <a:t>An Abstract View of Realizing DDD </a:t>
            </a:r>
            <a:endParaRPr lang="en-US" dirty="0"/>
          </a:p>
        </p:txBody>
      </p:sp>
      <p:sp>
        <p:nvSpPr>
          <p:cNvPr id="6" name="Rectangle 5"/>
          <p:cNvSpPr/>
          <p:nvPr/>
        </p:nvSpPr>
        <p:spPr>
          <a:xfrm>
            <a:off x="1083418" y="1441022"/>
            <a:ext cx="1529081" cy="851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sp>
        <p:nvSpPr>
          <p:cNvPr id="7" name="Rectangle 6"/>
          <p:cNvSpPr/>
          <p:nvPr/>
        </p:nvSpPr>
        <p:spPr>
          <a:xfrm>
            <a:off x="3116413" y="1441022"/>
            <a:ext cx="1529081" cy="851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 Service </a:t>
            </a:r>
            <a:endParaRPr lang="en-US" sz="1400" dirty="0"/>
          </a:p>
        </p:txBody>
      </p:sp>
      <p:sp>
        <p:nvSpPr>
          <p:cNvPr id="8" name="Rectangle 7"/>
          <p:cNvSpPr/>
          <p:nvPr/>
        </p:nvSpPr>
        <p:spPr>
          <a:xfrm>
            <a:off x="5125016" y="1441022"/>
            <a:ext cx="1529081" cy="851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sp>
        <p:nvSpPr>
          <p:cNvPr id="9" name="Rectangle 8"/>
          <p:cNvSpPr/>
          <p:nvPr/>
        </p:nvSpPr>
        <p:spPr>
          <a:xfrm>
            <a:off x="1705222" y="5549462"/>
            <a:ext cx="1718441" cy="5502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sp>
        <p:nvSpPr>
          <p:cNvPr id="10" name="Rectangle 9"/>
          <p:cNvSpPr/>
          <p:nvPr/>
        </p:nvSpPr>
        <p:spPr>
          <a:xfrm>
            <a:off x="3875608" y="5549462"/>
            <a:ext cx="1718441" cy="5502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sp>
        <p:nvSpPr>
          <p:cNvPr id="11" name="Rectangle 10"/>
          <p:cNvSpPr/>
          <p:nvPr/>
        </p:nvSpPr>
        <p:spPr>
          <a:xfrm>
            <a:off x="6082780" y="5549462"/>
            <a:ext cx="1718441" cy="5502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grpSp>
        <p:nvGrpSpPr>
          <p:cNvPr id="29" name="Group 28"/>
          <p:cNvGrpSpPr/>
          <p:nvPr/>
        </p:nvGrpSpPr>
        <p:grpSpPr>
          <a:xfrm>
            <a:off x="1354509" y="3269275"/>
            <a:ext cx="810552" cy="774910"/>
            <a:chOff x="8334697" y="2695903"/>
            <a:chExt cx="1253364" cy="1299854"/>
          </a:xfrm>
        </p:grpSpPr>
        <p:sp>
          <p:nvSpPr>
            <p:cNvPr id="30" name="Oval 29"/>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31" name="Oval 30"/>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32" name="Oval 31"/>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33" name="Oval 32"/>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34" name="Straight Connector 33"/>
            <p:cNvCxnSpPr>
              <a:stCxn id="30"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35" name="Straight Connector 34"/>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Connector 35"/>
            <p:cNvCxnSpPr>
              <a:endCxn id="33"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37" name="Oval 36"/>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38" name="Straight Connector 37"/>
            <p:cNvCxnSpPr>
              <a:stCxn id="37" idx="7"/>
              <a:endCxn id="32"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sp>
        <p:nvSpPr>
          <p:cNvPr id="39" name="TextBox 38"/>
          <p:cNvSpPr txBox="1"/>
          <p:nvPr/>
        </p:nvSpPr>
        <p:spPr>
          <a:xfrm>
            <a:off x="1439473" y="2823220"/>
            <a:ext cx="1070633" cy="276999"/>
          </a:xfrm>
          <a:prstGeom prst="rect">
            <a:avLst/>
          </a:prstGeom>
          <a:noFill/>
        </p:spPr>
        <p:txBody>
          <a:bodyPr wrap="square" rtlCol="0">
            <a:spAutoFit/>
          </a:bodyPr>
          <a:lstStyle>
            <a:defPPr>
              <a:defRPr lang="en-US"/>
            </a:defPPr>
            <a:lvl1pPr>
              <a:defRPr sz="1200"/>
            </a:lvl1pPr>
          </a:lstStyle>
          <a:p>
            <a:r>
              <a:rPr lang="en-US" dirty="0" smtClean="0"/>
              <a:t>Catalog</a:t>
            </a:r>
            <a:endParaRPr lang="en-US" dirty="0"/>
          </a:p>
        </p:txBody>
      </p:sp>
      <p:sp>
        <p:nvSpPr>
          <p:cNvPr id="40" name="TextBox 39"/>
          <p:cNvSpPr txBox="1"/>
          <p:nvPr/>
        </p:nvSpPr>
        <p:spPr>
          <a:xfrm>
            <a:off x="3260775" y="2805219"/>
            <a:ext cx="882806" cy="276999"/>
          </a:xfrm>
          <a:prstGeom prst="rect">
            <a:avLst/>
          </a:prstGeom>
          <a:noFill/>
        </p:spPr>
        <p:txBody>
          <a:bodyPr wrap="square" rtlCol="0">
            <a:spAutoFit/>
          </a:bodyPr>
          <a:lstStyle>
            <a:defPPr>
              <a:defRPr lang="en-US"/>
            </a:defPPr>
            <a:lvl1pPr>
              <a:defRPr sz="1200"/>
            </a:lvl1pPr>
          </a:lstStyle>
          <a:p>
            <a:r>
              <a:rPr lang="en-US" dirty="0"/>
              <a:t>Inventory</a:t>
            </a:r>
          </a:p>
        </p:txBody>
      </p:sp>
      <p:sp>
        <p:nvSpPr>
          <p:cNvPr id="42" name="Rectangle 41"/>
          <p:cNvSpPr/>
          <p:nvPr/>
        </p:nvSpPr>
        <p:spPr>
          <a:xfrm>
            <a:off x="741339" y="4188609"/>
            <a:ext cx="7734741" cy="4484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000" b="1" dirty="0" smtClean="0"/>
              <a:t>Distributed Data Store </a:t>
            </a:r>
            <a:endParaRPr lang="en-US" sz="2000" b="1" dirty="0"/>
          </a:p>
        </p:txBody>
      </p:sp>
      <p:sp>
        <p:nvSpPr>
          <p:cNvPr id="73" name="TextBox 72"/>
          <p:cNvSpPr txBox="1"/>
          <p:nvPr/>
        </p:nvSpPr>
        <p:spPr>
          <a:xfrm>
            <a:off x="5309006" y="2812029"/>
            <a:ext cx="1286348" cy="276999"/>
          </a:xfrm>
          <a:prstGeom prst="rect">
            <a:avLst/>
          </a:prstGeom>
          <a:noFill/>
        </p:spPr>
        <p:txBody>
          <a:bodyPr wrap="square" rtlCol="0">
            <a:spAutoFit/>
          </a:bodyPr>
          <a:lstStyle>
            <a:defPPr>
              <a:defRPr lang="en-US"/>
            </a:defPPr>
            <a:lvl1pPr>
              <a:defRPr sz="1200"/>
            </a:lvl1pPr>
          </a:lstStyle>
          <a:p>
            <a:r>
              <a:rPr lang="en-US" dirty="0" smtClean="0"/>
              <a:t>Workflow</a:t>
            </a:r>
            <a:endParaRPr lang="en-US" dirty="0"/>
          </a:p>
        </p:txBody>
      </p:sp>
      <p:sp>
        <p:nvSpPr>
          <p:cNvPr id="74" name="Rectangle 73"/>
          <p:cNvSpPr/>
          <p:nvPr/>
        </p:nvSpPr>
        <p:spPr>
          <a:xfrm>
            <a:off x="8744703" y="1417375"/>
            <a:ext cx="394138" cy="46823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DMaaP</a:t>
            </a:r>
            <a:endParaRPr lang="en-US" dirty="0"/>
          </a:p>
        </p:txBody>
      </p:sp>
      <p:sp>
        <p:nvSpPr>
          <p:cNvPr id="75" name="Rectangle 74"/>
          <p:cNvSpPr/>
          <p:nvPr/>
        </p:nvSpPr>
        <p:spPr>
          <a:xfrm>
            <a:off x="9496191" y="1441022"/>
            <a:ext cx="394138" cy="46823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MSB</a:t>
            </a:r>
            <a:endParaRPr lang="en-US" dirty="0"/>
          </a:p>
        </p:txBody>
      </p:sp>
      <p:cxnSp>
        <p:nvCxnSpPr>
          <p:cNvPr id="77" name="Elbow Connector 76"/>
          <p:cNvCxnSpPr>
            <a:stCxn id="9" idx="2"/>
            <a:endCxn id="74" idx="2"/>
          </p:cNvCxnSpPr>
          <p:nvPr/>
        </p:nvCxnSpPr>
        <p:spPr>
          <a:xfrm rot="16200000" flipH="1">
            <a:off x="5753106" y="2911067"/>
            <a:ext cx="2" cy="6377329"/>
          </a:xfrm>
          <a:prstGeom prst="bentConnector3">
            <a:avLst>
              <a:gd name="adj1" fmla="val 11430100000"/>
            </a:avLst>
          </a:prstGeom>
          <a:ln>
            <a:headEnd type="arrow"/>
            <a:tailEnd type="arrow"/>
          </a:ln>
        </p:spPr>
        <p:style>
          <a:lnRef idx="2">
            <a:schemeClr val="accent2"/>
          </a:lnRef>
          <a:fillRef idx="0">
            <a:schemeClr val="accent2"/>
          </a:fillRef>
          <a:effectRef idx="1">
            <a:schemeClr val="accent2"/>
          </a:effectRef>
          <a:fontRef idx="minor">
            <a:schemeClr val="tx1"/>
          </a:fontRef>
        </p:style>
      </p:cxnSp>
      <p:cxnSp>
        <p:nvCxnSpPr>
          <p:cNvPr id="79" name="Elbow Connector 78"/>
          <p:cNvCxnSpPr>
            <a:stCxn id="10" idx="2"/>
            <a:endCxn id="74" idx="2"/>
          </p:cNvCxnSpPr>
          <p:nvPr/>
        </p:nvCxnSpPr>
        <p:spPr>
          <a:xfrm rot="16200000" flipH="1">
            <a:off x="6838299" y="3996260"/>
            <a:ext cx="2" cy="4206943"/>
          </a:xfrm>
          <a:prstGeom prst="bentConnector3">
            <a:avLst>
              <a:gd name="adj1" fmla="val 11430100000"/>
            </a:avLst>
          </a:prstGeom>
          <a:ln>
            <a:headEnd type="arrow"/>
            <a:tailEnd type="arrow"/>
          </a:ln>
        </p:spPr>
        <p:style>
          <a:lnRef idx="2">
            <a:schemeClr val="accent2"/>
          </a:lnRef>
          <a:fillRef idx="0">
            <a:schemeClr val="accent2"/>
          </a:fillRef>
          <a:effectRef idx="1">
            <a:schemeClr val="accent2"/>
          </a:effectRef>
          <a:fontRef idx="minor">
            <a:schemeClr val="tx1"/>
          </a:fontRef>
        </p:style>
      </p:cxnSp>
      <p:cxnSp>
        <p:nvCxnSpPr>
          <p:cNvPr id="81" name="Elbow Connector 80"/>
          <p:cNvCxnSpPr>
            <a:stCxn id="11" idx="2"/>
            <a:endCxn id="74" idx="2"/>
          </p:cNvCxnSpPr>
          <p:nvPr/>
        </p:nvCxnSpPr>
        <p:spPr>
          <a:xfrm rot="16200000" flipH="1">
            <a:off x="7941885" y="5099846"/>
            <a:ext cx="2" cy="1999771"/>
          </a:xfrm>
          <a:prstGeom prst="bentConnector3">
            <a:avLst>
              <a:gd name="adj1" fmla="val 11430100000"/>
            </a:avLst>
          </a:prstGeom>
          <a:ln>
            <a:headEnd type="arrow"/>
            <a:tailEnd type="arrow"/>
          </a:ln>
        </p:spPr>
        <p:style>
          <a:lnRef idx="2">
            <a:schemeClr val="accent2"/>
          </a:lnRef>
          <a:fillRef idx="0">
            <a:schemeClr val="accent2"/>
          </a:fillRef>
          <a:effectRef idx="1">
            <a:schemeClr val="accent2"/>
          </a:effectRef>
          <a:fontRef idx="minor">
            <a:schemeClr val="tx1"/>
          </a:fontRef>
        </p:style>
      </p:cxnSp>
      <p:cxnSp>
        <p:nvCxnSpPr>
          <p:cNvPr id="83" name="Elbow Connector 82"/>
          <p:cNvCxnSpPr/>
          <p:nvPr/>
        </p:nvCxnSpPr>
        <p:spPr>
          <a:xfrm rot="16200000" flipH="1">
            <a:off x="6038197" y="2515615"/>
            <a:ext cx="23648" cy="7191881"/>
          </a:xfrm>
          <a:prstGeom prst="bentConnector3">
            <a:avLst>
              <a:gd name="adj1" fmla="val 200002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85" name="Rounded Rectangle 84"/>
          <p:cNvSpPr/>
          <p:nvPr/>
        </p:nvSpPr>
        <p:spPr>
          <a:xfrm>
            <a:off x="901267" y="1243952"/>
            <a:ext cx="1911447" cy="3168859"/>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7" name="Elbow Connector 86"/>
          <p:cNvCxnSpPr/>
          <p:nvPr/>
        </p:nvCxnSpPr>
        <p:spPr>
          <a:xfrm rot="16200000" flipH="1">
            <a:off x="7107624" y="3600808"/>
            <a:ext cx="23648" cy="5021495"/>
          </a:xfrm>
          <a:prstGeom prst="bentConnector3">
            <a:avLst>
              <a:gd name="adj1" fmla="val 200002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90" name="Elbow Connector 89"/>
          <p:cNvCxnSpPr/>
          <p:nvPr/>
        </p:nvCxnSpPr>
        <p:spPr>
          <a:xfrm rot="16200000" flipH="1">
            <a:off x="8211210" y="4704394"/>
            <a:ext cx="23648" cy="2814323"/>
          </a:xfrm>
          <a:prstGeom prst="bentConnector3">
            <a:avLst>
              <a:gd name="adj1" fmla="val 200002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92" name="Rounded Rectangle 91"/>
          <p:cNvSpPr/>
          <p:nvPr/>
        </p:nvSpPr>
        <p:spPr>
          <a:xfrm>
            <a:off x="2939778" y="1258072"/>
            <a:ext cx="1858115" cy="3154740"/>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ounded Rectangle 102"/>
          <p:cNvSpPr/>
          <p:nvPr/>
        </p:nvSpPr>
        <p:spPr>
          <a:xfrm>
            <a:off x="4934531" y="1265950"/>
            <a:ext cx="1824939" cy="3146862"/>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103"/>
          <p:cNvSpPr/>
          <p:nvPr/>
        </p:nvSpPr>
        <p:spPr>
          <a:xfrm>
            <a:off x="6942000" y="1441022"/>
            <a:ext cx="1529081" cy="851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sp>
        <p:nvSpPr>
          <p:cNvPr id="105" name="Rounded Rectangle 104"/>
          <p:cNvSpPr/>
          <p:nvPr/>
        </p:nvSpPr>
        <p:spPr>
          <a:xfrm>
            <a:off x="6845486" y="1258072"/>
            <a:ext cx="1824939" cy="3154740"/>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TextBox 105"/>
          <p:cNvSpPr txBox="1"/>
          <p:nvPr/>
        </p:nvSpPr>
        <p:spPr>
          <a:xfrm>
            <a:off x="7282901" y="2805218"/>
            <a:ext cx="940133" cy="276999"/>
          </a:xfrm>
          <a:prstGeom prst="rect">
            <a:avLst/>
          </a:prstGeom>
          <a:noFill/>
        </p:spPr>
        <p:txBody>
          <a:bodyPr wrap="square" rtlCol="0">
            <a:spAutoFit/>
          </a:bodyPr>
          <a:lstStyle>
            <a:defPPr>
              <a:defRPr lang="en-US"/>
            </a:defPPr>
            <a:lvl1pPr>
              <a:defRPr sz="1200"/>
            </a:lvl1pPr>
          </a:lstStyle>
          <a:p>
            <a:r>
              <a:rPr lang="en-US" dirty="0"/>
              <a:t>Policy</a:t>
            </a:r>
          </a:p>
        </p:txBody>
      </p:sp>
      <p:cxnSp>
        <p:nvCxnSpPr>
          <p:cNvPr id="110" name="Elbow Connector 109"/>
          <p:cNvCxnSpPr>
            <a:stCxn id="6" idx="0"/>
            <a:endCxn id="74" idx="0"/>
          </p:cNvCxnSpPr>
          <p:nvPr/>
        </p:nvCxnSpPr>
        <p:spPr>
          <a:xfrm rot="5400000" flipH="1" flipV="1">
            <a:off x="5383042" y="-2117707"/>
            <a:ext cx="23647" cy="7093813"/>
          </a:xfrm>
          <a:prstGeom prst="bentConnector3">
            <a:avLst>
              <a:gd name="adj1" fmla="val 1066719"/>
            </a:avLst>
          </a:prstGeom>
          <a:ln>
            <a:headEnd type="arrow"/>
            <a:tailEnd type="arrow"/>
          </a:ln>
        </p:spPr>
        <p:style>
          <a:lnRef idx="2">
            <a:schemeClr val="accent6"/>
          </a:lnRef>
          <a:fillRef idx="0">
            <a:schemeClr val="accent6"/>
          </a:fillRef>
          <a:effectRef idx="1">
            <a:schemeClr val="accent6"/>
          </a:effectRef>
          <a:fontRef idx="minor">
            <a:schemeClr val="tx1"/>
          </a:fontRef>
        </p:style>
      </p:cxnSp>
      <p:cxnSp>
        <p:nvCxnSpPr>
          <p:cNvPr id="112" name="Elbow Connector 111"/>
          <p:cNvCxnSpPr>
            <a:stCxn id="7" idx="0"/>
            <a:endCxn id="74" idx="0"/>
          </p:cNvCxnSpPr>
          <p:nvPr/>
        </p:nvCxnSpPr>
        <p:spPr>
          <a:xfrm rot="5400000" flipH="1" flipV="1">
            <a:off x="6399540" y="-1101210"/>
            <a:ext cx="23647" cy="5060818"/>
          </a:xfrm>
          <a:prstGeom prst="bentConnector3">
            <a:avLst>
              <a:gd name="adj1" fmla="val 1066719"/>
            </a:avLst>
          </a:prstGeom>
          <a:ln>
            <a:headEnd type="arrow"/>
            <a:tailEnd type="arrow"/>
          </a:ln>
        </p:spPr>
        <p:style>
          <a:lnRef idx="2">
            <a:schemeClr val="accent6"/>
          </a:lnRef>
          <a:fillRef idx="0">
            <a:schemeClr val="accent6"/>
          </a:fillRef>
          <a:effectRef idx="1">
            <a:schemeClr val="accent6"/>
          </a:effectRef>
          <a:fontRef idx="minor">
            <a:schemeClr val="tx1"/>
          </a:fontRef>
        </p:style>
      </p:cxnSp>
      <p:cxnSp>
        <p:nvCxnSpPr>
          <p:cNvPr id="114" name="Elbow Connector 113"/>
          <p:cNvCxnSpPr>
            <a:stCxn id="8" idx="0"/>
            <a:endCxn id="74" idx="0"/>
          </p:cNvCxnSpPr>
          <p:nvPr/>
        </p:nvCxnSpPr>
        <p:spPr>
          <a:xfrm rot="5400000" flipH="1" flipV="1">
            <a:off x="7403841" y="-96908"/>
            <a:ext cx="23647" cy="3052215"/>
          </a:xfrm>
          <a:prstGeom prst="bentConnector3">
            <a:avLst>
              <a:gd name="adj1" fmla="val 1066719"/>
            </a:avLst>
          </a:prstGeom>
          <a:ln>
            <a:headEnd type="arrow"/>
            <a:tailEnd type="arrow"/>
          </a:ln>
        </p:spPr>
        <p:style>
          <a:lnRef idx="2">
            <a:schemeClr val="accent6"/>
          </a:lnRef>
          <a:fillRef idx="0">
            <a:schemeClr val="accent6"/>
          </a:fillRef>
          <a:effectRef idx="1">
            <a:schemeClr val="accent6"/>
          </a:effectRef>
          <a:fontRef idx="minor">
            <a:schemeClr val="tx1"/>
          </a:fontRef>
        </p:style>
      </p:cxnSp>
      <p:cxnSp>
        <p:nvCxnSpPr>
          <p:cNvPr id="116" name="Elbow Connector 115"/>
          <p:cNvCxnSpPr>
            <a:stCxn id="104" idx="0"/>
            <a:endCxn id="74" idx="0"/>
          </p:cNvCxnSpPr>
          <p:nvPr/>
        </p:nvCxnSpPr>
        <p:spPr>
          <a:xfrm rot="5400000" flipH="1" flipV="1">
            <a:off x="8312333" y="811584"/>
            <a:ext cx="23647" cy="1235231"/>
          </a:xfrm>
          <a:prstGeom prst="bentConnector3">
            <a:avLst>
              <a:gd name="adj1" fmla="val 1066719"/>
            </a:avLst>
          </a:prstGeom>
          <a:ln>
            <a:headEnd type="arrow"/>
            <a:tailEnd type="arrow"/>
          </a:ln>
        </p:spPr>
        <p:style>
          <a:lnRef idx="2">
            <a:schemeClr val="accent6"/>
          </a:lnRef>
          <a:fillRef idx="0">
            <a:schemeClr val="accent6"/>
          </a:fillRef>
          <a:effectRef idx="1">
            <a:schemeClr val="accent6"/>
          </a:effectRef>
          <a:fontRef idx="minor">
            <a:schemeClr val="tx1"/>
          </a:fontRef>
        </p:style>
      </p:cxnSp>
      <p:cxnSp>
        <p:nvCxnSpPr>
          <p:cNvPr id="118" name="Elbow Connector 117"/>
          <p:cNvCxnSpPr/>
          <p:nvPr/>
        </p:nvCxnSpPr>
        <p:spPr>
          <a:xfrm rot="5400000" flipH="1" flipV="1">
            <a:off x="5691779" y="-2481628"/>
            <a:ext cx="12700" cy="7845301"/>
          </a:xfrm>
          <a:prstGeom prst="bentConnector3">
            <a:avLst>
              <a:gd name="adj1" fmla="val 3041378"/>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21" name="Elbow Connector 120"/>
          <p:cNvCxnSpPr/>
          <p:nvPr/>
        </p:nvCxnSpPr>
        <p:spPr>
          <a:xfrm rot="5400000" flipH="1" flipV="1">
            <a:off x="6692511" y="-1465131"/>
            <a:ext cx="12700" cy="5812306"/>
          </a:xfrm>
          <a:prstGeom prst="bentConnector3">
            <a:avLst>
              <a:gd name="adj1" fmla="val 3165512"/>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25" name="Elbow Connector 124"/>
          <p:cNvCxnSpPr/>
          <p:nvPr/>
        </p:nvCxnSpPr>
        <p:spPr>
          <a:xfrm rot="5400000" flipH="1" flipV="1">
            <a:off x="7712578" y="-460829"/>
            <a:ext cx="12700" cy="3803703"/>
          </a:xfrm>
          <a:prstGeom prst="bentConnector3">
            <a:avLst>
              <a:gd name="adj1" fmla="val 3165496"/>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30" name="Elbow Connector 129"/>
          <p:cNvCxnSpPr/>
          <p:nvPr/>
        </p:nvCxnSpPr>
        <p:spPr>
          <a:xfrm rot="5400000" flipH="1" flipV="1">
            <a:off x="8621070" y="447663"/>
            <a:ext cx="12700" cy="1986719"/>
          </a:xfrm>
          <a:prstGeom prst="bentConnector3">
            <a:avLst>
              <a:gd name="adj1" fmla="val 3041378"/>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38" name="TextBox 137"/>
          <p:cNvSpPr txBox="1"/>
          <p:nvPr/>
        </p:nvSpPr>
        <p:spPr>
          <a:xfrm>
            <a:off x="6969670" y="6083964"/>
            <a:ext cx="715260" cy="276999"/>
          </a:xfrm>
          <a:prstGeom prst="rect">
            <a:avLst/>
          </a:prstGeom>
          <a:noFill/>
        </p:spPr>
        <p:txBody>
          <a:bodyPr wrap="none" rtlCol="0">
            <a:spAutoFit/>
          </a:bodyPr>
          <a:lstStyle/>
          <a:p>
            <a:r>
              <a:rPr lang="en-US" sz="1200" dirty="0" smtClean="0"/>
              <a:t>Pub/Sub</a:t>
            </a:r>
            <a:endParaRPr lang="en-US" sz="1200" dirty="0"/>
          </a:p>
        </p:txBody>
      </p:sp>
      <p:sp>
        <p:nvSpPr>
          <p:cNvPr id="139" name="TextBox 138"/>
          <p:cNvSpPr txBox="1"/>
          <p:nvPr/>
        </p:nvSpPr>
        <p:spPr>
          <a:xfrm>
            <a:off x="6748809" y="6571302"/>
            <a:ext cx="3015762" cy="276999"/>
          </a:xfrm>
          <a:prstGeom prst="rect">
            <a:avLst/>
          </a:prstGeom>
          <a:noFill/>
        </p:spPr>
        <p:txBody>
          <a:bodyPr wrap="none" rtlCol="0">
            <a:spAutoFit/>
          </a:bodyPr>
          <a:lstStyle/>
          <a:p>
            <a:r>
              <a:rPr lang="en-US" sz="1200" dirty="0" smtClean="0"/>
              <a:t>Action invocation/API End Point Registration  </a:t>
            </a:r>
            <a:endParaRPr lang="en-US" sz="1200" dirty="0"/>
          </a:p>
        </p:txBody>
      </p:sp>
      <p:sp>
        <p:nvSpPr>
          <p:cNvPr id="140" name="TextBox 139"/>
          <p:cNvSpPr txBox="1"/>
          <p:nvPr/>
        </p:nvSpPr>
        <p:spPr>
          <a:xfrm>
            <a:off x="10148403" y="1404300"/>
            <a:ext cx="1081953" cy="276999"/>
          </a:xfrm>
          <a:prstGeom prst="rect">
            <a:avLst/>
          </a:prstGeom>
          <a:noFill/>
        </p:spPr>
        <p:txBody>
          <a:bodyPr wrap="square" rtlCol="0">
            <a:spAutoFit/>
          </a:bodyPr>
          <a:lstStyle/>
          <a:p>
            <a:r>
              <a:rPr lang="en-US" sz="1200" dirty="0" smtClean="0"/>
              <a:t>Pub/Sub</a:t>
            </a:r>
            <a:endParaRPr lang="en-US" sz="1200" dirty="0"/>
          </a:p>
        </p:txBody>
      </p:sp>
      <p:cxnSp>
        <p:nvCxnSpPr>
          <p:cNvPr id="142" name="Straight Arrow Connector 141"/>
          <p:cNvCxnSpPr>
            <a:stCxn id="140" idx="1"/>
          </p:cNvCxnSpPr>
          <p:nvPr/>
        </p:nvCxnSpPr>
        <p:spPr>
          <a:xfrm flipH="1" flipV="1">
            <a:off x="9068963" y="1265950"/>
            <a:ext cx="1079440" cy="27685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43" name="TextBox 142"/>
          <p:cNvSpPr txBox="1"/>
          <p:nvPr/>
        </p:nvSpPr>
        <p:spPr>
          <a:xfrm>
            <a:off x="9693260" y="988950"/>
            <a:ext cx="1772473" cy="276999"/>
          </a:xfrm>
          <a:prstGeom prst="rect">
            <a:avLst/>
          </a:prstGeom>
          <a:noFill/>
        </p:spPr>
        <p:txBody>
          <a:bodyPr wrap="none" rtlCol="0">
            <a:spAutoFit/>
          </a:bodyPr>
          <a:lstStyle/>
          <a:p>
            <a:r>
              <a:rPr lang="en-US" sz="1200" dirty="0" smtClean="0"/>
              <a:t>API Endpoint Registration</a:t>
            </a:r>
            <a:endParaRPr lang="en-US" sz="1200" dirty="0"/>
          </a:p>
        </p:txBody>
      </p:sp>
      <p:sp>
        <p:nvSpPr>
          <p:cNvPr id="146" name="TextBox 145"/>
          <p:cNvSpPr txBox="1"/>
          <p:nvPr/>
        </p:nvSpPr>
        <p:spPr>
          <a:xfrm>
            <a:off x="152652" y="1073405"/>
            <a:ext cx="886685" cy="523220"/>
          </a:xfrm>
          <a:prstGeom prst="rect">
            <a:avLst/>
          </a:prstGeom>
          <a:noFill/>
        </p:spPr>
        <p:txBody>
          <a:bodyPr wrap="square" rtlCol="0">
            <a:spAutoFit/>
          </a:bodyPr>
          <a:lstStyle/>
          <a:p>
            <a:r>
              <a:rPr lang="en-US" sz="1400" dirty="0" smtClean="0"/>
              <a:t>Bounded context </a:t>
            </a:r>
            <a:endParaRPr lang="en-US" sz="1400" dirty="0"/>
          </a:p>
        </p:txBody>
      </p:sp>
      <p:cxnSp>
        <p:nvCxnSpPr>
          <p:cNvPr id="148" name="Straight Arrow Connector 147"/>
          <p:cNvCxnSpPr>
            <a:endCxn id="146" idx="3"/>
          </p:cNvCxnSpPr>
          <p:nvPr/>
        </p:nvCxnSpPr>
        <p:spPr>
          <a:xfrm>
            <a:off x="741339" y="1335015"/>
            <a:ext cx="29799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3" name="Straight Arrow Connector 152"/>
          <p:cNvCxnSpPr/>
          <p:nvPr/>
        </p:nvCxnSpPr>
        <p:spPr>
          <a:xfrm>
            <a:off x="8419756" y="4600666"/>
            <a:ext cx="617616" cy="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155" name="Straight Arrow Connector 154"/>
          <p:cNvCxnSpPr/>
          <p:nvPr/>
        </p:nvCxnSpPr>
        <p:spPr>
          <a:xfrm>
            <a:off x="8428782" y="4412811"/>
            <a:ext cx="1217180" cy="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sp>
        <p:nvSpPr>
          <p:cNvPr id="156" name="Rectangle 155"/>
          <p:cNvSpPr/>
          <p:nvPr/>
        </p:nvSpPr>
        <p:spPr>
          <a:xfrm>
            <a:off x="10358312" y="2076237"/>
            <a:ext cx="1529081" cy="851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ONAP Microservice</a:t>
            </a:r>
            <a:endParaRPr lang="en-US" sz="1400" dirty="0"/>
          </a:p>
        </p:txBody>
      </p:sp>
      <p:sp>
        <p:nvSpPr>
          <p:cNvPr id="159" name="Can 158"/>
          <p:cNvSpPr/>
          <p:nvPr/>
        </p:nvSpPr>
        <p:spPr>
          <a:xfrm>
            <a:off x="10358312" y="3271535"/>
            <a:ext cx="1615386" cy="70471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Common Information model </a:t>
            </a:r>
            <a:endParaRPr lang="en-US" sz="1200" dirty="0"/>
          </a:p>
        </p:txBody>
      </p:sp>
      <p:sp>
        <p:nvSpPr>
          <p:cNvPr id="160" name="Up-Down Arrow 159"/>
          <p:cNvSpPr/>
          <p:nvPr/>
        </p:nvSpPr>
        <p:spPr>
          <a:xfrm>
            <a:off x="11068160" y="2888133"/>
            <a:ext cx="162196" cy="625145"/>
          </a:xfrm>
          <a:prstGeom prst="up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cxnSp>
        <p:nvCxnSpPr>
          <p:cNvPr id="162" name="Straight Arrow Connector 161"/>
          <p:cNvCxnSpPr/>
          <p:nvPr/>
        </p:nvCxnSpPr>
        <p:spPr>
          <a:xfrm>
            <a:off x="9037372" y="2444760"/>
            <a:ext cx="1320940" cy="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164" name="Straight Arrow Connector 163"/>
          <p:cNvCxnSpPr/>
          <p:nvPr/>
        </p:nvCxnSpPr>
        <p:spPr>
          <a:xfrm>
            <a:off x="9693260" y="2734245"/>
            <a:ext cx="665052" cy="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grpSp>
        <p:nvGrpSpPr>
          <p:cNvPr id="166" name="Group 165"/>
          <p:cNvGrpSpPr/>
          <p:nvPr/>
        </p:nvGrpSpPr>
        <p:grpSpPr>
          <a:xfrm>
            <a:off x="3475678" y="3293113"/>
            <a:ext cx="810552" cy="774910"/>
            <a:chOff x="8334697" y="2695903"/>
            <a:chExt cx="1253364" cy="1299854"/>
          </a:xfrm>
        </p:grpSpPr>
        <p:sp>
          <p:nvSpPr>
            <p:cNvPr id="167" name="Oval 166"/>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68" name="Oval 167"/>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69" name="Oval 168"/>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70" name="Oval 169"/>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171" name="Straight Connector 170"/>
            <p:cNvCxnSpPr>
              <a:stCxn id="167"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172" name="Straight Connector 171"/>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173" name="Straight Connector 172"/>
            <p:cNvCxnSpPr>
              <a:endCxn id="170"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174" name="Oval 173"/>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175" name="Straight Connector 174"/>
            <p:cNvCxnSpPr>
              <a:stCxn id="174" idx="7"/>
              <a:endCxn id="169"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grpSp>
        <p:nvGrpSpPr>
          <p:cNvPr id="176" name="Group 175"/>
          <p:cNvGrpSpPr/>
          <p:nvPr/>
        </p:nvGrpSpPr>
        <p:grpSpPr>
          <a:xfrm>
            <a:off x="5484280" y="3275467"/>
            <a:ext cx="810552" cy="774910"/>
            <a:chOff x="8334697" y="2695903"/>
            <a:chExt cx="1253364" cy="1299854"/>
          </a:xfrm>
        </p:grpSpPr>
        <p:sp>
          <p:nvSpPr>
            <p:cNvPr id="177" name="Oval 176"/>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78" name="Oval 177"/>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79" name="Oval 178"/>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80" name="Oval 179"/>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181" name="Straight Connector 180"/>
            <p:cNvCxnSpPr>
              <a:stCxn id="177"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182" name="Straight Connector 181"/>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183" name="Straight Connector 182"/>
            <p:cNvCxnSpPr>
              <a:endCxn id="180"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184" name="Oval 183"/>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185" name="Straight Connector 184"/>
            <p:cNvCxnSpPr>
              <a:stCxn id="184" idx="7"/>
              <a:endCxn id="179"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grpSp>
        <p:nvGrpSpPr>
          <p:cNvPr id="186" name="Group 185"/>
          <p:cNvGrpSpPr/>
          <p:nvPr/>
        </p:nvGrpSpPr>
        <p:grpSpPr>
          <a:xfrm>
            <a:off x="7119448" y="3311001"/>
            <a:ext cx="810552" cy="774910"/>
            <a:chOff x="8334697" y="2695903"/>
            <a:chExt cx="1253364" cy="1299854"/>
          </a:xfrm>
        </p:grpSpPr>
        <p:sp>
          <p:nvSpPr>
            <p:cNvPr id="187" name="Oval 186"/>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88" name="Oval 187"/>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89" name="Oval 188"/>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90" name="Oval 189"/>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191" name="Straight Connector 190"/>
            <p:cNvCxnSpPr>
              <a:stCxn id="187"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192" name="Straight Connector 191"/>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193" name="Straight Connector 192"/>
            <p:cNvCxnSpPr>
              <a:endCxn id="190"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194" name="Oval 193"/>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195" name="Straight Connector 194"/>
            <p:cNvCxnSpPr>
              <a:stCxn id="194" idx="7"/>
              <a:endCxn id="189"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grpSp>
        <p:nvGrpSpPr>
          <p:cNvPr id="202" name="Group 201"/>
          <p:cNvGrpSpPr/>
          <p:nvPr/>
        </p:nvGrpSpPr>
        <p:grpSpPr>
          <a:xfrm>
            <a:off x="2087354" y="4705283"/>
            <a:ext cx="810552" cy="774910"/>
            <a:chOff x="8334697" y="2695903"/>
            <a:chExt cx="1253364" cy="1299854"/>
          </a:xfrm>
        </p:grpSpPr>
        <p:sp>
          <p:nvSpPr>
            <p:cNvPr id="203" name="Oval 202"/>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04" name="Oval 203"/>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05" name="Oval 204"/>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06" name="Oval 205"/>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207" name="Straight Connector 206"/>
            <p:cNvCxnSpPr>
              <a:stCxn id="203"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208" name="Straight Connector 207"/>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209" name="Straight Connector 208"/>
            <p:cNvCxnSpPr>
              <a:endCxn id="206"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210" name="Oval 209"/>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211" name="Straight Connector 210"/>
            <p:cNvCxnSpPr>
              <a:stCxn id="210" idx="7"/>
              <a:endCxn id="205"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grpSp>
        <p:nvGrpSpPr>
          <p:cNvPr id="212" name="Group 211"/>
          <p:cNvGrpSpPr/>
          <p:nvPr/>
        </p:nvGrpSpPr>
        <p:grpSpPr>
          <a:xfrm>
            <a:off x="4286230" y="4712442"/>
            <a:ext cx="810552" cy="774910"/>
            <a:chOff x="8334697" y="2695903"/>
            <a:chExt cx="1253364" cy="1299854"/>
          </a:xfrm>
        </p:grpSpPr>
        <p:sp>
          <p:nvSpPr>
            <p:cNvPr id="213" name="Oval 212"/>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14" name="Oval 213"/>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15" name="Oval 214"/>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16" name="Oval 215"/>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217" name="Straight Connector 216"/>
            <p:cNvCxnSpPr>
              <a:stCxn id="213"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218" name="Straight Connector 217"/>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219" name="Straight Connector 218"/>
            <p:cNvCxnSpPr>
              <a:endCxn id="216"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220" name="Oval 219"/>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221" name="Straight Connector 220"/>
            <p:cNvCxnSpPr>
              <a:stCxn id="220" idx="7"/>
              <a:endCxn id="215"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grpSp>
        <p:nvGrpSpPr>
          <p:cNvPr id="222" name="Group 221"/>
          <p:cNvGrpSpPr/>
          <p:nvPr/>
        </p:nvGrpSpPr>
        <p:grpSpPr>
          <a:xfrm>
            <a:off x="6402276" y="4703812"/>
            <a:ext cx="810552" cy="774910"/>
            <a:chOff x="8334697" y="2695903"/>
            <a:chExt cx="1253364" cy="1299854"/>
          </a:xfrm>
        </p:grpSpPr>
        <p:sp>
          <p:nvSpPr>
            <p:cNvPr id="223" name="Oval 222"/>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24" name="Oval 223"/>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25" name="Oval 224"/>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26" name="Oval 225"/>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227" name="Straight Connector 226"/>
            <p:cNvCxnSpPr>
              <a:stCxn id="223"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228" name="Straight Connector 227"/>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229" name="Straight Connector 228"/>
            <p:cNvCxnSpPr>
              <a:endCxn id="226"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230" name="Oval 229"/>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231" name="Straight Connector 230"/>
            <p:cNvCxnSpPr>
              <a:stCxn id="230" idx="7"/>
              <a:endCxn id="225"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sp>
        <p:nvSpPr>
          <p:cNvPr id="232" name="Rounded Rectangle 231"/>
          <p:cNvSpPr/>
          <p:nvPr/>
        </p:nvSpPr>
        <p:spPr>
          <a:xfrm>
            <a:off x="1633690" y="4475875"/>
            <a:ext cx="1824939" cy="1809651"/>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Rounded Rectangle 232"/>
          <p:cNvSpPr/>
          <p:nvPr/>
        </p:nvSpPr>
        <p:spPr>
          <a:xfrm>
            <a:off x="3803314" y="4498073"/>
            <a:ext cx="1824939" cy="1809651"/>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Rounded Rectangle 233"/>
          <p:cNvSpPr/>
          <p:nvPr/>
        </p:nvSpPr>
        <p:spPr>
          <a:xfrm>
            <a:off x="6051248" y="4522992"/>
            <a:ext cx="1824939" cy="1809651"/>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TextBox 234"/>
          <p:cNvSpPr txBox="1"/>
          <p:nvPr/>
        </p:nvSpPr>
        <p:spPr>
          <a:xfrm>
            <a:off x="2564442" y="4707631"/>
            <a:ext cx="1043140" cy="261610"/>
          </a:xfrm>
          <a:prstGeom prst="rect">
            <a:avLst/>
          </a:prstGeom>
          <a:noFill/>
        </p:spPr>
        <p:txBody>
          <a:bodyPr wrap="square" rtlCol="0">
            <a:spAutoFit/>
          </a:bodyPr>
          <a:lstStyle>
            <a:defPPr>
              <a:defRPr lang="en-US"/>
            </a:defPPr>
            <a:lvl1pPr>
              <a:defRPr sz="1200"/>
            </a:lvl1pPr>
          </a:lstStyle>
          <a:p>
            <a:r>
              <a:rPr lang="en-US" sz="1050" dirty="0" smtClean="0"/>
              <a:t>Constraint </a:t>
            </a:r>
            <a:endParaRPr lang="en-US" sz="1050" dirty="0"/>
          </a:p>
        </p:txBody>
      </p:sp>
      <p:sp>
        <p:nvSpPr>
          <p:cNvPr id="236" name="TextBox 235"/>
          <p:cNvSpPr txBox="1"/>
          <p:nvPr/>
        </p:nvSpPr>
        <p:spPr>
          <a:xfrm>
            <a:off x="4746378" y="4700743"/>
            <a:ext cx="943665" cy="415498"/>
          </a:xfrm>
          <a:prstGeom prst="rect">
            <a:avLst/>
          </a:prstGeom>
          <a:noFill/>
        </p:spPr>
        <p:txBody>
          <a:bodyPr wrap="square" rtlCol="0">
            <a:spAutoFit/>
          </a:bodyPr>
          <a:lstStyle>
            <a:defPPr>
              <a:defRPr lang="en-US"/>
            </a:defPPr>
            <a:lvl1pPr>
              <a:defRPr sz="1050"/>
            </a:lvl1pPr>
          </a:lstStyle>
          <a:p>
            <a:r>
              <a:rPr lang="en-US" dirty="0" smtClean="0"/>
              <a:t>Configuration Policy</a:t>
            </a:r>
            <a:endParaRPr lang="en-US" dirty="0"/>
          </a:p>
        </p:txBody>
      </p:sp>
      <p:sp>
        <p:nvSpPr>
          <p:cNvPr id="237" name="TextBox 236"/>
          <p:cNvSpPr txBox="1"/>
          <p:nvPr/>
        </p:nvSpPr>
        <p:spPr>
          <a:xfrm>
            <a:off x="6912603" y="4695725"/>
            <a:ext cx="1029283" cy="415498"/>
          </a:xfrm>
          <a:prstGeom prst="rect">
            <a:avLst/>
          </a:prstGeom>
          <a:noFill/>
        </p:spPr>
        <p:txBody>
          <a:bodyPr wrap="square" rtlCol="0">
            <a:spAutoFit/>
          </a:bodyPr>
          <a:lstStyle>
            <a:defPPr>
              <a:defRPr lang="en-US"/>
            </a:defPPr>
            <a:lvl1pPr>
              <a:defRPr sz="1050"/>
            </a:lvl1pPr>
          </a:lstStyle>
          <a:p>
            <a:r>
              <a:rPr lang="en-US" dirty="0" smtClean="0"/>
              <a:t>Closed Loop Policy</a:t>
            </a:r>
            <a:endParaRPr lang="en-US" dirty="0"/>
          </a:p>
        </p:txBody>
      </p:sp>
      <p:sp>
        <p:nvSpPr>
          <p:cNvPr id="4" name="TextBox 3"/>
          <p:cNvSpPr txBox="1"/>
          <p:nvPr/>
        </p:nvSpPr>
        <p:spPr>
          <a:xfrm>
            <a:off x="1" y="3793392"/>
            <a:ext cx="804792" cy="646331"/>
          </a:xfrm>
          <a:prstGeom prst="rect">
            <a:avLst/>
          </a:prstGeom>
          <a:noFill/>
        </p:spPr>
        <p:txBody>
          <a:bodyPr wrap="square" rtlCol="0">
            <a:spAutoFit/>
          </a:bodyPr>
          <a:lstStyle/>
          <a:p>
            <a:r>
              <a:rPr lang="en-US" sz="1200" dirty="0" smtClean="0"/>
              <a:t>Based on Domain</a:t>
            </a:r>
          </a:p>
          <a:p>
            <a:r>
              <a:rPr lang="en-US" sz="1200" dirty="0" smtClean="0"/>
              <a:t> Model</a:t>
            </a:r>
            <a:endParaRPr lang="en-US" sz="1200" dirty="0"/>
          </a:p>
        </p:txBody>
      </p:sp>
      <p:cxnSp>
        <p:nvCxnSpPr>
          <p:cNvPr id="13" name="Straight Arrow Connector 12"/>
          <p:cNvCxnSpPr>
            <a:stCxn id="4" idx="0"/>
          </p:cNvCxnSpPr>
          <p:nvPr/>
        </p:nvCxnSpPr>
        <p:spPr>
          <a:xfrm flipV="1">
            <a:off x="402397" y="3311002"/>
            <a:ext cx="498870" cy="4823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Right Arrow 13"/>
          <p:cNvSpPr/>
          <p:nvPr/>
        </p:nvSpPr>
        <p:spPr>
          <a:xfrm>
            <a:off x="125640" y="4973240"/>
            <a:ext cx="725333" cy="2751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76819" y="5231703"/>
            <a:ext cx="1065641" cy="1200329"/>
          </a:xfrm>
          <a:prstGeom prst="rect">
            <a:avLst/>
          </a:prstGeom>
          <a:noFill/>
        </p:spPr>
        <p:txBody>
          <a:bodyPr wrap="square" rtlCol="0">
            <a:spAutoFit/>
          </a:bodyPr>
          <a:lstStyle/>
          <a:p>
            <a:r>
              <a:rPr lang="en-US" sz="1200" dirty="0" smtClean="0"/>
              <a:t>Specialization with alternate identities for entities – example for policy</a:t>
            </a:r>
            <a:endParaRPr lang="en-US" sz="1200" dirty="0"/>
          </a:p>
        </p:txBody>
      </p:sp>
    </p:spTree>
    <p:extLst>
      <p:ext uri="{BB962C8B-B14F-4D97-AF65-F5344CB8AC3E}">
        <p14:creationId xmlns:p14="http://schemas.microsoft.com/office/powerpoint/2010/main" val="1807422348"/>
      </p:ext>
    </p:extLst>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Example – Model driven approach by OSM </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961" y="1387365"/>
            <a:ext cx="7234567" cy="4187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ectangle 17"/>
          <p:cNvSpPr/>
          <p:nvPr/>
        </p:nvSpPr>
        <p:spPr>
          <a:xfrm>
            <a:off x="6243145" y="1056290"/>
            <a:ext cx="1119352" cy="4903076"/>
          </a:xfrm>
          <a:prstGeom prst="rect">
            <a:avLst/>
          </a:prstGeom>
          <a:noFill/>
          <a:ln w="28575">
            <a:solidFill>
              <a:srgbClr val="00B0F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cxnSp>
        <p:nvCxnSpPr>
          <p:cNvPr id="20" name="Straight Arrow Connector 19"/>
          <p:cNvCxnSpPr>
            <a:stCxn id="18" idx="3"/>
          </p:cNvCxnSpPr>
          <p:nvPr/>
        </p:nvCxnSpPr>
        <p:spPr>
          <a:xfrm>
            <a:off x="7362497" y="3507828"/>
            <a:ext cx="107205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8434552" y="1103586"/>
            <a:ext cx="3389586" cy="4247317"/>
          </a:xfrm>
          <a:prstGeom prst="rect">
            <a:avLst/>
          </a:prstGeom>
          <a:noFill/>
        </p:spPr>
        <p:txBody>
          <a:bodyPr wrap="square" rtlCol="0">
            <a:spAutoFit/>
          </a:bodyPr>
          <a:lstStyle/>
          <a:p>
            <a:pPr marL="285750" indent="-285750">
              <a:buFont typeface="Arial" panose="020B0604020202020204" pitchFamily="34" charset="0"/>
              <a:buChar char="•"/>
            </a:pPr>
            <a:r>
              <a:rPr lang="en-US" dirty="0" smtClean="0"/>
              <a:t>Models are centrally managed </a:t>
            </a:r>
          </a:p>
          <a:p>
            <a:pPr marL="285750" indent="-285750">
              <a:buFont typeface="Arial" panose="020B0604020202020204" pitchFamily="34" charset="0"/>
              <a:buChar char="•"/>
            </a:pPr>
            <a:r>
              <a:rPr lang="en-US" dirty="0" smtClean="0"/>
              <a:t>Yang models are compiled to generate base classes used by </a:t>
            </a:r>
            <a:r>
              <a:rPr lang="en-US" dirty="0"/>
              <a:t>all the components. </a:t>
            </a:r>
          </a:p>
          <a:p>
            <a:pPr marL="285750" indent="-285750">
              <a:buFont typeface="Arial" panose="020B0604020202020204" pitchFamily="34" charset="0"/>
              <a:buChar char="•"/>
            </a:pPr>
            <a:r>
              <a:rPr lang="en-US" dirty="0"/>
              <a:t>IM-NBI uses </a:t>
            </a:r>
            <a:r>
              <a:rPr lang="en-US" dirty="0" err="1"/>
              <a:t>pyang</a:t>
            </a:r>
            <a:r>
              <a:rPr lang="en-US" dirty="0"/>
              <a:t> tool set to generate python code, </a:t>
            </a:r>
            <a:r>
              <a:rPr lang="en-US" dirty="0" err="1"/>
              <a:t>json</a:t>
            </a:r>
            <a:r>
              <a:rPr lang="en-US" dirty="0"/>
              <a:t> schema and </a:t>
            </a:r>
            <a:r>
              <a:rPr lang="en-US" dirty="0" err="1"/>
              <a:t>json</a:t>
            </a:r>
            <a:r>
              <a:rPr lang="en-US" dirty="0"/>
              <a:t> message templates to be used by modules in OSM </a:t>
            </a:r>
          </a:p>
          <a:p>
            <a:pPr marL="285750" indent="-285750">
              <a:buFont typeface="Arial" panose="020B0604020202020204" pitchFamily="34" charset="0"/>
              <a:buChar char="•"/>
            </a:pPr>
            <a:r>
              <a:rPr lang="en-US" u="sng" dirty="0"/>
              <a:t>Centralized management of data models helps in having a unified view across OSM and extensions are managed centrally  </a:t>
            </a:r>
          </a:p>
          <a:p>
            <a:pPr marL="285750" indent="-285750">
              <a:buFont typeface="Arial" panose="020B0604020202020204" pitchFamily="34" charset="0"/>
              <a:buChar char="•"/>
            </a:pPr>
            <a:endParaRPr lang="en-US" dirty="0" smtClean="0"/>
          </a:p>
        </p:txBody>
      </p:sp>
    </p:spTree>
    <p:extLst>
      <p:ext uri="{BB962C8B-B14F-4D97-AF65-F5344CB8AC3E}">
        <p14:creationId xmlns:p14="http://schemas.microsoft.com/office/powerpoint/2010/main" val="2178904100"/>
      </p:ext>
    </p:extLst>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36</a:t>
            </a:fld>
            <a:endParaRPr lang="en-US" dirty="0"/>
          </a:p>
        </p:txBody>
      </p:sp>
      <p:sp>
        <p:nvSpPr>
          <p:cNvPr id="3" name="Title 2"/>
          <p:cNvSpPr>
            <a:spLocks noGrp="1"/>
          </p:cNvSpPr>
          <p:nvPr>
            <p:ph type="title"/>
          </p:nvPr>
        </p:nvSpPr>
        <p:spPr/>
        <p:txBody>
          <a:bodyPr>
            <a:normAutofit fontScale="90000"/>
          </a:bodyPr>
          <a:lstStyle/>
          <a:p>
            <a:r>
              <a:rPr lang="en-US" dirty="0" smtClean="0"/>
              <a:t>Example – Model driven and Event Driven MS in ODL </a:t>
            </a:r>
            <a:endParaRPr lang="en-US" dirty="0"/>
          </a:p>
        </p:txBody>
      </p:sp>
      <p:sp>
        <p:nvSpPr>
          <p:cNvPr id="5" name="Rounded Rectangle 4"/>
          <p:cNvSpPr>
            <a:spLocks noChangeArrowheads="1"/>
          </p:cNvSpPr>
          <p:nvPr/>
        </p:nvSpPr>
        <p:spPr bwMode="auto">
          <a:xfrm>
            <a:off x="669699" y="5592763"/>
            <a:ext cx="7772400" cy="304800"/>
          </a:xfrm>
          <a:prstGeom prst="roundRect">
            <a:avLst>
              <a:gd name="adj" fmla="val 4068"/>
            </a:avLst>
          </a:prstGeom>
          <a:gradFill rotWithShape="1">
            <a:gsLst>
              <a:gs pos="0">
                <a:srgbClr val="E3F1FF"/>
              </a:gs>
              <a:gs pos="64999">
                <a:srgbClr val="B8DCFF"/>
              </a:gs>
              <a:gs pos="100000">
                <a:srgbClr val="98CEFF"/>
              </a:gs>
            </a:gsLst>
            <a:lin ang="5400000" scaled="1"/>
          </a:gradFill>
          <a:ln w="9525">
            <a:solidFill>
              <a:srgbClr val="0082B7"/>
            </a:solidFill>
            <a:round/>
            <a:headEnd/>
            <a:tailEnd/>
          </a:ln>
          <a:effectLst>
            <a:outerShdw dist="20000" dir="5400000" rotWithShape="0">
              <a:srgbClr val="808080">
                <a:alpha val="37999"/>
              </a:srgbClr>
            </a:outerShdw>
          </a:effectLst>
        </p:spPr>
        <p:txBody>
          <a:bodyPr anchor="ctr"/>
          <a:lstStyle/>
          <a:p>
            <a:pPr algn="ctr"/>
            <a:r>
              <a:rPr lang="en-US" dirty="0" smtClean="0">
                <a:solidFill>
                  <a:srgbClr val="000000"/>
                </a:solidFill>
              </a:rPr>
              <a:t>Network Elements</a:t>
            </a:r>
          </a:p>
        </p:txBody>
      </p:sp>
      <p:sp>
        <p:nvSpPr>
          <p:cNvPr id="6" name="Rounded Rectangle 5"/>
          <p:cNvSpPr/>
          <p:nvPr/>
        </p:nvSpPr>
        <p:spPr>
          <a:xfrm>
            <a:off x="669699" y="1219200"/>
            <a:ext cx="7772400" cy="417655"/>
          </a:xfrm>
          <a:prstGeom prst="roundRect">
            <a:avLst>
              <a:gd name="adj" fmla="val 7778"/>
            </a:avLst>
          </a:prstGeom>
        </p:spPr>
        <p:style>
          <a:lnRef idx="1">
            <a:schemeClr val="accent5"/>
          </a:lnRef>
          <a:fillRef idx="3">
            <a:schemeClr val="accent5"/>
          </a:fillRef>
          <a:effectRef idx="2">
            <a:schemeClr val="accent5"/>
          </a:effectRef>
          <a:fontRef idx="minor">
            <a:schemeClr val="lt1"/>
          </a:fontRef>
        </p:style>
        <p:txBody>
          <a:bodyPr rtlCol="0" anchor="ctr"/>
          <a:lstStyle/>
          <a:p>
            <a:pPr algn="ctr">
              <a:lnSpc>
                <a:spcPct val="80000"/>
              </a:lnSpc>
            </a:pPr>
            <a:r>
              <a:rPr lang="en-US" sz="1600" dirty="0" smtClean="0">
                <a:solidFill>
                  <a:srgbClr val="FFFFFF"/>
                </a:solidFill>
              </a:rPr>
              <a:t>Applications</a:t>
            </a:r>
          </a:p>
        </p:txBody>
      </p:sp>
      <p:sp>
        <p:nvSpPr>
          <p:cNvPr id="7" name="Rectangle 6"/>
          <p:cNvSpPr/>
          <p:nvPr/>
        </p:nvSpPr>
        <p:spPr>
          <a:xfrm>
            <a:off x="669699" y="1828800"/>
            <a:ext cx="7772400" cy="3429000"/>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nchorCtr="0"/>
          <a:lstStyle/>
          <a:p>
            <a:pPr algn="ctr"/>
            <a:endParaRPr lang="en-US" sz="1400" dirty="0" smtClean="0">
              <a:solidFill>
                <a:srgbClr val="000000"/>
              </a:solidFill>
            </a:endParaRPr>
          </a:p>
        </p:txBody>
      </p:sp>
      <p:sp>
        <p:nvSpPr>
          <p:cNvPr id="8" name="Rounded Rectangle 7"/>
          <p:cNvSpPr/>
          <p:nvPr/>
        </p:nvSpPr>
        <p:spPr>
          <a:xfrm>
            <a:off x="745900" y="2684621"/>
            <a:ext cx="7469187" cy="1981200"/>
          </a:xfrm>
          <a:prstGeom prst="roundRect">
            <a:avLst>
              <a:gd name="adj" fmla="val 5608"/>
            </a:avLst>
          </a:prstGeom>
        </p:spPr>
        <p:style>
          <a:lnRef idx="1">
            <a:schemeClr val="dk1"/>
          </a:lnRef>
          <a:fillRef idx="2">
            <a:schemeClr val="dk1"/>
          </a:fillRef>
          <a:effectRef idx="1">
            <a:schemeClr val="dk1"/>
          </a:effectRef>
          <a:fontRef idx="minor">
            <a:schemeClr val="dk1"/>
          </a:fontRef>
        </p:style>
        <p:txBody>
          <a:bodyPr rtlCol="0" anchor="ctr"/>
          <a:lstStyle/>
          <a:p>
            <a:endParaRPr lang="en-US" sz="1400" dirty="0">
              <a:solidFill>
                <a:srgbClr val="4D4D4D"/>
              </a:solidFill>
            </a:endParaRPr>
          </a:p>
        </p:txBody>
      </p:sp>
      <p:sp>
        <p:nvSpPr>
          <p:cNvPr id="9" name="Rectangle 8"/>
          <p:cNvSpPr/>
          <p:nvPr/>
        </p:nvSpPr>
        <p:spPr>
          <a:xfrm>
            <a:off x="898300" y="4278868"/>
            <a:ext cx="1826980" cy="369332"/>
          </a:xfrm>
          <a:prstGeom prst="rect">
            <a:avLst/>
          </a:prstGeom>
        </p:spPr>
        <p:txBody>
          <a:bodyPr wrap="none">
            <a:spAutoFit/>
          </a:bodyPr>
          <a:lstStyle/>
          <a:p>
            <a:r>
              <a:rPr lang="en-US" dirty="0" smtClean="0">
                <a:solidFill>
                  <a:srgbClr val="000000"/>
                </a:solidFill>
              </a:rPr>
              <a:t>Abstraction Layer</a:t>
            </a:r>
            <a:endParaRPr lang="en-US" dirty="0">
              <a:solidFill>
                <a:srgbClr val="000000"/>
              </a:solidFill>
            </a:endParaRPr>
          </a:p>
        </p:txBody>
      </p:sp>
      <p:sp>
        <p:nvSpPr>
          <p:cNvPr id="10" name="Rounded Rectangle 9"/>
          <p:cNvSpPr/>
          <p:nvPr/>
        </p:nvSpPr>
        <p:spPr>
          <a:xfrm>
            <a:off x="898300" y="4800600"/>
            <a:ext cx="1295400" cy="304800"/>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t" anchorCtr="0"/>
          <a:lstStyle/>
          <a:p>
            <a:pPr algn="ctr"/>
            <a:r>
              <a:rPr lang="en-US" sz="1600" dirty="0" smtClean="0">
                <a:solidFill>
                  <a:srgbClr val="3D3935"/>
                </a:solidFill>
              </a:rPr>
              <a:t>SB Protocol</a:t>
            </a:r>
            <a:endParaRPr lang="en-US" sz="1600" dirty="0">
              <a:solidFill>
                <a:srgbClr val="3D3935"/>
              </a:solidFill>
            </a:endParaRPr>
          </a:p>
        </p:txBody>
      </p:sp>
      <p:sp>
        <p:nvSpPr>
          <p:cNvPr id="11" name="Rounded Rectangle 10"/>
          <p:cNvSpPr/>
          <p:nvPr/>
        </p:nvSpPr>
        <p:spPr>
          <a:xfrm>
            <a:off x="5470300" y="4800600"/>
            <a:ext cx="1066800" cy="304800"/>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t" anchorCtr="0"/>
          <a:lstStyle/>
          <a:p>
            <a:pPr algn="ctr"/>
            <a:r>
              <a:rPr lang="en-US" sz="1600" dirty="0" smtClean="0">
                <a:solidFill>
                  <a:srgbClr val="3D3935"/>
                </a:solidFill>
              </a:rPr>
              <a:t>PCEP</a:t>
            </a:r>
            <a:endParaRPr lang="en-US" sz="1600" dirty="0">
              <a:solidFill>
                <a:srgbClr val="3D3935"/>
              </a:solidFill>
            </a:endParaRPr>
          </a:p>
        </p:txBody>
      </p:sp>
      <p:sp>
        <p:nvSpPr>
          <p:cNvPr id="12" name="Rounded Rectangle 11"/>
          <p:cNvSpPr/>
          <p:nvPr/>
        </p:nvSpPr>
        <p:spPr>
          <a:xfrm>
            <a:off x="4327300" y="4800600"/>
            <a:ext cx="1066800" cy="304800"/>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t" anchorCtr="0"/>
          <a:lstStyle/>
          <a:p>
            <a:pPr algn="ctr"/>
            <a:r>
              <a:rPr lang="en-US" sz="1600" dirty="0" smtClean="0">
                <a:solidFill>
                  <a:srgbClr val="3D3935"/>
                </a:solidFill>
              </a:rPr>
              <a:t>OF </a:t>
            </a:r>
            <a:r>
              <a:rPr lang="en-US" sz="1600" dirty="0" err="1" smtClean="0">
                <a:solidFill>
                  <a:srgbClr val="3D3935"/>
                </a:solidFill>
              </a:rPr>
              <a:t>x.y</a:t>
            </a:r>
            <a:endParaRPr lang="en-US" sz="1600" dirty="0">
              <a:solidFill>
                <a:srgbClr val="3D3935"/>
              </a:solidFill>
            </a:endParaRPr>
          </a:p>
        </p:txBody>
      </p:sp>
      <p:sp>
        <p:nvSpPr>
          <p:cNvPr id="13" name="Rounded Rectangle 12"/>
          <p:cNvSpPr/>
          <p:nvPr/>
        </p:nvSpPr>
        <p:spPr>
          <a:xfrm>
            <a:off x="822099" y="1905000"/>
            <a:ext cx="7467601" cy="609600"/>
          </a:xfrm>
          <a:prstGeom prst="roundRect">
            <a:avLst>
              <a:gd name="adj" fmla="val 0"/>
            </a:avLst>
          </a:prstGeom>
          <a:solidFill>
            <a:srgbClr val="3E1B59"/>
          </a:solidFill>
          <a:ln w="12700">
            <a:noFill/>
          </a:ln>
        </p:spPr>
        <p:style>
          <a:lnRef idx="2">
            <a:schemeClr val="accent1"/>
          </a:lnRef>
          <a:fillRef idx="1">
            <a:schemeClr val="lt1"/>
          </a:fillRef>
          <a:effectRef idx="0">
            <a:schemeClr val="accent1"/>
          </a:effectRef>
          <a:fontRef idx="minor">
            <a:schemeClr val="dk1"/>
          </a:fontRef>
        </p:style>
        <p:txBody>
          <a:bodyPr tIns="0" bIns="0" rtlCol="0" anchor="ctr" anchorCtr="0"/>
          <a:lstStyle/>
          <a:p>
            <a:pPr>
              <a:lnSpc>
                <a:spcPct val="80000"/>
              </a:lnSpc>
            </a:pPr>
            <a:endParaRPr lang="en-US" sz="1600" dirty="0">
              <a:solidFill>
                <a:schemeClr val="bg1"/>
              </a:solidFill>
            </a:endParaRPr>
          </a:p>
        </p:txBody>
      </p:sp>
      <p:sp>
        <p:nvSpPr>
          <p:cNvPr id="14" name="Rounded Rectangle 13"/>
          <p:cNvSpPr/>
          <p:nvPr/>
        </p:nvSpPr>
        <p:spPr>
          <a:xfrm>
            <a:off x="3793900" y="1981200"/>
            <a:ext cx="1143000" cy="381000"/>
          </a:xfrm>
          <a:prstGeom prst="roundRect">
            <a:avLst>
              <a:gd name="adj" fmla="val 0"/>
            </a:avLst>
          </a:prstGeom>
          <a:ln/>
        </p:spPr>
        <p:style>
          <a:lnRef idx="1">
            <a:schemeClr val="accent1"/>
          </a:lnRef>
          <a:fillRef idx="3">
            <a:schemeClr val="accent1"/>
          </a:fillRef>
          <a:effectRef idx="2">
            <a:schemeClr val="accent1"/>
          </a:effectRef>
          <a:fontRef idx="minor">
            <a:schemeClr val="lt1"/>
          </a:fontRef>
        </p:style>
        <p:txBody>
          <a:bodyPr lIns="0" tIns="0" rIns="0" bIns="0" rtlCol="0" anchor="ctr" anchorCtr="0"/>
          <a:lstStyle/>
          <a:p>
            <a:pPr algn="ctr">
              <a:lnSpc>
                <a:spcPct val="80000"/>
              </a:lnSpc>
            </a:pPr>
            <a:r>
              <a:rPr lang="en-US" sz="1200" dirty="0" smtClean="0">
                <a:solidFill>
                  <a:srgbClr val="3D3935"/>
                </a:solidFill>
              </a:rPr>
              <a:t>Network Model</a:t>
            </a:r>
            <a:endParaRPr lang="en-US" sz="1200" dirty="0">
              <a:solidFill>
                <a:srgbClr val="3D3935"/>
              </a:solidFill>
            </a:endParaRPr>
          </a:p>
          <a:p>
            <a:pPr algn="ctr">
              <a:lnSpc>
                <a:spcPct val="80000"/>
              </a:lnSpc>
            </a:pPr>
            <a:r>
              <a:rPr lang="en-US" sz="1200" dirty="0">
                <a:solidFill>
                  <a:srgbClr val="3D3935"/>
                </a:solidFill>
              </a:rPr>
              <a:t>R</a:t>
            </a:r>
            <a:r>
              <a:rPr lang="en-US" sz="1200" dirty="0" smtClean="0">
                <a:solidFill>
                  <a:srgbClr val="3D3935"/>
                </a:solidFill>
              </a:rPr>
              <a:t>EST /NETCONF </a:t>
            </a:r>
            <a:endParaRPr lang="en-US" sz="1200" dirty="0">
              <a:solidFill>
                <a:srgbClr val="3D3935"/>
              </a:solidFill>
            </a:endParaRPr>
          </a:p>
        </p:txBody>
      </p:sp>
      <p:sp>
        <p:nvSpPr>
          <p:cNvPr id="15" name="Rounded Rectangle 14"/>
          <p:cNvSpPr/>
          <p:nvPr/>
        </p:nvSpPr>
        <p:spPr>
          <a:xfrm>
            <a:off x="1050700" y="5029200"/>
            <a:ext cx="914400" cy="228600"/>
          </a:xfrm>
          <a:prstGeom prst="roundRect">
            <a:avLst>
              <a:gd name="adj" fmla="val 0"/>
            </a:avLst>
          </a:prstGeom>
          <a:solidFill>
            <a:srgbClr val="3E1B59"/>
          </a:solidFill>
          <a:ln w="12700">
            <a:noFill/>
          </a:ln>
        </p:spPr>
        <p:style>
          <a:lnRef idx="2">
            <a:schemeClr val="accent1"/>
          </a:lnRef>
          <a:fillRef idx="1">
            <a:schemeClr val="lt1"/>
          </a:fillRef>
          <a:effectRef idx="0">
            <a:schemeClr val="accent1"/>
          </a:effectRef>
          <a:fontRef idx="minor">
            <a:schemeClr val="dk1"/>
          </a:fontRef>
        </p:style>
        <p:txBody>
          <a:bodyPr rtlCol="0" anchor="ctr" anchorCtr="0"/>
          <a:lstStyle/>
          <a:p>
            <a:pPr algn="ctr"/>
            <a:r>
              <a:rPr lang="en-US" sz="1200" dirty="0" smtClean="0">
                <a:solidFill>
                  <a:schemeClr val="bg1"/>
                </a:solidFill>
              </a:rPr>
              <a:t>Libs</a:t>
            </a:r>
            <a:endParaRPr lang="en-US" sz="1200" dirty="0">
              <a:solidFill>
                <a:schemeClr val="bg1"/>
              </a:solidFill>
            </a:endParaRPr>
          </a:p>
        </p:txBody>
      </p:sp>
      <p:sp>
        <p:nvSpPr>
          <p:cNvPr id="16" name="Rounded Rectangle 15"/>
          <p:cNvSpPr/>
          <p:nvPr/>
        </p:nvSpPr>
        <p:spPr>
          <a:xfrm>
            <a:off x="5546500" y="5029200"/>
            <a:ext cx="914400" cy="228600"/>
          </a:xfrm>
          <a:prstGeom prst="roundRect">
            <a:avLst>
              <a:gd name="adj" fmla="val 0"/>
            </a:avLst>
          </a:prstGeom>
          <a:solidFill>
            <a:srgbClr val="3E1B59"/>
          </a:solidFill>
          <a:ln w="12700">
            <a:noFill/>
          </a:ln>
        </p:spPr>
        <p:style>
          <a:lnRef idx="2">
            <a:schemeClr val="accent1"/>
          </a:lnRef>
          <a:fillRef idx="1">
            <a:schemeClr val="lt1"/>
          </a:fillRef>
          <a:effectRef idx="0">
            <a:schemeClr val="accent1"/>
          </a:effectRef>
          <a:fontRef idx="minor">
            <a:schemeClr val="dk1"/>
          </a:fontRef>
        </p:style>
        <p:txBody>
          <a:bodyPr rtlCol="0" anchor="ctr" anchorCtr="0"/>
          <a:lstStyle/>
          <a:p>
            <a:pPr algn="ctr"/>
            <a:r>
              <a:rPr lang="en-US" sz="1200" dirty="0" smtClean="0">
                <a:solidFill>
                  <a:schemeClr val="bg1"/>
                </a:solidFill>
              </a:rPr>
              <a:t>Libs</a:t>
            </a:r>
            <a:endParaRPr lang="en-US" sz="1200" dirty="0">
              <a:solidFill>
                <a:schemeClr val="bg1"/>
              </a:solidFill>
            </a:endParaRPr>
          </a:p>
        </p:txBody>
      </p:sp>
      <p:sp>
        <p:nvSpPr>
          <p:cNvPr id="17" name="Oval 16"/>
          <p:cNvSpPr/>
          <p:nvPr/>
        </p:nvSpPr>
        <p:spPr>
          <a:xfrm>
            <a:off x="4174900" y="283702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7222900" y="321802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4242634" y="2641602"/>
            <a:ext cx="646331" cy="246221"/>
          </a:xfrm>
          <a:prstGeom prst="rect">
            <a:avLst/>
          </a:prstGeom>
        </p:spPr>
        <p:txBody>
          <a:bodyPr wrap="none">
            <a:spAutoFit/>
          </a:bodyPr>
          <a:lstStyle/>
          <a:p>
            <a:r>
              <a:rPr lang="en-US" sz="1000" dirty="0" smtClean="0">
                <a:solidFill>
                  <a:srgbClr val="000000"/>
                </a:solidFill>
              </a:rPr>
              <a:t>Network</a:t>
            </a:r>
            <a:endParaRPr lang="en-US" sz="1000" dirty="0">
              <a:solidFill>
                <a:srgbClr val="000000"/>
              </a:solidFill>
            </a:endParaRPr>
          </a:p>
        </p:txBody>
      </p:sp>
      <p:cxnSp>
        <p:nvCxnSpPr>
          <p:cNvPr id="20" name="Straight Connector 19"/>
          <p:cNvCxnSpPr>
            <a:stCxn id="17" idx="6"/>
            <a:endCxn id="18" idx="1"/>
          </p:cNvCxnSpPr>
          <p:nvPr/>
        </p:nvCxnSpPr>
        <p:spPr>
          <a:xfrm>
            <a:off x="4327300" y="2913221"/>
            <a:ext cx="2917918" cy="327118"/>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 name="Rectangle 20"/>
          <p:cNvSpPr/>
          <p:nvPr/>
        </p:nvSpPr>
        <p:spPr>
          <a:xfrm>
            <a:off x="7375300" y="3048000"/>
            <a:ext cx="671979" cy="246221"/>
          </a:xfrm>
          <a:prstGeom prst="rect">
            <a:avLst/>
          </a:prstGeom>
        </p:spPr>
        <p:txBody>
          <a:bodyPr wrap="none">
            <a:spAutoFit/>
          </a:bodyPr>
          <a:lstStyle/>
          <a:p>
            <a:r>
              <a:rPr lang="en-US" sz="1000" dirty="0" smtClean="0">
                <a:solidFill>
                  <a:srgbClr val="000000"/>
                </a:solidFill>
              </a:rPr>
              <a:t>Topology</a:t>
            </a:r>
            <a:endParaRPr lang="en-US" sz="1000" dirty="0">
              <a:solidFill>
                <a:srgbClr val="000000"/>
              </a:solidFill>
            </a:endParaRPr>
          </a:p>
        </p:txBody>
      </p:sp>
      <p:sp>
        <p:nvSpPr>
          <p:cNvPr id="22" name="Oval 21"/>
          <p:cNvSpPr/>
          <p:nvPr/>
        </p:nvSpPr>
        <p:spPr>
          <a:xfrm>
            <a:off x="7680100" y="359902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7222900" y="359902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4" name="Straight Connector 23"/>
          <p:cNvCxnSpPr>
            <a:stCxn id="18" idx="5"/>
            <a:endCxn id="22" idx="1"/>
          </p:cNvCxnSpPr>
          <p:nvPr/>
        </p:nvCxnSpPr>
        <p:spPr>
          <a:xfrm>
            <a:off x="7352982" y="3348103"/>
            <a:ext cx="349436" cy="273236"/>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a:stCxn id="18" idx="4"/>
            <a:endCxn id="23" idx="0"/>
          </p:cNvCxnSpPr>
          <p:nvPr/>
        </p:nvCxnSpPr>
        <p:spPr>
          <a:xfrm>
            <a:off x="7299100" y="3370421"/>
            <a:ext cx="0" cy="22860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a:stCxn id="18" idx="3"/>
            <a:endCxn id="27" idx="7"/>
          </p:cNvCxnSpPr>
          <p:nvPr/>
        </p:nvCxnSpPr>
        <p:spPr>
          <a:xfrm flipH="1">
            <a:off x="6895782" y="3348103"/>
            <a:ext cx="349436" cy="273236"/>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7" name="Oval 26"/>
          <p:cNvSpPr/>
          <p:nvPr/>
        </p:nvSpPr>
        <p:spPr>
          <a:xfrm>
            <a:off x="6765700" y="359902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7527240" y="3675221"/>
            <a:ext cx="443839" cy="246221"/>
          </a:xfrm>
          <a:prstGeom prst="rect">
            <a:avLst/>
          </a:prstGeom>
        </p:spPr>
        <p:txBody>
          <a:bodyPr wrap="none">
            <a:spAutoFit/>
          </a:bodyPr>
          <a:lstStyle/>
          <a:p>
            <a:r>
              <a:rPr lang="en-US" sz="1000" dirty="0" smtClean="0">
                <a:solidFill>
                  <a:srgbClr val="000000"/>
                </a:solidFill>
              </a:rPr>
              <a:t>Links</a:t>
            </a:r>
            <a:endParaRPr lang="en-US" sz="1000" dirty="0">
              <a:solidFill>
                <a:srgbClr val="000000"/>
              </a:solidFill>
            </a:endParaRPr>
          </a:p>
        </p:txBody>
      </p:sp>
      <p:sp>
        <p:nvSpPr>
          <p:cNvPr id="29" name="Rectangle 28"/>
          <p:cNvSpPr/>
          <p:nvPr/>
        </p:nvSpPr>
        <p:spPr>
          <a:xfrm>
            <a:off x="7070040" y="3675221"/>
            <a:ext cx="516412" cy="246221"/>
          </a:xfrm>
          <a:prstGeom prst="rect">
            <a:avLst/>
          </a:prstGeom>
        </p:spPr>
        <p:txBody>
          <a:bodyPr wrap="none">
            <a:spAutoFit/>
          </a:bodyPr>
          <a:lstStyle/>
          <a:p>
            <a:r>
              <a:rPr lang="en-US" sz="1000" dirty="0" smtClean="0">
                <a:solidFill>
                  <a:srgbClr val="000000"/>
                </a:solidFill>
              </a:rPr>
              <a:t>Nodes</a:t>
            </a:r>
            <a:endParaRPr lang="en-US" sz="1000" dirty="0">
              <a:solidFill>
                <a:srgbClr val="000000"/>
              </a:solidFill>
            </a:endParaRPr>
          </a:p>
        </p:txBody>
      </p:sp>
      <p:sp>
        <p:nvSpPr>
          <p:cNvPr id="30" name="Rectangle 29"/>
          <p:cNvSpPr/>
          <p:nvPr/>
        </p:nvSpPr>
        <p:spPr>
          <a:xfrm>
            <a:off x="6537100" y="3675221"/>
            <a:ext cx="472831" cy="246221"/>
          </a:xfrm>
          <a:prstGeom prst="rect">
            <a:avLst/>
          </a:prstGeom>
        </p:spPr>
        <p:txBody>
          <a:bodyPr wrap="none">
            <a:spAutoFit/>
          </a:bodyPr>
          <a:lstStyle/>
          <a:p>
            <a:r>
              <a:rPr lang="en-US" sz="1000" dirty="0" smtClean="0">
                <a:solidFill>
                  <a:srgbClr val="000000"/>
                </a:solidFill>
              </a:rPr>
              <a:t>Paths</a:t>
            </a:r>
            <a:endParaRPr lang="en-US" sz="1000" dirty="0">
              <a:solidFill>
                <a:srgbClr val="000000"/>
              </a:solidFill>
            </a:endParaRPr>
          </a:p>
        </p:txBody>
      </p:sp>
      <p:sp>
        <p:nvSpPr>
          <p:cNvPr id="31" name="Oval 30"/>
          <p:cNvSpPr/>
          <p:nvPr/>
        </p:nvSpPr>
        <p:spPr>
          <a:xfrm>
            <a:off x="5013100" y="321802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p:cNvSpPr/>
          <p:nvPr/>
        </p:nvSpPr>
        <p:spPr>
          <a:xfrm>
            <a:off x="5089300" y="3124200"/>
            <a:ext cx="330063" cy="246221"/>
          </a:xfrm>
          <a:prstGeom prst="rect">
            <a:avLst/>
          </a:prstGeom>
        </p:spPr>
        <p:txBody>
          <a:bodyPr wrap="none">
            <a:spAutoFit/>
          </a:bodyPr>
          <a:lstStyle/>
          <a:p>
            <a:r>
              <a:rPr lang="en-US" sz="1000" dirty="0" smtClean="0">
                <a:solidFill>
                  <a:srgbClr val="000000"/>
                </a:solidFill>
              </a:rPr>
              <a:t>NE</a:t>
            </a:r>
            <a:endParaRPr lang="en-US" sz="1000" dirty="0">
              <a:solidFill>
                <a:srgbClr val="000000"/>
              </a:solidFill>
            </a:endParaRPr>
          </a:p>
        </p:txBody>
      </p:sp>
      <p:cxnSp>
        <p:nvCxnSpPr>
          <p:cNvPr id="33" name="Straight Connector 32"/>
          <p:cNvCxnSpPr>
            <a:stCxn id="17" idx="5"/>
            <a:endCxn id="31" idx="1"/>
          </p:cNvCxnSpPr>
          <p:nvPr/>
        </p:nvCxnSpPr>
        <p:spPr>
          <a:xfrm>
            <a:off x="4304982" y="2967103"/>
            <a:ext cx="730436" cy="273236"/>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a:stCxn id="17" idx="4"/>
            <a:endCxn id="80" idx="0"/>
          </p:cNvCxnSpPr>
          <p:nvPr/>
        </p:nvCxnSpPr>
        <p:spPr>
          <a:xfrm flipH="1">
            <a:off x="4174900" y="2989421"/>
            <a:ext cx="76200" cy="22860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a:stCxn id="17" idx="3"/>
            <a:endCxn id="36" idx="7"/>
          </p:cNvCxnSpPr>
          <p:nvPr/>
        </p:nvCxnSpPr>
        <p:spPr>
          <a:xfrm flipH="1">
            <a:off x="3492045" y="2967103"/>
            <a:ext cx="705173" cy="273236"/>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p:nvSpPr>
        <p:spPr>
          <a:xfrm>
            <a:off x="3361963" y="3218021"/>
            <a:ext cx="152400" cy="152400"/>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37" name="TextBox 36"/>
          <p:cNvSpPr txBox="1"/>
          <p:nvPr/>
        </p:nvSpPr>
        <p:spPr>
          <a:xfrm>
            <a:off x="4555900" y="3002120"/>
            <a:ext cx="361748" cy="400110"/>
          </a:xfrm>
          <a:prstGeom prst="rect">
            <a:avLst/>
          </a:prstGeom>
          <a:noFill/>
        </p:spPr>
        <p:txBody>
          <a:bodyPr wrap="none" rtlCol="0">
            <a:spAutoFit/>
          </a:bodyPr>
          <a:lstStyle/>
          <a:p>
            <a:r>
              <a:rPr lang="en-US" sz="2000" dirty="0" smtClean="0"/>
              <a:t>…</a:t>
            </a:r>
            <a:endParaRPr lang="en-US" sz="2000" dirty="0"/>
          </a:p>
        </p:txBody>
      </p:sp>
      <p:sp>
        <p:nvSpPr>
          <p:cNvPr id="38" name="Rectangle 37"/>
          <p:cNvSpPr/>
          <p:nvPr/>
        </p:nvSpPr>
        <p:spPr>
          <a:xfrm>
            <a:off x="4174900" y="3124200"/>
            <a:ext cx="330063" cy="246221"/>
          </a:xfrm>
          <a:prstGeom prst="rect">
            <a:avLst/>
          </a:prstGeom>
        </p:spPr>
        <p:txBody>
          <a:bodyPr wrap="none">
            <a:spAutoFit/>
          </a:bodyPr>
          <a:lstStyle/>
          <a:p>
            <a:r>
              <a:rPr lang="en-US" sz="1000" dirty="0" smtClean="0">
                <a:solidFill>
                  <a:srgbClr val="000000"/>
                </a:solidFill>
              </a:rPr>
              <a:t>NE</a:t>
            </a:r>
            <a:endParaRPr lang="en-US" sz="1000" dirty="0">
              <a:solidFill>
                <a:srgbClr val="000000"/>
              </a:solidFill>
            </a:endParaRPr>
          </a:p>
        </p:txBody>
      </p:sp>
      <p:sp>
        <p:nvSpPr>
          <p:cNvPr id="39" name="Rectangle 38"/>
          <p:cNvSpPr/>
          <p:nvPr/>
        </p:nvSpPr>
        <p:spPr>
          <a:xfrm>
            <a:off x="3108100" y="3124200"/>
            <a:ext cx="330063" cy="246221"/>
          </a:xfrm>
          <a:prstGeom prst="rect">
            <a:avLst/>
          </a:prstGeom>
        </p:spPr>
        <p:txBody>
          <a:bodyPr wrap="none">
            <a:spAutoFit/>
          </a:bodyPr>
          <a:lstStyle/>
          <a:p>
            <a:r>
              <a:rPr lang="en-US" sz="1000" dirty="0" smtClean="0">
                <a:solidFill>
                  <a:srgbClr val="000000"/>
                </a:solidFill>
              </a:rPr>
              <a:t>NE</a:t>
            </a:r>
            <a:endParaRPr lang="en-US" sz="1000" dirty="0">
              <a:solidFill>
                <a:srgbClr val="000000"/>
              </a:solidFill>
            </a:endParaRPr>
          </a:p>
        </p:txBody>
      </p:sp>
      <p:sp>
        <p:nvSpPr>
          <p:cNvPr id="40" name="Oval 39"/>
          <p:cNvSpPr/>
          <p:nvPr/>
        </p:nvSpPr>
        <p:spPr>
          <a:xfrm>
            <a:off x="3412900" y="3596789"/>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1" name="Straight Connector 40"/>
          <p:cNvCxnSpPr>
            <a:stCxn id="80" idx="2"/>
            <a:endCxn id="40" idx="7"/>
          </p:cNvCxnSpPr>
          <p:nvPr/>
        </p:nvCxnSpPr>
        <p:spPr>
          <a:xfrm flipH="1">
            <a:off x="3542982" y="3294221"/>
            <a:ext cx="555718" cy="324886"/>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a:stCxn id="80" idx="0"/>
            <a:endCxn id="43" idx="0"/>
          </p:cNvCxnSpPr>
          <p:nvPr/>
        </p:nvCxnSpPr>
        <p:spPr>
          <a:xfrm flipH="1">
            <a:off x="4098700" y="3218021"/>
            <a:ext cx="76200" cy="378768"/>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3" name="Oval 42"/>
          <p:cNvSpPr/>
          <p:nvPr/>
        </p:nvSpPr>
        <p:spPr>
          <a:xfrm>
            <a:off x="4022500" y="3596789"/>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4" name="Straight Connector 43"/>
          <p:cNvCxnSpPr>
            <a:stCxn id="80" idx="5"/>
            <a:endCxn id="103" idx="1"/>
          </p:cNvCxnSpPr>
          <p:nvPr/>
        </p:nvCxnSpPr>
        <p:spPr>
          <a:xfrm>
            <a:off x="4228782" y="3348103"/>
            <a:ext cx="425270" cy="309101"/>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5" name="Rectangle 44"/>
          <p:cNvSpPr/>
          <p:nvPr/>
        </p:nvSpPr>
        <p:spPr>
          <a:xfrm>
            <a:off x="3031900" y="3444389"/>
            <a:ext cx="523363" cy="230832"/>
          </a:xfrm>
          <a:prstGeom prst="rect">
            <a:avLst/>
          </a:prstGeom>
        </p:spPr>
        <p:txBody>
          <a:bodyPr wrap="none">
            <a:spAutoFit/>
          </a:bodyPr>
          <a:lstStyle/>
          <a:p>
            <a:r>
              <a:rPr lang="en-US" sz="900" dirty="0" smtClean="0">
                <a:solidFill>
                  <a:srgbClr val="000000"/>
                </a:solidFill>
              </a:rPr>
              <a:t>System</a:t>
            </a:r>
            <a:endParaRPr lang="en-US" sz="900" dirty="0">
              <a:solidFill>
                <a:srgbClr val="000000"/>
              </a:solidFill>
            </a:endParaRPr>
          </a:p>
        </p:txBody>
      </p:sp>
      <p:sp>
        <p:nvSpPr>
          <p:cNvPr id="46" name="Rectangle 45"/>
          <p:cNvSpPr/>
          <p:nvPr/>
        </p:nvSpPr>
        <p:spPr>
          <a:xfrm>
            <a:off x="3722207" y="3444389"/>
            <a:ext cx="452693" cy="230832"/>
          </a:xfrm>
          <a:prstGeom prst="rect">
            <a:avLst/>
          </a:prstGeom>
        </p:spPr>
        <p:txBody>
          <a:bodyPr wrap="none">
            <a:spAutoFit/>
          </a:bodyPr>
          <a:lstStyle/>
          <a:p>
            <a:r>
              <a:rPr lang="en-US" sz="900" dirty="0" smtClean="0">
                <a:solidFill>
                  <a:srgbClr val="000000"/>
                </a:solidFill>
              </a:rPr>
              <a:t>Flows</a:t>
            </a:r>
            <a:endParaRPr lang="en-US" sz="900" dirty="0">
              <a:solidFill>
                <a:srgbClr val="000000"/>
              </a:solidFill>
            </a:endParaRPr>
          </a:p>
        </p:txBody>
      </p:sp>
      <p:sp>
        <p:nvSpPr>
          <p:cNvPr id="47" name="Rectangle 46"/>
          <p:cNvSpPr/>
          <p:nvPr/>
        </p:nvSpPr>
        <p:spPr>
          <a:xfrm>
            <a:off x="4673907" y="3446621"/>
            <a:ext cx="339193" cy="230832"/>
          </a:xfrm>
          <a:prstGeom prst="rect">
            <a:avLst/>
          </a:prstGeom>
        </p:spPr>
        <p:txBody>
          <a:bodyPr wrap="none">
            <a:spAutoFit/>
          </a:bodyPr>
          <a:lstStyle/>
          <a:p>
            <a:r>
              <a:rPr lang="en-US" sz="900" dirty="0" smtClean="0">
                <a:solidFill>
                  <a:srgbClr val="000000"/>
                </a:solidFill>
              </a:rPr>
              <a:t>RIB</a:t>
            </a:r>
            <a:endParaRPr lang="en-US" sz="900" dirty="0">
              <a:solidFill>
                <a:srgbClr val="000000"/>
              </a:solidFill>
            </a:endParaRPr>
          </a:p>
        </p:txBody>
      </p:sp>
      <p:sp>
        <p:nvSpPr>
          <p:cNvPr id="48" name="Oval 47"/>
          <p:cNvSpPr/>
          <p:nvPr/>
        </p:nvSpPr>
        <p:spPr>
          <a:xfrm>
            <a:off x="4174900" y="398002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9" name="Straight Connector 48"/>
          <p:cNvCxnSpPr>
            <a:stCxn id="43" idx="3"/>
            <a:endCxn id="51" idx="0"/>
          </p:cNvCxnSpPr>
          <p:nvPr/>
        </p:nvCxnSpPr>
        <p:spPr>
          <a:xfrm flipH="1">
            <a:off x="3946300" y="3726871"/>
            <a:ext cx="98518" cy="25315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a:stCxn id="43" idx="4"/>
            <a:endCxn id="48" idx="0"/>
          </p:cNvCxnSpPr>
          <p:nvPr/>
        </p:nvCxnSpPr>
        <p:spPr>
          <a:xfrm>
            <a:off x="4098700" y="3749189"/>
            <a:ext cx="152400" cy="230832"/>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1" name="Oval 50"/>
          <p:cNvSpPr/>
          <p:nvPr/>
        </p:nvSpPr>
        <p:spPr>
          <a:xfrm>
            <a:off x="3870100" y="398002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Rectangle 51"/>
          <p:cNvSpPr/>
          <p:nvPr/>
        </p:nvSpPr>
        <p:spPr>
          <a:xfrm>
            <a:off x="3607002" y="3827621"/>
            <a:ext cx="415498" cy="215444"/>
          </a:xfrm>
          <a:prstGeom prst="rect">
            <a:avLst/>
          </a:prstGeom>
        </p:spPr>
        <p:txBody>
          <a:bodyPr wrap="none">
            <a:spAutoFit/>
          </a:bodyPr>
          <a:lstStyle/>
          <a:p>
            <a:r>
              <a:rPr lang="en-US" sz="800" dirty="0" smtClean="0">
                <a:solidFill>
                  <a:srgbClr val="000000"/>
                </a:solidFill>
              </a:rPr>
              <a:t>Table</a:t>
            </a:r>
            <a:endParaRPr lang="en-US" sz="800" dirty="0">
              <a:solidFill>
                <a:srgbClr val="000000"/>
              </a:solidFill>
            </a:endParaRPr>
          </a:p>
        </p:txBody>
      </p:sp>
      <p:sp>
        <p:nvSpPr>
          <p:cNvPr id="53" name="Oval 52"/>
          <p:cNvSpPr/>
          <p:nvPr/>
        </p:nvSpPr>
        <p:spPr>
          <a:xfrm>
            <a:off x="4673802" y="398002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TextBox 53"/>
          <p:cNvSpPr txBox="1"/>
          <p:nvPr/>
        </p:nvSpPr>
        <p:spPr>
          <a:xfrm>
            <a:off x="4381969" y="3823388"/>
            <a:ext cx="326331" cy="338554"/>
          </a:xfrm>
          <a:prstGeom prst="rect">
            <a:avLst/>
          </a:prstGeom>
          <a:noFill/>
        </p:spPr>
        <p:txBody>
          <a:bodyPr wrap="none" rtlCol="0">
            <a:spAutoFit/>
          </a:bodyPr>
          <a:lstStyle/>
          <a:p>
            <a:r>
              <a:rPr lang="en-US" sz="1600" dirty="0" smtClean="0"/>
              <a:t>…</a:t>
            </a:r>
            <a:endParaRPr lang="en-US" sz="1600" dirty="0"/>
          </a:p>
        </p:txBody>
      </p:sp>
      <p:cxnSp>
        <p:nvCxnSpPr>
          <p:cNvPr id="55" name="Straight Connector 54"/>
          <p:cNvCxnSpPr>
            <a:stCxn id="43" idx="5"/>
            <a:endCxn id="53" idx="1"/>
          </p:cNvCxnSpPr>
          <p:nvPr/>
        </p:nvCxnSpPr>
        <p:spPr>
          <a:xfrm>
            <a:off x="4152582" y="3726871"/>
            <a:ext cx="543538" cy="275468"/>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6" name="Rectangle 55"/>
          <p:cNvSpPr/>
          <p:nvPr/>
        </p:nvSpPr>
        <p:spPr>
          <a:xfrm>
            <a:off x="4174900" y="3827621"/>
            <a:ext cx="415498" cy="215444"/>
          </a:xfrm>
          <a:prstGeom prst="rect">
            <a:avLst/>
          </a:prstGeom>
        </p:spPr>
        <p:txBody>
          <a:bodyPr wrap="none">
            <a:spAutoFit/>
          </a:bodyPr>
          <a:lstStyle/>
          <a:p>
            <a:r>
              <a:rPr lang="en-US" sz="800" dirty="0" smtClean="0">
                <a:solidFill>
                  <a:srgbClr val="000000"/>
                </a:solidFill>
              </a:rPr>
              <a:t>Table</a:t>
            </a:r>
            <a:endParaRPr lang="en-US" sz="800" dirty="0">
              <a:solidFill>
                <a:srgbClr val="000000"/>
              </a:solidFill>
            </a:endParaRPr>
          </a:p>
        </p:txBody>
      </p:sp>
      <p:sp>
        <p:nvSpPr>
          <p:cNvPr id="57" name="Rectangle 56"/>
          <p:cNvSpPr/>
          <p:nvPr/>
        </p:nvSpPr>
        <p:spPr>
          <a:xfrm>
            <a:off x="4708300" y="3827621"/>
            <a:ext cx="415498" cy="215444"/>
          </a:xfrm>
          <a:prstGeom prst="rect">
            <a:avLst/>
          </a:prstGeom>
        </p:spPr>
        <p:txBody>
          <a:bodyPr wrap="none">
            <a:spAutoFit/>
          </a:bodyPr>
          <a:lstStyle/>
          <a:p>
            <a:r>
              <a:rPr lang="en-US" sz="800" dirty="0" smtClean="0">
                <a:solidFill>
                  <a:srgbClr val="000000"/>
                </a:solidFill>
              </a:rPr>
              <a:t>Table</a:t>
            </a:r>
            <a:endParaRPr lang="en-US" sz="800" dirty="0">
              <a:solidFill>
                <a:srgbClr val="000000"/>
              </a:solidFill>
            </a:endParaRPr>
          </a:p>
        </p:txBody>
      </p:sp>
      <p:cxnSp>
        <p:nvCxnSpPr>
          <p:cNvPr id="58" name="Straight Connector 57"/>
          <p:cNvCxnSpPr>
            <a:stCxn id="51" idx="4"/>
            <a:endCxn id="59" idx="0"/>
          </p:cNvCxnSpPr>
          <p:nvPr/>
        </p:nvCxnSpPr>
        <p:spPr>
          <a:xfrm>
            <a:off x="3946300" y="4132421"/>
            <a:ext cx="0" cy="22860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9" name="Oval 58"/>
          <p:cNvSpPr/>
          <p:nvPr/>
        </p:nvSpPr>
        <p:spPr>
          <a:xfrm>
            <a:off x="3870100" y="436102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Oval 59"/>
          <p:cNvSpPr/>
          <p:nvPr/>
        </p:nvSpPr>
        <p:spPr>
          <a:xfrm>
            <a:off x="3641500" y="436102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Oval 60"/>
          <p:cNvSpPr/>
          <p:nvPr/>
        </p:nvSpPr>
        <p:spPr>
          <a:xfrm>
            <a:off x="4327300" y="436102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2" name="Straight Connector 61"/>
          <p:cNvCxnSpPr>
            <a:stCxn id="51" idx="5"/>
            <a:endCxn id="61" idx="1"/>
          </p:cNvCxnSpPr>
          <p:nvPr/>
        </p:nvCxnSpPr>
        <p:spPr>
          <a:xfrm>
            <a:off x="4000182" y="4110103"/>
            <a:ext cx="349436" cy="273236"/>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a:stCxn id="51" idx="3"/>
            <a:endCxn id="60" idx="0"/>
          </p:cNvCxnSpPr>
          <p:nvPr/>
        </p:nvCxnSpPr>
        <p:spPr>
          <a:xfrm flipH="1">
            <a:off x="3717700" y="4110103"/>
            <a:ext cx="174718" cy="250918"/>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4" name="TextBox 63"/>
          <p:cNvSpPr txBox="1"/>
          <p:nvPr/>
        </p:nvSpPr>
        <p:spPr>
          <a:xfrm>
            <a:off x="4018677" y="4225553"/>
            <a:ext cx="308623" cy="307777"/>
          </a:xfrm>
          <a:prstGeom prst="rect">
            <a:avLst/>
          </a:prstGeom>
          <a:noFill/>
        </p:spPr>
        <p:txBody>
          <a:bodyPr wrap="none" rtlCol="0">
            <a:spAutoFit/>
          </a:bodyPr>
          <a:lstStyle/>
          <a:p>
            <a:r>
              <a:rPr lang="en-US" sz="1400" dirty="0" smtClean="0"/>
              <a:t>…</a:t>
            </a:r>
            <a:endParaRPr lang="en-US" sz="1400" dirty="0"/>
          </a:p>
        </p:txBody>
      </p:sp>
      <p:sp>
        <p:nvSpPr>
          <p:cNvPr id="65" name="Rectangle 64"/>
          <p:cNvSpPr/>
          <p:nvPr/>
        </p:nvSpPr>
        <p:spPr>
          <a:xfrm>
            <a:off x="3489100" y="4450377"/>
            <a:ext cx="389850" cy="215444"/>
          </a:xfrm>
          <a:prstGeom prst="rect">
            <a:avLst/>
          </a:prstGeom>
        </p:spPr>
        <p:txBody>
          <a:bodyPr wrap="none">
            <a:spAutoFit/>
          </a:bodyPr>
          <a:lstStyle/>
          <a:p>
            <a:r>
              <a:rPr lang="en-US" sz="800" dirty="0" smtClean="0">
                <a:solidFill>
                  <a:srgbClr val="000000"/>
                </a:solidFill>
              </a:rPr>
              <a:t>Flow</a:t>
            </a:r>
            <a:endParaRPr lang="en-US" sz="800" dirty="0">
              <a:solidFill>
                <a:srgbClr val="000000"/>
              </a:solidFill>
            </a:endParaRPr>
          </a:p>
        </p:txBody>
      </p:sp>
      <p:sp>
        <p:nvSpPr>
          <p:cNvPr id="66" name="Rectangle 65"/>
          <p:cNvSpPr/>
          <p:nvPr/>
        </p:nvSpPr>
        <p:spPr>
          <a:xfrm>
            <a:off x="3768118" y="4450377"/>
            <a:ext cx="389850" cy="215444"/>
          </a:xfrm>
          <a:prstGeom prst="rect">
            <a:avLst/>
          </a:prstGeom>
        </p:spPr>
        <p:txBody>
          <a:bodyPr wrap="none">
            <a:spAutoFit/>
          </a:bodyPr>
          <a:lstStyle/>
          <a:p>
            <a:r>
              <a:rPr lang="en-US" sz="800" dirty="0" smtClean="0">
                <a:solidFill>
                  <a:srgbClr val="000000"/>
                </a:solidFill>
              </a:rPr>
              <a:t>Flow</a:t>
            </a:r>
            <a:endParaRPr lang="en-US" sz="800" dirty="0">
              <a:solidFill>
                <a:srgbClr val="000000"/>
              </a:solidFill>
            </a:endParaRPr>
          </a:p>
        </p:txBody>
      </p:sp>
      <p:sp>
        <p:nvSpPr>
          <p:cNvPr id="67" name="Rectangle 66"/>
          <p:cNvSpPr/>
          <p:nvPr/>
        </p:nvSpPr>
        <p:spPr>
          <a:xfrm>
            <a:off x="4242250" y="4450377"/>
            <a:ext cx="389850" cy="215444"/>
          </a:xfrm>
          <a:prstGeom prst="rect">
            <a:avLst/>
          </a:prstGeom>
        </p:spPr>
        <p:txBody>
          <a:bodyPr wrap="none">
            <a:spAutoFit/>
          </a:bodyPr>
          <a:lstStyle/>
          <a:p>
            <a:r>
              <a:rPr lang="en-US" sz="800" dirty="0" smtClean="0">
                <a:solidFill>
                  <a:srgbClr val="000000"/>
                </a:solidFill>
              </a:rPr>
              <a:t>Flow</a:t>
            </a:r>
            <a:endParaRPr lang="en-US" sz="800" dirty="0">
              <a:solidFill>
                <a:srgbClr val="000000"/>
              </a:solidFill>
            </a:endParaRPr>
          </a:p>
        </p:txBody>
      </p:sp>
      <p:sp>
        <p:nvSpPr>
          <p:cNvPr id="68" name="Oval 67"/>
          <p:cNvSpPr/>
          <p:nvPr/>
        </p:nvSpPr>
        <p:spPr>
          <a:xfrm>
            <a:off x="3108100" y="398002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9" name="Straight Connector 68"/>
          <p:cNvCxnSpPr>
            <a:stCxn id="40" idx="3"/>
            <a:endCxn id="68" idx="0"/>
          </p:cNvCxnSpPr>
          <p:nvPr/>
        </p:nvCxnSpPr>
        <p:spPr>
          <a:xfrm flipH="1">
            <a:off x="3184300" y="3726871"/>
            <a:ext cx="250918" cy="25315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0" name="Oval 69"/>
          <p:cNvSpPr/>
          <p:nvPr/>
        </p:nvSpPr>
        <p:spPr>
          <a:xfrm>
            <a:off x="3489100" y="398002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1" name="Straight Connector 70"/>
          <p:cNvCxnSpPr>
            <a:stCxn id="40" idx="4"/>
            <a:endCxn id="70" idx="0"/>
          </p:cNvCxnSpPr>
          <p:nvPr/>
        </p:nvCxnSpPr>
        <p:spPr>
          <a:xfrm>
            <a:off x="3489100" y="3749189"/>
            <a:ext cx="76200" cy="230832"/>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2" name="Rectangle 71"/>
          <p:cNvSpPr/>
          <p:nvPr/>
        </p:nvSpPr>
        <p:spPr>
          <a:xfrm>
            <a:off x="2879500" y="4069377"/>
            <a:ext cx="453970" cy="215444"/>
          </a:xfrm>
          <a:prstGeom prst="rect">
            <a:avLst/>
          </a:prstGeom>
        </p:spPr>
        <p:txBody>
          <a:bodyPr wrap="none">
            <a:spAutoFit/>
          </a:bodyPr>
          <a:lstStyle/>
          <a:p>
            <a:r>
              <a:rPr lang="en-US" sz="800" dirty="0" smtClean="0">
                <a:solidFill>
                  <a:srgbClr val="000000"/>
                </a:solidFill>
              </a:rPr>
              <a:t>Config</a:t>
            </a:r>
            <a:endParaRPr lang="en-US" sz="800" dirty="0">
              <a:solidFill>
                <a:srgbClr val="000000"/>
              </a:solidFill>
            </a:endParaRPr>
          </a:p>
        </p:txBody>
      </p:sp>
      <p:sp>
        <p:nvSpPr>
          <p:cNvPr id="73" name="Rectangle 72"/>
          <p:cNvSpPr/>
          <p:nvPr/>
        </p:nvSpPr>
        <p:spPr>
          <a:xfrm>
            <a:off x="3336700" y="4069377"/>
            <a:ext cx="389850" cy="215444"/>
          </a:xfrm>
          <a:prstGeom prst="rect">
            <a:avLst/>
          </a:prstGeom>
        </p:spPr>
        <p:txBody>
          <a:bodyPr wrap="none">
            <a:spAutoFit/>
          </a:bodyPr>
          <a:lstStyle/>
          <a:p>
            <a:r>
              <a:rPr lang="en-US" sz="800" dirty="0" smtClean="0">
                <a:solidFill>
                  <a:srgbClr val="000000"/>
                </a:solidFill>
              </a:rPr>
              <a:t>Stats</a:t>
            </a:r>
            <a:endParaRPr lang="en-US" sz="800" dirty="0">
              <a:solidFill>
                <a:srgbClr val="000000"/>
              </a:solidFill>
            </a:endParaRPr>
          </a:p>
        </p:txBody>
      </p:sp>
      <p:sp>
        <p:nvSpPr>
          <p:cNvPr id="74" name="Oval 73"/>
          <p:cNvSpPr/>
          <p:nvPr/>
        </p:nvSpPr>
        <p:spPr>
          <a:xfrm>
            <a:off x="5394100" y="359902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5" name="Straight Connector 74"/>
          <p:cNvCxnSpPr>
            <a:stCxn id="80" idx="6"/>
            <a:endCxn id="74" idx="1"/>
          </p:cNvCxnSpPr>
          <p:nvPr/>
        </p:nvCxnSpPr>
        <p:spPr>
          <a:xfrm>
            <a:off x="4251100" y="3294221"/>
            <a:ext cx="1165318" cy="327118"/>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6" name="Rectangle 75"/>
          <p:cNvSpPr/>
          <p:nvPr/>
        </p:nvSpPr>
        <p:spPr>
          <a:xfrm>
            <a:off x="5394100" y="3446621"/>
            <a:ext cx="551879" cy="230832"/>
          </a:xfrm>
          <a:prstGeom prst="rect">
            <a:avLst/>
          </a:prstGeom>
        </p:spPr>
        <p:txBody>
          <a:bodyPr wrap="none">
            <a:spAutoFit/>
          </a:bodyPr>
          <a:lstStyle/>
          <a:p>
            <a:r>
              <a:rPr lang="en-US" sz="900" dirty="0" smtClean="0">
                <a:solidFill>
                  <a:srgbClr val="000000"/>
                </a:solidFill>
              </a:rPr>
              <a:t>Tunnels</a:t>
            </a:r>
            <a:endParaRPr lang="en-US" sz="900" dirty="0">
              <a:solidFill>
                <a:srgbClr val="000000"/>
              </a:solidFill>
            </a:endParaRPr>
          </a:p>
        </p:txBody>
      </p:sp>
      <p:sp>
        <p:nvSpPr>
          <p:cNvPr id="77" name="TextBox 76"/>
          <p:cNvSpPr txBox="1"/>
          <p:nvPr/>
        </p:nvSpPr>
        <p:spPr>
          <a:xfrm>
            <a:off x="4839169" y="3446621"/>
            <a:ext cx="326331" cy="338554"/>
          </a:xfrm>
          <a:prstGeom prst="rect">
            <a:avLst/>
          </a:prstGeom>
          <a:noFill/>
        </p:spPr>
        <p:txBody>
          <a:bodyPr wrap="none" rtlCol="0">
            <a:spAutoFit/>
          </a:bodyPr>
          <a:lstStyle/>
          <a:p>
            <a:r>
              <a:rPr lang="en-US" sz="1600" dirty="0" smtClean="0"/>
              <a:t>…</a:t>
            </a:r>
            <a:endParaRPr lang="en-US" sz="1600" dirty="0"/>
          </a:p>
        </p:txBody>
      </p:sp>
      <p:sp>
        <p:nvSpPr>
          <p:cNvPr id="78" name="Rectangle 77"/>
          <p:cNvSpPr/>
          <p:nvPr/>
        </p:nvSpPr>
        <p:spPr>
          <a:xfrm>
            <a:off x="2574700" y="3124200"/>
            <a:ext cx="330063" cy="246221"/>
          </a:xfrm>
          <a:prstGeom prst="rect">
            <a:avLst/>
          </a:prstGeom>
        </p:spPr>
        <p:txBody>
          <a:bodyPr wrap="none">
            <a:spAutoFit/>
          </a:bodyPr>
          <a:lstStyle/>
          <a:p>
            <a:r>
              <a:rPr lang="en-US" sz="1000" dirty="0" smtClean="0">
                <a:solidFill>
                  <a:srgbClr val="000000"/>
                </a:solidFill>
              </a:rPr>
              <a:t>NE</a:t>
            </a:r>
            <a:endParaRPr lang="en-US" sz="1000" dirty="0">
              <a:solidFill>
                <a:srgbClr val="000000"/>
              </a:solidFill>
            </a:endParaRPr>
          </a:p>
        </p:txBody>
      </p:sp>
      <p:cxnSp>
        <p:nvCxnSpPr>
          <p:cNvPr id="79" name="Straight Connector 78"/>
          <p:cNvCxnSpPr>
            <a:stCxn id="17" idx="2"/>
            <a:endCxn id="108" idx="7"/>
          </p:cNvCxnSpPr>
          <p:nvPr/>
        </p:nvCxnSpPr>
        <p:spPr>
          <a:xfrm flipH="1">
            <a:off x="3006270" y="2913221"/>
            <a:ext cx="1168630" cy="327118"/>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80" name="Oval 79"/>
          <p:cNvSpPr/>
          <p:nvPr/>
        </p:nvSpPr>
        <p:spPr>
          <a:xfrm>
            <a:off x="4098700" y="3218021"/>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Rounded Rectangle 80"/>
          <p:cNvSpPr/>
          <p:nvPr/>
        </p:nvSpPr>
        <p:spPr>
          <a:xfrm>
            <a:off x="7146700" y="4800600"/>
            <a:ext cx="1066800" cy="304800"/>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t" anchorCtr="0"/>
          <a:lstStyle/>
          <a:p>
            <a:pPr algn="ctr"/>
            <a:r>
              <a:rPr lang="en-US" sz="1600" dirty="0" smtClean="0">
                <a:solidFill>
                  <a:srgbClr val="3D3935"/>
                </a:solidFill>
              </a:rPr>
              <a:t>BGP-LS</a:t>
            </a:r>
            <a:endParaRPr lang="en-US" sz="1600" dirty="0">
              <a:solidFill>
                <a:srgbClr val="3D3935"/>
              </a:solidFill>
            </a:endParaRPr>
          </a:p>
        </p:txBody>
      </p:sp>
      <p:sp>
        <p:nvSpPr>
          <p:cNvPr id="82" name="Rounded Rectangle 81"/>
          <p:cNvSpPr/>
          <p:nvPr/>
        </p:nvSpPr>
        <p:spPr>
          <a:xfrm>
            <a:off x="7222900" y="5029200"/>
            <a:ext cx="914400" cy="228600"/>
          </a:xfrm>
          <a:prstGeom prst="roundRect">
            <a:avLst>
              <a:gd name="adj" fmla="val 0"/>
            </a:avLst>
          </a:prstGeom>
          <a:solidFill>
            <a:srgbClr val="3E1B59"/>
          </a:solidFill>
          <a:ln w="12700">
            <a:noFill/>
          </a:ln>
        </p:spPr>
        <p:style>
          <a:lnRef idx="2">
            <a:schemeClr val="accent1"/>
          </a:lnRef>
          <a:fillRef idx="1">
            <a:schemeClr val="lt1"/>
          </a:fillRef>
          <a:effectRef idx="0">
            <a:schemeClr val="accent1"/>
          </a:effectRef>
          <a:fontRef idx="minor">
            <a:schemeClr val="dk1"/>
          </a:fontRef>
        </p:style>
        <p:txBody>
          <a:bodyPr rtlCol="0" anchor="ctr" anchorCtr="0"/>
          <a:lstStyle/>
          <a:p>
            <a:pPr algn="ctr"/>
            <a:r>
              <a:rPr lang="en-US" sz="1200" dirty="0" smtClean="0">
                <a:solidFill>
                  <a:schemeClr val="bg1"/>
                </a:solidFill>
              </a:rPr>
              <a:t>Libs</a:t>
            </a:r>
            <a:endParaRPr lang="en-US" sz="1200" dirty="0">
              <a:solidFill>
                <a:schemeClr val="bg1"/>
              </a:solidFill>
            </a:endParaRPr>
          </a:p>
        </p:txBody>
      </p:sp>
      <p:sp>
        <p:nvSpPr>
          <p:cNvPr id="83" name="Rounded Rectangle 82"/>
          <p:cNvSpPr/>
          <p:nvPr/>
        </p:nvSpPr>
        <p:spPr>
          <a:xfrm>
            <a:off x="3184300" y="4800600"/>
            <a:ext cx="1066800" cy="304800"/>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rtlCol="0" anchor="t" anchorCtr="0"/>
          <a:lstStyle/>
          <a:p>
            <a:pPr algn="ctr"/>
            <a:r>
              <a:rPr lang="en-US" sz="1600" dirty="0" smtClean="0">
                <a:solidFill>
                  <a:srgbClr val="3D3935"/>
                </a:solidFill>
              </a:rPr>
              <a:t>OF-</a:t>
            </a:r>
            <a:r>
              <a:rPr lang="en-US" sz="1600" dirty="0" err="1" smtClean="0">
                <a:solidFill>
                  <a:srgbClr val="3D3935"/>
                </a:solidFill>
              </a:rPr>
              <a:t>Config</a:t>
            </a:r>
            <a:endParaRPr lang="en-US" sz="1600" dirty="0">
              <a:solidFill>
                <a:srgbClr val="3D3935"/>
              </a:solidFill>
            </a:endParaRPr>
          </a:p>
        </p:txBody>
      </p:sp>
      <p:sp>
        <p:nvSpPr>
          <p:cNvPr id="84" name="Rounded Rectangle 83"/>
          <p:cNvSpPr/>
          <p:nvPr/>
        </p:nvSpPr>
        <p:spPr>
          <a:xfrm>
            <a:off x="4403500" y="5029200"/>
            <a:ext cx="914400" cy="228600"/>
          </a:xfrm>
          <a:prstGeom prst="roundRect">
            <a:avLst>
              <a:gd name="adj" fmla="val 0"/>
            </a:avLst>
          </a:prstGeom>
          <a:solidFill>
            <a:srgbClr val="3E1B59"/>
          </a:solidFill>
          <a:ln w="12700">
            <a:noFill/>
          </a:ln>
        </p:spPr>
        <p:style>
          <a:lnRef idx="2">
            <a:schemeClr val="accent1"/>
          </a:lnRef>
          <a:fillRef idx="1">
            <a:schemeClr val="lt1"/>
          </a:fillRef>
          <a:effectRef idx="0">
            <a:schemeClr val="accent1"/>
          </a:effectRef>
          <a:fontRef idx="minor">
            <a:schemeClr val="dk1"/>
          </a:fontRef>
        </p:style>
        <p:txBody>
          <a:bodyPr rtlCol="0" anchor="ctr" anchorCtr="0"/>
          <a:lstStyle/>
          <a:p>
            <a:pPr algn="ctr"/>
            <a:r>
              <a:rPr lang="en-US" sz="1200" dirty="0" smtClean="0">
                <a:solidFill>
                  <a:schemeClr val="bg1"/>
                </a:solidFill>
              </a:rPr>
              <a:t>Libs</a:t>
            </a:r>
            <a:endParaRPr lang="en-US" sz="1200" dirty="0">
              <a:solidFill>
                <a:schemeClr val="bg1"/>
              </a:solidFill>
            </a:endParaRPr>
          </a:p>
        </p:txBody>
      </p:sp>
      <p:sp>
        <p:nvSpPr>
          <p:cNvPr id="85" name="Rounded Rectangle 84"/>
          <p:cNvSpPr/>
          <p:nvPr/>
        </p:nvSpPr>
        <p:spPr>
          <a:xfrm>
            <a:off x="3260500" y="5029200"/>
            <a:ext cx="914400" cy="228600"/>
          </a:xfrm>
          <a:prstGeom prst="roundRect">
            <a:avLst>
              <a:gd name="adj" fmla="val 0"/>
            </a:avLst>
          </a:prstGeom>
          <a:solidFill>
            <a:srgbClr val="3E1B59"/>
          </a:solidFill>
          <a:ln w="12700">
            <a:noFill/>
          </a:ln>
        </p:spPr>
        <p:style>
          <a:lnRef idx="2">
            <a:schemeClr val="accent1"/>
          </a:lnRef>
          <a:fillRef idx="1">
            <a:schemeClr val="lt1"/>
          </a:fillRef>
          <a:effectRef idx="0">
            <a:schemeClr val="accent1"/>
          </a:effectRef>
          <a:fontRef idx="minor">
            <a:schemeClr val="dk1"/>
          </a:fontRef>
        </p:style>
        <p:txBody>
          <a:bodyPr rtlCol="0" anchor="ctr" anchorCtr="0"/>
          <a:lstStyle/>
          <a:p>
            <a:pPr algn="ctr"/>
            <a:r>
              <a:rPr lang="en-US" sz="1200" dirty="0" smtClean="0">
                <a:solidFill>
                  <a:schemeClr val="bg1"/>
                </a:solidFill>
              </a:rPr>
              <a:t>Libs</a:t>
            </a:r>
            <a:endParaRPr lang="en-US" sz="1200" dirty="0">
              <a:solidFill>
                <a:schemeClr val="bg1"/>
              </a:solidFill>
            </a:endParaRPr>
          </a:p>
        </p:txBody>
      </p:sp>
      <p:cxnSp>
        <p:nvCxnSpPr>
          <p:cNvPr id="86" name="Straight Arrow Connector 85"/>
          <p:cNvCxnSpPr>
            <a:endCxn id="17" idx="0"/>
          </p:cNvCxnSpPr>
          <p:nvPr/>
        </p:nvCxnSpPr>
        <p:spPr>
          <a:xfrm>
            <a:off x="4251100" y="2362200"/>
            <a:ext cx="0" cy="474821"/>
          </a:xfrm>
          <a:prstGeom prst="straightConnector1">
            <a:avLst/>
          </a:prstGeom>
          <a:ln w="12700" cmpd="sng">
            <a:solidFill>
              <a:schemeClr val="tx2">
                <a:lumMod val="75000"/>
              </a:schemeClr>
            </a:solidFill>
            <a:prstDash val="dash"/>
            <a:headEnd type="arrow"/>
            <a:tailEnd type="arrow"/>
          </a:ln>
        </p:spPr>
        <p:style>
          <a:lnRef idx="2">
            <a:schemeClr val="accent1"/>
          </a:lnRef>
          <a:fillRef idx="0">
            <a:schemeClr val="accent1"/>
          </a:fillRef>
          <a:effectRef idx="1">
            <a:schemeClr val="accent1"/>
          </a:effectRef>
          <a:fontRef idx="minor">
            <a:schemeClr val="tx1"/>
          </a:fontRef>
        </p:style>
      </p:cxnSp>
      <p:sp>
        <p:nvSpPr>
          <p:cNvPr id="87" name="Rounded Rectangle 86"/>
          <p:cNvSpPr/>
          <p:nvPr/>
        </p:nvSpPr>
        <p:spPr>
          <a:xfrm>
            <a:off x="5089300" y="1981200"/>
            <a:ext cx="1143000" cy="381000"/>
          </a:xfrm>
          <a:prstGeom prst="roundRect">
            <a:avLst>
              <a:gd name="adj" fmla="val 0"/>
            </a:avLst>
          </a:prstGeom>
          <a:ln/>
        </p:spPr>
        <p:style>
          <a:lnRef idx="1">
            <a:schemeClr val="accent2"/>
          </a:lnRef>
          <a:fillRef idx="3">
            <a:schemeClr val="accent2"/>
          </a:fillRef>
          <a:effectRef idx="2">
            <a:schemeClr val="accent2"/>
          </a:effectRef>
          <a:fontRef idx="minor">
            <a:schemeClr val="lt1"/>
          </a:fontRef>
        </p:style>
        <p:txBody>
          <a:bodyPr lIns="0" tIns="0" rIns="0" bIns="0" rtlCol="0" anchor="ctr" anchorCtr="0"/>
          <a:lstStyle/>
          <a:p>
            <a:pPr algn="ctr"/>
            <a:r>
              <a:rPr lang="en-US" sz="1200" dirty="0" smtClean="0">
                <a:solidFill>
                  <a:schemeClr val="bg1"/>
                </a:solidFill>
              </a:rPr>
              <a:t>REST API</a:t>
            </a:r>
          </a:p>
        </p:txBody>
      </p:sp>
      <p:sp>
        <p:nvSpPr>
          <p:cNvPr id="88" name="Rounded Rectangle 87"/>
          <p:cNvSpPr/>
          <p:nvPr/>
        </p:nvSpPr>
        <p:spPr>
          <a:xfrm>
            <a:off x="2498500" y="1981200"/>
            <a:ext cx="1143000" cy="381000"/>
          </a:xfrm>
          <a:prstGeom prst="roundRect">
            <a:avLst>
              <a:gd name="adj" fmla="val 0"/>
            </a:avLst>
          </a:prstGeom>
          <a:ln/>
        </p:spPr>
        <p:style>
          <a:lnRef idx="1">
            <a:schemeClr val="accent6"/>
          </a:lnRef>
          <a:fillRef idx="3">
            <a:schemeClr val="accent6"/>
          </a:fillRef>
          <a:effectRef idx="2">
            <a:schemeClr val="accent6"/>
          </a:effectRef>
          <a:fontRef idx="minor">
            <a:schemeClr val="lt1"/>
          </a:fontRef>
        </p:style>
        <p:txBody>
          <a:bodyPr lIns="0" tIns="0" rIns="0" bIns="0" rtlCol="0" anchor="ctr" anchorCtr="0"/>
          <a:lstStyle/>
          <a:p>
            <a:pPr algn="ctr"/>
            <a:r>
              <a:rPr lang="en-US" sz="1200" dirty="0" smtClean="0">
                <a:solidFill>
                  <a:schemeClr val="bg1"/>
                </a:solidFill>
              </a:rPr>
              <a:t>API</a:t>
            </a:r>
            <a:endParaRPr lang="en-US" sz="1200" dirty="0">
              <a:solidFill>
                <a:schemeClr val="bg1"/>
              </a:solidFill>
            </a:endParaRPr>
          </a:p>
        </p:txBody>
      </p:sp>
      <p:sp>
        <p:nvSpPr>
          <p:cNvPr id="89" name="Oval 88"/>
          <p:cNvSpPr/>
          <p:nvPr/>
        </p:nvSpPr>
        <p:spPr>
          <a:xfrm>
            <a:off x="3463702" y="3617265"/>
            <a:ext cx="152400" cy="1524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90" name="Oval 89"/>
          <p:cNvSpPr/>
          <p:nvPr/>
        </p:nvSpPr>
        <p:spPr>
          <a:xfrm>
            <a:off x="4073302" y="3617265"/>
            <a:ext cx="152400" cy="1524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91" name="Oval 90"/>
          <p:cNvSpPr/>
          <p:nvPr/>
        </p:nvSpPr>
        <p:spPr>
          <a:xfrm>
            <a:off x="4225702" y="4000497"/>
            <a:ext cx="152400" cy="1524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92" name="Oval 91"/>
          <p:cNvSpPr/>
          <p:nvPr/>
        </p:nvSpPr>
        <p:spPr>
          <a:xfrm>
            <a:off x="3920902" y="4000497"/>
            <a:ext cx="152400" cy="1524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93" name="Oval 92"/>
          <p:cNvSpPr/>
          <p:nvPr/>
        </p:nvSpPr>
        <p:spPr>
          <a:xfrm>
            <a:off x="4724604" y="4000497"/>
            <a:ext cx="152400" cy="1524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94" name="Oval 93"/>
          <p:cNvSpPr/>
          <p:nvPr/>
        </p:nvSpPr>
        <p:spPr>
          <a:xfrm>
            <a:off x="3920902" y="4381497"/>
            <a:ext cx="152400" cy="1524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95" name="Oval 94"/>
          <p:cNvSpPr/>
          <p:nvPr/>
        </p:nvSpPr>
        <p:spPr>
          <a:xfrm>
            <a:off x="3692302" y="4381497"/>
            <a:ext cx="152400" cy="1524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96" name="Oval 95"/>
          <p:cNvSpPr/>
          <p:nvPr/>
        </p:nvSpPr>
        <p:spPr>
          <a:xfrm>
            <a:off x="4378102" y="4381497"/>
            <a:ext cx="152400" cy="1524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97" name="Oval 96"/>
          <p:cNvSpPr/>
          <p:nvPr/>
        </p:nvSpPr>
        <p:spPr>
          <a:xfrm>
            <a:off x="3158902" y="4000497"/>
            <a:ext cx="152400" cy="1524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98" name="Oval 97"/>
          <p:cNvSpPr/>
          <p:nvPr/>
        </p:nvSpPr>
        <p:spPr>
          <a:xfrm>
            <a:off x="3539902" y="4000497"/>
            <a:ext cx="152400" cy="1524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99" name="Oval 98"/>
          <p:cNvSpPr/>
          <p:nvPr/>
        </p:nvSpPr>
        <p:spPr>
          <a:xfrm>
            <a:off x="4149502" y="3238497"/>
            <a:ext cx="152400" cy="1524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cxnSp>
        <p:nvCxnSpPr>
          <p:cNvPr id="100" name="Straight Arrow Connector 99"/>
          <p:cNvCxnSpPr>
            <a:stCxn id="88" idx="2"/>
            <a:endCxn id="36" idx="0"/>
          </p:cNvCxnSpPr>
          <p:nvPr/>
        </p:nvCxnSpPr>
        <p:spPr>
          <a:xfrm>
            <a:off x="3070000" y="2362200"/>
            <a:ext cx="368163" cy="855821"/>
          </a:xfrm>
          <a:prstGeom prst="straightConnector1">
            <a:avLst/>
          </a:prstGeom>
          <a:ln w="12700" cmpd="sng">
            <a:solidFill>
              <a:schemeClr val="accent6">
                <a:lumMod val="75000"/>
              </a:schemeClr>
            </a:solidFill>
            <a:prstDash val="dash"/>
            <a:headEnd type="arrow"/>
            <a:tailEnd type="arrow"/>
          </a:ln>
        </p:spPr>
        <p:style>
          <a:lnRef idx="2">
            <a:schemeClr val="accent1"/>
          </a:lnRef>
          <a:fillRef idx="0">
            <a:schemeClr val="accent1"/>
          </a:fillRef>
          <a:effectRef idx="1">
            <a:schemeClr val="accent1"/>
          </a:effectRef>
          <a:fontRef idx="minor">
            <a:schemeClr val="tx1"/>
          </a:fontRef>
        </p:style>
      </p:cxnSp>
      <p:sp>
        <p:nvSpPr>
          <p:cNvPr id="101" name="Freeform 100"/>
          <p:cNvSpPr/>
          <p:nvPr/>
        </p:nvSpPr>
        <p:spPr>
          <a:xfrm>
            <a:off x="3070000" y="2357967"/>
            <a:ext cx="1562100" cy="1299633"/>
          </a:xfrm>
          <a:custGeom>
            <a:avLst/>
            <a:gdLst>
              <a:gd name="connsiteX0" fmla="*/ 0 w 1536700"/>
              <a:gd name="connsiteY0" fmla="*/ 0 h 1308100"/>
              <a:gd name="connsiteX1" fmla="*/ 846667 w 1536700"/>
              <a:gd name="connsiteY1" fmla="*/ 1032933 h 1308100"/>
              <a:gd name="connsiteX2" fmla="*/ 1536700 w 1536700"/>
              <a:gd name="connsiteY2" fmla="*/ 1308100 h 1308100"/>
            </a:gdLst>
            <a:ahLst/>
            <a:cxnLst>
              <a:cxn ang="0">
                <a:pos x="connsiteX0" y="connsiteY0"/>
              </a:cxn>
              <a:cxn ang="0">
                <a:pos x="connsiteX1" y="connsiteY1"/>
              </a:cxn>
              <a:cxn ang="0">
                <a:pos x="connsiteX2" y="connsiteY2"/>
              </a:cxn>
            </a:cxnLst>
            <a:rect l="l" t="t" r="r" b="b"/>
            <a:pathLst>
              <a:path w="1536700" h="1308100">
                <a:moveTo>
                  <a:pt x="0" y="0"/>
                </a:moveTo>
                <a:cubicBezTo>
                  <a:pt x="295275" y="407458"/>
                  <a:pt x="590550" y="814916"/>
                  <a:pt x="846667" y="1032933"/>
                </a:cubicBezTo>
                <a:cubicBezTo>
                  <a:pt x="1102784" y="1250950"/>
                  <a:pt x="1536700" y="1308100"/>
                  <a:pt x="1536700" y="1308100"/>
                </a:cubicBezTo>
              </a:path>
            </a:pathLst>
          </a:custGeom>
          <a:ln w="12700" cmpd="sng">
            <a:solidFill>
              <a:srgbClr val="E46C0A"/>
            </a:solidFill>
            <a:prstDash val="dash"/>
            <a:headEnd type="arrow"/>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2" name="Oval 101"/>
          <p:cNvSpPr/>
          <p:nvPr/>
        </p:nvSpPr>
        <p:spPr>
          <a:xfrm>
            <a:off x="4606696" y="3598338"/>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 name="Oval 102"/>
          <p:cNvSpPr/>
          <p:nvPr/>
        </p:nvSpPr>
        <p:spPr>
          <a:xfrm>
            <a:off x="4631734" y="3634886"/>
            <a:ext cx="152400" cy="152400"/>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104" name="Rounded Rectangle 103"/>
          <p:cNvSpPr/>
          <p:nvPr/>
        </p:nvSpPr>
        <p:spPr>
          <a:xfrm>
            <a:off x="1203100" y="1981200"/>
            <a:ext cx="1143000" cy="381000"/>
          </a:xfrm>
          <a:prstGeom prst="roundRect">
            <a:avLst>
              <a:gd name="adj" fmla="val 0"/>
            </a:avLst>
          </a:prstGeom>
          <a:ln/>
        </p:spPr>
        <p:style>
          <a:lnRef idx="1">
            <a:schemeClr val="accent5"/>
          </a:lnRef>
          <a:fillRef idx="3">
            <a:schemeClr val="accent5"/>
          </a:fillRef>
          <a:effectRef idx="2">
            <a:schemeClr val="accent5"/>
          </a:effectRef>
          <a:fontRef idx="minor">
            <a:schemeClr val="lt1"/>
          </a:fontRef>
        </p:style>
        <p:txBody>
          <a:bodyPr lIns="0" tIns="0" rIns="0" bIns="0" rtlCol="0" anchor="ctr" anchorCtr="0"/>
          <a:lstStyle/>
          <a:p>
            <a:pPr algn="ctr"/>
            <a:r>
              <a:rPr lang="en-US" sz="1200" dirty="0" smtClean="0">
                <a:solidFill>
                  <a:schemeClr val="bg1"/>
                </a:solidFill>
              </a:rPr>
              <a:t>API</a:t>
            </a:r>
            <a:endParaRPr lang="en-US" sz="1200" dirty="0">
              <a:solidFill>
                <a:schemeClr val="bg1"/>
              </a:solidFill>
            </a:endParaRPr>
          </a:p>
        </p:txBody>
      </p:sp>
      <p:cxnSp>
        <p:nvCxnSpPr>
          <p:cNvPr id="105" name="Straight Arrow Connector 104"/>
          <p:cNvCxnSpPr>
            <a:endCxn id="108" idx="1"/>
          </p:cNvCxnSpPr>
          <p:nvPr/>
        </p:nvCxnSpPr>
        <p:spPr>
          <a:xfrm>
            <a:off x="2165125" y="2362200"/>
            <a:ext cx="733381" cy="878139"/>
          </a:xfrm>
          <a:prstGeom prst="straightConnector1">
            <a:avLst/>
          </a:prstGeom>
          <a:ln w="12700" cmpd="sng">
            <a:prstDash val="dash"/>
            <a:headEnd type="arrow"/>
            <a:tailEnd type="arrow"/>
          </a:ln>
        </p:spPr>
        <p:style>
          <a:lnRef idx="2">
            <a:schemeClr val="accent5"/>
          </a:lnRef>
          <a:fillRef idx="0">
            <a:schemeClr val="accent5"/>
          </a:fillRef>
          <a:effectRef idx="1">
            <a:schemeClr val="accent5"/>
          </a:effectRef>
          <a:fontRef idx="minor">
            <a:schemeClr val="tx1"/>
          </a:fontRef>
        </p:style>
      </p:cxnSp>
      <p:cxnSp>
        <p:nvCxnSpPr>
          <p:cNvPr id="106" name="Straight Arrow Connector 105"/>
          <p:cNvCxnSpPr>
            <a:stCxn id="101" idx="0"/>
            <a:endCxn id="109" idx="7"/>
          </p:cNvCxnSpPr>
          <p:nvPr/>
        </p:nvCxnSpPr>
        <p:spPr>
          <a:xfrm flipH="1">
            <a:off x="3057207" y="2357967"/>
            <a:ext cx="12793" cy="884447"/>
          </a:xfrm>
          <a:prstGeom prst="straightConnector1">
            <a:avLst/>
          </a:prstGeom>
          <a:ln w="12700" cmpd="sng">
            <a:solidFill>
              <a:schemeClr val="accent6">
                <a:lumMod val="75000"/>
              </a:schemeClr>
            </a:solidFill>
            <a:prstDash val="dash"/>
            <a:headEnd type="arrow"/>
            <a:tailEnd type="arrow"/>
          </a:ln>
        </p:spPr>
        <p:style>
          <a:lnRef idx="2">
            <a:schemeClr val="accent1"/>
          </a:lnRef>
          <a:fillRef idx="0">
            <a:schemeClr val="accent1"/>
          </a:fillRef>
          <a:effectRef idx="1">
            <a:schemeClr val="accent1"/>
          </a:effectRef>
          <a:fontRef idx="minor">
            <a:schemeClr val="tx1"/>
          </a:fontRef>
        </p:style>
      </p:cxnSp>
      <p:sp>
        <p:nvSpPr>
          <p:cNvPr id="107" name="Oval 106"/>
          <p:cNvSpPr/>
          <p:nvPr/>
        </p:nvSpPr>
        <p:spPr>
          <a:xfrm>
            <a:off x="2831875" y="3225800"/>
            <a:ext cx="152400"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8" name="Oval 107"/>
          <p:cNvSpPr/>
          <p:nvPr/>
        </p:nvSpPr>
        <p:spPr>
          <a:xfrm>
            <a:off x="2876188" y="3218021"/>
            <a:ext cx="152400" cy="152400"/>
          </a:xfrm>
          <a:prstGeom prst="ellips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109" name="Oval 108"/>
          <p:cNvSpPr/>
          <p:nvPr/>
        </p:nvSpPr>
        <p:spPr>
          <a:xfrm>
            <a:off x="2927125" y="3220096"/>
            <a:ext cx="152400" cy="152400"/>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110" name="Rounded Rectangle 109"/>
          <p:cNvSpPr/>
          <p:nvPr/>
        </p:nvSpPr>
        <p:spPr>
          <a:xfrm>
            <a:off x="6765700" y="1981200"/>
            <a:ext cx="1143000" cy="381000"/>
          </a:xfrm>
          <a:prstGeom prst="roundRect">
            <a:avLst>
              <a:gd name="adj" fmla="val 0"/>
            </a:avLst>
          </a:prstGeom>
          <a:ln/>
        </p:spPr>
        <p:style>
          <a:lnRef idx="1">
            <a:schemeClr val="accent3"/>
          </a:lnRef>
          <a:fillRef idx="3">
            <a:schemeClr val="accent3"/>
          </a:fillRef>
          <a:effectRef idx="2">
            <a:schemeClr val="accent3"/>
          </a:effectRef>
          <a:fontRef idx="minor">
            <a:schemeClr val="lt1"/>
          </a:fontRef>
        </p:style>
        <p:txBody>
          <a:bodyPr lIns="0" tIns="0" rIns="0" bIns="0" rtlCol="0" anchor="ctr" anchorCtr="0"/>
          <a:lstStyle/>
          <a:p>
            <a:pPr algn="ctr"/>
            <a:r>
              <a:rPr lang="en-US" sz="1200" dirty="0" smtClean="0">
                <a:solidFill>
                  <a:schemeClr val="bg1"/>
                </a:solidFill>
              </a:rPr>
              <a:t>ALTO</a:t>
            </a:r>
            <a:endParaRPr lang="en-US" sz="1200" dirty="0">
              <a:solidFill>
                <a:schemeClr val="bg1"/>
              </a:solidFill>
            </a:endParaRPr>
          </a:p>
        </p:txBody>
      </p:sp>
      <p:sp>
        <p:nvSpPr>
          <p:cNvPr id="111" name="Oval 110"/>
          <p:cNvSpPr/>
          <p:nvPr/>
        </p:nvSpPr>
        <p:spPr>
          <a:xfrm>
            <a:off x="7289897" y="3228006"/>
            <a:ext cx="152400" cy="15240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12" name="Oval 111"/>
          <p:cNvSpPr/>
          <p:nvPr/>
        </p:nvSpPr>
        <p:spPr>
          <a:xfrm>
            <a:off x="7747097" y="3609006"/>
            <a:ext cx="152400" cy="15240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13" name="Oval 112"/>
          <p:cNvSpPr/>
          <p:nvPr/>
        </p:nvSpPr>
        <p:spPr>
          <a:xfrm>
            <a:off x="7289897" y="3609006"/>
            <a:ext cx="152400" cy="15240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14" name="Oval 113"/>
          <p:cNvSpPr/>
          <p:nvPr/>
        </p:nvSpPr>
        <p:spPr>
          <a:xfrm>
            <a:off x="6832697" y="3609006"/>
            <a:ext cx="152400" cy="15240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15" name="Oval 114"/>
          <p:cNvSpPr/>
          <p:nvPr/>
        </p:nvSpPr>
        <p:spPr>
          <a:xfrm>
            <a:off x="7345115" y="3237208"/>
            <a:ext cx="152400" cy="1524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16" name="Oval 115"/>
          <p:cNvSpPr/>
          <p:nvPr/>
        </p:nvSpPr>
        <p:spPr>
          <a:xfrm>
            <a:off x="7798264" y="3618208"/>
            <a:ext cx="152400" cy="1524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17" name="Oval 116"/>
          <p:cNvSpPr/>
          <p:nvPr/>
        </p:nvSpPr>
        <p:spPr>
          <a:xfrm>
            <a:off x="7341064" y="3618208"/>
            <a:ext cx="152400" cy="1524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18" name="Oval 117"/>
          <p:cNvSpPr/>
          <p:nvPr/>
        </p:nvSpPr>
        <p:spPr>
          <a:xfrm>
            <a:off x="6883864" y="3618208"/>
            <a:ext cx="152400" cy="1524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cxnSp>
        <p:nvCxnSpPr>
          <p:cNvPr id="119" name="Straight Arrow Connector 118"/>
          <p:cNvCxnSpPr>
            <a:stCxn id="110" idx="2"/>
            <a:endCxn id="111" idx="0"/>
          </p:cNvCxnSpPr>
          <p:nvPr/>
        </p:nvCxnSpPr>
        <p:spPr>
          <a:xfrm>
            <a:off x="7337200" y="2362200"/>
            <a:ext cx="28897" cy="865806"/>
          </a:xfrm>
          <a:prstGeom prst="straightConnector1">
            <a:avLst/>
          </a:prstGeom>
          <a:ln w="12700" cmpd="sng">
            <a:solidFill>
              <a:schemeClr val="accent6">
                <a:lumMod val="75000"/>
              </a:schemeClr>
            </a:solidFill>
            <a:prstDash val="dash"/>
            <a:headEnd type="arrow"/>
            <a:tailEnd type="arrow"/>
          </a:ln>
        </p:spPr>
        <p:style>
          <a:lnRef idx="2">
            <a:schemeClr val="accent1"/>
          </a:lnRef>
          <a:fillRef idx="0">
            <a:schemeClr val="accent1"/>
          </a:fillRef>
          <a:effectRef idx="1">
            <a:schemeClr val="accent1"/>
          </a:effectRef>
          <a:fontRef idx="minor">
            <a:schemeClr val="tx1"/>
          </a:fontRef>
        </p:style>
      </p:cxnSp>
      <p:cxnSp>
        <p:nvCxnSpPr>
          <p:cNvPr id="120" name="Straight Arrow Connector 119"/>
          <p:cNvCxnSpPr>
            <a:stCxn id="87" idx="2"/>
            <a:endCxn id="115" idx="2"/>
          </p:cNvCxnSpPr>
          <p:nvPr/>
        </p:nvCxnSpPr>
        <p:spPr>
          <a:xfrm>
            <a:off x="5660800" y="2362200"/>
            <a:ext cx="1684315" cy="951208"/>
          </a:xfrm>
          <a:prstGeom prst="straightConnector1">
            <a:avLst/>
          </a:prstGeom>
          <a:ln w="12700" cmpd="sng">
            <a:prstDash val="dash"/>
            <a:headEnd type="arrow"/>
            <a:tailEnd type="arrow"/>
          </a:ln>
        </p:spPr>
        <p:style>
          <a:lnRef idx="2">
            <a:schemeClr val="accent2"/>
          </a:lnRef>
          <a:fillRef idx="0">
            <a:schemeClr val="accent2"/>
          </a:fillRef>
          <a:effectRef idx="1">
            <a:schemeClr val="accent2"/>
          </a:effectRef>
          <a:fontRef idx="minor">
            <a:schemeClr val="tx1"/>
          </a:fontRef>
        </p:style>
      </p:cxnSp>
      <p:cxnSp>
        <p:nvCxnSpPr>
          <p:cNvPr id="121" name="Straight Arrow Connector 120"/>
          <p:cNvCxnSpPr>
            <a:stCxn id="87" idx="2"/>
            <a:endCxn id="99" idx="7"/>
          </p:cNvCxnSpPr>
          <p:nvPr/>
        </p:nvCxnSpPr>
        <p:spPr>
          <a:xfrm flipH="1">
            <a:off x="4279584" y="2362200"/>
            <a:ext cx="1381216" cy="898615"/>
          </a:xfrm>
          <a:prstGeom prst="straightConnector1">
            <a:avLst/>
          </a:prstGeom>
          <a:ln w="12700" cmpd="sng">
            <a:prstDash val="dash"/>
            <a:headEnd type="arrow"/>
            <a:tailEnd type="arrow"/>
          </a:ln>
        </p:spPr>
        <p:style>
          <a:lnRef idx="2">
            <a:schemeClr val="accent2"/>
          </a:lnRef>
          <a:fillRef idx="0">
            <a:schemeClr val="accent2"/>
          </a:fillRef>
          <a:effectRef idx="1">
            <a:schemeClr val="accent2"/>
          </a:effectRef>
          <a:fontRef idx="minor">
            <a:schemeClr val="tx1"/>
          </a:fontRef>
        </p:style>
      </p:cxnSp>
      <p:sp>
        <p:nvSpPr>
          <p:cNvPr id="122" name="Rounded Rectangle 121"/>
          <p:cNvSpPr/>
          <p:nvPr/>
        </p:nvSpPr>
        <p:spPr>
          <a:xfrm>
            <a:off x="898299" y="2984342"/>
            <a:ext cx="1295400" cy="228600"/>
          </a:xfrm>
          <a:prstGeom prst="roundRect">
            <a:avLst/>
          </a:prstGeom>
          <a:solidFill>
            <a:srgbClr val="996600"/>
          </a:solidFill>
        </p:spPr>
        <p:style>
          <a:lnRef idx="1">
            <a:schemeClr val="accent4"/>
          </a:lnRef>
          <a:fillRef idx="3">
            <a:schemeClr val="accent4"/>
          </a:fillRef>
          <a:effectRef idx="2">
            <a:schemeClr val="accent4"/>
          </a:effectRef>
          <a:fontRef idx="minor">
            <a:schemeClr val="lt1"/>
          </a:fontRef>
        </p:style>
        <p:txBody>
          <a:bodyPr lIns="0" tIns="0" rIns="0" rtlCol="0" anchor="ctr"/>
          <a:lstStyle/>
          <a:p>
            <a:pPr algn="ctr"/>
            <a:r>
              <a:rPr lang="en-US" sz="1400" dirty="0" smtClean="0"/>
              <a:t>Verifier Plugin</a:t>
            </a:r>
            <a:endParaRPr lang="en-US" sz="1400" dirty="0"/>
          </a:p>
        </p:txBody>
      </p:sp>
      <p:sp>
        <p:nvSpPr>
          <p:cNvPr id="123" name="Rounded Rectangle 122"/>
          <p:cNvSpPr/>
          <p:nvPr/>
        </p:nvSpPr>
        <p:spPr>
          <a:xfrm>
            <a:off x="898299" y="3289142"/>
            <a:ext cx="1295400" cy="228600"/>
          </a:xfrm>
          <a:prstGeom prst="roundRect">
            <a:avLst/>
          </a:prstGeom>
          <a:solidFill>
            <a:srgbClr val="996600"/>
          </a:solidFill>
        </p:spPr>
        <p:style>
          <a:lnRef idx="1">
            <a:schemeClr val="accent4"/>
          </a:lnRef>
          <a:fillRef idx="3">
            <a:schemeClr val="accent4"/>
          </a:fillRef>
          <a:effectRef idx="2">
            <a:schemeClr val="accent4"/>
          </a:effectRef>
          <a:fontRef idx="minor">
            <a:schemeClr val="lt1"/>
          </a:fontRef>
        </p:style>
        <p:txBody>
          <a:bodyPr lIns="0" tIns="0" rIns="0" rtlCol="0" anchor="ctr"/>
          <a:lstStyle/>
          <a:p>
            <a:pPr algn="ctr"/>
            <a:r>
              <a:rPr lang="en-US" sz="1400" dirty="0" err="1" smtClean="0"/>
              <a:t>Notifier</a:t>
            </a:r>
            <a:r>
              <a:rPr lang="en-US" sz="1400" dirty="0" smtClean="0"/>
              <a:t> Plugin</a:t>
            </a:r>
            <a:endParaRPr lang="en-US" sz="1400" dirty="0"/>
          </a:p>
        </p:txBody>
      </p:sp>
      <p:sp>
        <p:nvSpPr>
          <p:cNvPr id="124" name="Rounded Rectangle 123"/>
          <p:cNvSpPr/>
          <p:nvPr/>
        </p:nvSpPr>
        <p:spPr>
          <a:xfrm>
            <a:off x="898299" y="3962400"/>
            <a:ext cx="1295400" cy="228600"/>
          </a:xfrm>
          <a:prstGeom prst="roundRect">
            <a:avLst/>
          </a:prstGeom>
          <a:solidFill>
            <a:srgbClr val="996600"/>
          </a:solidFill>
        </p:spPr>
        <p:style>
          <a:lnRef idx="1">
            <a:schemeClr val="accent4"/>
          </a:lnRef>
          <a:fillRef idx="3">
            <a:schemeClr val="accent4"/>
          </a:fillRef>
          <a:effectRef idx="2">
            <a:schemeClr val="accent4"/>
          </a:effectRef>
          <a:fontRef idx="minor">
            <a:schemeClr val="lt1"/>
          </a:fontRef>
        </p:style>
        <p:txBody>
          <a:bodyPr lIns="0" tIns="0" rIns="0" rtlCol="0" anchor="ctr"/>
          <a:lstStyle/>
          <a:p>
            <a:pPr algn="ctr"/>
            <a:r>
              <a:rPr lang="en-US" sz="1400" dirty="0" smtClean="0"/>
              <a:t>Plugin</a:t>
            </a:r>
            <a:endParaRPr lang="en-US" sz="1400" dirty="0"/>
          </a:p>
        </p:txBody>
      </p:sp>
      <p:sp>
        <p:nvSpPr>
          <p:cNvPr id="125" name="TextBox 124"/>
          <p:cNvSpPr txBox="1"/>
          <p:nvPr/>
        </p:nvSpPr>
        <p:spPr>
          <a:xfrm rot="5400000">
            <a:off x="1477019" y="3420842"/>
            <a:ext cx="432580" cy="523220"/>
          </a:xfrm>
          <a:prstGeom prst="rect">
            <a:avLst/>
          </a:prstGeom>
          <a:noFill/>
        </p:spPr>
        <p:txBody>
          <a:bodyPr wrap="none" rtlCol="0">
            <a:spAutoFit/>
          </a:bodyPr>
          <a:lstStyle/>
          <a:p>
            <a:r>
              <a:rPr lang="en-US" sz="2800" dirty="0" smtClean="0"/>
              <a:t>…</a:t>
            </a:r>
            <a:endParaRPr lang="en-US" sz="2800" dirty="0"/>
          </a:p>
        </p:txBody>
      </p:sp>
      <p:sp>
        <p:nvSpPr>
          <p:cNvPr id="126" name="Up-Down Arrow 125"/>
          <p:cNvSpPr/>
          <p:nvPr/>
        </p:nvSpPr>
        <p:spPr>
          <a:xfrm>
            <a:off x="1507899" y="5264294"/>
            <a:ext cx="192992" cy="328470"/>
          </a:xfrm>
          <a:prstGeom prst="upDownArrow">
            <a:avLst/>
          </a:prstGeom>
          <a:noFill/>
          <a:ln w="12700">
            <a:solidFill>
              <a:srgbClr val="000000"/>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3836" rtl="0" eaLnBrk="1" latinLnBrk="0" hangingPunct="1">
              <a:defRPr sz="1800" kern="1200">
                <a:solidFill>
                  <a:schemeClr val="lt1"/>
                </a:solidFill>
                <a:latin typeface="+mn-lt"/>
                <a:ea typeface="+mn-ea"/>
                <a:cs typeface="+mn-cs"/>
              </a:defRPr>
            </a:lvl1pPr>
            <a:lvl2pPr marL="456917" algn="l" defTabSz="913836" rtl="0" eaLnBrk="1" latinLnBrk="0" hangingPunct="1">
              <a:defRPr sz="1800" kern="1200">
                <a:solidFill>
                  <a:schemeClr val="lt1"/>
                </a:solidFill>
                <a:latin typeface="+mn-lt"/>
                <a:ea typeface="+mn-ea"/>
                <a:cs typeface="+mn-cs"/>
              </a:defRPr>
            </a:lvl2pPr>
            <a:lvl3pPr marL="913836" algn="l" defTabSz="913836" rtl="0" eaLnBrk="1" latinLnBrk="0" hangingPunct="1">
              <a:defRPr sz="1800" kern="1200">
                <a:solidFill>
                  <a:schemeClr val="lt1"/>
                </a:solidFill>
                <a:latin typeface="+mn-lt"/>
                <a:ea typeface="+mn-ea"/>
                <a:cs typeface="+mn-cs"/>
              </a:defRPr>
            </a:lvl3pPr>
            <a:lvl4pPr marL="1370760" algn="l" defTabSz="913836" rtl="0" eaLnBrk="1" latinLnBrk="0" hangingPunct="1">
              <a:defRPr sz="1800" kern="1200">
                <a:solidFill>
                  <a:schemeClr val="lt1"/>
                </a:solidFill>
                <a:latin typeface="+mn-lt"/>
                <a:ea typeface="+mn-ea"/>
                <a:cs typeface="+mn-cs"/>
              </a:defRPr>
            </a:lvl4pPr>
            <a:lvl5pPr marL="1827678" algn="l" defTabSz="913836" rtl="0" eaLnBrk="1" latinLnBrk="0" hangingPunct="1">
              <a:defRPr sz="1800" kern="1200">
                <a:solidFill>
                  <a:schemeClr val="lt1"/>
                </a:solidFill>
                <a:latin typeface="+mn-lt"/>
                <a:ea typeface="+mn-ea"/>
                <a:cs typeface="+mn-cs"/>
              </a:defRPr>
            </a:lvl5pPr>
            <a:lvl6pPr marL="2284596" algn="l" defTabSz="913836" rtl="0" eaLnBrk="1" latinLnBrk="0" hangingPunct="1">
              <a:defRPr sz="1800" kern="1200">
                <a:solidFill>
                  <a:schemeClr val="lt1"/>
                </a:solidFill>
                <a:latin typeface="+mn-lt"/>
                <a:ea typeface="+mn-ea"/>
                <a:cs typeface="+mn-cs"/>
              </a:defRPr>
            </a:lvl6pPr>
            <a:lvl7pPr marL="2741518" algn="l" defTabSz="913836" rtl="0" eaLnBrk="1" latinLnBrk="0" hangingPunct="1">
              <a:defRPr sz="1800" kern="1200">
                <a:solidFill>
                  <a:schemeClr val="lt1"/>
                </a:solidFill>
                <a:latin typeface="+mn-lt"/>
                <a:ea typeface="+mn-ea"/>
                <a:cs typeface="+mn-cs"/>
              </a:defRPr>
            </a:lvl7pPr>
            <a:lvl8pPr marL="3198432" algn="l" defTabSz="913836" rtl="0" eaLnBrk="1" latinLnBrk="0" hangingPunct="1">
              <a:defRPr sz="1800" kern="1200">
                <a:solidFill>
                  <a:schemeClr val="lt1"/>
                </a:solidFill>
                <a:latin typeface="+mn-lt"/>
                <a:ea typeface="+mn-ea"/>
                <a:cs typeface="+mn-cs"/>
              </a:defRPr>
            </a:lvl8pPr>
            <a:lvl9pPr marL="3655356" algn="l" defTabSz="913836" rtl="0" eaLnBrk="1" latinLnBrk="0" hangingPunct="1">
              <a:defRPr sz="1800" kern="1200">
                <a:solidFill>
                  <a:schemeClr val="lt1"/>
                </a:solidFill>
                <a:latin typeface="+mn-lt"/>
                <a:ea typeface="+mn-ea"/>
                <a:cs typeface="+mn-cs"/>
              </a:defRPr>
            </a:lvl9pPr>
          </a:lstStyle>
          <a:p>
            <a:pPr algn="ctr"/>
            <a:endParaRPr lang="en-US" sz="1600" dirty="0" smtClean="0"/>
          </a:p>
        </p:txBody>
      </p:sp>
      <p:sp>
        <p:nvSpPr>
          <p:cNvPr id="127" name="Up-Down Arrow 126"/>
          <p:cNvSpPr/>
          <p:nvPr/>
        </p:nvSpPr>
        <p:spPr>
          <a:xfrm>
            <a:off x="5886907" y="5264294"/>
            <a:ext cx="192992" cy="328470"/>
          </a:xfrm>
          <a:prstGeom prst="upDownArrow">
            <a:avLst/>
          </a:prstGeom>
          <a:noFill/>
          <a:ln w="12700">
            <a:solidFill>
              <a:srgbClr val="000000"/>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3836" rtl="0" eaLnBrk="1" latinLnBrk="0" hangingPunct="1">
              <a:defRPr sz="1800" kern="1200">
                <a:solidFill>
                  <a:schemeClr val="lt1"/>
                </a:solidFill>
                <a:latin typeface="+mn-lt"/>
                <a:ea typeface="+mn-ea"/>
                <a:cs typeface="+mn-cs"/>
              </a:defRPr>
            </a:lvl1pPr>
            <a:lvl2pPr marL="456917" algn="l" defTabSz="913836" rtl="0" eaLnBrk="1" latinLnBrk="0" hangingPunct="1">
              <a:defRPr sz="1800" kern="1200">
                <a:solidFill>
                  <a:schemeClr val="lt1"/>
                </a:solidFill>
                <a:latin typeface="+mn-lt"/>
                <a:ea typeface="+mn-ea"/>
                <a:cs typeface="+mn-cs"/>
              </a:defRPr>
            </a:lvl2pPr>
            <a:lvl3pPr marL="913836" algn="l" defTabSz="913836" rtl="0" eaLnBrk="1" latinLnBrk="0" hangingPunct="1">
              <a:defRPr sz="1800" kern="1200">
                <a:solidFill>
                  <a:schemeClr val="lt1"/>
                </a:solidFill>
                <a:latin typeface="+mn-lt"/>
                <a:ea typeface="+mn-ea"/>
                <a:cs typeface="+mn-cs"/>
              </a:defRPr>
            </a:lvl3pPr>
            <a:lvl4pPr marL="1370760" algn="l" defTabSz="913836" rtl="0" eaLnBrk="1" latinLnBrk="0" hangingPunct="1">
              <a:defRPr sz="1800" kern="1200">
                <a:solidFill>
                  <a:schemeClr val="lt1"/>
                </a:solidFill>
                <a:latin typeface="+mn-lt"/>
                <a:ea typeface="+mn-ea"/>
                <a:cs typeface="+mn-cs"/>
              </a:defRPr>
            </a:lvl4pPr>
            <a:lvl5pPr marL="1827678" algn="l" defTabSz="913836" rtl="0" eaLnBrk="1" latinLnBrk="0" hangingPunct="1">
              <a:defRPr sz="1800" kern="1200">
                <a:solidFill>
                  <a:schemeClr val="lt1"/>
                </a:solidFill>
                <a:latin typeface="+mn-lt"/>
                <a:ea typeface="+mn-ea"/>
                <a:cs typeface="+mn-cs"/>
              </a:defRPr>
            </a:lvl5pPr>
            <a:lvl6pPr marL="2284596" algn="l" defTabSz="913836" rtl="0" eaLnBrk="1" latinLnBrk="0" hangingPunct="1">
              <a:defRPr sz="1800" kern="1200">
                <a:solidFill>
                  <a:schemeClr val="lt1"/>
                </a:solidFill>
                <a:latin typeface="+mn-lt"/>
                <a:ea typeface="+mn-ea"/>
                <a:cs typeface="+mn-cs"/>
              </a:defRPr>
            </a:lvl6pPr>
            <a:lvl7pPr marL="2741518" algn="l" defTabSz="913836" rtl="0" eaLnBrk="1" latinLnBrk="0" hangingPunct="1">
              <a:defRPr sz="1800" kern="1200">
                <a:solidFill>
                  <a:schemeClr val="lt1"/>
                </a:solidFill>
                <a:latin typeface="+mn-lt"/>
                <a:ea typeface="+mn-ea"/>
                <a:cs typeface="+mn-cs"/>
              </a:defRPr>
            </a:lvl7pPr>
            <a:lvl8pPr marL="3198432" algn="l" defTabSz="913836" rtl="0" eaLnBrk="1" latinLnBrk="0" hangingPunct="1">
              <a:defRPr sz="1800" kern="1200">
                <a:solidFill>
                  <a:schemeClr val="lt1"/>
                </a:solidFill>
                <a:latin typeface="+mn-lt"/>
                <a:ea typeface="+mn-ea"/>
                <a:cs typeface="+mn-cs"/>
              </a:defRPr>
            </a:lvl8pPr>
            <a:lvl9pPr marL="3655356" algn="l" defTabSz="913836" rtl="0" eaLnBrk="1" latinLnBrk="0" hangingPunct="1">
              <a:defRPr sz="1800" kern="1200">
                <a:solidFill>
                  <a:schemeClr val="lt1"/>
                </a:solidFill>
                <a:latin typeface="+mn-lt"/>
                <a:ea typeface="+mn-ea"/>
                <a:cs typeface="+mn-cs"/>
              </a:defRPr>
            </a:lvl9pPr>
          </a:lstStyle>
          <a:p>
            <a:pPr algn="ctr"/>
            <a:endParaRPr lang="en-US" sz="1600" dirty="0" smtClean="0"/>
          </a:p>
        </p:txBody>
      </p:sp>
      <p:sp>
        <p:nvSpPr>
          <p:cNvPr id="128" name="Up-Down Arrow 127"/>
          <p:cNvSpPr/>
          <p:nvPr/>
        </p:nvSpPr>
        <p:spPr>
          <a:xfrm>
            <a:off x="7563307" y="5264294"/>
            <a:ext cx="192992" cy="328470"/>
          </a:xfrm>
          <a:prstGeom prst="upDownArrow">
            <a:avLst/>
          </a:prstGeom>
          <a:noFill/>
          <a:ln w="12700">
            <a:solidFill>
              <a:srgbClr val="000000"/>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3836" rtl="0" eaLnBrk="1" latinLnBrk="0" hangingPunct="1">
              <a:defRPr sz="1800" kern="1200">
                <a:solidFill>
                  <a:schemeClr val="lt1"/>
                </a:solidFill>
                <a:latin typeface="+mn-lt"/>
                <a:ea typeface="+mn-ea"/>
                <a:cs typeface="+mn-cs"/>
              </a:defRPr>
            </a:lvl1pPr>
            <a:lvl2pPr marL="456917" algn="l" defTabSz="913836" rtl="0" eaLnBrk="1" latinLnBrk="0" hangingPunct="1">
              <a:defRPr sz="1800" kern="1200">
                <a:solidFill>
                  <a:schemeClr val="lt1"/>
                </a:solidFill>
                <a:latin typeface="+mn-lt"/>
                <a:ea typeface="+mn-ea"/>
                <a:cs typeface="+mn-cs"/>
              </a:defRPr>
            </a:lvl2pPr>
            <a:lvl3pPr marL="913836" algn="l" defTabSz="913836" rtl="0" eaLnBrk="1" latinLnBrk="0" hangingPunct="1">
              <a:defRPr sz="1800" kern="1200">
                <a:solidFill>
                  <a:schemeClr val="lt1"/>
                </a:solidFill>
                <a:latin typeface="+mn-lt"/>
                <a:ea typeface="+mn-ea"/>
                <a:cs typeface="+mn-cs"/>
              </a:defRPr>
            </a:lvl3pPr>
            <a:lvl4pPr marL="1370760" algn="l" defTabSz="913836" rtl="0" eaLnBrk="1" latinLnBrk="0" hangingPunct="1">
              <a:defRPr sz="1800" kern="1200">
                <a:solidFill>
                  <a:schemeClr val="lt1"/>
                </a:solidFill>
                <a:latin typeface="+mn-lt"/>
                <a:ea typeface="+mn-ea"/>
                <a:cs typeface="+mn-cs"/>
              </a:defRPr>
            </a:lvl4pPr>
            <a:lvl5pPr marL="1827678" algn="l" defTabSz="913836" rtl="0" eaLnBrk="1" latinLnBrk="0" hangingPunct="1">
              <a:defRPr sz="1800" kern="1200">
                <a:solidFill>
                  <a:schemeClr val="lt1"/>
                </a:solidFill>
                <a:latin typeface="+mn-lt"/>
                <a:ea typeface="+mn-ea"/>
                <a:cs typeface="+mn-cs"/>
              </a:defRPr>
            </a:lvl5pPr>
            <a:lvl6pPr marL="2284596" algn="l" defTabSz="913836" rtl="0" eaLnBrk="1" latinLnBrk="0" hangingPunct="1">
              <a:defRPr sz="1800" kern="1200">
                <a:solidFill>
                  <a:schemeClr val="lt1"/>
                </a:solidFill>
                <a:latin typeface="+mn-lt"/>
                <a:ea typeface="+mn-ea"/>
                <a:cs typeface="+mn-cs"/>
              </a:defRPr>
            </a:lvl6pPr>
            <a:lvl7pPr marL="2741518" algn="l" defTabSz="913836" rtl="0" eaLnBrk="1" latinLnBrk="0" hangingPunct="1">
              <a:defRPr sz="1800" kern="1200">
                <a:solidFill>
                  <a:schemeClr val="lt1"/>
                </a:solidFill>
                <a:latin typeface="+mn-lt"/>
                <a:ea typeface="+mn-ea"/>
                <a:cs typeface="+mn-cs"/>
              </a:defRPr>
            </a:lvl7pPr>
            <a:lvl8pPr marL="3198432" algn="l" defTabSz="913836" rtl="0" eaLnBrk="1" latinLnBrk="0" hangingPunct="1">
              <a:defRPr sz="1800" kern="1200">
                <a:solidFill>
                  <a:schemeClr val="lt1"/>
                </a:solidFill>
                <a:latin typeface="+mn-lt"/>
                <a:ea typeface="+mn-ea"/>
                <a:cs typeface="+mn-cs"/>
              </a:defRPr>
            </a:lvl8pPr>
            <a:lvl9pPr marL="3655356" algn="l" defTabSz="913836" rtl="0" eaLnBrk="1" latinLnBrk="0" hangingPunct="1">
              <a:defRPr sz="1800" kern="1200">
                <a:solidFill>
                  <a:schemeClr val="lt1"/>
                </a:solidFill>
                <a:latin typeface="+mn-lt"/>
                <a:ea typeface="+mn-ea"/>
                <a:cs typeface="+mn-cs"/>
              </a:defRPr>
            </a:lvl9pPr>
          </a:lstStyle>
          <a:p>
            <a:pPr algn="ctr"/>
            <a:endParaRPr lang="en-US" sz="1600" dirty="0" smtClean="0"/>
          </a:p>
        </p:txBody>
      </p:sp>
      <p:sp>
        <p:nvSpPr>
          <p:cNvPr id="129" name="Up-Down Arrow 128"/>
          <p:cNvSpPr/>
          <p:nvPr/>
        </p:nvSpPr>
        <p:spPr>
          <a:xfrm>
            <a:off x="4479699" y="5264294"/>
            <a:ext cx="192992" cy="328470"/>
          </a:xfrm>
          <a:prstGeom prst="upDownArrow">
            <a:avLst/>
          </a:prstGeom>
          <a:noFill/>
          <a:ln w="12700">
            <a:solidFill>
              <a:srgbClr val="000000"/>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3836" rtl="0" eaLnBrk="1" latinLnBrk="0" hangingPunct="1">
              <a:defRPr sz="1800" kern="1200">
                <a:solidFill>
                  <a:schemeClr val="lt1"/>
                </a:solidFill>
                <a:latin typeface="+mn-lt"/>
                <a:ea typeface="+mn-ea"/>
                <a:cs typeface="+mn-cs"/>
              </a:defRPr>
            </a:lvl1pPr>
            <a:lvl2pPr marL="456917" algn="l" defTabSz="913836" rtl="0" eaLnBrk="1" latinLnBrk="0" hangingPunct="1">
              <a:defRPr sz="1800" kern="1200">
                <a:solidFill>
                  <a:schemeClr val="lt1"/>
                </a:solidFill>
                <a:latin typeface="+mn-lt"/>
                <a:ea typeface="+mn-ea"/>
                <a:cs typeface="+mn-cs"/>
              </a:defRPr>
            </a:lvl2pPr>
            <a:lvl3pPr marL="913836" algn="l" defTabSz="913836" rtl="0" eaLnBrk="1" latinLnBrk="0" hangingPunct="1">
              <a:defRPr sz="1800" kern="1200">
                <a:solidFill>
                  <a:schemeClr val="lt1"/>
                </a:solidFill>
                <a:latin typeface="+mn-lt"/>
                <a:ea typeface="+mn-ea"/>
                <a:cs typeface="+mn-cs"/>
              </a:defRPr>
            </a:lvl3pPr>
            <a:lvl4pPr marL="1370760" algn="l" defTabSz="913836" rtl="0" eaLnBrk="1" latinLnBrk="0" hangingPunct="1">
              <a:defRPr sz="1800" kern="1200">
                <a:solidFill>
                  <a:schemeClr val="lt1"/>
                </a:solidFill>
                <a:latin typeface="+mn-lt"/>
                <a:ea typeface="+mn-ea"/>
                <a:cs typeface="+mn-cs"/>
              </a:defRPr>
            </a:lvl4pPr>
            <a:lvl5pPr marL="1827678" algn="l" defTabSz="913836" rtl="0" eaLnBrk="1" latinLnBrk="0" hangingPunct="1">
              <a:defRPr sz="1800" kern="1200">
                <a:solidFill>
                  <a:schemeClr val="lt1"/>
                </a:solidFill>
                <a:latin typeface="+mn-lt"/>
                <a:ea typeface="+mn-ea"/>
                <a:cs typeface="+mn-cs"/>
              </a:defRPr>
            </a:lvl5pPr>
            <a:lvl6pPr marL="2284596" algn="l" defTabSz="913836" rtl="0" eaLnBrk="1" latinLnBrk="0" hangingPunct="1">
              <a:defRPr sz="1800" kern="1200">
                <a:solidFill>
                  <a:schemeClr val="lt1"/>
                </a:solidFill>
                <a:latin typeface="+mn-lt"/>
                <a:ea typeface="+mn-ea"/>
                <a:cs typeface="+mn-cs"/>
              </a:defRPr>
            </a:lvl6pPr>
            <a:lvl7pPr marL="2741518" algn="l" defTabSz="913836" rtl="0" eaLnBrk="1" latinLnBrk="0" hangingPunct="1">
              <a:defRPr sz="1800" kern="1200">
                <a:solidFill>
                  <a:schemeClr val="lt1"/>
                </a:solidFill>
                <a:latin typeface="+mn-lt"/>
                <a:ea typeface="+mn-ea"/>
                <a:cs typeface="+mn-cs"/>
              </a:defRPr>
            </a:lvl7pPr>
            <a:lvl8pPr marL="3198432" algn="l" defTabSz="913836" rtl="0" eaLnBrk="1" latinLnBrk="0" hangingPunct="1">
              <a:defRPr sz="1800" kern="1200">
                <a:solidFill>
                  <a:schemeClr val="lt1"/>
                </a:solidFill>
                <a:latin typeface="+mn-lt"/>
                <a:ea typeface="+mn-ea"/>
                <a:cs typeface="+mn-cs"/>
              </a:defRPr>
            </a:lvl8pPr>
            <a:lvl9pPr marL="3655356" algn="l" defTabSz="913836" rtl="0" eaLnBrk="1" latinLnBrk="0" hangingPunct="1">
              <a:defRPr sz="1800" kern="1200">
                <a:solidFill>
                  <a:schemeClr val="lt1"/>
                </a:solidFill>
                <a:latin typeface="+mn-lt"/>
                <a:ea typeface="+mn-ea"/>
                <a:cs typeface="+mn-cs"/>
              </a:defRPr>
            </a:lvl9pPr>
          </a:lstStyle>
          <a:p>
            <a:pPr algn="ctr"/>
            <a:endParaRPr lang="en-US" sz="1600" dirty="0" smtClean="0"/>
          </a:p>
        </p:txBody>
      </p:sp>
      <p:sp>
        <p:nvSpPr>
          <p:cNvPr id="130" name="Up-Down Arrow 129"/>
          <p:cNvSpPr/>
          <p:nvPr/>
        </p:nvSpPr>
        <p:spPr>
          <a:xfrm>
            <a:off x="3260499" y="5264294"/>
            <a:ext cx="192992" cy="328470"/>
          </a:xfrm>
          <a:prstGeom prst="upDownArrow">
            <a:avLst/>
          </a:prstGeom>
          <a:noFill/>
          <a:ln w="12700">
            <a:solidFill>
              <a:srgbClr val="000000"/>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3836" rtl="0" eaLnBrk="1" latinLnBrk="0" hangingPunct="1">
              <a:defRPr sz="1800" kern="1200">
                <a:solidFill>
                  <a:schemeClr val="lt1"/>
                </a:solidFill>
                <a:latin typeface="+mn-lt"/>
                <a:ea typeface="+mn-ea"/>
                <a:cs typeface="+mn-cs"/>
              </a:defRPr>
            </a:lvl1pPr>
            <a:lvl2pPr marL="456917" algn="l" defTabSz="913836" rtl="0" eaLnBrk="1" latinLnBrk="0" hangingPunct="1">
              <a:defRPr sz="1800" kern="1200">
                <a:solidFill>
                  <a:schemeClr val="lt1"/>
                </a:solidFill>
                <a:latin typeface="+mn-lt"/>
                <a:ea typeface="+mn-ea"/>
                <a:cs typeface="+mn-cs"/>
              </a:defRPr>
            </a:lvl2pPr>
            <a:lvl3pPr marL="913836" algn="l" defTabSz="913836" rtl="0" eaLnBrk="1" latinLnBrk="0" hangingPunct="1">
              <a:defRPr sz="1800" kern="1200">
                <a:solidFill>
                  <a:schemeClr val="lt1"/>
                </a:solidFill>
                <a:latin typeface="+mn-lt"/>
                <a:ea typeface="+mn-ea"/>
                <a:cs typeface="+mn-cs"/>
              </a:defRPr>
            </a:lvl3pPr>
            <a:lvl4pPr marL="1370760" algn="l" defTabSz="913836" rtl="0" eaLnBrk="1" latinLnBrk="0" hangingPunct="1">
              <a:defRPr sz="1800" kern="1200">
                <a:solidFill>
                  <a:schemeClr val="lt1"/>
                </a:solidFill>
                <a:latin typeface="+mn-lt"/>
                <a:ea typeface="+mn-ea"/>
                <a:cs typeface="+mn-cs"/>
              </a:defRPr>
            </a:lvl4pPr>
            <a:lvl5pPr marL="1827678" algn="l" defTabSz="913836" rtl="0" eaLnBrk="1" latinLnBrk="0" hangingPunct="1">
              <a:defRPr sz="1800" kern="1200">
                <a:solidFill>
                  <a:schemeClr val="lt1"/>
                </a:solidFill>
                <a:latin typeface="+mn-lt"/>
                <a:ea typeface="+mn-ea"/>
                <a:cs typeface="+mn-cs"/>
              </a:defRPr>
            </a:lvl5pPr>
            <a:lvl6pPr marL="2284596" algn="l" defTabSz="913836" rtl="0" eaLnBrk="1" latinLnBrk="0" hangingPunct="1">
              <a:defRPr sz="1800" kern="1200">
                <a:solidFill>
                  <a:schemeClr val="lt1"/>
                </a:solidFill>
                <a:latin typeface="+mn-lt"/>
                <a:ea typeface="+mn-ea"/>
                <a:cs typeface="+mn-cs"/>
              </a:defRPr>
            </a:lvl6pPr>
            <a:lvl7pPr marL="2741518" algn="l" defTabSz="913836" rtl="0" eaLnBrk="1" latinLnBrk="0" hangingPunct="1">
              <a:defRPr sz="1800" kern="1200">
                <a:solidFill>
                  <a:schemeClr val="lt1"/>
                </a:solidFill>
                <a:latin typeface="+mn-lt"/>
                <a:ea typeface="+mn-ea"/>
                <a:cs typeface="+mn-cs"/>
              </a:defRPr>
            </a:lvl7pPr>
            <a:lvl8pPr marL="3198432" algn="l" defTabSz="913836" rtl="0" eaLnBrk="1" latinLnBrk="0" hangingPunct="1">
              <a:defRPr sz="1800" kern="1200">
                <a:solidFill>
                  <a:schemeClr val="lt1"/>
                </a:solidFill>
                <a:latin typeface="+mn-lt"/>
                <a:ea typeface="+mn-ea"/>
                <a:cs typeface="+mn-cs"/>
              </a:defRPr>
            </a:lvl8pPr>
            <a:lvl9pPr marL="3655356" algn="l" defTabSz="913836" rtl="0" eaLnBrk="1" latinLnBrk="0" hangingPunct="1">
              <a:defRPr sz="1800" kern="1200">
                <a:solidFill>
                  <a:schemeClr val="lt1"/>
                </a:solidFill>
                <a:latin typeface="+mn-lt"/>
                <a:ea typeface="+mn-ea"/>
                <a:cs typeface="+mn-cs"/>
              </a:defRPr>
            </a:lvl9pPr>
          </a:lstStyle>
          <a:p>
            <a:pPr algn="ctr"/>
            <a:endParaRPr lang="en-US" sz="1600" dirty="0" smtClean="0"/>
          </a:p>
        </p:txBody>
      </p:sp>
      <p:sp>
        <p:nvSpPr>
          <p:cNvPr id="131" name="Left Arrow 130"/>
          <p:cNvSpPr/>
          <p:nvPr/>
        </p:nvSpPr>
        <p:spPr>
          <a:xfrm>
            <a:off x="8289700" y="1981200"/>
            <a:ext cx="842577"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Left Arrow 131"/>
          <p:cNvSpPr/>
          <p:nvPr/>
        </p:nvSpPr>
        <p:spPr>
          <a:xfrm>
            <a:off x="8215087" y="3430479"/>
            <a:ext cx="842577" cy="25019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TextBox 132"/>
          <p:cNvSpPr txBox="1"/>
          <p:nvPr/>
        </p:nvSpPr>
        <p:spPr>
          <a:xfrm>
            <a:off x="9132277" y="3099831"/>
            <a:ext cx="3059723" cy="1200329"/>
          </a:xfrm>
          <a:prstGeom prst="rect">
            <a:avLst/>
          </a:prstGeom>
          <a:noFill/>
        </p:spPr>
        <p:txBody>
          <a:bodyPr wrap="square" rtlCol="0">
            <a:spAutoFit/>
          </a:bodyPr>
          <a:lstStyle/>
          <a:p>
            <a:r>
              <a:rPr lang="en-US" dirty="0" err="1" smtClean="0"/>
              <a:t>OpenDaylight</a:t>
            </a:r>
            <a:r>
              <a:rPr lang="en-US" dirty="0" smtClean="0"/>
              <a:t> MD-SAL – Framework stores </a:t>
            </a:r>
            <a:r>
              <a:rPr lang="en-US" dirty="0" err="1" smtClean="0"/>
              <a:t>Config</a:t>
            </a:r>
            <a:r>
              <a:rPr lang="en-US" dirty="0" smtClean="0"/>
              <a:t> and Operational data and enables interaction between MS.</a:t>
            </a:r>
            <a:endParaRPr lang="en-US" dirty="0"/>
          </a:p>
        </p:txBody>
      </p:sp>
      <p:sp>
        <p:nvSpPr>
          <p:cNvPr id="134" name="TextBox 133"/>
          <p:cNvSpPr txBox="1"/>
          <p:nvPr/>
        </p:nvSpPr>
        <p:spPr>
          <a:xfrm>
            <a:off x="9057664" y="1016675"/>
            <a:ext cx="3059723" cy="1754326"/>
          </a:xfrm>
          <a:prstGeom prst="rect">
            <a:avLst/>
          </a:prstGeom>
          <a:noFill/>
        </p:spPr>
        <p:txBody>
          <a:bodyPr wrap="square" rtlCol="0">
            <a:spAutoFit/>
          </a:bodyPr>
          <a:lstStyle/>
          <a:p>
            <a:r>
              <a:rPr lang="en-US" dirty="0" smtClean="0"/>
              <a:t>Micro services register with MD-SAL platform – about capabilities, interfaces, entities etc.  Each MS is modelled using YANG and compiled to create skeleton code </a:t>
            </a:r>
            <a:endParaRPr lang="en-US" dirty="0"/>
          </a:p>
        </p:txBody>
      </p:sp>
      <p:sp>
        <p:nvSpPr>
          <p:cNvPr id="135" name="TextBox 134"/>
          <p:cNvSpPr txBox="1"/>
          <p:nvPr/>
        </p:nvSpPr>
        <p:spPr>
          <a:xfrm>
            <a:off x="8710988" y="4563961"/>
            <a:ext cx="3406399" cy="1815882"/>
          </a:xfrm>
          <a:prstGeom prst="rect">
            <a:avLst/>
          </a:prstGeom>
          <a:noFill/>
        </p:spPr>
        <p:txBody>
          <a:bodyPr wrap="square" rtlCol="0">
            <a:spAutoFit/>
          </a:bodyPr>
          <a:lstStyle/>
          <a:p>
            <a:r>
              <a:rPr lang="en-US" sz="1600" dirty="0" smtClean="0"/>
              <a:t>MD-SAL takes care of data storage , cluster data consistency, </a:t>
            </a:r>
            <a:r>
              <a:rPr lang="en-US" sz="1600" dirty="0" err="1" smtClean="0"/>
              <a:t>sharding</a:t>
            </a:r>
            <a:r>
              <a:rPr lang="en-US" sz="1600" dirty="0" smtClean="0"/>
              <a:t>, interaction between micro services, set of tools for project skeleton . </a:t>
            </a:r>
          </a:p>
          <a:p>
            <a:r>
              <a:rPr lang="en-US" sz="1600" dirty="0" smtClean="0"/>
              <a:t>Any change in distributed </a:t>
            </a:r>
            <a:r>
              <a:rPr lang="en-US" sz="1600" dirty="0" err="1" smtClean="0"/>
              <a:t>config</a:t>
            </a:r>
            <a:r>
              <a:rPr lang="en-US" sz="1600" dirty="0" smtClean="0"/>
              <a:t>/operational tree is notified to subscribed MS </a:t>
            </a:r>
            <a:endParaRPr lang="en-US" sz="1600" dirty="0"/>
          </a:p>
        </p:txBody>
      </p:sp>
      <p:sp>
        <p:nvSpPr>
          <p:cNvPr id="136" name="TextBox 135"/>
          <p:cNvSpPr txBox="1"/>
          <p:nvPr/>
        </p:nvSpPr>
        <p:spPr>
          <a:xfrm>
            <a:off x="3813481" y="6133621"/>
            <a:ext cx="3588611" cy="307777"/>
          </a:xfrm>
          <a:prstGeom prst="rect">
            <a:avLst/>
          </a:prstGeom>
          <a:noFill/>
        </p:spPr>
        <p:txBody>
          <a:bodyPr wrap="none" rtlCol="0">
            <a:spAutoFit/>
          </a:bodyPr>
          <a:lstStyle/>
          <a:p>
            <a:r>
              <a:rPr lang="en-US" sz="1400" dirty="0" smtClean="0"/>
              <a:t>Reference: Opendaylight MD-SAL Architecture </a:t>
            </a:r>
            <a:endParaRPr lang="en-US" sz="1400" dirty="0"/>
          </a:p>
        </p:txBody>
      </p:sp>
    </p:spTree>
    <p:extLst>
      <p:ext uri="{BB962C8B-B14F-4D97-AF65-F5344CB8AC3E}">
        <p14:creationId xmlns:p14="http://schemas.microsoft.com/office/powerpoint/2010/main" val="3279751842"/>
      </p:ext>
    </p:extLst>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2769" y="885329"/>
            <a:ext cx="6707276" cy="5865301"/>
          </a:xfrm>
          <a:prstGeom prst="rect">
            <a:avLst/>
          </a:prstGeom>
          <a:solidFill>
            <a:schemeClr val="bg1"/>
          </a:solidFill>
          <a:ln>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b="1" dirty="0" smtClean="0">
              <a:solidFill>
                <a:schemeClr val="bg1"/>
              </a:solidFill>
              <a:latin typeface="Arial"/>
              <a:cs typeface="Arial"/>
            </a:endParaRPr>
          </a:p>
        </p:txBody>
      </p:sp>
      <p:sp>
        <p:nvSpPr>
          <p:cNvPr id="2" name="Slide Number Placeholder 1"/>
          <p:cNvSpPr>
            <a:spLocks noGrp="1"/>
          </p:cNvSpPr>
          <p:nvPr>
            <p:ph type="sldNum" sz="quarter" idx="4"/>
          </p:nvPr>
        </p:nvSpPr>
        <p:spPr/>
        <p:txBody>
          <a:bodyPr/>
          <a:lstStyle/>
          <a:p>
            <a:fld id="{6C9CD605-947A-3C4E-98CB-B055F943FEBA}" type="slidenum">
              <a:rPr lang="en-US" smtClean="0"/>
              <a:pPr/>
              <a:t>37</a:t>
            </a:fld>
            <a:endParaRPr lang="en-US" dirty="0"/>
          </a:p>
        </p:txBody>
      </p:sp>
      <p:sp>
        <p:nvSpPr>
          <p:cNvPr id="3" name="Title 2"/>
          <p:cNvSpPr>
            <a:spLocks noGrp="1"/>
          </p:cNvSpPr>
          <p:nvPr>
            <p:ph type="title"/>
          </p:nvPr>
        </p:nvSpPr>
        <p:spPr/>
        <p:txBody>
          <a:bodyPr>
            <a:normAutofit fontScale="90000"/>
          </a:bodyPr>
          <a:lstStyle/>
          <a:p>
            <a:r>
              <a:rPr lang="en-US" dirty="0" smtClean="0"/>
              <a:t>Model Driven Microservices – One possible implementation view </a:t>
            </a:r>
            <a:endParaRPr lang="en-US" dirty="0"/>
          </a:p>
        </p:txBody>
      </p:sp>
      <p:sp>
        <p:nvSpPr>
          <p:cNvPr id="6" name="Rounded Rectangle 5"/>
          <p:cNvSpPr/>
          <p:nvPr/>
        </p:nvSpPr>
        <p:spPr>
          <a:xfrm>
            <a:off x="1599347" y="3101885"/>
            <a:ext cx="1451664" cy="1072886"/>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400" b="1" dirty="0" smtClean="0">
                <a:solidFill>
                  <a:schemeClr val="tx1"/>
                </a:solidFill>
                <a:latin typeface="Arial"/>
                <a:cs typeface="Arial"/>
              </a:rPr>
              <a:t>ONAP Microservice </a:t>
            </a:r>
          </a:p>
          <a:p>
            <a:pPr algn="ctr"/>
            <a:endParaRPr lang="en-US" sz="1400" b="1" dirty="0">
              <a:solidFill>
                <a:schemeClr val="tx1"/>
              </a:solidFill>
              <a:latin typeface="Arial"/>
              <a:cs typeface="Arial"/>
            </a:endParaRPr>
          </a:p>
          <a:p>
            <a:pPr algn="ctr"/>
            <a:endParaRPr lang="en-US" sz="1400" b="1" dirty="0" smtClean="0">
              <a:solidFill>
                <a:schemeClr val="tx1"/>
              </a:solidFill>
              <a:latin typeface="Arial"/>
              <a:cs typeface="Arial"/>
            </a:endParaRPr>
          </a:p>
        </p:txBody>
      </p:sp>
      <p:sp>
        <p:nvSpPr>
          <p:cNvPr id="7" name="Rounded Rectangle 6"/>
          <p:cNvSpPr/>
          <p:nvPr/>
        </p:nvSpPr>
        <p:spPr>
          <a:xfrm>
            <a:off x="3951164" y="3101885"/>
            <a:ext cx="1418478" cy="1072885"/>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400" b="1" dirty="0" smtClean="0">
                <a:solidFill>
                  <a:schemeClr val="tx1"/>
                </a:solidFill>
                <a:latin typeface="Arial"/>
                <a:cs typeface="Arial"/>
              </a:rPr>
              <a:t>ONAP Microservice </a:t>
            </a:r>
          </a:p>
          <a:p>
            <a:pPr algn="ctr"/>
            <a:endParaRPr lang="en-US" sz="1400" b="1" dirty="0">
              <a:solidFill>
                <a:schemeClr val="tx1"/>
              </a:solidFill>
              <a:latin typeface="Arial"/>
              <a:cs typeface="Arial"/>
            </a:endParaRPr>
          </a:p>
          <a:p>
            <a:pPr algn="ctr"/>
            <a:endParaRPr lang="en-US" sz="1400" b="1" dirty="0" smtClean="0">
              <a:solidFill>
                <a:schemeClr val="tx1"/>
              </a:solidFill>
              <a:latin typeface="Arial"/>
              <a:cs typeface="Arial"/>
            </a:endParaRPr>
          </a:p>
        </p:txBody>
      </p:sp>
      <p:sp>
        <p:nvSpPr>
          <p:cNvPr id="8" name="Rectangle 7"/>
          <p:cNvSpPr/>
          <p:nvPr/>
        </p:nvSpPr>
        <p:spPr>
          <a:xfrm>
            <a:off x="785534" y="4883507"/>
            <a:ext cx="10121005" cy="397675"/>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1400" b="1" dirty="0" smtClean="0">
              <a:solidFill>
                <a:schemeClr val="bg1"/>
              </a:solidFill>
              <a:latin typeface="Arial"/>
              <a:cs typeface="Arial"/>
            </a:endParaRPr>
          </a:p>
        </p:txBody>
      </p:sp>
      <p:sp>
        <p:nvSpPr>
          <p:cNvPr id="9" name="TextBox 8"/>
          <p:cNvSpPr txBox="1"/>
          <p:nvPr/>
        </p:nvSpPr>
        <p:spPr>
          <a:xfrm>
            <a:off x="3121803" y="4871281"/>
            <a:ext cx="744114" cy="369332"/>
          </a:xfrm>
          <a:prstGeom prst="rect">
            <a:avLst/>
          </a:prstGeom>
          <a:noFill/>
        </p:spPr>
        <p:txBody>
          <a:bodyPr wrap="none" rtlCol="0">
            <a:spAutoFit/>
          </a:bodyPr>
          <a:lstStyle/>
          <a:p>
            <a:r>
              <a:rPr lang="en-US" dirty="0" smtClean="0"/>
              <a:t>Music</a:t>
            </a:r>
            <a:endParaRPr lang="en-US" dirty="0"/>
          </a:p>
        </p:txBody>
      </p:sp>
      <p:sp>
        <p:nvSpPr>
          <p:cNvPr id="10" name="Up-Down Arrow 9"/>
          <p:cNvSpPr/>
          <p:nvPr/>
        </p:nvSpPr>
        <p:spPr>
          <a:xfrm>
            <a:off x="2149219" y="4174769"/>
            <a:ext cx="197955" cy="696511"/>
          </a:xfrm>
          <a:prstGeom prst="upDownArrow">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1400" b="1" dirty="0" smtClean="0">
              <a:solidFill>
                <a:schemeClr val="bg1"/>
              </a:solidFill>
              <a:latin typeface="Arial"/>
              <a:cs typeface="Arial"/>
            </a:endParaRPr>
          </a:p>
        </p:txBody>
      </p:sp>
      <p:sp>
        <p:nvSpPr>
          <p:cNvPr id="11" name="Up-Down Arrow 10"/>
          <p:cNvSpPr/>
          <p:nvPr/>
        </p:nvSpPr>
        <p:spPr>
          <a:xfrm>
            <a:off x="4775780" y="4174769"/>
            <a:ext cx="197955" cy="708738"/>
          </a:xfrm>
          <a:prstGeom prst="upDownArrow">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1400" b="1" dirty="0" smtClean="0">
              <a:solidFill>
                <a:schemeClr val="bg1"/>
              </a:solidFill>
              <a:latin typeface="Arial"/>
              <a:cs typeface="Arial"/>
            </a:endParaRPr>
          </a:p>
        </p:txBody>
      </p:sp>
      <p:sp>
        <p:nvSpPr>
          <p:cNvPr id="12" name="Rectangle 11"/>
          <p:cNvSpPr/>
          <p:nvPr/>
        </p:nvSpPr>
        <p:spPr>
          <a:xfrm>
            <a:off x="1599347" y="2688378"/>
            <a:ext cx="1451664" cy="265620"/>
          </a:xfrm>
          <a:prstGeom prst="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b="1" dirty="0" smtClean="0">
                <a:solidFill>
                  <a:schemeClr val="tx1"/>
                </a:solidFill>
                <a:latin typeface="Arial"/>
                <a:cs typeface="Arial"/>
              </a:rPr>
              <a:t>API </a:t>
            </a:r>
          </a:p>
        </p:txBody>
      </p:sp>
      <p:sp>
        <p:nvSpPr>
          <p:cNvPr id="13" name="Folded Corner 12"/>
          <p:cNvSpPr/>
          <p:nvPr/>
        </p:nvSpPr>
        <p:spPr>
          <a:xfrm>
            <a:off x="1131955" y="3403635"/>
            <a:ext cx="373913" cy="469387"/>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sz="1400" b="1" dirty="0" smtClean="0">
              <a:solidFill>
                <a:schemeClr val="bg1"/>
              </a:solidFill>
              <a:latin typeface="Arial"/>
              <a:cs typeface="Arial"/>
            </a:endParaRPr>
          </a:p>
        </p:txBody>
      </p:sp>
      <p:sp>
        <p:nvSpPr>
          <p:cNvPr id="14" name="Folded Corner 13"/>
          <p:cNvSpPr/>
          <p:nvPr/>
        </p:nvSpPr>
        <p:spPr>
          <a:xfrm>
            <a:off x="5479910" y="3426169"/>
            <a:ext cx="373913" cy="469387"/>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sz="1400" b="1" dirty="0" smtClean="0">
              <a:solidFill>
                <a:schemeClr val="bg1"/>
              </a:solidFill>
              <a:latin typeface="Arial"/>
              <a:cs typeface="Arial"/>
            </a:endParaRPr>
          </a:p>
        </p:txBody>
      </p:sp>
      <p:sp>
        <p:nvSpPr>
          <p:cNvPr id="15" name="Rectangle 14"/>
          <p:cNvSpPr/>
          <p:nvPr/>
        </p:nvSpPr>
        <p:spPr>
          <a:xfrm>
            <a:off x="3972965" y="2723448"/>
            <a:ext cx="1396677" cy="256308"/>
          </a:xfrm>
          <a:prstGeom prst="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b="1" dirty="0" smtClean="0">
                <a:solidFill>
                  <a:schemeClr val="tx1"/>
                </a:solidFill>
                <a:latin typeface="Arial"/>
                <a:cs typeface="Arial"/>
              </a:rPr>
              <a:t>API </a:t>
            </a:r>
          </a:p>
        </p:txBody>
      </p:sp>
      <p:sp>
        <p:nvSpPr>
          <p:cNvPr id="16" name="Rectangle 15"/>
          <p:cNvSpPr/>
          <p:nvPr/>
        </p:nvSpPr>
        <p:spPr>
          <a:xfrm>
            <a:off x="794700" y="5894161"/>
            <a:ext cx="10111839" cy="400297"/>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sz="1400" b="1" dirty="0" smtClean="0">
                <a:solidFill>
                  <a:schemeClr val="tx1"/>
                </a:solidFill>
                <a:latin typeface="Arial"/>
                <a:cs typeface="Arial"/>
              </a:rPr>
              <a:t>                       DMAAP/Real Time Data Event Streaming &amp; Processing </a:t>
            </a:r>
            <a:endParaRPr lang="en-US" sz="1400" b="1" dirty="0">
              <a:solidFill>
                <a:schemeClr val="tx1"/>
              </a:solidFill>
              <a:latin typeface="Arial"/>
              <a:cs typeface="Arial"/>
            </a:endParaRPr>
          </a:p>
        </p:txBody>
      </p:sp>
      <p:sp>
        <p:nvSpPr>
          <p:cNvPr id="17" name="Rectangle 16"/>
          <p:cNvSpPr/>
          <p:nvPr/>
        </p:nvSpPr>
        <p:spPr>
          <a:xfrm>
            <a:off x="772706" y="1851246"/>
            <a:ext cx="4503410" cy="486953"/>
          </a:xfrm>
          <a:prstGeom prst="rect">
            <a:avLst/>
          </a:prstGeom>
          <a:ln/>
        </p:spPr>
        <p:style>
          <a:lnRef idx="1">
            <a:schemeClr val="accent2"/>
          </a:lnRef>
          <a:fillRef idx="2">
            <a:schemeClr val="accent2"/>
          </a:fillRef>
          <a:effectRef idx="1">
            <a:schemeClr val="accent2"/>
          </a:effectRef>
          <a:fontRef idx="minor">
            <a:schemeClr val="dk1"/>
          </a:fontRef>
        </p:style>
        <p:txBody>
          <a:bodyPr rtlCol="0" anchor="t"/>
          <a:lstStyle/>
          <a:p>
            <a:pPr algn="ctr"/>
            <a:r>
              <a:rPr lang="en-US" sz="1400" b="1" dirty="0" smtClean="0">
                <a:solidFill>
                  <a:schemeClr val="tx1"/>
                </a:solidFill>
                <a:latin typeface="Arial"/>
                <a:cs typeface="Arial"/>
              </a:rPr>
              <a:t>MSB</a:t>
            </a:r>
            <a:endParaRPr lang="en-US" sz="1400" b="1" dirty="0">
              <a:solidFill>
                <a:schemeClr val="tx1"/>
              </a:solidFill>
              <a:latin typeface="Arial"/>
              <a:cs typeface="Arial"/>
            </a:endParaRPr>
          </a:p>
        </p:txBody>
      </p:sp>
      <p:sp>
        <p:nvSpPr>
          <p:cNvPr id="18" name="Rectangle 17"/>
          <p:cNvSpPr/>
          <p:nvPr/>
        </p:nvSpPr>
        <p:spPr>
          <a:xfrm>
            <a:off x="794700" y="1110719"/>
            <a:ext cx="5377759" cy="432130"/>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400" b="1" dirty="0" smtClean="0">
                <a:solidFill>
                  <a:schemeClr val="tx1"/>
                </a:solidFill>
                <a:latin typeface="Arial"/>
                <a:cs typeface="Arial"/>
              </a:rPr>
              <a:t>OOM</a:t>
            </a:r>
            <a:endParaRPr lang="en-US" sz="1400" b="1" dirty="0">
              <a:solidFill>
                <a:schemeClr val="tx1"/>
              </a:solidFill>
              <a:latin typeface="Arial"/>
              <a:cs typeface="Arial"/>
            </a:endParaRPr>
          </a:p>
        </p:txBody>
      </p:sp>
      <p:cxnSp>
        <p:nvCxnSpPr>
          <p:cNvPr id="19" name="Straight Arrow Connector 18"/>
          <p:cNvCxnSpPr/>
          <p:nvPr/>
        </p:nvCxnSpPr>
        <p:spPr>
          <a:xfrm flipH="1" flipV="1">
            <a:off x="5782777" y="1542849"/>
            <a:ext cx="1" cy="188332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0" name="TextBox 19"/>
          <p:cNvSpPr txBox="1"/>
          <p:nvPr/>
        </p:nvSpPr>
        <p:spPr>
          <a:xfrm>
            <a:off x="985988" y="3837588"/>
            <a:ext cx="976134" cy="577081"/>
          </a:xfrm>
          <a:prstGeom prst="rect">
            <a:avLst/>
          </a:prstGeom>
          <a:noFill/>
        </p:spPr>
        <p:txBody>
          <a:bodyPr wrap="square" rtlCol="0">
            <a:spAutoFit/>
          </a:bodyPr>
          <a:lstStyle/>
          <a:p>
            <a:r>
              <a:rPr lang="en-US" sz="1050" dirty="0" smtClean="0"/>
              <a:t>Meta Model</a:t>
            </a:r>
          </a:p>
          <a:p>
            <a:r>
              <a:rPr lang="en-US" sz="1050" dirty="0" smtClean="0"/>
              <a:t>Or  MS Configuration  </a:t>
            </a:r>
            <a:endParaRPr lang="en-US" sz="1050" dirty="0"/>
          </a:p>
        </p:txBody>
      </p:sp>
      <p:sp>
        <p:nvSpPr>
          <p:cNvPr id="21" name="TextBox 20"/>
          <p:cNvSpPr txBox="1"/>
          <p:nvPr/>
        </p:nvSpPr>
        <p:spPr>
          <a:xfrm>
            <a:off x="5276115" y="3948506"/>
            <a:ext cx="956224" cy="276999"/>
          </a:xfrm>
          <a:prstGeom prst="rect">
            <a:avLst/>
          </a:prstGeom>
          <a:noFill/>
        </p:spPr>
        <p:txBody>
          <a:bodyPr wrap="none" rtlCol="0">
            <a:spAutoFit/>
          </a:bodyPr>
          <a:lstStyle/>
          <a:p>
            <a:r>
              <a:rPr lang="en-US" sz="1200" dirty="0" smtClean="0"/>
              <a:t>Meta Model</a:t>
            </a:r>
            <a:endParaRPr lang="en-US" sz="1200" dirty="0"/>
          </a:p>
        </p:txBody>
      </p:sp>
      <p:cxnSp>
        <p:nvCxnSpPr>
          <p:cNvPr id="22" name="Elbow Connector 21"/>
          <p:cNvCxnSpPr>
            <a:stCxn id="6" idx="0"/>
            <a:endCxn id="15" idx="0"/>
          </p:cNvCxnSpPr>
          <p:nvPr/>
        </p:nvCxnSpPr>
        <p:spPr>
          <a:xfrm rot="5400000" flipH="1" flipV="1">
            <a:off x="3309023" y="1739605"/>
            <a:ext cx="378437" cy="2346125"/>
          </a:xfrm>
          <a:prstGeom prst="bentConnector3">
            <a:avLst>
              <a:gd name="adj1" fmla="val 228469"/>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785533" y="5472134"/>
            <a:ext cx="10121006" cy="280358"/>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en-US" sz="1400" b="1" dirty="0" smtClean="0">
                <a:solidFill>
                  <a:schemeClr val="tx1"/>
                </a:solidFill>
                <a:latin typeface="Arial"/>
                <a:cs typeface="Arial"/>
              </a:rPr>
              <a:t>                         Distributed Configuration Store (OOM – Consul ? ) </a:t>
            </a:r>
            <a:endParaRPr lang="en-US" sz="1400" b="1" dirty="0">
              <a:solidFill>
                <a:schemeClr val="tx1"/>
              </a:solidFill>
              <a:latin typeface="Arial"/>
              <a:cs typeface="Arial"/>
            </a:endParaRPr>
          </a:p>
        </p:txBody>
      </p:sp>
      <p:cxnSp>
        <p:nvCxnSpPr>
          <p:cNvPr id="24" name="Straight Arrow Connector 23"/>
          <p:cNvCxnSpPr/>
          <p:nvPr/>
        </p:nvCxnSpPr>
        <p:spPr>
          <a:xfrm>
            <a:off x="1786304" y="4174770"/>
            <a:ext cx="0" cy="1719391"/>
          </a:xfrm>
          <a:prstGeom prst="straightConnector1">
            <a:avLst/>
          </a:prstGeom>
          <a:ln w="31750" cmpd="sng">
            <a:solidFill>
              <a:srgbClr val="FF0000"/>
            </a:solidFill>
            <a:prstDash val="solid"/>
            <a:headEnd type="arrow"/>
            <a:tailEnd type="arrow"/>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1051464" y="2500613"/>
            <a:ext cx="2104372" cy="1839481"/>
          </a:xfrm>
          <a:prstGeom prst="rect">
            <a:avLst/>
          </a:prstGeom>
          <a:noFill/>
          <a:ln w="3175">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b="1" dirty="0" smtClean="0">
              <a:solidFill>
                <a:schemeClr val="bg1"/>
              </a:solidFill>
              <a:latin typeface="Arial"/>
              <a:cs typeface="Arial"/>
            </a:endParaRPr>
          </a:p>
        </p:txBody>
      </p:sp>
      <p:sp>
        <p:nvSpPr>
          <p:cNvPr id="26" name="Rectangle 25"/>
          <p:cNvSpPr/>
          <p:nvPr/>
        </p:nvSpPr>
        <p:spPr>
          <a:xfrm>
            <a:off x="3818619" y="2518460"/>
            <a:ext cx="2104372" cy="1855585"/>
          </a:xfrm>
          <a:prstGeom prst="rect">
            <a:avLst/>
          </a:prstGeom>
          <a:noFill/>
          <a:ln w="3175">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b="1" dirty="0">
              <a:solidFill>
                <a:schemeClr val="bg1"/>
              </a:solidFill>
              <a:latin typeface="Arial"/>
              <a:cs typeface="Arial"/>
            </a:endParaRPr>
          </a:p>
        </p:txBody>
      </p:sp>
      <p:sp>
        <p:nvSpPr>
          <p:cNvPr id="27" name="TextBox 26"/>
          <p:cNvSpPr txBox="1"/>
          <p:nvPr/>
        </p:nvSpPr>
        <p:spPr>
          <a:xfrm rot="16200000">
            <a:off x="141882" y="3272830"/>
            <a:ext cx="1516762" cy="261610"/>
          </a:xfrm>
          <a:prstGeom prst="rect">
            <a:avLst/>
          </a:prstGeom>
          <a:noFill/>
        </p:spPr>
        <p:txBody>
          <a:bodyPr wrap="none" rtlCol="0">
            <a:spAutoFit/>
          </a:bodyPr>
          <a:lstStyle/>
          <a:p>
            <a:r>
              <a:rPr lang="en-US" sz="1100" dirty="0" smtClean="0"/>
              <a:t>MS Deployment Unit </a:t>
            </a:r>
            <a:endParaRPr lang="en-US" sz="1100" dirty="0"/>
          </a:p>
        </p:txBody>
      </p:sp>
      <p:sp>
        <p:nvSpPr>
          <p:cNvPr id="28" name="TextBox 27"/>
          <p:cNvSpPr txBox="1"/>
          <p:nvPr/>
        </p:nvSpPr>
        <p:spPr>
          <a:xfrm rot="16200000">
            <a:off x="5316301" y="3318267"/>
            <a:ext cx="1516762" cy="261610"/>
          </a:xfrm>
          <a:prstGeom prst="rect">
            <a:avLst/>
          </a:prstGeom>
          <a:noFill/>
        </p:spPr>
        <p:txBody>
          <a:bodyPr wrap="none" rtlCol="0">
            <a:spAutoFit/>
          </a:bodyPr>
          <a:lstStyle/>
          <a:p>
            <a:r>
              <a:rPr lang="en-US" sz="1100" dirty="0" smtClean="0"/>
              <a:t>MS Deployment Unit </a:t>
            </a:r>
            <a:endParaRPr lang="en-US" sz="1100" dirty="0"/>
          </a:p>
        </p:txBody>
      </p:sp>
      <p:cxnSp>
        <p:nvCxnSpPr>
          <p:cNvPr id="29" name="Straight Arrow Connector 28"/>
          <p:cNvCxnSpPr/>
          <p:nvPr/>
        </p:nvCxnSpPr>
        <p:spPr>
          <a:xfrm flipV="1">
            <a:off x="1201508" y="1542849"/>
            <a:ext cx="0" cy="186078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0" name="Straight Arrow Connector 29"/>
          <p:cNvCxnSpPr/>
          <p:nvPr/>
        </p:nvCxnSpPr>
        <p:spPr>
          <a:xfrm>
            <a:off x="5145544" y="4162016"/>
            <a:ext cx="0" cy="1719391"/>
          </a:xfrm>
          <a:prstGeom prst="straightConnector1">
            <a:avLst/>
          </a:prstGeom>
          <a:ln w="31750" cmpd="sng">
            <a:solidFill>
              <a:srgbClr val="FF0000"/>
            </a:solidFill>
            <a:prstDash val="solid"/>
            <a:headEnd type="arrow"/>
            <a:tailEnd type="arrow"/>
          </a:ln>
        </p:spPr>
        <p:style>
          <a:lnRef idx="1">
            <a:schemeClr val="accent1"/>
          </a:lnRef>
          <a:fillRef idx="0">
            <a:schemeClr val="accent1"/>
          </a:fillRef>
          <a:effectRef idx="0">
            <a:schemeClr val="accent1"/>
          </a:effectRef>
          <a:fontRef idx="minor">
            <a:schemeClr val="tx1"/>
          </a:fontRef>
        </p:style>
      </p:cxnSp>
      <p:cxnSp>
        <p:nvCxnSpPr>
          <p:cNvPr id="31" name="Elbow Connector 30"/>
          <p:cNvCxnSpPr>
            <a:stCxn id="18" idx="1"/>
            <a:endCxn id="17" idx="1"/>
          </p:cNvCxnSpPr>
          <p:nvPr/>
        </p:nvCxnSpPr>
        <p:spPr>
          <a:xfrm rot="10800000" flipV="1">
            <a:off x="772706" y="1326783"/>
            <a:ext cx="21994" cy="767939"/>
          </a:xfrm>
          <a:prstGeom prst="bentConnector3">
            <a:avLst>
              <a:gd name="adj1" fmla="val 1139374"/>
            </a:avLst>
          </a:prstGeom>
          <a:ln w="38100">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2" name="Up-Down Arrow 31"/>
          <p:cNvSpPr/>
          <p:nvPr/>
        </p:nvSpPr>
        <p:spPr>
          <a:xfrm>
            <a:off x="2768958" y="4188877"/>
            <a:ext cx="154546" cy="1283257"/>
          </a:xfrm>
          <a:prstGeom prst="upDownArrow">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400" b="1" dirty="0" smtClean="0">
              <a:solidFill>
                <a:schemeClr val="bg1"/>
              </a:solidFill>
              <a:latin typeface="Arial"/>
              <a:cs typeface="Arial"/>
            </a:endParaRPr>
          </a:p>
        </p:txBody>
      </p:sp>
      <p:sp>
        <p:nvSpPr>
          <p:cNvPr id="33" name="Up-Down Arrow 32"/>
          <p:cNvSpPr/>
          <p:nvPr/>
        </p:nvSpPr>
        <p:spPr>
          <a:xfrm>
            <a:off x="4170609" y="4188876"/>
            <a:ext cx="154546" cy="1283257"/>
          </a:xfrm>
          <a:prstGeom prst="upDownArrow">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400" b="1" dirty="0" smtClean="0">
              <a:solidFill>
                <a:schemeClr val="bg1"/>
              </a:solidFill>
              <a:latin typeface="Arial"/>
              <a:cs typeface="Arial"/>
            </a:endParaRPr>
          </a:p>
        </p:txBody>
      </p:sp>
      <p:cxnSp>
        <p:nvCxnSpPr>
          <p:cNvPr id="34" name="Elbow Connector 33"/>
          <p:cNvCxnSpPr>
            <a:stCxn id="13" idx="0"/>
            <a:endCxn id="12" idx="1"/>
          </p:cNvCxnSpPr>
          <p:nvPr/>
        </p:nvCxnSpPr>
        <p:spPr>
          <a:xfrm rot="5400000" flipH="1" flipV="1">
            <a:off x="1167906" y="2972195"/>
            <a:ext cx="582447" cy="280435"/>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Elbow Connector 34"/>
          <p:cNvCxnSpPr>
            <a:stCxn id="14" idx="0"/>
            <a:endCxn id="15" idx="3"/>
          </p:cNvCxnSpPr>
          <p:nvPr/>
        </p:nvCxnSpPr>
        <p:spPr>
          <a:xfrm rot="16200000" flipV="1">
            <a:off x="5230972" y="2990273"/>
            <a:ext cx="574567" cy="297225"/>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1370428" y="2445813"/>
            <a:ext cx="953037" cy="400110"/>
          </a:xfrm>
          <a:prstGeom prst="rect">
            <a:avLst/>
          </a:prstGeom>
          <a:noFill/>
        </p:spPr>
        <p:txBody>
          <a:bodyPr wrap="square" rtlCol="0">
            <a:spAutoFit/>
          </a:bodyPr>
          <a:lstStyle/>
          <a:p>
            <a:r>
              <a:rPr lang="en-US" sz="1000" dirty="0" smtClean="0"/>
              <a:t>Generated API (Swagger)  </a:t>
            </a:r>
            <a:endParaRPr lang="en-US" sz="1000" dirty="0"/>
          </a:p>
        </p:txBody>
      </p:sp>
      <p:sp>
        <p:nvSpPr>
          <p:cNvPr id="37" name="TextBox 36"/>
          <p:cNvSpPr txBox="1"/>
          <p:nvPr/>
        </p:nvSpPr>
        <p:spPr>
          <a:xfrm>
            <a:off x="4737143" y="2503869"/>
            <a:ext cx="953037" cy="230832"/>
          </a:xfrm>
          <a:prstGeom prst="rect">
            <a:avLst/>
          </a:prstGeom>
          <a:noFill/>
        </p:spPr>
        <p:txBody>
          <a:bodyPr wrap="square" rtlCol="0">
            <a:spAutoFit/>
          </a:bodyPr>
          <a:lstStyle/>
          <a:p>
            <a:r>
              <a:rPr lang="en-US" sz="900" dirty="0" smtClean="0"/>
              <a:t>Generated API </a:t>
            </a:r>
            <a:endParaRPr lang="en-US" sz="900" dirty="0"/>
          </a:p>
        </p:txBody>
      </p:sp>
      <p:cxnSp>
        <p:nvCxnSpPr>
          <p:cNvPr id="38" name="Straight Arrow Connector 37"/>
          <p:cNvCxnSpPr/>
          <p:nvPr/>
        </p:nvCxnSpPr>
        <p:spPr>
          <a:xfrm>
            <a:off x="5584238" y="5203908"/>
            <a:ext cx="0" cy="773136"/>
          </a:xfrm>
          <a:prstGeom prst="straightConnector1">
            <a:avLst/>
          </a:prstGeom>
          <a:ln w="31750" cmpd="sng">
            <a:solidFill>
              <a:srgbClr val="00B050"/>
            </a:solidFill>
            <a:prstDash val="dash"/>
            <a:tailEnd type="arrow"/>
          </a:ln>
        </p:spPr>
        <p:style>
          <a:lnRef idx="3">
            <a:schemeClr val="dk1"/>
          </a:lnRef>
          <a:fillRef idx="0">
            <a:schemeClr val="dk1"/>
          </a:fillRef>
          <a:effectRef idx="2">
            <a:schemeClr val="dk1"/>
          </a:effectRef>
          <a:fontRef idx="minor">
            <a:schemeClr val="tx1"/>
          </a:fontRef>
        </p:style>
      </p:cxnSp>
      <p:cxnSp>
        <p:nvCxnSpPr>
          <p:cNvPr id="39" name="Straight Arrow Connector 38"/>
          <p:cNvCxnSpPr/>
          <p:nvPr/>
        </p:nvCxnSpPr>
        <p:spPr>
          <a:xfrm>
            <a:off x="1254516" y="5217534"/>
            <a:ext cx="0" cy="773136"/>
          </a:xfrm>
          <a:prstGeom prst="straightConnector1">
            <a:avLst/>
          </a:prstGeom>
          <a:ln w="31750" cmpd="sng">
            <a:solidFill>
              <a:srgbClr val="00B050"/>
            </a:solidFill>
            <a:prstDash val="dash"/>
            <a:tailEnd type="arrow"/>
          </a:ln>
        </p:spPr>
        <p:style>
          <a:lnRef idx="3">
            <a:schemeClr val="dk1"/>
          </a:lnRef>
          <a:fillRef idx="0">
            <a:schemeClr val="dk1"/>
          </a:fillRef>
          <a:effectRef idx="2">
            <a:schemeClr val="dk1"/>
          </a:effectRef>
          <a:fontRef idx="minor">
            <a:schemeClr val="tx1"/>
          </a:fontRef>
        </p:style>
      </p:cxnSp>
      <p:sp>
        <p:nvSpPr>
          <p:cNvPr id="40" name="Rectangle 39"/>
          <p:cNvSpPr/>
          <p:nvPr/>
        </p:nvSpPr>
        <p:spPr>
          <a:xfrm>
            <a:off x="5848126" y="2097064"/>
            <a:ext cx="651258" cy="280891"/>
          </a:xfrm>
          <a:prstGeom prst="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b="1" dirty="0" smtClean="0">
                <a:solidFill>
                  <a:schemeClr val="bg1"/>
                </a:solidFill>
                <a:latin typeface="Arial"/>
                <a:cs typeface="Arial"/>
              </a:rPr>
              <a:t>ESR/ Ext GW</a:t>
            </a:r>
          </a:p>
        </p:txBody>
      </p:sp>
      <p:sp>
        <p:nvSpPr>
          <p:cNvPr id="41" name="Rectangle 40"/>
          <p:cNvSpPr/>
          <p:nvPr/>
        </p:nvSpPr>
        <p:spPr>
          <a:xfrm>
            <a:off x="7817476" y="1644102"/>
            <a:ext cx="2665927" cy="1177086"/>
          </a:xfrm>
          <a:prstGeom prst="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latin typeface="Arial"/>
                <a:cs typeface="Arial"/>
              </a:rPr>
              <a:t>External Domain Orchestrator/Controller  </a:t>
            </a:r>
          </a:p>
        </p:txBody>
      </p:sp>
      <p:cxnSp>
        <p:nvCxnSpPr>
          <p:cNvPr id="42" name="Straight Arrow Connector 41"/>
          <p:cNvCxnSpPr>
            <a:stCxn id="41" idx="1"/>
            <a:endCxn id="40" idx="3"/>
          </p:cNvCxnSpPr>
          <p:nvPr/>
        </p:nvCxnSpPr>
        <p:spPr>
          <a:xfrm flipH="1">
            <a:off x="6499384" y="2232645"/>
            <a:ext cx="1318092" cy="48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7817476" y="4340094"/>
            <a:ext cx="2665927" cy="2216625"/>
          </a:xfrm>
          <a:prstGeom prst="rect">
            <a:avLst/>
          </a:prstGeom>
          <a:solidFill>
            <a:schemeClr val="tx2">
              <a:alpha val="4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latin typeface="Arial"/>
                <a:cs typeface="Arial"/>
              </a:rPr>
              <a:t>Geo-Distributed ONAP </a:t>
            </a:r>
          </a:p>
        </p:txBody>
      </p:sp>
      <p:sp>
        <p:nvSpPr>
          <p:cNvPr id="44" name="Right Arrow 43"/>
          <p:cNvSpPr/>
          <p:nvPr/>
        </p:nvSpPr>
        <p:spPr>
          <a:xfrm>
            <a:off x="5276116" y="1887644"/>
            <a:ext cx="2541360" cy="127566"/>
          </a:xfrm>
          <a:prstGeom prst="rightArrow">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400" b="1" dirty="0" smtClean="0">
              <a:solidFill>
                <a:schemeClr val="bg1"/>
              </a:solidFill>
              <a:latin typeface="Arial"/>
              <a:cs typeface="Arial"/>
            </a:endParaRPr>
          </a:p>
        </p:txBody>
      </p:sp>
      <p:sp>
        <p:nvSpPr>
          <p:cNvPr id="45" name="TextBox 44"/>
          <p:cNvSpPr txBox="1"/>
          <p:nvPr/>
        </p:nvSpPr>
        <p:spPr>
          <a:xfrm>
            <a:off x="6800385" y="1639286"/>
            <a:ext cx="976549" cy="261610"/>
          </a:xfrm>
          <a:prstGeom prst="rect">
            <a:avLst/>
          </a:prstGeom>
          <a:noFill/>
        </p:spPr>
        <p:txBody>
          <a:bodyPr wrap="none" rtlCol="0">
            <a:spAutoFit/>
          </a:bodyPr>
          <a:lstStyle/>
          <a:p>
            <a:r>
              <a:rPr lang="en-US" sz="1100" dirty="0" smtClean="0"/>
              <a:t>API Routing </a:t>
            </a:r>
            <a:endParaRPr lang="en-US" sz="1100" dirty="0"/>
          </a:p>
        </p:txBody>
      </p:sp>
      <p:cxnSp>
        <p:nvCxnSpPr>
          <p:cNvPr id="46" name="Elbow Connector 45"/>
          <p:cNvCxnSpPr>
            <a:stCxn id="18" idx="3"/>
          </p:cNvCxnSpPr>
          <p:nvPr/>
        </p:nvCxnSpPr>
        <p:spPr>
          <a:xfrm>
            <a:off x="6172459" y="1326784"/>
            <a:ext cx="334358" cy="4145350"/>
          </a:xfrm>
          <a:prstGeom prst="bentConnector2">
            <a:avLst/>
          </a:prstGeom>
          <a:ln w="38100">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2380143" y="2042932"/>
            <a:ext cx="1659429" cy="253916"/>
          </a:xfrm>
          <a:prstGeom prst="rect">
            <a:avLst/>
          </a:prstGeom>
          <a:noFill/>
        </p:spPr>
        <p:txBody>
          <a:bodyPr wrap="none" rtlCol="0">
            <a:spAutoFit/>
          </a:bodyPr>
          <a:lstStyle/>
          <a:p>
            <a:r>
              <a:rPr lang="en-US" sz="1050" dirty="0" smtClean="0"/>
              <a:t>API Invocation (Actions) </a:t>
            </a:r>
            <a:endParaRPr lang="en-US" sz="1050" dirty="0"/>
          </a:p>
        </p:txBody>
      </p:sp>
      <p:sp>
        <p:nvSpPr>
          <p:cNvPr id="48" name="TextBox 47"/>
          <p:cNvSpPr txBox="1"/>
          <p:nvPr/>
        </p:nvSpPr>
        <p:spPr>
          <a:xfrm>
            <a:off x="2478157" y="6425914"/>
            <a:ext cx="2194768" cy="307777"/>
          </a:xfrm>
          <a:prstGeom prst="rect">
            <a:avLst/>
          </a:prstGeom>
          <a:noFill/>
        </p:spPr>
        <p:txBody>
          <a:bodyPr wrap="none" rtlCol="0">
            <a:spAutoFit/>
          </a:bodyPr>
          <a:lstStyle/>
          <a:p>
            <a:r>
              <a:rPr lang="en-US" sz="1400" b="1" dirty="0" smtClean="0">
                <a:solidFill>
                  <a:srgbClr val="0070C0"/>
                </a:solidFill>
              </a:rPr>
              <a:t>ONAP Primary Instance</a:t>
            </a:r>
            <a:endParaRPr lang="en-US" sz="1400" b="1" dirty="0">
              <a:solidFill>
                <a:srgbClr val="0070C0"/>
              </a:solidFill>
            </a:endParaRPr>
          </a:p>
        </p:txBody>
      </p:sp>
      <p:sp>
        <p:nvSpPr>
          <p:cNvPr id="49" name="TextBox 48"/>
          <p:cNvSpPr txBox="1"/>
          <p:nvPr/>
        </p:nvSpPr>
        <p:spPr>
          <a:xfrm>
            <a:off x="3004345" y="4380080"/>
            <a:ext cx="1138453" cy="461665"/>
          </a:xfrm>
          <a:prstGeom prst="rect">
            <a:avLst/>
          </a:prstGeom>
          <a:noFill/>
        </p:spPr>
        <p:txBody>
          <a:bodyPr wrap="none" rtlCol="0">
            <a:spAutoFit/>
          </a:bodyPr>
          <a:lstStyle/>
          <a:p>
            <a:pPr algn="ctr"/>
            <a:r>
              <a:rPr lang="en-US" sz="1200" dirty="0" smtClean="0"/>
              <a:t>Configuration </a:t>
            </a:r>
          </a:p>
          <a:p>
            <a:pPr algn="ctr"/>
            <a:r>
              <a:rPr lang="en-US" sz="1200" dirty="0" smtClean="0"/>
              <a:t>read/sync </a:t>
            </a:r>
            <a:endParaRPr lang="en-US" sz="1200" dirty="0"/>
          </a:p>
        </p:txBody>
      </p:sp>
      <p:cxnSp>
        <p:nvCxnSpPr>
          <p:cNvPr id="50" name="Straight Arrow Connector 49"/>
          <p:cNvCxnSpPr/>
          <p:nvPr/>
        </p:nvCxnSpPr>
        <p:spPr>
          <a:xfrm flipV="1">
            <a:off x="3827023" y="4523024"/>
            <a:ext cx="343586" cy="878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flipV="1">
            <a:off x="2846231" y="4523024"/>
            <a:ext cx="289209" cy="878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313507" y="4282350"/>
            <a:ext cx="1709287" cy="738664"/>
          </a:xfrm>
          <a:prstGeom prst="rect">
            <a:avLst/>
          </a:prstGeom>
          <a:noFill/>
        </p:spPr>
        <p:txBody>
          <a:bodyPr wrap="square" rtlCol="0">
            <a:spAutoFit/>
          </a:bodyPr>
          <a:lstStyle/>
          <a:p>
            <a:r>
              <a:rPr lang="en-US" sz="1050" dirty="0" smtClean="0"/>
              <a:t>Subscription for Data Change, Notification,  Configuration and Operational State update </a:t>
            </a:r>
            <a:endParaRPr lang="en-US" sz="1050" dirty="0"/>
          </a:p>
        </p:txBody>
      </p:sp>
      <p:cxnSp>
        <p:nvCxnSpPr>
          <p:cNvPr id="53" name="Straight Arrow Connector 52"/>
          <p:cNvCxnSpPr>
            <a:endCxn id="10" idx="2"/>
          </p:cNvCxnSpPr>
          <p:nvPr/>
        </p:nvCxnSpPr>
        <p:spPr>
          <a:xfrm flipV="1">
            <a:off x="1459129" y="4523025"/>
            <a:ext cx="739579" cy="1494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3" y="5226284"/>
            <a:ext cx="1039187" cy="577081"/>
          </a:xfrm>
          <a:prstGeom prst="rect">
            <a:avLst/>
          </a:prstGeom>
          <a:noFill/>
        </p:spPr>
        <p:txBody>
          <a:bodyPr wrap="square" rtlCol="0">
            <a:spAutoFit/>
          </a:bodyPr>
          <a:lstStyle/>
          <a:p>
            <a:pPr algn="ctr"/>
            <a:r>
              <a:rPr lang="en-US" sz="1050" dirty="0" smtClean="0"/>
              <a:t>State update resulting in event</a:t>
            </a:r>
            <a:endParaRPr lang="en-US" sz="1050" dirty="0"/>
          </a:p>
        </p:txBody>
      </p:sp>
      <p:cxnSp>
        <p:nvCxnSpPr>
          <p:cNvPr id="55" name="Straight Arrow Connector 54"/>
          <p:cNvCxnSpPr/>
          <p:nvPr/>
        </p:nvCxnSpPr>
        <p:spPr>
          <a:xfrm>
            <a:off x="900262" y="5472133"/>
            <a:ext cx="378083" cy="1401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6811036" y="3497890"/>
            <a:ext cx="1339051" cy="577081"/>
          </a:xfrm>
          <a:prstGeom prst="rect">
            <a:avLst/>
          </a:prstGeom>
          <a:noFill/>
        </p:spPr>
        <p:txBody>
          <a:bodyPr wrap="square" rtlCol="0">
            <a:spAutoFit/>
          </a:bodyPr>
          <a:lstStyle/>
          <a:p>
            <a:pPr algn="ctr"/>
            <a:r>
              <a:rPr lang="en-US" sz="1050" dirty="0" smtClean="0"/>
              <a:t>MS Configuration  push to Distributed store</a:t>
            </a:r>
            <a:endParaRPr lang="en-US" sz="1050" dirty="0"/>
          </a:p>
        </p:txBody>
      </p:sp>
      <p:cxnSp>
        <p:nvCxnSpPr>
          <p:cNvPr id="57" name="Straight Arrow Connector 56"/>
          <p:cNvCxnSpPr/>
          <p:nvPr/>
        </p:nvCxnSpPr>
        <p:spPr>
          <a:xfrm flipH="1" flipV="1">
            <a:off x="6506817" y="3638327"/>
            <a:ext cx="477153" cy="1481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28095" y="6325887"/>
            <a:ext cx="2450062" cy="461665"/>
          </a:xfrm>
          <a:prstGeom prst="rect">
            <a:avLst/>
          </a:prstGeom>
          <a:noFill/>
        </p:spPr>
        <p:txBody>
          <a:bodyPr wrap="square" rtlCol="0">
            <a:spAutoFit/>
          </a:bodyPr>
          <a:lstStyle/>
          <a:p>
            <a:pPr algn="ctr"/>
            <a:r>
              <a:rPr lang="en-US" sz="1200" dirty="0" smtClean="0"/>
              <a:t>Registration for topic + State change notified to subscribed MS</a:t>
            </a:r>
            <a:endParaRPr lang="en-US" sz="1200" dirty="0"/>
          </a:p>
        </p:txBody>
      </p:sp>
      <p:cxnSp>
        <p:nvCxnSpPr>
          <p:cNvPr id="59" name="Straight Arrow Connector 58"/>
          <p:cNvCxnSpPr/>
          <p:nvPr/>
        </p:nvCxnSpPr>
        <p:spPr>
          <a:xfrm flipV="1">
            <a:off x="1031068" y="5803365"/>
            <a:ext cx="661920" cy="5452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155846" y="1196983"/>
            <a:ext cx="353943" cy="1095813"/>
          </a:xfrm>
          <a:prstGeom prst="rect">
            <a:avLst/>
          </a:prstGeom>
          <a:noFill/>
        </p:spPr>
        <p:txBody>
          <a:bodyPr vert="vert270" wrap="none" rtlCol="0">
            <a:spAutoFit/>
          </a:bodyPr>
          <a:lstStyle/>
          <a:p>
            <a:r>
              <a:rPr lang="en-US" sz="1100" dirty="0" smtClean="0"/>
              <a:t>MS Registration</a:t>
            </a:r>
            <a:endParaRPr lang="en-US" sz="1100" dirty="0"/>
          </a:p>
        </p:txBody>
      </p:sp>
      <p:sp>
        <p:nvSpPr>
          <p:cNvPr id="61" name="TextBox 60"/>
          <p:cNvSpPr txBox="1"/>
          <p:nvPr/>
        </p:nvSpPr>
        <p:spPr>
          <a:xfrm>
            <a:off x="6773615" y="2184701"/>
            <a:ext cx="1006441" cy="577081"/>
          </a:xfrm>
          <a:prstGeom prst="rect">
            <a:avLst/>
          </a:prstGeom>
          <a:noFill/>
        </p:spPr>
        <p:txBody>
          <a:bodyPr wrap="square" rtlCol="0">
            <a:spAutoFit/>
          </a:bodyPr>
          <a:lstStyle/>
          <a:p>
            <a:pPr algn="ctr"/>
            <a:r>
              <a:rPr lang="en-US" sz="1050" dirty="0" smtClean="0"/>
              <a:t>External System Registration </a:t>
            </a:r>
            <a:endParaRPr lang="en-US" sz="1050" dirty="0"/>
          </a:p>
        </p:txBody>
      </p:sp>
      <p:cxnSp>
        <p:nvCxnSpPr>
          <p:cNvPr id="62" name="Straight Arrow Connector 61"/>
          <p:cNvCxnSpPr/>
          <p:nvPr/>
        </p:nvCxnSpPr>
        <p:spPr>
          <a:xfrm>
            <a:off x="5276116" y="2214998"/>
            <a:ext cx="616245" cy="2341"/>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sp>
        <p:nvSpPr>
          <p:cNvPr id="63" name="Oval 62"/>
          <p:cNvSpPr/>
          <p:nvPr/>
        </p:nvSpPr>
        <p:spPr>
          <a:xfrm>
            <a:off x="454468" y="1557915"/>
            <a:ext cx="320105" cy="310186"/>
          </a:xfrm>
          <a:prstGeom prst="ellips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chemeClr val="bg1"/>
                </a:solidFill>
                <a:latin typeface="Arial"/>
                <a:cs typeface="Arial"/>
              </a:rPr>
              <a:t>3</a:t>
            </a:r>
          </a:p>
        </p:txBody>
      </p:sp>
      <p:sp>
        <p:nvSpPr>
          <p:cNvPr id="64" name="Oval 63"/>
          <p:cNvSpPr/>
          <p:nvPr/>
        </p:nvSpPr>
        <p:spPr>
          <a:xfrm>
            <a:off x="998807" y="1859704"/>
            <a:ext cx="320105" cy="310186"/>
          </a:xfrm>
          <a:prstGeom prst="ellips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latin typeface="Arial"/>
                <a:cs typeface="Arial"/>
              </a:rPr>
              <a:t>1</a:t>
            </a:r>
          </a:p>
        </p:txBody>
      </p:sp>
      <p:sp>
        <p:nvSpPr>
          <p:cNvPr id="65" name="Oval 64"/>
          <p:cNvSpPr/>
          <p:nvPr/>
        </p:nvSpPr>
        <p:spPr>
          <a:xfrm>
            <a:off x="6339332" y="1402822"/>
            <a:ext cx="320105" cy="310186"/>
          </a:xfrm>
          <a:prstGeom prst="ellips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latin typeface="Arial"/>
                <a:cs typeface="Arial"/>
              </a:rPr>
              <a:t>2</a:t>
            </a:r>
          </a:p>
        </p:txBody>
      </p:sp>
      <p:sp>
        <p:nvSpPr>
          <p:cNvPr id="66" name="Oval 65"/>
          <p:cNvSpPr/>
          <p:nvPr/>
        </p:nvSpPr>
        <p:spPr>
          <a:xfrm>
            <a:off x="2686178" y="4789310"/>
            <a:ext cx="320105" cy="310186"/>
          </a:xfrm>
          <a:prstGeom prst="ellips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latin typeface="Arial"/>
                <a:cs typeface="Arial"/>
              </a:rPr>
              <a:t>4</a:t>
            </a:r>
          </a:p>
        </p:txBody>
      </p:sp>
      <p:sp>
        <p:nvSpPr>
          <p:cNvPr id="67" name="Oval 66"/>
          <p:cNvSpPr/>
          <p:nvPr/>
        </p:nvSpPr>
        <p:spPr>
          <a:xfrm>
            <a:off x="4714704" y="4374045"/>
            <a:ext cx="320105" cy="310186"/>
          </a:xfrm>
          <a:prstGeom prst="ellips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latin typeface="Arial"/>
                <a:cs typeface="Arial"/>
              </a:rPr>
              <a:t>5</a:t>
            </a:r>
          </a:p>
        </p:txBody>
      </p:sp>
      <p:sp>
        <p:nvSpPr>
          <p:cNvPr id="68" name="Oval 67"/>
          <p:cNvSpPr/>
          <p:nvPr/>
        </p:nvSpPr>
        <p:spPr>
          <a:xfrm>
            <a:off x="5442182" y="4949305"/>
            <a:ext cx="320105" cy="310186"/>
          </a:xfrm>
          <a:prstGeom prst="ellips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chemeClr val="bg1"/>
                </a:solidFill>
                <a:latin typeface="Arial"/>
                <a:cs typeface="Arial"/>
              </a:rPr>
              <a:t>6</a:t>
            </a:r>
            <a:endParaRPr lang="en-US" sz="1400" b="1" dirty="0" smtClean="0">
              <a:solidFill>
                <a:schemeClr val="bg1"/>
              </a:solidFill>
              <a:latin typeface="Arial"/>
              <a:cs typeface="Arial"/>
            </a:endParaRPr>
          </a:p>
        </p:txBody>
      </p:sp>
      <p:sp>
        <p:nvSpPr>
          <p:cNvPr id="69" name="Oval 68"/>
          <p:cNvSpPr/>
          <p:nvPr/>
        </p:nvSpPr>
        <p:spPr>
          <a:xfrm>
            <a:off x="1626251" y="4883507"/>
            <a:ext cx="320105" cy="310186"/>
          </a:xfrm>
          <a:prstGeom prst="ellips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latin typeface="Arial"/>
                <a:cs typeface="Arial"/>
              </a:rPr>
              <a:t>7</a:t>
            </a:r>
          </a:p>
        </p:txBody>
      </p:sp>
      <p:sp>
        <p:nvSpPr>
          <p:cNvPr id="70" name="Oval 69"/>
          <p:cNvSpPr/>
          <p:nvPr/>
        </p:nvSpPr>
        <p:spPr>
          <a:xfrm>
            <a:off x="4136734" y="2082417"/>
            <a:ext cx="320105" cy="310186"/>
          </a:xfrm>
          <a:prstGeom prst="ellips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latin typeface="Arial"/>
                <a:cs typeface="Arial"/>
              </a:rPr>
              <a:t>8</a:t>
            </a:r>
          </a:p>
        </p:txBody>
      </p:sp>
      <p:grpSp>
        <p:nvGrpSpPr>
          <p:cNvPr id="73" name="Group 72"/>
          <p:cNvGrpSpPr/>
          <p:nvPr/>
        </p:nvGrpSpPr>
        <p:grpSpPr>
          <a:xfrm>
            <a:off x="2010257" y="3634994"/>
            <a:ext cx="452133" cy="463958"/>
            <a:chOff x="8334697" y="2695903"/>
            <a:chExt cx="1253364" cy="1299854"/>
          </a:xfrm>
        </p:grpSpPr>
        <p:sp>
          <p:nvSpPr>
            <p:cNvPr id="74" name="Oval 73"/>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75" name="Oval 74"/>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76" name="Oval 75"/>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77" name="Oval 76"/>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78" name="Straight Connector 77"/>
            <p:cNvCxnSpPr>
              <a:stCxn id="74"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79" name="Straight Connector 78"/>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80" name="Straight Connector 79"/>
            <p:cNvCxnSpPr>
              <a:endCxn id="77"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81" name="Oval 80"/>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82" name="Straight Connector 81"/>
            <p:cNvCxnSpPr>
              <a:stCxn id="81" idx="7"/>
              <a:endCxn id="76"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grpSp>
        <p:nvGrpSpPr>
          <p:cNvPr id="83" name="Group 82"/>
          <p:cNvGrpSpPr/>
          <p:nvPr/>
        </p:nvGrpSpPr>
        <p:grpSpPr>
          <a:xfrm>
            <a:off x="4418672" y="3645918"/>
            <a:ext cx="452133" cy="463958"/>
            <a:chOff x="8334697" y="2695903"/>
            <a:chExt cx="1253364" cy="1299854"/>
          </a:xfrm>
        </p:grpSpPr>
        <p:sp>
          <p:nvSpPr>
            <p:cNvPr id="84" name="Oval 83"/>
            <p:cNvSpPr/>
            <p:nvPr/>
          </p:nvSpPr>
          <p:spPr>
            <a:xfrm>
              <a:off x="8597459" y="2695903"/>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85" name="Oval 84"/>
            <p:cNvSpPr/>
            <p:nvPr/>
          </p:nvSpPr>
          <p:spPr>
            <a:xfrm>
              <a:off x="8334697" y="3147848"/>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86" name="Oval 85"/>
            <p:cNvSpPr/>
            <p:nvPr/>
          </p:nvSpPr>
          <p:spPr>
            <a:xfrm>
              <a:off x="9012621" y="3203026"/>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87" name="Oval 86"/>
            <p:cNvSpPr/>
            <p:nvPr/>
          </p:nvSpPr>
          <p:spPr>
            <a:xfrm>
              <a:off x="9325299" y="3652345"/>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88" name="Straight Connector 87"/>
            <p:cNvCxnSpPr>
              <a:stCxn id="84" idx="5"/>
            </p:cNvCxnSpPr>
            <p:nvPr/>
          </p:nvCxnSpPr>
          <p:spPr>
            <a:xfrm>
              <a:off x="8821740" y="2951581"/>
              <a:ext cx="253945" cy="338154"/>
            </a:xfrm>
            <a:prstGeom prst="line">
              <a:avLst/>
            </a:prstGeom>
          </p:spPr>
          <p:style>
            <a:lnRef idx="2">
              <a:schemeClr val="dk1"/>
            </a:lnRef>
            <a:fillRef idx="0">
              <a:schemeClr val="dk1"/>
            </a:fillRef>
            <a:effectRef idx="1">
              <a:schemeClr val="dk1"/>
            </a:effectRef>
            <a:fontRef idx="minor">
              <a:schemeClr val="tx1"/>
            </a:fontRef>
          </p:style>
        </p:cxnSp>
        <p:cxnSp>
          <p:nvCxnSpPr>
            <p:cNvPr id="89" name="Straight Connector 88"/>
            <p:cNvCxnSpPr/>
            <p:nvPr/>
          </p:nvCxnSpPr>
          <p:spPr>
            <a:xfrm flipH="1">
              <a:off x="8480148" y="2963916"/>
              <a:ext cx="169862" cy="196267"/>
            </a:xfrm>
            <a:prstGeom prst="line">
              <a:avLst/>
            </a:prstGeom>
          </p:spPr>
          <p:style>
            <a:lnRef idx="2">
              <a:schemeClr val="dk1"/>
            </a:lnRef>
            <a:fillRef idx="0">
              <a:schemeClr val="dk1"/>
            </a:fillRef>
            <a:effectRef idx="1">
              <a:schemeClr val="dk1"/>
            </a:effectRef>
            <a:fontRef idx="minor">
              <a:schemeClr val="tx1"/>
            </a:fontRef>
          </p:style>
        </p:cxnSp>
        <p:cxnSp>
          <p:nvCxnSpPr>
            <p:cNvPr id="90" name="Straight Connector 89"/>
            <p:cNvCxnSpPr>
              <a:endCxn id="87" idx="1"/>
            </p:cNvCxnSpPr>
            <p:nvPr/>
          </p:nvCxnSpPr>
          <p:spPr>
            <a:xfrm>
              <a:off x="9207066" y="3471039"/>
              <a:ext cx="156714" cy="225173"/>
            </a:xfrm>
            <a:prstGeom prst="line">
              <a:avLst/>
            </a:prstGeom>
          </p:spPr>
          <p:style>
            <a:lnRef idx="2">
              <a:schemeClr val="dk1"/>
            </a:lnRef>
            <a:fillRef idx="0">
              <a:schemeClr val="dk1"/>
            </a:fillRef>
            <a:effectRef idx="1">
              <a:schemeClr val="dk1"/>
            </a:effectRef>
            <a:fontRef idx="minor">
              <a:schemeClr val="tx1"/>
            </a:fontRef>
          </p:style>
        </p:cxnSp>
        <p:sp>
          <p:nvSpPr>
            <p:cNvPr id="91" name="Oval 90"/>
            <p:cNvSpPr/>
            <p:nvPr/>
          </p:nvSpPr>
          <p:spPr>
            <a:xfrm>
              <a:off x="8812923" y="3696212"/>
              <a:ext cx="262762" cy="29954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92" name="Straight Connector 91"/>
            <p:cNvCxnSpPr>
              <a:stCxn id="91" idx="7"/>
              <a:endCxn id="86" idx="3"/>
            </p:cNvCxnSpPr>
            <p:nvPr/>
          </p:nvCxnSpPr>
          <p:spPr>
            <a:xfrm flipV="1">
              <a:off x="9037204" y="3458704"/>
              <a:ext cx="13898" cy="281375"/>
            </a:xfrm>
            <a:prstGeom prst="line">
              <a:avLst/>
            </a:prstGeom>
          </p:spPr>
          <p:style>
            <a:lnRef idx="2">
              <a:schemeClr val="dk1"/>
            </a:lnRef>
            <a:fillRef idx="0">
              <a:schemeClr val="dk1"/>
            </a:fillRef>
            <a:effectRef idx="1">
              <a:schemeClr val="dk1"/>
            </a:effectRef>
            <a:fontRef idx="minor">
              <a:schemeClr val="tx1"/>
            </a:fontRef>
          </p:style>
        </p:cxnSp>
      </p:grpSp>
      <p:cxnSp>
        <p:nvCxnSpPr>
          <p:cNvPr id="71" name="Straight Arrow Connector 70"/>
          <p:cNvCxnSpPr>
            <a:endCxn id="36" idx="0"/>
          </p:cNvCxnSpPr>
          <p:nvPr/>
        </p:nvCxnSpPr>
        <p:spPr>
          <a:xfrm>
            <a:off x="1846946" y="1499859"/>
            <a:ext cx="1" cy="9459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a:off x="5034809" y="1557915"/>
            <a:ext cx="0" cy="9605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4" name="Oval 93"/>
          <p:cNvSpPr/>
          <p:nvPr/>
        </p:nvSpPr>
        <p:spPr>
          <a:xfrm>
            <a:off x="1686893" y="1613156"/>
            <a:ext cx="320105" cy="310186"/>
          </a:xfrm>
          <a:prstGeom prst="ellips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latin typeface="Arial"/>
                <a:cs typeface="Arial"/>
              </a:rPr>
              <a:t>3</a:t>
            </a:r>
          </a:p>
        </p:txBody>
      </p:sp>
      <p:sp>
        <p:nvSpPr>
          <p:cNvPr id="95" name="Oval 94"/>
          <p:cNvSpPr/>
          <p:nvPr/>
        </p:nvSpPr>
        <p:spPr>
          <a:xfrm>
            <a:off x="4871279" y="1644889"/>
            <a:ext cx="320105" cy="310186"/>
          </a:xfrm>
          <a:prstGeom prst="ellips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latin typeface="Arial"/>
                <a:cs typeface="Arial"/>
              </a:rPr>
              <a:t>3</a:t>
            </a:r>
          </a:p>
        </p:txBody>
      </p:sp>
    </p:spTree>
    <p:extLst>
      <p:ext uri="{BB962C8B-B14F-4D97-AF65-F5344CB8AC3E}">
        <p14:creationId xmlns:p14="http://schemas.microsoft.com/office/powerpoint/2010/main" val="4047950133"/>
      </p:ext>
    </p:extLst>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38</a:t>
            </a:fld>
            <a:endParaRPr lang="en-US" dirty="0"/>
          </a:p>
        </p:txBody>
      </p:sp>
      <p:sp>
        <p:nvSpPr>
          <p:cNvPr id="3" name="Title 2"/>
          <p:cNvSpPr>
            <a:spLocks noGrp="1"/>
          </p:cNvSpPr>
          <p:nvPr>
            <p:ph type="title"/>
          </p:nvPr>
        </p:nvSpPr>
        <p:spPr/>
        <p:txBody>
          <a:bodyPr>
            <a:normAutofit fontScale="90000"/>
          </a:bodyPr>
          <a:lstStyle/>
          <a:p>
            <a:r>
              <a:rPr lang="en-US" dirty="0" smtClean="0"/>
              <a:t>Key Concepts 1/2</a:t>
            </a:r>
            <a:endParaRPr lang="en-US" dirty="0"/>
          </a:p>
        </p:txBody>
      </p:sp>
      <p:sp>
        <p:nvSpPr>
          <p:cNvPr id="4" name="Text Placeholder 3"/>
          <p:cNvSpPr>
            <a:spLocks noGrp="1"/>
          </p:cNvSpPr>
          <p:nvPr>
            <p:ph type="body" sz="quarter" idx="10"/>
          </p:nvPr>
        </p:nvSpPr>
        <p:spPr/>
        <p:txBody>
          <a:bodyPr>
            <a:normAutofit/>
          </a:bodyPr>
          <a:lstStyle/>
          <a:p>
            <a:pPr lvl="0"/>
            <a:r>
              <a:rPr lang="en-US" sz="2000" dirty="0"/>
              <a:t>Microservice deployment unit consisting of the core MS software along with metafile which contains configuration and deployment descriptor </a:t>
            </a:r>
            <a:r>
              <a:rPr lang="en-US" sz="2000" dirty="0" smtClean="0"/>
              <a:t>(Can be modelled using SDC ?) </a:t>
            </a:r>
            <a:endParaRPr lang="en-US" sz="2000" dirty="0"/>
          </a:p>
          <a:p>
            <a:pPr lvl="0"/>
            <a:r>
              <a:rPr lang="en-US" sz="2000" dirty="0" smtClean="0"/>
              <a:t>MUSIC for </a:t>
            </a:r>
            <a:r>
              <a:rPr lang="en-US" sz="2000" dirty="0"/>
              <a:t>distributed , highly available storage </a:t>
            </a:r>
            <a:r>
              <a:rPr lang="en-US" sz="2000" dirty="0" smtClean="0"/>
              <a:t>for domain entities </a:t>
            </a:r>
            <a:endParaRPr lang="en-US" sz="2000" dirty="0"/>
          </a:p>
          <a:p>
            <a:pPr lvl="0"/>
            <a:r>
              <a:rPr lang="en-US" sz="2000" dirty="0"/>
              <a:t>Distributed Configuration Store for maintaining runtime configuration data of </a:t>
            </a:r>
            <a:r>
              <a:rPr lang="en-US" sz="2000" dirty="0" smtClean="0"/>
              <a:t>MS </a:t>
            </a:r>
            <a:endParaRPr lang="en-US" sz="2000" dirty="0"/>
          </a:p>
          <a:p>
            <a:pPr lvl="0"/>
            <a:r>
              <a:rPr lang="en-US" sz="2000" dirty="0"/>
              <a:t>Microservice Bus which act like a MS </a:t>
            </a:r>
            <a:r>
              <a:rPr lang="en-US" sz="2000" dirty="0" smtClean="0"/>
              <a:t>Endpoint Registry </a:t>
            </a:r>
            <a:r>
              <a:rPr lang="en-US" sz="2000" dirty="0"/>
              <a:t>and API call routing GW </a:t>
            </a:r>
          </a:p>
          <a:p>
            <a:pPr lvl="0"/>
            <a:r>
              <a:rPr lang="en-US" sz="2000" dirty="0" err="1"/>
              <a:t>DMaaP</a:t>
            </a:r>
            <a:r>
              <a:rPr lang="en-US" sz="2000" dirty="0"/>
              <a:t>  or Real time data event streaming bus (based on </a:t>
            </a:r>
            <a:r>
              <a:rPr lang="en-US" sz="2000" dirty="0" smtClean="0"/>
              <a:t>RESP) </a:t>
            </a:r>
            <a:r>
              <a:rPr lang="en-US" sz="2000" dirty="0"/>
              <a:t>which routes messages and file transfers across distributed MSs </a:t>
            </a:r>
          </a:p>
          <a:p>
            <a:pPr lvl="0"/>
            <a:r>
              <a:rPr lang="en-US" sz="2000" dirty="0"/>
              <a:t>OOM which reads the Metafile of MS and carries out deployment, registration. </a:t>
            </a:r>
          </a:p>
          <a:p>
            <a:endParaRPr lang="en-US" sz="2000" dirty="0"/>
          </a:p>
        </p:txBody>
      </p:sp>
    </p:spTree>
    <p:extLst>
      <p:ext uri="{BB962C8B-B14F-4D97-AF65-F5344CB8AC3E}">
        <p14:creationId xmlns:p14="http://schemas.microsoft.com/office/powerpoint/2010/main" val="567998906"/>
      </p:ext>
    </p:extLst>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39</a:t>
            </a:fld>
            <a:endParaRPr lang="en-US" dirty="0"/>
          </a:p>
        </p:txBody>
      </p:sp>
      <p:sp>
        <p:nvSpPr>
          <p:cNvPr id="3" name="Title 2"/>
          <p:cNvSpPr>
            <a:spLocks noGrp="1"/>
          </p:cNvSpPr>
          <p:nvPr>
            <p:ph type="title"/>
          </p:nvPr>
        </p:nvSpPr>
        <p:spPr/>
        <p:txBody>
          <a:bodyPr>
            <a:normAutofit fontScale="90000"/>
          </a:bodyPr>
          <a:lstStyle/>
          <a:p>
            <a:r>
              <a:rPr lang="en-US" dirty="0" smtClean="0"/>
              <a:t>Key Concepts 2/2</a:t>
            </a:r>
            <a:endParaRPr lang="en-US" dirty="0"/>
          </a:p>
        </p:txBody>
      </p:sp>
      <p:sp>
        <p:nvSpPr>
          <p:cNvPr id="4" name="Text Placeholder 3"/>
          <p:cNvSpPr>
            <a:spLocks noGrp="1"/>
          </p:cNvSpPr>
          <p:nvPr>
            <p:ph type="body" sz="quarter" idx="10"/>
          </p:nvPr>
        </p:nvSpPr>
        <p:spPr>
          <a:xfrm>
            <a:off x="314325" y="1138238"/>
            <a:ext cx="11506200" cy="5731079"/>
          </a:xfrm>
        </p:spPr>
        <p:txBody>
          <a:bodyPr>
            <a:normAutofit fontScale="47500" lnSpcReduction="20000"/>
          </a:bodyPr>
          <a:lstStyle/>
          <a:p>
            <a:pPr marL="514350" lvl="0" indent="-514350">
              <a:lnSpc>
                <a:spcPct val="170000"/>
              </a:lnSpc>
              <a:buFont typeface="+mj-lt"/>
              <a:buAutoNum type="arabicPeriod"/>
            </a:pPr>
            <a:r>
              <a:rPr lang="en-US" dirty="0"/>
              <a:t>Micro services are packaged as deployment units – Packaging here is just logical in nature. Physically this can be an ONAP micro service component with a well-known (XML. YAML </a:t>
            </a:r>
            <a:r>
              <a:rPr lang="en-US" dirty="0" err="1"/>
              <a:t>etc</a:t>
            </a:r>
            <a:r>
              <a:rPr lang="en-US" dirty="0"/>
              <a:t>) configuration, deployment descriptors which acts like a metadata for MS. In practical sense the Metadata may be split to two files – deployment descriptor and configuration descriptor. Deployment descriptor is used as input for deployment by Kubernetes or Docker Engine. Configuration Descriptor captures following details </a:t>
            </a:r>
          </a:p>
          <a:p>
            <a:pPr lvl="1">
              <a:lnSpc>
                <a:spcPct val="120000"/>
              </a:lnSpc>
            </a:pPr>
            <a:r>
              <a:rPr lang="en-US" dirty="0"/>
              <a:t>MS configuration like DB connectivity details </a:t>
            </a:r>
          </a:p>
          <a:p>
            <a:pPr lvl="1">
              <a:lnSpc>
                <a:spcPct val="120000"/>
              </a:lnSpc>
            </a:pPr>
            <a:r>
              <a:rPr lang="en-US" dirty="0"/>
              <a:t>MSB registration including the capabilities </a:t>
            </a:r>
          </a:p>
          <a:p>
            <a:pPr lvl="1">
              <a:lnSpc>
                <a:spcPct val="120000"/>
              </a:lnSpc>
            </a:pPr>
            <a:r>
              <a:rPr lang="en-US" dirty="0" err="1"/>
              <a:t>DMaaP</a:t>
            </a:r>
            <a:r>
              <a:rPr lang="en-US" dirty="0"/>
              <a:t> registration including the topics published and subscribed </a:t>
            </a:r>
          </a:p>
          <a:p>
            <a:pPr lvl="1">
              <a:lnSpc>
                <a:spcPct val="120000"/>
              </a:lnSpc>
            </a:pPr>
            <a:r>
              <a:rPr lang="en-US" dirty="0"/>
              <a:t>CHAP related configuration </a:t>
            </a:r>
            <a:endParaRPr lang="en-US" dirty="0" smtClean="0"/>
          </a:p>
          <a:p>
            <a:pPr lvl="1">
              <a:lnSpc>
                <a:spcPct val="120000"/>
              </a:lnSpc>
            </a:pPr>
            <a:r>
              <a:rPr lang="en-US" dirty="0" smtClean="0"/>
              <a:t>Domain data bound by MS</a:t>
            </a:r>
          </a:p>
          <a:p>
            <a:pPr lvl="1">
              <a:lnSpc>
                <a:spcPct val="120000"/>
              </a:lnSpc>
            </a:pPr>
            <a:r>
              <a:rPr lang="en-US" dirty="0" smtClean="0"/>
              <a:t>Swagger for generating APIs for MS (which can be consumed by MSB) </a:t>
            </a:r>
            <a:endParaRPr lang="en-US" dirty="0"/>
          </a:p>
          <a:p>
            <a:pPr marL="514350" indent="-514350">
              <a:lnSpc>
                <a:spcPct val="170000"/>
              </a:lnSpc>
              <a:buFont typeface="+mj-lt"/>
              <a:buAutoNum type="arabicPeriod"/>
            </a:pPr>
            <a:r>
              <a:rPr lang="en-US" sz="2700" dirty="0"/>
              <a:t>During the microservice deployment (using deployment descriptor), metadata is read from the microservice predefined directory structure and pushed to the configuration data store. Rest of the configuration changes can be applied on the configuration store </a:t>
            </a:r>
          </a:p>
          <a:p>
            <a:pPr marL="514350" lvl="0" indent="-514350">
              <a:buFont typeface="+mj-lt"/>
              <a:buAutoNum type="arabicPeriod"/>
            </a:pPr>
            <a:r>
              <a:rPr lang="en-US" dirty="0"/>
              <a:t>OOM </a:t>
            </a:r>
            <a:r>
              <a:rPr lang="en-US" dirty="0" smtClean="0"/>
              <a:t>deploys MS and carries </a:t>
            </a:r>
            <a:r>
              <a:rPr lang="en-US" dirty="0"/>
              <a:t>out registration of MS on MSB based on the registration data read from configuration store . Similar registration mechanism can be carried out for </a:t>
            </a:r>
            <a:r>
              <a:rPr lang="en-US" dirty="0" err="1"/>
              <a:t>DMaaP</a:t>
            </a:r>
            <a:r>
              <a:rPr lang="en-US" dirty="0"/>
              <a:t> as well. </a:t>
            </a:r>
          </a:p>
          <a:p>
            <a:pPr marL="514350" lvl="0" indent="-514350">
              <a:buFont typeface="+mj-lt"/>
              <a:buAutoNum type="arabicPeriod"/>
            </a:pPr>
            <a:r>
              <a:rPr lang="en-US" dirty="0" smtClean="0"/>
              <a:t>MS carries out  </a:t>
            </a:r>
            <a:r>
              <a:rPr lang="en-US" dirty="0"/>
              <a:t>self-configuration </a:t>
            </a:r>
            <a:r>
              <a:rPr lang="en-US" dirty="0" smtClean="0"/>
              <a:t>or OOM initiates configuration of MS by reading </a:t>
            </a:r>
            <a:r>
              <a:rPr lang="en-US" dirty="0"/>
              <a:t>the configuration data store </a:t>
            </a:r>
          </a:p>
          <a:p>
            <a:pPr marL="514350" lvl="0" indent="-514350">
              <a:buFont typeface="+mj-lt"/>
              <a:buAutoNum type="arabicPeriod"/>
            </a:pPr>
            <a:r>
              <a:rPr lang="en-US" dirty="0"/>
              <a:t>During the lifecycle of the MS the state is updated on the CHAP distributed DB which triggers notification on </a:t>
            </a:r>
            <a:r>
              <a:rPr lang="en-US" dirty="0" err="1"/>
              <a:t>DMaaP</a:t>
            </a:r>
            <a:endParaRPr lang="en-US" dirty="0"/>
          </a:p>
          <a:p>
            <a:pPr marL="514350" lvl="0" indent="-514350">
              <a:buFont typeface="+mj-lt"/>
              <a:buAutoNum type="arabicPeriod"/>
            </a:pPr>
            <a:r>
              <a:rPr lang="en-US" dirty="0"/>
              <a:t>Notification forwarded to consumer by </a:t>
            </a:r>
            <a:r>
              <a:rPr lang="en-US" dirty="0" err="1"/>
              <a:t>DMaaP</a:t>
            </a:r>
            <a:endParaRPr lang="en-US" dirty="0"/>
          </a:p>
          <a:p>
            <a:pPr marL="514350" lvl="0" indent="-514350">
              <a:buFont typeface="+mj-lt"/>
              <a:buAutoNum type="arabicPeriod"/>
            </a:pPr>
            <a:r>
              <a:rPr lang="en-US" dirty="0"/>
              <a:t>Consumer act upon state change </a:t>
            </a:r>
            <a:r>
              <a:rPr lang="en-US" dirty="0" smtClean="0"/>
              <a:t> : This is optional – indicating the event driven microservice behavior </a:t>
            </a:r>
            <a:endParaRPr lang="en-US" dirty="0"/>
          </a:p>
          <a:p>
            <a:pPr marL="514350" lvl="0" indent="-514350">
              <a:buFont typeface="+mj-lt"/>
              <a:buAutoNum type="arabicPeriod"/>
            </a:pPr>
            <a:r>
              <a:rPr lang="en-US" u="sng" dirty="0"/>
              <a:t>Consumer potentially invokes action on Provider through an API call. </a:t>
            </a:r>
            <a:r>
              <a:rPr lang="en-US" dirty="0"/>
              <a:t>: This is optional – indicating the event driven microservice behavior </a:t>
            </a:r>
          </a:p>
        </p:txBody>
      </p:sp>
    </p:spTree>
    <p:extLst>
      <p:ext uri="{BB962C8B-B14F-4D97-AF65-F5344CB8AC3E}">
        <p14:creationId xmlns:p14="http://schemas.microsoft.com/office/powerpoint/2010/main" val="961993308"/>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289386" y="4001841"/>
            <a:ext cx="11318033" cy="2283814"/>
          </a:xfrm>
          <a:prstGeom prst="rect">
            <a:avLst/>
          </a:prstGeom>
        </p:spPr>
        <p:txBody>
          <a:bodyPr>
            <a:noAutofit/>
          </a:bodyPr>
          <a:lstStyle/>
          <a:p>
            <a:r>
              <a:rPr lang="en-US" sz="3200" b="1" dirty="0" smtClean="0">
                <a:solidFill>
                  <a:schemeClr val="tx1"/>
                </a:solidFill>
              </a:rPr>
              <a:t>Architecture Contributions Update</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905306853"/>
      </p:ext>
    </p:extLst>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40</a:t>
            </a:fld>
            <a:endParaRPr lang="en-US" dirty="0"/>
          </a:p>
        </p:txBody>
      </p:sp>
      <p:sp>
        <p:nvSpPr>
          <p:cNvPr id="3" name="Title 2"/>
          <p:cNvSpPr>
            <a:spLocks noGrp="1"/>
          </p:cNvSpPr>
          <p:nvPr>
            <p:ph type="title"/>
          </p:nvPr>
        </p:nvSpPr>
        <p:spPr/>
        <p:txBody>
          <a:bodyPr>
            <a:normAutofit fontScale="90000"/>
          </a:bodyPr>
          <a:lstStyle/>
          <a:p>
            <a:r>
              <a:rPr lang="en-US" dirty="0" smtClean="0"/>
              <a:t>Approach 1: Observations </a:t>
            </a:r>
            <a:endParaRPr lang="en-US" dirty="0"/>
          </a:p>
        </p:txBody>
      </p:sp>
      <p:sp>
        <p:nvSpPr>
          <p:cNvPr id="4" name="Text Placeholder 3"/>
          <p:cNvSpPr>
            <a:spLocks noGrp="1"/>
          </p:cNvSpPr>
          <p:nvPr>
            <p:ph type="body" sz="quarter" idx="10"/>
          </p:nvPr>
        </p:nvSpPr>
        <p:spPr/>
        <p:txBody>
          <a:bodyPr>
            <a:normAutofit/>
          </a:bodyPr>
          <a:lstStyle/>
          <a:p>
            <a:r>
              <a:rPr lang="en-US" sz="2400" dirty="0" smtClean="0"/>
              <a:t>The concepts described in this approach focus on the boundary, structure and interaction patterns of microservices </a:t>
            </a:r>
          </a:p>
          <a:p>
            <a:r>
              <a:rPr lang="en-US" sz="2400" dirty="0" smtClean="0"/>
              <a:t>Microservices can be model driven following the domain driven design principle with bounded context mapped to a microservice.  Each bounded context maintaining own domain model. </a:t>
            </a:r>
          </a:p>
          <a:p>
            <a:r>
              <a:rPr lang="en-US" sz="2400" dirty="0" smtClean="0"/>
              <a:t>The reusability of the microservices and aggregation of microservices to form a system or a solution with a well defined grouping pattern is not covered well.  </a:t>
            </a:r>
          </a:p>
          <a:p>
            <a:r>
              <a:rPr lang="en-US" sz="2400" dirty="0" smtClean="0"/>
              <a:t>Require effort in refactoring the existing microservices to define context map, domain models etc. </a:t>
            </a:r>
          </a:p>
          <a:p>
            <a:r>
              <a:rPr lang="en-US" sz="2400" dirty="0" smtClean="0"/>
              <a:t>Will enforce top down modelling of microservices with alignment to domain rather than independent projects or components. </a:t>
            </a:r>
          </a:p>
          <a:p>
            <a:endParaRPr lang="en-US" sz="2400" dirty="0" smtClean="0"/>
          </a:p>
          <a:p>
            <a:pPr marL="0" indent="0">
              <a:buNone/>
            </a:pPr>
            <a:endParaRPr lang="en-US" sz="2400" dirty="0" smtClean="0"/>
          </a:p>
          <a:p>
            <a:pPr marL="0" indent="0">
              <a:buNone/>
            </a:pPr>
            <a:endParaRPr lang="en-US" sz="2400" dirty="0"/>
          </a:p>
        </p:txBody>
      </p:sp>
    </p:spTree>
    <p:extLst>
      <p:ext uri="{BB962C8B-B14F-4D97-AF65-F5344CB8AC3E}">
        <p14:creationId xmlns:p14="http://schemas.microsoft.com/office/powerpoint/2010/main" val="613373745"/>
      </p:ext>
    </p:extLst>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Approach 2: Modular Microservices Design</a:t>
            </a:r>
            <a:endParaRPr lang="en-US"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41</a:t>
            </a:fld>
            <a:endParaRPr lang="en-US" dirty="0"/>
          </a:p>
        </p:txBody>
      </p:sp>
    </p:spTree>
    <p:extLst>
      <p:ext uri="{BB962C8B-B14F-4D97-AF65-F5344CB8AC3E}">
        <p14:creationId xmlns:p14="http://schemas.microsoft.com/office/powerpoint/2010/main" val="473610840"/>
      </p:ext>
    </p:extLst>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42</a:t>
            </a:fld>
            <a:endParaRPr lang="en-US" dirty="0"/>
          </a:p>
        </p:txBody>
      </p:sp>
      <p:sp>
        <p:nvSpPr>
          <p:cNvPr id="3" name="Title 2"/>
          <p:cNvSpPr>
            <a:spLocks noGrp="1"/>
          </p:cNvSpPr>
          <p:nvPr>
            <p:ph type="title"/>
          </p:nvPr>
        </p:nvSpPr>
        <p:spPr/>
        <p:txBody>
          <a:bodyPr>
            <a:normAutofit fontScale="90000"/>
          </a:bodyPr>
          <a:lstStyle/>
          <a:p>
            <a:r>
              <a:rPr lang="en-US" dirty="0" smtClean="0"/>
              <a:t>TMForum IG1118 : Concepts </a:t>
            </a:r>
            <a:endParaRPr lang="en-US" dirty="0"/>
          </a:p>
        </p:txBody>
      </p:sp>
      <p:sp>
        <p:nvSpPr>
          <p:cNvPr id="4" name="Text Placeholder 3"/>
          <p:cNvSpPr>
            <a:spLocks noGrp="1"/>
          </p:cNvSpPr>
          <p:nvPr>
            <p:ph type="body" sz="quarter" idx="10"/>
          </p:nvPr>
        </p:nvSpPr>
        <p:spPr>
          <a:xfrm>
            <a:off x="314324" y="1138238"/>
            <a:ext cx="11687175" cy="5170487"/>
          </a:xfrm>
        </p:spPr>
        <p:txBody>
          <a:bodyPr>
            <a:normAutofit/>
          </a:bodyPr>
          <a:lstStyle/>
          <a:p>
            <a:r>
              <a:rPr lang="en-US" sz="1400" dirty="0" smtClean="0"/>
              <a:t>TMForum IG1118 defines the future mode of operations based on the concepts of management and control continuum. </a:t>
            </a:r>
          </a:p>
          <a:p>
            <a:r>
              <a:rPr lang="en-US" sz="1400" dirty="0" smtClean="0"/>
              <a:t>FMO </a:t>
            </a:r>
            <a:r>
              <a:rPr lang="en-US" sz="1400" dirty="0"/>
              <a:t>: The process and people involved in operating physical and virtualized digital services. </a:t>
            </a:r>
          </a:p>
          <a:p>
            <a:r>
              <a:rPr lang="en-US" sz="1400" b="1" u="sng" dirty="0" smtClean="0"/>
              <a:t>Future Mode of Operations (FMO) Architecture : E2E Architecture that allows delivery and operations of physical and virtualized digital services and leverages SDN and NFV related technologies</a:t>
            </a:r>
          </a:p>
          <a:p>
            <a:r>
              <a:rPr lang="en-US" sz="1400" dirty="0"/>
              <a:t>Management and Control Continuum: </a:t>
            </a:r>
            <a:r>
              <a:rPr lang="en-US" sz="1400" dirty="0" smtClean="0"/>
              <a:t>Operational </a:t>
            </a:r>
            <a:r>
              <a:rPr lang="en-US" sz="1400" dirty="0"/>
              <a:t>actions take place at all levels in a E2E Service delivery and operations </a:t>
            </a:r>
            <a:r>
              <a:rPr lang="en-US" sz="1400" dirty="0" smtClean="0"/>
              <a:t>architecture. The operational aspect in E2E Architecture is realized using management and control functions. Management </a:t>
            </a:r>
            <a:r>
              <a:rPr lang="en-US" sz="1400" dirty="0"/>
              <a:t>and Control Functions are essentially of the same nature and can be grouped into a common set called management and control continuum functions. This makes the traditional approach of separation of management and control functions obsolete. </a:t>
            </a:r>
          </a:p>
          <a:p>
            <a:r>
              <a:rPr lang="en-US" sz="1400" dirty="0"/>
              <a:t>MCC Stretches across BSS/OSS, NMS/EMS, MANO, and SDN Controllers down into physical and virtualized networks to embedded OAM, signaling, flow, policy and other network-level control functions</a:t>
            </a:r>
          </a:p>
          <a:p>
            <a:r>
              <a:rPr lang="en-US" sz="1400" dirty="0" smtClean="0"/>
              <a:t>MCC Architecture : The part of FMO concept which is focused on lifecycle operations of services delivered using FMO architecture. Contains Components which focus on Management or Control functions. </a:t>
            </a:r>
          </a:p>
          <a:p>
            <a:r>
              <a:rPr lang="en-US" sz="1400" dirty="0" smtClean="0"/>
              <a:t>Component : A unit of functionality that presents capabilities through its interfaces. </a:t>
            </a:r>
          </a:p>
          <a:p>
            <a:r>
              <a:rPr lang="en-US" sz="1400" b="1" u="sng" dirty="0" smtClean="0"/>
              <a:t>MCC Component: A component whose functional behavior would traditionally be considered as management or control or anywhere in between two</a:t>
            </a:r>
            <a:r>
              <a:rPr lang="en-US" sz="1400" u="sng" dirty="0" smtClean="0"/>
              <a:t>. </a:t>
            </a:r>
          </a:p>
          <a:p>
            <a:r>
              <a:rPr lang="en-US" sz="1400" b="1" u="sng" dirty="0" smtClean="0"/>
              <a:t>System : Interconnected components interacting to collectively provide some desired behavior </a:t>
            </a:r>
          </a:p>
          <a:p>
            <a:r>
              <a:rPr lang="en-US" sz="1400" dirty="0" smtClean="0"/>
              <a:t>SW Delivery Package: Bundling of software that is provided as a single deliverable. Consists of multiple SW deployment units </a:t>
            </a:r>
          </a:p>
          <a:p>
            <a:r>
              <a:rPr lang="en-US" sz="1400" dirty="0" smtClean="0"/>
              <a:t>SW Deployment Unit : A single executable that when installed on an appropriate platform will run to produce emergent behavior that is considered as one or more FMO Component</a:t>
            </a:r>
          </a:p>
          <a:p>
            <a:endParaRPr lang="en-US" sz="1400" dirty="0"/>
          </a:p>
        </p:txBody>
      </p:sp>
      <p:sp>
        <p:nvSpPr>
          <p:cNvPr id="5" name="TextBox 4"/>
          <p:cNvSpPr txBox="1"/>
          <p:nvPr/>
        </p:nvSpPr>
        <p:spPr>
          <a:xfrm>
            <a:off x="3886200" y="6504192"/>
            <a:ext cx="5427127" cy="369332"/>
          </a:xfrm>
          <a:prstGeom prst="rect">
            <a:avLst/>
          </a:prstGeom>
          <a:noFill/>
        </p:spPr>
        <p:txBody>
          <a:bodyPr wrap="none" rtlCol="0">
            <a:spAutoFit/>
          </a:bodyPr>
          <a:lstStyle/>
          <a:p>
            <a:r>
              <a:rPr lang="en-US" dirty="0" smtClean="0"/>
              <a:t>Reference: </a:t>
            </a:r>
            <a:r>
              <a:rPr lang="en-US" dirty="0" err="1" smtClean="0"/>
              <a:t>TMForum</a:t>
            </a:r>
            <a:r>
              <a:rPr lang="en-US" dirty="0" smtClean="0"/>
              <a:t> IG1118 (Also </a:t>
            </a:r>
            <a:r>
              <a:rPr lang="en-US" smtClean="0"/>
              <a:t>referred in ETSI ZSM)</a:t>
            </a:r>
            <a:endParaRPr lang="en-US" dirty="0"/>
          </a:p>
        </p:txBody>
      </p:sp>
    </p:spTree>
    <p:extLst>
      <p:ext uri="{BB962C8B-B14F-4D97-AF65-F5344CB8AC3E}">
        <p14:creationId xmlns:p14="http://schemas.microsoft.com/office/powerpoint/2010/main" val="234652088"/>
      </p:ext>
    </p:extLst>
  </p:cSld>
  <p:clrMapOvr>
    <a:masterClrMapping/>
  </p:clrMapOvr>
  <p:transition>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43</a:t>
            </a:fld>
            <a:endParaRPr lang="en-US" dirty="0"/>
          </a:p>
        </p:txBody>
      </p:sp>
      <p:sp>
        <p:nvSpPr>
          <p:cNvPr id="3" name="Title 2"/>
          <p:cNvSpPr>
            <a:spLocks noGrp="1"/>
          </p:cNvSpPr>
          <p:nvPr>
            <p:ph type="title"/>
          </p:nvPr>
        </p:nvSpPr>
        <p:spPr/>
        <p:txBody>
          <a:bodyPr>
            <a:normAutofit fontScale="90000"/>
          </a:bodyPr>
          <a:lstStyle/>
          <a:p>
            <a:r>
              <a:rPr lang="en-US" dirty="0" smtClean="0"/>
              <a:t>TMForum IG1118 : FMO Component (Concept)  </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213" y="1205774"/>
            <a:ext cx="6669087" cy="507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Connector 5"/>
          <p:cNvCxnSpPr/>
          <p:nvPr/>
        </p:nvCxnSpPr>
        <p:spPr>
          <a:xfrm>
            <a:off x="7061200" y="1092200"/>
            <a:ext cx="25400" cy="5321300"/>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188201" y="1205774"/>
            <a:ext cx="4800600" cy="4185761"/>
          </a:xfrm>
          <a:prstGeom prst="rect">
            <a:avLst/>
          </a:prstGeom>
          <a:noFill/>
        </p:spPr>
        <p:txBody>
          <a:bodyPr wrap="square" rtlCol="0">
            <a:spAutoFit/>
          </a:bodyPr>
          <a:lstStyle/>
          <a:p>
            <a:pPr marL="285750" indent="-285750">
              <a:buFont typeface="Arial" panose="020B0604020202020204" pitchFamily="34" charset="0"/>
              <a:buChar char="•"/>
            </a:pPr>
            <a:r>
              <a:rPr lang="en-US" sz="1400" b="1" dirty="0" smtClean="0"/>
              <a:t>Consumer Interface</a:t>
            </a:r>
            <a:r>
              <a:rPr lang="en-US" sz="1400" dirty="0" smtClean="0"/>
              <a:t>: Interface used by component to fulfil needs for tasks to be carried out related to its purpose.  The tasks will include the evaluation of information and the providing of results.</a:t>
            </a:r>
          </a:p>
          <a:p>
            <a:pPr marL="285750" indent="-285750">
              <a:buFont typeface="Arial" panose="020B0604020202020204" pitchFamily="34" charset="0"/>
              <a:buChar char="•"/>
            </a:pPr>
            <a:r>
              <a:rPr lang="en-US" sz="1400" b="1" dirty="0" smtClean="0"/>
              <a:t>Provider Interface</a:t>
            </a:r>
            <a:r>
              <a:rPr lang="en-US" sz="1400" dirty="0" smtClean="0"/>
              <a:t>: Interface through which a component offers a capability to carry out specific tasks related to its purpose. </a:t>
            </a:r>
          </a:p>
          <a:p>
            <a:pPr marL="285750" indent="-285750">
              <a:buFont typeface="Arial" panose="020B0604020202020204" pitchFamily="34" charset="0"/>
              <a:buChar char="•"/>
            </a:pPr>
            <a:r>
              <a:rPr lang="en-US" sz="1400" b="1" dirty="0" smtClean="0"/>
              <a:t>Application Function</a:t>
            </a:r>
            <a:r>
              <a:rPr lang="en-US" sz="1400" dirty="0" smtClean="0"/>
              <a:t>: Exposed through Application API and provides access to all the related to the primary business purpose of the component</a:t>
            </a:r>
          </a:p>
          <a:p>
            <a:pPr marL="285750" indent="-285750">
              <a:buFont typeface="Arial" panose="020B0604020202020204" pitchFamily="34" charset="0"/>
              <a:buChar char="•"/>
            </a:pPr>
            <a:r>
              <a:rPr lang="en-US" sz="1400" b="1" dirty="0" smtClean="0"/>
              <a:t>Operations Function</a:t>
            </a:r>
            <a:r>
              <a:rPr lang="en-US" sz="1400" dirty="0" smtClean="0"/>
              <a:t>: Exposed through operations API and implements the support for managing the lifecycle process for the component</a:t>
            </a:r>
          </a:p>
          <a:p>
            <a:pPr marL="285750" indent="-285750">
              <a:buFont typeface="Arial" panose="020B0604020202020204" pitchFamily="34" charset="0"/>
              <a:buChar char="•"/>
            </a:pPr>
            <a:r>
              <a:rPr lang="en-US" sz="1400" b="1" dirty="0" smtClean="0"/>
              <a:t>Security Function</a:t>
            </a:r>
            <a:r>
              <a:rPr lang="en-US" sz="1400" dirty="0" smtClean="0"/>
              <a:t>: Exposed through security API and </a:t>
            </a:r>
            <a:r>
              <a:rPr lang="en-US" sz="1400" dirty="0" err="1" smtClean="0"/>
              <a:t>and</a:t>
            </a:r>
            <a:r>
              <a:rPr lang="en-US" sz="1400" dirty="0" smtClean="0"/>
              <a:t> provides security features for the component</a:t>
            </a:r>
          </a:p>
          <a:p>
            <a:pPr marL="285750" indent="-285750">
              <a:buFont typeface="Arial" panose="020B0604020202020204" pitchFamily="34" charset="0"/>
              <a:buChar char="•"/>
            </a:pPr>
            <a:r>
              <a:rPr lang="en-US" sz="1400" b="1" dirty="0" smtClean="0"/>
              <a:t>Environment Function</a:t>
            </a:r>
            <a:r>
              <a:rPr lang="en-US" sz="1400" dirty="0" smtClean="0"/>
              <a:t>: Accessed through the execution environment APIs and used by the component to access the infrastructure resources that it needs to support its functionality or operations. </a:t>
            </a:r>
            <a:endParaRPr lang="en-US" sz="1400" dirty="0"/>
          </a:p>
        </p:txBody>
      </p:sp>
      <p:sp>
        <p:nvSpPr>
          <p:cNvPr id="9" name="TextBox 8"/>
          <p:cNvSpPr txBox="1"/>
          <p:nvPr/>
        </p:nvSpPr>
        <p:spPr>
          <a:xfrm>
            <a:off x="3886200" y="6504192"/>
            <a:ext cx="2886944" cy="369332"/>
          </a:xfrm>
          <a:prstGeom prst="rect">
            <a:avLst/>
          </a:prstGeom>
          <a:noFill/>
        </p:spPr>
        <p:txBody>
          <a:bodyPr wrap="none" rtlCol="0">
            <a:spAutoFit/>
          </a:bodyPr>
          <a:lstStyle/>
          <a:p>
            <a:r>
              <a:rPr lang="en-US" dirty="0" smtClean="0"/>
              <a:t>Reference: TMForum IG1118</a:t>
            </a:r>
            <a:endParaRPr lang="en-US" dirty="0"/>
          </a:p>
        </p:txBody>
      </p:sp>
    </p:spTree>
    <p:extLst>
      <p:ext uri="{BB962C8B-B14F-4D97-AF65-F5344CB8AC3E}">
        <p14:creationId xmlns:p14="http://schemas.microsoft.com/office/powerpoint/2010/main" val="3025328551"/>
      </p:ext>
    </p:extLst>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44</a:t>
            </a:fld>
            <a:endParaRPr lang="en-US" dirty="0"/>
          </a:p>
        </p:txBody>
      </p:sp>
      <p:sp>
        <p:nvSpPr>
          <p:cNvPr id="3" name="Title 2"/>
          <p:cNvSpPr>
            <a:spLocks noGrp="1"/>
          </p:cNvSpPr>
          <p:nvPr>
            <p:ph type="title"/>
          </p:nvPr>
        </p:nvSpPr>
        <p:spPr/>
        <p:txBody>
          <a:bodyPr>
            <a:normAutofit fontScale="90000"/>
          </a:bodyPr>
          <a:lstStyle/>
          <a:p>
            <a:r>
              <a:rPr lang="en-US" dirty="0" smtClean="0"/>
              <a:t>Management and Control Continuum</a:t>
            </a:r>
            <a:endParaRPr lang="en-US" dirty="0"/>
          </a:p>
        </p:txBody>
      </p:sp>
      <p:sp>
        <p:nvSpPr>
          <p:cNvPr id="4" name="Text Placeholder 3"/>
          <p:cNvSpPr>
            <a:spLocks noGrp="1"/>
          </p:cNvSpPr>
          <p:nvPr>
            <p:ph type="body" sz="quarter" idx="10"/>
          </p:nvPr>
        </p:nvSpPr>
        <p:spPr/>
        <p:txBody>
          <a:bodyPr>
            <a:normAutofit fontScale="85000" lnSpcReduction="20000"/>
          </a:bodyPr>
          <a:lstStyle/>
          <a:p>
            <a:r>
              <a:rPr lang="en-US" dirty="0" smtClean="0"/>
              <a:t>A part of FMO Concept which focus on operational aspects of services in the target architecture built on NFV and SDN. </a:t>
            </a:r>
          </a:p>
          <a:p>
            <a:r>
              <a:rPr lang="en-US" dirty="0" smtClean="0"/>
              <a:t>Deals with component that have management-control functions as their primary functions. </a:t>
            </a:r>
          </a:p>
          <a:p>
            <a:r>
              <a:rPr lang="en-US" dirty="0" smtClean="0"/>
              <a:t>In traditional systems functions like EMS/NMS, Control Plane </a:t>
            </a:r>
            <a:r>
              <a:rPr lang="en-US" dirty="0" err="1" smtClean="0"/>
              <a:t>etc</a:t>
            </a:r>
            <a:r>
              <a:rPr lang="en-US" dirty="0" smtClean="0"/>
              <a:t> are considered as MCC functions. </a:t>
            </a:r>
          </a:p>
          <a:p>
            <a:r>
              <a:rPr lang="en-US" b="1" dirty="0" smtClean="0"/>
              <a:t>In the MCC architecture MCC components can be assembled to form MCC Systems. An assembly of MCC components can be given a certain name/branding</a:t>
            </a:r>
            <a:r>
              <a:rPr lang="en-US" dirty="0" smtClean="0"/>
              <a:t>. </a:t>
            </a:r>
          </a:p>
          <a:p>
            <a:r>
              <a:rPr lang="en-US" b="1" dirty="0" smtClean="0"/>
              <a:t>A collection of functional components can be packaged together and delivered as a solution to a particular problem. </a:t>
            </a:r>
          </a:p>
          <a:p>
            <a:r>
              <a:rPr lang="en-US" b="1" dirty="0" smtClean="0"/>
              <a:t>Such an assembly in itself can be considered as a component. </a:t>
            </a:r>
          </a:p>
          <a:p>
            <a:r>
              <a:rPr lang="en-US" dirty="0" smtClean="0"/>
              <a:t>Each component in an assembly is contributing its application function to the capabilities of the overall branded component</a:t>
            </a:r>
          </a:p>
          <a:p>
            <a:r>
              <a:rPr lang="en-US" dirty="0" smtClean="0"/>
              <a:t>The same MCC component can be offered as part of different branded components. </a:t>
            </a:r>
            <a:endParaRPr lang="en-US" dirty="0"/>
          </a:p>
        </p:txBody>
      </p:sp>
      <p:sp>
        <p:nvSpPr>
          <p:cNvPr id="5" name="TextBox 4"/>
          <p:cNvSpPr txBox="1"/>
          <p:nvPr/>
        </p:nvSpPr>
        <p:spPr>
          <a:xfrm>
            <a:off x="3886200" y="6504192"/>
            <a:ext cx="2886944" cy="369332"/>
          </a:xfrm>
          <a:prstGeom prst="rect">
            <a:avLst/>
          </a:prstGeom>
          <a:noFill/>
        </p:spPr>
        <p:txBody>
          <a:bodyPr wrap="none" rtlCol="0">
            <a:spAutoFit/>
          </a:bodyPr>
          <a:lstStyle/>
          <a:p>
            <a:r>
              <a:rPr lang="en-US" dirty="0" smtClean="0"/>
              <a:t>Reference: TMForum IG1118</a:t>
            </a:r>
            <a:endParaRPr lang="en-US" dirty="0"/>
          </a:p>
        </p:txBody>
      </p:sp>
    </p:spTree>
    <p:extLst>
      <p:ext uri="{BB962C8B-B14F-4D97-AF65-F5344CB8AC3E}">
        <p14:creationId xmlns:p14="http://schemas.microsoft.com/office/powerpoint/2010/main" val="1831071067"/>
      </p:ext>
    </p:extLst>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45</a:t>
            </a:fld>
            <a:endParaRPr lang="en-US" dirty="0"/>
          </a:p>
        </p:txBody>
      </p:sp>
      <p:sp>
        <p:nvSpPr>
          <p:cNvPr id="3" name="Title 2"/>
          <p:cNvSpPr>
            <a:spLocks noGrp="1"/>
          </p:cNvSpPr>
          <p:nvPr>
            <p:ph type="title"/>
          </p:nvPr>
        </p:nvSpPr>
        <p:spPr/>
        <p:txBody>
          <a:bodyPr>
            <a:normAutofit fontScale="90000"/>
          </a:bodyPr>
          <a:lstStyle/>
          <a:p>
            <a:r>
              <a:rPr lang="en-US" dirty="0" smtClean="0"/>
              <a:t>FMO Architecture: Composition of Components</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7311" y="1007522"/>
            <a:ext cx="8637587" cy="5142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8870516" y="1574800"/>
            <a:ext cx="3194484" cy="584775"/>
          </a:xfrm>
          <a:prstGeom prst="rect">
            <a:avLst/>
          </a:prstGeom>
          <a:noFill/>
        </p:spPr>
        <p:txBody>
          <a:bodyPr wrap="square" rtlCol="0">
            <a:spAutoFit/>
          </a:bodyPr>
          <a:lstStyle/>
          <a:p>
            <a:r>
              <a:rPr lang="en-US" sz="1600" dirty="0" smtClean="0"/>
              <a:t>Assembly of component perceived as a component by end user </a:t>
            </a:r>
            <a:endParaRPr lang="en-US" sz="1600" dirty="0"/>
          </a:p>
        </p:txBody>
      </p:sp>
      <p:sp>
        <p:nvSpPr>
          <p:cNvPr id="6" name="Oval 5"/>
          <p:cNvSpPr/>
          <p:nvPr/>
        </p:nvSpPr>
        <p:spPr>
          <a:xfrm>
            <a:off x="8750300" y="2552700"/>
            <a:ext cx="1511300" cy="1320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V="1">
            <a:off x="9817100" y="2159575"/>
            <a:ext cx="304800" cy="3931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886200" y="6504192"/>
            <a:ext cx="2886944" cy="369332"/>
          </a:xfrm>
          <a:prstGeom prst="rect">
            <a:avLst/>
          </a:prstGeom>
          <a:noFill/>
        </p:spPr>
        <p:txBody>
          <a:bodyPr wrap="none" rtlCol="0">
            <a:spAutoFit/>
          </a:bodyPr>
          <a:lstStyle/>
          <a:p>
            <a:r>
              <a:rPr lang="en-US" dirty="0" smtClean="0"/>
              <a:t>Reference: TMForum IG1118</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93097" y="5002560"/>
            <a:ext cx="1666876" cy="1147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42341377"/>
      </p:ext>
    </p:extLst>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46</a:t>
            </a:fld>
            <a:endParaRPr lang="en-US" dirty="0"/>
          </a:p>
        </p:txBody>
      </p:sp>
      <p:sp>
        <p:nvSpPr>
          <p:cNvPr id="3" name="Title 2"/>
          <p:cNvSpPr>
            <a:spLocks noGrp="1"/>
          </p:cNvSpPr>
          <p:nvPr>
            <p:ph type="title"/>
          </p:nvPr>
        </p:nvSpPr>
        <p:spPr/>
        <p:txBody>
          <a:bodyPr>
            <a:normAutofit fontScale="90000"/>
          </a:bodyPr>
          <a:lstStyle/>
          <a:p>
            <a:r>
              <a:rPr lang="en-US" dirty="0" smtClean="0"/>
              <a:t>FMO Component : Positioning of a Component in a hierarchy of modular constructs</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1573800"/>
            <a:ext cx="7697787" cy="47301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3886200" y="6504192"/>
            <a:ext cx="2886944" cy="369332"/>
          </a:xfrm>
          <a:prstGeom prst="rect">
            <a:avLst/>
          </a:prstGeom>
          <a:noFill/>
        </p:spPr>
        <p:txBody>
          <a:bodyPr wrap="none" rtlCol="0">
            <a:spAutoFit/>
          </a:bodyPr>
          <a:lstStyle/>
          <a:p>
            <a:r>
              <a:rPr lang="en-US" dirty="0" smtClean="0"/>
              <a:t>Reference: TMForum IG1118</a:t>
            </a:r>
            <a:endParaRPr lang="en-US" dirty="0"/>
          </a:p>
        </p:txBody>
      </p:sp>
      <p:sp>
        <p:nvSpPr>
          <p:cNvPr id="13" name="TextBox 12"/>
          <p:cNvSpPr txBox="1"/>
          <p:nvPr/>
        </p:nvSpPr>
        <p:spPr>
          <a:xfrm>
            <a:off x="6350000" y="964200"/>
            <a:ext cx="5664200" cy="2062103"/>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t>A component-system pattern is fractal, split a component and you get more components, combine components and you get a component. </a:t>
            </a:r>
          </a:p>
          <a:p>
            <a:pPr marL="285750" indent="-285750">
              <a:buFont typeface="Arial" panose="020B0604020202020204" pitchFamily="34" charset="0"/>
              <a:buChar char="•"/>
            </a:pPr>
            <a:r>
              <a:rPr lang="en-US" sz="1600" dirty="0" smtClean="0"/>
              <a:t>MicroServices can be perceived as a component fulfilling a cohesive function. </a:t>
            </a:r>
          </a:p>
          <a:p>
            <a:pPr marL="285750" indent="-285750">
              <a:buFont typeface="Arial" panose="020B0604020202020204" pitchFamily="34" charset="0"/>
              <a:buChar char="•"/>
            </a:pPr>
            <a:r>
              <a:rPr lang="en-US" sz="1600" dirty="0" smtClean="0"/>
              <a:t>A Branded Element constitutes of multiple features which in turn are realized through set of functions – all levels can be a composite component. </a:t>
            </a:r>
            <a:endParaRPr lang="en-US" sz="1600" dirty="0"/>
          </a:p>
        </p:txBody>
      </p:sp>
    </p:spTree>
    <p:extLst>
      <p:ext uri="{BB962C8B-B14F-4D97-AF65-F5344CB8AC3E}">
        <p14:creationId xmlns:p14="http://schemas.microsoft.com/office/powerpoint/2010/main" val="2258303198"/>
      </p:ext>
    </p:extLst>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47</a:t>
            </a:fld>
            <a:endParaRPr lang="en-US" dirty="0"/>
          </a:p>
        </p:txBody>
      </p:sp>
      <p:sp>
        <p:nvSpPr>
          <p:cNvPr id="3" name="Title 2"/>
          <p:cNvSpPr>
            <a:spLocks noGrp="1"/>
          </p:cNvSpPr>
          <p:nvPr>
            <p:ph type="title"/>
          </p:nvPr>
        </p:nvSpPr>
        <p:spPr/>
        <p:txBody>
          <a:bodyPr>
            <a:normAutofit fontScale="90000"/>
          </a:bodyPr>
          <a:lstStyle/>
          <a:p>
            <a:r>
              <a:rPr lang="en-US" dirty="0" smtClean="0"/>
              <a:t>FMO Component : Key characteristics</a:t>
            </a:r>
            <a:endParaRPr lang="en-US" dirty="0"/>
          </a:p>
        </p:txBody>
      </p:sp>
      <p:sp>
        <p:nvSpPr>
          <p:cNvPr id="4" name="Text Placeholder 3"/>
          <p:cNvSpPr>
            <a:spLocks noGrp="1"/>
          </p:cNvSpPr>
          <p:nvPr>
            <p:ph type="body" sz="quarter" idx="10"/>
          </p:nvPr>
        </p:nvSpPr>
        <p:spPr/>
        <p:txBody>
          <a:bodyPr>
            <a:normAutofit fontScale="92500" lnSpcReduction="10000"/>
          </a:bodyPr>
          <a:lstStyle/>
          <a:p>
            <a:r>
              <a:rPr lang="en-US" sz="2400" b="1" u="sng" dirty="0" smtClean="0"/>
              <a:t>FMO component is a good way of visualizing the Microservices with well defined boundaries expressed through – Operations, Application, Security and Environment Functions</a:t>
            </a:r>
          </a:p>
          <a:p>
            <a:r>
              <a:rPr lang="en-US" sz="2400" dirty="0" smtClean="0"/>
              <a:t>FMO Component supports a provider consumer pattern and interfaces for offering or consuming capabilities that can be expressed through APIs. </a:t>
            </a:r>
          </a:p>
          <a:p>
            <a:r>
              <a:rPr lang="en-US" sz="2400" dirty="0" smtClean="0"/>
              <a:t>FMO Component may have multiple contexts – information context (</a:t>
            </a:r>
            <a:r>
              <a:rPr lang="en-US" sz="2400" dirty="0" err="1" smtClean="0"/>
              <a:t>e.g</a:t>
            </a:r>
            <a:r>
              <a:rPr lang="en-US" sz="2400" dirty="0" smtClean="0"/>
              <a:t>: software, image, descriptors),  delivery context (packaging, modules), deployment context (deployable unit – as an assembly of functional components in a deployment unit), catalogue context (represented in a catalogue as a functional component along with delivery and deployment context), runtime context (component artifacts turned into runtime entities consuming resources and exposing APIs) </a:t>
            </a:r>
          </a:p>
          <a:p>
            <a:r>
              <a:rPr lang="en-US" sz="2400" dirty="0" smtClean="0"/>
              <a:t>FMO component can be deployed in either a physical or a virtualized environment enabling the cloud nativeness</a:t>
            </a:r>
          </a:p>
          <a:p>
            <a:r>
              <a:rPr lang="en-US" sz="2400" b="1" u="sng" dirty="0" smtClean="0"/>
              <a:t>For ONAP, FMO Component can be interpreted as the basic unit of functionality that can be represented in a microservice and can be assembled to form a system or a branded component (for example DCAE). </a:t>
            </a:r>
          </a:p>
          <a:p>
            <a:endParaRPr lang="en-US" sz="2400" dirty="0"/>
          </a:p>
        </p:txBody>
      </p:sp>
      <p:sp>
        <p:nvSpPr>
          <p:cNvPr id="5" name="TextBox 4"/>
          <p:cNvSpPr txBox="1"/>
          <p:nvPr/>
        </p:nvSpPr>
        <p:spPr>
          <a:xfrm>
            <a:off x="3886200" y="6504192"/>
            <a:ext cx="2886944" cy="369332"/>
          </a:xfrm>
          <a:prstGeom prst="rect">
            <a:avLst/>
          </a:prstGeom>
          <a:noFill/>
        </p:spPr>
        <p:txBody>
          <a:bodyPr wrap="none" rtlCol="0">
            <a:spAutoFit/>
          </a:bodyPr>
          <a:lstStyle/>
          <a:p>
            <a:r>
              <a:rPr lang="en-US" dirty="0" smtClean="0"/>
              <a:t>Reference: TMForum IG1118</a:t>
            </a:r>
            <a:endParaRPr lang="en-US" dirty="0"/>
          </a:p>
        </p:txBody>
      </p:sp>
    </p:spTree>
    <p:extLst>
      <p:ext uri="{BB962C8B-B14F-4D97-AF65-F5344CB8AC3E}">
        <p14:creationId xmlns:p14="http://schemas.microsoft.com/office/powerpoint/2010/main" val="3175495114"/>
      </p:ext>
    </p:extLst>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Relevance in ONAP – Assembly of Branded FMO/MCC Component </a:t>
            </a:r>
            <a:endParaRPr lang="en-US" dirty="0"/>
          </a:p>
        </p:txBody>
      </p:sp>
      <p:sp>
        <p:nvSpPr>
          <p:cNvPr id="3" name="Flowchart: Preparation 2"/>
          <p:cNvSpPr/>
          <p:nvPr/>
        </p:nvSpPr>
        <p:spPr>
          <a:xfrm>
            <a:off x="4259807" y="2732888"/>
            <a:ext cx="2768600" cy="2489200"/>
          </a:xfrm>
          <a:prstGeom prst="flowChartPreparatio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2231" y="3185325"/>
            <a:ext cx="650181" cy="627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4131" y="3502825"/>
            <a:ext cx="650181" cy="627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0540" y="4429925"/>
            <a:ext cx="650181" cy="627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Connector 5"/>
          <p:cNvCxnSpPr>
            <a:stCxn id="7172" idx="0"/>
          </p:cNvCxnSpPr>
          <p:nvPr/>
        </p:nvCxnSpPr>
        <p:spPr>
          <a:xfrm flipH="1" flipV="1">
            <a:off x="5007321" y="3024988"/>
            <a:ext cx="1" cy="160337"/>
          </a:xfrm>
          <a:prstGeom prst="line">
            <a:avLst/>
          </a:prstGeom>
          <a:ln>
            <a:tailEnd type="ova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10" idx="0"/>
          </p:cNvCxnSpPr>
          <p:nvPr/>
        </p:nvCxnSpPr>
        <p:spPr>
          <a:xfrm flipH="1" flipV="1">
            <a:off x="6239221" y="3367888"/>
            <a:ext cx="1" cy="134937"/>
          </a:xfrm>
          <a:prstGeom prst="line">
            <a:avLst/>
          </a:prstGeom>
          <a:ln>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11" idx="0"/>
          </p:cNvCxnSpPr>
          <p:nvPr/>
        </p:nvCxnSpPr>
        <p:spPr>
          <a:xfrm flipH="1" flipV="1">
            <a:off x="5215630" y="4231488"/>
            <a:ext cx="1" cy="198437"/>
          </a:xfrm>
          <a:prstGeom prst="line">
            <a:avLst/>
          </a:prstGeom>
          <a:ln>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3" idx="0"/>
          </p:cNvCxnSpPr>
          <p:nvPr/>
        </p:nvCxnSpPr>
        <p:spPr>
          <a:xfrm flipV="1">
            <a:off x="5644107" y="2174088"/>
            <a:ext cx="0" cy="558800"/>
          </a:xfrm>
          <a:prstGeom prst="line">
            <a:avLst/>
          </a:prstGeom>
          <a:ln>
            <a:tailEnd type="oval"/>
          </a:ln>
        </p:spPr>
        <p:style>
          <a:lnRef idx="1">
            <a:schemeClr val="accent1"/>
          </a:lnRef>
          <a:fillRef idx="0">
            <a:schemeClr val="accent1"/>
          </a:fillRef>
          <a:effectRef idx="0">
            <a:schemeClr val="accent1"/>
          </a:effectRef>
          <a:fontRef idx="minor">
            <a:schemeClr val="tx1"/>
          </a:fontRef>
        </p:style>
      </p:cxnSp>
      <p:sp>
        <p:nvSpPr>
          <p:cNvPr id="16" name="Block Arc 15"/>
          <p:cNvSpPr/>
          <p:nvPr/>
        </p:nvSpPr>
        <p:spPr>
          <a:xfrm>
            <a:off x="5116512" y="4074325"/>
            <a:ext cx="215900" cy="250031"/>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Block Arc 21"/>
          <p:cNvSpPr/>
          <p:nvPr/>
        </p:nvSpPr>
        <p:spPr>
          <a:xfrm>
            <a:off x="6131271" y="3214693"/>
            <a:ext cx="215900" cy="250031"/>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Block Arc 22"/>
          <p:cNvSpPr/>
          <p:nvPr/>
        </p:nvSpPr>
        <p:spPr>
          <a:xfrm>
            <a:off x="4893368" y="2914656"/>
            <a:ext cx="215900" cy="250031"/>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0" name="Straight Connector 19"/>
          <p:cNvCxnSpPr/>
          <p:nvPr/>
        </p:nvCxnSpPr>
        <p:spPr>
          <a:xfrm flipV="1">
            <a:off x="5001318" y="2821788"/>
            <a:ext cx="0" cy="9286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007322" y="2821788"/>
            <a:ext cx="614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615334" y="2770988"/>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68" name="Straight Connector 7167"/>
          <p:cNvCxnSpPr/>
          <p:nvPr/>
        </p:nvCxnSpPr>
        <p:spPr>
          <a:xfrm flipV="1">
            <a:off x="5634038" y="2680104"/>
            <a:ext cx="0" cy="154384"/>
          </a:xfrm>
          <a:prstGeom prst="line">
            <a:avLst/>
          </a:prstGeom>
        </p:spPr>
        <p:style>
          <a:lnRef idx="1">
            <a:schemeClr val="accent1"/>
          </a:lnRef>
          <a:fillRef idx="0">
            <a:schemeClr val="accent1"/>
          </a:fillRef>
          <a:effectRef idx="0">
            <a:schemeClr val="accent1"/>
          </a:effectRef>
          <a:fontRef idx="minor">
            <a:schemeClr val="tx1"/>
          </a:fontRef>
        </p:style>
      </p:cxnSp>
      <p:cxnSp>
        <p:nvCxnSpPr>
          <p:cNvPr id="7177" name="Straight Connector 7176"/>
          <p:cNvCxnSpPr>
            <a:stCxn id="3" idx="0"/>
          </p:cNvCxnSpPr>
          <p:nvPr/>
        </p:nvCxnSpPr>
        <p:spPr>
          <a:xfrm>
            <a:off x="5644107" y="2732888"/>
            <a:ext cx="0" cy="1244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80" name="Straight Connector 7179"/>
          <p:cNvCxnSpPr/>
          <p:nvPr/>
        </p:nvCxnSpPr>
        <p:spPr>
          <a:xfrm flipH="1">
            <a:off x="5215630" y="3977488"/>
            <a:ext cx="3997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82" name="Straight Connector 7181"/>
          <p:cNvCxnSpPr>
            <a:endCxn id="16" idx="2"/>
          </p:cNvCxnSpPr>
          <p:nvPr/>
        </p:nvCxnSpPr>
        <p:spPr>
          <a:xfrm>
            <a:off x="5215630" y="3977488"/>
            <a:ext cx="8832" cy="221853"/>
          </a:xfrm>
          <a:prstGeom prst="line">
            <a:avLst/>
          </a:prstGeom>
        </p:spPr>
        <p:style>
          <a:lnRef idx="1">
            <a:schemeClr val="accent1"/>
          </a:lnRef>
          <a:fillRef idx="0">
            <a:schemeClr val="accent1"/>
          </a:fillRef>
          <a:effectRef idx="0">
            <a:schemeClr val="accent1"/>
          </a:effectRef>
          <a:fontRef idx="minor">
            <a:schemeClr val="tx1"/>
          </a:fontRef>
        </p:style>
      </p:cxnSp>
      <p:cxnSp>
        <p:nvCxnSpPr>
          <p:cNvPr id="7184" name="Straight Connector 7183"/>
          <p:cNvCxnSpPr/>
          <p:nvPr/>
        </p:nvCxnSpPr>
        <p:spPr>
          <a:xfrm flipV="1">
            <a:off x="6239221" y="3039671"/>
            <a:ext cx="0" cy="175022"/>
          </a:xfrm>
          <a:prstGeom prst="line">
            <a:avLst/>
          </a:prstGeom>
        </p:spPr>
        <p:style>
          <a:lnRef idx="1">
            <a:schemeClr val="accent1"/>
          </a:lnRef>
          <a:fillRef idx="0">
            <a:schemeClr val="accent1"/>
          </a:fillRef>
          <a:effectRef idx="0">
            <a:schemeClr val="accent1"/>
          </a:effectRef>
          <a:fontRef idx="minor">
            <a:schemeClr val="tx1"/>
          </a:fontRef>
        </p:style>
      </p:cxnSp>
      <p:cxnSp>
        <p:nvCxnSpPr>
          <p:cNvPr id="7186" name="Straight Connector 7185"/>
          <p:cNvCxnSpPr/>
          <p:nvPr/>
        </p:nvCxnSpPr>
        <p:spPr>
          <a:xfrm flipH="1">
            <a:off x="5615334" y="3024988"/>
            <a:ext cx="6238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88" name="Straight Connector 7187"/>
          <p:cNvCxnSpPr>
            <a:stCxn id="10" idx="3"/>
          </p:cNvCxnSpPr>
          <p:nvPr/>
        </p:nvCxnSpPr>
        <p:spPr>
          <a:xfrm flipV="1">
            <a:off x="6564312" y="3816356"/>
            <a:ext cx="155922" cy="1"/>
          </a:xfrm>
          <a:prstGeom prst="line">
            <a:avLst/>
          </a:prstGeom>
          <a:ln>
            <a:tailEnd type="oval"/>
          </a:ln>
        </p:spPr>
        <p:style>
          <a:lnRef idx="3">
            <a:schemeClr val="accent6"/>
          </a:lnRef>
          <a:fillRef idx="0">
            <a:schemeClr val="accent6"/>
          </a:fillRef>
          <a:effectRef idx="2">
            <a:schemeClr val="accent6"/>
          </a:effectRef>
          <a:fontRef idx="minor">
            <a:schemeClr val="tx1"/>
          </a:fontRef>
        </p:style>
      </p:cxnSp>
      <p:cxnSp>
        <p:nvCxnSpPr>
          <p:cNvPr id="7190" name="Straight Connector 7189"/>
          <p:cNvCxnSpPr>
            <a:stCxn id="7172" idx="3"/>
          </p:cNvCxnSpPr>
          <p:nvPr/>
        </p:nvCxnSpPr>
        <p:spPr>
          <a:xfrm>
            <a:off x="5332412" y="3498857"/>
            <a:ext cx="104154" cy="3968"/>
          </a:xfrm>
          <a:prstGeom prst="line">
            <a:avLst/>
          </a:prstGeom>
          <a:ln>
            <a:tailEnd type="oval"/>
          </a:ln>
        </p:spPr>
        <p:style>
          <a:lnRef idx="3">
            <a:schemeClr val="accent6"/>
          </a:lnRef>
          <a:fillRef idx="0">
            <a:schemeClr val="accent6"/>
          </a:fillRef>
          <a:effectRef idx="2">
            <a:schemeClr val="accent6"/>
          </a:effectRef>
          <a:fontRef idx="minor">
            <a:schemeClr val="tx1"/>
          </a:fontRef>
        </p:style>
      </p:cxnSp>
      <p:cxnSp>
        <p:nvCxnSpPr>
          <p:cNvPr id="7192" name="Straight Connector 7191"/>
          <p:cNvCxnSpPr>
            <a:stCxn id="11" idx="3"/>
          </p:cNvCxnSpPr>
          <p:nvPr/>
        </p:nvCxnSpPr>
        <p:spPr>
          <a:xfrm flipV="1">
            <a:off x="5540721" y="4743456"/>
            <a:ext cx="201613" cy="1"/>
          </a:xfrm>
          <a:prstGeom prst="line">
            <a:avLst/>
          </a:prstGeom>
          <a:ln>
            <a:tailEnd type="oval"/>
          </a:ln>
        </p:spPr>
        <p:style>
          <a:lnRef idx="3">
            <a:schemeClr val="accent6"/>
          </a:lnRef>
          <a:fillRef idx="0">
            <a:schemeClr val="accent6"/>
          </a:fillRef>
          <a:effectRef idx="2">
            <a:schemeClr val="accent6"/>
          </a:effectRef>
          <a:fontRef idx="minor">
            <a:schemeClr val="tx1"/>
          </a:fontRef>
        </p:style>
      </p:cxnSp>
      <p:cxnSp>
        <p:nvCxnSpPr>
          <p:cNvPr id="7196" name="Straight Connector 7195"/>
          <p:cNvCxnSpPr/>
          <p:nvPr/>
        </p:nvCxnSpPr>
        <p:spPr>
          <a:xfrm>
            <a:off x="6665069" y="4650588"/>
            <a:ext cx="609600" cy="254000"/>
          </a:xfrm>
          <a:prstGeom prst="line">
            <a:avLst/>
          </a:prstGeom>
          <a:ln>
            <a:tailEnd type="oval"/>
          </a:ln>
        </p:spPr>
        <p:style>
          <a:lnRef idx="3">
            <a:schemeClr val="accent6"/>
          </a:lnRef>
          <a:fillRef idx="0">
            <a:schemeClr val="accent6"/>
          </a:fillRef>
          <a:effectRef idx="2">
            <a:schemeClr val="accent6"/>
          </a:effectRef>
          <a:fontRef idx="minor">
            <a:schemeClr val="tx1"/>
          </a:fontRef>
        </p:style>
      </p:cxnSp>
      <p:sp>
        <p:nvSpPr>
          <p:cNvPr id="7198" name="Block Arc 7197"/>
          <p:cNvSpPr/>
          <p:nvPr/>
        </p:nvSpPr>
        <p:spPr>
          <a:xfrm rot="5400000">
            <a:off x="6596757" y="3673532"/>
            <a:ext cx="187424" cy="252313"/>
          </a:xfrm>
          <a:prstGeom prst="blockArc">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solidFill>
                <a:schemeClr val="tx1"/>
              </a:solidFill>
            </a:endParaRPr>
          </a:p>
        </p:txBody>
      </p:sp>
      <p:sp>
        <p:nvSpPr>
          <p:cNvPr id="65" name="Block Arc 64"/>
          <p:cNvSpPr/>
          <p:nvPr/>
        </p:nvSpPr>
        <p:spPr>
          <a:xfrm rot="5400000">
            <a:off x="5653782" y="4605444"/>
            <a:ext cx="187424" cy="252313"/>
          </a:xfrm>
          <a:prstGeom prst="blockArc">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solidFill>
                <a:schemeClr val="tx1"/>
              </a:solidFill>
            </a:endParaRPr>
          </a:p>
        </p:txBody>
      </p:sp>
      <p:sp>
        <p:nvSpPr>
          <p:cNvPr id="66" name="Block Arc 65"/>
          <p:cNvSpPr/>
          <p:nvPr/>
        </p:nvSpPr>
        <p:spPr>
          <a:xfrm rot="5400000">
            <a:off x="5322391" y="3360844"/>
            <a:ext cx="187424" cy="252313"/>
          </a:xfrm>
          <a:prstGeom prst="blockArc">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solidFill>
                <a:schemeClr val="tx1"/>
              </a:solidFill>
            </a:endParaRPr>
          </a:p>
        </p:txBody>
      </p:sp>
      <p:cxnSp>
        <p:nvCxnSpPr>
          <p:cNvPr id="4102" name="Straight Connector 4101"/>
          <p:cNvCxnSpPr>
            <a:stCxn id="65" idx="2"/>
          </p:cNvCxnSpPr>
          <p:nvPr/>
        </p:nvCxnSpPr>
        <p:spPr>
          <a:xfrm flipV="1">
            <a:off x="5747494" y="4731600"/>
            <a:ext cx="716806" cy="1"/>
          </a:xfrm>
          <a:prstGeom prst="line">
            <a:avLst/>
          </a:prstGeom>
        </p:spPr>
        <p:style>
          <a:lnRef idx="3">
            <a:schemeClr val="accent6"/>
          </a:lnRef>
          <a:fillRef idx="0">
            <a:schemeClr val="accent6"/>
          </a:fillRef>
          <a:effectRef idx="2">
            <a:schemeClr val="accent6"/>
          </a:effectRef>
          <a:fontRef idx="minor">
            <a:schemeClr val="tx1"/>
          </a:fontRef>
        </p:style>
      </p:cxnSp>
      <p:cxnSp>
        <p:nvCxnSpPr>
          <p:cNvPr id="4104" name="Straight Connector 4103"/>
          <p:cNvCxnSpPr/>
          <p:nvPr/>
        </p:nvCxnSpPr>
        <p:spPr>
          <a:xfrm flipH="1">
            <a:off x="6675165" y="3837788"/>
            <a:ext cx="96392" cy="846956"/>
          </a:xfrm>
          <a:prstGeom prst="line">
            <a:avLst/>
          </a:prstGeom>
        </p:spPr>
        <p:style>
          <a:lnRef idx="3">
            <a:schemeClr val="accent6"/>
          </a:lnRef>
          <a:fillRef idx="0">
            <a:schemeClr val="accent6"/>
          </a:fillRef>
          <a:effectRef idx="2">
            <a:schemeClr val="accent6"/>
          </a:effectRef>
          <a:fontRef idx="minor">
            <a:schemeClr val="tx1"/>
          </a:fontRef>
        </p:style>
      </p:cxnSp>
      <p:sp>
        <p:nvSpPr>
          <p:cNvPr id="77" name="Flowchart: Preparation 76"/>
          <p:cNvSpPr/>
          <p:nvPr/>
        </p:nvSpPr>
        <p:spPr>
          <a:xfrm>
            <a:off x="736600" y="1011236"/>
            <a:ext cx="1384300" cy="1244600"/>
          </a:xfrm>
          <a:prstGeom prst="flowChartPreparatio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4108" name="Straight Connector 4107"/>
          <p:cNvCxnSpPr/>
          <p:nvPr/>
        </p:nvCxnSpPr>
        <p:spPr>
          <a:xfrm>
            <a:off x="5540721" y="3487000"/>
            <a:ext cx="206773"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4110" name="Straight Connector 4109"/>
          <p:cNvCxnSpPr/>
          <p:nvPr/>
        </p:nvCxnSpPr>
        <p:spPr>
          <a:xfrm>
            <a:off x="5742334" y="3487000"/>
            <a:ext cx="5160" cy="942925"/>
          </a:xfrm>
          <a:prstGeom prst="line">
            <a:avLst/>
          </a:prstGeom>
        </p:spPr>
        <p:style>
          <a:lnRef idx="3">
            <a:schemeClr val="accent6"/>
          </a:lnRef>
          <a:fillRef idx="0">
            <a:schemeClr val="accent6"/>
          </a:fillRef>
          <a:effectRef idx="2">
            <a:schemeClr val="accent6"/>
          </a:effectRef>
          <a:fontRef idx="minor">
            <a:schemeClr val="tx1"/>
          </a:fontRef>
        </p:style>
      </p:cxnSp>
      <p:cxnSp>
        <p:nvCxnSpPr>
          <p:cNvPr id="4112" name="Straight Connector 4111"/>
          <p:cNvCxnSpPr/>
          <p:nvPr/>
        </p:nvCxnSpPr>
        <p:spPr>
          <a:xfrm>
            <a:off x="5747494" y="4429925"/>
            <a:ext cx="816818"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4114" name="Straight Connector 4113"/>
          <p:cNvCxnSpPr/>
          <p:nvPr/>
        </p:nvCxnSpPr>
        <p:spPr>
          <a:xfrm>
            <a:off x="6564312" y="4429925"/>
            <a:ext cx="155922" cy="220663"/>
          </a:xfrm>
          <a:prstGeom prst="line">
            <a:avLst/>
          </a:prstGeom>
        </p:spPr>
        <p:style>
          <a:lnRef idx="3">
            <a:schemeClr val="accent6"/>
          </a:lnRef>
          <a:fillRef idx="0">
            <a:schemeClr val="accent6"/>
          </a:fillRef>
          <a:effectRef idx="2">
            <a:schemeClr val="accent6"/>
          </a:effectRef>
          <a:fontRef idx="minor">
            <a:schemeClr val="tx1"/>
          </a:fontRef>
        </p:style>
      </p:cxnSp>
      <p:cxnSp>
        <p:nvCxnSpPr>
          <p:cNvPr id="4118" name="Straight Connector 4117"/>
          <p:cNvCxnSpPr/>
          <p:nvPr/>
        </p:nvCxnSpPr>
        <p:spPr>
          <a:xfrm flipV="1">
            <a:off x="6464300" y="4637888"/>
            <a:ext cx="255934" cy="93713"/>
          </a:xfrm>
          <a:prstGeom prst="line">
            <a:avLst/>
          </a:prstGeom>
        </p:spPr>
        <p:style>
          <a:lnRef idx="3">
            <a:schemeClr val="accent6"/>
          </a:lnRef>
          <a:fillRef idx="0">
            <a:schemeClr val="accent6"/>
          </a:fillRef>
          <a:effectRef idx="2">
            <a:schemeClr val="accent6"/>
          </a:effectRef>
          <a:fontRef idx="minor">
            <a:schemeClr val="tx1"/>
          </a:fontRef>
        </p:style>
      </p:cxnSp>
      <p:cxnSp>
        <p:nvCxnSpPr>
          <p:cNvPr id="4120" name="Straight Connector 4119"/>
          <p:cNvCxnSpPr>
            <a:stCxn id="7172" idx="1"/>
          </p:cNvCxnSpPr>
          <p:nvPr/>
        </p:nvCxnSpPr>
        <p:spPr>
          <a:xfrm flipH="1">
            <a:off x="4546600" y="3498857"/>
            <a:ext cx="135631" cy="3968"/>
          </a:xfrm>
          <a:prstGeom prst="line">
            <a:avLst/>
          </a:prstGeom>
          <a:ln>
            <a:solidFill>
              <a:srgbClr val="FF0000"/>
            </a:solidFill>
            <a:tailEnd type="oval"/>
          </a:ln>
        </p:spPr>
        <p:style>
          <a:lnRef idx="1">
            <a:schemeClr val="accent1"/>
          </a:lnRef>
          <a:fillRef idx="0">
            <a:schemeClr val="accent1"/>
          </a:fillRef>
          <a:effectRef idx="0">
            <a:schemeClr val="accent1"/>
          </a:effectRef>
          <a:fontRef idx="minor">
            <a:schemeClr val="tx1"/>
          </a:fontRef>
        </p:style>
      </p:cxnSp>
      <p:cxnSp>
        <p:nvCxnSpPr>
          <p:cNvPr id="4123" name="Straight Connector 4122"/>
          <p:cNvCxnSpPr>
            <a:endCxn id="11" idx="1"/>
          </p:cNvCxnSpPr>
          <p:nvPr/>
        </p:nvCxnSpPr>
        <p:spPr>
          <a:xfrm>
            <a:off x="4682231" y="4743457"/>
            <a:ext cx="208309" cy="0"/>
          </a:xfrm>
          <a:prstGeom prst="line">
            <a:avLst/>
          </a:prstGeom>
          <a:ln>
            <a:solidFill>
              <a:srgbClr val="FF000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4127" name="Elbow Connector 4126"/>
          <p:cNvCxnSpPr>
            <a:stCxn id="10" idx="1"/>
          </p:cNvCxnSpPr>
          <p:nvPr/>
        </p:nvCxnSpPr>
        <p:spPr>
          <a:xfrm rot="10800000" flipV="1">
            <a:off x="5873651" y="3816356"/>
            <a:ext cx="40481" cy="444909"/>
          </a:xfrm>
          <a:prstGeom prst="bentConnector2">
            <a:avLst/>
          </a:prstGeom>
          <a:ln>
            <a:solidFill>
              <a:srgbClr val="FF0000"/>
            </a:solidFill>
            <a:tailEnd type="oval"/>
          </a:ln>
        </p:spPr>
        <p:style>
          <a:lnRef idx="1">
            <a:schemeClr val="accent1"/>
          </a:lnRef>
          <a:fillRef idx="0">
            <a:schemeClr val="accent1"/>
          </a:fillRef>
          <a:effectRef idx="0">
            <a:schemeClr val="accent1"/>
          </a:effectRef>
          <a:fontRef idx="minor">
            <a:schemeClr val="tx1"/>
          </a:fontRef>
        </p:style>
      </p:cxnSp>
      <p:sp>
        <p:nvSpPr>
          <p:cNvPr id="102" name="Block Arc 101"/>
          <p:cNvSpPr/>
          <p:nvPr/>
        </p:nvSpPr>
        <p:spPr>
          <a:xfrm flipV="1">
            <a:off x="5765701" y="4115399"/>
            <a:ext cx="215900" cy="257578"/>
          </a:xfrm>
          <a:prstGeom prst="blockArc">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4" name="Block Arc 103"/>
          <p:cNvSpPr/>
          <p:nvPr/>
        </p:nvSpPr>
        <p:spPr>
          <a:xfrm>
            <a:off x="4589015" y="4619284"/>
            <a:ext cx="215900" cy="250031"/>
          </a:xfrm>
          <a:prstGeom prst="blockArc">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6" name="Block Arc 105"/>
          <p:cNvSpPr/>
          <p:nvPr/>
        </p:nvSpPr>
        <p:spPr>
          <a:xfrm flipV="1">
            <a:off x="4438650" y="3352813"/>
            <a:ext cx="215900" cy="257578"/>
          </a:xfrm>
          <a:prstGeom prst="blockArc">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70" name="Straight Connector 69"/>
          <p:cNvCxnSpPr/>
          <p:nvPr/>
        </p:nvCxnSpPr>
        <p:spPr>
          <a:xfrm flipH="1">
            <a:off x="3824634" y="4529944"/>
            <a:ext cx="641350" cy="285057"/>
          </a:xfrm>
          <a:prstGeom prst="line">
            <a:avLst/>
          </a:prstGeom>
          <a:ln>
            <a:solidFill>
              <a:srgbClr val="FF0000"/>
            </a:solidFill>
            <a:tailEnd type="ova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106" idx="2"/>
          </p:cNvCxnSpPr>
          <p:nvPr/>
        </p:nvCxnSpPr>
        <p:spPr>
          <a:xfrm>
            <a:off x="4546600" y="3481602"/>
            <a:ext cx="21207" cy="89137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a:off x="4546600" y="4372977"/>
            <a:ext cx="138067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104" idx="2"/>
          </p:cNvCxnSpPr>
          <p:nvPr/>
        </p:nvCxnSpPr>
        <p:spPr>
          <a:xfrm flipV="1">
            <a:off x="4696965" y="4372977"/>
            <a:ext cx="0" cy="37132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a:off x="4438650" y="4330706"/>
            <a:ext cx="150365" cy="20955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5775988" y="5222088"/>
            <a:ext cx="1372523" cy="430887"/>
          </a:xfrm>
          <a:prstGeom prst="rect">
            <a:avLst/>
          </a:prstGeom>
          <a:noFill/>
        </p:spPr>
        <p:txBody>
          <a:bodyPr wrap="square" rtlCol="0">
            <a:spAutoFit/>
          </a:bodyPr>
          <a:lstStyle/>
          <a:p>
            <a:pPr algn="ctr"/>
            <a:r>
              <a:rPr lang="en-US" sz="1100" dirty="0" smtClean="0"/>
              <a:t>ONAP Branded Component (e.g. SO)</a:t>
            </a:r>
            <a:endParaRPr lang="en-US" sz="1100" dirty="0"/>
          </a:p>
        </p:txBody>
      </p:sp>
      <p:cxnSp>
        <p:nvCxnSpPr>
          <p:cNvPr id="87" name="Straight Connector 86"/>
          <p:cNvCxnSpPr>
            <a:stCxn id="7172" idx="2"/>
          </p:cNvCxnSpPr>
          <p:nvPr/>
        </p:nvCxnSpPr>
        <p:spPr>
          <a:xfrm flipH="1">
            <a:off x="5001318" y="3812388"/>
            <a:ext cx="6004" cy="193250"/>
          </a:xfrm>
          <a:prstGeom prst="line">
            <a:avLst/>
          </a:prstGeom>
          <a:ln>
            <a:solidFill>
              <a:schemeClr val="bg1">
                <a:lumMod val="5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a:stCxn id="10" idx="2"/>
          </p:cNvCxnSpPr>
          <p:nvPr/>
        </p:nvCxnSpPr>
        <p:spPr>
          <a:xfrm>
            <a:off x="6239222" y="4129888"/>
            <a:ext cx="0" cy="428750"/>
          </a:xfrm>
          <a:prstGeom prst="line">
            <a:avLst/>
          </a:prstGeom>
          <a:ln>
            <a:solidFill>
              <a:schemeClr val="bg1">
                <a:lumMod val="50000"/>
              </a:schemeClr>
            </a:solidFill>
            <a:tailEnd type="none"/>
          </a:ln>
        </p:spPr>
        <p:style>
          <a:lnRef idx="1">
            <a:schemeClr val="accent1"/>
          </a:lnRef>
          <a:fillRef idx="0">
            <a:schemeClr val="accent1"/>
          </a:fillRef>
          <a:effectRef idx="0">
            <a:schemeClr val="accent1"/>
          </a:effectRef>
          <a:fontRef idx="minor">
            <a:schemeClr val="tx1"/>
          </a:fontRef>
        </p:style>
      </p:cxnSp>
      <p:sp>
        <p:nvSpPr>
          <p:cNvPr id="142" name="Block Arc 141"/>
          <p:cNvSpPr/>
          <p:nvPr/>
        </p:nvSpPr>
        <p:spPr>
          <a:xfrm>
            <a:off x="5537762" y="5620090"/>
            <a:ext cx="215900" cy="217494"/>
          </a:xfrm>
          <a:prstGeom prst="blockArc">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93" name="Straight Connector 92"/>
          <p:cNvCxnSpPr>
            <a:stCxn id="3" idx="2"/>
          </p:cNvCxnSpPr>
          <p:nvPr/>
        </p:nvCxnSpPr>
        <p:spPr>
          <a:xfrm>
            <a:off x="5644107" y="5222088"/>
            <a:ext cx="0" cy="435677"/>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a:endCxn id="3" idx="2"/>
          </p:cNvCxnSpPr>
          <p:nvPr/>
        </p:nvCxnSpPr>
        <p:spPr>
          <a:xfrm flipH="1">
            <a:off x="5644107" y="4558638"/>
            <a:ext cx="595115" cy="6634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15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8220" y="1223728"/>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8195" y="1402311"/>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0488" y="1858728"/>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0732" y="1498429"/>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59" name="Group 158"/>
          <p:cNvGrpSpPr/>
          <p:nvPr/>
        </p:nvGrpSpPr>
        <p:grpSpPr>
          <a:xfrm>
            <a:off x="2875507" y="1092029"/>
            <a:ext cx="1384300" cy="1244600"/>
            <a:chOff x="8496300" y="4599788"/>
            <a:chExt cx="1384300" cy="1244600"/>
          </a:xfrm>
        </p:grpSpPr>
        <p:sp>
          <p:nvSpPr>
            <p:cNvPr id="160" name="Flowchart: Preparation 159"/>
            <p:cNvSpPr/>
            <p:nvPr/>
          </p:nvSpPr>
          <p:spPr>
            <a:xfrm>
              <a:off x="8496300" y="4599788"/>
              <a:ext cx="1384300" cy="1244600"/>
            </a:xfrm>
            <a:prstGeom prst="flowChartPreparatio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16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20620" y="4830528"/>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80595" y="5009111"/>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22888" y="5465528"/>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13132" y="5105229"/>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67" name="TextBox 166"/>
          <p:cNvSpPr txBox="1"/>
          <p:nvPr/>
        </p:nvSpPr>
        <p:spPr>
          <a:xfrm>
            <a:off x="2843295" y="2285164"/>
            <a:ext cx="1558828" cy="600164"/>
          </a:xfrm>
          <a:prstGeom prst="rect">
            <a:avLst/>
          </a:prstGeom>
          <a:noFill/>
        </p:spPr>
        <p:txBody>
          <a:bodyPr wrap="square" rtlCol="0">
            <a:spAutoFit/>
          </a:bodyPr>
          <a:lstStyle>
            <a:defPPr>
              <a:defRPr lang="en-US"/>
            </a:defPPr>
            <a:lvl1pPr algn="ctr">
              <a:defRPr sz="1100"/>
            </a:lvl1pPr>
          </a:lstStyle>
          <a:p>
            <a:r>
              <a:rPr lang="en-US" dirty="0"/>
              <a:t>ONAP Branded Component (e.g. External API)</a:t>
            </a:r>
          </a:p>
        </p:txBody>
      </p:sp>
      <p:sp>
        <p:nvSpPr>
          <p:cNvPr id="169" name="Block Arc 168"/>
          <p:cNvSpPr/>
          <p:nvPr/>
        </p:nvSpPr>
        <p:spPr>
          <a:xfrm rot="5400000" flipV="1">
            <a:off x="5524747" y="2049648"/>
            <a:ext cx="187426" cy="258069"/>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11" name="Straight Connector 110"/>
          <p:cNvCxnSpPr/>
          <p:nvPr/>
        </p:nvCxnSpPr>
        <p:spPr>
          <a:xfrm>
            <a:off x="4145309" y="1957769"/>
            <a:ext cx="1327249" cy="220913"/>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4148846" y="1858728"/>
            <a:ext cx="3125823" cy="0"/>
          </a:xfrm>
          <a:prstGeom prst="line">
            <a:avLst/>
          </a:prstGeom>
          <a:ln/>
        </p:spPr>
        <p:style>
          <a:lnRef idx="1">
            <a:schemeClr val="accent6"/>
          </a:lnRef>
          <a:fillRef idx="2">
            <a:schemeClr val="accent6"/>
          </a:fillRef>
          <a:effectRef idx="1">
            <a:schemeClr val="accent6"/>
          </a:effectRef>
          <a:fontRef idx="minor">
            <a:schemeClr val="dk1"/>
          </a:fontRef>
        </p:style>
      </p:cxnSp>
      <p:cxnSp>
        <p:nvCxnSpPr>
          <p:cNvPr id="116" name="Straight Connector 115"/>
          <p:cNvCxnSpPr/>
          <p:nvPr/>
        </p:nvCxnSpPr>
        <p:spPr>
          <a:xfrm>
            <a:off x="7253188" y="1858728"/>
            <a:ext cx="18208" cy="2937855"/>
          </a:xfrm>
          <a:prstGeom prst="line">
            <a:avLst/>
          </a:prstGeom>
          <a:ln/>
        </p:spPr>
        <p:style>
          <a:lnRef idx="1">
            <a:schemeClr val="accent6"/>
          </a:lnRef>
          <a:fillRef idx="2">
            <a:schemeClr val="accent6"/>
          </a:fillRef>
          <a:effectRef idx="1">
            <a:schemeClr val="accent6"/>
          </a:effectRef>
          <a:fontRef idx="minor">
            <a:schemeClr val="dk1"/>
          </a:fontRef>
        </p:style>
      </p:cxnSp>
      <p:sp>
        <p:nvSpPr>
          <p:cNvPr id="177" name="Block Arc 176"/>
          <p:cNvSpPr/>
          <p:nvPr/>
        </p:nvSpPr>
        <p:spPr>
          <a:xfrm>
            <a:off x="7166719" y="4714479"/>
            <a:ext cx="215900" cy="250031"/>
          </a:xfrm>
          <a:prstGeom prst="blockArc">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tx1"/>
              </a:solidFill>
            </a:endParaRPr>
          </a:p>
        </p:txBody>
      </p:sp>
      <p:cxnSp>
        <p:nvCxnSpPr>
          <p:cNvPr id="127" name="Straight Connector 126"/>
          <p:cNvCxnSpPr/>
          <p:nvPr/>
        </p:nvCxnSpPr>
        <p:spPr>
          <a:xfrm flipH="1" flipV="1">
            <a:off x="2679700" y="1223728"/>
            <a:ext cx="330200" cy="192237"/>
          </a:xfrm>
          <a:prstGeom prst="line">
            <a:avLst/>
          </a:prstGeom>
          <a:ln>
            <a:tailEnd type="ova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flipV="1">
            <a:off x="4145309" y="1223728"/>
            <a:ext cx="411894" cy="195159"/>
          </a:xfrm>
          <a:prstGeom prst="line">
            <a:avLst/>
          </a:prstGeom>
          <a:ln>
            <a:solidFill>
              <a:srgbClr val="92D050"/>
            </a:solidFill>
            <a:tailEnd type="ova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flipV="1">
            <a:off x="4177257" y="1397663"/>
            <a:ext cx="437158" cy="178583"/>
          </a:xfrm>
          <a:prstGeom prst="line">
            <a:avLst/>
          </a:prstGeom>
          <a:ln>
            <a:solidFill>
              <a:srgbClr val="FF0000"/>
            </a:solidFill>
            <a:tailEnd type="oval"/>
          </a:ln>
        </p:spPr>
        <p:style>
          <a:lnRef idx="1">
            <a:schemeClr val="accent1"/>
          </a:lnRef>
          <a:fillRef idx="0">
            <a:schemeClr val="accent1"/>
          </a:fillRef>
          <a:effectRef idx="0">
            <a:schemeClr val="accent1"/>
          </a:effectRef>
          <a:fontRef idx="minor">
            <a:schemeClr val="tx1"/>
          </a:fontRef>
        </p:style>
      </p:cxnSp>
      <p:grpSp>
        <p:nvGrpSpPr>
          <p:cNvPr id="188" name="Group 187"/>
          <p:cNvGrpSpPr/>
          <p:nvPr/>
        </p:nvGrpSpPr>
        <p:grpSpPr>
          <a:xfrm>
            <a:off x="8294729" y="2110588"/>
            <a:ext cx="1384300" cy="1244600"/>
            <a:chOff x="8496300" y="4599788"/>
            <a:chExt cx="1384300" cy="1244600"/>
          </a:xfrm>
        </p:grpSpPr>
        <p:sp>
          <p:nvSpPr>
            <p:cNvPr id="189" name="Flowchart: Preparation 188"/>
            <p:cNvSpPr/>
            <p:nvPr/>
          </p:nvSpPr>
          <p:spPr>
            <a:xfrm>
              <a:off x="8496300" y="4599788"/>
              <a:ext cx="1384300" cy="1244600"/>
            </a:xfrm>
            <a:prstGeom prst="flowChartPreparatio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19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20620" y="4830528"/>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80595" y="5009111"/>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22888" y="5465528"/>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13132" y="5105229"/>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cxnSp>
        <p:nvCxnSpPr>
          <p:cNvPr id="140" name="Straight Connector 139"/>
          <p:cNvCxnSpPr/>
          <p:nvPr/>
        </p:nvCxnSpPr>
        <p:spPr>
          <a:xfrm flipH="1" flipV="1">
            <a:off x="8064500" y="2272396"/>
            <a:ext cx="393700" cy="165050"/>
          </a:xfrm>
          <a:prstGeom prst="line">
            <a:avLst/>
          </a:prstGeom>
          <a:ln>
            <a:tailEnd type="oval"/>
          </a:ln>
        </p:spPr>
        <p:style>
          <a:lnRef idx="3">
            <a:schemeClr val="accent6"/>
          </a:lnRef>
          <a:fillRef idx="0">
            <a:schemeClr val="accent6"/>
          </a:fillRef>
          <a:effectRef idx="2">
            <a:schemeClr val="accent6"/>
          </a:effectRef>
          <a:fontRef idx="minor">
            <a:schemeClr val="tx1"/>
          </a:fontRef>
        </p:style>
      </p:cxnSp>
      <p:sp>
        <p:nvSpPr>
          <p:cNvPr id="196" name="Block Arc 195"/>
          <p:cNvSpPr/>
          <p:nvPr/>
        </p:nvSpPr>
        <p:spPr>
          <a:xfrm>
            <a:off x="7943850" y="2135769"/>
            <a:ext cx="215900" cy="250031"/>
          </a:xfrm>
          <a:prstGeom prst="blockArc">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tx1"/>
              </a:solidFill>
            </a:endParaRPr>
          </a:p>
        </p:txBody>
      </p:sp>
      <p:cxnSp>
        <p:nvCxnSpPr>
          <p:cNvPr id="145" name="Straight Connector 144"/>
          <p:cNvCxnSpPr/>
          <p:nvPr/>
        </p:nvCxnSpPr>
        <p:spPr>
          <a:xfrm>
            <a:off x="7262292" y="1858728"/>
            <a:ext cx="802208" cy="0"/>
          </a:xfrm>
          <a:prstGeom prst="line">
            <a:avLst/>
          </a:prstGeom>
          <a:ln/>
        </p:spPr>
        <p:style>
          <a:lnRef idx="1">
            <a:schemeClr val="accent6"/>
          </a:lnRef>
          <a:fillRef idx="2">
            <a:schemeClr val="accent6"/>
          </a:fillRef>
          <a:effectRef idx="1">
            <a:schemeClr val="accent6"/>
          </a:effectRef>
          <a:fontRef idx="minor">
            <a:schemeClr val="dk1"/>
          </a:fontRef>
        </p:style>
      </p:cxnSp>
      <p:cxnSp>
        <p:nvCxnSpPr>
          <p:cNvPr id="147" name="Straight Connector 146"/>
          <p:cNvCxnSpPr/>
          <p:nvPr/>
        </p:nvCxnSpPr>
        <p:spPr>
          <a:xfrm flipH="1">
            <a:off x="8051800" y="1858728"/>
            <a:ext cx="12700" cy="277041"/>
          </a:xfrm>
          <a:prstGeom prst="line">
            <a:avLst/>
          </a:prstGeom>
          <a:ln/>
        </p:spPr>
        <p:style>
          <a:lnRef idx="1">
            <a:schemeClr val="accent6"/>
          </a:lnRef>
          <a:fillRef idx="2">
            <a:schemeClr val="accent6"/>
          </a:fillRef>
          <a:effectRef idx="1">
            <a:schemeClr val="accent6"/>
          </a:effectRef>
          <a:fontRef idx="minor">
            <a:schemeClr val="dk1"/>
          </a:fontRef>
        </p:style>
      </p:cxnSp>
      <p:cxnSp>
        <p:nvCxnSpPr>
          <p:cNvPr id="149" name="Straight Connector 148"/>
          <p:cNvCxnSpPr/>
          <p:nvPr/>
        </p:nvCxnSpPr>
        <p:spPr>
          <a:xfrm>
            <a:off x="1968500" y="1997248"/>
            <a:ext cx="711200" cy="258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2679700" y="2914656"/>
            <a:ext cx="117942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flipV="1">
            <a:off x="3859126" y="2255836"/>
            <a:ext cx="1630299" cy="658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a:off x="2679700" y="2272396"/>
            <a:ext cx="0" cy="642260"/>
          </a:xfrm>
          <a:prstGeom prst="line">
            <a:avLst/>
          </a:prstGeom>
        </p:spPr>
        <p:style>
          <a:lnRef idx="1">
            <a:schemeClr val="accent1"/>
          </a:lnRef>
          <a:fillRef idx="0">
            <a:schemeClr val="accent1"/>
          </a:fillRef>
          <a:effectRef idx="0">
            <a:schemeClr val="accent1"/>
          </a:effectRef>
          <a:fontRef idx="minor">
            <a:schemeClr val="tx1"/>
          </a:fontRef>
        </p:style>
      </p:cxnSp>
      <p:sp>
        <p:nvSpPr>
          <p:cNvPr id="213" name="Block Arc 212"/>
          <p:cNvSpPr/>
          <p:nvPr/>
        </p:nvSpPr>
        <p:spPr>
          <a:xfrm>
            <a:off x="3716684" y="4671567"/>
            <a:ext cx="215900" cy="250031"/>
          </a:xfrm>
          <a:prstGeom prst="blockArc">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6" name="TextBox 215"/>
          <p:cNvSpPr txBox="1"/>
          <p:nvPr/>
        </p:nvSpPr>
        <p:spPr>
          <a:xfrm>
            <a:off x="9051264" y="3327668"/>
            <a:ext cx="1372523" cy="600164"/>
          </a:xfrm>
          <a:prstGeom prst="rect">
            <a:avLst/>
          </a:prstGeom>
          <a:noFill/>
        </p:spPr>
        <p:txBody>
          <a:bodyPr wrap="square" rtlCol="0">
            <a:spAutoFit/>
          </a:bodyPr>
          <a:lstStyle/>
          <a:p>
            <a:pPr algn="ctr"/>
            <a:r>
              <a:rPr lang="en-US" sz="1100" dirty="0" smtClean="0"/>
              <a:t>ONAP Branded</a:t>
            </a:r>
            <a:br>
              <a:rPr lang="en-US" sz="1100" dirty="0" smtClean="0"/>
            </a:br>
            <a:r>
              <a:rPr lang="en-US" sz="1100" dirty="0" smtClean="0"/>
              <a:t>Component (</a:t>
            </a:r>
            <a:r>
              <a:rPr lang="en-US" sz="1100" dirty="0" err="1" smtClean="0"/>
              <a:t>e.g</a:t>
            </a:r>
            <a:r>
              <a:rPr lang="en-US" sz="1100" dirty="0" smtClean="0"/>
              <a:t> A&amp;AI)</a:t>
            </a:r>
            <a:endParaRPr lang="en-US" sz="1100" dirty="0"/>
          </a:p>
        </p:txBody>
      </p:sp>
      <p:cxnSp>
        <p:nvCxnSpPr>
          <p:cNvPr id="175" name="Straight Connector 174"/>
          <p:cNvCxnSpPr/>
          <p:nvPr/>
        </p:nvCxnSpPr>
        <p:spPr>
          <a:xfrm flipV="1">
            <a:off x="3837334" y="3214693"/>
            <a:ext cx="0" cy="158189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a:off x="1879600" y="2181979"/>
            <a:ext cx="482600" cy="18083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a:off x="2362200" y="2375053"/>
            <a:ext cx="0" cy="83964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a:off x="2362200" y="3214693"/>
            <a:ext cx="149692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a:stCxn id="11" idx="2"/>
            <a:endCxn id="3" idx="2"/>
          </p:cNvCxnSpPr>
          <p:nvPr/>
        </p:nvCxnSpPr>
        <p:spPr>
          <a:xfrm>
            <a:off x="5215631" y="5056988"/>
            <a:ext cx="428476" cy="165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0" name="Straight Connector 199"/>
          <p:cNvCxnSpPr>
            <a:endCxn id="3" idx="2"/>
          </p:cNvCxnSpPr>
          <p:nvPr/>
        </p:nvCxnSpPr>
        <p:spPr>
          <a:xfrm>
            <a:off x="5001318" y="3958462"/>
            <a:ext cx="642789" cy="1263626"/>
          </a:xfrm>
          <a:prstGeom prst="line">
            <a:avLst/>
          </a:prstGeom>
        </p:spPr>
        <p:style>
          <a:lnRef idx="1">
            <a:schemeClr val="accent1"/>
          </a:lnRef>
          <a:fillRef idx="0">
            <a:schemeClr val="accent1"/>
          </a:fillRef>
          <a:effectRef idx="0">
            <a:schemeClr val="accent1"/>
          </a:effectRef>
          <a:fontRef idx="minor">
            <a:schemeClr val="tx1"/>
          </a:fontRef>
        </p:style>
      </p:cxnSp>
      <p:cxnSp>
        <p:nvCxnSpPr>
          <p:cNvPr id="205" name="Straight Connector 204"/>
          <p:cNvCxnSpPr>
            <a:stCxn id="189" idx="2"/>
          </p:cNvCxnSpPr>
          <p:nvPr/>
        </p:nvCxnSpPr>
        <p:spPr>
          <a:xfrm>
            <a:off x="8986879" y="3355188"/>
            <a:ext cx="0" cy="719137"/>
          </a:xfrm>
          <a:prstGeom prst="line">
            <a:avLst/>
          </a:prstGeom>
          <a:ln>
            <a:solidFill>
              <a:schemeClr val="bg1">
                <a:lumMod val="50000"/>
              </a:schemeClr>
            </a:solidFill>
            <a:tailEnd type="none"/>
          </a:ln>
        </p:spPr>
        <p:style>
          <a:lnRef idx="1">
            <a:schemeClr val="accent1"/>
          </a:lnRef>
          <a:fillRef idx="0">
            <a:schemeClr val="accent1"/>
          </a:fillRef>
          <a:effectRef idx="0">
            <a:schemeClr val="accent1"/>
          </a:effectRef>
          <a:fontRef idx="minor">
            <a:schemeClr val="tx1"/>
          </a:fontRef>
        </p:style>
      </p:cxnSp>
      <p:sp>
        <p:nvSpPr>
          <p:cNvPr id="241" name="Block Arc 240"/>
          <p:cNvSpPr/>
          <p:nvPr/>
        </p:nvSpPr>
        <p:spPr>
          <a:xfrm>
            <a:off x="8878929" y="4006775"/>
            <a:ext cx="215900" cy="217494"/>
          </a:xfrm>
          <a:prstGeom prst="blockArc">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42" name="Group 241"/>
          <p:cNvGrpSpPr/>
          <p:nvPr/>
        </p:nvGrpSpPr>
        <p:grpSpPr>
          <a:xfrm>
            <a:off x="9625726" y="4815231"/>
            <a:ext cx="1384300" cy="1244600"/>
            <a:chOff x="8496300" y="4599788"/>
            <a:chExt cx="1384300" cy="1244600"/>
          </a:xfrm>
        </p:grpSpPr>
        <p:sp>
          <p:nvSpPr>
            <p:cNvPr id="243" name="Flowchart: Preparation 242"/>
            <p:cNvSpPr/>
            <p:nvPr/>
          </p:nvSpPr>
          <p:spPr>
            <a:xfrm>
              <a:off x="8496300" y="4599788"/>
              <a:ext cx="1384300" cy="1244600"/>
            </a:xfrm>
            <a:prstGeom prst="flowChartPreparatio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2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20620" y="4830528"/>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80595" y="5009111"/>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22888" y="5465528"/>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13132" y="5105229"/>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cxnSp>
        <p:nvCxnSpPr>
          <p:cNvPr id="207" name="Straight Connector 206"/>
          <p:cNvCxnSpPr/>
          <p:nvPr/>
        </p:nvCxnSpPr>
        <p:spPr>
          <a:xfrm flipH="1" flipV="1">
            <a:off x="8986879" y="4839494"/>
            <a:ext cx="817522" cy="20647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flipV="1">
            <a:off x="8986879" y="4203294"/>
            <a:ext cx="0" cy="662066"/>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flipV="1">
            <a:off x="5645712" y="5777090"/>
            <a:ext cx="0" cy="282741"/>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a:off x="5645712" y="6059831"/>
            <a:ext cx="374992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flipV="1">
            <a:off x="9395640" y="5777089"/>
            <a:ext cx="408761" cy="28274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62" name="TextBox 261"/>
          <p:cNvSpPr txBox="1"/>
          <p:nvPr/>
        </p:nvSpPr>
        <p:spPr>
          <a:xfrm>
            <a:off x="10819477" y="5620090"/>
            <a:ext cx="1372523" cy="430887"/>
          </a:xfrm>
          <a:prstGeom prst="rect">
            <a:avLst/>
          </a:prstGeom>
          <a:noFill/>
        </p:spPr>
        <p:txBody>
          <a:bodyPr wrap="square" rtlCol="0">
            <a:spAutoFit/>
          </a:bodyPr>
          <a:lstStyle/>
          <a:p>
            <a:pPr algn="ctr"/>
            <a:r>
              <a:rPr lang="en-US" sz="1100" dirty="0" smtClean="0"/>
              <a:t>ONAP Branded </a:t>
            </a:r>
            <a:br>
              <a:rPr lang="en-US" sz="1100" dirty="0" smtClean="0"/>
            </a:br>
            <a:r>
              <a:rPr lang="en-US" sz="1100" dirty="0" smtClean="0"/>
              <a:t>Component (SDNC)</a:t>
            </a:r>
            <a:endParaRPr lang="en-US" sz="1100" dirty="0"/>
          </a:p>
        </p:txBody>
      </p:sp>
      <p:sp>
        <p:nvSpPr>
          <p:cNvPr id="263" name="TextBox 262"/>
          <p:cNvSpPr txBox="1"/>
          <p:nvPr/>
        </p:nvSpPr>
        <p:spPr>
          <a:xfrm>
            <a:off x="268806" y="2296842"/>
            <a:ext cx="1558828" cy="600164"/>
          </a:xfrm>
          <a:prstGeom prst="rect">
            <a:avLst/>
          </a:prstGeom>
          <a:noFill/>
        </p:spPr>
        <p:txBody>
          <a:bodyPr wrap="square" rtlCol="0">
            <a:spAutoFit/>
          </a:bodyPr>
          <a:lstStyle>
            <a:defPPr>
              <a:defRPr lang="en-US"/>
            </a:defPPr>
            <a:lvl1pPr algn="ctr">
              <a:defRPr sz="1100"/>
            </a:lvl1pPr>
          </a:lstStyle>
          <a:p>
            <a:r>
              <a:rPr lang="en-US" dirty="0"/>
              <a:t>ONAP Branded Component (e.g. </a:t>
            </a:r>
            <a:r>
              <a:rPr lang="en-US" dirty="0" smtClean="0"/>
              <a:t>OOM, MSB, AAF)</a:t>
            </a:r>
            <a:endParaRPr lang="en-US" dirty="0"/>
          </a:p>
        </p:txBody>
      </p:sp>
      <p:sp>
        <p:nvSpPr>
          <p:cNvPr id="222" name="TextBox 221"/>
          <p:cNvSpPr txBox="1"/>
          <p:nvPr/>
        </p:nvSpPr>
        <p:spPr>
          <a:xfrm>
            <a:off x="508000" y="5045971"/>
            <a:ext cx="2602663" cy="923330"/>
          </a:xfrm>
          <a:prstGeom prst="rect">
            <a:avLst/>
          </a:prstGeom>
          <a:noFill/>
        </p:spPr>
        <p:txBody>
          <a:bodyPr wrap="square" rtlCol="0">
            <a:spAutoFit/>
          </a:bodyPr>
          <a:lstStyle/>
          <a:p>
            <a:r>
              <a:rPr lang="en-US" dirty="0" smtClean="0"/>
              <a:t>ONAP Solution as an assembly of Branded Components  </a:t>
            </a:r>
            <a:endParaRPr lang="en-US" dirty="0"/>
          </a:p>
        </p:txBody>
      </p:sp>
      <p:pic>
        <p:nvPicPr>
          <p:cNvPr id="1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3948" y="1636491"/>
            <a:ext cx="1666876" cy="1147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910748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ONAP as an assembly of Solution subsets</a:t>
            </a:r>
            <a:endParaRPr lang="en-US" dirty="0"/>
          </a:p>
        </p:txBody>
      </p:sp>
      <p:sp>
        <p:nvSpPr>
          <p:cNvPr id="6" name="Slide Number Placeholder 5"/>
          <p:cNvSpPr>
            <a:spLocks noGrp="1"/>
          </p:cNvSpPr>
          <p:nvPr>
            <p:ph type="sldNum" sz="quarter" idx="12"/>
          </p:nvPr>
        </p:nvSpPr>
        <p:spPr/>
        <p:txBody>
          <a:bodyPr/>
          <a:lstStyle/>
          <a:p>
            <a:fld id="{56776C47-C7C7-4227-BCC4-70B619887F41}" type="slidenum">
              <a:rPr lang="en-US" smtClean="0"/>
              <a:t>49</a:t>
            </a:fld>
            <a:endParaRPr lang="en-US"/>
          </a:p>
        </p:txBody>
      </p:sp>
      <p:sp>
        <p:nvSpPr>
          <p:cNvPr id="8" name="Flowchart: Preparation 7"/>
          <p:cNvSpPr/>
          <p:nvPr/>
        </p:nvSpPr>
        <p:spPr>
          <a:xfrm>
            <a:off x="4707761" y="1191279"/>
            <a:ext cx="1384300" cy="1244600"/>
          </a:xfrm>
          <a:prstGeom prst="flowChartPreparatio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9" name="Flowchart: Preparation 8"/>
          <p:cNvSpPr/>
          <p:nvPr/>
        </p:nvSpPr>
        <p:spPr>
          <a:xfrm>
            <a:off x="2487229" y="4025297"/>
            <a:ext cx="1384300" cy="1244600"/>
          </a:xfrm>
          <a:prstGeom prst="flowChartPreparatio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11" name="Straight Connector 10"/>
          <p:cNvCxnSpPr>
            <a:stCxn id="9" idx="0"/>
          </p:cNvCxnSpPr>
          <p:nvPr/>
        </p:nvCxnSpPr>
        <p:spPr>
          <a:xfrm flipV="1">
            <a:off x="3179379" y="3532186"/>
            <a:ext cx="0" cy="493111"/>
          </a:xfrm>
          <a:prstGeom prst="line">
            <a:avLst/>
          </a:prstGeom>
          <a:ln>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3718692" y="4025297"/>
            <a:ext cx="654269" cy="317062"/>
          </a:xfrm>
          <a:prstGeom prst="line">
            <a:avLst/>
          </a:prstGeom>
          <a:ln>
            <a:tailEnd type="oval"/>
          </a:ln>
        </p:spPr>
        <p:style>
          <a:lnRef idx="3">
            <a:schemeClr val="accent6"/>
          </a:lnRef>
          <a:fillRef idx="0">
            <a:schemeClr val="accent6"/>
          </a:fillRef>
          <a:effectRef idx="2">
            <a:schemeClr val="accent6"/>
          </a:effectRef>
          <a:fontRef idx="minor">
            <a:schemeClr val="tx1"/>
          </a:fontRef>
        </p:style>
      </p:cxnSp>
      <p:cxnSp>
        <p:nvCxnSpPr>
          <p:cNvPr id="15" name="Straight Connector 14"/>
          <p:cNvCxnSpPr/>
          <p:nvPr/>
        </p:nvCxnSpPr>
        <p:spPr>
          <a:xfrm flipH="1" flipV="1">
            <a:off x="2008131" y="4025297"/>
            <a:ext cx="592192" cy="317064"/>
          </a:xfrm>
          <a:prstGeom prst="line">
            <a:avLst/>
          </a:prstGeom>
          <a:ln>
            <a:solidFill>
              <a:srgbClr val="FF0000"/>
            </a:solidFill>
            <a:tailEnd type="ova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9" idx="2"/>
          </p:cNvCxnSpPr>
          <p:nvPr/>
        </p:nvCxnSpPr>
        <p:spPr>
          <a:xfrm>
            <a:off x="3179379" y="5269897"/>
            <a:ext cx="0" cy="531813"/>
          </a:xfrm>
          <a:prstGeom prst="line">
            <a:avLst/>
          </a:prstGeom>
          <a:ln>
            <a:solidFill>
              <a:schemeClr val="bg1">
                <a:lumMod val="50000"/>
              </a:schemeClr>
            </a:solidFill>
            <a:tailEnd type="oval"/>
          </a:ln>
        </p:spPr>
        <p:style>
          <a:lnRef idx="3">
            <a:schemeClr val="accent6"/>
          </a:lnRef>
          <a:fillRef idx="0">
            <a:schemeClr val="accent6"/>
          </a:fillRef>
          <a:effectRef idx="2">
            <a:schemeClr val="accent6"/>
          </a:effectRef>
          <a:fontRef idx="minor">
            <a:schemeClr val="tx1"/>
          </a:fontRef>
        </p:style>
      </p:cxnSp>
      <p:sp>
        <p:nvSpPr>
          <p:cNvPr id="27" name="Flowchart: Preparation 26"/>
          <p:cNvSpPr/>
          <p:nvPr/>
        </p:nvSpPr>
        <p:spPr>
          <a:xfrm>
            <a:off x="6644070" y="4025297"/>
            <a:ext cx="1384300" cy="1244600"/>
          </a:xfrm>
          <a:prstGeom prst="flowChartPreparatio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28" name="Straight Connector 27"/>
          <p:cNvCxnSpPr>
            <a:stCxn id="27" idx="0"/>
          </p:cNvCxnSpPr>
          <p:nvPr/>
        </p:nvCxnSpPr>
        <p:spPr>
          <a:xfrm flipV="1">
            <a:off x="7336220" y="3532186"/>
            <a:ext cx="0" cy="493111"/>
          </a:xfrm>
          <a:prstGeom prst="line">
            <a:avLst/>
          </a:prstGeom>
          <a:ln>
            <a:tailEnd type="ova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7875533" y="4025297"/>
            <a:ext cx="654269" cy="317062"/>
          </a:xfrm>
          <a:prstGeom prst="line">
            <a:avLst/>
          </a:prstGeom>
          <a:ln>
            <a:tailEnd type="oval"/>
          </a:ln>
        </p:spPr>
        <p:style>
          <a:lnRef idx="3">
            <a:schemeClr val="accent6"/>
          </a:lnRef>
          <a:fillRef idx="0">
            <a:schemeClr val="accent6"/>
          </a:fillRef>
          <a:effectRef idx="2">
            <a:schemeClr val="accent6"/>
          </a:effectRef>
          <a:fontRef idx="minor">
            <a:schemeClr val="tx1"/>
          </a:fontRef>
        </p:style>
      </p:cxnSp>
      <p:cxnSp>
        <p:nvCxnSpPr>
          <p:cNvPr id="30" name="Straight Connector 29"/>
          <p:cNvCxnSpPr/>
          <p:nvPr/>
        </p:nvCxnSpPr>
        <p:spPr>
          <a:xfrm flipH="1" flipV="1">
            <a:off x="6164972" y="4025297"/>
            <a:ext cx="592192" cy="317064"/>
          </a:xfrm>
          <a:prstGeom prst="line">
            <a:avLst/>
          </a:prstGeom>
          <a:ln>
            <a:solidFill>
              <a:srgbClr val="FF0000"/>
            </a:solidFill>
            <a:tailEnd type="ova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27" idx="2"/>
          </p:cNvCxnSpPr>
          <p:nvPr/>
        </p:nvCxnSpPr>
        <p:spPr>
          <a:xfrm>
            <a:off x="7336220" y="5269897"/>
            <a:ext cx="0" cy="531813"/>
          </a:xfrm>
          <a:prstGeom prst="line">
            <a:avLst/>
          </a:prstGeom>
          <a:ln>
            <a:solidFill>
              <a:schemeClr val="bg1">
                <a:lumMod val="50000"/>
              </a:schemeClr>
            </a:solidFill>
            <a:tailEnd type="oval"/>
          </a:ln>
        </p:spPr>
        <p:style>
          <a:lnRef idx="3">
            <a:schemeClr val="accent6"/>
          </a:lnRef>
          <a:fillRef idx="0">
            <a:schemeClr val="accent6"/>
          </a:fillRef>
          <a:effectRef idx="2">
            <a:schemeClr val="accent6"/>
          </a:effectRef>
          <a:fontRef idx="minor">
            <a:schemeClr val="tx1"/>
          </a:fontRef>
        </p:style>
      </p:cxnSp>
      <p:sp>
        <p:nvSpPr>
          <p:cNvPr id="32" name="Hexagon 31"/>
          <p:cNvSpPr/>
          <p:nvPr/>
        </p:nvSpPr>
        <p:spPr>
          <a:xfrm>
            <a:off x="2774731" y="4183829"/>
            <a:ext cx="404648" cy="340874"/>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3" name="Hexagon 32"/>
          <p:cNvSpPr/>
          <p:nvPr/>
        </p:nvSpPr>
        <p:spPr>
          <a:xfrm>
            <a:off x="3129455" y="4506666"/>
            <a:ext cx="404648" cy="340874"/>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4" name="Hexagon 33"/>
          <p:cNvSpPr/>
          <p:nvPr/>
        </p:nvSpPr>
        <p:spPr>
          <a:xfrm>
            <a:off x="2724807" y="4847540"/>
            <a:ext cx="404648" cy="340874"/>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5" name="Hexagon 34"/>
          <p:cNvSpPr/>
          <p:nvPr/>
        </p:nvSpPr>
        <p:spPr>
          <a:xfrm>
            <a:off x="7336220" y="4183828"/>
            <a:ext cx="404648" cy="340874"/>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6" name="Hexagon 35"/>
          <p:cNvSpPr/>
          <p:nvPr/>
        </p:nvSpPr>
        <p:spPr>
          <a:xfrm>
            <a:off x="7336220" y="4847540"/>
            <a:ext cx="404648" cy="340874"/>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7" name="Hexagon 36"/>
          <p:cNvSpPr/>
          <p:nvPr/>
        </p:nvSpPr>
        <p:spPr>
          <a:xfrm>
            <a:off x="6767674" y="4506666"/>
            <a:ext cx="404648" cy="340874"/>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8" name="Hexagon 37"/>
          <p:cNvSpPr/>
          <p:nvPr/>
        </p:nvSpPr>
        <p:spPr>
          <a:xfrm>
            <a:off x="4932199" y="1643142"/>
            <a:ext cx="404648" cy="340874"/>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9" name="Hexagon 38"/>
          <p:cNvSpPr/>
          <p:nvPr/>
        </p:nvSpPr>
        <p:spPr>
          <a:xfrm>
            <a:off x="5344730" y="1337327"/>
            <a:ext cx="404648" cy="340874"/>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0" name="Hexagon 39"/>
          <p:cNvSpPr/>
          <p:nvPr/>
        </p:nvSpPr>
        <p:spPr>
          <a:xfrm>
            <a:off x="5336847" y="1984016"/>
            <a:ext cx="404648" cy="340874"/>
          </a:xfrm>
          <a:prstGeom prst="hexago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41" name="Straight Connector 40"/>
          <p:cNvCxnSpPr/>
          <p:nvPr/>
        </p:nvCxnSpPr>
        <p:spPr>
          <a:xfrm flipH="1" flipV="1">
            <a:off x="6277793" y="3810273"/>
            <a:ext cx="592192" cy="317064"/>
          </a:xfrm>
          <a:prstGeom prst="line">
            <a:avLst/>
          </a:prstGeom>
          <a:ln>
            <a:tailEnd type="none"/>
          </a:ln>
        </p:spPr>
        <p:style>
          <a:lnRef idx="3">
            <a:schemeClr val="accent6"/>
          </a:lnRef>
          <a:fillRef idx="0">
            <a:schemeClr val="accent6"/>
          </a:fillRef>
          <a:effectRef idx="2">
            <a:schemeClr val="accent6"/>
          </a:effectRef>
          <a:fontRef idx="minor">
            <a:schemeClr val="tx1"/>
          </a:fontRef>
        </p:style>
      </p:cxnSp>
      <p:sp>
        <p:nvSpPr>
          <p:cNvPr id="42" name="TextBox 41"/>
          <p:cNvSpPr txBox="1"/>
          <p:nvPr/>
        </p:nvSpPr>
        <p:spPr>
          <a:xfrm>
            <a:off x="8202668" y="5535803"/>
            <a:ext cx="3103962" cy="646331"/>
          </a:xfrm>
          <a:prstGeom prst="rect">
            <a:avLst/>
          </a:prstGeom>
          <a:noFill/>
        </p:spPr>
        <p:txBody>
          <a:bodyPr wrap="square" rtlCol="0">
            <a:spAutoFit/>
          </a:bodyPr>
          <a:lstStyle/>
          <a:p>
            <a:r>
              <a:rPr lang="en-US" dirty="0" smtClean="0"/>
              <a:t>ONAP as Domain Orchestrator Branded Component</a:t>
            </a:r>
            <a:endParaRPr lang="en-US" dirty="0"/>
          </a:p>
        </p:txBody>
      </p:sp>
      <p:sp>
        <p:nvSpPr>
          <p:cNvPr id="43" name="TextBox 42"/>
          <p:cNvSpPr txBox="1"/>
          <p:nvPr/>
        </p:nvSpPr>
        <p:spPr>
          <a:xfrm>
            <a:off x="439445" y="5017977"/>
            <a:ext cx="2285362" cy="923330"/>
          </a:xfrm>
          <a:prstGeom prst="rect">
            <a:avLst/>
          </a:prstGeom>
          <a:noFill/>
        </p:spPr>
        <p:txBody>
          <a:bodyPr wrap="square" rtlCol="0">
            <a:spAutoFit/>
          </a:bodyPr>
          <a:lstStyle/>
          <a:p>
            <a:r>
              <a:rPr lang="en-US" dirty="0" smtClean="0"/>
              <a:t>ONAP as Domain Orchestrator Branded Component</a:t>
            </a:r>
            <a:endParaRPr lang="en-US" dirty="0"/>
          </a:p>
        </p:txBody>
      </p:sp>
      <p:sp>
        <p:nvSpPr>
          <p:cNvPr id="44" name="TextBox 43"/>
          <p:cNvSpPr txBox="1"/>
          <p:nvPr/>
        </p:nvSpPr>
        <p:spPr>
          <a:xfrm>
            <a:off x="549362" y="1323098"/>
            <a:ext cx="3797322" cy="646331"/>
          </a:xfrm>
          <a:prstGeom prst="rect">
            <a:avLst/>
          </a:prstGeom>
          <a:noFill/>
        </p:spPr>
        <p:txBody>
          <a:bodyPr wrap="none" rtlCol="0">
            <a:spAutoFit/>
          </a:bodyPr>
          <a:lstStyle/>
          <a:p>
            <a:r>
              <a:rPr lang="en-US" dirty="0" smtClean="0"/>
              <a:t>ONAP with OSS/BSS MCC Components</a:t>
            </a:r>
          </a:p>
          <a:p>
            <a:r>
              <a:rPr lang="en-US" dirty="0" smtClean="0"/>
              <a:t>(E2E Service Orchestration)</a:t>
            </a:r>
            <a:endParaRPr lang="en-US" dirty="0"/>
          </a:p>
        </p:txBody>
      </p:sp>
      <p:sp>
        <p:nvSpPr>
          <p:cNvPr id="45" name="Block Arc 44"/>
          <p:cNvSpPr/>
          <p:nvPr/>
        </p:nvSpPr>
        <p:spPr>
          <a:xfrm>
            <a:off x="3071429" y="5774666"/>
            <a:ext cx="215900" cy="217494"/>
          </a:xfrm>
          <a:prstGeom prst="blockArc">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Block Arc 45"/>
          <p:cNvSpPr/>
          <p:nvPr/>
        </p:nvSpPr>
        <p:spPr>
          <a:xfrm>
            <a:off x="7228270" y="5763388"/>
            <a:ext cx="215900" cy="217494"/>
          </a:xfrm>
          <a:prstGeom prst="blockArc">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Block Arc 46"/>
          <p:cNvSpPr/>
          <p:nvPr/>
        </p:nvSpPr>
        <p:spPr>
          <a:xfrm rot="5400000">
            <a:off x="4304933" y="3899141"/>
            <a:ext cx="187424" cy="252313"/>
          </a:xfrm>
          <a:prstGeom prst="blockArc">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solidFill>
                <a:schemeClr val="tx1"/>
              </a:solidFill>
            </a:endParaRPr>
          </a:p>
        </p:txBody>
      </p:sp>
      <p:cxnSp>
        <p:nvCxnSpPr>
          <p:cNvPr id="49" name="Straight Connector 48"/>
          <p:cNvCxnSpPr/>
          <p:nvPr/>
        </p:nvCxnSpPr>
        <p:spPr>
          <a:xfrm flipV="1">
            <a:off x="4500932" y="3810274"/>
            <a:ext cx="1797958" cy="215023"/>
          </a:xfrm>
          <a:prstGeom prst="line">
            <a:avLst/>
          </a:prstGeom>
        </p:spPr>
        <p:style>
          <a:lnRef idx="3">
            <a:schemeClr val="accent6"/>
          </a:lnRef>
          <a:fillRef idx="0">
            <a:schemeClr val="accent6"/>
          </a:fillRef>
          <a:effectRef idx="2">
            <a:schemeClr val="accent6"/>
          </a:effectRef>
          <a:fontRef idx="minor">
            <a:schemeClr val="tx1"/>
          </a:fontRef>
        </p:style>
      </p:cxnSp>
      <p:sp>
        <p:nvSpPr>
          <p:cNvPr id="50" name="Block Arc 49"/>
          <p:cNvSpPr/>
          <p:nvPr/>
        </p:nvSpPr>
        <p:spPr>
          <a:xfrm rot="5400000" flipV="1">
            <a:off x="6066518" y="3921738"/>
            <a:ext cx="187426" cy="207118"/>
          </a:xfrm>
          <a:prstGeom prst="blockArc">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solidFill>
                <a:schemeClr val="tx1"/>
              </a:solidFill>
            </a:endParaRPr>
          </a:p>
        </p:txBody>
      </p:sp>
      <p:cxnSp>
        <p:nvCxnSpPr>
          <p:cNvPr id="52" name="Straight Connector 51"/>
          <p:cNvCxnSpPr/>
          <p:nvPr/>
        </p:nvCxnSpPr>
        <p:spPr>
          <a:xfrm flipV="1">
            <a:off x="3871529" y="4025298"/>
            <a:ext cx="2185143" cy="481368"/>
          </a:xfrm>
          <a:prstGeom prst="line">
            <a:avLst/>
          </a:prstGeom>
        </p:spPr>
        <p:style>
          <a:lnRef idx="3">
            <a:schemeClr val="accent6"/>
          </a:lnRef>
          <a:fillRef idx="0">
            <a:schemeClr val="accent6"/>
          </a:fillRef>
          <a:effectRef idx="2">
            <a:schemeClr val="accent6"/>
          </a:effectRef>
          <a:fontRef idx="minor">
            <a:schemeClr val="tx1"/>
          </a:fontRef>
        </p:style>
      </p:cxnSp>
      <p:sp>
        <p:nvSpPr>
          <p:cNvPr id="56" name="Block Arc 55"/>
          <p:cNvSpPr/>
          <p:nvPr/>
        </p:nvSpPr>
        <p:spPr>
          <a:xfrm>
            <a:off x="3075078" y="3407170"/>
            <a:ext cx="215900" cy="250031"/>
          </a:xfrm>
          <a:prstGeom prst="blockArc">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Block Arc 56"/>
          <p:cNvSpPr/>
          <p:nvPr/>
        </p:nvSpPr>
        <p:spPr>
          <a:xfrm>
            <a:off x="1900181" y="3877306"/>
            <a:ext cx="215900" cy="250031"/>
          </a:xfrm>
          <a:prstGeom prst="blockArc">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59" name="Straight Connector 58"/>
          <p:cNvCxnSpPr/>
          <p:nvPr/>
        </p:nvCxnSpPr>
        <p:spPr>
          <a:xfrm flipV="1">
            <a:off x="2008131" y="2091389"/>
            <a:ext cx="0" cy="1785917"/>
          </a:xfrm>
          <a:prstGeom prst="line">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cxnSp>
      <p:sp>
        <p:nvSpPr>
          <p:cNvPr id="60" name="Block Arc 59"/>
          <p:cNvSpPr/>
          <p:nvPr/>
        </p:nvSpPr>
        <p:spPr>
          <a:xfrm>
            <a:off x="4308902" y="3810273"/>
            <a:ext cx="215900" cy="250031"/>
          </a:xfrm>
          <a:prstGeom prst="blockArc">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62" name="Straight Connector 61"/>
          <p:cNvCxnSpPr/>
          <p:nvPr/>
        </p:nvCxnSpPr>
        <p:spPr>
          <a:xfrm flipH="1">
            <a:off x="2008131" y="2091389"/>
            <a:ext cx="2825758" cy="0"/>
          </a:xfrm>
          <a:prstGeom prst="line">
            <a:avLst/>
          </a:prstGeom>
          <a:ln>
            <a:solidFill>
              <a:schemeClr val="bg1">
                <a:lumMod val="50000"/>
              </a:schemeClr>
            </a:solidFill>
            <a:tailEnd type="none"/>
          </a:ln>
        </p:spPr>
        <p:style>
          <a:lnRef idx="3">
            <a:schemeClr val="accent6"/>
          </a:lnRef>
          <a:fillRef idx="0">
            <a:schemeClr val="accent6"/>
          </a:fillRef>
          <a:effectRef idx="2">
            <a:schemeClr val="accent6"/>
          </a:effectRef>
          <a:fontRef idx="minor">
            <a:schemeClr val="tx1"/>
          </a:fontRef>
        </p:style>
      </p:cxnSp>
      <p:cxnSp>
        <p:nvCxnSpPr>
          <p:cNvPr id="66" name="Straight Connector 65"/>
          <p:cNvCxnSpPr/>
          <p:nvPr/>
        </p:nvCxnSpPr>
        <p:spPr>
          <a:xfrm>
            <a:off x="3183028" y="2324890"/>
            <a:ext cx="1749171" cy="0"/>
          </a:xfrm>
          <a:prstGeom prst="line">
            <a:avLst/>
          </a:prstGeom>
          <a:ln>
            <a:solidFill>
              <a:schemeClr val="bg1">
                <a:lumMod val="50000"/>
              </a:schemeClr>
            </a:solidFill>
            <a:tailEnd type="none"/>
          </a:ln>
        </p:spPr>
        <p:style>
          <a:lnRef idx="3">
            <a:schemeClr val="accent6"/>
          </a:lnRef>
          <a:fillRef idx="0">
            <a:schemeClr val="accent6"/>
          </a:fillRef>
          <a:effectRef idx="2">
            <a:schemeClr val="accent6"/>
          </a:effectRef>
          <a:fontRef idx="minor">
            <a:schemeClr val="tx1"/>
          </a:fontRef>
        </p:style>
      </p:cxnSp>
      <p:cxnSp>
        <p:nvCxnSpPr>
          <p:cNvPr id="68" name="Straight Connector 67"/>
          <p:cNvCxnSpPr/>
          <p:nvPr/>
        </p:nvCxnSpPr>
        <p:spPr>
          <a:xfrm>
            <a:off x="3167402" y="2324890"/>
            <a:ext cx="13494" cy="1112700"/>
          </a:xfrm>
          <a:prstGeom prst="line">
            <a:avLst/>
          </a:prstGeom>
          <a:ln>
            <a:solidFill>
              <a:schemeClr val="bg1">
                <a:lumMod val="50000"/>
              </a:schemeClr>
            </a:solidFill>
            <a:tailEnd type="none"/>
          </a:ln>
        </p:spPr>
        <p:style>
          <a:lnRef idx="3">
            <a:schemeClr val="accent6"/>
          </a:lnRef>
          <a:fillRef idx="0">
            <a:schemeClr val="accent6"/>
          </a:fillRef>
          <a:effectRef idx="2">
            <a:schemeClr val="accent6"/>
          </a:effectRef>
          <a:fontRef idx="minor">
            <a:schemeClr val="tx1"/>
          </a:fontRef>
        </p:style>
      </p:cxnSp>
      <p:cxnSp>
        <p:nvCxnSpPr>
          <p:cNvPr id="73" name="Straight Connector 72"/>
          <p:cNvCxnSpPr>
            <a:stCxn id="8" idx="2"/>
          </p:cNvCxnSpPr>
          <p:nvPr/>
        </p:nvCxnSpPr>
        <p:spPr>
          <a:xfrm>
            <a:off x="5399911" y="2435879"/>
            <a:ext cx="0" cy="79605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4404493" y="3231931"/>
            <a:ext cx="0" cy="57834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4416852" y="3231931"/>
            <a:ext cx="98305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8" name="Block Arc 77"/>
          <p:cNvSpPr/>
          <p:nvPr/>
        </p:nvSpPr>
        <p:spPr>
          <a:xfrm>
            <a:off x="8437618" y="3893521"/>
            <a:ext cx="215900" cy="250031"/>
          </a:xfrm>
          <a:prstGeom prst="blockArc">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9" name="Block Arc 78"/>
          <p:cNvSpPr/>
          <p:nvPr/>
        </p:nvSpPr>
        <p:spPr>
          <a:xfrm>
            <a:off x="7217759" y="3387969"/>
            <a:ext cx="215900" cy="250031"/>
          </a:xfrm>
          <a:prstGeom prst="blockArc">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0" name="Block Arc 79"/>
          <p:cNvSpPr/>
          <p:nvPr/>
        </p:nvSpPr>
        <p:spPr>
          <a:xfrm>
            <a:off x="6041561" y="3859555"/>
            <a:ext cx="215900" cy="250031"/>
          </a:xfrm>
          <a:prstGeom prst="blockArc">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82" name="Straight Connector 81"/>
          <p:cNvCxnSpPr>
            <a:stCxn id="80" idx="2"/>
          </p:cNvCxnSpPr>
          <p:nvPr/>
        </p:nvCxnSpPr>
        <p:spPr>
          <a:xfrm flipV="1">
            <a:off x="6149511" y="2324890"/>
            <a:ext cx="31532" cy="1659681"/>
          </a:xfrm>
          <a:prstGeom prst="line">
            <a:avLst/>
          </a:prstGeom>
          <a:ln>
            <a:solidFill>
              <a:schemeClr val="bg1">
                <a:lumMod val="50000"/>
              </a:schemeClr>
            </a:solidFill>
            <a:tailEnd type="none"/>
          </a:ln>
        </p:spPr>
        <p:style>
          <a:lnRef idx="3">
            <a:schemeClr val="accent6"/>
          </a:lnRef>
          <a:fillRef idx="0">
            <a:schemeClr val="accent6"/>
          </a:fillRef>
          <a:effectRef idx="2">
            <a:schemeClr val="accent6"/>
          </a:effectRef>
          <a:fontRef idx="minor">
            <a:schemeClr val="tx1"/>
          </a:fontRef>
        </p:style>
      </p:cxnSp>
      <p:cxnSp>
        <p:nvCxnSpPr>
          <p:cNvPr id="85" name="Straight Connector 84"/>
          <p:cNvCxnSpPr/>
          <p:nvPr/>
        </p:nvCxnSpPr>
        <p:spPr>
          <a:xfrm>
            <a:off x="5880538" y="2324890"/>
            <a:ext cx="284434"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87" name="Straight Connector 86"/>
          <p:cNvCxnSpPr/>
          <p:nvPr/>
        </p:nvCxnSpPr>
        <p:spPr>
          <a:xfrm>
            <a:off x="5943925" y="2154453"/>
            <a:ext cx="1392295" cy="0"/>
          </a:xfrm>
          <a:prstGeom prst="line">
            <a:avLst/>
          </a:prstGeom>
          <a:ln>
            <a:solidFill>
              <a:schemeClr val="bg1">
                <a:lumMod val="50000"/>
              </a:schemeClr>
            </a:solidFill>
            <a:tailEnd type="none"/>
          </a:ln>
        </p:spPr>
        <p:style>
          <a:lnRef idx="3">
            <a:schemeClr val="accent6"/>
          </a:lnRef>
          <a:fillRef idx="0">
            <a:schemeClr val="accent6"/>
          </a:fillRef>
          <a:effectRef idx="2">
            <a:schemeClr val="accent6"/>
          </a:effectRef>
          <a:fontRef idx="minor">
            <a:schemeClr val="tx1"/>
          </a:fontRef>
        </p:style>
      </p:cxnSp>
      <p:cxnSp>
        <p:nvCxnSpPr>
          <p:cNvPr id="89" name="Straight Connector 88"/>
          <p:cNvCxnSpPr/>
          <p:nvPr/>
        </p:nvCxnSpPr>
        <p:spPr>
          <a:xfrm>
            <a:off x="7314216" y="2154453"/>
            <a:ext cx="1" cy="1252717"/>
          </a:xfrm>
          <a:prstGeom prst="line">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cxnSp>
      <p:cxnSp>
        <p:nvCxnSpPr>
          <p:cNvPr id="94" name="Straight Connector 93"/>
          <p:cNvCxnSpPr/>
          <p:nvPr/>
        </p:nvCxnSpPr>
        <p:spPr>
          <a:xfrm flipV="1">
            <a:off x="8545568" y="1969429"/>
            <a:ext cx="0" cy="1907877"/>
          </a:xfrm>
          <a:prstGeom prst="line">
            <a:avLst/>
          </a:prstGeom>
          <a:ln>
            <a:solidFill>
              <a:schemeClr val="bg1">
                <a:lumMod val="50000"/>
              </a:schemeClr>
            </a:solidFill>
            <a:tailEnd type="none"/>
          </a:ln>
        </p:spPr>
        <p:style>
          <a:lnRef idx="3">
            <a:schemeClr val="accent6"/>
          </a:lnRef>
          <a:fillRef idx="0">
            <a:schemeClr val="accent6"/>
          </a:fillRef>
          <a:effectRef idx="2">
            <a:schemeClr val="accent6"/>
          </a:effectRef>
          <a:fontRef idx="minor">
            <a:schemeClr val="tx1"/>
          </a:fontRef>
        </p:style>
      </p:cxnSp>
      <p:cxnSp>
        <p:nvCxnSpPr>
          <p:cNvPr id="96" name="Straight Connector 95"/>
          <p:cNvCxnSpPr/>
          <p:nvPr/>
        </p:nvCxnSpPr>
        <p:spPr>
          <a:xfrm>
            <a:off x="6041561" y="1969429"/>
            <a:ext cx="2504007" cy="0"/>
          </a:xfrm>
          <a:prstGeom prst="line">
            <a:avLst/>
          </a:prstGeom>
          <a:ln>
            <a:solidFill>
              <a:schemeClr val="bg1">
                <a:lumMod val="50000"/>
              </a:schemeClr>
            </a:solidFill>
            <a:tailEnd type="none"/>
          </a:ln>
        </p:spPr>
        <p:style>
          <a:lnRef idx="3">
            <a:schemeClr val="accent6"/>
          </a:lnRef>
          <a:fillRef idx="0">
            <a:schemeClr val="accent6"/>
          </a:fillRef>
          <a:effectRef idx="2">
            <a:schemeClr val="accent6"/>
          </a:effectRef>
          <a:fontRef idx="minor">
            <a:schemeClr val="tx1"/>
          </a:fontRef>
        </p:style>
      </p:cxnSp>
      <p:cxnSp>
        <p:nvCxnSpPr>
          <p:cNvPr id="98" name="Straight Connector 97"/>
          <p:cNvCxnSpPr/>
          <p:nvPr/>
        </p:nvCxnSpPr>
        <p:spPr>
          <a:xfrm>
            <a:off x="314961" y="3154730"/>
            <a:ext cx="11253743"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10000274" y="2554014"/>
            <a:ext cx="855619" cy="369332"/>
          </a:xfrm>
          <a:prstGeom prst="rect">
            <a:avLst/>
          </a:prstGeom>
          <a:noFill/>
        </p:spPr>
        <p:txBody>
          <a:bodyPr wrap="none" rtlCol="0">
            <a:spAutoFit/>
          </a:bodyPr>
          <a:lstStyle/>
          <a:p>
            <a:r>
              <a:rPr lang="en-US" dirty="0" smtClean="0"/>
              <a:t>Layer 1</a:t>
            </a:r>
            <a:endParaRPr lang="en-US" dirty="0"/>
          </a:p>
        </p:txBody>
      </p:sp>
      <p:sp>
        <p:nvSpPr>
          <p:cNvPr id="100" name="TextBox 99"/>
          <p:cNvSpPr txBox="1"/>
          <p:nvPr/>
        </p:nvSpPr>
        <p:spPr>
          <a:xfrm>
            <a:off x="10000274" y="3242442"/>
            <a:ext cx="860428" cy="369332"/>
          </a:xfrm>
          <a:prstGeom prst="rect">
            <a:avLst/>
          </a:prstGeom>
          <a:noFill/>
        </p:spPr>
        <p:txBody>
          <a:bodyPr wrap="none" rtlCol="0">
            <a:spAutoFit/>
          </a:bodyPr>
          <a:lstStyle/>
          <a:p>
            <a:r>
              <a:rPr lang="en-US" dirty="0" smtClean="0"/>
              <a:t>Layer n</a:t>
            </a:r>
            <a:endParaRPr lang="en-US" dirty="0"/>
          </a:p>
        </p:txBody>
      </p:sp>
      <p:sp>
        <p:nvSpPr>
          <p:cNvPr id="101" name="TextBox 100"/>
          <p:cNvSpPr txBox="1"/>
          <p:nvPr/>
        </p:nvSpPr>
        <p:spPr>
          <a:xfrm>
            <a:off x="7006139" y="1092265"/>
            <a:ext cx="5063997" cy="830997"/>
          </a:xfrm>
          <a:prstGeom prst="rect">
            <a:avLst/>
          </a:prstGeom>
          <a:noFill/>
        </p:spPr>
        <p:txBody>
          <a:bodyPr wrap="square" rtlCol="0">
            <a:spAutoFit/>
          </a:bodyPr>
          <a:lstStyle/>
          <a:p>
            <a:r>
              <a:rPr lang="en-US" sz="2400" b="1" dirty="0" smtClean="0"/>
              <a:t>One layer’s capability is infrastructure to the next layer </a:t>
            </a:r>
            <a:endParaRPr lang="en-US" sz="2400" b="1" dirty="0"/>
          </a:p>
        </p:txBody>
      </p:sp>
      <p:cxnSp>
        <p:nvCxnSpPr>
          <p:cNvPr id="103" name="Straight Arrow Connector 102"/>
          <p:cNvCxnSpPr/>
          <p:nvPr/>
        </p:nvCxnSpPr>
        <p:spPr>
          <a:xfrm>
            <a:off x="7538544" y="4354266"/>
            <a:ext cx="1999594" cy="3228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4" name="TextBox 103"/>
          <p:cNvSpPr txBox="1"/>
          <p:nvPr/>
        </p:nvSpPr>
        <p:spPr>
          <a:xfrm>
            <a:off x="9538138" y="4462931"/>
            <a:ext cx="2459421" cy="646331"/>
          </a:xfrm>
          <a:prstGeom prst="rect">
            <a:avLst/>
          </a:prstGeom>
          <a:noFill/>
        </p:spPr>
        <p:txBody>
          <a:bodyPr wrap="square" rtlCol="0">
            <a:spAutoFit/>
          </a:bodyPr>
          <a:lstStyle/>
          <a:p>
            <a:r>
              <a:rPr lang="en-US" dirty="0" smtClean="0"/>
              <a:t>ONAP Branded Component</a:t>
            </a:r>
            <a:endParaRPr lang="en-US" dirty="0"/>
          </a:p>
        </p:txBody>
      </p:sp>
    </p:spTree>
    <p:extLst>
      <p:ext uri="{BB962C8B-B14F-4D97-AF65-F5344CB8AC3E}">
        <p14:creationId xmlns:p14="http://schemas.microsoft.com/office/powerpoint/2010/main" val="5592572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8707" y="1077975"/>
            <a:ext cx="10301705" cy="2492998"/>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p:cNvSpPr>
            <a:spLocks noGrp="1"/>
          </p:cNvSpPr>
          <p:nvPr>
            <p:ph type="title"/>
          </p:nvPr>
        </p:nvSpPr>
        <p:spPr>
          <a:xfrm>
            <a:off x="314961" y="377010"/>
            <a:ext cx="11506200" cy="471638"/>
          </a:xfrm>
        </p:spPr>
        <p:txBody>
          <a:bodyPr>
            <a:normAutofit fontScale="90000"/>
          </a:bodyPr>
          <a:lstStyle/>
          <a:p>
            <a:pPr algn="ctr"/>
            <a:r>
              <a:rPr lang="en-US" b="1" dirty="0"/>
              <a:t>Tiger Team </a:t>
            </a:r>
            <a:r>
              <a:rPr lang="en-US" b="1" dirty="0" smtClean="0"/>
              <a:t>Architecture </a:t>
            </a:r>
            <a:r>
              <a:rPr lang="en-US" b="1" dirty="0" smtClean="0"/>
              <a:t>Contributions</a:t>
            </a:r>
            <a:br>
              <a:rPr lang="en-US" b="1" dirty="0" smtClean="0"/>
            </a:br>
            <a:r>
              <a:rPr lang="en-US" sz="2000" dirty="0" smtClean="0">
                <a:latin typeface="Aharoni" panose="02010803020104030203" pitchFamily="2" charset="-79"/>
                <a:cs typeface="Aharoni" panose="02010803020104030203" pitchFamily="2" charset="-79"/>
              </a:rPr>
              <a:t>(</a:t>
            </a:r>
            <a:r>
              <a:rPr lang="en-US" sz="1300" dirty="0" smtClean="0">
                <a:latin typeface="Aharoni" panose="02010803020104030203" pitchFamily="2" charset="-79"/>
                <a:cs typeface="Aharoni" panose="02010803020104030203" pitchFamily="2" charset="-79"/>
              </a:rPr>
              <a:t>ONAP </a:t>
            </a:r>
            <a:r>
              <a:rPr lang="en-US" sz="1300" dirty="0">
                <a:latin typeface="Aharoni" panose="02010803020104030203" pitchFamily="2" charset="-79"/>
                <a:cs typeface="Aharoni" panose="02010803020104030203" pitchFamily="2" charset="-79"/>
              </a:rPr>
              <a:t>platform </a:t>
            </a:r>
            <a:r>
              <a:rPr lang="en-US" sz="1300" dirty="0" smtClean="0">
                <a:latin typeface="Aharoni" panose="02010803020104030203" pitchFamily="2" charset="-79"/>
                <a:cs typeface="Aharoni" panose="02010803020104030203" pitchFamily="2" charset="-79"/>
              </a:rPr>
              <a:t>should be able to handle </a:t>
            </a:r>
            <a:r>
              <a:rPr lang="en-US" sz="1300" dirty="0">
                <a:latin typeface="Aharoni" panose="02010803020104030203" pitchFamily="2" charset="-79"/>
                <a:cs typeface="Aharoni" panose="02010803020104030203" pitchFamily="2" charset="-79"/>
              </a:rPr>
              <a:t>cloud-native APIs and models (far more than ONAP components registering with the </a:t>
            </a:r>
            <a:r>
              <a:rPr lang="en-US" sz="1300" dirty="0" smtClean="0">
                <a:latin typeface="Aharoni" panose="02010803020104030203" pitchFamily="2" charset="-79"/>
                <a:cs typeface="Aharoni" panose="02010803020104030203" pitchFamily="2" charset="-79"/>
              </a:rPr>
              <a:t>MSB</a:t>
            </a:r>
            <a:r>
              <a:rPr lang="en-US" sz="1300" dirty="0">
                <a:latin typeface="Aharoni" panose="02010803020104030203" pitchFamily="2" charset="-79"/>
                <a:cs typeface="Aharoni" panose="02010803020104030203" pitchFamily="2" charset="-79"/>
              </a:rPr>
              <a:t>)</a:t>
            </a:r>
            <a:r>
              <a:rPr lang="en-US" sz="2700" dirty="0">
                <a:latin typeface="Aharoni" panose="02010803020104030203" pitchFamily="2" charset="-79"/>
                <a:cs typeface="Aharoni" panose="02010803020104030203" pitchFamily="2" charset="-79"/>
              </a:rPr>
              <a:t/>
            </a:r>
            <a:br>
              <a:rPr lang="en-US" sz="2700" dirty="0">
                <a:latin typeface="Aharoni" panose="02010803020104030203" pitchFamily="2" charset="-79"/>
                <a:cs typeface="Aharoni" panose="02010803020104030203" pitchFamily="2" charset="-79"/>
              </a:rPr>
            </a:br>
            <a:endParaRPr lang="en-US" dirty="0"/>
          </a:p>
        </p:txBody>
      </p:sp>
      <p:sp>
        <p:nvSpPr>
          <p:cNvPr id="4" name="Text Placeholder 3"/>
          <p:cNvSpPr>
            <a:spLocks noGrp="1"/>
          </p:cNvSpPr>
          <p:nvPr>
            <p:ph type="body" sz="quarter" idx="10"/>
          </p:nvPr>
        </p:nvSpPr>
        <p:spPr>
          <a:xfrm>
            <a:off x="15938" y="1077975"/>
            <a:ext cx="12176062" cy="5532095"/>
          </a:xfrm>
        </p:spPr>
        <p:txBody>
          <a:bodyPr>
            <a:normAutofit fontScale="25000" lnSpcReduction="20000"/>
          </a:bodyPr>
          <a:lstStyle/>
          <a:p>
            <a:pPr lvl="0"/>
            <a:r>
              <a:rPr lang="en-US" sz="6000" dirty="0">
                <a:solidFill>
                  <a:schemeClr val="tx1"/>
                </a:solidFill>
                <a:latin typeface="Aharoni" panose="02010803020104030203" pitchFamily="2" charset="-79"/>
                <a:cs typeface="Aharoni" panose="02010803020104030203" pitchFamily="2" charset="-79"/>
              </a:rPr>
              <a:t>Generic NF Controller (L4-7) </a:t>
            </a:r>
            <a:r>
              <a:rPr lang="en-US" sz="6000" dirty="0" smtClean="0">
                <a:solidFill>
                  <a:schemeClr val="tx1"/>
                </a:solidFill>
                <a:latin typeface="Aharoni" panose="02010803020104030203" pitchFamily="2" charset="-79"/>
                <a:cs typeface="Aharoni" panose="02010803020104030203" pitchFamily="2" charset="-79"/>
              </a:rPr>
              <a:t>Architecture – pending final review.</a:t>
            </a:r>
          </a:p>
          <a:p>
            <a:pPr lvl="0"/>
            <a:r>
              <a:rPr lang="en-US" sz="6000" dirty="0">
                <a:solidFill>
                  <a:schemeClr val="tx1"/>
                </a:solidFill>
                <a:latin typeface="Aharoni" panose="02010803020104030203" pitchFamily="2" charset="-79"/>
                <a:cs typeface="Aharoni" panose="02010803020104030203" pitchFamily="2" charset="-79"/>
              </a:rPr>
              <a:t>ONAP </a:t>
            </a:r>
            <a:r>
              <a:rPr lang="en-US" sz="6000" dirty="0" smtClean="0">
                <a:solidFill>
                  <a:schemeClr val="tx1"/>
                </a:solidFill>
                <a:latin typeface="Aharoni" panose="02010803020104030203" pitchFamily="2" charset="-79"/>
                <a:cs typeface="Aharoni" panose="02010803020104030203" pitchFamily="2" charset="-79"/>
              </a:rPr>
              <a:t>Orchestrator – defined all internal and external interfaces. API Mapping (OIs/OEs) TBD</a:t>
            </a:r>
          </a:p>
          <a:p>
            <a:r>
              <a:rPr lang="en-US" sz="6000" dirty="0">
                <a:solidFill>
                  <a:schemeClr val="tx1"/>
                </a:solidFill>
                <a:latin typeface="Aharoni" panose="02010803020104030203" pitchFamily="2" charset="-79"/>
                <a:cs typeface="Aharoni" panose="02010803020104030203" pitchFamily="2" charset="-79"/>
              </a:rPr>
              <a:t>Controller Architecture - </a:t>
            </a:r>
            <a:r>
              <a:rPr lang="en-US" sz="6000" dirty="0" smtClean="0">
                <a:solidFill>
                  <a:schemeClr val="tx1"/>
                </a:solidFill>
                <a:latin typeface="Aharoni" panose="02010803020104030203" pitchFamily="2" charset="-79"/>
                <a:cs typeface="Aharoni" panose="02010803020104030203" pitchFamily="2" charset="-79"/>
              </a:rPr>
              <a:t>API </a:t>
            </a:r>
            <a:r>
              <a:rPr lang="en-US" sz="6000" dirty="0">
                <a:solidFill>
                  <a:schemeClr val="tx1"/>
                </a:solidFill>
                <a:latin typeface="Aharoni" panose="02010803020104030203" pitchFamily="2" charset="-79"/>
                <a:cs typeface="Aharoni" panose="02010803020104030203" pitchFamily="2" charset="-79"/>
              </a:rPr>
              <a:t>Mapping (CIs/CEs - existing interfaces &amp; new additions/extensions) (</a:t>
            </a:r>
            <a:r>
              <a:rPr lang="en-US" sz="6000" dirty="0">
                <a:solidFill>
                  <a:srgbClr val="FF7C80"/>
                </a:solidFill>
                <a:latin typeface="Aharoni" panose="02010803020104030203" pitchFamily="2" charset="-79"/>
                <a:cs typeface="Aharoni" panose="02010803020104030203" pitchFamily="2" charset="-79"/>
              </a:rPr>
              <a:t>John Ng</a:t>
            </a:r>
            <a:r>
              <a:rPr lang="en-US" sz="6000" dirty="0">
                <a:solidFill>
                  <a:schemeClr val="tx1"/>
                </a:solidFill>
                <a:latin typeface="Aharoni" panose="02010803020104030203" pitchFamily="2" charset="-79"/>
                <a:cs typeface="Aharoni" panose="02010803020104030203" pitchFamily="2" charset="-79"/>
              </a:rPr>
              <a:t>) </a:t>
            </a:r>
            <a:r>
              <a:rPr lang="en-US" sz="6000" dirty="0" smtClean="0">
                <a:solidFill>
                  <a:schemeClr val="tx1"/>
                </a:solidFill>
                <a:latin typeface="Aharoni" panose="02010803020104030203" pitchFamily="2" charset="-79"/>
                <a:cs typeface="Aharoni" panose="02010803020104030203" pitchFamily="2" charset="-79"/>
              </a:rPr>
              <a:t>– TBD</a:t>
            </a:r>
          </a:p>
          <a:p>
            <a:pPr lvl="0"/>
            <a:r>
              <a:rPr lang="en-US" sz="6000" dirty="0">
                <a:solidFill>
                  <a:schemeClr val="tx1"/>
                </a:solidFill>
                <a:latin typeface="Aharoni" panose="02010803020104030203" pitchFamily="2" charset="-79"/>
                <a:cs typeface="Aharoni" panose="02010803020104030203" pitchFamily="2" charset="-79"/>
              </a:rPr>
              <a:t>Service Design and Creation Functional </a:t>
            </a:r>
            <a:r>
              <a:rPr lang="en-US" sz="6000" dirty="0" smtClean="0">
                <a:solidFill>
                  <a:schemeClr val="tx1"/>
                </a:solidFill>
                <a:latin typeface="Aharoni" panose="02010803020104030203" pitchFamily="2" charset="-79"/>
                <a:cs typeface="Aharoni" panose="02010803020104030203" pitchFamily="2" charset="-79"/>
              </a:rPr>
              <a:t>Architecture – pending final review.</a:t>
            </a:r>
          </a:p>
          <a:p>
            <a:pPr lvl="0"/>
            <a:r>
              <a:rPr lang="en-US" sz="6000" dirty="0">
                <a:solidFill>
                  <a:schemeClr val="tx1"/>
                </a:solidFill>
                <a:latin typeface="Aharoni" panose="02010803020104030203" pitchFamily="2" charset="-79"/>
                <a:cs typeface="Aharoni" panose="02010803020104030203" pitchFamily="2" charset="-79"/>
              </a:rPr>
              <a:t>Catalog </a:t>
            </a:r>
            <a:r>
              <a:rPr lang="en-US" sz="6000" dirty="0" smtClean="0">
                <a:solidFill>
                  <a:schemeClr val="tx1"/>
                </a:solidFill>
                <a:latin typeface="Aharoni" panose="02010803020104030203" pitchFamily="2" charset="-79"/>
                <a:cs typeface="Aharoni" panose="02010803020104030203" pitchFamily="2" charset="-79"/>
              </a:rPr>
              <a:t>Architecture – pending final review.</a:t>
            </a:r>
          </a:p>
          <a:p>
            <a:pPr lvl="0"/>
            <a:r>
              <a:rPr lang="en-US" sz="6000" dirty="0">
                <a:solidFill>
                  <a:schemeClr val="tx1"/>
                </a:solidFill>
                <a:latin typeface="Aharoni" panose="02010803020104030203" pitchFamily="2" charset="-79"/>
                <a:cs typeface="Aharoni" panose="02010803020104030203" pitchFamily="2" charset="-79"/>
              </a:rPr>
              <a:t>Data Collection, Analytics and Events </a:t>
            </a:r>
            <a:r>
              <a:rPr lang="en-US" sz="6000" dirty="0" smtClean="0">
                <a:solidFill>
                  <a:schemeClr val="tx1"/>
                </a:solidFill>
                <a:latin typeface="Aharoni" panose="02010803020104030203" pitchFamily="2" charset="-79"/>
                <a:cs typeface="Aharoni" panose="02010803020104030203" pitchFamily="2" charset="-79"/>
              </a:rPr>
              <a:t>Architecture – pending final review.</a:t>
            </a:r>
          </a:p>
          <a:p>
            <a:pPr lvl="0"/>
            <a:r>
              <a:rPr lang="en-US" sz="6000" dirty="0">
                <a:solidFill>
                  <a:schemeClr val="tx1"/>
                </a:solidFill>
                <a:latin typeface="Aharoni" panose="02010803020104030203" pitchFamily="2" charset="-79"/>
                <a:cs typeface="Aharoni" panose="02010803020104030203" pitchFamily="2" charset="-79"/>
              </a:rPr>
              <a:t>Active and Available </a:t>
            </a:r>
            <a:r>
              <a:rPr lang="en-US" sz="6000" dirty="0" smtClean="0">
                <a:solidFill>
                  <a:schemeClr val="tx1"/>
                </a:solidFill>
                <a:latin typeface="Aharoni" panose="02010803020104030203" pitchFamily="2" charset="-79"/>
                <a:cs typeface="Aharoni" panose="02010803020104030203" pitchFamily="2" charset="-79"/>
              </a:rPr>
              <a:t>Inventory – pending final review.</a:t>
            </a:r>
          </a:p>
          <a:p>
            <a:r>
              <a:rPr lang="en-US" sz="6000" dirty="0">
                <a:solidFill>
                  <a:schemeClr val="tx1"/>
                </a:solidFill>
                <a:latin typeface="Aharoni" panose="02010803020104030203" pitchFamily="2" charset="-79"/>
                <a:cs typeface="Aharoni" panose="02010803020104030203" pitchFamily="2" charset="-79"/>
              </a:rPr>
              <a:t>ONAP Design Platform Reference Architecture (</a:t>
            </a:r>
            <a:r>
              <a:rPr lang="en-US" sz="6000" dirty="0">
                <a:solidFill>
                  <a:srgbClr val="FF7C80"/>
                </a:solidFill>
                <a:latin typeface="Aharoni" panose="02010803020104030203" pitchFamily="2" charset="-79"/>
                <a:cs typeface="Aharoni" panose="02010803020104030203" pitchFamily="2" charset="-79"/>
              </a:rPr>
              <a:t>Ting Lu</a:t>
            </a:r>
            <a:r>
              <a:rPr lang="en-US" sz="6000" dirty="0">
                <a:solidFill>
                  <a:schemeClr val="tx1"/>
                </a:solidFill>
                <a:latin typeface="Aharoni" panose="02010803020104030203" pitchFamily="2" charset="-79"/>
                <a:cs typeface="Aharoni" panose="02010803020104030203" pitchFamily="2" charset="-79"/>
              </a:rPr>
              <a:t>) – work in progress</a:t>
            </a:r>
            <a:r>
              <a:rPr lang="en-US" sz="6000" dirty="0" smtClean="0">
                <a:solidFill>
                  <a:schemeClr val="tx1"/>
                </a:solidFill>
                <a:latin typeface="Aharoni" panose="02010803020104030203" pitchFamily="2" charset="-79"/>
                <a:cs typeface="Aharoni" panose="02010803020104030203" pitchFamily="2" charset="-79"/>
              </a:rPr>
              <a:t>.</a:t>
            </a:r>
          </a:p>
          <a:p>
            <a:r>
              <a:rPr lang="en-US" sz="6000" dirty="0">
                <a:solidFill>
                  <a:schemeClr val="tx1"/>
                </a:solidFill>
                <a:latin typeface="Aharoni" panose="02010803020104030203" pitchFamily="2" charset="-79"/>
                <a:cs typeface="Aharoni" panose="02010803020104030203" pitchFamily="2" charset="-79"/>
              </a:rPr>
              <a:t>ONAP SDK-Driven Sub-System Approach – SDK Libraries – not review yet</a:t>
            </a:r>
            <a:r>
              <a:rPr lang="en-US" sz="6000" dirty="0" smtClean="0">
                <a:solidFill>
                  <a:schemeClr val="tx1"/>
                </a:solidFill>
                <a:latin typeface="Aharoni" panose="02010803020104030203" pitchFamily="2" charset="-79"/>
                <a:cs typeface="Aharoni" panose="02010803020104030203" pitchFamily="2" charset="-79"/>
              </a:rPr>
              <a:t>.</a:t>
            </a:r>
            <a:endParaRPr lang="en-US" sz="6000" dirty="0">
              <a:solidFill>
                <a:schemeClr val="tx1"/>
              </a:solidFill>
              <a:latin typeface="Aharoni" panose="02010803020104030203" pitchFamily="2" charset="-79"/>
              <a:cs typeface="Aharoni" panose="02010803020104030203" pitchFamily="2" charset="-79"/>
            </a:endParaRPr>
          </a:p>
          <a:p>
            <a:pPr lvl="0"/>
            <a:r>
              <a:rPr lang="en-US" sz="6000" dirty="0">
                <a:solidFill>
                  <a:schemeClr val="tx1"/>
                </a:solidFill>
                <a:latin typeface="Aharoni" panose="02010803020104030203" pitchFamily="2" charset="-79"/>
                <a:cs typeface="Aharoni" panose="02010803020104030203" pitchFamily="2" charset="-79"/>
              </a:rPr>
              <a:t>Modular ONAP Implementation and Integration to External Domain Management Systems (DMS) </a:t>
            </a:r>
            <a:r>
              <a:rPr lang="en-US" sz="6000" dirty="0" smtClean="0">
                <a:solidFill>
                  <a:schemeClr val="tx1"/>
                </a:solidFill>
                <a:latin typeface="Aharoni" panose="02010803020104030203" pitchFamily="2" charset="-79"/>
                <a:cs typeface="Aharoni" panose="02010803020104030203" pitchFamily="2" charset="-79"/>
              </a:rPr>
              <a:t>(</a:t>
            </a:r>
            <a:r>
              <a:rPr lang="en-US" sz="6000" dirty="0" smtClean="0">
                <a:solidFill>
                  <a:srgbClr val="FF7C80"/>
                </a:solidFill>
                <a:latin typeface="Aharoni" panose="02010803020104030203" pitchFamily="2" charset="-79"/>
                <a:cs typeface="Aharoni" panose="02010803020104030203" pitchFamily="2" charset="-79"/>
              </a:rPr>
              <a:t>Alex/Ramesh</a:t>
            </a:r>
            <a:r>
              <a:rPr lang="en-US" sz="6000" dirty="0" smtClean="0">
                <a:solidFill>
                  <a:schemeClr val="tx1"/>
                </a:solidFill>
                <a:latin typeface="Aharoni" panose="02010803020104030203" pitchFamily="2" charset="-79"/>
                <a:cs typeface="Aharoni" panose="02010803020104030203" pitchFamily="2" charset="-79"/>
              </a:rPr>
              <a:t>)</a:t>
            </a:r>
            <a:endParaRPr lang="en-US" sz="6000" dirty="0">
              <a:solidFill>
                <a:schemeClr val="tx1"/>
              </a:solidFill>
              <a:latin typeface="Aharoni" panose="02010803020104030203" pitchFamily="2" charset="-79"/>
              <a:cs typeface="Aharoni" panose="02010803020104030203" pitchFamily="2" charset="-79"/>
            </a:endParaRPr>
          </a:p>
          <a:p>
            <a:pPr lvl="0"/>
            <a:r>
              <a:rPr lang="en-US" sz="6000" dirty="0" smtClean="0">
                <a:solidFill>
                  <a:schemeClr val="tx1"/>
                </a:solidFill>
                <a:latin typeface="Aharoni" panose="02010803020104030203" pitchFamily="2" charset="-79"/>
                <a:cs typeface="Aharoni" panose="02010803020104030203" pitchFamily="2" charset="-79"/>
              </a:rPr>
              <a:t>ONAP </a:t>
            </a:r>
            <a:r>
              <a:rPr lang="en-US" sz="6000" dirty="0">
                <a:solidFill>
                  <a:schemeClr val="tx1"/>
                </a:solidFill>
                <a:latin typeface="Aharoni" panose="02010803020104030203" pitchFamily="2" charset="-79"/>
                <a:cs typeface="Aharoni" panose="02010803020104030203" pitchFamily="2" charset="-79"/>
              </a:rPr>
              <a:t>Micro</a:t>
            </a:r>
            <a:r>
              <a:rPr lang="en-US" sz="6000" dirty="0" smtClean="0">
                <a:solidFill>
                  <a:schemeClr val="tx1"/>
                </a:solidFill>
                <a:latin typeface="Aharoni" panose="02010803020104030203" pitchFamily="2" charset="-79"/>
                <a:cs typeface="Aharoni" panose="02010803020104030203" pitchFamily="2" charset="-79"/>
              </a:rPr>
              <a:t>services Approaches (</a:t>
            </a:r>
            <a:r>
              <a:rPr lang="en-US" sz="6000" dirty="0" smtClean="0">
                <a:solidFill>
                  <a:srgbClr val="FF7C80"/>
                </a:solidFill>
                <a:latin typeface="Aharoni" panose="02010803020104030203" pitchFamily="2" charset="-79"/>
                <a:cs typeface="Aharoni" panose="02010803020104030203" pitchFamily="2" charset="-79"/>
              </a:rPr>
              <a:t>Manoj</a:t>
            </a:r>
            <a:r>
              <a:rPr lang="en-US" sz="6000" dirty="0" smtClean="0">
                <a:solidFill>
                  <a:schemeClr val="tx1"/>
                </a:solidFill>
                <a:latin typeface="Aharoni" panose="02010803020104030203" pitchFamily="2" charset="-79"/>
                <a:cs typeface="Aharoni" panose="02010803020104030203" pitchFamily="2" charset="-79"/>
              </a:rPr>
              <a:t>) </a:t>
            </a:r>
            <a:r>
              <a:rPr lang="en-US" sz="6000" dirty="0" smtClean="0">
                <a:solidFill>
                  <a:schemeClr val="tx1"/>
                </a:solidFill>
                <a:latin typeface="Aharoni" panose="02010803020104030203" pitchFamily="2" charset="-79"/>
                <a:cs typeface="Aharoni" panose="02010803020104030203" pitchFamily="2" charset="-79"/>
              </a:rPr>
              <a:t>– work in progress (see attached slides).</a:t>
            </a:r>
          </a:p>
          <a:p>
            <a:pPr lvl="0"/>
            <a:r>
              <a:rPr lang="en-US" sz="6000" dirty="0" smtClean="0">
                <a:solidFill>
                  <a:schemeClr val="tx1"/>
                </a:solidFill>
                <a:latin typeface="Aharoni" panose="02010803020104030203" pitchFamily="2" charset="-79"/>
                <a:cs typeface="Aharoni" panose="02010803020104030203" pitchFamily="2" charset="-79"/>
              </a:rPr>
              <a:t>Microservices Architecture &amp; Service Mesh </a:t>
            </a:r>
            <a:r>
              <a:rPr lang="en-US" sz="6000" b="1" dirty="0" smtClean="0">
                <a:solidFill>
                  <a:schemeClr val="tx1"/>
                </a:solidFill>
              </a:rPr>
              <a:t>(</a:t>
            </a:r>
            <a:r>
              <a:rPr lang="en-US" sz="6000" dirty="0" smtClean="0">
                <a:solidFill>
                  <a:srgbClr val="FF7C80"/>
                </a:solidFill>
                <a:latin typeface="Aharoni" panose="02010803020104030203" pitchFamily="2" charset="-79"/>
                <a:cs typeface="Aharoni" panose="02010803020104030203" pitchFamily="2" charset="-79"/>
              </a:rPr>
              <a:t>Huabing</a:t>
            </a:r>
            <a:r>
              <a:rPr lang="en-US" sz="6000" b="1" dirty="0" smtClean="0">
                <a:solidFill>
                  <a:schemeClr val="tx1"/>
                </a:solidFill>
              </a:rPr>
              <a:t>) </a:t>
            </a:r>
            <a:r>
              <a:rPr lang="en-US" sz="6000" dirty="0" smtClean="0">
                <a:solidFill>
                  <a:schemeClr val="tx1"/>
                </a:solidFill>
                <a:latin typeface="Aharoni" panose="02010803020104030203" pitchFamily="2" charset="-79"/>
                <a:cs typeface="Aharoni" panose="02010803020104030203" pitchFamily="2" charset="-79"/>
              </a:rPr>
              <a:t>– initial proposal discussed but not decided yet. </a:t>
            </a:r>
          </a:p>
          <a:p>
            <a:pPr lvl="0"/>
            <a:r>
              <a:rPr lang="en-US" sz="6000" dirty="0" smtClean="0">
                <a:solidFill>
                  <a:schemeClr val="tx1"/>
                </a:solidFill>
                <a:latin typeface="Aharoni" panose="02010803020104030203" pitchFamily="2" charset="-79"/>
                <a:cs typeface="Aharoni" panose="02010803020104030203" pitchFamily="2" charset="-79"/>
              </a:rPr>
              <a:t>Recursive Service Orchestration in ONAP (</a:t>
            </a:r>
            <a:r>
              <a:rPr lang="en-US" sz="6000" dirty="0" smtClean="0">
                <a:solidFill>
                  <a:srgbClr val="FF7C80"/>
                </a:solidFill>
                <a:latin typeface="Aharoni" panose="02010803020104030203" pitchFamily="2" charset="-79"/>
                <a:cs typeface="Aharoni" panose="02010803020104030203" pitchFamily="2" charset="-79"/>
              </a:rPr>
              <a:t>Gil</a:t>
            </a:r>
            <a:r>
              <a:rPr lang="en-US" sz="6000" dirty="0" smtClean="0">
                <a:solidFill>
                  <a:schemeClr val="tx1"/>
                </a:solidFill>
                <a:latin typeface="Aharoni" panose="02010803020104030203" pitchFamily="2" charset="-79"/>
                <a:cs typeface="Aharoni" panose="02010803020104030203" pitchFamily="2" charset="-79"/>
              </a:rPr>
              <a:t>) – near completion.</a:t>
            </a:r>
          </a:p>
          <a:p>
            <a:pPr lvl="0"/>
            <a:r>
              <a:rPr lang="en-US" sz="6000" dirty="0" smtClean="0">
                <a:solidFill>
                  <a:schemeClr val="tx1"/>
                </a:solidFill>
                <a:latin typeface="Aharoni" panose="02010803020104030203" pitchFamily="2" charset="-79"/>
                <a:cs typeface="Aharoni" panose="02010803020104030203" pitchFamily="2" charset="-79"/>
              </a:rPr>
              <a:t>Plug </a:t>
            </a:r>
            <a:r>
              <a:rPr lang="en-US" sz="6000" dirty="0">
                <a:solidFill>
                  <a:schemeClr val="tx1"/>
                </a:solidFill>
                <a:latin typeface="Aharoni" panose="02010803020104030203" pitchFamily="2" charset="-79"/>
                <a:cs typeface="Aharoni" panose="02010803020104030203" pitchFamily="2" charset="-79"/>
              </a:rPr>
              <a:t>an ETSI VNF Manager into the ONAP architecture (</a:t>
            </a:r>
            <a:r>
              <a:rPr lang="en-US" sz="6000" dirty="0">
                <a:solidFill>
                  <a:srgbClr val="FF7C80"/>
                </a:solidFill>
                <a:latin typeface="Aharoni" panose="02010803020104030203" pitchFamily="2" charset="-79"/>
                <a:cs typeface="Aharoni" panose="02010803020104030203" pitchFamily="2" charset="-79"/>
              </a:rPr>
              <a:t>Gil</a:t>
            </a:r>
            <a:r>
              <a:rPr lang="en-US" sz="6000" dirty="0">
                <a:solidFill>
                  <a:schemeClr val="tx1"/>
                </a:solidFill>
                <a:latin typeface="Aharoni" panose="02010803020104030203" pitchFamily="2" charset="-79"/>
                <a:cs typeface="Aharoni" panose="02010803020104030203" pitchFamily="2" charset="-79"/>
              </a:rPr>
              <a:t>) – discussion only, closed.</a:t>
            </a:r>
          </a:p>
          <a:p>
            <a:pPr lvl="0"/>
            <a:r>
              <a:rPr lang="en-US" sz="6000" dirty="0">
                <a:solidFill>
                  <a:schemeClr val="tx1"/>
                </a:solidFill>
                <a:latin typeface="Aharoni" panose="02010803020104030203" pitchFamily="2" charset="-79"/>
                <a:cs typeface="Aharoni" panose="02010803020104030203" pitchFamily="2" charset="-79"/>
              </a:rPr>
              <a:t>ETSI NFV update (TOSCA NFV profile, IFA, SOL, TOSCA-YANG mapping) (</a:t>
            </a:r>
            <a:r>
              <a:rPr lang="en-US" sz="6000" dirty="0" err="1">
                <a:solidFill>
                  <a:srgbClr val="FF7C80"/>
                </a:solidFill>
                <a:latin typeface="Aharoni" panose="02010803020104030203" pitchFamily="2" charset="-79"/>
                <a:cs typeface="Aharoni" panose="02010803020104030203" pitchFamily="2" charset="-79"/>
              </a:rPr>
              <a:t>Thinh</a:t>
            </a:r>
            <a:r>
              <a:rPr lang="en-US" sz="6000" dirty="0">
                <a:solidFill>
                  <a:schemeClr val="tx1"/>
                </a:solidFill>
                <a:latin typeface="Aharoni" panose="02010803020104030203" pitchFamily="2" charset="-79"/>
                <a:cs typeface="Aharoni" panose="02010803020104030203" pitchFamily="2" charset="-79"/>
              </a:rPr>
              <a:t>) – done.</a:t>
            </a:r>
          </a:p>
          <a:p>
            <a:pPr lvl="0"/>
            <a:r>
              <a:rPr lang="en-US" sz="6000" dirty="0" smtClean="0">
                <a:solidFill>
                  <a:schemeClr val="tx1"/>
                </a:solidFill>
                <a:latin typeface="Aharoni" panose="02010803020104030203" pitchFamily="2" charset="-79"/>
                <a:cs typeface="Aharoni" panose="02010803020104030203" pitchFamily="2" charset="-79"/>
              </a:rPr>
              <a:t>Multi-Cloud </a:t>
            </a:r>
            <a:r>
              <a:rPr lang="en-US" sz="6000" dirty="0">
                <a:solidFill>
                  <a:schemeClr val="tx1"/>
                </a:solidFill>
                <a:latin typeface="Aharoni" panose="02010803020104030203" pitchFamily="2" charset="-79"/>
                <a:cs typeface="Aharoni" panose="02010803020104030203" pitchFamily="2" charset="-79"/>
              </a:rPr>
              <a:t>Architecture update: SDN-OC, SDN-UC and SDN-GC integration (</a:t>
            </a:r>
            <a:r>
              <a:rPr lang="en-US" sz="6000" dirty="0">
                <a:solidFill>
                  <a:srgbClr val="FF7C80"/>
                </a:solidFill>
                <a:latin typeface="Aharoni" panose="02010803020104030203" pitchFamily="2" charset="-79"/>
                <a:cs typeface="Aharoni" panose="02010803020104030203" pitchFamily="2" charset="-79"/>
              </a:rPr>
              <a:t>Ramki</a:t>
            </a:r>
            <a:r>
              <a:rPr lang="en-US" sz="6000" dirty="0">
                <a:solidFill>
                  <a:schemeClr val="tx1"/>
                </a:solidFill>
                <a:latin typeface="Aharoni" panose="02010803020104030203" pitchFamily="2" charset="-79"/>
                <a:cs typeface="Aharoni" panose="02010803020104030203" pitchFamily="2" charset="-79"/>
              </a:rPr>
              <a:t>) – work in progress.</a:t>
            </a:r>
          </a:p>
          <a:p>
            <a:pPr lvl="0"/>
            <a:r>
              <a:rPr lang="en-US" sz="6000" dirty="0" smtClean="0">
                <a:solidFill>
                  <a:schemeClr val="tx1"/>
                </a:solidFill>
                <a:latin typeface="Aharoni" panose="02010803020104030203" pitchFamily="2" charset="-79"/>
                <a:cs typeface="Aharoni" panose="02010803020104030203" pitchFamily="2" charset="-79"/>
              </a:rPr>
              <a:t>External </a:t>
            </a:r>
            <a:r>
              <a:rPr lang="en-US" sz="6000" dirty="0">
                <a:solidFill>
                  <a:schemeClr val="tx1"/>
                </a:solidFill>
                <a:latin typeface="Aharoni" panose="02010803020104030203" pitchFamily="2" charset="-79"/>
                <a:cs typeface="Aharoni" panose="02010803020104030203" pitchFamily="2" charset="-79"/>
              </a:rPr>
              <a:t>ONAP APIs update beyond Beijing (</a:t>
            </a:r>
            <a:r>
              <a:rPr lang="en-US" sz="6000" dirty="0">
                <a:solidFill>
                  <a:srgbClr val="FF7C80"/>
                </a:solidFill>
                <a:latin typeface="Aharoni" panose="02010803020104030203" pitchFamily="2" charset="-79"/>
                <a:cs typeface="Aharoni" panose="02010803020104030203" pitchFamily="2" charset="-79"/>
              </a:rPr>
              <a:t>Andy Mayer</a:t>
            </a:r>
            <a:r>
              <a:rPr lang="en-US" sz="6000" dirty="0">
                <a:solidFill>
                  <a:schemeClr val="tx1"/>
                </a:solidFill>
                <a:latin typeface="Aharoni" panose="02010803020104030203" pitchFamily="2" charset="-79"/>
                <a:cs typeface="Aharoni" panose="02010803020104030203" pitchFamily="2" charset="-79"/>
              </a:rPr>
              <a:t>) – work in progress</a:t>
            </a:r>
            <a:r>
              <a:rPr lang="en-US" sz="6000" dirty="0" smtClean="0">
                <a:solidFill>
                  <a:schemeClr val="tx1"/>
                </a:solidFill>
                <a:latin typeface="Aharoni" panose="02010803020104030203" pitchFamily="2" charset="-79"/>
                <a:cs typeface="Aharoni" panose="02010803020104030203" pitchFamily="2" charset="-79"/>
              </a:rPr>
              <a:t>.</a:t>
            </a:r>
          </a:p>
          <a:p>
            <a:pPr lvl="0"/>
            <a:r>
              <a:rPr lang="en-US" sz="6000" dirty="0" smtClean="0">
                <a:solidFill>
                  <a:schemeClr val="tx1"/>
                </a:solidFill>
                <a:latin typeface="Aharoni" panose="02010803020104030203" pitchFamily="2" charset="-79"/>
                <a:cs typeface="Aharoni" panose="02010803020104030203" pitchFamily="2" charset="-79"/>
              </a:rPr>
              <a:t>Real-time </a:t>
            </a:r>
            <a:r>
              <a:rPr lang="en-US" sz="6000" dirty="0">
                <a:solidFill>
                  <a:schemeClr val="tx1"/>
                </a:solidFill>
                <a:latin typeface="Aharoni" panose="02010803020104030203" pitchFamily="2" charset="-79"/>
                <a:cs typeface="Aharoni" panose="02010803020104030203" pitchFamily="2" charset="-79"/>
              </a:rPr>
              <a:t>Data Events Streaming and Processing(RESP) (</a:t>
            </a:r>
            <a:r>
              <a:rPr lang="en-US" sz="6000" dirty="0">
                <a:solidFill>
                  <a:srgbClr val="FF7C80"/>
                </a:solidFill>
                <a:latin typeface="Aharoni" panose="02010803020104030203" pitchFamily="2" charset="-79"/>
                <a:cs typeface="Aharoni" panose="02010803020104030203" pitchFamily="2" charset="-79"/>
              </a:rPr>
              <a:t>Parviz</a:t>
            </a:r>
            <a:r>
              <a:rPr lang="en-US" sz="6000" dirty="0">
                <a:solidFill>
                  <a:schemeClr val="tx1"/>
                </a:solidFill>
                <a:latin typeface="Aharoni" panose="02010803020104030203" pitchFamily="2" charset="-79"/>
                <a:cs typeface="Aharoni" panose="02010803020104030203" pitchFamily="2" charset="-79"/>
              </a:rPr>
              <a:t>) – updated proposal to be </a:t>
            </a:r>
            <a:r>
              <a:rPr lang="en-US" sz="6000" dirty="0" smtClean="0">
                <a:solidFill>
                  <a:schemeClr val="tx1"/>
                </a:solidFill>
                <a:latin typeface="Aharoni" panose="02010803020104030203" pitchFamily="2" charset="-79"/>
                <a:cs typeface="Aharoni" panose="02010803020104030203" pitchFamily="2" charset="-79"/>
              </a:rPr>
              <a:t>reviewed on April </a:t>
            </a:r>
            <a:r>
              <a:rPr lang="en-US" sz="6000" dirty="0">
                <a:solidFill>
                  <a:schemeClr val="tx1"/>
                </a:solidFill>
                <a:latin typeface="Aharoni" panose="02010803020104030203" pitchFamily="2" charset="-79"/>
                <a:cs typeface="Aharoni" panose="02010803020104030203" pitchFamily="2" charset="-79"/>
              </a:rPr>
              <a:t>24th </a:t>
            </a:r>
            <a:r>
              <a:rPr lang="en-US" sz="6000" dirty="0" smtClean="0">
                <a:solidFill>
                  <a:schemeClr val="tx1"/>
                </a:solidFill>
                <a:latin typeface="Aharoni" panose="02010803020104030203" pitchFamily="2" charset="-79"/>
                <a:cs typeface="Aharoni" panose="02010803020104030203" pitchFamily="2" charset="-79"/>
              </a:rPr>
              <a:t>ARC call.</a:t>
            </a:r>
          </a:p>
          <a:p>
            <a:r>
              <a:rPr lang="en-US" sz="6000" dirty="0">
                <a:solidFill>
                  <a:schemeClr val="tx1"/>
                </a:solidFill>
                <a:latin typeface="Aharoni" panose="02010803020104030203" pitchFamily="2" charset="-79"/>
                <a:cs typeface="Aharoni" panose="02010803020104030203" pitchFamily="2" charset="-79"/>
              </a:rPr>
              <a:t>SO/DO orchestration architecture (</a:t>
            </a:r>
            <a:r>
              <a:rPr lang="en-US" sz="6000" dirty="0">
                <a:solidFill>
                  <a:srgbClr val="FF7C80"/>
                </a:solidFill>
                <a:latin typeface="Aharoni" panose="02010803020104030203" pitchFamily="2" charset="-79"/>
                <a:cs typeface="Aharoni" panose="02010803020104030203" pitchFamily="2" charset="-79"/>
              </a:rPr>
              <a:t>Susana</a:t>
            </a:r>
            <a:r>
              <a:rPr lang="en-US" sz="6000" dirty="0">
                <a:solidFill>
                  <a:schemeClr val="tx1"/>
                </a:solidFill>
                <a:latin typeface="Aharoni" panose="02010803020104030203" pitchFamily="2" charset="-79"/>
                <a:cs typeface="Aharoni" panose="02010803020104030203" pitchFamily="2" charset="-79"/>
              </a:rPr>
              <a:t>) - work in progress</a:t>
            </a:r>
            <a:r>
              <a:rPr lang="en-US" sz="6000" dirty="0" smtClean="0">
                <a:solidFill>
                  <a:schemeClr val="tx1"/>
                </a:solidFill>
                <a:latin typeface="Aharoni" panose="02010803020104030203" pitchFamily="2" charset="-79"/>
                <a:cs typeface="Aharoni" panose="02010803020104030203" pitchFamily="2" charset="-79"/>
              </a:rPr>
              <a:t>.</a:t>
            </a:r>
          </a:p>
          <a:p>
            <a:pPr lvl="0"/>
            <a:endParaRPr lang="en-US" sz="6400" dirty="0">
              <a:solidFill>
                <a:schemeClr val="tx1"/>
              </a:solidFill>
              <a:latin typeface="Aharoni" panose="02010803020104030203" pitchFamily="2" charset="-79"/>
              <a:cs typeface="Aharoni" panose="02010803020104030203" pitchFamily="2" charset="-79"/>
            </a:endParaRPr>
          </a:p>
          <a:p>
            <a:endParaRPr lang="en-US" dirty="0"/>
          </a:p>
        </p:txBody>
      </p:sp>
    </p:spTree>
    <p:extLst>
      <p:ext uri="{BB962C8B-B14F-4D97-AF65-F5344CB8AC3E}">
        <p14:creationId xmlns:p14="http://schemas.microsoft.com/office/powerpoint/2010/main" val="2843564336"/>
      </p:ext>
    </p:extLst>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ONAP Modularity and Standard Alignment through Proxy Component  </a:t>
            </a:r>
            <a:endParaRPr lang="en-US" dirty="0"/>
          </a:p>
        </p:txBody>
      </p:sp>
      <p:grpSp>
        <p:nvGrpSpPr>
          <p:cNvPr id="7" name="Group 6"/>
          <p:cNvGrpSpPr/>
          <p:nvPr/>
        </p:nvGrpSpPr>
        <p:grpSpPr>
          <a:xfrm>
            <a:off x="517300" y="1691951"/>
            <a:ext cx="2939391" cy="2342314"/>
            <a:chOff x="8496300" y="4599788"/>
            <a:chExt cx="1384300" cy="1244600"/>
          </a:xfrm>
        </p:grpSpPr>
        <p:sp>
          <p:nvSpPr>
            <p:cNvPr id="8" name="Flowchart: Preparation 7"/>
            <p:cNvSpPr/>
            <p:nvPr/>
          </p:nvSpPr>
          <p:spPr>
            <a:xfrm>
              <a:off x="8496300" y="4599788"/>
              <a:ext cx="1384300" cy="1244600"/>
            </a:xfrm>
            <a:prstGeom prst="flowChartPreparation">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26408" y="4815855"/>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21170" y="5208637"/>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3850" y="5125970"/>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23789" y="5587661"/>
              <a:ext cx="199324" cy="192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45071" y="2682216"/>
            <a:ext cx="423240" cy="361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6" name="Straight Connector 15"/>
          <p:cNvCxnSpPr>
            <a:stCxn id="11" idx="0"/>
          </p:cNvCxnSpPr>
          <p:nvPr/>
        </p:nvCxnSpPr>
        <p:spPr>
          <a:xfrm flipV="1">
            <a:off x="1297030" y="2460371"/>
            <a:ext cx="0" cy="2218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9" idx="0"/>
          </p:cNvCxnSpPr>
          <p:nvPr/>
        </p:nvCxnSpPr>
        <p:spPr>
          <a:xfrm flipH="1" flipV="1">
            <a:off x="2055754" y="1954924"/>
            <a:ext cx="11123" cy="143661"/>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0" idx="0"/>
          </p:cNvCxnSpPr>
          <p:nvPr/>
        </p:nvCxnSpPr>
        <p:spPr>
          <a:xfrm flipV="1">
            <a:off x="2055754" y="2726870"/>
            <a:ext cx="0" cy="1109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2" idx="0"/>
          </p:cNvCxnSpPr>
          <p:nvPr/>
        </p:nvCxnSpPr>
        <p:spPr>
          <a:xfrm flipH="1" flipV="1">
            <a:off x="2056387" y="3405788"/>
            <a:ext cx="4928" cy="145321"/>
          </a:xfrm>
          <a:prstGeom prst="line">
            <a:avLst/>
          </a:prstGeom>
        </p:spPr>
        <p:style>
          <a:lnRef idx="1">
            <a:schemeClr val="accent1"/>
          </a:lnRef>
          <a:fillRef idx="0">
            <a:schemeClr val="accent1"/>
          </a:fillRef>
          <a:effectRef idx="0">
            <a:schemeClr val="accent1"/>
          </a:effectRef>
          <a:fontRef idx="minor">
            <a:schemeClr val="tx1"/>
          </a:fontRef>
        </p:style>
      </p:cxnSp>
      <p:sp>
        <p:nvSpPr>
          <p:cNvPr id="27" name="Freeform 26"/>
          <p:cNvSpPr/>
          <p:nvPr/>
        </p:nvSpPr>
        <p:spPr>
          <a:xfrm>
            <a:off x="1287598" y="1733826"/>
            <a:ext cx="2165050" cy="804422"/>
          </a:xfrm>
          <a:custGeom>
            <a:avLst/>
            <a:gdLst>
              <a:gd name="connsiteX0" fmla="*/ 5174 w 2165050"/>
              <a:gd name="connsiteY0" fmla="*/ 741360 h 804422"/>
              <a:gd name="connsiteX1" fmla="*/ 147064 w 2165050"/>
              <a:gd name="connsiteY1" fmla="*/ 142271 h 804422"/>
              <a:gd name="connsiteX2" fmla="*/ 982636 w 2165050"/>
              <a:gd name="connsiteY2" fmla="*/ 16146 h 804422"/>
              <a:gd name="connsiteX3" fmla="*/ 1629023 w 2165050"/>
              <a:gd name="connsiteY3" fmla="*/ 410284 h 804422"/>
              <a:gd name="connsiteX4" fmla="*/ 2165050 w 2165050"/>
              <a:gd name="connsiteY4" fmla="*/ 804422 h 804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5050" h="804422">
                <a:moveTo>
                  <a:pt x="5174" y="741360"/>
                </a:moveTo>
                <a:cubicBezTo>
                  <a:pt x="-5336" y="502250"/>
                  <a:pt x="-15846" y="263140"/>
                  <a:pt x="147064" y="142271"/>
                </a:cubicBezTo>
                <a:cubicBezTo>
                  <a:pt x="309974" y="21402"/>
                  <a:pt x="735643" y="-28523"/>
                  <a:pt x="982636" y="16146"/>
                </a:cubicBezTo>
                <a:cubicBezTo>
                  <a:pt x="1229629" y="60815"/>
                  <a:pt x="1431954" y="278905"/>
                  <a:pt x="1629023" y="410284"/>
                </a:cubicBezTo>
                <a:cubicBezTo>
                  <a:pt x="1826092" y="541663"/>
                  <a:pt x="1995571" y="673042"/>
                  <a:pt x="2165050" y="8044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p:cNvCxnSpPr>
            <a:stCxn id="13" idx="0"/>
          </p:cNvCxnSpPr>
          <p:nvPr/>
        </p:nvCxnSpPr>
        <p:spPr>
          <a:xfrm flipV="1">
            <a:off x="3456691" y="2538248"/>
            <a:ext cx="0" cy="143968"/>
          </a:xfrm>
          <a:prstGeom prst="line">
            <a:avLst/>
          </a:prstGeom>
        </p:spPr>
        <p:style>
          <a:lnRef idx="1">
            <a:schemeClr val="accent1"/>
          </a:lnRef>
          <a:fillRef idx="0">
            <a:schemeClr val="accent1"/>
          </a:fillRef>
          <a:effectRef idx="0">
            <a:schemeClr val="accent1"/>
          </a:effectRef>
          <a:fontRef idx="minor">
            <a:schemeClr val="tx1"/>
          </a:fontRef>
        </p:style>
      </p:cxnSp>
      <p:sp>
        <p:nvSpPr>
          <p:cNvPr id="30" name="Freeform 29"/>
          <p:cNvSpPr/>
          <p:nvPr/>
        </p:nvSpPr>
        <p:spPr>
          <a:xfrm>
            <a:off x="2041451" y="1872791"/>
            <a:ext cx="1456661" cy="668390"/>
          </a:xfrm>
          <a:custGeom>
            <a:avLst/>
            <a:gdLst>
              <a:gd name="connsiteX0" fmla="*/ 0 w 1456661"/>
              <a:gd name="connsiteY0" fmla="*/ 94232 h 668390"/>
              <a:gd name="connsiteX1" fmla="*/ 180754 w 1456661"/>
              <a:gd name="connsiteY1" fmla="*/ 19804 h 668390"/>
              <a:gd name="connsiteX2" fmla="*/ 669851 w 1456661"/>
              <a:gd name="connsiteY2" fmla="*/ 413209 h 668390"/>
              <a:gd name="connsiteX3" fmla="*/ 1063256 w 1456661"/>
              <a:gd name="connsiteY3" fmla="*/ 625860 h 668390"/>
              <a:gd name="connsiteX4" fmla="*/ 1456661 w 1456661"/>
              <a:gd name="connsiteY4" fmla="*/ 668390 h 6683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6661" h="668390">
                <a:moveTo>
                  <a:pt x="0" y="94232"/>
                </a:moveTo>
                <a:cubicBezTo>
                  <a:pt x="34556" y="30436"/>
                  <a:pt x="69112" y="-33359"/>
                  <a:pt x="180754" y="19804"/>
                </a:cubicBezTo>
                <a:cubicBezTo>
                  <a:pt x="292396" y="72967"/>
                  <a:pt x="522767" y="312200"/>
                  <a:pt x="669851" y="413209"/>
                </a:cubicBezTo>
                <a:cubicBezTo>
                  <a:pt x="816935" y="514218"/>
                  <a:pt x="932121" y="583330"/>
                  <a:pt x="1063256" y="625860"/>
                </a:cubicBezTo>
                <a:cubicBezTo>
                  <a:pt x="1194391" y="668390"/>
                  <a:pt x="1325526" y="668390"/>
                  <a:pt x="1456661" y="66839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a:off x="2041451" y="2551814"/>
            <a:ext cx="1456661" cy="202019"/>
          </a:xfrm>
          <a:custGeom>
            <a:avLst/>
            <a:gdLst>
              <a:gd name="connsiteX0" fmla="*/ 0 w 1456661"/>
              <a:gd name="connsiteY0" fmla="*/ 202019 h 202019"/>
              <a:gd name="connsiteX1" fmla="*/ 170121 w 1456661"/>
              <a:gd name="connsiteY1" fmla="*/ 53163 h 202019"/>
              <a:gd name="connsiteX2" fmla="*/ 627321 w 1456661"/>
              <a:gd name="connsiteY2" fmla="*/ 53163 h 202019"/>
              <a:gd name="connsiteX3" fmla="*/ 1456661 w 1456661"/>
              <a:gd name="connsiteY3" fmla="*/ 0 h 202019"/>
            </a:gdLst>
            <a:ahLst/>
            <a:cxnLst>
              <a:cxn ang="0">
                <a:pos x="connsiteX0" y="connsiteY0"/>
              </a:cxn>
              <a:cxn ang="0">
                <a:pos x="connsiteX1" y="connsiteY1"/>
              </a:cxn>
              <a:cxn ang="0">
                <a:pos x="connsiteX2" y="connsiteY2"/>
              </a:cxn>
              <a:cxn ang="0">
                <a:pos x="connsiteX3" y="connsiteY3"/>
              </a:cxn>
            </a:cxnLst>
            <a:rect l="l" t="t" r="r" b="b"/>
            <a:pathLst>
              <a:path w="1456661" h="202019">
                <a:moveTo>
                  <a:pt x="0" y="202019"/>
                </a:moveTo>
                <a:cubicBezTo>
                  <a:pt x="32784" y="139995"/>
                  <a:pt x="65568" y="77972"/>
                  <a:pt x="170121" y="53163"/>
                </a:cubicBezTo>
                <a:cubicBezTo>
                  <a:pt x="274674" y="28354"/>
                  <a:pt x="412898" y="62023"/>
                  <a:pt x="627321" y="53163"/>
                </a:cubicBezTo>
                <a:cubicBezTo>
                  <a:pt x="841744" y="44303"/>
                  <a:pt x="1149202" y="22151"/>
                  <a:pt x="1456661"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2030819" y="2551814"/>
            <a:ext cx="1446028" cy="872721"/>
          </a:xfrm>
          <a:custGeom>
            <a:avLst/>
            <a:gdLst>
              <a:gd name="connsiteX0" fmla="*/ 0 w 1446028"/>
              <a:gd name="connsiteY0" fmla="*/ 871870 h 872721"/>
              <a:gd name="connsiteX1" fmla="*/ 542260 w 1446028"/>
              <a:gd name="connsiteY1" fmla="*/ 776177 h 872721"/>
              <a:gd name="connsiteX2" fmla="*/ 680483 w 1446028"/>
              <a:gd name="connsiteY2" fmla="*/ 265814 h 872721"/>
              <a:gd name="connsiteX3" fmla="*/ 1446028 w 1446028"/>
              <a:gd name="connsiteY3" fmla="*/ 0 h 872721"/>
            </a:gdLst>
            <a:ahLst/>
            <a:cxnLst>
              <a:cxn ang="0">
                <a:pos x="connsiteX0" y="connsiteY0"/>
              </a:cxn>
              <a:cxn ang="0">
                <a:pos x="connsiteX1" y="connsiteY1"/>
              </a:cxn>
              <a:cxn ang="0">
                <a:pos x="connsiteX2" y="connsiteY2"/>
              </a:cxn>
              <a:cxn ang="0">
                <a:pos x="connsiteX3" y="connsiteY3"/>
              </a:cxn>
            </a:cxnLst>
            <a:rect l="l" t="t" r="r" b="b"/>
            <a:pathLst>
              <a:path w="1446028" h="872721">
                <a:moveTo>
                  <a:pt x="0" y="871870"/>
                </a:moveTo>
                <a:cubicBezTo>
                  <a:pt x="214423" y="874528"/>
                  <a:pt x="428846" y="877186"/>
                  <a:pt x="542260" y="776177"/>
                </a:cubicBezTo>
                <a:cubicBezTo>
                  <a:pt x="655674" y="675168"/>
                  <a:pt x="529855" y="395177"/>
                  <a:pt x="680483" y="265814"/>
                </a:cubicBezTo>
                <a:cubicBezTo>
                  <a:pt x="831111" y="136451"/>
                  <a:pt x="1138569" y="68225"/>
                  <a:pt x="1446028"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Connector 33"/>
          <p:cNvCxnSpPr/>
          <p:nvPr/>
        </p:nvCxnSpPr>
        <p:spPr>
          <a:xfrm flipV="1">
            <a:off x="3455584" y="2269953"/>
            <a:ext cx="0" cy="456917"/>
          </a:xfrm>
          <a:prstGeom prst="line">
            <a:avLst/>
          </a:prstGeom>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3423681" y="2238885"/>
            <a:ext cx="63798" cy="724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p:cNvCxnSpPr>
            <a:stCxn id="9" idx="3"/>
          </p:cNvCxnSpPr>
          <p:nvPr/>
        </p:nvCxnSpPr>
        <p:spPr>
          <a:xfrm flipV="1">
            <a:off x="2278497" y="2275131"/>
            <a:ext cx="188256" cy="4347"/>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10" idx="3"/>
          </p:cNvCxnSpPr>
          <p:nvPr/>
        </p:nvCxnSpPr>
        <p:spPr>
          <a:xfrm>
            <a:off x="2267375" y="3018686"/>
            <a:ext cx="19937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12" idx="3"/>
          </p:cNvCxnSpPr>
          <p:nvPr/>
        </p:nvCxnSpPr>
        <p:spPr>
          <a:xfrm>
            <a:off x="2272936" y="3732003"/>
            <a:ext cx="19381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13" idx="3"/>
          </p:cNvCxnSpPr>
          <p:nvPr/>
        </p:nvCxnSpPr>
        <p:spPr>
          <a:xfrm>
            <a:off x="3668311" y="2863109"/>
            <a:ext cx="106247" cy="0"/>
          </a:xfrm>
          <a:prstGeom prst="line">
            <a:avLst/>
          </a:prstGeom>
        </p:spPr>
        <p:style>
          <a:lnRef idx="1">
            <a:schemeClr val="accent1"/>
          </a:lnRef>
          <a:fillRef idx="0">
            <a:schemeClr val="accent1"/>
          </a:fillRef>
          <a:effectRef idx="0">
            <a:schemeClr val="accent1"/>
          </a:effectRef>
          <a:fontRef idx="minor">
            <a:schemeClr val="tx1"/>
          </a:fontRef>
        </p:style>
      </p:cxnSp>
      <p:sp>
        <p:nvSpPr>
          <p:cNvPr id="46" name="Freeform 45"/>
          <p:cNvSpPr/>
          <p:nvPr/>
        </p:nvSpPr>
        <p:spPr>
          <a:xfrm>
            <a:off x="2445488" y="2264735"/>
            <a:ext cx="1323334" cy="933073"/>
          </a:xfrm>
          <a:custGeom>
            <a:avLst/>
            <a:gdLst>
              <a:gd name="connsiteX0" fmla="*/ 0 w 1323334"/>
              <a:gd name="connsiteY0" fmla="*/ 0 h 933073"/>
              <a:gd name="connsiteX1" fmla="*/ 478465 w 1323334"/>
              <a:gd name="connsiteY1" fmla="*/ 754912 h 933073"/>
              <a:gd name="connsiteX2" fmla="*/ 1212112 w 1323334"/>
              <a:gd name="connsiteY2" fmla="*/ 925032 h 933073"/>
              <a:gd name="connsiteX3" fmla="*/ 1307805 w 1323334"/>
              <a:gd name="connsiteY3" fmla="*/ 584791 h 933073"/>
            </a:gdLst>
            <a:ahLst/>
            <a:cxnLst>
              <a:cxn ang="0">
                <a:pos x="connsiteX0" y="connsiteY0"/>
              </a:cxn>
              <a:cxn ang="0">
                <a:pos x="connsiteX1" y="connsiteY1"/>
              </a:cxn>
              <a:cxn ang="0">
                <a:pos x="connsiteX2" y="connsiteY2"/>
              </a:cxn>
              <a:cxn ang="0">
                <a:pos x="connsiteX3" y="connsiteY3"/>
              </a:cxn>
            </a:cxnLst>
            <a:rect l="l" t="t" r="r" b="b"/>
            <a:pathLst>
              <a:path w="1323334" h="933073">
                <a:moveTo>
                  <a:pt x="0" y="0"/>
                </a:moveTo>
                <a:cubicBezTo>
                  <a:pt x="138223" y="300370"/>
                  <a:pt x="276446" y="600740"/>
                  <a:pt x="478465" y="754912"/>
                </a:cubicBezTo>
                <a:cubicBezTo>
                  <a:pt x="680484" y="909084"/>
                  <a:pt x="1073889" y="953386"/>
                  <a:pt x="1212112" y="925032"/>
                </a:cubicBezTo>
                <a:cubicBezTo>
                  <a:pt x="1350335" y="896678"/>
                  <a:pt x="1329070" y="740734"/>
                  <a:pt x="1307805" y="584791"/>
                </a:cubicBezTo>
              </a:path>
            </a:pathLst>
          </a:cu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46"/>
          <p:cNvSpPr/>
          <p:nvPr/>
        </p:nvSpPr>
        <p:spPr>
          <a:xfrm>
            <a:off x="2445488" y="2881423"/>
            <a:ext cx="1313295" cy="577353"/>
          </a:xfrm>
          <a:custGeom>
            <a:avLst/>
            <a:gdLst>
              <a:gd name="connsiteX0" fmla="*/ 0 w 1313295"/>
              <a:gd name="connsiteY0" fmla="*/ 138224 h 577353"/>
              <a:gd name="connsiteX1" fmla="*/ 414670 w 1313295"/>
              <a:gd name="connsiteY1" fmla="*/ 382772 h 577353"/>
              <a:gd name="connsiteX2" fmla="*/ 1180214 w 1313295"/>
              <a:gd name="connsiteY2" fmla="*/ 563526 h 577353"/>
              <a:gd name="connsiteX3" fmla="*/ 1307805 w 1313295"/>
              <a:gd name="connsiteY3" fmla="*/ 0 h 577353"/>
            </a:gdLst>
            <a:ahLst/>
            <a:cxnLst>
              <a:cxn ang="0">
                <a:pos x="connsiteX0" y="connsiteY0"/>
              </a:cxn>
              <a:cxn ang="0">
                <a:pos x="connsiteX1" y="connsiteY1"/>
              </a:cxn>
              <a:cxn ang="0">
                <a:pos x="connsiteX2" y="connsiteY2"/>
              </a:cxn>
              <a:cxn ang="0">
                <a:pos x="connsiteX3" y="connsiteY3"/>
              </a:cxn>
            </a:cxnLst>
            <a:rect l="l" t="t" r="r" b="b"/>
            <a:pathLst>
              <a:path w="1313295" h="577353">
                <a:moveTo>
                  <a:pt x="0" y="138224"/>
                </a:moveTo>
                <a:cubicBezTo>
                  <a:pt x="108984" y="225056"/>
                  <a:pt x="217968" y="311888"/>
                  <a:pt x="414670" y="382772"/>
                </a:cubicBezTo>
                <a:cubicBezTo>
                  <a:pt x="611372" y="453656"/>
                  <a:pt x="1031358" y="627321"/>
                  <a:pt x="1180214" y="563526"/>
                </a:cubicBezTo>
                <a:cubicBezTo>
                  <a:pt x="1329070" y="499731"/>
                  <a:pt x="1318437" y="249865"/>
                  <a:pt x="1307805" y="0"/>
                </a:cubicBezTo>
              </a:path>
            </a:pathLst>
          </a:cu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47"/>
          <p:cNvSpPr/>
          <p:nvPr/>
        </p:nvSpPr>
        <p:spPr>
          <a:xfrm>
            <a:off x="2424223" y="2870791"/>
            <a:ext cx="1329070" cy="936002"/>
          </a:xfrm>
          <a:custGeom>
            <a:avLst/>
            <a:gdLst>
              <a:gd name="connsiteX0" fmla="*/ 0 w 1329070"/>
              <a:gd name="connsiteY0" fmla="*/ 861237 h 936002"/>
              <a:gd name="connsiteX1" fmla="*/ 967563 w 1329070"/>
              <a:gd name="connsiteY1" fmla="*/ 850604 h 936002"/>
              <a:gd name="connsiteX2" fmla="*/ 1329070 w 1329070"/>
              <a:gd name="connsiteY2" fmla="*/ 0 h 936002"/>
            </a:gdLst>
            <a:ahLst/>
            <a:cxnLst>
              <a:cxn ang="0">
                <a:pos x="connsiteX0" y="connsiteY0"/>
              </a:cxn>
              <a:cxn ang="0">
                <a:pos x="connsiteX1" y="connsiteY1"/>
              </a:cxn>
              <a:cxn ang="0">
                <a:pos x="connsiteX2" y="connsiteY2"/>
              </a:cxn>
            </a:cxnLst>
            <a:rect l="l" t="t" r="r" b="b"/>
            <a:pathLst>
              <a:path w="1329070" h="936002">
                <a:moveTo>
                  <a:pt x="0" y="861237"/>
                </a:moveTo>
                <a:cubicBezTo>
                  <a:pt x="373025" y="927690"/>
                  <a:pt x="746051" y="994143"/>
                  <a:pt x="967563" y="850604"/>
                </a:cubicBezTo>
                <a:cubicBezTo>
                  <a:pt x="1189075" y="707065"/>
                  <a:pt x="1259072" y="353532"/>
                  <a:pt x="1329070" y="0"/>
                </a:cubicBezTo>
              </a:path>
            </a:pathLst>
          </a:cu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3767475" y="2827238"/>
            <a:ext cx="63798" cy="724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p:cNvSpPr txBox="1"/>
          <p:nvPr/>
        </p:nvSpPr>
        <p:spPr>
          <a:xfrm>
            <a:off x="681071" y="4274289"/>
            <a:ext cx="2742610" cy="646331"/>
          </a:xfrm>
          <a:prstGeom prst="rect">
            <a:avLst/>
          </a:prstGeom>
          <a:noFill/>
        </p:spPr>
        <p:txBody>
          <a:bodyPr wrap="none" rtlCol="0">
            <a:spAutoFit/>
          </a:bodyPr>
          <a:lstStyle/>
          <a:p>
            <a:r>
              <a:rPr lang="en-US" dirty="0" smtClean="0"/>
              <a:t>Branded ONAP Component</a:t>
            </a:r>
          </a:p>
          <a:p>
            <a:endParaRPr lang="en-US" dirty="0"/>
          </a:p>
        </p:txBody>
      </p:sp>
      <p:sp>
        <p:nvSpPr>
          <p:cNvPr id="51" name="TextBox 50"/>
          <p:cNvSpPr txBox="1"/>
          <p:nvPr/>
        </p:nvSpPr>
        <p:spPr>
          <a:xfrm>
            <a:off x="3831273" y="1284778"/>
            <a:ext cx="2105246" cy="954107"/>
          </a:xfrm>
          <a:prstGeom prst="rect">
            <a:avLst/>
          </a:prstGeom>
          <a:noFill/>
        </p:spPr>
        <p:txBody>
          <a:bodyPr wrap="square" rtlCol="0">
            <a:spAutoFit/>
          </a:bodyPr>
          <a:lstStyle/>
          <a:p>
            <a:r>
              <a:rPr lang="en-US" sz="1400" dirty="0" smtClean="0"/>
              <a:t>Branded ONAP Component capabilities exposed though another component</a:t>
            </a:r>
            <a:endParaRPr lang="en-US" sz="1400" dirty="0"/>
          </a:p>
        </p:txBody>
      </p:sp>
      <p:cxnSp>
        <p:nvCxnSpPr>
          <p:cNvPr id="53" name="Straight Arrow Connector 52"/>
          <p:cNvCxnSpPr/>
          <p:nvPr/>
        </p:nvCxnSpPr>
        <p:spPr>
          <a:xfrm flipH="1">
            <a:off x="3831273" y="2311377"/>
            <a:ext cx="719462" cy="3708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385034" y="1406136"/>
            <a:ext cx="5436127" cy="4801314"/>
          </a:xfrm>
          <a:prstGeom prst="rect">
            <a:avLst/>
          </a:prstGeom>
          <a:noFill/>
        </p:spPr>
        <p:txBody>
          <a:bodyPr wrap="square" rtlCol="0">
            <a:spAutoFit/>
          </a:bodyPr>
          <a:lstStyle/>
          <a:p>
            <a:pPr marL="285750" indent="-285750">
              <a:buFont typeface="Arial" panose="020B0604020202020204" pitchFamily="34" charset="0"/>
              <a:buChar char="•"/>
            </a:pPr>
            <a:r>
              <a:rPr lang="en-US" dirty="0" smtClean="0"/>
              <a:t>A branded ONAP component (such as SO or DCAE) can be represented through the interfaces consolidated/exposed by a single component which acts like a proxy. </a:t>
            </a:r>
          </a:p>
          <a:p>
            <a:pPr marL="285750" indent="-285750">
              <a:buFont typeface="Arial" panose="020B0604020202020204" pitchFamily="34" charset="0"/>
              <a:buChar char="•"/>
            </a:pPr>
            <a:r>
              <a:rPr lang="en-US" dirty="0" smtClean="0"/>
              <a:t>This proxy can be realized using ONAP MSB or can be dedicated microservice within ONAP Branded Component (e.g. side car exposing the component to the service mesh) </a:t>
            </a:r>
          </a:p>
          <a:p>
            <a:pPr marL="285750" indent="-285750">
              <a:buFont typeface="Arial" panose="020B0604020202020204" pitchFamily="34" charset="0"/>
              <a:buChar char="•"/>
            </a:pPr>
            <a:r>
              <a:rPr lang="en-US" dirty="0" smtClean="0"/>
              <a:t>This approach can be used to enable standard alignment.  For example if two SDO interfaces need to be supported based on different deployment models, two  proxy components can be created with different component interfaces. </a:t>
            </a:r>
          </a:p>
          <a:p>
            <a:pPr marL="285750" indent="-285750">
              <a:buFont typeface="Arial" panose="020B0604020202020204" pitchFamily="34" charset="0"/>
              <a:buChar char="•"/>
            </a:pPr>
            <a:r>
              <a:rPr lang="en-US" dirty="0" smtClean="0"/>
              <a:t>Modularity is ensured by the FMO component structure and the APIs exposed by micro/macro levels of components which are consolidated through proxy component</a:t>
            </a:r>
          </a:p>
        </p:txBody>
      </p:sp>
      <p:cxnSp>
        <p:nvCxnSpPr>
          <p:cNvPr id="56" name="Straight Arrow Connector 55"/>
          <p:cNvCxnSpPr/>
          <p:nvPr/>
        </p:nvCxnSpPr>
        <p:spPr>
          <a:xfrm>
            <a:off x="3831273" y="3044002"/>
            <a:ext cx="598837" cy="5071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3831273" y="3581791"/>
            <a:ext cx="2161960" cy="1384995"/>
          </a:xfrm>
          <a:prstGeom prst="rect">
            <a:avLst/>
          </a:prstGeom>
          <a:noFill/>
        </p:spPr>
        <p:txBody>
          <a:bodyPr wrap="square" rtlCol="0">
            <a:spAutoFit/>
          </a:bodyPr>
          <a:lstStyle/>
          <a:p>
            <a:r>
              <a:rPr lang="en-US" sz="1400" dirty="0" smtClean="0"/>
              <a:t>Multiple instances of this proxy component possible to align the branded component to multiple API flavors required for Standard alignment</a:t>
            </a:r>
            <a:endParaRPr lang="en-US" sz="1400" dirty="0"/>
          </a:p>
        </p:txBody>
      </p:sp>
      <p:pic>
        <p:nvPicPr>
          <p:cNvPr id="3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621" y="5068955"/>
            <a:ext cx="1666876" cy="1147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9250993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Suggested changes in ONAP </a:t>
            </a:r>
            <a:endParaRPr lang="en-US" dirty="0"/>
          </a:p>
        </p:txBody>
      </p:sp>
      <p:sp>
        <p:nvSpPr>
          <p:cNvPr id="8" name="TextBox 7"/>
          <p:cNvSpPr txBox="1"/>
          <p:nvPr/>
        </p:nvSpPr>
        <p:spPr>
          <a:xfrm>
            <a:off x="314961" y="1229710"/>
            <a:ext cx="11363961" cy="4247317"/>
          </a:xfrm>
          <a:prstGeom prst="rect">
            <a:avLst/>
          </a:prstGeom>
          <a:noFill/>
        </p:spPr>
        <p:txBody>
          <a:bodyPr wrap="square" rtlCol="0">
            <a:spAutoFit/>
          </a:bodyPr>
          <a:lstStyle/>
          <a:p>
            <a:pPr marL="285750" indent="-285750">
              <a:buFont typeface="Arial" panose="020B0604020202020204" pitchFamily="34" charset="0"/>
              <a:buChar char="•"/>
            </a:pPr>
            <a:r>
              <a:rPr lang="en-US" dirty="0" smtClean="0"/>
              <a:t>Refactoring of ONAP Components , Microservices in-line with the FMO, MCC concepts </a:t>
            </a:r>
          </a:p>
          <a:p>
            <a:pPr marL="285750" indent="-285750">
              <a:buFont typeface="Arial" panose="020B0604020202020204" pitchFamily="34" charset="0"/>
              <a:buChar char="•"/>
            </a:pPr>
            <a:r>
              <a:rPr lang="en-US" u="sng" dirty="0" smtClean="0"/>
              <a:t>Refactoring of APIs across components/Microservices in the Security, Operation, Application and Environment categories </a:t>
            </a:r>
          </a:p>
          <a:p>
            <a:pPr marL="285750" indent="-285750">
              <a:buFont typeface="Arial" panose="020B0604020202020204" pitchFamily="34" charset="0"/>
              <a:buChar char="•"/>
            </a:pPr>
            <a:r>
              <a:rPr lang="en-US" dirty="0" smtClean="0"/>
              <a:t>Alignment of Component/Microservice APIs in the Security/Operations/Application/Environment  categories with External API </a:t>
            </a:r>
          </a:p>
          <a:p>
            <a:pPr marL="285750" indent="-285750">
              <a:buFont typeface="Arial" panose="020B0604020202020204" pitchFamily="34" charset="0"/>
              <a:buChar char="•"/>
            </a:pPr>
            <a:r>
              <a:rPr lang="en-US" dirty="0" smtClean="0"/>
              <a:t>A means for the components/Microservices to express capabilities in a catalogue to enable appropriate assembly  (MSB capability limited to end point registration, not capability registration) </a:t>
            </a:r>
          </a:p>
          <a:p>
            <a:pPr marL="285750" indent="-285750">
              <a:buFont typeface="Arial" panose="020B0604020202020204" pitchFamily="34" charset="0"/>
              <a:buChar char="•"/>
            </a:pPr>
            <a:r>
              <a:rPr lang="en-US" dirty="0" smtClean="0"/>
              <a:t>Governance of interaction between components through policy (Already available through Configuration Policy ?)</a:t>
            </a:r>
          </a:p>
          <a:p>
            <a:pPr marL="285750" indent="-285750">
              <a:buFont typeface="Arial" panose="020B0604020202020204" pitchFamily="34" charset="0"/>
              <a:buChar char="•"/>
            </a:pPr>
            <a:r>
              <a:rPr lang="en-US" dirty="0" smtClean="0"/>
              <a:t>To have capabilities built in to components to achieve lifecycle compatibility (API/Interfaces change and upgrade support)  with relevant mediation functions or adaptors </a:t>
            </a:r>
          </a:p>
          <a:p>
            <a:pPr marL="285750" indent="-285750">
              <a:buFont typeface="Arial" panose="020B0604020202020204" pitchFamily="34" charset="0"/>
              <a:buChar char="•"/>
            </a:pPr>
            <a:r>
              <a:rPr lang="en-US" dirty="0" smtClean="0"/>
              <a:t>A mechanism to express  different context of Components/Microservices – Delivery context, Deployment Context, Information Context, Catalogue context, Runtime Context etc. </a:t>
            </a:r>
          </a:p>
          <a:p>
            <a:pPr marL="285750" indent="-285750">
              <a:buFont typeface="Arial" panose="020B0604020202020204" pitchFamily="34" charset="0"/>
              <a:buChar char="•"/>
            </a:pPr>
            <a:r>
              <a:rPr lang="en-US" dirty="0" smtClean="0"/>
              <a:t>Microservices (a FMO or MCC component)  and ONAP Components (a branded component)  designed through the Bundle Context concept – </a:t>
            </a:r>
            <a:r>
              <a:rPr lang="en-US" dirty="0" err="1" smtClean="0"/>
              <a:t>i.e</a:t>
            </a:r>
            <a:r>
              <a:rPr lang="en-US" dirty="0" smtClean="0"/>
              <a:t> to identify the domain model being fulfilled by the microservice and then building APIs to enable the interaction with microservice (MCC or FMO Component). </a:t>
            </a:r>
          </a:p>
        </p:txBody>
      </p:sp>
    </p:spTree>
    <p:extLst>
      <p:ext uri="{BB962C8B-B14F-4D97-AF65-F5344CB8AC3E}">
        <p14:creationId xmlns:p14="http://schemas.microsoft.com/office/powerpoint/2010/main" val="140437105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Approach 3: Cloud Native Micro Services with Service Mesh – MSB Implementation </a:t>
            </a:r>
            <a:endParaRPr lang="en-US" dirty="0"/>
          </a:p>
        </p:txBody>
      </p:sp>
      <p:sp>
        <p:nvSpPr>
          <p:cNvPr id="6" name="Subtitle 5"/>
          <p:cNvSpPr>
            <a:spLocks noGrp="1"/>
          </p:cNvSpPr>
          <p:nvPr>
            <p:ph type="subTitle" idx="1"/>
          </p:nvPr>
        </p:nvSpPr>
        <p:spPr/>
        <p:txBody>
          <a:bodyPr/>
          <a:lstStyle/>
          <a:p>
            <a:endParaRPr lang="en-US"/>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52</a:t>
            </a:fld>
            <a:endParaRPr lang="en-US" dirty="0"/>
          </a:p>
        </p:txBody>
      </p:sp>
    </p:spTree>
    <p:extLst>
      <p:ext uri="{BB962C8B-B14F-4D97-AF65-F5344CB8AC3E}">
        <p14:creationId xmlns:p14="http://schemas.microsoft.com/office/powerpoint/2010/main" val="3507339595"/>
      </p:ext>
    </p:extLst>
  </p:cSld>
  <p:clrMapOvr>
    <a:masterClrMapping/>
  </p:clrMapOvr>
  <p:transition>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53</a:t>
            </a:fld>
            <a:endParaRPr lang="en-US" dirty="0"/>
          </a:p>
        </p:txBody>
      </p:sp>
      <p:sp>
        <p:nvSpPr>
          <p:cNvPr id="3" name="Title 2"/>
          <p:cNvSpPr>
            <a:spLocks noGrp="1"/>
          </p:cNvSpPr>
          <p:nvPr>
            <p:ph type="title"/>
          </p:nvPr>
        </p:nvSpPr>
        <p:spPr/>
        <p:txBody>
          <a:bodyPr>
            <a:normAutofit fontScale="90000"/>
          </a:bodyPr>
          <a:lstStyle/>
          <a:p>
            <a:r>
              <a:rPr lang="en-US" dirty="0" smtClean="0"/>
              <a:t>Cloud native microservices</a:t>
            </a:r>
            <a:endParaRPr lang="en-US" dirty="0"/>
          </a:p>
        </p:txBody>
      </p:sp>
      <p:sp>
        <p:nvSpPr>
          <p:cNvPr id="4" name="Text Placeholder 3"/>
          <p:cNvSpPr>
            <a:spLocks noGrp="1"/>
          </p:cNvSpPr>
          <p:nvPr>
            <p:ph type="body" sz="quarter" idx="10"/>
          </p:nvPr>
        </p:nvSpPr>
        <p:spPr/>
        <p:txBody>
          <a:bodyPr>
            <a:normAutofit fontScale="85000" lnSpcReduction="10000"/>
          </a:bodyPr>
          <a:lstStyle/>
          <a:p>
            <a:pPr>
              <a:lnSpc>
                <a:spcPct val="150000"/>
              </a:lnSpc>
            </a:pPr>
            <a:r>
              <a:rPr lang="en-US" sz="2400" dirty="0" smtClean="0"/>
              <a:t>Microservices designed with cloud native principles in mind </a:t>
            </a:r>
          </a:p>
          <a:p>
            <a:pPr>
              <a:lnSpc>
                <a:spcPct val="150000"/>
              </a:lnSpc>
            </a:pPr>
            <a:r>
              <a:rPr lang="en-US" sz="2400" dirty="0" smtClean="0"/>
              <a:t>12 factor principles – </a:t>
            </a:r>
            <a:r>
              <a:rPr lang="en-US" sz="2400" dirty="0" smtClean="0">
                <a:hlinkClick r:id="rId2"/>
              </a:rPr>
              <a:t>link </a:t>
            </a:r>
            <a:r>
              <a:rPr lang="en-US" sz="2400" dirty="0" smtClean="0"/>
              <a:t>(need not be cloud native, but general MS principles) </a:t>
            </a:r>
          </a:p>
          <a:p>
            <a:pPr>
              <a:lnSpc>
                <a:spcPct val="150000"/>
              </a:lnSpc>
            </a:pPr>
            <a:r>
              <a:rPr lang="en-US" sz="2400" dirty="0" smtClean="0"/>
              <a:t>CNCF currently is tool focused that work with COEs and dockerized containers. </a:t>
            </a:r>
          </a:p>
          <a:p>
            <a:pPr>
              <a:lnSpc>
                <a:spcPct val="150000"/>
              </a:lnSpc>
            </a:pPr>
            <a:r>
              <a:rPr lang="en-US" sz="2400" dirty="0" smtClean="0"/>
              <a:t>ONAP already uses some of these tools sets </a:t>
            </a:r>
          </a:p>
          <a:p>
            <a:pPr>
              <a:lnSpc>
                <a:spcPct val="150000"/>
              </a:lnSpc>
            </a:pPr>
            <a:r>
              <a:rPr lang="en-US" sz="2400" dirty="0" smtClean="0"/>
              <a:t>What is missing is the framework which integrates all these toolsets that can be readily used for implementing microservices </a:t>
            </a:r>
          </a:p>
          <a:p>
            <a:pPr>
              <a:lnSpc>
                <a:spcPct val="150000"/>
              </a:lnSpc>
            </a:pPr>
            <a:r>
              <a:rPr lang="en-US" sz="2400" dirty="0" smtClean="0"/>
              <a:t>CNCF also does not define structure or modelling for MS other than what COE provides. Kubernetes seems to follow Helm as a popular MS modeling mechanism </a:t>
            </a:r>
          </a:p>
          <a:p>
            <a:pPr>
              <a:lnSpc>
                <a:spcPct val="150000"/>
              </a:lnSpc>
            </a:pPr>
            <a:r>
              <a:rPr lang="en-US" sz="2400" dirty="0" smtClean="0"/>
              <a:t>Interfaces like </a:t>
            </a:r>
            <a:r>
              <a:rPr lang="en-US" sz="2400" dirty="0" err="1" smtClean="0"/>
              <a:t>gRPC</a:t>
            </a:r>
            <a:r>
              <a:rPr lang="en-US" sz="2400" dirty="0" smtClean="0"/>
              <a:t>, </a:t>
            </a:r>
            <a:r>
              <a:rPr lang="en-US" sz="2400" dirty="0" err="1" smtClean="0"/>
              <a:t>gNMI</a:t>
            </a:r>
            <a:r>
              <a:rPr lang="en-US" sz="2400" dirty="0" smtClean="0"/>
              <a:t> </a:t>
            </a:r>
            <a:r>
              <a:rPr lang="en-US" sz="2400" dirty="0" err="1" smtClean="0"/>
              <a:t>etc</a:t>
            </a:r>
            <a:r>
              <a:rPr lang="en-US" sz="2400" dirty="0" smtClean="0"/>
              <a:t> seem to be quite efficient compared to REST APIs and ONAP may start using this for microservices interaction and ONAP- VNF-NFVI interaction. </a:t>
            </a:r>
          </a:p>
        </p:txBody>
      </p:sp>
    </p:spTree>
    <p:extLst>
      <p:ext uri="{BB962C8B-B14F-4D97-AF65-F5344CB8AC3E}">
        <p14:creationId xmlns:p14="http://schemas.microsoft.com/office/powerpoint/2010/main" val="3191430232"/>
      </p:ext>
    </p:extLst>
  </p:cSld>
  <p:clrMapOvr>
    <a:masterClrMapping/>
  </p:clrMapOvr>
  <p:transition>
    <p:wipe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54</a:t>
            </a:fld>
            <a:endParaRPr lang="en-US" dirty="0"/>
          </a:p>
        </p:txBody>
      </p:sp>
      <p:sp>
        <p:nvSpPr>
          <p:cNvPr id="3" name="Title 2"/>
          <p:cNvSpPr>
            <a:spLocks noGrp="1"/>
          </p:cNvSpPr>
          <p:nvPr>
            <p:ph type="title"/>
          </p:nvPr>
        </p:nvSpPr>
        <p:spPr/>
        <p:txBody>
          <a:bodyPr>
            <a:normAutofit fontScale="90000"/>
          </a:bodyPr>
          <a:lstStyle/>
          <a:p>
            <a:r>
              <a:rPr lang="en-US" dirty="0" smtClean="0"/>
              <a:t>ONAP Context </a:t>
            </a:r>
            <a:endParaRPr lang="en-US" dirty="0"/>
          </a:p>
        </p:txBody>
      </p:sp>
      <p:sp>
        <p:nvSpPr>
          <p:cNvPr id="4" name="Text Placeholder 3"/>
          <p:cNvSpPr>
            <a:spLocks noGrp="1"/>
          </p:cNvSpPr>
          <p:nvPr>
            <p:ph type="body" sz="quarter" idx="10"/>
          </p:nvPr>
        </p:nvSpPr>
        <p:spPr/>
        <p:txBody>
          <a:bodyPr>
            <a:normAutofit/>
          </a:bodyPr>
          <a:lstStyle/>
          <a:p>
            <a:r>
              <a:rPr lang="en-US" sz="2400" dirty="0"/>
              <a:t>Not all Micro services in ONAP are designed with an objective to be cloud-native. Some important characteristics that should be considered are </a:t>
            </a:r>
          </a:p>
          <a:p>
            <a:pPr lvl="1"/>
            <a:r>
              <a:rPr lang="en-US" sz="1800" dirty="0"/>
              <a:t>Leverage the cloud characteristics like scaling, healing and migration (handling lifecycle management operations)</a:t>
            </a:r>
          </a:p>
          <a:p>
            <a:pPr lvl="1"/>
            <a:r>
              <a:rPr lang="en-US" sz="1800" dirty="0"/>
              <a:t>Version and Update handling without impacting the functionality </a:t>
            </a:r>
          </a:p>
          <a:p>
            <a:pPr lvl="1"/>
            <a:r>
              <a:rPr lang="en-US" sz="1800" dirty="0"/>
              <a:t>Always On Availability </a:t>
            </a:r>
          </a:p>
          <a:p>
            <a:pPr lvl="1"/>
            <a:r>
              <a:rPr lang="en-US" sz="1800" dirty="0"/>
              <a:t>Portable across cloud infrastructure </a:t>
            </a:r>
          </a:p>
          <a:p>
            <a:pPr lvl="1"/>
            <a:r>
              <a:rPr lang="en-US" sz="1800" dirty="0"/>
              <a:t>Inbuilt state management , consistency checking mechanisms </a:t>
            </a:r>
          </a:p>
          <a:p>
            <a:pPr lvl="1"/>
            <a:r>
              <a:rPr lang="en-US" sz="1800" dirty="0"/>
              <a:t>Inbuilt health check mechanisms</a:t>
            </a:r>
          </a:p>
          <a:p>
            <a:pPr lvl="1"/>
            <a:r>
              <a:rPr lang="en-US" sz="1800" dirty="0"/>
              <a:t>In built fault tolerance mechanisms </a:t>
            </a:r>
          </a:p>
          <a:p>
            <a:pPr lvl="1"/>
            <a:r>
              <a:rPr lang="en-US" sz="1800" dirty="0"/>
              <a:t>Fault isolation capability </a:t>
            </a:r>
          </a:p>
          <a:p>
            <a:pPr lvl="1"/>
            <a:r>
              <a:rPr lang="en-US" sz="1800" dirty="0"/>
              <a:t>Tracing of flows across microservices </a:t>
            </a:r>
          </a:p>
          <a:p>
            <a:endParaRPr lang="en-US" sz="3600" dirty="0"/>
          </a:p>
        </p:txBody>
      </p:sp>
    </p:spTree>
    <p:extLst>
      <p:ext uri="{BB962C8B-B14F-4D97-AF65-F5344CB8AC3E}">
        <p14:creationId xmlns:p14="http://schemas.microsoft.com/office/powerpoint/2010/main" val="2485123061"/>
      </p:ext>
    </p:extLst>
  </p:cSld>
  <p:clrMapOvr>
    <a:masterClrMapping/>
  </p:clrMapOvr>
  <p:transition>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55</a:t>
            </a:fld>
            <a:endParaRPr lang="en-US" dirty="0"/>
          </a:p>
        </p:txBody>
      </p:sp>
      <p:sp>
        <p:nvSpPr>
          <p:cNvPr id="3" name="Title 2"/>
          <p:cNvSpPr>
            <a:spLocks noGrp="1"/>
          </p:cNvSpPr>
          <p:nvPr>
            <p:ph type="title"/>
          </p:nvPr>
        </p:nvSpPr>
        <p:spPr/>
        <p:txBody>
          <a:bodyPr>
            <a:normAutofit fontScale="90000"/>
          </a:bodyPr>
          <a:lstStyle/>
          <a:p>
            <a:r>
              <a:rPr lang="en-US" dirty="0" smtClean="0"/>
              <a:t>Cloud native tools that can be leveraged in ONAP – Reference CNCF, IETF </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2103" y="1785371"/>
            <a:ext cx="8834765" cy="3768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Arrow Connector 5"/>
          <p:cNvCxnSpPr/>
          <p:nvPr/>
        </p:nvCxnSpPr>
        <p:spPr>
          <a:xfrm flipV="1">
            <a:off x="5060731" y="1466193"/>
            <a:ext cx="0" cy="11824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7" name="TextBox 6"/>
          <p:cNvSpPr txBox="1"/>
          <p:nvPr/>
        </p:nvSpPr>
        <p:spPr>
          <a:xfrm>
            <a:off x="4784678" y="942973"/>
            <a:ext cx="3357137" cy="523220"/>
          </a:xfrm>
          <a:prstGeom prst="rect">
            <a:avLst/>
          </a:prstGeom>
          <a:noFill/>
        </p:spPr>
        <p:txBody>
          <a:bodyPr wrap="square" rtlCol="0">
            <a:spAutoFit/>
          </a:bodyPr>
          <a:lstStyle>
            <a:defPPr>
              <a:defRPr lang="en-US"/>
            </a:defPPr>
            <a:lvl1pPr>
              <a:defRPr sz="1400"/>
            </a:lvl1pPr>
          </a:lstStyle>
          <a:p>
            <a:r>
              <a:rPr lang="en-US" dirty="0" err="1"/>
              <a:t>gNMI</a:t>
            </a:r>
            <a:r>
              <a:rPr lang="en-US" dirty="0"/>
              <a:t>/</a:t>
            </a:r>
            <a:r>
              <a:rPr lang="en-US" dirty="0" err="1"/>
              <a:t>gRPC</a:t>
            </a:r>
            <a:r>
              <a:rPr lang="en-US" dirty="0"/>
              <a:t>/</a:t>
            </a:r>
            <a:r>
              <a:rPr lang="en-US" dirty="0" err="1"/>
              <a:t>ProtoBuf</a:t>
            </a:r>
            <a:r>
              <a:rPr lang="en-US" dirty="0"/>
              <a:t> as enhancement for VES Collector </a:t>
            </a:r>
          </a:p>
        </p:txBody>
      </p:sp>
      <p:cxnSp>
        <p:nvCxnSpPr>
          <p:cNvPr id="9" name="Straight Arrow Connector 8"/>
          <p:cNvCxnSpPr/>
          <p:nvPr/>
        </p:nvCxnSpPr>
        <p:spPr>
          <a:xfrm>
            <a:off x="5409544" y="4035972"/>
            <a:ext cx="0" cy="173420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1" name="TextBox 10"/>
          <p:cNvSpPr txBox="1"/>
          <p:nvPr/>
        </p:nvSpPr>
        <p:spPr>
          <a:xfrm>
            <a:off x="4864317" y="5770179"/>
            <a:ext cx="2983124" cy="523220"/>
          </a:xfrm>
          <a:prstGeom prst="rect">
            <a:avLst/>
          </a:prstGeom>
          <a:noFill/>
        </p:spPr>
        <p:txBody>
          <a:bodyPr wrap="square" rtlCol="0">
            <a:spAutoFit/>
          </a:bodyPr>
          <a:lstStyle>
            <a:defPPr>
              <a:defRPr lang="en-US"/>
            </a:defPPr>
            <a:lvl1pPr>
              <a:defRPr sz="1400"/>
            </a:lvl1pPr>
          </a:lstStyle>
          <a:p>
            <a:r>
              <a:rPr lang="en-US" dirty="0" err="1" smtClean="0"/>
              <a:t>gNMI</a:t>
            </a:r>
            <a:r>
              <a:rPr lang="en-US" dirty="0" smtClean="0"/>
              <a:t>/</a:t>
            </a:r>
            <a:r>
              <a:rPr lang="en-US" dirty="0" err="1" smtClean="0"/>
              <a:t>gRPC</a:t>
            </a:r>
            <a:r>
              <a:rPr lang="en-US" dirty="0" smtClean="0"/>
              <a:t>, QUIC </a:t>
            </a:r>
            <a:r>
              <a:rPr lang="en-US" dirty="0"/>
              <a:t>for NE/VNF  Management </a:t>
            </a:r>
          </a:p>
        </p:txBody>
      </p:sp>
      <p:cxnSp>
        <p:nvCxnSpPr>
          <p:cNvPr id="12" name="Straight Arrow Connector 11"/>
          <p:cNvCxnSpPr/>
          <p:nvPr/>
        </p:nvCxnSpPr>
        <p:spPr>
          <a:xfrm>
            <a:off x="8103476" y="3815255"/>
            <a:ext cx="2364827"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3" name="TextBox 12"/>
          <p:cNvSpPr txBox="1"/>
          <p:nvPr/>
        </p:nvSpPr>
        <p:spPr>
          <a:xfrm>
            <a:off x="10468303" y="3669688"/>
            <a:ext cx="1707759" cy="1169551"/>
          </a:xfrm>
          <a:prstGeom prst="rect">
            <a:avLst/>
          </a:prstGeom>
          <a:noFill/>
        </p:spPr>
        <p:txBody>
          <a:bodyPr wrap="square" rtlCol="0">
            <a:spAutoFit/>
          </a:bodyPr>
          <a:lstStyle/>
          <a:p>
            <a:r>
              <a:rPr lang="en-US" sz="1400" dirty="0" smtClean="0"/>
              <a:t>Rook for Cloud native distributed storage , which can be leveraged in MUSIC</a:t>
            </a:r>
            <a:endParaRPr lang="en-US" sz="1400" dirty="0"/>
          </a:p>
        </p:txBody>
      </p:sp>
      <p:cxnSp>
        <p:nvCxnSpPr>
          <p:cNvPr id="15" name="Elbow Connector 14"/>
          <p:cNvCxnSpPr>
            <a:endCxn id="17" idx="1"/>
          </p:cNvCxnSpPr>
          <p:nvPr/>
        </p:nvCxnSpPr>
        <p:spPr>
          <a:xfrm flipV="1">
            <a:off x="8141815" y="3022109"/>
            <a:ext cx="2326487" cy="552199"/>
          </a:xfrm>
          <a:prstGeom prst="bentConnector3">
            <a:avLst/>
          </a:prstGeom>
          <a:ln>
            <a:tailEnd type="arrow"/>
          </a:ln>
        </p:spPr>
        <p:style>
          <a:lnRef idx="3">
            <a:schemeClr val="dk1"/>
          </a:lnRef>
          <a:fillRef idx="0">
            <a:schemeClr val="dk1"/>
          </a:fillRef>
          <a:effectRef idx="2">
            <a:schemeClr val="dk1"/>
          </a:effectRef>
          <a:fontRef idx="minor">
            <a:schemeClr val="tx1"/>
          </a:fontRef>
        </p:style>
      </p:cxnSp>
      <p:sp>
        <p:nvSpPr>
          <p:cNvPr id="17" name="TextBox 16"/>
          <p:cNvSpPr txBox="1"/>
          <p:nvPr/>
        </p:nvSpPr>
        <p:spPr>
          <a:xfrm>
            <a:off x="10468302" y="2760499"/>
            <a:ext cx="1707759" cy="523220"/>
          </a:xfrm>
          <a:prstGeom prst="rect">
            <a:avLst/>
          </a:prstGeom>
          <a:noFill/>
        </p:spPr>
        <p:txBody>
          <a:bodyPr wrap="square" rtlCol="0">
            <a:spAutoFit/>
          </a:bodyPr>
          <a:lstStyle/>
          <a:p>
            <a:r>
              <a:rPr lang="en-US" sz="1400" dirty="0" err="1" smtClean="0"/>
              <a:t>Fluentd</a:t>
            </a:r>
            <a:r>
              <a:rPr lang="en-US" sz="1400" dirty="0" smtClean="0"/>
              <a:t>, Jaeger, </a:t>
            </a:r>
            <a:r>
              <a:rPr lang="en-US" sz="1400" dirty="0" err="1" smtClean="0"/>
              <a:t>OpenTracing</a:t>
            </a:r>
            <a:endParaRPr lang="en-US" sz="1400" dirty="0"/>
          </a:p>
        </p:txBody>
      </p:sp>
      <p:cxnSp>
        <p:nvCxnSpPr>
          <p:cNvPr id="18" name="Straight Arrow Connector 17"/>
          <p:cNvCxnSpPr/>
          <p:nvPr/>
        </p:nvCxnSpPr>
        <p:spPr>
          <a:xfrm flipV="1">
            <a:off x="8560676" y="1355834"/>
            <a:ext cx="15765" cy="89863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2" name="Straight Connector 21"/>
          <p:cNvCxnSpPr/>
          <p:nvPr/>
        </p:nvCxnSpPr>
        <p:spPr>
          <a:xfrm flipH="1" flipV="1">
            <a:off x="5281448" y="1608083"/>
            <a:ext cx="15766" cy="1040524"/>
          </a:xfrm>
          <a:prstGeom prst="line">
            <a:avLst/>
          </a:prstGeom>
        </p:spPr>
        <p:style>
          <a:lnRef idx="3">
            <a:schemeClr val="dk1"/>
          </a:lnRef>
          <a:fillRef idx="0">
            <a:schemeClr val="dk1"/>
          </a:fillRef>
          <a:effectRef idx="2">
            <a:schemeClr val="dk1"/>
          </a:effectRef>
          <a:fontRef idx="minor">
            <a:schemeClr val="tx1"/>
          </a:fontRef>
        </p:style>
      </p:cxnSp>
      <p:cxnSp>
        <p:nvCxnSpPr>
          <p:cNvPr id="24" name="Straight Connector 23"/>
          <p:cNvCxnSpPr/>
          <p:nvPr/>
        </p:nvCxnSpPr>
        <p:spPr>
          <a:xfrm>
            <a:off x="5281448" y="1608083"/>
            <a:ext cx="3294993" cy="0"/>
          </a:xfrm>
          <a:prstGeom prst="line">
            <a:avLst/>
          </a:prstGeom>
        </p:spPr>
        <p:style>
          <a:lnRef idx="3">
            <a:schemeClr val="dk1"/>
          </a:lnRef>
          <a:fillRef idx="0">
            <a:schemeClr val="dk1"/>
          </a:fillRef>
          <a:effectRef idx="2">
            <a:schemeClr val="dk1"/>
          </a:effectRef>
          <a:fontRef idx="minor">
            <a:schemeClr val="tx1"/>
          </a:fontRef>
        </p:style>
      </p:cxnSp>
      <p:sp>
        <p:nvSpPr>
          <p:cNvPr id="26" name="TextBox 25"/>
          <p:cNvSpPr txBox="1"/>
          <p:nvPr/>
        </p:nvSpPr>
        <p:spPr>
          <a:xfrm>
            <a:off x="8403020" y="924566"/>
            <a:ext cx="3165683" cy="523220"/>
          </a:xfrm>
          <a:prstGeom prst="rect">
            <a:avLst/>
          </a:prstGeom>
          <a:noFill/>
        </p:spPr>
        <p:txBody>
          <a:bodyPr wrap="square" rtlCol="0">
            <a:spAutoFit/>
          </a:bodyPr>
          <a:lstStyle>
            <a:defPPr>
              <a:defRPr lang="en-US"/>
            </a:defPPr>
            <a:lvl1pPr>
              <a:defRPr sz="1400"/>
            </a:lvl1pPr>
          </a:lstStyle>
          <a:p>
            <a:r>
              <a:rPr lang="en-US" dirty="0"/>
              <a:t>Prometheus for </a:t>
            </a:r>
            <a:r>
              <a:rPr lang="en-US" dirty="0" smtClean="0"/>
              <a:t>MS/VNF telemetry collection , monitoring </a:t>
            </a:r>
            <a:endParaRPr lang="en-US" dirty="0"/>
          </a:p>
        </p:txBody>
      </p:sp>
      <p:sp>
        <p:nvSpPr>
          <p:cNvPr id="29" name="TextBox 28"/>
          <p:cNvSpPr txBox="1"/>
          <p:nvPr/>
        </p:nvSpPr>
        <p:spPr>
          <a:xfrm>
            <a:off x="10468301" y="1903511"/>
            <a:ext cx="1707759" cy="307777"/>
          </a:xfrm>
          <a:prstGeom prst="rect">
            <a:avLst/>
          </a:prstGeom>
          <a:noFill/>
        </p:spPr>
        <p:txBody>
          <a:bodyPr wrap="square" rtlCol="0">
            <a:spAutoFit/>
          </a:bodyPr>
          <a:lstStyle/>
          <a:p>
            <a:r>
              <a:rPr lang="en-US" sz="1400" dirty="0" smtClean="0"/>
              <a:t>Notary</a:t>
            </a:r>
            <a:endParaRPr lang="en-US" sz="1400" dirty="0"/>
          </a:p>
        </p:txBody>
      </p:sp>
      <p:cxnSp>
        <p:nvCxnSpPr>
          <p:cNvPr id="30" name="Elbow Connector 29"/>
          <p:cNvCxnSpPr>
            <a:endCxn id="29" idx="1"/>
          </p:cNvCxnSpPr>
          <p:nvPr/>
        </p:nvCxnSpPr>
        <p:spPr>
          <a:xfrm flipV="1">
            <a:off x="8141815" y="2057400"/>
            <a:ext cx="2326486" cy="856988"/>
          </a:xfrm>
          <a:prstGeom prst="bentConnector3">
            <a:avLst>
              <a:gd name="adj1" fmla="val 33059"/>
            </a:avLst>
          </a:prstGeom>
          <a:ln>
            <a:tailEnd type="arrow"/>
          </a:ln>
        </p:spPr>
        <p:style>
          <a:lnRef idx="3">
            <a:schemeClr val="dk1"/>
          </a:lnRef>
          <a:fillRef idx="0">
            <a:schemeClr val="dk1"/>
          </a:fillRef>
          <a:effectRef idx="2">
            <a:schemeClr val="dk1"/>
          </a:effectRef>
          <a:fontRef idx="minor">
            <a:schemeClr val="tx1"/>
          </a:fontRef>
        </p:style>
      </p:cxnSp>
      <p:cxnSp>
        <p:nvCxnSpPr>
          <p:cNvPr id="3073" name="Straight Arrow Connector 3072"/>
          <p:cNvCxnSpPr/>
          <p:nvPr/>
        </p:nvCxnSpPr>
        <p:spPr>
          <a:xfrm>
            <a:off x="8560676" y="1738073"/>
            <a:ext cx="1907627"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6" name="TextBox 35"/>
          <p:cNvSpPr txBox="1"/>
          <p:nvPr/>
        </p:nvSpPr>
        <p:spPr>
          <a:xfrm>
            <a:off x="10484241" y="1394997"/>
            <a:ext cx="1707759" cy="523220"/>
          </a:xfrm>
          <a:prstGeom prst="rect">
            <a:avLst/>
          </a:prstGeom>
          <a:noFill/>
        </p:spPr>
        <p:txBody>
          <a:bodyPr wrap="square" rtlCol="0">
            <a:spAutoFit/>
          </a:bodyPr>
          <a:lstStyle/>
          <a:p>
            <a:r>
              <a:rPr lang="en-US" sz="1400" dirty="0" smtClean="0"/>
              <a:t>TUF for Secure SW update</a:t>
            </a:r>
            <a:endParaRPr lang="en-US" sz="1400" dirty="0"/>
          </a:p>
        </p:txBody>
      </p:sp>
      <p:cxnSp>
        <p:nvCxnSpPr>
          <p:cNvPr id="3077" name="Straight Arrow Connector 3076"/>
          <p:cNvCxnSpPr/>
          <p:nvPr/>
        </p:nvCxnSpPr>
        <p:spPr>
          <a:xfrm flipV="1">
            <a:off x="3846786" y="1466193"/>
            <a:ext cx="31531" cy="181752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9" name="TextBox 38"/>
          <p:cNvSpPr txBox="1"/>
          <p:nvPr/>
        </p:nvSpPr>
        <p:spPr>
          <a:xfrm>
            <a:off x="2175638" y="956098"/>
            <a:ext cx="2333299" cy="523220"/>
          </a:xfrm>
          <a:prstGeom prst="rect">
            <a:avLst/>
          </a:prstGeom>
          <a:noFill/>
        </p:spPr>
        <p:txBody>
          <a:bodyPr wrap="square" rtlCol="0">
            <a:spAutoFit/>
          </a:bodyPr>
          <a:lstStyle/>
          <a:p>
            <a:r>
              <a:rPr lang="en-US" sz="1400" dirty="0" smtClean="0"/>
              <a:t>Service Mesh: </a:t>
            </a:r>
            <a:r>
              <a:rPr lang="en-US" sz="1400" dirty="0" err="1" smtClean="0"/>
              <a:t>Linkerd</a:t>
            </a:r>
            <a:r>
              <a:rPr lang="en-US" sz="1400" dirty="0" smtClean="0"/>
              <a:t>, Envoy</a:t>
            </a:r>
          </a:p>
          <a:p>
            <a:r>
              <a:rPr lang="en-US" sz="1400" dirty="0" smtClean="0"/>
              <a:t>MS interaction : </a:t>
            </a:r>
            <a:r>
              <a:rPr lang="en-US" sz="1400" dirty="0" err="1" smtClean="0"/>
              <a:t>gRPC</a:t>
            </a:r>
            <a:endParaRPr lang="en-US" sz="1400" dirty="0"/>
          </a:p>
        </p:txBody>
      </p:sp>
      <p:cxnSp>
        <p:nvCxnSpPr>
          <p:cNvPr id="5" name="Straight Arrow Connector 4"/>
          <p:cNvCxnSpPr/>
          <p:nvPr/>
        </p:nvCxnSpPr>
        <p:spPr>
          <a:xfrm>
            <a:off x="3643083" y="3007595"/>
            <a:ext cx="29029" cy="274807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5" name="TextBox 24"/>
          <p:cNvSpPr txBox="1"/>
          <p:nvPr/>
        </p:nvSpPr>
        <p:spPr>
          <a:xfrm>
            <a:off x="2670629" y="5770930"/>
            <a:ext cx="1838307" cy="307777"/>
          </a:xfrm>
          <a:prstGeom prst="rect">
            <a:avLst/>
          </a:prstGeom>
          <a:noFill/>
        </p:spPr>
        <p:txBody>
          <a:bodyPr wrap="square" rtlCol="0">
            <a:spAutoFit/>
          </a:bodyPr>
          <a:lstStyle>
            <a:defPPr>
              <a:defRPr lang="en-US"/>
            </a:defPPr>
            <a:lvl1pPr>
              <a:defRPr sz="1400"/>
            </a:lvl1pPr>
          </a:lstStyle>
          <a:p>
            <a:r>
              <a:rPr lang="en-US" dirty="0" smtClean="0"/>
              <a:t>Open Policy Agent</a:t>
            </a:r>
            <a:endParaRPr lang="en-US" dirty="0"/>
          </a:p>
        </p:txBody>
      </p:sp>
    </p:spTree>
    <p:extLst>
      <p:ext uri="{BB962C8B-B14F-4D97-AF65-F5344CB8AC3E}">
        <p14:creationId xmlns:p14="http://schemas.microsoft.com/office/powerpoint/2010/main" val="1424306348"/>
      </p:ext>
    </p:extLst>
  </p:cSld>
  <p:clrMapOvr>
    <a:masterClrMapping/>
  </p:clrMapOvr>
  <p:transition>
    <p:wipe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56</a:t>
            </a:fld>
            <a:endParaRPr lang="en-US" dirty="0"/>
          </a:p>
        </p:txBody>
      </p:sp>
      <p:sp>
        <p:nvSpPr>
          <p:cNvPr id="3" name="Title 2"/>
          <p:cNvSpPr>
            <a:spLocks noGrp="1"/>
          </p:cNvSpPr>
          <p:nvPr>
            <p:ph type="title"/>
          </p:nvPr>
        </p:nvSpPr>
        <p:spPr/>
        <p:txBody>
          <a:bodyPr>
            <a:normAutofit fontScale="90000"/>
          </a:bodyPr>
          <a:lstStyle/>
          <a:p>
            <a:r>
              <a:rPr lang="en-US" dirty="0" smtClean="0"/>
              <a:t>OMSA  (By MSB team) </a:t>
            </a:r>
            <a:endParaRPr lang="en-US" dirty="0"/>
          </a:p>
        </p:txBody>
      </p:sp>
      <p:pic>
        <p:nvPicPr>
          <p:cNvPr id="3074" name="Picture 2" descr="image2017-12-16_8-15-3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6648" y="1257913"/>
            <a:ext cx="8860221" cy="4583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3791805"/>
      </p:ext>
    </p:extLst>
  </p:cSld>
  <p:clrMapOvr>
    <a:masterClrMapping/>
  </p:clrMapOvr>
  <p:transition>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57</a:t>
            </a:fld>
            <a:endParaRPr lang="en-US" dirty="0"/>
          </a:p>
        </p:txBody>
      </p:sp>
      <p:sp>
        <p:nvSpPr>
          <p:cNvPr id="3" name="Title 2"/>
          <p:cNvSpPr>
            <a:spLocks noGrp="1"/>
          </p:cNvSpPr>
          <p:nvPr>
            <p:ph type="title"/>
          </p:nvPr>
        </p:nvSpPr>
        <p:spPr/>
        <p:txBody>
          <a:bodyPr>
            <a:normAutofit fontScale="90000"/>
          </a:bodyPr>
          <a:lstStyle/>
          <a:p>
            <a:r>
              <a:rPr lang="en-US" dirty="0" smtClean="0"/>
              <a:t>OMSA Observations</a:t>
            </a:r>
            <a:endParaRPr lang="en-US" dirty="0"/>
          </a:p>
        </p:txBody>
      </p:sp>
      <p:sp>
        <p:nvSpPr>
          <p:cNvPr id="4" name="Text Placeholder 3"/>
          <p:cNvSpPr>
            <a:spLocks noGrp="1"/>
          </p:cNvSpPr>
          <p:nvPr>
            <p:ph type="body" sz="quarter" idx="10"/>
          </p:nvPr>
        </p:nvSpPr>
        <p:spPr/>
        <p:txBody>
          <a:bodyPr/>
          <a:lstStyle/>
          <a:p>
            <a:r>
              <a:rPr lang="en-US" dirty="0" smtClean="0"/>
              <a:t>OMSA is primarily an implementation approach than dealing directly with the Microservices design principles –Modularity, Model Driven, Independent development concerns. </a:t>
            </a:r>
          </a:p>
          <a:p>
            <a:r>
              <a:rPr lang="en-US" dirty="0" smtClean="0"/>
              <a:t>Limited Scope – </a:t>
            </a:r>
            <a:r>
              <a:rPr lang="en-US" dirty="0" err="1" smtClean="0"/>
              <a:t>i.e</a:t>
            </a:r>
            <a:r>
              <a:rPr lang="en-US" dirty="0" smtClean="0"/>
              <a:t> covering the Micro Service discovery, Interaction . How about nature and boundary of microservices ?</a:t>
            </a:r>
          </a:p>
          <a:p>
            <a:endParaRPr lang="en-US" dirty="0" smtClean="0"/>
          </a:p>
          <a:p>
            <a:endParaRPr lang="en-US" dirty="0"/>
          </a:p>
        </p:txBody>
      </p:sp>
    </p:spTree>
    <p:extLst>
      <p:ext uri="{BB962C8B-B14F-4D97-AF65-F5344CB8AC3E}">
        <p14:creationId xmlns:p14="http://schemas.microsoft.com/office/powerpoint/2010/main" val="2568102671"/>
      </p:ext>
    </p:extLst>
  </p:cSld>
  <p:clrMapOvr>
    <a:masterClrMapping/>
  </p:clrMapOvr>
  <p:transition>
    <p:wipe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58</a:t>
            </a:fld>
            <a:endParaRPr lang="en-US" dirty="0"/>
          </a:p>
        </p:txBody>
      </p:sp>
      <p:sp>
        <p:nvSpPr>
          <p:cNvPr id="3" name="Title 2"/>
          <p:cNvSpPr>
            <a:spLocks noGrp="1"/>
          </p:cNvSpPr>
          <p:nvPr>
            <p:ph type="title"/>
          </p:nvPr>
        </p:nvSpPr>
        <p:spPr/>
        <p:txBody>
          <a:bodyPr>
            <a:normAutofit fontScale="90000"/>
          </a:bodyPr>
          <a:lstStyle/>
          <a:p>
            <a:r>
              <a:rPr lang="en-US" dirty="0" smtClean="0"/>
              <a:t>Our views</a:t>
            </a:r>
            <a:endParaRPr lang="en-US" dirty="0"/>
          </a:p>
        </p:txBody>
      </p:sp>
      <p:sp>
        <p:nvSpPr>
          <p:cNvPr id="4" name="Text Placeholder 3"/>
          <p:cNvSpPr>
            <a:spLocks noGrp="1"/>
          </p:cNvSpPr>
          <p:nvPr>
            <p:ph type="body" sz="quarter" idx="10"/>
          </p:nvPr>
        </p:nvSpPr>
        <p:spPr/>
        <p:txBody>
          <a:bodyPr>
            <a:normAutofit/>
          </a:bodyPr>
          <a:lstStyle/>
          <a:p>
            <a:r>
              <a:rPr lang="en-US" sz="2400" dirty="0" smtClean="0"/>
              <a:t>All approaches bring-in significant practical value </a:t>
            </a:r>
          </a:p>
          <a:p>
            <a:r>
              <a:rPr lang="en-US" sz="2400" dirty="0" smtClean="0"/>
              <a:t>Among the three approaches , Approach 2 seems to be more favorable considering the ease of adoption and the modularity that can be achieved </a:t>
            </a:r>
          </a:p>
          <a:p>
            <a:pPr lvl="1"/>
            <a:r>
              <a:rPr lang="en-US" sz="2000" dirty="0" smtClean="0"/>
              <a:t>Approach 2 might be favorable from a component level standard API and model alignment point of view as flexible proxy components can be supported</a:t>
            </a:r>
          </a:p>
          <a:p>
            <a:pPr lvl="1"/>
            <a:r>
              <a:rPr lang="en-US" sz="2000" dirty="0" smtClean="0"/>
              <a:t>Approach 2 can also leverage some of the concept of domain context pattern described in approach 1</a:t>
            </a:r>
          </a:p>
          <a:p>
            <a:pPr lvl="1"/>
            <a:r>
              <a:rPr lang="en-US" sz="2000" dirty="0" smtClean="0"/>
              <a:t>Approach 1 might require a major revamp across projects - the way Model states are maintained, propagated and acted upon. So this approach may be considered for long term. </a:t>
            </a:r>
          </a:p>
          <a:p>
            <a:r>
              <a:rPr lang="en-US" sz="2400" dirty="0" smtClean="0"/>
              <a:t>Approach 3 is more of an implementation approach with focus on discovery and interaction of MS. MS still need to be structured well, consistent and follow cloud native principles to leverage benefit of this approach. </a:t>
            </a:r>
          </a:p>
          <a:p>
            <a:endParaRPr lang="en-US" sz="2400" dirty="0" smtClean="0"/>
          </a:p>
          <a:p>
            <a:endParaRPr lang="en-US" sz="2400" dirty="0"/>
          </a:p>
        </p:txBody>
      </p:sp>
    </p:spTree>
    <p:extLst>
      <p:ext uri="{BB962C8B-B14F-4D97-AF65-F5344CB8AC3E}">
        <p14:creationId xmlns:p14="http://schemas.microsoft.com/office/powerpoint/2010/main" val="1595138239"/>
      </p:ext>
    </p:extLst>
  </p:cSld>
  <p:clrMapOvr>
    <a:masterClrMapping/>
  </p:clrMapOvr>
  <p:transition>
    <p:wipe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2949" y="4189890"/>
            <a:ext cx="12189051" cy="844384"/>
          </a:xfrm>
          <a:prstGeom prst="rect">
            <a:avLst/>
          </a:prstGeom>
        </p:spPr>
        <p:txBody>
          <a:bodyPr>
            <a:noAutofit/>
          </a:bodyPr>
          <a:lstStyle/>
          <a:p>
            <a:pPr algn="ctr"/>
            <a:r>
              <a:rPr lang="en-US" altLang="zh-CN" smtClean="0"/>
              <a:t>ONAP Microservices Architecture for Casablanca and beyond </a:t>
            </a: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pPr>
              <a:endParaRPr kumimoji="0" lang="en-US" sz="1800" b="0" i="0" u="none" strike="noStrike" cap="none" spc="0" normalizeH="0" baseline="0">
                <a:ln>
                  <a:noFill/>
                </a:ln>
                <a:solidFill>
                  <a:srgbClr val="000000"/>
                </a:solidFill>
                <a:effectLst/>
                <a:uFillTx/>
                <a:latin typeface="+mn-lt"/>
                <a:ea typeface="+mn-ea"/>
                <a:cs typeface="+mn-cs"/>
                <a:sym typeface="Calibri" panose="020F0502020204030204"/>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
        <p:nvSpPr>
          <p:cNvPr id="6" name="Shape 242"/>
          <p:cNvSpPr txBox="1"/>
          <p:nvPr/>
        </p:nvSpPr>
        <p:spPr>
          <a:xfrm>
            <a:off x="155349" y="5128911"/>
            <a:ext cx="12189051" cy="844384"/>
          </a:xfrm>
          <a:prstGeom prst="rect">
            <a:avLst/>
          </a:prstGeom>
          <a:ln w="12700">
            <a:miter lim="400000"/>
          </a:ln>
        </p:spPr>
        <p:txBody>
          <a:bodyPr lIns="45719" tIns="45719" rIns="45719" bIns="45719" anchor="ctr">
            <a:no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err="1" smtClean="0">
                <a:ln>
                  <a:noFill/>
                </a:ln>
                <a:solidFill>
                  <a:srgbClr val="FFFFFF"/>
                </a:solidFill>
                <a:effectLst/>
                <a:uLnTx/>
                <a:uFillTx/>
                <a:latin typeface="Arial" panose="020B0604020202020204"/>
                <a:ea typeface="Arial" panose="020B0604020202020204"/>
                <a:cs typeface="Arial" panose="020B0604020202020204"/>
                <a:sym typeface="Arial" panose="020B0604020202020204"/>
              </a:rPr>
              <a:t>Huabing</a:t>
            </a:r>
            <a:r>
              <a:rPr kumimoji="0" lang="en-US" altLang="zh-CN" sz="2800" b="0" i="0" u="none" strike="noStrike" kern="0" cap="none" spc="0" normalizeH="0" baseline="0" noProof="0" dirty="0" smtClean="0">
                <a:ln>
                  <a:noFill/>
                </a:ln>
                <a:solidFill>
                  <a:srgbClr val="FFFFFF"/>
                </a:solidFill>
                <a:effectLst/>
                <a:uLnTx/>
                <a:uFillTx/>
                <a:latin typeface="Arial" panose="020B0604020202020204"/>
                <a:ea typeface="Arial" panose="020B0604020202020204"/>
                <a:cs typeface="Arial" panose="020B0604020202020204"/>
                <a:sym typeface="Arial" panose="020B0604020202020204"/>
              </a:rPr>
              <a:t> Zhao</a:t>
            </a:r>
            <a:endParaRPr kumimoji="0" lang="en-US" sz="3400" b="0" i="0" u="none" strike="noStrike" kern="0" cap="none" spc="0" normalizeH="0" baseline="0" noProof="0" dirty="0">
              <a:ln>
                <a:noFill/>
              </a:ln>
              <a:solidFill>
                <a:srgbClr val="FFFFFF"/>
              </a:solidFill>
              <a:effectLst/>
              <a:uLnTx/>
              <a:uFillTx/>
              <a:latin typeface="Arial" panose="020B0604020202020204"/>
              <a:ea typeface="Arial" panose="020B0604020202020204"/>
              <a:cs typeface="Arial" panose="020B0604020202020204"/>
              <a:sym typeface="Arial" panose="020B0604020202020204"/>
            </a:endParaRPr>
          </a:p>
        </p:txBody>
      </p:sp>
    </p:spTree>
    <p:extLst>
      <p:ext uri="{BB962C8B-B14F-4D97-AF65-F5344CB8AC3E}">
        <p14:creationId xmlns:p14="http://schemas.microsoft.com/office/powerpoint/2010/main" val="3274921379"/>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p:cNvSpPr>
            <a:spLocks noGrp="1"/>
          </p:cNvSpPr>
          <p:nvPr>
            <p:ph type="title"/>
          </p:nvPr>
        </p:nvSpPr>
        <p:spPr/>
        <p:txBody>
          <a:bodyPr>
            <a:normAutofit/>
          </a:bodyPr>
          <a:lstStyle/>
          <a:p>
            <a:pPr algn="ctr"/>
            <a:r>
              <a:rPr lang="en-US" sz="2800" b="1" dirty="0"/>
              <a:t>Modular and Model Driven Functional </a:t>
            </a:r>
            <a:r>
              <a:rPr lang="en-US" sz="2800" b="1" dirty="0" smtClean="0"/>
              <a:t>Domains (Alex’s Proposal)</a:t>
            </a:r>
            <a:endParaRPr lang="en-US" sz="2800" b="1" dirty="0"/>
          </a:p>
        </p:txBody>
      </p:sp>
      <p:pic>
        <p:nvPicPr>
          <p:cNvPr id="5" name="Picture 4"/>
          <p:cNvPicPr>
            <a:picLocks noChangeAspect="1"/>
          </p:cNvPicPr>
          <p:nvPr/>
        </p:nvPicPr>
        <p:blipFill>
          <a:blip r:embed="rId3"/>
          <a:stretch>
            <a:fillRect/>
          </a:stretch>
        </p:blipFill>
        <p:spPr>
          <a:xfrm>
            <a:off x="1" y="1004988"/>
            <a:ext cx="12192000" cy="5419624"/>
          </a:xfrm>
          <a:prstGeom prst="rect">
            <a:avLst/>
          </a:prstGeom>
        </p:spPr>
      </p:pic>
    </p:spTree>
    <p:extLst>
      <p:ext uri="{BB962C8B-B14F-4D97-AF65-F5344CB8AC3E}">
        <p14:creationId xmlns:p14="http://schemas.microsoft.com/office/powerpoint/2010/main" val="2483717026"/>
      </p:ext>
    </p:extLst>
  </p:cSld>
  <p:clrMapOvr>
    <a:masterClrMapping/>
  </p:clrMapOvr>
  <p:transition>
    <p:wipe dir="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3600" dirty="0" smtClean="0">
                <a:solidFill>
                  <a:schemeClr val="bg1"/>
                </a:solidFill>
              </a:rPr>
              <a:t>Service Mesh-Why</a:t>
            </a:r>
            <a:endParaRPr lang="en-US" sz="3600" dirty="0">
              <a:solidFill>
                <a:schemeClr val="bg1"/>
              </a:solidFill>
            </a:endParaRPr>
          </a:p>
        </p:txBody>
      </p:sp>
      <p:sp>
        <p:nvSpPr>
          <p:cNvPr id="3" name="TextBox 2"/>
          <p:cNvSpPr txBox="1"/>
          <p:nvPr/>
        </p:nvSpPr>
        <p:spPr>
          <a:xfrm>
            <a:off x="696200" y="1300480"/>
            <a:ext cx="11099561"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endParaRPr lang="en-US" altLang="zh-CN" sz="3200" dirty="0" smtClean="0"/>
          </a:p>
          <a:p>
            <a:pPr marL="342900" indent="-342900"/>
            <a:endParaRPr lang="en-US" sz="3200" dirty="0" smtClean="0"/>
          </a:p>
        </p:txBody>
      </p:sp>
      <p:sp>
        <p:nvSpPr>
          <p:cNvPr id="5" name="TextBox 4"/>
          <p:cNvSpPr txBox="1"/>
          <p:nvPr/>
        </p:nvSpPr>
        <p:spPr>
          <a:xfrm>
            <a:off x="695960" y="852805"/>
            <a:ext cx="6465570" cy="58146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r>
              <a:rPr lang="en-US" sz="2400" dirty="0" smtClean="0"/>
              <a:t>Microservice comes with a price</a:t>
            </a:r>
            <a:endParaRPr lang="zh-CN" altLang="en-US" sz="2400" dirty="0" smtClean="0">
              <a:ea typeface="SimSun" panose="02010600030101010101" pitchFamily="2" charset="-122"/>
            </a:endParaRPr>
          </a:p>
          <a:p>
            <a:pPr marL="342900" indent="-342900">
              <a:buFont typeface="Wingdings" panose="05000000000000000000" charset="0"/>
              <a:buChar char=""/>
            </a:pPr>
            <a:r>
              <a:rPr lang="en-US" sz="2400" dirty="0" smtClean="0"/>
              <a:t>The complicity of a large distributed system</a:t>
            </a:r>
          </a:p>
          <a:p>
            <a:pPr marL="800100" lvl="1" indent="-342900">
              <a:buFont typeface="Wingdings" panose="05000000000000000000" charset="0"/>
              <a:buChar char=""/>
            </a:pPr>
            <a:r>
              <a:rPr lang="en-US" sz="2000" dirty="0" smtClean="0"/>
              <a:t>Service discovery/load balancing</a:t>
            </a:r>
          </a:p>
          <a:p>
            <a:pPr marL="800100" lvl="1" indent="-342900">
              <a:buFont typeface="Wingdings" panose="05000000000000000000" charset="0"/>
              <a:buChar char=""/>
            </a:pPr>
            <a:r>
              <a:rPr lang="en-US" sz="2000" dirty="0" smtClean="0"/>
              <a:t>How to secure the west-east communication</a:t>
            </a:r>
          </a:p>
          <a:p>
            <a:pPr marL="800100" lvl="1" indent="-342900">
              <a:buFont typeface="Wingdings" panose="05000000000000000000" charset="0"/>
              <a:buChar char=""/>
            </a:pPr>
            <a:r>
              <a:rPr lang="en-US" sz="2000" dirty="0" smtClean="0"/>
              <a:t>How to get inside visibility of the systems(Metrics, Topology, tracing)</a:t>
            </a:r>
          </a:p>
          <a:p>
            <a:pPr marL="800100" lvl="1" indent="-342900">
              <a:buFont typeface="Wingdings" panose="05000000000000000000" charset="0"/>
              <a:buChar char=""/>
            </a:pPr>
            <a:r>
              <a:rPr lang="en-US" sz="2000" dirty="0" smtClean="0"/>
              <a:t>How to improve operation efficiency(Canary deployment, Resiliency testing, Rate limiting, White list) </a:t>
            </a:r>
            <a:endParaRPr lang="en-US" altLang="en-US" sz="2000" dirty="0" smtClean="0">
              <a:ea typeface="SimSun" panose="02010600030101010101" pitchFamily="2" charset="-122"/>
            </a:endParaRPr>
          </a:p>
          <a:p>
            <a:pPr marL="342900" indent="-342900">
              <a:buFont typeface="Wingdings" panose="05000000000000000000" charset="0"/>
              <a:buChar char=""/>
            </a:pPr>
            <a:r>
              <a:rPr lang="en-US" sz="2400" dirty="0" smtClean="0"/>
              <a:t>The Complicity of multi-tech stacks</a:t>
            </a:r>
          </a:p>
          <a:p>
            <a:pPr marL="800100" lvl="1" indent="-342900">
              <a:buFont typeface="Wingdings" panose="05000000000000000000" charset="0"/>
              <a:buChar char=""/>
            </a:pPr>
            <a:r>
              <a:rPr lang="en-US" sz="2000" dirty="0" smtClean="0"/>
              <a:t>The common above infrastructure need to be implemented in every application services</a:t>
            </a:r>
          </a:p>
          <a:p>
            <a:pPr marL="800100" lvl="1" indent="-342900">
              <a:buFont typeface="Wingdings" panose="05000000000000000000" charset="0"/>
              <a:buChar char=""/>
            </a:pPr>
            <a:r>
              <a:rPr lang="en-US" sz="2000" dirty="0" smtClean="0"/>
              <a:t>Management of libs for multiple languages/frameworks</a:t>
            </a:r>
          </a:p>
          <a:p>
            <a:pPr marL="800100" lvl="1" indent="-342900">
              <a:buFont typeface="Wingdings" panose="05000000000000000000" charset="0"/>
              <a:buChar char=""/>
            </a:pPr>
            <a:r>
              <a:rPr lang="en-US" sz="2000" dirty="0" smtClean="0"/>
              <a:t>Management of multiple version of libs</a:t>
            </a:r>
          </a:p>
          <a:p>
            <a:pPr marL="800100" lvl="1" indent="-342900">
              <a:buFont typeface="Wingdings" panose="05000000000000000000" charset="0"/>
              <a:buChar char=""/>
            </a:pPr>
            <a:r>
              <a:rPr lang="en-US" sz="2000" dirty="0" smtClean="0"/>
              <a:t>These challenges tend to break the multi-tech stack promise of Microservice Architecture</a:t>
            </a:r>
          </a:p>
          <a:p>
            <a:pPr marL="800100" lvl="1" indent="-342900">
              <a:buFont typeface="Wingdings" panose="05000000000000000000" charset="0"/>
              <a:buChar char=""/>
            </a:pPr>
            <a:endParaRPr lang="en-US" sz="2000" dirty="0" smtClean="0"/>
          </a:p>
        </p:txBody>
      </p:sp>
      <p:grpSp>
        <p:nvGrpSpPr>
          <p:cNvPr id="11" name="组合 10"/>
          <p:cNvGrpSpPr/>
          <p:nvPr/>
        </p:nvGrpSpPr>
        <p:grpSpPr>
          <a:xfrm>
            <a:off x="8059420" y="3265170"/>
            <a:ext cx="3736340" cy="3204845"/>
            <a:chOff x="12692" y="5142"/>
            <a:chExt cx="5884" cy="5047"/>
          </a:xfrm>
        </p:grpSpPr>
        <p:pic>
          <p:nvPicPr>
            <p:cNvPr id="8" name="图片 7"/>
            <p:cNvPicPr>
              <a:picLocks noChangeAspect="1"/>
            </p:cNvPicPr>
            <p:nvPr/>
          </p:nvPicPr>
          <p:blipFill>
            <a:blip r:embed="rId3"/>
            <a:stretch>
              <a:fillRect/>
            </a:stretch>
          </p:blipFill>
          <p:spPr>
            <a:xfrm>
              <a:off x="13212" y="6469"/>
              <a:ext cx="5364" cy="3720"/>
            </a:xfrm>
            <a:prstGeom prst="rect">
              <a:avLst/>
            </a:prstGeom>
          </p:spPr>
        </p:pic>
        <p:cxnSp>
          <p:nvCxnSpPr>
            <p:cNvPr id="9" name="直接箭头连接符 8"/>
            <p:cNvCxnSpPr/>
            <p:nvPr/>
          </p:nvCxnSpPr>
          <p:spPr>
            <a:xfrm flipH="1">
              <a:off x="16716" y="5142"/>
              <a:ext cx="498" cy="2067"/>
            </a:xfrm>
            <a:prstGeom prst="straightConnector1">
              <a:avLst/>
            </a:prstGeom>
            <a:noFill/>
            <a:ln w="25400" cap="flat">
              <a:solidFill>
                <a:schemeClr val="accent1"/>
              </a:solidFill>
              <a:prstDash val="solid"/>
              <a:round/>
              <a:tailEnd type="arrow"/>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sp>
          <p:nvSpPr>
            <p:cNvPr id="10" name="文本框 9"/>
            <p:cNvSpPr txBox="1"/>
            <p:nvPr/>
          </p:nvSpPr>
          <p:spPr>
            <a:xfrm>
              <a:off x="12692" y="5927"/>
              <a:ext cx="4024" cy="1014"/>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p>
              <a:pPr marL="0" marR="0" indent="0" algn="l" defTabSz="457200" rtl="0" fontAlgn="auto" latinLnBrk="0" hangingPunct="0">
                <a:lnSpc>
                  <a:spcPct val="100000"/>
                </a:lnSpc>
                <a:spcBef>
                  <a:spcPts val="0"/>
                </a:spcBef>
                <a:spcAft>
                  <a:spcPts val="0"/>
                </a:spcAft>
                <a:buClrTx/>
                <a:buSzTx/>
                <a:buFontTx/>
                <a:buNone/>
              </a:pPr>
              <a:r>
                <a:rPr kumimoji="0" lang="en-US" altLang="zh-CN" sz="1800" b="0" i="0" u="none" strike="noStrike" cap="none" spc="0" normalizeH="0" baseline="0">
                  <a:ln>
                    <a:noFill/>
                  </a:ln>
                  <a:solidFill>
                    <a:srgbClr val="000000"/>
                  </a:solidFill>
                  <a:effectLst/>
                  <a:uFillTx/>
                  <a:latin typeface="+mn-lt"/>
                  <a:ea typeface="+mn-ea"/>
                  <a:cs typeface="+mn-cs"/>
                  <a:sym typeface="Calibri" panose="020F0502020204030204"/>
                </a:rPr>
                <a:t>The deployment scale could be very large</a:t>
              </a:r>
            </a:p>
          </p:txBody>
        </p:sp>
      </p:grpSp>
      <p:graphicFrame>
        <p:nvGraphicFramePr>
          <p:cNvPr id="12" name="对象 11"/>
          <p:cNvGraphicFramePr/>
          <p:nvPr/>
        </p:nvGraphicFramePr>
        <p:xfrm>
          <a:off x="6980555" y="232410"/>
          <a:ext cx="1899285" cy="2889885"/>
        </p:xfrm>
        <a:graphic>
          <a:graphicData uri="http://schemas.openxmlformats.org/presentationml/2006/ole">
            <mc:AlternateContent xmlns:mc="http://schemas.openxmlformats.org/markup-compatibility/2006">
              <mc:Choice xmlns:v="urn:schemas-microsoft-com:vml" Requires="v">
                <p:oleObj spid="_x0000_s1062" r:id="rId4" imgW="1897380" imgH="2887980" progId="Paint.Picture">
                  <p:embed/>
                </p:oleObj>
              </mc:Choice>
              <mc:Fallback>
                <p:oleObj r:id="rId4" imgW="1897380" imgH="2887980" progId="Paint.Picture">
                  <p:embed/>
                  <p:pic>
                    <p:nvPicPr>
                      <p:cNvPr id="0" name=""/>
                      <p:cNvPicPr/>
                      <p:nvPr/>
                    </p:nvPicPr>
                    <p:blipFill>
                      <a:blip r:embed="rId5"/>
                      <a:stretch>
                        <a:fillRect/>
                      </a:stretch>
                    </p:blipFill>
                    <p:spPr>
                      <a:xfrm>
                        <a:off x="6980555" y="232410"/>
                        <a:ext cx="1899285" cy="2889885"/>
                      </a:xfrm>
                      <a:prstGeom prst="rect">
                        <a:avLst/>
                      </a:prstGeom>
                    </p:spPr>
                  </p:pic>
                </p:oleObj>
              </mc:Fallback>
            </mc:AlternateContent>
          </a:graphicData>
        </a:graphic>
      </p:graphicFrame>
      <p:graphicFrame>
        <p:nvGraphicFramePr>
          <p:cNvPr id="14" name="对象 13"/>
          <p:cNvGraphicFramePr/>
          <p:nvPr/>
        </p:nvGraphicFramePr>
        <p:xfrm>
          <a:off x="8879840" y="186690"/>
          <a:ext cx="3256280" cy="3012440"/>
        </p:xfrm>
        <a:graphic>
          <a:graphicData uri="http://schemas.openxmlformats.org/presentationml/2006/ole">
            <mc:AlternateContent xmlns:mc="http://schemas.openxmlformats.org/markup-compatibility/2006">
              <mc:Choice xmlns:v="urn:schemas-microsoft-com:vml" Requires="v">
                <p:oleObj spid="_x0000_s1063" r:id="rId6" imgW="3253740" imgH="3009900" progId="Paint.Picture">
                  <p:embed/>
                </p:oleObj>
              </mc:Choice>
              <mc:Fallback>
                <p:oleObj r:id="rId6" imgW="3253740" imgH="3009900" progId="Paint.Picture">
                  <p:embed/>
                  <p:pic>
                    <p:nvPicPr>
                      <p:cNvPr id="0" name=""/>
                      <p:cNvPicPr/>
                      <p:nvPr/>
                    </p:nvPicPr>
                    <p:blipFill>
                      <a:blip r:embed="rId7"/>
                      <a:stretch>
                        <a:fillRect/>
                      </a:stretch>
                    </p:blipFill>
                    <p:spPr>
                      <a:xfrm>
                        <a:off x="8879840" y="186690"/>
                        <a:ext cx="3256280" cy="3012440"/>
                      </a:xfrm>
                      <a:prstGeom prst="rect">
                        <a:avLst/>
                      </a:prstGeom>
                    </p:spPr>
                  </p:pic>
                </p:oleObj>
              </mc:Fallback>
            </mc:AlternateContent>
          </a:graphicData>
        </a:graphic>
      </p:graphicFrame>
    </p:spTree>
    <p:extLst>
      <p:ext uri="{BB962C8B-B14F-4D97-AF65-F5344CB8AC3E}">
        <p14:creationId xmlns:p14="http://schemas.microsoft.com/office/powerpoint/2010/main" val="2246715531"/>
      </p:ext>
    </p:extLst>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806868" y="1089536"/>
            <a:ext cx="2996012" cy="560070"/>
          </a:xfrm>
          <a:prstGeom prst="rect">
            <a:avLst/>
          </a:prstGeom>
        </p:spPr>
        <p:txBody>
          <a:bodyPr vert="horz" wrap="square" lIns="0" tIns="6642" rIns="0" bIns="0" rtlCol="0">
            <a:spAutoFit/>
          </a:bodyPr>
          <a:lstStyle/>
          <a:p>
            <a:pPr marL="12700">
              <a:lnSpc>
                <a:spcPct val="100000"/>
              </a:lnSpc>
              <a:spcBef>
                <a:spcPts val="115"/>
              </a:spcBef>
            </a:pPr>
            <a:r>
              <a:rPr lang="en-US" altLang="zh-CN" sz="3595" spc="0" dirty="0" smtClean="0">
                <a:solidFill>
                  <a:srgbClr val="00D2FF"/>
                </a:solidFill>
              </a:rPr>
              <a:t>Before</a:t>
            </a:r>
            <a:endParaRPr sz="3595" dirty="0"/>
          </a:p>
        </p:txBody>
      </p:sp>
      <p:sp>
        <p:nvSpPr>
          <p:cNvPr id="3" name="object 3"/>
          <p:cNvSpPr/>
          <p:nvPr/>
        </p:nvSpPr>
        <p:spPr>
          <a:xfrm>
            <a:off x="3593009" y="2748872"/>
            <a:ext cx="5098383" cy="2014614"/>
          </a:xfrm>
          <a:prstGeom prst="rect">
            <a:avLst/>
          </a:prstGeom>
          <a:blipFill>
            <a:blip r:embed="rId2" cstate="print"/>
            <a:stretch>
              <a:fillRect/>
            </a:stretch>
          </a:blipFill>
        </p:spPr>
        <p:txBody>
          <a:bodyPr wrap="square" lIns="0" tIns="0" rIns="0" bIns="0" rtlCol="0"/>
          <a:lstStyle/>
          <a:p>
            <a:endParaRPr sz="820"/>
          </a:p>
        </p:txBody>
      </p:sp>
      <p:sp>
        <p:nvSpPr>
          <p:cNvPr id="4" name="object 4"/>
          <p:cNvSpPr/>
          <p:nvPr/>
        </p:nvSpPr>
        <p:spPr>
          <a:xfrm>
            <a:off x="3659683" y="2779829"/>
            <a:ext cx="4965371" cy="1914868"/>
          </a:xfrm>
          <a:custGeom>
            <a:avLst/>
            <a:gdLst/>
            <a:ahLst/>
            <a:cxnLst/>
            <a:rect l="l" t="t" r="r" b="b"/>
            <a:pathLst>
              <a:path w="8187690" h="4210050">
                <a:moveTo>
                  <a:pt x="0" y="0"/>
                </a:moveTo>
                <a:lnTo>
                  <a:pt x="8187132" y="0"/>
                </a:lnTo>
                <a:lnTo>
                  <a:pt x="8187132" y="4209463"/>
                </a:lnTo>
                <a:lnTo>
                  <a:pt x="0" y="4209463"/>
                </a:lnTo>
                <a:lnTo>
                  <a:pt x="0" y="0"/>
                </a:lnTo>
                <a:close/>
              </a:path>
            </a:pathLst>
          </a:custGeom>
          <a:ln w="52354">
            <a:solidFill>
              <a:srgbClr val="00D2FF"/>
            </a:solidFill>
          </a:ln>
        </p:spPr>
        <p:txBody>
          <a:bodyPr wrap="square" lIns="0" tIns="0" rIns="0" bIns="0" rtlCol="0"/>
          <a:lstStyle/>
          <a:p>
            <a:endParaRPr sz="820"/>
          </a:p>
        </p:txBody>
      </p:sp>
      <p:sp>
        <p:nvSpPr>
          <p:cNvPr id="5" name="object 5"/>
          <p:cNvSpPr txBox="1"/>
          <p:nvPr/>
        </p:nvSpPr>
        <p:spPr>
          <a:xfrm>
            <a:off x="5002449" y="4818641"/>
            <a:ext cx="2168065" cy="504190"/>
          </a:xfrm>
          <a:prstGeom prst="rect">
            <a:avLst/>
          </a:prstGeom>
        </p:spPr>
        <p:txBody>
          <a:bodyPr vert="horz" wrap="square" lIns="0" tIns="0" rIns="0" bIns="0" rtlCol="0">
            <a:spAutoFit/>
          </a:bodyPr>
          <a:lstStyle/>
          <a:p>
            <a:pPr marL="12700">
              <a:lnSpc>
                <a:spcPts val="3935"/>
              </a:lnSpc>
            </a:pPr>
            <a:r>
              <a:rPr sz="1795" dirty="0">
                <a:solidFill>
                  <a:srgbClr val="FFFFFF"/>
                </a:solidFill>
                <a:latin typeface="Arial" panose="020B0604020202020204"/>
                <a:cs typeface="Arial" panose="020B0604020202020204"/>
              </a:rPr>
              <a:t>Kubernetes</a:t>
            </a:r>
            <a:r>
              <a:rPr sz="1795" spc="-55" dirty="0">
                <a:solidFill>
                  <a:srgbClr val="FFFFFF"/>
                </a:solidFill>
                <a:latin typeface="Arial" panose="020B0604020202020204"/>
                <a:cs typeface="Arial" panose="020B0604020202020204"/>
              </a:rPr>
              <a:t> </a:t>
            </a:r>
            <a:r>
              <a:rPr sz="1795" dirty="0">
                <a:solidFill>
                  <a:srgbClr val="FFFFFF"/>
                </a:solidFill>
                <a:latin typeface="Arial" panose="020B0604020202020204"/>
                <a:cs typeface="Arial" panose="020B0604020202020204"/>
              </a:rPr>
              <a:t>pod</a:t>
            </a:r>
            <a:endParaRPr sz="1795">
              <a:latin typeface="Arial" panose="020B0604020202020204"/>
              <a:cs typeface="Arial" panose="020B0604020202020204"/>
            </a:endParaRPr>
          </a:p>
        </p:txBody>
      </p:sp>
      <p:sp>
        <p:nvSpPr>
          <p:cNvPr id="7" name="标题 1"/>
          <p:cNvSpPr txBox="1"/>
          <p:nvPr/>
        </p:nvSpPr>
        <p:spPr>
          <a:xfrm>
            <a:off x="823699" y="341788"/>
            <a:ext cx="10972062" cy="615553"/>
          </a:xfrm>
          <a:prstGeom prst="rect">
            <a:avLst/>
          </a:prstGeom>
          <a:ln w="12700">
            <a:miter lim="400000"/>
          </a:ln>
        </p:spPr>
        <p:txBody>
          <a:bodyPr lIns="91424" tIns="91424" rIns="91424" bIns="91424" anchor="ctr">
            <a:no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3600" kern="1200" dirty="0" smtClean="0">
                <a:solidFill>
                  <a:schemeClr val="bg1"/>
                </a:solidFill>
                <a:latin typeface="Microsoft YaHei" panose="020B0503020204020204" pitchFamily="34" charset="-122"/>
                <a:ea typeface="Microsoft YaHei" panose="020B0503020204020204" pitchFamily="34" charset="-122"/>
                <a:cs typeface="Arial" panose="020B0604020202020204" pitchFamily="34" charset="0"/>
                <a:sym typeface="Arial" panose="020B0604020202020204"/>
              </a:rPr>
              <a:t>Service Mesh-How</a:t>
            </a:r>
            <a:endParaRPr lang="zh-CN" altLang="en-US" sz="3600" kern="1200" dirty="0">
              <a:solidFill>
                <a:schemeClr val="bg1"/>
              </a:solidFill>
              <a:latin typeface="Microsoft YaHei" panose="020B0503020204020204" pitchFamily="34" charset="-122"/>
              <a:ea typeface="Microsoft YaHei" panose="020B0503020204020204" pitchFamily="34" charset="-122"/>
              <a:cs typeface="Arial" panose="020B0604020202020204" pitchFamily="34" charset="0"/>
              <a:sym typeface="Arial" panose="020B0604020202020204"/>
            </a:endParaRPr>
          </a:p>
        </p:txBody>
      </p:sp>
    </p:spTree>
    <p:extLst>
      <p:ext uri="{BB962C8B-B14F-4D97-AF65-F5344CB8AC3E}">
        <p14:creationId xmlns:p14="http://schemas.microsoft.com/office/powerpoint/2010/main" val="4184500271"/>
      </p:ext>
    </p:extLst>
  </p:cSld>
  <p:clrMapOvr>
    <a:masterClrMapping/>
  </p:clrMapOvr>
  <p:transition spd="med"/>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3593009" y="2748872"/>
            <a:ext cx="5098383" cy="2014614"/>
          </a:xfrm>
          <a:prstGeom prst="rect">
            <a:avLst/>
          </a:prstGeom>
          <a:blipFill>
            <a:blip r:embed="rId2" cstate="print"/>
            <a:stretch>
              <a:fillRect/>
            </a:stretch>
          </a:blipFill>
        </p:spPr>
        <p:txBody>
          <a:bodyPr wrap="square" lIns="0" tIns="0" rIns="0" bIns="0" rtlCol="0"/>
          <a:lstStyle/>
          <a:p>
            <a:endParaRPr sz="820"/>
          </a:p>
        </p:txBody>
      </p:sp>
      <p:sp>
        <p:nvSpPr>
          <p:cNvPr id="5" name="object 5"/>
          <p:cNvSpPr/>
          <p:nvPr/>
        </p:nvSpPr>
        <p:spPr>
          <a:xfrm>
            <a:off x="3659683" y="2779829"/>
            <a:ext cx="4965371" cy="1914868"/>
          </a:xfrm>
          <a:custGeom>
            <a:avLst/>
            <a:gdLst/>
            <a:ahLst/>
            <a:cxnLst/>
            <a:rect l="l" t="t" r="r" b="b"/>
            <a:pathLst>
              <a:path w="8187690" h="4210050">
                <a:moveTo>
                  <a:pt x="0" y="0"/>
                </a:moveTo>
                <a:lnTo>
                  <a:pt x="8187132" y="0"/>
                </a:lnTo>
                <a:lnTo>
                  <a:pt x="8187132" y="4209463"/>
                </a:lnTo>
                <a:lnTo>
                  <a:pt x="0" y="4209463"/>
                </a:lnTo>
                <a:lnTo>
                  <a:pt x="0" y="0"/>
                </a:lnTo>
                <a:close/>
              </a:path>
            </a:pathLst>
          </a:custGeom>
          <a:ln w="52354">
            <a:solidFill>
              <a:srgbClr val="00D2FF"/>
            </a:solidFill>
          </a:ln>
        </p:spPr>
        <p:txBody>
          <a:bodyPr wrap="square" lIns="0" tIns="0" rIns="0" bIns="0" rtlCol="0"/>
          <a:lstStyle/>
          <a:p>
            <a:endParaRPr sz="820"/>
          </a:p>
        </p:txBody>
      </p:sp>
      <p:sp>
        <p:nvSpPr>
          <p:cNvPr id="6" name="object 6"/>
          <p:cNvSpPr/>
          <p:nvPr/>
        </p:nvSpPr>
        <p:spPr>
          <a:xfrm>
            <a:off x="4518589" y="2895719"/>
            <a:ext cx="3247219" cy="1720920"/>
          </a:xfrm>
          <a:prstGeom prst="rect">
            <a:avLst/>
          </a:prstGeom>
          <a:blipFill>
            <a:blip r:embed="rId3" cstate="print"/>
            <a:stretch>
              <a:fillRect/>
            </a:stretch>
          </a:blipFill>
        </p:spPr>
        <p:txBody>
          <a:bodyPr wrap="square" lIns="0" tIns="0" rIns="0" bIns="0" rtlCol="0"/>
          <a:lstStyle/>
          <a:p>
            <a:endParaRPr sz="820"/>
          </a:p>
        </p:txBody>
      </p:sp>
      <p:sp>
        <p:nvSpPr>
          <p:cNvPr id="7" name="object 7"/>
          <p:cNvSpPr/>
          <p:nvPr/>
        </p:nvSpPr>
        <p:spPr>
          <a:xfrm>
            <a:off x="4585266" y="2926677"/>
            <a:ext cx="3114236" cy="1621139"/>
          </a:xfrm>
          <a:custGeom>
            <a:avLst/>
            <a:gdLst/>
            <a:ahLst/>
            <a:cxnLst/>
            <a:rect l="l" t="t" r="r" b="b"/>
            <a:pathLst>
              <a:path w="5135245" h="3564254">
                <a:moveTo>
                  <a:pt x="0" y="0"/>
                </a:moveTo>
                <a:lnTo>
                  <a:pt x="5134618" y="0"/>
                </a:lnTo>
                <a:lnTo>
                  <a:pt x="5134618" y="3563744"/>
                </a:lnTo>
                <a:lnTo>
                  <a:pt x="0" y="3563744"/>
                </a:lnTo>
                <a:lnTo>
                  <a:pt x="0" y="0"/>
                </a:lnTo>
                <a:close/>
              </a:path>
            </a:pathLst>
          </a:custGeom>
          <a:solidFill>
            <a:srgbClr val="FFFFFF"/>
          </a:solidFill>
        </p:spPr>
        <p:txBody>
          <a:bodyPr wrap="square" lIns="0" tIns="0" rIns="0" bIns="0" rtlCol="0"/>
          <a:lstStyle/>
          <a:p>
            <a:endParaRPr sz="820"/>
          </a:p>
        </p:txBody>
      </p:sp>
      <p:sp>
        <p:nvSpPr>
          <p:cNvPr id="8" name="object 8"/>
          <p:cNvSpPr/>
          <p:nvPr/>
        </p:nvSpPr>
        <p:spPr>
          <a:xfrm>
            <a:off x="4585266" y="2926677"/>
            <a:ext cx="3114236" cy="1621139"/>
          </a:xfrm>
          <a:custGeom>
            <a:avLst/>
            <a:gdLst/>
            <a:ahLst/>
            <a:cxnLst/>
            <a:rect l="l" t="t" r="r" b="b"/>
            <a:pathLst>
              <a:path w="5135245" h="3564254">
                <a:moveTo>
                  <a:pt x="0" y="0"/>
                </a:moveTo>
                <a:lnTo>
                  <a:pt x="5134639" y="0"/>
                </a:lnTo>
                <a:lnTo>
                  <a:pt x="5134639" y="3563744"/>
                </a:lnTo>
                <a:lnTo>
                  <a:pt x="0" y="3563744"/>
                </a:lnTo>
                <a:lnTo>
                  <a:pt x="0" y="0"/>
                </a:lnTo>
                <a:close/>
              </a:path>
            </a:pathLst>
          </a:custGeom>
          <a:ln w="52354">
            <a:solidFill>
              <a:srgbClr val="00D2FF"/>
            </a:solidFill>
          </a:ln>
        </p:spPr>
        <p:txBody>
          <a:bodyPr wrap="square" lIns="0" tIns="0" rIns="0" bIns="0" rtlCol="0"/>
          <a:lstStyle/>
          <a:p>
            <a:endParaRPr sz="820"/>
          </a:p>
        </p:txBody>
      </p:sp>
      <p:sp>
        <p:nvSpPr>
          <p:cNvPr id="9" name="object 9"/>
          <p:cNvSpPr txBox="1"/>
          <p:nvPr/>
        </p:nvSpPr>
        <p:spPr>
          <a:xfrm>
            <a:off x="4667250" y="3446856"/>
            <a:ext cx="1261945" cy="561975"/>
          </a:xfrm>
          <a:prstGeom prst="rect">
            <a:avLst/>
          </a:prstGeom>
        </p:spPr>
        <p:txBody>
          <a:bodyPr vert="horz" wrap="square" lIns="0" tIns="3754" rIns="0" bIns="0" rtlCol="0">
            <a:spAutoFit/>
          </a:bodyPr>
          <a:lstStyle/>
          <a:p>
            <a:pPr marR="5080">
              <a:lnSpc>
                <a:spcPct val="101000"/>
              </a:lnSpc>
              <a:spcBef>
                <a:spcPts val="65"/>
              </a:spcBef>
            </a:pPr>
            <a:r>
              <a:rPr sz="1795" dirty="0">
                <a:solidFill>
                  <a:srgbClr val="32324B"/>
                </a:solidFill>
                <a:latin typeface="Arial" panose="020B0604020202020204"/>
                <a:cs typeface="Arial" panose="020B0604020202020204"/>
              </a:rPr>
              <a:t>App  con</a:t>
            </a:r>
            <a:r>
              <a:rPr sz="1795" spc="-5" dirty="0">
                <a:solidFill>
                  <a:srgbClr val="32324B"/>
                </a:solidFill>
                <a:latin typeface="Arial" panose="020B0604020202020204"/>
                <a:cs typeface="Arial" panose="020B0604020202020204"/>
              </a:rPr>
              <a:t>t</a:t>
            </a:r>
            <a:r>
              <a:rPr sz="1795" dirty="0">
                <a:solidFill>
                  <a:srgbClr val="32324B"/>
                </a:solidFill>
                <a:latin typeface="Arial" panose="020B0604020202020204"/>
                <a:cs typeface="Arial" panose="020B0604020202020204"/>
              </a:rPr>
              <a:t>ainer</a:t>
            </a:r>
            <a:endParaRPr sz="1795">
              <a:latin typeface="Arial" panose="020B0604020202020204"/>
              <a:cs typeface="Arial" panose="020B0604020202020204"/>
            </a:endParaRPr>
          </a:p>
        </p:txBody>
      </p:sp>
      <p:sp>
        <p:nvSpPr>
          <p:cNvPr id="18" name="object 18"/>
          <p:cNvSpPr txBox="1"/>
          <p:nvPr/>
        </p:nvSpPr>
        <p:spPr>
          <a:xfrm>
            <a:off x="5002449" y="4818641"/>
            <a:ext cx="2168065" cy="504190"/>
          </a:xfrm>
          <a:prstGeom prst="rect">
            <a:avLst/>
          </a:prstGeom>
        </p:spPr>
        <p:txBody>
          <a:bodyPr vert="horz" wrap="square" lIns="0" tIns="0" rIns="0" bIns="0" rtlCol="0">
            <a:spAutoFit/>
          </a:bodyPr>
          <a:lstStyle/>
          <a:p>
            <a:pPr marL="12700">
              <a:lnSpc>
                <a:spcPts val="3935"/>
              </a:lnSpc>
            </a:pPr>
            <a:r>
              <a:rPr sz="1795" dirty="0">
                <a:solidFill>
                  <a:srgbClr val="FFFFFF"/>
                </a:solidFill>
                <a:latin typeface="Arial" panose="020B0604020202020204"/>
                <a:cs typeface="Arial" panose="020B0604020202020204"/>
              </a:rPr>
              <a:t>Kubernetes</a:t>
            </a:r>
            <a:r>
              <a:rPr sz="1795" spc="-55" dirty="0">
                <a:solidFill>
                  <a:srgbClr val="FFFFFF"/>
                </a:solidFill>
                <a:latin typeface="Arial" panose="020B0604020202020204"/>
                <a:cs typeface="Arial" panose="020B0604020202020204"/>
              </a:rPr>
              <a:t> </a:t>
            </a:r>
            <a:r>
              <a:rPr sz="1795" dirty="0">
                <a:solidFill>
                  <a:srgbClr val="FFFFFF"/>
                </a:solidFill>
                <a:latin typeface="Arial" panose="020B0604020202020204"/>
                <a:cs typeface="Arial" panose="020B0604020202020204"/>
              </a:rPr>
              <a:t>pod</a:t>
            </a:r>
            <a:endParaRPr sz="1795">
              <a:latin typeface="Arial" panose="020B0604020202020204"/>
              <a:cs typeface="Arial" panose="020B0604020202020204"/>
            </a:endParaRPr>
          </a:p>
        </p:txBody>
      </p:sp>
      <p:sp>
        <p:nvSpPr>
          <p:cNvPr id="11" name="object 2"/>
          <p:cNvSpPr txBox="1">
            <a:spLocks noGrp="1"/>
          </p:cNvSpPr>
          <p:nvPr>
            <p:ph type="title"/>
          </p:nvPr>
        </p:nvSpPr>
        <p:spPr>
          <a:xfrm>
            <a:off x="4806868" y="1089536"/>
            <a:ext cx="2996012" cy="560070"/>
          </a:xfrm>
          <a:prstGeom prst="rect">
            <a:avLst/>
          </a:prstGeom>
        </p:spPr>
        <p:txBody>
          <a:bodyPr vert="horz" wrap="square" lIns="0" tIns="6642" rIns="0" bIns="0" rtlCol="0">
            <a:spAutoFit/>
          </a:bodyPr>
          <a:lstStyle/>
          <a:p>
            <a:pPr marL="12700">
              <a:lnSpc>
                <a:spcPct val="100000"/>
              </a:lnSpc>
              <a:spcBef>
                <a:spcPts val="115"/>
              </a:spcBef>
            </a:pPr>
            <a:r>
              <a:rPr lang="en-US" altLang="zh-CN" sz="3595" spc="0" dirty="0" smtClean="0">
                <a:solidFill>
                  <a:srgbClr val="00D2FF"/>
                </a:solidFill>
              </a:rPr>
              <a:t>Before</a:t>
            </a:r>
            <a:endParaRPr sz="3595" dirty="0"/>
          </a:p>
        </p:txBody>
      </p:sp>
    </p:spTree>
    <p:extLst>
      <p:ext uri="{BB962C8B-B14F-4D97-AF65-F5344CB8AC3E}">
        <p14:creationId xmlns:p14="http://schemas.microsoft.com/office/powerpoint/2010/main" val="2084304859"/>
      </p:ext>
    </p:extLst>
  </p:cSld>
  <p:clrMapOvr>
    <a:masterClrMapping/>
  </p:clrMapOvr>
  <p:transition spd="med"/>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3593009" y="2748872"/>
            <a:ext cx="5098383" cy="2014614"/>
          </a:xfrm>
          <a:prstGeom prst="rect">
            <a:avLst/>
          </a:prstGeom>
          <a:blipFill>
            <a:blip r:embed="rId2" cstate="print"/>
            <a:stretch>
              <a:fillRect/>
            </a:stretch>
          </a:blipFill>
        </p:spPr>
        <p:txBody>
          <a:bodyPr wrap="square" lIns="0" tIns="0" rIns="0" bIns="0" rtlCol="0"/>
          <a:lstStyle/>
          <a:p>
            <a:endParaRPr sz="820"/>
          </a:p>
        </p:txBody>
      </p:sp>
      <p:sp>
        <p:nvSpPr>
          <p:cNvPr id="5" name="object 5"/>
          <p:cNvSpPr/>
          <p:nvPr/>
        </p:nvSpPr>
        <p:spPr>
          <a:xfrm>
            <a:off x="3659683" y="2779829"/>
            <a:ext cx="4965371" cy="1914868"/>
          </a:xfrm>
          <a:custGeom>
            <a:avLst/>
            <a:gdLst/>
            <a:ahLst/>
            <a:cxnLst/>
            <a:rect l="l" t="t" r="r" b="b"/>
            <a:pathLst>
              <a:path w="8187690" h="4210050">
                <a:moveTo>
                  <a:pt x="0" y="0"/>
                </a:moveTo>
                <a:lnTo>
                  <a:pt x="8187132" y="0"/>
                </a:lnTo>
                <a:lnTo>
                  <a:pt x="8187132" y="4209463"/>
                </a:lnTo>
                <a:lnTo>
                  <a:pt x="0" y="4209463"/>
                </a:lnTo>
                <a:lnTo>
                  <a:pt x="0" y="0"/>
                </a:lnTo>
                <a:close/>
              </a:path>
            </a:pathLst>
          </a:custGeom>
          <a:ln w="52354">
            <a:solidFill>
              <a:srgbClr val="00D2FF"/>
            </a:solidFill>
          </a:ln>
        </p:spPr>
        <p:txBody>
          <a:bodyPr wrap="square" lIns="0" tIns="0" rIns="0" bIns="0" rtlCol="0"/>
          <a:lstStyle/>
          <a:p>
            <a:endParaRPr sz="820"/>
          </a:p>
        </p:txBody>
      </p:sp>
      <p:sp>
        <p:nvSpPr>
          <p:cNvPr id="6" name="object 6"/>
          <p:cNvSpPr/>
          <p:nvPr/>
        </p:nvSpPr>
        <p:spPr>
          <a:xfrm>
            <a:off x="4518589" y="2895719"/>
            <a:ext cx="3247219" cy="1720920"/>
          </a:xfrm>
          <a:prstGeom prst="rect">
            <a:avLst/>
          </a:prstGeom>
          <a:blipFill>
            <a:blip r:embed="rId3" cstate="print"/>
            <a:stretch>
              <a:fillRect/>
            </a:stretch>
          </a:blipFill>
        </p:spPr>
        <p:txBody>
          <a:bodyPr wrap="square" lIns="0" tIns="0" rIns="0" bIns="0" rtlCol="0"/>
          <a:lstStyle/>
          <a:p>
            <a:endParaRPr sz="820"/>
          </a:p>
        </p:txBody>
      </p:sp>
      <p:sp>
        <p:nvSpPr>
          <p:cNvPr id="7" name="object 7"/>
          <p:cNvSpPr/>
          <p:nvPr/>
        </p:nvSpPr>
        <p:spPr>
          <a:xfrm>
            <a:off x="4585266" y="2926677"/>
            <a:ext cx="3114236" cy="1621139"/>
          </a:xfrm>
          <a:custGeom>
            <a:avLst/>
            <a:gdLst/>
            <a:ahLst/>
            <a:cxnLst/>
            <a:rect l="l" t="t" r="r" b="b"/>
            <a:pathLst>
              <a:path w="5135245" h="3564254">
                <a:moveTo>
                  <a:pt x="0" y="0"/>
                </a:moveTo>
                <a:lnTo>
                  <a:pt x="5134618" y="0"/>
                </a:lnTo>
                <a:lnTo>
                  <a:pt x="5134618" y="3563744"/>
                </a:lnTo>
                <a:lnTo>
                  <a:pt x="0" y="3563744"/>
                </a:lnTo>
                <a:lnTo>
                  <a:pt x="0" y="0"/>
                </a:lnTo>
                <a:close/>
              </a:path>
            </a:pathLst>
          </a:custGeom>
          <a:solidFill>
            <a:srgbClr val="FFFFFF"/>
          </a:solidFill>
        </p:spPr>
        <p:txBody>
          <a:bodyPr wrap="square" lIns="0" tIns="0" rIns="0" bIns="0" rtlCol="0"/>
          <a:lstStyle/>
          <a:p>
            <a:endParaRPr sz="820"/>
          </a:p>
        </p:txBody>
      </p:sp>
      <p:sp>
        <p:nvSpPr>
          <p:cNvPr id="8" name="object 8"/>
          <p:cNvSpPr/>
          <p:nvPr/>
        </p:nvSpPr>
        <p:spPr>
          <a:xfrm>
            <a:off x="4585266" y="2926677"/>
            <a:ext cx="3114236" cy="1621139"/>
          </a:xfrm>
          <a:custGeom>
            <a:avLst/>
            <a:gdLst/>
            <a:ahLst/>
            <a:cxnLst/>
            <a:rect l="l" t="t" r="r" b="b"/>
            <a:pathLst>
              <a:path w="5135245" h="3564254">
                <a:moveTo>
                  <a:pt x="0" y="0"/>
                </a:moveTo>
                <a:lnTo>
                  <a:pt x="5134639" y="0"/>
                </a:lnTo>
                <a:lnTo>
                  <a:pt x="5134639" y="3563744"/>
                </a:lnTo>
                <a:lnTo>
                  <a:pt x="0" y="3563744"/>
                </a:lnTo>
                <a:lnTo>
                  <a:pt x="0" y="0"/>
                </a:lnTo>
                <a:close/>
              </a:path>
            </a:pathLst>
          </a:custGeom>
          <a:ln w="52354">
            <a:solidFill>
              <a:srgbClr val="00D2FF"/>
            </a:solidFill>
          </a:ln>
        </p:spPr>
        <p:txBody>
          <a:bodyPr wrap="square" lIns="0" tIns="0" rIns="0" bIns="0" rtlCol="0"/>
          <a:lstStyle/>
          <a:p>
            <a:endParaRPr sz="820"/>
          </a:p>
        </p:txBody>
      </p:sp>
      <p:sp>
        <p:nvSpPr>
          <p:cNvPr id="9" name="object 9"/>
          <p:cNvSpPr txBox="1"/>
          <p:nvPr/>
        </p:nvSpPr>
        <p:spPr>
          <a:xfrm>
            <a:off x="4667250" y="3446856"/>
            <a:ext cx="1261945" cy="561975"/>
          </a:xfrm>
          <a:prstGeom prst="rect">
            <a:avLst/>
          </a:prstGeom>
        </p:spPr>
        <p:txBody>
          <a:bodyPr vert="horz" wrap="square" lIns="0" tIns="3754" rIns="0" bIns="0" rtlCol="0">
            <a:spAutoFit/>
          </a:bodyPr>
          <a:lstStyle/>
          <a:p>
            <a:pPr marR="5080">
              <a:lnSpc>
                <a:spcPct val="101000"/>
              </a:lnSpc>
              <a:spcBef>
                <a:spcPts val="65"/>
              </a:spcBef>
            </a:pPr>
            <a:r>
              <a:rPr sz="1795" dirty="0">
                <a:solidFill>
                  <a:srgbClr val="32324B"/>
                </a:solidFill>
                <a:latin typeface="Arial" panose="020B0604020202020204"/>
                <a:cs typeface="Arial" panose="020B0604020202020204"/>
              </a:rPr>
              <a:t>App  con</a:t>
            </a:r>
            <a:r>
              <a:rPr sz="1795" spc="-5" dirty="0">
                <a:solidFill>
                  <a:srgbClr val="32324B"/>
                </a:solidFill>
                <a:latin typeface="Arial" panose="020B0604020202020204"/>
                <a:cs typeface="Arial" panose="020B0604020202020204"/>
              </a:rPr>
              <a:t>t</a:t>
            </a:r>
            <a:r>
              <a:rPr sz="1795" dirty="0">
                <a:solidFill>
                  <a:srgbClr val="32324B"/>
                </a:solidFill>
                <a:latin typeface="Arial" panose="020B0604020202020204"/>
                <a:cs typeface="Arial" panose="020B0604020202020204"/>
              </a:rPr>
              <a:t>ainer</a:t>
            </a:r>
            <a:endParaRPr sz="1795">
              <a:latin typeface="Arial" panose="020B0604020202020204"/>
              <a:cs typeface="Arial" panose="020B0604020202020204"/>
            </a:endParaRPr>
          </a:p>
        </p:txBody>
      </p:sp>
      <p:sp>
        <p:nvSpPr>
          <p:cNvPr id="10" name="object 10"/>
          <p:cNvSpPr/>
          <p:nvPr/>
        </p:nvSpPr>
        <p:spPr>
          <a:xfrm>
            <a:off x="6649594" y="2955398"/>
            <a:ext cx="925455" cy="643056"/>
          </a:xfrm>
          <a:prstGeom prst="rect">
            <a:avLst/>
          </a:prstGeom>
          <a:blipFill>
            <a:blip r:embed="rId4" cstate="print"/>
            <a:stretch>
              <a:fillRect/>
            </a:stretch>
          </a:blipFill>
        </p:spPr>
        <p:txBody>
          <a:bodyPr wrap="square" lIns="0" tIns="0" rIns="0" bIns="0" rtlCol="0"/>
          <a:lstStyle/>
          <a:p>
            <a:endParaRPr sz="820"/>
          </a:p>
        </p:txBody>
      </p:sp>
      <p:sp>
        <p:nvSpPr>
          <p:cNvPr id="11" name="object 11"/>
          <p:cNvSpPr/>
          <p:nvPr/>
        </p:nvSpPr>
        <p:spPr>
          <a:xfrm>
            <a:off x="6716531" y="2986356"/>
            <a:ext cx="791748" cy="543268"/>
          </a:xfrm>
          <a:custGeom>
            <a:avLst/>
            <a:gdLst/>
            <a:ahLst/>
            <a:cxnLst/>
            <a:rect l="l" t="t" r="r" b="b"/>
            <a:pathLst>
              <a:path w="1305559" h="1194435">
                <a:moveTo>
                  <a:pt x="652687" y="0"/>
                </a:moveTo>
                <a:lnTo>
                  <a:pt x="607133" y="1445"/>
                </a:lnTo>
                <a:lnTo>
                  <a:pt x="561757" y="5780"/>
                </a:lnTo>
                <a:lnTo>
                  <a:pt x="516738" y="13005"/>
                </a:lnTo>
                <a:lnTo>
                  <a:pt x="472255" y="23120"/>
                </a:lnTo>
                <a:lnTo>
                  <a:pt x="428487" y="36126"/>
                </a:lnTo>
                <a:lnTo>
                  <a:pt x="385610" y="52021"/>
                </a:lnTo>
                <a:lnTo>
                  <a:pt x="343805" y="70807"/>
                </a:lnTo>
                <a:lnTo>
                  <a:pt x="303250" y="92483"/>
                </a:lnTo>
                <a:lnTo>
                  <a:pt x="264123" y="117048"/>
                </a:lnTo>
                <a:lnTo>
                  <a:pt x="226603" y="144504"/>
                </a:lnTo>
                <a:lnTo>
                  <a:pt x="190869" y="174850"/>
                </a:lnTo>
                <a:lnTo>
                  <a:pt x="156165" y="209109"/>
                </a:lnTo>
                <a:lnTo>
                  <a:pt x="124932" y="245151"/>
                </a:lnTo>
                <a:lnTo>
                  <a:pt x="97169" y="282788"/>
                </a:lnTo>
                <a:lnTo>
                  <a:pt x="72877" y="321833"/>
                </a:lnTo>
                <a:lnTo>
                  <a:pt x="52055" y="362098"/>
                </a:lnTo>
                <a:lnTo>
                  <a:pt x="34703" y="403395"/>
                </a:lnTo>
                <a:lnTo>
                  <a:pt x="20822" y="445537"/>
                </a:lnTo>
                <a:lnTo>
                  <a:pt x="10411" y="488335"/>
                </a:lnTo>
                <a:lnTo>
                  <a:pt x="3470" y="531603"/>
                </a:lnTo>
                <a:lnTo>
                  <a:pt x="0" y="575152"/>
                </a:lnTo>
                <a:lnTo>
                  <a:pt x="0" y="618795"/>
                </a:lnTo>
                <a:lnTo>
                  <a:pt x="3470" y="662344"/>
                </a:lnTo>
                <a:lnTo>
                  <a:pt x="10411" y="705612"/>
                </a:lnTo>
                <a:lnTo>
                  <a:pt x="20822" y="748410"/>
                </a:lnTo>
                <a:lnTo>
                  <a:pt x="34703" y="790552"/>
                </a:lnTo>
                <a:lnTo>
                  <a:pt x="52055" y="831849"/>
                </a:lnTo>
                <a:lnTo>
                  <a:pt x="72877" y="872114"/>
                </a:lnTo>
                <a:lnTo>
                  <a:pt x="97169" y="911159"/>
                </a:lnTo>
                <a:lnTo>
                  <a:pt x="124932" y="948796"/>
                </a:lnTo>
                <a:lnTo>
                  <a:pt x="156165" y="984838"/>
                </a:lnTo>
                <a:lnTo>
                  <a:pt x="190869" y="1019097"/>
                </a:lnTo>
                <a:lnTo>
                  <a:pt x="226603" y="1049441"/>
                </a:lnTo>
                <a:lnTo>
                  <a:pt x="264123" y="1076896"/>
                </a:lnTo>
                <a:lnTo>
                  <a:pt x="303250" y="1101461"/>
                </a:lnTo>
                <a:lnTo>
                  <a:pt x="343805" y="1123135"/>
                </a:lnTo>
                <a:lnTo>
                  <a:pt x="385610" y="1141920"/>
                </a:lnTo>
                <a:lnTo>
                  <a:pt x="428487" y="1157815"/>
                </a:lnTo>
                <a:lnTo>
                  <a:pt x="472255" y="1170820"/>
                </a:lnTo>
                <a:lnTo>
                  <a:pt x="516738" y="1180935"/>
                </a:lnTo>
                <a:lnTo>
                  <a:pt x="561757" y="1188160"/>
                </a:lnTo>
                <a:lnTo>
                  <a:pt x="607133" y="1192495"/>
                </a:lnTo>
                <a:lnTo>
                  <a:pt x="652687" y="1193940"/>
                </a:lnTo>
                <a:lnTo>
                  <a:pt x="698241" y="1192495"/>
                </a:lnTo>
                <a:lnTo>
                  <a:pt x="743617" y="1188160"/>
                </a:lnTo>
                <a:lnTo>
                  <a:pt x="788636" y="1180935"/>
                </a:lnTo>
                <a:lnTo>
                  <a:pt x="833119" y="1170820"/>
                </a:lnTo>
                <a:lnTo>
                  <a:pt x="876888" y="1157815"/>
                </a:lnTo>
                <a:lnTo>
                  <a:pt x="919764" y="1141920"/>
                </a:lnTo>
                <a:lnTo>
                  <a:pt x="961569" y="1123135"/>
                </a:lnTo>
                <a:lnTo>
                  <a:pt x="1002124" y="1101461"/>
                </a:lnTo>
                <a:lnTo>
                  <a:pt x="1041251" y="1076896"/>
                </a:lnTo>
                <a:lnTo>
                  <a:pt x="1078771" y="1049441"/>
                </a:lnTo>
                <a:lnTo>
                  <a:pt x="1114506" y="1019097"/>
                </a:lnTo>
                <a:lnTo>
                  <a:pt x="1149195" y="984838"/>
                </a:lnTo>
                <a:lnTo>
                  <a:pt x="1180415" y="948796"/>
                </a:lnTo>
                <a:lnTo>
                  <a:pt x="1208167" y="911159"/>
                </a:lnTo>
                <a:lnTo>
                  <a:pt x="1232449" y="872114"/>
                </a:lnTo>
                <a:lnTo>
                  <a:pt x="1253263" y="831849"/>
                </a:lnTo>
                <a:lnTo>
                  <a:pt x="1270607" y="790552"/>
                </a:lnTo>
                <a:lnTo>
                  <a:pt x="1284483" y="748410"/>
                </a:lnTo>
                <a:lnTo>
                  <a:pt x="1294890" y="705612"/>
                </a:lnTo>
                <a:lnTo>
                  <a:pt x="1301828" y="662344"/>
                </a:lnTo>
                <a:lnTo>
                  <a:pt x="1305297" y="618795"/>
                </a:lnTo>
                <a:lnTo>
                  <a:pt x="1305297" y="575152"/>
                </a:lnTo>
                <a:lnTo>
                  <a:pt x="1301828" y="531603"/>
                </a:lnTo>
                <a:lnTo>
                  <a:pt x="1294890" y="488335"/>
                </a:lnTo>
                <a:lnTo>
                  <a:pt x="1284483" y="445537"/>
                </a:lnTo>
                <a:lnTo>
                  <a:pt x="1270607" y="403395"/>
                </a:lnTo>
                <a:lnTo>
                  <a:pt x="1253263" y="362098"/>
                </a:lnTo>
                <a:lnTo>
                  <a:pt x="1232449" y="321833"/>
                </a:lnTo>
                <a:lnTo>
                  <a:pt x="1208167" y="282788"/>
                </a:lnTo>
                <a:lnTo>
                  <a:pt x="1180415" y="245151"/>
                </a:lnTo>
                <a:lnTo>
                  <a:pt x="1149195" y="209109"/>
                </a:lnTo>
                <a:lnTo>
                  <a:pt x="1114506" y="174850"/>
                </a:lnTo>
                <a:lnTo>
                  <a:pt x="1078771" y="144504"/>
                </a:lnTo>
                <a:lnTo>
                  <a:pt x="1041251" y="117048"/>
                </a:lnTo>
                <a:lnTo>
                  <a:pt x="1002124" y="92483"/>
                </a:lnTo>
                <a:lnTo>
                  <a:pt x="961569" y="70807"/>
                </a:lnTo>
                <a:lnTo>
                  <a:pt x="919764" y="52021"/>
                </a:lnTo>
                <a:lnTo>
                  <a:pt x="876888" y="36126"/>
                </a:lnTo>
                <a:lnTo>
                  <a:pt x="833119" y="23120"/>
                </a:lnTo>
                <a:lnTo>
                  <a:pt x="788636" y="13005"/>
                </a:lnTo>
                <a:lnTo>
                  <a:pt x="743617" y="5780"/>
                </a:lnTo>
                <a:lnTo>
                  <a:pt x="698241" y="1445"/>
                </a:lnTo>
                <a:lnTo>
                  <a:pt x="652687" y="0"/>
                </a:lnTo>
                <a:close/>
              </a:path>
            </a:pathLst>
          </a:custGeom>
          <a:solidFill>
            <a:srgbClr val="FFFFFF"/>
          </a:solidFill>
        </p:spPr>
        <p:txBody>
          <a:bodyPr wrap="square" lIns="0" tIns="0" rIns="0" bIns="0" rtlCol="0"/>
          <a:lstStyle/>
          <a:p>
            <a:endParaRPr sz="820"/>
          </a:p>
        </p:txBody>
      </p:sp>
      <p:sp>
        <p:nvSpPr>
          <p:cNvPr id="12" name="object 12"/>
          <p:cNvSpPr/>
          <p:nvPr/>
        </p:nvSpPr>
        <p:spPr>
          <a:xfrm>
            <a:off x="6716531" y="2986359"/>
            <a:ext cx="791748" cy="543268"/>
          </a:xfrm>
          <a:custGeom>
            <a:avLst/>
            <a:gdLst/>
            <a:ahLst/>
            <a:cxnLst/>
            <a:rect l="l" t="t" r="r" b="b"/>
            <a:pathLst>
              <a:path w="1305559" h="1194435">
                <a:moveTo>
                  <a:pt x="1114432" y="174848"/>
                </a:moveTo>
                <a:lnTo>
                  <a:pt x="1149131" y="209106"/>
                </a:lnTo>
                <a:lnTo>
                  <a:pt x="1180361" y="245148"/>
                </a:lnTo>
                <a:lnTo>
                  <a:pt x="1208120" y="282785"/>
                </a:lnTo>
                <a:lnTo>
                  <a:pt x="1232410" y="321829"/>
                </a:lnTo>
                <a:lnTo>
                  <a:pt x="1253229" y="362094"/>
                </a:lnTo>
                <a:lnTo>
                  <a:pt x="1270579" y="403391"/>
                </a:lnTo>
                <a:lnTo>
                  <a:pt x="1284458" y="445532"/>
                </a:lnTo>
                <a:lnTo>
                  <a:pt x="1294868" y="488331"/>
                </a:lnTo>
                <a:lnTo>
                  <a:pt x="1301808" y="531598"/>
                </a:lnTo>
                <a:lnTo>
                  <a:pt x="1305278" y="575147"/>
                </a:lnTo>
                <a:lnTo>
                  <a:pt x="1305278" y="618790"/>
                </a:lnTo>
                <a:lnTo>
                  <a:pt x="1301808" y="662339"/>
                </a:lnTo>
                <a:lnTo>
                  <a:pt x="1294868" y="705607"/>
                </a:lnTo>
                <a:lnTo>
                  <a:pt x="1284458" y="748405"/>
                </a:lnTo>
                <a:lnTo>
                  <a:pt x="1270579" y="790547"/>
                </a:lnTo>
                <a:lnTo>
                  <a:pt x="1253229" y="831844"/>
                </a:lnTo>
                <a:lnTo>
                  <a:pt x="1232410" y="872108"/>
                </a:lnTo>
                <a:lnTo>
                  <a:pt x="1208120" y="911153"/>
                </a:lnTo>
                <a:lnTo>
                  <a:pt x="1180361" y="948790"/>
                </a:lnTo>
                <a:lnTo>
                  <a:pt x="1149131" y="984831"/>
                </a:lnTo>
                <a:lnTo>
                  <a:pt x="1114432" y="1019090"/>
                </a:lnTo>
                <a:lnTo>
                  <a:pt x="1078701" y="1049436"/>
                </a:lnTo>
                <a:lnTo>
                  <a:pt x="1041184" y="1076892"/>
                </a:lnTo>
                <a:lnTo>
                  <a:pt x="1002061" y="1101457"/>
                </a:lnTo>
                <a:lnTo>
                  <a:pt x="961508" y="1123133"/>
                </a:lnTo>
                <a:lnTo>
                  <a:pt x="919705" y="1141918"/>
                </a:lnTo>
                <a:lnTo>
                  <a:pt x="876831" y="1157814"/>
                </a:lnTo>
                <a:lnTo>
                  <a:pt x="833064" y="1170819"/>
                </a:lnTo>
                <a:lnTo>
                  <a:pt x="788583" y="1180935"/>
                </a:lnTo>
                <a:lnTo>
                  <a:pt x="743566" y="1188160"/>
                </a:lnTo>
                <a:lnTo>
                  <a:pt x="698191" y="1192495"/>
                </a:lnTo>
                <a:lnTo>
                  <a:pt x="652639" y="1193940"/>
                </a:lnTo>
                <a:lnTo>
                  <a:pt x="607086" y="1192495"/>
                </a:lnTo>
                <a:lnTo>
                  <a:pt x="561712" y="1188160"/>
                </a:lnTo>
                <a:lnTo>
                  <a:pt x="516695" y="1180935"/>
                </a:lnTo>
                <a:lnTo>
                  <a:pt x="472213" y="1170819"/>
                </a:lnTo>
                <a:lnTo>
                  <a:pt x="428447" y="1157814"/>
                </a:lnTo>
                <a:lnTo>
                  <a:pt x="385573" y="1141918"/>
                </a:lnTo>
                <a:lnTo>
                  <a:pt x="343770" y="1123133"/>
                </a:lnTo>
                <a:lnTo>
                  <a:pt x="303218" y="1101457"/>
                </a:lnTo>
                <a:lnTo>
                  <a:pt x="264094" y="1076892"/>
                </a:lnTo>
                <a:lnTo>
                  <a:pt x="226577" y="1049436"/>
                </a:lnTo>
                <a:lnTo>
                  <a:pt x="190847" y="1019090"/>
                </a:lnTo>
                <a:lnTo>
                  <a:pt x="156147" y="984831"/>
                </a:lnTo>
                <a:lnTo>
                  <a:pt x="124918" y="948790"/>
                </a:lnTo>
                <a:lnTo>
                  <a:pt x="97158" y="911153"/>
                </a:lnTo>
                <a:lnTo>
                  <a:pt x="72868" y="872108"/>
                </a:lnTo>
                <a:lnTo>
                  <a:pt x="52049" y="831844"/>
                </a:lnTo>
                <a:lnTo>
                  <a:pt x="34699" y="790547"/>
                </a:lnTo>
                <a:lnTo>
                  <a:pt x="20819" y="748405"/>
                </a:lnTo>
                <a:lnTo>
                  <a:pt x="10409" y="705607"/>
                </a:lnTo>
                <a:lnTo>
                  <a:pt x="3469" y="662339"/>
                </a:lnTo>
                <a:lnTo>
                  <a:pt x="0" y="618790"/>
                </a:lnTo>
                <a:lnTo>
                  <a:pt x="0" y="575147"/>
                </a:lnTo>
                <a:lnTo>
                  <a:pt x="3469" y="531598"/>
                </a:lnTo>
                <a:lnTo>
                  <a:pt x="10409" y="488331"/>
                </a:lnTo>
                <a:lnTo>
                  <a:pt x="20819" y="445532"/>
                </a:lnTo>
                <a:lnTo>
                  <a:pt x="34699" y="403391"/>
                </a:lnTo>
                <a:lnTo>
                  <a:pt x="52049" y="362094"/>
                </a:lnTo>
                <a:lnTo>
                  <a:pt x="72868" y="321829"/>
                </a:lnTo>
                <a:lnTo>
                  <a:pt x="97158" y="282785"/>
                </a:lnTo>
                <a:lnTo>
                  <a:pt x="124918" y="245148"/>
                </a:lnTo>
                <a:lnTo>
                  <a:pt x="156147" y="209106"/>
                </a:lnTo>
                <a:lnTo>
                  <a:pt x="190847" y="174848"/>
                </a:lnTo>
                <a:lnTo>
                  <a:pt x="226577" y="144502"/>
                </a:lnTo>
                <a:lnTo>
                  <a:pt x="264094" y="117047"/>
                </a:lnTo>
                <a:lnTo>
                  <a:pt x="303218" y="92481"/>
                </a:lnTo>
                <a:lnTo>
                  <a:pt x="343770" y="70806"/>
                </a:lnTo>
                <a:lnTo>
                  <a:pt x="385573" y="52020"/>
                </a:lnTo>
                <a:lnTo>
                  <a:pt x="428447" y="36125"/>
                </a:lnTo>
                <a:lnTo>
                  <a:pt x="472213" y="23120"/>
                </a:lnTo>
                <a:lnTo>
                  <a:pt x="516695" y="13005"/>
                </a:lnTo>
                <a:lnTo>
                  <a:pt x="561712" y="5780"/>
                </a:lnTo>
                <a:lnTo>
                  <a:pt x="607086" y="1445"/>
                </a:lnTo>
                <a:lnTo>
                  <a:pt x="652639" y="0"/>
                </a:lnTo>
                <a:lnTo>
                  <a:pt x="698191" y="1445"/>
                </a:lnTo>
                <a:lnTo>
                  <a:pt x="743566" y="5780"/>
                </a:lnTo>
                <a:lnTo>
                  <a:pt x="788583" y="13005"/>
                </a:lnTo>
                <a:lnTo>
                  <a:pt x="833064" y="23120"/>
                </a:lnTo>
                <a:lnTo>
                  <a:pt x="876831" y="36125"/>
                </a:lnTo>
                <a:lnTo>
                  <a:pt x="919705" y="52020"/>
                </a:lnTo>
                <a:lnTo>
                  <a:pt x="961508" y="70806"/>
                </a:lnTo>
                <a:lnTo>
                  <a:pt x="1002061" y="92481"/>
                </a:lnTo>
                <a:lnTo>
                  <a:pt x="1041184" y="117047"/>
                </a:lnTo>
                <a:lnTo>
                  <a:pt x="1078701" y="144502"/>
                </a:lnTo>
                <a:lnTo>
                  <a:pt x="1114432" y="174848"/>
                </a:lnTo>
                <a:close/>
              </a:path>
            </a:pathLst>
          </a:custGeom>
          <a:ln w="52354">
            <a:solidFill>
              <a:srgbClr val="00D2FF"/>
            </a:solidFill>
          </a:ln>
        </p:spPr>
        <p:txBody>
          <a:bodyPr wrap="square" lIns="0" tIns="0" rIns="0" bIns="0" rtlCol="0"/>
          <a:lstStyle/>
          <a:p>
            <a:endParaRPr sz="820"/>
          </a:p>
        </p:txBody>
      </p:sp>
      <p:sp>
        <p:nvSpPr>
          <p:cNvPr id="13" name="object 13"/>
          <p:cNvSpPr txBox="1"/>
          <p:nvPr/>
        </p:nvSpPr>
        <p:spPr>
          <a:xfrm>
            <a:off x="6927851" y="3156344"/>
            <a:ext cx="380471" cy="189865"/>
          </a:xfrm>
          <a:prstGeom prst="rect">
            <a:avLst/>
          </a:prstGeom>
        </p:spPr>
        <p:txBody>
          <a:bodyPr vert="horz" wrap="square" lIns="0" tIns="7798" rIns="0" bIns="0" rtlCol="0">
            <a:spAutoFit/>
          </a:bodyPr>
          <a:lstStyle/>
          <a:p>
            <a:pPr>
              <a:lnSpc>
                <a:spcPct val="100000"/>
              </a:lnSpc>
              <a:spcBef>
                <a:spcPts val="135"/>
              </a:spcBef>
            </a:pPr>
            <a:r>
              <a:rPr sz="1185" spc="10" dirty="0">
                <a:solidFill>
                  <a:srgbClr val="32324B"/>
                </a:solidFill>
                <a:latin typeface="Arial" panose="020B0604020202020204"/>
                <a:cs typeface="Arial" panose="020B0604020202020204"/>
              </a:rPr>
              <a:t>TLS</a:t>
            </a:r>
            <a:endParaRPr sz="1185">
              <a:latin typeface="Arial" panose="020B0604020202020204"/>
              <a:cs typeface="Arial" panose="020B0604020202020204"/>
            </a:endParaRPr>
          </a:p>
        </p:txBody>
      </p:sp>
      <p:sp>
        <p:nvSpPr>
          <p:cNvPr id="18" name="object 18"/>
          <p:cNvSpPr txBox="1"/>
          <p:nvPr/>
        </p:nvSpPr>
        <p:spPr>
          <a:xfrm>
            <a:off x="5002449" y="4818641"/>
            <a:ext cx="2168065" cy="504190"/>
          </a:xfrm>
          <a:prstGeom prst="rect">
            <a:avLst/>
          </a:prstGeom>
        </p:spPr>
        <p:txBody>
          <a:bodyPr vert="horz" wrap="square" lIns="0" tIns="0" rIns="0" bIns="0" rtlCol="0">
            <a:spAutoFit/>
          </a:bodyPr>
          <a:lstStyle/>
          <a:p>
            <a:pPr marL="12700">
              <a:lnSpc>
                <a:spcPts val="3935"/>
              </a:lnSpc>
            </a:pPr>
            <a:r>
              <a:rPr sz="1795" dirty="0">
                <a:solidFill>
                  <a:srgbClr val="FFFFFF"/>
                </a:solidFill>
                <a:latin typeface="Arial" panose="020B0604020202020204"/>
                <a:cs typeface="Arial" panose="020B0604020202020204"/>
              </a:rPr>
              <a:t>Kubernetes</a:t>
            </a:r>
            <a:r>
              <a:rPr sz="1795" spc="-55" dirty="0">
                <a:solidFill>
                  <a:srgbClr val="FFFFFF"/>
                </a:solidFill>
                <a:latin typeface="Arial" panose="020B0604020202020204"/>
                <a:cs typeface="Arial" panose="020B0604020202020204"/>
              </a:rPr>
              <a:t> </a:t>
            </a:r>
            <a:r>
              <a:rPr sz="1795" dirty="0">
                <a:solidFill>
                  <a:srgbClr val="FFFFFF"/>
                </a:solidFill>
                <a:latin typeface="Arial" panose="020B0604020202020204"/>
                <a:cs typeface="Arial" panose="020B0604020202020204"/>
              </a:rPr>
              <a:t>pod</a:t>
            </a:r>
            <a:endParaRPr sz="1795">
              <a:latin typeface="Arial" panose="020B0604020202020204"/>
              <a:cs typeface="Arial" panose="020B0604020202020204"/>
            </a:endParaRPr>
          </a:p>
        </p:txBody>
      </p:sp>
      <p:sp>
        <p:nvSpPr>
          <p:cNvPr id="15" name="object 2"/>
          <p:cNvSpPr txBox="1"/>
          <p:nvPr/>
        </p:nvSpPr>
        <p:spPr>
          <a:xfrm>
            <a:off x="4806868" y="1089536"/>
            <a:ext cx="2996012" cy="560070"/>
          </a:xfrm>
          <a:prstGeom prst="rect">
            <a:avLst/>
          </a:prstGeom>
          <a:ln w="12700">
            <a:miter lim="400000"/>
          </a:ln>
        </p:spPr>
        <p:txBody>
          <a:bodyPr vert="horz" wrap="square" lIns="0" tIns="6642" rIns="0" bIns="0" rtlCol="0" anchor="ctr">
            <a:spAutoFit/>
          </a:bodyPr>
          <a:lstStyle/>
          <a:p>
            <a:pPr marL="12700" marR="0" lvl="0" indent="0" algn="l" defTabSz="457200" rtl="0" eaLnBrk="1" fontAlgn="auto" latinLnBrk="0" hangingPunct="1">
              <a:lnSpc>
                <a:spcPct val="100000"/>
              </a:lnSpc>
              <a:spcBef>
                <a:spcPts val="115"/>
              </a:spcBef>
              <a:spcAft>
                <a:spcPts val="0"/>
              </a:spcAft>
              <a:buClrTx/>
              <a:buSzTx/>
              <a:buFontTx/>
              <a:buNone/>
              <a:defRPr/>
            </a:pPr>
            <a:r>
              <a:rPr kumimoji="0" lang="en-US" altLang="zh-CN" sz="3595" b="1" i="0" u="none" strike="noStrike" kern="0" cap="none" spc="0" normalizeH="0" baseline="0" noProof="0" smtClean="0">
                <a:ln>
                  <a:noFill/>
                </a:ln>
                <a:solidFill>
                  <a:srgbClr val="00D2FF"/>
                </a:solidFill>
                <a:effectLst/>
                <a:uLnTx/>
                <a:uFillTx/>
                <a:latin typeface="Arial" panose="020B0604020202020204"/>
                <a:ea typeface="Arial" panose="020B0604020202020204"/>
                <a:cs typeface="Arial" panose="020B0604020202020204"/>
                <a:sym typeface="Arial" panose="020B0604020202020204"/>
              </a:rPr>
              <a:t>Before</a:t>
            </a:r>
            <a:endParaRPr kumimoji="0" lang="en-US" sz="3595" b="1" i="0" u="none" strike="noStrike" kern="0" cap="none" spc="0" normalizeH="0" baseline="0" noProof="0" dirty="0">
              <a:ln>
                <a:noFill/>
              </a:ln>
              <a:solidFill>
                <a:schemeClr val="accent1"/>
              </a:solidFill>
              <a:effectLst/>
              <a:uLnTx/>
              <a:uFillTx/>
              <a:latin typeface="Arial" panose="020B0604020202020204"/>
              <a:ea typeface="Arial" panose="020B0604020202020204"/>
              <a:cs typeface="Arial" panose="020B0604020202020204"/>
              <a:sym typeface="Arial" panose="020B0604020202020204"/>
            </a:endParaRPr>
          </a:p>
        </p:txBody>
      </p:sp>
    </p:spTree>
    <p:extLst>
      <p:ext uri="{BB962C8B-B14F-4D97-AF65-F5344CB8AC3E}">
        <p14:creationId xmlns:p14="http://schemas.microsoft.com/office/powerpoint/2010/main" val="902884819"/>
      </p:ext>
    </p:extLst>
  </p:cSld>
  <p:clrMapOvr>
    <a:masterClrMapping/>
  </p:clrMapOvr>
  <p:transition spd="med"/>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3593009" y="2748872"/>
            <a:ext cx="5098383" cy="2014614"/>
          </a:xfrm>
          <a:prstGeom prst="rect">
            <a:avLst/>
          </a:prstGeom>
          <a:blipFill>
            <a:blip r:embed="rId2" cstate="print"/>
            <a:stretch>
              <a:fillRect/>
            </a:stretch>
          </a:blipFill>
        </p:spPr>
        <p:txBody>
          <a:bodyPr wrap="square" lIns="0" tIns="0" rIns="0" bIns="0" rtlCol="0"/>
          <a:lstStyle/>
          <a:p>
            <a:endParaRPr sz="820"/>
          </a:p>
        </p:txBody>
      </p:sp>
      <p:sp>
        <p:nvSpPr>
          <p:cNvPr id="5" name="object 5"/>
          <p:cNvSpPr/>
          <p:nvPr/>
        </p:nvSpPr>
        <p:spPr>
          <a:xfrm>
            <a:off x="3659683" y="2779829"/>
            <a:ext cx="4965371" cy="1914868"/>
          </a:xfrm>
          <a:custGeom>
            <a:avLst/>
            <a:gdLst/>
            <a:ahLst/>
            <a:cxnLst/>
            <a:rect l="l" t="t" r="r" b="b"/>
            <a:pathLst>
              <a:path w="8187690" h="4210050">
                <a:moveTo>
                  <a:pt x="0" y="0"/>
                </a:moveTo>
                <a:lnTo>
                  <a:pt x="8187132" y="0"/>
                </a:lnTo>
                <a:lnTo>
                  <a:pt x="8187132" y="4209463"/>
                </a:lnTo>
                <a:lnTo>
                  <a:pt x="0" y="4209463"/>
                </a:lnTo>
                <a:lnTo>
                  <a:pt x="0" y="0"/>
                </a:lnTo>
                <a:close/>
              </a:path>
            </a:pathLst>
          </a:custGeom>
          <a:ln w="52354">
            <a:solidFill>
              <a:srgbClr val="00D2FF"/>
            </a:solidFill>
          </a:ln>
        </p:spPr>
        <p:txBody>
          <a:bodyPr wrap="square" lIns="0" tIns="0" rIns="0" bIns="0" rtlCol="0"/>
          <a:lstStyle/>
          <a:p>
            <a:endParaRPr sz="820"/>
          </a:p>
        </p:txBody>
      </p:sp>
      <p:sp>
        <p:nvSpPr>
          <p:cNvPr id="6" name="object 6"/>
          <p:cNvSpPr/>
          <p:nvPr/>
        </p:nvSpPr>
        <p:spPr>
          <a:xfrm>
            <a:off x="4518589" y="2895719"/>
            <a:ext cx="3247219" cy="1720920"/>
          </a:xfrm>
          <a:prstGeom prst="rect">
            <a:avLst/>
          </a:prstGeom>
          <a:blipFill>
            <a:blip r:embed="rId3" cstate="print"/>
            <a:stretch>
              <a:fillRect/>
            </a:stretch>
          </a:blipFill>
        </p:spPr>
        <p:txBody>
          <a:bodyPr wrap="square" lIns="0" tIns="0" rIns="0" bIns="0" rtlCol="0"/>
          <a:lstStyle/>
          <a:p>
            <a:endParaRPr sz="820"/>
          </a:p>
        </p:txBody>
      </p:sp>
      <p:sp>
        <p:nvSpPr>
          <p:cNvPr id="7" name="object 7"/>
          <p:cNvSpPr/>
          <p:nvPr/>
        </p:nvSpPr>
        <p:spPr>
          <a:xfrm>
            <a:off x="4585266" y="2926677"/>
            <a:ext cx="3114236" cy="1621139"/>
          </a:xfrm>
          <a:custGeom>
            <a:avLst/>
            <a:gdLst/>
            <a:ahLst/>
            <a:cxnLst/>
            <a:rect l="l" t="t" r="r" b="b"/>
            <a:pathLst>
              <a:path w="5135245" h="3564254">
                <a:moveTo>
                  <a:pt x="0" y="0"/>
                </a:moveTo>
                <a:lnTo>
                  <a:pt x="5134618" y="0"/>
                </a:lnTo>
                <a:lnTo>
                  <a:pt x="5134618" y="3563744"/>
                </a:lnTo>
                <a:lnTo>
                  <a:pt x="0" y="3563744"/>
                </a:lnTo>
                <a:lnTo>
                  <a:pt x="0" y="0"/>
                </a:lnTo>
                <a:close/>
              </a:path>
            </a:pathLst>
          </a:custGeom>
          <a:solidFill>
            <a:srgbClr val="FFFFFF"/>
          </a:solidFill>
        </p:spPr>
        <p:txBody>
          <a:bodyPr wrap="square" lIns="0" tIns="0" rIns="0" bIns="0" rtlCol="0"/>
          <a:lstStyle/>
          <a:p>
            <a:endParaRPr sz="820"/>
          </a:p>
        </p:txBody>
      </p:sp>
      <p:sp>
        <p:nvSpPr>
          <p:cNvPr id="8" name="object 8"/>
          <p:cNvSpPr/>
          <p:nvPr/>
        </p:nvSpPr>
        <p:spPr>
          <a:xfrm>
            <a:off x="4585266" y="2926677"/>
            <a:ext cx="3114236" cy="1621139"/>
          </a:xfrm>
          <a:custGeom>
            <a:avLst/>
            <a:gdLst/>
            <a:ahLst/>
            <a:cxnLst/>
            <a:rect l="l" t="t" r="r" b="b"/>
            <a:pathLst>
              <a:path w="5135245" h="3564254">
                <a:moveTo>
                  <a:pt x="0" y="0"/>
                </a:moveTo>
                <a:lnTo>
                  <a:pt x="5134639" y="0"/>
                </a:lnTo>
                <a:lnTo>
                  <a:pt x="5134639" y="3563744"/>
                </a:lnTo>
                <a:lnTo>
                  <a:pt x="0" y="3563744"/>
                </a:lnTo>
                <a:lnTo>
                  <a:pt x="0" y="0"/>
                </a:lnTo>
                <a:close/>
              </a:path>
            </a:pathLst>
          </a:custGeom>
          <a:ln w="52354">
            <a:solidFill>
              <a:srgbClr val="00D2FF"/>
            </a:solidFill>
          </a:ln>
        </p:spPr>
        <p:txBody>
          <a:bodyPr wrap="square" lIns="0" tIns="0" rIns="0" bIns="0" rtlCol="0"/>
          <a:lstStyle/>
          <a:p>
            <a:endParaRPr sz="820"/>
          </a:p>
        </p:txBody>
      </p:sp>
      <p:sp>
        <p:nvSpPr>
          <p:cNvPr id="9" name="object 9"/>
          <p:cNvSpPr txBox="1"/>
          <p:nvPr/>
        </p:nvSpPr>
        <p:spPr>
          <a:xfrm>
            <a:off x="4667250" y="3446856"/>
            <a:ext cx="1261945" cy="561975"/>
          </a:xfrm>
          <a:prstGeom prst="rect">
            <a:avLst/>
          </a:prstGeom>
        </p:spPr>
        <p:txBody>
          <a:bodyPr vert="horz" wrap="square" lIns="0" tIns="3754" rIns="0" bIns="0" rtlCol="0">
            <a:spAutoFit/>
          </a:bodyPr>
          <a:lstStyle/>
          <a:p>
            <a:pPr marR="5080">
              <a:lnSpc>
                <a:spcPct val="101000"/>
              </a:lnSpc>
              <a:spcBef>
                <a:spcPts val="65"/>
              </a:spcBef>
            </a:pPr>
            <a:r>
              <a:rPr sz="1795" dirty="0">
                <a:solidFill>
                  <a:srgbClr val="32324B"/>
                </a:solidFill>
                <a:latin typeface="Arial" panose="020B0604020202020204"/>
                <a:cs typeface="Arial" panose="020B0604020202020204"/>
              </a:rPr>
              <a:t>App  con</a:t>
            </a:r>
            <a:r>
              <a:rPr sz="1795" spc="-5" dirty="0">
                <a:solidFill>
                  <a:srgbClr val="32324B"/>
                </a:solidFill>
                <a:latin typeface="Arial" panose="020B0604020202020204"/>
                <a:cs typeface="Arial" panose="020B0604020202020204"/>
              </a:rPr>
              <a:t>t</a:t>
            </a:r>
            <a:r>
              <a:rPr sz="1795" dirty="0">
                <a:solidFill>
                  <a:srgbClr val="32324B"/>
                </a:solidFill>
                <a:latin typeface="Arial" panose="020B0604020202020204"/>
                <a:cs typeface="Arial" panose="020B0604020202020204"/>
              </a:rPr>
              <a:t>ainer</a:t>
            </a:r>
            <a:endParaRPr sz="1795">
              <a:latin typeface="Arial" panose="020B0604020202020204"/>
              <a:cs typeface="Arial" panose="020B0604020202020204"/>
            </a:endParaRPr>
          </a:p>
        </p:txBody>
      </p:sp>
      <p:sp>
        <p:nvSpPr>
          <p:cNvPr id="10" name="object 10"/>
          <p:cNvSpPr/>
          <p:nvPr/>
        </p:nvSpPr>
        <p:spPr>
          <a:xfrm>
            <a:off x="6649594" y="2955398"/>
            <a:ext cx="925455" cy="643056"/>
          </a:xfrm>
          <a:prstGeom prst="rect">
            <a:avLst/>
          </a:prstGeom>
          <a:blipFill>
            <a:blip r:embed="rId4" cstate="print"/>
            <a:stretch>
              <a:fillRect/>
            </a:stretch>
          </a:blipFill>
        </p:spPr>
        <p:txBody>
          <a:bodyPr wrap="square" lIns="0" tIns="0" rIns="0" bIns="0" rtlCol="0"/>
          <a:lstStyle/>
          <a:p>
            <a:endParaRPr sz="820"/>
          </a:p>
        </p:txBody>
      </p:sp>
      <p:sp>
        <p:nvSpPr>
          <p:cNvPr id="11" name="object 11"/>
          <p:cNvSpPr/>
          <p:nvPr/>
        </p:nvSpPr>
        <p:spPr>
          <a:xfrm>
            <a:off x="6716531" y="2986356"/>
            <a:ext cx="791748" cy="543268"/>
          </a:xfrm>
          <a:custGeom>
            <a:avLst/>
            <a:gdLst/>
            <a:ahLst/>
            <a:cxnLst/>
            <a:rect l="l" t="t" r="r" b="b"/>
            <a:pathLst>
              <a:path w="1305559" h="1194435">
                <a:moveTo>
                  <a:pt x="652687" y="0"/>
                </a:moveTo>
                <a:lnTo>
                  <a:pt x="607133" y="1445"/>
                </a:lnTo>
                <a:lnTo>
                  <a:pt x="561757" y="5780"/>
                </a:lnTo>
                <a:lnTo>
                  <a:pt x="516738" y="13005"/>
                </a:lnTo>
                <a:lnTo>
                  <a:pt x="472255" y="23120"/>
                </a:lnTo>
                <a:lnTo>
                  <a:pt x="428487" y="36126"/>
                </a:lnTo>
                <a:lnTo>
                  <a:pt x="385610" y="52021"/>
                </a:lnTo>
                <a:lnTo>
                  <a:pt x="343805" y="70807"/>
                </a:lnTo>
                <a:lnTo>
                  <a:pt x="303250" y="92483"/>
                </a:lnTo>
                <a:lnTo>
                  <a:pt x="264123" y="117048"/>
                </a:lnTo>
                <a:lnTo>
                  <a:pt x="226603" y="144504"/>
                </a:lnTo>
                <a:lnTo>
                  <a:pt x="190869" y="174850"/>
                </a:lnTo>
                <a:lnTo>
                  <a:pt x="156165" y="209109"/>
                </a:lnTo>
                <a:lnTo>
                  <a:pt x="124932" y="245151"/>
                </a:lnTo>
                <a:lnTo>
                  <a:pt x="97169" y="282788"/>
                </a:lnTo>
                <a:lnTo>
                  <a:pt x="72877" y="321833"/>
                </a:lnTo>
                <a:lnTo>
                  <a:pt x="52055" y="362098"/>
                </a:lnTo>
                <a:lnTo>
                  <a:pt x="34703" y="403395"/>
                </a:lnTo>
                <a:lnTo>
                  <a:pt x="20822" y="445537"/>
                </a:lnTo>
                <a:lnTo>
                  <a:pt x="10411" y="488335"/>
                </a:lnTo>
                <a:lnTo>
                  <a:pt x="3470" y="531603"/>
                </a:lnTo>
                <a:lnTo>
                  <a:pt x="0" y="575152"/>
                </a:lnTo>
                <a:lnTo>
                  <a:pt x="0" y="618795"/>
                </a:lnTo>
                <a:lnTo>
                  <a:pt x="3470" y="662344"/>
                </a:lnTo>
                <a:lnTo>
                  <a:pt x="10411" y="705612"/>
                </a:lnTo>
                <a:lnTo>
                  <a:pt x="20822" y="748410"/>
                </a:lnTo>
                <a:lnTo>
                  <a:pt x="34703" y="790552"/>
                </a:lnTo>
                <a:lnTo>
                  <a:pt x="52055" y="831849"/>
                </a:lnTo>
                <a:lnTo>
                  <a:pt x="72877" y="872114"/>
                </a:lnTo>
                <a:lnTo>
                  <a:pt x="97169" y="911159"/>
                </a:lnTo>
                <a:lnTo>
                  <a:pt x="124932" y="948796"/>
                </a:lnTo>
                <a:lnTo>
                  <a:pt x="156165" y="984838"/>
                </a:lnTo>
                <a:lnTo>
                  <a:pt x="190869" y="1019097"/>
                </a:lnTo>
                <a:lnTo>
                  <a:pt x="226603" y="1049441"/>
                </a:lnTo>
                <a:lnTo>
                  <a:pt x="264123" y="1076896"/>
                </a:lnTo>
                <a:lnTo>
                  <a:pt x="303250" y="1101461"/>
                </a:lnTo>
                <a:lnTo>
                  <a:pt x="343805" y="1123135"/>
                </a:lnTo>
                <a:lnTo>
                  <a:pt x="385610" y="1141920"/>
                </a:lnTo>
                <a:lnTo>
                  <a:pt x="428487" y="1157815"/>
                </a:lnTo>
                <a:lnTo>
                  <a:pt x="472255" y="1170820"/>
                </a:lnTo>
                <a:lnTo>
                  <a:pt x="516738" y="1180935"/>
                </a:lnTo>
                <a:lnTo>
                  <a:pt x="561757" y="1188160"/>
                </a:lnTo>
                <a:lnTo>
                  <a:pt x="607133" y="1192495"/>
                </a:lnTo>
                <a:lnTo>
                  <a:pt x="652687" y="1193940"/>
                </a:lnTo>
                <a:lnTo>
                  <a:pt x="698241" y="1192495"/>
                </a:lnTo>
                <a:lnTo>
                  <a:pt x="743617" y="1188160"/>
                </a:lnTo>
                <a:lnTo>
                  <a:pt x="788636" y="1180935"/>
                </a:lnTo>
                <a:lnTo>
                  <a:pt x="833119" y="1170820"/>
                </a:lnTo>
                <a:lnTo>
                  <a:pt x="876888" y="1157815"/>
                </a:lnTo>
                <a:lnTo>
                  <a:pt x="919764" y="1141920"/>
                </a:lnTo>
                <a:lnTo>
                  <a:pt x="961569" y="1123135"/>
                </a:lnTo>
                <a:lnTo>
                  <a:pt x="1002124" y="1101461"/>
                </a:lnTo>
                <a:lnTo>
                  <a:pt x="1041251" y="1076896"/>
                </a:lnTo>
                <a:lnTo>
                  <a:pt x="1078771" y="1049441"/>
                </a:lnTo>
                <a:lnTo>
                  <a:pt x="1114506" y="1019097"/>
                </a:lnTo>
                <a:lnTo>
                  <a:pt x="1149195" y="984838"/>
                </a:lnTo>
                <a:lnTo>
                  <a:pt x="1180415" y="948796"/>
                </a:lnTo>
                <a:lnTo>
                  <a:pt x="1208167" y="911159"/>
                </a:lnTo>
                <a:lnTo>
                  <a:pt x="1232449" y="872114"/>
                </a:lnTo>
                <a:lnTo>
                  <a:pt x="1253263" y="831849"/>
                </a:lnTo>
                <a:lnTo>
                  <a:pt x="1270607" y="790552"/>
                </a:lnTo>
                <a:lnTo>
                  <a:pt x="1284483" y="748410"/>
                </a:lnTo>
                <a:lnTo>
                  <a:pt x="1294890" y="705612"/>
                </a:lnTo>
                <a:lnTo>
                  <a:pt x="1301828" y="662344"/>
                </a:lnTo>
                <a:lnTo>
                  <a:pt x="1305297" y="618795"/>
                </a:lnTo>
                <a:lnTo>
                  <a:pt x="1305297" y="575152"/>
                </a:lnTo>
                <a:lnTo>
                  <a:pt x="1301828" y="531603"/>
                </a:lnTo>
                <a:lnTo>
                  <a:pt x="1294890" y="488335"/>
                </a:lnTo>
                <a:lnTo>
                  <a:pt x="1284483" y="445537"/>
                </a:lnTo>
                <a:lnTo>
                  <a:pt x="1270607" y="403395"/>
                </a:lnTo>
                <a:lnTo>
                  <a:pt x="1253263" y="362098"/>
                </a:lnTo>
                <a:lnTo>
                  <a:pt x="1232449" y="321833"/>
                </a:lnTo>
                <a:lnTo>
                  <a:pt x="1208167" y="282788"/>
                </a:lnTo>
                <a:lnTo>
                  <a:pt x="1180415" y="245151"/>
                </a:lnTo>
                <a:lnTo>
                  <a:pt x="1149195" y="209109"/>
                </a:lnTo>
                <a:lnTo>
                  <a:pt x="1114506" y="174850"/>
                </a:lnTo>
                <a:lnTo>
                  <a:pt x="1078771" y="144504"/>
                </a:lnTo>
                <a:lnTo>
                  <a:pt x="1041251" y="117048"/>
                </a:lnTo>
                <a:lnTo>
                  <a:pt x="1002124" y="92483"/>
                </a:lnTo>
                <a:lnTo>
                  <a:pt x="961569" y="70807"/>
                </a:lnTo>
                <a:lnTo>
                  <a:pt x="919764" y="52021"/>
                </a:lnTo>
                <a:lnTo>
                  <a:pt x="876888" y="36126"/>
                </a:lnTo>
                <a:lnTo>
                  <a:pt x="833119" y="23120"/>
                </a:lnTo>
                <a:lnTo>
                  <a:pt x="788636" y="13005"/>
                </a:lnTo>
                <a:lnTo>
                  <a:pt x="743617" y="5780"/>
                </a:lnTo>
                <a:lnTo>
                  <a:pt x="698241" y="1445"/>
                </a:lnTo>
                <a:lnTo>
                  <a:pt x="652687" y="0"/>
                </a:lnTo>
                <a:close/>
              </a:path>
            </a:pathLst>
          </a:custGeom>
          <a:solidFill>
            <a:srgbClr val="FFFFFF"/>
          </a:solidFill>
        </p:spPr>
        <p:txBody>
          <a:bodyPr wrap="square" lIns="0" tIns="0" rIns="0" bIns="0" rtlCol="0"/>
          <a:lstStyle/>
          <a:p>
            <a:endParaRPr sz="820"/>
          </a:p>
        </p:txBody>
      </p:sp>
      <p:sp>
        <p:nvSpPr>
          <p:cNvPr id="12" name="object 12"/>
          <p:cNvSpPr/>
          <p:nvPr/>
        </p:nvSpPr>
        <p:spPr>
          <a:xfrm>
            <a:off x="6716531" y="2986359"/>
            <a:ext cx="791748" cy="543268"/>
          </a:xfrm>
          <a:custGeom>
            <a:avLst/>
            <a:gdLst/>
            <a:ahLst/>
            <a:cxnLst/>
            <a:rect l="l" t="t" r="r" b="b"/>
            <a:pathLst>
              <a:path w="1305559" h="1194435">
                <a:moveTo>
                  <a:pt x="1114432" y="174848"/>
                </a:moveTo>
                <a:lnTo>
                  <a:pt x="1149131" y="209106"/>
                </a:lnTo>
                <a:lnTo>
                  <a:pt x="1180361" y="245148"/>
                </a:lnTo>
                <a:lnTo>
                  <a:pt x="1208120" y="282785"/>
                </a:lnTo>
                <a:lnTo>
                  <a:pt x="1232410" y="321829"/>
                </a:lnTo>
                <a:lnTo>
                  <a:pt x="1253229" y="362094"/>
                </a:lnTo>
                <a:lnTo>
                  <a:pt x="1270579" y="403391"/>
                </a:lnTo>
                <a:lnTo>
                  <a:pt x="1284458" y="445532"/>
                </a:lnTo>
                <a:lnTo>
                  <a:pt x="1294868" y="488331"/>
                </a:lnTo>
                <a:lnTo>
                  <a:pt x="1301808" y="531598"/>
                </a:lnTo>
                <a:lnTo>
                  <a:pt x="1305278" y="575147"/>
                </a:lnTo>
                <a:lnTo>
                  <a:pt x="1305278" y="618790"/>
                </a:lnTo>
                <a:lnTo>
                  <a:pt x="1301808" y="662339"/>
                </a:lnTo>
                <a:lnTo>
                  <a:pt x="1294868" y="705607"/>
                </a:lnTo>
                <a:lnTo>
                  <a:pt x="1284458" y="748405"/>
                </a:lnTo>
                <a:lnTo>
                  <a:pt x="1270579" y="790547"/>
                </a:lnTo>
                <a:lnTo>
                  <a:pt x="1253229" y="831844"/>
                </a:lnTo>
                <a:lnTo>
                  <a:pt x="1232410" y="872108"/>
                </a:lnTo>
                <a:lnTo>
                  <a:pt x="1208120" y="911153"/>
                </a:lnTo>
                <a:lnTo>
                  <a:pt x="1180361" y="948790"/>
                </a:lnTo>
                <a:lnTo>
                  <a:pt x="1149131" y="984831"/>
                </a:lnTo>
                <a:lnTo>
                  <a:pt x="1114432" y="1019090"/>
                </a:lnTo>
                <a:lnTo>
                  <a:pt x="1078701" y="1049436"/>
                </a:lnTo>
                <a:lnTo>
                  <a:pt x="1041184" y="1076892"/>
                </a:lnTo>
                <a:lnTo>
                  <a:pt x="1002061" y="1101457"/>
                </a:lnTo>
                <a:lnTo>
                  <a:pt x="961508" y="1123133"/>
                </a:lnTo>
                <a:lnTo>
                  <a:pt x="919705" y="1141918"/>
                </a:lnTo>
                <a:lnTo>
                  <a:pt x="876831" y="1157814"/>
                </a:lnTo>
                <a:lnTo>
                  <a:pt x="833064" y="1170819"/>
                </a:lnTo>
                <a:lnTo>
                  <a:pt x="788583" y="1180935"/>
                </a:lnTo>
                <a:lnTo>
                  <a:pt x="743566" y="1188160"/>
                </a:lnTo>
                <a:lnTo>
                  <a:pt x="698191" y="1192495"/>
                </a:lnTo>
                <a:lnTo>
                  <a:pt x="652639" y="1193940"/>
                </a:lnTo>
                <a:lnTo>
                  <a:pt x="607086" y="1192495"/>
                </a:lnTo>
                <a:lnTo>
                  <a:pt x="561712" y="1188160"/>
                </a:lnTo>
                <a:lnTo>
                  <a:pt x="516695" y="1180935"/>
                </a:lnTo>
                <a:lnTo>
                  <a:pt x="472213" y="1170819"/>
                </a:lnTo>
                <a:lnTo>
                  <a:pt x="428447" y="1157814"/>
                </a:lnTo>
                <a:lnTo>
                  <a:pt x="385573" y="1141918"/>
                </a:lnTo>
                <a:lnTo>
                  <a:pt x="343770" y="1123133"/>
                </a:lnTo>
                <a:lnTo>
                  <a:pt x="303218" y="1101457"/>
                </a:lnTo>
                <a:lnTo>
                  <a:pt x="264094" y="1076892"/>
                </a:lnTo>
                <a:lnTo>
                  <a:pt x="226577" y="1049436"/>
                </a:lnTo>
                <a:lnTo>
                  <a:pt x="190847" y="1019090"/>
                </a:lnTo>
                <a:lnTo>
                  <a:pt x="156147" y="984831"/>
                </a:lnTo>
                <a:lnTo>
                  <a:pt x="124918" y="948790"/>
                </a:lnTo>
                <a:lnTo>
                  <a:pt x="97158" y="911153"/>
                </a:lnTo>
                <a:lnTo>
                  <a:pt x="72868" y="872108"/>
                </a:lnTo>
                <a:lnTo>
                  <a:pt x="52049" y="831844"/>
                </a:lnTo>
                <a:lnTo>
                  <a:pt x="34699" y="790547"/>
                </a:lnTo>
                <a:lnTo>
                  <a:pt x="20819" y="748405"/>
                </a:lnTo>
                <a:lnTo>
                  <a:pt x="10409" y="705607"/>
                </a:lnTo>
                <a:lnTo>
                  <a:pt x="3469" y="662339"/>
                </a:lnTo>
                <a:lnTo>
                  <a:pt x="0" y="618790"/>
                </a:lnTo>
                <a:lnTo>
                  <a:pt x="0" y="575147"/>
                </a:lnTo>
                <a:lnTo>
                  <a:pt x="3469" y="531598"/>
                </a:lnTo>
                <a:lnTo>
                  <a:pt x="10409" y="488331"/>
                </a:lnTo>
                <a:lnTo>
                  <a:pt x="20819" y="445532"/>
                </a:lnTo>
                <a:lnTo>
                  <a:pt x="34699" y="403391"/>
                </a:lnTo>
                <a:lnTo>
                  <a:pt x="52049" y="362094"/>
                </a:lnTo>
                <a:lnTo>
                  <a:pt x="72868" y="321829"/>
                </a:lnTo>
                <a:lnTo>
                  <a:pt x="97158" y="282785"/>
                </a:lnTo>
                <a:lnTo>
                  <a:pt x="124918" y="245148"/>
                </a:lnTo>
                <a:lnTo>
                  <a:pt x="156147" y="209106"/>
                </a:lnTo>
                <a:lnTo>
                  <a:pt x="190847" y="174848"/>
                </a:lnTo>
                <a:lnTo>
                  <a:pt x="226577" y="144502"/>
                </a:lnTo>
                <a:lnTo>
                  <a:pt x="264094" y="117047"/>
                </a:lnTo>
                <a:lnTo>
                  <a:pt x="303218" y="92481"/>
                </a:lnTo>
                <a:lnTo>
                  <a:pt x="343770" y="70806"/>
                </a:lnTo>
                <a:lnTo>
                  <a:pt x="385573" y="52020"/>
                </a:lnTo>
                <a:lnTo>
                  <a:pt x="428447" y="36125"/>
                </a:lnTo>
                <a:lnTo>
                  <a:pt x="472213" y="23120"/>
                </a:lnTo>
                <a:lnTo>
                  <a:pt x="516695" y="13005"/>
                </a:lnTo>
                <a:lnTo>
                  <a:pt x="561712" y="5780"/>
                </a:lnTo>
                <a:lnTo>
                  <a:pt x="607086" y="1445"/>
                </a:lnTo>
                <a:lnTo>
                  <a:pt x="652639" y="0"/>
                </a:lnTo>
                <a:lnTo>
                  <a:pt x="698191" y="1445"/>
                </a:lnTo>
                <a:lnTo>
                  <a:pt x="743566" y="5780"/>
                </a:lnTo>
                <a:lnTo>
                  <a:pt x="788583" y="13005"/>
                </a:lnTo>
                <a:lnTo>
                  <a:pt x="833064" y="23120"/>
                </a:lnTo>
                <a:lnTo>
                  <a:pt x="876831" y="36125"/>
                </a:lnTo>
                <a:lnTo>
                  <a:pt x="919705" y="52020"/>
                </a:lnTo>
                <a:lnTo>
                  <a:pt x="961508" y="70806"/>
                </a:lnTo>
                <a:lnTo>
                  <a:pt x="1002061" y="92481"/>
                </a:lnTo>
                <a:lnTo>
                  <a:pt x="1041184" y="117047"/>
                </a:lnTo>
                <a:lnTo>
                  <a:pt x="1078701" y="144502"/>
                </a:lnTo>
                <a:lnTo>
                  <a:pt x="1114432" y="174848"/>
                </a:lnTo>
                <a:close/>
              </a:path>
            </a:pathLst>
          </a:custGeom>
          <a:ln w="52354">
            <a:solidFill>
              <a:srgbClr val="00D2FF"/>
            </a:solidFill>
          </a:ln>
        </p:spPr>
        <p:txBody>
          <a:bodyPr wrap="square" lIns="0" tIns="0" rIns="0" bIns="0" rtlCol="0"/>
          <a:lstStyle/>
          <a:p>
            <a:endParaRPr sz="820"/>
          </a:p>
        </p:txBody>
      </p:sp>
      <p:sp>
        <p:nvSpPr>
          <p:cNvPr id="13" name="object 13"/>
          <p:cNvSpPr txBox="1"/>
          <p:nvPr/>
        </p:nvSpPr>
        <p:spPr>
          <a:xfrm>
            <a:off x="6927851" y="3156344"/>
            <a:ext cx="380471" cy="189865"/>
          </a:xfrm>
          <a:prstGeom prst="rect">
            <a:avLst/>
          </a:prstGeom>
        </p:spPr>
        <p:txBody>
          <a:bodyPr vert="horz" wrap="square" lIns="0" tIns="7798" rIns="0" bIns="0" rtlCol="0">
            <a:spAutoFit/>
          </a:bodyPr>
          <a:lstStyle/>
          <a:p>
            <a:pPr>
              <a:lnSpc>
                <a:spcPct val="100000"/>
              </a:lnSpc>
              <a:spcBef>
                <a:spcPts val="135"/>
              </a:spcBef>
            </a:pPr>
            <a:r>
              <a:rPr sz="1185" spc="10" dirty="0">
                <a:solidFill>
                  <a:srgbClr val="32324B"/>
                </a:solidFill>
                <a:latin typeface="Arial" panose="020B0604020202020204"/>
                <a:cs typeface="Arial" panose="020B0604020202020204"/>
              </a:rPr>
              <a:t>TLS</a:t>
            </a:r>
            <a:endParaRPr sz="1185">
              <a:latin typeface="Arial" panose="020B0604020202020204"/>
              <a:cs typeface="Arial" panose="020B0604020202020204"/>
            </a:endParaRPr>
          </a:p>
        </p:txBody>
      </p:sp>
      <p:sp>
        <p:nvSpPr>
          <p:cNvPr id="14" name="object 14"/>
          <p:cNvSpPr/>
          <p:nvPr/>
        </p:nvSpPr>
        <p:spPr>
          <a:xfrm>
            <a:off x="6551232" y="3389738"/>
            <a:ext cx="1122216" cy="643056"/>
          </a:xfrm>
          <a:prstGeom prst="rect">
            <a:avLst/>
          </a:prstGeom>
          <a:blipFill>
            <a:blip r:embed="rId5" cstate="print"/>
            <a:stretch>
              <a:fillRect/>
            </a:stretch>
          </a:blipFill>
        </p:spPr>
        <p:txBody>
          <a:bodyPr wrap="square" lIns="0" tIns="0" rIns="0" bIns="0" rtlCol="0"/>
          <a:lstStyle/>
          <a:p>
            <a:endParaRPr sz="820"/>
          </a:p>
        </p:txBody>
      </p:sp>
      <p:sp>
        <p:nvSpPr>
          <p:cNvPr id="15" name="object 15"/>
          <p:cNvSpPr/>
          <p:nvPr/>
        </p:nvSpPr>
        <p:spPr>
          <a:xfrm>
            <a:off x="6618196" y="3420699"/>
            <a:ext cx="988531" cy="543268"/>
          </a:xfrm>
          <a:custGeom>
            <a:avLst/>
            <a:gdLst/>
            <a:ahLst/>
            <a:cxnLst/>
            <a:rect l="l" t="t" r="r" b="b"/>
            <a:pathLst>
              <a:path w="1630045" h="1194434">
                <a:moveTo>
                  <a:pt x="814798" y="0"/>
                </a:moveTo>
                <a:lnTo>
                  <a:pt x="766672" y="1034"/>
                </a:lnTo>
                <a:lnTo>
                  <a:pt x="718681" y="4138"/>
                </a:lnTo>
                <a:lnTo>
                  <a:pt x="670961" y="9311"/>
                </a:lnTo>
                <a:lnTo>
                  <a:pt x="623647" y="16553"/>
                </a:lnTo>
                <a:lnTo>
                  <a:pt x="576873" y="25864"/>
                </a:lnTo>
                <a:lnTo>
                  <a:pt x="530776" y="37244"/>
                </a:lnTo>
                <a:lnTo>
                  <a:pt x="485489" y="50694"/>
                </a:lnTo>
                <a:lnTo>
                  <a:pt x="441148" y="66212"/>
                </a:lnTo>
                <a:lnTo>
                  <a:pt x="397889" y="83800"/>
                </a:lnTo>
                <a:lnTo>
                  <a:pt x="355845" y="103457"/>
                </a:lnTo>
                <a:lnTo>
                  <a:pt x="315153" y="125183"/>
                </a:lnTo>
                <a:lnTo>
                  <a:pt x="275947" y="148978"/>
                </a:lnTo>
                <a:lnTo>
                  <a:pt x="238363" y="174842"/>
                </a:lnTo>
                <a:lnTo>
                  <a:pt x="198636" y="206049"/>
                </a:lnTo>
                <a:lnTo>
                  <a:pt x="162520" y="238755"/>
                </a:lnTo>
                <a:lnTo>
                  <a:pt x="130016" y="272819"/>
                </a:lnTo>
                <a:lnTo>
                  <a:pt x="101123" y="308097"/>
                </a:lnTo>
                <a:lnTo>
                  <a:pt x="75842" y="344446"/>
                </a:lnTo>
                <a:lnTo>
                  <a:pt x="54173" y="381724"/>
                </a:lnTo>
                <a:lnTo>
                  <a:pt x="36115" y="419787"/>
                </a:lnTo>
                <a:lnTo>
                  <a:pt x="21669" y="458493"/>
                </a:lnTo>
                <a:lnTo>
                  <a:pt x="10834" y="497700"/>
                </a:lnTo>
                <a:lnTo>
                  <a:pt x="3611" y="537263"/>
                </a:lnTo>
                <a:lnTo>
                  <a:pt x="0" y="577041"/>
                </a:lnTo>
                <a:lnTo>
                  <a:pt x="0" y="616890"/>
                </a:lnTo>
                <a:lnTo>
                  <a:pt x="3611" y="656668"/>
                </a:lnTo>
                <a:lnTo>
                  <a:pt x="10834" y="696231"/>
                </a:lnTo>
                <a:lnTo>
                  <a:pt x="21669" y="735438"/>
                </a:lnTo>
                <a:lnTo>
                  <a:pt x="36115" y="774144"/>
                </a:lnTo>
                <a:lnTo>
                  <a:pt x="54173" y="812208"/>
                </a:lnTo>
                <a:lnTo>
                  <a:pt x="75842" y="849485"/>
                </a:lnTo>
                <a:lnTo>
                  <a:pt x="101123" y="885835"/>
                </a:lnTo>
                <a:lnTo>
                  <a:pt x="130016" y="921113"/>
                </a:lnTo>
                <a:lnTo>
                  <a:pt x="162520" y="955176"/>
                </a:lnTo>
                <a:lnTo>
                  <a:pt x="198636" y="987882"/>
                </a:lnTo>
                <a:lnTo>
                  <a:pt x="238363" y="1019089"/>
                </a:lnTo>
                <a:lnTo>
                  <a:pt x="275947" y="1044954"/>
                </a:lnTo>
                <a:lnTo>
                  <a:pt x="315153" y="1068751"/>
                </a:lnTo>
                <a:lnTo>
                  <a:pt x="355845" y="1090478"/>
                </a:lnTo>
                <a:lnTo>
                  <a:pt x="397889" y="1110135"/>
                </a:lnTo>
                <a:lnTo>
                  <a:pt x="441148" y="1127724"/>
                </a:lnTo>
                <a:lnTo>
                  <a:pt x="485489" y="1143243"/>
                </a:lnTo>
                <a:lnTo>
                  <a:pt x="530776" y="1156693"/>
                </a:lnTo>
                <a:lnTo>
                  <a:pt x="576873" y="1168074"/>
                </a:lnTo>
                <a:lnTo>
                  <a:pt x="623647" y="1177386"/>
                </a:lnTo>
                <a:lnTo>
                  <a:pt x="670961" y="1184628"/>
                </a:lnTo>
                <a:lnTo>
                  <a:pt x="718681" y="1189801"/>
                </a:lnTo>
                <a:lnTo>
                  <a:pt x="766672" y="1192905"/>
                </a:lnTo>
                <a:lnTo>
                  <a:pt x="814798" y="1193940"/>
                </a:lnTo>
                <a:lnTo>
                  <a:pt x="862925" y="1192905"/>
                </a:lnTo>
                <a:lnTo>
                  <a:pt x="910917" y="1189801"/>
                </a:lnTo>
                <a:lnTo>
                  <a:pt x="958639" y="1184628"/>
                </a:lnTo>
                <a:lnTo>
                  <a:pt x="1005957" y="1177386"/>
                </a:lnTo>
                <a:lnTo>
                  <a:pt x="1052735" y="1168074"/>
                </a:lnTo>
                <a:lnTo>
                  <a:pt x="1098837" y="1156693"/>
                </a:lnTo>
                <a:lnTo>
                  <a:pt x="1144130" y="1143243"/>
                </a:lnTo>
                <a:lnTo>
                  <a:pt x="1188478" y="1127724"/>
                </a:lnTo>
                <a:lnTo>
                  <a:pt x="1231745" y="1110135"/>
                </a:lnTo>
                <a:lnTo>
                  <a:pt x="1273798" y="1090478"/>
                </a:lnTo>
                <a:lnTo>
                  <a:pt x="1314499" y="1068751"/>
                </a:lnTo>
                <a:lnTo>
                  <a:pt x="1353716" y="1044954"/>
                </a:lnTo>
                <a:lnTo>
                  <a:pt x="1391312" y="1019089"/>
                </a:lnTo>
                <a:lnTo>
                  <a:pt x="1431039" y="987882"/>
                </a:lnTo>
                <a:lnTo>
                  <a:pt x="1467155" y="955176"/>
                </a:lnTo>
                <a:lnTo>
                  <a:pt x="1499659" y="921113"/>
                </a:lnTo>
                <a:lnTo>
                  <a:pt x="1528551" y="885835"/>
                </a:lnTo>
                <a:lnTo>
                  <a:pt x="1553832" y="849485"/>
                </a:lnTo>
                <a:lnTo>
                  <a:pt x="1575502" y="812208"/>
                </a:lnTo>
                <a:lnTo>
                  <a:pt x="1593560" y="774144"/>
                </a:lnTo>
                <a:lnTo>
                  <a:pt x="1608006" y="735438"/>
                </a:lnTo>
                <a:lnTo>
                  <a:pt x="1618841" y="696231"/>
                </a:lnTo>
                <a:lnTo>
                  <a:pt x="1626064" y="656668"/>
                </a:lnTo>
                <a:lnTo>
                  <a:pt x="1629675" y="616890"/>
                </a:lnTo>
                <a:lnTo>
                  <a:pt x="1629675" y="577041"/>
                </a:lnTo>
                <a:lnTo>
                  <a:pt x="1626064" y="537263"/>
                </a:lnTo>
                <a:lnTo>
                  <a:pt x="1618841" y="497700"/>
                </a:lnTo>
                <a:lnTo>
                  <a:pt x="1608006" y="458493"/>
                </a:lnTo>
                <a:lnTo>
                  <a:pt x="1593560" y="419787"/>
                </a:lnTo>
                <a:lnTo>
                  <a:pt x="1575502" y="381724"/>
                </a:lnTo>
                <a:lnTo>
                  <a:pt x="1553832" y="344446"/>
                </a:lnTo>
                <a:lnTo>
                  <a:pt x="1528551" y="308097"/>
                </a:lnTo>
                <a:lnTo>
                  <a:pt x="1499659" y="272819"/>
                </a:lnTo>
                <a:lnTo>
                  <a:pt x="1467155" y="238755"/>
                </a:lnTo>
                <a:lnTo>
                  <a:pt x="1431039" y="206049"/>
                </a:lnTo>
                <a:lnTo>
                  <a:pt x="1391312" y="174842"/>
                </a:lnTo>
                <a:lnTo>
                  <a:pt x="1353716" y="148978"/>
                </a:lnTo>
                <a:lnTo>
                  <a:pt x="1314499" y="125183"/>
                </a:lnTo>
                <a:lnTo>
                  <a:pt x="1273798" y="103457"/>
                </a:lnTo>
                <a:lnTo>
                  <a:pt x="1231745" y="83800"/>
                </a:lnTo>
                <a:lnTo>
                  <a:pt x="1188478" y="66212"/>
                </a:lnTo>
                <a:lnTo>
                  <a:pt x="1144130" y="50694"/>
                </a:lnTo>
                <a:lnTo>
                  <a:pt x="1098837" y="37244"/>
                </a:lnTo>
                <a:lnTo>
                  <a:pt x="1052735" y="25864"/>
                </a:lnTo>
                <a:lnTo>
                  <a:pt x="1005957" y="16553"/>
                </a:lnTo>
                <a:lnTo>
                  <a:pt x="958639" y="9311"/>
                </a:lnTo>
                <a:lnTo>
                  <a:pt x="910917" y="4138"/>
                </a:lnTo>
                <a:lnTo>
                  <a:pt x="862925" y="1034"/>
                </a:lnTo>
                <a:lnTo>
                  <a:pt x="814798" y="0"/>
                </a:lnTo>
                <a:close/>
              </a:path>
            </a:pathLst>
          </a:custGeom>
          <a:solidFill>
            <a:srgbClr val="FFFFFF"/>
          </a:solidFill>
        </p:spPr>
        <p:txBody>
          <a:bodyPr wrap="square" lIns="0" tIns="0" rIns="0" bIns="0" rtlCol="0"/>
          <a:lstStyle/>
          <a:p>
            <a:endParaRPr sz="820"/>
          </a:p>
        </p:txBody>
      </p:sp>
      <p:sp>
        <p:nvSpPr>
          <p:cNvPr id="16" name="object 16"/>
          <p:cNvSpPr/>
          <p:nvPr/>
        </p:nvSpPr>
        <p:spPr>
          <a:xfrm>
            <a:off x="6618180" y="3420699"/>
            <a:ext cx="988531" cy="543268"/>
          </a:xfrm>
          <a:custGeom>
            <a:avLst/>
            <a:gdLst/>
            <a:ahLst/>
            <a:cxnLst/>
            <a:rect l="l" t="t" r="r" b="b"/>
            <a:pathLst>
              <a:path w="1630045" h="1194434">
                <a:moveTo>
                  <a:pt x="1391349" y="174848"/>
                </a:moveTo>
                <a:lnTo>
                  <a:pt x="1431073" y="206054"/>
                </a:lnTo>
                <a:lnTo>
                  <a:pt x="1467187" y="238760"/>
                </a:lnTo>
                <a:lnTo>
                  <a:pt x="1499688" y="272823"/>
                </a:lnTo>
                <a:lnTo>
                  <a:pt x="1528579" y="308101"/>
                </a:lnTo>
                <a:lnTo>
                  <a:pt x="1553858" y="344450"/>
                </a:lnTo>
                <a:lnTo>
                  <a:pt x="1575526" y="381727"/>
                </a:lnTo>
                <a:lnTo>
                  <a:pt x="1593583" y="419791"/>
                </a:lnTo>
                <a:lnTo>
                  <a:pt x="1608028" y="458497"/>
                </a:lnTo>
                <a:lnTo>
                  <a:pt x="1618862" y="497703"/>
                </a:lnTo>
                <a:lnTo>
                  <a:pt x="1626085" y="537267"/>
                </a:lnTo>
                <a:lnTo>
                  <a:pt x="1629696" y="577044"/>
                </a:lnTo>
                <a:lnTo>
                  <a:pt x="1629696" y="616893"/>
                </a:lnTo>
                <a:lnTo>
                  <a:pt x="1626085" y="656671"/>
                </a:lnTo>
                <a:lnTo>
                  <a:pt x="1618862" y="696234"/>
                </a:lnTo>
                <a:lnTo>
                  <a:pt x="1608028" y="735441"/>
                </a:lnTo>
                <a:lnTo>
                  <a:pt x="1593583" y="774147"/>
                </a:lnTo>
                <a:lnTo>
                  <a:pt x="1575526" y="812210"/>
                </a:lnTo>
                <a:lnTo>
                  <a:pt x="1553858" y="849488"/>
                </a:lnTo>
                <a:lnTo>
                  <a:pt x="1528579" y="885837"/>
                </a:lnTo>
                <a:lnTo>
                  <a:pt x="1499688" y="921115"/>
                </a:lnTo>
                <a:lnTo>
                  <a:pt x="1467187" y="955178"/>
                </a:lnTo>
                <a:lnTo>
                  <a:pt x="1431073" y="987884"/>
                </a:lnTo>
                <a:lnTo>
                  <a:pt x="1391349" y="1019090"/>
                </a:lnTo>
                <a:lnTo>
                  <a:pt x="1353756" y="1044955"/>
                </a:lnTo>
                <a:lnTo>
                  <a:pt x="1314543" y="1068751"/>
                </a:lnTo>
                <a:lnTo>
                  <a:pt x="1273844" y="1090478"/>
                </a:lnTo>
                <a:lnTo>
                  <a:pt x="1231794" y="1110136"/>
                </a:lnTo>
                <a:lnTo>
                  <a:pt x="1188528" y="1127725"/>
                </a:lnTo>
                <a:lnTo>
                  <a:pt x="1144182" y="1143244"/>
                </a:lnTo>
                <a:lnTo>
                  <a:pt x="1098890" y="1156694"/>
                </a:lnTo>
                <a:lnTo>
                  <a:pt x="1052788" y="1168075"/>
                </a:lnTo>
                <a:lnTo>
                  <a:pt x="1006011" y="1177386"/>
                </a:lnTo>
                <a:lnTo>
                  <a:pt x="958693" y="1184628"/>
                </a:lnTo>
                <a:lnTo>
                  <a:pt x="910970" y="1189801"/>
                </a:lnTo>
                <a:lnTo>
                  <a:pt x="862977" y="1192905"/>
                </a:lnTo>
                <a:lnTo>
                  <a:pt x="814849" y="1193940"/>
                </a:lnTo>
                <a:lnTo>
                  <a:pt x="766720" y="1192905"/>
                </a:lnTo>
                <a:lnTo>
                  <a:pt x="718727" y="1189801"/>
                </a:lnTo>
                <a:lnTo>
                  <a:pt x="671004" y="1184628"/>
                </a:lnTo>
                <a:lnTo>
                  <a:pt x="623686" y="1177386"/>
                </a:lnTo>
                <a:lnTo>
                  <a:pt x="576908" y="1168075"/>
                </a:lnTo>
                <a:lnTo>
                  <a:pt x="530806" y="1156694"/>
                </a:lnTo>
                <a:lnTo>
                  <a:pt x="485514" y="1143244"/>
                </a:lnTo>
                <a:lnTo>
                  <a:pt x="441167" y="1127725"/>
                </a:lnTo>
                <a:lnTo>
                  <a:pt x="397901" y="1110136"/>
                </a:lnTo>
                <a:lnTo>
                  <a:pt x="355851" y="1090478"/>
                </a:lnTo>
                <a:lnTo>
                  <a:pt x="315151" y="1068751"/>
                </a:lnTo>
                <a:lnTo>
                  <a:pt x="275937" y="1044955"/>
                </a:lnTo>
                <a:lnTo>
                  <a:pt x="238344" y="1019090"/>
                </a:lnTo>
                <a:lnTo>
                  <a:pt x="198620" y="987884"/>
                </a:lnTo>
                <a:lnTo>
                  <a:pt x="162507" y="955178"/>
                </a:lnTo>
                <a:lnTo>
                  <a:pt x="130006" y="921115"/>
                </a:lnTo>
                <a:lnTo>
                  <a:pt x="101115" y="885837"/>
                </a:lnTo>
                <a:lnTo>
                  <a:pt x="75836" y="849488"/>
                </a:lnTo>
                <a:lnTo>
                  <a:pt x="54169" y="812210"/>
                </a:lnTo>
                <a:lnTo>
                  <a:pt x="36112" y="774147"/>
                </a:lnTo>
                <a:lnTo>
                  <a:pt x="21667" y="735441"/>
                </a:lnTo>
                <a:lnTo>
                  <a:pt x="10833" y="696234"/>
                </a:lnTo>
                <a:lnTo>
                  <a:pt x="3611" y="656671"/>
                </a:lnTo>
                <a:lnTo>
                  <a:pt x="0" y="616893"/>
                </a:lnTo>
                <a:lnTo>
                  <a:pt x="0" y="577044"/>
                </a:lnTo>
                <a:lnTo>
                  <a:pt x="3611" y="537267"/>
                </a:lnTo>
                <a:lnTo>
                  <a:pt x="10833" y="497703"/>
                </a:lnTo>
                <a:lnTo>
                  <a:pt x="21667" y="458497"/>
                </a:lnTo>
                <a:lnTo>
                  <a:pt x="36112" y="419791"/>
                </a:lnTo>
                <a:lnTo>
                  <a:pt x="54169" y="381727"/>
                </a:lnTo>
                <a:lnTo>
                  <a:pt x="75836" y="344450"/>
                </a:lnTo>
                <a:lnTo>
                  <a:pt x="101115" y="308101"/>
                </a:lnTo>
                <a:lnTo>
                  <a:pt x="130006" y="272823"/>
                </a:lnTo>
                <a:lnTo>
                  <a:pt x="162507" y="238760"/>
                </a:lnTo>
                <a:lnTo>
                  <a:pt x="198620" y="206054"/>
                </a:lnTo>
                <a:lnTo>
                  <a:pt x="238344" y="174848"/>
                </a:lnTo>
                <a:lnTo>
                  <a:pt x="275937" y="148983"/>
                </a:lnTo>
                <a:lnTo>
                  <a:pt x="315151" y="125187"/>
                </a:lnTo>
                <a:lnTo>
                  <a:pt x="355851" y="103460"/>
                </a:lnTo>
                <a:lnTo>
                  <a:pt x="397901" y="83802"/>
                </a:lnTo>
                <a:lnTo>
                  <a:pt x="441167" y="66214"/>
                </a:lnTo>
                <a:lnTo>
                  <a:pt x="485514" y="50695"/>
                </a:lnTo>
                <a:lnTo>
                  <a:pt x="530806" y="37245"/>
                </a:lnTo>
                <a:lnTo>
                  <a:pt x="576908" y="25865"/>
                </a:lnTo>
                <a:lnTo>
                  <a:pt x="623686" y="16553"/>
                </a:lnTo>
                <a:lnTo>
                  <a:pt x="671004" y="9311"/>
                </a:lnTo>
                <a:lnTo>
                  <a:pt x="718727" y="4138"/>
                </a:lnTo>
                <a:lnTo>
                  <a:pt x="766720" y="1034"/>
                </a:lnTo>
                <a:lnTo>
                  <a:pt x="814849" y="0"/>
                </a:lnTo>
                <a:lnTo>
                  <a:pt x="862977" y="1034"/>
                </a:lnTo>
                <a:lnTo>
                  <a:pt x="910970" y="4138"/>
                </a:lnTo>
                <a:lnTo>
                  <a:pt x="958693" y="9311"/>
                </a:lnTo>
                <a:lnTo>
                  <a:pt x="1006011" y="16553"/>
                </a:lnTo>
                <a:lnTo>
                  <a:pt x="1052788" y="25865"/>
                </a:lnTo>
                <a:lnTo>
                  <a:pt x="1098890" y="37245"/>
                </a:lnTo>
                <a:lnTo>
                  <a:pt x="1144182" y="50695"/>
                </a:lnTo>
                <a:lnTo>
                  <a:pt x="1188528" y="66214"/>
                </a:lnTo>
                <a:lnTo>
                  <a:pt x="1231794" y="83802"/>
                </a:lnTo>
                <a:lnTo>
                  <a:pt x="1273844" y="103460"/>
                </a:lnTo>
                <a:lnTo>
                  <a:pt x="1314543" y="125187"/>
                </a:lnTo>
                <a:lnTo>
                  <a:pt x="1353756" y="148983"/>
                </a:lnTo>
                <a:lnTo>
                  <a:pt x="1391349" y="174848"/>
                </a:lnTo>
                <a:close/>
              </a:path>
            </a:pathLst>
          </a:custGeom>
          <a:ln w="52354">
            <a:solidFill>
              <a:srgbClr val="00D2FF"/>
            </a:solidFill>
          </a:ln>
        </p:spPr>
        <p:txBody>
          <a:bodyPr wrap="square" lIns="0" tIns="0" rIns="0" bIns="0" rtlCol="0"/>
          <a:lstStyle/>
          <a:p>
            <a:endParaRPr sz="820"/>
          </a:p>
        </p:txBody>
      </p:sp>
      <p:sp>
        <p:nvSpPr>
          <p:cNvPr id="17" name="object 17"/>
          <p:cNvSpPr txBox="1"/>
          <p:nvPr/>
        </p:nvSpPr>
        <p:spPr>
          <a:xfrm>
            <a:off x="6832601" y="3589732"/>
            <a:ext cx="572631" cy="189865"/>
          </a:xfrm>
          <a:prstGeom prst="rect">
            <a:avLst/>
          </a:prstGeom>
        </p:spPr>
        <p:txBody>
          <a:bodyPr vert="horz" wrap="square" lIns="0" tIns="7798" rIns="0" bIns="0" rtlCol="0">
            <a:spAutoFit/>
          </a:bodyPr>
          <a:lstStyle/>
          <a:p>
            <a:pPr>
              <a:lnSpc>
                <a:spcPct val="100000"/>
              </a:lnSpc>
              <a:spcBef>
                <a:spcPts val="135"/>
              </a:spcBef>
            </a:pPr>
            <a:r>
              <a:rPr sz="1185" spc="5" dirty="0">
                <a:solidFill>
                  <a:srgbClr val="32324B"/>
                </a:solidFill>
                <a:latin typeface="Arial" panose="020B0604020202020204"/>
                <a:cs typeface="Arial" panose="020B0604020202020204"/>
              </a:rPr>
              <a:t>retries</a:t>
            </a:r>
            <a:endParaRPr sz="1185">
              <a:latin typeface="Arial" panose="020B0604020202020204"/>
              <a:cs typeface="Arial" panose="020B0604020202020204"/>
            </a:endParaRPr>
          </a:p>
        </p:txBody>
      </p:sp>
      <p:sp>
        <p:nvSpPr>
          <p:cNvPr id="18" name="object 18"/>
          <p:cNvSpPr txBox="1"/>
          <p:nvPr/>
        </p:nvSpPr>
        <p:spPr>
          <a:xfrm>
            <a:off x="5002449" y="4818641"/>
            <a:ext cx="2168065" cy="504190"/>
          </a:xfrm>
          <a:prstGeom prst="rect">
            <a:avLst/>
          </a:prstGeom>
        </p:spPr>
        <p:txBody>
          <a:bodyPr vert="horz" wrap="square" lIns="0" tIns="0" rIns="0" bIns="0" rtlCol="0">
            <a:spAutoFit/>
          </a:bodyPr>
          <a:lstStyle/>
          <a:p>
            <a:pPr marL="12700">
              <a:lnSpc>
                <a:spcPts val="3935"/>
              </a:lnSpc>
            </a:pPr>
            <a:r>
              <a:rPr sz="1795" dirty="0">
                <a:solidFill>
                  <a:srgbClr val="FFFFFF"/>
                </a:solidFill>
                <a:latin typeface="Arial" panose="020B0604020202020204"/>
                <a:cs typeface="Arial" panose="020B0604020202020204"/>
              </a:rPr>
              <a:t>Kubernetes</a:t>
            </a:r>
            <a:r>
              <a:rPr sz="1795" spc="-55" dirty="0">
                <a:solidFill>
                  <a:srgbClr val="FFFFFF"/>
                </a:solidFill>
                <a:latin typeface="Arial" panose="020B0604020202020204"/>
                <a:cs typeface="Arial" panose="020B0604020202020204"/>
              </a:rPr>
              <a:t> </a:t>
            </a:r>
            <a:r>
              <a:rPr sz="1795" dirty="0">
                <a:solidFill>
                  <a:srgbClr val="FFFFFF"/>
                </a:solidFill>
                <a:latin typeface="Arial" panose="020B0604020202020204"/>
                <a:cs typeface="Arial" panose="020B0604020202020204"/>
              </a:rPr>
              <a:t>pod</a:t>
            </a:r>
            <a:endParaRPr sz="1795">
              <a:latin typeface="Arial" panose="020B0604020202020204"/>
              <a:cs typeface="Arial" panose="020B0604020202020204"/>
            </a:endParaRPr>
          </a:p>
        </p:txBody>
      </p:sp>
      <p:sp>
        <p:nvSpPr>
          <p:cNvPr id="20" name="object 2"/>
          <p:cNvSpPr txBox="1">
            <a:spLocks noGrp="1"/>
          </p:cNvSpPr>
          <p:nvPr>
            <p:ph type="title"/>
          </p:nvPr>
        </p:nvSpPr>
        <p:spPr>
          <a:xfrm>
            <a:off x="4806868" y="1089536"/>
            <a:ext cx="2996012" cy="560070"/>
          </a:xfrm>
          <a:prstGeom prst="rect">
            <a:avLst/>
          </a:prstGeom>
        </p:spPr>
        <p:txBody>
          <a:bodyPr vert="horz" wrap="square" lIns="0" tIns="6642" rIns="0" bIns="0" rtlCol="0">
            <a:spAutoFit/>
          </a:bodyPr>
          <a:lstStyle/>
          <a:p>
            <a:pPr marL="12700">
              <a:lnSpc>
                <a:spcPct val="100000"/>
              </a:lnSpc>
              <a:spcBef>
                <a:spcPts val="115"/>
              </a:spcBef>
            </a:pPr>
            <a:r>
              <a:rPr lang="en-US" altLang="zh-CN" sz="3595" spc="0" dirty="0" smtClean="0">
                <a:solidFill>
                  <a:srgbClr val="00D2FF"/>
                </a:solidFill>
              </a:rPr>
              <a:t>Before</a:t>
            </a:r>
            <a:endParaRPr sz="3595" dirty="0"/>
          </a:p>
        </p:txBody>
      </p:sp>
    </p:spTree>
    <p:extLst>
      <p:ext uri="{BB962C8B-B14F-4D97-AF65-F5344CB8AC3E}">
        <p14:creationId xmlns:p14="http://schemas.microsoft.com/office/powerpoint/2010/main" val="3063794704"/>
      </p:ext>
    </p:extLst>
  </p:cSld>
  <p:clrMapOvr>
    <a:masterClrMapping/>
  </p:clrMapOvr>
  <p:transition spd="med"/>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3593009" y="2748872"/>
            <a:ext cx="5098383" cy="2014614"/>
          </a:xfrm>
          <a:prstGeom prst="rect">
            <a:avLst/>
          </a:prstGeom>
          <a:blipFill>
            <a:blip r:embed="rId2" cstate="print"/>
            <a:stretch>
              <a:fillRect/>
            </a:stretch>
          </a:blipFill>
        </p:spPr>
        <p:txBody>
          <a:bodyPr wrap="square" lIns="0" tIns="0" rIns="0" bIns="0" rtlCol="0"/>
          <a:lstStyle/>
          <a:p>
            <a:endParaRPr sz="820"/>
          </a:p>
        </p:txBody>
      </p:sp>
      <p:sp>
        <p:nvSpPr>
          <p:cNvPr id="5" name="object 5"/>
          <p:cNvSpPr/>
          <p:nvPr/>
        </p:nvSpPr>
        <p:spPr>
          <a:xfrm>
            <a:off x="3659683" y="2779829"/>
            <a:ext cx="4965371" cy="1914868"/>
          </a:xfrm>
          <a:custGeom>
            <a:avLst/>
            <a:gdLst/>
            <a:ahLst/>
            <a:cxnLst/>
            <a:rect l="l" t="t" r="r" b="b"/>
            <a:pathLst>
              <a:path w="8187690" h="4210050">
                <a:moveTo>
                  <a:pt x="0" y="0"/>
                </a:moveTo>
                <a:lnTo>
                  <a:pt x="8187132" y="0"/>
                </a:lnTo>
                <a:lnTo>
                  <a:pt x="8187132" y="4209463"/>
                </a:lnTo>
                <a:lnTo>
                  <a:pt x="0" y="4209463"/>
                </a:lnTo>
                <a:lnTo>
                  <a:pt x="0" y="0"/>
                </a:lnTo>
                <a:close/>
              </a:path>
            </a:pathLst>
          </a:custGeom>
          <a:ln w="52354">
            <a:solidFill>
              <a:srgbClr val="00D2FF"/>
            </a:solidFill>
          </a:ln>
        </p:spPr>
        <p:txBody>
          <a:bodyPr wrap="square" lIns="0" tIns="0" rIns="0" bIns="0" rtlCol="0"/>
          <a:lstStyle/>
          <a:p>
            <a:endParaRPr sz="820"/>
          </a:p>
        </p:txBody>
      </p:sp>
      <p:sp>
        <p:nvSpPr>
          <p:cNvPr id="6" name="object 6"/>
          <p:cNvSpPr/>
          <p:nvPr/>
        </p:nvSpPr>
        <p:spPr>
          <a:xfrm>
            <a:off x="4518589" y="2895719"/>
            <a:ext cx="3247219" cy="1720920"/>
          </a:xfrm>
          <a:prstGeom prst="rect">
            <a:avLst/>
          </a:prstGeom>
          <a:blipFill>
            <a:blip r:embed="rId3" cstate="print"/>
            <a:stretch>
              <a:fillRect/>
            </a:stretch>
          </a:blipFill>
        </p:spPr>
        <p:txBody>
          <a:bodyPr wrap="square" lIns="0" tIns="0" rIns="0" bIns="0" rtlCol="0"/>
          <a:lstStyle/>
          <a:p>
            <a:endParaRPr sz="820"/>
          </a:p>
        </p:txBody>
      </p:sp>
      <p:sp>
        <p:nvSpPr>
          <p:cNvPr id="7" name="object 7"/>
          <p:cNvSpPr/>
          <p:nvPr/>
        </p:nvSpPr>
        <p:spPr>
          <a:xfrm>
            <a:off x="4585266" y="2926677"/>
            <a:ext cx="3114236" cy="1621139"/>
          </a:xfrm>
          <a:custGeom>
            <a:avLst/>
            <a:gdLst/>
            <a:ahLst/>
            <a:cxnLst/>
            <a:rect l="l" t="t" r="r" b="b"/>
            <a:pathLst>
              <a:path w="5135245" h="3564254">
                <a:moveTo>
                  <a:pt x="0" y="0"/>
                </a:moveTo>
                <a:lnTo>
                  <a:pt x="5134618" y="0"/>
                </a:lnTo>
                <a:lnTo>
                  <a:pt x="5134618" y="3563744"/>
                </a:lnTo>
                <a:lnTo>
                  <a:pt x="0" y="3563744"/>
                </a:lnTo>
                <a:lnTo>
                  <a:pt x="0" y="0"/>
                </a:lnTo>
                <a:close/>
              </a:path>
            </a:pathLst>
          </a:custGeom>
          <a:solidFill>
            <a:srgbClr val="FFFFFF"/>
          </a:solidFill>
        </p:spPr>
        <p:txBody>
          <a:bodyPr wrap="square" lIns="0" tIns="0" rIns="0" bIns="0" rtlCol="0"/>
          <a:lstStyle/>
          <a:p>
            <a:endParaRPr sz="820"/>
          </a:p>
        </p:txBody>
      </p:sp>
      <p:sp>
        <p:nvSpPr>
          <p:cNvPr id="8" name="object 8"/>
          <p:cNvSpPr/>
          <p:nvPr/>
        </p:nvSpPr>
        <p:spPr>
          <a:xfrm>
            <a:off x="4585266" y="2926677"/>
            <a:ext cx="3114236" cy="1621139"/>
          </a:xfrm>
          <a:custGeom>
            <a:avLst/>
            <a:gdLst/>
            <a:ahLst/>
            <a:cxnLst/>
            <a:rect l="l" t="t" r="r" b="b"/>
            <a:pathLst>
              <a:path w="5135245" h="3564254">
                <a:moveTo>
                  <a:pt x="0" y="0"/>
                </a:moveTo>
                <a:lnTo>
                  <a:pt x="5134639" y="0"/>
                </a:lnTo>
                <a:lnTo>
                  <a:pt x="5134639" y="3563744"/>
                </a:lnTo>
                <a:lnTo>
                  <a:pt x="0" y="3563744"/>
                </a:lnTo>
                <a:lnTo>
                  <a:pt x="0" y="0"/>
                </a:lnTo>
                <a:close/>
              </a:path>
            </a:pathLst>
          </a:custGeom>
          <a:ln w="52354">
            <a:solidFill>
              <a:srgbClr val="00D2FF"/>
            </a:solidFill>
          </a:ln>
        </p:spPr>
        <p:txBody>
          <a:bodyPr wrap="square" lIns="0" tIns="0" rIns="0" bIns="0" rtlCol="0"/>
          <a:lstStyle/>
          <a:p>
            <a:endParaRPr sz="820"/>
          </a:p>
        </p:txBody>
      </p:sp>
      <p:sp>
        <p:nvSpPr>
          <p:cNvPr id="9" name="object 9"/>
          <p:cNvSpPr txBox="1"/>
          <p:nvPr/>
        </p:nvSpPr>
        <p:spPr>
          <a:xfrm>
            <a:off x="4667250" y="3446856"/>
            <a:ext cx="1261945" cy="561975"/>
          </a:xfrm>
          <a:prstGeom prst="rect">
            <a:avLst/>
          </a:prstGeom>
        </p:spPr>
        <p:txBody>
          <a:bodyPr vert="horz" wrap="square" lIns="0" tIns="3754" rIns="0" bIns="0" rtlCol="0">
            <a:spAutoFit/>
          </a:bodyPr>
          <a:lstStyle/>
          <a:p>
            <a:pPr marR="5080">
              <a:lnSpc>
                <a:spcPct val="101000"/>
              </a:lnSpc>
              <a:spcBef>
                <a:spcPts val="65"/>
              </a:spcBef>
            </a:pPr>
            <a:r>
              <a:rPr sz="1795" dirty="0">
                <a:solidFill>
                  <a:srgbClr val="32324B"/>
                </a:solidFill>
                <a:latin typeface="Arial" panose="020B0604020202020204"/>
                <a:cs typeface="Arial" panose="020B0604020202020204"/>
              </a:rPr>
              <a:t>App  con</a:t>
            </a:r>
            <a:r>
              <a:rPr sz="1795" spc="-5" dirty="0">
                <a:solidFill>
                  <a:srgbClr val="32324B"/>
                </a:solidFill>
                <a:latin typeface="Arial" panose="020B0604020202020204"/>
                <a:cs typeface="Arial" panose="020B0604020202020204"/>
              </a:rPr>
              <a:t>t</a:t>
            </a:r>
            <a:r>
              <a:rPr sz="1795" dirty="0">
                <a:solidFill>
                  <a:srgbClr val="32324B"/>
                </a:solidFill>
                <a:latin typeface="Arial" panose="020B0604020202020204"/>
                <a:cs typeface="Arial" panose="020B0604020202020204"/>
              </a:rPr>
              <a:t>ainer</a:t>
            </a:r>
            <a:endParaRPr sz="1795">
              <a:latin typeface="Arial" panose="020B0604020202020204"/>
              <a:cs typeface="Arial" panose="020B0604020202020204"/>
            </a:endParaRPr>
          </a:p>
        </p:txBody>
      </p:sp>
      <p:sp>
        <p:nvSpPr>
          <p:cNvPr id="10" name="object 10"/>
          <p:cNvSpPr/>
          <p:nvPr/>
        </p:nvSpPr>
        <p:spPr>
          <a:xfrm>
            <a:off x="6649594" y="2955398"/>
            <a:ext cx="925455" cy="643056"/>
          </a:xfrm>
          <a:prstGeom prst="rect">
            <a:avLst/>
          </a:prstGeom>
          <a:blipFill>
            <a:blip r:embed="rId4" cstate="print"/>
            <a:stretch>
              <a:fillRect/>
            </a:stretch>
          </a:blipFill>
        </p:spPr>
        <p:txBody>
          <a:bodyPr wrap="square" lIns="0" tIns="0" rIns="0" bIns="0" rtlCol="0"/>
          <a:lstStyle/>
          <a:p>
            <a:endParaRPr sz="820"/>
          </a:p>
        </p:txBody>
      </p:sp>
      <p:sp>
        <p:nvSpPr>
          <p:cNvPr id="11" name="object 11"/>
          <p:cNvSpPr/>
          <p:nvPr/>
        </p:nvSpPr>
        <p:spPr>
          <a:xfrm>
            <a:off x="6716531" y="2986356"/>
            <a:ext cx="791748" cy="543268"/>
          </a:xfrm>
          <a:custGeom>
            <a:avLst/>
            <a:gdLst/>
            <a:ahLst/>
            <a:cxnLst/>
            <a:rect l="l" t="t" r="r" b="b"/>
            <a:pathLst>
              <a:path w="1305559" h="1194435">
                <a:moveTo>
                  <a:pt x="652687" y="0"/>
                </a:moveTo>
                <a:lnTo>
                  <a:pt x="607133" y="1445"/>
                </a:lnTo>
                <a:lnTo>
                  <a:pt x="561757" y="5780"/>
                </a:lnTo>
                <a:lnTo>
                  <a:pt x="516738" y="13005"/>
                </a:lnTo>
                <a:lnTo>
                  <a:pt x="472255" y="23120"/>
                </a:lnTo>
                <a:lnTo>
                  <a:pt x="428487" y="36126"/>
                </a:lnTo>
                <a:lnTo>
                  <a:pt x="385610" y="52021"/>
                </a:lnTo>
                <a:lnTo>
                  <a:pt x="343805" y="70807"/>
                </a:lnTo>
                <a:lnTo>
                  <a:pt x="303250" y="92483"/>
                </a:lnTo>
                <a:lnTo>
                  <a:pt x="264123" y="117048"/>
                </a:lnTo>
                <a:lnTo>
                  <a:pt x="226603" y="144504"/>
                </a:lnTo>
                <a:lnTo>
                  <a:pt x="190869" y="174850"/>
                </a:lnTo>
                <a:lnTo>
                  <a:pt x="156165" y="209109"/>
                </a:lnTo>
                <a:lnTo>
                  <a:pt x="124932" y="245151"/>
                </a:lnTo>
                <a:lnTo>
                  <a:pt x="97169" y="282788"/>
                </a:lnTo>
                <a:lnTo>
                  <a:pt x="72877" y="321833"/>
                </a:lnTo>
                <a:lnTo>
                  <a:pt x="52055" y="362098"/>
                </a:lnTo>
                <a:lnTo>
                  <a:pt x="34703" y="403395"/>
                </a:lnTo>
                <a:lnTo>
                  <a:pt x="20822" y="445537"/>
                </a:lnTo>
                <a:lnTo>
                  <a:pt x="10411" y="488335"/>
                </a:lnTo>
                <a:lnTo>
                  <a:pt x="3470" y="531603"/>
                </a:lnTo>
                <a:lnTo>
                  <a:pt x="0" y="575152"/>
                </a:lnTo>
                <a:lnTo>
                  <a:pt x="0" y="618795"/>
                </a:lnTo>
                <a:lnTo>
                  <a:pt x="3470" y="662344"/>
                </a:lnTo>
                <a:lnTo>
                  <a:pt x="10411" y="705612"/>
                </a:lnTo>
                <a:lnTo>
                  <a:pt x="20822" y="748410"/>
                </a:lnTo>
                <a:lnTo>
                  <a:pt x="34703" y="790552"/>
                </a:lnTo>
                <a:lnTo>
                  <a:pt x="52055" y="831849"/>
                </a:lnTo>
                <a:lnTo>
                  <a:pt x="72877" y="872114"/>
                </a:lnTo>
                <a:lnTo>
                  <a:pt x="97169" y="911159"/>
                </a:lnTo>
                <a:lnTo>
                  <a:pt x="124932" y="948796"/>
                </a:lnTo>
                <a:lnTo>
                  <a:pt x="156165" y="984838"/>
                </a:lnTo>
                <a:lnTo>
                  <a:pt x="190869" y="1019097"/>
                </a:lnTo>
                <a:lnTo>
                  <a:pt x="226603" y="1049441"/>
                </a:lnTo>
                <a:lnTo>
                  <a:pt x="264123" y="1076896"/>
                </a:lnTo>
                <a:lnTo>
                  <a:pt x="303250" y="1101461"/>
                </a:lnTo>
                <a:lnTo>
                  <a:pt x="343805" y="1123135"/>
                </a:lnTo>
                <a:lnTo>
                  <a:pt x="385610" y="1141920"/>
                </a:lnTo>
                <a:lnTo>
                  <a:pt x="428487" y="1157815"/>
                </a:lnTo>
                <a:lnTo>
                  <a:pt x="472255" y="1170820"/>
                </a:lnTo>
                <a:lnTo>
                  <a:pt x="516738" y="1180935"/>
                </a:lnTo>
                <a:lnTo>
                  <a:pt x="561757" y="1188160"/>
                </a:lnTo>
                <a:lnTo>
                  <a:pt x="607133" y="1192495"/>
                </a:lnTo>
                <a:lnTo>
                  <a:pt x="652687" y="1193940"/>
                </a:lnTo>
                <a:lnTo>
                  <a:pt x="698241" y="1192495"/>
                </a:lnTo>
                <a:lnTo>
                  <a:pt x="743617" y="1188160"/>
                </a:lnTo>
                <a:lnTo>
                  <a:pt x="788636" y="1180935"/>
                </a:lnTo>
                <a:lnTo>
                  <a:pt x="833119" y="1170820"/>
                </a:lnTo>
                <a:lnTo>
                  <a:pt x="876888" y="1157815"/>
                </a:lnTo>
                <a:lnTo>
                  <a:pt x="919764" y="1141920"/>
                </a:lnTo>
                <a:lnTo>
                  <a:pt x="961569" y="1123135"/>
                </a:lnTo>
                <a:lnTo>
                  <a:pt x="1002124" y="1101461"/>
                </a:lnTo>
                <a:lnTo>
                  <a:pt x="1041251" y="1076896"/>
                </a:lnTo>
                <a:lnTo>
                  <a:pt x="1078771" y="1049441"/>
                </a:lnTo>
                <a:lnTo>
                  <a:pt x="1114506" y="1019097"/>
                </a:lnTo>
                <a:lnTo>
                  <a:pt x="1149195" y="984838"/>
                </a:lnTo>
                <a:lnTo>
                  <a:pt x="1180415" y="948796"/>
                </a:lnTo>
                <a:lnTo>
                  <a:pt x="1208167" y="911159"/>
                </a:lnTo>
                <a:lnTo>
                  <a:pt x="1232449" y="872114"/>
                </a:lnTo>
                <a:lnTo>
                  <a:pt x="1253263" y="831849"/>
                </a:lnTo>
                <a:lnTo>
                  <a:pt x="1270607" y="790552"/>
                </a:lnTo>
                <a:lnTo>
                  <a:pt x="1284483" y="748410"/>
                </a:lnTo>
                <a:lnTo>
                  <a:pt x="1294890" y="705612"/>
                </a:lnTo>
                <a:lnTo>
                  <a:pt x="1301828" y="662344"/>
                </a:lnTo>
                <a:lnTo>
                  <a:pt x="1305297" y="618795"/>
                </a:lnTo>
                <a:lnTo>
                  <a:pt x="1305297" y="575152"/>
                </a:lnTo>
                <a:lnTo>
                  <a:pt x="1301828" y="531603"/>
                </a:lnTo>
                <a:lnTo>
                  <a:pt x="1294890" y="488335"/>
                </a:lnTo>
                <a:lnTo>
                  <a:pt x="1284483" y="445537"/>
                </a:lnTo>
                <a:lnTo>
                  <a:pt x="1270607" y="403395"/>
                </a:lnTo>
                <a:lnTo>
                  <a:pt x="1253263" y="362098"/>
                </a:lnTo>
                <a:lnTo>
                  <a:pt x="1232449" y="321833"/>
                </a:lnTo>
                <a:lnTo>
                  <a:pt x="1208167" y="282788"/>
                </a:lnTo>
                <a:lnTo>
                  <a:pt x="1180415" y="245151"/>
                </a:lnTo>
                <a:lnTo>
                  <a:pt x="1149195" y="209109"/>
                </a:lnTo>
                <a:lnTo>
                  <a:pt x="1114506" y="174850"/>
                </a:lnTo>
                <a:lnTo>
                  <a:pt x="1078771" y="144504"/>
                </a:lnTo>
                <a:lnTo>
                  <a:pt x="1041251" y="117048"/>
                </a:lnTo>
                <a:lnTo>
                  <a:pt x="1002124" y="92483"/>
                </a:lnTo>
                <a:lnTo>
                  <a:pt x="961569" y="70807"/>
                </a:lnTo>
                <a:lnTo>
                  <a:pt x="919764" y="52021"/>
                </a:lnTo>
                <a:lnTo>
                  <a:pt x="876888" y="36126"/>
                </a:lnTo>
                <a:lnTo>
                  <a:pt x="833119" y="23120"/>
                </a:lnTo>
                <a:lnTo>
                  <a:pt x="788636" y="13005"/>
                </a:lnTo>
                <a:lnTo>
                  <a:pt x="743617" y="5780"/>
                </a:lnTo>
                <a:lnTo>
                  <a:pt x="698241" y="1445"/>
                </a:lnTo>
                <a:lnTo>
                  <a:pt x="652687" y="0"/>
                </a:lnTo>
                <a:close/>
              </a:path>
            </a:pathLst>
          </a:custGeom>
          <a:solidFill>
            <a:srgbClr val="FFFFFF"/>
          </a:solidFill>
        </p:spPr>
        <p:txBody>
          <a:bodyPr wrap="square" lIns="0" tIns="0" rIns="0" bIns="0" rtlCol="0"/>
          <a:lstStyle/>
          <a:p>
            <a:endParaRPr sz="820"/>
          </a:p>
        </p:txBody>
      </p:sp>
      <p:sp>
        <p:nvSpPr>
          <p:cNvPr id="12" name="object 12"/>
          <p:cNvSpPr/>
          <p:nvPr/>
        </p:nvSpPr>
        <p:spPr>
          <a:xfrm>
            <a:off x="6716531" y="2986359"/>
            <a:ext cx="791748" cy="543268"/>
          </a:xfrm>
          <a:custGeom>
            <a:avLst/>
            <a:gdLst/>
            <a:ahLst/>
            <a:cxnLst/>
            <a:rect l="l" t="t" r="r" b="b"/>
            <a:pathLst>
              <a:path w="1305559" h="1194435">
                <a:moveTo>
                  <a:pt x="1114432" y="174848"/>
                </a:moveTo>
                <a:lnTo>
                  <a:pt x="1149131" y="209106"/>
                </a:lnTo>
                <a:lnTo>
                  <a:pt x="1180361" y="245148"/>
                </a:lnTo>
                <a:lnTo>
                  <a:pt x="1208120" y="282785"/>
                </a:lnTo>
                <a:lnTo>
                  <a:pt x="1232410" y="321829"/>
                </a:lnTo>
                <a:lnTo>
                  <a:pt x="1253229" y="362094"/>
                </a:lnTo>
                <a:lnTo>
                  <a:pt x="1270579" y="403391"/>
                </a:lnTo>
                <a:lnTo>
                  <a:pt x="1284458" y="445532"/>
                </a:lnTo>
                <a:lnTo>
                  <a:pt x="1294868" y="488331"/>
                </a:lnTo>
                <a:lnTo>
                  <a:pt x="1301808" y="531598"/>
                </a:lnTo>
                <a:lnTo>
                  <a:pt x="1305278" y="575147"/>
                </a:lnTo>
                <a:lnTo>
                  <a:pt x="1305278" y="618790"/>
                </a:lnTo>
                <a:lnTo>
                  <a:pt x="1301808" y="662339"/>
                </a:lnTo>
                <a:lnTo>
                  <a:pt x="1294868" y="705607"/>
                </a:lnTo>
                <a:lnTo>
                  <a:pt x="1284458" y="748405"/>
                </a:lnTo>
                <a:lnTo>
                  <a:pt x="1270579" y="790547"/>
                </a:lnTo>
                <a:lnTo>
                  <a:pt x="1253229" y="831844"/>
                </a:lnTo>
                <a:lnTo>
                  <a:pt x="1232410" y="872108"/>
                </a:lnTo>
                <a:lnTo>
                  <a:pt x="1208120" y="911153"/>
                </a:lnTo>
                <a:lnTo>
                  <a:pt x="1180361" y="948790"/>
                </a:lnTo>
                <a:lnTo>
                  <a:pt x="1149131" y="984831"/>
                </a:lnTo>
                <a:lnTo>
                  <a:pt x="1114432" y="1019090"/>
                </a:lnTo>
                <a:lnTo>
                  <a:pt x="1078701" y="1049436"/>
                </a:lnTo>
                <a:lnTo>
                  <a:pt x="1041184" y="1076892"/>
                </a:lnTo>
                <a:lnTo>
                  <a:pt x="1002061" y="1101457"/>
                </a:lnTo>
                <a:lnTo>
                  <a:pt x="961508" y="1123133"/>
                </a:lnTo>
                <a:lnTo>
                  <a:pt x="919705" y="1141918"/>
                </a:lnTo>
                <a:lnTo>
                  <a:pt x="876831" y="1157814"/>
                </a:lnTo>
                <a:lnTo>
                  <a:pt x="833064" y="1170819"/>
                </a:lnTo>
                <a:lnTo>
                  <a:pt x="788583" y="1180935"/>
                </a:lnTo>
                <a:lnTo>
                  <a:pt x="743566" y="1188160"/>
                </a:lnTo>
                <a:lnTo>
                  <a:pt x="698191" y="1192495"/>
                </a:lnTo>
                <a:lnTo>
                  <a:pt x="652639" y="1193940"/>
                </a:lnTo>
                <a:lnTo>
                  <a:pt x="607086" y="1192495"/>
                </a:lnTo>
                <a:lnTo>
                  <a:pt x="561712" y="1188160"/>
                </a:lnTo>
                <a:lnTo>
                  <a:pt x="516695" y="1180935"/>
                </a:lnTo>
                <a:lnTo>
                  <a:pt x="472213" y="1170819"/>
                </a:lnTo>
                <a:lnTo>
                  <a:pt x="428447" y="1157814"/>
                </a:lnTo>
                <a:lnTo>
                  <a:pt x="385573" y="1141918"/>
                </a:lnTo>
                <a:lnTo>
                  <a:pt x="343770" y="1123133"/>
                </a:lnTo>
                <a:lnTo>
                  <a:pt x="303218" y="1101457"/>
                </a:lnTo>
                <a:lnTo>
                  <a:pt x="264094" y="1076892"/>
                </a:lnTo>
                <a:lnTo>
                  <a:pt x="226577" y="1049436"/>
                </a:lnTo>
                <a:lnTo>
                  <a:pt x="190847" y="1019090"/>
                </a:lnTo>
                <a:lnTo>
                  <a:pt x="156147" y="984831"/>
                </a:lnTo>
                <a:lnTo>
                  <a:pt x="124918" y="948790"/>
                </a:lnTo>
                <a:lnTo>
                  <a:pt x="97158" y="911153"/>
                </a:lnTo>
                <a:lnTo>
                  <a:pt x="72868" y="872108"/>
                </a:lnTo>
                <a:lnTo>
                  <a:pt x="52049" y="831844"/>
                </a:lnTo>
                <a:lnTo>
                  <a:pt x="34699" y="790547"/>
                </a:lnTo>
                <a:lnTo>
                  <a:pt x="20819" y="748405"/>
                </a:lnTo>
                <a:lnTo>
                  <a:pt x="10409" y="705607"/>
                </a:lnTo>
                <a:lnTo>
                  <a:pt x="3469" y="662339"/>
                </a:lnTo>
                <a:lnTo>
                  <a:pt x="0" y="618790"/>
                </a:lnTo>
                <a:lnTo>
                  <a:pt x="0" y="575147"/>
                </a:lnTo>
                <a:lnTo>
                  <a:pt x="3469" y="531598"/>
                </a:lnTo>
                <a:lnTo>
                  <a:pt x="10409" y="488331"/>
                </a:lnTo>
                <a:lnTo>
                  <a:pt x="20819" y="445532"/>
                </a:lnTo>
                <a:lnTo>
                  <a:pt x="34699" y="403391"/>
                </a:lnTo>
                <a:lnTo>
                  <a:pt x="52049" y="362094"/>
                </a:lnTo>
                <a:lnTo>
                  <a:pt x="72868" y="321829"/>
                </a:lnTo>
                <a:lnTo>
                  <a:pt x="97158" y="282785"/>
                </a:lnTo>
                <a:lnTo>
                  <a:pt x="124918" y="245148"/>
                </a:lnTo>
                <a:lnTo>
                  <a:pt x="156147" y="209106"/>
                </a:lnTo>
                <a:lnTo>
                  <a:pt x="190847" y="174848"/>
                </a:lnTo>
                <a:lnTo>
                  <a:pt x="226577" y="144502"/>
                </a:lnTo>
                <a:lnTo>
                  <a:pt x="264094" y="117047"/>
                </a:lnTo>
                <a:lnTo>
                  <a:pt x="303218" y="92481"/>
                </a:lnTo>
                <a:lnTo>
                  <a:pt x="343770" y="70806"/>
                </a:lnTo>
                <a:lnTo>
                  <a:pt x="385573" y="52020"/>
                </a:lnTo>
                <a:lnTo>
                  <a:pt x="428447" y="36125"/>
                </a:lnTo>
                <a:lnTo>
                  <a:pt x="472213" y="23120"/>
                </a:lnTo>
                <a:lnTo>
                  <a:pt x="516695" y="13005"/>
                </a:lnTo>
                <a:lnTo>
                  <a:pt x="561712" y="5780"/>
                </a:lnTo>
                <a:lnTo>
                  <a:pt x="607086" y="1445"/>
                </a:lnTo>
                <a:lnTo>
                  <a:pt x="652639" y="0"/>
                </a:lnTo>
                <a:lnTo>
                  <a:pt x="698191" y="1445"/>
                </a:lnTo>
                <a:lnTo>
                  <a:pt x="743566" y="5780"/>
                </a:lnTo>
                <a:lnTo>
                  <a:pt x="788583" y="13005"/>
                </a:lnTo>
                <a:lnTo>
                  <a:pt x="833064" y="23120"/>
                </a:lnTo>
                <a:lnTo>
                  <a:pt x="876831" y="36125"/>
                </a:lnTo>
                <a:lnTo>
                  <a:pt x="919705" y="52020"/>
                </a:lnTo>
                <a:lnTo>
                  <a:pt x="961508" y="70806"/>
                </a:lnTo>
                <a:lnTo>
                  <a:pt x="1002061" y="92481"/>
                </a:lnTo>
                <a:lnTo>
                  <a:pt x="1041184" y="117047"/>
                </a:lnTo>
                <a:lnTo>
                  <a:pt x="1078701" y="144502"/>
                </a:lnTo>
                <a:lnTo>
                  <a:pt x="1114432" y="174848"/>
                </a:lnTo>
                <a:close/>
              </a:path>
            </a:pathLst>
          </a:custGeom>
          <a:ln w="52354">
            <a:solidFill>
              <a:srgbClr val="00D2FF"/>
            </a:solidFill>
          </a:ln>
        </p:spPr>
        <p:txBody>
          <a:bodyPr wrap="square" lIns="0" tIns="0" rIns="0" bIns="0" rtlCol="0"/>
          <a:lstStyle/>
          <a:p>
            <a:endParaRPr sz="820"/>
          </a:p>
        </p:txBody>
      </p:sp>
      <p:sp>
        <p:nvSpPr>
          <p:cNvPr id="13" name="object 13"/>
          <p:cNvSpPr txBox="1"/>
          <p:nvPr/>
        </p:nvSpPr>
        <p:spPr>
          <a:xfrm>
            <a:off x="6927851" y="3156344"/>
            <a:ext cx="380471" cy="189865"/>
          </a:xfrm>
          <a:prstGeom prst="rect">
            <a:avLst/>
          </a:prstGeom>
        </p:spPr>
        <p:txBody>
          <a:bodyPr vert="horz" wrap="square" lIns="0" tIns="7798" rIns="0" bIns="0" rtlCol="0">
            <a:spAutoFit/>
          </a:bodyPr>
          <a:lstStyle/>
          <a:p>
            <a:pPr>
              <a:lnSpc>
                <a:spcPct val="100000"/>
              </a:lnSpc>
              <a:spcBef>
                <a:spcPts val="135"/>
              </a:spcBef>
            </a:pPr>
            <a:r>
              <a:rPr sz="1185" spc="10" dirty="0">
                <a:solidFill>
                  <a:srgbClr val="32324B"/>
                </a:solidFill>
                <a:latin typeface="Arial" panose="020B0604020202020204"/>
                <a:cs typeface="Arial" panose="020B0604020202020204"/>
              </a:rPr>
              <a:t>TLS</a:t>
            </a:r>
            <a:endParaRPr sz="1185">
              <a:latin typeface="Arial" panose="020B0604020202020204"/>
              <a:cs typeface="Arial" panose="020B0604020202020204"/>
            </a:endParaRPr>
          </a:p>
        </p:txBody>
      </p:sp>
      <p:sp>
        <p:nvSpPr>
          <p:cNvPr id="14" name="object 14"/>
          <p:cNvSpPr/>
          <p:nvPr/>
        </p:nvSpPr>
        <p:spPr>
          <a:xfrm>
            <a:off x="6551232" y="3389738"/>
            <a:ext cx="1122216" cy="643056"/>
          </a:xfrm>
          <a:prstGeom prst="rect">
            <a:avLst/>
          </a:prstGeom>
          <a:blipFill>
            <a:blip r:embed="rId5" cstate="print"/>
            <a:stretch>
              <a:fillRect/>
            </a:stretch>
          </a:blipFill>
        </p:spPr>
        <p:txBody>
          <a:bodyPr wrap="square" lIns="0" tIns="0" rIns="0" bIns="0" rtlCol="0"/>
          <a:lstStyle/>
          <a:p>
            <a:endParaRPr sz="820"/>
          </a:p>
        </p:txBody>
      </p:sp>
      <p:sp>
        <p:nvSpPr>
          <p:cNvPr id="15" name="object 15"/>
          <p:cNvSpPr/>
          <p:nvPr/>
        </p:nvSpPr>
        <p:spPr>
          <a:xfrm>
            <a:off x="6618196" y="3420699"/>
            <a:ext cx="988531" cy="543268"/>
          </a:xfrm>
          <a:custGeom>
            <a:avLst/>
            <a:gdLst/>
            <a:ahLst/>
            <a:cxnLst/>
            <a:rect l="l" t="t" r="r" b="b"/>
            <a:pathLst>
              <a:path w="1630045" h="1194434">
                <a:moveTo>
                  <a:pt x="814798" y="0"/>
                </a:moveTo>
                <a:lnTo>
                  <a:pt x="766672" y="1034"/>
                </a:lnTo>
                <a:lnTo>
                  <a:pt x="718681" y="4138"/>
                </a:lnTo>
                <a:lnTo>
                  <a:pt x="670961" y="9311"/>
                </a:lnTo>
                <a:lnTo>
                  <a:pt x="623647" y="16553"/>
                </a:lnTo>
                <a:lnTo>
                  <a:pt x="576873" y="25864"/>
                </a:lnTo>
                <a:lnTo>
                  <a:pt x="530776" y="37244"/>
                </a:lnTo>
                <a:lnTo>
                  <a:pt x="485489" y="50694"/>
                </a:lnTo>
                <a:lnTo>
                  <a:pt x="441148" y="66212"/>
                </a:lnTo>
                <a:lnTo>
                  <a:pt x="397889" y="83800"/>
                </a:lnTo>
                <a:lnTo>
                  <a:pt x="355845" y="103457"/>
                </a:lnTo>
                <a:lnTo>
                  <a:pt x="315153" y="125183"/>
                </a:lnTo>
                <a:lnTo>
                  <a:pt x="275947" y="148978"/>
                </a:lnTo>
                <a:lnTo>
                  <a:pt x="238363" y="174842"/>
                </a:lnTo>
                <a:lnTo>
                  <a:pt x="198636" y="206049"/>
                </a:lnTo>
                <a:lnTo>
                  <a:pt x="162520" y="238755"/>
                </a:lnTo>
                <a:lnTo>
                  <a:pt x="130016" y="272819"/>
                </a:lnTo>
                <a:lnTo>
                  <a:pt x="101123" y="308097"/>
                </a:lnTo>
                <a:lnTo>
                  <a:pt x="75842" y="344446"/>
                </a:lnTo>
                <a:lnTo>
                  <a:pt x="54173" y="381724"/>
                </a:lnTo>
                <a:lnTo>
                  <a:pt x="36115" y="419787"/>
                </a:lnTo>
                <a:lnTo>
                  <a:pt x="21669" y="458493"/>
                </a:lnTo>
                <a:lnTo>
                  <a:pt x="10834" y="497700"/>
                </a:lnTo>
                <a:lnTo>
                  <a:pt x="3611" y="537263"/>
                </a:lnTo>
                <a:lnTo>
                  <a:pt x="0" y="577041"/>
                </a:lnTo>
                <a:lnTo>
                  <a:pt x="0" y="616890"/>
                </a:lnTo>
                <a:lnTo>
                  <a:pt x="3611" y="656668"/>
                </a:lnTo>
                <a:lnTo>
                  <a:pt x="10834" y="696231"/>
                </a:lnTo>
                <a:lnTo>
                  <a:pt x="21669" y="735438"/>
                </a:lnTo>
                <a:lnTo>
                  <a:pt x="36115" y="774144"/>
                </a:lnTo>
                <a:lnTo>
                  <a:pt x="54173" y="812208"/>
                </a:lnTo>
                <a:lnTo>
                  <a:pt x="75842" y="849485"/>
                </a:lnTo>
                <a:lnTo>
                  <a:pt x="101123" y="885835"/>
                </a:lnTo>
                <a:lnTo>
                  <a:pt x="130016" y="921113"/>
                </a:lnTo>
                <a:lnTo>
                  <a:pt x="162520" y="955176"/>
                </a:lnTo>
                <a:lnTo>
                  <a:pt x="198636" y="987882"/>
                </a:lnTo>
                <a:lnTo>
                  <a:pt x="238363" y="1019089"/>
                </a:lnTo>
                <a:lnTo>
                  <a:pt x="275947" y="1044954"/>
                </a:lnTo>
                <a:lnTo>
                  <a:pt x="315153" y="1068751"/>
                </a:lnTo>
                <a:lnTo>
                  <a:pt x="355845" y="1090478"/>
                </a:lnTo>
                <a:lnTo>
                  <a:pt x="397889" y="1110135"/>
                </a:lnTo>
                <a:lnTo>
                  <a:pt x="441148" y="1127724"/>
                </a:lnTo>
                <a:lnTo>
                  <a:pt x="485489" y="1143243"/>
                </a:lnTo>
                <a:lnTo>
                  <a:pt x="530776" y="1156693"/>
                </a:lnTo>
                <a:lnTo>
                  <a:pt x="576873" y="1168074"/>
                </a:lnTo>
                <a:lnTo>
                  <a:pt x="623647" y="1177386"/>
                </a:lnTo>
                <a:lnTo>
                  <a:pt x="670961" y="1184628"/>
                </a:lnTo>
                <a:lnTo>
                  <a:pt x="718681" y="1189801"/>
                </a:lnTo>
                <a:lnTo>
                  <a:pt x="766672" y="1192905"/>
                </a:lnTo>
                <a:lnTo>
                  <a:pt x="814798" y="1193940"/>
                </a:lnTo>
                <a:lnTo>
                  <a:pt x="862925" y="1192905"/>
                </a:lnTo>
                <a:lnTo>
                  <a:pt x="910917" y="1189801"/>
                </a:lnTo>
                <a:lnTo>
                  <a:pt x="958639" y="1184628"/>
                </a:lnTo>
                <a:lnTo>
                  <a:pt x="1005957" y="1177386"/>
                </a:lnTo>
                <a:lnTo>
                  <a:pt x="1052735" y="1168074"/>
                </a:lnTo>
                <a:lnTo>
                  <a:pt x="1098837" y="1156693"/>
                </a:lnTo>
                <a:lnTo>
                  <a:pt x="1144130" y="1143243"/>
                </a:lnTo>
                <a:lnTo>
                  <a:pt x="1188478" y="1127724"/>
                </a:lnTo>
                <a:lnTo>
                  <a:pt x="1231745" y="1110135"/>
                </a:lnTo>
                <a:lnTo>
                  <a:pt x="1273798" y="1090478"/>
                </a:lnTo>
                <a:lnTo>
                  <a:pt x="1314499" y="1068751"/>
                </a:lnTo>
                <a:lnTo>
                  <a:pt x="1353716" y="1044954"/>
                </a:lnTo>
                <a:lnTo>
                  <a:pt x="1391312" y="1019089"/>
                </a:lnTo>
                <a:lnTo>
                  <a:pt x="1431039" y="987882"/>
                </a:lnTo>
                <a:lnTo>
                  <a:pt x="1467155" y="955176"/>
                </a:lnTo>
                <a:lnTo>
                  <a:pt x="1499659" y="921113"/>
                </a:lnTo>
                <a:lnTo>
                  <a:pt x="1528551" y="885835"/>
                </a:lnTo>
                <a:lnTo>
                  <a:pt x="1553832" y="849485"/>
                </a:lnTo>
                <a:lnTo>
                  <a:pt x="1575502" y="812208"/>
                </a:lnTo>
                <a:lnTo>
                  <a:pt x="1593560" y="774144"/>
                </a:lnTo>
                <a:lnTo>
                  <a:pt x="1608006" y="735438"/>
                </a:lnTo>
                <a:lnTo>
                  <a:pt x="1618841" y="696231"/>
                </a:lnTo>
                <a:lnTo>
                  <a:pt x="1626064" y="656668"/>
                </a:lnTo>
                <a:lnTo>
                  <a:pt x="1629675" y="616890"/>
                </a:lnTo>
                <a:lnTo>
                  <a:pt x="1629675" y="577041"/>
                </a:lnTo>
                <a:lnTo>
                  <a:pt x="1626064" y="537263"/>
                </a:lnTo>
                <a:lnTo>
                  <a:pt x="1618841" y="497700"/>
                </a:lnTo>
                <a:lnTo>
                  <a:pt x="1608006" y="458493"/>
                </a:lnTo>
                <a:lnTo>
                  <a:pt x="1593560" y="419787"/>
                </a:lnTo>
                <a:lnTo>
                  <a:pt x="1575502" y="381724"/>
                </a:lnTo>
                <a:lnTo>
                  <a:pt x="1553832" y="344446"/>
                </a:lnTo>
                <a:lnTo>
                  <a:pt x="1528551" y="308097"/>
                </a:lnTo>
                <a:lnTo>
                  <a:pt x="1499659" y="272819"/>
                </a:lnTo>
                <a:lnTo>
                  <a:pt x="1467155" y="238755"/>
                </a:lnTo>
                <a:lnTo>
                  <a:pt x="1431039" y="206049"/>
                </a:lnTo>
                <a:lnTo>
                  <a:pt x="1391312" y="174842"/>
                </a:lnTo>
                <a:lnTo>
                  <a:pt x="1353716" y="148978"/>
                </a:lnTo>
                <a:lnTo>
                  <a:pt x="1314499" y="125183"/>
                </a:lnTo>
                <a:lnTo>
                  <a:pt x="1273798" y="103457"/>
                </a:lnTo>
                <a:lnTo>
                  <a:pt x="1231745" y="83800"/>
                </a:lnTo>
                <a:lnTo>
                  <a:pt x="1188478" y="66212"/>
                </a:lnTo>
                <a:lnTo>
                  <a:pt x="1144130" y="50694"/>
                </a:lnTo>
                <a:lnTo>
                  <a:pt x="1098837" y="37244"/>
                </a:lnTo>
                <a:lnTo>
                  <a:pt x="1052735" y="25864"/>
                </a:lnTo>
                <a:lnTo>
                  <a:pt x="1005957" y="16553"/>
                </a:lnTo>
                <a:lnTo>
                  <a:pt x="958639" y="9311"/>
                </a:lnTo>
                <a:lnTo>
                  <a:pt x="910917" y="4138"/>
                </a:lnTo>
                <a:lnTo>
                  <a:pt x="862925" y="1034"/>
                </a:lnTo>
                <a:lnTo>
                  <a:pt x="814798" y="0"/>
                </a:lnTo>
                <a:close/>
              </a:path>
            </a:pathLst>
          </a:custGeom>
          <a:solidFill>
            <a:srgbClr val="FFFFFF"/>
          </a:solidFill>
        </p:spPr>
        <p:txBody>
          <a:bodyPr wrap="square" lIns="0" tIns="0" rIns="0" bIns="0" rtlCol="0"/>
          <a:lstStyle/>
          <a:p>
            <a:endParaRPr sz="820"/>
          </a:p>
        </p:txBody>
      </p:sp>
      <p:sp>
        <p:nvSpPr>
          <p:cNvPr id="16" name="object 16"/>
          <p:cNvSpPr/>
          <p:nvPr/>
        </p:nvSpPr>
        <p:spPr>
          <a:xfrm>
            <a:off x="6618180" y="3420699"/>
            <a:ext cx="988531" cy="543268"/>
          </a:xfrm>
          <a:custGeom>
            <a:avLst/>
            <a:gdLst/>
            <a:ahLst/>
            <a:cxnLst/>
            <a:rect l="l" t="t" r="r" b="b"/>
            <a:pathLst>
              <a:path w="1630045" h="1194434">
                <a:moveTo>
                  <a:pt x="1391349" y="174848"/>
                </a:moveTo>
                <a:lnTo>
                  <a:pt x="1431073" y="206054"/>
                </a:lnTo>
                <a:lnTo>
                  <a:pt x="1467187" y="238760"/>
                </a:lnTo>
                <a:lnTo>
                  <a:pt x="1499688" y="272823"/>
                </a:lnTo>
                <a:lnTo>
                  <a:pt x="1528579" y="308101"/>
                </a:lnTo>
                <a:lnTo>
                  <a:pt x="1553858" y="344450"/>
                </a:lnTo>
                <a:lnTo>
                  <a:pt x="1575526" y="381727"/>
                </a:lnTo>
                <a:lnTo>
                  <a:pt x="1593583" y="419791"/>
                </a:lnTo>
                <a:lnTo>
                  <a:pt x="1608028" y="458497"/>
                </a:lnTo>
                <a:lnTo>
                  <a:pt x="1618862" y="497703"/>
                </a:lnTo>
                <a:lnTo>
                  <a:pt x="1626085" y="537267"/>
                </a:lnTo>
                <a:lnTo>
                  <a:pt x="1629696" y="577044"/>
                </a:lnTo>
                <a:lnTo>
                  <a:pt x="1629696" y="616893"/>
                </a:lnTo>
                <a:lnTo>
                  <a:pt x="1626085" y="656671"/>
                </a:lnTo>
                <a:lnTo>
                  <a:pt x="1618862" y="696234"/>
                </a:lnTo>
                <a:lnTo>
                  <a:pt x="1608028" y="735441"/>
                </a:lnTo>
                <a:lnTo>
                  <a:pt x="1593583" y="774147"/>
                </a:lnTo>
                <a:lnTo>
                  <a:pt x="1575526" y="812210"/>
                </a:lnTo>
                <a:lnTo>
                  <a:pt x="1553858" y="849488"/>
                </a:lnTo>
                <a:lnTo>
                  <a:pt x="1528579" y="885837"/>
                </a:lnTo>
                <a:lnTo>
                  <a:pt x="1499688" y="921115"/>
                </a:lnTo>
                <a:lnTo>
                  <a:pt x="1467187" y="955178"/>
                </a:lnTo>
                <a:lnTo>
                  <a:pt x="1431073" y="987884"/>
                </a:lnTo>
                <a:lnTo>
                  <a:pt x="1391349" y="1019090"/>
                </a:lnTo>
                <a:lnTo>
                  <a:pt x="1353756" y="1044955"/>
                </a:lnTo>
                <a:lnTo>
                  <a:pt x="1314543" y="1068751"/>
                </a:lnTo>
                <a:lnTo>
                  <a:pt x="1273844" y="1090478"/>
                </a:lnTo>
                <a:lnTo>
                  <a:pt x="1231794" y="1110136"/>
                </a:lnTo>
                <a:lnTo>
                  <a:pt x="1188528" y="1127725"/>
                </a:lnTo>
                <a:lnTo>
                  <a:pt x="1144182" y="1143244"/>
                </a:lnTo>
                <a:lnTo>
                  <a:pt x="1098890" y="1156694"/>
                </a:lnTo>
                <a:lnTo>
                  <a:pt x="1052788" y="1168075"/>
                </a:lnTo>
                <a:lnTo>
                  <a:pt x="1006011" y="1177386"/>
                </a:lnTo>
                <a:lnTo>
                  <a:pt x="958693" y="1184628"/>
                </a:lnTo>
                <a:lnTo>
                  <a:pt x="910970" y="1189801"/>
                </a:lnTo>
                <a:lnTo>
                  <a:pt x="862977" y="1192905"/>
                </a:lnTo>
                <a:lnTo>
                  <a:pt x="814849" y="1193940"/>
                </a:lnTo>
                <a:lnTo>
                  <a:pt x="766720" y="1192905"/>
                </a:lnTo>
                <a:lnTo>
                  <a:pt x="718727" y="1189801"/>
                </a:lnTo>
                <a:lnTo>
                  <a:pt x="671004" y="1184628"/>
                </a:lnTo>
                <a:lnTo>
                  <a:pt x="623686" y="1177386"/>
                </a:lnTo>
                <a:lnTo>
                  <a:pt x="576908" y="1168075"/>
                </a:lnTo>
                <a:lnTo>
                  <a:pt x="530806" y="1156694"/>
                </a:lnTo>
                <a:lnTo>
                  <a:pt x="485514" y="1143244"/>
                </a:lnTo>
                <a:lnTo>
                  <a:pt x="441167" y="1127725"/>
                </a:lnTo>
                <a:lnTo>
                  <a:pt x="397901" y="1110136"/>
                </a:lnTo>
                <a:lnTo>
                  <a:pt x="355851" y="1090478"/>
                </a:lnTo>
                <a:lnTo>
                  <a:pt x="315151" y="1068751"/>
                </a:lnTo>
                <a:lnTo>
                  <a:pt x="275937" y="1044955"/>
                </a:lnTo>
                <a:lnTo>
                  <a:pt x="238344" y="1019090"/>
                </a:lnTo>
                <a:lnTo>
                  <a:pt x="198620" y="987884"/>
                </a:lnTo>
                <a:lnTo>
                  <a:pt x="162507" y="955178"/>
                </a:lnTo>
                <a:lnTo>
                  <a:pt x="130006" y="921115"/>
                </a:lnTo>
                <a:lnTo>
                  <a:pt x="101115" y="885837"/>
                </a:lnTo>
                <a:lnTo>
                  <a:pt x="75836" y="849488"/>
                </a:lnTo>
                <a:lnTo>
                  <a:pt x="54169" y="812210"/>
                </a:lnTo>
                <a:lnTo>
                  <a:pt x="36112" y="774147"/>
                </a:lnTo>
                <a:lnTo>
                  <a:pt x="21667" y="735441"/>
                </a:lnTo>
                <a:lnTo>
                  <a:pt x="10833" y="696234"/>
                </a:lnTo>
                <a:lnTo>
                  <a:pt x="3611" y="656671"/>
                </a:lnTo>
                <a:lnTo>
                  <a:pt x="0" y="616893"/>
                </a:lnTo>
                <a:lnTo>
                  <a:pt x="0" y="577044"/>
                </a:lnTo>
                <a:lnTo>
                  <a:pt x="3611" y="537267"/>
                </a:lnTo>
                <a:lnTo>
                  <a:pt x="10833" y="497703"/>
                </a:lnTo>
                <a:lnTo>
                  <a:pt x="21667" y="458497"/>
                </a:lnTo>
                <a:lnTo>
                  <a:pt x="36112" y="419791"/>
                </a:lnTo>
                <a:lnTo>
                  <a:pt x="54169" y="381727"/>
                </a:lnTo>
                <a:lnTo>
                  <a:pt x="75836" y="344450"/>
                </a:lnTo>
                <a:lnTo>
                  <a:pt x="101115" y="308101"/>
                </a:lnTo>
                <a:lnTo>
                  <a:pt x="130006" y="272823"/>
                </a:lnTo>
                <a:lnTo>
                  <a:pt x="162507" y="238760"/>
                </a:lnTo>
                <a:lnTo>
                  <a:pt x="198620" y="206054"/>
                </a:lnTo>
                <a:lnTo>
                  <a:pt x="238344" y="174848"/>
                </a:lnTo>
                <a:lnTo>
                  <a:pt x="275937" y="148983"/>
                </a:lnTo>
                <a:lnTo>
                  <a:pt x="315151" y="125187"/>
                </a:lnTo>
                <a:lnTo>
                  <a:pt x="355851" y="103460"/>
                </a:lnTo>
                <a:lnTo>
                  <a:pt x="397901" y="83802"/>
                </a:lnTo>
                <a:lnTo>
                  <a:pt x="441167" y="66214"/>
                </a:lnTo>
                <a:lnTo>
                  <a:pt x="485514" y="50695"/>
                </a:lnTo>
                <a:lnTo>
                  <a:pt x="530806" y="37245"/>
                </a:lnTo>
                <a:lnTo>
                  <a:pt x="576908" y="25865"/>
                </a:lnTo>
                <a:lnTo>
                  <a:pt x="623686" y="16553"/>
                </a:lnTo>
                <a:lnTo>
                  <a:pt x="671004" y="9311"/>
                </a:lnTo>
                <a:lnTo>
                  <a:pt x="718727" y="4138"/>
                </a:lnTo>
                <a:lnTo>
                  <a:pt x="766720" y="1034"/>
                </a:lnTo>
                <a:lnTo>
                  <a:pt x="814849" y="0"/>
                </a:lnTo>
                <a:lnTo>
                  <a:pt x="862977" y="1034"/>
                </a:lnTo>
                <a:lnTo>
                  <a:pt x="910970" y="4138"/>
                </a:lnTo>
                <a:lnTo>
                  <a:pt x="958693" y="9311"/>
                </a:lnTo>
                <a:lnTo>
                  <a:pt x="1006011" y="16553"/>
                </a:lnTo>
                <a:lnTo>
                  <a:pt x="1052788" y="25865"/>
                </a:lnTo>
                <a:lnTo>
                  <a:pt x="1098890" y="37245"/>
                </a:lnTo>
                <a:lnTo>
                  <a:pt x="1144182" y="50695"/>
                </a:lnTo>
                <a:lnTo>
                  <a:pt x="1188528" y="66214"/>
                </a:lnTo>
                <a:lnTo>
                  <a:pt x="1231794" y="83802"/>
                </a:lnTo>
                <a:lnTo>
                  <a:pt x="1273844" y="103460"/>
                </a:lnTo>
                <a:lnTo>
                  <a:pt x="1314543" y="125187"/>
                </a:lnTo>
                <a:lnTo>
                  <a:pt x="1353756" y="148983"/>
                </a:lnTo>
                <a:lnTo>
                  <a:pt x="1391349" y="174848"/>
                </a:lnTo>
                <a:close/>
              </a:path>
            </a:pathLst>
          </a:custGeom>
          <a:ln w="52354">
            <a:solidFill>
              <a:srgbClr val="00D2FF"/>
            </a:solidFill>
          </a:ln>
        </p:spPr>
        <p:txBody>
          <a:bodyPr wrap="square" lIns="0" tIns="0" rIns="0" bIns="0" rtlCol="0"/>
          <a:lstStyle/>
          <a:p>
            <a:endParaRPr sz="820"/>
          </a:p>
        </p:txBody>
      </p:sp>
      <p:sp>
        <p:nvSpPr>
          <p:cNvPr id="17" name="object 17"/>
          <p:cNvSpPr txBox="1"/>
          <p:nvPr/>
        </p:nvSpPr>
        <p:spPr>
          <a:xfrm>
            <a:off x="6832601" y="3589732"/>
            <a:ext cx="572631" cy="189865"/>
          </a:xfrm>
          <a:prstGeom prst="rect">
            <a:avLst/>
          </a:prstGeom>
        </p:spPr>
        <p:txBody>
          <a:bodyPr vert="horz" wrap="square" lIns="0" tIns="7798" rIns="0" bIns="0" rtlCol="0">
            <a:spAutoFit/>
          </a:bodyPr>
          <a:lstStyle/>
          <a:p>
            <a:pPr>
              <a:lnSpc>
                <a:spcPct val="100000"/>
              </a:lnSpc>
              <a:spcBef>
                <a:spcPts val="135"/>
              </a:spcBef>
            </a:pPr>
            <a:r>
              <a:rPr sz="1185" spc="5" dirty="0">
                <a:solidFill>
                  <a:srgbClr val="32324B"/>
                </a:solidFill>
                <a:latin typeface="Arial" panose="020B0604020202020204"/>
                <a:cs typeface="Arial" panose="020B0604020202020204"/>
              </a:rPr>
              <a:t>retries</a:t>
            </a:r>
            <a:endParaRPr sz="1185">
              <a:latin typeface="Arial" panose="020B0604020202020204"/>
              <a:cs typeface="Arial" panose="020B0604020202020204"/>
            </a:endParaRPr>
          </a:p>
        </p:txBody>
      </p:sp>
      <p:sp>
        <p:nvSpPr>
          <p:cNvPr id="18" name="object 18"/>
          <p:cNvSpPr/>
          <p:nvPr/>
        </p:nvSpPr>
        <p:spPr>
          <a:xfrm>
            <a:off x="6083924" y="3833165"/>
            <a:ext cx="1516169" cy="643056"/>
          </a:xfrm>
          <a:prstGeom prst="rect">
            <a:avLst/>
          </a:prstGeom>
          <a:blipFill>
            <a:blip r:embed="rId6" cstate="print"/>
            <a:stretch>
              <a:fillRect/>
            </a:stretch>
          </a:blipFill>
        </p:spPr>
        <p:txBody>
          <a:bodyPr wrap="square" lIns="0" tIns="0" rIns="0" bIns="0" rtlCol="0"/>
          <a:lstStyle/>
          <a:p>
            <a:endParaRPr sz="820"/>
          </a:p>
        </p:txBody>
      </p:sp>
      <p:sp>
        <p:nvSpPr>
          <p:cNvPr id="19" name="object 19"/>
          <p:cNvSpPr/>
          <p:nvPr/>
        </p:nvSpPr>
        <p:spPr>
          <a:xfrm>
            <a:off x="6150879" y="3864122"/>
            <a:ext cx="1382479" cy="543268"/>
          </a:xfrm>
          <a:custGeom>
            <a:avLst/>
            <a:gdLst/>
            <a:ahLst/>
            <a:cxnLst/>
            <a:rect l="l" t="t" r="r" b="b"/>
            <a:pathLst>
              <a:path w="2279650" h="1194434">
                <a:moveTo>
                  <a:pt x="1139640" y="0"/>
                </a:moveTo>
                <a:lnTo>
                  <a:pt x="1088163" y="605"/>
                </a:lnTo>
                <a:lnTo>
                  <a:pt x="1036771" y="2420"/>
                </a:lnTo>
                <a:lnTo>
                  <a:pt x="985547" y="5445"/>
                </a:lnTo>
                <a:lnTo>
                  <a:pt x="934578" y="9680"/>
                </a:lnTo>
                <a:lnTo>
                  <a:pt x="883946" y="15125"/>
                </a:lnTo>
                <a:lnTo>
                  <a:pt x="833737" y="21780"/>
                </a:lnTo>
                <a:lnTo>
                  <a:pt x="784035" y="29645"/>
                </a:lnTo>
                <a:lnTo>
                  <a:pt x="734924" y="38721"/>
                </a:lnTo>
                <a:lnTo>
                  <a:pt x="686489" y="49006"/>
                </a:lnTo>
                <a:lnTo>
                  <a:pt x="638815" y="60501"/>
                </a:lnTo>
                <a:lnTo>
                  <a:pt x="591985" y="73207"/>
                </a:lnTo>
                <a:lnTo>
                  <a:pt x="546084" y="87122"/>
                </a:lnTo>
                <a:lnTo>
                  <a:pt x="501197" y="102248"/>
                </a:lnTo>
                <a:lnTo>
                  <a:pt x="457408" y="118583"/>
                </a:lnTo>
                <a:lnTo>
                  <a:pt x="414801" y="136129"/>
                </a:lnTo>
                <a:lnTo>
                  <a:pt x="373462" y="154885"/>
                </a:lnTo>
                <a:lnTo>
                  <a:pt x="333474" y="174850"/>
                </a:lnTo>
                <a:lnTo>
                  <a:pt x="285835" y="201334"/>
                </a:lnTo>
                <a:lnTo>
                  <a:pt x="241860" y="228922"/>
                </a:lnTo>
                <a:lnTo>
                  <a:pt x="201550" y="257526"/>
                </a:lnTo>
                <a:lnTo>
                  <a:pt x="164904" y="287057"/>
                </a:lnTo>
                <a:lnTo>
                  <a:pt x="131923" y="317427"/>
                </a:lnTo>
                <a:lnTo>
                  <a:pt x="102607" y="348548"/>
                </a:lnTo>
                <a:lnTo>
                  <a:pt x="76955" y="380331"/>
                </a:lnTo>
                <a:lnTo>
                  <a:pt x="54968" y="412688"/>
                </a:lnTo>
                <a:lnTo>
                  <a:pt x="21987" y="478772"/>
                </a:lnTo>
                <a:lnTo>
                  <a:pt x="3664" y="546092"/>
                </a:lnTo>
                <a:lnTo>
                  <a:pt x="0" y="579995"/>
                </a:lnTo>
                <a:lnTo>
                  <a:pt x="0" y="613942"/>
                </a:lnTo>
                <a:lnTo>
                  <a:pt x="10993" y="681615"/>
                </a:lnTo>
                <a:lnTo>
                  <a:pt x="36645" y="748405"/>
                </a:lnTo>
                <a:lnTo>
                  <a:pt x="76955" y="813605"/>
                </a:lnTo>
                <a:lnTo>
                  <a:pt x="102607" y="845388"/>
                </a:lnTo>
                <a:lnTo>
                  <a:pt x="131923" y="876509"/>
                </a:lnTo>
                <a:lnTo>
                  <a:pt x="164904" y="906879"/>
                </a:lnTo>
                <a:lnTo>
                  <a:pt x="201550" y="936410"/>
                </a:lnTo>
                <a:lnTo>
                  <a:pt x="241860" y="965014"/>
                </a:lnTo>
                <a:lnTo>
                  <a:pt x="285835" y="992602"/>
                </a:lnTo>
                <a:lnTo>
                  <a:pt x="333474" y="1019086"/>
                </a:lnTo>
                <a:lnTo>
                  <a:pt x="373462" y="1039052"/>
                </a:lnTo>
                <a:lnTo>
                  <a:pt x="414801" y="1057808"/>
                </a:lnTo>
                <a:lnTo>
                  <a:pt x="457408" y="1075353"/>
                </a:lnTo>
                <a:lnTo>
                  <a:pt x="501197" y="1091689"/>
                </a:lnTo>
                <a:lnTo>
                  <a:pt x="546084" y="1106814"/>
                </a:lnTo>
                <a:lnTo>
                  <a:pt x="591985" y="1120730"/>
                </a:lnTo>
                <a:lnTo>
                  <a:pt x="638815" y="1133435"/>
                </a:lnTo>
                <a:lnTo>
                  <a:pt x="686489" y="1144930"/>
                </a:lnTo>
                <a:lnTo>
                  <a:pt x="734924" y="1155216"/>
                </a:lnTo>
                <a:lnTo>
                  <a:pt x="784035" y="1164291"/>
                </a:lnTo>
                <a:lnTo>
                  <a:pt x="833737" y="1172156"/>
                </a:lnTo>
                <a:lnTo>
                  <a:pt x="883946" y="1178811"/>
                </a:lnTo>
                <a:lnTo>
                  <a:pt x="934578" y="1184257"/>
                </a:lnTo>
                <a:lnTo>
                  <a:pt x="985547" y="1188492"/>
                </a:lnTo>
                <a:lnTo>
                  <a:pt x="1036771" y="1191517"/>
                </a:lnTo>
                <a:lnTo>
                  <a:pt x="1088163" y="1193332"/>
                </a:lnTo>
                <a:lnTo>
                  <a:pt x="1139640" y="1193937"/>
                </a:lnTo>
                <a:lnTo>
                  <a:pt x="1191118" y="1193332"/>
                </a:lnTo>
                <a:lnTo>
                  <a:pt x="1242511" y="1191517"/>
                </a:lnTo>
                <a:lnTo>
                  <a:pt x="1293735" y="1188492"/>
                </a:lnTo>
                <a:lnTo>
                  <a:pt x="1344707" y="1184257"/>
                </a:lnTo>
                <a:lnTo>
                  <a:pt x="1395341" y="1178811"/>
                </a:lnTo>
                <a:lnTo>
                  <a:pt x="1445553" y="1172156"/>
                </a:lnTo>
                <a:lnTo>
                  <a:pt x="1495259" y="1164291"/>
                </a:lnTo>
                <a:lnTo>
                  <a:pt x="1544374" y="1155216"/>
                </a:lnTo>
                <a:lnTo>
                  <a:pt x="1592813" y="1144930"/>
                </a:lnTo>
                <a:lnTo>
                  <a:pt x="1640493" y="1133435"/>
                </a:lnTo>
                <a:lnTo>
                  <a:pt x="1687329" y="1120730"/>
                </a:lnTo>
                <a:lnTo>
                  <a:pt x="1733236" y="1106814"/>
                </a:lnTo>
                <a:lnTo>
                  <a:pt x="1778129" y="1091689"/>
                </a:lnTo>
                <a:lnTo>
                  <a:pt x="1821926" y="1075353"/>
                </a:lnTo>
                <a:lnTo>
                  <a:pt x="1864540" y="1057808"/>
                </a:lnTo>
                <a:lnTo>
                  <a:pt x="1905888" y="1039052"/>
                </a:lnTo>
                <a:lnTo>
                  <a:pt x="1945885" y="1019086"/>
                </a:lnTo>
                <a:lnTo>
                  <a:pt x="1993522" y="992602"/>
                </a:lnTo>
                <a:lnTo>
                  <a:pt x="2037495" y="965014"/>
                </a:lnTo>
                <a:lnTo>
                  <a:pt x="2077803" y="936410"/>
                </a:lnTo>
                <a:lnTo>
                  <a:pt x="2114447" y="906879"/>
                </a:lnTo>
                <a:lnTo>
                  <a:pt x="2147426" y="876509"/>
                </a:lnTo>
                <a:lnTo>
                  <a:pt x="2176741" y="845388"/>
                </a:lnTo>
                <a:lnTo>
                  <a:pt x="2202392" y="813605"/>
                </a:lnTo>
                <a:lnTo>
                  <a:pt x="2224378" y="781248"/>
                </a:lnTo>
                <a:lnTo>
                  <a:pt x="2257358" y="715165"/>
                </a:lnTo>
                <a:lnTo>
                  <a:pt x="2275679" y="647845"/>
                </a:lnTo>
                <a:lnTo>
                  <a:pt x="2279344" y="613942"/>
                </a:lnTo>
                <a:lnTo>
                  <a:pt x="2279344" y="579995"/>
                </a:lnTo>
                <a:lnTo>
                  <a:pt x="2268351" y="512322"/>
                </a:lnTo>
                <a:lnTo>
                  <a:pt x="2242700" y="445532"/>
                </a:lnTo>
                <a:lnTo>
                  <a:pt x="2202392" y="380331"/>
                </a:lnTo>
                <a:lnTo>
                  <a:pt x="2176741" y="348548"/>
                </a:lnTo>
                <a:lnTo>
                  <a:pt x="2147426" y="317427"/>
                </a:lnTo>
                <a:lnTo>
                  <a:pt x="2114447" y="287057"/>
                </a:lnTo>
                <a:lnTo>
                  <a:pt x="2077803" y="257526"/>
                </a:lnTo>
                <a:lnTo>
                  <a:pt x="2037495" y="228922"/>
                </a:lnTo>
                <a:lnTo>
                  <a:pt x="1993522" y="201334"/>
                </a:lnTo>
                <a:lnTo>
                  <a:pt x="1945885" y="174850"/>
                </a:lnTo>
                <a:lnTo>
                  <a:pt x="1905888" y="154885"/>
                </a:lnTo>
                <a:lnTo>
                  <a:pt x="1864540" y="136129"/>
                </a:lnTo>
                <a:lnTo>
                  <a:pt x="1821926" y="118583"/>
                </a:lnTo>
                <a:lnTo>
                  <a:pt x="1778129" y="102248"/>
                </a:lnTo>
                <a:lnTo>
                  <a:pt x="1733236" y="87122"/>
                </a:lnTo>
                <a:lnTo>
                  <a:pt x="1687329" y="73207"/>
                </a:lnTo>
                <a:lnTo>
                  <a:pt x="1640493" y="60501"/>
                </a:lnTo>
                <a:lnTo>
                  <a:pt x="1592813" y="49006"/>
                </a:lnTo>
                <a:lnTo>
                  <a:pt x="1544374" y="38721"/>
                </a:lnTo>
                <a:lnTo>
                  <a:pt x="1495259" y="29645"/>
                </a:lnTo>
                <a:lnTo>
                  <a:pt x="1445553" y="21780"/>
                </a:lnTo>
                <a:lnTo>
                  <a:pt x="1395341" y="15125"/>
                </a:lnTo>
                <a:lnTo>
                  <a:pt x="1344707" y="9680"/>
                </a:lnTo>
                <a:lnTo>
                  <a:pt x="1293735" y="5445"/>
                </a:lnTo>
                <a:lnTo>
                  <a:pt x="1242511" y="2420"/>
                </a:lnTo>
                <a:lnTo>
                  <a:pt x="1191118" y="605"/>
                </a:lnTo>
                <a:lnTo>
                  <a:pt x="1139640" y="0"/>
                </a:lnTo>
                <a:close/>
              </a:path>
            </a:pathLst>
          </a:custGeom>
          <a:solidFill>
            <a:srgbClr val="FFFFFF"/>
          </a:solidFill>
        </p:spPr>
        <p:txBody>
          <a:bodyPr wrap="square" lIns="0" tIns="0" rIns="0" bIns="0" rtlCol="0"/>
          <a:lstStyle/>
          <a:p>
            <a:endParaRPr sz="820"/>
          </a:p>
        </p:txBody>
      </p:sp>
      <p:sp>
        <p:nvSpPr>
          <p:cNvPr id="20" name="object 20"/>
          <p:cNvSpPr/>
          <p:nvPr/>
        </p:nvSpPr>
        <p:spPr>
          <a:xfrm>
            <a:off x="6150875" y="3864122"/>
            <a:ext cx="1382479" cy="543268"/>
          </a:xfrm>
          <a:custGeom>
            <a:avLst/>
            <a:gdLst/>
            <a:ahLst/>
            <a:cxnLst/>
            <a:rect l="l" t="t" r="r" b="b"/>
            <a:pathLst>
              <a:path w="2279650" h="1194434">
                <a:moveTo>
                  <a:pt x="1945827" y="174848"/>
                </a:moveTo>
                <a:lnTo>
                  <a:pt x="1993467" y="201332"/>
                </a:lnTo>
                <a:lnTo>
                  <a:pt x="2037441" y="228921"/>
                </a:lnTo>
                <a:lnTo>
                  <a:pt x="2077751" y="257525"/>
                </a:lnTo>
                <a:lnTo>
                  <a:pt x="2114397" y="287057"/>
                </a:lnTo>
                <a:lnTo>
                  <a:pt x="2147378" y="317427"/>
                </a:lnTo>
                <a:lnTo>
                  <a:pt x="2176694" y="348548"/>
                </a:lnTo>
                <a:lnTo>
                  <a:pt x="2202346" y="380332"/>
                </a:lnTo>
                <a:lnTo>
                  <a:pt x="2224333" y="412689"/>
                </a:lnTo>
                <a:lnTo>
                  <a:pt x="2257314" y="478773"/>
                </a:lnTo>
                <a:lnTo>
                  <a:pt x="2275637" y="546093"/>
                </a:lnTo>
                <a:lnTo>
                  <a:pt x="2279302" y="579995"/>
                </a:lnTo>
                <a:lnTo>
                  <a:pt x="2279302" y="613942"/>
                </a:lnTo>
                <a:lnTo>
                  <a:pt x="2268308" y="681615"/>
                </a:lnTo>
                <a:lnTo>
                  <a:pt x="2242656" y="748405"/>
                </a:lnTo>
                <a:lnTo>
                  <a:pt x="2202346" y="813606"/>
                </a:lnTo>
                <a:lnTo>
                  <a:pt x="2176694" y="845389"/>
                </a:lnTo>
                <a:lnTo>
                  <a:pt x="2147378" y="876510"/>
                </a:lnTo>
                <a:lnTo>
                  <a:pt x="2114397" y="906881"/>
                </a:lnTo>
                <a:lnTo>
                  <a:pt x="2077751" y="936412"/>
                </a:lnTo>
                <a:lnTo>
                  <a:pt x="2037441" y="965016"/>
                </a:lnTo>
                <a:lnTo>
                  <a:pt x="1993467" y="992605"/>
                </a:lnTo>
                <a:lnTo>
                  <a:pt x="1945827" y="1019090"/>
                </a:lnTo>
                <a:lnTo>
                  <a:pt x="1905838" y="1039056"/>
                </a:lnTo>
                <a:lnTo>
                  <a:pt x="1864498" y="1057811"/>
                </a:lnTo>
                <a:lnTo>
                  <a:pt x="1821890" y="1075357"/>
                </a:lnTo>
                <a:lnTo>
                  <a:pt x="1778100" y="1091692"/>
                </a:lnTo>
                <a:lnTo>
                  <a:pt x="1733212" y="1106817"/>
                </a:lnTo>
                <a:lnTo>
                  <a:pt x="1687311" y="1120733"/>
                </a:lnTo>
                <a:lnTo>
                  <a:pt x="1640480" y="1133438"/>
                </a:lnTo>
                <a:lnTo>
                  <a:pt x="1592804" y="1144933"/>
                </a:lnTo>
                <a:lnTo>
                  <a:pt x="1544369" y="1155219"/>
                </a:lnTo>
                <a:lnTo>
                  <a:pt x="1495257" y="1164294"/>
                </a:lnTo>
                <a:lnTo>
                  <a:pt x="1445555" y="1172159"/>
                </a:lnTo>
                <a:lnTo>
                  <a:pt x="1395345" y="1178814"/>
                </a:lnTo>
                <a:lnTo>
                  <a:pt x="1344714" y="1184260"/>
                </a:lnTo>
                <a:lnTo>
                  <a:pt x="1293744" y="1188495"/>
                </a:lnTo>
                <a:lnTo>
                  <a:pt x="1242521" y="1191520"/>
                </a:lnTo>
                <a:lnTo>
                  <a:pt x="1191129" y="1193335"/>
                </a:lnTo>
                <a:lnTo>
                  <a:pt x="1139653" y="1193940"/>
                </a:lnTo>
                <a:lnTo>
                  <a:pt x="1088176" y="1193335"/>
                </a:lnTo>
                <a:lnTo>
                  <a:pt x="1036784" y="1191520"/>
                </a:lnTo>
                <a:lnTo>
                  <a:pt x="985561" y="1188495"/>
                </a:lnTo>
                <a:lnTo>
                  <a:pt x="934591" y="1184260"/>
                </a:lnTo>
                <a:lnTo>
                  <a:pt x="883959" y="1178814"/>
                </a:lnTo>
                <a:lnTo>
                  <a:pt x="833749" y="1172159"/>
                </a:lnTo>
                <a:lnTo>
                  <a:pt x="784047" y="1164294"/>
                </a:lnTo>
                <a:lnTo>
                  <a:pt x="734935" y="1155219"/>
                </a:lnTo>
                <a:lnTo>
                  <a:pt x="686499" y="1144933"/>
                </a:lnTo>
                <a:lnTo>
                  <a:pt x="638823" y="1133438"/>
                </a:lnTo>
                <a:lnTo>
                  <a:pt x="591992" y="1120733"/>
                </a:lnTo>
                <a:lnTo>
                  <a:pt x="546090" y="1106817"/>
                </a:lnTo>
                <a:lnTo>
                  <a:pt x="501201" y="1091692"/>
                </a:lnTo>
                <a:lnTo>
                  <a:pt x="457410" y="1075357"/>
                </a:lnTo>
                <a:lnTo>
                  <a:pt x="414802" y="1057811"/>
                </a:lnTo>
                <a:lnTo>
                  <a:pt x="373461" y="1039056"/>
                </a:lnTo>
                <a:lnTo>
                  <a:pt x="333471" y="1019090"/>
                </a:lnTo>
                <a:lnTo>
                  <a:pt x="285832" y="992605"/>
                </a:lnTo>
                <a:lnTo>
                  <a:pt x="241858" y="965016"/>
                </a:lnTo>
                <a:lnTo>
                  <a:pt x="201548" y="936412"/>
                </a:lnTo>
                <a:lnTo>
                  <a:pt x="164903" y="906881"/>
                </a:lnTo>
                <a:lnTo>
                  <a:pt x="131922" y="876510"/>
                </a:lnTo>
                <a:lnTo>
                  <a:pt x="102606" y="845389"/>
                </a:lnTo>
                <a:lnTo>
                  <a:pt x="76955" y="813606"/>
                </a:lnTo>
                <a:lnTo>
                  <a:pt x="54967" y="781248"/>
                </a:lnTo>
                <a:lnTo>
                  <a:pt x="21987" y="715165"/>
                </a:lnTo>
                <a:lnTo>
                  <a:pt x="3664" y="647845"/>
                </a:lnTo>
                <a:lnTo>
                  <a:pt x="0" y="613942"/>
                </a:lnTo>
                <a:lnTo>
                  <a:pt x="0" y="579995"/>
                </a:lnTo>
                <a:lnTo>
                  <a:pt x="10993" y="512322"/>
                </a:lnTo>
                <a:lnTo>
                  <a:pt x="36645" y="445532"/>
                </a:lnTo>
                <a:lnTo>
                  <a:pt x="76955" y="380332"/>
                </a:lnTo>
                <a:lnTo>
                  <a:pt x="102606" y="348548"/>
                </a:lnTo>
                <a:lnTo>
                  <a:pt x="131922" y="317427"/>
                </a:lnTo>
                <a:lnTo>
                  <a:pt x="164903" y="287057"/>
                </a:lnTo>
                <a:lnTo>
                  <a:pt x="201548" y="257525"/>
                </a:lnTo>
                <a:lnTo>
                  <a:pt x="241858" y="228921"/>
                </a:lnTo>
                <a:lnTo>
                  <a:pt x="285832" y="201332"/>
                </a:lnTo>
                <a:lnTo>
                  <a:pt x="333471" y="174848"/>
                </a:lnTo>
                <a:lnTo>
                  <a:pt x="373461" y="154882"/>
                </a:lnTo>
                <a:lnTo>
                  <a:pt x="414802" y="136127"/>
                </a:lnTo>
                <a:lnTo>
                  <a:pt x="457410" y="118582"/>
                </a:lnTo>
                <a:lnTo>
                  <a:pt x="501201" y="102246"/>
                </a:lnTo>
                <a:lnTo>
                  <a:pt x="546090" y="87121"/>
                </a:lnTo>
                <a:lnTo>
                  <a:pt x="591992" y="73206"/>
                </a:lnTo>
                <a:lnTo>
                  <a:pt x="638823" y="60501"/>
                </a:lnTo>
                <a:lnTo>
                  <a:pt x="686499" y="49005"/>
                </a:lnTo>
                <a:lnTo>
                  <a:pt x="734935" y="38720"/>
                </a:lnTo>
                <a:lnTo>
                  <a:pt x="784047" y="29645"/>
                </a:lnTo>
                <a:lnTo>
                  <a:pt x="833749" y="21780"/>
                </a:lnTo>
                <a:lnTo>
                  <a:pt x="883959" y="15125"/>
                </a:lnTo>
                <a:lnTo>
                  <a:pt x="934591" y="9680"/>
                </a:lnTo>
                <a:lnTo>
                  <a:pt x="985561" y="5445"/>
                </a:lnTo>
                <a:lnTo>
                  <a:pt x="1036784" y="2420"/>
                </a:lnTo>
                <a:lnTo>
                  <a:pt x="1088176" y="605"/>
                </a:lnTo>
                <a:lnTo>
                  <a:pt x="1139653" y="0"/>
                </a:lnTo>
                <a:lnTo>
                  <a:pt x="1191129" y="605"/>
                </a:lnTo>
                <a:lnTo>
                  <a:pt x="1242521" y="2420"/>
                </a:lnTo>
                <a:lnTo>
                  <a:pt x="1293744" y="5445"/>
                </a:lnTo>
                <a:lnTo>
                  <a:pt x="1344714" y="9680"/>
                </a:lnTo>
                <a:lnTo>
                  <a:pt x="1395345" y="15125"/>
                </a:lnTo>
                <a:lnTo>
                  <a:pt x="1445555" y="21780"/>
                </a:lnTo>
                <a:lnTo>
                  <a:pt x="1495257" y="29645"/>
                </a:lnTo>
                <a:lnTo>
                  <a:pt x="1544369" y="38720"/>
                </a:lnTo>
                <a:lnTo>
                  <a:pt x="1592804" y="49005"/>
                </a:lnTo>
                <a:lnTo>
                  <a:pt x="1640480" y="60501"/>
                </a:lnTo>
                <a:lnTo>
                  <a:pt x="1687311" y="73206"/>
                </a:lnTo>
                <a:lnTo>
                  <a:pt x="1733212" y="87121"/>
                </a:lnTo>
                <a:lnTo>
                  <a:pt x="1778100" y="102246"/>
                </a:lnTo>
                <a:lnTo>
                  <a:pt x="1821890" y="118582"/>
                </a:lnTo>
                <a:lnTo>
                  <a:pt x="1864498" y="136127"/>
                </a:lnTo>
                <a:lnTo>
                  <a:pt x="1905838" y="154882"/>
                </a:lnTo>
                <a:lnTo>
                  <a:pt x="1945827" y="174848"/>
                </a:lnTo>
                <a:close/>
              </a:path>
            </a:pathLst>
          </a:custGeom>
          <a:ln w="52354">
            <a:solidFill>
              <a:srgbClr val="00D2FF"/>
            </a:solidFill>
          </a:ln>
        </p:spPr>
        <p:txBody>
          <a:bodyPr wrap="square" lIns="0" tIns="0" rIns="0" bIns="0" rtlCol="0"/>
          <a:lstStyle/>
          <a:p>
            <a:endParaRPr sz="820"/>
          </a:p>
        </p:txBody>
      </p:sp>
      <p:sp>
        <p:nvSpPr>
          <p:cNvPr id="21" name="object 21"/>
          <p:cNvSpPr txBox="1"/>
          <p:nvPr/>
        </p:nvSpPr>
        <p:spPr>
          <a:xfrm>
            <a:off x="6515101" y="4037406"/>
            <a:ext cx="662743" cy="189865"/>
          </a:xfrm>
          <a:prstGeom prst="rect">
            <a:avLst/>
          </a:prstGeom>
        </p:spPr>
        <p:txBody>
          <a:bodyPr vert="horz" wrap="square" lIns="0" tIns="7798" rIns="0" bIns="0" rtlCol="0">
            <a:spAutoFit/>
          </a:bodyPr>
          <a:lstStyle/>
          <a:p>
            <a:pPr>
              <a:lnSpc>
                <a:spcPct val="100000"/>
              </a:lnSpc>
              <a:spcBef>
                <a:spcPts val="135"/>
              </a:spcBef>
            </a:pPr>
            <a:r>
              <a:rPr sz="1185" spc="25" dirty="0">
                <a:solidFill>
                  <a:srgbClr val="32324B"/>
                </a:solidFill>
                <a:latin typeface="Arial" panose="020B0604020202020204"/>
                <a:cs typeface="Arial" panose="020B0604020202020204"/>
              </a:rPr>
              <a:t>m</a:t>
            </a:r>
            <a:r>
              <a:rPr sz="1185" spc="15" dirty="0">
                <a:solidFill>
                  <a:srgbClr val="32324B"/>
                </a:solidFill>
                <a:latin typeface="Arial" panose="020B0604020202020204"/>
                <a:cs typeface="Arial" panose="020B0604020202020204"/>
              </a:rPr>
              <a:t>e</a:t>
            </a:r>
            <a:r>
              <a:rPr sz="1185" spc="0" dirty="0">
                <a:solidFill>
                  <a:srgbClr val="32324B"/>
                </a:solidFill>
                <a:latin typeface="Arial" panose="020B0604020202020204"/>
                <a:cs typeface="Arial" panose="020B0604020202020204"/>
              </a:rPr>
              <a:t>tr</a:t>
            </a:r>
            <a:r>
              <a:rPr sz="1185" spc="10" dirty="0">
                <a:solidFill>
                  <a:srgbClr val="32324B"/>
                </a:solidFill>
                <a:latin typeface="Arial" panose="020B0604020202020204"/>
                <a:cs typeface="Arial" panose="020B0604020202020204"/>
              </a:rPr>
              <a:t>ics</a:t>
            </a:r>
            <a:endParaRPr sz="1185">
              <a:latin typeface="Arial" panose="020B0604020202020204"/>
              <a:cs typeface="Arial" panose="020B0604020202020204"/>
            </a:endParaRPr>
          </a:p>
        </p:txBody>
      </p:sp>
      <p:sp>
        <p:nvSpPr>
          <p:cNvPr id="22" name="object 22"/>
          <p:cNvSpPr txBox="1"/>
          <p:nvPr/>
        </p:nvSpPr>
        <p:spPr>
          <a:xfrm>
            <a:off x="5002449" y="4818641"/>
            <a:ext cx="2168065" cy="504190"/>
          </a:xfrm>
          <a:prstGeom prst="rect">
            <a:avLst/>
          </a:prstGeom>
        </p:spPr>
        <p:txBody>
          <a:bodyPr vert="horz" wrap="square" lIns="0" tIns="0" rIns="0" bIns="0" rtlCol="0">
            <a:spAutoFit/>
          </a:bodyPr>
          <a:lstStyle/>
          <a:p>
            <a:pPr marL="12700">
              <a:lnSpc>
                <a:spcPts val="3935"/>
              </a:lnSpc>
            </a:pPr>
            <a:r>
              <a:rPr sz="1795" dirty="0">
                <a:solidFill>
                  <a:srgbClr val="FFFFFF"/>
                </a:solidFill>
                <a:latin typeface="Arial" panose="020B0604020202020204"/>
                <a:cs typeface="Arial" panose="020B0604020202020204"/>
              </a:rPr>
              <a:t>Kubernetes</a:t>
            </a:r>
            <a:r>
              <a:rPr sz="1795" spc="-55" dirty="0">
                <a:solidFill>
                  <a:srgbClr val="FFFFFF"/>
                </a:solidFill>
                <a:latin typeface="Arial" panose="020B0604020202020204"/>
                <a:cs typeface="Arial" panose="020B0604020202020204"/>
              </a:rPr>
              <a:t> </a:t>
            </a:r>
            <a:r>
              <a:rPr sz="1795" dirty="0">
                <a:solidFill>
                  <a:srgbClr val="FFFFFF"/>
                </a:solidFill>
                <a:latin typeface="Arial" panose="020B0604020202020204"/>
                <a:cs typeface="Arial" panose="020B0604020202020204"/>
              </a:rPr>
              <a:t>pod</a:t>
            </a:r>
            <a:endParaRPr sz="1795">
              <a:latin typeface="Arial" panose="020B0604020202020204"/>
              <a:cs typeface="Arial" panose="020B0604020202020204"/>
            </a:endParaRPr>
          </a:p>
        </p:txBody>
      </p:sp>
      <p:sp>
        <p:nvSpPr>
          <p:cNvPr id="24" name="object 2"/>
          <p:cNvSpPr txBox="1"/>
          <p:nvPr/>
        </p:nvSpPr>
        <p:spPr>
          <a:xfrm>
            <a:off x="4806868" y="1089536"/>
            <a:ext cx="2996012" cy="560070"/>
          </a:xfrm>
          <a:prstGeom prst="rect">
            <a:avLst/>
          </a:prstGeom>
          <a:ln w="12700">
            <a:miter lim="400000"/>
          </a:ln>
        </p:spPr>
        <p:txBody>
          <a:bodyPr vert="horz" wrap="square" lIns="0" tIns="6642" rIns="0" bIns="0" rtlCol="0" anchor="ctr">
            <a:spAutoFit/>
          </a:bodyPr>
          <a:lstStyle/>
          <a:p>
            <a:pPr marL="12700" marR="0" lvl="0" indent="0" algn="l" defTabSz="457200" rtl="0" eaLnBrk="1" fontAlgn="auto" latinLnBrk="0" hangingPunct="1">
              <a:lnSpc>
                <a:spcPct val="100000"/>
              </a:lnSpc>
              <a:spcBef>
                <a:spcPts val="115"/>
              </a:spcBef>
              <a:spcAft>
                <a:spcPts val="0"/>
              </a:spcAft>
              <a:buClrTx/>
              <a:buSzTx/>
              <a:buFontTx/>
              <a:buNone/>
              <a:defRPr/>
            </a:pPr>
            <a:r>
              <a:rPr kumimoji="0" lang="en-US" altLang="zh-CN" sz="3595" b="1" i="0" u="none" strike="noStrike" kern="0" cap="none" spc="0" normalizeH="0" baseline="0" noProof="0" smtClean="0">
                <a:ln>
                  <a:noFill/>
                </a:ln>
                <a:solidFill>
                  <a:srgbClr val="00D2FF"/>
                </a:solidFill>
                <a:effectLst/>
                <a:uLnTx/>
                <a:uFillTx/>
                <a:latin typeface="Arial" panose="020B0604020202020204"/>
                <a:ea typeface="Arial" panose="020B0604020202020204"/>
                <a:cs typeface="Arial" panose="020B0604020202020204"/>
                <a:sym typeface="Arial" panose="020B0604020202020204"/>
              </a:rPr>
              <a:t>Before</a:t>
            </a:r>
            <a:endParaRPr kumimoji="0" lang="en-US" sz="3595" b="1" i="0" u="none" strike="noStrike" kern="0" cap="none" spc="0" normalizeH="0" baseline="0" noProof="0" dirty="0">
              <a:ln>
                <a:noFill/>
              </a:ln>
              <a:solidFill>
                <a:schemeClr val="accent1"/>
              </a:solidFill>
              <a:effectLst/>
              <a:uLnTx/>
              <a:uFillTx/>
              <a:latin typeface="Arial" panose="020B0604020202020204"/>
              <a:ea typeface="Arial" panose="020B0604020202020204"/>
              <a:cs typeface="Arial" panose="020B0604020202020204"/>
              <a:sym typeface="Arial" panose="020B0604020202020204"/>
            </a:endParaRPr>
          </a:p>
        </p:txBody>
      </p:sp>
    </p:spTree>
    <p:extLst>
      <p:ext uri="{BB962C8B-B14F-4D97-AF65-F5344CB8AC3E}">
        <p14:creationId xmlns:p14="http://schemas.microsoft.com/office/powerpoint/2010/main" val="361829224"/>
      </p:ext>
    </p:extLst>
  </p:cSld>
  <p:clrMapOvr>
    <a:masterClrMapping/>
  </p:clrMapOvr>
  <p:transition spd="med"/>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3593009" y="2748872"/>
            <a:ext cx="5098383" cy="2014614"/>
          </a:xfrm>
          <a:prstGeom prst="rect">
            <a:avLst/>
          </a:prstGeom>
          <a:blipFill>
            <a:blip r:embed="rId2" cstate="print"/>
            <a:stretch>
              <a:fillRect/>
            </a:stretch>
          </a:blipFill>
        </p:spPr>
        <p:txBody>
          <a:bodyPr wrap="square" lIns="0" tIns="0" rIns="0" bIns="0" rtlCol="0"/>
          <a:lstStyle/>
          <a:p>
            <a:endParaRPr sz="820"/>
          </a:p>
        </p:txBody>
      </p:sp>
      <p:sp>
        <p:nvSpPr>
          <p:cNvPr id="5" name="object 5"/>
          <p:cNvSpPr/>
          <p:nvPr/>
        </p:nvSpPr>
        <p:spPr>
          <a:xfrm>
            <a:off x="3659683" y="2779829"/>
            <a:ext cx="4965371" cy="1914868"/>
          </a:xfrm>
          <a:custGeom>
            <a:avLst/>
            <a:gdLst/>
            <a:ahLst/>
            <a:cxnLst/>
            <a:rect l="l" t="t" r="r" b="b"/>
            <a:pathLst>
              <a:path w="8187690" h="4210050">
                <a:moveTo>
                  <a:pt x="0" y="0"/>
                </a:moveTo>
                <a:lnTo>
                  <a:pt x="8187132" y="0"/>
                </a:lnTo>
                <a:lnTo>
                  <a:pt x="8187132" y="4209463"/>
                </a:lnTo>
                <a:lnTo>
                  <a:pt x="0" y="4209463"/>
                </a:lnTo>
                <a:lnTo>
                  <a:pt x="0" y="0"/>
                </a:lnTo>
                <a:close/>
              </a:path>
            </a:pathLst>
          </a:custGeom>
          <a:ln w="52354">
            <a:solidFill>
              <a:srgbClr val="00D2FF"/>
            </a:solidFill>
          </a:ln>
        </p:spPr>
        <p:txBody>
          <a:bodyPr wrap="square" lIns="0" tIns="0" rIns="0" bIns="0" rtlCol="0"/>
          <a:lstStyle/>
          <a:p>
            <a:endParaRPr sz="820"/>
          </a:p>
        </p:txBody>
      </p:sp>
      <p:sp>
        <p:nvSpPr>
          <p:cNvPr id="6" name="object 6"/>
          <p:cNvSpPr/>
          <p:nvPr/>
        </p:nvSpPr>
        <p:spPr>
          <a:xfrm>
            <a:off x="4518589" y="2895719"/>
            <a:ext cx="3247219" cy="1720920"/>
          </a:xfrm>
          <a:prstGeom prst="rect">
            <a:avLst/>
          </a:prstGeom>
          <a:blipFill>
            <a:blip r:embed="rId3" cstate="print"/>
            <a:stretch>
              <a:fillRect/>
            </a:stretch>
          </a:blipFill>
        </p:spPr>
        <p:txBody>
          <a:bodyPr wrap="square" lIns="0" tIns="0" rIns="0" bIns="0" rtlCol="0"/>
          <a:lstStyle/>
          <a:p>
            <a:endParaRPr sz="820"/>
          </a:p>
        </p:txBody>
      </p:sp>
      <p:sp>
        <p:nvSpPr>
          <p:cNvPr id="7" name="object 7"/>
          <p:cNvSpPr/>
          <p:nvPr/>
        </p:nvSpPr>
        <p:spPr>
          <a:xfrm>
            <a:off x="4585266" y="2926677"/>
            <a:ext cx="3114236" cy="1621139"/>
          </a:xfrm>
          <a:custGeom>
            <a:avLst/>
            <a:gdLst/>
            <a:ahLst/>
            <a:cxnLst/>
            <a:rect l="l" t="t" r="r" b="b"/>
            <a:pathLst>
              <a:path w="5135245" h="3564254">
                <a:moveTo>
                  <a:pt x="0" y="0"/>
                </a:moveTo>
                <a:lnTo>
                  <a:pt x="5134618" y="0"/>
                </a:lnTo>
                <a:lnTo>
                  <a:pt x="5134618" y="3563744"/>
                </a:lnTo>
                <a:lnTo>
                  <a:pt x="0" y="3563744"/>
                </a:lnTo>
                <a:lnTo>
                  <a:pt x="0" y="0"/>
                </a:lnTo>
                <a:close/>
              </a:path>
            </a:pathLst>
          </a:custGeom>
          <a:solidFill>
            <a:srgbClr val="FFFFFF"/>
          </a:solidFill>
        </p:spPr>
        <p:txBody>
          <a:bodyPr wrap="square" lIns="0" tIns="0" rIns="0" bIns="0" rtlCol="0"/>
          <a:lstStyle/>
          <a:p>
            <a:endParaRPr sz="820"/>
          </a:p>
        </p:txBody>
      </p:sp>
      <p:sp>
        <p:nvSpPr>
          <p:cNvPr id="8" name="object 8"/>
          <p:cNvSpPr/>
          <p:nvPr/>
        </p:nvSpPr>
        <p:spPr>
          <a:xfrm>
            <a:off x="4585266" y="2926677"/>
            <a:ext cx="3114236" cy="1621139"/>
          </a:xfrm>
          <a:custGeom>
            <a:avLst/>
            <a:gdLst/>
            <a:ahLst/>
            <a:cxnLst/>
            <a:rect l="l" t="t" r="r" b="b"/>
            <a:pathLst>
              <a:path w="5135245" h="3564254">
                <a:moveTo>
                  <a:pt x="0" y="0"/>
                </a:moveTo>
                <a:lnTo>
                  <a:pt x="5134639" y="0"/>
                </a:lnTo>
                <a:lnTo>
                  <a:pt x="5134639" y="3563744"/>
                </a:lnTo>
                <a:lnTo>
                  <a:pt x="0" y="3563744"/>
                </a:lnTo>
                <a:lnTo>
                  <a:pt x="0" y="0"/>
                </a:lnTo>
                <a:close/>
              </a:path>
            </a:pathLst>
          </a:custGeom>
          <a:ln w="52354">
            <a:solidFill>
              <a:srgbClr val="00D2FF"/>
            </a:solidFill>
          </a:ln>
        </p:spPr>
        <p:txBody>
          <a:bodyPr wrap="square" lIns="0" tIns="0" rIns="0" bIns="0" rtlCol="0"/>
          <a:lstStyle/>
          <a:p>
            <a:endParaRPr sz="820"/>
          </a:p>
        </p:txBody>
      </p:sp>
      <p:sp>
        <p:nvSpPr>
          <p:cNvPr id="9" name="object 9"/>
          <p:cNvSpPr txBox="1"/>
          <p:nvPr/>
        </p:nvSpPr>
        <p:spPr>
          <a:xfrm>
            <a:off x="4659549" y="3446856"/>
            <a:ext cx="1436452" cy="561975"/>
          </a:xfrm>
          <a:prstGeom prst="rect">
            <a:avLst/>
          </a:prstGeom>
        </p:spPr>
        <p:txBody>
          <a:bodyPr vert="horz" wrap="square" lIns="0" tIns="3754" rIns="0" bIns="0" rtlCol="0">
            <a:spAutoFit/>
          </a:bodyPr>
          <a:lstStyle/>
          <a:p>
            <a:pPr marL="12700" marR="5080">
              <a:lnSpc>
                <a:spcPct val="101000"/>
              </a:lnSpc>
              <a:spcBef>
                <a:spcPts val="65"/>
              </a:spcBef>
            </a:pPr>
            <a:r>
              <a:rPr sz="1795" dirty="0">
                <a:solidFill>
                  <a:srgbClr val="32324B"/>
                </a:solidFill>
                <a:latin typeface="Arial" panose="020B0604020202020204"/>
                <a:cs typeface="Arial" panose="020B0604020202020204"/>
              </a:rPr>
              <a:t>App  con</a:t>
            </a:r>
            <a:r>
              <a:rPr sz="1795" spc="-5" dirty="0">
                <a:solidFill>
                  <a:srgbClr val="32324B"/>
                </a:solidFill>
                <a:latin typeface="Arial" panose="020B0604020202020204"/>
                <a:cs typeface="Arial" panose="020B0604020202020204"/>
              </a:rPr>
              <a:t>t</a:t>
            </a:r>
            <a:r>
              <a:rPr sz="1795" dirty="0">
                <a:solidFill>
                  <a:srgbClr val="32324B"/>
                </a:solidFill>
                <a:latin typeface="Arial" panose="020B0604020202020204"/>
                <a:cs typeface="Arial" panose="020B0604020202020204"/>
              </a:rPr>
              <a:t>ainer</a:t>
            </a:r>
            <a:endParaRPr sz="1795" dirty="0">
              <a:latin typeface="Arial" panose="020B0604020202020204"/>
              <a:cs typeface="Arial" panose="020B0604020202020204"/>
            </a:endParaRPr>
          </a:p>
        </p:txBody>
      </p:sp>
      <p:sp>
        <p:nvSpPr>
          <p:cNvPr id="10" name="object 10"/>
          <p:cNvSpPr/>
          <p:nvPr/>
        </p:nvSpPr>
        <p:spPr>
          <a:xfrm>
            <a:off x="6649594" y="2955398"/>
            <a:ext cx="925455" cy="643056"/>
          </a:xfrm>
          <a:prstGeom prst="rect">
            <a:avLst/>
          </a:prstGeom>
          <a:blipFill>
            <a:blip r:embed="rId4" cstate="print"/>
            <a:stretch>
              <a:fillRect/>
            </a:stretch>
          </a:blipFill>
        </p:spPr>
        <p:txBody>
          <a:bodyPr wrap="square" lIns="0" tIns="0" rIns="0" bIns="0" rtlCol="0"/>
          <a:lstStyle/>
          <a:p>
            <a:endParaRPr sz="820"/>
          </a:p>
        </p:txBody>
      </p:sp>
      <p:sp>
        <p:nvSpPr>
          <p:cNvPr id="11" name="object 11"/>
          <p:cNvSpPr/>
          <p:nvPr/>
        </p:nvSpPr>
        <p:spPr>
          <a:xfrm>
            <a:off x="6716531" y="2986356"/>
            <a:ext cx="791748" cy="543268"/>
          </a:xfrm>
          <a:custGeom>
            <a:avLst/>
            <a:gdLst/>
            <a:ahLst/>
            <a:cxnLst/>
            <a:rect l="l" t="t" r="r" b="b"/>
            <a:pathLst>
              <a:path w="1305559" h="1194435">
                <a:moveTo>
                  <a:pt x="652687" y="0"/>
                </a:moveTo>
                <a:lnTo>
                  <a:pt x="607133" y="1445"/>
                </a:lnTo>
                <a:lnTo>
                  <a:pt x="561757" y="5780"/>
                </a:lnTo>
                <a:lnTo>
                  <a:pt x="516738" y="13005"/>
                </a:lnTo>
                <a:lnTo>
                  <a:pt x="472255" y="23120"/>
                </a:lnTo>
                <a:lnTo>
                  <a:pt x="428487" y="36126"/>
                </a:lnTo>
                <a:lnTo>
                  <a:pt x="385610" y="52021"/>
                </a:lnTo>
                <a:lnTo>
                  <a:pt x="343805" y="70807"/>
                </a:lnTo>
                <a:lnTo>
                  <a:pt x="303250" y="92483"/>
                </a:lnTo>
                <a:lnTo>
                  <a:pt x="264123" y="117048"/>
                </a:lnTo>
                <a:lnTo>
                  <a:pt x="226603" y="144504"/>
                </a:lnTo>
                <a:lnTo>
                  <a:pt x="190869" y="174850"/>
                </a:lnTo>
                <a:lnTo>
                  <a:pt x="156165" y="209109"/>
                </a:lnTo>
                <a:lnTo>
                  <a:pt x="124932" y="245151"/>
                </a:lnTo>
                <a:lnTo>
                  <a:pt x="97169" y="282788"/>
                </a:lnTo>
                <a:lnTo>
                  <a:pt x="72877" y="321833"/>
                </a:lnTo>
                <a:lnTo>
                  <a:pt x="52055" y="362098"/>
                </a:lnTo>
                <a:lnTo>
                  <a:pt x="34703" y="403395"/>
                </a:lnTo>
                <a:lnTo>
                  <a:pt x="20822" y="445537"/>
                </a:lnTo>
                <a:lnTo>
                  <a:pt x="10411" y="488335"/>
                </a:lnTo>
                <a:lnTo>
                  <a:pt x="3470" y="531603"/>
                </a:lnTo>
                <a:lnTo>
                  <a:pt x="0" y="575152"/>
                </a:lnTo>
                <a:lnTo>
                  <a:pt x="0" y="618795"/>
                </a:lnTo>
                <a:lnTo>
                  <a:pt x="3470" y="662344"/>
                </a:lnTo>
                <a:lnTo>
                  <a:pt x="10411" y="705612"/>
                </a:lnTo>
                <a:lnTo>
                  <a:pt x="20822" y="748410"/>
                </a:lnTo>
                <a:lnTo>
                  <a:pt x="34703" y="790552"/>
                </a:lnTo>
                <a:lnTo>
                  <a:pt x="52055" y="831849"/>
                </a:lnTo>
                <a:lnTo>
                  <a:pt x="72877" y="872114"/>
                </a:lnTo>
                <a:lnTo>
                  <a:pt x="97169" y="911159"/>
                </a:lnTo>
                <a:lnTo>
                  <a:pt x="124932" y="948796"/>
                </a:lnTo>
                <a:lnTo>
                  <a:pt x="156165" y="984838"/>
                </a:lnTo>
                <a:lnTo>
                  <a:pt x="190869" y="1019097"/>
                </a:lnTo>
                <a:lnTo>
                  <a:pt x="226603" y="1049441"/>
                </a:lnTo>
                <a:lnTo>
                  <a:pt x="264123" y="1076896"/>
                </a:lnTo>
                <a:lnTo>
                  <a:pt x="303250" y="1101461"/>
                </a:lnTo>
                <a:lnTo>
                  <a:pt x="343805" y="1123135"/>
                </a:lnTo>
                <a:lnTo>
                  <a:pt x="385610" y="1141920"/>
                </a:lnTo>
                <a:lnTo>
                  <a:pt x="428487" y="1157815"/>
                </a:lnTo>
                <a:lnTo>
                  <a:pt x="472255" y="1170820"/>
                </a:lnTo>
                <a:lnTo>
                  <a:pt x="516738" y="1180935"/>
                </a:lnTo>
                <a:lnTo>
                  <a:pt x="561757" y="1188160"/>
                </a:lnTo>
                <a:lnTo>
                  <a:pt x="607133" y="1192495"/>
                </a:lnTo>
                <a:lnTo>
                  <a:pt x="652687" y="1193940"/>
                </a:lnTo>
                <a:lnTo>
                  <a:pt x="698241" y="1192495"/>
                </a:lnTo>
                <a:lnTo>
                  <a:pt x="743617" y="1188160"/>
                </a:lnTo>
                <a:lnTo>
                  <a:pt x="788636" y="1180935"/>
                </a:lnTo>
                <a:lnTo>
                  <a:pt x="833119" y="1170820"/>
                </a:lnTo>
                <a:lnTo>
                  <a:pt x="876888" y="1157815"/>
                </a:lnTo>
                <a:lnTo>
                  <a:pt x="919764" y="1141920"/>
                </a:lnTo>
                <a:lnTo>
                  <a:pt x="961569" y="1123135"/>
                </a:lnTo>
                <a:lnTo>
                  <a:pt x="1002124" y="1101461"/>
                </a:lnTo>
                <a:lnTo>
                  <a:pt x="1041251" y="1076896"/>
                </a:lnTo>
                <a:lnTo>
                  <a:pt x="1078771" y="1049441"/>
                </a:lnTo>
                <a:lnTo>
                  <a:pt x="1114506" y="1019097"/>
                </a:lnTo>
                <a:lnTo>
                  <a:pt x="1149195" y="984838"/>
                </a:lnTo>
                <a:lnTo>
                  <a:pt x="1180415" y="948796"/>
                </a:lnTo>
                <a:lnTo>
                  <a:pt x="1208167" y="911159"/>
                </a:lnTo>
                <a:lnTo>
                  <a:pt x="1232449" y="872114"/>
                </a:lnTo>
                <a:lnTo>
                  <a:pt x="1253263" y="831849"/>
                </a:lnTo>
                <a:lnTo>
                  <a:pt x="1270607" y="790552"/>
                </a:lnTo>
                <a:lnTo>
                  <a:pt x="1284483" y="748410"/>
                </a:lnTo>
                <a:lnTo>
                  <a:pt x="1294890" y="705612"/>
                </a:lnTo>
                <a:lnTo>
                  <a:pt x="1301828" y="662344"/>
                </a:lnTo>
                <a:lnTo>
                  <a:pt x="1305297" y="618795"/>
                </a:lnTo>
                <a:lnTo>
                  <a:pt x="1305297" y="575152"/>
                </a:lnTo>
                <a:lnTo>
                  <a:pt x="1301828" y="531603"/>
                </a:lnTo>
                <a:lnTo>
                  <a:pt x="1294890" y="488335"/>
                </a:lnTo>
                <a:lnTo>
                  <a:pt x="1284483" y="445537"/>
                </a:lnTo>
                <a:lnTo>
                  <a:pt x="1270607" y="403395"/>
                </a:lnTo>
                <a:lnTo>
                  <a:pt x="1253263" y="362098"/>
                </a:lnTo>
                <a:lnTo>
                  <a:pt x="1232449" y="321833"/>
                </a:lnTo>
                <a:lnTo>
                  <a:pt x="1208167" y="282788"/>
                </a:lnTo>
                <a:lnTo>
                  <a:pt x="1180415" y="245151"/>
                </a:lnTo>
                <a:lnTo>
                  <a:pt x="1149195" y="209109"/>
                </a:lnTo>
                <a:lnTo>
                  <a:pt x="1114506" y="174850"/>
                </a:lnTo>
                <a:lnTo>
                  <a:pt x="1078771" y="144504"/>
                </a:lnTo>
                <a:lnTo>
                  <a:pt x="1041251" y="117048"/>
                </a:lnTo>
                <a:lnTo>
                  <a:pt x="1002124" y="92483"/>
                </a:lnTo>
                <a:lnTo>
                  <a:pt x="961569" y="70807"/>
                </a:lnTo>
                <a:lnTo>
                  <a:pt x="919764" y="52021"/>
                </a:lnTo>
                <a:lnTo>
                  <a:pt x="876888" y="36126"/>
                </a:lnTo>
                <a:lnTo>
                  <a:pt x="833119" y="23120"/>
                </a:lnTo>
                <a:lnTo>
                  <a:pt x="788636" y="13005"/>
                </a:lnTo>
                <a:lnTo>
                  <a:pt x="743617" y="5780"/>
                </a:lnTo>
                <a:lnTo>
                  <a:pt x="698241" y="1445"/>
                </a:lnTo>
                <a:lnTo>
                  <a:pt x="652687" y="0"/>
                </a:lnTo>
                <a:close/>
              </a:path>
            </a:pathLst>
          </a:custGeom>
          <a:solidFill>
            <a:srgbClr val="FFFFFF"/>
          </a:solidFill>
        </p:spPr>
        <p:txBody>
          <a:bodyPr wrap="square" lIns="0" tIns="0" rIns="0" bIns="0" rtlCol="0"/>
          <a:lstStyle/>
          <a:p>
            <a:endParaRPr sz="820"/>
          </a:p>
        </p:txBody>
      </p:sp>
      <p:sp>
        <p:nvSpPr>
          <p:cNvPr id="12" name="object 12"/>
          <p:cNvSpPr/>
          <p:nvPr/>
        </p:nvSpPr>
        <p:spPr>
          <a:xfrm>
            <a:off x="6716531" y="2986359"/>
            <a:ext cx="791748" cy="543268"/>
          </a:xfrm>
          <a:custGeom>
            <a:avLst/>
            <a:gdLst/>
            <a:ahLst/>
            <a:cxnLst/>
            <a:rect l="l" t="t" r="r" b="b"/>
            <a:pathLst>
              <a:path w="1305559" h="1194435">
                <a:moveTo>
                  <a:pt x="1114432" y="174848"/>
                </a:moveTo>
                <a:lnTo>
                  <a:pt x="1149131" y="209106"/>
                </a:lnTo>
                <a:lnTo>
                  <a:pt x="1180361" y="245148"/>
                </a:lnTo>
                <a:lnTo>
                  <a:pt x="1208120" y="282785"/>
                </a:lnTo>
                <a:lnTo>
                  <a:pt x="1232410" y="321829"/>
                </a:lnTo>
                <a:lnTo>
                  <a:pt x="1253229" y="362094"/>
                </a:lnTo>
                <a:lnTo>
                  <a:pt x="1270579" y="403391"/>
                </a:lnTo>
                <a:lnTo>
                  <a:pt x="1284458" y="445532"/>
                </a:lnTo>
                <a:lnTo>
                  <a:pt x="1294868" y="488331"/>
                </a:lnTo>
                <a:lnTo>
                  <a:pt x="1301808" y="531598"/>
                </a:lnTo>
                <a:lnTo>
                  <a:pt x="1305278" y="575147"/>
                </a:lnTo>
                <a:lnTo>
                  <a:pt x="1305278" y="618790"/>
                </a:lnTo>
                <a:lnTo>
                  <a:pt x="1301808" y="662339"/>
                </a:lnTo>
                <a:lnTo>
                  <a:pt x="1294868" y="705607"/>
                </a:lnTo>
                <a:lnTo>
                  <a:pt x="1284458" y="748405"/>
                </a:lnTo>
                <a:lnTo>
                  <a:pt x="1270579" y="790547"/>
                </a:lnTo>
                <a:lnTo>
                  <a:pt x="1253229" y="831844"/>
                </a:lnTo>
                <a:lnTo>
                  <a:pt x="1232410" y="872108"/>
                </a:lnTo>
                <a:lnTo>
                  <a:pt x="1208120" y="911153"/>
                </a:lnTo>
                <a:lnTo>
                  <a:pt x="1180361" y="948790"/>
                </a:lnTo>
                <a:lnTo>
                  <a:pt x="1149131" y="984831"/>
                </a:lnTo>
                <a:lnTo>
                  <a:pt x="1114432" y="1019090"/>
                </a:lnTo>
                <a:lnTo>
                  <a:pt x="1078701" y="1049436"/>
                </a:lnTo>
                <a:lnTo>
                  <a:pt x="1041184" y="1076892"/>
                </a:lnTo>
                <a:lnTo>
                  <a:pt x="1002061" y="1101457"/>
                </a:lnTo>
                <a:lnTo>
                  <a:pt x="961508" y="1123133"/>
                </a:lnTo>
                <a:lnTo>
                  <a:pt x="919705" y="1141918"/>
                </a:lnTo>
                <a:lnTo>
                  <a:pt x="876831" y="1157814"/>
                </a:lnTo>
                <a:lnTo>
                  <a:pt x="833064" y="1170819"/>
                </a:lnTo>
                <a:lnTo>
                  <a:pt x="788583" y="1180935"/>
                </a:lnTo>
                <a:lnTo>
                  <a:pt x="743566" y="1188160"/>
                </a:lnTo>
                <a:lnTo>
                  <a:pt x="698191" y="1192495"/>
                </a:lnTo>
                <a:lnTo>
                  <a:pt x="652639" y="1193940"/>
                </a:lnTo>
                <a:lnTo>
                  <a:pt x="607086" y="1192495"/>
                </a:lnTo>
                <a:lnTo>
                  <a:pt x="561712" y="1188160"/>
                </a:lnTo>
                <a:lnTo>
                  <a:pt x="516695" y="1180935"/>
                </a:lnTo>
                <a:lnTo>
                  <a:pt x="472213" y="1170819"/>
                </a:lnTo>
                <a:lnTo>
                  <a:pt x="428447" y="1157814"/>
                </a:lnTo>
                <a:lnTo>
                  <a:pt x="385573" y="1141918"/>
                </a:lnTo>
                <a:lnTo>
                  <a:pt x="343770" y="1123133"/>
                </a:lnTo>
                <a:lnTo>
                  <a:pt x="303218" y="1101457"/>
                </a:lnTo>
                <a:lnTo>
                  <a:pt x="264094" y="1076892"/>
                </a:lnTo>
                <a:lnTo>
                  <a:pt x="226577" y="1049436"/>
                </a:lnTo>
                <a:lnTo>
                  <a:pt x="190847" y="1019090"/>
                </a:lnTo>
                <a:lnTo>
                  <a:pt x="156147" y="984831"/>
                </a:lnTo>
                <a:lnTo>
                  <a:pt x="124918" y="948790"/>
                </a:lnTo>
                <a:lnTo>
                  <a:pt x="97158" y="911153"/>
                </a:lnTo>
                <a:lnTo>
                  <a:pt x="72868" y="872108"/>
                </a:lnTo>
                <a:lnTo>
                  <a:pt x="52049" y="831844"/>
                </a:lnTo>
                <a:lnTo>
                  <a:pt x="34699" y="790547"/>
                </a:lnTo>
                <a:lnTo>
                  <a:pt x="20819" y="748405"/>
                </a:lnTo>
                <a:lnTo>
                  <a:pt x="10409" y="705607"/>
                </a:lnTo>
                <a:lnTo>
                  <a:pt x="3469" y="662339"/>
                </a:lnTo>
                <a:lnTo>
                  <a:pt x="0" y="618790"/>
                </a:lnTo>
                <a:lnTo>
                  <a:pt x="0" y="575147"/>
                </a:lnTo>
                <a:lnTo>
                  <a:pt x="3469" y="531598"/>
                </a:lnTo>
                <a:lnTo>
                  <a:pt x="10409" y="488331"/>
                </a:lnTo>
                <a:lnTo>
                  <a:pt x="20819" y="445532"/>
                </a:lnTo>
                <a:lnTo>
                  <a:pt x="34699" y="403391"/>
                </a:lnTo>
                <a:lnTo>
                  <a:pt x="52049" y="362094"/>
                </a:lnTo>
                <a:lnTo>
                  <a:pt x="72868" y="321829"/>
                </a:lnTo>
                <a:lnTo>
                  <a:pt x="97158" y="282785"/>
                </a:lnTo>
                <a:lnTo>
                  <a:pt x="124918" y="245148"/>
                </a:lnTo>
                <a:lnTo>
                  <a:pt x="156147" y="209106"/>
                </a:lnTo>
                <a:lnTo>
                  <a:pt x="190847" y="174848"/>
                </a:lnTo>
                <a:lnTo>
                  <a:pt x="226577" y="144502"/>
                </a:lnTo>
                <a:lnTo>
                  <a:pt x="264094" y="117047"/>
                </a:lnTo>
                <a:lnTo>
                  <a:pt x="303218" y="92481"/>
                </a:lnTo>
                <a:lnTo>
                  <a:pt x="343770" y="70806"/>
                </a:lnTo>
                <a:lnTo>
                  <a:pt x="385573" y="52020"/>
                </a:lnTo>
                <a:lnTo>
                  <a:pt x="428447" y="36125"/>
                </a:lnTo>
                <a:lnTo>
                  <a:pt x="472213" y="23120"/>
                </a:lnTo>
                <a:lnTo>
                  <a:pt x="516695" y="13005"/>
                </a:lnTo>
                <a:lnTo>
                  <a:pt x="561712" y="5780"/>
                </a:lnTo>
                <a:lnTo>
                  <a:pt x="607086" y="1445"/>
                </a:lnTo>
                <a:lnTo>
                  <a:pt x="652639" y="0"/>
                </a:lnTo>
                <a:lnTo>
                  <a:pt x="698191" y="1445"/>
                </a:lnTo>
                <a:lnTo>
                  <a:pt x="743566" y="5780"/>
                </a:lnTo>
                <a:lnTo>
                  <a:pt x="788583" y="13005"/>
                </a:lnTo>
                <a:lnTo>
                  <a:pt x="833064" y="23120"/>
                </a:lnTo>
                <a:lnTo>
                  <a:pt x="876831" y="36125"/>
                </a:lnTo>
                <a:lnTo>
                  <a:pt x="919705" y="52020"/>
                </a:lnTo>
                <a:lnTo>
                  <a:pt x="961508" y="70806"/>
                </a:lnTo>
                <a:lnTo>
                  <a:pt x="1002061" y="92481"/>
                </a:lnTo>
                <a:lnTo>
                  <a:pt x="1041184" y="117047"/>
                </a:lnTo>
                <a:lnTo>
                  <a:pt x="1078701" y="144502"/>
                </a:lnTo>
                <a:lnTo>
                  <a:pt x="1114432" y="174848"/>
                </a:lnTo>
                <a:close/>
              </a:path>
            </a:pathLst>
          </a:custGeom>
          <a:ln w="52354">
            <a:solidFill>
              <a:srgbClr val="00D2FF"/>
            </a:solidFill>
          </a:ln>
        </p:spPr>
        <p:txBody>
          <a:bodyPr wrap="square" lIns="0" tIns="0" rIns="0" bIns="0" rtlCol="0"/>
          <a:lstStyle/>
          <a:p>
            <a:endParaRPr sz="820"/>
          </a:p>
        </p:txBody>
      </p:sp>
      <p:sp>
        <p:nvSpPr>
          <p:cNvPr id="13" name="object 13"/>
          <p:cNvSpPr txBox="1"/>
          <p:nvPr/>
        </p:nvSpPr>
        <p:spPr>
          <a:xfrm>
            <a:off x="6920149" y="3156344"/>
            <a:ext cx="388172" cy="190232"/>
          </a:xfrm>
          <a:prstGeom prst="rect">
            <a:avLst/>
          </a:prstGeom>
        </p:spPr>
        <p:txBody>
          <a:bodyPr vert="horz" wrap="square" lIns="0" tIns="7798" rIns="0" bIns="0" rtlCol="0">
            <a:spAutoFit/>
          </a:bodyPr>
          <a:lstStyle/>
          <a:p>
            <a:pPr marL="12700">
              <a:lnSpc>
                <a:spcPct val="100000"/>
              </a:lnSpc>
              <a:spcBef>
                <a:spcPts val="135"/>
              </a:spcBef>
            </a:pPr>
            <a:r>
              <a:rPr sz="1185" spc="10" dirty="0">
                <a:solidFill>
                  <a:srgbClr val="32324B"/>
                </a:solidFill>
                <a:latin typeface="Arial" panose="020B0604020202020204"/>
                <a:cs typeface="Arial" panose="020B0604020202020204"/>
              </a:rPr>
              <a:t>TLS</a:t>
            </a:r>
            <a:endParaRPr sz="1185">
              <a:latin typeface="Arial" panose="020B0604020202020204"/>
              <a:cs typeface="Arial" panose="020B0604020202020204"/>
            </a:endParaRPr>
          </a:p>
        </p:txBody>
      </p:sp>
      <p:sp>
        <p:nvSpPr>
          <p:cNvPr id="14" name="object 14"/>
          <p:cNvSpPr/>
          <p:nvPr/>
        </p:nvSpPr>
        <p:spPr>
          <a:xfrm>
            <a:off x="6551232" y="3389738"/>
            <a:ext cx="1122216" cy="643056"/>
          </a:xfrm>
          <a:prstGeom prst="rect">
            <a:avLst/>
          </a:prstGeom>
          <a:blipFill>
            <a:blip r:embed="rId5" cstate="print"/>
            <a:stretch>
              <a:fillRect/>
            </a:stretch>
          </a:blipFill>
        </p:spPr>
        <p:txBody>
          <a:bodyPr wrap="square" lIns="0" tIns="0" rIns="0" bIns="0" rtlCol="0"/>
          <a:lstStyle/>
          <a:p>
            <a:endParaRPr sz="820"/>
          </a:p>
        </p:txBody>
      </p:sp>
      <p:sp>
        <p:nvSpPr>
          <p:cNvPr id="15" name="object 15"/>
          <p:cNvSpPr/>
          <p:nvPr/>
        </p:nvSpPr>
        <p:spPr>
          <a:xfrm>
            <a:off x="6618196" y="3420699"/>
            <a:ext cx="988531" cy="543268"/>
          </a:xfrm>
          <a:custGeom>
            <a:avLst/>
            <a:gdLst/>
            <a:ahLst/>
            <a:cxnLst/>
            <a:rect l="l" t="t" r="r" b="b"/>
            <a:pathLst>
              <a:path w="1630045" h="1194434">
                <a:moveTo>
                  <a:pt x="814798" y="0"/>
                </a:moveTo>
                <a:lnTo>
                  <a:pt x="766672" y="1034"/>
                </a:lnTo>
                <a:lnTo>
                  <a:pt x="718681" y="4138"/>
                </a:lnTo>
                <a:lnTo>
                  <a:pt x="670961" y="9311"/>
                </a:lnTo>
                <a:lnTo>
                  <a:pt x="623647" y="16553"/>
                </a:lnTo>
                <a:lnTo>
                  <a:pt x="576873" y="25864"/>
                </a:lnTo>
                <a:lnTo>
                  <a:pt x="530776" y="37244"/>
                </a:lnTo>
                <a:lnTo>
                  <a:pt x="485489" y="50694"/>
                </a:lnTo>
                <a:lnTo>
                  <a:pt x="441148" y="66212"/>
                </a:lnTo>
                <a:lnTo>
                  <a:pt x="397889" y="83800"/>
                </a:lnTo>
                <a:lnTo>
                  <a:pt x="355845" y="103457"/>
                </a:lnTo>
                <a:lnTo>
                  <a:pt x="315153" y="125183"/>
                </a:lnTo>
                <a:lnTo>
                  <a:pt x="275947" y="148978"/>
                </a:lnTo>
                <a:lnTo>
                  <a:pt x="238363" y="174842"/>
                </a:lnTo>
                <a:lnTo>
                  <a:pt x="198636" y="206049"/>
                </a:lnTo>
                <a:lnTo>
                  <a:pt x="162520" y="238755"/>
                </a:lnTo>
                <a:lnTo>
                  <a:pt x="130016" y="272819"/>
                </a:lnTo>
                <a:lnTo>
                  <a:pt x="101123" y="308097"/>
                </a:lnTo>
                <a:lnTo>
                  <a:pt x="75842" y="344446"/>
                </a:lnTo>
                <a:lnTo>
                  <a:pt x="54173" y="381724"/>
                </a:lnTo>
                <a:lnTo>
                  <a:pt x="36115" y="419787"/>
                </a:lnTo>
                <a:lnTo>
                  <a:pt x="21669" y="458493"/>
                </a:lnTo>
                <a:lnTo>
                  <a:pt x="10834" y="497700"/>
                </a:lnTo>
                <a:lnTo>
                  <a:pt x="3611" y="537263"/>
                </a:lnTo>
                <a:lnTo>
                  <a:pt x="0" y="577041"/>
                </a:lnTo>
                <a:lnTo>
                  <a:pt x="0" y="616890"/>
                </a:lnTo>
                <a:lnTo>
                  <a:pt x="3611" y="656668"/>
                </a:lnTo>
                <a:lnTo>
                  <a:pt x="10834" y="696231"/>
                </a:lnTo>
                <a:lnTo>
                  <a:pt x="21669" y="735438"/>
                </a:lnTo>
                <a:lnTo>
                  <a:pt x="36115" y="774144"/>
                </a:lnTo>
                <a:lnTo>
                  <a:pt x="54173" y="812208"/>
                </a:lnTo>
                <a:lnTo>
                  <a:pt x="75842" y="849485"/>
                </a:lnTo>
                <a:lnTo>
                  <a:pt x="101123" y="885835"/>
                </a:lnTo>
                <a:lnTo>
                  <a:pt x="130016" y="921113"/>
                </a:lnTo>
                <a:lnTo>
                  <a:pt x="162520" y="955176"/>
                </a:lnTo>
                <a:lnTo>
                  <a:pt x="198636" y="987882"/>
                </a:lnTo>
                <a:lnTo>
                  <a:pt x="238363" y="1019089"/>
                </a:lnTo>
                <a:lnTo>
                  <a:pt x="275947" y="1044954"/>
                </a:lnTo>
                <a:lnTo>
                  <a:pt x="315153" y="1068751"/>
                </a:lnTo>
                <a:lnTo>
                  <a:pt x="355845" y="1090478"/>
                </a:lnTo>
                <a:lnTo>
                  <a:pt x="397889" y="1110135"/>
                </a:lnTo>
                <a:lnTo>
                  <a:pt x="441148" y="1127724"/>
                </a:lnTo>
                <a:lnTo>
                  <a:pt x="485489" y="1143243"/>
                </a:lnTo>
                <a:lnTo>
                  <a:pt x="530776" y="1156693"/>
                </a:lnTo>
                <a:lnTo>
                  <a:pt x="576873" y="1168074"/>
                </a:lnTo>
                <a:lnTo>
                  <a:pt x="623647" y="1177386"/>
                </a:lnTo>
                <a:lnTo>
                  <a:pt x="670961" y="1184628"/>
                </a:lnTo>
                <a:lnTo>
                  <a:pt x="718681" y="1189801"/>
                </a:lnTo>
                <a:lnTo>
                  <a:pt x="766672" y="1192905"/>
                </a:lnTo>
                <a:lnTo>
                  <a:pt x="814798" y="1193940"/>
                </a:lnTo>
                <a:lnTo>
                  <a:pt x="862925" y="1192905"/>
                </a:lnTo>
                <a:lnTo>
                  <a:pt x="910917" y="1189801"/>
                </a:lnTo>
                <a:lnTo>
                  <a:pt x="958639" y="1184628"/>
                </a:lnTo>
                <a:lnTo>
                  <a:pt x="1005957" y="1177386"/>
                </a:lnTo>
                <a:lnTo>
                  <a:pt x="1052735" y="1168074"/>
                </a:lnTo>
                <a:lnTo>
                  <a:pt x="1098837" y="1156693"/>
                </a:lnTo>
                <a:lnTo>
                  <a:pt x="1144130" y="1143243"/>
                </a:lnTo>
                <a:lnTo>
                  <a:pt x="1188478" y="1127724"/>
                </a:lnTo>
                <a:lnTo>
                  <a:pt x="1231745" y="1110135"/>
                </a:lnTo>
                <a:lnTo>
                  <a:pt x="1273798" y="1090478"/>
                </a:lnTo>
                <a:lnTo>
                  <a:pt x="1314499" y="1068751"/>
                </a:lnTo>
                <a:lnTo>
                  <a:pt x="1353716" y="1044954"/>
                </a:lnTo>
                <a:lnTo>
                  <a:pt x="1391312" y="1019089"/>
                </a:lnTo>
                <a:lnTo>
                  <a:pt x="1431039" y="987882"/>
                </a:lnTo>
                <a:lnTo>
                  <a:pt x="1467155" y="955176"/>
                </a:lnTo>
                <a:lnTo>
                  <a:pt x="1499659" y="921113"/>
                </a:lnTo>
                <a:lnTo>
                  <a:pt x="1528551" y="885835"/>
                </a:lnTo>
                <a:lnTo>
                  <a:pt x="1553832" y="849485"/>
                </a:lnTo>
                <a:lnTo>
                  <a:pt x="1575502" y="812208"/>
                </a:lnTo>
                <a:lnTo>
                  <a:pt x="1593560" y="774144"/>
                </a:lnTo>
                <a:lnTo>
                  <a:pt x="1608006" y="735438"/>
                </a:lnTo>
                <a:lnTo>
                  <a:pt x="1618841" y="696231"/>
                </a:lnTo>
                <a:lnTo>
                  <a:pt x="1626064" y="656668"/>
                </a:lnTo>
                <a:lnTo>
                  <a:pt x="1629675" y="616890"/>
                </a:lnTo>
                <a:lnTo>
                  <a:pt x="1629675" y="577041"/>
                </a:lnTo>
                <a:lnTo>
                  <a:pt x="1626064" y="537263"/>
                </a:lnTo>
                <a:lnTo>
                  <a:pt x="1618841" y="497700"/>
                </a:lnTo>
                <a:lnTo>
                  <a:pt x="1608006" y="458493"/>
                </a:lnTo>
                <a:lnTo>
                  <a:pt x="1593560" y="419787"/>
                </a:lnTo>
                <a:lnTo>
                  <a:pt x="1575502" y="381724"/>
                </a:lnTo>
                <a:lnTo>
                  <a:pt x="1553832" y="344446"/>
                </a:lnTo>
                <a:lnTo>
                  <a:pt x="1528551" y="308097"/>
                </a:lnTo>
                <a:lnTo>
                  <a:pt x="1499659" y="272819"/>
                </a:lnTo>
                <a:lnTo>
                  <a:pt x="1467155" y="238755"/>
                </a:lnTo>
                <a:lnTo>
                  <a:pt x="1431039" y="206049"/>
                </a:lnTo>
                <a:lnTo>
                  <a:pt x="1391312" y="174842"/>
                </a:lnTo>
                <a:lnTo>
                  <a:pt x="1353716" y="148978"/>
                </a:lnTo>
                <a:lnTo>
                  <a:pt x="1314499" y="125183"/>
                </a:lnTo>
                <a:lnTo>
                  <a:pt x="1273798" y="103457"/>
                </a:lnTo>
                <a:lnTo>
                  <a:pt x="1231745" y="83800"/>
                </a:lnTo>
                <a:lnTo>
                  <a:pt x="1188478" y="66212"/>
                </a:lnTo>
                <a:lnTo>
                  <a:pt x="1144130" y="50694"/>
                </a:lnTo>
                <a:lnTo>
                  <a:pt x="1098837" y="37244"/>
                </a:lnTo>
                <a:lnTo>
                  <a:pt x="1052735" y="25864"/>
                </a:lnTo>
                <a:lnTo>
                  <a:pt x="1005957" y="16553"/>
                </a:lnTo>
                <a:lnTo>
                  <a:pt x="958639" y="9311"/>
                </a:lnTo>
                <a:lnTo>
                  <a:pt x="910917" y="4138"/>
                </a:lnTo>
                <a:lnTo>
                  <a:pt x="862925" y="1034"/>
                </a:lnTo>
                <a:lnTo>
                  <a:pt x="814798" y="0"/>
                </a:lnTo>
                <a:close/>
              </a:path>
            </a:pathLst>
          </a:custGeom>
          <a:solidFill>
            <a:srgbClr val="FFFFFF"/>
          </a:solidFill>
        </p:spPr>
        <p:txBody>
          <a:bodyPr wrap="square" lIns="0" tIns="0" rIns="0" bIns="0" rtlCol="0"/>
          <a:lstStyle/>
          <a:p>
            <a:endParaRPr sz="820"/>
          </a:p>
        </p:txBody>
      </p:sp>
      <p:sp>
        <p:nvSpPr>
          <p:cNvPr id="16" name="object 16"/>
          <p:cNvSpPr/>
          <p:nvPr/>
        </p:nvSpPr>
        <p:spPr>
          <a:xfrm>
            <a:off x="6618180" y="3420699"/>
            <a:ext cx="988531" cy="543268"/>
          </a:xfrm>
          <a:custGeom>
            <a:avLst/>
            <a:gdLst/>
            <a:ahLst/>
            <a:cxnLst/>
            <a:rect l="l" t="t" r="r" b="b"/>
            <a:pathLst>
              <a:path w="1630045" h="1194434">
                <a:moveTo>
                  <a:pt x="1391349" y="174848"/>
                </a:moveTo>
                <a:lnTo>
                  <a:pt x="1431073" y="206054"/>
                </a:lnTo>
                <a:lnTo>
                  <a:pt x="1467187" y="238760"/>
                </a:lnTo>
                <a:lnTo>
                  <a:pt x="1499688" y="272823"/>
                </a:lnTo>
                <a:lnTo>
                  <a:pt x="1528579" y="308101"/>
                </a:lnTo>
                <a:lnTo>
                  <a:pt x="1553858" y="344450"/>
                </a:lnTo>
                <a:lnTo>
                  <a:pt x="1575526" y="381727"/>
                </a:lnTo>
                <a:lnTo>
                  <a:pt x="1593583" y="419791"/>
                </a:lnTo>
                <a:lnTo>
                  <a:pt x="1608028" y="458497"/>
                </a:lnTo>
                <a:lnTo>
                  <a:pt x="1618862" y="497703"/>
                </a:lnTo>
                <a:lnTo>
                  <a:pt x="1626085" y="537267"/>
                </a:lnTo>
                <a:lnTo>
                  <a:pt x="1629696" y="577044"/>
                </a:lnTo>
                <a:lnTo>
                  <a:pt x="1629696" y="616893"/>
                </a:lnTo>
                <a:lnTo>
                  <a:pt x="1626085" y="656671"/>
                </a:lnTo>
                <a:lnTo>
                  <a:pt x="1618862" y="696234"/>
                </a:lnTo>
                <a:lnTo>
                  <a:pt x="1608028" y="735441"/>
                </a:lnTo>
                <a:lnTo>
                  <a:pt x="1593583" y="774147"/>
                </a:lnTo>
                <a:lnTo>
                  <a:pt x="1575526" y="812210"/>
                </a:lnTo>
                <a:lnTo>
                  <a:pt x="1553858" y="849488"/>
                </a:lnTo>
                <a:lnTo>
                  <a:pt x="1528579" y="885837"/>
                </a:lnTo>
                <a:lnTo>
                  <a:pt x="1499688" y="921115"/>
                </a:lnTo>
                <a:lnTo>
                  <a:pt x="1467187" y="955178"/>
                </a:lnTo>
                <a:lnTo>
                  <a:pt x="1431073" y="987884"/>
                </a:lnTo>
                <a:lnTo>
                  <a:pt x="1391349" y="1019090"/>
                </a:lnTo>
                <a:lnTo>
                  <a:pt x="1353756" y="1044955"/>
                </a:lnTo>
                <a:lnTo>
                  <a:pt x="1314543" y="1068751"/>
                </a:lnTo>
                <a:lnTo>
                  <a:pt x="1273844" y="1090478"/>
                </a:lnTo>
                <a:lnTo>
                  <a:pt x="1231794" y="1110136"/>
                </a:lnTo>
                <a:lnTo>
                  <a:pt x="1188528" y="1127725"/>
                </a:lnTo>
                <a:lnTo>
                  <a:pt x="1144182" y="1143244"/>
                </a:lnTo>
                <a:lnTo>
                  <a:pt x="1098890" y="1156694"/>
                </a:lnTo>
                <a:lnTo>
                  <a:pt x="1052788" y="1168075"/>
                </a:lnTo>
                <a:lnTo>
                  <a:pt x="1006011" y="1177386"/>
                </a:lnTo>
                <a:lnTo>
                  <a:pt x="958693" y="1184628"/>
                </a:lnTo>
                <a:lnTo>
                  <a:pt x="910970" y="1189801"/>
                </a:lnTo>
                <a:lnTo>
                  <a:pt x="862977" y="1192905"/>
                </a:lnTo>
                <a:lnTo>
                  <a:pt x="814849" y="1193940"/>
                </a:lnTo>
                <a:lnTo>
                  <a:pt x="766720" y="1192905"/>
                </a:lnTo>
                <a:lnTo>
                  <a:pt x="718727" y="1189801"/>
                </a:lnTo>
                <a:lnTo>
                  <a:pt x="671004" y="1184628"/>
                </a:lnTo>
                <a:lnTo>
                  <a:pt x="623686" y="1177386"/>
                </a:lnTo>
                <a:lnTo>
                  <a:pt x="576908" y="1168075"/>
                </a:lnTo>
                <a:lnTo>
                  <a:pt x="530806" y="1156694"/>
                </a:lnTo>
                <a:lnTo>
                  <a:pt x="485514" y="1143244"/>
                </a:lnTo>
                <a:lnTo>
                  <a:pt x="441167" y="1127725"/>
                </a:lnTo>
                <a:lnTo>
                  <a:pt x="397901" y="1110136"/>
                </a:lnTo>
                <a:lnTo>
                  <a:pt x="355851" y="1090478"/>
                </a:lnTo>
                <a:lnTo>
                  <a:pt x="315151" y="1068751"/>
                </a:lnTo>
                <a:lnTo>
                  <a:pt x="275937" y="1044955"/>
                </a:lnTo>
                <a:lnTo>
                  <a:pt x="238344" y="1019090"/>
                </a:lnTo>
                <a:lnTo>
                  <a:pt x="198620" y="987884"/>
                </a:lnTo>
                <a:lnTo>
                  <a:pt x="162507" y="955178"/>
                </a:lnTo>
                <a:lnTo>
                  <a:pt x="130006" y="921115"/>
                </a:lnTo>
                <a:lnTo>
                  <a:pt x="101115" y="885837"/>
                </a:lnTo>
                <a:lnTo>
                  <a:pt x="75836" y="849488"/>
                </a:lnTo>
                <a:lnTo>
                  <a:pt x="54169" y="812210"/>
                </a:lnTo>
                <a:lnTo>
                  <a:pt x="36112" y="774147"/>
                </a:lnTo>
                <a:lnTo>
                  <a:pt x="21667" y="735441"/>
                </a:lnTo>
                <a:lnTo>
                  <a:pt x="10833" y="696234"/>
                </a:lnTo>
                <a:lnTo>
                  <a:pt x="3611" y="656671"/>
                </a:lnTo>
                <a:lnTo>
                  <a:pt x="0" y="616893"/>
                </a:lnTo>
                <a:lnTo>
                  <a:pt x="0" y="577044"/>
                </a:lnTo>
                <a:lnTo>
                  <a:pt x="3611" y="537267"/>
                </a:lnTo>
                <a:lnTo>
                  <a:pt x="10833" y="497703"/>
                </a:lnTo>
                <a:lnTo>
                  <a:pt x="21667" y="458497"/>
                </a:lnTo>
                <a:lnTo>
                  <a:pt x="36112" y="419791"/>
                </a:lnTo>
                <a:lnTo>
                  <a:pt x="54169" y="381727"/>
                </a:lnTo>
                <a:lnTo>
                  <a:pt x="75836" y="344450"/>
                </a:lnTo>
                <a:lnTo>
                  <a:pt x="101115" y="308101"/>
                </a:lnTo>
                <a:lnTo>
                  <a:pt x="130006" y="272823"/>
                </a:lnTo>
                <a:lnTo>
                  <a:pt x="162507" y="238760"/>
                </a:lnTo>
                <a:lnTo>
                  <a:pt x="198620" y="206054"/>
                </a:lnTo>
                <a:lnTo>
                  <a:pt x="238344" y="174848"/>
                </a:lnTo>
                <a:lnTo>
                  <a:pt x="275937" y="148983"/>
                </a:lnTo>
                <a:lnTo>
                  <a:pt x="315151" y="125187"/>
                </a:lnTo>
                <a:lnTo>
                  <a:pt x="355851" y="103460"/>
                </a:lnTo>
                <a:lnTo>
                  <a:pt x="397901" y="83802"/>
                </a:lnTo>
                <a:lnTo>
                  <a:pt x="441167" y="66214"/>
                </a:lnTo>
                <a:lnTo>
                  <a:pt x="485514" y="50695"/>
                </a:lnTo>
                <a:lnTo>
                  <a:pt x="530806" y="37245"/>
                </a:lnTo>
                <a:lnTo>
                  <a:pt x="576908" y="25865"/>
                </a:lnTo>
                <a:lnTo>
                  <a:pt x="623686" y="16553"/>
                </a:lnTo>
                <a:lnTo>
                  <a:pt x="671004" y="9311"/>
                </a:lnTo>
                <a:lnTo>
                  <a:pt x="718727" y="4138"/>
                </a:lnTo>
                <a:lnTo>
                  <a:pt x="766720" y="1034"/>
                </a:lnTo>
                <a:lnTo>
                  <a:pt x="814849" y="0"/>
                </a:lnTo>
                <a:lnTo>
                  <a:pt x="862977" y="1034"/>
                </a:lnTo>
                <a:lnTo>
                  <a:pt x="910970" y="4138"/>
                </a:lnTo>
                <a:lnTo>
                  <a:pt x="958693" y="9311"/>
                </a:lnTo>
                <a:lnTo>
                  <a:pt x="1006011" y="16553"/>
                </a:lnTo>
                <a:lnTo>
                  <a:pt x="1052788" y="25865"/>
                </a:lnTo>
                <a:lnTo>
                  <a:pt x="1098890" y="37245"/>
                </a:lnTo>
                <a:lnTo>
                  <a:pt x="1144182" y="50695"/>
                </a:lnTo>
                <a:lnTo>
                  <a:pt x="1188528" y="66214"/>
                </a:lnTo>
                <a:lnTo>
                  <a:pt x="1231794" y="83802"/>
                </a:lnTo>
                <a:lnTo>
                  <a:pt x="1273844" y="103460"/>
                </a:lnTo>
                <a:lnTo>
                  <a:pt x="1314543" y="125187"/>
                </a:lnTo>
                <a:lnTo>
                  <a:pt x="1353756" y="148983"/>
                </a:lnTo>
                <a:lnTo>
                  <a:pt x="1391349" y="174848"/>
                </a:lnTo>
                <a:close/>
              </a:path>
            </a:pathLst>
          </a:custGeom>
          <a:ln w="52354">
            <a:solidFill>
              <a:srgbClr val="00D2FF"/>
            </a:solidFill>
          </a:ln>
        </p:spPr>
        <p:txBody>
          <a:bodyPr wrap="square" lIns="0" tIns="0" rIns="0" bIns="0" rtlCol="0"/>
          <a:lstStyle/>
          <a:p>
            <a:endParaRPr sz="820"/>
          </a:p>
        </p:txBody>
      </p:sp>
      <p:sp>
        <p:nvSpPr>
          <p:cNvPr id="17" name="object 17"/>
          <p:cNvSpPr txBox="1"/>
          <p:nvPr/>
        </p:nvSpPr>
        <p:spPr>
          <a:xfrm>
            <a:off x="6824898" y="3589732"/>
            <a:ext cx="580332" cy="190232"/>
          </a:xfrm>
          <a:prstGeom prst="rect">
            <a:avLst/>
          </a:prstGeom>
        </p:spPr>
        <p:txBody>
          <a:bodyPr vert="horz" wrap="square" lIns="0" tIns="7798" rIns="0" bIns="0" rtlCol="0">
            <a:spAutoFit/>
          </a:bodyPr>
          <a:lstStyle/>
          <a:p>
            <a:pPr marL="12700">
              <a:lnSpc>
                <a:spcPct val="100000"/>
              </a:lnSpc>
              <a:spcBef>
                <a:spcPts val="135"/>
              </a:spcBef>
            </a:pPr>
            <a:r>
              <a:rPr sz="1185" spc="5" dirty="0">
                <a:solidFill>
                  <a:srgbClr val="32324B"/>
                </a:solidFill>
                <a:latin typeface="Arial" panose="020B0604020202020204"/>
                <a:cs typeface="Arial" panose="020B0604020202020204"/>
              </a:rPr>
              <a:t>retries</a:t>
            </a:r>
            <a:endParaRPr sz="1185">
              <a:latin typeface="Arial" panose="020B0604020202020204"/>
              <a:cs typeface="Arial" panose="020B0604020202020204"/>
            </a:endParaRPr>
          </a:p>
        </p:txBody>
      </p:sp>
      <p:sp>
        <p:nvSpPr>
          <p:cNvPr id="18" name="object 18"/>
          <p:cNvSpPr/>
          <p:nvPr/>
        </p:nvSpPr>
        <p:spPr>
          <a:xfrm>
            <a:off x="6083924" y="3833165"/>
            <a:ext cx="1516169" cy="643056"/>
          </a:xfrm>
          <a:prstGeom prst="rect">
            <a:avLst/>
          </a:prstGeom>
          <a:blipFill>
            <a:blip r:embed="rId6" cstate="print"/>
            <a:stretch>
              <a:fillRect/>
            </a:stretch>
          </a:blipFill>
        </p:spPr>
        <p:txBody>
          <a:bodyPr wrap="square" lIns="0" tIns="0" rIns="0" bIns="0" rtlCol="0"/>
          <a:lstStyle/>
          <a:p>
            <a:endParaRPr sz="820"/>
          </a:p>
        </p:txBody>
      </p:sp>
      <p:sp>
        <p:nvSpPr>
          <p:cNvPr id="19" name="object 19"/>
          <p:cNvSpPr/>
          <p:nvPr/>
        </p:nvSpPr>
        <p:spPr>
          <a:xfrm>
            <a:off x="6150879" y="3864122"/>
            <a:ext cx="1382479" cy="543268"/>
          </a:xfrm>
          <a:custGeom>
            <a:avLst/>
            <a:gdLst/>
            <a:ahLst/>
            <a:cxnLst/>
            <a:rect l="l" t="t" r="r" b="b"/>
            <a:pathLst>
              <a:path w="2279650" h="1194434">
                <a:moveTo>
                  <a:pt x="1139640" y="0"/>
                </a:moveTo>
                <a:lnTo>
                  <a:pt x="1088163" y="605"/>
                </a:lnTo>
                <a:lnTo>
                  <a:pt x="1036771" y="2420"/>
                </a:lnTo>
                <a:lnTo>
                  <a:pt x="985547" y="5445"/>
                </a:lnTo>
                <a:lnTo>
                  <a:pt x="934578" y="9680"/>
                </a:lnTo>
                <a:lnTo>
                  <a:pt x="883946" y="15125"/>
                </a:lnTo>
                <a:lnTo>
                  <a:pt x="833737" y="21780"/>
                </a:lnTo>
                <a:lnTo>
                  <a:pt x="784035" y="29645"/>
                </a:lnTo>
                <a:lnTo>
                  <a:pt x="734924" y="38721"/>
                </a:lnTo>
                <a:lnTo>
                  <a:pt x="686489" y="49006"/>
                </a:lnTo>
                <a:lnTo>
                  <a:pt x="638815" y="60501"/>
                </a:lnTo>
                <a:lnTo>
                  <a:pt x="591985" y="73207"/>
                </a:lnTo>
                <a:lnTo>
                  <a:pt x="546084" y="87122"/>
                </a:lnTo>
                <a:lnTo>
                  <a:pt x="501197" y="102248"/>
                </a:lnTo>
                <a:lnTo>
                  <a:pt x="457408" y="118583"/>
                </a:lnTo>
                <a:lnTo>
                  <a:pt x="414801" y="136129"/>
                </a:lnTo>
                <a:lnTo>
                  <a:pt x="373462" y="154885"/>
                </a:lnTo>
                <a:lnTo>
                  <a:pt x="333474" y="174850"/>
                </a:lnTo>
                <a:lnTo>
                  <a:pt x="285835" y="201334"/>
                </a:lnTo>
                <a:lnTo>
                  <a:pt x="241860" y="228922"/>
                </a:lnTo>
                <a:lnTo>
                  <a:pt x="201550" y="257526"/>
                </a:lnTo>
                <a:lnTo>
                  <a:pt x="164904" y="287057"/>
                </a:lnTo>
                <a:lnTo>
                  <a:pt x="131923" y="317427"/>
                </a:lnTo>
                <a:lnTo>
                  <a:pt x="102607" y="348548"/>
                </a:lnTo>
                <a:lnTo>
                  <a:pt x="76955" y="380331"/>
                </a:lnTo>
                <a:lnTo>
                  <a:pt x="54968" y="412688"/>
                </a:lnTo>
                <a:lnTo>
                  <a:pt x="21987" y="478772"/>
                </a:lnTo>
                <a:lnTo>
                  <a:pt x="3664" y="546092"/>
                </a:lnTo>
                <a:lnTo>
                  <a:pt x="0" y="579995"/>
                </a:lnTo>
                <a:lnTo>
                  <a:pt x="0" y="613942"/>
                </a:lnTo>
                <a:lnTo>
                  <a:pt x="10993" y="681615"/>
                </a:lnTo>
                <a:lnTo>
                  <a:pt x="36645" y="748405"/>
                </a:lnTo>
                <a:lnTo>
                  <a:pt x="76955" y="813605"/>
                </a:lnTo>
                <a:lnTo>
                  <a:pt x="102607" y="845388"/>
                </a:lnTo>
                <a:lnTo>
                  <a:pt x="131923" y="876509"/>
                </a:lnTo>
                <a:lnTo>
                  <a:pt x="164904" y="906879"/>
                </a:lnTo>
                <a:lnTo>
                  <a:pt x="201550" y="936410"/>
                </a:lnTo>
                <a:lnTo>
                  <a:pt x="241860" y="965014"/>
                </a:lnTo>
                <a:lnTo>
                  <a:pt x="285835" y="992602"/>
                </a:lnTo>
                <a:lnTo>
                  <a:pt x="333474" y="1019086"/>
                </a:lnTo>
                <a:lnTo>
                  <a:pt x="373462" y="1039052"/>
                </a:lnTo>
                <a:lnTo>
                  <a:pt x="414801" y="1057808"/>
                </a:lnTo>
                <a:lnTo>
                  <a:pt x="457408" y="1075353"/>
                </a:lnTo>
                <a:lnTo>
                  <a:pt x="501197" y="1091689"/>
                </a:lnTo>
                <a:lnTo>
                  <a:pt x="546084" y="1106814"/>
                </a:lnTo>
                <a:lnTo>
                  <a:pt x="591985" y="1120730"/>
                </a:lnTo>
                <a:lnTo>
                  <a:pt x="638815" y="1133435"/>
                </a:lnTo>
                <a:lnTo>
                  <a:pt x="686489" y="1144930"/>
                </a:lnTo>
                <a:lnTo>
                  <a:pt x="734924" y="1155216"/>
                </a:lnTo>
                <a:lnTo>
                  <a:pt x="784035" y="1164291"/>
                </a:lnTo>
                <a:lnTo>
                  <a:pt x="833737" y="1172156"/>
                </a:lnTo>
                <a:lnTo>
                  <a:pt x="883946" y="1178811"/>
                </a:lnTo>
                <a:lnTo>
                  <a:pt x="934578" y="1184257"/>
                </a:lnTo>
                <a:lnTo>
                  <a:pt x="985547" y="1188492"/>
                </a:lnTo>
                <a:lnTo>
                  <a:pt x="1036771" y="1191517"/>
                </a:lnTo>
                <a:lnTo>
                  <a:pt x="1088163" y="1193332"/>
                </a:lnTo>
                <a:lnTo>
                  <a:pt x="1139640" y="1193937"/>
                </a:lnTo>
                <a:lnTo>
                  <a:pt x="1191118" y="1193332"/>
                </a:lnTo>
                <a:lnTo>
                  <a:pt x="1242511" y="1191517"/>
                </a:lnTo>
                <a:lnTo>
                  <a:pt x="1293735" y="1188492"/>
                </a:lnTo>
                <a:lnTo>
                  <a:pt x="1344707" y="1184257"/>
                </a:lnTo>
                <a:lnTo>
                  <a:pt x="1395341" y="1178811"/>
                </a:lnTo>
                <a:lnTo>
                  <a:pt x="1445553" y="1172156"/>
                </a:lnTo>
                <a:lnTo>
                  <a:pt x="1495259" y="1164291"/>
                </a:lnTo>
                <a:lnTo>
                  <a:pt x="1544374" y="1155216"/>
                </a:lnTo>
                <a:lnTo>
                  <a:pt x="1592813" y="1144930"/>
                </a:lnTo>
                <a:lnTo>
                  <a:pt x="1640493" y="1133435"/>
                </a:lnTo>
                <a:lnTo>
                  <a:pt x="1687329" y="1120730"/>
                </a:lnTo>
                <a:lnTo>
                  <a:pt x="1733236" y="1106814"/>
                </a:lnTo>
                <a:lnTo>
                  <a:pt x="1778129" y="1091689"/>
                </a:lnTo>
                <a:lnTo>
                  <a:pt x="1821926" y="1075353"/>
                </a:lnTo>
                <a:lnTo>
                  <a:pt x="1864540" y="1057808"/>
                </a:lnTo>
                <a:lnTo>
                  <a:pt x="1905888" y="1039052"/>
                </a:lnTo>
                <a:lnTo>
                  <a:pt x="1945885" y="1019086"/>
                </a:lnTo>
                <a:lnTo>
                  <a:pt x="1993522" y="992602"/>
                </a:lnTo>
                <a:lnTo>
                  <a:pt x="2037495" y="965014"/>
                </a:lnTo>
                <a:lnTo>
                  <a:pt x="2077803" y="936410"/>
                </a:lnTo>
                <a:lnTo>
                  <a:pt x="2114447" y="906879"/>
                </a:lnTo>
                <a:lnTo>
                  <a:pt x="2147426" y="876509"/>
                </a:lnTo>
                <a:lnTo>
                  <a:pt x="2176741" y="845388"/>
                </a:lnTo>
                <a:lnTo>
                  <a:pt x="2202392" y="813605"/>
                </a:lnTo>
                <a:lnTo>
                  <a:pt x="2224378" y="781248"/>
                </a:lnTo>
                <a:lnTo>
                  <a:pt x="2257358" y="715165"/>
                </a:lnTo>
                <a:lnTo>
                  <a:pt x="2275679" y="647845"/>
                </a:lnTo>
                <a:lnTo>
                  <a:pt x="2279344" y="613942"/>
                </a:lnTo>
                <a:lnTo>
                  <a:pt x="2279344" y="579995"/>
                </a:lnTo>
                <a:lnTo>
                  <a:pt x="2268351" y="512322"/>
                </a:lnTo>
                <a:lnTo>
                  <a:pt x="2242700" y="445532"/>
                </a:lnTo>
                <a:lnTo>
                  <a:pt x="2202392" y="380331"/>
                </a:lnTo>
                <a:lnTo>
                  <a:pt x="2176741" y="348548"/>
                </a:lnTo>
                <a:lnTo>
                  <a:pt x="2147426" y="317427"/>
                </a:lnTo>
                <a:lnTo>
                  <a:pt x="2114447" y="287057"/>
                </a:lnTo>
                <a:lnTo>
                  <a:pt x="2077803" y="257526"/>
                </a:lnTo>
                <a:lnTo>
                  <a:pt x="2037495" y="228922"/>
                </a:lnTo>
                <a:lnTo>
                  <a:pt x="1993522" y="201334"/>
                </a:lnTo>
                <a:lnTo>
                  <a:pt x="1945885" y="174850"/>
                </a:lnTo>
                <a:lnTo>
                  <a:pt x="1905888" y="154885"/>
                </a:lnTo>
                <a:lnTo>
                  <a:pt x="1864540" y="136129"/>
                </a:lnTo>
                <a:lnTo>
                  <a:pt x="1821926" y="118583"/>
                </a:lnTo>
                <a:lnTo>
                  <a:pt x="1778129" y="102248"/>
                </a:lnTo>
                <a:lnTo>
                  <a:pt x="1733236" y="87122"/>
                </a:lnTo>
                <a:lnTo>
                  <a:pt x="1687329" y="73207"/>
                </a:lnTo>
                <a:lnTo>
                  <a:pt x="1640493" y="60501"/>
                </a:lnTo>
                <a:lnTo>
                  <a:pt x="1592813" y="49006"/>
                </a:lnTo>
                <a:lnTo>
                  <a:pt x="1544374" y="38721"/>
                </a:lnTo>
                <a:lnTo>
                  <a:pt x="1495259" y="29645"/>
                </a:lnTo>
                <a:lnTo>
                  <a:pt x="1445553" y="21780"/>
                </a:lnTo>
                <a:lnTo>
                  <a:pt x="1395341" y="15125"/>
                </a:lnTo>
                <a:lnTo>
                  <a:pt x="1344707" y="9680"/>
                </a:lnTo>
                <a:lnTo>
                  <a:pt x="1293735" y="5445"/>
                </a:lnTo>
                <a:lnTo>
                  <a:pt x="1242511" y="2420"/>
                </a:lnTo>
                <a:lnTo>
                  <a:pt x="1191118" y="605"/>
                </a:lnTo>
                <a:lnTo>
                  <a:pt x="1139640" y="0"/>
                </a:lnTo>
                <a:close/>
              </a:path>
            </a:pathLst>
          </a:custGeom>
          <a:solidFill>
            <a:srgbClr val="FFFFFF"/>
          </a:solidFill>
        </p:spPr>
        <p:txBody>
          <a:bodyPr wrap="square" lIns="0" tIns="0" rIns="0" bIns="0" rtlCol="0"/>
          <a:lstStyle/>
          <a:p>
            <a:endParaRPr sz="820"/>
          </a:p>
        </p:txBody>
      </p:sp>
      <p:sp>
        <p:nvSpPr>
          <p:cNvPr id="20" name="object 20"/>
          <p:cNvSpPr/>
          <p:nvPr/>
        </p:nvSpPr>
        <p:spPr>
          <a:xfrm>
            <a:off x="6150875" y="3864122"/>
            <a:ext cx="1382479" cy="543268"/>
          </a:xfrm>
          <a:custGeom>
            <a:avLst/>
            <a:gdLst/>
            <a:ahLst/>
            <a:cxnLst/>
            <a:rect l="l" t="t" r="r" b="b"/>
            <a:pathLst>
              <a:path w="2279650" h="1194434">
                <a:moveTo>
                  <a:pt x="1945827" y="174848"/>
                </a:moveTo>
                <a:lnTo>
                  <a:pt x="1993467" y="201332"/>
                </a:lnTo>
                <a:lnTo>
                  <a:pt x="2037441" y="228921"/>
                </a:lnTo>
                <a:lnTo>
                  <a:pt x="2077751" y="257525"/>
                </a:lnTo>
                <a:lnTo>
                  <a:pt x="2114397" y="287057"/>
                </a:lnTo>
                <a:lnTo>
                  <a:pt x="2147378" y="317427"/>
                </a:lnTo>
                <a:lnTo>
                  <a:pt x="2176694" y="348548"/>
                </a:lnTo>
                <a:lnTo>
                  <a:pt x="2202346" y="380332"/>
                </a:lnTo>
                <a:lnTo>
                  <a:pt x="2224333" y="412689"/>
                </a:lnTo>
                <a:lnTo>
                  <a:pt x="2257314" y="478773"/>
                </a:lnTo>
                <a:lnTo>
                  <a:pt x="2275637" y="546093"/>
                </a:lnTo>
                <a:lnTo>
                  <a:pt x="2279302" y="579995"/>
                </a:lnTo>
                <a:lnTo>
                  <a:pt x="2279302" y="613942"/>
                </a:lnTo>
                <a:lnTo>
                  <a:pt x="2268308" y="681615"/>
                </a:lnTo>
                <a:lnTo>
                  <a:pt x="2242656" y="748405"/>
                </a:lnTo>
                <a:lnTo>
                  <a:pt x="2202346" y="813606"/>
                </a:lnTo>
                <a:lnTo>
                  <a:pt x="2176694" y="845389"/>
                </a:lnTo>
                <a:lnTo>
                  <a:pt x="2147378" y="876510"/>
                </a:lnTo>
                <a:lnTo>
                  <a:pt x="2114397" y="906881"/>
                </a:lnTo>
                <a:lnTo>
                  <a:pt x="2077751" y="936412"/>
                </a:lnTo>
                <a:lnTo>
                  <a:pt x="2037441" y="965016"/>
                </a:lnTo>
                <a:lnTo>
                  <a:pt x="1993467" y="992605"/>
                </a:lnTo>
                <a:lnTo>
                  <a:pt x="1945827" y="1019090"/>
                </a:lnTo>
                <a:lnTo>
                  <a:pt x="1905838" y="1039056"/>
                </a:lnTo>
                <a:lnTo>
                  <a:pt x="1864498" y="1057811"/>
                </a:lnTo>
                <a:lnTo>
                  <a:pt x="1821890" y="1075357"/>
                </a:lnTo>
                <a:lnTo>
                  <a:pt x="1778100" y="1091692"/>
                </a:lnTo>
                <a:lnTo>
                  <a:pt x="1733212" y="1106817"/>
                </a:lnTo>
                <a:lnTo>
                  <a:pt x="1687311" y="1120733"/>
                </a:lnTo>
                <a:lnTo>
                  <a:pt x="1640480" y="1133438"/>
                </a:lnTo>
                <a:lnTo>
                  <a:pt x="1592804" y="1144933"/>
                </a:lnTo>
                <a:lnTo>
                  <a:pt x="1544369" y="1155219"/>
                </a:lnTo>
                <a:lnTo>
                  <a:pt x="1495257" y="1164294"/>
                </a:lnTo>
                <a:lnTo>
                  <a:pt x="1445555" y="1172159"/>
                </a:lnTo>
                <a:lnTo>
                  <a:pt x="1395345" y="1178814"/>
                </a:lnTo>
                <a:lnTo>
                  <a:pt x="1344714" y="1184260"/>
                </a:lnTo>
                <a:lnTo>
                  <a:pt x="1293744" y="1188495"/>
                </a:lnTo>
                <a:lnTo>
                  <a:pt x="1242521" y="1191520"/>
                </a:lnTo>
                <a:lnTo>
                  <a:pt x="1191129" y="1193335"/>
                </a:lnTo>
                <a:lnTo>
                  <a:pt x="1139653" y="1193940"/>
                </a:lnTo>
                <a:lnTo>
                  <a:pt x="1088176" y="1193335"/>
                </a:lnTo>
                <a:lnTo>
                  <a:pt x="1036784" y="1191520"/>
                </a:lnTo>
                <a:lnTo>
                  <a:pt x="985561" y="1188495"/>
                </a:lnTo>
                <a:lnTo>
                  <a:pt x="934591" y="1184260"/>
                </a:lnTo>
                <a:lnTo>
                  <a:pt x="883959" y="1178814"/>
                </a:lnTo>
                <a:lnTo>
                  <a:pt x="833749" y="1172159"/>
                </a:lnTo>
                <a:lnTo>
                  <a:pt x="784047" y="1164294"/>
                </a:lnTo>
                <a:lnTo>
                  <a:pt x="734935" y="1155219"/>
                </a:lnTo>
                <a:lnTo>
                  <a:pt x="686499" y="1144933"/>
                </a:lnTo>
                <a:lnTo>
                  <a:pt x="638823" y="1133438"/>
                </a:lnTo>
                <a:lnTo>
                  <a:pt x="591992" y="1120733"/>
                </a:lnTo>
                <a:lnTo>
                  <a:pt x="546090" y="1106817"/>
                </a:lnTo>
                <a:lnTo>
                  <a:pt x="501201" y="1091692"/>
                </a:lnTo>
                <a:lnTo>
                  <a:pt x="457410" y="1075357"/>
                </a:lnTo>
                <a:lnTo>
                  <a:pt x="414802" y="1057811"/>
                </a:lnTo>
                <a:lnTo>
                  <a:pt x="373461" y="1039056"/>
                </a:lnTo>
                <a:lnTo>
                  <a:pt x="333471" y="1019090"/>
                </a:lnTo>
                <a:lnTo>
                  <a:pt x="285832" y="992605"/>
                </a:lnTo>
                <a:lnTo>
                  <a:pt x="241858" y="965016"/>
                </a:lnTo>
                <a:lnTo>
                  <a:pt x="201548" y="936412"/>
                </a:lnTo>
                <a:lnTo>
                  <a:pt x="164903" y="906881"/>
                </a:lnTo>
                <a:lnTo>
                  <a:pt x="131922" y="876510"/>
                </a:lnTo>
                <a:lnTo>
                  <a:pt x="102606" y="845389"/>
                </a:lnTo>
                <a:lnTo>
                  <a:pt x="76955" y="813606"/>
                </a:lnTo>
                <a:lnTo>
                  <a:pt x="54967" y="781248"/>
                </a:lnTo>
                <a:lnTo>
                  <a:pt x="21987" y="715165"/>
                </a:lnTo>
                <a:lnTo>
                  <a:pt x="3664" y="647845"/>
                </a:lnTo>
                <a:lnTo>
                  <a:pt x="0" y="613942"/>
                </a:lnTo>
                <a:lnTo>
                  <a:pt x="0" y="579995"/>
                </a:lnTo>
                <a:lnTo>
                  <a:pt x="10993" y="512322"/>
                </a:lnTo>
                <a:lnTo>
                  <a:pt x="36645" y="445532"/>
                </a:lnTo>
                <a:lnTo>
                  <a:pt x="76955" y="380332"/>
                </a:lnTo>
                <a:lnTo>
                  <a:pt x="102606" y="348548"/>
                </a:lnTo>
                <a:lnTo>
                  <a:pt x="131922" y="317427"/>
                </a:lnTo>
                <a:lnTo>
                  <a:pt x="164903" y="287057"/>
                </a:lnTo>
                <a:lnTo>
                  <a:pt x="201548" y="257525"/>
                </a:lnTo>
                <a:lnTo>
                  <a:pt x="241858" y="228921"/>
                </a:lnTo>
                <a:lnTo>
                  <a:pt x="285832" y="201332"/>
                </a:lnTo>
                <a:lnTo>
                  <a:pt x="333471" y="174848"/>
                </a:lnTo>
                <a:lnTo>
                  <a:pt x="373461" y="154882"/>
                </a:lnTo>
                <a:lnTo>
                  <a:pt x="414802" y="136127"/>
                </a:lnTo>
                <a:lnTo>
                  <a:pt x="457410" y="118582"/>
                </a:lnTo>
                <a:lnTo>
                  <a:pt x="501201" y="102246"/>
                </a:lnTo>
                <a:lnTo>
                  <a:pt x="546090" y="87121"/>
                </a:lnTo>
                <a:lnTo>
                  <a:pt x="591992" y="73206"/>
                </a:lnTo>
                <a:lnTo>
                  <a:pt x="638823" y="60501"/>
                </a:lnTo>
                <a:lnTo>
                  <a:pt x="686499" y="49005"/>
                </a:lnTo>
                <a:lnTo>
                  <a:pt x="734935" y="38720"/>
                </a:lnTo>
                <a:lnTo>
                  <a:pt x="784047" y="29645"/>
                </a:lnTo>
                <a:lnTo>
                  <a:pt x="833749" y="21780"/>
                </a:lnTo>
                <a:lnTo>
                  <a:pt x="883959" y="15125"/>
                </a:lnTo>
                <a:lnTo>
                  <a:pt x="934591" y="9680"/>
                </a:lnTo>
                <a:lnTo>
                  <a:pt x="985561" y="5445"/>
                </a:lnTo>
                <a:lnTo>
                  <a:pt x="1036784" y="2420"/>
                </a:lnTo>
                <a:lnTo>
                  <a:pt x="1088176" y="605"/>
                </a:lnTo>
                <a:lnTo>
                  <a:pt x="1139653" y="0"/>
                </a:lnTo>
                <a:lnTo>
                  <a:pt x="1191129" y="605"/>
                </a:lnTo>
                <a:lnTo>
                  <a:pt x="1242521" y="2420"/>
                </a:lnTo>
                <a:lnTo>
                  <a:pt x="1293744" y="5445"/>
                </a:lnTo>
                <a:lnTo>
                  <a:pt x="1344714" y="9680"/>
                </a:lnTo>
                <a:lnTo>
                  <a:pt x="1395345" y="15125"/>
                </a:lnTo>
                <a:lnTo>
                  <a:pt x="1445555" y="21780"/>
                </a:lnTo>
                <a:lnTo>
                  <a:pt x="1495257" y="29645"/>
                </a:lnTo>
                <a:lnTo>
                  <a:pt x="1544369" y="38720"/>
                </a:lnTo>
                <a:lnTo>
                  <a:pt x="1592804" y="49005"/>
                </a:lnTo>
                <a:lnTo>
                  <a:pt x="1640480" y="60501"/>
                </a:lnTo>
                <a:lnTo>
                  <a:pt x="1687311" y="73206"/>
                </a:lnTo>
                <a:lnTo>
                  <a:pt x="1733212" y="87121"/>
                </a:lnTo>
                <a:lnTo>
                  <a:pt x="1778100" y="102246"/>
                </a:lnTo>
                <a:lnTo>
                  <a:pt x="1821890" y="118582"/>
                </a:lnTo>
                <a:lnTo>
                  <a:pt x="1864498" y="136127"/>
                </a:lnTo>
                <a:lnTo>
                  <a:pt x="1905838" y="154882"/>
                </a:lnTo>
                <a:lnTo>
                  <a:pt x="1945827" y="174848"/>
                </a:lnTo>
                <a:close/>
              </a:path>
            </a:pathLst>
          </a:custGeom>
          <a:ln w="52354">
            <a:solidFill>
              <a:srgbClr val="00D2FF"/>
            </a:solidFill>
          </a:ln>
        </p:spPr>
        <p:txBody>
          <a:bodyPr wrap="square" lIns="0" tIns="0" rIns="0" bIns="0" rtlCol="0"/>
          <a:lstStyle/>
          <a:p>
            <a:endParaRPr sz="820"/>
          </a:p>
        </p:txBody>
      </p:sp>
      <p:sp>
        <p:nvSpPr>
          <p:cNvPr id="21" name="object 21"/>
          <p:cNvSpPr txBox="1"/>
          <p:nvPr/>
        </p:nvSpPr>
        <p:spPr>
          <a:xfrm>
            <a:off x="6507398" y="4037406"/>
            <a:ext cx="670444" cy="190232"/>
          </a:xfrm>
          <a:prstGeom prst="rect">
            <a:avLst/>
          </a:prstGeom>
        </p:spPr>
        <p:txBody>
          <a:bodyPr vert="horz" wrap="square" lIns="0" tIns="7798" rIns="0" bIns="0" rtlCol="0">
            <a:spAutoFit/>
          </a:bodyPr>
          <a:lstStyle/>
          <a:p>
            <a:pPr marL="12700">
              <a:lnSpc>
                <a:spcPct val="100000"/>
              </a:lnSpc>
              <a:spcBef>
                <a:spcPts val="135"/>
              </a:spcBef>
            </a:pPr>
            <a:r>
              <a:rPr sz="1185" spc="25" dirty="0">
                <a:solidFill>
                  <a:srgbClr val="32324B"/>
                </a:solidFill>
                <a:latin typeface="Arial" panose="020B0604020202020204"/>
                <a:cs typeface="Arial" panose="020B0604020202020204"/>
              </a:rPr>
              <a:t>m</a:t>
            </a:r>
            <a:r>
              <a:rPr sz="1185" spc="15" dirty="0">
                <a:solidFill>
                  <a:srgbClr val="32324B"/>
                </a:solidFill>
                <a:latin typeface="Arial" panose="020B0604020202020204"/>
                <a:cs typeface="Arial" panose="020B0604020202020204"/>
              </a:rPr>
              <a:t>e</a:t>
            </a:r>
            <a:r>
              <a:rPr sz="1185" spc="0" dirty="0">
                <a:solidFill>
                  <a:srgbClr val="32324B"/>
                </a:solidFill>
                <a:latin typeface="Arial" panose="020B0604020202020204"/>
                <a:cs typeface="Arial" panose="020B0604020202020204"/>
              </a:rPr>
              <a:t>tr</a:t>
            </a:r>
            <a:r>
              <a:rPr sz="1185" spc="10" dirty="0">
                <a:solidFill>
                  <a:srgbClr val="32324B"/>
                </a:solidFill>
                <a:latin typeface="Arial" panose="020B0604020202020204"/>
                <a:cs typeface="Arial" panose="020B0604020202020204"/>
              </a:rPr>
              <a:t>ics</a:t>
            </a:r>
            <a:endParaRPr sz="1185">
              <a:latin typeface="Arial" panose="020B0604020202020204"/>
              <a:cs typeface="Arial" panose="020B0604020202020204"/>
            </a:endParaRPr>
          </a:p>
        </p:txBody>
      </p:sp>
      <p:sp>
        <p:nvSpPr>
          <p:cNvPr id="22" name="object 22"/>
          <p:cNvSpPr/>
          <p:nvPr/>
        </p:nvSpPr>
        <p:spPr>
          <a:xfrm>
            <a:off x="7441901" y="3193276"/>
            <a:ext cx="2662472" cy="173355"/>
          </a:xfrm>
          <a:prstGeom prst="rect">
            <a:avLst/>
          </a:prstGeom>
          <a:blipFill>
            <a:blip r:embed="rId7" cstate="print"/>
            <a:stretch>
              <a:fillRect/>
            </a:stretch>
          </a:blipFill>
        </p:spPr>
        <p:txBody>
          <a:bodyPr wrap="square" lIns="0" tIns="0" rIns="0" bIns="0" rtlCol="0"/>
          <a:lstStyle/>
          <a:p>
            <a:endParaRPr sz="820"/>
          </a:p>
        </p:txBody>
      </p:sp>
      <p:sp>
        <p:nvSpPr>
          <p:cNvPr id="23" name="object 23"/>
          <p:cNvSpPr/>
          <p:nvPr/>
        </p:nvSpPr>
        <p:spPr>
          <a:xfrm>
            <a:off x="7606368" y="3260903"/>
            <a:ext cx="2447257" cy="0"/>
          </a:xfrm>
          <a:custGeom>
            <a:avLst/>
            <a:gdLst/>
            <a:ahLst/>
            <a:cxnLst/>
            <a:rect l="l" t="t" r="r" b="b"/>
            <a:pathLst>
              <a:path w="4035425">
                <a:moveTo>
                  <a:pt x="4035343" y="0"/>
                </a:moveTo>
                <a:lnTo>
                  <a:pt x="26177" y="0"/>
                </a:lnTo>
                <a:lnTo>
                  <a:pt x="0" y="0"/>
                </a:lnTo>
              </a:path>
            </a:pathLst>
          </a:custGeom>
          <a:ln w="52354">
            <a:solidFill>
              <a:srgbClr val="00D2FF"/>
            </a:solidFill>
          </a:ln>
        </p:spPr>
        <p:txBody>
          <a:bodyPr wrap="square" lIns="0" tIns="0" rIns="0" bIns="0" rtlCol="0"/>
          <a:lstStyle/>
          <a:p>
            <a:endParaRPr sz="820"/>
          </a:p>
        </p:txBody>
      </p:sp>
      <p:sp>
        <p:nvSpPr>
          <p:cNvPr id="24" name="object 24"/>
          <p:cNvSpPr/>
          <p:nvPr/>
        </p:nvSpPr>
        <p:spPr>
          <a:xfrm>
            <a:off x="7492745" y="3212325"/>
            <a:ext cx="129776" cy="97332"/>
          </a:xfrm>
          <a:custGeom>
            <a:avLst/>
            <a:gdLst/>
            <a:ahLst/>
            <a:cxnLst/>
            <a:rect l="l" t="t" r="r" b="b"/>
            <a:pathLst>
              <a:path w="213995" h="213995">
                <a:moveTo>
                  <a:pt x="213606" y="0"/>
                </a:moveTo>
                <a:lnTo>
                  <a:pt x="0" y="106803"/>
                </a:lnTo>
                <a:lnTo>
                  <a:pt x="213606" y="213606"/>
                </a:lnTo>
                <a:lnTo>
                  <a:pt x="213606" y="0"/>
                </a:lnTo>
                <a:close/>
              </a:path>
            </a:pathLst>
          </a:custGeom>
          <a:solidFill>
            <a:srgbClr val="00D2FF"/>
          </a:solidFill>
        </p:spPr>
        <p:txBody>
          <a:bodyPr wrap="square" lIns="0" tIns="0" rIns="0" bIns="0" rtlCol="0"/>
          <a:lstStyle/>
          <a:p>
            <a:endParaRPr sz="820"/>
          </a:p>
        </p:txBody>
      </p:sp>
      <p:sp>
        <p:nvSpPr>
          <p:cNvPr id="25" name="object 25"/>
          <p:cNvSpPr txBox="1"/>
          <p:nvPr/>
        </p:nvSpPr>
        <p:spPr>
          <a:xfrm>
            <a:off x="5002449" y="4818641"/>
            <a:ext cx="2168065" cy="504190"/>
          </a:xfrm>
          <a:prstGeom prst="rect">
            <a:avLst/>
          </a:prstGeom>
        </p:spPr>
        <p:txBody>
          <a:bodyPr vert="horz" wrap="square" lIns="0" tIns="0" rIns="0" bIns="0" rtlCol="0">
            <a:spAutoFit/>
          </a:bodyPr>
          <a:lstStyle/>
          <a:p>
            <a:pPr marL="12700">
              <a:lnSpc>
                <a:spcPts val="3935"/>
              </a:lnSpc>
            </a:pPr>
            <a:r>
              <a:rPr sz="1795" dirty="0">
                <a:solidFill>
                  <a:srgbClr val="FFFFFF"/>
                </a:solidFill>
                <a:latin typeface="Arial" panose="020B0604020202020204"/>
                <a:cs typeface="Arial" panose="020B0604020202020204"/>
              </a:rPr>
              <a:t>Kubernetes</a:t>
            </a:r>
            <a:r>
              <a:rPr sz="1795" spc="-55" dirty="0">
                <a:solidFill>
                  <a:srgbClr val="FFFFFF"/>
                </a:solidFill>
                <a:latin typeface="Arial" panose="020B0604020202020204"/>
                <a:cs typeface="Arial" panose="020B0604020202020204"/>
              </a:rPr>
              <a:t> </a:t>
            </a:r>
            <a:r>
              <a:rPr sz="1795" dirty="0">
                <a:solidFill>
                  <a:srgbClr val="FFFFFF"/>
                </a:solidFill>
                <a:latin typeface="Arial" panose="020B0604020202020204"/>
                <a:cs typeface="Arial" panose="020B0604020202020204"/>
              </a:rPr>
              <a:t>pod</a:t>
            </a:r>
            <a:endParaRPr sz="1795">
              <a:latin typeface="Arial" panose="020B0604020202020204"/>
              <a:cs typeface="Arial" panose="020B0604020202020204"/>
            </a:endParaRPr>
          </a:p>
        </p:txBody>
      </p:sp>
      <p:sp>
        <p:nvSpPr>
          <p:cNvPr id="27" name="object 2"/>
          <p:cNvSpPr txBox="1"/>
          <p:nvPr/>
        </p:nvSpPr>
        <p:spPr>
          <a:xfrm>
            <a:off x="4806868" y="1089536"/>
            <a:ext cx="2996012" cy="560070"/>
          </a:xfrm>
          <a:prstGeom prst="rect">
            <a:avLst/>
          </a:prstGeom>
          <a:ln w="12700">
            <a:miter lim="400000"/>
          </a:ln>
        </p:spPr>
        <p:txBody>
          <a:bodyPr vert="horz" wrap="square" lIns="0" tIns="6642" rIns="0" bIns="0" rtlCol="0" anchor="ctr">
            <a:spAutoFit/>
          </a:bodyPr>
          <a:lstStyle/>
          <a:p>
            <a:pPr marL="12700" marR="0" lvl="0" indent="0" algn="l" defTabSz="457200" rtl="0" eaLnBrk="1" fontAlgn="auto" latinLnBrk="0" hangingPunct="1">
              <a:lnSpc>
                <a:spcPct val="100000"/>
              </a:lnSpc>
              <a:spcBef>
                <a:spcPts val="115"/>
              </a:spcBef>
              <a:spcAft>
                <a:spcPts val="0"/>
              </a:spcAft>
              <a:buClrTx/>
              <a:buSzTx/>
              <a:buFontTx/>
              <a:buNone/>
              <a:defRPr/>
            </a:pPr>
            <a:r>
              <a:rPr kumimoji="0" lang="en-US" altLang="zh-CN" sz="3595" b="1" i="0" u="none" strike="noStrike" kern="0" cap="none" spc="0" normalizeH="0" baseline="0" noProof="0" smtClean="0">
                <a:ln>
                  <a:noFill/>
                </a:ln>
                <a:solidFill>
                  <a:srgbClr val="00D2FF"/>
                </a:solidFill>
                <a:effectLst/>
                <a:uLnTx/>
                <a:uFillTx/>
                <a:latin typeface="Arial" panose="020B0604020202020204"/>
                <a:ea typeface="Arial" panose="020B0604020202020204"/>
                <a:cs typeface="Arial" panose="020B0604020202020204"/>
                <a:sym typeface="Arial" panose="020B0604020202020204"/>
              </a:rPr>
              <a:t>Before</a:t>
            </a:r>
            <a:endParaRPr kumimoji="0" lang="en-US" sz="3595" b="1" i="0" u="none" strike="noStrike" kern="0" cap="none" spc="0" normalizeH="0" baseline="0" noProof="0" dirty="0">
              <a:ln>
                <a:noFill/>
              </a:ln>
              <a:solidFill>
                <a:schemeClr val="accent1"/>
              </a:solidFill>
              <a:effectLst/>
              <a:uLnTx/>
              <a:uFillTx/>
              <a:latin typeface="Arial" panose="020B0604020202020204"/>
              <a:ea typeface="Arial" panose="020B0604020202020204"/>
              <a:cs typeface="Arial" panose="020B0604020202020204"/>
              <a:sym typeface="Arial" panose="020B0604020202020204"/>
            </a:endParaRPr>
          </a:p>
        </p:txBody>
      </p:sp>
    </p:spTree>
    <p:extLst>
      <p:ext uri="{BB962C8B-B14F-4D97-AF65-F5344CB8AC3E}">
        <p14:creationId xmlns:p14="http://schemas.microsoft.com/office/powerpoint/2010/main" val="3854529157"/>
      </p:ext>
    </p:extLst>
  </p:cSld>
  <p:clrMapOvr>
    <a:masterClrMapping/>
  </p:clrMapOvr>
  <p:transition spd="med"/>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3593009" y="2748872"/>
            <a:ext cx="5098383" cy="2014614"/>
          </a:xfrm>
          <a:prstGeom prst="rect">
            <a:avLst/>
          </a:prstGeom>
          <a:blipFill>
            <a:blip r:embed="rId2" cstate="print"/>
            <a:stretch>
              <a:fillRect/>
            </a:stretch>
          </a:blipFill>
        </p:spPr>
        <p:txBody>
          <a:bodyPr wrap="square" lIns="0" tIns="0" rIns="0" bIns="0" rtlCol="0"/>
          <a:lstStyle/>
          <a:p>
            <a:endParaRPr sz="820"/>
          </a:p>
        </p:txBody>
      </p:sp>
      <p:sp>
        <p:nvSpPr>
          <p:cNvPr id="5" name="object 5"/>
          <p:cNvSpPr/>
          <p:nvPr/>
        </p:nvSpPr>
        <p:spPr>
          <a:xfrm>
            <a:off x="3659683" y="2779829"/>
            <a:ext cx="4965371" cy="1914868"/>
          </a:xfrm>
          <a:custGeom>
            <a:avLst/>
            <a:gdLst/>
            <a:ahLst/>
            <a:cxnLst/>
            <a:rect l="l" t="t" r="r" b="b"/>
            <a:pathLst>
              <a:path w="8187690" h="4210050">
                <a:moveTo>
                  <a:pt x="0" y="0"/>
                </a:moveTo>
                <a:lnTo>
                  <a:pt x="8187132" y="0"/>
                </a:lnTo>
                <a:lnTo>
                  <a:pt x="8187132" y="4209463"/>
                </a:lnTo>
                <a:lnTo>
                  <a:pt x="0" y="4209463"/>
                </a:lnTo>
                <a:lnTo>
                  <a:pt x="0" y="0"/>
                </a:lnTo>
                <a:close/>
              </a:path>
            </a:pathLst>
          </a:custGeom>
          <a:ln w="52354">
            <a:solidFill>
              <a:srgbClr val="00D2FF"/>
            </a:solidFill>
          </a:ln>
        </p:spPr>
        <p:txBody>
          <a:bodyPr wrap="square" lIns="0" tIns="0" rIns="0" bIns="0" rtlCol="0"/>
          <a:lstStyle/>
          <a:p>
            <a:endParaRPr sz="820"/>
          </a:p>
        </p:txBody>
      </p:sp>
      <p:sp>
        <p:nvSpPr>
          <p:cNvPr id="6" name="object 6"/>
          <p:cNvSpPr/>
          <p:nvPr/>
        </p:nvSpPr>
        <p:spPr>
          <a:xfrm>
            <a:off x="4518589" y="2895719"/>
            <a:ext cx="3247219" cy="1720920"/>
          </a:xfrm>
          <a:prstGeom prst="rect">
            <a:avLst/>
          </a:prstGeom>
          <a:blipFill>
            <a:blip r:embed="rId3" cstate="print"/>
            <a:stretch>
              <a:fillRect/>
            </a:stretch>
          </a:blipFill>
        </p:spPr>
        <p:txBody>
          <a:bodyPr wrap="square" lIns="0" tIns="0" rIns="0" bIns="0" rtlCol="0"/>
          <a:lstStyle/>
          <a:p>
            <a:endParaRPr sz="820"/>
          </a:p>
        </p:txBody>
      </p:sp>
      <p:sp>
        <p:nvSpPr>
          <p:cNvPr id="7" name="object 7"/>
          <p:cNvSpPr/>
          <p:nvPr/>
        </p:nvSpPr>
        <p:spPr>
          <a:xfrm>
            <a:off x="4585266" y="2926677"/>
            <a:ext cx="3114236" cy="1621139"/>
          </a:xfrm>
          <a:custGeom>
            <a:avLst/>
            <a:gdLst/>
            <a:ahLst/>
            <a:cxnLst/>
            <a:rect l="l" t="t" r="r" b="b"/>
            <a:pathLst>
              <a:path w="5135245" h="3564254">
                <a:moveTo>
                  <a:pt x="0" y="0"/>
                </a:moveTo>
                <a:lnTo>
                  <a:pt x="5134618" y="0"/>
                </a:lnTo>
                <a:lnTo>
                  <a:pt x="5134618" y="3563744"/>
                </a:lnTo>
                <a:lnTo>
                  <a:pt x="0" y="3563744"/>
                </a:lnTo>
                <a:lnTo>
                  <a:pt x="0" y="0"/>
                </a:lnTo>
                <a:close/>
              </a:path>
            </a:pathLst>
          </a:custGeom>
          <a:solidFill>
            <a:srgbClr val="FFFFFF"/>
          </a:solidFill>
        </p:spPr>
        <p:txBody>
          <a:bodyPr wrap="square" lIns="0" tIns="0" rIns="0" bIns="0" rtlCol="0"/>
          <a:lstStyle/>
          <a:p>
            <a:endParaRPr sz="820"/>
          </a:p>
        </p:txBody>
      </p:sp>
      <p:sp>
        <p:nvSpPr>
          <p:cNvPr id="8" name="object 8"/>
          <p:cNvSpPr/>
          <p:nvPr/>
        </p:nvSpPr>
        <p:spPr>
          <a:xfrm>
            <a:off x="4585266" y="2926677"/>
            <a:ext cx="3114236" cy="1621139"/>
          </a:xfrm>
          <a:custGeom>
            <a:avLst/>
            <a:gdLst/>
            <a:ahLst/>
            <a:cxnLst/>
            <a:rect l="l" t="t" r="r" b="b"/>
            <a:pathLst>
              <a:path w="5135245" h="3564254">
                <a:moveTo>
                  <a:pt x="0" y="0"/>
                </a:moveTo>
                <a:lnTo>
                  <a:pt x="5134639" y="0"/>
                </a:lnTo>
                <a:lnTo>
                  <a:pt x="5134639" y="3563744"/>
                </a:lnTo>
                <a:lnTo>
                  <a:pt x="0" y="3563744"/>
                </a:lnTo>
                <a:lnTo>
                  <a:pt x="0" y="0"/>
                </a:lnTo>
                <a:close/>
              </a:path>
            </a:pathLst>
          </a:custGeom>
          <a:ln w="52354">
            <a:solidFill>
              <a:srgbClr val="00D2FF"/>
            </a:solidFill>
          </a:ln>
        </p:spPr>
        <p:txBody>
          <a:bodyPr wrap="square" lIns="0" tIns="0" rIns="0" bIns="0" rtlCol="0"/>
          <a:lstStyle/>
          <a:p>
            <a:endParaRPr sz="820"/>
          </a:p>
        </p:txBody>
      </p:sp>
      <p:sp>
        <p:nvSpPr>
          <p:cNvPr id="9" name="object 9"/>
          <p:cNvSpPr txBox="1"/>
          <p:nvPr/>
        </p:nvSpPr>
        <p:spPr>
          <a:xfrm>
            <a:off x="4659549" y="3446856"/>
            <a:ext cx="1436452" cy="561975"/>
          </a:xfrm>
          <a:prstGeom prst="rect">
            <a:avLst/>
          </a:prstGeom>
        </p:spPr>
        <p:txBody>
          <a:bodyPr vert="horz" wrap="square" lIns="0" tIns="3754" rIns="0" bIns="0" rtlCol="0">
            <a:spAutoFit/>
          </a:bodyPr>
          <a:lstStyle/>
          <a:p>
            <a:pPr marL="12700" marR="5080">
              <a:lnSpc>
                <a:spcPct val="101000"/>
              </a:lnSpc>
              <a:spcBef>
                <a:spcPts val="65"/>
              </a:spcBef>
            </a:pPr>
            <a:r>
              <a:rPr sz="1795" dirty="0">
                <a:solidFill>
                  <a:srgbClr val="32324B"/>
                </a:solidFill>
                <a:latin typeface="Arial" panose="020B0604020202020204"/>
                <a:cs typeface="Arial" panose="020B0604020202020204"/>
              </a:rPr>
              <a:t>App  con</a:t>
            </a:r>
            <a:r>
              <a:rPr sz="1795" spc="-5" dirty="0">
                <a:solidFill>
                  <a:srgbClr val="32324B"/>
                </a:solidFill>
                <a:latin typeface="Arial" panose="020B0604020202020204"/>
                <a:cs typeface="Arial" panose="020B0604020202020204"/>
              </a:rPr>
              <a:t>t</a:t>
            </a:r>
            <a:r>
              <a:rPr sz="1795" dirty="0">
                <a:solidFill>
                  <a:srgbClr val="32324B"/>
                </a:solidFill>
                <a:latin typeface="Arial" panose="020B0604020202020204"/>
                <a:cs typeface="Arial" panose="020B0604020202020204"/>
              </a:rPr>
              <a:t>ainer</a:t>
            </a:r>
            <a:endParaRPr sz="1795" dirty="0">
              <a:latin typeface="Arial" panose="020B0604020202020204"/>
              <a:cs typeface="Arial" panose="020B0604020202020204"/>
            </a:endParaRPr>
          </a:p>
        </p:txBody>
      </p:sp>
      <p:sp>
        <p:nvSpPr>
          <p:cNvPr id="10" name="object 10"/>
          <p:cNvSpPr/>
          <p:nvPr/>
        </p:nvSpPr>
        <p:spPr>
          <a:xfrm>
            <a:off x="6649594" y="2955398"/>
            <a:ext cx="925455" cy="643056"/>
          </a:xfrm>
          <a:prstGeom prst="rect">
            <a:avLst/>
          </a:prstGeom>
          <a:blipFill>
            <a:blip r:embed="rId4" cstate="print"/>
            <a:stretch>
              <a:fillRect/>
            </a:stretch>
          </a:blipFill>
        </p:spPr>
        <p:txBody>
          <a:bodyPr wrap="square" lIns="0" tIns="0" rIns="0" bIns="0" rtlCol="0"/>
          <a:lstStyle/>
          <a:p>
            <a:endParaRPr sz="820"/>
          </a:p>
        </p:txBody>
      </p:sp>
      <p:sp>
        <p:nvSpPr>
          <p:cNvPr id="11" name="object 11"/>
          <p:cNvSpPr/>
          <p:nvPr/>
        </p:nvSpPr>
        <p:spPr>
          <a:xfrm>
            <a:off x="6716531" y="2986356"/>
            <a:ext cx="791748" cy="543268"/>
          </a:xfrm>
          <a:custGeom>
            <a:avLst/>
            <a:gdLst/>
            <a:ahLst/>
            <a:cxnLst/>
            <a:rect l="l" t="t" r="r" b="b"/>
            <a:pathLst>
              <a:path w="1305559" h="1194435">
                <a:moveTo>
                  <a:pt x="652687" y="0"/>
                </a:moveTo>
                <a:lnTo>
                  <a:pt x="607133" y="1445"/>
                </a:lnTo>
                <a:lnTo>
                  <a:pt x="561757" y="5780"/>
                </a:lnTo>
                <a:lnTo>
                  <a:pt x="516738" y="13005"/>
                </a:lnTo>
                <a:lnTo>
                  <a:pt x="472255" y="23120"/>
                </a:lnTo>
                <a:lnTo>
                  <a:pt x="428487" y="36126"/>
                </a:lnTo>
                <a:lnTo>
                  <a:pt x="385610" y="52021"/>
                </a:lnTo>
                <a:lnTo>
                  <a:pt x="343805" y="70807"/>
                </a:lnTo>
                <a:lnTo>
                  <a:pt x="303250" y="92483"/>
                </a:lnTo>
                <a:lnTo>
                  <a:pt x="264123" y="117048"/>
                </a:lnTo>
                <a:lnTo>
                  <a:pt x="226603" y="144504"/>
                </a:lnTo>
                <a:lnTo>
                  <a:pt x="190869" y="174850"/>
                </a:lnTo>
                <a:lnTo>
                  <a:pt x="156165" y="209109"/>
                </a:lnTo>
                <a:lnTo>
                  <a:pt x="124932" y="245151"/>
                </a:lnTo>
                <a:lnTo>
                  <a:pt x="97169" y="282788"/>
                </a:lnTo>
                <a:lnTo>
                  <a:pt x="72877" y="321833"/>
                </a:lnTo>
                <a:lnTo>
                  <a:pt x="52055" y="362098"/>
                </a:lnTo>
                <a:lnTo>
                  <a:pt x="34703" y="403395"/>
                </a:lnTo>
                <a:lnTo>
                  <a:pt x="20822" y="445537"/>
                </a:lnTo>
                <a:lnTo>
                  <a:pt x="10411" y="488335"/>
                </a:lnTo>
                <a:lnTo>
                  <a:pt x="3470" y="531603"/>
                </a:lnTo>
                <a:lnTo>
                  <a:pt x="0" y="575152"/>
                </a:lnTo>
                <a:lnTo>
                  <a:pt x="0" y="618795"/>
                </a:lnTo>
                <a:lnTo>
                  <a:pt x="3470" y="662344"/>
                </a:lnTo>
                <a:lnTo>
                  <a:pt x="10411" y="705612"/>
                </a:lnTo>
                <a:lnTo>
                  <a:pt x="20822" y="748410"/>
                </a:lnTo>
                <a:lnTo>
                  <a:pt x="34703" y="790552"/>
                </a:lnTo>
                <a:lnTo>
                  <a:pt x="52055" y="831849"/>
                </a:lnTo>
                <a:lnTo>
                  <a:pt x="72877" y="872114"/>
                </a:lnTo>
                <a:lnTo>
                  <a:pt x="97169" y="911159"/>
                </a:lnTo>
                <a:lnTo>
                  <a:pt x="124932" y="948796"/>
                </a:lnTo>
                <a:lnTo>
                  <a:pt x="156165" y="984838"/>
                </a:lnTo>
                <a:lnTo>
                  <a:pt x="190869" y="1019097"/>
                </a:lnTo>
                <a:lnTo>
                  <a:pt x="226603" y="1049441"/>
                </a:lnTo>
                <a:lnTo>
                  <a:pt x="264123" y="1076896"/>
                </a:lnTo>
                <a:lnTo>
                  <a:pt x="303250" y="1101461"/>
                </a:lnTo>
                <a:lnTo>
                  <a:pt x="343805" y="1123135"/>
                </a:lnTo>
                <a:lnTo>
                  <a:pt x="385610" y="1141920"/>
                </a:lnTo>
                <a:lnTo>
                  <a:pt x="428487" y="1157815"/>
                </a:lnTo>
                <a:lnTo>
                  <a:pt x="472255" y="1170820"/>
                </a:lnTo>
                <a:lnTo>
                  <a:pt x="516738" y="1180935"/>
                </a:lnTo>
                <a:lnTo>
                  <a:pt x="561757" y="1188160"/>
                </a:lnTo>
                <a:lnTo>
                  <a:pt x="607133" y="1192495"/>
                </a:lnTo>
                <a:lnTo>
                  <a:pt x="652687" y="1193940"/>
                </a:lnTo>
                <a:lnTo>
                  <a:pt x="698241" y="1192495"/>
                </a:lnTo>
                <a:lnTo>
                  <a:pt x="743617" y="1188160"/>
                </a:lnTo>
                <a:lnTo>
                  <a:pt x="788636" y="1180935"/>
                </a:lnTo>
                <a:lnTo>
                  <a:pt x="833119" y="1170820"/>
                </a:lnTo>
                <a:lnTo>
                  <a:pt x="876888" y="1157815"/>
                </a:lnTo>
                <a:lnTo>
                  <a:pt x="919764" y="1141920"/>
                </a:lnTo>
                <a:lnTo>
                  <a:pt x="961569" y="1123135"/>
                </a:lnTo>
                <a:lnTo>
                  <a:pt x="1002124" y="1101461"/>
                </a:lnTo>
                <a:lnTo>
                  <a:pt x="1041251" y="1076896"/>
                </a:lnTo>
                <a:lnTo>
                  <a:pt x="1078771" y="1049441"/>
                </a:lnTo>
                <a:lnTo>
                  <a:pt x="1114506" y="1019097"/>
                </a:lnTo>
                <a:lnTo>
                  <a:pt x="1149195" y="984838"/>
                </a:lnTo>
                <a:lnTo>
                  <a:pt x="1180415" y="948796"/>
                </a:lnTo>
                <a:lnTo>
                  <a:pt x="1208167" y="911159"/>
                </a:lnTo>
                <a:lnTo>
                  <a:pt x="1232449" y="872114"/>
                </a:lnTo>
                <a:lnTo>
                  <a:pt x="1253263" y="831849"/>
                </a:lnTo>
                <a:lnTo>
                  <a:pt x="1270607" y="790552"/>
                </a:lnTo>
                <a:lnTo>
                  <a:pt x="1284483" y="748410"/>
                </a:lnTo>
                <a:lnTo>
                  <a:pt x="1294890" y="705612"/>
                </a:lnTo>
                <a:lnTo>
                  <a:pt x="1301828" y="662344"/>
                </a:lnTo>
                <a:lnTo>
                  <a:pt x="1305297" y="618795"/>
                </a:lnTo>
                <a:lnTo>
                  <a:pt x="1305297" y="575152"/>
                </a:lnTo>
                <a:lnTo>
                  <a:pt x="1301828" y="531603"/>
                </a:lnTo>
                <a:lnTo>
                  <a:pt x="1294890" y="488335"/>
                </a:lnTo>
                <a:lnTo>
                  <a:pt x="1284483" y="445537"/>
                </a:lnTo>
                <a:lnTo>
                  <a:pt x="1270607" y="403395"/>
                </a:lnTo>
                <a:lnTo>
                  <a:pt x="1253263" y="362098"/>
                </a:lnTo>
                <a:lnTo>
                  <a:pt x="1232449" y="321833"/>
                </a:lnTo>
                <a:lnTo>
                  <a:pt x="1208167" y="282788"/>
                </a:lnTo>
                <a:lnTo>
                  <a:pt x="1180415" y="245151"/>
                </a:lnTo>
                <a:lnTo>
                  <a:pt x="1149195" y="209109"/>
                </a:lnTo>
                <a:lnTo>
                  <a:pt x="1114506" y="174850"/>
                </a:lnTo>
                <a:lnTo>
                  <a:pt x="1078771" y="144504"/>
                </a:lnTo>
                <a:lnTo>
                  <a:pt x="1041251" y="117048"/>
                </a:lnTo>
                <a:lnTo>
                  <a:pt x="1002124" y="92483"/>
                </a:lnTo>
                <a:lnTo>
                  <a:pt x="961569" y="70807"/>
                </a:lnTo>
                <a:lnTo>
                  <a:pt x="919764" y="52021"/>
                </a:lnTo>
                <a:lnTo>
                  <a:pt x="876888" y="36126"/>
                </a:lnTo>
                <a:lnTo>
                  <a:pt x="833119" y="23120"/>
                </a:lnTo>
                <a:lnTo>
                  <a:pt x="788636" y="13005"/>
                </a:lnTo>
                <a:lnTo>
                  <a:pt x="743617" y="5780"/>
                </a:lnTo>
                <a:lnTo>
                  <a:pt x="698241" y="1445"/>
                </a:lnTo>
                <a:lnTo>
                  <a:pt x="652687" y="0"/>
                </a:lnTo>
                <a:close/>
              </a:path>
            </a:pathLst>
          </a:custGeom>
          <a:solidFill>
            <a:srgbClr val="FFFFFF"/>
          </a:solidFill>
        </p:spPr>
        <p:txBody>
          <a:bodyPr wrap="square" lIns="0" tIns="0" rIns="0" bIns="0" rtlCol="0"/>
          <a:lstStyle/>
          <a:p>
            <a:endParaRPr sz="820"/>
          </a:p>
        </p:txBody>
      </p:sp>
      <p:sp>
        <p:nvSpPr>
          <p:cNvPr id="12" name="object 12"/>
          <p:cNvSpPr/>
          <p:nvPr/>
        </p:nvSpPr>
        <p:spPr>
          <a:xfrm>
            <a:off x="6716531" y="2986359"/>
            <a:ext cx="791748" cy="543268"/>
          </a:xfrm>
          <a:custGeom>
            <a:avLst/>
            <a:gdLst/>
            <a:ahLst/>
            <a:cxnLst/>
            <a:rect l="l" t="t" r="r" b="b"/>
            <a:pathLst>
              <a:path w="1305559" h="1194435">
                <a:moveTo>
                  <a:pt x="1114432" y="174848"/>
                </a:moveTo>
                <a:lnTo>
                  <a:pt x="1149131" y="209106"/>
                </a:lnTo>
                <a:lnTo>
                  <a:pt x="1180361" y="245148"/>
                </a:lnTo>
                <a:lnTo>
                  <a:pt x="1208120" y="282785"/>
                </a:lnTo>
                <a:lnTo>
                  <a:pt x="1232410" y="321829"/>
                </a:lnTo>
                <a:lnTo>
                  <a:pt x="1253229" y="362094"/>
                </a:lnTo>
                <a:lnTo>
                  <a:pt x="1270579" y="403391"/>
                </a:lnTo>
                <a:lnTo>
                  <a:pt x="1284458" y="445532"/>
                </a:lnTo>
                <a:lnTo>
                  <a:pt x="1294868" y="488331"/>
                </a:lnTo>
                <a:lnTo>
                  <a:pt x="1301808" y="531598"/>
                </a:lnTo>
                <a:lnTo>
                  <a:pt x="1305278" y="575147"/>
                </a:lnTo>
                <a:lnTo>
                  <a:pt x="1305278" y="618790"/>
                </a:lnTo>
                <a:lnTo>
                  <a:pt x="1301808" y="662339"/>
                </a:lnTo>
                <a:lnTo>
                  <a:pt x="1294868" y="705607"/>
                </a:lnTo>
                <a:lnTo>
                  <a:pt x="1284458" y="748405"/>
                </a:lnTo>
                <a:lnTo>
                  <a:pt x="1270579" y="790547"/>
                </a:lnTo>
                <a:lnTo>
                  <a:pt x="1253229" y="831844"/>
                </a:lnTo>
                <a:lnTo>
                  <a:pt x="1232410" y="872108"/>
                </a:lnTo>
                <a:lnTo>
                  <a:pt x="1208120" y="911153"/>
                </a:lnTo>
                <a:lnTo>
                  <a:pt x="1180361" y="948790"/>
                </a:lnTo>
                <a:lnTo>
                  <a:pt x="1149131" y="984831"/>
                </a:lnTo>
                <a:lnTo>
                  <a:pt x="1114432" y="1019090"/>
                </a:lnTo>
                <a:lnTo>
                  <a:pt x="1078701" y="1049436"/>
                </a:lnTo>
                <a:lnTo>
                  <a:pt x="1041184" y="1076892"/>
                </a:lnTo>
                <a:lnTo>
                  <a:pt x="1002061" y="1101457"/>
                </a:lnTo>
                <a:lnTo>
                  <a:pt x="961508" y="1123133"/>
                </a:lnTo>
                <a:lnTo>
                  <a:pt x="919705" y="1141918"/>
                </a:lnTo>
                <a:lnTo>
                  <a:pt x="876831" y="1157814"/>
                </a:lnTo>
                <a:lnTo>
                  <a:pt x="833064" y="1170819"/>
                </a:lnTo>
                <a:lnTo>
                  <a:pt x="788583" y="1180935"/>
                </a:lnTo>
                <a:lnTo>
                  <a:pt x="743566" y="1188160"/>
                </a:lnTo>
                <a:lnTo>
                  <a:pt x="698191" y="1192495"/>
                </a:lnTo>
                <a:lnTo>
                  <a:pt x="652639" y="1193940"/>
                </a:lnTo>
                <a:lnTo>
                  <a:pt x="607086" y="1192495"/>
                </a:lnTo>
                <a:lnTo>
                  <a:pt x="561712" y="1188160"/>
                </a:lnTo>
                <a:lnTo>
                  <a:pt x="516695" y="1180935"/>
                </a:lnTo>
                <a:lnTo>
                  <a:pt x="472213" y="1170819"/>
                </a:lnTo>
                <a:lnTo>
                  <a:pt x="428447" y="1157814"/>
                </a:lnTo>
                <a:lnTo>
                  <a:pt x="385573" y="1141918"/>
                </a:lnTo>
                <a:lnTo>
                  <a:pt x="343770" y="1123133"/>
                </a:lnTo>
                <a:lnTo>
                  <a:pt x="303218" y="1101457"/>
                </a:lnTo>
                <a:lnTo>
                  <a:pt x="264094" y="1076892"/>
                </a:lnTo>
                <a:lnTo>
                  <a:pt x="226577" y="1049436"/>
                </a:lnTo>
                <a:lnTo>
                  <a:pt x="190847" y="1019090"/>
                </a:lnTo>
                <a:lnTo>
                  <a:pt x="156147" y="984831"/>
                </a:lnTo>
                <a:lnTo>
                  <a:pt x="124918" y="948790"/>
                </a:lnTo>
                <a:lnTo>
                  <a:pt x="97158" y="911153"/>
                </a:lnTo>
                <a:lnTo>
                  <a:pt x="72868" y="872108"/>
                </a:lnTo>
                <a:lnTo>
                  <a:pt x="52049" y="831844"/>
                </a:lnTo>
                <a:lnTo>
                  <a:pt x="34699" y="790547"/>
                </a:lnTo>
                <a:lnTo>
                  <a:pt x="20819" y="748405"/>
                </a:lnTo>
                <a:lnTo>
                  <a:pt x="10409" y="705607"/>
                </a:lnTo>
                <a:lnTo>
                  <a:pt x="3469" y="662339"/>
                </a:lnTo>
                <a:lnTo>
                  <a:pt x="0" y="618790"/>
                </a:lnTo>
                <a:lnTo>
                  <a:pt x="0" y="575147"/>
                </a:lnTo>
                <a:lnTo>
                  <a:pt x="3469" y="531598"/>
                </a:lnTo>
                <a:lnTo>
                  <a:pt x="10409" y="488331"/>
                </a:lnTo>
                <a:lnTo>
                  <a:pt x="20819" y="445532"/>
                </a:lnTo>
                <a:lnTo>
                  <a:pt x="34699" y="403391"/>
                </a:lnTo>
                <a:lnTo>
                  <a:pt x="52049" y="362094"/>
                </a:lnTo>
                <a:lnTo>
                  <a:pt x="72868" y="321829"/>
                </a:lnTo>
                <a:lnTo>
                  <a:pt x="97158" y="282785"/>
                </a:lnTo>
                <a:lnTo>
                  <a:pt x="124918" y="245148"/>
                </a:lnTo>
                <a:lnTo>
                  <a:pt x="156147" y="209106"/>
                </a:lnTo>
                <a:lnTo>
                  <a:pt x="190847" y="174848"/>
                </a:lnTo>
                <a:lnTo>
                  <a:pt x="226577" y="144502"/>
                </a:lnTo>
                <a:lnTo>
                  <a:pt x="264094" y="117047"/>
                </a:lnTo>
                <a:lnTo>
                  <a:pt x="303218" y="92481"/>
                </a:lnTo>
                <a:lnTo>
                  <a:pt x="343770" y="70806"/>
                </a:lnTo>
                <a:lnTo>
                  <a:pt x="385573" y="52020"/>
                </a:lnTo>
                <a:lnTo>
                  <a:pt x="428447" y="36125"/>
                </a:lnTo>
                <a:lnTo>
                  <a:pt x="472213" y="23120"/>
                </a:lnTo>
                <a:lnTo>
                  <a:pt x="516695" y="13005"/>
                </a:lnTo>
                <a:lnTo>
                  <a:pt x="561712" y="5780"/>
                </a:lnTo>
                <a:lnTo>
                  <a:pt x="607086" y="1445"/>
                </a:lnTo>
                <a:lnTo>
                  <a:pt x="652639" y="0"/>
                </a:lnTo>
                <a:lnTo>
                  <a:pt x="698191" y="1445"/>
                </a:lnTo>
                <a:lnTo>
                  <a:pt x="743566" y="5780"/>
                </a:lnTo>
                <a:lnTo>
                  <a:pt x="788583" y="13005"/>
                </a:lnTo>
                <a:lnTo>
                  <a:pt x="833064" y="23120"/>
                </a:lnTo>
                <a:lnTo>
                  <a:pt x="876831" y="36125"/>
                </a:lnTo>
                <a:lnTo>
                  <a:pt x="919705" y="52020"/>
                </a:lnTo>
                <a:lnTo>
                  <a:pt x="961508" y="70806"/>
                </a:lnTo>
                <a:lnTo>
                  <a:pt x="1002061" y="92481"/>
                </a:lnTo>
                <a:lnTo>
                  <a:pt x="1041184" y="117047"/>
                </a:lnTo>
                <a:lnTo>
                  <a:pt x="1078701" y="144502"/>
                </a:lnTo>
                <a:lnTo>
                  <a:pt x="1114432" y="174848"/>
                </a:lnTo>
                <a:close/>
              </a:path>
            </a:pathLst>
          </a:custGeom>
          <a:ln w="52354">
            <a:solidFill>
              <a:srgbClr val="00D2FF"/>
            </a:solidFill>
          </a:ln>
        </p:spPr>
        <p:txBody>
          <a:bodyPr wrap="square" lIns="0" tIns="0" rIns="0" bIns="0" rtlCol="0"/>
          <a:lstStyle/>
          <a:p>
            <a:endParaRPr sz="820"/>
          </a:p>
        </p:txBody>
      </p:sp>
      <p:sp>
        <p:nvSpPr>
          <p:cNvPr id="13" name="object 13"/>
          <p:cNvSpPr txBox="1"/>
          <p:nvPr/>
        </p:nvSpPr>
        <p:spPr>
          <a:xfrm>
            <a:off x="6920149" y="3156344"/>
            <a:ext cx="388172" cy="190232"/>
          </a:xfrm>
          <a:prstGeom prst="rect">
            <a:avLst/>
          </a:prstGeom>
        </p:spPr>
        <p:txBody>
          <a:bodyPr vert="horz" wrap="square" lIns="0" tIns="7798" rIns="0" bIns="0" rtlCol="0">
            <a:spAutoFit/>
          </a:bodyPr>
          <a:lstStyle/>
          <a:p>
            <a:pPr marL="12700">
              <a:lnSpc>
                <a:spcPct val="100000"/>
              </a:lnSpc>
              <a:spcBef>
                <a:spcPts val="135"/>
              </a:spcBef>
            </a:pPr>
            <a:r>
              <a:rPr sz="1185" spc="10" dirty="0">
                <a:solidFill>
                  <a:srgbClr val="32324B"/>
                </a:solidFill>
                <a:latin typeface="Arial" panose="020B0604020202020204"/>
                <a:cs typeface="Arial" panose="020B0604020202020204"/>
              </a:rPr>
              <a:t>TLS</a:t>
            </a:r>
            <a:endParaRPr sz="1185">
              <a:latin typeface="Arial" panose="020B0604020202020204"/>
              <a:cs typeface="Arial" panose="020B0604020202020204"/>
            </a:endParaRPr>
          </a:p>
        </p:txBody>
      </p:sp>
      <p:sp>
        <p:nvSpPr>
          <p:cNvPr id="14" name="object 14"/>
          <p:cNvSpPr/>
          <p:nvPr/>
        </p:nvSpPr>
        <p:spPr>
          <a:xfrm>
            <a:off x="6551232" y="3389738"/>
            <a:ext cx="1122216" cy="643056"/>
          </a:xfrm>
          <a:prstGeom prst="rect">
            <a:avLst/>
          </a:prstGeom>
          <a:blipFill>
            <a:blip r:embed="rId5" cstate="print"/>
            <a:stretch>
              <a:fillRect/>
            </a:stretch>
          </a:blipFill>
        </p:spPr>
        <p:txBody>
          <a:bodyPr wrap="square" lIns="0" tIns="0" rIns="0" bIns="0" rtlCol="0"/>
          <a:lstStyle/>
          <a:p>
            <a:endParaRPr sz="820"/>
          </a:p>
        </p:txBody>
      </p:sp>
      <p:sp>
        <p:nvSpPr>
          <p:cNvPr id="15" name="object 15"/>
          <p:cNvSpPr/>
          <p:nvPr/>
        </p:nvSpPr>
        <p:spPr>
          <a:xfrm>
            <a:off x="6618196" y="3420699"/>
            <a:ext cx="988531" cy="543268"/>
          </a:xfrm>
          <a:custGeom>
            <a:avLst/>
            <a:gdLst/>
            <a:ahLst/>
            <a:cxnLst/>
            <a:rect l="l" t="t" r="r" b="b"/>
            <a:pathLst>
              <a:path w="1630045" h="1194434">
                <a:moveTo>
                  <a:pt x="814798" y="0"/>
                </a:moveTo>
                <a:lnTo>
                  <a:pt x="766672" y="1034"/>
                </a:lnTo>
                <a:lnTo>
                  <a:pt x="718681" y="4138"/>
                </a:lnTo>
                <a:lnTo>
                  <a:pt x="670961" y="9311"/>
                </a:lnTo>
                <a:lnTo>
                  <a:pt x="623647" y="16553"/>
                </a:lnTo>
                <a:lnTo>
                  <a:pt x="576873" y="25864"/>
                </a:lnTo>
                <a:lnTo>
                  <a:pt x="530776" y="37244"/>
                </a:lnTo>
                <a:lnTo>
                  <a:pt x="485489" y="50694"/>
                </a:lnTo>
                <a:lnTo>
                  <a:pt x="441148" y="66212"/>
                </a:lnTo>
                <a:lnTo>
                  <a:pt x="397889" y="83800"/>
                </a:lnTo>
                <a:lnTo>
                  <a:pt x="355845" y="103457"/>
                </a:lnTo>
                <a:lnTo>
                  <a:pt x="315153" y="125183"/>
                </a:lnTo>
                <a:lnTo>
                  <a:pt x="275947" y="148978"/>
                </a:lnTo>
                <a:lnTo>
                  <a:pt x="238363" y="174842"/>
                </a:lnTo>
                <a:lnTo>
                  <a:pt x="198636" y="206049"/>
                </a:lnTo>
                <a:lnTo>
                  <a:pt x="162520" y="238755"/>
                </a:lnTo>
                <a:lnTo>
                  <a:pt x="130016" y="272819"/>
                </a:lnTo>
                <a:lnTo>
                  <a:pt x="101123" y="308097"/>
                </a:lnTo>
                <a:lnTo>
                  <a:pt x="75842" y="344446"/>
                </a:lnTo>
                <a:lnTo>
                  <a:pt x="54173" y="381724"/>
                </a:lnTo>
                <a:lnTo>
                  <a:pt x="36115" y="419787"/>
                </a:lnTo>
                <a:lnTo>
                  <a:pt x="21669" y="458493"/>
                </a:lnTo>
                <a:lnTo>
                  <a:pt x="10834" y="497700"/>
                </a:lnTo>
                <a:lnTo>
                  <a:pt x="3611" y="537263"/>
                </a:lnTo>
                <a:lnTo>
                  <a:pt x="0" y="577041"/>
                </a:lnTo>
                <a:lnTo>
                  <a:pt x="0" y="616890"/>
                </a:lnTo>
                <a:lnTo>
                  <a:pt x="3611" y="656668"/>
                </a:lnTo>
                <a:lnTo>
                  <a:pt x="10834" y="696231"/>
                </a:lnTo>
                <a:lnTo>
                  <a:pt x="21669" y="735438"/>
                </a:lnTo>
                <a:lnTo>
                  <a:pt x="36115" y="774144"/>
                </a:lnTo>
                <a:lnTo>
                  <a:pt x="54173" y="812208"/>
                </a:lnTo>
                <a:lnTo>
                  <a:pt x="75842" y="849485"/>
                </a:lnTo>
                <a:lnTo>
                  <a:pt x="101123" y="885835"/>
                </a:lnTo>
                <a:lnTo>
                  <a:pt x="130016" y="921113"/>
                </a:lnTo>
                <a:lnTo>
                  <a:pt x="162520" y="955176"/>
                </a:lnTo>
                <a:lnTo>
                  <a:pt x="198636" y="987882"/>
                </a:lnTo>
                <a:lnTo>
                  <a:pt x="238363" y="1019089"/>
                </a:lnTo>
                <a:lnTo>
                  <a:pt x="275947" y="1044954"/>
                </a:lnTo>
                <a:lnTo>
                  <a:pt x="315153" y="1068751"/>
                </a:lnTo>
                <a:lnTo>
                  <a:pt x="355845" y="1090478"/>
                </a:lnTo>
                <a:lnTo>
                  <a:pt x="397889" y="1110135"/>
                </a:lnTo>
                <a:lnTo>
                  <a:pt x="441148" y="1127724"/>
                </a:lnTo>
                <a:lnTo>
                  <a:pt x="485489" y="1143243"/>
                </a:lnTo>
                <a:lnTo>
                  <a:pt x="530776" y="1156693"/>
                </a:lnTo>
                <a:lnTo>
                  <a:pt x="576873" y="1168074"/>
                </a:lnTo>
                <a:lnTo>
                  <a:pt x="623647" y="1177386"/>
                </a:lnTo>
                <a:lnTo>
                  <a:pt x="670961" y="1184628"/>
                </a:lnTo>
                <a:lnTo>
                  <a:pt x="718681" y="1189801"/>
                </a:lnTo>
                <a:lnTo>
                  <a:pt x="766672" y="1192905"/>
                </a:lnTo>
                <a:lnTo>
                  <a:pt x="814798" y="1193940"/>
                </a:lnTo>
                <a:lnTo>
                  <a:pt x="862925" y="1192905"/>
                </a:lnTo>
                <a:lnTo>
                  <a:pt x="910917" y="1189801"/>
                </a:lnTo>
                <a:lnTo>
                  <a:pt x="958639" y="1184628"/>
                </a:lnTo>
                <a:lnTo>
                  <a:pt x="1005957" y="1177386"/>
                </a:lnTo>
                <a:lnTo>
                  <a:pt x="1052735" y="1168074"/>
                </a:lnTo>
                <a:lnTo>
                  <a:pt x="1098837" y="1156693"/>
                </a:lnTo>
                <a:lnTo>
                  <a:pt x="1144130" y="1143243"/>
                </a:lnTo>
                <a:lnTo>
                  <a:pt x="1188478" y="1127724"/>
                </a:lnTo>
                <a:lnTo>
                  <a:pt x="1231745" y="1110135"/>
                </a:lnTo>
                <a:lnTo>
                  <a:pt x="1273798" y="1090478"/>
                </a:lnTo>
                <a:lnTo>
                  <a:pt x="1314499" y="1068751"/>
                </a:lnTo>
                <a:lnTo>
                  <a:pt x="1353716" y="1044954"/>
                </a:lnTo>
                <a:lnTo>
                  <a:pt x="1391312" y="1019089"/>
                </a:lnTo>
                <a:lnTo>
                  <a:pt x="1431039" y="987882"/>
                </a:lnTo>
                <a:lnTo>
                  <a:pt x="1467155" y="955176"/>
                </a:lnTo>
                <a:lnTo>
                  <a:pt x="1499659" y="921113"/>
                </a:lnTo>
                <a:lnTo>
                  <a:pt x="1528551" y="885835"/>
                </a:lnTo>
                <a:lnTo>
                  <a:pt x="1553832" y="849485"/>
                </a:lnTo>
                <a:lnTo>
                  <a:pt x="1575502" y="812208"/>
                </a:lnTo>
                <a:lnTo>
                  <a:pt x="1593560" y="774144"/>
                </a:lnTo>
                <a:lnTo>
                  <a:pt x="1608006" y="735438"/>
                </a:lnTo>
                <a:lnTo>
                  <a:pt x="1618841" y="696231"/>
                </a:lnTo>
                <a:lnTo>
                  <a:pt x="1626064" y="656668"/>
                </a:lnTo>
                <a:lnTo>
                  <a:pt x="1629675" y="616890"/>
                </a:lnTo>
                <a:lnTo>
                  <a:pt x="1629675" y="577041"/>
                </a:lnTo>
                <a:lnTo>
                  <a:pt x="1626064" y="537263"/>
                </a:lnTo>
                <a:lnTo>
                  <a:pt x="1618841" y="497700"/>
                </a:lnTo>
                <a:lnTo>
                  <a:pt x="1608006" y="458493"/>
                </a:lnTo>
                <a:lnTo>
                  <a:pt x="1593560" y="419787"/>
                </a:lnTo>
                <a:lnTo>
                  <a:pt x="1575502" y="381724"/>
                </a:lnTo>
                <a:lnTo>
                  <a:pt x="1553832" y="344446"/>
                </a:lnTo>
                <a:lnTo>
                  <a:pt x="1528551" y="308097"/>
                </a:lnTo>
                <a:lnTo>
                  <a:pt x="1499659" y="272819"/>
                </a:lnTo>
                <a:lnTo>
                  <a:pt x="1467155" y="238755"/>
                </a:lnTo>
                <a:lnTo>
                  <a:pt x="1431039" y="206049"/>
                </a:lnTo>
                <a:lnTo>
                  <a:pt x="1391312" y="174842"/>
                </a:lnTo>
                <a:lnTo>
                  <a:pt x="1353716" y="148978"/>
                </a:lnTo>
                <a:lnTo>
                  <a:pt x="1314499" y="125183"/>
                </a:lnTo>
                <a:lnTo>
                  <a:pt x="1273798" y="103457"/>
                </a:lnTo>
                <a:lnTo>
                  <a:pt x="1231745" y="83800"/>
                </a:lnTo>
                <a:lnTo>
                  <a:pt x="1188478" y="66212"/>
                </a:lnTo>
                <a:lnTo>
                  <a:pt x="1144130" y="50694"/>
                </a:lnTo>
                <a:lnTo>
                  <a:pt x="1098837" y="37244"/>
                </a:lnTo>
                <a:lnTo>
                  <a:pt x="1052735" y="25864"/>
                </a:lnTo>
                <a:lnTo>
                  <a:pt x="1005957" y="16553"/>
                </a:lnTo>
                <a:lnTo>
                  <a:pt x="958639" y="9311"/>
                </a:lnTo>
                <a:lnTo>
                  <a:pt x="910917" y="4138"/>
                </a:lnTo>
                <a:lnTo>
                  <a:pt x="862925" y="1034"/>
                </a:lnTo>
                <a:lnTo>
                  <a:pt x="814798" y="0"/>
                </a:lnTo>
                <a:close/>
              </a:path>
            </a:pathLst>
          </a:custGeom>
          <a:solidFill>
            <a:srgbClr val="FFFFFF"/>
          </a:solidFill>
        </p:spPr>
        <p:txBody>
          <a:bodyPr wrap="square" lIns="0" tIns="0" rIns="0" bIns="0" rtlCol="0"/>
          <a:lstStyle/>
          <a:p>
            <a:endParaRPr sz="820"/>
          </a:p>
        </p:txBody>
      </p:sp>
      <p:sp>
        <p:nvSpPr>
          <p:cNvPr id="16" name="object 16"/>
          <p:cNvSpPr/>
          <p:nvPr/>
        </p:nvSpPr>
        <p:spPr>
          <a:xfrm>
            <a:off x="6618180" y="3420699"/>
            <a:ext cx="988531" cy="543268"/>
          </a:xfrm>
          <a:custGeom>
            <a:avLst/>
            <a:gdLst/>
            <a:ahLst/>
            <a:cxnLst/>
            <a:rect l="l" t="t" r="r" b="b"/>
            <a:pathLst>
              <a:path w="1630045" h="1194434">
                <a:moveTo>
                  <a:pt x="1391349" y="174848"/>
                </a:moveTo>
                <a:lnTo>
                  <a:pt x="1431073" y="206054"/>
                </a:lnTo>
                <a:lnTo>
                  <a:pt x="1467187" y="238760"/>
                </a:lnTo>
                <a:lnTo>
                  <a:pt x="1499688" y="272823"/>
                </a:lnTo>
                <a:lnTo>
                  <a:pt x="1528579" y="308101"/>
                </a:lnTo>
                <a:lnTo>
                  <a:pt x="1553858" y="344450"/>
                </a:lnTo>
                <a:lnTo>
                  <a:pt x="1575526" y="381727"/>
                </a:lnTo>
                <a:lnTo>
                  <a:pt x="1593583" y="419791"/>
                </a:lnTo>
                <a:lnTo>
                  <a:pt x="1608028" y="458497"/>
                </a:lnTo>
                <a:lnTo>
                  <a:pt x="1618862" y="497703"/>
                </a:lnTo>
                <a:lnTo>
                  <a:pt x="1626085" y="537267"/>
                </a:lnTo>
                <a:lnTo>
                  <a:pt x="1629696" y="577044"/>
                </a:lnTo>
                <a:lnTo>
                  <a:pt x="1629696" y="616893"/>
                </a:lnTo>
                <a:lnTo>
                  <a:pt x="1626085" y="656671"/>
                </a:lnTo>
                <a:lnTo>
                  <a:pt x="1618862" y="696234"/>
                </a:lnTo>
                <a:lnTo>
                  <a:pt x="1608028" y="735441"/>
                </a:lnTo>
                <a:lnTo>
                  <a:pt x="1593583" y="774147"/>
                </a:lnTo>
                <a:lnTo>
                  <a:pt x="1575526" y="812210"/>
                </a:lnTo>
                <a:lnTo>
                  <a:pt x="1553858" y="849488"/>
                </a:lnTo>
                <a:lnTo>
                  <a:pt x="1528579" y="885837"/>
                </a:lnTo>
                <a:lnTo>
                  <a:pt x="1499688" y="921115"/>
                </a:lnTo>
                <a:lnTo>
                  <a:pt x="1467187" y="955178"/>
                </a:lnTo>
                <a:lnTo>
                  <a:pt x="1431073" y="987884"/>
                </a:lnTo>
                <a:lnTo>
                  <a:pt x="1391349" y="1019090"/>
                </a:lnTo>
                <a:lnTo>
                  <a:pt x="1353756" y="1044955"/>
                </a:lnTo>
                <a:lnTo>
                  <a:pt x="1314543" y="1068751"/>
                </a:lnTo>
                <a:lnTo>
                  <a:pt x="1273844" y="1090478"/>
                </a:lnTo>
                <a:lnTo>
                  <a:pt x="1231794" y="1110136"/>
                </a:lnTo>
                <a:lnTo>
                  <a:pt x="1188528" y="1127725"/>
                </a:lnTo>
                <a:lnTo>
                  <a:pt x="1144182" y="1143244"/>
                </a:lnTo>
                <a:lnTo>
                  <a:pt x="1098890" y="1156694"/>
                </a:lnTo>
                <a:lnTo>
                  <a:pt x="1052788" y="1168075"/>
                </a:lnTo>
                <a:lnTo>
                  <a:pt x="1006011" y="1177386"/>
                </a:lnTo>
                <a:lnTo>
                  <a:pt x="958693" y="1184628"/>
                </a:lnTo>
                <a:lnTo>
                  <a:pt x="910970" y="1189801"/>
                </a:lnTo>
                <a:lnTo>
                  <a:pt x="862977" y="1192905"/>
                </a:lnTo>
                <a:lnTo>
                  <a:pt x="814849" y="1193940"/>
                </a:lnTo>
                <a:lnTo>
                  <a:pt x="766720" y="1192905"/>
                </a:lnTo>
                <a:lnTo>
                  <a:pt x="718727" y="1189801"/>
                </a:lnTo>
                <a:lnTo>
                  <a:pt x="671004" y="1184628"/>
                </a:lnTo>
                <a:lnTo>
                  <a:pt x="623686" y="1177386"/>
                </a:lnTo>
                <a:lnTo>
                  <a:pt x="576908" y="1168075"/>
                </a:lnTo>
                <a:lnTo>
                  <a:pt x="530806" y="1156694"/>
                </a:lnTo>
                <a:lnTo>
                  <a:pt x="485514" y="1143244"/>
                </a:lnTo>
                <a:lnTo>
                  <a:pt x="441167" y="1127725"/>
                </a:lnTo>
                <a:lnTo>
                  <a:pt x="397901" y="1110136"/>
                </a:lnTo>
                <a:lnTo>
                  <a:pt x="355851" y="1090478"/>
                </a:lnTo>
                <a:lnTo>
                  <a:pt x="315151" y="1068751"/>
                </a:lnTo>
                <a:lnTo>
                  <a:pt x="275937" y="1044955"/>
                </a:lnTo>
                <a:lnTo>
                  <a:pt x="238344" y="1019090"/>
                </a:lnTo>
                <a:lnTo>
                  <a:pt x="198620" y="987884"/>
                </a:lnTo>
                <a:lnTo>
                  <a:pt x="162507" y="955178"/>
                </a:lnTo>
                <a:lnTo>
                  <a:pt x="130006" y="921115"/>
                </a:lnTo>
                <a:lnTo>
                  <a:pt x="101115" y="885837"/>
                </a:lnTo>
                <a:lnTo>
                  <a:pt x="75836" y="849488"/>
                </a:lnTo>
                <a:lnTo>
                  <a:pt x="54169" y="812210"/>
                </a:lnTo>
                <a:lnTo>
                  <a:pt x="36112" y="774147"/>
                </a:lnTo>
                <a:lnTo>
                  <a:pt x="21667" y="735441"/>
                </a:lnTo>
                <a:lnTo>
                  <a:pt x="10833" y="696234"/>
                </a:lnTo>
                <a:lnTo>
                  <a:pt x="3611" y="656671"/>
                </a:lnTo>
                <a:lnTo>
                  <a:pt x="0" y="616893"/>
                </a:lnTo>
                <a:lnTo>
                  <a:pt x="0" y="577044"/>
                </a:lnTo>
                <a:lnTo>
                  <a:pt x="3611" y="537267"/>
                </a:lnTo>
                <a:lnTo>
                  <a:pt x="10833" y="497703"/>
                </a:lnTo>
                <a:lnTo>
                  <a:pt x="21667" y="458497"/>
                </a:lnTo>
                <a:lnTo>
                  <a:pt x="36112" y="419791"/>
                </a:lnTo>
                <a:lnTo>
                  <a:pt x="54169" y="381727"/>
                </a:lnTo>
                <a:lnTo>
                  <a:pt x="75836" y="344450"/>
                </a:lnTo>
                <a:lnTo>
                  <a:pt x="101115" y="308101"/>
                </a:lnTo>
                <a:lnTo>
                  <a:pt x="130006" y="272823"/>
                </a:lnTo>
                <a:lnTo>
                  <a:pt x="162507" y="238760"/>
                </a:lnTo>
                <a:lnTo>
                  <a:pt x="198620" y="206054"/>
                </a:lnTo>
                <a:lnTo>
                  <a:pt x="238344" y="174848"/>
                </a:lnTo>
                <a:lnTo>
                  <a:pt x="275937" y="148983"/>
                </a:lnTo>
                <a:lnTo>
                  <a:pt x="315151" y="125187"/>
                </a:lnTo>
                <a:lnTo>
                  <a:pt x="355851" y="103460"/>
                </a:lnTo>
                <a:lnTo>
                  <a:pt x="397901" y="83802"/>
                </a:lnTo>
                <a:lnTo>
                  <a:pt x="441167" y="66214"/>
                </a:lnTo>
                <a:lnTo>
                  <a:pt x="485514" y="50695"/>
                </a:lnTo>
                <a:lnTo>
                  <a:pt x="530806" y="37245"/>
                </a:lnTo>
                <a:lnTo>
                  <a:pt x="576908" y="25865"/>
                </a:lnTo>
                <a:lnTo>
                  <a:pt x="623686" y="16553"/>
                </a:lnTo>
                <a:lnTo>
                  <a:pt x="671004" y="9311"/>
                </a:lnTo>
                <a:lnTo>
                  <a:pt x="718727" y="4138"/>
                </a:lnTo>
                <a:lnTo>
                  <a:pt x="766720" y="1034"/>
                </a:lnTo>
                <a:lnTo>
                  <a:pt x="814849" y="0"/>
                </a:lnTo>
                <a:lnTo>
                  <a:pt x="862977" y="1034"/>
                </a:lnTo>
                <a:lnTo>
                  <a:pt x="910970" y="4138"/>
                </a:lnTo>
                <a:lnTo>
                  <a:pt x="958693" y="9311"/>
                </a:lnTo>
                <a:lnTo>
                  <a:pt x="1006011" y="16553"/>
                </a:lnTo>
                <a:lnTo>
                  <a:pt x="1052788" y="25865"/>
                </a:lnTo>
                <a:lnTo>
                  <a:pt x="1098890" y="37245"/>
                </a:lnTo>
                <a:lnTo>
                  <a:pt x="1144182" y="50695"/>
                </a:lnTo>
                <a:lnTo>
                  <a:pt x="1188528" y="66214"/>
                </a:lnTo>
                <a:lnTo>
                  <a:pt x="1231794" y="83802"/>
                </a:lnTo>
                <a:lnTo>
                  <a:pt x="1273844" y="103460"/>
                </a:lnTo>
                <a:lnTo>
                  <a:pt x="1314543" y="125187"/>
                </a:lnTo>
                <a:lnTo>
                  <a:pt x="1353756" y="148983"/>
                </a:lnTo>
                <a:lnTo>
                  <a:pt x="1391349" y="174848"/>
                </a:lnTo>
                <a:close/>
              </a:path>
            </a:pathLst>
          </a:custGeom>
          <a:ln w="52354">
            <a:solidFill>
              <a:srgbClr val="00D2FF"/>
            </a:solidFill>
          </a:ln>
        </p:spPr>
        <p:txBody>
          <a:bodyPr wrap="square" lIns="0" tIns="0" rIns="0" bIns="0" rtlCol="0"/>
          <a:lstStyle/>
          <a:p>
            <a:endParaRPr sz="820"/>
          </a:p>
        </p:txBody>
      </p:sp>
      <p:sp>
        <p:nvSpPr>
          <p:cNvPr id="17" name="object 17"/>
          <p:cNvSpPr txBox="1"/>
          <p:nvPr/>
        </p:nvSpPr>
        <p:spPr>
          <a:xfrm>
            <a:off x="6824898" y="3589732"/>
            <a:ext cx="580332" cy="190232"/>
          </a:xfrm>
          <a:prstGeom prst="rect">
            <a:avLst/>
          </a:prstGeom>
        </p:spPr>
        <p:txBody>
          <a:bodyPr vert="horz" wrap="square" lIns="0" tIns="7798" rIns="0" bIns="0" rtlCol="0">
            <a:spAutoFit/>
          </a:bodyPr>
          <a:lstStyle/>
          <a:p>
            <a:pPr marL="12700">
              <a:lnSpc>
                <a:spcPct val="100000"/>
              </a:lnSpc>
              <a:spcBef>
                <a:spcPts val="135"/>
              </a:spcBef>
            </a:pPr>
            <a:r>
              <a:rPr sz="1185" spc="5" dirty="0">
                <a:solidFill>
                  <a:srgbClr val="32324B"/>
                </a:solidFill>
                <a:latin typeface="Arial" panose="020B0604020202020204"/>
                <a:cs typeface="Arial" panose="020B0604020202020204"/>
              </a:rPr>
              <a:t>retries</a:t>
            </a:r>
            <a:endParaRPr sz="1185">
              <a:latin typeface="Arial" panose="020B0604020202020204"/>
              <a:cs typeface="Arial" panose="020B0604020202020204"/>
            </a:endParaRPr>
          </a:p>
        </p:txBody>
      </p:sp>
      <p:sp>
        <p:nvSpPr>
          <p:cNvPr id="18" name="object 18"/>
          <p:cNvSpPr/>
          <p:nvPr/>
        </p:nvSpPr>
        <p:spPr>
          <a:xfrm>
            <a:off x="6083924" y="3833165"/>
            <a:ext cx="1516169" cy="643056"/>
          </a:xfrm>
          <a:prstGeom prst="rect">
            <a:avLst/>
          </a:prstGeom>
          <a:blipFill>
            <a:blip r:embed="rId6" cstate="print"/>
            <a:stretch>
              <a:fillRect/>
            </a:stretch>
          </a:blipFill>
        </p:spPr>
        <p:txBody>
          <a:bodyPr wrap="square" lIns="0" tIns="0" rIns="0" bIns="0" rtlCol="0"/>
          <a:lstStyle/>
          <a:p>
            <a:endParaRPr sz="820"/>
          </a:p>
        </p:txBody>
      </p:sp>
      <p:sp>
        <p:nvSpPr>
          <p:cNvPr id="19" name="object 19"/>
          <p:cNvSpPr/>
          <p:nvPr/>
        </p:nvSpPr>
        <p:spPr>
          <a:xfrm>
            <a:off x="6150879" y="3864122"/>
            <a:ext cx="1382479" cy="543268"/>
          </a:xfrm>
          <a:custGeom>
            <a:avLst/>
            <a:gdLst/>
            <a:ahLst/>
            <a:cxnLst/>
            <a:rect l="l" t="t" r="r" b="b"/>
            <a:pathLst>
              <a:path w="2279650" h="1194434">
                <a:moveTo>
                  <a:pt x="1139640" y="0"/>
                </a:moveTo>
                <a:lnTo>
                  <a:pt x="1088163" y="605"/>
                </a:lnTo>
                <a:lnTo>
                  <a:pt x="1036771" y="2420"/>
                </a:lnTo>
                <a:lnTo>
                  <a:pt x="985547" y="5445"/>
                </a:lnTo>
                <a:lnTo>
                  <a:pt x="934578" y="9680"/>
                </a:lnTo>
                <a:lnTo>
                  <a:pt x="883946" y="15125"/>
                </a:lnTo>
                <a:lnTo>
                  <a:pt x="833737" y="21780"/>
                </a:lnTo>
                <a:lnTo>
                  <a:pt x="784035" y="29645"/>
                </a:lnTo>
                <a:lnTo>
                  <a:pt x="734924" y="38721"/>
                </a:lnTo>
                <a:lnTo>
                  <a:pt x="686489" y="49006"/>
                </a:lnTo>
                <a:lnTo>
                  <a:pt x="638815" y="60501"/>
                </a:lnTo>
                <a:lnTo>
                  <a:pt x="591985" y="73207"/>
                </a:lnTo>
                <a:lnTo>
                  <a:pt x="546084" y="87122"/>
                </a:lnTo>
                <a:lnTo>
                  <a:pt x="501197" y="102248"/>
                </a:lnTo>
                <a:lnTo>
                  <a:pt x="457408" y="118583"/>
                </a:lnTo>
                <a:lnTo>
                  <a:pt x="414801" y="136129"/>
                </a:lnTo>
                <a:lnTo>
                  <a:pt x="373462" y="154885"/>
                </a:lnTo>
                <a:lnTo>
                  <a:pt x="333474" y="174850"/>
                </a:lnTo>
                <a:lnTo>
                  <a:pt x="285835" y="201334"/>
                </a:lnTo>
                <a:lnTo>
                  <a:pt x="241860" y="228922"/>
                </a:lnTo>
                <a:lnTo>
                  <a:pt x="201550" y="257526"/>
                </a:lnTo>
                <a:lnTo>
                  <a:pt x="164904" y="287057"/>
                </a:lnTo>
                <a:lnTo>
                  <a:pt x="131923" y="317427"/>
                </a:lnTo>
                <a:lnTo>
                  <a:pt x="102607" y="348548"/>
                </a:lnTo>
                <a:lnTo>
                  <a:pt x="76955" y="380331"/>
                </a:lnTo>
                <a:lnTo>
                  <a:pt x="54968" y="412688"/>
                </a:lnTo>
                <a:lnTo>
                  <a:pt x="21987" y="478772"/>
                </a:lnTo>
                <a:lnTo>
                  <a:pt x="3664" y="546092"/>
                </a:lnTo>
                <a:lnTo>
                  <a:pt x="0" y="579995"/>
                </a:lnTo>
                <a:lnTo>
                  <a:pt x="0" y="613942"/>
                </a:lnTo>
                <a:lnTo>
                  <a:pt x="10993" y="681615"/>
                </a:lnTo>
                <a:lnTo>
                  <a:pt x="36645" y="748405"/>
                </a:lnTo>
                <a:lnTo>
                  <a:pt x="76955" y="813605"/>
                </a:lnTo>
                <a:lnTo>
                  <a:pt x="102607" y="845388"/>
                </a:lnTo>
                <a:lnTo>
                  <a:pt x="131923" y="876509"/>
                </a:lnTo>
                <a:lnTo>
                  <a:pt x="164904" y="906879"/>
                </a:lnTo>
                <a:lnTo>
                  <a:pt x="201550" y="936410"/>
                </a:lnTo>
                <a:lnTo>
                  <a:pt x="241860" y="965014"/>
                </a:lnTo>
                <a:lnTo>
                  <a:pt x="285835" y="992602"/>
                </a:lnTo>
                <a:lnTo>
                  <a:pt x="333474" y="1019086"/>
                </a:lnTo>
                <a:lnTo>
                  <a:pt x="373462" y="1039052"/>
                </a:lnTo>
                <a:lnTo>
                  <a:pt x="414801" y="1057808"/>
                </a:lnTo>
                <a:lnTo>
                  <a:pt x="457408" y="1075353"/>
                </a:lnTo>
                <a:lnTo>
                  <a:pt x="501197" y="1091689"/>
                </a:lnTo>
                <a:lnTo>
                  <a:pt x="546084" y="1106814"/>
                </a:lnTo>
                <a:lnTo>
                  <a:pt x="591985" y="1120730"/>
                </a:lnTo>
                <a:lnTo>
                  <a:pt x="638815" y="1133435"/>
                </a:lnTo>
                <a:lnTo>
                  <a:pt x="686489" y="1144930"/>
                </a:lnTo>
                <a:lnTo>
                  <a:pt x="734924" y="1155216"/>
                </a:lnTo>
                <a:lnTo>
                  <a:pt x="784035" y="1164291"/>
                </a:lnTo>
                <a:lnTo>
                  <a:pt x="833737" y="1172156"/>
                </a:lnTo>
                <a:lnTo>
                  <a:pt x="883946" y="1178811"/>
                </a:lnTo>
                <a:lnTo>
                  <a:pt x="934578" y="1184257"/>
                </a:lnTo>
                <a:lnTo>
                  <a:pt x="985547" y="1188492"/>
                </a:lnTo>
                <a:lnTo>
                  <a:pt x="1036771" y="1191517"/>
                </a:lnTo>
                <a:lnTo>
                  <a:pt x="1088163" y="1193332"/>
                </a:lnTo>
                <a:lnTo>
                  <a:pt x="1139640" y="1193937"/>
                </a:lnTo>
                <a:lnTo>
                  <a:pt x="1191118" y="1193332"/>
                </a:lnTo>
                <a:lnTo>
                  <a:pt x="1242511" y="1191517"/>
                </a:lnTo>
                <a:lnTo>
                  <a:pt x="1293735" y="1188492"/>
                </a:lnTo>
                <a:lnTo>
                  <a:pt x="1344707" y="1184257"/>
                </a:lnTo>
                <a:lnTo>
                  <a:pt x="1395341" y="1178811"/>
                </a:lnTo>
                <a:lnTo>
                  <a:pt x="1445553" y="1172156"/>
                </a:lnTo>
                <a:lnTo>
                  <a:pt x="1495259" y="1164291"/>
                </a:lnTo>
                <a:lnTo>
                  <a:pt x="1544374" y="1155216"/>
                </a:lnTo>
                <a:lnTo>
                  <a:pt x="1592813" y="1144930"/>
                </a:lnTo>
                <a:lnTo>
                  <a:pt x="1640493" y="1133435"/>
                </a:lnTo>
                <a:lnTo>
                  <a:pt x="1687329" y="1120730"/>
                </a:lnTo>
                <a:lnTo>
                  <a:pt x="1733236" y="1106814"/>
                </a:lnTo>
                <a:lnTo>
                  <a:pt x="1778129" y="1091689"/>
                </a:lnTo>
                <a:lnTo>
                  <a:pt x="1821926" y="1075353"/>
                </a:lnTo>
                <a:lnTo>
                  <a:pt x="1864540" y="1057808"/>
                </a:lnTo>
                <a:lnTo>
                  <a:pt x="1905888" y="1039052"/>
                </a:lnTo>
                <a:lnTo>
                  <a:pt x="1945885" y="1019086"/>
                </a:lnTo>
                <a:lnTo>
                  <a:pt x="1993522" y="992602"/>
                </a:lnTo>
                <a:lnTo>
                  <a:pt x="2037495" y="965014"/>
                </a:lnTo>
                <a:lnTo>
                  <a:pt x="2077803" y="936410"/>
                </a:lnTo>
                <a:lnTo>
                  <a:pt x="2114447" y="906879"/>
                </a:lnTo>
                <a:lnTo>
                  <a:pt x="2147426" y="876509"/>
                </a:lnTo>
                <a:lnTo>
                  <a:pt x="2176741" y="845388"/>
                </a:lnTo>
                <a:lnTo>
                  <a:pt x="2202392" y="813605"/>
                </a:lnTo>
                <a:lnTo>
                  <a:pt x="2224378" y="781248"/>
                </a:lnTo>
                <a:lnTo>
                  <a:pt x="2257358" y="715165"/>
                </a:lnTo>
                <a:lnTo>
                  <a:pt x="2275679" y="647845"/>
                </a:lnTo>
                <a:lnTo>
                  <a:pt x="2279344" y="613942"/>
                </a:lnTo>
                <a:lnTo>
                  <a:pt x="2279344" y="579995"/>
                </a:lnTo>
                <a:lnTo>
                  <a:pt x="2268351" y="512322"/>
                </a:lnTo>
                <a:lnTo>
                  <a:pt x="2242700" y="445532"/>
                </a:lnTo>
                <a:lnTo>
                  <a:pt x="2202392" y="380331"/>
                </a:lnTo>
                <a:lnTo>
                  <a:pt x="2176741" y="348548"/>
                </a:lnTo>
                <a:lnTo>
                  <a:pt x="2147426" y="317427"/>
                </a:lnTo>
                <a:lnTo>
                  <a:pt x="2114447" y="287057"/>
                </a:lnTo>
                <a:lnTo>
                  <a:pt x="2077803" y="257526"/>
                </a:lnTo>
                <a:lnTo>
                  <a:pt x="2037495" y="228922"/>
                </a:lnTo>
                <a:lnTo>
                  <a:pt x="1993522" y="201334"/>
                </a:lnTo>
                <a:lnTo>
                  <a:pt x="1945885" y="174850"/>
                </a:lnTo>
                <a:lnTo>
                  <a:pt x="1905888" y="154885"/>
                </a:lnTo>
                <a:lnTo>
                  <a:pt x="1864540" y="136129"/>
                </a:lnTo>
                <a:lnTo>
                  <a:pt x="1821926" y="118583"/>
                </a:lnTo>
                <a:lnTo>
                  <a:pt x="1778129" y="102248"/>
                </a:lnTo>
                <a:lnTo>
                  <a:pt x="1733236" y="87122"/>
                </a:lnTo>
                <a:lnTo>
                  <a:pt x="1687329" y="73207"/>
                </a:lnTo>
                <a:lnTo>
                  <a:pt x="1640493" y="60501"/>
                </a:lnTo>
                <a:lnTo>
                  <a:pt x="1592813" y="49006"/>
                </a:lnTo>
                <a:lnTo>
                  <a:pt x="1544374" y="38721"/>
                </a:lnTo>
                <a:lnTo>
                  <a:pt x="1495259" y="29645"/>
                </a:lnTo>
                <a:lnTo>
                  <a:pt x="1445553" y="21780"/>
                </a:lnTo>
                <a:lnTo>
                  <a:pt x="1395341" y="15125"/>
                </a:lnTo>
                <a:lnTo>
                  <a:pt x="1344707" y="9680"/>
                </a:lnTo>
                <a:lnTo>
                  <a:pt x="1293735" y="5445"/>
                </a:lnTo>
                <a:lnTo>
                  <a:pt x="1242511" y="2420"/>
                </a:lnTo>
                <a:lnTo>
                  <a:pt x="1191118" y="605"/>
                </a:lnTo>
                <a:lnTo>
                  <a:pt x="1139640" y="0"/>
                </a:lnTo>
                <a:close/>
              </a:path>
            </a:pathLst>
          </a:custGeom>
          <a:solidFill>
            <a:srgbClr val="FFFFFF"/>
          </a:solidFill>
        </p:spPr>
        <p:txBody>
          <a:bodyPr wrap="square" lIns="0" tIns="0" rIns="0" bIns="0" rtlCol="0"/>
          <a:lstStyle/>
          <a:p>
            <a:endParaRPr sz="820"/>
          </a:p>
        </p:txBody>
      </p:sp>
      <p:sp>
        <p:nvSpPr>
          <p:cNvPr id="20" name="object 20"/>
          <p:cNvSpPr/>
          <p:nvPr/>
        </p:nvSpPr>
        <p:spPr>
          <a:xfrm>
            <a:off x="6150875" y="3864122"/>
            <a:ext cx="1382479" cy="543268"/>
          </a:xfrm>
          <a:custGeom>
            <a:avLst/>
            <a:gdLst/>
            <a:ahLst/>
            <a:cxnLst/>
            <a:rect l="l" t="t" r="r" b="b"/>
            <a:pathLst>
              <a:path w="2279650" h="1194434">
                <a:moveTo>
                  <a:pt x="1945827" y="174848"/>
                </a:moveTo>
                <a:lnTo>
                  <a:pt x="1993467" y="201332"/>
                </a:lnTo>
                <a:lnTo>
                  <a:pt x="2037441" y="228921"/>
                </a:lnTo>
                <a:lnTo>
                  <a:pt x="2077751" y="257525"/>
                </a:lnTo>
                <a:lnTo>
                  <a:pt x="2114397" y="287057"/>
                </a:lnTo>
                <a:lnTo>
                  <a:pt x="2147378" y="317427"/>
                </a:lnTo>
                <a:lnTo>
                  <a:pt x="2176694" y="348548"/>
                </a:lnTo>
                <a:lnTo>
                  <a:pt x="2202346" y="380332"/>
                </a:lnTo>
                <a:lnTo>
                  <a:pt x="2224333" y="412689"/>
                </a:lnTo>
                <a:lnTo>
                  <a:pt x="2257314" y="478773"/>
                </a:lnTo>
                <a:lnTo>
                  <a:pt x="2275637" y="546093"/>
                </a:lnTo>
                <a:lnTo>
                  <a:pt x="2279302" y="579995"/>
                </a:lnTo>
                <a:lnTo>
                  <a:pt x="2279302" y="613942"/>
                </a:lnTo>
                <a:lnTo>
                  <a:pt x="2268308" y="681615"/>
                </a:lnTo>
                <a:lnTo>
                  <a:pt x="2242656" y="748405"/>
                </a:lnTo>
                <a:lnTo>
                  <a:pt x="2202346" y="813606"/>
                </a:lnTo>
                <a:lnTo>
                  <a:pt x="2176694" y="845389"/>
                </a:lnTo>
                <a:lnTo>
                  <a:pt x="2147378" y="876510"/>
                </a:lnTo>
                <a:lnTo>
                  <a:pt x="2114397" y="906881"/>
                </a:lnTo>
                <a:lnTo>
                  <a:pt x="2077751" y="936412"/>
                </a:lnTo>
                <a:lnTo>
                  <a:pt x="2037441" y="965016"/>
                </a:lnTo>
                <a:lnTo>
                  <a:pt x="1993467" y="992605"/>
                </a:lnTo>
                <a:lnTo>
                  <a:pt x="1945827" y="1019090"/>
                </a:lnTo>
                <a:lnTo>
                  <a:pt x="1905838" y="1039056"/>
                </a:lnTo>
                <a:lnTo>
                  <a:pt x="1864498" y="1057811"/>
                </a:lnTo>
                <a:lnTo>
                  <a:pt x="1821890" y="1075357"/>
                </a:lnTo>
                <a:lnTo>
                  <a:pt x="1778100" y="1091692"/>
                </a:lnTo>
                <a:lnTo>
                  <a:pt x="1733212" y="1106817"/>
                </a:lnTo>
                <a:lnTo>
                  <a:pt x="1687311" y="1120733"/>
                </a:lnTo>
                <a:lnTo>
                  <a:pt x="1640480" y="1133438"/>
                </a:lnTo>
                <a:lnTo>
                  <a:pt x="1592804" y="1144933"/>
                </a:lnTo>
                <a:lnTo>
                  <a:pt x="1544369" y="1155219"/>
                </a:lnTo>
                <a:lnTo>
                  <a:pt x="1495257" y="1164294"/>
                </a:lnTo>
                <a:lnTo>
                  <a:pt x="1445555" y="1172159"/>
                </a:lnTo>
                <a:lnTo>
                  <a:pt x="1395345" y="1178814"/>
                </a:lnTo>
                <a:lnTo>
                  <a:pt x="1344714" y="1184260"/>
                </a:lnTo>
                <a:lnTo>
                  <a:pt x="1293744" y="1188495"/>
                </a:lnTo>
                <a:lnTo>
                  <a:pt x="1242521" y="1191520"/>
                </a:lnTo>
                <a:lnTo>
                  <a:pt x="1191129" y="1193335"/>
                </a:lnTo>
                <a:lnTo>
                  <a:pt x="1139653" y="1193940"/>
                </a:lnTo>
                <a:lnTo>
                  <a:pt x="1088176" y="1193335"/>
                </a:lnTo>
                <a:lnTo>
                  <a:pt x="1036784" y="1191520"/>
                </a:lnTo>
                <a:lnTo>
                  <a:pt x="985561" y="1188495"/>
                </a:lnTo>
                <a:lnTo>
                  <a:pt x="934591" y="1184260"/>
                </a:lnTo>
                <a:lnTo>
                  <a:pt x="883959" y="1178814"/>
                </a:lnTo>
                <a:lnTo>
                  <a:pt x="833749" y="1172159"/>
                </a:lnTo>
                <a:lnTo>
                  <a:pt x="784047" y="1164294"/>
                </a:lnTo>
                <a:lnTo>
                  <a:pt x="734935" y="1155219"/>
                </a:lnTo>
                <a:lnTo>
                  <a:pt x="686499" y="1144933"/>
                </a:lnTo>
                <a:lnTo>
                  <a:pt x="638823" y="1133438"/>
                </a:lnTo>
                <a:lnTo>
                  <a:pt x="591992" y="1120733"/>
                </a:lnTo>
                <a:lnTo>
                  <a:pt x="546090" y="1106817"/>
                </a:lnTo>
                <a:lnTo>
                  <a:pt x="501201" y="1091692"/>
                </a:lnTo>
                <a:lnTo>
                  <a:pt x="457410" y="1075357"/>
                </a:lnTo>
                <a:lnTo>
                  <a:pt x="414802" y="1057811"/>
                </a:lnTo>
                <a:lnTo>
                  <a:pt x="373461" y="1039056"/>
                </a:lnTo>
                <a:lnTo>
                  <a:pt x="333471" y="1019090"/>
                </a:lnTo>
                <a:lnTo>
                  <a:pt x="285832" y="992605"/>
                </a:lnTo>
                <a:lnTo>
                  <a:pt x="241858" y="965016"/>
                </a:lnTo>
                <a:lnTo>
                  <a:pt x="201548" y="936412"/>
                </a:lnTo>
                <a:lnTo>
                  <a:pt x="164903" y="906881"/>
                </a:lnTo>
                <a:lnTo>
                  <a:pt x="131922" y="876510"/>
                </a:lnTo>
                <a:lnTo>
                  <a:pt x="102606" y="845389"/>
                </a:lnTo>
                <a:lnTo>
                  <a:pt x="76955" y="813606"/>
                </a:lnTo>
                <a:lnTo>
                  <a:pt x="54967" y="781248"/>
                </a:lnTo>
                <a:lnTo>
                  <a:pt x="21987" y="715165"/>
                </a:lnTo>
                <a:lnTo>
                  <a:pt x="3664" y="647845"/>
                </a:lnTo>
                <a:lnTo>
                  <a:pt x="0" y="613942"/>
                </a:lnTo>
                <a:lnTo>
                  <a:pt x="0" y="579995"/>
                </a:lnTo>
                <a:lnTo>
                  <a:pt x="10993" y="512322"/>
                </a:lnTo>
                <a:lnTo>
                  <a:pt x="36645" y="445532"/>
                </a:lnTo>
                <a:lnTo>
                  <a:pt x="76955" y="380332"/>
                </a:lnTo>
                <a:lnTo>
                  <a:pt x="102606" y="348548"/>
                </a:lnTo>
                <a:lnTo>
                  <a:pt x="131922" y="317427"/>
                </a:lnTo>
                <a:lnTo>
                  <a:pt x="164903" y="287057"/>
                </a:lnTo>
                <a:lnTo>
                  <a:pt x="201548" y="257525"/>
                </a:lnTo>
                <a:lnTo>
                  <a:pt x="241858" y="228921"/>
                </a:lnTo>
                <a:lnTo>
                  <a:pt x="285832" y="201332"/>
                </a:lnTo>
                <a:lnTo>
                  <a:pt x="333471" y="174848"/>
                </a:lnTo>
                <a:lnTo>
                  <a:pt x="373461" y="154882"/>
                </a:lnTo>
                <a:lnTo>
                  <a:pt x="414802" y="136127"/>
                </a:lnTo>
                <a:lnTo>
                  <a:pt x="457410" y="118582"/>
                </a:lnTo>
                <a:lnTo>
                  <a:pt x="501201" y="102246"/>
                </a:lnTo>
                <a:lnTo>
                  <a:pt x="546090" y="87121"/>
                </a:lnTo>
                <a:lnTo>
                  <a:pt x="591992" y="73206"/>
                </a:lnTo>
                <a:lnTo>
                  <a:pt x="638823" y="60501"/>
                </a:lnTo>
                <a:lnTo>
                  <a:pt x="686499" y="49005"/>
                </a:lnTo>
                <a:lnTo>
                  <a:pt x="734935" y="38720"/>
                </a:lnTo>
                <a:lnTo>
                  <a:pt x="784047" y="29645"/>
                </a:lnTo>
                <a:lnTo>
                  <a:pt x="833749" y="21780"/>
                </a:lnTo>
                <a:lnTo>
                  <a:pt x="883959" y="15125"/>
                </a:lnTo>
                <a:lnTo>
                  <a:pt x="934591" y="9680"/>
                </a:lnTo>
                <a:lnTo>
                  <a:pt x="985561" y="5445"/>
                </a:lnTo>
                <a:lnTo>
                  <a:pt x="1036784" y="2420"/>
                </a:lnTo>
                <a:lnTo>
                  <a:pt x="1088176" y="605"/>
                </a:lnTo>
                <a:lnTo>
                  <a:pt x="1139653" y="0"/>
                </a:lnTo>
                <a:lnTo>
                  <a:pt x="1191129" y="605"/>
                </a:lnTo>
                <a:lnTo>
                  <a:pt x="1242521" y="2420"/>
                </a:lnTo>
                <a:lnTo>
                  <a:pt x="1293744" y="5445"/>
                </a:lnTo>
                <a:lnTo>
                  <a:pt x="1344714" y="9680"/>
                </a:lnTo>
                <a:lnTo>
                  <a:pt x="1395345" y="15125"/>
                </a:lnTo>
                <a:lnTo>
                  <a:pt x="1445555" y="21780"/>
                </a:lnTo>
                <a:lnTo>
                  <a:pt x="1495257" y="29645"/>
                </a:lnTo>
                <a:lnTo>
                  <a:pt x="1544369" y="38720"/>
                </a:lnTo>
                <a:lnTo>
                  <a:pt x="1592804" y="49005"/>
                </a:lnTo>
                <a:lnTo>
                  <a:pt x="1640480" y="60501"/>
                </a:lnTo>
                <a:lnTo>
                  <a:pt x="1687311" y="73206"/>
                </a:lnTo>
                <a:lnTo>
                  <a:pt x="1733212" y="87121"/>
                </a:lnTo>
                <a:lnTo>
                  <a:pt x="1778100" y="102246"/>
                </a:lnTo>
                <a:lnTo>
                  <a:pt x="1821890" y="118582"/>
                </a:lnTo>
                <a:lnTo>
                  <a:pt x="1864498" y="136127"/>
                </a:lnTo>
                <a:lnTo>
                  <a:pt x="1905838" y="154882"/>
                </a:lnTo>
                <a:lnTo>
                  <a:pt x="1945827" y="174848"/>
                </a:lnTo>
                <a:close/>
              </a:path>
            </a:pathLst>
          </a:custGeom>
          <a:ln w="52354">
            <a:solidFill>
              <a:srgbClr val="00D2FF"/>
            </a:solidFill>
          </a:ln>
        </p:spPr>
        <p:txBody>
          <a:bodyPr wrap="square" lIns="0" tIns="0" rIns="0" bIns="0" rtlCol="0"/>
          <a:lstStyle/>
          <a:p>
            <a:endParaRPr sz="820"/>
          </a:p>
        </p:txBody>
      </p:sp>
      <p:sp>
        <p:nvSpPr>
          <p:cNvPr id="21" name="object 21"/>
          <p:cNvSpPr txBox="1"/>
          <p:nvPr/>
        </p:nvSpPr>
        <p:spPr>
          <a:xfrm>
            <a:off x="6507398" y="4037406"/>
            <a:ext cx="670444" cy="190232"/>
          </a:xfrm>
          <a:prstGeom prst="rect">
            <a:avLst/>
          </a:prstGeom>
        </p:spPr>
        <p:txBody>
          <a:bodyPr vert="horz" wrap="square" lIns="0" tIns="7798" rIns="0" bIns="0" rtlCol="0">
            <a:spAutoFit/>
          </a:bodyPr>
          <a:lstStyle/>
          <a:p>
            <a:pPr marL="12700">
              <a:lnSpc>
                <a:spcPct val="100000"/>
              </a:lnSpc>
              <a:spcBef>
                <a:spcPts val="135"/>
              </a:spcBef>
            </a:pPr>
            <a:r>
              <a:rPr sz="1185" spc="25" dirty="0">
                <a:solidFill>
                  <a:srgbClr val="32324B"/>
                </a:solidFill>
                <a:latin typeface="Arial" panose="020B0604020202020204"/>
                <a:cs typeface="Arial" panose="020B0604020202020204"/>
              </a:rPr>
              <a:t>m</a:t>
            </a:r>
            <a:r>
              <a:rPr sz="1185" spc="15" dirty="0">
                <a:solidFill>
                  <a:srgbClr val="32324B"/>
                </a:solidFill>
                <a:latin typeface="Arial" panose="020B0604020202020204"/>
                <a:cs typeface="Arial" panose="020B0604020202020204"/>
              </a:rPr>
              <a:t>e</a:t>
            </a:r>
            <a:r>
              <a:rPr sz="1185" spc="0" dirty="0">
                <a:solidFill>
                  <a:srgbClr val="32324B"/>
                </a:solidFill>
                <a:latin typeface="Arial" panose="020B0604020202020204"/>
                <a:cs typeface="Arial" panose="020B0604020202020204"/>
              </a:rPr>
              <a:t>tr</a:t>
            </a:r>
            <a:r>
              <a:rPr sz="1185" spc="10" dirty="0">
                <a:solidFill>
                  <a:srgbClr val="32324B"/>
                </a:solidFill>
                <a:latin typeface="Arial" panose="020B0604020202020204"/>
                <a:cs typeface="Arial" panose="020B0604020202020204"/>
              </a:rPr>
              <a:t>ics</a:t>
            </a:r>
            <a:endParaRPr sz="1185">
              <a:latin typeface="Arial" panose="020B0604020202020204"/>
              <a:cs typeface="Arial" panose="020B0604020202020204"/>
            </a:endParaRPr>
          </a:p>
        </p:txBody>
      </p:sp>
      <p:sp>
        <p:nvSpPr>
          <p:cNvPr id="22" name="object 22"/>
          <p:cNvSpPr/>
          <p:nvPr/>
        </p:nvSpPr>
        <p:spPr>
          <a:xfrm>
            <a:off x="7542975" y="3624592"/>
            <a:ext cx="2512701" cy="173355"/>
          </a:xfrm>
          <a:prstGeom prst="rect">
            <a:avLst/>
          </a:prstGeom>
          <a:blipFill>
            <a:blip r:embed="rId7" cstate="print"/>
            <a:stretch>
              <a:fillRect/>
            </a:stretch>
          </a:blipFill>
        </p:spPr>
        <p:txBody>
          <a:bodyPr wrap="square" lIns="0" tIns="0" rIns="0" bIns="0" rtlCol="0"/>
          <a:lstStyle/>
          <a:p>
            <a:endParaRPr sz="820"/>
          </a:p>
        </p:txBody>
      </p:sp>
      <p:sp>
        <p:nvSpPr>
          <p:cNvPr id="23" name="object 23"/>
          <p:cNvSpPr/>
          <p:nvPr/>
        </p:nvSpPr>
        <p:spPr>
          <a:xfrm>
            <a:off x="7593775" y="3692219"/>
            <a:ext cx="2297456" cy="0"/>
          </a:xfrm>
          <a:custGeom>
            <a:avLst/>
            <a:gdLst/>
            <a:ahLst/>
            <a:cxnLst/>
            <a:rect l="l" t="t" r="r" b="b"/>
            <a:pathLst>
              <a:path w="3788409">
                <a:moveTo>
                  <a:pt x="0" y="0"/>
                </a:moveTo>
                <a:lnTo>
                  <a:pt x="3762199" y="0"/>
                </a:lnTo>
                <a:lnTo>
                  <a:pt x="3788376" y="0"/>
                </a:lnTo>
              </a:path>
            </a:pathLst>
          </a:custGeom>
          <a:ln w="52354">
            <a:solidFill>
              <a:srgbClr val="00D2FF"/>
            </a:solidFill>
          </a:ln>
        </p:spPr>
        <p:txBody>
          <a:bodyPr wrap="square" lIns="0" tIns="0" rIns="0" bIns="0" rtlCol="0"/>
          <a:lstStyle/>
          <a:p>
            <a:endParaRPr sz="820"/>
          </a:p>
        </p:txBody>
      </p:sp>
      <p:sp>
        <p:nvSpPr>
          <p:cNvPr id="24" name="object 24"/>
          <p:cNvSpPr/>
          <p:nvPr/>
        </p:nvSpPr>
        <p:spPr>
          <a:xfrm>
            <a:off x="9875329" y="3643641"/>
            <a:ext cx="129776" cy="97332"/>
          </a:xfrm>
          <a:custGeom>
            <a:avLst/>
            <a:gdLst/>
            <a:ahLst/>
            <a:cxnLst/>
            <a:rect l="l" t="t" r="r" b="b"/>
            <a:pathLst>
              <a:path w="213994" h="213995">
                <a:moveTo>
                  <a:pt x="0" y="0"/>
                </a:moveTo>
                <a:lnTo>
                  <a:pt x="0" y="213606"/>
                </a:lnTo>
                <a:lnTo>
                  <a:pt x="213606" y="106803"/>
                </a:lnTo>
                <a:lnTo>
                  <a:pt x="0" y="0"/>
                </a:lnTo>
                <a:close/>
              </a:path>
            </a:pathLst>
          </a:custGeom>
          <a:solidFill>
            <a:srgbClr val="00D2FF"/>
          </a:solidFill>
        </p:spPr>
        <p:txBody>
          <a:bodyPr wrap="square" lIns="0" tIns="0" rIns="0" bIns="0" rtlCol="0"/>
          <a:lstStyle/>
          <a:p>
            <a:endParaRPr sz="820"/>
          </a:p>
        </p:txBody>
      </p:sp>
      <p:sp>
        <p:nvSpPr>
          <p:cNvPr id="25" name="object 25"/>
          <p:cNvSpPr/>
          <p:nvPr/>
        </p:nvSpPr>
        <p:spPr>
          <a:xfrm>
            <a:off x="7441901" y="3193276"/>
            <a:ext cx="2662472" cy="173355"/>
          </a:xfrm>
          <a:prstGeom prst="rect">
            <a:avLst/>
          </a:prstGeom>
          <a:blipFill>
            <a:blip r:embed="rId8" cstate="print"/>
            <a:stretch>
              <a:fillRect/>
            </a:stretch>
          </a:blipFill>
        </p:spPr>
        <p:txBody>
          <a:bodyPr wrap="square" lIns="0" tIns="0" rIns="0" bIns="0" rtlCol="0"/>
          <a:lstStyle/>
          <a:p>
            <a:endParaRPr sz="820"/>
          </a:p>
        </p:txBody>
      </p:sp>
      <p:sp>
        <p:nvSpPr>
          <p:cNvPr id="26" name="object 26"/>
          <p:cNvSpPr/>
          <p:nvPr/>
        </p:nvSpPr>
        <p:spPr>
          <a:xfrm>
            <a:off x="7606368" y="3260903"/>
            <a:ext cx="2447257" cy="0"/>
          </a:xfrm>
          <a:custGeom>
            <a:avLst/>
            <a:gdLst/>
            <a:ahLst/>
            <a:cxnLst/>
            <a:rect l="l" t="t" r="r" b="b"/>
            <a:pathLst>
              <a:path w="4035425">
                <a:moveTo>
                  <a:pt x="4035343" y="0"/>
                </a:moveTo>
                <a:lnTo>
                  <a:pt x="26177" y="0"/>
                </a:lnTo>
                <a:lnTo>
                  <a:pt x="0" y="0"/>
                </a:lnTo>
              </a:path>
            </a:pathLst>
          </a:custGeom>
          <a:ln w="52354">
            <a:solidFill>
              <a:srgbClr val="00D2FF"/>
            </a:solidFill>
          </a:ln>
        </p:spPr>
        <p:txBody>
          <a:bodyPr wrap="square" lIns="0" tIns="0" rIns="0" bIns="0" rtlCol="0"/>
          <a:lstStyle/>
          <a:p>
            <a:endParaRPr sz="820"/>
          </a:p>
        </p:txBody>
      </p:sp>
      <p:sp>
        <p:nvSpPr>
          <p:cNvPr id="27" name="object 27"/>
          <p:cNvSpPr/>
          <p:nvPr/>
        </p:nvSpPr>
        <p:spPr>
          <a:xfrm>
            <a:off x="7492745" y="3212325"/>
            <a:ext cx="129776" cy="97332"/>
          </a:xfrm>
          <a:custGeom>
            <a:avLst/>
            <a:gdLst/>
            <a:ahLst/>
            <a:cxnLst/>
            <a:rect l="l" t="t" r="r" b="b"/>
            <a:pathLst>
              <a:path w="213995" h="213995">
                <a:moveTo>
                  <a:pt x="213606" y="0"/>
                </a:moveTo>
                <a:lnTo>
                  <a:pt x="0" y="106803"/>
                </a:lnTo>
                <a:lnTo>
                  <a:pt x="213606" y="213606"/>
                </a:lnTo>
                <a:lnTo>
                  <a:pt x="213606" y="0"/>
                </a:lnTo>
                <a:close/>
              </a:path>
            </a:pathLst>
          </a:custGeom>
          <a:solidFill>
            <a:srgbClr val="00D2FF"/>
          </a:solidFill>
        </p:spPr>
        <p:txBody>
          <a:bodyPr wrap="square" lIns="0" tIns="0" rIns="0" bIns="0" rtlCol="0"/>
          <a:lstStyle/>
          <a:p>
            <a:endParaRPr sz="820"/>
          </a:p>
        </p:txBody>
      </p:sp>
      <p:sp>
        <p:nvSpPr>
          <p:cNvPr id="28" name="object 28"/>
          <p:cNvSpPr txBox="1"/>
          <p:nvPr/>
        </p:nvSpPr>
        <p:spPr>
          <a:xfrm>
            <a:off x="5002449" y="4818641"/>
            <a:ext cx="2168065" cy="504190"/>
          </a:xfrm>
          <a:prstGeom prst="rect">
            <a:avLst/>
          </a:prstGeom>
        </p:spPr>
        <p:txBody>
          <a:bodyPr vert="horz" wrap="square" lIns="0" tIns="0" rIns="0" bIns="0" rtlCol="0">
            <a:spAutoFit/>
          </a:bodyPr>
          <a:lstStyle/>
          <a:p>
            <a:pPr marL="12700">
              <a:lnSpc>
                <a:spcPts val="3935"/>
              </a:lnSpc>
            </a:pPr>
            <a:r>
              <a:rPr sz="1795" dirty="0">
                <a:solidFill>
                  <a:srgbClr val="FFFFFF"/>
                </a:solidFill>
                <a:latin typeface="Arial" panose="020B0604020202020204"/>
                <a:cs typeface="Arial" panose="020B0604020202020204"/>
              </a:rPr>
              <a:t>Kubernetes</a:t>
            </a:r>
            <a:r>
              <a:rPr sz="1795" spc="-55" dirty="0">
                <a:solidFill>
                  <a:srgbClr val="FFFFFF"/>
                </a:solidFill>
                <a:latin typeface="Arial" panose="020B0604020202020204"/>
                <a:cs typeface="Arial" panose="020B0604020202020204"/>
              </a:rPr>
              <a:t> </a:t>
            </a:r>
            <a:r>
              <a:rPr sz="1795" dirty="0">
                <a:solidFill>
                  <a:srgbClr val="FFFFFF"/>
                </a:solidFill>
                <a:latin typeface="Arial" panose="020B0604020202020204"/>
                <a:cs typeface="Arial" panose="020B0604020202020204"/>
              </a:rPr>
              <a:t>pod</a:t>
            </a:r>
            <a:endParaRPr sz="1795">
              <a:latin typeface="Arial" panose="020B0604020202020204"/>
              <a:cs typeface="Arial" panose="020B0604020202020204"/>
            </a:endParaRPr>
          </a:p>
        </p:txBody>
      </p:sp>
      <p:sp>
        <p:nvSpPr>
          <p:cNvPr id="30" name="object 2"/>
          <p:cNvSpPr txBox="1"/>
          <p:nvPr/>
        </p:nvSpPr>
        <p:spPr>
          <a:xfrm>
            <a:off x="4806868" y="1089536"/>
            <a:ext cx="2996012" cy="560070"/>
          </a:xfrm>
          <a:prstGeom prst="rect">
            <a:avLst/>
          </a:prstGeom>
          <a:ln w="12700">
            <a:miter lim="400000"/>
          </a:ln>
        </p:spPr>
        <p:txBody>
          <a:bodyPr vert="horz" wrap="square" lIns="0" tIns="6642" rIns="0" bIns="0" rtlCol="0" anchor="ctr">
            <a:spAutoFit/>
          </a:bodyPr>
          <a:lstStyle/>
          <a:p>
            <a:pPr marL="12700" marR="0" lvl="0" indent="0" algn="l" defTabSz="457200" rtl="0" eaLnBrk="1" fontAlgn="auto" latinLnBrk="0" hangingPunct="1">
              <a:lnSpc>
                <a:spcPct val="100000"/>
              </a:lnSpc>
              <a:spcBef>
                <a:spcPts val="115"/>
              </a:spcBef>
              <a:spcAft>
                <a:spcPts val="0"/>
              </a:spcAft>
              <a:buClrTx/>
              <a:buSzTx/>
              <a:buFontTx/>
              <a:buNone/>
              <a:defRPr/>
            </a:pPr>
            <a:r>
              <a:rPr kumimoji="0" lang="en-US" altLang="zh-CN" sz="3595" b="1" i="0" u="none" strike="noStrike" kern="0" cap="none" spc="0" normalizeH="0" baseline="0" noProof="0" smtClean="0">
                <a:ln>
                  <a:noFill/>
                </a:ln>
                <a:solidFill>
                  <a:srgbClr val="00D2FF"/>
                </a:solidFill>
                <a:effectLst/>
                <a:uLnTx/>
                <a:uFillTx/>
                <a:latin typeface="Arial" panose="020B0604020202020204"/>
                <a:ea typeface="Arial" panose="020B0604020202020204"/>
                <a:cs typeface="Arial" panose="020B0604020202020204"/>
                <a:sym typeface="Arial" panose="020B0604020202020204"/>
              </a:rPr>
              <a:t>Before</a:t>
            </a:r>
            <a:endParaRPr kumimoji="0" lang="en-US" sz="3595" b="1" i="0" u="none" strike="noStrike" kern="0" cap="none" spc="0" normalizeH="0" baseline="0" noProof="0" dirty="0">
              <a:ln>
                <a:noFill/>
              </a:ln>
              <a:solidFill>
                <a:schemeClr val="accent1"/>
              </a:solidFill>
              <a:effectLst/>
              <a:uLnTx/>
              <a:uFillTx/>
              <a:latin typeface="Arial" panose="020B0604020202020204"/>
              <a:ea typeface="Arial" panose="020B0604020202020204"/>
              <a:cs typeface="Arial" panose="020B0604020202020204"/>
              <a:sym typeface="Arial" panose="020B0604020202020204"/>
            </a:endParaRPr>
          </a:p>
        </p:txBody>
      </p:sp>
    </p:spTree>
    <p:extLst>
      <p:ext uri="{BB962C8B-B14F-4D97-AF65-F5344CB8AC3E}">
        <p14:creationId xmlns:p14="http://schemas.microsoft.com/office/powerpoint/2010/main" val="2535681147"/>
      </p:ext>
    </p:extLst>
  </p:cSld>
  <p:clrMapOvr>
    <a:masterClrMapping/>
  </p:clrMapOvr>
  <p:transition spd="med"/>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6075864" y="2895719"/>
            <a:ext cx="2216149" cy="1720920"/>
          </a:xfrm>
          <a:prstGeom prst="rect">
            <a:avLst/>
          </a:prstGeom>
          <a:blipFill>
            <a:blip r:embed="rId2" cstate="print"/>
            <a:stretch>
              <a:fillRect/>
            </a:stretch>
          </a:blipFill>
        </p:spPr>
        <p:txBody>
          <a:bodyPr wrap="square" lIns="0" tIns="0" rIns="0" bIns="0" rtlCol="0"/>
          <a:lstStyle/>
          <a:p>
            <a:endParaRPr sz="820"/>
          </a:p>
        </p:txBody>
      </p:sp>
      <p:sp>
        <p:nvSpPr>
          <p:cNvPr id="4" name="object 4"/>
          <p:cNvSpPr/>
          <p:nvPr/>
        </p:nvSpPr>
        <p:spPr>
          <a:xfrm>
            <a:off x="6142539" y="2926677"/>
            <a:ext cx="2082960" cy="1621139"/>
          </a:xfrm>
          <a:custGeom>
            <a:avLst/>
            <a:gdLst/>
            <a:ahLst/>
            <a:cxnLst/>
            <a:rect l="l" t="t" r="r" b="b"/>
            <a:pathLst>
              <a:path w="3434715" h="3564254">
                <a:moveTo>
                  <a:pt x="0" y="0"/>
                </a:moveTo>
                <a:lnTo>
                  <a:pt x="3434460" y="0"/>
                </a:lnTo>
                <a:lnTo>
                  <a:pt x="3434460" y="3563744"/>
                </a:lnTo>
                <a:lnTo>
                  <a:pt x="0" y="3563744"/>
                </a:lnTo>
                <a:lnTo>
                  <a:pt x="0" y="0"/>
                </a:lnTo>
                <a:close/>
              </a:path>
            </a:pathLst>
          </a:custGeom>
          <a:solidFill>
            <a:srgbClr val="FFFFFF"/>
          </a:solidFill>
        </p:spPr>
        <p:txBody>
          <a:bodyPr wrap="square" lIns="0" tIns="0" rIns="0" bIns="0" rtlCol="0"/>
          <a:lstStyle/>
          <a:p>
            <a:endParaRPr sz="820"/>
          </a:p>
        </p:txBody>
      </p:sp>
      <p:sp>
        <p:nvSpPr>
          <p:cNvPr id="5" name="object 5"/>
          <p:cNvSpPr/>
          <p:nvPr/>
        </p:nvSpPr>
        <p:spPr>
          <a:xfrm>
            <a:off x="6142539" y="2926677"/>
            <a:ext cx="2082960" cy="1621139"/>
          </a:xfrm>
          <a:custGeom>
            <a:avLst/>
            <a:gdLst/>
            <a:ahLst/>
            <a:cxnLst/>
            <a:rect l="l" t="t" r="r" b="b"/>
            <a:pathLst>
              <a:path w="3434715" h="3564254">
                <a:moveTo>
                  <a:pt x="0" y="0"/>
                </a:moveTo>
                <a:lnTo>
                  <a:pt x="3434450" y="0"/>
                </a:lnTo>
                <a:lnTo>
                  <a:pt x="3434450" y="3563744"/>
                </a:lnTo>
                <a:lnTo>
                  <a:pt x="0" y="3563744"/>
                </a:lnTo>
                <a:lnTo>
                  <a:pt x="0" y="0"/>
                </a:lnTo>
                <a:close/>
              </a:path>
            </a:pathLst>
          </a:custGeom>
          <a:ln w="52354">
            <a:solidFill>
              <a:srgbClr val="00D2FF"/>
            </a:solidFill>
          </a:ln>
        </p:spPr>
        <p:txBody>
          <a:bodyPr wrap="square" lIns="0" tIns="0" rIns="0" bIns="0" rtlCol="0"/>
          <a:lstStyle/>
          <a:p>
            <a:endParaRPr sz="820"/>
          </a:p>
        </p:txBody>
      </p:sp>
      <p:sp>
        <p:nvSpPr>
          <p:cNvPr id="6" name="object 6"/>
          <p:cNvSpPr txBox="1"/>
          <p:nvPr/>
        </p:nvSpPr>
        <p:spPr>
          <a:xfrm>
            <a:off x="6215298" y="3446856"/>
            <a:ext cx="574556" cy="282575"/>
          </a:xfrm>
          <a:prstGeom prst="rect">
            <a:avLst/>
          </a:prstGeom>
        </p:spPr>
        <p:txBody>
          <a:bodyPr vert="horz" wrap="square" lIns="0" tIns="6065" rIns="0" bIns="0" rtlCol="0">
            <a:spAutoFit/>
          </a:bodyPr>
          <a:lstStyle/>
          <a:p>
            <a:pPr marL="12700">
              <a:lnSpc>
                <a:spcPct val="100000"/>
              </a:lnSpc>
              <a:spcBef>
                <a:spcPts val="105"/>
              </a:spcBef>
            </a:pPr>
            <a:r>
              <a:rPr sz="1795" spc="-5" dirty="0">
                <a:solidFill>
                  <a:srgbClr val="32324B"/>
                </a:solidFill>
                <a:latin typeface="Arial" panose="020B0604020202020204"/>
                <a:cs typeface="Arial" panose="020B0604020202020204"/>
              </a:rPr>
              <a:t>I</a:t>
            </a:r>
            <a:r>
              <a:rPr sz="1795" dirty="0">
                <a:solidFill>
                  <a:srgbClr val="32324B"/>
                </a:solidFill>
                <a:latin typeface="Arial" panose="020B0604020202020204"/>
                <a:cs typeface="Arial" panose="020B0604020202020204"/>
              </a:rPr>
              <a:t>s</a:t>
            </a:r>
            <a:r>
              <a:rPr sz="1795" spc="-5" dirty="0">
                <a:solidFill>
                  <a:srgbClr val="32324B"/>
                </a:solidFill>
                <a:latin typeface="Arial" panose="020B0604020202020204"/>
                <a:cs typeface="Arial" panose="020B0604020202020204"/>
              </a:rPr>
              <a:t>t</a:t>
            </a:r>
            <a:r>
              <a:rPr sz="1795" dirty="0">
                <a:solidFill>
                  <a:srgbClr val="32324B"/>
                </a:solidFill>
                <a:latin typeface="Arial" panose="020B0604020202020204"/>
                <a:cs typeface="Arial" panose="020B0604020202020204"/>
              </a:rPr>
              <a:t>io</a:t>
            </a:r>
            <a:endParaRPr sz="1795" dirty="0">
              <a:latin typeface="Arial" panose="020B0604020202020204"/>
              <a:cs typeface="Arial" panose="020B0604020202020204"/>
            </a:endParaRPr>
          </a:p>
        </p:txBody>
      </p:sp>
      <p:sp>
        <p:nvSpPr>
          <p:cNvPr id="7" name="object 7"/>
          <p:cNvSpPr txBox="1">
            <a:spLocks noGrp="1"/>
          </p:cNvSpPr>
          <p:nvPr>
            <p:ph type="title"/>
          </p:nvPr>
        </p:nvSpPr>
        <p:spPr>
          <a:xfrm>
            <a:off x="4836160" y="1089536"/>
            <a:ext cx="1913937" cy="560070"/>
          </a:xfrm>
          <a:prstGeom prst="rect">
            <a:avLst/>
          </a:prstGeom>
        </p:spPr>
        <p:txBody>
          <a:bodyPr vert="horz" wrap="square" lIns="0" tIns="6642" rIns="0" bIns="0" rtlCol="0">
            <a:spAutoFit/>
          </a:bodyPr>
          <a:lstStyle/>
          <a:p>
            <a:pPr marL="12700">
              <a:lnSpc>
                <a:spcPct val="100000"/>
              </a:lnSpc>
              <a:spcBef>
                <a:spcPts val="115"/>
              </a:spcBef>
            </a:pPr>
            <a:r>
              <a:rPr lang="en-US" altLang="zh-CN" sz="3595" spc="0" dirty="0" smtClean="0">
                <a:solidFill>
                  <a:srgbClr val="00D2FF"/>
                </a:solidFill>
              </a:rPr>
              <a:t>After</a:t>
            </a:r>
            <a:endParaRPr sz="3595" dirty="0"/>
          </a:p>
        </p:txBody>
      </p:sp>
      <p:sp>
        <p:nvSpPr>
          <p:cNvPr id="8" name="object 8"/>
          <p:cNvSpPr/>
          <p:nvPr/>
        </p:nvSpPr>
        <p:spPr>
          <a:xfrm>
            <a:off x="3593009" y="2748872"/>
            <a:ext cx="5098383" cy="2014614"/>
          </a:xfrm>
          <a:prstGeom prst="rect">
            <a:avLst/>
          </a:prstGeom>
          <a:blipFill>
            <a:blip r:embed="rId3" cstate="print"/>
            <a:stretch>
              <a:fillRect/>
            </a:stretch>
          </a:blipFill>
        </p:spPr>
        <p:txBody>
          <a:bodyPr wrap="square" lIns="0" tIns="0" rIns="0" bIns="0" rtlCol="0"/>
          <a:lstStyle/>
          <a:p>
            <a:endParaRPr sz="820"/>
          </a:p>
        </p:txBody>
      </p:sp>
      <p:sp>
        <p:nvSpPr>
          <p:cNvPr id="9" name="object 9"/>
          <p:cNvSpPr/>
          <p:nvPr/>
        </p:nvSpPr>
        <p:spPr>
          <a:xfrm>
            <a:off x="3659683" y="2779829"/>
            <a:ext cx="4965371" cy="1914868"/>
          </a:xfrm>
          <a:custGeom>
            <a:avLst/>
            <a:gdLst/>
            <a:ahLst/>
            <a:cxnLst/>
            <a:rect l="l" t="t" r="r" b="b"/>
            <a:pathLst>
              <a:path w="8187690" h="4210050">
                <a:moveTo>
                  <a:pt x="0" y="0"/>
                </a:moveTo>
                <a:lnTo>
                  <a:pt x="8187132" y="0"/>
                </a:lnTo>
                <a:lnTo>
                  <a:pt x="8187132" y="4209463"/>
                </a:lnTo>
                <a:lnTo>
                  <a:pt x="0" y="4209463"/>
                </a:lnTo>
                <a:lnTo>
                  <a:pt x="0" y="0"/>
                </a:lnTo>
                <a:close/>
              </a:path>
            </a:pathLst>
          </a:custGeom>
          <a:ln w="52354">
            <a:solidFill>
              <a:srgbClr val="00D2FF"/>
            </a:solidFill>
          </a:ln>
        </p:spPr>
        <p:txBody>
          <a:bodyPr wrap="square" lIns="0" tIns="0" rIns="0" bIns="0" rtlCol="0"/>
          <a:lstStyle/>
          <a:p>
            <a:endParaRPr sz="820"/>
          </a:p>
        </p:txBody>
      </p:sp>
      <p:sp>
        <p:nvSpPr>
          <p:cNvPr id="10" name="object 10"/>
          <p:cNvSpPr/>
          <p:nvPr/>
        </p:nvSpPr>
        <p:spPr>
          <a:xfrm>
            <a:off x="3913473" y="2895719"/>
            <a:ext cx="2072944" cy="1720920"/>
          </a:xfrm>
          <a:prstGeom prst="rect">
            <a:avLst/>
          </a:prstGeom>
          <a:blipFill>
            <a:blip r:embed="rId4" cstate="print"/>
            <a:stretch>
              <a:fillRect/>
            </a:stretch>
          </a:blipFill>
        </p:spPr>
        <p:txBody>
          <a:bodyPr wrap="square" lIns="0" tIns="0" rIns="0" bIns="0" rtlCol="0"/>
          <a:lstStyle/>
          <a:p>
            <a:endParaRPr sz="820"/>
          </a:p>
        </p:txBody>
      </p:sp>
      <p:sp>
        <p:nvSpPr>
          <p:cNvPr id="11" name="object 11"/>
          <p:cNvSpPr/>
          <p:nvPr/>
        </p:nvSpPr>
        <p:spPr>
          <a:xfrm>
            <a:off x="3980148" y="2926677"/>
            <a:ext cx="1939707" cy="1621139"/>
          </a:xfrm>
          <a:custGeom>
            <a:avLst/>
            <a:gdLst/>
            <a:ahLst/>
            <a:cxnLst/>
            <a:rect l="l" t="t" r="r" b="b"/>
            <a:pathLst>
              <a:path w="3198495" h="3564254">
                <a:moveTo>
                  <a:pt x="0" y="0"/>
                </a:moveTo>
                <a:lnTo>
                  <a:pt x="3198300" y="0"/>
                </a:lnTo>
                <a:lnTo>
                  <a:pt x="3198300" y="3563744"/>
                </a:lnTo>
                <a:lnTo>
                  <a:pt x="0" y="3563744"/>
                </a:lnTo>
                <a:lnTo>
                  <a:pt x="0" y="0"/>
                </a:lnTo>
                <a:close/>
              </a:path>
            </a:pathLst>
          </a:custGeom>
          <a:solidFill>
            <a:srgbClr val="FFFFFF"/>
          </a:solidFill>
        </p:spPr>
        <p:txBody>
          <a:bodyPr wrap="square" lIns="0" tIns="0" rIns="0" bIns="0" rtlCol="0"/>
          <a:lstStyle/>
          <a:p>
            <a:endParaRPr sz="820"/>
          </a:p>
        </p:txBody>
      </p:sp>
      <p:sp>
        <p:nvSpPr>
          <p:cNvPr id="12" name="object 12"/>
          <p:cNvSpPr txBox="1"/>
          <p:nvPr/>
        </p:nvSpPr>
        <p:spPr>
          <a:xfrm>
            <a:off x="3980181" y="2926715"/>
            <a:ext cx="1939713" cy="1621155"/>
          </a:xfrm>
          <a:prstGeom prst="rect">
            <a:avLst/>
          </a:prstGeom>
          <a:ln w="52354">
            <a:solidFill>
              <a:srgbClr val="00D2FF"/>
            </a:solidFill>
          </a:ln>
        </p:spPr>
        <p:txBody>
          <a:bodyPr vert="horz" wrap="square" lIns="0" tIns="0" rIns="0" bIns="0" rtlCol="0">
            <a:noAutofit/>
          </a:bodyPr>
          <a:lstStyle/>
          <a:p>
            <a:pPr>
              <a:lnSpc>
                <a:spcPct val="100000"/>
              </a:lnSpc>
            </a:pPr>
            <a:endParaRPr sz="1775" dirty="0">
              <a:latin typeface="Times New Roman" panose="02020603050405020304"/>
              <a:cs typeface="Times New Roman" panose="02020603050405020304"/>
            </a:endParaRPr>
          </a:p>
        </p:txBody>
      </p:sp>
      <p:sp>
        <p:nvSpPr>
          <p:cNvPr id="13" name="object 13"/>
          <p:cNvSpPr/>
          <p:nvPr/>
        </p:nvSpPr>
        <p:spPr>
          <a:xfrm>
            <a:off x="7108063" y="2995770"/>
            <a:ext cx="925455" cy="643056"/>
          </a:xfrm>
          <a:prstGeom prst="rect">
            <a:avLst/>
          </a:prstGeom>
          <a:blipFill>
            <a:blip r:embed="rId5" cstate="print"/>
            <a:stretch>
              <a:fillRect/>
            </a:stretch>
          </a:blipFill>
        </p:spPr>
        <p:txBody>
          <a:bodyPr wrap="square" lIns="0" tIns="0" rIns="0" bIns="0" rtlCol="0"/>
          <a:lstStyle/>
          <a:p>
            <a:endParaRPr sz="820"/>
          </a:p>
        </p:txBody>
      </p:sp>
      <p:sp>
        <p:nvSpPr>
          <p:cNvPr id="14" name="object 14"/>
          <p:cNvSpPr/>
          <p:nvPr/>
        </p:nvSpPr>
        <p:spPr>
          <a:xfrm>
            <a:off x="7174986" y="3026727"/>
            <a:ext cx="791748" cy="543268"/>
          </a:xfrm>
          <a:custGeom>
            <a:avLst/>
            <a:gdLst/>
            <a:ahLst/>
            <a:cxnLst/>
            <a:rect l="l" t="t" r="r" b="b"/>
            <a:pathLst>
              <a:path w="1305559" h="1194435">
                <a:moveTo>
                  <a:pt x="652609" y="0"/>
                </a:moveTo>
                <a:lnTo>
                  <a:pt x="607055" y="1445"/>
                </a:lnTo>
                <a:lnTo>
                  <a:pt x="561679" y="5780"/>
                </a:lnTo>
                <a:lnTo>
                  <a:pt x="516660" y="13005"/>
                </a:lnTo>
                <a:lnTo>
                  <a:pt x="472177" y="23120"/>
                </a:lnTo>
                <a:lnTo>
                  <a:pt x="428408" y="36126"/>
                </a:lnTo>
                <a:lnTo>
                  <a:pt x="385532" y="52021"/>
                </a:lnTo>
                <a:lnTo>
                  <a:pt x="343727" y="70807"/>
                </a:lnTo>
                <a:lnTo>
                  <a:pt x="303172" y="92483"/>
                </a:lnTo>
                <a:lnTo>
                  <a:pt x="264045" y="117048"/>
                </a:lnTo>
                <a:lnTo>
                  <a:pt x="226525" y="144504"/>
                </a:lnTo>
                <a:lnTo>
                  <a:pt x="190790" y="174850"/>
                </a:lnTo>
                <a:lnTo>
                  <a:pt x="156101" y="209108"/>
                </a:lnTo>
                <a:lnTo>
                  <a:pt x="124881" y="245149"/>
                </a:lnTo>
                <a:lnTo>
                  <a:pt x="97129" y="282785"/>
                </a:lnTo>
                <a:lnTo>
                  <a:pt x="72847" y="321829"/>
                </a:lnTo>
                <a:lnTo>
                  <a:pt x="52033" y="362093"/>
                </a:lnTo>
                <a:lnTo>
                  <a:pt x="34689" y="403390"/>
                </a:lnTo>
                <a:lnTo>
                  <a:pt x="20813" y="445532"/>
                </a:lnTo>
                <a:lnTo>
                  <a:pt x="10406" y="488330"/>
                </a:lnTo>
                <a:lnTo>
                  <a:pt x="3468" y="531598"/>
                </a:lnTo>
                <a:lnTo>
                  <a:pt x="0" y="575147"/>
                </a:lnTo>
                <a:lnTo>
                  <a:pt x="0" y="618790"/>
                </a:lnTo>
                <a:lnTo>
                  <a:pt x="3468" y="662339"/>
                </a:lnTo>
                <a:lnTo>
                  <a:pt x="10406" y="705607"/>
                </a:lnTo>
                <a:lnTo>
                  <a:pt x="20813" y="748405"/>
                </a:lnTo>
                <a:lnTo>
                  <a:pt x="34689" y="790546"/>
                </a:lnTo>
                <a:lnTo>
                  <a:pt x="52033" y="831843"/>
                </a:lnTo>
                <a:lnTo>
                  <a:pt x="72847" y="872107"/>
                </a:lnTo>
                <a:lnTo>
                  <a:pt x="97129" y="911151"/>
                </a:lnTo>
                <a:lnTo>
                  <a:pt x="124881" y="948788"/>
                </a:lnTo>
                <a:lnTo>
                  <a:pt x="156101" y="984829"/>
                </a:lnTo>
                <a:lnTo>
                  <a:pt x="190790" y="1019086"/>
                </a:lnTo>
                <a:lnTo>
                  <a:pt x="226525" y="1049432"/>
                </a:lnTo>
                <a:lnTo>
                  <a:pt x="264045" y="1076888"/>
                </a:lnTo>
                <a:lnTo>
                  <a:pt x="303172" y="1101454"/>
                </a:lnTo>
                <a:lnTo>
                  <a:pt x="343727" y="1123130"/>
                </a:lnTo>
                <a:lnTo>
                  <a:pt x="385532" y="1141915"/>
                </a:lnTo>
                <a:lnTo>
                  <a:pt x="428408" y="1157811"/>
                </a:lnTo>
                <a:lnTo>
                  <a:pt x="472177" y="1170816"/>
                </a:lnTo>
                <a:lnTo>
                  <a:pt x="516660" y="1180932"/>
                </a:lnTo>
                <a:lnTo>
                  <a:pt x="561679" y="1188157"/>
                </a:lnTo>
                <a:lnTo>
                  <a:pt x="607055" y="1192492"/>
                </a:lnTo>
                <a:lnTo>
                  <a:pt x="652609" y="1193937"/>
                </a:lnTo>
                <a:lnTo>
                  <a:pt x="698163" y="1192492"/>
                </a:lnTo>
                <a:lnTo>
                  <a:pt x="743539" y="1188157"/>
                </a:lnTo>
                <a:lnTo>
                  <a:pt x="788558" y="1180932"/>
                </a:lnTo>
                <a:lnTo>
                  <a:pt x="833041" y="1170816"/>
                </a:lnTo>
                <a:lnTo>
                  <a:pt x="876809" y="1157811"/>
                </a:lnTo>
                <a:lnTo>
                  <a:pt x="919686" y="1141915"/>
                </a:lnTo>
                <a:lnTo>
                  <a:pt x="961491" y="1123130"/>
                </a:lnTo>
                <a:lnTo>
                  <a:pt x="1002046" y="1101454"/>
                </a:lnTo>
                <a:lnTo>
                  <a:pt x="1041173" y="1076888"/>
                </a:lnTo>
                <a:lnTo>
                  <a:pt x="1078693" y="1049432"/>
                </a:lnTo>
                <a:lnTo>
                  <a:pt x="1114427" y="1019086"/>
                </a:lnTo>
                <a:lnTo>
                  <a:pt x="1149131" y="984829"/>
                </a:lnTo>
                <a:lnTo>
                  <a:pt x="1180364" y="948788"/>
                </a:lnTo>
                <a:lnTo>
                  <a:pt x="1208127" y="911151"/>
                </a:lnTo>
                <a:lnTo>
                  <a:pt x="1232419" y="872107"/>
                </a:lnTo>
                <a:lnTo>
                  <a:pt x="1253241" y="831843"/>
                </a:lnTo>
                <a:lnTo>
                  <a:pt x="1270593" y="790546"/>
                </a:lnTo>
                <a:lnTo>
                  <a:pt x="1284474" y="748405"/>
                </a:lnTo>
                <a:lnTo>
                  <a:pt x="1294885" y="705607"/>
                </a:lnTo>
                <a:lnTo>
                  <a:pt x="1301826" y="662339"/>
                </a:lnTo>
                <a:lnTo>
                  <a:pt x="1305297" y="618790"/>
                </a:lnTo>
                <a:lnTo>
                  <a:pt x="1305297" y="575147"/>
                </a:lnTo>
                <a:lnTo>
                  <a:pt x="1301826" y="531598"/>
                </a:lnTo>
                <a:lnTo>
                  <a:pt x="1294885" y="488330"/>
                </a:lnTo>
                <a:lnTo>
                  <a:pt x="1284474" y="445532"/>
                </a:lnTo>
                <a:lnTo>
                  <a:pt x="1270593" y="403390"/>
                </a:lnTo>
                <a:lnTo>
                  <a:pt x="1253241" y="362093"/>
                </a:lnTo>
                <a:lnTo>
                  <a:pt x="1232419" y="321829"/>
                </a:lnTo>
                <a:lnTo>
                  <a:pt x="1208127" y="282785"/>
                </a:lnTo>
                <a:lnTo>
                  <a:pt x="1180364" y="245149"/>
                </a:lnTo>
                <a:lnTo>
                  <a:pt x="1149131" y="209108"/>
                </a:lnTo>
                <a:lnTo>
                  <a:pt x="1114427" y="174850"/>
                </a:lnTo>
                <a:lnTo>
                  <a:pt x="1078693" y="144504"/>
                </a:lnTo>
                <a:lnTo>
                  <a:pt x="1041173" y="117048"/>
                </a:lnTo>
                <a:lnTo>
                  <a:pt x="1002046" y="92483"/>
                </a:lnTo>
                <a:lnTo>
                  <a:pt x="961491" y="70807"/>
                </a:lnTo>
                <a:lnTo>
                  <a:pt x="919686" y="52021"/>
                </a:lnTo>
                <a:lnTo>
                  <a:pt x="876809" y="36126"/>
                </a:lnTo>
                <a:lnTo>
                  <a:pt x="833041" y="23120"/>
                </a:lnTo>
                <a:lnTo>
                  <a:pt x="788558" y="13005"/>
                </a:lnTo>
                <a:lnTo>
                  <a:pt x="743539" y="5780"/>
                </a:lnTo>
                <a:lnTo>
                  <a:pt x="698163" y="1445"/>
                </a:lnTo>
                <a:lnTo>
                  <a:pt x="652609" y="0"/>
                </a:lnTo>
                <a:close/>
              </a:path>
            </a:pathLst>
          </a:custGeom>
          <a:solidFill>
            <a:srgbClr val="FFFFFF"/>
          </a:solidFill>
        </p:spPr>
        <p:txBody>
          <a:bodyPr wrap="square" lIns="0" tIns="0" rIns="0" bIns="0" rtlCol="0"/>
          <a:lstStyle/>
          <a:p>
            <a:endParaRPr sz="820"/>
          </a:p>
        </p:txBody>
      </p:sp>
      <p:sp>
        <p:nvSpPr>
          <p:cNvPr id="15" name="object 15"/>
          <p:cNvSpPr/>
          <p:nvPr/>
        </p:nvSpPr>
        <p:spPr>
          <a:xfrm>
            <a:off x="7174938" y="3026726"/>
            <a:ext cx="791748" cy="543268"/>
          </a:xfrm>
          <a:custGeom>
            <a:avLst/>
            <a:gdLst/>
            <a:ahLst/>
            <a:cxnLst/>
            <a:rect l="l" t="t" r="r" b="b"/>
            <a:pathLst>
              <a:path w="1305559" h="1194435">
                <a:moveTo>
                  <a:pt x="1114432" y="174848"/>
                </a:moveTo>
                <a:lnTo>
                  <a:pt x="1149131" y="209106"/>
                </a:lnTo>
                <a:lnTo>
                  <a:pt x="1180361" y="245148"/>
                </a:lnTo>
                <a:lnTo>
                  <a:pt x="1208120" y="282785"/>
                </a:lnTo>
                <a:lnTo>
                  <a:pt x="1232410" y="321829"/>
                </a:lnTo>
                <a:lnTo>
                  <a:pt x="1253229" y="362094"/>
                </a:lnTo>
                <a:lnTo>
                  <a:pt x="1270579" y="403391"/>
                </a:lnTo>
                <a:lnTo>
                  <a:pt x="1284458" y="445532"/>
                </a:lnTo>
                <a:lnTo>
                  <a:pt x="1294868" y="488331"/>
                </a:lnTo>
                <a:lnTo>
                  <a:pt x="1301808" y="531598"/>
                </a:lnTo>
                <a:lnTo>
                  <a:pt x="1305278" y="575147"/>
                </a:lnTo>
                <a:lnTo>
                  <a:pt x="1305278" y="618790"/>
                </a:lnTo>
                <a:lnTo>
                  <a:pt x="1301808" y="662339"/>
                </a:lnTo>
                <a:lnTo>
                  <a:pt x="1294868" y="705607"/>
                </a:lnTo>
                <a:lnTo>
                  <a:pt x="1284458" y="748405"/>
                </a:lnTo>
                <a:lnTo>
                  <a:pt x="1270579" y="790547"/>
                </a:lnTo>
                <a:lnTo>
                  <a:pt x="1253229" y="831844"/>
                </a:lnTo>
                <a:lnTo>
                  <a:pt x="1232410" y="872108"/>
                </a:lnTo>
                <a:lnTo>
                  <a:pt x="1208120" y="911153"/>
                </a:lnTo>
                <a:lnTo>
                  <a:pt x="1180361" y="948790"/>
                </a:lnTo>
                <a:lnTo>
                  <a:pt x="1149131" y="984831"/>
                </a:lnTo>
                <a:lnTo>
                  <a:pt x="1114432" y="1019090"/>
                </a:lnTo>
                <a:lnTo>
                  <a:pt x="1078701" y="1049436"/>
                </a:lnTo>
                <a:lnTo>
                  <a:pt x="1041184" y="1076892"/>
                </a:lnTo>
                <a:lnTo>
                  <a:pt x="1002061" y="1101457"/>
                </a:lnTo>
                <a:lnTo>
                  <a:pt x="961508" y="1123133"/>
                </a:lnTo>
                <a:lnTo>
                  <a:pt x="919705" y="1141918"/>
                </a:lnTo>
                <a:lnTo>
                  <a:pt x="876831" y="1157814"/>
                </a:lnTo>
                <a:lnTo>
                  <a:pt x="833064" y="1170819"/>
                </a:lnTo>
                <a:lnTo>
                  <a:pt x="788583" y="1180935"/>
                </a:lnTo>
                <a:lnTo>
                  <a:pt x="743566" y="1188160"/>
                </a:lnTo>
                <a:lnTo>
                  <a:pt x="698191" y="1192495"/>
                </a:lnTo>
                <a:lnTo>
                  <a:pt x="652639" y="1193940"/>
                </a:lnTo>
                <a:lnTo>
                  <a:pt x="607086" y="1192495"/>
                </a:lnTo>
                <a:lnTo>
                  <a:pt x="561712" y="1188160"/>
                </a:lnTo>
                <a:lnTo>
                  <a:pt x="516695" y="1180935"/>
                </a:lnTo>
                <a:lnTo>
                  <a:pt x="472213" y="1170819"/>
                </a:lnTo>
                <a:lnTo>
                  <a:pt x="428447" y="1157814"/>
                </a:lnTo>
                <a:lnTo>
                  <a:pt x="385573" y="1141918"/>
                </a:lnTo>
                <a:lnTo>
                  <a:pt x="343770" y="1123133"/>
                </a:lnTo>
                <a:lnTo>
                  <a:pt x="303218" y="1101457"/>
                </a:lnTo>
                <a:lnTo>
                  <a:pt x="264094" y="1076892"/>
                </a:lnTo>
                <a:lnTo>
                  <a:pt x="226577" y="1049436"/>
                </a:lnTo>
                <a:lnTo>
                  <a:pt x="190847" y="1019090"/>
                </a:lnTo>
                <a:lnTo>
                  <a:pt x="156147" y="984831"/>
                </a:lnTo>
                <a:lnTo>
                  <a:pt x="124918" y="948790"/>
                </a:lnTo>
                <a:lnTo>
                  <a:pt x="97158" y="911153"/>
                </a:lnTo>
                <a:lnTo>
                  <a:pt x="72868" y="872108"/>
                </a:lnTo>
                <a:lnTo>
                  <a:pt x="52049" y="831844"/>
                </a:lnTo>
                <a:lnTo>
                  <a:pt x="34699" y="790547"/>
                </a:lnTo>
                <a:lnTo>
                  <a:pt x="20819" y="748405"/>
                </a:lnTo>
                <a:lnTo>
                  <a:pt x="10409" y="705607"/>
                </a:lnTo>
                <a:lnTo>
                  <a:pt x="3469" y="662339"/>
                </a:lnTo>
                <a:lnTo>
                  <a:pt x="0" y="618790"/>
                </a:lnTo>
                <a:lnTo>
                  <a:pt x="0" y="575147"/>
                </a:lnTo>
                <a:lnTo>
                  <a:pt x="3469" y="531598"/>
                </a:lnTo>
                <a:lnTo>
                  <a:pt x="10409" y="488331"/>
                </a:lnTo>
                <a:lnTo>
                  <a:pt x="20819" y="445532"/>
                </a:lnTo>
                <a:lnTo>
                  <a:pt x="34699" y="403391"/>
                </a:lnTo>
                <a:lnTo>
                  <a:pt x="52049" y="362094"/>
                </a:lnTo>
                <a:lnTo>
                  <a:pt x="72868" y="321829"/>
                </a:lnTo>
                <a:lnTo>
                  <a:pt x="97158" y="282785"/>
                </a:lnTo>
                <a:lnTo>
                  <a:pt x="124918" y="245148"/>
                </a:lnTo>
                <a:lnTo>
                  <a:pt x="156147" y="209106"/>
                </a:lnTo>
                <a:lnTo>
                  <a:pt x="190847" y="174848"/>
                </a:lnTo>
                <a:lnTo>
                  <a:pt x="226577" y="144502"/>
                </a:lnTo>
                <a:lnTo>
                  <a:pt x="264094" y="117047"/>
                </a:lnTo>
                <a:lnTo>
                  <a:pt x="303218" y="92481"/>
                </a:lnTo>
                <a:lnTo>
                  <a:pt x="343770" y="70806"/>
                </a:lnTo>
                <a:lnTo>
                  <a:pt x="385573" y="52020"/>
                </a:lnTo>
                <a:lnTo>
                  <a:pt x="428447" y="36125"/>
                </a:lnTo>
                <a:lnTo>
                  <a:pt x="472213" y="23120"/>
                </a:lnTo>
                <a:lnTo>
                  <a:pt x="516695" y="13005"/>
                </a:lnTo>
                <a:lnTo>
                  <a:pt x="561712" y="5780"/>
                </a:lnTo>
                <a:lnTo>
                  <a:pt x="607086" y="1445"/>
                </a:lnTo>
                <a:lnTo>
                  <a:pt x="652639" y="0"/>
                </a:lnTo>
                <a:lnTo>
                  <a:pt x="698191" y="1445"/>
                </a:lnTo>
                <a:lnTo>
                  <a:pt x="743566" y="5780"/>
                </a:lnTo>
                <a:lnTo>
                  <a:pt x="788583" y="13005"/>
                </a:lnTo>
                <a:lnTo>
                  <a:pt x="833064" y="23120"/>
                </a:lnTo>
                <a:lnTo>
                  <a:pt x="876831" y="36125"/>
                </a:lnTo>
                <a:lnTo>
                  <a:pt x="919705" y="52020"/>
                </a:lnTo>
                <a:lnTo>
                  <a:pt x="961508" y="70806"/>
                </a:lnTo>
                <a:lnTo>
                  <a:pt x="1002061" y="92481"/>
                </a:lnTo>
                <a:lnTo>
                  <a:pt x="1041184" y="117047"/>
                </a:lnTo>
                <a:lnTo>
                  <a:pt x="1078701" y="144502"/>
                </a:lnTo>
                <a:lnTo>
                  <a:pt x="1114432" y="174848"/>
                </a:lnTo>
                <a:close/>
              </a:path>
            </a:pathLst>
          </a:custGeom>
          <a:ln w="52354">
            <a:solidFill>
              <a:srgbClr val="00D2FF"/>
            </a:solidFill>
          </a:ln>
        </p:spPr>
        <p:txBody>
          <a:bodyPr wrap="square" lIns="0" tIns="0" rIns="0" bIns="0" rtlCol="0"/>
          <a:lstStyle/>
          <a:p>
            <a:endParaRPr sz="820"/>
          </a:p>
        </p:txBody>
      </p:sp>
      <p:sp>
        <p:nvSpPr>
          <p:cNvPr id="16" name="object 16"/>
          <p:cNvSpPr txBox="1"/>
          <p:nvPr/>
        </p:nvSpPr>
        <p:spPr>
          <a:xfrm>
            <a:off x="7377349" y="3194444"/>
            <a:ext cx="388172" cy="190232"/>
          </a:xfrm>
          <a:prstGeom prst="rect">
            <a:avLst/>
          </a:prstGeom>
        </p:spPr>
        <p:txBody>
          <a:bodyPr vert="horz" wrap="square" lIns="0" tIns="7798" rIns="0" bIns="0" rtlCol="0">
            <a:spAutoFit/>
          </a:bodyPr>
          <a:lstStyle/>
          <a:p>
            <a:pPr marL="12700">
              <a:lnSpc>
                <a:spcPct val="100000"/>
              </a:lnSpc>
              <a:spcBef>
                <a:spcPts val="135"/>
              </a:spcBef>
            </a:pPr>
            <a:r>
              <a:rPr sz="1185" spc="10" dirty="0">
                <a:solidFill>
                  <a:srgbClr val="32324B"/>
                </a:solidFill>
                <a:latin typeface="Arial" panose="020B0604020202020204"/>
                <a:cs typeface="Arial" panose="020B0604020202020204"/>
              </a:rPr>
              <a:t>TLS</a:t>
            </a:r>
            <a:endParaRPr sz="1185">
              <a:latin typeface="Arial" panose="020B0604020202020204"/>
              <a:cs typeface="Arial" panose="020B0604020202020204"/>
            </a:endParaRPr>
          </a:p>
        </p:txBody>
      </p:sp>
      <p:sp>
        <p:nvSpPr>
          <p:cNvPr id="17" name="object 17"/>
          <p:cNvSpPr/>
          <p:nvPr/>
        </p:nvSpPr>
        <p:spPr>
          <a:xfrm>
            <a:off x="7009637" y="3430110"/>
            <a:ext cx="1122216" cy="643056"/>
          </a:xfrm>
          <a:prstGeom prst="rect">
            <a:avLst/>
          </a:prstGeom>
          <a:blipFill>
            <a:blip r:embed="rId6" cstate="print"/>
            <a:stretch>
              <a:fillRect/>
            </a:stretch>
          </a:blipFill>
        </p:spPr>
        <p:txBody>
          <a:bodyPr wrap="square" lIns="0" tIns="0" rIns="0" bIns="0" rtlCol="0"/>
          <a:lstStyle/>
          <a:p>
            <a:endParaRPr sz="820"/>
          </a:p>
        </p:txBody>
      </p:sp>
      <p:sp>
        <p:nvSpPr>
          <p:cNvPr id="18" name="object 18"/>
          <p:cNvSpPr/>
          <p:nvPr/>
        </p:nvSpPr>
        <p:spPr>
          <a:xfrm>
            <a:off x="7076603" y="3461068"/>
            <a:ext cx="988531" cy="543268"/>
          </a:xfrm>
          <a:custGeom>
            <a:avLst/>
            <a:gdLst/>
            <a:ahLst/>
            <a:cxnLst/>
            <a:rect l="l" t="t" r="r" b="b"/>
            <a:pathLst>
              <a:path w="1630044" h="1194434">
                <a:moveTo>
                  <a:pt x="814837" y="0"/>
                </a:moveTo>
                <a:lnTo>
                  <a:pt x="766708" y="1034"/>
                </a:lnTo>
                <a:lnTo>
                  <a:pt x="718714" y="4138"/>
                </a:lnTo>
                <a:lnTo>
                  <a:pt x="670990" y="9311"/>
                </a:lnTo>
                <a:lnTo>
                  <a:pt x="623671" y="16553"/>
                </a:lnTo>
                <a:lnTo>
                  <a:pt x="576894" y="25865"/>
                </a:lnTo>
                <a:lnTo>
                  <a:pt x="530792" y="37246"/>
                </a:lnTo>
                <a:lnTo>
                  <a:pt x="485502" y="50696"/>
                </a:lnTo>
                <a:lnTo>
                  <a:pt x="441158" y="66215"/>
                </a:lnTo>
                <a:lnTo>
                  <a:pt x="397895" y="83804"/>
                </a:lnTo>
                <a:lnTo>
                  <a:pt x="355849" y="103461"/>
                </a:lnTo>
                <a:lnTo>
                  <a:pt x="315155" y="125188"/>
                </a:lnTo>
                <a:lnTo>
                  <a:pt x="275948" y="148985"/>
                </a:lnTo>
                <a:lnTo>
                  <a:pt x="238363" y="174850"/>
                </a:lnTo>
                <a:lnTo>
                  <a:pt x="198636" y="206057"/>
                </a:lnTo>
                <a:lnTo>
                  <a:pt x="162520" y="238763"/>
                </a:lnTo>
                <a:lnTo>
                  <a:pt x="130016" y="272827"/>
                </a:lnTo>
                <a:lnTo>
                  <a:pt x="101123" y="308104"/>
                </a:lnTo>
                <a:lnTo>
                  <a:pt x="75842" y="344454"/>
                </a:lnTo>
                <a:lnTo>
                  <a:pt x="54173" y="381731"/>
                </a:lnTo>
                <a:lnTo>
                  <a:pt x="36115" y="419795"/>
                </a:lnTo>
                <a:lnTo>
                  <a:pt x="21669" y="458501"/>
                </a:lnTo>
                <a:lnTo>
                  <a:pt x="10834" y="497707"/>
                </a:lnTo>
                <a:lnTo>
                  <a:pt x="3611" y="537270"/>
                </a:lnTo>
                <a:lnTo>
                  <a:pt x="0" y="577048"/>
                </a:lnTo>
                <a:lnTo>
                  <a:pt x="0" y="616897"/>
                </a:lnTo>
                <a:lnTo>
                  <a:pt x="3611" y="656674"/>
                </a:lnTo>
                <a:lnTo>
                  <a:pt x="10834" y="696237"/>
                </a:lnTo>
                <a:lnTo>
                  <a:pt x="21669" y="735443"/>
                </a:lnTo>
                <a:lnTo>
                  <a:pt x="36115" y="774148"/>
                </a:lnTo>
                <a:lnTo>
                  <a:pt x="54173" y="812211"/>
                </a:lnTo>
                <a:lnTo>
                  <a:pt x="75842" y="849488"/>
                </a:lnTo>
                <a:lnTo>
                  <a:pt x="101123" y="885837"/>
                </a:lnTo>
                <a:lnTo>
                  <a:pt x="130016" y="921113"/>
                </a:lnTo>
                <a:lnTo>
                  <a:pt x="162520" y="955176"/>
                </a:lnTo>
                <a:lnTo>
                  <a:pt x="198636" y="987881"/>
                </a:lnTo>
                <a:lnTo>
                  <a:pt x="238363" y="1019086"/>
                </a:lnTo>
                <a:lnTo>
                  <a:pt x="275948" y="1044952"/>
                </a:lnTo>
                <a:lnTo>
                  <a:pt x="315155" y="1068748"/>
                </a:lnTo>
                <a:lnTo>
                  <a:pt x="355849" y="1090475"/>
                </a:lnTo>
                <a:lnTo>
                  <a:pt x="397895" y="1110133"/>
                </a:lnTo>
                <a:lnTo>
                  <a:pt x="441158" y="1127721"/>
                </a:lnTo>
                <a:lnTo>
                  <a:pt x="485502" y="1143241"/>
                </a:lnTo>
                <a:lnTo>
                  <a:pt x="530792" y="1156691"/>
                </a:lnTo>
                <a:lnTo>
                  <a:pt x="576894" y="1168071"/>
                </a:lnTo>
                <a:lnTo>
                  <a:pt x="623671" y="1177383"/>
                </a:lnTo>
                <a:lnTo>
                  <a:pt x="670990" y="1184625"/>
                </a:lnTo>
                <a:lnTo>
                  <a:pt x="718714" y="1189798"/>
                </a:lnTo>
                <a:lnTo>
                  <a:pt x="766708" y="1192902"/>
                </a:lnTo>
                <a:lnTo>
                  <a:pt x="814837" y="1193937"/>
                </a:lnTo>
                <a:lnTo>
                  <a:pt x="862967" y="1192902"/>
                </a:lnTo>
                <a:lnTo>
                  <a:pt x="910961" y="1189798"/>
                </a:lnTo>
                <a:lnTo>
                  <a:pt x="958685" y="1184625"/>
                </a:lnTo>
                <a:lnTo>
                  <a:pt x="1006003" y="1177383"/>
                </a:lnTo>
                <a:lnTo>
                  <a:pt x="1052781" y="1168071"/>
                </a:lnTo>
                <a:lnTo>
                  <a:pt x="1098882" y="1156691"/>
                </a:lnTo>
                <a:lnTo>
                  <a:pt x="1144173" y="1143241"/>
                </a:lnTo>
                <a:lnTo>
                  <a:pt x="1188517" y="1127721"/>
                </a:lnTo>
                <a:lnTo>
                  <a:pt x="1231780" y="1110133"/>
                </a:lnTo>
                <a:lnTo>
                  <a:pt x="1273826" y="1090475"/>
                </a:lnTo>
                <a:lnTo>
                  <a:pt x="1314520" y="1068748"/>
                </a:lnTo>
                <a:lnTo>
                  <a:pt x="1353727" y="1044952"/>
                </a:lnTo>
                <a:lnTo>
                  <a:pt x="1391312" y="1019086"/>
                </a:lnTo>
                <a:lnTo>
                  <a:pt x="1431039" y="987881"/>
                </a:lnTo>
                <a:lnTo>
                  <a:pt x="1467155" y="955176"/>
                </a:lnTo>
                <a:lnTo>
                  <a:pt x="1499659" y="921113"/>
                </a:lnTo>
                <a:lnTo>
                  <a:pt x="1528551" y="885837"/>
                </a:lnTo>
                <a:lnTo>
                  <a:pt x="1553832" y="849488"/>
                </a:lnTo>
                <a:lnTo>
                  <a:pt x="1575502" y="812211"/>
                </a:lnTo>
                <a:lnTo>
                  <a:pt x="1593560" y="774148"/>
                </a:lnTo>
                <a:lnTo>
                  <a:pt x="1608006" y="735443"/>
                </a:lnTo>
                <a:lnTo>
                  <a:pt x="1618841" y="696237"/>
                </a:lnTo>
                <a:lnTo>
                  <a:pt x="1626064" y="656674"/>
                </a:lnTo>
                <a:lnTo>
                  <a:pt x="1629675" y="616897"/>
                </a:lnTo>
                <a:lnTo>
                  <a:pt x="1629675" y="577048"/>
                </a:lnTo>
                <a:lnTo>
                  <a:pt x="1626064" y="537270"/>
                </a:lnTo>
                <a:lnTo>
                  <a:pt x="1618841" y="497707"/>
                </a:lnTo>
                <a:lnTo>
                  <a:pt x="1608006" y="458501"/>
                </a:lnTo>
                <a:lnTo>
                  <a:pt x="1593560" y="419795"/>
                </a:lnTo>
                <a:lnTo>
                  <a:pt x="1575502" y="381731"/>
                </a:lnTo>
                <a:lnTo>
                  <a:pt x="1553832" y="344454"/>
                </a:lnTo>
                <a:lnTo>
                  <a:pt x="1528551" y="308104"/>
                </a:lnTo>
                <a:lnTo>
                  <a:pt x="1499659" y="272827"/>
                </a:lnTo>
                <a:lnTo>
                  <a:pt x="1467155" y="238763"/>
                </a:lnTo>
                <a:lnTo>
                  <a:pt x="1431039" y="206057"/>
                </a:lnTo>
                <a:lnTo>
                  <a:pt x="1391312" y="174850"/>
                </a:lnTo>
                <a:lnTo>
                  <a:pt x="1353727" y="148985"/>
                </a:lnTo>
                <a:lnTo>
                  <a:pt x="1314520" y="125188"/>
                </a:lnTo>
                <a:lnTo>
                  <a:pt x="1273826" y="103461"/>
                </a:lnTo>
                <a:lnTo>
                  <a:pt x="1231780" y="83804"/>
                </a:lnTo>
                <a:lnTo>
                  <a:pt x="1188517" y="66215"/>
                </a:lnTo>
                <a:lnTo>
                  <a:pt x="1144173" y="50696"/>
                </a:lnTo>
                <a:lnTo>
                  <a:pt x="1098882" y="37246"/>
                </a:lnTo>
                <a:lnTo>
                  <a:pt x="1052781" y="25865"/>
                </a:lnTo>
                <a:lnTo>
                  <a:pt x="1006003" y="16553"/>
                </a:lnTo>
                <a:lnTo>
                  <a:pt x="958685" y="9311"/>
                </a:lnTo>
                <a:lnTo>
                  <a:pt x="910961" y="4138"/>
                </a:lnTo>
                <a:lnTo>
                  <a:pt x="862967" y="1034"/>
                </a:lnTo>
                <a:lnTo>
                  <a:pt x="814837" y="0"/>
                </a:lnTo>
                <a:close/>
              </a:path>
            </a:pathLst>
          </a:custGeom>
          <a:solidFill>
            <a:srgbClr val="FFFFFF"/>
          </a:solidFill>
        </p:spPr>
        <p:txBody>
          <a:bodyPr wrap="square" lIns="0" tIns="0" rIns="0" bIns="0" rtlCol="0"/>
          <a:lstStyle/>
          <a:p>
            <a:endParaRPr sz="820"/>
          </a:p>
        </p:txBody>
      </p:sp>
      <p:sp>
        <p:nvSpPr>
          <p:cNvPr id="19" name="object 19"/>
          <p:cNvSpPr/>
          <p:nvPr/>
        </p:nvSpPr>
        <p:spPr>
          <a:xfrm>
            <a:off x="7076587" y="3461066"/>
            <a:ext cx="988531" cy="543268"/>
          </a:xfrm>
          <a:custGeom>
            <a:avLst/>
            <a:gdLst/>
            <a:ahLst/>
            <a:cxnLst/>
            <a:rect l="l" t="t" r="r" b="b"/>
            <a:pathLst>
              <a:path w="1630044" h="1194434">
                <a:moveTo>
                  <a:pt x="1391349" y="174848"/>
                </a:moveTo>
                <a:lnTo>
                  <a:pt x="1431073" y="206054"/>
                </a:lnTo>
                <a:lnTo>
                  <a:pt x="1467187" y="238760"/>
                </a:lnTo>
                <a:lnTo>
                  <a:pt x="1499688" y="272823"/>
                </a:lnTo>
                <a:lnTo>
                  <a:pt x="1528579" y="308101"/>
                </a:lnTo>
                <a:lnTo>
                  <a:pt x="1553858" y="344450"/>
                </a:lnTo>
                <a:lnTo>
                  <a:pt x="1575526" y="381727"/>
                </a:lnTo>
                <a:lnTo>
                  <a:pt x="1593583" y="419791"/>
                </a:lnTo>
                <a:lnTo>
                  <a:pt x="1608028" y="458497"/>
                </a:lnTo>
                <a:lnTo>
                  <a:pt x="1618862" y="497703"/>
                </a:lnTo>
                <a:lnTo>
                  <a:pt x="1626085" y="537267"/>
                </a:lnTo>
                <a:lnTo>
                  <a:pt x="1629696" y="577044"/>
                </a:lnTo>
                <a:lnTo>
                  <a:pt x="1629696" y="616893"/>
                </a:lnTo>
                <a:lnTo>
                  <a:pt x="1626085" y="656671"/>
                </a:lnTo>
                <a:lnTo>
                  <a:pt x="1618862" y="696234"/>
                </a:lnTo>
                <a:lnTo>
                  <a:pt x="1608028" y="735441"/>
                </a:lnTo>
                <a:lnTo>
                  <a:pt x="1593583" y="774147"/>
                </a:lnTo>
                <a:lnTo>
                  <a:pt x="1575526" y="812210"/>
                </a:lnTo>
                <a:lnTo>
                  <a:pt x="1553858" y="849488"/>
                </a:lnTo>
                <a:lnTo>
                  <a:pt x="1528579" y="885837"/>
                </a:lnTo>
                <a:lnTo>
                  <a:pt x="1499688" y="921115"/>
                </a:lnTo>
                <a:lnTo>
                  <a:pt x="1467187" y="955178"/>
                </a:lnTo>
                <a:lnTo>
                  <a:pt x="1431073" y="987884"/>
                </a:lnTo>
                <a:lnTo>
                  <a:pt x="1391349" y="1019090"/>
                </a:lnTo>
                <a:lnTo>
                  <a:pt x="1353756" y="1044955"/>
                </a:lnTo>
                <a:lnTo>
                  <a:pt x="1314543" y="1068751"/>
                </a:lnTo>
                <a:lnTo>
                  <a:pt x="1273844" y="1090478"/>
                </a:lnTo>
                <a:lnTo>
                  <a:pt x="1231794" y="1110136"/>
                </a:lnTo>
                <a:lnTo>
                  <a:pt x="1188528" y="1127725"/>
                </a:lnTo>
                <a:lnTo>
                  <a:pt x="1144182" y="1143244"/>
                </a:lnTo>
                <a:lnTo>
                  <a:pt x="1098890" y="1156694"/>
                </a:lnTo>
                <a:lnTo>
                  <a:pt x="1052788" y="1168075"/>
                </a:lnTo>
                <a:lnTo>
                  <a:pt x="1006011" y="1177386"/>
                </a:lnTo>
                <a:lnTo>
                  <a:pt x="958693" y="1184628"/>
                </a:lnTo>
                <a:lnTo>
                  <a:pt x="910970" y="1189801"/>
                </a:lnTo>
                <a:lnTo>
                  <a:pt x="862977" y="1192905"/>
                </a:lnTo>
                <a:lnTo>
                  <a:pt x="814849" y="1193940"/>
                </a:lnTo>
                <a:lnTo>
                  <a:pt x="766720" y="1192905"/>
                </a:lnTo>
                <a:lnTo>
                  <a:pt x="718727" y="1189801"/>
                </a:lnTo>
                <a:lnTo>
                  <a:pt x="671004" y="1184628"/>
                </a:lnTo>
                <a:lnTo>
                  <a:pt x="623686" y="1177386"/>
                </a:lnTo>
                <a:lnTo>
                  <a:pt x="576908" y="1168075"/>
                </a:lnTo>
                <a:lnTo>
                  <a:pt x="530806" y="1156694"/>
                </a:lnTo>
                <a:lnTo>
                  <a:pt x="485514" y="1143244"/>
                </a:lnTo>
                <a:lnTo>
                  <a:pt x="441167" y="1127725"/>
                </a:lnTo>
                <a:lnTo>
                  <a:pt x="397901" y="1110136"/>
                </a:lnTo>
                <a:lnTo>
                  <a:pt x="355851" y="1090478"/>
                </a:lnTo>
                <a:lnTo>
                  <a:pt x="315151" y="1068751"/>
                </a:lnTo>
                <a:lnTo>
                  <a:pt x="275937" y="1044955"/>
                </a:lnTo>
                <a:lnTo>
                  <a:pt x="238344" y="1019090"/>
                </a:lnTo>
                <a:lnTo>
                  <a:pt x="198620" y="987884"/>
                </a:lnTo>
                <a:lnTo>
                  <a:pt x="162507" y="955178"/>
                </a:lnTo>
                <a:lnTo>
                  <a:pt x="130006" y="921115"/>
                </a:lnTo>
                <a:lnTo>
                  <a:pt x="101115" y="885837"/>
                </a:lnTo>
                <a:lnTo>
                  <a:pt x="75836" y="849488"/>
                </a:lnTo>
                <a:lnTo>
                  <a:pt x="54169" y="812210"/>
                </a:lnTo>
                <a:lnTo>
                  <a:pt x="36112" y="774147"/>
                </a:lnTo>
                <a:lnTo>
                  <a:pt x="21667" y="735441"/>
                </a:lnTo>
                <a:lnTo>
                  <a:pt x="10833" y="696234"/>
                </a:lnTo>
                <a:lnTo>
                  <a:pt x="3611" y="656671"/>
                </a:lnTo>
                <a:lnTo>
                  <a:pt x="0" y="616893"/>
                </a:lnTo>
                <a:lnTo>
                  <a:pt x="0" y="577044"/>
                </a:lnTo>
                <a:lnTo>
                  <a:pt x="3611" y="537267"/>
                </a:lnTo>
                <a:lnTo>
                  <a:pt x="10833" y="497703"/>
                </a:lnTo>
                <a:lnTo>
                  <a:pt x="21667" y="458497"/>
                </a:lnTo>
                <a:lnTo>
                  <a:pt x="36112" y="419791"/>
                </a:lnTo>
                <a:lnTo>
                  <a:pt x="54169" y="381727"/>
                </a:lnTo>
                <a:lnTo>
                  <a:pt x="75836" y="344450"/>
                </a:lnTo>
                <a:lnTo>
                  <a:pt x="101115" y="308101"/>
                </a:lnTo>
                <a:lnTo>
                  <a:pt x="130006" y="272823"/>
                </a:lnTo>
                <a:lnTo>
                  <a:pt x="162507" y="238760"/>
                </a:lnTo>
                <a:lnTo>
                  <a:pt x="198620" y="206054"/>
                </a:lnTo>
                <a:lnTo>
                  <a:pt x="238344" y="174848"/>
                </a:lnTo>
                <a:lnTo>
                  <a:pt x="275937" y="148983"/>
                </a:lnTo>
                <a:lnTo>
                  <a:pt x="315151" y="125187"/>
                </a:lnTo>
                <a:lnTo>
                  <a:pt x="355851" y="103460"/>
                </a:lnTo>
                <a:lnTo>
                  <a:pt x="397901" y="83802"/>
                </a:lnTo>
                <a:lnTo>
                  <a:pt x="441167" y="66214"/>
                </a:lnTo>
                <a:lnTo>
                  <a:pt x="485514" y="50695"/>
                </a:lnTo>
                <a:lnTo>
                  <a:pt x="530806" y="37245"/>
                </a:lnTo>
                <a:lnTo>
                  <a:pt x="576908" y="25865"/>
                </a:lnTo>
                <a:lnTo>
                  <a:pt x="623686" y="16553"/>
                </a:lnTo>
                <a:lnTo>
                  <a:pt x="671004" y="9311"/>
                </a:lnTo>
                <a:lnTo>
                  <a:pt x="718727" y="4138"/>
                </a:lnTo>
                <a:lnTo>
                  <a:pt x="766720" y="1034"/>
                </a:lnTo>
                <a:lnTo>
                  <a:pt x="814849" y="0"/>
                </a:lnTo>
                <a:lnTo>
                  <a:pt x="862977" y="1034"/>
                </a:lnTo>
                <a:lnTo>
                  <a:pt x="910970" y="4138"/>
                </a:lnTo>
                <a:lnTo>
                  <a:pt x="958693" y="9311"/>
                </a:lnTo>
                <a:lnTo>
                  <a:pt x="1006011" y="16553"/>
                </a:lnTo>
                <a:lnTo>
                  <a:pt x="1052788" y="25865"/>
                </a:lnTo>
                <a:lnTo>
                  <a:pt x="1098890" y="37245"/>
                </a:lnTo>
                <a:lnTo>
                  <a:pt x="1144182" y="50695"/>
                </a:lnTo>
                <a:lnTo>
                  <a:pt x="1188528" y="66214"/>
                </a:lnTo>
                <a:lnTo>
                  <a:pt x="1231794" y="83802"/>
                </a:lnTo>
                <a:lnTo>
                  <a:pt x="1273844" y="103460"/>
                </a:lnTo>
                <a:lnTo>
                  <a:pt x="1314543" y="125187"/>
                </a:lnTo>
                <a:lnTo>
                  <a:pt x="1353756" y="148983"/>
                </a:lnTo>
                <a:lnTo>
                  <a:pt x="1391349" y="174848"/>
                </a:lnTo>
                <a:close/>
              </a:path>
            </a:pathLst>
          </a:custGeom>
          <a:ln w="52354">
            <a:solidFill>
              <a:srgbClr val="00D2FF"/>
            </a:solidFill>
          </a:ln>
        </p:spPr>
        <p:txBody>
          <a:bodyPr wrap="square" lIns="0" tIns="0" rIns="0" bIns="0" rtlCol="0"/>
          <a:lstStyle/>
          <a:p>
            <a:endParaRPr sz="820"/>
          </a:p>
        </p:txBody>
      </p:sp>
      <p:sp>
        <p:nvSpPr>
          <p:cNvPr id="20" name="object 20"/>
          <p:cNvSpPr txBox="1"/>
          <p:nvPr/>
        </p:nvSpPr>
        <p:spPr>
          <a:xfrm>
            <a:off x="7282098" y="3627832"/>
            <a:ext cx="580332" cy="190232"/>
          </a:xfrm>
          <a:prstGeom prst="rect">
            <a:avLst/>
          </a:prstGeom>
        </p:spPr>
        <p:txBody>
          <a:bodyPr vert="horz" wrap="square" lIns="0" tIns="7798" rIns="0" bIns="0" rtlCol="0">
            <a:spAutoFit/>
          </a:bodyPr>
          <a:lstStyle/>
          <a:p>
            <a:pPr marL="12700">
              <a:lnSpc>
                <a:spcPct val="100000"/>
              </a:lnSpc>
              <a:spcBef>
                <a:spcPts val="135"/>
              </a:spcBef>
            </a:pPr>
            <a:r>
              <a:rPr sz="1185" spc="5" dirty="0">
                <a:solidFill>
                  <a:srgbClr val="32324B"/>
                </a:solidFill>
                <a:latin typeface="Arial" panose="020B0604020202020204"/>
                <a:cs typeface="Arial" panose="020B0604020202020204"/>
              </a:rPr>
              <a:t>retries</a:t>
            </a:r>
            <a:endParaRPr sz="1185">
              <a:latin typeface="Arial" panose="020B0604020202020204"/>
              <a:cs typeface="Arial" panose="020B0604020202020204"/>
            </a:endParaRPr>
          </a:p>
        </p:txBody>
      </p:sp>
      <p:sp>
        <p:nvSpPr>
          <p:cNvPr id="21" name="object 21"/>
          <p:cNvSpPr/>
          <p:nvPr/>
        </p:nvSpPr>
        <p:spPr>
          <a:xfrm>
            <a:off x="6542342" y="3873532"/>
            <a:ext cx="1516169" cy="643056"/>
          </a:xfrm>
          <a:prstGeom prst="rect">
            <a:avLst/>
          </a:prstGeom>
          <a:blipFill>
            <a:blip r:embed="rId7" cstate="print"/>
            <a:stretch>
              <a:fillRect/>
            </a:stretch>
          </a:blipFill>
        </p:spPr>
        <p:txBody>
          <a:bodyPr wrap="square" lIns="0" tIns="0" rIns="0" bIns="0" rtlCol="0"/>
          <a:lstStyle/>
          <a:p>
            <a:endParaRPr sz="820"/>
          </a:p>
        </p:txBody>
      </p:sp>
      <p:sp>
        <p:nvSpPr>
          <p:cNvPr id="22" name="object 22"/>
          <p:cNvSpPr/>
          <p:nvPr/>
        </p:nvSpPr>
        <p:spPr>
          <a:xfrm>
            <a:off x="6609295" y="3904493"/>
            <a:ext cx="1382479" cy="543268"/>
          </a:xfrm>
          <a:custGeom>
            <a:avLst/>
            <a:gdLst/>
            <a:ahLst/>
            <a:cxnLst/>
            <a:rect l="l" t="t" r="r" b="b"/>
            <a:pathLst>
              <a:path w="2279650" h="1194434">
                <a:moveTo>
                  <a:pt x="1139664" y="0"/>
                </a:moveTo>
                <a:lnTo>
                  <a:pt x="1088184" y="604"/>
                </a:lnTo>
                <a:lnTo>
                  <a:pt x="1036789" y="2419"/>
                </a:lnTo>
                <a:lnTo>
                  <a:pt x="985563" y="5444"/>
                </a:lnTo>
                <a:lnTo>
                  <a:pt x="934590" y="9679"/>
                </a:lnTo>
                <a:lnTo>
                  <a:pt x="883956" y="15124"/>
                </a:lnTo>
                <a:lnTo>
                  <a:pt x="833744" y="21779"/>
                </a:lnTo>
                <a:lnTo>
                  <a:pt x="784038" y="29644"/>
                </a:lnTo>
                <a:lnTo>
                  <a:pt x="734925" y="38719"/>
                </a:lnTo>
                <a:lnTo>
                  <a:pt x="686487" y="49004"/>
                </a:lnTo>
                <a:lnTo>
                  <a:pt x="638810" y="60499"/>
                </a:lnTo>
                <a:lnTo>
                  <a:pt x="591977" y="73204"/>
                </a:lnTo>
                <a:lnTo>
                  <a:pt x="546074" y="87118"/>
                </a:lnTo>
                <a:lnTo>
                  <a:pt x="501185" y="102243"/>
                </a:lnTo>
                <a:lnTo>
                  <a:pt x="457394" y="118578"/>
                </a:lnTo>
                <a:lnTo>
                  <a:pt x="414787" y="136123"/>
                </a:lnTo>
                <a:lnTo>
                  <a:pt x="373446" y="154878"/>
                </a:lnTo>
                <a:lnTo>
                  <a:pt x="333458" y="174842"/>
                </a:lnTo>
                <a:lnTo>
                  <a:pt x="285821" y="201327"/>
                </a:lnTo>
                <a:lnTo>
                  <a:pt x="241849" y="228916"/>
                </a:lnTo>
                <a:lnTo>
                  <a:pt x="201540" y="257521"/>
                </a:lnTo>
                <a:lnTo>
                  <a:pt x="164897" y="287053"/>
                </a:lnTo>
                <a:lnTo>
                  <a:pt x="131917" y="317423"/>
                </a:lnTo>
                <a:lnTo>
                  <a:pt x="102602" y="348545"/>
                </a:lnTo>
                <a:lnTo>
                  <a:pt x="76951" y="380328"/>
                </a:lnTo>
                <a:lnTo>
                  <a:pt x="54965" y="412686"/>
                </a:lnTo>
                <a:lnTo>
                  <a:pt x="21986" y="478769"/>
                </a:lnTo>
                <a:lnTo>
                  <a:pt x="3664" y="546089"/>
                </a:lnTo>
                <a:lnTo>
                  <a:pt x="0" y="579992"/>
                </a:lnTo>
                <a:lnTo>
                  <a:pt x="0" y="613939"/>
                </a:lnTo>
                <a:lnTo>
                  <a:pt x="10993" y="681612"/>
                </a:lnTo>
                <a:lnTo>
                  <a:pt x="36643" y="748403"/>
                </a:lnTo>
                <a:lnTo>
                  <a:pt x="76951" y="813603"/>
                </a:lnTo>
                <a:lnTo>
                  <a:pt x="102602" y="845387"/>
                </a:lnTo>
                <a:lnTo>
                  <a:pt x="131917" y="876508"/>
                </a:lnTo>
                <a:lnTo>
                  <a:pt x="164897" y="906879"/>
                </a:lnTo>
                <a:lnTo>
                  <a:pt x="201540" y="936410"/>
                </a:lnTo>
                <a:lnTo>
                  <a:pt x="241849" y="965015"/>
                </a:lnTo>
                <a:lnTo>
                  <a:pt x="285821" y="992604"/>
                </a:lnTo>
                <a:lnTo>
                  <a:pt x="333458" y="1019089"/>
                </a:lnTo>
                <a:lnTo>
                  <a:pt x="373446" y="1039055"/>
                </a:lnTo>
                <a:lnTo>
                  <a:pt x="414787" y="1057810"/>
                </a:lnTo>
                <a:lnTo>
                  <a:pt x="457394" y="1075356"/>
                </a:lnTo>
                <a:lnTo>
                  <a:pt x="501185" y="1091691"/>
                </a:lnTo>
                <a:lnTo>
                  <a:pt x="546074" y="1106817"/>
                </a:lnTo>
                <a:lnTo>
                  <a:pt x="591977" y="1120732"/>
                </a:lnTo>
                <a:lnTo>
                  <a:pt x="638810" y="1133438"/>
                </a:lnTo>
                <a:lnTo>
                  <a:pt x="686487" y="1144933"/>
                </a:lnTo>
                <a:lnTo>
                  <a:pt x="734925" y="1155218"/>
                </a:lnTo>
                <a:lnTo>
                  <a:pt x="784038" y="1164294"/>
                </a:lnTo>
                <a:lnTo>
                  <a:pt x="833744" y="1172159"/>
                </a:lnTo>
                <a:lnTo>
                  <a:pt x="883956" y="1178814"/>
                </a:lnTo>
                <a:lnTo>
                  <a:pt x="934590" y="1184259"/>
                </a:lnTo>
                <a:lnTo>
                  <a:pt x="985563" y="1188494"/>
                </a:lnTo>
                <a:lnTo>
                  <a:pt x="1036789" y="1191520"/>
                </a:lnTo>
                <a:lnTo>
                  <a:pt x="1088184" y="1193335"/>
                </a:lnTo>
                <a:lnTo>
                  <a:pt x="1139664" y="1193940"/>
                </a:lnTo>
                <a:lnTo>
                  <a:pt x="1191143" y="1193335"/>
                </a:lnTo>
                <a:lnTo>
                  <a:pt x="1242538" y="1191520"/>
                </a:lnTo>
                <a:lnTo>
                  <a:pt x="1293765" y="1188494"/>
                </a:lnTo>
                <a:lnTo>
                  <a:pt x="1344737" y="1184259"/>
                </a:lnTo>
                <a:lnTo>
                  <a:pt x="1395372" y="1178814"/>
                </a:lnTo>
                <a:lnTo>
                  <a:pt x="1445584" y="1172159"/>
                </a:lnTo>
                <a:lnTo>
                  <a:pt x="1495289" y="1164294"/>
                </a:lnTo>
                <a:lnTo>
                  <a:pt x="1544403" y="1155218"/>
                </a:lnTo>
                <a:lnTo>
                  <a:pt x="1592841" y="1144933"/>
                </a:lnTo>
                <a:lnTo>
                  <a:pt x="1640518" y="1133438"/>
                </a:lnTo>
                <a:lnTo>
                  <a:pt x="1687350" y="1120732"/>
                </a:lnTo>
                <a:lnTo>
                  <a:pt x="1733253" y="1106817"/>
                </a:lnTo>
                <a:lnTo>
                  <a:pt x="1778143" y="1091691"/>
                </a:lnTo>
                <a:lnTo>
                  <a:pt x="1821933" y="1075356"/>
                </a:lnTo>
                <a:lnTo>
                  <a:pt x="1864541" y="1057810"/>
                </a:lnTo>
                <a:lnTo>
                  <a:pt x="1905881" y="1039055"/>
                </a:lnTo>
                <a:lnTo>
                  <a:pt x="1945870" y="1019089"/>
                </a:lnTo>
                <a:lnTo>
                  <a:pt x="1993507" y="992604"/>
                </a:lnTo>
                <a:lnTo>
                  <a:pt x="2037479" y="965015"/>
                </a:lnTo>
                <a:lnTo>
                  <a:pt x="2077787" y="936410"/>
                </a:lnTo>
                <a:lnTo>
                  <a:pt x="2114431" y="906879"/>
                </a:lnTo>
                <a:lnTo>
                  <a:pt x="2147410" y="876508"/>
                </a:lnTo>
                <a:lnTo>
                  <a:pt x="2176726" y="845387"/>
                </a:lnTo>
                <a:lnTo>
                  <a:pt x="2202376" y="813603"/>
                </a:lnTo>
                <a:lnTo>
                  <a:pt x="2224362" y="781246"/>
                </a:lnTo>
                <a:lnTo>
                  <a:pt x="2257342" y="715162"/>
                </a:lnTo>
                <a:lnTo>
                  <a:pt x="2275664" y="647842"/>
                </a:lnTo>
                <a:lnTo>
                  <a:pt x="2279328" y="613939"/>
                </a:lnTo>
                <a:lnTo>
                  <a:pt x="2279328" y="579992"/>
                </a:lnTo>
                <a:lnTo>
                  <a:pt x="2268335" y="512319"/>
                </a:lnTo>
                <a:lnTo>
                  <a:pt x="2242684" y="445529"/>
                </a:lnTo>
                <a:lnTo>
                  <a:pt x="2202376" y="380328"/>
                </a:lnTo>
                <a:lnTo>
                  <a:pt x="2176726" y="348545"/>
                </a:lnTo>
                <a:lnTo>
                  <a:pt x="2147410" y="317423"/>
                </a:lnTo>
                <a:lnTo>
                  <a:pt x="2114431" y="287053"/>
                </a:lnTo>
                <a:lnTo>
                  <a:pt x="2077787" y="257521"/>
                </a:lnTo>
                <a:lnTo>
                  <a:pt x="2037479" y="228916"/>
                </a:lnTo>
                <a:lnTo>
                  <a:pt x="1993507" y="201327"/>
                </a:lnTo>
                <a:lnTo>
                  <a:pt x="1945870" y="174842"/>
                </a:lnTo>
                <a:lnTo>
                  <a:pt x="1905881" y="154878"/>
                </a:lnTo>
                <a:lnTo>
                  <a:pt x="1864541" y="136123"/>
                </a:lnTo>
                <a:lnTo>
                  <a:pt x="1821933" y="118578"/>
                </a:lnTo>
                <a:lnTo>
                  <a:pt x="1778143" y="102243"/>
                </a:lnTo>
                <a:lnTo>
                  <a:pt x="1733253" y="87118"/>
                </a:lnTo>
                <a:lnTo>
                  <a:pt x="1687350" y="73204"/>
                </a:lnTo>
                <a:lnTo>
                  <a:pt x="1640518" y="60499"/>
                </a:lnTo>
                <a:lnTo>
                  <a:pt x="1592841" y="49004"/>
                </a:lnTo>
                <a:lnTo>
                  <a:pt x="1544403" y="38719"/>
                </a:lnTo>
                <a:lnTo>
                  <a:pt x="1495289" y="29644"/>
                </a:lnTo>
                <a:lnTo>
                  <a:pt x="1445584" y="21779"/>
                </a:lnTo>
                <a:lnTo>
                  <a:pt x="1395372" y="15124"/>
                </a:lnTo>
                <a:lnTo>
                  <a:pt x="1344737" y="9679"/>
                </a:lnTo>
                <a:lnTo>
                  <a:pt x="1293765" y="5444"/>
                </a:lnTo>
                <a:lnTo>
                  <a:pt x="1242538" y="2419"/>
                </a:lnTo>
                <a:lnTo>
                  <a:pt x="1191143" y="604"/>
                </a:lnTo>
                <a:lnTo>
                  <a:pt x="1139664" y="0"/>
                </a:lnTo>
                <a:close/>
              </a:path>
            </a:pathLst>
          </a:custGeom>
          <a:solidFill>
            <a:srgbClr val="FFFFFF"/>
          </a:solidFill>
        </p:spPr>
        <p:txBody>
          <a:bodyPr wrap="square" lIns="0" tIns="0" rIns="0" bIns="0" rtlCol="0"/>
          <a:lstStyle/>
          <a:p>
            <a:endParaRPr sz="820"/>
          </a:p>
        </p:txBody>
      </p:sp>
      <p:sp>
        <p:nvSpPr>
          <p:cNvPr id="23" name="object 23"/>
          <p:cNvSpPr/>
          <p:nvPr/>
        </p:nvSpPr>
        <p:spPr>
          <a:xfrm>
            <a:off x="6609295" y="3904493"/>
            <a:ext cx="1382479" cy="543268"/>
          </a:xfrm>
          <a:custGeom>
            <a:avLst/>
            <a:gdLst/>
            <a:ahLst/>
            <a:cxnLst/>
            <a:rect l="l" t="t" r="r" b="b"/>
            <a:pathLst>
              <a:path w="2279650" h="1194434">
                <a:moveTo>
                  <a:pt x="1945827" y="174848"/>
                </a:moveTo>
                <a:lnTo>
                  <a:pt x="1993467" y="201332"/>
                </a:lnTo>
                <a:lnTo>
                  <a:pt x="2037441" y="228921"/>
                </a:lnTo>
                <a:lnTo>
                  <a:pt x="2077751" y="257525"/>
                </a:lnTo>
                <a:lnTo>
                  <a:pt x="2114397" y="287057"/>
                </a:lnTo>
                <a:lnTo>
                  <a:pt x="2147378" y="317427"/>
                </a:lnTo>
                <a:lnTo>
                  <a:pt x="2176694" y="348548"/>
                </a:lnTo>
                <a:lnTo>
                  <a:pt x="2202346" y="380332"/>
                </a:lnTo>
                <a:lnTo>
                  <a:pt x="2224333" y="412689"/>
                </a:lnTo>
                <a:lnTo>
                  <a:pt x="2257314" y="478773"/>
                </a:lnTo>
                <a:lnTo>
                  <a:pt x="2275637" y="546093"/>
                </a:lnTo>
                <a:lnTo>
                  <a:pt x="2279302" y="579995"/>
                </a:lnTo>
                <a:lnTo>
                  <a:pt x="2279302" y="613942"/>
                </a:lnTo>
                <a:lnTo>
                  <a:pt x="2268308" y="681615"/>
                </a:lnTo>
                <a:lnTo>
                  <a:pt x="2242656" y="748405"/>
                </a:lnTo>
                <a:lnTo>
                  <a:pt x="2202346" y="813606"/>
                </a:lnTo>
                <a:lnTo>
                  <a:pt x="2176694" y="845389"/>
                </a:lnTo>
                <a:lnTo>
                  <a:pt x="2147378" y="876510"/>
                </a:lnTo>
                <a:lnTo>
                  <a:pt x="2114397" y="906881"/>
                </a:lnTo>
                <a:lnTo>
                  <a:pt x="2077751" y="936412"/>
                </a:lnTo>
                <a:lnTo>
                  <a:pt x="2037441" y="965016"/>
                </a:lnTo>
                <a:lnTo>
                  <a:pt x="1993467" y="992605"/>
                </a:lnTo>
                <a:lnTo>
                  <a:pt x="1945827" y="1019090"/>
                </a:lnTo>
                <a:lnTo>
                  <a:pt x="1905838" y="1039056"/>
                </a:lnTo>
                <a:lnTo>
                  <a:pt x="1864498" y="1057811"/>
                </a:lnTo>
                <a:lnTo>
                  <a:pt x="1821890" y="1075357"/>
                </a:lnTo>
                <a:lnTo>
                  <a:pt x="1778100" y="1091692"/>
                </a:lnTo>
                <a:lnTo>
                  <a:pt x="1733212" y="1106817"/>
                </a:lnTo>
                <a:lnTo>
                  <a:pt x="1687311" y="1120733"/>
                </a:lnTo>
                <a:lnTo>
                  <a:pt x="1640480" y="1133438"/>
                </a:lnTo>
                <a:lnTo>
                  <a:pt x="1592804" y="1144933"/>
                </a:lnTo>
                <a:lnTo>
                  <a:pt x="1544369" y="1155219"/>
                </a:lnTo>
                <a:lnTo>
                  <a:pt x="1495257" y="1164294"/>
                </a:lnTo>
                <a:lnTo>
                  <a:pt x="1445555" y="1172159"/>
                </a:lnTo>
                <a:lnTo>
                  <a:pt x="1395345" y="1178814"/>
                </a:lnTo>
                <a:lnTo>
                  <a:pt x="1344714" y="1184260"/>
                </a:lnTo>
                <a:lnTo>
                  <a:pt x="1293744" y="1188495"/>
                </a:lnTo>
                <a:lnTo>
                  <a:pt x="1242521" y="1191520"/>
                </a:lnTo>
                <a:lnTo>
                  <a:pt x="1191129" y="1193335"/>
                </a:lnTo>
                <a:lnTo>
                  <a:pt x="1139653" y="1193940"/>
                </a:lnTo>
                <a:lnTo>
                  <a:pt x="1088176" y="1193335"/>
                </a:lnTo>
                <a:lnTo>
                  <a:pt x="1036784" y="1191520"/>
                </a:lnTo>
                <a:lnTo>
                  <a:pt x="985561" y="1188495"/>
                </a:lnTo>
                <a:lnTo>
                  <a:pt x="934591" y="1184260"/>
                </a:lnTo>
                <a:lnTo>
                  <a:pt x="883959" y="1178814"/>
                </a:lnTo>
                <a:lnTo>
                  <a:pt x="833749" y="1172159"/>
                </a:lnTo>
                <a:lnTo>
                  <a:pt x="784047" y="1164294"/>
                </a:lnTo>
                <a:lnTo>
                  <a:pt x="734935" y="1155219"/>
                </a:lnTo>
                <a:lnTo>
                  <a:pt x="686499" y="1144933"/>
                </a:lnTo>
                <a:lnTo>
                  <a:pt x="638823" y="1133438"/>
                </a:lnTo>
                <a:lnTo>
                  <a:pt x="591992" y="1120733"/>
                </a:lnTo>
                <a:lnTo>
                  <a:pt x="546090" y="1106817"/>
                </a:lnTo>
                <a:lnTo>
                  <a:pt x="501201" y="1091692"/>
                </a:lnTo>
                <a:lnTo>
                  <a:pt x="457410" y="1075357"/>
                </a:lnTo>
                <a:lnTo>
                  <a:pt x="414802" y="1057811"/>
                </a:lnTo>
                <a:lnTo>
                  <a:pt x="373461" y="1039056"/>
                </a:lnTo>
                <a:lnTo>
                  <a:pt x="333471" y="1019090"/>
                </a:lnTo>
                <a:lnTo>
                  <a:pt x="285832" y="992605"/>
                </a:lnTo>
                <a:lnTo>
                  <a:pt x="241858" y="965016"/>
                </a:lnTo>
                <a:lnTo>
                  <a:pt x="201548" y="936412"/>
                </a:lnTo>
                <a:lnTo>
                  <a:pt x="164903" y="906881"/>
                </a:lnTo>
                <a:lnTo>
                  <a:pt x="131922" y="876510"/>
                </a:lnTo>
                <a:lnTo>
                  <a:pt x="102606" y="845389"/>
                </a:lnTo>
                <a:lnTo>
                  <a:pt x="76955" y="813606"/>
                </a:lnTo>
                <a:lnTo>
                  <a:pt x="54967" y="781248"/>
                </a:lnTo>
                <a:lnTo>
                  <a:pt x="21987" y="715165"/>
                </a:lnTo>
                <a:lnTo>
                  <a:pt x="3664" y="647845"/>
                </a:lnTo>
                <a:lnTo>
                  <a:pt x="0" y="613942"/>
                </a:lnTo>
                <a:lnTo>
                  <a:pt x="0" y="579995"/>
                </a:lnTo>
                <a:lnTo>
                  <a:pt x="10993" y="512322"/>
                </a:lnTo>
                <a:lnTo>
                  <a:pt x="36645" y="445532"/>
                </a:lnTo>
                <a:lnTo>
                  <a:pt x="76955" y="380332"/>
                </a:lnTo>
                <a:lnTo>
                  <a:pt x="102606" y="348548"/>
                </a:lnTo>
                <a:lnTo>
                  <a:pt x="131922" y="317427"/>
                </a:lnTo>
                <a:lnTo>
                  <a:pt x="164903" y="287057"/>
                </a:lnTo>
                <a:lnTo>
                  <a:pt x="201548" y="257525"/>
                </a:lnTo>
                <a:lnTo>
                  <a:pt x="241858" y="228921"/>
                </a:lnTo>
                <a:lnTo>
                  <a:pt x="285832" y="201332"/>
                </a:lnTo>
                <a:lnTo>
                  <a:pt x="333471" y="174848"/>
                </a:lnTo>
                <a:lnTo>
                  <a:pt x="373461" y="154882"/>
                </a:lnTo>
                <a:lnTo>
                  <a:pt x="414802" y="136127"/>
                </a:lnTo>
                <a:lnTo>
                  <a:pt x="457410" y="118582"/>
                </a:lnTo>
                <a:lnTo>
                  <a:pt x="501201" y="102246"/>
                </a:lnTo>
                <a:lnTo>
                  <a:pt x="546090" y="87121"/>
                </a:lnTo>
                <a:lnTo>
                  <a:pt x="591992" y="73206"/>
                </a:lnTo>
                <a:lnTo>
                  <a:pt x="638823" y="60501"/>
                </a:lnTo>
                <a:lnTo>
                  <a:pt x="686499" y="49005"/>
                </a:lnTo>
                <a:lnTo>
                  <a:pt x="734935" y="38720"/>
                </a:lnTo>
                <a:lnTo>
                  <a:pt x="784047" y="29645"/>
                </a:lnTo>
                <a:lnTo>
                  <a:pt x="833749" y="21780"/>
                </a:lnTo>
                <a:lnTo>
                  <a:pt x="883959" y="15125"/>
                </a:lnTo>
                <a:lnTo>
                  <a:pt x="934591" y="9680"/>
                </a:lnTo>
                <a:lnTo>
                  <a:pt x="985561" y="5445"/>
                </a:lnTo>
                <a:lnTo>
                  <a:pt x="1036784" y="2420"/>
                </a:lnTo>
                <a:lnTo>
                  <a:pt x="1088176" y="605"/>
                </a:lnTo>
                <a:lnTo>
                  <a:pt x="1139653" y="0"/>
                </a:lnTo>
                <a:lnTo>
                  <a:pt x="1191129" y="605"/>
                </a:lnTo>
                <a:lnTo>
                  <a:pt x="1242521" y="2420"/>
                </a:lnTo>
                <a:lnTo>
                  <a:pt x="1293744" y="5445"/>
                </a:lnTo>
                <a:lnTo>
                  <a:pt x="1344714" y="9680"/>
                </a:lnTo>
                <a:lnTo>
                  <a:pt x="1395345" y="15125"/>
                </a:lnTo>
                <a:lnTo>
                  <a:pt x="1445555" y="21780"/>
                </a:lnTo>
                <a:lnTo>
                  <a:pt x="1495257" y="29645"/>
                </a:lnTo>
                <a:lnTo>
                  <a:pt x="1544369" y="38720"/>
                </a:lnTo>
                <a:lnTo>
                  <a:pt x="1592804" y="49005"/>
                </a:lnTo>
                <a:lnTo>
                  <a:pt x="1640480" y="60501"/>
                </a:lnTo>
                <a:lnTo>
                  <a:pt x="1687311" y="73206"/>
                </a:lnTo>
                <a:lnTo>
                  <a:pt x="1733212" y="87121"/>
                </a:lnTo>
                <a:lnTo>
                  <a:pt x="1778100" y="102246"/>
                </a:lnTo>
                <a:lnTo>
                  <a:pt x="1821890" y="118582"/>
                </a:lnTo>
                <a:lnTo>
                  <a:pt x="1864498" y="136127"/>
                </a:lnTo>
                <a:lnTo>
                  <a:pt x="1905838" y="154882"/>
                </a:lnTo>
                <a:lnTo>
                  <a:pt x="1945827" y="174848"/>
                </a:lnTo>
                <a:close/>
              </a:path>
            </a:pathLst>
          </a:custGeom>
          <a:ln w="52354">
            <a:solidFill>
              <a:srgbClr val="00D2FF"/>
            </a:solidFill>
          </a:ln>
        </p:spPr>
        <p:txBody>
          <a:bodyPr wrap="square" lIns="0" tIns="0" rIns="0" bIns="0" rtlCol="0"/>
          <a:lstStyle/>
          <a:p>
            <a:endParaRPr sz="820"/>
          </a:p>
        </p:txBody>
      </p:sp>
      <p:sp>
        <p:nvSpPr>
          <p:cNvPr id="24" name="object 24"/>
          <p:cNvSpPr txBox="1"/>
          <p:nvPr/>
        </p:nvSpPr>
        <p:spPr>
          <a:xfrm>
            <a:off x="6964599" y="4075506"/>
            <a:ext cx="670444" cy="190232"/>
          </a:xfrm>
          <a:prstGeom prst="rect">
            <a:avLst/>
          </a:prstGeom>
        </p:spPr>
        <p:txBody>
          <a:bodyPr vert="horz" wrap="square" lIns="0" tIns="7798" rIns="0" bIns="0" rtlCol="0">
            <a:spAutoFit/>
          </a:bodyPr>
          <a:lstStyle/>
          <a:p>
            <a:pPr marL="12700">
              <a:lnSpc>
                <a:spcPct val="100000"/>
              </a:lnSpc>
              <a:spcBef>
                <a:spcPts val="135"/>
              </a:spcBef>
            </a:pPr>
            <a:r>
              <a:rPr sz="1185" spc="25" dirty="0">
                <a:solidFill>
                  <a:srgbClr val="32324B"/>
                </a:solidFill>
                <a:latin typeface="Arial" panose="020B0604020202020204"/>
                <a:cs typeface="Arial" panose="020B0604020202020204"/>
              </a:rPr>
              <a:t>m</a:t>
            </a:r>
            <a:r>
              <a:rPr sz="1185" spc="15" dirty="0">
                <a:solidFill>
                  <a:srgbClr val="32324B"/>
                </a:solidFill>
                <a:latin typeface="Arial" panose="020B0604020202020204"/>
                <a:cs typeface="Arial" panose="020B0604020202020204"/>
              </a:rPr>
              <a:t>e</a:t>
            </a:r>
            <a:r>
              <a:rPr sz="1185" spc="0" dirty="0">
                <a:solidFill>
                  <a:srgbClr val="32324B"/>
                </a:solidFill>
                <a:latin typeface="Arial" panose="020B0604020202020204"/>
                <a:cs typeface="Arial" panose="020B0604020202020204"/>
              </a:rPr>
              <a:t>tr</a:t>
            </a:r>
            <a:r>
              <a:rPr sz="1185" spc="10" dirty="0">
                <a:solidFill>
                  <a:srgbClr val="32324B"/>
                </a:solidFill>
                <a:latin typeface="Arial" panose="020B0604020202020204"/>
                <a:cs typeface="Arial" panose="020B0604020202020204"/>
              </a:rPr>
              <a:t>ics</a:t>
            </a:r>
            <a:endParaRPr sz="1185">
              <a:latin typeface="Arial" panose="020B0604020202020204"/>
              <a:cs typeface="Arial" panose="020B0604020202020204"/>
            </a:endParaRPr>
          </a:p>
        </p:txBody>
      </p:sp>
      <p:sp>
        <p:nvSpPr>
          <p:cNvPr id="25" name="object 25"/>
          <p:cNvSpPr/>
          <p:nvPr/>
        </p:nvSpPr>
        <p:spPr>
          <a:xfrm>
            <a:off x="8001380" y="3679604"/>
            <a:ext cx="2512701" cy="173355"/>
          </a:xfrm>
          <a:prstGeom prst="rect">
            <a:avLst/>
          </a:prstGeom>
          <a:blipFill>
            <a:blip r:embed="rId8" cstate="print"/>
            <a:stretch>
              <a:fillRect/>
            </a:stretch>
          </a:blipFill>
        </p:spPr>
        <p:txBody>
          <a:bodyPr wrap="square" lIns="0" tIns="0" rIns="0" bIns="0" rtlCol="0"/>
          <a:lstStyle/>
          <a:p>
            <a:endParaRPr sz="820"/>
          </a:p>
        </p:txBody>
      </p:sp>
      <p:sp>
        <p:nvSpPr>
          <p:cNvPr id="26" name="object 26"/>
          <p:cNvSpPr/>
          <p:nvPr/>
        </p:nvSpPr>
        <p:spPr>
          <a:xfrm>
            <a:off x="8052180" y="3747230"/>
            <a:ext cx="2297456" cy="0"/>
          </a:xfrm>
          <a:custGeom>
            <a:avLst/>
            <a:gdLst/>
            <a:ahLst/>
            <a:cxnLst/>
            <a:rect l="l" t="t" r="r" b="b"/>
            <a:pathLst>
              <a:path w="3788409">
                <a:moveTo>
                  <a:pt x="0" y="0"/>
                </a:moveTo>
                <a:lnTo>
                  <a:pt x="3762199" y="0"/>
                </a:lnTo>
                <a:lnTo>
                  <a:pt x="3788376" y="0"/>
                </a:lnTo>
              </a:path>
            </a:pathLst>
          </a:custGeom>
          <a:ln w="52354">
            <a:solidFill>
              <a:srgbClr val="00D2FF"/>
            </a:solidFill>
          </a:ln>
        </p:spPr>
        <p:txBody>
          <a:bodyPr wrap="square" lIns="0" tIns="0" rIns="0" bIns="0" rtlCol="0"/>
          <a:lstStyle/>
          <a:p>
            <a:endParaRPr sz="820"/>
          </a:p>
        </p:txBody>
      </p:sp>
      <p:sp>
        <p:nvSpPr>
          <p:cNvPr id="27" name="object 27"/>
          <p:cNvSpPr/>
          <p:nvPr/>
        </p:nvSpPr>
        <p:spPr>
          <a:xfrm>
            <a:off x="10333736" y="3698653"/>
            <a:ext cx="129776" cy="97332"/>
          </a:xfrm>
          <a:custGeom>
            <a:avLst/>
            <a:gdLst/>
            <a:ahLst/>
            <a:cxnLst/>
            <a:rect l="l" t="t" r="r" b="b"/>
            <a:pathLst>
              <a:path w="213994" h="213995">
                <a:moveTo>
                  <a:pt x="0" y="0"/>
                </a:moveTo>
                <a:lnTo>
                  <a:pt x="0" y="213606"/>
                </a:lnTo>
                <a:lnTo>
                  <a:pt x="213606" y="106803"/>
                </a:lnTo>
                <a:lnTo>
                  <a:pt x="0" y="0"/>
                </a:lnTo>
                <a:close/>
              </a:path>
            </a:pathLst>
          </a:custGeom>
          <a:solidFill>
            <a:srgbClr val="00D2FF"/>
          </a:solidFill>
        </p:spPr>
        <p:txBody>
          <a:bodyPr wrap="square" lIns="0" tIns="0" rIns="0" bIns="0" rtlCol="0"/>
          <a:lstStyle/>
          <a:p>
            <a:endParaRPr sz="820"/>
          </a:p>
        </p:txBody>
      </p:sp>
      <p:sp>
        <p:nvSpPr>
          <p:cNvPr id="28" name="object 28"/>
          <p:cNvSpPr/>
          <p:nvPr/>
        </p:nvSpPr>
        <p:spPr>
          <a:xfrm>
            <a:off x="7900371" y="3248283"/>
            <a:ext cx="2662472" cy="173355"/>
          </a:xfrm>
          <a:prstGeom prst="rect">
            <a:avLst/>
          </a:prstGeom>
          <a:blipFill>
            <a:blip r:embed="rId9" cstate="print"/>
            <a:stretch>
              <a:fillRect/>
            </a:stretch>
          </a:blipFill>
        </p:spPr>
        <p:txBody>
          <a:bodyPr wrap="square" lIns="0" tIns="0" rIns="0" bIns="0" rtlCol="0"/>
          <a:lstStyle/>
          <a:p>
            <a:endParaRPr sz="820"/>
          </a:p>
        </p:txBody>
      </p:sp>
      <p:sp>
        <p:nvSpPr>
          <p:cNvPr id="29" name="object 29"/>
          <p:cNvSpPr/>
          <p:nvPr/>
        </p:nvSpPr>
        <p:spPr>
          <a:xfrm>
            <a:off x="8064837" y="3315910"/>
            <a:ext cx="2447257" cy="0"/>
          </a:xfrm>
          <a:custGeom>
            <a:avLst/>
            <a:gdLst/>
            <a:ahLst/>
            <a:cxnLst/>
            <a:rect l="l" t="t" r="r" b="b"/>
            <a:pathLst>
              <a:path w="4035425">
                <a:moveTo>
                  <a:pt x="4035343" y="0"/>
                </a:moveTo>
                <a:lnTo>
                  <a:pt x="26177" y="0"/>
                </a:lnTo>
                <a:lnTo>
                  <a:pt x="0" y="0"/>
                </a:lnTo>
              </a:path>
            </a:pathLst>
          </a:custGeom>
          <a:ln w="52354">
            <a:solidFill>
              <a:srgbClr val="00D2FF"/>
            </a:solidFill>
          </a:ln>
        </p:spPr>
        <p:txBody>
          <a:bodyPr wrap="square" lIns="0" tIns="0" rIns="0" bIns="0" rtlCol="0"/>
          <a:lstStyle/>
          <a:p>
            <a:endParaRPr sz="820"/>
          </a:p>
        </p:txBody>
      </p:sp>
      <p:sp>
        <p:nvSpPr>
          <p:cNvPr id="30" name="object 30"/>
          <p:cNvSpPr/>
          <p:nvPr/>
        </p:nvSpPr>
        <p:spPr>
          <a:xfrm>
            <a:off x="7951152" y="3267332"/>
            <a:ext cx="129776" cy="97332"/>
          </a:xfrm>
          <a:custGeom>
            <a:avLst/>
            <a:gdLst/>
            <a:ahLst/>
            <a:cxnLst/>
            <a:rect l="l" t="t" r="r" b="b"/>
            <a:pathLst>
              <a:path w="213994" h="213995">
                <a:moveTo>
                  <a:pt x="213606" y="0"/>
                </a:moveTo>
                <a:lnTo>
                  <a:pt x="0" y="106803"/>
                </a:lnTo>
                <a:lnTo>
                  <a:pt x="213606" y="213606"/>
                </a:lnTo>
                <a:lnTo>
                  <a:pt x="213606" y="0"/>
                </a:lnTo>
                <a:close/>
              </a:path>
            </a:pathLst>
          </a:custGeom>
          <a:solidFill>
            <a:srgbClr val="00D2FF"/>
          </a:solidFill>
        </p:spPr>
        <p:txBody>
          <a:bodyPr wrap="square" lIns="0" tIns="0" rIns="0" bIns="0" rtlCol="0"/>
          <a:lstStyle/>
          <a:p>
            <a:endParaRPr sz="820"/>
          </a:p>
        </p:txBody>
      </p:sp>
      <p:sp>
        <p:nvSpPr>
          <p:cNvPr id="31" name="object 31"/>
          <p:cNvSpPr/>
          <p:nvPr/>
        </p:nvSpPr>
        <p:spPr>
          <a:xfrm>
            <a:off x="5852680" y="3248360"/>
            <a:ext cx="1368984" cy="173355"/>
          </a:xfrm>
          <a:prstGeom prst="rect">
            <a:avLst/>
          </a:prstGeom>
          <a:blipFill>
            <a:blip r:embed="rId10" cstate="print"/>
            <a:stretch>
              <a:fillRect/>
            </a:stretch>
          </a:blipFill>
        </p:spPr>
        <p:txBody>
          <a:bodyPr wrap="square" lIns="0" tIns="0" rIns="0" bIns="0" rtlCol="0"/>
          <a:lstStyle/>
          <a:p>
            <a:endParaRPr sz="820"/>
          </a:p>
        </p:txBody>
      </p:sp>
      <p:sp>
        <p:nvSpPr>
          <p:cNvPr id="32" name="object 32"/>
          <p:cNvSpPr/>
          <p:nvPr/>
        </p:nvSpPr>
        <p:spPr>
          <a:xfrm>
            <a:off x="6017139" y="3315986"/>
            <a:ext cx="1153735" cy="0"/>
          </a:xfrm>
          <a:custGeom>
            <a:avLst/>
            <a:gdLst/>
            <a:ahLst/>
            <a:cxnLst/>
            <a:rect l="l" t="t" r="r" b="b"/>
            <a:pathLst>
              <a:path w="1902459">
                <a:moveTo>
                  <a:pt x="1902444" y="0"/>
                </a:moveTo>
                <a:lnTo>
                  <a:pt x="26187" y="0"/>
                </a:lnTo>
                <a:lnTo>
                  <a:pt x="0" y="0"/>
                </a:lnTo>
              </a:path>
            </a:pathLst>
          </a:custGeom>
          <a:ln w="52354">
            <a:solidFill>
              <a:srgbClr val="00D2FF"/>
            </a:solidFill>
          </a:ln>
        </p:spPr>
        <p:txBody>
          <a:bodyPr wrap="square" lIns="0" tIns="0" rIns="0" bIns="0" rtlCol="0"/>
          <a:lstStyle/>
          <a:p>
            <a:endParaRPr sz="820"/>
          </a:p>
        </p:txBody>
      </p:sp>
      <p:sp>
        <p:nvSpPr>
          <p:cNvPr id="33" name="object 33"/>
          <p:cNvSpPr/>
          <p:nvPr/>
        </p:nvSpPr>
        <p:spPr>
          <a:xfrm>
            <a:off x="5903505" y="3267409"/>
            <a:ext cx="129776" cy="97332"/>
          </a:xfrm>
          <a:custGeom>
            <a:avLst/>
            <a:gdLst/>
            <a:ahLst/>
            <a:cxnLst/>
            <a:rect l="l" t="t" r="r" b="b"/>
            <a:pathLst>
              <a:path w="213995" h="213995">
                <a:moveTo>
                  <a:pt x="213606" y="0"/>
                </a:moveTo>
                <a:lnTo>
                  <a:pt x="0" y="106803"/>
                </a:lnTo>
                <a:lnTo>
                  <a:pt x="213606" y="213606"/>
                </a:lnTo>
                <a:lnTo>
                  <a:pt x="213606" y="0"/>
                </a:lnTo>
                <a:close/>
              </a:path>
            </a:pathLst>
          </a:custGeom>
          <a:solidFill>
            <a:srgbClr val="00D2FF"/>
          </a:solidFill>
        </p:spPr>
        <p:txBody>
          <a:bodyPr wrap="square" lIns="0" tIns="0" rIns="0" bIns="0" rtlCol="0"/>
          <a:lstStyle/>
          <a:p>
            <a:endParaRPr sz="820"/>
          </a:p>
        </p:txBody>
      </p:sp>
      <p:sp>
        <p:nvSpPr>
          <p:cNvPr id="34" name="object 34"/>
          <p:cNvSpPr/>
          <p:nvPr/>
        </p:nvSpPr>
        <p:spPr>
          <a:xfrm>
            <a:off x="5927591" y="3679604"/>
            <a:ext cx="1219212" cy="173355"/>
          </a:xfrm>
          <a:prstGeom prst="rect">
            <a:avLst/>
          </a:prstGeom>
          <a:blipFill>
            <a:blip r:embed="rId11" cstate="print"/>
            <a:stretch>
              <a:fillRect/>
            </a:stretch>
          </a:blipFill>
        </p:spPr>
        <p:txBody>
          <a:bodyPr wrap="square" lIns="0" tIns="0" rIns="0" bIns="0" rtlCol="0"/>
          <a:lstStyle/>
          <a:p>
            <a:endParaRPr sz="820"/>
          </a:p>
        </p:txBody>
      </p:sp>
      <p:sp>
        <p:nvSpPr>
          <p:cNvPr id="36" name="object 36"/>
          <p:cNvSpPr/>
          <p:nvPr/>
        </p:nvSpPr>
        <p:spPr>
          <a:xfrm>
            <a:off x="6966457" y="3698653"/>
            <a:ext cx="129776" cy="97332"/>
          </a:xfrm>
          <a:custGeom>
            <a:avLst/>
            <a:gdLst/>
            <a:ahLst/>
            <a:cxnLst/>
            <a:rect l="l" t="t" r="r" b="b"/>
            <a:pathLst>
              <a:path w="213995" h="213995">
                <a:moveTo>
                  <a:pt x="0" y="0"/>
                </a:moveTo>
                <a:lnTo>
                  <a:pt x="0" y="213606"/>
                </a:lnTo>
                <a:lnTo>
                  <a:pt x="213606" y="106803"/>
                </a:lnTo>
                <a:lnTo>
                  <a:pt x="0" y="0"/>
                </a:lnTo>
                <a:close/>
              </a:path>
            </a:pathLst>
          </a:custGeom>
          <a:solidFill>
            <a:srgbClr val="00D2FF"/>
          </a:solidFill>
        </p:spPr>
        <p:txBody>
          <a:bodyPr wrap="square" lIns="0" tIns="0" rIns="0" bIns="0" rtlCol="0"/>
          <a:lstStyle/>
          <a:p>
            <a:endParaRPr sz="820"/>
          </a:p>
        </p:txBody>
      </p:sp>
      <p:sp>
        <p:nvSpPr>
          <p:cNvPr id="38" name="object 6"/>
          <p:cNvSpPr txBox="1"/>
          <p:nvPr/>
        </p:nvSpPr>
        <p:spPr>
          <a:xfrm>
            <a:off x="6215381" y="3451226"/>
            <a:ext cx="861060" cy="282575"/>
          </a:xfrm>
          <a:prstGeom prst="rect">
            <a:avLst/>
          </a:prstGeom>
          <a:solidFill>
            <a:schemeClr val="bg1"/>
          </a:solidFill>
        </p:spPr>
        <p:txBody>
          <a:bodyPr vert="horz" wrap="square" lIns="0" tIns="6065" rIns="0" bIns="0" rtlCol="0">
            <a:spAutoFit/>
          </a:bodyPr>
          <a:lstStyle/>
          <a:p>
            <a:pPr marL="12700">
              <a:lnSpc>
                <a:spcPct val="100000"/>
              </a:lnSpc>
              <a:spcBef>
                <a:spcPts val="105"/>
              </a:spcBef>
            </a:pPr>
            <a:r>
              <a:rPr lang="en-US" sz="1795" dirty="0">
                <a:latin typeface="Arial" panose="020B0604020202020204"/>
                <a:cs typeface="Arial" panose="020B0604020202020204"/>
              </a:rPr>
              <a:t>Proxy</a:t>
            </a:r>
          </a:p>
        </p:txBody>
      </p:sp>
      <p:sp>
        <p:nvSpPr>
          <p:cNvPr id="37" name="object 37"/>
          <p:cNvSpPr txBox="1"/>
          <p:nvPr/>
        </p:nvSpPr>
        <p:spPr>
          <a:xfrm>
            <a:off x="5002449" y="4818641"/>
            <a:ext cx="2168065" cy="504190"/>
          </a:xfrm>
          <a:prstGeom prst="rect">
            <a:avLst/>
          </a:prstGeom>
        </p:spPr>
        <p:txBody>
          <a:bodyPr vert="horz" wrap="square" lIns="0" tIns="0" rIns="0" bIns="0" rtlCol="0">
            <a:spAutoFit/>
          </a:bodyPr>
          <a:lstStyle/>
          <a:p>
            <a:pPr marL="12700">
              <a:lnSpc>
                <a:spcPts val="3935"/>
              </a:lnSpc>
            </a:pPr>
            <a:r>
              <a:rPr sz="1795" dirty="0">
                <a:solidFill>
                  <a:srgbClr val="FFFFFF"/>
                </a:solidFill>
                <a:latin typeface="Arial" panose="020B0604020202020204"/>
                <a:cs typeface="Arial" panose="020B0604020202020204"/>
              </a:rPr>
              <a:t>Kubernetes</a:t>
            </a:r>
            <a:r>
              <a:rPr sz="1795" spc="-55" dirty="0">
                <a:solidFill>
                  <a:srgbClr val="FFFFFF"/>
                </a:solidFill>
                <a:latin typeface="Arial" panose="020B0604020202020204"/>
                <a:cs typeface="Arial" panose="020B0604020202020204"/>
              </a:rPr>
              <a:t> </a:t>
            </a:r>
            <a:r>
              <a:rPr sz="1795" dirty="0">
                <a:solidFill>
                  <a:srgbClr val="FFFFFF"/>
                </a:solidFill>
                <a:latin typeface="Arial" panose="020B0604020202020204"/>
                <a:cs typeface="Arial" panose="020B0604020202020204"/>
              </a:rPr>
              <a:t>pod</a:t>
            </a:r>
            <a:endParaRPr sz="1795" dirty="0">
              <a:latin typeface="Arial" panose="020B0604020202020204"/>
              <a:cs typeface="Arial" panose="020B0604020202020204"/>
            </a:endParaRPr>
          </a:p>
        </p:txBody>
      </p:sp>
      <p:sp>
        <p:nvSpPr>
          <p:cNvPr id="40" name="TextBox 39"/>
          <p:cNvSpPr txBox="1"/>
          <p:nvPr/>
        </p:nvSpPr>
        <p:spPr>
          <a:xfrm>
            <a:off x="3759200" y="3352801"/>
            <a:ext cx="3048000" cy="926087"/>
          </a:xfrm>
          <a:prstGeom prst="rect">
            <a:avLst/>
          </a:prstGeom>
          <a:noFill/>
        </p:spPr>
        <p:txBody>
          <a:bodyPr wrap="square" rtlCol="0">
            <a:spAutoFit/>
          </a:bodyPr>
          <a:lstStyle/>
          <a:p>
            <a:pPr>
              <a:lnSpc>
                <a:spcPct val="100000"/>
              </a:lnSpc>
              <a:spcBef>
                <a:spcPts val="40"/>
              </a:spcBef>
            </a:pPr>
            <a:endParaRPr lang="en-US" dirty="0" smtClean="0">
              <a:latin typeface="Times New Roman" panose="02020603050405020304"/>
              <a:cs typeface="Times New Roman" panose="02020603050405020304"/>
            </a:endParaRPr>
          </a:p>
          <a:p>
            <a:pPr marL="127635" marR="995045">
              <a:lnSpc>
                <a:spcPct val="101000"/>
              </a:lnSpc>
            </a:pPr>
            <a:r>
              <a:rPr lang="en-US" dirty="0" smtClean="0">
                <a:solidFill>
                  <a:srgbClr val="32324B"/>
                </a:solidFill>
                <a:latin typeface="Arial" panose="020B0604020202020204"/>
                <a:cs typeface="Arial" panose="020B0604020202020204"/>
              </a:rPr>
              <a:t>App  con</a:t>
            </a:r>
            <a:r>
              <a:rPr lang="en-US" spc="-5" dirty="0" smtClean="0">
                <a:solidFill>
                  <a:srgbClr val="32324B"/>
                </a:solidFill>
                <a:latin typeface="Arial" panose="020B0604020202020204"/>
                <a:cs typeface="Arial" panose="020B0604020202020204"/>
              </a:rPr>
              <a:t>t</a:t>
            </a:r>
            <a:r>
              <a:rPr lang="en-US" dirty="0" smtClean="0">
                <a:solidFill>
                  <a:srgbClr val="32324B"/>
                </a:solidFill>
                <a:latin typeface="Arial" panose="020B0604020202020204"/>
                <a:cs typeface="Arial" panose="020B0604020202020204"/>
              </a:rPr>
              <a:t>ainer</a:t>
            </a:r>
            <a:endParaRPr lang="en-US" dirty="0" smtClean="0">
              <a:latin typeface="Arial" panose="020B0604020202020204"/>
              <a:cs typeface="Arial" panose="020B0604020202020204"/>
            </a:endParaRPr>
          </a:p>
          <a:p>
            <a:endParaRPr lang="en-US" dirty="0"/>
          </a:p>
        </p:txBody>
      </p:sp>
      <p:sp>
        <p:nvSpPr>
          <p:cNvPr id="35" name="object 35"/>
          <p:cNvSpPr/>
          <p:nvPr/>
        </p:nvSpPr>
        <p:spPr>
          <a:xfrm>
            <a:off x="5978391" y="3747230"/>
            <a:ext cx="1004319" cy="0"/>
          </a:xfrm>
          <a:custGeom>
            <a:avLst/>
            <a:gdLst/>
            <a:ahLst/>
            <a:cxnLst/>
            <a:rect l="l" t="t" r="r" b="b"/>
            <a:pathLst>
              <a:path w="1656079">
                <a:moveTo>
                  <a:pt x="0" y="0"/>
                </a:moveTo>
                <a:lnTo>
                  <a:pt x="1629290" y="0"/>
                </a:lnTo>
                <a:lnTo>
                  <a:pt x="1655467" y="0"/>
                </a:lnTo>
              </a:path>
            </a:pathLst>
          </a:custGeom>
          <a:ln w="52354">
            <a:solidFill>
              <a:srgbClr val="00D2FF"/>
            </a:solidFill>
          </a:ln>
        </p:spPr>
        <p:txBody>
          <a:bodyPr wrap="square" lIns="0" tIns="0" rIns="0" bIns="0" rtlCol="0"/>
          <a:lstStyle/>
          <a:p>
            <a:endParaRPr sz="820"/>
          </a:p>
        </p:txBody>
      </p:sp>
    </p:spTree>
    <p:extLst>
      <p:ext uri="{BB962C8B-B14F-4D97-AF65-F5344CB8AC3E}">
        <p14:creationId xmlns:p14="http://schemas.microsoft.com/office/powerpoint/2010/main" val="644573891"/>
      </p:ext>
    </p:extLst>
  </p:cSld>
  <p:clrMapOvr>
    <a:masterClrMapping/>
  </p:clrMapOvr>
  <p:transition spd="med"/>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p:cNvSpPr/>
          <p:nvPr/>
        </p:nvSpPr>
        <p:spPr>
          <a:xfrm>
            <a:off x="2932696" y="2461118"/>
            <a:ext cx="2216149" cy="1720920"/>
          </a:xfrm>
          <a:prstGeom prst="rect">
            <a:avLst/>
          </a:prstGeom>
          <a:blipFill>
            <a:blip r:embed="rId2" cstate="print"/>
            <a:stretch>
              <a:fillRect/>
            </a:stretch>
          </a:blipFill>
        </p:spPr>
        <p:txBody>
          <a:bodyPr wrap="square" lIns="0" tIns="0" rIns="0" bIns="0" rtlCol="0"/>
          <a:lstStyle/>
          <a:p>
            <a:endParaRPr sz="820"/>
          </a:p>
        </p:txBody>
      </p:sp>
      <p:sp>
        <p:nvSpPr>
          <p:cNvPr id="5" name="object 4"/>
          <p:cNvSpPr/>
          <p:nvPr/>
        </p:nvSpPr>
        <p:spPr>
          <a:xfrm>
            <a:off x="2999371" y="2492076"/>
            <a:ext cx="2082960" cy="1621139"/>
          </a:xfrm>
          <a:custGeom>
            <a:avLst/>
            <a:gdLst/>
            <a:ahLst/>
            <a:cxnLst/>
            <a:rect l="l" t="t" r="r" b="b"/>
            <a:pathLst>
              <a:path w="3434715" h="3564254">
                <a:moveTo>
                  <a:pt x="0" y="0"/>
                </a:moveTo>
                <a:lnTo>
                  <a:pt x="3434460" y="0"/>
                </a:lnTo>
                <a:lnTo>
                  <a:pt x="3434460" y="3563744"/>
                </a:lnTo>
                <a:lnTo>
                  <a:pt x="0" y="3563744"/>
                </a:lnTo>
                <a:lnTo>
                  <a:pt x="0" y="0"/>
                </a:lnTo>
                <a:close/>
              </a:path>
            </a:pathLst>
          </a:custGeom>
          <a:solidFill>
            <a:srgbClr val="FFFFFF"/>
          </a:solidFill>
        </p:spPr>
        <p:txBody>
          <a:bodyPr wrap="square" lIns="0" tIns="0" rIns="0" bIns="0" rtlCol="0"/>
          <a:lstStyle/>
          <a:p>
            <a:endParaRPr sz="820"/>
          </a:p>
        </p:txBody>
      </p:sp>
      <p:sp>
        <p:nvSpPr>
          <p:cNvPr id="6" name="object 5"/>
          <p:cNvSpPr/>
          <p:nvPr/>
        </p:nvSpPr>
        <p:spPr>
          <a:xfrm>
            <a:off x="2999371" y="2492076"/>
            <a:ext cx="2082960" cy="1621139"/>
          </a:xfrm>
          <a:custGeom>
            <a:avLst/>
            <a:gdLst/>
            <a:ahLst/>
            <a:cxnLst/>
            <a:rect l="l" t="t" r="r" b="b"/>
            <a:pathLst>
              <a:path w="3434715" h="3564254">
                <a:moveTo>
                  <a:pt x="0" y="0"/>
                </a:moveTo>
                <a:lnTo>
                  <a:pt x="3434450" y="0"/>
                </a:lnTo>
                <a:lnTo>
                  <a:pt x="3434450" y="3563744"/>
                </a:lnTo>
                <a:lnTo>
                  <a:pt x="0" y="3563744"/>
                </a:lnTo>
                <a:lnTo>
                  <a:pt x="0" y="0"/>
                </a:lnTo>
                <a:close/>
              </a:path>
            </a:pathLst>
          </a:custGeom>
          <a:ln w="52354">
            <a:solidFill>
              <a:srgbClr val="00D2FF"/>
            </a:solidFill>
          </a:ln>
        </p:spPr>
        <p:txBody>
          <a:bodyPr wrap="square" lIns="0" tIns="0" rIns="0" bIns="0" rtlCol="0"/>
          <a:lstStyle/>
          <a:p>
            <a:endParaRPr sz="820"/>
          </a:p>
        </p:txBody>
      </p:sp>
      <p:sp>
        <p:nvSpPr>
          <p:cNvPr id="7" name="object 6"/>
          <p:cNvSpPr txBox="1"/>
          <p:nvPr/>
        </p:nvSpPr>
        <p:spPr>
          <a:xfrm>
            <a:off x="3072130" y="3012255"/>
            <a:ext cx="574556" cy="282575"/>
          </a:xfrm>
          <a:prstGeom prst="rect">
            <a:avLst/>
          </a:prstGeom>
        </p:spPr>
        <p:txBody>
          <a:bodyPr vert="horz" wrap="square" lIns="0" tIns="6065" rIns="0" bIns="0" rtlCol="0">
            <a:spAutoFit/>
          </a:bodyPr>
          <a:lstStyle/>
          <a:p>
            <a:pPr marL="12700">
              <a:lnSpc>
                <a:spcPct val="100000"/>
              </a:lnSpc>
              <a:spcBef>
                <a:spcPts val="105"/>
              </a:spcBef>
            </a:pPr>
            <a:r>
              <a:rPr sz="1795" spc="-5" dirty="0">
                <a:solidFill>
                  <a:srgbClr val="32324B"/>
                </a:solidFill>
                <a:latin typeface="Arial" panose="020B0604020202020204"/>
                <a:cs typeface="Arial" panose="020B0604020202020204"/>
              </a:rPr>
              <a:t>I</a:t>
            </a:r>
            <a:r>
              <a:rPr sz="1795" dirty="0">
                <a:solidFill>
                  <a:srgbClr val="32324B"/>
                </a:solidFill>
                <a:latin typeface="Arial" panose="020B0604020202020204"/>
                <a:cs typeface="Arial" panose="020B0604020202020204"/>
              </a:rPr>
              <a:t>s</a:t>
            </a:r>
            <a:r>
              <a:rPr sz="1795" spc="-5" dirty="0">
                <a:solidFill>
                  <a:srgbClr val="32324B"/>
                </a:solidFill>
                <a:latin typeface="Arial" panose="020B0604020202020204"/>
                <a:cs typeface="Arial" panose="020B0604020202020204"/>
              </a:rPr>
              <a:t>t</a:t>
            </a:r>
            <a:r>
              <a:rPr sz="1795" dirty="0">
                <a:solidFill>
                  <a:srgbClr val="32324B"/>
                </a:solidFill>
                <a:latin typeface="Arial" panose="020B0604020202020204"/>
                <a:cs typeface="Arial" panose="020B0604020202020204"/>
              </a:rPr>
              <a:t>io</a:t>
            </a:r>
            <a:endParaRPr sz="1795" dirty="0">
              <a:latin typeface="Arial" panose="020B0604020202020204"/>
              <a:cs typeface="Arial" panose="020B0604020202020204"/>
            </a:endParaRPr>
          </a:p>
        </p:txBody>
      </p:sp>
      <p:sp>
        <p:nvSpPr>
          <p:cNvPr id="8" name="object 8"/>
          <p:cNvSpPr/>
          <p:nvPr/>
        </p:nvSpPr>
        <p:spPr>
          <a:xfrm>
            <a:off x="449841" y="2314271"/>
            <a:ext cx="5098383" cy="2014614"/>
          </a:xfrm>
          <a:prstGeom prst="rect">
            <a:avLst/>
          </a:prstGeom>
          <a:blipFill>
            <a:blip r:embed="rId3" cstate="print"/>
            <a:stretch>
              <a:fillRect/>
            </a:stretch>
          </a:blipFill>
        </p:spPr>
        <p:txBody>
          <a:bodyPr wrap="square" lIns="0" tIns="0" rIns="0" bIns="0" rtlCol="0"/>
          <a:lstStyle/>
          <a:p>
            <a:endParaRPr sz="820"/>
          </a:p>
        </p:txBody>
      </p:sp>
      <p:sp>
        <p:nvSpPr>
          <p:cNvPr id="9" name="object 9"/>
          <p:cNvSpPr/>
          <p:nvPr/>
        </p:nvSpPr>
        <p:spPr>
          <a:xfrm>
            <a:off x="516515" y="2345228"/>
            <a:ext cx="4965371" cy="1914868"/>
          </a:xfrm>
          <a:custGeom>
            <a:avLst/>
            <a:gdLst/>
            <a:ahLst/>
            <a:cxnLst/>
            <a:rect l="l" t="t" r="r" b="b"/>
            <a:pathLst>
              <a:path w="8187690" h="4210050">
                <a:moveTo>
                  <a:pt x="0" y="0"/>
                </a:moveTo>
                <a:lnTo>
                  <a:pt x="8187132" y="0"/>
                </a:lnTo>
                <a:lnTo>
                  <a:pt x="8187132" y="4209463"/>
                </a:lnTo>
                <a:lnTo>
                  <a:pt x="0" y="4209463"/>
                </a:lnTo>
                <a:lnTo>
                  <a:pt x="0" y="0"/>
                </a:lnTo>
                <a:close/>
              </a:path>
            </a:pathLst>
          </a:custGeom>
          <a:ln w="52354">
            <a:solidFill>
              <a:srgbClr val="00D2FF"/>
            </a:solidFill>
          </a:ln>
        </p:spPr>
        <p:txBody>
          <a:bodyPr wrap="square" lIns="0" tIns="0" rIns="0" bIns="0" rtlCol="0"/>
          <a:lstStyle/>
          <a:p>
            <a:endParaRPr sz="820"/>
          </a:p>
        </p:txBody>
      </p:sp>
      <p:sp>
        <p:nvSpPr>
          <p:cNvPr id="10" name="object 10"/>
          <p:cNvSpPr/>
          <p:nvPr/>
        </p:nvSpPr>
        <p:spPr>
          <a:xfrm>
            <a:off x="770305" y="2461118"/>
            <a:ext cx="2072944" cy="1720920"/>
          </a:xfrm>
          <a:prstGeom prst="rect">
            <a:avLst/>
          </a:prstGeom>
          <a:blipFill>
            <a:blip r:embed="rId4" cstate="print"/>
            <a:stretch>
              <a:fillRect/>
            </a:stretch>
          </a:blipFill>
        </p:spPr>
        <p:txBody>
          <a:bodyPr wrap="square" lIns="0" tIns="0" rIns="0" bIns="0" rtlCol="0"/>
          <a:lstStyle/>
          <a:p>
            <a:endParaRPr sz="820"/>
          </a:p>
        </p:txBody>
      </p:sp>
      <p:sp>
        <p:nvSpPr>
          <p:cNvPr id="11" name="object 11"/>
          <p:cNvSpPr/>
          <p:nvPr/>
        </p:nvSpPr>
        <p:spPr>
          <a:xfrm>
            <a:off x="836980" y="2492076"/>
            <a:ext cx="1939707" cy="1621139"/>
          </a:xfrm>
          <a:custGeom>
            <a:avLst/>
            <a:gdLst/>
            <a:ahLst/>
            <a:cxnLst/>
            <a:rect l="l" t="t" r="r" b="b"/>
            <a:pathLst>
              <a:path w="3198495" h="3564254">
                <a:moveTo>
                  <a:pt x="0" y="0"/>
                </a:moveTo>
                <a:lnTo>
                  <a:pt x="3198300" y="0"/>
                </a:lnTo>
                <a:lnTo>
                  <a:pt x="3198300" y="3563744"/>
                </a:lnTo>
                <a:lnTo>
                  <a:pt x="0" y="3563744"/>
                </a:lnTo>
                <a:lnTo>
                  <a:pt x="0" y="0"/>
                </a:lnTo>
                <a:close/>
              </a:path>
            </a:pathLst>
          </a:custGeom>
          <a:solidFill>
            <a:srgbClr val="FFFFFF"/>
          </a:solidFill>
        </p:spPr>
        <p:txBody>
          <a:bodyPr wrap="square" lIns="0" tIns="0" rIns="0" bIns="0" rtlCol="0"/>
          <a:lstStyle/>
          <a:p>
            <a:endParaRPr sz="820"/>
          </a:p>
        </p:txBody>
      </p:sp>
      <p:sp>
        <p:nvSpPr>
          <p:cNvPr id="12" name="object 12"/>
          <p:cNvSpPr txBox="1"/>
          <p:nvPr/>
        </p:nvSpPr>
        <p:spPr>
          <a:xfrm>
            <a:off x="837013" y="2492115"/>
            <a:ext cx="1939713" cy="1621155"/>
          </a:xfrm>
          <a:prstGeom prst="rect">
            <a:avLst/>
          </a:prstGeom>
          <a:ln w="52354">
            <a:solidFill>
              <a:srgbClr val="00D2FF"/>
            </a:solidFill>
          </a:ln>
        </p:spPr>
        <p:txBody>
          <a:bodyPr vert="horz" wrap="square" lIns="0" tIns="0" rIns="0" bIns="0" rtlCol="0">
            <a:noAutofit/>
          </a:bodyPr>
          <a:lstStyle/>
          <a:p>
            <a:pPr>
              <a:lnSpc>
                <a:spcPct val="100000"/>
              </a:lnSpc>
            </a:pPr>
            <a:endParaRPr sz="1775" dirty="0">
              <a:latin typeface="Times New Roman" panose="02020603050405020304"/>
              <a:cs typeface="Times New Roman" panose="02020603050405020304"/>
            </a:endParaRPr>
          </a:p>
        </p:txBody>
      </p:sp>
      <p:sp>
        <p:nvSpPr>
          <p:cNvPr id="13" name="object 13"/>
          <p:cNvSpPr/>
          <p:nvPr/>
        </p:nvSpPr>
        <p:spPr>
          <a:xfrm>
            <a:off x="3964895" y="2561169"/>
            <a:ext cx="925455" cy="643056"/>
          </a:xfrm>
          <a:prstGeom prst="rect">
            <a:avLst/>
          </a:prstGeom>
          <a:blipFill>
            <a:blip r:embed="rId5" cstate="print"/>
            <a:stretch>
              <a:fillRect/>
            </a:stretch>
          </a:blipFill>
        </p:spPr>
        <p:txBody>
          <a:bodyPr wrap="square" lIns="0" tIns="0" rIns="0" bIns="0" rtlCol="0"/>
          <a:lstStyle/>
          <a:p>
            <a:endParaRPr sz="820"/>
          </a:p>
        </p:txBody>
      </p:sp>
      <p:sp>
        <p:nvSpPr>
          <p:cNvPr id="14" name="object 14"/>
          <p:cNvSpPr/>
          <p:nvPr/>
        </p:nvSpPr>
        <p:spPr>
          <a:xfrm>
            <a:off x="4031818" y="2592126"/>
            <a:ext cx="791748" cy="543268"/>
          </a:xfrm>
          <a:custGeom>
            <a:avLst/>
            <a:gdLst/>
            <a:ahLst/>
            <a:cxnLst/>
            <a:rect l="l" t="t" r="r" b="b"/>
            <a:pathLst>
              <a:path w="1305559" h="1194435">
                <a:moveTo>
                  <a:pt x="652609" y="0"/>
                </a:moveTo>
                <a:lnTo>
                  <a:pt x="607055" y="1445"/>
                </a:lnTo>
                <a:lnTo>
                  <a:pt x="561679" y="5780"/>
                </a:lnTo>
                <a:lnTo>
                  <a:pt x="516660" y="13005"/>
                </a:lnTo>
                <a:lnTo>
                  <a:pt x="472177" y="23120"/>
                </a:lnTo>
                <a:lnTo>
                  <a:pt x="428408" y="36126"/>
                </a:lnTo>
                <a:lnTo>
                  <a:pt x="385532" y="52021"/>
                </a:lnTo>
                <a:lnTo>
                  <a:pt x="343727" y="70807"/>
                </a:lnTo>
                <a:lnTo>
                  <a:pt x="303172" y="92483"/>
                </a:lnTo>
                <a:lnTo>
                  <a:pt x="264045" y="117048"/>
                </a:lnTo>
                <a:lnTo>
                  <a:pt x="226525" y="144504"/>
                </a:lnTo>
                <a:lnTo>
                  <a:pt x="190790" y="174850"/>
                </a:lnTo>
                <a:lnTo>
                  <a:pt x="156101" y="209108"/>
                </a:lnTo>
                <a:lnTo>
                  <a:pt x="124881" y="245149"/>
                </a:lnTo>
                <a:lnTo>
                  <a:pt x="97129" y="282785"/>
                </a:lnTo>
                <a:lnTo>
                  <a:pt x="72847" y="321829"/>
                </a:lnTo>
                <a:lnTo>
                  <a:pt x="52033" y="362093"/>
                </a:lnTo>
                <a:lnTo>
                  <a:pt x="34689" y="403390"/>
                </a:lnTo>
                <a:lnTo>
                  <a:pt x="20813" y="445532"/>
                </a:lnTo>
                <a:lnTo>
                  <a:pt x="10406" y="488330"/>
                </a:lnTo>
                <a:lnTo>
                  <a:pt x="3468" y="531598"/>
                </a:lnTo>
                <a:lnTo>
                  <a:pt x="0" y="575147"/>
                </a:lnTo>
                <a:lnTo>
                  <a:pt x="0" y="618790"/>
                </a:lnTo>
                <a:lnTo>
                  <a:pt x="3468" y="662339"/>
                </a:lnTo>
                <a:lnTo>
                  <a:pt x="10406" y="705607"/>
                </a:lnTo>
                <a:lnTo>
                  <a:pt x="20813" y="748405"/>
                </a:lnTo>
                <a:lnTo>
                  <a:pt x="34689" y="790546"/>
                </a:lnTo>
                <a:lnTo>
                  <a:pt x="52033" y="831843"/>
                </a:lnTo>
                <a:lnTo>
                  <a:pt x="72847" y="872107"/>
                </a:lnTo>
                <a:lnTo>
                  <a:pt x="97129" y="911151"/>
                </a:lnTo>
                <a:lnTo>
                  <a:pt x="124881" y="948788"/>
                </a:lnTo>
                <a:lnTo>
                  <a:pt x="156101" y="984829"/>
                </a:lnTo>
                <a:lnTo>
                  <a:pt x="190790" y="1019086"/>
                </a:lnTo>
                <a:lnTo>
                  <a:pt x="226525" y="1049432"/>
                </a:lnTo>
                <a:lnTo>
                  <a:pt x="264045" y="1076888"/>
                </a:lnTo>
                <a:lnTo>
                  <a:pt x="303172" y="1101454"/>
                </a:lnTo>
                <a:lnTo>
                  <a:pt x="343727" y="1123130"/>
                </a:lnTo>
                <a:lnTo>
                  <a:pt x="385532" y="1141915"/>
                </a:lnTo>
                <a:lnTo>
                  <a:pt x="428408" y="1157811"/>
                </a:lnTo>
                <a:lnTo>
                  <a:pt x="472177" y="1170816"/>
                </a:lnTo>
                <a:lnTo>
                  <a:pt x="516660" y="1180932"/>
                </a:lnTo>
                <a:lnTo>
                  <a:pt x="561679" y="1188157"/>
                </a:lnTo>
                <a:lnTo>
                  <a:pt x="607055" y="1192492"/>
                </a:lnTo>
                <a:lnTo>
                  <a:pt x="652609" y="1193937"/>
                </a:lnTo>
                <a:lnTo>
                  <a:pt x="698163" y="1192492"/>
                </a:lnTo>
                <a:lnTo>
                  <a:pt x="743539" y="1188157"/>
                </a:lnTo>
                <a:lnTo>
                  <a:pt x="788558" y="1180932"/>
                </a:lnTo>
                <a:lnTo>
                  <a:pt x="833041" y="1170816"/>
                </a:lnTo>
                <a:lnTo>
                  <a:pt x="876809" y="1157811"/>
                </a:lnTo>
                <a:lnTo>
                  <a:pt x="919686" y="1141915"/>
                </a:lnTo>
                <a:lnTo>
                  <a:pt x="961491" y="1123130"/>
                </a:lnTo>
                <a:lnTo>
                  <a:pt x="1002046" y="1101454"/>
                </a:lnTo>
                <a:lnTo>
                  <a:pt x="1041173" y="1076888"/>
                </a:lnTo>
                <a:lnTo>
                  <a:pt x="1078693" y="1049432"/>
                </a:lnTo>
                <a:lnTo>
                  <a:pt x="1114427" y="1019086"/>
                </a:lnTo>
                <a:lnTo>
                  <a:pt x="1149131" y="984829"/>
                </a:lnTo>
                <a:lnTo>
                  <a:pt x="1180364" y="948788"/>
                </a:lnTo>
                <a:lnTo>
                  <a:pt x="1208127" y="911151"/>
                </a:lnTo>
                <a:lnTo>
                  <a:pt x="1232419" y="872107"/>
                </a:lnTo>
                <a:lnTo>
                  <a:pt x="1253241" y="831843"/>
                </a:lnTo>
                <a:lnTo>
                  <a:pt x="1270593" y="790546"/>
                </a:lnTo>
                <a:lnTo>
                  <a:pt x="1284474" y="748405"/>
                </a:lnTo>
                <a:lnTo>
                  <a:pt x="1294885" y="705607"/>
                </a:lnTo>
                <a:lnTo>
                  <a:pt x="1301826" y="662339"/>
                </a:lnTo>
                <a:lnTo>
                  <a:pt x="1305297" y="618790"/>
                </a:lnTo>
                <a:lnTo>
                  <a:pt x="1305297" y="575147"/>
                </a:lnTo>
                <a:lnTo>
                  <a:pt x="1301826" y="531598"/>
                </a:lnTo>
                <a:lnTo>
                  <a:pt x="1294885" y="488330"/>
                </a:lnTo>
                <a:lnTo>
                  <a:pt x="1284474" y="445532"/>
                </a:lnTo>
                <a:lnTo>
                  <a:pt x="1270593" y="403390"/>
                </a:lnTo>
                <a:lnTo>
                  <a:pt x="1253241" y="362093"/>
                </a:lnTo>
                <a:lnTo>
                  <a:pt x="1232419" y="321829"/>
                </a:lnTo>
                <a:lnTo>
                  <a:pt x="1208127" y="282785"/>
                </a:lnTo>
                <a:lnTo>
                  <a:pt x="1180364" y="245149"/>
                </a:lnTo>
                <a:lnTo>
                  <a:pt x="1149131" y="209108"/>
                </a:lnTo>
                <a:lnTo>
                  <a:pt x="1114427" y="174850"/>
                </a:lnTo>
                <a:lnTo>
                  <a:pt x="1078693" y="144504"/>
                </a:lnTo>
                <a:lnTo>
                  <a:pt x="1041173" y="117048"/>
                </a:lnTo>
                <a:lnTo>
                  <a:pt x="1002046" y="92483"/>
                </a:lnTo>
                <a:lnTo>
                  <a:pt x="961491" y="70807"/>
                </a:lnTo>
                <a:lnTo>
                  <a:pt x="919686" y="52021"/>
                </a:lnTo>
                <a:lnTo>
                  <a:pt x="876809" y="36126"/>
                </a:lnTo>
                <a:lnTo>
                  <a:pt x="833041" y="23120"/>
                </a:lnTo>
                <a:lnTo>
                  <a:pt x="788558" y="13005"/>
                </a:lnTo>
                <a:lnTo>
                  <a:pt x="743539" y="5780"/>
                </a:lnTo>
                <a:lnTo>
                  <a:pt x="698163" y="1445"/>
                </a:lnTo>
                <a:lnTo>
                  <a:pt x="652609" y="0"/>
                </a:lnTo>
                <a:close/>
              </a:path>
            </a:pathLst>
          </a:custGeom>
          <a:solidFill>
            <a:srgbClr val="FFFFFF"/>
          </a:solidFill>
        </p:spPr>
        <p:txBody>
          <a:bodyPr wrap="square" lIns="0" tIns="0" rIns="0" bIns="0" rtlCol="0"/>
          <a:lstStyle/>
          <a:p>
            <a:endParaRPr sz="820"/>
          </a:p>
        </p:txBody>
      </p:sp>
      <p:sp>
        <p:nvSpPr>
          <p:cNvPr id="15" name="object 15"/>
          <p:cNvSpPr/>
          <p:nvPr/>
        </p:nvSpPr>
        <p:spPr>
          <a:xfrm>
            <a:off x="4031770" y="2592125"/>
            <a:ext cx="791748" cy="543268"/>
          </a:xfrm>
          <a:custGeom>
            <a:avLst/>
            <a:gdLst/>
            <a:ahLst/>
            <a:cxnLst/>
            <a:rect l="l" t="t" r="r" b="b"/>
            <a:pathLst>
              <a:path w="1305559" h="1194435">
                <a:moveTo>
                  <a:pt x="1114432" y="174848"/>
                </a:moveTo>
                <a:lnTo>
                  <a:pt x="1149131" y="209106"/>
                </a:lnTo>
                <a:lnTo>
                  <a:pt x="1180361" y="245148"/>
                </a:lnTo>
                <a:lnTo>
                  <a:pt x="1208120" y="282785"/>
                </a:lnTo>
                <a:lnTo>
                  <a:pt x="1232410" y="321829"/>
                </a:lnTo>
                <a:lnTo>
                  <a:pt x="1253229" y="362094"/>
                </a:lnTo>
                <a:lnTo>
                  <a:pt x="1270579" y="403391"/>
                </a:lnTo>
                <a:lnTo>
                  <a:pt x="1284458" y="445532"/>
                </a:lnTo>
                <a:lnTo>
                  <a:pt x="1294868" y="488331"/>
                </a:lnTo>
                <a:lnTo>
                  <a:pt x="1301808" y="531598"/>
                </a:lnTo>
                <a:lnTo>
                  <a:pt x="1305278" y="575147"/>
                </a:lnTo>
                <a:lnTo>
                  <a:pt x="1305278" y="618790"/>
                </a:lnTo>
                <a:lnTo>
                  <a:pt x="1301808" y="662339"/>
                </a:lnTo>
                <a:lnTo>
                  <a:pt x="1294868" y="705607"/>
                </a:lnTo>
                <a:lnTo>
                  <a:pt x="1284458" y="748405"/>
                </a:lnTo>
                <a:lnTo>
                  <a:pt x="1270579" y="790547"/>
                </a:lnTo>
                <a:lnTo>
                  <a:pt x="1253229" y="831844"/>
                </a:lnTo>
                <a:lnTo>
                  <a:pt x="1232410" y="872108"/>
                </a:lnTo>
                <a:lnTo>
                  <a:pt x="1208120" y="911153"/>
                </a:lnTo>
                <a:lnTo>
                  <a:pt x="1180361" y="948790"/>
                </a:lnTo>
                <a:lnTo>
                  <a:pt x="1149131" y="984831"/>
                </a:lnTo>
                <a:lnTo>
                  <a:pt x="1114432" y="1019090"/>
                </a:lnTo>
                <a:lnTo>
                  <a:pt x="1078701" y="1049436"/>
                </a:lnTo>
                <a:lnTo>
                  <a:pt x="1041184" y="1076892"/>
                </a:lnTo>
                <a:lnTo>
                  <a:pt x="1002061" y="1101457"/>
                </a:lnTo>
                <a:lnTo>
                  <a:pt x="961508" y="1123133"/>
                </a:lnTo>
                <a:lnTo>
                  <a:pt x="919705" y="1141918"/>
                </a:lnTo>
                <a:lnTo>
                  <a:pt x="876831" y="1157814"/>
                </a:lnTo>
                <a:lnTo>
                  <a:pt x="833064" y="1170819"/>
                </a:lnTo>
                <a:lnTo>
                  <a:pt x="788583" y="1180935"/>
                </a:lnTo>
                <a:lnTo>
                  <a:pt x="743566" y="1188160"/>
                </a:lnTo>
                <a:lnTo>
                  <a:pt x="698191" y="1192495"/>
                </a:lnTo>
                <a:lnTo>
                  <a:pt x="652639" y="1193940"/>
                </a:lnTo>
                <a:lnTo>
                  <a:pt x="607086" y="1192495"/>
                </a:lnTo>
                <a:lnTo>
                  <a:pt x="561712" y="1188160"/>
                </a:lnTo>
                <a:lnTo>
                  <a:pt x="516695" y="1180935"/>
                </a:lnTo>
                <a:lnTo>
                  <a:pt x="472213" y="1170819"/>
                </a:lnTo>
                <a:lnTo>
                  <a:pt x="428447" y="1157814"/>
                </a:lnTo>
                <a:lnTo>
                  <a:pt x="385573" y="1141918"/>
                </a:lnTo>
                <a:lnTo>
                  <a:pt x="343770" y="1123133"/>
                </a:lnTo>
                <a:lnTo>
                  <a:pt x="303218" y="1101457"/>
                </a:lnTo>
                <a:lnTo>
                  <a:pt x="264094" y="1076892"/>
                </a:lnTo>
                <a:lnTo>
                  <a:pt x="226577" y="1049436"/>
                </a:lnTo>
                <a:lnTo>
                  <a:pt x="190847" y="1019090"/>
                </a:lnTo>
                <a:lnTo>
                  <a:pt x="156147" y="984831"/>
                </a:lnTo>
                <a:lnTo>
                  <a:pt x="124918" y="948790"/>
                </a:lnTo>
                <a:lnTo>
                  <a:pt x="97158" y="911153"/>
                </a:lnTo>
                <a:lnTo>
                  <a:pt x="72868" y="872108"/>
                </a:lnTo>
                <a:lnTo>
                  <a:pt x="52049" y="831844"/>
                </a:lnTo>
                <a:lnTo>
                  <a:pt x="34699" y="790547"/>
                </a:lnTo>
                <a:lnTo>
                  <a:pt x="20819" y="748405"/>
                </a:lnTo>
                <a:lnTo>
                  <a:pt x="10409" y="705607"/>
                </a:lnTo>
                <a:lnTo>
                  <a:pt x="3469" y="662339"/>
                </a:lnTo>
                <a:lnTo>
                  <a:pt x="0" y="618790"/>
                </a:lnTo>
                <a:lnTo>
                  <a:pt x="0" y="575147"/>
                </a:lnTo>
                <a:lnTo>
                  <a:pt x="3469" y="531598"/>
                </a:lnTo>
                <a:lnTo>
                  <a:pt x="10409" y="488331"/>
                </a:lnTo>
                <a:lnTo>
                  <a:pt x="20819" y="445532"/>
                </a:lnTo>
                <a:lnTo>
                  <a:pt x="34699" y="403391"/>
                </a:lnTo>
                <a:lnTo>
                  <a:pt x="52049" y="362094"/>
                </a:lnTo>
                <a:lnTo>
                  <a:pt x="72868" y="321829"/>
                </a:lnTo>
                <a:lnTo>
                  <a:pt x="97158" y="282785"/>
                </a:lnTo>
                <a:lnTo>
                  <a:pt x="124918" y="245148"/>
                </a:lnTo>
                <a:lnTo>
                  <a:pt x="156147" y="209106"/>
                </a:lnTo>
                <a:lnTo>
                  <a:pt x="190847" y="174848"/>
                </a:lnTo>
                <a:lnTo>
                  <a:pt x="226577" y="144502"/>
                </a:lnTo>
                <a:lnTo>
                  <a:pt x="264094" y="117047"/>
                </a:lnTo>
                <a:lnTo>
                  <a:pt x="303218" y="92481"/>
                </a:lnTo>
                <a:lnTo>
                  <a:pt x="343770" y="70806"/>
                </a:lnTo>
                <a:lnTo>
                  <a:pt x="385573" y="52020"/>
                </a:lnTo>
                <a:lnTo>
                  <a:pt x="428447" y="36125"/>
                </a:lnTo>
                <a:lnTo>
                  <a:pt x="472213" y="23120"/>
                </a:lnTo>
                <a:lnTo>
                  <a:pt x="516695" y="13005"/>
                </a:lnTo>
                <a:lnTo>
                  <a:pt x="561712" y="5780"/>
                </a:lnTo>
                <a:lnTo>
                  <a:pt x="607086" y="1445"/>
                </a:lnTo>
                <a:lnTo>
                  <a:pt x="652639" y="0"/>
                </a:lnTo>
                <a:lnTo>
                  <a:pt x="698191" y="1445"/>
                </a:lnTo>
                <a:lnTo>
                  <a:pt x="743566" y="5780"/>
                </a:lnTo>
                <a:lnTo>
                  <a:pt x="788583" y="13005"/>
                </a:lnTo>
                <a:lnTo>
                  <a:pt x="833064" y="23120"/>
                </a:lnTo>
                <a:lnTo>
                  <a:pt x="876831" y="36125"/>
                </a:lnTo>
                <a:lnTo>
                  <a:pt x="919705" y="52020"/>
                </a:lnTo>
                <a:lnTo>
                  <a:pt x="961508" y="70806"/>
                </a:lnTo>
                <a:lnTo>
                  <a:pt x="1002061" y="92481"/>
                </a:lnTo>
                <a:lnTo>
                  <a:pt x="1041184" y="117047"/>
                </a:lnTo>
                <a:lnTo>
                  <a:pt x="1078701" y="144502"/>
                </a:lnTo>
                <a:lnTo>
                  <a:pt x="1114432" y="174848"/>
                </a:lnTo>
                <a:close/>
              </a:path>
            </a:pathLst>
          </a:custGeom>
          <a:ln w="52354">
            <a:solidFill>
              <a:srgbClr val="00D2FF"/>
            </a:solidFill>
          </a:ln>
        </p:spPr>
        <p:txBody>
          <a:bodyPr wrap="square" lIns="0" tIns="0" rIns="0" bIns="0" rtlCol="0"/>
          <a:lstStyle/>
          <a:p>
            <a:endParaRPr sz="820"/>
          </a:p>
        </p:txBody>
      </p:sp>
      <p:sp>
        <p:nvSpPr>
          <p:cNvPr id="16" name="object 16"/>
          <p:cNvSpPr txBox="1"/>
          <p:nvPr/>
        </p:nvSpPr>
        <p:spPr>
          <a:xfrm>
            <a:off x="4234181" y="2759843"/>
            <a:ext cx="388172" cy="190232"/>
          </a:xfrm>
          <a:prstGeom prst="rect">
            <a:avLst/>
          </a:prstGeom>
        </p:spPr>
        <p:txBody>
          <a:bodyPr vert="horz" wrap="square" lIns="0" tIns="7798" rIns="0" bIns="0" rtlCol="0">
            <a:spAutoFit/>
          </a:bodyPr>
          <a:lstStyle/>
          <a:p>
            <a:pPr marL="12700">
              <a:lnSpc>
                <a:spcPct val="100000"/>
              </a:lnSpc>
              <a:spcBef>
                <a:spcPts val="135"/>
              </a:spcBef>
            </a:pPr>
            <a:r>
              <a:rPr sz="1185" spc="10" dirty="0">
                <a:solidFill>
                  <a:srgbClr val="32324B"/>
                </a:solidFill>
                <a:latin typeface="Arial" panose="020B0604020202020204"/>
                <a:cs typeface="Arial" panose="020B0604020202020204"/>
              </a:rPr>
              <a:t>TLS</a:t>
            </a:r>
            <a:endParaRPr sz="1185">
              <a:latin typeface="Arial" panose="020B0604020202020204"/>
              <a:cs typeface="Arial" panose="020B0604020202020204"/>
            </a:endParaRPr>
          </a:p>
        </p:txBody>
      </p:sp>
      <p:sp>
        <p:nvSpPr>
          <p:cNvPr id="17" name="object 17"/>
          <p:cNvSpPr/>
          <p:nvPr/>
        </p:nvSpPr>
        <p:spPr>
          <a:xfrm>
            <a:off x="3866469" y="2995509"/>
            <a:ext cx="1122216" cy="643056"/>
          </a:xfrm>
          <a:prstGeom prst="rect">
            <a:avLst/>
          </a:prstGeom>
          <a:blipFill>
            <a:blip r:embed="rId6" cstate="print"/>
            <a:stretch>
              <a:fillRect/>
            </a:stretch>
          </a:blipFill>
        </p:spPr>
        <p:txBody>
          <a:bodyPr wrap="square" lIns="0" tIns="0" rIns="0" bIns="0" rtlCol="0"/>
          <a:lstStyle/>
          <a:p>
            <a:endParaRPr sz="820"/>
          </a:p>
        </p:txBody>
      </p:sp>
      <p:sp>
        <p:nvSpPr>
          <p:cNvPr id="18" name="object 18"/>
          <p:cNvSpPr/>
          <p:nvPr/>
        </p:nvSpPr>
        <p:spPr>
          <a:xfrm>
            <a:off x="3933435" y="3026467"/>
            <a:ext cx="988531" cy="543268"/>
          </a:xfrm>
          <a:custGeom>
            <a:avLst/>
            <a:gdLst/>
            <a:ahLst/>
            <a:cxnLst/>
            <a:rect l="l" t="t" r="r" b="b"/>
            <a:pathLst>
              <a:path w="1630044" h="1194434">
                <a:moveTo>
                  <a:pt x="814837" y="0"/>
                </a:moveTo>
                <a:lnTo>
                  <a:pt x="766708" y="1034"/>
                </a:lnTo>
                <a:lnTo>
                  <a:pt x="718714" y="4138"/>
                </a:lnTo>
                <a:lnTo>
                  <a:pt x="670990" y="9311"/>
                </a:lnTo>
                <a:lnTo>
                  <a:pt x="623671" y="16553"/>
                </a:lnTo>
                <a:lnTo>
                  <a:pt x="576894" y="25865"/>
                </a:lnTo>
                <a:lnTo>
                  <a:pt x="530792" y="37246"/>
                </a:lnTo>
                <a:lnTo>
                  <a:pt x="485502" y="50696"/>
                </a:lnTo>
                <a:lnTo>
                  <a:pt x="441158" y="66215"/>
                </a:lnTo>
                <a:lnTo>
                  <a:pt x="397895" y="83804"/>
                </a:lnTo>
                <a:lnTo>
                  <a:pt x="355849" y="103461"/>
                </a:lnTo>
                <a:lnTo>
                  <a:pt x="315155" y="125188"/>
                </a:lnTo>
                <a:lnTo>
                  <a:pt x="275948" y="148985"/>
                </a:lnTo>
                <a:lnTo>
                  <a:pt x="238363" y="174850"/>
                </a:lnTo>
                <a:lnTo>
                  <a:pt x="198636" y="206057"/>
                </a:lnTo>
                <a:lnTo>
                  <a:pt x="162520" y="238763"/>
                </a:lnTo>
                <a:lnTo>
                  <a:pt x="130016" y="272827"/>
                </a:lnTo>
                <a:lnTo>
                  <a:pt x="101123" y="308104"/>
                </a:lnTo>
                <a:lnTo>
                  <a:pt x="75842" y="344454"/>
                </a:lnTo>
                <a:lnTo>
                  <a:pt x="54173" y="381731"/>
                </a:lnTo>
                <a:lnTo>
                  <a:pt x="36115" y="419795"/>
                </a:lnTo>
                <a:lnTo>
                  <a:pt x="21669" y="458501"/>
                </a:lnTo>
                <a:lnTo>
                  <a:pt x="10834" y="497707"/>
                </a:lnTo>
                <a:lnTo>
                  <a:pt x="3611" y="537270"/>
                </a:lnTo>
                <a:lnTo>
                  <a:pt x="0" y="577048"/>
                </a:lnTo>
                <a:lnTo>
                  <a:pt x="0" y="616897"/>
                </a:lnTo>
                <a:lnTo>
                  <a:pt x="3611" y="656674"/>
                </a:lnTo>
                <a:lnTo>
                  <a:pt x="10834" y="696237"/>
                </a:lnTo>
                <a:lnTo>
                  <a:pt x="21669" y="735443"/>
                </a:lnTo>
                <a:lnTo>
                  <a:pt x="36115" y="774148"/>
                </a:lnTo>
                <a:lnTo>
                  <a:pt x="54173" y="812211"/>
                </a:lnTo>
                <a:lnTo>
                  <a:pt x="75842" y="849488"/>
                </a:lnTo>
                <a:lnTo>
                  <a:pt x="101123" y="885837"/>
                </a:lnTo>
                <a:lnTo>
                  <a:pt x="130016" y="921113"/>
                </a:lnTo>
                <a:lnTo>
                  <a:pt x="162520" y="955176"/>
                </a:lnTo>
                <a:lnTo>
                  <a:pt x="198636" y="987881"/>
                </a:lnTo>
                <a:lnTo>
                  <a:pt x="238363" y="1019086"/>
                </a:lnTo>
                <a:lnTo>
                  <a:pt x="275948" y="1044952"/>
                </a:lnTo>
                <a:lnTo>
                  <a:pt x="315155" y="1068748"/>
                </a:lnTo>
                <a:lnTo>
                  <a:pt x="355849" y="1090475"/>
                </a:lnTo>
                <a:lnTo>
                  <a:pt x="397895" y="1110133"/>
                </a:lnTo>
                <a:lnTo>
                  <a:pt x="441158" y="1127721"/>
                </a:lnTo>
                <a:lnTo>
                  <a:pt x="485502" y="1143241"/>
                </a:lnTo>
                <a:lnTo>
                  <a:pt x="530792" y="1156691"/>
                </a:lnTo>
                <a:lnTo>
                  <a:pt x="576894" y="1168071"/>
                </a:lnTo>
                <a:lnTo>
                  <a:pt x="623671" y="1177383"/>
                </a:lnTo>
                <a:lnTo>
                  <a:pt x="670990" y="1184625"/>
                </a:lnTo>
                <a:lnTo>
                  <a:pt x="718714" y="1189798"/>
                </a:lnTo>
                <a:lnTo>
                  <a:pt x="766708" y="1192902"/>
                </a:lnTo>
                <a:lnTo>
                  <a:pt x="814837" y="1193937"/>
                </a:lnTo>
                <a:lnTo>
                  <a:pt x="862967" y="1192902"/>
                </a:lnTo>
                <a:lnTo>
                  <a:pt x="910961" y="1189798"/>
                </a:lnTo>
                <a:lnTo>
                  <a:pt x="958685" y="1184625"/>
                </a:lnTo>
                <a:lnTo>
                  <a:pt x="1006003" y="1177383"/>
                </a:lnTo>
                <a:lnTo>
                  <a:pt x="1052781" y="1168071"/>
                </a:lnTo>
                <a:lnTo>
                  <a:pt x="1098882" y="1156691"/>
                </a:lnTo>
                <a:lnTo>
                  <a:pt x="1144173" y="1143241"/>
                </a:lnTo>
                <a:lnTo>
                  <a:pt x="1188517" y="1127721"/>
                </a:lnTo>
                <a:lnTo>
                  <a:pt x="1231780" y="1110133"/>
                </a:lnTo>
                <a:lnTo>
                  <a:pt x="1273826" y="1090475"/>
                </a:lnTo>
                <a:lnTo>
                  <a:pt x="1314520" y="1068748"/>
                </a:lnTo>
                <a:lnTo>
                  <a:pt x="1353727" y="1044952"/>
                </a:lnTo>
                <a:lnTo>
                  <a:pt x="1391312" y="1019086"/>
                </a:lnTo>
                <a:lnTo>
                  <a:pt x="1431039" y="987881"/>
                </a:lnTo>
                <a:lnTo>
                  <a:pt x="1467155" y="955176"/>
                </a:lnTo>
                <a:lnTo>
                  <a:pt x="1499659" y="921113"/>
                </a:lnTo>
                <a:lnTo>
                  <a:pt x="1528551" y="885837"/>
                </a:lnTo>
                <a:lnTo>
                  <a:pt x="1553832" y="849488"/>
                </a:lnTo>
                <a:lnTo>
                  <a:pt x="1575502" y="812211"/>
                </a:lnTo>
                <a:lnTo>
                  <a:pt x="1593560" y="774148"/>
                </a:lnTo>
                <a:lnTo>
                  <a:pt x="1608006" y="735443"/>
                </a:lnTo>
                <a:lnTo>
                  <a:pt x="1618841" y="696237"/>
                </a:lnTo>
                <a:lnTo>
                  <a:pt x="1626064" y="656674"/>
                </a:lnTo>
                <a:lnTo>
                  <a:pt x="1629675" y="616897"/>
                </a:lnTo>
                <a:lnTo>
                  <a:pt x="1629675" y="577048"/>
                </a:lnTo>
                <a:lnTo>
                  <a:pt x="1626064" y="537270"/>
                </a:lnTo>
                <a:lnTo>
                  <a:pt x="1618841" y="497707"/>
                </a:lnTo>
                <a:lnTo>
                  <a:pt x="1608006" y="458501"/>
                </a:lnTo>
                <a:lnTo>
                  <a:pt x="1593560" y="419795"/>
                </a:lnTo>
                <a:lnTo>
                  <a:pt x="1575502" y="381731"/>
                </a:lnTo>
                <a:lnTo>
                  <a:pt x="1553832" y="344454"/>
                </a:lnTo>
                <a:lnTo>
                  <a:pt x="1528551" y="308104"/>
                </a:lnTo>
                <a:lnTo>
                  <a:pt x="1499659" y="272827"/>
                </a:lnTo>
                <a:lnTo>
                  <a:pt x="1467155" y="238763"/>
                </a:lnTo>
                <a:lnTo>
                  <a:pt x="1431039" y="206057"/>
                </a:lnTo>
                <a:lnTo>
                  <a:pt x="1391312" y="174850"/>
                </a:lnTo>
                <a:lnTo>
                  <a:pt x="1353727" y="148985"/>
                </a:lnTo>
                <a:lnTo>
                  <a:pt x="1314520" y="125188"/>
                </a:lnTo>
                <a:lnTo>
                  <a:pt x="1273826" y="103461"/>
                </a:lnTo>
                <a:lnTo>
                  <a:pt x="1231780" y="83804"/>
                </a:lnTo>
                <a:lnTo>
                  <a:pt x="1188517" y="66215"/>
                </a:lnTo>
                <a:lnTo>
                  <a:pt x="1144173" y="50696"/>
                </a:lnTo>
                <a:lnTo>
                  <a:pt x="1098882" y="37246"/>
                </a:lnTo>
                <a:lnTo>
                  <a:pt x="1052781" y="25865"/>
                </a:lnTo>
                <a:lnTo>
                  <a:pt x="1006003" y="16553"/>
                </a:lnTo>
                <a:lnTo>
                  <a:pt x="958685" y="9311"/>
                </a:lnTo>
                <a:lnTo>
                  <a:pt x="910961" y="4138"/>
                </a:lnTo>
                <a:lnTo>
                  <a:pt x="862967" y="1034"/>
                </a:lnTo>
                <a:lnTo>
                  <a:pt x="814837" y="0"/>
                </a:lnTo>
                <a:close/>
              </a:path>
            </a:pathLst>
          </a:custGeom>
          <a:solidFill>
            <a:srgbClr val="FFFFFF"/>
          </a:solidFill>
        </p:spPr>
        <p:txBody>
          <a:bodyPr wrap="square" lIns="0" tIns="0" rIns="0" bIns="0" rtlCol="0"/>
          <a:lstStyle/>
          <a:p>
            <a:endParaRPr sz="820"/>
          </a:p>
        </p:txBody>
      </p:sp>
      <p:sp>
        <p:nvSpPr>
          <p:cNvPr id="19" name="object 19"/>
          <p:cNvSpPr/>
          <p:nvPr/>
        </p:nvSpPr>
        <p:spPr>
          <a:xfrm>
            <a:off x="3933418" y="3026465"/>
            <a:ext cx="988531" cy="543268"/>
          </a:xfrm>
          <a:custGeom>
            <a:avLst/>
            <a:gdLst/>
            <a:ahLst/>
            <a:cxnLst/>
            <a:rect l="l" t="t" r="r" b="b"/>
            <a:pathLst>
              <a:path w="1630044" h="1194434">
                <a:moveTo>
                  <a:pt x="1391349" y="174848"/>
                </a:moveTo>
                <a:lnTo>
                  <a:pt x="1431073" y="206054"/>
                </a:lnTo>
                <a:lnTo>
                  <a:pt x="1467187" y="238760"/>
                </a:lnTo>
                <a:lnTo>
                  <a:pt x="1499688" y="272823"/>
                </a:lnTo>
                <a:lnTo>
                  <a:pt x="1528579" y="308101"/>
                </a:lnTo>
                <a:lnTo>
                  <a:pt x="1553858" y="344450"/>
                </a:lnTo>
                <a:lnTo>
                  <a:pt x="1575526" y="381727"/>
                </a:lnTo>
                <a:lnTo>
                  <a:pt x="1593583" y="419791"/>
                </a:lnTo>
                <a:lnTo>
                  <a:pt x="1608028" y="458497"/>
                </a:lnTo>
                <a:lnTo>
                  <a:pt x="1618862" y="497703"/>
                </a:lnTo>
                <a:lnTo>
                  <a:pt x="1626085" y="537267"/>
                </a:lnTo>
                <a:lnTo>
                  <a:pt x="1629696" y="577044"/>
                </a:lnTo>
                <a:lnTo>
                  <a:pt x="1629696" y="616893"/>
                </a:lnTo>
                <a:lnTo>
                  <a:pt x="1626085" y="656671"/>
                </a:lnTo>
                <a:lnTo>
                  <a:pt x="1618862" y="696234"/>
                </a:lnTo>
                <a:lnTo>
                  <a:pt x="1608028" y="735441"/>
                </a:lnTo>
                <a:lnTo>
                  <a:pt x="1593583" y="774147"/>
                </a:lnTo>
                <a:lnTo>
                  <a:pt x="1575526" y="812210"/>
                </a:lnTo>
                <a:lnTo>
                  <a:pt x="1553858" y="849488"/>
                </a:lnTo>
                <a:lnTo>
                  <a:pt x="1528579" y="885837"/>
                </a:lnTo>
                <a:lnTo>
                  <a:pt x="1499688" y="921115"/>
                </a:lnTo>
                <a:lnTo>
                  <a:pt x="1467187" y="955178"/>
                </a:lnTo>
                <a:lnTo>
                  <a:pt x="1431073" y="987884"/>
                </a:lnTo>
                <a:lnTo>
                  <a:pt x="1391349" y="1019090"/>
                </a:lnTo>
                <a:lnTo>
                  <a:pt x="1353756" y="1044955"/>
                </a:lnTo>
                <a:lnTo>
                  <a:pt x="1314543" y="1068751"/>
                </a:lnTo>
                <a:lnTo>
                  <a:pt x="1273844" y="1090478"/>
                </a:lnTo>
                <a:lnTo>
                  <a:pt x="1231794" y="1110136"/>
                </a:lnTo>
                <a:lnTo>
                  <a:pt x="1188528" y="1127725"/>
                </a:lnTo>
                <a:lnTo>
                  <a:pt x="1144182" y="1143244"/>
                </a:lnTo>
                <a:lnTo>
                  <a:pt x="1098890" y="1156694"/>
                </a:lnTo>
                <a:lnTo>
                  <a:pt x="1052788" y="1168075"/>
                </a:lnTo>
                <a:lnTo>
                  <a:pt x="1006011" y="1177386"/>
                </a:lnTo>
                <a:lnTo>
                  <a:pt x="958693" y="1184628"/>
                </a:lnTo>
                <a:lnTo>
                  <a:pt x="910970" y="1189801"/>
                </a:lnTo>
                <a:lnTo>
                  <a:pt x="862977" y="1192905"/>
                </a:lnTo>
                <a:lnTo>
                  <a:pt x="814849" y="1193940"/>
                </a:lnTo>
                <a:lnTo>
                  <a:pt x="766720" y="1192905"/>
                </a:lnTo>
                <a:lnTo>
                  <a:pt x="718727" y="1189801"/>
                </a:lnTo>
                <a:lnTo>
                  <a:pt x="671004" y="1184628"/>
                </a:lnTo>
                <a:lnTo>
                  <a:pt x="623686" y="1177386"/>
                </a:lnTo>
                <a:lnTo>
                  <a:pt x="576908" y="1168075"/>
                </a:lnTo>
                <a:lnTo>
                  <a:pt x="530806" y="1156694"/>
                </a:lnTo>
                <a:lnTo>
                  <a:pt x="485514" y="1143244"/>
                </a:lnTo>
                <a:lnTo>
                  <a:pt x="441167" y="1127725"/>
                </a:lnTo>
                <a:lnTo>
                  <a:pt x="397901" y="1110136"/>
                </a:lnTo>
                <a:lnTo>
                  <a:pt x="355851" y="1090478"/>
                </a:lnTo>
                <a:lnTo>
                  <a:pt x="315151" y="1068751"/>
                </a:lnTo>
                <a:lnTo>
                  <a:pt x="275937" y="1044955"/>
                </a:lnTo>
                <a:lnTo>
                  <a:pt x="238344" y="1019090"/>
                </a:lnTo>
                <a:lnTo>
                  <a:pt x="198620" y="987884"/>
                </a:lnTo>
                <a:lnTo>
                  <a:pt x="162507" y="955178"/>
                </a:lnTo>
                <a:lnTo>
                  <a:pt x="130006" y="921115"/>
                </a:lnTo>
                <a:lnTo>
                  <a:pt x="101115" y="885837"/>
                </a:lnTo>
                <a:lnTo>
                  <a:pt x="75836" y="849488"/>
                </a:lnTo>
                <a:lnTo>
                  <a:pt x="54169" y="812210"/>
                </a:lnTo>
                <a:lnTo>
                  <a:pt x="36112" y="774147"/>
                </a:lnTo>
                <a:lnTo>
                  <a:pt x="21667" y="735441"/>
                </a:lnTo>
                <a:lnTo>
                  <a:pt x="10833" y="696234"/>
                </a:lnTo>
                <a:lnTo>
                  <a:pt x="3611" y="656671"/>
                </a:lnTo>
                <a:lnTo>
                  <a:pt x="0" y="616893"/>
                </a:lnTo>
                <a:lnTo>
                  <a:pt x="0" y="577044"/>
                </a:lnTo>
                <a:lnTo>
                  <a:pt x="3611" y="537267"/>
                </a:lnTo>
                <a:lnTo>
                  <a:pt x="10833" y="497703"/>
                </a:lnTo>
                <a:lnTo>
                  <a:pt x="21667" y="458497"/>
                </a:lnTo>
                <a:lnTo>
                  <a:pt x="36112" y="419791"/>
                </a:lnTo>
                <a:lnTo>
                  <a:pt x="54169" y="381727"/>
                </a:lnTo>
                <a:lnTo>
                  <a:pt x="75836" y="344450"/>
                </a:lnTo>
                <a:lnTo>
                  <a:pt x="101115" y="308101"/>
                </a:lnTo>
                <a:lnTo>
                  <a:pt x="130006" y="272823"/>
                </a:lnTo>
                <a:lnTo>
                  <a:pt x="162507" y="238760"/>
                </a:lnTo>
                <a:lnTo>
                  <a:pt x="198620" y="206054"/>
                </a:lnTo>
                <a:lnTo>
                  <a:pt x="238344" y="174848"/>
                </a:lnTo>
                <a:lnTo>
                  <a:pt x="275937" y="148983"/>
                </a:lnTo>
                <a:lnTo>
                  <a:pt x="315151" y="125187"/>
                </a:lnTo>
                <a:lnTo>
                  <a:pt x="355851" y="103460"/>
                </a:lnTo>
                <a:lnTo>
                  <a:pt x="397901" y="83802"/>
                </a:lnTo>
                <a:lnTo>
                  <a:pt x="441167" y="66214"/>
                </a:lnTo>
                <a:lnTo>
                  <a:pt x="485514" y="50695"/>
                </a:lnTo>
                <a:lnTo>
                  <a:pt x="530806" y="37245"/>
                </a:lnTo>
                <a:lnTo>
                  <a:pt x="576908" y="25865"/>
                </a:lnTo>
                <a:lnTo>
                  <a:pt x="623686" y="16553"/>
                </a:lnTo>
                <a:lnTo>
                  <a:pt x="671004" y="9311"/>
                </a:lnTo>
                <a:lnTo>
                  <a:pt x="718727" y="4138"/>
                </a:lnTo>
                <a:lnTo>
                  <a:pt x="766720" y="1034"/>
                </a:lnTo>
                <a:lnTo>
                  <a:pt x="814849" y="0"/>
                </a:lnTo>
                <a:lnTo>
                  <a:pt x="862977" y="1034"/>
                </a:lnTo>
                <a:lnTo>
                  <a:pt x="910970" y="4138"/>
                </a:lnTo>
                <a:lnTo>
                  <a:pt x="958693" y="9311"/>
                </a:lnTo>
                <a:lnTo>
                  <a:pt x="1006011" y="16553"/>
                </a:lnTo>
                <a:lnTo>
                  <a:pt x="1052788" y="25865"/>
                </a:lnTo>
                <a:lnTo>
                  <a:pt x="1098890" y="37245"/>
                </a:lnTo>
                <a:lnTo>
                  <a:pt x="1144182" y="50695"/>
                </a:lnTo>
                <a:lnTo>
                  <a:pt x="1188528" y="66214"/>
                </a:lnTo>
                <a:lnTo>
                  <a:pt x="1231794" y="83802"/>
                </a:lnTo>
                <a:lnTo>
                  <a:pt x="1273844" y="103460"/>
                </a:lnTo>
                <a:lnTo>
                  <a:pt x="1314543" y="125187"/>
                </a:lnTo>
                <a:lnTo>
                  <a:pt x="1353756" y="148983"/>
                </a:lnTo>
                <a:lnTo>
                  <a:pt x="1391349" y="174848"/>
                </a:lnTo>
                <a:close/>
              </a:path>
            </a:pathLst>
          </a:custGeom>
          <a:ln w="52354">
            <a:solidFill>
              <a:srgbClr val="00D2FF"/>
            </a:solidFill>
          </a:ln>
        </p:spPr>
        <p:txBody>
          <a:bodyPr wrap="square" lIns="0" tIns="0" rIns="0" bIns="0" rtlCol="0"/>
          <a:lstStyle/>
          <a:p>
            <a:endParaRPr sz="820"/>
          </a:p>
        </p:txBody>
      </p:sp>
      <p:sp>
        <p:nvSpPr>
          <p:cNvPr id="20" name="object 20"/>
          <p:cNvSpPr txBox="1"/>
          <p:nvPr/>
        </p:nvSpPr>
        <p:spPr>
          <a:xfrm>
            <a:off x="4138930" y="3193231"/>
            <a:ext cx="580332" cy="190232"/>
          </a:xfrm>
          <a:prstGeom prst="rect">
            <a:avLst/>
          </a:prstGeom>
        </p:spPr>
        <p:txBody>
          <a:bodyPr vert="horz" wrap="square" lIns="0" tIns="7798" rIns="0" bIns="0" rtlCol="0">
            <a:spAutoFit/>
          </a:bodyPr>
          <a:lstStyle/>
          <a:p>
            <a:pPr marL="12700">
              <a:lnSpc>
                <a:spcPct val="100000"/>
              </a:lnSpc>
              <a:spcBef>
                <a:spcPts val="135"/>
              </a:spcBef>
            </a:pPr>
            <a:r>
              <a:rPr sz="1185" spc="5" dirty="0">
                <a:solidFill>
                  <a:srgbClr val="32324B"/>
                </a:solidFill>
                <a:latin typeface="Arial" panose="020B0604020202020204"/>
                <a:cs typeface="Arial" panose="020B0604020202020204"/>
              </a:rPr>
              <a:t>retries</a:t>
            </a:r>
            <a:endParaRPr sz="1185">
              <a:latin typeface="Arial" panose="020B0604020202020204"/>
              <a:cs typeface="Arial" panose="020B0604020202020204"/>
            </a:endParaRPr>
          </a:p>
        </p:txBody>
      </p:sp>
      <p:sp>
        <p:nvSpPr>
          <p:cNvPr id="21" name="object 21"/>
          <p:cNvSpPr/>
          <p:nvPr/>
        </p:nvSpPr>
        <p:spPr>
          <a:xfrm>
            <a:off x="3399174" y="3438931"/>
            <a:ext cx="1516169" cy="643056"/>
          </a:xfrm>
          <a:prstGeom prst="rect">
            <a:avLst/>
          </a:prstGeom>
          <a:blipFill>
            <a:blip r:embed="rId7" cstate="print"/>
            <a:stretch>
              <a:fillRect/>
            </a:stretch>
          </a:blipFill>
        </p:spPr>
        <p:txBody>
          <a:bodyPr wrap="square" lIns="0" tIns="0" rIns="0" bIns="0" rtlCol="0"/>
          <a:lstStyle/>
          <a:p>
            <a:endParaRPr sz="820"/>
          </a:p>
        </p:txBody>
      </p:sp>
      <p:sp>
        <p:nvSpPr>
          <p:cNvPr id="22" name="object 22"/>
          <p:cNvSpPr/>
          <p:nvPr/>
        </p:nvSpPr>
        <p:spPr>
          <a:xfrm>
            <a:off x="3466127" y="3469892"/>
            <a:ext cx="1382479" cy="543268"/>
          </a:xfrm>
          <a:custGeom>
            <a:avLst/>
            <a:gdLst/>
            <a:ahLst/>
            <a:cxnLst/>
            <a:rect l="l" t="t" r="r" b="b"/>
            <a:pathLst>
              <a:path w="2279650" h="1194434">
                <a:moveTo>
                  <a:pt x="1139664" y="0"/>
                </a:moveTo>
                <a:lnTo>
                  <a:pt x="1088184" y="604"/>
                </a:lnTo>
                <a:lnTo>
                  <a:pt x="1036789" y="2419"/>
                </a:lnTo>
                <a:lnTo>
                  <a:pt x="985563" y="5444"/>
                </a:lnTo>
                <a:lnTo>
                  <a:pt x="934590" y="9679"/>
                </a:lnTo>
                <a:lnTo>
                  <a:pt x="883956" y="15124"/>
                </a:lnTo>
                <a:lnTo>
                  <a:pt x="833744" y="21779"/>
                </a:lnTo>
                <a:lnTo>
                  <a:pt x="784038" y="29644"/>
                </a:lnTo>
                <a:lnTo>
                  <a:pt x="734925" y="38719"/>
                </a:lnTo>
                <a:lnTo>
                  <a:pt x="686487" y="49004"/>
                </a:lnTo>
                <a:lnTo>
                  <a:pt x="638810" y="60499"/>
                </a:lnTo>
                <a:lnTo>
                  <a:pt x="591977" y="73204"/>
                </a:lnTo>
                <a:lnTo>
                  <a:pt x="546074" y="87118"/>
                </a:lnTo>
                <a:lnTo>
                  <a:pt x="501185" y="102243"/>
                </a:lnTo>
                <a:lnTo>
                  <a:pt x="457394" y="118578"/>
                </a:lnTo>
                <a:lnTo>
                  <a:pt x="414787" y="136123"/>
                </a:lnTo>
                <a:lnTo>
                  <a:pt x="373446" y="154878"/>
                </a:lnTo>
                <a:lnTo>
                  <a:pt x="333458" y="174842"/>
                </a:lnTo>
                <a:lnTo>
                  <a:pt x="285821" y="201327"/>
                </a:lnTo>
                <a:lnTo>
                  <a:pt x="241849" y="228916"/>
                </a:lnTo>
                <a:lnTo>
                  <a:pt x="201540" y="257521"/>
                </a:lnTo>
                <a:lnTo>
                  <a:pt x="164897" y="287053"/>
                </a:lnTo>
                <a:lnTo>
                  <a:pt x="131917" y="317423"/>
                </a:lnTo>
                <a:lnTo>
                  <a:pt x="102602" y="348545"/>
                </a:lnTo>
                <a:lnTo>
                  <a:pt x="76951" y="380328"/>
                </a:lnTo>
                <a:lnTo>
                  <a:pt x="54965" y="412686"/>
                </a:lnTo>
                <a:lnTo>
                  <a:pt x="21986" y="478769"/>
                </a:lnTo>
                <a:lnTo>
                  <a:pt x="3664" y="546089"/>
                </a:lnTo>
                <a:lnTo>
                  <a:pt x="0" y="579992"/>
                </a:lnTo>
                <a:lnTo>
                  <a:pt x="0" y="613939"/>
                </a:lnTo>
                <a:lnTo>
                  <a:pt x="10993" y="681612"/>
                </a:lnTo>
                <a:lnTo>
                  <a:pt x="36643" y="748403"/>
                </a:lnTo>
                <a:lnTo>
                  <a:pt x="76951" y="813603"/>
                </a:lnTo>
                <a:lnTo>
                  <a:pt x="102602" y="845387"/>
                </a:lnTo>
                <a:lnTo>
                  <a:pt x="131917" y="876508"/>
                </a:lnTo>
                <a:lnTo>
                  <a:pt x="164897" y="906879"/>
                </a:lnTo>
                <a:lnTo>
                  <a:pt x="201540" y="936410"/>
                </a:lnTo>
                <a:lnTo>
                  <a:pt x="241849" y="965015"/>
                </a:lnTo>
                <a:lnTo>
                  <a:pt x="285821" y="992604"/>
                </a:lnTo>
                <a:lnTo>
                  <a:pt x="333458" y="1019089"/>
                </a:lnTo>
                <a:lnTo>
                  <a:pt x="373446" y="1039055"/>
                </a:lnTo>
                <a:lnTo>
                  <a:pt x="414787" y="1057810"/>
                </a:lnTo>
                <a:lnTo>
                  <a:pt x="457394" y="1075356"/>
                </a:lnTo>
                <a:lnTo>
                  <a:pt x="501185" y="1091691"/>
                </a:lnTo>
                <a:lnTo>
                  <a:pt x="546074" y="1106817"/>
                </a:lnTo>
                <a:lnTo>
                  <a:pt x="591977" y="1120732"/>
                </a:lnTo>
                <a:lnTo>
                  <a:pt x="638810" y="1133438"/>
                </a:lnTo>
                <a:lnTo>
                  <a:pt x="686487" y="1144933"/>
                </a:lnTo>
                <a:lnTo>
                  <a:pt x="734925" y="1155218"/>
                </a:lnTo>
                <a:lnTo>
                  <a:pt x="784038" y="1164294"/>
                </a:lnTo>
                <a:lnTo>
                  <a:pt x="833744" y="1172159"/>
                </a:lnTo>
                <a:lnTo>
                  <a:pt x="883956" y="1178814"/>
                </a:lnTo>
                <a:lnTo>
                  <a:pt x="934590" y="1184259"/>
                </a:lnTo>
                <a:lnTo>
                  <a:pt x="985563" y="1188494"/>
                </a:lnTo>
                <a:lnTo>
                  <a:pt x="1036789" y="1191520"/>
                </a:lnTo>
                <a:lnTo>
                  <a:pt x="1088184" y="1193335"/>
                </a:lnTo>
                <a:lnTo>
                  <a:pt x="1139664" y="1193940"/>
                </a:lnTo>
                <a:lnTo>
                  <a:pt x="1191143" y="1193335"/>
                </a:lnTo>
                <a:lnTo>
                  <a:pt x="1242538" y="1191520"/>
                </a:lnTo>
                <a:lnTo>
                  <a:pt x="1293765" y="1188494"/>
                </a:lnTo>
                <a:lnTo>
                  <a:pt x="1344737" y="1184259"/>
                </a:lnTo>
                <a:lnTo>
                  <a:pt x="1395372" y="1178814"/>
                </a:lnTo>
                <a:lnTo>
                  <a:pt x="1445584" y="1172159"/>
                </a:lnTo>
                <a:lnTo>
                  <a:pt x="1495289" y="1164294"/>
                </a:lnTo>
                <a:lnTo>
                  <a:pt x="1544403" y="1155218"/>
                </a:lnTo>
                <a:lnTo>
                  <a:pt x="1592841" y="1144933"/>
                </a:lnTo>
                <a:lnTo>
                  <a:pt x="1640518" y="1133438"/>
                </a:lnTo>
                <a:lnTo>
                  <a:pt x="1687350" y="1120732"/>
                </a:lnTo>
                <a:lnTo>
                  <a:pt x="1733253" y="1106817"/>
                </a:lnTo>
                <a:lnTo>
                  <a:pt x="1778143" y="1091691"/>
                </a:lnTo>
                <a:lnTo>
                  <a:pt x="1821933" y="1075356"/>
                </a:lnTo>
                <a:lnTo>
                  <a:pt x="1864541" y="1057810"/>
                </a:lnTo>
                <a:lnTo>
                  <a:pt x="1905881" y="1039055"/>
                </a:lnTo>
                <a:lnTo>
                  <a:pt x="1945870" y="1019089"/>
                </a:lnTo>
                <a:lnTo>
                  <a:pt x="1993507" y="992604"/>
                </a:lnTo>
                <a:lnTo>
                  <a:pt x="2037479" y="965015"/>
                </a:lnTo>
                <a:lnTo>
                  <a:pt x="2077787" y="936410"/>
                </a:lnTo>
                <a:lnTo>
                  <a:pt x="2114431" y="906879"/>
                </a:lnTo>
                <a:lnTo>
                  <a:pt x="2147410" y="876508"/>
                </a:lnTo>
                <a:lnTo>
                  <a:pt x="2176726" y="845387"/>
                </a:lnTo>
                <a:lnTo>
                  <a:pt x="2202376" y="813603"/>
                </a:lnTo>
                <a:lnTo>
                  <a:pt x="2224362" y="781246"/>
                </a:lnTo>
                <a:lnTo>
                  <a:pt x="2257342" y="715162"/>
                </a:lnTo>
                <a:lnTo>
                  <a:pt x="2275664" y="647842"/>
                </a:lnTo>
                <a:lnTo>
                  <a:pt x="2279328" y="613939"/>
                </a:lnTo>
                <a:lnTo>
                  <a:pt x="2279328" y="579992"/>
                </a:lnTo>
                <a:lnTo>
                  <a:pt x="2268335" y="512319"/>
                </a:lnTo>
                <a:lnTo>
                  <a:pt x="2242684" y="445529"/>
                </a:lnTo>
                <a:lnTo>
                  <a:pt x="2202376" y="380328"/>
                </a:lnTo>
                <a:lnTo>
                  <a:pt x="2176726" y="348545"/>
                </a:lnTo>
                <a:lnTo>
                  <a:pt x="2147410" y="317423"/>
                </a:lnTo>
                <a:lnTo>
                  <a:pt x="2114431" y="287053"/>
                </a:lnTo>
                <a:lnTo>
                  <a:pt x="2077787" y="257521"/>
                </a:lnTo>
                <a:lnTo>
                  <a:pt x="2037479" y="228916"/>
                </a:lnTo>
                <a:lnTo>
                  <a:pt x="1993507" y="201327"/>
                </a:lnTo>
                <a:lnTo>
                  <a:pt x="1945870" y="174842"/>
                </a:lnTo>
                <a:lnTo>
                  <a:pt x="1905881" y="154878"/>
                </a:lnTo>
                <a:lnTo>
                  <a:pt x="1864541" y="136123"/>
                </a:lnTo>
                <a:lnTo>
                  <a:pt x="1821933" y="118578"/>
                </a:lnTo>
                <a:lnTo>
                  <a:pt x="1778143" y="102243"/>
                </a:lnTo>
                <a:lnTo>
                  <a:pt x="1733253" y="87118"/>
                </a:lnTo>
                <a:lnTo>
                  <a:pt x="1687350" y="73204"/>
                </a:lnTo>
                <a:lnTo>
                  <a:pt x="1640518" y="60499"/>
                </a:lnTo>
                <a:lnTo>
                  <a:pt x="1592841" y="49004"/>
                </a:lnTo>
                <a:lnTo>
                  <a:pt x="1544403" y="38719"/>
                </a:lnTo>
                <a:lnTo>
                  <a:pt x="1495289" y="29644"/>
                </a:lnTo>
                <a:lnTo>
                  <a:pt x="1445584" y="21779"/>
                </a:lnTo>
                <a:lnTo>
                  <a:pt x="1395372" y="15124"/>
                </a:lnTo>
                <a:lnTo>
                  <a:pt x="1344737" y="9679"/>
                </a:lnTo>
                <a:lnTo>
                  <a:pt x="1293765" y="5444"/>
                </a:lnTo>
                <a:lnTo>
                  <a:pt x="1242538" y="2419"/>
                </a:lnTo>
                <a:lnTo>
                  <a:pt x="1191143" y="604"/>
                </a:lnTo>
                <a:lnTo>
                  <a:pt x="1139664" y="0"/>
                </a:lnTo>
                <a:close/>
              </a:path>
            </a:pathLst>
          </a:custGeom>
          <a:solidFill>
            <a:srgbClr val="FFFFFF"/>
          </a:solidFill>
        </p:spPr>
        <p:txBody>
          <a:bodyPr wrap="square" lIns="0" tIns="0" rIns="0" bIns="0" rtlCol="0"/>
          <a:lstStyle/>
          <a:p>
            <a:endParaRPr sz="820"/>
          </a:p>
        </p:txBody>
      </p:sp>
      <p:sp>
        <p:nvSpPr>
          <p:cNvPr id="23" name="object 23"/>
          <p:cNvSpPr/>
          <p:nvPr/>
        </p:nvSpPr>
        <p:spPr>
          <a:xfrm>
            <a:off x="3466127" y="3469892"/>
            <a:ext cx="1382479" cy="543268"/>
          </a:xfrm>
          <a:custGeom>
            <a:avLst/>
            <a:gdLst/>
            <a:ahLst/>
            <a:cxnLst/>
            <a:rect l="l" t="t" r="r" b="b"/>
            <a:pathLst>
              <a:path w="2279650" h="1194434">
                <a:moveTo>
                  <a:pt x="1945827" y="174848"/>
                </a:moveTo>
                <a:lnTo>
                  <a:pt x="1993467" y="201332"/>
                </a:lnTo>
                <a:lnTo>
                  <a:pt x="2037441" y="228921"/>
                </a:lnTo>
                <a:lnTo>
                  <a:pt x="2077751" y="257525"/>
                </a:lnTo>
                <a:lnTo>
                  <a:pt x="2114397" y="287057"/>
                </a:lnTo>
                <a:lnTo>
                  <a:pt x="2147378" y="317427"/>
                </a:lnTo>
                <a:lnTo>
                  <a:pt x="2176694" y="348548"/>
                </a:lnTo>
                <a:lnTo>
                  <a:pt x="2202346" y="380332"/>
                </a:lnTo>
                <a:lnTo>
                  <a:pt x="2224333" y="412689"/>
                </a:lnTo>
                <a:lnTo>
                  <a:pt x="2257314" y="478773"/>
                </a:lnTo>
                <a:lnTo>
                  <a:pt x="2275637" y="546093"/>
                </a:lnTo>
                <a:lnTo>
                  <a:pt x="2279302" y="579995"/>
                </a:lnTo>
                <a:lnTo>
                  <a:pt x="2279302" y="613942"/>
                </a:lnTo>
                <a:lnTo>
                  <a:pt x="2268308" y="681615"/>
                </a:lnTo>
                <a:lnTo>
                  <a:pt x="2242656" y="748405"/>
                </a:lnTo>
                <a:lnTo>
                  <a:pt x="2202346" y="813606"/>
                </a:lnTo>
                <a:lnTo>
                  <a:pt x="2176694" y="845389"/>
                </a:lnTo>
                <a:lnTo>
                  <a:pt x="2147378" y="876510"/>
                </a:lnTo>
                <a:lnTo>
                  <a:pt x="2114397" y="906881"/>
                </a:lnTo>
                <a:lnTo>
                  <a:pt x="2077751" y="936412"/>
                </a:lnTo>
                <a:lnTo>
                  <a:pt x="2037441" y="965016"/>
                </a:lnTo>
                <a:lnTo>
                  <a:pt x="1993467" y="992605"/>
                </a:lnTo>
                <a:lnTo>
                  <a:pt x="1945827" y="1019090"/>
                </a:lnTo>
                <a:lnTo>
                  <a:pt x="1905838" y="1039056"/>
                </a:lnTo>
                <a:lnTo>
                  <a:pt x="1864498" y="1057811"/>
                </a:lnTo>
                <a:lnTo>
                  <a:pt x="1821890" y="1075357"/>
                </a:lnTo>
                <a:lnTo>
                  <a:pt x="1778100" y="1091692"/>
                </a:lnTo>
                <a:lnTo>
                  <a:pt x="1733212" y="1106817"/>
                </a:lnTo>
                <a:lnTo>
                  <a:pt x="1687311" y="1120733"/>
                </a:lnTo>
                <a:lnTo>
                  <a:pt x="1640480" y="1133438"/>
                </a:lnTo>
                <a:lnTo>
                  <a:pt x="1592804" y="1144933"/>
                </a:lnTo>
                <a:lnTo>
                  <a:pt x="1544369" y="1155219"/>
                </a:lnTo>
                <a:lnTo>
                  <a:pt x="1495257" y="1164294"/>
                </a:lnTo>
                <a:lnTo>
                  <a:pt x="1445555" y="1172159"/>
                </a:lnTo>
                <a:lnTo>
                  <a:pt x="1395345" y="1178814"/>
                </a:lnTo>
                <a:lnTo>
                  <a:pt x="1344714" y="1184260"/>
                </a:lnTo>
                <a:lnTo>
                  <a:pt x="1293744" y="1188495"/>
                </a:lnTo>
                <a:lnTo>
                  <a:pt x="1242521" y="1191520"/>
                </a:lnTo>
                <a:lnTo>
                  <a:pt x="1191129" y="1193335"/>
                </a:lnTo>
                <a:lnTo>
                  <a:pt x="1139653" y="1193940"/>
                </a:lnTo>
                <a:lnTo>
                  <a:pt x="1088176" y="1193335"/>
                </a:lnTo>
                <a:lnTo>
                  <a:pt x="1036784" y="1191520"/>
                </a:lnTo>
                <a:lnTo>
                  <a:pt x="985561" y="1188495"/>
                </a:lnTo>
                <a:lnTo>
                  <a:pt x="934591" y="1184260"/>
                </a:lnTo>
                <a:lnTo>
                  <a:pt x="883959" y="1178814"/>
                </a:lnTo>
                <a:lnTo>
                  <a:pt x="833749" y="1172159"/>
                </a:lnTo>
                <a:lnTo>
                  <a:pt x="784047" y="1164294"/>
                </a:lnTo>
                <a:lnTo>
                  <a:pt x="734935" y="1155219"/>
                </a:lnTo>
                <a:lnTo>
                  <a:pt x="686499" y="1144933"/>
                </a:lnTo>
                <a:lnTo>
                  <a:pt x="638823" y="1133438"/>
                </a:lnTo>
                <a:lnTo>
                  <a:pt x="591992" y="1120733"/>
                </a:lnTo>
                <a:lnTo>
                  <a:pt x="546090" y="1106817"/>
                </a:lnTo>
                <a:lnTo>
                  <a:pt x="501201" y="1091692"/>
                </a:lnTo>
                <a:lnTo>
                  <a:pt x="457410" y="1075357"/>
                </a:lnTo>
                <a:lnTo>
                  <a:pt x="414802" y="1057811"/>
                </a:lnTo>
                <a:lnTo>
                  <a:pt x="373461" y="1039056"/>
                </a:lnTo>
                <a:lnTo>
                  <a:pt x="333471" y="1019090"/>
                </a:lnTo>
                <a:lnTo>
                  <a:pt x="285832" y="992605"/>
                </a:lnTo>
                <a:lnTo>
                  <a:pt x="241858" y="965016"/>
                </a:lnTo>
                <a:lnTo>
                  <a:pt x="201548" y="936412"/>
                </a:lnTo>
                <a:lnTo>
                  <a:pt x="164903" y="906881"/>
                </a:lnTo>
                <a:lnTo>
                  <a:pt x="131922" y="876510"/>
                </a:lnTo>
                <a:lnTo>
                  <a:pt x="102606" y="845389"/>
                </a:lnTo>
                <a:lnTo>
                  <a:pt x="76955" y="813606"/>
                </a:lnTo>
                <a:lnTo>
                  <a:pt x="54967" y="781248"/>
                </a:lnTo>
                <a:lnTo>
                  <a:pt x="21987" y="715165"/>
                </a:lnTo>
                <a:lnTo>
                  <a:pt x="3664" y="647845"/>
                </a:lnTo>
                <a:lnTo>
                  <a:pt x="0" y="613942"/>
                </a:lnTo>
                <a:lnTo>
                  <a:pt x="0" y="579995"/>
                </a:lnTo>
                <a:lnTo>
                  <a:pt x="10993" y="512322"/>
                </a:lnTo>
                <a:lnTo>
                  <a:pt x="36645" y="445532"/>
                </a:lnTo>
                <a:lnTo>
                  <a:pt x="76955" y="380332"/>
                </a:lnTo>
                <a:lnTo>
                  <a:pt x="102606" y="348548"/>
                </a:lnTo>
                <a:lnTo>
                  <a:pt x="131922" y="317427"/>
                </a:lnTo>
                <a:lnTo>
                  <a:pt x="164903" y="287057"/>
                </a:lnTo>
                <a:lnTo>
                  <a:pt x="201548" y="257525"/>
                </a:lnTo>
                <a:lnTo>
                  <a:pt x="241858" y="228921"/>
                </a:lnTo>
                <a:lnTo>
                  <a:pt x="285832" y="201332"/>
                </a:lnTo>
                <a:lnTo>
                  <a:pt x="333471" y="174848"/>
                </a:lnTo>
                <a:lnTo>
                  <a:pt x="373461" y="154882"/>
                </a:lnTo>
                <a:lnTo>
                  <a:pt x="414802" y="136127"/>
                </a:lnTo>
                <a:lnTo>
                  <a:pt x="457410" y="118582"/>
                </a:lnTo>
                <a:lnTo>
                  <a:pt x="501201" y="102246"/>
                </a:lnTo>
                <a:lnTo>
                  <a:pt x="546090" y="87121"/>
                </a:lnTo>
                <a:lnTo>
                  <a:pt x="591992" y="73206"/>
                </a:lnTo>
                <a:lnTo>
                  <a:pt x="638823" y="60501"/>
                </a:lnTo>
                <a:lnTo>
                  <a:pt x="686499" y="49005"/>
                </a:lnTo>
                <a:lnTo>
                  <a:pt x="734935" y="38720"/>
                </a:lnTo>
                <a:lnTo>
                  <a:pt x="784047" y="29645"/>
                </a:lnTo>
                <a:lnTo>
                  <a:pt x="833749" y="21780"/>
                </a:lnTo>
                <a:lnTo>
                  <a:pt x="883959" y="15125"/>
                </a:lnTo>
                <a:lnTo>
                  <a:pt x="934591" y="9680"/>
                </a:lnTo>
                <a:lnTo>
                  <a:pt x="985561" y="5445"/>
                </a:lnTo>
                <a:lnTo>
                  <a:pt x="1036784" y="2420"/>
                </a:lnTo>
                <a:lnTo>
                  <a:pt x="1088176" y="605"/>
                </a:lnTo>
                <a:lnTo>
                  <a:pt x="1139653" y="0"/>
                </a:lnTo>
                <a:lnTo>
                  <a:pt x="1191129" y="605"/>
                </a:lnTo>
                <a:lnTo>
                  <a:pt x="1242521" y="2420"/>
                </a:lnTo>
                <a:lnTo>
                  <a:pt x="1293744" y="5445"/>
                </a:lnTo>
                <a:lnTo>
                  <a:pt x="1344714" y="9680"/>
                </a:lnTo>
                <a:lnTo>
                  <a:pt x="1395345" y="15125"/>
                </a:lnTo>
                <a:lnTo>
                  <a:pt x="1445555" y="21780"/>
                </a:lnTo>
                <a:lnTo>
                  <a:pt x="1495257" y="29645"/>
                </a:lnTo>
                <a:lnTo>
                  <a:pt x="1544369" y="38720"/>
                </a:lnTo>
                <a:lnTo>
                  <a:pt x="1592804" y="49005"/>
                </a:lnTo>
                <a:lnTo>
                  <a:pt x="1640480" y="60501"/>
                </a:lnTo>
                <a:lnTo>
                  <a:pt x="1687311" y="73206"/>
                </a:lnTo>
                <a:lnTo>
                  <a:pt x="1733212" y="87121"/>
                </a:lnTo>
                <a:lnTo>
                  <a:pt x="1778100" y="102246"/>
                </a:lnTo>
                <a:lnTo>
                  <a:pt x="1821890" y="118582"/>
                </a:lnTo>
                <a:lnTo>
                  <a:pt x="1864498" y="136127"/>
                </a:lnTo>
                <a:lnTo>
                  <a:pt x="1905838" y="154882"/>
                </a:lnTo>
                <a:lnTo>
                  <a:pt x="1945827" y="174848"/>
                </a:lnTo>
                <a:close/>
              </a:path>
            </a:pathLst>
          </a:custGeom>
          <a:ln w="52354">
            <a:solidFill>
              <a:srgbClr val="00D2FF"/>
            </a:solidFill>
          </a:ln>
        </p:spPr>
        <p:txBody>
          <a:bodyPr wrap="square" lIns="0" tIns="0" rIns="0" bIns="0" rtlCol="0"/>
          <a:lstStyle/>
          <a:p>
            <a:endParaRPr sz="820"/>
          </a:p>
        </p:txBody>
      </p:sp>
      <p:sp>
        <p:nvSpPr>
          <p:cNvPr id="24" name="object 24"/>
          <p:cNvSpPr txBox="1"/>
          <p:nvPr/>
        </p:nvSpPr>
        <p:spPr>
          <a:xfrm>
            <a:off x="3821431" y="3640905"/>
            <a:ext cx="670444" cy="190232"/>
          </a:xfrm>
          <a:prstGeom prst="rect">
            <a:avLst/>
          </a:prstGeom>
        </p:spPr>
        <p:txBody>
          <a:bodyPr vert="horz" wrap="square" lIns="0" tIns="7798" rIns="0" bIns="0" rtlCol="0">
            <a:spAutoFit/>
          </a:bodyPr>
          <a:lstStyle/>
          <a:p>
            <a:pPr marL="12700">
              <a:lnSpc>
                <a:spcPct val="100000"/>
              </a:lnSpc>
              <a:spcBef>
                <a:spcPts val="135"/>
              </a:spcBef>
            </a:pPr>
            <a:r>
              <a:rPr sz="1185" spc="25" dirty="0">
                <a:solidFill>
                  <a:srgbClr val="32324B"/>
                </a:solidFill>
                <a:latin typeface="Arial" panose="020B0604020202020204"/>
                <a:cs typeface="Arial" panose="020B0604020202020204"/>
              </a:rPr>
              <a:t>m</a:t>
            </a:r>
            <a:r>
              <a:rPr sz="1185" spc="15" dirty="0">
                <a:solidFill>
                  <a:srgbClr val="32324B"/>
                </a:solidFill>
                <a:latin typeface="Arial" panose="020B0604020202020204"/>
                <a:cs typeface="Arial" panose="020B0604020202020204"/>
              </a:rPr>
              <a:t>e</a:t>
            </a:r>
            <a:r>
              <a:rPr sz="1185" spc="0" dirty="0">
                <a:solidFill>
                  <a:srgbClr val="32324B"/>
                </a:solidFill>
                <a:latin typeface="Arial" panose="020B0604020202020204"/>
                <a:cs typeface="Arial" panose="020B0604020202020204"/>
              </a:rPr>
              <a:t>tr</a:t>
            </a:r>
            <a:r>
              <a:rPr sz="1185" spc="10" dirty="0">
                <a:solidFill>
                  <a:srgbClr val="32324B"/>
                </a:solidFill>
                <a:latin typeface="Arial" panose="020B0604020202020204"/>
                <a:cs typeface="Arial" panose="020B0604020202020204"/>
              </a:rPr>
              <a:t>ics</a:t>
            </a:r>
            <a:endParaRPr sz="1185">
              <a:latin typeface="Arial" panose="020B0604020202020204"/>
              <a:cs typeface="Arial" panose="020B0604020202020204"/>
            </a:endParaRPr>
          </a:p>
        </p:txBody>
      </p:sp>
      <p:grpSp>
        <p:nvGrpSpPr>
          <p:cNvPr id="2" name="组合 40"/>
          <p:cNvGrpSpPr/>
          <p:nvPr/>
        </p:nvGrpSpPr>
        <p:grpSpPr>
          <a:xfrm>
            <a:off x="4929333" y="3259629"/>
            <a:ext cx="1246303" cy="158729"/>
            <a:chOff x="3484873" y="3414374"/>
            <a:chExt cx="1884526" cy="173355"/>
          </a:xfrm>
        </p:grpSpPr>
        <p:sp>
          <p:nvSpPr>
            <p:cNvPr id="25" name="object 25"/>
            <p:cNvSpPr/>
            <p:nvPr/>
          </p:nvSpPr>
          <p:spPr>
            <a:xfrm>
              <a:off x="3484873" y="3414374"/>
              <a:ext cx="1884526" cy="173355"/>
            </a:xfrm>
            <a:prstGeom prst="rect">
              <a:avLst/>
            </a:prstGeom>
            <a:blipFill>
              <a:blip r:embed="rId8" cstate="print"/>
              <a:stretch>
                <a:fillRect/>
              </a:stretch>
            </a:blipFill>
          </p:spPr>
          <p:txBody>
            <a:bodyPr wrap="square" lIns="0" tIns="0" rIns="0" bIns="0" rtlCol="0"/>
            <a:lstStyle/>
            <a:p>
              <a:endParaRPr sz="820"/>
            </a:p>
          </p:txBody>
        </p:sp>
        <p:sp>
          <p:nvSpPr>
            <p:cNvPr id="26" name="object 26"/>
            <p:cNvSpPr/>
            <p:nvPr/>
          </p:nvSpPr>
          <p:spPr>
            <a:xfrm>
              <a:off x="3522973" y="3482001"/>
              <a:ext cx="1723092" cy="0"/>
            </a:xfrm>
            <a:custGeom>
              <a:avLst/>
              <a:gdLst/>
              <a:ahLst/>
              <a:cxnLst/>
              <a:rect l="l" t="t" r="r" b="b"/>
              <a:pathLst>
                <a:path w="3788409">
                  <a:moveTo>
                    <a:pt x="0" y="0"/>
                  </a:moveTo>
                  <a:lnTo>
                    <a:pt x="3762199" y="0"/>
                  </a:lnTo>
                  <a:lnTo>
                    <a:pt x="3788376" y="0"/>
                  </a:lnTo>
                </a:path>
              </a:pathLst>
            </a:custGeom>
            <a:ln w="52354">
              <a:solidFill>
                <a:srgbClr val="00D2FF"/>
              </a:solidFill>
            </a:ln>
          </p:spPr>
          <p:txBody>
            <a:bodyPr wrap="square" lIns="0" tIns="0" rIns="0" bIns="0" rtlCol="0"/>
            <a:lstStyle/>
            <a:p>
              <a:endParaRPr sz="820"/>
            </a:p>
          </p:txBody>
        </p:sp>
        <p:sp>
          <p:nvSpPr>
            <p:cNvPr id="27" name="object 27"/>
            <p:cNvSpPr/>
            <p:nvPr/>
          </p:nvSpPr>
          <p:spPr>
            <a:xfrm>
              <a:off x="5234140" y="3433424"/>
              <a:ext cx="97332" cy="97332"/>
            </a:xfrm>
            <a:custGeom>
              <a:avLst/>
              <a:gdLst/>
              <a:ahLst/>
              <a:cxnLst/>
              <a:rect l="l" t="t" r="r" b="b"/>
              <a:pathLst>
                <a:path w="213994" h="213995">
                  <a:moveTo>
                    <a:pt x="0" y="0"/>
                  </a:moveTo>
                  <a:lnTo>
                    <a:pt x="0" y="213606"/>
                  </a:lnTo>
                  <a:lnTo>
                    <a:pt x="213606" y="106803"/>
                  </a:lnTo>
                  <a:lnTo>
                    <a:pt x="0" y="0"/>
                  </a:lnTo>
                  <a:close/>
                </a:path>
              </a:pathLst>
            </a:custGeom>
            <a:solidFill>
              <a:srgbClr val="00D2FF"/>
            </a:solidFill>
          </p:spPr>
          <p:txBody>
            <a:bodyPr wrap="square" lIns="0" tIns="0" rIns="0" bIns="0" rtlCol="0"/>
            <a:lstStyle/>
            <a:p>
              <a:endParaRPr sz="820"/>
            </a:p>
          </p:txBody>
        </p:sp>
      </p:grpSp>
      <p:grpSp>
        <p:nvGrpSpPr>
          <p:cNvPr id="3" name="组合 41"/>
          <p:cNvGrpSpPr/>
          <p:nvPr/>
        </p:nvGrpSpPr>
        <p:grpSpPr>
          <a:xfrm>
            <a:off x="4828323" y="2802429"/>
            <a:ext cx="1347312" cy="184608"/>
            <a:chOff x="3409116" y="2983053"/>
            <a:chExt cx="1996854" cy="173355"/>
          </a:xfrm>
        </p:grpSpPr>
        <p:sp>
          <p:nvSpPr>
            <p:cNvPr id="28" name="object 28"/>
            <p:cNvSpPr/>
            <p:nvPr/>
          </p:nvSpPr>
          <p:spPr>
            <a:xfrm>
              <a:off x="3409116" y="2983053"/>
              <a:ext cx="1996854" cy="173355"/>
            </a:xfrm>
            <a:prstGeom prst="rect">
              <a:avLst/>
            </a:prstGeom>
            <a:blipFill>
              <a:blip r:embed="rId9" cstate="print"/>
              <a:stretch>
                <a:fillRect/>
              </a:stretch>
            </a:blipFill>
          </p:spPr>
          <p:txBody>
            <a:bodyPr wrap="square" lIns="0" tIns="0" rIns="0" bIns="0" rtlCol="0"/>
            <a:lstStyle/>
            <a:p>
              <a:endParaRPr sz="820"/>
            </a:p>
          </p:txBody>
        </p:sp>
        <p:sp>
          <p:nvSpPr>
            <p:cNvPr id="29" name="object 29"/>
            <p:cNvSpPr/>
            <p:nvPr/>
          </p:nvSpPr>
          <p:spPr>
            <a:xfrm>
              <a:off x="3532465" y="3050681"/>
              <a:ext cx="1835443" cy="0"/>
            </a:xfrm>
            <a:custGeom>
              <a:avLst/>
              <a:gdLst/>
              <a:ahLst/>
              <a:cxnLst/>
              <a:rect l="l" t="t" r="r" b="b"/>
              <a:pathLst>
                <a:path w="4035425">
                  <a:moveTo>
                    <a:pt x="4035343" y="0"/>
                  </a:moveTo>
                  <a:lnTo>
                    <a:pt x="26177" y="0"/>
                  </a:lnTo>
                  <a:lnTo>
                    <a:pt x="0" y="0"/>
                  </a:lnTo>
                </a:path>
              </a:pathLst>
            </a:custGeom>
            <a:ln w="52354">
              <a:solidFill>
                <a:srgbClr val="00D2FF"/>
              </a:solidFill>
            </a:ln>
          </p:spPr>
          <p:txBody>
            <a:bodyPr wrap="square" lIns="0" tIns="0" rIns="0" bIns="0" rtlCol="0"/>
            <a:lstStyle/>
            <a:p>
              <a:endParaRPr sz="820"/>
            </a:p>
          </p:txBody>
        </p:sp>
      </p:grpSp>
      <p:sp>
        <p:nvSpPr>
          <p:cNvPr id="30" name="object 30"/>
          <p:cNvSpPr/>
          <p:nvPr/>
        </p:nvSpPr>
        <p:spPr>
          <a:xfrm>
            <a:off x="4807984" y="2832731"/>
            <a:ext cx="129776" cy="97332"/>
          </a:xfrm>
          <a:custGeom>
            <a:avLst/>
            <a:gdLst/>
            <a:ahLst/>
            <a:cxnLst/>
            <a:rect l="l" t="t" r="r" b="b"/>
            <a:pathLst>
              <a:path w="213994" h="213995">
                <a:moveTo>
                  <a:pt x="213606" y="0"/>
                </a:moveTo>
                <a:lnTo>
                  <a:pt x="0" y="106803"/>
                </a:lnTo>
                <a:lnTo>
                  <a:pt x="213606" y="213606"/>
                </a:lnTo>
                <a:lnTo>
                  <a:pt x="213606" y="0"/>
                </a:lnTo>
                <a:close/>
              </a:path>
            </a:pathLst>
          </a:custGeom>
          <a:solidFill>
            <a:srgbClr val="00D2FF"/>
          </a:solidFill>
        </p:spPr>
        <p:txBody>
          <a:bodyPr wrap="square" lIns="0" tIns="0" rIns="0" bIns="0" rtlCol="0"/>
          <a:lstStyle/>
          <a:p>
            <a:endParaRPr sz="820"/>
          </a:p>
        </p:txBody>
      </p:sp>
      <p:sp>
        <p:nvSpPr>
          <p:cNvPr id="31" name="object 31"/>
          <p:cNvSpPr/>
          <p:nvPr/>
        </p:nvSpPr>
        <p:spPr>
          <a:xfrm>
            <a:off x="2709512" y="2813759"/>
            <a:ext cx="1368984" cy="173355"/>
          </a:xfrm>
          <a:prstGeom prst="rect">
            <a:avLst/>
          </a:prstGeom>
          <a:blipFill>
            <a:blip r:embed="rId10" cstate="print"/>
            <a:stretch>
              <a:fillRect/>
            </a:stretch>
          </a:blipFill>
        </p:spPr>
        <p:txBody>
          <a:bodyPr wrap="square" lIns="0" tIns="0" rIns="0" bIns="0" rtlCol="0"/>
          <a:lstStyle/>
          <a:p>
            <a:endParaRPr sz="820"/>
          </a:p>
        </p:txBody>
      </p:sp>
      <p:sp>
        <p:nvSpPr>
          <p:cNvPr id="32" name="object 32"/>
          <p:cNvSpPr/>
          <p:nvPr/>
        </p:nvSpPr>
        <p:spPr>
          <a:xfrm>
            <a:off x="2873971" y="2881385"/>
            <a:ext cx="1153735" cy="0"/>
          </a:xfrm>
          <a:custGeom>
            <a:avLst/>
            <a:gdLst/>
            <a:ahLst/>
            <a:cxnLst/>
            <a:rect l="l" t="t" r="r" b="b"/>
            <a:pathLst>
              <a:path w="1902459">
                <a:moveTo>
                  <a:pt x="1902444" y="0"/>
                </a:moveTo>
                <a:lnTo>
                  <a:pt x="26187" y="0"/>
                </a:lnTo>
                <a:lnTo>
                  <a:pt x="0" y="0"/>
                </a:lnTo>
              </a:path>
            </a:pathLst>
          </a:custGeom>
          <a:ln w="52354">
            <a:solidFill>
              <a:srgbClr val="00D2FF"/>
            </a:solidFill>
          </a:ln>
        </p:spPr>
        <p:txBody>
          <a:bodyPr wrap="square" lIns="0" tIns="0" rIns="0" bIns="0" rtlCol="0"/>
          <a:lstStyle/>
          <a:p>
            <a:endParaRPr sz="820"/>
          </a:p>
        </p:txBody>
      </p:sp>
      <p:sp>
        <p:nvSpPr>
          <p:cNvPr id="33" name="object 33"/>
          <p:cNvSpPr/>
          <p:nvPr/>
        </p:nvSpPr>
        <p:spPr>
          <a:xfrm>
            <a:off x="2760337" y="2832808"/>
            <a:ext cx="129776" cy="97332"/>
          </a:xfrm>
          <a:custGeom>
            <a:avLst/>
            <a:gdLst/>
            <a:ahLst/>
            <a:cxnLst/>
            <a:rect l="l" t="t" r="r" b="b"/>
            <a:pathLst>
              <a:path w="213995" h="213995">
                <a:moveTo>
                  <a:pt x="213606" y="0"/>
                </a:moveTo>
                <a:lnTo>
                  <a:pt x="0" y="106803"/>
                </a:lnTo>
                <a:lnTo>
                  <a:pt x="213606" y="213606"/>
                </a:lnTo>
                <a:lnTo>
                  <a:pt x="213606" y="0"/>
                </a:lnTo>
                <a:close/>
              </a:path>
            </a:pathLst>
          </a:custGeom>
          <a:solidFill>
            <a:srgbClr val="00D2FF"/>
          </a:solidFill>
        </p:spPr>
        <p:txBody>
          <a:bodyPr wrap="square" lIns="0" tIns="0" rIns="0" bIns="0" rtlCol="0"/>
          <a:lstStyle/>
          <a:p>
            <a:endParaRPr sz="820"/>
          </a:p>
        </p:txBody>
      </p:sp>
      <p:sp>
        <p:nvSpPr>
          <p:cNvPr id="34" name="object 34"/>
          <p:cNvSpPr/>
          <p:nvPr/>
        </p:nvSpPr>
        <p:spPr>
          <a:xfrm>
            <a:off x="2784423" y="3245003"/>
            <a:ext cx="1219212" cy="173355"/>
          </a:xfrm>
          <a:prstGeom prst="rect">
            <a:avLst/>
          </a:prstGeom>
          <a:blipFill>
            <a:blip r:embed="rId11" cstate="print"/>
            <a:stretch>
              <a:fillRect/>
            </a:stretch>
          </a:blipFill>
        </p:spPr>
        <p:txBody>
          <a:bodyPr wrap="square" lIns="0" tIns="0" rIns="0" bIns="0" rtlCol="0"/>
          <a:lstStyle/>
          <a:p>
            <a:endParaRPr sz="820"/>
          </a:p>
        </p:txBody>
      </p:sp>
      <p:sp>
        <p:nvSpPr>
          <p:cNvPr id="35" name="object 36"/>
          <p:cNvSpPr/>
          <p:nvPr/>
        </p:nvSpPr>
        <p:spPr>
          <a:xfrm>
            <a:off x="3823289" y="3253892"/>
            <a:ext cx="129776" cy="97332"/>
          </a:xfrm>
          <a:custGeom>
            <a:avLst/>
            <a:gdLst/>
            <a:ahLst/>
            <a:cxnLst/>
            <a:rect l="l" t="t" r="r" b="b"/>
            <a:pathLst>
              <a:path w="213995" h="213995">
                <a:moveTo>
                  <a:pt x="0" y="0"/>
                </a:moveTo>
                <a:lnTo>
                  <a:pt x="0" y="213606"/>
                </a:lnTo>
                <a:lnTo>
                  <a:pt x="213606" y="106803"/>
                </a:lnTo>
                <a:lnTo>
                  <a:pt x="0" y="0"/>
                </a:lnTo>
                <a:close/>
              </a:path>
            </a:pathLst>
          </a:custGeom>
          <a:solidFill>
            <a:srgbClr val="00D2FF"/>
          </a:solidFill>
        </p:spPr>
        <p:txBody>
          <a:bodyPr wrap="square" lIns="0" tIns="0" rIns="0" bIns="0" rtlCol="0"/>
          <a:lstStyle/>
          <a:p>
            <a:endParaRPr sz="820"/>
          </a:p>
        </p:txBody>
      </p:sp>
      <p:sp>
        <p:nvSpPr>
          <p:cNvPr id="36" name="object 6"/>
          <p:cNvSpPr txBox="1"/>
          <p:nvPr/>
        </p:nvSpPr>
        <p:spPr>
          <a:xfrm>
            <a:off x="3072213" y="3016625"/>
            <a:ext cx="861060" cy="282575"/>
          </a:xfrm>
          <a:prstGeom prst="rect">
            <a:avLst/>
          </a:prstGeom>
          <a:solidFill>
            <a:schemeClr val="bg1"/>
          </a:solidFill>
        </p:spPr>
        <p:txBody>
          <a:bodyPr vert="horz" wrap="square" lIns="0" tIns="6065" rIns="0" bIns="0" rtlCol="0">
            <a:spAutoFit/>
          </a:bodyPr>
          <a:lstStyle/>
          <a:p>
            <a:pPr marL="12700">
              <a:lnSpc>
                <a:spcPct val="100000"/>
              </a:lnSpc>
              <a:spcBef>
                <a:spcPts val="105"/>
              </a:spcBef>
            </a:pPr>
            <a:r>
              <a:rPr lang="en-US" sz="1795" dirty="0">
                <a:latin typeface="Arial" panose="020B0604020202020204"/>
                <a:cs typeface="Arial" panose="020B0604020202020204"/>
              </a:rPr>
              <a:t>Proxy</a:t>
            </a:r>
          </a:p>
        </p:txBody>
      </p:sp>
      <p:sp>
        <p:nvSpPr>
          <p:cNvPr id="38" name="TextBox 37"/>
          <p:cNvSpPr txBox="1"/>
          <p:nvPr/>
        </p:nvSpPr>
        <p:spPr>
          <a:xfrm>
            <a:off x="616032" y="2918200"/>
            <a:ext cx="3048000" cy="926087"/>
          </a:xfrm>
          <a:prstGeom prst="rect">
            <a:avLst/>
          </a:prstGeom>
          <a:noFill/>
        </p:spPr>
        <p:txBody>
          <a:bodyPr wrap="square" rtlCol="0">
            <a:spAutoFit/>
          </a:bodyPr>
          <a:lstStyle/>
          <a:p>
            <a:pPr>
              <a:lnSpc>
                <a:spcPct val="100000"/>
              </a:lnSpc>
              <a:spcBef>
                <a:spcPts val="40"/>
              </a:spcBef>
            </a:pPr>
            <a:endParaRPr lang="en-US" dirty="0" smtClean="0">
              <a:latin typeface="Times New Roman" panose="02020603050405020304"/>
              <a:cs typeface="Times New Roman" panose="02020603050405020304"/>
            </a:endParaRPr>
          </a:p>
          <a:p>
            <a:pPr marL="127635" marR="995045">
              <a:lnSpc>
                <a:spcPct val="101000"/>
              </a:lnSpc>
            </a:pPr>
            <a:r>
              <a:rPr lang="en-US" dirty="0" smtClean="0">
                <a:solidFill>
                  <a:srgbClr val="32324B"/>
                </a:solidFill>
                <a:latin typeface="Arial" panose="020B0604020202020204"/>
                <a:cs typeface="Arial" panose="020B0604020202020204"/>
              </a:rPr>
              <a:t>App  con</a:t>
            </a:r>
            <a:r>
              <a:rPr lang="en-US" spc="-5" dirty="0" smtClean="0">
                <a:solidFill>
                  <a:srgbClr val="32324B"/>
                </a:solidFill>
                <a:latin typeface="Arial" panose="020B0604020202020204"/>
                <a:cs typeface="Arial" panose="020B0604020202020204"/>
              </a:rPr>
              <a:t>t</a:t>
            </a:r>
            <a:r>
              <a:rPr lang="en-US" dirty="0" smtClean="0">
                <a:solidFill>
                  <a:srgbClr val="32324B"/>
                </a:solidFill>
                <a:latin typeface="Arial" panose="020B0604020202020204"/>
                <a:cs typeface="Arial" panose="020B0604020202020204"/>
              </a:rPr>
              <a:t>ainer</a:t>
            </a:r>
            <a:endParaRPr lang="en-US" dirty="0" smtClean="0">
              <a:latin typeface="Arial" panose="020B0604020202020204"/>
              <a:cs typeface="Arial" panose="020B0604020202020204"/>
            </a:endParaRPr>
          </a:p>
          <a:p>
            <a:endParaRPr lang="en-US" dirty="0"/>
          </a:p>
        </p:txBody>
      </p:sp>
      <p:sp>
        <p:nvSpPr>
          <p:cNvPr id="39" name="object 35"/>
          <p:cNvSpPr/>
          <p:nvPr/>
        </p:nvSpPr>
        <p:spPr>
          <a:xfrm>
            <a:off x="2835223" y="3312629"/>
            <a:ext cx="1004319" cy="0"/>
          </a:xfrm>
          <a:custGeom>
            <a:avLst/>
            <a:gdLst/>
            <a:ahLst/>
            <a:cxnLst/>
            <a:rect l="l" t="t" r="r" b="b"/>
            <a:pathLst>
              <a:path w="1656079">
                <a:moveTo>
                  <a:pt x="0" y="0"/>
                </a:moveTo>
                <a:lnTo>
                  <a:pt x="1629290" y="0"/>
                </a:lnTo>
                <a:lnTo>
                  <a:pt x="1655467" y="0"/>
                </a:lnTo>
              </a:path>
            </a:pathLst>
          </a:custGeom>
          <a:ln w="52354">
            <a:solidFill>
              <a:srgbClr val="00D2FF"/>
            </a:solidFill>
          </a:ln>
        </p:spPr>
        <p:txBody>
          <a:bodyPr wrap="square" lIns="0" tIns="0" rIns="0" bIns="0" rtlCol="0"/>
          <a:lstStyle/>
          <a:p>
            <a:endParaRPr sz="820"/>
          </a:p>
        </p:txBody>
      </p:sp>
      <p:grpSp>
        <p:nvGrpSpPr>
          <p:cNvPr id="41" name="组合 87"/>
          <p:cNvGrpSpPr/>
          <p:nvPr/>
        </p:nvGrpSpPr>
        <p:grpSpPr>
          <a:xfrm>
            <a:off x="406401" y="4617135"/>
            <a:ext cx="4564887" cy="1206706"/>
            <a:chOff x="310134" y="5164075"/>
            <a:chExt cx="4834001" cy="1222881"/>
          </a:xfrm>
        </p:grpSpPr>
        <p:sp>
          <p:nvSpPr>
            <p:cNvPr id="46" name="object 11"/>
            <p:cNvSpPr/>
            <p:nvPr/>
          </p:nvSpPr>
          <p:spPr>
            <a:xfrm>
              <a:off x="3531869" y="5727815"/>
              <a:ext cx="1196327" cy="487692"/>
            </a:xfrm>
            <a:prstGeom prst="rect">
              <a:avLst/>
            </a:prstGeom>
            <a:blipFill>
              <a:blip r:embed="rId12" cstate="print"/>
              <a:stretch>
                <a:fillRect/>
              </a:stretch>
            </a:blipFill>
          </p:spPr>
          <p:txBody>
            <a:bodyPr wrap="square" lIns="0" tIns="0" rIns="0" bIns="0" rtlCol="0"/>
            <a:lstStyle/>
            <a:p>
              <a:endParaRPr sz="1100"/>
            </a:p>
          </p:txBody>
        </p:sp>
        <p:sp>
          <p:nvSpPr>
            <p:cNvPr id="47" name="object 12"/>
            <p:cNvSpPr/>
            <p:nvPr/>
          </p:nvSpPr>
          <p:spPr>
            <a:xfrm>
              <a:off x="3652773" y="5749290"/>
              <a:ext cx="1036955" cy="368300"/>
            </a:xfrm>
            <a:custGeom>
              <a:avLst/>
              <a:gdLst/>
              <a:ahLst/>
              <a:cxnLst/>
              <a:rect l="l" t="t" r="r" b="b"/>
              <a:pathLst>
                <a:path w="1036954" h="368300">
                  <a:moveTo>
                    <a:pt x="76961" y="290322"/>
                  </a:moveTo>
                  <a:lnTo>
                    <a:pt x="0" y="330454"/>
                  </a:lnTo>
                  <a:lnTo>
                    <a:pt x="78358" y="367919"/>
                  </a:lnTo>
                  <a:lnTo>
                    <a:pt x="77897" y="342265"/>
                  </a:lnTo>
                  <a:lnTo>
                    <a:pt x="65024" y="342265"/>
                  </a:lnTo>
                  <a:lnTo>
                    <a:pt x="64389" y="316357"/>
                  </a:lnTo>
                  <a:lnTo>
                    <a:pt x="77424" y="316035"/>
                  </a:lnTo>
                  <a:lnTo>
                    <a:pt x="76961" y="290322"/>
                  </a:lnTo>
                  <a:close/>
                </a:path>
                <a:path w="1036954" h="368300">
                  <a:moveTo>
                    <a:pt x="77424" y="316035"/>
                  </a:moveTo>
                  <a:lnTo>
                    <a:pt x="64389" y="316357"/>
                  </a:lnTo>
                  <a:lnTo>
                    <a:pt x="65024" y="342265"/>
                  </a:lnTo>
                  <a:lnTo>
                    <a:pt x="77891" y="341953"/>
                  </a:lnTo>
                  <a:lnTo>
                    <a:pt x="77424" y="316035"/>
                  </a:lnTo>
                  <a:close/>
                </a:path>
                <a:path w="1036954" h="368300">
                  <a:moveTo>
                    <a:pt x="77891" y="341953"/>
                  </a:moveTo>
                  <a:lnTo>
                    <a:pt x="65024" y="342265"/>
                  </a:lnTo>
                  <a:lnTo>
                    <a:pt x="77897" y="342265"/>
                  </a:lnTo>
                  <a:lnTo>
                    <a:pt x="77891" y="341953"/>
                  </a:lnTo>
                  <a:close/>
                </a:path>
                <a:path w="1036954" h="368300">
                  <a:moveTo>
                    <a:pt x="1011047" y="0"/>
                  </a:moveTo>
                  <a:lnTo>
                    <a:pt x="999362" y="41021"/>
                  </a:lnTo>
                  <a:lnTo>
                    <a:pt x="971930" y="75819"/>
                  </a:lnTo>
                  <a:lnTo>
                    <a:pt x="938402" y="104140"/>
                  </a:lnTo>
                  <a:lnTo>
                    <a:pt x="883157" y="139065"/>
                  </a:lnTo>
                  <a:lnTo>
                    <a:pt x="829436" y="165862"/>
                  </a:lnTo>
                  <a:lnTo>
                    <a:pt x="768096" y="191262"/>
                  </a:lnTo>
                  <a:lnTo>
                    <a:pt x="699897" y="215137"/>
                  </a:lnTo>
                  <a:lnTo>
                    <a:pt x="663448" y="226441"/>
                  </a:lnTo>
                  <a:lnTo>
                    <a:pt x="625601" y="237109"/>
                  </a:lnTo>
                  <a:lnTo>
                    <a:pt x="586485" y="247396"/>
                  </a:lnTo>
                  <a:lnTo>
                    <a:pt x="546100" y="257048"/>
                  </a:lnTo>
                  <a:lnTo>
                    <a:pt x="504444" y="266065"/>
                  </a:lnTo>
                  <a:lnTo>
                    <a:pt x="461899" y="274574"/>
                  </a:lnTo>
                  <a:lnTo>
                    <a:pt x="418465" y="282321"/>
                  </a:lnTo>
                  <a:lnTo>
                    <a:pt x="374015" y="289433"/>
                  </a:lnTo>
                  <a:lnTo>
                    <a:pt x="328929" y="295783"/>
                  </a:lnTo>
                  <a:lnTo>
                    <a:pt x="283082" y="301371"/>
                  </a:lnTo>
                  <a:lnTo>
                    <a:pt x="236727" y="306197"/>
                  </a:lnTo>
                  <a:lnTo>
                    <a:pt x="189992" y="310134"/>
                  </a:lnTo>
                  <a:lnTo>
                    <a:pt x="142748" y="313309"/>
                  </a:lnTo>
                  <a:lnTo>
                    <a:pt x="95250" y="315595"/>
                  </a:lnTo>
                  <a:lnTo>
                    <a:pt x="77424" y="316035"/>
                  </a:lnTo>
                  <a:lnTo>
                    <a:pt x="77891" y="341953"/>
                  </a:lnTo>
                  <a:lnTo>
                    <a:pt x="144525" y="339217"/>
                  </a:lnTo>
                  <a:lnTo>
                    <a:pt x="192150" y="335915"/>
                  </a:lnTo>
                  <a:lnTo>
                    <a:pt x="239395" y="331978"/>
                  </a:lnTo>
                  <a:lnTo>
                    <a:pt x="286257" y="327025"/>
                  </a:lnTo>
                  <a:lnTo>
                    <a:pt x="332485" y="321437"/>
                  </a:lnTo>
                  <a:lnTo>
                    <a:pt x="378078" y="314960"/>
                  </a:lnTo>
                  <a:lnTo>
                    <a:pt x="422909" y="307848"/>
                  </a:lnTo>
                  <a:lnTo>
                    <a:pt x="466978" y="299974"/>
                  </a:lnTo>
                  <a:lnTo>
                    <a:pt x="510031" y="291465"/>
                  </a:lnTo>
                  <a:lnTo>
                    <a:pt x="552069" y="282194"/>
                  </a:lnTo>
                  <a:lnTo>
                    <a:pt x="593090" y="272415"/>
                  </a:lnTo>
                  <a:lnTo>
                    <a:pt x="632714" y="262128"/>
                  </a:lnTo>
                  <a:lnTo>
                    <a:pt x="671068" y="251079"/>
                  </a:lnTo>
                  <a:lnTo>
                    <a:pt x="708151" y="239649"/>
                  </a:lnTo>
                  <a:lnTo>
                    <a:pt x="777748" y="215392"/>
                  </a:lnTo>
                  <a:lnTo>
                    <a:pt x="840612" y="189230"/>
                  </a:lnTo>
                  <a:lnTo>
                    <a:pt x="896111" y="161417"/>
                  </a:lnTo>
                  <a:lnTo>
                    <a:pt x="943482" y="132334"/>
                  </a:lnTo>
                  <a:lnTo>
                    <a:pt x="982472" y="101727"/>
                  </a:lnTo>
                  <a:lnTo>
                    <a:pt x="1011681" y="69469"/>
                  </a:lnTo>
                  <a:lnTo>
                    <a:pt x="1030351" y="35560"/>
                  </a:lnTo>
                  <a:lnTo>
                    <a:pt x="1036954" y="1270"/>
                  </a:lnTo>
                  <a:lnTo>
                    <a:pt x="1011047" y="0"/>
                  </a:lnTo>
                  <a:close/>
                </a:path>
              </a:pathLst>
            </a:custGeom>
            <a:solidFill>
              <a:srgbClr val="000000"/>
            </a:solidFill>
          </p:spPr>
          <p:txBody>
            <a:bodyPr wrap="square" lIns="0" tIns="0" rIns="0" bIns="0" rtlCol="0"/>
            <a:lstStyle/>
            <a:p>
              <a:endParaRPr sz="1100"/>
            </a:p>
          </p:txBody>
        </p:sp>
        <p:sp>
          <p:nvSpPr>
            <p:cNvPr id="48" name="object 13"/>
            <p:cNvSpPr/>
            <p:nvPr/>
          </p:nvSpPr>
          <p:spPr>
            <a:xfrm>
              <a:off x="695705" y="5726316"/>
              <a:ext cx="2045207" cy="490715"/>
            </a:xfrm>
            <a:prstGeom prst="rect">
              <a:avLst/>
            </a:prstGeom>
            <a:blipFill>
              <a:blip r:embed="rId13" cstate="print"/>
              <a:stretch>
                <a:fillRect/>
              </a:stretch>
            </a:blipFill>
          </p:spPr>
          <p:txBody>
            <a:bodyPr wrap="square" lIns="0" tIns="0" rIns="0" bIns="0" rtlCol="0"/>
            <a:lstStyle/>
            <a:p>
              <a:endParaRPr sz="1100"/>
            </a:p>
          </p:txBody>
        </p:sp>
        <p:sp>
          <p:nvSpPr>
            <p:cNvPr id="49" name="object 14"/>
            <p:cNvSpPr/>
            <p:nvPr/>
          </p:nvSpPr>
          <p:spPr>
            <a:xfrm>
              <a:off x="738631" y="5746115"/>
              <a:ext cx="1885950" cy="372745"/>
            </a:xfrm>
            <a:custGeom>
              <a:avLst/>
              <a:gdLst/>
              <a:ahLst/>
              <a:cxnLst/>
              <a:rect l="l" t="t" r="r" b="b"/>
              <a:pathLst>
                <a:path w="1885950" h="372744">
                  <a:moveTo>
                    <a:pt x="1808352" y="294513"/>
                  </a:moveTo>
                  <a:lnTo>
                    <a:pt x="1808056" y="320414"/>
                  </a:lnTo>
                  <a:lnTo>
                    <a:pt x="1820926" y="320548"/>
                  </a:lnTo>
                  <a:lnTo>
                    <a:pt x="1820672" y="346456"/>
                  </a:lnTo>
                  <a:lnTo>
                    <a:pt x="1807758" y="346456"/>
                  </a:lnTo>
                  <a:lnTo>
                    <a:pt x="1807464" y="372237"/>
                  </a:lnTo>
                  <a:lnTo>
                    <a:pt x="1860491" y="346456"/>
                  </a:lnTo>
                  <a:lnTo>
                    <a:pt x="1820672" y="346456"/>
                  </a:lnTo>
                  <a:lnTo>
                    <a:pt x="1807760" y="346322"/>
                  </a:lnTo>
                  <a:lnTo>
                    <a:pt x="1860765" y="346322"/>
                  </a:lnTo>
                  <a:lnTo>
                    <a:pt x="1885569" y="334264"/>
                  </a:lnTo>
                  <a:lnTo>
                    <a:pt x="1808352" y="294513"/>
                  </a:lnTo>
                  <a:close/>
                </a:path>
                <a:path w="1885950" h="372744">
                  <a:moveTo>
                    <a:pt x="1808056" y="320414"/>
                  </a:moveTo>
                  <a:lnTo>
                    <a:pt x="1807760" y="346322"/>
                  </a:lnTo>
                  <a:lnTo>
                    <a:pt x="1820672" y="346456"/>
                  </a:lnTo>
                  <a:lnTo>
                    <a:pt x="1820926" y="320548"/>
                  </a:lnTo>
                  <a:lnTo>
                    <a:pt x="1808056" y="320414"/>
                  </a:lnTo>
                  <a:close/>
                </a:path>
                <a:path w="1885950" h="372744">
                  <a:moveTo>
                    <a:pt x="25400" y="0"/>
                  </a:moveTo>
                  <a:lnTo>
                    <a:pt x="0" y="4572"/>
                  </a:lnTo>
                  <a:lnTo>
                    <a:pt x="2667" y="20066"/>
                  </a:lnTo>
                  <a:lnTo>
                    <a:pt x="2921" y="21336"/>
                  </a:lnTo>
                  <a:lnTo>
                    <a:pt x="3301" y="22606"/>
                  </a:lnTo>
                  <a:lnTo>
                    <a:pt x="3937" y="23749"/>
                  </a:lnTo>
                  <a:lnTo>
                    <a:pt x="11938" y="39243"/>
                  </a:lnTo>
                  <a:lnTo>
                    <a:pt x="12953" y="41021"/>
                  </a:lnTo>
                  <a:lnTo>
                    <a:pt x="13589" y="41656"/>
                  </a:lnTo>
                  <a:lnTo>
                    <a:pt x="26670" y="57277"/>
                  </a:lnTo>
                  <a:lnTo>
                    <a:pt x="27686" y="58293"/>
                  </a:lnTo>
                  <a:lnTo>
                    <a:pt x="28321" y="58800"/>
                  </a:lnTo>
                  <a:lnTo>
                    <a:pt x="46482" y="74041"/>
                  </a:lnTo>
                  <a:lnTo>
                    <a:pt x="99060" y="105918"/>
                  </a:lnTo>
                  <a:lnTo>
                    <a:pt x="168783" y="136144"/>
                  </a:lnTo>
                  <a:lnTo>
                    <a:pt x="209676" y="150875"/>
                  </a:lnTo>
                  <a:lnTo>
                    <a:pt x="254508" y="165227"/>
                  </a:lnTo>
                  <a:lnTo>
                    <a:pt x="303022" y="179197"/>
                  </a:lnTo>
                  <a:lnTo>
                    <a:pt x="355092" y="192786"/>
                  </a:lnTo>
                  <a:lnTo>
                    <a:pt x="410591" y="205994"/>
                  </a:lnTo>
                  <a:lnTo>
                    <a:pt x="469265" y="218821"/>
                  </a:lnTo>
                  <a:lnTo>
                    <a:pt x="530987" y="231267"/>
                  </a:lnTo>
                  <a:lnTo>
                    <a:pt x="595629" y="243205"/>
                  </a:lnTo>
                  <a:lnTo>
                    <a:pt x="662940" y="254762"/>
                  </a:lnTo>
                  <a:lnTo>
                    <a:pt x="732917" y="265684"/>
                  </a:lnTo>
                  <a:lnTo>
                    <a:pt x="879728" y="285877"/>
                  </a:lnTo>
                  <a:lnTo>
                    <a:pt x="956437" y="295021"/>
                  </a:lnTo>
                  <a:lnTo>
                    <a:pt x="1034796" y="303530"/>
                  </a:lnTo>
                  <a:lnTo>
                    <a:pt x="1196721" y="318643"/>
                  </a:lnTo>
                  <a:lnTo>
                    <a:pt x="1364107" y="330708"/>
                  </a:lnTo>
                  <a:lnTo>
                    <a:pt x="1535684" y="339725"/>
                  </a:lnTo>
                  <a:lnTo>
                    <a:pt x="1709801" y="345313"/>
                  </a:lnTo>
                  <a:lnTo>
                    <a:pt x="1807760" y="346322"/>
                  </a:lnTo>
                  <a:lnTo>
                    <a:pt x="1808056" y="320414"/>
                  </a:lnTo>
                  <a:lnTo>
                    <a:pt x="1710690" y="319405"/>
                  </a:lnTo>
                  <a:lnTo>
                    <a:pt x="1536953" y="313817"/>
                  </a:lnTo>
                  <a:lnTo>
                    <a:pt x="1366012" y="304927"/>
                  </a:lnTo>
                  <a:lnTo>
                    <a:pt x="1199007" y="292862"/>
                  </a:lnTo>
                  <a:lnTo>
                    <a:pt x="1037717" y="277875"/>
                  </a:lnTo>
                  <a:lnTo>
                    <a:pt x="883158" y="260096"/>
                  </a:lnTo>
                  <a:lnTo>
                    <a:pt x="808863" y="250317"/>
                  </a:lnTo>
                  <a:lnTo>
                    <a:pt x="736981" y="240030"/>
                  </a:lnTo>
                  <a:lnTo>
                    <a:pt x="667385" y="229108"/>
                  </a:lnTo>
                  <a:lnTo>
                    <a:pt x="600328" y="217805"/>
                  </a:lnTo>
                  <a:lnTo>
                    <a:pt x="536067" y="205867"/>
                  </a:lnTo>
                  <a:lnTo>
                    <a:pt x="474725" y="193548"/>
                  </a:lnTo>
                  <a:lnTo>
                    <a:pt x="416560" y="180848"/>
                  </a:lnTo>
                  <a:lnTo>
                    <a:pt x="361696" y="167767"/>
                  </a:lnTo>
                  <a:lnTo>
                    <a:pt x="310261" y="154178"/>
                  </a:lnTo>
                  <a:lnTo>
                    <a:pt x="262382" y="140589"/>
                  </a:lnTo>
                  <a:lnTo>
                    <a:pt x="218440" y="126492"/>
                  </a:lnTo>
                  <a:lnTo>
                    <a:pt x="178562" y="112268"/>
                  </a:lnTo>
                  <a:lnTo>
                    <a:pt x="142875" y="97662"/>
                  </a:lnTo>
                  <a:lnTo>
                    <a:pt x="84963" y="68707"/>
                  </a:lnTo>
                  <a:lnTo>
                    <a:pt x="46759" y="40512"/>
                  </a:lnTo>
                  <a:lnTo>
                    <a:pt x="46482" y="40512"/>
                  </a:lnTo>
                  <a:lnTo>
                    <a:pt x="44958" y="38989"/>
                  </a:lnTo>
                  <a:lnTo>
                    <a:pt x="45195" y="38989"/>
                  </a:lnTo>
                  <a:lnTo>
                    <a:pt x="35438" y="27432"/>
                  </a:lnTo>
                  <a:lnTo>
                    <a:pt x="34925" y="27432"/>
                  </a:lnTo>
                  <a:lnTo>
                    <a:pt x="33400" y="25019"/>
                  </a:lnTo>
                  <a:lnTo>
                    <a:pt x="33678" y="25019"/>
                  </a:lnTo>
                  <a:lnTo>
                    <a:pt x="28760" y="15494"/>
                  </a:lnTo>
                  <a:lnTo>
                    <a:pt x="28194" y="15494"/>
                  </a:lnTo>
                  <a:lnTo>
                    <a:pt x="26924" y="11937"/>
                  </a:lnTo>
                  <a:lnTo>
                    <a:pt x="27552" y="11937"/>
                  </a:lnTo>
                  <a:lnTo>
                    <a:pt x="25400" y="0"/>
                  </a:lnTo>
                  <a:close/>
                </a:path>
                <a:path w="1885950" h="372744">
                  <a:moveTo>
                    <a:pt x="44958" y="38989"/>
                  </a:moveTo>
                  <a:lnTo>
                    <a:pt x="46482" y="40512"/>
                  </a:lnTo>
                  <a:lnTo>
                    <a:pt x="45788" y="39692"/>
                  </a:lnTo>
                  <a:lnTo>
                    <a:pt x="44958" y="38989"/>
                  </a:lnTo>
                  <a:close/>
                </a:path>
                <a:path w="1885950" h="372744">
                  <a:moveTo>
                    <a:pt x="45788" y="39692"/>
                  </a:moveTo>
                  <a:lnTo>
                    <a:pt x="46482" y="40512"/>
                  </a:lnTo>
                  <a:lnTo>
                    <a:pt x="46759" y="40512"/>
                  </a:lnTo>
                  <a:lnTo>
                    <a:pt x="45788" y="39692"/>
                  </a:lnTo>
                  <a:close/>
                </a:path>
                <a:path w="1885950" h="372744">
                  <a:moveTo>
                    <a:pt x="45195" y="38989"/>
                  </a:moveTo>
                  <a:lnTo>
                    <a:pt x="44958" y="38989"/>
                  </a:lnTo>
                  <a:lnTo>
                    <a:pt x="45788" y="39692"/>
                  </a:lnTo>
                  <a:lnTo>
                    <a:pt x="45195" y="38989"/>
                  </a:lnTo>
                  <a:close/>
                </a:path>
                <a:path w="1885950" h="372744">
                  <a:moveTo>
                    <a:pt x="33400" y="25019"/>
                  </a:moveTo>
                  <a:lnTo>
                    <a:pt x="34925" y="27432"/>
                  </a:lnTo>
                  <a:lnTo>
                    <a:pt x="34116" y="25866"/>
                  </a:lnTo>
                  <a:lnTo>
                    <a:pt x="33400" y="25019"/>
                  </a:lnTo>
                  <a:close/>
                </a:path>
                <a:path w="1885950" h="372744">
                  <a:moveTo>
                    <a:pt x="34116" y="25866"/>
                  </a:moveTo>
                  <a:lnTo>
                    <a:pt x="34925" y="27432"/>
                  </a:lnTo>
                  <a:lnTo>
                    <a:pt x="35438" y="27432"/>
                  </a:lnTo>
                  <a:lnTo>
                    <a:pt x="34116" y="25866"/>
                  </a:lnTo>
                  <a:close/>
                </a:path>
                <a:path w="1885950" h="372744">
                  <a:moveTo>
                    <a:pt x="33678" y="25019"/>
                  </a:moveTo>
                  <a:lnTo>
                    <a:pt x="33400" y="25019"/>
                  </a:lnTo>
                  <a:lnTo>
                    <a:pt x="34116" y="25866"/>
                  </a:lnTo>
                  <a:lnTo>
                    <a:pt x="33678" y="25019"/>
                  </a:lnTo>
                  <a:close/>
                </a:path>
                <a:path w="1885950" h="372744">
                  <a:moveTo>
                    <a:pt x="26924" y="11937"/>
                  </a:moveTo>
                  <a:lnTo>
                    <a:pt x="28194" y="15494"/>
                  </a:lnTo>
                  <a:lnTo>
                    <a:pt x="27890" y="13808"/>
                  </a:lnTo>
                  <a:lnTo>
                    <a:pt x="26924" y="11937"/>
                  </a:lnTo>
                  <a:close/>
                </a:path>
                <a:path w="1885950" h="372744">
                  <a:moveTo>
                    <a:pt x="27890" y="13808"/>
                  </a:moveTo>
                  <a:lnTo>
                    <a:pt x="28194" y="15494"/>
                  </a:lnTo>
                  <a:lnTo>
                    <a:pt x="28760" y="15494"/>
                  </a:lnTo>
                  <a:lnTo>
                    <a:pt x="27890" y="13808"/>
                  </a:lnTo>
                  <a:close/>
                </a:path>
                <a:path w="1885950" h="372744">
                  <a:moveTo>
                    <a:pt x="27552" y="11937"/>
                  </a:moveTo>
                  <a:lnTo>
                    <a:pt x="26924" y="11937"/>
                  </a:lnTo>
                  <a:lnTo>
                    <a:pt x="27890" y="13808"/>
                  </a:lnTo>
                  <a:lnTo>
                    <a:pt x="27552" y="11937"/>
                  </a:lnTo>
                  <a:close/>
                </a:path>
              </a:pathLst>
            </a:custGeom>
            <a:solidFill>
              <a:srgbClr val="000000"/>
            </a:solidFill>
          </p:spPr>
          <p:txBody>
            <a:bodyPr wrap="square" lIns="0" tIns="0" rIns="0" bIns="0" rtlCol="0"/>
            <a:lstStyle/>
            <a:p>
              <a:endParaRPr sz="1100"/>
            </a:p>
          </p:txBody>
        </p:sp>
        <p:sp>
          <p:nvSpPr>
            <p:cNvPr id="50" name="object 15"/>
            <p:cNvSpPr/>
            <p:nvPr/>
          </p:nvSpPr>
          <p:spPr>
            <a:xfrm>
              <a:off x="310134" y="5275225"/>
              <a:ext cx="874763" cy="537946"/>
            </a:xfrm>
            <a:prstGeom prst="rect">
              <a:avLst/>
            </a:prstGeom>
            <a:blipFill>
              <a:blip r:embed="rId14" cstate="print"/>
              <a:stretch>
                <a:fillRect/>
              </a:stretch>
            </a:blipFill>
          </p:spPr>
          <p:txBody>
            <a:bodyPr wrap="square" lIns="0" tIns="0" rIns="0" bIns="0" rtlCol="0"/>
            <a:lstStyle/>
            <a:p>
              <a:endParaRPr sz="1100"/>
            </a:p>
          </p:txBody>
        </p:sp>
        <p:sp>
          <p:nvSpPr>
            <p:cNvPr id="51" name="object 16"/>
            <p:cNvSpPr/>
            <p:nvPr/>
          </p:nvSpPr>
          <p:spPr>
            <a:xfrm>
              <a:off x="323850" y="5320919"/>
              <a:ext cx="848855" cy="507491"/>
            </a:xfrm>
            <a:prstGeom prst="rect">
              <a:avLst/>
            </a:prstGeom>
            <a:blipFill>
              <a:blip r:embed="rId15" cstate="print"/>
              <a:stretch>
                <a:fillRect/>
              </a:stretch>
            </a:blipFill>
          </p:spPr>
          <p:txBody>
            <a:bodyPr wrap="square" lIns="0" tIns="0" rIns="0" bIns="0" rtlCol="0"/>
            <a:lstStyle/>
            <a:p>
              <a:endParaRPr sz="1100"/>
            </a:p>
          </p:txBody>
        </p:sp>
        <p:sp>
          <p:nvSpPr>
            <p:cNvPr id="52" name="object 17"/>
            <p:cNvSpPr/>
            <p:nvPr/>
          </p:nvSpPr>
          <p:spPr>
            <a:xfrm>
              <a:off x="357378" y="5299584"/>
              <a:ext cx="784859" cy="448055"/>
            </a:xfrm>
            <a:prstGeom prst="rect">
              <a:avLst/>
            </a:prstGeom>
            <a:blipFill>
              <a:blip r:embed="rId16" cstate="print"/>
              <a:stretch>
                <a:fillRect/>
              </a:stretch>
            </a:blipFill>
          </p:spPr>
          <p:txBody>
            <a:bodyPr wrap="square" lIns="0" tIns="0" rIns="0" bIns="0" rtlCol="0"/>
            <a:lstStyle/>
            <a:p>
              <a:endParaRPr sz="1100"/>
            </a:p>
          </p:txBody>
        </p:sp>
        <p:sp>
          <p:nvSpPr>
            <p:cNvPr id="53" name="object 18"/>
            <p:cNvSpPr/>
            <p:nvPr/>
          </p:nvSpPr>
          <p:spPr>
            <a:xfrm>
              <a:off x="357378" y="5299584"/>
              <a:ext cx="784860" cy="448309"/>
            </a:xfrm>
            <a:custGeom>
              <a:avLst/>
              <a:gdLst/>
              <a:ahLst/>
              <a:cxnLst/>
              <a:rect l="l" t="t" r="r" b="b"/>
              <a:pathLst>
                <a:path w="784859" h="448310">
                  <a:moveTo>
                    <a:pt x="0" y="448055"/>
                  </a:moveTo>
                  <a:lnTo>
                    <a:pt x="784859" y="448055"/>
                  </a:lnTo>
                  <a:lnTo>
                    <a:pt x="784859" y="0"/>
                  </a:lnTo>
                  <a:lnTo>
                    <a:pt x="0" y="0"/>
                  </a:lnTo>
                  <a:lnTo>
                    <a:pt x="0" y="448055"/>
                  </a:lnTo>
                  <a:close/>
                </a:path>
              </a:pathLst>
            </a:custGeom>
            <a:ln w="9144">
              <a:solidFill>
                <a:srgbClr val="FFC801"/>
              </a:solidFill>
            </a:ln>
          </p:spPr>
          <p:txBody>
            <a:bodyPr wrap="square" lIns="0" tIns="0" rIns="0" bIns="0" rtlCol="0"/>
            <a:lstStyle/>
            <a:p>
              <a:endParaRPr sz="1100"/>
            </a:p>
          </p:txBody>
        </p:sp>
        <p:sp>
          <p:nvSpPr>
            <p:cNvPr id="54" name="object 19"/>
            <p:cNvSpPr txBox="1"/>
            <p:nvPr/>
          </p:nvSpPr>
          <p:spPr>
            <a:xfrm>
              <a:off x="475997" y="5382006"/>
              <a:ext cx="549275" cy="176095"/>
            </a:xfrm>
            <a:prstGeom prst="rect">
              <a:avLst/>
            </a:prstGeom>
          </p:spPr>
          <p:txBody>
            <a:bodyPr vert="horz" wrap="square" lIns="0" tIns="12065" rIns="0" bIns="0" rtlCol="0">
              <a:spAutoFit/>
            </a:bodyPr>
            <a:lstStyle/>
            <a:p>
              <a:pPr marL="12700">
                <a:lnSpc>
                  <a:spcPct val="100000"/>
                </a:lnSpc>
                <a:spcBef>
                  <a:spcPts val="95"/>
                </a:spcBef>
              </a:pPr>
              <a:r>
                <a:rPr sz="1050" spc="-10" dirty="0">
                  <a:latin typeface="Microsoft YaHei" panose="020B0503020204020204" pitchFamily="34" charset="-122"/>
                  <a:cs typeface="Microsoft YaHei" panose="020B0503020204020204" pitchFamily="34" charset="-122"/>
                </a:rPr>
                <a:t>cli</a:t>
              </a:r>
              <a:r>
                <a:rPr sz="1050" spc="-20" dirty="0">
                  <a:latin typeface="Microsoft YaHei" panose="020B0503020204020204" pitchFamily="34" charset="-122"/>
                  <a:cs typeface="Microsoft YaHei" panose="020B0503020204020204" pitchFamily="34" charset="-122"/>
                </a:rPr>
                <a:t>e</a:t>
              </a:r>
              <a:r>
                <a:rPr sz="1050" spc="-10" dirty="0">
                  <a:latin typeface="Microsoft YaHei" panose="020B0503020204020204" pitchFamily="34" charset="-122"/>
                  <a:cs typeface="Microsoft YaHei" panose="020B0503020204020204" pitchFamily="34" charset="-122"/>
                </a:rPr>
                <a:t>nt</a:t>
              </a:r>
              <a:endParaRPr sz="1050">
                <a:latin typeface="Microsoft YaHei" panose="020B0503020204020204" pitchFamily="34" charset="-122"/>
                <a:cs typeface="Microsoft YaHei" panose="020B0503020204020204" pitchFamily="34" charset="-122"/>
              </a:endParaRPr>
            </a:p>
          </p:txBody>
        </p:sp>
        <p:sp>
          <p:nvSpPr>
            <p:cNvPr id="55" name="object 20"/>
            <p:cNvSpPr/>
            <p:nvPr/>
          </p:nvSpPr>
          <p:spPr>
            <a:xfrm>
              <a:off x="4213097" y="5278247"/>
              <a:ext cx="921257" cy="553974"/>
            </a:xfrm>
            <a:prstGeom prst="rect">
              <a:avLst/>
            </a:prstGeom>
            <a:blipFill>
              <a:blip r:embed="rId17" cstate="print"/>
              <a:stretch>
                <a:fillRect/>
              </a:stretch>
            </a:blipFill>
          </p:spPr>
          <p:txBody>
            <a:bodyPr wrap="square" lIns="0" tIns="0" rIns="0" bIns="0" rtlCol="0"/>
            <a:lstStyle/>
            <a:p>
              <a:endParaRPr sz="1100"/>
            </a:p>
          </p:txBody>
        </p:sp>
        <p:sp>
          <p:nvSpPr>
            <p:cNvPr id="56" name="object 21"/>
            <p:cNvSpPr txBox="1"/>
            <p:nvPr/>
          </p:nvSpPr>
          <p:spPr>
            <a:xfrm>
              <a:off x="4367404" y="5382895"/>
              <a:ext cx="617854" cy="176095"/>
            </a:xfrm>
            <a:prstGeom prst="rect">
              <a:avLst/>
            </a:prstGeom>
          </p:spPr>
          <p:txBody>
            <a:bodyPr vert="horz" wrap="square" lIns="0" tIns="12065" rIns="0" bIns="0" rtlCol="0">
              <a:spAutoFit/>
            </a:bodyPr>
            <a:lstStyle/>
            <a:p>
              <a:pPr marL="12700">
                <a:lnSpc>
                  <a:spcPct val="100000"/>
                </a:lnSpc>
                <a:spcBef>
                  <a:spcPts val="95"/>
                </a:spcBef>
              </a:pPr>
              <a:r>
                <a:rPr sz="1050" dirty="0">
                  <a:latin typeface="Microsoft YaHei" panose="020B0503020204020204" pitchFamily="34" charset="-122"/>
                  <a:cs typeface="Microsoft YaHei" panose="020B0503020204020204" pitchFamily="34" charset="-122"/>
                </a:rPr>
                <a:t>server</a:t>
              </a:r>
            </a:p>
          </p:txBody>
        </p:sp>
        <p:sp>
          <p:nvSpPr>
            <p:cNvPr id="57" name="object 22"/>
            <p:cNvSpPr/>
            <p:nvPr/>
          </p:nvSpPr>
          <p:spPr>
            <a:xfrm>
              <a:off x="2577845" y="5828411"/>
              <a:ext cx="1116329" cy="558545"/>
            </a:xfrm>
            <a:prstGeom prst="rect">
              <a:avLst/>
            </a:prstGeom>
            <a:blipFill>
              <a:blip r:embed="rId18" cstate="print"/>
              <a:stretch>
                <a:fillRect/>
              </a:stretch>
            </a:blipFill>
          </p:spPr>
          <p:txBody>
            <a:bodyPr wrap="square" lIns="0" tIns="0" rIns="0" bIns="0" rtlCol="0"/>
            <a:lstStyle/>
            <a:p>
              <a:endParaRPr sz="1100"/>
            </a:p>
          </p:txBody>
        </p:sp>
        <p:sp>
          <p:nvSpPr>
            <p:cNvPr id="58" name="object 23"/>
            <p:cNvSpPr txBox="1"/>
            <p:nvPr/>
          </p:nvSpPr>
          <p:spPr>
            <a:xfrm>
              <a:off x="2757422" y="5937631"/>
              <a:ext cx="762000" cy="176095"/>
            </a:xfrm>
            <a:prstGeom prst="rect">
              <a:avLst/>
            </a:prstGeom>
          </p:spPr>
          <p:txBody>
            <a:bodyPr vert="horz" wrap="square" lIns="0" tIns="12065" rIns="0" bIns="0" rtlCol="0">
              <a:spAutoFit/>
            </a:bodyPr>
            <a:lstStyle/>
            <a:p>
              <a:pPr marL="12700">
                <a:lnSpc>
                  <a:spcPct val="100000"/>
                </a:lnSpc>
                <a:spcBef>
                  <a:spcPts val="95"/>
                </a:spcBef>
              </a:pPr>
              <a:r>
                <a:rPr sz="1050" spc="-30" dirty="0">
                  <a:latin typeface="Microsoft YaHei" panose="020B0503020204020204" pitchFamily="34" charset="-122"/>
                  <a:cs typeface="Microsoft YaHei" panose="020B0503020204020204" pitchFamily="34" charset="-122"/>
                </a:rPr>
                <a:t>r</a:t>
              </a:r>
              <a:r>
                <a:rPr sz="1050" spc="-15" dirty="0">
                  <a:latin typeface="Microsoft YaHei" panose="020B0503020204020204" pitchFamily="34" charset="-122"/>
                  <a:cs typeface="Microsoft YaHei" panose="020B0503020204020204" pitchFamily="34" charset="-122"/>
                </a:rPr>
                <a:t>e</a:t>
              </a:r>
              <a:r>
                <a:rPr sz="1050" spc="-5" dirty="0">
                  <a:latin typeface="Microsoft YaHei" panose="020B0503020204020204" pitchFamily="34" charset="-122"/>
                  <a:cs typeface="Microsoft YaHei" panose="020B0503020204020204" pitchFamily="34" charset="-122"/>
                </a:rPr>
                <a:t>g</a:t>
              </a:r>
              <a:r>
                <a:rPr sz="1050" spc="-15" dirty="0">
                  <a:latin typeface="Microsoft YaHei" panose="020B0503020204020204" pitchFamily="34" charset="-122"/>
                  <a:cs typeface="Microsoft YaHei" panose="020B0503020204020204" pitchFamily="34" charset="-122"/>
                </a:rPr>
                <a:t>i</a:t>
              </a:r>
              <a:r>
                <a:rPr sz="1050" spc="-5" dirty="0">
                  <a:latin typeface="Microsoft YaHei" panose="020B0503020204020204" pitchFamily="34" charset="-122"/>
                  <a:cs typeface="Microsoft YaHei" panose="020B0503020204020204" pitchFamily="34" charset="-122"/>
                </a:rPr>
                <a:t>st</a:t>
              </a:r>
              <a:r>
                <a:rPr sz="1050" spc="65" dirty="0">
                  <a:latin typeface="Microsoft YaHei" panose="020B0503020204020204" pitchFamily="34" charset="-122"/>
                  <a:cs typeface="Microsoft YaHei" panose="020B0503020204020204" pitchFamily="34" charset="-122"/>
                </a:rPr>
                <a:t>r</a:t>
              </a:r>
              <a:r>
                <a:rPr sz="1050" spc="-5" dirty="0">
                  <a:latin typeface="Microsoft YaHei" panose="020B0503020204020204" pitchFamily="34" charset="-122"/>
                  <a:cs typeface="Microsoft YaHei" panose="020B0503020204020204" pitchFamily="34" charset="-122"/>
                </a:rPr>
                <a:t>y</a:t>
              </a:r>
              <a:endParaRPr sz="1050" dirty="0">
                <a:latin typeface="Microsoft YaHei" panose="020B0503020204020204" pitchFamily="34" charset="-122"/>
                <a:cs typeface="Microsoft YaHei" panose="020B0503020204020204" pitchFamily="34" charset="-122"/>
              </a:endParaRPr>
            </a:p>
          </p:txBody>
        </p:sp>
        <p:sp>
          <p:nvSpPr>
            <p:cNvPr id="59" name="object 24"/>
            <p:cNvSpPr txBox="1"/>
            <p:nvPr/>
          </p:nvSpPr>
          <p:spPr>
            <a:xfrm>
              <a:off x="4157980" y="6098286"/>
              <a:ext cx="986155" cy="176095"/>
            </a:xfrm>
            <a:prstGeom prst="rect">
              <a:avLst/>
            </a:prstGeom>
          </p:spPr>
          <p:txBody>
            <a:bodyPr vert="horz" wrap="square" lIns="0" tIns="12065" rIns="0" bIns="0" rtlCol="0">
              <a:spAutoFit/>
            </a:bodyPr>
            <a:lstStyle/>
            <a:p>
              <a:pPr marL="12700">
                <a:lnSpc>
                  <a:spcPct val="100000"/>
                </a:lnSpc>
                <a:spcBef>
                  <a:spcPts val="95"/>
                </a:spcBef>
              </a:pPr>
              <a:r>
                <a:rPr sz="1050" spc="-5" dirty="0">
                  <a:latin typeface="Microsoft YaHei" panose="020B0503020204020204" pitchFamily="34" charset="-122"/>
                  <a:cs typeface="Microsoft YaHei" panose="020B0503020204020204" pitchFamily="34" charset="-122"/>
                </a:rPr>
                <a:t>1.</a:t>
              </a:r>
              <a:r>
                <a:rPr sz="1050" spc="-80" dirty="0">
                  <a:latin typeface="Microsoft YaHei" panose="020B0503020204020204" pitchFamily="34" charset="-122"/>
                  <a:cs typeface="Microsoft YaHei" panose="020B0503020204020204" pitchFamily="34" charset="-122"/>
                </a:rPr>
                <a:t> </a:t>
              </a:r>
              <a:r>
                <a:rPr sz="1050" spc="-10" dirty="0">
                  <a:latin typeface="Microsoft YaHei" panose="020B0503020204020204" pitchFamily="34" charset="-122"/>
                  <a:cs typeface="Microsoft YaHei" panose="020B0503020204020204" pitchFamily="34" charset="-122"/>
                </a:rPr>
                <a:t>register</a:t>
              </a:r>
              <a:endParaRPr sz="1050">
                <a:latin typeface="Microsoft YaHei" panose="020B0503020204020204" pitchFamily="34" charset="-122"/>
                <a:cs typeface="Microsoft YaHei" panose="020B0503020204020204" pitchFamily="34" charset="-122"/>
              </a:endParaRPr>
            </a:p>
          </p:txBody>
        </p:sp>
        <p:sp>
          <p:nvSpPr>
            <p:cNvPr id="60" name="object 25"/>
            <p:cNvSpPr txBox="1"/>
            <p:nvPr/>
          </p:nvSpPr>
          <p:spPr>
            <a:xfrm>
              <a:off x="1274571" y="6124447"/>
              <a:ext cx="930276" cy="176095"/>
            </a:xfrm>
            <a:prstGeom prst="rect">
              <a:avLst/>
            </a:prstGeom>
          </p:spPr>
          <p:txBody>
            <a:bodyPr vert="horz" wrap="square" lIns="0" tIns="12065" rIns="0" bIns="0" rtlCol="0">
              <a:spAutoFit/>
            </a:bodyPr>
            <a:lstStyle/>
            <a:p>
              <a:pPr marL="12700">
                <a:lnSpc>
                  <a:spcPct val="100000"/>
                </a:lnSpc>
                <a:spcBef>
                  <a:spcPts val="95"/>
                </a:spcBef>
              </a:pPr>
              <a:r>
                <a:rPr sz="1050" spc="-5" dirty="0">
                  <a:latin typeface="Microsoft YaHei" panose="020B0503020204020204" pitchFamily="34" charset="-122"/>
                  <a:cs typeface="Microsoft YaHei" panose="020B0503020204020204" pitchFamily="34" charset="-122"/>
                </a:rPr>
                <a:t>2.</a:t>
              </a:r>
              <a:r>
                <a:rPr sz="1050" spc="-60" dirty="0">
                  <a:latin typeface="Microsoft YaHei" panose="020B0503020204020204" pitchFamily="34" charset="-122"/>
                  <a:cs typeface="Microsoft YaHei" panose="020B0503020204020204" pitchFamily="34" charset="-122"/>
                </a:rPr>
                <a:t> </a:t>
              </a:r>
              <a:r>
                <a:rPr sz="1050" spc="-10" dirty="0">
                  <a:latin typeface="Microsoft YaHei" panose="020B0503020204020204" pitchFamily="34" charset="-122"/>
                  <a:cs typeface="Microsoft YaHei" panose="020B0503020204020204" pitchFamily="34" charset="-122"/>
                </a:rPr>
                <a:t>lookup</a:t>
              </a:r>
              <a:endParaRPr sz="1050" dirty="0">
                <a:latin typeface="Microsoft YaHei" panose="020B0503020204020204" pitchFamily="34" charset="-122"/>
                <a:cs typeface="Microsoft YaHei" panose="020B0503020204020204" pitchFamily="34" charset="-122"/>
              </a:endParaRPr>
            </a:p>
          </p:txBody>
        </p:sp>
        <p:sp>
          <p:nvSpPr>
            <p:cNvPr id="61" name="object 26"/>
            <p:cNvSpPr/>
            <p:nvPr/>
          </p:nvSpPr>
          <p:spPr>
            <a:xfrm>
              <a:off x="1099566" y="5424590"/>
              <a:ext cx="3300983" cy="237832"/>
            </a:xfrm>
            <a:prstGeom prst="rect">
              <a:avLst/>
            </a:prstGeom>
            <a:blipFill>
              <a:blip r:embed="rId19" cstate="print"/>
              <a:stretch>
                <a:fillRect/>
              </a:stretch>
            </a:blipFill>
          </p:spPr>
          <p:txBody>
            <a:bodyPr wrap="square" lIns="0" tIns="0" rIns="0" bIns="0" rtlCol="0"/>
            <a:lstStyle/>
            <a:p>
              <a:endParaRPr sz="1100"/>
            </a:p>
          </p:txBody>
        </p:sp>
        <p:sp>
          <p:nvSpPr>
            <p:cNvPr id="62" name="object 27"/>
            <p:cNvSpPr/>
            <p:nvPr/>
          </p:nvSpPr>
          <p:spPr>
            <a:xfrm>
              <a:off x="1143000" y="5486400"/>
              <a:ext cx="3141980" cy="78105"/>
            </a:xfrm>
            <a:custGeom>
              <a:avLst/>
              <a:gdLst/>
              <a:ahLst/>
              <a:cxnLst/>
              <a:rect l="l" t="t" r="r" b="b"/>
              <a:pathLst>
                <a:path w="3141979" h="78105">
                  <a:moveTo>
                    <a:pt x="3064255" y="51812"/>
                  </a:moveTo>
                  <a:lnTo>
                    <a:pt x="3064255" y="77724"/>
                  </a:lnTo>
                  <a:lnTo>
                    <a:pt x="3116241" y="51815"/>
                  </a:lnTo>
                  <a:lnTo>
                    <a:pt x="3064255" y="51812"/>
                  </a:lnTo>
                  <a:close/>
                </a:path>
                <a:path w="3141979" h="78105">
                  <a:moveTo>
                    <a:pt x="3064255" y="25904"/>
                  </a:moveTo>
                  <a:lnTo>
                    <a:pt x="3064255" y="51812"/>
                  </a:lnTo>
                  <a:lnTo>
                    <a:pt x="3077209" y="51815"/>
                  </a:lnTo>
                  <a:lnTo>
                    <a:pt x="3077209" y="25908"/>
                  </a:lnTo>
                  <a:lnTo>
                    <a:pt x="3064255" y="25904"/>
                  </a:lnTo>
                  <a:close/>
                </a:path>
                <a:path w="3141979" h="78105">
                  <a:moveTo>
                    <a:pt x="3064255" y="0"/>
                  </a:moveTo>
                  <a:lnTo>
                    <a:pt x="3064255" y="25904"/>
                  </a:lnTo>
                  <a:lnTo>
                    <a:pt x="3077209" y="25908"/>
                  </a:lnTo>
                  <a:lnTo>
                    <a:pt x="3077209" y="51815"/>
                  </a:lnTo>
                  <a:lnTo>
                    <a:pt x="3116249" y="51812"/>
                  </a:lnTo>
                  <a:lnTo>
                    <a:pt x="3141979" y="38988"/>
                  </a:lnTo>
                  <a:lnTo>
                    <a:pt x="3064255" y="0"/>
                  </a:lnTo>
                  <a:close/>
                </a:path>
                <a:path w="3141979" h="78105">
                  <a:moveTo>
                    <a:pt x="0" y="25019"/>
                  </a:moveTo>
                  <a:lnTo>
                    <a:pt x="0" y="50926"/>
                  </a:lnTo>
                  <a:lnTo>
                    <a:pt x="3064255" y="51812"/>
                  </a:lnTo>
                  <a:lnTo>
                    <a:pt x="3064255" y="25904"/>
                  </a:lnTo>
                  <a:lnTo>
                    <a:pt x="0" y="25019"/>
                  </a:lnTo>
                  <a:close/>
                </a:path>
              </a:pathLst>
            </a:custGeom>
            <a:solidFill>
              <a:srgbClr val="F8921D"/>
            </a:solidFill>
          </p:spPr>
          <p:txBody>
            <a:bodyPr wrap="square" lIns="0" tIns="0" rIns="0" bIns="0" rtlCol="0"/>
            <a:lstStyle/>
            <a:p>
              <a:endParaRPr sz="1100"/>
            </a:p>
          </p:txBody>
        </p:sp>
        <p:sp>
          <p:nvSpPr>
            <p:cNvPr id="63" name="object 28"/>
            <p:cNvSpPr txBox="1"/>
            <p:nvPr/>
          </p:nvSpPr>
          <p:spPr>
            <a:xfrm>
              <a:off x="2331973" y="5164075"/>
              <a:ext cx="575946" cy="176095"/>
            </a:xfrm>
            <a:prstGeom prst="rect">
              <a:avLst/>
            </a:prstGeom>
          </p:spPr>
          <p:txBody>
            <a:bodyPr vert="horz" wrap="square" lIns="0" tIns="12065" rIns="0" bIns="0" rtlCol="0">
              <a:spAutoFit/>
            </a:bodyPr>
            <a:lstStyle/>
            <a:p>
              <a:pPr marL="12700">
                <a:lnSpc>
                  <a:spcPct val="100000"/>
                </a:lnSpc>
                <a:spcBef>
                  <a:spcPts val="95"/>
                </a:spcBef>
              </a:pPr>
              <a:r>
                <a:rPr sz="1050" spc="-5" dirty="0">
                  <a:latin typeface="Microsoft YaHei" panose="020B0503020204020204" pitchFamily="34" charset="-122"/>
                  <a:cs typeface="Microsoft YaHei" panose="020B0503020204020204" pitchFamily="34" charset="-122"/>
                </a:rPr>
                <a:t>3.</a:t>
              </a:r>
              <a:r>
                <a:rPr sz="1050" spc="-60" dirty="0">
                  <a:latin typeface="Microsoft YaHei" panose="020B0503020204020204" pitchFamily="34" charset="-122"/>
                  <a:cs typeface="Microsoft YaHei" panose="020B0503020204020204" pitchFamily="34" charset="-122"/>
                </a:rPr>
                <a:t> </a:t>
              </a:r>
              <a:r>
                <a:rPr sz="1050" spc="-10" dirty="0">
                  <a:latin typeface="Microsoft YaHei" panose="020B0503020204020204" pitchFamily="34" charset="-122"/>
                  <a:cs typeface="Microsoft YaHei" panose="020B0503020204020204" pitchFamily="34" charset="-122"/>
                </a:rPr>
                <a:t>call</a:t>
              </a:r>
              <a:endParaRPr sz="1050">
                <a:latin typeface="Microsoft YaHei" panose="020B0503020204020204" pitchFamily="34" charset="-122"/>
                <a:cs typeface="Microsoft YaHei" panose="020B0503020204020204" pitchFamily="34" charset="-122"/>
              </a:endParaRPr>
            </a:p>
          </p:txBody>
        </p:sp>
      </p:grpSp>
      <p:grpSp>
        <p:nvGrpSpPr>
          <p:cNvPr id="42" name="组合 88"/>
          <p:cNvGrpSpPr/>
          <p:nvPr/>
        </p:nvGrpSpPr>
        <p:grpSpPr>
          <a:xfrm>
            <a:off x="6675120" y="4528442"/>
            <a:ext cx="5181600" cy="1364359"/>
            <a:chOff x="6200394" y="5131690"/>
            <a:chExt cx="4922392" cy="1490470"/>
          </a:xfrm>
        </p:grpSpPr>
        <p:sp>
          <p:nvSpPr>
            <p:cNvPr id="64" name="object 29"/>
            <p:cNvSpPr/>
            <p:nvPr/>
          </p:nvSpPr>
          <p:spPr>
            <a:xfrm>
              <a:off x="9384030" y="5908154"/>
              <a:ext cx="1232903" cy="542556"/>
            </a:xfrm>
            <a:prstGeom prst="rect">
              <a:avLst/>
            </a:prstGeom>
            <a:blipFill>
              <a:blip r:embed="rId20" cstate="print"/>
              <a:stretch>
                <a:fillRect/>
              </a:stretch>
            </a:blipFill>
          </p:spPr>
          <p:txBody>
            <a:bodyPr wrap="square" lIns="0" tIns="0" rIns="0" bIns="0" rtlCol="0"/>
            <a:lstStyle/>
            <a:p>
              <a:endParaRPr sz="1200"/>
            </a:p>
          </p:txBody>
        </p:sp>
        <p:sp>
          <p:nvSpPr>
            <p:cNvPr id="65" name="object 30"/>
            <p:cNvSpPr/>
            <p:nvPr/>
          </p:nvSpPr>
          <p:spPr>
            <a:xfrm>
              <a:off x="9505060" y="5929757"/>
              <a:ext cx="1074420" cy="421005"/>
            </a:xfrm>
            <a:custGeom>
              <a:avLst/>
              <a:gdLst/>
              <a:ahLst/>
              <a:cxnLst/>
              <a:rect l="l" t="t" r="r" b="b"/>
              <a:pathLst>
                <a:path w="1074420" h="421004">
                  <a:moveTo>
                    <a:pt x="77089" y="343154"/>
                  </a:moveTo>
                  <a:lnTo>
                    <a:pt x="0" y="383413"/>
                  </a:lnTo>
                  <a:lnTo>
                    <a:pt x="78486" y="420878"/>
                  </a:lnTo>
                  <a:lnTo>
                    <a:pt x="78024" y="395224"/>
                  </a:lnTo>
                  <a:lnTo>
                    <a:pt x="65151" y="395224"/>
                  </a:lnTo>
                  <a:lnTo>
                    <a:pt x="64389" y="369316"/>
                  </a:lnTo>
                  <a:lnTo>
                    <a:pt x="77553" y="368974"/>
                  </a:lnTo>
                  <a:lnTo>
                    <a:pt x="77089" y="343154"/>
                  </a:lnTo>
                  <a:close/>
                </a:path>
                <a:path w="1074420" h="421004">
                  <a:moveTo>
                    <a:pt x="77553" y="368974"/>
                  </a:moveTo>
                  <a:lnTo>
                    <a:pt x="64389" y="369316"/>
                  </a:lnTo>
                  <a:lnTo>
                    <a:pt x="65151" y="395224"/>
                  </a:lnTo>
                  <a:lnTo>
                    <a:pt x="78018" y="394849"/>
                  </a:lnTo>
                  <a:lnTo>
                    <a:pt x="77553" y="368974"/>
                  </a:lnTo>
                  <a:close/>
                </a:path>
                <a:path w="1074420" h="421004">
                  <a:moveTo>
                    <a:pt x="78018" y="394849"/>
                  </a:moveTo>
                  <a:lnTo>
                    <a:pt x="65151" y="395224"/>
                  </a:lnTo>
                  <a:lnTo>
                    <a:pt x="78024" y="395224"/>
                  </a:lnTo>
                  <a:lnTo>
                    <a:pt x="78018" y="394849"/>
                  </a:lnTo>
                  <a:close/>
                </a:path>
                <a:path w="1074420" h="421004">
                  <a:moveTo>
                    <a:pt x="1048131" y="0"/>
                  </a:moveTo>
                  <a:lnTo>
                    <a:pt x="1039495" y="40894"/>
                  </a:lnTo>
                  <a:lnTo>
                    <a:pt x="1013968" y="81661"/>
                  </a:lnTo>
                  <a:lnTo>
                    <a:pt x="981710" y="114808"/>
                  </a:lnTo>
                  <a:lnTo>
                    <a:pt x="950976" y="139319"/>
                  </a:lnTo>
                  <a:lnTo>
                    <a:pt x="914654" y="163449"/>
                  </a:lnTo>
                  <a:lnTo>
                    <a:pt x="859155" y="194564"/>
                  </a:lnTo>
                  <a:lnTo>
                    <a:pt x="795528" y="224282"/>
                  </a:lnTo>
                  <a:lnTo>
                    <a:pt x="724916" y="251968"/>
                  </a:lnTo>
                  <a:lnTo>
                    <a:pt x="687197" y="264922"/>
                  </a:lnTo>
                  <a:lnTo>
                    <a:pt x="647954" y="277495"/>
                  </a:lnTo>
                  <a:lnTo>
                    <a:pt x="607441" y="289306"/>
                  </a:lnTo>
                  <a:lnTo>
                    <a:pt x="565531" y="300482"/>
                  </a:lnTo>
                  <a:lnTo>
                    <a:pt x="522605" y="311023"/>
                  </a:lnTo>
                  <a:lnTo>
                    <a:pt x="478409" y="320802"/>
                  </a:lnTo>
                  <a:lnTo>
                    <a:pt x="433324" y="329692"/>
                  </a:lnTo>
                  <a:lnTo>
                    <a:pt x="387350" y="337947"/>
                  </a:lnTo>
                  <a:lnTo>
                    <a:pt x="340614" y="345440"/>
                  </a:lnTo>
                  <a:lnTo>
                    <a:pt x="293243" y="351790"/>
                  </a:lnTo>
                  <a:lnTo>
                    <a:pt x="245237" y="357378"/>
                  </a:lnTo>
                  <a:lnTo>
                    <a:pt x="196723" y="362077"/>
                  </a:lnTo>
                  <a:lnTo>
                    <a:pt x="147828" y="365760"/>
                  </a:lnTo>
                  <a:lnTo>
                    <a:pt x="98679" y="368427"/>
                  </a:lnTo>
                  <a:lnTo>
                    <a:pt x="77553" y="368974"/>
                  </a:lnTo>
                  <a:lnTo>
                    <a:pt x="78018" y="394849"/>
                  </a:lnTo>
                  <a:lnTo>
                    <a:pt x="149733" y="391541"/>
                  </a:lnTo>
                  <a:lnTo>
                    <a:pt x="199136" y="387858"/>
                  </a:lnTo>
                  <a:lnTo>
                    <a:pt x="248285" y="383159"/>
                  </a:lnTo>
                  <a:lnTo>
                    <a:pt x="296672" y="377444"/>
                  </a:lnTo>
                  <a:lnTo>
                    <a:pt x="344678" y="370967"/>
                  </a:lnTo>
                  <a:lnTo>
                    <a:pt x="391922" y="363474"/>
                  </a:lnTo>
                  <a:lnTo>
                    <a:pt x="438404" y="355219"/>
                  </a:lnTo>
                  <a:lnTo>
                    <a:pt x="483997" y="346075"/>
                  </a:lnTo>
                  <a:lnTo>
                    <a:pt x="528701" y="336169"/>
                  </a:lnTo>
                  <a:lnTo>
                    <a:pt x="572262" y="325501"/>
                  </a:lnTo>
                  <a:lnTo>
                    <a:pt x="614680" y="314198"/>
                  </a:lnTo>
                  <a:lnTo>
                    <a:pt x="655828" y="302133"/>
                  </a:lnTo>
                  <a:lnTo>
                    <a:pt x="695706" y="289433"/>
                  </a:lnTo>
                  <a:lnTo>
                    <a:pt x="734060" y="276225"/>
                  </a:lnTo>
                  <a:lnTo>
                    <a:pt x="770890" y="262255"/>
                  </a:lnTo>
                  <a:lnTo>
                    <a:pt x="839597" y="232918"/>
                  </a:lnTo>
                  <a:lnTo>
                    <a:pt x="901065" y="201549"/>
                  </a:lnTo>
                  <a:lnTo>
                    <a:pt x="954405" y="168529"/>
                  </a:lnTo>
                  <a:lnTo>
                    <a:pt x="988822" y="142748"/>
                  </a:lnTo>
                  <a:lnTo>
                    <a:pt x="1017905" y="115951"/>
                  </a:lnTo>
                  <a:lnTo>
                    <a:pt x="1048258" y="78867"/>
                  </a:lnTo>
                  <a:lnTo>
                    <a:pt x="1067308" y="40132"/>
                  </a:lnTo>
                  <a:lnTo>
                    <a:pt x="1073912" y="1016"/>
                  </a:lnTo>
                  <a:lnTo>
                    <a:pt x="1048131" y="0"/>
                  </a:lnTo>
                  <a:close/>
                </a:path>
              </a:pathLst>
            </a:custGeom>
            <a:solidFill>
              <a:srgbClr val="000000"/>
            </a:solidFill>
          </p:spPr>
          <p:txBody>
            <a:bodyPr wrap="square" lIns="0" tIns="0" rIns="0" bIns="0" rtlCol="0"/>
            <a:lstStyle/>
            <a:p>
              <a:endParaRPr sz="1200"/>
            </a:p>
          </p:txBody>
        </p:sp>
        <p:sp>
          <p:nvSpPr>
            <p:cNvPr id="66" name="object 31"/>
            <p:cNvSpPr/>
            <p:nvPr/>
          </p:nvSpPr>
          <p:spPr>
            <a:xfrm>
              <a:off x="8012430" y="5906643"/>
              <a:ext cx="580644" cy="544068"/>
            </a:xfrm>
            <a:prstGeom prst="rect">
              <a:avLst/>
            </a:prstGeom>
            <a:blipFill>
              <a:blip r:embed="rId21" cstate="print"/>
              <a:stretch>
                <a:fillRect/>
              </a:stretch>
            </a:blipFill>
          </p:spPr>
          <p:txBody>
            <a:bodyPr wrap="square" lIns="0" tIns="0" rIns="0" bIns="0" rtlCol="0"/>
            <a:lstStyle/>
            <a:p>
              <a:endParaRPr sz="1200"/>
            </a:p>
          </p:txBody>
        </p:sp>
        <p:sp>
          <p:nvSpPr>
            <p:cNvPr id="67" name="object 32"/>
            <p:cNvSpPr/>
            <p:nvPr/>
          </p:nvSpPr>
          <p:spPr>
            <a:xfrm>
              <a:off x="8055102" y="5928359"/>
              <a:ext cx="422275" cy="415925"/>
            </a:xfrm>
            <a:custGeom>
              <a:avLst/>
              <a:gdLst/>
              <a:ahLst/>
              <a:cxnLst/>
              <a:rect l="l" t="t" r="r" b="b"/>
              <a:pathLst>
                <a:path w="422275" h="415925">
                  <a:moveTo>
                    <a:pt x="343353" y="388694"/>
                  </a:moveTo>
                  <a:lnTo>
                    <a:pt x="340232" y="415416"/>
                  </a:lnTo>
                  <a:lnTo>
                    <a:pt x="407236" y="391032"/>
                  </a:lnTo>
                  <a:lnTo>
                    <a:pt x="355092" y="391032"/>
                  </a:lnTo>
                  <a:lnTo>
                    <a:pt x="343353" y="388694"/>
                  </a:lnTo>
                  <a:close/>
                </a:path>
                <a:path w="422275" h="415925">
                  <a:moveTo>
                    <a:pt x="346356" y="362977"/>
                  </a:moveTo>
                  <a:lnTo>
                    <a:pt x="343353" y="388694"/>
                  </a:lnTo>
                  <a:lnTo>
                    <a:pt x="355092" y="391032"/>
                  </a:lnTo>
                  <a:lnTo>
                    <a:pt x="360045" y="365632"/>
                  </a:lnTo>
                  <a:lnTo>
                    <a:pt x="346356" y="362977"/>
                  </a:lnTo>
                  <a:close/>
                </a:path>
                <a:path w="422275" h="415925">
                  <a:moveTo>
                    <a:pt x="349250" y="338200"/>
                  </a:moveTo>
                  <a:lnTo>
                    <a:pt x="346356" y="362977"/>
                  </a:lnTo>
                  <a:lnTo>
                    <a:pt x="360045" y="365632"/>
                  </a:lnTo>
                  <a:lnTo>
                    <a:pt x="355092" y="391032"/>
                  </a:lnTo>
                  <a:lnTo>
                    <a:pt x="407236" y="391032"/>
                  </a:lnTo>
                  <a:lnTo>
                    <a:pt x="421894" y="385699"/>
                  </a:lnTo>
                  <a:lnTo>
                    <a:pt x="349250" y="338200"/>
                  </a:lnTo>
                  <a:close/>
                </a:path>
                <a:path w="422275" h="415925">
                  <a:moveTo>
                    <a:pt x="25907" y="0"/>
                  </a:moveTo>
                  <a:lnTo>
                    <a:pt x="0" y="762"/>
                  </a:lnTo>
                  <a:lnTo>
                    <a:pt x="635" y="18922"/>
                  </a:lnTo>
                  <a:lnTo>
                    <a:pt x="2413" y="37718"/>
                  </a:lnTo>
                  <a:lnTo>
                    <a:pt x="14731" y="93599"/>
                  </a:lnTo>
                  <a:lnTo>
                    <a:pt x="28194" y="129666"/>
                  </a:lnTo>
                  <a:lnTo>
                    <a:pt x="45466" y="164719"/>
                  </a:lnTo>
                  <a:lnTo>
                    <a:pt x="66294" y="198374"/>
                  </a:lnTo>
                  <a:lnTo>
                    <a:pt x="90297" y="230250"/>
                  </a:lnTo>
                  <a:lnTo>
                    <a:pt x="117221" y="260350"/>
                  </a:lnTo>
                  <a:lnTo>
                    <a:pt x="146812" y="288163"/>
                  </a:lnTo>
                  <a:lnTo>
                    <a:pt x="178562" y="313563"/>
                  </a:lnTo>
                  <a:lnTo>
                    <a:pt x="212344" y="336169"/>
                  </a:lnTo>
                  <a:lnTo>
                    <a:pt x="247903" y="355853"/>
                  </a:lnTo>
                  <a:lnTo>
                    <a:pt x="284861" y="372109"/>
                  </a:lnTo>
                  <a:lnTo>
                    <a:pt x="323215" y="384682"/>
                  </a:lnTo>
                  <a:lnTo>
                    <a:pt x="343353" y="388694"/>
                  </a:lnTo>
                  <a:lnTo>
                    <a:pt x="346356" y="362977"/>
                  </a:lnTo>
                  <a:lnTo>
                    <a:pt x="330580" y="359918"/>
                  </a:lnTo>
                  <a:lnTo>
                    <a:pt x="312547" y="354456"/>
                  </a:lnTo>
                  <a:lnTo>
                    <a:pt x="259969" y="332866"/>
                  </a:lnTo>
                  <a:lnTo>
                    <a:pt x="226314" y="314325"/>
                  </a:lnTo>
                  <a:lnTo>
                    <a:pt x="194310" y="292988"/>
                  </a:lnTo>
                  <a:lnTo>
                    <a:pt x="164083" y="268986"/>
                  </a:lnTo>
                  <a:lnTo>
                    <a:pt x="136144" y="242569"/>
                  </a:lnTo>
                  <a:lnTo>
                    <a:pt x="98932" y="199389"/>
                  </a:lnTo>
                  <a:lnTo>
                    <a:pt x="68452" y="152653"/>
                  </a:lnTo>
                  <a:lnTo>
                    <a:pt x="45339" y="103377"/>
                  </a:lnTo>
                  <a:lnTo>
                    <a:pt x="30988" y="52324"/>
                  </a:lnTo>
                  <a:lnTo>
                    <a:pt x="26416" y="18033"/>
                  </a:lnTo>
                  <a:lnTo>
                    <a:pt x="25907" y="0"/>
                  </a:lnTo>
                  <a:close/>
                </a:path>
              </a:pathLst>
            </a:custGeom>
            <a:solidFill>
              <a:srgbClr val="000000"/>
            </a:solidFill>
          </p:spPr>
          <p:txBody>
            <a:bodyPr wrap="square" lIns="0" tIns="0" rIns="0" bIns="0" rtlCol="0"/>
            <a:lstStyle/>
            <a:p>
              <a:endParaRPr sz="1200"/>
            </a:p>
          </p:txBody>
        </p:sp>
        <p:sp>
          <p:nvSpPr>
            <p:cNvPr id="68" name="object 33"/>
            <p:cNvSpPr/>
            <p:nvPr/>
          </p:nvSpPr>
          <p:spPr>
            <a:xfrm>
              <a:off x="6200394" y="5420499"/>
              <a:ext cx="874763" cy="573011"/>
            </a:xfrm>
            <a:prstGeom prst="rect">
              <a:avLst/>
            </a:prstGeom>
            <a:blipFill>
              <a:blip r:embed="rId22" cstate="print"/>
              <a:stretch>
                <a:fillRect/>
              </a:stretch>
            </a:blipFill>
          </p:spPr>
          <p:txBody>
            <a:bodyPr wrap="square" lIns="0" tIns="0" rIns="0" bIns="0" rtlCol="0"/>
            <a:lstStyle/>
            <a:p>
              <a:endParaRPr sz="1200"/>
            </a:p>
          </p:txBody>
        </p:sp>
        <p:sp>
          <p:nvSpPr>
            <p:cNvPr id="69" name="object 34"/>
            <p:cNvSpPr/>
            <p:nvPr/>
          </p:nvSpPr>
          <p:spPr>
            <a:xfrm>
              <a:off x="6214109" y="5482970"/>
              <a:ext cx="848855" cy="507492"/>
            </a:xfrm>
            <a:prstGeom prst="rect">
              <a:avLst/>
            </a:prstGeom>
            <a:blipFill>
              <a:blip r:embed="rId15" cstate="print"/>
              <a:stretch>
                <a:fillRect/>
              </a:stretch>
            </a:blipFill>
          </p:spPr>
          <p:txBody>
            <a:bodyPr wrap="square" lIns="0" tIns="0" rIns="0" bIns="0" rtlCol="0"/>
            <a:lstStyle/>
            <a:p>
              <a:endParaRPr sz="1200"/>
            </a:p>
          </p:txBody>
        </p:sp>
        <p:sp>
          <p:nvSpPr>
            <p:cNvPr id="70" name="object 35"/>
            <p:cNvSpPr/>
            <p:nvPr/>
          </p:nvSpPr>
          <p:spPr>
            <a:xfrm>
              <a:off x="6247638" y="5444870"/>
              <a:ext cx="784860" cy="483107"/>
            </a:xfrm>
            <a:prstGeom prst="rect">
              <a:avLst/>
            </a:prstGeom>
            <a:blipFill>
              <a:blip r:embed="rId23" cstate="print"/>
              <a:stretch>
                <a:fillRect/>
              </a:stretch>
            </a:blipFill>
          </p:spPr>
          <p:txBody>
            <a:bodyPr wrap="square" lIns="0" tIns="0" rIns="0" bIns="0" rtlCol="0"/>
            <a:lstStyle/>
            <a:p>
              <a:endParaRPr sz="1200"/>
            </a:p>
          </p:txBody>
        </p:sp>
        <p:sp>
          <p:nvSpPr>
            <p:cNvPr id="71" name="object 36"/>
            <p:cNvSpPr/>
            <p:nvPr/>
          </p:nvSpPr>
          <p:spPr>
            <a:xfrm>
              <a:off x="6247638" y="5444870"/>
              <a:ext cx="784860" cy="483234"/>
            </a:xfrm>
            <a:custGeom>
              <a:avLst/>
              <a:gdLst/>
              <a:ahLst/>
              <a:cxnLst/>
              <a:rect l="l" t="t" r="r" b="b"/>
              <a:pathLst>
                <a:path w="784859" h="483235">
                  <a:moveTo>
                    <a:pt x="0" y="483107"/>
                  </a:moveTo>
                  <a:lnTo>
                    <a:pt x="784860" y="483107"/>
                  </a:lnTo>
                  <a:lnTo>
                    <a:pt x="784860" y="0"/>
                  </a:lnTo>
                  <a:lnTo>
                    <a:pt x="0" y="0"/>
                  </a:lnTo>
                  <a:lnTo>
                    <a:pt x="0" y="483107"/>
                  </a:lnTo>
                  <a:close/>
                </a:path>
              </a:pathLst>
            </a:custGeom>
            <a:ln w="9144">
              <a:solidFill>
                <a:srgbClr val="FFC801"/>
              </a:solidFill>
            </a:ln>
          </p:spPr>
          <p:txBody>
            <a:bodyPr wrap="square" lIns="0" tIns="0" rIns="0" bIns="0" rtlCol="0"/>
            <a:lstStyle/>
            <a:p>
              <a:endParaRPr sz="1200"/>
            </a:p>
          </p:txBody>
        </p:sp>
        <p:sp>
          <p:nvSpPr>
            <p:cNvPr id="72" name="object 37"/>
            <p:cNvSpPr txBox="1"/>
            <p:nvPr/>
          </p:nvSpPr>
          <p:spPr>
            <a:xfrm>
              <a:off x="6366256" y="5544948"/>
              <a:ext cx="549275" cy="198233"/>
            </a:xfrm>
            <a:prstGeom prst="rect">
              <a:avLst/>
            </a:prstGeom>
          </p:spPr>
          <p:txBody>
            <a:bodyPr vert="horz" wrap="square" lIns="0" tIns="12065" rIns="0" bIns="0" rtlCol="0">
              <a:spAutoFit/>
            </a:bodyPr>
            <a:lstStyle/>
            <a:p>
              <a:pPr marL="12700">
                <a:lnSpc>
                  <a:spcPct val="100000"/>
                </a:lnSpc>
                <a:spcBef>
                  <a:spcPts val="95"/>
                </a:spcBef>
              </a:pPr>
              <a:r>
                <a:rPr sz="1100" spc="-10" dirty="0">
                  <a:latin typeface="Microsoft YaHei" panose="020B0503020204020204" pitchFamily="34" charset="-122"/>
                  <a:cs typeface="Microsoft YaHei" panose="020B0503020204020204" pitchFamily="34" charset="-122"/>
                </a:rPr>
                <a:t>cli</a:t>
              </a:r>
              <a:r>
                <a:rPr sz="1100" spc="-20" dirty="0">
                  <a:latin typeface="Microsoft YaHei" panose="020B0503020204020204" pitchFamily="34" charset="-122"/>
                  <a:cs typeface="Microsoft YaHei" panose="020B0503020204020204" pitchFamily="34" charset="-122"/>
                </a:rPr>
                <a:t>e</a:t>
              </a:r>
              <a:r>
                <a:rPr sz="1100" spc="-10" dirty="0">
                  <a:latin typeface="Microsoft YaHei" panose="020B0503020204020204" pitchFamily="34" charset="-122"/>
                  <a:cs typeface="Microsoft YaHei" panose="020B0503020204020204" pitchFamily="34" charset="-122"/>
                </a:rPr>
                <a:t>nt</a:t>
              </a:r>
              <a:endParaRPr sz="1100">
                <a:latin typeface="Microsoft YaHei" panose="020B0503020204020204" pitchFamily="34" charset="-122"/>
                <a:cs typeface="Microsoft YaHei" panose="020B0503020204020204" pitchFamily="34" charset="-122"/>
              </a:endParaRPr>
            </a:p>
          </p:txBody>
        </p:sp>
        <p:sp>
          <p:nvSpPr>
            <p:cNvPr id="73" name="object 38"/>
            <p:cNvSpPr/>
            <p:nvPr/>
          </p:nvSpPr>
          <p:spPr>
            <a:xfrm>
              <a:off x="10103357" y="5426570"/>
              <a:ext cx="921270" cy="570750"/>
            </a:xfrm>
            <a:prstGeom prst="rect">
              <a:avLst/>
            </a:prstGeom>
            <a:blipFill>
              <a:blip r:embed="rId24" cstate="print"/>
              <a:stretch>
                <a:fillRect/>
              </a:stretch>
            </a:blipFill>
          </p:spPr>
          <p:txBody>
            <a:bodyPr wrap="square" lIns="0" tIns="0" rIns="0" bIns="0" rtlCol="0"/>
            <a:lstStyle/>
            <a:p>
              <a:endParaRPr sz="1200"/>
            </a:p>
          </p:txBody>
        </p:sp>
        <p:sp>
          <p:nvSpPr>
            <p:cNvPr id="74" name="object 39"/>
            <p:cNvSpPr txBox="1"/>
            <p:nvPr/>
          </p:nvSpPr>
          <p:spPr>
            <a:xfrm>
              <a:off x="10257408" y="5547741"/>
              <a:ext cx="617855" cy="198233"/>
            </a:xfrm>
            <a:prstGeom prst="rect">
              <a:avLst/>
            </a:prstGeom>
          </p:spPr>
          <p:txBody>
            <a:bodyPr vert="horz" wrap="square" lIns="0" tIns="12065" rIns="0" bIns="0" rtlCol="0">
              <a:spAutoFit/>
            </a:bodyPr>
            <a:lstStyle/>
            <a:p>
              <a:pPr marL="12700">
                <a:lnSpc>
                  <a:spcPct val="100000"/>
                </a:lnSpc>
                <a:spcBef>
                  <a:spcPts val="95"/>
                </a:spcBef>
              </a:pPr>
              <a:r>
                <a:rPr sz="1100" dirty="0">
                  <a:latin typeface="Microsoft YaHei" panose="020B0503020204020204" pitchFamily="34" charset="-122"/>
                  <a:cs typeface="Microsoft YaHei" panose="020B0503020204020204" pitchFamily="34" charset="-122"/>
                </a:rPr>
                <a:t>server</a:t>
              </a:r>
              <a:endParaRPr sz="1100">
                <a:latin typeface="Microsoft YaHei" panose="020B0503020204020204" pitchFamily="34" charset="-122"/>
                <a:cs typeface="Microsoft YaHei" panose="020B0503020204020204" pitchFamily="34" charset="-122"/>
              </a:endParaRPr>
            </a:p>
          </p:txBody>
        </p:sp>
        <p:sp>
          <p:nvSpPr>
            <p:cNvPr id="75" name="object 40"/>
            <p:cNvSpPr/>
            <p:nvPr/>
          </p:nvSpPr>
          <p:spPr>
            <a:xfrm>
              <a:off x="8431530" y="6071234"/>
              <a:ext cx="1114805" cy="550926"/>
            </a:xfrm>
            <a:prstGeom prst="rect">
              <a:avLst/>
            </a:prstGeom>
            <a:blipFill>
              <a:blip r:embed="rId25" cstate="print"/>
              <a:stretch>
                <a:fillRect/>
              </a:stretch>
            </a:blipFill>
          </p:spPr>
          <p:txBody>
            <a:bodyPr wrap="square" lIns="0" tIns="0" rIns="0" bIns="0" rtlCol="0"/>
            <a:lstStyle/>
            <a:p>
              <a:endParaRPr sz="1200"/>
            </a:p>
          </p:txBody>
        </p:sp>
        <p:sp>
          <p:nvSpPr>
            <p:cNvPr id="76" name="object 41"/>
            <p:cNvSpPr txBox="1"/>
            <p:nvPr/>
          </p:nvSpPr>
          <p:spPr>
            <a:xfrm>
              <a:off x="8610600" y="6172201"/>
              <a:ext cx="762000" cy="198233"/>
            </a:xfrm>
            <a:prstGeom prst="rect">
              <a:avLst/>
            </a:prstGeom>
          </p:spPr>
          <p:txBody>
            <a:bodyPr vert="horz" wrap="square" lIns="0" tIns="12065" rIns="0" bIns="0" rtlCol="0">
              <a:spAutoFit/>
            </a:bodyPr>
            <a:lstStyle/>
            <a:p>
              <a:pPr marL="12700">
                <a:lnSpc>
                  <a:spcPct val="100000"/>
                </a:lnSpc>
                <a:spcBef>
                  <a:spcPts val="95"/>
                </a:spcBef>
              </a:pPr>
              <a:r>
                <a:rPr sz="1100" spc="-30" dirty="0">
                  <a:latin typeface="Microsoft YaHei" panose="020B0503020204020204" pitchFamily="34" charset="-122"/>
                  <a:cs typeface="Microsoft YaHei" panose="020B0503020204020204" pitchFamily="34" charset="-122"/>
                </a:rPr>
                <a:t>r</a:t>
              </a:r>
              <a:r>
                <a:rPr sz="1100" spc="-15" dirty="0">
                  <a:latin typeface="Microsoft YaHei" panose="020B0503020204020204" pitchFamily="34" charset="-122"/>
                  <a:cs typeface="Microsoft YaHei" panose="020B0503020204020204" pitchFamily="34" charset="-122"/>
                </a:rPr>
                <a:t>e</a:t>
              </a:r>
              <a:r>
                <a:rPr sz="1100" spc="-5" dirty="0">
                  <a:latin typeface="Microsoft YaHei" panose="020B0503020204020204" pitchFamily="34" charset="-122"/>
                  <a:cs typeface="Microsoft YaHei" panose="020B0503020204020204" pitchFamily="34" charset="-122"/>
                </a:rPr>
                <a:t>g</a:t>
              </a:r>
              <a:r>
                <a:rPr sz="1100" spc="-15" dirty="0">
                  <a:latin typeface="Microsoft YaHei" panose="020B0503020204020204" pitchFamily="34" charset="-122"/>
                  <a:cs typeface="Microsoft YaHei" panose="020B0503020204020204" pitchFamily="34" charset="-122"/>
                </a:rPr>
                <a:t>i</a:t>
              </a:r>
              <a:r>
                <a:rPr sz="1100" spc="-5" dirty="0">
                  <a:latin typeface="Microsoft YaHei" panose="020B0503020204020204" pitchFamily="34" charset="-122"/>
                  <a:cs typeface="Microsoft YaHei" panose="020B0503020204020204" pitchFamily="34" charset="-122"/>
                </a:rPr>
                <a:t>st</a:t>
              </a:r>
              <a:r>
                <a:rPr sz="1100" spc="65" dirty="0">
                  <a:latin typeface="Microsoft YaHei" panose="020B0503020204020204" pitchFamily="34" charset="-122"/>
                  <a:cs typeface="Microsoft YaHei" panose="020B0503020204020204" pitchFamily="34" charset="-122"/>
                </a:rPr>
                <a:t>r</a:t>
              </a:r>
              <a:r>
                <a:rPr sz="1100" spc="-5" dirty="0">
                  <a:latin typeface="Microsoft YaHei" panose="020B0503020204020204" pitchFamily="34" charset="-122"/>
                  <a:cs typeface="Microsoft YaHei" panose="020B0503020204020204" pitchFamily="34" charset="-122"/>
                </a:rPr>
                <a:t>y</a:t>
              </a:r>
              <a:endParaRPr sz="1100">
                <a:latin typeface="Microsoft YaHei" panose="020B0503020204020204" pitchFamily="34" charset="-122"/>
                <a:cs typeface="Microsoft YaHei" panose="020B0503020204020204" pitchFamily="34" charset="-122"/>
              </a:endParaRPr>
            </a:p>
          </p:txBody>
        </p:sp>
        <p:sp>
          <p:nvSpPr>
            <p:cNvPr id="77" name="object 42"/>
            <p:cNvSpPr txBox="1"/>
            <p:nvPr/>
          </p:nvSpPr>
          <p:spPr>
            <a:xfrm>
              <a:off x="10136631" y="6270626"/>
              <a:ext cx="986155" cy="198233"/>
            </a:xfrm>
            <a:prstGeom prst="rect">
              <a:avLst/>
            </a:prstGeom>
          </p:spPr>
          <p:txBody>
            <a:bodyPr vert="horz" wrap="square" lIns="0" tIns="12065" rIns="0" bIns="0" rtlCol="0">
              <a:spAutoFit/>
            </a:bodyPr>
            <a:lstStyle/>
            <a:p>
              <a:pPr marL="12700">
                <a:lnSpc>
                  <a:spcPct val="100000"/>
                </a:lnSpc>
                <a:spcBef>
                  <a:spcPts val="95"/>
                </a:spcBef>
              </a:pPr>
              <a:r>
                <a:rPr sz="1100" spc="-5" dirty="0">
                  <a:latin typeface="Microsoft YaHei" panose="020B0503020204020204" pitchFamily="34" charset="-122"/>
                  <a:cs typeface="Microsoft YaHei" panose="020B0503020204020204" pitchFamily="34" charset="-122"/>
                </a:rPr>
                <a:t>1.</a:t>
              </a:r>
              <a:r>
                <a:rPr sz="1100" spc="-80" dirty="0">
                  <a:latin typeface="Microsoft YaHei" panose="020B0503020204020204" pitchFamily="34" charset="-122"/>
                  <a:cs typeface="Microsoft YaHei" panose="020B0503020204020204" pitchFamily="34" charset="-122"/>
                </a:rPr>
                <a:t> </a:t>
              </a:r>
              <a:r>
                <a:rPr sz="1100" spc="-10" dirty="0">
                  <a:latin typeface="Microsoft YaHei" panose="020B0503020204020204" pitchFamily="34" charset="-122"/>
                  <a:cs typeface="Microsoft YaHei" panose="020B0503020204020204" pitchFamily="34" charset="-122"/>
                </a:rPr>
                <a:t>register</a:t>
              </a:r>
              <a:endParaRPr sz="1100" dirty="0">
                <a:latin typeface="Microsoft YaHei" panose="020B0503020204020204" pitchFamily="34" charset="-122"/>
                <a:cs typeface="Microsoft YaHei" panose="020B0503020204020204" pitchFamily="34" charset="-122"/>
              </a:endParaRPr>
            </a:p>
          </p:txBody>
        </p:sp>
        <p:sp>
          <p:nvSpPr>
            <p:cNvPr id="78" name="object 43"/>
            <p:cNvSpPr txBox="1"/>
            <p:nvPr/>
          </p:nvSpPr>
          <p:spPr>
            <a:xfrm>
              <a:off x="7210043" y="6221603"/>
              <a:ext cx="930276" cy="198233"/>
            </a:xfrm>
            <a:prstGeom prst="rect">
              <a:avLst/>
            </a:prstGeom>
          </p:spPr>
          <p:txBody>
            <a:bodyPr vert="horz" wrap="square" lIns="0" tIns="12065" rIns="0" bIns="0" rtlCol="0">
              <a:spAutoFit/>
            </a:bodyPr>
            <a:lstStyle/>
            <a:p>
              <a:pPr marL="12700">
                <a:lnSpc>
                  <a:spcPct val="100000"/>
                </a:lnSpc>
                <a:spcBef>
                  <a:spcPts val="95"/>
                </a:spcBef>
              </a:pPr>
              <a:r>
                <a:rPr sz="1100" spc="-5" dirty="0">
                  <a:latin typeface="Microsoft YaHei" panose="020B0503020204020204" pitchFamily="34" charset="-122"/>
                  <a:cs typeface="Microsoft YaHei" panose="020B0503020204020204" pitchFamily="34" charset="-122"/>
                </a:rPr>
                <a:t>3.</a:t>
              </a:r>
              <a:r>
                <a:rPr sz="1100" spc="-60" dirty="0">
                  <a:latin typeface="Microsoft YaHei" panose="020B0503020204020204" pitchFamily="34" charset="-122"/>
                  <a:cs typeface="Microsoft YaHei" panose="020B0503020204020204" pitchFamily="34" charset="-122"/>
                </a:rPr>
                <a:t> </a:t>
              </a:r>
              <a:r>
                <a:rPr sz="1100" spc="-10" dirty="0">
                  <a:latin typeface="Microsoft YaHei" panose="020B0503020204020204" pitchFamily="34" charset="-122"/>
                  <a:cs typeface="Microsoft YaHei" panose="020B0503020204020204" pitchFamily="34" charset="-122"/>
                </a:rPr>
                <a:t>lookup</a:t>
              </a:r>
              <a:endParaRPr sz="1100">
                <a:latin typeface="Microsoft YaHei" panose="020B0503020204020204" pitchFamily="34" charset="-122"/>
                <a:cs typeface="Microsoft YaHei" panose="020B0503020204020204" pitchFamily="34" charset="-122"/>
              </a:endParaRPr>
            </a:p>
          </p:txBody>
        </p:sp>
        <p:sp>
          <p:nvSpPr>
            <p:cNvPr id="79" name="object 44"/>
            <p:cNvSpPr/>
            <p:nvPr/>
          </p:nvSpPr>
          <p:spPr>
            <a:xfrm>
              <a:off x="6989826" y="5551614"/>
              <a:ext cx="481571" cy="310959"/>
            </a:xfrm>
            <a:prstGeom prst="rect">
              <a:avLst/>
            </a:prstGeom>
            <a:blipFill>
              <a:blip r:embed="rId26" cstate="print"/>
              <a:stretch>
                <a:fillRect/>
              </a:stretch>
            </a:blipFill>
          </p:spPr>
          <p:txBody>
            <a:bodyPr wrap="square" lIns="0" tIns="0" rIns="0" bIns="0" rtlCol="0"/>
            <a:lstStyle/>
            <a:p>
              <a:endParaRPr sz="1200"/>
            </a:p>
          </p:txBody>
        </p:sp>
        <p:sp>
          <p:nvSpPr>
            <p:cNvPr id="80" name="object 45"/>
            <p:cNvSpPr/>
            <p:nvPr/>
          </p:nvSpPr>
          <p:spPr>
            <a:xfrm>
              <a:off x="7033259" y="5629275"/>
              <a:ext cx="285115" cy="114300"/>
            </a:xfrm>
            <a:custGeom>
              <a:avLst/>
              <a:gdLst/>
              <a:ahLst/>
              <a:cxnLst/>
              <a:rect l="l" t="t" r="r" b="b"/>
              <a:pathLst>
                <a:path w="285115" h="114300">
                  <a:moveTo>
                    <a:pt x="170815" y="0"/>
                  </a:moveTo>
                  <a:lnTo>
                    <a:pt x="170815" y="114300"/>
                  </a:lnTo>
                  <a:lnTo>
                    <a:pt x="247015" y="76200"/>
                  </a:lnTo>
                  <a:lnTo>
                    <a:pt x="189865" y="76200"/>
                  </a:lnTo>
                  <a:lnTo>
                    <a:pt x="189865" y="38100"/>
                  </a:lnTo>
                  <a:lnTo>
                    <a:pt x="247015" y="38100"/>
                  </a:lnTo>
                  <a:lnTo>
                    <a:pt x="170815" y="0"/>
                  </a:lnTo>
                  <a:close/>
                </a:path>
                <a:path w="285115" h="114300">
                  <a:moveTo>
                    <a:pt x="170815" y="38100"/>
                  </a:moveTo>
                  <a:lnTo>
                    <a:pt x="0" y="38100"/>
                  </a:lnTo>
                  <a:lnTo>
                    <a:pt x="0" y="76200"/>
                  </a:lnTo>
                  <a:lnTo>
                    <a:pt x="170815" y="76200"/>
                  </a:lnTo>
                  <a:lnTo>
                    <a:pt x="170815" y="38100"/>
                  </a:lnTo>
                  <a:close/>
                </a:path>
                <a:path w="285115" h="114300">
                  <a:moveTo>
                    <a:pt x="247015" y="38100"/>
                  </a:moveTo>
                  <a:lnTo>
                    <a:pt x="189865" y="38100"/>
                  </a:lnTo>
                  <a:lnTo>
                    <a:pt x="189865" y="76200"/>
                  </a:lnTo>
                  <a:lnTo>
                    <a:pt x="247015" y="76200"/>
                  </a:lnTo>
                  <a:lnTo>
                    <a:pt x="285115" y="57150"/>
                  </a:lnTo>
                  <a:lnTo>
                    <a:pt x="247015" y="38100"/>
                  </a:lnTo>
                  <a:close/>
                </a:path>
              </a:pathLst>
            </a:custGeom>
            <a:solidFill>
              <a:srgbClr val="F8921D"/>
            </a:solidFill>
          </p:spPr>
          <p:txBody>
            <a:bodyPr wrap="square" lIns="0" tIns="0" rIns="0" bIns="0" rtlCol="0"/>
            <a:lstStyle/>
            <a:p>
              <a:endParaRPr sz="1200"/>
            </a:p>
          </p:txBody>
        </p:sp>
        <p:sp>
          <p:nvSpPr>
            <p:cNvPr id="81" name="object 46"/>
            <p:cNvSpPr txBox="1"/>
            <p:nvPr/>
          </p:nvSpPr>
          <p:spPr>
            <a:xfrm>
              <a:off x="6888480" y="5131690"/>
              <a:ext cx="575945" cy="198233"/>
            </a:xfrm>
            <a:prstGeom prst="rect">
              <a:avLst/>
            </a:prstGeom>
          </p:spPr>
          <p:txBody>
            <a:bodyPr vert="horz" wrap="square" lIns="0" tIns="12065" rIns="0" bIns="0" rtlCol="0">
              <a:spAutoFit/>
            </a:bodyPr>
            <a:lstStyle/>
            <a:p>
              <a:pPr marL="12700">
                <a:lnSpc>
                  <a:spcPct val="100000"/>
                </a:lnSpc>
                <a:spcBef>
                  <a:spcPts val="95"/>
                </a:spcBef>
              </a:pPr>
              <a:r>
                <a:rPr sz="1100" spc="-5" dirty="0">
                  <a:solidFill>
                    <a:schemeClr val="tx1"/>
                  </a:solidFill>
                  <a:latin typeface="Microsoft YaHei" panose="020B0503020204020204" pitchFamily="34" charset="-122"/>
                  <a:cs typeface="Microsoft YaHei" panose="020B0503020204020204" pitchFamily="34" charset="-122"/>
                </a:rPr>
                <a:t>2.</a:t>
              </a:r>
              <a:r>
                <a:rPr sz="1100" spc="-60" dirty="0">
                  <a:solidFill>
                    <a:schemeClr val="tx1"/>
                  </a:solidFill>
                  <a:latin typeface="Microsoft YaHei" panose="020B0503020204020204" pitchFamily="34" charset="-122"/>
                  <a:cs typeface="Microsoft YaHei" panose="020B0503020204020204" pitchFamily="34" charset="-122"/>
                </a:rPr>
                <a:t> </a:t>
              </a:r>
              <a:r>
                <a:rPr sz="1100" spc="-10" dirty="0">
                  <a:solidFill>
                    <a:schemeClr val="tx1"/>
                  </a:solidFill>
                  <a:latin typeface="Microsoft YaHei" panose="020B0503020204020204" pitchFamily="34" charset="-122"/>
                  <a:cs typeface="Microsoft YaHei" panose="020B0503020204020204" pitchFamily="34" charset="-122"/>
                </a:rPr>
                <a:t>call</a:t>
              </a:r>
              <a:endParaRPr sz="1100" dirty="0">
                <a:solidFill>
                  <a:schemeClr val="tx1"/>
                </a:solidFill>
                <a:latin typeface="Microsoft YaHei" panose="020B0503020204020204" pitchFamily="34" charset="-122"/>
                <a:cs typeface="Microsoft YaHei" panose="020B0503020204020204" pitchFamily="34" charset="-122"/>
              </a:endParaRPr>
            </a:p>
          </p:txBody>
        </p:sp>
        <p:sp>
          <p:nvSpPr>
            <p:cNvPr id="82" name="object 47"/>
            <p:cNvSpPr/>
            <p:nvPr/>
          </p:nvSpPr>
          <p:spPr>
            <a:xfrm>
              <a:off x="7256526" y="5423522"/>
              <a:ext cx="1619250" cy="570750"/>
            </a:xfrm>
            <a:prstGeom prst="rect">
              <a:avLst/>
            </a:prstGeom>
            <a:blipFill>
              <a:blip r:embed="rId27" cstate="print"/>
              <a:stretch>
                <a:fillRect/>
              </a:stretch>
            </a:blipFill>
          </p:spPr>
          <p:txBody>
            <a:bodyPr wrap="square" lIns="0" tIns="0" rIns="0" bIns="0" rtlCol="0"/>
            <a:lstStyle/>
            <a:p>
              <a:endParaRPr sz="1200"/>
            </a:p>
          </p:txBody>
        </p:sp>
        <p:sp>
          <p:nvSpPr>
            <p:cNvPr id="83" name="object 48"/>
            <p:cNvSpPr txBox="1"/>
            <p:nvPr/>
          </p:nvSpPr>
          <p:spPr>
            <a:xfrm>
              <a:off x="7410830" y="5544948"/>
              <a:ext cx="1314450" cy="198233"/>
            </a:xfrm>
            <a:prstGeom prst="rect">
              <a:avLst/>
            </a:prstGeom>
          </p:spPr>
          <p:txBody>
            <a:bodyPr vert="horz" wrap="square" lIns="0" tIns="12065" rIns="0" bIns="0" rtlCol="0">
              <a:spAutoFit/>
            </a:bodyPr>
            <a:lstStyle/>
            <a:p>
              <a:pPr marL="12700">
                <a:lnSpc>
                  <a:spcPct val="100000"/>
                </a:lnSpc>
                <a:spcBef>
                  <a:spcPts val="95"/>
                </a:spcBef>
              </a:pPr>
              <a:r>
                <a:rPr lang="en-US" altLang="zh-CN" sz="1100" dirty="0" smtClean="0">
                  <a:latin typeface="Microsoft YaHei" panose="020B0503020204020204" pitchFamily="34" charset="-122"/>
                  <a:cs typeface="Microsoft YaHei" panose="020B0503020204020204" pitchFamily="34" charset="-122"/>
                </a:rPr>
                <a:t>Proxy</a:t>
              </a:r>
              <a:endParaRPr sz="1100" dirty="0">
                <a:latin typeface="Microsoft YaHei" panose="020B0503020204020204" pitchFamily="34" charset="-122"/>
                <a:cs typeface="Microsoft YaHei" panose="020B0503020204020204" pitchFamily="34" charset="-122"/>
              </a:endParaRPr>
            </a:p>
          </p:txBody>
        </p:sp>
        <p:sp>
          <p:nvSpPr>
            <p:cNvPr id="84" name="object 49"/>
            <p:cNvSpPr/>
            <p:nvPr/>
          </p:nvSpPr>
          <p:spPr>
            <a:xfrm>
              <a:off x="8774430" y="5588165"/>
              <a:ext cx="1517903" cy="237832"/>
            </a:xfrm>
            <a:prstGeom prst="rect">
              <a:avLst/>
            </a:prstGeom>
            <a:blipFill>
              <a:blip r:embed="rId28" cstate="print"/>
              <a:stretch>
                <a:fillRect/>
              </a:stretch>
            </a:blipFill>
          </p:spPr>
          <p:txBody>
            <a:bodyPr wrap="square" lIns="0" tIns="0" rIns="0" bIns="0" rtlCol="0"/>
            <a:lstStyle/>
            <a:p>
              <a:endParaRPr sz="1200"/>
            </a:p>
          </p:txBody>
        </p:sp>
        <p:sp>
          <p:nvSpPr>
            <p:cNvPr id="85" name="object 50"/>
            <p:cNvSpPr/>
            <p:nvPr/>
          </p:nvSpPr>
          <p:spPr>
            <a:xfrm>
              <a:off x="8817864" y="5650102"/>
              <a:ext cx="1357630" cy="78105"/>
            </a:xfrm>
            <a:custGeom>
              <a:avLst/>
              <a:gdLst/>
              <a:ahLst/>
              <a:cxnLst/>
              <a:rect l="l" t="t" r="r" b="b"/>
              <a:pathLst>
                <a:path w="1357629" h="78104">
                  <a:moveTo>
                    <a:pt x="1279736" y="51790"/>
                  </a:moveTo>
                  <a:lnTo>
                    <a:pt x="1279652" y="77724"/>
                  </a:lnTo>
                  <a:lnTo>
                    <a:pt x="1331722" y="51816"/>
                  </a:lnTo>
                  <a:lnTo>
                    <a:pt x="1292732" y="51816"/>
                  </a:lnTo>
                  <a:lnTo>
                    <a:pt x="1279736" y="51790"/>
                  </a:lnTo>
                  <a:close/>
                </a:path>
                <a:path w="1357629" h="78104">
                  <a:moveTo>
                    <a:pt x="1279821" y="25882"/>
                  </a:moveTo>
                  <a:lnTo>
                    <a:pt x="1279736" y="51790"/>
                  </a:lnTo>
                  <a:lnTo>
                    <a:pt x="1292732" y="51816"/>
                  </a:lnTo>
                  <a:lnTo>
                    <a:pt x="1292732" y="25908"/>
                  </a:lnTo>
                  <a:lnTo>
                    <a:pt x="1279821" y="25882"/>
                  </a:lnTo>
                  <a:close/>
                </a:path>
                <a:path w="1357629" h="78104">
                  <a:moveTo>
                    <a:pt x="1279905" y="0"/>
                  </a:moveTo>
                  <a:lnTo>
                    <a:pt x="1279821" y="25882"/>
                  </a:lnTo>
                  <a:lnTo>
                    <a:pt x="1292732" y="25908"/>
                  </a:lnTo>
                  <a:lnTo>
                    <a:pt x="1292732" y="51816"/>
                  </a:lnTo>
                  <a:lnTo>
                    <a:pt x="1331722" y="51816"/>
                  </a:lnTo>
                  <a:lnTo>
                    <a:pt x="1357502" y="38989"/>
                  </a:lnTo>
                  <a:lnTo>
                    <a:pt x="1279905" y="0"/>
                  </a:lnTo>
                  <a:close/>
                </a:path>
                <a:path w="1357629" h="78104">
                  <a:moveTo>
                    <a:pt x="0" y="23368"/>
                  </a:moveTo>
                  <a:lnTo>
                    <a:pt x="0" y="49276"/>
                  </a:lnTo>
                  <a:lnTo>
                    <a:pt x="1279736" y="51790"/>
                  </a:lnTo>
                  <a:lnTo>
                    <a:pt x="1279821" y="25882"/>
                  </a:lnTo>
                  <a:lnTo>
                    <a:pt x="0" y="23368"/>
                  </a:lnTo>
                  <a:close/>
                </a:path>
              </a:pathLst>
            </a:custGeom>
            <a:solidFill>
              <a:srgbClr val="F8921D"/>
            </a:solidFill>
          </p:spPr>
          <p:txBody>
            <a:bodyPr wrap="square" lIns="0" tIns="0" rIns="0" bIns="0" rtlCol="0"/>
            <a:lstStyle/>
            <a:p>
              <a:endParaRPr sz="1200"/>
            </a:p>
          </p:txBody>
        </p:sp>
        <p:sp>
          <p:nvSpPr>
            <p:cNvPr id="86" name="object 51"/>
            <p:cNvSpPr txBox="1"/>
            <p:nvPr/>
          </p:nvSpPr>
          <p:spPr>
            <a:xfrm>
              <a:off x="8991854" y="5311140"/>
              <a:ext cx="1017270" cy="198233"/>
            </a:xfrm>
            <a:prstGeom prst="rect">
              <a:avLst/>
            </a:prstGeom>
          </p:spPr>
          <p:txBody>
            <a:bodyPr vert="horz" wrap="square" lIns="0" tIns="12065" rIns="0" bIns="0" rtlCol="0">
              <a:spAutoFit/>
            </a:bodyPr>
            <a:lstStyle/>
            <a:p>
              <a:pPr marL="12700">
                <a:lnSpc>
                  <a:spcPct val="100000"/>
                </a:lnSpc>
                <a:spcBef>
                  <a:spcPts val="95"/>
                </a:spcBef>
              </a:pPr>
              <a:r>
                <a:rPr sz="1100" spc="-5" dirty="0">
                  <a:latin typeface="Microsoft YaHei" panose="020B0503020204020204" pitchFamily="34" charset="-122"/>
                  <a:cs typeface="Microsoft YaHei" panose="020B0503020204020204" pitchFamily="34" charset="-122"/>
                </a:rPr>
                <a:t>4.</a:t>
              </a:r>
              <a:r>
                <a:rPr sz="1100" spc="-75" dirty="0">
                  <a:latin typeface="Microsoft YaHei" panose="020B0503020204020204" pitchFamily="34" charset="-122"/>
                  <a:cs typeface="Microsoft YaHei" panose="020B0503020204020204" pitchFamily="34" charset="-122"/>
                </a:rPr>
                <a:t> </a:t>
              </a:r>
              <a:r>
                <a:rPr sz="1100" spc="0" dirty="0">
                  <a:latin typeface="Microsoft YaHei" panose="020B0503020204020204" pitchFamily="34" charset="-122"/>
                  <a:cs typeface="Microsoft YaHei" panose="020B0503020204020204" pitchFamily="34" charset="-122"/>
                </a:rPr>
                <a:t>forward</a:t>
              </a:r>
              <a:endParaRPr sz="1100" dirty="0">
                <a:latin typeface="Microsoft YaHei" panose="020B0503020204020204" pitchFamily="34" charset="-122"/>
                <a:cs typeface="Microsoft YaHei" panose="020B0503020204020204" pitchFamily="34" charset="-122"/>
              </a:endParaRPr>
            </a:p>
          </p:txBody>
        </p:sp>
      </p:grpSp>
      <p:sp>
        <p:nvSpPr>
          <p:cNvPr id="90" name="右箭头 89"/>
          <p:cNvSpPr/>
          <p:nvPr/>
        </p:nvSpPr>
        <p:spPr>
          <a:xfrm>
            <a:off x="5384800" y="4757041"/>
            <a:ext cx="1117600" cy="685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文本框 7"/>
          <p:cNvSpPr txBox="1"/>
          <p:nvPr/>
        </p:nvSpPr>
        <p:spPr>
          <a:xfrm>
            <a:off x="522135" y="1044412"/>
            <a:ext cx="11988800" cy="1200329"/>
          </a:xfrm>
          <a:prstGeom prst="rect">
            <a:avLst/>
          </a:prstGeom>
          <a:noFill/>
          <a:ln>
            <a:noFill/>
          </a:ln>
        </p:spPr>
        <p:txBody>
          <a:bodyPr wrap="square" rtlCol="0">
            <a:spAutoFit/>
          </a:bodyPr>
          <a:lstStyle/>
          <a:p>
            <a:pPr indent="0">
              <a:buFont typeface="Wingdings" panose="05000000000000000000" pitchFamily="2" charset="2"/>
              <a:buChar char="q"/>
            </a:pPr>
            <a:r>
              <a:rPr lang="en-US" altLang="zh-CN" sz="2400" dirty="0" smtClean="0"/>
              <a:t>The remote communication logic is move into the proxy and deployed as </a:t>
            </a:r>
            <a:r>
              <a:rPr lang="zh-CN" altLang="en-US" sz="2400" dirty="0" smtClean="0"/>
              <a:t>“</a:t>
            </a:r>
            <a:r>
              <a:rPr lang="en-US" altLang="zh-CN" sz="2400" dirty="0" smtClean="0"/>
              <a:t>sidecar</a:t>
            </a:r>
            <a:r>
              <a:rPr lang="zh-CN" altLang="en-US" sz="2400" dirty="0" smtClean="0"/>
              <a:t>”</a:t>
            </a:r>
            <a:endParaRPr lang="en-US" altLang="zh-CN" sz="2400" dirty="0" smtClean="0"/>
          </a:p>
          <a:p>
            <a:pPr>
              <a:buFont typeface="Wingdings" panose="05000000000000000000" pitchFamily="2" charset="2"/>
              <a:buChar char="q"/>
            </a:pPr>
            <a:r>
              <a:rPr lang="en-US" altLang="zh-CN" sz="2400" dirty="0" smtClean="0"/>
              <a:t>Developers only need to take care of the business logic</a:t>
            </a:r>
          </a:p>
          <a:p>
            <a:pPr indent="0">
              <a:buFont typeface="Arial" panose="020B0604020202020204" pitchFamily="34" charset="0"/>
              <a:buNone/>
            </a:pPr>
            <a:endParaRPr lang="zh-CN" sz="2400" dirty="0"/>
          </a:p>
        </p:txBody>
      </p:sp>
      <p:sp>
        <p:nvSpPr>
          <p:cNvPr id="88" name="标题 1"/>
          <p:cNvSpPr>
            <a:spLocks noGrp="1"/>
          </p:cNvSpPr>
          <p:nvPr>
            <p:ph type="title"/>
          </p:nvPr>
        </p:nvSpPr>
        <p:spPr>
          <a:xfrm>
            <a:off x="823699" y="341788"/>
            <a:ext cx="10972062" cy="615553"/>
          </a:xfrm>
        </p:spPr>
        <p:txBody>
          <a:bodyPr>
            <a:normAutofit/>
          </a:bodyPr>
          <a:lstStyle/>
          <a:p>
            <a:r>
              <a:rPr lang="en-US" altLang="zh-CN" dirty="0" smtClean="0"/>
              <a:t>Separation of concerns</a:t>
            </a:r>
          </a:p>
        </p:txBody>
      </p:sp>
      <p:pic>
        <p:nvPicPr>
          <p:cNvPr id="1026" name="Picture 2"/>
          <p:cNvPicPr>
            <a:picLocks noChangeAspect="1" noChangeArrowheads="1"/>
          </p:cNvPicPr>
          <p:nvPr/>
        </p:nvPicPr>
        <p:blipFill>
          <a:blip r:embed="rId29" cstate="print"/>
          <a:srcRect/>
          <a:stretch>
            <a:fillRect/>
          </a:stretch>
        </p:blipFill>
        <p:spPr bwMode="auto">
          <a:xfrm>
            <a:off x="7204826" y="2009405"/>
            <a:ext cx="3479587" cy="2500448"/>
          </a:xfrm>
          <a:prstGeom prst="rect">
            <a:avLst/>
          </a:prstGeom>
          <a:noFill/>
          <a:ln w="9525">
            <a:noFill/>
            <a:miter lim="800000"/>
            <a:headEnd/>
            <a:tailEnd/>
          </a:ln>
        </p:spPr>
      </p:pic>
    </p:spTree>
    <p:extLst>
      <p:ext uri="{BB962C8B-B14F-4D97-AF65-F5344CB8AC3E}">
        <p14:creationId xmlns:p14="http://schemas.microsoft.com/office/powerpoint/2010/main" val="238594907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p:cNvSpPr>
            <a:spLocks noGrp="1"/>
          </p:cNvSpPr>
          <p:nvPr>
            <p:ph type="title"/>
          </p:nvPr>
        </p:nvSpPr>
        <p:spPr/>
        <p:txBody>
          <a:bodyPr>
            <a:normAutofit fontScale="90000"/>
          </a:bodyPr>
          <a:lstStyle/>
          <a:p>
            <a:pPr algn="ctr"/>
            <a:r>
              <a:rPr lang="en-US" b="1" dirty="0" smtClean="0"/>
              <a:t>ONAP Microservices Approaches </a:t>
            </a:r>
            <a:r>
              <a:rPr lang="en-US" b="1" dirty="0" smtClean="0"/>
              <a:t>(</a:t>
            </a:r>
            <a:r>
              <a:rPr lang="en-US" b="1" dirty="0" err="1" smtClean="0"/>
              <a:t>Manoj’s</a:t>
            </a:r>
            <a:r>
              <a:rPr lang="en-US" b="1" dirty="0" smtClean="0"/>
              <a:t> Proposal</a:t>
            </a:r>
            <a:r>
              <a:rPr lang="en-US" b="1" dirty="0" smtClean="0"/>
              <a:t>)</a:t>
            </a:r>
            <a:endParaRPr lang="en-US" b="1" dirty="0"/>
          </a:p>
        </p:txBody>
      </p:sp>
      <p:sp>
        <p:nvSpPr>
          <p:cNvPr id="4" name="Text Placeholder 3"/>
          <p:cNvSpPr>
            <a:spLocks noGrp="1"/>
          </p:cNvSpPr>
          <p:nvPr>
            <p:ph type="body" sz="quarter" idx="10"/>
          </p:nvPr>
        </p:nvSpPr>
        <p:spPr/>
        <p:txBody>
          <a:bodyPr>
            <a:normAutofit fontScale="85000" lnSpcReduction="20000"/>
          </a:bodyPr>
          <a:lstStyle/>
          <a:p>
            <a:pPr marL="0" indent="0">
              <a:buNone/>
            </a:pPr>
            <a:r>
              <a:rPr lang="en-US" b="1" dirty="0" smtClean="0">
                <a:solidFill>
                  <a:schemeClr val="tx1"/>
                </a:solidFill>
                <a:latin typeface="Aharoni" panose="02010803020104030203" pitchFamily="2" charset="-79"/>
                <a:cs typeface="Aharoni" panose="02010803020104030203" pitchFamily="2" charset="-79"/>
              </a:rPr>
              <a:t>Three </a:t>
            </a:r>
            <a:r>
              <a:rPr lang="en-US" b="1" dirty="0">
                <a:solidFill>
                  <a:schemeClr val="tx1"/>
                </a:solidFill>
                <a:latin typeface="Aharoni" panose="02010803020104030203" pitchFamily="2" charset="-79"/>
                <a:cs typeface="Aharoni" panose="02010803020104030203" pitchFamily="2" charset="-79"/>
              </a:rPr>
              <a:t>approaches to refine </a:t>
            </a:r>
            <a:r>
              <a:rPr lang="en-US" b="1" dirty="0" err="1">
                <a:solidFill>
                  <a:schemeClr val="tx1"/>
                </a:solidFill>
                <a:latin typeface="Aharoni" panose="02010803020104030203" pitchFamily="2" charset="-79"/>
                <a:cs typeface="Aharoni" panose="02010803020104030203" pitchFamily="2" charset="-79"/>
              </a:rPr>
              <a:t>Microservice</a:t>
            </a:r>
            <a:r>
              <a:rPr lang="en-US" b="1" dirty="0">
                <a:solidFill>
                  <a:schemeClr val="tx1"/>
                </a:solidFill>
                <a:latin typeface="Aharoni" panose="02010803020104030203" pitchFamily="2" charset="-79"/>
                <a:cs typeface="Aharoni" panose="02010803020104030203" pitchFamily="2" charset="-79"/>
              </a:rPr>
              <a:t> </a:t>
            </a:r>
            <a:r>
              <a:rPr lang="en-US" b="1" dirty="0" smtClean="0">
                <a:solidFill>
                  <a:schemeClr val="tx1"/>
                </a:solidFill>
                <a:latin typeface="Aharoni" panose="02010803020104030203" pitchFamily="2" charset="-79"/>
                <a:cs typeface="Aharoni" panose="02010803020104030203" pitchFamily="2" charset="-79"/>
              </a:rPr>
              <a:t>Architecture: </a:t>
            </a:r>
            <a:endParaRPr lang="en-US" b="1" dirty="0">
              <a:solidFill>
                <a:schemeClr val="tx1"/>
              </a:solidFill>
              <a:latin typeface="Aharoni" panose="02010803020104030203" pitchFamily="2" charset="-79"/>
              <a:cs typeface="Aharoni" panose="02010803020104030203" pitchFamily="2" charset="-79"/>
            </a:endParaRPr>
          </a:p>
          <a:p>
            <a:pPr marL="0" indent="0">
              <a:buNone/>
            </a:pPr>
            <a:r>
              <a:rPr lang="en-US" b="1" dirty="0" smtClean="0">
                <a:solidFill>
                  <a:srgbClr val="C00000"/>
                </a:solidFill>
                <a:latin typeface="Aharoni" panose="02010803020104030203" pitchFamily="2" charset="-79"/>
                <a:cs typeface="Aharoni" panose="02010803020104030203" pitchFamily="2" charset="-79"/>
              </a:rPr>
              <a:t>Approach </a:t>
            </a:r>
            <a:r>
              <a:rPr lang="en-US" b="1" dirty="0">
                <a:solidFill>
                  <a:srgbClr val="C00000"/>
                </a:solidFill>
                <a:latin typeface="Aharoni" panose="02010803020104030203" pitchFamily="2" charset="-79"/>
                <a:cs typeface="Aharoni" panose="02010803020104030203" pitchFamily="2" charset="-79"/>
              </a:rPr>
              <a:t>1</a:t>
            </a:r>
            <a:r>
              <a:rPr lang="en-US" b="1" dirty="0">
                <a:solidFill>
                  <a:schemeClr val="tx1"/>
                </a:solidFill>
                <a:latin typeface="Aharoni" panose="02010803020104030203" pitchFamily="2" charset="-79"/>
                <a:cs typeface="Aharoni" panose="02010803020104030203" pitchFamily="2" charset="-79"/>
              </a:rPr>
              <a:t>: Model Driven </a:t>
            </a:r>
            <a:r>
              <a:rPr lang="en-US" b="1" dirty="0" err="1">
                <a:solidFill>
                  <a:schemeClr val="tx1"/>
                </a:solidFill>
                <a:latin typeface="Aharoni" panose="02010803020104030203" pitchFamily="2" charset="-79"/>
                <a:cs typeface="Aharoni" panose="02010803020104030203" pitchFamily="2" charset="-79"/>
              </a:rPr>
              <a:t>Microservice</a:t>
            </a:r>
            <a:r>
              <a:rPr lang="en-US" b="1" dirty="0">
                <a:solidFill>
                  <a:schemeClr val="tx1"/>
                </a:solidFill>
                <a:latin typeface="Aharoni" panose="02010803020104030203" pitchFamily="2" charset="-79"/>
                <a:cs typeface="Aharoni" panose="02010803020104030203" pitchFamily="2" charset="-79"/>
              </a:rPr>
              <a:t> which consolidates the configuration and operational models in a logically central place </a:t>
            </a:r>
          </a:p>
          <a:p>
            <a:pPr marL="457200" lvl="1" indent="0">
              <a:buNone/>
            </a:pPr>
            <a:r>
              <a:rPr lang="en-US" b="1" dirty="0">
                <a:solidFill>
                  <a:schemeClr val="tx1"/>
                </a:solidFill>
                <a:latin typeface="Aharoni" panose="02010803020104030203" pitchFamily="2" charset="-79"/>
                <a:cs typeface="Aharoni" panose="02010803020104030203" pitchFamily="2" charset="-79"/>
              </a:rPr>
              <a:t>- </a:t>
            </a:r>
            <a:r>
              <a:rPr lang="en-US" dirty="0">
                <a:solidFill>
                  <a:schemeClr val="tx1"/>
                </a:solidFill>
                <a:latin typeface="Aharoni" panose="02010803020104030203" pitchFamily="2" charset="-79"/>
                <a:cs typeface="Aharoni" panose="02010803020104030203" pitchFamily="2" charset="-79"/>
              </a:rPr>
              <a:t>Based on Other Open source implementations – ODL, ONOS </a:t>
            </a:r>
            <a:r>
              <a:rPr lang="en-US" dirty="0" err="1">
                <a:solidFill>
                  <a:schemeClr val="tx1"/>
                </a:solidFill>
                <a:latin typeface="Aharoni" panose="02010803020104030203" pitchFamily="2" charset="-79"/>
                <a:cs typeface="Aharoni" panose="02010803020104030203" pitchFamily="2" charset="-79"/>
              </a:rPr>
              <a:t>etc</a:t>
            </a:r>
            <a:r>
              <a:rPr lang="en-US" dirty="0">
                <a:solidFill>
                  <a:schemeClr val="tx1"/>
                </a:solidFill>
                <a:latin typeface="Aharoni" panose="02010803020104030203" pitchFamily="2" charset="-79"/>
                <a:cs typeface="Aharoni" panose="02010803020104030203" pitchFamily="2" charset="-79"/>
              </a:rPr>
              <a:t>, Model driven Microservices by Alex, Reference to OSM implementation. </a:t>
            </a:r>
          </a:p>
          <a:p>
            <a:pPr marL="0" indent="0">
              <a:buNone/>
            </a:pPr>
            <a:r>
              <a:rPr lang="en-US" sz="2900" b="1" dirty="0" smtClean="0">
                <a:solidFill>
                  <a:srgbClr val="C00000"/>
                </a:solidFill>
                <a:latin typeface="Aharoni" panose="02010803020104030203" pitchFamily="2" charset="-79"/>
                <a:cs typeface="Aharoni" panose="02010803020104030203" pitchFamily="2" charset="-79"/>
              </a:rPr>
              <a:t>Approach </a:t>
            </a:r>
            <a:r>
              <a:rPr lang="en-US" sz="2900" b="1" dirty="0">
                <a:solidFill>
                  <a:srgbClr val="C00000"/>
                </a:solidFill>
                <a:latin typeface="Aharoni" panose="02010803020104030203" pitchFamily="2" charset="-79"/>
                <a:cs typeface="Aharoni" panose="02010803020104030203" pitchFamily="2" charset="-79"/>
              </a:rPr>
              <a:t>2</a:t>
            </a:r>
            <a:r>
              <a:rPr lang="en-US" b="1" dirty="0">
                <a:solidFill>
                  <a:schemeClr val="tx1"/>
                </a:solidFill>
                <a:latin typeface="Aharoni" panose="02010803020104030203" pitchFamily="2" charset="-79"/>
                <a:cs typeface="Aharoni" panose="02010803020104030203" pitchFamily="2" charset="-79"/>
              </a:rPr>
              <a:t>: Modular Microservices - Leverage </a:t>
            </a:r>
            <a:r>
              <a:rPr lang="en-US" b="1" dirty="0" err="1">
                <a:solidFill>
                  <a:srgbClr val="0070C0"/>
                </a:solidFill>
                <a:latin typeface="Aharoni" panose="02010803020104030203" pitchFamily="2" charset="-79"/>
                <a:cs typeface="Aharoni" panose="02010803020104030203" pitchFamily="2" charset="-79"/>
              </a:rPr>
              <a:t>TMForum</a:t>
            </a:r>
            <a:r>
              <a:rPr lang="en-US" b="1" dirty="0">
                <a:solidFill>
                  <a:srgbClr val="0070C0"/>
                </a:solidFill>
                <a:latin typeface="Aharoni" panose="02010803020104030203" pitchFamily="2" charset="-79"/>
                <a:cs typeface="Aharoni" panose="02010803020104030203" pitchFamily="2" charset="-79"/>
              </a:rPr>
              <a:t> IG1118 </a:t>
            </a:r>
            <a:r>
              <a:rPr lang="en-US" b="1" dirty="0">
                <a:solidFill>
                  <a:schemeClr val="tx1"/>
                </a:solidFill>
                <a:latin typeface="Aharoni" panose="02010803020104030203" pitchFamily="2" charset="-79"/>
                <a:cs typeface="Aharoni" panose="02010803020104030203" pitchFamily="2" charset="-79"/>
              </a:rPr>
              <a:t>Management and Control Continuum and Future Mode of Operation concepts </a:t>
            </a:r>
          </a:p>
          <a:p>
            <a:pPr marL="457200" lvl="1" indent="0">
              <a:buNone/>
            </a:pPr>
            <a:r>
              <a:rPr lang="en-US" b="1" dirty="0">
                <a:solidFill>
                  <a:schemeClr val="tx1"/>
                </a:solidFill>
                <a:latin typeface="Aharoni" panose="02010803020104030203" pitchFamily="2" charset="-79"/>
                <a:cs typeface="Aharoni" panose="02010803020104030203" pitchFamily="2" charset="-79"/>
              </a:rPr>
              <a:t>- </a:t>
            </a:r>
            <a:r>
              <a:rPr lang="en-US" dirty="0">
                <a:solidFill>
                  <a:srgbClr val="0070C0"/>
                </a:solidFill>
                <a:latin typeface="Aharoni" panose="02010803020104030203" pitchFamily="2" charset="-79"/>
                <a:cs typeface="Aharoni" panose="02010803020104030203" pitchFamily="2" charset="-79"/>
              </a:rPr>
              <a:t>Based on proposal by Alex and Ramesh on </a:t>
            </a:r>
            <a:r>
              <a:rPr lang="en-US" b="1" dirty="0">
                <a:solidFill>
                  <a:srgbClr val="0070C0"/>
                </a:solidFill>
                <a:latin typeface="Aharoni" panose="02010803020104030203" pitchFamily="2" charset="-79"/>
                <a:cs typeface="Aharoni" panose="02010803020104030203" pitchFamily="2" charset="-79"/>
              </a:rPr>
              <a:t>DMS</a:t>
            </a:r>
            <a:r>
              <a:rPr lang="en-US" dirty="0">
                <a:solidFill>
                  <a:schemeClr val="tx1"/>
                </a:solidFill>
                <a:latin typeface="Aharoni" panose="02010803020104030203" pitchFamily="2" charset="-79"/>
                <a:cs typeface="Aharoni" panose="02010803020104030203" pitchFamily="2" charset="-79"/>
              </a:rPr>
              <a:t>, but enhancing it further with reference to a standard architecture. </a:t>
            </a:r>
          </a:p>
          <a:p>
            <a:pPr marL="457200" lvl="1" indent="0">
              <a:buNone/>
            </a:pPr>
            <a:r>
              <a:rPr lang="en-US" b="1" dirty="0">
                <a:solidFill>
                  <a:schemeClr val="tx1"/>
                </a:solidFill>
                <a:latin typeface="Aharoni" panose="02010803020104030203" pitchFamily="2" charset="-79"/>
                <a:cs typeface="Aharoni" panose="02010803020104030203" pitchFamily="2" charset="-79"/>
              </a:rPr>
              <a:t>- </a:t>
            </a:r>
            <a:r>
              <a:rPr lang="en-US" dirty="0">
                <a:solidFill>
                  <a:schemeClr val="tx1"/>
                </a:solidFill>
                <a:latin typeface="Aharoni" panose="02010803020104030203" pitchFamily="2" charset="-79"/>
                <a:cs typeface="Aharoni" panose="02010803020104030203" pitchFamily="2" charset="-79"/>
              </a:rPr>
              <a:t>Primarily focused on structuring </a:t>
            </a:r>
            <a:r>
              <a:rPr lang="en-US" dirty="0" err="1">
                <a:solidFill>
                  <a:schemeClr val="tx1"/>
                </a:solidFill>
                <a:latin typeface="Aharoni" panose="02010803020104030203" pitchFamily="2" charset="-79"/>
                <a:cs typeface="Aharoni" panose="02010803020104030203" pitchFamily="2" charset="-79"/>
              </a:rPr>
              <a:t>microservices</a:t>
            </a:r>
            <a:r>
              <a:rPr lang="en-US" dirty="0">
                <a:solidFill>
                  <a:schemeClr val="tx1"/>
                </a:solidFill>
                <a:latin typeface="Aharoni" panose="02010803020104030203" pitchFamily="2" charset="-79"/>
                <a:cs typeface="Aharoni" panose="02010803020104030203" pitchFamily="2" charset="-79"/>
              </a:rPr>
              <a:t> and components in a hierarchical “Lego blocks” like units which can be mixed and matched to create management and control functions. </a:t>
            </a:r>
          </a:p>
          <a:p>
            <a:pPr marL="0" indent="0">
              <a:buNone/>
            </a:pPr>
            <a:r>
              <a:rPr lang="en-US" sz="2900" b="1" dirty="0" smtClean="0">
                <a:solidFill>
                  <a:srgbClr val="C00000"/>
                </a:solidFill>
                <a:latin typeface="Aharoni" panose="02010803020104030203" pitchFamily="2" charset="-79"/>
                <a:cs typeface="Aharoni" panose="02010803020104030203" pitchFamily="2" charset="-79"/>
              </a:rPr>
              <a:t>Approach </a:t>
            </a:r>
            <a:r>
              <a:rPr lang="en-US" sz="2900" b="1" dirty="0">
                <a:solidFill>
                  <a:srgbClr val="C00000"/>
                </a:solidFill>
                <a:latin typeface="Aharoni" panose="02010803020104030203" pitchFamily="2" charset="-79"/>
                <a:cs typeface="Aharoni" panose="02010803020104030203" pitchFamily="2" charset="-79"/>
              </a:rPr>
              <a:t>3</a:t>
            </a:r>
            <a:r>
              <a:rPr lang="en-US" b="1" dirty="0">
                <a:solidFill>
                  <a:schemeClr val="tx1"/>
                </a:solidFill>
                <a:latin typeface="Aharoni" panose="02010803020104030203" pitchFamily="2" charset="-79"/>
                <a:cs typeface="Aharoni" panose="02010803020104030203" pitchFamily="2" charset="-79"/>
              </a:rPr>
              <a:t>: Cloud Native Micro Service Design (Followed by MSB) </a:t>
            </a:r>
          </a:p>
          <a:p>
            <a:pPr marL="457200" lvl="1" indent="0">
              <a:buNone/>
            </a:pPr>
            <a:r>
              <a:rPr lang="en-US" b="1" dirty="0">
                <a:solidFill>
                  <a:schemeClr val="tx1"/>
                </a:solidFill>
                <a:latin typeface="Aharoni" panose="02010803020104030203" pitchFamily="2" charset="-79"/>
                <a:cs typeface="Aharoni" panose="02010803020104030203" pitchFamily="2" charset="-79"/>
              </a:rPr>
              <a:t>- </a:t>
            </a:r>
            <a:r>
              <a:rPr lang="en-US" dirty="0">
                <a:solidFill>
                  <a:schemeClr val="tx1"/>
                </a:solidFill>
                <a:latin typeface="Aharoni" panose="02010803020104030203" pitchFamily="2" charset="-79"/>
                <a:cs typeface="Aharoni" panose="02010803020104030203" pitchFamily="2" charset="-79"/>
              </a:rPr>
              <a:t>Based on the </a:t>
            </a:r>
            <a:r>
              <a:rPr lang="en-US" b="1" dirty="0">
                <a:solidFill>
                  <a:srgbClr val="0070C0"/>
                </a:solidFill>
                <a:latin typeface="Aharoni" panose="02010803020104030203" pitchFamily="2" charset="-79"/>
                <a:cs typeface="Aharoni" panose="02010803020104030203" pitchFamily="2" charset="-79"/>
              </a:rPr>
              <a:t>Service Mesh </a:t>
            </a:r>
            <a:r>
              <a:rPr lang="en-US" dirty="0">
                <a:solidFill>
                  <a:schemeClr val="tx1"/>
                </a:solidFill>
                <a:latin typeface="Aharoni" panose="02010803020104030203" pitchFamily="2" charset="-79"/>
                <a:cs typeface="Aharoni" panose="02010803020104030203" pitchFamily="2" charset="-79"/>
              </a:rPr>
              <a:t>technique used in the cloud native world. </a:t>
            </a:r>
          </a:p>
          <a:p>
            <a:pPr marL="457200" lvl="1" indent="0">
              <a:buNone/>
            </a:pPr>
            <a:r>
              <a:rPr lang="en-US" dirty="0">
                <a:solidFill>
                  <a:schemeClr val="tx1"/>
                </a:solidFill>
                <a:latin typeface="Aharoni" panose="02010803020104030203" pitchFamily="2" charset="-79"/>
                <a:cs typeface="Aharoni" panose="02010803020104030203" pitchFamily="2" charset="-79"/>
              </a:rPr>
              <a:t>- Mainly an implementation approach than a consistent </a:t>
            </a:r>
            <a:r>
              <a:rPr lang="en-US" dirty="0" err="1">
                <a:solidFill>
                  <a:schemeClr val="tx1"/>
                </a:solidFill>
                <a:latin typeface="Aharoni" panose="02010803020104030203" pitchFamily="2" charset="-79"/>
                <a:cs typeface="Aharoni" panose="02010803020104030203" pitchFamily="2" charset="-79"/>
              </a:rPr>
              <a:t>microservice</a:t>
            </a:r>
            <a:r>
              <a:rPr lang="en-US" dirty="0">
                <a:solidFill>
                  <a:schemeClr val="tx1"/>
                </a:solidFill>
                <a:latin typeface="Aharoni" panose="02010803020104030203" pitchFamily="2" charset="-79"/>
                <a:cs typeface="Aharoni" panose="02010803020104030203" pitchFamily="2" charset="-79"/>
              </a:rPr>
              <a:t> design methodology. </a:t>
            </a:r>
          </a:p>
          <a:p>
            <a:pPr marL="0" indent="0">
              <a:buNone/>
            </a:pPr>
            <a:r>
              <a:rPr lang="en-US" b="1" dirty="0">
                <a:solidFill>
                  <a:schemeClr val="tx1"/>
                </a:solidFill>
                <a:latin typeface="Aharoni" panose="02010803020104030203" pitchFamily="2" charset="-79"/>
                <a:cs typeface="Aharoni" panose="02010803020104030203" pitchFamily="2" charset="-79"/>
              </a:rPr>
              <a:t>Above approaches are </a:t>
            </a:r>
            <a:r>
              <a:rPr lang="en-US" b="1" dirty="0">
                <a:solidFill>
                  <a:srgbClr val="0070C0"/>
                </a:solidFill>
                <a:latin typeface="Aharoni" panose="02010803020104030203" pitchFamily="2" charset="-79"/>
                <a:cs typeface="Aharoni" panose="02010803020104030203" pitchFamily="2" charset="-79"/>
              </a:rPr>
              <a:t>complementary</a:t>
            </a:r>
            <a:r>
              <a:rPr lang="en-US" b="1" dirty="0">
                <a:solidFill>
                  <a:schemeClr val="tx1"/>
                </a:solidFill>
                <a:latin typeface="Aharoni" panose="02010803020104030203" pitchFamily="2" charset="-79"/>
                <a:cs typeface="Aharoni" panose="02010803020104030203" pitchFamily="2" charset="-79"/>
              </a:rPr>
              <a:t> to each other and not </a:t>
            </a:r>
            <a:r>
              <a:rPr lang="en-US" b="1" dirty="0" smtClean="0">
                <a:solidFill>
                  <a:schemeClr val="tx1"/>
                </a:solidFill>
                <a:latin typeface="Aharoni" panose="02010803020104030203" pitchFamily="2" charset="-79"/>
                <a:cs typeface="Aharoni" panose="02010803020104030203" pitchFamily="2" charset="-79"/>
              </a:rPr>
              <a:t>exclusive. </a:t>
            </a:r>
            <a:endParaRPr lang="en-US" b="1" dirty="0">
              <a:solidFill>
                <a:schemeClr val="tx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4187882898"/>
      </p:ext>
    </p:extLst>
  </p:cSld>
  <p:clrMapOvr>
    <a:masterClrMapping/>
  </p:clrMapOvr>
  <p:transition>
    <p:wipe dir="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18480" y="1402080"/>
            <a:ext cx="6451600" cy="4524313"/>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2400" b="1" i="1" dirty="0" smtClean="0"/>
              <a:t>A service mesh is a dedicated infrastructure layer for handling service-to-service communication. It’s responsible for the reliable delivery of requests through the complex topology of services that comprise a modern, cloud native application. In practice, the service mesh is typically implemented as an array of lightweight network proxies that are deployed alongside application code, without the application needing to be aware.</a:t>
            </a:r>
          </a:p>
          <a:p>
            <a:r>
              <a:rPr lang="en-US" sz="2400" b="1" i="1" dirty="0" smtClean="0"/>
              <a:t>                                                      -William Morgan</a:t>
            </a:r>
          </a:p>
          <a:p>
            <a:endParaRPr kumimoji="0" lang="en-US" sz="2400" b="1" i="0" u="none" strike="noStrike" cap="none" spc="0" normalizeH="0" baseline="0" dirty="0">
              <a:ln>
                <a:noFill/>
              </a:ln>
              <a:solidFill>
                <a:srgbClr val="000000"/>
              </a:solidFill>
              <a:effectLst/>
              <a:uFillTx/>
              <a:latin typeface="+mn-lt"/>
              <a:ea typeface="+mn-ea"/>
              <a:cs typeface="+mn-cs"/>
              <a:sym typeface="Calibri" panose="020F0502020204030204"/>
            </a:endParaRPr>
          </a:p>
        </p:txBody>
      </p:sp>
      <p:sp>
        <p:nvSpPr>
          <p:cNvPr id="5" name="标题 1"/>
          <p:cNvSpPr>
            <a:spLocks noGrp="1"/>
          </p:cNvSpPr>
          <p:nvPr>
            <p:ph type="title"/>
          </p:nvPr>
        </p:nvSpPr>
        <p:spPr>
          <a:xfrm>
            <a:off x="823699" y="341788"/>
            <a:ext cx="10972062" cy="615553"/>
          </a:xfrm>
        </p:spPr>
        <p:txBody>
          <a:bodyPr>
            <a:normAutofit/>
          </a:bodyPr>
          <a:lstStyle/>
          <a:p>
            <a:r>
              <a:rPr lang="en-US" altLang="zh-CN" dirty="0" smtClean="0"/>
              <a:t>Network of Proxies: Service Mesh</a:t>
            </a:r>
            <a:endParaRPr lang="en-US" dirty="0"/>
          </a:p>
        </p:txBody>
      </p:sp>
      <p:pic>
        <p:nvPicPr>
          <p:cNvPr id="3074" name="Picture 2" descr="http://philcalcado.com/img/service-mesh/mesh3.png"/>
          <p:cNvPicPr>
            <a:picLocks noChangeAspect="1" noChangeArrowheads="1"/>
          </p:cNvPicPr>
          <p:nvPr/>
        </p:nvPicPr>
        <p:blipFill>
          <a:blip r:embed="rId2" cstate="print"/>
          <a:srcRect/>
          <a:stretch>
            <a:fillRect/>
          </a:stretch>
        </p:blipFill>
        <p:spPr bwMode="auto">
          <a:xfrm>
            <a:off x="823699" y="1387890"/>
            <a:ext cx="4523618" cy="3799840"/>
          </a:xfrm>
          <a:prstGeom prst="rect">
            <a:avLst/>
          </a:prstGeom>
          <a:noFill/>
        </p:spPr>
      </p:pic>
    </p:spTree>
    <p:extLst>
      <p:ext uri="{BB962C8B-B14F-4D97-AF65-F5344CB8AC3E}">
        <p14:creationId xmlns:p14="http://schemas.microsoft.com/office/powerpoint/2010/main" val="4138723212"/>
      </p:ext>
    </p:extLst>
  </p:cSld>
  <p:clrMapOvr>
    <a:masterClrMapping/>
  </p:clrMapOvr>
  <p:transition spd="med"/>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6160135" y="2377440"/>
            <a:ext cx="6189980" cy="3377565"/>
          </a:xfrm>
          <a:prstGeom prst="rect">
            <a:avLst/>
          </a:prstGeom>
        </p:spPr>
      </p:pic>
      <p:sp>
        <p:nvSpPr>
          <p:cNvPr id="2" name="标题 1"/>
          <p:cNvSpPr>
            <a:spLocks noGrp="1"/>
          </p:cNvSpPr>
          <p:nvPr>
            <p:ph type="title"/>
          </p:nvPr>
        </p:nvSpPr>
        <p:spPr>
          <a:xfrm>
            <a:off x="573509" y="341788"/>
            <a:ext cx="10844563" cy="615553"/>
          </a:xfrm>
        </p:spPr>
        <p:txBody>
          <a:bodyPr>
            <a:normAutofit/>
          </a:bodyPr>
          <a:lstStyle/>
          <a:p>
            <a:pPr fontAlgn="auto"/>
            <a:r>
              <a:rPr lang="en-US" sz="3600" dirty="0">
                <a:solidFill>
                  <a:schemeClr val="bg1"/>
                </a:solidFill>
              </a:rPr>
              <a:t>Istio service mesh</a:t>
            </a:r>
          </a:p>
        </p:txBody>
      </p:sp>
      <p:sp>
        <p:nvSpPr>
          <p:cNvPr id="3" name="TextBox 2"/>
          <p:cNvSpPr txBox="1"/>
          <p:nvPr/>
        </p:nvSpPr>
        <p:spPr>
          <a:xfrm>
            <a:off x="696200" y="1300480"/>
            <a:ext cx="11099561"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endParaRPr lang="en-US" altLang="zh-CN" sz="3200" dirty="0" smtClean="0"/>
          </a:p>
          <a:p>
            <a:pPr marL="342900" indent="-342900"/>
            <a:endParaRPr lang="en-US" sz="3200" dirty="0" smtClean="0"/>
          </a:p>
        </p:txBody>
      </p:sp>
      <p:sp>
        <p:nvSpPr>
          <p:cNvPr id="5" name="TextBox 4"/>
          <p:cNvSpPr txBox="1"/>
          <p:nvPr/>
        </p:nvSpPr>
        <p:spPr>
          <a:xfrm>
            <a:off x="573405" y="2255520"/>
            <a:ext cx="6105525" cy="39681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buFont typeface="Wingdings" panose="05000000000000000000" charset="0"/>
              <a:buChar char=""/>
            </a:pPr>
            <a:r>
              <a:rPr lang="en-US" altLang="zh-CN" sz="2000" b="1" dirty="0" smtClean="0"/>
              <a:t>Stability and Reliability</a:t>
            </a:r>
            <a:r>
              <a:rPr lang="en-US" altLang="zh-CN" sz="2000" dirty="0" smtClean="0"/>
              <a:t>: Reliable communication with retries and circuit breaker</a:t>
            </a:r>
          </a:p>
          <a:p>
            <a:pPr marL="342900" indent="-342900">
              <a:buFont typeface="Wingdings" panose="05000000000000000000" charset="0"/>
              <a:buChar char=""/>
            </a:pPr>
            <a:r>
              <a:rPr lang="en-US" altLang="zh-CN" sz="2000" b="1" dirty="0" smtClean="0"/>
              <a:t>Security</a:t>
            </a:r>
            <a:r>
              <a:rPr lang="en-US" altLang="zh-CN" sz="2000" dirty="0" smtClean="0"/>
              <a:t> : Secured communication with TLS</a:t>
            </a:r>
            <a:endParaRPr lang="en-US" altLang="zh-CN" b="1" dirty="0" smtClean="0"/>
          </a:p>
          <a:p>
            <a:pPr marL="342900" indent="-342900">
              <a:buFont typeface="Wingdings" panose="05000000000000000000" charset="0"/>
              <a:buChar char=""/>
            </a:pPr>
            <a:r>
              <a:rPr lang="en-US" altLang="zh-CN" sz="2000" b="1" dirty="0" smtClean="0"/>
              <a:t>Performance</a:t>
            </a:r>
            <a:r>
              <a:rPr lang="en-US" altLang="zh-CN" sz="2000" dirty="0" smtClean="0"/>
              <a:t>: Latency aware load balancing with warm cache</a:t>
            </a:r>
          </a:p>
          <a:p>
            <a:pPr marL="342900" indent="-342900">
              <a:buFont typeface="Wingdings" panose="05000000000000000000" charset="0"/>
              <a:buChar char=""/>
            </a:pPr>
            <a:r>
              <a:rPr lang="en-US" altLang="zh-CN" sz="2000" b="1" dirty="0" err="1" smtClean="0"/>
              <a:t>Observability</a:t>
            </a:r>
            <a:r>
              <a:rPr lang="en-US" altLang="zh-CN" sz="2000" dirty="0" smtClean="0"/>
              <a:t>: Metrics measurement and distributed tracing without </a:t>
            </a:r>
            <a:r>
              <a:rPr lang="en-US" altLang="zh-CN" sz="2000" dirty="0" err="1" smtClean="0"/>
              <a:t>instrumenting</a:t>
            </a:r>
            <a:r>
              <a:rPr lang="en-US" altLang="zh-CN" sz="2000" dirty="0" smtClean="0"/>
              <a:t> application </a:t>
            </a:r>
          </a:p>
          <a:p>
            <a:pPr marL="342900" indent="-342900">
              <a:buFont typeface="Wingdings" panose="05000000000000000000" charset="0"/>
              <a:buChar char=""/>
            </a:pPr>
            <a:r>
              <a:rPr lang="en-US" altLang="zh-CN" sz="2000" b="1" dirty="0" smtClean="0"/>
              <a:t>Manageability</a:t>
            </a:r>
            <a:r>
              <a:rPr lang="en-US" altLang="zh-CN" sz="2000" dirty="0" smtClean="0"/>
              <a:t>: Routing rule and rate limiting enforcement </a:t>
            </a:r>
          </a:p>
          <a:p>
            <a:pPr marL="342900" indent="-342900">
              <a:buFont typeface="Wingdings" panose="05000000000000000000" charset="0"/>
              <a:buChar char=""/>
            </a:pPr>
            <a:r>
              <a:rPr lang="en-US" altLang="zh-CN" sz="2000" b="1" dirty="0" smtClean="0"/>
              <a:t>Testability</a:t>
            </a:r>
            <a:r>
              <a:rPr lang="en-US" altLang="zh-CN" sz="2000" dirty="0" smtClean="0"/>
              <a:t>: Fault injection to test </a:t>
            </a:r>
            <a:r>
              <a:rPr lang="en-US" sz="2000" dirty="0" smtClean="0"/>
              <a:t>resilience </a:t>
            </a:r>
            <a:r>
              <a:rPr lang="en-US" altLang="zh-CN" sz="2000" dirty="0" smtClean="0"/>
              <a:t>of the services</a:t>
            </a:r>
            <a:endParaRPr lang="en-US" altLang="zh-CN" dirty="0" smtClean="0"/>
          </a:p>
          <a:p>
            <a:pPr marL="342900" indent="-342900">
              <a:buFont typeface="Wingdings" panose="05000000000000000000" pitchFamily="2" charset="2"/>
              <a:buChar char="§"/>
            </a:pPr>
            <a:endParaRPr lang="en-US" altLang="zh-CN" sz="1600" b="1" dirty="0" smtClean="0"/>
          </a:p>
          <a:p>
            <a:pPr marL="342900" indent="-342900"/>
            <a:endParaRPr lang="en-US" altLang="zh-CN" sz="1600" b="1" dirty="0" smtClean="0"/>
          </a:p>
        </p:txBody>
      </p:sp>
      <p:sp>
        <p:nvSpPr>
          <p:cNvPr id="7" name="TextBox 6"/>
          <p:cNvSpPr txBox="1"/>
          <p:nvPr/>
        </p:nvSpPr>
        <p:spPr>
          <a:xfrm>
            <a:off x="573405" y="956945"/>
            <a:ext cx="7487285" cy="951865"/>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altLang="zh-CN" sz="2800" dirty="0" smtClean="0"/>
              <a:t>Istio is a open source </a:t>
            </a:r>
            <a:r>
              <a:rPr lang="en-US" altLang="zh-CN" sz="2800" dirty="0" smtClean="0">
                <a:sym typeface="+mn-ea"/>
              </a:rPr>
              <a:t>service mesh </a:t>
            </a:r>
            <a:r>
              <a:rPr lang="en-US" altLang="zh-CN" sz="2800" dirty="0" smtClean="0"/>
              <a:t>project. </a:t>
            </a:r>
          </a:p>
          <a:p>
            <a:r>
              <a:rPr lang="en-US" altLang="zh-CN" sz="2800" dirty="0" smtClean="0"/>
              <a:t>Istio features:</a:t>
            </a:r>
          </a:p>
        </p:txBody>
      </p:sp>
      <p:sp>
        <p:nvSpPr>
          <p:cNvPr id="6" name="TextBox 6"/>
          <p:cNvSpPr txBox="1"/>
          <p:nvPr/>
        </p:nvSpPr>
        <p:spPr>
          <a:xfrm>
            <a:off x="8430260" y="1578610"/>
            <a:ext cx="5386705" cy="52070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altLang="zh-CN" sz="2800" dirty="0" smtClean="0"/>
              <a:t>Istio Architecture</a:t>
            </a:r>
          </a:p>
        </p:txBody>
      </p:sp>
    </p:spTree>
    <p:extLst>
      <p:ext uri="{BB962C8B-B14F-4D97-AF65-F5344CB8AC3E}">
        <p14:creationId xmlns:p14="http://schemas.microsoft.com/office/powerpoint/2010/main" val="4280491191"/>
      </p:ext>
    </p:extLst>
  </p:cSld>
  <p:clrMapOvr>
    <a:masterClrMapping/>
  </p:clrMapOvr>
  <p:transition spd="med" advClick="0"/>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3509" y="341788"/>
            <a:ext cx="10844563" cy="615553"/>
          </a:xfrm>
        </p:spPr>
        <p:txBody>
          <a:bodyPr>
            <a:noAutofit/>
          </a:bodyPr>
          <a:lstStyle/>
          <a:p>
            <a:pPr fontAlgn="auto"/>
            <a:r>
              <a:rPr lang="en-US" altLang="zh-CN" sz="3600" dirty="0" smtClean="0">
                <a:solidFill>
                  <a:schemeClr val="bg1"/>
                </a:solidFill>
                <a:sym typeface="+mn-ea"/>
              </a:rPr>
              <a:t>Service Mesh suggestion for Casablanca </a:t>
            </a:r>
            <a:endParaRPr lang="en-US" sz="3600" dirty="0">
              <a:solidFill>
                <a:schemeClr val="bg1"/>
              </a:solidFill>
            </a:endParaRPr>
          </a:p>
        </p:txBody>
      </p:sp>
      <p:sp>
        <p:nvSpPr>
          <p:cNvPr id="3" name="TextBox 2"/>
          <p:cNvSpPr txBox="1"/>
          <p:nvPr/>
        </p:nvSpPr>
        <p:spPr>
          <a:xfrm>
            <a:off x="696200" y="1300480"/>
            <a:ext cx="11099561"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endParaRPr lang="en-US" altLang="zh-CN" sz="3200" dirty="0" smtClean="0"/>
          </a:p>
          <a:p>
            <a:pPr marL="342900" indent="-342900"/>
            <a:endParaRPr lang="en-US" sz="3200" dirty="0" smtClean="0"/>
          </a:p>
        </p:txBody>
      </p:sp>
      <p:sp>
        <p:nvSpPr>
          <p:cNvPr id="5" name="TextBox 4"/>
          <p:cNvSpPr txBox="1"/>
          <p:nvPr/>
        </p:nvSpPr>
        <p:spPr>
          <a:xfrm>
            <a:off x="440690" y="592455"/>
            <a:ext cx="11664950" cy="64916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457200" indent="-457200">
              <a:buFont typeface="Wingdings" panose="05000000000000000000" charset="0"/>
              <a:buChar char=""/>
            </a:pPr>
            <a:endParaRPr lang="en-US" altLang="zh-CN" sz="2400" dirty="0" smtClean="0"/>
          </a:p>
          <a:p>
            <a:pPr marL="342900" indent="-342900">
              <a:buFont typeface="Wingdings" panose="05000000000000000000" charset="0"/>
              <a:buChar char=""/>
            </a:pPr>
            <a:r>
              <a:rPr lang="en-US" altLang="zh-CN" sz="2400" dirty="0" smtClean="0"/>
              <a:t>Integrate Istio with ONAP to provide infrastructure for communication(service discovery/retries/rate limiting/route rule/secured communication)</a:t>
            </a:r>
          </a:p>
          <a:p>
            <a:pPr marL="342900" indent="-342900">
              <a:buFont typeface="Wingdings" panose="05000000000000000000" charset="0"/>
              <a:buChar char=""/>
            </a:pPr>
            <a:r>
              <a:rPr lang="en-US" altLang="zh-CN" sz="2400" dirty="0" smtClean="0"/>
              <a:t>Keep it compatible with existing service communication approach(MSB API Gateway and Point 2 Point Communication) </a:t>
            </a:r>
          </a:p>
          <a:p>
            <a:pPr marL="342900" indent="-342900">
              <a:buFont typeface="Wingdings" panose="05000000000000000000" charset="0"/>
              <a:buChar char=""/>
            </a:pPr>
            <a:r>
              <a:rPr lang="en-US" altLang="zh-CN" sz="2400" dirty="0" smtClean="0"/>
              <a:t>Minimize the impacts to ONAP projects(Service mesh is designed as a trasparent infrastructure layer, but in practice, there may be some change needed to be done on the application side, for example, the trace header should be passed through the service calling chain)</a:t>
            </a:r>
          </a:p>
          <a:p>
            <a:pPr marL="342900" indent="-342900">
              <a:buFont typeface="Wingdings" panose="05000000000000000000" charset="0"/>
              <a:buChar char=""/>
            </a:pPr>
            <a:r>
              <a:rPr lang="en-US" altLang="zh-CN" sz="2400" dirty="0" smtClean="0"/>
              <a:t>Integrate with jaeger/zipkin to provide distributed tracing</a:t>
            </a:r>
          </a:p>
          <a:p>
            <a:pPr marL="342900" indent="-342900">
              <a:buFont typeface="Wingdings" panose="05000000000000000000" charset="0"/>
              <a:buChar char=""/>
            </a:pPr>
            <a:r>
              <a:rPr lang="en-US" altLang="zh-CN" sz="2400" dirty="0" smtClean="0"/>
              <a:t>Integration with prometheus and grafana for metrics collection and display</a:t>
            </a:r>
          </a:p>
          <a:p>
            <a:pPr marL="342900" indent="-342900">
              <a:buFont typeface="Wingdings" panose="05000000000000000000" charset="0"/>
              <a:buChar char=""/>
            </a:pPr>
            <a:r>
              <a:rPr lang="en-US" altLang="zh-CN" sz="2400" dirty="0" smtClean="0"/>
              <a:t>Feedback the findings to the upstream project</a:t>
            </a:r>
          </a:p>
          <a:p>
            <a:pPr marL="342900" indent="-342900">
              <a:buFont typeface="Wingdings" panose="05000000000000000000" charset="0"/>
              <a:buChar char=""/>
            </a:pPr>
            <a:r>
              <a:rPr lang="en-US" altLang="zh-CN" sz="2400" dirty="0" smtClean="0"/>
              <a:t>Investgate any needed extension for ONAP itself</a:t>
            </a:r>
          </a:p>
          <a:p>
            <a:pPr marL="342900" indent="-342900">
              <a:buFont typeface="Wingdings" panose="05000000000000000000" charset="0"/>
              <a:buChar char=""/>
            </a:pPr>
            <a:r>
              <a:rPr lang="en-US" altLang="zh-CN" sz="2400" dirty="0" smtClean="0"/>
              <a:t>Istio will not be a mandatory deployment option for casablanca</a:t>
            </a:r>
          </a:p>
          <a:p>
            <a:pPr marL="342900" indent="-342900">
              <a:buFont typeface="Wingdings" panose="05000000000000000000" charset="0"/>
              <a:buChar char=""/>
            </a:pPr>
            <a:r>
              <a:rPr lang="en-US" altLang="zh-CN" sz="2400" dirty="0" smtClean="0"/>
              <a:t>Leverage Istio to achieve close loop operation for ONAP system itself - long time goal </a:t>
            </a:r>
          </a:p>
          <a:p>
            <a:pPr marL="457200" indent="-457200">
              <a:buFont typeface="Wingdings" panose="05000000000000000000" charset="0"/>
              <a:buChar char=""/>
            </a:pPr>
            <a:endParaRPr lang="en-US" altLang="zh-CN" sz="2000" dirty="0" smtClean="0"/>
          </a:p>
          <a:p>
            <a:pPr marL="571500" indent="-571500">
              <a:buFont typeface="Wingdings" panose="05000000000000000000" pitchFamily="2" charset="2"/>
              <a:buChar char="§"/>
            </a:pPr>
            <a:endParaRPr lang="en-US" altLang="zh-CN" b="1" dirty="0" smtClean="0"/>
          </a:p>
          <a:p>
            <a:pPr marL="342900" indent="-342900"/>
            <a:endParaRPr lang="en-US" altLang="zh-CN" b="1" dirty="0" smtClean="0"/>
          </a:p>
        </p:txBody>
      </p:sp>
    </p:spTree>
    <p:extLst>
      <p:ext uri="{BB962C8B-B14F-4D97-AF65-F5344CB8AC3E}">
        <p14:creationId xmlns:p14="http://schemas.microsoft.com/office/powerpoint/2010/main" val="2395419540"/>
      </p:ext>
    </p:extLst>
  </p:cSld>
  <p:clrMapOvr>
    <a:masterClrMapping/>
  </p:clrMapOvr>
  <p:transition spd="med" advClick="0"/>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3509" y="341788"/>
            <a:ext cx="10844563" cy="615553"/>
          </a:xfrm>
        </p:spPr>
        <p:txBody>
          <a:bodyPr>
            <a:normAutofit/>
          </a:bodyPr>
          <a:lstStyle/>
          <a:p>
            <a:pPr fontAlgn="auto"/>
            <a:r>
              <a:rPr lang="en-US" altLang="zh-CN" sz="3600" dirty="0" smtClean="0">
                <a:solidFill>
                  <a:schemeClr val="bg1"/>
                </a:solidFill>
                <a:sym typeface="+mn-ea"/>
              </a:rPr>
              <a:t>Centralized </a:t>
            </a:r>
            <a:r>
              <a:rPr lang="en-US" altLang="zh-CN" sz="3600" dirty="0" err="1" smtClean="0">
                <a:solidFill>
                  <a:schemeClr val="bg1"/>
                </a:solidFill>
                <a:sym typeface="+mn-ea"/>
              </a:rPr>
              <a:t>Auth</a:t>
            </a:r>
            <a:r>
              <a:rPr lang="en-US" altLang="zh-CN" sz="3600" dirty="0" smtClean="0">
                <a:solidFill>
                  <a:schemeClr val="bg1"/>
                </a:solidFill>
                <a:sym typeface="+mn-ea"/>
              </a:rPr>
              <a:t> - Why</a:t>
            </a:r>
          </a:p>
        </p:txBody>
      </p:sp>
      <p:sp>
        <p:nvSpPr>
          <p:cNvPr id="3" name="TextBox 2"/>
          <p:cNvSpPr txBox="1"/>
          <p:nvPr/>
        </p:nvSpPr>
        <p:spPr>
          <a:xfrm>
            <a:off x="696200" y="1300480"/>
            <a:ext cx="11099561"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endParaRPr lang="en-US" altLang="zh-CN" sz="3200" dirty="0" smtClean="0"/>
          </a:p>
          <a:p>
            <a:pPr marL="342900" indent="-342900"/>
            <a:endParaRPr lang="en-US" sz="3200" dirty="0" smtClean="0"/>
          </a:p>
        </p:txBody>
      </p:sp>
      <p:sp>
        <p:nvSpPr>
          <p:cNvPr id="5" name="TextBox 4"/>
          <p:cNvSpPr txBox="1"/>
          <p:nvPr/>
        </p:nvSpPr>
        <p:spPr>
          <a:xfrm>
            <a:off x="413385" y="592455"/>
            <a:ext cx="11664950" cy="35369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457200" indent="-457200">
              <a:buFont typeface="Wingdings" panose="05000000000000000000" charset="0"/>
              <a:buChar char=""/>
            </a:pPr>
            <a:endParaRPr lang="en-US" altLang="zh-CN" sz="2400" dirty="0" smtClean="0"/>
          </a:p>
          <a:p>
            <a:pPr>
              <a:buFont typeface="Wingdings" panose="05000000000000000000" charset="0"/>
            </a:pPr>
            <a:r>
              <a:rPr lang="en-US" altLang="zh-CN" sz="2400" dirty="0" smtClean="0"/>
              <a:t>ONAP is a huge system consisting of many services. Currently, different services such as AAI, SDC, Policy etc. have their own authentication process, which makes ONAP difficult to use and adds burden to the individual project to enforce the cross-project authentication logic. We might want to consider implementing some kind of centralized authentication and a</a:t>
            </a:r>
            <a:r>
              <a:rPr lang="en-US" altLang="zh-CN" sz="2400" dirty="0" smtClean="0">
                <a:ea typeface="SimSun" panose="02010600030101010101" pitchFamily="2" charset="-122"/>
              </a:rPr>
              <a:t>uthorization</a:t>
            </a:r>
            <a:r>
              <a:rPr lang="en-US" altLang="zh-CN" sz="2400" dirty="0" smtClean="0"/>
              <a:t>, which means user login once and can access all the services. We also need to consider how to secure the access of 3-party systems by using API token or OAuth. </a:t>
            </a:r>
          </a:p>
          <a:p>
            <a:pPr marL="457200" indent="-457200">
              <a:buFont typeface="Wingdings" panose="05000000000000000000" charset="0"/>
              <a:buChar char=""/>
            </a:pPr>
            <a:endParaRPr lang="en-US" altLang="zh-CN" sz="2000" dirty="0" smtClean="0"/>
          </a:p>
          <a:p>
            <a:pPr marL="571500" indent="-571500">
              <a:buFont typeface="Wingdings" panose="05000000000000000000" pitchFamily="2" charset="2"/>
              <a:buChar char="§"/>
            </a:pPr>
            <a:endParaRPr lang="en-US" altLang="zh-CN" b="1" dirty="0" smtClean="0"/>
          </a:p>
          <a:p>
            <a:pPr marL="342900" indent="-342900"/>
            <a:endParaRPr lang="en-US" altLang="zh-CN" b="1" dirty="0" smtClean="0"/>
          </a:p>
        </p:txBody>
      </p:sp>
    </p:spTree>
    <p:extLst>
      <p:ext uri="{BB962C8B-B14F-4D97-AF65-F5344CB8AC3E}">
        <p14:creationId xmlns:p14="http://schemas.microsoft.com/office/powerpoint/2010/main" val="1382700148"/>
      </p:ext>
    </p:extLst>
  </p:cSld>
  <p:clrMapOvr>
    <a:masterClrMapping/>
  </p:clrMapOvr>
  <p:transition spd="med" advClick="0"/>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3509" y="341788"/>
            <a:ext cx="10844563" cy="615553"/>
          </a:xfrm>
        </p:spPr>
        <p:txBody>
          <a:bodyPr>
            <a:normAutofit/>
          </a:bodyPr>
          <a:lstStyle/>
          <a:p>
            <a:pPr fontAlgn="auto"/>
            <a:r>
              <a:rPr lang="en-US" altLang="zh-CN" sz="3600" dirty="0" smtClean="0">
                <a:solidFill>
                  <a:schemeClr val="bg1"/>
                </a:solidFill>
                <a:sym typeface="+mn-ea"/>
              </a:rPr>
              <a:t>Centralized </a:t>
            </a:r>
            <a:r>
              <a:rPr lang="en-US" altLang="zh-CN" sz="3600" dirty="0" err="1" smtClean="0">
                <a:solidFill>
                  <a:schemeClr val="bg1"/>
                </a:solidFill>
                <a:sym typeface="+mn-ea"/>
              </a:rPr>
              <a:t>Auth</a:t>
            </a:r>
            <a:r>
              <a:rPr lang="en-US" altLang="zh-CN" sz="3600" dirty="0" smtClean="0">
                <a:solidFill>
                  <a:schemeClr val="bg1"/>
                </a:solidFill>
                <a:sym typeface="+mn-ea"/>
              </a:rPr>
              <a:t> - possible approach</a:t>
            </a:r>
          </a:p>
        </p:txBody>
      </p:sp>
      <p:sp>
        <p:nvSpPr>
          <p:cNvPr id="3" name="TextBox 2"/>
          <p:cNvSpPr txBox="1"/>
          <p:nvPr/>
        </p:nvSpPr>
        <p:spPr>
          <a:xfrm>
            <a:off x="696200" y="1300480"/>
            <a:ext cx="11099561"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endParaRPr lang="en-US" altLang="zh-CN" sz="3200" dirty="0" smtClean="0"/>
          </a:p>
          <a:p>
            <a:pPr marL="342900" indent="-342900"/>
            <a:endParaRPr lang="en-US" sz="3200" dirty="0" smtClean="0"/>
          </a:p>
        </p:txBody>
      </p:sp>
      <p:grpSp>
        <p:nvGrpSpPr>
          <p:cNvPr id="77" name="组合 76"/>
          <p:cNvGrpSpPr/>
          <p:nvPr/>
        </p:nvGrpSpPr>
        <p:grpSpPr>
          <a:xfrm>
            <a:off x="776866" y="1188460"/>
            <a:ext cx="8174093" cy="4886960"/>
            <a:chOff x="2582983" y="1586512"/>
            <a:chExt cx="7234899" cy="4243163"/>
          </a:xfrm>
        </p:grpSpPr>
        <p:sp>
          <p:nvSpPr>
            <p:cNvPr id="41" name="Slide Number Placeholder 3"/>
            <p:cNvSpPr txBox="1"/>
            <p:nvPr/>
          </p:nvSpPr>
          <p:spPr>
            <a:xfrm>
              <a:off x="8049699" y="5555831"/>
              <a:ext cx="1480218" cy="273844"/>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0A8CC996-EDD3-3E40-9E4C-24C3A033CE7E}" type="slidenum">
                <a:rPr kumimoji="0" lang="en-US" sz="1200" b="0" i="0" u="none" strike="noStrike" kern="1200" cap="none" spc="0" normalizeH="0" baseline="0" noProof="0" smtClean="0">
                  <a:ln>
                    <a:noFill/>
                  </a:ln>
                  <a:solidFill>
                    <a:sysClr val="windowText" lastClr="000000">
                      <a:lumMod val="50000"/>
                      <a:lumOff val="50000"/>
                    </a:sysClr>
                  </a:solidFill>
                  <a:effectLst/>
                  <a:uLnTx/>
                  <a:uFillTx/>
                  <a:latin typeface="Helvetica Neue"/>
                  <a:ea typeface="+mn-ea"/>
                  <a:cs typeface="Helvetica Neue"/>
                </a:rPr>
                <a:t>74</a:t>
              </a:fld>
              <a:endParaRPr kumimoji="0" lang="en-US" sz="1200" b="0" i="0" u="none" strike="noStrike" kern="1200" cap="none" spc="0" normalizeH="0" baseline="0" noProof="0" dirty="0">
                <a:ln>
                  <a:noFill/>
                </a:ln>
                <a:solidFill>
                  <a:sysClr val="windowText" lastClr="000000">
                    <a:lumMod val="50000"/>
                    <a:lumOff val="50000"/>
                  </a:sysClr>
                </a:solidFill>
                <a:effectLst/>
                <a:uLnTx/>
                <a:uFillTx/>
                <a:latin typeface="Helvetica Neue"/>
                <a:ea typeface="+mn-ea"/>
                <a:cs typeface="Helvetica Neue"/>
              </a:endParaRPr>
            </a:p>
          </p:txBody>
        </p:sp>
        <p:sp>
          <p:nvSpPr>
            <p:cNvPr id="42" name="Slide Number Placeholder 3"/>
            <p:cNvSpPr txBox="1"/>
            <p:nvPr/>
          </p:nvSpPr>
          <p:spPr>
            <a:xfrm>
              <a:off x="8049699" y="5555831"/>
              <a:ext cx="1480218" cy="273844"/>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0A8CC996-EDD3-3E40-9E4C-24C3A033CE7E}" type="slidenum">
                <a:rPr kumimoji="0" lang="en-US" sz="1200" b="0" i="0" u="none" strike="noStrike" kern="1200" cap="none" spc="0" normalizeH="0" baseline="0" noProof="0" smtClean="0">
                  <a:ln>
                    <a:noFill/>
                  </a:ln>
                  <a:solidFill>
                    <a:sysClr val="windowText" lastClr="000000">
                      <a:lumMod val="50000"/>
                      <a:lumOff val="50000"/>
                    </a:sysClr>
                  </a:solidFill>
                  <a:effectLst/>
                  <a:uLnTx/>
                  <a:uFillTx/>
                  <a:latin typeface="Helvetica Neue"/>
                  <a:ea typeface="+mn-ea"/>
                  <a:cs typeface="Helvetica Neue"/>
                </a:rPr>
                <a:t>74</a:t>
              </a:fld>
              <a:endParaRPr kumimoji="0" lang="en-US" sz="1200" b="0" i="0" u="none" strike="noStrike" kern="1200" cap="none" spc="0" normalizeH="0" baseline="0" noProof="0" dirty="0">
                <a:ln>
                  <a:noFill/>
                </a:ln>
                <a:solidFill>
                  <a:sysClr val="windowText" lastClr="000000">
                    <a:lumMod val="50000"/>
                    <a:lumOff val="50000"/>
                  </a:sysClr>
                </a:solidFill>
                <a:effectLst/>
                <a:uLnTx/>
                <a:uFillTx/>
                <a:latin typeface="Helvetica Neue"/>
                <a:ea typeface="+mn-ea"/>
                <a:cs typeface="Helvetica Neue"/>
              </a:endParaRPr>
            </a:p>
          </p:txBody>
        </p:sp>
        <p:sp>
          <p:nvSpPr>
            <p:cNvPr id="43" name="矩形 41"/>
            <p:cNvSpPr>
              <a:spLocks noChangeArrowheads="1"/>
            </p:cNvSpPr>
            <p:nvPr/>
          </p:nvSpPr>
          <p:spPr bwMode="auto">
            <a:xfrm>
              <a:off x="5003436" y="2163987"/>
              <a:ext cx="2248342" cy="294199"/>
            </a:xfrm>
            <a:prstGeom prst="rect">
              <a:avLst/>
            </a:prstGeom>
            <a:solidFill>
              <a:sysClr val="window" lastClr="FFFFFF"/>
            </a:solidFill>
            <a:ln w="9525" algn="ctr">
              <a:solidFill>
                <a:sysClr val="windowText" lastClr="000000"/>
              </a:solidFill>
              <a:round/>
              <a:tailEnd type="triangle" w="med" len="med"/>
            </a:ln>
          </p:spPr>
          <p:txBody>
            <a:bodyPr wrap="none" lIns="90000" tIns="46800" rIns="90000" bIns="46800"/>
            <a:lstStyle/>
            <a:p>
              <a:pPr marL="0" marR="0" lvl="0" indent="0" algn="ctr" defTabSz="914400" eaLnBrk="1" fontAlgn="auto" latinLnBrk="0" hangingPunct="1">
                <a:lnSpc>
                  <a:spcPct val="100000"/>
                </a:lnSpc>
                <a:spcBef>
                  <a:spcPts val="0"/>
                </a:spcBef>
                <a:spcAft>
                  <a:spcPts val="0"/>
                </a:spcAft>
                <a:buClrTx/>
                <a:buSzPct val="100000"/>
                <a:buFontTx/>
                <a:buNone/>
                <a:defRPr/>
              </a:pPr>
              <a:r>
                <a:rPr kumimoji="0" lang="en-US" altLang="zh-CN" sz="1200" b="0" i="0" u="none" strike="noStrike" kern="0" cap="none" spc="0" normalizeH="0" baseline="0" noProof="0" dirty="0" smtClean="0">
                  <a:ln>
                    <a:noFill/>
                  </a:ln>
                  <a:solidFill>
                    <a:srgbClr val="000000"/>
                  </a:solidFill>
                  <a:effectLst/>
                  <a:uLnTx/>
                  <a:uFillTx/>
                  <a:ea typeface="Arial Unicode MS" panose="020B0604020202020204" charset="-122"/>
                  <a:cs typeface="Arial Unicode MS" panose="020B0604020202020204" charset="-122"/>
                  <a:sym typeface="Calibri" panose="020F0502020204030204" charset="0"/>
                </a:rPr>
                <a:t>Portal(access URL)</a:t>
              </a:r>
              <a:endParaRPr kumimoji="0" lang="zh-CN" altLang="zh-CN" sz="1200" b="0" i="0" u="none" strike="noStrike" kern="0" cap="none" spc="0" normalizeH="0" baseline="0" noProof="0" dirty="0">
                <a:ln>
                  <a:noFill/>
                </a:ln>
                <a:solidFill>
                  <a:srgbClr val="000000"/>
                </a:solidFill>
                <a:effectLst/>
                <a:uLnTx/>
                <a:uFillTx/>
                <a:ea typeface="Arial Unicode MS" panose="020B0604020202020204" charset="-122"/>
                <a:cs typeface="Arial Unicode MS" panose="020B0604020202020204" charset="-122"/>
                <a:sym typeface="Calibri" panose="020F0502020204030204" charset="0"/>
              </a:endParaRPr>
            </a:p>
          </p:txBody>
        </p:sp>
        <p:grpSp>
          <p:nvGrpSpPr>
            <p:cNvPr id="44" name="组合 43"/>
            <p:cNvGrpSpPr/>
            <p:nvPr/>
          </p:nvGrpSpPr>
          <p:grpSpPr bwMode="auto">
            <a:xfrm>
              <a:off x="7137223" y="3184978"/>
              <a:ext cx="1800225" cy="396875"/>
              <a:chOff x="5076056" y="1203598"/>
              <a:chExt cx="1080120" cy="396044"/>
            </a:xfrm>
          </p:grpSpPr>
          <p:sp>
            <p:nvSpPr>
              <p:cNvPr id="45" name="矩形 44"/>
              <p:cNvSpPr>
                <a:spLocks noChangeArrowheads="1"/>
              </p:cNvSpPr>
              <p:nvPr/>
            </p:nvSpPr>
            <p:spPr bwMode="auto">
              <a:xfrm>
                <a:off x="5076056" y="1203598"/>
                <a:ext cx="900100" cy="252028"/>
              </a:xfrm>
              <a:prstGeom prst="rect">
                <a:avLst/>
              </a:prstGeom>
              <a:solidFill>
                <a:sysClr val="window" lastClr="FFFFFF"/>
              </a:solidFill>
              <a:ln w="9525" algn="ctr">
                <a:solidFill>
                  <a:sysClr val="windowText" lastClr="000000"/>
                </a:solidFill>
                <a:round/>
                <a:tailEnd type="triangle" w="med" len="med"/>
              </a:ln>
            </p:spPr>
            <p:txBody>
              <a:bodyPr wrap="none" lIns="90000" tIns="46800" rIns="90000" bIns="4680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a typeface="Arial Unicode MS" panose="020B0604020202020204" charset="-122"/>
                  <a:cs typeface="Arial Unicode MS" panose="020B0604020202020204" charset="-122"/>
                </a:endParaRPr>
              </a:p>
            </p:txBody>
          </p:sp>
          <p:sp>
            <p:nvSpPr>
              <p:cNvPr id="46" name="矩形 45"/>
              <p:cNvSpPr>
                <a:spLocks noChangeArrowheads="1"/>
              </p:cNvSpPr>
              <p:nvPr/>
            </p:nvSpPr>
            <p:spPr bwMode="auto">
              <a:xfrm>
                <a:off x="5148064" y="1275606"/>
                <a:ext cx="900100" cy="252028"/>
              </a:xfrm>
              <a:prstGeom prst="rect">
                <a:avLst/>
              </a:prstGeom>
              <a:solidFill>
                <a:sysClr val="window" lastClr="FFFFFF"/>
              </a:solidFill>
              <a:ln w="9525" algn="ctr">
                <a:solidFill>
                  <a:sysClr val="windowText" lastClr="000000"/>
                </a:solidFill>
                <a:round/>
                <a:tailEnd type="triangle" w="med" len="med"/>
              </a:ln>
            </p:spPr>
            <p:txBody>
              <a:bodyPr wrap="none" lIns="90000" tIns="46800" rIns="90000" bIns="4680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a typeface="Arial Unicode MS" panose="020B0604020202020204" charset="-122"/>
                  <a:cs typeface="Arial Unicode MS" panose="020B0604020202020204" charset="-122"/>
                </a:endParaRPr>
              </a:p>
            </p:txBody>
          </p:sp>
          <p:sp>
            <p:nvSpPr>
              <p:cNvPr id="47" name="矩形 46"/>
              <p:cNvSpPr>
                <a:spLocks noChangeArrowheads="1"/>
              </p:cNvSpPr>
              <p:nvPr/>
            </p:nvSpPr>
            <p:spPr bwMode="auto">
              <a:xfrm>
                <a:off x="5256076" y="1347614"/>
                <a:ext cx="900100" cy="252028"/>
              </a:xfrm>
              <a:prstGeom prst="rect">
                <a:avLst/>
              </a:prstGeom>
              <a:solidFill>
                <a:sysClr val="window" lastClr="FFFFFF"/>
              </a:solidFill>
              <a:ln w="9525" algn="ctr">
                <a:solidFill>
                  <a:sysClr val="windowText" lastClr="000000"/>
                </a:solidFill>
                <a:round/>
                <a:tailEnd type="triangle" w="med" len="med"/>
              </a:ln>
            </p:spPr>
            <p:txBody>
              <a:bodyPr wrap="none" lIns="90000" tIns="46800" rIns="90000" bIns="46800" anchor="ctr"/>
              <a:lstStyle/>
              <a:p>
                <a:pPr marL="0" marR="0" lvl="0" indent="0" algn="ctr" defTabSz="914400" eaLnBrk="1" fontAlgn="auto" latinLnBrk="0" hangingPunct="1">
                  <a:lnSpc>
                    <a:spcPct val="100000"/>
                  </a:lnSpc>
                  <a:spcBef>
                    <a:spcPts val="0"/>
                  </a:spcBef>
                  <a:spcAft>
                    <a:spcPts val="0"/>
                  </a:spcAft>
                  <a:buClrTx/>
                  <a:buSzPct val="100000"/>
                  <a:buFontTx/>
                  <a:buNone/>
                  <a:defRPr/>
                </a:pPr>
                <a:r>
                  <a:rPr kumimoji="0" lang="en-US" altLang="zh-CN" sz="1200" b="0" i="0" u="none" strike="noStrike" kern="0" cap="none" spc="0" normalizeH="0" baseline="0" noProof="0" dirty="0" smtClean="0">
                    <a:ln>
                      <a:noFill/>
                    </a:ln>
                    <a:solidFill>
                      <a:srgbClr val="000000"/>
                    </a:solidFill>
                    <a:effectLst/>
                    <a:uLnTx/>
                    <a:uFillTx/>
                    <a:ea typeface="Arial Unicode MS" panose="020B0604020202020204" charset="-122"/>
                    <a:cs typeface="Arial Unicode MS" panose="020B0604020202020204" charset="-122"/>
                    <a:sym typeface="Calibri" panose="020F0502020204030204" charset="0"/>
                  </a:rPr>
                  <a:t>MSB External API Gateway</a:t>
                </a:r>
                <a:endParaRPr kumimoji="0" lang="zh-CN" altLang="zh-CN" sz="1200" b="0" i="0" u="none" strike="noStrike" kern="0" cap="none" spc="0" normalizeH="0" baseline="0" noProof="0" dirty="0">
                  <a:ln>
                    <a:noFill/>
                  </a:ln>
                  <a:solidFill>
                    <a:srgbClr val="000000"/>
                  </a:solidFill>
                  <a:effectLst/>
                  <a:uLnTx/>
                  <a:uFillTx/>
                  <a:ea typeface="Arial Unicode MS" panose="020B0604020202020204" charset="-122"/>
                  <a:cs typeface="Arial Unicode MS" panose="020B0604020202020204" charset="-122"/>
                  <a:sym typeface="Calibri" panose="020F0502020204030204" charset="0"/>
                </a:endParaRPr>
              </a:p>
            </p:txBody>
          </p:sp>
        </p:grpSp>
        <p:sp>
          <p:nvSpPr>
            <p:cNvPr id="48" name="矩形 63"/>
            <p:cNvSpPr/>
            <p:nvPr/>
          </p:nvSpPr>
          <p:spPr bwMode="auto">
            <a:xfrm>
              <a:off x="7189141" y="4657029"/>
              <a:ext cx="1143496" cy="278921"/>
            </a:xfrm>
            <a:prstGeom prst="rect">
              <a:avLst/>
            </a:prstGeom>
            <a:solidFill>
              <a:srgbClr val="4F81BD">
                <a:lumMod val="20000"/>
                <a:lumOff val="80000"/>
              </a:srgbClr>
            </a:solidFill>
            <a:ln w="6350" cap="flat" cmpd="sng" algn="ctr">
              <a:solidFill>
                <a:sysClr val="windowText" lastClr="000000"/>
              </a:solidFill>
              <a:prstDash val="dash"/>
              <a:round/>
              <a:headEnd type="none" w="med" len="med"/>
              <a:tailEnd type="triangle" w="med" len="med"/>
            </a:ln>
            <a:effectLst/>
          </p:spPr>
          <p:txBody>
            <a:bodyPr wrap="none" lIns="90000" tIns="46800" rIns="90000" bIns="46800"/>
            <a:lstStyle/>
            <a:p>
              <a:pPr marL="0" marR="0" lvl="0" indent="0" defTabSz="914400" eaLnBrk="1" fontAlgn="auto" latinLnBrk="0" hangingPunct="1">
                <a:lnSpc>
                  <a:spcPct val="100000"/>
                </a:lnSpc>
                <a:spcBef>
                  <a:spcPts val="0"/>
                </a:spcBef>
                <a:spcAft>
                  <a:spcPts val="0"/>
                </a:spcAft>
                <a:buClrTx/>
                <a:buSzPct val="100000"/>
                <a:buFontTx/>
                <a:buNone/>
                <a:defRPr/>
              </a:pPr>
              <a:r>
                <a:rPr kumimoji="0" lang="en-US" altLang="zh-CN" sz="1200" b="0" i="0" u="none" strike="noStrike" kern="0" cap="none" spc="0" normalizeH="0" baseline="0" noProof="0" dirty="0" smtClean="0">
                  <a:ln>
                    <a:noFill/>
                  </a:ln>
                  <a:solidFill>
                    <a:srgbClr val="000000"/>
                  </a:solidFill>
                  <a:effectLst/>
                  <a:uLnTx/>
                  <a:uFillTx/>
                  <a:latin typeface="Arial" panose="020B0604020202020204"/>
                  <a:ea typeface="Arial Unicode MS" panose="020B0604020202020204" charset="-122"/>
                  <a:cs typeface="Arial Unicode MS" panose="020B0604020202020204" charset="-122"/>
                  <a:sym typeface="Calibri" panose="020F0502020204030204" charset="0"/>
                </a:rPr>
                <a:t>ONAP Services </a:t>
              </a:r>
              <a:endParaRPr kumimoji="0" lang="zh-CN" altLang="zh-CN" sz="1200" b="0" i="0" u="none" strike="noStrike" kern="0" cap="none" spc="0" normalizeH="0" baseline="0" noProof="0" dirty="0">
                <a:ln>
                  <a:noFill/>
                </a:ln>
                <a:solidFill>
                  <a:srgbClr val="000000"/>
                </a:solidFill>
                <a:effectLst/>
                <a:uLnTx/>
                <a:uFillTx/>
                <a:latin typeface="Arial" panose="020B0604020202020204"/>
                <a:ea typeface="Arial Unicode MS" panose="020B0604020202020204" charset="-122"/>
                <a:cs typeface="Arial Unicode MS" panose="020B0604020202020204" charset="-122"/>
                <a:sym typeface="Calibri" panose="020F0502020204030204" charset="0"/>
              </a:endParaRPr>
            </a:p>
          </p:txBody>
        </p:sp>
        <p:cxnSp>
          <p:nvCxnSpPr>
            <p:cNvPr id="49" name="直接箭头连接符 105"/>
            <p:cNvCxnSpPr>
              <a:cxnSpLocks noChangeShapeType="1"/>
              <a:endCxn id="45" idx="0"/>
            </p:cNvCxnSpPr>
            <p:nvPr/>
          </p:nvCxnSpPr>
          <p:spPr bwMode="auto">
            <a:xfrm>
              <a:off x="6031371" y="2467349"/>
              <a:ext cx="1855946" cy="717629"/>
            </a:xfrm>
            <a:prstGeom prst="curvedConnector2">
              <a:avLst/>
            </a:prstGeom>
            <a:noFill/>
            <a:ln w="19050" cap="rnd" algn="ctr">
              <a:solidFill>
                <a:srgbClr val="00B0F0"/>
              </a:solidFill>
              <a:round/>
              <a:tailEnd type="stealth" w="med" len="med"/>
            </a:ln>
          </p:spPr>
        </p:cxnSp>
        <p:sp>
          <p:nvSpPr>
            <p:cNvPr id="50" name="矩形 82"/>
            <p:cNvSpPr/>
            <p:nvPr/>
          </p:nvSpPr>
          <p:spPr bwMode="auto">
            <a:xfrm>
              <a:off x="3438310" y="3273740"/>
              <a:ext cx="1250139" cy="572988"/>
            </a:xfrm>
            <a:prstGeom prst="rect">
              <a:avLst/>
            </a:prstGeom>
            <a:solidFill>
              <a:srgbClr val="4F81BD"/>
            </a:solidFill>
            <a:ln w="9525" cap="flat" cmpd="sng" algn="ctr">
              <a:solidFill>
                <a:sysClr val="windowText" lastClr="000000"/>
              </a:solidFill>
              <a:prstDash val="solid"/>
              <a:round/>
              <a:headEnd type="none" w="med" len="med"/>
              <a:tailEnd type="triangle" w="med" len="med"/>
            </a:ln>
            <a:effectLst/>
          </p:spPr>
          <p:txBody>
            <a:bodyPr wrap="none" lIns="90000" tIns="46800" rIns="90000" bIns="4680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smtClean="0">
                  <a:ln>
                    <a:noFill/>
                  </a:ln>
                  <a:solidFill>
                    <a:sysClr val="windowText" lastClr="000000"/>
                  </a:solidFill>
                  <a:effectLst/>
                  <a:uLnTx/>
                  <a:uFillTx/>
                  <a:latin typeface="Arial" panose="020B0604020202020204"/>
                  <a:ea typeface="Arial Unicode MS" panose="020B0604020202020204" charset="-122"/>
                  <a:cs typeface="Arial Unicode MS" panose="020B0604020202020204" charset="-122"/>
                </a:rPr>
                <a:t>AAF</a:t>
              </a:r>
              <a:endParaRPr kumimoji="0" lang="zh-CN" altLang="en-US" sz="1600" b="0" i="0" u="none" strike="noStrike" kern="0" cap="none" spc="0" normalizeH="0" baseline="0" noProof="0" dirty="0">
                <a:ln>
                  <a:noFill/>
                </a:ln>
                <a:solidFill>
                  <a:sysClr val="windowText" lastClr="000000"/>
                </a:solidFill>
                <a:effectLst/>
                <a:uLnTx/>
                <a:uFillTx/>
                <a:latin typeface="Arial" panose="020B0604020202020204"/>
                <a:ea typeface="Arial Unicode MS" panose="020B0604020202020204" charset="-122"/>
                <a:cs typeface="Arial Unicode MS" panose="020B0604020202020204" charset="-122"/>
              </a:endParaRPr>
            </a:p>
          </p:txBody>
        </p:sp>
        <p:sp>
          <p:nvSpPr>
            <p:cNvPr id="51" name="矩形 69"/>
            <p:cNvSpPr>
              <a:spLocks noChangeArrowheads="1"/>
            </p:cNvSpPr>
            <p:nvPr/>
          </p:nvSpPr>
          <p:spPr bwMode="auto">
            <a:xfrm>
              <a:off x="7982087" y="4047971"/>
              <a:ext cx="1590559" cy="434352"/>
            </a:xfrm>
            <a:prstGeom prst="rect">
              <a:avLst/>
            </a:prstGeom>
            <a:noFill/>
            <a:ln w="9525" algn="ctr">
              <a:noFill/>
              <a:round/>
              <a:tailEnd type="triangle" w="med" len="med"/>
            </a:ln>
          </p:spPr>
          <p:txBody>
            <a:bodyPr lIns="90000" tIns="46800" rIns="90000" bIns="46800"/>
            <a:lstStyle/>
            <a:p>
              <a:pPr>
                <a:buSzPct val="100000"/>
              </a:pPr>
              <a:r>
                <a:rPr lang="en-US" altLang="zh-CN" sz="1000" dirty="0" smtClean="0">
                  <a:latin typeface="Arial Unicode MS" panose="020B0604020202020204" charset="-122"/>
                  <a:ea typeface="Arial Unicode MS" panose="020B0604020202020204" charset="-122"/>
                  <a:cs typeface="Arial Unicode MS" panose="020B0604020202020204" charset="-122"/>
                  <a:sym typeface="Calibri" panose="020F0502020204030204" charset="0"/>
                </a:rPr>
                <a:t>If authorization success continue to service</a:t>
              </a:r>
              <a:endParaRPr lang="zh-CN" altLang="zh-CN" sz="1000" dirty="0">
                <a:latin typeface="Arial Unicode MS" panose="020B0604020202020204" charset="-122"/>
                <a:ea typeface="Arial Unicode MS" panose="020B0604020202020204" charset="-122"/>
                <a:cs typeface="Arial Unicode MS" panose="020B0604020202020204" charset="-122"/>
                <a:sym typeface="Calibri" panose="020F0502020204030204" charset="0"/>
              </a:endParaRPr>
            </a:p>
          </p:txBody>
        </p:sp>
        <p:sp>
          <p:nvSpPr>
            <p:cNvPr id="52" name="矩形 52"/>
            <p:cNvSpPr/>
            <p:nvPr/>
          </p:nvSpPr>
          <p:spPr bwMode="auto">
            <a:xfrm>
              <a:off x="5357707" y="4617267"/>
              <a:ext cx="1537508" cy="319486"/>
            </a:xfrm>
            <a:prstGeom prst="rect">
              <a:avLst/>
            </a:prstGeom>
            <a:noFill/>
            <a:ln w="9525" cap="flat" cmpd="sng" algn="ctr">
              <a:noFill/>
              <a:prstDash val="solid"/>
              <a:round/>
              <a:headEnd type="none" w="med" len="med"/>
              <a:tailEnd type="triangle" w="med" len="med"/>
            </a:ln>
            <a:effectLst/>
          </p:spPr>
          <p:txBody>
            <a:bodyPr vert="horz" wrap="square" lIns="90000" tIns="46800" rIns="90000" bIns="46800" numCol="1" rtlCol="0" anchor="t" anchorCtr="0" compatLnSpc="1">
              <a:noAutofit/>
            </a:bodyPr>
            <a:lstStyle/>
            <a:p>
              <a:r>
                <a:rPr lang="en-US" altLang="zh-CN" sz="1000" dirty="0" smtClean="0">
                  <a:latin typeface="Arial Unicode MS" panose="020B0604020202020204" charset="-122"/>
                  <a:ea typeface="Arial Unicode MS" panose="020B0604020202020204" charset="-122"/>
                  <a:cs typeface="Arial Unicode MS" panose="020B0604020202020204" charset="-122"/>
                </a:rPr>
                <a:t>Validate token and permission (optional)</a:t>
              </a:r>
            </a:p>
          </p:txBody>
        </p:sp>
        <p:sp>
          <p:nvSpPr>
            <p:cNvPr id="53" name="流程图: 内部贮存 54"/>
            <p:cNvSpPr/>
            <p:nvPr/>
          </p:nvSpPr>
          <p:spPr>
            <a:xfrm>
              <a:off x="6812815" y="3455838"/>
              <a:ext cx="652366" cy="252030"/>
            </a:xfrm>
            <a:prstGeom prst="flowChartInternalStorage">
              <a:avLst/>
            </a:prstGeom>
            <a:solidFill>
              <a:srgbClr val="9BBB59"/>
            </a:solidFill>
            <a:ln w="25400" cap="flat" cmpd="sng" algn="ctr">
              <a:solidFill>
                <a:srgbClr val="9BBB5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ysClr val="windowText" lastClr="000000"/>
                  </a:solidFill>
                  <a:effectLst/>
                  <a:uLnTx/>
                  <a:uFillTx/>
                  <a:latin typeface="Calibri" panose="020F0502020204030204"/>
                  <a:ea typeface="SimSun" panose="02010600030101010101" pitchFamily="2" charset="-122"/>
                  <a:cs typeface="+mn-cs"/>
                </a:rPr>
                <a:t>Plugin</a:t>
              </a:r>
              <a:endPar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SimSun" panose="02010600030101010101" pitchFamily="2" charset="-122"/>
                <a:cs typeface="+mn-cs"/>
              </a:endParaRPr>
            </a:p>
          </p:txBody>
        </p:sp>
        <p:cxnSp>
          <p:nvCxnSpPr>
            <p:cNvPr id="54" name="直接箭头连接符 105"/>
            <p:cNvCxnSpPr>
              <a:cxnSpLocks noChangeShapeType="1"/>
              <a:stCxn id="53" idx="1"/>
            </p:cNvCxnSpPr>
            <p:nvPr/>
          </p:nvCxnSpPr>
          <p:spPr bwMode="auto">
            <a:xfrm rot="10800000">
              <a:off x="4544567" y="3360605"/>
              <a:ext cx="2268248" cy="221248"/>
            </a:xfrm>
            <a:prstGeom prst="curvedConnector3">
              <a:avLst>
                <a:gd name="adj1" fmla="val 50000"/>
              </a:avLst>
            </a:prstGeom>
            <a:noFill/>
            <a:ln w="19050" cap="rnd" algn="ctr">
              <a:solidFill>
                <a:srgbClr val="00B0F0"/>
              </a:solidFill>
              <a:round/>
              <a:tailEnd type="stealth" w="med" len="med"/>
            </a:ln>
          </p:spPr>
        </p:cxnSp>
        <p:sp>
          <p:nvSpPr>
            <p:cNvPr id="55" name="椭圆 160"/>
            <p:cNvSpPr/>
            <p:nvPr/>
          </p:nvSpPr>
          <p:spPr>
            <a:xfrm>
              <a:off x="7433629" y="2552760"/>
              <a:ext cx="144000" cy="153153"/>
            </a:xfrm>
            <a:prstGeom prst="ellipse">
              <a:avLst/>
            </a:prstGeom>
            <a:no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FF0000"/>
                  </a:solidFill>
                  <a:effectLst/>
                  <a:uLnTx/>
                  <a:uFillTx/>
                  <a:latin typeface="Calibri" panose="020F0502020204030204"/>
                  <a:ea typeface="SimSun" panose="02010600030101010101" pitchFamily="2" charset="-122"/>
                  <a:cs typeface="+mn-cs"/>
                </a:rPr>
                <a:t>3</a:t>
              </a:r>
              <a:endParaRPr kumimoji="0" lang="zh-CN" altLang="en-US" sz="1200" b="0" i="0" u="none" strike="noStrike" kern="0" cap="none" spc="0" normalizeH="0" baseline="0" noProof="0" dirty="0">
                <a:ln>
                  <a:noFill/>
                </a:ln>
                <a:solidFill>
                  <a:srgbClr val="FF0000"/>
                </a:solidFill>
                <a:effectLst/>
                <a:uLnTx/>
                <a:uFillTx/>
                <a:latin typeface="Calibri" panose="020F0502020204030204"/>
                <a:ea typeface="SimSun" panose="02010600030101010101" pitchFamily="2" charset="-122"/>
                <a:cs typeface="+mn-cs"/>
              </a:endParaRPr>
            </a:p>
          </p:txBody>
        </p:sp>
        <p:sp>
          <p:nvSpPr>
            <p:cNvPr id="56" name="椭圆 178"/>
            <p:cNvSpPr/>
            <p:nvPr/>
          </p:nvSpPr>
          <p:spPr>
            <a:xfrm>
              <a:off x="5233712" y="4759918"/>
              <a:ext cx="144000" cy="153153"/>
            </a:xfrm>
            <a:prstGeom prst="ellipse">
              <a:avLst/>
            </a:prstGeom>
            <a:no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FF0000"/>
                  </a:solidFill>
                  <a:effectLst/>
                  <a:uLnTx/>
                  <a:uFillTx/>
                  <a:latin typeface="Calibri" panose="020F0502020204030204"/>
                  <a:ea typeface="SimSun" panose="02010600030101010101" pitchFamily="2" charset="-122"/>
                  <a:cs typeface="+mn-cs"/>
                </a:rPr>
                <a:t>7</a:t>
              </a:r>
              <a:endParaRPr kumimoji="0" lang="zh-CN" altLang="en-US" sz="1200" b="0" i="0" u="none" strike="noStrike" kern="0" cap="none" spc="0" normalizeH="0" baseline="0" noProof="0" dirty="0">
                <a:ln>
                  <a:noFill/>
                </a:ln>
                <a:solidFill>
                  <a:srgbClr val="FF0000"/>
                </a:solidFill>
                <a:effectLst/>
                <a:uLnTx/>
                <a:uFillTx/>
                <a:latin typeface="Calibri" panose="020F0502020204030204"/>
                <a:ea typeface="SimSun" panose="02010600030101010101" pitchFamily="2" charset="-122"/>
                <a:cs typeface="+mn-cs"/>
              </a:endParaRPr>
            </a:p>
          </p:txBody>
        </p:sp>
        <p:cxnSp>
          <p:nvCxnSpPr>
            <p:cNvPr id="57" name="直接箭头连接符 105"/>
            <p:cNvCxnSpPr>
              <a:cxnSpLocks noChangeShapeType="1"/>
            </p:cNvCxnSpPr>
            <p:nvPr/>
          </p:nvCxnSpPr>
          <p:spPr bwMode="auto">
            <a:xfrm flipV="1">
              <a:off x="4688449" y="3707868"/>
              <a:ext cx="2268248" cy="74013"/>
            </a:xfrm>
            <a:prstGeom prst="curvedConnector3">
              <a:avLst>
                <a:gd name="adj1" fmla="val 50000"/>
              </a:avLst>
            </a:prstGeom>
            <a:noFill/>
            <a:ln w="19050" cap="rnd" algn="ctr">
              <a:solidFill>
                <a:srgbClr val="00B0F0"/>
              </a:solidFill>
              <a:round/>
              <a:tailEnd type="stealth" w="med" len="med"/>
            </a:ln>
          </p:spPr>
        </p:cxnSp>
        <p:sp>
          <p:nvSpPr>
            <p:cNvPr id="58" name="椭圆 188"/>
            <p:cNvSpPr/>
            <p:nvPr/>
          </p:nvSpPr>
          <p:spPr>
            <a:xfrm>
              <a:off x="5260848" y="3800812"/>
              <a:ext cx="144000" cy="153153"/>
            </a:xfrm>
            <a:prstGeom prst="ellipse">
              <a:avLst/>
            </a:prstGeom>
            <a:no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FF0000"/>
                  </a:solidFill>
                  <a:effectLst/>
                  <a:uLnTx/>
                  <a:uFillTx/>
                  <a:latin typeface="Calibri" panose="020F0502020204030204"/>
                  <a:ea typeface="SimSun" panose="02010600030101010101" pitchFamily="2" charset="-122"/>
                  <a:cs typeface="+mn-cs"/>
                </a:rPr>
                <a:t>5</a:t>
              </a:r>
              <a:endParaRPr kumimoji="0" lang="zh-CN" altLang="en-US" sz="1200" b="0" i="0" u="none" strike="noStrike" kern="0" cap="none" spc="0" normalizeH="0" baseline="0" noProof="0" dirty="0">
                <a:ln>
                  <a:noFill/>
                </a:ln>
                <a:solidFill>
                  <a:srgbClr val="FF0000"/>
                </a:solidFill>
                <a:effectLst/>
                <a:uLnTx/>
                <a:uFillTx/>
                <a:latin typeface="Calibri" panose="020F0502020204030204"/>
                <a:ea typeface="SimSun" panose="02010600030101010101" pitchFamily="2" charset="-122"/>
                <a:cs typeface="+mn-cs"/>
              </a:endParaRPr>
            </a:p>
          </p:txBody>
        </p:sp>
        <p:sp>
          <p:nvSpPr>
            <p:cNvPr id="59" name="椭圆 192"/>
            <p:cNvSpPr/>
            <p:nvPr/>
          </p:nvSpPr>
          <p:spPr>
            <a:xfrm>
              <a:off x="7899354" y="4188581"/>
              <a:ext cx="144000" cy="153153"/>
            </a:xfrm>
            <a:prstGeom prst="ellipse">
              <a:avLst/>
            </a:prstGeom>
            <a:no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FF0000"/>
                  </a:solidFill>
                  <a:effectLst/>
                  <a:uLnTx/>
                  <a:uFillTx/>
                  <a:latin typeface="Calibri" panose="020F0502020204030204"/>
                  <a:ea typeface="SimSun" panose="02010600030101010101" pitchFamily="2" charset="-122"/>
                  <a:cs typeface="+mn-cs"/>
                </a:rPr>
                <a:t>6</a:t>
              </a:r>
              <a:endParaRPr kumimoji="0" lang="zh-CN" altLang="en-US" sz="1200" b="0" i="0" u="none" strike="noStrike" kern="0" cap="none" spc="0" normalizeH="0" baseline="0" noProof="0" dirty="0">
                <a:ln>
                  <a:noFill/>
                </a:ln>
                <a:solidFill>
                  <a:srgbClr val="FF0000"/>
                </a:solidFill>
                <a:effectLst/>
                <a:uLnTx/>
                <a:uFillTx/>
                <a:latin typeface="Calibri" panose="020F0502020204030204"/>
                <a:ea typeface="SimSun" panose="02010600030101010101" pitchFamily="2" charset="-122"/>
                <a:cs typeface="+mn-cs"/>
              </a:endParaRPr>
            </a:p>
          </p:txBody>
        </p:sp>
        <p:sp>
          <p:nvSpPr>
            <p:cNvPr id="60" name="矩形 52"/>
            <p:cNvSpPr/>
            <p:nvPr/>
          </p:nvSpPr>
          <p:spPr bwMode="auto">
            <a:xfrm>
              <a:off x="5388006" y="3724960"/>
              <a:ext cx="1438849" cy="319486"/>
            </a:xfrm>
            <a:prstGeom prst="rect">
              <a:avLst/>
            </a:prstGeom>
            <a:noFill/>
            <a:ln w="9525" cap="flat" cmpd="sng" algn="ctr">
              <a:noFill/>
              <a:prstDash val="solid"/>
              <a:round/>
              <a:headEnd type="none" w="med" len="med"/>
              <a:tailEnd type="triangle" w="med" len="med"/>
            </a:ln>
            <a:effectLst/>
          </p:spPr>
          <p:txBody>
            <a:bodyPr vert="horz" wrap="square" lIns="90000" tIns="46800" rIns="90000" bIns="46800" numCol="1" rtlCol="0" anchor="t" anchorCtr="0" compatLnSpc="1">
              <a:noAutofit/>
            </a:bodyPr>
            <a:lstStyle/>
            <a:p>
              <a:r>
                <a:rPr lang="en-US" altLang="zh-CN" sz="1000" dirty="0" smtClean="0">
                  <a:latin typeface="Arial Unicode MS" panose="020B0604020202020204" charset="-122"/>
                  <a:ea typeface="Arial Unicode MS" panose="020B0604020202020204" charset="-122"/>
                  <a:cs typeface="Arial Unicode MS" panose="020B0604020202020204" charset="-122"/>
                </a:rPr>
                <a:t>Validation result</a:t>
              </a:r>
            </a:p>
            <a:p>
              <a:r>
                <a:rPr lang="en-US" altLang="zh-CN" sz="1000" dirty="0" smtClean="0">
                  <a:latin typeface="Arial Unicode MS" panose="020B0604020202020204" charset="-122"/>
                  <a:ea typeface="Arial Unicode MS" panose="020B0604020202020204" charset="-122"/>
                  <a:cs typeface="Arial Unicode MS" panose="020B0604020202020204" charset="-122"/>
                </a:rPr>
                <a:t>(allowed or rejected)</a:t>
              </a:r>
            </a:p>
          </p:txBody>
        </p:sp>
        <p:cxnSp>
          <p:nvCxnSpPr>
            <p:cNvPr id="61" name="Straight Arrow Connector 301"/>
            <p:cNvCxnSpPr>
              <a:stCxn id="47" idx="2"/>
              <a:endCxn id="48" idx="0"/>
            </p:cNvCxnSpPr>
            <p:nvPr/>
          </p:nvCxnSpPr>
          <p:spPr>
            <a:xfrm flipH="1">
              <a:off x="7760889" y="3581853"/>
              <a:ext cx="426466" cy="1075176"/>
            </a:xfrm>
            <a:prstGeom prst="straightConnector1">
              <a:avLst/>
            </a:prstGeom>
            <a:noFill/>
            <a:ln w="19050" cap="flat" cmpd="sng" algn="ctr">
              <a:solidFill>
                <a:srgbClr val="00B0F0"/>
              </a:solidFill>
              <a:prstDash val="solid"/>
              <a:tailEnd type="arrow"/>
            </a:ln>
            <a:effectLst>
              <a:outerShdw blurRad="40000" dist="20000" dir="5400000" rotWithShape="0">
                <a:srgbClr val="000000">
                  <a:alpha val="38000"/>
                </a:srgbClr>
              </a:outerShdw>
            </a:effectLst>
          </p:spPr>
        </p:cxnSp>
        <p:cxnSp>
          <p:nvCxnSpPr>
            <p:cNvPr id="62" name="直接箭头连接符 105"/>
            <p:cNvCxnSpPr>
              <a:cxnSpLocks noChangeShapeType="1"/>
            </p:cNvCxnSpPr>
            <p:nvPr/>
          </p:nvCxnSpPr>
          <p:spPr bwMode="auto">
            <a:xfrm rot="10800000" flipV="1">
              <a:off x="4092190" y="2467349"/>
              <a:ext cx="1828802" cy="789788"/>
            </a:xfrm>
            <a:prstGeom prst="curvedConnector3">
              <a:avLst>
                <a:gd name="adj1" fmla="val 58879"/>
              </a:avLst>
            </a:prstGeom>
            <a:noFill/>
            <a:ln w="19050" cap="rnd" algn="ctr">
              <a:solidFill>
                <a:srgbClr val="00B0F0"/>
              </a:solidFill>
              <a:round/>
              <a:tailEnd type="stealth" w="med" len="med"/>
            </a:ln>
          </p:spPr>
        </p:cxnSp>
        <p:sp>
          <p:nvSpPr>
            <p:cNvPr id="63" name="椭圆 160"/>
            <p:cNvSpPr/>
            <p:nvPr/>
          </p:nvSpPr>
          <p:spPr>
            <a:xfrm>
              <a:off x="5025694" y="2636792"/>
              <a:ext cx="144000" cy="153153"/>
            </a:xfrm>
            <a:prstGeom prst="ellipse">
              <a:avLst/>
            </a:prstGeom>
            <a:no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FF0000"/>
                  </a:solidFill>
                  <a:effectLst/>
                  <a:uLnTx/>
                  <a:uFillTx/>
                  <a:latin typeface="Calibri" panose="020F0502020204030204"/>
                  <a:ea typeface="SimSun" panose="02010600030101010101" pitchFamily="2" charset="-122"/>
                  <a:cs typeface="+mn-cs"/>
                </a:rPr>
                <a:t>1</a:t>
              </a:r>
              <a:endParaRPr kumimoji="0" lang="zh-CN" altLang="en-US" sz="1200" b="0" i="0" u="none" strike="noStrike" kern="0" cap="none" spc="0" normalizeH="0" baseline="0" noProof="0" dirty="0">
                <a:ln>
                  <a:noFill/>
                </a:ln>
                <a:solidFill>
                  <a:srgbClr val="FF0000"/>
                </a:solidFill>
                <a:effectLst/>
                <a:uLnTx/>
                <a:uFillTx/>
                <a:latin typeface="Calibri" panose="020F0502020204030204"/>
                <a:ea typeface="SimSun" panose="02010600030101010101" pitchFamily="2" charset="-122"/>
                <a:cs typeface="+mn-cs"/>
              </a:endParaRPr>
            </a:p>
          </p:txBody>
        </p:sp>
        <p:sp>
          <p:nvSpPr>
            <p:cNvPr id="64" name="Freeform 105"/>
            <p:cNvSpPr>
              <a:spLocks noChangeAspect="1" noEditPoints="1"/>
            </p:cNvSpPr>
            <p:nvPr/>
          </p:nvSpPr>
          <p:spPr bwMode="auto">
            <a:xfrm>
              <a:off x="5869230" y="1586512"/>
              <a:ext cx="324281" cy="415201"/>
            </a:xfrm>
            <a:custGeom>
              <a:avLst/>
              <a:gdLst>
                <a:gd name="T0" fmla="*/ 259 w 317"/>
                <a:gd name="T1" fmla="*/ 136 h 406"/>
                <a:gd name="T2" fmla="*/ 263 w 317"/>
                <a:gd name="T3" fmla="*/ 138 h 406"/>
                <a:gd name="T4" fmla="*/ 267 w 317"/>
                <a:gd name="T5" fmla="*/ 140 h 406"/>
                <a:gd name="T6" fmla="*/ 267 w 317"/>
                <a:gd name="T7" fmla="*/ 145 h 406"/>
                <a:gd name="T8" fmla="*/ 262 w 317"/>
                <a:gd name="T9" fmla="*/ 178 h 406"/>
                <a:gd name="T10" fmla="*/ 248 w 317"/>
                <a:gd name="T11" fmla="*/ 195 h 406"/>
                <a:gd name="T12" fmla="*/ 214 w 317"/>
                <a:gd name="T13" fmla="*/ 248 h 406"/>
                <a:gd name="T14" fmla="*/ 158 w 317"/>
                <a:gd name="T15" fmla="*/ 271 h 406"/>
                <a:gd name="T16" fmla="*/ 102 w 317"/>
                <a:gd name="T17" fmla="*/ 248 h 406"/>
                <a:gd name="T18" fmla="*/ 69 w 317"/>
                <a:gd name="T19" fmla="*/ 196 h 406"/>
                <a:gd name="T20" fmla="*/ 54 w 317"/>
                <a:gd name="T21" fmla="*/ 178 h 406"/>
                <a:gd name="T22" fmla="*/ 49 w 317"/>
                <a:gd name="T23" fmla="*/ 145 h 406"/>
                <a:gd name="T24" fmla="*/ 49 w 317"/>
                <a:gd name="T25" fmla="*/ 140 h 406"/>
                <a:gd name="T26" fmla="*/ 53 w 317"/>
                <a:gd name="T27" fmla="*/ 138 h 406"/>
                <a:gd name="T28" fmla="*/ 55 w 317"/>
                <a:gd name="T29" fmla="*/ 137 h 406"/>
                <a:gd name="T30" fmla="*/ 78 w 317"/>
                <a:gd name="T31" fmla="*/ 32 h 406"/>
                <a:gd name="T32" fmla="*/ 230 w 317"/>
                <a:gd name="T33" fmla="*/ 29 h 406"/>
                <a:gd name="T34" fmla="*/ 259 w 317"/>
                <a:gd name="T35" fmla="*/ 136 h 406"/>
                <a:gd name="T36" fmla="*/ 44 w 317"/>
                <a:gd name="T37" fmla="*/ 274 h 406"/>
                <a:gd name="T38" fmla="*/ 86 w 317"/>
                <a:gd name="T39" fmla="*/ 274 h 406"/>
                <a:gd name="T40" fmla="*/ 156 w 317"/>
                <a:gd name="T41" fmla="*/ 303 h 406"/>
                <a:gd name="T42" fmla="*/ 227 w 317"/>
                <a:gd name="T43" fmla="*/ 273 h 406"/>
                <a:gd name="T44" fmla="*/ 270 w 317"/>
                <a:gd name="T45" fmla="*/ 272 h 406"/>
                <a:gd name="T46" fmla="*/ 313 w 317"/>
                <a:gd name="T47" fmla="*/ 406 h 406"/>
                <a:gd name="T48" fmla="*/ 0 w 317"/>
                <a:gd name="T49" fmla="*/ 406 h 406"/>
                <a:gd name="T50" fmla="*/ 44 w 317"/>
                <a:gd name="T51" fmla="*/ 274 h 406"/>
                <a:gd name="T52" fmla="*/ 248 w 317"/>
                <a:gd name="T53" fmla="*/ 148 h 406"/>
                <a:gd name="T54" fmla="*/ 233 w 317"/>
                <a:gd name="T55" fmla="*/ 151 h 406"/>
                <a:gd name="T56" fmla="*/ 226 w 317"/>
                <a:gd name="T57" fmla="*/ 129 h 406"/>
                <a:gd name="T58" fmla="*/ 102 w 317"/>
                <a:gd name="T59" fmla="*/ 124 h 406"/>
                <a:gd name="T60" fmla="*/ 87 w 317"/>
                <a:gd name="T61" fmla="*/ 150 h 406"/>
                <a:gd name="T62" fmla="*/ 70 w 317"/>
                <a:gd name="T63" fmla="*/ 148 h 406"/>
                <a:gd name="T64" fmla="*/ 68 w 317"/>
                <a:gd name="T65" fmla="*/ 148 h 406"/>
                <a:gd name="T66" fmla="*/ 66 w 317"/>
                <a:gd name="T67" fmla="*/ 150 h 406"/>
                <a:gd name="T68" fmla="*/ 69 w 317"/>
                <a:gd name="T69" fmla="*/ 172 h 406"/>
                <a:gd name="T70" fmla="*/ 78 w 317"/>
                <a:gd name="T71" fmla="*/ 182 h 406"/>
                <a:gd name="T72" fmla="*/ 83 w 317"/>
                <a:gd name="T73" fmla="*/ 183 h 406"/>
                <a:gd name="T74" fmla="*/ 84 w 317"/>
                <a:gd name="T75" fmla="*/ 187 h 406"/>
                <a:gd name="T76" fmla="*/ 113 w 317"/>
                <a:gd name="T77" fmla="*/ 235 h 406"/>
                <a:gd name="T78" fmla="*/ 158 w 317"/>
                <a:gd name="T79" fmla="*/ 254 h 406"/>
                <a:gd name="T80" fmla="*/ 203 w 317"/>
                <a:gd name="T81" fmla="*/ 235 h 406"/>
                <a:gd name="T82" fmla="*/ 233 w 317"/>
                <a:gd name="T83" fmla="*/ 187 h 406"/>
                <a:gd name="T84" fmla="*/ 234 w 317"/>
                <a:gd name="T85" fmla="*/ 183 h 406"/>
                <a:gd name="T86" fmla="*/ 238 w 317"/>
                <a:gd name="T87" fmla="*/ 181 h 406"/>
                <a:gd name="T88" fmla="*/ 247 w 317"/>
                <a:gd name="T89" fmla="*/ 172 h 406"/>
                <a:gd name="T90" fmla="*/ 250 w 317"/>
                <a:gd name="T91" fmla="*/ 150 h 406"/>
                <a:gd name="T92" fmla="*/ 248 w 317"/>
                <a:gd name="T93" fmla="*/ 14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7" h="406">
                  <a:moveTo>
                    <a:pt x="259" y="136"/>
                  </a:moveTo>
                  <a:cubicBezTo>
                    <a:pt x="260" y="136"/>
                    <a:pt x="262" y="137"/>
                    <a:pt x="263" y="138"/>
                  </a:cubicBezTo>
                  <a:cubicBezTo>
                    <a:pt x="267" y="140"/>
                    <a:pt x="267" y="140"/>
                    <a:pt x="267" y="140"/>
                  </a:cubicBezTo>
                  <a:cubicBezTo>
                    <a:pt x="267" y="145"/>
                    <a:pt x="267" y="145"/>
                    <a:pt x="267" y="145"/>
                  </a:cubicBezTo>
                  <a:cubicBezTo>
                    <a:pt x="267" y="158"/>
                    <a:pt x="265" y="169"/>
                    <a:pt x="262" y="178"/>
                  </a:cubicBezTo>
                  <a:cubicBezTo>
                    <a:pt x="259" y="186"/>
                    <a:pt x="254" y="192"/>
                    <a:pt x="248" y="195"/>
                  </a:cubicBezTo>
                  <a:cubicBezTo>
                    <a:pt x="241" y="216"/>
                    <a:pt x="229" y="235"/>
                    <a:pt x="214" y="248"/>
                  </a:cubicBezTo>
                  <a:cubicBezTo>
                    <a:pt x="198" y="262"/>
                    <a:pt x="178" y="271"/>
                    <a:pt x="158" y="271"/>
                  </a:cubicBezTo>
                  <a:cubicBezTo>
                    <a:pt x="138" y="271"/>
                    <a:pt x="118" y="262"/>
                    <a:pt x="102" y="248"/>
                  </a:cubicBezTo>
                  <a:cubicBezTo>
                    <a:pt x="87" y="235"/>
                    <a:pt x="75" y="216"/>
                    <a:pt x="69" y="196"/>
                  </a:cubicBezTo>
                  <a:cubicBezTo>
                    <a:pt x="62" y="192"/>
                    <a:pt x="57" y="186"/>
                    <a:pt x="54" y="178"/>
                  </a:cubicBezTo>
                  <a:cubicBezTo>
                    <a:pt x="50" y="170"/>
                    <a:pt x="49" y="158"/>
                    <a:pt x="49" y="145"/>
                  </a:cubicBezTo>
                  <a:cubicBezTo>
                    <a:pt x="49" y="140"/>
                    <a:pt x="49" y="140"/>
                    <a:pt x="49" y="140"/>
                  </a:cubicBezTo>
                  <a:cubicBezTo>
                    <a:pt x="53" y="138"/>
                    <a:pt x="53" y="138"/>
                    <a:pt x="53" y="138"/>
                  </a:cubicBezTo>
                  <a:cubicBezTo>
                    <a:pt x="53" y="138"/>
                    <a:pt x="54" y="137"/>
                    <a:pt x="55" y="137"/>
                  </a:cubicBezTo>
                  <a:cubicBezTo>
                    <a:pt x="47" y="79"/>
                    <a:pt x="53" y="53"/>
                    <a:pt x="78" y="32"/>
                  </a:cubicBezTo>
                  <a:cubicBezTo>
                    <a:pt x="117" y="1"/>
                    <a:pt x="191" y="0"/>
                    <a:pt x="230" y="29"/>
                  </a:cubicBezTo>
                  <a:cubicBezTo>
                    <a:pt x="257" y="49"/>
                    <a:pt x="266" y="83"/>
                    <a:pt x="259" y="136"/>
                  </a:cubicBezTo>
                  <a:close/>
                  <a:moveTo>
                    <a:pt x="44" y="274"/>
                  </a:moveTo>
                  <a:cubicBezTo>
                    <a:pt x="60" y="274"/>
                    <a:pt x="73" y="274"/>
                    <a:pt x="86" y="274"/>
                  </a:cubicBezTo>
                  <a:cubicBezTo>
                    <a:pt x="104" y="292"/>
                    <a:pt x="129" y="303"/>
                    <a:pt x="156" y="303"/>
                  </a:cubicBezTo>
                  <a:cubicBezTo>
                    <a:pt x="184" y="303"/>
                    <a:pt x="209" y="291"/>
                    <a:pt x="227" y="273"/>
                  </a:cubicBezTo>
                  <a:cubicBezTo>
                    <a:pt x="240" y="272"/>
                    <a:pt x="254" y="272"/>
                    <a:pt x="270" y="272"/>
                  </a:cubicBezTo>
                  <a:cubicBezTo>
                    <a:pt x="299" y="300"/>
                    <a:pt x="317" y="364"/>
                    <a:pt x="313" y="406"/>
                  </a:cubicBezTo>
                  <a:cubicBezTo>
                    <a:pt x="208" y="406"/>
                    <a:pt x="104" y="406"/>
                    <a:pt x="0" y="406"/>
                  </a:cubicBezTo>
                  <a:cubicBezTo>
                    <a:pt x="1" y="369"/>
                    <a:pt x="7" y="306"/>
                    <a:pt x="44" y="274"/>
                  </a:cubicBezTo>
                  <a:close/>
                  <a:moveTo>
                    <a:pt x="248" y="148"/>
                  </a:moveTo>
                  <a:cubicBezTo>
                    <a:pt x="242" y="149"/>
                    <a:pt x="236" y="149"/>
                    <a:pt x="233" y="151"/>
                  </a:cubicBezTo>
                  <a:cubicBezTo>
                    <a:pt x="231" y="143"/>
                    <a:pt x="229" y="136"/>
                    <a:pt x="226" y="129"/>
                  </a:cubicBezTo>
                  <a:cubicBezTo>
                    <a:pt x="192" y="136"/>
                    <a:pt x="153" y="138"/>
                    <a:pt x="102" y="124"/>
                  </a:cubicBezTo>
                  <a:cubicBezTo>
                    <a:pt x="97" y="133"/>
                    <a:pt x="92" y="141"/>
                    <a:pt x="87" y="150"/>
                  </a:cubicBezTo>
                  <a:cubicBezTo>
                    <a:pt x="82" y="149"/>
                    <a:pt x="76" y="148"/>
                    <a:pt x="70" y="148"/>
                  </a:cubicBezTo>
                  <a:cubicBezTo>
                    <a:pt x="70" y="148"/>
                    <a:pt x="69" y="148"/>
                    <a:pt x="68" y="148"/>
                  </a:cubicBezTo>
                  <a:cubicBezTo>
                    <a:pt x="67" y="149"/>
                    <a:pt x="66" y="149"/>
                    <a:pt x="66" y="150"/>
                  </a:cubicBezTo>
                  <a:cubicBezTo>
                    <a:pt x="66" y="159"/>
                    <a:pt x="67" y="166"/>
                    <a:pt x="69" y="172"/>
                  </a:cubicBezTo>
                  <a:cubicBezTo>
                    <a:pt x="71" y="177"/>
                    <a:pt x="74" y="180"/>
                    <a:pt x="78" y="182"/>
                  </a:cubicBezTo>
                  <a:cubicBezTo>
                    <a:pt x="83" y="183"/>
                    <a:pt x="83" y="183"/>
                    <a:pt x="83" y="183"/>
                  </a:cubicBezTo>
                  <a:cubicBezTo>
                    <a:pt x="84" y="187"/>
                    <a:pt x="84" y="187"/>
                    <a:pt x="84" y="187"/>
                  </a:cubicBezTo>
                  <a:cubicBezTo>
                    <a:pt x="89" y="207"/>
                    <a:pt x="100" y="224"/>
                    <a:pt x="113" y="235"/>
                  </a:cubicBezTo>
                  <a:cubicBezTo>
                    <a:pt x="126" y="247"/>
                    <a:pt x="142" y="254"/>
                    <a:pt x="158" y="254"/>
                  </a:cubicBezTo>
                  <a:cubicBezTo>
                    <a:pt x="174" y="254"/>
                    <a:pt x="190" y="247"/>
                    <a:pt x="203" y="235"/>
                  </a:cubicBezTo>
                  <a:cubicBezTo>
                    <a:pt x="217" y="223"/>
                    <a:pt x="227" y="207"/>
                    <a:pt x="233" y="187"/>
                  </a:cubicBezTo>
                  <a:cubicBezTo>
                    <a:pt x="234" y="183"/>
                    <a:pt x="234" y="183"/>
                    <a:pt x="234" y="183"/>
                  </a:cubicBezTo>
                  <a:cubicBezTo>
                    <a:pt x="238" y="181"/>
                    <a:pt x="238" y="181"/>
                    <a:pt x="238" y="181"/>
                  </a:cubicBezTo>
                  <a:cubicBezTo>
                    <a:pt x="242" y="180"/>
                    <a:pt x="245" y="177"/>
                    <a:pt x="247" y="172"/>
                  </a:cubicBezTo>
                  <a:cubicBezTo>
                    <a:pt x="249" y="166"/>
                    <a:pt x="250" y="158"/>
                    <a:pt x="250" y="150"/>
                  </a:cubicBezTo>
                  <a:cubicBezTo>
                    <a:pt x="249" y="149"/>
                    <a:pt x="249" y="149"/>
                    <a:pt x="248" y="148"/>
                  </a:cubicBezTo>
                  <a:close/>
                </a:path>
              </a:pathLst>
            </a:custGeom>
            <a:solidFill>
              <a:srgbClr val="008DD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595757"/>
                </a:solidFill>
                <a:effectLst/>
                <a:uLnTx/>
                <a:uFillTx/>
              </a:endParaRPr>
            </a:p>
          </p:txBody>
        </p:sp>
        <p:sp>
          <p:nvSpPr>
            <p:cNvPr id="65" name="矩形 52"/>
            <p:cNvSpPr/>
            <p:nvPr/>
          </p:nvSpPr>
          <p:spPr bwMode="auto">
            <a:xfrm>
              <a:off x="5110553" y="2604036"/>
              <a:ext cx="1735046" cy="319486"/>
            </a:xfrm>
            <a:prstGeom prst="rect">
              <a:avLst/>
            </a:prstGeom>
            <a:noFill/>
            <a:ln w="9525" cap="flat" cmpd="sng" algn="ctr">
              <a:noFill/>
              <a:prstDash val="solid"/>
              <a:round/>
              <a:headEnd type="none" w="med" len="med"/>
              <a:tailEnd type="triangle" w="med" len="med"/>
            </a:ln>
            <a:effectLst/>
          </p:spPr>
          <p:txBody>
            <a:bodyPr vert="horz" wrap="square" lIns="90000" tIns="46800" rIns="90000" bIns="46800" numCol="1" rtlCol="0" anchor="t" anchorCtr="0" compatLnSpc="1">
              <a:noAutofit/>
            </a:bodyPr>
            <a:lstStyle/>
            <a:p>
              <a:r>
                <a:rPr lang="en-US" altLang="zh-CN" sz="1000" dirty="0" smtClean="0">
                  <a:latin typeface="Arial Unicode MS" panose="020B0604020202020204" charset="-122"/>
                  <a:ea typeface="Arial Unicode MS" panose="020B0604020202020204" charset="-122"/>
                  <a:cs typeface="Arial Unicode MS" panose="020B0604020202020204" charset="-122"/>
                </a:rPr>
                <a:t>User login with credential</a:t>
              </a:r>
            </a:p>
          </p:txBody>
        </p:sp>
        <p:sp>
          <p:nvSpPr>
            <p:cNvPr id="66" name="矩形 52"/>
            <p:cNvSpPr/>
            <p:nvPr/>
          </p:nvSpPr>
          <p:spPr bwMode="auto">
            <a:xfrm>
              <a:off x="7547154" y="2512324"/>
              <a:ext cx="2270728" cy="319486"/>
            </a:xfrm>
            <a:prstGeom prst="rect">
              <a:avLst/>
            </a:prstGeom>
            <a:noFill/>
            <a:ln w="9525" cap="flat" cmpd="sng" algn="ctr">
              <a:noFill/>
              <a:prstDash val="solid"/>
              <a:round/>
              <a:headEnd type="none" w="med" len="med"/>
              <a:tailEnd type="triangle" w="med" len="med"/>
            </a:ln>
            <a:effectLst/>
          </p:spPr>
          <p:txBody>
            <a:bodyPr vert="horz" wrap="square" lIns="90000" tIns="46800" rIns="90000" bIns="46800" numCol="1" rtlCol="0" anchor="t" anchorCtr="0" compatLnSpc="1">
              <a:noAutofit/>
            </a:bodyPr>
            <a:lstStyle/>
            <a:p>
              <a:r>
                <a:rPr lang="en-US" altLang="zh-CN" sz="1000" dirty="0" smtClean="0">
                  <a:latin typeface="Arial Unicode MS" panose="020B0604020202020204" charset="-122"/>
                  <a:ea typeface="Arial Unicode MS" panose="020B0604020202020204" charset="-122"/>
                  <a:cs typeface="Arial Unicode MS" panose="020B0604020202020204" charset="-122"/>
                </a:rPr>
                <a:t>User send token along with the requested </a:t>
              </a:r>
              <a:r>
                <a:rPr lang="en-US" altLang="zh-CN" sz="1000" dirty="0" err="1" smtClean="0">
                  <a:latin typeface="Arial Unicode MS" panose="020B0604020202020204" charset="-122"/>
                  <a:ea typeface="Arial Unicode MS" panose="020B0604020202020204" charset="-122"/>
                  <a:cs typeface="Arial Unicode MS" panose="020B0604020202020204" charset="-122"/>
                </a:rPr>
                <a:t>url</a:t>
              </a:r>
              <a:r>
                <a:rPr lang="en-US" altLang="zh-CN" sz="1000" dirty="0" smtClean="0">
                  <a:latin typeface="Arial Unicode MS" panose="020B0604020202020204" charset="-122"/>
                  <a:ea typeface="Arial Unicode MS" panose="020B0604020202020204" charset="-122"/>
                  <a:cs typeface="Arial Unicode MS" panose="020B0604020202020204" charset="-122"/>
                </a:rPr>
                <a:t> to MSB External API Gateway</a:t>
              </a:r>
            </a:p>
          </p:txBody>
        </p:sp>
        <p:cxnSp>
          <p:nvCxnSpPr>
            <p:cNvPr id="67" name="直接箭头连接符 105"/>
            <p:cNvCxnSpPr>
              <a:cxnSpLocks noChangeShapeType="1"/>
            </p:cNvCxnSpPr>
            <p:nvPr/>
          </p:nvCxnSpPr>
          <p:spPr bwMode="auto">
            <a:xfrm flipV="1">
              <a:off x="3864598" y="2467349"/>
              <a:ext cx="1297832" cy="789789"/>
            </a:xfrm>
            <a:prstGeom prst="curvedConnector3">
              <a:avLst>
                <a:gd name="adj1" fmla="val 3249"/>
              </a:avLst>
            </a:prstGeom>
            <a:noFill/>
            <a:ln w="19050" cap="rnd" algn="ctr">
              <a:solidFill>
                <a:srgbClr val="00B0F0"/>
              </a:solidFill>
              <a:round/>
              <a:tailEnd type="stealth" w="med" len="med"/>
            </a:ln>
          </p:spPr>
        </p:cxnSp>
        <p:sp>
          <p:nvSpPr>
            <p:cNvPr id="68" name="椭圆 160"/>
            <p:cNvSpPr/>
            <p:nvPr/>
          </p:nvSpPr>
          <p:spPr>
            <a:xfrm>
              <a:off x="3503046" y="2328146"/>
              <a:ext cx="144000" cy="153153"/>
            </a:xfrm>
            <a:prstGeom prst="ellipse">
              <a:avLst/>
            </a:prstGeom>
            <a:no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FF0000"/>
                  </a:solidFill>
                  <a:effectLst/>
                  <a:uLnTx/>
                  <a:uFillTx/>
                  <a:latin typeface="Calibri" panose="020F0502020204030204"/>
                  <a:ea typeface="SimSun" panose="02010600030101010101" pitchFamily="2" charset="-122"/>
                  <a:cs typeface="+mn-cs"/>
                </a:rPr>
                <a:t>2</a:t>
              </a:r>
              <a:endParaRPr kumimoji="0" lang="zh-CN" altLang="en-US" sz="1200" b="0" i="0" u="none" strike="noStrike" kern="0" cap="none" spc="0" normalizeH="0" baseline="0" noProof="0" dirty="0">
                <a:ln>
                  <a:noFill/>
                </a:ln>
                <a:solidFill>
                  <a:srgbClr val="FF0000"/>
                </a:solidFill>
                <a:effectLst/>
                <a:uLnTx/>
                <a:uFillTx/>
                <a:latin typeface="Calibri" panose="020F0502020204030204"/>
                <a:ea typeface="SimSun" panose="02010600030101010101" pitchFamily="2" charset="-122"/>
                <a:cs typeface="+mn-cs"/>
              </a:endParaRPr>
            </a:p>
          </p:txBody>
        </p:sp>
        <p:sp>
          <p:nvSpPr>
            <p:cNvPr id="69" name="矩形 52"/>
            <p:cNvSpPr/>
            <p:nvPr/>
          </p:nvSpPr>
          <p:spPr bwMode="auto">
            <a:xfrm>
              <a:off x="3613626" y="2286844"/>
              <a:ext cx="1526295" cy="319486"/>
            </a:xfrm>
            <a:prstGeom prst="rect">
              <a:avLst/>
            </a:prstGeom>
            <a:noFill/>
            <a:ln w="9525" cap="flat" cmpd="sng" algn="ctr">
              <a:noFill/>
              <a:prstDash val="solid"/>
              <a:round/>
              <a:headEnd type="none" w="med" len="med"/>
              <a:tailEnd type="triangle" w="med" len="med"/>
            </a:ln>
            <a:effectLst/>
          </p:spPr>
          <p:txBody>
            <a:bodyPr vert="horz" wrap="square" lIns="90000" tIns="46800" rIns="90000" bIns="46800" numCol="1" rtlCol="0" anchor="t" anchorCtr="0" compatLnSpc="1">
              <a:noAutofit/>
            </a:bodyPr>
            <a:lstStyle/>
            <a:p>
              <a:r>
                <a:rPr lang="en-US" altLang="zh-CN" sz="1000" dirty="0" smtClean="0">
                  <a:latin typeface="Arial Unicode MS" panose="020B0604020202020204" charset="-122"/>
                  <a:ea typeface="Arial Unicode MS" panose="020B0604020202020204" charset="-122"/>
                  <a:cs typeface="Arial Unicode MS" panose="020B0604020202020204" charset="-122"/>
                </a:rPr>
                <a:t>Assign a token to user</a:t>
              </a:r>
            </a:p>
          </p:txBody>
        </p:sp>
        <p:sp>
          <p:nvSpPr>
            <p:cNvPr id="70" name="TextBox 69"/>
            <p:cNvSpPr txBox="1"/>
            <p:nvPr/>
          </p:nvSpPr>
          <p:spPr>
            <a:xfrm>
              <a:off x="2582983" y="5102824"/>
              <a:ext cx="3038904" cy="600164"/>
            </a:xfrm>
            <a:prstGeom prst="rect">
              <a:avLst/>
            </a:prstGeom>
            <a:noFill/>
            <a:ln>
              <a:solidFill>
                <a:srgbClr val="FF0000"/>
              </a:solidFill>
            </a:ln>
          </p:spPr>
          <p:txBody>
            <a:bodyPr wrap="square" rtlCol="0">
              <a:spAutoFit/>
            </a:bodyPr>
            <a:lstStyle/>
            <a:p>
              <a:r>
                <a:rPr lang="en-US" sz="1100" dirty="0" smtClean="0">
                  <a:solidFill>
                    <a:srgbClr val="FF0000"/>
                  </a:solidFill>
                  <a:latin typeface="Microsoft YaHei" panose="020B0503020204020204" pitchFamily="34" charset="-122"/>
                  <a:ea typeface="Microsoft YaHei" panose="020B0503020204020204" pitchFamily="34" charset="-122"/>
                </a:rPr>
                <a:t>Note: </a:t>
              </a:r>
              <a:r>
                <a:rPr lang="en-US" altLang="zh-CN" sz="1100" dirty="0" smtClean="0">
                  <a:solidFill>
                    <a:srgbClr val="FF0000"/>
                  </a:solidFill>
                  <a:latin typeface="Microsoft YaHei" panose="020B0503020204020204" pitchFamily="34" charset="-122"/>
                  <a:ea typeface="Microsoft YaHei" panose="020B0503020204020204" pitchFamily="34" charset="-122"/>
                </a:rPr>
                <a:t>the request http method and </a:t>
              </a:r>
              <a:r>
                <a:rPr lang="en-US" altLang="zh-CN" sz="1100" dirty="0" err="1" smtClean="0">
                  <a:solidFill>
                    <a:srgbClr val="FF0000"/>
                  </a:solidFill>
                  <a:latin typeface="Microsoft YaHei" panose="020B0503020204020204" pitchFamily="34" charset="-122"/>
                  <a:ea typeface="Microsoft YaHei" panose="020B0503020204020204" pitchFamily="34" charset="-122"/>
                </a:rPr>
                <a:t>uri</a:t>
              </a:r>
              <a:r>
                <a:rPr lang="en-US" altLang="zh-CN" sz="1100" dirty="0" smtClean="0">
                  <a:solidFill>
                    <a:srgbClr val="FF0000"/>
                  </a:solidFill>
                  <a:latin typeface="Microsoft YaHei" panose="020B0503020204020204" pitchFamily="34" charset="-122"/>
                  <a:ea typeface="Microsoft YaHei" panose="020B0503020204020204" pitchFamily="34" charset="-122"/>
                </a:rPr>
                <a:t> is implicitly mapped to AAF permission by the </a:t>
              </a:r>
              <a:r>
                <a:rPr lang="en-US" altLang="zh-CN" sz="1100" dirty="0" err="1" smtClean="0">
                  <a:solidFill>
                    <a:srgbClr val="FF0000"/>
                  </a:solidFill>
                  <a:latin typeface="Microsoft YaHei" panose="020B0503020204020204" pitchFamily="34" charset="-122"/>
                  <a:ea typeface="Microsoft YaHei" panose="020B0503020204020204" pitchFamily="34" charset="-122"/>
                </a:rPr>
                <a:t>plugin</a:t>
              </a:r>
              <a:endParaRPr lang="en-US" sz="1100" dirty="0" smtClean="0">
                <a:solidFill>
                  <a:srgbClr val="FF0000"/>
                </a:solidFill>
                <a:latin typeface="Microsoft YaHei" panose="020B0503020204020204" pitchFamily="34" charset="-122"/>
                <a:ea typeface="Microsoft YaHei" panose="020B0503020204020204" pitchFamily="34" charset="-122"/>
              </a:endParaRPr>
            </a:p>
          </p:txBody>
        </p:sp>
        <p:cxnSp>
          <p:nvCxnSpPr>
            <p:cNvPr id="71" name="直接箭头连接符 70"/>
            <p:cNvCxnSpPr>
              <a:endCxn id="70" idx="0"/>
            </p:cNvCxnSpPr>
            <p:nvPr/>
          </p:nvCxnSpPr>
          <p:spPr>
            <a:xfrm flipH="1">
              <a:off x="4102435" y="3437535"/>
              <a:ext cx="1158414" cy="1665289"/>
            </a:xfrm>
            <a:prstGeom prst="straightConnector1">
              <a:avLst/>
            </a:prstGeom>
            <a:noFill/>
            <a:ln w="19050" cap="flat" cmpd="sng" algn="ctr">
              <a:solidFill>
                <a:srgbClr val="FF0000"/>
              </a:solidFill>
              <a:prstDash val="dash"/>
              <a:tailEnd type="arrow"/>
            </a:ln>
            <a:effectLst>
              <a:outerShdw blurRad="40000" dist="20000" dir="5400000" rotWithShape="0">
                <a:srgbClr val="000000">
                  <a:alpha val="38000"/>
                </a:srgbClr>
              </a:outerShdw>
            </a:effectLst>
          </p:spPr>
        </p:cxnSp>
        <p:cxnSp>
          <p:nvCxnSpPr>
            <p:cNvPr id="72" name="Straight Arrow Connector 301"/>
            <p:cNvCxnSpPr/>
            <p:nvPr/>
          </p:nvCxnSpPr>
          <p:spPr>
            <a:xfrm flipH="1" flipV="1">
              <a:off x="4688448" y="3846728"/>
              <a:ext cx="2448775" cy="913190"/>
            </a:xfrm>
            <a:prstGeom prst="straightConnector1">
              <a:avLst/>
            </a:prstGeom>
            <a:noFill/>
            <a:ln w="19050" cap="flat" cmpd="sng" algn="ctr">
              <a:solidFill>
                <a:srgbClr val="00B0F0"/>
              </a:solidFill>
              <a:prstDash val="solid"/>
              <a:tailEnd type="arrow"/>
            </a:ln>
            <a:effectLst>
              <a:outerShdw blurRad="40000" dist="20000" dir="5400000" rotWithShape="0">
                <a:srgbClr val="000000">
                  <a:alpha val="38000"/>
                </a:srgbClr>
              </a:outerShdw>
            </a:effectLst>
          </p:spPr>
        </p:cxnSp>
        <p:sp>
          <p:nvSpPr>
            <p:cNvPr id="73" name="矩形 52"/>
            <p:cNvSpPr/>
            <p:nvPr/>
          </p:nvSpPr>
          <p:spPr bwMode="auto">
            <a:xfrm>
              <a:off x="5128246" y="3129454"/>
              <a:ext cx="1915324" cy="319486"/>
            </a:xfrm>
            <a:prstGeom prst="rect">
              <a:avLst/>
            </a:prstGeom>
            <a:noFill/>
            <a:ln w="9525" cap="flat" cmpd="sng" algn="ctr">
              <a:noFill/>
              <a:prstDash val="solid"/>
              <a:round/>
              <a:headEnd type="none" w="med" len="med"/>
              <a:tailEnd type="triangle" w="med" len="med"/>
            </a:ln>
            <a:effectLst/>
          </p:spPr>
          <p:txBody>
            <a:bodyPr vert="horz" wrap="square" lIns="90000" tIns="46800" rIns="90000" bIns="46800" numCol="1" rtlCol="0" anchor="t" anchorCtr="0" compatLnSpc="1">
              <a:noAutofit/>
            </a:bodyPr>
            <a:lstStyle/>
            <a:p>
              <a:r>
                <a:rPr lang="en-US" altLang="zh-CN" sz="1000" dirty="0" smtClean="0">
                  <a:latin typeface="Arial Unicode MS" panose="020B0604020202020204" charset="-122"/>
                  <a:ea typeface="Arial Unicode MS" panose="020B0604020202020204" charset="-122"/>
                  <a:cs typeface="Arial Unicode MS" panose="020B0604020202020204" charset="-122"/>
                </a:rPr>
                <a:t>Validate token and permission</a:t>
              </a:r>
            </a:p>
          </p:txBody>
        </p:sp>
        <p:sp>
          <p:nvSpPr>
            <p:cNvPr id="74" name="椭圆 178"/>
            <p:cNvSpPr/>
            <p:nvPr/>
          </p:nvSpPr>
          <p:spPr>
            <a:xfrm>
              <a:off x="5038435" y="3152461"/>
              <a:ext cx="144000" cy="153153"/>
            </a:xfrm>
            <a:prstGeom prst="ellipse">
              <a:avLst/>
            </a:prstGeom>
            <a:no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rgbClr val="FF0000"/>
                  </a:solidFill>
                  <a:effectLst/>
                  <a:uLnTx/>
                  <a:uFillTx/>
                  <a:latin typeface="Calibri" panose="020F0502020204030204"/>
                  <a:ea typeface="SimSun" panose="02010600030101010101" pitchFamily="2" charset="-122"/>
                  <a:cs typeface="+mn-cs"/>
                </a:rPr>
                <a:t>4</a:t>
              </a:r>
              <a:endParaRPr kumimoji="0" lang="zh-CN" altLang="en-US" sz="1200" b="0" i="0" u="none" strike="noStrike" kern="0" cap="none" spc="0" normalizeH="0" baseline="0" noProof="0" dirty="0">
                <a:ln>
                  <a:noFill/>
                </a:ln>
                <a:solidFill>
                  <a:srgbClr val="FF0000"/>
                </a:solidFill>
                <a:effectLst/>
                <a:uLnTx/>
                <a:uFillTx/>
                <a:latin typeface="Calibri" panose="020F0502020204030204"/>
                <a:ea typeface="SimSun" panose="02010600030101010101" pitchFamily="2" charset="-122"/>
                <a:cs typeface="+mn-cs"/>
              </a:endParaRPr>
            </a:p>
          </p:txBody>
        </p:sp>
        <p:sp>
          <p:nvSpPr>
            <p:cNvPr id="75" name="TextBox 74"/>
            <p:cNvSpPr txBox="1"/>
            <p:nvPr/>
          </p:nvSpPr>
          <p:spPr>
            <a:xfrm>
              <a:off x="6058177" y="5101321"/>
              <a:ext cx="3038904" cy="600164"/>
            </a:xfrm>
            <a:prstGeom prst="rect">
              <a:avLst/>
            </a:prstGeom>
            <a:noFill/>
            <a:ln>
              <a:solidFill>
                <a:srgbClr val="FF0000"/>
              </a:solidFill>
            </a:ln>
          </p:spPr>
          <p:txBody>
            <a:bodyPr wrap="square" rtlCol="0">
              <a:spAutoFit/>
            </a:bodyPr>
            <a:lstStyle/>
            <a:p>
              <a:r>
                <a:rPr lang="en-US" sz="1100" dirty="0" smtClean="0">
                  <a:solidFill>
                    <a:srgbClr val="FF0000"/>
                  </a:solidFill>
                  <a:latin typeface="Microsoft YaHei" panose="020B0503020204020204" pitchFamily="34" charset="-122"/>
                  <a:ea typeface="Microsoft YaHei" panose="020B0503020204020204" pitchFamily="34" charset="-122"/>
                </a:rPr>
                <a:t>Note: </a:t>
              </a:r>
              <a:r>
                <a:rPr lang="en-US" altLang="zh-CN" sz="1100" dirty="0" smtClean="0">
                  <a:solidFill>
                    <a:srgbClr val="FF0000"/>
                  </a:solidFill>
                  <a:latin typeface="Microsoft YaHei" panose="020B0503020204020204" pitchFamily="34" charset="-122"/>
                  <a:ea typeface="Microsoft YaHei" panose="020B0503020204020204" pitchFamily="34" charset="-122"/>
                </a:rPr>
                <a:t>the project choose to do authorization itself or delegate to MSB base on its business requirement</a:t>
              </a:r>
              <a:endParaRPr lang="en-US" sz="1100" dirty="0" smtClean="0">
                <a:solidFill>
                  <a:srgbClr val="FF0000"/>
                </a:solidFill>
                <a:latin typeface="Microsoft YaHei" panose="020B0503020204020204" pitchFamily="34" charset="-122"/>
                <a:ea typeface="Microsoft YaHei" panose="020B0503020204020204" pitchFamily="34" charset="-122"/>
              </a:endParaRPr>
            </a:p>
          </p:txBody>
        </p:sp>
        <p:cxnSp>
          <p:nvCxnSpPr>
            <p:cNvPr id="76" name="直接箭头连接符 75"/>
            <p:cNvCxnSpPr/>
            <p:nvPr/>
          </p:nvCxnSpPr>
          <p:spPr>
            <a:xfrm flipV="1">
              <a:off x="6845599" y="4657031"/>
              <a:ext cx="0" cy="445793"/>
            </a:xfrm>
            <a:prstGeom prst="straightConnector1">
              <a:avLst/>
            </a:prstGeom>
            <a:noFill/>
            <a:ln w="19050" cap="flat" cmpd="sng" algn="ctr">
              <a:solidFill>
                <a:srgbClr val="FF0000"/>
              </a:solidFill>
              <a:prstDash val="dash"/>
              <a:tailEnd type="arrow"/>
            </a:ln>
            <a:effectLst>
              <a:outerShdw blurRad="40000" dist="20000" dir="5400000" rotWithShape="0">
                <a:srgbClr val="000000">
                  <a:alpha val="38000"/>
                </a:srgbClr>
              </a:outerShdw>
            </a:effectLst>
          </p:spPr>
        </p:cxnSp>
      </p:grpSp>
      <p:sp>
        <p:nvSpPr>
          <p:cNvPr id="4" name="文本框 3"/>
          <p:cNvSpPr txBox="1"/>
          <p:nvPr/>
        </p:nvSpPr>
        <p:spPr>
          <a:xfrm>
            <a:off x="8898890" y="1416685"/>
            <a:ext cx="3328035" cy="3691255"/>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t" forceAA="0">
            <a:spAutoFit/>
          </a:bodyPr>
          <a:lstStyle/>
          <a:p>
            <a:pPr marL="0" marR="0" indent="0" algn="l" defTabSz="457200" rtl="0" fontAlgn="auto" latinLnBrk="0" hangingPunct="0">
              <a:lnSpc>
                <a:spcPct val="100000"/>
              </a:lnSpc>
              <a:spcBef>
                <a:spcPts val="0"/>
              </a:spcBef>
              <a:spcAft>
                <a:spcPts val="0"/>
              </a:spcAft>
              <a:buClrTx/>
              <a:buSzTx/>
              <a:buFontTx/>
              <a:buNone/>
            </a:pPr>
            <a:r>
              <a:rPr kumimoji="0" lang="en-US" altLang="zh-CN" sz="1800" b="0" i="0" u="none" strike="noStrike" cap="none" spc="0" normalizeH="0" baseline="0">
                <a:ln>
                  <a:noFill/>
                </a:ln>
                <a:solidFill>
                  <a:srgbClr val="000000"/>
                </a:solidFill>
                <a:effectLst/>
                <a:uFillTx/>
                <a:latin typeface="+mn-lt"/>
                <a:ea typeface="SimSun" panose="02010600030101010101" pitchFamily="2" charset="-122"/>
                <a:cs typeface="+mn-cs"/>
                <a:sym typeface="Calibri" panose="020F0502020204030204"/>
              </a:rPr>
              <a:t>Somethig to consider:</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pPr>
            <a:r>
              <a:rPr kumimoji="0" lang="en-US" altLang="zh-CN" sz="1800" b="0" i="0" u="none" strike="noStrike" cap="none" spc="0" normalizeH="0" baseline="0">
                <a:ln>
                  <a:noFill/>
                </a:ln>
                <a:solidFill>
                  <a:srgbClr val="000000"/>
                </a:solidFill>
                <a:effectLst/>
                <a:uFillTx/>
                <a:latin typeface="+mn-lt"/>
                <a:ea typeface="SimSun" panose="02010600030101010101" pitchFamily="2" charset="-122"/>
                <a:cs typeface="+mn-cs"/>
                <a:sym typeface="Calibri" panose="020F0502020204030204"/>
              </a:rPr>
              <a:t>Auth at External API Gateway for user agent and external system</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pPr>
            <a:r>
              <a:rPr kumimoji="0" lang="en-US" altLang="zh-CN" sz="1800" b="0" i="0" u="none" strike="noStrike" cap="none" spc="0" normalizeH="0" baseline="0">
                <a:ln>
                  <a:noFill/>
                </a:ln>
                <a:solidFill>
                  <a:srgbClr val="000000"/>
                </a:solidFill>
                <a:effectLst/>
                <a:uFillTx/>
                <a:latin typeface="+mn-lt"/>
                <a:ea typeface="SimSun" panose="02010600030101010101" pitchFamily="2" charset="-122"/>
                <a:cs typeface="+mn-cs"/>
                <a:sym typeface="Calibri" panose="020F0502020204030204"/>
              </a:rPr>
              <a:t>User Token for user access</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pPr>
            <a:r>
              <a:rPr lang="en-US" altLang="zh-CN">
                <a:ea typeface="SimSun" panose="02010600030101010101" pitchFamily="2" charset="-122"/>
                <a:sym typeface="Calibri" panose="020F0502020204030204"/>
              </a:rPr>
              <a:t>API Token/OAuth for external system access</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pPr>
            <a:r>
              <a:rPr lang="en-US" altLang="zh-CN">
                <a:ea typeface="SimSun" panose="02010600030101010101" pitchFamily="2" charset="-122"/>
                <a:sym typeface="Calibri" panose="020F0502020204030204"/>
              </a:rPr>
              <a:t>Sidecar/Internal API Gateway for the security of inter-service communication </a:t>
            </a:r>
            <a:endParaRPr kumimoji="0" lang="en-US" altLang="zh-CN" sz="1800" b="0" i="0" u="none" strike="noStrike" cap="none" spc="0" normalizeH="0" baseline="0">
              <a:ln>
                <a:noFill/>
              </a:ln>
              <a:solidFill>
                <a:srgbClr val="000000"/>
              </a:solidFill>
              <a:effectLst/>
              <a:uFillTx/>
              <a:latin typeface="+mn-lt"/>
              <a:ea typeface="SimSun" panose="02010600030101010101" pitchFamily="2" charset="-122"/>
              <a:cs typeface="+mn-cs"/>
              <a:sym typeface="Calibri" panose="020F0502020204030204"/>
            </a:endParaRP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pPr>
            <a:endParaRPr kumimoji="0" lang="en-US" altLang="zh-CN" sz="1800" b="0" i="0" u="none" strike="noStrike" cap="none" spc="0" normalizeH="0" baseline="0">
              <a:ln>
                <a:noFill/>
              </a:ln>
              <a:solidFill>
                <a:srgbClr val="000000"/>
              </a:solidFill>
              <a:effectLst/>
              <a:uFillTx/>
              <a:latin typeface="+mn-lt"/>
              <a:ea typeface="SimSun" panose="02010600030101010101" pitchFamily="2" charset="-122"/>
              <a:cs typeface="+mn-cs"/>
              <a:sym typeface="Calibri" panose="020F0502020204030204"/>
            </a:endParaRPr>
          </a:p>
          <a:p>
            <a:pPr marL="285750" marR="0" indent="-285750" algn="l" defTabSz="457200" rtl="0" fontAlgn="auto" latinLnBrk="0" hangingPunct="0">
              <a:lnSpc>
                <a:spcPct val="100000"/>
              </a:lnSpc>
              <a:spcBef>
                <a:spcPts val="0"/>
              </a:spcBef>
              <a:spcAft>
                <a:spcPts val="0"/>
              </a:spcAft>
              <a:buClrTx/>
              <a:buSzTx/>
              <a:buFontTx/>
              <a:buNone/>
            </a:pPr>
            <a:endParaRPr kumimoji="0" lang="en-US" altLang="zh-CN" sz="1800" b="0" i="0" u="none" strike="noStrike" cap="none" spc="0" normalizeH="0" baseline="0">
              <a:ln>
                <a:noFill/>
              </a:ln>
              <a:solidFill>
                <a:srgbClr val="000000"/>
              </a:solidFill>
              <a:effectLst/>
              <a:uFillTx/>
              <a:latin typeface="+mn-lt"/>
              <a:ea typeface="SimSun" panose="02010600030101010101" pitchFamily="2" charset="-122"/>
              <a:cs typeface="+mn-cs"/>
              <a:sym typeface="Calibri" panose="020F0502020204030204"/>
            </a:endParaRPr>
          </a:p>
          <a:p>
            <a:pPr marL="0" marR="0" indent="0" algn="l" defTabSz="457200" rtl="0" fontAlgn="auto" latinLnBrk="0" hangingPunct="0">
              <a:lnSpc>
                <a:spcPct val="100000"/>
              </a:lnSpc>
              <a:spcBef>
                <a:spcPts val="0"/>
              </a:spcBef>
              <a:spcAft>
                <a:spcPts val="0"/>
              </a:spcAft>
              <a:buClrTx/>
              <a:buSzTx/>
              <a:buFontTx/>
              <a:buNone/>
            </a:pPr>
            <a:endParaRPr kumimoji="0" lang="en-US" altLang="zh-CN" sz="1800" b="0" i="0" u="none" strike="noStrike" cap="none" spc="0" normalizeH="0" baseline="0">
              <a:ln>
                <a:noFill/>
              </a:ln>
              <a:solidFill>
                <a:srgbClr val="000000"/>
              </a:solidFill>
              <a:effectLst/>
              <a:uFillTx/>
              <a:latin typeface="+mn-lt"/>
              <a:ea typeface="SimSun" panose="02010600030101010101" pitchFamily="2" charset="-122"/>
              <a:cs typeface="+mn-cs"/>
              <a:sym typeface="Calibri" panose="020F0502020204030204"/>
            </a:endParaRPr>
          </a:p>
        </p:txBody>
      </p:sp>
    </p:spTree>
    <p:extLst>
      <p:ext uri="{BB962C8B-B14F-4D97-AF65-F5344CB8AC3E}">
        <p14:creationId xmlns:p14="http://schemas.microsoft.com/office/powerpoint/2010/main" val="1646078935"/>
      </p:ext>
    </p:extLst>
  </p:cSld>
  <p:clrMapOvr>
    <a:masterClrMapping/>
  </p:clrMapOvr>
  <p:transition spd="med" advClick="0"/>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3509" y="341788"/>
            <a:ext cx="10844563" cy="615553"/>
          </a:xfrm>
        </p:spPr>
        <p:txBody>
          <a:bodyPr>
            <a:normAutofit/>
          </a:bodyPr>
          <a:lstStyle/>
          <a:p>
            <a:pPr fontAlgn="auto"/>
            <a:r>
              <a:rPr lang="en-US" altLang="zh-CN" sz="3600" dirty="0" smtClean="0">
                <a:solidFill>
                  <a:schemeClr val="bg1"/>
                </a:solidFill>
                <a:sym typeface="+mn-ea"/>
              </a:rPr>
              <a:t>Unified API Standard</a:t>
            </a:r>
          </a:p>
        </p:txBody>
      </p:sp>
      <p:sp>
        <p:nvSpPr>
          <p:cNvPr id="3" name="TextBox 2"/>
          <p:cNvSpPr txBox="1"/>
          <p:nvPr/>
        </p:nvSpPr>
        <p:spPr>
          <a:xfrm>
            <a:off x="696200" y="1300480"/>
            <a:ext cx="11099561"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endParaRPr lang="en-US" altLang="zh-CN" sz="3200" dirty="0" smtClean="0"/>
          </a:p>
          <a:p>
            <a:pPr marL="342900" indent="-342900"/>
            <a:endParaRPr lang="en-US" sz="3200" dirty="0" smtClean="0"/>
          </a:p>
        </p:txBody>
      </p:sp>
      <p:sp>
        <p:nvSpPr>
          <p:cNvPr id="5" name="TextBox 4"/>
          <p:cNvSpPr txBox="1"/>
          <p:nvPr/>
        </p:nvSpPr>
        <p:spPr>
          <a:xfrm>
            <a:off x="413385" y="1138555"/>
            <a:ext cx="11664950" cy="26752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buFont typeface="Wingdings" panose="05000000000000000000" charset="0"/>
            </a:pPr>
            <a:r>
              <a:rPr lang="en-US" altLang="zh-CN" sz="2400" dirty="0" smtClean="0"/>
              <a:t>Most of the projects produce RESTFul APIs for consuming, but in a none-consistent way, which is confusing to ONAP developer and user. We need to define some unified standards/best practices on the REST API definition across the ONAP projects such as versioning, url, error code.  There is a draft in the wiki page: </a:t>
            </a:r>
          </a:p>
          <a:p>
            <a:pPr>
              <a:buFont typeface="Wingdings" panose="05000000000000000000" charset="0"/>
            </a:pPr>
            <a:endParaRPr lang="en-US" altLang="zh-CN" sz="2400" dirty="0" smtClean="0"/>
          </a:p>
          <a:p>
            <a:pPr>
              <a:buFont typeface="Wingdings" panose="05000000000000000000" charset="0"/>
            </a:pPr>
            <a:r>
              <a:rPr lang="en-US" altLang="zh-CN" sz="2400" dirty="0" smtClean="0"/>
              <a:t>https://wiki.onap.org/display/DW/RESTful+API+Design+Specification</a:t>
            </a:r>
          </a:p>
          <a:p>
            <a:pPr>
              <a:buFont typeface="Wingdings" panose="05000000000000000000" charset="0"/>
            </a:pPr>
            <a:endParaRPr lang="en-US" altLang="zh-CN" sz="2400" dirty="0" smtClean="0"/>
          </a:p>
        </p:txBody>
      </p:sp>
    </p:spTree>
    <p:extLst>
      <p:ext uri="{BB962C8B-B14F-4D97-AF65-F5344CB8AC3E}">
        <p14:creationId xmlns:p14="http://schemas.microsoft.com/office/powerpoint/2010/main" val="1763658858"/>
      </p:ext>
    </p:extLst>
  </p:cSld>
  <p:clrMapOvr>
    <a:masterClrMapping/>
  </p:clrMapOvr>
  <p:transition spd="med" advClick="0"/>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435508" y="4092273"/>
            <a:ext cx="11318033" cy="2283814"/>
          </a:xfrm>
          <a:prstGeom prst="rect">
            <a:avLst/>
          </a:prstGeom>
        </p:spPr>
        <p:txBody>
          <a:bodyPr>
            <a:noAutofit/>
          </a:bodyPr>
          <a:lstStyle/>
          <a:p>
            <a:r>
              <a:rPr lang="en-US" sz="3200" b="1" dirty="0">
                <a:solidFill>
                  <a:schemeClr val="tx1"/>
                </a:solidFill>
              </a:rPr>
              <a:t>Recursive Service Orchestration in ONAP (</a:t>
            </a:r>
            <a:r>
              <a:rPr lang="en-US" sz="3200" b="1" dirty="0">
                <a:solidFill>
                  <a:srgbClr val="FF7C80"/>
                </a:solidFill>
              </a:rPr>
              <a:t>Gil</a:t>
            </a:r>
            <a:r>
              <a:rPr lang="en-US" sz="3200" b="1" dirty="0">
                <a:solidFill>
                  <a:schemeClr val="tx1"/>
                </a:solidFill>
              </a:rPr>
              <a:t>)</a:t>
            </a: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2945602545"/>
      </p:ext>
    </p:extLst>
  </p:cSld>
  <p:clrMapOvr>
    <a:masterClrMapping/>
  </p:clrMapOvr>
  <p:transition>
    <p:wipe dir="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pPr lvl="0" hangingPunct="0">
              <a:spcAft>
                <a:spcPts val="600"/>
              </a:spcAft>
              <a:defRPr/>
            </a:pPr>
            <a:r>
              <a:rPr lang="en-US" sz="3600" b="1" kern="0" dirty="0">
                <a:solidFill>
                  <a:schemeClr val="bg1"/>
                </a:solidFill>
                <a:latin typeface="Calibri"/>
                <a:sym typeface="Calibri"/>
              </a:rPr>
              <a:t>ONAP Orchestrator </a:t>
            </a:r>
            <a:r>
              <a:rPr lang="en-US" sz="3600" b="1" kern="0" dirty="0" smtClean="0">
                <a:solidFill>
                  <a:schemeClr val="bg1"/>
                </a:solidFill>
                <a:latin typeface="Calibri"/>
                <a:sym typeface="Calibri"/>
              </a:rPr>
              <a:t>Functions (1/2)</a:t>
            </a:r>
            <a:endParaRPr lang="en-US" sz="3600" b="1" kern="0" dirty="0">
              <a:solidFill>
                <a:schemeClr val="bg1"/>
              </a:solidFill>
              <a:latin typeface="Calibri"/>
              <a:sym typeface="Calibri"/>
            </a:endParaRPr>
          </a:p>
        </p:txBody>
      </p:sp>
      <p:sp>
        <p:nvSpPr>
          <p:cNvPr id="3" name="Rectangle 2"/>
          <p:cNvSpPr/>
          <p:nvPr/>
        </p:nvSpPr>
        <p:spPr>
          <a:xfrm>
            <a:off x="497127" y="914400"/>
            <a:ext cx="11433206" cy="5266266"/>
          </a:xfrm>
          <a:prstGeom prst="rect">
            <a:avLst/>
          </a:prstGeom>
        </p:spPr>
        <p:txBody>
          <a:bodyPr wrap="square">
            <a:noAutofit/>
          </a:bodyPr>
          <a:lstStyle/>
          <a:p>
            <a:pPr marL="168782" indent="-168782" defTabSz="457200" hangingPunct="0">
              <a:spcBef>
                <a:spcPts val="600"/>
              </a:spcBef>
              <a:spcAft>
                <a:spcPts val="300"/>
              </a:spcAft>
              <a:buFont typeface="Arial" panose="020B0604020202020204" pitchFamily="34" charset="0"/>
              <a:buChar char="•"/>
              <a:defRPr/>
            </a:pPr>
            <a:r>
              <a:rPr lang="en-US" altLang="zh-CN" sz="2800" b="1" kern="0" dirty="0">
                <a:solidFill>
                  <a:srgbClr val="067AB4">
                    <a:lumMod val="75000"/>
                  </a:srgbClr>
                </a:solidFill>
                <a:latin typeface="Calibri"/>
                <a:sym typeface="Calibri"/>
              </a:rPr>
              <a:t>Orchestrate Network Functions (VNF/PNF), and Network </a:t>
            </a:r>
            <a:r>
              <a:rPr lang="en-US" altLang="zh-CN" sz="2800" b="1" kern="0" dirty="0" smtClean="0">
                <a:solidFill>
                  <a:srgbClr val="067AB4">
                    <a:lumMod val="75000"/>
                  </a:srgbClr>
                </a:solidFill>
                <a:latin typeface="Calibri"/>
                <a:sym typeface="Calibri"/>
              </a:rPr>
              <a:t>Services, </a:t>
            </a:r>
            <a:r>
              <a:rPr lang="en-US" altLang="zh-CN" sz="2800" b="1" kern="0" dirty="0">
                <a:solidFill>
                  <a:srgbClr val="067AB4">
                    <a:lumMod val="75000"/>
                  </a:srgbClr>
                </a:solidFill>
                <a:latin typeface="Calibri"/>
                <a:sym typeface="Calibri"/>
              </a:rPr>
              <a:t>and services provided by the managed environment</a:t>
            </a:r>
          </a:p>
          <a:p>
            <a:pPr marL="168782" indent="-168782" defTabSz="457200" hangingPunct="0">
              <a:spcBef>
                <a:spcPts val="600"/>
              </a:spcBef>
              <a:spcAft>
                <a:spcPts val="300"/>
              </a:spcAft>
              <a:buFont typeface="Arial" panose="020B0604020202020204" pitchFamily="34" charset="0"/>
              <a:buChar char="•"/>
              <a:defRPr/>
            </a:pPr>
            <a:r>
              <a:rPr lang="en-US" altLang="zh-CN" sz="2800" b="1" kern="0" dirty="0">
                <a:solidFill>
                  <a:srgbClr val="067AB4">
                    <a:lumMod val="75000"/>
                  </a:srgbClr>
                </a:solidFill>
                <a:latin typeface="Calibri"/>
                <a:sym typeface="Calibri"/>
              </a:rPr>
              <a:t> Coordinate cross-controller activities driven by orders and </a:t>
            </a:r>
            <a:r>
              <a:rPr lang="en-US" altLang="zh-CN" sz="2800" b="1" kern="0" dirty="0" smtClean="0">
                <a:solidFill>
                  <a:srgbClr val="067AB4">
                    <a:lumMod val="75000"/>
                  </a:srgbClr>
                </a:solidFill>
                <a:latin typeface="Calibri"/>
                <a:sym typeface="Calibri"/>
              </a:rPr>
              <a:t>events to</a:t>
            </a:r>
            <a:endParaRPr lang="en-US" altLang="zh-CN" sz="2800" b="1" kern="0" dirty="0">
              <a:solidFill>
                <a:srgbClr val="067AB4">
                  <a:lumMod val="75000"/>
                </a:srgbClr>
              </a:solidFill>
              <a:latin typeface="Calibri"/>
              <a:sym typeface="Calibri"/>
            </a:endParaRPr>
          </a:p>
          <a:p>
            <a:pPr marL="462424" lvl="1" indent="-285750" defTabSz="457200" hangingPunct="0">
              <a:buFont typeface="Courier New" panose="02070309020205020404" pitchFamily="49" charset="0"/>
              <a:buChar char="o"/>
              <a:defRPr/>
            </a:pPr>
            <a:r>
              <a:rPr lang="en-US" b="1" kern="0" dirty="0" smtClean="0">
                <a:solidFill>
                  <a:srgbClr val="000000"/>
                </a:solidFill>
                <a:latin typeface="Calibri"/>
                <a:sym typeface="Calibri"/>
              </a:rPr>
              <a:t>Instantiate/modify/upgrade/configure/remove (LCM) </a:t>
            </a:r>
            <a:r>
              <a:rPr lang="en-US" b="1" kern="0" dirty="0">
                <a:solidFill>
                  <a:srgbClr val="000000"/>
                </a:solidFill>
                <a:latin typeface="Calibri"/>
                <a:sym typeface="Calibri"/>
              </a:rPr>
              <a:t>VNFs/PNFs, </a:t>
            </a:r>
            <a:r>
              <a:rPr lang="en-US" b="1" kern="0" dirty="0" smtClean="0">
                <a:solidFill>
                  <a:srgbClr val="000000"/>
                </a:solidFill>
                <a:latin typeface="Calibri"/>
                <a:sym typeface="Calibri"/>
              </a:rPr>
              <a:t>network services, </a:t>
            </a:r>
            <a:r>
              <a:rPr lang="en-US" b="1" kern="0" dirty="0">
                <a:solidFill>
                  <a:srgbClr val="000000"/>
                </a:solidFill>
                <a:latin typeface="Calibri"/>
                <a:sym typeface="Calibri"/>
              </a:rPr>
              <a:t>and services from the managed environment</a:t>
            </a:r>
          </a:p>
          <a:p>
            <a:pPr marL="462424" lvl="1" indent="-285750" defTabSz="457200" hangingPunct="0">
              <a:buFont typeface="Courier New" panose="02070309020205020404" pitchFamily="49" charset="0"/>
              <a:buChar char="o"/>
              <a:defRPr/>
            </a:pPr>
            <a:r>
              <a:rPr lang="en-US" b="1" kern="0" dirty="0">
                <a:solidFill>
                  <a:srgbClr val="000000"/>
                </a:solidFill>
                <a:latin typeface="Calibri"/>
                <a:sym typeface="Calibri"/>
              </a:rPr>
              <a:t>P</a:t>
            </a:r>
            <a:r>
              <a:rPr lang="en-US" b="1" kern="0" dirty="0" smtClean="0">
                <a:solidFill>
                  <a:srgbClr val="000000"/>
                </a:solidFill>
                <a:latin typeface="Calibri"/>
                <a:sym typeface="Calibri"/>
              </a:rPr>
              <a:t>erform </a:t>
            </a:r>
            <a:r>
              <a:rPr lang="en-US" b="1" kern="0" dirty="0">
                <a:solidFill>
                  <a:srgbClr val="000000"/>
                </a:solidFill>
                <a:latin typeface="Calibri"/>
                <a:sym typeface="Calibri"/>
              </a:rPr>
              <a:t>multi-control layer remedy actions.  </a:t>
            </a:r>
          </a:p>
          <a:p>
            <a:pPr marL="168782" indent="-168782" defTabSz="457200" hangingPunct="0">
              <a:spcBef>
                <a:spcPts val="600"/>
              </a:spcBef>
              <a:spcAft>
                <a:spcPts val="300"/>
              </a:spcAft>
              <a:defRPr/>
            </a:pPr>
            <a:r>
              <a:rPr lang="en-US" sz="2800" b="1" kern="0" dirty="0">
                <a:latin typeface="Calibri"/>
                <a:sym typeface="Calibri"/>
              </a:rPr>
              <a:t>Key Attributes of Orchestrator:</a:t>
            </a:r>
            <a:endParaRPr lang="en-US" sz="2400" b="1" kern="0" dirty="0">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Model Driven Orchestration</a:t>
            </a:r>
          </a:p>
          <a:p>
            <a:pPr marL="462424" marR="0" lvl="1"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defRPr/>
            </a:pPr>
            <a:r>
              <a:rPr kumimoji="0" lang="en-US" b="1" i="0" u="none" strike="noStrike" kern="0" cap="none" spc="0" normalizeH="0" baseline="0" noProof="0" dirty="0">
                <a:ln>
                  <a:noFill/>
                </a:ln>
                <a:solidFill>
                  <a:srgbClr val="000000"/>
                </a:solidFill>
                <a:effectLst/>
                <a:uLnTx/>
                <a:uFillTx/>
                <a:latin typeface="Calibri"/>
                <a:sym typeface="Calibri"/>
              </a:rPr>
              <a:t>Process behavior driven by resource / service model designed in SDC</a:t>
            </a:r>
          </a:p>
          <a:p>
            <a:pPr marL="462424" marR="0" lvl="1"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defRPr/>
            </a:pPr>
            <a:r>
              <a:rPr kumimoji="0" lang="en-US" b="1" i="0" u="none" strike="noStrike" kern="0" cap="none" spc="0" normalizeH="0" baseline="0" noProof="0" dirty="0">
                <a:ln>
                  <a:noFill/>
                </a:ln>
                <a:solidFill>
                  <a:srgbClr val="000000"/>
                </a:solidFill>
                <a:effectLst/>
                <a:uLnTx/>
                <a:uFillTx/>
                <a:latin typeface="Calibri"/>
                <a:sym typeface="Calibri"/>
              </a:rPr>
              <a:t>Orchestrates network functions and service LCM (Instantiations, ..) , </a:t>
            </a:r>
            <a:r>
              <a:rPr kumimoji="0" lang="en-US" b="1" i="1" u="none" strike="noStrike" kern="0" cap="none" spc="0" normalizeH="0" baseline="0" noProof="0" dirty="0">
                <a:ln>
                  <a:noFill/>
                </a:ln>
                <a:solidFill>
                  <a:srgbClr val="000000"/>
                </a:solidFill>
                <a:effectLst/>
                <a:uLnTx/>
                <a:uFillTx/>
                <a:latin typeface="Calibri"/>
                <a:sym typeface="Calibri"/>
              </a:rPr>
              <a:t>including compound / nested services</a:t>
            </a:r>
            <a:r>
              <a:rPr kumimoji="0" lang="en-US" b="1" i="0" u="none" strike="noStrike" kern="0" cap="none" spc="0" normalizeH="0" baseline="0" noProof="0" dirty="0">
                <a:ln>
                  <a:noFill/>
                </a:ln>
                <a:solidFill>
                  <a:srgbClr val="000000"/>
                </a:solidFill>
                <a:effectLst/>
                <a:uLnTx/>
                <a:uFillTx/>
                <a:latin typeface="Calibri"/>
                <a:sym typeface="Calibri"/>
              </a:rPr>
              <a:t> (parts</a:t>
            </a:r>
            <a:r>
              <a:rPr kumimoji="0" lang="en-US" b="1" i="0" u="none" strike="noStrike" kern="0" cap="none" spc="0" normalizeH="0" noProof="0" dirty="0">
                <a:ln>
                  <a:noFill/>
                </a:ln>
                <a:solidFill>
                  <a:srgbClr val="000000"/>
                </a:solidFill>
                <a:effectLst/>
                <a:uLnTx/>
                <a:uFillTx/>
                <a:latin typeface="Calibri"/>
                <a:sym typeface="Calibri"/>
              </a:rPr>
              <a:t> already in R1)</a:t>
            </a:r>
          </a:p>
          <a:p>
            <a:pPr marL="919624" lvl="2" indent="-285750" defTabSz="457200" hangingPunct="0">
              <a:buFont typeface="Wingdings" panose="05000000000000000000" pitchFamily="2" charset="2"/>
              <a:buChar char="ü"/>
              <a:defRPr/>
            </a:pPr>
            <a:r>
              <a:rPr lang="en-US" kern="0" baseline="0" dirty="0">
                <a:latin typeface="Calibri"/>
                <a:sym typeface="Calibri"/>
              </a:rPr>
              <a:t>Nesting</a:t>
            </a:r>
            <a:r>
              <a:rPr lang="en-US" kern="0" dirty="0">
                <a:latin typeface="Calibri"/>
                <a:sym typeface="Calibri"/>
              </a:rPr>
              <a:t> may be domain-specific </a:t>
            </a:r>
            <a:r>
              <a:rPr lang="en-US" kern="0" dirty="0" smtClean="0">
                <a:latin typeface="Calibri"/>
                <a:sym typeface="Calibri"/>
              </a:rPr>
              <a:t>orchestrator (does not require SO clone)</a:t>
            </a:r>
            <a:endParaRPr kumimoji="0" lang="en-US" i="0" u="none" strike="noStrike" kern="0" cap="none" spc="0" normalizeH="0" baseline="0" noProof="0" dirty="0">
              <a:ln>
                <a:noFill/>
              </a:ln>
              <a:effectLst/>
              <a:uLnTx/>
              <a:uFillTx/>
              <a:latin typeface="Calibri"/>
              <a:sym typeface="Calibri"/>
            </a:endParaRPr>
          </a:p>
          <a:p>
            <a:pPr marL="462424" marR="0" lvl="1"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defRPr/>
            </a:pPr>
            <a:r>
              <a:rPr kumimoji="0" lang="en-US" b="1" i="0" u="none" strike="noStrike" kern="0" cap="none" spc="0" normalizeH="0" baseline="0" noProof="0" dirty="0">
                <a:ln>
                  <a:noFill/>
                </a:ln>
                <a:solidFill>
                  <a:srgbClr val="000000"/>
                </a:solidFill>
                <a:effectLst/>
                <a:uLnTx/>
                <a:uFillTx/>
                <a:latin typeface="Calibri"/>
                <a:sym typeface="Calibri"/>
              </a:rPr>
              <a:t>Support software upgrade and planned change management </a:t>
            </a:r>
          </a:p>
          <a:p>
            <a:pPr marL="462424" marR="0" lvl="1"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defRPr/>
            </a:pPr>
            <a:r>
              <a:rPr kumimoji="0" lang="en-US" b="1" i="0" u="none" strike="noStrike" kern="0" cap="none" spc="0" normalizeH="0" baseline="0" noProof="0" dirty="0">
                <a:ln>
                  <a:noFill/>
                </a:ln>
                <a:solidFill>
                  <a:srgbClr val="000000"/>
                </a:solidFill>
                <a:effectLst/>
                <a:uLnTx/>
                <a:uFillTx/>
                <a:latin typeface="Calibri"/>
                <a:sym typeface="Calibri"/>
              </a:rPr>
              <a:t>Support open &amp; closed-loop control actions initiated by DCAE /Policy or external API (e.g.  OSS for Open Loop)</a:t>
            </a:r>
          </a:p>
          <a:p>
            <a:pPr marL="462424" marR="0" lvl="1"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defRPr/>
            </a:pPr>
            <a:r>
              <a:rPr kumimoji="0" lang="en-US" b="1" i="0" u="none" strike="noStrike" kern="0" cap="none" spc="0" normalizeH="0" baseline="0" noProof="0" dirty="0">
                <a:ln>
                  <a:noFill/>
                </a:ln>
                <a:solidFill>
                  <a:srgbClr val="000000"/>
                </a:solidFill>
                <a:effectLst/>
                <a:uLnTx/>
                <a:uFillTx/>
                <a:latin typeface="Calibri"/>
                <a:sym typeface="Calibri"/>
              </a:rPr>
              <a:t>Tracks orchestrated activity for the life of the request but doesn’t control state of orchestrated </a:t>
            </a:r>
            <a:r>
              <a:rPr kumimoji="0" lang="en-US" b="1" i="0" u="none" strike="noStrike" kern="0" cap="none" spc="0" normalizeH="0" baseline="0" noProof="0" dirty="0" smtClean="0">
                <a:ln>
                  <a:noFill/>
                </a:ln>
                <a:solidFill>
                  <a:srgbClr val="000000"/>
                </a:solidFill>
                <a:effectLst/>
                <a:uLnTx/>
                <a:uFillTx/>
                <a:latin typeface="Calibri"/>
                <a:sym typeface="Calibri"/>
              </a:rPr>
              <a:t>components</a:t>
            </a:r>
            <a:endParaRPr kumimoji="0" lang="en-US" b="1" i="0" u="none" strike="noStrike" kern="0" cap="none" spc="0" normalizeH="0" baseline="0" noProof="0" dirty="0">
              <a:ln>
                <a:noFill/>
              </a:ln>
              <a:solidFill>
                <a:srgbClr val="000000"/>
              </a:solidFill>
              <a:effectLst/>
              <a:uLnTx/>
              <a:uFillTx/>
              <a:latin typeface="Calibri"/>
              <a:sym typeface="Calibri"/>
            </a:endParaRPr>
          </a:p>
        </p:txBody>
      </p:sp>
    </p:spTree>
    <p:extLst>
      <p:ext uri="{BB962C8B-B14F-4D97-AF65-F5344CB8AC3E}">
        <p14:creationId xmlns:p14="http://schemas.microsoft.com/office/powerpoint/2010/main" val="905491369"/>
      </p:ext>
    </p:extLst>
  </p:cSld>
  <p:clrMapOvr>
    <a:masterClrMapping/>
  </p:clrMapOvr>
  <p:transition spd="med" advClick="0"/>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pPr lvl="0" hangingPunct="0">
              <a:spcAft>
                <a:spcPts val="600"/>
              </a:spcAft>
              <a:defRPr/>
            </a:pPr>
            <a:r>
              <a:rPr lang="en-US" sz="3600" b="1" kern="0" dirty="0">
                <a:solidFill>
                  <a:schemeClr val="bg1"/>
                </a:solidFill>
                <a:latin typeface="Calibri"/>
                <a:sym typeface="Calibri"/>
              </a:rPr>
              <a:t>ONAP Orchestrator </a:t>
            </a:r>
            <a:r>
              <a:rPr lang="en-US" sz="3600" b="1" kern="0" dirty="0" smtClean="0">
                <a:solidFill>
                  <a:schemeClr val="bg1"/>
                </a:solidFill>
                <a:latin typeface="Calibri"/>
                <a:sym typeface="Calibri"/>
              </a:rPr>
              <a:t>Functions (2/2)</a:t>
            </a:r>
            <a:endParaRPr lang="en-US" sz="3600" b="1" kern="0" dirty="0">
              <a:solidFill>
                <a:schemeClr val="bg1"/>
              </a:solidFill>
              <a:latin typeface="Calibri"/>
              <a:sym typeface="Calibri"/>
            </a:endParaRPr>
          </a:p>
        </p:txBody>
      </p:sp>
      <p:sp>
        <p:nvSpPr>
          <p:cNvPr id="3" name="Rectangle 2"/>
          <p:cNvSpPr/>
          <p:nvPr/>
        </p:nvSpPr>
        <p:spPr>
          <a:xfrm>
            <a:off x="497127" y="955964"/>
            <a:ext cx="11433206" cy="5224702"/>
          </a:xfrm>
          <a:prstGeom prst="rect">
            <a:avLst/>
          </a:prstGeom>
        </p:spPr>
        <p:txBody>
          <a:bodyPr wrap="square">
            <a:noAutofit/>
          </a:bodyPr>
          <a:lstStyle/>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45C87"/>
                </a:solidFill>
                <a:effectLst/>
                <a:uLnTx/>
                <a:uFillTx/>
                <a:latin typeface="Calibri"/>
                <a:sym typeface="Calibri"/>
              </a:rPr>
              <a:t>Interfaces to External OSS / BSS Systems</a:t>
            </a:r>
            <a:endPar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endParaRPr>
          </a:p>
          <a:p>
            <a:pPr marL="404813" marR="0" lvl="1"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defRPr/>
            </a:pPr>
            <a:r>
              <a:rPr kumimoji="0" lang="en-US" b="1" i="0" u="none" strike="noStrike" kern="0" cap="none" spc="0" normalizeH="0" baseline="0" noProof="0" dirty="0" smtClean="0">
                <a:ln>
                  <a:noFill/>
                </a:ln>
                <a:solidFill>
                  <a:srgbClr val="000000"/>
                </a:solidFill>
                <a:effectLst/>
                <a:uLnTx/>
                <a:uFillTx/>
                <a:latin typeface="Calibri"/>
                <a:sym typeface="Calibri"/>
              </a:rPr>
              <a:t>Standard APIs exposed northbound to create, modify or remove services and resources</a:t>
            </a:r>
          </a:p>
          <a:p>
            <a:pPr marL="404813" marR="0" lvl="1"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defRPr/>
            </a:pPr>
            <a:r>
              <a:rPr kumimoji="0" lang="en-US" b="1" i="0" u="none" strike="noStrike" kern="0" cap="none" spc="0" normalizeH="0" baseline="0" noProof="0" dirty="0" smtClean="0">
                <a:ln>
                  <a:noFill/>
                </a:ln>
                <a:solidFill>
                  <a:srgbClr val="000000"/>
                </a:solidFill>
                <a:effectLst/>
                <a:uLnTx/>
                <a:uFillTx/>
                <a:latin typeface="Calibri"/>
                <a:sym typeface="Calibri"/>
              </a:rPr>
              <a:t>Request decomposition of service request into service / network function components</a:t>
            </a:r>
          </a:p>
          <a:p>
            <a:pPr marL="404813" marR="0" lvl="1"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defRPr/>
            </a:pPr>
            <a:r>
              <a:rPr kumimoji="0" lang="en-US" b="1" i="0" u="none" strike="noStrike" kern="0" cap="none" spc="0" normalizeH="0" baseline="0" noProof="0" dirty="0" smtClean="0">
                <a:ln>
                  <a:noFill/>
                </a:ln>
                <a:solidFill>
                  <a:srgbClr val="000000"/>
                </a:solidFill>
                <a:effectLst/>
                <a:uLnTx/>
                <a:uFillTx/>
                <a:latin typeface="Calibri"/>
                <a:sym typeface="Calibri"/>
              </a:rPr>
              <a:t>Selects model / recipe that supports the request and maps order data to recipe / model</a:t>
            </a:r>
          </a:p>
          <a:p>
            <a:pPr marL="404813" marR="0" lvl="1"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defRPr/>
            </a:pPr>
            <a:endParaRPr kumimoji="0" lang="en-US" b="1" i="0" u="none" strike="noStrike" kern="0" cap="none" spc="0" normalizeH="0" baseline="0" noProof="0" dirty="0" smtClean="0">
              <a:ln>
                <a:noFill/>
              </a:ln>
              <a:solidFill>
                <a:srgbClr val="000000"/>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rPr>
              <a:t>Coordinating Activities Across Various ONAP Controllers</a:t>
            </a:r>
          </a:p>
          <a:p>
            <a:pPr marL="404813" marR="0" lvl="1"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defRPr/>
            </a:pPr>
            <a:r>
              <a:rPr kumimoji="0" lang="en-US" b="1" i="0" u="none" strike="noStrike" kern="0" cap="none" spc="0" normalizeH="0" baseline="0" noProof="0" dirty="0" smtClean="0">
                <a:ln>
                  <a:noFill/>
                </a:ln>
                <a:solidFill>
                  <a:srgbClr val="000000"/>
                </a:solidFill>
                <a:effectLst/>
                <a:uLnTx/>
                <a:uFillTx/>
                <a:latin typeface="Calibri"/>
                <a:sym typeface="Calibri"/>
              </a:rPr>
              <a:t>Coordinates activities across Multi-Cloud (infrastructure) / SDN-C / </a:t>
            </a:r>
            <a:r>
              <a:rPr lang="en-US" b="1" kern="0" dirty="0" smtClean="0">
                <a:solidFill>
                  <a:srgbClr val="000000"/>
                </a:solidFill>
                <a:latin typeface="Calibri"/>
                <a:sym typeface="Calibri"/>
              </a:rPr>
              <a:t>APP</a:t>
            </a:r>
            <a:r>
              <a:rPr kumimoji="0" lang="en-US" b="1" i="0" u="none" strike="noStrike" kern="0" cap="none" spc="0" normalizeH="0" baseline="0" noProof="0" dirty="0" smtClean="0">
                <a:ln>
                  <a:noFill/>
                </a:ln>
                <a:solidFill>
                  <a:srgbClr val="000000"/>
                </a:solidFill>
                <a:effectLst/>
                <a:uLnTx/>
                <a:uFillTx/>
                <a:latin typeface="Calibri"/>
                <a:sym typeface="Calibri"/>
              </a:rPr>
              <a:t>C / VF-C controllers</a:t>
            </a:r>
          </a:p>
          <a:p>
            <a:pPr marL="404813" marR="0" lvl="1"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defRPr/>
            </a:pPr>
            <a:r>
              <a:rPr kumimoji="0" lang="en-US" b="1" i="0" u="none" strike="noStrike" kern="0" cap="none" spc="0" normalizeH="0" baseline="0" noProof="0" dirty="0" smtClean="0">
                <a:ln>
                  <a:noFill/>
                </a:ln>
                <a:solidFill>
                  <a:srgbClr val="000000"/>
                </a:solidFill>
                <a:effectLst/>
                <a:uLnTx/>
                <a:uFillTx/>
                <a:latin typeface="Calibri"/>
                <a:sym typeface="Calibri"/>
              </a:rPr>
              <a:t>Manage recording of service configurations</a:t>
            </a:r>
          </a:p>
          <a:p>
            <a:pPr marL="119063" marR="0" lvl="1" algn="l" defTabSz="457200" rtl="0" eaLnBrk="1" fontAlgn="auto" latinLnBrk="0" hangingPunct="0">
              <a:lnSpc>
                <a:spcPct val="100000"/>
              </a:lnSpc>
              <a:spcBef>
                <a:spcPts val="0"/>
              </a:spcBef>
              <a:spcAft>
                <a:spcPts val="0"/>
              </a:spcAft>
              <a:buClrTx/>
              <a:buSzTx/>
              <a:tabLst/>
              <a:defRPr/>
            </a:pPr>
            <a:endParaRPr kumimoji="0" lang="en-US" b="1" i="0" u="none" strike="noStrike" kern="0" cap="none" spc="0" normalizeH="0" baseline="0" noProof="0" dirty="0" smtClean="0">
              <a:ln>
                <a:noFill/>
              </a:ln>
              <a:solidFill>
                <a:srgbClr val="067AB4">
                  <a:lumMod val="75000"/>
                </a:srgbClr>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rPr>
              <a:t>Orchestrator Performs Following Additional Services</a:t>
            </a:r>
          </a:p>
          <a:p>
            <a:pPr marL="404813" marR="0" lvl="1"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defRPr/>
            </a:pPr>
            <a:r>
              <a:rPr kumimoji="0" lang="en-US" b="1" i="0" u="none" strike="noStrike" kern="0" cap="none" spc="0" normalizeH="0" baseline="0" noProof="0" dirty="0" smtClean="0">
                <a:ln>
                  <a:noFill/>
                </a:ln>
                <a:solidFill>
                  <a:srgbClr val="000000"/>
                </a:solidFill>
                <a:effectLst/>
                <a:uLnTx/>
                <a:uFillTx/>
                <a:latin typeface="Calibri"/>
                <a:sym typeface="Calibri"/>
              </a:rPr>
              <a:t>Coordinates current inventories and placement/optimization recommendations</a:t>
            </a:r>
          </a:p>
          <a:p>
            <a:pPr marL="404813" marR="0" lvl="1"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defRPr/>
            </a:pPr>
            <a:r>
              <a:rPr kumimoji="0" lang="en-US" b="1" i="0" u="none" strike="noStrike" kern="0" cap="none" spc="0" normalizeH="0" baseline="0" noProof="0" dirty="0" smtClean="0">
                <a:ln>
                  <a:noFill/>
                </a:ln>
                <a:solidFill>
                  <a:srgbClr val="000000"/>
                </a:solidFill>
                <a:effectLst/>
                <a:uLnTx/>
                <a:uFillTx/>
                <a:latin typeface="Calibri"/>
                <a:sym typeface="Calibri"/>
              </a:rPr>
              <a:t>Enforces business &amp; technical policies</a:t>
            </a:r>
          </a:p>
          <a:p>
            <a:pPr marL="404813" marR="0" lvl="1"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defRPr/>
            </a:pPr>
            <a:r>
              <a:rPr kumimoji="0" lang="en-US" b="1" i="0" u="none" strike="noStrike" kern="0" cap="none" spc="0" normalizeH="0" baseline="0" noProof="0" dirty="0" smtClean="0">
                <a:ln>
                  <a:noFill/>
                </a:ln>
                <a:solidFill>
                  <a:srgbClr val="000000"/>
                </a:solidFill>
                <a:effectLst/>
                <a:uLnTx/>
                <a:uFillTx/>
                <a:latin typeface="Calibri"/>
                <a:sym typeface="Calibri"/>
              </a:rPr>
              <a:t>Support standards-based workflows</a:t>
            </a:r>
          </a:p>
          <a:p>
            <a:pPr marL="404813" marR="0" lvl="1"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defRPr/>
            </a:pPr>
            <a:r>
              <a:rPr kumimoji="0" lang="en-US" b="1" i="0" u="none" strike="noStrike" kern="0" cap="none" spc="0" normalizeH="0" baseline="0" noProof="0" dirty="0" smtClean="0">
                <a:ln>
                  <a:noFill/>
                </a:ln>
                <a:solidFill>
                  <a:srgbClr val="000000"/>
                </a:solidFill>
                <a:effectLst/>
                <a:uLnTx/>
                <a:uFillTx/>
                <a:latin typeface="Calibri"/>
                <a:sym typeface="Calibri"/>
              </a:rPr>
              <a:t>Validates and records network functions / service implementations</a:t>
            </a:r>
            <a:endParaRPr kumimoji="0" lang="en-US" b="1" i="0" u="none" strike="noStrike" kern="0" cap="none" spc="0" normalizeH="0" baseline="0" noProof="0" dirty="0">
              <a:ln>
                <a:noFill/>
              </a:ln>
              <a:solidFill>
                <a:srgbClr val="000000"/>
              </a:solidFill>
              <a:effectLst/>
              <a:uLnTx/>
              <a:uFillTx/>
              <a:latin typeface="Calibri"/>
              <a:sym typeface="Calibri"/>
            </a:endParaRPr>
          </a:p>
        </p:txBody>
      </p:sp>
    </p:spTree>
    <p:extLst>
      <p:ext uri="{BB962C8B-B14F-4D97-AF65-F5344CB8AC3E}">
        <p14:creationId xmlns:p14="http://schemas.microsoft.com/office/powerpoint/2010/main" val="4284081943"/>
      </p:ext>
    </p:extLst>
  </p:cSld>
  <p:clrMapOvr>
    <a:masterClrMapping/>
  </p:clrMapOvr>
  <p:transition spd="med" advClick="0"/>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r>
              <a:rPr lang="en-US" sz="3600" b="1" dirty="0">
                <a:solidFill>
                  <a:schemeClr val="bg1"/>
                </a:solidFill>
              </a:rPr>
              <a:t>Examples of Orchestration </a:t>
            </a:r>
            <a:r>
              <a:rPr lang="en-US" sz="3600" b="1" dirty="0" smtClean="0">
                <a:solidFill>
                  <a:schemeClr val="bg1"/>
                </a:solidFill>
              </a:rPr>
              <a:t>Requests (1/2)</a:t>
            </a:r>
            <a:endParaRPr lang="en-US" sz="3600" b="1" dirty="0">
              <a:solidFill>
                <a:schemeClr val="bg1"/>
              </a:solidFill>
            </a:endParaRPr>
          </a:p>
        </p:txBody>
      </p:sp>
      <p:sp>
        <p:nvSpPr>
          <p:cNvPr id="3" name="Rectangle 2"/>
          <p:cNvSpPr/>
          <p:nvPr/>
        </p:nvSpPr>
        <p:spPr>
          <a:xfrm>
            <a:off x="497127" y="1121823"/>
            <a:ext cx="11616496" cy="5423674"/>
          </a:xfrm>
          <a:prstGeom prst="rect">
            <a:avLst/>
          </a:prstGeom>
        </p:spPr>
        <p:txBody>
          <a:bodyPr wrap="square">
            <a:noAutofit/>
          </a:bodyPr>
          <a:lstStyle/>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Install/Configure a single network function (VNF or PNF</a:t>
            </a:r>
            <a:r>
              <a:rPr kumimoji="0" lang="en-US" sz="2400" b="1" i="0" u="none" strike="noStrike" kern="0" cap="none" spc="0" normalizeH="0" baseline="0" noProof="0" dirty="0" smtClean="0">
                <a:ln>
                  <a:noFill/>
                </a:ln>
                <a:solidFill>
                  <a:srgbClr val="067AB4">
                    <a:lumMod val="75000"/>
                  </a:srgbClr>
                </a:solidFill>
                <a:effectLst/>
                <a:uLnTx/>
                <a:uFillTx/>
                <a:latin typeface="Calibri"/>
                <a:sym typeface="Calibri"/>
              </a:rPr>
              <a:t>)</a:t>
            </a:r>
          </a:p>
          <a:p>
            <a:pPr marL="519574" lvl="1" indent="-342900" defTabSz="457200" hangingPunct="0">
              <a:spcBef>
                <a:spcPts val="600"/>
              </a:spcBef>
              <a:spcAft>
                <a:spcPts val="300"/>
              </a:spcAft>
              <a:buFont typeface="Courier New" panose="02070309020205020404" pitchFamily="49" charset="0"/>
              <a:buChar char="o"/>
              <a:defRPr/>
            </a:pPr>
            <a:r>
              <a:rPr lang="en-US" b="1" kern="0" dirty="0" smtClean="0">
                <a:solidFill>
                  <a:srgbClr val="000000"/>
                </a:solidFill>
                <a:latin typeface="Calibri"/>
                <a:sym typeface="Calibri"/>
              </a:rPr>
              <a:t>E.g</a:t>
            </a:r>
            <a:r>
              <a:rPr lang="en-US" b="1" kern="0" dirty="0">
                <a:solidFill>
                  <a:srgbClr val="000000"/>
                </a:solidFill>
                <a:latin typeface="Calibri"/>
                <a:sym typeface="Calibri"/>
              </a:rPr>
              <a:t>., d</a:t>
            </a:r>
            <a:r>
              <a:rPr lang="en-US" b="1" kern="0" dirty="0" smtClean="0">
                <a:solidFill>
                  <a:srgbClr val="000000"/>
                </a:solidFill>
                <a:latin typeface="Calibri"/>
                <a:sym typeface="Calibri"/>
              </a:rPr>
              <a:t>eploy </a:t>
            </a:r>
            <a:r>
              <a:rPr lang="en-US" b="1" kern="0" dirty="0">
                <a:solidFill>
                  <a:srgbClr val="000000"/>
                </a:solidFill>
                <a:latin typeface="Calibri"/>
                <a:sym typeface="Calibri"/>
              </a:rPr>
              <a:t>a new virtual </a:t>
            </a:r>
            <a:r>
              <a:rPr lang="en-US" b="1" kern="0" dirty="0" smtClean="0">
                <a:solidFill>
                  <a:srgbClr val="000000"/>
                </a:solidFill>
                <a:latin typeface="Calibri"/>
                <a:sym typeface="Calibri"/>
              </a:rPr>
              <a:t>PE or P </a:t>
            </a:r>
            <a:r>
              <a:rPr lang="en-US" b="1" kern="0" dirty="0">
                <a:solidFill>
                  <a:srgbClr val="000000"/>
                </a:solidFill>
                <a:latin typeface="Calibri"/>
                <a:sym typeface="Calibri"/>
              </a:rPr>
              <a:t>router</a:t>
            </a:r>
          </a:p>
          <a:p>
            <a:pPr marL="519574" lvl="1" indent="-342900" defTabSz="457200" hangingPunct="0">
              <a:buFont typeface="Courier New" panose="02070309020205020404" pitchFamily="49" charset="0"/>
              <a:buChar char="o"/>
              <a:defRPr/>
            </a:pPr>
            <a:r>
              <a:rPr lang="en-US" b="1" kern="0" dirty="0">
                <a:solidFill>
                  <a:srgbClr val="000000"/>
                </a:solidFill>
                <a:latin typeface="Calibri"/>
                <a:sym typeface="Calibri"/>
              </a:rPr>
              <a:t>A virtual network element might have one or more components (</a:t>
            </a:r>
            <a:r>
              <a:rPr lang="en-US" b="1" kern="0" dirty="0" smtClean="0">
                <a:solidFill>
                  <a:srgbClr val="000000"/>
                </a:solidFill>
                <a:latin typeface="Calibri"/>
                <a:sym typeface="Calibri"/>
              </a:rPr>
              <a:t>e.g., </a:t>
            </a:r>
            <a:r>
              <a:rPr lang="en-US" b="1" kern="0" dirty="0">
                <a:solidFill>
                  <a:srgbClr val="000000"/>
                </a:solidFill>
                <a:latin typeface="Calibri"/>
                <a:sym typeface="Calibri"/>
              </a:rPr>
              <a:t>VNFCs or VDUs)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Install multiple copies of network functions in one or more data </a:t>
            </a:r>
            <a:r>
              <a:rPr kumimoji="0" lang="en-US" sz="2400" b="1" i="0" u="none" strike="noStrike" kern="0" cap="none" spc="0" normalizeH="0" baseline="0" noProof="0" dirty="0" smtClean="0">
                <a:ln>
                  <a:noFill/>
                </a:ln>
                <a:solidFill>
                  <a:srgbClr val="067AB4">
                    <a:lumMod val="75000"/>
                  </a:srgbClr>
                </a:solidFill>
                <a:effectLst/>
                <a:uLnTx/>
                <a:uFillTx/>
                <a:latin typeface="Calibri"/>
                <a:sym typeface="Calibri"/>
              </a:rPr>
              <a:t>centers</a:t>
            </a:r>
          </a:p>
          <a:p>
            <a:pPr marL="519574" marR="0" lvl="1" indent="-342900" defTabSz="457200" fontAlgn="auto" hangingPunct="0">
              <a:lnSpc>
                <a:spcPct val="100000"/>
              </a:lnSpc>
              <a:spcBef>
                <a:spcPts val="600"/>
              </a:spcBef>
              <a:spcAft>
                <a:spcPts val="300"/>
              </a:spcAft>
              <a:buClrTx/>
              <a:buSzTx/>
              <a:buFont typeface="Courier New" panose="02070309020205020404" pitchFamily="49" charset="0"/>
              <a:buChar char="o"/>
              <a:tabLst/>
              <a:defRPr/>
            </a:pPr>
            <a:r>
              <a:rPr lang="en-US" b="1" kern="0" dirty="0">
                <a:solidFill>
                  <a:srgbClr val="000000"/>
                </a:solidFill>
                <a:latin typeface="Calibri"/>
                <a:sym typeface="Calibri"/>
              </a:rPr>
              <a:t> E</a:t>
            </a:r>
            <a:r>
              <a:rPr lang="en-US" b="1" kern="0" dirty="0" smtClean="0">
                <a:solidFill>
                  <a:srgbClr val="000000"/>
                </a:solidFill>
                <a:latin typeface="Calibri"/>
                <a:sym typeface="Calibri"/>
              </a:rPr>
              <a:t>.g., </a:t>
            </a:r>
            <a:r>
              <a:rPr lang="en-US" b="1" kern="0" dirty="0">
                <a:solidFill>
                  <a:srgbClr val="000000"/>
                </a:solidFill>
                <a:latin typeface="Calibri"/>
                <a:sym typeface="Calibri"/>
              </a:rPr>
              <a:t>d</a:t>
            </a:r>
            <a:r>
              <a:rPr lang="en-US" b="1" kern="0" dirty="0" smtClean="0">
                <a:solidFill>
                  <a:srgbClr val="000000"/>
                </a:solidFill>
                <a:latin typeface="Calibri"/>
                <a:sym typeface="Calibri"/>
              </a:rPr>
              <a:t>eploy </a:t>
            </a:r>
            <a:r>
              <a:rPr lang="en-US" b="1" kern="0" dirty="0">
                <a:solidFill>
                  <a:srgbClr val="000000"/>
                </a:solidFill>
                <a:latin typeface="Calibri"/>
                <a:sym typeface="Calibri"/>
              </a:rPr>
              <a:t>new virtual </a:t>
            </a:r>
            <a:r>
              <a:rPr lang="en-US" b="1" kern="0" dirty="0" smtClean="0">
                <a:solidFill>
                  <a:srgbClr val="000000"/>
                </a:solidFill>
                <a:latin typeface="Calibri"/>
                <a:sym typeface="Calibri"/>
              </a:rPr>
              <a:t>PE or P </a:t>
            </a:r>
            <a:r>
              <a:rPr lang="en-US" b="1" kern="0" dirty="0">
                <a:solidFill>
                  <a:srgbClr val="000000"/>
                </a:solidFill>
                <a:latin typeface="Calibri"/>
                <a:sym typeface="Calibri"/>
              </a:rPr>
              <a:t>routers across multiple locations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Deploy one or  more instances of network </a:t>
            </a:r>
            <a:r>
              <a:rPr kumimoji="0" lang="en-US" sz="2400" b="1" i="0" u="none" strike="noStrike" kern="0" cap="none" spc="0" normalizeH="0" baseline="0" noProof="0" dirty="0" smtClean="0">
                <a:ln>
                  <a:noFill/>
                </a:ln>
                <a:solidFill>
                  <a:srgbClr val="067AB4">
                    <a:lumMod val="75000"/>
                  </a:srgbClr>
                </a:solidFill>
                <a:effectLst/>
                <a:uLnTx/>
                <a:uFillTx/>
                <a:latin typeface="Calibri"/>
                <a:sym typeface="Calibri"/>
              </a:rPr>
              <a:t>services</a:t>
            </a:r>
            <a:endPar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endParaRPr>
          </a:p>
          <a:p>
            <a:pPr marL="519574" lvl="1" indent="-342900" defTabSz="457200" hangingPunct="0">
              <a:spcBef>
                <a:spcPts val="600"/>
              </a:spcBef>
              <a:spcAft>
                <a:spcPts val="300"/>
              </a:spcAft>
              <a:buFont typeface="Courier New" panose="02070309020205020404" pitchFamily="49" charset="0"/>
              <a:buChar char="o"/>
              <a:defRPr/>
            </a:pPr>
            <a:r>
              <a:rPr lang="en-US" b="1" kern="0" dirty="0">
                <a:solidFill>
                  <a:srgbClr val="000000"/>
                </a:solidFill>
                <a:latin typeface="Calibri"/>
                <a:sym typeface="Calibri"/>
              </a:rPr>
              <a:t>E.g</a:t>
            </a:r>
            <a:r>
              <a:rPr lang="en-US" b="1" kern="0" dirty="0" smtClean="0">
                <a:solidFill>
                  <a:srgbClr val="000000"/>
                </a:solidFill>
                <a:latin typeface="Calibri"/>
                <a:sym typeface="Calibri"/>
              </a:rPr>
              <a:t>., </a:t>
            </a:r>
            <a:r>
              <a:rPr lang="en-US" b="1" kern="0" dirty="0">
                <a:solidFill>
                  <a:srgbClr val="000000"/>
                </a:solidFill>
                <a:latin typeface="Calibri"/>
                <a:sym typeface="Calibri"/>
              </a:rPr>
              <a:t>RAN at Multiple sites, one or more sites of EPC, etc.</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lang="en-US" sz="2400" b="1" kern="0" dirty="0">
                <a:solidFill>
                  <a:srgbClr val="067AB4">
                    <a:lumMod val="75000"/>
                  </a:srgbClr>
                </a:solidFill>
                <a:latin typeface="Calibri"/>
                <a:sym typeface="Calibri"/>
              </a:rPr>
              <a:t>Deploy E2E network services </a:t>
            </a:r>
            <a:endParaRPr lang="en-US" sz="2400" b="1" kern="0" dirty="0" smtClean="0">
              <a:solidFill>
                <a:srgbClr val="067AB4">
                  <a:lumMod val="75000"/>
                </a:srgbClr>
              </a:solidFill>
              <a:latin typeface="Calibri"/>
              <a:sym typeface="Calibri"/>
            </a:endParaRPr>
          </a:p>
          <a:p>
            <a:pPr marL="519574" marR="0" lvl="1" indent="-342900" defTabSz="457200" fontAlgn="auto" hangingPunct="0">
              <a:lnSpc>
                <a:spcPct val="100000"/>
              </a:lnSpc>
              <a:spcBef>
                <a:spcPts val="600"/>
              </a:spcBef>
              <a:spcAft>
                <a:spcPts val="300"/>
              </a:spcAft>
              <a:buClrTx/>
              <a:buSzTx/>
              <a:buFont typeface="Courier New" panose="02070309020205020404" pitchFamily="49" charset="0"/>
              <a:buChar char="o"/>
              <a:tabLst/>
              <a:defRPr/>
            </a:pPr>
            <a:r>
              <a:rPr lang="en-US" b="1" kern="0" dirty="0">
                <a:solidFill>
                  <a:srgbClr val="000000"/>
                </a:solidFill>
                <a:latin typeface="Calibri"/>
                <a:sym typeface="Calibri"/>
              </a:rPr>
              <a:t>E.g., RAN + EPC + </a:t>
            </a:r>
            <a:r>
              <a:rPr lang="en-US" b="1" kern="0" dirty="0" smtClean="0">
                <a:solidFill>
                  <a:srgbClr val="000000"/>
                </a:solidFill>
                <a:latin typeface="Calibri"/>
                <a:sym typeface="Calibri"/>
              </a:rPr>
              <a:t>IMS </a:t>
            </a:r>
            <a:r>
              <a:rPr lang="en-US" b="1" kern="0" dirty="0">
                <a:solidFill>
                  <a:srgbClr val="000000"/>
                </a:solidFill>
                <a:latin typeface="Calibri"/>
                <a:sym typeface="Calibri"/>
              </a:rPr>
              <a:t>and services from the managed environment</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Instantiate and LCM a customer </a:t>
            </a:r>
            <a:r>
              <a:rPr kumimoji="0" lang="en-US" sz="2400" b="1" i="0" u="none" strike="noStrike" kern="0" cap="none" spc="0" normalizeH="0" baseline="0" noProof="0" dirty="0" smtClean="0">
                <a:ln>
                  <a:noFill/>
                </a:ln>
                <a:solidFill>
                  <a:srgbClr val="067AB4">
                    <a:lumMod val="75000"/>
                  </a:srgbClr>
                </a:solidFill>
                <a:effectLst/>
                <a:uLnTx/>
                <a:uFillTx/>
                <a:latin typeface="Calibri"/>
                <a:sym typeface="Calibri"/>
              </a:rPr>
              <a:t>services</a:t>
            </a:r>
          </a:p>
          <a:p>
            <a:pPr marL="519574" lvl="1" indent="-342900" defTabSz="457200" hangingPunct="0">
              <a:spcBef>
                <a:spcPts val="600"/>
              </a:spcBef>
              <a:spcAft>
                <a:spcPts val="300"/>
              </a:spcAft>
              <a:buFont typeface="Courier New" panose="02070309020205020404" pitchFamily="49" charset="0"/>
              <a:buChar char="o"/>
              <a:defRPr/>
            </a:pPr>
            <a:r>
              <a:rPr lang="en-US" b="1" kern="0" dirty="0">
                <a:solidFill>
                  <a:srgbClr val="000000"/>
                </a:solidFill>
                <a:latin typeface="Calibri"/>
                <a:sym typeface="Calibri"/>
              </a:rPr>
              <a:t>E.g., multi-site VPN or IP </a:t>
            </a:r>
            <a:r>
              <a:rPr lang="en-US" b="1" kern="0" dirty="0" smtClean="0">
                <a:solidFill>
                  <a:srgbClr val="000000"/>
                </a:solidFill>
                <a:latin typeface="Calibri"/>
                <a:sym typeface="Calibri"/>
              </a:rPr>
              <a:t>SEC which may</a:t>
            </a:r>
            <a:r>
              <a:rPr lang="en-US" sz="2000" b="1" kern="0" dirty="0" smtClean="0">
                <a:solidFill>
                  <a:srgbClr val="000000"/>
                </a:solidFill>
                <a:latin typeface="Calibri"/>
                <a:sym typeface="Calibri"/>
              </a:rPr>
              <a:t> </a:t>
            </a:r>
            <a:r>
              <a:rPr lang="en-US" sz="2000" b="1" kern="0" dirty="0">
                <a:solidFill>
                  <a:srgbClr val="000000"/>
                </a:solidFill>
                <a:latin typeface="Calibri"/>
                <a:sym typeface="Calibri"/>
              </a:rPr>
              <a:t>require deploying new instances of network elements (e.g</a:t>
            </a:r>
            <a:r>
              <a:rPr lang="en-US" sz="2000" b="1" kern="0" dirty="0" smtClean="0">
                <a:solidFill>
                  <a:srgbClr val="000000"/>
                </a:solidFill>
                <a:latin typeface="Calibri"/>
                <a:sym typeface="Calibri"/>
              </a:rPr>
              <a:t>., </a:t>
            </a:r>
            <a:r>
              <a:rPr lang="en-US" sz="2000" b="1" kern="0" dirty="0" err="1">
                <a:solidFill>
                  <a:srgbClr val="000000"/>
                </a:solidFill>
                <a:latin typeface="Calibri"/>
                <a:sym typeface="Calibri"/>
              </a:rPr>
              <a:t>vCE</a:t>
            </a:r>
            <a:r>
              <a:rPr lang="en-US" sz="2000" b="1" kern="0" dirty="0">
                <a:solidFill>
                  <a:srgbClr val="000000"/>
                </a:solidFill>
                <a:latin typeface="Calibri"/>
                <a:sym typeface="Calibri"/>
              </a:rPr>
              <a:t>) and using existing elements (e.g</a:t>
            </a:r>
            <a:r>
              <a:rPr lang="en-US" sz="2000" b="1" kern="0" dirty="0" smtClean="0">
                <a:solidFill>
                  <a:srgbClr val="000000"/>
                </a:solidFill>
                <a:latin typeface="Calibri"/>
                <a:sym typeface="Calibri"/>
              </a:rPr>
              <a:t>., </a:t>
            </a:r>
            <a:r>
              <a:rPr lang="en-US" sz="2000" b="1" kern="0" dirty="0" err="1" smtClean="0">
                <a:solidFill>
                  <a:srgbClr val="000000"/>
                </a:solidFill>
                <a:latin typeface="Calibri"/>
                <a:sym typeface="Calibri"/>
              </a:rPr>
              <a:t>vPE</a:t>
            </a:r>
            <a:r>
              <a:rPr lang="en-US" sz="2000" b="1" kern="0" dirty="0" smtClean="0">
                <a:solidFill>
                  <a:srgbClr val="000000"/>
                </a:solidFill>
                <a:latin typeface="Calibri"/>
                <a:sym typeface="Calibri"/>
              </a:rPr>
              <a:t>) or using </a:t>
            </a:r>
            <a:r>
              <a:rPr lang="en-US" sz="2000" b="1" kern="0" dirty="0">
                <a:solidFill>
                  <a:srgbClr val="000000"/>
                </a:solidFill>
                <a:latin typeface="Calibri"/>
                <a:sym typeface="Calibri"/>
              </a:rPr>
              <a:t>existing elements without any new </a:t>
            </a:r>
            <a:r>
              <a:rPr lang="en-US" sz="2000" b="1" kern="0" dirty="0" smtClean="0">
                <a:solidFill>
                  <a:srgbClr val="000000"/>
                </a:solidFill>
                <a:latin typeface="Calibri"/>
                <a:sym typeface="Calibri"/>
              </a:rPr>
              <a:t>VNF/PNF </a:t>
            </a:r>
            <a:r>
              <a:rPr lang="en-US" sz="2000" b="1" kern="0" dirty="0">
                <a:solidFill>
                  <a:srgbClr val="000000"/>
                </a:solidFill>
                <a:latin typeface="Calibri"/>
                <a:sym typeface="Calibri"/>
              </a:rPr>
              <a:t>being deployed (e.g. “Allocated Resources” – configuring a service to existing components</a:t>
            </a:r>
            <a:r>
              <a:rPr lang="en-US" sz="2000" b="1" kern="0" dirty="0" smtClean="0">
                <a:solidFill>
                  <a:srgbClr val="000000"/>
                </a:solidFill>
                <a:latin typeface="Calibri"/>
                <a:sym typeface="Calibri"/>
              </a:rPr>
              <a:t>)</a:t>
            </a:r>
            <a:endParaRPr lang="en-US" sz="2000" b="1" kern="0" dirty="0">
              <a:solidFill>
                <a:srgbClr val="000000"/>
              </a:solidFill>
              <a:latin typeface="Calibri"/>
              <a:sym typeface="Calibri"/>
            </a:endParaRPr>
          </a:p>
        </p:txBody>
      </p:sp>
    </p:spTree>
    <p:extLst>
      <p:ext uri="{BB962C8B-B14F-4D97-AF65-F5344CB8AC3E}">
        <p14:creationId xmlns:p14="http://schemas.microsoft.com/office/powerpoint/2010/main" val="1630617305"/>
      </p:ext>
    </p:extLst>
  </p:cSld>
  <p:clrMapOvr>
    <a:masterClrMapping/>
  </p:clrMapOvr>
  <p:transition spd="med"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pic>
        <p:nvPicPr>
          <p:cNvPr id="5" name="Picture 4"/>
          <p:cNvPicPr>
            <a:picLocks noChangeAspect="1"/>
          </p:cNvPicPr>
          <p:nvPr/>
        </p:nvPicPr>
        <p:blipFill>
          <a:blip r:embed="rId2"/>
          <a:stretch>
            <a:fillRect/>
          </a:stretch>
        </p:blipFill>
        <p:spPr>
          <a:xfrm>
            <a:off x="3180813" y="1975103"/>
            <a:ext cx="8193647" cy="4286708"/>
          </a:xfrm>
          <a:prstGeom prst="rect">
            <a:avLst/>
          </a:prstGeom>
        </p:spPr>
      </p:pic>
      <p:sp>
        <p:nvSpPr>
          <p:cNvPr id="6" name="TextBox 5"/>
          <p:cNvSpPr txBox="1"/>
          <p:nvPr/>
        </p:nvSpPr>
        <p:spPr>
          <a:xfrm>
            <a:off x="592530" y="1121349"/>
            <a:ext cx="10599545" cy="2000548"/>
          </a:xfrm>
          <a:prstGeom prst="rect">
            <a:avLst/>
          </a:prstGeom>
          <a:noFill/>
        </p:spPr>
        <p:txBody>
          <a:bodyPr wrap="square" rtlCol="0">
            <a:spAutoFit/>
          </a:bodyPr>
          <a:lstStyle/>
          <a:p>
            <a:pPr lvl="0"/>
            <a:r>
              <a:rPr lang="en-US" dirty="0">
                <a:latin typeface="Aharoni" panose="02010803020104030203" pitchFamily="2" charset="-79"/>
                <a:cs typeface="Aharoni" panose="02010803020104030203" pitchFamily="2" charset="-79"/>
              </a:rPr>
              <a:t>Cloud Native Computing Foundation (CNCF) and its implications on the ONAP architecture evolution – </a:t>
            </a:r>
            <a:r>
              <a:rPr lang="en-US" dirty="0" smtClean="0">
                <a:latin typeface="Aharoni" panose="02010803020104030203" pitchFamily="2" charset="-79"/>
                <a:cs typeface="Aharoni" panose="02010803020104030203" pitchFamily="2" charset="-79"/>
              </a:rPr>
              <a:t>work </a:t>
            </a:r>
            <a:r>
              <a:rPr lang="en-US" dirty="0">
                <a:latin typeface="Aharoni" panose="02010803020104030203" pitchFamily="2" charset="-79"/>
                <a:cs typeface="Aharoni" panose="02010803020104030203" pitchFamily="2" charset="-79"/>
              </a:rPr>
              <a:t>in progress:</a:t>
            </a:r>
          </a:p>
          <a:p>
            <a:pPr marL="742950" lvl="1" indent="-285750">
              <a:buFont typeface="Arial" panose="020B0604020202020204" pitchFamily="34" charset="0"/>
              <a:buChar char="•"/>
            </a:pPr>
            <a:r>
              <a:rPr lang="en-US" sz="1400" b="1" dirty="0" err="1">
                <a:latin typeface="Aharoni" panose="02010803020104030203" pitchFamily="2" charset="-79"/>
                <a:cs typeface="Aharoni" panose="02010803020104030203" pitchFamily="2" charset="-79"/>
              </a:rPr>
              <a:t>gRPC</a:t>
            </a:r>
            <a:r>
              <a:rPr lang="en-US" sz="1400" b="1" dirty="0">
                <a:latin typeface="Aharoni" panose="02010803020104030203" pitchFamily="2" charset="-79"/>
                <a:cs typeface="Aharoni" panose="02010803020104030203" pitchFamily="2" charset="-79"/>
              </a:rPr>
              <a:t>/Protocol</a:t>
            </a:r>
            <a:r>
              <a:rPr lang="en-US" sz="1400" dirty="0">
                <a:latin typeface="Aharoni" panose="02010803020104030203" pitchFamily="2" charset="-79"/>
                <a:cs typeface="Aharoni" panose="02010803020104030203" pitchFamily="2" charset="-79"/>
              </a:rPr>
              <a:t> Buffers (Google)</a:t>
            </a:r>
          </a:p>
          <a:p>
            <a:pPr marL="742950" lvl="1" indent="-285750">
              <a:buFont typeface="Arial" panose="020B0604020202020204" pitchFamily="34" charset="0"/>
              <a:buChar char="•"/>
            </a:pPr>
            <a:r>
              <a:rPr lang="en-US" sz="1400" dirty="0">
                <a:latin typeface="Aharoni" panose="02010803020104030203" pitchFamily="2" charset="-79"/>
                <a:cs typeface="Aharoni" panose="02010803020104030203" pitchFamily="2" charset="-79"/>
              </a:rPr>
              <a:t>P4Runner</a:t>
            </a:r>
          </a:p>
          <a:p>
            <a:pPr marL="742950" lvl="1" indent="-285750">
              <a:buFont typeface="Arial" panose="020B0604020202020204" pitchFamily="34" charset="0"/>
              <a:buChar char="•"/>
            </a:pPr>
            <a:r>
              <a:rPr lang="en-US" sz="1400" dirty="0" err="1">
                <a:latin typeface="Aharoni" panose="02010803020104030203" pitchFamily="2" charset="-79"/>
                <a:cs typeface="Aharoni" panose="02010803020104030203" pitchFamily="2" charset="-79"/>
              </a:rPr>
              <a:t>gNMI</a:t>
            </a:r>
            <a:endParaRPr lang="en-US" sz="1400" dirty="0">
              <a:latin typeface="Aharoni" panose="02010803020104030203" pitchFamily="2" charset="-79"/>
              <a:cs typeface="Aharoni" panose="02010803020104030203" pitchFamily="2" charset="-79"/>
            </a:endParaRPr>
          </a:p>
          <a:p>
            <a:pPr marL="742950" lvl="1" indent="-285750">
              <a:buFont typeface="Arial" panose="020B0604020202020204" pitchFamily="34" charset="0"/>
              <a:buChar char="•"/>
            </a:pPr>
            <a:r>
              <a:rPr lang="en-US" sz="1400" dirty="0" err="1">
                <a:latin typeface="Aharoni" panose="02010803020104030203" pitchFamily="2" charset="-79"/>
                <a:cs typeface="Aharoni" panose="02010803020104030203" pitchFamily="2" charset="-79"/>
              </a:rPr>
              <a:t>gNOI</a:t>
            </a:r>
            <a:endParaRPr lang="en-US" sz="1400" dirty="0">
              <a:latin typeface="Aharoni" panose="02010803020104030203" pitchFamily="2" charset="-79"/>
              <a:cs typeface="Aharoni" panose="02010803020104030203" pitchFamily="2" charset="-79"/>
            </a:endParaRPr>
          </a:p>
          <a:p>
            <a:pPr marL="742950" lvl="1" indent="-285750">
              <a:buFont typeface="Arial" panose="020B0604020202020204" pitchFamily="34" charset="0"/>
              <a:buChar char="•"/>
            </a:pPr>
            <a:r>
              <a:rPr lang="en-US" sz="1400" dirty="0">
                <a:latin typeface="Aharoni" panose="02010803020104030203" pitchFamily="2" charset="-79"/>
                <a:cs typeface="Aharoni" panose="02010803020104030203" pitchFamily="2" charset="-79"/>
              </a:rPr>
              <a:t>Open </a:t>
            </a:r>
            <a:r>
              <a:rPr lang="en-US" sz="1400" dirty="0" err="1">
                <a:latin typeface="Aharoni" panose="02010803020104030203" pitchFamily="2" charset="-79"/>
                <a:cs typeface="Aharoni" panose="02010803020104030203" pitchFamily="2" charset="-79"/>
              </a:rPr>
              <a:t>Config</a:t>
            </a:r>
            <a:r>
              <a:rPr lang="en-US" sz="1400" dirty="0">
                <a:latin typeface="Aharoni" panose="02010803020104030203" pitchFamily="2" charset="-79"/>
                <a:cs typeface="Aharoni" panose="02010803020104030203" pitchFamily="2" charset="-79"/>
              </a:rPr>
              <a:t> DM Tools</a:t>
            </a:r>
          </a:p>
          <a:p>
            <a:endParaRPr lang="en-US" dirty="0"/>
          </a:p>
        </p:txBody>
      </p:sp>
      <p:sp>
        <p:nvSpPr>
          <p:cNvPr id="7" name="Title 2"/>
          <p:cNvSpPr>
            <a:spLocks noGrp="1"/>
          </p:cNvSpPr>
          <p:nvPr>
            <p:ph type="title"/>
          </p:nvPr>
        </p:nvSpPr>
        <p:spPr>
          <a:xfrm>
            <a:off x="314961" y="197831"/>
            <a:ext cx="11506200" cy="538770"/>
          </a:xfrm>
        </p:spPr>
        <p:txBody>
          <a:bodyPr>
            <a:normAutofit/>
          </a:bodyPr>
          <a:lstStyle/>
          <a:p>
            <a:pPr algn="ctr"/>
            <a:r>
              <a:rPr lang="en-US" sz="3200" b="1" dirty="0"/>
              <a:t>Cloud Native Computing Foundation (CNCF)</a:t>
            </a:r>
          </a:p>
        </p:txBody>
      </p:sp>
      <p:grpSp>
        <p:nvGrpSpPr>
          <p:cNvPr id="3" name="Group 2"/>
          <p:cNvGrpSpPr/>
          <p:nvPr/>
        </p:nvGrpSpPr>
        <p:grpSpPr>
          <a:xfrm>
            <a:off x="592529" y="3569818"/>
            <a:ext cx="2506805" cy="870507"/>
            <a:chOff x="592529" y="3569818"/>
            <a:chExt cx="2852038" cy="870507"/>
          </a:xfrm>
          <a:solidFill>
            <a:srgbClr val="FF0000"/>
          </a:solidFill>
        </p:grpSpPr>
        <p:sp>
          <p:nvSpPr>
            <p:cNvPr id="9" name="Right Arrow 8"/>
            <p:cNvSpPr/>
            <p:nvPr/>
          </p:nvSpPr>
          <p:spPr>
            <a:xfrm>
              <a:off x="592529" y="3569818"/>
              <a:ext cx="2852038" cy="870507"/>
            </a:xfrm>
            <a:prstGeom prst="righ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92530" y="3824966"/>
              <a:ext cx="2611119" cy="307777"/>
            </a:xfrm>
            <a:prstGeom prst="rect">
              <a:avLst/>
            </a:prstGeom>
            <a:grpFill/>
          </p:spPr>
          <p:txBody>
            <a:bodyPr wrap="square" rtlCol="0">
              <a:spAutoFit/>
            </a:bodyPr>
            <a:lstStyle/>
            <a:p>
              <a:r>
                <a:rPr lang="en-US" sz="1400" b="1" dirty="0" smtClean="0">
                  <a:solidFill>
                    <a:schemeClr val="bg1"/>
                  </a:solidFill>
                </a:rPr>
                <a:t>From </a:t>
              </a:r>
              <a:r>
                <a:rPr lang="en-US" sz="1400" b="1" dirty="0" err="1" smtClean="0">
                  <a:solidFill>
                    <a:schemeClr val="bg1"/>
                  </a:solidFill>
                </a:rPr>
                <a:t>Manoj’s</a:t>
              </a:r>
              <a:r>
                <a:rPr lang="en-US" sz="1400" b="1" dirty="0" smtClean="0">
                  <a:solidFill>
                    <a:schemeClr val="bg1"/>
                  </a:solidFill>
                </a:rPr>
                <a:t> presentation</a:t>
              </a:r>
              <a:endParaRPr lang="en-US" sz="1400" b="1" dirty="0">
                <a:solidFill>
                  <a:schemeClr val="bg1"/>
                </a:solidFill>
              </a:endParaRPr>
            </a:p>
          </p:txBody>
        </p:sp>
      </p:grpSp>
    </p:spTree>
    <p:extLst>
      <p:ext uri="{BB962C8B-B14F-4D97-AF65-F5344CB8AC3E}">
        <p14:creationId xmlns:p14="http://schemas.microsoft.com/office/powerpoint/2010/main" val="2219899609"/>
      </p:ext>
    </p:extLst>
  </p:cSld>
  <p:clrMapOvr>
    <a:masterClrMapping/>
  </p:clrMapOvr>
  <p:transition>
    <p:wipe dir="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r>
              <a:rPr lang="en-US" sz="3600" b="1" dirty="0">
                <a:solidFill>
                  <a:schemeClr val="bg1"/>
                </a:solidFill>
              </a:rPr>
              <a:t>Examples of Orchestration </a:t>
            </a:r>
            <a:r>
              <a:rPr lang="en-US" sz="3600" b="1" dirty="0" smtClean="0">
                <a:solidFill>
                  <a:schemeClr val="bg1"/>
                </a:solidFill>
              </a:rPr>
              <a:t>Requests (2/2)</a:t>
            </a:r>
            <a:endParaRPr lang="en-US" sz="3600" b="1" dirty="0">
              <a:solidFill>
                <a:schemeClr val="bg1"/>
              </a:solidFill>
            </a:endParaRPr>
          </a:p>
        </p:txBody>
      </p:sp>
      <p:sp>
        <p:nvSpPr>
          <p:cNvPr id="3" name="Rectangle 2"/>
          <p:cNvSpPr/>
          <p:nvPr/>
        </p:nvSpPr>
        <p:spPr>
          <a:xfrm>
            <a:off x="497127" y="1067196"/>
            <a:ext cx="11616496" cy="5465238"/>
          </a:xfrm>
          <a:prstGeom prst="rect">
            <a:avLst/>
          </a:prstGeom>
        </p:spPr>
        <p:txBody>
          <a:bodyPr wrap="square">
            <a:noAutofit/>
          </a:bodyPr>
          <a:lstStyle/>
          <a:p>
            <a:pPr marL="168782" lvl="0" indent="-168782" defTabSz="457200" hangingPunct="0">
              <a:spcBef>
                <a:spcPts val="600"/>
              </a:spcBef>
              <a:spcAft>
                <a:spcPts val="300"/>
              </a:spcAft>
              <a:buFont typeface="Arial" panose="020B0604020202020204" pitchFamily="34" charset="0"/>
              <a:buChar char="•"/>
              <a:defRPr/>
            </a:pPr>
            <a:r>
              <a:rPr lang="en-US" sz="2800" b="1" kern="0" dirty="0" smtClean="0">
                <a:solidFill>
                  <a:srgbClr val="067AB4">
                    <a:lumMod val="75000"/>
                  </a:srgbClr>
                </a:solidFill>
                <a:sym typeface="Calibri"/>
              </a:rPr>
              <a:t>Create </a:t>
            </a:r>
            <a:r>
              <a:rPr lang="en-US" sz="2800" b="1" kern="0" dirty="0">
                <a:solidFill>
                  <a:srgbClr val="067AB4">
                    <a:lumMod val="75000"/>
                  </a:srgbClr>
                </a:solidFill>
                <a:sym typeface="Calibri"/>
              </a:rPr>
              <a:t>a new instance of a network slice segment</a:t>
            </a:r>
          </a:p>
          <a:p>
            <a:pPr marL="519574" lvl="1" indent="-342900" defTabSz="457200" hangingPunct="0">
              <a:buFont typeface="Courier New" panose="02070309020205020404" pitchFamily="49" charset="0"/>
              <a:buChar char="o"/>
              <a:defRPr/>
            </a:pPr>
            <a:r>
              <a:rPr lang="en-US" sz="2000" b="1" kern="0" dirty="0">
                <a:solidFill>
                  <a:srgbClr val="000000"/>
                </a:solidFill>
                <a:latin typeface="Calibri"/>
                <a:sym typeface="Calibri"/>
              </a:rPr>
              <a:t>Could be leveraging existing network services (RAN, </a:t>
            </a:r>
            <a:r>
              <a:rPr lang="en-US" sz="2000" b="1" kern="0" dirty="0" err="1">
                <a:solidFill>
                  <a:srgbClr val="000000"/>
                </a:solidFill>
                <a:latin typeface="Calibri"/>
                <a:sym typeface="Calibri"/>
              </a:rPr>
              <a:t>vEPC</a:t>
            </a:r>
            <a:r>
              <a:rPr lang="en-US" sz="2000" b="1" kern="0" dirty="0">
                <a:solidFill>
                  <a:srgbClr val="000000"/>
                </a:solidFill>
                <a:latin typeface="Calibri"/>
                <a:sym typeface="Calibri"/>
              </a:rPr>
              <a:t>, etc.)</a:t>
            </a:r>
          </a:p>
          <a:p>
            <a:pPr marL="168782" lvl="0" indent="-168782" defTabSz="457200" hangingPunct="0">
              <a:spcBef>
                <a:spcPts val="600"/>
              </a:spcBef>
              <a:spcAft>
                <a:spcPts val="300"/>
              </a:spcAft>
              <a:buFont typeface="Arial" panose="020B0604020202020204" pitchFamily="34" charset="0"/>
              <a:buChar char="•"/>
              <a:defRPr/>
            </a:pPr>
            <a:r>
              <a:rPr lang="en-US" sz="2800" b="1" kern="0" dirty="0">
                <a:solidFill>
                  <a:srgbClr val="067AB4">
                    <a:lumMod val="75000"/>
                  </a:srgbClr>
                </a:solidFill>
                <a:sym typeface="Calibri"/>
              </a:rPr>
              <a:t>Create </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a new instance of a network service slice – e.g</a:t>
            </a:r>
            <a:r>
              <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rPr>
              <a:t>., </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IoT or </a:t>
            </a:r>
            <a:r>
              <a:rPr kumimoji="0" lang="en-US" sz="2800" b="1" i="0" u="none" strike="noStrike" kern="0" cap="none" spc="0" normalizeH="0" baseline="0" noProof="0" dirty="0" err="1">
                <a:ln>
                  <a:noFill/>
                </a:ln>
                <a:solidFill>
                  <a:srgbClr val="067AB4">
                    <a:lumMod val="75000"/>
                  </a:srgbClr>
                </a:solidFill>
                <a:effectLst/>
                <a:uLnTx/>
                <a:uFillTx/>
                <a:latin typeface="Calibri"/>
                <a:sym typeface="Calibri"/>
              </a:rPr>
              <a:t>eMBB</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 slice</a:t>
            </a:r>
          </a:p>
          <a:p>
            <a:pPr marL="519574" marR="0" lvl="1" indent="-34290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defRPr/>
            </a:pPr>
            <a:r>
              <a:rPr lang="en-US" sz="2000" b="1" kern="0" dirty="0">
                <a:solidFill>
                  <a:srgbClr val="000000"/>
                </a:solidFill>
                <a:latin typeface="Calibri"/>
                <a:sym typeface="Calibri"/>
              </a:rPr>
              <a:t>Could be leveraging previously created network slice segments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Implement a software upgrade / change management </a:t>
            </a:r>
          </a:p>
          <a:p>
            <a:pPr marL="461963" marR="0" lvl="1" indent="-34290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defRPr/>
            </a:pPr>
            <a:r>
              <a:rPr lang="en-US" sz="2000" b="1" kern="0" dirty="0">
                <a:solidFill>
                  <a:srgbClr val="000000"/>
                </a:solidFill>
                <a:latin typeface="Calibri"/>
                <a:sym typeface="Calibri"/>
              </a:rPr>
              <a:t>Could require Coordination of activities across Multi-VIM (infrastructure)/SDN-C/app-C/VF-C controllers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Orchestrate remedial actions requested as part of Closed or open loop action</a:t>
            </a:r>
          </a:p>
          <a:p>
            <a:pPr marL="461963" marR="0" lvl="1" indent="-34290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defRPr/>
            </a:pPr>
            <a:r>
              <a:rPr lang="en-US" sz="2000" b="1" kern="0" dirty="0">
                <a:solidFill>
                  <a:srgbClr val="000000"/>
                </a:solidFill>
                <a:latin typeface="Calibri"/>
                <a:sym typeface="Calibri"/>
              </a:rPr>
              <a:t>Could require adding new compute / network resource to the existing functional elements (i.e. VNF)</a:t>
            </a:r>
          </a:p>
          <a:p>
            <a:pPr marL="461963" marR="0" lvl="1" indent="-34290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defRPr/>
            </a:pPr>
            <a:r>
              <a:rPr lang="en-US" sz="2000" b="1" kern="0" dirty="0">
                <a:solidFill>
                  <a:srgbClr val="000000"/>
                </a:solidFill>
                <a:latin typeface="Calibri"/>
                <a:sym typeface="Calibri"/>
              </a:rPr>
              <a:t>Create a new instance of VNF and migrate traffic</a:t>
            </a:r>
          </a:p>
          <a:p>
            <a:pPr marL="461963" marR="0" lvl="1" indent="-34290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defRPr/>
            </a:pPr>
            <a:r>
              <a:rPr lang="en-US" sz="2000" b="1" kern="0" dirty="0">
                <a:solidFill>
                  <a:srgbClr val="000000"/>
                </a:solidFill>
                <a:latin typeface="Calibri"/>
                <a:sym typeface="Calibri"/>
              </a:rPr>
              <a:t>Could require Coordination of activities across Multi-Cloud (infrastructure)/SDN-C/App-C/VF-C controllers)</a:t>
            </a:r>
          </a:p>
        </p:txBody>
      </p:sp>
    </p:spTree>
    <p:extLst>
      <p:ext uri="{BB962C8B-B14F-4D97-AF65-F5344CB8AC3E}">
        <p14:creationId xmlns:p14="http://schemas.microsoft.com/office/powerpoint/2010/main" val="314016345"/>
      </p:ext>
    </p:extLst>
  </p:cSld>
  <p:clrMapOvr>
    <a:masterClrMapping/>
  </p:clrMapOvr>
  <p:transition spd="med" advClick="0"/>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5964072" y="3410956"/>
            <a:ext cx="6032310" cy="3058082"/>
          </a:xfrm>
          <a:prstGeom prst="roundRect">
            <a:avLst/>
          </a:prstGeom>
          <a:solidFill>
            <a:srgbClr val="FFECDD"/>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22" name="Rectangle 21"/>
          <p:cNvSpPr/>
          <p:nvPr/>
        </p:nvSpPr>
        <p:spPr>
          <a:xfrm>
            <a:off x="736431" y="2153078"/>
            <a:ext cx="1906419" cy="1600438"/>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sym typeface="Calibri"/>
              </a:rPr>
              <a:t>Service X:</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topology_template</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node_templates</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PNF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Network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VNF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          Allotted Resource</a:t>
            </a:r>
          </a:p>
        </p:txBody>
      </p:sp>
      <p:sp>
        <p:nvSpPr>
          <p:cNvPr id="25" name="Rectangle 24"/>
          <p:cNvSpPr/>
          <p:nvPr/>
        </p:nvSpPr>
        <p:spPr>
          <a:xfrm>
            <a:off x="4070803" y="1869882"/>
            <a:ext cx="474810"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PNF</a:t>
            </a:r>
          </a:p>
        </p:txBody>
      </p:sp>
      <p:sp>
        <p:nvSpPr>
          <p:cNvPr id="28" name="标题 1"/>
          <p:cNvSpPr txBox="1">
            <a:spLocks/>
          </p:cNvSpPr>
          <p:nvPr/>
        </p:nvSpPr>
        <p:spPr>
          <a:xfrm>
            <a:off x="502053" y="49856"/>
            <a:ext cx="6239941" cy="500166"/>
          </a:xfrm>
          <a:prstGeom prst="rect">
            <a:avLst/>
          </a:prstGeom>
          <a:ln w="12700">
            <a:miter lim="400000"/>
          </a:ln>
          <a:extLst>
            <a:ext uri="{C572A759-6A51-4108-AA02-DFA0A04FC94B}">
              <ma14:wrappingTextBoxFlag xmlns="" xmlns:ma14="http://schemas.microsoft.com/office/mac/drawingml/2011/main" val="1"/>
            </a:ext>
          </a:extLst>
        </p:spPr>
        <p:txBody>
          <a:bodyPr lIns="91424" tIns="0" rIns="0" bIns="0" anchor="ctr">
            <a:normAutofit fontScale="97500"/>
          </a:bodyPr>
          <a:lstStyle>
            <a:lvl1pPr marL="0" marR="0" indent="0" algn="l" defTabSz="457200" rtl="0" latinLnBrk="0">
              <a:lnSpc>
                <a:spcPct val="100000"/>
              </a:lnSpc>
              <a:spcBef>
                <a:spcPts val="0"/>
              </a:spcBef>
              <a:spcAft>
                <a:spcPts val="0"/>
              </a:spcAft>
              <a:buClrTx/>
              <a:buSzTx/>
              <a:buFontTx/>
              <a:buNone/>
              <a:tabLst/>
              <a:defRPr lang="zh-CN" altLang="en-US" sz="3999" b="0" i="0" u="none" strike="noStrike" kern="1200" cap="none" spc="0" baseline="0" dirty="0">
                <a:ln>
                  <a:noFill/>
                </a:ln>
                <a:solidFill>
                  <a:srgbClr val="004D86"/>
                </a:solidFill>
                <a:uFillTx/>
                <a:latin typeface="微软雅黑" panose="020B0503020204020204" pitchFamily="34" charset="-122"/>
                <a:ea typeface="微软雅黑" panose="020B0503020204020204" pitchFamily="34" charset="-122"/>
                <a:cs typeface="Arial" panose="020B0604020202020204" pitchFamily="34" charset="0"/>
                <a:sym typeface="Arial"/>
              </a:defRPr>
            </a:lvl1pPr>
            <a:lvl2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5pPr>
            <a:lvl6pPr marL="0" marR="0" indent="457189"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6pPr>
            <a:lvl7pPr marL="0" marR="0" indent="914377"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7pPr>
            <a:lvl8pPr marL="0" marR="0" indent="1371565"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8pPr>
            <a:lvl9pPr marL="0" marR="0" indent="1828754"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chemeClr val="bg1"/>
                </a:solidFill>
                <a:effectLst/>
                <a:uLnTx/>
                <a:uFillTx/>
                <a:latin typeface="Arial" panose="020B0604020202020204"/>
                <a:ea typeface="微软雅黑" panose="020B0503020204020204" pitchFamily="34" charset="-122"/>
                <a:cs typeface="Arial" panose="020B0604020202020204" pitchFamily="34" charset="0"/>
                <a:sym typeface="Arial"/>
              </a:rPr>
              <a:t>Model-Driven Orchestration </a:t>
            </a:r>
            <a:r>
              <a:rPr kumimoji="0" lang="en-US" altLang="zh-CN"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rPr>
              <a:t>(</a:t>
            </a:r>
            <a:r>
              <a:rPr kumimoji="0" lang="en-US" altLang="zh-CN" sz="2000" b="1" i="0" u="none" strike="noStrike" kern="1200" cap="none" spc="0" normalizeH="0" baseline="0" noProof="0" dirty="0">
                <a:ln>
                  <a:noFill/>
                </a:ln>
                <a:solidFill>
                  <a:srgbClr val="FF0000"/>
                </a:solidFill>
                <a:effectLst/>
                <a:uLnTx/>
                <a:uFillTx/>
                <a:latin typeface="Arial" panose="020B0604020202020204"/>
                <a:ea typeface="微软雅黑" panose="020B0503020204020204" pitchFamily="34" charset="-122"/>
                <a:cs typeface="Arial" panose="020B0604020202020204" pitchFamily="34" charset="0"/>
                <a:sym typeface="Arial"/>
              </a:rPr>
              <a:t>Recursive Structure</a:t>
            </a:r>
            <a:r>
              <a:rPr kumimoji="0" lang="en-US" altLang="zh-CN"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rPr>
              <a:t>)</a:t>
            </a:r>
            <a:endParaRPr kumimoji="0" lang="en-US" altLang="en-US"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endParaRPr>
          </a:p>
        </p:txBody>
      </p:sp>
      <p:sp>
        <p:nvSpPr>
          <p:cNvPr id="4" name="Rectangle 3"/>
          <p:cNvSpPr/>
          <p:nvPr/>
        </p:nvSpPr>
        <p:spPr>
          <a:xfrm>
            <a:off x="632764" y="1134313"/>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Service Orchestration</a:t>
            </a:r>
          </a:p>
        </p:txBody>
      </p:sp>
      <p:pic>
        <p:nvPicPr>
          <p:cNvPr id="20" name="Picture 19"/>
          <p:cNvPicPr>
            <a:picLocks noChangeAspect="1"/>
          </p:cNvPicPr>
          <p:nvPr/>
        </p:nvPicPr>
        <p:blipFill>
          <a:blip r:embed="rId2"/>
          <a:stretch>
            <a:fillRect/>
          </a:stretch>
        </p:blipFill>
        <p:spPr>
          <a:xfrm>
            <a:off x="1978516" y="1164240"/>
            <a:ext cx="790265" cy="624564"/>
          </a:xfrm>
          <a:prstGeom prst="rect">
            <a:avLst/>
          </a:prstGeom>
        </p:spPr>
      </p:pic>
      <p:sp>
        <p:nvSpPr>
          <p:cNvPr id="68" name="Rectangle 67"/>
          <p:cNvSpPr/>
          <p:nvPr/>
        </p:nvSpPr>
        <p:spPr>
          <a:xfrm>
            <a:off x="4070803" y="2510307"/>
            <a:ext cx="81522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Network</a:t>
            </a:r>
          </a:p>
        </p:txBody>
      </p:sp>
      <p:sp>
        <p:nvSpPr>
          <p:cNvPr id="69" name="Rectangle 68"/>
          <p:cNvSpPr/>
          <p:nvPr/>
        </p:nvSpPr>
        <p:spPr>
          <a:xfrm>
            <a:off x="4070803" y="3171419"/>
            <a:ext cx="484428"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VNF</a:t>
            </a:r>
          </a:p>
        </p:txBody>
      </p:sp>
      <p:sp>
        <p:nvSpPr>
          <p:cNvPr id="70" name="Rectangle 69"/>
          <p:cNvSpPr/>
          <p:nvPr/>
        </p:nvSpPr>
        <p:spPr>
          <a:xfrm>
            <a:off x="4114533" y="3791158"/>
            <a:ext cx="1505669" cy="523220"/>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requirement: A</a:t>
            </a:r>
          </a:p>
        </p:txBody>
      </p:sp>
      <p:sp>
        <p:nvSpPr>
          <p:cNvPr id="31" name="Freeform 30"/>
          <p:cNvSpPr/>
          <p:nvPr/>
        </p:nvSpPr>
        <p:spPr>
          <a:xfrm>
            <a:off x="1732820" y="2080898"/>
            <a:ext cx="2281170" cy="893212"/>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1" name="Freeform 70"/>
          <p:cNvSpPr/>
          <p:nvPr/>
        </p:nvSpPr>
        <p:spPr>
          <a:xfrm flipV="1">
            <a:off x="2614830" y="3590514"/>
            <a:ext cx="1455973" cy="39919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2" name="Freeform 71"/>
          <p:cNvSpPr/>
          <p:nvPr/>
        </p:nvSpPr>
        <p:spPr>
          <a:xfrm>
            <a:off x="1958980" y="2697302"/>
            <a:ext cx="2055010" cy="460964"/>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3" name="Freeform 72"/>
          <p:cNvSpPr/>
          <p:nvPr/>
        </p:nvSpPr>
        <p:spPr>
          <a:xfrm>
            <a:off x="1675631" y="3306758"/>
            <a:ext cx="2338359" cy="9960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4" name="Rectangle 73"/>
          <p:cNvSpPr/>
          <p:nvPr/>
        </p:nvSpPr>
        <p:spPr>
          <a:xfrm>
            <a:off x="7839962" y="2500088"/>
            <a:ext cx="97815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VF Module</a:t>
            </a:r>
          </a:p>
        </p:txBody>
      </p:sp>
      <p:sp>
        <p:nvSpPr>
          <p:cNvPr id="75" name="Rectangle 74"/>
          <p:cNvSpPr/>
          <p:nvPr/>
        </p:nvSpPr>
        <p:spPr>
          <a:xfrm>
            <a:off x="6252396" y="4466482"/>
            <a:ext cx="1906419" cy="1815882"/>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sym typeface="Calibri"/>
              </a:rPr>
              <a:t>Service 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topology_template</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node_templates</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PNF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Network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VNF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capability: A</a:t>
            </a:r>
          </a:p>
        </p:txBody>
      </p:sp>
      <p:sp>
        <p:nvSpPr>
          <p:cNvPr id="76" name="Rectangle 75"/>
          <p:cNvSpPr/>
          <p:nvPr/>
        </p:nvSpPr>
        <p:spPr>
          <a:xfrm>
            <a:off x="9554372" y="4176703"/>
            <a:ext cx="474810"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PNF</a:t>
            </a:r>
          </a:p>
        </p:txBody>
      </p:sp>
      <p:sp>
        <p:nvSpPr>
          <p:cNvPr id="77" name="Rectangle 76"/>
          <p:cNvSpPr/>
          <p:nvPr/>
        </p:nvSpPr>
        <p:spPr>
          <a:xfrm>
            <a:off x="6102072" y="3507675"/>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Service Orchestration</a:t>
            </a:r>
          </a:p>
        </p:txBody>
      </p:sp>
      <p:pic>
        <p:nvPicPr>
          <p:cNvPr id="78" name="Picture 77"/>
          <p:cNvPicPr>
            <a:picLocks noChangeAspect="1"/>
          </p:cNvPicPr>
          <p:nvPr/>
        </p:nvPicPr>
        <p:blipFill>
          <a:blip r:embed="rId2"/>
          <a:stretch>
            <a:fillRect/>
          </a:stretch>
        </p:blipFill>
        <p:spPr>
          <a:xfrm>
            <a:off x="7447824" y="3537602"/>
            <a:ext cx="790265" cy="624564"/>
          </a:xfrm>
          <a:prstGeom prst="rect">
            <a:avLst/>
          </a:prstGeom>
        </p:spPr>
      </p:pic>
      <p:sp>
        <p:nvSpPr>
          <p:cNvPr id="79" name="Rectangle 78"/>
          <p:cNvSpPr/>
          <p:nvPr/>
        </p:nvSpPr>
        <p:spPr>
          <a:xfrm>
            <a:off x="9554372" y="4817128"/>
            <a:ext cx="81522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Network</a:t>
            </a:r>
          </a:p>
        </p:txBody>
      </p:sp>
      <p:sp>
        <p:nvSpPr>
          <p:cNvPr id="80" name="Rectangle 79"/>
          <p:cNvSpPr/>
          <p:nvPr/>
        </p:nvSpPr>
        <p:spPr>
          <a:xfrm>
            <a:off x="9554372" y="5478240"/>
            <a:ext cx="484428"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VNF</a:t>
            </a:r>
          </a:p>
        </p:txBody>
      </p:sp>
      <p:sp>
        <p:nvSpPr>
          <p:cNvPr id="81" name="Rectangle 80"/>
          <p:cNvSpPr/>
          <p:nvPr/>
        </p:nvSpPr>
        <p:spPr>
          <a:xfrm>
            <a:off x="9598102" y="6097979"/>
            <a:ext cx="1505669"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p:txBody>
      </p:sp>
      <p:sp>
        <p:nvSpPr>
          <p:cNvPr id="82" name="Freeform 81"/>
          <p:cNvSpPr/>
          <p:nvPr/>
        </p:nvSpPr>
        <p:spPr>
          <a:xfrm>
            <a:off x="7216389" y="4387719"/>
            <a:ext cx="2281170" cy="893212"/>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3" name="Freeform 82"/>
          <p:cNvSpPr/>
          <p:nvPr/>
        </p:nvSpPr>
        <p:spPr>
          <a:xfrm flipV="1">
            <a:off x="8098399" y="5897335"/>
            <a:ext cx="1455973" cy="39919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4" name="Freeform 83"/>
          <p:cNvSpPr/>
          <p:nvPr/>
        </p:nvSpPr>
        <p:spPr>
          <a:xfrm>
            <a:off x="7442549" y="5004123"/>
            <a:ext cx="2055010" cy="460964"/>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5" name="Freeform 84"/>
          <p:cNvSpPr/>
          <p:nvPr/>
        </p:nvSpPr>
        <p:spPr>
          <a:xfrm>
            <a:off x="7159200" y="5613579"/>
            <a:ext cx="2338359" cy="9960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6" name="Rectangle 85"/>
          <p:cNvSpPr/>
          <p:nvPr/>
        </p:nvSpPr>
        <p:spPr>
          <a:xfrm>
            <a:off x="3716827" y="1078039"/>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Resource Orchestration</a:t>
            </a:r>
          </a:p>
        </p:txBody>
      </p:sp>
      <p:pic>
        <p:nvPicPr>
          <p:cNvPr id="87" name="Picture 86"/>
          <p:cNvPicPr>
            <a:picLocks noChangeAspect="1"/>
          </p:cNvPicPr>
          <p:nvPr/>
        </p:nvPicPr>
        <p:blipFill>
          <a:blip r:embed="rId2"/>
          <a:stretch>
            <a:fillRect/>
          </a:stretch>
        </p:blipFill>
        <p:spPr>
          <a:xfrm>
            <a:off x="5062579" y="1107966"/>
            <a:ext cx="790265" cy="624564"/>
          </a:xfrm>
          <a:prstGeom prst="rect">
            <a:avLst/>
          </a:prstGeom>
        </p:spPr>
      </p:pic>
      <p:sp>
        <p:nvSpPr>
          <p:cNvPr id="88" name="Rectangle 87"/>
          <p:cNvSpPr/>
          <p:nvPr/>
        </p:nvSpPr>
        <p:spPr>
          <a:xfrm>
            <a:off x="6970652" y="1536970"/>
            <a:ext cx="1687234"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Cloud Resource Orchestration</a:t>
            </a:r>
          </a:p>
        </p:txBody>
      </p:sp>
      <p:pic>
        <p:nvPicPr>
          <p:cNvPr id="89" name="Picture 88"/>
          <p:cNvPicPr>
            <a:picLocks noChangeAspect="1"/>
          </p:cNvPicPr>
          <p:nvPr/>
        </p:nvPicPr>
        <p:blipFill>
          <a:blip r:embed="rId2"/>
          <a:stretch>
            <a:fillRect/>
          </a:stretch>
        </p:blipFill>
        <p:spPr>
          <a:xfrm>
            <a:off x="8619488" y="1566897"/>
            <a:ext cx="790265" cy="624564"/>
          </a:xfrm>
          <a:prstGeom prst="rect">
            <a:avLst/>
          </a:prstGeom>
        </p:spPr>
      </p:pic>
      <p:sp>
        <p:nvSpPr>
          <p:cNvPr id="90" name="Freeform 89"/>
          <p:cNvSpPr/>
          <p:nvPr/>
        </p:nvSpPr>
        <p:spPr>
          <a:xfrm>
            <a:off x="4874453" y="4369919"/>
            <a:ext cx="1310341" cy="1080109"/>
          </a:xfrm>
          <a:custGeom>
            <a:avLst/>
            <a:gdLst>
              <a:gd name="connsiteX0" fmla="*/ 0 w 1297172"/>
              <a:gd name="connsiteY0" fmla="*/ 0 h 1105786"/>
              <a:gd name="connsiteX1" fmla="*/ 329609 w 1297172"/>
              <a:gd name="connsiteY1" fmla="*/ 829339 h 1105786"/>
              <a:gd name="connsiteX2" fmla="*/ 1297172 w 1297172"/>
              <a:gd name="connsiteY2" fmla="*/ 1105786 h 1105786"/>
            </a:gdLst>
            <a:ahLst/>
            <a:cxnLst>
              <a:cxn ang="0">
                <a:pos x="connsiteX0" y="connsiteY0"/>
              </a:cxn>
              <a:cxn ang="0">
                <a:pos x="connsiteX1" y="connsiteY1"/>
              </a:cxn>
              <a:cxn ang="0">
                <a:pos x="connsiteX2" y="connsiteY2"/>
              </a:cxn>
            </a:cxnLst>
            <a:rect l="l" t="t" r="r" b="b"/>
            <a:pathLst>
              <a:path w="1297172" h="1105786">
                <a:moveTo>
                  <a:pt x="0" y="0"/>
                </a:moveTo>
                <a:cubicBezTo>
                  <a:pt x="56707" y="322520"/>
                  <a:pt x="113414" y="645041"/>
                  <a:pt x="329609" y="829339"/>
                </a:cubicBezTo>
                <a:cubicBezTo>
                  <a:pt x="545804" y="1013637"/>
                  <a:pt x="921488" y="1059711"/>
                  <a:pt x="1297172" y="1105786"/>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91" name="Freeform 90"/>
          <p:cNvSpPr/>
          <p:nvPr/>
        </p:nvSpPr>
        <p:spPr>
          <a:xfrm>
            <a:off x="4640105" y="2697302"/>
            <a:ext cx="3119632" cy="630308"/>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92" name="Rectangle 91"/>
          <p:cNvSpPr/>
          <p:nvPr/>
        </p:nvSpPr>
        <p:spPr>
          <a:xfrm>
            <a:off x="9039715" y="3506791"/>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Resource Orchestration</a:t>
            </a:r>
          </a:p>
        </p:txBody>
      </p:sp>
      <p:pic>
        <p:nvPicPr>
          <p:cNvPr id="93" name="Picture 92"/>
          <p:cNvPicPr>
            <a:picLocks noChangeAspect="1"/>
          </p:cNvPicPr>
          <p:nvPr/>
        </p:nvPicPr>
        <p:blipFill>
          <a:blip r:embed="rId2"/>
          <a:stretch>
            <a:fillRect/>
          </a:stretch>
        </p:blipFill>
        <p:spPr>
          <a:xfrm>
            <a:off x="10385467" y="3536718"/>
            <a:ext cx="790265" cy="624564"/>
          </a:xfrm>
          <a:prstGeom prst="rect">
            <a:avLst/>
          </a:prstGeom>
        </p:spPr>
      </p:pic>
      <p:grpSp>
        <p:nvGrpSpPr>
          <p:cNvPr id="97" name="Group 96"/>
          <p:cNvGrpSpPr/>
          <p:nvPr/>
        </p:nvGrpSpPr>
        <p:grpSpPr>
          <a:xfrm>
            <a:off x="11217130" y="5139499"/>
            <a:ext cx="396240" cy="91440"/>
            <a:chOff x="9894627" y="1611463"/>
            <a:chExt cx="396240" cy="91440"/>
          </a:xfrm>
        </p:grpSpPr>
        <p:sp>
          <p:nvSpPr>
            <p:cNvPr id="94" name="Oval 93"/>
            <p:cNvSpPr/>
            <p:nvPr/>
          </p:nvSpPr>
          <p:spPr>
            <a:xfrm>
              <a:off x="98946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95" name="Oval 94"/>
            <p:cNvSpPr/>
            <p:nvPr/>
          </p:nvSpPr>
          <p:spPr>
            <a:xfrm>
              <a:off x="100470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96" name="Oval 95"/>
            <p:cNvSpPr/>
            <p:nvPr/>
          </p:nvSpPr>
          <p:spPr>
            <a:xfrm>
              <a:off x="101994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grpSp>
      <p:sp>
        <p:nvSpPr>
          <p:cNvPr id="116" name="Rectangular Callout 115"/>
          <p:cNvSpPr/>
          <p:nvPr/>
        </p:nvSpPr>
        <p:spPr>
          <a:xfrm>
            <a:off x="555092" y="4498429"/>
            <a:ext cx="2787724" cy="1115150"/>
          </a:xfrm>
          <a:prstGeom prst="wedgeRectCallout">
            <a:avLst>
              <a:gd name="adj1" fmla="val 51248"/>
              <a:gd name="adj2" fmla="val -125121"/>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An Allotted Resource can be homed to an existing “underlying” network function or Service Instance, or homing could determine that a new network function Service Instance is needed.  This would result in a </a:t>
            </a:r>
            <a:r>
              <a:rPr kumimoji="0" lang="en-US" sz="1100" b="1" i="0" u="none" strike="noStrike" kern="0" cap="none" spc="0" normalizeH="0" baseline="0" noProof="0" dirty="0">
                <a:ln>
                  <a:noFill/>
                </a:ln>
                <a:solidFill>
                  <a:srgbClr val="FF0000"/>
                </a:solidFill>
                <a:effectLst/>
                <a:uLnTx/>
                <a:uFillTx/>
                <a:latin typeface="Calibri"/>
                <a:sym typeface="Calibri"/>
              </a:rPr>
              <a:t>2</a:t>
            </a:r>
            <a:r>
              <a:rPr kumimoji="0" lang="en-US" sz="1100" b="1" i="0" u="none" strike="noStrike" kern="0" cap="none" spc="0" normalizeH="0" baseline="30000" noProof="0" dirty="0">
                <a:ln>
                  <a:noFill/>
                </a:ln>
                <a:solidFill>
                  <a:srgbClr val="FF0000"/>
                </a:solidFill>
                <a:effectLst/>
                <a:uLnTx/>
                <a:uFillTx/>
                <a:latin typeface="Calibri"/>
                <a:sym typeface="Calibri"/>
              </a:rPr>
              <a:t>nd</a:t>
            </a:r>
            <a:r>
              <a:rPr kumimoji="0" lang="en-US" sz="1100" b="1" i="0" u="none" strike="noStrike" kern="0" cap="none" spc="0" normalizeH="0" baseline="0" noProof="0" dirty="0">
                <a:ln>
                  <a:noFill/>
                </a:ln>
                <a:solidFill>
                  <a:srgbClr val="FF0000"/>
                </a:solidFill>
                <a:effectLst/>
                <a:uLnTx/>
                <a:uFillTx/>
                <a:latin typeface="Calibri"/>
                <a:sym typeface="Calibri"/>
              </a:rPr>
              <a:t> level of Service Orchestration.</a:t>
            </a:r>
          </a:p>
        </p:txBody>
      </p:sp>
      <p:sp>
        <p:nvSpPr>
          <p:cNvPr id="117" name="Rectangular Callout 116"/>
          <p:cNvSpPr/>
          <p:nvPr/>
        </p:nvSpPr>
        <p:spPr>
          <a:xfrm>
            <a:off x="6716909" y="556226"/>
            <a:ext cx="2989956" cy="655835"/>
          </a:xfrm>
          <a:prstGeom prst="wedgeRectCallout">
            <a:avLst>
              <a:gd name="adj1" fmla="val -76502"/>
              <a:gd name="adj2" fmla="val 69010"/>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Each Resource Type has its own “Generic” model-driven flow.  There currently exist such flows for “VNF” and “Network” Resource Types.</a:t>
            </a:r>
          </a:p>
        </p:txBody>
      </p:sp>
      <p:sp>
        <p:nvSpPr>
          <p:cNvPr id="119" name="Rectangular Callout 118"/>
          <p:cNvSpPr/>
          <p:nvPr/>
        </p:nvSpPr>
        <p:spPr>
          <a:xfrm>
            <a:off x="2373648" y="572482"/>
            <a:ext cx="3259182" cy="223130"/>
          </a:xfrm>
          <a:prstGeom prst="wedgeRectCallout">
            <a:avLst>
              <a:gd name="adj1" fmla="val -40755"/>
              <a:gd name="adj2" fmla="val 186636"/>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“Generic” model-driven Service flow</a:t>
            </a:r>
          </a:p>
        </p:txBody>
      </p:sp>
      <p:sp>
        <p:nvSpPr>
          <p:cNvPr id="2" name="TextBox 1"/>
          <p:cNvSpPr txBox="1"/>
          <p:nvPr/>
        </p:nvSpPr>
        <p:spPr>
          <a:xfrm>
            <a:off x="9585601" y="2492777"/>
            <a:ext cx="149015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C00000"/>
                </a:solidFill>
                <a:effectLst/>
                <a:uLnTx/>
                <a:uFillTx/>
                <a:latin typeface="Calibri"/>
                <a:ea typeface="+mn-ea"/>
                <a:cs typeface="+mn-cs"/>
                <a:sym typeface="Calibri"/>
              </a:rPr>
              <a:t>Note recursion</a:t>
            </a:r>
          </a:p>
        </p:txBody>
      </p:sp>
      <p:sp>
        <p:nvSpPr>
          <p:cNvPr id="6" name="Down Arrow 5"/>
          <p:cNvSpPr/>
          <p:nvPr/>
        </p:nvSpPr>
        <p:spPr>
          <a:xfrm rot="2113504">
            <a:off x="9665355" y="2877691"/>
            <a:ext cx="571084" cy="566130"/>
          </a:xfrm>
          <a:prstGeom prst="downArrow">
            <a:avLst/>
          </a:prstGeom>
          <a:solidFill>
            <a:srgbClr val="FFFFFF"/>
          </a:solidFill>
          <a:ln w="25400" cap="flat">
            <a:solidFill>
              <a:srgbClr val="C0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51" name="Rectangular Callout 50"/>
          <p:cNvSpPr/>
          <p:nvPr/>
        </p:nvSpPr>
        <p:spPr>
          <a:xfrm>
            <a:off x="3540926" y="5474890"/>
            <a:ext cx="1718726" cy="575615"/>
          </a:xfrm>
          <a:prstGeom prst="wedgeRectCallout">
            <a:avLst>
              <a:gd name="adj1" fmla="val 40113"/>
              <a:gd name="adj2" fmla="val -104802"/>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FF0000"/>
                </a:solidFill>
                <a:effectLst/>
                <a:uLnTx/>
                <a:uFillTx/>
                <a:latin typeface="Calibri"/>
                <a:sym typeface="Calibri"/>
              </a:rPr>
              <a:t>Service Y is being treated as a “Resource” from the perspective of Service X.</a:t>
            </a:r>
          </a:p>
        </p:txBody>
      </p:sp>
    </p:spTree>
    <p:extLst>
      <p:ext uri="{BB962C8B-B14F-4D97-AF65-F5344CB8AC3E}">
        <p14:creationId xmlns:p14="http://schemas.microsoft.com/office/powerpoint/2010/main" val="4187489294"/>
      </p:ext>
    </p:extLst>
  </p:cSld>
  <p:clrMapOvr>
    <a:masterClrMapping/>
  </p:clrMapOvr>
  <p:transition spd="med" advClick="0"/>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90000"/>
              </a:lnSpc>
            </a:pPr>
            <a:r>
              <a:rPr lang="en-US" altLang="en-US" sz="3500" b="1" dirty="0">
                <a:solidFill>
                  <a:schemeClr val="bg1"/>
                </a:solidFill>
                <a:latin typeface="Arial" panose="020B0604020202020204"/>
              </a:rPr>
              <a:t>Nested / Compound </a:t>
            </a:r>
            <a:r>
              <a:rPr lang="en-US" altLang="en-US" sz="3500" b="1" dirty="0" smtClean="0">
                <a:solidFill>
                  <a:schemeClr val="bg1"/>
                </a:solidFill>
                <a:latin typeface="Arial" panose="020B0604020202020204"/>
              </a:rPr>
              <a:t>Services</a:t>
            </a:r>
            <a:endParaRPr lang="en-US" altLang="en-US" sz="3500" b="1" dirty="0">
              <a:solidFill>
                <a:schemeClr val="bg1"/>
              </a:solidFill>
              <a:latin typeface="Arial" panose="020B0604020202020204"/>
            </a:endParaRPr>
          </a:p>
        </p:txBody>
      </p:sp>
      <p:sp>
        <p:nvSpPr>
          <p:cNvPr id="3" name="Rectangle 1"/>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p:cNvPicPr>
            <a:picLocks noChangeAspect="1"/>
          </p:cNvPicPr>
          <p:nvPr/>
        </p:nvPicPr>
        <p:blipFill>
          <a:blip r:embed="rId2"/>
          <a:stretch>
            <a:fillRect/>
          </a:stretch>
        </p:blipFill>
        <p:spPr>
          <a:xfrm>
            <a:off x="1208833" y="3541899"/>
            <a:ext cx="8167999" cy="2605981"/>
          </a:xfrm>
          <a:prstGeom prst="rect">
            <a:avLst/>
          </a:prstGeom>
        </p:spPr>
      </p:pic>
      <p:sp>
        <p:nvSpPr>
          <p:cNvPr id="7" name="Rectangle 6"/>
          <p:cNvSpPr/>
          <p:nvPr/>
        </p:nvSpPr>
        <p:spPr>
          <a:xfrm>
            <a:off x="1017715" y="1319582"/>
            <a:ext cx="1749966" cy="1231106"/>
          </a:xfrm>
          <a:prstGeom prst="rect">
            <a:avLst/>
          </a:prstGeom>
          <a:solidFill>
            <a:srgbClr val="44C8F5">
              <a:lumMod val="20000"/>
              <a:lumOff val="80000"/>
            </a:srgbClr>
          </a:solidFill>
          <a:ln>
            <a:solidFill>
              <a:srgbClr val="0070C0"/>
            </a:solid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chemeClr val="accent1">
                    <a:lumMod val="50000"/>
                    <a:lumOff val="50000"/>
                  </a:schemeClr>
                </a:solidFill>
                <a:effectLst/>
                <a:uLnTx/>
                <a:uFillTx/>
              </a:rPr>
              <a:t>Service W:</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VNF_W</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Service_X</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8" name="Rectangle 7"/>
          <p:cNvSpPr/>
          <p:nvPr/>
        </p:nvSpPr>
        <p:spPr>
          <a:xfrm>
            <a:off x="3569101" y="1399093"/>
            <a:ext cx="1749966" cy="1231106"/>
          </a:xfrm>
          <a:prstGeom prst="rect">
            <a:avLst/>
          </a:prstGeom>
          <a:solidFill>
            <a:srgbClr val="44C8F5">
              <a:lumMod val="20000"/>
              <a:lumOff val="80000"/>
            </a:srgbClr>
          </a:solidFill>
          <a:ln>
            <a:solidFill>
              <a:srgbClr val="0070C0"/>
            </a:solidFill>
          </a:ln>
        </p:spPr>
        <p:txBody>
          <a:bodyPr wrap="none">
            <a:spAutoFit/>
          </a:bodyPr>
          <a:lstStyle/>
          <a:p>
            <a:pPr>
              <a:defRPr/>
            </a:pPr>
            <a:r>
              <a:rPr lang="en-US" b="1" dirty="0">
                <a:solidFill>
                  <a:schemeClr val="accent1">
                    <a:lumMod val="50000"/>
                    <a:lumOff val="50000"/>
                  </a:schemeClr>
                </a:solidFill>
              </a:rPr>
              <a:t>Service X:</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VNF_X</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Service_Y</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9" name="Freeform: Shape 8"/>
          <p:cNvSpPr/>
          <p:nvPr/>
        </p:nvSpPr>
        <p:spPr>
          <a:xfrm>
            <a:off x="2273992" y="1399094"/>
            <a:ext cx="1338469" cy="1169551"/>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0" name="Freeform: Shape 9"/>
          <p:cNvSpPr/>
          <p:nvPr/>
        </p:nvSpPr>
        <p:spPr>
          <a:xfrm>
            <a:off x="4851462" y="1495544"/>
            <a:ext cx="1338469" cy="1073101"/>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1" name="Rectangle 10"/>
          <p:cNvSpPr/>
          <p:nvPr/>
        </p:nvSpPr>
        <p:spPr>
          <a:xfrm>
            <a:off x="6125536" y="1505110"/>
            <a:ext cx="1749966" cy="1231106"/>
          </a:xfrm>
          <a:prstGeom prst="rect">
            <a:avLst/>
          </a:prstGeom>
          <a:solidFill>
            <a:srgbClr val="44C8F5">
              <a:lumMod val="20000"/>
              <a:lumOff val="80000"/>
            </a:srgbClr>
          </a:solidFill>
          <a:ln>
            <a:solidFill>
              <a:srgbClr val="0070C0"/>
            </a:solidFill>
          </a:ln>
        </p:spPr>
        <p:txBody>
          <a:bodyPr wrap="none">
            <a:spAutoFit/>
          </a:bodyPr>
          <a:lstStyle/>
          <a:p>
            <a:pPr marR="0" lvl="0" indent="0" fontAlgn="auto">
              <a:lnSpc>
                <a:spcPct val="100000"/>
              </a:lnSpc>
              <a:spcBef>
                <a:spcPts val="0"/>
              </a:spcBef>
              <a:spcAft>
                <a:spcPts val="0"/>
              </a:spcAft>
              <a:buClrTx/>
              <a:buSzTx/>
              <a:buFontTx/>
              <a:buNone/>
              <a:tabLst/>
              <a:defRPr/>
            </a:pPr>
            <a:r>
              <a:rPr lang="en-US" b="1" dirty="0">
                <a:solidFill>
                  <a:schemeClr val="accent1">
                    <a:lumMod val="50000"/>
                    <a:lumOff val="50000"/>
                  </a:schemeClr>
                </a:solidFill>
              </a:rPr>
              <a:t>Service 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Service_Z</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12" name="Freeform: Shape 11"/>
          <p:cNvSpPr/>
          <p:nvPr/>
        </p:nvSpPr>
        <p:spPr>
          <a:xfrm>
            <a:off x="7407580" y="1720080"/>
            <a:ext cx="1338469" cy="1015798"/>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3" name="Rectangle 12"/>
          <p:cNvSpPr/>
          <p:nvPr/>
        </p:nvSpPr>
        <p:spPr>
          <a:xfrm>
            <a:off x="8681971" y="1746584"/>
            <a:ext cx="1749966" cy="1015663"/>
          </a:xfrm>
          <a:prstGeom prst="rect">
            <a:avLst/>
          </a:prstGeom>
          <a:solidFill>
            <a:srgbClr val="44C8F5">
              <a:lumMod val="20000"/>
              <a:lumOff val="80000"/>
            </a:srgbClr>
          </a:solidFill>
          <a:ln>
            <a:solidFill>
              <a:srgbClr val="0070C0"/>
            </a:solidFill>
          </a:ln>
        </p:spPr>
        <p:txBody>
          <a:bodyPr wrap="none">
            <a:spAutoFit/>
          </a:bodyPr>
          <a:lstStyle/>
          <a:p>
            <a:pPr>
              <a:defRPr/>
            </a:pPr>
            <a:r>
              <a:rPr lang="en-US" b="1" dirty="0">
                <a:solidFill>
                  <a:schemeClr val="accent1">
                    <a:lumMod val="50000"/>
                    <a:lumOff val="50000"/>
                  </a:schemeClr>
                </a:solidFill>
              </a:rPr>
              <a:t>Service Z:</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VNF_Z</a:t>
            </a:r>
          </a:p>
        </p:txBody>
      </p:sp>
      <p:cxnSp>
        <p:nvCxnSpPr>
          <p:cNvPr id="15" name="Straight Connector 14"/>
          <p:cNvCxnSpPr/>
          <p:nvPr/>
        </p:nvCxnSpPr>
        <p:spPr>
          <a:xfrm>
            <a:off x="710119" y="3142034"/>
            <a:ext cx="10972800"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6" name="Elbow Connector 15"/>
          <p:cNvCxnSpPr/>
          <p:nvPr/>
        </p:nvCxnSpPr>
        <p:spPr>
          <a:xfrm flipV="1">
            <a:off x="2562330" y="1505110"/>
            <a:ext cx="1006771" cy="806011"/>
          </a:xfrm>
          <a:prstGeom prst="bentConnector3">
            <a:avLst>
              <a:gd name="adj1" fmla="val 50000"/>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8" name="Elbow Connector 17"/>
          <p:cNvCxnSpPr/>
          <p:nvPr/>
        </p:nvCxnSpPr>
        <p:spPr>
          <a:xfrm flipV="1">
            <a:off x="4994031" y="1720080"/>
            <a:ext cx="1131505" cy="769053"/>
          </a:xfrm>
          <a:prstGeom prst="bentConnector3">
            <a:avLst>
              <a:gd name="adj1" fmla="val 48224"/>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1" name="Elbow Connector 20"/>
          <p:cNvCxnSpPr/>
          <p:nvPr/>
        </p:nvCxnSpPr>
        <p:spPr>
          <a:xfrm flipV="1">
            <a:off x="7636747" y="1919235"/>
            <a:ext cx="1045224" cy="569898"/>
          </a:xfrm>
          <a:prstGeom prst="bentConnector3">
            <a:avLst>
              <a:gd name="adj1" fmla="val 50000"/>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527768253"/>
      </p:ext>
    </p:extLst>
  </p:cSld>
  <p:clrMapOvr>
    <a:masterClrMapping/>
  </p:clrMapOvr>
  <p:transition spd="med" advClick="0"/>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185" y="146835"/>
            <a:ext cx="11052011" cy="615553"/>
          </a:xfrm>
        </p:spPr>
        <p:txBody>
          <a:bodyPr>
            <a:noAutofit/>
          </a:bodyPr>
          <a:lstStyle/>
          <a:p>
            <a:r>
              <a:rPr lang="en-US" altLang="en-US" sz="1600" b="1" dirty="0">
                <a:solidFill>
                  <a:schemeClr val="bg1"/>
                </a:solidFill>
                <a:latin typeface="Arial" panose="020B0604020202020204"/>
              </a:rPr>
              <a:t>N-Level Run Time Nesting? Let The Service Providers Decide</a:t>
            </a:r>
            <a:r>
              <a:rPr lang="en-US" altLang="en-US" sz="3500" b="1" dirty="0">
                <a:solidFill>
                  <a:schemeClr val="bg1"/>
                </a:solidFill>
                <a:latin typeface="Arial" panose="020B0604020202020204"/>
              </a:rPr>
              <a:t/>
            </a:r>
            <a:br>
              <a:rPr lang="en-US" altLang="en-US" sz="3500" b="1" dirty="0">
                <a:solidFill>
                  <a:schemeClr val="bg1"/>
                </a:solidFill>
                <a:latin typeface="Arial" panose="020B0604020202020204"/>
              </a:rPr>
            </a:br>
            <a:r>
              <a:rPr lang="en-US" altLang="en-US" sz="3500" b="1" dirty="0" err="1">
                <a:solidFill>
                  <a:schemeClr val="bg1"/>
                </a:solidFill>
                <a:latin typeface="Arial" panose="020B0604020202020204"/>
              </a:rPr>
              <a:t>Service_W</a:t>
            </a:r>
            <a:r>
              <a:rPr lang="en-US" altLang="en-US" sz="3500" b="1" dirty="0">
                <a:solidFill>
                  <a:schemeClr val="bg1"/>
                </a:solidFill>
                <a:latin typeface="Arial" panose="020B0604020202020204"/>
              </a:rPr>
              <a:t> Modeling Example 1</a:t>
            </a:r>
          </a:p>
        </p:txBody>
      </p:sp>
      <p:sp>
        <p:nvSpPr>
          <p:cNvPr id="101" name="TextBox 100"/>
          <p:cNvSpPr txBox="1"/>
          <p:nvPr/>
        </p:nvSpPr>
        <p:spPr>
          <a:xfrm>
            <a:off x="9682123" y="2210431"/>
            <a:ext cx="2275431" cy="982279"/>
          </a:xfrm>
          <a:prstGeom prst="wedgeRectCallout">
            <a:avLst>
              <a:gd name="adj1" fmla="val -13693"/>
              <a:gd name="adj2" fmla="val 46027"/>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1100">
                <a:solidFill>
                  <a:schemeClr val="tx1">
                    <a:lumMod val="65000"/>
                    <a:lumOff val="35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200" dirty="0"/>
              <a:t>Could be extended to allow multiple “higher level Services” to each have a “share” of a “lower level Service’s” instance</a:t>
            </a:r>
          </a:p>
        </p:txBody>
      </p:sp>
      <p:grpSp>
        <p:nvGrpSpPr>
          <p:cNvPr id="6" name="Group 5"/>
          <p:cNvGrpSpPr/>
          <p:nvPr/>
        </p:nvGrpSpPr>
        <p:grpSpPr>
          <a:xfrm>
            <a:off x="5309293" y="1233330"/>
            <a:ext cx="2869885" cy="1412603"/>
            <a:chOff x="4130957" y="1176125"/>
            <a:chExt cx="2869885" cy="1412603"/>
          </a:xfrm>
        </p:grpSpPr>
        <p:sp>
          <p:nvSpPr>
            <p:cNvPr id="100" name="TextBox 99"/>
            <p:cNvSpPr txBox="1"/>
            <p:nvPr/>
          </p:nvSpPr>
          <p:spPr>
            <a:xfrm>
              <a:off x="4446516" y="1176125"/>
              <a:ext cx="2554326" cy="1077659"/>
            </a:xfrm>
            <a:prstGeom prst="wedgeRectCallout">
              <a:avLst>
                <a:gd name="adj1" fmla="val -13693"/>
                <a:gd name="adj2" fmla="val 46027"/>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1100">
                  <a:solidFill>
                    <a:schemeClr val="tx1">
                      <a:lumMod val="65000"/>
                      <a:lumOff val="35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200" dirty="0"/>
                <a:t>Each Service/Resource “reuse unit” results in a separate thread of orchestration.  This would allow for “on demand” spin up of “lower level” (Infrastructure) Service instances.</a:t>
              </a:r>
            </a:p>
          </p:txBody>
        </p:sp>
        <p:sp>
          <p:nvSpPr>
            <p:cNvPr id="103" name="Down Arrow 102"/>
            <p:cNvSpPr/>
            <p:nvPr/>
          </p:nvSpPr>
          <p:spPr>
            <a:xfrm rot="3131340">
              <a:off x="4298702" y="2099272"/>
              <a:ext cx="344312" cy="368942"/>
            </a:xfrm>
            <a:prstGeom prst="downArrow">
              <a:avLst/>
            </a:prstGeom>
            <a:solidFill>
              <a:srgbClr val="FFFF00"/>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04" name="Down Arrow 103"/>
            <p:cNvSpPr/>
            <p:nvPr/>
          </p:nvSpPr>
          <p:spPr>
            <a:xfrm rot="5820737">
              <a:off x="4143272" y="1608644"/>
              <a:ext cx="344312" cy="368942"/>
            </a:xfrm>
            <a:prstGeom prst="downArrow">
              <a:avLst/>
            </a:prstGeom>
            <a:solidFill>
              <a:srgbClr val="FFFF00"/>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05" name="Down Arrow 104"/>
            <p:cNvSpPr/>
            <p:nvPr/>
          </p:nvSpPr>
          <p:spPr>
            <a:xfrm rot="19366813">
              <a:off x="5119373" y="2219786"/>
              <a:ext cx="344312" cy="368942"/>
            </a:xfrm>
            <a:prstGeom prst="downArrow">
              <a:avLst/>
            </a:prstGeom>
            <a:solidFill>
              <a:srgbClr val="FFFF00"/>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grpSp>
      <p:pic>
        <p:nvPicPr>
          <p:cNvPr id="56" name="Picture 55"/>
          <p:cNvPicPr>
            <a:picLocks noChangeAspect="1"/>
          </p:cNvPicPr>
          <p:nvPr/>
        </p:nvPicPr>
        <p:blipFill>
          <a:blip r:embed="rId2"/>
          <a:stretch>
            <a:fillRect/>
          </a:stretch>
        </p:blipFill>
        <p:spPr>
          <a:xfrm>
            <a:off x="3888933" y="3572104"/>
            <a:ext cx="3096150" cy="1171295"/>
          </a:xfrm>
          <a:prstGeom prst="rect">
            <a:avLst/>
          </a:prstGeom>
        </p:spPr>
      </p:pic>
      <p:pic>
        <p:nvPicPr>
          <p:cNvPr id="63" name="Picture 62"/>
          <p:cNvPicPr>
            <a:picLocks noChangeAspect="1"/>
          </p:cNvPicPr>
          <p:nvPr/>
        </p:nvPicPr>
        <p:blipFill>
          <a:blip r:embed="rId3"/>
          <a:stretch>
            <a:fillRect/>
          </a:stretch>
        </p:blipFill>
        <p:spPr>
          <a:xfrm>
            <a:off x="1130488" y="2173076"/>
            <a:ext cx="2991419" cy="1115444"/>
          </a:xfrm>
          <a:prstGeom prst="rect">
            <a:avLst/>
          </a:prstGeom>
        </p:spPr>
      </p:pic>
      <p:pic>
        <p:nvPicPr>
          <p:cNvPr id="74" name="Picture 73"/>
          <p:cNvPicPr>
            <a:picLocks noChangeAspect="1"/>
          </p:cNvPicPr>
          <p:nvPr/>
        </p:nvPicPr>
        <p:blipFill>
          <a:blip r:embed="rId4"/>
          <a:stretch>
            <a:fillRect/>
          </a:stretch>
        </p:blipFill>
        <p:spPr>
          <a:xfrm>
            <a:off x="1303033" y="1777414"/>
            <a:ext cx="1063759" cy="374396"/>
          </a:xfrm>
          <a:prstGeom prst="rect">
            <a:avLst/>
          </a:prstGeom>
        </p:spPr>
      </p:pic>
      <p:pic>
        <p:nvPicPr>
          <p:cNvPr id="77" name="Picture 76"/>
          <p:cNvPicPr>
            <a:picLocks noChangeAspect="1"/>
          </p:cNvPicPr>
          <p:nvPr/>
        </p:nvPicPr>
        <p:blipFill>
          <a:blip r:embed="rId5"/>
          <a:stretch>
            <a:fillRect/>
          </a:stretch>
        </p:blipFill>
        <p:spPr>
          <a:xfrm>
            <a:off x="2948848" y="2067167"/>
            <a:ext cx="1063976" cy="377444"/>
          </a:xfrm>
          <a:prstGeom prst="rect">
            <a:avLst/>
          </a:prstGeom>
        </p:spPr>
      </p:pic>
      <p:pic>
        <p:nvPicPr>
          <p:cNvPr id="78" name="Picture 77"/>
          <p:cNvPicPr>
            <a:picLocks noChangeAspect="1"/>
          </p:cNvPicPr>
          <p:nvPr/>
        </p:nvPicPr>
        <p:blipFill>
          <a:blip r:embed="rId4"/>
          <a:stretch>
            <a:fillRect/>
          </a:stretch>
        </p:blipFill>
        <p:spPr>
          <a:xfrm>
            <a:off x="4161354" y="3114673"/>
            <a:ext cx="1063759" cy="374396"/>
          </a:xfrm>
          <a:prstGeom prst="rect">
            <a:avLst/>
          </a:prstGeom>
        </p:spPr>
      </p:pic>
      <p:pic>
        <p:nvPicPr>
          <p:cNvPr id="80" name="Picture 79"/>
          <p:cNvPicPr>
            <a:picLocks noChangeAspect="1"/>
          </p:cNvPicPr>
          <p:nvPr/>
        </p:nvPicPr>
        <p:blipFill>
          <a:blip r:embed="rId4"/>
          <a:stretch>
            <a:fillRect/>
          </a:stretch>
        </p:blipFill>
        <p:spPr>
          <a:xfrm>
            <a:off x="7206427" y="4605850"/>
            <a:ext cx="1063759" cy="374396"/>
          </a:xfrm>
          <a:prstGeom prst="rect">
            <a:avLst/>
          </a:prstGeom>
        </p:spPr>
      </p:pic>
      <p:pic>
        <p:nvPicPr>
          <p:cNvPr id="81" name="Picture 80"/>
          <p:cNvPicPr>
            <a:picLocks noChangeAspect="1"/>
          </p:cNvPicPr>
          <p:nvPr/>
        </p:nvPicPr>
        <p:blipFill>
          <a:blip r:embed="rId5"/>
          <a:stretch>
            <a:fillRect/>
          </a:stretch>
        </p:blipFill>
        <p:spPr>
          <a:xfrm>
            <a:off x="5879659" y="3441751"/>
            <a:ext cx="1063976" cy="377444"/>
          </a:xfrm>
          <a:prstGeom prst="rect">
            <a:avLst/>
          </a:prstGeom>
        </p:spPr>
      </p:pic>
      <p:pic>
        <p:nvPicPr>
          <p:cNvPr id="83" name="Picture 82"/>
          <p:cNvPicPr>
            <a:picLocks noChangeAspect="1"/>
          </p:cNvPicPr>
          <p:nvPr/>
        </p:nvPicPr>
        <p:blipFill>
          <a:blip r:embed="rId5"/>
          <a:stretch>
            <a:fillRect/>
          </a:stretch>
        </p:blipFill>
        <p:spPr>
          <a:xfrm>
            <a:off x="8469650" y="4949442"/>
            <a:ext cx="1063976" cy="377444"/>
          </a:xfrm>
          <a:prstGeom prst="rect">
            <a:avLst/>
          </a:prstGeom>
        </p:spPr>
      </p:pic>
      <p:cxnSp>
        <p:nvCxnSpPr>
          <p:cNvPr id="85" name="Straight Arrow Connector 84"/>
          <p:cNvCxnSpPr/>
          <p:nvPr/>
        </p:nvCxnSpPr>
        <p:spPr>
          <a:xfrm>
            <a:off x="2507224" y="1964612"/>
            <a:ext cx="520996" cy="187198"/>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86" name="Straight Arrow Connector 85"/>
          <p:cNvCxnSpPr/>
          <p:nvPr/>
        </p:nvCxnSpPr>
        <p:spPr>
          <a:xfrm>
            <a:off x="5392078" y="3368768"/>
            <a:ext cx="520996" cy="187198"/>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88" name="Straight Arrow Connector 87"/>
          <p:cNvCxnSpPr/>
          <p:nvPr/>
        </p:nvCxnSpPr>
        <p:spPr>
          <a:xfrm>
            <a:off x="8280566" y="4773411"/>
            <a:ext cx="520996" cy="187198"/>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95" name="Freeform 94"/>
          <p:cNvSpPr/>
          <p:nvPr/>
        </p:nvSpPr>
        <p:spPr>
          <a:xfrm>
            <a:off x="3336816" y="3298883"/>
            <a:ext cx="435935" cy="1020725"/>
          </a:xfrm>
          <a:custGeom>
            <a:avLst/>
            <a:gdLst>
              <a:gd name="connsiteX0" fmla="*/ 0 w 435935"/>
              <a:gd name="connsiteY0" fmla="*/ 0 h 1020725"/>
              <a:gd name="connsiteX1" fmla="*/ 95693 w 435935"/>
              <a:gd name="connsiteY1" fmla="*/ 723014 h 1020725"/>
              <a:gd name="connsiteX2" fmla="*/ 435935 w 435935"/>
              <a:gd name="connsiteY2" fmla="*/ 1020725 h 1020725"/>
            </a:gdLst>
            <a:ahLst/>
            <a:cxnLst>
              <a:cxn ang="0">
                <a:pos x="connsiteX0" y="connsiteY0"/>
              </a:cxn>
              <a:cxn ang="0">
                <a:pos x="connsiteX1" y="connsiteY1"/>
              </a:cxn>
              <a:cxn ang="0">
                <a:pos x="connsiteX2" y="connsiteY2"/>
              </a:cxn>
            </a:cxnLst>
            <a:rect l="l" t="t" r="r" b="b"/>
            <a:pathLst>
              <a:path w="435935" h="1020725">
                <a:moveTo>
                  <a:pt x="0" y="0"/>
                </a:moveTo>
                <a:cubicBezTo>
                  <a:pt x="11518" y="276446"/>
                  <a:pt x="23037" y="552893"/>
                  <a:pt x="95693" y="723014"/>
                </a:cubicBezTo>
                <a:cubicBezTo>
                  <a:pt x="168349" y="893135"/>
                  <a:pt x="302142" y="956930"/>
                  <a:pt x="435935" y="1020725"/>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defTabSz="914400" latinLnBrk="1"/>
            <a:endParaRPr lang="en-US"/>
          </a:p>
        </p:txBody>
      </p:sp>
      <p:sp>
        <p:nvSpPr>
          <p:cNvPr id="96" name="Freeform 95"/>
          <p:cNvSpPr/>
          <p:nvPr/>
        </p:nvSpPr>
        <p:spPr>
          <a:xfrm>
            <a:off x="6383841" y="4754738"/>
            <a:ext cx="435935" cy="837577"/>
          </a:xfrm>
          <a:custGeom>
            <a:avLst/>
            <a:gdLst>
              <a:gd name="connsiteX0" fmla="*/ 0 w 435935"/>
              <a:gd name="connsiteY0" fmla="*/ 0 h 1020725"/>
              <a:gd name="connsiteX1" fmla="*/ 95693 w 435935"/>
              <a:gd name="connsiteY1" fmla="*/ 723014 h 1020725"/>
              <a:gd name="connsiteX2" fmla="*/ 435935 w 435935"/>
              <a:gd name="connsiteY2" fmla="*/ 1020725 h 1020725"/>
            </a:gdLst>
            <a:ahLst/>
            <a:cxnLst>
              <a:cxn ang="0">
                <a:pos x="connsiteX0" y="connsiteY0"/>
              </a:cxn>
              <a:cxn ang="0">
                <a:pos x="connsiteX1" y="connsiteY1"/>
              </a:cxn>
              <a:cxn ang="0">
                <a:pos x="connsiteX2" y="connsiteY2"/>
              </a:cxn>
            </a:cxnLst>
            <a:rect l="l" t="t" r="r" b="b"/>
            <a:pathLst>
              <a:path w="435935" h="1020725">
                <a:moveTo>
                  <a:pt x="0" y="0"/>
                </a:moveTo>
                <a:cubicBezTo>
                  <a:pt x="11518" y="276446"/>
                  <a:pt x="23037" y="552893"/>
                  <a:pt x="95693" y="723014"/>
                </a:cubicBezTo>
                <a:cubicBezTo>
                  <a:pt x="168349" y="893135"/>
                  <a:pt x="302142" y="956930"/>
                  <a:pt x="435935" y="1020725"/>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defTabSz="914400" latinLnBrk="1"/>
            <a:endParaRPr lang="en-US"/>
          </a:p>
        </p:txBody>
      </p:sp>
      <p:cxnSp>
        <p:nvCxnSpPr>
          <p:cNvPr id="98" name="Straight Arrow Connector 97"/>
          <p:cNvCxnSpPr/>
          <p:nvPr/>
        </p:nvCxnSpPr>
        <p:spPr>
          <a:xfrm>
            <a:off x="7008962" y="3847008"/>
            <a:ext cx="510366" cy="472600"/>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99" name="Straight Arrow Connector 98"/>
          <p:cNvCxnSpPr/>
          <p:nvPr/>
        </p:nvCxnSpPr>
        <p:spPr>
          <a:xfrm>
            <a:off x="4193597" y="2436966"/>
            <a:ext cx="510366" cy="472600"/>
          </a:xfrm>
          <a:prstGeom prst="straightConnector1">
            <a:avLst/>
          </a:prstGeom>
          <a:noFill/>
          <a:ln w="25400" cap="flat">
            <a:solidFill>
              <a:schemeClr val="accent1"/>
            </a:solidFill>
            <a:prstDash val="solid"/>
            <a:round/>
            <a:tailEnd type="triangle"/>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grpSp>
        <p:nvGrpSpPr>
          <p:cNvPr id="8" name="Group 7"/>
          <p:cNvGrpSpPr/>
          <p:nvPr/>
        </p:nvGrpSpPr>
        <p:grpSpPr>
          <a:xfrm>
            <a:off x="6949954" y="5212290"/>
            <a:ext cx="1087074" cy="980098"/>
            <a:chOff x="7010197" y="5525229"/>
            <a:chExt cx="1087074" cy="980098"/>
          </a:xfrm>
        </p:grpSpPr>
        <p:sp>
          <p:nvSpPr>
            <p:cNvPr id="3" name="Rectangle 2"/>
            <p:cNvSpPr/>
            <p:nvPr/>
          </p:nvSpPr>
          <p:spPr>
            <a:xfrm>
              <a:off x="7010197" y="5525229"/>
              <a:ext cx="1084210" cy="980098"/>
            </a:xfrm>
            <a:prstGeom prst="rect">
              <a:avLst/>
            </a:prstGeom>
            <a:solidFill>
              <a:srgbClr val="DAF4FD"/>
            </a:solidFill>
            <a:ln w="9525" cap="flat">
              <a:solidFill>
                <a:srgbClr val="63AADA"/>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7" name="TextBox 6"/>
            <p:cNvSpPr txBox="1"/>
            <p:nvPr/>
          </p:nvSpPr>
          <p:spPr>
            <a:xfrm>
              <a:off x="7049550" y="5553614"/>
              <a:ext cx="1047721" cy="9233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900" b="0" i="0" u="none" strike="noStrike" cap="none" spc="0" normalizeH="0" baseline="0" dirty="0">
                  <a:ln>
                    <a:noFill/>
                  </a:ln>
                  <a:solidFill>
                    <a:srgbClr val="000000"/>
                  </a:solidFill>
                  <a:effectLst/>
                  <a:uFillTx/>
                  <a:latin typeface="+mn-lt"/>
                  <a:ea typeface="+mn-ea"/>
                  <a:cs typeface="+mn-cs"/>
                  <a:sym typeface="Calibri"/>
                </a:rPr>
                <a:t>Service</a:t>
              </a:r>
              <a:r>
                <a:rPr kumimoji="0" lang="en-US" sz="900" b="0" i="0" u="none" strike="noStrike" cap="none" spc="0" normalizeH="0" dirty="0">
                  <a:ln>
                    <a:noFill/>
                  </a:ln>
                  <a:solidFill>
                    <a:srgbClr val="000000"/>
                  </a:solidFill>
                  <a:effectLst/>
                  <a:uFillTx/>
                  <a:latin typeface="+mn-lt"/>
                  <a:ea typeface="+mn-ea"/>
                  <a:cs typeface="+mn-cs"/>
                  <a:sym typeface="Calibri"/>
                </a:rPr>
                <a:t> Z:</a:t>
              </a:r>
            </a:p>
            <a:p>
              <a:pPr marL="0" marR="0" indent="0" algn="l" defTabSz="457200" rtl="0" fontAlgn="auto" latinLnBrk="0" hangingPunct="0">
                <a:lnSpc>
                  <a:spcPct val="100000"/>
                </a:lnSpc>
                <a:spcBef>
                  <a:spcPts val="0"/>
                </a:spcBef>
                <a:spcAft>
                  <a:spcPts val="0"/>
                </a:spcAft>
                <a:buClrTx/>
                <a:buSzTx/>
                <a:buFontTx/>
                <a:buNone/>
                <a:tabLst/>
              </a:pPr>
              <a:r>
                <a:rPr lang="en-US" sz="900" dirty="0" err="1"/>
                <a:t>t</a:t>
              </a:r>
              <a:r>
                <a:rPr lang="en-US" sz="900" baseline="0" dirty="0" err="1"/>
                <a:t>opology_template</a:t>
              </a:r>
              <a:r>
                <a:rPr lang="en-US" sz="900" baseline="0" dirty="0"/>
                <a:t>:</a:t>
              </a:r>
            </a:p>
            <a:p>
              <a:pPr marL="0" marR="0" indent="0" algn="l" defTabSz="457200" rtl="0" fontAlgn="auto" latinLnBrk="0" hangingPunct="0">
                <a:lnSpc>
                  <a:spcPct val="100000"/>
                </a:lnSpc>
                <a:spcBef>
                  <a:spcPts val="0"/>
                </a:spcBef>
                <a:spcAft>
                  <a:spcPts val="0"/>
                </a:spcAft>
                <a:buClrTx/>
                <a:buSzTx/>
                <a:buFontTx/>
                <a:buNone/>
                <a:tabLst/>
              </a:pPr>
              <a:r>
                <a:rPr kumimoji="0" lang="en-US" sz="900" b="0" i="0" u="none" strike="noStrike" cap="none" spc="0" normalizeH="0" dirty="0">
                  <a:ln>
                    <a:noFill/>
                  </a:ln>
                  <a:solidFill>
                    <a:srgbClr val="000000"/>
                  </a:solidFill>
                  <a:effectLst/>
                  <a:uFillTx/>
                  <a:latin typeface="+mn-lt"/>
                  <a:ea typeface="+mn-ea"/>
                  <a:cs typeface="+mn-cs"/>
                  <a:sym typeface="Calibri"/>
                </a:rPr>
                <a:t>      </a:t>
              </a:r>
              <a:r>
                <a:rPr kumimoji="0" lang="en-US" sz="900" b="0" i="0" u="none" strike="noStrike" cap="none" spc="0" normalizeH="0" dirty="0" err="1">
                  <a:ln>
                    <a:noFill/>
                  </a:ln>
                  <a:solidFill>
                    <a:srgbClr val="000000"/>
                  </a:solidFill>
                  <a:effectLst/>
                  <a:uFillTx/>
                  <a:latin typeface="+mn-lt"/>
                  <a:ea typeface="+mn-ea"/>
                  <a:cs typeface="+mn-cs"/>
                  <a:sym typeface="Calibri"/>
                </a:rPr>
                <a:t>node_templates</a:t>
              </a:r>
              <a:r>
                <a:rPr kumimoji="0" lang="en-US" sz="900" b="0" i="0" u="none" strike="noStrike" cap="none" spc="0" normalizeH="0" dirty="0">
                  <a:ln>
                    <a:noFill/>
                  </a:ln>
                  <a:solidFill>
                    <a:srgbClr val="000000"/>
                  </a:solidFill>
                  <a:effectLst/>
                  <a:uFillTx/>
                  <a:latin typeface="+mn-lt"/>
                  <a:ea typeface="+mn-ea"/>
                  <a:cs typeface="+mn-cs"/>
                  <a:sym typeface="Calibri"/>
                </a:rPr>
                <a:t>:</a:t>
              </a:r>
            </a:p>
            <a:p>
              <a:pPr marL="0" marR="0" indent="0" algn="l" defTabSz="457200" rtl="0" fontAlgn="auto" latinLnBrk="0" hangingPunct="0">
                <a:lnSpc>
                  <a:spcPct val="100000"/>
                </a:lnSpc>
                <a:spcBef>
                  <a:spcPts val="0"/>
                </a:spcBef>
                <a:spcAft>
                  <a:spcPts val="0"/>
                </a:spcAft>
                <a:buClrTx/>
                <a:buSzTx/>
                <a:buFontTx/>
                <a:buNone/>
                <a:tabLst/>
              </a:pPr>
              <a:r>
                <a:rPr lang="en-US" sz="900" baseline="0" dirty="0"/>
                <a:t>           </a:t>
              </a:r>
              <a:r>
                <a:rPr lang="en-US" sz="900" baseline="0" dirty="0" err="1"/>
                <a:t>VNF_Zj</a:t>
              </a:r>
              <a:endParaRPr lang="en-US" sz="900" baseline="0" dirty="0"/>
            </a:p>
            <a:p>
              <a:pPr marL="0" marR="0" indent="0" algn="l" defTabSz="457200" rtl="0" fontAlgn="auto" latinLnBrk="0" hangingPunct="0">
                <a:lnSpc>
                  <a:spcPct val="100000"/>
                </a:lnSpc>
                <a:spcBef>
                  <a:spcPts val="0"/>
                </a:spcBef>
                <a:spcAft>
                  <a:spcPts val="0"/>
                </a:spcAft>
                <a:buClrTx/>
                <a:buSzTx/>
                <a:buFontTx/>
                <a:buNone/>
                <a:tabLst/>
              </a:pPr>
              <a:r>
                <a:rPr kumimoji="0" lang="en-US" sz="900" b="0" i="0" u="none" strike="noStrike" cap="none" spc="0" normalizeH="0" dirty="0">
                  <a:ln>
                    <a:noFill/>
                  </a:ln>
                  <a:solidFill>
                    <a:srgbClr val="000000"/>
                  </a:solidFill>
                  <a:effectLst/>
                  <a:uFillTx/>
                  <a:latin typeface="+mn-lt"/>
                  <a:ea typeface="+mn-ea"/>
                  <a:cs typeface="+mn-cs"/>
                  <a:sym typeface="Calibri"/>
                </a:rPr>
                <a:t>           </a:t>
              </a:r>
              <a:r>
                <a:rPr kumimoji="0" lang="en-US" sz="900" b="0" i="0" u="none" strike="noStrike" cap="none" spc="0" normalizeH="0" dirty="0" err="1">
                  <a:ln>
                    <a:noFill/>
                  </a:ln>
                  <a:solidFill>
                    <a:srgbClr val="000000"/>
                  </a:solidFill>
                  <a:effectLst/>
                  <a:uFillTx/>
                  <a:latin typeface="+mn-lt"/>
                  <a:ea typeface="+mn-ea"/>
                  <a:cs typeface="+mn-cs"/>
                  <a:sym typeface="Calibri"/>
                </a:rPr>
                <a:t>VNF_Zk</a:t>
              </a:r>
              <a:endParaRPr kumimoji="0" lang="en-US" sz="900" b="0" i="0" u="none" strike="noStrike" cap="none" spc="0" normalizeH="0" dirty="0">
                <a:ln>
                  <a:noFill/>
                </a:ln>
                <a:solidFill>
                  <a:srgbClr val="000000"/>
                </a:solidFill>
                <a:effectLst/>
                <a:uFillTx/>
                <a:latin typeface="+mn-lt"/>
                <a:ea typeface="+mn-ea"/>
                <a:cs typeface="+mn-cs"/>
                <a:sym typeface="Calibri"/>
              </a:endParaRPr>
            </a:p>
            <a:p>
              <a:pPr marL="0" marR="0" indent="0" algn="l" defTabSz="457200" rtl="0" fontAlgn="auto" latinLnBrk="0" hangingPunct="0">
                <a:lnSpc>
                  <a:spcPct val="100000"/>
                </a:lnSpc>
                <a:spcBef>
                  <a:spcPts val="0"/>
                </a:spcBef>
                <a:spcAft>
                  <a:spcPts val="0"/>
                </a:spcAft>
                <a:buClrTx/>
                <a:buSzTx/>
                <a:buFontTx/>
                <a:buNone/>
                <a:tabLst/>
              </a:pPr>
              <a:r>
                <a:rPr lang="en-US" sz="900" dirty="0"/>
                <a:t>c</a:t>
              </a:r>
              <a:r>
                <a:rPr lang="en-US" sz="900" baseline="0" dirty="0"/>
                <a:t>apability: Z</a:t>
              </a:r>
              <a:endParaRPr kumimoji="0" lang="en-US" sz="9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41" name="Group 40"/>
          <p:cNvGrpSpPr/>
          <p:nvPr/>
        </p:nvGrpSpPr>
        <p:grpSpPr>
          <a:xfrm>
            <a:off x="8741564" y="5436434"/>
            <a:ext cx="463506" cy="217479"/>
            <a:chOff x="7010197" y="5504892"/>
            <a:chExt cx="463506" cy="279552"/>
          </a:xfrm>
        </p:grpSpPr>
        <p:sp>
          <p:nvSpPr>
            <p:cNvPr id="42" name="Rectangle 41"/>
            <p:cNvSpPr/>
            <p:nvPr/>
          </p:nvSpPr>
          <p:spPr>
            <a:xfrm>
              <a:off x="7010197" y="5525229"/>
              <a:ext cx="463506" cy="259215"/>
            </a:xfrm>
            <a:prstGeom prst="rect">
              <a:avLst/>
            </a:prstGeom>
            <a:solidFill>
              <a:srgbClr val="DAF4FD"/>
            </a:solidFill>
            <a:ln w="9525" cap="flat">
              <a:solidFill>
                <a:srgbClr val="63AADA"/>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43" name="TextBox 42"/>
            <p:cNvSpPr txBox="1"/>
            <p:nvPr/>
          </p:nvSpPr>
          <p:spPr>
            <a:xfrm>
              <a:off x="7035336" y="5504892"/>
              <a:ext cx="424153" cy="2308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900" b="0" i="0" u="none" strike="noStrike" cap="none" spc="0" normalizeH="0" baseline="0" dirty="0" err="1">
                  <a:ln>
                    <a:noFill/>
                  </a:ln>
                  <a:solidFill>
                    <a:srgbClr val="000000"/>
                  </a:solidFill>
                  <a:effectLst/>
                  <a:uFillTx/>
                  <a:latin typeface="+mn-lt"/>
                  <a:ea typeface="+mn-ea"/>
                  <a:cs typeface="+mn-cs"/>
                  <a:sym typeface="Calibri"/>
                </a:rPr>
                <a:t>VNF_Zj</a:t>
              </a:r>
              <a:endParaRPr kumimoji="0" lang="en-US" sz="9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44" name="Group 43"/>
          <p:cNvGrpSpPr/>
          <p:nvPr/>
        </p:nvGrpSpPr>
        <p:grpSpPr>
          <a:xfrm>
            <a:off x="8747748" y="5788246"/>
            <a:ext cx="474940" cy="230830"/>
            <a:chOff x="7010197" y="5504892"/>
            <a:chExt cx="474940" cy="296714"/>
          </a:xfrm>
        </p:grpSpPr>
        <p:sp>
          <p:nvSpPr>
            <p:cNvPr id="46" name="Rectangle 45"/>
            <p:cNvSpPr/>
            <p:nvPr/>
          </p:nvSpPr>
          <p:spPr>
            <a:xfrm>
              <a:off x="7010197" y="5525229"/>
              <a:ext cx="463506" cy="259215"/>
            </a:xfrm>
            <a:prstGeom prst="rect">
              <a:avLst/>
            </a:prstGeom>
            <a:solidFill>
              <a:srgbClr val="DAF4FD"/>
            </a:solidFill>
            <a:ln w="9525" cap="flat">
              <a:solidFill>
                <a:srgbClr val="63AADA"/>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47" name="TextBox 46"/>
            <p:cNvSpPr txBox="1"/>
            <p:nvPr/>
          </p:nvSpPr>
          <p:spPr>
            <a:xfrm>
              <a:off x="7035336" y="5504892"/>
              <a:ext cx="449801" cy="2967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900" b="0" i="0" u="none" strike="noStrike" cap="none" spc="0" normalizeH="0" baseline="0" dirty="0" err="1">
                  <a:ln>
                    <a:noFill/>
                  </a:ln>
                  <a:solidFill>
                    <a:srgbClr val="000000"/>
                  </a:solidFill>
                  <a:effectLst/>
                  <a:uFillTx/>
                  <a:latin typeface="+mn-lt"/>
                  <a:ea typeface="+mn-ea"/>
                  <a:cs typeface="+mn-cs"/>
                  <a:sym typeface="Calibri"/>
                </a:rPr>
                <a:t>VNF_Zk</a:t>
              </a:r>
              <a:endParaRPr kumimoji="0" lang="en-US" sz="900" b="0" i="0" u="none" strike="noStrike" cap="none" spc="0" normalizeH="0" baseline="0" dirty="0">
                <a:ln>
                  <a:noFill/>
                </a:ln>
                <a:solidFill>
                  <a:srgbClr val="000000"/>
                </a:solidFill>
                <a:effectLst/>
                <a:uFillTx/>
                <a:latin typeface="+mn-lt"/>
                <a:ea typeface="+mn-ea"/>
                <a:cs typeface="+mn-cs"/>
                <a:sym typeface="Calibri"/>
              </a:endParaRPr>
            </a:p>
          </p:txBody>
        </p:sp>
      </p:grpSp>
      <p:sp>
        <p:nvSpPr>
          <p:cNvPr id="13" name="Freeform: Shape 12"/>
          <p:cNvSpPr/>
          <p:nvPr/>
        </p:nvSpPr>
        <p:spPr>
          <a:xfrm>
            <a:off x="7735756" y="5562308"/>
            <a:ext cx="937260" cy="212924"/>
          </a:xfrm>
          <a:custGeom>
            <a:avLst/>
            <a:gdLst>
              <a:gd name="connsiteX0" fmla="*/ 0 w 937260"/>
              <a:gd name="connsiteY0" fmla="*/ 212924 h 212924"/>
              <a:gd name="connsiteX1" fmla="*/ 468630 w 937260"/>
              <a:gd name="connsiteY1" fmla="*/ 167204 h 212924"/>
              <a:gd name="connsiteX2" fmla="*/ 582930 w 937260"/>
              <a:gd name="connsiteY2" fmla="*/ 18614 h 212924"/>
              <a:gd name="connsiteX3" fmla="*/ 937260 w 937260"/>
              <a:gd name="connsiteY3" fmla="*/ 7184 h 212924"/>
            </a:gdLst>
            <a:ahLst/>
            <a:cxnLst>
              <a:cxn ang="0">
                <a:pos x="connsiteX0" y="connsiteY0"/>
              </a:cxn>
              <a:cxn ang="0">
                <a:pos x="connsiteX1" y="connsiteY1"/>
              </a:cxn>
              <a:cxn ang="0">
                <a:pos x="connsiteX2" y="connsiteY2"/>
              </a:cxn>
              <a:cxn ang="0">
                <a:pos x="connsiteX3" y="connsiteY3"/>
              </a:cxn>
            </a:cxnLst>
            <a:rect l="l" t="t" r="r" b="b"/>
            <a:pathLst>
              <a:path w="937260" h="212924">
                <a:moveTo>
                  <a:pt x="0" y="212924"/>
                </a:moveTo>
                <a:cubicBezTo>
                  <a:pt x="185737" y="206256"/>
                  <a:pt x="371475" y="199589"/>
                  <a:pt x="468630" y="167204"/>
                </a:cubicBezTo>
                <a:cubicBezTo>
                  <a:pt x="565785" y="134819"/>
                  <a:pt x="504825" y="45284"/>
                  <a:pt x="582930" y="18614"/>
                </a:cubicBezTo>
                <a:cubicBezTo>
                  <a:pt x="661035" y="-8056"/>
                  <a:pt x="799147" y="-436"/>
                  <a:pt x="937260" y="7184"/>
                </a:cubicBezTo>
              </a:path>
            </a:pathLst>
          </a:custGeom>
          <a:noFill/>
          <a:ln w="25400" cap="flat">
            <a:solidFill>
              <a:schemeClr val="accent1"/>
            </a:solidFill>
            <a:prstDash val="sysDash"/>
            <a:round/>
            <a:headEnd type="none" w="med" len="med"/>
            <a:tailEnd type="arrow" w="med" len="me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14" name="Freeform: Shape 13"/>
          <p:cNvSpPr/>
          <p:nvPr/>
        </p:nvSpPr>
        <p:spPr>
          <a:xfrm>
            <a:off x="7747186" y="5855674"/>
            <a:ext cx="925830" cy="86709"/>
          </a:xfrm>
          <a:custGeom>
            <a:avLst/>
            <a:gdLst>
              <a:gd name="connsiteX0" fmla="*/ 0 w 1005840"/>
              <a:gd name="connsiteY0" fmla="*/ 10998 h 136296"/>
              <a:gd name="connsiteX1" fmla="*/ 514350 w 1005840"/>
              <a:gd name="connsiteY1" fmla="*/ 10998 h 136296"/>
              <a:gd name="connsiteX2" fmla="*/ 662940 w 1005840"/>
              <a:gd name="connsiteY2" fmla="*/ 125298 h 136296"/>
              <a:gd name="connsiteX3" fmla="*/ 1005840 w 1005840"/>
              <a:gd name="connsiteY3" fmla="*/ 125298 h 136296"/>
            </a:gdLst>
            <a:ahLst/>
            <a:cxnLst>
              <a:cxn ang="0">
                <a:pos x="connsiteX0" y="connsiteY0"/>
              </a:cxn>
              <a:cxn ang="0">
                <a:pos x="connsiteX1" y="connsiteY1"/>
              </a:cxn>
              <a:cxn ang="0">
                <a:pos x="connsiteX2" y="connsiteY2"/>
              </a:cxn>
              <a:cxn ang="0">
                <a:pos x="connsiteX3" y="connsiteY3"/>
              </a:cxn>
            </a:cxnLst>
            <a:rect l="l" t="t" r="r" b="b"/>
            <a:pathLst>
              <a:path w="1005840" h="136296">
                <a:moveTo>
                  <a:pt x="0" y="10998"/>
                </a:moveTo>
                <a:cubicBezTo>
                  <a:pt x="201930" y="1473"/>
                  <a:pt x="403860" y="-8052"/>
                  <a:pt x="514350" y="10998"/>
                </a:cubicBezTo>
                <a:cubicBezTo>
                  <a:pt x="624840" y="30048"/>
                  <a:pt x="581025" y="106248"/>
                  <a:pt x="662940" y="125298"/>
                </a:cubicBezTo>
                <a:cubicBezTo>
                  <a:pt x="744855" y="144348"/>
                  <a:pt x="875347" y="134823"/>
                  <a:pt x="1005840" y="125298"/>
                </a:cubicBezTo>
              </a:path>
            </a:pathLst>
          </a:custGeom>
          <a:noFill/>
          <a:ln w="25400" cap="flat">
            <a:solidFill>
              <a:schemeClr val="accent1"/>
            </a:solidFill>
            <a:prstDash val="sysDash"/>
            <a:round/>
            <a:headEnd type="none" w="med" len="med"/>
            <a:tailEnd type="arrow" w="med" len="me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defTabSz="914400" latinLnBrk="1"/>
            <a:endParaRPr lang="en-US"/>
          </a:p>
        </p:txBody>
      </p:sp>
      <p:cxnSp>
        <p:nvCxnSpPr>
          <p:cNvPr id="10" name="Straight Connector 9">
            <a:extLst>
              <a:ext uri="{FF2B5EF4-FFF2-40B4-BE49-F238E27FC236}">
                <a16:creationId xmlns="" xmlns:a16="http://schemas.microsoft.com/office/drawing/2014/main" id="{6C37B1A7-E125-4E2A-8343-F1FC2A531CA1}"/>
              </a:ext>
            </a:extLst>
          </p:cNvPr>
          <p:cNvCxnSpPr/>
          <p:nvPr/>
        </p:nvCxnSpPr>
        <p:spPr>
          <a:xfrm flipH="1">
            <a:off x="2430281" y="2563537"/>
            <a:ext cx="2616452" cy="2087859"/>
          </a:xfrm>
          <a:prstGeom prst="line">
            <a:avLst/>
          </a:prstGeom>
          <a:noFill/>
          <a:ln w="3175" cap="flat">
            <a:solidFill>
              <a:srgbClr val="C00000"/>
            </a:solidFill>
            <a:prstDash val="lgDash"/>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1" name="TextBox 10">
            <a:extLst>
              <a:ext uri="{FF2B5EF4-FFF2-40B4-BE49-F238E27FC236}">
                <a16:creationId xmlns="" xmlns:a16="http://schemas.microsoft.com/office/drawing/2014/main" id="{1C4EEE9C-78C0-4400-8DF5-150E69FEB9C6}"/>
              </a:ext>
            </a:extLst>
          </p:cNvPr>
          <p:cNvSpPr txBox="1"/>
          <p:nvPr/>
        </p:nvSpPr>
        <p:spPr>
          <a:xfrm rot="19303387">
            <a:off x="1700469" y="4270065"/>
            <a:ext cx="1836398" cy="2462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000" b="0" i="1" u="none" strike="noStrike" cap="none" spc="0" normalizeH="0" baseline="0" dirty="0">
                <a:ln>
                  <a:noFill/>
                </a:ln>
                <a:solidFill>
                  <a:srgbClr val="C00000"/>
                </a:solidFill>
                <a:effectLst/>
                <a:uFillTx/>
                <a:latin typeface="+mn-lt"/>
                <a:ea typeface="+mn-ea"/>
                <a:cs typeface="+mn-cs"/>
                <a:sym typeface="Calibri"/>
              </a:rPr>
              <a:t>Separation of Concerns Boundary</a:t>
            </a:r>
          </a:p>
        </p:txBody>
      </p:sp>
      <p:cxnSp>
        <p:nvCxnSpPr>
          <p:cNvPr id="48" name="Straight Connector 47">
            <a:extLst>
              <a:ext uri="{FF2B5EF4-FFF2-40B4-BE49-F238E27FC236}">
                <a16:creationId xmlns="" xmlns:a16="http://schemas.microsoft.com/office/drawing/2014/main" id="{F9544E6D-BCA2-492E-9017-48C1E71652FC}"/>
              </a:ext>
            </a:extLst>
          </p:cNvPr>
          <p:cNvCxnSpPr>
            <a:cxnSpLocks/>
          </p:cNvCxnSpPr>
          <p:nvPr/>
        </p:nvCxnSpPr>
        <p:spPr>
          <a:xfrm flipH="1">
            <a:off x="5234710" y="4083855"/>
            <a:ext cx="3524176" cy="1219892"/>
          </a:xfrm>
          <a:prstGeom prst="line">
            <a:avLst/>
          </a:prstGeom>
          <a:noFill/>
          <a:ln w="3175" cap="flat">
            <a:solidFill>
              <a:srgbClr val="C00000"/>
            </a:solidFill>
            <a:prstDash val="lgDash"/>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49" name="TextBox 48">
            <a:extLst>
              <a:ext uri="{FF2B5EF4-FFF2-40B4-BE49-F238E27FC236}">
                <a16:creationId xmlns="" xmlns:a16="http://schemas.microsoft.com/office/drawing/2014/main" id="{5A617BFD-A2C1-48F9-9A65-CE8AED329B30}"/>
              </a:ext>
            </a:extLst>
          </p:cNvPr>
          <p:cNvSpPr txBox="1"/>
          <p:nvPr/>
        </p:nvSpPr>
        <p:spPr>
          <a:xfrm rot="20464595">
            <a:off x="7712662" y="3891220"/>
            <a:ext cx="1836398" cy="2462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000" b="0" i="1" u="none" strike="noStrike" cap="none" spc="0" normalizeH="0" baseline="0" dirty="0">
                <a:ln>
                  <a:noFill/>
                </a:ln>
                <a:solidFill>
                  <a:srgbClr val="C00000"/>
                </a:solidFill>
                <a:effectLst/>
                <a:uFillTx/>
                <a:latin typeface="+mn-lt"/>
                <a:ea typeface="+mn-ea"/>
                <a:cs typeface="+mn-cs"/>
                <a:sym typeface="Calibri"/>
              </a:rPr>
              <a:t>Separation of Concerns Boundary</a:t>
            </a:r>
          </a:p>
        </p:txBody>
      </p:sp>
      <p:grpSp>
        <p:nvGrpSpPr>
          <p:cNvPr id="9" name="Group 8">
            <a:extLst>
              <a:ext uri="{FF2B5EF4-FFF2-40B4-BE49-F238E27FC236}">
                <a16:creationId xmlns="" xmlns:a16="http://schemas.microsoft.com/office/drawing/2014/main" id="{5ADD4960-6255-4C5A-B619-E8EEA747F6A1}"/>
              </a:ext>
            </a:extLst>
          </p:cNvPr>
          <p:cNvGrpSpPr/>
          <p:nvPr/>
        </p:nvGrpSpPr>
        <p:grpSpPr>
          <a:xfrm>
            <a:off x="3021895" y="3050050"/>
            <a:ext cx="1139969" cy="215444"/>
            <a:chOff x="3021895" y="3050050"/>
            <a:chExt cx="1139969" cy="215444"/>
          </a:xfrm>
        </p:grpSpPr>
        <p:sp>
          <p:nvSpPr>
            <p:cNvPr id="5" name="Rectangle 4">
              <a:extLst>
                <a:ext uri="{FF2B5EF4-FFF2-40B4-BE49-F238E27FC236}">
                  <a16:creationId xmlns="" xmlns:a16="http://schemas.microsoft.com/office/drawing/2014/main" id="{DFAC29C3-FB80-4A0A-A4CF-995D25CBEE15}"/>
                </a:ext>
              </a:extLst>
            </p:cNvPr>
            <p:cNvSpPr/>
            <p:nvPr/>
          </p:nvSpPr>
          <p:spPr>
            <a:xfrm>
              <a:off x="3021895" y="3097930"/>
              <a:ext cx="945157" cy="119684"/>
            </a:xfrm>
            <a:prstGeom prst="rect">
              <a:avLst/>
            </a:prstGeom>
            <a:solidFill>
              <a:srgbClr val="DAF4FD"/>
            </a:solidFill>
            <a:ln>
              <a:noFill/>
            </a:ln>
          </p:spPr>
          <p:txBody>
            <a:bodyPr wrap="square">
              <a:noAutofit/>
            </a:bodyPr>
            <a:lstStyle/>
            <a:p>
              <a:endParaRPr lang="en-US" sz="700"/>
            </a:p>
          </p:txBody>
        </p:sp>
        <p:sp>
          <p:nvSpPr>
            <p:cNvPr id="4" name="TextBox 3">
              <a:extLst>
                <a:ext uri="{FF2B5EF4-FFF2-40B4-BE49-F238E27FC236}">
                  <a16:creationId xmlns="" xmlns:a16="http://schemas.microsoft.com/office/drawing/2014/main" id="{CF3C9C90-000D-4BEC-A351-18F93D4FA3BD}"/>
                </a:ext>
              </a:extLst>
            </p:cNvPr>
            <p:cNvSpPr txBox="1"/>
            <p:nvPr/>
          </p:nvSpPr>
          <p:spPr>
            <a:xfrm>
              <a:off x="3028220" y="3050050"/>
              <a:ext cx="1133644" cy="215444"/>
            </a:xfrm>
            <a:prstGeom prst="rect">
              <a:avLst/>
            </a:prstGeom>
            <a:noFill/>
            <a:ln>
              <a:noFill/>
            </a:ln>
          </p:spPr>
          <p:txBody>
            <a:bodyPr wrap="none">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200"/>
              </a:lvl1pPr>
            </a:lstStyle>
            <a:p>
              <a:r>
                <a:rPr lang="en-US" sz="800" dirty="0"/>
                <a:t>Provided by: </a:t>
              </a:r>
              <a:r>
                <a:rPr lang="en-US" sz="800" dirty="0" err="1"/>
                <a:t>Service_X</a:t>
              </a:r>
              <a:endParaRPr lang="en-US" sz="800" dirty="0"/>
            </a:p>
          </p:txBody>
        </p:sp>
      </p:grpSp>
      <p:grpSp>
        <p:nvGrpSpPr>
          <p:cNvPr id="45" name="Group 44">
            <a:extLst>
              <a:ext uri="{FF2B5EF4-FFF2-40B4-BE49-F238E27FC236}">
                <a16:creationId xmlns="" xmlns:a16="http://schemas.microsoft.com/office/drawing/2014/main" id="{74114ADC-D30E-4528-BF86-CC7BC1595BF5}"/>
              </a:ext>
            </a:extLst>
          </p:cNvPr>
          <p:cNvGrpSpPr/>
          <p:nvPr/>
        </p:nvGrpSpPr>
        <p:grpSpPr>
          <a:xfrm>
            <a:off x="5882501" y="4495470"/>
            <a:ext cx="1139969" cy="215444"/>
            <a:chOff x="3021895" y="3050050"/>
            <a:chExt cx="1139969" cy="215444"/>
          </a:xfrm>
        </p:grpSpPr>
        <p:sp>
          <p:nvSpPr>
            <p:cNvPr id="50" name="Rectangle 49">
              <a:extLst>
                <a:ext uri="{FF2B5EF4-FFF2-40B4-BE49-F238E27FC236}">
                  <a16:creationId xmlns="" xmlns:a16="http://schemas.microsoft.com/office/drawing/2014/main" id="{E360AB25-0173-4C8F-8416-19AF04FBA002}"/>
                </a:ext>
              </a:extLst>
            </p:cNvPr>
            <p:cNvSpPr/>
            <p:nvPr/>
          </p:nvSpPr>
          <p:spPr>
            <a:xfrm>
              <a:off x="3021895" y="3097930"/>
              <a:ext cx="945157" cy="119684"/>
            </a:xfrm>
            <a:prstGeom prst="rect">
              <a:avLst/>
            </a:prstGeom>
            <a:solidFill>
              <a:srgbClr val="DAF4FD"/>
            </a:solidFill>
            <a:ln>
              <a:noFill/>
            </a:ln>
          </p:spPr>
          <p:txBody>
            <a:bodyPr wrap="square">
              <a:noAutofit/>
            </a:bodyPr>
            <a:lstStyle/>
            <a:p>
              <a:endParaRPr lang="en-US" sz="700"/>
            </a:p>
          </p:txBody>
        </p:sp>
        <p:sp>
          <p:nvSpPr>
            <p:cNvPr id="51" name="TextBox 50">
              <a:extLst>
                <a:ext uri="{FF2B5EF4-FFF2-40B4-BE49-F238E27FC236}">
                  <a16:creationId xmlns="" xmlns:a16="http://schemas.microsoft.com/office/drawing/2014/main" id="{CDD90C03-45FC-47D8-B0A2-E9426AD95B25}"/>
                </a:ext>
              </a:extLst>
            </p:cNvPr>
            <p:cNvSpPr txBox="1"/>
            <p:nvPr/>
          </p:nvSpPr>
          <p:spPr>
            <a:xfrm>
              <a:off x="3028220" y="3050050"/>
              <a:ext cx="1133644" cy="215444"/>
            </a:xfrm>
            <a:prstGeom prst="rect">
              <a:avLst/>
            </a:prstGeom>
            <a:noFill/>
            <a:ln>
              <a:noFill/>
            </a:ln>
          </p:spPr>
          <p:txBody>
            <a:bodyPr wrap="none">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200"/>
              </a:lvl1pPr>
            </a:lstStyle>
            <a:p>
              <a:r>
                <a:rPr lang="en-US" sz="800" dirty="0"/>
                <a:t>Provided by: </a:t>
              </a:r>
              <a:r>
                <a:rPr lang="en-US" sz="800" dirty="0" err="1"/>
                <a:t>Service_Z</a:t>
              </a:r>
              <a:endParaRPr lang="en-US" sz="800" dirty="0"/>
            </a:p>
          </p:txBody>
        </p:sp>
      </p:grpSp>
      <p:sp>
        <p:nvSpPr>
          <p:cNvPr id="53" name="Rectangle 52">
            <a:extLst>
              <a:ext uri="{FF2B5EF4-FFF2-40B4-BE49-F238E27FC236}">
                <a16:creationId xmlns="" xmlns:a16="http://schemas.microsoft.com/office/drawing/2014/main" id="{01B2110F-24C3-466F-94F4-53563F24A9B4}"/>
              </a:ext>
            </a:extLst>
          </p:cNvPr>
          <p:cNvSpPr/>
          <p:nvPr/>
        </p:nvSpPr>
        <p:spPr>
          <a:xfrm>
            <a:off x="3987391" y="4352371"/>
            <a:ext cx="945157" cy="119684"/>
          </a:xfrm>
          <a:prstGeom prst="rect">
            <a:avLst/>
          </a:prstGeom>
          <a:solidFill>
            <a:srgbClr val="DAF4FD"/>
          </a:solidFill>
          <a:ln>
            <a:noFill/>
          </a:ln>
        </p:spPr>
        <p:txBody>
          <a:bodyPr wrap="square">
            <a:noAutofit/>
          </a:bodyPr>
          <a:lstStyle/>
          <a:p>
            <a:endParaRPr lang="en-US" sz="700"/>
          </a:p>
        </p:txBody>
      </p:sp>
      <p:sp>
        <p:nvSpPr>
          <p:cNvPr id="59" name="Rectangle 58">
            <a:extLst>
              <a:ext uri="{FF2B5EF4-FFF2-40B4-BE49-F238E27FC236}">
                <a16:creationId xmlns="" xmlns:a16="http://schemas.microsoft.com/office/drawing/2014/main" id="{4AB7B327-5A37-48EB-9E36-ABBB54EB8EFE}"/>
              </a:ext>
            </a:extLst>
          </p:cNvPr>
          <p:cNvSpPr/>
          <p:nvPr/>
        </p:nvSpPr>
        <p:spPr>
          <a:xfrm>
            <a:off x="7026562" y="5993351"/>
            <a:ext cx="945157" cy="119684"/>
          </a:xfrm>
          <a:prstGeom prst="rect">
            <a:avLst/>
          </a:prstGeom>
          <a:solidFill>
            <a:srgbClr val="DAF4FD"/>
          </a:solidFill>
          <a:ln>
            <a:noFill/>
          </a:ln>
        </p:spPr>
        <p:txBody>
          <a:bodyPr wrap="square">
            <a:noAutofit/>
          </a:bodyPr>
          <a:lstStyle/>
          <a:p>
            <a:endParaRPr lang="en-US" sz="700"/>
          </a:p>
        </p:txBody>
      </p:sp>
    </p:spTree>
    <p:extLst>
      <p:ext uri="{BB962C8B-B14F-4D97-AF65-F5344CB8AC3E}">
        <p14:creationId xmlns:p14="http://schemas.microsoft.com/office/powerpoint/2010/main" val="2293193954"/>
      </p:ext>
    </p:extLst>
  </p:cSld>
  <p:clrMapOvr>
    <a:masterClrMapping/>
  </p:clrMapOvr>
  <p:transition spd="med" advClick="0"/>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Freeform: Shape 73"/>
          <p:cNvSpPr/>
          <p:nvPr/>
        </p:nvSpPr>
        <p:spPr>
          <a:xfrm>
            <a:off x="1278433" y="1552353"/>
            <a:ext cx="8211451" cy="5004889"/>
          </a:xfrm>
          <a:custGeom>
            <a:avLst/>
            <a:gdLst>
              <a:gd name="connsiteX0" fmla="*/ 0 w 11153554"/>
              <a:gd name="connsiteY0" fmla="*/ 74428 h 2307266"/>
              <a:gd name="connsiteX1" fmla="*/ 1520456 w 11153554"/>
              <a:gd name="connsiteY1" fmla="*/ 0 h 2307266"/>
              <a:gd name="connsiteX2" fmla="*/ 2604977 w 11153554"/>
              <a:gd name="connsiteY2" fmla="*/ 159489 h 2307266"/>
              <a:gd name="connsiteX3" fmla="*/ 2987749 w 11153554"/>
              <a:gd name="connsiteY3" fmla="*/ 404038 h 2307266"/>
              <a:gd name="connsiteX4" fmla="*/ 4114800 w 11153554"/>
              <a:gd name="connsiteY4" fmla="*/ 382773 h 2307266"/>
              <a:gd name="connsiteX5" fmla="*/ 4593265 w 11153554"/>
              <a:gd name="connsiteY5" fmla="*/ 723014 h 2307266"/>
              <a:gd name="connsiteX6" fmla="*/ 5135526 w 11153554"/>
              <a:gd name="connsiteY6" fmla="*/ 829340 h 2307266"/>
              <a:gd name="connsiteX7" fmla="*/ 5422605 w 11153554"/>
              <a:gd name="connsiteY7" fmla="*/ 988828 h 2307266"/>
              <a:gd name="connsiteX8" fmla="*/ 6634716 w 11153554"/>
              <a:gd name="connsiteY8" fmla="*/ 1031359 h 2307266"/>
              <a:gd name="connsiteX9" fmla="*/ 6996223 w 11153554"/>
              <a:gd name="connsiteY9" fmla="*/ 1424763 h 2307266"/>
              <a:gd name="connsiteX10" fmla="*/ 7581014 w 11153554"/>
              <a:gd name="connsiteY10" fmla="*/ 1573619 h 2307266"/>
              <a:gd name="connsiteX11" fmla="*/ 7846828 w 11153554"/>
              <a:gd name="connsiteY11" fmla="*/ 1626782 h 2307266"/>
              <a:gd name="connsiteX12" fmla="*/ 8750595 w 11153554"/>
              <a:gd name="connsiteY12" fmla="*/ 1796903 h 2307266"/>
              <a:gd name="connsiteX13" fmla="*/ 9133368 w 11153554"/>
              <a:gd name="connsiteY13" fmla="*/ 1956391 h 2307266"/>
              <a:gd name="connsiteX14" fmla="*/ 9314121 w 11153554"/>
              <a:gd name="connsiteY14" fmla="*/ 2094614 h 2307266"/>
              <a:gd name="connsiteX15" fmla="*/ 10058400 w 11153554"/>
              <a:gd name="connsiteY15" fmla="*/ 2179675 h 2307266"/>
              <a:gd name="connsiteX16" fmla="*/ 11036595 w 11153554"/>
              <a:gd name="connsiteY16" fmla="*/ 2179675 h 2307266"/>
              <a:gd name="connsiteX17" fmla="*/ 11153554 w 11153554"/>
              <a:gd name="connsiteY17" fmla="*/ 2307266 h 2307266"/>
              <a:gd name="connsiteX0" fmla="*/ 0 w 11166036"/>
              <a:gd name="connsiteY0" fmla="*/ 74428 h 2328531"/>
              <a:gd name="connsiteX1" fmla="*/ 1520456 w 11166036"/>
              <a:gd name="connsiteY1" fmla="*/ 0 h 2328531"/>
              <a:gd name="connsiteX2" fmla="*/ 2604977 w 11166036"/>
              <a:gd name="connsiteY2" fmla="*/ 159489 h 2328531"/>
              <a:gd name="connsiteX3" fmla="*/ 2987749 w 11166036"/>
              <a:gd name="connsiteY3" fmla="*/ 404038 h 2328531"/>
              <a:gd name="connsiteX4" fmla="*/ 4114800 w 11166036"/>
              <a:gd name="connsiteY4" fmla="*/ 382773 h 2328531"/>
              <a:gd name="connsiteX5" fmla="*/ 4593265 w 11166036"/>
              <a:gd name="connsiteY5" fmla="*/ 723014 h 2328531"/>
              <a:gd name="connsiteX6" fmla="*/ 5135526 w 11166036"/>
              <a:gd name="connsiteY6" fmla="*/ 829340 h 2328531"/>
              <a:gd name="connsiteX7" fmla="*/ 5422605 w 11166036"/>
              <a:gd name="connsiteY7" fmla="*/ 988828 h 2328531"/>
              <a:gd name="connsiteX8" fmla="*/ 6634716 w 11166036"/>
              <a:gd name="connsiteY8" fmla="*/ 1031359 h 2328531"/>
              <a:gd name="connsiteX9" fmla="*/ 6996223 w 11166036"/>
              <a:gd name="connsiteY9" fmla="*/ 1424763 h 2328531"/>
              <a:gd name="connsiteX10" fmla="*/ 7581014 w 11166036"/>
              <a:gd name="connsiteY10" fmla="*/ 1573619 h 2328531"/>
              <a:gd name="connsiteX11" fmla="*/ 7846828 w 11166036"/>
              <a:gd name="connsiteY11" fmla="*/ 1626782 h 2328531"/>
              <a:gd name="connsiteX12" fmla="*/ 8750595 w 11166036"/>
              <a:gd name="connsiteY12" fmla="*/ 1796903 h 2328531"/>
              <a:gd name="connsiteX13" fmla="*/ 9133368 w 11166036"/>
              <a:gd name="connsiteY13" fmla="*/ 1956391 h 2328531"/>
              <a:gd name="connsiteX14" fmla="*/ 9314121 w 11166036"/>
              <a:gd name="connsiteY14" fmla="*/ 2094614 h 2328531"/>
              <a:gd name="connsiteX15" fmla="*/ 10058400 w 11166036"/>
              <a:gd name="connsiteY15" fmla="*/ 2179675 h 2328531"/>
              <a:gd name="connsiteX16" fmla="*/ 11036595 w 11166036"/>
              <a:gd name="connsiteY16" fmla="*/ 2179675 h 2328531"/>
              <a:gd name="connsiteX17" fmla="*/ 11153554 w 11166036"/>
              <a:gd name="connsiteY17" fmla="*/ 2307266 h 2328531"/>
              <a:gd name="connsiteX18" fmla="*/ 11164186 w 11166036"/>
              <a:gd name="connsiteY18" fmla="*/ 2328531 h 2328531"/>
              <a:gd name="connsiteX0" fmla="*/ 0 w 11153667"/>
              <a:gd name="connsiteY0" fmla="*/ 74428 h 5156792"/>
              <a:gd name="connsiteX1" fmla="*/ 1520456 w 11153667"/>
              <a:gd name="connsiteY1" fmla="*/ 0 h 5156792"/>
              <a:gd name="connsiteX2" fmla="*/ 2604977 w 11153667"/>
              <a:gd name="connsiteY2" fmla="*/ 159489 h 5156792"/>
              <a:gd name="connsiteX3" fmla="*/ 2987749 w 11153667"/>
              <a:gd name="connsiteY3" fmla="*/ 404038 h 5156792"/>
              <a:gd name="connsiteX4" fmla="*/ 4114800 w 11153667"/>
              <a:gd name="connsiteY4" fmla="*/ 382773 h 5156792"/>
              <a:gd name="connsiteX5" fmla="*/ 4593265 w 11153667"/>
              <a:gd name="connsiteY5" fmla="*/ 723014 h 5156792"/>
              <a:gd name="connsiteX6" fmla="*/ 5135526 w 11153667"/>
              <a:gd name="connsiteY6" fmla="*/ 829340 h 5156792"/>
              <a:gd name="connsiteX7" fmla="*/ 5422605 w 11153667"/>
              <a:gd name="connsiteY7" fmla="*/ 988828 h 5156792"/>
              <a:gd name="connsiteX8" fmla="*/ 6634716 w 11153667"/>
              <a:gd name="connsiteY8" fmla="*/ 1031359 h 5156792"/>
              <a:gd name="connsiteX9" fmla="*/ 6996223 w 11153667"/>
              <a:gd name="connsiteY9" fmla="*/ 1424763 h 5156792"/>
              <a:gd name="connsiteX10" fmla="*/ 7581014 w 11153667"/>
              <a:gd name="connsiteY10" fmla="*/ 1573619 h 5156792"/>
              <a:gd name="connsiteX11" fmla="*/ 7846828 w 11153667"/>
              <a:gd name="connsiteY11" fmla="*/ 1626782 h 5156792"/>
              <a:gd name="connsiteX12" fmla="*/ 8750595 w 11153667"/>
              <a:gd name="connsiteY12" fmla="*/ 1796903 h 5156792"/>
              <a:gd name="connsiteX13" fmla="*/ 9133368 w 11153667"/>
              <a:gd name="connsiteY13" fmla="*/ 1956391 h 5156792"/>
              <a:gd name="connsiteX14" fmla="*/ 9314121 w 11153667"/>
              <a:gd name="connsiteY14" fmla="*/ 2094614 h 5156792"/>
              <a:gd name="connsiteX15" fmla="*/ 10058400 w 11153667"/>
              <a:gd name="connsiteY15" fmla="*/ 2179675 h 5156792"/>
              <a:gd name="connsiteX16" fmla="*/ 11036595 w 11153667"/>
              <a:gd name="connsiteY16" fmla="*/ 2179675 h 5156792"/>
              <a:gd name="connsiteX17" fmla="*/ 11153554 w 11153667"/>
              <a:gd name="connsiteY17" fmla="*/ 2307266 h 5156792"/>
              <a:gd name="connsiteX18" fmla="*/ 8208335 w 11153667"/>
              <a:gd name="connsiteY18" fmla="*/ 5156792 h 5156792"/>
              <a:gd name="connsiteX0" fmla="*/ 0 w 11153667"/>
              <a:gd name="connsiteY0" fmla="*/ 74428 h 5370944"/>
              <a:gd name="connsiteX1" fmla="*/ 1520456 w 11153667"/>
              <a:gd name="connsiteY1" fmla="*/ 0 h 5370944"/>
              <a:gd name="connsiteX2" fmla="*/ 2604977 w 11153667"/>
              <a:gd name="connsiteY2" fmla="*/ 159489 h 5370944"/>
              <a:gd name="connsiteX3" fmla="*/ 2987749 w 11153667"/>
              <a:gd name="connsiteY3" fmla="*/ 404038 h 5370944"/>
              <a:gd name="connsiteX4" fmla="*/ 4114800 w 11153667"/>
              <a:gd name="connsiteY4" fmla="*/ 382773 h 5370944"/>
              <a:gd name="connsiteX5" fmla="*/ 4593265 w 11153667"/>
              <a:gd name="connsiteY5" fmla="*/ 723014 h 5370944"/>
              <a:gd name="connsiteX6" fmla="*/ 5135526 w 11153667"/>
              <a:gd name="connsiteY6" fmla="*/ 829340 h 5370944"/>
              <a:gd name="connsiteX7" fmla="*/ 5422605 w 11153667"/>
              <a:gd name="connsiteY7" fmla="*/ 988828 h 5370944"/>
              <a:gd name="connsiteX8" fmla="*/ 6634716 w 11153667"/>
              <a:gd name="connsiteY8" fmla="*/ 1031359 h 5370944"/>
              <a:gd name="connsiteX9" fmla="*/ 6996223 w 11153667"/>
              <a:gd name="connsiteY9" fmla="*/ 1424763 h 5370944"/>
              <a:gd name="connsiteX10" fmla="*/ 7581014 w 11153667"/>
              <a:gd name="connsiteY10" fmla="*/ 1573619 h 5370944"/>
              <a:gd name="connsiteX11" fmla="*/ 7846828 w 11153667"/>
              <a:gd name="connsiteY11" fmla="*/ 1626782 h 5370944"/>
              <a:gd name="connsiteX12" fmla="*/ 8750595 w 11153667"/>
              <a:gd name="connsiteY12" fmla="*/ 1796903 h 5370944"/>
              <a:gd name="connsiteX13" fmla="*/ 9133368 w 11153667"/>
              <a:gd name="connsiteY13" fmla="*/ 1956391 h 5370944"/>
              <a:gd name="connsiteX14" fmla="*/ 9314121 w 11153667"/>
              <a:gd name="connsiteY14" fmla="*/ 2094614 h 5370944"/>
              <a:gd name="connsiteX15" fmla="*/ 10058400 w 11153667"/>
              <a:gd name="connsiteY15" fmla="*/ 2179675 h 5370944"/>
              <a:gd name="connsiteX16" fmla="*/ 11036595 w 11153667"/>
              <a:gd name="connsiteY16" fmla="*/ 2179675 h 5370944"/>
              <a:gd name="connsiteX17" fmla="*/ 11153554 w 11153667"/>
              <a:gd name="connsiteY17" fmla="*/ 2307266 h 5370944"/>
              <a:gd name="connsiteX18" fmla="*/ 8208335 w 11153667"/>
              <a:gd name="connsiteY18" fmla="*/ 5156792 h 5370944"/>
              <a:gd name="connsiteX19" fmla="*/ 8240234 w 11153667"/>
              <a:gd name="connsiteY19" fmla="*/ 5167423 h 5370944"/>
              <a:gd name="connsiteX0" fmla="*/ 0 w 11153667"/>
              <a:gd name="connsiteY0" fmla="*/ 74428 h 5185986"/>
              <a:gd name="connsiteX1" fmla="*/ 1520456 w 11153667"/>
              <a:gd name="connsiteY1" fmla="*/ 0 h 5185986"/>
              <a:gd name="connsiteX2" fmla="*/ 2604977 w 11153667"/>
              <a:gd name="connsiteY2" fmla="*/ 159489 h 5185986"/>
              <a:gd name="connsiteX3" fmla="*/ 2987749 w 11153667"/>
              <a:gd name="connsiteY3" fmla="*/ 404038 h 5185986"/>
              <a:gd name="connsiteX4" fmla="*/ 4114800 w 11153667"/>
              <a:gd name="connsiteY4" fmla="*/ 382773 h 5185986"/>
              <a:gd name="connsiteX5" fmla="*/ 4593265 w 11153667"/>
              <a:gd name="connsiteY5" fmla="*/ 723014 h 5185986"/>
              <a:gd name="connsiteX6" fmla="*/ 5135526 w 11153667"/>
              <a:gd name="connsiteY6" fmla="*/ 829340 h 5185986"/>
              <a:gd name="connsiteX7" fmla="*/ 5422605 w 11153667"/>
              <a:gd name="connsiteY7" fmla="*/ 988828 h 5185986"/>
              <a:gd name="connsiteX8" fmla="*/ 6634716 w 11153667"/>
              <a:gd name="connsiteY8" fmla="*/ 1031359 h 5185986"/>
              <a:gd name="connsiteX9" fmla="*/ 6996223 w 11153667"/>
              <a:gd name="connsiteY9" fmla="*/ 1424763 h 5185986"/>
              <a:gd name="connsiteX10" fmla="*/ 7581014 w 11153667"/>
              <a:gd name="connsiteY10" fmla="*/ 1573619 h 5185986"/>
              <a:gd name="connsiteX11" fmla="*/ 7846828 w 11153667"/>
              <a:gd name="connsiteY11" fmla="*/ 1626782 h 5185986"/>
              <a:gd name="connsiteX12" fmla="*/ 8750595 w 11153667"/>
              <a:gd name="connsiteY12" fmla="*/ 1796903 h 5185986"/>
              <a:gd name="connsiteX13" fmla="*/ 9133368 w 11153667"/>
              <a:gd name="connsiteY13" fmla="*/ 1956391 h 5185986"/>
              <a:gd name="connsiteX14" fmla="*/ 9314121 w 11153667"/>
              <a:gd name="connsiteY14" fmla="*/ 2094614 h 5185986"/>
              <a:gd name="connsiteX15" fmla="*/ 10058400 w 11153667"/>
              <a:gd name="connsiteY15" fmla="*/ 2179675 h 5185986"/>
              <a:gd name="connsiteX16" fmla="*/ 11036595 w 11153667"/>
              <a:gd name="connsiteY16" fmla="*/ 2179675 h 5185986"/>
              <a:gd name="connsiteX17" fmla="*/ 11153554 w 11153667"/>
              <a:gd name="connsiteY17" fmla="*/ 2307266 h 5185986"/>
              <a:gd name="connsiteX18" fmla="*/ 8208335 w 11153667"/>
              <a:gd name="connsiteY18" fmla="*/ 5156792 h 5185986"/>
              <a:gd name="connsiteX19" fmla="*/ 42532 w 11153667"/>
              <a:gd name="connsiteY19" fmla="*/ 116958 h 5185986"/>
              <a:gd name="connsiteX0" fmla="*/ 2 w 11153669"/>
              <a:gd name="connsiteY0" fmla="*/ 74428 h 5185775"/>
              <a:gd name="connsiteX1" fmla="*/ 1520458 w 11153669"/>
              <a:gd name="connsiteY1" fmla="*/ 0 h 5185775"/>
              <a:gd name="connsiteX2" fmla="*/ 2604979 w 11153669"/>
              <a:gd name="connsiteY2" fmla="*/ 159489 h 5185775"/>
              <a:gd name="connsiteX3" fmla="*/ 2987751 w 11153669"/>
              <a:gd name="connsiteY3" fmla="*/ 404038 h 5185775"/>
              <a:gd name="connsiteX4" fmla="*/ 4114802 w 11153669"/>
              <a:gd name="connsiteY4" fmla="*/ 382773 h 5185775"/>
              <a:gd name="connsiteX5" fmla="*/ 4593267 w 11153669"/>
              <a:gd name="connsiteY5" fmla="*/ 723014 h 5185775"/>
              <a:gd name="connsiteX6" fmla="*/ 5135528 w 11153669"/>
              <a:gd name="connsiteY6" fmla="*/ 829340 h 5185775"/>
              <a:gd name="connsiteX7" fmla="*/ 5422607 w 11153669"/>
              <a:gd name="connsiteY7" fmla="*/ 988828 h 5185775"/>
              <a:gd name="connsiteX8" fmla="*/ 6634718 w 11153669"/>
              <a:gd name="connsiteY8" fmla="*/ 1031359 h 5185775"/>
              <a:gd name="connsiteX9" fmla="*/ 6996225 w 11153669"/>
              <a:gd name="connsiteY9" fmla="*/ 1424763 h 5185775"/>
              <a:gd name="connsiteX10" fmla="*/ 7581016 w 11153669"/>
              <a:gd name="connsiteY10" fmla="*/ 1573619 h 5185775"/>
              <a:gd name="connsiteX11" fmla="*/ 7846830 w 11153669"/>
              <a:gd name="connsiteY11" fmla="*/ 1626782 h 5185775"/>
              <a:gd name="connsiteX12" fmla="*/ 8750597 w 11153669"/>
              <a:gd name="connsiteY12" fmla="*/ 1796903 h 5185775"/>
              <a:gd name="connsiteX13" fmla="*/ 9133370 w 11153669"/>
              <a:gd name="connsiteY13" fmla="*/ 1956391 h 5185775"/>
              <a:gd name="connsiteX14" fmla="*/ 9314123 w 11153669"/>
              <a:gd name="connsiteY14" fmla="*/ 2094614 h 5185775"/>
              <a:gd name="connsiteX15" fmla="*/ 10058402 w 11153669"/>
              <a:gd name="connsiteY15" fmla="*/ 2179675 h 5185775"/>
              <a:gd name="connsiteX16" fmla="*/ 11036597 w 11153669"/>
              <a:gd name="connsiteY16" fmla="*/ 2179675 h 5185775"/>
              <a:gd name="connsiteX17" fmla="*/ 11153556 w 11153669"/>
              <a:gd name="connsiteY17" fmla="*/ 2307266 h 5185775"/>
              <a:gd name="connsiteX18" fmla="*/ 8208337 w 11153669"/>
              <a:gd name="connsiteY18" fmla="*/ 5156792 h 5185775"/>
              <a:gd name="connsiteX19" fmla="*/ 4 w 11153669"/>
              <a:gd name="connsiteY19" fmla="*/ 74428 h 5185775"/>
              <a:gd name="connsiteX0" fmla="*/ 2 w 11153669"/>
              <a:gd name="connsiteY0" fmla="*/ 74428 h 5185775"/>
              <a:gd name="connsiteX1" fmla="*/ 1520458 w 11153669"/>
              <a:gd name="connsiteY1" fmla="*/ 0 h 5185775"/>
              <a:gd name="connsiteX2" fmla="*/ 2604979 w 11153669"/>
              <a:gd name="connsiteY2" fmla="*/ 159489 h 5185775"/>
              <a:gd name="connsiteX3" fmla="*/ 2987751 w 11153669"/>
              <a:gd name="connsiteY3" fmla="*/ 404038 h 5185775"/>
              <a:gd name="connsiteX4" fmla="*/ 4114802 w 11153669"/>
              <a:gd name="connsiteY4" fmla="*/ 382773 h 5185775"/>
              <a:gd name="connsiteX5" fmla="*/ 4593267 w 11153669"/>
              <a:gd name="connsiteY5" fmla="*/ 723014 h 5185775"/>
              <a:gd name="connsiteX6" fmla="*/ 5135528 w 11153669"/>
              <a:gd name="connsiteY6" fmla="*/ 829340 h 5185775"/>
              <a:gd name="connsiteX7" fmla="*/ 5422607 w 11153669"/>
              <a:gd name="connsiteY7" fmla="*/ 988828 h 5185775"/>
              <a:gd name="connsiteX8" fmla="*/ 6634718 w 11153669"/>
              <a:gd name="connsiteY8" fmla="*/ 1031359 h 5185775"/>
              <a:gd name="connsiteX9" fmla="*/ 6996225 w 11153669"/>
              <a:gd name="connsiteY9" fmla="*/ 1424763 h 5185775"/>
              <a:gd name="connsiteX10" fmla="*/ 7846830 w 11153669"/>
              <a:gd name="connsiteY10" fmla="*/ 1626782 h 5185775"/>
              <a:gd name="connsiteX11" fmla="*/ 8750597 w 11153669"/>
              <a:gd name="connsiteY11" fmla="*/ 1796903 h 5185775"/>
              <a:gd name="connsiteX12" fmla="*/ 9133370 w 11153669"/>
              <a:gd name="connsiteY12" fmla="*/ 1956391 h 5185775"/>
              <a:gd name="connsiteX13" fmla="*/ 9314123 w 11153669"/>
              <a:gd name="connsiteY13" fmla="*/ 2094614 h 5185775"/>
              <a:gd name="connsiteX14" fmla="*/ 10058402 w 11153669"/>
              <a:gd name="connsiteY14" fmla="*/ 2179675 h 5185775"/>
              <a:gd name="connsiteX15" fmla="*/ 11036597 w 11153669"/>
              <a:gd name="connsiteY15" fmla="*/ 2179675 h 5185775"/>
              <a:gd name="connsiteX16" fmla="*/ 11153556 w 11153669"/>
              <a:gd name="connsiteY16" fmla="*/ 2307266 h 5185775"/>
              <a:gd name="connsiteX17" fmla="*/ 8208337 w 11153669"/>
              <a:gd name="connsiteY17" fmla="*/ 5156792 h 5185775"/>
              <a:gd name="connsiteX18" fmla="*/ 4 w 11153669"/>
              <a:gd name="connsiteY18" fmla="*/ 74428 h 5185775"/>
              <a:gd name="connsiteX0" fmla="*/ 2 w 11153669"/>
              <a:gd name="connsiteY0" fmla="*/ 74428 h 5185775"/>
              <a:gd name="connsiteX1" fmla="*/ 1520458 w 11153669"/>
              <a:gd name="connsiteY1" fmla="*/ 0 h 5185775"/>
              <a:gd name="connsiteX2" fmla="*/ 2604979 w 11153669"/>
              <a:gd name="connsiteY2" fmla="*/ 159489 h 5185775"/>
              <a:gd name="connsiteX3" fmla="*/ 2987751 w 11153669"/>
              <a:gd name="connsiteY3" fmla="*/ 404038 h 5185775"/>
              <a:gd name="connsiteX4" fmla="*/ 4114802 w 11153669"/>
              <a:gd name="connsiteY4" fmla="*/ 382773 h 5185775"/>
              <a:gd name="connsiteX5" fmla="*/ 4593267 w 11153669"/>
              <a:gd name="connsiteY5" fmla="*/ 723014 h 5185775"/>
              <a:gd name="connsiteX6" fmla="*/ 5135528 w 11153669"/>
              <a:gd name="connsiteY6" fmla="*/ 829340 h 5185775"/>
              <a:gd name="connsiteX7" fmla="*/ 5422607 w 11153669"/>
              <a:gd name="connsiteY7" fmla="*/ 988828 h 5185775"/>
              <a:gd name="connsiteX8" fmla="*/ 6634718 w 11153669"/>
              <a:gd name="connsiteY8" fmla="*/ 1031359 h 5185775"/>
              <a:gd name="connsiteX9" fmla="*/ 6996225 w 11153669"/>
              <a:gd name="connsiteY9" fmla="*/ 1424763 h 5185775"/>
              <a:gd name="connsiteX10" fmla="*/ 8750597 w 11153669"/>
              <a:gd name="connsiteY10" fmla="*/ 1796903 h 5185775"/>
              <a:gd name="connsiteX11" fmla="*/ 9133370 w 11153669"/>
              <a:gd name="connsiteY11" fmla="*/ 1956391 h 5185775"/>
              <a:gd name="connsiteX12" fmla="*/ 9314123 w 11153669"/>
              <a:gd name="connsiteY12" fmla="*/ 2094614 h 5185775"/>
              <a:gd name="connsiteX13" fmla="*/ 10058402 w 11153669"/>
              <a:gd name="connsiteY13" fmla="*/ 2179675 h 5185775"/>
              <a:gd name="connsiteX14" fmla="*/ 11036597 w 11153669"/>
              <a:gd name="connsiteY14" fmla="*/ 2179675 h 5185775"/>
              <a:gd name="connsiteX15" fmla="*/ 11153556 w 11153669"/>
              <a:gd name="connsiteY15" fmla="*/ 2307266 h 5185775"/>
              <a:gd name="connsiteX16" fmla="*/ 8208337 w 11153669"/>
              <a:gd name="connsiteY16" fmla="*/ 5156792 h 5185775"/>
              <a:gd name="connsiteX17" fmla="*/ 4 w 11153669"/>
              <a:gd name="connsiteY17" fmla="*/ 74428 h 5185775"/>
              <a:gd name="connsiteX0" fmla="*/ 2 w 11153669"/>
              <a:gd name="connsiteY0" fmla="*/ 74428 h 5185775"/>
              <a:gd name="connsiteX1" fmla="*/ 1520458 w 11153669"/>
              <a:gd name="connsiteY1" fmla="*/ 0 h 5185775"/>
              <a:gd name="connsiteX2" fmla="*/ 2604979 w 11153669"/>
              <a:gd name="connsiteY2" fmla="*/ 159489 h 5185775"/>
              <a:gd name="connsiteX3" fmla="*/ 2987751 w 11153669"/>
              <a:gd name="connsiteY3" fmla="*/ 404038 h 5185775"/>
              <a:gd name="connsiteX4" fmla="*/ 4114802 w 11153669"/>
              <a:gd name="connsiteY4" fmla="*/ 382773 h 5185775"/>
              <a:gd name="connsiteX5" fmla="*/ 4593267 w 11153669"/>
              <a:gd name="connsiteY5" fmla="*/ 723014 h 5185775"/>
              <a:gd name="connsiteX6" fmla="*/ 5135528 w 11153669"/>
              <a:gd name="connsiteY6" fmla="*/ 829340 h 5185775"/>
              <a:gd name="connsiteX7" fmla="*/ 5422607 w 11153669"/>
              <a:gd name="connsiteY7" fmla="*/ 988828 h 5185775"/>
              <a:gd name="connsiteX8" fmla="*/ 6634718 w 11153669"/>
              <a:gd name="connsiteY8" fmla="*/ 1031359 h 5185775"/>
              <a:gd name="connsiteX9" fmla="*/ 6996225 w 11153669"/>
              <a:gd name="connsiteY9" fmla="*/ 1424763 h 5185775"/>
              <a:gd name="connsiteX10" fmla="*/ 9133370 w 11153669"/>
              <a:gd name="connsiteY10" fmla="*/ 1956391 h 5185775"/>
              <a:gd name="connsiteX11" fmla="*/ 9314123 w 11153669"/>
              <a:gd name="connsiteY11" fmla="*/ 2094614 h 5185775"/>
              <a:gd name="connsiteX12" fmla="*/ 10058402 w 11153669"/>
              <a:gd name="connsiteY12" fmla="*/ 2179675 h 5185775"/>
              <a:gd name="connsiteX13" fmla="*/ 11036597 w 11153669"/>
              <a:gd name="connsiteY13" fmla="*/ 2179675 h 5185775"/>
              <a:gd name="connsiteX14" fmla="*/ 11153556 w 11153669"/>
              <a:gd name="connsiteY14" fmla="*/ 2307266 h 5185775"/>
              <a:gd name="connsiteX15" fmla="*/ 8208337 w 11153669"/>
              <a:gd name="connsiteY15" fmla="*/ 5156792 h 5185775"/>
              <a:gd name="connsiteX16" fmla="*/ 4 w 11153669"/>
              <a:gd name="connsiteY16" fmla="*/ 74428 h 5185775"/>
              <a:gd name="connsiteX0" fmla="*/ 2 w 11153669"/>
              <a:gd name="connsiteY0" fmla="*/ 74428 h 5185775"/>
              <a:gd name="connsiteX1" fmla="*/ 1520458 w 11153669"/>
              <a:gd name="connsiteY1" fmla="*/ 0 h 5185775"/>
              <a:gd name="connsiteX2" fmla="*/ 2604979 w 11153669"/>
              <a:gd name="connsiteY2" fmla="*/ 159489 h 5185775"/>
              <a:gd name="connsiteX3" fmla="*/ 2987751 w 11153669"/>
              <a:gd name="connsiteY3" fmla="*/ 404038 h 5185775"/>
              <a:gd name="connsiteX4" fmla="*/ 4114802 w 11153669"/>
              <a:gd name="connsiteY4" fmla="*/ 382773 h 5185775"/>
              <a:gd name="connsiteX5" fmla="*/ 4593267 w 11153669"/>
              <a:gd name="connsiteY5" fmla="*/ 723014 h 5185775"/>
              <a:gd name="connsiteX6" fmla="*/ 5135528 w 11153669"/>
              <a:gd name="connsiteY6" fmla="*/ 829340 h 5185775"/>
              <a:gd name="connsiteX7" fmla="*/ 5422607 w 11153669"/>
              <a:gd name="connsiteY7" fmla="*/ 988828 h 5185775"/>
              <a:gd name="connsiteX8" fmla="*/ 6634718 w 11153669"/>
              <a:gd name="connsiteY8" fmla="*/ 1031359 h 5185775"/>
              <a:gd name="connsiteX9" fmla="*/ 6996225 w 11153669"/>
              <a:gd name="connsiteY9" fmla="*/ 1424763 h 5185775"/>
              <a:gd name="connsiteX10" fmla="*/ 7675762 w 11153669"/>
              <a:gd name="connsiteY10" fmla="*/ 1548986 h 5185775"/>
              <a:gd name="connsiteX11" fmla="*/ 9314123 w 11153669"/>
              <a:gd name="connsiteY11" fmla="*/ 2094614 h 5185775"/>
              <a:gd name="connsiteX12" fmla="*/ 10058402 w 11153669"/>
              <a:gd name="connsiteY12" fmla="*/ 2179675 h 5185775"/>
              <a:gd name="connsiteX13" fmla="*/ 11036597 w 11153669"/>
              <a:gd name="connsiteY13" fmla="*/ 2179675 h 5185775"/>
              <a:gd name="connsiteX14" fmla="*/ 11153556 w 11153669"/>
              <a:gd name="connsiteY14" fmla="*/ 2307266 h 5185775"/>
              <a:gd name="connsiteX15" fmla="*/ 8208337 w 11153669"/>
              <a:gd name="connsiteY15" fmla="*/ 5156792 h 5185775"/>
              <a:gd name="connsiteX16" fmla="*/ 4 w 11153669"/>
              <a:gd name="connsiteY16" fmla="*/ 74428 h 5185775"/>
              <a:gd name="connsiteX0" fmla="*/ 2 w 11153669"/>
              <a:gd name="connsiteY0" fmla="*/ 74428 h 5185775"/>
              <a:gd name="connsiteX1" fmla="*/ 1520458 w 11153669"/>
              <a:gd name="connsiteY1" fmla="*/ 0 h 5185775"/>
              <a:gd name="connsiteX2" fmla="*/ 2604979 w 11153669"/>
              <a:gd name="connsiteY2" fmla="*/ 159489 h 5185775"/>
              <a:gd name="connsiteX3" fmla="*/ 2987751 w 11153669"/>
              <a:gd name="connsiteY3" fmla="*/ 404038 h 5185775"/>
              <a:gd name="connsiteX4" fmla="*/ 4114802 w 11153669"/>
              <a:gd name="connsiteY4" fmla="*/ 382773 h 5185775"/>
              <a:gd name="connsiteX5" fmla="*/ 4593267 w 11153669"/>
              <a:gd name="connsiteY5" fmla="*/ 723014 h 5185775"/>
              <a:gd name="connsiteX6" fmla="*/ 5135528 w 11153669"/>
              <a:gd name="connsiteY6" fmla="*/ 829340 h 5185775"/>
              <a:gd name="connsiteX7" fmla="*/ 5422607 w 11153669"/>
              <a:gd name="connsiteY7" fmla="*/ 988828 h 5185775"/>
              <a:gd name="connsiteX8" fmla="*/ 6634718 w 11153669"/>
              <a:gd name="connsiteY8" fmla="*/ 1031359 h 5185775"/>
              <a:gd name="connsiteX9" fmla="*/ 6996225 w 11153669"/>
              <a:gd name="connsiteY9" fmla="*/ 1424763 h 5185775"/>
              <a:gd name="connsiteX10" fmla="*/ 7675762 w 11153669"/>
              <a:gd name="connsiteY10" fmla="*/ 1548986 h 5185775"/>
              <a:gd name="connsiteX11" fmla="*/ 8454043 w 11153669"/>
              <a:gd name="connsiteY11" fmla="*/ 1886385 h 5185775"/>
              <a:gd name="connsiteX12" fmla="*/ 10058402 w 11153669"/>
              <a:gd name="connsiteY12" fmla="*/ 2179675 h 5185775"/>
              <a:gd name="connsiteX13" fmla="*/ 11036597 w 11153669"/>
              <a:gd name="connsiteY13" fmla="*/ 2179675 h 5185775"/>
              <a:gd name="connsiteX14" fmla="*/ 11153556 w 11153669"/>
              <a:gd name="connsiteY14" fmla="*/ 2307266 h 5185775"/>
              <a:gd name="connsiteX15" fmla="*/ 8208337 w 11153669"/>
              <a:gd name="connsiteY15" fmla="*/ 5156792 h 5185775"/>
              <a:gd name="connsiteX16" fmla="*/ 4 w 11153669"/>
              <a:gd name="connsiteY16" fmla="*/ 74428 h 5185775"/>
              <a:gd name="connsiteX0" fmla="*/ 2 w 11153669"/>
              <a:gd name="connsiteY0" fmla="*/ 74428 h 5185775"/>
              <a:gd name="connsiteX1" fmla="*/ 1520458 w 11153669"/>
              <a:gd name="connsiteY1" fmla="*/ 0 h 5185775"/>
              <a:gd name="connsiteX2" fmla="*/ 2604979 w 11153669"/>
              <a:gd name="connsiteY2" fmla="*/ 159489 h 5185775"/>
              <a:gd name="connsiteX3" fmla="*/ 2987751 w 11153669"/>
              <a:gd name="connsiteY3" fmla="*/ 404038 h 5185775"/>
              <a:gd name="connsiteX4" fmla="*/ 4114802 w 11153669"/>
              <a:gd name="connsiteY4" fmla="*/ 382773 h 5185775"/>
              <a:gd name="connsiteX5" fmla="*/ 4593267 w 11153669"/>
              <a:gd name="connsiteY5" fmla="*/ 723014 h 5185775"/>
              <a:gd name="connsiteX6" fmla="*/ 5135528 w 11153669"/>
              <a:gd name="connsiteY6" fmla="*/ 829340 h 5185775"/>
              <a:gd name="connsiteX7" fmla="*/ 5422607 w 11153669"/>
              <a:gd name="connsiteY7" fmla="*/ 988828 h 5185775"/>
              <a:gd name="connsiteX8" fmla="*/ 6634718 w 11153669"/>
              <a:gd name="connsiteY8" fmla="*/ 1031359 h 5185775"/>
              <a:gd name="connsiteX9" fmla="*/ 6996225 w 11153669"/>
              <a:gd name="connsiteY9" fmla="*/ 1424763 h 5185775"/>
              <a:gd name="connsiteX10" fmla="*/ 7675762 w 11153669"/>
              <a:gd name="connsiteY10" fmla="*/ 1548986 h 5185775"/>
              <a:gd name="connsiteX11" fmla="*/ 8454043 w 11153669"/>
              <a:gd name="connsiteY11" fmla="*/ 1886385 h 5185775"/>
              <a:gd name="connsiteX12" fmla="*/ 11036597 w 11153669"/>
              <a:gd name="connsiteY12" fmla="*/ 2179675 h 5185775"/>
              <a:gd name="connsiteX13" fmla="*/ 11153556 w 11153669"/>
              <a:gd name="connsiteY13" fmla="*/ 2307266 h 5185775"/>
              <a:gd name="connsiteX14" fmla="*/ 8208337 w 11153669"/>
              <a:gd name="connsiteY14" fmla="*/ 5156792 h 5185775"/>
              <a:gd name="connsiteX15" fmla="*/ 4 w 11153669"/>
              <a:gd name="connsiteY15" fmla="*/ 74428 h 5185775"/>
              <a:gd name="connsiteX0" fmla="*/ 2 w 11153669"/>
              <a:gd name="connsiteY0" fmla="*/ 74428 h 5185775"/>
              <a:gd name="connsiteX1" fmla="*/ 1520458 w 11153669"/>
              <a:gd name="connsiteY1" fmla="*/ 0 h 5185775"/>
              <a:gd name="connsiteX2" fmla="*/ 2604979 w 11153669"/>
              <a:gd name="connsiteY2" fmla="*/ 159489 h 5185775"/>
              <a:gd name="connsiteX3" fmla="*/ 2987751 w 11153669"/>
              <a:gd name="connsiteY3" fmla="*/ 404038 h 5185775"/>
              <a:gd name="connsiteX4" fmla="*/ 4114802 w 11153669"/>
              <a:gd name="connsiteY4" fmla="*/ 382773 h 5185775"/>
              <a:gd name="connsiteX5" fmla="*/ 4593267 w 11153669"/>
              <a:gd name="connsiteY5" fmla="*/ 723014 h 5185775"/>
              <a:gd name="connsiteX6" fmla="*/ 5135528 w 11153669"/>
              <a:gd name="connsiteY6" fmla="*/ 829340 h 5185775"/>
              <a:gd name="connsiteX7" fmla="*/ 5422607 w 11153669"/>
              <a:gd name="connsiteY7" fmla="*/ 988828 h 5185775"/>
              <a:gd name="connsiteX8" fmla="*/ 6634718 w 11153669"/>
              <a:gd name="connsiteY8" fmla="*/ 1031359 h 5185775"/>
              <a:gd name="connsiteX9" fmla="*/ 6996225 w 11153669"/>
              <a:gd name="connsiteY9" fmla="*/ 1424763 h 5185775"/>
              <a:gd name="connsiteX10" fmla="*/ 7675762 w 11153669"/>
              <a:gd name="connsiteY10" fmla="*/ 1548986 h 5185775"/>
              <a:gd name="connsiteX11" fmla="*/ 8454043 w 11153669"/>
              <a:gd name="connsiteY11" fmla="*/ 1886385 h 5185775"/>
              <a:gd name="connsiteX12" fmla="*/ 8737017 w 11153669"/>
              <a:gd name="connsiteY12" fmla="*/ 1917124 h 5185775"/>
              <a:gd name="connsiteX13" fmla="*/ 11153556 w 11153669"/>
              <a:gd name="connsiteY13" fmla="*/ 2307266 h 5185775"/>
              <a:gd name="connsiteX14" fmla="*/ 8208337 w 11153669"/>
              <a:gd name="connsiteY14" fmla="*/ 5156792 h 5185775"/>
              <a:gd name="connsiteX15" fmla="*/ 4 w 11153669"/>
              <a:gd name="connsiteY15" fmla="*/ 74428 h 5185775"/>
              <a:gd name="connsiteX0" fmla="*/ 2 w 8745924"/>
              <a:gd name="connsiteY0" fmla="*/ 74428 h 5185775"/>
              <a:gd name="connsiteX1" fmla="*/ 1520458 w 8745924"/>
              <a:gd name="connsiteY1" fmla="*/ 0 h 5185775"/>
              <a:gd name="connsiteX2" fmla="*/ 2604979 w 8745924"/>
              <a:gd name="connsiteY2" fmla="*/ 159489 h 5185775"/>
              <a:gd name="connsiteX3" fmla="*/ 2987751 w 8745924"/>
              <a:gd name="connsiteY3" fmla="*/ 404038 h 5185775"/>
              <a:gd name="connsiteX4" fmla="*/ 4114802 w 8745924"/>
              <a:gd name="connsiteY4" fmla="*/ 382773 h 5185775"/>
              <a:gd name="connsiteX5" fmla="*/ 4593267 w 8745924"/>
              <a:gd name="connsiteY5" fmla="*/ 723014 h 5185775"/>
              <a:gd name="connsiteX6" fmla="*/ 5135528 w 8745924"/>
              <a:gd name="connsiteY6" fmla="*/ 829340 h 5185775"/>
              <a:gd name="connsiteX7" fmla="*/ 5422607 w 8745924"/>
              <a:gd name="connsiteY7" fmla="*/ 988828 h 5185775"/>
              <a:gd name="connsiteX8" fmla="*/ 6634718 w 8745924"/>
              <a:gd name="connsiteY8" fmla="*/ 1031359 h 5185775"/>
              <a:gd name="connsiteX9" fmla="*/ 6996225 w 8745924"/>
              <a:gd name="connsiteY9" fmla="*/ 1424763 h 5185775"/>
              <a:gd name="connsiteX10" fmla="*/ 7675762 w 8745924"/>
              <a:gd name="connsiteY10" fmla="*/ 1548986 h 5185775"/>
              <a:gd name="connsiteX11" fmla="*/ 8454043 w 8745924"/>
              <a:gd name="connsiteY11" fmla="*/ 1886385 h 5185775"/>
              <a:gd name="connsiteX12" fmla="*/ 8737017 w 8745924"/>
              <a:gd name="connsiteY12" fmla="*/ 1917124 h 5185775"/>
              <a:gd name="connsiteX13" fmla="*/ 8745334 w 8745924"/>
              <a:gd name="connsiteY13" fmla="*/ 2062822 h 5185775"/>
              <a:gd name="connsiteX14" fmla="*/ 8208337 w 8745924"/>
              <a:gd name="connsiteY14" fmla="*/ 5156792 h 5185775"/>
              <a:gd name="connsiteX15" fmla="*/ 4 w 8745924"/>
              <a:gd name="connsiteY15" fmla="*/ 74428 h 5185775"/>
              <a:gd name="connsiteX0" fmla="*/ 0 w 8745922"/>
              <a:gd name="connsiteY0" fmla="*/ 74428 h 5193449"/>
              <a:gd name="connsiteX1" fmla="*/ 1520456 w 8745922"/>
              <a:gd name="connsiteY1" fmla="*/ 0 h 5193449"/>
              <a:gd name="connsiteX2" fmla="*/ 2604977 w 8745922"/>
              <a:gd name="connsiteY2" fmla="*/ 159489 h 5193449"/>
              <a:gd name="connsiteX3" fmla="*/ 2987749 w 8745922"/>
              <a:gd name="connsiteY3" fmla="*/ 404038 h 5193449"/>
              <a:gd name="connsiteX4" fmla="*/ 4114800 w 8745922"/>
              <a:gd name="connsiteY4" fmla="*/ 382773 h 5193449"/>
              <a:gd name="connsiteX5" fmla="*/ 4593265 w 8745922"/>
              <a:gd name="connsiteY5" fmla="*/ 723014 h 5193449"/>
              <a:gd name="connsiteX6" fmla="*/ 5135526 w 8745922"/>
              <a:gd name="connsiteY6" fmla="*/ 829340 h 5193449"/>
              <a:gd name="connsiteX7" fmla="*/ 5422605 w 8745922"/>
              <a:gd name="connsiteY7" fmla="*/ 988828 h 5193449"/>
              <a:gd name="connsiteX8" fmla="*/ 6634716 w 8745922"/>
              <a:gd name="connsiteY8" fmla="*/ 1031359 h 5193449"/>
              <a:gd name="connsiteX9" fmla="*/ 6996223 w 8745922"/>
              <a:gd name="connsiteY9" fmla="*/ 1424763 h 5193449"/>
              <a:gd name="connsiteX10" fmla="*/ 7675760 w 8745922"/>
              <a:gd name="connsiteY10" fmla="*/ 1548986 h 5193449"/>
              <a:gd name="connsiteX11" fmla="*/ 8454041 w 8745922"/>
              <a:gd name="connsiteY11" fmla="*/ 1886385 h 5193449"/>
              <a:gd name="connsiteX12" fmla="*/ 8737015 w 8745922"/>
              <a:gd name="connsiteY12" fmla="*/ 1917124 h 5193449"/>
              <a:gd name="connsiteX13" fmla="*/ 8745332 w 8745922"/>
              <a:gd name="connsiteY13" fmla="*/ 2062822 h 5193449"/>
              <a:gd name="connsiteX14" fmla="*/ 8208335 w 8745922"/>
              <a:gd name="connsiteY14" fmla="*/ 5156792 h 5193449"/>
              <a:gd name="connsiteX15" fmla="*/ 552263 w 8745922"/>
              <a:gd name="connsiteY15" fmla="*/ 1305699 h 5193449"/>
              <a:gd name="connsiteX0" fmla="*/ 0 w 8211767"/>
              <a:gd name="connsiteY0" fmla="*/ 1251378 h 5193449"/>
              <a:gd name="connsiteX1" fmla="*/ 986301 w 8211767"/>
              <a:gd name="connsiteY1" fmla="*/ 0 h 5193449"/>
              <a:gd name="connsiteX2" fmla="*/ 2070822 w 8211767"/>
              <a:gd name="connsiteY2" fmla="*/ 159489 h 5193449"/>
              <a:gd name="connsiteX3" fmla="*/ 2453594 w 8211767"/>
              <a:gd name="connsiteY3" fmla="*/ 404038 h 5193449"/>
              <a:gd name="connsiteX4" fmla="*/ 3580645 w 8211767"/>
              <a:gd name="connsiteY4" fmla="*/ 382773 h 5193449"/>
              <a:gd name="connsiteX5" fmla="*/ 4059110 w 8211767"/>
              <a:gd name="connsiteY5" fmla="*/ 723014 h 5193449"/>
              <a:gd name="connsiteX6" fmla="*/ 4601371 w 8211767"/>
              <a:gd name="connsiteY6" fmla="*/ 829340 h 5193449"/>
              <a:gd name="connsiteX7" fmla="*/ 4888450 w 8211767"/>
              <a:gd name="connsiteY7" fmla="*/ 988828 h 5193449"/>
              <a:gd name="connsiteX8" fmla="*/ 6100561 w 8211767"/>
              <a:gd name="connsiteY8" fmla="*/ 1031359 h 5193449"/>
              <a:gd name="connsiteX9" fmla="*/ 6462068 w 8211767"/>
              <a:gd name="connsiteY9" fmla="*/ 1424763 h 5193449"/>
              <a:gd name="connsiteX10" fmla="*/ 7141605 w 8211767"/>
              <a:gd name="connsiteY10" fmla="*/ 1548986 h 5193449"/>
              <a:gd name="connsiteX11" fmla="*/ 7919886 w 8211767"/>
              <a:gd name="connsiteY11" fmla="*/ 1886385 h 5193449"/>
              <a:gd name="connsiteX12" fmla="*/ 8202860 w 8211767"/>
              <a:gd name="connsiteY12" fmla="*/ 1917124 h 5193449"/>
              <a:gd name="connsiteX13" fmla="*/ 8211177 w 8211767"/>
              <a:gd name="connsiteY13" fmla="*/ 2062822 h 5193449"/>
              <a:gd name="connsiteX14" fmla="*/ 7674180 w 8211767"/>
              <a:gd name="connsiteY14" fmla="*/ 5156792 h 5193449"/>
              <a:gd name="connsiteX15" fmla="*/ 18108 w 8211767"/>
              <a:gd name="connsiteY15" fmla="*/ 1305699 h 5193449"/>
              <a:gd name="connsiteX0" fmla="*/ 0 w 8211451"/>
              <a:gd name="connsiteY0" fmla="*/ 1251378 h 5004889"/>
              <a:gd name="connsiteX1" fmla="*/ 986301 w 8211451"/>
              <a:gd name="connsiteY1" fmla="*/ 0 h 5004889"/>
              <a:gd name="connsiteX2" fmla="*/ 2070822 w 8211451"/>
              <a:gd name="connsiteY2" fmla="*/ 159489 h 5004889"/>
              <a:gd name="connsiteX3" fmla="*/ 2453594 w 8211451"/>
              <a:gd name="connsiteY3" fmla="*/ 404038 h 5004889"/>
              <a:gd name="connsiteX4" fmla="*/ 3580645 w 8211451"/>
              <a:gd name="connsiteY4" fmla="*/ 382773 h 5004889"/>
              <a:gd name="connsiteX5" fmla="*/ 4059110 w 8211451"/>
              <a:gd name="connsiteY5" fmla="*/ 723014 h 5004889"/>
              <a:gd name="connsiteX6" fmla="*/ 4601371 w 8211451"/>
              <a:gd name="connsiteY6" fmla="*/ 829340 h 5004889"/>
              <a:gd name="connsiteX7" fmla="*/ 4888450 w 8211451"/>
              <a:gd name="connsiteY7" fmla="*/ 988828 h 5004889"/>
              <a:gd name="connsiteX8" fmla="*/ 6100561 w 8211451"/>
              <a:gd name="connsiteY8" fmla="*/ 1031359 h 5004889"/>
              <a:gd name="connsiteX9" fmla="*/ 6462068 w 8211451"/>
              <a:gd name="connsiteY9" fmla="*/ 1424763 h 5004889"/>
              <a:gd name="connsiteX10" fmla="*/ 7141605 w 8211451"/>
              <a:gd name="connsiteY10" fmla="*/ 1548986 h 5004889"/>
              <a:gd name="connsiteX11" fmla="*/ 7919886 w 8211451"/>
              <a:gd name="connsiteY11" fmla="*/ 1886385 h 5004889"/>
              <a:gd name="connsiteX12" fmla="*/ 8202860 w 8211451"/>
              <a:gd name="connsiteY12" fmla="*/ 1917124 h 5004889"/>
              <a:gd name="connsiteX13" fmla="*/ 8211177 w 8211451"/>
              <a:gd name="connsiteY13" fmla="*/ 2062822 h 5004889"/>
              <a:gd name="connsiteX14" fmla="*/ 7013277 w 8211451"/>
              <a:gd name="connsiteY14" fmla="*/ 4966669 h 5004889"/>
              <a:gd name="connsiteX15" fmla="*/ 18108 w 8211451"/>
              <a:gd name="connsiteY15" fmla="*/ 1305699 h 5004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211451" h="5004889">
                <a:moveTo>
                  <a:pt x="0" y="1251378"/>
                </a:moveTo>
                <a:lnTo>
                  <a:pt x="986301" y="0"/>
                </a:lnTo>
                <a:lnTo>
                  <a:pt x="2070822" y="159489"/>
                </a:lnTo>
                <a:lnTo>
                  <a:pt x="2453594" y="404038"/>
                </a:lnTo>
                <a:lnTo>
                  <a:pt x="3580645" y="382773"/>
                </a:lnTo>
                <a:lnTo>
                  <a:pt x="4059110" y="723014"/>
                </a:lnTo>
                <a:lnTo>
                  <a:pt x="4601371" y="829340"/>
                </a:lnTo>
                <a:lnTo>
                  <a:pt x="4888450" y="988828"/>
                </a:lnTo>
                <a:lnTo>
                  <a:pt x="6100561" y="1031359"/>
                </a:lnTo>
                <a:lnTo>
                  <a:pt x="6462068" y="1424763"/>
                </a:lnTo>
                <a:lnTo>
                  <a:pt x="7141605" y="1548986"/>
                </a:lnTo>
                <a:lnTo>
                  <a:pt x="7919886" y="1886385"/>
                </a:lnTo>
                <a:lnTo>
                  <a:pt x="8202860" y="1917124"/>
                </a:lnTo>
                <a:lnTo>
                  <a:pt x="8211177" y="2062822"/>
                </a:lnTo>
                <a:cubicBezTo>
                  <a:pt x="8232442" y="2087631"/>
                  <a:pt x="7011062" y="4962239"/>
                  <a:pt x="7013277" y="4966669"/>
                </a:cubicBezTo>
                <a:cubicBezTo>
                  <a:pt x="6527724" y="5443362"/>
                  <a:pt x="11463" y="1303484"/>
                  <a:pt x="18108" y="1305699"/>
                </a:cubicBezTo>
              </a:path>
            </a:pathLst>
          </a:custGeom>
          <a:solidFill>
            <a:schemeClr val="bg1">
              <a:lumMod val="85000"/>
            </a:schemeClr>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73" name="Rectangle: Rounded Corners 72"/>
          <p:cNvSpPr/>
          <p:nvPr/>
        </p:nvSpPr>
        <p:spPr>
          <a:xfrm rot="1478079">
            <a:off x="674924" y="3979536"/>
            <a:ext cx="7902067" cy="2043858"/>
          </a:xfrm>
          <a:custGeom>
            <a:avLst/>
            <a:gdLst>
              <a:gd name="connsiteX0" fmla="*/ 0 w 9778025"/>
              <a:gd name="connsiteY0" fmla="*/ 339448 h 2036650"/>
              <a:gd name="connsiteX1" fmla="*/ 339448 w 9778025"/>
              <a:gd name="connsiteY1" fmla="*/ 0 h 2036650"/>
              <a:gd name="connsiteX2" fmla="*/ 9438577 w 9778025"/>
              <a:gd name="connsiteY2" fmla="*/ 0 h 2036650"/>
              <a:gd name="connsiteX3" fmla="*/ 9778025 w 9778025"/>
              <a:gd name="connsiteY3" fmla="*/ 339448 h 2036650"/>
              <a:gd name="connsiteX4" fmla="*/ 9778025 w 9778025"/>
              <a:gd name="connsiteY4" fmla="*/ 1697202 h 2036650"/>
              <a:gd name="connsiteX5" fmla="*/ 9438577 w 9778025"/>
              <a:gd name="connsiteY5" fmla="*/ 2036650 h 2036650"/>
              <a:gd name="connsiteX6" fmla="*/ 339448 w 9778025"/>
              <a:gd name="connsiteY6" fmla="*/ 2036650 h 2036650"/>
              <a:gd name="connsiteX7" fmla="*/ 0 w 9778025"/>
              <a:gd name="connsiteY7" fmla="*/ 1697202 h 2036650"/>
              <a:gd name="connsiteX8" fmla="*/ 0 w 9778025"/>
              <a:gd name="connsiteY8" fmla="*/ 339448 h 2036650"/>
              <a:gd name="connsiteX0" fmla="*/ 0 w 9778025"/>
              <a:gd name="connsiteY0" fmla="*/ 339448 h 2036650"/>
              <a:gd name="connsiteX1" fmla="*/ 339448 w 9778025"/>
              <a:gd name="connsiteY1" fmla="*/ 0 h 2036650"/>
              <a:gd name="connsiteX2" fmla="*/ 9438577 w 9778025"/>
              <a:gd name="connsiteY2" fmla="*/ 0 h 2036650"/>
              <a:gd name="connsiteX3" fmla="*/ 9778025 w 9778025"/>
              <a:gd name="connsiteY3" fmla="*/ 339448 h 2036650"/>
              <a:gd name="connsiteX4" fmla="*/ 9778025 w 9778025"/>
              <a:gd name="connsiteY4" fmla="*/ 1697202 h 2036650"/>
              <a:gd name="connsiteX5" fmla="*/ 8068465 w 9778025"/>
              <a:gd name="connsiteY5" fmla="*/ 2033291 h 2036650"/>
              <a:gd name="connsiteX6" fmla="*/ 339448 w 9778025"/>
              <a:gd name="connsiteY6" fmla="*/ 2036650 h 2036650"/>
              <a:gd name="connsiteX7" fmla="*/ 0 w 9778025"/>
              <a:gd name="connsiteY7" fmla="*/ 1697202 h 2036650"/>
              <a:gd name="connsiteX8" fmla="*/ 0 w 9778025"/>
              <a:gd name="connsiteY8" fmla="*/ 339448 h 2036650"/>
              <a:gd name="connsiteX0" fmla="*/ 0 w 9781548"/>
              <a:gd name="connsiteY0" fmla="*/ 339448 h 2036650"/>
              <a:gd name="connsiteX1" fmla="*/ 339448 w 9781548"/>
              <a:gd name="connsiteY1" fmla="*/ 0 h 2036650"/>
              <a:gd name="connsiteX2" fmla="*/ 9438577 w 9781548"/>
              <a:gd name="connsiteY2" fmla="*/ 0 h 2036650"/>
              <a:gd name="connsiteX3" fmla="*/ 9778025 w 9781548"/>
              <a:gd name="connsiteY3" fmla="*/ 339448 h 2036650"/>
              <a:gd name="connsiteX4" fmla="*/ 9781548 w 9781548"/>
              <a:gd name="connsiteY4" fmla="*/ 1169214 h 2036650"/>
              <a:gd name="connsiteX5" fmla="*/ 8068465 w 9781548"/>
              <a:gd name="connsiteY5" fmla="*/ 2033291 h 2036650"/>
              <a:gd name="connsiteX6" fmla="*/ 339448 w 9781548"/>
              <a:gd name="connsiteY6" fmla="*/ 2036650 h 2036650"/>
              <a:gd name="connsiteX7" fmla="*/ 0 w 9781548"/>
              <a:gd name="connsiteY7" fmla="*/ 1697202 h 2036650"/>
              <a:gd name="connsiteX8" fmla="*/ 0 w 9781548"/>
              <a:gd name="connsiteY8" fmla="*/ 339448 h 2036650"/>
              <a:gd name="connsiteX0" fmla="*/ 14634 w 9796182"/>
              <a:gd name="connsiteY0" fmla="*/ 339448 h 2036650"/>
              <a:gd name="connsiteX1" fmla="*/ 354082 w 9796182"/>
              <a:gd name="connsiteY1" fmla="*/ 0 h 2036650"/>
              <a:gd name="connsiteX2" fmla="*/ 9453211 w 9796182"/>
              <a:gd name="connsiteY2" fmla="*/ 0 h 2036650"/>
              <a:gd name="connsiteX3" fmla="*/ 9792659 w 9796182"/>
              <a:gd name="connsiteY3" fmla="*/ 339448 h 2036650"/>
              <a:gd name="connsiteX4" fmla="*/ 9796182 w 9796182"/>
              <a:gd name="connsiteY4" fmla="*/ 1169214 h 2036650"/>
              <a:gd name="connsiteX5" fmla="*/ 8083099 w 9796182"/>
              <a:gd name="connsiteY5" fmla="*/ 2033291 h 2036650"/>
              <a:gd name="connsiteX6" fmla="*/ 354082 w 9796182"/>
              <a:gd name="connsiteY6" fmla="*/ 2036650 h 2036650"/>
              <a:gd name="connsiteX7" fmla="*/ 0 w 9796182"/>
              <a:gd name="connsiteY7" fmla="*/ 1002081 h 2036650"/>
              <a:gd name="connsiteX8" fmla="*/ 14634 w 9796182"/>
              <a:gd name="connsiteY8" fmla="*/ 339448 h 2036650"/>
              <a:gd name="connsiteX0" fmla="*/ 14634 w 9796182"/>
              <a:gd name="connsiteY0" fmla="*/ 339448 h 2043858"/>
              <a:gd name="connsiteX1" fmla="*/ 354082 w 9796182"/>
              <a:gd name="connsiteY1" fmla="*/ 0 h 2043858"/>
              <a:gd name="connsiteX2" fmla="*/ 9453211 w 9796182"/>
              <a:gd name="connsiteY2" fmla="*/ 0 h 2043858"/>
              <a:gd name="connsiteX3" fmla="*/ 9792659 w 9796182"/>
              <a:gd name="connsiteY3" fmla="*/ 339448 h 2043858"/>
              <a:gd name="connsiteX4" fmla="*/ 9796182 w 9796182"/>
              <a:gd name="connsiteY4" fmla="*/ 1169214 h 2043858"/>
              <a:gd name="connsiteX5" fmla="*/ 8083099 w 9796182"/>
              <a:gd name="connsiteY5" fmla="*/ 2033291 h 2043858"/>
              <a:gd name="connsiteX6" fmla="*/ 567937 w 9796182"/>
              <a:gd name="connsiteY6" fmla="*/ 2043858 h 2043858"/>
              <a:gd name="connsiteX7" fmla="*/ 0 w 9796182"/>
              <a:gd name="connsiteY7" fmla="*/ 1002081 h 2043858"/>
              <a:gd name="connsiteX8" fmla="*/ 14634 w 9796182"/>
              <a:gd name="connsiteY8" fmla="*/ 339448 h 2043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96182" h="2043858">
                <a:moveTo>
                  <a:pt x="14634" y="339448"/>
                </a:moveTo>
                <a:cubicBezTo>
                  <a:pt x="14634" y="151976"/>
                  <a:pt x="166610" y="0"/>
                  <a:pt x="354082" y="0"/>
                </a:cubicBezTo>
                <a:lnTo>
                  <a:pt x="9453211" y="0"/>
                </a:lnTo>
                <a:cubicBezTo>
                  <a:pt x="9640683" y="0"/>
                  <a:pt x="9792659" y="151976"/>
                  <a:pt x="9792659" y="339448"/>
                </a:cubicBezTo>
                <a:cubicBezTo>
                  <a:pt x="9793833" y="616037"/>
                  <a:pt x="9795008" y="892625"/>
                  <a:pt x="9796182" y="1169214"/>
                </a:cubicBezTo>
                <a:cubicBezTo>
                  <a:pt x="9796182" y="1356686"/>
                  <a:pt x="8270571" y="2033291"/>
                  <a:pt x="8083099" y="2033291"/>
                </a:cubicBezTo>
                <a:lnTo>
                  <a:pt x="567937" y="2043858"/>
                </a:lnTo>
                <a:cubicBezTo>
                  <a:pt x="380465" y="2043858"/>
                  <a:pt x="0" y="1189553"/>
                  <a:pt x="0" y="1002081"/>
                </a:cubicBezTo>
                <a:lnTo>
                  <a:pt x="14634" y="339448"/>
                </a:lnTo>
                <a:close/>
              </a:path>
            </a:pathLst>
          </a:custGeom>
          <a:solidFill>
            <a:schemeClr val="bg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 name="Title 1"/>
          <p:cNvSpPr>
            <a:spLocks noGrp="1"/>
          </p:cNvSpPr>
          <p:nvPr>
            <p:ph type="title"/>
          </p:nvPr>
        </p:nvSpPr>
        <p:spPr>
          <a:xfrm>
            <a:off x="283157" y="103016"/>
            <a:ext cx="11244959" cy="768476"/>
          </a:xfrm>
        </p:spPr>
        <p:txBody>
          <a:bodyPr>
            <a:noAutofit/>
          </a:bodyPr>
          <a:lstStyle/>
          <a:p>
            <a:r>
              <a:rPr lang="en-US" altLang="en-US" sz="3200" b="1" dirty="0">
                <a:latin typeface="Arial" panose="020B0604020202020204"/>
                <a:ea typeface="微软雅黑" panose="020B0503020204020204" pitchFamily="34" charset="-122"/>
              </a:rPr>
              <a:t>A&amp;AI Instance Representation of </a:t>
            </a:r>
            <a:r>
              <a:rPr lang="en-US" altLang="en-US" sz="3200" b="1" dirty="0" err="1">
                <a:latin typeface="Arial" panose="020B0604020202020204"/>
                <a:ea typeface="微软雅黑" panose="020B0503020204020204" pitchFamily="34" charset="-122"/>
              </a:rPr>
              <a:t>Service_W</a:t>
            </a:r>
            <a:r>
              <a:rPr lang="en-US" altLang="en-US" sz="3200" b="1" dirty="0">
                <a:latin typeface="Arial" panose="020B0604020202020204"/>
                <a:ea typeface="微软雅黑" panose="020B0503020204020204" pitchFamily="34" charset="-122"/>
              </a:rPr>
              <a:t> Example 1</a:t>
            </a:r>
          </a:p>
        </p:txBody>
      </p:sp>
      <p:sp>
        <p:nvSpPr>
          <p:cNvPr id="75" name="TextBox 74"/>
          <p:cNvSpPr txBox="1"/>
          <p:nvPr/>
        </p:nvSpPr>
        <p:spPr>
          <a:xfrm>
            <a:off x="8430875" y="4191832"/>
            <a:ext cx="3503487" cy="1212982"/>
          </a:xfrm>
          <a:prstGeom prst="wedgeRectCallout">
            <a:avLst>
              <a:gd name="adj1" fmla="val -77240"/>
              <a:gd name="adj2" fmla="val -61839"/>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1100">
                <a:solidFill>
                  <a:schemeClr val="tx1">
                    <a:lumMod val="65000"/>
                    <a:lumOff val="35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200" kern="1200" dirty="0">
                <a:solidFill>
                  <a:srgbClr val="000000">
                    <a:lumMod val="65000"/>
                    <a:lumOff val="35000"/>
                  </a:srgbClr>
                </a:solidFill>
              </a:rPr>
              <a:t>In this example, the entirety of VNF_W is dedicated to the </a:t>
            </a:r>
            <a:r>
              <a:rPr lang="en-US" sz="1200" kern="1200" dirty="0" err="1">
                <a:solidFill>
                  <a:srgbClr val="000000">
                    <a:lumMod val="65000"/>
                    <a:lumOff val="35000"/>
                  </a:srgbClr>
                </a:solidFill>
              </a:rPr>
              <a:t>Service_W</a:t>
            </a:r>
            <a:r>
              <a:rPr lang="en-US" sz="1200" kern="1200" dirty="0">
                <a:solidFill>
                  <a:srgbClr val="000000">
                    <a:lumMod val="65000"/>
                    <a:lumOff val="35000"/>
                  </a:srgbClr>
                </a:solidFill>
              </a:rPr>
              <a:t> Service Instance, but only a portion (represented in A&amp;AI as </a:t>
            </a:r>
            <a:r>
              <a:rPr lang="en-US" sz="1200" kern="1200" dirty="0" err="1">
                <a:solidFill>
                  <a:srgbClr val="000000">
                    <a:lumMod val="65000"/>
                    <a:lumOff val="35000"/>
                  </a:srgbClr>
                </a:solidFill>
              </a:rPr>
              <a:t>AllottedResource_W</a:t>
            </a:r>
            <a:r>
              <a:rPr lang="en-US" sz="1200" kern="1200" dirty="0">
                <a:solidFill>
                  <a:srgbClr val="000000">
                    <a:lumMod val="65000"/>
                    <a:lumOff val="35000"/>
                  </a:srgbClr>
                </a:solidFill>
              </a:rPr>
              <a:t>) of the “lower level” </a:t>
            </a:r>
            <a:r>
              <a:rPr lang="en-US" sz="1200" kern="1200" dirty="0" err="1">
                <a:solidFill>
                  <a:srgbClr val="000000">
                    <a:lumMod val="65000"/>
                    <a:lumOff val="35000"/>
                  </a:srgbClr>
                </a:solidFill>
              </a:rPr>
              <a:t>Service_X</a:t>
            </a:r>
            <a:r>
              <a:rPr lang="en-US" sz="1200" kern="1200" dirty="0">
                <a:solidFill>
                  <a:srgbClr val="000000">
                    <a:lumMod val="65000"/>
                    <a:lumOff val="35000"/>
                  </a:srgbClr>
                </a:solidFill>
              </a:rPr>
              <a:t> Service Instance is dedicated to the </a:t>
            </a:r>
            <a:r>
              <a:rPr lang="en-US" sz="1200" kern="1200" dirty="0" err="1">
                <a:solidFill>
                  <a:srgbClr val="000000">
                    <a:lumMod val="65000"/>
                    <a:lumOff val="35000"/>
                  </a:srgbClr>
                </a:solidFill>
              </a:rPr>
              <a:t>Service_W</a:t>
            </a:r>
            <a:r>
              <a:rPr lang="en-US" sz="1200" kern="1200" dirty="0">
                <a:solidFill>
                  <a:srgbClr val="000000">
                    <a:lumMod val="65000"/>
                    <a:lumOff val="35000"/>
                  </a:srgbClr>
                </a:solidFill>
              </a:rPr>
              <a:t> Service Instance.  This pattern repeats itself for the other Service Instances shown.</a:t>
            </a:r>
            <a:endParaRPr lang="en-US" sz="1200" dirty="0"/>
          </a:p>
        </p:txBody>
      </p:sp>
      <p:sp>
        <p:nvSpPr>
          <p:cNvPr id="35" name="TextBox 34"/>
          <p:cNvSpPr txBox="1"/>
          <p:nvPr/>
        </p:nvSpPr>
        <p:spPr>
          <a:xfrm>
            <a:off x="607423" y="2114875"/>
            <a:ext cx="2520209" cy="436527"/>
          </a:xfrm>
          <a:prstGeom prst="wedgeRectCallout">
            <a:avLst>
              <a:gd name="adj1" fmla="val 68554"/>
              <a:gd name="adj2" fmla="val -67403"/>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1100">
                <a:solidFill>
                  <a:schemeClr val="tx1">
                    <a:lumMod val="65000"/>
                    <a:lumOff val="35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200" kern="1200" dirty="0" err="1">
                <a:solidFill>
                  <a:srgbClr val="000000">
                    <a:lumMod val="65000"/>
                    <a:lumOff val="35000"/>
                  </a:srgbClr>
                </a:solidFill>
              </a:rPr>
              <a:t>Service_W’s</a:t>
            </a:r>
            <a:r>
              <a:rPr lang="en-US" sz="1200" kern="1200" dirty="0">
                <a:solidFill>
                  <a:srgbClr val="000000">
                    <a:lumMod val="65000"/>
                    <a:lumOff val="35000"/>
                  </a:srgbClr>
                </a:solidFill>
              </a:rPr>
              <a:t> Allotted Resource provided by </a:t>
            </a:r>
            <a:r>
              <a:rPr lang="en-US" sz="1200" kern="1200" dirty="0" err="1">
                <a:solidFill>
                  <a:srgbClr val="000000">
                    <a:lumMod val="65000"/>
                    <a:lumOff val="35000"/>
                  </a:srgbClr>
                </a:solidFill>
              </a:rPr>
              <a:t>Service_X</a:t>
            </a:r>
            <a:endParaRPr lang="en-US" sz="1200" kern="1200" dirty="0">
              <a:solidFill>
                <a:srgbClr val="000000">
                  <a:lumMod val="65000"/>
                  <a:lumOff val="35000"/>
                </a:srgbClr>
              </a:solidFill>
            </a:endParaRPr>
          </a:p>
        </p:txBody>
      </p:sp>
      <p:grpSp>
        <p:nvGrpSpPr>
          <p:cNvPr id="7" name="Group 6">
            <a:extLst>
              <a:ext uri="{FF2B5EF4-FFF2-40B4-BE49-F238E27FC236}">
                <a16:creationId xmlns="" xmlns:a16="http://schemas.microsoft.com/office/drawing/2014/main" id="{9F7F9B5A-E1C0-48D1-9564-6E4B3742F932}"/>
              </a:ext>
            </a:extLst>
          </p:cNvPr>
          <p:cNvGrpSpPr/>
          <p:nvPr/>
        </p:nvGrpSpPr>
        <p:grpSpPr>
          <a:xfrm>
            <a:off x="2253809" y="1338639"/>
            <a:ext cx="7731992" cy="2285981"/>
            <a:chOff x="2289744" y="1389504"/>
            <a:chExt cx="7731992" cy="2285981"/>
          </a:xfrm>
        </p:grpSpPr>
        <p:cxnSp>
          <p:nvCxnSpPr>
            <p:cNvPr id="30" name="Straight Connector 29"/>
            <p:cNvCxnSpPr>
              <a:endCxn id="26" idx="1"/>
            </p:cNvCxnSpPr>
            <p:nvPr/>
          </p:nvCxnSpPr>
          <p:spPr>
            <a:xfrm flipV="1">
              <a:off x="3478464" y="1535808"/>
              <a:ext cx="191387" cy="113529"/>
            </a:xfrm>
            <a:prstGeom prst="line">
              <a:avLst/>
            </a:prstGeom>
            <a:ln w="12700">
              <a:prstDash val="dash"/>
            </a:ln>
            <a:effectLst>
              <a:glow rad="101600">
                <a:schemeClr val="bg1">
                  <a:lumMod val="85000"/>
                  <a:alpha val="60000"/>
                </a:schemeClr>
              </a:glow>
            </a:effectLst>
          </p:spPr>
          <p:style>
            <a:lnRef idx="1">
              <a:schemeClr val="accent1"/>
            </a:lnRef>
            <a:fillRef idx="0">
              <a:schemeClr val="accent1"/>
            </a:fillRef>
            <a:effectRef idx="0">
              <a:schemeClr val="accent1"/>
            </a:effectRef>
            <a:fontRef idx="minor">
              <a:schemeClr val="tx1"/>
            </a:fontRef>
          </p:style>
        </p:cxnSp>
        <p:cxnSp>
          <p:nvCxnSpPr>
            <p:cNvPr id="34" name="Straight Connector 33"/>
            <p:cNvCxnSpPr>
              <a:endCxn id="17" idx="1"/>
            </p:cNvCxnSpPr>
            <p:nvPr/>
          </p:nvCxnSpPr>
          <p:spPr>
            <a:xfrm>
              <a:off x="3439477" y="1769793"/>
              <a:ext cx="230374" cy="161517"/>
            </a:xfrm>
            <a:prstGeom prst="line">
              <a:avLst/>
            </a:prstGeom>
            <a:ln w="12700">
              <a:prstDash val="dash"/>
            </a:ln>
            <a:effectLst>
              <a:glow rad="101600">
                <a:schemeClr val="bg1">
                  <a:lumMod val="85000"/>
                  <a:alpha val="60000"/>
                </a:schemeClr>
              </a:glow>
            </a:effectLst>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017115" y="2034117"/>
              <a:ext cx="230374" cy="161517"/>
            </a:xfrm>
            <a:prstGeom prst="line">
              <a:avLst/>
            </a:prstGeom>
            <a:ln w="12700">
              <a:prstDash val="dash"/>
            </a:ln>
            <a:effectLst>
              <a:glow rad="101600">
                <a:schemeClr val="bg1">
                  <a:lumMod val="85000"/>
                  <a:alpha val="60000"/>
                </a:schemeClr>
              </a:glow>
            </a:effectLst>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5889431" y="2389344"/>
              <a:ext cx="230374" cy="161517"/>
            </a:xfrm>
            <a:prstGeom prst="line">
              <a:avLst/>
            </a:prstGeom>
            <a:ln w="12700">
              <a:prstDash val="dash"/>
            </a:ln>
            <a:effectLst>
              <a:glow rad="101600">
                <a:schemeClr val="bg1">
                  <a:lumMod val="85000"/>
                  <a:alpha val="60000"/>
                </a:schemeClr>
              </a:glow>
            </a:effectLst>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5904362" y="2172431"/>
              <a:ext cx="191387" cy="113529"/>
            </a:xfrm>
            <a:prstGeom prst="line">
              <a:avLst/>
            </a:prstGeom>
            <a:ln w="12700">
              <a:prstDash val="dash"/>
            </a:ln>
            <a:effectLst>
              <a:glow rad="101600">
                <a:schemeClr val="bg1">
                  <a:lumMod val="85000"/>
                  <a:alpha val="60000"/>
                </a:schemeClr>
              </a:glow>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7444545" y="2717238"/>
              <a:ext cx="230374" cy="161517"/>
            </a:xfrm>
            <a:prstGeom prst="line">
              <a:avLst/>
            </a:prstGeom>
            <a:ln w="12700">
              <a:prstDash val="dash"/>
            </a:ln>
            <a:effectLst>
              <a:glow rad="101600">
                <a:schemeClr val="bg1">
                  <a:lumMod val="85000"/>
                  <a:alpha val="60000"/>
                </a:schemeClr>
              </a:glow>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24" idx="3"/>
            </p:cNvCxnSpPr>
            <p:nvPr/>
          </p:nvCxnSpPr>
          <p:spPr>
            <a:xfrm>
              <a:off x="8619302" y="3045910"/>
              <a:ext cx="314698" cy="0"/>
            </a:xfrm>
            <a:prstGeom prst="line">
              <a:avLst/>
            </a:prstGeom>
            <a:ln w="12700">
              <a:prstDash val="dash"/>
            </a:ln>
            <a:effectLst>
              <a:glow rad="101600">
                <a:schemeClr val="bg1">
                  <a:lumMod val="85000"/>
                  <a:alpha val="60000"/>
                </a:schemeClr>
              </a:glow>
            </a:effectLst>
          </p:spPr>
          <p:style>
            <a:lnRef idx="1">
              <a:schemeClr val="accent1"/>
            </a:lnRef>
            <a:fillRef idx="0">
              <a:schemeClr val="accent1"/>
            </a:fillRef>
            <a:effectRef idx="0">
              <a:schemeClr val="accent1"/>
            </a:effectRef>
            <a:fontRef idx="minor">
              <a:schemeClr val="tx1"/>
            </a:fontRef>
          </p:style>
        </p:cxnSp>
        <p:sp>
          <p:nvSpPr>
            <p:cNvPr id="13" name="Rounded Rectangle 3"/>
            <p:cNvSpPr/>
            <p:nvPr/>
          </p:nvSpPr>
          <p:spPr>
            <a:xfrm>
              <a:off x="2289744" y="1566829"/>
              <a:ext cx="1188720" cy="292608"/>
            </a:xfrm>
            <a:prstGeom prst="roundRect">
              <a:avLst/>
            </a:prstGeom>
            <a:solidFill>
              <a:srgbClr val="CCFF66"/>
            </a:solidFill>
            <a:ln>
              <a:solidFill>
                <a:srgbClr val="0070C0"/>
              </a:solidFill>
            </a:ln>
            <a:effectLst>
              <a:glow rad="101600">
                <a:schemeClr val="bg1">
                  <a:lumMod val="85000"/>
                  <a:alpha val="60000"/>
                </a:schemeClr>
              </a:glow>
            </a:effectLst>
          </p:spPr>
          <p:txBody>
            <a:bodyPr wrap="none" anchor="ctr">
              <a:noAutofit/>
            </a:bodyPr>
            <a:lstStyle/>
            <a:p>
              <a:pPr algn="ctr"/>
              <a:r>
                <a:rPr lang="en-US" sz="900" dirty="0" err="1"/>
                <a:t>Service_W</a:t>
              </a:r>
              <a:r>
                <a:rPr lang="en-US" sz="900" dirty="0"/>
                <a:t> Svc Instance</a:t>
              </a:r>
            </a:p>
            <a:p>
              <a:pPr algn="ctr"/>
              <a:r>
                <a:rPr lang="en-US" sz="900" i="1" dirty="0"/>
                <a:t>Instance “1”</a:t>
              </a:r>
            </a:p>
          </p:txBody>
        </p:sp>
        <p:sp>
          <p:nvSpPr>
            <p:cNvPr id="17" name="Rounded Rectangle 3"/>
            <p:cNvSpPr/>
            <p:nvPr/>
          </p:nvSpPr>
          <p:spPr>
            <a:xfrm>
              <a:off x="3669851" y="1785006"/>
              <a:ext cx="1677361" cy="292608"/>
            </a:xfrm>
            <a:prstGeom prst="roundRect">
              <a:avLst/>
            </a:prstGeom>
            <a:solidFill>
              <a:srgbClr val="CCFF66"/>
            </a:solidFill>
            <a:ln>
              <a:solidFill>
                <a:srgbClr val="0070C0"/>
              </a:solidFill>
            </a:ln>
            <a:effectLst>
              <a:glow rad="101600">
                <a:schemeClr val="bg1">
                  <a:lumMod val="85000"/>
                  <a:alpha val="60000"/>
                </a:schemeClr>
              </a:glow>
            </a:effectLst>
          </p:spPr>
          <p:txBody>
            <a:bodyPr wrap="none" anchor="ctr">
              <a:noAutofit/>
            </a:bodyPr>
            <a:lstStyle/>
            <a:p>
              <a:pPr algn="ctr"/>
              <a:r>
                <a:rPr lang="en-US" sz="900" dirty="0" err="1"/>
                <a:t>AllottedResource_W</a:t>
              </a:r>
              <a:r>
                <a:rPr lang="en-US" sz="900" dirty="0"/>
                <a:t> AR Instance</a:t>
              </a:r>
            </a:p>
            <a:p>
              <a:pPr algn="ctr"/>
              <a:r>
                <a:rPr lang="en-US" sz="900" i="1" dirty="0"/>
                <a:t>Instance “1”</a:t>
              </a:r>
            </a:p>
          </p:txBody>
        </p:sp>
        <p:sp>
          <p:nvSpPr>
            <p:cNvPr id="18" name="Rounded Rectangle 3"/>
            <p:cNvSpPr/>
            <p:nvPr/>
          </p:nvSpPr>
          <p:spPr>
            <a:xfrm>
              <a:off x="6067664" y="2414125"/>
              <a:ext cx="1677361" cy="292608"/>
            </a:xfrm>
            <a:prstGeom prst="roundRect">
              <a:avLst/>
            </a:prstGeom>
            <a:solidFill>
              <a:srgbClr val="CCFF66"/>
            </a:solidFill>
            <a:ln>
              <a:solidFill>
                <a:srgbClr val="0070C0"/>
              </a:solidFill>
            </a:ln>
            <a:effectLst>
              <a:glow rad="101600">
                <a:schemeClr val="bg1">
                  <a:lumMod val="85000"/>
                  <a:alpha val="60000"/>
                </a:schemeClr>
              </a:glow>
            </a:effectLst>
          </p:spPr>
          <p:txBody>
            <a:bodyPr wrap="none" anchor="ctr">
              <a:noAutofit/>
            </a:bodyPr>
            <a:lstStyle/>
            <a:p>
              <a:pPr algn="ctr"/>
              <a:r>
                <a:rPr lang="en-US" sz="900" dirty="0" err="1"/>
                <a:t>AllottedResource_X</a:t>
              </a:r>
              <a:r>
                <a:rPr lang="en-US" sz="900" dirty="0"/>
                <a:t> AR Instance</a:t>
              </a:r>
            </a:p>
            <a:p>
              <a:pPr algn="ctr"/>
              <a:r>
                <a:rPr lang="en-US" sz="900" i="1" dirty="0"/>
                <a:t>Instance “2”</a:t>
              </a:r>
            </a:p>
          </p:txBody>
        </p:sp>
        <p:sp>
          <p:nvSpPr>
            <p:cNvPr id="22" name="Rounded Rectangle 3"/>
            <p:cNvSpPr/>
            <p:nvPr/>
          </p:nvSpPr>
          <p:spPr>
            <a:xfrm>
              <a:off x="4752852" y="2195634"/>
              <a:ext cx="1188720" cy="292608"/>
            </a:xfrm>
            <a:prstGeom prst="roundRect">
              <a:avLst/>
            </a:prstGeom>
            <a:solidFill>
              <a:srgbClr val="CCFF66"/>
            </a:solidFill>
            <a:ln>
              <a:solidFill>
                <a:srgbClr val="0070C0"/>
              </a:solidFill>
            </a:ln>
            <a:effectLst>
              <a:glow rad="101600">
                <a:schemeClr val="bg1">
                  <a:lumMod val="85000"/>
                  <a:alpha val="60000"/>
                </a:schemeClr>
              </a:glow>
            </a:effectLst>
          </p:spPr>
          <p:txBody>
            <a:bodyPr wrap="none" anchor="ctr">
              <a:noAutofit/>
            </a:bodyPr>
            <a:lstStyle/>
            <a:p>
              <a:pPr algn="ctr"/>
              <a:r>
                <a:rPr lang="en-US" sz="900" dirty="0" err="1"/>
                <a:t>Service_X</a:t>
              </a:r>
              <a:r>
                <a:rPr lang="en-US" sz="900" dirty="0"/>
                <a:t> Svc Instance</a:t>
              </a:r>
            </a:p>
            <a:p>
              <a:pPr algn="ctr"/>
              <a:r>
                <a:rPr lang="en-US" sz="900" i="1" dirty="0"/>
                <a:t>Instance “2”</a:t>
              </a:r>
            </a:p>
          </p:txBody>
        </p:sp>
        <p:sp>
          <p:nvSpPr>
            <p:cNvPr id="24" name="Rounded Rectangle 3"/>
            <p:cNvSpPr/>
            <p:nvPr/>
          </p:nvSpPr>
          <p:spPr>
            <a:xfrm>
              <a:off x="7430582" y="2899606"/>
              <a:ext cx="1188720" cy="292608"/>
            </a:xfrm>
            <a:prstGeom prst="roundRect">
              <a:avLst/>
            </a:prstGeom>
            <a:solidFill>
              <a:srgbClr val="CCFF66"/>
            </a:solidFill>
            <a:ln>
              <a:solidFill>
                <a:srgbClr val="0070C0"/>
              </a:solidFill>
            </a:ln>
            <a:effectLst>
              <a:glow rad="101600">
                <a:schemeClr val="bg1">
                  <a:lumMod val="85000"/>
                  <a:alpha val="60000"/>
                </a:schemeClr>
              </a:glow>
            </a:effectLst>
          </p:spPr>
          <p:txBody>
            <a:bodyPr wrap="none" anchor="ctr">
              <a:noAutofit/>
            </a:bodyPr>
            <a:lstStyle/>
            <a:p>
              <a:pPr algn="ctr"/>
              <a:r>
                <a:rPr lang="en-US" sz="900" dirty="0" err="1"/>
                <a:t>Service_Z</a:t>
              </a:r>
              <a:r>
                <a:rPr lang="en-US" sz="900" dirty="0"/>
                <a:t> Svc Instance</a:t>
              </a:r>
            </a:p>
            <a:p>
              <a:pPr algn="ctr"/>
              <a:r>
                <a:rPr lang="en-US" sz="900" i="1" dirty="0"/>
                <a:t>Instance “3”</a:t>
              </a:r>
            </a:p>
          </p:txBody>
        </p:sp>
        <p:sp>
          <p:nvSpPr>
            <p:cNvPr id="26" name="Rounded Rectangle 3"/>
            <p:cNvSpPr/>
            <p:nvPr/>
          </p:nvSpPr>
          <p:spPr>
            <a:xfrm>
              <a:off x="3669851" y="1389504"/>
              <a:ext cx="1188720" cy="292608"/>
            </a:xfrm>
            <a:prstGeom prst="roundRect">
              <a:avLst/>
            </a:prstGeom>
            <a:solidFill>
              <a:srgbClr val="CCFF66"/>
            </a:solidFill>
            <a:ln>
              <a:solidFill>
                <a:srgbClr val="0070C0"/>
              </a:solidFill>
            </a:ln>
            <a:effectLst>
              <a:glow rad="101600">
                <a:schemeClr val="bg1">
                  <a:lumMod val="85000"/>
                  <a:alpha val="60000"/>
                </a:schemeClr>
              </a:glow>
            </a:effectLst>
          </p:spPr>
          <p:txBody>
            <a:bodyPr wrap="none" anchor="ctr">
              <a:noAutofit/>
            </a:bodyPr>
            <a:lstStyle/>
            <a:p>
              <a:pPr algn="ctr"/>
              <a:r>
                <a:rPr lang="en-US" sz="900" dirty="0"/>
                <a:t>VNF_W VNF Instance</a:t>
              </a:r>
            </a:p>
            <a:p>
              <a:pPr algn="ctr"/>
              <a:r>
                <a:rPr lang="en-US" sz="900" i="1" dirty="0"/>
                <a:t>Instance “1”</a:t>
              </a:r>
            </a:p>
          </p:txBody>
        </p:sp>
        <p:sp>
          <p:nvSpPr>
            <p:cNvPr id="27" name="Rounded Rectangle 3"/>
            <p:cNvSpPr/>
            <p:nvPr/>
          </p:nvSpPr>
          <p:spPr>
            <a:xfrm>
              <a:off x="6067664" y="1978716"/>
              <a:ext cx="1188720" cy="292608"/>
            </a:xfrm>
            <a:prstGeom prst="roundRect">
              <a:avLst/>
            </a:prstGeom>
            <a:solidFill>
              <a:srgbClr val="CCFF66"/>
            </a:solidFill>
            <a:ln>
              <a:solidFill>
                <a:srgbClr val="0070C0"/>
              </a:solidFill>
            </a:ln>
            <a:effectLst>
              <a:glow rad="101600">
                <a:schemeClr val="bg1">
                  <a:lumMod val="85000"/>
                  <a:alpha val="60000"/>
                </a:schemeClr>
              </a:glow>
            </a:effectLst>
          </p:spPr>
          <p:txBody>
            <a:bodyPr wrap="none" anchor="ctr">
              <a:noAutofit/>
            </a:bodyPr>
            <a:lstStyle/>
            <a:p>
              <a:pPr algn="ctr"/>
              <a:r>
                <a:rPr lang="en-US" sz="900" dirty="0"/>
                <a:t>VNF_X VNF Instance</a:t>
              </a:r>
            </a:p>
            <a:p>
              <a:pPr algn="ctr"/>
              <a:r>
                <a:rPr lang="en-US" sz="900" i="1" dirty="0"/>
                <a:t>Instance “2”</a:t>
              </a:r>
            </a:p>
          </p:txBody>
        </p:sp>
        <p:sp>
          <p:nvSpPr>
            <p:cNvPr id="29" name="Rounded Rectangle 3"/>
            <p:cNvSpPr/>
            <p:nvPr/>
          </p:nvSpPr>
          <p:spPr>
            <a:xfrm>
              <a:off x="8833016" y="2899606"/>
              <a:ext cx="1188720" cy="292608"/>
            </a:xfrm>
            <a:prstGeom prst="roundRect">
              <a:avLst/>
            </a:prstGeom>
            <a:solidFill>
              <a:srgbClr val="CCFF66"/>
            </a:solidFill>
            <a:ln>
              <a:solidFill>
                <a:srgbClr val="0070C0"/>
              </a:solidFill>
            </a:ln>
            <a:effectLst>
              <a:glow rad="101600">
                <a:schemeClr val="bg1">
                  <a:lumMod val="85000"/>
                  <a:alpha val="60000"/>
                </a:schemeClr>
              </a:glow>
            </a:effectLst>
          </p:spPr>
          <p:txBody>
            <a:bodyPr wrap="none" anchor="ctr">
              <a:noAutofit/>
            </a:bodyPr>
            <a:lstStyle/>
            <a:p>
              <a:pPr algn="ctr"/>
              <a:r>
                <a:rPr lang="en-US" sz="900" dirty="0" err="1"/>
                <a:t>VNF_Zj</a:t>
              </a:r>
              <a:r>
                <a:rPr lang="en-US" sz="900" dirty="0"/>
                <a:t> VNF Instance</a:t>
              </a:r>
            </a:p>
            <a:p>
              <a:pPr algn="ctr"/>
              <a:r>
                <a:rPr lang="en-US" sz="900" i="1" dirty="0"/>
                <a:t>Instance “3”</a:t>
              </a:r>
            </a:p>
          </p:txBody>
        </p:sp>
        <p:cxnSp>
          <p:nvCxnSpPr>
            <p:cNvPr id="61" name="Straight Connector 60"/>
            <p:cNvCxnSpPr>
              <a:endCxn id="60" idx="0"/>
            </p:cNvCxnSpPr>
            <p:nvPr/>
          </p:nvCxnSpPr>
          <p:spPr>
            <a:xfrm>
              <a:off x="8479433" y="3198310"/>
              <a:ext cx="454567" cy="184567"/>
            </a:xfrm>
            <a:prstGeom prst="line">
              <a:avLst/>
            </a:prstGeom>
            <a:ln w="12700">
              <a:prstDash val="dash"/>
            </a:ln>
            <a:effectLst>
              <a:glow rad="101600">
                <a:schemeClr val="bg1">
                  <a:lumMod val="85000"/>
                  <a:alpha val="60000"/>
                </a:schemeClr>
              </a:glow>
            </a:effectLst>
          </p:spPr>
          <p:style>
            <a:lnRef idx="1">
              <a:schemeClr val="accent1"/>
            </a:lnRef>
            <a:fillRef idx="0">
              <a:schemeClr val="accent1"/>
            </a:fillRef>
            <a:effectRef idx="0">
              <a:schemeClr val="accent1"/>
            </a:effectRef>
            <a:fontRef idx="minor">
              <a:schemeClr val="tx1"/>
            </a:fontRef>
          </p:style>
        </p:cxnSp>
        <p:sp>
          <p:nvSpPr>
            <p:cNvPr id="60" name="Rounded Rectangle 3"/>
            <p:cNvSpPr/>
            <p:nvPr/>
          </p:nvSpPr>
          <p:spPr>
            <a:xfrm>
              <a:off x="8339640" y="3382877"/>
              <a:ext cx="1188720" cy="292608"/>
            </a:xfrm>
            <a:prstGeom prst="roundRect">
              <a:avLst/>
            </a:prstGeom>
            <a:solidFill>
              <a:srgbClr val="CCFF66"/>
            </a:solidFill>
            <a:ln>
              <a:solidFill>
                <a:srgbClr val="0070C0"/>
              </a:solidFill>
            </a:ln>
            <a:effectLst>
              <a:glow rad="101600">
                <a:schemeClr val="bg1">
                  <a:lumMod val="85000"/>
                  <a:alpha val="60000"/>
                </a:schemeClr>
              </a:glow>
            </a:effectLst>
          </p:spPr>
          <p:txBody>
            <a:bodyPr wrap="none" anchor="ctr">
              <a:noAutofit/>
            </a:bodyPr>
            <a:lstStyle/>
            <a:p>
              <a:pPr algn="ctr"/>
              <a:r>
                <a:rPr lang="en-US" sz="900" dirty="0" err="1"/>
                <a:t>VNF_Zk</a:t>
              </a:r>
              <a:r>
                <a:rPr lang="en-US" sz="900" dirty="0"/>
                <a:t> VNF Instance</a:t>
              </a:r>
            </a:p>
            <a:p>
              <a:pPr algn="ctr"/>
              <a:r>
                <a:rPr lang="en-US" sz="900" i="1" dirty="0"/>
                <a:t>Instance “3”</a:t>
              </a:r>
            </a:p>
          </p:txBody>
        </p:sp>
      </p:grpSp>
      <p:pic>
        <p:nvPicPr>
          <p:cNvPr id="6" name="Picture 5">
            <a:extLst>
              <a:ext uri="{FF2B5EF4-FFF2-40B4-BE49-F238E27FC236}">
                <a16:creationId xmlns="" xmlns:a16="http://schemas.microsoft.com/office/drawing/2014/main" id="{0FB3D7E8-65BE-4E72-AE87-E15676DC71AF}"/>
              </a:ext>
            </a:extLst>
          </p:cNvPr>
          <p:cNvPicPr>
            <a:picLocks noChangeAspect="1"/>
          </p:cNvPicPr>
          <p:nvPr/>
        </p:nvPicPr>
        <p:blipFill>
          <a:blip r:embed="rId2"/>
          <a:stretch>
            <a:fillRect/>
          </a:stretch>
        </p:blipFill>
        <p:spPr>
          <a:xfrm>
            <a:off x="1308159" y="3191368"/>
            <a:ext cx="6485057" cy="3461205"/>
          </a:xfrm>
          <a:prstGeom prst="rect">
            <a:avLst/>
          </a:prstGeom>
        </p:spPr>
      </p:pic>
      <p:sp>
        <p:nvSpPr>
          <p:cNvPr id="45" name="TextBox 44"/>
          <p:cNvSpPr txBox="1"/>
          <p:nvPr/>
        </p:nvSpPr>
        <p:spPr>
          <a:xfrm>
            <a:off x="3212491" y="2681855"/>
            <a:ext cx="2520209" cy="436527"/>
          </a:xfrm>
          <a:prstGeom prst="wedgeRectCallout">
            <a:avLst>
              <a:gd name="adj1" fmla="val 68554"/>
              <a:gd name="adj2" fmla="val -67403"/>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1100">
                <a:solidFill>
                  <a:schemeClr val="tx1">
                    <a:lumMod val="65000"/>
                    <a:lumOff val="35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200" kern="1200" dirty="0" err="1">
                <a:solidFill>
                  <a:srgbClr val="000000">
                    <a:lumMod val="65000"/>
                    <a:lumOff val="35000"/>
                  </a:srgbClr>
                </a:solidFill>
              </a:rPr>
              <a:t>Service_X’s</a:t>
            </a:r>
            <a:r>
              <a:rPr lang="en-US" sz="1200" kern="1200" dirty="0">
                <a:solidFill>
                  <a:srgbClr val="000000">
                    <a:lumMod val="65000"/>
                    <a:lumOff val="35000"/>
                  </a:srgbClr>
                </a:solidFill>
              </a:rPr>
              <a:t> Allotted Resource provided by </a:t>
            </a:r>
            <a:r>
              <a:rPr lang="en-US" sz="1200" kern="1200" dirty="0" err="1">
                <a:solidFill>
                  <a:srgbClr val="000000">
                    <a:lumMod val="65000"/>
                    <a:lumOff val="35000"/>
                  </a:srgbClr>
                </a:solidFill>
              </a:rPr>
              <a:t>Service_Z</a:t>
            </a:r>
            <a:endParaRPr lang="en-US" sz="1200" kern="1200" dirty="0">
              <a:solidFill>
                <a:srgbClr val="000000">
                  <a:lumMod val="65000"/>
                  <a:lumOff val="35000"/>
                </a:srgbClr>
              </a:solidFill>
            </a:endParaRPr>
          </a:p>
        </p:txBody>
      </p:sp>
      <p:grpSp>
        <p:nvGrpSpPr>
          <p:cNvPr id="28" name="Group 27">
            <a:extLst>
              <a:ext uri="{FF2B5EF4-FFF2-40B4-BE49-F238E27FC236}">
                <a16:creationId xmlns="" xmlns:a16="http://schemas.microsoft.com/office/drawing/2014/main" id="{0CD99ACA-9377-42D1-9011-8ACEBAE00F58}"/>
              </a:ext>
            </a:extLst>
          </p:cNvPr>
          <p:cNvGrpSpPr/>
          <p:nvPr/>
        </p:nvGrpSpPr>
        <p:grpSpPr>
          <a:xfrm>
            <a:off x="2763241" y="4116392"/>
            <a:ext cx="1016625" cy="184666"/>
            <a:chOff x="3021896" y="3044980"/>
            <a:chExt cx="1016625" cy="184666"/>
          </a:xfrm>
        </p:grpSpPr>
        <p:sp>
          <p:nvSpPr>
            <p:cNvPr id="31" name="Rectangle 30">
              <a:extLst>
                <a:ext uri="{FF2B5EF4-FFF2-40B4-BE49-F238E27FC236}">
                  <a16:creationId xmlns="" xmlns:a16="http://schemas.microsoft.com/office/drawing/2014/main" id="{920886CB-6381-4DA9-B7C8-87426D3E0678}"/>
                </a:ext>
              </a:extLst>
            </p:cNvPr>
            <p:cNvSpPr/>
            <p:nvPr/>
          </p:nvSpPr>
          <p:spPr>
            <a:xfrm>
              <a:off x="3021896" y="3101573"/>
              <a:ext cx="803284" cy="84195"/>
            </a:xfrm>
            <a:prstGeom prst="rect">
              <a:avLst/>
            </a:prstGeom>
            <a:solidFill>
              <a:srgbClr val="DAF4FD"/>
            </a:solidFill>
            <a:ln>
              <a:noFill/>
            </a:ln>
          </p:spPr>
          <p:txBody>
            <a:bodyPr wrap="square">
              <a:noAutofit/>
            </a:bodyPr>
            <a:lstStyle/>
            <a:p>
              <a:endParaRPr lang="en-US" sz="600"/>
            </a:p>
          </p:txBody>
        </p:sp>
        <p:sp>
          <p:nvSpPr>
            <p:cNvPr id="32" name="TextBox 31">
              <a:extLst>
                <a:ext uri="{FF2B5EF4-FFF2-40B4-BE49-F238E27FC236}">
                  <a16:creationId xmlns="" xmlns:a16="http://schemas.microsoft.com/office/drawing/2014/main" id="{4491EDD4-C2D0-45C8-8B29-7B4FF3E2AFEE}"/>
                </a:ext>
              </a:extLst>
            </p:cNvPr>
            <p:cNvSpPr txBox="1"/>
            <p:nvPr/>
          </p:nvSpPr>
          <p:spPr>
            <a:xfrm>
              <a:off x="3021896" y="3044980"/>
              <a:ext cx="1016625" cy="184666"/>
            </a:xfrm>
            <a:prstGeom prst="rect">
              <a:avLst/>
            </a:prstGeom>
            <a:noFill/>
            <a:ln>
              <a:noFill/>
            </a:ln>
          </p:spPr>
          <p:txBody>
            <a:bodyPr wrap="square">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200"/>
              </a:lvl1pPr>
            </a:lstStyle>
            <a:p>
              <a:r>
                <a:rPr lang="en-US" sz="600" dirty="0"/>
                <a:t>Provided by: </a:t>
              </a:r>
              <a:r>
                <a:rPr lang="en-US" sz="600" dirty="0" err="1"/>
                <a:t>Service_X</a:t>
              </a:r>
              <a:endParaRPr lang="en-US" sz="600" dirty="0"/>
            </a:p>
          </p:txBody>
        </p:sp>
      </p:grpSp>
      <p:grpSp>
        <p:nvGrpSpPr>
          <p:cNvPr id="33" name="Group 32">
            <a:extLst>
              <a:ext uri="{FF2B5EF4-FFF2-40B4-BE49-F238E27FC236}">
                <a16:creationId xmlns="" xmlns:a16="http://schemas.microsoft.com/office/drawing/2014/main" id="{08490363-0CB2-4BB4-AD34-CEDEE477C4DE}"/>
              </a:ext>
            </a:extLst>
          </p:cNvPr>
          <p:cNvGrpSpPr/>
          <p:nvPr/>
        </p:nvGrpSpPr>
        <p:grpSpPr>
          <a:xfrm>
            <a:off x="4981180" y="5245124"/>
            <a:ext cx="1016625" cy="184666"/>
            <a:chOff x="3021896" y="3044980"/>
            <a:chExt cx="1016625" cy="184666"/>
          </a:xfrm>
        </p:grpSpPr>
        <p:sp>
          <p:nvSpPr>
            <p:cNvPr id="39" name="Rectangle 38">
              <a:extLst>
                <a:ext uri="{FF2B5EF4-FFF2-40B4-BE49-F238E27FC236}">
                  <a16:creationId xmlns="" xmlns:a16="http://schemas.microsoft.com/office/drawing/2014/main" id="{6D6F08FE-172F-4035-A191-F83A117E32A5}"/>
                </a:ext>
              </a:extLst>
            </p:cNvPr>
            <p:cNvSpPr/>
            <p:nvPr/>
          </p:nvSpPr>
          <p:spPr>
            <a:xfrm>
              <a:off x="3021896" y="3101573"/>
              <a:ext cx="803284" cy="84195"/>
            </a:xfrm>
            <a:prstGeom prst="rect">
              <a:avLst/>
            </a:prstGeom>
            <a:solidFill>
              <a:srgbClr val="DAF4FD"/>
            </a:solidFill>
            <a:ln>
              <a:noFill/>
            </a:ln>
          </p:spPr>
          <p:txBody>
            <a:bodyPr wrap="square">
              <a:noAutofit/>
            </a:bodyPr>
            <a:lstStyle/>
            <a:p>
              <a:endParaRPr lang="en-US" sz="600"/>
            </a:p>
          </p:txBody>
        </p:sp>
        <p:sp>
          <p:nvSpPr>
            <p:cNvPr id="40" name="TextBox 39">
              <a:extLst>
                <a:ext uri="{FF2B5EF4-FFF2-40B4-BE49-F238E27FC236}">
                  <a16:creationId xmlns="" xmlns:a16="http://schemas.microsoft.com/office/drawing/2014/main" id="{E4620136-46A3-45C7-9350-08CBF0BDFD88}"/>
                </a:ext>
              </a:extLst>
            </p:cNvPr>
            <p:cNvSpPr txBox="1"/>
            <p:nvPr/>
          </p:nvSpPr>
          <p:spPr>
            <a:xfrm>
              <a:off x="3021896" y="3044980"/>
              <a:ext cx="1016625" cy="184666"/>
            </a:xfrm>
            <a:prstGeom prst="rect">
              <a:avLst/>
            </a:prstGeom>
            <a:noFill/>
            <a:ln>
              <a:noFill/>
            </a:ln>
          </p:spPr>
          <p:txBody>
            <a:bodyPr wrap="square">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200"/>
              </a:lvl1pPr>
            </a:lstStyle>
            <a:p>
              <a:r>
                <a:rPr lang="en-US" sz="600" dirty="0"/>
                <a:t>Provided by: </a:t>
              </a:r>
              <a:r>
                <a:rPr lang="en-US" sz="600" dirty="0" err="1"/>
                <a:t>Service_Z</a:t>
              </a:r>
              <a:endParaRPr lang="en-US" sz="600" dirty="0"/>
            </a:p>
          </p:txBody>
        </p:sp>
      </p:grpSp>
      <p:sp>
        <p:nvSpPr>
          <p:cNvPr id="43" name="Rectangle 42">
            <a:extLst>
              <a:ext uri="{FF2B5EF4-FFF2-40B4-BE49-F238E27FC236}">
                <a16:creationId xmlns="" xmlns:a16="http://schemas.microsoft.com/office/drawing/2014/main" id="{B798C095-63F3-41CB-A6B7-E87C5F751203}"/>
              </a:ext>
            </a:extLst>
          </p:cNvPr>
          <p:cNvSpPr/>
          <p:nvPr/>
        </p:nvSpPr>
        <p:spPr>
          <a:xfrm>
            <a:off x="3454484" y="5133485"/>
            <a:ext cx="803284" cy="112880"/>
          </a:xfrm>
          <a:prstGeom prst="rect">
            <a:avLst/>
          </a:prstGeom>
          <a:solidFill>
            <a:srgbClr val="DAF4FD"/>
          </a:solidFill>
          <a:ln>
            <a:noFill/>
          </a:ln>
        </p:spPr>
        <p:txBody>
          <a:bodyPr wrap="square">
            <a:noAutofit/>
          </a:bodyPr>
          <a:lstStyle/>
          <a:p>
            <a:endParaRPr lang="en-US" sz="600"/>
          </a:p>
        </p:txBody>
      </p:sp>
      <p:sp>
        <p:nvSpPr>
          <p:cNvPr id="47" name="Rectangle 46">
            <a:extLst>
              <a:ext uri="{FF2B5EF4-FFF2-40B4-BE49-F238E27FC236}">
                <a16:creationId xmlns="" xmlns:a16="http://schemas.microsoft.com/office/drawing/2014/main" id="{76881FD7-E878-47DE-BAF3-26CF6F25E819}"/>
              </a:ext>
            </a:extLst>
          </p:cNvPr>
          <p:cNvSpPr/>
          <p:nvPr/>
        </p:nvSpPr>
        <p:spPr>
          <a:xfrm>
            <a:off x="5822805" y="6393175"/>
            <a:ext cx="803284" cy="112880"/>
          </a:xfrm>
          <a:prstGeom prst="rect">
            <a:avLst/>
          </a:prstGeom>
          <a:solidFill>
            <a:srgbClr val="DAF4FD"/>
          </a:solidFill>
          <a:ln>
            <a:noFill/>
          </a:ln>
        </p:spPr>
        <p:txBody>
          <a:bodyPr wrap="square">
            <a:noAutofit/>
          </a:bodyPr>
          <a:lstStyle/>
          <a:p>
            <a:endParaRPr lang="en-US" sz="600"/>
          </a:p>
        </p:txBody>
      </p:sp>
    </p:spTree>
    <p:extLst>
      <p:ext uri="{BB962C8B-B14F-4D97-AF65-F5344CB8AC3E}">
        <p14:creationId xmlns:p14="http://schemas.microsoft.com/office/powerpoint/2010/main" val="329974056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Shape 35"/>
          <p:cNvSpPr/>
          <p:nvPr/>
        </p:nvSpPr>
        <p:spPr>
          <a:xfrm>
            <a:off x="3927234" y="2672553"/>
            <a:ext cx="1657751" cy="372267"/>
          </a:xfrm>
          <a:custGeom>
            <a:avLst/>
            <a:gdLst>
              <a:gd name="connsiteX0" fmla="*/ 1419727 w 1420142"/>
              <a:gd name="connsiteY0" fmla="*/ 0 h 709864"/>
              <a:gd name="connsiteX1" fmla="*/ 1239253 w 1420142"/>
              <a:gd name="connsiteY1" fmla="*/ 433137 h 709864"/>
              <a:gd name="connsiteX2" fmla="*/ 312822 w 1420142"/>
              <a:gd name="connsiteY2" fmla="*/ 240632 h 709864"/>
              <a:gd name="connsiteX3" fmla="*/ 0 w 1420142"/>
              <a:gd name="connsiteY3" fmla="*/ 709864 h 709864"/>
              <a:gd name="connsiteX0" fmla="*/ 1419727 w 1421568"/>
              <a:gd name="connsiteY0" fmla="*/ 0 h 709864"/>
              <a:gd name="connsiteX1" fmla="*/ 1239253 w 1421568"/>
              <a:gd name="connsiteY1" fmla="*/ 433137 h 709864"/>
              <a:gd name="connsiteX2" fmla="*/ 180475 w 1421568"/>
              <a:gd name="connsiteY2" fmla="*/ 264695 h 709864"/>
              <a:gd name="connsiteX3" fmla="*/ 0 w 1421568"/>
              <a:gd name="connsiteY3" fmla="*/ 709864 h 709864"/>
              <a:gd name="connsiteX0" fmla="*/ 1423587 w 1425428"/>
              <a:gd name="connsiteY0" fmla="*/ 0 h 709864"/>
              <a:gd name="connsiteX1" fmla="*/ 1243113 w 1425428"/>
              <a:gd name="connsiteY1" fmla="*/ 433137 h 709864"/>
              <a:gd name="connsiteX2" fmla="*/ 184335 w 1425428"/>
              <a:gd name="connsiteY2" fmla="*/ 264695 h 709864"/>
              <a:gd name="connsiteX3" fmla="*/ 3860 w 1425428"/>
              <a:gd name="connsiteY3" fmla="*/ 709864 h 709864"/>
              <a:gd name="connsiteX0" fmla="*/ 1427227 w 1429445"/>
              <a:gd name="connsiteY0" fmla="*/ 0 h 709864"/>
              <a:gd name="connsiteX1" fmla="*/ 1246753 w 1429445"/>
              <a:gd name="connsiteY1" fmla="*/ 433137 h 709864"/>
              <a:gd name="connsiteX2" fmla="*/ 167936 w 1429445"/>
              <a:gd name="connsiteY2" fmla="*/ 172924 h 709864"/>
              <a:gd name="connsiteX3" fmla="*/ 7500 w 1429445"/>
              <a:gd name="connsiteY3" fmla="*/ 709864 h 709864"/>
              <a:gd name="connsiteX0" fmla="*/ 1428634 w 1440528"/>
              <a:gd name="connsiteY0" fmla="*/ 0 h 709864"/>
              <a:gd name="connsiteX1" fmla="*/ 1288237 w 1440528"/>
              <a:gd name="connsiteY1" fmla="*/ 639621 h 709864"/>
              <a:gd name="connsiteX2" fmla="*/ 169343 w 1440528"/>
              <a:gd name="connsiteY2" fmla="*/ 172924 h 709864"/>
              <a:gd name="connsiteX3" fmla="*/ 8907 w 1440528"/>
              <a:gd name="connsiteY3" fmla="*/ 709864 h 709864"/>
              <a:gd name="connsiteX0" fmla="*/ 1378537 w 1409873"/>
              <a:gd name="connsiteY0" fmla="*/ 0 h 709864"/>
              <a:gd name="connsiteX1" fmla="*/ 1288237 w 1409873"/>
              <a:gd name="connsiteY1" fmla="*/ 639621 h 709864"/>
              <a:gd name="connsiteX2" fmla="*/ 169343 w 1409873"/>
              <a:gd name="connsiteY2" fmla="*/ 172924 h 709864"/>
              <a:gd name="connsiteX3" fmla="*/ 8907 w 1409873"/>
              <a:gd name="connsiteY3" fmla="*/ 709864 h 709864"/>
              <a:gd name="connsiteX0" fmla="*/ 1376163 w 1380491"/>
              <a:gd name="connsiteY0" fmla="*/ 0 h 709864"/>
              <a:gd name="connsiteX1" fmla="*/ 1215728 w 1380491"/>
              <a:gd name="connsiteY1" fmla="*/ 685506 h 709864"/>
              <a:gd name="connsiteX2" fmla="*/ 166969 w 1380491"/>
              <a:gd name="connsiteY2" fmla="*/ 172924 h 709864"/>
              <a:gd name="connsiteX3" fmla="*/ 6533 w 1380491"/>
              <a:gd name="connsiteY3" fmla="*/ 709864 h 709864"/>
            </a:gdLst>
            <a:ahLst/>
            <a:cxnLst>
              <a:cxn ang="0">
                <a:pos x="connsiteX0" y="connsiteY0"/>
              </a:cxn>
              <a:cxn ang="0">
                <a:pos x="connsiteX1" y="connsiteY1"/>
              </a:cxn>
              <a:cxn ang="0">
                <a:pos x="connsiteX2" y="connsiteY2"/>
              </a:cxn>
              <a:cxn ang="0">
                <a:pos x="connsiteX3" y="connsiteY3"/>
              </a:cxn>
            </a:cxnLst>
            <a:rect l="l" t="t" r="r" b="b"/>
            <a:pathLst>
              <a:path w="1380491" h="709864">
                <a:moveTo>
                  <a:pt x="1376163" y="0"/>
                </a:moveTo>
                <a:cubicBezTo>
                  <a:pt x="1378168" y="196516"/>
                  <a:pt x="1417260" y="656685"/>
                  <a:pt x="1215728" y="685506"/>
                </a:cubicBezTo>
                <a:cubicBezTo>
                  <a:pt x="1014196" y="714327"/>
                  <a:pt x="368501" y="168864"/>
                  <a:pt x="166969" y="172924"/>
                </a:cubicBezTo>
                <a:cubicBezTo>
                  <a:pt x="-34563" y="176984"/>
                  <a:pt x="-485" y="486277"/>
                  <a:pt x="6533" y="709864"/>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defTabSz="914400" latinLnBrk="1"/>
            <a:endParaRPr lang="en-US"/>
          </a:p>
        </p:txBody>
      </p:sp>
      <p:sp>
        <p:nvSpPr>
          <p:cNvPr id="5" name="Rectangle 4"/>
          <p:cNvSpPr/>
          <p:nvPr/>
        </p:nvSpPr>
        <p:spPr>
          <a:xfrm>
            <a:off x="962689" y="1374262"/>
            <a:ext cx="2627642" cy="1015663"/>
          </a:xfrm>
          <a:prstGeom prst="rect">
            <a:avLst/>
          </a:prstGeom>
          <a:solidFill>
            <a:srgbClr val="DAF4FD"/>
          </a:solidFill>
          <a:ln>
            <a:solidFill>
              <a:srgbClr val="0070C0"/>
            </a:solidFill>
          </a:ln>
        </p:spPr>
        <p:txBody>
          <a:bodyPr wrap="none">
            <a:spAutoFit/>
          </a:bodyPr>
          <a:lstStyle/>
          <a:p>
            <a:r>
              <a:rPr lang="en-US" sz="1200" dirty="0" err="1"/>
              <a:t>Service_W</a:t>
            </a:r>
            <a:r>
              <a:rPr lang="en-US" sz="1200" dirty="0"/>
              <a:t> </a:t>
            </a:r>
            <a:r>
              <a:rPr lang="en-US" sz="1200" b="1" i="1" dirty="0"/>
              <a:t>Service</a:t>
            </a:r>
            <a:r>
              <a:rPr lang="en-US" sz="1200" dirty="0"/>
              <a:t>:</a:t>
            </a:r>
          </a:p>
          <a:p>
            <a:r>
              <a:rPr lang="en-US" sz="1200" dirty="0" err="1"/>
              <a:t>topology_template</a:t>
            </a:r>
            <a:r>
              <a:rPr lang="en-US" sz="1200" dirty="0"/>
              <a:t>:   </a:t>
            </a:r>
          </a:p>
          <a:p>
            <a:r>
              <a:rPr lang="en-US" sz="1200" dirty="0"/>
              <a:t>      </a:t>
            </a:r>
            <a:r>
              <a:rPr lang="en-US" sz="1200" dirty="0" err="1"/>
              <a:t>node_templates</a:t>
            </a:r>
            <a:r>
              <a:rPr lang="en-US" sz="1200" dirty="0"/>
              <a:t>:     </a:t>
            </a:r>
          </a:p>
          <a:p>
            <a:r>
              <a:rPr lang="en-US" altLang="zh-CN" sz="1200" dirty="0"/>
              <a:t>           VNF_W (VNF):</a:t>
            </a:r>
          </a:p>
          <a:p>
            <a:r>
              <a:rPr lang="en-US" altLang="zh-CN" sz="1200" dirty="0"/>
              <a:t>           </a:t>
            </a:r>
            <a:r>
              <a:rPr lang="en-US" altLang="zh-CN" sz="1200" dirty="0" err="1"/>
              <a:t>Allotted_Resource_W</a:t>
            </a:r>
            <a:r>
              <a:rPr lang="en-US" altLang="zh-CN" sz="1200" dirty="0"/>
              <a:t> (</a:t>
            </a:r>
            <a:r>
              <a:rPr lang="en-US" altLang="zh-CN" sz="1200" dirty="0" err="1"/>
              <a:t>AllotRes</a:t>
            </a:r>
            <a:r>
              <a:rPr lang="en-US" altLang="zh-CN" sz="1200" dirty="0"/>
              <a:t>):</a:t>
            </a:r>
          </a:p>
        </p:txBody>
      </p:sp>
      <p:sp>
        <p:nvSpPr>
          <p:cNvPr id="2" name="Title 1"/>
          <p:cNvSpPr>
            <a:spLocks noGrp="1"/>
          </p:cNvSpPr>
          <p:nvPr>
            <p:ph type="title"/>
          </p:nvPr>
        </p:nvSpPr>
        <p:spPr>
          <a:xfrm>
            <a:off x="823701" y="188299"/>
            <a:ext cx="10844563" cy="615553"/>
          </a:xfrm>
        </p:spPr>
        <p:txBody>
          <a:bodyPr>
            <a:normAutofit/>
          </a:bodyPr>
          <a:lstStyle/>
          <a:p>
            <a:r>
              <a:rPr lang="en-US" altLang="en-US" sz="3600" b="1" dirty="0">
                <a:solidFill>
                  <a:schemeClr val="bg1"/>
                </a:solidFill>
                <a:latin typeface="Arial" panose="020B0604020202020204"/>
              </a:rPr>
              <a:t>SDC Model View</a:t>
            </a:r>
          </a:p>
        </p:txBody>
      </p:sp>
      <p:sp>
        <p:nvSpPr>
          <p:cNvPr id="21" name="Freeform: Shape 20"/>
          <p:cNvSpPr/>
          <p:nvPr/>
        </p:nvSpPr>
        <p:spPr>
          <a:xfrm>
            <a:off x="2408544" y="1158614"/>
            <a:ext cx="2045242" cy="888525"/>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394702"/>
              <a:gd name="connsiteY0" fmla="*/ 154929 h 289708"/>
              <a:gd name="connsiteX1" fmla="*/ 3365479 w 3394702"/>
              <a:gd name="connsiteY1" fmla="*/ 0 h 289708"/>
              <a:gd name="connsiteX2" fmla="*/ 3394702 w 3394702"/>
              <a:gd name="connsiteY2" fmla="*/ 289708 h 289708"/>
              <a:gd name="connsiteX3" fmla="*/ 0 w 3394702"/>
              <a:gd name="connsiteY3" fmla="*/ 154929 h 289708"/>
              <a:gd name="connsiteX0" fmla="*/ 0 w 3367406"/>
              <a:gd name="connsiteY0" fmla="*/ 195872 h 289708"/>
              <a:gd name="connsiteX1" fmla="*/ 3338183 w 3367406"/>
              <a:gd name="connsiteY1" fmla="*/ 0 h 289708"/>
              <a:gd name="connsiteX2" fmla="*/ 3367406 w 3367406"/>
              <a:gd name="connsiteY2" fmla="*/ 289708 h 289708"/>
              <a:gd name="connsiteX3" fmla="*/ 0 w 3367406"/>
              <a:gd name="connsiteY3" fmla="*/ 195872 h 289708"/>
              <a:gd name="connsiteX0" fmla="*/ 0 w 2533689"/>
              <a:gd name="connsiteY0" fmla="*/ 168978 h 289708"/>
              <a:gd name="connsiteX1" fmla="*/ 2504466 w 2533689"/>
              <a:gd name="connsiteY1" fmla="*/ 0 h 289708"/>
              <a:gd name="connsiteX2" fmla="*/ 2533689 w 2533689"/>
              <a:gd name="connsiteY2" fmla="*/ 289708 h 289708"/>
              <a:gd name="connsiteX3" fmla="*/ 0 w 2533689"/>
              <a:gd name="connsiteY3" fmla="*/ 168978 h 289708"/>
              <a:gd name="connsiteX0" fmla="*/ 0 w 2504466"/>
              <a:gd name="connsiteY0" fmla="*/ 168978 h 710813"/>
              <a:gd name="connsiteX1" fmla="*/ 2504466 w 2504466"/>
              <a:gd name="connsiteY1" fmla="*/ 0 h 710813"/>
              <a:gd name="connsiteX2" fmla="*/ 2461500 w 2504466"/>
              <a:gd name="connsiteY2" fmla="*/ 710813 h 710813"/>
              <a:gd name="connsiteX3" fmla="*/ 0 w 2504466"/>
              <a:gd name="connsiteY3" fmla="*/ 168978 h 710813"/>
              <a:gd name="connsiteX0" fmla="*/ 0 w 3491055"/>
              <a:gd name="connsiteY0" fmla="*/ 0 h 830593"/>
              <a:gd name="connsiteX1" fmla="*/ 3491055 w 3491055"/>
              <a:gd name="connsiteY1" fmla="*/ 119780 h 830593"/>
              <a:gd name="connsiteX2" fmla="*/ 3448089 w 3491055"/>
              <a:gd name="connsiteY2" fmla="*/ 830593 h 830593"/>
              <a:gd name="connsiteX3" fmla="*/ 0 w 3491055"/>
              <a:gd name="connsiteY3" fmla="*/ 0 h 830593"/>
              <a:gd name="connsiteX0" fmla="*/ 0 w 2889476"/>
              <a:gd name="connsiteY0" fmla="*/ 24599 h 710813"/>
              <a:gd name="connsiteX1" fmla="*/ 2889476 w 2889476"/>
              <a:gd name="connsiteY1" fmla="*/ 0 h 710813"/>
              <a:gd name="connsiteX2" fmla="*/ 2846510 w 2889476"/>
              <a:gd name="connsiteY2" fmla="*/ 710813 h 710813"/>
              <a:gd name="connsiteX3" fmla="*/ 0 w 2889476"/>
              <a:gd name="connsiteY3" fmla="*/ 24599 h 710813"/>
              <a:gd name="connsiteX0" fmla="*/ 0 w 2930419"/>
              <a:gd name="connsiteY0" fmla="*/ 393089 h 710813"/>
              <a:gd name="connsiteX1" fmla="*/ 2930419 w 2930419"/>
              <a:gd name="connsiteY1" fmla="*/ 0 h 710813"/>
              <a:gd name="connsiteX2" fmla="*/ 2887453 w 2930419"/>
              <a:gd name="connsiteY2" fmla="*/ 710813 h 710813"/>
              <a:gd name="connsiteX3" fmla="*/ 0 w 2930419"/>
              <a:gd name="connsiteY3" fmla="*/ 393089 h 710813"/>
              <a:gd name="connsiteX0" fmla="*/ 0 w 2930419"/>
              <a:gd name="connsiteY0" fmla="*/ 229316 h 710813"/>
              <a:gd name="connsiteX1" fmla="*/ 2930419 w 2930419"/>
              <a:gd name="connsiteY1" fmla="*/ 0 h 710813"/>
              <a:gd name="connsiteX2" fmla="*/ 2887453 w 2930419"/>
              <a:gd name="connsiteY2" fmla="*/ 710813 h 710813"/>
              <a:gd name="connsiteX3" fmla="*/ 0 w 2930419"/>
              <a:gd name="connsiteY3" fmla="*/ 229316 h 710813"/>
              <a:gd name="connsiteX0" fmla="*/ 0 w 2935579"/>
              <a:gd name="connsiteY0" fmla="*/ 229316 h 518308"/>
              <a:gd name="connsiteX1" fmla="*/ 2930419 w 2935579"/>
              <a:gd name="connsiteY1" fmla="*/ 0 h 518308"/>
              <a:gd name="connsiteX2" fmla="*/ 2935579 w 2935579"/>
              <a:gd name="connsiteY2" fmla="*/ 518308 h 518308"/>
              <a:gd name="connsiteX3" fmla="*/ 0 w 2935579"/>
              <a:gd name="connsiteY3" fmla="*/ 229316 h 518308"/>
              <a:gd name="connsiteX0" fmla="*/ 0 w 2971674"/>
              <a:gd name="connsiteY0" fmla="*/ 169158 h 518308"/>
              <a:gd name="connsiteX1" fmla="*/ 2966514 w 2971674"/>
              <a:gd name="connsiteY1" fmla="*/ 0 h 518308"/>
              <a:gd name="connsiteX2" fmla="*/ 2971674 w 2971674"/>
              <a:gd name="connsiteY2" fmla="*/ 518308 h 518308"/>
              <a:gd name="connsiteX3" fmla="*/ 0 w 2971674"/>
              <a:gd name="connsiteY3" fmla="*/ 169158 h 518308"/>
              <a:gd name="connsiteX0" fmla="*/ 0 w 2045242"/>
              <a:gd name="connsiteY0" fmla="*/ 972201 h 972201"/>
              <a:gd name="connsiteX1" fmla="*/ 2040082 w 2045242"/>
              <a:gd name="connsiteY1" fmla="*/ 0 h 972201"/>
              <a:gd name="connsiteX2" fmla="*/ 2045242 w 2045242"/>
              <a:gd name="connsiteY2" fmla="*/ 518308 h 972201"/>
              <a:gd name="connsiteX3" fmla="*/ 0 w 2045242"/>
              <a:gd name="connsiteY3" fmla="*/ 972201 h 972201"/>
            </a:gdLst>
            <a:ahLst/>
            <a:cxnLst>
              <a:cxn ang="0">
                <a:pos x="connsiteX0" y="connsiteY0"/>
              </a:cxn>
              <a:cxn ang="0">
                <a:pos x="connsiteX1" y="connsiteY1"/>
              </a:cxn>
              <a:cxn ang="0">
                <a:pos x="connsiteX2" y="connsiteY2"/>
              </a:cxn>
              <a:cxn ang="0">
                <a:pos x="connsiteX3" y="connsiteY3"/>
              </a:cxn>
            </a:cxnLst>
            <a:rect l="l" t="t" r="r" b="b"/>
            <a:pathLst>
              <a:path w="2045242" h="972201">
                <a:moveTo>
                  <a:pt x="0" y="972201"/>
                </a:moveTo>
                <a:lnTo>
                  <a:pt x="2040082" y="0"/>
                </a:lnTo>
                <a:lnTo>
                  <a:pt x="2045242" y="518308"/>
                </a:lnTo>
                <a:lnTo>
                  <a:pt x="0" y="972201"/>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404018" y="1158614"/>
            <a:ext cx="1609736" cy="461665"/>
          </a:xfrm>
          <a:prstGeom prst="rect">
            <a:avLst/>
          </a:prstGeom>
          <a:solidFill>
            <a:srgbClr val="DAF4FD"/>
          </a:solidFill>
          <a:ln>
            <a:solidFill>
              <a:srgbClr val="0070C0"/>
            </a:solidFill>
          </a:ln>
        </p:spPr>
        <p:txBody>
          <a:bodyPr wrap="none">
            <a:spAutoFit/>
          </a:bodyPr>
          <a:lstStyle/>
          <a:p>
            <a:r>
              <a:rPr lang="en-US" sz="1200" dirty="0"/>
              <a:t>VNF_W </a:t>
            </a:r>
            <a:r>
              <a:rPr lang="en-US" sz="1200" b="1" i="1" dirty="0"/>
              <a:t>VNF Resource</a:t>
            </a:r>
            <a:r>
              <a:rPr lang="en-US" sz="1200" dirty="0"/>
              <a:t>:</a:t>
            </a:r>
          </a:p>
          <a:p>
            <a:pPr marL="228600" indent="-60325"/>
            <a:r>
              <a:rPr lang="en-US" sz="1200" dirty="0"/>
              <a:t>VFC_W (VFC)</a:t>
            </a:r>
          </a:p>
        </p:txBody>
      </p:sp>
      <p:sp>
        <p:nvSpPr>
          <p:cNvPr id="27" name="Freeform: Shape 26"/>
          <p:cNvSpPr/>
          <p:nvPr/>
        </p:nvSpPr>
        <p:spPr>
          <a:xfrm>
            <a:off x="3543381" y="1856847"/>
            <a:ext cx="890211" cy="826153"/>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394702"/>
              <a:gd name="connsiteY0" fmla="*/ 154929 h 289708"/>
              <a:gd name="connsiteX1" fmla="*/ 3365479 w 3394702"/>
              <a:gd name="connsiteY1" fmla="*/ 0 h 289708"/>
              <a:gd name="connsiteX2" fmla="*/ 3394702 w 3394702"/>
              <a:gd name="connsiteY2" fmla="*/ 289708 h 289708"/>
              <a:gd name="connsiteX3" fmla="*/ 0 w 3394702"/>
              <a:gd name="connsiteY3" fmla="*/ 154929 h 289708"/>
              <a:gd name="connsiteX0" fmla="*/ 0 w 3367406"/>
              <a:gd name="connsiteY0" fmla="*/ 195872 h 289708"/>
              <a:gd name="connsiteX1" fmla="*/ 3338183 w 3367406"/>
              <a:gd name="connsiteY1" fmla="*/ 0 h 289708"/>
              <a:gd name="connsiteX2" fmla="*/ 3367406 w 3367406"/>
              <a:gd name="connsiteY2" fmla="*/ 289708 h 289708"/>
              <a:gd name="connsiteX3" fmla="*/ 0 w 3367406"/>
              <a:gd name="connsiteY3" fmla="*/ 195872 h 289708"/>
              <a:gd name="connsiteX0" fmla="*/ 0 w 2533689"/>
              <a:gd name="connsiteY0" fmla="*/ 168978 h 289708"/>
              <a:gd name="connsiteX1" fmla="*/ 2504466 w 2533689"/>
              <a:gd name="connsiteY1" fmla="*/ 0 h 289708"/>
              <a:gd name="connsiteX2" fmla="*/ 2533689 w 2533689"/>
              <a:gd name="connsiteY2" fmla="*/ 289708 h 289708"/>
              <a:gd name="connsiteX3" fmla="*/ 0 w 2533689"/>
              <a:gd name="connsiteY3" fmla="*/ 168978 h 289708"/>
              <a:gd name="connsiteX0" fmla="*/ 0 w 2504466"/>
              <a:gd name="connsiteY0" fmla="*/ 168978 h 710813"/>
              <a:gd name="connsiteX1" fmla="*/ 2504466 w 2504466"/>
              <a:gd name="connsiteY1" fmla="*/ 0 h 710813"/>
              <a:gd name="connsiteX2" fmla="*/ 2461500 w 2504466"/>
              <a:gd name="connsiteY2" fmla="*/ 710813 h 710813"/>
              <a:gd name="connsiteX3" fmla="*/ 0 w 2504466"/>
              <a:gd name="connsiteY3" fmla="*/ 168978 h 710813"/>
              <a:gd name="connsiteX0" fmla="*/ 0 w 3491055"/>
              <a:gd name="connsiteY0" fmla="*/ 0 h 830593"/>
              <a:gd name="connsiteX1" fmla="*/ 3491055 w 3491055"/>
              <a:gd name="connsiteY1" fmla="*/ 119780 h 830593"/>
              <a:gd name="connsiteX2" fmla="*/ 3448089 w 3491055"/>
              <a:gd name="connsiteY2" fmla="*/ 830593 h 830593"/>
              <a:gd name="connsiteX3" fmla="*/ 0 w 3491055"/>
              <a:gd name="connsiteY3" fmla="*/ 0 h 830593"/>
              <a:gd name="connsiteX0" fmla="*/ 0 w 2889476"/>
              <a:gd name="connsiteY0" fmla="*/ 24599 h 710813"/>
              <a:gd name="connsiteX1" fmla="*/ 2889476 w 2889476"/>
              <a:gd name="connsiteY1" fmla="*/ 0 h 710813"/>
              <a:gd name="connsiteX2" fmla="*/ 2846510 w 2889476"/>
              <a:gd name="connsiteY2" fmla="*/ 710813 h 710813"/>
              <a:gd name="connsiteX3" fmla="*/ 0 w 2889476"/>
              <a:gd name="connsiteY3" fmla="*/ 24599 h 710813"/>
              <a:gd name="connsiteX0" fmla="*/ 0 w 2930419"/>
              <a:gd name="connsiteY0" fmla="*/ 393089 h 710813"/>
              <a:gd name="connsiteX1" fmla="*/ 2930419 w 2930419"/>
              <a:gd name="connsiteY1" fmla="*/ 0 h 710813"/>
              <a:gd name="connsiteX2" fmla="*/ 2887453 w 2930419"/>
              <a:gd name="connsiteY2" fmla="*/ 710813 h 710813"/>
              <a:gd name="connsiteX3" fmla="*/ 0 w 2930419"/>
              <a:gd name="connsiteY3" fmla="*/ 393089 h 710813"/>
              <a:gd name="connsiteX0" fmla="*/ 0 w 2930419"/>
              <a:gd name="connsiteY0" fmla="*/ 229316 h 710813"/>
              <a:gd name="connsiteX1" fmla="*/ 2930419 w 2930419"/>
              <a:gd name="connsiteY1" fmla="*/ 0 h 710813"/>
              <a:gd name="connsiteX2" fmla="*/ 2887453 w 2930419"/>
              <a:gd name="connsiteY2" fmla="*/ 710813 h 710813"/>
              <a:gd name="connsiteX3" fmla="*/ 0 w 2930419"/>
              <a:gd name="connsiteY3" fmla="*/ 229316 h 710813"/>
              <a:gd name="connsiteX0" fmla="*/ 0 w 2935579"/>
              <a:gd name="connsiteY0" fmla="*/ 229316 h 518308"/>
              <a:gd name="connsiteX1" fmla="*/ 2930419 w 2935579"/>
              <a:gd name="connsiteY1" fmla="*/ 0 h 518308"/>
              <a:gd name="connsiteX2" fmla="*/ 2935579 w 2935579"/>
              <a:gd name="connsiteY2" fmla="*/ 518308 h 518308"/>
              <a:gd name="connsiteX3" fmla="*/ 0 w 2935579"/>
              <a:gd name="connsiteY3" fmla="*/ 229316 h 518308"/>
              <a:gd name="connsiteX0" fmla="*/ 0 w 2971674"/>
              <a:gd name="connsiteY0" fmla="*/ 169158 h 518308"/>
              <a:gd name="connsiteX1" fmla="*/ 2966514 w 2971674"/>
              <a:gd name="connsiteY1" fmla="*/ 0 h 518308"/>
              <a:gd name="connsiteX2" fmla="*/ 2971674 w 2971674"/>
              <a:gd name="connsiteY2" fmla="*/ 518308 h 518308"/>
              <a:gd name="connsiteX3" fmla="*/ 0 w 2971674"/>
              <a:gd name="connsiteY3" fmla="*/ 169158 h 518308"/>
              <a:gd name="connsiteX0" fmla="*/ 0 w 2045242"/>
              <a:gd name="connsiteY0" fmla="*/ 972201 h 972201"/>
              <a:gd name="connsiteX1" fmla="*/ 2040082 w 2045242"/>
              <a:gd name="connsiteY1" fmla="*/ 0 h 972201"/>
              <a:gd name="connsiteX2" fmla="*/ 2045242 w 2045242"/>
              <a:gd name="connsiteY2" fmla="*/ 518308 h 972201"/>
              <a:gd name="connsiteX3" fmla="*/ 0 w 2045242"/>
              <a:gd name="connsiteY3" fmla="*/ 972201 h 972201"/>
              <a:gd name="connsiteX0" fmla="*/ 0 w 890211"/>
              <a:gd name="connsiteY0" fmla="*/ 255111 h 518308"/>
              <a:gd name="connsiteX1" fmla="*/ 885051 w 890211"/>
              <a:gd name="connsiteY1" fmla="*/ 0 h 518308"/>
              <a:gd name="connsiteX2" fmla="*/ 890211 w 890211"/>
              <a:gd name="connsiteY2" fmla="*/ 518308 h 518308"/>
              <a:gd name="connsiteX3" fmla="*/ 0 w 890211"/>
              <a:gd name="connsiteY3" fmla="*/ 255111 h 518308"/>
            </a:gdLst>
            <a:ahLst/>
            <a:cxnLst>
              <a:cxn ang="0">
                <a:pos x="connsiteX0" y="connsiteY0"/>
              </a:cxn>
              <a:cxn ang="0">
                <a:pos x="connsiteX1" y="connsiteY1"/>
              </a:cxn>
              <a:cxn ang="0">
                <a:pos x="connsiteX2" y="connsiteY2"/>
              </a:cxn>
              <a:cxn ang="0">
                <a:pos x="connsiteX3" y="connsiteY3"/>
              </a:cxn>
            </a:cxnLst>
            <a:rect l="l" t="t" r="r" b="b"/>
            <a:pathLst>
              <a:path w="890211" h="518308">
                <a:moveTo>
                  <a:pt x="0" y="255111"/>
                </a:moveTo>
                <a:lnTo>
                  <a:pt x="885051" y="0"/>
                </a:lnTo>
                <a:lnTo>
                  <a:pt x="890211" y="518308"/>
                </a:lnTo>
                <a:lnTo>
                  <a:pt x="0" y="255111"/>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433592" y="1866706"/>
            <a:ext cx="2783118" cy="791703"/>
          </a:xfrm>
          <a:prstGeom prst="rect">
            <a:avLst/>
          </a:prstGeom>
          <a:solidFill>
            <a:srgbClr val="DAF4FD"/>
          </a:solidFill>
          <a:ln>
            <a:solidFill>
              <a:srgbClr val="0070C0"/>
            </a:solidFill>
          </a:ln>
        </p:spPr>
        <p:txBody>
          <a:bodyPr wrap="none">
            <a:noAutofit/>
          </a:bodyPr>
          <a:lstStyle/>
          <a:p>
            <a:r>
              <a:rPr lang="en-US" sz="1200" dirty="0" err="1"/>
              <a:t>Allotted_Resource_W</a:t>
            </a:r>
            <a:r>
              <a:rPr lang="en-US" sz="1200" dirty="0"/>
              <a:t> </a:t>
            </a:r>
            <a:r>
              <a:rPr lang="en-US" sz="1200" b="1" i="1" dirty="0" err="1"/>
              <a:t>AllottedResource</a:t>
            </a:r>
            <a:r>
              <a:rPr lang="en-US" sz="1200" dirty="0"/>
              <a:t>:</a:t>
            </a:r>
          </a:p>
          <a:p>
            <a:endParaRPr lang="en-US" sz="400" dirty="0"/>
          </a:p>
          <a:p>
            <a:r>
              <a:rPr lang="en-US" sz="1200" dirty="0" err="1"/>
              <a:t>Providing_Service</a:t>
            </a:r>
            <a:r>
              <a:rPr lang="en-US" sz="1200" dirty="0"/>
              <a:t>:</a:t>
            </a:r>
          </a:p>
          <a:p>
            <a:r>
              <a:rPr lang="en-US" sz="1200" dirty="0"/>
              <a:t>     </a:t>
            </a:r>
            <a:r>
              <a:rPr lang="en-US" sz="1200" dirty="0" err="1"/>
              <a:t>Service_X</a:t>
            </a:r>
            <a:endParaRPr lang="en-US" sz="1200" dirty="0"/>
          </a:p>
        </p:txBody>
      </p:sp>
      <p:sp>
        <p:nvSpPr>
          <p:cNvPr id="12" name="Flowchart: Off-page Connector 11"/>
          <p:cNvSpPr/>
          <p:nvPr/>
        </p:nvSpPr>
        <p:spPr>
          <a:xfrm>
            <a:off x="5504997" y="2576230"/>
            <a:ext cx="137160" cy="274320"/>
          </a:xfrm>
          <a:prstGeom prst="flowChartOffpageConnector">
            <a:avLst/>
          </a:prstGeom>
          <a:solidFill>
            <a:schemeClr val="bg1">
              <a:lumMod val="95000"/>
            </a:schemeClr>
          </a:solidFill>
          <a:ln>
            <a:solidFill>
              <a:srgbClr val="0070C0"/>
            </a:solidFill>
          </a:ln>
        </p:spPr>
        <p:txBody>
          <a:bodyPr wrap="none">
            <a:spAutoFit/>
          </a:bodyPr>
          <a:lstStyle/>
          <a:p>
            <a:endParaRPr lang="en-US" sz="1600">
              <a:solidFill>
                <a:schemeClr val="tx1"/>
              </a:solidFill>
            </a:endParaRPr>
          </a:p>
        </p:txBody>
      </p:sp>
      <p:sp>
        <p:nvSpPr>
          <p:cNvPr id="28" name="Rectangle 27"/>
          <p:cNvSpPr/>
          <p:nvPr/>
        </p:nvSpPr>
        <p:spPr>
          <a:xfrm>
            <a:off x="2582941" y="3203263"/>
            <a:ext cx="2571538" cy="1092607"/>
          </a:xfrm>
          <a:prstGeom prst="rect">
            <a:avLst/>
          </a:prstGeom>
          <a:solidFill>
            <a:srgbClr val="DAF4FD"/>
          </a:solidFill>
          <a:ln>
            <a:solidFill>
              <a:srgbClr val="0070C0"/>
            </a:solidFill>
          </a:ln>
        </p:spPr>
        <p:txBody>
          <a:bodyPr wrap="none">
            <a:spAutoFit/>
          </a:bodyPr>
          <a:lstStyle/>
          <a:p>
            <a:endParaRPr lang="en-US" sz="500" dirty="0"/>
          </a:p>
          <a:p>
            <a:r>
              <a:rPr lang="en-US" sz="1200" dirty="0" err="1"/>
              <a:t>Service_X</a:t>
            </a:r>
            <a:r>
              <a:rPr lang="en-US" sz="1200" dirty="0"/>
              <a:t> </a:t>
            </a:r>
            <a:r>
              <a:rPr lang="en-US" sz="1200" b="1" i="1" dirty="0"/>
              <a:t>Service</a:t>
            </a:r>
            <a:r>
              <a:rPr lang="en-US" sz="1200" dirty="0"/>
              <a:t>:</a:t>
            </a:r>
          </a:p>
          <a:p>
            <a:r>
              <a:rPr lang="en-US" sz="1200" dirty="0" err="1"/>
              <a:t>topology_template</a:t>
            </a:r>
            <a:r>
              <a:rPr lang="en-US" sz="1200" dirty="0"/>
              <a:t>:   </a:t>
            </a:r>
          </a:p>
          <a:p>
            <a:r>
              <a:rPr lang="en-US" sz="1200" dirty="0"/>
              <a:t>      </a:t>
            </a:r>
            <a:r>
              <a:rPr lang="en-US" sz="1200" dirty="0" err="1"/>
              <a:t>node_templates</a:t>
            </a:r>
            <a:r>
              <a:rPr lang="en-US" sz="1200" dirty="0"/>
              <a:t>:     </a:t>
            </a:r>
          </a:p>
          <a:p>
            <a:r>
              <a:rPr lang="en-US" altLang="zh-CN" sz="1200" dirty="0"/>
              <a:t>           VNF_X (VNF):</a:t>
            </a:r>
          </a:p>
          <a:p>
            <a:r>
              <a:rPr lang="en-US" altLang="zh-CN" sz="1200" dirty="0"/>
              <a:t>           </a:t>
            </a:r>
            <a:r>
              <a:rPr lang="en-US" altLang="zh-CN" sz="1200" dirty="0" err="1"/>
              <a:t>Allotted_Resource_X</a:t>
            </a:r>
            <a:r>
              <a:rPr lang="en-US" altLang="zh-CN" sz="1200" dirty="0"/>
              <a:t> (</a:t>
            </a:r>
            <a:r>
              <a:rPr lang="en-US" altLang="zh-CN" sz="1200" dirty="0" err="1"/>
              <a:t>AllotRes</a:t>
            </a:r>
            <a:r>
              <a:rPr lang="en-US" altLang="zh-CN" sz="1200" dirty="0"/>
              <a:t>):</a:t>
            </a:r>
          </a:p>
        </p:txBody>
      </p:sp>
      <p:sp>
        <p:nvSpPr>
          <p:cNvPr id="29" name="Freeform: Shape 28"/>
          <p:cNvSpPr/>
          <p:nvPr/>
        </p:nvSpPr>
        <p:spPr>
          <a:xfrm>
            <a:off x="4028796" y="2987615"/>
            <a:ext cx="2045242" cy="888525"/>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394702"/>
              <a:gd name="connsiteY0" fmla="*/ 154929 h 289708"/>
              <a:gd name="connsiteX1" fmla="*/ 3365479 w 3394702"/>
              <a:gd name="connsiteY1" fmla="*/ 0 h 289708"/>
              <a:gd name="connsiteX2" fmla="*/ 3394702 w 3394702"/>
              <a:gd name="connsiteY2" fmla="*/ 289708 h 289708"/>
              <a:gd name="connsiteX3" fmla="*/ 0 w 3394702"/>
              <a:gd name="connsiteY3" fmla="*/ 154929 h 289708"/>
              <a:gd name="connsiteX0" fmla="*/ 0 w 3367406"/>
              <a:gd name="connsiteY0" fmla="*/ 195872 h 289708"/>
              <a:gd name="connsiteX1" fmla="*/ 3338183 w 3367406"/>
              <a:gd name="connsiteY1" fmla="*/ 0 h 289708"/>
              <a:gd name="connsiteX2" fmla="*/ 3367406 w 3367406"/>
              <a:gd name="connsiteY2" fmla="*/ 289708 h 289708"/>
              <a:gd name="connsiteX3" fmla="*/ 0 w 3367406"/>
              <a:gd name="connsiteY3" fmla="*/ 195872 h 289708"/>
              <a:gd name="connsiteX0" fmla="*/ 0 w 2533689"/>
              <a:gd name="connsiteY0" fmla="*/ 168978 h 289708"/>
              <a:gd name="connsiteX1" fmla="*/ 2504466 w 2533689"/>
              <a:gd name="connsiteY1" fmla="*/ 0 h 289708"/>
              <a:gd name="connsiteX2" fmla="*/ 2533689 w 2533689"/>
              <a:gd name="connsiteY2" fmla="*/ 289708 h 289708"/>
              <a:gd name="connsiteX3" fmla="*/ 0 w 2533689"/>
              <a:gd name="connsiteY3" fmla="*/ 168978 h 289708"/>
              <a:gd name="connsiteX0" fmla="*/ 0 w 2504466"/>
              <a:gd name="connsiteY0" fmla="*/ 168978 h 710813"/>
              <a:gd name="connsiteX1" fmla="*/ 2504466 w 2504466"/>
              <a:gd name="connsiteY1" fmla="*/ 0 h 710813"/>
              <a:gd name="connsiteX2" fmla="*/ 2461500 w 2504466"/>
              <a:gd name="connsiteY2" fmla="*/ 710813 h 710813"/>
              <a:gd name="connsiteX3" fmla="*/ 0 w 2504466"/>
              <a:gd name="connsiteY3" fmla="*/ 168978 h 710813"/>
              <a:gd name="connsiteX0" fmla="*/ 0 w 3491055"/>
              <a:gd name="connsiteY0" fmla="*/ 0 h 830593"/>
              <a:gd name="connsiteX1" fmla="*/ 3491055 w 3491055"/>
              <a:gd name="connsiteY1" fmla="*/ 119780 h 830593"/>
              <a:gd name="connsiteX2" fmla="*/ 3448089 w 3491055"/>
              <a:gd name="connsiteY2" fmla="*/ 830593 h 830593"/>
              <a:gd name="connsiteX3" fmla="*/ 0 w 3491055"/>
              <a:gd name="connsiteY3" fmla="*/ 0 h 830593"/>
              <a:gd name="connsiteX0" fmla="*/ 0 w 2889476"/>
              <a:gd name="connsiteY0" fmla="*/ 24599 h 710813"/>
              <a:gd name="connsiteX1" fmla="*/ 2889476 w 2889476"/>
              <a:gd name="connsiteY1" fmla="*/ 0 h 710813"/>
              <a:gd name="connsiteX2" fmla="*/ 2846510 w 2889476"/>
              <a:gd name="connsiteY2" fmla="*/ 710813 h 710813"/>
              <a:gd name="connsiteX3" fmla="*/ 0 w 2889476"/>
              <a:gd name="connsiteY3" fmla="*/ 24599 h 710813"/>
              <a:gd name="connsiteX0" fmla="*/ 0 w 2930419"/>
              <a:gd name="connsiteY0" fmla="*/ 393089 h 710813"/>
              <a:gd name="connsiteX1" fmla="*/ 2930419 w 2930419"/>
              <a:gd name="connsiteY1" fmla="*/ 0 h 710813"/>
              <a:gd name="connsiteX2" fmla="*/ 2887453 w 2930419"/>
              <a:gd name="connsiteY2" fmla="*/ 710813 h 710813"/>
              <a:gd name="connsiteX3" fmla="*/ 0 w 2930419"/>
              <a:gd name="connsiteY3" fmla="*/ 393089 h 710813"/>
              <a:gd name="connsiteX0" fmla="*/ 0 w 2930419"/>
              <a:gd name="connsiteY0" fmla="*/ 229316 h 710813"/>
              <a:gd name="connsiteX1" fmla="*/ 2930419 w 2930419"/>
              <a:gd name="connsiteY1" fmla="*/ 0 h 710813"/>
              <a:gd name="connsiteX2" fmla="*/ 2887453 w 2930419"/>
              <a:gd name="connsiteY2" fmla="*/ 710813 h 710813"/>
              <a:gd name="connsiteX3" fmla="*/ 0 w 2930419"/>
              <a:gd name="connsiteY3" fmla="*/ 229316 h 710813"/>
              <a:gd name="connsiteX0" fmla="*/ 0 w 2935579"/>
              <a:gd name="connsiteY0" fmla="*/ 229316 h 518308"/>
              <a:gd name="connsiteX1" fmla="*/ 2930419 w 2935579"/>
              <a:gd name="connsiteY1" fmla="*/ 0 h 518308"/>
              <a:gd name="connsiteX2" fmla="*/ 2935579 w 2935579"/>
              <a:gd name="connsiteY2" fmla="*/ 518308 h 518308"/>
              <a:gd name="connsiteX3" fmla="*/ 0 w 2935579"/>
              <a:gd name="connsiteY3" fmla="*/ 229316 h 518308"/>
              <a:gd name="connsiteX0" fmla="*/ 0 w 2971674"/>
              <a:gd name="connsiteY0" fmla="*/ 169158 h 518308"/>
              <a:gd name="connsiteX1" fmla="*/ 2966514 w 2971674"/>
              <a:gd name="connsiteY1" fmla="*/ 0 h 518308"/>
              <a:gd name="connsiteX2" fmla="*/ 2971674 w 2971674"/>
              <a:gd name="connsiteY2" fmla="*/ 518308 h 518308"/>
              <a:gd name="connsiteX3" fmla="*/ 0 w 2971674"/>
              <a:gd name="connsiteY3" fmla="*/ 169158 h 518308"/>
              <a:gd name="connsiteX0" fmla="*/ 0 w 2045242"/>
              <a:gd name="connsiteY0" fmla="*/ 972201 h 972201"/>
              <a:gd name="connsiteX1" fmla="*/ 2040082 w 2045242"/>
              <a:gd name="connsiteY1" fmla="*/ 0 h 972201"/>
              <a:gd name="connsiteX2" fmla="*/ 2045242 w 2045242"/>
              <a:gd name="connsiteY2" fmla="*/ 518308 h 972201"/>
              <a:gd name="connsiteX3" fmla="*/ 0 w 2045242"/>
              <a:gd name="connsiteY3" fmla="*/ 972201 h 972201"/>
            </a:gdLst>
            <a:ahLst/>
            <a:cxnLst>
              <a:cxn ang="0">
                <a:pos x="connsiteX0" y="connsiteY0"/>
              </a:cxn>
              <a:cxn ang="0">
                <a:pos x="connsiteX1" y="connsiteY1"/>
              </a:cxn>
              <a:cxn ang="0">
                <a:pos x="connsiteX2" y="connsiteY2"/>
              </a:cxn>
              <a:cxn ang="0">
                <a:pos x="connsiteX3" y="connsiteY3"/>
              </a:cxn>
            </a:cxnLst>
            <a:rect l="l" t="t" r="r" b="b"/>
            <a:pathLst>
              <a:path w="2045242" h="972201">
                <a:moveTo>
                  <a:pt x="0" y="972201"/>
                </a:moveTo>
                <a:lnTo>
                  <a:pt x="2040082" y="0"/>
                </a:lnTo>
                <a:lnTo>
                  <a:pt x="2045242" y="518308"/>
                </a:lnTo>
                <a:lnTo>
                  <a:pt x="0" y="972201"/>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6024270" y="2987615"/>
            <a:ext cx="1553630" cy="461665"/>
          </a:xfrm>
          <a:prstGeom prst="rect">
            <a:avLst/>
          </a:prstGeom>
          <a:solidFill>
            <a:srgbClr val="DAF4FD"/>
          </a:solidFill>
          <a:ln>
            <a:solidFill>
              <a:srgbClr val="0070C0"/>
            </a:solidFill>
          </a:ln>
        </p:spPr>
        <p:txBody>
          <a:bodyPr wrap="none">
            <a:spAutoFit/>
          </a:bodyPr>
          <a:lstStyle/>
          <a:p>
            <a:r>
              <a:rPr lang="en-US" sz="1200" dirty="0"/>
              <a:t>VNF_X </a:t>
            </a:r>
            <a:r>
              <a:rPr lang="en-US" sz="1200" b="1" i="1" dirty="0"/>
              <a:t>VNF Resource</a:t>
            </a:r>
            <a:r>
              <a:rPr lang="en-US" sz="1200" dirty="0"/>
              <a:t>:</a:t>
            </a:r>
          </a:p>
          <a:p>
            <a:pPr marL="228600" indent="-60325"/>
            <a:r>
              <a:rPr lang="en-US" sz="1200" dirty="0"/>
              <a:t>VFC_X (VFC)</a:t>
            </a:r>
          </a:p>
        </p:txBody>
      </p:sp>
      <p:sp>
        <p:nvSpPr>
          <p:cNvPr id="31" name="Freeform: Shape 30"/>
          <p:cNvSpPr/>
          <p:nvPr/>
        </p:nvSpPr>
        <p:spPr>
          <a:xfrm>
            <a:off x="5163633" y="3685848"/>
            <a:ext cx="890211" cy="826153"/>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394702"/>
              <a:gd name="connsiteY0" fmla="*/ 154929 h 289708"/>
              <a:gd name="connsiteX1" fmla="*/ 3365479 w 3394702"/>
              <a:gd name="connsiteY1" fmla="*/ 0 h 289708"/>
              <a:gd name="connsiteX2" fmla="*/ 3394702 w 3394702"/>
              <a:gd name="connsiteY2" fmla="*/ 289708 h 289708"/>
              <a:gd name="connsiteX3" fmla="*/ 0 w 3394702"/>
              <a:gd name="connsiteY3" fmla="*/ 154929 h 289708"/>
              <a:gd name="connsiteX0" fmla="*/ 0 w 3367406"/>
              <a:gd name="connsiteY0" fmla="*/ 195872 h 289708"/>
              <a:gd name="connsiteX1" fmla="*/ 3338183 w 3367406"/>
              <a:gd name="connsiteY1" fmla="*/ 0 h 289708"/>
              <a:gd name="connsiteX2" fmla="*/ 3367406 w 3367406"/>
              <a:gd name="connsiteY2" fmla="*/ 289708 h 289708"/>
              <a:gd name="connsiteX3" fmla="*/ 0 w 3367406"/>
              <a:gd name="connsiteY3" fmla="*/ 195872 h 289708"/>
              <a:gd name="connsiteX0" fmla="*/ 0 w 2533689"/>
              <a:gd name="connsiteY0" fmla="*/ 168978 h 289708"/>
              <a:gd name="connsiteX1" fmla="*/ 2504466 w 2533689"/>
              <a:gd name="connsiteY1" fmla="*/ 0 h 289708"/>
              <a:gd name="connsiteX2" fmla="*/ 2533689 w 2533689"/>
              <a:gd name="connsiteY2" fmla="*/ 289708 h 289708"/>
              <a:gd name="connsiteX3" fmla="*/ 0 w 2533689"/>
              <a:gd name="connsiteY3" fmla="*/ 168978 h 289708"/>
              <a:gd name="connsiteX0" fmla="*/ 0 w 2504466"/>
              <a:gd name="connsiteY0" fmla="*/ 168978 h 710813"/>
              <a:gd name="connsiteX1" fmla="*/ 2504466 w 2504466"/>
              <a:gd name="connsiteY1" fmla="*/ 0 h 710813"/>
              <a:gd name="connsiteX2" fmla="*/ 2461500 w 2504466"/>
              <a:gd name="connsiteY2" fmla="*/ 710813 h 710813"/>
              <a:gd name="connsiteX3" fmla="*/ 0 w 2504466"/>
              <a:gd name="connsiteY3" fmla="*/ 168978 h 710813"/>
              <a:gd name="connsiteX0" fmla="*/ 0 w 3491055"/>
              <a:gd name="connsiteY0" fmla="*/ 0 h 830593"/>
              <a:gd name="connsiteX1" fmla="*/ 3491055 w 3491055"/>
              <a:gd name="connsiteY1" fmla="*/ 119780 h 830593"/>
              <a:gd name="connsiteX2" fmla="*/ 3448089 w 3491055"/>
              <a:gd name="connsiteY2" fmla="*/ 830593 h 830593"/>
              <a:gd name="connsiteX3" fmla="*/ 0 w 3491055"/>
              <a:gd name="connsiteY3" fmla="*/ 0 h 830593"/>
              <a:gd name="connsiteX0" fmla="*/ 0 w 2889476"/>
              <a:gd name="connsiteY0" fmla="*/ 24599 h 710813"/>
              <a:gd name="connsiteX1" fmla="*/ 2889476 w 2889476"/>
              <a:gd name="connsiteY1" fmla="*/ 0 h 710813"/>
              <a:gd name="connsiteX2" fmla="*/ 2846510 w 2889476"/>
              <a:gd name="connsiteY2" fmla="*/ 710813 h 710813"/>
              <a:gd name="connsiteX3" fmla="*/ 0 w 2889476"/>
              <a:gd name="connsiteY3" fmla="*/ 24599 h 710813"/>
              <a:gd name="connsiteX0" fmla="*/ 0 w 2930419"/>
              <a:gd name="connsiteY0" fmla="*/ 393089 h 710813"/>
              <a:gd name="connsiteX1" fmla="*/ 2930419 w 2930419"/>
              <a:gd name="connsiteY1" fmla="*/ 0 h 710813"/>
              <a:gd name="connsiteX2" fmla="*/ 2887453 w 2930419"/>
              <a:gd name="connsiteY2" fmla="*/ 710813 h 710813"/>
              <a:gd name="connsiteX3" fmla="*/ 0 w 2930419"/>
              <a:gd name="connsiteY3" fmla="*/ 393089 h 710813"/>
              <a:gd name="connsiteX0" fmla="*/ 0 w 2930419"/>
              <a:gd name="connsiteY0" fmla="*/ 229316 h 710813"/>
              <a:gd name="connsiteX1" fmla="*/ 2930419 w 2930419"/>
              <a:gd name="connsiteY1" fmla="*/ 0 h 710813"/>
              <a:gd name="connsiteX2" fmla="*/ 2887453 w 2930419"/>
              <a:gd name="connsiteY2" fmla="*/ 710813 h 710813"/>
              <a:gd name="connsiteX3" fmla="*/ 0 w 2930419"/>
              <a:gd name="connsiteY3" fmla="*/ 229316 h 710813"/>
              <a:gd name="connsiteX0" fmla="*/ 0 w 2935579"/>
              <a:gd name="connsiteY0" fmla="*/ 229316 h 518308"/>
              <a:gd name="connsiteX1" fmla="*/ 2930419 w 2935579"/>
              <a:gd name="connsiteY1" fmla="*/ 0 h 518308"/>
              <a:gd name="connsiteX2" fmla="*/ 2935579 w 2935579"/>
              <a:gd name="connsiteY2" fmla="*/ 518308 h 518308"/>
              <a:gd name="connsiteX3" fmla="*/ 0 w 2935579"/>
              <a:gd name="connsiteY3" fmla="*/ 229316 h 518308"/>
              <a:gd name="connsiteX0" fmla="*/ 0 w 2971674"/>
              <a:gd name="connsiteY0" fmla="*/ 169158 h 518308"/>
              <a:gd name="connsiteX1" fmla="*/ 2966514 w 2971674"/>
              <a:gd name="connsiteY1" fmla="*/ 0 h 518308"/>
              <a:gd name="connsiteX2" fmla="*/ 2971674 w 2971674"/>
              <a:gd name="connsiteY2" fmla="*/ 518308 h 518308"/>
              <a:gd name="connsiteX3" fmla="*/ 0 w 2971674"/>
              <a:gd name="connsiteY3" fmla="*/ 169158 h 518308"/>
              <a:gd name="connsiteX0" fmla="*/ 0 w 2045242"/>
              <a:gd name="connsiteY0" fmla="*/ 972201 h 972201"/>
              <a:gd name="connsiteX1" fmla="*/ 2040082 w 2045242"/>
              <a:gd name="connsiteY1" fmla="*/ 0 h 972201"/>
              <a:gd name="connsiteX2" fmla="*/ 2045242 w 2045242"/>
              <a:gd name="connsiteY2" fmla="*/ 518308 h 972201"/>
              <a:gd name="connsiteX3" fmla="*/ 0 w 2045242"/>
              <a:gd name="connsiteY3" fmla="*/ 972201 h 972201"/>
              <a:gd name="connsiteX0" fmla="*/ 0 w 890211"/>
              <a:gd name="connsiteY0" fmla="*/ 255111 h 518308"/>
              <a:gd name="connsiteX1" fmla="*/ 885051 w 890211"/>
              <a:gd name="connsiteY1" fmla="*/ 0 h 518308"/>
              <a:gd name="connsiteX2" fmla="*/ 890211 w 890211"/>
              <a:gd name="connsiteY2" fmla="*/ 518308 h 518308"/>
              <a:gd name="connsiteX3" fmla="*/ 0 w 890211"/>
              <a:gd name="connsiteY3" fmla="*/ 255111 h 518308"/>
            </a:gdLst>
            <a:ahLst/>
            <a:cxnLst>
              <a:cxn ang="0">
                <a:pos x="connsiteX0" y="connsiteY0"/>
              </a:cxn>
              <a:cxn ang="0">
                <a:pos x="connsiteX1" y="connsiteY1"/>
              </a:cxn>
              <a:cxn ang="0">
                <a:pos x="connsiteX2" y="connsiteY2"/>
              </a:cxn>
              <a:cxn ang="0">
                <a:pos x="connsiteX3" y="connsiteY3"/>
              </a:cxn>
            </a:cxnLst>
            <a:rect l="l" t="t" r="r" b="b"/>
            <a:pathLst>
              <a:path w="890211" h="518308">
                <a:moveTo>
                  <a:pt x="0" y="255111"/>
                </a:moveTo>
                <a:lnTo>
                  <a:pt x="885051" y="0"/>
                </a:lnTo>
                <a:lnTo>
                  <a:pt x="890211" y="518308"/>
                </a:lnTo>
                <a:lnTo>
                  <a:pt x="0" y="255111"/>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6053844" y="3695707"/>
            <a:ext cx="2783118" cy="791703"/>
          </a:xfrm>
          <a:prstGeom prst="rect">
            <a:avLst/>
          </a:prstGeom>
          <a:solidFill>
            <a:srgbClr val="DAF4FD"/>
          </a:solidFill>
          <a:ln>
            <a:solidFill>
              <a:srgbClr val="0070C0"/>
            </a:solidFill>
          </a:ln>
        </p:spPr>
        <p:txBody>
          <a:bodyPr wrap="none">
            <a:noAutofit/>
          </a:bodyPr>
          <a:lstStyle/>
          <a:p>
            <a:r>
              <a:rPr lang="en-US" sz="1200" dirty="0" err="1"/>
              <a:t>Allotted_Resource_X</a:t>
            </a:r>
            <a:r>
              <a:rPr lang="en-US" sz="1200" dirty="0"/>
              <a:t> </a:t>
            </a:r>
            <a:r>
              <a:rPr lang="en-US" sz="1200" b="1" i="1" dirty="0" err="1"/>
              <a:t>AllottedResource</a:t>
            </a:r>
            <a:r>
              <a:rPr lang="en-US" sz="1200" dirty="0"/>
              <a:t>:</a:t>
            </a:r>
          </a:p>
          <a:p>
            <a:endParaRPr lang="en-US" sz="400" dirty="0"/>
          </a:p>
          <a:p>
            <a:r>
              <a:rPr lang="en-US" sz="1200" dirty="0" err="1"/>
              <a:t>Providing_Service</a:t>
            </a:r>
            <a:r>
              <a:rPr lang="en-US" sz="1200" dirty="0"/>
              <a:t>:</a:t>
            </a:r>
          </a:p>
          <a:p>
            <a:r>
              <a:rPr lang="en-US" sz="1200" dirty="0"/>
              <a:t>      </a:t>
            </a:r>
            <a:r>
              <a:rPr lang="en-US" sz="1200" dirty="0" err="1"/>
              <a:t>Service_Z</a:t>
            </a:r>
            <a:endParaRPr lang="en-US" sz="1200" dirty="0"/>
          </a:p>
        </p:txBody>
      </p:sp>
      <p:sp>
        <p:nvSpPr>
          <p:cNvPr id="33" name="Flowchart: Off-page Connector 32"/>
          <p:cNvSpPr/>
          <p:nvPr/>
        </p:nvSpPr>
        <p:spPr>
          <a:xfrm>
            <a:off x="7125249" y="4405231"/>
            <a:ext cx="137160" cy="274320"/>
          </a:xfrm>
          <a:prstGeom prst="flowChartOffpageConnector">
            <a:avLst/>
          </a:prstGeom>
          <a:solidFill>
            <a:schemeClr val="bg1">
              <a:lumMod val="95000"/>
            </a:schemeClr>
          </a:solidFill>
          <a:ln>
            <a:solidFill>
              <a:srgbClr val="0070C0"/>
            </a:solidFill>
          </a:ln>
        </p:spPr>
        <p:txBody>
          <a:bodyPr wrap="none">
            <a:spAutoFit/>
          </a:bodyPr>
          <a:lstStyle/>
          <a:p>
            <a:endParaRPr lang="en-US" sz="1600">
              <a:solidFill>
                <a:schemeClr val="tx1"/>
              </a:solidFill>
            </a:endParaRPr>
          </a:p>
        </p:txBody>
      </p:sp>
      <p:sp>
        <p:nvSpPr>
          <p:cNvPr id="34" name="Flowchart: Off-page Connector 33"/>
          <p:cNvSpPr/>
          <p:nvPr/>
        </p:nvSpPr>
        <p:spPr>
          <a:xfrm flipV="1">
            <a:off x="3828951" y="3044820"/>
            <a:ext cx="137160" cy="274320"/>
          </a:xfrm>
          <a:prstGeom prst="flowChartOffpageConnector">
            <a:avLst/>
          </a:prstGeom>
          <a:solidFill>
            <a:schemeClr val="bg1">
              <a:lumMod val="95000"/>
            </a:schemeClr>
          </a:solidFill>
          <a:ln>
            <a:solidFill>
              <a:srgbClr val="0070C0"/>
            </a:solidFill>
          </a:ln>
        </p:spPr>
        <p:txBody>
          <a:bodyPr wrap="none">
            <a:spAutoFit/>
          </a:bodyPr>
          <a:lstStyle/>
          <a:p>
            <a:endParaRPr lang="en-US" sz="1600">
              <a:solidFill>
                <a:schemeClr val="tx1"/>
              </a:solidFill>
            </a:endParaRPr>
          </a:p>
        </p:txBody>
      </p:sp>
      <p:sp>
        <p:nvSpPr>
          <p:cNvPr id="35" name="Rectangle 34"/>
          <p:cNvSpPr/>
          <p:nvPr/>
        </p:nvSpPr>
        <p:spPr>
          <a:xfrm>
            <a:off x="7704212" y="5144104"/>
            <a:ext cx="1640193" cy="1092607"/>
          </a:xfrm>
          <a:prstGeom prst="rect">
            <a:avLst/>
          </a:prstGeom>
          <a:solidFill>
            <a:srgbClr val="DAF4FD"/>
          </a:solidFill>
          <a:ln>
            <a:solidFill>
              <a:srgbClr val="0070C0"/>
            </a:solidFill>
          </a:ln>
        </p:spPr>
        <p:txBody>
          <a:bodyPr wrap="none">
            <a:spAutoFit/>
          </a:bodyPr>
          <a:lstStyle/>
          <a:p>
            <a:endParaRPr lang="en-US" sz="500" dirty="0"/>
          </a:p>
          <a:p>
            <a:r>
              <a:rPr lang="en-US" sz="1200" dirty="0" err="1"/>
              <a:t>Service_Z</a:t>
            </a:r>
            <a:r>
              <a:rPr lang="en-US" sz="1200" dirty="0"/>
              <a:t> </a:t>
            </a:r>
            <a:r>
              <a:rPr lang="en-US" sz="1200" b="1" i="1" dirty="0"/>
              <a:t>Service</a:t>
            </a:r>
            <a:r>
              <a:rPr lang="en-US" sz="1200" dirty="0"/>
              <a:t>:</a:t>
            </a:r>
          </a:p>
          <a:p>
            <a:r>
              <a:rPr lang="en-US" sz="1200" dirty="0" err="1"/>
              <a:t>topology_template</a:t>
            </a:r>
            <a:r>
              <a:rPr lang="en-US" sz="1200" dirty="0"/>
              <a:t>:   </a:t>
            </a:r>
          </a:p>
          <a:p>
            <a:r>
              <a:rPr lang="en-US" sz="1200" dirty="0"/>
              <a:t>      </a:t>
            </a:r>
            <a:r>
              <a:rPr lang="en-US" sz="1200" dirty="0" err="1"/>
              <a:t>node_templates</a:t>
            </a:r>
            <a:r>
              <a:rPr lang="en-US" sz="1200" dirty="0"/>
              <a:t>:     </a:t>
            </a:r>
          </a:p>
          <a:p>
            <a:r>
              <a:rPr lang="en-US" altLang="zh-CN" sz="1200" dirty="0"/>
              <a:t>           </a:t>
            </a:r>
            <a:r>
              <a:rPr lang="en-US" altLang="zh-CN" sz="1200" dirty="0" err="1"/>
              <a:t>VNF_Zj</a:t>
            </a:r>
            <a:r>
              <a:rPr lang="en-US" altLang="zh-CN" sz="1200" dirty="0"/>
              <a:t> (VNF):</a:t>
            </a:r>
          </a:p>
          <a:p>
            <a:r>
              <a:rPr lang="en-US" altLang="zh-CN" sz="1200" dirty="0"/>
              <a:t>           </a:t>
            </a:r>
            <a:r>
              <a:rPr lang="en-US" altLang="zh-CN" sz="1200" dirty="0" err="1"/>
              <a:t>VNF_Zk</a:t>
            </a:r>
            <a:r>
              <a:rPr lang="en-US" altLang="zh-CN" sz="1200" dirty="0"/>
              <a:t> (VNF):</a:t>
            </a:r>
          </a:p>
        </p:txBody>
      </p:sp>
      <p:sp>
        <p:nvSpPr>
          <p:cNvPr id="48" name="Freeform: Shape 47"/>
          <p:cNvSpPr/>
          <p:nvPr/>
        </p:nvSpPr>
        <p:spPr>
          <a:xfrm>
            <a:off x="9039261" y="5447385"/>
            <a:ext cx="938337" cy="473698"/>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394702"/>
              <a:gd name="connsiteY0" fmla="*/ 154929 h 289708"/>
              <a:gd name="connsiteX1" fmla="*/ 3365479 w 3394702"/>
              <a:gd name="connsiteY1" fmla="*/ 0 h 289708"/>
              <a:gd name="connsiteX2" fmla="*/ 3394702 w 3394702"/>
              <a:gd name="connsiteY2" fmla="*/ 289708 h 289708"/>
              <a:gd name="connsiteX3" fmla="*/ 0 w 3394702"/>
              <a:gd name="connsiteY3" fmla="*/ 154929 h 289708"/>
              <a:gd name="connsiteX0" fmla="*/ 0 w 3367406"/>
              <a:gd name="connsiteY0" fmla="*/ 195872 h 289708"/>
              <a:gd name="connsiteX1" fmla="*/ 3338183 w 3367406"/>
              <a:gd name="connsiteY1" fmla="*/ 0 h 289708"/>
              <a:gd name="connsiteX2" fmla="*/ 3367406 w 3367406"/>
              <a:gd name="connsiteY2" fmla="*/ 289708 h 289708"/>
              <a:gd name="connsiteX3" fmla="*/ 0 w 3367406"/>
              <a:gd name="connsiteY3" fmla="*/ 195872 h 289708"/>
              <a:gd name="connsiteX0" fmla="*/ 0 w 2533689"/>
              <a:gd name="connsiteY0" fmla="*/ 168978 h 289708"/>
              <a:gd name="connsiteX1" fmla="*/ 2504466 w 2533689"/>
              <a:gd name="connsiteY1" fmla="*/ 0 h 289708"/>
              <a:gd name="connsiteX2" fmla="*/ 2533689 w 2533689"/>
              <a:gd name="connsiteY2" fmla="*/ 289708 h 289708"/>
              <a:gd name="connsiteX3" fmla="*/ 0 w 2533689"/>
              <a:gd name="connsiteY3" fmla="*/ 168978 h 289708"/>
              <a:gd name="connsiteX0" fmla="*/ 0 w 2504466"/>
              <a:gd name="connsiteY0" fmla="*/ 168978 h 710813"/>
              <a:gd name="connsiteX1" fmla="*/ 2504466 w 2504466"/>
              <a:gd name="connsiteY1" fmla="*/ 0 h 710813"/>
              <a:gd name="connsiteX2" fmla="*/ 2461500 w 2504466"/>
              <a:gd name="connsiteY2" fmla="*/ 710813 h 710813"/>
              <a:gd name="connsiteX3" fmla="*/ 0 w 2504466"/>
              <a:gd name="connsiteY3" fmla="*/ 168978 h 710813"/>
              <a:gd name="connsiteX0" fmla="*/ 0 w 3491055"/>
              <a:gd name="connsiteY0" fmla="*/ 0 h 830593"/>
              <a:gd name="connsiteX1" fmla="*/ 3491055 w 3491055"/>
              <a:gd name="connsiteY1" fmla="*/ 119780 h 830593"/>
              <a:gd name="connsiteX2" fmla="*/ 3448089 w 3491055"/>
              <a:gd name="connsiteY2" fmla="*/ 830593 h 830593"/>
              <a:gd name="connsiteX3" fmla="*/ 0 w 3491055"/>
              <a:gd name="connsiteY3" fmla="*/ 0 h 830593"/>
              <a:gd name="connsiteX0" fmla="*/ 0 w 2889476"/>
              <a:gd name="connsiteY0" fmla="*/ 24599 h 710813"/>
              <a:gd name="connsiteX1" fmla="*/ 2889476 w 2889476"/>
              <a:gd name="connsiteY1" fmla="*/ 0 h 710813"/>
              <a:gd name="connsiteX2" fmla="*/ 2846510 w 2889476"/>
              <a:gd name="connsiteY2" fmla="*/ 710813 h 710813"/>
              <a:gd name="connsiteX3" fmla="*/ 0 w 2889476"/>
              <a:gd name="connsiteY3" fmla="*/ 24599 h 710813"/>
              <a:gd name="connsiteX0" fmla="*/ 0 w 2930419"/>
              <a:gd name="connsiteY0" fmla="*/ 393089 h 710813"/>
              <a:gd name="connsiteX1" fmla="*/ 2930419 w 2930419"/>
              <a:gd name="connsiteY1" fmla="*/ 0 h 710813"/>
              <a:gd name="connsiteX2" fmla="*/ 2887453 w 2930419"/>
              <a:gd name="connsiteY2" fmla="*/ 710813 h 710813"/>
              <a:gd name="connsiteX3" fmla="*/ 0 w 2930419"/>
              <a:gd name="connsiteY3" fmla="*/ 393089 h 710813"/>
              <a:gd name="connsiteX0" fmla="*/ 0 w 2930419"/>
              <a:gd name="connsiteY0" fmla="*/ 229316 h 710813"/>
              <a:gd name="connsiteX1" fmla="*/ 2930419 w 2930419"/>
              <a:gd name="connsiteY1" fmla="*/ 0 h 710813"/>
              <a:gd name="connsiteX2" fmla="*/ 2887453 w 2930419"/>
              <a:gd name="connsiteY2" fmla="*/ 710813 h 710813"/>
              <a:gd name="connsiteX3" fmla="*/ 0 w 2930419"/>
              <a:gd name="connsiteY3" fmla="*/ 229316 h 710813"/>
              <a:gd name="connsiteX0" fmla="*/ 0 w 2935579"/>
              <a:gd name="connsiteY0" fmla="*/ 229316 h 518308"/>
              <a:gd name="connsiteX1" fmla="*/ 2930419 w 2935579"/>
              <a:gd name="connsiteY1" fmla="*/ 0 h 518308"/>
              <a:gd name="connsiteX2" fmla="*/ 2935579 w 2935579"/>
              <a:gd name="connsiteY2" fmla="*/ 518308 h 518308"/>
              <a:gd name="connsiteX3" fmla="*/ 0 w 2935579"/>
              <a:gd name="connsiteY3" fmla="*/ 229316 h 518308"/>
              <a:gd name="connsiteX0" fmla="*/ 0 w 2971674"/>
              <a:gd name="connsiteY0" fmla="*/ 169158 h 518308"/>
              <a:gd name="connsiteX1" fmla="*/ 2966514 w 2971674"/>
              <a:gd name="connsiteY1" fmla="*/ 0 h 518308"/>
              <a:gd name="connsiteX2" fmla="*/ 2971674 w 2971674"/>
              <a:gd name="connsiteY2" fmla="*/ 518308 h 518308"/>
              <a:gd name="connsiteX3" fmla="*/ 0 w 2971674"/>
              <a:gd name="connsiteY3" fmla="*/ 169158 h 518308"/>
              <a:gd name="connsiteX0" fmla="*/ 0 w 2045242"/>
              <a:gd name="connsiteY0" fmla="*/ 972201 h 972201"/>
              <a:gd name="connsiteX1" fmla="*/ 2040082 w 2045242"/>
              <a:gd name="connsiteY1" fmla="*/ 0 h 972201"/>
              <a:gd name="connsiteX2" fmla="*/ 2045242 w 2045242"/>
              <a:gd name="connsiteY2" fmla="*/ 518308 h 972201"/>
              <a:gd name="connsiteX3" fmla="*/ 0 w 2045242"/>
              <a:gd name="connsiteY3" fmla="*/ 972201 h 972201"/>
              <a:gd name="connsiteX0" fmla="*/ 0 w 938337"/>
              <a:gd name="connsiteY0" fmla="*/ 511439 h 518308"/>
              <a:gd name="connsiteX1" fmla="*/ 933177 w 938337"/>
              <a:gd name="connsiteY1" fmla="*/ 0 h 518308"/>
              <a:gd name="connsiteX2" fmla="*/ 938337 w 938337"/>
              <a:gd name="connsiteY2" fmla="*/ 518308 h 518308"/>
              <a:gd name="connsiteX3" fmla="*/ 0 w 938337"/>
              <a:gd name="connsiteY3" fmla="*/ 511439 h 518308"/>
            </a:gdLst>
            <a:ahLst/>
            <a:cxnLst>
              <a:cxn ang="0">
                <a:pos x="connsiteX0" y="connsiteY0"/>
              </a:cxn>
              <a:cxn ang="0">
                <a:pos x="connsiteX1" y="connsiteY1"/>
              </a:cxn>
              <a:cxn ang="0">
                <a:pos x="connsiteX2" y="connsiteY2"/>
              </a:cxn>
              <a:cxn ang="0">
                <a:pos x="connsiteX3" y="connsiteY3"/>
              </a:cxn>
            </a:cxnLst>
            <a:rect l="l" t="t" r="r" b="b"/>
            <a:pathLst>
              <a:path w="938337" h="518308">
                <a:moveTo>
                  <a:pt x="0" y="511439"/>
                </a:moveTo>
                <a:lnTo>
                  <a:pt x="933177" y="0"/>
                </a:lnTo>
                <a:lnTo>
                  <a:pt x="938337" y="518308"/>
                </a:lnTo>
                <a:lnTo>
                  <a:pt x="0" y="511439"/>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9927830" y="5447385"/>
            <a:ext cx="1616148" cy="461665"/>
          </a:xfrm>
          <a:prstGeom prst="rect">
            <a:avLst/>
          </a:prstGeom>
          <a:solidFill>
            <a:srgbClr val="DAF4FD"/>
          </a:solidFill>
          <a:ln>
            <a:solidFill>
              <a:srgbClr val="0070C0"/>
            </a:solidFill>
          </a:ln>
        </p:spPr>
        <p:txBody>
          <a:bodyPr wrap="none">
            <a:spAutoFit/>
          </a:bodyPr>
          <a:lstStyle/>
          <a:p>
            <a:r>
              <a:rPr lang="en-US" sz="1200" dirty="0" err="1"/>
              <a:t>VNF_Zk</a:t>
            </a:r>
            <a:r>
              <a:rPr lang="en-US" sz="1200" dirty="0"/>
              <a:t> </a:t>
            </a:r>
            <a:r>
              <a:rPr lang="en-US" sz="1200" b="1" i="1" dirty="0"/>
              <a:t>VNF Resource</a:t>
            </a:r>
            <a:r>
              <a:rPr lang="en-US" sz="1200" dirty="0"/>
              <a:t>:</a:t>
            </a:r>
          </a:p>
          <a:p>
            <a:pPr marL="228600" indent="-60325"/>
            <a:r>
              <a:rPr lang="en-US" sz="1200" dirty="0" err="1"/>
              <a:t>VFC_Zk</a:t>
            </a:r>
            <a:r>
              <a:rPr lang="en-US" sz="1200" dirty="0"/>
              <a:t> (VFC)</a:t>
            </a:r>
          </a:p>
        </p:txBody>
      </p:sp>
      <p:sp>
        <p:nvSpPr>
          <p:cNvPr id="52" name="Freeform: Shape 51"/>
          <p:cNvSpPr/>
          <p:nvPr/>
        </p:nvSpPr>
        <p:spPr>
          <a:xfrm>
            <a:off x="9115861" y="4886066"/>
            <a:ext cx="480043" cy="895089"/>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394702"/>
              <a:gd name="connsiteY0" fmla="*/ 154929 h 289708"/>
              <a:gd name="connsiteX1" fmla="*/ 3365479 w 3394702"/>
              <a:gd name="connsiteY1" fmla="*/ 0 h 289708"/>
              <a:gd name="connsiteX2" fmla="*/ 3394702 w 3394702"/>
              <a:gd name="connsiteY2" fmla="*/ 289708 h 289708"/>
              <a:gd name="connsiteX3" fmla="*/ 0 w 3394702"/>
              <a:gd name="connsiteY3" fmla="*/ 154929 h 289708"/>
              <a:gd name="connsiteX0" fmla="*/ 0 w 3367406"/>
              <a:gd name="connsiteY0" fmla="*/ 195872 h 289708"/>
              <a:gd name="connsiteX1" fmla="*/ 3338183 w 3367406"/>
              <a:gd name="connsiteY1" fmla="*/ 0 h 289708"/>
              <a:gd name="connsiteX2" fmla="*/ 3367406 w 3367406"/>
              <a:gd name="connsiteY2" fmla="*/ 289708 h 289708"/>
              <a:gd name="connsiteX3" fmla="*/ 0 w 3367406"/>
              <a:gd name="connsiteY3" fmla="*/ 195872 h 289708"/>
              <a:gd name="connsiteX0" fmla="*/ 0 w 2533689"/>
              <a:gd name="connsiteY0" fmla="*/ 168978 h 289708"/>
              <a:gd name="connsiteX1" fmla="*/ 2504466 w 2533689"/>
              <a:gd name="connsiteY1" fmla="*/ 0 h 289708"/>
              <a:gd name="connsiteX2" fmla="*/ 2533689 w 2533689"/>
              <a:gd name="connsiteY2" fmla="*/ 289708 h 289708"/>
              <a:gd name="connsiteX3" fmla="*/ 0 w 2533689"/>
              <a:gd name="connsiteY3" fmla="*/ 168978 h 289708"/>
              <a:gd name="connsiteX0" fmla="*/ 0 w 2504466"/>
              <a:gd name="connsiteY0" fmla="*/ 168978 h 710813"/>
              <a:gd name="connsiteX1" fmla="*/ 2504466 w 2504466"/>
              <a:gd name="connsiteY1" fmla="*/ 0 h 710813"/>
              <a:gd name="connsiteX2" fmla="*/ 2461500 w 2504466"/>
              <a:gd name="connsiteY2" fmla="*/ 710813 h 710813"/>
              <a:gd name="connsiteX3" fmla="*/ 0 w 2504466"/>
              <a:gd name="connsiteY3" fmla="*/ 168978 h 710813"/>
              <a:gd name="connsiteX0" fmla="*/ 0 w 3491055"/>
              <a:gd name="connsiteY0" fmla="*/ 0 h 830593"/>
              <a:gd name="connsiteX1" fmla="*/ 3491055 w 3491055"/>
              <a:gd name="connsiteY1" fmla="*/ 119780 h 830593"/>
              <a:gd name="connsiteX2" fmla="*/ 3448089 w 3491055"/>
              <a:gd name="connsiteY2" fmla="*/ 830593 h 830593"/>
              <a:gd name="connsiteX3" fmla="*/ 0 w 3491055"/>
              <a:gd name="connsiteY3" fmla="*/ 0 h 830593"/>
              <a:gd name="connsiteX0" fmla="*/ 0 w 2889476"/>
              <a:gd name="connsiteY0" fmla="*/ 24599 h 710813"/>
              <a:gd name="connsiteX1" fmla="*/ 2889476 w 2889476"/>
              <a:gd name="connsiteY1" fmla="*/ 0 h 710813"/>
              <a:gd name="connsiteX2" fmla="*/ 2846510 w 2889476"/>
              <a:gd name="connsiteY2" fmla="*/ 710813 h 710813"/>
              <a:gd name="connsiteX3" fmla="*/ 0 w 2889476"/>
              <a:gd name="connsiteY3" fmla="*/ 24599 h 710813"/>
              <a:gd name="connsiteX0" fmla="*/ 0 w 2930419"/>
              <a:gd name="connsiteY0" fmla="*/ 393089 h 710813"/>
              <a:gd name="connsiteX1" fmla="*/ 2930419 w 2930419"/>
              <a:gd name="connsiteY1" fmla="*/ 0 h 710813"/>
              <a:gd name="connsiteX2" fmla="*/ 2887453 w 2930419"/>
              <a:gd name="connsiteY2" fmla="*/ 710813 h 710813"/>
              <a:gd name="connsiteX3" fmla="*/ 0 w 2930419"/>
              <a:gd name="connsiteY3" fmla="*/ 393089 h 710813"/>
              <a:gd name="connsiteX0" fmla="*/ 0 w 2930419"/>
              <a:gd name="connsiteY0" fmla="*/ 229316 h 710813"/>
              <a:gd name="connsiteX1" fmla="*/ 2930419 w 2930419"/>
              <a:gd name="connsiteY1" fmla="*/ 0 h 710813"/>
              <a:gd name="connsiteX2" fmla="*/ 2887453 w 2930419"/>
              <a:gd name="connsiteY2" fmla="*/ 710813 h 710813"/>
              <a:gd name="connsiteX3" fmla="*/ 0 w 2930419"/>
              <a:gd name="connsiteY3" fmla="*/ 229316 h 710813"/>
              <a:gd name="connsiteX0" fmla="*/ 0 w 2935579"/>
              <a:gd name="connsiteY0" fmla="*/ 229316 h 518308"/>
              <a:gd name="connsiteX1" fmla="*/ 2930419 w 2935579"/>
              <a:gd name="connsiteY1" fmla="*/ 0 h 518308"/>
              <a:gd name="connsiteX2" fmla="*/ 2935579 w 2935579"/>
              <a:gd name="connsiteY2" fmla="*/ 518308 h 518308"/>
              <a:gd name="connsiteX3" fmla="*/ 0 w 2935579"/>
              <a:gd name="connsiteY3" fmla="*/ 229316 h 518308"/>
              <a:gd name="connsiteX0" fmla="*/ 0 w 2971674"/>
              <a:gd name="connsiteY0" fmla="*/ 169158 h 518308"/>
              <a:gd name="connsiteX1" fmla="*/ 2966514 w 2971674"/>
              <a:gd name="connsiteY1" fmla="*/ 0 h 518308"/>
              <a:gd name="connsiteX2" fmla="*/ 2971674 w 2971674"/>
              <a:gd name="connsiteY2" fmla="*/ 518308 h 518308"/>
              <a:gd name="connsiteX3" fmla="*/ 0 w 2971674"/>
              <a:gd name="connsiteY3" fmla="*/ 169158 h 518308"/>
              <a:gd name="connsiteX0" fmla="*/ 0 w 2045242"/>
              <a:gd name="connsiteY0" fmla="*/ 972201 h 972201"/>
              <a:gd name="connsiteX1" fmla="*/ 2040082 w 2045242"/>
              <a:gd name="connsiteY1" fmla="*/ 0 h 972201"/>
              <a:gd name="connsiteX2" fmla="*/ 2045242 w 2045242"/>
              <a:gd name="connsiteY2" fmla="*/ 518308 h 972201"/>
              <a:gd name="connsiteX3" fmla="*/ 0 w 2045242"/>
              <a:gd name="connsiteY3" fmla="*/ 972201 h 972201"/>
              <a:gd name="connsiteX0" fmla="*/ 0 w 938337"/>
              <a:gd name="connsiteY0" fmla="*/ 511439 h 518308"/>
              <a:gd name="connsiteX1" fmla="*/ 933177 w 938337"/>
              <a:gd name="connsiteY1" fmla="*/ 0 h 518308"/>
              <a:gd name="connsiteX2" fmla="*/ 938337 w 938337"/>
              <a:gd name="connsiteY2" fmla="*/ 518308 h 518308"/>
              <a:gd name="connsiteX3" fmla="*/ 0 w 938337"/>
              <a:gd name="connsiteY3" fmla="*/ 511439 h 518308"/>
              <a:gd name="connsiteX0" fmla="*/ 0 w 854116"/>
              <a:gd name="connsiteY0" fmla="*/ 1024860 h 1024860"/>
              <a:gd name="connsiteX1" fmla="*/ 848956 w 854116"/>
              <a:gd name="connsiteY1" fmla="*/ 0 h 1024860"/>
              <a:gd name="connsiteX2" fmla="*/ 854116 w 854116"/>
              <a:gd name="connsiteY2" fmla="*/ 518308 h 1024860"/>
              <a:gd name="connsiteX3" fmla="*/ 0 w 854116"/>
              <a:gd name="connsiteY3" fmla="*/ 1024860 h 1024860"/>
              <a:gd name="connsiteX0" fmla="*/ 0 w 480043"/>
              <a:gd name="connsiteY0" fmla="*/ 979383 h 979383"/>
              <a:gd name="connsiteX1" fmla="*/ 474883 w 480043"/>
              <a:gd name="connsiteY1" fmla="*/ 0 h 979383"/>
              <a:gd name="connsiteX2" fmla="*/ 480043 w 480043"/>
              <a:gd name="connsiteY2" fmla="*/ 518308 h 979383"/>
              <a:gd name="connsiteX3" fmla="*/ 0 w 480043"/>
              <a:gd name="connsiteY3" fmla="*/ 979383 h 979383"/>
            </a:gdLst>
            <a:ahLst/>
            <a:cxnLst>
              <a:cxn ang="0">
                <a:pos x="connsiteX0" y="connsiteY0"/>
              </a:cxn>
              <a:cxn ang="0">
                <a:pos x="connsiteX1" y="connsiteY1"/>
              </a:cxn>
              <a:cxn ang="0">
                <a:pos x="connsiteX2" y="connsiteY2"/>
              </a:cxn>
              <a:cxn ang="0">
                <a:pos x="connsiteX3" y="connsiteY3"/>
              </a:cxn>
            </a:cxnLst>
            <a:rect l="l" t="t" r="r" b="b"/>
            <a:pathLst>
              <a:path w="480043" h="979383">
                <a:moveTo>
                  <a:pt x="0" y="979383"/>
                </a:moveTo>
                <a:lnTo>
                  <a:pt x="474883" y="0"/>
                </a:lnTo>
                <a:lnTo>
                  <a:pt x="480043" y="518308"/>
                </a:lnTo>
                <a:lnTo>
                  <a:pt x="0" y="979383"/>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9546135" y="4886067"/>
            <a:ext cx="1582484" cy="461665"/>
          </a:xfrm>
          <a:prstGeom prst="rect">
            <a:avLst/>
          </a:prstGeom>
          <a:solidFill>
            <a:srgbClr val="DAF4FD"/>
          </a:solidFill>
          <a:ln>
            <a:solidFill>
              <a:srgbClr val="0070C0"/>
            </a:solidFill>
          </a:ln>
        </p:spPr>
        <p:txBody>
          <a:bodyPr wrap="none">
            <a:spAutoFit/>
          </a:bodyPr>
          <a:lstStyle/>
          <a:p>
            <a:r>
              <a:rPr lang="en-US" sz="1200" dirty="0" err="1"/>
              <a:t>VNF_Zj</a:t>
            </a:r>
            <a:r>
              <a:rPr lang="en-US" sz="1200" dirty="0"/>
              <a:t> </a:t>
            </a:r>
            <a:r>
              <a:rPr lang="en-US" sz="1200" b="1" i="1" dirty="0"/>
              <a:t>VNF Resource</a:t>
            </a:r>
            <a:r>
              <a:rPr lang="en-US" sz="1200" dirty="0"/>
              <a:t>:</a:t>
            </a:r>
          </a:p>
          <a:p>
            <a:pPr marL="228600" indent="-60325"/>
            <a:r>
              <a:rPr lang="en-US" sz="1200" dirty="0" err="1"/>
              <a:t>VFC_Zj</a:t>
            </a:r>
            <a:r>
              <a:rPr lang="en-US" sz="1200" dirty="0"/>
              <a:t> (VFC)</a:t>
            </a:r>
          </a:p>
        </p:txBody>
      </p:sp>
      <p:sp>
        <p:nvSpPr>
          <p:cNvPr id="56" name="Flowchart: Off-page Connector 55"/>
          <p:cNvSpPr/>
          <p:nvPr/>
        </p:nvSpPr>
        <p:spPr>
          <a:xfrm flipV="1">
            <a:off x="8451466" y="4985661"/>
            <a:ext cx="137160" cy="274320"/>
          </a:xfrm>
          <a:prstGeom prst="flowChartOffpageConnector">
            <a:avLst/>
          </a:prstGeom>
          <a:solidFill>
            <a:schemeClr val="bg1">
              <a:lumMod val="95000"/>
            </a:schemeClr>
          </a:solidFill>
          <a:ln>
            <a:solidFill>
              <a:srgbClr val="0070C0"/>
            </a:solidFill>
          </a:ln>
        </p:spPr>
        <p:txBody>
          <a:bodyPr wrap="none">
            <a:spAutoFit/>
          </a:bodyPr>
          <a:lstStyle/>
          <a:p>
            <a:endParaRPr lang="en-US" sz="1600">
              <a:solidFill>
                <a:schemeClr val="tx1"/>
              </a:solidFill>
            </a:endParaRPr>
          </a:p>
        </p:txBody>
      </p:sp>
      <p:sp>
        <p:nvSpPr>
          <p:cNvPr id="3" name="Freeform: Shape 2">
            <a:extLst>
              <a:ext uri="{FF2B5EF4-FFF2-40B4-BE49-F238E27FC236}">
                <a16:creationId xmlns="" xmlns:a16="http://schemas.microsoft.com/office/drawing/2014/main" id="{C5B17F86-A8BF-4B4A-8098-9F6D619FA63B}"/>
              </a:ext>
            </a:extLst>
          </p:cNvPr>
          <p:cNvSpPr/>
          <p:nvPr/>
        </p:nvSpPr>
        <p:spPr>
          <a:xfrm>
            <a:off x="7191574" y="4645853"/>
            <a:ext cx="1330860" cy="339808"/>
          </a:xfrm>
          <a:custGeom>
            <a:avLst/>
            <a:gdLst>
              <a:gd name="connsiteX0" fmla="*/ 0 w 916080"/>
              <a:gd name="connsiteY0" fmla="*/ 63396 h 344053"/>
              <a:gd name="connsiteX1" fmla="*/ 153909 w 916080"/>
              <a:gd name="connsiteY1" fmla="*/ 325946 h 344053"/>
              <a:gd name="connsiteX2" fmla="*/ 796705 w 916080"/>
              <a:gd name="connsiteY2" fmla="*/ 21 h 344053"/>
              <a:gd name="connsiteX3" fmla="*/ 914400 w 916080"/>
              <a:gd name="connsiteY3" fmla="*/ 344053 h 344053"/>
              <a:gd name="connsiteX0" fmla="*/ 0 w 916080"/>
              <a:gd name="connsiteY0" fmla="*/ 63396 h 344053"/>
              <a:gd name="connsiteX1" fmla="*/ 153909 w 916080"/>
              <a:gd name="connsiteY1" fmla="*/ 325946 h 344053"/>
              <a:gd name="connsiteX2" fmla="*/ 796705 w 916080"/>
              <a:gd name="connsiteY2" fmla="*/ 21 h 344053"/>
              <a:gd name="connsiteX3" fmla="*/ 914400 w 916080"/>
              <a:gd name="connsiteY3" fmla="*/ 344053 h 344053"/>
            </a:gdLst>
            <a:ahLst/>
            <a:cxnLst>
              <a:cxn ang="0">
                <a:pos x="connsiteX0" y="connsiteY0"/>
              </a:cxn>
              <a:cxn ang="0">
                <a:pos x="connsiteX1" y="connsiteY1"/>
              </a:cxn>
              <a:cxn ang="0">
                <a:pos x="connsiteX2" y="connsiteY2"/>
              </a:cxn>
              <a:cxn ang="0">
                <a:pos x="connsiteX3" y="connsiteY3"/>
              </a:cxn>
            </a:cxnLst>
            <a:rect l="l" t="t" r="r" b="b"/>
            <a:pathLst>
              <a:path w="916080" h="344053">
                <a:moveTo>
                  <a:pt x="0" y="63396"/>
                </a:moveTo>
                <a:cubicBezTo>
                  <a:pt x="4330" y="199952"/>
                  <a:pt x="21125" y="336509"/>
                  <a:pt x="153909" y="325946"/>
                </a:cubicBezTo>
                <a:cubicBezTo>
                  <a:pt x="286693" y="315384"/>
                  <a:pt x="669957" y="-2997"/>
                  <a:pt x="796705" y="21"/>
                </a:cubicBezTo>
                <a:cubicBezTo>
                  <a:pt x="923453" y="3039"/>
                  <a:pt x="918926" y="173546"/>
                  <a:pt x="914400" y="344053"/>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defTabSz="914400" latinLnBrk="1"/>
            <a:endParaRPr lang="en-US"/>
          </a:p>
        </p:txBody>
      </p:sp>
    </p:spTree>
    <p:extLst>
      <p:ext uri="{BB962C8B-B14F-4D97-AF65-F5344CB8AC3E}">
        <p14:creationId xmlns:p14="http://schemas.microsoft.com/office/powerpoint/2010/main" val="393882221"/>
      </p:ext>
    </p:extLst>
  </p:cSld>
  <p:clrMapOvr>
    <a:masterClrMapping/>
  </p:clrMapOvr>
  <p:transition spd="med" advClick="0"/>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Freeform: Shape 38"/>
          <p:cNvSpPr/>
          <p:nvPr/>
        </p:nvSpPr>
        <p:spPr>
          <a:xfrm>
            <a:off x="1086207" y="2054268"/>
            <a:ext cx="1306264" cy="3206664"/>
          </a:xfrm>
          <a:custGeom>
            <a:avLst/>
            <a:gdLst>
              <a:gd name="connsiteX0" fmla="*/ 1306264 w 1306264"/>
              <a:gd name="connsiteY0" fmla="*/ 0 h 3206664"/>
              <a:gd name="connsiteX1" fmla="*/ 28609 w 1306264"/>
              <a:gd name="connsiteY1" fmla="*/ 1252603 h 3206664"/>
              <a:gd name="connsiteX2" fmla="*/ 542177 w 1306264"/>
              <a:gd name="connsiteY2" fmla="*/ 3206664 h 3206664"/>
            </a:gdLst>
            <a:ahLst/>
            <a:cxnLst>
              <a:cxn ang="0">
                <a:pos x="connsiteX0" y="connsiteY0"/>
              </a:cxn>
              <a:cxn ang="0">
                <a:pos x="connsiteX1" y="connsiteY1"/>
              </a:cxn>
              <a:cxn ang="0">
                <a:pos x="connsiteX2" y="connsiteY2"/>
              </a:cxn>
            </a:cxnLst>
            <a:rect l="l" t="t" r="r" b="b"/>
            <a:pathLst>
              <a:path w="1306264" h="3206664">
                <a:moveTo>
                  <a:pt x="1306264" y="0"/>
                </a:moveTo>
                <a:cubicBezTo>
                  <a:pt x="731110" y="359079"/>
                  <a:pt x="155957" y="718159"/>
                  <a:pt x="28609" y="1252603"/>
                </a:cubicBezTo>
                <a:cubicBezTo>
                  <a:pt x="-98739" y="1787047"/>
                  <a:pt x="221719" y="2496855"/>
                  <a:pt x="542177" y="3206664"/>
                </a:cubicBezTo>
              </a:path>
            </a:pathLst>
          </a:custGeom>
          <a:noFill/>
          <a:ln w="25400" cap="flat">
            <a:solidFill>
              <a:srgbClr val="8ACC47"/>
            </a:solidFill>
            <a:prstDash val="solid"/>
            <a:round/>
            <a:headEnd type="arrow" w="med" len="med"/>
            <a:tailEnd type="arrow" w="med" len="me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2" name="Title 1"/>
          <p:cNvSpPr>
            <a:spLocks noGrp="1"/>
          </p:cNvSpPr>
          <p:nvPr>
            <p:ph type="title"/>
          </p:nvPr>
        </p:nvSpPr>
        <p:spPr>
          <a:xfrm>
            <a:off x="693072" y="191774"/>
            <a:ext cx="10844563" cy="615553"/>
          </a:xfrm>
        </p:spPr>
        <p:txBody>
          <a:bodyPr>
            <a:noAutofit/>
          </a:bodyPr>
          <a:lstStyle/>
          <a:p>
            <a:r>
              <a:rPr lang="en-US" altLang="en-US" sz="3200" b="1" dirty="0">
                <a:solidFill>
                  <a:schemeClr val="bg1"/>
                </a:solidFill>
                <a:latin typeface="Arial" panose="020B0604020202020204"/>
              </a:rPr>
              <a:t>“</a:t>
            </a:r>
            <a:r>
              <a:rPr lang="en-US" altLang="en-US" sz="3600" b="1" dirty="0">
                <a:solidFill>
                  <a:schemeClr val="bg1"/>
                </a:solidFill>
                <a:latin typeface="Arial" panose="020B0604020202020204"/>
              </a:rPr>
              <a:t>VNF</a:t>
            </a:r>
            <a:r>
              <a:rPr lang="en-US" altLang="en-US" sz="3200" b="1" dirty="0">
                <a:solidFill>
                  <a:schemeClr val="bg1"/>
                </a:solidFill>
                <a:latin typeface="Arial" panose="020B0604020202020204"/>
              </a:rPr>
              <a:t> Chaining” Data Flow for </a:t>
            </a:r>
            <a:r>
              <a:rPr lang="en-US" altLang="en-US" sz="3200" b="1" dirty="0" err="1">
                <a:solidFill>
                  <a:schemeClr val="bg1"/>
                </a:solidFill>
                <a:latin typeface="Arial" panose="020B0604020202020204"/>
              </a:rPr>
              <a:t>Service_W</a:t>
            </a:r>
            <a:r>
              <a:rPr lang="en-US" altLang="en-US" sz="3200" b="1" dirty="0">
                <a:solidFill>
                  <a:schemeClr val="bg1"/>
                </a:solidFill>
                <a:latin typeface="Arial" panose="020B0604020202020204"/>
              </a:rPr>
              <a:t> Example 1</a:t>
            </a:r>
            <a:endParaRPr lang="en-US" sz="3200" dirty="0">
              <a:solidFill>
                <a:schemeClr val="bg1"/>
              </a:solidFill>
            </a:endParaRPr>
          </a:p>
        </p:txBody>
      </p:sp>
      <p:sp>
        <p:nvSpPr>
          <p:cNvPr id="3" name="Oval 2"/>
          <p:cNvSpPr/>
          <p:nvPr/>
        </p:nvSpPr>
        <p:spPr>
          <a:xfrm>
            <a:off x="2084609" y="1601133"/>
            <a:ext cx="1407737" cy="488488"/>
          </a:xfrm>
          <a:prstGeom prst="ellipse">
            <a:avLst/>
          </a:prstGeom>
          <a:solidFill>
            <a:srgbClr val="DAF4FD"/>
          </a:solidFill>
          <a:ln>
            <a:solidFill>
              <a:srgbClr val="0070C0"/>
            </a:solidFill>
          </a:ln>
        </p:spPr>
        <p:txBody>
          <a:bodyPr wrap="square" anchor="ctr">
            <a:noAutofit/>
          </a:bodyPr>
          <a:lstStyle/>
          <a:p>
            <a:pPr algn="ctr"/>
            <a:r>
              <a:rPr lang="en-US" sz="1600" b="1" dirty="0"/>
              <a:t>VNF_W</a:t>
            </a:r>
          </a:p>
        </p:txBody>
      </p:sp>
      <p:sp>
        <p:nvSpPr>
          <p:cNvPr id="4" name="Oval 3"/>
          <p:cNvSpPr/>
          <p:nvPr/>
        </p:nvSpPr>
        <p:spPr>
          <a:xfrm>
            <a:off x="4538318" y="2826127"/>
            <a:ext cx="1287035" cy="488488"/>
          </a:xfrm>
          <a:prstGeom prst="ellipse">
            <a:avLst/>
          </a:prstGeom>
          <a:solidFill>
            <a:srgbClr val="DAF4FD"/>
          </a:solidFill>
          <a:ln>
            <a:solidFill>
              <a:srgbClr val="0070C0"/>
            </a:solidFill>
          </a:ln>
        </p:spPr>
        <p:txBody>
          <a:bodyPr wrap="square" anchor="ctr">
            <a:noAutofit/>
          </a:bodyPr>
          <a:lstStyle/>
          <a:p>
            <a:pPr algn="ctr"/>
            <a:r>
              <a:rPr lang="en-US" sz="1600" b="1" dirty="0"/>
              <a:t>VNF_X</a:t>
            </a:r>
          </a:p>
        </p:txBody>
      </p:sp>
      <p:sp>
        <p:nvSpPr>
          <p:cNvPr id="6" name="Oval 5"/>
          <p:cNvSpPr/>
          <p:nvPr/>
        </p:nvSpPr>
        <p:spPr>
          <a:xfrm>
            <a:off x="8937369" y="2609005"/>
            <a:ext cx="1421532" cy="488488"/>
          </a:xfrm>
          <a:prstGeom prst="ellipse">
            <a:avLst/>
          </a:prstGeom>
          <a:solidFill>
            <a:srgbClr val="DAF4FD"/>
          </a:solidFill>
          <a:ln>
            <a:solidFill>
              <a:srgbClr val="0070C0"/>
            </a:solidFill>
          </a:ln>
        </p:spPr>
        <p:txBody>
          <a:bodyPr wrap="square" anchor="ctr">
            <a:noAutofit/>
          </a:bodyPr>
          <a:lstStyle/>
          <a:p>
            <a:pPr algn="ctr"/>
            <a:r>
              <a:rPr lang="en-US" sz="1600" b="1" dirty="0" err="1"/>
              <a:t>VNF_Zk</a:t>
            </a:r>
            <a:endParaRPr lang="en-US" sz="1600" b="1" dirty="0"/>
          </a:p>
        </p:txBody>
      </p:sp>
      <p:sp>
        <p:nvSpPr>
          <p:cNvPr id="7" name="Oval 6"/>
          <p:cNvSpPr/>
          <p:nvPr/>
        </p:nvSpPr>
        <p:spPr>
          <a:xfrm>
            <a:off x="9009791" y="3926157"/>
            <a:ext cx="1349110" cy="488488"/>
          </a:xfrm>
          <a:prstGeom prst="ellipse">
            <a:avLst/>
          </a:prstGeom>
          <a:solidFill>
            <a:srgbClr val="DAF4FD"/>
          </a:solidFill>
          <a:ln>
            <a:solidFill>
              <a:srgbClr val="0070C0"/>
            </a:solidFill>
          </a:ln>
        </p:spPr>
        <p:txBody>
          <a:bodyPr wrap="square" anchor="ctr">
            <a:noAutofit/>
          </a:bodyPr>
          <a:lstStyle/>
          <a:p>
            <a:pPr algn="ctr"/>
            <a:r>
              <a:rPr lang="en-US" sz="1600" b="1" dirty="0" err="1"/>
              <a:t>VNF_Zj</a:t>
            </a:r>
            <a:endParaRPr lang="en-US" sz="1600" b="1" dirty="0"/>
          </a:p>
        </p:txBody>
      </p:sp>
      <p:cxnSp>
        <p:nvCxnSpPr>
          <p:cNvPr id="9" name="Straight Arrow Connector 8"/>
          <p:cNvCxnSpPr/>
          <p:nvPr/>
        </p:nvCxnSpPr>
        <p:spPr>
          <a:xfrm>
            <a:off x="8924669" y="3138571"/>
            <a:ext cx="65801" cy="1037872"/>
          </a:xfrm>
          <a:prstGeom prst="straightConnector1">
            <a:avLst/>
          </a:prstGeom>
          <a:noFill/>
          <a:ln w="25400" cap="flat">
            <a:solidFill>
              <a:srgbClr val="8ACC47"/>
            </a:solidFill>
            <a:prstDash val="solid"/>
            <a:round/>
            <a:headEnd type="arrow" w="med" len="med"/>
            <a:tailEnd type="arrow" w="med" len="me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0" name="Straight Arrow Connector 9"/>
          <p:cNvCxnSpPr>
            <a:cxnSpLocks/>
          </p:cNvCxnSpPr>
          <p:nvPr/>
        </p:nvCxnSpPr>
        <p:spPr>
          <a:xfrm>
            <a:off x="5722073" y="3192349"/>
            <a:ext cx="3215296" cy="1150759"/>
          </a:xfrm>
          <a:prstGeom prst="straightConnector1">
            <a:avLst/>
          </a:prstGeom>
          <a:noFill/>
          <a:ln w="25400" cap="flat">
            <a:solidFill>
              <a:srgbClr val="8ACC47"/>
            </a:solidFill>
            <a:prstDash val="solid"/>
            <a:round/>
            <a:headEnd type="arrow" w="med" len="med"/>
            <a:tailEnd type="arrow" w="med" len="me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6" name="Straight Arrow Connector 15"/>
          <p:cNvCxnSpPr>
            <a:stCxn id="3" idx="5"/>
          </p:cNvCxnSpPr>
          <p:nvPr/>
        </p:nvCxnSpPr>
        <p:spPr>
          <a:xfrm>
            <a:off x="3286188" y="2018084"/>
            <a:ext cx="1218849" cy="1133300"/>
          </a:xfrm>
          <a:prstGeom prst="straightConnector1">
            <a:avLst/>
          </a:prstGeom>
          <a:noFill/>
          <a:ln w="25400" cap="flat">
            <a:solidFill>
              <a:srgbClr val="8ACC47"/>
            </a:solidFill>
            <a:prstDash val="solid"/>
            <a:round/>
            <a:headEnd type="arrow" w="med" len="med"/>
            <a:tailEnd type="arrow" w="med" len="me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21" name="TextBox 20"/>
          <p:cNvSpPr txBox="1"/>
          <p:nvPr/>
        </p:nvSpPr>
        <p:spPr>
          <a:xfrm>
            <a:off x="1884360" y="3813848"/>
            <a:ext cx="2803655"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err="1">
                <a:ln>
                  <a:noFill/>
                </a:ln>
                <a:solidFill>
                  <a:srgbClr val="000000"/>
                </a:solidFill>
                <a:effectLst/>
                <a:uFillTx/>
                <a:latin typeface="+mn-lt"/>
                <a:ea typeface="+mn-ea"/>
                <a:cs typeface="+mn-cs"/>
                <a:sym typeface="Calibri"/>
              </a:rPr>
              <a:t>Service_W’s</a:t>
            </a:r>
            <a:r>
              <a:rPr kumimoji="0" lang="en-US" sz="1400" b="0" i="0" u="none" strike="noStrike" cap="none" spc="0" normalizeH="0" baseline="0" dirty="0">
                <a:ln>
                  <a:noFill/>
                </a:ln>
                <a:solidFill>
                  <a:srgbClr val="000000"/>
                </a:solidFill>
                <a:effectLst/>
                <a:uFillTx/>
                <a:latin typeface="+mn-lt"/>
                <a:ea typeface="+mn-ea"/>
                <a:cs typeface="+mn-cs"/>
                <a:sym typeface="Calibri"/>
              </a:rPr>
              <a:t> Allotted Resource provided by </a:t>
            </a:r>
            <a:r>
              <a:rPr kumimoji="0" lang="en-US" sz="1400" b="0" i="0" u="none" strike="noStrike" cap="none" spc="0" normalizeH="0" baseline="0" dirty="0" err="1">
                <a:ln>
                  <a:noFill/>
                </a:ln>
                <a:solidFill>
                  <a:srgbClr val="000000"/>
                </a:solidFill>
                <a:effectLst/>
                <a:uFillTx/>
                <a:latin typeface="+mn-lt"/>
                <a:ea typeface="+mn-ea"/>
                <a:cs typeface="+mn-cs"/>
                <a:sym typeface="Calibri"/>
              </a:rPr>
              <a:t>Service_X</a:t>
            </a:r>
            <a:endParaRPr kumimoji="0" lang="en-US" sz="1400" b="0" i="0" u="none" strike="noStrike" cap="none" spc="0" normalizeH="0" baseline="0" dirty="0">
              <a:ln>
                <a:noFill/>
              </a:ln>
              <a:solidFill>
                <a:srgbClr val="000000"/>
              </a:solidFill>
              <a:effectLst/>
              <a:uFillTx/>
              <a:latin typeface="+mn-lt"/>
              <a:ea typeface="+mn-ea"/>
              <a:cs typeface="+mn-cs"/>
              <a:sym typeface="Calibri"/>
            </a:endParaRPr>
          </a:p>
        </p:txBody>
      </p:sp>
      <p:sp>
        <p:nvSpPr>
          <p:cNvPr id="22" name="Freeform: Shape 21"/>
          <p:cNvSpPr/>
          <p:nvPr/>
        </p:nvSpPr>
        <p:spPr>
          <a:xfrm>
            <a:off x="3105701" y="3262516"/>
            <a:ext cx="1186693" cy="625643"/>
          </a:xfrm>
          <a:custGeom>
            <a:avLst/>
            <a:gdLst>
              <a:gd name="connsiteX0" fmla="*/ 163158 w 1149748"/>
              <a:gd name="connsiteY0" fmla="*/ 577516 h 577516"/>
              <a:gd name="connsiteX1" fmla="*/ 78937 w 1149748"/>
              <a:gd name="connsiteY1" fmla="*/ 288758 h 577516"/>
              <a:gd name="connsiteX2" fmla="*/ 1149748 w 1149748"/>
              <a:gd name="connsiteY2" fmla="*/ 0 h 577516"/>
              <a:gd name="connsiteX0" fmla="*/ 88180 w 1219149"/>
              <a:gd name="connsiteY0" fmla="*/ 625643 h 625643"/>
              <a:gd name="connsiteX1" fmla="*/ 148338 w 1219149"/>
              <a:gd name="connsiteY1" fmla="*/ 288758 h 625643"/>
              <a:gd name="connsiteX2" fmla="*/ 1219149 w 1219149"/>
              <a:gd name="connsiteY2" fmla="*/ 0 h 625643"/>
              <a:gd name="connsiteX0" fmla="*/ 78543 w 1209512"/>
              <a:gd name="connsiteY0" fmla="*/ 625643 h 625643"/>
              <a:gd name="connsiteX1" fmla="*/ 138701 w 1209512"/>
              <a:gd name="connsiteY1" fmla="*/ 288758 h 625643"/>
              <a:gd name="connsiteX2" fmla="*/ 1209512 w 1209512"/>
              <a:gd name="connsiteY2" fmla="*/ 0 h 625643"/>
              <a:gd name="connsiteX0" fmla="*/ 55724 w 1186693"/>
              <a:gd name="connsiteY0" fmla="*/ 625643 h 625643"/>
              <a:gd name="connsiteX1" fmla="*/ 176040 w 1186693"/>
              <a:gd name="connsiteY1" fmla="*/ 240631 h 625643"/>
              <a:gd name="connsiteX2" fmla="*/ 1186693 w 1186693"/>
              <a:gd name="connsiteY2" fmla="*/ 0 h 625643"/>
            </a:gdLst>
            <a:ahLst/>
            <a:cxnLst>
              <a:cxn ang="0">
                <a:pos x="connsiteX0" y="connsiteY0"/>
              </a:cxn>
              <a:cxn ang="0">
                <a:pos x="connsiteX1" y="connsiteY1"/>
              </a:cxn>
              <a:cxn ang="0">
                <a:pos x="connsiteX2" y="connsiteY2"/>
              </a:cxn>
            </a:cxnLst>
            <a:rect l="l" t="t" r="r" b="b"/>
            <a:pathLst>
              <a:path w="1186693" h="625643">
                <a:moveTo>
                  <a:pt x="55724" y="625643"/>
                </a:moveTo>
                <a:cubicBezTo>
                  <a:pt x="-44539" y="493295"/>
                  <a:pt x="-12455" y="344905"/>
                  <a:pt x="176040" y="240631"/>
                </a:cubicBezTo>
                <a:cubicBezTo>
                  <a:pt x="364535" y="136357"/>
                  <a:pt x="733503" y="96252"/>
                  <a:pt x="1186693" y="0"/>
                </a:cubicBezTo>
              </a:path>
            </a:pathLst>
          </a:custGeom>
          <a:noFill/>
          <a:ln w="3175" cap="flat">
            <a:solidFill>
              <a:schemeClr val="accent1"/>
            </a:solidFill>
            <a:prstDash val="sysDash"/>
            <a:round/>
            <a:headEnd type="none" w="med" len="med"/>
            <a:tailEnd type="arrow" w="med" len="me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defTabSz="914400" latinLnBrk="1"/>
            <a:endParaRPr lang="en-US"/>
          </a:p>
        </p:txBody>
      </p:sp>
      <p:sp>
        <p:nvSpPr>
          <p:cNvPr id="25" name="TextBox 24"/>
          <p:cNvSpPr txBox="1"/>
          <p:nvPr/>
        </p:nvSpPr>
        <p:spPr>
          <a:xfrm>
            <a:off x="5652631" y="2082215"/>
            <a:ext cx="2803655"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err="1">
                <a:ln>
                  <a:noFill/>
                </a:ln>
                <a:solidFill>
                  <a:srgbClr val="000000"/>
                </a:solidFill>
                <a:effectLst/>
                <a:uFillTx/>
                <a:latin typeface="+mn-lt"/>
                <a:ea typeface="+mn-ea"/>
                <a:cs typeface="+mn-cs"/>
                <a:sym typeface="Calibri"/>
              </a:rPr>
              <a:t>Service_X’s</a:t>
            </a:r>
            <a:r>
              <a:rPr kumimoji="0" lang="en-US" sz="1400" b="0" i="0" u="none" strike="noStrike" cap="none" spc="0" normalizeH="0" baseline="0" dirty="0">
                <a:ln>
                  <a:noFill/>
                </a:ln>
                <a:solidFill>
                  <a:srgbClr val="000000"/>
                </a:solidFill>
                <a:effectLst/>
                <a:uFillTx/>
                <a:latin typeface="+mn-lt"/>
                <a:ea typeface="+mn-ea"/>
                <a:cs typeface="+mn-cs"/>
                <a:sym typeface="Calibri"/>
              </a:rPr>
              <a:t> Allotted Resource provided by </a:t>
            </a:r>
            <a:r>
              <a:rPr kumimoji="0" lang="en-US" sz="1400" b="0" i="0" u="none" strike="noStrike" cap="none" spc="0" normalizeH="0" baseline="0" dirty="0" err="1">
                <a:ln>
                  <a:noFill/>
                </a:ln>
                <a:solidFill>
                  <a:srgbClr val="000000"/>
                </a:solidFill>
                <a:effectLst/>
                <a:uFillTx/>
                <a:latin typeface="+mn-lt"/>
                <a:ea typeface="+mn-ea"/>
                <a:cs typeface="+mn-cs"/>
                <a:sym typeface="Calibri"/>
              </a:rPr>
              <a:t>Service_Z</a:t>
            </a:r>
            <a:endParaRPr kumimoji="0" lang="en-US" sz="1400" b="0" i="0" u="none" strike="noStrike" cap="none" spc="0" normalizeH="0" baseline="0" dirty="0">
              <a:ln>
                <a:noFill/>
              </a:ln>
              <a:solidFill>
                <a:srgbClr val="000000"/>
              </a:solidFill>
              <a:effectLst/>
              <a:uFillTx/>
              <a:latin typeface="+mn-lt"/>
              <a:ea typeface="+mn-ea"/>
              <a:cs typeface="+mn-cs"/>
              <a:sym typeface="Calibri"/>
            </a:endParaRPr>
          </a:p>
        </p:txBody>
      </p:sp>
      <p:sp>
        <p:nvSpPr>
          <p:cNvPr id="26" name="Freeform: Shape 25"/>
          <p:cNvSpPr/>
          <p:nvPr/>
        </p:nvSpPr>
        <p:spPr>
          <a:xfrm>
            <a:off x="7565022" y="2672364"/>
            <a:ext cx="1319681" cy="1479884"/>
          </a:xfrm>
          <a:custGeom>
            <a:avLst/>
            <a:gdLst>
              <a:gd name="connsiteX0" fmla="*/ 112368 w 1375684"/>
              <a:gd name="connsiteY0" fmla="*/ 17883 h 1509799"/>
              <a:gd name="connsiteX1" fmla="*/ 124400 w 1375684"/>
              <a:gd name="connsiteY1" fmla="*/ 210389 h 1509799"/>
              <a:gd name="connsiteX2" fmla="*/ 1375684 w 1375684"/>
              <a:gd name="connsiteY2" fmla="*/ 1509799 h 1509799"/>
              <a:gd name="connsiteX0" fmla="*/ 50357 w 1313673"/>
              <a:gd name="connsiteY0" fmla="*/ 1426 h 1493342"/>
              <a:gd name="connsiteX1" fmla="*/ 206768 w 1313673"/>
              <a:gd name="connsiteY1" fmla="*/ 615037 h 1493342"/>
              <a:gd name="connsiteX2" fmla="*/ 1313673 w 1313673"/>
              <a:gd name="connsiteY2" fmla="*/ 1493342 h 1493342"/>
              <a:gd name="connsiteX0" fmla="*/ 63099 w 1278288"/>
              <a:gd name="connsiteY0" fmla="*/ 4274 h 1159306"/>
              <a:gd name="connsiteX1" fmla="*/ 171383 w 1278288"/>
              <a:gd name="connsiteY1" fmla="*/ 281001 h 1159306"/>
              <a:gd name="connsiteX2" fmla="*/ 1278288 w 1278288"/>
              <a:gd name="connsiteY2" fmla="*/ 1159306 h 1159306"/>
              <a:gd name="connsiteX0" fmla="*/ 47758 w 1323105"/>
              <a:gd name="connsiteY0" fmla="*/ 1620 h 1433378"/>
              <a:gd name="connsiteX1" fmla="*/ 216200 w 1323105"/>
              <a:gd name="connsiteY1" fmla="*/ 555073 h 1433378"/>
              <a:gd name="connsiteX2" fmla="*/ 1323105 w 1323105"/>
              <a:gd name="connsiteY2" fmla="*/ 1433378 h 1433378"/>
              <a:gd name="connsiteX0" fmla="*/ 31741 w 1307088"/>
              <a:gd name="connsiteY0" fmla="*/ 0 h 1431758"/>
              <a:gd name="connsiteX1" fmla="*/ 200183 w 1307088"/>
              <a:gd name="connsiteY1" fmla="*/ 553453 h 1431758"/>
              <a:gd name="connsiteX2" fmla="*/ 1307088 w 1307088"/>
              <a:gd name="connsiteY2" fmla="*/ 1431758 h 1431758"/>
              <a:gd name="connsiteX0" fmla="*/ 8971 w 1284318"/>
              <a:gd name="connsiteY0" fmla="*/ 0 h 1431758"/>
              <a:gd name="connsiteX1" fmla="*/ 442107 w 1284318"/>
              <a:gd name="connsiteY1" fmla="*/ 794084 h 1431758"/>
              <a:gd name="connsiteX2" fmla="*/ 1284318 w 1284318"/>
              <a:gd name="connsiteY2" fmla="*/ 1431758 h 1431758"/>
              <a:gd name="connsiteX0" fmla="*/ 9980 w 1285327"/>
              <a:gd name="connsiteY0" fmla="*/ 0 h 1431758"/>
              <a:gd name="connsiteX1" fmla="*/ 443116 w 1285327"/>
              <a:gd name="connsiteY1" fmla="*/ 794084 h 1431758"/>
              <a:gd name="connsiteX2" fmla="*/ 1285327 w 1285327"/>
              <a:gd name="connsiteY2" fmla="*/ 1431758 h 1431758"/>
              <a:gd name="connsiteX0" fmla="*/ 9980 w 1285327"/>
              <a:gd name="connsiteY0" fmla="*/ 0 h 1431758"/>
              <a:gd name="connsiteX1" fmla="*/ 443116 w 1285327"/>
              <a:gd name="connsiteY1" fmla="*/ 794084 h 1431758"/>
              <a:gd name="connsiteX2" fmla="*/ 1285327 w 1285327"/>
              <a:gd name="connsiteY2" fmla="*/ 1431758 h 1431758"/>
              <a:gd name="connsiteX0" fmla="*/ 8239 w 1319681"/>
              <a:gd name="connsiteY0" fmla="*/ 0 h 1479884"/>
              <a:gd name="connsiteX1" fmla="*/ 477470 w 1319681"/>
              <a:gd name="connsiteY1" fmla="*/ 842210 h 1479884"/>
              <a:gd name="connsiteX2" fmla="*/ 1319681 w 1319681"/>
              <a:gd name="connsiteY2" fmla="*/ 1479884 h 1479884"/>
              <a:gd name="connsiteX0" fmla="*/ 8239 w 1319681"/>
              <a:gd name="connsiteY0" fmla="*/ 0 h 1479884"/>
              <a:gd name="connsiteX1" fmla="*/ 477470 w 1319681"/>
              <a:gd name="connsiteY1" fmla="*/ 842210 h 1479884"/>
              <a:gd name="connsiteX2" fmla="*/ 1319681 w 1319681"/>
              <a:gd name="connsiteY2" fmla="*/ 1479884 h 1479884"/>
            </a:gdLst>
            <a:ahLst/>
            <a:cxnLst>
              <a:cxn ang="0">
                <a:pos x="connsiteX0" y="connsiteY0"/>
              </a:cxn>
              <a:cxn ang="0">
                <a:pos x="connsiteX1" y="connsiteY1"/>
              </a:cxn>
              <a:cxn ang="0">
                <a:pos x="connsiteX2" y="connsiteY2"/>
              </a:cxn>
            </a:cxnLst>
            <a:rect l="l" t="t" r="r" b="b"/>
            <a:pathLst>
              <a:path w="1319681" h="1479884">
                <a:moveTo>
                  <a:pt x="8239" y="0"/>
                </a:moveTo>
                <a:cubicBezTo>
                  <a:pt x="-54927" y="272715"/>
                  <a:pt x="258896" y="595563"/>
                  <a:pt x="477470" y="842210"/>
                </a:cubicBezTo>
                <a:cubicBezTo>
                  <a:pt x="696044" y="1088857"/>
                  <a:pt x="943694" y="1243263"/>
                  <a:pt x="1319681" y="1479884"/>
                </a:cubicBezTo>
              </a:path>
            </a:pathLst>
          </a:custGeom>
          <a:noFill/>
          <a:ln w="3175" cap="flat">
            <a:solidFill>
              <a:schemeClr val="accent1"/>
            </a:solidFill>
            <a:prstDash val="sysDash"/>
            <a:round/>
            <a:headEnd type="none" w="med" len="med"/>
            <a:tailEnd type="arrow" w="med" len="me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defTabSz="914400" latinLnBrk="1"/>
            <a:endParaRPr lang="en-US"/>
          </a:p>
        </p:txBody>
      </p:sp>
      <p:sp>
        <p:nvSpPr>
          <p:cNvPr id="27" name="Freeform: Shape 26"/>
          <p:cNvSpPr/>
          <p:nvPr/>
        </p:nvSpPr>
        <p:spPr>
          <a:xfrm>
            <a:off x="7657481" y="2660331"/>
            <a:ext cx="1106905" cy="370406"/>
          </a:xfrm>
          <a:custGeom>
            <a:avLst/>
            <a:gdLst>
              <a:gd name="connsiteX0" fmla="*/ 0 w 1157623"/>
              <a:gd name="connsiteY0" fmla="*/ 0 h 589548"/>
              <a:gd name="connsiteX1" fmla="*/ 348916 w 1157623"/>
              <a:gd name="connsiteY1" fmla="*/ 324853 h 589548"/>
              <a:gd name="connsiteX2" fmla="*/ 1106905 w 1157623"/>
              <a:gd name="connsiteY2" fmla="*/ 348916 h 589548"/>
              <a:gd name="connsiteX3" fmla="*/ 1094874 w 1157623"/>
              <a:gd name="connsiteY3" fmla="*/ 336885 h 589548"/>
              <a:gd name="connsiteX4" fmla="*/ 1155032 w 1157623"/>
              <a:gd name="connsiteY4" fmla="*/ 589548 h 589548"/>
              <a:gd name="connsiteX0" fmla="*/ 0 w 1157623"/>
              <a:gd name="connsiteY0" fmla="*/ 0 h 358845"/>
              <a:gd name="connsiteX1" fmla="*/ 348916 w 1157623"/>
              <a:gd name="connsiteY1" fmla="*/ 324853 h 358845"/>
              <a:gd name="connsiteX2" fmla="*/ 1106905 w 1157623"/>
              <a:gd name="connsiteY2" fmla="*/ 348916 h 358845"/>
              <a:gd name="connsiteX3" fmla="*/ 1094874 w 1157623"/>
              <a:gd name="connsiteY3" fmla="*/ 336885 h 358845"/>
              <a:gd name="connsiteX0" fmla="*/ 0 w 1122112"/>
              <a:gd name="connsiteY0" fmla="*/ 0 h 433137"/>
              <a:gd name="connsiteX1" fmla="*/ 348916 w 1122112"/>
              <a:gd name="connsiteY1" fmla="*/ 324853 h 433137"/>
              <a:gd name="connsiteX2" fmla="*/ 1106905 w 1122112"/>
              <a:gd name="connsiteY2" fmla="*/ 348916 h 433137"/>
              <a:gd name="connsiteX3" fmla="*/ 878306 w 1122112"/>
              <a:gd name="connsiteY3" fmla="*/ 433137 h 433137"/>
              <a:gd name="connsiteX0" fmla="*/ 0 w 1106905"/>
              <a:gd name="connsiteY0" fmla="*/ 0 h 353275"/>
              <a:gd name="connsiteX1" fmla="*/ 348916 w 1106905"/>
              <a:gd name="connsiteY1" fmla="*/ 324853 h 353275"/>
              <a:gd name="connsiteX2" fmla="*/ 1106905 w 1106905"/>
              <a:gd name="connsiteY2" fmla="*/ 348916 h 353275"/>
              <a:gd name="connsiteX0" fmla="*/ 0 w 1106905"/>
              <a:gd name="connsiteY0" fmla="*/ 0 h 370406"/>
              <a:gd name="connsiteX1" fmla="*/ 348916 w 1106905"/>
              <a:gd name="connsiteY1" fmla="*/ 324853 h 370406"/>
              <a:gd name="connsiteX2" fmla="*/ 1106905 w 1106905"/>
              <a:gd name="connsiteY2" fmla="*/ 348916 h 370406"/>
            </a:gdLst>
            <a:ahLst/>
            <a:cxnLst>
              <a:cxn ang="0">
                <a:pos x="connsiteX0" y="connsiteY0"/>
              </a:cxn>
              <a:cxn ang="0">
                <a:pos x="connsiteX1" y="connsiteY1"/>
              </a:cxn>
              <a:cxn ang="0">
                <a:pos x="connsiteX2" y="connsiteY2"/>
              </a:cxn>
            </a:cxnLst>
            <a:rect l="l" t="t" r="r" b="b"/>
            <a:pathLst>
              <a:path w="1106905" h="370406">
                <a:moveTo>
                  <a:pt x="0" y="0"/>
                </a:moveTo>
                <a:cubicBezTo>
                  <a:pt x="82216" y="133350"/>
                  <a:pt x="164432" y="266700"/>
                  <a:pt x="348916" y="324853"/>
                </a:cubicBezTo>
                <a:cubicBezTo>
                  <a:pt x="533400" y="383006"/>
                  <a:pt x="814136" y="378996"/>
                  <a:pt x="1106905" y="348916"/>
                </a:cubicBezTo>
              </a:path>
            </a:pathLst>
          </a:custGeom>
          <a:noFill/>
          <a:ln w="3175" cap="flat">
            <a:solidFill>
              <a:schemeClr val="accent1"/>
            </a:solidFill>
            <a:prstDash val="sysDash"/>
            <a:round/>
            <a:headEnd type="none" w="med" len="med"/>
            <a:tailEnd type="arrow" w="med" len="me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defTabSz="914400" latinLnBrk="1"/>
            <a:endParaRPr lang="en-US"/>
          </a:p>
        </p:txBody>
      </p:sp>
      <p:grpSp>
        <p:nvGrpSpPr>
          <p:cNvPr id="34" name="Group 33"/>
          <p:cNvGrpSpPr/>
          <p:nvPr/>
        </p:nvGrpSpPr>
        <p:grpSpPr>
          <a:xfrm>
            <a:off x="1507055" y="5267909"/>
            <a:ext cx="577554" cy="398702"/>
            <a:chOff x="7573033" y="965138"/>
            <a:chExt cx="577554" cy="398702"/>
          </a:xfrm>
        </p:grpSpPr>
        <p:sp>
          <p:nvSpPr>
            <p:cNvPr id="35" name="Rectangle 34"/>
            <p:cNvSpPr/>
            <p:nvPr/>
          </p:nvSpPr>
          <p:spPr>
            <a:xfrm>
              <a:off x="7678519" y="1133008"/>
              <a:ext cx="373978" cy="230832"/>
            </a:xfrm>
            <a:prstGeom prst="rect">
              <a:avLst/>
            </a:prstGeom>
            <a:solidFill>
              <a:schemeClr val="accent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36" name="Isosceles Triangle 35"/>
            <p:cNvSpPr/>
            <p:nvPr/>
          </p:nvSpPr>
          <p:spPr>
            <a:xfrm>
              <a:off x="7573033" y="965138"/>
              <a:ext cx="577554" cy="186258"/>
            </a:xfrm>
            <a:prstGeom prst="triangle">
              <a:avLst/>
            </a:prstGeom>
            <a:solidFill>
              <a:schemeClr val="accent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grpSp>
      <p:grpSp>
        <p:nvGrpSpPr>
          <p:cNvPr id="41" name="Group 40"/>
          <p:cNvGrpSpPr/>
          <p:nvPr/>
        </p:nvGrpSpPr>
        <p:grpSpPr>
          <a:xfrm>
            <a:off x="4359112" y="3104130"/>
            <a:ext cx="562710" cy="261608"/>
            <a:chOff x="4262559" y="3028745"/>
            <a:chExt cx="562710" cy="261608"/>
          </a:xfrm>
        </p:grpSpPr>
        <p:sp>
          <p:nvSpPr>
            <p:cNvPr id="42" name="Oval 41"/>
            <p:cNvSpPr>
              <a:spLocks noChangeAspect="1"/>
            </p:cNvSpPr>
            <p:nvPr/>
          </p:nvSpPr>
          <p:spPr>
            <a:xfrm>
              <a:off x="4262559" y="3075999"/>
              <a:ext cx="562710" cy="168681"/>
            </a:xfrm>
            <a:prstGeom prst="ellipse">
              <a:avLst/>
            </a:prstGeom>
            <a:solidFill>
              <a:srgbClr val="FFFFFF"/>
            </a:solidFill>
            <a:ln w="25400" cap="flat">
              <a:solidFill>
                <a:schemeClr val="accent1"/>
              </a:solidFill>
              <a:prstDash val="sysDash"/>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43" name="TextBox 42"/>
            <p:cNvSpPr txBox="1"/>
            <p:nvPr/>
          </p:nvSpPr>
          <p:spPr>
            <a:xfrm>
              <a:off x="4326652" y="3028745"/>
              <a:ext cx="446595" cy="2616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050" b="0" i="0" u="none" strike="noStrike" cap="none" spc="0" normalizeH="0" baseline="0" dirty="0">
                  <a:ln>
                    <a:noFill/>
                  </a:ln>
                  <a:solidFill>
                    <a:srgbClr val="000000"/>
                  </a:solidFill>
                  <a:effectLst/>
                  <a:uFillTx/>
                  <a:latin typeface="+mn-lt"/>
                  <a:ea typeface="+mn-ea"/>
                  <a:cs typeface="+mn-cs"/>
                  <a:sym typeface="Calibri"/>
                </a:rPr>
                <a:t>AR_W</a:t>
              </a:r>
            </a:p>
          </p:txBody>
        </p:sp>
      </p:grpSp>
      <p:grpSp>
        <p:nvGrpSpPr>
          <p:cNvPr id="59" name="Group 58"/>
          <p:cNvGrpSpPr/>
          <p:nvPr/>
        </p:nvGrpSpPr>
        <p:grpSpPr>
          <a:xfrm>
            <a:off x="8855634" y="2897357"/>
            <a:ext cx="622747" cy="1553873"/>
            <a:chOff x="9881166" y="3135559"/>
            <a:chExt cx="622747" cy="1553873"/>
          </a:xfrm>
        </p:grpSpPr>
        <p:sp>
          <p:nvSpPr>
            <p:cNvPr id="54" name="Freeform: Shape 53"/>
            <p:cNvSpPr/>
            <p:nvPr/>
          </p:nvSpPr>
          <p:spPr>
            <a:xfrm>
              <a:off x="9881166" y="3177211"/>
              <a:ext cx="622747" cy="1477758"/>
            </a:xfrm>
            <a:custGeom>
              <a:avLst/>
              <a:gdLst>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400500 w 622747"/>
                <a:gd name="connsiteY13" fmla="*/ 130577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43949 w 622747"/>
                <a:gd name="connsiteY28" fmla="*/ 1316451 h 1478806"/>
                <a:gd name="connsiteX29" fmla="*/ 311551 w 622747"/>
                <a:gd name="connsiteY29" fmla="*/ 1099415 h 1478806"/>
                <a:gd name="connsiteX30" fmla="*/ 283087 w 622747"/>
                <a:gd name="connsiteY30" fmla="*/ 665342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400500 w 622747"/>
                <a:gd name="connsiteY13" fmla="*/ 130577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43949 w 622747"/>
                <a:gd name="connsiteY28" fmla="*/ 1316451 h 1478806"/>
                <a:gd name="connsiteX29" fmla="*/ 297319 w 622747"/>
                <a:gd name="connsiteY29" fmla="*/ 1106531 h 1478806"/>
                <a:gd name="connsiteX30" fmla="*/ 283087 w 622747"/>
                <a:gd name="connsiteY30" fmla="*/ 665342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400500 w 622747"/>
                <a:gd name="connsiteY13" fmla="*/ 130577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43949 w 622747"/>
                <a:gd name="connsiteY28" fmla="*/ 1316451 h 1478806"/>
                <a:gd name="connsiteX29" fmla="*/ 297319 w 622747"/>
                <a:gd name="connsiteY29" fmla="*/ 1106531 h 1478806"/>
                <a:gd name="connsiteX30" fmla="*/ 290203 w 622747"/>
                <a:gd name="connsiteY30" fmla="*/ 665342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400500 w 622747"/>
                <a:gd name="connsiteY13" fmla="*/ 130577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43949 w 622747"/>
                <a:gd name="connsiteY28" fmla="*/ 1316451 h 1478806"/>
                <a:gd name="connsiteX29" fmla="*/ 297319 w 622747"/>
                <a:gd name="connsiteY29" fmla="*/ 1106531 h 1478806"/>
                <a:gd name="connsiteX30" fmla="*/ 286645 w 622747"/>
                <a:gd name="connsiteY30" fmla="*/ 668899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400500 w 622747"/>
                <a:gd name="connsiteY13" fmla="*/ 130577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75971 w 622747"/>
                <a:gd name="connsiteY28" fmla="*/ 1284429 h 1478806"/>
                <a:gd name="connsiteX29" fmla="*/ 297319 w 622747"/>
                <a:gd name="connsiteY29" fmla="*/ 1106531 h 1478806"/>
                <a:gd name="connsiteX30" fmla="*/ 286645 w 622747"/>
                <a:gd name="connsiteY30" fmla="*/ 668899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382711 w 622747"/>
                <a:gd name="connsiteY13" fmla="*/ 128798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75971 w 622747"/>
                <a:gd name="connsiteY28" fmla="*/ 1284429 h 1478806"/>
                <a:gd name="connsiteX29" fmla="*/ 297319 w 622747"/>
                <a:gd name="connsiteY29" fmla="*/ 1106531 h 1478806"/>
                <a:gd name="connsiteX30" fmla="*/ 286645 w 622747"/>
                <a:gd name="connsiteY30" fmla="*/ 668899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019"/>
                <a:gd name="connsiteX1" fmla="*/ 290203 w 622747"/>
                <a:gd name="connsiteY1" fmla="*/ 0 h 1478019"/>
                <a:gd name="connsiteX2" fmla="*/ 400500 w 622747"/>
                <a:gd name="connsiteY2" fmla="*/ 10674 h 1478019"/>
                <a:gd name="connsiteX3" fmla="*/ 482334 w 622747"/>
                <a:gd name="connsiteY3" fmla="*/ 28464 h 1478019"/>
                <a:gd name="connsiteX4" fmla="*/ 546377 w 622747"/>
                <a:gd name="connsiteY4" fmla="*/ 64043 h 1478019"/>
                <a:gd name="connsiteX5" fmla="*/ 557051 w 622747"/>
                <a:gd name="connsiteY5" fmla="*/ 110297 h 1478019"/>
                <a:gd name="connsiteX6" fmla="*/ 471660 w 622747"/>
                <a:gd name="connsiteY6" fmla="*/ 156551 h 1478019"/>
                <a:gd name="connsiteX7" fmla="*/ 382711 w 622747"/>
                <a:gd name="connsiteY7" fmla="*/ 163667 h 1478019"/>
                <a:gd name="connsiteX8" fmla="*/ 332899 w 622747"/>
                <a:gd name="connsiteY8" fmla="*/ 177899 h 1478019"/>
                <a:gd name="connsiteX9" fmla="*/ 315109 w 622747"/>
                <a:gd name="connsiteY9" fmla="*/ 220594 h 1478019"/>
                <a:gd name="connsiteX10" fmla="*/ 307993 w 622747"/>
                <a:gd name="connsiteY10" fmla="*/ 270406 h 1478019"/>
                <a:gd name="connsiteX11" fmla="*/ 307993 w 622747"/>
                <a:gd name="connsiteY11" fmla="*/ 426957 h 1478019"/>
                <a:gd name="connsiteX12" fmla="*/ 340015 w 622747"/>
                <a:gd name="connsiteY12" fmla="*/ 1106531 h 1478019"/>
                <a:gd name="connsiteX13" fmla="*/ 382711 w 622747"/>
                <a:gd name="connsiteY13" fmla="*/ 1287987 h 1478019"/>
                <a:gd name="connsiteX14" fmla="*/ 510798 w 622747"/>
                <a:gd name="connsiteY14" fmla="*/ 1320009 h 1478019"/>
                <a:gd name="connsiteX15" fmla="*/ 581957 w 622747"/>
                <a:gd name="connsiteY15" fmla="*/ 1344915 h 1478019"/>
                <a:gd name="connsiteX16" fmla="*/ 617537 w 622747"/>
                <a:gd name="connsiteY16" fmla="*/ 1373379 h 1478019"/>
                <a:gd name="connsiteX17" fmla="*/ 621095 w 622747"/>
                <a:gd name="connsiteY17" fmla="*/ 1398285 h 1478019"/>
                <a:gd name="connsiteX18" fmla="*/ 603305 w 622747"/>
                <a:gd name="connsiteY18" fmla="*/ 1433864 h 1478019"/>
                <a:gd name="connsiteX19" fmla="*/ 528588 w 622747"/>
                <a:gd name="connsiteY19" fmla="*/ 1458770 h 1478019"/>
                <a:gd name="connsiteX20" fmla="*/ 400500 w 622747"/>
                <a:gd name="connsiteY20" fmla="*/ 1476560 h 1478019"/>
                <a:gd name="connsiteX21" fmla="*/ 300877 w 622747"/>
                <a:gd name="connsiteY21" fmla="*/ 1476560 h 1478019"/>
                <a:gd name="connsiteX22" fmla="*/ 211928 w 622747"/>
                <a:gd name="connsiteY22" fmla="*/ 1473002 h 1478019"/>
                <a:gd name="connsiteX23" fmla="*/ 147884 w 622747"/>
                <a:gd name="connsiteY23" fmla="*/ 1451654 h 1478019"/>
                <a:gd name="connsiteX24" fmla="*/ 101630 w 622747"/>
                <a:gd name="connsiteY24" fmla="*/ 1440980 h 1478019"/>
                <a:gd name="connsiteX25" fmla="*/ 76725 w 622747"/>
                <a:gd name="connsiteY25" fmla="*/ 1408959 h 1478019"/>
                <a:gd name="connsiteX26" fmla="*/ 76725 w 622747"/>
                <a:gd name="connsiteY26" fmla="*/ 1355589 h 1478019"/>
                <a:gd name="connsiteX27" fmla="*/ 144326 w 622747"/>
                <a:gd name="connsiteY27" fmla="*/ 1337799 h 1478019"/>
                <a:gd name="connsiteX28" fmla="*/ 275971 w 622747"/>
                <a:gd name="connsiteY28" fmla="*/ 1284429 h 1478019"/>
                <a:gd name="connsiteX29" fmla="*/ 297319 w 622747"/>
                <a:gd name="connsiteY29" fmla="*/ 1106531 h 1478019"/>
                <a:gd name="connsiteX30" fmla="*/ 286645 w 622747"/>
                <a:gd name="connsiteY30" fmla="*/ 668899 h 1478019"/>
                <a:gd name="connsiteX31" fmla="*/ 268855 w 622747"/>
                <a:gd name="connsiteY31" fmla="*/ 238384 h 1478019"/>
                <a:gd name="connsiteX32" fmla="*/ 211928 w 622747"/>
                <a:gd name="connsiteY32" fmla="*/ 177899 h 1478019"/>
                <a:gd name="connsiteX33" fmla="*/ 126536 w 622747"/>
                <a:gd name="connsiteY33" fmla="*/ 160109 h 1478019"/>
                <a:gd name="connsiteX34" fmla="*/ 48261 w 622747"/>
                <a:gd name="connsiteY34" fmla="*/ 138761 h 1478019"/>
                <a:gd name="connsiteX35" fmla="*/ 2007 w 622747"/>
                <a:gd name="connsiteY35" fmla="*/ 103181 h 1478019"/>
                <a:gd name="connsiteX36" fmla="*/ 12681 w 622747"/>
                <a:gd name="connsiteY36" fmla="*/ 64043 h 1478019"/>
                <a:gd name="connsiteX37" fmla="*/ 51819 w 622747"/>
                <a:gd name="connsiteY37" fmla="*/ 42696 h 1478019"/>
                <a:gd name="connsiteX38" fmla="*/ 137210 w 622747"/>
                <a:gd name="connsiteY38" fmla="*/ 10674 h 1478019"/>
                <a:gd name="connsiteX0" fmla="*/ 137210 w 622747"/>
                <a:gd name="connsiteY0" fmla="*/ 10674 h 1478019"/>
                <a:gd name="connsiteX1" fmla="*/ 290203 w 622747"/>
                <a:gd name="connsiteY1" fmla="*/ 0 h 1478019"/>
                <a:gd name="connsiteX2" fmla="*/ 400500 w 622747"/>
                <a:gd name="connsiteY2" fmla="*/ 10674 h 1478019"/>
                <a:gd name="connsiteX3" fmla="*/ 482334 w 622747"/>
                <a:gd name="connsiteY3" fmla="*/ 28464 h 1478019"/>
                <a:gd name="connsiteX4" fmla="*/ 546377 w 622747"/>
                <a:gd name="connsiteY4" fmla="*/ 64043 h 1478019"/>
                <a:gd name="connsiteX5" fmla="*/ 557051 w 622747"/>
                <a:gd name="connsiteY5" fmla="*/ 110297 h 1478019"/>
                <a:gd name="connsiteX6" fmla="*/ 471660 w 622747"/>
                <a:gd name="connsiteY6" fmla="*/ 156551 h 1478019"/>
                <a:gd name="connsiteX7" fmla="*/ 382711 w 622747"/>
                <a:gd name="connsiteY7" fmla="*/ 163667 h 1478019"/>
                <a:gd name="connsiteX8" fmla="*/ 332899 w 622747"/>
                <a:gd name="connsiteY8" fmla="*/ 177899 h 1478019"/>
                <a:gd name="connsiteX9" fmla="*/ 315109 w 622747"/>
                <a:gd name="connsiteY9" fmla="*/ 220594 h 1478019"/>
                <a:gd name="connsiteX10" fmla="*/ 307993 w 622747"/>
                <a:gd name="connsiteY10" fmla="*/ 270406 h 1478019"/>
                <a:gd name="connsiteX11" fmla="*/ 307993 w 622747"/>
                <a:gd name="connsiteY11" fmla="*/ 426957 h 1478019"/>
                <a:gd name="connsiteX12" fmla="*/ 340015 w 622747"/>
                <a:gd name="connsiteY12" fmla="*/ 1106531 h 1478019"/>
                <a:gd name="connsiteX13" fmla="*/ 382711 w 622747"/>
                <a:gd name="connsiteY13" fmla="*/ 1287987 h 1478019"/>
                <a:gd name="connsiteX14" fmla="*/ 510798 w 622747"/>
                <a:gd name="connsiteY14" fmla="*/ 1320009 h 1478019"/>
                <a:gd name="connsiteX15" fmla="*/ 581957 w 622747"/>
                <a:gd name="connsiteY15" fmla="*/ 1344915 h 1478019"/>
                <a:gd name="connsiteX16" fmla="*/ 617537 w 622747"/>
                <a:gd name="connsiteY16" fmla="*/ 1373379 h 1478019"/>
                <a:gd name="connsiteX17" fmla="*/ 621095 w 622747"/>
                <a:gd name="connsiteY17" fmla="*/ 1398285 h 1478019"/>
                <a:gd name="connsiteX18" fmla="*/ 603305 w 622747"/>
                <a:gd name="connsiteY18" fmla="*/ 1433864 h 1478019"/>
                <a:gd name="connsiteX19" fmla="*/ 528588 w 622747"/>
                <a:gd name="connsiteY19" fmla="*/ 1458770 h 1478019"/>
                <a:gd name="connsiteX20" fmla="*/ 400500 w 622747"/>
                <a:gd name="connsiteY20" fmla="*/ 1476560 h 1478019"/>
                <a:gd name="connsiteX21" fmla="*/ 300877 w 622747"/>
                <a:gd name="connsiteY21" fmla="*/ 1476560 h 1478019"/>
                <a:gd name="connsiteX22" fmla="*/ 211928 w 622747"/>
                <a:gd name="connsiteY22" fmla="*/ 1473002 h 1478019"/>
                <a:gd name="connsiteX23" fmla="*/ 147884 w 622747"/>
                <a:gd name="connsiteY23" fmla="*/ 1451654 h 1478019"/>
                <a:gd name="connsiteX24" fmla="*/ 101630 w 622747"/>
                <a:gd name="connsiteY24" fmla="*/ 1440980 h 1478019"/>
                <a:gd name="connsiteX25" fmla="*/ 76725 w 622747"/>
                <a:gd name="connsiteY25" fmla="*/ 1408959 h 1478019"/>
                <a:gd name="connsiteX26" fmla="*/ 90957 w 622747"/>
                <a:gd name="connsiteY26" fmla="*/ 1359147 h 1478019"/>
                <a:gd name="connsiteX27" fmla="*/ 144326 w 622747"/>
                <a:gd name="connsiteY27" fmla="*/ 1337799 h 1478019"/>
                <a:gd name="connsiteX28" fmla="*/ 275971 w 622747"/>
                <a:gd name="connsiteY28" fmla="*/ 1284429 h 1478019"/>
                <a:gd name="connsiteX29" fmla="*/ 297319 w 622747"/>
                <a:gd name="connsiteY29" fmla="*/ 1106531 h 1478019"/>
                <a:gd name="connsiteX30" fmla="*/ 286645 w 622747"/>
                <a:gd name="connsiteY30" fmla="*/ 668899 h 1478019"/>
                <a:gd name="connsiteX31" fmla="*/ 268855 w 622747"/>
                <a:gd name="connsiteY31" fmla="*/ 238384 h 1478019"/>
                <a:gd name="connsiteX32" fmla="*/ 211928 w 622747"/>
                <a:gd name="connsiteY32" fmla="*/ 177899 h 1478019"/>
                <a:gd name="connsiteX33" fmla="*/ 126536 w 622747"/>
                <a:gd name="connsiteY33" fmla="*/ 160109 h 1478019"/>
                <a:gd name="connsiteX34" fmla="*/ 48261 w 622747"/>
                <a:gd name="connsiteY34" fmla="*/ 138761 h 1478019"/>
                <a:gd name="connsiteX35" fmla="*/ 2007 w 622747"/>
                <a:gd name="connsiteY35" fmla="*/ 103181 h 1478019"/>
                <a:gd name="connsiteX36" fmla="*/ 12681 w 622747"/>
                <a:gd name="connsiteY36" fmla="*/ 64043 h 1478019"/>
                <a:gd name="connsiteX37" fmla="*/ 51819 w 622747"/>
                <a:gd name="connsiteY37" fmla="*/ 42696 h 1478019"/>
                <a:gd name="connsiteX38" fmla="*/ 137210 w 622747"/>
                <a:gd name="connsiteY38" fmla="*/ 10674 h 1478019"/>
                <a:gd name="connsiteX0" fmla="*/ 137210 w 622747"/>
                <a:gd name="connsiteY0" fmla="*/ 10674 h 1478019"/>
                <a:gd name="connsiteX1" fmla="*/ 290203 w 622747"/>
                <a:gd name="connsiteY1" fmla="*/ 0 h 1478019"/>
                <a:gd name="connsiteX2" fmla="*/ 400500 w 622747"/>
                <a:gd name="connsiteY2" fmla="*/ 10674 h 1478019"/>
                <a:gd name="connsiteX3" fmla="*/ 482334 w 622747"/>
                <a:gd name="connsiteY3" fmla="*/ 28464 h 1478019"/>
                <a:gd name="connsiteX4" fmla="*/ 546377 w 622747"/>
                <a:gd name="connsiteY4" fmla="*/ 64043 h 1478019"/>
                <a:gd name="connsiteX5" fmla="*/ 557051 w 622747"/>
                <a:gd name="connsiteY5" fmla="*/ 110297 h 1478019"/>
                <a:gd name="connsiteX6" fmla="*/ 471660 w 622747"/>
                <a:gd name="connsiteY6" fmla="*/ 156551 h 1478019"/>
                <a:gd name="connsiteX7" fmla="*/ 382711 w 622747"/>
                <a:gd name="connsiteY7" fmla="*/ 163667 h 1478019"/>
                <a:gd name="connsiteX8" fmla="*/ 332899 w 622747"/>
                <a:gd name="connsiteY8" fmla="*/ 177899 h 1478019"/>
                <a:gd name="connsiteX9" fmla="*/ 315109 w 622747"/>
                <a:gd name="connsiteY9" fmla="*/ 220594 h 1478019"/>
                <a:gd name="connsiteX10" fmla="*/ 307993 w 622747"/>
                <a:gd name="connsiteY10" fmla="*/ 270406 h 1478019"/>
                <a:gd name="connsiteX11" fmla="*/ 307993 w 622747"/>
                <a:gd name="connsiteY11" fmla="*/ 426957 h 1478019"/>
                <a:gd name="connsiteX12" fmla="*/ 340015 w 622747"/>
                <a:gd name="connsiteY12" fmla="*/ 1106531 h 1478019"/>
                <a:gd name="connsiteX13" fmla="*/ 382711 w 622747"/>
                <a:gd name="connsiteY13" fmla="*/ 1287987 h 1478019"/>
                <a:gd name="connsiteX14" fmla="*/ 510798 w 622747"/>
                <a:gd name="connsiteY14" fmla="*/ 1320009 h 1478019"/>
                <a:gd name="connsiteX15" fmla="*/ 581957 w 622747"/>
                <a:gd name="connsiteY15" fmla="*/ 1344915 h 1478019"/>
                <a:gd name="connsiteX16" fmla="*/ 617537 w 622747"/>
                <a:gd name="connsiteY16" fmla="*/ 1373379 h 1478019"/>
                <a:gd name="connsiteX17" fmla="*/ 621095 w 622747"/>
                <a:gd name="connsiteY17" fmla="*/ 1398285 h 1478019"/>
                <a:gd name="connsiteX18" fmla="*/ 603305 w 622747"/>
                <a:gd name="connsiteY18" fmla="*/ 1433864 h 1478019"/>
                <a:gd name="connsiteX19" fmla="*/ 528588 w 622747"/>
                <a:gd name="connsiteY19" fmla="*/ 1458770 h 1478019"/>
                <a:gd name="connsiteX20" fmla="*/ 400500 w 622747"/>
                <a:gd name="connsiteY20" fmla="*/ 1476560 h 1478019"/>
                <a:gd name="connsiteX21" fmla="*/ 300877 w 622747"/>
                <a:gd name="connsiteY21" fmla="*/ 1476560 h 1478019"/>
                <a:gd name="connsiteX22" fmla="*/ 211928 w 622747"/>
                <a:gd name="connsiteY22" fmla="*/ 1473002 h 1478019"/>
                <a:gd name="connsiteX23" fmla="*/ 158558 w 622747"/>
                <a:gd name="connsiteY23" fmla="*/ 1462328 h 1478019"/>
                <a:gd name="connsiteX24" fmla="*/ 101630 w 622747"/>
                <a:gd name="connsiteY24" fmla="*/ 1440980 h 1478019"/>
                <a:gd name="connsiteX25" fmla="*/ 76725 w 622747"/>
                <a:gd name="connsiteY25" fmla="*/ 1408959 h 1478019"/>
                <a:gd name="connsiteX26" fmla="*/ 90957 w 622747"/>
                <a:gd name="connsiteY26" fmla="*/ 1359147 h 1478019"/>
                <a:gd name="connsiteX27" fmla="*/ 144326 w 622747"/>
                <a:gd name="connsiteY27" fmla="*/ 1337799 h 1478019"/>
                <a:gd name="connsiteX28" fmla="*/ 275971 w 622747"/>
                <a:gd name="connsiteY28" fmla="*/ 1284429 h 1478019"/>
                <a:gd name="connsiteX29" fmla="*/ 297319 w 622747"/>
                <a:gd name="connsiteY29" fmla="*/ 1106531 h 1478019"/>
                <a:gd name="connsiteX30" fmla="*/ 286645 w 622747"/>
                <a:gd name="connsiteY30" fmla="*/ 668899 h 1478019"/>
                <a:gd name="connsiteX31" fmla="*/ 268855 w 622747"/>
                <a:gd name="connsiteY31" fmla="*/ 238384 h 1478019"/>
                <a:gd name="connsiteX32" fmla="*/ 211928 w 622747"/>
                <a:gd name="connsiteY32" fmla="*/ 177899 h 1478019"/>
                <a:gd name="connsiteX33" fmla="*/ 126536 w 622747"/>
                <a:gd name="connsiteY33" fmla="*/ 160109 h 1478019"/>
                <a:gd name="connsiteX34" fmla="*/ 48261 w 622747"/>
                <a:gd name="connsiteY34" fmla="*/ 138761 h 1478019"/>
                <a:gd name="connsiteX35" fmla="*/ 2007 w 622747"/>
                <a:gd name="connsiteY35" fmla="*/ 103181 h 1478019"/>
                <a:gd name="connsiteX36" fmla="*/ 12681 w 622747"/>
                <a:gd name="connsiteY36" fmla="*/ 64043 h 1478019"/>
                <a:gd name="connsiteX37" fmla="*/ 51819 w 622747"/>
                <a:gd name="connsiteY37" fmla="*/ 42696 h 1478019"/>
                <a:gd name="connsiteX38" fmla="*/ 137210 w 622747"/>
                <a:gd name="connsiteY38" fmla="*/ 10674 h 1478019"/>
                <a:gd name="connsiteX0" fmla="*/ 137210 w 622747"/>
                <a:gd name="connsiteY0" fmla="*/ 10674 h 1478019"/>
                <a:gd name="connsiteX1" fmla="*/ 290203 w 622747"/>
                <a:gd name="connsiteY1" fmla="*/ 0 h 1478019"/>
                <a:gd name="connsiteX2" fmla="*/ 400500 w 622747"/>
                <a:gd name="connsiteY2" fmla="*/ 10674 h 1478019"/>
                <a:gd name="connsiteX3" fmla="*/ 482334 w 622747"/>
                <a:gd name="connsiteY3" fmla="*/ 28464 h 1478019"/>
                <a:gd name="connsiteX4" fmla="*/ 546377 w 622747"/>
                <a:gd name="connsiteY4" fmla="*/ 64043 h 1478019"/>
                <a:gd name="connsiteX5" fmla="*/ 557051 w 622747"/>
                <a:gd name="connsiteY5" fmla="*/ 110297 h 1478019"/>
                <a:gd name="connsiteX6" fmla="*/ 471660 w 622747"/>
                <a:gd name="connsiteY6" fmla="*/ 156551 h 1478019"/>
                <a:gd name="connsiteX7" fmla="*/ 382711 w 622747"/>
                <a:gd name="connsiteY7" fmla="*/ 163667 h 1478019"/>
                <a:gd name="connsiteX8" fmla="*/ 332899 w 622747"/>
                <a:gd name="connsiteY8" fmla="*/ 177899 h 1478019"/>
                <a:gd name="connsiteX9" fmla="*/ 315109 w 622747"/>
                <a:gd name="connsiteY9" fmla="*/ 220594 h 1478019"/>
                <a:gd name="connsiteX10" fmla="*/ 307993 w 622747"/>
                <a:gd name="connsiteY10" fmla="*/ 270406 h 1478019"/>
                <a:gd name="connsiteX11" fmla="*/ 307993 w 622747"/>
                <a:gd name="connsiteY11" fmla="*/ 426957 h 1478019"/>
                <a:gd name="connsiteX12" fmla="*/ 340015 w 622747"/>
                <a:gd name="connsiteY12" fmla="*/ 1106531 h 1478019"/>
                <a:gd name="connsiteX13" fmla="*/ 382711 w 622747"/>
                <a:gd name="connsiteY13" fmla="*/ 1287987 h 1478019"/>
                <a:gd name="connsiteX14" fmla="*/ 482334 w 622747"/>
                <a:gd name="connsiteY14" fmla="*/ 1316451 h 1478019"/>
                <a:gd name="connsiteX15" fmla="*/ 581957 w 622747"/>
                <a:gd name="connsiteY15" fmla="*/ 1344915 h 1478019"/>
                <a:gd name="connsiteX16" fmla="*/ 617537 w 622747"/>
                <a:gd name="connsiteY16" fmla="*/ 1373379 h 1478019"/>
                <a:gd name="connsiteX17" fmla="*/ 621095 w 622747"/>
                <a:gd name="connsiteY17" fmla="*/ 1398285 h 1478019"/>
                <a:gd name="connsiteX18" fmla="*/ 603305 w 622747"/>
                <a:gd name="connsiteY18" fmla="*/ 1433864 h 1478019"/>
                <a:gd name="connsiteX19" fmla="*/ 528588 w 622747"/>
                <a:gd name="connsiteY19" fmla="*/ 1458770 h 1478019"/>
                <a:gd name="connsiteX20" fmla="*/ 400500 w 622747"/>
                <a:gd name="connsiteY20" fmla="*/ 1476560 h 1478019"/>
                <a:gd name="connsiteX21" fmla="*/ 300877 w 622747"/>
                <a:gd name="connsiteY21" fmla="*/ 1476560 h 1478019"/>
                <a:gd name="connsiteX22" fmla="*/ 211928 w 622747"/>
                <a:gd name="connsiteY22" fmla="*/ 1473002 h 1478019"/>
                <a:gd name="connsiteX23" fmla="*/ 158558 w 622747"/>
                <a:gd name="connsiteY23" fmla="*/ 1462328 h 1478019"/>
                <a:gd name="connsiteX24" fmla="*/ 101630 w 622747"/>
                <a:gd name="connsiteY24" fmla="*/ 1440980 h 1478019"/>
                <a:gd name="connsiteX25" fmla="*/ 76725 w 622747"/>
                <a:gd name="connsiteY25" fmla="*/ 1408959 h 1478019"/>
                <a:gd name="connsiteX26" fmla="*/ 90957 w 622747"/>
                <a:gd name="connsiteY26" fmla="*/ 1359147 h 1478019"/>
                <a:gd name="connsiteX27" fmla="*/ 144326 w 622747"/>
                <a:gd name="connsiteY27" fmla="*/ 1337799 h 1478019"/>
                <a:gd name="connsiteX28" fmla="*/ 275971 w 622747"/>
                <a:gd name="connsiteY28" fmla="*/ 1284429 h 1478019"/>
                <a:gd name="connsiteX29" fmla="*/ 297319 w 622747"/>
                <a:gd name="connsiteY29" fmla="*/ 1106531 h 1478019"/>
                <a:gd name="connsiteX30" fmla="*/ 286645 w 622747"/>
                <a:gd name="connsiteY30" fmla="*/ 668899 h 1478019"/>
                <a:gd name="connsiteX31" fmla="*/ 268855 w 622747"/>
                <a:gd name="connsiteY31" fmla="*/ 238384 h 1478019"/>
                <a:gd name="connsiteX32" fmla="*/ 211928 w 622747"/>
                <a:gd name="connsiteY32" fmla="*/ 177899 h 1478019"/>
                <a:gd name="connsiteX33" fmla="*/ 126536 w 622747"/>
                <a:gd name="connsiteY33" fmla="*/ 160109 h 1478019"/>
                <a:gd name="connsiteX34" fmla="*/ 48261 w 622747"/>
                <a:gd name="connsiteY34" fmla="*/ 138761 h 1478019"/>
                <a:gd name="connsiteX35" fmla="*/ 2007 w 622747"/>
                <a:gd name="connsiteY35" fmla="*/ 103181 h 1478019"/>
                <a:gd name="connsiteX36" fmla="*/ 12681 w 622747"/>
                <a:gd name="connsiteY36" fmla="*/ 64043 h 1478019"/>
                <a:gd name="connsiteX37" fmla="*/ 51819 w 622747"/>
                <a:gd name="connsiteY37" fmla="*/ 42696 h 1478019"/>
                <a:gd name="connsiteX38" fmla="*/ 137210 w 622747"/>
                <a:gd name="connsiteY38" fmla="*/ 10674 h 1478019"/>
                <a:gd name="connsiteX0" fmla="*/ 137210 w 622747"/>
                <a:gd name="connsiteY0" fmla="*/ 10674 h 1477758"/>
                <a:gd name="connsiteX1" fmla="*/ 290203 w 622747"/>
                <a:gd name="connsiteY1" fmla="*/ 0 h 1477758"/>
                <a:gd name="connsiteX2" fmla="*/ 400500 w 622747"/>
                <a:gd name="connsiteY2" fmla="*/ 10674 h 1477758"/>
                <a:gd name="connsiteX3" fmla="*/ 482334 w 622747"/>
                <a:gd name="connsiteY3" fmla="*/ 28464 h 1477758"/>
                <a:gd name="connsiteX4" fmla="*/ 546377 w 622747"/>
                <a:gd name="connsiteY4" fmla="*/ 64043 h 1477758"/>
                <a:gd name="connsiteX5" fmla="*/ 557051 w 622747"/>
                <a:gd name="connsiteY5" fmla="*/ 110297 h 1477758"/>
                <a:gd name="connsiteX6" fmla="*/ 471660 w 622747"/>
                <a:gd name="connsiteY6" fmla="*/ 156551 h 1477758"/>
                <a:gd name="connsiteX7" fmla="*/ 382711 w 622747"/>
                <a:gd name="connsiteY7" fmla="*/ 163667 h 1477758"/>
                <a:gd name="connsiteX8" fmla="*/ 332899 w 622747"/>
                <a:gd name="connsiteY8" fmla="*/ 177899 h 1477758"/>
                <a:gd name="connsiteX9" fmla="*/ 315109 w 622747"/>
                <a:gd name="connsiteY9" fmla="*/ 220594 h 1477758"/>
                <a:gd name="connsiteX10" fmla="*/ 307993 w 622747"/>
                <a:gd name="connsiteY10" fmla="*/ 270406 h 1477758"/>
                <a:gd name="connsiteX11" fmla="*/ 307993 w 622747"/>
                <a:gd name="connsiteY11" fmla="*/ 426957 h 1477758"/>
                <a:gd name="connsiteX12" fmla="*/ 340015 w 622747"/>
                <a:gd name="connsiteY12" fmla="*/ 1106531 h 1477758"/>
                <a:gd name="connsiteX13" fmla="*/ 382711 w 622747"/>
                <a:gd name="connsiteY13" fmla="*/ 1287987 h 1477758"/>
                <a:gd name="connsiteX14" fmla="*/ 482334 w 622747"/>
                <a:gd name="connsiteY14" fmla="*/ 1316451 h 1477758"/>
                <a:gd name="connsiteX15" fmla="*/ 581957 w 622747"/>
                <a:gd name="connsiteY15" fmla="*/ 1344915 h 1477758"/>
                <a:gd name="connsiteX16" fmla="*/ 617537 w 622747"/>
                <a:gd name="connsiteY16" fmla="*/ 1373379 h 1477758"/>
                <a:gd name="connsiteX17" fmla="*/ 621095 w 622747"/>
                <a:gd name="connsiteY17" fmla="*/ 1398285 h 1477758"/>
                <a:gd name="connsiteX18" fmla="*/ 603305 w 622747"/>
                <a:gd name="connsiteY18" fmla="*/ 1433864 h 1477758"/>
                <a:gd name="connsiteX19" fmla="*/ 507240 w 622747"/>
                <a:gd name="connsiteY19" fmla="*/ 1462328 h 1477758"/>
                <a:gd name="connsiteX20" fmla="*/ 400500 w 622747"/>
                <a:gd name="connsiteY20" fmla="*/ 1476560 h 1477758"/>
                <a:gd name="connsiteX21" fmla="*/ 300877 w 622747"/>
                <a:gd name="connsiteY21" fmla="*/ 1476560 h 1477758"/>
                <a:gd name="connsiteX22" fmla="*/ 211928 w 622747"/>
                <a:gd name="connsiteY22" fmla="*/ 1473002 h 1477758"/>
                <a:gd name="connsiteX23" fmla="*/ 158558 w 622747"/>
                <a:gd name="connsiteY23" fmla="*/ 1462328 h 1477758"/>
                <a:gd name="connsiteX24" fmla="*/ 101630 w 622747"/>
                <a:gd name="connsiteY24" fmla="*/ 1440980 h 1477758"/>
                <a:gd name="connsiteX25" fmla="*/ 76725 w 622747"/>
                <a:gd name="connsiteY25" fmla="*/ 1408959 h 1477758"/>
                <a:gd name="connsiteX26" fmla="*/ 90957 w 622747"/>
                <a:gd name="connsiteY26" fmla="*/ 1359147 h 1477758"/>
                <a:gd name="connsiteX27" fmla="*/ 144326 w 622747"/>
                <a:gd name="connsiteY27" fmla="*/ 1337799 h 1477758"/>
                <a:gd name="connsiteX28" fmla="*/ 275971 w 622747"/>
                <a:gd name="connsiteY28" fmla="*/ 1284429 h 1477758"/>
                <a:gd name="connsiteX29" fmla="*/ 297319 w 622747"/>
                <a:gd name="connsiteY29" fmla="*/ 1106531 h 1477758"/>
                <a:gd name="connsiteX30" fmla="*/ 286645 w 622747"/>
                <a:gd name="connsiteY30" fmla="*/ 668899 h 1477758"/>
                <a:gd name="connsiteX31" fmla="*/ 268855 w 622747"/>
                <a:gd name="connsiteY31" fmla="*/ 238384 h 1477758"/>
                <a:gd name="connsiteX32" fmla="*/ 211928 w 622747"/>
                <a:gd name="connsiteY32" fmla="*/ 177899 h 1477758"/>
                <a:gd name="connsiteX33" fmla="*/ 126536 w 622747"/>
                <a:gd name="connsiteY33" fmla="*/ 160109 h 1477758"/>
                <a:gd name="connsiteX34" fmla="*/ 48261 w 622747"/>
                <a:gd name="connsiteY34" fmla="*/ 138761 h 1477758"/>
                <a:gd name="connsiteX35" fmla="*/ 2007 w 622747"/>
                <a:gd name="connsiteY35" fmla="*/ 103181 h 1477758"/>
                <a:gd name="connsiteX36" fmla="*/ 12681 w 622747"/>
                <a:gd name="connsiteY36" fmla="*/ 64043 h 1477758"/>
                <a:gd name="connsiteX37" fmla="*/ 51819 w 622747"/>
                <a:gd name="connsiteY37" fmla="*/ 42696 h 1477758"/>
                <a:gd name="connsiteX38" fmla="*/ 137210 w 622747"/>
                <a:gd name="connsiteY38" fmla="*/ 10674 h 1477758"/>
                <a:gd name="connsiteX0" fmla="*/ 137210 w 622747"/>
                <a:gd name="connsiteY0" fmla="*/ 10674 h 1477758"/>
                <a:gd name="connsiteX1" fmla="*/ 290203 w 622747"/>
                <a:gd name="connsiteY1" fmla="*/ 0 h 1477758"/>
                <a:gd name="connsiteX2" fmla="*/ 400500 w 622747"/>
                <a:gd name="connsiteY2" fmla="*/ 10674 h 1477758"/>
                <a:gd name="connsiteX3" fmla="*/ 482334 w 622747"/>
                <a:gd name="connsiteY3" fmla="*/ 28464 h 1477758"/>
                <a:gd name="connsiteX4" fmla="*/ 546377 w 622747"/>
                <a:gd name="connsiteY4" fmla="*/ 64043 h 1477758"/>
                <a:gd name="connsiteX5" fmla="*/ 557051 w 622747"/>
                <a:gd name="connsiteY5" fmla="*/ 110297 h 1477758"/>
                <a:gd name="connsiteX6" fmla="*/ 471660 w 622747"/>
                <a:gd name="connsiteY6" fmla="*/ 145877 h 1477758"/>
                <a:gd name="connsiteX7" fmla="*/ 382711 w 622747"/>
                <a:gd name="connsiteY7" fmla="*/ 163667 h 1477758"/>
                <a:gd name="connsiteX8" fmla="*/ 332899 w 622747"/>
                <a:gd name="connsiteY8" fmla="*/ 177899 h 1477758"/>
                <a:gd name="connsiteX9" fmla="*/ 315109 w 622747"/>
                <a:gd name="connsiteY9" fmla="*/ 220594 h 1477758"/>
                <a:gd name="connsiteX10" fmla="*/ 307993 w 622747"/>
                <a:gd name="connsiteY10" fmla="*/ 270406 h 1477758"/>
                <a:gd name="connsiteX11" fmla="*/ 307993 w 622747"/>
                <a:gd name="connsiteY11" fmla="*/ 426957 h 1477758"/>
                <a:gd name="connsiteX12" fmla="*/ 340015 w 622747"/>
                <a:gd name="connsiteY12" fmla="*/ 1106531 h 1477758"/>
                <a:gd name="connsiteX13" fmla="*/ 382711 w 622747"/>
                <a:gd name="connsiteY13" fmla="*/ 1287987 h 1477758"/>
                <a:gd name="connsiteX14" fmla="*/ 482334 w 622747"/>
                <a:gd name="connsiteY14" fmla="*/ 1316451 h 1477758"/>
                <a:gd name="connsiteX15" fmla="*/ 581957 w 622747"/>
                <a:gd name="connsiteY15" fmla="*/ 1344915 h 1477758"/>
                <a:gd name="connsiteX16" fmla="*/ 617537 w 622747"/>
                <a:gd name="connsiteY16" fmla="*/ 1373379 h 1477758"/>
                <a:gd name="connsiteX17" fmla="*/ 621095 w 622747"/>
                <a:gd name="connsiteY17" fmla="*/ 1398285 h 1477758"/>
                <a:gd name="connsiteX18" fmla="*/ 603305 w 622747"/>
                <a:gd name="connsiteY18" fmla="*/ 1433864 h 1477758"/>
                <a:gd name="connsiteX19" fmla="*/ 507240 w 622747"/>
                <a:gd name="connsiteY19" fmla="*/ 1462328 h 1477758"/>
                <a:gd name="connsiteX20" fmla="*/ 400500 w 622747"/>
                <a:gd name="connsiteY20" fmla="*/ 1476560 h 1477758"/>
                <a:gd name="connsiteX21" fmla="*/ 300877 w 622747"/>
                <a:gd name="connsiteY21" fmla="*/ 1476560 h 1477758"/>
                <a:gd name="connsiteX22" fmla="*/ 211928 w 622747"/>
                <a:gd name="connsiteY22" fmla="*/ 1473002 h 1477758"/>
                <a:gd name="connsiteX23" fmla="*/ 158558 w 622747"/>
                <a:gd name="connsiteY23" fmla="*/ 1462328 h 1477758"/>
                <a:gd name="connsiteX24" fmla="*/ 101630 w 622747"/>
                <a:gd name="connsiteY24" fmla="*/ 1440980 h 1477758"/>
                <a:gd name="connsiteX25" fmla="*/ 76725 w 622747"/>
                <a:gd name="connsiteY25" fmla="*/ 1408959 h 1477758"/>
                <a:gd name="connsiteX26" fmla="*/ 90957 w 622747"/>
                <a:gd name="connsiteY26" fmla="*/ 1359147 h 1477758"/>
                <a:gd name="connsiteX27" fmla="*/ 144326 w 622747"/>
                <a:gd name="connsiteY27" fmla="*/ 1337799 h 1477758"/>
                <a:gd name="connsiteX28" fmla="*/ 275971 w 622747"/>
                <a:gd name="connsiteY28" fmla="*/ 1284429 h 1477758"/>
                <a:gd name="connsiteX29" fmla="*/ 297319 w 622747"/>
                <a:gd name="connsiteY29" fmla="*/ 1106531 h 1477758"/>
                <a:gd name="connsiteX30" fmla="*/ 286645 w 622747"/>
                <a:gd name="connsiteY30" fmla="*/ 668899 h 1477758"/>
                <a:gd name="connsiteX31" fmla="*/ 268855 w 622747"/>
                <a:gd name="connsiteY31" fmla="*/ 238384 h 1477758"/>
                <a:gd name="connsiteX32" fmla="*/ 211928 w 622747"/>
                <a:gd name="connsiteY32" fmla="*/ 177899 h 1477758"/>
                <a:gd name="connsiteX33" fmla="*/ 126536 w 622747"/>
                <a:gd name="connsiteY33" fmla="*/ 160109 h 1477758"/>
                <a:gd name="connsiteX34" fmla="*/ 48261 w 622747"/>
                <a:gd name="connsiteY34" fmla="*/ 138761 h 1477758"/>
                <a:gd name="connsiteX35" fmla="*/ 2007 w 622747"/>
                <a:gd name="connsiteY35" fmla="*/ 103181 h 1477758"/>
                <a:gd name="connsiteX36" fmla="*/ 12681 w 622747"/>
                <a:gd name="connsiteY36" fmla="*/ 64043 h 1477758"/>
                <a:gd name="connsiteX37" fmla="*/ 51819 w 622747"/>
                <a:gd name="connsiteY37" fmla="*/ 42696 h 1477758"/>
                <a:gd name="connsiteX38" fmla="*/ 137210 w 622747"/>
                <a:gd name="connsiteY38" fmla="*/ 10674 h 1477758"/>
                <a:gd name="connsiteX0" fmla="*/ 137210 w 622747"/>
                <a:gd name="connsiteY0" fmla="*/ 10674 h 1477758"/>
                <a:gd name="connsiteX1" fmla="*/ 290203 w 622747"/>
                <a:gd name="connsiteY1" fmla="*/ 0 h 1477758"/>
                <a:gd name="connsiteX2" fmla="*/ 400500 w 622747"/>
                <a:gd name="connsiteY2" fmla="*/ 10674 h 1477758"/>
                <a:gd name="connsiteX3" fmla="*/ 482334 w 622747"/>
                <a:gd name="connsiteY3" fmla="*/ 28464 h 1477758"/>
                <a:gd name="connsiteX4" fmla="*/ 546377 w 622747"/>
                <a:gd name="connsiteY4" fmla="*/ 64043 h 1477758"/>
                <a:gd name="connsiteX5" fmla="*/ 549935 w 622747"/>
                <a:gd name="connsiteY5" fmla="*/ 110297 h 1477758"/>
                <a:gd name="connsiteX6" fmla="*/ 471660 w 622747"/>
                <a:gd name="connsiteY6" fmla="*/ 145877 h 1477758"/>
                <a:gd name="connsiteX7" fmla="*/ 382711 w 622747"/>
                <a:gd name="connsiteY7" fmla="*/ 163667 h 1477758"/>
                <a:gd name="connsiteX8" fmla="*/ 332899 w 622747"/>
                <a:gd name="connsiteY8" fmla="*/ 177899 h 1477758"/>
                <a:gd name="connsiteX9" fmla="*/ 315109 w 622747"/>
                <a:gd name="connsiteY9" fmla="*/ 220594 h 1477758"/>
                <a:gd name="connsiteX10" fmla="*/ 307993 w 622747"/>
                <a:gd name="connsiteY10" fmla="*/ 270406 h 1477758"/>
                <a:gd name="connsiteX11" fmla="*/ 307993 w 622747"/>
                <a:gd name="connsiteY11" fmla="*/ 426957 h 1477758"/>
                <a:gd name="connsiteX12" fmla="*/ 340015 w 622747"/>
                <a:gd name="connsiteY12" fmla="*/ 1106531 h 1477758"/>
                <a:gd name="connsiteX13" fmla="*/ 382711 w 622747"/>
                <a:gd name="connsiteY13" fmla="*/ 1287987 h 1477758"/>
                <a:gd name="connsiteX14" fmla="*/ 482334 w 622747"/>
                <a:gd name="connsiteY14" fmla="*/ 1316451 h 1477758"/>
                <a:gd name="connsiteX15" fmla="*/ 581957 w 622747"/>
                <a:gd name="connsiteY15" fmla="*/ 1344915 h 1477758"/>
                <a:gd name="connsiteX16" fmla="*/ 617537 w 622747"/>
                <a:gd name="connsiteY16" fmla="*/ 1373379 h 1477758"/>
                <a:gd name="connsiteX17" fmla="*/ 621095 w 622747"/>
                <a:gd name="connsiteY17" fmla="*/ 1398285 h 1477758"/>
                <a:gd name="connsiteX18" fmla="*/ 603305 w 622747"/>
                <a:gd name="connsiteY18" fmla="*/ 1433864 h 1477758"/>
                <a:gd name="connsiteX19" fmla="*/ 507240 w 622747"/>
                <a:gd name="connsiteY19" fmla="*/ 1462328 h 1477758"/>
                <a:gd name="connsiteX20" fmla="*/ 400500 w 622747"/>
                <a:gd name="connsiteY20" fmla="*/ 1476560 h 1477758"/>
                <a:gd name="connsiteX21" fmla="*/ 300877 w 622747"/>
                <a:gd name="connsiteY21" fmla="*/ 1476560 h 1477758"/>
                <a:gd name="connsiteX22" fmla="*/ 211928 w 622747"/>
                <a:gd name="connsiteY22" fmla="*/ 1473002 h 1477758"/>
                <a:gd name="connsiteX23" fmla="*/ 158558 w 622747"/>
                <a:gd name="connsiteY23" fmla="*/ 1462328 h 1477758"/>
                <a:gd name="connsiteX24" fmla="*/ 101630 w 622747"/>
                <a:gd name="connsiteY24" fmla="*/ 1440980 h 1477758"/>
                <a:gd name="connsiteX25" fmla="*/ 76725 w 622747"/>
                <a:gd name="connsiteY25" fmla="*/ 1408959 h 1477758"/>
                <a:gd name="connsiteX26" fmla="*/ 90957 w 622747"/>
                <a:gd name="connsiteY26" fmla="*/ 1359147 h 1477758"/>
                <a:gd name="connsiteX27" fmla="*/ 144326 w 622747"/>
                <a:gd name="connsiteY27" fmla="*/ 1337799 h 1477758"/>
                <a:gd name="connsiteX28" fmla="*/ 275971 w 622747"/>
                <a:gd name="connsiteY28" fmla="*/ 1284429 h 1477758"/>
                <a:gd name="connsiteX29" fmla="*/ 297319 w 622747"/>
                <a:gd name="connsiteY29" fmla="*/ 1106531 h 1477758"/>
                <a:gd name="connsiteX30" fmla="*/ 286645 w 622747"/>
                <a:gd name="connsiteY30" fmla="*/ 668899 h 1477758"/>
                <a:gd name="connsiteX31" fmla="*/ 268855 w 622747"/>
                <a:gd name="connsiteY31" fmla="*/ 238384 h 1477758"/>
                <a:gd name="connsiteX32" fmla="*/ 211928 w 622747"/>
                <a:gd name="connsiteY32" fmla="*/ 177899 h 1477758"/>
                <a:gd name="connsiteX33" fmla="*/ 126536 w 622747"/>
                <a:gd name="connsiteY33" fmla="*/ 160109 h 1477758"/>
                <a:gd name="connsiteX34" fmla="*/ 48261 w 622747"/>
                <a:gd name="connsiteY34" fmla="*/ 138761 h 1477758"/>
                <a:gd name="connsiteX35" fmla="*/ 2007 w 622747"/>
                <a:gd name="connsiteY35" fmla="*/ 103181 h 1477758"/>
                <a:gd name="connsiteX36" fmla="*/ 12681 w 622747"/>
                <a:gd name="connsiteY36" fmla="*/ 64043 h 1477758"/>
                <a:gd name="connsiteX37" fmla="*/ 51819 w 622747"/>
                <a:gd name="connsiteY37" fmla="*/ 42696 h 1477758"/>
                <a:gd name="connsiteX38" fmla="*/ 137210 w 622747"/>
                <a:gd name="connsiteY38" fmla="*/ 10674 h 1477758"/>
                <a:gd name="connsiteX0" fmla="*/ 137210 w 622747"/>
                <a:gd name="connsiteY0" fmla="*/ 10674 h 1477758"/>
                <a:gd name="connsiteX1" fmla="*/ 290203 w 622747"/>
                <a:gd name="connsiteY1" fmla="*/ 0 h 1477758"/>
                <a:gd name="connsiteX2" fmla="*/ 400500 w 622747"/>
                <a:gd name="connsiteY2" fmla="*/ 10674 h 1477758"/>
                <a:gd name="connsiteX3" fmla="*/ 482334 w 622747"/>
                <a:gd name="connsiteY3" fmla="*/ 28464 h 1477758"/>
                <a:gd name="connsiteX4" fmla="*/ 546377 w 622747"/>
                <a:gd name="connsiteY4" fmla="*/ 64043 h 1477758"/>
                <a:gd name="connsiteX5" fmla="*/ 549935 w 622747"/>
                <a:gd name="connsiteY5" fmla="*/ 110297 h 1477758"/>
                <a:gd name="connsiteX6" fmla="*/ 471660 w 622747"/>
                <a:gd name="connsiteY6" fmla="*/ 145877 h 1477758"/>
                <a:gd name="connsiteX7" fmla="*/ 382711 w 622747"/>
                <a:gd name="connsiteY7" fmla="*/ 163667 h 1477758"/>
                <a:gd name="connsiteX8" fmla="*/ 332899 w 622747"/>
                <a:gd name="connsiteY8" fmla="*/ 177899 h 1477758"/>
                <a:gd name="connsiteX9" fmla="*/ 315109 w 622747"/>
                <a:gd name="connsiteY9" fmla="*/ 220594 h 1477758"/>
                <a:gd name="connsiteX10" fmla="*/ 307993 w 622747"/>
                <a:gd name="connsiteY10" fmla="*/ 270406 h 1477758"/>
                <a:gd name="connsiteX11" fmla="*/ 307993 w 622747"/>
                <a:gd name="connsiteY11" fmla="*/ 426957 h 1477758"/>
                <a:gd name="connsiteX12" fmla="*/ 340015 w 622747"/>
                <a:gd name="connsiteY12" fmla="*/ 1106531 h 1477758"/>
                <a:gd name="connsiteX13" fmla="*/ 382711 w 622747"/>
                <a:gd name="connsiteY13" fmla="*/ 1287987 h 1477758"/>
                <a:gd name="connsiteX14" fmla="*/ 482334 w 622747"/>
                <a:gd name="connsiteY14" fmla="*/ 1316451 h 1477758"/>
                <a:gd name="connsiteX15" fmla="*/ 581957 w 622747"/>
                <a:gd name="connsiteY15" fmla="*/ 1344915 h 1477758"/>
                <a:gd name="connsiteX16" fmla="*/ 617537 w 622747"/>
                <a:gd name="connsiteY16" fmla="*/ 1373379 h 1477758"/>
                <a:gd name="connsiteX17" fmla="*/ 621095 w 622747"/>
                <a:gd name="connsiteY17" fmla="*/ 1398285 h 1477758"/>
                <a:gd name="connsiteX18" fmla="*/ 603305 w 622747"/>
                <a:gd name="connsiteY18" fmla="*/ 1433864 h 1477758"/>
                <a:gd name="connsiteX19" fmla="*/ 507240 w 622747"/>
                <a:gd name="connsiteY19" fmla="*/ 1462328 h 1477758"/>
                <a:gd name="connsiteX20" fmla="*/ 400500 w 622747"/>
                <a:gd name="connsiteY20" fmla="*/ 1476560 h 1477758"/>
                <a:gd name="connsiteX21" fmla="*/ 300877 w 622747"/>
                <a:gd name="connsiteY21" fmla="*/ 1476560 h 1477758"/>
                <a:gd name="connsiteX22" fmla="*/ 211928 w 622747"/>
                <a:gd name="connsiteY22" fmla="*/ 1473002 h 1477758"/>
                <a:gd name="connsiteX23" fmla="*/ 158558 w 622747"/>
                <a:gd name="connsiteY23" fmla="*/ 1462328 h 1477758"/>
                <a:gd name="connsiteX24" fmla="*/ 101630 w 622747"/>
                <a:gd name="connsiteY24" fmla="*/ 1440980 h 1477758"/>
                <a:gd name="connsiteX25" fmla="*/ 76725 w 622747"/>
                <a:gd name="connsiteY25" fmla="*/ 1408959 h 1477758"/>
                <a:gd name="connsiteX26" fmla="*/ 90957 w 622747"/>
                <a:gd name="connsiteY26" fmla="*/ 1359147 h 1477758"/>
                <a:gd name="connsiteX27" fmla="*/ 144326 w 622747"/>
                <a:gd name="connsiteY27" fmla="*/ 1337799 h 1477758"/>
                <a:gd name="connsiteX28" fmla="*/ 275971 w 622747"/>
                <a:gd name="connsiteY28" fmla="*/ 1284429 h 1477758"/>
                <a:gd name="connsiteX29" fmla="*/ 300877 w 622747"/>
                <a:gd name="connsiteY29" fmla="*/ 1106531 h 1477758"/>
                <a:gd name="connsiteX30" fmla="*/ 286645 w 622747"/>
                <a:gd name="connsiteY30" fmla="*/ 668899 h 1477758"/>
                <a:gd name="connsiteX31" fmla="*/ 268855 w 622747"/>
                <a:gd name="connsiteY31" fmla="*/ 238384 h 1477758"/>
                <a:gd name="connsiteX32" fmla="*/ 211928 w 622747"/>
                <a:gd name="connsiteY32" fmla="*/ 177899 h 1477758"/>
                <a:gd name="connsiteX33" fmla="*/ 126536 w 622747"/>
                <a:gd name="connsiteY33" fmla="*/ 160109 h 1477758"/>
                <a:gd name="connsiteX34" fmla="*/ 48261 w 622747"/>
                <a:gd name="connsiteY34" fmla="*/ 138761 h 1477758"/>
                <a:gd name="connsiteX35" fmla="*/ 2007 w 622747"/>
                <a:gd name="connsiteY35" fmla="*/ 103181 h 1477758"/>
                <a:gd name="connsiteX36" fmla="*/ 12681 w 622747"/>
                <a:gd name="connsiteY36" fmla="*/ 64043 h 1477758"/>
                <a:gd name="connsiteX37" fmla="*/ 51819 w 622747"/>
                <a:gd name="connsiteY37" fmla="*/ 42696 h 1477758"/>
                <a:gd name="connsiteX38" fmla="*/ 137210 w 622747"/>
                <a:gd name="connsiteY38" fmla="*/ 10674 h 1477758"/>
                <a:gd name="connsiteX0" fmla="*/ 137210 w 622747"/>
                <a:gd name="connsiteY0" fmla="*/ 10674 h 1477758"/>
                <a:gd name="connsiteX1" fmla="*/ 290203 w 622747"/>
                <a:gd name="connsiteY1" fmla="*/ 0 h 1477758"/>
                <a:gd name="connsiteX2" fmla="*/ 400500 w 622747"/>
                <a:gd name="connsiteY2" fmla="*/ 10674 h 1477758"/>
                <a:gd name="connsiteX3" fmla="*/ 482334 w 622747"/>
                <a:gd name="connsiteY3" fmla="*/ 28464 h 1477758"/>
                <a:gd name="connsiteX4" fmla="*/ 546377 w 622747"/>
                <a:gd name="connsiteY4" fmla="*/ 64043 h 1477758"/>
                <a:gd name="connsiteX5" fmla="*/ 549935 w 622747"/>
                <a:gd name="connsiteY5" fmla="*/ 110297 h 1477758"/>
                <a:gd name="connsiteX6" fmla="*/ 471660 w 622747"/>
                <a:gd name="connsiteY6" fmla="*/ 145877 h 1477758"/>
                <a:gd name="connsiteX7" fmla="*/ 382711 w 622747"/>
                <a:gd name="connsiteY7" fmla="*/ 163667 h 1477758"/>
                <a:gd name="connsiteX8" fmla="*/ 332899 w 622747"/>
                <a:gd name="connsiteY8" fmla="*/ 177899 h 1477758"/>
                <a:gd name="connsiteX9" fmla="*/ 315109 w 622747"/>
                <a:gd name="connsiteY9" fmla="*/ 220594 h 1477758"/>
                <a:gd name="connsiteX10" fmla="*/ 307993 w 622747"/>
                <a:gd name="connsiteY10" fmla="*/ 270406 h 1477758"/>
                <a:gd name="connsiteX11" fmla="*/ 307993 w 622747"/>
                <a:gd name="connsiteY11" fmla="*/ 426957 h 1477758"/>
                <a:gd name="connsiteX12" fmla="*/ 336457 w 622747"/>
                <a:gd name="connsiteY12" fmla="*/ 1106531 h 1477758"/>
                <a:gd name="connsiteX13" fmla="*/ 382711 w 622747"/>
                <a:gd name="connsiteY13" fmla="*/ 1287987 h 1477758"/>
                <a:gd name="connsiteX14" fmla="*/ 482334 w 622747"/>
                <a:gd name="connsiteY14" fmla="*/ 1316451 h 1477758"/>
                <a:gd name="connsiteX15" fmla="*/ 581957 w 622747"/>
                <a:gd name="connsiteY15" fmla="*/ 1344915 h 1477758"/>
                <a:gd name="connsiteX16" fmla="*/ 617537 w 622747"/>
                <a:gd name="connsiteY16" fmla="*/ 1373379 h 1477758"/>
                <a:gd name="connsiteX17" fmla="*/ 621095 w 622747"/>
                <a:gd name="connsiteY17" fmla="*/ 1398285 h 1477758"/>
                <a:gd name="connsiteX18" fmla="*/ 603305 w 622747"/>
                <a:gd name="connsiteY18" fmla="*/ 1433864 h 1477758"/>
                <a:gd name="connsiteX19" fmla="*/ 507240 w 622747"/>
                <a:gd name="connsiteY19" fmla="*/ 1462328 h 1477758"/>
                <a:gd name="connsiteX20" fmla="*/ 400500 w 622747"/>
                <a:gd name="connsiteY20" fmla="*/ 1476560 h 1477758"/>
                <a:gd name="connsiteX21" fmla="*/ 300877 w 622747"/>
                <a:gd name="connsiteY21" fmla="*/ 1476560 h 1477758"/>
                <a:gd name="connsiteX22" fmla="*/ 211928 w 622747"/>
                <a:gd name="connsiteY22" fmla="*/ 1473002 h 1477758"/>
                <a:gd name="connsiteX23" fmla="*/ 158558 w 622747"/>
                <a:gd name="connsiteY23" fmla="*/ 1462328 h 1477758"/>
                <a:gd name="connsiteX24" fmla="*/ 101630 w 622747"/>
                <a:gd name="connsiteY24" fmla="*/ 1440980 h 1477758"/>
                <a:gd name="connsiteX25" fmla="*/ 76725 w 622747"/>
                <a:gd name="connsiteY25" fmla="*/ 1408959 h 1477758"/>
                <a:gd name="connsiteX26" fmla="*/ 90957 w 622747"/>
                <a:gd name="connsiteY26" fmla="*/ 1359147 h 1477758"/>
                <a:gd name="connsiteX27" fmla="*/ 144326 w 622747"/>
                <a:gd name="connsiteY27" fmla="*/ 1337799 h 1477758"/>
                <a:gd name="connsiteX28" fmla="*/ 275971 w 622747"/>
                <a:gd name="connsiteY28" fmla="*/ 1284429 h 1477758"/>
                <a:gd name="connsiteX29" fmla="*/ 300877 w 622747"/>
                <a:gd name="connsiteY29" fmla="*/ 1106531 h 1477758"/>
                <a:gd name="connsiteX30" fmla="*/ 286645 w 622747"/>
                <a:gd name="connsiteY30" fmla="*/ 668899 h 1477758"/>
                <a:gd name="connsiteX31" fmla="*/ 268855 w 622747"/>
                <a:gd name="connsiteY31" fmla="*/ 238384 h 1477758"/>
                <a:gd name="connsiteX32" fmla="*/ 211928 w 622747"/>
                <a:gd name="connsiteY32" fmla="*/ 177899 h 1477758"/>
                <a:gd name="connsiteX33" fmla="*/ 126536 w 622747"/>
                <a:gd name="connsiteY33" fmla="*/ 160109 h 1477758"/>
                <a:gd name="connsiteX34" fmla="*/ 48261 w 622747"/>
                <a:gd name="connsiteY34" fmla="*/ 138761 h 1477758"/>
                <a:gd name="connsiteX35" fmla="*/ 2007 w 622747"/>
                <a:gd name="connsiteY35" fmla="*/ 103181 h 1477758"/>
                <a:gd name="connsiteX36" fmla="*/ 12681 w 622747"/>
                <a:gd name="connsiteY36" fmla="*/ 64043 h 1477758"/>
                <a:gd name="connsiteX37" fmla="*/ 51819 w 622747"/>
                <a:gd name="connsiteY37" fmla="*/ 42696 h 1477758"/>
                <a:gd name="connsiteX38" fmla="*/ 137210 w 622747"/>
                <a:gd name="connsiteY38" fmla="*/ 10674 h 147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22747" h="1477758">
                  <a:moveTo>
                    <a:pt x="137210" y="10674"/>
                  </a:moveTo>
                  <a:cubicBezTo>
                    <a:pt x="176941" y="3558"/>
                    <a:pt x="246321" y="0"/>
                    <a:pt x="290203" y="0"/>
                  </a:cubicBezTo>
                  <a:cubicBezTo>
                    <a:pt x="334085" y="0"/>
                    <a:pt x="368478" y="5930"/>
                    <a:pt x="400500" y="10674"/>
                  </a:cubicBezTo>
                  <a:cubicBezTo>
                    <a:pt x="432522" y="15418"/>
                    <a:pt x="458021" y="19569"/>
                    <a:pt x="482334" y="28464"/>
                  </a:cubicBezTo>
                  <a:cubicBezTo>
                    <a:pt x="506647" y="37359"/>
                    <a:pt x="535110" y="50404"/>
                    <a:pt x="546377" y="64043"/>
                  </a:cubicBezTo>
                  <a:cubicBezTo>
                    <a:pt x="557644" y="77682"/>
                    <a:pt x="562388" y="96658"/>
                    <a:pt x="549935" y="110297"/>
                  </a:cubicBezTo>
                  <a:cubicBezTo>
                    <a:pt x="537482" y="123936"/>
                    <a:pt x="499531" y="136982"/>
                    <a:pt x="471660" y="145877"/>
                  </a:cubicBezTo>
                  <a:cubicBezTo>
                    <a:pt x="443789" y="154772"/>
                    <a:pt x="405838" y="158330"/>
                    <a:pt x="382711" y="163667"/>
                  </a:cubicBezTo>
                  <a:cubicBezTo>
                    <a:pt x="359584" y="169004"/>
                    <a:pt x="344166" y="168411"/>
                    <a:pt x="332899" y="177899"/>
                  </a:cubicBezTo>
                  <a:cubicBezTo>
                    <a:pt x="321632" y="187387"/>
                    <a:pt x="319260" y="205176"/>
                    <a:pt x="315109" y="220594"/>
                  </a:cubicBezTo>
                  <a:cubicBezTo>
                    <a:pt x="310958" y="236012"/>
                    <a:pt x="309179" y="236012"/>
                    <a:pt x="307993" y="270406"/>
                  </a:cubicBezTo>
                  <a:cubicBezTo>
                    <a:pt x="306807" y="304800"/>
                    <a:pt x="303249" y="287603"/>
                    <a:pt x="307993" y="426957"/>
                  </a:cubicBezTo>
                  <a:cubicBezTo>
                    <a:pt x="312737" y="566311"/>
                    <a:pt x="324004" y="963026"/>
                    <a:pt x="336457" y="1106531"/>
                  </a:cubicBezTo>
                  <a:cubicBezTo>
                    <a:pt x="348910" y="1250036"/>
                    <a:pt x="358398" y="1253000"/>
                    <a:pt x="382711" y="1287987"/>
                  </a:cubicBezTo>
                  <a:cubicBezTo>
                    <a:pt x="407024" y="1322974"/>
                    <a:pt x="449126" y="1306963"/>
                    <a:pt x="482334" y="1316451"/>
                  </a:cubicBezTo>
                  <a:cubicBezTo>
                    <a:pt x="515542" y="1325939"/>
                    <a:pt x="559423" y="1335427"/>
                    <a:pt x="581957" y="1344915"/>
                  </a:cubicBezTo>
                  <a:cubicBezTo>
                    <a:pt x="604491" y="1354403"/>
                    <a:pt x="611014" y="1364484"/>
                    <a:pt x="617537" y="1373379"/>
                  </a:cubicBezTo>
                  <a:cubicBezTo>
                    <a:pt x="624060" y="1382274"/>
                    <a:pt x="623467" y="1388204"/>
                    <a:pt x="621095" y="1398285"/>
                  </a:cubicBezTo>
                  <a:cubicBezTo>
                    <a:pt x="618723" y="1408366"/>
                    <a:pt x="622281" y="1423190"/>
                    <a:pt x="603305" y="1433864"/>
                  </a:cubicBezTo>
                  <a:cubicBezTo>
                    <a:pt x="584329" y="1444538"/>
                    <a:pt x="541041" y="1455212"/>
                    <a:pt x="507240" y="1462328"/>
                  </a:cubicBezTo>
                  <a:cubicBezTo>
                    <a:pt x="473439" y="1469444"/>
                    <a:pt x="434894" y="1474188"/>
                    <a:pt x="400500" y="1476560"/>
                  </a:cubicBezTo>
                  <a:cubicBezTo>
                    <a:pt x="366106" y="1478932"/>
                    <a:pt x="332306" y="1477153"/>
                    <a:pt x="300877" y="1476560"/>
                  </a:cubicBezTo>
                  <a:cubicBezTo>
                    <a:pt x="269448" y="1475967"/>
                    <a:pt x="235648" y="1475374"/>
                    <a:pt x="211928" y="1473002"/>
                  </a:cubicBezTo>
                  <a:cubicBezTo>
                    <a:pt x="188208" y="1470630"/>
                    <a:pt x="176941" y="1467665"/>
                    <a:pt x="158558" y="1462328"/>
                  </a:cubicBezTo>
                  <a:cubicBezTo>
                    <a:pt x="140175" y="1456991"/>
                    <a:pt x="115269" y="1449875"/>
                    <a:pt x="101630" y="1440980"/>
                  </a:cubicBezTo>
                  <a:cubicBezTo>
                    <a:pt x="87991" y="1432085"/>
                    <a:pt x="78504" y="1422598"/>
                    <a:pt x="76725" y="1408959"/>
                  </a:cubicBezTo>
                  <a:cubicBezTo>
                    <a:pt x="74946" y="1395320"/>
                    <a:pt x="79690" y="1371007"/>
                    <a:pt x="90957" y="1359147"/>
                  </a:cubicBezTo>
                  <a:cubicBezTo>
                    <a:pt x="102224" y="1347287"/>
                    <a:pt x="113490" y="1350252"/>
                    <a:pt x="144326" y="1337799"/>
                  </a:cubicBezTo>
                  <a:cubicBezTo>
                    <a:pt x="175162" y="1325346"/>
                    <a:pt x="249879" y="1322974"/>
                    <a:pt x="275971" y="1284429"/>
                  </a:cubicBezTo>
                  <a:cubicBezTo>
                    <a:pt x="302063" y="1245884"/>
                    <a:pt x="299098" y="1209119"/>
                    <a:pt x="300877" y="1106531"/>
                  </a:cubicBezTo>
                  <a:cubicBezTo>
                    <a:pt x="302656" y="1003943"/>
                    <a:pt x="291982" y="813590"/>
                    <a:pt x="286645" y="668899"/>
                  </a:cubicBezTo>
                  <a:cubicBezTo>
                    <a:pt x="281308" y="524208"/>
                    <a:pt x="281308" y="320217"/>
                    <a:pt x="268855" y="238384"/>
                  </a:cubicBezTo>
                  <a:cubicBezTo>
                    <a:pt x="256402" y="156551"/>
                    <a:pt x="235648" y="190945"/>
                    <a:pt x="211928" y="177899"/>
                  </a:cubicBezTo>
                  <a:cubicBezTo>
                    <a:pt x="188208" y="164853"/>
                    <a:pt x="153814" y="166632"/>
                    <a:pt x="126536" y="160109"/>
                  </a:cubicBezTo>
                  <a:cubicBezTo>
                    <a:pt x="99258" y="153586"/>
                    <a:pt x="69016" y="148249"/>
                    <a:pt x="48261" y="138761"/>
                  </a:cubicBezTo>
                  <a:cubicBezTo>
                    <a:pt x="27506" y="129273"/>
                    <a:pt x="7937" y="115634"/>
                    <a:pt x="2007" y="103181"/>
                  </a:cubicBezTo>
                  <a:cubicBezTo>
                    <a:pt x="-3923" y="90728"/>
                    <a:pt x="4379" y="74124"/>
                    <a:pt x="12681" y="64043"/>
                  </a:cubicBezTo>
                  <a:cubicBezTo>
                    <a:pt x="20983" y="53962"/>
                    <a:pt x="35808" y="48033"/>
                    <a:pt x="51819" y="42696"/>
                  </a:cubicBezTo>
                  <a:cubicBezTo>
                    <a:pt x="67830" y="37359"/>
                    <a:pt x="97479" y="17790"/>
                    <a:pt x="137210" y="10674"/>
                  </a:cubicBezTo>
                  <a:close/>
                </a:path>
              </a:pathLst>
            </a:custGeom>
            <a:solidFill>
              <a:srgbClr val="FFFFFF"/>
            </a:solidFill>
            <a:ln w="25400" cap="flat">
              <a:solidFill>
                <a:schemeClr val="accent1"/>
              </a:solidFill>
              <a:prstDash val="sysDash"/>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0" name="TextBox 49"/>
            <p:cNvSpPr txBox="1"/>
            <p:nvPr/>
          </p:nvSpPr>
          <p:spPr>
            <a:xfrm>
              <a:off x="9962216" y="3135559"/>
              <a:ext cx="382475"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050" b="0" i="0" u="none" strike="noStrike" cap="none" spc="0" normalizeH="0" baseline="0" dirty="0">
                  <a:ln>
                    <a:noFill/>
                  </a:ln>
                  <a:solidFill>
                    <a:srgbClr val="000000"/>
                  </a:solidFill>
                  <a:effectLst/>
                  <a:uFillTx/>
                  <a:latin typeface="+mn-lt"/>
                  <a:ea typeface="+mn-ea"/>
                  <a:cs typeface="+mn-cs"/>
                  <a:sym typeface="Calibri"/>
                </a:rPr>
                <a:t>AR_X</a:t>
              </a:r>
            </a:p>
          </p:txBody>
        </p:sp>
        <p:sp>
          <p:nvSpPr>
            <p:cNvPr id="55" name="TextBox 54"/>
            <p:cNvSpPr txBox="1"/>
            <p:nvPr/>
          </p:nvSpPr>
          <p:spPr>
            <a:xfrm>
              <a:off x="10028701" y="4435518"/>
              <a:ext cx="382475"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050" b="0" i="0" u="none" strike="noStrike" cap="none" spc="0" normalizeH="0" baseline="0" dirty="0">
                  <a:ln>
                    <a:noFill/>
                  </a:ln>
                  <a:solidFill>
                    <a:srgbClr val="000000"/>
                  </a:solidFill>
                  <a:effectLst/>
                  <a:uFillTx/>
                  <a:latin typeface="+mn-lt"/>
                  <a:ea typeface="+mn-ea"/>
                  <a:cs typeface="+mn-cs"/>
                  <a:sym typeface="Calibri"/>
                </a:rPr>
                <a:t>AR_X</a:t>
              </a:r>
            </a:p>
          </p:txBody>
        </p:sp>
      </p:grpSp>
    </p:spTree>
    <p:extLst>
      <p:ext uri="{BB962C8B-B14F-4D97-AF65-F5344CB8AC3E}">
        <p14:creationId xmlns:p14="http://schemas.microsoft.com/office/powerpoint/2010/main" val="4175859613"/>
      </p:ext>
    </p:extLst>
  </p:cSld>
  <p:clrMapOvr>
    <a:masterClrMapping/>
  </p:clrMapOvr>
  <p:transition spd="med" advClick="0"/>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671" y="249911"/>
            <a:ext cx="10844563" cy="615553"/>
          </a:xfrm>
        </p:spPr>
        <p:txBody>
          <a:bodyPr>
            <a:noAutofit/>
          </a:bodyPr>
          <a:lstStyle/>
          <a:p>
            <a:r>
              <a:rPr lang="en-US" altLang="en-US" sz="3200" b="1" dirty="0">
                <a:solidFill>
                  <a:schemeClr val="bg1"/>
                </a:solidFill>
                <a:latin typeface="Arial" panose="020B0604020202020204"/>
              </a:rPr>
              <a:t>Modeling Network Latency Homing Constraints for Allotted Resources</a:t>
            </a:r>
            <a:endParaRPr lang="en-US" sz="4400" dirty="0">
              <a:solidFill>
                <a:schemeClr val="bg1"/>
              </a:solidFill>
            </a:endParaRPr>
          </a:p>
        </p:txBody>
      </p:sp>
      <p:sp>
        <p:nvSpPr>
          <p:cNvPr id="79" name="TextBox 78"/>
          <p:cNvSpPr txBox="1"/>
          <p:nvPr/>
        </p:nvSpPr>
        <p:spPr>
          <a:xfrm>
            <a:off x="709399" y="1599170"/>
            <a:ext cx="3900701" cy="28623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dirty="0"/>
              <a:t>If </a:t>
            </a:r>
            <a:r>
              <a:rPr lang="en-US" dirty="0" err="1"/>
              <a:t>Service_W</a:t>
            </a:r>
            <a:r>
              <a:rPr lang="en-US" dirty="0"/>
              <a:t> is sensitive to network latency </a:t>
            </a:r>
            <a:r>
              <a:rPr lang="en-US" dirty="0" err="1"/>
              <a:t>beween</a:t>
            </a:r>
            <a:r>
              <a:rPr lang="en-US" dirty="0"/>
              <a:t> VNF_W and the VNF_X that hosts AR_W, then the homing algorithm will need to select only VNF_X instances that meet the </a:t>
            </a:r>
            <a:r>
              <a:rPr lang="en-US" dirty="0" err="1"/>
              <a:t>Service_W</a:t>
            </a:r>
            <a:r>
              <a:rPr lang="en-US" dirty="0"/>
              <a:t> constraint.  However, we don’t want to write any homing (or any other) policies for </a:t>
            </a:r>
            <a:r>
              <a:rPr lang="en-US" dirty="0" err="1"/>
              <a:t>Service_W</a:t>
            </a:r>
            <a:r>
              <a:rPr lang="en-US" dirty="0"/>
              <a:t> in terms of the internal structure of the underlying “lower order” Service type.</a:t>
            </a:r>
          </a:p>
        </p:txBody>
      </p:sp>
      <p:sp>
        <p:nvSpPr>
          <p:cNvPr id="80" name="TextBox 79"/>
          <p:cNvSpPr txBox="1"/>
          <p:nvPr/>
        </p:nvSpPr>
        <p:spPr>
          <a:xfrm>
            <a:off x="714229" y="4472130"/>
            <a:ext cx="11185671" cy="16312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dirty="0"/>
              <a:t>We can instead write the network latency constraint in terms of two policies, one a </a:t>
            </a:r>
            <a:r>
              <a:rPr lang="en-US" dirty="0" err="1"/>
              <a:t>Service_W</a:t>
            </a:r>
            <a:r>
              <a:rPr lang="en-US" dirty="0"/>
              <a:t> policy and one a </a:t>
            </a:r>
            <a:r>
              <a:rPr lang="en-US" dirty="0" err="1"/>
              <a:t>Service_X</a:t>
            </a:r>
            <a:r>
              <a:rPr lang="en-US" dirty="0"/>
              <a:t> policy.</a:t>
            </a:r>
          </a:p>
          <a:p>
            <a:endParaRPr lang="en-US" sz="1000" dirty="0"/>
          </a:p>
          <a:p>
            <a:r>
              <a:rPr lang="en-US" dirty="0"/>
              <a:t>Specifically, we will define the concept of an “SLA” that the lower order service will advertise.  We will give the “higher order” Service a policy as to which SLA it requires from the “lower order” Service type.  We will have the “lower order” Service type have a policy which indicates from which VNF the SLA is measured (mirroring the data path)</a:t>
            </a:r>
          </a:p>
        </p:txBody>
      </p:sp>
      <p:pic>
        <p:nvPicPr>
          <p:cNvPr id="3" name="Picture 2">
            <a:extLst>
              <a:ext uri="{FF2B5EF4-FFF2-40B4-BE49-F238E27FC236}">
                <a16:creationId xmlns="" xmlns:a16="http://schemas.microsoft.com/office/drawing/2014/main" id="{9C999846-1537-43AD-91DB-6A2E4CA8E70D}"/>
              </a:ext>
            </a:extLst>
          </p:cNvPr>
          <p:cNvPicPr>
            <a:picLocks noChangeAspect="1"/>
          </p:cNvPicPr>
          <p:nvPr/>
        </p:nvPicPr>
        <p:blipFill>
          <a:blip r:embed="rId2"/>
          <a:stretch>
            <a:fillRect/>
          </a:stretch>
        </p:blipFill>
        <p:spPr>
          <a:xfrm>
            <a:off x="4899853" y="1450852"/>
            <a:ext cx="6768409" cy="3010638"/>
          </a:xfrm>
          <a:prstGeom prst="rect">
            <a:avLst/>
          </a:prstGeom>
        </p:spPr>
      </p:pic>
    </p:spTree>
    <p:extLst>
      <p:ext uri="{BB962C8B-B14F-4D97-AF65-F5344CB8AC3E}">
        <p14:creationId xmlns:p14="http://schemas.microsoft.com/office/powerpoint/2010/main" val="1386113128"/>
      </p:ext>
    </p:extLst>
  </p:cSld>
  <p:clrMapOvr>
    <a:masterClrMapping/>
  </p:clrMapOvr>
  <p:transition spd="med" advClick="0"/>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 xmlns:a16="http://schemas.microsoft.com/office/drawing/2014/main" id="{7B7DC0A4-1663-4CE9-8782-8A515DC5863D}"/>
              </a:ext>
            </a:extLst>
          </p:cNvPr>
          <p:cNvSpPr/>
          <p:nvPr/>
        </p:nvSpPr>
        <p:spPr>
          <a:xfrm>
            <a:off x="7071531" y="1110128"/>
            <a:ext cx="2802022" cy="2995863"/>
          </a:xfrm>
          <a:prstGeom prst="rect">
            <a:avLst/>
          </a:prstGeom>
          <a:solidFill>
            <a:schemeClr val="tx1">
              <a:lumMod val="75000"/>
              <a:lumOff val="25000"/>
            </a:schemeClr>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 name="Title 1"/>
          <p:cNvSpPr>
            <a:spLocks noGrp="1"/>
          </p:cNvSpPr>
          <p:nvPr>
            <p:ph type="title"/>
          </p:nvPr>
        </p:nvSpPr>
        <p:spPr>
          <a:xfrm>
            <a:off x="823701" y="212162"/>
            <a:ext cx="10844563" cy="615553"/>
          </a:xfrm>
        </p:spPr>
        <p:txBody>
          <a:bodyPr>
            <a:noAutofit/>
          </a:bodyPr>
          <a:lstStyle/>
          <a:p>
            <a:r>
              <a:rPr lang="en-US" sz="3200" b="1" dirty="0">
                <a:solidFill>
                  <a:schemeClr val="bg1"/>
                </a:solidFill>
                <a:latin typeface="Arial" panose="020B0604020202020204"/>
              </a:rPr>
              <a:t>Defining Capability SLAs: Service Z Example</a:t>
            </a:r>
            <a:endParaRPr lang="en-US" sz="3200" dirty="0">
              <a:solidFill>
                <a:schemeClr val="bg1"/>
              </a:solidFill>
            </a:endParaRPr>
          </a:p>
        </p:txBody>
      </p:sp>
      <p:sp>
        <p:nvSpPr>
          <p:cNvPr id="6" name="Oval 5"/>
          <p:cNvSpPr/>
          <p:nvPr/>
        </p:nvSpPr>
        <p:spPr>
          <a:xfrm>
            <a:off x="7826091" y="1581374"/>
            <a:ext cx="1421532" cy="488488"/>
          </a:xfrm>
          <a:prstGeom prst="ellipse">
            <a:avLst/>
          </a:prstGeom>
          <a:solidFill>
            <a:srgbClr val="DAF4FD"/>
          </a:solidFill>
          <a:ln>
            <a:solidFill>
              <a:srgbClr val="0070C0"/>
            </a:solidFill>
          </a:ln>
        </p:spPr>
        <p:txBody>
          <a:bodyPr wrap="square" anchor="ctr">
            <a:noAutofit/>
          </a:bodyPr>
          <a:lstStyle/>
          <a:p>
            <a:pPr algn="ctr"/>
            <a:r>
              <a:rPr lang="en-US" sz="1600" b="1" dirty="0" err="1"/>
              <a:t>VNF_Zk</a:t>
            </a:r>
            <a:endParaRPr lang="en-US" sz="1600" b="1" dirty="0"/>
          </a:p>
        </p:txBody>
      </p:sp>
      <p:sp>
        <p:nvSpPr>
          <p:cNvPr id="7" name="Oval 6"/>
          <p:cNvSpPr/>
          <p:nvPr/>
        </p:nvSpPr>
        <p:spPr>
          <a:xfrm>
            <a:off x="7898513" y="2898526"/>
            <a:ext cx="1349110" cy="488488"/>
          </a:xfrm>
          <a:prstGeom prst="ellipse">
            <a:avLst/>
          </a:prstGeom>
          <a:solidFill>
            <a:srgbClr val="DAF4FD"/>
          </a:solidFill>
          <a:ln>
            <a:solidFill>
              <a:srgbClr val="0070C0"/>
            </a:solidFill>
          </a:ln>
        </p:spPr>
        <p:txBody>
          <a:bodyPr wrap="square" anchor="ctr">
            <a:noAutofit/>
          </a:bodyPr>
          <a:lstStyle/>
          <a:p>
            <a:pPr algn="ctr"/>
            <a:r>
              <a:rPr lang="en-US" sz="1600" b="1" dirty="0" err="1"/>
              <a:t>VNF_Zj</a:t>
            </a:r>
            <a:endParaRPr lang="en-US" sz="1600" b="1" dirty="0"/>
          </a:p>
        </p:txBody>
      </p:sp>
      <p:cxnSp>
        <p:nvCxnSpPr>
          <p:cNvPr id="9" name="Straight Arrow Connector 8"/>
          <p:cNvCxnSpPr/>
          <p:nvPr/>
        </p:nvCxnSpPr>
        <p:spPr>
          <a:xfrm>
            <a:off x="7813391" y="2110940"/>
            <a:ext cx="65801" cy="1037872"/>
          </a:xfrm>
          <a:prstGeom prst="straightConnector1">
            <a:avLst/>
          </a:prstGeom>
          <a:noFill/>
          <a:ln w="25400" cap="flat">
            <a:solidFill>
              <a:srgbClr val="8ACC47"/>
            </a:solidFill>
            <a:prstDash val="solid"/>
            <a:round/>
            <a:headEnd type="arrow" w="med" len="med"/>
            <a:tailEnd type="arrow" w="med" len="me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grpSp>
        <p:nvGrpSpPr>
          <p:cNvPr id="59" name="Group 58"/>
          <p:cNvGrpSpPr/>
          <p:nvPr/>
        </p:nvGrpSpPr>
        <p:grpSpPr>
          <a:xfrm>
            <a:off x="7744356" y="1869726"/>
            <a:ext cx="622747" cy="1553873"/>
            <a:chOff x="9881166" y="3135559"/>
            <a:chExt cx="622747" cy="1553873"/>
          </a:xfrm>
        </p:grpSpPr>
        <p:sp>
          <p:nvSpPr>
            <p:cNvPr id="54" name="Freeform: Shape 53"/>
            <p:cNvSpPr/>
            <p:nvPr/>
          </p:nvSpPr>
          <p:spPr>
            <a:xfrm>
              <a:off x="9881166" y="3177211"/>
              <a:ext cx="622747" cy="1477758"/>
            </a:xfrm>
            <a:custGeom>
              <a:avLst/>
              <a:gdLst>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400500 w 622747"/>
                <a:gd name="connsiteY13" fmla="*/ 130577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43949 w 622747"/>
                <a:gd name="connsiteY28" fmla="*/ 1316451 h 1478806"/>
                <a:gd name="connsiteX29" fmla="*/ 311551 w 622747"/>
                <a:gd name="connsiteY29" fmla="*/ 1099415 h 1478806"/>
                <a:gd name="connsiteX30" fmla="*/ 283087 w 622747"/>
                <a:gd name="connsiteY30" fmla="*/ 665342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400500 w 622747"/>
                <a:gd name="connsiteY13" fmla="*/ 130577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43949 w 622747"/>
                <a:gd name="connsiteY28" fmla="*/ 1316451 h 1478806"/>
                <a:gd name="connsiteX29" fmla="*/ 297319 w 622747"/>
                <a:gd name="connsiteY29" fmla="*/ 1106531 h 1478806"/>
                <a:gd name="connsiteX30" fmla="*/ 283087 w 622747"/>
                <a:gd name="connsiteY30" fmla="*/ 665342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400500 w 622747"/>
                <a:gd name="connsiteY13" fmla="*/ 130577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43949 w 622747"/>
                <a:gd name="connsiteY28" fmla="*/ 1316451 h 1478806"/>
                <a:gd name="connsiteX29" fmla="*/ 297319 w 622747"/>
                <a:gd name="connsiteY29" fmla="*/ 1106531 h 1478806"/>
                <a:gd name="connsiteX30" fmla="*/ 290203 w 622747"/>
                <a:gd name="connsiteY30" fmla="*/ 665342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400500 w 622747"/>
                <a:gd name="connsiteY13" fmla="*/ 130577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43949 w 622747"/>
                <a:gd name="connsiteY28" fmla="*/ 1316451 h 1478806"/>
                <a:gd name="connsiteX29" fmla="*/ 297319 w 622747"/>
                <a:gd name="connsiteY29" fmla="*/ 1106531 h 1478806"/>
                <a:gd name="connsiteX30" fmla="*/ 286645 w 622747"/>
                <a:gd name="connsiteY30" fmla="*/ 668899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400500 w 622747"/>
                <a:gd name="connsiteY13" fmla="*/ 130577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75971 w 622747"/>
                <a:gd name="connsiteY28" fmla="*/ 1284429 h 1478806"/>
                <a:gd name="connsiteX29" fmla="*/ 297319 w 622747"/>
                <a:gd name="connsiteY29" fmla="*/ 1106531 h 1478806"/>
                <a:gd name="connsiteX30" fmla="*/ 286645 w 622747"/>
                <a:gd name="connsiteY30" fmla="*/ 668899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382711 w 622747"/>
                <a:gd name="connsiteY13" fmla="*/ 128798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75971 w 622747"/>
                <a:gd name="connsiteY28" fmla="*/ 1284429 h 1478806"/>
                <a:gd name="connsiteX29" fmla="*/ 297319 w 622747"/>
                <a:gd name="connsiteY29" fmla="*/ 1106531 h 1478806"/>
                <a:gd name="connsiteX30" fmla="*/ 286645 w 622747"/>
                <a:gd name="connsiteY30" fmla="*/ 668899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019"/>
                <a:gd name="connsiteX1" fmla="*/ 290203 w 622747"/>
                <a:gd name="connsiteY1" fmla="*/ 0 h 1478019"/>
                <a:gd name="connsiteX2" fmla="*/ 400500 w 622747"/>
                <a:gd name="connsiteY2" fmla="*/ 10674 h 1478019"/>
                <a:gd name="connsiteX3" fmla="*/ 482334 w 622747"/>
                <a:gd name="connsiteY3" fmla="*/ 28464 h 1478019"/>
                <a:gd name="connsiteX4" fmla="*/ 546377 w 622747"/>
                <a:gd name="connsiteY4" fmla="*/ 64043 h 1478019"/>
                <a:gd name="connsiteX5" fmla="*/ 557051 w 622747"/>
                <a:gd name="connsiteY5" fmla="*/ 110297 h 1478019"/>
                <a:gd name="connsiteX6" fmla="*/ 471660 w 622747"/>
                <a:gd name="connsiteY6" fmla="*/ 156551 h 1478019"/>
                <a:gd name="connsiteX7" fmla="*/ 382711 w 622747"/>
                <a:gd name="connsiteY7" fmla="*/ 163667 h 1478019"/>
                <a:gd name="connsiteX8" fmla="*/ 332899 w 622747"/>
                <a:gd name="connsiteY8" fmla="*/ 177899 h 1478019"/>
                <a:gd name="connsiteX9" fmla="*/ 315109 w 622747"/>
                <a:gd name="connsiteY9" fmla="*/ 220594 h 1478019"/>
                <a:gd name="connsiteX10" fmla="*/ 307993 w 622747"/>
                <a:gd name="connsiteY10" fmla="*/ 270406 h 1478019"/>
                <a:gd name="connsiteX11" fmla="*/ 307993 w 622747"/>
                <a:gd name="connsiteY11" fmla="*/ 426957 h 1478019"/>
                <a:gd name="connsiteX12" fmla="*/ 340015 w 622747"/>
                <a:gd name="connsiteY12" fmla="*/ 1106531 h 1478019"/>
                <a:gd name="connsiteX13" fmla="*/ 382711 w 622747"/>
                <a:gd name="connsiteY13" fmla="*/ 1287987 h 1478019"/>
                <a:gd name="connsiteX14" fmla="*/ 510798 w 622747"/>
                <a:gd name="connsiteY14" fmla="*/ 1320009 h 1478019"/>
                <a:gd name="connsiteX15" fmla="*/ 581957 w 622747"/>
                <a:gd name="connsiteY15" fmla="*/ 1344915 h 1478019"/>
                <a:gd name="connsiteX16" fmla="*/ 617537 w 622747"/>
                <a:gd name="connsiteY16" fmla="*/ 1373379 h 1478019"/>
                <a:gd name="connsiteX17" fmla="*/ 621095 w 622747"/>
                <a:gd name="connsiteY17" fmla="*/ 1398285 h 1478019"/>
                <a:gd name="connsiteX18" fmla="*/ 603305 w 622747"/>
                <a:gd name="connsiteY18" fmla="*/ 1433864 h 1478019"/>
                <a:gd name="connsiteX19" fmla="*/ 528588 w 622747"/>
                <a:gd name="connsiteY19" fmla="*/ 1458770 h 1478019"/>
                <a:gd name="connsiteX20" fmla="*/ 400500 w 622747"/>
                <a:gd name="connsiteY20" fmla="*/ 1476560 h 1478019"/>
                <a:gd name="connsiteX21" fmla="*/ 300877 w 622747"/>
                <a:gd name="connsiteY21" fmla="*/ 1476560 h 1478019"/>
                <a:gd name="connsiteX22" fmla="*/ 211928 w 622747"/>
                <a:gd name="connsiteY22" fmla="*/ 1473002 h 1478019"/>
                <a:gd name="connsiteX23" fmla="*/ 147884 w 622747"/>
                <a:gd name="connsiteY23" fmla="*/ 1451654 h 1478019"/>
                <a:gd name="connsiteX24" fmla="*/ 101630 w 622747"/>
                <a:gd name="connsiteY24" fmla="*/ 1440980 h 1478019"/>
                <a:gd name="connsiteX25" fmla="*/ 76725 w 622747"/>
                <a:gd name="connsiteY25" fmla="*/ 1408959 h 1478019"/>
                <a:gd name="connsiteX26" fmla="*/ 76725 w 622747"/>
                <a:gd name="connsiteY26" fmla="*/ 1355589 h 1478019"/>
                <a:gd name="connsiteX27" fmla="*/ 144326 w 622747"/>
                <a:gd name="connsiteY27" fmla="*/ 1337799 h 1478019"/>
                <a:gd name="connsiteX28" fmla="*/ 275971 w 622747"/>
                <a:gd name="connsiteY28" fmla="*/ 1284429 h 1478019"/>
                <a:gd name="connsiteX29" fmla="*/ 297319 w 622747"/>
                <a:gd name="connsiteY29" fmla="*/ 1106531 h 1478019"/>
                <a:gd name="connsiteX30" fmla="*/ 286645 w 622747"/>
                <a:gd name="connsiteY30" fmla="*/ 668899 h 1478019"/>
                <a:gd name="connsiteX31" fmla="*/ 268855 w 622747"/>
                <a:gd name="connsiteY31" fmla="*/ 238384 h 1478019"/>
                <a:gd name="connsiteX32" fmla="*/ 211928 w 622747"/>
                <a:gd name="connsiteY32" fmla="*/ 177899 h 1478019"/>
                <a:gd name="connsiteX33" fmla="*/ 126536 w 622747"/>
                <a:gd name="connsiteY33" fmla="*/ 160109 h 1478019"/>
                <a:gd name="connsiteX34" fmla="*/ 48261 w 622747"/>
                <a:gd name="connsiteY34" fmla="*/ 138761 h 1478019"/>
                <a:gd name="connsiteX35" fmla="*/ 2007 w 622747"/>
                <a:gd name="connsiteY35" fmla="*/ 103181 h 1478019"/>
                <a:gd name="connsiteX36" fmla="*/ 12681 w 622747"/>
                <a:gd name="connsiteY36" fmla="*/ 64043 h 1478019"/>
                <a:gd name="connsiteX37" fmla="*/ 51819 w 622747"/>
                <a:gd name="connsiteY37" fmla="*/ 42696 h 1478019"/>
                <a:gd name="connsiteX38" fmla="*/ 137210 w 622747"/>
                <a:gd name="connsiteY38" fmla="*/ 10674 h 1478019"/>
                <a:gd name="connsiteX0" fmla="*/ 137210 w 622747"/>
                <a:gd name="connsiteY0" fmla="*/ 10674 h 1478019"/>
                <a:gd name="connsiteX1" fmla="*/ 290203 w 622747"/>
                <a:gd name="connsiteY1" fmla="*/ 0 h 1478019"/>
                <a:gd name="connsiteX2" fmla="*/ 400500 w 622747"/>
                <a:gd name="connsiteY2" fmla="*/ 10674 h 1478019"/>
                <a:gd name="connsiteX3" fmla="*/ 482334 w 622747"/>
                <a:gd name="connsiteY3" fmla="*/ 28464 h 1478019"/>
                <a:gd name="connsiteX4" fmla="*/ 546377 w 622747"/>
                <a:gd name="connsiteY4" fmla="*/ 64043 h 1478019"/>
                <a:gd name="connsiteX5" fmla="*/ 557051 w 622747"/>
                <a:gd name="connsiteY5" fmla="*/ 110297 h 1478019"/>
                <a:gd name="connsiteX6" fmla="*/ 471660 w 622747"/>
                <a:gd name="connsiteY6" fmla="*/ 156551 h 1478019"/>
                <a:gd name="connsiteX7" fmla="*/ 382711 w 622747"/>
                <a:gd name="connsiteY7" fmla="*/ 163667 h 1478019"/>
                <a:gd name="connsiteX8" fmla="*/ 332899 w 622747"/>
                <a:gd name="connsiteY8" fmla="*/ 177899 h 1478019"/>
                <a:gd name="connsiteX9" fmla="*/ 315109 w 622747"/>
                <a:gd name="connsiteY9" fmla="*/ 220594 h 1478019"/>
                <a:gd name="connsiteX10" fmla="*/ 307993 w 622747"/>
                <a:gd name="connsiteY10" fmla="*/ 270406 h 1478019"/>
                <a:gd name="connsiteX11" fmla="*/ 307993 w 622747"/>
                <a:gd name="connsiteY11" fmla="*/ 426957 h 1478019"/>
                <a:gd name="connsiteX12" fmla="*/ 340015 w 622747"/>
                <a:gd name="connsiteY12" fmla="*/ 1106531 h 1478019"/>
                <a:gd name="connsiteX13" fmla="*/ 382711 w 622747"/>
                <a:gd name="connsiteY13" fmla="*/ 1287987 h 1478019"/>
                <a:gd name="connsiteX14" fmla="*/ 510798 w 622747"/>
                <a:gd name="connsiteY14" fmla="*/ 1320009 h 1478019"/>
                <a:gd name="connsiteX15" fmla="*/ 581957 w 622747"/>
                <a:gd name="connsiteY15" fmla="*/ 1344915 h 1478019"/>
                <a:gd name="connsiteX16" fmla="*/ 617537 w 622747"/>
                <a:gd name="connsiteY16" fmla="*/ 1373379 h 1478019"/>
                <a:gd name="connsiteX17" fmla="*/ 621095 w 622747"/>
                <a:gd name="connsiteY17" fmla="*/ 1398285 h 1478019"/>
                <a:gd name="connsiteX18" fmla="*/ 603305 w 622747"/>
                <a:gd name="connsiteY18" fmla="*/ 1433864 h 1478019"/>
                <a:gd name="connsiteX19" fmla="*/ 528588 w 622747"/>
                <a:gd name="connsiteY19" fmla="*/ 1458770 h 1478019"/>
                <a:gd name="connsiteX20" fmla="*/ 400500 w 622747"/>
                <a:gd name="connsiteY20" fmla="*/ 1476560 h 1478019"/>
                <a:gd name="connsiteX21" fmla="*/ 300877 w 622747"/>
                <a:gd name="connsiteY21" fmla="*/ 1476560 h 1478019"/>
                <a:gd name="connsiteX22" fmla="*/ 211928 w 622747"/>
                <a:gd name="connsiteY22" fmla="*/ 1473002 h 1478019"/>
                <a:gd name="connsiteX23" fmla="*/ 147884 w 622747"/>
                <a:gd name="connsiteY23" fmla="*/ 1451654 h 1478019"/>
                <a:gd name="connsiteX24" fmla="*/ 101630 w 622747"/>
                <a:gd name="connsiteY24" fmla="*/ 1440980 h 1478019"/>
                <a:gd name="connsiteX25" fmla="*/ 76725 w 622747"/>
                <a:gd name="connsiteY25" fmla="*/ 1408959 h 1478019"/>
                <a:gd name="connsiteX26" fmla="*/ 90957 w 622747"/>
                <a:gd name="connsiteY26" fmla="*/ 1359147 h 1478019"/>
                <a:gd name="connsiteX27" fmla="*/ 144326 w 622747"/>
                <a:gd name="connsiteY27" fmla="*/ 1337799 h 1478019"/>
                <a:gd name="connsiteX28" fmla="*/ 275971 w 622747"/>
                <a:gd name="connsiteY28" fmla="*/ 1284429 h 1478019"/>
                <a:gd name="connsiteX29" fmla="*/ 297319 w 622747"/>
                <a:gd name="connsiteY29" fmla="*/ 1106531 h 1478019"/>
                <a:gd name="connsiteX30" fmla="*/ 286645 w 622747"/>
                <a:gd name="connsiteY30" fmla="*/ 668899 h 1478019"/>
                <a:gd name="connsiteX31" fmla="*/ 268855 w 622747"/>
                <a:gd name="connsiteY31" fmla="*/ 238384 h 1478019"/>
                <a:gd name="connsiteX32" fmla="*/ 211928 w 622747"/>
                <a:gd name="connsiteY32" fmla="*/ 177899 h 1478019"/>
                <a:gd name="connsiteX33" fmla="*/ 126536 w 622747"/>
                <a:gd name="connsiteY33" fmla="*/ 160109 h 1478019"/>
                <a:gd name="connsiteX34" fmla="*/ 48261 w 622747"/>
                <a:gd name="connsiteY34" fmla="*/ 138761 h 1478019"/>
                <a:gd name="connsiteX35" fmla="*/ 2007 w 622747"/>
                <a:gd name="connsiteY35" fmla="*/ 103181 h 1478019"/>
                <a:gd name="connsiteX36" fmla="*/ 12681 w 622747"/>
                <a:gd name="connsiteY36" fmla="*/ 64043 h 1478019"/>
                <a:gd name="connsiteX37" fmla="*/ 51819 w 622747"/>
                <a:gd name="connsiteY37" fmla="*/ 42696 h 1478019"/>
                <a:gd name="connsiteX38" fmla="*/ 137210 w 622747"/>
                <a:gd name="connsiteY38" fmla="*/ 10674 h 1478019"/>
                <a:gd name="connsiteX0" fmla="*/ 137210 w 622747"/>
                <a:gd name="connsiteY0" fmla="*/ 10674 h 1478019"/>
                <a:gd name="connsiteX1" fmla="*/ 290203 w 622747"/>
                <a:gd name="connsiteY1" fmla="*/ 0 h 1478019"/>
                <a:gd name="connsiteX2" fmla="*/ 400500 w 622747"/>
                <a:gd name="connsiteY2" fmla="*/ 10674 h 1478019"/>
                <a:gd name="connsiteX3" fmla="*/ 482334 w 622747"/>
                <a:gd name="connsiteY3" fmla="*/ 28464 h 1478019"/>
                <a:gd name="connsiteX4" fmla="*/ 546377 w 622747"/>
                <a:gd name="connsiteY4" fmla="*/ 64043 h 1478019"/>
                <a:gd name="connsiteX5" fmla="*/ 557051 w 622747"/>
                <a:gd name="connsiteY5" fmla="*/ 110297 h 1478019"/>
                <a:gd name="connsiteX6" fmla="*/ 471660 w 622747"/>
                <a:gd name="connsiteY6" fmla="*/ 156551 h 1478019"/>
                <a:gd name="connsiteX7" fmla="*/ 382711 w 622747"/>
                <a:gd name="connsiteY7" fmla="*/ 163667 h 1478019"/>
                <a:gd name="connsiteX8" fmla="*/ 332899 w 622747"/>
                <a:gd name="connsiteY8" fmla="*/ 177899 h 1478019"/>
                <a:gd name="connsiteX9" fmla="*/ 315109 w 622747"/>
                <a:gd name="connsiteY9" fmla="*/ 220594 h 1478019"/>
                <a:gd name="connsiteX10" fmla="*/ 307993 w 622747"/>
                <a:gd name="connsiteY10" fmla="*/ 270406 h 1478019"/>
                <a:gd name="connsiteX11" fmla="*/ 307993 w 622747"/>
                <a:gd name="connsiteY11" fmla="*/ 426957 h 1478019"/>
                <a:gd name="connsiteX12" fmla="*/ 340015 w 622747"/>
                <a:gd name="connsiteY12" fmla="*/ 1106531 h 1478019"/>
                <a:gd name="connsiteX13" fmla="*/ 382711 w 622747"/>
                <a:gd name="connsiteY13" fmla="*/ 1287987 h 1478019"/>
                <a:gd name="connsiteX14" fmla="*/ 510798 w 622747"/>
                <a:gd name="connsiteY14" fmla="*/ 1320009 h 1478019"/>
                <a:gd name="connsiteX15" fmla="*/ 581957 w 622747"/>
                <a:gd name="connsiteY15" fmla="*/ 1344915 h 1478019"/>
                <a:gd name="connsiteX16" fmla="*/ 617537 w 622747"/>
                <a:gd name="connsiteY16" fmla="*/ 1373379 h 1478019"/>
                <a:gd name="connsiteX17" fmla="*/ 621095 w 622747"/>
                <a:gd name="connsiteY17" fmla="*/ 1398285 h 1478019"/>
                <a:gd name="connsiteX18" fmla="*/ 603305 w 622747"/>
                <a:gd name="connsiteY18" fmla="*/ 1433864 h 1478019"/>
                <a:gd name="connsiteX19" fmla="*/ 528588 w 622747"/>
                <a:gd name="connsiteY19" fmla="*/ 1458770 h 1478019"/>
                <a:gd name="connsiteX20" fmla="*/ 400500 w 622747"/>
                <a:gd name="connsiteY20" fmla="*/ 1476560 h 1478019"/>
                <a:gd name="connsiteX21" fmla="*/ 300877 w 622747"/>
                <a:gd name="connsiteY21" fmla="*/ 1476560 h 1478019"/>
                <a:gd name="connsiteX22" fmla="*/ 211928 w 622747"/>
                <a:gd name="connsiteY22" fmla="*/ 1473002 h 1478019"/>
                <a:gd name="connsiteX23" fmla="*/ 158558 w 622747"/>
                <a:gd name="connsiteY23" fmla="*/ 1462328 h 1478019"/>
                <a:gd name="connsiteX24" fmla="*/ 101630 w 622747"/>
                <a:gd name="connsiteY24" fmla="*/ 1440980 h 1478019"/>
                <a:gd name="connsiteX25" fmla="*/ 76725 w 622747"/>
                <a:gd name="connsiteY25" fmla="*/ 1408959 h 1478019"/>
                <a:gd name="connsiteX26" fmla="*/ 90957 w 622747"/>
                <a:gd name="connsiteY26" fmla="*/ 1359147 h 1478019"/>
                <a:gd name="connsiteX27" fmla="*/ 144326 w 622747"/>
                <a:gd name="connsiteY27" fmla="*/ 1337799 h 1478019"/>
                <a:gd name="connsiteX28" fmla="*/ 275971 w 622747"/>
                <a:gd name="connsiteY28" fmla="*/ 1284429 h 1478019"/>
                <a:gd name="connsiteX29" fmla="*/ 297319 w 622747"/>
                <a:gd name="connsiteY29" fmla="*/ 1106531 h 1478019"/>
                <a:gd name="connsiteX30" fmla="*/ 286645 w 622747"/>
                <a:gd name="connsiteY30" fmla="*/ 668899 h 1478019"/>
                <a:gd name="connsiteX31" fmla="*/ 268855 w 622747"/>
                <a:gd name="connsiteY31" fmla="*/ 238384 h 1478019"/>
                <a:gd name="connsiteX32" fmla="*/ 211928 w 622747"/>
                <a:gd name="connsiteY32" fmla="*/ 177899 h 1478019"/>
                <a:gd name="connsiteX33" fmla="*/ 126536 w 622747"/>
                <a:gd name="connsiteY33" fmla="*/ 160109 h 1478019"/>
                <a:gd name="connsiteX34" fmla="*/ 48261 w 622747"/>
                <a:gd name="connsiteY34" fmla="*/ 138761 h 1478019"/>
                <a:gd name="connsiteX35" fmla="*/ 2007 w 622747"/>
                <a:gd name="connsiteY35" fmla="*/ 103181 h 1478019"/>
                <a:gd name="connsiteX36" fmla="*/ 12681 w 622747"/>
                <a:gd name="connsiteY36" fmla="*/ 64043 h 1478019"/>
                <a:gd name="connsiteX37" fmla="*/ 51819 w 622747"/>
                <a:gd name="connsiteY37" fmla="*/ 42696 h 1478019"/>
                <a:gd name="connsiteX38" fmla="*/ 137210 w 622747"/>
                <a:gd name="connsiteY38" fmla="*/ 10674 h 1478019"/>
                <a:gd name="connsiteX0" fmla="*/ 137210 w 622747"/>
                <a:gd name="connsiteY0" fmla="*/ 10674 h 1478019"/>
                <a:gd name="connsiteX1" fmla="*/ 290203 w 622747"/>
                <a:gd name="connsiteY1" fmla="*/ 0 h 1478019"/>
                <a:gd name="connsiteX2" fmla="*/ 400500 w 622747"/>
                <a:gd name="connsiteY2" fmla="*/ 10674 h 1478019"/>
                <a:gd name="connsiteX3" fmla="*/ 482334 w 622747"/>
                <a:gd name="connsiteY3" fmla="*/ 28464 h 1478019"/>
                <a:gd name="connsiteX4" fmla="*/ 546377 w 622747"/>
                <a:gd name="connsiteY4" fmla="*/ 64043 h 1478019"/>
                <a:gd name="connsiteX5" fmla="*/ 557051 w 622747"/>
                <a:gd name="connsiteY5" fmla="*/ 110297 h 1478019"/>
                <a:gd name="connsiteX6" fmla="*/ 471660 w 622747"/>
                <a:gd name="connsiteY6" fmla="*/ 156551 h 1478019"/>
                <a:gd name="connsiteX7" fmla="*/ 382711 w 622747"/>
                <a:gd name="connsiteY7" fmla="*/ 163667 h 1478019"/>
                <a:gd name="connsiteX8" fmla="*/ 332899 w 622747"/>
                <a:gd name="connsiteY8" fmla="*/ 177899 h 1478019"/>
                <a:gd name="connsiteX9" fmla="*/ 315109 w 622747"/>
                <a:gd name="connsiteY9" fmla="*/ 220594 h 1478019"/>
                <a:gd name="connsiteX10" fmla="*/ 307993 w 622747"/>
                <a:gd name="connsiteY10" fmla="*/ 270406 h 1478019"/>
                <a:gd name="connsiteX11" fmla="*/ 307993 w 622747"/>
                <a:gd name="connsiteY11" fmla="*/ 426957 h 1478019"/>
                <a:gd name="connsiteX12" fmla="*/ 340015 w 622747"/>
                <a:gd name="connsiteY12" fmla="*/ 1106531 h 1478019"/>
                <a:gd name="connsiteX13" fmla="*/ 382711 w 622747"/>
                <a:gd name="connsiteY13" fmla="*/ 1287987 h 1478019"/>
                <a:gd name="connsiteX14" fmla="*/ 482334 w 622747"/>
                <a:gd name="connsiteY14" fmla="*/ 1316451 h 1478019"/>
                <a:gd name="connsiteX15" fmla="*/ 581957 w 622747"/>
                <a:gd name="connsiteY15" fmla="*/ 1344915 h 1478019"/>
                <a:gd name="connsiteX16" fmla="*/ 617537 w 622747"/>
                <a:gd name="connsiteY16" fmla="*/ 1373379 h 1478019"/>
                <a:gd name="connsiteX17" fmla="*/ 621095 w 622747"/>
                <a:gd name="connsiteY17" fmla="*/ 1398285 h 1478019"/>
                <a:gd name="connsiteX18" fmla="*/ 603305 w 622747"/>
                <a:gd name="connsiteY18" fmla="*/ 1433864 h 1478019"/>
                <a:gd name="connsiteX19" fmla="*/ 528588 w 622747"/>
                <a:gd name="connsiteY19" fmla="*/ 1458770 h 1478019"/>
                <a:gd name="connsiteX20" fmla="*/ 400500 w 622747"/>
                <a:gd name="connsiteY20" fmla="*/ 1476560 h 1478019"/>
                <a:gd name="connsiteX21" fmla="*/ 300877 w 622747"/>
                <a:gd name="connsiteY21" fmla="*/ 1476560 h 1478019"/>
                <a:gd name="connsiteX22" fmla="*/ 211928 w 622747"/>
                <a:gd name="connsiteY22" fmla="*/ 1473002 h 1478019"/>
                <a:gd name="connsiteX23" fmla="*/ 158558 w 622747"/>
                <a:gd name="connsiteY23" fmla="*/ 1462328 h 1478019"/>
                <a:gd name="connsiteX24" fmla="*/ 101630 w 622747"/>
                <a:gd name="connsiteY24" fmla="*/ 1440980 h 1478019"/>
                <a:gd name="connsiteX25" fmla="*/ 76725 w 622747"/>
                <a:gd name="connsiteY25" fmla="*/ 1408959 h 1478019"/>
                <a:gd name="connsiteX26" fmla="*/ 90957 w 622747"/>
                <a:gd name="connsiteY26" fmla="*/ 1359147 h 1478019"/>
                <a:gd name="connsiteX27" fmla="*/ 144326 w 622747"/>
                <a:gd name="connsiteY27" fmla="*/ 1337799 h 1478019"/>
                <a:gd name="connsiteX28" fmla="*/ 275971 w 622747"/>
                <a:gd name="connsiteY28" fmla="*/ 1284429 h 1478019"/>
                <a:gd name="connsiteX29" fmla="*/ 297319 w 622747"/>
                <a:gd name="connsiteY29" fmla="*/ 1106531 h 1478019"/>
                <a:gd name="connsiteX30" fmla="*/ 286645 w 622747"/>
                <a:gd name="connsiteY30" fmla="*/ 668899 h 1478019"/>
                <a:gd name="connsiteX31" fmla="*/ 268855 w 622747"/>
                <a:gd name="connsiteY31" fmla="*/ 238384 h 1478019"/>
                <a:gd name="connsiteX32" fmla="*/ 211928 w 622747"/>
                <a:gd name="connsiteY32" fmla="*/ 177899 h 1478019"/>
                <a:gd name="connsiteX33" fmla="*/ 126536 w 622747"/>
                <a:gd name="connsiteY33" fmla="*/ 160109 h 1478019"/>
                <a:gd name="connsiteX34" fmla="*/ 48261 w 622747"/>
                <a:gd name="connsiteY34" fmla="*/ 138761 h 1478019"/>
                <a:gd name="connsiteX35" fmla="*/ 2007 w 622747"/>
                <a:gd name="connsiteY35" fmla="*/ 103181 h 1478019"/>
                <a:gd name="connsiteX36" fmla="*/ 12681 w 622747"/>
                <a:gd name="connsiteY36" fmla="*/ 64043 h 1478019"/>
                <a:gd name="connsiteX37" fmla="*/ 51819 w 622747"/>
                <a:gd name="connsiteY37" fmla="*/ 42696 h 1478019"/>
                <a:gd name="connsiteX38" fmla="*/ 137210 w 622747"/>
                <a:gd name="connsiteY38" fmla="*/ 10674 h 1478019"/>
                <a:gd name="connsiteX0" fmla="*/ 137210 w 622747"/>
                <a:gd name="connsiteY0" fmla="*/ 10674 h 1477758"/>
                <a:gd name="connsiteX1" fmla="*/ 290203 w 622747"/>
                <a:gd name="connsiteY1" fmla="*/ 0 h 1477758"/>
                <a:gd name="connsiteX2" fmla="*/ 400500 w 622747"/>
                <a:gd name="connsiteY2" fmla="*/ 10674 h 1477758"/>
                <a:gd name="connsiteX3" fmla="*/ 482334 w 622747"/>
                <a:gd name="connsiteY3" fmla="*/ 28464 h 1477758"/>
                <a:gd name="connsiteX4" fmla="*/ 546377 w 622747"/>
                <a:gd name="connsiteY4" fmla="*/ 64043 h 1477758"/>
                <a:gd name="connsiteX5" fmla="*/ 557051 w 622747"/>
                <a:gd name="connsiteY5" fmla="*/ 110297 h 1477758"/>
                <a:gd name="connsiteX6" fmla="*/ 471660 w 622747"/>
                <a:gd name="connsiteY6" fmla="*/ 156551 h 1477758"/>
                <a:gd name="connsiteX7" fmla="*/ 382711 w 622747"/>
                <a:gd name="connsiteY7" fmla="*/ 163667 h 1477758"/>
                <a:gd name="connsiteX8" fmla="*/ 332899 w 622747"/>
                <a:gd name="connsiteY8" fmla="*/ 177899 h 1477758"/>
                <a:gd name="connsiteX9" fmla="*/ 315109 w 622747"/>
                <a:gd name="connsiteY9" fmla="*/ 220594 h 1477758"/>
                <a:gd name="connsiteX10" fmla="*/ 307993 w 622747"/>
                <a:gd name="connsiteY10" fmla="*/ 270406 h 1477758"/>
                <a:gd name="connsiteX11" fmla="*/ 307993 w 622747"/>
                <a:gd name="connsiteY11" fmla="*/ 426957 h 1477758"/>
                <a:gd name="connsiteX12" fmla="*/ 340015 w 622747"/>
                <a:gd name="connsiteY12" fmla="*/ 1106531 h 1477758"/>
                <a:gd name="connsiteX13" fmla="*/ 382711 w 622747"/>
                <a:gd name="connsiteY13" fmla="*/ 1287987 h 1477758"/>
                <a:gd name="connsiteX14" fmla="*/ 482334 w 622747"/>
                <a:gd name="connsiteY14" fmla="*/ 1316451 h 1477758"/>
                <a:gd name="connsiteX15" fmla="*/ 581957 w 622747"/>
                <a:gd name="connsiteY15" fmla="*/ 1344915 h 1477758"/>
                <a:gd name="connsiteX16" fmla="*/ 617537 w 622747"/>
                <a:gd name="connsiteY16" fmla="*/ 1373379 h 1477758"/>
                <a:gd name="connsiteX17" fmla="*/ 621095 w 622747"/>
                <a:gd name="connsiteY17" fmla="*/ 1398285 h 1477758"/>
                <a:gd name="connsiteX18" fmla="*/ 603305 w 622747"/>
                <a:gd name="connsiteY18" fmla="*/ 1433864 h 1477758"/>
                <a:gd name="connsiteX19" fmla="*/ 507240 w 622747"/>
                <a:gd name="connsiteY19" fmla="*/ 1462328 h 1477758"/>
                <a:gd name="connsiteX20" fmla="*/ 400500 w 622747"/>
                <a:gd name="connsiteY20" fmla="*/ 1476560 h 1477758"/>
                <a:gd name="connsiteX21" fmla="*/ 300877 w 622747"/>
                <a:gd name="connsiteY21" fmla="*/ 1476560 h 1477758"/>
                <a:gd name="connsiteX22" fmla="*/ 211928 w 622747"/>
                <a:gd name="connsiteY22" fmla="*/ 1473002 h 1477758"/>
                <a:gd name="connsiteX23" fmla="*/ 158558 w 622747"/>
                <a:gd name="connsiteY23" fmla="*/ 1462328 h 1477758"/>
                <a:gd name="connsiteX24" fmla="*/ 101630 w 622747"/>
                <a:gd name="connsiteY24" fmla="*/ 1440980 h 1477758"/>
                <a:gd name="connsiteX25" fmla="*/ 76725 w 622747"/>
                <a:gd name="connsiteY25" fmla="*/ 1408959 h 1477758"/>
                <a:gd name="connsiteX26" fmla="*/ 90957 w 622747"/>
                <a:gd name="connsiteY26" fmla="*/ 1359147 h 1477758"/>
                <a:gd name="connsiteX27" fmla="*/ 144326 w 622747"/>
                <a:gd name="connsiteY27" fmla="*/ 1337799 h 1477758"/>
                <a:gd name="connsiteX28" fmla="*/ 275971 w 622747"/>
                <a:gd name="connsiteY28" fmla="*/ 1284429 h 1477758"/>
                <a:gd name="connsiteX29" fmla="*/ 297319 w 622747"/>
                <a:gd name="connsiteY29" fmla="*/ 1106531 h 1477758"/>
                <a:gd name="connsiteX30" fmla="*/ 286645 w 622747"/>
                <a:gd name="connsiteY30" fmla="*/ 668899 h 1477758"/>
                <a:gd name="connsiteX31" fmla="*/ 268855 w 622747"/>
                <a:gd name="connsiteY31" fmla="*/ 238384 h 1477758"/>
                <a:gd name="connsiteX32" fmla="*/ 211928 w 622747"/>
                <a:gd name="connsiteY32" fmla="*/ 177899 h 1477758"/>
                <a:gd name="connsiteX33" fmla="*/ 126536 w 622747"/>
                <a:gd name="connsiteY33" fmla="*/ 160109 h 1477758"/>
                <a:gd name="connsiteX34" fmla="*/ 48261 w 622747"/>
                <a:gd name="connsiteY34" fmla="*/ 138761 h 1477758"/>
                <a:gd name="connsiteX35" fmla="*/ 2007 w 622747"/>
                <a:gd name="connsiteY35" fmla="*/ 103181 h 1477758"/>
                <a:gd name="connsiteX36" fmla="*/ 12681 w 622747"/>
                <a:gd name="connsiteY36" fmla="*/ 64043 h 1477758"/>
                <a:gd name="connsiteX37" fmla="*/ 51819 w 622747"/>
                <a:gd name="connsiteY37" fmla="*/ 42696 h 1477758"/>
                <a:gd name="connsiteX38" fmla="*/ 137210 w 622747"/>
                <a:gd name="connsiteY38" fmla="*/ 10674 h 1477758"/>
                <a:gd name="connsiteX0" fmla="*/ 137210 w 622747"/>
                <a:gd name="connsiteY0" fmla="*/ 10674 h 1477758"/>
                <a:gd name="connsiteX1" fmla="*/ 290203 w 622747"/>
                <a:gd name="connsiteY1" fmla="*/ 0 h 1477758"/>
                <a:gd name="connsiteX2" fmla="*/ 400500 w 622747"/>
                <a:gd name="connsiteY2" fmla="*/ 10674 h 1477758"/>
                <a:gd name="connsiteX3" fmla="*/ 482334 w 622747"/>
                <a:gd name="connsiteY3" fmla="*/ 28464 h 1477758"/>
                <a:gd name="connsiteX4" fmla="*/ 546377 w 622747"/>
                <a:gd name="connsiteY4" fmla="*/ 64043 h 1477758"/>
                <a:gd name="connsiteX5" fmla="*/ 557051 w 622747"/>
                <a:gd name="connsiteY5" fmla="*/ 110297 h 1477758"/>
                <a:gd name="connsiteX6" fmla="*/ 471660 w 622747"/>
                <a:gd name="connsiteY6" fmla="*/ 145877 h 1477758"/>
                <a:gd name="connsiteX7" fmla="*/ 382711 w 622747"/>
                <a:gd name="connsiteY7" fmla="*/ 163667 h 1477758"/>
                <a:gd name="connsiteX8" fmla="*/ 332899 w 622747"/>
                <a:gd name="connsiteY8" fmla="*/ 177899 h 1477758"/>
                <a:gd name="connsiteX9" fmla="*/ 315109 w 622747"/>
                <a:gd name="connsiteY9" fmla="*/ 220594 h 1477758"/>
                <a:gd name="connsiteX10" fmla="*/ 307993 w 622747"/>
                <a:gd name="connsiteY10" fmla="*/ 270406 h 1477758"/>
                <a:gd name="connsiteX11" fmla="*/ 307993 w 622747"/>
                <a:gd name="connsiteY11" fmla="*/ 426957 h 1477758"/>
                <a:gd name="connsiteX12" fmla="*/ 340015 w 622747"/>
                <a:gd name="connsiteY12" fmla="*/ 1106531 h 1477758"/>
                <a:gd name="connsiteX13" fmla="*/ 382711 w 622747"/>
                <a:gd name="connsiteY13" fmla="*/ 1287987 h 1477758"/>
                <a:gd name="connsiteX14" fmla="*/ 482334 w 622747"/>
                <a:gd name="connsiteY14" fmla="*/ 1316451 h 1477758"/>
                <a:gd name="connsiteX15" fmla="*/ 581957 w 622747"/>
                <a:gd name="connsiteY15" fmla="*/ 1344915 h 1477758"/>
                <a:gd name="connsiteX16" fmla="*/ 617537 w 622747"/>
                <a:gd name="connsiteY16" fmla="*/ 1373379 h 1477758"/>
                <a:gd name="connsiteX17" fmla="*/ 621095 w 622747"/>
                <a:gd name="connsiteY17" fmla="*/ 1398285 h 1477758"/>
                <a:gd name="connsiteX18" fmla="*/ 603305 w 622747"/>
                <a:gd name="connsiteY18" fmla="*/ 1433864 h 1477758"/>
                <a:gd name="connsiteX19" fmla="*/ 507240 w 622747"/>
                <a:gd name="connsiteY19" fmla="*/ 1462328 h 1477758"/>
                <a:gd name="connsiteX20" fmla="*/ 400500 w 622747"/>
                <a:gd name="connsiteY20" fmla="*/ 1476560 h 1477758"/>
                <a:gd name="connsiteX21" fmla="*/ 300877 w 622747"/>
                <a:gd name="connsiteY21" fmla="*/ 1476560 h 1477758"/>
                <a:gd name="connsiteX22" fmla="*/ 211928 w 622747"/>
                <a:gd name="connsiteY22" fmla="*/ 1473002 h 1477758"/>
                <a:gd name="connsiteX23" fmla="*/ 158558 w 622747"/>
                <a:gd name="connsiteY23" fmla="*/ 1462328 h 1477758"/>
                <a:gd name="connsiteX24" fmla="*/ 101630 w 622747"/>
                <a:gd name="connsiteY24" fmla="*/ 1440980 h 1477758"/>
                <a:gd name="connsiteX25" fmla="*/ 76725 w 622747"/>
                <a:gd name="connsiteY25" fmla="*/ 1408959 h 1477758"/>
                <a:gd name="connsiteX26" fmla="*/ 90957 w 622747"/>
                <a:gd name="connsiteY26" fmla="*/ 1359147 h 1477758"/>
                <a:gd name="connsiteX27" fmla="*/ 144326 w 622747"/>
                <a:gd name="connsiteY27" fmla="*/ 1337799 h 1477758"/>
                <a:gd name="connsiteX28" fmla="*/ 275971 w 622747"/>
                <a:gd name="connsiteY28" fmla="*/ 1284429 h 1477758"/>
                <a:gd name="connsiteX29" fmla="*/ 297319 w 622747"/>
                <a:gd name="connsiteY29" fmla="*/ 1106531 h 1477758"/>
                <a:gd name="connsiteX30" fmla="*/ 286645 w 622747"/>
                <a:gd name="connsiteY30" fmla="*/ 668899 h 1477758"/>
                <a:gd name="connsiteX31" fmla="*/ 268855 w 622747"/>
                <a:gd name="connsiteY31" fmla="*/ 238384 h 1477758"/>
                <a:gd name="connsiteX32" fmla="*/ 211928 w 622747"/>
                <a:gd name="connsiteY32" fmla="*/ 177899 h 1477758"/>
                <a:gd name="connsiteX33" fmla="*/ 126536 w 622747"/>
                <a:gd name="connsiteY33" fmla="*/ 160109 h 1477758"/>
                <a:gd name="connsiteX34" fmla="*/ 48261 w 622747"/>
                <a:gd name="connsiteY34" fmla="*/ 138761 h 1477758"/>
                <a:gd name="connsiteX35" fmla="*/ 2007 w 622747"/>
                <a:gd name="connsiteY35" fmla="*/ 103181 h 1477758"/>
                <a:gd name="connsiteX36" fmla="*/ 12681 w 622747"/>
                <a:gd name="connsiteY36" fmla="*/ 64043 h 1477758"/>
                <a:gd name="connsiteX37" fmla="*/ 51819 w 622747"/>
                <a:gd name="connsiteY37" fmla="*/ 42696 h 1477758"/>
                <a:gd name="connsiteX38" fmla="*/ 137210 w 622747"/>
                <a:gd name="connsiteY38" fmla="*/ 10674 h 1477758"/>
                <a:gd name="connsiteX0" fmla="*/ 137210 w 622747"/>
                <a:gd name="connsiteY0" fmla="*/ 10674 h 1477758"/>
                <a:gd name="connsiteX1" fmla="*/ 290203 w 622747"/>
                <a:gd name="connsiteY1" fmla="*/ 0 h 1477758"/>
                <a:gd name="connsiteX2" fmla="*/ 400500 w 622747"/>
                <a:gd name="connsiteY2" fmla="*/ 10674 h 1477758"/>
                <a:gd name="connsiteX3" fmla="*/ 482334 w 622747"/>
                <a:gd name="connsiteY3" fmla="*/ 28464 h 1477758"/>
                <a:gd name="connsiteX4" fmla="*/ 546377 w 622747"/>
                <a:gd name="connsiteY4" fmla="*/ 64043 h 1477758"/>
                <a:gd name="connsiteX5" fmla="*/ 549935 w 622747"/>
                <a:gd name="connsiteY5" fmla="*/ 110297 h 1477758"/>
                <a:gd name="connsiteX6" fmla="*/ 471660 w 622747"/>
                <a:gd name="connsiteY6" fmla="*/ 145877 h 1477758"/>
                <a:gd name="connsiteX7" fmla="*/ 382711 w 622747"/>
                <a:gd name="connsiteY7" fmla="*/ 163667 h 1477758"/>
                <a:gd name="connsiteX8" fmla="*/ 332899 w 622747"/>
                <a:gd name="connsiteY8" fmla="*/ 177899 h 1477758"/>
                <a:gd name="connsiteX9" fmla="*/ 315109 w 622747"/>
                <a:gd name="connsiteY9" fmla="*/ 220594 h 1477758"/>
                <a:gd name="connsiteX10" fmla="*/ 307993 w 622747"/>
                <a:gd name="connsiteY10" fmla="*/ 270406 h 1477758"/>
                <a:gd name="connsiteX11" fmla="*/ 307993 w 622747"/>
                <a:gd name="connsiteY11" fmla="*/ 426957 h 1477758"/>
                <a:gd name="connsiteX12" fmla="*/ 340015 w 622747"/>
                <a:gd name="connsiteY12" fmla="*/ 1106531 h 1477758"/>
                <a:gd name="connsiteX13" fmla="*/ 382711 w 622747"/>
                <a:gd name="connsiteY13" fmla="*/ 1287987 h 1477758"/>
                <a:gd name="connsiteX14" fmla="*/ 482334 w 622747"/>
                <a:gd name="connsiteY14" fmla="*/ 1316451 h 1477758"/>
                <a:gd name="connsiteX15" fmla="*/ 581957 w 622747"/>
                <a:gd name="connsiteY15" fmla="*/ 1344915 h 1477758"/>
                <a:gd name="connsiteX16" fmla="*/ 617537 w 622747"/>
                <a:gd name="connsiteY16" fmla="*/ 1373379 h 1477758"/>
                <a:gd name="connsiteX17" fmla="*/ 621095 w 622747"/>
                <a:gd name="connsiteY17" fmla="*/ 1398285 h 1477758"/>
                <a:gd name="connsiteX18" fmla="*/ 603305 w 622747"/>
                <a:gd name="connsiteY18" fmla="*/ 1433864 h 1477758"/>
                <a:gd name="connsiteX19" fmla="*/ 507240 w 622747"/>
                <a:gd name="connsiteY19" fmla="*/ 1462328 h 1477758"/>
                <a:gd name="connsiteX20" fmla="*/ 400500 w 622747"/>
                <a:gd name="connsiteY20" fmla="*/ 1476560 h 1477758"/>
                <a:gd name="connsiteX21" fmla="*/ 300877 w 622747"/>
                <a:gd name="connsiteY21" fmla="*/ 1476560 h 1477758"/>
                <a:gd name="connsiteX22" fmla="*/ 211928 w 622747"/>
                <a:gd name="connsiteY22" fmla="*/ 1473002 h 1477758"/>
                <a:gd name="connsiteX23" fmla="*/ 158558 w 622747"/>
                <a:gd name="connsiteY23" fmla="*/ 1462328 h 1477758"/>
                <a:gd name="connsiteX24" fmla="*/ 101630 w 622747"/>
                <a:gd name="connsiteY24" fmla="*/ 1440980 h 1477758"/>
                <a:gd name="connsiteX25" fmla="*/ 76725 w 622747"/>
                <a:gd name="connsiteY25" fmla="*/ 1408959 h 1477758"/>
                <a:gd name="connsiteX26" fmla="*/ 90957 w 622747"/>
                <a:gd name="connsiteY26" fmla="*/ 1359147 h 1477758"/>
                <a:gd name="connsiteX27" fmla="*/ 144326 w 622747"/>
                <a:gd name="connsiteY27" fmla="*/ 1337799 h 1477758"/>
                <a:gd name="connsiteX28" fmla="*/ 275971 w 622747"/>
                <a:gd name="connsiteY28" fmla="*/ 1284429 h 1477758"/>
                <a:gd name="connsiteX29" fmla="*/ 297319 w 622747"/>
                <a:gd name="connsiteY29" fmla="*/ 1106531 h 1477758"/>
                <a:gd name="connsiteX30" fmla="*/ 286645 w 622747"/>
                <a:gd name="connsiteY30" fmla="*/ 668899 h 1477758"/>
                <a:gd name="connsiteX31" fmla="*/ 268855 w 622747"/>
                <a:gd name="connsiteY31" fmla="*/ 238384 h 1477758"/>
                <a:gd name="connsiteX32" fmla="*/ 211928 w 622747"/>
                <a:gd name="connsiteY32" fmla="*/ 177899 h 1477758"/>
                <a:gd name="connsiteX33" fmla="*/ 126536 w 622747"/>
                <a:gd name="connsiteY33" fmla="*/ 160109 h 1477758"/>
                <a:gd name="connsiteX34" fmla="*/ 48261 w 622747"/>
                <a:gd name="connsiteY34" fmla="*/ 138761 h 1477758"/>
                <a:gd name="connsiteX35" fmla="*/ 2007 w 622747"/>
                <a:gd name="connsiteY35" fmla="*/ 103181 h 1477758"/>
                <a:gd name="connsiteX36" fmla="*/ 12681 w 622747"/>
                <a:gd name="connsiteY36" fmla="*/ 64043 h 1477758"/>
                <a:gd name="connsiteX37" fmla="*/ 51819 w 622747"/>
                <a:gd name="connsiteY37" fmla="*/ 42696 h 1477758"/>
                <a:gd name="connsiteX38" fmla="*/ 137210 w 622747"/>
                <a:gd name="connsiteY38" fmla="*/ 10674 h 1477758"/>
                <a:gd name="connsiteX0" fmla="*/ 137210 w 622747"/>
                <a:gd name="connsiteY0" fmla="*/ 10674 h 1477758"/>
                <a:gd name="connsiteX1" fmla="*/ 290203 w 622747"/>
                <a:gd name="connsiteY1" fmla="*/ 0 h 1477758"/>
                <a:gd name="connsiteX2" fmla="*/ 400500 w 622747"/>
                <a:gd name="connsiteY2" fmla="*/ 10674 h 1477758"/>
                <a:gd name="connsiteX3" fmla="*/ 482334 w 622747"/>
                <a:gd name="connsiteY3" fmla="*/ 28464 h 1477758"/>
                <a:gd name="connsiteX4" fmla="*/ 546377 w 622747"/>
                <a:gd name="connsiteY4" fmla="*/ 64043 h 1477758"/>
                <a:gd name="connsiteX5" fmla="*/ 549935 w 622747"/>
                <a:gd name="connsiteY5" fmla="*/ 110297 h 1477758"/>
                <a:gd name="connsiteX6" fmla="*/ 471660 w 622747"/>
                <a:gd name="connsiteY6" fmla="*/ 145877 h 1477758"/>
                <a:gd name="connsiteX7" fmla="*/ 382711 w 622747"/>
                <a:gd name="connsiteY7" fmla="*/ 163667 h 1477758"/>
                <a:gd name="connsiteX8" fmla="*/ 332899 w 622747"/>
                <a:gd name="connsiteY8" fmla="*/ 177899 h 1477758"/>
                <a:gd name="connsiteX9" fmla="*/ 315109 w 622747"/>
                <a:gd name="connsiteY9" fmla="*/ 220594 h 1477758"/>
                <a:gd name="connsiteX10" fmla="*/ 307993 w 622747"/>
                <a:gd name="connsiteY10" fmla="*/ 270406 h 1477758"/>
                <a:gd name="connsiteX11" fmla="*/ 307993 w 622747"/>
                <a:gd name="connsiteY11" fmla="*/ 426957 h 1477758"/>
                <a:gd name="connsiteX12" fmla="*/ 340015 w 622747"/>
                <a:gd name="connsiteY12" fmla="*/ 1106531 h 1477758"/>
                <a:gd name="connsiteX13" fmla="*/ 382711 w 622747"/>
                <a:gd name="connsiteY13" fmla="*/ 1287987 h 1477758"/>
                <a:gd name="connsiteX14" fmla="*/ 482334 w 622747"/>
                <a:gd name="connsiteY14" fmla="*/ 1316451 h 1477758"/>
                <a:gd name="connsiteX15" fmla="*/ 581957 w 622747"/>
                <a:gd name="connsiteY15" fmla="*/ 1344915 h 1477758"/>
                <a:gd name="connsiteX16" fmla="*/ 617537 w 622747"/>
                <a:gd name="connsiteY16" fmla="*/ 1373379 h 1477758"/>
                <a:gd name="connsiteX17" fmla="*/ 621095 w 622747"/>
                <a:gd name="connsiteY17" fmla="*/ 1398285 h 1477758"/>
                <a:gd name="connsiteX18" fmla="*/ 603305 w 622747"/>
                <a:gd name="connsiteY18" fmla="*/ 1433864 h 1477758"/>
                <a:gd name="connsiteX19" fmla="*/ 507240 w 622747"/>
                <a:gd name="connsiteY19" fmla="*/ 1462328 h 1477758"/>
                <a:gd name="connsiteX20" fmla="*/ 400500 w 622747"/>
                <a:gd name="connsiteY20" fmla="*/ 1476560 h 1477758"/>
                <a:gd name="connsiteX21" fmla="*/ 300877 w 622747"/>
                <a:gd name="connsiteY21" fmla="*/ 1476560 h 1477758"/>
                <a:gd name="connsiteX22" fmla="*/ 211928 w 622747"/>
                <a:gd name="connsiteY22" fmla="*/ 1473002 h 1477758"/>
                <a:gd name="connsiteX23" fmla="*/ 158558 w 622747"/>
                <a:gd name="connsiteY23" fmla="*/ 1462328 h 1477758"/>
                <a:gd name="connsiteX24" fmla="*/ 101630 w 622747"/>
                <a:gd name="connsiteY24" fmla="*/ 1440980 h 1477758"/>
                <a:gd name="connsiteX25" fmla="*/ 76725 w 622747"/>
                <a:gd name="connsiteY25" fmla="*/ 1408959 h 1477758"/>
                <a:gd name="connsiteX26" fmla="*/ 90957 w 622747"/>
                <a:gd name="connsiteY26" fmla="*/ 1359147 h 1477758"/>
                <a:gd name="connsiteX27" fmla="*/ 144326 w 622747"/>
                <a:gd name="connsiteY27" fmla="*/ 1337799 h 1477758"/>
                <a:gd name="connsiteX28" fmla="*/ 275971 w 622747"/>
                <a:gd name="connsiteY28" fmla="*/ 1284429 h 1477758"/>
                <a:gd name="connsiteX29" fmla="*/ 300877 w 622747"/>
                <a:gd name="connsiteY29" fmla="*/ 1106531 h 1477758"/>
                <a:gd name="connsiteX30" fmla="*/ 286645 w 622747"/>
                <a:gd name="connsiteY30" fmla="*/ 668899 h 1477758"/>
                <a:gd name="connsiteX31" fmla="*/ 268855 w 622747"/>
                <a:gd name="connsiteY31" fmla="*/ 238384 h 1477758"/>
                <a:gd name="connsiteX32" fmla="*/ 211928 w 622747"/>
                <a:gd name="connsiteY32" fmla="*/ 177899 h 1477758"/>
                <a:gd name="connsiteX33" fmla="*/ 126536 w 622747"/>
                <a:gd name="connsiteY33" fmla="*/ 160109 h 1477758"/>
                <a:gd name="connsiteX34" fmla="*/ 48261 w 622747"/>
                <a:gd name="connsiteY34" fmla="*/ 138761 h 1477758"/>
                <a:gd name="connsiteX35" fmla="*/ 2007 w 622747"/>
                <a:gd name="connsiteY35" fmla="*/ 103181 h 1477758"/>
                <a:gd name="connsiteX36" fmla="*/ 12681 w 622747"/>
                <a:gd name="connsiteY36" fmla="*/ 64043 h 1477758"/>
                <a:gd name="connsiteX37" fmla="*/ 51819 w 622747"/>
                <a:gd name="connsiteY37" fmla="*/ 42696 h 1477758"/>
                <a:gd name="connsiteX38" fmla="*/ 137210 w 622747"/>
                <a:gd name="connsiteY38" fmla="*/ 10674 h 1477758"/>
                <a:gd name="connsiteX0" fmla="*/ 137210 w 622747"/>
                <a:gd name="connsiteY0" fmla="*/ 10674 h 1477758"/>
                <a:gd name="connsiteX1" fmla="*/ 290203 w 622747"/>
                <a:gd name="connsiteY1" fmla="*/ 0 h 1477758"/>
                <a:gd name="connsiteX2" fmla="*/ 400500 w 622747"/>
                <a:gd name="connsiteY2" fmla="*/ 10674 h 1477758"/>
                <a:gd name="connsiteX3" fmla="*/ 482334 w 622747"/>
                <a:gd name="connsiteY3" fmla="*/ 28464 h 1477758"/>
                <a:gd name="connsiteX4" fmla="*/ 546377 w 622747"/>
                <a:gd name="connsiteY4" fmla="*/ 64043 h 1477758"/>
                <a:gd name="connsiteX5" fmla="*/ 549935 w 622747"/>
                <a:gd name="connsiteY5" fmla="*/ 110297 h 1477758"/>
                <a:gd name="connsiteX6" fmla="*/ 471660 w 622747"/>
                <a:gd name="connsiteY6" fmla="*/ 145877 h 1477758"/>
                <a:gd name="connsiteX7" fmla="*/ 382711 w 622747"/>
                <a:gd name="connsiteY7" fmla="*/ 163667 h 1477758"/>
                <a:gd name="connsiteX8" fmla="*/ 332899 w 622747"/>
                <a:gd name="connsiteY8" fmla="*/ 177899 h 1477758"/>
                <a:gd name="connsiteX9" fmla="*/ 315109 w 622747"/>
                <a:gd name="connsiteY9" fmla="*/ 220594 h 1477758"/>
                <a:gd name="connsiteX10" fmla="*/ 307993 w 622747"/>
                <a:gd name="connsiteY10" fmla="*/ 270406 h 1477758"/>
                <a:gd name="connsiteX11" fmla="*/ 307993 w 622747"/>
                <a:gd name="connsiteY11" fmla="*/ 426957 h 1477758"/>
                <a:gd name="connsiteX12" fmla="*/ 336457 w 622747"/>
                <a:gd name="connsiteY12" fmla="*/ 1106531 h 1477758"/>
                <a:gd name="connsiteX13" fmla="*/ 382711 w 622747"/>
                <a:gd name="connsiteY13" fmla="*/ 1287987 h 1477758"/>
                <a:gd name="connsiteX14" fmla="*/ 482334 w 622747"/>
                <a:gd name="connsiteY14" fmla="*/ 1316451 h 1477758"/>
                <a:gd name="connsiteX15" fmla="*/ 581957 w 622747"/>
                <a:gd name="connsiteY15" fmla="*/ 1344915 h 1477758"/>
                <a:gd name="connsiteX16" fmla="*/ 617537 w 622747"/>
                <a:gd name="connsiteY16" fmla="*/ 1373379 h 1477758"/>
                <a:gd name="connsiteX17" fmla="*/ 621095 w 622747"/>
                <a:gd name="connsiteY17" fmla="*/ 1398285 h 1477758"/>
                <a:gd name="connsiteX18" fmla="*/ 603305 w 622747"/>
                <a:gd name="connsiteY18" fmla="*/ 1433864 h 1477758"/>
                <a:gd name="connsiteX19" fmla="*/ 507240 w 622747"/>
                <a:gd name="connsiteY19" fmla="*/ 1462328 h 1477758"/>
                <a:gd name="connsiteX20" fmla="*/ 400500 w 622747"/>
                <a:gd name="connsiteY20" fmla="*/ 1476560 h 1477758"/>
                <a:gd name="connsiteX21" fmla="*/ 300877 w 622747"/>
                <a:gd name="connsiteY21" fmla="*/ 1476560 h 1477758"/>
                <a:gd name="connsiteX22" fmla="*/ 211928 w 622747"/>
                <a:gd name="connsiteY22" fmla="*/ 1473002 h 1477758"/>
                <a:gd name="connsiteX23" fmla="*/ 158558 w 622747"/>
                <a:gd name="connsiteY23" fmla="*/ 1462328 h 1477758"/>
                <a:gd name="connsiteX24" fmla="*/ 101630 w 622747"/>
                <a:gd name="connsiteY24" fmla="*/ 1440980 h 1477758"/>
                <a:gd name="connsiteX25" fmla="*/ 76725 w 622747"/>
                <a:gd name="connsiteY25" fmla="*/ 1408959 h 1477758"/>
                <a:gd name="connsiteX26" fmla="*/ 90957 w 622747"/>
                <a:gd name="connsiteY26" fmla="*/ 1359147 h 1477758"/>
                <a:gd name="connsiteX27" fmla="*/ 144326 w 622747"/>
                <a:gd name="connsiteY27" fmla="*/ 1337799 h 1477758"/>
                <a:gd name="connsiteX28" fmla="*/ 275971 w 622747"/>
                <a:gd name="connsiteY28" fmla="*/ 1284429 h 1477758"/>
                <a:gd name="connsiteX29" fmla="*/ 300877 w 622747"/>
                <a:gd name="connsiteY29" fmla="*/ 1106531 h 1477758"/>
                <a:gd name="connsiteX30" fmla="*/ 286645 w 622747"/>
                <a:gd name="connsiteY30" fmla="*/ 668899 h 1477758"/>
                <a:gd name="connsiteX31" fmla="*/ 268855 w 622747"/>
                <a:gd name="connsiteY31" fmla="*/ 238384 h 1477758"/>
                <a:gd name="connsiteX32" fmla="*/ 211928 w 622747"/>
                <a:gd name="connsiteY32" fmla="*/ 177899 h 1477758"/>
                <a:gd name="connsiteX33" fmla="*/ 126536 w 622747"/>
                <a:gd name="connsiteY33" fmla="*/ 160109 h 1477758"/>
                <a:gd name="connsiteX34" fmla="*/ 48261 w 622747"/>
                <a:gd name="connsiteY34" fmla="*/ 138761 h 1477758"/>
                <a:gd name="connsiteX35" fmla="*/ 2007 w 622747"/>
                <a:gd name="connsiteY35" fmla="*/ 103181 h 1477758"/>
                <a:gd name="connsiteX36" fmla="*/ 12681 w 622747"/>
                <a:gd name="connsiteY36" fmla="*/ 64043 h 1477758"/>
                <a:gd name="connsiteX37" fmla="*/ 51819 w 622747"/>
                <a:gd name="connsiteY37" fmla="*/ 42696 h 1477758"/>
                <a:gd name="connsiteX38" fmla="*/ 137210 w 622747"/>
                <a:gd name="connsiteY38" fmla="*/ 10674 h 147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22747" h="1477758">
                  <a:moveTo>
                    <a:pt x="137210" y="10674"/>
                  </a:moveTo>
                  <a:cubicBezTo>
                    <a:pt x="176941" y="3558"/>
                    <a:pt x="246321" y="0"/>
                    <a:pt x="290203" y="0"/>
                  </a:cubicBezTo>
                  <a:cubicBezTo>
                    <a:pt x="334085" y="0"/>
                    <a:pt x="368478" y="5930"/>
                    <a:pt x="400500" y="10674"/>
                  </a:cubicBezTo>
                  <a:cubicBezTo>
                    <a:pt x="432522" y="15418"/>
                    <a:pt x="458021" y="19569"/>
                    <a:pt x="482334" y="28464"/>
                  </a:cubicBezTo>
                  <a:cubicBezTo>
                    <a:pt x="506647" y="37359"/>
                    <a:pt x="535110" y="50404"/>
                    <a:pt x="546377" y="64043"/>
                  </a:cubicBezTo>
                  <a:cubicBezTo>
                    <a:pt x="557644" y="77682"/>
                    <a:pt x="562388" y="96658"/>
                    <a:pt x="549935" y="110297"/>
                  </a:cubicBezTo>
                  <a:cubicBezTo>
                    <a:pt x="537482" y="123936"/>
                    <a:pt x="499531" y="136982"/>
                    <a:pt x="471660" y="145877"/>
                  </a:cubicBezTo>
                  <a:cubicBezTo>
                    <a:pt x="443789" y="154772"/>
                    <a:pt x="405838" y="158330"/>
                    <a:pt x="382711" y="163667"/>
                  </a:cubicBezTo>
                  <a:cubicBezTo>
                    <a:pt x="359584" y="169004"/>
                    <a:pt x="344166" y="168411"/>
                    <a:pt x="332899" y="177899"/>
                  </a:cubicBezTo>
                  <a:cubicBezTo>
                    <a:pt x="321632" y="187387"/>
                    <a:pt x="319260" y="205176"/>
                    <a:pt x="315109" y="220594"/>
                  </a:cubicBezTo>
                  <a:cubicBezTo>
                    <a:pt x="310958" y="236012"/>
                    <a:pt x="309179" y="236012"/>
                    <a:pt x="307993" y="270406"/>
                  </a:cubicBezTo>
                  <a:cubicBezTo>
                    <a:pt x="306807" y="304800"/>
                    <a:pt x="303249" y="287603"/>
                    <a:pt x="307993" y="426957"/>
                  </a:cubicBezTo>
                  <a:cubicBezTo>
                    <a:pt x="312737" y="566311"/>
                    <a:pt x="324004" y="963026"/>
                    <a:pt x="336457" y="1106531"/>
                  </a:cubicBezTo>
                  <a:cubicBezTo>
                    <a:pt x="348910" y="1250036"/>
                    <a:pt x="358398" y="1253000"/>
                    <a:pt x="382711" y="1287987"/>
                  </a:cubicBezTo>
                  <a:cubicBezTo>
                    <a:pt x="407024" y="1322974"/>
                    <a:pt x="449126" y="1306963"/>
                    <a:pt x="482334" y="1316451"/>
                  </a:cubicBezTo>
                  <a:cubicBezTo>
                    <a:pt x="515542" y="1325939"/>
                    <a:pt x="559423" y="1335427"/>
                    <a:pt x="581957" y="1344915"/>
                  </a:cubicBezTo>
                  <a:cubicBezTo>
                    <a:pt x="604491" y="1354403"/>
                    <a:pt x="611014" y="1364484"/>
                    <a:pt x="617537" y="1373379"/>
                  </a:cubicBezTo>
                  <a:cubicBezTo>
                    <a:pt x="624060" y="1382274"/>
                    <a:pt x="623467" y="1388204"/>
                    <a:pt x="621095" y="1398285"/>
                  </a:cubicBezTo>
                  <a:cubicBezTo>
                    <a:pt x="618723" y="1408366"/>
                    <a:pt x="622281" y="1423190"/>
                    <a:pt x="603305" y="1433864"/>
                  </a:cubicBezTo>
                  <a:cubicBezTo>
                    <a:pt x="584329" y="1444538"/>
                    <a:pt x="541041" y="1455212"/>
                    <a:pt x="507240" y="1462328"/>
                  </a:cubicBezTo>
                  <a:cubicBezTo>
                    <a:pt x="473439" y="1469444"/>
                    <a:pt x="434894" y="1474188"/>
                    <a:pt x="400500" y="1476560"/>
                  </a:cubicBezTo>
                  <a:cubicBezTo>
                    <a:pt x="366106" y="1478932"/>
                    <a:pt x="332306" y="1477153"/>
                    <a:pt x="300877" y="1476560"/>
                  </a:cubicBezTo>
                  <a:cubicBezTo>
                    <a:pt x="269448" y="1475967"/>
                    <a:pt x="235648" y="1475374"/>
                    <a:pt x="211928" y="1473002"/>
                  </a:cubicBezTo>
                  <a:cubicBezTo>
                    <a:pt x="188208" y="1470630"/>
                    <a:pt x="176941" y="1467665"/>
                    <a:pt x="158558" y="1462328"/>
                  </a:cubicBezTo>
                  <a:cubicBezTo>
                    <a:pt x="140175" y="1456991"/>
                    <a:pt x="115269" y="1449875"/>
                    <a:pt x="101630" y="1440980"/>
                  </a:cubicBezTo>
                  <a:cubicBezTo>
                    <a:pt x="87991" y="1432085"/>
                    <a:pt x="78504" y="1422598"/>
                    <a:pt x="76725" y="1408959"/>
                  </a:cubicBezTo>
                  <a:cubicBezTo>
                    <a:pt x="74946" y="1395320"/>
                    <a:pt x="79690" y="1371007"/>
                    <a:pt x="90957" y="1359147"/>
                  </a:cubicBezTo>
                  <a:cubicBezTo>
                    <a:pt x="102224" y="1347287"/>
                    <a:pt x="113490" y="1350252"/>
                    <a:pt x="144326" y="1337799"/>
                  </a:cubicBezTo>
                  <a:cubicBezTo>
                    <a:pt x="175162" y="1325346"/>
                    <a:pt x="249879" y="1322974"/>
                    <a:pt x="275971" y="1284429"/>
                  </a:cubicBezTo>
                  <a:cubicBezTo>
                    <a:pt x="302063" y="1245884"/>
                    <a:pt x="299098" y="1209119"/>
                    <a:pt x="300877" y="1106531"/>
                  </a:cubicBezTo>
                  <a:cubicBezTo>
                    <a:pt x="302656" y="1003943"/>
                    <a:pt x="291982" y="813590"/>
                    <a:pt x="286645" y="668899"/>
                  </a:cubicBezTo>
                  <a:cubicBezTo>
                    <a:pt x="281308" y="524208"/>
                    <a:pt x="281308" y="320217"/>
                    <a:pt x="268855" y="238384"/>
                  </a:cubicBezTo>
                  <a:cubicBezTo>
                    <a:pt x="256402" y="156551"/>
                    <a:pt x="235648" y="190945"/>
                    <a:pt x="211928" y="177899"/>
                  </a:cubicBezTo>
                  <a:cubicBezTo>
                    <a:pt x="188208" y="164853"/>
                    <a:pt x="153814" y="166632"/>
                    <a:pt x="126536" y="160109"/>
                  </a:cubicBezTo>
                  <a:cubicBezTo>
                    <a:pt x="99258" y="153586"/>
                    <a:pt x="69016" y="148249"/>
                    <a:pt x="48261" y="138761"/>
                  </a:cubicBezTo>
                  <a:cubicBezTo>
                    <a:pt x="27506" y="129273"/>
                    <a:pt x="7937" y="115634"/>
                    <a:pt x="2007" y="103181"/>
                  </a:cubicBezTo>
                  <a:cubicBezTo>
                    <a:pt x="-3923" y="90728"/>
                    <a:pt x="4379" y="74124"/>
                    <a:pt x="12681" y="64043"/>
                  </a:cubicBezTo>
                  <a:cubicBezTo>
                    <a:pt x="20983" y="53962"/>
                    <a:pt x="35808" y="48033"/>
                    <a:pt x="51819" y="42696"/>
                  </a:cubicBezTo>
                  <a:cubicBezTo>
                    <a:pt x="67830" y="37359"/>
                    <a:pt x="97479" y="17790"/>
                    <a:pt x="137210" y="10674"/>
                  </a:cubicBezTo>
                  <a:close/>
                </a:path>
              </a:pathLst>
            </a:custGeom>
            <a:solidFill>
              <a:srgbClr val="FFFFFF"/>
            </a:solidFill>
            <a:ln w="25400" cap="flat">
              <a:solidFill>
                <a:schemeClr val="accent1"/>
              </a:solidFill>
              <a:prstDash val="sysDash"/>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0" name="TextBox 49"/>
            <p:cNvSpPr txBox="1"/>
            <p:nvPr/>
          </p:nvSpPr>
          <p:spPr>
            <a:xfrm>
              <a:off x="10022376" y="3135559"/>
              <a:ext cx="244617"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050" b="0" i="0" u="none" strike="noStrike" cap="none" spc="0" normalizeH="0" baseline="0" dirty="0">
                  <a:ln>
                    <a:noFill/>
                  </a:ln>
                  <a:solidFill>
                    <a:srgbClr val="000000"/>
                  </a:solidFill>
                  <a:effectLst/>
                  <a:uFillTx/>
                  <a:latin typeface="+mn-lt"/>
                  <a:ea typeface="+mn-ea"/>
                  <a:cs typeface="+mn-cs"/>
                  <a:sym typeface="Calibri"/>
                </a:rPr>
                <a:t>AR</a:t>
              </a:r>
            </a:p>
          </p:txBody>
        </p:sp>
        <p:sp>
          <p:nvSpPr>
            <p:cNvPr id="55" name="TextBox 54"/>
            <p:cNvSpPr txBox="1"/>
            <p:nvPr/>
          </p:nvSpPr>
          <p:spPr>
            <a:xfrm>
              <a:off x="10088861" y="4435518"/>
              <a:ext cx="244617"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050" b="0" i="0" u="none" strike="noStrike" cap="none" spc="0" normalizeH="0" baseline="0" dirty="0">
                  <a:ln>
                    <a:noFill/>
                  </a:ln>
                  <a:solidFill>
                    <a:srgbClr val="000000"/>
                  </a:solidFill>
                  <a:effectLst/>
                  <a:uFillTx/>
                  <a:latin typeface="+mn-lt"/>
                  <a:ea typeface="+mn-ea"/>
                  <a:cs typeface="+mn-cs"/>
                  <a:sym typeface="Calibri"/>
                </a:rPr>
                <a:t>AR</a:t>
              </a:r>
            </a:p>
          </p:txBody>
        </p:sp>
      </p:grpSp>
      <p:cxnSp>
        <p:nvCxnSpPr>
          <p:cNvPr id="28" name="Straight Arrow Connector 27">
            <a:extLst>
              <a:ext uri="{FF2B5EF4-FFF2-40B4-BE49-F238E27FC236}">
                <a16:creationId xmlns="" xmlns:a16="http://schemas.microsoft.com/office/drawing/2014/main" id="{AB2BF529-B9F5-413E-8F2A-F9CD42A14F85}"/>
              </a:ext>
            </a:extLst>
          </p:cNvPr>
          <p:cNvCxnSpPr>
            <a:cxnSpLocks/>
          </p:cNvCxnSpPr>
          <p:nvPr/>
        </p:nvCxnSpPr>
        <p:spPr>
          <a:xfrm>
            <a:off x="7071531" y="2898526"/>
            <a:ext cx="683955" cy="327110"/>
          </a:xfrm>
          <a:prstGeom prst="straightConnector1">
            <a:avLst/>
          </a:prstGeom>
          <a:noFill/>
          <a:ln w="25400" cap="flat">
            <a:solidFill>
              <a:srgbClr val="8ACC47"/>
            </a:solidFill>
            <a:prstDash val="solid"/>
            <a:round/>
            <a:headEnd type="none" w="med" len="med"/>
            <a:tailEnd type="arrow" w="med" len="me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0" name="Straight Arrow Connector 29">
            <a:extLst>
              <a:ext uri="{FF2B5EF4-FFF2-40B4-BE49-F238E27FC236}">
                <a16:creationId xmlns="" xmlns:a16="http://schemas.microsoft.com/office/drawing/2014/main" id="{C98652F3-CD83-41A2-8975-576889EEB948}"/>
              </a:ext>
            </a:extLst>
          </p:cNvPr>
          <p:cNvCxnSpPr>
            <a:cxnSpLocks/>
          </p:cNvCxnSpPr>
          <p:nvPr/>
        </p:nvCxnSpPr>
        <p:spPr>
          <a:xfrm>
            <a:off x="6445601" y="2608059"/>
            <a:ext cx="629456" cy="290467"/>
          </a:xfrm>
          <a:prstGeom prst="straightConnector1">
            <a:avLst/>
          </a:prstGeom>
          <a:noFill/>
          <a:ln w="25400" cap="flat">
            <a:solidFill>
              <a:srgbClr val="8ACC47"/>
            </a:solidFill>
            <a:prstDash val="solid"/>
            <a:round/>
            <a:headEnd type="none" w="med" len="med"/>
            <a:tailEnd type="arrow" w="med" len="me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32" name="TextBox 31">
            <a:extLst>
              <a:ext uri="{FF2B5EF4-FFF2-40B4-BE49-F238E27FC236}">
                <a16:creationId xmlns="" xmlns:a16="http://schemas.microsoft.com/office/drawing/2014/main" id="{CBE382F1-05CD-481A-AA51-DCBE00686D42}"/>
              </a:ext>
            </a:extLst>
          </p:cNvPr>
          <p:cNvSpPr txBox="1"/>
          <p:nvPr/>
        </p:nvSpPr>
        <p:spPr>
          <a:xfrm>
            <a:off x="669268" y="3052613"/>
            <a:ext cx="4523864" cy="2800765"/>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457200" rtl="0" fontAlgn="auto" latinLnBrk="0" hangingPunct="0">
              <a:lnSpc>
                <a:spcPct val="100000"/>
              </a:lnSpc>
              <a:spcBef>
                <a:spcPts val="0"/>
              </a:spcBef>
              <a:spcAft>
                <a:spcPts val="0"/>
              </a:spcAft>
              <a:buClrTx/>
              <a:buSzTx/>
              <a:buFontTx/>
              <a:buNone/>
              <a:tabLst/>
            </a:pPr>
            <a:r>
              <a:rPr kumimoji="0" lang="en-US" sz="1600" u="none" strike="noStrike" cap="none" spc="0" normalizeH="0" baseline="0" dirty="0">
                <a:ln>
                  <a:noFill/>
                </a:ln>
                <a:solidFill>
                  <a:schemeClr val="tx1"/>
                </a:solidFill>
                <a:effectLst/>
                <a:uFillTx/>
                <a:sym typeface="Calibri"/>
              </a:rPr>
              <a:t>SLA</a:t>
            </a:r>
            <a:r>
              <a:rPr kumimoji="0" lang="en-US" sz="1600" u="none" strike="noStrike" cap="none" spc="0" normalizeH="0" dirty="0">
                <a:ln>
                  <a:noFill/>
                </a:ln>
                <a:solidFill>
                  <a:schemeClr val="tx1"/>
                </a:solidFill>
                <a:effectLst/>
                <a:uFillTx/>
                <a:sym typeface="Calibri"/>
              </a:rPr>
              <a:t> Z1</a:t>
            </a:r>
          </a:p>
          <a:p>
            <a:r>
              <a:rPr lang="en-US" sz="1600" dirty="0">
                <a:solidFill>
                  <a:schemeClr val="tx1"/>
                </a:solidFill>
              </a:rPr>
              <a:t>When configuration “P” is applied to its Capability Z, Service Z will offer a </a:t>
            </a:r>
            <a:r>
              <a:rPr lang="en-US" sz="1600" dirty="0" err="1">
                <a:solidFill>
                  <a:schemeClr val="tx1"/>
                </a:solidFill>
              </a:rPr>
              <a:t>ResponseTime</a:t>
            </a:r>
            <a:r>
              <a:rPr lang="en-US" sz="1600" dirty="0">
                <a:solidFill>
                  <a:schemeClr val="tx1"/>
                </a:solidFill>
              </a:rPr>
              <a:t>&lt;30ms, measured from its Capability Access Point (i.e., not counting network latency)</a:t>
            </a:r>
          </a:p>
          <a:p>
            <a:endParaRPr lang="en-US" sz="1600" dirty="0">
              <a:solidFill>
                <a:schemeClr val="tx1"/>
              </a:solidFill>
            </a:endParaRPr>
          </a:p>
          <a:p>
            <a:r>
              <a:rPr lang="en-US" sz="1600" dirty="0">
                <a:solidFill>
                  <a:schemeClr val="tx1"/>
                </a:solidFill>
              </a:rPr>
              <a:t>SLA Z2</a:t>
            </a:r>
          </a:p>
          <a:p>
            <a:r>
              <a:rPr lang="en-US" sz="1600" dirty="0">
                <a:solidFill>
                  <a:schemeClr val="tx1"/>
                </a:solidFill>
              </a:rPr>
              <a:t>When configuration “Q” is applied to its Capability Z, Service Z will offer a </a:t>
            </a:r>
            <a:r>
              <a:rPr lang="en-US" sz="1600" dirty="0" err="1">
                <a:solidFill>
                  <a:schemeClr val="tx1"/>
                </a:solidFill>
              </a:rPr>
              <a:t>ResponseTime</a:t>
            </a:r>
            <a:r>
              <a:rPr lang="en-US" sz="1600" dirty="0">
                <a:solidFill>
                  <a:schemeClr val="tx1"/>
                </a:solidFill>
              </a:rPr>
              <a:t>&lt;20ms, measured from its Capability Access Point (i.e., not counting network latency)</a:t>
            </a:r>
          </a:p>
        </p:txBody>
      </p:sp>
      <p:sp>
        <p:nvSpPr>
          <p:cNvPr id="33" name="TextBox 32">
            <a:extLst>
              <a:ext uri="{FF2B5EF4-FFF2-40B4-BE49-F238E27FC236}">
                <a16:creationId xmlns="" xmlns:a16="http://schemas.microsoft.com/office/drawing/2014/main" id="{5DC96447-C856-4CCB-8FB3-7D5676CAB2B5}"/>
              </a:ext>
            </a:extLst>
          </p:cNvPr>
          <p:cNvSpPr txBox="1"/>
          <p:nvPr/>
        </p:nvSpPr>
        <p:spPr>
          <a:xfrm>
            <a:off x="5865957" y="2127039"/>
            <a:ext cx="579644" cy="523218"/>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a:ln>
                  <a:noFill/>
                </a:ln>
                <a:solidFill>
                  <a:srgbClr val="FF0000"/>
                </a:solidFill>
                <a:effectLst/>
                <a:uFillTx/>
                <a:sym typeface="Calibri"/>
              </a:rPr>
              <a:t>SLA</a:t>
            </a:r>
            <a:r>
              <a:rPr kumimoji="0" lang="en-US" sz="1400" b="1" i="0" u="none" strike="noStrike" cap="none" spc="0" normalizeH="0" dirty="0">
                <a:ln>
                  <a:noFill/>
                </a:ln>
                <a:solidFill>
                  <a:srgbClr val="FF0000"/>
                </a:solidFill>
                <a:effectLst/>
                <a:uFillTx/>
                <a:sym typeface="Calibri"/>
              </a:rPr>
              <a:t> Z1</a:t>
            </a:r>
          </a:p>
          <a:p>
            <a:pPr marL="0" marR="0" indent="0" algn="l" defTabSz="457200" rtl="0" fontAlgn="auto" latinLnBrk="0" hangingPunct="0">
              <a:lnSpc>
                <a:spcPct val="100000"/>
              </a:lnSpc>
              <a:spcBef>
                <a:spcPts val="0"/>
              </a:spcBef>
              <a:spcAft>
                <a:spcPts val="0"/>
              </a:spcAft>
              <a:buClrTx/>
              <a:buSzTx/>
              <a:buFontTx/>
              <a:buNone/>
              <a:tabLst/>
            </a:pPr>
            <a:r>
              <a:rPr lang="en-US" sz="1400" b="1" baseline="0" dirty="0">
                <a:solidFill>
                  <a:srgbClr val="FF0000"/>
                </a:solidFill>
              </a:rPr>
              <a:t>SLA</a:t>
            </a:r>
            <a:r>
              <a:rPr lang="en-US" sz="1400" b="1" dirty="0">
                <a:solidFill>
                  <a:srgbClr val="FF0000"/>
                </a:solidFill>
              </a:rPr>
              <a:t> Z2</a:t>
            </a:r>
            <a:endParaRPr kumimoji="0" lang="en-US" sz="1400" b="1" i="0" u="none" strike="noStrike" cap="none" spc="0" normalizeH="0" baseline="0" dirty="0">
              <a:ln>
                <a:noFill/>
              </a:ln>
              <a:solidFill>
                <a:srgbClr val="FF0000"/>
              </a:solidFill>
              <a:effectLst/>
              <a:uFillTx/>
              <a:sym typeface="Calibri"/>
            </a:endParaRPr>
          </a:p>
        </p:txBody>
      </p:sp>
      <p:sp>
        <p:nvSpPr>
          <p:cNvPr id="37" name="TextBox 36">
            <a:extLst>
              <a:ext uri="{FF2B5EF4-FFF2-40B4-BE49-F238E27FC236}">
                <a16:creationId xmlns="" xmlns:a16="http://schemas.microsoft.com/office/drawing/2014/main" id="{7AF61ABC-8EC7-47D8-BB8E-1252AB011752}"/>
              </a:ext>
            </a:extLst>
          </p:cNvPr>
          <p:cNvSpPr txBox="1"/>
          <p:nvPr/>
        </p:nvSpPr>
        <p:spPr>
          <a:xfrm>
            <a:off x="5630960" y="4960870"/>
            <a:ext cx="3296532" cy="706149"/>
          </a:xfrm>
          <a:prstGeom prst="wedgeRectCallout">
            <a:avLst>
              <a:gd name="adj1" fmla="val 14903"/>
              <a:gd name="adj2" fmla="val -282086"/>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1100">
                <a:solidFill>
                  <a:schemeClr val="tx1">
                    <a:lumMod val="65000"/>
                    <a:lumOff val="35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200" kern="1200" dirty="0">
                <a:solidFill>
                  <a:srgbClr val="000000">
                    <a:lumMod val="65000"/>
                    <a:lumOff val="35000"/>
                  </a:srgbClr>
                </a:solidFill>
              </a:rPr>
              <a:t>Inside the Service Z model is the definition as to how the Capability Z “Capability Access Point” maps to actual VNF external connection points.</a:t>
            </a:r>
          </a:p>
        </p:txBody>
      </p:sp>
      <p:sp>
        <p:nvSpPr>
          <p:cNvPr id="13" name="TextBox 12">
            <a:extLst>
              <a:ext uri="{FF2B5EF4-FFF2-40B4-BE49-F238E27FC236}">
                <a16:creationId xmlns="" xmlns:a16="http://schemas.microsoft.com/office/drawing/2014/main" id="{0DEEB82F-6018-4347-903A-BE7022157CBD}"/>
              </a:ext>
            </a:extLst>
          </p:cNvPr>
          <p:cNvSpPr txBox="1"/>
          <p:nvPr/>
        </p:nvSpPr>
        <p:spPr>
          <a:xfrm>
            <a:off x="4474551" y="1839258"/>
            <a:ext cx="197105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en-US" b="1" dirty="0">
                <a:solidFill>
                  <a:schemeClr val="tx1"/>
                </a:solidFill>
              </a:rPr>
              <a:t>Capability Z Offers: </a:t>
            </a:r>
          </a:p>
        </p:txBody>
      </p:sp>
      <p:sp>
        <p:nvSpPr>
          <p:cNvPr id="38" name="TextBox 37">
            <a:extLst>
              <a:ext uri="{FF2B5EF4-FFF2-40B4-BE49-F238E27FC236}">
                <a16:creationId xmlns="" xmlns:a16="http://schemas.microsoft.com/office/drawing/2014/main" id="{C5104F8A-5A49-4D9E-8A38-9841FCAB3E99}"/>
              </a:ext>
            </a:extLst>
          </p:cNvPr>
          <p:cNvSpPr txBox="1"/>
          <p:nvPr/>
        </p:nvSpPr>
        <p:spPr>
          <a:xfrm>
            <a:off x="2268227" y="2490234"/>
            <a:ext cx="2902027" cy="526116"/>
          </a:xfrm>
          <a:prstGeom prst="wedgeRectCallout">
            <a:avLst>
              <a:gd name="adj1" fmla="val 110842"/>
              <a:gd name="adj2" fmla="val 35506"/>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1100">
                <a:solidFill>
                  <a:schemeClr val="tx1">
                    <a:lumMod val="65000"/>
                    <a:lumOff val="35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200" kern="1200" dirty="0">
                <a:solidFill>
                  <a:srgbClr val="000000">
                    <a:lumMod val="65000"/>
                    <a:lumOff val="35000"/>
                  </a:srgbClr>
                </a:solidFill>
              </a:rPr>
              <a:t>Capability Z “Capability Access Point” as seen from outside of the Service Z model.</a:t>
            </a:r>
          </a:p>
        </p:txBody>
      </p:sp>
      <p:sp>
        <p:nvSpPr>
          <p:cNvPr id="40" name="TextBox 39">
            <a:extLst>
              <a:ext uri="{FF2B5EF4-FFF2-40B4-BE49-F238E27FC236}">
                <a16:creationId xmlns="" xmlns:a16="http://schemas.microsoft.com/office/drawing/2014/main" id="{8FBC2942-A758-4437-82AF-F235DBA0E65E}"/>
              </a:ext>
            </a:extLst>
          </p:cNvPr>
          <p:cNvSpPr txBox="1"/>
          <p:nvPr/>
        </p:nvSpPr>
        <p:spPr>
          <a:xfrm>
            <a:off x="1140739" y="1256584"/>
            <a:ext cx="4319337" cy="526116"/>
          </a:xfrm>
          <a:prstGeom prst="wedgeRectCallout">
            <a:avLst>
              <a:gd name="adj1" fmla="val 85824"/>
              <a:gd name="adj2" fmla="val 62948"/>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1100">
                <a:solidFill>
                  <a:schemeClr val="tx1">
                    <a:lumMod val="65000"/>
                    <a:lumOff val="35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200" kern="1200" dirty="0">
                <a:solidFill>
                  <a:srgbClr val="000000">
                    <a:lumMod val="65000"/>
                    <a:lumOff val="35000"/>
                  </a:srgbClr>
                </a:solidFill>
              </a:rPr>
              <a:t>Seen from perspective of a “Consuming Service”, Service Z is a “black box” that provides a Capability Z that offers a (set of) SLA(s).</a:t>
            </a:r>
          </a:p>
        </p:txBody>
      </p:sp>
      <p:sp>
        <p:nvSpPr>
          <p:cNvPr id="14" name="Oval 13">
            <a:extLst>
              <a:ext uri="{FF2B5EF4-FFF2-40B4-BE49-F238E27FC236}">
                <a16:creationId xmlns="" xmlns:a16="http://schemas.microsoft.com/office/drawing/2014/main" id="{6647D73F-006E-4E9E-BAF0-5B4A64032C5A}"/>
              </a:ext>
            </a:extLst>
          </p:cNvPr>
          <p:cNvSpPr/>
          <p:nvPr/>
        </p:nvSpPr>
        <p:spPr>
          <a:xfrm>
            <a:off x="7769241" y="2019500"/>
            <a:ext cx="91440" cy="91440"/>
          </a:xfrm>
          <a:prstGeom prst="ellipse">
            <a:avLst/>
          </a:prstGeom>
          <a:solidFill>
            <a:schemeClr val="bg1">
              <a:lumMod val="85000"/>
            </a:schemeClr>
          </a:solidFill>
          <a:ln w="254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44" name="Oval 43">
            <a:extLst>
              <a:ext uri="{FF2B5EF4-FFF2-40B4-BE49-F238E27FC236}">
                <a16:creationId xmlns="" xmlns:a16="http://schemas.microsoft.com/office/drawing/2014/main" id="{D50BAF59-0AEA-40C4-87B0-B4FC6987A587}"/>
              </a:ext>
            </a:extLst>
          </p:cNvPr>
          <p:cNvSpPr/>
          <p:nvPr/>
        </p:nvSpPr>
        <p:spPr>
          <a:xfrm>
            <a:off x="7836804" y="3134196"/>
            <a:ext cx="91440" cy="91440"/>
          </a:xfrm>
          <a:prstGeom prst="ellipse">
            <a:avLst/>
          </a:prstGeom>
          <a:solidFill>
            <a:schemeClr val="bg1">
              <a:lumMod val="85000"/>
            </a:schemeClr>
          </a:solidFill>
          <a:ln w="254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45" name="Oval 44">
            <a:extLst>
              <a:ext uri="{FF2B5EF4-FFF2-40B4-BE49-F238E27FC236}">
                <a16:creationId xmlns="" xmlns:a16="http://schemas.microsoft.com/office/drawing/2014/main" id="{0758EBA1-FF19-4C89-BA5E-7ECB0850D890}"/>
              </a:ext>
            </a:extLst>
          </p:cNvPr>
          <p:cNvSpPr/>
          <p:nvPr/>
        </p:nvSpPr>
        <p:spPr>
          <a:xfrm>
            <a:off x="7723521" y="3205202"/>
            <a:ext cx="91440" cy="91440"/>
          </a:xfrm>
          <a:prstGeom prst="ellipse">
            <a:avLst/>
          </a:prstGeom>
          <a:solidFill>
            <a:schemeClr val="bg1">
              <a:lumMod val="85000"/>
            </a:schemeClr>
          </a:solidFill>
          <a:ln w="254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3869397419"/>
      </p:ext>
    </p:extLst>
  </p:cSld>
  <p:clrMapOvr>
    <a:masterClrMapping/>
  </p:clrMapOvr>
  <p:transition spd="med" advClick="0"/>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Box 58"/>
          <p:cNvSpPr txBox="1"/>
          <p:nvPr/>
        </p:nvSpPr>
        <p:spPr>
          <a:xfrm>
            <a:off x="4577607" y="4939695"/>
            <a:ext cx="2484011" cy="1384993"/>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defTabSz="457200" rtl="0" fontAlgn="auto" latinLnBrk="0" hangingPunct="0">
              <a:lnSpc>
                <a:spcPct val="100000"/>
              </a:lnSpc>
              <a:spcBef>
                <a:spcPts val="0"/>
              </a:spcBef>
              <a:spcAft>
                <a:spcPts val="0"/>
              </a:spcAft>
              <a:buClrTx/>
              <a:buSzTx/>
              <a:buFontTx/>
              <a:buNone/>
              <a:tabLst/>
            </a:pPr>
            <a:r>
              <a:rPr kumimoji="0" lang="en-US" sz="1050" u="none" strike="noStrike" cap="none" spc="0" normalizeH="0" baseline="0" dirty="0">
                <a:ln>
                  <a:noFill/>
                </a:ln>
                <a:solidFill>
                  <a:srgbClr val="FF0000"/>
                </a:solidFill>
                <a:effectLst/>
                <a:uFillTx/>
                <a:sym typeface="Calibri"/>
              </a:rPr>
              <a:t>SLA</a:t>
            </a:r>
            <a:r>
              <a:rPr kumimoji="0" lang="en-US" sz="1050" u="none" strike="noStrike" cap="none" spc="0" normalizeH="0" dirty="0">
                <a:ln>
                  <a:noFill/>
                </a:ln>
                <a:solidFill>
                  <a:srgbClr val="FF0000"/>
                </a:solidFill>
                <a:effectLst/>
                <a:uFillTx/>
                <a:sym typeface="Calibri"/>
              </a:rPr>
              <a:t> Z1</a:t>
            </a:r>
          </a:p>
          <a:p>
            <a:r>
              <a:rPr lang="en-US" sz="1050" dirty="0" err="1">
                <a:solidFill>
                  <a:srgbClr val="FF0000"/>
                </a:solidFill>
              </a:rPr>
              <a:t>ResponseTime</a:t>
            </a:r>
            <a:r>
              <a:rPr lang="en-US" sz="1050" dirty="0">
                <a:solidFill>
                  <a:srgbClr val="FF0000"/>
                </a:solidFill>
              </a:rPr>
              <a:t>&lt;30ms at </a:t>
            </a:r>
            <a:r>
              <a:rPr lang="en-US" sz="1050" dirty="0" err="1">
                <a:solidFill>
                  <a:srgbClr val="FF0000"/>
                </a:solidFill>
              </a:rPr>
              <a:t>VNF_Zj</a:t>
            </a:r>
            <a:r>
              <a:rPr lang="en-US" sz="1050" dirty="0">
                <a:solidFill>
                  <a:srgbClr val="FF0000"/>
                </a:solidFill>
              </a:rPr>
              <a:t>, if</a:t>
            </a:r>
          </a:p>
          <a:p>
            <a:r>
              <a:rPr lang="en-US" sz="1050" dirty="0" err="1">
                <a:solidFill>
                  <a:srgbClr val="FF0000"/>
                </a:solidFill>
              </a:rPr>
              <a:t>SvcInstance</a:t>
            </a:r>
            <a:r>
              <a:rPr lang="en-US" sz="1050" dirty="0">
                <a:solidFill>
                  <a:srgbClr val="FF0000"/>
                </a:solidFill>
              </a:rPr>
              <a:t> created with configuration “P”</a:t>
            </a:r>
          </a:p>
          <a:p>
            <a:r>
              <a:rPr lang="en-US" sz="1050" dirty="0">
                <a:solidFill>
                  <a:srgbClr val="FF0000"/>
                </a:solidFill>
              </a:rPr>
              <a:t>(not counting network latency)</a:t>
            </a:r>
          </a:p>
          <a:p>
            <a:r>
              <a:rPr lang="en-US" sz="1050" dirty="0">
                <a:solidFill>
                  <a:srgbClr val="FF0000"/>
                </a:solidFill>
              </a:rPr>
              <a:t>SLA Z2</a:t>
            </a:r>
          </a:p>
          <a:p>
            <a:r>
              <a:rPr lang="en-US" sz="1050" dirty="0" err="1">
                <a:solidFill>
                  <a:srgbClr val="FF0000"/>
                </a:solidFill>
              </a:rPr>
              <a:t>ResponseTime</a:t>
            </a:r>
            <a:r>
              <a:rPr lang="en-US" sz="1050" dirty="0">
                <a:solidFill>
                  <a:srgbClr val="FF0000"/>
                </a:solidFill>
              </a:rPr>
              <a:t>&lt;20ms at </a:t>
            </a:r>
            <a:r>
              <a:rPr lang="en-US" sz="1050" dirty="0" err="1">
                <a:solidFill>
                  <a:srgbClr val="FF0000"/>
                </a:solidFill>
              </a:rPr>
              <a:t>VNF_Zj</a:t>
            </a:r>
            <a:r>
              <a:rPr lang="en-US" sz="1050" dirty="0">
                <a:solidFill>
                  <a:srgbClr val="FF0000"/>
                </a:solidFill>
              </a:rPr>
              <a:t>, if</a:t>
            </a:r>
          </a:p>
          <a:p>
            <a:r>
              <a:rPr lang="en-US" sz="1050" dirty="0" err="1">
                <a:solidFill>
                  <a:srgbClr val="FF0000"/>
                </a:solidFill>
              </a:rPr>
              <a:t>SvcInstance</a:t>
            </a:r>
            <a:r>
              <a:rPr lang="en-US" sz="1050" dirty="0">
                <a:solidFill>
                  <a:srgbClr val="FF0000"/>
                </a:solidFill>
              </a:rPr>
              <a:t> created with configuration “Q”</a:t>
            </a:r>
          </a:p>
          <a:p>
            <a:r>
              <a:rPr lang="en-US" sz="1050" dirty="0">
                <a:solidFill>
                  <a:srgbClr val="FF0000"/>
                </a:solidFill>
              </a:rPr>
              <a:t>(not counting network latency)</a:t>
            </a:r>
          </a:p>
        </p:txBody>
      </p:sp>
      <p:sp>
        <p:nvSpPr>
          <p:cNvPr id="20" name="Freeform: Shape 19"/>
          <p:cNvSpPr/>
          <p:nvPr/>
        </p:nvSpPr>
        <p:spPr>
          <a:xfrm>
            <a:off x="339799" y="904998"/>
            <a:ext cx="3969154" cy="4368460"/>
          </a:xfrm>
          <a:custGeom>
            <a:avLst/>
            <a:gdLst>
              <a:gd name="connsiteX0" fmla="*/ 211346 w 3969154"/>
              <a:gd name="connsiteY0" fmla="*/ 4368460 h 4368460"/>
              <a:gd name="connsiteX1" fmla="*/ 424289 w 3969154"/>
              <a:gd name="connsiteY1" fmla="*/ 3303747 h 4368460"/>
              <a:gd name="connsiteX2" fmla="*/ 10930 w 3969154"/>
              <a:gd name="connsiteY2" fmla="*/ 911276 h 4368460"/>
              <a:gd name="connsiteX3" fmla="*/ 950382 w 3969154"/>
              <a:gd name="connsiteY3" fmla="*/ 97084 h 4368460"/>
              <a:gd name="connsiteX4" fmla="*/ 3242645 w 3969154"/>
              <a:gd name="connsiteY4" fmla="*/ 46980 h 4368460"/>
              <a:gd name="connsiteX5" fmla="*/ 3969154 w 3969154"/>
              <a:gd name="connsiteY5" fmla="*/ 385183 h 4368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9154" h="4368460">
                <a:moveTo>
                  <a:pt x="211346" y="4368460"/>
                </a:moveTo>
                <a:cubicBezTo>
                  <a:pt x="334519" y="4124202"/>
                  <a:pt x="457692" y="3879944"/>
                  <a:pt x="424289" y="3303747"/>
                </a:cubicBezTo>
                <a:cubicBezTo>
                  <a:pt x="390886" y="2727550"/>
                  <a:pt x="-76752" y="1445720"/>
                  <a:pt x="10930" y="911276"/>
                </a:cubicBezTo>
                <a:cubicBezTo>
                  <a:pt x="98612" y="376832"/>
                  <a:pt x="411763" y="241133"/>
                  <a:pt x="950382" y="97084"/>
                </a:cubicBezTo>
                <a:cubicBezTo>
                  <a:pt x="1489001" y="-46965"/>
                  <a:pt x="2739516" y="-1036"/>
                  <a:pt x="3242645" y="46980"/>
                </a:cubicBezTo>
                <a:cubicBezTo>
                  <a:pt x="3745774" y="94996"/>
                  <a:pt x="3857464" y="240089"/>
                  <a:pt x="3969154" y="385183"/>
                </a:cubicBezTo>
              </a:path>
            </a:pathLst>
          </a:custGeom>
          <a:noFill/>
          <a:ln w="25400" cap="flat">
            <a:solidFill>
              <a:srgbClr val="C00000"/>
            </a:solidFill>
            <a:prstDash val="sysDot"/>
            <a:round/>
            <a:headEnd type="arrow" w="med" len="med"/>
            <a:tailEnd type="arrow" w="med" len="me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defTabSz="914400" latinLnBrk="1"/>
            <a:endParaRPr lang="en-US"/>
          </a:p>
        </p:txBody>
      </p:sp>
      <p:sp>
        <p:nvSpPr>
          <p:cNvPr id="36" name="Freeform: Shape 35"/>
          <p:cNvSpPr/>
          <p:nvPr/>
        </p:nvSpPr>
        <p:spPr>
          <a:xfrm>
            <a:off x="3110783" y="2847669"/>
            <a:ext cx="2289316" cy="359435"/>
          </a:xfrm>
          <a:custGeom>
            <a:avLst/>
            <a:gdLst>
              <a:gd name="connsiteX0" fmla="*/ 1419727 w 1420142"/>
              <a:gd name="connsiteY0" fmla="*/ 0 h 709864"/>
              <a:gd name="connsiteX1" fmla="*/ 1239253 w 1420142"/>
              <a:gd name="connsiteY1" fmla="*/ 433137 h 709864"/>
              <a:gd name="connsiteX2" fmla="*/ 312822 w 1420142"/>
              <a:gd name="connsiteY2" fmla="*/ 240632 h 709864"/>
              <a:gd name="connsiteX3" fmla="*/ 0 w 1420142"/>
              <a:gd name="connsiteY3" fmla="*/ 709864 h 709864"/>
              <a:gd name="connsiteX0" fmla="*/ 1419727 w 1421568"/>
              <a:gd name="connsiteY0" fmla="*/ 0 h 709864"/>
              <a:gd name="connsiteX1" fmla="*/ 1239253 w 1421568"/>
              <a:gd name="connsiteY1" fmla="*/ 433137 h 709864"/>
              <a:gd name="connsiteX2" fmla="*/ 180475 w 1421568"/>
              <a:gd name="connsiteY2" fmla="*/ 264695 h 709864"/>
              <a:gd name="connsiteX3" fmla="*/ 0 w 1421568"/>
              <a:gd name="connsiteY3" fmla="*/ 709864 h 709864"/>
              <a:gd name="connsiteX0" fmla="*/ 1423587 w 1425428"/>
              <a:gd name="connsiteY0" fmla="*/ 0 h 709864"/>
              <a:gd name="connsiteX1" fmla="*/ 1243113 w 1425428"/>
              <a:gd name="connsiteY1" fmla="*/ 433137 h 709864"/>
              <a:gd name="connsiteX2" fmla="*/ 184335 w 1425428"/>
              <a:gd name="connsiteY2" fmla="*/ 264695 h 709864"/>
              <a:gd name="connsiteX3" fmla="*/ 3860 w 1425428"/>
              <a:gd name="connsiteY3" fmla="*/ 709864 h 709864"/>
              <a:gd name="connsiteX0" fmla="*/ 1427227 w 1429445"/>
              <a:gd name="connsiteY0" fmla="*/ 0 h 709864"/>
              <a:gd name="connsiteX1" fmla="*/ 1246753 w 1429445"/>
              <a:gd name="connsiteY1" fmla="*/ 433137 h 709864"/>
              <a:gd name="connsiteX2" fmla="*/ 167936 w 1429445"/>
              <a:gd name="connsiteY2" fmla="*/ 172924 h 709864"/>
              <a:gd name="connsiteX3" fmla="*/ 7500 w 1429445"/>
              <a:gd name="connsiteY3" fmla="*/ 709864 h 709864"/>
              <a:gd name="connsiteX0" fmla="*/ 1428634 w 1440528"/>
              <a:gd name="connsiteY0" fmla="*/ 0 h 709864"/>
              <a:gd name="connsiteX1" fmla="*/ 1288237 w 1440528"/>
              <a:gd name="connsiteY1" fmla="*/ 639621 h 709864"/>
              <a:gd name="connsiteX2" fmla="*/ 169343 w 1440528"/>
              <a:gd name="connsiteY2" fmla="*/ 172924 h 709864"/>
              <a:gd name="connsiteX3" fmla="*/ 8907 w 1440528"/>
              <a:gd name="connsiteY3" fmla="*/ 709864 h 709864"/>
              <a:gd name="connsiteX0" fmla="*/ 1378537 w 1409873"/>
              <a:gd name="connsiteY0" fmla="*/ 0 h 709864"/>
              <a:gd name="connsiteX1" fmla="*/ 1288237 w 1409873"/>
              <a:gd name="connsiteY1" fmla="*/ 639621 h 709864"/>
              <a:gd name="connsiteX2" fmla="*/ 169343 w 1409873"/>
              <a:gd name="connsiteY2" fmla="*/ 172924 h 709864"/>
              <a:gd name="connsiteX3" fmla="*/ 8907 w 1409873"/>
              <a:gd name="connsiteY3" fmla="*/ 709864 h 709864"/>
              <a:gd name="connsiteX0" fmla="*/ 1376163 w 1380491"/>
              <a:gd name="connsiteY0" fmla="*/ 0 h 709864"/>
              <a:gd name="connsiteX1" fmla="*/ 1215728 w 1380491"/>
              <a:gd name="connsiteY1" fmla="*/ 685506 h 709864"/>
              <a:gd name="connsiteX2" fmla="*/ 166969 w 1380491"/>
              <a:gd name="connsiteY2" fmla="*/ 172924 h 709864"/>
              <a:gd name="connsiteX3" fmla="*/ 6533 w 1380491"/>
              <a:gd name="connsiteY3" fmla="*/ 709864 h 709864"/>
            </a:gdLst>
            <a:ahLst/>
            <a:cxnLst>
              <a:cxn ang="0">
                <a:pos x="connsiteX0" y="connsiteY0"/>
              </a:cxn>
              <a:cxn ang="0">
                <a:pos x="connsiteX1" y="connsiteY1"/>
              </a:cxn>
              <a:cxn ang="0">
                <a:pos x="connsiteX2" y="connsiteY2"/>
              </a:cxn>
              <a:cxn ang="0">
                <a:pos x="connsiteX3" y="connsiteY3"/>
              </a:cxn>
            </a:cxnLst>
            <a:rect l="l" t="t" r="r" b="b"/>
            <a:pathLst>
              <a:path w="1380491" h="709864">
                <a:moveTo>
                  <a:pt x="1376163" y="0"/>
                </a:moveTo>
                <a:cubicBezTo>
                  <a:pt x="1378168" y="196516"/>
                  <a:pt x="1417260" y="656685"/>
                  <a:pt x="1215728" y="685506"/>
                </a:cubicBezTo>
                <a:cubicBezTo>
                  <a:pt x="1014196" y="714327"/>
                  <a:pt x="368501" y="168864"/>
                  <a:pt x="166969" y="172924"/>
                </a:cubicBezTo>
                <a:cubicBezTo>
                  <a:pt x="-34563" y="176984"/>
                  <a:pt x="-485" y="486277"/>
                  <a:pt x="6533" y="709864"/>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defTabSz="914400" latinLnBrk="1"/>
            <a:endParaRPr lang="en-US"/>
          </a:p>
        </p:txBody>
      </p:sp>
      <p:sp>
        <p:nvSpPr>
          <p:cNvPr id="5" name="Rectangle 4"/>
          <p:cNvSpPr/>
          <p:nvPr/>
        </p:nvSpPr>
        <p:spPr>
          <a:xfrm>
            <a:off x="760390" y="1488418"/>
            <a:ext cx="2286203" cy="1092607"/>
          </a:xfrm>
          <a:prstGeom prst="rect">
            <a:avLst/>
          </a:prstGeom>
          <a:solidFill>
            <a:srgbClr val="DAF4FD"/>
          </a:solidFill>
          <a:ln>
            <a:solidFill>
              <a:srgbClr val="0070C0"/>
            </a:solidFill>
          </a:ln>
        </p:spPr>
        <p:txBody>
          <a:bodyPr wrap="none">
            <a:spAutoFit/>
          </a:bodyPr>
          <a:lstStyle/>
          <a:p>
            <a:pPr lvl="0"/>
            <a:endParaRPr lang="en-US" sz="500" dirty="0"/>
          </a:p>
          <a:p>
            <a:r>
              <a:rPr lang="en-US" sz="1200" dirty="0" err="1"/>
              <a:t>Service_W</a:t>
            </a:r>
            <a:r>
              <a:rPr lang="en-US" sz="1200" dirty="0"/>
              <a:t> </a:t>
            </a:r>
            <a:r>
              <a:rPr lang="en-US" sz="1200" b="1" i="1" dirty="0"/>
              <a:t>Service</a:t>
            </a:r>
            <a:r>
              <a:rPr lang="en-US" sz="1200" dirty="0"/>
              <a:t>:</a:t>
            </a:r>
          </a:p>
          <a:p>
            <a:r>
              <a:rPr lang="en-US" sz="1200" dirty="0" err="1"/>
              <a:t>topology_template</a:t>
            </a:r>
            <a:r>
              <a:rPr lang="en-US" sz="1200" dirty="0"/>
              <a:t>:   </a:t>
            </a:r>
          </a:p>
          <a:p>
            <a:r>
              <a:rPr lang="en-US" sz="1200" dirty="0"/>
              <a:t>      </a:t>
            </a:r>
            <a:r>
              <a:rPr lang="en-US" sz="1200" dirty="0" err="1"/>
              <a:t>node_templates</a:t>
            </a:r>
            <a:r>
              <a:rPr lang="en-US" sz="1200" dirty="0"/>
              <a:t>:     </a:t>
            </a:r>
          </a:p>
          <a:p>
            <a:r>
              <a:rPr lang="en-US" altLang="zh-CN" sz="1200" dirty="0"/>
              <a:t>           VNF_W (VNF):</a:t>
            </a:r>
          </a:p>
          <a:p>
            <a:r>
              <a:rPr lang="en-US" altLang="zh-CN" sz="1200" dirty="0"/>
              <a:t>           </a:t>
            </a:r>
            <a:r>
              <a:rPr lang="en-US" altLang="zh-CN" sz="1200" dirty="0" err="1"/>
              <a:t>Allotted_Resource_W</a:t>
            </a:r>
            <a:r>
              <a:rPr lang="en-US" altLang="zh-CN" sz="1200" dirty="0"/>
              <a:t> (AR):</a:t>
            </a:r>
          </a:p>
        </p:txBody>
      </p:sp>
      <p:sp>
        <p:nvSpPr>
          <p:cNvPr id="2" name="Title 1"/>
          <p:cNvSpPr>
            <a:spLocks noGrp="1"/>
          </p:cNvSpPr>
          <p:nvPr>
            <p:ph type="title"/>
          </p:nvPr>
        </p:nvSpPr>
        <p:spPr>
          <a:xfrm>
            <a:off x="625808" y="157510"/>
            <a:ext cx="10844563" cy="615553"/>
          </a:xfrm>
        </p:spPr>
        <p:txBody>
          <a:bodyPr>
            <a:normAutofit/>
          </a:bodyPr>
          <a:lstStyle/>
          <a:p>
            <a:pPr>
              <a:lnSpc>
                <a:spcPct val="90000"/>
              </a:lnSpc>
            </a:pPr>
            <a:r>
              <a:rPr lang="en-US" altLang="en-US" sz="3500" b="1" dirty="0">
                <a:solidFill>
                  <a:schemeClr val="bg1"/>
                </a:solidFill>
                <a:latin typeface="Arial" panose="020B0604020202020204"/>
              </a:rPr>
              <a:t>SDC Modeling Tool for Service Designer</a:t>
            </a:r>
          </a:p>
        </p:txBody>
      </p:sp>
      <p:sp>
        <p:nvSpPr>
          <p:cNvPr id="21" name="Freeform: Shape 20"/>
          <p:cNvSpPr/>
          <p:nvPr/>
        </p:nvSpPr>
        <p:spPr>
          <a:xfrm>
            <a:off x="2206245" y="1320898"/>
            <a:ext cx="2045242" cy="888525"/>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394702"/>
              <a:gd name="connsiteY0" fmla="*/ 154929 h 289708"/>
              <a:gd name="connsiteX1" fmla="*/ 3365479 w 3394702"/>
              <a:gd name="connsiteY1" fmla="*/ 0 h 289708"/>
              <a:gd name="connsiteX2" fmla="*/ 3394702 w 3394702"/>
              <a:gd name="connsiteY2" fmla="*/ 289708 h 289708"/>
              <a:gd name="connsiteX3" fmla="*/ 0 w 3394702"/>
              <a:gd name="connsiteY3" fmla="*/ 154929 h 289708"/>
              <a:gd name="connsiteX0" fmla="*/ 0 w 3367406"/>
              <a:gd name="connsiteY0" fmla="*/ 195872 h 289708"/>
              <a:gd name="connsiteX1" fmla="*/ 3338183 w 3367406"/>
              <a:gd name="connsiteY1" fmla="*/ 0 h 289708"/>
              <a:gd name="connsiteX2" fmla="*/ 3367406 w 3367406"/>
              <a:gd name="connsiteY2" fmla="*/ 289708 h 289708"/>
              <a:gd name="connsiteX3" fmla="*/ 0 w 3367406"/>
              <a:gd name="connsiteY3" fmla="*/ 195872 h 289708"/>
              <a:gd name="connsiteX0" fmla="*/ 0 w 2533689"/>
              <a:gd name="connsiteY0" fmla="*/ 168978 h 289708"/>
              <a:gd name="connsiteX1" fmla="*/ 2504466 w 2533689"/>
              <a:gd name="connsiteY1" fmla="*/ 0 h 289708"/>
              <a:gd name="connsiteX2" fmla="*/ 2533689 w 2533689"/>
              <a:gd name="connsiteY2" fmla="*/ 289708 h 289708"/>
              <a:gd name="connsiteX3" fmla="*/ 0 w 2533689"/>
              <a:gd name="connsiteY3" fmla="*/ 168978 h 289708"/>
              <a:gd name="connsiteX0" fmla="*/ 0 w 2504466"/>
              <a:gd name="connsiteY0" fmla="*/ 168978 h 710813"/>
              <a:gd name="connsiteX1" fmla="*/ 2504466 w 2504466"/>
              <a:gd name="connsiteY1" fmla="*/ 0 h 710813"/>
              <a:gd name="connsiteX2" fmla="*/ 2461500 w 2504466"/>
              <a:gd name="connsiteY2" fmla="*/ 710813 h 710813"/>
              <a:gd name="connsiteX3" fmla="*/ 0 w 2504466"/>
              <a:gd name="connsiteY3" fmla="*/ 168978 h 710813"/>
              <a:gd name="connsiteX0" fmla="*/ 0 w 3491055"/>
              <a:gd name="connsiteY0" fmla="*/ 0 h 830593"/>
              <a:gd name="connsiteX1" fmla="*/ 3491055 w 3491055"/>
              <a:gd name="connsiteY1" fmla="*/ 119780 h 830593"/>
              <a:gd name="connsiteX2" fmla="*/ 3448089 w 3491055"/>
              <a:gd name="connsiteY2" fmla="*/ 830593 h 830593"/>
              <a:gd name="connsiteX3" fmla="*/ 0 w 3491055"/>
              <a:gd name="connsiteY3" fmla="*/ 0 h 830593"/>
              <a:gd name="connsiteX0" fmla="*/ 0 w 2889476"/>
              <a:gd name="connsiteY0" fmla="*/ 24599 h 710813"/>
              <a:gd name="connsiteX1" fmla="*/ 2889476 w 2889476"/>
              <a:gd name="connsiteY1" fmla="*/ 0 h 710813"/>
              <a:gd name="connsiteX2" fmla="*/ 2846510 w 2889476"/>
              <a:gd name="connsiteY2" fmla="*/ 710813 h 710813"/>
              <a:gd name="connsiteX3" fmla="*/ 0 w 2889476"/>
              <a:gd name="connsiteY3" fmla="*/ 24599 h 710813"/>
              <a:gd name="connsiteX0" fmla="*/ 0 w 2930419"/>
              <a:gd name="connsiteY0" fmla="*/ 393089 h 710813"/>
              <a:gd name="connsiteX1" fmla="*/ 2930419 w 2930419"/>
              <a:gd name="connsiteY1" fmla="*/ 0 h 710813"/>
              <a:gd name="connsiteX2" fmla="*/ 2887453 w 2930419"/>
              <a:gd name="connsiteY2" fmla="*/ 710813 h 710813"/>
              <a:gd name="connsiteX3" fmla="*/ 0 w 2930419"/>
              <a:gd name="connsiteY3" fmla="*/ 393089 h 710813"/>
              <a:gd name="connsiteX0" fmla="*/ 0 w 2930419"/>
              <a:gd name="connsiteY0" fmla="*/ 229316 h 710813"/>
              <a:gd name="connsiteX1" fmla="*/ 2930419 w 2930419"/>
              <a:gd name="connsiteY1" fmla="*/ 0 h 710813"/>
              <a:gd name="connsiteX2" fmla="*/ 2887453 w 2930419"/>
              <a:gd name="connsiteY2" fmla="*/ 710813 h 710813"/>
              <a:gd name="connsiteX3" fmla="*/ 0 w 2930419"/>
              <a:gd name="connsiteY3" fmla="*/ 229316 h 710813"/>
              <a:gd name="connsiteX0" fmla="*/ 0 w 2935579"/>
              <a:gd name="connsiteY0" fmla="*/ 229316 h 518308"/>
              <a:gd name="connsiteX1" fmla="*/ 2930419 w 2935579"/>
              <a:gd name="connsiteY1" fmla="*/ 0 h 518308"/>
              <a:gd name="connsiteX2" fmla="*/ 2935579 w 2935579"/>
              <a:gd name="connsiteY2" fmla="*/ 518308 h 518308"/>
              <a:gd name="connsiteX3" fmla="*/ 0 w 2935579"/>
              <a:gd name="connsiteY3" fmla="*/ 229316 h 518308"/>
              <a:gd name="connsiteX0" fmla="*/ 0 w 2971674"/>
              <a:gd name="connsiteY0" fmla="*/ 169158 h 518308"/>
              <a:gd name="connsiteX1" fmla="*/ 2966514 w 2971674"/>
              <a:gd name="connsiteY1" fmla="*/ 0 h 518308"/>
              <a:gd name="connsiteX2" fmla="*/ 2971674 w 2971674"/>
              <a:gd name="connsiteY2" fmla="*/ 518308 h 518308"/>
              <a:gd name="connsiteX3" fmla="*/ 0 w 2971674"/>
              <a:gd name="connsiteY3" fmla="*/ 169158 h 518308"/>
              <a:gd name="connsiteX0" fmla="*/ 0 w 2045242"/>
              <a:gd name="connsiteY0" fmla="*/ 972201 h 972201"/>
              <a:gd name="connsiteX1" fmla="*/ 2040082 w 2045242"/>
              <a:gd name="connsiteY1" fmla="*/ 0 h 972201"/>
              <a:gd name="connsiteX2" fmla="*/ 2045242 w 2045242"/>
              <a:gd name="connsiteY2" fmla="*/ 518308 h 972201"/>
              <a:gd name="connsiteX3" fmla="*/ 0 w 2045242"/>
              <a:gd name="connsiteY3" fmla="*/ 972201 h 972201"/>
            </a:gdLst>
            <a:ahLst/>
            <a:cxnLst>
              <a:cxn ang="0">
                <a:pos x="connsiteX0" y="connsiteY0"/>
              </a:cxn>
              <a:cxn ang="0">
                <a:pos x="connsiteX1" y="connsiteY1"/>
              </a:cxn>
              <a:cxn ang="0">
                <a:pos x="connsiteX2" y="connsiteY2"/>
              </a:cxn>
              <a:cxn ang="0">
                <a:pos x="connsiteX3" y="connsiteY3"/>
              </a:cxn>
            </a:cxnLst>
            <a:rect l="l" t="t" r="r" b="b"/>
            <a:pathLst>
              <a:path w="2045242" h="972201">
                <a:moveTo>
                  <a:pt x="0" y="972201"/>
                </a:moveTo>
                <a:lnTo>
                  <a:pt x="2040082" y="0"/>
                </a:lnTo>
                <a:lnTo>
                  <a:pt x="2045242" y="518308"/>
                </a:lnTo>
                <a:lnTo>
                  <a:pt x="0" y="972201"/>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201719" y="1320898"/>
            <a:ext cx="1609736" cy="461665"/>
          </a:xfrm>
          <a:prstGeom prst="rect">
            <a:avLst/>
          </a:prstGeom>
          <a:solidFill>
            <a:srgbClr val="DAF4FD"/>
          </a:solidFill>
          <a:ln>
            <a:solidFill>
              <a:srgbClr val="0070C0"/>
            </a:solidFill>
          </a:ln>
        </p:spPr>
        <p:txBody>
          <a:bodyPr wrap="none">
            <a:spAutoFit/>
          </a:bodyPr>
          <a:lstStyle/>
          <a:p>
            <a:r>
              <a:rPr lang="en-US" sz="1200" dirty="0"/>
              <a:t>VNF_W </a:t>
            </a:r>
            <a:r>
              <a:rPr lang="en-US" sz="1200" b="1" i="1" dirty="0"/>
              <a:t>VNF Resource</a:t>
            </a:r>
            <a:r>
              <a:rPr lang="en-US" sz="1200" dirty="0"/>
              <a:t>:</a:t>
            </a:r>
          </a:p>
          <a:p>
            <a:pPr marL="228600" indent="-60325"/>
            <a:r>
              <a:rPr lang="en-US" sz="1200" dirty="0"/>
              <a:t>VFC_W (VFC)</a:t>
            </a:r>
          </a:p>
        </p:txBody>
      </p:sp>
      <p:sp>
        <p:nvSpPr>
          <p:cNvPr id="27" name="Freeform: Shape 26"/>
          <p:cNvSpPr/>
          <p:nvPr/>
        </p:nvSpPr>
        <p:spPr>
          <a:xfrm>
            <a:off x="2958944" y="2019131"/>
            <a:ext cx="1272349" cy="826153"/>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394702"/>
              <a:gd name="connsiteY0" fmla="*/ 154929 h 289708"/>
              <a:gd name="connsiteX1" fmla="*/ 3365479 w 3394702"/>
              <a:gd name="connsiteY1" fmla="*/ 0 h 289708"/>
              <a:gd name="connsiteX2" fmla="*/ 3394702 w 3394702"/>
              <a:gd name="connsiteY2" fmla="*/ 289708 h 289708"/>
              <a:gd name="connsiteX3" fmla="*/ 0 w 3394702"/>
              <a:gd name="connsiteY3" fmla="*/ 154929 h 289708"/>
              <a:gd name="connsiteX0" fmla="*/ 0 w 3367406"/>
              <a:gd name="connsiteY0" fmla="*/ 195872 h 289708"/>
              <a:gd name="connsiteX1" fmla="*/ 3338183 w 3367406"/>
              <a:gd name="connsiteY1" fmla="*/ 0 h 289708"/>
              <a:gd name="connsiteX2" fmla="*/ 3367406 w 3367406"/>
              <a:gd name="connsiteY2" fmla="*/ 289708 h 289708"/>
              <a:gd name="connsiteX3" fmla="*/ 0 w 3367406"/>
              <a:gd name="connsiteY3" fmla="*/ 195872 h 289708"/>
              <a:gd name="connsiteX0" fmla="*/ 0 w 2533689"/>
              <a:gd name="connsiteY0" fmla="*/ 168978 h 289708"/>
              <a:gd name="connsiteX1" fmla="*/ 2504466 w 2533689"/>
              <a:gd name="connsiteY1" fmla="*/ 0 h 289708"/>
              <a:gd name="connsiteX2" fmla="*/ 2533689 w 2533689"/>
              <a:gd name="connsiteY2" fmla="*/ 289708 h 289708"/>
              <a:gd name="connsiteX3" fmla="*/ 0 w 2533689"/>
              <a:gd name="connsiteY3" fmla="*/ 168978 h 289708"/>
              <a:gd name="connsiteX0" fmla="*/ 0 w 2504466"/>
              <a:gd name="connsiteY0" fmla="*/ 168978 h 710813"/>
              <a:gd name="connsiteX1" fmla="*/ 2504466 w 2504466"/>
              <a:gd name="connsiteY1" fmla="*/ 0 h 710813"/>
              <a:gd name="connsiteX2" fmla="*/ 2461500 w 2504466"/>
              <a:gd name="connsiteY2" fmla="*/ 710813 h 710813"/>
              <a:gd name="connsiteX3" fmla="*/ 0 w 2504466"/>
              <a:gd name="connsiteY3" fmla="*/ 168978 h 710813"/>
              <a:gd name="connsiteX0" fmla="*/ 0 w 3491055"/>
              <a:gd name="connsiteY0" fmla="*/ 0 h 830593"/>
              <a:gd name="connsiteX1" fmla="*/ 3491055 w 3491055"/>
              <a:gd name="connsiteY1" fmla="*/ 119780 h 830593"/>
              <a:gd name="connsiteX2" fmla="*/ 3448089 w 3491055"/>
              <a:gd name="connsiteY2" fmla="*/ 830593 h 830593"/>
              <a:gd name="connsiteX3" fmla="*/ 0 w 3491055"/>
              <a:gd name="connsiteY3" fmla="*/ 0 h 830593"/>
              <a:gd name="connsiteX0" fmla="*/ 0 w 2889476"/>
              <a:gd name="connsiteY0" fmla="*/ 24599 h 710813"/>
              <a:gd name="connsiteX1" fmla="*/ 2889476 w 2889476"/>
              <a:gd name="connsiteY1" fmla="*/ 0 h 710813"/>
              <a:gd name="connsiteX2" fmla="*/ 2846510 w 2889476"/>
              <a:gd name="connsiteY2" fmla="*/ 710813 h 710813"/>
              <a:gd name="connsiteX3" fmla="*/ 0 w 2889476"/>
              <a:gd name="connsiteY3" fmla="*/ 24599 h 710813"/>
              <a:gd name="connsiteX0" fmla="*/ 0 w 2930419"/>
              <a:gd name="connsiteY0" fmla="*/ 393089 h 710813"/>
              <a:gd name="connsiteX1" fmla="*/ 2930419 w 2930419"/>
              <a:gd name="connsiteY1" fmla="*/ 0 h 710813"/>
              <a:gd name="connsiteX2" fmla="*/ 2887453 w 2930419"/>
              <a:gd name="connsiteY2" fmla="*/ 710813 h 710813"/>
              <a:gd name="connsiteX3" fmla="*/ 0 w 2930419"/>
              <a:gd name="connsiteY3" fmla="*/ 393089 h 710813"/>
              <a:gd name="connsiteX0" fmla="*/ 0 w 2930419"/>
              <a:gd name="connsiteY0" fmla="*/ 229316 h 710813"/>
              <a:gd name="connsiteX1" fmla="*/ 2930419 w 2930419"/>
              <a:gd name="connsiteY1" fmla="*/ 0 h 710813"/>
              <a:gd name="connsiteX2" fmla="*/ 2887453 w 2930419"/>
              <a:gd name="connsiteY2" fmla="*/ 710813 h 710813"/>
              <a:gd name="connsiteX3" fmla="*/ 0 w 2930419"/>
              <a:gd name="connsiteY3" fmla="*/ 229316 h 710813"/>
              <a:gd name="connsiteX0" fmla="*/ 0 w 2935579"/>
              <a:gd name="connsiteY0" fmla="*/ 229316 h 518308"/>
              <a:gd name="connsiteX1" fmla="*/ 2930419 w 2935579"/>
              <a:gd name="connsiteY1" fmla="*/ 0 h 518308"/>
              <a:gd name="connsiteX2" fmla="*/ 2935579 w 2935579"/>
              <a:gd name="connsiteY2" fmla="*/ 518308 h 518308"/>
              <a:gd name="connsiteX3" fmla="*/ 0 w 2935579"/>
              <a:gd name="connsiteY3" fmla="*/ 229316 h 518308"/>
              <a:gd name="connsiteX0" fmla="*/ 0 w 2971674"/>
              <a:gd name="connsiteY0" fmla="*/ 169158 h 518308"/>
              <a:gd name="connsiteX1" fmla="*/ 2966514 w 2971674"/>
              <a:gd name="connsiteY1" fmla="*/ 0 h 518308"/>
              <a:gd name="connsiteX2" fmla="*/ 2971674 w 2971674"/>
              <a:gd name="connsiteY2" fmla="*/ 518308 h 518308"/>
              <a:gd name="connsiteX3" fmla="*/ 0 w 2971674"/>
              <a:gd name="connsiteY3" fmla="*/ 169158 h 518308"/>
              <a:gd name="connsiteX0" fmla="*/ 0 w 2045242"/>
              <a:gd name="connsiteY0" fmla="*/ 972201 h 972201"/>
              <a:gd name="connsiteX1" fmla="*/ 2040082 w 2045242"/>
              <a:gd name="connsiteY1" fmla="*/ 0 h 972201"/>
              <a:gd name="connsiteX2" fmla="*/ 2045242 w 2045242"/>
              <a:gd name="connsiteY2" fmla="*/ 518308 h 972201"/>
              <a:gd name="connsiteX3" fmla="*/ 0 w 2045242"/>
              <a:gd name="connsiteY3" fmla="*/ 972201 h 972201"/>
              <a:gd name="connsiteX0" fmla="*/ 0 w 890211"/>
              <a:gd name="connsiteY0" fmla="*/ 255111 h 518308"/>
              <a:gd name="connsiteX1" fmla="*/ 885051 w 890211"/>
              <a:gd name="connsiteY1" fmla="*/ 0 h 518308"/>
              <a:gd name="connsiteX2" fmla="*/ 890211 w 890211"/>
              <a:gd name="connsiteY2" fmla="*/ 518308 h 518308"/>
              <a:gd name="connsiteX3" fmla="*/ 0 w 890211"/>
              <a:gd name="connsiteY3" fmla="*/ 255111 h 518308"/>
              <a:gd name="connsiteX0" fmla="*/ 0 w 1272349"/>
              <a:gd name="connsiteY0" fmla="*/ 246549 h 518308"/>
              <a:gd name="connsiteX1" fmla="*/ 1267189 w 1272349"/>
              <a:gd name="connsiteY1" fmla="*/ 0 h 518308"/>
              <a:gd name="connsiteX2" fmla="*/ 1272349 w 1272349"/>
              <a:gd name="connsiteY2" fmla="*/ 518308 h 518308"/>
              <a:gd name="connsiteX3" fmla="*/ 0 w 1272349"/>
              <a:gd name="connsiteY3" fmla="*/ 246549 h 518308"/>
            </a:gdLst>
            <a:ahLst/>
            <a:cxnLst>
              <a:cxn ang="0">
                <a:pos x="connsiteX0" y="connsiteY0"/>
              </a:cxn>
              <a:cxn ang="0">
                <a:pos x="connsiteX1" y="connsiteY1"/>
              </a:cxn>
              <a:cxn ang="0">
                <a:pos x="connsiteX2" y="connsiteY2"/>
              </a:cxn>
              <a:cxn ang="0">
                <a:pos x="connsiteX3" y="connsiteY3"/>
              </a:cxn>
            </a:cxnLst>
            <a:rect l="l" t="t" r="r" b="b"/>
            <a:pathLst>
              <a:path w="1272349" h="518308">
                <a:moveTo>
                  <a:pt x="0" y="246549"/>
                </a:moveTo>
                <a:lnTo>
                  <a:pt x="1267189" y="0"/>
                </a:lnTo>
                <a:lnTo>
                  <a:pt x="1272349" y="518308"/>
                </a:lnTo>
                <a:lnTo>
                  <a:pt x="0" y="246549"/>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231293" y="2028990"/>
            <a:ext cx="1908492" cy="791703"/>
          </a:xfrm>
          <a:prstGeom prst="rect">
            <a:avLst/>
          </a:prstGeom>
          <a:solidFill>
            <a:srgbClr val="DAF4FD"/>
          </a:solidFill>
          <a:ln>
            <a:solidFill>
              <a:srgbClr val="0070C0"/>
            </a:solidFill>
          </a:ln>
        </p:spPr>
        <p:txBody>
          <a:bodyPr wrap="none">
            <a:noAutofit/>
          </a:bodyPr>
          <a:lstStyle/>
          <a:p>
            <a:r>
              <a:rPr lang="en-US" sz="1200" dirty="0" err="1"/>
              <a:t>Allotted_Resource_W</a:t>
            </a:r>
            <a:r>
              <a:rPr lang="en-US" sz="1200" dirty="0"/>
              <a:t> </a:t>
            </a:r>
            <a:r>
              <a:rPr lang="en-US" sz="1200" b="1" i="1" dirty="0"/>
              <a:t>AR</a:t>
            </a:r>
            <a:r>
              <a:rPr lang="en-US" sz="1200" dirty="0"/>
              <a:t>:</a:t>
            </a:r>
          </a:p>
          <a:p>
            <a:endParaRPr lang="en-US" sz="400" dirty="0"/>
          </a:p>
          <a:p>
            <a:r>
              <a:rPr lang="en-US" sz="1200" dirty="0" err="1"/>
              <a:t>Providing_Service</a:t>
            </a:r>
            <a:r>
              <a:rPr lang="en-US" sz="1200" dirty="0"/>
              <a:t>:</a:t>
            </a:r>
          </a:p>
          <a:p>
            <a:r>
              <a:rPr lang="en-US" sz="1200" dirty="0"/>
              <a:t>     </a:t>
            </a:r>
            <a:r>
              <a:rPr lang="en-US" sz="1200" dirty="0" err="1"/>
              <a:t>Service_X</a:t>
            </a:r>
            <a:endParaRPr lang="en-US" sz="1200" dirty="0"/>
          </a:p>
        </p:txBody>
      </p:sp>
      <p:sp>
        <p:nvSpPr>
          <p:cNvPr id="12" name="Flowchart: Off-page Connector 11"/>
          <p:cNvSpPr/>
          <p:nvPr/>
        </p:nvSpPr>
        <p:spPr>
          <a:xfrm>
            <a:off x="5302698" y="2738514"/>
            <a:ext cx="137160" cy="274320"/>
          </a:xfrm>
          <a:prstGeom prst="flowChartOffpageConnector">
            <a:avLst/>
          </a:prstGeom>
          <a:solidFill>
            <a:schemeClr val="bg1">
              <a:lumMod val="95000"/>
            </a:schemeClr>
          </a:solidFill>
          <a:ln>
            <a:solidFill>
              <a:srgbClr val="0070C0"/>
            </a:solidFill>
          </a:ln>
        </p:spPr>
        <p:txBody>
          <a:bodyPr wrap="none">
            <a:spAutoFit/>
          </a:bodyPr>
          <a:lstStyle/>
          <a:p>
            <a:endParaRPr lang="en-US" sz="1600">
              <a:solidFill>
                <a:schemeClr val="tx1"/>
              </a:solidFill>
            </a:endParaRPr>
          </a:p>
        </p:txBody>
      </p:sp>
      <p:sp>
        <p:nvSpPr>
          <p:cNvPr id="28" name="Rectangle 27"/>
          <p:cNvSpPr/>
          <p:nvPr/>
        </p:nvSpPr>
        <p:spPr>
          <a:xfrm>
            <a:off x="1766490" y="3365547"/>
            <a:ext cx="2230098" cy="1092607"/>
          </a:xfrm>
          <a:prstGeom prst="rect">
            <a:avLst/>
          </a:prstGeom>
          <a:solidFill>
            <a:srgbClr val="DAF4FD"/>
          </a:solidFill>
          <a:ln w="38100">
            <a:solidFill>
              <a:srgbClr val="00B0F0"/>
            </a:solidFill>
          </a:ln>
        </p:spPr>
        <p:txBody>
          <a:bodyPr wrap="none">
            <a:spAutoFit/>
          </a:bodyPr>
          <a:lstStyle/>
          <a:p>
            <a:endParaRPr lang="en-US" sz="500" dirty="0"/>
          </a:p>
          <a:p>
            <a:r>
              <a:rPr lang="en-US" sz="1200" dirty="0" err="1"/>
              <a:t>Service_X</a:t>
            </a:r>
            <a:r>
              <a:rPr lang="en-US" sz="1200" dirty="0"/>
              <a:t> </a:t>
            </a:r>
            <a:r>
              <a:rPr lang="en-US" sz="1200" b="1" i="1" dirty="0"/>
              <a:t>Service</a:t>
            </a:r>
            <a:r>
              <a:rPr lang="en-US" sz="1200" dirty="0"/>
              <a:t>:</a:t>
            </a:r>
          </a:p>
          <a:p>
            <a:r>
              <a:rPr lang="en-US" sz="1200" dirty="0" err="1"/>
              <a:t>topology_template</a:t>
            </a:r>
            <a:r>
              <a:rPr lang="en-US" sz="1200" dirty="0"/>
              <a:t>:   </a:t>
            </a:r>
          </a:p>
          <a:p>
            <a:r>
              <a:rPr lang="en-US" sz="1200" dirty="0"/>
              <a:t>      </a:t>
            </a:r>
            <a:r>
              <a:rPr lang="en-US" sz="1200" dirty="0" err="1"/>
              <a:t>node_templates</a:t>
            </a:r>
            <a:r>
              <a:rPr lang="en-US" sz="1200" dirty="0"/>
              <a:t>:     </a:t>
            </a:r>
          </a:p>
          <a:p>
            <a:r>
              <a:rPr lang="en-US" altLang="zh-CN" sz="1200" dirty="0"/>
              <a:t>           VNF_X (VNF):</a:t>
            </a:r>
          </a:p>
          <a:p>
            <a:r>
              <a:rPr lang="en-US" altLang="zh-CN" sz="1200" dirty="0"/>
              <a:t>           </a:t>
            </a:r>
            <a:r>
              <a:rPr lang="en-US" altLang="zh-CN" sz="1200" dirty="0" err="1"/>
              <a:t>Allotted_Resource_X</a:t>
            </a:r>
            <a:r>
              <a:rPr lang="en-US" altLang="zh-CN" sz="1200" dirty="0"/>
              <a:t> (AR):</a:t>
            </a:r>
          </a:p>
        </p:txBody>
      </p:sp>
      <p:sp>
        <p:nvSpPr>
          <p:cNvPr id="29" name="Freeform: Shape 28"/>
          <p:cNvSpPr/>
          <p:nvPr/>
        </p:nvSpPr>
        <p:spPr>
          <a:xfrm>
            <a:off x="3213736" y="3272564"/>
            <a:ext cx="1551947" cy="828367"/>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394702"/>
              <a:gd name="connsiteY0" fmla="*/ 154929 h 289708"/>
              <a:gd name="connsiteX1" fmla="*/ 3365479 w 3394702"/>
              <a:gd name="connsiteY1" fmla="*/ 0 h 289708"/>
              <a:gd name="connsiteX2" fmla="*/ 3394702 w 3394702"/>
              <a:gd name="connsiteY2" fmla="*/ 289708 h 289708"/>
              <a:gd name="connsiteX3" fmla="*/ 0 w 3394702"/>
              <a:gd name="connsiteY3" fmla="*/ 154929 h 289708"/>
              <a:gd name="connsiteX0" fmla="*/ 0 w 3367406"/>
              <a:gd name="connsiteY0" fmla="*/ 195872 h 289708"/>
              <a:gd name="connsiteX1" fmla="*/ 3338183 w 3367406"/>
              <a:gd name="connsiteY1" fmla="*/ 0 h 289708"/>
              <a:gd name="connsiteX2" fmla="*/ 3367406 w 3367406"/>
              <a:gd name="connsiteY2" fmla="*/ 289708 h 289708"/>
              <a:gd name="connsiteX3" fmla="*/ 0 w 3367406"/>
              <a:gd name="connsiteY3" fmla="*/ 195872 h 289708"/>
              <a:gd name="connsiteX0" fmla="*/ 0 w 2533689"/>
              <a:gd name="connsiteY0" fmla="*/ 168978 h 289708"/>
              <a:gd name="connsiteX1" fmla="*/ 2504466 w 2533689"/>
              <a:gd name="connsiteY1" fmla="*/ 0 h 289708"/>
              <a:gd name="connsiteX2" fmla="*/ 2533689 w 2533689"/>
              <a:gd name="connsiteY2" fmla="*/ 289708 h 289708"/>
              <a:gd name="connsiteX3" fmla="*/ 0 w 2533689"/>
              <a:gd name="connsiteY3" fmla="*/ 168978 h 289708"/>
              <a:gd name="connsiteX0" fmla="*/ 0 w 2504466"/>
              <a:gd name="connsiteY0" fmla="*/ 168978 h 710813"/>
              <a:gd name="connsiteX1" fmla="*/ 2504466 w 2504466"/>
              <a:gd name="connsiteY1" fmla="*/ 0 h 710813"/>
              <a:gd name="connsiteX2" fmla="*/ 2461500 w 2504466"/>
              <a:gd name="connsiteY2" fmla="*/ 710813 h 710813"/>
              <a:gd name="connsiteX3" fmla="*/ 0 w 2504466"/>
              <a:gd name="connsiteY3" fmla="*/ 168978 h 710813"/>
              <a:gd name="connsiteX0" fmla="*/ 0 w 3491055"/>
              <a:gd name="connsiteY0" fmla="*/ 0 h 830593"/>
              <a:gd name="connsiteX1" fmla="*/ 3491055 w 3491055"/>
              <a:gd name="connsiteY1" fmla="*/ 119780 h 830593"/>
              <a:gd name="connsiteX2" fmla="*/ 3448089 w 3491055"/>
              <a:gd name="connsiteY2" fmla="*/ 830593 h 830593"/>
              <a:gd name="connsiteX3" fmla="*/ 0 w 3491055"/>
              <a:gd name="connsiteY3" fmla="*/ 0 h 830593"/>
              <a:gd name="connsiteX0" fmla="*/ 0 w 2889476"/>
              <a:gd name="connsiteY0" fmla="*/ 24599 h 710813"/>
              <a:gd name="connsiteX1" fmla="*/ 2889476 w 2889476"/>
              <a:gd name="connsiteY1" fmla="*/ 0 h 710813"/>
              <a:gd name="connsiteX2" fmla="*/ 2846510 w 2889476"/>
              <a:gd name="connsiteY2" fmla="*/ 710813 h 710813"/>
              <a:gd name="connsiteX3" fmla="*/ 0 w 2889476"/>
              <a:gd name="connsiteY3" fmla="*/ 24599 h 710813"/>
              <a:gd name="connsiteX0" fmla="*/ 0 w 2930419"/>
              <a:gd name="connsiteY0" fmla="*/ 393089 h 710813"/>
              <a:gd name="connsiteX1" fmla="*/ 2930419 w 2930419"/>
              <a:gd name="connsiteY1" fmla="*/ 0 h 710813"/>
              <a:gd name="connsiteX2" fmla="*/ 2887453 w 2930419"/>
              <a:gd name="connsiteY2" fmla="*/ 710813 h 710813"/>
              <a:gd name="connsiteX3" fmla="*/ 0 w 2930419"/>
              <a:gd name="connsiteY3" fmla="*/ 393089 h 710813"/>
              <a:gd name="connsiteX0" fmla="*/ 0 w 2930419"/>
              <a:gd name="connsiteY0" fmla="*/ 229316 h 710813"/>
              <a:gd name="connsiteX1" fmla="*/ 2930419 w 2930419"/>
              <a:gd name="connsiteY1" fmla="*/ 0 h 710813"/>
              <a:gd name="connsiteX2" fmla="*/ 2887453 w 2930419"/>
              <a:gd name="connsiteY2" fmla="*/ 710813 h 710813"/>
              <a:gd name="connsiteX3" fmla="*/ 0 w 2930419"/>
              <a:gd name="connsiteY3" fmla="*/ 229316 h 710813"/>
              <a:gd name="connsiteX0" fmla="*/ 0 w 2935579"/>
              <a:gd name="connsiteY0" fmla="*/ 229316 h 518308"/>
              <a:gd name="connsiteX1" fmla="*/ 2930419 w 2935579"/>
              <a:gd name="connsiteY1" fmla="*/ 0 h 518308"/>
              <a:gd name="connsiteX2" fmla="*/ 2935579 w 2935579"/>
              <a:gd name="connsiteY2" fmla="*/ 518308 h 518308"/>
              <a:gd name="connsiteX3" fmla="*/ 0 w 2935579"/>
              <a:gd name="connsiteY3" fmla="*/ 229316 h 518308"/>
              <a:gd name="connsiteX0" fmla="*/ 0 w 2971674"/>
              <a:gd name="connsiteY0" fmla="*/ 169158 h 518308"/>
              <a:gd name="connsiteX1" fmla="*/ 2966514 w 2971674"/>
              <a:gd name="connsiteY1" fmla="*/ 0 h 518308"/>
              <a:gd name="connsiteX2" fmla="*/ 2971674 w 2971674"/>
              <a:gd name="connsiteY2" fmla="*/ 518308 h 518308"/>
              <a:gd name="connsiteX3" fmla="*/ 0 w 2971674"/>
              <a:gd name="connsiteY3" fmla="*/ 169158 h 518308"/>
              <a:gd name="connsiteX0" fmla="*/ 0 w 2045242"/>
              <a:gd name="connsiteY0" fmla="*/ 972201 h 972201"/>
              <a:gd name="connsiteX1" fmla="*/ 2040082 w 2045242"/>
              <a:gd name="connsiteY1" fmla="*/ 0 h 972201"/>
              <a:gd name="connsiteX2" fmla="*/ 2045242 w 2045242"/>
              <a:gd name="connsiteY2" fmla="*/ 518308 h 972201"/>
              <a:gd name="connsiteX3" fmla="*/ 0 w 2045242"/>
              <a:gd name="connsiteY3" fmla="*/ 972201 h 972201"/>
              <a:gd name="connsiteX0" fmla="*/ 0 w 1551947"/>
              <a:gd name="connsiteY0" fmla="*/ 906378 h 906378"/>
              <a:gd name="connsiteX1" fmla="*/ 1546787 w 1551947"/>
              <a:gd name="connsiteY1" fmla="*/ 0 h 906378"/>
              <a:gd name="connsiteX2" fmla="*/ 1551947 w 1551947"/>
              <a:gd name="connsiteY2" fmla="*/ 518308 h 906378"/>
              <a:gd name="connsiteX3" fmla="*/ 0 w 1551947"/>
              <a:gd name="connsiteY3" fmla="*/ 906378 h 906378"/>
            </a:gdLst>
            <a:ahLst/>
            <a:cxnLst>
              <a:cxn ang="0">
                <a:pos x="connsiteX0" y="connsiteY0"/>
              </a:cxn>
              <a:cxn ang="0">
                <a:pos x="connsiteX1" y="connsiteY1"/>
              </a:cxn>
              <a:cxn ang="0">
                <a:pos x="connsiteX2" y="connsiteY2"/>
              </a:cxn>
              <a:cxn ang="0">
                <a:pos x="connsiteX3" y="connsiteY3"/>
              </a:cxn>
            </a:cxnLst>
            <a:rect l="l" t="t" r="r" b="b"/>
            <a:pathLst>
              <a:path w="1551947" h="906378">
                <a:moveTo>
                  <a:pt x="0" y="906378"/>
                </a:moveTo>
                <a:lnTo>
                  <a:pt x="1546787" y="0"/>
                </a:lnTo>
                <a:lnTo>
                  <a:pt x="1551947" y="518308"/>
                </a:lnTo>
                <a:lnTo>
                  <a:pt x="0" y="906378"/>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4715915" y="3272564"/>
            <a:ext cx="1553630" cy="461665"/>
          </a:xfrm>
          <a:prstGeom prst="rect">
            <a:avLst/>
          </a:prstGeom>
          <a:solidFill>
            <a:srgbClr val="DAF4FD"/>
          </a:solidFill>
          <a:ln>
            <a:solidFill>
              <a:srgbClr val="0070C0"/>
            </a:solidFill>
          </a:ln>
        </p:spPr>
        <p:txBody>
          <a:bodyPr wrap="none">
            <a:spAutoFit/>
          </a:bodyPr>
          <a:lstStyle/>
          <a:p>
            <a:r>
              <a:rPr lang="en-US" sz="1200" dirty="0"/>
              <a:t>VNF_X </a:t>
            </a:r>
            <a:r>
              <a:rPr lang="en-US" sz="1200" b="1" i="1" dirty="0"/>
              <a:t>VNF Resource</a:t>
            </a:r>
            <a:r>
              <a:rPr lang="en-US" sz="1200" dirty="0"/>
              <a:t>:</a:t>
            </a:r>
          </a:p>
          <a:p>
            <a:pPr marL="228600" indent="-60325"/>
            <a:r>
              <a:rPr lang="en-US" sz="1200" dirty="0"/>
              <a:t>VFC_X (VFC)</a:t>
            </a:r>
          </a:p>
        </p:txBody>
      </p:sp>
      <p:sp>
        <p:nvSpPr>
          <p:cNvPr id="31" name="Freeform: Shape 30"/>
          <p:cNvSpPr/>
          <p:nvPr/>
        </p:nvSpPr>
        <p:spPr>
          <a:xfrm>
            <a:off x="3910454" y="3848132"/>
            <a:ext cx="1326939" cy="826153"/>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394702"/>
              <a:gd name="connsiteY0" fmla="*/ 154929 h 289708"/>
              <a:gd name="connsiteX1" fmla="*/ 3365479 w 3394702"/>
              <a:gd name="connsiteY1" fmla="*/ 0 h 289708"/>
              <a:gd name="connsiteX2" fmla="*/ 3394702 w 3394702"/>
              <a:gd name="connsiteY2" fmla="*/ 289708 h 289708"/>
              <a:gd name="connsiteX3" fmla="*/ 0 w 3394702"/>
              <a:gd name="connsiteY3" fmla="*/ 154929 h 289708"/>
              <a:gd name="connsiteX0" fmla="*/ 0 w 3367406"/>
              <a:gd name="connsiteY0" fmla="*/ 195872 h 289708"/>
              <a:gd name="connsiteX1" fmla="*/ 3338183 w 3367406"/>
              <a:gd name="connsiteY1" fmla="*/ 0 h 289708"/>
              <a:gd name="connsiteX2" fmla="*/ 3367406 w 3367406"/>
              <a:gd name="connsiteY2" fmla="*/ 289708 h 289708"/>
              <a:gd name="connsiteX3" fmla="*/ 0 w 3367406"/>
              <a:gd name="connsiteY3" fmla="*/ 195872 h 289708"/>
              <a:gd name="connsiteX0" fmla="*/ 0 w 2533689"/>
              <a:gd name="connsiteY0" fmla="*/ 168978 h 289708"/>
              <a:gd name="connsiteX1" fmla="*/ 2504466 w 2533689"/>
              <a:gd name="connsiteY1" fmla="*/ 0 h 289708"/>
              <a:gd name="connsiteX2" fmla="*/ 2533689 w 2533689"/>
              <a:gd name="connsiteY2" fmla="*/ 289708 h 289708"/>
              <a:gd name="connsiteX3" fmla="*/ 0 w 2533689"/>
              <a:gd name="connsiteY3" fmla="*/ 168978 h 289708"/>
              <a:gd name="connsiteX0" fmla="*/ 0 w 2504466"/>
              <a:gd name="connsiteY0" fmla="*/ 168978 h 710813"/>
              <a:gd name="connsiteX1" fmla="*/ 2504466 w 2504466"/>
              <a:gd name="connsiteY1" fmla="*/ 0 h 710813"/>
              <a:gd name="connsiteX2" fmla="*/ 2461500 w 2504466"/>
              <a:gd name="connsiteY2" fmla="*/ 710813 h 710813"/>
              <a:gd name="connsiteX3" fmla="*/ 0 w 2504466"/>
              <a:gd name="connsiteY3" fmla="*/ 168978 h 710813"/>
              <a:gd name="connsiteX0" fmla="*/ 0 w 3491055"/>
              <a:gd name="connsiteY0" fmla="*/ 0 h 830593"/>
              <a:gd name="connsiteX1" fmla="*/ 3491055 w 3491055"/>
              <a:gd name="connsiteY1" fmla="*/ 119780 h 830593"/>
              <a:gd name="connsiteX2" fmla="*/ 3448089 w 3491055"/>
              <a:gd name="connsiteY2" fmla="*/ 830593 h 830593"/>
              <a:gd name="connsiteX3" fmla="*/ 0 w 3491055"/>
              <a:gd name="connsiteY3" fmla="*/ 0 h 830593"/>
              <a:gd name="connsiteX0" fmla="*/ 0 w 2889476"/>
              <a:gd name="connsiteY0" fmla="*/ 24599 h 710813"/>
              <a:gd name="connsiteX1" fmla="*/ 2889476 w 2889476"/>
              <a:gd name="connsiteY1" fmla="*/ 0 h 710813"/>
              <a:gd name="connsiteX2" fmla="*/ 2846510 w 2889476"/>
              <a:gd name="connsiteY2" fmla="*/ 710813 h 710813"/>
              <a:gd name="connsiteX3" fmla="*/ 0 w 2889476"/>
              <a:gd name="connsiteY3" fmla="*/ 24599 h 710813"/>
              <a:gd name="connsiteX0" fmla="*/ 0 w 2930419"/>
              <a:gd name="connsiteY0" fmla="*/ 393089 h 710813"/>
              <a:gd name="connsiteX1" fmla="*/ 2930419 w 2930419"/>
              <a:gd name="connsiteY1" fmla="*/ 0 h 710813"/>
              <a:gd name="connsiteX2" fmla="*/ 2887453 w 2930419"/>
              <a:gd name="connsiteY2" fmla="*/ 710813 h 710813"/>
              <a:gd name="connsiteX3" fmla="*/ 0 w 2930419"/>
              <a:gd name="connsiteY3" fmla="*/ 393089 h 710813"/>
              <a:gd name="connsiteX0" fmla="*/ 0 w 2930419"/>
              <a:gd name="connsiteY0" fmla="*/ 229316 h 710813"/>
              <a:gd name="connsiteX1" fmla="*/ 2930419 w 2930419"/>
              <a:gd name="connsiteY1" fmla="*/ 0 h 710813"/>
              <a:gd name="connsiteX2" fmla="*/ 2887453 w 2930419"/>
              <a:gd name="connsiteY2" fmla="*/ 710813 h 710813"/>
              <a:gd name="connsiteX3" fmla="*/ 0 w 2930419"/>
              <a:gd name="connsiteY3" fmla="*/ 229316 h 710813"/>
              <a:gd name="connsiteX0" fmla="*/ 0 w 2935579"/>
              <a:gd name="connsiteY0" fmla="*/ 229316 h 518308"/>
              <a:gd name="connsiteX1" fmla="*/ 2930419 w 2935579"/>
              <a:gd name="connsiteY1" fmla="*/ 0 h 518308"/>
              <a:gd name="connsiteX2" fmla="*/ 2935579 w 2935579"/>
              <a:gd name="connsiteY2" fmla="*/ 518308 h 518308"/>
              <a:gd name="connsiteX3" fmla="*/ 0 w 2935579"/>
              <a:gd name="connsiteY3" fmla="*/ 229316 h 518308"/>
              <a:gd name="connsiteX0" fmla="*/ 0 w 2971674"/>
              <a:gd name="connsiteY0" fmla="*/ 169158 h 518308"/>
              <a:gd name="connsiteX1" fmla="*/ 2966514 w 2971674"/>
              <a:gd name="connsiteY1" fmla="*/ 0 h 518308"/>
              <a:gd name="connsiteX2" fmla="*/ 2971674 w 2971674"/>
              <a:gd name="connsiteY2" fmla="*/ 518308 h 518308"/>
              <a:gd name="connsiteX3" fmla="*/ 0 w 2971674"/>
              <a:gd name="connsiteY3" fmla="*/ 169158 h 518308"/>
              <a:gd name="connsiteX0" fmla="*/ 0 w 2045242"/>
              <a:gd name="connsiteY0" fmla="*/ 972201 h 972201"/>
              <a:gd name="connsiteX1" fmla="*/ 2040082 w 2045242"/>
              <a:gd name="connsiteY1" fmla="*/ 0 h 972201"/>
              <a:gd name="connsiteX2" fmla="*/ 2045242 w 2045242"/>
              <a:gd name="connsiteY2" fmla="*/ 518308 h 972201"/>
              <a:gd name="connsiteX3" fmla="*/ 0 w 2045242"/>
              <a:gd name="connsiteY3" fmla="*/ 972201 h 972201"/>
              <a:gd name="connsiteX0" fmla="*/ 0 w 890211"/>
              <a:gd name="connsiteY0" fmla="*/ 255111 h 518308"/>
              <a:gd name="connsiteX1" fmla="*/ 885051 w 890211"/>
              <a:gd name="connsiteY1" fmla="*/ 0 h 518308"/>
              <a:gd name="connsiteX2" fmla="*/ 890211 w 890211"/>
              <a:gd name="connsiteY2" fmla="*/ 518308 h 518308"/>
              <a:gd name="connsiteX3" fmla="*/ 0 w 890211"/>
              <a:gd name="connsiteY3" fmla="*/ 255111 h 518308"/>
              <a:gd name="connsiteX0" fmla="*/ 0 w 1326939"/>
              <a:gd name="connsiteY0" fmla="*/ 315047 h 518308"/>
              <a:gd name="connsiteX1" fmla="*/ 1321779 w 1326939"/>
              <a:gd name="connsiteY1" fmla="*/ 0 h 518308"/>
              <a:gd name="connsiteX2" fmla="*/ 1326939 w 1326939"/>
              <a:gd name="connsiteY2" fmla="*/ 518308 h 518308"/>
              <a:gd name="connsiteX3" fmla="*/ 0 w 1326939"/>
              <a:gd name="connsiteY3" fmla="*/ 315047 h 518308"/>
            </a:gdLst>
            <a:ahLst/>
            <a:cxnLst>
              <a:cxn ang="0">
                <a:pos x="connsiteX0" y="connsiteY0"/>
              </a:cxn>
              <a:cxn ang="0">
                <a:pos x="connsiteX1" y="connsiteY1"/>
              </a:cxn>
              <a:cxn ang="0">
                <a:pos x="connsiteX2" y="connsiteY2"/>
              </a:cxn>
              <a:cxn ang="0">
                <a:pos x="connsiteX3" y="connsiteY3"/>
              </a:cxn>
            </a:cxnLst>
            <a:rect l="l" t="t" r="r" b="b"/>
            <a:pathLst>
              <a:path w="1326939" h="518308">
                <a:moveTo>
                  <a:pt x="0" y="315047"/>
                </a:moveTo>
                <a:lnTo>
                  <a:pt x="1321779" y="0"/>
                </a:lnTo>
                <a:lnTo>
                  <a:pt x="1326939" y="518308"/>
                </a:lnTo>
                <a:lnTo>
                  <a:pt x="0" y="315047"/>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5237393" y="3857991"/>
            <a:ext cx="1859463" cy="791703"/>
          </a:xfrm>
          <a:prstGeom prst="rect">
            <a:avLst/>
          </a:prstGeom>
          <a:solidFill>
            <a:srgbClr val="DAF4FD"/>
          </a:solidFill>
          <a:ln>
            <a:solidFill>
              <a:srgbClr val="0070C0"/>
            </a:solidFill>
          </a:ln>
        </p:spPr>
        <p:txBody>
          <a:bodyPr wrap="none">
            <a:noAutofit/>
          </a:bodyPr>
          <a:lstStyle/>
          <a:p>
            <a:r>
              <a:rPr lang="en-US" sz="1200" dirty="0" err="1"/>
              <a:t>Allotted_Resource_X</a:t>
            </a:r>
            <a:r>
              <a:rPr lang="en-US" sz="1200" dirty="0"/>
              <a:t> </a:t>
            </a:r>
            <a:r>
              <a:rPr lang="en-US" sz="1200" b="1" i="1" dirty="0"/>
              <a:t>AR</a:t>
            </a:r>
            <a:r>
              <a:rPr lang="en-US" sz="1200" dirty="0"/>
              <a:t>:</a:t>
            </a:r>
          </a:p>
          <a:p>
            <a:endParaRPr lang="en-US" sz="400" dirty="0"/>
          </a:p>
          <a:p>
            <a:r>
              <a:rPr lang="en-US" sz="1200" dirty="0" err="1"/>
              <a:t>Providing_Service</a:t>
            </a:r>
            <a:r>
              <a:rPr lang="en-US" sz="1200" dirty="0"/>
              <a:t>:</a:t>
            </a:r>
          </a:p>
          <a:p>
            <a:r>
              <a:rPr lang="en-US" sz="1200" dirty="0"/>
              <a:t>     </a:t>
            </a:r>
            <a:r>
              <a:rPr lang="en-US" sz="1200" dirty="0" err="1"/>
              <a:t>Service_Z</a:t>
            </a:r>
            <a:endParaRPr lang="en-US" sz="1200" dirty="0"/>
          </a:p>
        </p:txBody>
      </p:sp>
      <p:sp>
        <p:nvSpPr>
          <p:cNvPr id="33" name="Flowchart: Off-page Connector 32"/>
          <p:cNvSpPr/>
          <p:nvPr/>
        </p:nvSpPr>
        <p:spPr>
          <a:xfrm>
            <a:off x="6308798" y="4567515"/>
            <a:ext cx="137160" cy="274320"/>
          </a:xfrm>
          <a:prstGeom prst="flowChartOffpageConnector">
            <a:avLst/>
          </a:prstGeom>
          <a:solidFill>
            <a:schemeClr val="bg1">
              <a:lumMod val="95000"/>
            </a:schemeClr>
          </a:solidFill>
          <a:ln>
            <a:solidFill>
              <a:srgbClr val="0070C0"/>
            </a:solidFill>
          </a:ln>
        </p:spPr>
        <p:txBody>
          <a:bodyPr wrap="none">
            <a:spAutoFit/>
          </a:bodyPr>
          <a:lstStyle/>
          <a:p>
            <a:endParaRPr lang="en-US" sz="1600">
              <a:solidFill>
                <a:schemeClr val="tx1"/>
              </a:solidFill>
            </a:endParaRPr>
          </a:p>
        </p:txBody>
      </p:sp>
      <p:sp>
        <p:nvSpPr>
          <p:cNvPr id="34" name="Flowchart: Off-page Connector 33"/>
          <p:cNvSpPr/>
          <p:nvPr/>
        </p:nvSpPr>
        <p:spPr>
          <a:xfrm flipV="1">
            <a:off x="3012500" y="3207104"/>
            <a:ext cx="137160" cy="274320"/>
          </a:xfrm>
          <a:prstGeom prst="flowChartOffpageConnector">
            <a:avLst/>
          </a:prstGeom>
          <a:solidFill>
            <a:schemeClr val="bg1">
              <a:lumMod val="95000"/>
            </a:schemeClr>
          </a:solidFill>
          <a:ln>
            <a:solidFill>
              <a:srgbClr val="0070C0"/>
            </a:solidFill>
          </a:ln>
        </p:spPr>
        <p:txBody>
          <a:bodyPr wrap="none">
            <a:spAutoFit/>
          </a:bodyPr>
          <a:lstStyle/>
          <a:p>
            <a:endParaRPr lang="en-US" sz="1600">
              <a:solidFill>
                <a:schemeClr val="tx1"/>
              </a:solidFill>
            </a:endParaRPr>
          </a:p>
        </p:txBody>
      </p:sp>
      <p:sp>
        <p:nvSpPr>
          <p:cNvPr id="45" name="Rectangle 44"/>
          <p:cNvSpPr/>
          <p:nvPr/>
        </p:nvSpPr>
        <p:spPr>
          <a:xfrm>
            <a:off x="8025296" y="3816299"/>
            <a:ext cx="1640193" cy="1461939"/>
          </a:xfrm>
          <a:prstGeom prst="rect">
            <a:avLst/>
          </a:prstGeom>
          <a:solidFill>
            <a:srgbClr val="DAF4FD"/>
          </a:solidFill>
          <a:ln w="38100">
            <a:solidFill>
              <a:schemeClr val="bg2"/>
            </a:solidFill>
          </a:ln>
        </p:spPr>
        <p:txBody>
          <a:bodyPr wrap="none">
            <a:spAutoFit/>
          </a:bodyPr>
          <a:lstStyle/>
          <a:p>
            <a:endParaRPr lang="en-US" sz="500" dirty="0"/>
          </a:p>
          <a:p>
            <a:r>
              <a:rPr lang="en-US" sz="1200" dirty="0" err="1"/>
              <a:t>Service_Z</a:t>
            </a:r>
            <a:r>
              <a:rPr lang="en-US" sz="1200" dirty="0"/>
              <a:t> </a:t>
            </a:r>
            <a:r>
              <a:rPr lang="en-US" sz="1200" b="1" i="1" dirty="0"/>
              <a:t>Service</a:t>
            </a:r>
            <a:r>
              <a:rPr lang="en-US" sz="1200" dirty="0"/>
              <a:t>:</a:t>
            </a:r>
          </a:p>
          <a:p>
            <a:r>
              <a:rPr lang="en-US" sz="1200" dirty="0" err="1"/>
              <a:t>topology_template</a:t>
            </a:r>
            <a:r>
              <a:rPr lang="en-US" sz="1200" dirty="0"/>
              <a:t>:   </a:t>
            </a:r>
          </a:p>
          <a:p>
            <a:r>
              <a:rPr lang="en-US" sz="1200" dirty="0"/>
              <a:t>      </a:t>
            </a:r>
            <a:r>
              <a:rPr lang="en-US" sz="1200" dirty="0" err="1"/>
              <a:t>node_templates</a:t>
            </a:r>
            <a:r>
              <a:rPr lang="en-US" sz="1200" dirty="0"/>
              <a:t>:     </a:t>
            </a:r>
          </a:p>
          <a:p>
            <a:r>
              <a:rPr lang="en-US" altLang="zh-CN" sz="1200" dirty="0"/>
              <a:t>           </a:t>
            </a:r>
            <a:r>
              <a:rPr lang="en-US" altLang="zh-CN" sz="1200" dirty="0" err="1"/>
              <a:t>VNF_Zj</a:t>
            </a:r>
            <a:r>
              <a:rPr lang="en-US" altLang="zh-CN" sz="1200" dirty="0"/>
              <a:t> (VNF):</a:t>
            </a:r>
          </a:p>
          <a:p>
            <a:r>
              <a:rPr lang="en-US" altLang="zh-CN" sz="1200" dirty="0"/>
              <a:t>           </a:t>
            </a:r>
            <a:r>
              <a:rPr lang="en-US" altLang="zh-CN" sz="1200" dirty="0" err="1"/>
              <a:t>VNF_Zk</a:t>
            </a:r>
            <a:r>
              <a:rPr lang="en-US" altLang="zh-CN" sz="1200" dirty="0"/>
              <a:t> (VNF):</a:t>
            </a:r>
          </a:p>
          <a:p>
            <a:r>
              <a:rPr lang="en-US" altLang="zh-CN" sz="1200" dirty="0"/>
              <a:t>Capabilities:</a:t>
            </a:r>
          </a:p>
          <a:p>
            <a:r>
              <a:rPr lang="en-US" altLang="zh-CN" sz="1200" dirty="0"/>
              <a:t>       </a:t>
            </a:r>
            <a:r>
              <a:rPr lang="en-US" altLang="zh-CN" sz="1200" dirty="0" err="1"/>
              <a:t>Capability_Z</a:t>
            </a:r>
            <a:endParaRPr lang="en-US" altLang="zh-CN" sz="1200" dirty="0"/>
          </a:p>
        </p:txBody>
      </p:sp>
      <p:sp>
        <p:nvSpPr>
          <p:cNvPr id="46" name="Freeform: Shape 45"/>
          <p:cNvSpPr/>
          <p:nvPr/>
        </p:nvSpPr>
        <p:spPr>
          <a:xfrm>
            <a:off x="9360345" y="4119580"/>
            <a:ext cx="938337" cy="473698"/>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394702"/>
              <a:gd name="connsiteY0" fmla="*/ 154929 h 289708"/>
              <a:gd name="connsiteX1" fmla="*/ 3365479 w 3394702"/>
              <a:gd name="connsiteY1" fmla="*/ 0 h 289708"/>
              <a:gd name="connsiteX2" fmla="*/ 3394702 w 3394702"/>
              <a:gd name="connsiteY2" fmla="*/ 289708 h 289708"/>
              <a:gd name="connsiteX3" fmla="*/ 0 w 3394702"/>
              <a:gd name="connsiteY3" fmla="*/ 154929 h 289708"/>
              <a:gd name="connsiteX0" fmla="*/ 0 w 3367406"/>
              <a:gd name="connsiteY0" fmla="*/ 195872 h 289708"/>
              <a:gd name="connsiteX1" fmla="*/ 3338183 w 3367406"/>
              <a:gd name="connsiteY1" fmla="*/ 0 h 289708"/>
              <a:gd name="connsiteX2" fmla="*/ 3367406 w 3367406"/>
              <a:gd name="connsiteY2" fmla="*/ 289708 h 289708"/>
              <a:gd name="connsiteX3" fmla="*/ 0 w 3367406"/>
              <a:gd name="connsiteY3" fmla="*/ 195872 h 289708"/>
              <a:gd name="connsiteX0" fmla="*/ 0 w 2533689"/>
              <a:gd name="connsiteY0" fmla="*/ 168978 h 289708"/>
              <a:gd name="connsiteX1" fmla="*/ 2504466 w 2533689"/>
              <a:gd name="connsiteY1" fmla="*/ 0 h 289708"/>
              <a:gd name="connsiteX2" fmla="*/ 2533689 w 2533689"/>
              <a:gd name="connsiteY2" fmla="*/ 289708 h 289708"/>
              <a:gd name="connsiteX3" fmla="*/ 0 w 2533689"/>
              <a:gd name="connsiteY3" fmla="*/ 168978 h 289708"/>
              <a:gd name="connsiteX0" fmla="*/ 0 w 2504466"/>
              <a:gd name="connsiteY0" fmla="*/ 168978 h 710813"/>
              <a:gd name="connsiteX1" fmla="*/ 2504466 w 2504466"/>
              <a:gd name="connsiteY1" fmla="*/ 0 h 710813"/>
              <a:gd name="connsiteX2" fmla="*/ 2461500 w 2504466"/>
              <a:gd name="connsiteY2" fmla="*/ 710813 h 710813"/>
              <a:gd name="connsiteX3" fmla="*/ 0 w 2504466"/>
              <a:gd name="connsiteY3" fmla="*/ 168978 h 710813"/>
              <a:gd name="connsiteX0" fmla="*/ 0 w 3491055"/>
              <a:gd name="connsiteY0" fmla="*/ 0 h 830593"/>
              <a:gd name="connsiteX1" fmla="*/ 3491055 w 3491055"/>
              <a:gd name="connsiteY1" fmla="*/ 119780 h 830593"/>
              <a:gd name="connsiteX2" fmla="*/ 3448089 w 3491055"/>
              <a:gd name="connsiteY2" fmla="*/ 830593 h 830593"/>
              <a:gd name="connsiteX3" fmla="*/ 0 w 3491055"/>
              <a:gd name="connsiteY3" fmla="*/ 0 h 830593"/>
              <a:gd name="connsiteX0" fmla="*/ 0 w 2889476"/>
              <a:gd name="connsiteY0" fmla="*/ 24599 h 710813"/>
              <a:gd name="connsiteX1" fmla="*/ 2889476 w 2889476"/>
              <a:gd name="connsiteY1" fmla="*/ 0 h 710813"/>
              <a:gd name="connsiteX2" fmla="*/ 2846510 w 2889476"/>
              <a:gd name="connsiteY2" fmla="*/ 710813 h 710813"/>
              <a:gd name="connsiteX3" fmla="*/ 0 w 2889476"/>
              <a:gd name="connsiteY3" fmla="*/ 24599 h 710813"/>
              <a:gd name="connsiteX0" fmla="*/ 0 w 2930419"/>
              <a:gd name="connsiteY0" fmla="*/ 393089 h 710813"/>
              <a:gd name="connsiteX1" fmla="*/ 2930419 w 2930419"/>
              <a:gd name="connsiteY1" fmla="*/ 0 h 710813"/>
              <a:gd name="connsiteX2" fmla="*/ 2887453 w 2930419"/>
              <a:gd name="connsiteY2" fmla="*/ 710813 h 710813"/>
              <a:gd name="connsiteX3" fmla="*/ 0 w 2930419"/>
              <a:gd name="connsiteY3" fmla="*/ 393089 h 710813"/>
              <a:gd name="connsiteX0" fmla="*/ 0 w 2930419"/>
              <a:gd name="connsiteY0" fmla="*/ 229316 h 710813"/>
              <a:gd name="connsiteX1" fmla="*/ 2930419 w 2930419"/>
              <a:gd name="connsiteY1" fmla="*/ 0 h 710813"/>
              <a:gd name="connsiteX2" fmla="*/ 2887453 w 2930419"/>
              <a:gd name="connsiteY2" fmla="*/ 710813 h 710813"/>
              <a:gd name="connsiteX3" fmla="*/ 0 w 2930419"/>
              <a:gd name="connsiteY3" fmla="*/ 229316 h 710813"/>
              <a:gd name="connsiteX0" fmla="*/ 0 w 2935579"/>
              <a:gd name="connsiteY0" fmla="*/ 229316 h 518308"/>
              <a:gd name="connsiteX1" fmla="*/ 2930419 w 2935579"/>
              <a:gd name="connsiteY1" fmla="*/ 0 h 518308"/>
              <a:gd name="connsiteX2" fmla="*/ 2935579 w 2935579"/>
              <a:gd name="connsiteY2" fmla="*/ 518308 h 518308"/>
              <a:gd name="connsiteX3" fmla="*/ 0 w 2935579"/>
              <a:gd name="connsiteY3" fmla="*/ 229316 h 518308"/>
              <a:gd name="connsiteX0" fmla="*/ 0 w 2971674"/>
              <a:gd name="connsiteY0" fmla="*/ 169158 h 518308"/>
              <a:gd name="connsiteX1" fmla="*/ 2966514 w 2971674"/>
              <a:gd name="connsiteY1" fmla="*/ 0 h 518308"/>
              <a:gd name="connsiteX2" fmla="*/ 2971674 w 2971674"/>
              <a:gd name="connsiteY2" fmla="*/ 518308 h 518308"/>
              <a:gd name="connsiteX3" fmla="*/ 0 w 2971674"/>
              <a:gd name="connsiteY3" fmla="*/ 169158 h 518308"/>
              <a:gd name="connsiteX0" fmla="*/ 0 w 2045242"/>
              <a:gd name="connsiteY0" fmla="*/ 972201 h 972201"/>
              <a:gd name="connsiteX1" fmla="*/ 2040082 w 2045242"/>
              <a:gd name="connsiteY1" fmla="*/ 0 h 972201"/>
              <a:gd name="connsiteX2" fmla="*/ 2045242 w 2045242"/>
              <a:gd name="connsiteY2" fmla="*/ 518308 h 972201"/>
              <a:gd name="connsiteX3" fmla="*/ 0 w 2045242"/>
              <a:gd name="connsiteY3" fmla="*/ 972201 h 972201"/>
              <a:gd name="connsiteX0" fmla="*/ 0 w 938337"/>
              <a:gd name="connsiteY0" fmla="*/ 511439 h 518308"/>
              <a:gd name="connsiteX1" fmla="*/ 933177 w 938337"/>
              <a:gd name="connsiteY1" fmla="*/ 0 h 518308"/>
              <a:gd name="connsiteX2" fmla="*/ 938337 w 938337"/>
              <a:gd name="connsiteY2" fmla="*/ 518308 h 518308"/>
              <a:gd name="connsiteX3" fmla="*/ 0 w 938337"/>
              <a:gd name="connsiteY3" fmla="*/ 511439 h 518308"/>
            </a:gdLst>
            <a:ahLst/>
            <a:cxnLst>
              <a:cxn ang="0">
                <a:pos x="connsiteX0" y="connsiteY0"/>
              </a:cxn>
              <a:cxn ang="0">
                <a:pos x="connsiteX1" y="connsiteY1"/>
              </a:cxn>
              <a:cxn ang="0">
                <a:pos x="connsiteX2" y="connsiteY2"/>
              </a:cxn>
              <a:cxn ang="0">
                <a:pos x="connsiteX3" y="connsiteY3"/>
              </a:cxn>
            </a:cxnLst>
            <a:rect l="l" t="t" r="r" b="b"/>
            <a:pathLst>
              <a:path w="938337" h="518308">
                <a:moveTo>
                  <a:pt x="0" y="511439"/>
                </a:moveTo>
                <a:lnTo>
                  <a:pt x="933177" y="0"/>
                </a:lnTo>
                <a:lnTo>
                  <a:pt x="938337" y="518308"/>
                </a:lnTo>
                <a:lnTo>
                  <a:pt x="0" y="511439"/>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10248914" y="4119580"/>
            <a:ext cx="1616148" cy="461665"/>
          </a:xfrm>
          <a:prstGeom prst="rect">
            <a:avLst/>
          </a:prstGeom>
          <a:solidFill>
            <a:srgbClr val="DAF4FD"/>
          </a:solidFill>
          <a:ln>
            <a:solidFill>
              <a:srgbClr val="0070C0"/>
            </a:solidFill>
          </a:ln>
        </p:spPr>
        <p:txBody>
          <a:bodyPr wrap="none">
            <a:spAutoFit/>
          </a:bodyPr>
          <a:lstStyle/>
          <a:p>
            <a:r>
              <a:rPr lang="en-US" sz="1200" dirty="0" err="1"/>
              <a:t>VNF_Zk</a:t>
            </a:r>
            <a:r>
              <a:rPr lang="en-US" sz="1200" dirty="0"/>
              <a:t> </a:t>
            </a:r>
            <a:r>
              <a:rPr lang="en-US" sz="1200" b="1" i="1" dirty="0"/>
              <a:t>VNF Resource</a:t>
            </a:r>
            <a:r>
              <a:rPr lang="en-US" sz="1200" dirty="0"/>
              <a:t>:</a:t>
            </a:r>
          </a:p>
          <a:p>
            <a:pPr marL="228600" indent="-60325"/>
            <a:r>
              <a:rPr lang="en-US" sz="1200" dirty="0" err="1"/>
              <a:t>VFC_Zk</a:t>
            </a:r>
            <a:r>
              <a:rPr lang="en-US" sz="1200" dirty="0"/>
              <a:t> (VFC)</a:t>
            </a:r>
          </a:p>
        </p:txBody>
      </p:sp>
      <p:sp>
        <p:nvSpPr>
          <p:cNvPr id="51" name="Flowchart: Off-page Connector 50"/>
          <p:cNvSpPr/>
          <p:nvPr/>
        </p:nvSpPr>
        <p:spPr>
          <a:xfrm flipV="1">
            <a:off x="8772550" y="3657856"/>
            <a:ext cx="137160" cy="274320"/>
          </a:xfrm>
          <a:prstGeom prst="flowChartOffpageConnector">
            <a:avLst/>
          </a:prstGeom>
          <a:solidFill>
            <a:schemeClr val="bg1">
              <a:lumMod val="95000"/>
            </a:schemeClr>
          </a:solidFill>
          <a:ln>
            <a:solidFill>
              <a:srgbClr val="0070C0"/>
            </a:solidFill>
          </a:ln>
        </p:spPr>
        <p:txBody>
          <a:bodyPr wrap="none">
            <a:spAutoFit/>
          </a:bodyPr>
          <a:lstStyle/>
          <a:p>
            <a:endParaRPr lang="en-US" sz="1600">
              <a:solidFill>
                <a:schemeClr val="tx1"/>
              </a:solidFill>
            </a:endParaRPr>
          </a:p>
        </p:txBody>
      </p:sp>
      <p:sp>
        <p:nvSpPr>
          <p:cNvPr id="4" name="Freeform: Shape 3"/>
          <p:cNvSpPr/>
          <p:nvPr/>
        </p:nvSpPr>
        <p:spPr>
          <a:xfrm>
            <a:off x="5835315" y="1460990"/>
            <a:ext cx="1029143" cy="822011"/>
          </a:xfrm>
          <a:custGeom>
            <a:avLst/>
            <a:gdLst>
              <a:gd name="connsiteX0" fmla="*/ 0 w 1499714"/>
              <a:gd name="connsiteY0" fmla="*/ 92129 h 1692329"/>
              <a:gd name="connsiteX1" fmla="*/ 1371600 w 1499714"/>
              <a:gd name="connsiteY1" fmla="*/ 176350 h 1692329"/>
              <a:gd name="connsiteX2" fmla="*/ 1359568 w 1499714"/>
              <a:gd name="connsiteY2" fmla="*/ 1692329 h 1692329"/>
              <a:gd name="connsiteX0" fmla="*/ 0 w 1475836"/>
              <a:gd name="connsiteY0" fmla="*/ 44119 h 729919"/>
              <a:gd name="connsiteX1" fmla="*/ 1371600 w 1475836"/>
              <a:gd name="connsiteY1" fmla="*/ 128340 h 729919"/>
              <a:gd name="connsiteX2" fmla="*/ 1299411 w 1475836"/>
              <a:gd name="connsiteY2" fmla="*/ 729919 h 729919"/>
              <a:gd name="connsiteX0" fmla="*/ 0 w 1590306"/>
              <a:gd name="connsiteY0" fmla="*/ 246846 h 932646"/>
              <a:gd name="connsiteX1" fmla="*/ 1515979 w 1590306"/>
              <a:gd name="connsiteY1" fmla="*/ 30278 h 932646"/>
              <a:gd name="connsiteX2" fmla="*/ 1299411 w 1590306"/>
              <a:gd name="connsiteY2" fmla="*/ 932646 h 932646"/>
              <a:gd name="connsiteX0" fmla="*/ 0 w 1647389"/>
              <a:gd name="connsiteY0" fmla="*/ 246846 h 932646"/>
              <a:gd name="connsiteX1" fmla="*/ 1515979 w 1647389"/>
              <a:gd name="connsiteY1" fmla="*/ 30278 h 932646"/>
              <a:gd name="connsiteX2" fmla="*/ 1299411 w 1647389"/>
              <a:gd name="connsiteY2" fmla="*/ 932646 h 932646"/>
              <a:gd name="connsiteX0" fmla="*/ 0 w 1628572"/>
              <a:gd name="connsiteY0" fmla="*/ 249083 h 970978"/>
              <a:gd name="connsiteX1" fmla="*/ 1515979 w 1628572"/>
              <a:gd name="connsiteY1" fmla="*/ 32515 h 970978"/>
              <a:gd name="connsiteX2" fmla="*/ 1251285 w 1628572"/>
              <a:gd name="connsiteY2" fmla="*/ 970978 h 970978"/>
              <a:gd name="connsiteX0" fmla="*/ 0 w 1542299"/>
              <a:gd name="connsiteY0" fmla="*/ 249083 h 984626"/>
              <a:gd name="connsiteX1" fmla="*/ 1515979 w 1542299"/>
              <a:gd name="connsiteY1" fmla="*/ 32515 h 984626"/>
              <a:gd name="connsiteX2" fmla="*/ 241350 w 1542299"/>
              <a:gd name="connsiteY2" fmla="*/ 984626 h 984626"/>
              <a:gd name="connsiteX0" fmla="*/ 0 w 1029143"/>
              <a:gd name="connsiteY0" fmla="*/ 86468 h 822011"/>
              <a:gd name="connsiteX1" fmla="*/ 983716 w 1029143"/>
              <a:gd name="connsiteY1" fmla="*/ 74617 h 822011"/>
              <a:gd name="connsiteX2" fmla="*/ 241350 w 1029143"/>
              <a:gd name="connsiteY2" fmla="*/ 822011 h 822011"/>
            </a:gdLst>
            <a:ahLst/>
            <a:cxnLst>
              <a:cxn ang="0">
                <a:pos x="connsiteX0" y="connsiteY0"/>
              </a:cxn>
              <a:cxn ang="0">
                <a:pos x="connsiteX1" y="connsiteY1"/>
              </a:cxn>
              <a:cxn ang="0">
                <a:pos x="connsiteX2" y="connsiteY2"/>
              </a:cxn>
            </a:cxnLst>
            <a:rect l="l" t="t" r="r" b="b"/>
            <a:pathLst>
              <a:path w="1029143" h="822011">
                <a:moveTo>
                  <a:pt x="0" y="86468"/>
                </a:moveTo>
                <a:cubicBezTo>
                  <a:pt x="572502" y="-4772"/>
                  <a:pt x="775169" y="-45699"/>
                  <a:pt x="983716" y="74617"/>
                </a:cubicBezTo>
                <a:cubicBezTo>
                  <a:pt x="1192263" y="194933"/>
                  <a:pt x="637389" y="510192"/>
                  <a:pt x="241350" y="822011"/>
                </a:cubicBezTo>
              </a:path>
            </a:pathLst>
          </a:custGeom>
          <a:noFill/>
          <a:ln w="25400" cap="flat">
            <a:solidFill>
              <a:srgbClr val="C00000"/>
            </a:solidFill>
            <a:prstDash val="sysDot"/>
            <a:round/>
            <a:headEnd type="arrow" w="med" len="med"/>
            <a:tailEnd type="arrow" w="med" len="me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49" name="TextBox 48"/>
          <p:cNvSpPr txBox="1"/>
          <p:nvPr/>
        </p:nvSpPr>
        <p:spPr>
          <a:xfrm>
            <a:off x="6264302" y="1305714"/>
            <a:ext cx="1570300" cy="461663"/>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err="1">
                <a:ln>
                  <a:noFill/>
                </a:ln>
                <a:solidFill>
                  <a:srgbClr val="FF0000"/>
                </a:solidFill>
                <a:effectLst/>
                <a:uFillTx/>
                <a:latin typeface="+mn-lt"/>
                <a:ea typeface="+mn-ea"/>
                <a:cs typeface="+mn-cs"/>
                <a:sym typeface="Calibri"/>
              </a:rPr>
              <a:t>Service_W</a:t>
            </a:r>
            <a:r>
              <a:rPr kumimoji="0" lang="en-US" sz="1200" b="0" i="0" u="none" strike="noStrike" cap="none" spc="0" normalizeH="0" dirty="0">
                <a:ln>
                  <a:noFill/>
                </a:ln>
                <a:solidFill>
                  <a:srgbClr val="FF0000"/>
                </a:solidFill>
                <a:effectLst/>
                <a:uFillTx/>
                <a:latin typeface="+mn-lt"/>
                <a:ea typeface="+mn-ea"/>
                <a:cs typeface="+mn-cs"/>
                <a:sym typeface="Calibri"/>
              </a:rPr>
              <a:t> Constraint:</a:t>
            </a:r>
          </a:p>
          <a:p>
            <a:pPr marL="0" marR="0" indent="0" algn="ctr"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FF0000"/>
                </a:solidFill>
                <a:effectLst/>
                <a:uFillTx/>
                <a:latin typeface="+mn-lt"/>
                <a:ea typeface="+mn-ea"/>
                <a:cs typeface="+mn-cs"/>
                <a:sym typeface="Calibri"/>
              </a:rPr>
              <a:t>Network Latency&lt;30ms</a:t>
            </a:r>
          </a:p>
        </p:txBody>
      </p:sp>
      <p:sp>
        <p:nvSpPr>
          <p:cNvPr id="6" name="Freeform: Shape 5"/>
          <p:cNvSpPr/>
          <p:nvPr/>
        </p:nvSpPr>
        <p:spPr>
          <a:xfrm>
            <a:off x="6308797" y="3163537"/>
            <a:ext cx="772621" cy="639862"/>
          </a:xfrm>
          <a:custGeom>
            <a:avLst/>
            <a:gdLst>
              <a:gd name="connsiteX0" fmla="*/ 0 w 2011899"/>
              <a:gd name="connsiteY0" fmla="*/ 78288 h 1822867"/>
              <a:gd name="connsiteX1" fmla="*/ 962526 w 2011899"/>
              <a:gd name="connsiteY1" fmla="*/ 138446 h 1822867"/>
              <a:gd name="connsiteX2" fmla="*/ 1985211 w 2011899"/>
              <a:gd name="connsiteY2" fmla="*/ 1353635 h 1822867"/>
              <a:gd name="connsiteX3" fmla="*/ 1612232 w 2011899"/>
              <a:gd name="connsiteY3" fmla="*/ 1822867 h 1822867"/>
              <a:gd name="connsiteX0" fmla="*/ 0 w 1729025"/>
              <a:gd name="connsiteY0" fmla="*/ 39828 h 1784407"/>
              <a:gd name="connsiteX1" fmla="*/ 962526 w 1729025"/>
              <a:gd name="connsiteY1" fmla="*/ 99986 h 1784407"/>
              <a:gd name="connsiteX2" fmla="*/ 1556005 w 1729025"/>
              <a:gd name="connsiteY2" fmla="*/ 616034 h 1784407"/>
              <a:gd name="connsiteX3" fmla="*/ 1612232 w 1729025"/>
              <a:gd name="connsiteY3" fmla="*/ 1784407 h 1784407"/>
              <a:gd name="connsiteX0" fmla="*/ 0 w 1716354"/>
              <a:gd name="connsiteY0" fmla="*/ 39828 h 1784407"/>
              <a:gd name="connsiteX1" fmla="*/ 962526 w 1716354"/>
              <a:gd name="connsiteY1" fmla="*/ 99986 h 1784407"/>
              <a:gd name="connsiteX2" fmla="*/ 1556005 w 1716354"/>
              <a:gd name="connsiteY2" fmla="*/ 616034 h 1784407"/>
              <a:gd name="connsiteX3" fmla="*/ 1612232 w 1716354"/>
              <a:gd name="connsiteY3" fmla="*/ 1784407 h 1784407"/>
              <a:gd name="connsiteX0" fmla="*/ 0 w 1701716"/>
              <a:gd name="connsiteY0" fmla="*/ 37811 h 1782390"/>
              <a:gd name="connsiteX1" fmla="*/ 962526 w 1701716"/>
              <a:gd name="connsiteY1" fmla="*/ 97969 h 1782390"/>
              <a:gd name="connsiteX2" fmla="*/ 1498778 w 1701716"/>
              <a:gd name="connsiteY2" fmla="*/ 564077 h 1782390"/>
              <a:gd name="connsiteX3" fmla="*/ 1612232 w 1701716"/>
              <a:gd name="connsiteY3" fmla="*/ 1782390 h 1782390"/>
              <a:gd name="connsiteX0" fmla="*/ 0 w 1612232"/>
              <a:gd name="connsiteY0" fmla="*/ 37811 h 1782390"/>
              <a:gd name="connsiteX1" fmla="*/ 962526 w 1612232"/>
              <a:gd name="connsiteY1" fmla="*/ 97969 h 1782390"/>
              <a:gd name="connsiteX2" fmla="*/ 1498778 w 1612232"/>
              <a:gd name="connsiteY2" fmla="*/ 564077 h 1782390"/>
              <a:gd name="connsiteX3" fmla="*/ 1612232 w 1612232"/>
              <a:gd name="connsiteY3" fmla="*/ 1782390 h 1782390"/>
              <a:gd name="connsiteX0" fmla="*/ 0 w 1612232"/>
              <a:gd name="connsiteY0" fmla="*/ 109677 h 1854256"/>
              <a:gd name="connsiteX1" fmla="*/ 962526 w 1612232"/>
              <a:gd name="connsiteY1" fmla="*/ 169835 h 1854256"/>
              <a:gd name="connsiteX2" fmla="*/ 1612232 w 1612232"/>
              <a:gd name="connsiteY2" fmla="*/ 1854256 h 1854256"/>
              <a:gd name="connsiteX0" fmla="*/ 0 w 1036920"/>
              <a:gd name="connsiteY0" fmla="*/ 109677 h 1677772"/>
              <a:gd name="connsiteX1" fmla="*/ 962526 w 1036920"/>
              <a:gd name="connsiteY1" fmla="*/ 169835 h 1677772"/>
              <a:gd name="connsiteX2" fmla="*/ 810660 w 1036920"/>
              <a:gd name="connsiteY2" fmla="*/ 1677772 h 1677772"/>
              <a:gd name="connsiteX0" fmla="*/ 0 w 1081648"/>
              <a:gd name="connsiteY0" fmla="*/ 109677 h 1677772"/>
              <a:gd name="connsiteX1" fmla="*/ 962526 w 1081648"/>
              <a:gd name="connsiteY1" fmla="*/ 169835 h 1677772"/>
              <a:gd name="connsiteX2" fmla="*/ 810660 w 1081648"/>
              <a:gd name="connsiteY2" fmla="*/ 1677772 h 1677772"/>
              <a:gd name="connsiteX0" fmla="*/ 0 w 1463813"/>
              <a:gd name="connsiteY0" fmla="*/ 500471 h 2068566"/>
              <a:gd name="connsiteX1" fmla="*/ 1402098 w 1463813"/>
              <a:gd name="connsiteY1" fmla="*/ 75299 h 2068566"/>
              <a:gd name="connsiteX2" fmla="*/ 810660 w 1463813"/>
              <a:gd name="connsiteY2" fmla="*/ 2068566 h 2068566"/>
            </a:gdLst>
            <a:ahLst/>
            <a:cxnLst>
              <a:cxn ang="0">
                <a:pos x="connsiteX0" y="connsiteY0"/>
              </a:cxn>
              <a:cxn ang="0">
                <a:pos x="connsiteX1" y="connsiteY1"/>
              </a:cxn>
              <a:cxn ang="0">
                <a:pos x="connsiteX2" y="connsiteY2"/>
              </a:cxn>
            </a:cxnLst>
            <a:rect l="l" t="t" r="r" b="b"/>
            <a:pathLst>
              <a:path w="1463813" h="2068566">
                <a:moveTo>
                  <a:pt x="0" y="500471"/>
                </a:moveTo>
                <a:cubicBezTo>
                  <a:pt x="315829" y="424271"/>
                  <a:pt x="1133393" y="-215464"/>
                  <a:pt x="1402098" y="75299"/>
                </a:cubicBezTo>
                <a:cubicBezTo>
                  <a:pt x="1670803" y="366062"/>
                  <a:pt x="985591" y="1673524"/>
                  <a:pt x="810660" y="2068566"/>
                </a:cubicBezTo>
              </a:path>
            </a:pathLst>
          </a:custGeom>
          <a:noFill/>
          <a:ln w="25400" cap="flat">
            <a:solidFill>
              <a:srgbClr val="C00000"/>
            </a:solidFill>
            <a:prstDash val="sysDot"/>
            <a:round/>
            <a:headEnd type="arrow" w="med" len="med"/>
            <a:tailEnd type="arrow" w="med" len="me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defTabSz="914400" latinLnBrk="1"/>
            <a:endParaRPr lang="en-US"/>
          </a:p>
        </p:txBody>
      </p:sp>
      <p:sp>
        <p:nvSpPr>
          <p:cNvPr id="50" name="TextBox 49"/>
          <p:cNvSpPr txBox="1"/>
          <p:nvPr/>
        </p:nvSpPr>
        <p:spPr>
          <a:xfrm>
            <a:off x="6400938" y="3246721"/>
            <a:ext cx="1422823" cy="461663"/>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err="1">
                <a:ln>
                  <a:noFill/>
                </a:ln>
                <a:solidFill>
                  <a:srgbClr val="FF0000"/>
                </a:solidFill>
                <a:effectLst/>
                <a:uFillTx/>
                <a:latin typeface="+mn-lt"/>
                <a:ea typeface="+mn-ea"/>
                <a:cs typeface="+mn-cs"/>
                <a:sym typeface="Calibri"/>
              </a:rPr>
              <a:t>Service_X</a:t>
            </a:r>
            <a:r>
              <a:rPr kumimoji="0" lang="en-US" sz="1200" b="0" i="0" u="none" strike="noStrike" cap="none" spc="0" normalizeH="0" baseline="0" dirty="0">
                <a:ln>
                  <a:noFill/>
                </a:ln>
                <a:solidFill>
                  <a:srgbClr val="FF0000"/>
                </a:solidFill>
                <a:effectLst/>
                <a:uFillTx/>
                <a:latin typeface="+mn-lt"/>
                <a:ea typeface="+mn-ea"/>
                <a:cs typeface="+mn-cs"/>
                <a:sym typeface="Calibri"/>
              </a:rPr>
              <a:t> Constraint:</a:t>
            </a:r>
          </a:p>
          <a:p>
            <a:pPr marL="0" marR="0" indent="0" algn="ctr"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FF0000"/>
                </a:solidFill>
                <a:effectLst/>
                <a:uFillTx/>
                <a:latin typeface="+mn-lt"/>
                <a:ea typeface="+mn-ea"/>
                <a:cs typeface="+mn-cs"/>
                <a:sym typeface="Calibri"/>
              </a:rPr>
              <a:t>Affinity: Co-Located</a:t>
            </a:r>
          </a:p>
        </p:txBody>
      </p:sp>
      <p:grpSp>
        <p:nvGrpSpPr>
          <p:cNvPr id="64" name="Group 63"/>
          <p:cNvGrpSpPr>
            <a:grpSpLocks/>
          </p:cNvGrpSpPr>
          <p:nvPr/>
        </p:nvGrpSpPr>
        <p:grpSpPr>
          <a:xfrm>
            <a:off x="118471" y="5300030"/>
            <a:ext cx="731520" cy="528719"/>
            <a:chOff x="7573033" y="1002357"/>
            <a:chExt cx="577554" cy="346417"/>
          </a:xfrm>
          <a:solidFill>
            <a:schemeClr val="bg1"/>
          </a:solidFill>
        </p:grpSpPr>
        <p:sp>
          <p:nvSpPr>
            <p:cNvPr id="65" name="Rectangle 64"/>
            <p:cNvSpPr/>
            <p:nvPr/>
          </p:nvSpPr>
          <p:spPr>
            <a:xfrm>
              <a:off x="7680950" y="1179770"/>
              <a:ext cx="373978" cy="169004"/>
            </a:xfrm>
            <a:prstGeom prst="rect">
              <a:avLst/>
            </a:prstGeom>
            <a:grpFill/>
            <a:ln w="25400" cap="flat">
              <a:solidFill>
                <a:schemeClr val="bg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66" name="Isosceles Triangle 65"/>
            <p:cNvSpPr/>
            <p:nvPr/>
          </p:nvSpPr>
          <p:spPr>
            <a:xfrm>
              <a:off x="7573033" y="1002357"/>
              <a:ext cx="577554" cy="186258"/>
            </a:xfrm>
            <a:prstGeom prst="triangle">
              <a:avLst/>
            </a:prstGeom>
            <a:grpFill/>
            <a:ln w="25400" cap="flat">
              <a:solidFill>
                <a:schemeClr val="bg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grpSp>
      <p:grpSp>
        <p:nvGrpSpPr>
          <p:cNvPr id="13" name="Group 12"/>
          <p:cNvGrpSpPr/>
          <p:nvPr/>
        </p:nvGrpSpPr>
        <p:grpSpPr>
          <a:xfrm>
            <a:off x="203138" y="5345601"/>
            <a:ext cx="577554" cy="439738"/>
            <a:chOff x="7573033" y="965138"/>
            <a:chExt cx="577554" cy="398702"/>
          </a:xfrm>
        </p:grpSpPr>
        <p:sp>
          <p:nvSpPr>
            <p:cNvPr id="8" name="Rectangle 7"/>
            <p:cNvSpPr/>
            <p:nvPr/>
          </p:nvSpPr>
          <p:spPr>
            <a:xfrm>
              <a:off x="7678519" y="1133008"/>
              <a:ext cx="373978" cy="230832"/>
            </a:xfrm>
            <a:prstGeom prst="rect">
              <a:avLst/>
            </a:prstGeom>
            <a:solidFill>
              <a:schemeClr val="accent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9" name="Isosceles Triangle 8"/>
            <p:cNvSpPr/>
            <p:nvPr/>
          </p:nvSpPr>
          <p:spPr>
            <a:xfrm>
              <a:off x="7573033" y="965138"/>
              <a:ext cx="577554" cy="186258"/>
            </a:xfrm>
            <a:prstGeom prst="triangle">
              <a:avLst/>
            </a:prstGeom>
            <a:solidFill>
              <a:schemeClr val="accent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grpSp>
      <p:sp>
        <p:nvSpPr>
          <p:cNvPr id="56" name="Freeform: Shape 55"/>
          <p:cNvSpPr/>
          <p:nvPr/>
        </p:nvSpPr>
        <p:spPr>
          <a:xfrm>
            <a:off x="9436945" y="3558261"/>
            <a:ext cx="480043" cy="895089"/>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394702"/>
              <a:gd name="connsiteY0" fmla="*/ 154929 h 289708"/>
              <a:gd name="connsiteX1" fmla="*/ 3365479 w 3394702"/>
              <a:gd name="connsiteY1" fmla="*/ 0 h 289708"/>
              <a:gd name="connsiteX2" fmla="*/ 3394702 w 3394702"/>
              <a:gd name="connsiteY2" fmla="*/ 289708 h 289708"/>
              <a:gd name="connsiteX3" fmla="*/ 0 w 3394702"/>
              <a:gd name="connsiteY3" fmla="*/ 154929 h 289708"/>
              <a:gd name="connsiteX0" fmla="*/ 0 w 3367406"/>
              <a:gd name="connsiteY0" fmla="*/ 195872 h 289708"/>
              <a:gd name="connsiteX1" fmla="*/ 3338183 w 3367406"/>
              <a:gd name="connsiteY1" fmla="*/ 0 h 289708"/>
              <a:gd name="connsiteX2" fmla="*/ 3367406 w 3367406"/>
              <a:gd name="connsiteY2" fmla="*/ 289708 h 289708"/>
              <a:gd name="connsiteX3" fmla="*/ 0 w 3367406"/>
              <a:gd name="connsiteY3" fmla="*/ 195872 h 289708"/>
              <a:gd name="connsiteX0" fmla="*/ 0 w 2533689"/>
              <a:gd name="connsiteY0" fmla="*/ 168978 h 289708"/>
              <a:gd name="connsiteX1" fmla="*/ 2504466 w 2533689"/>
              <a:gd name="connsiteY1" fmla="*/ 0 h 289708"/>
              <a:gd name="connsiteX2" fmla="*/ 2533689 w 2533689"/>
              <a:gd name="connsiteY2" fmla="*/ 289708 h 289708"/>
              <a:gd name="connsiteX3" fmla="*/ 0 w 2533689"/>
              <a:gd name="connsiteY3" fmla="*/ 168978 h 289708"/>
              <a:gd name="connsiteX0" fmla="*/ 0 w 2504466"/>
              <a:gd name="connsiteY0" fmla="*/ 168978 h 710813"/>
              <a:gd name="connsiteX1" fmla="*/ 2504466 w 2504466"/>
              <a:gd name="connsiteY1" fmla="*/ 0 h 710813"/>
              <a:gd name="connsiteX2" fmla="*/ 2461500 w 2504466"/>
              <a:gd name="connsiteY2" fmla="*/ 710813 h 710813"/>
              <a:gd name="connsiteX3" fmla="*/ 0 w 2504466"/>
              <a:gd name="connsiteY3" fmla="*/ 168978 h 710813"/>
              <a:gd name="connsiteX0" fmla="*/ 0 w 3491055"/>
              <a:gd name="connsiteY0" fmla="*/ 0 h 830593"/>
              <a:gd name="connsiteX1" fmla="*/ 3491055 w 3491055"/>
              <a:gd name="connsiteY1" fmla="*/ 119780 h 830593"/>
              <a:gd name="connsiteX2" fmla="*/ 3448089 w 3491055"/>
              <a:gd name="connsiteY2" fmla="*/ 830593 h 830593"/>
              <a:gd name="connsiteX3" fmla="*/ 0 w 3491055"/>
              <a:gd name="connsiteY3" fmla="*/ 0 h 830593"/>
              <a:gd name="connsiteX0" fmla="*/ 0 w 2889476"/>
              <a:gd name="connsiteY0" fmla="*/ 24599 h 710813"/>
              <a:gd name="connsiteX1" fmla="*/ 2889476 w 2889476"/>
              <a:gd name="connsiteY1" fmla="*/ 0 h 710813"/>
              <a:gd name="connsiteX2" fmla="*/ 2846510 w 2889476"/>
              <a:gd name="connsiteY2" fmla="*/ 710813 h 710813"/>
              <a:gd name="connsiteX3" fmla="*/ 0 w 2889476"/>
              <a:gd name="connsiteY3" fmla="*/ 24599 h 710813"/>
              <a:gd name="connsiteX0" fmla="*/ 0 w 2930419"/>
              <a:gd name="connsiteY0" fmla="*/ 393089 h 710813"/>
              <a:gd name="connsiteX1" fmla="*/ 2930419 w 2930419"/>
              <a:gd name="connsiteY1" fmla="*/ 0 h 710813"/>
              <a:gd name="connsiteX2" fmla="*/ 2887453 w 2930419"/>
              <a:gd name="connsiteY2" fmla="*/ 710813 h 710813"/>
              <a:gd name="connsiteX3" fmla="*/ 0 w 2930419"/>
              <a:gd name="connsiteY3" fmla="*/ 393089 h 710813"/>
              <a:gd name="connsiteX0" fmla="*/ 0 w 2930419"/>
              <a:gd name="connsiteY0" fmla="*/ 229316 h 710813"/>
              <a:gd name="connsiteX1" fmla="*/ 2930419 w 2930419"/>
              <a:gd name="connsiteY1" fmla="*/ 0 h 710813"/>
              <a:gd name="connsiteX2" fmla="*/ 2887453 w 2930419"/>
              <a:gd name="connsiteY2" fmla="*/ 710813 h 710813"/>
              <a:gd name="connsiteX3" fmla="*/ 0 w 2930419"/>
              <a:gd name="connsiteY3" fmla="*/ 229316 h 710813"/>
              <a:gd name="connsiteX0" fmla="*/ 0 w 2935579"/>
              <a:gd name="connsiteY0" fmla="*/ 229316 h 518308"/>
              <a:gd name="connsiteX1" fmla="*/ 2930419 w 2935579"/>
              <a:gd name="connsiteY1" fmla="*/ 0 h 518308"/>
              <a:gd name="connsiteX2" fmla="*/ 2935579 w 2935579"/>
              <a:gd name="connsiteY2" fmla="*/ 518308 h 518308"/>
              <a:gd name="connsiteX3" fmla="*/ 0 w 2935579"/>
              <a:gd name="connsiteY3" fmla="*/ 229316 h 518308"/>
              <a:gd name="connsiteX0" fmla="*/ 0 w 2971674"/>
              <a:gd name="connsiteY0" fmla="*/ 169158 h 518308"/>
              <a:gd name="connsiteX1" fmla="*/ 2966514 w 2971674"/>
              <a:gd name="connsiteY1" fmla="*/ 0 h 518308"/>
              <a:gd name="connsiteX2" fmla="*/ 2971674 w 2971674"/>
              <a:gd name="connsiteY2" fmla="*/ 518308 h 518308"/>
              <a:gd name="connsiteX3" fmla="*/ 0 w 2971674"/>
              <a:gd name="connsiteY3" fmla="*/ 169158 h 518308"/>
              <a:gd name="connsiteX0" fmla="*/ 0 w 2045242"/>
              <a:gd name="connsiteY0" fmla="*/ 972201 h 972201"/>
              <a:gd name="connsiteX1" fmla="*/ 2040082 w 2045242"/>
              <a:gd name="connsiteY1" fmla="*/ 0 h 972201"/>
              <a:gd name="connsiteX2" fmla="*/ 2045242 w 2045242"/>
              <a:gd name="connsiteY2" fmla="*/ 518308 h 972201"/>
              <a:gd name="connsiteX3" fmla="*/ 0 w 2045242"/>
              <a:gd name="connsiteY3" fmla="*/ 972201 h 972201"/>
              <a:gd name="connsiteX0" fmla="*/ 0 w 938337"/>
              <a:gd name="connsiteY0" fmla="*/ 511439 h 518308"/>
              <a:gd name="connsiteX1" fmla="*/ 933177 w 938337"/>
              <a:gd name="connsiteY1" fmla="*/ 0 h 518308"/>
              <a:gd name="connsiteX2" fmla="*/ 938337 w 938337"/>
              <a:gd name="connsiteY2" fmla="*/ 518308 h 518308"/>
              <a:gd name="connsiteX3" fmla="*/ 0 w 938337"/>
              <a:gd name="connsiteY3" fmla="*/ 511439 h 518308"/>
              <a:gd name="connsiteX0" fmla="*/ 0 w 854116"/>
              <a:gd name="connsiteY0" fmla="*/ 1024860 h 1024860"/>
              <a:gd name="connsiteX1" fmla="*/ 848956 w 854116"/>
              <a:gd name="connsiteY1" fmla="*/ 0 h 1024860"/>
              <a:gd name="connsiteX2" fmla="*/ 854116 w 854116"/>
              <a:gd name="connsiteY2" fmla="*/ 518308 h 1024860"/>
              <a:gd name="connsiteX3" fmla="*/ 0 w 854116"/>
              <a:gd name="connsiteY3" fmla="*/ 1024860 h 1024860"/>
              <a:gd name="connsiteX0" fmla="*/ 0 w 480043"/>
              <a:gd name="connsiteY0" fmla="*/ 979383 h 979383"/>
              <a:gd name="connsiteX1" fmla="*/ 474883 w 480043"/>
              <a:gd name="connsiteY1" fmla="*/ 0 h 979383"/>
              <a:gd name="connsiteX2" fmla="*/ 480043 w 480043"/>
              <a:gd name="connsiteY2" fmla="*/ 518308 h 979383"/>
              <a:gd name="connsiteX3" fmla="*/ 0 w 480043"/>
              <a:gd name="connsiteY3" fmla="*/ 979383 h 979383"/>
            </a:gdLst>
            <a:ahLst/>
            <a:cxnLst>
              <a:cxn ang="0">
                <a:pos x="connsiteX0" y="connsiteY0"/>
              </a:cxn>
              <a:cxn ang="0">
                <a:pos x="connsiteX1" y="connsiteY1"/>
              </a:cxn>
              <a:cxn ang="0">
                <a:pos x="connsiteX2" y="connsiteY2"/>
              </a:cxn>
              <a:cxn ang="0">
                <a:pos x="connsiteX3" y="connsiteY3"/>
              </a:cxn>
            </a:cxnLst>
            <a:rect l="l" t="t" r="r" b="b"/>
            <a:pathLst>
              <a:path w="480043" h="979383">
                <a:moveTo>
                  <a:pt x="0" y="979383"/>
                </a:moveTo>
                <a:lnTo>
                  <a:pt x="474883" y="0"/>
                </a:lnTo>
                <a:lnTo>
                  <a:pt x="480043" y="518308"/>
                </a:lnTo>
                <a:lnTo>
                  <a:pt x="0" y="979383"/>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9867219" y="3558262"/>
            <a:ext cx="1582484" cy="461665"/>
          </a:xfrm>
          <a:prstGeom prst="rect">
            <a:avLst/>
          </a:prstGeom>
          <a:solidFill>
            <a:srgbClr val="DAF4FD"/>
          </a:solidFill>
          <a:ln>
            <a:solidFill>
              <a:srgbClr val="0070C0"/>
            </a:solidFill>
          </a:ln>
        </p:spPr>
        <p:txBody>
          <a:bodyPr wrap="none">
            <a:spAutoFit/>
          </a:bodyPr>
          <a:lstStyle/>
          <a:p>
            <a:r>
              <a:rPr lang="en-US" sz="1200" dirty="0" err="1"/>
              <a:t>VNF_Zj</a:t>
            </a:r>
            <a:r>
              <a:rPr lang="en-US" sz="1200" dirty="0"/>
              <a:t> </a:t>
            </a:r>
            <a:r>
              <a:rPr lang="en-US" sz="1200" b="1" i="1" dirty="0"/>
              <a:t>VNF Resource</a:t>
            </a:r>
            <a:r>
              <a:rPr lang="en-US" sz="1200" dirty="0"/>
              <a:t>:</a:t>
            </a:r>
          </a:p>
          <a:p>
            <a:pPr marL="228600" indent="-60325"/>
            <a:r>
              <a:rPr lang="en-US" sz="1200" dirty="0" err="1"/>
              <a:t>VFC_Zj</a:t>
            </a:r>
            <a:r>
              <a:rPr lang="en-US" sz="1200" dirty="0"/>
              <a:t> (VFC)</a:t>
            </a:r>
          </a:p>
        </p:txBody>
      </p:sp>
      <p:sp>
        <p:nvSpPr>
          <p:cNvPr id="55" name="TextBox 54"/>
          <p:cNvSpPr txBox="1"/>
          <p:nvPr/>
        </p:nvSpPr>
        <p:spPr>
          <a:xfrm>
            <a:off x="44733" y="3747258"/>
            <a:ext cx="1570300" cy="461663"/>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err="1">
                <a:ln>
                  <a:noFill/>
                </a:ln>
                <a:solidFill>
                  <a:srgbClr val="FF0000"/>
                </a:solidFill>
                <a:effectLst/>
                <a:uFillTx/>
                <a:latin typeface="+mn-lt"/>
                <a:ea typeface="+mn-ea"/>
                <a:cs typeface="+mn-cs"/>
                <a:sym typeface="Calibri"/>
              </a:rPr>
              <a:t>Service_W</a:t>
            </a:r>
            <a:r>
              <a:rPr kumimoji="0" lang="en-US" sz="1200" b="0" i="0" u="none" strike="noStrike" cap="none" spc="0" normalizeH="0" dirty="0">
                <a:ln>
                  <a:noFill/>
                </a:ln>
                <a:solidFill>
                  <a:srgbClr val="FF0000"/>
                </a:solidFill>
                <a:effectLst/>
                <a:uFillTx/>
                <a:latin typeface="+mn-lt"/>
                <a:ea typeface="+mn-ea"/>
                <a:cs typeface="+mn-cs"/>
                <a:sym typeface="Calibri"/>
              </a:rPr>
              <a:t> Constraint:</a:t>
            </a:r>
          </a:p>
          <a:p>
            <a:pPr marL="0" marR="0" indent="0" algn="ctr"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FF0000"/>
                </a:solidFill>
                <a:effectLst/>
                <a:uFillTx/>
                <a:latin typeface="+mn-lt"/>
                <a:ea typeface="+mn-ea"/>
                <a:cs typeface="+mn-cs"/>
                <a:sym typeface="Calibri"/>
              </a:rPr>
              <a:t>Network Latency&lt;</a:t>
            </a:r>
            <a:r>
              <a:rPr lang="en-US" sz="1200" dirty="0">
                <a:solidFill>
                  <a:srgbClr val="FF0000"/>
                </a:solidFill>
              </a:rPr>
              <a:t>20</a:t>
            </a:r>
            <a:r>
              <a:rPr kumimoji="0" lang="en-US" sz="1200" b="0" i="0" u="none" strike="noStrike" cap="none" spc="0" normalizeH="0" baseline="0" dirty="0">
                <a:ln>
                  <a:noFill/>
                </a:ln>
                <a:solidFill>
                  <a:srgbClr val="FF0000"/>
                </a:solidFill>
                <a:effectLst/>
                <a:uFillTx/>
                <a:latin typeface="+mn-lt"/>
                <a:ea typeface="+mn-ea"/>
                <a:cs typeface="+mn-cs"/>
                <a:sym typeface="Calibri"/>
              </a:rPr>
              <a:t>ms</a:t>
            </a:r>
          </a:p>
        </p:txBody>
      </p:sp>
      <p:sp>
        <p:nvSpPr>
          <p:cNvPr id="48" name="TextBox 47"/>
          <p:cNvSpPr txBox="1"/>
          <p:nvPr/>
        </p:nvSpPr>
        <p:spPr>
          <a:xfrm>
            <a:off x="787885" y="2702065"/>
            <a:ext cx="1616787" cy="415496"/>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050">
                <a:solidFill>
                  <a:srgbClr val="FF0000"/>
                </a:solidFill>
              </a:defRPr>
            </a:lvl1pPr>
          </a:lstStyle>
          <a:p>
            <a:pPr algn="ctr"/>
            <a:r>
              <a:rPr lang="en-US" u="sng" dirty="0"/>
              <a:t>SLA X1</a:t>
            </a:r>
          </a:p>
          <a:p>
            <a:r>
              <a:rPr lang="en-US" dirty="0" err="1"/>
              <a:t>RspTime</a:t>
            </a:r>
            <a:r>
              <a:rPr lang="en-US" dirty="0"/>
              <a:t>&lt;30ms from VNF_X</a:t>
            </a:r>
          </a:p>
        </p:txBody>
      </p:sp>
      <p:sp>
        <p:nvSpPr>
          <p:cNvPr id="16" name="Freeform: Shape 15"/>
          <p:cNvSpPr/>
          <p:nvPr/>
        </p:nvSpPr>
        <p:spPr>
          <a:xfrm>
            <a:off x="1948574" y="2829911"/>
            <a:ext cx="1155032" cy="137274"/>
          </a:xfrm>
          <a:custGeom>
            <a:avLst/>
            <a:gdLst>
              <a:gd name="connsiteX0" fmla="*/ 0 w 1155032"/>
              <a:gd name="connsiteY0" fmla="*/ 41021 h 137274"/>
              <a:gd name="connsiteX1" fmla="*/ 770021 w 1155032"/>
              <a:gd name="connsiteY1" fmla="*/ 4926 h 137274"/>
              <a:gd name="connsiteX2" fmla="*/ 1155032 w 1155032"/>
              <a:gd name="connsiteY2" fmla="*/ 137274 h 137274"/>
            </a:gdLst>
            <a:ahLst/>
            <a:cxnLst>
              <a:cxn ang="0">
                <a:pos x="connsiteX0" y="connsiteY0"/>
              </a:cxn>
              <a:cxn ang="0">
                <a:pos x="connsiteX1" y="connsiteY1"/>
              </a:cxn>
              <a:cxn ang="0">
                <a:pos x="connsiteX2" y="connsiteY2"/>
              </a:cxn>
            </a:cxnLst>
            <a:rect l="l" t="t" r="r" b="b"/>
            <a:pathLst>
              <a:path w="1155032" h="137274">
                <a:moveTo>
                  <a:pt x="0" y="41021"/>
                </a:moveTo>
                <a:cubicBezTo>
                  <a:pt x="288758" y="14952"/>
                  <a:pt x="577516" y="-11116"/>
                  <a:pt x="770021" y="4926"/>
                </a:cubicBezTo>
                <a:cubicBezTo>
                  <a:pt x="962526" y="20968"/>
                  <a:pt x="1058779" y="79121"/>
                  <a:pt x="1155032" y="137274"/>
                </a:cubicBezTo>
              </a:path>
            </a:pathLst>
          </a:custGeom>
          <a:noFill/>
          <a:ln w="3175" cap="flat">
            <a:solidFill>
              <a:schemeClr val="accent1"/>
            </a:solidFill>
            <a:prstDash val="sysDash"/>
            <a:round/>
            <a:headEnd type="none" w="med" len="med"/>
            <a:tailEnd type="arrow" w="med" len="me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61" name="TextBox 60"/>
          <p:cNvSpPr txBox="1"/>
          <p:nvPr/>
        </p:nvSpPr>
        <p:spPr>
          <a:xfrm>
            <a:off x="3755451" y="2941243"/>
            <a:ext cx="592468" cy="307775"/>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a:ln>
                  <a:noFill/>
                </a:ln>
                <a:solidFill>
                  <a:srgbClr val="FF0000"/>
                </a:solidFill>
                <a:effectLst/>
                <a:uFillTx/>
                <a:latin typeface="+mn-lt"/>
                <a:ea typeface="+mn-ea"/>
                <a:cs typeface="+mn-cs"/>
                <a:sym typeface="Calibri"/>
              </a:rPr>
              <a:t>SLA</a:t>
            </a:r>
            <a:r>
              <a:rPr kumimoji="0" lang="en-US" sz="1400" b="1" i="0" u="none" strike="noStrike" cap="none" spc="0" normalizeH="0" dirty="0">
                <a:ln>
                  <a:noFill/>
                </a:ln>
                <a:solidFill>
                  <a:srgbClr val="FF0000"/>
                </a:solidFill>
                <a:effectLst/>
                <a:uFillTx/>
                <a:latin typeface="+mn-lt"/>
                <a:ea typeface="+mn-ea"/>
                <a:cs typeface="+mn-cs"/>
                <a:sym typeface="Calibri"/>
              </a:rPr>
              <a:t> X1</a:t>
            </a:r>
            <a:endParaRPr kumimoji="0" lang="en-US" sz="1400" b="1" i="0" u="none" strike="noStrike" cap="none" spc="0" normalizeH="0" baseline="0" dirty="0">
              <a:ln>
                <a:noFill/>
              </a:ln>
              <a:solidFill>
                <a:srgbClr val="FF0000"/>
              </a:solidFill>
              <a:effectLst/>
              <a:uFillTx/>
              <a:latin typeface="+mn-lt"/>
              <a:ea typeface="+mn-ea"/>
              <a:cs typeface="+mn-cs"/>
              <a:sym typeface="Calibri"/>
            </a:endParaRPr>
          </a:p>
        </p:txBody>
      </p:sp>
      <p:sp>
        <p:nvSpPr>
          <p:cNvPr id="3" name="Freeform: Shape 2"/>
          <p:cNvSpPr/>
          <p:nvPr/>
        </p:nvSpPr>
        <p:spPr>
          <a:xfrm>
            <a:off x="10904553" y="2854279"/>
            <a:ext cx="748145" cy="1199607"/>
          </a:xfrm>
          <a:custGeom>
            <a:avLst/>
            <a:gdLst>
              <a:gd name="connsiteX0" fmla="*/ 0 w 692727"/>
              <a:gd name="connsiteY0" fmla="*/ 548183 h 1199347"/>
              <a:gd name="connsiteX1" fmla="*/ 484909 w 692727"/>
              <a:gd name="connsiteY1" fmla="*/ 21711 h 1199347"/>
              <a:gd name="connsiteX2" fmla="*/ 692727 w 692727"/>
              <a:gd name="connsiteY2" fmla="*/ 1199347 h 1199347"/>
              <a:gd name="connsiteX0" fmla="*/ 0 w 748145"/>
              <a:gd name="connsiteY0" fmla="*/ 624136 h 1192172"/>
              <a:gd name="connsiteX1" fmla="*/ 540327 w 748145"/>
              <a:gd name="connsiteY1" fmla="*/ 14536 h 1192172"/>
              <a:gd name="connsiteX2" fmla="*/ 748145 w 748145"/>
              <a:gd name="connsiteY2" fmla="*/ 1192172 h 1192172"/>
              <a:gd name="connsiteX0" fmla="*/ 0 w 748145"/>
              <a:gd name="connsiteY0" fmla="*/ 631571 h 1199607"/>
              <a:gd name="connsiteX1" fmla="*/ 540327 w 748145"/>
              <a:gd name="connsiteY1" fmla="*/ 21971 h 1199607"/>
              <a:gd name="connsiteX2" fmla="*/ 748145 w 748145"/>
              <a:gd name="connsiteY2" fmla="*/ 1199607 h 1199607"/>
            </a:gdLst>
            <a:ahLst/>
            <a:cxnLst>
              <a:cxn ang="0">
                <a:pos x="connsiteX0" y="connsiteY0"/>
              </a:cxn>
              <a:cxn ang="0">
                <a:pos x="connsiteX1" y="connsiteY1"/>
              </a:cxn>
              <a:cxn ang="0">
                <a:pos x="connsiteX2" y="connsiteY2"/>
              </a:cxn>
            </a:cxnLst>
            <a:rect l="l" t="t" r="r" b="b"/>
            <a:pathLst>
              <a:path w="748145" h="1199607">
                <a:moveTo>
                  <a:pt x="0" y="631571"/>
                </a:moveTo>
                <a:cubicBezTo>
                  <a:pt x="184727" y="314071"/>
                  <a:pt x="290945" y="-100411"/>
                  <a:pt x="540327" y="21971"/>
                </a:cubicBezTo>
                <a:cubicBezTo>
                  <a:pt x="789709" y="144353"/>
                  <a:pt x="701963" y="665052"/>
                  <a:pt x="748145" y="1199607"/>
                </a:cubicBezTo>
              </a:path>
            </a:pathLst>
          </a:custGeom>
          <a:noFill/>
          <a:ln w="25400" cap="flat">
            <a:solidFill>
              <a:srgbClr val="C00000"/>
            </a:solidFill>
            <a:prstDash val="sysDot"/>
            <a:round/>
            <a:headEnd type="arrow" w="med" len="med"/>
            <a:tailEnd type="arrow" w="med" len="me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defTabSz="914400" latinLnBrk="1"/>
            <a:endParaRPr lang="en-US"/>
          </a:p>
        </p:txBody>
      </p:sp>
      <p:sp>
        <p:nvSpPr>
          <p:cNvPr id="54" name="TextBox 53"/>
          <p:cNvSpPr txBox="1"/>
          <p:nvPr/>
        </p:nvSpPr>
        <p:spPr>
          <a:xfrm>
            <a:off x="10458305" y="2834951"/>
            <a:ext cx="1414809" cy="461663"/>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i="0" u="none" strike="noStrike" cap="none" spc="0" normalizeH="0" baseline="0" dirty="0" err="1">
                <a:ln>
                  <a:noFill/>
                </a:ln>
                <a:solidFill>
                  <a:srgbClr val="FF0000"/>
                </a:solidFill>
                <a:effectLst/>
                <a:uFillTx/>
                <a:latin typeface="+mn-lt"/>
                <a:ea typeface="+mn-ea"/>
                <a:cs typeface="+mn-cs"/>
                <a:sym typeface="Calibri"/>
              </a:rPr>
              <a:t>Service_Z</a:t>
            </a:r>
            <a:r>
              <a:rPr kumimoji="0" lang="en-US" sz="1200" i="0" u="none" strike="noStrike" cap="none" spc="0" normalizeH="0" dirty="0">
                <a:ln>
                  <a:noFill/>
                </a:ln>
                <a:solidFill>
                  <a:srgbClr val="FF0000"/>
                </a:solidFill>
                <a:effectLst/>
                <a:uFillTx/>
                <a:latin typeface="+mn-lt"/>
                <a:ea typeface="+mn-ea"/>
                <a:cs typeface="+mn-cs"/>
                <a:sym typeface="Calibri"/>
              </a:rPr>
              <a:t> Constraint:</a:t>
            </a:r>
          </a:p>
          <a:p>
            <a:pPr algn="ctr"/>
            <a:r>
              <a:rPr lang="en-US" sz="1200" dirty="0">
                <a:solidFill>
                  <a:srgbClr val="FF0000"/>
                </a:solidFill>
              </a:rPr>
              <a:t>Affinity: Co-Located</a:t>
            </a:r>
          </a:p>
        </p:txBody>
      </p:sp>
      <p:sp>
        <p:nvSpPr>
          <p:cNvPr id="67" name="Flowchart: Off-page Connector 66"/>
          <p:cNvSpPr/>
          <p:nvPr/>
        </p:nvSpPr>
        <p:spPr>
          <a:xfrm flipV="1">
            <a:off x="1902055" y="1302250"/>
            <a:ext cx="137160" cy="274320"/>
          </a:xfrm>
          <a:prstGeom prst="flowChartOffpageConnector">
            <a:avLst/>
          </a:prstGeom>
          <a:solidFill>
            <a:schemeClr val="bg1">
              <a:lumMod val="95000"/>
            </a:schemeClr>
          </a:solidFill>
          <a:ln>
            <a:solidFill>
              <a:srgbClr val="0070C0"/>
            </a:solidFill>
          </a:ln>
        </p:spPr>
        <p:txBody>
          <a:bodyPr wrap="none">
            <a:spAutoFit/>
          </a:bodyPr>
          <a:lstStyle/>
          <a:p>
            <a:endParaRPr lang="en-US" sz="1600">
              <a:solidFill>
                <a:schemeClr val="tx1"/>
              </a:solidFill>
            </a:endParaRPr>
          </a:p>
        </p:txBody>
      </p:sp>
      <p:sp>
        <p:nvSpPr>
          <p:cNvPr id="68" name="TextBox 67"/>
          <p:cNvSpPr txBox="1"/>
          <p:nvPr/>
        </p:nvSpPr>
        <p:spPr>
          <a:xfrm>
            <a:off x="2227439" y="1050369"/>
            <a:ext cx="1666480" cy="415496"/>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1050">
                <a:solidFill>
                  <a:srgbClr val="FF0000"/>
                </a:solidFill>
              </a:defRPr>
            </a:lvl1pPr>
          </a:lstStyle>
          <a:p>
            <a:pPr algn="ctr"/>
            <a:r>
              <a:rPr lang="en-US" u="sng" dirty="0"/>
              <a:t>SLA W1</a:t>
            </a:r>
          </a:p>
          <a:p>
            <a:r>
              <a:rPr lang="en-US" dirty="0" err="1"/>
              <a:t>RspTime</a:t>
            </a:r>
            <a:r>
              <a:rPr lang="en-US" dirty="0"/>
              <a:t>&lt;65ms from VNF_W</a:t>
            </a:r>
          </a:p>
        </p:txBody>
      </p:sp>
      <p:sp>
        <p:nvSpPr>
          <p:cNvPr id="7" name="Freeform: Shape 6"/>
          <p:cNvSpPr/>
          <p:nvPr/>
        </p:nvSpPr>
        <p:spPr>
          <a:xfrm>
            <a:off x="2057400" y="1144587"/>
            <a:ext cx="721895" cy="126145"/>
          </a:xfrm>
          <a:custGeom>
            <a:avLst/>
            <a:gdLst>
              <a:gd name="connsiteX0" fmla="*/ 721895 w 721895"/>
              <a:gd name="connsiteY0" fmla="*/ 29892 h 126145"/>
              <a:gd name="connsiteX1" fmla="*/ 228600 w 721895"/>
              <a:gd name="connsiteY1" fmla="*/ 5829 h 126145"/>
              <a:gd name="connsiteX2" fmla="*/ 0 w 721895"/>
              <a:gd name="connsiteY2" fmla="*/ 126145 h 126145"/>
            </a:gdLst>
            <a:ahLst/>
            <a:cxnLst>
              <a:cxn ang="0">
                <a:pos x="connsiteX0" y="connsiteY0"/>
              </a:cxn>
              <a:cxn ang="0">
                <a:pos x="connsiteX1" y="connsiteY1"/>
              </a:cxn>
              <a:cxn ang="0">
                <a:pos x="connsiteX2" y="connsiteY2"/>
              </a:cxn>
            </a:cxnLst>
            <a:rect l="l" t="t" r="r" b="b"/>
            <a:pathLst>
              <a:path w="721895" h="126145">
                <a:moveTo>
                  <a:pt x="721895" y="29892"/>
                </a:moveTo>
                <a:cubicBezTo>
                  <a:pt x="535405" y="9839"/>
                  <a:pt x="348916" y="-10213"/>
                  <a:pt x="228600" y="5829"/>
                </a:cubicBezTo>
                <a:cubicBezTo>
                  <a:pt x="108284" y="21871"/>
                  <a:pt x="54142" y="74008"/>
                  <a:pt x="0" y="126145"/>
                </a:cubicBezTo>
              </a:path>
            </a:pathLst>
          </a:custGeom>
          <a:noFill/>
          <a:ln w="3175" cap="flat">
            <a:solidFill>
              <a:schemeClr val="accent1"/>
            </a:solidFill>
            <a:prstDash val="sysDash"/>
            <a:round/>
            <a:headEnd type="none" w="med" len="med"/>
            <a:tailEnd type="arrow" w="med" len="me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defTabSz="914400" latinLnBrk="1"/>
            <a:endParaRPr lang="en-US"/>
          </a:p>
        </p:txBody>
      </p:sp>
      <p:sp>
        <p:nvSpPr>
          <p:cNvPr id="70" name="Rectangle 69"/>
          <p:cNvSpPr/>
          <p:nvPr/>
        </p:nvSpPr>
        <p:spPr>
          <a:xfrm>
            <a:off x="9893775" y="219370"/>
            <a:ext cx="2230098" cy="723275"/>
          </a:xfrm>
          <a:prstGeom prst="rect">
            <a:avLst/>
          </a:prstGeom>
          <a:solidFill>
            <a:srgbClr val="DAF4FD"/>
          </a:solidFill>
          <a:ln w="38100">
            <a:solidFill>
              <a:srgbClr val="00B0F0"/>
            </a:solidFill>
          </a:ln>
        </p:spPr>
        <p:txBody>
          <a:bodyPr wrap="square">
            <a:spAutoFit/>
          </a:bodyPr>
          <a:lstStyle/>
          <a:p>
            <a:pPr algn="ctr"/>
            <a:endParaRPr lang="en-US" sz="500" dirty="0"/>
          </a:p>
          <a:p>
            <a:pPr algn="ctr"/>
            <a:r>
              <a:rPr lang="en-US" sz="1200" dirty="0"/>
              <a:t>“Lower Level Service Type” that can be instantiated in real time on an “on demand” basis</a:t>
            </a:r>
          </a:p>
        </p:txBody>
      </p:sp>
      <p:sp>
        <p:nvSpPr>
          <p:cNvPr id="71" name="TextBox 70"/>
          <p:cNvSpPr txBox="1"/>
          <p:nvPr/>
        </p:nvSpPr>
        <p:spPr>
          <a:xfrm>
            <a:off x="10798487" y="47450"/>
            <a:ext cx="410690" cy="276999"/>
          </a:xfrm>
          <a:prstGeom prst="rect">
            <a:avLst/>
          </a:prstGeom>
          <a:solidFill>
            <a:schemeClr val="tx1"/>
          </a:solidFill>
        </p:spPr>
        <p:txBody>
          <a:bodyPr wrap="none" rtlCol="0">
            <a:spAutoFit/>
          </a:bodyPr>
          <a:lstStyle/>
          <a:p>
            <a:r>
              <a:rPr lang="en-US" sz="1200" dirty="0">
                <a:solidFill>
                  <a:schemeClr val="bg1"/>
                </a:solidFill>
              </a:rPr>
              <a:t>Key</a:t>
            </a:r>
          </a:p>
        </p:txBody>
      </p:sp>
      <p:sp>
        <p:nvSpPr>
          <p:cNvPr id="72" name="TextBox 71"/>
          <p:cNvSpPr txBox="1"/>
          <p:nvPr/>
        </p:nvSpPr>
        <p:spPr>
          <a:xfrm>
            <a:off x="5688537" y="2448647"/>
            <a:ext cx="719106" cy="261608"/>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100" b="0" i="1" u="none" strike="noStrike" cap="none" spc="0" normalizeH="0" baseline="0" dirty="0">
                <a:ln>
                  <a:noFill/>
                </a:ln>
                <a:solidFill>
                  <a:srgbClr val="FF0000"/>
                </a:solidFill>
                <a:effectLst/>
                <a:uFillTx/>
                <a:latin typeface="+mn-lt"/>
                <a:ea typeface="+mn-ea"/>
                <a:cs typeface="+mn-cs"/>
                <a:sym typeface="Calibri"/>
              </a:rPr>
              <a:t>Use SLA X1</a:t>
            </a:r>
          </a:p>
        </p:txBody>
      </p:sp>
      <p:sp>
        <p:nvSpPr>
          <p:cNvPr id="73" name="TextBox 72"/>
          <p:cNvSpPr txBox="1"/>
          <p:nvPr/>
        </p:nvSpPr>
        <p:spPr>
          <a:xfrm>
            <a:off x="6707655" y="4281340"/>
            <a:ext cx="711090" cy="261608"/>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100" b="0" i="1" u="none" strike="noStrike" cap="none" spc="0" normalizeH="0" baseline="0" dirty="0">
                <a:ln>
                  <a:noFill/>
                </a:ln>
                <a:solidFill>
                  <a:srgbClr val="FF0000"/>
                </a:solidFill>
                <a:effectLst/>
                <a:uFillTx/>
                <a:latin typeface="+mn-lt"/>
                <a:ea typeface="+mn-ea"/>
                <a:cs typeface="+mn-cs"/>
                <a:sym typeface="Calibri"/>
              </a:rPr>
              <a:t>Use SLA Z2</a:t>
            </a:r>
          </a:p>
        </p:txBody>
      </p:sp>
      <p:sp>
        <p:nvSpPr>
          <p:cNvPr id="75" name="TextBox 74"/>
          <p:cNvSpPr txBox="1"/>
          <p:nvPr/>
        </p:nvSpPr>
        <p:spPr>
          <a:xfrm>
            <a:off x="4593415" y="1638937"/>
            <a:ext cx="1478929" cy="261608"/>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100" b="0" i="1" u="none" strike="noStrike" cap="none" spc="0" normalizeH="0" baseline="0" dirty="0">
                <a:ln>
                  <a:noFill/>
                </a:ln>
                <a:solidFill>
                  <a:srgbClr val="FF0000"/>
                </a:solidFill>
                <a:effectLst/>
                <a:uFillTx/>
                <a:latin typeface="+mn-lt"/>
                <a:ea typeface="+mn-ea"/>
                <a:cs typeface="+mn-cs"/>
                <a:sym typeface="Calibri"/>
              </a:rPr>
              <a:t>Application Latency 5ms</a:t>
            </a:r>
          </a:p>
        </p:txBody>
      </p:sp>
      <p:sp>
        <p:nvSpPr>
          <p:cNvPr id="76" name="TextBox 75"/>
          <p:cNvSpPr txBox="1"/>
          <p:nvPr/>
        </p:nvSpPr>
        <p:spPr>
          <a:xfrm>
            <a:off x="4796512" y="3607485"/>
            <a:ext cx="1478929" cy="261608"/>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100" b="0" i="1" u="none" strike="noStrike" cap="none" spc="0" normalizeH="0" baseline="0" dirty="0">
                <a:ln>
                  <a:noFill/>
                </a:ln>
                <a:solidFill>
                  <a:srgbClr val="FF0000"/>
                </a:solidFill>
                <a:effectLst/>
                <a:uFillTx/>
                <a:latin typeface="+mn-lt"/>
                <a:ea typeface="+mn-ea"/>
                <a:cs typeface="+mn-cs"/>
                <a:sym typeface="Calibri"/>
              </a:rPr>
              <a:t>Application Latency 5ms</a:t>
            </a:r>
          </a:p>
        </p:txBody>
      </p:sp>
      <p:sp>
        <p:nvSpPr>
          <p:cNvPr id="79" name="TextBox 78"/>
          <p:cNvSpPr txBox="1"/>
          <p:nvPr/>
        </p:nvSpPr>
        <p:spPr>
          <a:xfrm>
            <a:off x="10692118" y="4465682"/>
            <a:ext cx="1063751" cy="261608"/>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en-US" sz="1100" i="1" dirty="0">
                <a:solidFill>
                  <a:srgbClr val="FF0000"/>
                </a:solidFill>
              </a:rPr>
              <a:t>Requires Contrail</a:t>
            </a:r>
            <a:endParaRPr kumimoji="0" lang="en-US" sz="1100" b="0" i="1" u="none" strike="noStrike" cap="none" spc="0" normalizeH="0" baseline="0" dirty="0">
              <a:ln>
                <a:noFill/>
              </a:ln>
              <a:solidFill>
                <a:srgbClr val="FF0000"/>
              </a:solidFill>
              <a:effectLst/>
              <a:uFillTx/>
              <a:latin typeface="+mn-lt"/>
              <a:ea typeface="+mn-ea"/>
              <a:cs typeface="+mn-cs"/>
              <a:sym typeface="Calibri"/>
            </a:endParaRPr>
          </a:p>
        </p:txBody>
      </p:sp>
      <p:sp>
        <p:nvSpPr>
          <p:cNvPr id="10" name="Freeform: Shape 9">
            <a:extLst>
              <a:ext uri="{FF2B5EF4-FFF2-40B4-BE49-F238E27FC236}">
                <a16:creationId xmlns="" xmlns:a16="http://schemas.microsoft.com/office/drawing/2014/main" id="{979678AA-DFF9-4E89-BBBF-0956AFDBA62C}"/>
              </a:ext>
            </a:extLst>
          </p:cNvPr>
          <p:cNvSpPr/>
          <p:nvPr/>
        </p:nvSpPr>
        <p:spPr>
          <a:xfrm>
            <a:off x="6373639" y="3100687"/>
            <a:ext cx="2471597" cy="2141204"/>
          </a:xfrm>
          <a:custGeom>
            <a:avLst/>
            <a:gdLst>
              <a:gd name="connsiteX0" fmla="*/ 0 w 2480650"/>
              <a:gd name="connsiteY0" fmla="*/ 1829498 h 2224858"/>
              <a:gd name="connsiteX1" fmla="*/ 588475 w 2480650"/>
              <a:gd name="connsiteY1" fmla="*/ 2101102 h 2224858"/>
              <a:gd name="connsiteX2" fmla="*/ 1846907 w 2480650"/>
              <a:gd name="connsiteY2" fmla="*/ 73126 h 2224858"/>
              <a:gd name="connsiteX3" fmla="*/ 2480650 w 2480650"/>
              <a:gd name="connsiteY3" fmla="*/ 643494 h 2224858"/>
              <a:gd name="connsiteX0" fmla="*/ 0 w 2480650"/>
              <a:gd name="connsiteY0" fmla="*/ 1838782 h 2234142"/>
              <a:gd name="connsiteX1" fmla="*/ 588475 w 2480650"/>
              <a:gd name="connsiteY1" fmla="*/ 2110386 h 2234142"/>
              <a:gd name="connsiteX2" fmla="*/ 1846907 w 2480650"/>
              <a:gd name="connsiteY2" fmla="*/ 82410 h 2234142"/>
              <a:gd name="connsiteX3" fmla="*/ 2480650 w 2480650"/>
              <a:gd name="connsiteY3" fmla="*/ 652778 h 2234142"/>
              <a:gd name="connsiteX0" fmla="*/ 0 w 2480650"/>
              <a:gd name="connsiteY0" fmla="*/ 1838782 h 2243095"/>
              <a:gd name="connsiteX1" fmla="*/ 588475 w 2480650"/>
              <a:gd name="connsiteY1" fmla="*/ 2110386 h 2243095"/>
              <a:gd name="connsiteX2" fmla="*/ 1846907 w 2480650"/>
              <a:gd name="connsiteY2" fmla="*/ 82410 h 2243095"/>
              <a:gd name="connsiteX3" fmla="*/ 2480650 w 2480650"/>
              <a:gd name="connsiteY3" fmla="*/ 652778 h 2243095"/>
              <a:gd name="connsiteX0" fmla="*/ 0 w 2471597"/>
              <a:gd name="connsiteY0" fmla="*/ 1838782 h 2243094"/>
              <a:gd name="connsiteX1" fmla="*/ 579422 w 2471597"/>
              <a:gd name="connsiteY1" fmla="*/ 2110386 h 2243094"/>
              <a:gd name="connsiteX2" fmla="*/ 1837854 w 2471597"/>
              <a:gd name="connsiteY2" fmla="*/ 82410 h 2243094"/>
              <a:gd name="connsiteX3" fmla="*/ 2471597 w 2471597"/>
              <a:gd name="connsiteY3" fmla="*/ 652778 h 2243094"/>
              <a:gd name="connsiteX0" fmla="*/ 0 w 2471597"/>
              <a:gd name="connsiteY0" fmla="*/ 1838782 h 2243094"/>
              <a:gd name="connsiteX1" fmla="*/ 796705 w 2471597"/>
              <a:gd name="connsiteY1" fmla="*/ 2110386 h 2243094"/>
              <a:gd name="connsiteX2" fmla="*/ 1837854 w 2471597"/>
              <a:gd name="connsiteY2" fmla="*/ 82410 h 2243094"/>
              <a:gd name="connsiteX3" fmla="*/ 2471597 w 2471597"/>
              <a:gd name="connsiteY3" fmla="*/ 652778 h 2243094"/>
              <a:gd name="connsiteX0" fmla="*/ 0 w 2471597"/>
              <a:gd name="connsiteY0" fmla="*/ 1762585 h 2160202"/>
              <a:gd name="connsiteX1" fmla="*/ 796705 w 2471597"/>
              <a:gd name="connsiteY1" fmla="*/ 2034189 h 2160202"/>
              <a:gd name="connsiteX2" fmla="*/ 1738266 w 2471597"/>
              <a:gd name="connsiteY2" fmla="*/ 96747 h 2160202"/>
              <a:gd name="connsiteX3" fmla="*/ 2471597 w 2471597"/>
              <a:gd name="connsiteY3" fmla="*/ 576581 h 2160202"/>
              <a:gd name="connsiteX0" fmla="*/ 0 w 2471597"/>
              <a:gd name="connsiteY0" fmla="*/ 1770019 h 2168306"/>
              <a:gd name="connsiteX1" fmla="*/ 796705 w 2471597"/>
              <a:gd name="connsiteY1" fmla="*/ 2041623 h 2168306"/>
              <a:gd name="connsiteX2" fmla="*/ 1865015 w 2471597"/>
              <a:gd name="connsiteY2" fmla="*/ 95128 h 2168306"/>
              <a:gd name="connsiteX3" fmla="*/ 2471597 w 2471597"/>
              <a:gd name="connsiteY3" fmla="*/ 584015 h 2168306"/>
              <a:gd name="connsiteX0" fmla="*/ 0 w 2471597"/>
              <a:gd name="connsiteY0" fmla="*/ 1742917 h 2141204"/>
              <a:gd name="connsiteX1" fmla="*/ 796705 w 2471597"/>
              <a:gd name="connsiteY1" fmla="*/ 2014521 h 2141204"/>
              <a:gd name="connsiteX2" fmla="*/ 1865015 w 2471597"/>
              <a:gd name="connsiteY2" fmla="*/ 68026 h 2141204"/>
              <a:gd name="connsiteX3" fmla="*/ 2471597 w 2471597"/>
              <a:gd name="connsiteY3" fmla="*/ 556913 h 2141204"/>
            </a:gdLst>
            <a:ahLst/>
            <a:cxnLst>
              <a:cxn ang="0">
                <a:pos x="connsiteX0" y="connsiteY0"/>
              </a:cxn>
              <a:cxn ang="0">
                <a:pos x="connsiteX1" y="connsiteY1"/>
              </a:cxn>
              <a:cxn ang="0">
                <a:pos x="connsiteX2" y="connsiteY2"/>
              </a:cxn>
              <a:cxn ang="0">
                <a:pos x="connsiteX3" y="connsiteY3"/>
              </a:cxn>
            </a:cxnLst>
            <a:rect l="l" t="t" r="r" b="b"/>
            <a:pathLst>
              <a:path w="2471597" h="2141204">
                <a:moveTo>
                  <a:pt x="0" y="1742917"/>
                </a:moveTo>
                <a:cubicBezTo>
                  <a:pt x="13579" y="2070351"/>
                  <a:pt x="485869" y="2293669"/>
                  <a:pt x="796705" y="2014521"/>
                </a:cubicBezTo>
                <a:cubicBezTo>
                  <a:pt x="1107541" y="1735373"/>
                  <a:pt x="1558705" y="247586"/>
                  <a:pt x="1865015" y="68026"/>
                </a:cubicBezTo>
                <a:cubicBezTo>
                  <a:pt x="2171325" y="-111534"/>
                  <a:pt x="2466315" y="68779"/>
                  <a:pt x="2471597" y="556913"/>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defTabSz="914400" latinLnBrk="1"/>
            <a:endParaRPr lang="en-US"/>
          </a:p>
        </p:txBody>
      </p:sp>
      <p:sp>
        <p:nvSpPr>
          <p:cNvPr id="62" name="TextBox 61"/>
          <p:cNvSpPr txBox="1"/>
          <p:nvPr/>
        </p:nvSpPr>
        <p:spPr>
          <a:xfrm>
            <a:off x="6962670" y="4797532"/>
            <a:ext cx="579644" cy="523218"/>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a:ln>
                  <a:noFill/>
                </a:ln>
                <a:solidFill>
                  <a:srgbClr val="FF0000"/>
                </a:solidFill>
                <a:effectLst/>
                <a:uFillTx/>
                <a:sym typeface="Calibri"/>
              </a:rPr>
              <a:t>SLA</a:t>
            </a:r>
            <a:r>
              <a:rPr kumimoji="0" lang="en-US" sz="1400" b="1" i="0" u="none" strike="noStrike" cap="none" spc="0" normalizeH="0" dirty="0">
                <a:ln>
                  <a:noFill/>
                </a:ln>
                <a:solidFill>
                  <a:srgbClr val="FF0000"/>
                </a:solidFill>
                <a:effectLst/>
                <a:uFillTx/>
                <a:sym typeface="Calibri"/>
              </a:rPr>
              <a:t> Z1</a:t>
            </a:r>
          </a:p>
          <a:p>
            <a:pPr marL="0" marR="0" indent="0" algn="l" defTabSz="457200" rtl="0" fontAlgn="auto" latinLnBrk="0" hangingPunct="0">
              <a:lnSpc>
                <a:spcPct val="100000"/>
              </a:lnSpc>
              <a:spcBef>
                <a:spcPts val="0"/>
              </a:spcBef>
              <a:spcAft>
                <a:spcPts val="0"/>
              </a:spcAft>
              <a:buClrTx/>
              <a:buSzTx/>
              <a:buFontTx/>
              <a:buNone/>
              <a:tabLst/>
            </a:pPr>
            <a:r>
              <a:rPr lang="en-US" sz="1400" b="1" baseline="0" dirty="0">
                <a:solidFill>
                  <a:srgbClr val="FF0000"/>
                </a:solidFill>
              </a:rPr>
              <a:t>SLA</a:t>
            </a:r>
            <a:r>
              <a:rPr lang="en-US" sz="1400" b="1" dirty="0">
                <a:solidFill>
                  <a:srgbClr val="FF0000"/>
                </a:solidFill>
              </a:rPr>
              <a:t> Z2</a:t>
            </a:r>
            <a:endParaRPr kumimoji="0" lang="en-US" sz="1400" b="1" i="0" u="none" strike="noStrike" cap="none" spc="0" normalizeH="0" baseline="0" dirty="0">
              <a:ln>
                <a:noFill/>
              </a:ln>
              <a:solidFill>
                <a:srgbClr val="FF0000"/>
              </a:solidFill>
              <a:effectLst/>
              <a:uFillTx/>
              <a:sym typeface="Calibri"/>
            </a:endParaRPr>
          </a:p>
        </p:txBody>
      </p:sp>
      <p:sp>
        <p:nvSpPr>
          <p:cNvPr id="24" name="Freeform: Shape 23">
            <a:extLst>
              <a:ext uri="{FF2B5EF4-FFF2-40B4-BE49-F238E27FC236}">
                <a16:creationId xmlns="" xmlns:a16="http://schemas.microsoft.com/office/drawing/2014/main" id="{F77CFC93-74E0-4CDD-8A2A-21603ACE0B73}"/>
              </a:ext>
            </a:extLst>
          </p:cNvPr>
          <p:cNvSpPr/>
          <p:nvPr/>
        </p:nvSpPr>
        <p:spPr>
          <a:xfrm>
            <a:off x="823865" y="5368705"/>
            <a:ext cx="7885569" cy="1239993"/>
          </a:xfrm>
          <a:custGeom>
            <a:avLst/>
            <a:gdLst>
              <a:gd name="connsiteX0" fmla="*/ 0 w 7885569"/>
              <a:gd name="connsiteY0" fmla="*/ 344032 h 1239993"/>
              <a:gd name="connsiteX1" fmla="*/ 1883121 w 7885569"/>
              <a:gd name="connsiteY1" fmla="*/ 262550 h 1239993"/>
              <a:gd name="connsiteX2" fmla="*/ 3974472 w 7885569"/>
              <a:gd name="connsiteY2" fmla="*/ 1176950 h 1239993"/>
              <a:gd name="connsiteX3" fmla="*/ 6554709 w 7885569"/>
              <a:gd name="connsiteY3" fmla="*/ 1032095 h 1239993"/>
              <a:gd name="connsiteX4" fmla="*/ 7885569 w 7885569"/>
              <a:gd name="connsiteY4" fmla="*/ 0 h 12399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5569" h="1239993">
                <a:moveTo>
                  <a:pt x="0" y="344032"/>
                </a:moveTo>
                <a:cubicBezTo>
                  <a:pt x="610354" y="233881"/>
                  <a:pt x="1220709" y="123730"/>
                  <a:pt x="1883121" y="262550"/>
                </a:cubicBezTo>
                <a:cubicBezTo>
                  <a:pt x="2545533" y="401370"/>
                  <a:pt x="3195874" y="1048693"/>
                  <a:pt x="3974472" y="1176950"/>
                </a:cubicBezTo>
                <a:cubicBezTo>
                  <a:pt x="4753070" y="1305207"/>
                  <a:pt x="5902860" y="1228253"/>
                  <a:pt x="6554709" y="1032095"/>
                </a:cubicBezTo>
                <a:cubicBezTo>
                  <a:pt x="7206558" y="835937"/>
                  <a:pt x="7546063" y="417968"/>
                  <a:pt x="7885569" y="0"/>
                </a:cubicBezTo>
              </a:path>
            </a:pathLst>
          </a:custGeom>
          <a:noFill/>
          <a:ln w="25400" cap="flat">
            <a:solidFill>
              <a:srgbClr val="C00000"/>
            </a:solidFill>
            <a:prstDash val="sysDot"/>
            <a:round/>
            <a:headEnd type="arrow" w="med" len="med"/>
            <a:tailEnd type="arrow" w="med" len="me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defTabSz="914400" latinLnBrk="1"/>
            <a:endParaRPr lang="en-US"/>
          </a:p>
        </p:txBody>
      </p:sp>
      <p:sp>
        <p:nvSpPr>
          <p:cNvPr id="69" name="TextBox 68"/>
          <p:cNvSpPr txBox="1"/>
          <p:nvPr/>
        </p:nvSpPr>
        <p:spPr>
          <a:xfrm>
            <a:off x="1318337" y="5029515"/>
            <a:ext cx="2413052" cy="646329"/>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err="1">
                <a:ln>
                  <a:noFill/>
                </a:ln>
                <a:solidFill>
                  <a:srgbClr val="FF0000"/>
                </a:solidFill>
                <a:effectLst/>
                <a:uFillTx/>
                <a:latin typeface="+mn-lt"/>
                <a:ea typeface="+mn-ea"/>
                <a:cs typeface="+mn-cs"/>
                <a:sym typeface="Calibri"/>
              </a:rPr>
              <a:t>Service_Z</a:t>
            </a:r>
            <a:r>
              <a:rPr kumimoji="0" lang="en-US" sz="1200" b="0" i="0" u="none" strike="noStrike" cap="none" spc="0" normalizeH="0" dirty="0">
                <a:ln>
                  <a:noFill/>
                </a:ln>
                <a:solidFill>
                  <a:srgbClr val="FF0000"/>
                </a:solidFill>
                <a:effectLst/>
                <a:uFillTx/>
                <a:latin typeface="+mn-lt"/>
                <a:ea typeface="+mn-ea"/>
                <a:cs typeface="+mn-cs"/>
                <a:sym typeface="Calibri"/>
              </a:rPr>
              <a:t> Constraint:</a:t>
            </a:r>
          </a:p>
          <a:p>
            <a:pPr marL="0" marR="0" indent="0" algn="ctr"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FF0000"/>
                </a:solidFill>
                <a:effectLst/>
                <a:uFillTx/>
                <a:latin typeface="+mn-lt"/>
                <a:ea typeface="+mn-ea"/>
                <a:cs typeface="+mn-cs"/>
                <a:sym typeface="Calibri"/>
              </a:rPr>
              <a:t>Affinity: Must be withi</a:t>
            </a:r>
            <a:r>
              <a:rPr lang="en-US" sz="1200" dirty="0">
                <a:solidFill>
                  <a:srgbClr val="FF0000"/>
                </a:solidFill>
              </a:rPr>
              <a:t>n </a:t>
            </a:r>
            <a:r>
              <a:rPr kumimoji="0" lang="en-US" sz="1200" b="0" i="0" u="none" strike="noStrike" cap="none" spc="0" normalizeH="0" baseline="0" dirty="0">
                <a:ln>
                  <a:noFill/>
                </a:ln>
                <a:solidFill>
                  <a:srgbClr val="FF0000"/>
                </a:solidFill>
                <a:effectLst/>
                <a:uFillTx/>
                <a:latin typeface="+mn-lt"/>
                <a:ea typeface="+mn-ea"/>
                <a:cs typeface="+mn-cs"/>
                <a:sym typeface="Calibri"/>
              </a:rPr>
              <a:t>geo-political</a:t>
            </a:r>
            <a:r>
              <a:rPr kumimoji="0" lang="en-US" sz="1200" b="0" i="0" u="none" strike="noStrike" cap="none" spc="0" normalizeH="0" dirty="0">
                <a:ln>
                  <a:noFill/>
                </a:ln>
                <a:solidFill>
                  <a:srgbClr val="FF0000"/>
                </a:solidFill>
                <a:effectLst/>
                <a:uFillTx/>
                <a:latin typeface="+mn-lt"/>
                <a:ea typeface="+mn-ea"/>
                <a:cs typeface="+mn-cs"/>
                <a:sym typeface="Calibri"/>
              </a:rPr>
              <a:t> provincial/state boundary</a:t>
            </a:r>
            <a:endParaRPr kumimoji="0" lang="en-US" sz="1200" b="0" i="0" u="none" strike="noStrike" cap="none" spc="0" normalizeH="0" baseline="0" dirty="0">
              <a:ln>
                <a:noFill/>
              </a:ln>
              <a:solidFill>
                <a:srgbClr val="FF0000"/>
              </a:solidFill>
              <a:effectLst/>
              <a:uFillTx/>
              <a:latin typeface="+mn-lt"/>
              <a:ea typeface="+mn-ea"/>
              <a:cs typeface="+mn-cs"/>
              <a:sym typeface="Calibri"/>
            </a:endParaRPr>
          </a:p>
        </p:txBody>
      </p:sp>
    </p:spTree>
    <p:extLst>
      <p:ext uri="{BB962C8B-B14F-4D97-AF65-F5344CB8AC3E}">
        <p14:creationId xmlns:p14="http://schemas.microsoft.com/office/powerpoint/2010/main" val="1248085979"/>
      </p:ext>
    </p:extLst>
  </p:cSld>
  <p:clrMapOvr>
    <a:masterClrMapping/>
  </p:clrMapOvr>
  <p:transition spd="med"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p:cNvSpPr>
            <a:spLocks noGrp="1"/>
          </p:cNvSpPr>
          <p:nvPr>
            <p:ph type="title"/>
          </p:nvPr>
        </p:nvSpPr>
        <p:spPr/>
        <p:txBody>
          <a:bodyPr>
            <a:noAutofit/>
          </a:bodyPr>
          <a:lstStyle/>
          <a:p>
            <a:pPr lvl="0"/>
            <a:r>
              <a:rPr lang="en-US" sz="3200" b="1" dirty="0"/>
              <a:t>ONAP Microservices </a:t>
            </a:r>
            <a:r>
              <a:rPr lang="en-US" sz="3200" b="1" dirty="0" smtClean="0"/>
              <a:t>Architecture </a:t>
            </a:r>
            <a:r>
              <a:rPr lang="en-US" sz="3200" b="1" dirty="0" smtClean="0"/>
              <a:t>(</a:t>
            </a:r>
            <a:r>
              <a:rPr lang="en-US" sz="3200" b="1" dirty="0" err="1" smtClean="0"/>
              <a:t>Huabing’s</a:t>
            </a:r>
            <a:r>
              <a:rPr lang="en-US" sz="3200" b="1" dirty="0" smtClean="0"/>
              <a:t> Proposal)</a:t>
            </a:r>
            <a:endParaRPr lang="en-US" sz="3200" b="1" dirty="0"/>
          </a:p>
        </p:txBody>
      </p:sp>
      <p:sp>
        <p:nvSpPr>
          <p:cNvPr id="4" name="Text Placeholder 3"/>
          <p:cNvSpPr>
            <a:spLocks noGrp="1"/>
          </p:cNvSpPr>
          <p:nvPr>
            <p:ph type="body" sz="quarter" idx="10"/>
          </p:nvPr>
        </p:nvSpPr>
        <p:spPr>
          <a:xfrm>
            <a:off x="0" y="981076"/>
            <a:ext cx="12176062" cy="5523116"/>
          </a:xfrm>
        </p:spPr>
        <p:txBody>
          <a:bodyPr>
            <a:normAutofit fontScale="55000" lnSpcReduction="20000"/>
          </a:bodyPr>
          <a:lstStyle/>
          <a:p>
            <a:pPr lvl="0"/>
            <a:r>
              <a:rPr lang="en-US" dirty="0" smtClean="0">
                <a:solidFill>
                  <a:schemeClr val="tx1"/>
                </a:solidFill>
                <a:latin typeface="Aharoni" panose="02010803020104030203" pitchFamily="2" charset="-79"/>
                <a:cs typeface="Aharoni" panose="02010803020104030203" pitchFamily="2" charset="-79"/>
              </a:rPr>
              <a:t>A </a:t>
            </a:r>
            <a:r>
              <a:rPr lang="en-US" dirty="0">
                <a:solidFill>
                  <a:schemeClr val="tx1"/>
                </a:solidFill>
                <a:latin typeface="Aharoni" panose="02010803020104030203" pitchFamily="2" charset="-79"/>
                <a:cs typeface="Aharoni" panose="02010803020104030203" pitchFamily="2" charset="-79"/>
              </a:rPr>
              <a:t>proposal for Microservices architecture for ONAP R3+ (Casablanca and beyond</a:t>
            </a:r>
            <a:r>
              <a:rPr lang="en-US" dirty="0" smtClean="0">
                <a:solidFill>
                  <a:schemeClr val="tx1"/>
                </a:solidFill>
                <a:latin typeface="Aharoni" panose="02010803020104030203" pitchFamily="2" charset="-79"/>
                <a:cs typeface="Aharoni" panose="02010803020104030203" pitchFamily="2" charset="-79"/>
              </a:rPr>
              <a:t>) presented by Huabing. </a:t>
            </a:r>
          </a:p>
          <a:p>
            <a:pPr lvl="0"/>
            <a:r>
              <a:rPr lang="en-US" dirty="0" smtClean="0">
                <a:solidFill>
                  <a:schemeClr val="tx1"/>
                </a:solidFill>
                <a:latin typeface="Aharoni" panose="02010803020104030203" pitchFamily="2" charset="-79"/>
                <a:cs typeface="Aharoni" panose="02010803020104030203" pitchFamily="2" charset="-79"/>
              </a:rPr>
              <a:t>There are challenges </a:t>
            </a:r>
            <a:r>
              <a:rPr lang="en-US" dirty="0">
                <a:solidFill>
                  <a:schemeClr val="tx1"/>
                </a:solidFill>
                <a:latin typeface="Aharoni" panose="02010803020104030203" pitchFamily="2" charset="-79"/>
                <a:cs typeface="Aharoni" panose="02010803020104030203" pitchFamily="2" charset="-79"/>
              </a:rPr>
              <a:t>with Monolithic software (lack of agility/innovation, scalability issues and more).  T</a:t>
            </a:r>
            <a:r>
              <a:rPr lang="en-US" dirty="0" smtClean="0">
                <a:solidFill>
                  <a:schemeClr val="tx1"/>
                </a:solidFill>
                <a:latin typeface="Aharoni" panose="02010803020104030203" pitchFamily="2" charset="-79"/>
                <a:cs typeface="Aharoni" panose="02010803020104030203" pitchFamily="2" charset="-79"/>
              </a:rPr>
              <a:t>o </a:t>
            </a:r>
            <a:r>
              <a:rPr lang="en-US" dirty="0">
                <a:solidFill>
                  <a:schemeClr val="tx1"/>
                </a:solidFill>
                <a:latin typeface="Aharoni" panose="02010803020104030203" pitchFamily="2" charset="-79"/>
                <a:cs typeface="Aharoni" panose="02010803020104030203" pitchFamily="2" charset="-79"/>
              </a:rPr>
              <a:t>cope with these challenges </a:t>
            </a:r>
            <a:r>
              <a:rPr lang="en-US" dirty="0" smtClean="0">
                <a:solidFill>
                  <a:schemeClr val="tx1"/>
                </a:solidFill>
                <a:latin typeface="Aharoni" panose="02010803020104030203" pitchFamily="2" charset="-79"/>
                <a:cs typeface="Aharoni" panose="02010803020104030203" pitchFamily="2" charset="-79"/>
              </a:rPr>
              <a:t>a </a:t>
            </a:r>
            <a:r>
              <a:rPr lang="en-US" dirty="0" err="1">
                <a:solidFill>
                  <a:schemeClr val="tx1"/>
                </a:solidFill>
                <a:latin typeface="Aharoni" panose="02010803020104030203" pitchFamily="2" charset="-79"/>
                <a:cs typeface="Aharoni" panose="02010803020104030203" pitchFamily="2" charset="-79"/>
              </a:rPr>
              <a:t>microservices</a:t>
            </a:r>
            <a:r>
              <a:rPr lang="en-US" dirty="0">
                <a:solidFill>
                  <a:schemeClr val="tx1"/>
                </a:solidFill>
                <a:latin typeface="Aharoni" panose="02010803020104030203" pitchFamily="2" charset="-79"/>
                <a:cs typeface="Aharoni" panose="02010803020104030203" pitchFamily="2" charset="-79"/>
              </a:rPr>
              <a:t>-based architecture centered around the “</a:t>
            </a:r>
            <a:r>
              <a:rPr lang="en-US" dirty="0">
                <a:solidFill>
                  <a:srgbClr val="0070C0"/>
                </a:solidFill>
                <a:latin typeface="Aharoni" panose="02010803020104030203" pitchFamily="2" charset="-79"/>
                <a:cs typeface="Aharoni" panose="02010803020104030203" pitchFamily="2" charset="-79"/>
              </a:rPr>
              <a:t>service mesh</a:t>
            </a:r>
            <a:r>
              <a:rPr lang="en-US" dirty="0">
                <a:solidFill>
                  <a:schemeClr val="tx1"/>
                </a:solidFill>
                <a:latin typeface="Aharoni" panose="02010803020104030203" pitchFamily="2" charset="-79"/>
                <a:cs typeface="Aharoni" panose="02010803020104030203" pitchFamily="2" charset="-79"/>
              </a:rPr>
              <a:t>” concept, leveraging the “</a:t>
            </a:r>
            <a:r>
              <a:rPr lang="en-US" b="1" dirty="0" err="1">
                <a:solidFill>
                  <a:srgbClr val="0070C0"/>
                </a:solidFill>
                <a:latin typeface="Aharoni" panose="02010803020104030203" pitchFamily="2" charset="-79"/>
                <a:cs typeface="Aharoni" panose="02010803020104030203" pitchFamily="2" charset="-79"/>
              </a:rPr>
              <a:t>Istio</a:t>
            </a:r>
            <a:r>
              <a:rPr lang="en-US" dirty="0">
                <a:solidFill>
                  <a:schemeClr val="tx1"/>
                </a:solidFill>
                <a:latin typeface="Aharoni" panose="02010803020104030203" pitchFamily="2" charset="-79"/>
                <a:cs typeface="Aharoni" panose="02010803020104030203" pitchFamily="2" charset="-79"/>
              </a:rPr>
              <a:t>” open source project. T</a:t>
            </a:r>
            <a:r>
              <a:rPr lang="en-US" dirty="0" smtClean="0">
                <a:solidFill>
                  <a:schemeClr val="tx1"/>
                </a:solidFill>
                <a:latin typeface="Aharoni" panose="02010803020104030203" pitchFamily="2" charset="-79"/>
                <a:cs typeface="Aharoni" panose="02010803020104030203" pitchFamily="2" charset="-79"/>
              </a:rPr>
              <a:t>he </a:t>
            </a:r>
            <a:r>
              <a:rPr lang="en-US" dirty="0">
                <a:solidFill>
                  <a:schemeClr val="tx1"/>
                </a:solidFill>
                <a:latin typeface="Aharoni" panose="02010803020104030203" pitchFamily="2" charset="-79"/>
                <a:cs typeface="Aharoni" panose="02010803020104030203" pitchFamily="2" charset="-79"/>
              </a:rPr>
              <a:t>service mesh suggestions for Casablanca include:</a:t>
            </a:r>
          </a:p>
          <a:p>
            <a:pPr lvl="0"/>
            <a:r>
              <a:rPr lang="en-US" dirty="0">
                <a:solidFill>
                  <a:schemeClr val="tx1"/>
                </a:solidFill>
                <a:latin typeface="Aharoni" panose="02010803020104030203" pitchFamily="2" charset="-79"/>
                <a:cs typeface="Aharoni" panose="02010803020104030203" pitchFamily="2" charset="-79"/>
              </a:rPr>
              <a:t>Integrate </a:t>
            </a:r>
            <a:r>
              <a:rPr lang="en-US" sz="2700" b="1" dirty="0" err="1">
                <a:solidFill>
                  <a:srgbClr val="0070C0"/>
                </a:solidFill>
              </a:rPr>
              <a:t>Istio</a:t>
            </a:r>
            <a:r>
              <a:rPr lang="en-US" dirty="0">
                <a:solidFill>
                  <a:srgbClr val="0070C0"/>
                </a:solidFill>
                <a:latin typeface="Aharoni" panose="02010803020104030203" pitchFamily="2" charset="-79"/>
                <a:cs typeface="Aharoni" panose="02010803020104030203" pitchFamily="2" charset="-79"/>
              </a:rPr>
              <a:t> </a:t>
            </a:r>
            <a:r>
              <a:rPr lang="en-US" dirty="0">
                <a:solidFill>
                  <a:schemeClr val="tx1"/>
                </a:solidFill>
                <a:latin typeface="Aharoni" panose="02010803020104030203" pitchFamily="2" charset="-79"/>
                <a:cs typeface="Aharoni" panose="02010803020104030203" pitchFamily="2" charset="-79"/>
              </a:rPr>
              <a:t>(see Note 1) with ONAP to provide infrastructure for communication (service discovery/retries/rate limiting/route rule/secured communication)</a:t>
            </a:r>
          </a:p>
          <a:p>
            <a:pPr lvl="0"/>
            <a:r>
              <a:rPr lang="en-US" dirty="0">
                <a:solidFill>
                  <a:schemeClr val="tx1"/>
                </a:solidFill>
                <a:latin typeface="Aharoni" panose="02010803020104030203" pitchFamily="2" charset="-79"/>
                <a:cs typeface="Aharoni" panose="02010803020104030203" pitchFamily="2" charset="-79"/>
              </a:rPr>
              <a:t>Keep it compatible with existing service communication approach (MSB API Gateway and Point 2 Point Communication) </a:t>
            </a:r>
          </a:p>
          <a:p>
            <a:pPr lvl="0"/>
            <a:r>
              <a:rPr lang="en-US" dirty="0">
                <a:solidFill>
                  <a:schemeClr val="tx1"/>
                </a:solidFill>
                <a:latin typeface="Aharoni" panose="02010803020104030203" pitchFamily="2" charset="-79"/>
                <a:cs typeface="Aharoni" panose="02010803020104030203" pitchFamily="2" charset="-79"/>
              </a:rPr>
              <a:t>Minimize the impacts to ONAP projects (Service mesh is designed as a transparent infrastructure layer, but in practice, some possible changes are foreseen on the application side, e.g., a need to pass the trace header through the service calling chain)</a:t>
            </a:r>
          </a:p>
          <a:p>
            <a:pPr lvl="0"/>
            <a:r>
              <a:rPr lang="en-US" dirty="0">
                <a:solidFill>
                  <a:schemeClr val="tx1"/>
                </a:solidFill>
                <a:latin typeface="Aharoni" panose="02010803020104030203" pitchFamily="2" charset="-79"/>
                <a:cs typeface="Aharoni" panose="02010803020104030203" pitchFamily="2" charset="-79"/>
              </a:rPr>
              <a:t>Integrate with </a:t>
            </a:r>
            <a:r>
              <a:rPr lang="en-US" sz="2700" b="1" dirty="0">
                <a:solidFill>
                  <a:srgbClr val="0070C0"/>
                </a:solidFill>
              </a:rPr>
              <a:t>Jaeger/</a:t>
            </a:r>
            <a:r>
              <a:rPr lang="en-US" sz="2700" b="1" dirty="0" err="1">
                <a:solidFill>
                  <a:srgbClr val="0070C0"/>
                </a:solidFill>
              </a:rPr>
              <a:t>Zipkin</a:t>
            </a:r>
            <a:r>
              <a:rPr lang="en-US" dirty="0">
                <a:solidFill>
                  <a:schemeClr val="tx1"/>
                </a:solidFill>
                <a:latin typeface="Aharoni" panose="02010803020104030203" pitchFamily="2" charset="-79"/>
                <a:cs typeface="Aharoni" panose="02010803020104030203" pitchFamily="2" charset="-79"/>
              </a:rPr>
              <a:t> (see Note 2) to provide distributed tracing</a:t>
            </a:r>
          </a:p>
          <a:p>
            <a:pPr lvl="0"/>
            <a:r>
              <a:rPr lang="en-US" dirty="0">
                <a:solidFill>
                  <a:schemeClr val="tx1"/>
                </a:solidFill>
                <a:latin typeface="Aharoni" panose="02010803020104030203" pitchFamily="2" charset="-79"/>
                <a:cs typeface="Aharoni" panose="02010803020104030203" pitchFamily="2" charset="-79"/>
              </a:rPr>
              <a:t>Integration with </a:t>
            </a:r>
            <a:r>
              <a:rPr lang="en-US" b="1" dirty="0">
                <a:solidFill>
                  <a:srgbClr val="0070C0"/>
                </a:solidFill>
                <a:latin typeface="Aharoni" panose="02010803020104030203" pitchFamily="2" charset="-79"/>
                <a:cs typeface="Aharoni" panose="02010803020104030203" pitchFamily="2" charset="-79"/>
              </a:rPr>
              <a:t>Prometheus</a:t>
            </a:r>
            <a:r>
              <a:rPr lang="en-US" dirty="0">
                <a:solidFill>
                  <a:srgbClr val="0070C0"/>
                </a:solidFill>
                <a:latin typeface="Aharoni" panose="02010803020104030203" pitchFamily="2" charset="-79"/>
                <a:cs typeface="Aharoni" panose="02010803020104030203" pitchFamily="2" charset="-79"/>
              </a:rPr>
              <a:t> </a:t>
            </a:r>
            <a:r>
              <a:rPr lang="en-US" dirty="0">
                <a:solidFill>
                  <a:schemeClr val="tx1"/>
                </a:solidFill>
                <a:latin typeface="Aharoni" panose="02010803020104030203" pitchFamily="2" charset="-79"/>
                <a:cs typeface="Aharoni" panose="02010803020104030203" pitchFamily="2" charset="-79"/>
              </a:rPr>
              <a:t>(see Note 3) and </a:t>
            </a:r>
            <a:r>
              <a:rPr lang="en-US" b="1" dirty="0" err="1">
                <a:solidFill>
                  <a:schemeClr val="tx1"/>
                </a:solidFill>
                <a:latin typeface="Aharoni" panose="02010803020104030203" pitchFamily="2" charset="-79"/>
                <a:cs typeface="Aharoni" panose="02010803020104030203" pitchFamily="2" charset="-79"/>
              </a:rPr>
              <a:t>Grafana</a:t>
            </a:r>
            <a:r>
              <a:rPr lang="en-US" dirty="0">
                <a:solidFill>
                  <a:schemeClr val="tx1"/>
                </a:solidFill>
                <a:latin typeface="Aharoni" panose="02010803020104030203" pitchFamily="2" charset="-79"/>
                <a:cs typeface="Aharoni" panose="02010803020104030203" pitchFamily="2" charset="-79"/>
              </a:rPr>
              <a:t> for metrics collection and display</a:t>
            </a:r>
          </a:p>
          <a:p>
            <a:pPr lvl="0"/>
            <a:r>
              <a:rPr lang="en-US" dirty="0">
                <a:solidFill>
                  <a:schemeClr val="tx1"/>
                </a:solidFill>
                <a:latin typeface="Aharoni" panose="02010803020104030203" pitchFamily="2" charset="-79"/>
                <a:cs typeface="Aharoni" panose="02010803020104030203" pitchFamily="2" charset="-79"/>
              </a:rPr>
              <a:t>Feedback the findings to the upstream project</a:t>
            </a:r>
          </a:p>
          <a:p>
            <a:pPr lvl="0"/>
            <a:r>
              <a:rPr lang="en-US" dirty="0">
                <a:solidFill>
                  <a:schemeClr val="tx1"/>
                </a:solidFill>
                <a:latin typeface="Aharoni" panose="02010803020104030203" pitchFamily="2" charset="-79"/>
                <a:cs typeface="Aharoni" panose="02010803020104030203" pitchFamily="2" charset="-79"/>
              </a:rPr>
              <a:t>Investigate any needed extension for ONAP itself</a:t>
            </a:r>
          </a:p>
          <a:p>
            <a:pPr lvl="0"/>
            <a:r>
              <a:rPr lang="en-US" b="1" dirty="0" err="1">
                <a:solidFill>
                  <a:srgbClr val="0070C0"/>
                </a:solidFill>
                <a:latin typeface="Aharoni" panose="02010803020104030203" pitchFamily="2" charset="-79"/>
                <a:cs typeface="Aharoni" panose="02010803020104030203" pitchFamily="2" charset="-79"/>
              </a:rPr>
              <a:t>Istio</a:t>
            </a:r>
            <a:r>
              <a:rPr lang="en-US" dirty="0">
                <a:solidFill>
                  <a:srgbClr val="0070C0"/>
                </a:solidFill>
                <a:latin typeface="Aharoni" panose="02010803020104030203" pitchFamily="2" charset="-79"/>
                <a:cs typeface="Aharoni" panose="02010803020104030203" pitchFamily="2" charset="-79"/>
              </a:rPr>
              <a:t> </a:t>
            </a:r>
            <a:r>
              <a:rPr lang="en-US" dirty="0">
                <a:solidFill>
                  <a:schemeClr val="tx1"/>
                </a:solidFill>
                <a:latin typeface="Aharoni" panose="02010803020104030203" pitchFamily="2" charset="-79"/>
                <a:cs typeface="Aharoni" panose="02010803020104030203" pitchFamily="2" charset="-79"/>
              </a:rPr>
              <a:t>will not be a mandatory deployment option for Casablanca </a:t>
            </a:r>
          </a:p>
          <a:p>
            <a:pPr lvl="0"/>
            <a:r>
              <a:rPr lang="en-US" dirty="0">
                <a:solidFill>
                  <a:schemeClr val="tx1"/>
                </a:solidFill>
                <a:latin typeface="Aharoni" panose="02010803020104030203" pitchFamily="2" charset="-79"/>
                <a:cs typeface="Aharoni" panose="02010803020104030203" pitchFamily="2" charset="-79"/>
              </a:rPr>
              <a:t>Leverage </a:t>
            </a:r>
            <a:r>
              <a:rPr lang="en-US" b="1" dirty="0" err="1">
                <a:solidFill>
                  <a:schemeClr val="tx1"/>
                </a:solidFill>
                <a:latin typeface="Aharoni" panose="02010803020104030203" pitchFamily="2" charset="-79"/>
                <a:cs typeface="Aharoni" panose="02010803020104030203" pitchFamily="2" charset="-79"/>
              </a:rPr>
              <a:t>Istio</a:t>
            </a:r>
            <a:r>
              <a:rPr lang="en-US" dirty="0">
                <a:solidFill>
                  <a:schemeClr val="tx1"/>
                </a:solidFill>
                <a:latin typeface="Aharoni" panose="02010803020104030203" pitchFamily="2" charset="-79"/>
                <a:cs typeface="Aharoni" panose="02010803020104030203" pitchFamily="2" charset="-79"/>
              </a:rPr>
              <a:t> to achieve close loop operation for ONAP system itself - long time goal.</a:t>
            </a:r>
          </a:p>
          <a:p>
            <a:r>
              <a:rPr lang="en-US" dirty="0">
                <a:solidFill>
                  <a:schemeClr val="tx1"/>
                </a:solidFill>
                <a:latin typeface="Aharoni" panose="02010803020104030203" pitchFamily="2" charset="-79"/>
                <a:cs typeface="Aharoni" panose="02010803020104030203" pitchFamily="2" charset="-79"/>
              </a:rPr>
              <a:t>Note 1 - </a:t>
            </a:r>
            <a:r>
              <a:rPr lang="en-US" b="1" dirty="0" err="1">
                <a:solidFill>
                  <a:schemeClr val="tx1"/>
                </a:solidFill>
                <a:latin typeface="Aharoni" panose="02010803020104030203" pitchFamily="2" charset="-79"/>
                <a:cs typeface="Aharoni" panose="02010803020104030203" pitchFamily="2" charset="-79"/>
              </a:rPr>
              <a:t>Istio</a:t>
            </a:r>
            <a:r>
              <a:rPr lang="en-US" dirty="0">
                <a:solidFill>
                  <a:schemeClr val="tx1"/>
                </a:solidFill>
                <a:latin typeface="Aharoni" panose="02010803020104030203" pitchFamily="2" charset="-79"/>
                <a:cs typeface="Aharoni" panose="02010803020104030203" pitchFamily="2" charset="-79"/>
              </a:rPr>
              <a:t>-enabled applications can be configured to collect trace spans using</a:t>
            </a:r>
            <a:r>
              <a:rPr lang="en-US" dirty="0"/>
              <a:t> </a:t>
            </a:r>
            <a:r>
              <a:rPr lang="en-US" b="1" dirty="0" err="1">
                <a:hlinkClick r:id="rId3"/>
              </a:rPr>
              <a:t>Zipkin</a:t>
            </a:r>
            <a:r>
              <a:rPr lang="en-US" dirty="0"/>
              <a:t> or </a:t>
            </a:r>
            <a:r>
              <a:rPr lang="en-US" b="1" dirty="0" smtClean="0">
                <a:hlinkClick r:id="rId4"/>
              </a:rPr>
              <a:t>Jaeger</a:t>
            </a:r>
            <a:r>
              <a:rPr lang="en-US" dirty="0" smtClean="0"/>
              <a:t>.</a:t>
            </a:r>
          </a:p>
          <a:p>
            <a:r>
              <a:rPr lang="en-US" sz="2700" dirty="0">
                <a:solidFill>
                  <a:schemeClr val="tx1"/>
                </a:solidFill>
                <a:latin typeface="Aharoni" panose="02010803020104030203" pitchFamily="2" charset="-79"/>
                <a:cs typeface="Aharoni" panose="02010803020104030203" pitchFamily="2" charset="-79"/>
              </a:rPr>
              <a:t>Note 2 - Both </a:t>
            </a:r>
            <a:r>
              <a:rPr lang="en-US" b="1" dirty="0">
                <a:hlinkClick r:id="rId5"/>
              </a:rPr>
              <a:t>Jaeger</a:t>
            </a:r>
            <a:r>
              <a:rPr lang="en-US" dirty="0"/>
              <a:t> &amp; </a:t>
            </a:r>
            <a:r>
              <a:rPr lang="en-US" b="1" dirty="0" err="1">
                <a:hlinkClick r:id="rId6"/>
              </a:rPr>
              <a:t>Zipkin</a:t>
            </a:r>
            <a:r>
              <a:rPr lang="en-US" dirty="0"/>
              <a:t> </a:t>
            </a:r>
            <a:r>
              <a:rPr lang="en-US" sz="2700" dirty="0">
                <a:solidFill>
                  <a:schemeClr val="tx1"/>
                </a:solidFill>
                <a:latin typeface="Aharoni" panose="02010803020104030203" pitchFamily="2" charset="-79"/>
                <a:cs typeface="Aharoni" panose="02010803020104030203" pitchFamily="2" charset="-79"/>
              </a:rPr>
              <a:t>are distributed tracing systems with support for </a:t>
            </a:r>
            <a:r>
              <a:rPr lang="en-US" sz="2700" dirty="0" err="1">
                <a:solidFill>
                  <a:schemeClr val="tx1"/>
                </a:solidFill>
                <a:latin typeface="Aharoni" panose="02010803020104030203" pitchFamily="2" charset="-79"/>
                <a:cs typeface="Aharoni" panose="02010803020104030203" pitchFamily="2" charset="-79"/>
              </a:rPr>
              <a:t>OpenTracing</a:t>
            </a:r>
            <a:r>
              <a:rPr lang="en-US" sz="2700" dirty="0">
                <a:solidFill>
                  <a:schemeClr val="tx1"/>
                </a:solidFill>
                <a:latin typeface="Aharoni" panose="02010803020104030203" pitchFamily="2" charset="-79"/>
                <a:cs typeface="Aharoni" panose="02010803020104030203" pitchFamily="2" charset="-79"/>
              </a:rPr>
              <a:t>. The </a:t>
            </a:r>
            <a:r>
              <a:rPr lang="en-US" sz="2700" dirty="0" err="1">
                <a:solidFill>
                  <a:schemeClr val="tx1"/>
                </a:solidFill>
                <a:latin typeface="Aharoni" panose="02010803020104030203" pitchFamily="2" charset="-79"/>
                <a:cs typeface="Aharoni" panose="02010803020104030203" pitchFamily="2" charset="-79"/>
              </a:rPr>
              <a:t>OpenTracing</a:t>
            </a:r>
            <a:r>
              <a:rPr lang="en-US" sz="2700" dirty="0">
                <a:solidFill>
                  <a:schemeClr val="tx1"/>
                </a:solidFill>
                <a:latin typeface="Aharoni" panose="02010803020104030203" pitchFamily="2" charset="-79"/>
                <a:cs typeface="Aharoni" panose="02010803020104030203" pitchFamily="2" charset="-79"/>
              </a:rPr>
              <a:t> integration for both Jaeger and </a:t>
            </a:r>
            <a:r>
              <a:rPr lang="en-US" sz="2700" dirty="0" err="1">
                <a:solidFill>
                  <a:schemeClr val="tx1"/>
                </a:solidFill>
                <a:latin typeface="Aharoni" panose="02010803020104030203" pitchFamily="2" charset="-79"/>
                <a:cs typeface="Aharoni" panose="02010803020104030203" pitchFamily="2" charset="-79"/>
              </a:rPr>
              <a:t>Zipkin</a:t>
            </a:r>
            <a:r>
              <a:rPr lang="en-US" sz="2700" dirty="0">
                <a:solidFill>
                  <a:schemeClr val="tx1"/>
                </a:solidFill>
                <a:latin typeface="Aharoni" panose="02010803020104030203" pitchFamily="2" charset="-79"/>
                <a:cs typeface="Aharoni" panose="02010803020104030203" pitchFamily="2" charset="-79"/>
              </a:rPr>
              <a:t> build on the</a:t>
            </a:r>
            <a:r>
              <a:rPr lang="en-US" dirty="0"/>
              <a:t> </a:t>
            </a:r>
            <a:r>
              <a:rPr lang="en-US" b="1" dirty="0">
                <a:hlinkClick r:id="rId7"/>
              </a:rPr>
              <a:t>Jaeger client</a:t>
            </a:r>
            <a:r>
              <a:rPr lang="en-US" dirty="0"/>
              <a:t>.</a:t>
            </a:r>
          </a:p>
          <a:p>
            <a:r>
              <a:rPr lang="en-US" sz="2700" dirty="0">
                <a:solidFill>
                  <a:schemeClr val="tx1"/>
                </a:solidFill>
                <a:latin typeface="Aharoni" panose="02010803020104030203" pitchFamily="2" charset="-79"/>
                <a:cs typeface="Aharoni" panose="02010803020104030203" pitchFamily="2" charset="-79"/>
              </a:rPr>
              <a:t>Note 3 - </a:t>
            </a:r>
            <a:r>
              <a:rPr lang="en-US" sz="2700" dirty="0">
                <a:solidFill>
                  <a:srgbClr val="0070C0"/>
                </a:solidFill>
                <a:latin typeface="Aharoni" panose="02010803020104030203" pitchFamily="2" charset="-79"/>
                <a:cs typeface="Aharoni" panose="02010803020104030203" pitchFamily="2" charset="-79"/>
              </a:rPr>
              <a:t>Prometheus</a:t>
            </a:r>
            <a:r>
              <a:rPr lang="en-US" sz="2700" dirty="0">
                <a:solidFill>
                  <a:schemeClr val="tx1"/>
                </a:solidFill>
                <a:latin typeface="Aharoni" panose="02010803020104030203" pitchFamily="2" charset="-79"/>
                <a:cs typeface="Aharoni" panose="02010803020104030203" pitchFamily="2" charset="-79"/>
              </a:rPr>
              <a:t> delivers real-time monitoring, alerting and time-series database capabilities (including powerful queries and visualizations) for cloud-native applications, and integrates with many popular open source tools for data import/export. It is already the de facto standard for monitoring container-based infrastructure, and continues to add major features as user requirements mature. Prometheus provides needed visibility into and troubleshooting for cloud-native architectures, including </a:t>
            </a:r>
            <a:r>
              <a:rPr lang="en-US" sz="2700" dirty="0" err="1">
                <a:solidFill>
                  <a:schemeClr val="tx1"/>
                </a:solidFill>
                <a:latin typeface="Aharoni" panose="02010803020104030203" pitchFamily="2" charset="-79"/>
                <a:cs typeface="Aharoni" panose="02010803020104030203" pitchFamily="2" charset="-79"/>
              </a:rPr>
              <a:t>Kubernetes</a:t>
            </a:r>
            <a:r>
              <a:rPr lang="en-US" sz="2700" dirty="0">
                <a:solidFill>
                  <a:schemeClr val="tx1"/>
                </a:solidFill>
                <a:latin typeface="Aharoni" panose="02010803020104030203" pitchFamily="2" charset="-79"/>
                <a:cs typeface="Aharoni" panose="02010803020104030203" pitchFamily="2" charset="-79"/>
              </a:rPr>
              <a:t> and other next-generation components.</a:t>
            </a:r>
          </a:p>
          <a:p>
            <a:endParaRPr lang="en-US" dirty="0"/>
          </a:p>
        </p:txBody>
      </p:sp>
    </p:spTree>
    <p:extLst>
      <p:ext uri="{BB962C8B-B14F-4D97-AF65-F5344CB8AC3E}">
        <p14:creationId xmlns:p14="http://schemas.microsoft.com/office/powerpoint/2010/main" val="3661332747"/>
      </p:ext>
    </p:extLst>
  </p:cSld>
  <p:clrMapOvr>
    <a:masterClrMapping/>
  </p:clrMapOvr>
  <p:transition>
    <p:wipe dir="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F31DE81-9BD0-46D3-8DE4-7EA912BE42D0}"/>
              </a:ext>
            </a:extLst>
          </p:cNvPr>
          <p:cNvSpPr>
            <a:spLocks noGrp="1"/>
          </p:cNvSpPr>
          <p:nvPr>
            <p:ph type="title"/>
          </p:nvPr>
        </p:nvSpPr>
        <p:spPr>
          <a:xfrm>
            <a:off x="459132" y="276560"/>
            <a:ext cx="11112381" cy="615553"/>
          </a:xfrm>
        </p:spPr>
        <p:txBody>
          <a:bodyPr>
            <a:normAutofit/>
          </a:bodyPr>
          <a:lstStyle/>
          <a:p>
            <a:pPr algn="ctr"/>
            <a:r>
              <a:rPr lang="en-US" altLang="en-US" sz="4000" b="1" dirty="0">
                <a:solidFill>
                  <a:schemeClr val="bg1"/>
                </a:solidFill>
                <a:latin typeface="Arial" panose="020B0604020202020204"/>
              </a:rPr>
              <a:t>SDC Modeling Tool for Service Designer</a:t>
            </a:r>
            <a:endParaRPr lang="en-US" dirty="0">
              <a:solidFill>
                <a:schemeClr val="bg1"/>
              </a:solidFill>
            </a:endParaRPr>
          </a:p>
        </p:txBody>
      </p:sp>
      <p:graphicFrame>
        <p:nvGraphicFramePr>
          <p:cNvPr id="70" name="Table 69">
            <a:extLst>
              <a:ext uri="{FF2B5EF4-FFF2-40B4-BE49-F238E27FC236}">
                <a16:creationId xmlns="" xmlns:a16="http://schemas.microsoft.com/office/drawing/2014/main" id="{DC501616-F37A-47E9-B2EA-14BB41C6DFB3}"/>
              </a:ext>
            </a:extLst>
          </p:cNvPr>
          <p:cNvGraphicFramePr>
            <a:graphicFrameLocks noGrp="1"/>
          </p:cNvGraphicFramePr>
          <p:nvPr>
            <p:extLst>
              <p:ext uri="{D42A27DB-BD31-4B8C-83A1-F6EECF244321}">
                <p14:modId xmlns:p14="http://schemas.microsoft.com/office/powerpoint/2010/main" val="3039068212"/>
              </p:ext>
            </p:extLst>
          </p:nvPr>
        </p:nvGraphicFramePr>
        <p:xfrm>
          <a:off x="621214" y="3853548"/>
          <a:ext cx="4299128" cy="2558144"/>
        </p:xfrm>
        <a:graphic>
          <a:graphicData uri="http://schemas.openxmlformats.org/drawingml/2006/table">
            <a:tbl>
              <a:tblPr>
                <a:tableStyleId>{5940675A-B579-460E-94D1-54222C63F5DA}</a:tableStyleId>
              </a:tblPr>
              <a:tblGrid>
                <a:gridCol w="1344834">
                  <a:extLst>
                    <a:ext uri="{9D8B030D-6E8A-4147-A177-3AD203B41FA5}">
                      <a16:colId xmlns="" xmlns:a16="http://schemas.microsoft.com/office/drawing/2014/main" val="3984717696"/>
                    </a:ext>
                  </a:extLst>
                </a:gridCol>
                <a:gridCol w="854992">
                  <a:extLst>
                    <a:ext uri="{9D8B030D-6E8A-4147-A177-3AD203B41FA5}">
                      <a16:colId xmlns="" xmlns:a16="http://schemas.microsoft.com/office/drawing/2014/main" val="3282555899"/>
                    </a:ext>
                  </a:extLst>
                </a:gridCol>
                <a:gridCol w="721400">
                  <a:extLst>
                    <a:ext uri="{9D8B030D-6E8A-4147-A177-3AD203B41FA5}">
                      <a16:colId xmlns="" xmlns:a16="http://schemas.microsoft.com/office/drawing/2014/main" val="2283470008"/>
                    </a:ext>
                  </a:extLst>
                </a:gridCol>
                <a:gridCol w="703588">
                  <a:extLst>
                    <a:ext uri="{9D8B030D-6E8A-4147-A177-3AD203B41FA5}">
                      <a16:colId xmlns="" xmlns:a16="http://schemas.microsoft.com/office/drawing/2014/main" val="776583195"/>
                    </a:ext>
                  </a:extLst>
                </a:gridCol>
                <a:gridCol w="674314">
                  <a:extLst>
                    <a:ext uri="{9D8B030D-6E8A-4147-A177-3AD203B41FA5}">
                      <a16:colId xmlns="" xmlns:a16="http://schemas.microsoft.com/office/drawing/2014/main" val="1652253700"/>
                    </a:ext>
                  </a:extLst>
                </a:gridCol>
              </a:tblGrid>
              <a:tr h="356996">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fontAlgn="b"/>
                      <a:r>
                        <a:rPr lang="en-US" sz="1100" u="none" strike="noStrike" dirty="0">
                          <a:effectLst/>
                        </a:rPr>
                        <a:t>Application Latency</a:t>
                      </a:r>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fontAlgn="b"/>
                      <a:r>
                        <a:rPr lang="en-US" sz="1100" u="none" strike="noStrike" dirty="0">
                          <a:effectLst/>
                        </a:rPr>
                        <a:t>Network Latency</a:t>
                      </a:r>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fontAlgn="b"/>
                      <a:r>
                        <a:rPr lang="en-US" sz="1100" u="none" strike="noStrike" dirty="0">
                          <a:effectLst/>
                        </a:rPr>
                        <a:t>Cumulative Latency</a:t>
                      </a:r>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fontAlgn="b"/>
                      <a:r>
                        <a:rPr lang="en-US" sz="1100" u="none" strike="noStrike" dirty="0">
                          <a:effectLst/>
                        </a:rPr>
                        <a:t>Advertised SLA</a:t>
                      </a:r>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 xmlns:a16="http://schemas.microsoft.com/office/drawing/2014/main" val="3229415112"/>
                  </a:ext>
                </a:extLst>
              </a:tr>
              <a:tr h="183429">
                <a:tc>
                  <a:txBody>
                    <a:bodyPr/>
                    <a:lstStyle/>
                    <a:p>
                      <a:pPr algn="ctr" fontAlgn="b"/>
                      <a:r>
                        <a:rPr lang="en-US" sz="1100" u="none" strike="noStrike" dirty="0" err="1">
                          <a:effectLst/>
                        </a:rPr>
                        <a:t>VNF_Zk</a:t>
                      </a:r>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8129752"/>
                  </a:ext>
                </a:extLst>
              </a:tr>
              <a:tr h="183429">
                <a:tc>
                  <a:txBody>
                    <a:bodyPr/>
                    <a:lstStyle/>
                    <a:p>
                      <a:pPr algn="ctr" fontAlgn="b"/>
                      <a:r>
                        <a:rPr lang="en-US" sz="1100" u="none" strike="noStrike" dirty="0" err="1">
                          <a:effectLst/>
                        </a:rPr>
                        <a:t>VNF_Zj</a:t>
                      </a:r>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940231585"/>
                  </a:ext>
                </a:extLst>
              </a:tr>
              <a:tr h="183429">
                <a:tc>
                  <a:txBody>
                    <a:bodyPr/>
                    <a:lstStyle/>
                    <a:p>
                      <a:pPr algn="ctr" fontAlgn="b"/>
                      <a:r>
                        <a:rPr lang="en-US" sz="1100" u="none" strike="noStrike">
                          <a:effectLst/>
                        </a:rPr>
                        <a:t>VNF_Zk &lt;-&gt; VNF_Zj</a:t>
                      </a:r>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100" u="none" strike="noStrike" dirty="0">
                          <a:effectLst/>
                        </a:rPr>
                        <a:t>0</a:t>
                      </a:r>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873895870"/>
                  </a:ext>
                </a:extLst>
              </a:tr>
              <a:tr h="183429">
                <a:tc>
                  <a:txBody>
                    <a:bodyPr/>
                    <a:lstStyle/>
                    <a:p>
                      <a:pPr algn="ctr" fontAlgn="b"/>
                      <a:r>
                        <a:rPr lang="en-US" sz="1100" u="none" strike="noStrike">
                          <a:effectLst/>
                        </a:rPr>
                        <a:t>Svc_Z</a:t>
                      </a:r>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100" u="none" strike="noStrike" dirty="0">
                          <a:effectLst/>
                        </a:rPr>
                        <a:t>Unknown</a:t>
                      </a:r>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100" u="none" strike="noStrike">
                          <a:effectLst/>
                        </a:rPr>
                        <a:t>20</a:t>
                      </a:r>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851865730"/>
                  </a:ext>
                </a:extLst>
              </a:tr>
              <a:tr h="183429">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 xmlns:a16="http://schemas.microsoft.com/office/drawing/2014/main" val="2905589961"/>
                  </a:ext>
                </a:extLst>
              </a:tr>
              <a:tr h="183429">
                <a:tc>
                  <a:txBody>
                    <a:bodyPr/>
                    <a:lstStyle/>
                    <a:p>
                      <a:pPr algn="ctr" fontAlgn="b"/>
                      <a:r>
                        <a:rPr lang="en-US" sz="1100" u="none" strike="noStrike" dirty="0">
                          <a:effectLst/>
                        </a:rPr>
                        <a:t>VNF_X</a:t>
                      </a:r>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100" u="none" strike="noStrike">
                          <a:effectLst/>
                        </a:rPr>
                        <a:t>5</a:t>
                      </a:r>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2133203333"/>
                  </a:ext>
                </a:extLst>
              </a:tr>
              <a:tr h="183429">
                <a:tc>
                  <a:txBody>
                    <a:bodyPr/>
                    <a:lstStyle/>
                    <a:p>
                      <a:pPr algn="ctr" fontAlgn="b"/>
                      <a:r>
                        <a:rPr lang="en-US" sz="1100" u="none" strike="noStrike" dirty="0">
                          <a:effectLst/>
                        </a:rPr>
                        <a:t>VNF_X&lt;-&gt;</a:t>
                      </a:r>
                      <a:r>
                        <a:rPr lang="en-US" sz="1100" u="none" strike="noStrike" dirty="0" err="1">
                          <a:effectLst/>
                        </a:rPr>
                        <a:t>Svc_Z</a:t>
                      </a:r>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381404001"/>
                  </a:ext>
                </a:extLst>
              </a:tr>
              <a:tr h="183429">
                <a:tc>
                  <a:txBody>
                    <a:bodyPr/>
                    <a:lstStyle/>
                    <a:p>
                      <a:pPr algn="ctr" fontAlgn="b"/>
                      <a:r>
                        <a:rPr lang="en-US" sz="1100" u="none" strike="noStrike">
                          <a:effectLst/>
                        </a:rPr>
                        <a:t>Svc_X</a:t>
                      </a:r>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100" u="none" strike="noStrike" dirty="0">
                          <a:effectLst/>
                        </a:rPr>
                        <a:t>25</a:t>
                      </a:r>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100" u="none" strike="noStrike" dirty="0">
                          <a:effectLst/>
                        </a:rPr>
                        <a:t>30</a:t>
                      </a:r>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810189660"/>
                  </a:ext>
                </a:extLst>
              </a:tr>
              <a:tr h="183429">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 xmlns:a16="http://schemas.microsoft.com/office/drawing/2014/main" val="1379153515"/>
                  </a:ext>
                </a:extLst>
              </a:tr>
              <a:tr h="183429">
                <a:tc>
                  <a:txBody>
                    <a:bodyPr/>
                    <a:lstStyle/>
                    <a:p>
                      <a:pPr algn="ctr" fontAlgn="b"/>
                      <a:r>
                        <a:rPr lang="en-US" sz="1100" u="none" strike="noStrike">
                          <a:effectLst/>
                        </a:rPr>
                        <a:t>VNF_W</a:t>
                      </a:r>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100" u="none" strike="noStrike">
                          <a:effectLst/>
                        </a:rPr>
                        <a:t>5</a:t>
                      </a:r>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289887453"/>
                  </a:ext>
                </a:extLst>
              </a:tr>
              <a:tr h="183429">
                <a:tc>
                  <a:txBody>
                    <a:bodyPr/>
                    <a:lstStyle/>
                    <a:p>
                      <a:pPr algn="ctr" fontAlgn="b"/>
                      <a:r>
                        <a:rPr lang="en-US" sz="1100" u="none" strike="noStrike">
                          <a:effectLst/>
                        </a:rPr>
                        <a:t>VNF_W&lt;-&gt;Svc_X</a:t>
                      </a:r>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100" u="none" strike="noStrike">
                          <a:effectLst/>
                        </a:rPr>
                        <a:t>30</a:t>
                      </a:r>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56178560"/>
                  </a:ext>
                </a:extLst>
              </a:tr>
              <a:tr h="183429">
                <a:tc>
                  <a:txBody>
                    <a:bodyPr/>
                    <a:lstStyle/>
                    <a:p>
                      <a:pPr algn="ctr" fontAlgn="b"/>
                      <a:r>
                        <a:rPr lang="en-US" sz="1100" u="none" strike="noStrike" dirty="0" err="1">
                          <a:effectLst/>
                        </a:rPr>
                        <a:t>Svc_W</a:t>
                      </a:r>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100" u="none" strike="noStrike" dirty="0">
                          <a:effectLst/>
                        </a:rPr>
                        <a:t>65</a:t>
                      </a:r>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100" u="none" strike="noStrike" dirty="0">
                          <a:effectLst/>
                        </a:rPr>
                        <a:t>65</a:t>
                      </a:r>
                      <a:endParaRPr lang="en-US"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2280711628"/>
                  </a:ext>
                </a:extLst>
              </a:tr>
            </a:tbl>
          </a:graphicData>
        </a:graphic>
      </p:graphicFrame>
      <p:pic>
        <p:nvPicPr>
          <p:cNvPr id="4" name="Picture 3">
            <a:extLst>
              <a:ext uri="{FF2B5EF4-FFF2-40B4-BE49-F238E27FC236}">
                <a16:creationId xmlns="" xmlns:a16="http://schemas.microsoft.com/office/drawing/2014/main" id="{0E3F72C4-80BB-4064-8964-E32AC6FB55F8}"/>
              </a:ext>
            </a:extLst>
          </p:cNvPr>
          <p:cNvPicPr>
            <a:picLocks noChangeAspect="1"/>
          </p:cNvPicPr>
          <p:nvPr/>
        </p:nvPicPr>
        <p:blipFill>
          <a:blip r:embed="rId2"/>
          <a:stretch>
            <a:fillRect/>
          </a:stretch>
        </p:blipFill>
        <p:spPr>
          <a:xfrm>
            <a:off x="5057960" y="1077941"/>
            <a:ext cx="6513554" cy="3178481"/>
          </a:xfrm>
          <a:prstGeom prst="rect">
            <a:avLst/>
          </a:prstGeom>
        </p:spPr>
      </p:pic>
    </p:spTree>
    <p:extLst>
      <p:ext uri="{BB962C8B-B14F-4D97-AF65-F5344CB8AC3E}">
        <p14:creationId xmlns:p14="http://schemas.microsoft.com/office/powerpoint/2010/main" val="1905174922"/>
      </p:ext>
    </p:extLst>
  </p:cSld>
  <p:clrMapOvr>
    <a:masterClrMapping/>
  </p:clrMapOvr>
  <p:transition spd="med" advClick="0"/>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 xmlns:a16="http://schemas.microsoft.com/office/drawing/2014/main" id="{EE7FA137-FF68-4265-B86E-758E23D2E634}"/>
              </a:ext>
            </a:extLst>
          </p:cNvPr>
          <p:cNvPicPr>
            <a:picLocks noChangeAspect="1"/>
          </p:cNvPicPr>
          <p:nvPr/>
        </p:nvPicPr>
        <p:blipFill>
          <a:blip r:embed="rId2"/>
          <a:stretch>
            <a:fillRect/>
          </a:stretch>
        </p:blipFill>
        <p:spPr>
          <a:xfrm>
            <a:off x="8505333" y="1040124"/>
            <a:ext cx="3491581" cy="2184054"/>
          </a:xfrm>
          <a:prstGeom prst="rect">
            <a:avLst/>
          </a:prstGeom>
        </p:spPr>
      </p:pic>
      <p:sp>
        <p:nvSpPr>
          <p:cNvPr id="7" name="Oval 6"/>
          <p:cNvSpPr/>
          <p:nvPr/>
        </p:nvSpPr>
        <p:spPr>
          <a:xfrm>
            <a:off x="6863139" y="4338609"/>
            <a:ext cx="1349110" cy="488488"/>
          </a:xfrm>
          <a:prstGeom prst="ellipse">
            <a:avLst/>
          </a:prstGeom>
          <a:solidFill>
            <a:srgbClr val="DAF4FD"/>
          </a:solidFill>
          <a:ln>
            <a:solidFill>
              <a:srgbClr val="0070C0"/>
            </a:solidFill>
          </a:ln>
        </p:spPr>
        <p:txBody>
          <a:bodyPr wrap="square" anchor="ctr">
            <a:noAutofit/>
          </a:bodyPr>
          <a:lstStyle/>
          <a:p>
            <a:pPr algn="ctr"/>
            <a:r>
              <a:rPr lang="en-US" sz="1400" b="1" dirty="0" err="1"/>
              <a:t>VNF_Zj</a:t>
            </a:r>
            <a:endParaRPr lang="en-US" sz="1400" b="1" dirty="0"/>
          </a:p>
          <a:p>
            <a:pPr algn="ctr"/>
            <a:r>
              <a:rPr lang="en-US" sz="1400" b="1" dirty="0"/>
              <a:t>Instance</a:t>
            </a:r>
          </a:p>
        </p:txBody>
      </p:sp>
      <p:sp>
        <p:nvSpPr>
          <p:cNvPr id="74" name="Callout: Double Bent Line with Accent Bar 73"/>
          <p:cNvSpPr/>
          <p:nvPr/>
        </p:nvSpPr>
        <p:spPr>
          <a:xfrm>
            <a:off x="9136946" y="3874043"/>
            <a:ext cx="1593179" cy="646329"/>
          </a:xfrm>
          <a:prstGeom prst="accentCallout3">
            <a:avLst>
              <a:gd name="adj1" fmla="val 60014"/>
              <a:gd name="adj2" fmla="val -4347"/>
              <a:gd name="adj3" fmla="val 115810"/>
              <a:gd name="adj4" fmla="val -28639"/>
              <a:gd name="adj5" fmla="val 130311"/>
              <a:gd name="adj6" fmla="val -49145"/>
              <a:gd name="adj7" fmla="val 110406"/>
              <a:gd name="adj8" fmla="val -66423"/>
            </a:avLst>
          </a:prstGeom>
          <a:solidFill>
            <a:srgbClr val="FFFFFF"/>
          </a:solidFill>
          <a:ln w="25400" cap="flat">
            <a:solidFill>
              <a:schemeClr val="accent6">
                <a:lumMod val="75000"/>
              </a:schemeClr>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r"/>
            <a:r>
              <a:rPr lang="en-US" sz="1200" dirty="0" err="1">
                <a:solidFill>
                  <a:srgbClr val="FF0000"/>
                </a:solidFill>
              </a:rPr>
              <a:t>Service_Z</a:t>
            </a:r>
            <a:r>
              <a:rPr lang="en-US" sz="1200" dirty="0">
                <a:solidFill>
                  <a:srgbClr val="FF0000"/>
                </a:solidFill>
              </a:rPr>
              <a:t> Policy:</a:t>
            </a:r>
          </a:p>
          <a:p>
            <a:pPr algn="r"/>
            <a:r>
              <a:rPr lang="en-US" sz="1200" dirty="0">
                <a:solidFill>
                  <a:srgbClr val="FF0000"/>
                </a:solidFill>
              </a:rPr>
              <a:t>SLA Z1 is provided from entry point </a:t>
            </a:r>
            <a:r>
              <a:rPr lang="en-US" sz="1200" dirty="0" err="1">
                <a:solidFill>
                  <a:srgbClr val="FF0000"/>
                </a:solidFill>
              </a:rPr>
              <a:t>VNF_Zj</a:t>
            </a:r>
            <a:endParaRPr lang="en-US" sz="1200" dirty="0">
              <a:solidFill>
                <a:srgbClr val="FF0000"/>
              </a:solidFill>
            </a:endParaRPr>
          </a:p>
        </p:txBody>
      </p:sp>
      <p:sp>
        <p:nvSpPr>
          <p:cNvPr id="39" name="Freeform: Shape 38"/>
          <p:cNvSpPr/>
          <p:nvPr/>
        </p:nvSpPr>
        <p:spPr>
          <a:xfrm>
            <a:off x="929323" y="2505134"/>
            <a:ext cx="1371500" cy="2906861"/>
          </a:xfrm>
          <a:custGeom>
            <a:avLst/>
            <a:gdLst>
              <a:gd name="connsiteX0" fmla="*/ 1306264 w 1306264"/>
              <a:gd name="connsiteY0" fmla="*/ 0 h 3206664"/>
              <a:gd name="connsiteX1" fmla="*/ 28609 w 1306264"/>
              <a:gd name="connsiteY1" fmla="*/ 1252603 h 3206664"/>
              <a:gd name="connsiteX2" fmla="*/ 542177 w 1306264"/>
              <a:gd name="connsiteY2" fmla="*/ 3206664 h 3206664"/>
              <a:gd name="connsiteX0" fmla="*/ 1371500 w 1371500"/>
              <a:gd name="connsiteY0" fmla="*/ 0 h 2906861"/>
              <a:gd name="connsiteX1" fmla="*/ 93845 w 1371500"/>
              <a:gd name="connsiteY1" fmla="*/ 1252603 h 2906861"/>
              <a:gd name="connsiteX2" fmla="*/ 247649 w 1371500"/>
              <a:gd name="connsiteY2" fmla="*/ 2906861 h 2906861"/>
            </a:gdLst>
            <a:ahLst/>
            <a:cxnLst>
              <a:cxn ang="0">
                <a:pos x="connsiteX0" y="connsiteY0"/>
              </a:cxn>
              <a:cxn ang="0">
                <a:pos x="connsiteX1" y="connsiteY1"/>
              </a:cxn>
              <a:cxn ang="0">
                <a:pos x="connsiteX2" y="connsiteY2"/>
              </a:cxn>
            </a:cxnLst>
            <a:rect l="l" t="t" r="r" b="b"/>
            <a:pathLst>
              <a:path w="1371500" h="2906861">
                <a:moveTo>
                  <a:pt x="1371500" y="0"/>
                </a:moveTo>
                <a:cubicBezTo>
                  <a:pt x="796346" y="359079"/>
                  <a:pt x="221193" y="718159"/>
                  <a:pt x="93845" y="1252603"/>
                </a:cubicBezTo>
                <a:cubicBezTo>
                  <a:pt x="-33503" y="1787047"/>
                  <a:pt x="-72809" y="2197052"/>
                  <a:pt x="247649" y="2906861"/>
                </a:cubicBezTo>
              </a:path>
            </a:pathLst>
          </a:custGeom>
          <a:noFill/>
          <a:ln w="25400" cap="flat">
            <a:solidFill>
              <a:srgbClr val="C00000"/>
            </a:solidFill>
            <a:prstDash val="sysDot"/>
            <a:round/>
            <a:headEnd type="arrow" w="med" len="med"/>
            <a:tailEnd type="arrow" w="med" len="me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2" name="Title 1"/>
          <p:cNvSpPr>
            <a:spLocks noGrp="1"/>
          </p:cNvSpPr>
          <p:nvPr>
            <p:ph type="title"/>
          </p:nvPr>
        </p:nvSpPr>
        <p:spPr>
          <a:xfrm>
            <a:off x="1599314" y="146411"/>
            <a:ext cx="10844563" cy="615553"/>
          </a:xfrm>
        </p:spPr>
        <p:txBody>
          <a:bodyPr>
            <a:normAutofit/>
          </a:bodyPr>
          <a:lstStyle/>
          <a:p>
            <a:r>
              <a:rPr lang="en-US" altLang="en-US" sz="3600" b="1" dirty="0">
                <a:solidFill>
                  <a:schemeClr val="bg1"/>
                </a:solidFill>
                <a:latin typeface="Arial" panose="020B0604020202020204"/>
              </a:rPr>
              <a:t>SDC Homing Policy Calculator</a:t>
            </a:r>
            <a:endParaRPr lang="en-US" sz="4800" dirty="0">
              <a:solidFill>
                <a:schemeClr val="bg1"/>
              </a:solidFill>
            </a:endParaRPr>
          </a:p>
        </p:txBody>
      </p:sp>
      <p:sp>
        <p:nvSpPr>
          <p:cNvPr id="3" name="Oval 2"/>
          <p:cNvSpPr/>
          <p:nvPr/>
        </p:nvSpPr>
        <p:spPr>
          <a:xfrm>
            <a:off x="1992961" y="2052000"/>
            <a:ext cx="1407737" cy="488488"/>
          </a:xfrm>
          <a:prstGeom prst="ellipse">
            <a:avLst/>
          </a:prstGeom>
          <a:solidFill>
            <a:srgbClr val="DAF4FD"/>
          </a:solidFill>
          <a:ln>
            <a:solidFill>
              <a:srgbClr val="0070C0"/>
            </a:solidFill>
            <a:prstDash val="dash"/>
          </a:ln>
        </p:spPr>
        <p:txBody>
          <a:bodyPr wrap="square" anchor="ctr">
            <a:noAutofit/>
          </a:bodyPr>
          <a:lstStyle/>
          <a:p>
            <a:pPr algn="ctr"/>
            <a:r>
              <a:rPr lang="en-US" sz="1600" b="1" dirty="0"/>
              <a:t>VNF_W</a:t>
            </a:r>
          </a:p>
        </p:txBody>
      </p:sp>
      <p:sp>
        <p:nvSpPr>
          <p:cNvPr id="4" name="Oval 3"/>
          <p:cNvSpPr/>
          <p:nvPr/>
        </p:nvSpPr>
        <p:spPr>
          <a:xfrm>
            <a:off x="4428210" y="3266937"/>
            <a:ext cx="1287035" cy="488488"/>
          </a:xfrm>
          <a:prstGeom prst="ellipse">
            <a:avLst/>
          </a:prstGeom>
          <a:solidFill>
            <a:srgbClr val="DAF4FD"/>
          </a:solidFill>
          <a:ln>
            <a:solidFill>
              <a:srgbClr val="0070C0"/>
            </a:solidFill>
          </a:ln>
        </p:spPr>
        <p:txBody>
          <a:bodyPr wrap="square" anchor="ctr">
            <a:noAutofit/>
          </a:bodyPr>
          <a:lstStyle/>
          <a:p>
            <a:pPr algn="ctr"/>
            <a:r>
              <a:rPr lang="en-US" sz="1400" b="1" dirty="0"/>
              <a:t>VNF_X</a:t>
            </a:r>
          </a:p>
          <a:p>
            <a:pPr algn="ctr"/>
            <a:r>
              <a:rPr lang="en-US" sz="1400" b="1" dirty="0"/>
              <a:t>Instance</a:t>
            </a:r>
          </a:p>
        </p:txBody>
      </p:sp>
      <p:sp>
        <p:nvSpPr>
          <p:cNvPr id="6" name="Oval 5"/>
          <p:cNvSpPr/>
          <p:nvPr/>
        </p:nvSpPr>
        <p:spPr>
          <a:xfrm>
            <a:off x="6790717" y="3021457"/>
            <a:ext cx="1421532" cy="488488"/>
          </a:xfrm>
          <a:prstGeom prst="ellipse">
            <a:avLst/>
          </a:prstGeom>
          <a:solidFill>
            <a:srgbClr val="DAF4FD"/>
          </a:solidFill>
          <a:ln>
            <a:solidFill>
              <a:srgbClr val="0070C0"/>
            </a:solidFill>
          </a:ln>
        </p:spPr>
        <p:txBody>
          <a:bodyPr wrap="square" anchor="ctr">
            <a:noAutofit/>
          </a:bodyPr>
          <a:lstStyle/>
          <a:p>
            <a:pPr algn="ctr"/>
            <a:r>
              <a:rPr lang="en-US" sz="1400" b="1" dirty="0" err="1"/>
              <a:t>VNF_Zk</a:t>
            </a:r>
            <a:endParaRPr lang="en-US" sz="1400" b="1" dirty="0"/>
          </a:p>
          <a:p>
            <a:pPr algn="ctr"/>
            <a:r>
              <a:rPr lang="en-US" sz="1400" b="1" dirty="0"/>
              <a:t>Instance</a:t>
            </a:r>
          </a:p>
        </p:txBody>
      </p:sp>
      <p:cxnSp>
        <p:nvCxnSpPr>
          <p:cNvPr id="16" name="Straight Arrow Connector 15"/>
          <p:cNvCxnSpPr>
            <a:stCxn id="3" idx="5"/>
            <a:endCxn id="8" idx="1"/>
          </p:cNvCxnSpPr>
          <p:nvPr/>
        </p:nvCxnSpPr>
        <p:spPr>
          <a:xfrm>
            <a:off x="3194540" y="2468951"/>
            <a:ext cx="1046760" cy="844272"/>
          </a:xfrm>
          <a:prstGeom prst="straightConnector1">
            <a:avLst/>
          </a:prstGeom>
          <a:noFill/>
          <a:ln w="25400" cap="flat">
            <a:solidFill>
              <a:srgbClr val="C00000"/>
            </a:solidFill>
            <a:prstDash val="sysDot"/>
            <a:round/>
            <a:headEnd type="arrow" w="med" len="med"/>
            <a:tailEnd type="arrow" w="med" len="me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28" name="TextBox 27"/>
          <p:cNvSpPr txBox="1"/>
          <p:nvPr/>
        </p:nvSpPr>
        <p:spPr>
          <a:xfrm>
            <a:off x="2810356" y="2780885"/>
            <a:ext cx="1570300" cy="461663"/>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a:r>
              <a:rPr lang="en-US" sz="1200" dirty="0" err="1">
                <a:solidFill>
                  <a:srgbClr val="FF0000"/>
                </a:solidFill>
              </a:rPr>
              <a:t>Service_W</a:t>
            </a:r>
            <a:r>
              <a:rPr lang="en-US" sz="1200" dirty="0">
                <a:solidFill>
                  <a:srgbClr val="FF0000"/>
                </a:solidFill>
              </a:rPr>
              <a:t> Constraint:</a:t>
            </a:r>
          </a:p>
          <a:p>
            <a:pPr algn="ctr"/>
            <a:r>
              <a:rPr lang="en-US" sz="1200" dirty="0">
                <a:solidFill>
                  <a:srgbClr val="FF0000"/>
                </a:solidFill>
              </a:rPr>
              <a:t>Network Latency&lt;30ms</a:t>
            </a:r>
          </a:p>
        </p:txBody>
      </p:sp>
      <p:grpSp>
        <p:nvGrpSpPr>
          <p:cNvPr id="34" name="Group 33"/>
          <p:cNvGrpSpPr/>
          <p:nvPr/>
        </p:nvGrpSpPr>
        <p:grpSpPr>
          <a:xfrm>
            <a:off x="982793" y="5487944"/>
            <a:ext cx="577554" cy="398702"/>
            <a:chOff x="7573033" y="965138"/>
            <a:chExt cx="577554" cy="398702"/>
          </a:xfrm>
        </p:grpSpPr>
        <p:sp>
          <p:nvSpPr>
            <p:cNvPr id="35" name="Rectangle 34"/>
            <p:cNvSpPr/>
            <p:nvPr/>
          </p:nvSpPr>
          <p:spPr>
            <a:xfrm>
              <a:off x="7678519" y="1133008"/>
              <a:ext cx="373978" cy="230832"/>
            </a:xfrm>
            <a:prstGeom prst="rect">
              <a:avLst/>
            </a:prstGeom>
            <a:solidFill>
              <a:schemeClr val="accent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36" name="Isosceles Triangle 35"/>
            <p:cNvSpPr/>
            <p:nvPr/>
          </p:nvSpPr>
          <p:spPr>
            <a:xfrm>
              <a:off x="7573033" y="965138"/>
              <a:ext cx="577554" cy="186258"/>
            </a:xfrm>
            <a:prstGeom prst="triangle">
              <a:avLst/>
            </a:prstGeom>
            <a:solidFill>
              <a:schemeClr val="accent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grpSp>
      <p:sp>
        <p:nvSpPr>
          <p:cNvPr id="38" name="TextBox 37"/>
          <p:cNvSpPr txBox="1"/>
          <p:nvPr/>
        </p:nvSpPr>
        <p:spPr>
          <a:xfrm>
            <a:off x="593328" y="2949629"/>
            <a:ext cx="1570300" cy="461663"/>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a:r>
              <a:rPr lang="en-US" sz="1200" dirty="0" err="1">
                <a:solidFill>
                  <a:srgbClr val="FF0000"/>
                </a:solidFill>
              </a:rPr>
              <a:t>Service_W</a:t>
            </a:r>
            <a:r>
              <a:rPr lang="en-US" sz="1200" dirty="0">
                <a:solidFill>
                  <a:srgbClr val="FF0000"/>
                </a:solidFill>
              </a:rPr>
              <a:t> Constraint:</a:t>
            </a:r>
          </a:p>
          <a:p>
            <a:pPr algn="ctr"/>
            <a:r>
              <a:rPr lang="en-US" sz="1200" dirty="0">
                <a:solidFill>
                  <a:srgbClr val="FF0000"/>
                </a:solidFill>
              </a:rPr>
              <a:t>Network Latency&lt;20ms</a:t>
            </a:r>
          </a:p>
        </p:txBody>
      </p:sp>
      <p:grpSp>
        <p:nvGrpSpPr>
          <p:cNvPr id="48" name="Group 47"/>
          <p:cNvGrpSpPr/>
          <p:nvPr/>
        </p:nvGrpSpPr>
        <p:grpSpPr>
          <a:xfrm>
            <a:off x="4158893" y="3241266"/>
            <a:ext cx="562710" cy="261608"/>
            <a:chOff x="4262559" y="3028745"/>
            <a:chExt cx="562710" cy="261608"/>
          </a:xfrm>
        </p:grpSpPr>
        <p:sp>
          <p:nvSpPr>
            <p:cNvPr id="8" name="Oval 7"/>
            <p:cNvSpPr>
              <a:spLocks noChangeAspect="1"/>
            </p:cNvSpPr>
            <p:nvPr/>
          </p:nvSpPr>
          <p:spPr>
            <a:xfrm>
              <a:off x="4262559" y="3075999"/>
              <a:ext cx="562710" cy="168681"/>
            </a:xfrm>
            <a:prstGeom prst="ellipse">
              <a:avLst/>
            </a:prstGeom>
            <a:solidFill>
              <a:srgbClr val="FFFFFF"/>
            </a:solidFill>
            <a:ln w="25400" cap="flat">
              <a:solidFill>
                <a:schemeClr val="accent1"/>
              </a:solidFill>
              <a:prstDash val="sysDash"/>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47" name="TextBox 46"/>
            <p:cNvSpPr txBox="1"/>
            <p:nvPr/>
          </p:nvSpPr>
          <p:spPr>
            <a:xfrm>
              <a:off x="4326652" y="3028745"/>
              <a:ext cx="446595" cy="2616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050" b="0" i="0" u="none" strike="noStrike" cap="none" spc="0" normalizeH="0" baseline="0" dirty="0">
                  <a:ln>
                    <a:noFill/>
                  </a:ln>
                  <a:solidFill>
                    <a:srgbClr val="000000"/>
                  </a:solidFill>
                  <a:effectLst/>
                  <a:uFillTx/>
                  <a:latin typeface="+mn-lt"/>
                  <a:ea typeface="+mn-ea"/>
                  <a:cs typeface="+mn-cs"/>
                  <a:sym typeface="Calibri"/>
                </a:rPr>
                <a:t>AR_W</a:t>
              </a:r>
            </a:p>
          </p:txBody>
        </p:sp>
      </p:grpSp>
      <p:grpSp>
        <p:nvGrpSpPr>
          <p:cNvPr id="49" name="Group 48"/>
          <p:cNvGrpSpPr/>
          <p:nvPr/>
        </p:nvGrpSpPr>
        <p:grpSpPr>
          <a:xfrm>
            <a:off x="6558071" y="3265310"/>
            <a:ext cx="622747" cy="1553873"/>
            <a:chOff x="9881166" y="3135559"/>
            <a:chExt cx="622747" cy="1553873"/>
          </a:xfrm>
        </p:grpSpPr>
        <p:sp>
          <p:nvSpPr>
            <p:cNvPr id="50" name="Freeform: Shape 49"/>
            <p:cNvSpPr/>
            <p:nvPr/>
          </p:nvSpPr>
          <p:spPr>
            <a:xfrm>
              <a:off x="9881166" y="3177211"/>
              <a:ext cx="622747" cy="1477758"/>
            </a:xfrm>
            <a:custGeom>
              <a:avLst/>
              <a:gdLst>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400500 w 622747"/>
                <a:gd name="connsiteY13" fmla="*/ 130577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43949 w 622747"/>
                <a:gd name="connsiteY28" fmla="*/ 1316451 h 1478806"/>
                <a:gd name="connsiteX29" fmla="*/ 311551 w 622747"/>
                <a:gd name="connsiteY29" fmla="*/ 1099415 h 1478806"/>
                <a:gd name="connsiteX30" fmla="*/ 283087 w 622747"/>
                <a:gd name="connsiteY30" fmla="*/ 665342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400500 w 622747"/>
                <a:gd name="connsiteY13" fmla="*/ 130577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43949 w 622747"/>
                <a:gd name="connsiteY28" fmla="*/ 1316451 h 1478806"/>
                <a:gd name="connsiteX29" fmla="*/ 297319 w 622747"/>
                <a:gd name="connsiteY29" fmla="*/ 1106531 h 1478806"/>
                <a:gd name="connsiteX30" fmla="*/ 283087 w 622747"/>
                <a:gd name="connsiteY30" fmla="*/ 665342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400500 w 622747"/>
                <a:gd name="connsiteY13" fmla="*/ 130577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43949 w 622747"/>
                <a:gd name="connsiteY28" fmla="*/ 1316451 h 1478806"/>
                <a:gd name="connsiteX29" fmla="*/ 297319 w 622747"/>
                <a:gd name="connsiteY29" fmla="*/ 1106531 h 1478806"/>
                <a:gd name="connsiteX30" fmla="*/ 290203 w 622747"/>
                <a:gd name="connsiteY30" fmla="*/ 665342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400500 w 622747"/>
                <a:gd name="connsiteY13" fmla="*/ 130577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43949 w 622747"/>
                <a:gd name="connsiteY28" fmla="*/ 1316451 h 1478806"/>
                <a:gd name="connsiteX29" fmla="*/ 297319 w 622747"/>
                <a:gd name="connsiteY29" fmla="*/ 1106531 h 1478806"/>
                <a:gd name="connsiteX30" fmla="*/ 286645 w 622747"/>
                <a:gd name="connsiteY30" fmla="*/ 668899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400500 w 622747"/>
                <a:gd name="connsiteY13" fmla="*/ 130577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75971 w 622747"/>
                <a:gd name="connsiteY28" fmla="*/ 1284429 h 1478806"/>
                <a:gd name="connsiteX29" fmla="*/ 297319 w 622747"/>
                <a:gd name="connsiteY29" fmla="*/ 1106531 h 1478806"/>
                <a:gd name="connsiteX30" fmla="*/ 286645 w 622747"/>
                <a:gd name="connsiteY30" fmla="*/ 668899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382711 w 622747"/>
                <a:gd name="connsiteY13" fmla="*/ 128798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75971 w 622747"/>
                <a:gd name="connsiteY28" fmla="*/ 1284429 h 1478806"/>
                <a:gd name="connsiteX29" fmla="*/ 297319 w 622747"/>
                <a:gd name="connsiteY29" fmla="*/ 1106531 h 1478806"/>
                <a:gd name="connsiteX30" fmla="*/ 286645 w 622747"/>
                <a:gd name="connsiteY30" fmla="*/ 668899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019"/>
                <a:gd name="connsiteX1" fmla="*/ 290203 w 622747"/>
                <a:gd name="connsiteY1" fmla="*/ 0 h 1478019"/>
                <a:gd name="connsiteX2" fmla="*/ 400500 w 622747"/>
                <a:gd name="connsiteY2" fmla="*/ 10674 h 1478019"/>
                <a:gd name="connsiteX3" fmla="*/ 482334 w 622747"/>
                <a:gd name="connsiteY3" fmla="*/ 28464 h 1478019"/>
                <a:gd name="connsiteX4" fmla="*/ 546377 w 622747"/>
                <a:gd name="connsiteY4" fmla="*/ 64043 h 1478019"/>
                <a:gd name="connsiteX5" fmla="*/ 557051 w 622747"/>
                <a:gd name="connsiteY5" fmla="*/ 110297 h 1478019"/>
                <a:gd name="connsiteX6" fmla="*/ 471660 w 622747"/>
                <a:gd name="connsiteY6" fmla="*/ 156551 h 1478019"/>
                <a:gd name="connsiteX7" fmla="*/ 382711 w 622747"/>
                <a:gd name="connsiteY7" fmla="*/ 163667 h 1478019"/>
                <a:gd name="connsiteX8" fmla="*/ 332899 w 622747"/>
                <a:gd name="connsiteY8" fmla="*/ 177899 h 1478019"/>
                <a:gd name="connsiteX9" fmla="*/ 315109 w 622747"/>
                <a:gd name="connsiteY9" fmla="*/ 220594 h 1478019"/>
                <a:gd name="connsiteX10" fmla="*/ 307993 w 622747"/>
                <a:gd name="connsiteY10" fmla="*/ 270406 h 1478019"/>
                <a:gd name="connsiteX11" fmla="*/ 307993 w 622747"/>
                <a:gd name="connsiteY11" fmla="*/ 426957 h 1478019"/>
                <a:gd name="connsiteX12" fmla="*/ 340015 w 622747"/>
                <a:gd name="connsiteY12" fmla="*/ 1106531 h 1478019"/>
                <a:gd name="connsiteX13" fmla="*/ 382711 w 622747"/>
                <a:gd name="connsiteY13" fmla="*/ 1287987 h 1478019"/>
                <a:gd name="connsiteX14" fmla="*/ 510798 w 622747"/>
                <a:gd name="connsiteY14" fmla="*/ 1320009 h 1478019"/>
                <a:gd name="connsiteX15" fmla="*/ 581957 w 622747"/>
                <a:gd name="connsiteY15" fmla="*/ 1344915 h 1478019"/>
                <a:gd name="connsiteX16" fmla="*/ 617537 w 622747"/>
                <a:gd name="connsiteY16" fmla="*/ 1373379 h 1478019"/>
                <a:gd name="connsiteX17" fmla="*/ 621095 w 622747"/>
                <a:gd name="connsiteY17" fmla="*/ 1398285 h 1478019"/>
                <a:gd name="connsiteX18" fmla="*/ 603305 w 622747"/>
                <a:gd name="connsiteY18" fmla="*/ 1433864 h 1478019"/>
                <a:gd name="connsiteX19" fmla="*/ 528588 w 622747"/>
                <a:gd name="connsiteY19" fmla="*/ 1458770 h 1478019"/>
                <a:gd name="connsiteX20" fmla="*/ 400500 w 622747"/>
                <a:gd name="connsiteY20" fmla="*/ 1476560 h 1478019"/>
                <a:gd name="connsiteX21" fmla="*/ 300877 w 622747"/>
                <a:gd name="connsiteY21" fmla="*/ 1476560 h 1478019"/>
                <a:gd name="connsiteX22" fmla="*/ 211928 w 622747"/>
                <a:gd name="connsiteY22" fmla="*/ 1473002 h 1478019"/>
                <a:gd name="connsiteX23" fmla="*/ 147884 w 622747"/>
                <a:gd name="connsiteY23" fmla="*/ 1451654 h 1478019"/>
                <a:gd name="connsiteX24" fmla="*/ 101630 w 622747"/>
                <a:gd name="connsiteY24" fmla="*/ 1440980 h 1478019"/>
                <a:gd name="connsiteX25" fmla="*/ 76725 w 622747"/>
                <a:gd name="connsiteY25" fmla="*/ 1408959 h 1478019"/>
                <a:gd name="connsiteX26" fmla="*/ 76725 w 622747"/>
                <a:gd name="connsiteY26" fmla="*/ 1355589 h 1478019"/>
                <a:gd name="connsiteX27" fmla="*/ 144326 w 622747"/>
                <a:gd name="connsiteY27" fmla="*/ 1337799 h 1478019"/>
                <a:gd name="connsiteX28" fmla="*/ 275971 w 622747"/>
                <a:gd name="connsiteY28" fmla="*/ 1284429 h 1478019"/>
                <a:gd name="connsiteX29" fmla="*/ 297319 w 622747"/>
                <a:gd name="connsiteY29" fmla="*/ 1106531 h 1478019"/>
                <a:gd name="connsiteX30" fmla="*/ 286645 w 622747"/>
                <a:gd name="connsiteY30" fmla="*/ 668899 h 1478019"/>
                <a:gd name="connsiteX31" fmla="*/ 268855 w 622747"/>
                <a:gd name="connsiteY31" fmla="*/ 238384 h 1478019"/>
                <a:gd name="connsiteX32" fmla="*/ 211928 w 622747"/>
                <a:gd name="connsiteY32" fmla="*/ 177899 h 1478019"/>
                <a:gd name="connsiteX33" fmla="*/ 126536 w 622747"/>
                <a:gd name="connsiteY33" fmla="*/ 160109 h 1478019"/>
                <a:gd name="connsiteX34" fmla="*/ 48261 w 622747"/>
                <a:gd name="connsiteY34" fmla="*/ 138761 h 1478019"/>
                <a:gd name="connsiteX35" fmla="*/ 2007 w 622747"/>
                <a:gd name="connsiteY35" fmla="*/ 103181 h 1478019"/>
                <a:gd name="connsiteX36" fmla="*/ 12681 w 622747"/>
                <a:gd name="connsiteY36" fmla="*/ 64043 h 1478019"/>
                <a:gd name="connsiteX37" fmla="*/ 51819 w 622747"/>
                <a:gd name="connsiteY37" fmla="*/ 42696 h 1478019"/>
                <a:gd name="connsiteX38" fmla="*/ 137210 w 622747"/>
                <a:gd name="connsiteY38" fmla="*/ 10674 h 1478019"/>
                <a:gd name="connsiteX0" fmla="*/ 137210 w 622747"/>
                <a:gd name="connsiteY0" fmla="*/ 10674 h 1478019"/>
                <a:gd name="connsiteX1" fmla="*/ 290203 w 622747"/>
                <a:gd name="connsiteY1" fmla="*/ 0 h 1478019"/>
                <a:gd name="connsiteX2" fmla="*/ 400500 w 622747"/>
                <a:gd name="connsiteY2" fmla="*/ 10674 h 1478019"/>
                <a:gd name="connsiteX3" fmla="*/ 482334 w 622747"/>
                <a:gd name="connsiteY3" fmla="*/ 28464 h 1478019"/>
                <a:gd name="connsiteX4" fmla="*/ 546377 w 622747"/>
                <a:gd name="connsiteY4" fmla="*/ 64043 h 1478019"/>
                <a:gd name="connsiteX5" fmla="*/ 557051 w 622747"/>
                <a:gd name="connsiteY5" fmla="*/ 110297 h 1478019"/>
                <a:gd name="connsiteX6" fmla="*/ 471660 w 622747"/>
                <a:gd name="connsiteY6" fmla="*/ 156551 h 1478019"/>
                <a:gd name="connsiteX7" fmla="*/ 382711 w 622747"/>
                <a:gd name="connsiteY7" fmla="*/ 163667 h 1478019"/>
                <a:gd name="connsiteX8" fmla="*/ 332899 w 622747"/>
                <a:gd name="connsiteY8" fmla="*/ 177899 h 1478019"/>
                <a:gd name="connsiteX9" fmla="*/ 315109 w 622747"/>
                <a:gd name="connsiteY9" fmla="*/ 220594 h 1478019"/>
                <a:gd name="connsiteX10" fmla="*/ 307993 w 622747"/>
                <a:gd name="connsiteY10" fmla="*/ 270406 h 1478019"/>
                <a:gd name="connsiteX11" fmla="*/ 307993 w 622747"/>
                <a:gd name="connsiteY11" fmla="*/ 426957 h 1478019"/>
                <a:gd name="connsiteX12" fmla="*/ 340015 w 622747"/>
                <a:gd name="connsiteY12" fmla="*/ 1106531 h 1478019"/>
                <a:gd name="connsiteX13" fmla="*/ 382711 w 622747"/>
                <a:gd name="connsiteY13" fmla="*/ 1287987 h 1478019"/>
                <a:gd name="connsiteX14" fmla="*/ 510798 w 622747"/>
                <a:gd name="connsiteY14" fmla="*/ 1320009 h 1478019"/>
                <a:gd name="connsiteX15" fmla="*/ 581957 w 622747"/>
                <a:gd name="connsiteY15" fmla="*/ 1344915 h 1478019"/>
                <a:gd name="connsiteX16" fmla="*/ 617537 w 622747"/>
                <a:gd name="connsiteY16" fmla="*/ 1373379 h 1478019"/>
                <a:gd name="connsiteX17" fmla="*/ 621095 w 622747"/>
                <a:gd name="connsiteY17" fmla="*/ 1398285 h 1478019"/>
                <a:gd name="connsiteX18" fmla="*/ 603305 w 622747"/>
                <a:gd name="connsiteY18" fmla="*/ 1433864 h 1478019"/>
                <a:gd name="connsiteX19" fmla="*/ 528588 w 622747"/>
                <a:gd name="connsiteY19" fmla="*/ 1458770 h 1478019"/>
                <a:gd name="connsiteX20" fmla="*/ 400500 w 622747"/>
                <a:gd name="connsiteY20" fmla="*/ 1476560 h 1478019"/>
                <a:gd name="connsiteX21" fmla="*/ 300877 w 622747"/>
                <a:gd name="connsiteY21" fmla="*/ 1476560 h 1478019"/>
                <a:gd name="connsiteX22" fmla="*/ 211928 w 622747"/>
                <a:gd name="connsiteY22" fmla="*/ 1473002 h 1478019"/>
                <a:gd name="connsiteX23" fmla="*/ 147884 w 622747"/>
                <a:gd name="connsiteY23" fmla="*/ 1451654 h 1478019"/>
                <a:gd name="connsiteX24" fmla="*/ 101630 w 622747"/>
                <a:gd name="connsiteY24" fmla="*/ 1440980 h 1478019"/>
                <a:gd name="connsiteX25" fmla="*/ 76725 w 622747"/>
                <a:gd name="connsiteY25" fmla="*/ 1408959 h 1478019"/>
                <a:gd name="connsiteX26" fmla="*/ 90957 w 622747"/>
                <a:gd name="connsiteY26" fmla="*/ 1359147 h 1478019"/>
                <a:gd name="connsiteX27" fmla="*/ 144326 w 622747"/>
                <a:gd name="connsiteY27" fmla="*/ 1337799 h 1478019"/>
                <a:gd name="connsiteX28" fmla="*/ 275971 w 622747"/>
                <a:gd name="connsiteY28" fmla="*/ 1284429 h 1478019"/>
                <a:gd name="connsiteX29" fmla="*/ 297319 w 622747"/>
                <a:gd name="connsiteY29" fmla="*/ 1106531 h 1478019"/>
                <a:gd name="connsiteX30" fmla="*/ 286645 w 622747"/>
                <a:gd name="connsiteY30" fmla="*/ 668899 h 1478019"/>
                <a:gd name="connsiteX31" fmla="*/ 268855 w 622747"/>
                <a:gd name="connsiteY31" fmla="*/ 238384 h 1478019"/>
                <a:gd name="connsiteX32" fmla="*/ 211928 w 622747"/>
                <a:gd name="connsiteY32" fmla="*/ 177899 h 1478019"/>
                <a:gd name="connsiteX33" fmla="*/ 126536 w 622747"/>
                <a:gd name="connsiteY33" fmla="*/ 160109 h 1478019"/>
                <a:gd name="connsiteX34" fmla="*/ 48261 w 622747"/>
                <a:gd name="connsiteY34" fmla="*/ 138761 h 1478019"/>
                <a:gd name="connsiteX35" fmla="*/ 2007 w 622747"/>
                <a:gd name="connsiteY35" fmla="*/ 103181 h 1478019"/>
                <a:gd name="connsiteX36" fmla="*/ 12681 w 622747"/>
                <a:gd name="connsiteY36" fmla="*/ 64043 h 1478019"/>
                <a:gd name="connsiteX37" fmla="*/ 51819 w 622747"/>
                <a:gd name="connsiteY37" fmla="*/ 42696 h 1478019"/>
                <a:gd name="connsiteX38" fmla="*/ 137210 w 622747"/>
                <a:gd name="connsiteY38" fmla="*/ 10674 h 1478019"/>
                <a:gd name="connsiteX0" fmla="*/ 137210 w 622747"/>
                <a:gd name="connsiteY0" fmla="*/ 10674 h 1478019"/>
                <a:gd name="connsiteX1" fmla="*/ 290203 w 622747"/>
                <a:gd name="connsiteY1" fmla="*/ 0 h 1478019"/>
                <a:gd name="connsiteX2" fmla="*/ 400500 w 622747"/>
                <a:gd name="connsiteY2" fmla="*/ 10674 h 1478019"/>
                <a:gd name="connsiteX3" fmla="*/ 482334 w 622747"/>
                <a:gd name="connsiteY3" fmla="*/ 28464 h 1478019"/>
                <a:gd name="connsiteX4" fmla="*/ 546377 w 622747"/>
                <a:gd name="connsiteY4" fmla="*/ 64043 h 1478019"/>
                <a:gd name="connsiteX5" fmla="*/ 557051 w 622747"/>
                <a:gd name="connsiteY5" fmla="*/ 110297 h 1478019"/>
                <a:gd name="connsiteX6" fmla="*/ 471660 w 622747"/>
                <a:gd name="connsiteY6" fmla="*/ 156551 h 1478019"/>
                <a:gd name="connsiteX7" fmla="*/ 382711 w 622747"/>
                <a:gd name="connsiteY7" fmla="*/ 163667 h 1478019"/>
                <a:gd name="connsiteX8" fmla="*/ 332899 w 622747"/>
                <a:gd name="connsiteY8" fmla="*/ 177899 h 1478019"/>
                <a:gd name="connsiteX9" fmla="*/ 315109 w 622747"/>
                <a:gd name="connsiteY9" fmla="*/ 220594 h 1478019"/>
                <a:gd name="connsiteX10" fmla="*/ 307993 w 622747"/>
                <a:gd name="connsiteY10" fmla="*/ 270406 h 1478019"/>
                <a:gd name="connsiteX11" fmla="*/ 307993 w 622747"/>
                <a:gd name="connsiteY11" fmla="*/ 426957 h 1478019"/>
                <a:gd name="connsiteX12" fmla="*/ 340015 w 622747"/>
                <a:gd name="connsiteY12" fmla="*/ 1106531 h 1478019"/>
                <a:gd name="connsiteX13" fmla="*/ 382711 w 622747"/>
                <a:gd name="connsiteY13" fmla="*/ 1287987 h 1478019"/>
                <a:gd name="connsiteX14" fmla="*/ 510798 w 622747"/>
                <a:gd name="connsiteY14" fmla="*/ 1320009 h 1478019"/>
                <a:gd name="connsiteX15" fmla="*/ 581957 w 622747"/>
                <a:gd name="connsiteY15" fmla="*/ 1344915 h 1478019"/>
                <a:gd name="connsiteX16" fmla="*/ 617537 w 622747"/>
                <a:gd name="connsiteY16" fmla="*/ 1373379 h 1478019"/>
                <a:gd name="connsiteX17" fmla="*/ 621095 w 622747"/>
                <a:gd name="connsiteY17" fmla="*/ 1398285 h 1478019"/>
                <a:gd name="connsiteX18" fmla="*/ 603305 w 622747"/>
                <a:gd name="connsiteY18" fmla="*/ 1433864 h 1478019"/>
                <a:gd name="connsiteX19" fmla="*/ 528588 w 622747"/>
                <a:gd name="connsiteY19" fmla="*/ 1458770 h 1478019"/>
                <a:gd name="connsiteX20" fmla="*/ 400500 w 622747"/>
                <a:gd name="connsiteY20" fmla="*/ 1476560 h 1478019"/>
                <a:gd name="connsiteX21" fmla="*/ 300877 w 622747"/>
                <a:gd name="connsiteY21" fmla="*/ 1476560 h 1478019"/>
                <a:gd name="connsiteX22" fmla="*/ 211928 w 622747"/>
                <a:gd name="connsiteY22" fmla="*/ 1473002 h 1478019"/>
                <a:gd name="connsiteX23" fmla="*/ 158558 w 622747"/>
                <a:gd name="connsiteY23" fmla="*/ 1462328 h 1478019"/>
                <a:gd name="connsiteX24" fmla="*/ 101630 w 622747"/>
                <a:gd name="connsiteY24" fmla="*/ 1440980 h 1478019"/>
                <a:gd name="connsiteX25" fmla="*/ 76725 w 622747"/>
                <a:gd name="connsiteY25" fmla="*/ 1408959 h 1478019"/>
                <a:gd name="connsiteX26" fmla="*/ 90957 w 622747"/>
                <a:gd name="connsiteY26" fmla="*/ 1359147 h 1478019"/>
                <a:gd name="connsiteX27" fmla="*/ 144326 w 622747"/>
                <a:gd name="connsiteY27" fmla="*/ 1337799 h 1478019"/>
                <a:gd name="connsiteX28" fmla="*/ 275971 w 622747"/>
                <a:gd name="connsiteY28" fmla="*/ 1284429 h 1478019"/>
                <a:gd name="connsiteX29" fmla="*/ 297319 w 622747"/>
                <a:gd name="connsiteY29" fmla="*/ 1106531 h 1478019"/>
                <a:gd name="connsiteX30" fmla="*/ 286645 w 622747"/>
                <a:gd name="connsiteY30" fmla="*/ 668899 h 1478019"/>
                <a:gd name="connsiteX31" fmla="*/ 268855 w 622747"/>
                <a:gd name="connsiteY31" fmla="*/ 238384 h 1478019"/>
                <a:gd name="connsiteX32" fmla="*/ 211928 w 622747"/>
                <a:gd name="connsiteY32" fmla="*/ 177899 h 1478019"/>
                <a:gd name="connsiteX33" fmla="*/ 126536 w 622747"/>
                <a:gd name="connsiteY33" fmla="*/ 160109 h 1478019"/>
                <a:gd name="connsiteX34" fmla="*/ 48261 w 622747"/>
                <a:gd name="connsiteY34" fmla="*/ 138761 h 1478019"/>
                <a:gd name="connsiteX35" fmla="*/ 2007 w 622747"/>
                <a:gd name="connsiteY35" fmla="*/ 103181 h 1478019"/>
                <a:gd name="connsiteX36" fmla="*/ 12681 w 622747"/>
                <a:gd name="connsiteY36" fmla="*/ 64043 h 1478019"/>
                <a:gd name="connsiteX37" fmla="*/ 51819 w 622747"/>
                <a:gd name="connsiteY37" fmla="*/ 42696 h 1478019"/>
                <a:gd name="connsiteX38" fmla="*/ 137210 w 622747"/>
                <a:gd name="connsiteY38" fmla="*/ 10674 h 1478019"/>
                <a:gd name="connsiteX0" fmla="*/ 137210 w 622747"/>
                <a:gd name="connsiteY0" fmla="*/ 10674 h 1478019"/>
                <a:gd name="connsiteX1" fmla="*/ 290203 w 622747"/>
                <a:gd name="connsiteY1" fmla="*/ 0 h 1478019"/>
                <a:gd name="connsiteX2" fmla="*/ 400500 w 622747"/>
                <a:gd name="connsiteY2" fmla="*/ 10674 h 1478019"/>
                <a:gd name="connsiteX3" fmla="*/ 482334 w 622747"/>
                <a:gd name="connsiteY3" fmla="*/ 28464 h 1478019"/>
                <a:gd name="connsiteX4" fmla="*/ 546377 w 622747"/>
                <a:gd name="connsiteY4" fmla="*/ 64043 h 1478019"/>
                <a:gd name="connsiteX5" fmla="*/ 557051 w 622747"/>
                <a:gd name="connsiteY5" fmla="*/ 110297 h 1478019"/>
                <a:gd name="connsiteX6" fmla="*/ 471660 w 622747"/>
                <a:gd name="connsiteY6" fmla="*/ 156551 h 1478019"/>
                <a:gd name="connsiteX7" fmla="*/ 382711 w 622747"/>
                <a:gd name="connsiteY7" fmla="*/ 163667 h 1478019"/>
                <a:gd name="connsiteX8" fmla="*/ 332899 w 622747"/>
                <a:gd name="connsiteY8" fmla="*/ 177899 h 1478019"/>
                <a:gd name="connsiteX9" fmla="*/ 315109 w 622747"/>
                <a:gd name="connsiteY9" fmla="*/ 220594 h 1478019"/>
                <a:gd name="connsiteX10" fmla="*/ 307993 w 622747"/>
                <a:gd name="connsiteY10" fmla="*/ 270406 h 1478019"/>
                <a:gd name="connsiteX11" fmla="*/ 307993 w 622747"/>
                <a:gd name="connsiteY11" fmla="*/ 426957 h 1478019"/>
                <a:gd name="connsiteX12" fmla="*/ 340015 w 622747"/>
                <a:gd name="connsiteY12" fmla="*/ 1106531 h 1478019"/>
                <a:gd name="connsiteX13" fmla="*/ 382711 w 622747"/>
                <a:gd name="connsiteY13" fmla="*/ 1287987 h 1478019"/>
                <a:gd name="connsiteX14" fmla="*/ 482334 w 622747"/>
                <a:gd name="connsiteY14" fmla="*/ 1316451 h 1478019"/>
                <a:gd name="connsiteX15" fmla="*/ 581957 w 622747"/>
                <a:gd name="connsiteY15" fmla="*/ 1344915 h 1478019"/>
                <a:gd name="connsiteX16" fmla="*/ 617537 w 622747"/>
                <a:gd name="connsiteY16" fmla="*/ 1373379 h 1478019"/>
                <a:gd name="connsiteX17" fmla="*/ 621095 w 622747"/>
                <a:gd name="connsiteY17" fmla="*/ 1398285 h 1478019"/>
                <a:gd name="connsiteX18" fmla="*/ 603305 w 622747"/>
                <a:gd name="connsiteY18" fmla="*/ 1433864 h 1478019"/>
                <a:gd name="connsiteX19" fmla="*/ 528588 w 622747"/>
                <a:gd name="connsiteY19" fmla="*/ 1458770 h 1478019"/>
                <a:gd name="connsiteX20" fmla="*/ 400500 w 622747"/>
                <a:gd name="connsiteY20" fmla="*/ 1476560 h 1478019"/>
                <a:gd name="connsiteX21" fmla="*/ 300877 w 622747"/>
                <a:gd name="connsiteY21" fmla="*/ 1476560 h 1478019"/>
                <a:gd name="connsiteX22" fmla="*/ 211928 w 622747"/>
                <a:gd name="connsiteY22" fmla="*/ 1473002 h 1478019"/>
                <a:gd name="connsiteX23" fmla="*/ 158558 w 622747"/>
                <a:gd name="connsiteY23" fmla="*/ 1462328 h 1478019"/>
                <a:gd name="connsiteX24" fmla="*/ 101630 w 622747"/>
                <a:gd name="connsiteY24" fmla="*/ 1440980 h 1478019"/>
                <a:gd name="connsiteX25" fmla="*/ 76725 w 622747"/>
                <a:gd name="connsiteY25" fmla="*/ 1408959 h 1478019"/>
                <a:gd name="connsiteX26" fmla="*/ 90957 w 622747"/>
                <a:gd name="connsiteY26" fmla="*/ 1359147 h 1478019"/>
                <a:gd name="connsiteX27" fmla="*/ 144326 w 622747"/>
                <a:gd name="connsiteY27" fmla="*/ 1337799 h 1478019"/>
                <a:gd name="connsiteX28" fmla="*/ 275971 w 622747"/>
                <a:gd name="connsiteY28" fmla="*/ 1284429 h 1478019"/>
                <a:gd name="connsiteX29" fmla="*/ 297319 w 622747"/>
                <a:gd name="connsiteY29" fmla="*/ 1106531 h 1478019"/>
                <a:gd name="connsiteX30" fmla="*/ 286645 w 622747"/>
                <a:gd name="connsiteY30" fmla="*/ 668899 h 1478019"/>
                <a:gd name="connsiteX31" fmla="*/ 268855 w 622747"/>
                <a:gd name="connsiteY31" fmla="*/ 238384 h 1478019"/>
                <a:gd name="connsiteX32" fmla="*/ 211928 w 622747"/>
                <a:gd name="connsiteY32" fmla="*/ 177899 h 1478019"/>
                <a:gd name="connsiteX33" fmla="*/ 126536 w 622747"/>
                <a:gd name="connsiteY33" fmla="*/ 160109 h 1478019"/>
                <a:gd name="connsiteX34" fmla="*/ 48261 w 622747"/>
                <a:gd name="connsiteY34" fmla="*/ 138761 h 1478019"/>
                <a:gd name="connsiteX35" fmla="*/ 2007 w 622747"/>
                <a:gd name="connsiteY35" fmla="*/ 103181 h 1478019"/>
                <a:gd name="connsiteX36" fmla="*/ 12681 w 622747"/>
                <a:gd name="connsiteY36" fmla="*/ 64043 h 1478019"/>
                <a:gd name="connsiteX37" fmla="*/ 51819 w 622747"/>
                <a:gd name="connsiteY37" fmla="*/ 42696 h 1478019"/>
                <a:gd name="connsiteX38" fmla="*/ 137210 w 622747"/>
                <a:gd name="connsiteY38" fmla="*/ 10674 h 1478019"/>
                <a:gd name="connsiteX0" fmla="*/ 137210 w 622747"/>
                <a:gd name="connsiteY0" fmla="*/ 10674 h 1477758"/>
                <a:gd name="connsiteX1" fmla="*/ 290203 w 622747"/>
                <a:gd name="connsiteY1" fmla="*/ 0 h 1477758"/>
                <a:gd name="connsiteX2" fmla="*/ 400500 w 622747"/>
                <a:gd name="connsiteY2" fmla="*/ 10674 h 1477758"/>
                <a:gd name="connsiteX3" fmla="*/ 482334 w 622747"/>
                <a:gd name="connsiteY3" fmla="*/ 28464 h 1477758"/>
                <a:gd name="connsiteX4" fmla="*/ 546377 w 622747"/>
                <a:gd name="connsiteY4" fmla="*/ 64043 h 1477758"/>
                <a:gd name="connsiteX5" fmla="*/ 557051 w 622747"/>
                <a:gd name="connsiteY5" fmla="*/ 110297 h 1477758"/>
                <a:gd name="connsiteX6" fmla="*/ 471660 w 622747"/>
                <a:gd name="connsiteY6" fmla="*/ 156551 h 1477758"/>
                <a:gd name="connsiteX7" fmla="*/ 382711 w 622747"/>
                <a:gd name="connsiteY7" fmla="*/ 163667 h 1477758"/>
                <a:gd name="connsiteX8" fmla="*/ 332899 w 622747"/>
                <a:gd name="connsiteY8" fmla="*/ 177899 h 1477758"/>
                <a:gd name="connsiteX9" fmla="*/ 315109 w 622747"/>
                <a:gd name="connsiteY9" fmla="*/ 220594 h 1477758"/>
                <a:gd name="connsiteX10" fmla="*/ 307993 w 622747"/>
                <a:gd name="connsiteY10" fmla="*/ 270406 h 1477758"/>
                <a:gd name="connsiteX11" fmla="*/ 307993 w 622747"/>
                <a:gd name="connsiteY11" fmla="*/ 426957 h 1477758"/>
                <a:gd name="connsiteX12" fmla="*/ 340015 w 622747"/>
                <a:gd name="connsiteY12" fmla="*/ 1106531 h 1477758"/>
                <a:gd name="connsiteX13" fmla="*/ 382711 w 622747"/>
                <a:gd name="connsiteY13" fmla="*/ 1287987 h 1477758"/>
                <a:gd name="connsiteX14" fmla="*/ 482334 w 622747"/>
                <a:gd name="connsiteY14" fmla="*/ 1316451 h 1477758"/>
                <a:gd name="connsiteX15" fmla="*/ 581957 w 622747"/>
                <a:gd name="connsiteY15" fmla="*/ 1344915 h 1477758"/>
                <a:gd name="connsiteX16" fmla="*/ 617537 w 622747"/>
                <a:gd name="connsiteY16" fmla="*/ 1373379 h 1477758"/>
                <a:gd name="connsiteX17" fmla="*/ 621095 w 622747"/>
                <a:gd name="connsiteY17" fmla="*/ 1398285 h 1477758"/>
                <a:gd name="connsiteX18" fmla="*/ 603305 w 622747"/>
                <a:gd name="connsiteY18" fmla="*/ 1433864 h 1477758"/>
                <a:gd name="connsiteX19" fmla="*/ 507240 w 622747"/>
                <a:gd name="connsiteY19" fmla="*/ 1462328 h 1477758"/>
                <a:gd name="connsiteX20" fmla="*/ 400500 w 622747"/>
                <a:gd name="connsiteY20" fmla="*/ 1476560 h 1477758"/>
                <a:gd name="connsiteX21" fmla="*/ 300877 w 622747"/>
                <a:gd name="connsiteY21" fmla="*/ 1476560 h 1477758"/>
                <a:gd name="connsiteX22" fmla="*/ 211928 w 622747"/>
                <a:gd name="connsiteY22" fmla="*/ 1473002 h 1477758"/>
                <a:gd name="connsiteX23" fmla="*/ 158558 w 622747"/>
                <a:gd name="connsiteY23" fmla="*/ 1462328 h 1477758"/>
                <a:gd name="connsiteX24" fmla="*/ 101630 w 622747"/>
                <a:gd name="connsiteY24" fmla="*/ 1440980 h 1477758"/>
                <a:gd name="connsiteX25" fmla="*/ 76725 w 622747"/>
                <a:gd name="connsiteY25" fmla="*/ 1408959 h 1477758"/>
                <a:gd name="connsiteX26" fmla="*/ 90957 w 622747"/>
                <a:gd name="connsiteY26" fmla="*/ 1359147 h 1477758"/>
                <a:gd name="connsiteX27" fmla="*/ 144326 w 622747"/>
                <a:gd name="connsiteY27" fmla="*/ 1337799 h 1477758"/>
                <a:gd name="connsiteX28" fmla="*/ 275971 w 622747"/>
                <a:gd name="connsiteY28" fmla="*/ 1284429 h 1477758"/>
                <a:gd name="connsiteX29" fmla="*/ 297319 w 622747"/>
                <a:gd name="connsiteY29" fmla="*/ 1106531 h 1477758"/>
                <a:gd name="connsiteX30" fmla="*/ 286645 w 622747"/>
                <a:gd name="connsiteY30" fmla="*/ 668899 h 1477758"/>
                <a:gd name="connsiteX31" fmla="*/ 268855 w 622747"/>
                <a:gd name="connsiteY31" fmla="*/ 238384 h 1477758"/>
                <a:gd name="connsiteX32" fmla="*/ 211928 w 622747"/>
                <a:gd name="connsiteY32" fmla="*/ 177899 h 1477758"/>
                <a:gd name="connsiteX33" fmla="*/ 126536 w 622747"/>
                <a:gd name="connsiteY33" fmla="*/ 160109 h 1477758"/>
                <a:gd name="connsiteX34" fmla="*/ 48261 w 622747"/>
                <a:gd name="connsiteY34" fmla="*/ 138761 h 1477758"/>
                <a:gd name="connsiteX35" fmla="*/ 2007 w 622747"/>
                <a:gd name="connsiteY35" fmla="*/ 103181 h 1477758"/>
                <a:gd name="connsiteX36" fmla="*/ 12681 w 622747"/>
                <a:gd name="connsiteY36" fmla="*/ 64043 h 1477758"/>
                <a:gd name="connsiteX37" fmla="*/ 51819 w 622747"/>
                <a:gd name="connsiteY37" fmla="*/ 42696 h 1477758"/>
                <a:gd name="connsiteX38" fmla="*/ 137210 w 622747"/>
                <a:gd name="connsiteY38" fmla="*/ 10674 h 1477758"/>
                <a:gd name="connsiteX0" fmla="*/ 137210 w 622747"/>
                <a:gd name="connsiteY0" fmla="*/ 10674 h 1477758"/>
                <a:gd name="connsiteX1" fmla="*/ 290203 w 622747"/>
                <a:gd name="connsiteY1" fmla="*/ 0 h 1477758"/>
                <a:gd name="connsiteX2" fmla="*/ 400500 w 622747"/>
                <a:gd name="connsiteY2" fmla="*/ 10674 h 1477758"/>
                <a:gd name="connsiteX3" fmla="*/ 482334 w 622747"/>
                <a:gd name="connsiteY3" fmla="*/ 28464 h 1477758"/>
                <a:gd name="connsiteX4" fmla="*/ 546377 w 622747"/>
                <a:gd name="connsiteY4" fmla="*/ 64043 h 1477758"/>
                <a:gd name="connsiteX5" fmla="*/ 557051 w 622747"/>
                <a:gd name="connsiteY5" fmla="*/ 110297 h 1477758"/>
                <a:gd name="connsiteX6" fmla="*/ 471660 w 622747"/>
                <a:gd name="connsiteY6" fmla="*/ 145877 h 1477758"/>
                <a:gd name="connsiteX7" fmla="*/ 382711 w 622747"/>
                <a:gd name="connsiteY7" fmla="*/ 163667 h 1477758"/>
                <a:gd name="connsiteX8" fmla="*/ 332899 w 622747"/>
                <a:gd name="connsiteY8" fmla="*/ 177899 h 1477758"/>
                <a:gd name="connsiteX9" fmla="*/ 315109 w 622747"/>
                <a:gd name="connsiteY9" fmla="*/ 220594 h 1477758"/>
                <a:gd name="connsiteX10" fmla="*/ 307993 w 622747"/>
                <a:gd name="connsiteY10" fmla="*/ 270406 h 1477758"/>
                <a:gd name="connsiteX11" fmla="*/ 307993 w 622747"/>
                <a:gd name="connsiteY11" fmla="*/ 426957 h 1477758"/>
                <a:gd name="connsiteX12" fmla="*/ 340015 w 622747"/>
                <a:gd name="connsiteY12" fmla="*/ 1106531 h 1477758"/>
                <a:gd name="connsiteX13" fmla="*/ 382711 w 622747"/>
                <a:gd name="connsiteY13" fmla="*/ 1287987 h 1477758"/>
                <a:gd name="connsiteX14" fmla="*/ 482334 w 622747"/>
                <a:gd name="connsiteY14" fmla="*/ 1316451 h 1477758"/>
                <a:gd name="connsiteX15" fmla="*/ 581957 w 622747"/>
                <a:gd name="connsiteY15" fmla="*/ 1344915 h 1477758"/>
                <a:gd name="connsiteX16" fmla="*/ 617537 w 622747"/>
                <a:gd name="connsiteY16" fmla="*/ 1373379 h 1477758"/>
                <a:gd name="connsiteX17" fmla="*/ 621095 w 622747"/>
                <a:gd name="connsiteY17" fmla="*/ 1398285 h 1477758"/>
                <a:gd name="connsiteX18" fmla="*/ 603305 w 622747"/>
                <a:gd name="connsiteY18" fmla="*/ 1433864 h 1477758"/>
                <a:gd name="connsiteX19" fmla="*/ 507240 w 622747"/>
                <a:gd name="connsiteY19" fmla="*/ 1462328 h 1477758"/>
                <a:gd name="connsiteX20" fmla="*/ 400500 w 622747"/>
                <a:gd name="connsiteY20" fmla="*/ 1476560 h 1477758"/>
                <a:gd name="connsiteX21" fmla="*/ 300877 w 622747"/>
                <a:gd name="connsiteY21" fmla="*/ 1476560 h 1477758"/>
                <a:gd name="connsiteX22" fmla="*/ 211928 w 622747"/>
                <a:gd name="connsiteY22" fmla="*/ 1473002 h 1477758"/>
                <a:gd name="connsiteX23" fmla="*/ 158558 w 622747"/>
                <a:gd name="connsiteY23" fmla="*/ 1462328 h 1477758"/>
                <a:gd name="connsiteX24" fmla="*/ 101630 w 622747"/>
                <a:gd name="connsiteY24" fmla="*/ 1440980 h 1477758"/>
                <a:gd name="connsiteX25" fmla="*/ 76725 w 622747"/>
                <a:gd name="connsiteY25" fmla="*/ 1408959 h 1477758"/>
                <a:gd name="connsiteX26" fmla="*/ 90957 w 622747"/>
                <a:gd name="connsiteY26" fmla="*/ 1359147 h 1477758"/>
                <a:gd name="connsiteX27" fmla="*/ 144326 w 622747"/>
                <a:gd name="connsiteY27" fmla="*/ 1337799 h 1477758"/>
                <a:gd name="connsiteX28" fmla="*/ 275971 w 622747"/>
                <a:gd name="connsiteY28" fmla="*/ 1284429 h 1477758"/>
                <a:gd name="connsiteX29" fmla="*/ 297319 w 622747"/>
                <a:gd name="connsiteY29" fmla="*/ 1106531 h 1477758"/>
                <a:gd name="connsiteX30" fmla="*/ 286645 w 622747"/>
                <a:gd name="connsiteY30" fmla="*/ 668899 h 1477758"/>
                <a:gd name="connsiteX31" fmla="*/ 268855 w 622747"/>
                <a:gd name="connsiteY31" fmla="*/ 238384 h 1477758"/>
                <a:gd name="connsiteX32" fmla="*/ 211928 w 622747"/>
                <a:gd name="connsiteY32" fmla="*/ 177899 h 1477758"/>
                <a:gd name="connsiteX33" fmla="*/ 126536 w 622747"/>
                <a:gd name="connsiteY33" fmla="*/ 160109 h 1477758"/>
                <a:gd name="connsiteX34" fmla="*/ 48261 w 622747"/>
                <a:gd name="connsiteY34" fmla="*/ 138761 h 1477758"/>
                <a:gd name="connsiteX35" fmla="*/ 2007 w 622747"/>
                <a:gd name="connsiteY35" fmla="*/ 103181 h 1477758"/>
                <a:gd name="connsiteX36" fmla="*/ 12681 w 622747"/>
                <a:gd name="connsiteY36" fmla="*/ 64043 h 1477758"/>
                <a:gd name="connsiteX37" fmla="*/ 51819 w 622747"/>
                <a:gd name="connsiteY37" fmla="*/ 42696 h 1477758"/>
                <a:gd name="connsiteX38" fmla="*/ 137210 w 622747"/>
                <a:gd name="connsiteY38" fmla="*/ 10674 h 1477758"/>
                <a:gd name="connsiteX0" fmla="*/ 137210 w 622747"/>
                <a:gd name="connsiteY0" fmla="*/ 10674 h 1477758"/>
                <a:gd name="connsiteX1" fmla="*/ 290203 w 622747"/>
                <a:gd name="connsiteY1" fmla="*/ 0 h 1477758"/>
                <a:gd name="connsiteX2" fmla="*/ 400500 w 622747"/>
                <a:gd name="connsiteY2" fmla="*/ 10674 h 1477758"/>
                <a:gd name="connsiteX3" fmla="*/ 482334 w 622747"/>
                <a:gd name="connsiteY3" fmla="*/ 28464 h 1477758"/>
                <a:gd name="connsiteX4" fmla="*/ 546377 w 622747"/>
                <a:gd name="connsiteY4" fmla="*/ 64043 h 1477758"/>
                <a:gd name="connsiteX5" fmla="*/ 549935 w 622747"/>
                <a:gd name="connsiteY5" fmla="*/ 110297 h 1477758"/>
                <a:gd name="connsiteX6" fmla="*/ 471660 w 622747"/>
                <a:gd name="connsiteY6" fmla="*/ 145877 h 1477758"/>
                <a:gd name="connsiteX7" fmla="*/ 382711 w 622747"/>
                <a:gd name="connsiteY7" fmla="*/ 163667 h 1477758"/>
                <a:gd name="connsiteX8" fmla="*/ 332899 w 622747"/>
                <a:gd name="connsiteY8" fmla="*/ 177899 h 1477758"/>
                <a:gd name="connsiteX9" fmla="*/ 315109 w 622747"/>
                <a:gd name="connsiteY9" fmla="*/ 220594 h 1477758"/>
                <a:gd name="connsiteX10" fmla="*/ 307993 w 622747"/>
                <a:gd name="connsiteY10" fmla="*/ 270406 h 1477758"/>
                <a:gd name="connsiteX11" fmla="*/ 307993 w 622747"/>
                <a:gd name="connsiteY11" fmla="*/ 426957 h 1477758"/>
                <a:gd name="connsiteX12" fmla="*/ 340015 w 622747"/>
                <a:gd name="connsiteY12" fmla="*/ 1106531 h 1477758"/>
                <a:gd name="connsiteX13" fmla="*/ 382711 w 622747"/>
                <a:gd name="connsiteY13" fmla="*/ 1287987 h 1477758"/>
                <a:gd name="connsiteX14" fmla="*/ 482334 w 622747"/>
                <a:gd name="connsiteY14" fmla="*/ 1316451 h 1477758"/>
                <a:gd name="connsiteX15" fmla="*/ 581957 w 622747"/>
                <a:gd name="connsiteY15" fmla="*/ 1344915 h 1477758"/>
                <a:gd name="connsiteX16" fmla="*/ 617537 w 622747"/>
                <a:gd name="connsiteY16" fmla="*/ 1373379 h 1477758"/>
                <a:gd name="connsiteX17" fmla="*/ 621095 w 622747"/>
                <a:gd name="connsiteY17" fmla="*/ 1398285 h 1477758"/>
                <a:gd name="connsiteX18" fmla="*/ 603305 w 622747"/>
                <a:gd name="connsiteY18" fmla="*/ 1433864 h 1477758"/>
                <a:gd name="connsiteX19" fmla="*/ 507240 w 622747"/>
                <a:gd name="connsiteY19" fmla="*/ 1462328 h 1477758"/>
                <a:gd name="connsiteX20" fmla="*/ 400500 w 622747"/>
                <a:gd name="connsiteY20" fmla="*/ 1476560 h 1477758"/>
                <a:gd name="connsiteX21" fmla="*/ 300877 w 622747"/>
                <a:gd name="connsiteY21" fmla="*/ 1476560 h 1477758"/>
                <a:gd name="connsiteX22" fmla="*/ 211928 w 622747"/>
                <a:gd name="connsiteY22" fmla="*/ 1473002 h 1477758"/>
                <a:gd name="connsiteX23" fmla="*/ 158558 w 622747"/>
                <a:gd name="connsiteY23" fmla="*/ 1462328 h 1477758"/>
                <a:gd name="connsiteX24" fmla="*/ 101630 w 622747"/>
                <a:gd name="connsiteY24" fmla="*/ 1440980 h 1477758"/>
                <a:gd name="connsiteX25" fmla="*/ 76725 w 622747"/>
                <a:gd name="connsiteY25" fmla="*/ 1408959 h 1477758"/>
                <a:gd name="connsiteX26" fmla="*/ 90957 w 622747"/>
                <a:gd name="connsiteY26" fmla="*/ 1359147 h 1477758"/>
                <a:gd name="connsiteX27" fmla="*/ 144326 w 622747"/>
                <a:gd name="connsiteY27" fmla="*/ 1337799 h 1477758"/>
                <a:gd name="connsiteX28" fmla="*/ 275971 w 622747"/>
                <a:gd name="connsiteY28" fmla="*/ 1284429 h 1477758"/>
                <a:gd name="connsiteX29" fmla="*/ 297319 w 622747"/>
                <a:gd name="connsiteY29" fmla="*/ 1106531 h 1477758"/>
                <a:gd name="connsiteX30" fmla="*/ 286645 w 622747"/>
                <a:gd name="connsiteY30" fmla="*/ 668899 h 1477758"/>
                <a:gd name="connsiteX31" fmla="*/ 268855 w 622747"/>
                <a:gd name="connsiteY31" fmla="*/ 238384 h 1477758"/>
                <a:gd name="connsiteX32" fmla="*/ 211928 w 622747"/>
                <a:gd name="connsiteY32" fmla="*/ 177899 h 1477758"/>
                <a:gd name="connsiteX33" fmla="*/ 126536 w 622747"/>
                <a:gd name="connsiteY33" fmla="*/ 160109 h 1477758"/>
                <a:gd name="connsiteX34" fmla="*/ 48261 w 622747"/>
                <a:gd name="connsiteY34" fmla="*/ 138761 h 1477758"/>
                <a:gd name="connsiteX35" fmla="*/ 2007 w 622747"/>
                <a:gd name="connsiteY35" fmla="*/ 103181 h 1477758"/>
                <a:gd name="connsiteX36" fmla="*/ 12681 w 622747"/>
                <a:gd name="connsiteY36" fmla="*/ 64043 h 1477758"/>
                <a:gd name="connsiteX37" fmla="*/ 51819 w 622747"/>
                <a:gd name="connsiteY37" fmla="*/ 42696 h 1477758"/>
                <a:gd name="connsiteX38" fmla="*/ 137210 w 622747"/>
                <a:gd name="connsiteY38" fmla="*/ 10674 h 1477758"/>
                <a:gd name="connsiteX0" fmla="*/ 137210 w 622747"/>
                <a:gd name="connsiteY0" fmla="*/ 10674 h 1477758"/>
                <a:gd name="connsiteX1" fmla="*/ 290203 w 622747"/>
                <a:gd name="connsiteY1" fmla="*/ 0 h 1477758"/>
                <a:gd name="connsiteX2" fmla="*/ 400500 w 622747"/>
                <a:gd name="connsiteY2" fmla="*/ 10674 h 1477758"/>
                <a:gd name="connsiteX3" fmla="*/ 482334 w 622747"/>
                <a:gd name="connsiteY3" fmla="*/ 28464 h 1477758"/>
                <a:gd name="connsiteX4" fmla="*/ 546377 w 622747"/>
                <a:gd name="connsiteY4" fmla="*/ 64043 h 1477758"/>
                <a:gd name="connsiteX5" fmla="*/ 549935 w 622747"/>
                <a:gd name="connsiteY5" fmla="*/ 110297 h 1477758"/>
                <a:gd name="connsiteX6" fmla="*/ 471660 w 622747"/>
                <a:gd name="connsiteY6" fmla="*/ 145877 h 1477758"/>
                <a:gd name="connsiteX7" fmla="*/ 382711 w 622747"/>
                <a:gd name="connsiteY7" fmla="*/ 163667 h 1477758"/>
                <a:gd name="connsiteX8" fmla="*/ 332899 w 622747"/>
                <a:gd name="connsiteY8" fmla="*/ 177899 h 1477758"/>
                <a:gd name="connsiteX9" fmla="*/ 315109 w 622747"/>
                <a:gd name="connsiteY9" fmla="*/ 220594 h 1477758"/>
                <a:gd name="connsiteX10" fmla="*/ 307993 w 622747"/>
                <a:gd name="connsiteY10" fmla="*/ 270406 h 1477758"/>
                <a:gd name="connsiteX11" fmla="*/ 307993 w 622747"/>
                <a:gd name="connsiteY11" fmla="*/ 426957 h 1477758"/>
                <a:gd name="connsiteX12" fmla="*/ 340015 w 622747"/>
                <a:gd name="connsiteY12" fmla="*/ 1106531 h 1477758"/>
                <a:gd name="connsiteX13" fmla="*/ 382711 w 622747"/>
                <a:gd name="connsiteY13" fmla="*/ 1287987 h 1477758"/>
                <a:gd name="connsiteX14" fmla="*/ 482334 w 622747"/>
                <a:gd name="connsiteY14" fmla="*/ 1316451 h 1477758"/>
                <a:gd name="connsiteX15" fmla="*/ 581957 w 622747"/>
                <a:gd name="connsiteY15" fmla="*/ 1344915 h 1477758"/>
                <a:gd name="connsiteX16" fmla="*/ 617537 w 622747"/>
                <a:gd name="connsiteY16" fmla="*/ 1373379 h 1477758"/>
                <a:gd name="connsiteX17" fmla="*/ 621095 w 622747"/>
                <a:gd name="connsiteY17" fmla="*/ 1398285 h 1477758"/>
                <a:gd name="connsiteX18" fmla="*/ 603305 w 622747"/>
                <a:gd name="connsiteY18" fmla="*/ 1433864 h 1477758"/>
                <a:gd name="connsiteX19" fmla="*/ 507240 w 622747"/>
                <a:gd name="connsiteY19" fmla="*/ 1462328 h 1477758"/>
                <a:gd name="connsiteX20" fmla="*/ 400500 w 622747"/>
                <a:gd name="connsiteY20" fmla="*/ 1476560 h 1477758"/>
                <a:gd name="connsiteX21" fmla="*/ 300877 w 622747"/>
                <a:gd name="connsiteY21" fmla="*/ 1476560 h 1477758"/>
                <a:gd name="connsiteX22" fmla="*/ 211928 w 622747"/>
                <a:gd name="connsiteY22" fmla="*/ 1473002 h 1477758"/>
                <a:gd name="connsiteX23" fmla="*/ 158558 w 622747"/>
                <a:gd name="connsiteY23" fmla="*/ 1462328 h 1477758"/>
                <a:gd name="connsiteX24" fmla="*/ 101630 w 622747"/>
                <a:gd name="connsiteY24" fmla="*/ 1440980 h 1477758"/>
                <a:gd name="connsiteX25" fmla="*/ 76725 w 622747"/>
                <a:gd name="connsiteY25" fmla="*/ 1408959 h 1477758"/>
                <a:gd name="connsiteX26" fmla="*/ 90957 w 622747"/>
                <a:gd name="connsiteY26" fmla="*/ 1359147 h 1477758"/>
                <a:gd name="connsiteX27" fmla="*/ 144326 w 622747"/>
                <a:gd name="connsiteY27" fmla="*/ 1337799 h 1477758"/>
                <a:gd name="connsiteX28" fmla="*/ 275971 w 622747"/>
                <a:gd name="connsiteY28" fmla="*/ 1284429 h 1477758"/>
                <a:gd name="connsiteX29" fmla="*/ 300877 w 622747"/>
                <a:gd name="connsiteY29" fmla="*/ 1106531 h 1477758"/>
                <a:gd name="connsiteX30" fmla="*/ 286645 w 622747"/>
                <a:gd name="connsiteY30" fmla="*/ 668899 h 1477758"/>
                <a:gd name="connsiteX31" fmla="*/ 268855 w 622747"/>
                <a:gd name="connsiteY31" fmla="*/ 238384 h 1477758"/>
                <a:gd name="connsiteX32" fmla="*/ 211928 w 622747"/>
                <a:gd name="connsiteY32" fmla="*/ 177899 h 1477758"/>
                <a:gd name="connsiteX33" fmla="*/ 126536 w 622747"/>
                <a:gd name="connsiteY33" fmla="*/ 160109 h 1477758"/>
                <a:gd name="connsiteX34" fmla="*/ 48261 w 622747"/>
                <a:gd name="connsiteY34" fmla="*/ 138761 h 1477758"/>
                <a:gd name="connsiteX35" fmla="*/ 2007 w 622747"/>
                <a:gd name="connsiteY35" fmla="*/ 103181 h 1477758"/>
                <a:gd name="connsiteX36" fmla="*/ 12681 w 622747"/>
                <a:gd name="connsiteY36" fmla="*/ 64043 h 1477758"/>
                <a:gd name="connsiteX37" fmla="*/ 51819 w 622747"/>
                <a:gd name="connsiteY37" fmla="*/ 42696 h 1477758"/>
                <a:gd name="connsiteX38" fmla="*/ 137210 w 622747"/>
                <a:gd name="connsiteY38" fmla="*/ 10674 h 1477758"/>
                <a:gd name="connsiteX0" fmla="*/ 137210 w 622747"/>
                <a:gd name="connsiteY0" fmla="*/ 10674 h 1477758"/>
                <a:gd name="connsiteX1" fmla="*/ 290203 w 622747"/>
                <a:gd name="connsiteY1" fmla="*/ 0 h 1477758"/>
                <a:gd name="connsiteX2" fmla="*/ 400500 w 622747"/>
                <a:gd name="connsiteY2" fmla="*/ 10674 h 1477758"/>
                <a:gd name="connsiteX3" fmla="*/ 482334 w 622747"/>
                <a:gd name="connsiteY3" fmla="*/ 28464 h 1477758"/>
                <a:gd name="connsiteX4" fmla="*/ 546377 w 622747"/>
                <a:gd name="connsiteY4" fmla="*/ 64043 h 1477758"/>
                <a:gd name="connsiteX5" fmla="*/ 549935 w 622747"/>
                <a:gd name="connsiteY5" fmla="*/ 110297 h 1477758"/>
                <a:gd name="connsiteX6" fmla="*/ 471660 w 622747"/>
                <a:gd name="connsiteY6" fmla="*/ 145877 h 1477758"/>
                <a:gd name="connsiteX7" fmla="*/ 382711 w 622747"/>
                <a:gd name="connsiteY7" fmla="*/ 163667 h 1477758"/>
                <a:gd name="connsiteX8" fmla="*/ 332899 w 622747"/>
                <a:gd name="connsiteY8" fmla="*/ 177899 h 1477758"/>
                <a:gd name="connsiteX9" fmla="*/ 315109 w 622747"/>
                <a:gd name="connsiteY9" fmla="*/ 220594 h 1477758"/>
                <a:gd name="connsiteX10" fmla="*/ 307993 w 622747"/>
                <a:gd name="connsiteY10" fmla="*/ 270406 h 1477758"/>
                <a:gd name="connsiteX11" fmla="*/ 307993 w 622747"/>
                <a:gd name="connsiteY11" fmla="*/ 426957 h 1477758"/>
                <a:gd name="connsiteX12" fmla="*/ 336457 w 622747"/>
                <a:gd name="connsiteY12" fmla="*/ 1106531 h 1477758"/>
                <a:gd name="connsiteX13" fmla="*/ 382711 w 622747"/>
                <a:gd name="connsiteY13" fmla="*/ 1287987 h 1477758"/>
                <a:gd name="connsiteX14" fmla="*/ 482334 w 622747"/>
                <a:gd name="connsiteY14" fmla="*/ 1316451 h 1477758"/>
                <a:gd name="connsiteX15" fmla="*/ 581957 w 622747"/>
                <a:gd name="connsiteY15" fmla="*/ 1344915 h 1477758"/>
                <a:gd name="connsiteX16" fmla="*/ 617537 w 622747"/>
                <a:gd name="connsiteY16" fmla="*/ 1373379 h 1477758"/>
                <a:gd name="connsiteX17" fmla="*/ 621095 w 622747"/>
                <a:gd name="connsiteY17" fmla="*/ 1398285 h 1477758"/>
                <a:gd name="connsiteX18" fmla="*/ 603305 w 622747"/>
                <a:gd name="connsiteY18" fmla="*/ 1433864 h 1477758"/>
                <a:gd name="connsiteX19" fmla="*/ 507240 w 622747"/>
                <a:gd name="connsiteY19" fmla="*/ 1462328 h 1477758"/>
                <a:gd name="connsiteX20" fmla="*/ 400500 w 622747"/>
                <a:gd name="connsiteY20" fmla="*/ 1476560 h 1477758"/>
                <a:gd name="connsiteX21" fmla="*/ 300877 w 622747"/>
                <a:gd name="connsiteY21" fmla="*/ 1476560 h 1477758"/>
                <a:gd name="connsiteX22" fmla="*/ 211928 w 622747"/>
                <a:gd name="connsiteY22" fmla="*/ 1473002 h 1477758"/>
                <a:gd name="connsiteX23" fmla="*/ 158558 w 622747"/>
                <a:gd name="connsiteY23" fmla="*/ 1462328 h 1477758"/>
                <a:gd name="connsiteX24" fmla="*/ 101630 w 622747"/>
                <a:gd name="connsiteY24" fmla="*/ 1440980 h 1477758"/>
                <a:gd name="connsiteX25" fmla="*/ 76725 w 622747"/>
                <a:gd name="connsiteY25" fmla="*/ 1408959 h 1477758"/>
                <a:gd name="connsiteX26" fmla="*/ 90957 w 622747"/>
                <a:gd name="connsiteY26" fmla="*/ 1359147 h 1477758"/>
                <a:gd name="connsiteX27" fmla="*/ 144326 w 622747"/>
                <a:gd name="connsiteY27" fmla="*/ 1337799 h 1477758"/>
                <a:gd name="connsiteX28" fmla="*/ 275971 w 622747"/>
                <a:gd name="connsiteY28" fmla="*/ 1284429 h 1477758"/>
                <a:gd name="connsiteX29" fmla="*/ 300877 w 622747"/>
                <a:gd name="connsiteY29" fmla="*/ 1106531 h 1477758"/>
                <a:gd name="connsiteX30" fmla="*/ 286645 w 622747"/>
                <a:gd name="connsiteY30" fmla="*/ 668899 h 1477758"/>
                <a:gd name="connsiteX31" fmla="*/ 268855 w 622747"/>
                <a:gd name="connsiteY31" fmla="*/ 238384 h 1477758"/>
                <a:gd name="connsiteX32" fmla="*/ 211928 w 622747"/>
                <a:gd name="connsiteY32" fmla="*/ 177899 h 1477758"/>
                <a:gd name="connsiteX33" fmla="*/ 126536 w 622747"/>
                <a:gd name="connsiteY33" fmla="*/ 160109 h 1477758"/>
                <a:gd name="connsiteX34" fmla="*/ 48261 w 622747"/>
                <a:gd name="connsiteY34" fmla="*/ 138761 h 1477758"/>
                <a:gd name="connsiteX35" fmla="*/ 2007 w 622747"/>
                <a:gd name="connsiteY35" fmla="*/ 103181 h 1477758"/>
                <a:gd name="connsiteX36" fmla="*/ 12681 w 622747"/>
                <a:gd name="connsiteY36" fmla="*/ 64043 h 1477758"/>
                <a:gd name="connsiteX37" fmla="*/ 51819 w 622747"/>
                <a:gd name="connsiteY37" fmla="*/ 42696 h 1477758"/>
                <a:gd name="connsiteX38" fmla="*/ 137210 w 622747"/>
                <a:gd name="connsiteY38" fmla="*/ 10674 h 147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22747" h="1477758">
                  <a:moveTo>
                    <a:pt x="137210" y="10674"/>
                  </a:moveTo>
                  <a:cubicBezTo>
                    <a:pt x="176941" y="3558"/>
                    <a:pt x="246321" y="0"/>
                    <a:pt x="290203" y="0"/>
                  </a:cubicBezTo>
                  <a:cubicBezTo>
                    <a:pt x="334085" y="0"/>
                    <a:pt x="368478" y="5930"/>
                    <a:pt x="400500" y="10674"/>
                  </a:cubicBezTo>
                  <a:cubicBezTo>
                    <a:pt x="432522" y="15418"/>
                    <a:pt x="458021" y="19569"/>
                    <a:pt x="482334" y="28464"/>
                  </a:cubicBezTo>
                  <a:cubicBezTo>
                    <a:pt x="506647" y="37359"/>
                    <a:pt x="535110" y="50404"/>
                    <a:pt x="546377" y="64043"/>
                  </a:cubicBezTo>
                  <a:cubicBezTo>
                    <a:pt x="557644" y="77682"/>
                    <a:pt x="562388" y="96658"/>
                    <a:pt x="549935" y="110297"/>
                  </a:cubicBezTo>
                  <a:cubicBezTo>
                    <a:pt x="537482" y="123936"/>
                    <a:pt x="499531" y="136982"/>
                    <a:pt x="471660" y="145877"/>
                  </a:cubicBezTo>
                  <a:cubicBezTo>
                    <a:pt x="443789" y="154772"/>
                    <a:pt x="405838" y="158330"/>
                    <a:pt x="382711" y="163667"/>
                  </a:cubicBezTo>
                  <a:cubicBezTo>
                    <a:pt x="359584" y="169004"/>
                    <a:pt x="344166" y="168411"/>
                    <a:pt x="332899" y="177899"/>
                  </a:cubicBezTo>
                  <a:cubicBezTo>
                    <a:pt x="321632" y="187387"/>
                    <a:pt x="319260" y="205176"/>
                    <a:pt x="315109" y="220594"/>
                  </a:cubicBezTo>
                  <a:cubicBezTo>
                    <a:pt x="310958" y="236012"/>
                    <a:pt x="309179" y="236012"/>
                    <a:pt x="307993" y="270406"/>
                  </a:cubicBezTo>
                  <a:cubicBezTo>
                    <a:pt x="306807" y="304800"/>
                    <a:pt x="303249" y="287603"/>
                    <a:pt x="307993" y="426957"/>
                  </a:cubicBezTo>
                  <a:cubicBezTo>
                    <a:pt x="312737" y="566311"/>
                    <a:pt x="324004" y="963026"/>
                    <a:pt x="336457" y="1106531"/>
                  </a:cubicBezTo>
                  <a:cubicBezTo>
                    <a:pt x="348910" y="1250036"/>
                    <a:pt x="358398" y="1253000"/>
                    <a:pt x="382711" y="1287987"/>
                  </a:cubicBezTo>
                  <a:cubicBezTo>
                    <a:pt x="407024" y="1322974"/>
                    <a:pt x="449126" y="1306963"/>
                    <a:pt x="482334" y="1316451"/>
                  </a:cubicBezTo>
                  <a:cubicBezTo>
                    <a:pt x="515542" y="1325939"/>
                    <a:pt x="559423" y="1335427"/>
                    <a:pt x="581957" y="1344915"/>
                  </a:cubicBezTo>
                  <a:cubicBezTo>
                    <a:pt x="604491" y="1354403"/>
                    <a:pt x="611014" y="1364484"/>
                    <a:pt x="617537" y="1373379"/>
                  </a:cubicBezTo>
                  <a:cubicBezTo>
                    <a:pt x="624060" y="1382274"/>
                    <a:pt x="623467" y="1388204"/>
                    <a:pt x="621095" y="1398285"/>
                  </a:cubicBezTo>
                  <a:cubicBezTo>
                    <a:pt x="618723" y="1408366"/>
                    <a:pt x="622281" y="1423190"/>
                    <a:pt x="603305" y="1433864"/>
                  </a:cubicBezTo>
                  <a:cubicBezTo>
                    <a:pt x="584329" y="1444538"/>
                    <a:pt x="541041" y="1455212"/>
                    <a:pt x="507240" y="1462328"/>
                  </a:cubicBezTo>
                  <a:cubicBezTo>
                    <a:pt x="473439" y="1469444"/>
                    <a:pt x="434894" y="1474188"/>
                    <a:pt x="400500" y="1476560"/>
                  </a:cubicBezTo>
                  <a:cubicBezTo>
                    <a:pt x="366106" y="1478932"/>
                    <a:pt x="332306" y="1477153"/>
                    <a:pt x="300877" y="1476560"/>
                  </a:cubicBezTo>
                  <a:cubicBezTo>
                    <a:pt x="269448" y="1475967"/>
                    <a:pt x="235648" y="1475374"/>
                    <a:pt x="211928" y="1473002"/>
                  </a:cubicBezTo>
                  <a:cubicBezTo>
                    <a:pt x="188208" y="1470630"/>
                    <a:pt x="176941" y="1467665"/>
                    <a:pt x="158558" y="1462328"/>
                  </a:cubicBezTo>
                  <a:cubicBezTo>
                    <a:pt x="140175" y="1456991"/>
                    <a:pt x="115269" y="1449875"/>
                    <a:pt x="101630" y="1440980"/>
                  </a:cubicBezTo>
                  <a:cubicBezTo>
                    <a:pt x="87991" y="1432085"/>
                    <a:pt x="78504" y="1422598"/>
                    <a:pt x="76725" y="1408959"/>
                  </a:cubicBezTo>
                  <a:cubicBezTo>
                    <a:pt x="74946" y="1395320"/>
                    <a:pt x="79690" y="1371007"/>
                    <a:pt x="90957" y="1359147"/>
                  </a:cubicBezTo>
                  <a:cubicBezTo>
                    <a:pt x="102224" y="1347287"/>
                    <a:pt x="113490" y="1350252"/>
                    <a:pt x="144326" y="1337799"/>
                  </a:cubicBezTo>
                  <a:cubicBezTo>
                    <a:pt x="175162" y="1325346"/>
                    <a:pt x="249879" y="1322974"/>
                    <a:pt x="275971" y="1284429"/>
                  </a:cubicBezTo>
                  <a:cubicBezTo>
                    <a:pt x="302063" y="1245884"/>
                    <a:pt x="299098" y="1209119"/>
                    <a:pt x="300877" y="1106531"/>
                  </a:cubicBezTo>
                  <a:cubicBezTo>
                    <a:pt x="302656" y="1003943"/>
                    <a:pt x="291982" y="813590"/>
                    <a:pt x="286645" y="668899"/>
                  </a:cubicBezTo>
                  <a:cubicBezTo>
                    <a:pt x="281308" y="524208"/>
                    <a:pt x="281308" y="320217"/>
                    <a:pt x="268855" y="238384"/>
                  </a:cubicBezTo>
                  <a:cubicBezTo>
                    <a:pt x="256402" y="156551"/>
                    <a:pt x="235648" y="190945"/>
                    <a:pt x="211928" y="177899"/>
                  </a:cubicBezTo>
                  <a:cubicBezTo>
                    <a:pt x="188208" y="164853"/>
                    <a:pt x="153814" y="166632"/>
                    <a:pt x="126536" y="160109"/>
                  </a:cubicBezTo>
                  <a:cubicBezTo>
                    <a:pt x="99258" y="153586"/>
                    <a:pt x="69016" y="148249"/>
                    <a:pt x="48261" y="138761"/>
                  </a:cubicBezTo>
                  <a:cubicBezTo>
                    <a:pt x="27506" y="129273"/>
                    <a:pt x="7937" y="115634"/>
                    <a:pt x="2007" y="103181"/>
                  </a:cubicBezTo>
                  <a:cubicBezTo>
                    <a:pt x="-3923" y="90728"/>
                    <a:pt x="4379" y="74124"/>
                    <a:pt x="12681" y="64043"/>
                  </a:cubicBezTo>
                  <a:cubicBezTo>
                    <a:pt x="20983" y="53962"/>
                    <a:pt x="35808" y="48033"/>
                    <a:pt x="51819" y="42696"/>
                  </a:cubicBezTo>
                  <a:cubicBezTo>
                    <a:pt x="67830" y="37359"/>
                    <a:pt x="97479" y="17790"/>
                    <a:pt x="137210" y="10674"/>
                  </a:cubicBezTo>
                  <a:close/>
                </a:path>
              </a:pathLst>
            </a:custGeom>
            <a:solidFill>
              <a:srgbClr val="FFFFFF"/>
            </a:solidFill>
            <a:ln w="25400" cap="flat">
              <a:solidFill>
                <a:schemeClr val="accent1"/>
              </a:solidFill>
              <a:prstDash val="sysDash"/>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1" name="TextBox 50"/>
            <p:cNvSpPr txBox="1"/>
            <p:nvPr/>
          </p:nvSpPr>
          <p:spPr>
            <a:xfrm>
              <a:off x="9962216" y="3135559"/>
              <a:ext cx="382475"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050" b="0" i="0" u="none" strike="noStrike" cap="none" spc="0" normalizeH="0" baseline="0" dirty="0">
                  <a:ln>
                    <a:noFill/>
                  </a:ln>
                  <a:solidFill>
                    <a:srgbClr val="000000"/>
                  </a:solidFill>
                  <a:effectLst/>
                  <a:uFillTx/>
                  <a:latin typeface="+mn-lt"/>
                  <a:ea typeface="+mn-ea"/>
                  <a:cs typeface="+mn-cs"/>
                  <a:sym typeface="Calibri"/>
                </a:rPr>
                <a:t>AR_X</a:t>
              </a:r>
            </a:p>
          </p:txBody>
        </p:sp>
        <p:sp>
          <p:nvSpPr>
            <p:cNvPr id="52" name="TextBox 51"/>
            <p:cNvSpPr txBox="1"/>
            <p:nvPr/>
          </p:nvSpPr>
          <p:spPr>
            <a:xfrm>
              <a:off x="10028701" y="4435518"/>
              <a:ext cx="382475"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050" b="0" i="0" u="none" strike="noStrike" cap="none" spc="0" normalizeH="0" baseline="0" dirty="0">
                  <a:ln>
                    <a:noFill/>
                  </a:ln>
                  <a:solidFill>
                    <a:srgbClr val="000000"/>
                  </a:solidFill>
                  <a:effectLst/>
                  <a:uFillTx/>
                  <a:latin typeface="+mn-lt"/>
                  <a:ea typeface="+mn-ea"/>
                  <a:cs typeface="+mn-cs"/>
                  <a:sym typeface="Calibri"/>
                </a:rPr>
                <a:t>AR_X</a:t>
              </a:r>
            </a:p>
          </p:txBody>
        </p:sp>
      </p:grpSp>
      <p:cxnSp>
        <p:nvCxnSpPr>
          <p:cNvPr id="53" name="Straight Arrow Connector 52"/>
          <p:cNvCxnSpPr>
            <a:stCxn id="6" idx="4"/>
            <a:endCxn id="7" idx="0"/>
          </p:cNvCxnSpPr>
          <p:nvPr/>
        </p:nvCxnSpPr>
        <p:spPr>
          <a:xfrm>
            <a:off x="7501483" y="3509945"/>
            <a:ext cx="36211" cy="828664"/>
          </a:xfrm>
          <a:prstGeom prst="straightConnector1">
            <a:avLst/>
          </a:prstGeom>
          <a:noFill/>
          <a:ln w="25400" cap="flat">
            <a:solidFill>
              <a:srgbClr val="C00000"/>
            </a:solidFill>
            <a:prstDash val="sysDot"/>
            <a:round/>
            <a:headEnd type="arrow" w="med" len="med"/>
            <a:tailEnd type="arrow" w="med" len="me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31" name="TextBox 30"/>
          <p:cNvSpPr txBox="1"/>
          <p:nvPr/>
        </p:nvSpPr>
        <p:spPr>
          <a:xfrm>
            <a:off x="7013580" y="3783452"/>
            <a:ext cx="1491753" cy="276997"/>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FF0000"/>
                </a:solidFill>
                <a:effectLst/>
                <a:uFillTx/>
                <a:latin typeface="+mn-lt"/>
                <a:ea typeface="+mn-ea"/>
                <a:cs typeface="+mn-cs"/>
                <a:sym typeface="Calibri"/>
              </a:rPr>
              <a:t>Network Latency=</a:t>
            </a:r>
            <a:r>
              <a:rPr lang="en-US" sz="1200" dirty="0">
                <a:solidFill>
                  <a:srgbClr val="FF0000"/>
                </a:solidFill>
              </a:rPr>
              <a:t>0</a:t>
            </a:r>
            <a:r>
              <a:rPr kumimoji="0" lang="en-US" sz="1200" b="0" i="0" u="none" strike="noStrike" cap="none" spc="0" normalizeH="0" baseline="0" dirty="0">
                <a:ln>
                  <a:noFill/>
                </a:ln>
                <a:solidFill>
                  <a:srgbClr val="FF0000"/>
                </a:solidFill>
                <a:effectLst/>
                <a:uFillTx/>
                <a:latin typeface="+mn-lt"/>
                <a:ea typeface="+mn-ea"/>
                <a:cs typeface="+mn-cs"/>
                <a:sym typeface="Calibri"/>
              </a:rPr>
              <a:t>ms</a:t>
            </a:r>
          </a:p>
        </p:txBody>
      </p:sp>
      <p:sp>
        <p:nvSpPr>
          <p:cNvPr id="64" name="Callout: Double Bent Line with Accent Bar 63"/>
          <p:cNvSpPr/>
          <p:nvPr/>
        </p:nvSpPr>
        <p:spPr>
          <a:xfrm flipH="1">
            <a:off x="1271570" y="3822883"/>
            <a:ext cx="1737016" cy="646329"/>
          </a:xfrm>
          <a:prstGeom prst="accentCallout3">
            <a:avLst>
              <a:gd name="adj1" fmla="val 22680"/>
              <a:gd name="adj2" fmla="val -1753"/>
              <a:gd name="adj3" fmla="val 23335"/>
              <a:gd name="adj4" fmla="val -27826"/>
              <a:gd name="adj5" fmla="val 6557"/>
              <a:gd name="adj6" fmla="val -53334"/>
              <a:gd name="adj7" fmla="val -48599"/>
              <a:gd name="adj8" fmla="val -72703"/>
            </a:avLst>
          </a:prstGeom>
          <a:solidFill>
            <a:srgbClr val="FFFFFF"/>
          </a:solidFill>
          <a:ln w="25400" cap="flat">
            <a:solidFill>
              <a:schemeClr val="accent6">
                <a:lumMod val="75000"/>
              </a:schemeClr>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r"/>
            <a:r>
              <a:rPr lang="en-US" sz="1200" dirty="0" err="1">
                <a:solidFill>
                  <a:srgbClr val="FF0000"/>
                </a:solidFill>
              </a:rPr>
              <a:t>Service_W</a:t>
            </a:r>
            <a:r>
              <a:rPr lang="en-US" sz="1200" dirty="0">
                <a:solidFill>
                  <a:srgbClr val="FF0000"/>
                </a:solidFill>
              </a:rPr>
              <a:t> Policy:</a:t>
            </a:r>
          </a:p>
          <a:p>
            <a:pPr algn="r"/>
            <a:r>
              <a:rPr lang="en-US" sz="1200" dirty="0">
                <a:solidFill>
                  <a:srgbClr val="FF0000"/>
                </a:solidFill>
              </a:rPr>
              <a:t>Require SLA X1 from the hosted </a:t>
            </a:r>
            <a:r>
              <a:rPr lang="en-US" sz="1200" dirty="0" err="1">
                <a:solidFill>
                  <a:srgbClr val="FF0000"/>
                </a:solidFill>
              </a:rPr>
              <a:t>Service_X</a:t>
            </a:r>
            <a:r>
              <a:rPr lang="en-US" sz="1200" dirty="0">
                <a:solidFill>
                  <a:srgbClr val="FF0000"/>
                </a:solidFill>
              </a:rPr>
              <a:t> instance</a:t>
            </a:r>
          </a:p>
        </p:txBody>
      </p:sp>
      <p:sp>
        <p:nvSpPr>
          <p:cNvPr id="70" name="Callout: Double Bent Line with Accent Bar 69"/>
          <p:cNvSpPr/>
          <p:nvPr/>
        </p:nvSpPr>
        <p:spPr>
          <a:xfrm>
            <a:off x="6770504" y="5477005"/>
            <a:ext cx="1826477" cy="646329"/>
          </a:xfrm>
          <a:prstGeom prst="accentCallout3">
            <a:avLst>
              <a:gd name="adj1" fmla="val 16785"/>
              <a:gd name="adj2" fmla="val -1380"/>
              <a:gd name="adj3" fmla="val -2864"/>
              <a:gd name="adj4" fmla="val -15276"/>
              <a:gd name="adj5" fmla="val -49336"/>
              <a:gd name="adj6" fmla="val -17991"/>
              <a:gd name="adj7" fmla="val -97505"/>
              <a:gd name="adj8" fmla="val -2380"/>
            </a:avLst>
          </a:prstGeom>
          <a:solidFill>
            <a:srgbClr val="FFFFFF"/>
          </a:solidFill>
          <a:ln w="25400" cap="flat">
            <a:solidFill>
              <a:schemeClr val="accent6">
                <a:lumMod val="75000"/>
              </a:schemeClr>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r>
              <a:rPr lang="en-US" sz="1200" dirty="0">
                <a:solidFill>
                  <a:srgbClr val="FF0000"/>
                </a:solidFill>
              </a:rPr>
              <a:t>Service Y Policy:</a:t>
            </a:r>
          </a:p>
          <a:p>
            <a:pPr marL="0" marR="0" indent="0" algn="l" defTabSz="457200" rtl="0" fontAlgn="auto" latinLnBrk="0" hangingPunct="0">
              <a:lnSpc>
                <a:spcPct val="100000"/>
              </a:lnSpc>
              <a:spcBef>
                <a:spcPts val="0"/>
              </a:spcBef>
              <a:spcAft>
                <a:spcPts val="0"/>
              </a:spcAft>
              <a:buClrTx/>
              <a:buSzTx/>
              <a:buFontTx/>
              <a:buNone/>
              <a:tabLst/>
            </a:pPr>
            <a:r>
              <a:rPr lang="en-US" sz="1200" dirty="0">
                <a:solidFill>
                  <a:srgbClr val="FF0000"/>
                </a:solidFill>
              </a:rPr>
              <a:t>Require SLA Z1 from the hosted </a:t>
            </a:r>
            <a:r>
              <a:rPr lang="en-US" sz="1200" dirty="0" err="1">
                <a:solidFill>
                  <a:srgbClr val="FF0000"/>
                </a:solidFill>
              </a:rPr>
              <a:t>Service_Z</a:t>
            </a:r>
            <a:r>
              <a:rPr lang="en-US" sz="1200" dirty="0">
                <a:solidFill>
                  <a:srgbClr val="FF0000"/>
                </a:solidFill>
              </a:rPr>
              <a:t> instance</a:t>
            </a:r>
          </a:p>
        </p:txBody>
      </p:sp>
      <p:sp>
        <p:nvSpPr>
          <p:cNvPr id="71" name="Callout: Double Bent Line with Accent Bar 70"/>
          <p:cNvSpPr/>
          <p:nvPr/>
        </p:nvSpPr>
        <p:spPr>
          <a:xfrm flipH="1">
            <a:off x="1685734" y="4787933"/>
            <a:ext cx="1593179" cy="646329"/>
          </a:xfrm>
          <a:prstGeom prst="accentCallout3">
            <a:avLst>
              <a:gd name="adj1" fmla="val 24645"/>
              <a:gd name="adj2" fmla="val -3550"/>
              <a:gd name="adj3" fmla="val -14654"/>
              <a:gd name="adj4" fmla="val -21450"/>
              <a:gd name="adj5" fmla="val -88635"/>
              <a:gd name="adj6" fmla="val -24638"/>
              <a:gd name="adj7" fmla="val -188109"/>
              <a:gd name="adj8" fmla="val -85656"/>
            </a:avLst>
          </a:prstGeom>
          <a:solidFill>
            <a:srgbClr val="FFFFFF"/>
          </a:solidFill>
          <a:ln w="25400" cap="flat">
            <a:solidFill>
              <a:schemeClr val="accent6">
                <a:lumMod val="75000"/>
              </a:schemeClr>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r"/>
            <a:r>
              <a:rPr lang="en-US" sz="1200" dirty="0" err="1">
                <a:solidFill>
                  <a:srgbClr val="FF0000"/>
                </a:solidFill>
              </a:rPr>
              <a:t>Service_X</a:t>
            </a:r>
            <a:r>
              <a:rPr lang="en-US" sz="1200" dirty="0">
                <a:solidFill>
                  <a:srgbClr val="FF0000"/>
                </a:solidFill>
              </a:rPr>
              <a:t> Policy:</a:t>
            </a:r>
          </a:p>
          <a:p>
            <a:pPr algn="r"/>
            <a:r>
              <a:rPr lang="en-US" sz="1200" dirty="0">
                <a:solidFill>
                  <a:srgbClr val="FF0000"/>
                </a:solidFill>
              </a:rPr>
              <a:t>SLA X1 is provided from entry point VNF_X</a:t>
            </a:r>
          </a:p>
        </p:txBody>
      </p:sp>
      <p:cxnSp>
        <p:nvCxnSpPr>
          <p:cNvPr id="15" name="Straight Connector 14">
            <a:extLst>
              <a:ext uri="{FF2B5EF4-FFF2-40B4-BE49-F238E27FC236}">
                <a16:creationId xmlns="" xmlns:a16="http://schemas.microsoft.com/office/drawing/2014/main" id="{9646640D-6DB1-49B1-8E96-B692DEEE15C8}"/>
              </a:ext>
            </a:extLst>
          </p:cNvPr>
          <p:cNvCxnSpPr>
            <a:stCxn id="4" idx="5"/>
            <a:endCxn id="50" idx="26"/>
          </p:cNvCxnSpPr>
          <p:nvPr/>
        </p:nvCxnSpPr>
        <p:spPr>
          <a:xfrm>
            <a:off x="5526763" y="3683888"/>
            <a:ext cx="1122265" cy="982221"/>
          </a:xfrm>
          <a:prstGeom prst="line">
            <a:avLst/>
          </a:prstGeom>
          <a:noFill/>
          <a:ln w="25400" cap="flat">
            <a:solidFill>
              <a:srgbClr val="C00000"/>
            </a:solidFill>
            <a:prstDash val="sysDot"/>
            <a:round/>
            <a:headEnd type="arrow" w="med" len="med"/>
            <a:tailEnd type="arrow" w="med" len="me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29" name="TextBox 28"/>
          <p:cNvSpPr txBox="1"/>
          <p:nvPr/>
        </p:nvSpPr>
        <p:spPr>
          <a:xfrm>
            <a:off x="5259869" y="3958564"/>
            <a:ext cx="1286569" cy="276997"/>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rgbClr val="FF0000"/>
                </a:solidFill>
                <a:effectLst/>
                <a:uFillTx/>
                <a:latin typeface="+mn-lt"/>
                <a:ea typeface="+mn-ea"/>
                <a:cs typeface="+mn-cs"/>
                <a:sym typeface="Calibri"/>
              </a:rPr>
              <a:t>Affinity: Collocated</a:t>
            </a:r>
          </a:p>
        </p:txBody>
      </p:sp>
    </p:spTree>
    <p:extLst>
      <p:ext uri="{BB962C8B-B14F-4D97-AF65-F5344CB8AC3E}">
        <p14:creationId xmlns:p14="http://schemas.microsoft.com/office/powerpoint/2010/main" val="2799441213"/>
      </p:ext>
    </p:extLst>
  </p:cSld>
  <p:clrMapOvr>
    <a:masterClrMapping/>
  </p:clrMapOvr>
  <p:transition spd="med" advClick="0"/>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282233" y="1225664"/>
          <a:ext cx="9069998" cy="2560320"/>
        </p:xfrm>
        <a:graphic>
          <a:graphicData uri="http://schemas.openxmlformats.org/drawingml/2006/table">
            <a:tbl>
              <a:tblPr firstRow="1" bandRow="1">
                <a:tableStyleId>{5940675A-B579-460E-94D1-54222C63F5DA}</a:tableStyleId>
              </a:tblPr>
              <a:tblGrid>
                <a:gridCol w="881641">
                  <a:extLst>
                    <a:ext uri="{9D8B030D-6E8A-4147-A177-3AD203B41FA5}">
                      <a16:colId xmlns="" xmlns:a16="http://schemas.microsoft.com/office/drawing/2014/main" val="2470146754"/>
                    </a:ext>
                  </a:extLst>
                </a:gridCol>
                <a:gridCol w="768253">
                  <a:extLst>
                    <a:ext uri="{9D8B030D-6E8A-4147-A177-3AD203B41FA5}">
                      <a16:colId xmlns="" xmlns:a16="http://schemas.microsoft.com/office/drawing/2014/main" val="3676597967"/>
                    </a:ext>
                  </a:extLst>
                </a:gridCol>
                <a:gridCol w="964982">
                  <a:extLst>
                    <a:ext uri="{9D8B030D-6E8A-4147-A177-3AD203B41FA5}">
                      <a16:colId xmlns="" xmlns:a16="http://schemas.microsoft.com/office/drawing/2014/main" val="352778339"/>
                    </a:ext>
                  </a:extLst>
                </a:gridCol>
                <a:gridCol w="2138442">
                  <a:extLst>
                    <a:ext uri="{9D8B030D-6E8A-4147-A177-3AD203B41FA5}">
                      <a16:colId xmlns="" xmlns:a16="http://schemas.microsoft.com/office/drawing/2014/main" val="3548886542"/>
                    </a:ext>
                  </a:extLst>
                </a:gridCol>
                <a:gridCol w="3077657">
                  <a:extLst>
                    <a:ext uri="{9D8B030D-6E8A-4147-A177-3AD203B41FA5}">
                      <a16:colId xmlns="" xmlns:a16="http://schemas.microsoft.com/office/drawing/2014/main" val="2152992461"/>
                    </a:ext>
                  </a:extLst>
                </a:gridCol>
                <a:gridCol w="1239023">
                  <a:extLst>
                    <a:ext uri="{9D8B030D-6E8A-4147-A177-3AD203B41FA5}">
                      <a16:colId xmlns="" xmlns:a16="http://schemas.microsoft.com/office/drawing/2014/main" val="947853885"/>
                    </a:ext>
                  </a:extLst>
                </a:gridCol>
              </a:tblGrid>
              <a:tr h="0">
                <a:tc>
                  <a:txBody>
                    <a:bodyPr/>
                    <a:lstStyle/>
                    <a:p>
                      <a:pPr algn="ctr"/>
                      <a:r>
                        <a:rPr lang="en-US" b="1" dirty="0"/>
                        <a:t>Svc Type</a:t>
                      </a:r>
                    </a:p>
                  </a:txBody>
                  <a:tcPr>
                    <a:solidFill>
                      <a:schemeClr val="accent2">
                        <a:lumMod val="60000"/>
                        <a:lumOff val="40000"/>
                      </a:schemeClr>
                    </a:solidFill>
                  </a:tcPr>
                </a:tc>
                <a:tc>
                  <a:txBody>
                    <a:bodyPr/>
                    <a:lstStyle/>
                    <a:p>
                      <a:pPr algn="ctr"/>
                      <a:r>
                        <a:rPr lang="en-US" b="1" dirty="0" err="1"/>
                        <a:t>Rsc</a:t>
                      </a:r>
                      <a:r>
                        <a:rPr lang="en-US" b="1" dirty="0"/>
                        <a:t> Type</a:t>
                      </a:r>
                    </a:p>
                  </a:txBody>
                  <a:tcPr>
                    <a:solidFill>
                      <a:schemeClr val="accent2">
                        <a:lumMod val="60000"/>
                        <a:lumOff val="40000"/>
                      </a:schemeClr>
                    </a:solidFill>
                  </a:tcPr>
                </a:tc>
                <a:tc>
                  <a:txBody>
                    <a:bodyPr/>
                    <a:lstStyle/>
                    <a:p>
                      <a:pPr algn="ctr"/>
                      <a:r>
                        <a:rPr lang="en-US" b="1" dirty="0"/>
                        <a:t>AR</a:t>
                      </a:r>
                      <a:r>
                        <a:rPr lang="en-US" b="1" baseline="0" dirty="0"/>
                        <a:t> </a:t>
                      </a:r>
                      <a:r>
                        <a:rPr lang="en-US" b="1" baseline="0" dirty="0" err="1"/>
                        <a:t>Prov</a:t>
                      </a:r>
                      <a:r>
                        <a:rPr lang="en-US" b="1" baseline="0" dirty="0"/>
                        <a:t> Svc</a:t>
                      </a:r>
                      <a:endParaRPr lang="en-US" b="1" dirty="0"/>
                    </a:p>
                  </a:txBody>
                  <a:tcPr>
                    <a:solidFill>
                      <a:schemeClr val="accent2">
                        <a:lumMod val="60000"/>
                        <a:lumOff val="40000"/>
                      </a:schemeClr>
                    </a:solidFill>
                  </a:tcPr>
                </a:tc>
                <a:tc>
                  <a:txBody>
                    <a:bodyPr/>
                    <a:lstStyle/>
                    <a:p>
                      <a:pPr algn="ctr"/>
                      <a:r>
                        <a:rPr lang="en-US" b="1" dirty="0"/>
                        <a:t>Advertised SLA</a:t>
                      </a:r>
                    </a:p>
                  </a:txBody>
                  <a:tcPr>
                    <a:solidFill>
                      <a:schemeClr val="accent2">
                        <a:lumMod val="60000"/>
                        <a:lumOff val="4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1" dirty="0"/>
                        <a:t>Homing Constraints</a:t>
                      </a:r>
                    </a:p>
                  </a:txBody>
                  <a:tcPr>
                    <a:solidFill>
                      <a:schemeClr val="accent2">
                        <a:lumMod val="60000"/>
                        <a:lumOff val="4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1" dirty="0" err="1"/>
                        <a:t>Capab</a:t>
                      </a:r>
                      <a:r>
                        <a:rPr lang="en-US" b="1" dirty="0"/>
                        <a:t> Svc Struct</a:t>
                      </a:r>
                    </a:p>
                  </a:txBody>
                  <a:tcPr>
                    <a:solidFill>
                      <a:schemeClr val="accent2">
                        <a:lumMod val="60000"/>
                        <a:lumOff val="40000"/>
                      </a:schemeClr>
                    </a:solidFill>
                  </a:tcPr>
                </a:tc>
                <a:extLst>
                  <a:ext uri="{0D108BD9-81ED-4DB2-BD59-A6C34878D82A}">
                    <a16:rowId xmlns="" xmlns:a16="http://schemas.microsoft.com/office/drawing/2014/main" val="108255443"/>
                  </a:ext>
                </a:extLst>
              </a:tr>
              <a:tr h="147757">
                <a:tc>
                  <a:txBody>
                    <a:bodyPr/>
                    <a:lstStyle/>
                    <a:p>
                      <a:pPr algn="ctr"/>
                      <a:r>
                        <a:rPr lang="en-US" dirty="0" err="1"/>
                        <a:t>Service_W</a:t>
                      </a: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ctr"/>
                      <a:endParaRPr lang="en-US" dirty="0"/>
                    </a:p>
                  </a:txBody>
                  <a:tcP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u="none" dirty="0"/>
                        <a:t>W1:</a:t>
                      </a:r>
                      <a:r>
                        <a:rPr lang="en-US" u="none" baseline="0" dirty="0"/>
                        <a:t> </a:t>
                      </a:r>
                      <a:r>
                        <a:rPr lang="en-US" u="none" dirty="0" err="1"/>
                        <a:t>RspTime</a:t>
                      </a:r>
                      <a:r>
                        <a:rPr lang="en-US" u="none" dirty="0"/>
                        <a:t> 65ms end to end</a:t>
                      </a:r>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b="0" i="0" u="none" strike="noStrike" cap="none" spc="0" baseline="0" dirty="0" err="1">
                          <a:ln>
                            <a:noFill/>
                          </a:ln>
                          <a:solidFill>
                            <a:schemeClr val="tx1"/>
                          </a:solidFill>
                          <a:uFillTx/>
                          <a:latin typeface="+mn-lt"/>
                          <a:ea typeface="+mn-ea"/>
                          <a:cs typeface="+mn-cs"/>
                          <a:sym typeface="Arial"/>
                        </a:rPr>
                        <a:t>Ntw</a:t>
                      </a:r>
                      <a:r>
                        <a:rPr lang="en-US" sz="1200" b="0" i="0" u="none" strike="noStrike" cap="none" spc="0" baseline="0" dirty="0">
                          <a:ln>
                            <a:noFill/>
                          </a:ln>
                          <a:solidFill>
                            <a:schemeClr val="tx1"/>
                          </a:solidFill>
                          <a:uFillTx/>
                          <a:latin typeface="+mn-lt"/>
                          <a:ea typeface="+mn-ea"/>
                          <a:cs typeface="+mn-cs"/>
                          <a:sym typeface="Arial"/>
                        </a:rPr>
                        <a:t> Latency: VNF_W &lt;-&gt; AR_W &lt; 30ms</a:t>
                      </a:r>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200" b="0" i="0" u="none" strike="noStrike" cap="none" spc="0" baseline="0" dirty="0">
                        <a:ln>
                          <a:noFill/>
                        </a:ln>
                        <a:solidFill>
                          <a:schemeClr val="tx1"/>
                        </a:solidFill>
                        <a:uFillTx/>
                        <a:latin typeface="+mn-lt"/>
                        <a:ea typeface="+mn-ea"/>
                        <a:cs typeface="+mn-cs"/>
                        <a:sym typeface="Arial"/>
                      </a:endParaRPr>
                    </a:p>
                  </a:txBody>
                  <a:tcPr>
                    <a:solidFill>
                      <a:schemeClr val="bg1"/>
                    </a:solidFill>
                  </a:tcPr>
                </a:tc>
                <a:extLst>
                  <a:ext uri="{0D108BD9-81ED-4DB2-BD59-A6C34878D82A}">
                    <a16:rowId xmlns="" xmlns:a16="http://schemas.microsoft.com/office/drawing/2014/main" val="327001409"/>
                  </a:ext>
                </a:extLst>
              </a:tr>
              <a:tr h="0">
                <a:tc>
                  <a:txBody>
                    <a:bodyPr/>
                    <a:lstStyle/>
                    <a:p>
                      <a:pPr algn="ctr"/>
                      <a:r>
                        <a:rPr lang="en-US" dirty="0" err="1"/>
                        <a:t>Service_W</a:t>
                      </a:r>
                      <a:endParaRPr lang="en-US" dirty="0"/>
                    </a:p>
                  </a:txBody>
                  <a:tcPr>
                    <a:solidFill>
                      <a:schemeClr val="bg1"/>
                    </a:solidFill>
                  </a:tcPr>
                </a:tc>
                <a:tc>
                  <a:txBody>
                    <a:bodyPr/>
                    <a:lstStyle/>
                    <a:p>
                      <a:pPr algn="ctr"/>
                      <a:r>
                        <a:rPr lang="en-US" dirty="0"/>
                        <a:t>VNF_W</a:t>
                      </a:r>
                    </a:p>
                  </a:txBody>
                  <a:tcPr>
                    <a:solidFill>
                      <a:schemeClr val="bg1"/>
                    </a:solidFill>
                  </a:tcPr>
                </a:tc>
                <a:tc>
                  <a:txBody>
                    <a:bodyPr/>
                    <a:lstStyle/>
                    <a:p>
                      <a:pPr algn="ctr"/>
                      <a:endParaRPr lang="en-US" dirty="0"/>
                    </a:p>
                  </a:txBody>
                  <a:tcP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u="none" dirty="0"/>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b="0" i="0" u="none" strike="noStrike" cap="none" spc="0" baseline="0" dirty="0" err="1">
                          <a:ln>
                            <a:noFill/>
                          </a:ln>
                          <a:solidFill>
                            <a:schemeClr val="tx1"/>
                          </a:solidFill>
                          <a:uFillTx/>
                          <a:latin typeface="+mn-lt"/>
                          <a:ea typeface="+mn-ea"/>
                          <a:cs typeface="+mn-cs"/>
                          <a:sym typeface="Arial"/>
                        </a:rPr>
                        <a:t>Ntw</a:t>
                      </a:r>
                      <a:r>
                        <a:rPr lang="en-US" sz="1200" b="0" i="0" u="none" strike="noStrike" cap="none" spc="0" baseline="0" dirty="0">
                          <a:ln>
                            <a:noFill/>
                          </a:ln>
                          <a:solidFill>
                            <a:schemeClr val="tx1"/>
                          </a:solidFill>
                          <a:uFillTx/>
                          <a:latin typeface="+mn-lt"/>
                          <a:ea typeface="+mn-ea"/>
                          <a:cs typeface="+mn-cs"/>
                          <a:sym typeface="Arial"/>
                        </a:rPr>
                        <a:t> Latency: Residence &lt;-&gt; VNF_W&lt; 20ms</a:t>
                      </a:r>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200" b="0" i="0" u="none" strike="noStrike" cap="none" spc="0" baseline="0" dirty="0">
                        <a:ln>
                          <a:noFill/>
                        </a:ln>
                        <a:solidFill>
                          <a:schemeClr val="tx1"/>
                        </a:solidFill>
                        <a:uFillTx/>
                        <a:latin typeface="+mn-lt"/>
                        <a:ea typeface="+mn-ea"/>
                        <a:cs typeface="+mn-cs"/>
                        <a:sym typeface="Arial"/>
                      </a:endParaRPr>
                    </a:p>
                  </a:txBody>
                  <a:tcPr>
                    <a:solidFill>
                      <a:schemeClr val="bg1"/>
                    </a:solidFill>
                  </a:tcPr>
                </a:tc>
                <a:extLst>
                  <a:ext uri="{0D108BD9-81ED-4DB2-BD59-A6C34878D82A}">
                    <a16:rowId xmlns="" xmlns:a16="http://schemas.microsoft.com/office/drawing/2014/main" val="1894683173"/>
                  </a:ext>
                </a:extLst>
              </a:tr>
              <a:tr h="225229">
                <a:tc>
                  <a:txBody>
                    <a:bodyPr/>
                    <a:lstStyle/>
                    <a:p>
                      <a:pPr algn="ctr"/>
                      <a:r>
                        <a:rPr lang="en-US" dirty="0" err="1"/>
                        <a:t>Service_W</a:t>
                      </a:r>
                      <a:endParaRPr lang="en-US" dirty="0"/>
                    </a:p>
                  </a:txBody>
                  <a:tcPr>
                    <a:solidFill>
                      <a:schemeClr val="bg1"/>
                    </a:solidFill>
                  </a:tcPr>
                </a:tc>
                <a:tc>
                  <a:txBody>
                    <a:bodyPr/>
                    <a:lstStyle/>
                    <a:p>
                      <a:pPr algn="ctr"/>
                      <a:r>
                        <a:rPr lang="en-US" dirty="0"/>
                        <a:t>AR_W</a:t>
                      </a:r>
                    </a:p>
                  </a:txBody>
                  <a:tcPr>
                    <a:solidFill>
                      <a:schemeClr val="bg1"/>
                    </a:solidFill>
                  </a:tcPr>
                </a:tc>
                <a:tc>
                  <a:txBody>
                    <a:bodyPr/>
                    <a:lstStyle/>
                    <a:p>
                      <a:pPr algn="ctr"/>
                      <a:r>
                        <a:rPr lang="en-US" dirty="0" err="1"/>
                        <a:t>Service_X</a:t>
                      </a:r>
                      <a:endParaRPr lang="en-US" dirty="0"/>
                    </a:p>
                  </a:txBody>
                  <a:tcPr>
                    <a:solidFill>
                      <a:schemeClr val="bg1"/>
                    </a:solidFill>
                  </a:tcPr>
                </a:tc>
                <a:tc>
                  <a:txBody>
                    <a:bodyPr/>
                    <a:lstStyle/>
                    <a:p>
                      <a:pPr algn="ctr"/>
                      <a:endParaRPr lang="en-US" dirty="0"/>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b="0" i="0" u="none" strike="noStrike" cap="none" spc="0" baseline="0" dirty="0">
                          <a:ln>
                            <a:noFill/>
                          </a:ln>
                          <a:solidFill>
                            <a:schemeClr val="tx1"/>
                          </a:solidFill>
                          <a:uFillTx/>
                          <a:latin typeface="+mn-lt"/>
                          <a:ea typeface="+mn-ea"/>
                          <a:cs typeface="+mn-cs"/>
                          <a:sym typeface="Arial"/>
                        </a:rPr>
                        <a:t>Require SLA X1 from </a:t>
                      </a:r>
                      <a:r>
                        <a:rPr lang="en-US" sz="1200" b="0" i="0" u="none" strike="noStrike" cap="none" spc="0" baseline="0" dirty="0" err="1">
                          <a:ln>
                            <a:noFill/>
                          </a:ln>
                          <a:solidFill>
                            <a:schemeClr val="tx1"/>
                          </a:solidFill>
                          <a:uFillTx/>
                          <a:latin typeface="+mn-lt"/>
                          <a:ea typeface="+mn-ea"/>
                          <a:cs typeface="+mn-cs"/>
                          <a:sym typeface="Arial"/>
                        </a:rPr>
                        <a:t>Service_X</a:t>
                      </a:r>
                      <a:r>
                        <a:rPr lang="en-US" sz="1200" b="0" i="0" u="none" strike="noStrike" cap="none" spc="0" baseline="0" dirty="0">
                          <a:ln>
                            <a:noFill/>
                          </a:ln>
                          <a:solidFill>
                            <a:schemeClr val="tx1"/>
                          </a:solidFill>
                          <a:uFillTx/>
                          <a:latin typeface="+mn-lt"/>
                          <a:ea typeface="+mn-ea"/>
                          <a:cs typeface="+mn-cs"/>
                          <a:sym typeface="Arial"/>
                        </a:rPr>
                        <a:t> instance</a:t>
                      </a:r>
                    </a:p>
                  </a:txBody>
                  <a:tcPr>
                    <a:solidFill>
                      <a:schemeClr val="bg1"/>
                    </a:solidFill>
                  </a:tcPr>
                </a:tc>
                <a:tc>
                  <a:txBody>
                    <a:bodyPr/>
                    <a:lstStyle/>
                    <a:p>
                      <a:pPr algn="ctr"/>
                      <a:endParaRPr lang="en-US" dirty="0"/>
                    </a:p>
                  </a:txBody>
                  <a:tcPr>
                    <a:solidFill>
                      <a:schemeClr val="bg1"/>
                    </a:solidFill>
                  </a:tcPr>
                </a:tc>
                <a:extLst>
                  <a:ext uri="{0D108BD9-81ED-4DB2-BD59-A6C34878D82A}">
                    <a16:rowId xmlns="" xmlns:a16="http://schemas.microsoft.com/office/drawing/2014/main" val="2206869197"/>
                  </a:ext>
                </a:extLst>
              </a:tr>
            </a:tbl>
          </a:graphicData>
        </a:graphic>
      </p:graphicFrame>
      <p:sp>
        <p:nvSpPr>
          <p:cNvPr id="30" name="Freeform: Shape 29"/>
          <p:cNvSpPr/>
          <p:nvPr/>
        </p:nvSpPr>
        <p:spPr>
          <a:xfrm>
            <a:off x="3807584" y="2155107"/>
            <a:ext cx="7819899" cy="308555"/>
          </a:xfrm>
          <a:custGeom>
            <a:avLst/>
            <a:gdLst>
              <a:gd name="connsiteX0" fmla="*/ 6114197 w 9586349"/>
              <a:gd name="connsiteY0" fmla="*/ 17872 h 402265"/>
              <a:gd name="connsiteX1" fmla="*/ 7806519 w 9586349"/>
              <a:gd name="connsiteY1" fmla="*/ 72463 h 402265"/>
              <a:gd name="connsiteX2" fmla="*/ 9526137 w 9586349"/>
              <a:gd name="connsiteY2" fmla="*/ 386362 h 402265"/>
              <a:gd name="connsiteX3" fmla="*/ 9225886 w 9586349"/>
              <a:gd name="connsiteY3" fmla="*/ 359066 h 402265"/>
              <a:gd name="connsiteX4" fmla="*/ 0 w 9586349"/>
              <a:gd name="connsiteY4" fmla="*/ 386362 h 402265"/>
              <a:gd name="connsiteX5" fmla="*/ 6387152 w 9586349"/>
              <a:gd name="connsiteY5" fmla="*/ 318123 h 402265"/>
              <a:gd name="connsiteX6" fmla="*/ 6114197 w 9586349"/>
              <a:gd name="connsiteY6" fmla="*/ 17872 h 402265"/>
              <a:gd name="connsiteX0" fmla="*/ 6114197 w 9586349"/>
              <a:gd name="connsiteY0" fmla="*/ 17872 h 402265"/>
              <a:gd name="connsiteX1" fmla="*/ 7806519 w 9586349"/>
              <a:gd name="connsiteY1" fmla="*/ 72463 h 402265"/>
              <a:gd name="connsiteX2" fmla="*/ 9526137 w 9586349"/>
              <a:gd name="connsiteY2" fmla="*/ 386362 h 402265"/>
              <a:gd name="connsiteX3" fmla="*/ 9225886 w 9586349"/>
              <a:gd name="connsiteY3" fmla="*/ 359066 h 402265"/>
              <a:gd name="connsiteX4" fmla="*/ 0 w 9586349"/>
              <a:gd name="connsiteY4" fmla="*/ 386362 h 402265"/>
              <a:gd name="connsiteX5" fmla="*/ 6387152 w 9586349"/>
              <a:gd name="connsiteY5" fmla="*/ 318123 h 402265"/>
              <a:gd name="connsiteX6" fmla="*/ 6114197 w 9586349"/>
              <a:gd name="connsiteY6" fmla="*/ 17872 h 402265"/>
              <a:gd name="connsiteX0" fmla="*/ 6114197 w 9586349"/>
              <a:gd name="connsiteY0" fmla="*/ 17872 h 402265"/>
              <a:gd name="connsiteX1" fmla="*/ 7806519 w 9586349"/>
              <a:gd name="connsiteY1" fmla="*/ 72463 h 402265"/>
              <a:gd name="connsiteX2" fmla="*/ 9526137 w 9586349"/>
              <a:gd name="connsiteY2" fmla="*/ 386362 h 402265"/>
              <a:gd name="connsiteX3" fmla="*/ 9225886 w 9586349"/>
              <a:gd name="connsiteY3" fmla="*/ 359066 h 402265"/>
              <a:gd name="connsiteX4" fmla="*/ 0 w 9586349"/>
              <a:gd name="connsiteY4" fmla="*/ 386362 h 402265"/>
              <a:gd name="connsiteX5" fmla="*/ 6387152 w 9586349"/>
              <a:gd name="connsiteY5" fmla="*/ 318123 h 402265"/>
              <a:gd name="connsiteX6" fmla="*/ 6114197 w 9586349"/>
              <a:gd name="connsiteY6" fmla="*/ 17872 h 402265"/>
              <a:gd name="connsiteX0" fmla="*/ 6114197 w 9586349"/>
              <a:gd name="connsiteY0" fmla="*/ 17872 h 402265"/>
              <a:gd name="connsiteX1" fmla="*/ 7806519 w 9586349"/>
              <a:gd name="connsiteY1" fmla="*/ 72463 h 402265"/>
              <a:gd name="connsiteX2" fmla="*/ 9526137 w 9586349"/>
              <a:gd name="connsiteY2" fmla="*/ 386362 h 402265"/>
              <a:gd name="connsiteX3" fmla="*/ 9225886 w 9586349"/>
              <a:gd name="connsiteY3" fmla="*/ 359066 h 402265"/>
              <a:gd name="connsiteX4" fmla="*/ 0 w 9586349"/>
              <a:gd name="connsiteY4" fmla="*/ 386362 h 402265"/>
              <a:gd name="connsiteX5" fmla="*/ 6387152 w 9586349"/>
              <a:gd name="connsiteY5" fmla="*/ 318123 h 402265"/>
              <a:gd name="connsiteX6" fmla="*/ 6114197 w 9586349"/>
              <a:gd name="connsiteY6" fmla="*/ 17872 h 402265"/>
              <a:gd name="connsiteX0" fmla="*/ 6114197 w 9586349"/>
              <a:gd name="connsiteY0" fmla="*/ 11863 h 396256"/>
              <a:gd name="connsiteX1" fmla="*/ 7806519 w 9586349"/>
              <a:gd name="connsiteY1" fmla="*/ 66454 h 396256"/>
              <a:gd name="connsiteX2" fmla="*/ 9526137 w 9586349"/>
              <a:gd name="connsiteY2" fmla="*/ 380353 h 396256"/>
              <a:gd name="connsiteX3" fmla="*/ 9225886 w 9586349"/>
              <a:gd name="connsiteY3" fmla="*/ 353057 h 396256"/>
              <a:gd name="connsiteX4" fmla="*/ 0 w 9586349"/>
              <a:gd name="connsiteY4" fmla="*/ 380353 h 396256"/>
              <a:gd name="connsiteX5" fmla="*/ 6387152 w 9586349"/>
              <a:gd name="connsiteY5" fmla="*/ 312114 h 396256"/>
              <a:gd name="connsiteX6" fmla="*/ 6114197 w 9586349"/>
              <a:gd name="connsiteY6" fmla="*/ 11863 h 396256"/>
              <a:gd name="connsiteX0" fmla="*/ 6114197 w 9586349"/>
              <a:gd name="connsiteY0" fmla="*/ 11863 h 396256"/>
              <a:gd name="connsiteX1" fmla="*/ 7806519 w 9586349"/>
              <a:gd name="connsiteY1" fmla="*/ 66454 h 396256"/>
              <a:gd name="connsiteX2" fmla="*/ 9526137 w 9586349"/>
              <a:gd name="connsiteY2" fmla="*/ 380353 h 396256"/>
              <a:gd name="connsiteX3" fmla="*/ 9225886 w 9586349"/>
              <a:gd name="connsiteY3" fmla="*/ 353057 h 396256"/>
              <a:gd name="connsiteX4" fmla="*/ 0 w 9586349"/>
              <a:gd name="connsiteY4" fmla="*/ 380353 h 396256"/>
              <a:gd name="connsiteX5" fmla="*/ 6387152 w 9586349"/>
              <a:gd name="connsiteY5" fmla="*/ 312114 h 396256"/>
              <a:gd name="connsiteX6" fmla="*/ 6114197 w 9586349"/>
              <a:gd name="connsiteY6" fmla="*/ 11863 h 396256"/>
              <a:gd name="connsiteX0" fmla="*/ 5352197 w 9586349"/>
              <a:gd name="connsiteY0" fmla="*/ 18764 h 375447"/>
              <a:gd name="connsiteX1" fmla="*/ 7806519 w 9586349"/>
              <a:gd name="connsiteY1" fmla="*/ 45645 h 375447"/>
              <a:gd name="connsiteX2" fmla="*/ 9526137 w 9586349"/>
              <a:gd name="connsiteY2" fmla="*/ 359544 h 375447"/>
              <a:gd name="connsiteX3" fmla="*/ 9225886 w 9586349"/>
              <a:gd name="connsiteY3" fmla="*/ 332248 h 375447"/>
              <a:gd name="connsiteX4" fmla="*/ 0 w 9586349"/>
              <a:gd name="connsiteY4" fmla="*/ 359544 h 375447"/>
              <a:gd name="connsiteX5" fmla="*/ 6387152 w 9586349"/>
              <a:gd name="connsiteY5" fmla="*/ 291305 h 375447"/>
              <a:gd name="connsiteX6" fmla="*/ 5352197 w 9586349"/>
              <a:gd name="connsiteY6" fmla="*/ 18764 h 375447"/>
              <a:gd name="connsiteX0" fmla="*/ 5352197 w 9586349"/>
              <a:gd name="connsiteY0" fmla="*/ 18764 h 375447"/>
              <a:gd name="connsiteX1" fmla="*/ 7806519 w 9586349"/>
              <a:gd name="connsiteY1" fmla="*/ 45645 h 375447"/>
              <a:gd name="connsiteX2" fmla="*/ 9526137 w 9586349"/>
              <a:gd name="connsiteY2" fmla="*/ 359544 h 375447"/>
              <a:gd name="connsiteX3" fmla="*/ 9225886 w 9586349"/>
              <a:gd name="connsiteY3" fmla="*/ 332248 h 375447"/>
              <a:gd name="connsiteX4" fmla="*/ 0 w 9586349"/>
              <a:gd name="connsiteY4" fmla="*/ 359544 h 375447"/>
              <a:gd name="connsiteX5" fmla="*/ 5528170 w 9586349"/>
              <a:gd name="connsiteY5" fmla="*/ 305160 h 375447"/>
              <a:gd name="connsiteX6" fmla="*/ 5352197 w 9586349"/>
              <a:gd name="connsiteY6" fmla="*/ 18764 h 375447"/>
              <a:gd name="connsiteX0" fmla="*/ 5352197 w 9646047"/>
              <a:gd name="connsiteY0" fmla="*/ 3046 h 348778"/>
              <a:gd name="connsiteX1" fmla="*/ 6878264 w 9646047"/>
              <a:gd name="connsiteY1" fmla="*/ 196182 h 348778"/>
              <a:gd name="connsiteX2" fmla="*/ 9526137 w 9646047"/>
              <a:gd name="connsiteY2" fmla="*/ 343826 h 348778"/>
              <a:gd name="connsiteX3" fmla="*/ 9225886 w 9646047"/>
              <a:gd name="connsiteY3" fmla="*/ 316530 h 348778"/>
              <a:gd name="connsiteX4" fmla="*/ 0 w 9646047"/>
              <a:gd name="connsiteY4" fmla="*/ 343826 h 348778"/>
              <a:gd name="connsiteX5" fmla="*/ 5528170 w 9646047"/>
              <a:gd name="connsiteY5" fmla="*/ 289442 h 348778"/>
              <a:gd name="connsiteX6" fmla="*/ 5352197 w 9646047"/>
              <a:gd name="connsiteY6" fmla="*/ 3046 h 348778"/>
              <a:gd name="connsiteX0" fmla="*/ 5019688 w 9646047"/>
              <a:gd name="connsiteY0" fmla="*/ 3046 h 348778"/>
              <a:gd name="connsiteX1" fmla="*/ 6878264 w 9646047"/>
              <a:gd name="connsiteY1" fmla="*/ 196182 h 348778"/>
              <a:gd name="connsiteX2" fmla="*/ 9526137 w 9646047"/>
              <a:gd name="connsiteY2" fmla="*/ 343826 h 348778"/>
              <a:gd name="connsiteX3" fmla="*/ 9225886 w 9646047"/>
              <a:gd name="connsiteY3" fmla="*/ 316530 h 348778"/>
              <a:gd name="connsiteX4" fmla="*/ 0 w 9646047"/>
              <a:gd name="connsiteY4" fmla="*/ 343826 h 348778"/>
              <a:gd name="connsiteX5" fmla="*/ 5528170 w 9646047"/>
              <a:gd name="connsiteY5" fmla="*/ 289442 h 348778"/>
              <a:gd name="connsiteX6" fmla="*/ 5019688 w 9646047"/>
              <a:gd name="connsiteY6" fmla="*/ 3046 h 348778"/>
              <a:gd name="connsiteX0" fmla="*/ 5019688 w 9646047"/>
              <a:gd name="connsiteY0" fmla="*/ 3046 h 348778"/>
              <a:gd name="connsiteX1" fmla="*/ 6878264 w 9646047"/>
              <a:gd name="connsiteY1" fmla="*/ 196182 h 348778"/>
              <a:gd name="connsiteX2" fmla="*/ 9526137 w 9646047"/>
              <a:gd name="connsiteY2" fmla="*/ 343826 h 348778"/>
              <a:gd name="connsiteX3" fmla="*/ 9225886 w 9646047"/>
              <a:gd name="connsiteY3" fmla="*/ 316530 h 348778"/>
              <a:gd name="connsiteX4" fmla="*/ 0 w 9646047"/>
              <a:gd name="connsiteY4" fmla="*/ 343826 h 348778"/>
              <a:gd name="connsiteX5" fmla="*/ 5528170 w 9646047"/>
              <a:gd name="connsiteY5" fmla="*/ 289442 h 348778"/>
              <a:gd name="connsiteX6" fmla="*/ 5019688 w 9646047"/>
              <a:gd name="connsiteY6" fmla="*/ 3046 h 348778"/>
              <a:gd name="connsiteX0" fmla="*/ 5019688 w 9646047"/>
              <a:gd name="connsiteY0" fmla="*/ 3046 h 348778"/>
              <a:gd name="connsiteX1" fmla="*/ 6878264 w 9646047"/>
              <a:gd name="connsiteY1" fmla="*/ 196182 h 348778"/>
              <a:gd name="connsiteX2" fmla="*/ 9526137 w 9646047"/>
              <a:gd name="connsiteY2" fmla="*/ 343826 h 348778"/>
              <a:gd name="connsiteX3" fmla="*/ 9225886 w 9646047"/>
              <a:gd name="connsiteY3" fmla="*/ 316530 h 348778"/>
              <a:gd name="connsiteX4" fmla="*/ 0 w 9646047"/>
              <a:gd name="connsiteY4" fmla="*/ 343826 h 348778"/>
              <a:gd name="connsiteX5" fmla="*/ 4835443 w 9646047"/>
              <a:gd name="connsiteY5" fmla="*/ 261733 h 348778"/>
              <a:gd name="connsiteX6" fmla="*/ 5019688 w 9646047"/>
              <a:gd name="connsiteY6" fmla="*/ 3046 h 348778"/>
              <a:gd name="connsiteX0" fmla="*/ 4825724 w 9646047"/>
              <a:gd name="connsiteY0" fmla="*/ 2706 h 376147"/>
              <a:gd name="connsiteX1" fmla="*/ 6878264 w 9646047"/>
              <a:gd name="connsiteY1" fmla="*/ 223551 h 376147"/>
              <a:gd name="connsiteX2" fmla="*/ 9526137 w 9646047"/>
              <a:gd name="connsiteY2" fmla="*/ 371195 h 376147"/>
              <a:gd name="connsiteX3" fmla="*/ 9225886 w 9646047"/>
              <a:gd name="connsiteY3" fmla="*/ 343899 h 376147"/>
              <a:gd name="connsiteX4" fmla="*/ 0 w 9646047"/>
              <a:gd name="connsiteY4" fmla="*/ 371195 h 376147"/>
              <a:gd name="connsiteX5" fmla="*/ 4835443 w 9646047"/>
              <a:gd name="connsiteY5" fmla="*/ 289102 h 376147"/>
              <a:gd name="connsiteX6" fmla="*/ 4825724 w 9646047"/>
              <a:gd name="connsiteY6" fmla="*/ 2706 h 376147"/>
              <a:gd name="connsiteX0" fmla="*/ 4825724 w 9646047"/>
              <a:gd name="connsiteY0" fmla="*/ 0 h 373441"/>
              <a:gd name="connsiteX1" fmla="*/ 6878264 w 9646047"/>
              <a:gd name="connsiteY1" fmla="*/ 220845 h 373441"/>
              <a:gd name="connsiteX2" fmla="*/ 9526137 w 9646047"/>
              <a:gd name="connsiteY2" fmla="*/ 368489 h 373441"/>
              <a:gd name="connsiteX3" fmla="*/ 9225886 w 9646047"/>
              <a:gd name="connsiteY3" fmla="*/ 341193 h 373441"/>
              <a:gd name="connsiteX4" fmla="*/ 0 w 9646047"/>
              <a:gd name="connsiteY4" fmla="*/ 368489 h 373441"/>
              <a:gd name="connsiteX5" fmla="*/ 4835443 w 9646047"/>
              <a:gd name="connsiteY5" fmla="*/ 286396 h 373441"/>
              <a:gd name="connsiteX6" fmla="*/ 4825724 w 9646047"/>
              <a:gd name="connsiteY6" fmla="*/ 0 h 373441"/>
              <a:gd name="connsiteX0" fmla="*/ 4825724 w 9646047"/>
              <a:gd name="connsiteY0" fmla="*/ 0 h 373441"/>
              <a:gd name="connsiteX1" fmla="*/ 6878264 w 9646047"/>
              <a:gd name="connsiteY1" fmla="*/ 220845 h 373441"/>
              <a:gd name="connsiteX2" fmla="*/ 9526137 w 9646047"/>
              <a:gd name="connsiteY2" fmla="*/ 368489 h 373441"/>
              <a:gd name="connsiteX3" fmla="*/ 9225886 w 9646047"/>
              <a:gd name="connsiteY3" fmla="*/ 341193 h 373441"/>
              <a:gd name="connsiteX4" fmla="*/ 0 w 9646047"/>
              <a:gd name="connsiteY4" fmla="*/ 368489 h 373441"/>
              <a:gd name="connsiteX5" fmla="*/ 4835443 w 9646047"/>
              <a:gd name="connsiteY5" fmla="*/ 286396 h 373441"/>
              <a:gd name="connsiteX6" fmla="*/ 4825724 w 9646047"/>
              <a:gd name="connsiteY6" fmla="*/ 0 h 373441"/>
              <a:gd name="connsiteX0" fmla="*/ 4825724 w 9646047"/>
              <a:gd name="connsiteY0" fmla="*/ 0 h 373441"/>
              <a:gd name="connsiteX1" fmla="*/ 6878264 w 9646047"/>
              <a:gd name="connsiteY1" fmla="*/ 220845 h 373441"/>
              <a:gd name="connsiteX2" fmla="*/ 9526137 w 9646047"/>
              <a:gd name="connsiteY2" fmla="*/ 368489 h 373441"/>
              <a:gd name="connsiteX3" fmla="*/ 9225886 w 9646047"/>
              <a:gd name="connsiteY3" fmla="*/ 341193 h 373441"/>
              <a:gd name="connsiteX4" fmla="*/ 0 w 9646047"/>
              <a:gd name="connsiteY4" fmla="*/ 368489 h 373441"/>
              <a:gd name="connsiteX5" fmla="*/ 4489079 w 9646047"/>
              <a:gd name="connsiteY5" fmla="*/ 300251 h 373441"/>
              <a:gd name="connsiteX6" fmla="*/ 4825724 w 9646047"/>
              <a:gd name="connsiteY6" fmla="*/ 0 h 373441"/>
              <a:gd name="connsiteX0" fmla="*/ 4825724 w 9529213"/>
              <a:gd name="connsiteY0" fmla="*/ 0 h 375840"/>
              <a:gd name="connsiteX1" fmla="*/ 6878264 w 9529213"/>
              <a:gd name="connsiteY1" fmla="*/ 220845 h 375840"/>
              <a:gd name="connsiteX2" fmla="*/ 9526137 w 9529213"/>
              <a:gd name="connsiteY2" fmla="*/ 368489 h 375840"/>
              <a:gd name="connsiteX3" fmla="*/ 7452504 w 9529213"/>
              <a:gd name="connsiteY3" fmla="*/ 355048 h 375840"/>
              <a:gd name="connsiteX4" fmla="*/ 0 w 9529213"/>
              <a:gd name="connsiteY4" fmla="*/ 368489 h 375840"/>
              <a:gd name="connsiteX5" fmla="*/ 4489079 w 9529213"/>
              <a:gd name="connsiteY5" fmla="*/ 300251 h 375840"/>
              <a:gd name="connsiteX6" fmla="*/ 4825724 w 9529213"/>
              <a:gd name="connsiteY6" fmla="*/ 0 h 375840"/>
              <a:gd name="connsiteX0" fmla="*/ 4825724 w 7781097"/>
              <a:gd name="connsiteY0" fmla="*/ 0 h 368489"/>
              <a:gd name="connsiteX1" fmla="*/ 6878264 w 7781097"/>
              <a:gd name="connsiteY1" fmla="*/ 220845 h 368489"/>
              <a:gd name="connsiteX2" fmla="*/ 7766610 w 7781097"/>
              <a:gd name="connsiteY2" fmla="*/ 354634 h 368489"/>
              <a:gd name="connsiteX3" fmla="*/ 7452504 w 7781097"/>
              <a:gd name="connsiteY3" fmla="*/ 355048 h 368489"/>
              <a:gd name="connsiteX4" fmla="*/ 0 w 7781097"/>
              <a:gd name="connsiteY4" fmla="*/ 368489 h 368489"/>
              <a:gd name="connsiteX5" fmla="*/ 4489079 w 7781097"/>
              <a:gd name="connsiteY5" fmla="*/ 300251 h 368489"/>
              <a:gd name="connsiteX6" fmla="*/ 4825724 w 7781097"/>
              <a:gd name="connsiteY6" fmla="*/ 0 h 368489"/>
              <a:gd name="connsiteX0" fmla="*/ 4825724 w 7819899"/>
              <a:gd name="connsiteY0" fmla="*/ 0 h 368489"/>
              <a:gd name="connsiteX1" fmla="*/ 6130119 w 7819899"/>
              <a:gd name="connsiteY1" fmla="*/ 193136 h 368489"/>
              <a:gd name="connsiteX2" fmla="*/ 7766610 w 7819899"/>
              <a:gd name="connsiteY2" fmla="*/ 354634 h 368489"/>
              <a:gd name="connsiteX3" fmla="*/ 7452504 w 7819899"/>
              <a:gd name="connsiteY3" fmla="*/ 355048 h 368489"/>
              <a:gd name="connsiteX4" fmla="*/ 0 w 7819899"/>
              <a:gd name="connsiteY4" fmla="*/ 368489 h 368489"/>
              <a:gd name="connsiteX5" fmla="*/ 4489079 w 7819899"/>
              <a:gd name="connsiteY5" fmla="*/ 300251 h 368489"/>
              <a:gd name="connsiteX6" fmla="*/ 4825724 w 7819899"/>
              <a:gd name="connsiteY6" fmla="*/ 0 h 368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19899" h="368489">
                <a:moveTo>
                  <a:pt x="4825724" y="0"/>
                </a:moveTo>
                <a:cubicBezTo>
                  <a:pt x="5405548" y="55832"/>
                  <a:pt x="5639971" y="134030"/>
                  <a:pt x="6130119" y="193136"/>
                </a:cubicBezTo>
                <a:cubicBezTo>
                  <a:pt x="6620267" y="252242"/>
                  <a:pt x="7546213" y="327649"/>
                  <a:pt x="7766610" y="354634"/>
                </a:cubicBezTo>
                <a:cubicBezTo>
                  <a:pt x="7987008" y="381619"/>
                  <a:pt x="7452504" y="355048"/>
                  <a:pt x="7452504" y="355048"/>
                </a:cubicBezTo>
                <a:lnTo>
                  <a:pt x="0" y="368489"/>
                </a:lnTo>
                <a:lnTo>
                  <a:pt x="4489079" y="300251"/>
                </a:lnTo>
                <a:cubicBezTo>
                  <a:pt x="5514936" y="241111"/>
                  <a:pt x="5193799" y="123863"/>
                  <a:pt x="4825724" y="0"/>
                </a:cubicBezTo>
                <a:close/>
              </a:path>
            </a:pathLst>
          </a:custGeom>
          <a:solidFill>
            <a:schemeClr val="bg1">
              <a:lumMod val="50000"/>
            </a:schemeClr>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 name="Title 1"/>
          <p:cNvSpPr>
            <a:spLocks noGrp="1"/>
          </p:cNvSpPr>
          <p:nvPr>
            <p:ph type="title"/>
          </p:nvPr>
        </p:nvSpPr>
        <p:spPr>
          <a:xfrm>
            <a:off x="620794" y="160828"/>
            <a:ext cx="10672234" cy="768476"/>
          </a:xfrm>
        </p:spPr>
        <p:txBody>
          <a:bodyPr>
            <a:noAutofit/>
          </a:bodyPr>
          <a:lstStyle/>
          <a:p>
            <a:r>
              <a:rPr lang="en-US" altLang="en-US" sz="3200" b="1" dirty="0">
                <a:latin typeface="Arial" panose="020B0604020202020204"/>
                <a:ea typeface="微软雅黑" panose="020B0503020204020204" pitchFamily="34" charset="-122"/>
              </a:rPr>
              <a:t>Decomposition Structure for </a:t>
            </a:r>
            <a:r>
              <a:rPr lang="en-US" altLang="en-US" sz="3200" b="1" dirty="0" err="1">
                <a:latin typeface="Arial" panose="020B0604020202020204"/>
                <a:ea typeface="微软雅黑" panose="020B0503020204020204" pitchFamily="34" charset="-122"/>
              </a:rPr>
              <a:t>Service_W</a:t>
            </a:r>
            <a:r>
              <a:rPr lang="en-US" altLang="en-US" sz="3200" b="1" dirty="0">
                <a:latin typeface="Arial" panose="020B0604020202020204"/>
                <a:ea typeface="微软雅黑" panose="020B0503020204020204" pitchFamily="34" charset="-122"/>
              </a:rPr>
              <a:t> Example 1</a:t>
            </a:r>
          </a:p>
        </p:txBody>
      </p:sp>
      <p:sp>
        <p:nvSpPr>
          <p:cNvPr id="12" name="Rectangle: Rounded Corners 11"/>
          <p:cNvSpPr/>
          <p:nvPr/>
        </p:nvSpPr>
        <p:spPr>
          <a:xfrm>
            <a:off x="1201003" y="2441051"/>
            <a:ext cx="10810888" cy="3290277"/>
          </a:xfrm>
          <a:prstGeom prst="roundRect">
            <a:avLst>
              <a:gd name="adj" fmla="val 4992"/>
            </a:avLst>
          </a:prstGeom>
          <a:solidFill>
            <a:schemeClr val="bg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8" name="TextBox 17"/>
          <p:cNvSpPr txBox="1"/>
          <p:nvPr/>
        </p:nvSpPr>
        <p:spPr>
          <a:xfrm rot="16200000">
            <a:off x="57812" y="3901523"/>
            <a:ext cx="263950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AR_W</a:t>
            </a:r>
            <a:r>
              <a:rPr kumimoji="0" lang="en-US" sz="1800" b="0" i="0" u="none" strike="noStrike" cap="none" spc="0" normalizeH="0" dirty="0">
                <a:ln>
                  <a:noFill/>
                </a:ln>
                <a:solidFill>
                  <a:srgbClr val="000000"/>
                </a:solidFill>
                <a:effectLst/>
                <a:uFillTx/>
                <a:latin typeface="+mn-lt"/>
                <a:ea typeface="+mn-ea"/>
                <a:cs typeface="+mn-cs"/>
                <a:sym typeface="Calibri"/>
              </a:rPr>
              <a:t> Provider’s Svc Struct</a:t>
            </a: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graphicFrame>
        <p:nvGraphicFramePr>
          <p:cNvPr id="27" name="Table 26"/>
          <p:cNvGraphicFramePr>
            <a:graphicFrameLocks noGrp="1"/>
          </p:cNvGraphicFramePr>
          <p:nvPr>
            <p:extLst/>
          </p:nvPr>
        </p:nvGraphicFramePr>
        <p:xfrm>
          <a:off x="1601237" y="2557936"/>
          <a:ext cx="9208601" cy="2560320"/>
        </p:xfrm>
        <a:graphic>
          <a:graphicData uri="http://schemas.openxmlformats.org/drawingml/2006/table">
            <a:tbl>
              <a:tblPr firstRow="1" bandRow="1">
                <a:tableStyleId>{5940675A-B579-460E-94D1-54222C63F5DA}</a:tableStyleId>
              </a:tblPr>
              <a:tblGrid>
                <a:gridCol w="925117">
                  <a:extLst>
                    <a:ext uri="{9D8B030D-6E8A-4147-A177-3AD203B41FA5}">
                      <a16:colId xmlns="" xmlns:a16="http://schemas.microsoft.com/office/drawing/2014/main" val="2470146754"/>
                    </a:ext>
                  </a:extLst>
                </a:gridCol>
                <a:gridCol w="806138">
                  <a:extLst>
                    <a:ext uri="{9D8B030D-6E8A-4147-A177-3AD203B41FA5}">
                      <a16:colId xmlns="" xmlns:a16="http://schemas.microsoft.com/office/drawing/2014/main" val="3676597967"/>
                    </a:ext>
                  </a:extLst>
                </a:gridCol>
                <a:gridCol w="967904">
                  <a:extLst>
                    <a:ext uri="{9D8B030D-6E8A-4147-A177-3AD203B41FA5}">
                      <a16:colId xmlns="" xmlns:a16="http://schemas.microsoft.com/office/drawing/2014/main" val="352778339"/>
                    </a:ext>
                  </a:extLst>
                </a:gridCol>
                <a:gridCol w="2362954">
                  <a:extLst>
                    <a:ext uri="{9D8B030D-6E8A-4147-A177-3AD203B41FA5}">
                      <a16:colId xmlns="" xmlns:a16="http://schemas.microsoft.com/office/drawing/2014/main" val="3548886542"/>
                    </a:ext>
                  </a:extLst>
                </a:gridCol>
                <a:gridCol w="2876732">
                  <a:extLst>
                    <a:ext uri="{9D8B030D-6E8A-4147-A177-3AD203B41FA5}">
                      <a16:colId xmlns="" xmlns:a16="http://schemas.microsoft.com/office/drawing/2014/main" val="2152992461"/>
                    </a:ext>
                  </a:extLst>
                </a:gridCol>
                <a:gridCol w="1269756">
                  <a:extLst>
                    <a:ext uri="{9D8B030D-6E8A-4147-A177-3AD203B41FA5}">
                      <a16:colId xmlns="" xmlns:a16="http://schemas.microsoft.com/office/drawing/2014/main" val="947853885"/>
                    </a:ext>
                  </a:extLst>
                </a:gridCol>
              </a:tblGrid>
              <a:tr h="0">
                <a:tc>
                  <a:txBody>
                    <a:bodyPr/>
                    <a:lstStyle/>
                    <a:p>
                      <a:pPr algn="ctr"/>
                      <a:r>
                        <a:rPr lang="en-US" b="1" dirty="0"/>
                        <a:t>Svc Type</a:t>
                      </a:r>
                    </a:p>
                  </a:txBody>
                  <a:tcPr>
                    <a:solidFill>
                      <a:schemeClr val="accent2">
                        <a:lumMod val="60000"/>
                        <a:lumOff val="40000"/>
                      </a:schemeClr>
                    </a:solidFill>
                  </a:tcPr>
                </a:tc>
                <a:tc>
                  <a:txBody>
                    <a:bodyPr/>
                    <a:lstStyle/>
                    <a:p>
                      <a:pPr algn="ctr"/>
                      <a:r>
                        <a:rPr lang="en-US" b="1" dirty="0" err="1"/>
                        <a:t>Rsc</a:t>
                      </a:r>
                      <a:r>
                        <a:rPr lang="en-US" b="1" dirty="0"/>
                        <a:t> Type</a:t>
                      </a:r>
                    </a:p>
                  </a:txBody>
                  <a:tcPr>
                    <a:solidFill>
                      <a:schemeClr val="accent2">
                        <a:lumMod val="60000"/>
                        <a:lumOff val="40000"/>
                      </a:schemeClr>
                    </a:solidFill>
                  </a:tcPr>
                </a:tc>
                <a:tc>
                  <a:txBody>
                    <a:bodyPr/>
                    <a:lstStyle/>
                    <a:p>
                      <a:pPr algn="ctr"/>
                      <a:r>
                        <a:rPr lang="en-US" b="1" dirty="0"/>
                        <a:t>AR</a:t>
                      </a:r>
                      <a:r>
                        <a:rPr lang="en-US" b="1" baseline="0" dirty="0"/>
                        <a:t> </a:t>
                      </a:r>
                      <a:r>
                        <a:rPr lang="en-US" b="1" baseline="0" dirty="0" err="1"/>
                        <a:t>Prov</a:t>
                      </a:r>
                      <a:r>
                        <a:rPr lang="en-US" b="1" baseline="0" dirty="0"/>
                        <a:t> Svc</a:t>
                      </a:r>
                      <a:endParaRPr lang="en-US" b="1" dirty="0"/>
                    </a:p>
                  </a:txBody>
                  <a:tcPr>
                    <a:solidFill>
                      <a:schemeClr val="accent2">
                        <a:lumMod val="60000"/>
                        <a:lumOff val="40000"/>
                      </a:schemeClr>
                    </a:solidFill>
                  </a:tcPr>
                </a:tc>
                <a:tc>
                  <a:txBody>
                    <a:bodyPr/>
                    <a:lstStyle/>
                    <a:p>
                      <a:pPr algn="ctr"/>
                      <a:r>
                        <a:rPr lang="en-US" b="1" dirty="0"/>
                        <a:t>Advertised SLA</a:t>
                      </a:r>
                    </a:p>
                  </a:txBody>
                  <a:tcPr>
                    <a:solidFill>
                      <a:schemeClr val="accent2">
                        <a:lumMod val="60000"/>
                        <a:lumOff val="4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1" dirty="0"/>
                        <a:t>Homing Constraints</a:t>
                      </a:r>
                    </a:p>
                  </a:txBody>
                  <a:tcPr>
                    <a:solidFill>
                      <a:schemeClr val="accent2">
                        <a:lumMod val="60000"/>
                        <a:lumOff val="4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1" dirty="0" err="1"/>
                        <a:t>Capab</a:t>
                      </a:r>
                      <a:r>
                        <a:rPr lang="en-US" b="1" dirty="0"/>
                        <a:t> Svc Struct</a:t>
                      </a:r>
                    </a:p>
                  </a:txBody>
                  <a:tcPr>
                    <a:solidFill>
                      <a:schemeClr val="accent2">
                        <a:lumMod val="60000"/>
                        <a:lumOff val="40000"/>
                      </a:schemeClr>
                    </a:solidFill>
                  </a:tcPr>
                </a:tc>
                <a:extLst>
                  <a:ext uri="{0D108BD9-81ED-4DB2-BD59-A6C34878D82A}">
                    <a16:rowId xmlns="" xmlns:a16="http://schemas.microsoft.com/office/drawing/2014/main" val="108255443"/>
                  </a:ext>
                </a:extLst>
              </a:tr>
              <a:tr h="14775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err="1"/>
                        <a:t>Service_X</a:t>
                      </a:r>
                      <a:endParaRPr lang="en-US" dirty="0"/>
                    </a:p>
                  </a:txBody>
                  <a:tcPr>
                    <a:solidFill>
                      <a:schemeClr val="bg1"/>
                    </a:solidFill>
                  </a:tcPr>
                </a:tc>
                <a:tc>
                  <a:txBody>
                    <a:bodyPr/>
                    <a:lstStyle/>
                    <a:p>
                      <a:pPr algn="ctr"/>
                      <a:endParaRPr lang="en-US" dirty="0"/>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lang="en-US" dirty="0"/>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u="none" dirty="0"/>
                        <a:t>X1:</a:t>
                      </a:r>
                      <a:r>
                        <a:rPr lang="en-US" u="none" baseline="0" dirty="0"/>
                        <a:t> </a:t>
                      </a:r>
                      <a:r>
                        <a:rPr lang="en-US" u="none" dirty="0" err="1"/>
                        <a:t>RspTime</a:t>
                      </a:r>
                      <a:r>
                        <a:rPr lang="en-US" u="none" dirty="0"/>
                        <a:t> 30ms end to end</a:t>
                      </a:r>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b="0" i="0" u="none" strike="noStrike" cap="none" spc="0" baseline="0" dirty="0">
                          <a:ln>
                            <a:noFill/>
                          </a:ln>
                          <a:solidFill>
                            <a:schemeClr val="tx1"/>
                          </a:solidFill>
                          <a:uFillTx/>
                          <a:latin typeface="+mn-lt"/>
                          <a:ea typeface="+mn-ea"/>
                          <a:cs typeface="+mn-cs"/>
                          <a:sym typeface="Arial"/>
                        </a:rPr>
                        <a:t>Affinity: VNF_X, AR_X Co-Located</a:t>
                      </a:r>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200" b="0" i="0" u="none" strike="noStrike" cap="none" spc="0" baseline="0" dirty="0">
                        <a:ln>
                          <a:noFill/>
                        </a:ln>
                        <a:solidFill>
                          <a:schemeClr val="tx1"/>
                        </a:solidFill>
                        <a:uFillTx/>
                        <a:latin typeface="+mn-lt"/>
                        <a:ea typeface="+mn-ea"/>
                        <a:cs typeface="+mn-cs"/>
                        <a:sym typeface="Arial"/>
                      </a:endParaRPr>
                    </a:p>
                  </a:txBody>
                  <a:tcPr>
                    <a:solidFill>
                      <a:schemeClr val="bg1"/>
                    </a:solidFill>
                  </a:tcPr>
                </a:tc>
                <a:extLst>
                  <a:ext uri="{0D108BD9-81ED-4DB2-BD59-A6C34878D82A}">
                    <a16:rowId xmlns="" xmlns:a16="http://schemas.microsoft.com/office/drawing/2014/main" val="327001409"/>
                  </a:ext>
                </a:extLst>
              </a:tr>
              <a:tr h="0">
                <a:tc>
                  <a:txBody>
                    <a:bodyPr/>
                    <a:lstStyle/>
                    <a:p>
                      <a:pPr algn="ctr"/>
                      <a:r>
                        <a:rPr lang="en-US" dirty="0" err="1"/>
                        <a:t>Service_X</a:t>
                      </a:r>
                      <a:endParaRPr lang="en-US" dirty="0"/>
                    </a:p>
                  </a:txBody>
                  <a:tcPr>
                    <a:solidFill>
                      <a:schemeClr val="bg1"/>
                    </a:solidFill>
                  </a:tcPr>
                </a:tc>
                <a:tc>
                  <a:txBody>
                    <a:bodyPr/>
                    <a:lstStyle/>
                    <a:p>
                      <a:pPr algn="ctr"/>
                      <a:r>
                        <a:rPr lang="en-US" dirty="0"/>
                        <a:t>VNF_X</a:t>
                      </a:r>
                    </a:p>
                  </a:txBody>
                  <a:tcPr>
                    <a:solidFill>
                      <a:schemeClr val="bg1"/>
                    </a:solidFill>
                  </a:tcPr>
                </a:tc>
                <a:tc>
                  <a:txBody>
                    <a:bodyPr/>
                    <a:lstStyle/>
                    <a:p>
                      <a:pPr algn="ctr"/>
                      <a:endParaRPr lang="en-US" dirty="0"/>
                    </a:p>
                  </a:txBody>
                  <a:tcP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u="none" dirty="0"/>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200" b="0" i="0" u="none" strike="noStrike" cap="none" spc="0" baseline="0" dirty="0">
                        <a:ln>
                          <a:noFill/>
                        </a:ln>
                        <a:solidFill>
                          <a:schemeClr val="tx1"/>
                        </a:solidFill>
                        <a:uFillTx/>
                        <a:latin typeface="+mn-lt"/>
                        <a:ea typeface="+mn-ea"/>
                        <a:cs typeface="+mn-cs"/>
                        <a:sym typeface="Arial"/>
                      </a:endParaRPr>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200" b="0" i="0" u="none" strike="noStrike" cap="none" spc="0" baseline="0" dirty="0">
                        <a:ln>
                          <a:noFill/>
                        </a:ln>
                        <a:solidFill>
                          <a:schemeClr val="tx1"/>
                        </a:solidFill>
                        <a:uFillTx/>
                        <a:latin typeface="+mn-lt"/>
                        <a:ea typeface="+mn-ea"/>
                        <a:cs typeface="+mn-cs"/>
                        <a:sym typeface="Arial"/>
                      </a:endParaRPr>
                    </a:p>
                  </a:txBody>
                  <a:tcPr>
                    <a:solidFill>
                      <a:schemeClr val="bg1"/>
                    </a:solidFill>
                  </a:tcPr>
                </a:tc>
                <a:extLst>
                  <a:ext uri="{0D108BD9-81ED-4DB2-BD59-A6C34878D82A}">
                    <a16:rowId xmlns="" xmlns:a16="http://schemas.microsoft.com/office/drawing/2014/main" val="1894683173"/>
                  </a:ext>
                </a:extLst>
              </a:tr>
              <a:tr h="225229">
                <a:tc>
                  <a:txBody>
                    <a:bodyPr/>
                    <a:lstStyle/>
                    <a:p>
                      <a:pPr algn="ctr"/>
                      <a:r>
                        <a:rPr lang="en-US" dirty="0" err="1"/>
                        <a:t>Service_X</a:t>
                      </a:r>
                      <a:endParaRPr lang="en-US" dirty="0"/>
                    </a:p>
                  </a:txBody>
                  <a:tcPr>
                    <a:solidFill>
                      <a:schemeClr val="bg1"/>
                    </a:solidFill>
                  </a:tcPr>
                </a:tc>
                <a:tc>
                  <a:txBody>
                    <a:bodyPr/>
                    <a:lstStyle/>
                    <a:p>
                      <a:pPr algn="ctr"/>
                      <a:r>
                        <a:rPr lang="en-US" dirty="0"/>
                        <a:t>AR_X</a:t>
                      </a:r>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err="1"/>
                        <a:t>Service_Z</a:t>
                      </a:r>
                      <a:endParaRPr lang="en-US" dirty="0"/>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200" b="0" i="0" u="none" strike="noStrike" cap="none" spc="0" baseline="0" dirty="0">
                        <a:ln>
                          <a:noFill/>
                        </a:ln>
                        <a:solidFill>
                          <a:schemeClr val="tx1"/>
                        </a:solidFill>
                        <a:uFillTx/>
                        <a:latin typeface="+mn-lt"/>
                        <a:ea typeface="+mn-ea"/>
                        <a:cs typeface="+mn-cs"/>
                        <a:sym typeface="Arial"/>
                      </a:endParaRPr>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b="0" i="0" u="none" strike="noStrike" cap="none" spc="0" baseline="0" dirty="0">
                          <a:ln>
                            <a:noFill/>
                          </a:ln>
                          <a:solidFill>
                            <a:schemeClr val="tx1"/>
                          </a:solidFill>
                          <a:uFillTx/>
                          <a:latin typeface="+mn-lt"/>
                          <a:ea typeface="+mn-ea"/>
                          <a:cs typeface="+mn-cs"/>
                          <a:sym typeface="Arial"/>
                        </a:rPr>
                        <a:t>Require SLA Y1 from </a:t>
                      </a:r>
                      <a:r>
                        <a:rPr lang="en-US" sz="1200" b="0" i="0" u="none" strike="noStrike" cap="none" spc="0" baseline="0" dirty="0" err="1">
                          <a:ln>
                            <a:noFill/>
                          </a:ln>
                          <a:solidFill>
                            <a:schemeClr val="tx1"/>
                          </a:solidFill>
                          <a:uFillTx/>
                          <a:latin typeface="+mn-lt"/>
                          <a:ea typeface="+mn-ea"/>
                          <a:cs typeface="+mn-cs"/>
                          <a:sym typeface="Arial"/>
                        </a:rPr>
                        <a:t>Service_Z</a:t>
                      </a:r>
                      <a:r>
                        <a:rPr lang="en-US" sz="1200" b="0" i="0" u="none" strike="noStrike" cap="none" spc="0" baseline="0" dirty="0">
                          <a:ln>
                            <a:noFill/>
                          </a:ln>
                          <a:solidFill>
                            <a:schemeClr val="tx1"/>
                          </a:solidFill>
                          <a:uFillTx/>
                          <a:latin typeface="+mn-lt"/>
                          <a:ea typeface="+mn-ea"/>
                          <a:cs typeface="+mn-cs"/>
                          <a:sym typeface="Arial"/>
                        </a:rPr>
                        <a:t> instance</a:t>
                      </a:r>
                    </a:p>
                  </a:txBody>
                  <a:tcPr>
                    <a:solidFill>
                      <a:schemeClr val="bg1"/>
                    </a:solidFill>
                  </a:tcPr>
                </a:tc>
                <a:tc>
                  <a:txBody>
                    <a:bodyPr/>
                    <a:lstStyle/>
                    <a:p>
                      <a:pPr algn="ctr"/>
                      <a:endParaRPr lang="en-US" dirty="0"/>
                    </a:p>
                  </a:txBody>
                  <a:tcPr>
                    <a:solidFill>
                      <a:schemeClr val="bg1"/>
                    </a:solidFill>
                  </a:tcPr>
                </a:tc>
                <a:extLst>
                  <a:ext uri="{0D108BD9-81ED-4DB2-BD59-A6C34878D82A}">
                    <a16:rowId xmlns="" xmlns:a16="http://schemas.microsoft.com/office/drawing/2014/main" val="2206869197"/>
                  </a:ext>
                </a:extLst>
              </a:tr>
            </a:tbl>
          </a:graphicData>
        </a:graphic>
      </p:graphicFrame>
      <p:sp>
        <p:nvSpPr>
          <p:cNvPr id="31" name="Freeform: Shape 30"/>
          <p:cNvSpPr/>
          <p:nvPr/>
        </p:nvSpPr>
        <p:spPr>
          <a:xfrm>
            <a:off x="5054081" y="3507298"/>
            <a:ext cx="6616683" cy="276812"/>
          </a:xfrm>
          <a:custGeom>
            <a:avLst/>
            <a:gdLst>
              <a:gd name="connsiteX0" fmla="*/ 6114197 w 9586349"/>
              <a:gd name="connsiteY0" fmla="*/ 17872 h 402265"/>
              <a:gd name="connsiteX1" fmla="*/ 7806519 w 9586349"/>
              <a:gd name="connsiteY1" fmla="*/ 72463 h 402265"/>
              <a:gd name="connsiteX2" fmla="*/ 9526137 w 9586349"/>
              <a:gd name="connsiteY2" fmla="*/ 386362 h 402265"/>
              <a:gd name="connsiteX3" fmla="*/ 9225886 w 9586349"/>
              <a:gd name="connsiteY3" fmla="*/ 359066 h 402265"/>
              <a:gd name="connsiteX4" fmla="*/ 0 w 9586349"/>
              <a:gd name="connsiteY4" fmla="*/ 386362 h 402265"/>
              <a:gd name="connsiteX5" fmla="*/ 6387152 w 9586349"/>
              <a:gd name="connsiteY5" fmla="*/ 318123 h 402265"/>
              <a:gd name="connsiteX6" fmla="*/ 6114197 w 9586349"/>
              <a:gd name="connsiteY6" fmla="*/ 17872 h 402265"/>
              <a:gd name="connsiteX0" fmla="*/ 6114197 w 9586349"/>
              <a:gd name="connsiteY0" fmla="*/ 17872 h 402265"/>
              <a:gd name="connsiteX1" fmla="*/ 7806519 w 9586349"/>
              <a:gd name="connsiteY1" fmla="*/ 72463 h 402265"/>
              <a:gd name="connsiteX2" fmla="*/ 9526137 w 9586349"/>
              <a:gd name="connsiteY2" fmla="*/ 386362 h 402265"/>
              <a:gd name="connsiteX3" fmla="*/ 9225886 w 9586349"/>
              <a:gd name="connsiteY3" fmla="*/ 359066 h 402265"/>
              <a:gd name="connsiteX4" fmla="*/ 0 w 9586349"/>
              <a:gd name="connsiteY4" fmla="*/ 386362 h 402265"/>
              <a:gd name="connsiteX5" fmla="*/ 6387152 w 9586349"/>
              <a:gd name="connsiteY5" fmla="*/ 318123 h 402265"/>
              <a:gd name="connsiteX6" fmla="*/ 6114197 w 9586349"/>
              <a:gd name="connsiteY6" fmla="*/ 17872 h 402265"/>
              <a:gd name="connsiteX0" fmla="*/ 6114197 w 9586349"/>
              <a:gd name="connsiteY0" fmla="*/ 17872 h 402265"/>
              <a:gd name="connsiteX1" fmla="*/ 7806519 w 9586349"/>
              <a:gd name="connsiteY1" fmla="*/ 72463 h 402265"/>
              <a:gd name="connsiteX2" fmla="*/ 9526137 w 9586349"/>
              <a:gd name="connsiteY2" fmla="*/ 386362 h 402265"/>
              <a:gd name="connsiteX3" fmla="*/ 9225886 w 9586349"/>
              <a:gd name="connsiteY3" fmla="*/ 359066 h 402265"/>
              <a:gd name="connsiteX4" fmla="*/ 0 w 9586349"/>
              <a:gd name="connsiteY4" fmla="*/ 386362 h 402265"/>
              <a:gd name="connsiteX5" fmla="*/ 6387152 w 9586349"/>
              <a:gd name="connsiteY5" fmla="*/ 318123 h 402265"/>
              <a:gd name="connsiteX6" fmla="*/ 6114197 w 9586349"/>
              <a:gd name="connsiteY6" fmla="*/ 17872 h 402265"/>
              <a:gd name="connsiteX0" fmla="*/ 6114197 w 9586349"/>
              <a:gd name="connsiteY0" fmla="*/ 17872 h 402265"/>
              <a:gd name="connsiteX1" fmla="*/ 7806519 w 9586349"/>
              <a:gd name="connsiteY1" fmla="*/ 72463 h 402265"/>
              <a:gd name="connsiteX2" fmla="*/ 9526137 w 9586349"/>
              <a:gd name="connsiteY2" fmla="*/ 386362 h 402265"/>
              <a:gd name="connsiteX3" fmla="*/ 9225886 w 9586349"/>
              <a:gd name="connsiteY3" fmla="*/ 359066 h 402265"/>
              <a:gd name="connsiteX4" fmla="*/ 0 w 9586349"/>
              <a:gd name="connsiteY4" fmla="*/ 386362 h 402265"/>
              <a:gd name="connsiteX5" fmla="*/ 6387152 w 9586349"/>
              <a:gd name="connsiteY5" fmla="*/ 318123 h 402265"/>
              <a:gd name="connsiteX6" fmla="*/ 6114197 w 9586349"/>
              <a:gd name="connsiteY6" fmla="*/ 17872 h 402265"/>
              <a:gd name="connsiteX0" fmla="*/ 6114197 w 9586349"/>
              <a:gd name="connsiteY0" fmla="*/ 11863 h 396256"/>
              <a:gd name="connsiteX1" fmla="*/ 7806519 w 9586349"/>
              <a:gd name="connsiteY1" fmla="*/ 66454 h 396256"/>
              <a:gd name="connsiteX2" fmla="*/ 9526137 w 9586349"/>
              <a:gd name="connsiteY2" fmla="*/ 380353 h 396256"/>
              <a:gd name="connsiteX3" fmla="*/ 9225886 w 9586349"/>
              <a:gd name="connsiteY3" fmla="*/ 353057 h 396256"/>
              <a:gd name="connsiteX4" fmla="*/ 0 w 9586349"/>
              <a:gd name="connsiteY4" fmla="*/ 380353 h 396256"/>
              <a:gd name="connsiteX5" fmla="*/ 6387152 w 9586349"/>
              <a:gd name="connsiteY5" fmla="*/ 312114 h 396256"/>
              <a:gd name="connsiteX6" fmla="*/ 6114197 w 9586349"/>
              <a:gd name="connsiteY6" fmla="*/ 11863 h 396256"/>
              <a:gd name="connsiteX0" fmla="*/ 6114197 w 9586349"/>
              <a:gd name="connsiteY0" fmla="*/ 11863 h 396256"/>
              <a:gd name="connsiteX1" fmla="*/ 7806519 w 9586349"/>
              <a:gd name="connsiteY1" fmla="*/ 66454 h 396256"/>
              <a:gd name="connsiteX2" fmla="*/ 9526137 w 9586349"/>
              <a:gd name="connsiteY2" fmla="*/ 380353 h 396256"/>
              <a:gd name="connsiteX3" fmla="*/ 9225886 w 9586349"/>
              <a:gd name="connsiteY3" fmla="*/ 353057 h 396256"/>
              <a:gd name="connsiteX4" fmla="*/ 0 w 9586349"/>
              <a:gd name="connsiteY4" fmla="*/ 380353 h 396256"/>
              <a:gd name="connsiteX5" fmla="*/ 6387152 w 9586349"/>
              <a:gd name="connsiteY5" fmla="*/ 312114 h 396256"/>
              <a:gd name="connsiteX6" fmla="*/ 6114197 w 9586349"/>
              <a:gd name="connsiteY6" fmla="*/ 11863 h 396256"/>
              <a:gd name="connsiteX0" fmla="*/ 5352197 w 9586349"/>
              <a:gd name="connsiteY0" fmla="*/ 18764 h 375447"/>
              <a:gd name="connsiteX1" fmla="*/ 7806519 w 9586349"/>
              <a:gd name="connsiteY1" fmla="*/ 45645 h 375447"/>
              <a:gd name="connsiteX2" fmla="*/ 9526137 w 9586349"/>
              <a:gd name="connsiteY2" fmla="*/ 359544 h 375447"/>
              <a:gd name="connsiteX3" fmla="*/ 9225886 w 9586349"/>
              <a:gd name="connsiteY3" fmla="*/ 332248 h 375447"/>
              <a:gd name="connsiteX4" fmla="*/ 0 w 9586349"/>
              <a:gd name="connsiteY4" fmla="*/ 359544 h 375447"/>
              <a:gd name="connsiteX5" fmla="*/ 6387152 w 9586349"/>
              <a:gd name="connsiteY5" fmla="*/ 291305 h 375447"/>
              <a:gd name="connsiteX6" fmla="*/ 5352197 w 9586349"/>
              <a:gd name="connsiteY6" fmla="*/ 18764 h 375447"/>
              <a:gd name="connsiteX0" fmla="*/ 5352197 w 9586349"/>
              <a:gd name="connsiteY0" fmla="*/ 18764 h 375447"/>
              <a:gd name="connsiteX1" fmla="*/ 7806519 w 9586349"/>
              <a:gd name="connsiteY1" fmla="*/ 45645 h 375447"/>
              <a:gd name="connsiteX2" fmla="*/ 9526137 w 9586349"/>
              <a:gd name="connsiteY2" fmla="*/ 359544 h 375447"/>
              <a:gd name="connsiteX3" fmla="*/ 9225886 w 9586349"/>
              <a:gd name="connsiteY3" fmla="*/ 332248 h 375447"/>
              <a:gd name="connsiteX4" fmla="*/ 0 w 9586349"/>
              <a:gd name="connsiteY4" fmla="*/ 359544 h 375447"/>
              <a:gd name="connsiteX5" fmla="*/ 5528170 w 9586349"/>
              <a:gd name="connsiteY5" fmla="*/ 305160 h 375447"/>
              <a:gd name="connsiteX6" fmla="*/ 5352197 w 9586349"/>
              <a:gd name="connsiteY6" fmla="*/ 18764 h 375447"/>
              <a:gd name="connsiteX0" fmla="*/ 5352197 w 9646047"/>
              <a:gd name="connsiteY0" fmla="*/ 3046 h 348778"/>
              <a:gd name="connsiteX1" fmla="*/ 6878264 w 9646047"/>
              <a:gd name="connsiteY1" fmla="*/ 196182 h 348778"/>
              <a:gd name="connsiteX2" fmla="*/ 9526137 w 9646047"/>
              <a:gd name="connsiteY2" fmla="*/ 343826 h 348778"/>
              <a:gd name="connsiteX3" fmla="*/ 9225886 w 9646047"/>
              <a:gd name="connsiteY3" fmla="*/ 316530 h 348778"/>
              <a:gd name="connsiteX4" fmla="*/ 0 w 9646047"/>
              <a:gd name="connsiteY4" fmla="*/ 343826 h 348778"/>
              <a:gd name="connsiteX5" fmla="*/ 5528170 w 9646047"/>
              <a:gd name="connsiteY5" fmla="*/ 289442 h 348778"/>
              <a:gd name="connsiteX6" fmla="*/ 5352197 w 9646047"/>
              <a:gd name="connsiteY6" fmla="*/ 3046 h 348778"/>
              <a:gd name="connsiteX0" fmla="*/ 5019688 w 9646047"/>
              <a:gd name="connsiteY0" fmla="*/ 3046 h 348778"/>
              <a:gd name="connsiteX1" fmla="*/ 6878264 w 9646047"/>
              <a:gd name="connsiteY1" fmla="*/ 196182 h 348778"/>
              <a:gd name="connsiteX2" fmla="*/ 9526137 w 9646047"/>
              <a:gd name="connsiteY2" fmla="*/ 343826 h 348778"/>
              <a:gd name="connsiteX3" fmla="*/ 9225886 w 9646047"/>
              <a:gd name="connsiteY3" fmla="*/ 316530 h 348778"/>
              <a:gd name="connsiteX4" fmla="*/ 0 w 9646047"/>
              <a:gd name="connsiteY4" fmla="*/ 343826 h 348778"/>
              <a:gd name="connsiteX5" fmla="*/ 5528170 w 9646047"/>
              <a:gd name="connsiteY5" fmla="*/ 289442 h 348778"/>
              <a:gd name="connsiteX6" fmla="*/ 5019688 w 9646047"/>
              <a:gd name="connsiteY6" fmla="*/ 3046 h 348778"/>
              <a:gd name="connsiteX0" fmla="*/ 5019688 w 9646047"/>
              <a:gd name="connsiteY0" fmla="*/ 3046 h 348778"/>
              <a:gd name="connsiteX1" fmla="*/ 6878264 w 9646047"/>
              <a:gd name="connsiteY1" fmla="*/ 196182 h 348778"/>
              <a:gd name="connsiteX2" fmla="*/ 9526137 w 9646047"/>
              <a:gd name="connsiteY2" fmla="*/ 343826 h 348778"/>
              <a:gd name="connsiteX3" fmla="*/ 9225886 w 9646047"/>
              <a:gd name="connsiteY3" fmla="*/ 316530 h 348778"/>
              <a:gd name="connsiteX4" fmla="*/ 0 w 9646047"/>
              <a:gd name="connsiteY4" fmla="*/ 343826 h 348778"/>
              <a:gd name="connsiteX5" fmla="*/ 5528170 w 9646047"/>
              <a:gd name="connsiteY5" fmla="*/ 289442 h 348778"/>
              <a:gd name="connsiteX6" fmla="*/ 5019688 w 9646047"/>
              <a:gd name="connsiteY6" fmla="*/ 3046 h 348778"/>
              <a:gd name="connsiteX0" fmla="*/ 5019688 w 9646047"/>
              <a:gd name="connsiteY0" fmla="*/ 3046 h 348778"/>
              <a:gd name="connsiteX1" fmla="*/ 6878264 w 9646047"/>
              <a:gd name="connsiteY1" fmla="*/ 196182 h 348778"/>
              <a:gd name="connsiteX2" fmla="*/ 9526137 w 9646047"/>
              <a:gd name="connsiteY2" fmla="*/ 343826 h 348778"/>
              <a:gd name="connsiteX3" fmla="*/ 9225886 w 9646047"/>
              <a:gd name="connsiteY3" fmla="*/ 316530 h 348778"/>
              <a:gd name="connsiteX4" fmla="*/ 0 w 9646047"/>
              <a:gd name="connsiteY4" fmla="*/ 343826 h 348778"/>
              <a:gd name="connsiteX5" fmla="*/ 4835443 w 9646047"/>
              <a:gd name="connsiteY5" fmla="*/ 261733 h 348778"/>
              <a:gd name="connsiteX6" fmla="*/ 5019688 w 9646047"/>
              <a:gd name="connsiteY6" fmla="*/ 3046 h 348778"/>
              <a:gd name="connsiteX0" fmla="*/ 4825724 w 9646047"/>
              <a:gd name="connsiteY0" fmla="*/ 2706 h 376147"/>
              <a:gd name="connsiteX1" fmla="*/ 6878264 w 9646047"/>
              <a:gd name="connsiteY1" fmla="*/ 223551 h 376147"/>
              <a:gd name="connsiteX2" fmla="*/ 9526137 w 9646047"/>
              <a:gd name="connsiteY2" fmla="*/ 371195 h 376147"/>
              <a:gd name="connsiteX3" fmla="*/ 9225886 w 9646047"/>
              <a:gd name="connsiteY3" fmla="*/ 343899 h 376147"/>
              <a:gd name="connsiteX4" fmla="*/ 0 w 9646047"/>
              <a:gd name="connsiteY4" fmla="*/ 371195 h 376147"/>
              <a:gd name="connsiteX5" fmla="*/ 4835443 w 9646047"/>
              <a:gd name="connsiteY5" fmla="*/ 289102 h 376147"/>
              <a:gd name="connsiteX6" fmla="*/ 4825724 w 9646047"/>
              <a:gd name="connsiteY6" fmla="*/ 2706 h 376147"/>
              <a:gd name="connsiteX0" fmla="*/ 4825724 w 9646047"/>
              <a:gd name="connsiteY0" fmla="*/ 0 h 373441"/>
              <a:gd name="connsiteX1" fmla="*/ 6878264 w 9646047"/>
              <a:gd name="connsiteY1" fmla="*/ 220845 h 373441"/>
              <a:gd name="connsiteX2" fmla="*/ 9526137 w 9646047"/>
              <a:gd name="connsiteY2" fmla="*/ 368489 h 373441"/>
              <a:gd name="connsiteX3" fmla="*/ 9225886 w 9646047"/>
              <a:gd name="connsiteY3" fmla="*/ 341193 h 373441"/>
              <a:gd name="connsiteX4" fmla="*/ 0 w 9646047"/>
              <a:gd name="connsiteY4" fmla="*/ 368489 h 373441"/>
              <a:gd name="connsiteX5" fmla="*/ 4835443 w 9646047"/>
              <a:gd name="connsiteY5" fmla="*/ 286396 h 373441"/>
              <a:gd name="connsiteX6" fmla="*/ 4825724 w 9646047"/>
              <a:gd name="connsiteY6" fmla="*/ 0 h 373441"/>
              <a:gd name="connsiteX0" fmla="*/ 4825724 w 9646047"/>
              <a:gd name="connsiteY0" fmla="*/ 0 h 373441"/>
              <a:gd name="connsiteX1" fmla="*/ 6878264 w 9646047"/>
              <a:gd name="connsiteY1" fmla="*/ 220845 h 373441"/>
              <a:gd name="connsiteX2" fmla="*/ 9526137 w 9646047"/>
              <a:gd name="connsiteY2" fmla="*/ 368489 h 373441"/>
              <a:gd name="connsiteX3" fmla="*/ 9225886 w 9646047"/>
              <a:gd name="connsiteY3" fmla="*/ 341193 h 373441"/>
              <a:gd name="connsiteX4" fmla="*/ 0 w 9646047"/>
              <a:gd name="connsiteY4" fmla="*/ 368489 h 373441"/>
              <a:gd name="connsiteX5" fmla="*/ 4835443 w 9646047"/>
              <a:gd name="connsiteY5" fmla="*/ 286396 h 373441"/>
              <a:gd name="connsiteX6" fmla="*/ 4825724 w 9646047"/>
              <a:gd name="connsiteY6" fmla="*/ 0 h 373441"/>
              <a:gd name="connsiteX0" fmla="*/ 4825724 w 9646047"/>
              <a:gd name="connsiteY0" fmla="*/ 0 h 373441"/>
              <a:gd name="connsiteX1" fmla="*/ 6878264 w 9646047"/>
              <a:gd name="connsiteY1" fmla="*/ 220845 h 373441"/>
              <a:gd name="connsiteX2" fmla="*/ 9526137 w 9646047"/>
              <a:gd name="connsiteY2" fmla="*/ 368489 h 373441"/>
              <a:gd name="connsiteX3" fmla="*/ 9225886 w 9646047"/>
              <a:gd name="connsiteY3" fmla="*/ 341193 h 373441"/>
              <a:gd name="connsiteX4" fmla="*/ 0 w 9646047"/>
              <a:gd name="connsiteY4" fmla="*/ 368489 h 373441"/>
              <a:gd name="connsiteX5" fmla="*/ 4489079 w 9646047"/>
              <a:gd name="connsiteY5" fmla="*/ 300251 h 373441"/>
              <a:gd name="connsiteX6" fmla="*/ 4825724 w 9646047"/>
              <a:gd name="connsiteY6" fmla="*/ 0 h 373441"/>
              <a:gd name="connsiteX0" fmla="*/ 4825724 w 9529213"/>
              <a:gd name="connsiteY0" fmla="*/ 0 h 375840"/>
              <a:gd name="connsiteX1" fmla="*/ 6878264 w 9529213"/>
              <a:gd name="connsiteY1" fmla="*/ 220845 h 375840"/>
              <a:gd name="connsiteX2" fmla="*/ 9526137 w 9529213"/>
              <a:gd name="connsiteY2" fmla="*/ 368489 h 375840"/>
              <a:gd name="connsiteX3" fmla="*/ 7452504 w 9529213"/>
              <a:gd name="connsiteY3" fmla="*/ 355048 h 375840"/>
              <a:gd name="connsiteX4" fmla="*/ 0 w 9529213"/>
              <a:gd name="connsiteY4" fmla="*/ 368489 h 375840"/>
              <a:gd name="connsiteX5" fmla="*/ 4489079 w 9529213"/>
              <a:gd name="connsiteY5" fmla="*/ 300251 h 375840"/>
              <a:gd name="connsiteX6" fmla="*/ 4825724 w 9529213"/>
              <a:gd name="connsiteY6" fmla="*/ 0 h 375840"/>
              <a:gd name="connsiteX0" fmla="*/ 4825724 w 7781097"/>
              <a:gd name="connsiteY0" fmla="*/ 0 h 368489"/>
              <a:gd name="connsiteX1" fmla="*/ 6878264 w 7781097"/>
              <a:gd name="connsiteY1" fmla="*/ 220845 h 368489"/>
              <a:gd name="connsiteX2" fmla="*/ 7766610 w 7781097"/>
              <a:gd name="connsiteY2" fmla="*/ 354634 h 368489"/>
              <a:gd name="connsiteX3" fmla="*/ 7452504 w 7781097"/>
              <a:gd name="connsiteY3" fmla="*/ 355048 h 368489"/>
              <a:gd name="connsiteX4" fmla="*/ 0 w 7781097"/>
              <a:gd name="connsiteY4" fmla="*/ 368489 h 368489"/>
              <a:gd name="connsiteX5" fmla="*/ 4489079 w 7781097"/>
              <a:gd name="connsiteY5" fmla="*/ 300251 h 368489"/>
              <a:gd name="connsiteX6" fmla="*/ 4825724 w 7781097"/>
              <a:gd name="connsiteY6" fmla="*/ 0 h 368489"/>
              <a:gd name="connsiteX0" fmla="*/ 4825724 w 7819899"/>
              <a:gd name="connsiteY0" fmla="*/ 0 h 368489"/>
              <a:gd name="connsiteX1" fmla="*/ 6130119 w 7819899"/>
              <a:gd name="connsiteY1" fmla="*/ 193136 h 368489"/>
              <a:gd name="connsiteX2" fmla="*/ 7766610 w 7819899"/>
              <a:gd name="connsiteY2" fmla="*/ 354634 h 368489"/>
              <a:gd name="connsiteX3" fmla="*/ 7452504 w 7819899"/>
              <a:gd name="connsiteY3" fmla="*/ 355048 h 368489"/>
              <a:gd name="connsiteX4" fmla="*/ 0 w 7819899"/>
              <a:gd name="connsiteY4" fmla="*/ 368489 h 368489"/>
              <a:gd name="connsiteX5" fmla="*/ 4489079 w 7819899"/>
              <a:gd name="connsiteY5" fmla="*/ 300251 h 368489"/>
              <a:gd name="connsiteX6" fmla="*/ 4825724 w 7819899"/>
              <a:gd name="connsiteY6" fmla="*/ 0 h 368489"/>
              <a:gd name="connsiteX0" fmla="*/ 4825724 w 8036982"/>
              <a:gd name="connsiteY0" fmla="*/ 0 h 376063"/>
              <a:gd name="connsiteX1" fmla="*/ 6130119 w 8036982"/>
              <a:gd name="connsiteY1" fmla="*/ 193136 h 376063"/>
              <a:gd name="connsiteX2" fmla="*/ 7766610 w 8036982"/>
              <a:gd name="connsiteY2" fmla="*/ 354634 h 376063"/>
              <a:gd name="connsiteX3" fmla="*/ 0 w 8036982"/>
              <a:gd name="connsiteY3" fmla="*/ 368489 h 376063"/>
              <a:gd name="connsiteX4" fmla="*/ 4489079 w 8036982"/>
              <a:gd name="connsiteY4" fmla="*/ 300251 h 376063"/>
              <a:gd name="connsiteX5" fmla="*/ 4825724 w 8036982"/>
              <a:gd name="connsiteY5" fmla="*/ 0 h 376063"/>
              <a:gd name="connsiteX0" fmla="*/ 4825724 w 8036982"/>
              <a:gd name="connsiteY0" fmla="*/ 0 h 376063"/>
              <a:gd name="connsiteX1" fmla="*/ 6130119 w 8036982"/>
              <a:gd name="connsiteY1" fmla="*/ 193136 h 376063"/>
              <a:gd name="connsiteX2" fmla="*/ 7766610 w 8036982"/>
              <a:gd name="connsiteY2" fmla="*/ 354634 h 376063"/>
              <a:gd name="connsiteX3" fmla="*/ 0 w 8036982"/>
              <a:gd name="connsiteY3" fmla="*/ 368489 h 376063"/>
              <a:gd name="connsiteX4" fmla="*/ 4489079 w 8036982"/>
              <a:gd name="connsiteY4" fmla="*/ 300251 h 376063"/>
              <a:gd name="connsiteX5" fmla="*/ 4825724 w 8036982"/>
              <a:gd name="connsiteY5" fmla="*/ 0 h 376063"/>
              <a:gd name="connsiteX0" fmla="*/ 4825724 w 7766610"/>
              <a:gd name="connsiteY0" fmla="*/ 0 h 376063"/>
              <a:gd name="connsiteX1" fmla="*/ 6130119 w 7766610"/>
              <a:gd name="connsiteY1" fmla="*/ 193136 h 376063"/>
              <a:gd name="connsiteX2" fmla="*/ 7766610 w 7766610"/>
              <a:gd name="connsiteY2" fmla="*/ 354634 h 376063"/>
              <a:gd name="connsiteX3" fmla="*/ 0 w 7766610"/>
              <a:gd name="connsiteY3" fmla="*/ 368489 h 376063"/>
              <a:gd name="connsiteX4" fmla="*/ 4489079 w 7766610"/>
              <a:gd name="connsiteY4" fmla="*/ 300251 h 376063"/>
              <a:gd name="connsiteX5" fmla="*/ 4825724 w 7766610"/>
              <a:gd name="connsiteY5" fmla="*/ 0 h 376063"/>
              <a:gd name="connsiteX0" fmla="*/ 4825724 w 6616683"/>
              <a:gd name="connsiteY0" fmla="*/ 0 h 372101"/>
              <a:gd name="connsiteX1" fmla="*/ 6130119 w 6616683"/>
              <a:gd name="connsiteY1" fmla="*/ 193136 h 372101"/>
              <a:gd name="connsiteX2" fmla="*/ 6616683 w 6616683"/>
              <a:gd name="connsiteY2" fmla="*/ 340780 h 372101"/>
              <a:gd name="connsiteX3" fmla="*/ 0 w 6616683"/>
              <a:gd name="connsiteY3" fmla="*/ 368489 h 372101"/>
              <a:gd name="connsiteX4" fmla="*/ 4489079 w 6616683"/>
              <a:gd name="connsiteY4" fmla="*/ 300251 h 372101"/>
              <a:gd name="connsiteX5" fmla="*/ 4825724 w 6616683"/>
              <a:gd name="connsiteY5" fmla="*/ 0 h 372101"/>
              <a:gd name="connsiteX0" fmla="*/ 4825724 w 6616683"/>
              <a:gd name="connsiteY0" fmla="*/ 0 h 372101"/>
              <a:gd name="connsiteX1" fmla="*/ 5783755 w 6616683"/>
              <a:gd name="connsiteY1" fmla="*/ 137718 h 372101"/>
              <a:gd name="connsiteX2" fmla="*/ 6616683 w 6616683"/>
              <a:gd name="connsiteY2" fmla="*/ 340780 h 372101"/>
              <a:gd name="connsiteX3" fmla="*/ 0 w 6616683"/>
              <a:gd name="connsiteY3" fmla="*/ 368489 h 372101"/>
              <a:gd name="connsiteX4" fmla="*/ 4489079 w 6616683"/>
              <a:gd name="connsiteY4" fmla="*/ 300251 h 372101"/>
              <a:gd name="connsiteX5" fmla="*/ 4825724 w 6616683"/>
              <a:gd name="connsiteY5" fmla="*/ 0 h 372101"/>
              <a:gd name="connsiteX0" fmla="*/ 4825724 w 6616683"/>
              <a:gd name="connsiteY0" fmla="*/ 0 h 372101"/>
              <a:gd name="connsiteX1" fmla="*/ 5783755 w 6616683"/>
              <a:gd name="connsiteY1" fmla="*/ 137718 h 372101"/>
              <a:gd name="connsiteX2" fmla="*/ 6616683 w 6616683"/>
              <a:gd name="connsiteY2" fmla="*/ 340780 h 372101"/>
              <a:gd name="connsiteX3" fmla="*/ 0 w 6616683"/>
              <a:gd name="connsiteY3" fmla="*/ 368489 h 372101"/>
              <a:gd name="connsiteX4" fmla="*/ 4489079 w 6616683"/>
              <a:gd name="connsiteY4" fmla="*/ 300251 h 372101"/>
              <a:gd name="connsiteX5" fmla="*/ 4825724 w 6616683"/>
              <a:gd name="connsiteY5" fmla="*/ 0 h 372101"/>
              <a:gd name="connsiteX0" fmla="*/ 4825724 w 6616683"/>
              <a:gd name="connsiteY0" fmla="*/ 0 h 372101"/>
              <a:gd name="connsiteX1" fmla="*/ 5686773 w 6616683"/>
              <a:gd name="connsiteY1" fmla="*/ 179281 h 372101"/>
              <a:gd name="connsiteX2" fmla="*/ 6616683 w 6616683"/>
              <a:gd name="connsiteY2" fmla="*/ 340780 h 372101"/>
              <a:gd name="connsiteX3" fmla="*/ 0 w 6616683"/>
              <a:gd name="connsiteY3" fmla="*/ 368489 h 372101"/>
              <a:gd name="connsiteX4" fmla="*/ 4489079 w 6616683"/>
              <a:gd name="connsiteY4" fmla="*/ 300251 h 372101"/>
              <a:gd name="connsiteX5" fmla="*/ 4825724 w 6616683"/>
              <a:gd name="connsiteY5" fmla="*/ 0 h 372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16683" h="372101">
                <a:moveTo>
                  <a:pt x="4825724" y="0"/>
                </a:moveTo>
                <a:cubicBezTo>
                  <a:pt x="5405548" y="55832"/>
                  <a:pt x="5388280" y="122484"/>
                  <a:pt x="5686773" y="179281"/>
                </a:cubicBezTo>
                <a:cubicBezTo>
                  <a:pt x="5985266" y="236078"/>
                  <a:pt x="5615605" y="173010"/>
                  <a:pt x="6616683" y="340780"/>
                </a:cubicBezTo>
                <a:cubicBezTo>
                  <a:pt x="5594997" y="370005"/>
                  <a:pt x="546255" y="377553"/>
                  <a:pt x="0" y="368489"/>
                </a:cubicBezTo>
                <a:lnTo>
                  <a:pt x="4489079" y="300251"/>
                </a:lnTo>
                <a:cubicBezTo>
                  <a:pt x="5514936" y="241111"/>
                  <a:pt x="5193799" y="123863"/>
                  <a:pt x="4825724" y="0"/>
                </a:cubicBezTo>
                <a:close/>
              </a:path>
            </a:pathLst>
          </a:custGeom>
          <a:solidFill>
            <a:schemeClr val="bg1">
              <a:lumMod val="50000"/>
            </a:schemeClr>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4" name="Rectangle: Rounded Corners 13"/>
          <p:cNvSpPr/>
          <p:nvPr/>
        </p:nvSpPr>
        <p:spPr>
          <a:xfrm>
            <a:off x="2507809" y="3772055"/>
            <a:ext cx="9407099" cy="1860281"/>
          </a:xfrm>
          <a:prstGeom prst="roundRect">
            <a:avLst>
              <a:gd name="adj" fmla="val 4992"/>
            </a:avLst>
          </a:prstGeom>
          <a:solidFill>
            <a:schemeClr val="bg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19" name="TextBox 18"/>
          <p:cNvSpPr txBox="1"/>
          <p:nvPr/>
        </p:nvSpPr>
        <p:spPr>
          <a:xfrm rot="16200000">
            <a:off x="1956877" y="4615861"/>
            <a:ext cx="1604291" cy="2616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100" b="0" i="0" u="none" strike="noStrike" cap="none" spc="0" normalizeH="0" baseline="0" dirty="0">
                <a:ln>
                  <a:noFill/>
                </a:ln>
                <a:solidFill>
                  <a:srgbClr val="000000"/>
                </a:solidFill>
                <a:effectLst/>
                <a:uFillTx/>
                <a:latin typeface="+mn-lt"/>
                <a:ea typeface="+mn-ea"/>
                <a:cs typeface="+mn-cs"/>
                <a:sym typeface="Calibri"/>
              </a:rPr>
              <a:t>AR_X</a:t>
            </a:r>
            <a:r>
              <a:rPr kumimoji="0" lang="en-US" sz="1100" b="0" i="0" u="none" strike="noStrike" cap="none" spc="0" normalizeH="0" dirty="0">
                <a:ln>
                  <a:noFill/>
                </a:ln>
                <a:solidFill>
                  <a:srgbClr val="000000"/>
                </a:solidFill>
                <a:effectLst/>
                <a:uFillTx/>
                <a:latin typeface="+mn-lt"/>
                <a:ea typeface="+mn-ea"/>
                <a:cs typeface="+mn-cs"/>
                <a:sym typeface="Calibri"/>
              </a:rPr>
              <a:t> Provider’s Svc Struct</a:t>
            </a:r>
            <a:endParaRPr kumimoji="0" lang="en-US" sz="1100" b="0" i="0" u="none" strike="noStrike" cap="none" spc="0" normalizeH="0" baseline="0" dirty="0">
              <a:ln>
                <a:noFill/>
              </a:ln>
              <a:solidFill>
                <a:srgbClr val="000000"/>
              </a:solidFill>
              <a:effectLst/>
              <a:uFillTx/>
              <a:latin typeface="+mn-lt"/>
              <a:ea typeface="+mn-ea"/>
              <a:cs typeface="+mn-cs"/>
              <a:sym typeface="Calibri"/>
            </a:endParaRPr>
          </a:p>
        </p:txBody>
      </p:sp>
      <p:graphicFrame>
        <p:nvGraphicFramePr>
          <p:cNvPr id="29" name="Table 28"/>
          <p:cNvGraphicFramePr>
            <a:graphicFrameLocks noGrp="1"/>
          </p:cNvGraphicFramePr>
          <p:nvPr>
            <p:extLst/>
          </p:nvPr>
        </p:nvGraphicFramePr>
        <p:xfrm>
          <a:off x="2986808" y="4106585"/>
          <a:ext cx="8385724" cy="2560320"/>
        </p:xfrm>
        <a:graphic>
          <a:graphicData uri="http://schemas.openxmlformats.org/drawingml/2006/table">
            <a:tbl>
              <a:tblPr firstRow="1" bandRow="1">
                <a:tableStyleId>{5940675A-B579-460E-94D1-54222C63F5DA}</a:tableStyleId>
              </a:tblPr>
              <a:tblGrid>
                <a:gridCol w="893057">
                  <a:extLst>
                    <a:ext uri="{9D8B030D-6E8A-4147-A177-3AD203B41FA5}">
                      <a16:colId xmlns="" xmlns:a16="http://schemas.microsoft.com/office/drawing/2014/main" val="2470146754"/>
                    </a:ext>
                  </a:extLst>
                </a:gridCol>
                <a:gridCol w="778201">
                  <a:extLst>
                    <a:ext uri="{9D8B030D-6E8A-4147-A177-3AD203B41FA5}">
                      <a16:colId xmlns="" xmlns:a16="http://schemas.microsoft.com/office/drawing/2014/main" val="3676597967"/>
                    </a:ext>
                  </a:extLst>
                </a:gridCol>
                <a:gridCol w="1052945">
                  <a:extLst>
                    <a:ext uri="{9D8B030D-6E8A-4147-A177-3AD203B41FA5}">
                      <a16:colId xmlns="" xmlns:a16="http://schemas.microsoft.com/office/drawing/2014/main" val="352778339"/>
                    </a:ext>
                  </a:extLst>
                </a:gridCol>
                <a:gridCol w="1844539">
                  <a:extLst>
                    <a:ext uri="{9D8B030D-6E8A-4147-A177-3AD203B41FA5}">
                      <a16:colId xmlns="" xmlns:a16="http://schemas.microsoft.com/office/drawing/2014/main" val="3548886542"/>
                    </a:ext>
                  </a:extLst>
                </a:gridCol>
                <a:gridCol w="2486945">
                  <a:extLst>
                    <a:ext uri="{9D8B030D-6E8A-4147-A177-3AD203B41FA5}">
                      <a16:colId xmlns="" xmlns:a16="http://schemas.microsoft.com/office/drawing/2014/main" val="2152992461"/>
                    </a:ext>
                  </a:extLst>
                </a:gridCol>
                <a:gridCol w="1330037">
                  <a:extLst>
                    <a:ext uri="{9D8B030D-6E8A-4147-A177-3AD203B41FA5}">
                      <a16:colId xmlns="" xmlns:a16="http://schemas.microsoft.com/office/drawing/2014/main" val="947853885"/>
                    </a:ext>
                  </a:extLst>
                </a:gridCol>
              </a:tblGrid>
              <a:tr h="0">
                <a:tc>
                  <a:txBody>
                    <a:bodyPr/>
                    <a:lstStyle/>
                    <a:p>
                      <a:pPr algn="ctr"/>
                      <a:r>
                        <a:rPr lang="en-US" b="1" dirty="0"/>
                        <a:t>Svc Type</a:t>
                      </a:r>
                    </a:p>
                  </a:txBody>
                  <a:tcPr>
                    <a:solidFill>
                      <a:schemeClr val="accent2">
                        <a:lumMod val="60000"/>
                        <a:lumOff val="40000"/>
                      </a:schemeClr>
                    </a:solidFill>
                  </a:tcPr>
                </a:tc>
                <a:tc>
                  <a:txBody>
                    <a:bodyPr/>
                    <a:lstStyle/>
                    <a:p>
                      <a:pPr algn="ctr"/>
                      <a:r>
                        <a:rPr lang="en-US" b="1" dirty="0" err="1"/>
                        <a:t>Rsc</a:t>
                      </a:r>
                      <a:r>
                        <a:rPr lang="en-US" b="1" dirty="0"/>
                        <a:t> Type</a:t>
                      </a:r>
                    </a:p>
                  </a:txBody>
                  <a:tcPr>
                    <a:solidFill>
                      <a:schemeClr val="accent2">
                        <a:lumMod val="60000"/>
                        <a:lumOff val="40000"/>
                      </a:schemeClr>
                    </a:solidFill>
                  </a:tcPr>
                </a:tc>
                <a:tc>
                  <a:txBody>
                    <a:bodyPr/>
                    <a:lstStyle/>
                    <a:p>
                      <a:pPr algn="ctr"/>
                      <a:r>
                        <a:rPr lang="en-US" b="1" dirty="0"/>
                        <a:t>AR</a:t>
                      </a:r>
                      <a:r>
                        <a:rPr lang="en-US" b="1" baseline="0" dirty="0"/>
                        <a:t> </a:t>
                      </a:r>
                      <a:r>
                        <a:rPr lang="en-US" b="1" baseline="0" dirty="0" err="1"/>
                        <a:t>Prov</a:t>
                      </a:r>
                      <a:r>
                        <a:rPr lang="en-US" b="1" baseline="0" dirty="0"/>
                        <a:t> Svc</a:t>
                      </a:r>
                      <a:endParaRPr lang="en-US" b="1" dirty="0"/>
                    </a:p>
                  </a:txBody>
                  <a:tcPr>
                    <a:solidFill>
                      <a:schemeClr val="accent2">
                        <a:lumMod val="60000"/>
                        <a:lumOff val="40000"/>
                      </a:schemeClr>
                    </a:solidFill>
                  </a:tcPr>
                </a:tc>
                <a:tc>
                  <a:txBody>
                    <a:bodyPr/>
                    <a:lstStyle/>
                    <a:p>
                      <a:pPr algn="ctr"/>
                      <a:r>
                        <a:rPr lang="en-US" b="1" dirty="0"/>
                        <a:t>SLA Policies</a:t>
                      </a:r>
                    </a:p>
                  </a:txBody>
                  <a:tcPr>
                    <a:solidFill>
                      <a:schemeClr val="accent2">
                        <a:lumMod val="60000"/>
                        <a:lumOff val="4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1" dirty="0"/>
                        <a:t>Homing Constraints</a:t>
                      </a:r>
                    </a:p>
                  </a:txBody>
                  <a:tcPr>
                    <a:solidFill>
                      <a:schemeClr val="accent2">
                        <a:lumMod val="60000"/>
                        <a:lumOff val="4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1" dirty="0" err="1"/>
                        <a:t>Capab</a:t>
                      </a:r>
                      <a:r>
                        <a:rPr lang="en-US" b="1" dirty="0"/>
                        <a:t> Svc Struct</a:t>
                      </a:r>
                    </a:p>
                  </a:txBody>
                  <a:tcPr>
                    <a:solidFill>
                      <a:schemeClr val="accent2">
                        <a:lumMod val="60000"/>
                        <a:lumOff val="40000"/>
                      </a:schemeClr>
                    </a:solidFill>
                  </a:tcPr>
                </a:tc>
                <a:extLst>
                  <a:ext uri="{0D108BD9-81ED-4DB2-BD59-A6C34878D82A}">
                    <a16:rowId xmlns="" xmlns:a16="http://schemas.microsoft.com/office/drawing/2014/main" val="108255443"/>
                  </a:ext>
                </a:extLst>
              </a:tr>
              <a:tr h="147757">
                <a:tc>
                  <a:txBody>
                    <a:bodyPr/>
                    <a:lstStyle/>
                    <a:p>
                      <a:pPr algn="ctr"/>
                      <a:r>
                        <a:rPr lang="en-US" dirty="0" err="1"/>
                        <a:t>Service_Z</a:t>
                      </a:r>
                      <a:endParaRPr lang="en-US" dirty="0"/>
                    </a:p>
                  </a:txBody>
                  <a:tcPr>
                    <a:solidFill>
                      <a:schemeClr val="bg1"/>
                    </a:solidFill>
                  </a:tcPr>
                </a:tc>
                <a:tc>
                  <a:txBody>
                    <a:bodyPr/>
                    <a:lstStyle/>
                    <a:p>
                      <a:pPr algn="ctr"/>
                      <a:endParaRPr lang="en-US" dirty="0"/>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lang="en-US" dirty="0"/>
                    </a:p>
                  </a:txBody>
                  <a:tcP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cap="none" spc="0" baseline="0" dirty="0">
                          <a:ln>
                            <a:noFill/>
                          </a:ln>
                          <a:solidFill>
                            <a:schemeClr val="tx1"/>
                          </a:solidFill>
                          <a:uFillTx/>
                          <a:latin typeface="+mn-lt"/>
                          <a:ea typeface="+mn-ea"/>
                          <a:cs typeface="+mn-cs"/>
                          <a:sym typeface="Arial"/>
                        </a:rPr>
                        <a:t>Z1: &lt;30ms with config “Q”</a:t>
                      </a:r>
                    </a:p>
                    <a:p>
                      <a:pPr algn="l"/>
                      <a:r>
                        <a:rPr lang="en-US" sz="1200" b="0" i="0" u="none" strike="noStrike" cap="none" spc="0" baseline="0" dirty="0">
                          <a:ln>
                            <a:noFill/>
                          </a:ln>
                          <a:solidFill>
                            <a:schemeClr val="tx1"/>
                          </a:solidFill>
                          <a:uFillTx/>
                          <a:latin typeface="+mn-lt"/>
                          <a:ea typeface="+mn-ea"/>
                          <a:cs typeface="+mn-cs"/>
                          <a:sym typeface="Arial"/>
                        </a:rPr>
                        <a:t>Z2: &lt;20ms with config “P”</a:t>
                      </a:r>
                    </a:p>
                  </a:txBody>
                  <a:tcP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cap="none" spc="0" baseline="0" dirty="0">
                          <a:ln>
                            <a:noFill/>
                          </a:ln>
                          <a:solidFill>
                            <a:schemeClr val="tx1"/>
                          </a:solidFill>
                          <a:uFillTx/>
                          <a:latin typeface="+mn-lt"/>
                          <a:ea typeface="+mn-ea"/>
                          <a:cs typeface="+mn-cs"/>
                          <a:sym typeface="Arial"/>
                        </a:rPr>
                        <a:t>Affinity: </a:t>
                      </a:r>
                      <a:r>
                        <a:rPr lang="en-US" sz="1200" b="0" i="0" u="none" strike="noStrike" cap="none" spc="0" baseline="0" dirty="0" err="1">
                          <a:ln>
                            <a:noFill/>
                          </a:ln>
                          <a:solidFill>
                            <a:schemeClr val="tx1"/>
                          </a:solidFill>
                          <a:uFillTx/>
                          <a:latin typeface="+mn-lt"/>
                          <a:ea typeface="+mn-ea"/>
                          <a:cs typeface="+mn-cs"/>
                          <a:sym typeface="Arial"/>
                        </a:rPr>
                        <a:t>VNF_Zj</a:t>
                      </a:r>
                      <a:r>
                        <a:rPr lang="en-US" sz="1200" b="0" i="0" u="none" strike="noStrike" cap="none" spc="0" baseline="0" dirty="0">
                          <a:ln>
                            <a:noFill/>
                          </a:ln>
                          <a:solidFill>
                            <a:schemeClr val="tx1"/>
                          </a:solidFill>
                          <a:uFillTx/>
                          <a:latin typeface="+mn-lt"/>
                          <a:ea typeface="+mn-ea"/>
                          <a:cs typeface="+mn-cs"/>
                          <a:sym typeface="Arial"/>
                        </a:rPr>
                        <a:t>, </a:t>
                      </a:r>
                      <a:r>
                        <a:rPr lang="en-US" sz="1200" b="0" i="0" u="none" strike="noStrike" cap="none" spc="0" baseline="0" dirty="0" err="1">
                          <a:ln>
                            <a:noFill/>
                          </a:ln>
                          <a:solidFill>
                            <a:schemeClr val="tx1"/>
                          </a:solidFill>
                          <a:uFillTx/>
                          <a:latin typeface="+mn-lt"/>
                          <a:ea typeface="+mn-ea"/>
                          <a:cs typeface="+mn-cs"/>
                          <a:sym typeface="Arial"/>
                        </a:rPr>
                        <a:t>VNF_Zk</a:t>
                      </a:r>
                      <a:r>
                        <a:rPr lang="en-US" sz="1200" b="0" i="0" u="none" strike="noStrike" cap="none" spc="0" baseline="0" dirty="0">
                          <a:ln>
                            <a:noFill/>
                          </a:ln>
                          <a:solidFill>
                            <a:schemeClr val="tx1"/>
                          </a:solidFill>
                          <a:uFillTx/>
                          <a:latin typeface="+mn-lt"/>
                          <a:ea typeface="+mn-ea"/>
                          <a:cs typeface="+mn-cs"/>
                          <a:sym typeface="Arial"/>
                        </a:rPr>
                        <a:t> Co-Located</a:t>
                      </a:r>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200" b="0" i="0" u="none" strike="noStrike" cap="none" spc="0" baseline="0" dirty="0">
                        <a:ln>
                          <a:noFill/>
                        </a:ln>
                        <a:solidFill>
                          <a:schemeClr val="tx1"/>
                        </a:solidFill>
                        <a:uFillTx/>
                        <a:latin typeface="+mn-lt"/>
                        <a:ea typeface="+mn-ea"/>
                        <a:cs typeface="+mn-cs"/>
                        <a:sym typeface="Arial"/>
                      </a:endParaRPr>
                    </a:p>
                  </a:txBody>
                  <a:tcPr>
                    <a:solidFill>
                      <a:schemeClr val="bg1"/>
                    </a:solidFill>
                  </a:tcPr>
                </a:tc>
                <a:extLst>
                  <a:ext uri="{0D108BD9-81ED-4DB2-BD59-A6C34878D82A}">
                    <a16:rowId xmlns="" xmlns:a16="http://schemas.microsoft.com/office/drawing/2014/main" val="327001409"/>
                  </a:ext>
                </a:extLst>
              </a:tr>
              <a:tr h="0">
                <a:tc>
                  <a:txBody>
                    <a:bodyPr/>
                    <a:lstStyle/>
                    <a:p>
                      <a:pPr algn="ctr"/>
                      <a:r>
                        <a:rPr lang="en-US" dirty="0" err="1"/>
                        <a:t>Service_Z</a:t>
                      </a:r>
                      <a:endParaRPr lang="en-US" dirty="0"/>
                    </a:p>
                  </a:txBody>
                  <a:tcPr>
                    <a:solidFill>
                      <a:schemeClr val="bg1"/>
                    </a:solidFill>
                  </a:tcPr>
                </a:tc>
                <a:tc>
                  <a:txBody>
                    <a:bodyPr/>
                    <a:lstStyle/>
                    <a:p>
                      <a:pPr algn="ctr"/>
                      <a:r>
                        <a:rPr lang="en-US" dirty="0" err="1"/>
                        <a:t>VNF_Zj</a:t>
                      </a:r>
                      <a:endParaRPr lang="en-US" dirty="0"/>
                    </a:p>
                  </a:txBody>
                  <a:tcPr>
                    <a:solidFill>
                      <a:schemeClr val="bg1"/>
                    </a:solidFill>
                  </a:tcPr>
                </a:tc>
                <a:tc>
                  <a:txBody>
                    <a:bodyPr/>
                    <a:lstStyle/>
                    <a:p>
                      <a:pPr algn="ctr"/>
                      <a:endParaRPr lang="en-US" dirty="0"/>
                    </a:p>
                  </a:txBody>
                  <a:tcPr>
                    <a:solidFill>
                      <a:schemeClr val="bg1"/>
                    </a:solidFill>
                  </a:tcPr>
                </a:tc>
                <a:tc>
                  <a:txBody>
                    <a:bodyPr/>
                    <a:lstStyle/>
                    <a:p>
                      <a:pPr algn="l"/>
                      <a:endParaRPr lang="en-US" u="none" dirty="0"/>
                    </a:p>
                  </a:txBody>
                  <a:tcPr>
                    <a:solidFill>
                      <a:schemeClr val="bg1"/>
                    </a:solidFill>
                  </a:tcPr>
                </a:tc>
                <a:tc>
                  <a:txBody>
                    <a:bodyPr/>
                    <a:lstStyle/>
                    <a:p>
                      <a:endParaRPr lang="en-US" dirty="0"/>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200" b="0" i="0" u="none" strike="noStrike" cap="none" spc="0" baseline="0" dirty="0">
                        <a:ln>
                          <a:noFill/>
                        </a:ln>
                        <a:solidFill>
                          <a:schemeClr val="tx1"/>
                        </a:solidFill>
                        <a:uFillTx/>
                        <a:latin typeface="+mn-lt"/>
                        <a:ea typeface="+mn-ea"/>
                        <a:cs typeface="+mn-cs"/>
                        <a:sym typeface="Arial"/>
                      </a:endParaRPr>
                    </a:p>
                  </a:txBody>
                  <a:tcPr>
                    <a:solidFill>
                      <a:schemeClr val="bg1"/>
                    </a:solidFill>
                  </a:tcPr>
                </a:tc>
                <a:extLst>
                  <a:ext uri="{0D108BD9-81ED-4DB2-BD59-A6C34878D82A}">
                    <a16:rowId xmlns="" xmlns:a16="http://schemas.microsoft.com/office/drawing/2014/main" val="1894683173"/>
                  </a:ext>
                </a:extLst>
              </a:tr>
              <a:tr h="225229">
                <a:tc>
                  <a:txBody>
                    <a:bodyPr/>
                    <a:lstStyle/>
                    <a:p>
                      <a:pPr algn="ctr"/>
                      <a:r>
                        <a:rPr lang="en-US" dirty="0" err="1"/>
                        <a:t>Service_Z</a:t>
                      </a:r>
                      <a:endParaRPr lang="en-US" dirty="0"/>
                    </a:p>
                  </a:txBody>
                  <a:tcPr>
                    <a:solidFill>
                      <a:schemeClr val="bg1"/>
                    </a:solidFill>
                  </a:tcPr>
                </a:tc>
                <a:tc>
                  <a:txBody>
                    <a:bodyPr/>
                    <a:lstStyle/>
                    <a:p>
                      <a:pPr algn="ctr"/>
                      <a:r>
                        <a:rPr lang="en-US" dirty="0" err="1"/>
                        <a:t>VNF_Zk</a:t>
                      </a:r>
                      <a:endParaRPr lang="en-US" dirty="0"/>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lang="en-US" dirty="0"/>
                    </a:p>
                  </a:txBody>
                  <a:tcP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cap="none" spc="0" baseline="0" dirty="0">
                        <a:ln>
                          <a:noFill/>
                        </a:ln>
                        <a:solidFill>
                          <a:schemeClr val="tx1"/>
                        </a:solidFill>
                        <a:uFillTx/>
                        <a:latin typeface="+mn-lt"/>
                        <a:ea typeface="+mn-ea"/>
                        <a:cs typeface="+mn-cs"/>
                        <a:sym typeface="Arial"/>
                      </a:endParaRPr>
                    </a:p>
                  </a:txBody>
                  <a:tcPr>
                    <a:solidFill>
                      <a:schemeClr val="bg1"/>
                    </a:solidFill>
                  </a:tcPr>
                </a:tc>
                <a:tc>
                  <a:txBody>
                    <a:bodyPr/>
                    <a:lstStyle/>
                    <a:p>
                      <a:endParaRPr lang="en-US" dirty="0"/>
                    </a:p>
                  </a:txBody>
                  <a:tcPr>
                    <a:solidFill>
                      <a:schemeClr val="bg1"/>
                    </a:solidFill>
                  </a:tcPr>
                </a:tc>
                <a:tc>
                  <a:txBody>
                    <a:bodyPr/>
                    <a:lstStyle/>
                    <a:p>
                      <a:pPr algn="ctr"/>
                      <a:endParaRPr lang="en-US" dirty="0"/>
                    </a:p>
                  </a:txBody>
                  <a:tcPr>
                    <a:solidFill>
                      <a:schemeClr val="bg1"/>
                    </a:solidFill>
                  </a:tcPr>
                </a:tc>
                <a:extLst>
                  <a:ext uri="{0D108BD9-81ED-4DB2-BD59-A6C34878D82A}">
                    <a16:rowId xmlns="" xmlns:a16="http://schemas.microsoft.com/office/drawing/2014/main" val="2206869197"/>
                  </a:ext>
                </a:extLst>
              </a:tr>
            </a:tbl>
          </a:graphicData>
        </a:graphic>
      </p:graphicFrame>
    </p:spTree>
    <p:extLst>
      <p:ext uri="{BB962C8B-B14F-4D97-AF65-F5344CB8AC3E}">
        <p14:creationId xmlns:p14="http://schemas.microsoft.com/office/powerpoint/2010/main" val="373601349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9969" y="198574"/>
            <a:ext cx="10844563" cy="615553"/>
          </a:xfrm>
        </p:spPr>
        <p:txBody>
          <a:bodyPr>
            <a:normAutofit/>
          </a:bodyPr>
          <a:lstStyle/>
          <a:p>
            <a:pPr algn="ctr">
              <a:lnSpc>
                <a:spcPct val="90000"/>
              </a:lnSpc>
            </a:pPr>
            <a:r>
              <a:rPr lang="en-US" altLang="en-US" sz="3500" b="1" dirty="0">
                <a:solidFill>
                  <a:schemeClr val="bg1"/>
                </a:solidFill>
                <a:latin typeface="Arial" panose="020B0604020202020204"/>
              </a:rPr>
              <a:t>Decomposition and Homing Approach</a:t>
            </a:r>
          </a:p>
        </p:txBody>
      </p:sp>
      <p:sp>
        <p:nvSpPr>
          <p:cNvPr id="3" name="TextBox 2"/>
          <p:cNvSpPr txBox="1"/>
          <p:nvPr/>
        </p:nvSpPr>
        <p:spPr>
          <a:xfrm>
            <a:off x="687837" y="1081048"/>
            <a:ext cx="11108828" cy="52629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1600" dirty="0"/>
              <a:t>Note that, from a </a:t>
            </a:r>
            <a:r>
              <a:rPr lang="en-US" sz="1600" dirty="0" err="1"/>
              <a:t>Service_W</a:t>
            </a:r>
            <a:r>
              <a:rPr lang="en-US" sz="1600" dirty="0"/>
              <a:t> perspective, homing involves finding a cloud instance suitable for a new VNF_W instance such that the constraint:</a:t>
            </a:r>
          </a:p>
          <a:p>
            <a:pPr algn="ctr"/>
            <a:r>
              <a:rPr lang="en-US" sz="1600" i="1" dirty="0">
                <a:solidFill>
                  <a:schemeClr val="tx1"/>
                </a:solidFill>
                <a:sym typeface="Arial"/>
              </a:rPr>
              <a:t>Latency: [geographic point on map] &lt;-&gt; VNF_W &lt; 20 </a:t>
            </a:r>
            <a:r>
              <a:rPr lang="en-US" sz="1600" i="1" dirty="0" err="1">
                <a:solidFill>
                  <a:schemeClr val="tx1"/>
                </a:solidFill>
                <a:sym typeface="Arial"/>
              </a:rPr>
              <a:t>ms</a:t>
            </a:r>
            <a:endParaRPr lang="en-US" sz="1600" i="1" dirty="0">
              <a:solidFill>
                <a:schemeClr val="tx1"/>
              </a:solidFill>
              <a:sym typeface="Arial"/>
            </a:endParaRPr>
          </a:p>
          <a:p>
            <a:r>
              <a:rPr lang="en-US" sz="1600" dirty="0"/>
              <a:t>(where the geographic point is the location of the residence), and such that the “Network Latency” constraint of “VNF_W &lt;-&gt; AR_W &lt; 30ms” is met.  This involves knowing that the Providing Service for AR_W is </a:t>
            </a:r>
            <a:r>
              <a:rPr lang="en-US" sz="1600" dirty="0" err="1"/>
              <a:t>Service_X</a:t>
            </a:r>
            <a:r>
              <a:rPr lang="en-US" sz="1600" dirty="0"/>
              <a:t>.  This processing would require decomposition to have created the </a:t>
            </a:r>
            <a:r>
              <a:rPr lang="en-US" sz="1600" dirty="0" err="1"/>
              <a:t>Service_W</a:t>
            </a:r>
            <a:r>
              <a:rPr lang="en-US" sz="1600" dirty="0"/>
              <a:t> rows in the decomposition example.  If an appropriate cloud instance and </a:t>
            </a:r>
            <a:r>
              <a:rPr lang="en-US" sz="1600" dirty="0" err="1"/>
              <a:t>Service_X</a:t>
            </a:r>
            <a:r>
              <a:rPr lang="en-US" sz="1600" dirty="0"/>
              <a:t> service instance is found, then homing is complete. </a:t>
            </a:r>
          </a:p>
          <a:p>
            <a:endParaRPr lang="en-US" sz="1200" dirty="0"/>
          </a:p>
          <a:p>
            <a:r>
              <a:rPr lang="en-US" sz="1600" dirty="0"/>
              <a:t>However, if no such </a:t>
            </a:r>
            <a:r>
              <a:rPr lang="en-US" sz="1600" dirty="0" err="1"/>
              <a:t>Service_X</a:t>
            </a:r>
            <a:r>
              <a:rPr lang="en-US" sz="1600" dirty="0"/>
              <a:t> instance exists (i.e., OOF </a:t>
            </a:r>
            <a:r>
              <a:rPr lang="en-US" sz="1600" dirty="0" err="1"/>
              <a:t>Service_X</a:t>
            </a:r>
            <a:r>
              <a:rPr lang="en-US" sz="1600" dirty="0"/>
              <a:t> homing thread returns an exception), homing can determine that a new one should be created “on demand.”  In such a case, we want to take a separation of concerns approach whereby the </a:t>
            </a:r>
            <a:r>
              <a:rPr lang="en-US" sz="1600" dirty="0" err="1"/>
              <a:t>Service_W</a:t>
            </a:r>
            <a:r>
              <a:rPr lang="en-US" sz="1600" dirty="0"/>
              <a:t> homing thread can delegate down to a </a:t>
            </a:r>
            <a:r>
              <a:rPr lang="en-US" sz="1600" dirty="0" err="1"/>
              <a:t>Service_X</a:t>
            </a:r>
            <a:r>
              <a:rPr lang="en-US" sz="1600" dirty="0"/>
              <a:t> homing thread for further solutioning.</a:t>
            </a:r>
          </a:p>
          <a:p>
            <a:endParaRPr lang="en-US" sz="1200" dirty="0"/>
          </a:p>
          <a:p>
            <a:r>
              <a:rPr lang="en-US" sz="1600" dirty="0"/>
              <a:t>Homing of a new </a:t>
            </a:r>
            <a:r>
              <a:rPr lang="en-US" sz="1600" dirty="0" err="1"/>
              <a:t>Service_X</a:t>
            </a:r>
            <a:r>
              <a:rPr lang="en-US" sz="1600" dirty="0"/>
              <a:t> instance would similarly require that decomposition of </a:t>
            </a:r>
            <a:r>
              <a:rPr lang="en-US" sz="1600" dirty="0" err="1"/>
              <a:t>Service_X</a:t>
            </a:r>
            <a:r>
              <a:rPr lang="en-US" sz="1600" dirty="0"/>
              <a:t> be performed (i.e., the </a:t>
            </a:r>
            <a:r>
              <a:rPr lang="en-US" sz="1600" dirty="0" err="1"/>
              <a:t>Service_X</a:t>
            </a:r>
            <a:r>
              <a:rPr lang="en-US" sz="1600" dirty="0"/>
              <a:t> rows of the table).  OOF itself could trigger the decomposition microservice.  One goal of this homing is to find a cloud instance suitable for a new VNF_X instance such that the </a:t>
            </a:r>
            <a:r>
              <a:rPr lang="en-US" sz="1600" dirty="0" err="1">
                <a:solidFill>
                  <a:schemeClr val="tx1"/>
                </a:solidFill>
                <a:sym typeface="Arial"/>
              </a:rPr>
              <a:t>Service_W</a:t>
            </a:r>
            <a:r>
              <a:rPr lang="en-US" sz="1600" dirty="0">
                <a:solidFill>
                  <a:schemeClr val="tx1"/>
                </a:solidFill>
                <a:sym typeface="Arial"/>
              </a:rPr>
              <a:t> constraint that VNF_W &lt;-&gt; AR_W &lt; 30ms is met.  However, we don’t want to violate separation of concerns between the </a:t>
            </a:r>
            <a:r>
              <a:rPr lang="en-US" sz="1600" dirty="0" err="1">
                <a:solidFill>
                  <a:schemeClr val="tx1"/>
                </a:solidFill>
                <a:sym typeface="Arial"/>
              </a:rPr>
              <a:t>Service_W</a:t>
            </a:r>
            <a:r>
              <a:rPr lang="en-US" sz="1600" dirty="0">
                <a:solidFill>
                  <a:schemeClr val="tx1"/>
                </a:solidFill>
                <a:sym typeface="Arial"/>
              </a:rPr>
              <a:t> and the </a:t>
            </a:r>
            <a:r>
              <a:rPr lang="en-US" sz="1600" dirty="0" err="1">
                <a:solidFill>
                  <a:schemeClr val="tx1"/>
                </a:solidFill>
                <a:sym typeface="Arial"/>
              </a:rPr>
              <a:t>Service_X</a:t>
            </a:r>
            <a:r>
              <a:rPr lang="en-US" sz="1600" dirty="0">
                <a:solidFill>
                  <a:schemeClr val="tx1"/>
                </a:solidFill>
                <a:sym typeface="Arial"/>
              </a:rPr>
              <a:t> processing, so we will have the </a:t>
            </a:r>
            <a:r>
              <a:rPr lang="en-US" sz="1600" dirty="0" err="1">
                <a:solidFill>
                  <a:schemeClr val="tx1"/>
                </a:solidFill>
                <a:sym typeface="Arial"/>
              </a:rPr>
              <a:t>Service_W</a:t>
            </a:r>
            <a:r>
              <a:rPr lang="en-US" sz="1600" dirty="0">
                <a:solidFill>
                  <a:schemeClr val="tx1"/>
                </a:solidFill>
                <a:sym typeface="Arial"/>
              </a:rPr>
              <a:t> homing thread pass to the </a:t>
            </a:r>
            <a:r>
              <a:rPr lang="en-US" sz="1600" dirty="0" err="1">
                <a:solidFill>
                  <a:schemeClr val="tx1"/>
                </a:solidFill>
                <a:sym typeface="Arial"/>
              </a:rPr>
              <a:t>Service_X</a:t>
            </a:r>
            <a:r>
              <a:rPr lang="en-US" sz="1600" dirty="0">
                <a:solidFill>
                  <a:schemeClr val="tx1"/>
                </a:solidFill>
                <a:sym typeface="Arial"/>
              </a:rPr>
              <a:t> homing thread a constraint that is written in terms that </a:t>
            </a:r>
            <a:r>
              <a:rPr lang="en-US" sz="1600" dirty="0" err="1">
                <a:solidFill>
                  <a:schemeClr val="tx1"/>
                </a:solidFill>
                <a:sym typeface="Arial"/>
              </a:rPr>
              <a:t>Service_X</a:t>
            </a:r>
            <a:r>
              <a:rPr lang="en-US" sz="1600" dirty="0">
                <a:solidFill>
                  <a:schemeClr val="tx1"/>
                </a:solidFill>
                <a:sym typeface="Arial"/>
              </a:rPr>
              <a:t> can understand:</a:t>
            </a:r>
          </a:p>
          <a:p>
            <a:pPr algn="ctr"/>
            <a:r>
              <a:rPr lang="en-US" sz="1600" i="1" dirty="0">
                <a:solidFill>
                  <a:schemeClr val="tx1"/>
                </a:solidFill>
                <a:sym typeface="Arial"/>
              </a:rPr>
              <a:t>Latency: [geographic point on map] &lt;-&gt; </a:t>
            </a:r>
            <a:r>
              <a:rPr lang="en-US" sz="1600" i="1" dirty="0" err="1">
                <a:solidFill>
                  <a:schemeClr val="tx1"/>
                </a:solidFill>
                <a:sym typeface="Arial"/>
              </a:rPr>
              <a:t>Service_X</a:t>
            </a:r>
            <a:r>
              <a:rPr lang="en-US" sz="1600" i="1" dirty="0">
                <a:solidFill>
                  <a:schemeClr val="tx1"/>
                </a:solidFill>
                <a:sym typeface="Arial"/>
              </a:rPr>
              <a:t> &lt; 30 </a:t>
            </a:r>
            <a:r>
              <a:rPr lang="en-US" sz="1600" i="1" dirty="0" err="1">
                <a:solidFill>
                  <a:schemeClr val="tx1"/>
                </a:solidFill>
                <a:sym typeface="Arial"/>
              </a:rPr>
              <a:t>ms</a:t>
            </a:r>
            <a:endParaRPr lang="en-US" sz="1600" i="1" dirty="0">
              <a:solidFill>
                <a:schemeClr val="tx1"/>
              </a:solidFill>
              <a:sym typeface="Arial"/>
            </a:endParaRPr>
          </a:p>
          <a:p>
            <a:r>
              <a:rPr lang="en-US" sz="1600" dirty="0"/>
              <a:t>(where the geographic point is a “proposed” location of the VNF_W yet to be created).  Because the optimal location of VNF_W has not yet been determined, this will likely require that the </a:t>
            </a:r>
            <a:r>
              <a:rPr lang="en-US" sz="1600" dirty="0" err="1"/>
              <a:t>Service_W</a:t>
            </a:r>
            <a:r>
              <a:rPr lang="en-US" sz="1600" dirty="0"/>
              <a:t> homing thread spawns multiple </a:t>
            </a:r>
            <a:r>
              <a:rPr lang="en-US" sz="1600" dirty="0" err="1"/>
              <a:t>Service_X</a:t>
            </a:r>
            <a:r>
              <a:rPr lang="en-US" sz="1600" dirty="0"/>
              <a:t> homing thread to solve the overall homing problem.  Step by step processing can be seen on the following slides.</a:t>
            </a:r>
          </a:p>
        </p:txBody>
      </p:sp>
    </p:spTree>
    <p:extLst>
      <p:ext uri="{BB962C8B-B14F-4D97-AF65-F5344CB8AC3E}">
        <p14:creationId xmlns:p14="http://schemas.microsoft.com/office/powerpoint/2010/main" val="1173822336"/>
      </p:ext>
    </p:extLst>
  </p:cSld>
  <p:clrMapOvr>
    <a:masterClrMapping/>
  </p:clrMapOvr>
  <p:transition spd="med" advClick="0"/>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a:extLst>
              <a:ext uri="{FF2B5EF4-FFF2-40B4-BE49-F238E27FC236}">
                <a16:creationId xmlns="" xmlns:a16="http://schemas.microsoft.com/office/drawing/2014/main" id="{D98102F3-AC6E-45C3-BB01-F2E86C8E2531}"/>
              </a:ext>
            </a:extLst>
          </p:cNvPr>
          <p:cNvSpPr txBox="1"/>
          <p:nvPr/>
        </p:nvSpPr>
        <p:spPr>
          <a:xfrm>
            <a:off x="113600" y="1130929"/>
            <a:ext cx="3092116" cy="2308322"/>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B050"/>
                </a:solidFill>
                <a:effectLst/>
                <a:uFillTx/>
                <a:latin typeface="+mn-lt"/>
                <a:ea typeface="+mn-ea"/>
                <a:cs typeface="+mn-cs"/>
                <a:sym typeface="Calibri"/>
              </a:rPr>
              <a:t>For the option whereby VNF_W is located in cloud instance B, look for a suitable </a:t>
            </a:r>
            <a:r>
              <a:rPr kumimoji="0" lang="en-US" sz="1800" b="0" i="0" u="none" strike="noStrike" cap="none" spc="0" normalizeH="0" baseline="0" dirty="0" err="1">
                <a:ln>
                  <a:noFill/>
                </a:ln>
                <a:solidFill>
                  <a:srgbClr val="00B050"/>
                </a:solidFill>
                <a:effectLst/>
                <a:uFillTx/>
                <a:latin typeface="+mn-lt"/>
                <a:ea typeface="+mn-ea"/>
                <a:cs typeface="+mn-cs"/>
                <a:sym typeface="Calibri"/>
              </a:rPr>
              <a:t>Service_X</a:t>
            </a:r>
            <a:r>
              <a:rPr kumimoji="0" lang="en-US" sz="1800" b="0" i="0" u="none" strike="noStrike" cap="none" spc="0" normalizeH="0" baseline="0" dirty="0">
                <a:ln>
                  <a:noFill/>
                </a:ln>
                <a:solidFill>
                  <a:srgbClr val="00B050"/>
                </a:solidFill>
                <a:effectLst/>
                <a:uFillTx/>
                <a:latin typeface="+mn-lt"/>
                <a:ea typeface="+mn-ea"/>
                <a:cs typeface="+mn-cs"/>
                <a:sym typeface="Calibri"/>
              </a:rPr>
              <a:t> instance in cloud instances A, B, C, or F.  If none </a:t>
            </a:r>
            <a:r>
              <a:rPr lang="en-US" dirty="0">
                <a:solidFill>
                  <a:srgbClr val="00B050"/>
                </a:solidFill>
              </a:rPr>
              <a:t>are found, then perhaps a Service X instance could be created i</a:t>
            </a:r>
            <a:r>
              <a:rPr kumimoji="0" lang="en-US" sz="1800" b="0" i="0" u="none" strike="noStrike" cap="none" spc="0" normalizeH="0" baseline="0" dirty="0">
                <a:ln>
                  <a:noFill/>
                </a:ln>
                <a:solidFill>
                  <a:srgbClr val="00B050"/>
                </a:solidFill>
                <a:effectLst/>
                <a:uFillTx/>
                <a:latin typeface="+mn-lt"/>
                <a:ea typeface="+mn-ea"/>
                <a:cs typeface="+mn-cs"/>
                <a:sym typeface="Calibri"/>
              </a:rPr>
              <a:t>n one of these.</a:t>
            </a:r>
          </a:p>
        </p:txBody>
      </p:sp>
      <p:sp>
        <p:nvSpPr>
          <p:cNvPr id="2" name="Title 1">
            <a:extLst>
              <a:ext uri="{FF2B5EF4-FFF2-40B4-BE49-F238E27FC236}">
                <a16:creationId xmlns="" xmlns:a16="http://schemas.microsoft.com/office/drawing/2014/main" id="{E482EF81-B084-4DE0-B4A7-94768A7A2E89}"/>
              </a:ext>
            </a:extLst>
          </p:cNvPr>
          <p:cNvSpPr>
            <a:spLocks noGrp="1"/>
          </p:cNvSpPr>
          <p:nvPr>
            <p:ph type="title"/>
          </p:nvPr>
        </p:nvSpPr>
        <p:spPr>
          <a:xfrm>
            <a:off x="823699" y="200259"/>
            <a:ext cx="10726043" cy="615553"/>
          </a:xfrm>
        </p:spPr>
        <p:txBody>
          <a:bodyPr>
            <a:normAutofit/>
          </a:bodyPr>
          <a:lstStyle/>
          <a:p>
            <a:pPr algn="ctr"/>
            <a:r>
              <a:rPr lang="en-US" sz="3600" b="1" dirty="0">
                <a:solidFill>
                  <a:schemeClr val="bg1"/>
                </a:solidFill>
              </a:rPr>
              <a:t>Homing Example Illustrated</a:t>
            </a:r>
          </a:p>
        </p:txBody>
      </p:sp>
      <p:grpSp>
        <p:nvGrpSpPr>
          <p:cNvPr id="3" name="Group 2">
            <a:extLst>
              <a:ext uri="{FF2B5EF4-FFF2-40B4-BE49-F238E27FC236}">
                <a16:creationId xmlns="" xmlns:a16="http://schemas.microsoft.com/office/drawing/2014/main" id="{9BE39EC5-6EBB-41BD-9C0E-2C187FE5E1D4}"/>
              </a:ext>
            </a:extLst>
          </p:cNvPr>
          <p:cNvGrpSpPr/>
          <p:nvPr/>
        </p:nvGrpSpPr>
        <p:grpSpPr>
          <a:xfrm>
            <a:off x="5406181" y="3799904"/>
            <a:ext cx="577554" cy="398702"/>
            <a:chOff x="7573033" y="965138"/>
            <a:chExt cx="577554" cy="398702"/>
          </a:xfrm>
        </p:grpSpPr>
        <p:sp>
          <p:nvSpPr>
            <p:cNvPr id="4" name="Rectangle 3">
              <a:extLst>
                <a:ext uri="{FF2B5EF4-FFF2-40B4-BE49-F238E27FC236}">
                  <a16:creationId xmlns="" xmlns:a16="http://schemas.microsoft.com/office/drawing/2014/main" id="{B2E80FDF-EEFF-45CD-A8B1-1D4E22E97F32}"/>
                </a:ext>
              </a:extLst>
            </p:cNvPr>
            <p:cNvSpPr/>
            <p:nvPr/>
          </p:nvSpPr>
          <p:spPr>
            <a:xfrm>
              <a:off x="7678519" y="1133008"/>
              <a:ext cx="373978" cy="230832"/>
            </a:xfrm>
            <a:prstGeom prst="rect">
              <a:avLst/>
            </a:prstGeom>
            <a:solidFill>
              <a:schemeClr val="accent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 name="Isosceles Triangle 4">
              <a:extLst>
                <a:ext uri="{FF2B5EF4-FFF2-40B4-BE49-F238E27FC236}">
                  <a16:creationId xmlns="" xmlns:a16="http://schemas.microsoft.com/office/drawing/2014/main" id="{D273F1E4-D538-46E5-B622-5CCEF5EB4D8F}"/>
                </a:ext>
              </a:extLst>
            </p:cNvPr>
            <p:cNvSpPr/>
            <p:nvPr/>
          </p:nvSpPr>
          <p:spPr>
            <a:xfrm>
              <a:off x="7573033" y="965138"/>
              <a:ext cx="577554" cy="186258"/>
            </a:xfrm>
            <a:prstGeom prst="triangle">
              <a:avLst/>
            </a:prstGeom>
            <a:solidFill>
              <a:schemeClr val="accent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grpSp>
      <p:sp>
        <p:nvSpPr>
          <p:cNvPr id="6" name="Oval 5">
            <a:extLst>
              <a:ext uri="{FF2B5EF4-FFF2-40B4-BE49-F238E27FC236}">
                <a16:creationId xmlns="" xmlns:a16="http://schemas.microsoft.com/office/drawing/2014/main" id="{1858FED7-1733-45C0-98B3-484FB5F16465}"/>
              </a:ext>
            </a:extLst>
          </p:cNvPr>
          <p:cNvSpPr/>
          <p:nvPr/>
        </p:nvSpPr>
        <p:spPr>
          <a:xfrm>
            <a:off x="4231918" y="2523122"/>
            <a:ext cx="2926080" cy="2926080"/>
          </a:xfrm>
          <a:prstGeom prst="ellipse">
            <a:avLst/>
          </a:prstGeom>
          <a:no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grpSp>
        <p:nvGrpSpPr>
          <p:cNvPr id="31" name="Group 30">
            <a:extLst>
              <a:ext uri="{FF2B5EF4-FFF2-40B4-BE49-F238E27FC236}">
                <a16:creationId xmlns="" xmlns:a16="http://schemas.microsoft.com/office/drawing/2014/main" id="{F57E5A21-8BA2-42DB-910E-E62690A37F03}"/>
              </a:ext>
            </a:extLst>
          </p:cNvPr>
          <p:cNvGrpSpPr/>
          <p:nvPr/>
        </p:nvGrpSpPr>
        <p:grpSpPr>
          <a:xfrm>
            <a:off x="5796278" y="2999764"/>
            <a:ext cx="873046" cy="848268"/>
            <a:chOff x="5796278" y="2999764"/>
            <a:chExt cx="873046" cy="848268"/>
          </a:xfrm>
        </p:grpSpPr>
        <p:cxnSp>
          <p:nvCxnSpPr>
            <p:cNvPr id="8" name="Straight Arrow Connector 7">
              <a:extLst>
                <a:ext uri="{FF2B5EF4-FFF2-40B4-BE49-F238E27FC236}">
                  <a16:creationId xmlns="" xmlns:a16="http://schemas.microsoft.com/office/drawing/2014/main" id="{60C76062-4C01-4A2D-9107-C32C01C43DC4}"/>
                </a:ext>
              </a:extLst>
            </p:cNvPr>
            <p:cNvCxnSpPr>
              <a:cxnSpLocks/>
            </p:cNvCxnSpPr>
            <p:nvPr/>
          </p:nvCxnSpPr>
          <p:spPr>
            <a:xfrm flipV="1">
              <a:off x="5923575" y="2999764"/>
              <a:ext cx="745749" cy="848268"/>
            </a:xfrm>
            <a:prstGeom prst="straightConnector1">
              <a:avLst/>
            </a:prstGeom>
            <a:noFill/>
            <a:ln w="25400" cap="flat">
              <a:solidFill>
                <a:schemeClr val="accent1"/>
              </a:solidFill>
              <a:prstDash val="solid"/>
              <a:round/>
              <a:headEnd type="arrow" w="med" len="med"/>
              <a:tailEnd type="arrow" w="med" len="me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9" name="TextBox 8">
              <a:extLst>
                <a:ext uri="{FF2B5EF4-FFF2-40B4-BE49-F238E27FC236}">
                  <a16:creationId xmlns="" xmlns:a16="http://schemas.microsoft.com/office/drawing/2014/main" id="{B2B9020D-FFF3-46E7-8B1B-DE2DC5F18DA3}"/>
                </a:ext>
              </a:extLst>
            </p:cNvPr>
            <p:cNvSpPr txBox="1"/>
            <p:nvPr/>
          </p:nvSpPr>
          <p:spPr>
            <a:xfrm>
              <a:off x="5796278" y="2999764"/>
              <a:ext cx="60048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20ms</a:t>
              </a:r>
            </a:p>
          </p:txBody>
        </p:sp>
      </p:grpSp>
      <p:sp>
        <p:nvSpPr>
          <p:cNvPr id="10" name="Cloud 9">
            <a:extLst>
              <a:ext uri="{FF2B5EF4-FFF2-40B4-BE49-F238E27FC236}">
                <a16:creationId xmlns="" xmlns:a16="http://schemas.microsoft.com/office/drawing/2014/main" id="{FCDC9642-0966-40C9-9DE7-32623D4C0A77}"/>
              </a:ext>
            </a:extLst>
          </p:cNvPr>
          <p:cNvSpPr/>
          <p:nvPr/>
        </p:nvSpPr>
        <p:spPr>
          <a:xfrm>
            <a:off x="4806257" y="3157939"/>
            <a:ext cx="802085" cy="412585"/>
          </a:xfrm>
          <a:prstGeom prst="cloud">
            <a:avLst/>
          </a:prstGeom>
          <a:solidFill>
            <a:srgbClr val="FFFFFF"/>
          </a:solidFill>
          <a:ln w="25400" cap="flat">
            <a:solidFill>
              <a:schemeClr val="accent6">
                <a:lumMod val="60000"/>
                <a:lumOff val="40000"/>
              </a:schemeClr>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A</a:t>
            </a:r>
          </a:p>
        </p:txBody>
      </p:sp>
      <p:sp>
        <p:nvSpPr>
          <p:cNvPr id="11" name="Cloud 10">
            <a:extLst>
              <a:ext uri="{FF2B5EF4-FFF2-40B4-BE49-F238E27FC236}">
                <a16:creationId xmlns="" xmlns:a16="http://schemas.microsoft.com/office/drawing/2014/main" id="{08DE93A3-553F-4EEA-B9A1-2545F67024E0}"/>
              </a:ext>
            </a:extLst>
          </p:cNvPr>
          <p:cNvSpPr/>
          <p:nvPr/>
        </p:nvSpPr>
        <p:spPr>
          <a:xfrm>
            <a:off x="4859195" y="4569103"/>
            <a:ext cx="802085" cy="412585"/>
          </a:xfrm>
          <a:prstGeom prst="cloud">
            <a:avLst/>
          </a:prstGeom>
          <a:solidFill>
            <a:srgbClr val="FFFFFF"/>
          </a:solidFill>
          <a:ln w="25400" cap="flat">
            <a:solidFill>
              <a:srgbClr val="00B05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B</a:t>
            </a:r>
          </a:p>
        </p:txBody>
      </p:sp>
      <p:sp>
        <p:nvSpPr>
          <p:cNvPr id="12" name="Cloud 11">
            <a:extLst>
              <a:ext uri="{FF2B5EF4-FFF2-40B4-BE49-F238E27FC236}">
                <a16:creationId xmlns="" xmlns:a16="http://schemas.microsoft.com/office/drawing/2014/main" id="{BB268347-4F9D-4EA8-93AF-95683E06A56F}"/>
              </a:ext>
            </a:extLst>
          </p:cNvPr>
          <p:cNvSpPr/>
          <p:nvPr/>
        </p:nvSpPr>
        <p:spPr>
          <a:xfrm>
            <a:off x="6048048" y="3663154"/>
            <a:ext cx="802085" cy="412585"/>
          </a:xfrm>
          <a:prstGeom prst="cloud">
            <a:avLst/>
          </a:prstGeom>
          <a:solidFill>
            <a:srgbClr val="FFFFFF"/>
          </a:solidFill>
          <a:ln w="25400" cap="flat">
            <a:solidFill>
              <a:srgbClr val="FF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C</a:t>
            </a:r>
          </a:p>
        </p:txBody>
      </p:sp>
      <p:sp>
        <p:nvSpPr>
          <p:cNvPr id="16" name="Cloud 15">
            <a:extLst>
              <a:ext uri="{FF2B5EF4-FFF2-40B4-BE49-F238E27FC236}">
                <a16:creationId xmlns="" xmlns:a16="http://schemas.microsoft.com/office/drawing/2014/main" id="{EB7195C2-07ED-4B92-843B-64BCEDB5B8C6}"/>
              </a:ext>
            </a:extLst>
          </p:cNvPr>
          <p:cNvSpPr/>
          <p:nvPr/>
        </p:nvSpPr>
        <p:spPr>
          <a:xfrm>
            <a:off x="3684162" y="1763567"/>
            <a:ext cx="802085" cy="412585"/>
          </a:xfrm>
          <a:prstGeom prst="cloud">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D</a:t>
            </a:r>
          </a:p>
        </p:txBody>
      </p:sp>
      <p:sp>
        <p:nvSpPr>
          <p:cNvPr id="17" name="Cloud 16">
            <a:extLst>
              <a:ext uri="{FF2B5EF4-FFF2-40B4-BE49-F238E27FC236}">
                <a16:creationId xmlns="" xmlns:a16="http://schemas.microsoft.com/office/drawing/2014/main" id="{B7DB0E0D-0584-4036-AC75-107E958FC0ED}"/>
              </a:ext>
            </a:extLst>
          </p:cNvPr>
          <p:cNvSpPr/>
          <p:nvPr/>
        </p:nvSpPr>
        <p:spPr>
          <a:xfrm>
            <a:off x="7405077" y="3480448"/>
            <a:ext cx="802085" cy="412585"/>
          </a:xfrm>
          <a:prstGeom prst="cloud">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E</a:t>
            </a:r>
          </a:p>
        </p:txBody>
      </p:sp>
      <p:sp>
        <p:nvSpPr>
          <p:cNvPr id="18" name="Cloud 17">
            <a:extLst>
              <a:ext uri="{FF2B5EF4-FFF2-40B4-BE49-F238E27FC236}">
                <a16:creationId xmlns="" xmlns:a16="http://schemas.microsoft.com/office/drawing/2014/main" id="{3A660ECC-C729-487B-82A9-54286F105AB3}"/>
              </a:ext>
            </a:extLst>
          </p:cNvPr>
          <p:cNvSpPr/>
          <p:nvPr/>
        </p:nvSpPr>
        <p:spPr>
          <a:xfrm>
            <a:off x="5867239" y="5512519"/>
            <a:ext cx="802085" cy="412585"/>
          </a:xfrm>
          <a:prstGeom prst="cloud">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F</a:t>
            </a:r>
          </a:p>
        </p:txBody>
      </p:sp>
      <p:sp>
        <p:nvSpPr>
          <p:cNvPr id="13" name="Oval 12">
            <a:extLst>
              <a:ext uri="{FF2B5EF4-FFF2-40B4-BE49-F238E27FC236}">
                <a16:creationId xmlns="" xmlns:a16="http://schemas.microsoft.com/office/drawing/2014/main" id="{AC35E9EE-0695-4AF3-A24F-E44D463882C7}"/>
              </a:ext>
            </a:extLst>
          </p:cNvPr>
          <p:cNvSpPr/>
          <p:nvPr/>
        </p:nvSpPr>
        <p:spPr>
          <a:xfrm>
            <a:off x="3073340" y="1189215"/>
            <a:ext cx="4114800" cy="4114800"/>
          </a:xfrm>
          <a:prstGeom prst="ellipse">
            <a:avLst/>
          </a:prstGeom>
          <a:noFill/>
          <a:ln w="25400" cap="flat">
            <a:solidFill>
              <a:schemeClr val="accent6">
                <a:lumMod val="60000"/>
                <a:lumOff val="40000"/>
              </a:schemeClr>
            </a:solidFill>
            <a:prstDash val="dash"/>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strike="noStrike" cap="none" spc="0" normalizeH="0" baseline="0">
              <a:ln>
                <a:noFill/>
              </a:ln>
              <a:solidFill>
                <a:srgbClr val="000000"/>
              </a:solidFill>
              <a:effectLst/>
              <a:uFillTx/>
              <a:latin typeface="+mn-lt"/>
              <a:ea typeface="+mn-ea"/>
              <a:cs typeface="+mn-cs"/>
              <a:sym typeface="Calibri"/>
            </a:endParaRPr>
          </a:p>
        </p:txBody>
      </p:sp>
      <p:grpSp>
        <p:nvGrpSpPr>
          <p:cNvPr id="7" name="Group 6">
            <a:extLst>
              <a:ext uri="{FF2B5EF4-FFF2-40B4-BE49-F238E27FC236}">
                <a16:creationId xmlns="" xmlns:a16="http://schemas.microsoft.com/office/drawing/2014/main" id="{76E2D7A4-6EA9-40C2-A306-5CDD4004F2BB}"/>
              </a:ext>
            </a:extLst>
          </p:cNvPr>
          <p:cNvGrpSpPr/>
          <p:nvPr/>
        </p:nvGrpSpPr>
        <p:grpSpPr>
          <a:xfrm>
            <a:off x="5224746" y="1217783"/>
            <a:ext cx="748082" cy="1906775"/>
            <a:chOff x="5224746" y="1217783"/>
            <a:chExt cx="748082" cy="1906775"/>
          </a:xfrm>
        </p:grpSpPr>
        <p:cxnSp>
          <p:nvCxnSpPr>
            <p:cNvPr id="19" name="Straight Arrow Connector 18">
              <a:extLst>
                <a:ext uri="{FF2B5EF4-FFF2-40B4-BE49-F238E27FC236}">
                  <a16:creationId xmlns="" xmlns:a16="http://schemas.microsoft.com/office/drawing/2014/main" id="{057B5E6F-87EB-49B3-BD42-83DDBCE3AC3A}"/>
                </a:ext>
              </a:extLst>
            </p:cNvPr>
            <p:cNvCxnSpPr>
              <a:cxnSpLocks/>
            </p:cNvCxnSpPr>
            <p:nvPr/>
          </p:nvCxnSpPr>
          <p:spPr>
            <a:xfrm flipV="1">
              <a:off x="5224746" y="1217783"/>
              <a:ext cx="133253" cy="1906775"/>
            </a:xfrm>
            <a:prstGeom prst="straightConnector1">
              <a:avLst/>
            </a:prstGeom>
            <a:noFill/>
            <a:ln w="25400" cap="flat">
              <a:solidFill>
                <a:schemeClr val="accent6">
                  <a:lumMod val="60000"/>
                  <a:lumOff val="40000"/>
                </a:schemeClr>
              </a:solidFill>
              <a:prstDash val="solid"/>
              <a:round/>
              <a:headEnd type="arrow" w="med" len="med"/>
              <a:tailEnd type="arrow" w="med" len="me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21" name="TextBox 20">
              <a:extLst>
                <a:ext uri="{FF2B5EF4-FFF2-40B4-BE49-F238E27FC236}">
                  <a16:creationId xmlns="" xmlns:a16="http://schemas.microsoft.com/office/drawing/2014/main" id="{F73CAEFE-E487-4566-871A-06424CE9900C}"/>
                </a:ext>
              </a:extLst>
            </p:cNvPr>
            <p:cNvSpPr txBox="1"/>
            <p:nvPr/>
          </p:nvSpPr>
          <p:spPr>
            <a:xfrm>
              <a:off x="5372345" y="1721984"/>
              <a:ext cx="60048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strike="noStrike" cap="none" spc="0" normalizeH="0" baseline="0" dirty="0">
                  <a:ln>
                    <a:noFill/>
                  </a:ln>
                  <a:solidFill>
                    <a:schemeClr val="accent6">
                      <a:lumMod val="60000"/>
                      <a:lumOff val="40000"/>
                    </a:schemeClr>
                  </a:solidFill>
                  <a:effectLst/>
                  <a:uFillTx/>
                  <a:latin typeface="+mn-lt"/>
                  <a:ea typeface="+mn-ea"/>
                  <a:cs typeface="+mn-cs"/>
                  <a:sym typeface="Calibri"/>
                </a:rPr>
                <a:t>30ms</a:t>
              </a:r>
            </a:p>
          </p:txBody>
        </p:sp>
      </p:grpSp>
      <p:sp>
        <p:nvSpPr>
          <p:cNvPr id="14" name="Oval 13">
            <a:extLst>
              <a:ext uri="{FF2B5EF4-FFF2-40B4-BE49-F238E27FC236}">
                <a16:creationId xmlns="" xmlns:a16="http://schemas.microsoft.com/office/drawing/2014/main" id="{F169B021-4CB5-4CFF-B907-4C1AD7209D7A}"/>
              </a:ext>
            </a:extLst>
          </p:cNvPr>
          <p:cNvSpPr/>
          <p:nvPr/>
        </p:nvSpPr>
        <p:spPr>
          <a:xfrm>
            <a:off x="3202837" y="2523122"/>
            <a:ext cx="4114800" cy="4114800"/>
          </a:xfrm>
          <a:prstGeom prst="ellipse">
            <a:avLst/>
          </a:prstGeom>
          <a:noFill/>
          <a:ln w="25400" cap="flat">
            <a:solidFill>
              <a:srgbClr val="00B050"/>
            </a:solidFill>
            <a:prstDash val="dash"/>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grpSp>
        <p:nvGrpSpPr>
          <p:cNvPr id="20" name="Group 19">
            <a:extLst>
              <a:ext uri="{FF2B5EF4-FFF2-40B4-BE49-F238E27FC236}">
                <a16:creationId xmlns="" xmlns:a16="http://schemas.microsoft.com/office/drawing/2014/main" id="{C1911C9C-C588-4455-AF04-563B74BC51C8}"/>
              </a:ext>
            </a:extLst>
          </p:cNvPr>
          <p:cNvGrpSpPr/>
          <p:nvPr/>
        </p:nvGrpSpPr>
        <p:grpSpPr>
          <a:xfrm>
            <a:off x="3684211" y="4981688"/>
            <a:ext cx="1244495" cy="892862"/>
            <a:chOff x="3684211" y="4981688"/>
            <a:chExt cx="1244495" cy="892862"/>
          </a:xfrm>
        </p:grpSpPr>
        <p:cxnSp>
          <p:nvCxnSpPr>
            <p:cNvPr id="22" name="Straight Arrow Connector 21">
              <a:extLst>
                <a:ext uri="{FF2B5EF4-FFF2-40B4-BE49-F238E27FC236}">
                  <a16:creationId xmlns="" xmlns:a16="http://schemas.microsoft.com/office/drawing/2014/main" id="{CBB9DFF1-D922-41BC-8FEB-DD7B7D11F2A2}"/>
                </a:ext>
              </a:extLst>
            </p:cNvPr>
            <p:cNvCxnSpPr>
              <a:cxnSpLocks/>
            </p:cNvCxnSpPr>
            <p:nvPr/>
          </p:nvCxnSpPr>
          <p:spPr>
            <a:xfrm flipV="1">
              <a:off x="3684211" y="4981688"/>
              <a:ext cx="1244495" cy="892862"/>
            </a:xfrm>
            <a:prstGeom prst="straightConnector1">
              <a:avLst/>
            </a:prstGeom>
            <a:noFill/>
            <a:ln w="25400" cap="flat">
              <a:solidFill>
                <a:srgbClr val="00B050"/>
              </a:solidFill>
              <a:prstDash val="solid"/>
              <a:round/>
              <a:headEnd type="arrow" w="med" len="med"/>
              <a:tailEnd type="arrow" w="med" len="me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24" name="TextBox 23">
              <a:extLst>
                <a:ext uri="{FF2B5EF4-FFF2-40B4-BE49-F238E27FC236}">
                  <a16:creationId xmlns="" xmlns:a16="http://schemas.microsoft.com/office/drawing/2014/main" id="{21E6EAC6-8E1E-44B9-B1F6-DDD2B89D154F}"/>
                </a:ext>
              </a:extLst>
            </p:cNvPr>
            <p:cNvSpPr txBox="1"/>
            <p:nvPr/>
          </p:nvSpPr>
          <p:spPr>
            <a:xfrm>
              <a:off x="4226658" y="5410680"/>
              <a:ext cx="60048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B050"/>
                  </a:solidFill>
                  <a:effectLst/>
                  <a:uFillTx/>
                  <a:latin typeface="+mn-lt"/>
                  <a:ea typeface="+mn-ea"/>
                  <a:cs typeface="+mn-cs"/>
                  <a:sym typeface="Calibri"/>
                </a:rPr>
                <a:t>30ms</a:t>
              </a:r>
            </a:p>
          </p:txBody>
        </p:sp>
      </p:grpSp>
      <p:sp>
        <p:nvSpPr>
          <p:cNvPr id="15" name="Oval 14">
            <a:extLst>
              <a:ext uri="{FF2B5EF4-FFF2-40B4-BE49-F238E27FC236}">
                <a16:creationId xmlns="" xmlns:a16="http://schemas.microsoft.com/office/drawing/2014/main" id="{F4031516-4AFD-4EB1-9C9E-B84E9AA72E60}"/>
              </a:ext>
            </a:extLst>
          </p:cNvPr>
          <p:cNvSpPr/>
          <p:nvPr/>
        </p:nvSpPr>
        <p:spPr>
          <a:xfrm>
            <a:off x="4339361" y="1910374"/>
            <a:ext cx="4114800" cy="4114800"/>
          </a:xfrm>
          <a:prstGeom prst="ellipse">
            <a:avLst/>
          </a:prstGeom>
          <a:noFill/>
          <a:ln w="25400" cap="flat">
            <a:solidFill>
              <a:srgbClr val="FF0000"/>
            </a:solidFill>
            <a:prstDash val="dash"/>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grpSp>
        <p:nvGrpSpPr>
          <p:cNvPr id="30" name="Group 29">
            <a:extLst>
              <a:ext uri="{FF2B5EF4-FFF2-40B4-BE49-F238E27FC236}">
                <a16:creationId xmlns="" xmlns:a16="http://schemas.microsoft.com/office/drawing/2014/main" id="{1C2CD5DA-50D0-46B5-A3EF-D87010A42B3F}"/>
              </a:ext>
            </a:extLst>
          </p:cNvPr>
          <p:cNvGrpSpPr/>
          <p:nvPr/>
        </p:nvGrpSpPr>
        <p:grpSpPr>
          <a:xfrm>
            <a:off x="6820805" y="4018330"/>
            <a:ext cx="1435365" cy="720799"/>
            <a:chOff x="6820805" y="4018330"/>
            <a:chExt cx="1435365" cy="720799"/>
          </a:xfrm>
        </p:grpSpPr>
        <p:cxnSp>
          <p:nvCxnSpPr>
            <p:cNvPr id="25" name="Straight Arrow Connector 24">
              <a:extLst>
                <a:ext uri="{FF2B5EF4-FFF2-40B4-BE49-F238E27FC236}">
                  <a16:creationId xmlns="" xmlns:a16="http://schemas.microsoft.com/office/drawing/2014/main" id="{4593F261-20F6-4484-8A25-42D4D48E4061}"/>
                </a:ext>
              </a:extLst>
            </p:cNvPr>
            <p:cNvCxnSpPr>
              <a:cxnSpLocks/>
            </p:cNvCxnSpPr>
            <p:nvPr/>
          </p:nvCxnSpPr>
          <p:spPr>
            <a:xfrm flipH="1" flipV="1">
              <a:off x="6820805" y="4018330"/>
              <a:ext cx="1435365" cy="720799"/>
            </a:xfrm>
            <a:prstGeom prst="straightConnector1">
              <a:avLst/>
            </a:prstGeom>
            <a:noFill/>
            <a:ln w="25400" cap="flat">
              <a:solidFill>
                <a:srgbClr val="FF0000"/>
              </a:solidFill>
              <a:prstDash val="solid"/>
              <a:round/>
              <a:headEnd type="arrow" w="med" len="med"/>
              <a:tailEnd type="arrow" w="med" len="me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27" name="TextBox 26">
              <a:extLst>
                <a:ext uri="{FF2B5EF4-FFF2-40B4-BE49-F238E27FC236}">
                  <a16:creationId xmlns="" xmlns:a16="http://schemas.microsoft.com/office/drawing/2014/main" id="{9A29CEB7-1837-41E5-B74A-88F01B7776B8}"/>
                </a:ext>
              </a:extLst>
            </p:cNvPr>
            <p:cNvSpPr txBox="1"/>
            <p:nvPr/>
          </p:nvSpPr>
          <p:spPr>
            <a:xfrm>
              <a:off x="7478477" y="4063544"/>
              <a:ext cx="60048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FF0000"/>
                  </a:solidFill>
                  <a:effectLst/>
                  <a:uFillTx/>
                  <a:latin typeface="+mn-lt"/>
                  <a:ea typeface="+mn-ea"/>
                  <a:cs typeface="+mn-cs"/>
                  <a:sym typeface="Calibri"/>
                </a:rPr>
                <a:t>30ms</a:t>
              </a:r>
            </a:p>
          </p:txBody>
        </p:sp>
      </p:grpSp>
      <p:sp>
        <p:nvSpPr>
          <p:cNvPr id="37" name="TextBox 36">
            <a:extLst>
              <a:ext uri="{FF2B5EF4-FFF2-40B4-BE49-F238E27FC236}">
                <a16:creationId xmlns="" xmlns:a16="http://schemas.microsoft.com/office/drawing/2014/main" id="{84FB64BA-3EF7-46D9-8809-FAC135B53276}"/>
              </a:ext>
            </a:extLst>
          </p:cNvPr>
          <p:cNvSpPr txBox="1"/>
          <p:nvPr/>
        </p:nvSpPr>
        <p:spPr>
          <a:xfrm>
            <a:off x="8742212" y="1084309"/>
            <a:ext cx="3092116" cy="23083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chemeClr val="accent6">
                    <a:lumMod val="60000"/>
                    <a:lumOff val="40000"/>
                  </a:schemeClr>
                </a:solidFill>
                <a:effectLst/>
                <a:uFillTx/>
                <a:latin typeface="+mn-lt"/>
                <a:ea typeface="+mn-ea"/>
                <a:cs typeface="+mn-cs"/>
                <a:sym typeface="Calibri"/>
              </a:rPr>
              <a:t>For the option whereby VNF_W is located in cloud instance A, look for a suitable </a:t>
            </a:r>
            <a:r>
              <a:rPr kumimoji="0" lang="en-US" sz="1800" b="0" i="0" u="none" strike="noStrike" cap="none" spc="0" normalizeH="0" baseline="0" dirty="0" err="1">
                <a:ln>
                  <a:noFill/>
                </a:ln>
                <a:solidFill>
                  <a:schemeClr val="accent6">
                    <a:lumMod val="60000"/>
                    <a:lumOff val="40000"/>
                  </a:schemeClr>
                </a:solidFill>
                <a:effectLst/>
                <a:uFillTx/>
                <a:latin typeface="+mn-lt"/>
                <a:ea typeface="+mn-ea"/>
                <a:cs typeface="+mn-cs"/>
                <a:sym typeface="Calibri"/>
              </a:rPr>
              <a:t>Service_X</a:t>
            </a:r>
            <a:r>
              <a:rPr kumimoji="0" lang="en-US" sz="1800" b="0" i="0" u="none" strike="noStrike" cap="none" spc="0" normalizeH="0" baseline="0" dirty="0">
                <a:ln>
                  <a:noFill/>
                </a:ln>
                <a:solidFill>
                  <a:schemeClr val="accent6">
                    <a:lumMod val="60000"/>
                    <a:lumOff val="40000"/>
                  </a:schemeClr>
                </a:solidFill>
                <a:effectLst/>
                <a:uFillTx/>
                <a:latin typeface="+mn-lt"/>
                <a:ea typeface="+mn-ea"/>
                <a:cs typeface="+mn-cs"/>
                <a:sym typeface="Calibri"/>
              </a:rPr>
              <a:t> instance in cloud instances A, B, C, or D.  If none </a:t>
            </a:r>
            <a:r>
              <a:rPr lang="en-US" dirty="0">
                <a:solidFill>
                  <a:schemeClr val="accent6">
                    <a:lumMod val="60000"/>
                    <a:lumOff val="40000"/>
                  </a:schemeClr>
                </a:solidFill>
              </a:rPr>
              <a:t>are found, then perhaps a Service X instance could be created i</a:t>
            </a:r>
            <a:r>
              <a:rPr kumimoji="0" lang="en-US" sz="1800" b="0" i="0" u="none" strike="noStrike" cap="none" spc="0" normalizeH="0" baseline="0" dirty="0">
                <a:ln>
                  <a:noFill/>
                </a:ln>
                <a:solidFill>
                  <a:schemeClr val="accent6">
                    <a:lumMod val="60000"/>
                    <a:lumOff val="40000"/>
                  </a:schemeClr>
                </a:solidFill>
                <a:effectLst/>
                <a:uFillTx/>
                <a:latin typeface="+mn-lt"/>
                <a:ea typeface="+mn-ea"/>
                <a:cs typeface="+mn-cs"/>
                <a:sym typeface="Calibri"/>
              </a:rPr>
              <a:t>n one of these.</a:t>
            </a:r>
          </a:p>
        </p:txBody>
      </p:sp>
      <p:sp>
        <p:nvSpPr>
          <p:cNvPr id="39" name="TextBox 38">
            <a:extLst>
              <a:ext uri="{FF2B5EF4-FFF2-40B4-BE49-F238E27FC236}">
                <a16:creationId xmlns="" xmlns:a16="http://schemas.microsoft.com/office/drawing/2014/main" id="{58CBAF4F-67B1-4A6F-8A8A-E2513D6A5603}"/>
              </a:ext>
            </a:extLst>
          </p:cNvPr>
          <p:cNvSpPr txBox="1"/>
          <p:nvPr/>
        </p:nvSpPr>
        <p:spPr>
          <a:xfrm>
            <a:off x="8843772" y="3832723"/>
            <a:ext cx="3092116" cy="2308322"/>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FF0000"/>
                </a:solidFill>
                <a:effectLst/>
                <a:uFillTx/>
                <a:latin typeface="+mn-lt"/>
                <a:ea typeface="+mn-ea"/>
                <a:cs typeface="+mn-cs"/>
                <a:sym typeface="Calibri"/>
              </a:rPr>
              <a:t>For the option whereby VNF_W is located in cloud instance C, look for a suitable </a:t>
            </a:r>
            <a:r>
              <a:rPr kumimoji="0" lang="en-US" sz="1800" b="0" i="0" u="none" strike="noStrike" cap="none" spc="0" normalizeH="0" baseline="0" dirty="0" err="1">
                <a:ln>
                  <a:noFill/>
                </a:ln>
                <a:solidFill>
                  <a:srgbClr val="FF0000"/>
                </a:solidFill>
                <a:effectLst/>
                <a:uFillTx/>
                <a:latin typeface="+mn-lt"/>
                <a:ea typeface="+mn-ea"/>
                <a:cs typeface="+mn-cs"/>
                <a:sym typeface="Calibri"/>
              </a:rPr>
              <a:t>Service_X</a:t>
            </a:r>
            <a:r>
              <a:rPr kumimoji="0" lang="en-US" sz="1800" b="0" i="0" u="none" strike="noStrike" cap="none" spc="0" normalizeH="0" baseline="0" dirty="0">
                <a:ln>
                  <a:noFill/>
                </a:ln>
                <a:solidFill>
                  <a:srgbClr val="FF0000"/>
                </a:solidFill>
                <a:effectLst/>
                <a:uFillTx/>
                <a:latin typeface="+mn-lt"/>
                <a:ea typeface="+mn-ea"/>
                <a:cs typeface="+mn-cs"/>
                <a:sym typeface="Calibri"/>
              </a:rPr>
              <a:t> instance in cloud instances A, B, C, E, or F.  If none </a:t>
            </a:r>
            <a:r>
              <a:rPr lang="en-US" dirty="0">
                <a:solidFill>
                  <a:srgbClr val="FF0000"/>
                </a:solidFill>
              </a:rPr>
              <a:t>are found, then perhaps a Service X instance could be created i</a:t>
            </a:r>
            <a:r>
              <a:rPr kumimoji="0" lang="en-US" sz="1800" b="0" i="0" u="none" strike="noStrike" cap="none" spc="0" normalizeH="0" baseline="0" dirty="0">
                <a:ln>
                  <a:noFill/>
                </a:ln>
                <a:solidFill>
                  <a:srgbClr val="FF0000"/>
                </a:solidFill>
                <a:effectLst/>
                <a:uFillTx/>
                <a:latin typeface="+mn-lt"/>
                <a:ea typeface="+mn-ea"/>
                <a:cs typeface="+mn-cs"/>
                <a:sym typeface="Calibri"/>
              </a:rPr>
              <a:t>n one of these.</a:t>
            </a:r>
          </a:p>
        </p:txBody>
      </p:sp>
    </p:spTree>
    <p:extLst>
      <p:ext uri="{BB962C8B-B14F-4D97-AF65-F5344CB8AC3E}">
        <p14:creationId xmlns:p14="http://schemas.microsoft.com/office/powerpoint/2010/main" val="2655712409"/>
      </p:ext>
    </p:extLst>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31"/>
                                        </p:tgtEl>
                                      </p:cBhvr>
                                    </p:animEffect>
                                    <p:set>
                                      <p:cBhvr>
                                        <p:cTn id="27" dur="1" fill="hold">
                                          <p:stCondLst>
                                            <p:cond delay="499"/>
                                          </p:stCondLst>
                                        </p:cTn>
                                        <p:tgtEl>
                                          <p:spTgt spid="31"/>
                                        </p:tgtEl>
                                        <p:attrNameLst>
                                          <p:attrName>style.visibility</p:attrName>
                                        </p:attrNameLst>
                                      </p:cBhvr>
                                      <p:to>
                                        <p:strVal val="hidden"/>
                                      </p:to>
                                    </p:set>
                                  </p:childTnLst>
                                </p:cTn>
                              </p:par>
                              <p:par>
                                <p:cTn id="28" presetID="10" presetClass="exit" presetSubtype="0" fill="hold" grpId="1" nodeType="withEffect">
                                  <p:stCondLst>
                                    <p:cond delay="0"/>
                                  </p:stCondLst>
                                  <p:childTnLst>
                                    <p:animEffect transition="out" filter="fade">
                                      <p:cBhvr>
                                        <p:cTn id="29" dur="500"/>
                                        <p:tgtEl>
                                          <p:spTgt spid="6"/>
                                        </p:tgtEl>
                                      </p:cBhvr>
                                    </p:animEffect>
                                    <p:set>
                                      <p:cBhvr>
                                        <p:cTn id="30" dur="1" fill="hold">
                                          <p:stCondLst>
                                            <p:cond delay="499"/>
                                          </p:stCondLst>
                                        </p:cTn>
                                        <p:tgtEl>
                                          <p:spTgt spid="6"/>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500"/>
                                        <p:tgtEl>
                                          <p:spTgt spid="3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nodeType="clickEffect">
                                  <p:stCondLst>
                                    <p:cond delay="0"/>
                                  </p:stCondLst>
                                  <p:childTnLst>
                                    <p:animEffect transition="out" filter="fade">
                                      <p:cBhvr>
                                        <p:cTn id="46" dur="500"/>
                                        <p:tgtEl>
                                          <p:spTgt spid="7"/>
                                        </p:tgtEl>
                                      </p:cBhvr>
                                    </p:animEffect>
                                    <p:set>
                                      <p:cBhvr>
                                        <p:cTn id="47" dur="1" fill="hold">
                                          <p:stCondLst>
                                            <p:cond delay="499"/>
                                          </p:stCondLst>
                                        </p:cTn>
                                        <p:tgtEl>
                                          <p:spTgt spid="7"/>
                                        </p:tgtEl>
                                        <p:attrNameLst>
                                          <p:attrName>style.visibility</p:attrName>
                                        </p:attrNameLst>
                                      </p:cBhvr>
                                      <p:to>
                                        <p:strVal val="hidden"/>
                                      </p:to>
                                    </p:set>
                                  </p:childTnLst>
                                </p:cTn>
                              </p:par>
                              <p:par>
                                <p:cTn id="48" presetID="10" presetClass="exit" presetSubtype="0" fill="hold" grpId="1" nodeType="withEffect">
                                  <p:stCondLst>
                                    <p:cond delay="0"/>
                                  </p:stCondLst>
                                  <p:childTnLst>
                                    <p:animEffect transition="out" filter="fade">
                                      <p:cBhvr>
                                        <p:cTn id="49" dur="500"/>
                                        <p:tgtEl>
                                          <p:spTgt spid="13"/>
                                        </p:tgtEl>
                                      </p:cBhvr>
                                    </p:animEffect>
                                    <p:set>
                                      <p:cBhvr>
                                        <p:cTn id="50" dur="1" fill="hold">
                                          <p:stCondLst>
                                            <p:cond delay="499"/>
                                          </p:stCondLst>
                                        </p:cTn>
                                        <p:tgtEl>
                                          <p:spTgt spid="13"/>
                                        </p:tgtEl>
                                        <p:attrNameLst>
                                          <p:attrName>style.visibility</p:attrName>
                                        </p:attrNameLst>
                                      </p:cBhvr>
                                      <p:to>
                                        <p:strVal val="hidden"/>
                                      </p:to>
                                    </p:set>
                                  </p:childTnLst>
                                </p:cTn>
                              </p:par>
                              <p:par>
                                <p:cTn id="51" presetID="10" presetClass="exit" presetSubtype="0" fill="hold" grpId="1" nodeType="withEffect">
                                  <p:stCondLst>
                                    <p:cond delay="0"/>
                                  </p:stCondLst>
                                  <p:childTnLst>
                                    <p:animEffect transition="out" filter="fade">
                                      <p:cBhvr>
                                        <p:cTn id="52" dur="500"/>
                                        <p:tgtEl>
                                          <p:spTgt spid="37"/>
                                        </p:tgtEl>
                                      </p:cBhvr>
                                    </p:animEffect>
                                    <p:set>
                                      <p:cBhvr>
                                        <p:cTn id="53" dur="1" fill="hold">
                                          <p:stCondLst>
                                            <p:cond delay="499"/>
                                          </p:stCondLst>
                                        </p:cTn>
                                        <p:tgtEl>
                                          <p:spTgt spid="37"/>
                                        </p:tgtEl>
                                        <p:attrNameLst>
                                          <p:attrName>style.visibility</p:attrName>
                                        </p:attrNameLst>
                                      </p:cBhvr>
                                      <p:to>
                                        <p:strVal val="hidden"/>
                                      </p:to>
                                    </p:set>
                                  </p:childTnLst>
                                </p:cTn>
                              </p:par>
                              <p:par>
                                <p:cTn id="54" presetID="10" presetClass="exit" presetSubtype="0" fill="hold" grpId="1" nodeType="withEffect">
                                  <p:stCondLst>
                                    <p:cond delay="0"/>
                                  </p:stCondLst>
                                  <p:childTnLst>
                                    <p:animEffect transition="out" filter="fade">
                                      <p:cBhvr>
                                        <p:cTn id="55" dur="500"/>
                                        <p:tgtEl>
                                          <p:spTgt spid="16"/>
                                        </p:tgtEl>
                                      </p:cBhvr>
                                    </p:animEffect>
                                    <p:set>
                                      <p:cBhvr>
                                        <p:cTn id="56" dur="1" fill="hold">
                                          <p:stCondLst>
                                            <p:cond delay="499"/>
                                          </p:stCondLst>
                                        </p:cTn>
                                        <p:tgtEl>
                                          <p:spTgt spid="16"/>
                                        </p:tgtEl>
                                        <p:attrNameLst>
                                          <p:attrName>style.visibility</p:attrName>
                                        </p:attrNameLst>
                                      </p:cBhvr>
                                      <p:to>
                                        <p:strVal val="hidden"/>
                                      </p:to>
                                    </p:set>
                                  </p:childTnLst>
                                </p:cTn>
                              </p:par>
                              <p:par>
                                <p:cTn id="57" presetID="10" presetClass="entr" presetSubtype="0"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nodeType="with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500"/>
                                        <p:tgtEl>
                                          <p:spTgt spid="20"/>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500"/>
                                        <p:tgtEl>
                                          <p:spTgt spid="18"/>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xit" presetSubtype="0" fill="hold" grpId="1" nodeType="clickEffect">
                                  <p:stCondLst>
                                    <p:cond delay="0"/>
                                  </p:stCondLst>
                                  <p:childTnLst>
                                    <p:animEffect transition="out" filter="fade">
                                      <p:cBhvr>
                                        <p:cTn id="72" dur="500"/>
                                        <p:tgtEl>
                                          <p:spTgt spid="14"/>
                                        </p:tgtEl>
                                      </p:cBhvr>
                                    </p:animEffect>
                                    <p:set>
                                      <p:cBhvr>
                                        <p:cTn id="73" dur="1" fill="hold">
                                          <p:stCondLst>
                                            <p:cond delay="499"/>
                                          </p:stCondLst>
                                        </p:cTn>
                                        <p:tgtEl>
                                          <p:spTgt spid="14"/>
                                        </p:tgtEl>
                                        <p:attrNameLst>
                                          <p:attrName>style.visibility</p:attrName>
                                        </p:attrNameLst>
                                      </p:cBhvr>
                                      <p:to>
                                        <p:strVal val="hidden"/>
                                      </p:to>
                                    </p:set>
                                  </p:childTnLst>
                                </p:cTn>
                              </p:par>
                              <p:par>
                                <p:cTn id="74" presetID="10" presetClass="exit" presetSubtype="0" fill="hold" grpId="1" nodeType="withEffect">
                                  <p:stCondLst>
                                    <p:cond delay="0"/>
                                  </p:stCondLst>
                                  <p:childTnLst>
                                    <p:animEffect transition="out" filter="fade">
                                      <p:cBhvr>
                                        <p:cTn id="75" dur="500"/>
                                        <p:tgtEl>
                                          <p:spTgt spid="38"/>
                                        </p:tgtEl>
                                      </p:cBhvr>
                                    </p:animEffect>
                                    <p:set>
                                      <p:cBhvr>
                                        <p:cTn id="76" dur="1" fill="hold">
                                          <p:stCondLst>
                                            <p:cond delay="499"/>
                                          </p:stCondLst>
                                        </p:cTn>
                                        <p:tgtEl>
                                          <p:spTgt spid="38"/>
                                        </p:tgtEl>
                                        <p:attrNameLst>
                                          <p:attrName>style.visibility</p:attrName>
                                        </p:attrNameLst>
                                      </p:cBhvr>
                                      <p:to>
                                        <p:strVal val="hidden"/>
                                      </p:to>
                                    </p:set>
                                  </p:childTnLst>
                                </p:cTn>
                              </p:par>
                              <p:par>
                                <p:cTn id="77" presetID="10" presetClass="exit" presetSubtype="0" fill="hold" nodeType="withEffect">
                                  <p:stCondLst>
                                    <p:cond delay="0"/>
                                  </p:stCondLst>
                                  <p:childTnLst>
                                    <p:animEffect transition="out" filter="fade">
                                      <p:cBhvr>
                                        <p:cTn id="78" dur="500"/>
                                        <p:tgtEl>
                                          <p:spTgt spid="20"/>
                                        </p:tgtEl>
                                      </p:cBhvr>
                                    </p:animEffect>
                                    <p:set>
                                      <p:cBhvr>
                                        <p:cTn id="79" dur="1" fill="hold">
                                          <p:stCondLst>
                                            <p:cond delay="499"/>
                                          </p:stCondLst>
                                        </p:cTn>
                                        <p:tgtEl>
                                          <p:spTgt spid="20"/>
                                        </p:tgtEl>
                                        <p:attrNameLst>
                                          <p:attrName>style.visibility</p:attrName>
                                        </p:attrNameLst>
                                      </p:cBhvr>
                                      <p:to>
                                        <p:strVal val="hidden"/>
                                      </p:to>
                                    </p:set>
                                  </p:childTnLst>
                                </p:cTn>
                              </p:par>
                              <p:par>
                                <p:cTn id="80" presetID="10" presetClass="entr" presetSubtype="0" fill="hold" nodeType="with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fade">
                                      <p:cBhvr>
                                        <p:cTn id="82" dur="500"/>
                                        <p:tgtEl>
                                          <p:spTgt spid="30"/>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5"/>
                                        </p:tgtEl>
                                        <p:attrNameLst>
                                          <p:attrName>style.visibility</p:attrName>
                                        </p:attrNameLst>
                                      </p:cBhvr>
                                      <p:to>
                                        <p:strVal val="visible"/>
                                      </p:to>
                                    </p:set>
                                    <p:animEffect transition="in" filter="fade">
                                      <p:cBhvr>
                                        <p:cTn id="85" dur="500"/>
                                        <p:tgtEl>
                                          <p:spTgt spid="1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7"/>
                                        </p:tgtEl>
                                        <p:attrNameLst>
                                          <p:attrName>style.visibility</p:attrName>
                                        </p:attrNameLst>
                                      </p:cBhvr>
                                      <p:to>
                                        <p:strVal val="visible"/>
                                      </p:to>
                                    </p:set>
                                    <p:animEffect transition="in" filter="fade">
                                      <p:cBhvr>
                                        <p:cTn id="88" dur="500"/>
                                        <p:tgtEl>
                                          <p:spTgt spid="17"/>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9"/>
                                        </p:tgtEl>
                                        <p:attrNameLst>
                                          <p:attrName>style.visibility</p:attrName>
                                        </p:attrNameLst>
                                      </p:cBhvr>
                                      <p:to>
                                        <p:strVal val="visible"/>
                                      </p:to>
                                    </p:set>
                                    <p:animEffect transition="in" filter="fade">
                                      <p:cBhvr>
                                        <p:cTn id="9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6" grpId="0" animBg="1"/>
      <p:bldP spid="6" grpId="1" animBg="1"/>
      <p:bldP spid="10" grpId="0" animBg="1"/>
      <p:bldP spid="11" grpId="0" animBg="1"/>
      <p:bldP spid="12" grpId="0" animBg="1"/>
      <p:bldP spid="16" grpId="0" animBg="1"/>
      <p:bldP spid="16" grpId="1" animBg="1"/>
      <p:bldP spid="17" grpId="0" animBg="1"/>
      <p:bldP spid="18" grpId="0" animBg="1"/>
      <p:bldP spid="13" grpId="0" animBg="1"/>
      <p:bldP spid="13" grpId="1" animBg="1"/>
      <p:bldP spid="14" grpId="0" animBg="1"/>
      <p:bldP spid="14" grpId="1" animBg="1"/>
      <p:bldP spid="15" grpId="0" animBg="1"/>
      <p:bldP spid="37" grpId="0"/>
      <p:bldP spid="37" grpId="1"/>
      <p:bldP spid="39"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482EF81-B084-4DE0-B4A7-94768A7A2E89}"/>
              </a:ext>
            </a:extLst>
          </p:cNvPr>
          <p:cNvSpPr>
            <a:spLocks noGrp="1"/>
          </p:cNvSpPr>
          <p:nvPr>
            <p:ph type="title"/>
          </p:nvPr>
        </p:nvSpPr>
        <p:spPr>
          <a:xfrm>
            <a:off x="747076" y="154411"/>
            <a:ext cx="11232341" cy="615553"/>
          </a:xfrm>
        </p:spPr>
        <p:txBody>
          <a:bodyPr>
            <a:normAutofit/>
          </a:bodyPr>
          <a:lstStyle/>
          <a:p>
            <a:pPr algn="ctr"/>
            <a:r>
              <a:rPr lang="en-US" sz="3600" b="1" dirty="0">
                <a:solidFill>
                  <a:schemeClr val="bg1"/>
                </a:solidFill>
              </a:rPr>
              <a:t>Homing Example Illustrated</a:t>
            </a:r>
          </a:p>
        </p:txBody>
      </p:sp>
      <p:grpSp>
        <p:nvGrpSpPr>
          <p:cNvPr id="3" name="Group 2">
            <a:extLst>
              <a:ext uri="{FF2B5EF4-FFF2-40B4-BE49-F238E27FC236}">
                <a16:creationId xmlns="" xmlns:a16="http://schemas.microsoft.com/office/drawing/2014/main" id="{9BE39EC5-6EBB-41BD-9C0E-2C187FE5E1D4}"/>
              </a:ext>
            </a:extLst>
          </p:cNvPr>
          <p:cNvGrpSpPr/>
          <p:nvPr/>
        </p:nvGrpSpPr>
        <p:grpSpPr>
          <a:xfrm>
            <a:off x="6161086" y="4144317"/>
            <a:ext cx="577554" cy="398702"/>
            <a:chOff x="7573033" y="965138"/>
            <a:chExt cx="577554" cy="398702"/>
          </a:xfrm>
        </p:grpSpPr>
        <p:sp>
          <p:nvSpPr>
            <p:cNvPr id="4" name="Rectangle 3">
              <a:extLst>
                <a:ext uri="{FF2B5EF4-FFF2-40B4-BE49-F238E27FC236}">
                  <a16:creationId xmlns="" xmlns:a16="http://schemas.microsoft.com/office/drawing/2014/main" id="{B2E80FDF-EEFF-45CD-A8B1-1D4E22E97F32}"/>
                </a:ext>
              </a:extLst>
            </p:cNvPr>
            <p:cNvSpPr/>
            <p:nvPr/>
          </p:nvSpPr>
          <p:spPr>
            <a:xfrm>
              <a:off x="7678519" y="1133008"/>
              <a:ext cx="373978" cy="230832"/>
            </a:xfrm>
            <a:prstGeom prst="rect">
              <a:avLst/>
            </a:prstGeom>
            <a:solidFill>
              <a:schemeClr val="accent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 name="Isosceles Triangle 4">
              <a:extLst>
                <a:ext uri="{FF2B5EF4-FFF2-40B4-BE49-F238E27FC236}">
                  <a16:creationId xmlns="" xmlns:a16="http://schemas.microsoft.com/office/drawing/2014/main" id="{D273F1E4-D538-46E5-B622-5CCEF5EB4D8F}"/>
                </a:ext>
              </a:extLst>
            </p:cNvPr>
            <p:cNvSpPr/>
            <p:nvPr/>
          </p:nvSpPr>
          <p:spPr>
            <a:xfrm>
              <a:off x="7573033" y="965138"/>
              <a:ext cx="577554" cy="186258"/>
            </a:xfrm>
            <a:prstGeom prst="triangle">
              <a:avLst/>
            </a:prstGeom>
            <a:solidFill>
              <a:schemeClr val="accent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grpSp>
      <p:sp>
        <p:nvSpPr>
          <p:cNvPr id="6" name="Oval 5">
            <a:extLst>
              <a:ext uri="{FF2B5EF4-FFF2-40B4-BE49-F238E27FC236}">
                <a16:creationId xmlns="" xmlns:a16="http://schemas.microsoft.com/office/drawing/2014/main" id="{1858FED7-1733-45C0-98B3-484FB5F16465}"/>
              </a:ext>
            </a:extLst>
          </p:cNvPr>
          <p:cNvSpPr/>
          <p:nvPr/>
        </p:nvSpPr>
        <p:spPr>
          <a:xfrm>
            <a:off x="4986823" y="2867535"/>
            <a:ext cx="2926080" cy="2926080"/>
          </a:xfrm>
          <a:prstGeom prst="ellipse">
            <a:avLst/>
          </a:prstGeom>
          <a:no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grpSp>
        <p:nvGrpSpPr>
          <p:cNvPr id="31" name="Group 30">
            <a:extLst>
              <a:ext uri="{FF2B5EF4-FFF2-40B4-BE49-F238E27FC236}">
                <a16:creationId xmlns="" xmlns:a16="http://schemas.microsoft.com/office/drawing/2014/main" id="{F57E5A21-8BA2-42DB-910E-E62690A37F03}"/>
              </a:ext>
            </a:extLst>
          </p:cNvPr>
          <p:cNvGrpSpPr/>
          <p:nvPr/>
        </p:nvGrpSpPr>
        <p:grpSpPr>
          <a:xfrm>
            <a:off x="6551183" y="3344177"/>
            <a:ext cx="873046" cy="848268"/>
            <a:chOff x="5796278" y="2999764"/>
            <a:chExt cx="873046" cy="848268"/>
          </a:xfrm>
        </p:grpSpPr>
        <p:cxnSp>
          <p:nvCxnSpPr>
            <p:cNvPr id="8" name="Straight Arrow Connector 7">
              <a:extLst>
                <a:ext uri="{FF2B5EF4-FFF2-40B4-BE49-F238E27FC236}">
                  <a16:creationId xmlns="" xmlns:a16="http://schemas.microsoft.com/office/drawing/2014/main" id="{60C76062-4C01-4A2D-9107-C32C01C43DC4}"/>
                </a:ext>
              </a:extLst>
            </p:cNvPr>
            <p:cNvCxnSpPr>
              <a:cxnSpLocks/>
            </p:cNvCxnSpPr>
            <p:nvPr/>
          </p:nvCxnSpPr>
          <p:spPr>
            <a:xfrm flipV="1">
              <a:off x="5923575" y="2999764"/>
              <a:ext cx="745749" cy="848268"/>
            </a:xfrm>
            <a:prstGeom prst="straightConnector1">
              <a:avLst/>
            </a:prstGeom>
            <a:noFill/>
            <a:ln w="25400" cap="flat">
              <a:solidFill>
                <a:schemeClr val="accent1"/>
              </a:solidFill>
              <a:prstDash val="solid"/>
              <a:round/>
              <a:headEnd type="arrow" w="med" len="med"/>
              <a:tailEnd type="arrow" w="med" len="me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9" name="TextBox 8">
              <a:extLst>
                <a:ext uri="{FF2B5EF4-FFF2-40B4-BE49-F238E27FC236}">
                  <a16:creationId xmlns="" xmlns:a16="http://schemas.microsoft.com/office/drawing/2014/main" id="{B2B9020D-FFF3-46E7-8B1B-DE2DC5F18DA3}"/>
                </a:ext>
              </a:extLst>
            </p:cNvPr>
            <p:cNvSpPr txBox="1"/>
            <p:nvPr/>
          </p:nvSpPr>
          <p:spPr>
            <a:xfrm>
              <a:off x="5796278" y="2999764"/>
              <a:ext cx="60048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20ms</a:t>
              </a:r>
            </a:p>
          </p:txBody>
        </p:sp>
      </p:grpSp>
      <p:sp>
        <p:nvSpPr>
          <p:cNvPr id="10" name="Cloud 9">
            <a:extLst>
              <a:ext uri="{FF2B5EF4-FFF2-40B4-BE49-F238E27FC236}">
                <a16:creationId xmlns="" xmlns:a16="http://schemas.microsoft.com/office/drawing/2014/main" id="{FCDC9642-0966-40C9-9DE7-32623D4C0A77}"/>
              </a:ext>
            </a:extLst>
          </p:cNvPr>
          <p:cNvSpPr/>
          <p:nvPr/>
        </p:nvSpPr>
        <p:spPr>
          <a:xfrm>
            <a:off x="5561162" y="3502352"/>
            <a:ext cx="802085" cy="412585"/>
          </a:xfrm>
          <a:prstGeom prst="cloud">
            <a:avLst/>
          </a:prstGeom>
          <a:solidFill>
            <a:srgbClr val="FFFFFF"/>
          </a:solidFill>
          <a:ln w="25400" cap="flat">
            <a:solidFill>
              <a:schemeClr val="accent6">
                <a:lumMod val="60000"/>
                <a:lumOff val="40000"/>
              </a:schemeClr>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A</a:t>
            </a:r>
          </a:p>
        </p:txBody>
      </p:sp>
      <p:sp>
        <p:nvSpPr>
          <p:cNvPr id="11" name="Cloud 10">
            <a:extLst>
              <a:ext uri="{FF2B5EF4-FFF2-40B4-BE49-F238E27FC236}">
                <a16:creationId xmlns="" xmlns:a16="http://schemas.microsoft.com/office/drawing/2014/main" id="{08DE93A3-553F-4EEA-B9A1-2545F67024E0}"/>
              </a:ext>
            </a:extLst>
          </p:cNvPr>
          <p:cNvSpPr/>
          <p:nvPr/>
        </p:nvSpPr>
        <p:spPr>
          <a:xfrm>
            <a:off x="5614100" y="4913516"/>
            <a:ext cx="802085" cy="412585"/>
          </a:xfrm>
          <a:prstGeom prst="cloud">
            <a:avLst/>
          </a:prstGeom>
          <a:solidFill>
            <a:srgbClr val="FFFFFF"/>
          </a:solidFill>
          <a:ln w="25400" cap="flat">
            <a:solidFill>
              <a:srgbClr val="00B05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B</a:t>
            </a:r>
          </a:p>
        </p:txBody>
      </p:sp>
      <p:sp>
        <p:nvSpPr>
          <p:cNvPr id="12" name="Cloud 11">
            <a:extLst>
              <a:ext uri="{FF2B5EF4-FFF2-40B4-BE49-F238E27FC236}">
                <a16:creationId xmlns="" xmlns:a16="http://schemas.microsoft.com/office/drawing/2014/main" id="{BB268347-4F9D-4EA8-93AF-95683E06A56F}"/>
              </a:ext>
            </a:extLst>
          </p:cNvPr>
          <p:cNvSpPr/>
          <p:nvPr/>
        </p:nvSpPr>
        <p:spPr>
          <a:xfrm>
            <a:off x="6802953" y="4007567"/>
            <a:ext cx="802085" cy="412585"/>
          </a:xfrm>
          <a:prstGeom prst="cloud">
            <a:avLst/>
          </a:prstGeom>
          <a:solidFill>
            <a:srgbClr val="FFFFFF"/>
          </a:solidFill>
          <a:ln w="25400" cap="flat">
            <a:solidFill>
              <a:srgbClr val="FF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C</a:t>
            </a:r>
          </a:p>
        </p:txBody>
      </p:sp>
      <p:sp>
        <p:nvSpPr>
          <p:cNvPr id="16" name="Cloud 15">
            <a:extLst>
              <a:ext uri="{FF2B5EF4-FFF2-40B4-BE49-F238E27FC236}">
                <a16:creationId xmlns="" xmlns:a16="http://schemas.microsoft.com/office/drawing/2014/main" id="{EB7195C2-07ED-4B92-843B-64BCEDB5B8C6}"/>
              </a:ext>
            </a:extLst>
          </p:cNvPr>
          <p:cNvSpPr/>
          <p:nvPr/>
        </p:nvSpPr>
        <p:spPr>
          <a:xfrm>
            <a:off x="4439067" y="2107980"/>
            <a:ext cx="802085" cy="412585"/>
          </a:xfrm>
          <a:prstGeom prst="cloud">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n-lt"/>
                <a:ea typeface="+mn-ea"/>
                <a:cs typeface="+mn-cs"/>
                <a:sym typeface="Calibri"/>
              </a:rPr>
              <a:t>D</a:t>
            </a:r>
          </a:p>
        </p:txBody>
      </p:sp>
      <p:sp>
        <p:nvSpPr>
          <p:cNvPr id="13" name="Oval 12">
            <a:extLst>
              <a:ext uri="{FF2B5EF4-FFF2-40B4-BE49-F238E27FC236}">
                <a16:creationId xmlns="" xmlns:a16="http://schemas.microsoft.com/office/drawing/2014/main" id="{AC35E9EE-0695-4AF3-A24F-E44D463882C7}"/>
              </a:ext>
            </a:extLst>
          </p:cNvPr>
          <p:cNvSpPr/>
          <p:nvPr/>
        </p:nvSpPr>
        <p:spPr>
          <a:xfrm>
            <a:off x="3828245" y="1533628"/>
            <a:ext cx="4114800" cy="4114800"/>
          </a:xfrm>
          <a:prstGeom prst="ellipse">
            <a:avLst/>
          </a:prstGeom>
          <a:noFill/>
          <a:ln w="25400" cap="flat">
            <a:solidFill>
              <a:schemeClr val="accent6">
                <a:lumMod val="60000"/>
                <a:lumOff val="40000"/>
              </a:schemeClr>
            </a:solidFill>
            <a:prstDash val="dash"/>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strike="noStrike" cap="none" spc="0" normalizeH="0" baseline="0">
              <a:ln>
                <a:noFill/>
              </a:ln>
              <a:solidFill>
                <a:srgbClr val="000000"/>
              </a:solidFill>
              <a:effectLst/>
              <a:uFillTx/>
              <a:latin typeface="+mn-lt"/>
              <a:ea typeface="+mn-ea"/>
              <a:cs typeface="+mn-cs"/>
              <a:sym typeface="Calibri"/>
            </a:endParaRPr>
          </a:p>
        </p:txBody>
      </p:sp>
      <p:grpSp>
        <p:nvGrpSpPr>
          <p:cNvPr id="7" name="Group 6">
            <a:extLst>
              <a:ext uri="{FF2B5EF4-FFF2-40B4-BE49-F238E27FC236}">
                <a16:creationId xmlns="" xmlns:a16="http://schemas.microsoft.com/office/drawing/2014/main" id="{76E2D7A4-6EA9-40C2-A306-5CDD4004F2BB}"/>
              </a:ext>
            </a:extLst>
          </p:cNvPr>
          <p:cNvGrpSpPr/>
          <p:nvPr/>
        </p:nvGrpSpPr>
        <p:grpSpPr>
          <a:xfrm>
            <a:off x="5979651" y="1562196"/>
            <a:ext cx="748082" cy="1906775"/>
            <a:chOff x="5224746" y="1217783"/>
            <a:chExt cx="748082" cy="1906775"/>
          </a:xfrm>
        </p:grpSpPr>
        <p:cxnSp>
          <p:nvCxnSpPr>
            <p:cNvPr id="19" name="Straight Arrow Connector 18">
              <a:extLst>
                <a:ext uri="{FF2B5EF4-FFF2-40B4-BE49-F238E27FC236}">
                  <a16:creationId xmlns="" xmlns:a16="http://schemas.microsoft.com/office/drawing/2014/main" id="{057B5E6F-87EB-49B3-BD42-83DDBCE3AC3A}"/>
                </a:ext>
              </a:extLst>
            </p:cNvPr>
            <p:cNvCxnSpPr>
              <a:cxnSpLocks/>
            </p:cNvCxnSpPr>
            <p:nvPr/>
          </p:nvCxnSpPr>
          <p:spPr>
            <a:xfrm flipV="1">
              <a:off x="5224746" y="1217783"/>
              <a:ext cx="133253" cy="1906775"/>
            </a:xfrm>
            <a:prstGeom prst="straightConnector1">
              <a:avLst/>
            </a:prstGeom>
            <a:noFill/>
            <a:ln w="25400" cap="flat">
              <a:solidFill>
                <a:schemeClr val="accent6">
                  <a:lumMod val="60000"/>
                  <a:lumOff val="40000"/>
                </a:schemeClr>
              </a:solidFill>
              <a:prstDash val="solid"/>
              <a:round/>
              <a:headEnd type="arrow" w="med" len="med"/>
              <a:tailEnd type="arrow" w="med" len="me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21" name="TextBox 20">
              <a:extLst>
                <a:ext uri="{FF2B5EF4-FFF2-40B4-BE49-F238E27FC236}">
                  <a16:creationId xmlns="" xmlns:a16="http://schemas.microsoft.com/office/drawing/2014/main" id="{F73CAEFE-E487-4566-871A-06424CE9900C}"/>
                </a:ext>
              </a:extLst>
            </p:cNvPr>
            <p:cNvSpPr txBox="1"/>
            <p:nvPr/>
          </p:nvSpPr>
          <p:spPr>
            <a:xfrm>
              <a:off x="5372345" y="1721984"/>
              <a:ext cx="60048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strike="noStrike" cap="none" spc="0" normalizeH="0" baseline="0" dirty="0">
                  <a:ln>
                    <a:noFill/>
                  </a:ln>
                  <a:solidFill>
                    <a:schemeClr val="accent6">
                      <a:lumMod val="60000"/>
                      <a:lumOff val="40000"/>
                    </a:schemeClr>
                  </a:solidFill>
                  <a:effectLst/>
                  <a:uFillTx/>
                  <a:latin typeface="+mn-lt"/>
                  <a:ea typeface="+mn-ea"/>
                  <a:cs typeface="+mn-cs"/>
                  <a:sym typeface="Calibri"/>
                </a:rPr>
                <a:t>30ms</a:t>
              </a:r>
            </a:p>
          </p:txBody>
        </p:sp>
      </p:grpSp>
      <p:sp>
        <p:nvSpPr>
          <p:cNvPr id="37" name="TextBox 36">
            <a:extLst>
              <a:ext uri="{FF2B5EF4-FFF2-40B4-BE49-F238E27FC236}">
                <a16:creationId xmlns="" xmlns:a16="http://schemas.microsoft.com/office/drawing/2014/main" id="{84FB64BA-3EF7-46D9-8809-FAC135B53276}"/>
              </a:ext>
            </a:extLst>
          </p:cNvPr>
          <p:cNvSpPr txBox="1"/>
          <p:nvPr/>
        </p:nvSpPr>
        <p:spPr>
          <a:xfrm>
            <a:off x="563995" y="1147356"/>
            <a:ext cx="3207516" cy="329320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err="1">
                <a:ln>
                  <a:noFill/>
                </a:ln>
                <a:solidFill>
                  <a:schemeClr val="accent1"/>
                </a:solidFill>
                <a:effectLst/>
                <a:uFillTx/>
                <a:latin typeface="+mn-lt"/>
                <a:ea typeface="+mn-ea"/>
                <a:cs typeface="+mn-cs"/>
                <a:sym typeface="Calibri"/>
              </a:rPr>
              <a:t>Service_W</a:t>
            </a:r>
            <a:r>
              <a:rPr kumimoji="0" lang="en-US" sz="1600" b="0" i="0" u="none" strike="noStrike" cap="none" spc="0" normalizeH="0" baseline="0" dirty="0">
                <a:ln>
                  <a:noFill/>
                </a:ln>
                <a:solidFill>
                  <a:schemeClr val="accent1"/>
                </a:solidFill>
                <a:effectLst/>
                <a:uFillTx/>
                <a:latin typeface="+mn-lt"/>
                <a:ea typeface="+mn-ea"/>
                <a:cs typeface="+mn-cs"/>
                <a:sym typeface="Calibri"/>
              </a:rPr>
              <a:t> context homing:</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r>
              <a:rPr lang="en-US" sz="1600" dirty="0">
                <a:solidFill>
                  <a:schemeClr val="accent1"/>
                </a:solidFill>
              </a:rPr>
              <a:t>Find the set of potential cloud locations for VNF_W as {A, B, C}.</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1600" b="0" i="0" u="none" strike="noStrike" cap="none" spc="0" normalizeH="0" baseline="0" dirty="0">
                <a:ln>
                  <a:noFill/>
                </a:ln>
                <a:solidFill>
                  <a:schemeClr val="accent1"/>
                </a:solidFill>
                <a:effectLst/>
                <a:uFillTx/>
                <a:latin typeface="+mn-lt"/>
                <a:ea typeface="+mn-ea"/>
                <a:cs typeface="+mn-cs"/>
                <a:sym typeface="Calibri"/>
              </a:rPr>
              <a:t>For</a:t>
            </a:r>
            <a:r>
              <a:rPr kumimoji="0" lang="en-US" sz="1600" b="0" i="0" u="none" strike="noStrike" cap="none" spc="0" normalizeH="0" dirty="0">
                <a:ln>
                  <a:noFill/>
                </a:ln>
                <a:solidFill>
                  <a:schemeClr val="accent1"/>
                </a:solidFill>
                <a:effectLst/>
                <a:uFillTx/>
                <a:latin typeface="+mn-lt"/>
                <a:ea typeface="+mn-ea"/>
                <a:cs typeface="+mn-cs"/>
                <a:sym typeface="Calibri"/>
              </a:rPr>
              <a:t> each potential cloud location (take “A” as an example), send a homing request to </a:t>
            </a:r>
            <a:r>
              <a:rPr kumimoji="0" lang="en-US" sz="1600" b="0" i="0" u="none" strike="noStrike" cap="none" spc="0" normalizeH="0" dirty="0" err="1">
                <a:ln>
                  <a:noFill/>
                </a:ln>
                <a:solidFill>
                  <a:schemeClr val="accent1"/>
                </a:solidFill>
                <a:effectLst/>
                <a:uFillTx/>
                <a:latin typeface="+mn-lt"/>
                <a:ea typeface="+mn-ea"/>
                <a:cs typeface="+mn-cs"/>
                <a:sym typeface="Calibri"/>
              </a:rPr>
              <a:t>Service_X</a:t>
            </a:r>
            <a:r>
              <a:rPr kumimoji="0" lang="en-US" sz="1600" b="0" i="0" u="none" strike="noStrike" cap="none" spc="0" normalizeH="0" dirty="0">
                <a:ln>
                  <a:noFill/>
                </a:ln>
                <a:solidFill>
                  <a:schemeClr val="accent1"/>
                </a:solidFill>
                <a:effectLst/>
                <a:uFillTx/>
                <a:latin typeface="+mn-lt"/>
                <a:ea typeface="+mn-ea"/>
                <a:cs typeface="+mn-cs"/>
                <a:sym typeface="Calibri"/>
              </a:rPr>
              <a:t> context homing to find a </a:t>
            </a:r>
            <a:r>
              <a:rPr kumimoji="0" lang="en-US" sz="1600" b="0" i="0" u="none" strike="noStrike" cap="none" spc="0" normalizeH="0" dirty="0" err="1">
                <a:ln>
                  <a:noFill/>
                </a:ln>
                <a:solidFill>
                  <a:schemeClr val="accent1"/>
                </a:solidFill>
                <a:effectLst/>
                <a:uFillTx/>
                <a:latin typeface="+mn-lt"/>
                <a:ea typeface="+mn-ea"/>
                <a:cs typeface="+mn-cs"/>
                <a:sym typeface="Calibri"/>
              </a:rPr>
              <a:t>Service_X</a:t>
            </a:r>
            <a:r>
              <a:rPr kumimoji="0" lang="en-US" sz="1600" b="0" i="0" u="none" strike="noStrike" cap="none" spc="0" normalizeH="0" dirty="0">
                <a:ln>
                  <a:noFill/>
                </a:ln>
                <a:solidFill>
                  <a:schemeClr val="accent1"/>
                </a:solidFill>
                <a:effectLst/>
                <a:uFillTx/>
                <a:latin typeface="+mn-lt"/>
                <a:ea typeface="+mn-ea"/>
                <a:cs typeface="+mn-cs"/>
                <a:sym typeface="Calibri"/>
              </a:rPr>
              <a:t> instance with the following constraints:</a:t>
            </a:r>
          </a:p>
          <a:p>
            <a:pPr marL="577850" lvl="5" indent="-288925">
              <a:buFont typeface="Calibri" panose="020F0502020204030204" pitchFamily="34" charset="0"/>
              <a:buChar char="–"/>
            </a:pPr>
            <a:r>
              <a:rPr kumimoji="0" lang="en-US" sz="1600" b="0" i="0" u="none" strike="noStrike" cap="none" spc="0" normalizeH="0" dirty="0">
                <a:ln>
                  <a:noFill/>
                </a:ln>
                <a:solidFill>
                  <a:schemeClr val="accent1"/>
                </a:solidFill>
                <a:effectLst/>
                <a:uFillTx/>
                <a:latin typeface="+mn-lt"/>
                <a:ea typeface="+mn-ea"/>
                <a:cs typeface="+mn-cs"/>
                <a:sym typeface="Calibri"/>
              </a:rPr>
              <a:t>Able to provide Capability “X” with SLA X1</a:t>
            </a:r>
          </a:p>
          <a:p>
            <a:pPr marL="577850" lvl="5" indent="-288925">
              <a:buFont typeface="Calibri" panose="020F0502020204030204" pitchFamily="34" charset="0"/>
              <a:buChar char="–"/>
            </a:pPr>
            <a:r>
              <a:rPr lang="en-US" sz="1600" dirty="0">
                <a:solidFill>
                  <a:schemeClr val="accent1"/>
                </a:solidFill>
              </a:rPr>
              <a:t>Within 30ms of the geographic location of “A”.</a:t>
            </a:r>
            <a:endParaRPr kumimoji="0" lang="en-US" sz="1600" b="0" i="0" u="none" strike="noStrike" cap="none" spc="0" normalizeH="0" dirty="0">
              <a:ln>
                <a:noFill/>
              </a:ln>
              <a:solidFill>
                <a:schemeClr val="accent1"/>
              </a:solidFill>
              <a:effectLst/>
              <a:uFillTx/>
              <a:sym typeface="Calibri"/>
            </a:endParaRPr>
          </a:p>
        </p:txBody>
      </p:sp>
      <p:sp>
        <p:nvSpPr>
          <p:cNvPr id="32" name="TextBox 31">
            <a:extLst>
              <a:ext uri="{FF2B5EF4-FFF2-40B4-BE49-F238E27FC236}">
                <a16:creationId xmlns="" xmlns:a16="http://schemas.microsoft.com/office/drawing/2014/main" id="{783AF722-D83B-4874-9A8A-C907016C9ED0}"/>
              </a:ext>
            </a:extLst>
          </p:cNvPr>
          <p:cNvSpPr txBox="1"/>
          <p:nvPr/>
        </p:nvSpPr>
        <p:spPr>
          <a:xfrm>
            <a:off x="8107842" y="1037227"/>
            <a:ext cx="3948199" cy="57554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err="1">
                <a:ln>
                  <a:noFill/>
                </a:ln>
                <a:solidFill>
                  <a:schemeClr val="accent6">
                    <a:lumMod val="75000"/>
                  </a:schemeClr>
                </a:solidFill>
                <a:effectLst/>
                <a:uFillTx/>
                <a:latin typeface="+mn-lt"/>
                <a:ea typeface="+mn-ea"/>
                <a:cs typeface="+mn-cs"/>
                <a:sym typeface="Calibri"/>
              </a:rPr>
              <a:t>Service_X</a:t>
            </a:r>
            <a:r>
              <a:rPr kumimoji="0" lang="en-US" sz="1600" b="0" i="0" u="none" strike="noStrike" cap="none" spc="0" normalizeH="0" baseline="0" dirty="0">
                <a:ln>
                  <a:noFill/>
                </a:ln>
                <a:solidFill>
                  <a:schemeClr val="accent6">
                    <a:lumMod val="75000"/>
                  </a:schemeClr>
                </a:solidFill>
                <a:effectLst/>
                <a:uFillTx/>
                <a:latin typeface="+mn-lt"/>
                <a:ea typeface="+mn-ea"/>
                <a:cs typeface="+mn-cs"/>
                <a:sym typeface="Calibri"/>
              </a:rPr>
              <a:t> context homing:</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r>
              <a:rPr lang="en-US" sz="1600" dirty="0">
                <a:solidFill>
                  <a:schemeClr val="accent6">
                    <a:lumMod val="75000"/>
                  </a:schemeClr>
                </a:solidFill>
              </a:rPr>
              <a:t>Find the set of potential cloud locations within 30ms of the provided geographic location “A”: {A, B, C, D}</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r>
              <a:rPr lang="en-US" sz="1600" dirty="0">
                <a:solidFill>
                  <a:schemeClr val="accent6">
                    <a:lumMod val="75000"/>
                  </a:schemeClr>
                </a:solidFill>
              </a:rPr>
              <a:t>Look for a </a:t>
            </a:r>
            <a:r>
              <a:rPr lang="en-US" sz="1600" dirty="0" err="1">
                <a:solidFill>
                  <a:schemeClr val="accent6">
                    <a:lumMod val="75000"/>
                  </a:schemeClr>
                </a:solidFill>
              </a:rPr>
              <a:t>Service_X</a:t>
            </a:r>
            <a:r>
              <a:rPr lang="en-US" sz="1600" dirty="0">
                <a:solidFill>
                  <a:schemeClr val="accent6">
                    <a:lumMod val="75000"/>
                  </a:schemeClr>
                </a:solidFill>
              </a:rPr>
              <a:t> instance in those locations able to provide the desired Capability and SLA.</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r>
              <a:rPr lang="en-US" sz="1600" dirty="0">
                <a:solidFill>
                  <a:schemeClr val="accent6">
                    <a:lumMod val="75000"/>
                  </a:schemeClr>
                </a:solidFill>
              </a:rPr>
              <a:t>If no such instance is found, then determine whether it is admissible to create an instance on demand.  In this case it is, so:</a:t>
            </a:r>
          </a:p>
          <a:p>
            <a:pPr marL="577850" lvl="5" indent="-288925">
              <a:buFont typeface="Calibri" panose="020F0502020204030204" pitchFamily="34" charset="0"/>
              <a:buChar char="–"/>
            </a:pPr>
            <a:r>
              <a:rPr lang="en-US" sz="1600" dirty="0">
                <a:solidFill>
                  <a:schemeClr val="accent6">
                    <a:lumMod val="75000"/>
                  </a:schemeClr>
                </a:solidFill>
              </a:rPr>
              <a:t>Find the set of potential cloud locations for VNF_X as {A, B, C, D} </a:t>
            </a:r>
          </a:p>
          <a:p>
            <a:pPr marL="577850" lvl="5" indent="-288925">
              <a:buFont typeface="Calibri" panose="020F0502020204030204" pitchFamily="34" charset="0"/>
              <a:buChar char="–"/>
            </a:pPr>
            <a:r>
              <a:rPr lang="en-US" sz="1600" dirty="0">
                <a:solidFill>
                  <a:schemeClr val="accent6">
                    <a:lumMod val="75000"/>
                  </a:schemeClr>
                </a:solidFill>
              </a:rPr>
              <a:t>For each potential cloud location (take “D” as an example), send a homing request to </a:t>
            </a:r>
            <a:r>
              <a:rPr lang="en-US" sz="1600" dirty="0" err="1">
                <a:solidFill>
                  <a:schemeClr val="accent6">
                    <a:lumMod val="75000"/>
                  </a:schemeClr>
                </a:solidFill>
              </a:rPr>
              <a:t>Service_Z</a:t>
            </a:r>
            <a:r>
              <a:rPr lang="en-US" sz="1600" dirty="0">
                <a:solidFill>
                  <a:schemeClr val="accent6">
                    <a:lumMod val="75000"/>
                  </a:schemeClr>
                </a:solidFill>
              </a:rPr>
              <a:t> context homing to find a </a:t>
            </a:r>
            <a:r>
              <a:rPr lang="en-US" sz="1600" dirty="0" err="1">
                <a:solidFill>
                  <a:schemeClr val="accent6">
                    <a:lumMod val="75000"/>
                  </a:schemeClr>
                </a:solidFill>
              </a:rPr>
              <a:t>Service_Z</a:t>
            </a:r>
            <a:r>
              <a:rPr lang="en-US" sz="1600" dirty="0">
                <a:solidFill>
                  <a:schemeClr val="accent6">
                    <a:lumMod val="75000"/>
                  </a:schemeClr>
                </a:solidFill>
              </a:rPr>
              <a:t> instance with the following constraints:</a:t>
            </a:r>
          </a:p>
          <a:p>
            <a:pPr marL="863600" lvl="5" indent="-285750">
              <a:buFont typeface="Wingdings" panose="05000000000000000000" pitchFamily="2" charset="2"/>
              <a:buChar char="§"/>
            </a:pPr>
            <a:r>
              <a:rPr lang="en-US" sz="1600" dirty="0">
                <a:solidFill>
                  <a:schemeClr val="accent6">
                    <a:lumMod val="75000"/>
                  </a:schemeClr>
                </a:solidFill>
              </a:rPr>
              <a:t>Able to provide Capability “Z” to with SLA Z2</a:t>
            </a:r>
          </a:p>
          <a:p>
            <a:pPr marL="863600" lvl="5" indent="-285750">
              <a:buFont typeface="Wingdings" panose="05000000000000000000" pitchFamily="2" charset="2"/>
              <a:buChar char="§"/>
            </a:pPr>
            <a:r>
              <a:rPr lang="en-US" sz="1600" dirty="0">
                <a:solidFill>
                  <a:schemeClr val="accent6">
                    <a:lumMod val="75000"/>
                  </a:schemeClr>
                </a:solidFill>
              </a:rPr>
              <a:t>Located within geographic location “D”.</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endParaRPr lang="en-US" sz="1600" dirty="0">
              <a:solidFill>
                <a:schemeClr val="accent1"/>
              </a:solidFill>
            </a:endParaRPr>
          </a:p>
        </p:txBody>
      </p:sp>
      <p:sp>
        <p:nvSpPr>
          <p:cNvPr id="33" name="Oval 32">
            <a:extLst>
              <a:ext uri="{FF2B5EF4-FFF2-40B4-BE49-F238E27FC236}">
                <a16:creationId xmlns="" xmlns:a16="http://schemas.microsoft.com/office/drawing/2014/main" id="{C4FF17B9-F2CB-441B-ACB6-B9F54EB41B62}"/>
              </a:ext>
            </a:extLst>
          </p:cNvPr>
          <p:cNvSpPr/>
          <p:nvPr/>
        </p:nvSpPr>
        <p:spPr>
          <a:xfrm>
            <a:off x="4281280" y="2006495"/>
            <a:ext cx="1117657" cy="615553"/>
          </a:xfrm>
          <a:prstGeom prst="ellipse">
            <a:avLst/>
          </a:prstGeom>
          <a:noFill/>
          <a:ln w="25400" cap="flat">
            <a:solidFill>
              <a:schemeClr val="accent4">
                <a:lumMod val="75000"/>
              </a:schemeClr>
            </a:solidFill>
            <a:prstDash val="dash"/>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strike="noStrike" cap="none" spc="0" normalizeH="0" baseline="0">
              <a:ln>
                <a:noFill/>
              </a:ln>
              <a:solidFill>
                <a:srgbClr val="000000"/>
              </a:solidFill>
              <a:effectLst/>
              <a:uFillTx/>
              <a:latin typeface="+mn-lt"/>
              <a:ea typeface="+mn-ea"/>
              <a:cs typeface="+mn-cs"/>
              <a:sym typeface="Calibri"/>
            </a:endParaRPr>
          </a:p>
        </p:txBody>
      </p:sp>
      <p:sp>
        <p:nvSpPr>
          <p:cNvPr id="23" name="TextBox 22">
            <a:extLst>
              <a:ext uri="{FF2B5EF4-FFF2-40B4-BE49-F238E27FC236}">
                <a16:creationId xmlns="" xmlns:a16="http://schemas.microsoft.com/office/drawing/2014/main" id="{48BE9CC9-3B16-4522-AE32-CD6F49E83248}"/>
              </a:ext>
            </a:extLst>
          </p:cNvPr>
          <p:cNvSpPr txBox="1"/>
          <p:nvPr/>
        </p:nvSpPr>
        <p:spPr>
          <a:xfrm>
            <a:off x="1476447" y="4787493"/>
            <a:ext cx="3558364"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lvl="0"/>
            <a:r>
              <a:rPr lang="en-US" sz="1600" dirty="0" err="1">
                <a:solidFill>
                  <a:schemeClr val="accent4">
                    <a:lumMod val="75000"/>
                  </a:schemeClr>
                </a:solidFill>
              </a:rPr>
              <a:t>Service_Z</a:t>
            </a:r>
            <a:r>
              <a:rPr lang="en-US" sz="1600" dirty="0">
                <a:solidFill>
                  <a:schemeClr val="accent4">
                    <a:lumMod val="75000"/>
                  </a:schemeClr>
                </a:solidFill>
              </a:rPr>
              <a:t> context homing:</a:t>
            </a:r>
          </a:p>
          <a:p>
            <a:pPr marL="285750" lvl="0" indent="-285750">
              <a:buFont typeface="Arial" panose="020B0604020202020204" pitchFamily="34" charset="0"/>
              <a:buChar char="•"/>
            </a:pPr>
            <a:r>
              <a:rPr lang="en-US" sz="1600" dirty="0">
                <a:solidFill>
                  <a:schemeClr val="accent4">
                    <a:lumMod val="75000"/>
                  </a:schemeClr>
                </a:solidFill>
              </a:rPr>
              <a:t>Look for a </a:t>
            </a:r>
            <a:r>
              <a:rPr lang="en-US" sz="1600" dirty="0" err="1">
                <a:solidFill>
                  <a:schemeClr val="accent4">
                    <a:lumMod val="75000"/>
                  </a:schemeClr>
                </a:solidFill>
              </a:rPr>
              <a:t>Service_Z</a:t>
            </a:r>
            <a:r>
              <a:rPr lang="en-US" sz="1600" dirty="0">
                <a:solidFill>
                  <a:schemeClr val="accent4">
                    <a:lumMod val="75000"/>
                  </a:schemeClr>
                </a:solidFill>
              </a:rPr>
              <a:t> instance in location “D” able to provide the desired Capability and SLA.</a:t>
            </a:r>
          </a:p>
        </p:txBody>
      </p:sp>
    </p:spTree>
    <p:extLst>
      <p:ext uri="{BB962C8B-B14F-4D97-AF65-F5344CB8AC3E}">
        <p14:creationId xmlns:p14="http://schemas.microsoft.com/office/powerpoint/2010/main" val="2761181292"/>
      </p:ext>
    </p:extLst>
  </p:cSld>
  <p:clrMapOvr>
    <a:masterClrMapping/>
  </p:clrMapOvr>
  <p:transition spd="med" advClick="0"/>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699" y="215401"/>
            <a:ext cx="10844563" cy="615553"/>
          </a:xfrm>
        </p:spPr>
        <p:txBody>
          <a:bodyPr>
            <a:normAutofit/>
          </a:bodyPr>
          <a:lstStyle/>
          <a:p>
            <a:pPr algn="ctr"/>
            <a:r>
              <a:rPr lang="en-US" altLang="en-US" sz="4000" b="1" dirty="0">
                <a:solidFill>
                  <a:schemeClr val="bg1"/>
                </a:solidFill>
                <a:latin typeface="Arial" panose="020B0604020202020204"/>
              </a:rPr>
              <a:t>Homing Example Flow</a:t>
            </a:r>
            <a:endParaRPr lang="en-US" dirty="0">
              <a:solidFill>
                <a:schemeClr val="bg1"/>
              </a:solidFill>
            </a:endParaRPr>
          </a:p>
        </p:txBody>
      </p:sp>
      <p:sp>
        <p:nvSpPr>
          <p:cNvPr id="9" name="TextBox 8">
            <a:extLst>
              <a:ext uri="{FF2B5EF4-FFF2-40B4-BE49-F238E27FC236}">
                <a16:creationId xmlns="" xmlns:a16="http://schemas.microsoft.com/office/drawing/2014/main" id="{29BC884A-06DF-43E8-8259-5548E70C6AC6}"/>
              </a:ext>
            </a:extLst>
          </p:cNvPr>
          <p:cNvSpPr txBox="1"/>
          <p:nvPr/>
        </p:nvSpPr>
        <p:spPr>
          <a:xfrm>
            <a:off x="932343" y="1699363"/>
            <a:ext cx="3301563" cy="286232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2000" dirty="0"/>
              <a:t>SO sends OOF a </a:t>
            </a:r>
            <a:r>
              <a:rPr lang="en-US" sz="2000" dirty="0" err="1"/>
              <a:t>Service_W</a:t>
            </a:r>
            <a:r>
              <a:rPr lang="en-US" sz="2000" dirty="0"/>
              <a:t> homing request, providing</a:t>
            </a:r>
            <a:br>
              <a:rPr lang="en-US" sz="2000" dirty="0"/>
            </a:br>
            <a:r>
              <a:rPr lang="en-US" sz="2000" dirty="0"/>
              <a:t>as an input constraint the geographic location of the residence.  OOF </a:t>
            </a:r>
            <a:r>
              <a:rPr lang="en-US" sz="2000" dirty="0" err="1"/>
              <a:t>Service_W</a:t>
            </a:r>
            <a:r>
              <a:rPr lang="en-US" sz="2000" dirty="0"/>
              <a:t> homing will comprise homing for VNF_W and AR_W. OOF homing for VNF_W will find eligible VNF_W cloud</a:t>
            </a:r>
          </a:p>
        </p:txBody>
      </p:sp>
      <p:sp>
        <p:nvSpPr>
          <p:cNvPr id="12" name="TextBox 11">
            <a:extLst>
              <a:ext uri="{FF2B5EF4-FFF2-40B4-BE49-F238E27FC236}">
                <a16:creationId xmlns="" xmlns:a16="http://schemas.microsoft.com/office/drawing/2014/main" id="{77FEBC4C-5B3E-476D-8FEA-AA8F422E7C87}"/>
              </a:ext>
            </a:extLst>
          </p:cNvPr>
          <p:cNvSpPr txBox="1"/>
          <p:nvPr/>
        </p:nvSpPr>
        <p:spPr>
          <a:xfrm>
            <a:off x="917352" y="4464481"/>
            <a:ext cx="10695127" cy="1015661"/>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2000" dirty="0"/>
              <a:t>instances that meet the 20ms latency constraint with the residence.  OOF homing for AR_W will, for each eligible VNF_W cloud instance, want to find the set of </a:t>
            </a:r>
            <a:r>
              <a:rPr lang="en-US" sz="2000" dirty="0" err="1"/>
              <a:t>Service_X</a:t>
            </a:r>
            <a:r>
              <a:rPr lang="en-US" sz="2000" dirty="0"/>
              <a:t> instances to provide that AR_W functionality that meet the 30ms latency constraint with that cloud instance.</a:t>
            </a:r>
          </a:p>
        </p:txBody>
      </p:sp>
      <p:pic>
        <p:nvPicPr>
          <p:cNvPr id="3" name="Picture 2">
            <a:extLst>
              <a:ext uri="{FF2B5EF4-FFF2-40B4-BE49-F238E27FC236}">
                <a16:creationId xmlns="" xmlns:a16="http://schemas.microsoft.com/office/drawing/2014/main" id="{E8F386FC-92CB-42A7-A7C7-7D8D2DBDA8AA}"/>
              </a:ext>
            </a:extLst>
          </p:cNvPr>
          <p:cNvPicPr>
            <a:picLocks noChangeAspect="1"/>
          </p:cNvPicPr>
          <p:nvPr/>
        </p:nvPicPr>
        <p:blipFill>
          <a:blip r:embed="rId2"/>
          <a:stretch>
            <a:fillRect/>
          </a:stretch>
        </p:blipFill>
        <p:spPr>
          <a:xfrm>
            <a:off x="4333478" y="1223236"/>
            <a:ext cx="7435614" cy="3020030"/>
          </a:xfrm>
          <a:prstGeom prst="rect">
            <a:avLst/>
          </a:prstGeom>
        </p:spPr>
      </p:pic>
    </p:spTree>
    <p:extLst>
      <p:ext uri="{BB962C8B-B14F-4D97-AF65-F5344CB8AC3E}">
        <p14:creationId xmlns:p14="http://schemas.microsoft.com/office/powerpoint/2010/main" val="1575955025"/>
      </p:ext>
    </p:extLst>
  </p:cSld>
  <p:clrMapOvr>
    <a:masterClrMapping/>
  </p:clrMapOvr>
  <p:transition spd="med" advClick="0"/>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701" y="182054"/>
            <a:ext cx="10844563" cy="615553"/>
          </a:xfrm>
        </p:spPr>
        <p:txBody>
          <a:bodyPr>
            <a:normAutofit/>
          </a:bodyPr>
          <a:lstStyle/>
          <a:p>
            <a:pPr algn="ctr"/>
            <a:r>
              <a:rPr lang="en-US" altLang="en-US" sz="3600" b="1" dirty="0">
                <a:solidFill>
                  <a:schemeClr val="bg1"/>
                </a:solidFill>
                <a:latin typeface="Arial" panose="020B0604020202020204"/>
              </a:rPr>
              <a:t>Homing Example Flow (Cont’d)</a:t>
            </a:r>
            <a:endParaRPr lang="en-US" sz="4800" dirty="0">
              <a:solidFill>
                <a:schemeClr val="bg1"/>
              </a:solidFill>
            </a:endParaRPr>
          </a:p>
        </p:txBody>
      </p:sp>
      <p:sp>
        <p:nvSpPr>
          <p:cNvPr id="6" name="TextBox 5">
            <a:extLst>
              <a:ext uri="{FF2B5EF4-FFF2-40B4-BE49-F238E27FC236}">
                <a16:creationId xmlns="" xmlns:a16="http://schemas.microsoft.com/office/drawing/2014/main" id="{ABC15FED-ECE2-4067-95EB-1D62EDF78B0C}"/>
              </a:ext>
            </a:extLst>
          </p:cNvPr>
          <p:cNvSpPr txBox="1"/>
          <p:nvPr/>
        </p:nvSpPr>
        <p:spPr>
          <a:xfrm>
            <a:off x="597276" y="1465307"/>
            <a:ext cx="3370255" cy="31700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2000"/>
            </a:lvl1pPr>
          </a:lstStyle>
          <a:p>
            <a:r>
              <a:rPr lang="en-US" dirty="0"/>
              <a:t>However, we want to maintain a separate of concerns approach, and the </a:t>
            </a:r>
            <a:r>
              <a:rPr lang="en-US" dirty="0" err="1"/>
              <a:t>Service_W</a:t>
            </a:r>
            <a:r>
              <a:rPr lang="en-US" dirty="0"/>
              <a:t> processing thread shouldn’t know the implementation of AR_W such that it can measure latency to it.  (This can be best seen in the </a:t>
            </a:r>
            <a:r>
              <a:rPr lang="en-US" dirty="0" err="1"/>
              <a:t>Service_Z</a:t>
            </a:r>
            <a:r>
              <a:rPr lang="en-US" dirty="0"/>
              <a:t> example to the right.)  Thus, we will have the </a:t>
            </a:r>
            <a:r>
              <a:rPr lang="en-US" dirty="0" err="1"/>
              <a:t>Service_W</a:t>
            </a:r>
            <a:r>
              <a:rPr lang="en-US" dirty="0"/>
              <a:t> OOF</a:t>
            </a:r>
          </a:p>
        </p:txBody>
      </p:sp>
      <p:pic>
        <p:nvPicPr>
          <p:cNvPr id="8" name="Picture 7">
            <a:extLst>
              <a:ext uri="{FF2B5EF4-FFF2-40B4-BE49-F238E27FC236}">
                <a16:creationId xmlns="" xmlns:a16="http://schemas.microsoft.com/office/drawing/2014/main" id="{999C5BAB-1060-487F-BAF9-93F03950CFBD}"/>
              </a:ext>
            </a:extLst>
          </p:cNvPr>
          <p:cNvPicPr>
            <a:picLocks noChangeAspect="1"/>
          </p:cNvPicPr>
          <p:nvPr/>
        </p:nvPicPr>
        <p:blipFill>
          <a:blip r:embed="rId2"/>
          <a:stretch>
            <a:fillRect/>
          </a:stretch>
        </p:blipFill>
        <p:spPr>
          <a:xfrm>
            <a:off x="4333478" y="1253201"/>
            <a:ext cx="7435614" cy="3020030"/>
          </a:xfrm>
          <a:prstGeom prst="rect">
            <a:avLst/>
          </a:prstGeom>
        </p:spPr>
      </p:pic>
      <p:sp>
        <p:nvSpPr>
          <p:cNvPr id="7" name="TextBox 6">
            <a:extLst>
              <a:ext uri="{FF2B5EF4-FFF2-40B4-BE49-F238E27FC236}">
                <a16:creationId xmlns="" xmlns:a16="http://schemas.microsoft.com/office/drawing/2014/main" id="{380B2D26-B050-4322-8EB7-1F6051A78869}"/>
              </a:ext>
            </a:extLst>
          </p:cNvPr>
          <p:cNvSpPr txBox="1"/>
          <p:nvPr/>
        </p:nvSpPr>
        <p:spPr>
          <a:xfrm>
            <a:off x="597276" y="4509416"/>
            <a:ext cx="11507207" cy="132343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2000"/>
            </a:lvl1pPr>
          </a:lstStyle>
          <a:p>
            <a:r>
              <a:rPr lang="en-US" dirty="0"/>
              <a:t>homing request thread delegate selection of the optimal </a:t>
            </a:r>
            <a:r>
              <a:rPr lang="en-US" dirty="0" err="1"/>
              <a:t>Service_X</a:t>
            </a:r>
            <a:r>
              <a:rPr lang="en-US" dirty="0"/>
              <a:t> instance to a subtending </a:t>
            </a:r>
            <a:r>
              <a:rPr lang="en-US" dirty="0" err="1"/>
              <a:t>Service_X</a:t>
            </a:r>
            <a:r>
              <a:rPr lang="en-US" dirty="0"/>
              <a:t> OOF thread. Thus, OOF can be seen as (logically) calling itself in parallel with multiple </a:t>
            </a:r>
            <a:r>
              <a:rPr lang="en-US" dirty="0" err="1"/>
              <a:t>Service_X</a:t>
            </a:r>
            <a:r>
              <a:rPr lang="en-US" dirty="0"/>
              <a:t> homing requests.  Each such request can be seen as providing as input constraints the geographic location of the associated eligible VNF_W cloud instance and the SLA needed, in this case SLA X1.  </a:t>
            </a:r>
          </a:p>
        </p:txBody>
      </p:sp>
    </p:spTree>
    <p:extLst>
      <p:ext uri="{BB962C8B-B14F-4D97-AF65-F5344CB8AC3E}">
        <p14:creationId xmlns:p14="http://schemas.microsoft.com/office/powerpoint/2010/main" val="14027592"/>
      </p:ext>
    </p:extLst>
  </p:cSld>
  <p:clrMapOvr>
    <a:masterClrMapping/>
  </p:clrMapOvr>
  <p:transition spd="med" advClick="0"/>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597" y="194897"/>
            <a:ext cx="10844563" cy="615553"/>
          </a:xfrm>
        </p:spPr>
        <p:txBody>
          <a:bodyPr>
            <a:normAutofit/>
          </a:bodyPr>
          <a:lstStyle/>
          <a:p>
            <a:pPr algn="ctr"/>
            <a:r>
              <a:rPr lang="en-US" altLang="en-US" sz="3600" b="1" dirty="0">
                <a:solidFill>
                  <a:schemeClr val="bg1"/>
                </a:solidFill>
                <a:latin typeface="Arial" panose="020B0604020202020204"/>
              </a:rPr>
              <a:t>Homing Example Flow (Cont’d)</a:t>
            </a:r>
            <a:endParaRPr lang="en-US" sz="4800" dirty="0">
              <a:solidFill>
                <a:schemeClr val="bg1"/>
              </a:solidFill>
            </a:endParaRPr>
          </a:p>
        </p:txBody>
      </p:sp>
      <p:sp>
        <p:nvSpPr>
          <p:cNvPr id="6" name="TextBox 5">
            <a:extLst>
              <a:ext uri="{FF2B5EF4-FFF2-40B4-BE49-F238E27FC236}">
                <a16:creationId xmlns="" xmlns:a16="http://schemas.microsoft.com/office/drawing/2014/main" id="{ABC15FED-ECE2-4067-95EB-1D62EDF78B0C}"/>
              </a:ext>
            </a:extLst>
          </p:cNvPr>
          <p:cNvSpPr txBox="1"/>
          <p:nvPr/>
        </p:nvSpPr>
        <p:spPr>
          <a:xfrm>
            <a:off x="597276" y="1465307"/>
            <a:ext cx="3370255" cy="3477873"/>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2000"/>
            </a:lvl1pPr>
          </a:lstStyle>
          <a:p>
            <a:r>
              <a:rPr lang="en-US" dirty="0" err="1"/>
              <a:t>Service_X</a:t>
            </a:r>
            <a:r>
              <a:rPr lang="en-US" dirty="0"/>
              <a:t> homing knows that SLA X1 is measured from an access point on VNF_X.  Thus </a:t>
            </a:r>
            <a:r>
              <a:rPr lang="en-US" dirty="0" err="1"/>
              <a:t>Service_X</a:t>
            </a:r>
            <a:r>
              <a:rPr lang="en-US" dirty="0"/>
              <a:t> homing is comprised of looking for the optimal </a:t>
            </a:r>
            <a:r>
              <a:rPr lang="en-US" dirty="0" err="1"/>
              <a:t>Service_X</a:t>
            </a:r>
            <a:r>
              <a:rPr lang="en-US" dirty="0"/>
              <a:t> instance whose VNF_X instance is within 30ms of the input geographic location.  If at least one such </a:t>
            </a:r>
            <a:r>
              <a:rPr lang="en-US" dirty="0" err="1"/>
              <a:t>Service_X</a:t>
            </a:r>
            <a:r>
              <a:rPr lang="en-US" dirty="0"/>
              <a:t> instance is found, then</a:t>
            </a:r>
          </a:p>
        </p:txBody>
      </p:sp>
      <p:pic>
        <p:nvPicPr>
          <p:cNvPr id="8" name="Picture 7">
            <a:extLst>
              <a:ext uri="{FF2B5EF4-FFF2-40B4-BE49-F238E27FC236}">
                <a16:creationId xmlns="" xmlns:a16="http://schemas.microsoft.com/office/drawing/2014/main" id="{999C5BAB-1060-487F-BAF9-93F03950CFBD}"/>
              </a:ext>
            </a:extLst>
          </p:cNvPr>
          <p:cNvPicPr>
            <a:picLocks noChangeAspect="1"/>
          </p:cNvPicPr>
          <p:nvPr/>
        </p:nvPicPr>
        <p:blipFill>
          <a:blip r:embed="rId2"/>
          <a:stretch>
            <a:fillRect/>
          </a:stretch>
        </p:blipFill>
        <p:spPr>
          <a:xfrm>
            <a:off x="4333478" y="1223236"/>
            <a:ext cx="7435614" cy="3020030"/>
          </a:xfrm>
          <a:prstGeom prst="rect">
            <a:avLst/>
          </a:prstGeom>
        </p:spPr>
      </p:pic>
      <p:sp>
        <p:nvSpPr>
          <p:cNvPr id="7" name="TextBox 6">
            <a:extLst>
              <a:ext uri="{FF2B5EF4-FFF2-40B4-BE49-F238E27FC236}">
                <a16:creationId xmlns="" xmlns:a16="http://schemas.microsoft.com/office/drawing/2014/main" id="{380B2D26-B050-4322-8EB7-1F6051A78869}"/>
              </a:ext>
            </a:extLst>
          </p:cNvPr>
          <p:cNvSpPr txBox="1"/>
          <p:nvPr/>
        </p:nvSpPr>
        <p:spPr>
          <a:xfrm>
            <a:off x="597276" y="4509416"/>
            <a:ext cx="11507207" cy="147732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2000"/>
            </a:lvl1pPr>
          </a:lstStyle>
          <a:p>
            <a:r>
              <a:rPr lang="en-US" dirty="0"/>
              <a:t>homing is done (except for optimization).</a:t>
            </a:r>
          </a:p>
          <a:p>
            <a:endParaRPr lang="en-US" sz="1000" dirty="0"/>
          </a:p>
          <a:p>
            <a:r>
              <a:rPr lang="en-US" dirty="0"/>
              <a:t>If no such </a:t>
            </a:r>
            <a:r>
              <a:rPr lang="en-US" dirty="0" err="1"/>
              <a:t>Service_X</a:t>
            </a:r>
            <a:r>
              <a:rPr lang="en-US" dirty="0"/>
              <a:t> instance can be found, then homing will determine whether the </a:t>
            </a:r>
            <a:r>
              <a:rPr lang="en-US" dirty="0" err="1"/>
              <a:t>Service_X</a:t>
            </a:r>
            <a:r>
              <a:rPr lang="en-US" dirty="0"/>
              <a:t> service definition allows for dynamic instantiation of new </a:t>
            </a:r>
            <a:r>
              <a:rPr lang="en-US" dirty="0" err="1"/>
              <a:t>Service_X</a:t>
            </a:r>
            <a:r>
              <a:rPr lang="en-US" dirty="0"/>
              <a:t> instances.  In this case we will assume “yes”, so OOF would determine whether a new </a:t>
            </a:r>
            <a:r>
              <a:rPr lang="en-US" dirty="0" err="1"/>
              <a:t>Service_X</a:t>
            </a:r>
            <a:r>
              <a:rPr lang="en-US" dirty="0"/>
              <a:t> could be instantiated such that all constraints can be met. </a:t>
            </a:r>
          </a:p>
        </p:txBody>
      </p:sp>
    </p:spTree>
    <p:extLst>
      <p:ext uri="{BB962C8B-B14F-4D97-AF65-F5344CB8AC3E}">
        <p14:creationId xmlns:p14="http://schemas.microsoft.com/office/powerpoint/2010/main" val="3755599876"/>
      </p:ext>
    </p:extLst>
  </p:cSld>
  <p:clrMapOvr>
    <a:masterClrMapping/>
  </p:clrMapOvr>
  <p:transition spd="med" advClick="0"/>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a:extLst>
              <a:ext uri="{FF2B5EF4-FFF2-40B4-BE49-F238E27FC236}">
                <a16:creationId xmlns="" xmlns:a16="http://schemas.microsoft.com/office/drawing/2014/main" id="{3D3CDEC7-58C2-4AE6-94B2-0CE33F788919}"/>
              </a:ext>
            </a:extLst>
          </p:cNvPr>
          <p:cNvSpPr txBox="1"/>
          <p:nvPr/>
        </p:nvSpPr>
        <p:spPr>
          <a:xfrm>
            <a:off x="712359" y="1426029"/>
            <a:ext cx="3709739" cy="31700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2000"/>
            </a:lvl1pPr>
          </a:lstStyle>
          <a:p>
            <a:r>
              <a:rPr lang="en-US" dirty="0"/>
              <a:t>OOF </a:t>
            </a:r>
            <a:r>
              <a:rPr lang="en-US" dirty="0" err="1"/>
              <a:t>Service_X</a:t>
            </a:r>
            <a:r>
              <a:rPr lang="en-US" dirty="0"/>
              <a:t> homing will comprise homing for VNF_X and AR_X. OOF homing for VNF_X will find eligible VNF_X cloud instances that meet the 30ms latency constraint with the input geographic location.  OOF homing for AR_X will, for each eligible VNF_X cloud instance, want to find the set of </a:t>
            </a:r>
            <a:r>
              <a:rPr lang="en-US" dirty="0" err="1"/>
              <a:t>Service_Z</a:t>
            </a:r>
            <a:r>
              <a:rPr lang="en-US" dirty="0"/>
              <a:t> instances to</a:t>
            </a:r>
          </a:p>
        </p:txBody>
      </p:sp>
      <p:sp>
        <p:nvSpPr>
          <p:cNvPr id="2" name="Title 1"/>
          <p:cNvSpPr>
            <a:spLocks noGrp="1"/>
          </p:cNvSpPr>
          <p:nvPr>
            <p:ph type="title"/>
          </p:nvPr>
        </p:nvSpPr>
        <p:spPr>
          <a:xfrm>
            <a:off x="1051873" y="235503"/>
            <a:ext cx="10844563" cy="615553"/>
          </a:xfrm>
        </p:spPr>
        <p:txBody>
          <a:bodyPr>
            <a:normAutofit/>
          </a:bodyPr>
          <a:lstStyle/>
          <a:p>
            <a:pPr algn="ctr"/>
            <a:r>
              <a:rPr lang="en-US" altLang="en-US" sz="3600" b="1" dirty="0">
                <a:solidFill>
                  <a:schemeClr val="bg1"/>
                </a:solidFill>
                <a:latin typeface="Arial" panose="020B0604020202020204"/>
              </a:rPr>
              <a:t>Homing Example Flow (Cont’d)</a:t>
            </a:r>
            <a:endParaRPr lang="en-US" sz="4800" dirty="0">
              <a:solidFill>
                <a:schemeClr val="bg1"/>
              </a:solidFill>
            </a:endParaRPr>
          </a:p>
        </p:txBody>
      </p:sp>
      <p:pic>
        <p:nvPicPr>
          <p:cNvPr id="6" name="Picture 5">
            <a:extLst>
              <a:ext uri="{FF2B5EF4-FFF2-40B4-BE49-F238E27FC236}">
                <a16:creationId xmlns="" xmlns:a16="http://schemas.microsoft.com/office/drawing/2014/main" id="{61025EBC-4041-4A88-AD4C-B9E1DE1F86E3}"/>
              </a:ext>
            </a:extLst>
          </p:cNvPr>
          <p:cNvPicPr>
            <a:picLocks noChangeAspect="1"/>
          </p:cNvPicPr>
          <p:nvPr/>
        </p:nvPicPr>
        <p:blipFill>
          <a:blip r:embed="rId2"/>
          <a:stretch>
            <a:fillRect/>
          </a:stretch>
        </p:blipFill>
        <p:spPr>
          <a:xfrm>
            <a:off x="4333478" y="1223236"/>
            <a:ext cx="7435614" cy="3020030"/>
          </a:xfrm>
          <a:prstGeom prst="rect">
            <a:avLst/>
          </a:prstGeom>
        </p:spPr>
      </p:pic>
      <p:sp>
        <p:nvSpPr>
          <p:cNvPr id="103" name="TextBox 102">
            <a:extLst>
              <a:ext uri="{FF2B5EF4-FFF2-40B4-BE49-F238E27FC236}">
                <a16:creationId xmlns="" xmlns:a16="http://schemas.microsoft.com/office/drawing/2014/main" id="{768A3E0C-0CE2-4D6A-ADFB-C05258589ACD}"/>
              </a:ext>
            </a:extLst>
          </p:cNvPr>
          <p:cNvSpPr txBox="1"/>
          <p:nvPr/>
        </p:nvSpPr>
        <p:spPr>
          <a:xfrm>
            <a:off x="712359" y="4494544"/>
            <a:ext cx="11184077" cy="1631214"/>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defRPr sz="2000"/>
            </a:lvl1pPr>
          </a:lstStyle>
          <a:p>
            <a:r>
              <a:rPr lang="en-US" dirty="0"/>
              <a:t>provide that AR_X functionality that meet the 0ms latency constraint with that cloud instance.  The pattern recurs, however, that </a:t>
            </a:r>
            <a:r>
              <a:rPr lang="en-US" dirty="0" err="1"/>
              <a:t>Service_X</a:t>
            </a:r>
            <a:r>
              <a:rPr lang="en-US" dirty="0"/>
              <a:t> has no business understanding whether the 0ms latency constraint should be measured from </a:t>
            </a:r>
            <a:r>
              <a:rPr lang="en-US" dirty="0" err="1"/>
              <a:t>VNF_Zj</a:t>
            </a:r>
            <a:r>
              <a:rPr lang="en-US" dirty="0"/>
              <a:t> or </a:t>
            </a:r>
            <a:r>
              <a:rPr lang="en-US" dirty="0" err="1"/>
              <a:t>VNF_Zk</a:t>
            </a:r>
            <a:r>
              <a:rPr lang="en-US" dirty="0"/>
              <a:t>, or even in fact that there exists a </a:t>
            </a:r>
            <a:r>
              <a:rPr lang="en-US" dirty="0" err="1"/>
              <a:t>VNF_Zj</a:t>
            </a:r>
            <a:r>
              <a:rPr lang="en-US" dirty="0"/>
              <a:t> or </a:t>
            </a:r>
            <a:r>
              <a:rPr lang="en-US" dirty="0" err="1"/>
              <a:t>VNF_Zk</a:t>
            </a:r>
            <a:r>
              <a:rPr lang="en-US" dirty="0"/>
              <a:t>.  In order to maintain separation of concerns, homing of AR_X will be delegated to a subtending  request thread delegate selection of the optimal </a:t>
            </a:r>
            <a:r>
              <a:rPr lang="en-US" dirty="0" err="1"/>
              <a:t>Service_Z</a:t>
            </a:r>
            <a:r>
              <a:rPr lang="en-US" dirty="0"/>
              <a:t> instance to a subtending </a:t>
            </a:r>
            <a:r>
              <a:rPr lang="en-US" dirty="0" err="1"/>
              <a:t>Service_Z</a:t>
            </a:r>
            <a:r>
              <a:rPr lang="en-US" dirty="0"/>
              <a:t> OOF thread.</a:t>
            </a:r>
          </a:p>
        </p:txBody>
      </p:sp>
    </p:spTree>
    <p:extLst>
      <p:ext uri="{BB962C8B-B14F-4D97-AF65-F5344CB8AC3E}">
        <p14:creationId xmlns:p14="http://schemas.microsoft.com/office/powerpoint/2010/main" val="2826629893"/>
      </p:ext>
    </p:extLst>
  </p:cSld>
  <p:clrMapOvr>
    <a:masterClrMapping/>
  </p:clrMapOvr>
  <p:transition spd="med"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58214</TotalTime>
  <Words>15442</Words>
  <Application>Microsoft Office PowerPoint</Application>
  <PresentationFormat>Widescreen</PresentationFormat>
  <Paragraphs>3118</Paragraphs>
  <Slides>151</Slides>
  <Notes>54</Notes>
  <HiddenSlides>0</HiddenSlides>
  <MMClips>0</MMClips>
  <ScaleCrop>false</ScaleCrop>
  <HeadingPairs>
    <vt:vector size="8" baseType="variant">
      <vt:variant>
        <vt:lpstr>Fonts Used</vt:lpstr>
      </vt:variant>
      <vt:variant>
        <vt:i4>20</vt:i4>
      </vt:variant>
      <vt:variant>
        <vt:lpstr>Theme</vt:lpstr>
      </vt:variant>
      <vt:variant>
        <vt:i4>1</vt:i4>
      </vt:variant>
      <vt:variant>
        <vt:lpstr>Embedded OLE Servers</vt:lpstr>
      </vt:variant>
      <vt:variant>
        <vt:i4>3</vt:i4>
      </vt:variant>
      <vt:variant>
        <vt:lpstr>Slide Titles</vt:lpstr>
      </vt:variant>
      <vt:variant>
        <vt:i4>151</vt:i4>
      </vt:variant>
    </vt:vector>
  </HeadingPairs>
  <TitlesOfParts>
    <vt:vector size="175" baseType="lpstr">
      <vt:lpstr>Arial Unicode MS</vt:lpstr>
      <vt:lpstr>Microsoft YaHei</vt:lpstr>
      <vt:lpstr>Microsoft YaHei</vt:lpstr>
      <vt:lpstr>MS PGothic</vt:lpstr>
      <vt:lpstr>MS PGothic</vt:lpstr>
      <vt:lpstr>宋体</vt:lpstr>
      <vt:lpstr>宋体</vt:lpstr>
      <vt:lpstr>.AppleSystemUIFont</vt:lpstr>
      <vt:lpstr>Aharoni</vt:lpstr>
      <vt:lpstr>Arial</vt:lpstr>
      <vt:lpstr>Calibri</vt:lpstr>
      <vt:lpstr>Calibri Light</vt:lpstr>
      <vt:lpstr>Courier New</vt:lpstr>
      <vt:lpstr>DengXian</vt:lpstr>
      <vt:lpstr>DengXian Light</vt:lpstr>
      <vt:lpstr>Helvetica Neue</vt:lpstr>
      <vt:lpstr>Mangal</vt:lpstr>
      <vt:lpstr>Times New Roman</vt:lpstr>
      <vt:lpstr>Verdana</vt:lpstr>
      <vt:lpstr>Wingdings</vt:lpstr>
      <vt:lpstr>Office Theme</vt:lpstr>
      <vt:lpstr>Bitmap Image</vt:lpstr>
      <vt:lpstr>Microsoft PowerPoint Presentation</vt:lpstr>
      <vt:lpstr>think-cell Slide</vt:lpstr>
      <vt:lpstr> ONAP R3+ Architecture Update  ARC Presentation   Parviz Yegani – Leader, ONAP Architecture Tiger Team  Contributors: ONAP Architecture Tiger Team Members + Project PTLs  April 17 2018  </vt:lpstr>
      <vt:lpstr>ONAP Target Architecture (High-Level Functional View)</vt:lpstr>
      <vt:lpstr>Architecture Design Considerations</vt:lpstr>
      <vt:lpstr>Architecture Contributions Update</vt:lpstr>
      <vt:lpstr>Tiger Team Architecture Contributions (ONAP platform should be able to handle cloud-native APIs and models (far more than ONAP components registering with the MSB) </vt:lpstr>
      <vt:lpstr>Modular and Model Driven Functional Domains (Alex’s Proposal)</vt:lpstr>
      <vt:lpstr>ONAP Microservices Approaches (Manoj’s Proposal)</vt:lpstr>
      <vt:lpstr>Cloud Native Computing Foundation (CNCF)</vt:lpstr>
      <vt:lpstr>ONAP Microservices Architecture (Huabing’s Proposal)</vt:lpstr>
      <vt:lpstr>Multi-Cloud APIs (Ramki) </vt:lpstr>
      <vt:lpstr>Slide Decks</vt:lpstr>
      <vt:lpstr>Generic NF Controller (L4-7) Architecture</vt:lpstr>
      <vt:lpstr>Role Of Controllers in ONAP</vt:lpstr>
      <vt:lpstr>SDN-Controller Architecture</vt:lpstr>
      <vt:lpstr>ONAP Orchestrator</vt:lpstr>
      <vt:lpstr>Orchestrator Functional Internal View (CNCF)</vt:lpstr>
      <vt:lpstr>Service Design and Creation Functional Architecture</vt:lpstr>
      <vt:lpstr>Catalog Architecture</vt:lpstr>
      <vt:lpstr>Data Collection, Analytics and Events (DCAE) Architecture</vt:lpstr>
      <vt:lpstr>Active and Available Inventory (A&amp;AI)</vt:lpstr>
      <vt:lpstr>ONAP SDK-Driven Sub-System Approach</vt:lpstr>
      <vt:lpstr>SDK-Driven Sub-System – Libraries (including CCSDK)</vt:lpstr>
      <vt:lpstr>Controller Personas Based on SDK Libraries</vt:lpstr>
      <vt:lpstr>ONAP Microservices -  Approaches  </vt:lpstr>
      <vt:lpstr>Reference : Modular ONAP Implementation and Integration to External DMS (Alex and Ramesh)</vt:lpstr>
      <vt:lpstr>What is proposed here ? </vt:lpstr>
      <vt:lpstr>Approach 1: Model Driven Microservices </vt:lpstr>
      <vt:lpstr>Reference : Model Driven Micro Services (Alex)  </vt:lpstr>
      <vt:lpstr>Domain Driven Design Concept</vt:lpstr>
      <vt:lpstr>Domain Entity Pattern</vt:lpstr>
      <vt:lpstr>An example </vt:lpstr>
      <vt:lpstr>Views on ONAP Current Microservice Architecture</vt:lpstr>
      <vt:lpstr>How DDD enables Model Driven Design</vt:lpstr>
      <vt:lpstr>An Abstract View of Realizing DDD </vt:lpstr>
      <vt:lpstr>Example – Model driven approach by OSM </vt:lpstr>
      <vt:lpstr>Example – Model driven and Event Driven MS in ODL </vt:lpstr>
      <vt:lpstr>Model Driven Microservices – One possible implementation view </vt:lpstr>
      <vt:lpstr>Key Concepts 1/2</vt:lpstr>
      <vt:lpstr>Key Concepts 2/2</vt:lpstr>
      <vt:lpstr>Approach 1: Observations </vt:lpstr>
      <vt:lpstr>Approach 2: Modular Microservices Design</vt:lpstr>
      <vt:lpstr>TMForum IG1118 : Concepts </vt:lpstr>
      <vt:lpstr>TMForum IG1118 : FMO Component (Concept)  </vt:lpstr>
      <vt:lpstr>Management and Control Continuum</vt:lpstr>
      <vt:lpstr>FMO Architecture: Composition of Components</vt:lpstr>
      <vt:lpstr>FMO Component : Positioning of a Component in a hierarchy of modular constructs</vt:lpstr>
      <vt:lpstr>FMO Component : Key characteristics</vt:lpstr>
      <vt:lpstr>Relevance in ONAP – Assembly of Branded FMO/MCC Component </vt:lpstr>
      <vt:lpstr>ONAP as an assembly of Solution subsets</vt:lpstr>
      <vt:lpstr>ONAP Modularity and Standard Alignment through Proxy Component  </vt:lpstr>
      <vt:lpstr>Suggested changes in ONAP </vt:lpstr>
      <vt:lpstr>Approach 3: Cloud Native Micro Services with Service Mesh – MSB Implementation </vt:lpstr>
      <vt:lpstr>Cloud native microservices</vt:lpstr>
      <vt:lpstr>ONAP Context </vt:lpstr>
      <vt:lpstr>Cloud native tools that can be leveraged in ONAP – Reference CNCF, IETF </vt:lpstr>
      <vt:lpstr>OMSA  (By MSB team) </vt:lpstr>
      <vt:lpstr>OMSA Observations</vt:lpstr>
      <vt:lpstr>Our views</vt:lpstr>
      <vt:lpstr>ONAP Microservices Architecture for Casablanca and beyond </vt:lpstr>
      <vt:lpstr>Service Mesh-Why</vt:lpstr>
      <vt:lpstr>Before</vt:lpstr>
      <vt:lpstr>Before</vt:lpstr>
      <vt:lpstr>PowerPoint Presentation</vt:lpstr>
      <vt:lpstr>Before</vt:lpstr>
      <vt:lpstr>PowerPoint Presentation</vt:lpstr>
      <vt:lpstr>PowerPoint Presentation</vt:lpstr>
      <vt:lpstr>PowerPoint Presentation</vt:lpstr>
      <vt:lpstr>After</vt:lpstr>
      <vt:lpstr>Separation of concerns</vt:lpstr>
      <vt:lpstr>Network of Proxies: Service Mesh</vt:lpstr>
      <vt:lpstr>Istio service mesh</vt:lpstr>
      <vt:lpstr>Service Mesh suggestion for Casablanca </vt:lpstr>
      <vt:lpstr>Centralized Auth - Why</vt:lpstr>
      <vt:lpstr>Centralized Auth - possible approach</vt:lpstr>
      <vt:lpstr>Unified API Standard</vt:lpstr>
      <vt:lpstr>Recursive Service Orchestration in ONAP (Gil)</vt:lpstr>
      <vt:lpstr>ONAP Orchestrator Functions (1/2)</vt:lpstr>
      <vt:lpstr>ONAP Orchestrator Functions (2/2)</vt:lpstr>
      <vt:lpstr>Examples of Orchestration Requests (1/2)</vt:lpstr>
      <vt:lpstr>Examples of Orchestration Requests (2/2)</vt:lpstr>
      <vt:lpstr>PowerPoint Presentation</vt:lpstr>
      <vt:lpstr>Nested / Compound Services</vt:lpstr>
      <vt:lpstr>N-Level Run Time Nesting? Let The Service Providers Decide Service_W Modeling Example 1</vt:lpstr>
      <vt:lpstr>A&amp;AI Instance Representation of Service_W Example 1</vt:lpstr>
      <vt:lpstr>SDC Model View</vt:lpstr>
      <vt:lpstr>“VNF Chaining” Data Flow for Service_W Example 1</vt:lpstr>
      <vt:lpstr>Modeling Network Latency Homing Constraints for Allotted Resources</vt:lpstr>
      <vt:lpstr>Defining Capability SLAs: Service Z Example</vt:lpstr>
      <vt:lpstr>SDC Modeling Tool for Service Designer</vt:lpstr>
      <vt:lpstr>SDC Modeling Tool for Service Designer</vt:lpstr>
      <vt:lpstr>SDC Homing Policy Calculator</vt:lpstr>
      <vt:lpstr>Decomposition Structure for Service_W Example 1</vt:lpstr>
      <vt:lpstr>Decomposition and Homing Approach</vt:lpstr>
      <vt:lpstr>Homing Example Illustrated</vt:lpstr>
      <vt:lpstr>Homing Example Illustrated</vt:lpstr>
      <vt:lpstr>Homing Example Flow</vt:lpstr>
      <vt:lpstr>Homing Example Flow (Cont’d)</vt:lpstr>
      <vt:lpstr>Homing Example Flow (Cont’d)</vt:lpstr>
      <vt:lpstr>Homing Example Flow (Cont’d)</vt:lpstr>
      <vt:lpstr>Homing Example Flow (Cont’d)</vt:lpstr>
      <vt:lpstr>Homing Solution Example for Service_W Example 1</vt:lpstr>
      <vt:lpstr>Multi-Vendor &amp; Multi-Cloud SDN Architecture (Ramki)   Work in Progress (R3+ Capabilities) … </vt:lpstr>
      <vt:lpstr>Multi-vendor SDN Architectural Approach</vt:lpstr>
      <vt:lpstr>Multi-vendor &amp; Cloud SDN ONAP Integration</vt:lpstr>
      <vt:lpstr>MC Networking Challenges &amp; Solution Direction</vt:lpstr>
      <vt:lpstr>ONAP External APIs  Work in Progress (R3+ Capabilities)…</vt:lpstr>
      <vt:lpstr>ONAP External APIs</vt:lpstr>
      <vt:lpstr>PowerPoint Presentation</vt:lpstr>
      <vt:lpstr>SOF Interface Reference Points</vt:lpstr>
      <vt:lpstr>PowerPoint Presentation</vt:lpstr>
      <vt:lpstr>The ONAP “Black Box” View</vt:lpstr>
      <vt:lpstr>EXT APIs - Architecture Impact  (High-Level Functional View)</vt:lpstr>
      <vt:lpstr>EXT APIs - Architecture Impact  (Projects View – Beijing Release)</vt:lpstr>
      <vt:lpstr>Ext APIs – Orchestration API Mapping</vt:lpstr>
      <vt:lpstr>Legato Interface Reference Point (BSS/OSS-ONAP)</vt:lpstr>
      <vt:lpstr>Interlude Interface Reference Point (ONAP-Partner)</vt:lpstr>
      <vt:lpstr>Information Domains in ONAP</vt:lpstr>
      <vt:lpstr>Vodafone Orchestration Proposal (SO/DO Hierarchy)  Work in Progress (R3+ Capabilities) …  </vt:lpstr>
      <vt:lpstr>ONAP Target Architecture focus for orchestration/NF controller discussion</vt:lpstr>
      <vt:lpstr>ONAP Target Architecture for Orchestration layer and NF controller (High-Level Functional View)</vt:lpstr>
      <vt:lpstr>ONAP Target Architecture for Orchestration layer and NF controller (APIs detailed)</vt:lpstr>
      <vt:lpstr>Suggestions for Casablanca (1/2)</vt:lpstr>
      <vt:lpstr>Suggestions for Casablanca (2/2)</vt:lpstr>
      <vt:lpstr>PowerPoint Presentation</vt:lpstr>
      <vt:lpstr>Modular ONAP Implementation and Integration to External Domain Management Systems (DMS) Proposal </vt:lpstr>
      <vt:lpstr>Motivation</vt:lpstr>
      <vt:lpstr>Distributed ONAP Deployment Scenarios</vt:lpstr>
      <vt:lpstr>Distributed ONAP Deployments</vt:lpstr>
      <vt:lpstr>External Domain Management System Integration</vt:lpstr>
      <vt:lpstr>Technology-based Domain Management Systems</vt:lpstr>
      <vt:lpstr>  Operating Group Based Domain Management Systems</vt:lpstr>
      <vt:lpstr>Goals</vt:lpstr>
      <vt:lpstr>Modular and Model Driven Functional Domains</vt:lpstr>
      <vt:lpstr>Modular and Model Driven Functional Domains</vt:lpstr>
      <vt:lpstr>Key Principle –  “Everything Is A Software FRU”</vt:lpstr>
      <vt:lpstr>Conceptual Model of a Software Unit</vt:lpstr>
      <vt:lpstr>Implementation Pattern</vt:lpstr>
      <vt:lpstr>A “Factory Controller”…</vt:lpstr>
      <vt:lpstr>Implementation Flavors…</vt:lpstr>
      <vt:lpstr>Management Hierarchies…</vt:lpstr>
      <vt:lpstr>ONAP Functional Organization</vt:lpstr>
      <vt:lpstr>ONAP Functions…</vt:lpstr>
      <vt:lpstr>ONAP and SD-WAN DMS Detailed View</vt:lpstr>
      <vt:lpstr>Design Time Integration: Service Onboarding and Design</vt:lpstr>
      <vt:lpstr>Run Time Integration: Service Fulfilment</vt:lpstr>
      <vt:lpstr>Run Time Integration: Service Assurance</vt:lpstr>
      <vt:lpstr>PowerPoint Presentation</vt:lpstr>
      <vt:lpstr>MEF LSO and Technology Domains</vt:lpstr>
      <vt:lpstr>MEF LSO and SD-WAN Domain Architecture</vt:lpstr>
      <vt:lpstr>VOLTHA Access Doman Integration to E2E Orchestration</vt:lpstr>
      <vt:lpstr>TM Forum Open APIs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Parviz Yegani</cp:lastModifiedBy>
  <cp:revision>724</cp:revision>
  <cp:lastPrinted>2017-08-07T21:14:23Z</cp:lastPrinted>
  <dcterms:created xsi:type="dcterms:W3CDTF">2017-02-27T16:23:08Z</dcterms:created>
  <dcterms:modified xsi:type="dcterms:W3CDTF">2018-04-17T20:32:49Z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1523994197</vt:lpwstr>
  </property>
</Properties>
</file>