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2"/>
  </p:notesMasterIdLst>
  <p:sldIdLst>
    <p:sldId id="256" r:id="rId2"/>
    <p:sldId id="328" r:id="rId3"/>
    <p:sldId id="289" r:id="rId4"/>
    <p:sldId id="260" r:id="rId5"/>
    <p:sldId id="324" r:id="rId6"/>
    <p:sldId id="321" r:id="rId7"/>
    <p:sldId id="327" r:id="rId8"/>
    <p:sldId id="307" r:id="rId9"/>
    <p:sldId id="313" r:id="rId10"/>
    <p:sldId id="265" r:id="rId11"/>
    <p:sldId id="325" r:id="rId12"/>
    <p:sldId id="261" r:id="rId13"/>
    <p:sldId id="322" r:id="rId14"/>
    <p:sldId id="276" r:id="rId15"/>
    <p:sldId id="312" r:id="rId16"/>
    <p:sldId id="326" r:id="rId17"/>
    <p:sldId id="317" r:id="rId18"/>
    <p:sldId id="323" r:id="rId19"/>
    <p:sldId id="274" r:id="rId20"/>
    <p:sldId id="316" r:id="rId21"/>
    <p:sldId id="304" r:id="rId22"/>
    <p:sldId id="288" r:id="rId23"/>
    <p:sldId id="273" r:id="rId24"/>
    <p:sldId id="277" r:id="rId25"/>
    <p:sldId id="279" r:id="rId26"/>
    <p:sldId id="287" r:id="rId27"/>
    <p:sldId id="311" r:id="rId28"/>
    <p:sldId id="329" r:id="rId29"/>
    <p:sldId id="293" r:id="rId30"/>
    <p:sldId id="302"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rviz Yegani" initials="PY" lastIdx="1" clrIdx="0">
    <p:extLst>
      <p:ext uri="{19B8F6BF-5375-455C-9EA6-DF929625EA0E}">
        <p15:presenceInfo xmlns:p15="http://schemas.microsoft.com/office/powerpoint/2012/main" userId="S-1-5-21-147214757-305610072-1517763936-409160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50"/>
    <a:srgbClr val="DBF9EE"/>
    <a:srgbClr val="44546A"/>
    <a:srgbClr val="009893"/>
    <a:srgbClr val="006F8D"/>
    <a:srgbClr val="BCE4FC"/>
    <a:srgbClr val="B9F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202" autoAdjust="0"/>
    <p:restoredTop sz="95603" autoAdjust="0"/>
  </p:normalViewPr>
  <p:slideViewPr>
    <p:cSldViewPr snapToGrid="0" snapToObjects="1">
      <p:cViewPr varScale="1">
        <p:scale>
          <a:sx n="117" d="100"/>
          <a:sy n="117" d="100"/>
        </p:scale>
        <p:origin x="246" y="90"/>
      </p:cViewPr>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18A71AE-2918-4DBC-9F5E-1AE4CE4C6175}" type="doc">
      <dgm:prSet loTypeId="urn:microsoft.com/office/officeart/2005/8/layout/cycle2" loCatId="cycle" qsTypeId="urn:microsoft.com/office/officeart/2005/8/quickstyle/simple1" qsCatId="simple" csTypeId="urn:microsoft.com/office/officeart/2005/8/colors/colorful1" csCatId="colorful" phldr="1"/>
      <dgm:spPr/>
      <dgm:t>
        <a:bodyPr/>
        <a:lstStyle/>
        <a:p>
          <a:endParaRPr lang="en-US"/>
        </a:p>
      </dgm:t>
    </dgm:pt>
    <dgm:pt modelId="{62D0E2D6-86AA-4C56-ACF4-86C4A974EE5C}">
      <dgm:prSet phldrT="[Text]" custT="1"/>
      <dgm:spPr>
        <a:solidFill>
          <a:srgbClr val="FFC000"/>
        </a:solidFill>
      </dgm:spPr>
      <dgm:t>
        <a:bodyPr/>
        <a:lstStyle/>
        <a:p>
          <a:r>
            <a:rPr lang="en-US" sz="1400" dirty="0" smtClean="0">
              <a:solidFill>
                <a:srgbClr val="FF0000"/>
              </a:solidFill>
            </a:rPr>
            <a:t>Real-time Model-driven data stream</a:t>
          </a:r>
          <a:endParaRPr lang="en-US" sz="1400" dirty="0">
            <a:solidFill>
              <a:srgbClr val="FF0000"/>
            </a:solidFill>
          </a:endParaRPr>
        </a:p>
      </dgm:t>
    </dgm:pt>
    <dgm:pt modelId="{408197A6-3EBE-4229-84AB-BCF97BD0E8E4}" type="parTrans" cxnId="{DDD80213-7C50-4F40-BC47-6F3EAC5DE019}">
      <dgm:prSet/>
      <dgm:spPr/>
      <dgm:t>
        <a:bodyPr/>
        <a:lstStyle/>
        <a:p>
          <a:endParaRPr lang="en-US" sz="1400"/>
        </a:p>
      </dgm:t>
    </dgm:pt>
    <dgm:pt modelId="{73344558-D803-42D0-A84A-9B01B151A1EC}" type="sibTrans" cxnId="{DDD80213-7C50-4F40-BC47-6F3EAC5DE019}">
      <dgm:prSet custT="1"/>
      <dgm:spPr/>
      <dgm:t>
        <a:bodyPr/>
        <a:lstStyle/>
        <a:p>
          <a:endParaRPr lang="en-US" sz="1400"/>
        </a:p>
      </dgm:t>
    </dgm:pt>
    <dgm:pt modelId="{415C6771-7EB9-4D45-B622-B88C14E28CF7}">
      <dgm:prSet phldrT="[Text]" custT="1"/>
      <dgm:spPr>
        <a:solidFill>
          <a:srgbClr val="FF0000"/>
        </a:solidFill>
      </dgm:spPr>
      <dgm:t>
        <a:bodyPr/>
        <a:lstStyle/>
        <a:p>
          <a:r>
            <a:rPr lang="en-US" sz="1400" dirty="0" smtClean="0"/>
            <a:t>Collect &amp; Route specific data reliably</a:t>
          </a:r>
          <a:endParaRPr lang="en-US" sz="1400" dirty="0"/>
        </a:p>
      </dgm:t>
    </dgm:pt>
    <dgm:pt modelId="{6E87BB57-8C9A-4AB7-8EDF-F32642B47CC8}" type="parTrans" cxnId="{9C491E16-4ACB-4FFD-8B22-DEF130525717}">
      <dgm:prSet/>
      <dgm:spPr/>
      <dgm:t>
        <a:bodyPr/>
        <a:lstStyle/>
        <a:p>
          <a:endParaRPr lang="en-US" sz="1400"/>
        </a:p>
      </dgm:t>
    </dgm:pt>
    <dgm:pt modelId="{DF41C5E5-D17F-4344-A2A9-18044616FB24}" type="sibTrans" cxnId="{9C491E16-4ACB-4FFD-8B22-DEF130525717}">
      <dgm:prSet custT="1"/>
      <dgm:spPr/>
      <dgm:t>
        <a:bodyPr/>
        <a:lstStyle/>
        <a:p>
          <a:endParaRPr lang="en-US" sz="1400"/>
        </a:p>
      </dgm:t>
    </dgm:pt>
    <dgm:pt modelId="{68090D04-14F3-442C-B79A-E2B1E7A24438}">
      <dgm:prSet phldrT="[Text]" custT="1"/>
      <dgm:spPr>
        <a:solidFill>
          <a:srgbClr val="7030A0"/>
        </a:solidFill>
      </dgm:spPr>
      <dgm:t>
        <a:bodyPr/>
        <a:lstStyle/>
        <a:p>
          <a:r>
            <a:rPr lang="en-US" sz="1400" dirty="0" smtClean="0"/>
            <a:t>Query, Filter and Join data</a:t>
          </a:r>
          <a:endParaRPr lang="en-US" sz="1400" dirty="0"/>
        </a:p>
      </dgm:t>
    </dgm:pt>
    <dgm:pt modelId="{BF21A683-F5D1-4DCB-B91E-6B706C21D435}" type="parTrans" cxnId="{9F5B6713-F3F3-46D8-BB1C-AF0FC52B9928}">
      <dgm:prSet/>
      <dgm:spPr/>
      <dgm:t>
        <a:bodyPr/>
        <a:lstStyle/>
        <a:p>
          <a:endParaRPr lang="en-US" sz="1400"/>
        </a:p>
      </dgm:t>
    </dgm:pt>
    <dgm:pt modelId="{4410B8B5-D626-4731-AEAA-78D8352432FF}" type="sibTrans" cxnId="{9F5B6713-F3F3-46D8-BB1C-AF0FC52B9928}">
      <dgm:prSet custT="1"/>
      <dgm:spPr/>
      <dgm:t>
        <a:bodyPr/>
        <a:lstStyle/>
        <a:p>
          <a:endParaRPr lang="en-US" sz="1400"/>
        </a:p>
      </dgm:t>
    </dgm:pt>
    <dgm:pt modelId="{ED4B42B3-B5DB-4167-B8EF-E6CB04E15340}">
      <dgm:prSet phldrT="[Text]" custT="1"/>
      <dgm:spPr/>
      <dgm:t>
        <a:bodyPr/>
        <a:lstStyle/>
        <a:p>
          <a:r>
            <a:rPr lang="en-US" sz="1200" dirty="0" smtClean="0"/>
            <a:t>Guaranteed processing of data in sequence and exactly once</a:t>
          </a:r>
          <a:endParaRPr lang="en-US" sz="1200" dirty="0"/>
        </a:p>
      </dgm:t>
    </dgm:pt>
    <dgm:pt modelId="{9FF4F7DA-4DEE-4265-A915-1C7D803085E8}" type="parTrans" cxnId="{4E1FC5DD-85A2-4BF2-95A9-13FD1B663AAB}">
      <dgm:prSet/>
      <dgm:spPr/>
      <dgm:t>
        <a:bodyPr/>
        <a:lstStyle/>
        <a:p>
          <a:endParaRPr lang="en-US" sz="1400"/>
        </a:p>
      </dgm:t>
    </dgm:pt>
    <dgm:pt modelId="{E41F639B-2898-43FF-B122-C80C5D5E17DF}" type="sibTrans" cxnId="{4E1FC5DD-85A2-4BF2-95A9-13FD1B663AAB}">
      <dgm:prSet custT="1"/>
      <dgm:spPr/>
      <dgm:t>
        <a:bodyPr/>
        <a:lstStyle/>
        <a:p>
          <a:endParaRPr lang="en-US" sz="1400"/>
        </a:p>
      </dgm:t>
    </dgm:pt>
    <dgm:pt modelId="{C422721B-4388-4473-B3DA-DBC2A404D041}">
      <dgm:prSet phldrT="[Text]" custT="1"/>
      <dgm:spPr>
        <a:solidFill>
          <a:srgbClr val="009893"/>
        </a:solidFill>
      </dgm:spPr>
      <dgm:t>
        <a:bodyPr/>
        <a:lstStyle/>
        <a:p>
          <a:r>
            <a:rPr lang="en-US" sz="1200" dirty="0" smtClean="0">
              <a:solidFill>
                <a:schemeClr val="bg1"/>
              </a:solidFill>
            </a:rPr>
            <a:t>Perform huge stream of data reliably and efficiently in real-time</a:t>
          </a:r>
          <a:endParaRPr lang="en-US" sz="1200" b="1" dirty="0">
            <a:solidFill>
              <a:schemeClr val="bg1"/>
            </a:solidFill>
          </a:endParaRPr>
        </a:p>
      </dgm:t>
    </dgm:pt>
    <dgm:pt modelId="{6F268B2D-52F0-430C-BCE1-C3369B95158C}" type="parTrans" cxnId="{D99222C2-FA0C-440B-A382-BC1CE211095F}">
      <dgm:prSet/>
      <dgm:spPr/>
      <dgm:t>
        <a:bodyPr/>
        <a:lstStyle/>
        <a:p>
          <a:endParaRPr lang="en-US" sz="1400"/>
        </a:p>
      </dgm:t>
    </dgm:pt>
    <dgm:pt modelId="{91FAF498-0599-4B77-9EB2-D58EF7994B93}" type="sibTrans" cxnId="{D99222C2-FA0C-440B-A382-BC1CE211095F}">
      <dgm:prSet custT="1"/>
      <dgm:spPr>
        <a:solidFill>
          <a:srgbClr val="009893"/>
        </a:solidFill>
        <a:scene3d>
          <a:camera prst="orthographicFront">
            <a:rot lat="0" lon="0" rev="0"/>
          </a:camera>
          <a:lightRig rig="threePt" dir="t"/>
        </a:scene3d>
      </dgm:spPr>
      <dgm:t>
        <a:bodyPr/>
        <a:lstStyle/>
        <a:p>
          <a:endParaRPr lang="en-US" sz="1400"/>
        </a:p>
      </dgm:t>
    </dgm:pt>
    <dgm:pt modelId="{B33A27E0-BE96-45A7-A5D3-F49DFEA39D96}">
      <dgm:prSet/>
      <dgm:spPr>
        <a:gradFill flip="none" rotWithShape="0">
          <a:gsLst>
            <a:gs pos="0">
              <a:srgbClr val="FF0000">
                <a:tint val="66000"/>
                <a:satMod val="160000"/>
              </a:srgbClr>
            </a:gs>
            <a:gs pos="50000">
              <a:srgbClr val="FF0000">
                <a:tint val="44500"/>
                <a:satMod val="160000"/>
              </a:srgbClr>
            </a:gs>
            <a:gs pos="100000">
              <a:srgbClr val="FF0000">
                <a:tint val="23500"/>
                <a:satMod val="160000"/>
              </a:srgbClr>
            </a:gs>
          </a:gsLst>
          <a:lin ang="5400000" scaled="1"/>
          <a:tileRect/>
        </a:gradFill>
      </dgm:spPr>
      <dgm:t>
        <a:bodyPr/>
        <a:lstStyle/>
        <a:p>
          <a:r>
            <a:rPr lang="en-US" dirty="0" smtClean="0">
              <a:solidFill>
                <a:schemeClr val="tx1"/>
              </a:solidFill>
            </a:rPr>
            <a:t>ONAP Applications</a:t>
          </a:r>
          <a:endParaRPr lang="en-US" dirty="0">
            <a:solidFill>
              <a:schemeClr val="tx1"/>
            </a:solidFill>
          </a:endParaRPr>
        </a:p>
      </dgm:t>
    </dgm:pt>
    <dgm:pt modelId="{FFD84678-129C-48E2-A4BC-F9B2715663CA}" type="parTrans" cxnId="{B3A7ACA2-8D28-4CCF-BB71-424AB012E08A}">
      <dgm:prSet/>
      <dgm:spPr/>
      <dgm:t>
        <a:bodyPr/>
        <a:lstStyle/>
        <a:p>
          <a:endParaRPr lang="en-US"/>
        </a:p>
      </dgm:t>
    </dgm:pt>
    <dgm:pt modelId="{42240435-F117-4538-B2B8-33CBBFFEDB79}" type="sibTrans" cxnId="{B3A7ACA2-8D28-4CCF-BB71-424AB012E08A}">
      <dgm:prSet/>
      <dgm:spPr>
        <a:gradFill flip="none" rotWithShape="0">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scene3d>
          <a:camera prst="orthographicFront">
            <a:rot lat="0" lon="0" rev="600000"/>
          </a:camera>
          <a:lightRig rig="threePt" dir="t"/>
        </a:scene3d>
      </dgm:spPr>
      <dgm:t>
        <a:bodyPr/>
        <a:lstStyle/>
        <a:p>
          <a:endParaRPr lang="en-US"/>
        </a:p>
      </dgm:t>
    </dgm:pt>
    <dgm:pt modelId="{1EC0D972-3311-4C1E-A3C7-2FC26D127328}" type="pres">
      <dgm:prSet presAssocID="{318A71AE-2918-4DBC-9F5E-1AE4CE4C6175}" presName="cycle" presStyleCnt="0">
        <dgm:presLayoutVars>
          <dgm:dir/>
          <dgm:resizeHandles val="exact"/>
        </dgm:presLayoutVars>
      </dgm:prSet>
      <dgm:spPr/>
      <dgm:t>
        <a:bodyPr/>
        <a:lstStyle/>
        <a:p>
          <a:endParaRPr lang="en-US"/>
        </a:p>
      </dgm:t>
    </dgm:pt>
    <dgm:pt modelId="{A7EDD616-EFB4-4F1E-A4E0-4B86836AB0B8}" type="pres">
      <dgm:prSet presAssocID="{62D0E2D6-86AA-4C56-ACF4-86C4A974EE5C}" presName="node" presStyleLbl="node1" presStyleIdx="0" presStyleCnt="6">
        <dgm:presLayoutVars>
          <dgm:bulletEnabled val="1"/>
        </dgm:presLayoutVars>
      </dgm:prSet>
      <dgm:spPr/>
      <dgm:t>
        <a:bodyPr/>
        <a:lstStyle/>
        <a:p>
          <a:endParaRPr lang="en-US"/>
        </a:p>
      </dgm:t>
    </dgm:pt>
    <dgm:pt modelId="{CCD0D9C5-8B1E-4E20-A370-2CA2077C2746}" type="pres">
      <dgm:prSet presAssocID="{73344558-D803-42D0-A84A-9B01B151A1EC}" presName="sibTrans" presStyleLbl="sibTrans2D1" presStyleIdx="0" presStyleCnt="6"/>
      <dgm:spPr/>
      <dgm:t>
        <a:bodyPr/>
        <a:lstStyle/>
        <a:p>
          <a:endParaRPr lang="en-US"/>
        </a:p>
      </dgm:t>
    </dgm:pt>
    <dgm:pt modelId="{C861E1B4-4A74-472F-A401-49745B9B5472}" type="pres">
      <dgm:prSet presAssocID="{73344558-D803-42D0-A84A-9B01B151A1EC}" presName="connectorText" presStyleLbl="sibTrans2D1" presStyleIdx="0" presStyleCnt="6"/>
      <dgm:spPr/>
      <dgm:t>
        <a:bodyPr/>
        <a:lstStyle/>
        <a:p>
          <a:endParaRPr lang="en-US"/>
        </a:p>
      </dgm:t>
    </dgm:pt>
    <dgm:pt modelId="{66D1A0B7-1F39-4541-86E3-1673C1FF2D6A}" type="pres">
      <dgm:prSet presAssocID="{415C6771-7EB9-4D45-B622-B88C14E28CF7}" presName="node" presStyleLbl="node1" presStyleIdx="1" presStyleCnt="6">
        <dgm:presLayoutVars>
          <dgm:bulletEnabled val="1"/>
        </dgm:presLayoutVars>
      </dgm:prSet>
      <dgm:spPr/>
      <dgm:t>
        <a:bodyPr/>
        <a:lstStyle/>
        <a:p>
          <a:endParaRPr lang="en-US"/>
        </a:p>
      </dgm:t>
    </dgm:pt>
    <dgm:pt modelId="{C40CEA62-04FF-4F23-8FA2-BAB0F90D363C}" type="pres">
      <dgm:prSet presAssocID="{DF41C5E5-D17F-4344-A2A9-18044616FB24}" presName="sibTrans" presStyleLbl="sibTrans2D1" presStyleIdx="1" presStyleCnt="6"/>
      <dgm:spPr/>
      <dgm:t>
        <a:bodyPr/>
        <a:lstStyle/>
        <a:p>
          <a:endParaRPr lang="en-US"/>
        </a:p>
      </dgm:t>
    </dgm:pt>
    <dgm:pt modelId="{9B632D73-F2CC-40CA-9EAD-DC87880C5B68}" type="pres">
      <dgm:prSet presAssocID="{DF41C5E5-D17F-4344-A2A9-18044616FB24}" presName="connectorText" presStyleLbl="sibTrans2D1" presStyleIdx="1" presStyleCnt="6"/>
      <dgm:spPr/>
      <dgm:t>
        <a:bodyPr/>
        <a:lstStyle/>
        <a:p>
          <a:endParaRPr lang="en-US"/>
        </a:p>
      </dgm:t>
    </dgm:pt>
    <dgm:pt modelId="{E029BBF7-715F-487C-A21F-CB73C4FDF093}" type="pres">
      <dgm:prSet presAssocID="{68090D04-14F3-442C-B79A-E2B1E7A24438}" presName="node" presStyleLbl="node1" presStyleIdx="2" presStyleCnt="6">
        <dgm:presLayoutVars>
          <dgm:bulletEnabled val="1"/>
        </dgm:presLayoutVars>
      </dgm:prSet>
      <dgm:spPr/>
      <dgm:t>
        <a:bodyPr/>
        <a:lstStyle/>
        <a:p>
          <a:endParaRPr lang="en-US"/>
        </a:p>
      </dgm:t>
    </dgm:pt>
    <dgm:pt modelId="{F8444268-EC5B-401E-808B-3C83C642E8AA}" type="pres">
      <dgm:prSet presAssocID="{4410B8B5-D626-4731-AEAA-78D8352432FF}" presName="sibTrans" presStyleLbl="sibTrans2D1" presStyleIdx="2" presStyleCnt="6"/>
      <dgm:spPr/>
      <dgm:t>
        <a:bodyPr/>
        <a:lstStyle/>
        <a:p>
          <a:endParaRPr lang="en-US"/>
        </a:p>
      </dgm:t>
    </dgm:pt>
    <dgm:pt modelId="{3EF1E685-3462-45B4-9426-693FBAC2C813}" type="pres">
      <dgm:prSet presAssocID="{4410B8B5-D626-4731-AEAA-78D8352432FF}" presName="connectorText" presStyleLbl="sibTrans2D1" presStyleIdx="2" presStyleCnt="6"/>
      <dgm:spPr/>
      <dgm:t>
        <a:bodyPr/>
        <a:lstStyle/>
        <a:p>
          <a:endParaRPr lang="en-US"/>
        </a:p>
      </dgm:t>
    </dgm:pt>
    <dgm:pt modelId="{45CCFD95-1F5F-4491-8E33-83F716649744}" type="pres">
      <dgm:prSet presAssocID="{ED4B42B3-B5DB-4167-B8EF-E6CB04E15340}" presName="node" presStyleLbl="node1" presStyleIdx="3" presStyleCnt="6" custScaleX="111623" custScaleY="99891">
        <dgm:presLayoutVars>
          <dgm:bulletEnabled val="1"/>
        </dgm:presLayoutVars>
      </dgm:prSet>
      <dgm:spPr/>
      <dgm:t>
        <a:bodyPr/>
        <a:lstStyle/>
        <a:p>
          <a:endParaRPr lang="en-US"/>
        </a:p>
      </dgm:t>
    </dgm:pt>
    <dgm:pt modelId="{C1E4FD21-94F7-47F6-82D7-35E8A9E11718}" type="pres">
      <dgm:prSet presAssocID="{E41F639B-2898-43FF-B122-C80C5D5E17DF}" presName="sibTrans" presStyleLbl="sibTrans2D1" presStyleIdx="3" presStyleCnt="6"/>
      <dgm:spPr/>
      <dgm:t>
        <a:bodyPr/>
        <a:lstStyle/>
        <a:p>
          <a:endParaRPr lang="en-US"/>
        </a:p>
      </dgm:t>
    </dgm:pt>
    <dgm:pt modelId="{A30E7FC0-F0E0-49EF-B655-3717C4D2DAA3}" type="pres">
      <dgm:prSet presAssocID="{E41F639B-2898-43FF-B122-C80C5D5E17DF}" presName="connectorText" presStyleLbl="sibTrans2D1" presStyleIdx="3" presStyleCnt="6"/>
      <dgm:spPr/>
      <dgm:t>
        <a:bodyPr/>
        <a:lstStyle/>
        <a:p>
          <a:endParaRPr lang="en-US"/>
        </a:p>
      </dgm:t>
    </dgm:pt>
    <dgm:pt modelId="{3AF8A662-C17F-4DF9-8436-9A80D4F67A32}" type="pres">
      <dgm:prSet presAssocID="{C422721B-4388-4473-B3DA-DBC2A404D041}" presName="node" presStyleLbl="node1" presStyleIdx="4" presStyleCnt="6">
        <dgm:presLayoutVars>
          <dgm:bulletEnabled val="1"/>
        </dgm:presLayoutVars>
      </dgm:prSet>
      <dgm:spPr/>
      <dgm:t>
        <a:bodyPr/>
        <a:lstStyle/>
        <a:p>
          <a:endParaRPr lang="en-US"/>
        </a:p>
      </dgm:t>
    </dgm:pt>
    <dgm:pt modelId="{AC365147-F7C2-4C0E-B695-30752B11F73E}" type="pres">
      <dgm:prSet presAssocID="{91FAF498-0599-4B77-9EB2-D58EF7994B93}" presName="sibTrans" presStyleLbl="sibTrans2D1" presStyleIdx="4" presStyleCnt="6" custLinFactNeighborX="-19936" custLinFactNeighborY="-11323"/>
      <dgm:spPr/>
      <dgm:t>
        <a:bodyPr/>
        <a:lstStyle/>
        <a:p>
          <a:endParaRPr lang="en-US"/>
        </a:p>
      </dgm:t>
    </dgm:pt>
    <dgm:pt modelId="{FEC7D2E4-2391-4DE5-BE91-31A4F310089B}" type="pres">
      <dgm:prSet presAssocID="{91FAF498-0599-4B77-9EB2-D58EF7994B93}" presName="connectorText" presStyleLbl="sibTrans2D1" presStyleIdx="4" presStyleCnt="6"/>
      <dgm:spPr/>
      <dgm:t>
        <a:bodyPr/>
        <a:lstStyle/>
        <a:p>
          <a:endParaRPr lang="en-US"/>
        </a:p>
      </dgm:t>
    </dgm:pt>
    <dgm:pt modelId="{8439624A-EE4E-46AD-8D7F-7EC144E0341B}" type="pres">
      <dgm:prSet presAssocID="{B33A27E0-BE96-45A7-A5D3-F49DFEA39D96}" presName="node" presStyleLbl="node1" presStyleIdx="5" presStyleCnt="6">
        <dgm:presLayoutVars>
          <dgm:bulletEnabled val="1"/>
        </dgm:presLayoutVars>
      </dgm:prSet>
      <dgm:spPr/>
      <dgm:t>
        <a:bodyPr/>
        <a:lstStyle/>
        <a:p>
          <a:endParaRPr lang="en-US"/>
        </a:p>
      </dgm:t>
    </dgm:pt>
    <dgm:pt modelId="{3284B64D-7C51-4FC9-B91C-C07FD6CEE685}" type="pres">
      <dgm:prSet presAssocID="{42240435-F117-4538-B2B8-33CBBFFEDB79}" presName="sibTrans" presStyleLbl="sibTrans2D1" presStyleIdx="5" presStyleCnt="6" custLinFactX="-4515" custLinFactNeighborX="-100000" custLinFactNeighborY="-71299" custRadScaleRad="200025"/>
      <dgm:spPr/>
      <dgm:t>
        <a:bodyPr/>
        <a:lstStyle/>
        <a:p>
          <a:endParaRPr lang="en-US"/>
        </a:p>
      </dgm:t>
    </dgm:pt>
    <dgm:pt modelId="{BC8FE82F-9FE5-432D-95D1-42D27D7CA79F}" type="pres">
      <dgm:prSet presAssocID="{42240435-F117-4538-B2B8-33CBBFFEDB79}" presName="connectorText" presStyleLbl="sibTrans2D1" presStyleIdx="5" presStyleCnt="6"/>
      <dgm:spPr/>
      <dgm:t>
        <a:bodyPr/>
        <a:lstStyle/>
        <a:p>
          <a:endParaRPr lang="en-US"/>
        </a:p>
      </dgm:t>
    </dgm:pt>
  </dgm:ptLst>
  <dgm:cxnLst>
    <dgm:cxn modelId="{6653EE39-050C-4BC3-93FA-6499A9E1BAE2}" type="presOf" srcId="{42240435-F117-4538-B2B8-33CBBFFEDB79}" destId="{3284B64D-7C51-4FC9-B91C-C07FD6CEE685}" srcOrd="0" destOrd="0" presId="urn:microsoft.com/office/officeart/2005/8/layout/cycle2"/>
    <dgm:cxn modelId="{B3A7ACA2-8D28-4CCF-BB71-424AB012E08A}" srcId="{318A71AE-2918-4DBC-9F5E-1AE4CE4C6175}" destId="{B33A27E0-BE96-45A7-A5D3-F49DFEA39D96}" srcOrd="5" destOrd="0" parTransId="{FFD84678-129C-48E2-A4BC-F9B2715663CA}" sibTransId="{42240435-F117-4538-B2B8-33CBBFFEDB79}"/>
    <dgm:cxn modelId="{8743F1B1-5B93-4E0D-BB97-B3CE6D7E5064}" type="presOf" srcId="{E41F639B-2898-43FF-B122-C80C5D5E17DF}" destId="{C1E4FD21-94F7-47F6-82D7-35E8A9E11718}" srcOrd="0" destOrd="0" presId="urn:microsoft.com/office/officeart/2005/8/layout/cycle2"/>
    <dgm:cxn modelId="{C4F6C3C9-1483-42B1-B2B5-C9DC19FCC121}" type="presOf" srcId="{318A71AE-2918-4DBC-9F5E-1AE4CE4C6175}" destId="{1EC0D972-3311-4C1E-A3C7-2FC26D127328}" srcOrd="0" destOrd="0" presId="urn:microsoft.com/office/officeart/2005/8/layout/cycle2"/>
    <dgm:cxn modelId="{6B06BC32-B80B-4381-9D80-52A3C543C83F}" type="presOf" srcId="{C422721B-4388-4473-B3DA-DBC2A404D041}" destId="{3AF8A662-C17F-4DF9-8436-9A80D4F67A32}" srcOrd="0" destOrd="0" presId="urn:microsoft.com/office/officeart/2005/8/layout/cycle2"/>
    <dgm:cxn modelId="{06BA0E99-0E5A-4D06-BFC0-F425ABF19E55}" type="presOf" srcId="{73344558-D803-42D0-A84A-9B01B151A1EC}" destId="{CCD0D9C5-8B1E-4E20-A370-2CA2077C2746}" srcOrd="0" destOrd="0" presId="urn:microsoft.com/office/officeart/2005/8/layout/cycle2"/>
    <dgm:cxn modelId="{7FD5B53A-B524-4476-82F6-D001896A12A5}" type="presOf" srcId="{68090D04-14F3-442C-B79A-E2B1E7A24438}" destId="{E029BBF7-715F-487C-A21F-CB73C4FDF093}" srcOrd="0" destOrd="0" presId="urn:microsoft.com/office/officeart/2005/8/layout/cycle2"/>
    <dgm:cxn modelId="{D99222C2-FA0C-440B-A382-BC1CE211095F}" srcId="{318A71AE-2918-4DBC-9F5E-1AE4CE4C6175}" destId="{C422721B-4388-4473-B3DA-DBC2A404D041}" srcOrd="4" destOrd="0" parTransId="{6F268B2D-52F0-430C-BCE1-C3369B95158C}" sibTransId="{91FAF498-0599-4B77-9EB2-D58EF7994B93}"/>
    <dgm:cxn modelId="{3819BF33-7BED-4E3F-8055-7649601EE229}" type="presOf" srcId="{ED4B42B3-B5DB-4167-B8EF-E6CB04E15340}" destId="{45CCFD95-1F5F-4491-8E33-83F716649744}" srcOrd="0" destOrd="0" presId="urn:microsoft.com/office/officeart/2005/8/layout/cycle2"/>
    <dgm:cxn modelId="{1E75E7A1-A0D8-4789-90DC-131582B82378}" type="presOf" srcId="{91FAF498-0599-4B77-9EB2-D58EF7994B93}" destId="{FEC7D2E4-2391-4DE5-BE91-31A4F310089B}" srcOrd="1" destOrd="0" presId="urn:microsoft.com/office/officeart/2005/8/layout/cycle2"/>
    <dgm:cxn modelId="{DDD80213-7C50-4F40-BC47-6F3EAC5DE019}" srcId="{318A71AE-2918-4DBC-9F5E-1AE4CE4C6175}" destId="{62D0E2D6-86AA-4C56-ACF4-86C4A974EE5C}" srcOrd="0" destOrd="0" parTransId="{408197A6-3EBE-4229-84AB-BCF97BD0E8E4}" sibTransId="{73344558-D803-42D0-A84A-9B01B151A1EC}"/>
    <dgm:cxn modelId="{4E1FC5DD-85A2-4BF2-95A9-13FD1B663AAB}" srcId="{318A71AE-2918-4DBC-9F5E-1AE4CE4C6175}" destId="{ED4B42B3-B5DB-4167-B8EF-E6CB04E15340}" srcOrd="3" destOrd="0" parTransId="{9FF4F7DA-4DEE-4265-A915-1C7D803085E8}" sibTransId="{E41F639B-2898-43FF-B122-C80C5D5E17DF}"/>
    <dgm:cxn modelId="{A3884361-E50F-4111-8364-53CFDA75A380}" type="presOf" srcId="{73344558-D803-42D0-A84A-9B01B151A1EC}" destId="{C861E1B4-4A74-472F-A401-49745B9B5472}" srcOrd="1" destOrd="0" presId="urn:microsoft.com/office/officeart/2005/8/layout/cycle2"/>
    <dgm:cxn modelId="{9CCDA9E4-47CF-47A1-A79C-646EE78D5AD9}" type="presOf" srcId="{4410B8B5-D626-4731-AEAA-78D8352432FF}" destId="{3EF1E685-3462-45B4-9426-693FBAC2C813}" srcOrd="1" destOrd="0" presId="urn:microsoft.com/office/officeart/2005/8/layout/cycle2"/>
    <dgm:cxn modelId="{9F5B6713-F3F3-46D8-BB1C-AF0FC52B9928}" srcId="{318A71AE-2918-4DBC-9F5E-1AE4CE4C6175}" destId="{68090D04-14F3-442C-B79A-E2B1E7A24438}" srcOrd="2" destOrd="0" parTransId="{BF21A683-F5D1-4DCB-B91E-6B706C21D435}" sibTransId="{4410B8B5-D626-4731-AEAA-78D8352432FF}"/>
    <dgm:cxn modelId="{90D2C2A4-043B-4FA0-9F94-99358A129AD1}" type="presOf" srcId="{DF41C5E5-D17F-4344-A2A9-18044616FB24}" destId="{9B632D73-F2CC-40CA-9EAD-DC87880C5B68}" srcOrd="1" destOrd="0" presId="urn:microsoft.com/office/officeart/2005/8/layout/cycle2"/>
    <dgm:cxn modelId="{17E7D231-244B-460A-8C10-6E16F4F4D233}" type="presOf" srcId="{4410B8B5-D626-4731-AEAA-78D8352432FF}" destId="{F8444268-EC5B-401E-808B-3C83C642E8AA}" srcOrd="0" destOrd="0" presId="urn:microsoft.com/office/officeart/2005/8/layout/cycle2"/>
    <dgm:cxn modelId="{B18B87D2-CB80-4814-B4F4-DF0BC9754BF3}" type="presOf" srcId="{91FAF498-0599-4B77-9EB2-D58EF7994B93}" destId="{AC365147-F7C2-4C0E-B695-30752B11F73E}" srcOrd="0" destOrd="0" presId="urn:microsoft.com/office/officeart/2005/8/layout/cycle2"/>
    <dgm:cxn modelId="{8CF53438-8514-4E75-B2B9-B28E4DEFE48B}" type="presOf" srcId="{B33A27E0-BE96-45A7-A5D3-F49DFEA39D96}" destId="{8439624A-EE4E-46AD-8D7F-7EC144E0341B}" srcOrd="0" destOrd="0" presId="urn:microsoft.com/office/officeart/2005/8/layout/cycle2"/>
    <dgm:cxn modelId="{07126708-F57B-4BB5-A9DD-BCEABE194305}" type="presOf" srcId="{E41F639B-2898-43FF-B122-C80C5D5E17DF}" destId="{A30E7FC0-F0E0-49EF-B655-3717C4D2DAA3}" srcOrd="1" destOrd="0" presId="urn:microsoft.com/office/officeart/2005/8/layout/cycle2"/>
    <dgm:cxn modelId="{ABC9B793-9FFC-4C76-8AC0-147AD03ED999}" type="presOf" srcId="{62D0E2D6-86AA-4C56-ACF4-86C4A974EE5C}" destId="{A7EDD616-EFB4-4F1E-A4E0-4B86836AB0B8}" srcOrd="0" destOrd="0" presId="urn:microsoft.com/office/officeart/2005/8/layout/cycle2"/>
    <dgm:cxn modelId="{A23A589C-E80F-4FEB-8A95-30C32E309775}" type="presOf" srcId="{415C6771-7EB9-4D45-B622-B88C14E28CF7}" destId="{66D1A0B7-1F39-4541-86E3-1673C1FF2D6A}" srcOrd="0" destOrd="0" presId="urn:microsoft.com/office/officeart/2005/8/layout/cycle2"/>
    <dgm:cxn modelId="{AEE54EED-F43D-4C85-9FC4-08DA6985E7AE}" type="presOf" srcId="{42240435-F117-4538-B2B8-33CBBFFEDB79}" destId="{BC8FE82F-9FE5-432D-95D1-42D27D7CA79F}" srcOrd="1" destOrd="0" presId="urn:microsoft.com/office/officeart/2005/8/layout/cycle2"/>
    <dgm:cxn modelId="{9C491E16-4ACB-4FFD-8B22-DEF130525717}" srcId="{318A71AE-2918-4DBC-9F5E-1AE4CE4C6175}" destId="{415C6771-7EB9-4D45-B622-B88C14E28CF7}" srcOrd="1" destOrd="0" parTransId="{6E87BB57-8C9A-4AB7-8EDF-F32642B47CC8}" sibTransId="{DF41C5E5-D17F-4344-A2A9-18044616FB24}"/>
    <dgm:cxn modelId="{1AD4D52A-E593-4388-8780-E4BF7FD4C0BB}" type="presOf" srcId="{DF41C5E5-D17F-4344-A2A9-18044616FB24}" destId="{C40CEA62-04FF-4F23-8FA2-BAB0F90D363C}" srcOrd="0" destOrd="0" presId="urn:microsoft.com/office/officeart/2005/8/layout/cycle2"/>
    <dgm:cxn modelId="{66098DE1-854B-4132-BD3E-1CC18281CF50}" type="presParOf" srcId="{1EC0D972-3311-4C1E-A3C7-2FC26D127328}" destId="{A7EDD616-EFB4-4F1E-A4E0-4B86836AB0B8}" srcOrd="0" destOrd="0" presId="urn:microsoft.com/office/officeart/2005/8/layout/cycle2"/>
    <dgm:cxn modelId="{686C3CCA-D534-4B7F-99E9-023A1E60A1F9}" type="presParOf" srcId="{1EC0D972-3311-4C1E-A3C7-2FC26D127328}" destId="{CCD0D9C5-8B1E-4E20-A370-2CA2077C2746}" srcOrd="1" destOrd="0" presId="urn:microsoft.com/office/officeart/2005/8/layout/cycle2"/>
    <dgm:cxn modelId="{C46ACCDB-8731-405D-BD75-27D92D0556F1}" type="presParOf" srcId="{CCD0D9C5-8B1E-4E20-A370-2CA2077C2746}" destId="{C861E1B4-4A74-472F-A401-49745B9B5472}" srcOrd="0" destOrd="0" presId="urn:microsoft.com/office/officeart/2005/8/layout/cycle2"/>
    <dgm:cxn modelId="{9835CC0A-A84E-448C-9DF3-2D6FCAA30F8C}" type="presParOf" srcId="{1EC0D972-3311-4C1E-A3C7-2FC26D127328}" destId="{66D1A0B7-1F39-4541-86E3-1673C1FF2D6A}" srcOrd="2" destOrd="0" presId="urn:microsoft.com/office/officeart/2005/8/layout/cycle2"/>
    <dgm:cxn modelId="{DE0131BE-A997-4B21-92EB-49271A970124}" type="presParOf" srcId="{1EC0D972-3311-4C1E-A3C7-2FC26D127328}" destId="{C40CEA62-04FF-4F23-8FA2-BAB0F90D363C}" srcOrd="3" destOrd="0" presId="urn:microsoft.com/office/officeart/2005/8/layout/cycle2"/>
    <dgm:cxn modelId="{DC68F0D7-D7BF-49B6-BF40-EE612ED1FF3E}" type="presParOf" srcId="{C40CEA62-04FF-4F23-8FA2-BAB0F90D363C}" destId="{9B632D73-F2CC-40CA-9EAD-DC87880C5B68}" srcOrd="0" destOrd="0" presId="urn:microsoft.com/office/officeart/2005/8/layout/cycle2"/>
    <dgm:cxn modelId="{9196BD01-9B8C-4BBF-A654-1CAEF4FFFBC1}" type="presParOf" srcId="{1EC0D972-3311-4C1E-A3C7-2FC26D127328}" destId="{E029BBF7-715F-487C-A21F-CB73C4FDF093}" srcOrd="4" destOrd="0" presId="urn:microsoft.com/office/officeart/2005/8/layout/cycle2"/>
    <dgm:cxn modelId="{F2E42BB6-3BE6-4E78-BE28-A4E360B3D143}" type="presParOf" srcId="{1EC0D972-3311-4C1E-A3C7-2FC26D127328}" destId="{F8444268-EC5B-401E-808B-3C83C642E8AA}" srcOrd="5" destOrd="0" presId="urn:microsoft.com/office/officeart/2005/8/layout/cycle2"/>
    <dgm:cxn modelId="{48B7084F-96C5-466D-911F-9E094B2B19BE}" type="presParOf" srcId="{F8444268-EC5B-401E-808B-3C83C642E8AA}" destId="{3EF1E685-3462-45B4-9426-693FBAC2C813}" srcOrd="0" destOrd="0" presId="urn:microsoft.com/office/officeart/2005/8/layout/cycle2"/>
    <dgm:cxn modelId="{1B9D3015-42CC-4D29-9BDF-74868A869B35}" type="presParOf" srcId="{1EC0D972-3311-4C1E-A3C7-2FC26D127328}" destId="{45CCFD95-1F5F-4491-8E33-83F716649744}" srcOrd="6" destOrd="0" presId="urn:microsoft.com/office/officeart/2005/8/layout/cycle2"/>
    <dgm:cxn modelId="{DBF97880-6F88-4134-8BEB-6F22B4C799CB}" type="presParOf" srcId="{1EC0D972-3311-4C1E-A3C7-2FC26D127328}" destId="{C1E4FD21-94F7-47F6-82D7-35E8A9E11718}" srcOrd="7" destOrd="0" presId="urn:microsoft.com/office/officeart/2005/8/layout/cycle2"/>
    <dgm:cxn modelId="{CBA0C930-6BE4-4E7F-978A-0D0F2CA15A6B}" type="presParOf" srcId="{C1E4FD21-94F7-47F6-82D7-35E8A9E11718}" destId="{A30E7FC0-F0E0-49EF-B655-3717C4D2DAA3}" srcOrd="0" destOrd="0" presId="urn:microsoft.com/office/officeart/2005/8/layout/cycle2"/>
    <dgm:cxn modelId="{52F86573-378B-45BB-B26F-B1E575681590}" type="presParOf" srcId="{1EC0D972-3311-4C1E-A3C7-2FC26D127328}" destId="{3AF8A662-C17F-4DF9-8436-9A80D4F67A32}" srcOrd="8" destOrd="0" presId="urn:microsoft.com/office/officeart/2005/8/layout/cycle2"/>
    <dgm:cxn modelId="{6803B8DF-29F2-443D-BD5A-17C926006FF9}" type="presParOf" srcId="{1EC0D972-3311-4C1E-A3C7-2FC26D127328}" destId="{AC365147-F7C2-4C0E-B695-30752B11F73E}" srcOrd="9" destOrd="0" presId="urn:microsoft.com/office/officeart/2005/8/layout/cycle2"/>
    <dgm:cxn modelId="{97E57350-62A9-4E2A-8D55-145C09EF9BCD}" type="presParOf" srcId="{AC365147-F7C2-4C0E-B695-30752B11F73E}" destId="{FEC7D2E4-2391-4DE5-BE91-31A4F310089B}" srcOrd="0" destOrd="0" presId="urn:microsoft.com/office/officeart/2005/8/layout/cycle2"/>
    <dgm:cxn modelId="{750E055F-A074-4469-9D1D-6C819302F72B}" type="presParOf" srcId="{1EC0D972-3311-4C1E-A3C7-2FC26D127328}" destId="{8439624A-EE4E-46AD-8D7F-7EC144E0341B}" srcOrd="10" destOrd="0" presId="urn:microsoft.com/office/officeart/2005/8/layout/cycle2"/>
    <dgm:cxn modelId="{45AEF80C-2729-43A5-AC8A-4599EB571C75}" type="presParOf" srcId="{1EC0D972-3311-4C1E-A3C7-2FC26D127328}" destId="{3284B64D-7C51-4FC9-B91C-C07FD6CEE685}" srcOrd="11" destOrd="0" presId="urn:microsoft.com/office/officeart/2005/8/layout/cycle2"/>
    <dgm:cxn modelId="{93CA08CF-F669-4125-8EF6-7B67500146C0}" type="presParOf" srcId="{3284B64D-7C51-4FC9-B91C-C07FD6CEE685}" destId="{BC8FE82F-9FE5-432D-95D1-42D27D7CA79F}"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t>4/24/2018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t>‹#›</a:t>
            </a:fld>
            <a:endParaRPr lang="en-US"/>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8789E-1FC9-CE4B-B453-2AA144D753F5}" type="slidenum">
              <a:rPr lang="en-US" smtClean="0"/>
              <a:t>1</a:t>
            </a:fld>
            <a:endParaRPr lang="en-US"/>
          </a:p>
        </p:txBody>
      </p:sp>
    </p:spTree>
    <p:extLst>
      <p:ext uri="{BB962C8B-B14F-4D97-AF65-F5344CB8AC3E}">
        <p14:creationId xmlns:p14="http://schemas.microsoft.com/office/powerpoint/2010/main" val="68224447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24289"/>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6C9CD605-947A-3C4E-98CB-B055F943FEBA}" type="slidenum">
              <a:rPr lang="en-US" smtClean="0"/>
              <a:pPr/>
              <a:t>‹#›</a:t>
            </a:fld>
            <a:endParaRPr lang="en-US" dirty="0"/>
          </a:p>
        </p:txBody>
      </p:sp>
    </p:spTree>
    <p:extLst>
      <p:ext uri="{BB962C8B-B14F-4D97-AF65-F5344CB8AC3E}">
        <p14:creationId xmlns:p14="http://schemas.microsoft.com/office/powerpoint/2010/main" val="4232821832"/>
      </p:ext>
    </p:extLst>
  </p:cSld>
  <p:clrMapOvr>
    <a:masterClrMapping/>
  </p:clrMapOvr>
  <p:transition advClick="0"/>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823701" y="341793"/>
            <a:ext cx="10844563" cy="615553"/>
          </a:xfrm>
        </p:spPr>
        <p:txBody>
          <a:bodyPr tIns="0" rIns="0" bIns="0"/>
          <a:lstStyle>
            <a:lvl1pPr>
              <a:defRPr lang="zh-CN" altLang="en-US" sz="5332" b="0" kern="1200" dirty="0">
                <a:solidFill>
                  <a:srgbClr val="004D86"/>
                </a:solidFill>
                <a:latin typeface="微软雅黑" panose="020B0503020204020204" pitchFamily="34" charset="-122"/>
                <a:ea typeface="微软雅黑" panose="020B0503020204020204" pitchFamily="34" charset="-122"/>
                <a:cs typeface="Arial" panose="020B0604020202020204" pitchFamily="34" charset="0"/>
              </a:defRPr>
            </a:lvl1pPr>
          </a:lstStyle>
          <a:p>
            <a:pPr lvl="0"/>
            <a:r>
              <a:rPr lang="zh-CN" altLang="en-US" dirty="0"/>
              <a:t>单击此处编辑母版标题样式</a:t>
            </a:r>
          </a:p>
        </p:txBody>
      </p:sp>
      <p:sp>
        <p:nvSpPr>
          <p:cNvPr id="4" name="Rectangle 10"/>
          <p:cNvSpPr>
            <a:spLocks noChangeArrowheads="1"/>
          </p:cNvSpPr>
          <p:nvPr userDrawn="1"/>
        </p:nvSpPr>
        <p:spPr bwMode="auto">
          <a:xfrm>
            <a:off x="823700" y="6489704"/>
            <a:ext cx="2096541" cy="45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defTabSz="1068147" eaLnBrk="0" hangingPunct="0">
              <a:lnSpc>
                <a:spcPct val="85000"/>
              </a:lnSpc>
            </a:pPr>
            <a:fld id="{6E2B6D97-5D44-430E-A027-85C3264F843E}" type="slidenum">
              <a:rPr lang="de-DE" altLang="zh-CN" sz="1333" smtClean="0">
                <a:latin typeface="Arial" panose="020B0604020202020204" pitchFamily="34" charset="0"/>
                <a:ea typeface="MS PGothic" panose="020B0600070205080204" pitchFamily="34" charset="-128"/>
                <a:cs typeface="Arial" panose="020B0604020202020204" pitchFamily="34" charset="0"/>
              </a:rPr>
              <a:pPr defTabSz="1068147" eaLnBrk="0" hangingPunct="0">
                <a:lnSpc>
                  <a:spcPct val="85000"/>
                </a:lnSpc>
              </a:pPr>
              <a:t>‹#›</a:t>
            </a:fld>
            <a:endParaRPr lang="en-GB" altLang="zh-CN" sz="1333" dirty="0">
              <a:latin typeface="Arial" panose="020B0604020202020204" pitchFamily="34" charset="0"/>
              <a:ea typeface="MS PGothic" panose="020B0600070205080204" pitchFamily="34" charset="-128"/>
              <a:cs typeface="Arial" panose="020B0604020202020204" pitchFamily="34" charset="0"/>
            </a:endParaRPr>
          </a:p>
        </p:txBody>
      </p:sp>
    </p:spTree>
    <p:extLst>
      <p:ext uri="{BB962C8B-B14F-4D97-AF65-F5344CB8AC3E}">
        <p14:creationId xmlns:p14="http://schemas.microsoft.com/office/powerpoint/2010/main" val="746561052"/>
      </p:ext>
    </p:extLst>
  </p:cSld>
  <p:clrMapOvr>
    <a:masterClrMapping/>
  </p:clrMapOvr>
  <p:transition spd="med" advClick="0"/>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8"/>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10"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 id="2147483656" r:id="rId6"/>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Habib.Madani@huawei.co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mailto:Parviz.Yegani@huawei.com"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xml"/><Relationship Id="rId6" Type="http://schemas.openxmlformats.org/officeDocument/2006/relationships/image" Target="../media/image15.jpg"/><Relationship Id="rId5" Type="http://schemas.openxmlformats.org/officeDocument/2006/relationships/image" Target="../media/image14.jpe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5.jpg"/><Relationship Id="rId2" Type="http://schemas.openxmlformats.org/officeDocument/2006/relationships/image" Target="../media/image11.png"/><Relationship Id="rId1" Type="http://schemas.openxmlformats.org/officeDocument/2006/relationships/slideLayout" Target="../slideLayouts/slideLayout5.xml"/><Relationship Id="rId6" Type="http://schemas.openxmlformats.org/officeDocument/2006/relationships/image" Target="../media/image14.jpeg"/><Relationship Id="rId5" Type="http://schemas.openxmlformats.org/officeDocument/2006/relationships/image" Target="../media/image24.png"/><Relationship Id="rId4" Type="http://schemas.openxmlformats.org/officeDocument/2006/relationships/image" Target="../media/image13.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300446" y="2717071"/>
            <a:ext cx="11555549" cy="3798989"/>
          </a:xfrm>
          <a:solidFill>
            <a:srgbClr val="00B0F0"/>
          </a:solidFill>
        </p:spPr>
        <p:txBody>
          <a:bodyPr>
            <a:normAutofit fontScale="90000"/>
          </a:bodyPr>
          <a:lstStyle/>
          <a:p>
            <a:r>
              <a:rPr lang="en-US" sz="4000" dirty="0" smtClean="0"/>
              <a:t/>
            </a:r>
            <a:br>
              <a:rPr lang="en-US" sz="4000" dirty="0" smtClean="0"/>
            </a:br>
            <a:r>
              <a:rPr lang="en-US" sz="3600" b="1" dirty="0" smtClean="0"/>
              <a:t>Real Time Data Event Streaming &amp; Processing ( RESP)</a:t>
            </a:r>
            <a:r>
              <a:rPr lang="en-US" sz="3600" b="1" dirty="0"/>
              <a:t/>
            </a:r>
            <a:br>
              <a:rPr lang="en-US" sz="3600" b="1" dirty="0"/>
            </a:br>
            <a:r>
              <a:rPr lang="en-US" sz="3600" b="1" dirty="0" smtClean="0"/>
              <a:t/>
            </a:r>
            <a:br>
              <a:rPr lang="en-US" sz="3600" b="1" dirty="0" smtClean="0"/>
            </a:br>
            <a:r>
              <a:rPr lang="en-US" sz="2700" b="1" dirty="0" smtClean="0"/>
              <a:t>ARC Presentation </a:t>
            </a:r>
            <a:br>
              <a:rPr lang="en-US" sz="2700" b="1" dirty="0" smtClean="0"/>
            </a:br>
            <a:r>
              <a:rPr lang="en-US" dirty="0" smtClean="0"/>
              <a:t/>
            </a:r>
            <a:br>
              <a:rPr lang="en-US" dirty="0" smtClean="0"/>
            </a:br>
            <a:r>
              <a:rPr lang="en-US" sz="2700" dirty="0" smtClean="0"/>
              <a:t>Habib </a:t>
            </a:r>
            <a:r>
              <a:rPr lang="en-US" sz="2700" smtClean="0"/>
              <a:t>Madani </a:t>
            </a:r>
            <a:r>
              <a:rPr lang="en-US" sz="2200" smtClean="0">
                <a:solidFill>
                  <a:schemeClr val="accent2"/>
                </a:solidFill>
                <a:hlinkClick r:id="rId3"/>
              </a:rPr>
              <a:t>Habib.Madani@huawei.com</a:t>
            </a:r>
            <a:r>
              <a:rPr lang="en-US" sz="2200" smtClean="0">
                <a:solidFill>
                  <a:schemeClr val="accent2"/>
                </a:solidFill>
              </a:rPr>
              <a:t> </a:t>
            </a:r>
            <a:r>
              <a:rPr lang="en-US" sz="1800" dirty="0" smtClean="0"/>
              <a:t/>
            </a:r>
            <a:br>
              <a:rPr lang="en-US" sz="1800" dirty="0" smtClean="0"/>
            </a:br>
            <a:r>
              <a:rPr lang="en-US" sz="2700" dirty="0" smtClean="0"/>
              <a:t>Parviz Yegani </a:t>
            </a:r>
            <a:r>
              <a:rPr lang="en-US" sz="2200" dirty="0" smtClean="0">
                <a:hlinkClick r:id="rId4"/>
              </a:rPr>
              <a:t>Parviz.Yegani@huawei.com</a:t>
            </a:r>
            <a:r>
              <a:rPr lang="en-US" sz="2200" dirty="0" smtClean="0"/>
              <a:t> </a:t>
            </a:r>
            <a:r>
              <a:rPr lang="en-US" sz="2400" dirty="0"/>
              <a:t/>
            </a:r>
            <a:br>
              <a:rPr lang="en-US" sz="2400" dirty="0"/>
            </a:br>
            <a:r>
              <a:rPr lang="en-US" sz="2400" dirty="0" smtClean="0"/>
              <a:t/>
            </a:r>
            <a:br>
              <a:rPr lang="en-US" sz="2400" dirty="0" smtClean="0"/>
            </a:br>
            <a:r>
              <a:rPr lang="en-US" sz="2400" dirty="0" smtClean="0"/>
              <a:t>April 24, 2018</a:t>
            </a:r>
            <a:r>
              <a:rPr lang="en-US" sz="2700" dirty="0" smtClean="0"/>
              <a:t/>
            </a:r>
            <a:br>
              <a:rPr lang="en-US" sz="2700" dirty="0" smtClean="0"/>
            </a:br>
            <a:endParaRPr lang="en-US" sz="1000" dirty="0"/>
          </a:p>
        </p:txBody>
      </p:sp>
    </p:spTree>
    <p:extLst>
      <p:ext uri="{BB962C8B-B14F-4D97-AF65-F5344CB8AC3E}">
        <p14:creationId xmlns:p14="http://schemas.microsoft.com/office/powerpoint/2010/main" val="1808266298"/>
      </p:ext>
    </p:extLst>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4"/>
          <p:cNvSpPr txBox="1">
            <a:spLocks/>
          </p:cNvSpPr>
          <p:nvPr/>
        </p:nvSpPr>
        <p:spPr>
          <a:xfrm>
            <a:off x="481379" y="121322"/>
            <a:ext cx="11088400" cy="539875"/>
          </a:xfrm>
          <a:prstGeom prst="rect">
            <a:avLst/>
          </a:prstGeom>
        </p:spPr>
        <p:txBody>
          <a:bodyPr/>
          <a:lst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a:lstStyle>
          <a:p>
            <a:pPr algn="ctr"/>
            <a:r>
              <a:rPr lang="en-US" altLang="en-US" sz="3200" b="1" dirty="0">
                <a:latin typeface="Arial" panose="020B0604020202020204"/>
                <a:ea typeface="微软雅黑" panose="020B0503020204020204" pitchFamily="34" charset="-122"/>
              </a:rPr>
              <a:t>RESP </a:t>
            </a:r>
            <a:r>
              <a:rPr lang="en-US" altLang="en-US" sz="3200" b="1" dirty="0" smtClean="0">
                <a:latin typeface="Arial" panose="020B0604020202020204"/>
                <a:ea typeface="微软雅黑" panose="020B0503020204020204" pitchFamily="34" charset="-122"/>
              </a:rPr>
              <a:t>Components</a:t>
            </a:r>
          </a:p>
          <a:p>
            <a:pPr algn="ctr"/>
            <a:r>
              <a:rPr lang="en-US" altLang="en-US" sz="3200" b="1" dirty="0" smtClean="0">
                <a:solidFill>
                  <a:srgbClr val="FFC000"/>
                </a:solidFill>
                <a:latin typeface="Bradley Hand ITC" panose="03070402050302030203" pitchFamily="66" charset="0"/>
                <a:ea typeface="微软雅黑" panose="020B0503020204020204" pitchFamily="34" charset="-122"/>
              </a:rPr>
              <a:t>Cloud Native</a:t>
            </a:r>
            <a:endParaRPr lang="en-US" altLang="en-US" sz="3200" b="1" dirty="0">
              <a:solidFill>
                <a:srgbClr val="FFC000"/>
              </a:solidFill>
              <a:latin typeface="Bradley Hand ITC" panose="03070402050302030203" pitchFamily="66" charset="0"/>
              <a:ea typeface="微软雅黑" panose="020B0503020204020204" pitchFamily="34" charset="-122"/>
            </a:endParaRPr>
          </a:p>
        </p:txBody>
      </p:sp>
      <p:sp>
        <p:nvSpPr>
          <p:cNvPr id="3" name="Text Placeholder 4"/>
          <p:cNvSpPr txBox="1">
            <a:spLocks/>
          </p:cNvSpPr>
          <p:nvPr/>
        </p:nvSpPr>
        <p:spPr>
          <a:xfrm>
            <a:off x="48915" y="1845618"/>
            <a:ext cx="2952328" cy="620674"/>
          </a:xfrm>
          <a:prstGeom prst="rect">
            <a:avLst/>
          </a:prstGeom>
        </p:spPr>
        <p:txBody>
          <a:bodyPr/>
          <a:lstStyle>
            <a:lvl1pPr marL="223838" indent="-223838" algn="l" defTabSz="671513" rtl="0" eaLnBrk="0" fontAlgn="base" hangingPunct="0">
              <a:lnSpc>
                <a:spcPct val="140000"/>
              </a:lnSpc>
              <a:spcBef>
                <a:spcPct val="0"/>
              </a:spcBef>
              <a:spcAft>
                <a:spcPct val="20000"/>
              </a:spcAft>
              <a:buClr>
                <a:srgbClr val="595959"/>
              </a:buClr>
              <a:buSzPct val="100000"/>
              <a:buFont typeface="微软雅黑" pitchFamily="34" charset="-122"/>
              <a:buChar char="›"/>
              <a:defRPr sz="1700">
                <a:solidFill>
                  <a:schemeClr val="tx1"/>
                </a:solidFill>
                <a:latin typeface="+mn-lt"/>
                <a:ea typeface="+mn-ea"/>
                <a:cs typeface="+mn-cs"/>
              </a:defRPr>
            </a:lvl1pPr>
            <a:lvl2pPr marL="455613" indent="-231775" algn="l" defTabSz="671513" rtl="0" eaLnBrk="0" fontAlgn="base" hangingPunct="0">
              <a:lnSpc>
                <a:spcPct val="140000"/>
              </a:lnSpc>
              <a:spcBef>
                <a:spcPct val="0"/>
              </a:spcBef>
              <a:spcAft>
                <a:spcPct val="20000"/>
              </a:spcAft>
              <a:buClr>
                <a:srgbClr val="595959"/>
              </a:buClr>
              <a:buSzPct val="100000"/>
              <a:buFont typeface="FrutigerNext LT Regular" pitchFamily="34" charset="0"/>
              <a:buChar char="»"/>
              <a:defRPr sz="1600">
                <a:solidFill>
                  <a:schemeClr val="tx1"/>
                </a:solidFill>
                <a:latin typeface="微软雅黑" panose="020B0503020204020204" pitchFamily="34" charset="-122"/>
                <a:ea typeface="微软雅黑" panose="020B0503020204020204" pitchFamily="34" charset="-122"/>
              </a:defRPr>
            </a:lvl2pPr>
            <a:lvl3pPr marL="679450" indent="-223838" algn="l" defTabSz="671513" rtl="0" eaLnBrk="0" fontAlgn="base" hangingPunct="0">
              <a:lnSpc>
                <a:spcPct val="140000"/>
              </a:lnSpc>
              <a:spcBef>
                <a:spcPct val="0"/>
              </a:spcBef>
              <a:spcAft>
                <a:spcPct val="20000"/>
              </a:spcAft>
              <a:buClr>
                <a:srgbClr val="595959"/>
              </a:buClr>
              <a:buSzPct val="80000"/>
              <a:buFont typeface="FrutigerNext LT Regular" pitchFamily="34" charset="0"/>
              <a:buChar char="–"/>
              <a:defRPr sz="1400">
                <a:solidFill>
                  <a:schemeClr val="tx1"/>
                </a:solidFill>
                <a:latin typeface="微软雅黑" panose="020B0503020204020204" pitchFamily="34" charset="-122"/>
                <a:ea typeface="微软雅黑" panose="020B0503020204020204" pitchFamily="34" charset="-122"/>
              </a:defRPr>
            </a:lvl3pPr>
            <a:lvl4pPr marL="1176338" indent="-166688" algn="l" defTabSz="671513" rtl="0" eaLnBrk="0" fontAlgn="base" hangingPunct="0">
              <a:lnSpc>
                <a:spcPct val="140000"/>
              </a:lnSpc>
              <a:spcBef>
                <a:spcPct val="0"/>
              </a:spcBef>
              <a:spcAft>
                <a:spcPct val="20000"/>
              </a:spcAft>
              <a:buClr>
                <a:schemeClr val="bg2"/>
              </a:buClr>
              <a:buSzPct val="60000"/>
              <a:buChar char="–"/>
              <a:defRPr sz="1200">
                <a:solidFill>
                  <a:schemeClr val="tx1"/>
                </a:solidFill>
                <a:latin typeface="+mn-lt"/>
                <a:ea typeface="+mn-ea"/>
              </a:defRPr>
            </a:lvl4pPr>
            <a:lvl5pPr marL="1511300" indent="-166688" algn="l" defTabSz="671513" rtl="0" eaLnBrk="0" fontAlgn="base" hangingPunct="0">
              <a:lnSpc>
                <a:spcPct val="140000"/>
              </a:lnSpc>
              <a:spcBef>
                <a:spcPct val="0"/>
              </a:spcBef>
              <a:spcAft>
                <a:spcPct val="20000"/>
              </a:spcAft>
              <a:buClr>
                <a:schemeClr val="bg2"/>
              </a:buClr>
              <a:buSzPct val="60000"/>
              <a:buFont typeface="Trebuchet MS" pitchFamily="34" charset="0"/>
              <a:buChar char="~"/>
              <a:defRPr sz="1000">
                <a:solidFill>
                  <a:schemeClr val="tx1"/>
                </a:solidFill>
                <a:latin typeface="+mn-lt"/>
                <a:ea typeface="+mn-ea"/>
              </a:defRPr>
            </a:lvl5pPr>
            <a:lvl6pPr marL="1896324" indent="-167911" algn="l" defTabSz="672975" rtl="0" eaLnBrk="1" fontAlgn="base" hangingPunct="1">
              <a:lnSpc>
                <a:spcPct val="140000"/>
              </a:lnSpc>
              <a:spcBef>
                <a:spcPct val="0"/>
              </a:spcBef>
              <a:spcAft>
                <a:spcPct val="20000"/>
              </a:spcAft>
              <a:buClr>
                <a:schemeClr val="bg2"/>
              </a:buClr>
              <a:buSzPct val="60000"/>
              <a:buFont typeface="Trebuchet MS" pitchFamily="34" charset="0"/>
              <a:buChar char="~"/>
              <a:defRPr sz="1000">
                <a:solidFill>
                  <a:schemeClr val="tx1"/>
                </a:solidFill>
                <a:latin typeface="+mn-lt"/>
                <a:ea typeface="+mn-ea"/>
              </a:defRPr>
            </a:lvl6pPr>
            <a:lvl7pPr marL="2280120" indent="-167911" algn="l" defTabSz="672975" rtl="0" eaLnBrk="1" fontAlgn="base" hangingPunct="1">
              <a:lnSpc>
                <a:spcPct val="140000"/>
              </a:lnSpc>
              <a:spcBef>
                <a:spcPct val="0"/>
              </a:spcBef>
              <a:spcAft>
                <a:spcPct val="20000"/>
              </a:spcAft>
              <a:buClr>
                <a:schemeClr val="bg2"/>
              </a:buClr>
              <a:buSzPct val="60000"/>
              <a:buFont typeface="Trebuchet MS" pitchFamily="34" charset="0"/>
              <a:buChar char="~"/>
              <a:defRPr sz="1000">
                <a:solidFill>
                  <a:schemeClr val="tx1"/>
                </a:solidFill>
                <a:latin typeface="+mn-lt"/>
                <a:ea typeface="+mn-ea"/>
              </a:defRPr>
            </a:lvl7pPr>
            <a:lvl8pPr marL="2663916" indent="-167911" algn="l" defTabSz="672975" rtl="0" eaLnBrk="1" fontAlgn="base" hangingPunct="1">
              <a:lnSpc>
                <a:spcPct val="140000"/>
              </a:lnSpc>
              <a:spcBef>
                <a:spcPct val="0"/>
              </a:spcBef>
              <a:spcAft>
                <a:spcPct val="20000"/>
              </a:spcAft>
              <a:buClr>
                <a:schemeClr val="bg2"/>
              </a:buClr>
              <a:buSzPct val="60000"/>
              <a:buFont typeface="Trebuchet MS" pitchFamily="34" charset="0"/>
              <a:buChar char="~"/>
              <a:defRPr sz="1000">
                <a:solidFill>
                  <a:schemeClr val="tx1"/>
                </a:solidFill>
                <a:latin typeface="+mn-lt"/>
                <a:ea typeface="+mn-ea"/>
              </a:defRPr>
            </a:lvl8pPr>
            <a:lvl9pPr marL="3047711" indent="-167911" algn="l" defTabSz="672975" rtl="0" eaLnBrk="1" fontAlgn="base" hangingPunct="1">
              <a:lnSpc>
                <a:spcPct val="140000"/>
              </a:lnSpc>
              <a:spcBef>
                <a:spcPct val="0"/>
              </a:spcBef>
              <a:spcAft>
                <a:spcPct val="20000"/>
              </a:spcAft>
              <a:buClr>
                <a:schemeClr val="bg2"/>
              </a:buClr>
              <a:buSzPct val="60000"/>
              <a:buFont typeface="Trebuchet MS" pitchFamily="34" charset="0"/>
              <a:buChar char="~"/>
              <a:defRPr sz="1000">
                <a:solidFill>
                  <a:schemeClr val="tx1"/>
                </a:solidFill>
                <a:latin typeface="+mn-lt"/>
                <a:ea typeface="+mn-ea"/>
              </a:defRPr>
            </a:lvl9pPr>
          </a:lstStyle>
          <a:p>
            <a:pPr marL="0" indent="0" algn="ctr">
              <a:buNone/>
            </a:pPr>
            <a:r>
              <a:rPr lang="en-US" sz="1400" i="1" kern="0" dirty="0" smtClean="0">
                <a:solidFill>
                  <a:schemeClr val="bg1">
                    <a:lumMod val="50000"/>
                  </a:schemeClr>
                </a:solidFill>
              </a:rPr>
              <a:t>DDS </a:t>
            </a:r>
            <a:r>
              <a:rPr lang="en-US" sz="1000" i="1" kern="0" dirty="0" smtClean="0">
                <a:solidFill>
                  <a:schemeClr val="bg1">
                    <a:lumMod val="50000"/>
                  </a:schemeClr>
                </a:solidFill>
              </a:rPr>
              <a:t>for Realtime</a:t>
            </a:r>
            <a:r>
              <a:rPr lang="en-US" sz="1000" b="1" i="1" kern="0" dirty="0" smtClean="0">
                <a:solidFill>
                  <a:schemeClr val="bg1">
                    <a:lumMod val="50000"/>
                  </a:schemeClr>
                </a:solidFill>
              </a:rPr>
              <a:t> </a:t>
            </a:r>
            <a:r>
              <a:rPr lang="en-US" sz="1400" b="1" kern="0" dirty="0" smtClean="0"/>
              <a:t>Data Distribution BUS</a:t>
            </a:r>
            <a:endParaRPr lang="en-US" sz="1400" b="1" kern="0" dirty="0"/>
          </a:p>
        </p:txBody>
      </p:sp>
      <p:sp>
        <p:nvSpPr>
          <p:cNvPr id="4" name="Content Placeholder 5"/>
          <p:cNvSpPr txBox="1">
            <a:spLocks/>
          </p:cNvSpPr>
          <p:nvPr/>
        </p:nvSpPr>
        <p:spPr>
          <a:xfrm>
            <a:off x="48915" y="2425214"/>
            <a:ext cx="2952328" cy="3961518"/>
          </a:xfrm>
          <a:prstGeom prst="rect">
            <a:avLst/>
          </a:prstGeom>
          <a:solidFill>
            <a:schemeClr val="accent2">
              <a:lumMod val="20000"/>
              <a:lumOff val="80000"/>
            </a:schemeClr>
          </a:solidFill>
        </p:spPr>
        <p:txBody>
          <a:bodyPr/>
          <a:lstStyle>
            <a:lvl1pPr marL="223838" indent="-223838" algn="l" defTabSz="671513" rtl="0" eaLnBrk="0" fontAlgn="base" hangingPunct="0">
              <a:lnSpc>
                <a:spcPct val="140000"/>
              </a:lnSpc>
              <a:spcBef>
                <a:spcPct val="0"/>
              </a:spcBef>
              <a:spcAft>
                <a:spcPct val="20000"/>
              </a:spcAft>
              <a:buClr>
                <a:srgbClr val="595959"/>
              </a:buClr>
              <a:buSzPct val="100000"/>
              <a:buFont typeface="微软雅黑" pitchFamily="34" charset="-122"/>
              <a:buChar char="›"/>
              <a:defRPr sz="1700">
                <a:solidFill>
                  <a:schemeClr val="tx1"/>
                </a:solidFill>
                <a:latin typeface="+mn-lt"/>
                <a:ea typeface="+mn-ea"/>
                <a:cs typeface="+mn-cs"/>
              </a:defRPr>
            </a:lvl1pPr>
            <a:lvl2pPr marL="455613" indent="-231775" algn="l" defTabSz="671513" rtl="0" eaLnBrk="0" fontAlgn="base" hangingPunct="0">
              <a:lnSpc>
                <a:spcPct val="140000"/>
              </a:lnSpc>
              <a:spcBef>
                <a:spcPct val="0"/>
              </a:spcBef>
              <a:spcAft>
                <a:spcPct val="20000"/>
              </a:spcAft>
              <a:buClr>
                <a:srgbClr val="595959"/>
              </a:buClr>
              <a:buSzPct val="100000"/>
              <a:buFont typeface="FrutigerNext LT Regular" pitchFamily="34" charset="0"/>
              <a:buChar char="»"/>
              <a:defRPr sz="1600">
                <a:solidFill>
                  <a:schemeClr val="tx1"/>
                </a:solidFill>
                <a:latin typeface="微软雅黑" panose="020B0503020204020204" pitchFamily="34" charset="-122"/>
                <a:ea typeface="微软雅黑" panose="020B0503020204020204" pitchFamily="34" charset="-122"/>
              </a:defRPr>
            </a:lvl2pPr>
            <a:lvl3pPr marL="679450" indent="-223838" algn="l" defTabSz="671513" rtl="0" eaLnBrk="0" fontAlgn="base" hangingPunct="0">
              <a:lnSpc>
                <a:spcPct val="140000"/>
              </a:lnSpc>
              <a:spcBef>
                <a:spcPct val="0"/>
              </a:spcBef>
              <a:spcAft>
                <a:spcPct val="20000"/>
              </a:spcAft>
              <a:buClr>
                <a:srgbClr val="595959"/>
              </a:buClr>
              <a:buSzPct val="80000"/>
              <a:buFont typeface="FrutigerNext LT Regular" pitchFamily="34" charset="0"/>
              <a:buChar char="–"/>
              <a:defRPr sz="1400">
                <a:solidFill>
                  <a:schemeClr val="tx1"/>
                </a:solidFill>
                <a:latin typeface="微软雅黑" panose="020B0503020204020204" pitchFamily="34" charset="-122"/>
                <a:ea typeface="微软雅黑" panose="020B0503020204020204" pitchFamily="34" charset="-122"/>
              </a:defRPr>
            </a:lvl3pPr>
            <a:lvl4pPr marL="1176338" indent="-166688" algn="l" defTabSz="671513" rtl="0" eaLnBrk="0" fontAlgn="base" hangingPunct="0">
              <a:lnSpc>
                <a:spcPct val="140000"/>
              </a:lnSpc>
              <a:spcBef>
                <a:spcPct val="0"/>
              </a:spcBef>
              <a:spcAft>
                <a:spcPct val="20000"/>
              </a:spcAft>
              <a:buClr>
                <a:schemeClr val="bg2"/>
              </a:buClr>
              <a:buSzPct val="60000"/>
              <a:buChar char="–"/>
              <a:defRPr sz="1200">
                <a:solidFill>
                  <a:schemeClr val="tx1"/>
                </a:solidFill>
                <a:latin typeface="+mn-lt"/>
                <a:ea typeface="+mn-ea"/>
              </a:defRPr>
            </a:lvl4pPr>
            <a:lvl5pPr marL="1511300" indent="-166688" algn="l" defTabSz="671513" rtl="0" eaLnBrk="0" fontAlgn="base" hangingPunct="0">
              <a:lnSpc>
                <a:spcPct val="140000"/>
              </a:lnSpc>
              <a:spcBef>
                <a:spcPct val="0"/>
              </a:spcBef>
              <a:spcAft>
                <a:spcPct val="20000"/>
              </a:spcAft>
              <a:buClr>
                <a:schemeClr val="bg2"/>
              </a:buClr>
              <a:buSzPct val="60000"/>
              <a:buFont typeface="Trebuchet MS" pitchFamily="34" charset="0"/>
              <a:buChar char="~"/>
              <a:defRPr sz="1000">
                <a:solidFill>
                  <a:schemeClr val="tx1"/>
                </a:solidFill>
                <a:latin typeface="+mn-lt"/>
                <a:ea typeface="+mn-ea"/>
              </a:defRPr>
            </a:lvl5pPr>
            <a:lvl6pPr marL="1896324" indent="-167911" algn="l" defTabSz="672975" rtl="0" eaLnBrk="1" fontAlgn="base" hangingPunct="1">
              <a:lnSpc>
                <a:spcPct val="140000"/>
              </a:lnSpc>
              <a:spcBef>
                <a:spcPct val="0"/>
              </a:spcBef>
              <a:spcAft>
                <a:spcPct val="20000"/>
              </a:spcAft>
              <a:buClr>
                <a:schemeClr val="bg2"/>
              </a:buClr>
              <a:buSzPct val="60000"/>
              <a:buFont typeface="Trebuchet MS" pitchFamily="34" charset="0"/>
              <a:buChar char="~"/>
              <a:defRPr sz="1000">
                <a:solidFill>
                  <a:schemeClr val="tx1"/>
                </a:solidFill>
                <a:latin typeface="+mn-lt"/>
                <a:ea typeface="+mn-ea"/>
              </a:defRPr>
            </a:lvl6pPr>
            <a:lvl7pPr marL="2280120" indent="-167911" algn="l" defTabSz="672975" rtl="0" eaLnBrk="1" fontAlgn="base" hangingPunct="1">
              <a:lnSpc>
                <a:spcPct val="140000"/>
              </a:lnSpc>
              <a:spcBef>
                <a:spcPct val="0"/>
              </a:spcBef>
              <a:spcAft>
                <a:spcPct val="20000"/>
              </a:spcAft>
              <a:buClr>
                <a:schemeClr val="bg2"/>
              </a:buClr>
              <a:buSzPct val="60000"/>
              <a:buFont typeface="Trebuchet MS" pitchFamily="34" charset="0"/>
              <a:buChar char="~"/>
              <a:defRPr sz="1000">
                <a:solidFill>
                  <a:schemeClr val="tx1"/>
                </a:solidFill>
                <a:latin typeface="+mn-lt"/>
                <a:ea typeface="+mn-ea"/>
              </a:defRPr>
            </a:lvl7pPr>
            <a:lvl8pPr marL="2663916" indent="-167911" algn="l" defTabSz="672975" rtl="0" eaLnBrk="1" fontAlgn="base" hangingPunct="1">
              <a:lnSpc>
                <a:spcPct val="140000"/>
              </a:lnSpc>
              <a:spcBef>
                <a:spcPct val="0"/>
              </a:spcBef>
              <a:spcAft>
                <a:spcPct val="20000"/>
              </a:spcAft>
              <a:buClr>
                <a:schemeClr val="bg2"/>
              </a:buClr>
              <a:buSzPct val="60000"/>
              <a:buFont typeface="Trebuchet MS" pitchFamily="34" charset="0"/>
              <a:buChar char="~"/>
              <a:defRPr sz="1000">
                <a:solidFill>
                  <a:schemeClr val="tx1"/>
                </a:solidFill>
                <a:latin typeface="+mn-lt"/>
                <a:ea typeface="+mn-ea"/>
              </a:defRPr>
            </a:lvl8pPr>
            <a:lvl9pPr marL="3047711" indent="-167911" algn="l" defTabSz="672975" rtl="0" eaLnBrk="1" fontAlgn="base" hangingPunct="1">
              <a:lnSpc>
                <a:spcPct val="140000"/>
              </a:lnSpc>
              <a:spcBef>
                <a:spcPct val="0"/>
              </a:spcBef>
              <a:spcAft>
                <a:spcPct val="20000"/>
              </a:spcAft>
              <a:buClr>
                <a:schemeClr val="bg2"/>
              </a:buClr>
              <a:buSzPct val="60000"/>
              <a:buFont typeface="Trebuchet MS" pitchFamily="34" charset="0"/>
              <a:buChar char="~"/>
              <a:defRPr sz="1000">
                <a:solidFill>
                  <a:schemeClr val="tx1"/>
                </a:solidFill>
                <a:latin typeface="+mn-lt"/>
                <a:ea typeface="+mn-ea"/>
              </a:defRPr>
            </a:lvl9pPr>
          </a:lstStyle>
          <a:p>
            <a:pPr>
              <a:buClr>
                <a:schemeClr val="tx1">
                  <a:lumMod val="50000"/>
                  <a:lumOff val="50000"/>
                </a:schemeClr>
              </a:buClr>
            </a:pPr>
            <a:r>
              <a:rPr lang="en-US" sz="1200" kern="0" dirty="0" smtClean="0"/>
              <a:t>P2P Tiered Geo Distributed PUB/SUB ( </a:t>
            </a:r>
            <a:r>
              <a:rPr lang="en-US" sz="1200" u="sng" kern="0" dirty="0" smtClean="0"/>
              <a:t>Blood Stream </a:t>
            </a:r>
            <a:r>
              <a:rPr lang="en-US" sz="1200" kern="0" dirty="0" smtClean="0"/>
              <a:t>)</a:t>
            </a:r>
          </a:p>
          <a:p>
            <a:pPr>
              <a:buClr>
                <a:schemeClr val="tx1">
                  <a:lumMod val="50000"/>
                  <a:lumOff val="50000"/>
                </a:schemeClr>
              </a:buClr>
            </a:pPr>
            <a:r>
              <a:rPr lang="en-US" sz="1200" kern="0" dirty="0" smtClean="0"/>
              <a:t>Rich </a:t>
            </a:r>
            <a:r>
              <a:rPr lang="en-US" sz="1200" kern="0" dirty="0" smtClean="0">
                <a:solidFill>
                  <a:srgbClr val="FF0000"/>
                </a:solidFill>
              </a:rPr>
              <a:t>QoS </a:t>
            </a:r>
            <a:r>
              <a:rPr lang="en-US" sz="1200" kern="0" dirty="0" smtClean="0"/>
              <a:t>support for </a:t>
            </a:r>
            <a:r>
              <a:rPr lang="en-US" sz="1200" kern="0" dirty="0" smtClean="0">
                <a:solidFill>
                  <a:srgbClr val="FF0000"/>
                </a:solidFill>
              </a:rPr>
              <a:t>reliability</a:t>
            </a:r>
            <a:r>
              <a:rPr lang="en-US" sz="1200" kern="0" dirty="0" smtClean="0"/>
              <a:t>, extreme low latency support through light wire protocol</a:t>
            </a:r>
          </a:p>
          <a:p>
            <a:pPr>
              <a:buClr>
                <a:schemeClr val="tx1">
                  <a:lumMod val="50000"/>
                  <a:lumOff val="50000"/>
                </a:schemeClr>
              </a:buClr>
            </a:pPr>
            <a:r>
              <a:rPr lang="en-US" sz="1200" kern="0" dirty="0" smtClean="0"/>
              <a:t>Asynchronous/Synchronous</a:t>
            </a:r>
          </a:p>
          <a:p>
            <a:pPr>
              <a:buClr>
                <a:schemeClr val="tx1">
                  <a:lumMod val="50000"/>
                  <a:lumOff val="50000"/>
                </a:schemeClr>
              </a:buClr>
            </a:pPr>
            <a:r>
              <a:rPr lang="en-US" sz="1200" kern="0" dirty="0" smtClean="0">
                <a:solidFill>
                  <a:srgbClr val="FF0000"/>
                </a:solidFill>
              </a:rPr>
              <a:t>Strong Typing(binary)</a:t>
            </a:r>
            <a:r>
              <a:rPr lang="en-US" sz="1200" kern="0" dirty="0" smtClean="0"/>
              <a:t>, data model/IDL</a:t>
            </a:r>
          </a:p>
          <a:p>
            <a:pPr>
              <a:buClr>
                <a:schemeClr val="tx1">
                  <a:lumMod val="50000"/>
                  <a:lumOff val="50000"/>
                </a:schemeClr>
              </a:buClr>
            </a:pPr>
            <a:r>
              <a:rPr lang="en-US" sz="1200" kern="0" dirty="0" smtClean="0"/>
              <a:t>Inherent Security</a:t>
            </a:r>
          </a:p>
          <a:p>
            <a:pPr>
              <a:buClr>
                <a:schemeClr val="tx1">
                  <a:lumMod val="50000"/>
                  <a:lumOff val="50000"/>
                </a:schemeClr>
              </a:buClr>
            </a:pPr>
            <a:r>
              <a:rPr lang="en-US" sz="1200" kern="0" dirty="0" smtClean="0"/>
              <a:t>Discovery, Query and Filter</a:t>
            </a:r>
          </a:p>
          <a:p>
            <a:pPr>
              <a:buClr>
                <a:schemeClr val="tx1">
                  <a:lumMod val="50000"/>
                  <a:lumOff val="50000"/>
                </a:schemeClr>
              </a:buClr>
            </a:pPr>
            <a:r>
              <a:rPr lang="en-US" sz="1200" kern="0" dirty="0" smtClean="0"/>
              <a:t>Streams/Events/Logs/Payload</a:t>
            </a:r>
          </a:p>
          <a:p>
            <a:pPr>
              <a:buClr>
                <a:schemeClr val="tx1">
                  <a:lumMod val="50000"/>
                  <a:lumOff val="50000"/>
                </a:schemeClr>
              </a:buClr>
            </a:pPr>
            <a:r>
              <a:rPr lang="en-US" sz="1200" kern="0" dirty="0" smtClean="0"/>
              <a:t>Connectionless optimized</a:t>
            </a:r>
          </a:p>
          <a:p>
            <a:pPr>
              <a:buClr>
                <a:schemeClr val="tx1">
                  <a:lumMod val="50000"/>
                  <a:lumOff val="50000"/>
                </a:schemeClr>
              </a:buClr>
            </a:pPr>
            <a:r>
              <a:rPr lang="en-US" sz="1200" kern="0" dirty="0" smtClean="0">
                <a:solidFill>
                  <a:srgbClr val="FF0000"/>
                </a:solidFill>
              </a:rPr>
              <a:t>Publisher/Consumer through a Relationship model</a:t>
            </a:r>
          </a:p>
          <a:p>
            <a:pPr>
              <a:buClr>
                <a:schemeClr val="tx1">
                  <a:lumMod val="50000"/>
                  <a:lumOff val="50000"/>
                </a:schemeClr>
              </a:buClr>
            </a:pPr>
            <a:r>
              <a:rPr lang="en-US" sz="1200" kern="0" dirty="0" smtClean="0">
                <a:solidFill>
                  <a:srgbClr val="FF0000"/>
                </a:solidFill>
              </a:rPr>
              <a:t>Reduce Chatter</a:t>
            </a:r>
          </a:p>
        </p:txBody>
      </p:sp>
      <p:sp>
        <p:nvSpPr>
          <p:cNvPr id="5" name="Text Placeholder 6"/>
          <p:cNvSpPr txBox="1">
            <a:spLocks/>
          </p:cNvSpPr>
          <p:nvPr/>
        </p:nvSpPr>
        <p:spPr>
          <a:xfrm>
            <a:off x="3073251" y="1845618"/>
            <a:ext cx="3024336" cy="689354"/>
          </a:xfrm>
          <a:prstGeom prst="rect">
            <a:avLst/>
          </a:prstGeom>
        </p:spPr>
        <p:txBody>
          <a:bodyPr/>
          <a:lstStyle>
            <a:lvl1pPr marL="223838" indent="-223838" algn="l" defTabSz="671513" rtl="0" eaLnBrk="0" fontAlgn="base" hangingPunct="0">
              <a:lnSpc>
                <a:spcPct val="140000"/>
              </a:lnSpc>
              <a:spcBef>
                <a:spcPct val="0"/>
              </a:spcBef>
              <a:spcAft>
                <a:spcPct val="20000"/>
              </a:spcAft>
              <a:buClr>
                <a:srgbClr val="595959"/>
              </a:buClr>
              <a:buSzPct val="100000"/>
              <a:buFont typeface="微软雅黑" pitchFamily="34" charset="-122"/>
              <a:buChar char="›"/>
              <a:defRPr sz="1700">
                <a:solidFill>
                  <a:schemeClr val="tx1"/>
                </a:solidFill>
                <a:latin typeface="+mn-lt"/>
                <a:ea typeface="+mn-ea"/>
                <a:cs typeface="+mn-cs"/>
              </a:defRPr>
            </a:lvl1pPr>
            <a:lvl2pPr marL="455613" indent="-231775" algn="l" defTabSz="671513" rtl="0" eaLnBrk="0" fontAlgn="base" hangingPunct="0">
              <a:lnSpc>
                <a:spcPct val="140000"/>
              </a:lnSpc>
              <a:spcBef>
                <a:spcPct val="0"/>
              </a:spcBef>
              <a:spcAft>
                <a:spcPct val="20000"/>
              </a:spcAft>
              <a:buClr>
                <a:srgbClr val="595959"/>
              </a:buClr>
              <a:buSzPct val="100000"/>
              <a:buFont typeface="FrutigerNext LT Regular" pitchFamily="34" charset="0"/>
              <a:buChar char="»"/>
              <a:defRPr sz="1600">
                <a:solidFill>
                  <a:schemeClr val="tx1"/>
                </a:solidFill>
                <a:latin typeface="微软雅黑" panose="020B0503020204020204" pitchFamily="34" charset="-122"/>
                <a:ea typeface="微软雅黑" panose="020B0503020204020204" pitchFamily="34" charset="-122"/>
              </a:defRPr>
            </a:lvl2pPr>
            <a:lvl3pPr marL="679450" indent="-223838" algn="l" defTabSz="671513" rtl="0" eaLnBrk="0" fontAlgn="base" hangingPunct="0">
              <a:lnSpc>
                <a:spcPct val="140000"/>
              </a:lnSpc>
              <a:spcBef>
                <a:spcPct val="0"/>
              </a:spcBef>
              <a:spcAft>
                <a:spcPct val="20000"/>
              </a:spcAft>
              <a:buClr>
                <a:srgbClr val="595959"/>
              </a:buClr>
              <a:buSzPct val="80000"/>
              <a:buFont typeface="FrutigerNext LT Regular" pitchFamily="34" charset="0"/>
              <a:buChar char="–"/>
              <a:defRPr sz="1400">
                <a:solidFill>
                  <a:schemeClr val="tx1"/>
                </a:solidFill>
                <a:latin typeface="微软雅黑" panose="020B0503020204020204" pitchFamily="34" charset="-122"/>
                <a:ea typeface="微软雅黑" panose="020B0503020204020204" pitchFamily="34" charset="-122"/>
              </a:defRPr>
            </a:lvl3pPr>
            <a:lvl4pPr marL="1176338" indent="-166688" algn="l" defTabSz="671513" rtl="0" eaLnBrk="0" fontAlgn="base" hangingPunct="0">
              <a:lnSpc>
                <a:spcPct val="140000"/>
              </a:lnSpc>
              <a:spcBef>
                <a:spcPct val="0"/>
              </a:spcBef>
              <a:spcAft>
                <a:spcPct val="20000"/>
              </a:spcAft>
              <a:buClr>
                <a:schemeClr val="bg2"/>
              </a:buClr>
              <a:buSzPct val="60000"/>
              <a:buChar char="–"/>
              <a:defRPr sz="1200">
                <a:solidFill>
                  <a:schemeClr val="tx1"/>
                </a:solidFill>
                <a:latin typeface="+mn-lt"/>
                <a:ea typeface="+mn-ea"/>
              </a:defRPr>
            </a:lvl4pPr>
            <a:lvl5pPr marL="1511300" indent="-166688" algn="l" defTabSz="671513" rtl="0" eaLnBrk="0" fontAlgn="base" hangingPunct="0">
              <a:lnSpc>
                <a:spcPct val="140000"/>
              </a:lnSpc>
              <a:spcBef>
                <a:spcPct val="0"/>
              </a:spcBef>
              <a:spcAft>
                <a:spcPct val="20000"/>
              </a:spcAft>
              <a:buClr>
                <a:schemeClr val="bg2"/>
              </a:buClr>
              <a:buSzPct val="60000"/>
              <a:buFont typeface="Trebuchet MS" pitchFamily="34" charset="0"/>
              <a:buChar char="~"/>
              <a:defRPr sz="1000">
                <a:solidFill>
                  <a:schemeClr val="tx1"/>
                </a:solidFill>
                <a:latin typeface="+mn-lt"/>
                <a:ea typeface="+mn-ea"/>
              </a:defRPr>
            </a:lvl5pPr>
            <a:lvl6pPr marL="1896324" indent="-167911" algn="l" defTabSz="672975" rtl="0" eaLnBrk="1" fontAlgn="base" hangingPunct="1">
              <a:lnSpc>
                <a:spcPct val="140000"/>
              </a:lnSpc>
              <a:spcBef>
                <a:spcPct val="0"/>
              </a:spcBef>
              <a:spcAft>
                <a:spcPct val="20000"/>
              </a:spcAft>
              <a:buClr>
                <a:schemeClr val="bg2"/>
              </a:buClr>
              <a:buSzPct val="60000"/>
              <a:buFont typeface="Trebuchet MS" pitchFamily="34" charset="0"/>
              <a:buChar char="~"/>
              <a:defRPr sz="1000">
                <a:solidFill>
                  <a:schemeClr val="tx1"/>
                </a:solidFill>
                <a:latin typeface="+mn-lt"/>
                <a:ea typeface="+mn-ea"/>
              </a:defRPr>
            </a:lvl6pPr>
            <a:lvl7pPr marL="2280120" indent="-167911" algn="l" defTabSz="672975" rtl="0" eaLnBrk="1" fontAlgn="base" hangingPunct="1">
              <a:lnSpc>
                <a:spcPct val="140000"/>
              </a:lnSpc>
              <a:spcBef>
                <a:spcPct val="0"/>
              </a:spcBef>
              <a:spcAft>
                <a:spcPct val="20000"/>
              </a:spcAft>
              <a:buClr>
                <a:schemeClr val="bg2"/>
              </a:buClr>
              <a:buSzPct val="60000"/>
              <a:buFont typeface="Trebuchet MS" pitchFamily="34" charset="0"/>
              <a:buChar char="~"/>
              <a:defRPr sz="1000">
                <a:solidFill>
                  <a:schemeClr val="tx1"/>
                </a:solidFill>
                <a:latin typeface="+mn-lt"/>
                <a:ea typeface="+mn-ea"/>
              </a:defRPr>
            </a:lvl7pPr>
            <a:lvl8pPr marL="2663916" indent="-167911" algn="l" defTabSz="672975" rtl="0" eaLnBrk="1" fontAlgn="base" hangingPunct="1">
              <a:lnSpc>
                <a:spcPct val="140000"/>
              </a:lnSpc>
              <a:spcBef>
                <a:spcPct val="0"/>
              </a:spcBef>
              <a:spcAft>
                <a:spcPct val="20000"/>
              </a:spcAft>
              <a:buClr>
                <a:schemeClr val="bg2"/>
              </a:buClr>
              <a:buSzPct val="60000"/>
              <a:buFont typeface="Trebuchet MS" pitchFamily="34" charset="0"/>
              <a:buChar char="~"/>
              <a:defRPr sz="1000">
                <a:solidFill>
                  <a:schemeClr val="tx1"/>
                </a:solidFill>
                <a:latin typeface="+mn-lt"/>
                <a:ea typeface="+mn-ea"/>
              </a:defRPr>
            </a:lvl8pPr>
            <a:lvl9pPr marL="3047711" indent="-167911" algn="l" defTabSz="672975" rtl="0" eaLnBrk="1" fontAlgn="base" hangingPunct="1">
              <a:lnSpc>
                <a:spcPct val="140000"/>
              </a:lnSpc>
              <a:spcBef>
                <a:spcPct val="0"/>
              </a:spcBef>
              <a:spcAft>
                <a:spcPct val="20000"/>
              </a:spcAft>
              <a:buClr>
                <a:schemeClr val="bg2"/>
              </a:buClr>
              <a:buSzPct val="60000"/>
              <a:buFont typeface="Trebuchet MS" pitchFamily="34" charset="0"/>
              <a:buChar char="~"/>
              <a:defRPr sz="1000">
                <a:solidFill>
                  <a:schemeClr val="tx1"/>
                </a:solidFill>
                <a:latin typeface="+mn-lt"/>
                <a:ea typeface="+mn-ea"/>
              </a:defRPr>
            </a:lvl9pPr>
          </a:lstStyle>
          <a:p>
            <a:pPr marL="0" indent="0" algn="ctr">
              <a:buNone/>
            </a:pPr>
            <a:r>
              <a:rPr lang="en-US" sz="1400" i="1" kern="0" dirty="0" smtClean="0">
                <a:solidFill>
                  <a:schemeClr val="bg1">
                    <a:lumMod val="50000"/>
                  </a:schemeClr>
                </a:solidFill>
              </a:rPr>
              <a:t>Akka+Kafka for  HA </a:t>
            </a:r>
            <a:r>
              <a:rPr lang="en-US" sz="1400" b="1" kern="0" dirty="0" smtClean="0"/>
              <a:t>Collection Framework</a:t>
            </a:r>
            <a:endParaRPr lang="en-US" sz="1400" b="1" kern="0" dirty="0"/>
          </a:p>
        </p:txBody>
      </p:sp>
      <p:sp>
        <p:nvSpPr>
          <p:cNvPr id="6" name="Content Placeholder 7"/>
          <p:cNvSpPr txBox="1">
            <a:spLocks/>
          </p:cNvSpPr>
          <p:nvPr/>
        </p:nvSpPr>
        <p:spPr>
          <a:xfrm>
            <a:off x="3073251" y="2487560"/>
            <a:ext cx="2952328" cy="3899172"/>
          </a:xfrm>
          <a:prstGeom prst="rect">
            <a:avLst/>
          </a:prstGeom>
          <a:solidFill>
            <a:schemeClr val="accent6">
              <a:lumMod val="40000"/>
              <a:lumOff val="60000"/>
            </a:schemeClr>
          </a:solidFill>
        </p:spPr>
        <p:txBody>
          <a:bodyPr/>
          <a:lstStyle>
            <a:lvl1pPr marL="223838" indent="-223838" algn="l" defTabSz="671513" rtl="0" eaLnBrk="0" fontAlgn="base" hangingPunct="0">
              <a:lnSpc>
                <a:spcPct val="140000"/>
              </a:lnSpc>
              <a:spcBef>
                <a:spcPct val="0"/>
              </a:spcBef>
              <a:spcAft>
                <a:spcPct val="20000"/>
              </a:spcAft>
              <a:buClr>
                <a:srgbClr val="595959"/>
              </a:buClr>
              <a:buSzPct val="100000"/>
              <a:buFont typeface="微软雅黑" pitchFamily="34" charset="-122"/>
              <a:buChar char="›"/>
              <a:defRPr sz="1700">
                <a:solidFill>
                  <a:schemeClr val="tx1"/>
                </a:solidFill>
                <a:latin typeface="+mn-lt"/>
                <a:ea typeface="+mn-ea"/>
                <a:cs typeface="+mn-cs"/>
              </a:defRPr>
            </a:lvl1pPr>
            <a:lvl2pPr marL="455613" indent="-231775" algn="l" defTabSz="671513" rtl="0" eaLnBrk="0" fontAlgn="base" hangingPunct="0">
              <a:lnSpc>
                <a:spcPct val="140000"/>
              </a:lnSpc>
              <a:spcBef>
                <a:spcPct val="0"/>
              </a:spcBef>
              <a:spcAft>
                <a:spcPct val="20000"/>
              </a:spcAft>
              <a:buClr>
                <a:srgbClr val="595959"/>
              </a:buClr>
              <a:buSzPct val="100000"/>
              <a:buFont typeface="FrutigerNext LT Regular" pitchFamily="34" charset="0"/>
              <a:buChar char="»"/>
              <a:defRPr sz="1600">
                <a:solidFill>
                  <a:schemeClr val="tx1"/>
                </a:solidFill>
                <a:latin typeface="微软雅黑" panose="020B0503020204020204" pitchFamily="34" charset="-122"/>
                <a:ea typeface="微软雅黑" panose="020B0503020204020204" pitchFamily="34" charset="-122"/>
              </a:defRPr>
            </a:lvl2pPr>
            <a:lvl3pPr marL="679450" indent="-223838" algn="l" defTabSz="671513" rtl="0" eaLnBrk="0" fontAlgn="base" hangingPunct="0">
              <a:lnSpc>
                <a:spcPct val="140000"/>
              </a:lnSpc>
              <a:spcBef>
                <a:spcPct val="0"/>
              </a:spcBef>
              <a:spcAft>
                <a:spcPct val="20000"/>
              </a:spcAft>
              <a:buClr>
                <a:srgbClr val="595959"/>
              </a:buClr>
              <a:buSzPct val="80000"/>
              <a:buFont typeface="FrutigerNext LT Regular" pitchFamily="34" charset="0"/>
              <a:buChar char="–"/>
              <a:defRPr sz="1400">
                <a:solidFill>
                  <a:schemeClr val="tx1"/>
                </a:solidFill>
                <a:latin typeface="微软雅黑" panose="020B0503020204020204" pitchFamily="34" charset="-122"/>
                <a:ea typeface="微软雅黑" panose="020B0503020204020204" pitchFamily="34" charset="-122"/>
              </a:defRPr>
            </a:lvl3pPr>
            <a:lvl4pPr marL="1176338" indent="-166688" algn="l" defTabSz="671513" rtl="0" eaLnBrk="0" fontAlgn="base" hangingPunct="0">
              <a:lnSpc>
                <a:spcPct val="140000"/>
              </a:lnSpc>
              <a:spcBef>
                <a:spcPct val="0"/>
              </a:spcBef>
              <a:spcAft>
                <a:spcPct val="20000"/>
              </a:spcAft>
              <a:buClr>
                <a:schemeClr val="bg2"/>
              </a:buClr>
              <a:buSzPct val="60000"/>
              <a:buChar char="–"/>
              <a:defRPr sz="1200">
                <a:solidFill>
                  <a:schemeClr val="tx1"/>
                </a:solidFill>
                <a:latin typeface="+mn-lt"/>
                <a:ea typeface="+mn-ea"/>
              </a:defRPr>
            </a:lvl4pPr>
            <a:lvl5pPr marL="1511300" indent="-166688" algn="l" defTabSz="671513" rtl="0" eaLnBrk="0" fontAlgn="base" hangingPunct="0">
              <a:lnSpc>
                <a:spcPct val="140000"/>
              </a:lnSpc>
              <a:spcBef>
                <a:spcPct val="0"/>
              </a:spcBef>
              <a:spcAft>
                <a:spcPct val="20000"/>
              </a:spcAft>
              <a:buClr>
                <a:schemeClr val="bg2"/>
              </a:buClr>
              <a:buSzPct val="60000"/>
              <a:buFont typeface="Trebuchet MS" pitchFamily="34" charset="0"/>
              <a:buChar char="~"/>
              <a:defRPr sz="1000">
                <a:solidFill>
                  <a:schemeClr val="tx1"/>
                </a:solidFill>
                <a:latin typeface="+mn-lt"/>
                <a:ea typeface="+mn-ea"/>
              </a:defRPr>
            </a:lvl5pPr>
            <a:lvl6pPr marL="1896324" indent="-167911" algn="l" defTabSz="672975" rtl="0" eaLnBrk="1" fontAlgn="base" hangingPunct="1">
              <a:lnSpc>
                <a:spcPct val="140000"/>
              </a:lnSpc>
              <a:spcBef>
                <a:spcPct val="0"/>
              </a:spcBef>
              <a:spcAft>
                <a:spcPct val="20000"/>
              </a:spcAft>
              <a:buClr>
                <a:schemeClr val="bg2"/>
              </a:buClr>
              <a:buSzPct val="60000"/>
              <a:buFont typeface="Trebuchet MS" pitchFamily="34" charset="0"/>
              <a:buChar char="~"/>
              <a:defRPr sz="1000">
                <a:solidFill>
                  <a:schemeClr val="tx1"/>
                </a:solidFill>
                <a:latin typeface="+mn-lt"/>
                <a:ea typeface="+mn-ea"/>
              </a:defRPr>
            </a:lvl6pPr>
            <a:lvl7pPr marL="2280120" indent="-167911" algn="l" defTabSz="672975" rtl="0" eaLnBrk="1" fontAlgn="base" hangingPunct="1">
              <a:lnSpc>
                <a:spcPct val="140000"/>
              </a:lnSpc>
              <a:spcBef>
                <a:spcPct val="0"/>
              </a:spcBef>
              <a:spcAft>
                <a:spcPct val="20000"/>
              </a:spcAft>
              <a:buClr>
                <a:schemeClr val="bg2"/>
              </a:buClr>
              <a:buSzPct val="60000"/>
              <a:buFont typeface="Trebuchet MS" pitchFamily="34" charset="0"/>
              <a:buChar char="~"/>
              <a:defRPr sz="1000">
                <a:solidFill>
                  <a:schemeClr val="tx1"/>
                </a:solidFill>
                <a:latin typeface="+mn-lt"/>
                <a:ea typeface="+mn-ea"/>
              </a:defRPr>
            </a:lvl7pPr>
            <a:lvl8pPr marL="2663916" indent="-167911" algn="l" defTabSz="672975" rtl="0" eaLnBrk="1" fontAlgn="base" hangingPunct="1">
              <a:lnSpc>
                <a:spcPct val="140000"/>
              </a:lnSpc>
              <a:spcBef>
                <a:spcPct val="0"/>
              </a:spcBef>
              <a:spcAft>
                <a:spcPct val="20000"/>
              </a:spcAft>
              <a:buClr>
                <a:schemeClr val="bg2"/>
              </a:buClr>
              <a:buSzPct val="60000"/>
              <a:buFont typeface="Trebuchet MS" pitchFamily="34" charset="0"/>
              <a:buChar char="~"/>
              <a:defRPr sz="1000">
                <a:solidFill>
                  <a:schemeClr val="tx1"/>
                </a:solidFill>
                <a:latin typeface="+mn-lt"/>
                <a:ea typeface="+mn-ea"/>
              </a:defRPr>
            </a:lvl8pPr>
            <a:lvl9pPr marL="3047711" indent="-167911" algn="l" defTabSz="672975" rtl="0" eaLnBrk="1" fontAlgn="base" hangingPunct="1">
              <a:lnSpc>
                <a:spcPct val="140000"/>
              </a:lnSpc>
              <a:spcBef>
                <a:spcPct val="0"/>
              </a:spcBef>
              <a:spcAft>
                <a:spcPct val="20000"/>
              </a:spcAft>
              <a:buClr>
                <a:schemeClr val="bg2"/>
              </a:buClr>
              <a:buSzPct val="60000"/>
              <a:buFont typeface="Trebuchet MS" pitchFamily="34" charset="0"/>
              <a:buChar char="~"/>
              <a:defRPr sz="1000">
                <a:solidFill>
                  <a:schemeClr val="tx1"/>
                </a:solidFill>
                <a:latin typeface="+mn-lt"/>
                <a:ea typeface="+mn-ea"/>
              </a:defRPr>
            </a:lvl9pPr>
          </a:lstStyle>
          <a:p>
            <a:pPr>
              <a:buClr>
                <a:schemeClr val="tx1">
                  <a:lumMod val="50000"/>
                  <a:lumOff val="50000"/>
                </a:schemeClr>
              </a:buClr>
            </a:pPr>
            <a:r>
              <a:rPr lang="en-US" sz="1200" kern="0" dirty="0" smtClean="0"/>
              <a:t>Real-time Streaming and Batch collectors</a:t>
            </a:r>
          </a:p>
          <a:p>
            <a:pPr>
              <a:buClr>
                <a:schemeClr val="tx1">
                  <a:lumMod val="50000"/>
                  <a:lumOff val="50000"/>
                </a:schemeClr>
              </a:buClr>
            </a:pPr>
            <a:r>
              <a:rPr lang="en-US" sz="1200" kern="0" dirty="0" smtClean="0"/>
              <a:t>Concurrent, Actor model, </a:t>
            </a:r>
            <a:r>
              <a:rPr lang="en-US" sz="1200" kern="0" dirty="0" smtClean="0">
                <a:solidFill>
                  <a:srgbClr val="FF0000"/>
                </a:solidFill>
              </a:rPr>
              <a:t>Non-blocking</a:t>
            </a:r>
          </a:p>
          <a:p>
            <a:pPr>
              <a:buClr>
                <a:schemeClr val="tx1">
                  <a:lumMod val="50000"/>
                  <a:lumOff val="50000"/>
                </a:schemeClr>
              </a:buClr>
            </a:pPr>
            <a:r>
              <a:rPr lang="en-US" sz="1200" kern="0" dirty="0" smtClean="0"/>
              <a:t>Distributed, Resilient, parallel processing, </a:t>
            </a:r>
            <a:r>
              <a:rPr lang="en-US" sz="1200" kern="0" dirty="0" smtClean="0">
                <a:solidFill>
                  <a:srgbClr val="FF0000"/>
                </a:solidFill>
              </a:rPr>
              <a:t>Back Pressure</a:t>
            </a:r>
          </a:p>
          <a:p>
            <a:pPr>
              <a:buClr>
                <a:schemeClr val="tx1">
                  <a:lumMod val="50000"/>
                  <a:lumOff val="50000"/>
                </a:schemeClr>
              </a:buClr>
            </a:pPr>
            <a:r>
              <a:rPr lang="en-US" sz="1200" kern="0" dirty="0" smtClean="0"/>
              <a:t>Collection/Aggregation possible from many streams</a:t>
            </a:r>
          </a:p>
          <a:p>
            <a:pPr>
              <a:buClr>
                <a:schemeClr val="tx1">
                  <a:lumMod val="50000"/>
                  <a:lumOff val="50000"/>
                </a:schemeClr>
              </a:buClr>
            </a:pPr>
            <a:r>
              <a:rPr lang="en-US" sz="1200" kern="0" dirty="0" smtClean="0"/>
              <a:t>Load Balancing and Partitioning with reliability, HA and </a:t>
            </a:r>
            <a:r>
              <a:rPr lang="en-US" sz="1200" i="1" kern="0" dirty="0" smtClean="0"/>
              <a:t>error handling</a:t>
            </a:r>
          </a:p>
          <a:p>
            <a:pPr>
              <a:buClr>
                <a:schemeClr val="tx1">
                  <a:lumMod val="50000"/>
                  <a:lumOff val="50000"/>
                </a:schemeClr>
              </a:buClr>
            </a:pPr>
            <a:r>
              <a:rPr lang="en-US" sz="1200" kern="0" dirty="0" smtClean="0"/>
              <a:t>Time Series and Other</a:t>
            </a:r>
          </a:p>
          <a:p>
            <a:pPr lvl="1">
              <a:buClr>
                <a:schemeClr val="tx1">
                  <a:lumMod val="50000"/>
                  <a:lumOff val="50000"/>
                </a:schemeClr>
              </a:buClr>
            </a:pPr>
            <a:endParaRPr lang="en-US" sz="1200" kern="0" dirty="0" smtClean="0"/>
          </a:p>
          <a:p>
            <a:pPr>
              <a:buClr>
                <a:schemeClr val="tx1">
                  <a:lumMod val="50000"/>
                  <a:lumOff val="50000"/>
                </a:schemeClr>
              </a:buClr>
            </a:pPr>
            <a:endParaRPr lang="en-US" sz="1200" kern="0" dirty="0" smtClean="0"/>
          </a:p>
          <a:p>
            <a:pPr>
              <a:buClr>
                <a:schemeClr val="tx1">
                  <a:lumMod val="50000"/>
                  <a:lumOff val="50000"/>
                </a:schemeClr>
              </a:buClr>
            </a:pPr>
            <a:endParaRPr lang="en-US" sz="1200" kern="0" dirty="0"/>
          </a:p>
        </p:txBody>
      </p:sp>
      <p:sp>
        <p:nvSpPr>
          <p:cNvPr id="7" name="Text Placeholder 4"/>
          <p:cNvSpPr txBox="1">
            <a:spLocks/>
          </p:cNvSpPr>
          <p:nvPr/>
        </p:nvSpPr>
        <p:spPr bwMode="auto">
          <a:xfrm>
            <a:off x="6169595" y="1845618"/>
            <a:ext cx="2952328" cy="689354"/>
          </a:xfrm>
          <a:prstGeom prst="rect">
            <a:avLst/>
          </a:prstGeom>
          <a:noFill/>
          <a:ln w="9525">
            <a:noFill/>
            <a:miter lim="800000"/>
            <a:headEnd/>
            <a:tailEnd/>
          </a:ln>
          <a:effectLst/>
        </p:spPr>
        <p:txBody>
          <a:bodyPr vert="horz" wrap="square" lIns="80141" tIns="40070" rIns="80141" bIns="40070" numCol="1" anchor="b" anchorCtr="0" compatLnSpc="1">
            <a:prstTxWarp prst="textNoShape">
              <a:avLst/>
            </a:prstTxWarp>
          </a:bodyPr>
          <a:lstStyle/>
          <a:p>
            <a:pPr marL="0" marR="0" lvl="0" indent="0" algn="ctr" defTabSz="801575" rtl="0" eaLnBrk="1" fontAlgn="base" latinLnBrk="0" hangingPunct="1">
              <a:lnSpc>
                <a:spcPct val="140000"/>
              </a:lnSpc>
              <a:spcBef>
                <a:spcPct val="0"/>
              </a:spcBef>
              <a:spcAft>
                <a:spcPct val="0"/>
              </a:spcAft>
              <a:buClr>
                <a:schemeClr val="bg2"/>
              </a:buClr>
              <a:buSzPct val="60000"/>
              <a:buFont typeface="Wingdings" pitchFamily="2" charset="2"/>
              <a:buNone/>
              <a:tabLst/>
              <a:defRPr/>
            </a:pPr>
            <a:r>
              <a:rPr lang="en-US" sz="1400" i="1" kern="0" dirty="0" smtClean="0">
                <a:solidFill>
                  <a:schemeClr val="bg1">
                    <a:lumMod val="50000"/>
                  </a:schemeClr>
                </a:solidFill>
                <a:latin typeface="+mn-lt"/>
                <a:ea typeface="+mn-ea"/>
              </a:rPr>
              <a:t>Beam &amp; Flink </a:t>
            </a:r>
            <a:r>
              <a:rPr kumimoji="0" lang="en-US" sz="1400" i="1" u="none" strike="noStrike" kern="0" cap="none" spc="0" normalizeH="0" noProof="0" dirty="0" smtClean="0">
                <a:ln>
                  <a:noFill/>
                </a:ln>
                <a:solidFill>
                  <a:schemeClr val="bg1">
                    <a:lumMod val="50000"/>
                  </a:schemeClr>
                </a:solidFill>
                <a:effectLst/>
                <a:uLnTx/>
                <a:uFillTx/>
                <a:latin typeface="+mn-lt"/>
                <a:ea typeface="+mn-ea"/>
                <a:cs typeface="+mn-cs"/>
              </a:rPr>
              <a:t>for </a:t>
            </a:r>
            <a:r>
              <a:rPr kumimoji="0" lang="en-US" sz="1400" b="1" i="1" u="none" strike="noStrike" kern="0" cap="none" spc="0" normalizeH="0" noProof="0" dirty="0" smtClean="0">
                <a:ln>
                  <a:noFill/>
                </a:ln>
                <a:effectLst/>
                <a:uLnTx/>
                <a:uFillTx/>
                <a:latin typeface="+mn-lt"/>
                <a:ea typeface="+mn-ea"/>
                <a:cs typeface="+mn-cs"/>
              </a:rPr>
              <a:t>Transformation</a:t>
            </a:r>
            <a:r>
              <a:rPr kumimoji="0" lang="en-US" sz="1400" i="1" u="none" strike="noStrike" kern="0" cap="none" spc="0" normalizeH="0" noProof="0" dirty="0" smtClean="0">
                <a:ln>
                  <a:noFill/>
                </a:ln>
                <a:solidFill>
                  <a:schemeClr val="bg1">
                    <a:lumMod val="50000"/>
                  </a:schemeClr>
                </a:solidFill>
                <a:effectLst/>
                <a:uLnTx/>
                <a:uFillTx/>
                <a:latin typeface="+mn-lt"/>
                <a:ea typeface="+mn-ea"/>
                <a:cs typeface="+mn-cs"/>
              </a:rPr>
              <a:t> &amp; </a:t>
            </a:r>
            <a:r>
              <a:rPr kumimoji="0" lang="en-US" sz="1400" b="1" i="0" u="none" strike="noStrike" kern="0" cap="none" spc="0" normalizeH="0" baseline="0" noProof="0" dirty="0" smtClean="0">
                <a:ln>
                  <a:noFill/>
                </a:ln>
                <a:solidFill>
                  <a:schemeClr val="tx1"/>
                </a:solidFill>
                <a:effectLst/>
                <a:uLnTx/>
                <a:uFillTx/>
                <a:latin typeface="+mn-lt"/>
                <a:ea typeface="+mn-ea"/>
                <a:cs typeface="+mn-cs"/>
              </a:rPr>
              <a:t>Analytics Framework</a:t>
            </a:r>
            <a:endParaRPr kumimoji="0" lang="en-US" sz="1400" b="1" i="0" u="none" strike="noStrike" kern="0" cap="none" spc="0" normalizeH="0" baseline="0" noProof="0" dirty="0">
              <a:ln>
                <a:noFill/>
              </a:ln>
              <a:solidFill>
                <a:schemeClr val="tx1"/>
              </a:solidFill>
              <a:effectLst/>
              <a:uLnTx/>
              <a:uFillTx/>
              <a:latin typeface="+mn-lt"/>
              <a:ea typeface="+mn-ea"/>
              <a:cs typeface="+mn-cs"/>
            </a:endParaRPr>
          </a:p>
        </p:txBody>
      </p:sp>
      <p:sp>
        <p:nvSpPr>
          <p:cNvPr id="8" name="Text Placeholder 4"/>
          <p:cNvSpPr txBox="1">
            <a:spLocks/>
          </p:cNvSpPr>
          <p:nvPr/>
        </p:nvSpPr>
        <p:spPr bwMode="auto">
          <a:xfrm>
            <a:off x="9049915" y="1917626"/>
            <a:ext cx="2952328" cy="617346"/>
          </a:xfrm>
          <a:prstGeom prst="rect">
            <a:avLst/>
          </a:prstGeom>
          <a:noFill/>
          <a:ln w="9525">
            <a:noFill/>
            <a:miter lim="800000"/>
            <a:headEnd/>
            <a:tailEnd/>
          </a:ln>
          <a:effectLst/>
        </p:spPr>
        <p:txBody>
          <a:bodyPr vert="horz" wrap="square" lIns="80141" tIns="40070" rIns="80141" bIns="40070" numCol="1" anchor="b" anchorCtr="0" compatLnSpc="1">
            <a:prstTxWarp prst="textNoShape">
              <a:avLst/>
            </a:prstTxWarp>
          </a:bodyPr>
          <a:lstStyle/>
          <a:p>
            <a:pPr marL="0" marR="0" lvl="0" indent="0" algn="ctr" defTabSz="801575" rtl="0" eaLnBrk="1" fontAlgn="base" latinLnBrk="0" hangingPunct="1">
              <a:lnSpc>
                <a:spcPct val="140000"/>
              </a:lnSpc>
              <a:spcBef>
                <a:spcPct val="0"/>
              </a:spcBef>
              <a:spcAft>
                <a:spcPct val="0"/>
              </a:spcAft>
              <a:buClr>
                <a:schemeClr val="bg2"/>
              </a:buClr>
              <a:buSzPct val="60000"/>
              <a:buFont typeface="Wingdings" pitchFamily="2" charset="2"/>
              <a:buNone/>
              <a:tabLst/>
              <a:defRPr/>
            </a:pPr>
            <a:r>
              <a:rPr kumimoji="0" lang="en-US" sz="1400" b="1" i="1" u="none" strike="noStrike" kern="0" cap="none" spc="0" normalizeH="0" baseline="0" noProof="0" dirty="0" smtClean="0">
                <a:ln>
                  <a:noFill/>
                </a:ln>
                <a:solidFill>
                  <a:schemeClr val="bg1">
                    <a:lumMod val="50000"/>
                  </a:schemeClr>
                </a:solidFill>
                <a:effectLst/>
                <a:uLnTx/>
                <a:uFillTx/>
                <a:latin typeface="+mn-lt"/>
                <a:ea typeface="+mn-ea"/>
                <a:cs typeface="+mn-cs"/>
              </a:rPr>
              <a:t>DB Persistence</a:t>
            </a:r>
            <a:r>
              <a:rPr kumimoji="0" lang="en-US" sz="1400" b="1" i="1" u="none" strike="noStrike" kern="0" cap="none" spc="0" normalizeH="0" baseline="0" noProof="0" dirty="0" smtClean="0">
                <a:ln>
                  <a:noFill/>
                </a:ln>
                <a:solidFill>
                  <a:schemeClr val="tx1"/>
                </a:solidFill>
                <a:effectLst/>
                <a:uLnTx/>
                <a:uFillTx/>
                <a:latin typeface="+mn-lt"/>
                <a:ea typeface="+mn-ea"/>
                <a:cs typeface="+mn-cs"/>
              </a:rPr>
              <a:t> </a:t>
            </a:r>
            <a:r>
              <a:rPr kumimoji="0" lang="en-US" sz="1400" b="1" i="0" u="none" strike="noStrike" kern="0" cap="none" spc="0" normalizeH="0" baseline="0" noProof="0" dirty="0" smtClean="0">
                <a:ln>
                  <a:noFill/>
                </a:ln>
                <a:solidFill>
                  <a:schemeClr val="tx1"/>
                </a:solidFill>
                <a:effectLst/>
                <a:uLnTx/>
                <a:uFillTx/>
                <a:latin typeface="+mn-lt"/>
                <a:ea typeface="+mn-ea"/>
                <a:cs typeface="+mn-cs"/>
              </a:rPr>
              <a:t>Storage</a:t>
            </a:r>
          </a:p>
          <a:p>
            <a:pPr marL="0" marR="0" lvl="0" indent="0" algn="ctr" defTabSz="801575" rtl="0" eaLnBrk="1" fontAlgn="base" latinLnBrk="0" hangingPunct="1">
              <a:lnSpc>
                <a:spcPct val="140000"/>
              </a:lnSpc>
              <a:spcBef>
                <a:spcPct val="0"/>
              </a:spcBef>
              <a:spcAft>
                <a:spcPct val="0"/>
              </a:spcAft>
              <a:buClr>
                <a:schemeClr val="bg2"/>
              </a:buClr>
              <a:buSzPct val="60000"/>
              <a:buFont typeface="Wingdings" pitchFamily="2" charset="2"/>
              <a:buNone/>
              <a:tabLst/>
              <a:defRPr/>
            </a:pPr>
            <a:r>
              <a:rPr kumimoji="0" lang="en-US" sz="1400" b="1" i="0" u="none" strike="noStrike" kern="0" cap="none" spc="0" normalizeH="0" baseline="0" noProof="0" dirty="0" smtClean="0">
                <a:ln>
                  <a:noFill/>
                </a:ln>
                <a:solidFill>
                  <a:schemeClr val="tx1"/>
                </a:solidFill>
                <a:effectLst/>
                <a:uLnTx/>
                <a:uFillTx/>
                <a:latin typeface="+mn-lt"/>
                <a:ea typeface="+mn-ea"/>
                <a:cs typeface="+mn-cs"/>
              </a:rPr>
              <a:t>   </a:t>
            </a:r>
            <a:endParaRPr kumimoji="0" lang="en-US" sz="1400" b="1" i="0" u="none" strike="noStrike" kern="0" cap="none" spc="0" normalizeH="0" baseline="0" noProof="0" dirty="0">
              <a:ln>
                <a:noFill/>
              </a:ln>
              <a:solidFill>
                <a:schemeClr val="tx1"/>
              </a:solidFill>
              <a:effectLst/>
              <a:uLnTx/>
              <a:uFillTx/>
              <a:latin typeface="+mn-lt"/>
              <a:ea typeface="+mn-ea"/>
              <a:cs typeface="+mn-cs"/>
            </a:endParaRPr>
          </a:p>
        </p:txBody>
      </p:sp>
      <p:sp>
        <p:nvSpPr>
          <p:cNvPr id="9" name="Content Placeholder 7"/>
          <p:cNvSpPr txBox="1">
            <a:spLocks/>
          </p:cNvSpPr>
          <p:nvPr/>
        </p:nvSpPr>
        <p:spPr bwMode="auto">
          <a:xfrm>
            <a:off x="6097587" y="2483534"/>
            <a:ext cx="2952328" cy="3903198"/>
          </a:xfrm>
          <a:prstGeom prst="rect">
            <a:avLst/>
          </a:prstGeom>
          <a:solidFill>
            <a:schemeClr val="accent4">
              <a:lumMod val="20000"/>
              <a:lumOff val="80000"/>
            </a:schemeClr>
          </a:solidFill>
          <a:ln w="9525">
            <a:noFill/>
            <a:miter lim="800000"/>
            <a:headEnd/>
            <a:tailEnd/>
          </a:ln>
          <a:effectLst/>
        </p:spPr>
        <p:txBody>
          <a:bodyPr vert="horz" wrap="square" lIns="80141" tIns="40070" rIns="80141" bIns="40070" numCol="1" anchor="t" anchorCtr="0" compatLnSpc="1">
            <a:prstTxWarp prst="textNoShape">
              <a:avLst/>
            </a:prstTxWarp>
          </a:bodyPr>
          <a:lstStyle/>
          <a:p>
            <a:pPr marL="299995" marR="0" lvl="0" indent="-299995" algn="l" defTabSz="801575" rtl="0" eaLnBrk="1" fontAlgn="base" latinLnBrk="0" hangingPunct="1">
              <a:lnSpc>
                <a:spcPct val="140000"/>
              </a:lnSpc>
              <a:spcBef>
                <a:spcPct val="0"/>
              </a:spcBef>
              <a:spcAft>
                <a:spcPct val="0"/>
              </a:spcAft>
              <a:buClr>
                <a:schemeClr val="tx1">
                  <a:lumMod val="50000"/>
                  <a:lumOff val="50000"/>
                </a:schemeClr>
              </a:buClr>
              <a:buSzPct val="60000"/>
              <a:buFont typeface="Wingdings" pitchFamily="2" charset="2"/>
              <a:buChar char="l"/>
              <a:tabLst/>
              <a:defRPr/>
            </a:pPr>
            <a:r>
              <a:rPr kumimoji="0" lang="en-US" sz="1200" b="1" i="0" u="none" strike="noStrike" kern="0" cap="none" spc="0" normalizeH="0" baseline="0" noProof="0" dirty="0" smtClean="0">
                <a:ln>
                  <a:noFill/>
                </a:ln>
                <a:solidFill>
                  <a:schemeClr val="tx1"/>
                </a:solidFill>
                <a:effectLst/>
                <a:uLnTx/>
                <a:uFillTx/>
                <a:latin typeface="+mn-lt"/>
                <a:ea typeface="+mn-ea"/>
                <a:cs typeface="+mn-cs"/>
              </a:rPr>
              <a:t>Unified Data Streaming Programming Model and DSL and pipelining</a:t>
            </a:r>
          </a:p>
          <a:p>
            <a:pPr marL="299995" marR="0" lvl="0" indent="-299995" algn="l" defTabSz="801575" rtl="0" eaLnBrk="1" fontAlgn="base" latinLnBrk="0" hangingPunct="1">
              <a:lnSpc>
                <a:spcPct val="140000"/>
              </a:lnSpc>
              <a:spcBef>
                <a:spcPct val="0"/>
              </a:spcBef>
              <a:spcAft>
                <a:spcPct val="0"/>
              </a:spcAft>
              <a:buClr>
                <a:schemeClr val="tx1">
                  <a:lumMod val="50000"/>
                  <a:lumOff val="50000"/>
                </a:schemeClr>
              </a:buClr>
              <a:buSzPct val="60000"/>
              <a:buFont typeface="Wingdings" pitchFamily="2" charset="2"/>
              <a:buChar char="l"/>
              <a:tabLst/>
              <a:defRPr/>
            </a:pPr>
            <a:r>
              <a:rPr lang="en-US" sz="1200" kern="0" dirty="0" smtClean="0">
                <a:solidFill>
                  <a:srgbClr val="FF0000"/>
                </a:solidFill>
                <a:latin typeface="+mn-lt"/>
                <a:ea typeface="+mn-ea"/>
              </a:rPr>
              <a:t>Realtime Streaming and Batch Processing</a:t>
            </a:r>
          </a:p>
          <a:p>
            <a:pPr marL="299995" marR="0" lvl="0" indent="-299995" algn="l" defTabSz="801575" rtl="0" eaLnBrk="1" fontAlgn="base" latinLnBrk="0" hangingPunct="1">
              <a:lnSpc>
                <a:spcPct val="140000"/>
              </a:lnSpc>
              <a:spcBef>
                <a:spcPct val="0"/>
              </a:spcBef>
              <a:spcAft>
                <a:spcPct val="0"/>
              </a:spcAft>
              <a:buClr>
                <a:schemeClr val="tx1">
                  <a:lumMod val="50000"/>
                  <a:lumOff val="50000"/>
                </a:schemeClr>
              </a:buClr>
              <a:buSzPct val="60000"/>
              <a:buFont typeface="Wingdings" pitchFamily="2" charset="2"/>
              <a:buChar char="l"/>
              <a:tabLst/>
              <a:defRPr/>
            </a:pPr>
            <a:r>
              <a:rPr lang="en-US" sz="1200" b="1" kern="0" dirty="0" smtClean="0">
                <a:latin typeface="+mn-lt"/>
                <a:ea typeface="+mn-ea"/>
              </a:rPr>
              <a:t>Rich Parallel processing with rich API</a:t>
            </a:r>
          </a:p>
          <a:p>
            <a:pPr marL="299995" marR="0" lvl="0" indent="-299995" algn="l" defTabSz="801575" rtl="0" eaLnBrk="1" fontAlgn="base" latinLnBrk="0" hangingPunct="1">
              <a:lnSpc>
                <a:spcPct val="140000"/>
              </a:lnSpc>
              <a:spcBef>
                <a:spcPct val="0"/>
              </a:spcBef>
              <a:spcAft>
                <a:spcPct val="0"/>
              </a:spcAft>
              <a:buClr>
                <a:schemeClr val="tx1">
                  <a:lumMod val="50000"/>
                  <a:lumOff val="50000"/>
                </a:schemeClr>
              </a:buClr>
              <a:buSzPct val="60000"/>
              <a:buFont typeface="Wingdings" pitchFamily="2" charset="2"/>
              <a:buChar char="l"/>
              <a:tabLst/>
              <a:defRPr/>
            </a:pPr>
            <a:r>
              <a:rPr lang="en-US" sz="1200" b="1" kern="0" dirty="0" smtClean="0">
                <a:latin typeface="+mn-lt"/>
                <a:ea typeface="+mn-ea"/>
              </a:rPr>
              <a:t>Resilient Distributed Data processing, with in-memory Cache analytics </a:t>
            </a:r>
            <a:r>
              <a:rPr lang="en-US" sz="1200" kern="0" dirty="0" smtClean="0">
                <a:solidFill>
                  <a:srgbClr val="FF0000"/>
                </a:solidFill>
                <a:latin typeface="+mn-lt"/>
                <a:ea typeface="+mn-ea"/>
              </a:rPr>
              <a:t>for huge stream input</a:t>
            </a:r>
          </a:p>
          <a:p>
            <a:pPr marL="299995" marR="0" lvl="0" indent="-299995" algn="l" defTabSz="801575" rtl="0" eaLnBrk="1" fontAlgn="base" latinLnBrk="0" hangingPunct="1">
              <a:lnSpc>
                <a:spcPct val="140000"/>
              </a:lnSpc>
              <a:spcBef>
                <a:spcPct val="0"/>
              </a:spcBef>
              <a:spcAft>
                <a:spcPct val="0"/>
              </a:spcAft>
              <a:buClr>
                <a:schemeClr val="tx1">
                  <a:lumMod val="50000"/>
                  <a:lumOff val="50000"/>
                </a:schemeClr>
              </a:buClr>
              <a:buSzPct val="60000"/>
              <a:buFont typeface="Wingdings" pitchFamily="2" charset="2"/>
              <a:buChar char="l"/>
              <a:tabLst/>
              <a:defRPr/>
            </a:pPr>
            <a:r>
              <a:rPr lang="en-US" sz="1200" b="1" kern="0" dirty="0" smtClean="0">
                <a:latin typeface="+mn-lt"/>
                <a:ea typeface="+mn-ea"/>
              </a:rPr>
              <a:t>ML analytics &amp;Graph/R predictive modeling and analytics</a:t>
            </a:r>
          </a:p>
          <a:p>
            <a:pPr marL="299995" marR="0" lvl="0" indent="-299995" algn="l" defTabSz="801575" rtl="0" eaLnBrk="1" fontAlgn="base" latinLnBrk="0" hangingPunct="1">
              <a:lnSpc>
                <a:spcPct val="140000"/>
              </a:lnSpc>
              <a:spcBef>
                <a:spcPct val="0"/>
              </a:spcBef>
              <a:spcAft>
                <a:spcPct val="0"/>
              </a:spcAft>
              <a:buClr>
                <a:schemeClr val="tx1">
                  <a:lumMod val="50000"/>
                  <a:lumOff val="50000"/>
                </a:schemeClr>
              </a:buClr>
              <a:buSzPct val="60000"/>
              <a:buFont typeface="Wingdings" pitchFamily="2" charset="2"/>
              <a:buChar char="l"/>
              <a:tabLst/>
              <a:defRPr/>
            </a:pPr>
            <a:r>
              <a:rPr lang="en-US" sz="1200" b="1" kern="0" dirty="0" smtClean="0">
                <a:latin typeface="+mn-lt"/>
                <a:ea typeface="+mn-ea"/>
              </a:rPr>
              <a:t>Rich Query and Time Series</a:t>
            </a:r>
          </a:p>
          <a:p>
            <a:pPr marL="299995" marR="0" lvl="0" indent="-299995" algn="l" defTabSz="801575" rtl="0" eaLnBrk="1" fontAlgn="base" latinLnBrk="0" hangingPunct="1">
              <a:lnSpc>
                <a:spcPct val="140000"/>
              </a:lnSpc>
              <a:spcBef>
                <a:spcPct val="0"/>
              </a:spcBef>
              <a:spcAft>
                <a:spcPct val="0"/>
              </a:spcAft>
              <a:buClr>
                <a:schemeClr val="tx1">
                  <a:lumMod val="50000"/>
                  <a:lumOff val="50000"/>
                </a:schemeClr>
              </a:buClr>
              <a:buSzPct val="60000"/>
              <a:buFont typeface="Wingdings" pitchFamily="2" charset="2"/>
              <a:buChar char="l"/>
              <a:tabLst/>
              <a:defRPr/>
            </a:pPr>
            <a:r>
              <a:rPr lang="en-US" sz="1200" b="1" kern="0" dirty="0" smtClean="0"/>
              <a:t>Beam allows integration with other runners ( Spark, Storm )for compatibility </a:t>
            </a:r>
            <a:endParaRPr lang="en-US" sz="1000" kern="0" dirty="0" smtClean="0">
              <a:latin typeface="+mn-lt"/>
              <a:ea typeface="+mn-ea"/>
            </a:endParaRPr>
          </a:p>
        </p:txBody>
      </p:sp>
      <p:sp>
        <p:nvSpPr>
          <p:cNvPr id="10" name="Content Placeholder 5"/>
          <p:cNvSpPr txBox="1">
            <a:spLocks/>
          </p:cNvSpPr>
          <p:nvPr/>
        </p:nvSpPr>
        <p:spPr bwMode="auto">
          <a:xfrm>
            <a:off x="9073007" y="2493690"/>
            <a:ext cx="3073252" cy="3893042"/>
          </a:xfrm>
          <a:prstGeom prst="rect">
            <a:avLst/>
          </a:prstGeom>
          <a:solidFill>
            <a:schemeClr val="accent1">
              <a:lumMod val="40000"/>
              <a:lumOff val="60000"/>
            </a:schemeClr>
          </a:solidFill>
          <a:ln w="9525">
            <a:noFill/>
            <a:miter lim="800000"/>
            <a:headEnd/>
            <a:tailEnd/>
          </a:ln>
          <a:effectLst/>
        </p:spPr>
        <p:txBody>
          <a:bodyPr vert="horz" wrap="square" lIns="80141" tIns="40070" rIns="80141" bIns="40070" numCol="1" anchor="t" anchorCtr="0" compatLnSpc="1">
            <a:prstTxWarp prst="textNoShape">
              <a:avLst/>
            </a:prstTxWarp>
          </a:bodyPr>
          <a:lstStyle/>
          <a:p>
            <a:pPr marL="299995" marR="0" lvl="0" indent="-299995" algn="l" defTabSz="801575" rtl="0" eaLnBrk="1" fontAlgn="base" latinLnBrk="0" hangingPunct="1">
              <a:lnSpc>
                <a:spcPct val="140000"/>
              </a:lnSpc>
              <a:spcBef>
                <a:spcPct val="0"/>
              </a:spcBef>
              <a:spcAft>
                <a:spcPct val="0"/>
              </a:spcAft>
              <a:buClr>
                <a:schemeClr val="bg2"/>
              </a:buClr>
              <a:buSzPct val="60000"/>
              <a:buFont typeface="Wingdings" pitchFamily="2" charset="2"/>
              <a:buChar char="l"/>
              <a:tabLst/>
              <a:defRPr/>
            </a:pPr>
            <a:r>
              <a:rPr kumimoji="0" lang="en-US" sz="1600" b="1" i="0" u="none" strike="noStrike" kern="0" cap="none" spc="0" normalizeH="0" baseline="0" noProof="0" dirty="0" smtClean="0">
                <a:ln>
                  <a:noFill/>
                </a:ln>
                <a:solidFill>
                  <a:schemeClr val="tx1"/>
                </a:solidFill>
                <a:effectLst/>
                <a:uLnTx/>
                <a:uFillTx/>
                <a:latin typeface="+mn-lt"/>
                <a:ea typeface="+mn-ea"/>
                <a:cs typeface="+mn-cs"/>
              </a:rPr>
              <a:t>DDS Cache/Event Store</a:t>
            </a:r>
            <a:endParaRPr lang="en-US" sz="1600" b="1" kern="0" dirty="0" smtClean="0">
              <a:latin typeface="+mn-lt"/>
              <a:ea typeface="+mn-ea"/>
            </a:endParaRPr>
          </a:p>
          <a:p>
            <a:pPr marL="299995" marR="0" lvl="0" indent="-299995" algn="l" defTabSz="801575" rtl="0" eaLnBrk="1" fontAlgn="base" latinLnBrk="0" hangingPunct="1">
              <a:lnSpc>
                <a:spcPct val="140000"/>
              </a:lnSpc>
              <a:spcBef>
                <a:spcPct val="0"/>
              </a:spcBef>
              <a:spcAft>
                <a:spcPct val="0"/>
              </a:spcAft>
              <a:buClr>
                <a:schemeClr val="bg2"/>
              </a:buClr>
              <a:buSzPct val="60000"/>
              <a:buFont typeface="Wingdings" pitchFamily="2" charset="2"/>
              <a:buChar char="l"/>
              <a:tabLst/>
              <a:defRPr/>
            </a:pPr>
            <a:r>
              <a:rPr lang="en-US" sz="1600" b="1" kern="0" dirty="0" smtClean="0">
                <a:latin typeface="+mn-lt"/>
                <a:ea typeface="+mn-ea"/>
              </a:rPr>
              <a:t>Need based DB use  for backend store</a:t>
            </a:r>
          </a:p>
          <a:p>
            <a:pPr marL="299995" indent="-299995" defTabSz="801575">
              <a:lnSpc>
                <a:spcPct val="140000"/>
              </a:lnSpc>
              <a:buClr>
                <a:schemeClr val="bg2"/>
              </a:buClr>
              <a:buSzPct val="60000"/>
              <a:buFont typeface="Wingdings" pitchFamily="2" charset="2"/>
              <a:buChar char="l"/>
              <a:defRPr/>
            </a:pPr>
            <a:r>
              <a:rPr lang="en-US" sz="1600" b="1" kern="0" dirty="0" smtClean="0">
                <a:latin typeface="+mn-lt"/>
                <a:ea typeface="+mn-ea"/>
              </a:rPr>
              <a:t>Geo Distributed</a:t>
            </a:r>
          </a:p>
          <a:p>
            <a:pPr marL="299995" indent="-299995" defTabSz="801575">
              <a:lnSpc>
                <a:spcPct val="140000"/>
              </a:lnSpc>
              <a:buClr>
                <a:schemeClr val="bg2"/>
              </a:buClr>
              <a:buSzPct val="60000"/>
              <a:buFont typeface="Wingdings" pitchFamily="2" charset="2"/>
              <a:buChar char="l"/>
              <a:defRPr/>
            </a:pPr>
            <a:r>
              <a:rPr lang="en-US" sz="1600" b="1" kern="0" dirty="0" smtClean="0">
                <a:latin typeface="+mn-lt"/>
                <a:ea typeface="+mn-ea"/>
              </a:rPr>
              <a:t>Consistency( </a:t>
            </a:r>
            <a:r>
              <a:rPr lang="en-US" sz="1600" dirty="0" smtClean="0">
                <a:sym typeface="Wingdings"/>
              </a:rPr>
              <a:t></a:t>
            </a:r>
            <a:r>
              <a:rPr lang="en-US" sz="1050" dirty="0" smtClean="0">
                <a:sym typeface="Wingdings"/>
              </a:rPr>
              <a:t> </a:t>
            </a:r>
            <a:r>
              <a:rPr lang="en-US" sz="1600" b="1" kern="0" dirty="0" smtClean="0">
                <a:latin typeface="+mn-lt"/>
                <a:ea typeface="+mn-ea"/>
              </a:rPr>
              <a:t>Eventual) for supporting </a:t>
            </a:r>
            <a:r>
              <a:rPr lang="en-US" sz="1600" b="1" kern="0" dirty="0" smtClean="0">
                <a:solidFill>
                  <a:srgbClr val="FF0000"/>
                </a:solidFill>
                <a:latin typeface="+mn-lt"/>
                <a:ea typeface="+mn-ea"/>
              </a:rPr>
              <a:t>statefull</a:t>
            </a:r>
            <a:r>
              <a:rPr lang="en-US" sz="1600" b="1" kern="0" dirty="0" smtClean="0">
                <a:latin typeface="+mn-lt"/>
                <a:ea typeface="+mn-ea"/>
              </a:rPr>
              <a:t> entities</a:t>
            </a:r>
          </a:p>
          <a:p>
            <a:pPr marL="299995" indent="-299995" defTabSz="801575">
              <a:lnSpc>
                <a:spcPct val="140000"/>
              </a:lnSpc>
              <a:buClr>
                <a:schemeClr val="bg2"/>
              </a:buClr>
              <a:buSzPct val="60000"/>
              <a:buFont typeface="Wingdings" pitchFamily="2" charset="2"/>
              <a:buChar char="l"/>
              <a:defRPr/>
            </a:pPr>
            <a:r>
              <a:rPr lang="en-US" sz="1600" b="1" kern="0" dirty="0" smtClean="0">
                <a:latin typeface="+mn-lt"/>
                <a:ea typeface="+mn-ea"/>
              </a:rPr>
              <a:t>Backend Connectors for integration of huge K,V store</a:t>
            </a:r>
          </a:p>
          <a:p>
            <a:pPr marL="299995" marR="0" lvl="0" indent="-299995" algn="l" defTabSz="801575" rtl="0" eaLnBrk="1" fontAlgn="base" latinLnBrk="0" hangingPunct="1">
              <a:lnSpc>
                <a:spcPct val="140000"/>
              </a:lnSpc>
              <a:spcBef>
                <a:spcPct val="0"/>
              </a:spcBef>
              <a:spcAft>
                <a:spcPct val="0"/>
              </a:spcAft>
              <a:buClr>
                <a:schemeClr val="bg2"/>
              </a:buClr>
              <a:buSzPct val="60000"/>
              <a:buFont typeface="Wingdings" pitchFamily="2" charset="2"/>
              <a:buChar char="l"/>
              <a:tabLst/>
              <a:defRPr/>
            </a:pPr>
            <a:endParaRPr kumimoji="0" lang="en-US" sz="1600" b="1" i="0" u="none" strike="noStrike" kern="0" cap="none" spc="0" normalizeH="0" baseline="0" noProof="0" dirty="0">
              <a:ln>
                <a:noFill/>
              </a:ln>
              <a:solidFill>
                <a:schemeClr val="tx1"/>
              </a:solidFill>
              <a:effectLst/>
              <a:uLnTx/>
              <a:uFillTx/>
              <a:latin typeface="+mn-lt"/>
              <a:ea typeface="+mn-ea"/>
              <a:cs typeface="+mn-cs"/>
            </a:endParaRPr>
          </a:p>
        </p:txBody>
      </p:sp>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73751" y="1285662"/>
            <a:ext cx="675205" cy="675205"/>
          </a:xfrm>
          <a:prstGeom prst="rect">
            <a:avLst/>
          </a:prstGeom>
        </p:spPr>
      </p:pic>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92426" y="1169328"/>
            <a:ext cx="737309" cy="737309"/>
          </a:xfrm>
          <a:prstGeom prst="rect">
            <a:avLst/>
          </a:prstGeom>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30808" y="1521869"/>
            <a:ext cx="1228174" cy="375821"/>
          </a:xfrm>
          <a:prstGeom prst="rect">
            <a:avLst/>
          </a:prstGeom>
        </p:spPr>
      </p:pic>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14693" y="977035"/>
            <a:ext cx="868583" cy="868583"/>
          </a:xfrm>
          <a:prstGeom prst="rect">
            <a:avLst/>
          </a:prstGeom>
        </p:spPr>
      </p:pic>
      <p:pic>
        <p:nvPicPr>
          <p:cNvPr id="15" name="Picture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4989" y="1197546"/>
            <a:ext cx="727469" cy="727469"/>
          </a:xfrm>
          <a:prstGeom prst="rect">
            <a:avLst/>
          </a:prstGeom>
        </p:spPr>
      </p:pic>
      <p:pic>
        <p:nvPicPr>
          <p:cNvPr id="16" name="Picture 1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500738" y="1233398"/>
            <a:ext cx="727469" cy="727469"/>
          </a:xfrm>
          <a:prstGeom prst="rect">
            <a:avLst/>
          </a:prstGeom>
        </p:spPr>
      </p:pic>
      <p:sp>
        <p:nvSpPr>
          <p:cNvPr id="18" name="Slide Number Placeholder 17"/>
          <p:cNvSpPr>
            <a:spLocks noGrp="1"/>
          </p:cNvSpPr>
          <p:nvPr>
            <p:ph type="sldNum" sz="quarter" idx="12"/>
          </p:nvPr>
        </p:nvSpPr>
        <p:spPr/>
        <p:txBody>
          <a:bodyPr/>
          <a:lstStyle/>
          <a:p>
            <a:fld id="{6C9CD605-947A-3C4E-98CB-B055F943FEBA}" type="slidenum">
              <a:rPr lang="en-US" smtClean="0"/>
              <a:pPr/>
              <a:t>10</a:t>
            </a:fld>
            <a:endParaRPr lang="en-US" dirty="0"/>
          </a:p>
        </p:txBody>
      </p:sp>
    </p:spTree>
    <p:extLst>
      <p:ext uri="{BB962C8B-B14F-4D97-AF65-F5344CB8AC3E}">
        <p14:creationId xmlns:p14="http://schemas.microsoft.com/office/powerpoint/2010/main" val="1863802487"/>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39425" y="180428"/>
            <a:ext cx="10844563" cy="615553"/>
          </a:xfrm>
        </p:spPr>
        <p:txBody>
          <a:bodyPr>
            <a:normAutofit/>
          </a:bodyPr>
          <a:lstStyle/>
          <a:p>
            <a:r>
              <a:rPr lang="en-US" sz="3200" b="1" dirty="0">
                <a:solidFill>
                  <a:schemeClr val="bg1"/>
                </a:solidFill>
                <a:latin typeface="Arial" panose="020B0604020202020204"/>
              </a:rPr>
              <a:t>RESP Design-time and Run-time Operations</a:t>
            </a:r>
            <a:endParaRPr lang="en-US" sz="3200" dirty="0">
              <a:solidFill>
                <a:schemeClr val="bg1"/>
              </a:solidFill>
            </a:endParaRPr>
          </a:p>
        </p:txBody>
      </p:sp>
      <p:sp>
        <p:nvSpPr>
          <p:cNvPr id="2" name="Slide Number Placeholder 1"/>
          <p:cNvSpPr>
            <a:spLocks noGrp="1"/>
          </p:cNvSpPr>
          <p:nvPr>
            <p:ph type="sldNum" sz="quarter" idx="4294967295"/>
          </p:nvPr>
        </p:nvSpPr>
        <p:spPr>
          <a:xfrm>
            <a:off x="11583988" y="6503988"/>
            <a:ext cx="608012" cy="365125"/>
          </a:xfrm>
        </p:spPr>
        <p:txBody>
          <a:bodyPr/>
          <a:lstStyle/>
          <a:p>
            <a:fld id="{6C9CD605-947A-3C4E-98CB-B055F943FEBA}" type="slidenum">
              <a:rPr lang="en-US" smtClean="0"/>
              <a:pPr/>
              <a:t>11</a:t>
            </a:fld>
            <a:endParaRPr lang="en-US" dirty="0"/>
          </a:p>
        </p:txBody>
      </p:sp>
      <p:sp>
        <p:nvSpPr>
          <p:cNvPr id="4" name="Rectangle 3"/>
          <p:cNvSpPr/>
          <p:nvPr/>
        </p:nvSpPr>
        <p:spPr>
          <a:xfrm>
            <a:off x="185188" y="1294533"/>
            <a:ext cx="1561387" cy="461665"/>
          </a:xfrm>
          <a:prstGeom prst="rect">
            <a:avLst/>
          </a:prstGeom>
          <a:ln>
            <a:solidFill>
              <a:schemeClr val="tx1"/>
            </a:solidFill>
          </a:ln>
        </p:spPr>
        <p:txBody>
          <a:bodyPr wrap="square">
            <a:spAutoFit/>
          </a:bodyPr>
          <a:lstStyle/>
          <a:p>
            <a:r>
              <a:rPr lang="en-US" sz="1200" b="1" dirty="0"/>
              <a:t>On-boarding new Platform </a:t>
            </a:r>
            <a:r>
              <a:rPr lang="en-US" sz="1200" b="1" dirty="0" smtClean="0"/>
              <a:t>components</a:t>
            </a:r>
            <a:endParaRPr lang="en-US" sz="1200" b="1" dirty="0"/>
          </a:p>
        </p:txBody>
      </p:sp>
      <p:sp>
        <p:nvSpPr>
          <p:cNvPr id="5" name="Rounded Rectangle 4"/>
          <p:cNvSpPr/>
          <p:nvPr/>
        </p:nvSpPr>
        <p:spPr>
          <a:xfrm>
            <a:off x="871931" y="3280792"/>
            <a:ext cx="874643" cy="649357"/>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Flink</a:t>
            </a:r>
            <a:endParaRPr lang="en-US" sz="1200" dirty="0"/>
          </a:p>
        </p:txBody>
      </p:sp>
      <p:sp>
        <p:nvSpPr>
          <p:cNvPr id="6" name="Rounded Rectangle 5"/>
          <p:cNvSpPr/>
          <p:nvPr/>
        </p:nvSpPr>
        <p:spPr>
          <a:xfrm>
            <a:off x="924952" y="4685971"/>
            <a:ext cx="874643" cy="654860"/>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Akka enabled MSrvc</a:t>
            </a:r>
            <a:endParaRPr lang="en-US" sz="1200" dirty="0"/>
          </a:p>
        </p:txBody>
      </p:sp>
      <p:sp>
        <p:nvSpPr>
          <p:cNvPr id="7" name="Rounded Rectangle 6"/>
          <p:cNvSpPr/>
          <p:nvPr/>
        </p:nvSpPr>
        <p:spPr>
          <a:xfrm>
            <a:off x="863583" y="1872300"/>
            <a:ext cx="874643" cy="654860"/>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DDS VES Collector</a:t>
            </a:r>
            <a:endParaRPr lang="en-US" sz="1200" dirty="0"/>
          </a:p>
        </p:txBody>
      </p:sp>
      <p:sp>
        <p:nvSpPr>
          <p:cNvPr id="8" name="Rounded Rectangle 7"/>
          <p:cNvSpPr/>
          <p:nvPr/>
        </p:nvSpPr>
        <p:spPr>
          <a:xfrm>
            <a:off x="871932" y="2593393"/>
            <a:ext cx="874643" cy="654860"/>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DDS Proxy Collector</a:t>
            </a:r>
            <a:endParaRPr lang="en-US" sz="1200" dirty="0"/>
          </a:p>
        </p:txBody>
      </p:sp>
      <p:sp>
        <p:nvSpPr>
          <p:cNvPr id="9" name="Rounded Rectangle 8"/>
          <p:cNvSpPr/>
          <p:nvPr/>
        </p:nvSpPr>
        <p:spPr>
          <a:xfrm>
            <a:off x="890880" y="3980630"/>
            <a:ext cx="874643" cy="654860"/>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Beam enabled MSrvc </a:t>
            </a:r>
            <a:endParaRPr lang="en-US" sz="1200" dirty="0"/>
          </a:p>
        </p:txBody>
      </p:sp>
      <p:sp>
        <p:nvSpPr>
          <p:cNvPr id="10" name="Rectangle 9"/>
          <p:cNvSpPr/>
          <p:nvPr/>
        </p:nvSpPr>
        <p:spPr>
          <a:xfrm>
            <a:off x="2974716" y="2099269"/>
            <a:ext cx="2935351" cy="1815882"/>
          </a:xfrm>
          <a:prstGeom prst="rect">
            <a:avLst/>
          </a:prstGeom>
        </p:spPr>
        <p:txBody>
          <a:bodyPr wrap="square">
            <a:spAutoFit/>
          </a:bodyPr>
          <a:lstStyle/>
          <a:p>
            <a:pPr marL="342900" indent="-342900">
              <a:buFont typeface="+mj-lt"/>
              <a:buAutoNum type="arabicPeriod"/>
            </a:pPr>
            <a:r>
              <a:rPr lang="en-US" sz="1400" dirty="0" smtClean="0"/>
              <a:t>Inputs </a:t>
            </a:r>
            <a:r>
              <a:rPr lang="en-US" sz="1400" dirty="0"/>
              <a:t>Output Configuration</a:t>
            </a:r>
          </a:p>
          <a:p>
            <a:pPr marL="342900" indent="-342900">
              <a:buFont typeface="+mj-lt"/>
              <a:buAutoNum type="arabicPeriod"/>
            </a:pPr>
            <a:r>
              <a:rPr lang="en-US" sz="1400" dirty="0"/>
              <a:t>TOSCA model Templates </a:t>
            </a:r>
            <a:r>
              <a:rPr lang="en-US" sz="1400" dirty="0" smtClean="0"/>
              <a:t>created </a:t>
            </a:r>
            <a:r>
              <a:rPr lang="en-US" sz="1400" dirty="0"/>
              <a:t>for  Cloudify blueprint</a:t>
            </a:r>
          </a:p>
          <a:p>
            <a:pPr marL="342900" indent="-342900">
              <a:buFont typeface="+mj-lt"/>
              <a:buAutoNum type="arabicPeriod"/>
            </a:pPr>
            <a:r>
              <a:rPr lang="en-US" sz="1400" dirty="0"/>
              <a:t>Import into SDC</a:t>
            </a:r>
          </a:p>
          <a:p>
            <a:pPr marL="342900" indent="-342900">
              <a:buFont typeface="+mj-lt"/>
              <a:buAutoNum type="arabicPeriod"/>
            </a:pPr>
            <a:r>
              <a:rPr lang="en-US" sz="1400" dirty="0"/>
              <a:t>Saved in Catalog</a:t>
            </a:r>
          </a:p>
          <a:p>
            <a:pPr marL="342900" indent="-342900">
              <a:buFont typeface="+mj-lt"/>
              <a:buAutoNum type="arabicPeriod"/>
            </a:pPr>
            <a:r>
              <a:rPr lang="en-US" sz="1400" dirty="0"/>
              <a:t>Data Streaming</a:t>
            </a:r>
          </a:p>
          <a:p>
            <a:pPr marL="800100" lvl="1" indent="-342900">
              <a:buFont typeface="+mj-lt"/>
              <a:buAutoNum type="arabicPeriod"/>
            </a:pPr>
            <a:r>
              <a:rPr lang="en-US" sz="1400" dirty="0"/>
              <a:t>VES Event Data formats created</a:t>
            </a:r>
          </a:p>
        </p:txBody>
      </p:sp>
      <p:sp>
        <p:nvSpPr>
          <p:cNvPr id="11" name="Rectangle 10"/>
          <p:cNvSpPr/>
          <p:nvPr/>
        </p:nvSpPr>
        <p:spPr>
          <a:xfrm>
            <a:off x="5910067" y="2127696"/>
            <a:ext cx="3100892" cy="738664"/>
          </a:xfrm>
          <a:prstGeom prst="rect">
            <a:avLst/>
          </a:prstGeom>
        </p:spPr>
        <p:txBody>
          <a:bodyPr wrap="square">
            <a:spAutoFit/>
          </a:bodyPr>
          <a:lstStyle/>
          <a:p>
            <a:pPr marL="800100" lvl="1" indent="-342900">
              <a:buFont typeface="+mj-lt"/>
              <a:buAutoNum type="arabicPeriod"/>
            </a:pPr>
            <a:r>
              <a:rPr lang="en-US" sz="1400" dirty="0" smtClean="0"/>
              <a:t>DCAE </a:t>
            </a:r>
            <a:r>
              <a:rPr lang="en-US" sz="1400" dirty="0"/>
              <a:t>template populate to drive Use Case </a:t>
            </a:r>
            <a:r>
              <a:rPr lang="en-US" sz="1400" dirty="0" smtClean="0"/>
              <a:t>Microservices  </a:t>
            </a:r>
            <a:r>
              <a:rPr lang="en-US" sz="1400" dirty="0"/>
              <a:t>( </a:t>
            </a:r>
            <a:r>
              <a:rPr lang="en-US" sz="1400" dirty="0" smtClean="0"/>
              <a:t>IoT, </a:t>
            </a:r>
            <a:r>
              <a:rPr lang="en-US" sz="1400" dirty="0" err="1" smtClean="0"/>
              <a:t>VoLTE</a:t>
            </a:r>
            <a:r>
              <a:rPr lang="en-US" sz="1400" dirty="0" smtClean="0"/>
              <a:t>,  </a:t>
            </a:r>
            <a:r>
              <a:rPr lang="en-US" sz="1400" dirty="0"/>
              <a:t>TCA, Other ..)</a:t>
            </a:r>
          </a:p>
        </p:txBody>
      </p:sp>
      <p:sp>
        <p:nvSpPr>
          <p:cNvPr id="12" name="Rectangle 11"/>
          <p:cNvSpPr/>
          <p:nvPr/>
        </p:nvSpPr>
        <p:spPr>
          <a:xfrm>
            <a:off x="2538463" y="1309404"/>
            <a:ext cx="1734507" cy="461665"/>
          </a:xfrm>
          <a:prstGeom prst="rect">
            <a:avLst/>
          </a:prstGeom>
          <a:ln>
            <a:solidFill>
              <a:schemeClr val="tx1"/>
            </a:solidFill>
          </a:ln>
        </p:spPr>
        <p:txBody>
          <a:bodyPr wrap="square">
            <a:spAutoFit/>
          </a:bodyPr>
          <a:lstStyle/>
          <a:p>
            <a:pPr algn="ctr"/>
            <a:r>
              <a:rPr lang="en-US" sz="1200" b="1" dirty="0"/>
              <a:t>Platform On-boarding of new Templates</a:t>
            </a:r>
          </a:p>
        </p:txBody>
      </p:sp>
      <p:sp>
        <p:nvSpPr>
          <p:cNvPr id="13" name="Rectangle 12"/>
          <p:cNvSpPr/>
          <p:nvPr/>
        </p:nvSpPr>
        <p:spPr>
          <a:xfrm>
            <a:off x="5560598" y="1311295"/>
            <a:ext cx="1251433" cy="461665"/>
          </a:xfrm>
          <a:prstGeom prst="rect">
            <a:avLst/>
          </a:prstGeom>
          <a:ln>
            <a:solidFill>
              <a:schemeClr val="tx1"/>
            </a:solidFill>
          </a:ln>
        </p:spPr>
        <p:txBody>
          <a:bodyPr wrap="square">
            <a:spAutoFit/>
          </a:bodyPr>
          <a:lstStyle/>
          <a:p>
            <a:pPr algn="ctr"/>
            <a:r>
              <a:rPr lang="en-US" sz="1200" b="1" dirty="0"/>
              <a:t>Design Service Creation</a:t>
            </a:r>
          </a:p>
        </p:txBody>
      </p:sp>
      <p:sp>
        <p:nvSpPr>
          <p:cNvPr id="14" name="Rectangle 13"/>
          <p:cNvSpPr/>
          <p:nvPr/>
        </p:nvSpPr>
        <p:spPr>
          <a:xfrm>
            <a:off x="8745602" y="1372424"/>
            <a:ext cx="765146" cy="276999"/>
          </a:xfrm>
          <a:prstGeom prst="rect">
            <a:avLst/>
          </a:prstGeom>
          <a:ln>
            <a:solidFill>
              <a:schemeClr val="tx1"/>
            </a:solidFill>
          </a:ln>
        </p:spPr>
        <p:txBody>
          <a:bodyPr wrap="none">
            <a:spAutoFit/>
          </a:bodyPr>
          <a:lstStyle/>
          <a:p>
            <a:r>
              <a:rPr lang="en-US" sz="1200" b="1" dirty="0"/>
              <a:t>Runtime </a:t>
            </a:r>
          </a:p>
        </p:txBody>
      </p:sp>
      <p:sp>
        <p:nvSpPr>
          <p:cNvPr id="15" name="Rectangle 14"/>
          <p:cNvSpPr/>
          <p:nvPr/>
        </p:nvSpPr>
        <p:spPr>
          <a:xfrm>
            <a:off x="9340145" y="2136403"/>
            <a:ext cx="2696193" cy="2031325"/>
          </a:xfrm>
          <a:prstGeom prst="rect">
            <a:avLst/>
          </a:prstGeom>
        </p:spPr>
        <p:txBody>
          <a:bodyPr wrap="square">
            <a:spAutoFit/>
          </a:bodyPr>
          <a:lstStyle/>
          <a:p>
            <a:pPr marL="342900" indent="-342900">
              <a:buFont typeface="+mj-lt"/>
              <a:buAutoNum type="arabicPeriod"/>
            </a:pPr>
            <a:r>
              <a:rPr lang="en-US" sz="1400" dirty="0"/>
              <a:t>DCAE Controller pushes instantiations </a:t>
            </a:r>
            <a:r>
              <a:rPr lang="en-US" sz="1400" dirty="0" smtClean="0"/>
              <a:t>configurations and policies for </a:t>
            </a:r>
            <a:r>
              <a:rPr lang="en-US" sz="1400" dirty="0"/>
              <a:t>new services as defined in the new DACE Orchestration ( Cloudify) </a:t>
            </a:r>
            <a:r>
              <a:rPr lang="en-US" sz="1400" dirty="0" smtClean="0"/>
              <a:t>Blueprints</a:t>
            </a:r>
          </a:p>
          <a:p>
            <a:pPr marL="342900" indent="-342900">
              <a:buFont typeface="+mj-lt"/>
              <a:buAutoNum type="arabicPeriod"/>
            </a:pPr>
            <a:r>
              <a:rPr lang="en-US" sz="1400" dirty="0" smtClean="0"/>
              <a:t>Run-Time VES Real-Time Event processing by use cases Microservices </a:t>
            </a:r>
            <a:endParaRPr lang="en-US" sz="1400" dirty="0"/>
          </a:p>
        </p:txBody>
      </p:sp>
      <p:sp>
        <p:nvSpPr>
          <p:cNvPr id="16" name="Rectangle 15"/>
          <p:cNvSpPr/>
          <p:nvPr/>
        </p:nvSpPr>
        <p:spPr>
          <a:xfrm rot="5400000">
            <a:off x="-799227" y="3294653"/>
            <a:ext cx="2710543" cy="3465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Platform Deployment</a:t>
            </a:r>
            <a:endParaRPr lang="en-US" dirty="0"/>
          </a:p>
        </p:txBody>
      </p:sp>
      <p:sp>
        <p:nvSpPr>
          <p:cNvPr id="17" name="Rectangle 16"/>
          <p:cNvSpPr/>
          <p:nvPr/>
        </p:nvSpPr>
        <p:spPr>
          <a:xfrm rot="5400000">
            <a:off x="1325297" y="3290281"/>
            <a:ext cx="2841137" cy="3465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Design -Time Deployment</a:t>
            </a:r>
            <a:endParaRPr lang="en-US" dirty="0"/>
          </a:p>
        </p:txBody>
      </p:sp>
      <p:sp>
        <p:nvSpPr>
          <p:cNvPr id="18" name="Rectangle 17"/>
          <p:cNvSpPr/>
          <p:nvPr/>
        </p:nvSpPr>
        <p:spPr>
          <a:xfrm rot="5400000">
            <a:off x="4656218" y="3375175"/>
            <a:ext cx="2841137" cy="3465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Design -Time Deployment</a:t>
            </a:r>
            <a:endParaRPr lang="en-US" dirty="0"/>
          </a:p>
        </p:txBody>
      </p:sp>
      <p:sp>
        <p:nvSpPr>
          <p:cNvPr id="19" name="Rectangle 18"/>
          <p:cNvSpPr/>
          <p:nvPr/>
        </p:nvSpPr>
        <p:spPr>
          <a:xfrm rot="5400000">
            <a:off x="7699413" y="3383712"/>
            <a:ext cx="2841137" cy="3465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Run -Time Deployment</a:t>
            </a:r>
            <a:endParaRPr lang="en-US" dirty="0"/>
          </a:p>
        </p:txBody>
      </p:sp>
    </p:spTree>
    <p:extLst>
      <p:ext uri="{BB962C8B-B14F-4D97-AF65-F5344CB8AC3E}">
        <p14:creationId xmlns:p14="http://schemas.microsoft.com/office/powerpoint/2010/main" val="4063147392"/>
      </p:ext>
    </p:extLst>
  </p:cSld>
  <p:clrMapOvr>
    <a:masterClrMapping/>
  </p:clrMapOvr>
  <p:transition spd="med"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593046" y="153135"/>
            <a:ext cx="10975658" cy="477467"/>
          </a:xfrm>
          <a:prstGeom prst="rect">
            <a:avLst/>
          </a:prstGeom>
        </p:spPr>
        <p:txBody>
          <a:bodyPr/>
          <a:lst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a:lstStyle>
          <a:p>
            <a:pPr algn="ctr"/>
            <a:r>
              <a:rPr lang="en-US" sz="3200" b="1" dirty="0" smtClean="0"/>
              <a:t>ONAP Gaps (1/2)</a:t>
            </a:r>
            <a:endParaRPr lang="en-US" sz="3200" b="1" dirty="0"/>
          </a:p>
        </p:txBody>
      </p:sp>
      <p:graphicFrame>
        <p:nvGraphicFramePr>
          <p:cNvPr id="4" name="Content Placeholder 9"/>
          <p:cNvGraphicFramePr>
            <a:graphicFrameLocks/>
          </p:cNvGraphicFramePr>
          <p:nvPr>
            <p:extLst>
              <p:ext uri="{D42A27DB-BD31-4B8C-83A1-F6EECF244321}">
                <p14:modId xmlns:p14="http://schemas.microsoft.com/office/powerpoint/2010/main" val="3524388509"/>
              </p:ext>
            </p:extLst>
          </p:nvPr>
        </p:nvGraphicFramePr>
        <p:xfrm>
          <a:off x="0" y="1283118"/>
          <a:ext cx="5370770" cy="49068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 Placeholder 6"/>
          <p:cNvSpPr txBox="1">
            <a:spLocks/>
          </p:cNvSpPr>
          <p:nvPr/>
        </p:nvSpPr>
        <p:spPr>
          <a:xfrm>
            <a:off x="456241" y="6177384"/>
            <a:ext cx="5390437" cy="418524"/>
          </a:xfrm>
          <a:prstGeom prst="rect">
            <a:avLst/>
          </a:prstGeom>
        </p:spPr>
        <p:txBody>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sz="1400" b="1" dirty="0" smtClean="0">
                <a:latin typeface="Bradley Hand ITC" panose="03070402050302030203" pitchFamily="66" charset="0"/>
              </a:rPr>
              <a:t>Rich </a:t>
            </a:r>
            <a:r>
              <a:rPr lang="en-US" sz="1400" b="1" dirty="0" smtClean="0">
                <a:solidFill>
                  <a:srgbClr val="FF0000"/>
                </a:solidFill>
                <a:latin typeface="Bradley Hand ITC" panose="03070402050302030203" pitchFamily="66" charset="0"/>
              </a:rPr>
              <a:t>Complementing Common Service</a:t>
            </a:r>
            <a:r>
              <a:rPr lang="en-US" sz="1400" b="1" dirty="0" smtClean="0">
                <a:latin typeface="Bradley Hand ITC" panose="03070402050302030203" pitchFamily="66" charset="0"/>
              </a:rPr>
              <a:t>  </a:t>
            </a:r>
            <a:r>
              <a:rPr lang="en-US" sz="1400" b="1" dirty="0" smtClean="0">
                <a:solidFill>
                  <a:srgbClr val="FF0000"/>
                </a:solidFill>
                <a:latin typeface="Bradley Hand ITC" panose="03070402050302030203" pitchFamily="66" charset="0"/>
              </a:rPr>
              <a:t>Beyond</a:t>
            </a:r>
            <a:r>
              <a:rPr lang="en-US" sz="1400" b="1" dirty="0" smtClean="0">
                <a:latin typeface="Bradley Hand ITC" panose="03070402050302030203" pitchFamily="66" charset="0"/>
              </a:rPr>
              <a:t> a BUS</a:t>
            </a:r>
            <a:endParaRPr lang="en-US" sz="1400" b="1" dirty="0">
              <a:latin typeface="Bradley Hand ITC" panose="03070402050302030203" pitchFamily="66" charset="0"/>
            </a:endParaRPr>
          </a:p>
        </p:txBody>
      </p:sp>
      <p:sp>
        <p:nvSpPr>
          <p:cNvPr id="7" name="Slide Number Placeholder 6"/>
          <p:cNvSpPr>
            <a:spLocks noGrp="1"/>
          </p:cNvSpPr>
          <p:nvPr>
            <p:ph type="sldNum" sz="quarter" idx="12"/>
          </p:nvPr>
        </p:nvSpPr>
        <p:spPr/>
        <p:txBody>
          <a:bodyPr/>
          <a:lstStyle/>
          <a:p>
            <a:fld id="{6C9CD605-947A-3C4E-98CB-B055F943FEBA}" type="slidenum">
              <a:rPr lang="en-US" smtClean="0"/>
              <a:pPr/>
              <a:t>12</a:t>
            </a:fld>
            <a:endParaRPr lang="en-US" dirty="0"/>
          </a:p>
        </p:txBody>
      </p:sp>
      <p:sp>
        <p:nvSpPr>
          <p:cNvPr id="8" name="Rectangle 7"/>
          <p:cNvSpPr/>
          <p:nvPr/>
        </p:nvSpPr>
        <p:spPr>
          <a:xfrm>
            <a:off x="133203" y="943546"/>
            <a:ext cx="5327292" cy="369332"/>
          </a:xfrm>
          <a:prstGeom prst="rect">
            <a:avLst/>
          </a:prstGeom>
        </p:spPr>
        <p:txBody>
          <a:bodyPr wrap="none">
            <a:spAutoFit/>
          </a:bodyPr>
          <a:lstStyle/>
          <a:p>
            <a:r>
              <a:rPr lang="en-US" dirty="0" smtClean="0"/>
              <a:t>Real-time Data Streaming and Data Processing </a:t>
            </a:r>
            <a:r>
              <a:rPr lang="en-US" dirty="0" smtClean="0">
                <a:solidFill>
                  <a:srgbClr val="FF0000"/>
                </a:solidFill>
              </a:rPr>
              <a:t>Pipeline</a:t>
            </a:r>
            <a:endParaRPr lang="en-US" dirty="0">
              <a:solidFill>
                <a:srgbClr val="FF0000"/>
              </a:solidFill>
            </a:endParaRPr>
          </a:p>
        </p:txBody>
      </p:sp>
      <p:sp>
        <p:nvSpPr>
          <p:cNvPr id="3" name="TextBox 2"/>
          <p:cNvSpPr txBox="1"/>
          <p:nvPr/>
        </p:nvSpPr>
        <p:spPr>
          <a:xfrm>
            <a:off x="6161314" y="1280150"/>
            <a:ext cx="5791200" cy="4893647"/>
          </a:xfrm>
          <a:prstGeom prst="rect">
            <a:avLst/>
          </a:prstGeom>
          <a:noFill/>
        </p:spPr>
        <p:txBody>
          <a:bodyPr wrap="square" rtlCol="0">
            <a:spAutoFit/>
          </a:bodyPr>
          <a:lstStyle/>
          <a:p>
            <a:pPr marL="342900" indent="-342900">
              <a:buFont typeface="+mj-lt"/>
              <a:buAutoNum type="arabicPeriod"/>
            </a:pPr>
            <a:r>
              <a:rPr lang="en-US" sz="2400" dirty="0" smtClean="0"/>
              <a:t>Real-time Data Model based event Streaming for north to south</a:t>
            </a:r>
          </a:p>
          <a:p>
            <a:pPr marL="342900" indent="-342900">
              <a:buFont typeface="+mj-lt"/>
              <a:buAutoNum type="arabicPeriod"/>
            </a:pPr>
            <a:r>
              <a:rPr lang="en-US" sz="2400" dirty="0" smtClean="0"/>
              <a:t>Collection real-time data event stream and routing of stream for actionable processing</a:t>
            </a:r>
          </a:p>
          <a:p>
            <a:pPr marL="342900" indent="-342900">
              <a:buFont typeface="+mj-lt"/>
              <a:buAutoNum type="arabicPeriod"/>
            </a:pPr>
            <a:r>
              <a:rPr lang="en-US" sz="2400" dirty="0" smtClean="0"/>
              <a:t>SQL operations capability on the real-time data stream</a:t>
            </a:r>
          </a:p>
          <a:p>
            <a:pPr marL="342900" indent="-342900">
              <a:buFont typeface="+mj-lt"/>
              <a:buAutoNum type="arabicPeriod"/>
            </a:pPr>
            <a:r>
              <a:rPr lang="en-US" sz="2400" dirty="0" smtClean="0"/>
              <a:t>Exact once streaming of real-time event data for sequential processing </a:t>
            </a:r>
          </a:p>
          <a:p>
            <a:pPr marL="342900" indent="-342900">
              <a:buFont typeface="+mj-lt"/>
              <a:buAutoNum type="arabicPeriod"/>
            </a:pPr>
            <a:r>
              <a:rPr lang="en-US" sz="2400" dirty="0" smtClean="0"/>
              <a:t>Fire hose event data streams processing in real-time and reliably</a:t>
            </a:r>
          </a:p>
          <a:p>
            <a:pPr marL="342900" indent="-342900">
              <a:buFont typeface="+mj-lt"/>
              <a:buAutoNum type="arabicPeriod"/>
            </a:pPr>
            <a:r>
              <a:rPr lang="en-US" sz="2400" dirty="0" smtClean="0"/>
              <a:t>ONAP applications enablement through real-time library-based pub/sub</a:t>
            </a:r>
            <a:endParaRPr lang="en-US" sz="2400" dirty="0"/>
          </a:p>
        </p:txBody>
      </p:sp>
    </p:spTree>
    <p:extLst>
      <p:ext uri="{BB962C8B-B14F-4D97-AF65-F5344CB8AC3E}">
        <p14:creationId xmlns:p14="http://schemas.microsoft.com/office/powerpoint/2010/main" val="166672725"/>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593046" y="153135"/>
            <a:ext cx="10975658" cy="477467"/>
          </a:xfrm>
          <a:prstGeom prst="rect">
            <a:avLst/>
          </a:prstGeom>
        </p:spPr>
        <p:txBody>
          <a:bodyPr/>
          <a:lst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a:lstStyle>
          <a:p>
            <a:pPr algn="ctr"/>
            <a:r>
              <a:rPr lang="en-US" sz="3200" b="1" dirty="0" smtClean="0"/>
              <a:t>ONAP Gaps (2/2)</a:t>
            </a:r>
            <a:endParaRPr lang="en-US" sz="3200" b="1" dirty="0"/>
          </a:p>
        </p:txBody>
      </p:sp>
      <p:graphicFrame>
        <p:nvGraphicFramePr>
          <p:cNvPr id="6" name="Content Placeholder 8"/>
          <p:cNvGraphicFramePr>
            <a:graphicFrameLocks/>
          </p:cNvGraphicFramePr>
          <p:nvPr>
            <p:extLst>
              <p:ext uri="{D42A27DB-BD31-4B8C-83A1-F6EECF244321}">
                <p14:modId xmlns:p14="http://schemas.microsoft.com/office/powerpoint/2010/main" val="776978713"/>
              </p:ext>
            </p:extLst>
          </p:nvPr>
        </p:nvGraphicFramePr>
        <p:xfrm>
          <a:off x="117705" y="1005843"/>
          <a:ext cx="11754678" cy="5529649"/>
        </p:xfrm>
        <a:graphic>
          <a:graphicData uri="http://schemas.openxmlformats.org/drawingml/2006/table">
            <a:tbl>
              <a:tblPr firstRow="1" bandRow="1">
                <a:tableStyleId>{93296810-A885-4BE3-A3E7-6D5BEEA58F35}</a:tableStyleId>
              </a:tblPr>
              <a:tblGrid>
                <a:gridCol w="3420625"/>
                <a:gridCol w="3591340"/>
                <a:gridCol w="4742713"/>
              </a:tblGrid>
              <a:tr h="632298">
                <a:tc>
                  <a:txBody>
                    <a:bodyPr/>
                    <a:lstStyle/>
                    <a:p>
                      <a:r>
                        <a:rPr lang="en-US" sz="1800" dirty="0" smtClean="0"/>
                        <a:t>MSB BUS</a:t>
                      </a:r>
                      <a:endParaRPr lang="en-US" sz="1800" dirty="0"/>
                    </a:p>
                  </a:txBody>
                  <a:tcPr/>
                </a:tc>
                <a:tc>
                  <a:txBody>
                    <a:bodyPr/>
                    <a:lstStyle/>
                    <a:p>
                      <a:r>
                        <a:rPr lang="en-US" sz="1800" dirty="0" smtClean="0"/>
                        <a:t>DMaaP /Kafka</a:t>
                      </a:r>
                      <a:endParaRPr lang="en-US" sz="1800" dirty="0"/>
                    </a:p>
                  </a:txBody>
                  <a:tcPr/>
                </a:tc>
                <a:tc>
                  <a:txBody>
                    <a:bodyPr/>
                    <a:lstStyle/>
                    <a:p>
                      <a:r>
                        <a:rPr lang="en-US" sz="1800" dirty="0" smtClean="0"/>
                        <a:t>DDS</a:t>
                      </a:r>
                      <a:r>
                        <a:rPr lang="en-US" sz="1800" baseline="0" dirty="0" smtClean="0"/>
                        <a:t> Real Time Streaming</a:t>
                      </a:r>
                      <a:endParaRPr lang="en-US" sz="1800" dirty="0"/>
                    </a:p>
                  </a:txBody>
                  <a:tcPr/>
                </a:tc>
              </a:tr>
              <a:tr h="627192">
                <a:tc>
                  <a:txBody>
                    <a:bodyPr/>
                    <a:lstStyle/>
                    <a:p>
                      <a:r>
                        <a:rPr lang="en-US" sz="1800" dirty="0" smtClean="0"/>
                        <a:t>Microservices Operations API centric</a:t>
                      </a:r>
                      <a:endParaRPr lang="en-US" sz="1800" dirty="0"/>
                    </a:p>
                  </a:txBody>
                  <a:tcPr/>
                </a:tc>
                <a:tc>
                  <a:txBody>
                    <a:bodyPr/>
                    <a:lstStyle/>
                    <a:p>
                      <a:r>
                        <a:rPr lang="en-US" sz="1800" dirty="0" smtClean="0"/>
                        <a:t>N/A</a:t>
                      </a:r>
                      <a:endParaRPr lang="en-US" sz="1800" dirty="0"/>
                    </a:p>
                  </a:txBody>
                  <a:tcPr/>
                </a:tc>
                <a:tc>
                  <a:txBody>
                    <a:bodyPr/>
                    <a:lstStyle/>
                    <a:p>
                      <a:r>
                        <a:rPr lang="en-US" sz="1800" dirty="0" smtClean="0"/>
                        <a:t>N/A</a:t>
                      </a:r>
                      <a:endParaRPr lang="en-US" sz="1800" dirty="0"/>
                    </a:p>
                  </a:txBody>
                  <a:tcPr/>
                </a:tc>
              </a:tr>
              <a:tr h="1278481">
                <a:tc>
                  <a:txBody>
                    <a:bodyPr/>
                    <a:lstStyle/>
                    <a:p>
                      <a:r>
                        <a:rPr lang="en-US" sz="1800" dirty="0" smtClean="0"/>
                        <a:t>JMS capability</a:t>
                      </a:r>
                      <a:r>
                        <a:rPr lang="en-US" sz="1800" baseline="0" dirty="0" smtClean="0"/>
                        <a:t> to handle microservices health operations</a:t>
                      </a:r>
                      <a:endParaRPr lang="en-US" sz="1800" dirty="0"/>
                    </a:p>
                  </a:txBody>
                  <a:tcPr/>
                </a:tc>
                <a:tc>
                  <a:txBody>
                    <a:bodyPr/>
                    <a:lstStyle/>
                    <a:p>
                      <a:r>
                        <a:rPr lang="en-US" sz="1800" dirty="0" smtClean="0"/>
                        <a:t>Pub/Sub </a:t>
                      </a:r>
                      <a:r>
                        <a:rPr lang="en-US" sz="1800" b="1" dirty="0" smtClean="0"/>
                        <a:t>Message</a:t>
                      </a:r>
                      <a:r>
                        <a:rPr lang="en-US" sz="1800" dirty="0" smtClean="0"/>
                        <a:t> oriented middleware,</a:t>
                      </a:r>
                      <a:r>
                        <a:rPr lang="en-US" sz="1800" baseline="0" dirty="0" smtClean="0"/>
                        <a:t> JSON based payload, centralized</a:t>
                      </a:r>
                      <a:endParaRPr lang="en-US" sz="1800" dirty="0"/>
                    </a:p>
                  </a:txBody>
                  <a:tcPr/>
                </a:tc>
                <a:tc>
                  <a:txBody>
                    <a:bodyPr/>
                    <a:lstStyle/>
                    <a:p>
                      <a:r>
                        <a:rPr lang="en-US" sz="1800" dirty="0" smtClean="0"/>
                        <a:t>Provides a rich</a:t>
                      </a:r>
                      <a:r>
                        <a:rPr lang="en-US" sz="1800" baseline="0" dirty="0" smtClean="0"/>
                        <a:t> Model driven binary </a:t>
                      </a:r>
                      <a:r>
                        <a:rPr lang="en-US" sz="1800" b="1" baseline="0" dirty="0" smtClean="0"/>
                        <a:t>Data centric </a:t>
                      </a:r>
                      <a:r>
                        <a:rPr lang="en-US" sz="1800" baseline="0" dirty="0" smtClean="0"/>
                        <a:t>Pub/Sub Geo </a:t>
                      </a:r>
                      <a:r>
                        <a:rPr lang="en-US" sz="1800" b="1" baseline="0" dirty="0" smtClean="0"/>
                        <a:t>Distributed</a:t>
                      </a:r>
                      <a:r>
                        <a:rPr lang="en-US" sz="1800" baseline="0" dirty="0" smtClean="0"/>
                        <a:t> Domain based capability to provide full microservices interconnectivity beyond Java</a:t>
                      </a:r>
                      <a:endParaRPr lang="en-US" sz="1800" dirty="0"/>
                    </a:p>
                  </a:txBody>
                  <a:tcPr/>
                </a:tc>
              </a:tr>
              <a:tr h="895989">
                <a:tc>
                  <a:txBody>
                    <a:bodyPr/>
                    <a:lstStyle/>
                    <a:p>
                      <a:r>
                        <a:rPr lang="en-US" sz="1800" dirty="0" smtClean="0"/>
                        <a:t>No Native Data Synchronization</a:t>
                      </a:r>
                      <a:endParaRPr lang="en-US" sz="1800" dirty="0"/>
                    </a:p>
                  </a:txBody>
                  <a:tcPr/>
                </a:tc>
                <a:tc>
                  <a:txBody>
                    <a:bodyPr/>
                    <a:lstStyle/>
                    <a:p>
                      <a:r>
                        <a:rPr lang="en-US" sz="1800" dirty="0" smtClean="0"/>
                        <a:t>No Native Data synchronization </a:t>
                      </a:r>
                      <a:endParaRPr lang="en-US" sz="1800" dirty="0"/>
                    </a:p>
                  </a:txBody>
                  <a:tcPr/>
                </a:tc>
                <a:tc>
                  <a:txBody>
                    <a:bodyPr/>
                    <a:lstStyle/>
                    <a:p>
                      <a:r>
                        <a:rPr lang="en-US" sz="1800" b="1" dirty="0" smtClean="0">
                          <a:solidFill>
                            <a:srgbClr val="FF0000"/>
                          </a:solidFill>
                        </a:rPr>
                        <a:t>Logical</a:t>
                      </a:r>
                      <a:r>
                        <a:rPr lang="en-US" sz="1800" b="1" baseline="0" dirty="0" smtClean="0">
                          <a:solidFill>
                            <a:srgbClr val="FF0000"/>
                          </a:solidFill>
                        </a:rPr>
                        <a:t> data Objects</a:t>
                      </a:r>
                      <a:r>
                        <a:rPr lang="en-US" sz="1800" baseline="0" dirty="0" smtClean="0"/>
                        <a:t>, </a:t>
                      </a:r>
                      <a:r>
                        <a:rPr lang="en-US" sz="1800" dirty="0" smtClean="0"/>
                        <a:t>changes automatically track to</a:t>
                      </a:r>
                      <a:r>
                        <a:rPr lang="en-US" sz="1800" baseline="0" dirty="0" smtClean="0"/>
                        <a:t> make the system track states and </a:t>
                      </a:r>
                      <a:r>
                        <a:rPr lang="en-US" sz="1800" b="1" baseline="0" dirty="0" smtClean="0">
                          <a:solidFill>
                            <a:srgbClr val="FF0000"/>
                          </a:solidFill>
                        </a:rPr>
                        <a:t>self synchronizing</a:t>
                      </a:r>
                      <a:endParaRPr lang="en-US" sz="1800" b="1" dirty="0">
                        <a:solidFill>
                          <a:srgbClr val="FF0000"/>
                        </a:solidFill>
                      </a:endParaRPr>
                    </a:p>
                  </a:txBody>
                  <a:tcPr/>
                </a:tc>
              </a:tr>
              <a:tr h="1199578">
                <a:tc>
                  <a:txBody>
                    <a:bodyPr/>
                    <a:lstStyle/>
                    <a:p>
                      <a:r>
                        <a:rPr lang="en-US" sz="1800" dirty="0" smtClean="0"/>
                        <a:t>Client/server</a:t>
                      </a:r>
                      <a:endParaRPr lang="en-US" sz="1800" dirty="0"/>
                    </a:p>
                  </a:txBody>
                  <a:tcPr/>
                </a:tc>
                <a:tc>
                  <a:txBody>
                    <a:bodyPr/>
                    <a:lstStyle/>
                    <a:p>
                      <a:r>
                        <a:rPr lang="en-US" sz="1800" dirty="0" smtClean="0"/>
                        <a:t>TCP</a:t>
                      </a:r>
                      <a:endParaRPr lang="en-US" sz="1800" dirty="0"/>
                    </a:p>
                  </a:txBody>
                  <a:tcPr/>
                </a:tc>
                <a:tc>
                  <a:txBody>
                    <a:bodyPr/>
                    <a:lstStyle/>
                    <a:p>
                      <a:r>
                        <a:rPr lang="en-US" sz="1800" dirty="0" smtClean="0"/>
                        <a:t>UDP/TCP with a </a:t>
                      </a:r>
                      <a:r>
                        <a:rPr lang="en-US" sz="1800" b="1" dirty="0" smtClean="0">
                          <a:solidFill>
                            <a:srgbClr val="FF0000"/>
                          </a:solidFill>
                        </a:rPr>
                        <a:t>QoS</a:t>
                      </a:r>
                      <a:r>
                        <a:rPr lang="en-US" sz="1800" dirty="0" smtClean="0">
                          <a:solidFill>
                            <a:srgbClr val="FF0000"/>
                          </a:solidFill>
                        </a:rPr>
                        <a:t> </a:t>
                      </a:r>
                      <a:r>
                        <a:rPr lang="en-US" sz="1800" dirty="0" smtClean="0"/>
                        <a:t>based wire protocol for optimization and reliability</a:t>
                      </a:r>
                      <a:r>
                        <a:rPr lang="en-US" sz="1800" baseline="0" dirty="0" smtClean="0"/>
                        <a:t> fine grain flow control, </a:t>
                      </a:r>
                      <a:r>
                        <a:rPr lang="en-US" sz="1800" b="1" i="1" baseline="0" dirty="0" smtClean="0">
                          <a:solidFill>
                            <a:srgbClr val="FF0000"/>
                          </a:solidFill>
                        </a:rPr>
                        <a:t>for very fast binary data type delivery and tracking of events </a:t>
                      </a:r>
                      <a:endParaRPr lang="en-US" sz="1800" b="1" i="1" dirty="0">
                        <a:solidFill>
                          <a:srgbClr val="FF0000"/>
                        </a:solidFill>
                      </a:endParaRPr>
                    </a:p>
                  </a:txBody>
                  <a:tcPr/>
                </a:tc>
              </a:tr>
              <a:tr h="864812">
                <a:tc>
                  <a:txBody>
                    <a:bodyPr/>
                    <a:lstStyle/>
                    <a:p>
                      <a:endParaRPr lang="en-US" sz="1800" dirty="0"/>
                    </a:p>
                  </a:txBody>
                  <a:tcPr/>
                </a:tc>
                <a:tc>
                  <a:txBody>
                    <a:bodyPr/>
                    <a:lstStyle/>
                    <a:p>
                      <a:endParaRPr lang="en-US" sz="1800"/>
                    </a:p>
                  </a:txBody>
                  <a:tcPr/>
                </a:tc>
                <a:tc>
                  <a:txBody>
                    <a:bodyPr/>
                    <a:lstStyle/>
                    <a:p>
                      <a:r>
                        <a:rPr lang="en-US" sz="1800" dirty="0" smtClean="0"/>
                        <a:t>Concurrent, non-blocking,  back-pressure handling</a:t>
                      </a:r>
                      <a:r>
                        <a:rPr lang="en-US" sz="1800" baseline="0" dirty="0" smtClean="0"/>
                        <a:t> end to end real-time pipelined system</a:t>
                      </a:r>
                      <a:endParaRPr lang="en-US" sz="1800" dirty="0"/>
                    </a:p>
                  </a:txBody>
                  <a:tcPr/>
                </a:tc>
              </a:tr>
            </a:tbl>
          </a:graphicData>
        </a:graphic>
      </p:graphicFrame>
      <p:sp>
        <p:nvSpPr>
          <p:cNvPr id="7" name="Slide Number Placeholder 6"/>
          <p:cNvSpPr>
            <a:spLocks noGrp="1"/>
          </p:cNvSpPr>
          <p:nvPr>
            <p:ph type="sldNum" sz="quarter" idx="12"/>
          </p:nvPr>
        </p:nvSpPr>
        <p:spPr/>
        <p:txBody>
          <a:bodyPr/>
          <a:lstStyle/>
          <a:p>
            <a:fld id="{6C9CD605-947A-3C4E-98CB-B055F943FEBA}" type="slidenum">
              <a:rPr lang="en-US" smtClean="0"/>
              <a:pPr/>
              <a:t>13</a:t>
            </a:fld>
            <a:endParaRPr lang="en-US" dirty="0"/>
          </a:p>
        </p:txBody>
      </p:sp>
    </p:spTree>
    <p:extLst>
      <p:ext uri="{BB962C8B-B14F-4D97-AF65-F5344CB8AC3E}">
        <p14:creationId xmlns:p14="http://schemas.microsoft.com/office/powerpoint/2010/main" val="3030859340"/>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6"/>
          <p:cNvSpPr txBox="1">
            <a:spLocks/>
          </p:cNvSpPr>
          <p:nvPr/>
        </p:nvSpPr>
        <p:spPr>
          <a:xfrm>
            <a:off x="157397" y="999459"/>
            <a:ext cx="5350268" cy="2516645"/>
          </a:xfrm>
          <a:prstGeom prst="rect">
            <a:avLst/>
          </a:prstGeom>
          <a:solidFill>
            <a:schemeClr val="accent4">
              <a:lumMod val="20000"/>
              <a:lumOff val="80000"/>
            </a:schemeClr>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buFont typeface="Wingdings" pitchFamily="2" charset="2"/>
              <a:buChar char="§"/>
            </a:pPr>
            <a:r>
              <a:rPr lang="en-US" sz="1600" dirty="0" smtClean="0"/>
              <a:t>Geo Distributed Global Data Centricity and Synchronization</a:t>
            </a:r>
          </a:p>
          <a:p>
            <a:pPr>
              <a:buFont typeface="Wingdings" pitchFamily="2" charset="2"/>
              <a:buChar char="§"/>
            </a:pPr>
            <a:r>
              <a:rPr lang="en-US" sz="1600" dirty="0" smtClean="0"/>
              <a:t>Low latency Pub/Sub P2P, Broker(optional) and  N2</a:t>
            </a:r>
            <a:r>
              <a:rPr lang="en-US" sz="1600" dirty="0" smtClean="0">
                <a:solidFill>
                  <a:srgbClr val="FF0000"/>
                </a:solidFill>
              </a:rPr>
              <a:t>M</a:t>
            </a:r>
          </a:p>
          <a:p>
            <a:pPr>
              <a:buFont typeface="Wingdings" pitchFamily="2" charset="2"/>
              <a:buChar char="§"/>
            </a:pPr>
            <a:r>
              <a:rPr lang="en-US" sz="1600" dirty="0" smtClean="0"/>
              <a:t>Push to Subscribers</a:t>
            </a:r>
          </a:p>
          <a:p>
            <a:pPr>
              <a:buFont typeface="Wingdings" pitchFamily="2" charset="2"/>
              <a:buChar char="§"/>
            </a:pPr>
            <a:r>
              <a:rPr lang="en-US" sz="1600" dirty="0" smtClean="0"/>
              <a:t>Query and Filter on data-value</a:t>
            </a:r>
          </a:p>
          <a:p>
            <a:pPr>
              <a:buFont typeface="Wingdings" pitchFamily="2" charset="2"/>
              <a:buChar char="§"/>
            </a:pPr>
            <a:r>
              <a:rPr lang="en-US" sz="1600" dirty="0" smtClean="0"/>
              <a:t>Data Centric</a:t>
            </a:r>
          </a:p>
          <a:p>
            <a:pPr>
              <a:buFont typeface="Wingdings" pitchFamily="2" charset="2"/>
              <a:buChar char="§"/>
            </a:pPr>
            <a:r>
              <a:rPr lang="en-US" sz="1600" dirty="0" smtClean="0"/>
              <a:t>Best effort, last-n, reliable and exactly-once</a:t>
            </a:r>
          </a:p>
          <a:p>
            <a:pPr>
              <a:buFont typeface="Wingdings" pitchFamily="2" charset="2"/>
              <a:buChar char="§"/>
            </a:pPr>
            <a:r>
              <a:rPr lang="en-US" sz="1600" dirty="0" smtClean="0"/>
              <a:t>20+ QoS settings</a:t>
            </a:r>
            <a:endParaRPr lang="en-US" sz="1600" dirty="0"/>
          </a:p>
        </p:txBody>
      </p:sp>
      <p:sp>
        <p:nvSpPr>
          <p:cNvPr id="3" name="Content Placeholder 7"/>
          <p:cNvSpPr txBox="1">
            <a:spLocks/>
          </p:cNvSpPr>
          <p:nvPr/>
        </p:nvSpPr>
        <p:spPr>
          <a:xfrm>
            <a:off x="6074202" y="999460"/>
            <a:ext cx="5749203" cy="2516646"/>
          </a:xfrm>
          <a:prstGeom prst="rect">
            <a:avLst/>
          </a:prstGeom>
          <a:solidFill>
            <a:srgbClr val="FFFFCC"/>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buFont typeface="Wingdings" pitchFamily="2" charset="2"/>
              <a:buChar char="§"/>
            </a:pPr>
            <a:r>
              <a:rPr lang="en-US" sz="1800" dirty="0" smtClean="0"/>
              <a:t>Broker Based</a:t>
            </a:r>
          </a:p>
          <a:p>
            <a:pPr>
              <a:buFont typeface="Wingdings" pitchFamily="2" charset="2"/>
              <a:buChar char="§"/>
            </a:pPr>
            <a:r>
              <a:rPr lang="en-US" sz="1800" dirty="0" smtClean="0"/>
              <a:t>Pull from Cluster</a:t>
            </a:r>
          </a:p>
          <a:p>
            <a:pPr>
              <a:buFont typeface="Wingdings" pitchFamily="2" charset="2"/>
              <a:buChar char="§"/>
            </a:pPr>
            <a:r>
              <a:rPr lang="en-US" sz="1800" dirty="0" smtClean="0"/>
              <a:t>Opaque Data</a:t>
            </a:r>
          </a:p>
          <a:p>
            <a:pPr>
              <a:buFont typeface="Wingdings" pitchFamily="2" charset="2"/>
              <a:buChar char="§"/>
            </a:pPr>
            <a:r>
              <a:rPr lang="en-US" sz="1800" dirty="0" smtClean="0"/>
              <a:t>Message Centric</a:t>
            </a:r>
          </a:p>
          <a:p>
            <a:pPr>
              <a:buFont typeface="Wingdings" pitchFamily="2" charset="2"/>
              <a:buChar char="§"/>
            </a:pPr>
            <a:r>
              <a:rPr lang="en-US" sz="1800" dirty="0" smtClean="0"/>
              <a:t>At least once, at most once, exactly once</a:t>
            </a:r>
          </a:p>
          <a:p>
            <a:pPr>
              <a:buFont typeface="Wingdings" pitchFamily="2" charset="2"/>
              <a:buChar char="§"/>
            </a:pPr>
            <a:r>
              <a:rPr lang="en-US" sz="1800" dirty="0" smtClean="0"/>
              <a:t>Controlled reliability and durability</a:t>
            </a:r>
            <a:endParaRPr lang="en-US" sz="1800" dirty="0"/>
          </a:p>
        </p:txBody>
      </p:sp>
      <p:pic>
        <p:nvPicPr>
          <p:cNvPr id="4" name="Picture 2"/>
          <p:cNvPicPr>
            <a:picLocks noChangeAspect="1" noChangeArrowheads="1"/>
          </p:cNvPicPr>
          <p:nvPr/>
        </p:nvPicPr>
        <p:blipFill>
          <a:blip r:embed="rId2" cstate="print"/>
          <a:srcRect/>
          <a:stretch>
            <a:fillRect/>
          </a:stretch>
        </p:blipFill>
        <p:spPr bwMode="auto">
          <a:xfrm>
            <a:off x="6301118" y="3575115"/>
            <a:ext cx="3953676" cy="2953763"/>
          </a:xfrm>
          <a:prstGeom prst="rect">
            <a:avLst/>
          </a:prstGeom>
          <a:noFill/>
          <a:ln w="9525">
            <a:noFill/>
            <a:miter lim="800000"/>
            <a:headEnd/>
            <a:tailEnd/>
          </a:ln>
        </p:spPr>
      </p:pic>
      <p:pic>
        <p:nvPicPr>
          <p:cNvPr id="5" name="Picture 3"/>
          <p:cNvPicPr>
            <a:picLocks noChangeAspect="1" noChangeArrowheads="1"/>
          </p:cNvPicPr>
          <p:nvPr/>
        </p:nvPicPr>
        <p:blipFill>
          <a:blip r:embed="rId3" cstate="print"/>
          <a:srcRect/>
          <a:stretch>
            <a:fillRect/>
          </a:stretch>
        </p:blipFill>
        <p:spPr bwMode="auto">
          <a:xfrm>
            <a:off x="255127" y="3550592"/>
            <a:ext cx="4830153" cy="2958978"/>
          </a:xfrm>
          <a:prstGeom prst="rect">
            <a:avLst/>
          </a:prstGeom>
          <a:noFill/>
          <a:ln w="9525">
            <a:noFill/>
            <a:miter lim="800000"/>
            <a:headEnd/>
            <a:tailEnd/>
          </a:ln>
        </p:spPr>
      </p:pic>
      <p:sp>
        <p:nvSpPr>
          <p:cNvPr id="7" name="Title 5"/>
          <p:cNvSpPr txBox="1">
            <a:spLocks/>
          </p:cNvSpPr>
          <p:nvPr/>
        </p:nvSpPr>
        <p:spPr>
          <a:xfrm>
            <a:off x="194356" y="-63550"/>
            <a:ext cx="10060437" cy="81137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a:lstStyle>
          <a:p>
            <a:pPr algn="ctr"/>
            <a:r>
              <a:rPr lang="en-US" sz="3200" b="1" dirty="0" smtClean="0">
                <a:latin typeface="Arial" panose="020B0604020202020204"/>
                <a:ea typeface="微软雅黑" panose="020B0503020204020204" pitchFamily="34" charset="-122"/>
              </a:rPr>
              <a:t>Comparison: DDS </a:t>
            </a:r>
            <a:r>
              <a:rPr lang="en-US" sz="3200" b="1" dirty="0">
                <a:latin typeface="Arial" panose="020B0604020202020204"/>
                <a:ea typeface="微软雅黑" panose="020B0503020204020204" pitchFamily="34" charset="-122"/>
              </a:rPr>
              <a:t>vs Kafka </a:t>
            </a:r>
          </a:p>
        </p:txBody>
      </p:sp>
      <p:sp>
        <p:nvSpPr>
          <p:cNvPr id="6" name="Slide Number Placeholder 5"/>
          <p:cNvSpPr>
            <a:spLocks noGrp="1"/>
          </p:cNvSpPr>
          <p:nvPr>
            <p:ph type="sldNum" sz="quarter" idx="12"/>
          </p:nvPr>
        </p:nvSpPr>
        <p:spPr/>
        <p:txBody>
          <a:bodyPr/>
          <a:lstStyle/>
          <a:p>
            <a:fld id="{6C9CD605-947A-3C4E-98CB-B055F943FEBA}" type="slidenum">
              <a:rPr lang="en-US" smtClean="0"/>
              <a:pPr/>
              <a:t>14</a:t>
            </a:fld>
            <a:endParaRPr lang="en-US" dirty="0"/>
          </a:p>
        </p:txBody>
      </p:sp>
    </p:spTree>
    <p:extLst>
      <p:ext uri="{BB962C8B-B14F-4D97-AF65-F5344CB8AC3E}">
        <p14:creationId xmlns:p14="http://schemas.microsoft.com/office/powerpoint/2010/main" val="1196509528"/>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11583988" y="6503988"/>
            <a:ext cx="608012" cy="365125"/>
          </a:xfrm>
        </p:spPr>
        <p:txBody>
          <a:bodyPr/>
          <a:lstStyle/>
          <a:p>
            <a:fld id="{6C9CD605-947A-3C4E-98CB-B055F943FEBA}" type="slidenum">
              <a:rPr lang="en-US" smtClean="0"/>
              <a:pPr/>
              <a:t>15</a:t>
            </a:fld>
            <a:endParaRPr lang="en-US" dirty="0"/>
          </a:p>
        </p:txBody>
      </p:sp>
      <p:sp>
        <p:nvSpPr>
          <p:cNvPr id="5" name="Content Placeholder 2"/>
          <p:cNvSpPr txBox="1">
            <a:spLocks/>
          </p:cNvSpPr>
          <p:nvPr/>
        </p:nvSpPr>
        <p:spPr>
          <a:xfrm>
            <a:off x="120923" y="1030137"/>
            <a:ext cx="6252984" cy="5473851"/>
          </a:xfrm>
          <a:prstGeom prst="rect">
            <a:avLst/>
          </a:prstGeom>
        </p:spPr>
        <p:txBody>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buFont typeface="Arial" panose="020B0604020202020204" pitchFamily="34" charset="0"/>
              <a:buChar char="›"/>
            </a:pPr>
            <a:r>
              <a:rPr lang="en-US" sz="2000" b="1" dirty="0" smtClean="0"/>
              <a:t>Configuration &amp; Operations </a:t>
            </a:r>
          </a:p>
          <a:p>
            <a:pPr marL="574697" lvl="1" indent="-342900">
              <a:buFont typeface="Courier New" panose="02070309020205020404" pitchFamily="49" charset="0"/>
              <a:buChar char="o"/>
            </a:pPr>
            <a:r>
              <a:rPr lang="en-US" sz="1800" dirty="0" smtClean="0"/>
              <a:t>Artifact design and creation mapping to model-driven network services/VNFs for pub/sub topics (e.g., VES and other ingestion sources)</a:t>
            </a:r>
          </a:p>
          <a:p>
            <a:pPr marL="574697" lvl="1" indent="-342900">
              <a:buFont typeface="Courier New" panose="02070309020205020404" pitchFamily="49" charset="0"/>
              <a:buChar char="o"/>
            </a:pPr>
            <a:r>
              <a:rPr lang="en-US" sz="1800" dirty="0" smtClean="0"/>
              <a:t>A&amp;AI – resource inventory</a:t>
            </a:r>
            <a:endParaRPr lang="en-US" sz="1800" i="1" dirty="0" smtClean="0"/>
          </a:p>
          <a:p>
            <a:pPr marL="574697" lvl="1" indent="-342900">
              <a:buFont typeface="Courier New" panose="02070309020205020404" pitchFamily="49" charset="0"/>
              <a:buChar char="o"/>
            </a:pPr>
            <a:r>
              <a:rPr lang="en-US" sz="1800" dirty="0" smtClean="0"/>
              <a:t>Service and resource orchestration</a:t>
            </a:r>
          </a:p>
          <a:p>
            <a:pPr marL="574697" lvl="1" indent="-342900">
              <a:buFont typeface="Courier New" panose="02070309020205020404" pitchFamily="49" charset="0"/>
              <a:buChar char="o"/>
            </a:pPr>
            <a:r>
              <a:rPr lang="en-US" sz="1800" dirty="0" smtClean="0"/>
              <a:t>Ongoing real-time updates for new services and/or changes to existing services</a:t>
            </a:r>
          </a:p>
          <a:p>
            <a:pPr>
              <a:buFont typeface="Arial" panose="020B0604020202020204" pitchFamily="34" charset="0"/>
              <a:buChar char="›"/>
            </a:pPr>
            <a:r>
              <a:rPr lang="en-US" sz="2000" b="1" dirty="0" smtClean="0"/>
              <a:t>Run-time Operations</a:t>
            </a:r>
          </a:p>
          <a:p>
            <a:pPr marL="566704" lvl="1" indent="-342900">
              <a:buFont typeface="Courier New" panose="02070309020205020404" pitchFamily="49" charset="0"/>
              <a:buChar char="o"/>
            </a:pPr>
            <a:r>
              <a:rPr lang="en-US" sz="1800" dirty="0" smtClean="0"/>
              <a:t>Real-time event streams based on pub/sub configurations from VNF</a:t>
            </a:r>
          </a:p>
          <a:p>
            <a:pPr marL="566704" lvl="1" indent="-342900">
              <a:buFont typeface="Courier New" panose="02070309020205020404" pitchFamily="49" charset="0"/>
              <a:buChar char="o"/>
            </a:pPr>
            <a:r>
              <a:rPr lang="en-US" sz="1800" dirty="0" smtClean="0"/>
              <a:t>Main application </a:t>
            </a:r>
            <a:r>
              <a:rPr lang="en-US" sz="1800" dirty="0" err="1" smtClean="0"/>
              <a:t>Akka</a:t>
            </a:r>
            <a:r>
              <a:rPr lang="en-US" sz="1800" dirty="0" smtClean="0"/>
              <a:t> actor-based concurrent handling of streaming event with DDS embedded library real-time event streams, and cache DB store</a:t>
            </a:r>
            <a:endParaRPr lang="en-US" sz="1800" dirty="0"/>
          </a:p>
          <a:p>
            <a:pPr marL="566704" lvl="1" indent="-342900">
              <a:buFont typeface="Courier New" panose="02070309020205020404" pitchFamily="49" charset="0"/>
              <a:buChar char="o"/>
            </a:pPr>
            <a:r>
              <a:rPr lang="en-US" sz="1800" dirty="0" smtClean="0"/>
              <a:t>HA and error handling</a:t>
            </a:r>
          </a:p>
          <a:p>
            <a:pPr marL="566704" lvl="1" indent="-342900">
              <a:buFont typeface="Courier New" panose="02070309020205020404" pitchFamily="49" charset="0"/>
              <a:buChar char="o"/>
            </a:pPr>
            <a:r>
              <a:rPr lang="en-US" sz="1800" dirty="0" smtClean="0"/>
              <a:t>Real-time Beam SDK calls to Flink real-time analytics tools</a:t>
            </a:r>
          </a:p>
        </p:txBody>
      </p:sp>
      <p:sp>
        <p:nvSpPr>
          <p:cNvPr id="6" name="Content Placeholder 3"/>
          <p:cNvSpPr txBox="1">
            <a:spLocks/>
          </p:cNvSpPr>
          <p:nvPr/>
        </p:nvSpPr>
        <p:spPr>
          <a:xfrm>
            <a:off x="6442510" y="1034188"/>
            <a:ext cx="5445484" cy="5151043"/>
          </a:xfrm>
          <a:prstGeom prst="rect">
            <a:avLst/>
          </a:prstGeom>
        </p:spPr>
        <p:txBody>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sz="2000" b="1" dirty="0" smtClean="0"/>
              <a:t>Interfaces</a:t>
            </a:r>
          </a:p>
          <a:p>
            <a:pPr marL="455601" lvl="1" indent="-457200">
              <a:buFont typeface="Arial" panose="020B0604020202020204" pitchFamily="34" charset="0"/>
              <a:buChar char="›"/>
            </a:pPr>
            <a:r>
              <a:rPr lang="en-US" sz="2200" b="1" dirty="0" smtClean="0"/>
              <a:t>API calls to push configuration information to the RESP controller</a:t>
            </a:r>
          </a:p>
          <a:p>
            <a:pPr marL="574697" lvl="1" indent="-342900">
              <a:buFont typeface="Courier New" panose="02070309020205020404" pitchFamily="49" charset="0"/>
              <a:buChar char="o"/>
            </a:pPr>
            <a:r>
              <a:rPr lang="en-US" sz="1800" dirty="0"/>
              <a:t>Pub/Sub topic push</a:t>
            </a:r>
          </a:p>
          <a:p>
            <a:pPr marL="1031897" lvl="2" indent="-342900">
              <a:buFont typeface="Calibri" panose="020F0502020204030204" pitchFamily="34" charset="0"/>
              <a:buChar char="⁻"/>
            </a:pPr>
            <a:r>
              <a:rPr lang="en-US" sz="1600" dirty="0"/>
              <a:t>Analytics</a:t>
            </a:r>
          </a:p>
          <a:p>
            <a:pPr marL="1031897" lvl="2" indent="-342900">
              <a:buFont typeface="Calibri" panose="020F0502020204030204" pitchFamily="34" charset="0"/>
              <a:buChar char="⁻"/>
            </a:pPr>
            <a:r>
              <a:rPr lang="en-US" sz="1600" dirty="0"/>
              <a:t>Filter, </a:t>
            </a:r>
            <a:r>
              <a:rPr lang="en-US" sz="1600" dirty="0" smtClean="0"/>
              <a:t>Search, </a:t>
            </a:r>
            <a:r>
              <a:rPr lang="en-US" sz="1600" dirty="0"/>
              <a:t>Group by resources </a:t>
            </a:r>
          </a:p>
          <a:p>
            <a:pPr marL="1031897" lvl="2" indent="-342900">
              <a:buFont typeface="Calibri" panose="020F0502020204030204" pitchFamily="34" charset="0"/>
              <a:buChar char="⁻"/>
            </a:pPr>
            <a:r>
              <a:rPr lang="en-US" sz="1600" dirty="0" smtClean="0"/>
              <a:t>Rules </a:t>
            </a:r>
            <a:r>
              <a:rPr lang="en-US" sz="1600" dirty="0"/>
              <a:t>for actions for component interactions</a:t>
            </a:r>
          </a:p>
          <a:p>
            <a:pPr marL="455601" lvl="1" indent="-457200">
              <a:buFont typeface="Arial" panose="020B0604020202020204" pitchFamily="34" charset="0"/>
              <a:buChar char="›"/>
            </a:pPr>
            <a:r>
              <a:rPr lang="en-US" sz="2200" b="1" dirty="0" smtClean="0"/>
              <a:t>Input run-time real-time event streams</a:t>
            </a:r>
          </a:p>
          <a:p>
            <a:pPr marL="455601" lvl="1" indent="-457200">
              <a:buFont typeface="Arial" panose="020B0604020202020204" pitchFamily="34" charset="0"/>
              <a:buChar char="›"/>
            </a:pPr>
            <a:r>
              <a:rPr lang="en-US" sz="2200" b="1" dirty="0" smtClean="0"/>
              <a:t>Output real-time event streams</a:t>
            </a:r>
          </a:p>
          <a:p>
            <a:pPr marL="455601" lvl="1" indent="-457200">
              <a:buFont typeface="Arial" panose="020B0604020202020204" pitchFamily="34" charset="0"/>
              <a:buChar char="›"/>
            </a:pPr>
            <a:r>
              <a:rPr lang="en-US" sz="2200" b="1" dirty="0" smtClean="0"/>
              <a:t>API calls (if needed)</a:t>
            </a:r>
            <a:endParaRPr lang="en-US" sz="2200" b="1" dirty="0"/>
          </a:p>
        </p:txBody>
      </p:sp>
      <p:sp>
        <p:nvSpPr>
          <p:cNvPr id="7" name="Title 1"/>
          <p:cNvSpPr txBox="1">
            <a:spLocks/>
          </p:cNvSpPr>
          <p:nvPr/>
        </p:nvSpPr>
        <p:spPr>
          <a:xfrm>
            <a:off x="676452" y="175555"/>
            <a:ext cx="11092105" cy="539876"/>
          </a:xfrm>
          <a:prstGeom prst="rect">
            <a:avLst/>
          </a:prstGeom>
        </p:spPr>
        <p:txBody>
          <a:bodyPr/>
          <a:lst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a:lstStyle>
          <a:p>
            <a:pPr algn="ctr"/>
            <a:r>
              <a:rPr lang="en-US" sz="3200" b="1" dirty="0" smtClean="0"/>
              <a:t>RESP Interfaces and API calls (1/2)</a:t>
            </a:r>
            <a:endParaRPr lang="en-US" sz="3200" b="1" dirty="0"/>
          </a:p>
        </p:txBody>
      </p:sp>
    </p:spTree>
    <p:extLst>
      <p:ext uri="{BB962C8B-B14F-4D97-AF65-F5344CB8AC3E}">
        <p14:creationId xmlns:p14="http://schemas.microsoft.com/office/powerpoint/2010/main" val="2115005573"/>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394082" y="2175802"/>
            <a:ext cx="8797918" cy="4109458"/>
          </a:xfrm>
          <a:prstGeom prst="rect">
            <a:avLst/>
          </a:prstGeom>
        </p:spPr>
      </p:pic>
      <p:sp>
        <p:nvSpPr>
          <p:cNvPr id="2" name="Slide Number Placeholder 1"/>
          <p:cNvSpPr>
            <a:spLocks noGrp="1"/>
          </p:cNvSpPr>
          <p:nvPr>
            <p:ph type="sldNum" sz="quarter" idx="12"/>
          </p:nvPr>
        </p:nvSpPr>
        <p:spPr>
          <a:xfrm>
            <a:off x="11583988" y="6503988"/>
            <a:ext cx="608012" cy="365125"/>
          </a:xfrm>
        </p:spPr>
        <p:txBody>
          <a:bodyPr/>
          <a:lstStyle/>
          <a:p>
            <a:fld id="{6C9CD605-947A-3C4E-98CB-B055F943FEBA}" type="slidenum">
              <a:rPr lang="en-US" smtClean="0"/>
              <a:pPr/>
              <a:t>16</a:t>
            </a:fld>
            <a:endParaRPr lang="en-US" dirty="0"/>
          </a:p>
        </p:txBody>
      </p:sp>
      <p:sp>
        <p:nvSpPr>
          <p:cNvPr id="7" name="Title 1"/>
          <p:cNvSpPr txBox="1">
            <a:spLocks/>
          </p:cNvSpPr>
          <p:nvPr/>
        </p:nvSpPr>
        <p:spPr>
          <a:xfrm>
            <a:off x="676452" y="175555"/>
            <a:ext cx="11092105" cy="539876"/>
          </a:xfrm>
          <a:prstGeom prst="rect">
            <a:avLst/>
          </a:prstGeom>
        </p:spPr>
        <p:txBody>
          <a:bodyPr/>
          <a:lst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a:lstStyle>
          <a:p>
            <a:pPr algn="ctr"/>
            <a:r>
              <a:rPr lang="en-US" sz="3200" b="1" dirty="0" smtClean="0"/>
              <a:t>RESP Interfaces and API calls (2/2)</a:t>
            </a:r>
            <a:endParaRPr lang="en-US" sz="3200" b="1" dirty="0"/>
          </a:p>
        </p:txBody>
      </p:sp>
      <p:sp>
        <p:nvSpPr>
          <p:cNvPr id="9" name="Left-Right Arrow 8"/>
          <p:cNvSpPr/>
          <p:nvPr/>
        </p:nvSpPr>
        <p:spPr>
          <a:xfrm>
            <a:off x="3861767" y="1643266"/>
            <a:ext cx="6520069" cy="530087"/>
          </a:xfrm>
          <a:prstGeom prst="leftRigh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DMaaP Kafka </a:t>
            </a:r>
            <a:endParaRPr lang="en-US" dirty="0"/>
          </a:p>
        </p:txBody>
      </p:sp>
      <p:sp>
        <p:nvSpPr>
          <p:cNvPr id="10" name="TextBox 9"/>
          <p:cNvSpPr txBox="1"/>
          <p:nvPr/>
        </p:nvSpPr>
        <p:spPr>
          <a:xfrm>
            <a:off x="192777" y="1600618"/>
            <a:ext cx="3299999" cy="4247317"/>
          </a:xfrm>
          <a:prstGeom prst="rect">
            <a:avLst/>
          </a:prstGeom>
          <a:noFill/>
        </p:spPr>
        <p:txBody>
          <a:bodyPr wrap="square" rtlCol="0">
            <a:spAutoFit/>
          </a:bodyPr>
          <a:lstStyle/>
          <a:p>
            <a:r>
              <a:rPr lang="en-US" dirty="0" smtClean="0"/>
              <a:t>0.   DCAE </a:t>
            </a:r>
            <a:r>
              <a:rPr lang="en-US" dirty="0"/>
              <a:t>Control components</a:t>
            </a:r>
          </a:p>
          <a:p>
            <a:pPr marL="800100" lvl="1" indent="-342900">
              <a:buFont typeface="Arial" panose="020B0604020202020204" pitchFamily="34" charset="0"/>
              <a:buChar char="•"/>
            </a:pPr>
            <a:r>
              <a:rPr lang="en-US" dirty="0"/>
              <a:t>Driven through new TOSCA blueprints by </a:t>
            </a:r>
            <a:r>
              <a:rPr lang="en-US" dirty="0" smtClean="0"/>
              <a:t>Cloudify/Orchestration</a:t>
            </a:r>
          </a:p>
          <a:p>
            <a:pPr marL="342900" indent="-342900">
              <a:buFont typeface="+mj-lt"/>
              <a:buAutoNum type="arabicPeriod"/>
            </a:pPr>
            <a:r>
              <a:rPr lang="en-US" dirty="0"/>
              <a:t>DDS Enabled with VES Event Streaming </a:t>
            </a:r>
            <a:r>
              <a:rPr lang="en-US" dirty="0" smtClean="0"/>
              <a:t>Topics</a:t>
            </a:r>
          </a:p>
          <a:p>
            <a:pPr marL="342900" indent="-342900">
              <a:buFont typeface="+mj-lt"/>
              <a:buAutoNum type="arabicPeriod"/>
            </a:pPr>
            <a:r>
              <a:rPr lang="en-US" dirty="0" smtClean="0"/>
              <a:t>VES </a:t>
            </a:r>
            <a:r>
              <a:rPr lang="en-US" dirty="0"/>
              <a:t>Collector</a:t>
            </a:r>
          </a:p>
          <a:p>
            <a:pPr marL="342900" indent="-342900">
              <a:buFont typeface="+mj-lt"/>
              <a:buAutoNum type="arabicPeriod"/>
            </a:pPr>
            <a:r>
              <a:rPr lang="en-US" dirty="0" smtClean="0"/>
              <a:t>RESP Service Components</a:t>
            </a:r>
          </a:p>
          <a:p>
            <a:pPr marL="800100" lvl="1" indent="-342900">
              <a:buFont typeface="Arial" panose="020B0604020202020204" pitchFamily="34" charset="0"/>
              <a:buChar char="•"/>
            </a:pPr>
            <a:r>
              <a:rPr lang="en-US" dirty="0" smtClean="0"/>
              <a:t>Use Case Microservices</a:t>
            </a:r>
          </a:p>
          <a:p>
            <a:pPr marL="342900" indent="-342900">
              <a:buFont typeface="+mj-lt"/>
              <a:buAutoNum type="arabicPeriod"/>
            </a:pPr>
            <a:r>
              <a:rPr lang="en-US" dirty="0" smtClean="0"/>
              <a:t>RESP Platform Components</a:t>
            </a:r>
          </a:p>
          <a:p>
            <a:pPr marL="800100" lvl="1" indent="-342900">
              <a:buFont typeface="Arial" panose="020B0604020202020204" pitchFamily="34" charset="0"/>
              <a:buChar char="•"/>
            </a:pPr>
            <a:r>
              <a:rPr lang="en-US" dirty="0" smtClean="0"/>
              <a:t>Flink with Beam API</a:t>
            </a:r>
          </a:p>
          <a:p>
            <a:pPr marL="342900" indent="-342900">
              <a:buFont typeface="+mj-lt"/>
              <a:buAutoNum type="arabicPeriod"/>
            </a:pPr>
            <a:r>
              <a:rPr lang="en-US" dirty="0" smtClean="0"/>
              <a:t>RESP Microservices interact with </a:t>
            </a:r>
            <a:r>
              <a:rPr lang="en-US" dirty="0" err="1" smtClean="0"/>
              <a:t>DMaaP</a:t>
            </a:r>
            <a:r>
              <a:rPr lang="en-US" dirty="0" smtClean="0"/>
              <a:t>/Kafka</a:t>
            </a:r>
          </a:p>
          <a:p>
            <a:pPr marL="342900" indent="-342900">
              <a:buFont typeface="+mj-lt"/>
              <a:buAutoNum type="arabicPeriod"/>
            </a:pPr>
            <a:endParaRPr lang="en-US" dirty="0" smtClean="0"/>
          </a:p>
          <a:p>
            <a:pPr marL="800100" lvl="1" indent="-342900">
              <a:buFont typeface="+mj-lt"/>
              <a:buAutoNum type="arabicPeriod"/>
            </a:pPr>
            <a:endParaRPr lang="en-US" dirty="0"/>
          </a:p>
        </p:txBody>
      </p:sp>
      <p:cxnSp>
        <p:nvCxnSpPr>
          <p:cNvPr id="11" name="Straight Arrow Connector 10"/>
          <p:cNvCxnSpPr/>
          <p:nvPr/>
        </p:nvCxnSpPr>
        <p:spPr>
          <a:xfrm flipV="1">
            <a:off x="7272987" y="2080591"/>
            <a:ext cx="0" cy="689110"/>
          </a:xfrm>
          <a:prstGeom prst="straightConnector1">
            <a:avLst/>
          </a:prstGeom>
          <a:ln w="38100">
            <a:solidFill>
              <a:srgbClr val="7030A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 name="Rounded Rectangle 11"/>
          <p:cNvSpPr/>
          <p:nvPr/>
        </p:nvSpPr>
        <p:spPr>
          <a:xfrm>
            <a:off x="7513983" y="1126436"/>
            <a:ext cx="1073426" cy="341661"/>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CLAMP</a:t>
            </a:r>
            <a:endParaRPr lang="en-US" dirty="0"/>
          </a:p>
        </p:txBody>
      </p:sp>
      <p:sp>
        <p:nvSpPr>
          <p:cNvPr id="13" name="Rounded Rectangle 12"/>
          <p:cNvSpPr/>
          <p:nvPr/>
        </p:nvSpPr>
        <p:spPr>
          <a:xfrm>
            <a:off x="8773768" y="1119811"/>
            <a:ext cx="1073426" cy="341661"/>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Policy</a:t>
            </a:r>
            <a:endParaRPr lang="en-US" dirty="0"/>
          </a:p>
        </p:txBody>
      </p:sp>
      <p:cxnSp>
        <p:nvCxnSpPr>
          <p:cNvPr id="14" name="Straight Arrow Connector 13"/>
          <p:cNvCxnSpPr/>
          <p:nvPr/>
        </p:nvCxnSpPr>
        <p:spPr>
          <a:xfrm flipV="1">
            <a:off x="8024193" y="1461472"/>
            <a:ext cx="0" cy="327571"/>
          </a:xfrm>
          <a:prstGeom prst="straightConnector1">
            <a:avLst/>
          </a:prstGeom>
          <a:ln w="38100">
            <a:solidFill>
              <a:srgbClr val="7030A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9310481" y="1438699"/>
            <a:ext cx="0" cy="327571"/>
          </a:xfrm>
          <a:prstGeom prst="straightConnector1">
            <a:avLst/>
          </a:prstGeom>
          <a:ln w="38100">
            <a:solidFill>
              <a:srgbClr val="7030A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6535329" y="3497374"/>
            <a:ext cx="432169" cy="31496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IoT</a:t>
            </a:r>
            <a:endParaRPr lang="en-US" sz="1400" dirty="0"/>
          </a:p>
        </p:txBody>
      </p:sp>
      <p:sp>
        <p:nvSpPr>
          <p:cNvPr id="17" name="Oval 16"/>
          <p:cNvSpPr/>
          <p:nvPr/>
        </p:nvSpPr>
        <p:spPr bwMode="auto">
          <a:xfrm>
            <a:off x="5075834" y="5331759"/>
            <a:ext cx="308606" cy="253701"/>
          </a:xfrm>
          <a:prstGeom prst="ellipse">
            <a:avLst/>
          </a:prstGeom>
          <a:solidFill>
            <a:schemeClr val="accent5">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b="1" dirty="0" smtClean="0">
                <a:solidFill>
                  <a:srgbClr val="C00000"/>
                </a:solidFill>
                <a:latin typeface="+mn-ea"/>
              </a:rPr>
              <a:t>1</a:t>
            </a:r>
          </a:p>
        </p:txBody>
      </p:sp>
      <p:sp>
        <p:nvSpPr>
          <p:cNvPr id="18" name="Oval 17"/>
          <p:cNvSpPr/>
          <p:nvPr/>
        </p:nvSpPr>
        <p:spPr bwMode="auto">
          <a:xfrm>
            <a:off x="8880283" y="2794992"/>
            <a:ext cx="308606" cy="253701"/>
          </a:xfrm>
          <a:prstGeom prst="ellipse">
            <a:avLst/>
          </a:prstGeom>
          <a:solidFill>
            <a:schemeClr val="accent5">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b="1" dirty="0" smtClean="0">
                <a:solidFill>
                  <a:srgbClr val="C00000"/>
                </a:solidFill>
                <a:latin typeface="+mn-ea"/>
              </a:rPr>
              <a:t>4</a:t>
            </a:r>
          </a:p>
        </p:txBody>
      </p:sp>
      <p:sp>
        <p:nvSpPr>
          <p:cNvPr id="19" name="Oval 18"/>
          <p:cNvSpPr/>
          <p:nvPr/>
        </p:nvSpPr>
        <p:spPr bwMode="auto">
          <a:xfrm>
            <a:off x="5635015" y="4195032"/>
            <a:ext cx="308606" cy="253701"/>
          </a:xfrm>
          <a:prstGeom prst="ellipse">
            <a:avLst/>
          </a:prstGeom>
          <a:solidFill>
            <a:schemeClr val="accent5">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b="1" dirty="0">
                <a:solidFill>
                  <a:srgbClr val="C00000"/>
                </a:solidFill>
                <a:latin typeface="+mn-ea"/>
              </a:rPr>
              <a:t>2</a:t>
            </a:r>
            <a:endParaRPr lang="en-US" sz="1200" b="1" dirty="0" smtClean="0">
              <a:solidFill>
                <a:srgbClr val="C00000"/>
              </a:solidFill>
              <a:latin typeface="+mn-ea"/>
            </a:endParaRPr>
          </a:p>
        </p:txBody>
      </p:sp>
      <p:sp>
        <p:nvSpPr>
          <p:cNvPr id="20" name="Oval 19"/>
          <p:cNvSpPr/>
          <p:nvPr/>
        </p:nvSpPr>
        <p:spPr bwMode="auto">
          <a:xfrm>
            <a:off x="7502217" y="2146737"/>
            <a:ext cx="308606" cy="253701"/>
          </a:xfrm>
          <a:prstGeom prst="ellipse">
            <a:avLst/>
          </a:prstGeom>
          <a:solidFill>
            <a:schemeClr val="accent5">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b="1" dirty="0" smtClean="0">
                <a:solidFill>
                  <a:srgbClr val="C00000"/>
                </a:solidFill>
                <a:latin typeface="+mn-ea"/>
              </a:rPr>
              <a:t>5</a:t>
            </a:r>
          </a:p>
        </p:txBody>
      </p:sp>
      <p:sp>
        <p:nvSpPr>
          <p:cNvPr id="21" name="Oval 20"/>
          <p:cNvSpPr/>
          <p:nvPr/>
        </p:nvSpPr>
        <p:spPr bwMode="auto">
          <a:xfrm>
            <a:off x="6967498" y="2869732"/>
            <a:ext cx="308606" cy="253701"/>
          </a:xfrm>
          <a:prstGeom prst="ellipse">
            <a:avLst/>
          </a:prstGeom>
          <a:solidFill>
            <a:schemeClr val="accent5">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b="1" dirty="0" smtClean="0">
                <a:solidFill>
                  <a:srgbClr val="C00000"/>
                </a:solidFill>
                <a:latin typeface="+mn-ea"/>
              </a:rPr>
              <a:t>3</a:t>
            </a:r>
          </a:p>
        </p:txBody>
      </p:sp>
      <p:sp>
        <p:nvSpPr>
          <p:cNvPr id="22" name="Oval 21"/>
          <p:cNvSpPr/>
          <p:nvPr/>
        </p:nvSpPr>
        <p:spPr bwMode="auto">
          <a:xfrm>
            <a:off x="4165349" y="3020612"/>
            <a:ext cx="308606" cy="253701"/>
          </a:xfrm>
          <a:prstGeom prst="ellipse">
            <a:avLst/>
          </a:prstGeom>
          <a:solidFill>
            <a:schemeClr val="accent5">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b="1" dirty="0">
                <a:solidFill>
                  <a:srgbClr val="C00000"/>
                </a:solidFill>
                <a:latin typeface="+mn-ea"/>
              </a:rPr>
              <a:t>0</a:t>
            </a:r>
            <a:endParaRPr lang="en-US" sz="1200" b="1" dirty="0" smtClean="0">
              <a:solidFill>
                <a:srgbClr val="C00000"/>
              </a:solidFill>
              <a:latin typeface="+mn-ea"/>
            </a:endParaRPr>
          </a:p>
        </p:txBody>
      </p:sp>
    </p:spTree>
    <p:extLst>
      <p:ext uri="{BB962C8B-B14F-4D97-AF65-F5344CB8AC3E}">
        <p14:creationId xmlns:p14="http://schemas.microsoft.com/office/powerpoint/2010/main" val="3423099539"/>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0392124" y="1823904"/>
            <a:ext cx="908175" cy="493262"/>
            <a:chOff x="10769545" y="1245819"/>
            <a:chExt cx="1179234" cy="493262"/>
          </a:xfrm>
        </p:grpSpPr>
        <p:sp>
          <p:nvSpPr>
            <p:cNvPr id="3" name="Rounded Rectangle 2"/>
            <p:cNvSpPr/>
            <p:nvPr/>
          </p:nvSpPr>
          <p:spPr bwMode="auto">
            <a:xfrm>
              <a:off x="10769545" y="1245819"/>
              <a:ext cx="1179234" cy="493262"/>
            </a:xfrm>
            <a:prstGeom prst="roundRect">
              <a:avLst/>
            </a:prstGeom>
            <a:solidFill>
              <a:schemeClr val="accent6">
                <a:lumMod val="20000"/>
                <a:lumOff val="80000"/>
              </a:schemeClr>
            </a:solid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b="0" dirty="0" smtClean="0">
                  <a:latin typeface="+mn-ea"/>
                </a:rPr>
                <a:t>ONAP</a:t>
              </a:r>
            </a:p>
          </p:txBody>
        </p:sp>
        <p:sp>
          <p:nvSpPr>
            <p:cNvPr id="4" name="Rounded Rectangle 3"/>
            <p:cNvSpPr/>
            <p:nvPr/>
          </p:nvSpPr>
          <p:spPr bwMode="auto">
            <a:xfrm>
              <a:off x="10931163" y="1474402"/>
              <a:ext cx="891565" cy="220653"/>
            </a:xfrm>
            <a:prstGeom prst="roundRect">
              <a:avLst/>
            </a:prstGeom>
            <a:solidFill>
              <a:srgbClr val="00B050"/>
            </a:solid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800" b="0" dirty="0" smtClean="0">
                  <a:latin typeface="+mn-ea"/>
                </a:rPr>
                <a:t>RESP</a:t>
              </a:r>
            </a:p>
          </p:txBody>
        </p:sp>
      </p:grpSp>
      <p:sp>
        <p:nvSpPr>
          <p:cNvPr id="5" name="TextBox 4"/>
          <p:cNvSpPr txBox="1"/>
          <p:nvPr/>
        </p:nvSpPr>
        <p:spPr>
          <a:xfrm>
            <a:off x="3001654" y="4097370"/>
            <a:ext cx="1929813" cy="369332"/>
          </a:xfrm>
          <a:prstGeom prst="rect">
            <a:avLst/>
          </a:prstGeom>
          <a:noFill/>
        </p:spPr>
        <p:txBody>
          <a:bodyPr wrap="square" rtlCol="0">
            <a:spAutoFit/>
          </a:bodyPr>
          <a:lstStyle/>
          <a:p>
            <a:r>
              <a:rPr lang="en-US" dirty="0" smtClean="0">
                <a:solidFill>
                  <a:schemeClr val="bg1"/>
                </a:solidFill>
              </a:rPr>
              <a:t>Carrier Ethernet</a:t>
            </a:r>
            <a:endParaRPr lang="en-US" dirty="0">
              <a:solidFill>
                <a:schemeClr val="bg1"/>
              </a:solidFill>
            </a:endParaRPr>
          </a:p>
        </p:txBody>
      </p:sp>
      <p:grpSp>
        <p:nvGrpSpPr>
          <p:cNvPr id="6" name="Group 5"/>
          <p:cNvGrpSpPr/>
          <p:nvPr/>
        </p:nvGrpSpPr>
        <p:grpSpPr>
          <a:xfrm>
            <a:off x="6238833" y="3270295"/>
            <a:ext cx="1152128" cy="1226894"/>
            <a:chOff x="6285396" y="1084017"/>
            <a:chExt cx="1152128" cy="1226894"/>
          </a:xfrm>
        </p:grpSpPr>
        <p:sp>
          <p:nvSpPr>
            <p:cNvPr id="7" name="Rectangle 6"/>
            <p:cNvSpPr/>
            <p:nvPr/>
          </p:nvSpPr>
          <p:spPr bwMode="auto">
            <a:xfrm>
              <a:off x="6285396" y="1084017"/>
              <a:ext cx="1152128" cy="1226894"/>
            </a:xfrm>
            <a:prstGeom prst="rect">
              <a:avLst/>
            </a:prstGeom>
            <a:solidFill>
              <a:schemeClr val="accent4">
                <a:lumMod val="20000"/>
                <a:lumOff val="80000"/>
              </a:schemeClr>
            </a:solid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endParaRPr lang="en-US" sz="1200" b="0" dirty="0" smtClean="0">
                <a:latin typeface="+mn-ea"/>
              </a:endParaRPr>
            </a:p>
          </p:txBody>
        </p:sp>
        <p:sp>
          <p:nvSpPr>
            <p:cNvPr id="8" name="Rectangle 7"/>
            <p:cNvSpPr/>
            <p:nvPr/>
          </p:nvSpPr>
          <p:spPr bwMode="auto">
            <a:xfrm>
              <a:off x="6429412" y="1300041"/>
              <a:ext cx="864096" cy="216024"/>
            </a:xfrm>
            <a:prstGeom prst="rect">
              <a:avLst/>
            </a:prstGeom>
            <a:solidFill>
              <a:schemeClr val="tx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b="0" dirty="0" err="1" smtClean="0">
                  <a:latin typeface="+mn-ea"/>
                </a:rPr>
                <a:t>vFW</a:t>
              </a:r>
              <a:endParaRPr lang="en-US" sz="1200" b="0" dirty="0" smtClean="0">
                <a:latin typeface="+mn-ea"/>
              </a:endParaRPr>
            </a:p>
          </p:txBody>
        </p:sp>
        <p:sp>
          <p:nvSpPr>
            <p:cNvPr id="9" name="Rectangle 8"/>
            <p:cNvSpPr/>
            <p:nvPr/>
          </p:nvSpPr>
          <p:spPr bwMode="auto">
            <a:xfrm>
              <a:off x="6429412" y="1581905"/>
              <a:ext cx="864096" cy="216024"/>
            </a:xfrm>
            <a:prstGeom prst="rect">
              <a:avLst/>
            </a:prstGeom>
            <a:solidFill>
              <a:schemeClr val="tx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b="0" dirty="0" err="1" smtClean="0">
                  <a:latin typeface="+mn-ea"/>
                </a:rPr>
                <a:t>vCPE</a:t>
              </a:r>
              <a:endParaRPr lang="en-US" sz="1200" b="0" dirty="0" smtClean="0">
                <a:latin typeface="+mn-ea"/>
              </a:endParaRPr>
            </a:p>
          </p:txBody>
        </p:sp>
        <p:sp>
          <p:nvSpPr>
            <p:cNvPr id="10" name="Rectangle 9"/>
            <p:cNvSpPr/>
            <p:nvPr/>
          </p:nvSpPr>
          <p:spPr bwMode="auto">
            <a:xfrm>
              <a:off x="6429412" y="1885976"/>
              <a:ext cx="864096" cy="216024"/>
            </a:xfrm>
            <a:prstGeom prst="rect">
              <a:avLst/>
            </a:prstGeom>
            <a:solidFill>
              <a:schemeClr val="tx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b="0" dirty="0" err="1" smtClean="0">
                  <a:latin typeface="+mn-ea"/>
                </a:rPr>
                <a:t>vLB</a:t>
              </a:r>
              <a:endParaRPr lang="en-US" sz="1200" b="0" dirty="0" smtClean="0">
                <a:latin typeface="+mn-ea"/>
              </a:endParaRPr>
            </a:p>
          </p:txBody>
        </p:sp>
      </p:grpSp>
      <p:sp>
        <p:nvSpPr>
          <p:cNvPr id="11" name="Cloud 10"/>
          <p:cNvSpPr/>
          <p:nvPr/>
        </p:nvSpPr>
        <p:spPr bwMode="auto">
          <a:xfrm>
            <a:off x="7761345" y="3530120"/>
            <a:ext cx="2232248" cy="1944216"/>
          </a:xfrm>
          <a:prstGeom prst="cloud">
            <a:avLst/>
          </a:prstGeom>
          <a:solidFill>
            <a:schemeClr val="accent5">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1" compatLnSpc="1">
            <a:prstTxWarp prst="textNoShape">
              <a:avLst/>
            </a:prstTxWarp>
          </a:bodyPr>
          <a:lstStyle/>
          <a:p>
            <a:pPr algn="ctr" defTabSz="801688" eaLnBrk="1" hangingPunct="1"/>
            <a:r>
              <a:rPr lang="en-US" sz="1200" b="0" dirty="0" smtClean="0">
                <a:latin typeface="+mn-ea"/>
              </a:rPr>
              <a:t>MPLS Core</a:t>
            </a:r>
          </a:p>
        </p:txBody>
      </p:sp>
      <p:sp>
        <p:nvSpPr>
          <p:cNvPr id="12" name="Cloud 11"/>
          <p:cNvSpPr/>
          <p:nvPr/>
        </p:nvSpPr>
        <p:spPr bwMode="auto">
          <a:xfrm>
            <a:off x="9309088" y="3094467"/>
            <a:ext cx="1548767" cy="999728"/>
          </a:xfrm>
          <a:prstGeom prst="cloud">
            <a:avLst/>
          </a:prstGeom>
          <a:solidFill>
            <a:schemeClr val="accent5">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b="0" dirty="0" smtClean="0">
                <a:latin typeface="+mn-ea"/>
              </a:rPr>
              <a:t>Cloud DC</a:t>
            </a:r>
          </a:p>
        </p:txBody>
      </p:sp>
      <p:sp>
        <p:nvSpPr>
          <p:cNvPr id="13" name="Rectangle 12"/>
          <p:cNvSpPr/>
          <p:nvPr/>
        </p:nvSpPr>
        <p:spPr bwMode="auto">
          <a:xfrm>
            <a:off x="10576536" y="2513999"/>
            <a:ext cx="1465432" cy="1613410"/>
          </a:xfrm>
          <a:prstGeom prst="rect">
            <a:avLst/>
          </a:prstGeom>
          <a:solidFill>
            <a:schemeClr val="accent4">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endParaRPr lang="en-US" sz="1200" b="0" dirty="0" smtClean="0">
              <a:latin typeface="+mn-ea"/>
            </a:endParaRPr>
          </a:p>
        </p:txBody>
      </p:sp>
      <p:sp>
        <p:nvSpPr>
          <p:cNvPr id="14" name="Oval 13"/>
          <p:cNvSpPr/>
          <p:nvPr/>
        </p:nvSpPr>
        <p:spPr bwMode="auto">
          <a:xfrm>
            <a:off x="10731544" y="3023784"/>
            <a:ext cx="809792" cy="744399"/>
          </a:xfrm>
          <a:prstGeom prst="ellipse">
            <a:avLst/>
          </a:prstGeom>
          <a:solidFill>
            <a:schemeClr val="accent5">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endParaRPr lang="en-US" sz="1200" b="0" dirty="0" smtClean="0">
              <a:latin typeface="+mn-ea"/>
            </a:endParaRPr>
          </a:p>
        </p:txBody>
      </p:sp>
      <p:sp>
        <p:nvSpPr>
          <p:cNvPr id="15" name="TextBox 14"/>
          <p:cNvSpPr txBox="1"/>
          <p:nvPr/>
        </p:nvSpPr>
        <p:spPr>
          <a:xfrm>
            <a:off x="10630198" y="3765073"/>
            <a:ext cx="1152128" cy="246221"/>
          </a:xfrm>
          <a:prstGeom prst="rect">
            <a:avLst/>
          </a:prstGeom>
          <a:noFill/>
        </p:spPr>
        <p:txBody>
          <a:bodyPr wrap="square" rtlCol="0">
            <a:spAutoFit/>
          </a:bodyPr>
          <a:lstStyle/>
          <a:p>
            <a:r>
              <a:rPr lang="en-US" sz="1000" b="1" dirty="0" err="1" smtClean="0"/>
              <a:t>IaaS</a:t>
            </a:r>
            <a:r>
              <a:rPr lang="en-US" sz="1000" b="1" dirty="0" smtClean="0"/>
              <a:t>/PaaS/SaaS</a:t>
            </a:r>
            <a:endParaRPr lang="en-US" sz="1000" b="1" dirty="0"/>
          </a:p>
        </p:txBody>
      </p:sp>
      <p:sp>
        <p:nvSpPr>
          <p:cNvPr id="16" name="TextBox 15"/>
          <p:cNvSpPr txBox="1"/>
          <p:nvPr/>
        </p:nvSpPr>
        <p:spPr>
          <a:xfrm>
            <a:off x="10857855" y="3270295"/>
            <a:ext cx="647477" cy="369332"/>
          </a:xfrm>
          <a:prstGeom prst="rect">
            <a:avLst/>
          </a:prstGeom>
          <a:noFill/>
        </p:spPr>
        <p:txBody>
          <a:bodyPr wrap="square" rtlCol="0">
            <a:spAutoFit/>
          </a:bodyPr>
          <a:lstStyle/>
          <a:p>
            <a:r>
              <a:rPr lang="en-US" dirty="0" err="1" smtClean="0"/>
              <a:t>IaaS</a:t>
            </a:r>
            <a:endParaRPr lang="en-US" dirty="0"/>
          </a:p>
        </p:txBody>
      </p:sp>
      <p:sp>
        <p:nvSpPr>
          <p:cNvPr id="17" name="Rounded Rectangle 16"/>
          <p:cNvSpPr/>
          <p:nvPr/>
        </p:nvSpPr>
        <p:spPr bwMode="auto">
          <a:xfrm>
            <a:off x="7851224" y="3455832"/>
            <a:ext cx="432048" cy="542134"/>
          </a:xfrm>
          <a:prstGeom prst="roundRect">
            <a:avLst/>
          </a:prstGeom>
          <a:solidFill>
            <a:schemeClr val="accent1">
              <a:lumMod val="9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b="0" dirty="0" smtClean="0">
                <a:latin typeface="+mn-ea"/>
              </a:rPr>
              <a:t>PE</a:t>
            </a:r>
          </a:p>
        </p:txBody>
      </p:sp>
      <p:sp>
        <p:nvSpPr>
          <p:cNvPr id="18" name="Rounded Rectangle 17"/>
          <p:cNvSpPr/>
          <p:nvPr/>
        </p:nvSpPr>
        <p:spPr bwMode="auto">
          <a:xfrm>
            <a:off x="7851224" y="4823984"/>
            <a:ext cx="432048" cy="542134"/>
          </a:xfrm>
          <a:prstGeom prst="roundRect">
            <a:avLst/>
          </a:prstGeom>
          <a:solidFill>
            <a:schemeClr val="accent1">
              <a:lumMod val="9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b="0" dirty="0" smtClean="0">
                <a:latin typeface="+mn-ea"/>
              </a:rPr>
              <a:t>PE</a:t>
            </a:r>
          </a:p>
        </p:txBody>
      </p:sp>
      <p:sp>
        <p:nvSpPr>
          <p:cNvPr id="19" name="Can 18"/>
          <p:cNvSpPr/>
          <p:nvPr/>
        </p:nvSpPr>
        <p:spPr bwMode="auto">
          <a:xfrm>
            <a:off x="4754880" y="3530120"/>
            <a:ext cx="542115" cy="542134"/>
          </a:xfrm>
          <a:prstGeom prst="can">
            <a:avLst/>
          </a:prstGeom>
          <a:solidFill>
            <a:schemeClr val="accent5">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b="0" dirty="0" smtClean="0">
                <a:latin typeface="+mn-ea"/>
              </a:rPr>
              <a:t>NPE</a:t>
            </a:r>
          </a:p>
        </p:txBody>
      </p:sp>
      <p:sp>
        <p:nvSpPr>
          <p:cNvPr id="20" name="Can 19"/>
          <p:cNvSpPr/>
          <p:nvPr/>
        </p:nvSpPr>
        <p:spPr bwMode="auto">
          <a:xfrm>
            <a:off x="4754879" y="4730000"/>
            <a:ext cx="542115" cy="542134"/>
          </a:xfrm>
          <a:prstGeom prst="can">
            <a:avLst/>
          </a:prstGeom>
          <a:solidFill>
            <a:schemeClr val="accent5">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b="0" dirty="0" smtClean="0">
                <a:latin typeface="+mn-ea"/>
              </a:rPr>
              <a:t>NPE</a:t>
            </a:r>
          </a:p>
        </p:txBody>
      </p:sp>
      <p:sp>
        <p:nvSpPr>
          <p:cNvPr id="21" name="Can 20"/>
          <p:cNvSpPr/>
          <p:nvPr/>
        </p:nvSpPr>
        <p:spPr bwMode="auto">
          <a:xfrm>
            <a:off x="3428655" y="3326174"/>
            <a:ext cx="523899" cy="236198"/>
          </a:xfrm>
          <a:prstGeom prst="can">
            <a:avLst/>
          </a:prstGeom>
          <a:solidFill>
            <a:schemeClr val="accent5">
              <a:lumMod val="40000"/>
              <a:lumOff val="60000"/>
            </a:schemeClr>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a:sp3d prstMaterial="matte"/>
        </p:spPr>
        <p:txBody>
          <a:bodyPr vert="horz" wrap="square" lIns="91440" tIns="45720" rIns="91440" bIns="45720" numCol="1" rtlCol="0" anchor="t" anchorCtr="0" compatLnSpc="1">
            <a:prstTxWarp prst="textNoShape">
              <a:avLst/>
            </a:prstTxWarp>
          </a:bodyPr>
          <a:lstStyle/>
          <a:p>
            <a:pPr algn="ctr" defTabSz="801688" eaLnBrk="1" hangingPunct="1"/>
            <a:r>
              <a:rPr lang="en-US" sz="800" b="1" dirty="0" smtClean="0">
                <a:latin typeface="+mn-ea"/>
              </a:rPr>
              <a:t>AGG</a:t>
            </a:r>
          </a:p>
        </p:txBody>
      </p:sp>
      <p:sp>
        <p:nvSpPr>
          <p:cNvPr id="22" name="Can 21"/>
          <p:cNvSpPr/>
          <p:nvPr/>
        </p:nvSpPr>
        <p:spPr bwMode="auto">
          <a:xfrm>
            <a:off x="2620186" y="4094195"/>
            <a:ext cx="523899" cy="236198"/>
          </a:xfrm>
          <a:prstGeom prst="can">
            <a:avLst/>
          </a:prstGeom>
          <a:solidFill>
            <a:schemeClr val="accent5">
              <a:lumMod val="40000"/>
              <a:lumOff val="60000"/>
            </a:schemeClr>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a:sp3d prstMaterial="matte"/>
        </p:spPr>
        <p:txBody>
          <a:bodyPr vert="horz" wrap="square" lIns="91440" tIns="45720" rIns="91440" bIns="45720" numCol="1" rtlCol="0" anchor="t" anchorCtr="0" compatLnSpc="1">
            <a:prstTxWarp prst="textNoShape">
              <a:avLst/>
            </a:prstTxWarp>
          </a:bodyPr>
          <a:lstStyle/>
          <a:p>
            <a:pPr algn="ctr" defTabSz="801688" eaLnBrk="1" hangingPunct="1"/>
            <a:r>
              <a:rPr lang="en-US" sz="800" b="1" dirty="0" smtClean="0">
                <a:latin typeface="+mn-ea"/>
              </a:rPr>
              <a:t>AGG</a:t>
            </a:r>
          </a:p>
        </p:txBody>
      </p:sp>
      <p:sp>
        <p:nvSpPr>
          <p:cNvPr id="23" name="Can 22"/>
          <p:cNvSpPr/>
          <p:nvPr/>
        </p:nvSpPr>
        <p:spPr bwMode="auto">
          <a:xfrm>
            <a:off x="3590625" y="5154035"/>
            <a:ext cx="523899" cy="236198"/>
          </a:xfrm>
          <a:prstGeom prst="can">
            <a:avLst/>
          </a:prstGeom>
          <a:solidFill>
            <a:schemeClr val="accent5">
              <a:lumMod val="40000"/>
              <a:lumOff val="60000"/>
            </a:schemeClr>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a:sp3d prstMaterial="matte"/>
        </p:spPr>
        <p:txBody>
          <a:bodyPr vert="horz" wrap="square" lIns="91440" tIns="45720" rIns="91440" bIns="45720" numCol="1" rtlCol="0" anchor="t" anchorCtr="0" compatLnSpc="1">
            <a:prstTxWarp prst="textNoShape">
              <a:avLst/>
            </a:prstTxWarp>
          </a:bodyPr>
          <a:lstStyle/>
          <a:p>
            <a:pPr algn="ctr" defTabSz="801688" eaLnBrk="1" hangingPunct="1"/>
            <a:r>
              <a:rPr lang="en-US" sz="800" b="1" dirty="0" smtClean="0">
                <a:latin typeface="+mn-ea"/>
              </a:rPr>
              <a:t>AGG</a:t>
            </a:r>
          </a:p>
        </p:txBody>
      </p:sp>
      <p:sp>
        <p:nvSpPr>
          <p:cNvPr id="24" name="Oval 23"/>
          <p:cNvSpPr/>
          <p:nvPr/>
        </p:nvSpPr>
        <p:spPr bwMode="auto">
          <a:xfrm>
            <a:off x="3001654" y="3486319"/>
            <a:ext cx="2024282" cy="1785815"/>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endParaRPr lang="en-US" sz="1200" b="0" dirty="0" smtClean="0">
              <a:latin typeface="+mn-ea"/>
            </a:endParaRPr>
          </a:p>
        </p:txBody>
      </p:sp>
      <p:grpSp>
        <p:nvGrpSpPr>
          <p:cNvPr id="25" name="Group 24"/>
          <p:cNvGrpSpPr/>
          <p:nvPr/>
        </p:nvGrpSpPr>
        <p:grpSpPr>
          <a:xfrm>
            <a:off x="498102" y="3883742"/>
            <a:ext cx="1585995" cy="1000988"/>
            <a:chOff x="544665" y="1697464"/>
            <a:chExt cx="1585995" cy="1000988"/>
          </a:xfrm>
        </p:grpSpPr>
        <p:sp>
          <p:nvSpPr>
            <p:cNvPr id="26" name="TextBox 25"/>
            <p:cNvSpPr txBox="1"/>
            <p:nvPr/>
          </p:nvSpPr>
          <p:spPr>
            <a:xfrm>
              <a:off x="1557063" y="2105266"/>
              <a:ext cx="432048" cy="276999"/>
            </a:xfrm>
            <a:prstGeom prst="rect">
              <a:avLst/>
            </a:prstGeom>
            <a:solidFill>
              <a:schemeClr val="accent5"/>
            </a:solidFill>
          </p:spPr>
          <p:txBody>
            <a:bodyPr wrap="square" rtlCol="0">
              <a:spAutoFit/>
            </a:bodyPr>
            <a:lstStyle/>
            <a:p>
              <a:r>
                <a:rPr lang="en-US" sz="1200" b="1" dirty="0" smtClean="0">
                  <a:solidFill>
                    <a:schemeClr val="accent6">
                      <a:lumMod val="50000"/>
                    </a:schemeClr>
                  </a:solidFill>
                </a:rPr>
                <a:t>NID</a:t>
              </a:r>
              <a:endParaRPr lang="en-US" sz="1200" b="1" dirty="0">
                <a:solidFill>
                  <a:schemeClr val="accent6">
                    <a:lumMod val="50000"/>
                  </a:schemeClr>
                </a:solidFill>
              </a:endParaRPr>
            </a:p>
          </p:txBody>
        </p:sp>
        <p:sp>
          <p:nvSpPr>
            <p:cNvPr id="27" name="TextBox 26"/>
            <p:cNvSpPr txBox="1"/>
            <p:nvPr/>
          </p:nvSpPr>
          <p:spPr>
            <a:xfrm>
              <a:off x="544665" y="1697464"/>
              <a:ext cx="1585995" cy="307777"/>
            </a:xfrm>
            <a:prstGeom prst="rect">
              <a:avLst/>
            </a:prstGeom>
            <a:noFill/>
          </p:spPr>
          <p:txBody>
            <a:bodyPr wrap="square" rtlCol="0">
              <a:spAutoFit/>
            </a:bodyPr>
            <a:lstStyle/>
            <a:p>
              <a:r>
                <a:rPr lang="en-US" sz="1400" dirty="0" err="1" smtClean="0"/>
                <a:t>Cust</a:t>
              </a:r>
              <a:r>
                <a:rPr lang="en-US" sz="1400" dirty="0" smtClean="0"/>
                <a:t>. Branch Office </a:t>
              </a:r>
              <a:endParaRPr lang="en-US" sz="1400" dirty="0"/>
            </a:p>
          </p:txBody>
        </p:sp>
        <p:pic>
          <p:nvPicPr>
            <p:cNvPr id="28" name="Picture 27"/>
            <p:cNvPicPr>
              <a:picLocks noChangeAspect="1"/>
            </p:cNvPicPr>
            <p:nvPr/>
          </p:nvPicPr>
          <p:blipFill>
            <a:blip r:embed="rId2"/>
            <a:stretch>
              <a:fillRect/>
            </a:stretch>
          </p:blipFill>
          <p:spPr>
            <a:xfrm>
              <a:off x="575283" y="1989270"/>
              <a:ext cx="177713" cy="184150"/>
            </a:xfrm>
            <a:prstGeom prst="rect">
              <a:avLst/>
            </a:prstGeom>
          </p:spPr>
        </p:pic>
        <p:pic>
          <p:nvPicPr>
            <p:cNvPr id="29" name="Picture 28"/>
            <p:cNvPicPr>
              <a:picLocks noChangeAspect="1"/>
            </p:cNvPicPr>
            <p:nvPr/>
          </p:nvPicPr>
          <p:blipFill>
            <a:blip r:embed="rId2"/>
            <a:stretch>
              <a:fillRect/>
            </a:stretch>
          </p:blipFill>
          <p:spPr>
            <a:xfrm>
              <a:off x="592791" y="2326748"/>
              <a:ext cx="177713" cy="184150"/>
            </a:xfrm>
            <a:prstGeom prst="rect">
              <a:avLst/>
            </a:prstGeom>
          </p:spPr>
        </p:pic>
        <p:pic>
          <p:nvPicPr>
            <p:cNvPr id="30" name="Picture 29"/>
            <p:cNvPicPr>
              <a:picLocks noChangeAspect="1"/>
            </p:cNvPicPr>
            <p:nvPr/>
          </p:nvPicPr>
          <p:blipFill>
            <a:blip r:embed="rId3"/>
            <a:stretch>
              <a:fillRect/>
            </a:stretch>
          </p:blipFill>
          <p:spPr>
            <a:xfrm>
              <a:off x="811745" y="1952767"/>
              <a:ext cx="745318" cy="745685"/>
            </a:xfrm>
            <a:prstGeom prst="rect">
              <a:avLst/>
            </a:prstGeom>
          </p:spPr>
        </p:pic>
        <p:cxnSp>
          <p:nvCxnSpPr>
            <p:cNvPr id="31" name="Straight Connector 30"/>
            <p:cNvCxnSpPr/>
            <p:nvPr/>
          </p:nvCxnSpPr>
          <p:spPr bwMode="auto">
            <a:xfrm>
              <a:off x="747492" y="2024340"/>
              <a:ext cx="763413" cy="71418"/>
            </a:xfrm>
            <a:prstGeom prst="line">
              <a:avLst/>
            </a:prstGeom>
            <a:solidFill>
              <a:schemeClr val="accent1"/>
            </a:solidFill>
            <a:ln w="28575" cap="flat" cmpd="sng" algn="ctr">
              <a:solidFill>
                <a:srgbClr val="FF0000"/>
              </a:solidFill>
              <a:prstDash val="solid"/>
              <a:round/>
              <a:headEnd type="none" w="med" len="med"/>
              <a:tailEnd type="none" w="med" len="med"/>
            </a:ln>
            <a:effectLst/>
          </p:spPr>
        </p:cxnSp>
        <p:cxnSp>
          <p:nvCxnSpPr>
            <p:cNvPr id="32" name="Straight Connector 31"/>
            <p:cNvCxnSpPr>
              <a:endCxn id="30" idx="3"/>
            </p:cNvCxnSpPr>
            <p:nvPr/>
          </p:nvCxnSpPr>
          <p:spPr bwMode="auto">
            <a:xfrm flipV="1">
              <a:off x="688010" y="2325610"/>
              <a:ext cx="869053" cy="113311"/>
            </a:xfrm>
            <a:prstGeom prst="line">
              <a:avLst/>
            </a:prstGeom>
            <a:solidFill>
              <a:schemeClr val="accent1"/>
            </a:solidFill>
            <a:ln w="28575" cap="flat" cmpd="sng" algn="ctr">
              <a:solidFill>
                <a:srgbClr val="FF0000"/>
              </a:solidFill>
              <a:prstDash val="solid"/>
              <a:round/>
              <a:headEnd type="none" w="med" len="med"/>
              <a:tailEnd type="none" w="med" len="med"/>
            </a:ln>
            <a:effectLst/>
          </p:spPr>
        </p:cxnSp>
      </p:grpSp>
      <p:cxnSp>
        <p:nvCxnSpPr>
          <p:cNvPr id="33" name="Straight Connector 32"/>
          <p:cNvCxnSpPr>
            <a:stCxn id="26" idx="3"/>
          </p:cNvCxnSpPr>
          <p:nvPr/>
        </p:nvCxnSpPr>
        <p:spPr bwMode="auto">
          <a:xfrm flipV="1">
            <a:off x="1942548" y="4282036"/>
            <a:ext cx="648279" cy="148008"/>
          </a:xfrm>
          <a:prstGeom prst="line">
            <a:avLst/>
          </a:prstGeom>
          <a:solidFill>
            <a:schemeClr val="accent1"/>
          </a:solidFill>
          <a:ln w="9525" cap="flat" cmpd="sng" algn="ctr">
            <a:solidFill>
              <a:srgbClr val="FF0000"/>
            </a:solidFill>
            <a:prstDash val="solid"/>
            <a:round/>
            <a:headEnd type="none" w="med" len="med"/>
            <a:tailEnd type="none" w="med" len="med"/>
          </a:ln>
          <a:effectLst/>
        </p:spPr>
      </p:cxnSp>
      <p:cxnSp>
        <p:nvCxnSpPr>
          <p:cNvPr id="34" name="Straight Connector 33"/>
          <p:cNvCxnSpPr>
            <a:stCxn id="19" idx="4"/>
            <a:endCxn id="7" idx="1"/>
          </p:cNvCxnSpPr>
          <p:nvPr/>
        </p:nvCxnSpPr>
        <p:spPr bwMode="auto">
          <a:xfrm>
            <a:off x="5296995" y="3801187"/>
            <a:ext cx="941838" cy="82555"/>
          </a:xfrm>
          <a:prstGeom prst="line">
            <a:avLst/>
          </a:prstGeom>
          <a:solidFill>
            <a:schemeClr val="accent1"/>
          </a:solidFill>
          <a:ln w="9525" cap="flat" cmpd="sng" algn="ctr">
            <a:solidFill>
              <a:srgbClr val="FF0000"/>
            </a:solidFill>
            <a:prstDash val="solid"/>
            <a:round/>
            <a:headEnd type="none" w="med" len="med"/>
            <a:tailEnd type="none" w="med" len="med"/>
          </a:ln>
          <a:effectLst/>
        </p:spPr>
      </p:cxnSp>
      <p:cxnSp>
        <p:nvCxnSpPr>
          <p:cNvPr id="35" name="Straight Connector 34"/>
          <p:cNvCxnSpPr>
            <a:stCxn id="7" idx="3"/>
            <a:endCxn id="17" idx="1"/>
          </p:cNvCxnSpPr>
          <p:nvPr/>
        </p:nvCxnSpPr>
        <p:spPr bwMode="auto">
          <a:xfrm flipV="1">
            <a:off x="7390961" y="3726899"/>
            <a:ext cx="460263" cy="156843"/>
          </a:xfrm>
          <a:prstGeom prst="line">
            <a:avLst/>
          </a:prstGeom>
          <a:solidFill>
            <a:schemeClr val="accent1"/>
          </a:solidFill>
          <a:ln w="9525" cap="flat" cmpd="sng" algn="ctr">
            <a:solidFill>
              <a:srgbClr val="FF0000"/>
            </a:solidFill>
            <a:prstDash val="solid"/>
            <a:round/>
            <a:headEnd type="none" w="med" len="med"/>
            <a:tailEnd type="none" w="med" len="med"/>
          </a:ln>
          <a:effectLst/>
        </p:spPr>
      </p:cxnSp>
      <p:cxnSp>
        <p:nvCxnSpPr>
          <p:cNvPr id="36" name="Straight Connector 35"/>
          <p:cNvCxnSpPr>
            <a:stCxn id="44" idx="3"/>
            <a:endCxn id="18" idx="1"/>
          </p:cNvCxnSpPr>
          <p:nvPr/>
        </p:nvCxnSpPr>
        <p:spPr bwMode="auto">
          <a:xfrm flipV="1">
            <a:off x="7446989" y="5095051"/>
            <a:ext cx="404235" cy="834940"/>
          </a:xfrm>
          <a:prstGeom prst="line">
            <a:avLst/>
          </a:prstGeom>
          <a:solidFill>
            <a:schemeClr val="accent1"/>
          </a:solidFill>
          <a:ln w="9525" cap="flat" cmpd="sng" algn="ctr">
            <a:solidFill>
              <a:srgbClr val="FF0000"/>
            </a:solidFill>
            <a:prstDash val="solid"/>
            <a:round/>
            <a:headEnd type="none" w="med" len="med"/>
            <a:tailEnd type="none" w="med" len="med"/>
          </a:ln>
          <a:effectLst/>
        </p:spPr>
      </p:cxnSp>
      <p:sp>
        <p:nvSpPr>
          <p:cNvPr id="37" name="Freeform 36"/>
          <p:cNvSpPr/>
          <p:nvPr/>
        </p:nvSpPr>
        <p:spPr bwMode="auto">
          <a:xfrm>
            <a:off x="1770362" y="3188326"/>
            <a:ext cx="9048997" cy="1284703"/>
          </a:xfrm>
          <a:custGeom>
            <a:avLst/>
            <a:gdLst>
              <a:gd name="connsiteX0" fmla="*/ 0 w 9048997"/>
              <a:gd name="connsiteY0" fmla="*/ 1159261 h 1284703"/>
              <a:gd name="connsiteX1" fmla="*/ 902524 w 9048997"/>
              <a:gd name="connsiteY1" fmla="*/ 1004882 h 1284703"/>
              <a:gd name="connsiteX2" fmla="*/ 2636322 w 9048997"/>
              <a:gd name="connsiteY2" fmla="*/ 826752 h 1284703"/>
              <a:gd name="connsiteX3" fmla="*/ 3289465 w 9048997"/>
              <a:gd name="connsiteY3" fmla="*/ 791126 h 1284703"/>
              <a:gd name="connsiteX4" fmla="*/ 4453246 w 9048997"/>
              <a:gd name="connsiteY4" fmla="*/ 731749 h 1284703"/>
              <a:gd name="connsiteX5" fmla="*/ 4429496 w 9048997"/>
              <a:gd name="connsiteY5" fmla="*/ 149858 h 1284703"/>
              <a:gd name="connsiteX6" fmla="*/ 4963885 w 9048997"/>
              <a:gd name="connsiteY6" fmla="*/ 90482 h 1284703"/>
              <a:gd name="connsiteX7" fmla="*/ 4963885 w 9048997"/>
              <a:gd name="connsiteY7" fmla="*/ 1254264 h 1284703"/>
              <a:gd name="connsiteX8" fmla="*/ 5902036 w 9048997"/>
              <a:gd name="connsiteY8" fmla="*/ 909879 h 1284703"/>
              <a:gd name="connsiteX9" fmla="*/ 6163293 w 9048997"/>
              <a:gd name="connsiteY9" fmla="*/ 529869 h 1284703"/>
              <a:gd name="connsiteX10" fmla="*/ 7623958 w 9048997"/>
              <a:gd name="connsiteY10" fmla="*/ 791126 h 1284703"/>
              <a:gd name="connsiteX11" fmla="*/ 8372104 w 9048997"/>
              <a:gd name="connsiteY11" fmla="*/ 339864 h 1284703"/>
              <a:gd name="connsiteX12" fmla="*/ 9048997 w 9048997"/>
              <a:gd name="connsiteY12" fmla="*/ 173609 h 1284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048997" h="1284703">
                <a:moveTo>
                  <a:pt x="0" y="1159261"/>
                </a:moveTo>
                <a:cubicBezTo>
                  <a:pt x="231568" y="1109780"/>
                  <a:pt x="463137" y="1060300"/>
                  <a:pt x="902524" y="1004882"/>
                </a:cubicBezTo>
                <a:cubicBezTo>
                  <a:pt x="1341911" y="949464"/>
                  <a:pt x="2238499" y="862378"/>
                  <a:pt x="2636322" y="826752"/>
                </a:cubicBezTo>
                <a:cubicBezTo>
                  <a:pt x="3034145" y="791126"/>
                  <a:pt x="3289465" y="791126"/>
                  <a:pt x="3289465" y="791126"/>
                </a:cubicBezTo>
                <a:lnTo>
                  <a:pt x="4453246" y="731749"/>
                </a:lnTo>
                <a:cubicBezTo>
                  <a:pt x="4643251" y="624871"/>
                  <a:pt x="4344390" y="256736"/>
                  <a:pt x="4429496" y="149858"/>
                </a:cubicBezTo>
                <a:cubicBezTo>
                  <a:pt x="4514602" y="42980"/>
                  <a:pt x="4874820" y="-93586"/>
                  <a:pt x="4963885" y="90482"/>
                </a:cubicBezTo>
                <a:cubicBezTo>
                  <a:pt x="5052950" y="274550"/>
                  <a:pt x="4807527" y="1117698"/>
                  <a:pt x="4963885" y="1254264"/>
                </a:cubicBezTo>
                <a:cubicBezTo>
                  <a:pt x="5120243" y="1390830"/>
                  <a:pt x="5702135" y="1030611"/>
                  <a:pt x="5902036" y="909879"/>
                </a:cubicBezTo>
                <a:cubicBezTo>
                  <a:pt x="6101937" y="789147"/>
                  <a:pt x="5876306" y="549661"/>
                  <a:pt x="6163293" y="529869"/>
                </a:cubicBezTo>
                <a:cubicBezTo>
                  <a:pt x="6450280" y="510077"/>
                  <a:pt x="7255823" y="822793"/>
                  <a:pt x="7623958" y="791126"/>
                </a:cubicBezTo>
                <a:cubicBezTo>
                  <a:pt x="7992093" y="759458"/>
                  <a:pt x="8134598" y="442783"/>
                  <a:pt x="8372104" y="339864"/>
                </a:cubicBezTo>
                <a:cubicBezTo>
                  <a:pt x="8609611" y="236944"/>
                  <a:pt x="9048997" y="173609"/>
                  <a:pt x="9048997" y="173609"/>
                </a:cubicBezTo>
              </a:path>
            </a:pathLst>
          </a:custGeom>
          <a:noFill/>
          <a:ln w="38100" cap="flat" cmpd="sng" algn="ctr">
            <a:solidFill>
              <a:schemeClr val="accent6"/>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rebuchet MS" pitchFamily="34" charset="0"/>
              <a:ea typeface="华文细黑" pitchFamily="2" charset="-122"/>
            </a:endParaRPr>
          </a:p>
        </p:txBody>
      </p:sp>
      <p:grpSp>
        <p:nvGrpSpPr>
          <p:cNvPr id="38" name="Group 37"/>
          <p:cNvGrpSpPr/>
          <p:nvPr/>
        </p:nvGrpSpPr>
        <p:grpSpPr>
          <a:xfrm>
            <a:off x="6245784" y="1381959"/>
            <a:ext cx="1152128" cy="1226894"/>
            <a:chOff x="6323553" y="2967757"/>
            <a:chExt cx="1152128" cy="1226894"/>
          </a:xfrm>
        </p:grpSpPr>
        <p:sp>
          <p:nvSpPr>
            <p:cNvPr id="39" name="Rectangle 38"/>
            <p:cNvSpPr/>
            <p:nvPr/>
          </p:nvSpPr>
          <p:spPr bwMode="auto">
            <a:xfrm>
              <a:off x="6323553" y="2967757"/>
              <a:ext cx="1152128" cy="1226894"/>
            </a:xfrm>
            <a:prstGeom prst="rect">
              <a:avLst/>
            </a:prstGeom>
            <a:solidFill>
              <a:schemeClr val="accent4">
                <a:lumMod val="20000"/>
                <a:lumOff val="80000"/>
              </a:schemeClr>
            </a:solid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endParaRPr lang="en-US" sz="1200" b="0" dirty="0" smtClean="0">
                <a:latin typeface="+mn-ea"/>
              </a:endParaRPr>
            </a:p>
          </p:txBody>
        </p:sp>
        <p:sp>
          <p:nvSpPr>
            <p:cNvPr id="40" name="Rectangle 39"/>
            <p:cNvSpPr/>
            <p:nvPr/>
          </p:nvSpPr>
          <p:spPr bwMode="auto">
            <a:xfrm>
              <a:off x="6467569" y="3183781"/>
              <a:ext cx="864096" cy="216024"/>
            </a:xfrm>
            <a:prstGeom prst="rect">
              <a:avLst/>
            </a:prstGeom>
            <a:solidFill>
              <a:schemeClr val="tx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b="0" dirty="0" err="1" smtClean="0">
                  <a:latin typeface="+mn-ea"/>
                </a:rPr>
                <a:t>vFW</a:t>
              </a:r>
              <a:endParaRPr lang="en-US" sz="1200" b="0" dirty="0" smtClean="0">
                <a:latin typeface="+mn-ea"/>
              </a:endParaRPr>
            </a:p>
          </p:txBody>
        </p:sp>
        <p:sp>
          <p:nvSpPr>
            <p:cNvPr id="41" name="Rectangle 40"/>
            <p:cNvSpPr/>
            <p:nvPr/>
          </p:nvSpPr>
          <p:spPr bwMode="auto">
            <a:xfrm>
              <a:off x="6467569" y="3465645"/>
              <a:ext cx="864096" cy="216024"/>
            </a:xfrm>
            <a:prstGeom prst="rect">
              <a:avLst/>
            </a:prstGeom>
            <a:solidFill>
              <a:schemeClr val="tx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b="0" dirty="0" err="1" smtClean="0">
                  <a:latin typeface="+mn-ea"/>
                </a:rPr>
                <a:t>vCPE</a:t>
              </a:r>
              <a:endParaRPr lang="en-US" sz="1200" b="0" dirty="0" smtClean="0">
                <a:latin typeface="+mn-ea"/>
              </a:endParaRPr>
            </a:p>
          </p:txBody>
        </p:sp>
        <p:sp>
          <p:nvSpPr>
            <p:cNvPr id="42" name="Rectangle 41"/>
            <p:cNvSpPr/>
            <p:nvPr/>
          </p:nvSpPr>
          <p:spPr bwMode="auto">
            <a:xfrm>
              <a:off x="6467569" y="3769716"/>
              <a:ext cx="864096" cy="216024"/>
            </a:xfrm>
            <a:prstGeom prst="rect">
              <a:avLst/>
            </a:prstGeom>
            <a:solidFill>
              <a:schemeClr val="tx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b="0" dirty="0" err="1" smtClean="0">
                  <a:latin typeface="+mn-ea"/>
                </a:rPr>
                <a:t>vLB</a:t>
              </a:r>
              <a:endParaRPr lang="en-US" sz="1200" b="0" dirty="0" smtClean="0">
                <a:latin typeface="+mn-ea"/>
              </a:endParaRPr>
            </a:p>
          </p:txBody>
        </p:sp>
      </p:grpSp>
      <p:grpSp>
        <p:nvGrpSpPr>
          <p:cNvPr id="43" name="Group 42"/>
          <p:cNvGrpSpPr/>
          <p:nvPr/>
        </p:nvGrpSpPr>
        <p:grpSpPr>
          <a:xfrm>
            <a:off x="6294861" y="5316544"/>
            <a:ext cx="1152128" cy="1226894"/>
            <a:chOff x="6323553" y="2967757"/>
            <a:chExt cx="1152128" cy="1226894"/>
          </a:xfrm>
        </p:grpSpPr>
        <p:sp>
          <p:nvSpPr>
            <p:cNvPr id="44" name="Rectangle 43"/>
            <p:cNvSpPr/>
            <p:nvPr/>
          </p:nvSpPr>
          <p:spPr bwMode="auto">
            <a:xfrm>
              <a:off x="6323553" y="2967757"/>
              <a:ext cx="1152128" cy="1226894"/>
            </a:xfrm>
            <a:prstGeom prst="rect">
              <a:avLst/>
            </a:prstGeom>
            <a:solidFill>
              <a:schemeClr val="accent4">
                <a:lumMod val="20000"/>
                <a:lumOff val="80000"/>
              </a:schemeClr>
            </a:solid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endParaRPr lang="en-US" sz="1200" b="0" dirty="0" smtClean="0">
                <a:latin typeface="+mn-ea"/>
              </a:endParaRPr>
            </a:p>
          </p:txBody>
        </p:sp>
        <p:sp>
          <p:nvSpPr>
            <p:cNvPr id="45" name="Rectangle 44"/>
            <p:cNvSpPr/>
            <p:nvPr/>
          </p:nvSpPr>
          <p:spPr bwMode="auto">
            <a:xfrm>
              <a:off x="6467569" y="3183781"/>
              <a:ext cx="864096" cy="216024"/>
            </a:xfrm>
            <a:prstGeom prst="rect">
              <a:avLst/>
            </a:prstGeom>
            <a:solidFill>
              <a:schemeClr val="tx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b="0" dirty="0" err="1" smtClean="0">
                  <a:latin typeface="+mn-ea"/>
                </a:rPr>
                <a:t>vFW</a:t>
              </a:r>
              <a:endParaRPr lang="en-US" sz="1200" b="0" dirty="0" smtClean="0">
                <a:latin typeface="+mn-ea"/>
              </a:endParaRPr>
            </a:p>
          </p:txBody>
        </p:sp>
        <p:sp>
          <p:nvSpPr>
            <p:cNvPr id="46" name="Rectangle 45"/>
            <p:cNvSpPr/>
            <p:nvPr/>
          </p:nvSpPr>
          <p:spPr bwMode="auto">
            <a:xfrm>
              <a:off x="6467569" y="3465645"/>
              <a:ext cx="864096" cy="216024"/>
            </a:xfrm>
            <a:prstGeom prst="rect">
              <a:avLst/>
            </a:prstGeom>
            <a:solidFill>
              <a:schemeClr val="tx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b="0" dirty="0" err="1" smtClean="0">
                  <a:latin typeface="+mn-ea"/>
                </a:rPr>
                <a:t>vCPE</a:t>
              </a:r>
              <a:endParaRPr lang="en-US" sz="1200" b="0" dirty="0" smtClean="0">
                <a:latin typeface="+mn-ea"/>
              </a:endParaRPr>
            </a:p>
          </p:txBody>
        </p:sp>
        <p:sp>
          <p:nvSpPr>
            <p:cNvPr id="47" name="Rectangle 46"/>
            <p:cNvSpPr/>
            <p:nvPr/>
          </p:nvSpPr>
          <p:spPr bwMode="auto">
            <a:xfrm>
              <a:off x="6467569" y="3769716"/>
              <a:ext cx="864096" cy="216024"/>
            </a:xfrm>
            <a:prstGeom prst="rect">
              <a:avLst/>
            </a:prstGeom>
            <a:solidFill>
              <a:schemeClr val="tx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b="0" dirty="0" err="1" smtClean="0">
                  <a:latin typeface="+mn-ea"/>
                </a:rPr>
                <a:t>vLB</a:t>
              </a:r>
              <a:endParaRPr lang="en-US" sz="1200" b="0" dirty="0" smtClean="0">
                <a:latin typeface="+mn-ea"/>
              </a:endParaRPr>
            </a:p>
          </p:txBody>
        </p:sp>
      </p:grpSp>
      <p:grpSp>
        <p:nvGrpSpPr>
          <p:cNvPr id="48" name="Group 47"/>
          <p:cNvGrpSpPr/>
          <p:nvPr/>
        </p:nvGrpSpPr>
        <p:grpSpPr>
          <a:xfrm>
            <a:off x="480594" y="5170539"/>
            <a:ext cx="1809933" cy="996851"/>
            <a:chOff x="575283" y="1701601"/>
            <a:chExt cx="1809933" cy="996851"/>
          </a:xfrm>
        </p:grpSpPr>
        <p:sp>
          <p:nvSpPr>
            <p:cNvPr id="49" name="TextBox 48"/>
            <p:cNvSpPr txBox="1"/>
            <p:nvPr/>
          </p:nvSpPr>
          <p:spPr>
            <a:xfrm>
              <a:off x="1557063" y="2105266"/>
              <a:ext cx="432048" cy="276999"/>
            </a:xfrm>
            <a:prstGeom prst="rect">
              <a:avLst/>
            </a:prstGeom>
            <a:solidFill>
              <a:schemeClr val="accent5"/>
            </a:solidFill>
          </p:spPr>
          <p:txBody>
            <a:bodyPr wrap="square" rtlCol="0">
              <a:spAutoFit/>
            </a:bodyPr>
            <a:lstStyle/>
            <a:p>
              <a:r>
                <a:rPr lang="en-US" sz="1200" b="1" dirty="0" smtClean="0">
                  <a:solidFill>
                    <a:schemeClr val="accent6">
                      <a:lumMod val="50000"/>
                    </a:schemeClr>
                  </a:solidFill>
                </a:rPr>
                <a:t>NID</a:t>
              </a:r>
              <a:endParaRPr lang="en-US" sz="1200" b="1" dirty="0">
                <a:solidFill>
                  <a:schemeClr val="accent6">
                    <a:lumMod val="50000"/>
                  </a:schemeClr>
                </a:solidFill>
              </a:endParaRPr>
            </a:p>
          </p:txBody>
        </p:sp>
        <p:sp>
          <p:nvSpPr>
            <p:cNvPr id="50" name="TextBox 49"/>
            <p:cNvSpPr txBox="1"/>
            <p:nvPr/>
          </p:nvSpPr>
          <p:spPr>
            <a:xfrm>
              <a:off x="805709" y="1701601"/>
              <a:ext cx="1579507" cy="523220"/>
            </a:xfrm>
            <a:prstGeom prst="rect">
              <a:avLst/>
            </a:prstGeom>
            <a:noFill/>
          </p:spPr>
          <p:txBody>
            <a:bodyPr wrap="square" rtlCol="0">
              <a:spAutoFit/>
            </a:bodyPr>
            <a:lstStyle/>
            <a:p>
              <a:r>
                <a:rPr lang="en-US" sz="1400" dirty="0" smtClean="0"/>
                <a:t>*</a:t>
              </a:r>
              <a:r>
                <a:rPr lang="en-US" sz="1400" dirty="0" err="1" smtClean="0"/>
                <a:t>Cust</a:t>
              </a:r>
              <a:r>
                <a:rPr lang="en-US" sz="1400" dirty="0" smtClean="0"/>
                <a:t>. Branch Office </a:t>
              </a:r>
              <a:endParaRPr lang="en-US" sz="1400" dirty="0"/>
            </a:p>
          </p:txBody>
        </p:sp>
        <p:pic>
          <p:nvPicPr>
            <p:cNvPr id="51" name="Picture 50"/>
            <p:cNvPicPr>
              <a:picLocks noChangeAspect="1"/>
            </p:cNvPicPr>
            <p:nvPr/>
          </p:nvPicPr>
          <p:blipFill>
            <a:blip r:embed="rId2"/>
            <a:stretch>
              <a:fillRect/>
            </a:stretch>
          </p:blipFill>
          <p:spPr>
            <a:xfrm>
              <a:off x="575283" y="1989270"/>
              <a:ext cx="177713" cy="184150"/>
            </a:xfrm>
            <a:prstGeom prst="rect">
              <a:avLst/>
            </a:prstGeom>
          </p:spPr>
        </p:pic>
        <p:pic>
          <p:nvPicPr>
            <p:cNvPr id="52" name="Picture 51"/>
            <p:cNvPicPr>
              <a:picLocks noChangeAspect="1"/>
            </p:cNvPicPr>
            <p:nvPr/>
          </p:nvPicPr>
          <p:blipFill>
            <a:blip r:embed="rId2"/>
            <a:stretch>
              <a:fillRect/>
            </a:stretch>
          </p:blipFill>
          <p:spPr>
            <a:xfrm>
              <a:off x="592791" y="2326748"/>
              <a:ext cx="177713" cy="184150"/>
            </a:xfrm>
            <a:prstGeom prst="rect">
              <a:avLst/>
            </a:prstGeom>
          </p:spPr>
        </p:pic>
        <p:pic>
          <p:nvPicPr>
            <p:cNvPr id="53" name="Picture 52"/>
            <p:cNvPicPr>
              <a:picLocks noChangeAspect="1"/>
            </p:cNvPicPr>
            <p:nvPr/>
          </p:nvPicPr>
          <p:blipFill>
            <a:blip r:embed="rId3"/>
            <a:stretch>
              <a:fillRect/>
            </a:stretch>
          </p:blipFill>
          <p:spPr>
            <a:xfrm>
              <a:off x="811745" y="1952767"/>
              <a:ext cx="745318" cy="745685"/>
            </a:xfrm>
            <a:prstGeom prst="rect">
              <a:avLst/>
            </a:prstGeom>
          </p:spPr>
        </p:pic>
        <p:cxnSp>
          <p:nvCxnSpPr>
            <p:cNvPr id="54" name="Straight Connector 53"/>
            <p:cNvCxnSpPr/>
            <p:nvPr/>
          </p:nvCxnSpPr>
          <p:spPr bwMode="auto">
            <a:xfrm>
              <a:off x="747492" y="2024340"/>
              <a:ext cx="763413" cy="71418"/>
            </a:xfrm>
            <a:prstGeom prst="line">
              <a:avLst/>
            </a:prstGeom>
            <a:solidFill>
              <a:schemeClr val="accent1"/>
            </a:solidFill>
            <a:ln w="28575" cap="flat" cmpd="sng" algn="ctr">
              <a:solidFill>
                <a:srgbClr val="FF0000"/>
              </a:solidFill>
              <a:prstDash val="solid"/>
              <a:round/>
              <a:headEnd type="none" w="med" len="med"/>
              <a:tailEnd type="none" w="med" len="med"/>
            </a:ln>
            <a:effectLst/>
          </p:spPr>
        </p:cxnSp>
        <p:cxnSp>
          <p:nvCxnSpPr>
            <p:cNvPr id="55" name="Straight Connector 54"/>
            <p:cNvCxnSpPr>
              <a:endCxn id="53" idx="3"/>
            </p:cNvCxnSpPr>
            <p:nvPr/>
          </p:nvCxnSpPr>
          <p:spPr bwMode="auto">
            <a:xfrm flipV="1">
              <a:off x="688010" y="2325610"/>
              <a:ext cx="869053" cy="113311"/>
            </a:xfrm>
            <a:prstGeom prst="line">
              <a:avLst/>
            </a:prstGeom>
            <a:solidFill>
              <a:schemeClr val="accent1"/>
            </a:solidFill>
            <a:ln w="28575" cap="flat" cmpd="sng" algn="ctr">
              <a:solidFill>
                <a:srgbClr val="FF0000"/>
              </a:solidFill>
              <a:prstDash val="solid"/>
              <a:round/>
              <a:headEnd type="none" w="med" len="med"/>
              <a:tailEnd type="none" w="med" len="med"/>
            </a:ln>
            <a:effectLst/>
          </p:spPr>
        </p:cxnSp>
      </p:grpSp>
      <p:grpSp>
        <p:nvGrpSpPr>
          <p:cNvPr id="56" name="Group 55"/>
          <p:cNvGrpSpPr/>
          <p:nvPr/>
        </p:nvGrpSpPr>
        <p:grpSpPr>
          <a:xfrm>
            <a:off x="569450" y="1705995"/>
            <a:ext cx="1744299" cy="1011186"/>
            <a:chOff x="575283" y="1687266"/>
            <a:chExt cx="1744299" cy="1011186"/>
          </a:xfrm>
        </p:grpSpPr>
        <p:sp>
          <p:nvSpPr>
            <p:cNvPr id="57" name="TextBox 56"/>
            <p:cNvSpPr txBox="1"/>
            <p:nvPr/>
          </p:nvSpPr>
          <p:spPr>
            <a:xfrm>
              <a:off x="1557063" y="2105266"/>
              <a:ext cx="432048" cy="276999"/>
            </a:xfrm>
            <a:prstGeom prst="rect">
              <a:avLst/>
            </a:prstGeom>
            <a:solidFill>
              <a:schemeClr val="accent5"/>
            </a:solidFill>
          </p:spPr>
          <p:txBody>
            <a:bodyPr wrap="square" rtlCol="0">
              <a:spAutoFit/>
            </a:bodyPr>
            <a:lstStyle/>
            <a:p>
              <a:r>
                <a:rPr lang="en-US" sz="1200" b="1" dirty="0" smtClean="0">
                  <a:solidFill>
                    <a:schemeClr val="accent6">
                      <a:lumMod val="50000"/>
                    </a:schemeClr>
                  </a:solidFill>
                </a:rPr>
                <a:t>NID</a:t>
              </a:r>
              <a:endParaRPr lang="en-US" sz="1200" b="1" dirty="0">
                <a:solidFill>
                  <a:schemeClr val="accent6">
                    <a:lumMod val="50000"/>
                  </a:schemeClr>
                </a:solidFill>
              </a:endParaRPr>
            </a:p>
          </p:txBody>
        </p:sp>
        <p:sp>
          <p:nvSpPr>
            <p:cNvPr id="58" name="TextBox 57"/>
            <p:cNvSpPr txBox="1"/>
            <p:nvPr/>
          </p:nvSpPr>
          <p:spPr>
            <a:xfrm>
              <a:off x="575283" y="1687266"/>
              <a:ext cx="1744299" cy="307777"/>
            </a:xfrm>
            <a:prstGeom prst="rect">
              <a:avLst/>
            </a:prstGeom>
            <a:noFill/>
          </p:spPr>
          <p:txBody>
            <a:bodyPr wrap="square" rtlCol="0">
              <a:spAutoFit/>
            </a:bodyPr>
            <a:lstStyle/>
            <a:p>
              <a:r>
                <a:rPr lang="en-US" sz="1400" dirty="0" err="1" smtClean="0"/>
                <a:t>Cust</a:t>
              </a:r>
              <a:r>
                <a:rPr lang="en-US" sz="1400" dirty="0" smtClean="0"/>
                <a:t>. Branch Office </a:t>
              </a:r>
              <a:endParaRPr lang="en-US" sz="1400" dirty="0"/>
            </a:p>
          </p:txBody>
        </p:sp>
        <p:pic>
          <p:nvPicPr>
            <p:cNvPr id="59" name="Picture 58"/>
            <p:cNvPicPr>
              <a:picLocks noChangeAspect="1"/>
            </p:cNvPicPr>
            <p:nvPr/>
          </p:nvPicPr>
          <p:blipFill>
            <a:blip r:embed="rId2"/>
            <a:stretch>
              <a:fillRect/>
            </a:stretch>
          </p:blipFill>
          <p:spPr>
            <a:xfrm>
              <a:off x="575283" y="1989270"/>
              <a:ext cx="177713" cy="184150"/>
            </a:xfrm>
            <a:prstGeom prst="rect">
              <a:avLst/>
            </a:prstGeom>
          </p:spPr>
        </p:pic>
        <p:pic>
          <p:nvPicPr>
            <p:cNvPr id="60" name="Picture 59"/>
            <p:cNvPicPr>
              <a:picLocks noChangeAspect="1"/>
            </p:cNvPicPr>
            <p:nvPr/>
          </p:nvPicPr>
          <p:blipFill>
            <a:blip r:embed="rId2"/>
            <a:stretch>
              <a:fillRect/>
            </a:stretch>
          </p:blipFill>
          <p:spPr>
            <a:xfrm>
              <a:off x="592791" y="2326748"/>
              <a:ext cx="177713" cy="184150"/>
            </a:xfrm>
            <a:prstGeom prst="rect">
              <a:avLst/>
            </a:prstGeom>
          </p:spPr>
        </p:pic>
        <p:pic>
          <p:nvPicPr>
            <p:cNvPr id="61" name="Picture 60"/>
            <p:cNvPicPr>
              <a:picLocks noChangeAspect="1"/>
            </p:cNvPicPr>
            <p:nvPr/>
          </p:nvPicPr>
          <p:blipFill>
            <a:blip r:embed="rId3"/>
            <a:stretch>
              <a:fillRect/>
            </a:stretch>
          </p:blipFill>
          <p:spPr>
            <a:xfrm>
              <a:off x="811745" y="1952767"/>
              <a:ext cx="745318" cy="745685"/>
            </a:xfrm>
            <a:prstGeom prst="rect">
              <a:avLst/>
            </a:prstGeom>
          </p:spPr>
        </p:pic>
        <p:cxnSp>
          <p:nvCxnSpPr>
            <p:cNvPr id="62" name="Straight Connector 61"/>
            <p:cNvCxnSpPr/>
            <p:nvPr/>
          </p:nvCxnSpPr>
          <p:spPr bwMode="auto">
            <a:xfrm>
              <a:off x="747492" y="2024340"/>
              <a:ext cx="763413" cy="71418"/>
            </a:xfrm>
            <a:prstGeom prst="line">
              <a:avLst/>
            </a:prstGeom>
            <a:solidFill>
              <a:schemeClr val="accent1"/>
            </a:solidFill>
            <a:ln w="28575" cap="flat" cmpd="sng" algn="ctr">
              <a:solidFill>
                <a:srgbClr val="FF0000"/>
              </a:solidFill>
              <a:prstDash val="solid"/>
              <a:round/>
              <a:headEnd type="none" w="med" len="med"/>
              <a:tailEnd type="none" w="med" len="med"/>
            </a:ln>
            <a:effectLst/>
          </p:spPr>
        </p:cxnSp>
        <p:cxnSp>
          <p:nvCxnSpPr>
            <p:cNvPr id="63" name="Straight Connector 62"/>
            <p:cNvCxnSpPr>
              <a:endCxn id="61" idx="3"/>
            </p:cNvCxnSpPr>
            <p:nvPr/>
          </p:nvCxnSpPr>
          <p:spPr bwMode="auto">
            <a:xfrm flipV="1">
              <a:off x="688010" y="2325610"/>
              <a:ext cx="869053" cy="113311"/>
            </a:xfrm>
            <a:prstGeom prst="line">
              <a:avLst/>
            </a:prstGeom>
            <a:solidFill>
              <a:schemeClr val="accent1"/>
            </a:solidFill>
            <a:ln w="28575" cap="flat" cmpd="sng" algn="ctr">
              <a:solidFill>
                <a:srgbClr val="FF0000"/>
              </a:solidFill>
              <a:prstDash val="solid"/>
              <a:round/>
              <a:headEnd type="none" w="med" len="med"/>
              <a:tailEnd type="none" w="med" len="med"/>
            </a:ln>
            <a:effectLst/>
          </p:spPr>
        </p:cxnSp>
      </p:grpSp>
      <p:cxnSp>
        <p:nvCxnSpPr>
          <p:cNvPr id="64" name="Straight Connector 63"/>
          <p:cNvCxnSpPr>
            <a:stCxn id="57" idx="3"/>
          </p:cNvCxnSpPr>
          <p:nvPr/>
        </p:nvCxnSpPr>
        <p:spPr bwMode="auto">
          <a:xfrm>
            <a:off x="1983278" y="2262495"/>
            <a:ext cx="1445377" cy="1063679"/>
          </a:xfrm>
          <a:prstGeom prst="line">
            <a:avLst/>
          </a:prstGeom>
          <a:solidFill>
            <a:schemeClr val="accent1"/>
          </a:solidFill>
          <a:ln w="9525" cap="flat" cmpd="sng" algn="ctr">
            <a:solidFill>
              <a:srgbClr val="FF0000"/>
            </a:solidFill>
            <a:prstDash val="solid"/>
            <a:round/>
            <a:headEnd type="none" w="med" len="med"/>
            <a:tailEnd type="none" w="med" len="med"/>
          </a:ln>
          <a:effectLst/>
        </p:spPr>
      </p:cxnSp>
      <p:cxnSp>
        <p:nvCxnSpPr>
          <p:cNvPr id="65" name="Straight Connector 64"/>
          <p:cNvCxnSpPr>
            <a:stCxn id="49" idx="3"/>
          </p:cNvCxnSpPr>
          <p:nvPr/>
        </p:nvCxnSpPr>
        <p:spPr bwMode="auto">
          <a:xfrm flipV="1">
            <a:off x="1894422" y="5373639"/>
            <a:ext cx="1696203" cy="339065"/>
          </a:xfrm>
          <a:prstGeom prst="line">
            <a:avLst/>
          </a:prstGeom>
          <a:solidFill>
            <a:schemeClr val="accent1"/>
          </a:solidFill>
          <a:ln w="9525" cap="flat" cmpd="sng" algn="ctr">
            <a:solidFill>
              <a:srgbClr val="FF0000"/>
            </a:solidFill>
            <a:prstDash val="solid"/>
            <a:round/>
            <a:headEnd type="none" w="med" len="med"/>
            <a:tailEnd type="none" w="med" len="med"/>
          </a:ln>
          <a:effectLst/>
        </p:spPr>
      </p:cxnSp>
      <p:sp>
        <p:nvSpPr>
          <p:cNvPr id="66" name="Freeform 65"/>
          <p:cNvSpPr/>
          <p:nvPr/>
        </p:nvSpPr>
        <p:spPr bwMode="auto">
          <a:xfrm>
            <a:off x="1900991" y="1230167"/>
            <a:ext cx="8932654" cy="2578096"/>
          </a:xfrm>
          <a:custGeom>
            <a:avLst/>
            <a:gdLst>
              <a:gd name="connsiteX0" fmla="*/ 38036 w 8932654"/>
              <a:gd name="connsiteY0" fmla="*/ 1088866 h 2578096"/>
              <a:gd name="connsiteX1" fmla="*/ 73662 w 8932654"/>
              <a:gd name="connsiteY1" fmla="*/ 1124492 h 2578096"/>
              <a:gd name="connsiteX2" fmla="*/ 1486825 w 8932654"/>
              <a:gd name="connsiteY2" fmla="*/ 2157645 h 2578096"/>
              <a:gd name="connsiteX3" fmla="*/ 2139968 w 8932654"/>
              <a:gd name="connsiteY3" fmla="*/ 2169520 h 2578096"/>
              <a:gd name="connsiteX4" fmla="*/ 3042493 w 8932654"/>
              <a:gd name="connsiteY4" fmla="*/ 2549531 h 2578096"/>
              <a:gd name="connsiteX5" fmla="*/ 4265651 w 8932654"/>
              <a:gd name="connsiteY5" fmla="*/ 1290746 h 2578096"/>
              <a:gd name="connsiteX6" fmla="*/ 4336903 w 8932654"/>
              <a:gd name="connsiteY6" fmla="*/ 162590 h 2578096"/>
              <a:gd name="connsiteX7" fmla="*/ 4883168 w 8932654"/>
              <a:gd name="connsiteY7" fmla="*/ 150715 h 2578096"/>
              <a:gd name="connsiteX8" fmla="*/ 4930669 w 8932654"/>
              <a:gd name="connsiteY8" fmla="*/ 1516377 h 2578096"/>
              <a:gd name="connsiteX9" fmla="*/ 5821319 w 8932654"/>
              <a:gd name="connsiteY9" fmla="*/ 2110144 h 2578096"/>
              <a:gd name="connsiteX10" fmla="*/ 5797568 w 8932654"/>
              <a:gd name="connsiteY10" fmla="*/ 2335775 h 2578096"/>
              <a:gd name="connsiteX11" fmla="*/ 7115729 w 8932654"/>
              <a:gd name="connsiteY11" fmla="*/ 2513905 h 2578096"/>
              <a:gd name="connsiteX12" fmla="*/ 7733246 w 8932654"/>
              <a:gd name="connsiteY12" fmla="*/ 2395151 h 2578096"/>
              <a:gd name="connsiteX13" fmla="*/ 8517017 w 8932654"/>
              <a:gd name="connsiteY13" fmla="*/ 2027016 h 2578096"/>
              <a:gd name="connsiteX14" fmla="*/ 8932654 w 8932654"/>
              <a:gd name="connsiteY14" fmla="*/ 1991390 h 2578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932654" h="2578096">
                <a:moveTo>
                  <a:pt x="38036" y="1088866"/>
                </a:moveTo>
                <a:cubicBezTo>
                  <a:pt x="-64884" y="1017614"/>
                  <a:pt x="73662" y="1124492"/>
                  <a:pt x="73662" y="1124492"/>
                </a:cubicBezTo>
                <a:cubicBezTo>
                  <a:pt x="315127" y="1302622"/>
                  <a:pt x="1142441" y="1983474"/>
                  <a:pt x="1486825" y="2157645"/>
                </a:cubicBezTo>
                <a:cubicBezTo>
                  <a:pt x="1831209" y="2331816"/>
                  <a:pt x="1880690" y="2104206"/>
                  <a:pt x="2139968" y="2169520"/>
                </a:cubicBezTo>
                <a:cubicBezTo>
                  <a:pt x="2399246" y="2234834"/>
                  <a:pt x="2688212" y="2695993"/>
                  <a:pt x="3042493" y="2549531"/>
                </a:cubicBezTo>
                <a:cubicBezTo>
                  <a:pt x="3396774" y="2403069"/>
                  <a:pt x="4049916" y="1688569"/>
                  <a:pt x="4265651" y="1290746"/>
                </a:cubicBezTo>
                <a:cubicBezTo>
                  <a:pt x="4481386" y="892923"/>
                  <a:pt x="4233984" y="352595"/>
                  <a:pt x="4336903" y="162590"/>
                </a:cubicBezTo>
                <a:cubicBezTo>
                  <a:pt x="4439823" y="-27415"/>
                  <a:pt x="4784207" y="-74916"/>
                  <a:pt x="4883168" y="150715"/>
                </a:cubicBezTo>
                <a:cubicBezTo>
                  <a:pt x="4982129" y="376346"/>
                  <a:pt x="4774310" y="1189805"/>
                  <a:pt x="4930669" y="1516377"/>
                </a:cubicBezTo>
                <a:cubicBezTo>
                  <a:pt x="5087028" y="1842949"/>
                  <a:pt x="5676836" y="1973578"/>
                  <a:pt x="5821319" y="2110144"/>
                </a:cubicBezTo>
                <a:cubicBezTo>
                  <a:pt x="5965802" y="2246710"/>
                  <a:pt x="5581833" y="2268482"/>
                  <a:pt x="5797568" y="2335775"/>
                </a:cubicBezTo>
                <a:cubicBezTo>
                  <a:pt x="6013303" y="2403068"/>
                  <a:pt x="6793116" y="2504009"/>
                  <a:pt x="7115729" y="2513905"/>
                </a:cubicBezTo>
                <a:cubicBezTo>
                  <a:pt x="7438342" y="2523801"/>
                  <a:pt x="7499698" y="2476299"/>
                  <a:pt x="7733246" y="2395151"/>
                </a:cubicBezTo>
                <a:cubicBezTo>
                  <a:pt x="7966794" y="2314003"/>
                  <a:pt x="8317116" y="2094310"/>
                  <a:pt x="8517017" y="2027016"/>
                </a:cubicBezTo>
                <a:cubicBezTo>
                  <a:pt x="8716918" y="1959723"/>
                  <a:pt x="8824786" y="1975556"/>
                  <a:pt x="8932654" y="1991390"/>
                </a:cubicBezTo>
              </a:path>
            </a:pathLst>
          </a:custGeom>
          <a:noFill/>
          <a:ln w="28575" cap="flat" cmpd="sng" algn="ctr">
            <a:solidFill>
              <a:srgbClr val="D05F02"/>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rebuchet MS" pitchFamily="34" charset="0"/>
              <a:ea typeface="华文细黑" pitchFamily="2" charset="-122"/>
            </a:endParaRPr>
          </a:p>
        </p:txBody>
      </p:sp>
      <p:cxnSp>
        <p:nvCxnSpPr>
          <p:cNvPr id="67" name="Straight Connector 66"/>
          <p:cNvCxnSpPr>
            <a:stCxn id="19" idx="4"/>
            <a:endCxn id="39" idx="1"/>
          </p:cNvCxnSpPr>
          <p:nvPr/>
        </p:nvCxnSpPr>
        <p:spPr bwMode="auto">
          <a:xfrm flipV="1">
            <a:off x="5296995" y="1995406"/>
            <a:ext cx="948789" cy="1805781"/>
          </a:xfrm>
          <a:prstGeom prst="line">
            <a:avLst/>
          </a:prstGeom>
          <a:solidFill>
            <a:schemeClr val="accent1"/>
          </a:solidFill>
          <a:ln w="9525" cap="flat" cmpd="sng" algn="ctr">
            <a:solidFill>
              <a:schemeClr val="accent3"/>
            </a:solidFill>
            <a:prstDash val="solid"/>
            <a:round/>
            <a:headEnd type="none" w="med" len="med"/>
            <a:tailEnd type="none" w="med" len="med"/>
          </a:ln>
          <a:effectLst/>
        </p:spPr>
      </p:cxnSp>
      <p:cxnSp>
        <p:nvCxnSpPr>
          <p:cNvPr id="68" name="Straight Connector 67"/>
          <p:cNvCxnSpPr>
            <a:stCxn id="39" idx="3"/>
          </p:cNvCxnSpPr>
          <p:nvPr/>
        </p:nvCxnSpPr>
        <p:spPr bwMode="auto">
          <a:xfrm>
            <a:off x="7397912" y="1995406"/>
            <a:ext cx="474122" cy="1490913"/>
          </a:xfrm>
          <a:prstGeom prst="line">
            <a:avLst/>
          </a:prstGeom>
          <a:solidFill>
            <a:schemeClr val="accent1"/>
          </a:solidFill>
          <a:ln w="9525" cap="flat" cmpd="sng" algn="ctr">
            <a:solidFill>
              <a:schemeClr val="accent3"/>
            </a:solidFill>
            <a:prstDash val="solid"/>
            <a:round/>
            <a:headEnd type="none" w="med" len="med"/>
            <a:tailEnd type="none" w="med" len="med"/>
          </a:ln>
          <a:effectLst/>
        </p:spPr>
      </p:cxnSp>
      <p:cxnSp>
        <p:nvCxnSpPr>
          <p:cNvPr id="69" name="Straight Connector 68"/>
          <p:cNvCxnSpPr>
            <a:stCxn id="20" idx="4"/>
            <a:endCxn id="44" idx="1"/>
          </p:cNvCxnSpPr>
          <p:nvPr/>
        </p:nvCxnSpPr>
        <p:spPr bwMode="auto">
          <a:xfrm>
            <a:off x="5296994" y="5001067"/>
            <a:ext cx="997867" cy="928924"/>
          </a:xfrm>
          <a:prstGeom prst="line">
            <a:avLst/>
          </a:prstGeom>
          <a:solidFill>
            <a:schemeClr val="accent1"/>
          </a:solidFill>
          <a:ln w="9525" cap="flat" cmpd="sng" algn="ctr">
            <a:solidFill>
              <a:srgbClr val="FF0000"/>
            </a:solidFill>
            <a:prstDash val="solid"/>
            <a:round/>
            <a:headEnd type="none" w="med" len="med"/>
            <a:tailEnd type="none" w="med" len="med"/>
          </a:ln>
          <a:effectLst/>
        </p:spPr>
      </p:cxnSp>
      <p:grpSp>
        <p:nvGrpSpPr>
          <p:cNvPr id="70" name="Group 69"/>
          <p:cNvGrpSpPr/>
          <p:nvPr/>
        </p:nvGrpSpPr>
        <p:grpSpPr>
          <a:xfrm>
            <a:off x="8776171" y="2301398"/>
            <a:ext cx="908175" cy="493262"/>
            <a:chOff x="10769545" y="1245819"/>
            <a:chExt cx="1179234" cy="493262"/>
          </a:xfrm>
        </p:grpSpPr>
        <p:sp>
          <p:nvSpPr>
            <p:cNvPr id="71" name="Rounded Rectangle 70"/>
            <p:cNvSpPr/>
            <p:nvPr/>
          </p:nvSpPr>
          <p:spPr bwMode="auto">
            <a:xfrm>
              <a:off x="10769545" y="1245819"/>
              <a:ext cx="1179234" cy="493262"/>
            </a:xfrm>
            <a:prstGeom prst="roundRect">
              <a:avLst/>
            </a:prstGeom>
            <a:solidFill>
              <a:schemeClr val="accent6">
                <a:lumMod val="20000"/>
                <a:lumOff val="80000"/>
              </a:schemeClr>
            </a:solid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b="0" dirty="0" smtClean="0">
                  <a:latin typeface="+mn-ea"/>
                </a:rPr>
                <a:t>ONAP</a:t>
              </a:r>
            </a:p>
          </p:txBody>
        </p:sp>
        <p:sp>
          <p:nvSpPr>
            <p:cNvPr id="72" name="Rounded Rectangle 71"/>
            <p:cNvSpPr/>
            <p:nvPr/>
          </p:nvSpPr>
          <p:spPr bwMode="auto">
            <a:xfrm>
              <a:off x="10931163" y="1474402"/>
              <a:ext cx="891565" cy="220653"/>
            </a:xfrm>
            <a:prstGeom prst="roundRect">
              <a:avLst/>
            </a:prstGeom>
            <a:solidFill>
              <a:srgbClr val="00B050"/>
            </a:solid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800" b="0" dirty="0" smtClean="0">
                  <a:latin typeface="+mn-ea"/>
                </a:rPr>
                <a:t>RESP</a:t>
              </a:r>
            </a:p>
          </p:txBody>
        </p:sp>
      </p:grpSp>
      <p:sp>
        <p:nvSpPr>
          <p:cNvPr id="73" name="Freeform 72"/>
          <p:cNvSpPr/>
          <p:nvPr/>
        </p:nvSpPr>
        <p:spPr bwMode="auto">
          <a:xfrm>
            <a:off x="1803252" y="3613649"/>
            <a:ext cx="9215120" cy="2873330"/>
          </a:xfrm>
          <a:custGeom>
            <a:avLst/>
            <a:gdLst>
              <a:gd name="connsiteX0" fmla="*/ 0 w 9215120"/>
              <a:gd name="connsiteY0" fmla="*/ 2047100 h 2873330"/>
              <a:gd name="connsiteX1" fmla="*/ 1828800 w 9215120"/>
              <a:gd name="connsiteY1" fmla="*/ 1630540 h 2873330"/>
              <a:gd name="connsiteX2" fmla="*/ 3159760 w 9215120"/>
              <a:gd name="connsiteY2" fmla="*/ 1539100 h 2873330"/>
              <a:gd name="connsiteX3" fmla="*/ 3586480 w 9215120"/>
              <a:gd name="connsiteY3" fmla="*/ 1539100 h 2873330"/>
              <a:gd name="connsiteX4" fmla="*/ 4419600 w 9215120"/>
              <a:gd name="connsiteY4" fmla="*/ 2229980 h 2873330"/>
              <a:gd name="connsiteX5" fmla="*/ 4521200 w 9215120"/>
              <a:gd name="connsiteY5" fmla="*/ 1549260 h 2873330"/>
              <a:gd name="connsiteX6" fmla="*/ 4937760 w 9215120"/>
              <a:gd name="connsiteY6" fmla="*/ 1589900 h 2873330"/>
              <a:gd name="connsiteX7" fmla="*/ 4978400 w 9215120"/>
              <a:gd name="connsiteY7" fmla="*/ 2809100 h 2873330"/>
              <a:gd name="connsiteX8" fmla="*/ 5750560 w 9215120"/>
              <a:gd name="connsiteY8" fmla="*/ 2605900 h 2873330"/>
              <a:gd name="connsiteX9" fmla="*/ 5913120 w 9215120"/>
              <a:gd name="connsiteY9" fmla="*/ 1772780 h 2873330"/>
              <a:gd name="connsiteX10" fmla="*/ 7437120 w 9215120"/>
              <a:gd name="connsiteY10" fmla="*/ 675500 h 2873330"/>
              <a:gd name="connsiteX11" fmla="*/ 8361680 w 9215120"/>
              <a:gd name="connsiteY11" fmla="*/ 86220 h 2873330"/>
              <a:gd name="connsiteX12" fmla="*/ 9215120 w 9215120"/>
              <a:gd name="connsiteY12" fmla="*/ 15100 h 2873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215120" h="2873330">
                <a:moveTo>
                  <a:pt x="0" y="2047100"/>
                </a:moveTo>
                <a:cubicBezTo>
                  <a:pt x="651086" y="1881153"/>
                  <a:pt x="1302173" y="1715207"/>
                  <a:pt x="1828800" y="1630540"/>
                </a:cubicBezTo>
                <a:cubicBezTo>
                  <a:pt x="2355427" y="1545873"/>
                  <a:pt x="2866813" y="1554340"/>
                  <a:pt x="3159760" y="1539100"/>
                </a:cubicBezTo>
                <a:cubicBezTo>
                  <a:pt x="3452707" y="1523860"/>
                  <a:pt x="3376507" y="1423953"/>
                  <a:pt x="3586480" y="1539100"/>
                </a:cubicBezTo>
                <a:cubicBezTo>
                  <a:pt x="3796453" y="1654247"/>
                  <a:pt x="4263813" y="2228287"/>
                  <a:pt x="4419600" y="2229980"/>
                </a:cubicBezTo>
                <a:cubicBezTo>
                  <a:pt x="4575387" y="2231673"/>
                  <a:pt x="4434840" y="1655940"/>
                  <a:pt x="4521200" y="1549260"/>
                </a:cubicBezTo>
                <a:cubicBezTo>
                  <a:pt x="4607560" y="1442580"/>
                  <a:pt x="4861560" y="1379927"/>
                  <a:pt x="4937760" y="1589900"/>
                </a:cubicBezTo>
                <a:cubicBezTo>
                  <a:pt x="5013960" y="1799873"/>
                  <a:pt x="4842933" y="2639767"/>
                  <a:pt x="4978400" y="2809100"/>
                </a:cubicBezTo>
                <a:cubicBezTo>
                  <a:pt x="5113867" y="2978433"/>
                  <a:pt x="5594773" y="2778620"/>
                  <a:pt x="5750560" y="2605900"/>
                </a:cubicBezTo>
                <a:cubicBezTo>
                  <a:pt x="5906347" y="2433180"/>
                  <a:pt x="5632027" y="2094513"/>
                  <a:pt x="5913120" y="1772780"/>
                </a:cubicBezTo>
                <a:cubicBezTo>
                  <a:pt x="6194213" y="1451047"/>
                  <a:pt x="7029027" y="956593"/>
                  <a:pt x="7437120" y="675500"/>
                </a:cubicBezTo>
                <a:cubicBezTo>
                  <a:pt x="7845213" y="394407"/>
                  <a:pt x="8065347" y="196287"/>
                  <a:pt x="8361680" y="86220"/>
                </a:cubicBezTo>
                <a:cubicBezTo>
                  <a:pt x="8658013" y="-23847"/>
                  <a:pt x="8936566" y="-4374"/>
                  <a:pt x="9215120" y="15100"/>
                </a:cubicBezTo>
              </a:path>
            </a:pathLst>
          </a:custGeom>
          <a:noFill/>
          <a:ln w="2857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rebuchet MS" pitchFamily="34" charset="0"/>
              <a:ea typeface="华文细黑" pitchFamily="2" charset="-122"/>
            </a:endParaRPr>
          </a:p>
        </p:txBody>
      </p:sp>
      <p:sp>
        <p:nvSpPr>
          <p:cNvPr id="74" name="Cloud 73"/>
          <p:cNvSpPr/>
          <p:nvPr/>
        </p:nvSpPr>
        <p:spPr bwMode="auto">
          <a:xfrm>
            <a:off x="5652022" y="1145276"/>
            <a:ext cx="2160240" cy="1725445"/>
          </a:xfrm>
          <a:prstGeom prst="cloud">
            <a:avLst/>
          </a:prstGeom>
          <a:solidFill>
            <a:schemeClr val="accent2">
              <a:lumMod val="20000"/>
              <a:lumOff val="80000"/>
              <a:alpha val="43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endParaRPr lang="en-US" sz="1200" b="0" dirty="0" smtClean="0">
              <a:latin typeface="+mn-ea"/>
            </a:endParaRPr>
          </a:p>
        </p:txBody>
      </p:sp>
      <p:sp>
        <p:nvSpPr>
          <p:cNvPr id="75" name="Cloud 74"/>
          <p:cNvSpPr/>
          <p:nvPr/>
        </p:nvSpPr>
        <p:spPr bwMode="auto">
          <a:xfrm>
            <a:off x="5745525" y="3094879"/>
            <a:ext cx="1963897" cy="1635121"/>
          </a:xfrm>
          <a:prstGeom prst="cloud">
            <a:avLst/>
          </a:prstGeom>
          <a:solidFill>
            <a:schemeClr val="accent2">
              <a:lumMod val="20000"/>
              <a:lumOff val="80000"/>
              <a:alpha val="43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endParaRPr lang="en-US" sz="1200" b="0" dirty="0" smtClean="0">
              <a:latin typeface="+mn-ea"/>
            </a:endParaRPr>
          </a:p>
        </p:txBody>
      </p:sp>
      <p:sp>
        <p:nvSpPr>
          <p:cNvPr id="76" name="Cloud 75"/>
          <p:cNvSpPr/>
          <p:nvPr/>
        </p:nvSpPr>
        <p:spPr bwMode="auto">
          <a:xfrm>
            <a:off x="5787019" y="4863464"/>
            <a:ext cx="2101897" cy="1646113"/>
          </a:xfrm>
          <a:prstGeom prst="cloud">
            <a:avLst/>
          </a:prstGeom>
          <a:solidFill>
            <a:schemeClr val="accent2">
              <a:lumMod val="20000"/>
              <a:lumOff val="80000"/>
              <a:alpha val="43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endParaRPr lang="en-US" sz="1200" b="0" dirty="0" smtClean="0">
              <a:latin typeface="+mn-ea"/>
            </a:endParaRPr>
          </a:p>
        </p:txBody>
      </p:sp>
      <p:sp>
        <p:nvSpPr>
          <p:cNvPr id="77" name="TextBox 76"/>
          <p:cNvSpPr txBox="1"/>
          <p:nvPr/>
        </p:nvSpPr>
        <p:spPr>
          <a:xfrm>
            <a:off x="5269918" y="4180266"/>
            <a:ext cx="1133631" cy="523220"/>
          </a:xfrm>
          <a:prstGeom prst="rect">
            <a:avLst/>
          </a:prstGeom>
          <a:noFill/>
        </p:spPr>
        <p:txBody>
          <a:bodyPr wrap="square" rtlCol="0">
            <a:spAutoFit/>
          </a:bodyPr>
          <a:lstStyle/>
          <a:p>
            <a:r>
              <a:rPr lang="en-US" sz="1400" dirty="0">
                <a:latin typeface="+mn-ea"/>
              </a:rPr>
              <a:t>Domain 2</a:t>
            </a:r>
          </a:p>
          <a:p>
            <a:endParaRPr lang="en-US" sz="1400" dirty="0"/>
          </a:p>
        </p:txBody>
      </p:sp>
      <p:sp>
        <p:nvSpPr>
          <p:cNvPr id="78" name="TextBox 77"/>
          <p:cNvSpPr txBox="1"/>
          <p:nvPr/>
        </p:nvSpPr>
        <p:spPr>
          <a:xfrm>
            <a:off x="5288801" y="6159818"/>
            <a:ext cx="1133631" cy="523220"/>
          </a:xfrm>
          <a:prstGeom prst="rect">
            <a:avLst/>
          </a:prstGeom>
          <a:noFill/>
        </p:spPr>
        <p:txBody>
          <a:bodyPr wrap="square" rtlCol="0">
            <a:spAutoFit/>
          </a:bodyPr>
          <a:lstStyle/>
          <a:p>
            <a:r>
              <a:rPr lang="en-US" sz="1400" dirty="0">
                <a:latin typeface="+mn-ea"/>
              </a:rPr>
              <a:t>Domain </a:t>
            </a:r>
            <a:r>
              <a:rPr lang="en-US" sz="1400" dirty="0" smtClean="0">
                <a:latin typeface="+mn-ea"/>
              </a:rPr>
              <a:t>3</a:t>
            </a:r>
            <a:endParaRPr lang="en-US" sz="1400" dirty="0">
              <a:latin typeface="+mn-ea"/>
            </a:endParaRPr>
          </a:p>
          <a:p>
            <a:endParaRPr lang="en-US" sz="1400" dirty="0"/>
          </a:p>
        </p:txBody>
      </p:sp>
      <p:sp>
        <p:nvSpPr>
          <p:cNvPr id="79" name="Rounded Rectangular Callout 78"/>
          <p:cNvSpPr/>
          <p:nvPr/>
        </p:nvSpPr>
        <p:spPr bwMode="auto">
          <a:xfrm>
            <a:off x="9426754" y="1222361"/>
            <a:ext cx="2136539" cy="456914"/>
          </a:xfrm>
          <a:prstGeom prst="wedgeRoundRectCallout">
            <a:avLst>
              <a:gd name="adj1" fmla="val -51623"/>
              <a:gd name="adj2" fmla="val 254127"/>
              <a:gd name="adj3" fmla="val 16667"/>
            </a:avLst>
          </a:prstGeom>
          <a:solidFill>
            <a:schemeClr val="accent5">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800" b="0" dirty="0" smtClean="0">
                <a:latin typeface="+mn-ea"/>
              </a:rPr>
              <a:t>RESP instance receiving Pub/Sub </a:t>
            </a:r>
            <a:r>
              <a:rPr lang="en-US" sz="1200" b="1" i="1" dirty="0" smtClean="0">
                <a:solidFill>
                  <a:srgbClr val="FF0000"/>
                </a:solidFill>
                <a:latin typeface="Bradley Hand ITC" panose="03070402050302030203" pitchFamily="66" charset="0"/>
              </a:rPr>
              <a:t>telemetry</a:t>
            </a:r>
            <a:r>
              <a:rPr lang="en-US" sz="800" b="0" dirty="0" smtClean="0">
                <a:solidFill>
                  <a:srgbClr val="FF0000"/>
                </a:solidFill>
                <a:latin typeface="+mn-ea"/>
              </a:rPr>
              <a:t> </a:t>
            </a:r>
            <a:r>
              <a:rPr lang="en-US" sz="800" b="0" dirty="0" smtClean="0">
                <a:latin typeface="+mn-ea"/>
              </a:rPr>
              <a:t>data from </a:t>
            </a:r>
            <a:r>
              <a:rPr lang="en-US" sz="800" b="0" dirty="0" err="1" smtClean="0">
                <a:latin typeface="+mn-ea"/>
              </a:rPr>
              <a:t>vLB</a:t>
            </a:r>
            <a:r>
              <a:rPr lang="en-US" sz="800" b="0" dirty="0" smtClean="0">
                <a:latin typeface="+mn-ea"/>
              </a:rPr>
              <a:t>, </a:t>
            </a:r>
            <a:r>
              <a:rPr lang="en-US" sz="800" b="0" dirty="0" err="1" smtClean="0">
                <a:latin typeface="+mn-ea"/>
              </a:rPr>
              <a:t>vFW</a:t>
            </a:r>
            <a:r>
              <a:rPr lang="en-US" sz="800" dirty="0" smtClean="0">
                <a:latin typeface="+mn-ea"/>
              </a:rPr>
              <a:t>, </a:t>
            </a:r>
            <a:r>
              <a:rPr lang="en-US" sz="800" dirty="0" err="1" smtClean="0">
                <a:latin typeface="+mn-ea"/>
              </a:rPr>
              <a:t>vCPE</a:t>
            </a:r>
            <a:endParaRPr lang="en-US" sz="800" b="0" dirty="0" smtClean="0">
              <a:latin typeface="+mn-ea"/>
            </a:endParaRPr>
          </a:p>
        </p:txBody>
      </p:sp>
      <p:sp>
        <p:nvSpPr>
          <p:cNvPr id="80" name="Cloud 79"/>
          <p:cNvSpPr/>
          <p:nvPr/>
        </p:nvSpPr>
        <p:spPr bwMode="auto">
          <a:xfrm>
            <a:off x="8935355" y="1898644"/>
            <a:ext cx="2160240" cy="1725445"/>
          </a:xfrm>
          <a:prstGeom prst="cloud">
            <a:avLst/>
          </a:prstGeom>
          <a:solidFill>
            <a:schemeClr val="accent2">
              <a:lumMod val="20000"/>
              <a:lumOff val="80000"/>
              <a:alpha val="43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endParaRPr lang="en-US" sz="1200" b="0" dirty="0" smtClean="0">
              <a:latin typeface="+mn-ea"/>
            </a:endParaRPr>
          </a:p>
        </p:txBody>
      </p:sp>
      <p:sp>
        <p:nvSpPr>
          <p:cNvPr id="81" name="TextBox 80"/>
          <p:cNvSpPr txBox="1"/>
          <p:nvPr/>
        </p:nvSpPr>
        <p:spPr>
          <a:xfrm>
            <a:off x="196454" y="67015"/>
            <a:ext cx="10095861" cy="1015663"/>
          </a:xfrm>
          <a:prstGeom prst="rect">
            <a:avLst/>
          </a:prstGeom>
          <a:noFill/>
        </p:spPr>
        <p:txBody>
          <a:bodyPr wrap="square" rtlCol="0">
            <a:spAutoFit/>
          </a:bodyPr>
          <a:lstStyle/>
          <a:p>
            <a:pPr algn="ctr"/>
            <a:r>
              <a:rPr lang="en-US" sz="3200" b="1" dirty="0">
                <a:solidFill>
                  <a:schemeClr val="bg1"/>
                </a:solidFill>
                <a:latin typeface="Arial" panose="020B0604020202020204"/>
                <a:ea typeface="微软雅黑" panose="020B0503020204020204" pitchFamily="34" charset="-122"/>
                <a:cs typeface="Arial" panose="020B0604020202020204" pitchFamily="34" charset="0"/>
              </a:rPr>
              <a:t>DDS </a:t>
            </a:r>
            <a:r>
              <a:rPr lang="en-US" sz="3200" b="1" dirty="0" smtClean="0">
                <a:solidFill>
                  <a:schemeClr val="bg1"/>
                </a:solidFill>
                <a:latin typeface="Arial" panose="020B0604020202020204"/>
                <a:ea typeface="微软雅黑" panose="020B0503020204020204" pitchFamily="34" charset="-122"/>
                <a:cs typeface="Arial" panose="020B0604020202020204" pitchFamily="34" charset="0"/>
              </a:rPr>
              <a:t>Domain-based Network Slicing Example</a:t>
            </a:r>
            <a:endParaRPr lang="en-US" sz="3200" b="1" dirty="0">
              <a:solidFill>
                <a:schemeClr val="bg1"/>
              </a:solidFill>
              <a:latin typeface="Arial" panose="020B0604020202020204"/>
              <a:ea typeface="微软雅黑" panose="020B0503020204020204" pitchFamily="34" charset="-122"/>
              <a:cs typeface="Arial" panose="020B0604020202020204" pitchFamily="34" charset="0"/>
            </a:endParaRPr>
          </a:p>
          <a:p>
            <a:pPr algn="ctr"/>
            <a:r>
              <a:rPr lang="en-US" sz="2800" b="1" i="1" dirty="0" smtClean="0">
                <a:solidFill>
                  <a:schemeClr val="bg1"/>
                </a:solidFill>
                <a:latin typeface="Bradley Hand ITC" panose="03070402050302030203" pitchFamily="66" charset="0"/>
              </a:rPr>
              <a:t>Enterprise Use Case</a:t>
            </a:r>
            <a:endParaRPr lang="en-US" sz="2800" b="1" i="1" dirty="0">
              <a:solidFill>
                <a:schemeClr val="bg1"/>
              </a:solidFill>
              <a:latin typeface="Bradley Hand ITC" panose="03070402050302030203" pitchFamily="66" charset="0"/>
            </a:endParaRPr>
          </a:p>
        </p:txBody>
      </p:sp>
      <p:sp>
        <p:nvSpPr>
          <p:cNvPr id="82" name="TextBox 81"/>
          <p:cNvSpPr txBox="1"/>
          <p:nvPr/>
        </p:nvSpPr>
        <p:spPr>
          <a:xfrm>
            <a:off x="5048726" y="1957220"/>
            <a:ext cx="1038162" cy="338554"/>
          </a:xfrm>
          <a:prstGeom prst="rect">
            <a:avLst/>
          </a:prstGeom>
          <a:noFill/>
        </p:spPr>
        <p:txBody>
          <a:bodyPr wrap="square" rtlCol="0">
            <a:spAutoFit/>
          </a:bodyPr>
          <a:lstStyle/>
          <a:p>
            <a:r>
              <a:rPr lang="en-US" sz="1600" dirty="0" smtClean="0"/>
              <a:t>Domain </a:t>
            </a:r>
            <a:r>
              <a:rPr lang="en-US" sz="1600" dirty="0"/>
              <a:t>1</a:t>
            </a:r>
          </a:p>
        </p:txBody>
      </p:sp>
      <p:cxnSp>
        <p:nvCxnSpPr>
          <p:cNvPr id="83" name="Straight Arrow Connector 82"/>
          <p:cNvCxnSpPr/>
          <p:nvPr/>
        </p:nvCxnSpPr>
        <p:spPr bwMode="auto">
          <a:xfrm>
            <a:off x="7621092" y="1839189"/>
            <a:ext cx="1178243" cy="506288"/>
          </a:xfrm>
          <a:prstGeom prst="straightConnector1">
            <a:avLst/>
          </a:prstGeom>
          <a:solidFill>
            <a:schemeClr val="accent1"/>
          </a:solidFill>
          <a:ln w="9525" cap="flat" cmpd="sng" algn="ctr">
            <a:solidFill>
              <a:schemeClr val="tx1"/>
            </a:solidFill>
            <a:prstDash val="dash"/>
            <a:round/>
            <a:headEnd type="none" w="med" len="med"/>
            <a:tailEnd type="triangle"/>
          </a:ln>
          <a:effectLst/>
        </p:spPr>
      </p:cxnSp>
      <p:cxnSp>
        <p:nvCxnSpPr>
          <p:cNvPr id="84" name="Straight Arrow Connector 83"/>
          <p:cNvCxnSpPr/>
          <p:nvPr/>
        </p:nvCxnSpPr>
        <p:spPr bwMode="auto">
          <a:xfrm>
            <a:off x="7579216" y="1982155"/>
            <a:ext cx="1178243" cy="506288"/>
          </a:xfrm>
          <a:prstGeom prst="straightConnector1">
            <a:avLst/>
          </a:prstGeom>
          <a:solidFill>
            <a:schemeClr val="accent1"/>
          </a:solidFill>
          <a:ln w="9525" cap="flat" cmpd="sng" algn="ctr">
            <a:solidFill>
              <a:schemeClr val="tx1"/>
            </a:solidFill>
            <a:prstDash val="dash"/>
            <a:round/>
            <a:headEnd type="triangle" w="med" len="med"/>
            <a:tailEnd type="none" w="med" len="med"/>
          </a:ln>
          <a:effectLst/>
        </p:spPr>
      </p:cxnSp>
      <p:cxnSp>
        <p:nvCxnSpPr>
          <p:cNvPr id="85" name="Straight Connector 84"/>
          <p:cNvCxnSpPr>
            <a:endCxn id="71" idx="1"/>
          </p:cNvCxnSpPr>
          <p:nvPr/>
        </p:nvCxnSpPr>
        <p:spPr bwMode="auto">
          <a:xfrm flipV="1">
            <a:off x="7488532" y="2548029"/>
            <a:ext cx="1287639" cy="847954"/>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86" name="Straight Arrow Connector 85"/>
          <p:cNvCxnSpPr/>
          <p:nvPr/>
        </p:nvCxnSpPr>
        <p:spPr bwMode="auto">
          <a:xfrm flipH="1">
            <a:off x="7590225" y="2758322"/>
            <a:ext cx="1218231" cy="741103"/>
          </a:xfrm>
          <a:prstGeom prst="straightConnector1">
            <a:avLst/>
          </a:prstGeom>
          <a:solidFill>
            <a:schemeClr val="accent1"/>
          </a:solidFill>
          <a:ln w="9525" cap="flat" cmpd="sng" algn="ctr">
            <a:solidFill>
              <a:schemeClr val="tx1"/>
            </a:solidFill>
            <a:prstDash val="dash"/>
            <a:round/>
            <a:headEnd type="none" w="med" len="med"/>
            <a:tailEnd type="triangle"/>
          </a:ln>
          <a:effectLst/>
        </p:spPr>
      </p:cxnSp>
      <p:grpSp>
        <p:nvGrpSpPr>
          <p:cNvPr id="87" name="Group 86"/>
          <p:cNvGrpSpPr/>
          <p:nvPr/>
        </p:nvGrpSpPr>
        <p:grpSpPr>
          <a:xfrm>
            <a:off x="6963339" y="1039456"/>
            <a:ext cx="1757369" cy="5207108"/>
            <a:chOff x="6745659" y="1058438"/>
            <a:chExt cx="1757369" cy="5207108"/>
          </a:xfrm>
        </p:grpSpPr>
        <p:sp>
          <p:nvSpPr>
            <p:cNvPr id="88" name="Oval 87"/>
            <p:cNvSpPr/>
            <p:nvPr/>
          </p:nvSpPr>
          <p:spPr bwMode="auto">
            <a:xfrm>
              <a:off x="6889675" y="1629594"/>
              <a:ext cx="144016" cy="144016"/>
            </a:xfrm>
            <a:prstGeom prst="ellipse">
              <a:avLst/>
            </a:prstGeom>
            <a:solidFill>
              <a:schemeClr val="accent4">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rebuchet MS" pitchFamily="34" charset="0"/>
                <a:ea typeface="华文细黑" pitchFamily="2" charset="-122"/>
              </a:endParaRPr>
            </a:p>
          </p:txBody>
        </p:sp>
        <p:sp>
          <p:nvSpPr>
            <p:cNvPr id="89" name="Oval 88"/>
            <p:cNvSpPr/>
            <p:nvPr/>
          </p:nvSpPr>
          <p:spPr bwMode="auto">
            <a:xfrm>
              <a:off x="6870179" y="1917626"/>
              <a:ext cx="144016" cy="144016"/>
            </a:xfrm>
            <a:prstGeom prst="ellipse">
              <a:avLst/>
            </a:prstGeom>
            <a:solidFill>
              <a:schemeClr val="accent4">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rebuchet MS" pitchFamily="34" charset="0"/>
                <a:ea typeface="华文细黑" pitchFamily="2" charset="-122"/>
              </a:endParaRPr>
            </a:p>
          </p:txBody>
        </p:sp>
        <p:sp>
          <p:nvSpPr>
            <p:cNvPr id="90" name="Oval 89"/>
            <p:cNvSpPr/>
            <p:nvPr/>
          </p:nvSpPr>
          <p:spPr bwMode="auto">
            <a:xfrm>
              <a:off x="6975093" y="3598599"/>
              <a:ext cx="144016" cy="144016"/>
            </a:xfrm>
            <a:prstGeom prst="ellipse">
              <a:avLst/>
            </a:prstGeom>
            <a:solidFill>
              <a:schemeClr val="accent4">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rebuchet MS" pitchFamily="34" charset="0"/>
                <a:ea typeface="华文细黑" pitchFamily="2" charset="-122"/>
              </a:endParaRPr>
            </a:p>
          </p:txBody>
        </p:sp>
        <p:sp>
          <p:nvSpPr>
            <p:cNvPr id="91" name="Oval 90"/>
            <p:cNvSpPr/>
            <p:nvPr/>
          </p:nvSpPr>
          <p:spPr bwMode="auto">
            <a:xfrm>
              <a:off x="6970838" y="3814623"/>
              <a:ext cx="144016" cy="144016"/>
            </a:xfrm>
            <a:prstGeom prst="ellipse">
              <a:avLst/>
            </a:prstGeom>
            <a:solidFill>
              <a:schemeClr val="accent4">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rebuchet MS" pitchFamily="34" charset="0"/>
                <a:ea typeface="华文细黑" pitchFamily="2" charset="-122"/>
              </a:endParaRPr>
            </a:p>
          </p:txBody>
        </p:sp>
        <p:sp>
          <p:nvSpPr>
            <p:cNvPr id="92" name="Oval 91"/>
            <p:cNvSpPr/>
            <p:nvPr/>
          </p:nvSpPr>
          <p:spPr bwMode="auto">
            <a:xfrm>
              <a:off x="6951342" y="4055017"/>
              <a:ext cx="144016" cy="144016"/>
            </a:xfrm>
            <a:prstGeom prst="ellipse">
              <a:avLst/>
            </a:prstGeom>
            <a:solidFill>
              <a:schemeClr val="accent4">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rebuchet MS" pitchFamily="34" charset="0"/>
                <a:ea typeface="华文细黑" pitchFamily="2" charset="-122"/>
              </a:endParaRPr>
            </a:p>
          </p:txBody>
        </p:sp>
        <p:sp>
          <p:nvSpPr>
            <p:cNvPr id="93" name="Oval 92"/>
            <p:cNvSpPr/>
            <p:nvPr/>
          </p:nvSpPr>
          <p:spPr bwMode="auto">
            <a:xfrm>
              <a:off x="6941277" y="5651489"/>
              <a:ext cx="144016" cy="144016"/>
            </a:xfrm>
            <a:prstGeom prst="ellipse">
              <a:avLst/>
            </a:prstGeom>
            <a:solidFill>
              <a:schemeClr val="accent4">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rebuchet MS" pitchFamily="34" charset="0"/>
                <a:ea typeface="华文细黑" pitchFamily="2" charset="-122"/>
              </a:endParaRPr>
            </a:p>
          </p:txBody>
        </p:sp>
        <p:sp>
          <p:nvSpPr>
            <p:cNvPr id="94" name="Oval 93"/>
            <p:cNvSpPr/>
            <p:nvPr/>
          </p:nvSpPr>
          <p:spPr bwMode="auto">
            <a:xfrm>
              <a:off x="6889675" y="2133650"/>
              <a:ext cx="144016" cy="144016"/>
            </a:xfrm>
            <a:prstGeom prst="ellipse">
              <a:avLst/>
            </a:prstGeom>
            <a:solidFill>
              <a:schemeClr val="accent4">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rebuchet MS" pitchFamily="34" charset="0"/>
                <a:ea typeface="华文细黑" pitchFamily="2" charset="-122"/>
              </a:endParaRPr>
            </a:p>
          </p:txBody>
        </p:sp>
        <p:sp>
          <p:nvSpPr>
            <p:cNvPr id="95" name="Oval 94"/>
            <p:cNvSpPr/>
            <p:nvPr/>
          </p:nvSpPr>
          <p:spPr bwMode="auto">
            <a:xfrm>
              <a:off x="6941277" y="5891883"/>
              <a:ext cx="144016" cy="144016"/>
            </a:xfrm>
            <a:prstGeom prst="ellipse">
              <a:avLst/>
            </a:prstGeom>
            <a:solidFill>
              <a:schemeClr val="accent4">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rebuchet MS" pitchFamily="34" charset="0"/>
                <a:ea typeface="华文细黑" pitchFamily="2" charset="-122"/>
              </a:endParaRPr>
            </a:p>
          </p:txBody>
        </p:sp>
        <p:sp>
          <p:nvSpPr>
            <p:cNvPr id="96" name="Oval 95"/>
            <p:cNvSpPr/>
            <p:nvPr/>
          </p:nvSpPr>
          <p:spPr bwMode="auto">
            <a:xfrm>
              <a:off x="6960773" y="6121530"/>
              <a:ext cx="144016" cy="144016"/>
            </a:xfrm>
            <a:prstGeom prst="ellipse">
              <a:avLst/>
            </a:prstGeom>
            <a:solidFill>
              <a:schemeClr val="accent4">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rebuchet MS" pitchFamily="34" charset="0"/>
                <a:ea typeface="华文细黑" pitchFamily="2" charset="-122"/>
              </a:endParaRPr>
            </a:p>
          </p:txBody>
        </p:sp>
        <p:sp>
          <p:nvSpPr>
            <p:cNvPr id="97" name="Rounded Rectangle 96"/>
            <p:cNvSpPr/>
            <p:nvPr/>
          </p:nvSpPr>
          <p:spPr bwMode="auto">
            <a:xfrm>
              <a:off x="6745659" y="1377566"/>
              <a:ext cx="576064" cy="216024"/>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r>
                <a:rPr kumimoji="0" lang="en-US" sz="1000" i="0" u="none" strike="noStrike" cap="none" normalizeH="0" baseline="0" dirty="0" smtClean="0">
                  <a:ln>
                    <a:noFill/>
                  </a:ln>
                  <a:solidFill>
                    <a:schemeClr val="tx1"/>
                  </a:solidFill>
                  <a:effectLst/>
                  <a:latin typeface="Trebuchet MS" pitchFamily="34" charset="0"/>
                  <a:ea typeface="华文细黑" pitchFamily="2" charset="-122"/>
                </a:rPr>
                <a:t>proxy</a:t>
              </a:r>
            </a:p>
          </p:txBody>
        </p:sp>
        <p:sp>
          <p:nvSpPr>
            <p:cNvPr id="98" name="Rectangular Callout 97"/>
            <p:cNvSpPr/>
            <p:nvPr/>
          </p:nvSpPr>
          <p:spPr bwMode="auto">
            <a:xfrm>
              <a:off x="7403412" y="1058438"/>
              <a:ext cx="1099616" cy="432048"/>
            </a:xfrm>
            <a:prstGeom prst="wedgeRectCallout">
              <a:avLst>
                <a:gd name="adj1" fmla="val -62951"/>
                <a:gd name="adj2" fmla="val 87238"/>
              </a:avLst>
            </a:prstGeom>
            <a:solidFill>
              <a:schemeClr val="accent5">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Trebuchet MS" pitchFamily="34" charset="0"/>
                  <a:ea typeface="华文细黑" pitchFamily="2" charset="-122"/>
                </a:rPr>
                <a:t>Mediation collector</a:t>
              </a:r>
            </a:p>
          </p:txBody>
        </p:sp>
      </p:grpSp>
      <p:sp>
        <p:nvSpPr>
          <p:cNvPr id="99" name="TextBox 98"/>
          <p:cNvSpPr txBox="1"/>
          <p:nvPr/>
        </p:nvSpPr>
        <p:spPr>
          <a:xfrm>
            <a:off x="8655316" y="4614020"/>
            <a:ext cx="3595232" cy="1938992"/>
          </a:xfrm>
          <a:prstGeom prst="rect">
            <a:avLst/>
          </a:prstGeom>
          <a:noFill/>
        </p:spPr>
        <p:txBody>
          <a:bodyPr wrap="square" rtlCol="0">
            <a:spAutoFit/>
          </a:bodyPr>
          <a:lstStyle/>
          <a:p>
            <a:pPr marL="285750" indent="-285750">
              <a:buFont typeface="Arial" panose="020B0604020202020204" pitchFamily="34" charset="0"/>
              <a:buChar char="•"/>
            </a:pPr>
            <a:r>
              <a:rPr lang="en-US" sz="1200" dirty="0"/>
              <a:t>Achieve a </a:t>
            </a:r>
            <a:r>
              <a:rPr lang="en-US" sz="1200" b="1" dirty="0">
                <a:solidFill>
                  <a:srgbClr val="FF0000"/>
                </a:solidFill>
                <a:latin typeface="Bradley Hand ITC" panose="03070402050302030203" pitchFamily="66" charset="0"/>
              </a:rPr>
              <a:t>declarative</a:t>
            </a:r>
            <a:r>
              <a:rPr lang="en-US" sz="1200" dirty="0">
                <a:solidFill>
                  <a:srgbClr val="FF0000"/>
                </a:solidFill>
              </a:rPr>
              <a:t> </a:t>
            </a:r>
            <a:r>
              <a:rPr lang="en-US" sz="1200" b="1" dirty="0" smtClean="0">
                <a:solidFill>
                  <a:srgbClr val="FF0000"/>
                </a:solidFill>
                <a:latin typeface="Bradley Hand ITC" panose="03070402050302030203" pitchFamily="66" charset="0"/>
              </a:rPr>
              <a:t>model</a:t>
            </a:r>
          </a:p>
          <a:p>
            <a:pPr marL="285750" indent="-285750">
              <a:buFont typeface="Arial" panose="020B0604020202020204" pitchFamily="34" charset="0"/>
              <a:buChar char="•"/>
            </a:pPr>
            <a:r>
              <a:rPr lang="en-US" sz="1200" dirty="0" smtClean="0"/>
              <a:t>Virtual devices scale horizontally in vertical customers domains addressing demarcated handling for deployments, configuration , running and operations</a:t>
            </a:r>
          </a:p>
          <a:p>
            <a:pPr marL="285750" indent="-285750">
              <a:buFont typeface="Arial" panose="020B0604020202020204" pitchFamily="34" charset="0"/>
              <a:buChar char="•"/>
            </a:pPr>
            <a:r>
              <a:rPr lang="en-US" sz="1200" dirty="0" smtClean="0"/>
              <a:t>Isolate Issues by Honey potting</a:t>
            </a:r>
          </a:p>
          <a:p>
            <a:pPr marL="285750" indent="-285750">
              <a:buFont typeface="Arial" panose="020B0604020202020204" pitchFamily="34" charset="0"/>
              <a:buChar char="•"/>
            </a:pPr>
            <a:r>
              <a:rPr lang="en-US" sz="1200" dirty="0" smtClean="0"/>
              <a:t>Deploy  using red-blue army approach</a:t>
            </a:r>
          </a:p>
          <a:p>
            <a:pPr marL="285750" indent="-285750">
              <a:buFont typeface="Arial" panose="020B0604020202020204" pitchFamily="34" charset="0"/>
              <a:buChar char="•"/>
            </a:pPr>
            <a:r>
              <a:rPr lang="en-US" sz="1200" dirty="0" smtClean="0"/>
              <a:t>Unify heterogeneous systems with strong typing support as ‘services’</a:t>
            </a:r>
          </a:p>
          <a:p>
            <a:pPr marL="285750" indent="-285750">
              <a:buFont typeface="Arial" panose="020B0604020202020204" pitchFamily="34" charset="0"/>
              <a:buChar char="•"/>
            </a:pPr>
            <a:r>
              <a:rPr lang="en-US" sz="1200" dirty="0" smtClean="0"/>
              <a:t>Multi-tenancy enabler</a:t>
            </a:r>
          </a:p>
        </p:txBody>
      </p:sp>
      <p:sp>
        <p:nvSpPr>
          <p:cNvPr id="100" name="TextBox 99"/>
          <p:cNvSpPr txBox="1"/>
          <p:nvPr/>
        </p:nvSpPr>
        <p:spPr>
          <a:xfrm>
            <a:off x="9641788" y="2447088"/>
            <a:ext cx="1038162" cy="338554"/>
          </a:xfrm>
          <a:prstGeom prst="rect">
            <a:avLst/>
          </a:prstGeom>
          <a:noFill/>
        </p:spPr>
        <p:txBody>
          <a:bodyPr wrap="square" rtlCol="0">
            <a:spAutoFit/>
          </a:bodyPr>
          <a:lstStyle/>
          <a:p>
            <a:r>
              <a:rPr lang="en-US" sz="1600" dirty="0" smtClean="0"/>
              <a:t>Domain 0</a:t>
            </a:r>
            <a:endParaRPr lang="en-US" sz="1600" dirty="0"/>
          </a:p>
        </p:txBody>
      </p:sp>
      <p:sp>
        <p:nvSpPr>
          <p:cNvPr id="101" name="Oval 100"/>
          <p:cNvSpPr/>
          <p:nvPr/>
        </p:nvSpPr>
        <p:spPr bwMode="auto">
          <a:xfrm>
            <a:off x="9495582" y="2503806"/>
            <a:ext cx="144016" cy="144016"/>
          </a:xfrm>
          <a:prstGeom prst="ellipse">
            <a:avLst/>
          </a:prstGeom>
          <a:solidFill>
            <a:schemeClr val="accent4">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rebuchet MS" pitchFamily="34" charset="0"/>
              <a:ea typeface="华文细黑" pitchFamily="2" charset="-122"/>
            </a:endParaRPr>
          </a:p>
        </p:txBody>
      </p:sp>
      <p:sp>
        <p:nvSpPr>
          <p:cNvPr id="102" name="Oval 101"/>
          <p:cNvSpPr/>
          <p:nvPr/>
        </p:nvSpPr>
        <p:spPr bwMode="auto">
          <a:xfrm>
            <a:off x="10419406" y="2076683"/>
            <a:ext cx="144016" cy="144016"/>
          </a:xfrm>
          <a:prstGeom prst="ellipse">
            <a:avLst/>
          </a:prstGeom>
          <a:solidFill>
            <a:schemeClr val="accent4">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rebuchet MS" pitchFamily="34" charset="0"/>
              <a:ea typeface="华文细黑" pitchFamily="2" charset="-122"/>
            </a:endParaRPr>
          </a:p>
        </p:txBody>
      </p:sp>
      <p:sp>
        <p:nvSpPr>
          <p:cNvPr id="103" name="Cloud 102"/>
          <p:cNvSpPr/>
          <p:nvPr/>
        </p:nvSpPr>
        <p:spPr bwMode="auto">
          <a:xfrm>
            <a:off x="1261648" y="1451732"/>
            <a:ext cx="2160240" cy="1725445"/>
          </a:xfrm>
          <a:prstGeom prst="cloud">
            <a:avLst/>
          </a:prstGeom>
          <a:solidFill>
            <a:schemeClr val="accent2">
              <a:lumMod val="20000"/>
              <a:lumOff val="80000"/>
              <a:alpha val="43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endParaRPr lang="en-US" sz="1200" b="0" dirty="0" smtClean="0">
              <a:latin typeface="+mn-ea"/>
            </a:endParaRPr>
          </a:p>
        </p:txBody>
      </p:sp>
      <p:sp>
        <p:nvSpPr>
          <p:cNvPr id="104" name="TextBox 103"/>
          <p:cNvSpPr txBox="1"/>
          <p:nvPr/>
        </p:nvSpPr>
        <p:spPr>
          <a:xfrm>
            <a:off x="2333039" y="2042466"/>
            <a:ext cx="1038162" cy="338554"/>
          </a:xfrm>
          <a:prstGeom prst="rect">
            <a:avLst/>
          </a:prstGeom>
          <a:noFill/>
        </p:spPr>
        <p:txBody>
          <a:bodyPr wrap="square" rtlCol="0">
            <a:spAutoFit/>
          </a:bodyPr>
          <a:lstStyle/>
          <a:p>
            <a:r>
              <a:rPr lang="en-US" sz="1600" dirty="0" smtClean="0"/>
              <a:t>Domain </a:t>
            </a:r>
            <a:r>
              <a:rPr lang="en-US" sz="1600" dirty="0"/>
              <a:t>4</a:t>
            </a:r>
          </a:p>
        </p:txBody>
      </p:sp>
      <p:sp>
        <p:nvSpPr>
          <p:cNvPr id="105" name="Slide Number Placeholder 104"/>
          <p:cNvSpPr>
            <a:spLocks noGrp="1"/>
          </p:cNvSpPr>
          <p:nvPr>
            <p:ph type="sldNum" sz="quarter" idx="12"/>
          </p:nvPr>
        </p:nvSpPr>
        <p:spPr/>
        <p:txBody>
          <a:bodyPr/>
          <a:lstStyle/>
          <a:p>
            <a:fld id="{6C9CD605-947A-3C4E-98CB-B055F943FEBA}" type="slidenum">
              <a:rPr lang="en-US" smtClean="0"/>
              <a:pPr/>
              <a:t>17</a:t>
            </a:fld>
            <a:endParaRPr lang="en-US" dirty="0"/>
          </a:p>
        </p:txBody>
      </p:sp>
    </p:spTree>
    <p:extLst>
      <p:ext uri="{BB962C8B-B14F-4D97-AF65-F5344CB8AC3E}">
        <p14:creationId xmlns:p14="http://schemas.microsoft.com/office/powerpoint/2010/main" val="1316348245"/>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7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2"/>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83"/>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84"/>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85"/>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8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77"/>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78"/>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99">
                                            <p:txEl>
                                              <p:pRg st="0" end="0"/>
                                            </p:txEl>
                                          </p:spTgt>
                                        </p:tgtEl>
                                        <p:attrNameLst>
                                          <p:attrName>style.visibility</p:attrName>
                                        </p:attrNameLst>
                                      </p:cBhvr>
                                      <p:to>
                                        <p:strVal val="visible"/>
                                      </p:to>
                                    </p:set>
                                    <p:animEffect transition="in" filter="fade">
                                      <p:cBhvr>
                                        <p:cTn id="51" dur="500"/>
                                        <p:tgtEl>
                                          <p:spTgt spid="99">
                                            <p:txEl>
                                              <p:pRg st="0" end="0"/>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99">
                                            <p:txEl>
                                              <p:pRg st="1" end="1"/>
                                            </p:txEl>
                                          </p:spTgt>
                                        </p:tgtEl>
                                        <p:attrNameLst>
                                          <p:attrName>style.visibility</p:attrName>
                                        </p:attrNameLst>
                                      </p:cBhvr>
                                      <p:to>
                                        <p:strVal val="visible"/>
                                      </p:to>
                                    </p:set>
                                    <p:animEffect transition="in" filter="fade">
                                      <p:cBhvr>
                                        <p:cTn id="56" dur="500"/>
                                        <p:tgtEl>
                                          <p:spTgt spid="99">
                                            <p:txEl>
                                              <p:pRg st="1" end="1"/>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nodeType="clickEffect">
                                  <p:stCondLst>
                                    <p:cond delay="0"/>
                                  </p:stCondLst>
                                  <p:childTnLst>
                                    <p:set>
                                      <p:cBhvr>
                                        <p:cTn id="60" dur="1" fill="hold">
                                          <p:stCondLst>
                                            <p:cond delay="0"/>
                                          </p:stCondLst>
                                        </p:cTn>
                                        <p:tgtEl>
                                          <p:spTgt spid="99">
                                            <p:txEl>
                                              <p:pRg st="2" end="2"/>
                                            </p:txEl>
                                          </p:spTgt>
                                        </p:tgtEl>
                                        <p:attrNameLst>
                                          <p:attrName>style.visibility</p:attrName>
                                        </p:attrNameLst>
                                      </p:cBhvr>
                                      <p:to>
                                        <p:strVal val="visible"/>
                                      </p:to>
                                    </p:set>
                                    <p:animEffect transition="in" filter="fade">
                                      <p:cBhvr>
                                        <p:cTn id="61" dur="500"/>
                                        <p:tgtEl>
                                          <p:spTgt spid="99">
                                            <p:txEl>
                                              <p:pRg st="2" end="2"/>
                                            </p:txEl>
                                          </p:spTgt>
                                        </p:tgtEl>
                                      </p:cBhvr>
                                    </p:animEffect>
                                  </p:childTnLst>
                                </p:cTn>
                              </p:par>
                              <p:par>
                                <p:cTn id="62" presetID="10" presetClass="entr" presetSubtype="0" fill="hold" nodeType="withEffect">
                                  <p:stCondLst>
                                    <p:cond delay="0"/>
                                  </p:stCondLst>
                                  <p:childTnLst>
                                    <p:set>
                                      <p:cBhvr>
                                        <p:cTn id="63" dur="1" fill="hold">
                                          <p:stCondLst>
                                            <p:cond delay="0"/>
                                          </p:stCondLst>
                                        </p:cTn>
                                        <p:tgtEl>
                                          <p:spTgt spid="99">
                                            <p:txEl>
                                              <p:pRg st="3" end="3"/>
                                            </p:txEl>
                                          </p:spTgt>
                                        </p:tgtEl>
                                        <p:attrNameLst>
                                          <p:attrName>style.visibility</p:attrName>
                                        </p:attrNameLst>
                                      </p:cBhvr>
                                      <p:to>
                                        <p:strVal val="visible"/>
                                      </p:to>
                                    </p:set>
                                    <p:animEffect transition="in" filter="fade">
                                      <p:cBhvr>
                                        <p:cTn id="64" dur="500"/>
                                        <p:tgtEl>
                                          <p:spTgt spid="99">
                                            <p:txEl>
                                              <p:pRg st="3" end="3"/>
                                            </p:txEl>
                                          </p:spTgt>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99">
                                            <p:txEl>
                                              <p:pRg st="0" end="0"/>
                                            </p:txEl>
                                          </p:spTgt>
                                        </p:tgtEl>
                                        <p:attrNameLst>
                                          <p:attrName>style.visibility</p:attrName>
                                        </p:attrNameLst>
                                      </p:cBhvr>
                                      <p:to>
                                        <p:strVal val="visible"/>
                                      </p:to>
                                    </p:set>
                                    <p:animEffect transition="in" filter="fade">
                                      <p:cBhvr>
                                        <p:cTn id="69" dur="500"/>
                                        <p:tgtEl>
                                          <p:spTgt spid="99">
                                            <p:txEl>
                                              <p:pRg st="0" end="0"/>
                                            </p:txEl>
                                          </p:spTgt>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99">
                                            <p:txEl>
                                              <p:pRg st="1" end="1"/>
                                            </p:txEl>
                                          </p:spTgt>
                                        </p:tgtEl>
                                        <p:attrNameLst>
                                          <p:attrName>style.visibility</p:attrName>
                                        </p:attrNameLst>
                                      </p:cBhvr>
                                      <p:to>
                                        <p:strVal val="visible"/>
                                      </p:to>
                                    </p:set>
                                    <p:animEffect transition="in" filter="fade">
                                      <p:cBhvr>
                                        <p:cTn id="72" dur="500"/>
                                        <p:tgtEl>
                                          <p:spTgt spid="99">
                                            <p:txEl>
                                              <p:pRg st="1" end="1"/>
                                            </p:txEl>
                                          </p:spTgt>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99">
                                            <p:txEl>
                                              <p:pRg st="2" end="2"/>
                                            </p:txEl>
                                          </p:spTgt>
                                        </p:tgtEl>
                                        <p:attrNameLst>
                                          <p:attrName>style.visibility</p:attrName>
                                        </p:attrNameLst>
                                      </p:cBhvr>
                                      <p:to>
                                        <p:strVal val="visible"/>
                                      </p:to>
                                    </p:set>
                                    <p:animEffect transition="in" filter="fade">
                                      <p:cBhvr>
                                        <p:cTn id="75" dur="500"/>
                                        <p:tgtEl>
                                          <p:spTgt spid="99">
                                            <p:txEl>
                                              <p:pRg st="2" end="2"/>
                                            </p:txEl>
                                          </p:spTgt>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99">
                                            <p:txEl>
                                              <p:pRg st="3" end="3"/>
                                            </p:txEl>
                                          </p:spTgt>
                                        </p:tgtEl>
                                        <p:attrNameLst>
                                          <p:attrName>style.visibility</p:attrName>
                                        </p:attrNameLst>
                                      </p:cBhvr>
                                      <p:to>
                                        <p:strVal val="visible"/>
                                      </p:to>
                                    </p:set>
                                    <p:animEffect transition="in" filter="fade">
                                      <p:cBhvr>
                                        <p:cTn id="78" dur="500"/>
                                        <p:tgtEl>
                                          <p:spTgt spid="99">
                                            <p:txEl>
                                              <p:pRg st="3" end="3"/>
                                            </p:txEl>
                                          </p:spTgt>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99">
                                            <p:txEl>
                                              <p:pRg st="4" end="4"/>
                                            </p:txEl>
                                          </p:spTgt>
                                        </p:tgtEl>
                                        <p:attrNameLst>
                                          <p:attrName>style.visibility</p:attrName>
                                        </p:attrNameLst>
                                      </p:cBhvr>
                                      <p:to>
                                        <p:strVal val="visible"/>
                                      </p:to>
                                    </p:set>
                                    <p:animEffect transition="in" filter="fade">
                                      <p:cBhvr>
                                        <p:cTn id="81" dur="500"/>
                                        <p:tgtEl>
                                          <p:spTgt spid="99">
                                            <p:txEl>
                                              <p:pRg st="4" end="4"/>
                                            </p:txEl>
                                          </p:spTgt>
                                        </p:tgtEl>
                                      </p:cBhvr>
                                    </p:animEffect>
                                  </p:childTnLst>
                                </p:cTn>
                              </p:par>
                              <p:par>
                                <p:cTn id="82" presetID="1" presetClass="entr" presetSubtype="0" fill="hold" grpId="0" nodeType="withEffect">
                                  <p:stCondLst>
                                    <p:cond delay="0"/>
                                  </p:stCondLst>
                                  <p:childTnLst>
                                    <p:set>
                                      <p:cBhvr>
                                        <p:cTn id="83" dur="1" fill="hold">
                                          <p:stCondLst>
                                            <p:cond delay="0"/>
                                          </p:stCondLst>
                                        </p:cTn>
                                        <p:tgtEl>
                                          <p:spTgt spid="99">
                                            <p:txEl>
                                              <p:pRg st="5" end="5"/>
                                            </p:txEl>
                                          </p:spTgt>
                                        </p:tgtEl>
                                        <p:attrNameLst>
                                          <p:attrName>style.visibility</p:attrName>
                                        </p:attrNameLst>
                                      </p:cBhvr>
                                      <p:to>
                                        <p:strVal val="visible"/>
                                      </p:to>
                                    </p:set>
                                  </p:childTnLst>
                                </p:cTn>
                              </p:par>
                            </p:childTnLst>
                          </p:cTn>
                        </p:par>
                        <p:par>
                          <p:cTn id="84" fill="hold">
                            <p:stCondLst>
                              <p:cond delay="500"/>
                            </p:stCondLst>
                            <p:childTnLst>
                              <p:par>
                                <p:cTn id="85" presetID="1" presetClass="entr" presetSubtype="0" fill="hold" grpId="0" nodeType="afterEffect">
                                  <p:stCondLst>
                                    <p:cond delay="0"/>
                                  </p:stCondLst>
                                  <p:childTnLst>
                                    <p:set>
                                      <p:cBhvr>
                                        <p:cTn id="86" dur="1" fill="hold">
                                          <p:stCondLst>
                                            <p:cond delay="0"/>
                                          </p:stCondLst>
                                        </p:cTn>
                                        <p:tgtEl>
                                          <p:spTgt spid="103"/>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10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75" grpId="0" animBg="1"/>
      <p:bldP spid="76" grpId="0" animBg="1"/>
      <p:bldP spid="77" grpId="0"/>
      <p:bldP spid="78" grpId="0"/>
      <p:bldP spid="79" grpId="0" animBg="1"/>
      <p:bldP spid="80" grpId="0" animBg="1"/>
      <p:bldP spid="82" grpId="0"/>
      <p:bldP spid="99" grpId="0" build="allAtOnce"/>
      <p:bldP spid="100" grpId="0"/>
      <p:bldP spid="101" grpId="0" animBg="1"/>
      <p:bldP spid="102" grpId="0" animBg="1"/>
      <p:bldP spid="103" grpId="0" animBg="1"/>
      <p:bldP spid="10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147237" y="3062177"/>
            <a:ext cx="6889898" cy="1015663"/>
          </a:xfrm>
          <a:prstGeom prst="rect">
            <a:avLst/>
          </a:prstGeom>
          <a:noFill/>
        </p:spPr>
        <p:txBody>
          <a:bodyPr wrap="square" rtlCol="0">
            <a:spAutoFit/>
          </a:bodyPr>
          <a:lstStyle/>
          <a:p>
            <a:r>
              <a:rPr lang="en-US" sz="6000" dirty="0" smtClean="0">
                <a:solidFill>
                  <a:schemeClr val="bg1"/>
                </a:solidFill>
              </a:rPr>
              <a:t>Thank You</a:t>
            </a:r>
            <a:endParaRPr lang="en-US" sz="6000" dirty="0">
              <a:solidFill>
                <a:schemeClr val="bg1"/>
              </a:solidFill>
            </a:endParaRPr>
          </a:p>
        </p:txBody>
      </p:sp>
    </p:spTree>
    <p:extLst>
      <p:ext uri="{BB962C8B-B14F-4D97-AF65-F5344CB8AC3E}">
        <p14:creationId xmlns:p14="http://schemas.microsoft.com/office/powerpoint/2010/main" val="2923632565"/>
      </p:ext>
    </p:extLst>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147237" y="3062177"/>
            <a:ext cx="6889898" cy="1015663"/>
          </a:xfrm>
          <a:prstGeom prst="rect">
            <a:avLst/>
          </a:prstGeom>
          <a:noFill/>
        </p:spPr>
        <p:txBody>
          <a:bodyPr wrap="square" rtlCol="0">
            <a:spAutoFit/>
          </a:bodyPr>
          <a:lstStyle/>
          <a:p>
            <a:r>
              <a:rPr lang="en-US" sz="6000" dirty="0" smtClean="0">
                <a:solidFill>
                  <a:schemeClr val="bg1"/>
                </a:solidFill>
              </a:rPr>
              <a:t>Backup Slides</a:t>
            </a:r>
            <a:endParaRPr lang="en-US" sz="6000" dirty="0">
              <a:solidFill>
                <a:schemeClr val="bg1"/>
              </a:solidFill>
            </a:endParaRPr>
          </a:p>
        </p:txBody>
      </p:sp>
    </p:spTree>
    <p:extLst>
      <p:ext uri="{BB962C8B-B14F-4D97-AF65-F5344CB8AC3E}">
        <p14:creationId xmlns:p14="http://schemas.microsoft.com/office/powerpoint/2010/main" val="2255669634"/>
      </p:ext>
    </p:extLst>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a:t>
            </a:fld>
            <a:endParaRPr lang="en-US" dirty="0"/>
          </a:p>
        </p:txBody>
      </p:sp>
      <p:sp>
        <p:nvSpPr>
          <p:cNvPr id="3" name="Title 2"/>
          <p:cNvSpPr>
            <a:spLocks noGrp="1"/>
          </p:cNvSpPr>
          <p:nvPr>
            <p:ph type="title"/>
          </p:nvPr>
        </p:nvSpPr>
        <p:spPr/>
        <p:txBody>
          <a:bodyPr>
            <a:normAutofit fontScale="90000"/>
          </a:bodyPr>
          <a:lstStyle/>
          <a:p>
            <a:r>
              <a:rPr lang="en-US" dirty="0" smtClean="0"/>
              <a:t>Q&amp;A </a:t>
            </a:r>
            <a:r>
              <a:rPr lang="en-US" dirty="0"/>
              <a:t>A</a:t>
            </a:r>
            <a:r>
              <a:rPr lang="en-US" dirty="0" smtClean="0"/>
              <a:t>ction Items</a:t>
            </a:r>
            <a:endParaRPr lang="en-US" dirty="0"/>
          </a:p>
        </p:txBody>
      </p:sp>
      <p:sp>
        <p:nvSpPr>
          <p:cNvPr id="4" name="Text Placeholder 3"/>
          <p:cNvSpPr>
            <a:spLocks noGrp="1"/>
          </p:cNvSpPr>
          <p:nvPr>
            <p:ph type="body" sz="quarter" idx="10"/>
          </p:nvPr>
        </p:nvSpPr>
        <p:spPr>
          <a:xfrm>
            <a:off x="118940" y="984740"/>
            <a:ext cx="11994905" cy="5516103"/>
          </a:xfrm>
        </p:spPr>
        <p:txBody>
          <a:bodyPr>
            <a:noAutofit/>
          </a:bodyPr>
          <a:lstStyle/>
          <a:p>
            <a:pPr marL="0" lvl="0" indent="0">
              <a:buNone/>
            </a:pPr>
            <a:r>
              <a:rPr lang="en-US" sz="1300" b="1" dirty="0" smtClean="0"/>
              <a:t>Q1</a:t>
            </a:r>
            <a:r>
              <a:rPr lang="en-US" sz="1300" dirty="0" smtClean="0"/>
              <a:t>: What are the End point Use Cases I &amp; II? </a:t>
            </a:r>
          </a:p>
          <a:p>
            <a:pPr marL="0" lvl="0" indent="0">
              <a:buNone/>
            </a:pPr>
            <a:r>
              <a:rPr lang="en-US" sz="1300" b="1" dirty="0" smtClean="0"/>
              <a:t>A1: </a:t>
            </a:r>
            <a:r>
              <a:rPr lang="en-US" sz="1300" dirty="0" smtClean="0"/>
              <a:t>Use Case I  is a simple </a:t>
            </a:r>
            <a:r>
              <a:rPr lang="en-US" sz="1300" b="1" dirty="0" smtClean="0"/>
              <a:t>smart end point </a:t>
            </a:r>
            <a:r>
              <a:rPr lang="en-US" sz="1300" dirty="0" smtClean="0"/>
              <a:t>scenario, showing streaming interconnect between publishers( producers) and subscribers(consumers). Use Case II, however, is a full streaming, collection and analytics </a:t>
            </a:r>
            <a:r>
              <a:rPr lang="en-US" sz="1300" smtClean="0"/>
              <a:t>use </a:t>
            </a:r>
            <a:r>
              <a:rPr lang="en-US" sz="1300" smtClean="0"/>
              <a:t>case, representing </a:t>
            </a:r>
            <a:r>
              <a:rPr lang="en-US" sz="1300" dirty="0" smtClean="0"/>
              <a:t>an end-to-end real-time data pipeline for streaming via RESP proposed solution.</a:t>
            </a:r>
          </a:p>
          <a:p>
            <a:pPr marL="0" lvl="0" indent="0">
              <a:buNone/>
            </a:pPr>
            <a:r>
              <a:rPr lang="en-US" sz="1300" b="1" dirty="0" smtClean="0"/>
              <a:t>Q2</a:t>
            </a:r>
            <a:r>
              <a:rPr lang="en-US" sz="1300" dirty="0" smtClean="0"/>
              <a:t>: Why asynchronous communication?</a:t>
            </a:r>
          </a:p>
          <a:p>
            <a:pPr marL="0" lvl="0" indent="0">
              <a:buNone/>
            </a:pPr>
            <a:r>
              <a:rPr lang="en-US" sz="1300" b="1" dirty="0" smtClean="0"/>
              <a:t>A2: </a:t>
            </a:r>
            <a:r>
              <a:rPr lang="en-US" sz="1300" dirty="0" smtClean="0"/>
              <a:t> </a:t>
            </a:r>
            <a:r>
              <a:rPr lang="en-US" sz="1300" dirty="0"/>
              <a:t>T</a:t>
            </a:r>
            <a:r>
              <a:rPr lang="en-US" sz="1300" dirty="0" smtClean="0"/>
              <a:t>he </a:t>
            </a:r>
            <a:r>
              <a:rPr lang="en-US" sz="1300" dirty="0"/>
              <a:t>DDS middleware </a:t>
            </a:r>
            <a:r>
              <a:rPr lang="en-US" sz="1300" dirty="0" smtClean="0"/>
              <a:t>handles asynchronous communications via a backpressure mechanism coupled with the DDS </a:t>
            </a:r>
            <a:r>
              <a:rPr lang="en-US" sz="1300" dirty="0"/>
              <a:t>QoS feature configurations. </a:t>
            </a:r>
            <a:r>
              <a:rPr lang="en-US" sz="1300" dirty="0" smtClean="0"/>
              <a:t>This takes </a:t>
            </a:r>
            <a:r>
              <a:rPr lang="en-US" sz="1300" dirty="0"/>
              <a:t>the burden off the application code </a:t>
            </a:r>
            <a:r>
              <a:rPr lang="en-US" sz="1300" dirty="0" smtClean="0"/>
              <a:t>for handling any retries by enabling an end-to-end RESP-based data processing pipeline with backpressure capability (</a:t>
            </a:r>
            <a:r>
              <a:rPr lang="en-US" sz="1300" b="1" dirty="0" smtClean="0"/>
              <a:t>DDS&lt;-Akka&lt;-Beam + </a:t>
            </a:r>
            <a:r>
              <a:rPr lang="en-US" sz="1300" b="1" dirty="0" err="1" smtClean="0"/>
              <a:t>Flink</a:t>
            </a:r>
            <a:r>
              <a:rPr lang="en-US" sz="1300" dirty="0" smtClean="0"/>
              <a:t>).</a:t>
            </a:r>
            <a:endParaRPr lang="en-US" sz="1300" dirty="0"/>
          </a:p>
          <a:p>
            <a:pPr marL="0" lvl="0" indent="0">
              <a:buNone/>
            </a:pPr>
            <a:r>
              <a:rPr lang="en-US" sz="1300" b="1" dirty="0" smtClean="0"/>
              <a:t>Q3</a:t>
            </a:r>
            <a:r>
              <a:rPr lang="en-US" sz="1300" dirty="0" smtClean="0"/>
              <a:t>: What </a:t>
            </a:r>
            <a:r>
              <a:rPr lang="en-US" sz="1300" dirty="0"/>
              <a:t>do you mean by r</a:t>
            </a:r>
            <a:r>
              <a:rPr lang="en-US" sz="1300" dirty="0" smtClean="0"/>
              <a:t>eal-time?</a:t>
            </a:r>
          </a:p>
          <a:p>
            <a:pPr marL="0" lvl="0" indent="0">
              <a:buNone/>
            </a:pPr>
            <a:r>
              <a:rPr lang="en-US" sz="1300" b="1" dirty="0" smtClean="0"/>
              <a:t>A3:</a:t>
            </a:r>
            <a:r>
              <a:rPr lang="en-US" sz="1300" dirty="0" smtClean="0"/>
              <a:t> </a:t>
            </a:r>
            <a:r>
              <a:rPr lang="en-US" sz="1300" dirty="0"/>
              <a:t>The DDS middleware enables </a:t>
            </a:r>
            <a:r>
              <a:rPr lang="en-US" sz="1300" dirty="0" smtClean="0"/>
              <a:t>end-to-end real-time </a:t>
            </a:r>
            <a:r>
              <a:rPr lang="en-US" sz="1300" dirty="0"/>
              <a:t>pub/sub streaming for </a:t>
            </a:r>
            <a:r>
              <a:rPr lang="en-US" sz="1300" dirty="0" smtClean="0"/>
              <a:t>data-centric </a:t>
            </a:r>
            <a:r>
              <a:rPr lang="en-US" sz="1300" dirty="0"/>
              <a:t>events from wire protocol to </a:t>
            </a:r>
            <a:r>
              <a:rPr lang="en-US" sz="1300" dirty="0" smtClean="0"/>
              <a:t>middleware through </a:t>
            </a:r>
            <a:r>
              <a:rPr lang="en-US" sz="1300" dirty="0"/>
              <a:t>DDS </a:t>
            </a:r>
            <a:r>
              <a:rPr lang="en-US" sz="1300" dirty="0" err="1" smtClean="0"/>
              <a:t>QoS</a:t>
            </a:r>
            <a:r>
              <a:rPr lang="en-US" sz="1300" dirty="0" smtClean="0"/>
              <a:t> feature </a:t>
            </a:r>
            <a:r>
              <a:rPr lang="en-US" sz="1300" dirty="0"/>
              <a:t>settings </a:t>
            </a:r>
            <a:r>
              <a:rPr lang="en-US" sz="1300" dirty="0" smtClean="0"/>
              <a:t>(the </a:t>
            </a:r>
            <a:r>
              <a:rPr lang="en-US" sz="1300" dirty="0" err="1" smtClean="0"/>
              <a:t>QoS</a:t>
            </a:r>
            <a:r>
              <a:rPr lang="en-US" sz="1300" dirty="0" smtClean="0"/>
              <a:t> profile can be configured by taking into account the requirements of </a:t>
            </a:r>
            <a:r>
              <a:rPr lang="en-US" sz="1300" dirty="0"/>
              <a:t>the </a:t>
            </a:r>
            <a:r>
              <a:rPr lang="en-US" sz="1300" dirty="0" smtClean="0"/>
              <a:t>user data (either real-time or near real-time)</a:t>
            </a:r>
            <a:endParaRPr lang="en-US" sz="1300" dirty="0"/>
          </a:p>
          <a:p>
            <a:pPr marL="0" lvl="0" indent="0">
              <a:buNone/>
            </a:pPr>
            <a:r>
              <a:rPr lang="en-US" sz="1300" b="1" dirty="0" smtClean="0"/>
              <a:t>Q4</a:t>
            </a:r>
            <a:r>
              <a:rPr lang="en-US" sz="1300" dirty="0" smtClean="0"/>
              <a:t>: Does </a:t>
            </a:r>
            <a:r>
              <a:rPr lang="en-US" sz="1300" dirty="0"/>
              <a:t>DDS support </a:t>
            </a:r>
            <a:r>
              <a:rPr lang="en-US" sz="1300" dirty="0" smtClean="0"/>
              <a:t>the WAN traffic?</a:t>
            </a:r>
          </a:p>
          <a:p>
            <a:pPr marL="0" lvl="0" indent="0">
              <a:buNone/>
            </a:pPr>
            <a:r>
              <a:rPr lang="en-US" sz="1300" b="1" dirty="0" smtClean="0"/>
              <a:t>A4: </a:t>
            </a:r>
            <a:r>
              <a:rPr lang="en-US" sz="1300" dirty="0" smtClean="0"/>
              <a:t>Yes, </a:t>
            </a:r>
            <a:r>
              <a:rPr lang="en-US" sz="1300" dirty="0"/>
              <a:t>it supports it very effectively, </a:t>
            </a:r>
            <a:r>
              <a:rPr lang="en-US" sz="1300" dirty="0" smtClean="0"/>
              <a:t>via the </a:t>
            </a:r>
            <a:r>
              <a:rPr lang="en-US" sz="1300" dirty="0"/>
              <a:t>concept </a:t>
            </a:r>
            <a:r>
              <a:rPr lang="en-US" sz="1300" dirty="0" smtClean="0"/>
              <a:t>of “DDS Links”.</a:t>
            </a:r>
            <a:endParaRPr lang="en-US" sz="1300" dirty="0"/>
          </a:p>
          <a:p>
            <a:pPr marL="0" lvl="0" indent="0">
              <a:buNone/>
            </a:pPr>
            <a:r>
              <a:rPr lang="en-US" sz="1300" b="1" dirty="0" smtClean="0"/>
              <a:t>Q5</a:t>
            </a:r>
            <a:r>
              <a:rPr lang="en-US" sz="1300" dirty="0" smtClean="0"/>
              <a:t>: Does </a:t>
            </a:r>
            <a:r>
              <a:rPr lang="en-US" sz="1300" dirty="0"/>
              <a:t>the </a:t>
            </a:r>
            <a:r>
              <a:rPr lang="en-US" sz="1300" dirty="0" smtClean="0"/>
              <a:t>existing </a:t>
            </a:r>
            <a:r>
              <a:rPr lang="en-US" sz="1300" dirty="0"/>
              <a:t>DCAE flow </a:t>
            </a:r>
            <a:r>
              <a:rPr lang="en-US" sz="1300" dirty="0" smtClean="0"/>
              <a:t>change?</a:t>
            </a:r>
          </a:p>
          <a:p>
            <a:pPr marL="0" lvl="0" indent="0">
              <a:buNone/>
            </a:pPr>
            <a:r>
              <a:rPr lang="en-US" sz="1300" b="1" dirty="0" smtClean="0"/>
              <a:t>A5: </a:t>
            </a:r>
            <a:r>
              <a:rPr lang="en-US" sz="1300" dirty="0" smtClean="0"/>
              <a:t>No,  </a:t>
            </a:r>
            <a:r>
              <a:rPr lang="en-US" sz="1300" dirty="0"/>
              <a:t>this is </a:t>
            </a:r>
            <a:r>
              <a:rPr lang="en-US" sz="1300" dirty="0" smtClean="0"/>
              <a:t>complementary to the existing </a:t>
            </a:r>
            <a:r>
              <a:rPr lang="en-US" sz="1300" dirty="0"/>
              <a:t>ONAP </a:t>
            </a:r>
            <a:r>
              <a:rPr lang="en-US" sz="1300" dirty="0" smtClean="0"/>
              <a:t>DCAE flows. Design-time and run-time enhancements are made to meet the RESP functional requirements (S7,S11)</a:t>
            </a:r>
          </a:p>
          <a:p>
            <a:pPr marL="0" lvl="0" indent="0">
              <a:buNone/>
            </a:pPr>
            <a:r>
              <a:rPr lang="en-US" sz="1300" b="1" dirty="0" smtClean="0"/>
              <a:t>Q6</a:t>
            </a:r>
            <a:r>
              <a:rPr lang="en-US" sz="1300" dirty="0" smtClean="0"/>
              <a:t>: Message guaranteed delivery; how is this handled?</a:t>
            </a:r>
          </a:p>
          <a:p>
            <a:pPr marL="0" lvl="0" indent="0">
              <a:buNone/>
            </a:pPr>
            <a:r>
              <a:rPr lang="en-US" sz="1300" b="1" dirty="0" smtClean="0"/>
              <a:t>A6:</a:t>
            </a:r>
            <a:r>
              <a:rPr lang="en-US" sz="1300" dirty="0" smtClean="0"/>
              <a:t> DDS with proper </a:t>
            </a:r>
            <a:r>
              <a:rPr lang="en-US" sz="1300" dirty="0" err="1" smtClean="0"/>
              <a:t>QoS</a:t>
            </a:r>
            <a:r>
              <a:rPr lang="en-US" sz="1300" dirty="0" smtClean="0"/>
              <a:t> </a:t>
            </a:r>
            <a:r>
              <a:rPr lang="en-US" sz="1300" dirty="0"/>
              <a:t>configuration </a:t>
            </a:r>
            <a:r>
              <a:rPr lang="en-US" sz="1300" dirty="0" smtClean="0"/>
              <a:t>ensures that any lost event to be delivered due to the “Eventual Consistency” capability. </a:t>
            </a:r>
          </a:p>
          <a:p>
            <a:pPr marL="0" lvl="0" indent="0">
              <a:buNone/>
            </a:pPr>
            <a:r>
              <a:rPr lang="en-US" sz="1300" b="1" dirty="0" smtClean="0"/>
              <a:t>Q7</a:t>
            </a:r>
            <a:r>
              <a:rPr lang="en-US" sz="1300" dirty="0" smtClean="0"/>
              <a:t>: Does VNF need </a:t>
            </a:r>
            <a:r>
              <a:rPr lang="en-US" sz="1300" dirty="0"/>
              <a:t>to </a:t>
            </a:r>
            <a:r>
              <a:rPr lang="en-US" sz="1300" dirty="0" smtClean="0"/>
              <a:t>be updated?</a:t>
            </a:r>
          </a:p>
          <a:p>
            <a:pPr marL="0" lvl="0" indent="0">
              <a:buNone/>
            </a:pPr>
            <a:r>
              <a:rPr lang="en-US" sz="1300" b="1" dirty="0" smtClean="0"/>
              <a:t>A7:</a:t>
            </a:r>
            <a:r>
              <a:rPr lang="en-US" sz="1300" dirty="0" smtClean="0"/>
              <a:t> </a:t>
            </a:r>
            <a:r>
              <a:rPr lang="en-US" sz="1300" dirty="0"/>
              <a:t>T</a:t>
            </a:r>
            <a:r>
              <a:rPr lang="en-US" sz="1300" dirty="0" smtClean="0"/>
              <a:t>he </a:t>
            </a:r>
            <a:r>
              <a:rPr lang="en-US" sz="1300" dirty="0"/>
              <a:t>VES collector </a:t>
            </a:r>
            <a:r>
              <a:rPr lang="en-US" sz="1300" dirty="0" smtClean="0"/>
              <a:t>is </a:t>
            </a:r>
            <a:r>
              <a:rPr lang="en-US" sz="1300" dirty="0"/>
              <a:t>updated to handle </a:t>
            </a:r>
            <a:r>
              <a:rPr lang="en-US" sz="1300" dirty="0" smtClean="0"/>
              <a:t>DDS-based </a:t>
            </a:r>
            <a:r>
              <a:rPr lang="en-US" sz="1300" dirty="0"/>
              <a:t>real-time </a:t>
            </a:r>
            <a:r>
              <a:rPr lang="en-US" sz="1300" dirty="0" smtClean="0"/>
              <a:t>streaming (both southbound </a:t>
            </a:r>
            <a:r>
              <a:rPr lang="en-US" sz="1300" dirty="0"/>
              <a:t>and </a:t>
            </a:r>
            <a:r>
              <a:rPr lang="en-US" sz="1300" dirty="0" smtClean="0"/>
              <a:t>northbound). On the southbound a VNF (a sensor, </a:t>
            </a:r>
            <a:r>
              <a:rPr lang="en-US" sz="1300" dirty="0" err="1" smtClean="0"/>
              <a:t>etc</a:t>
            </a:r>
            <a:r>
              <a:rPr lang="en-US" sz="1300" dirty="0" smtClean="0"/>
              <a:t>) can push data/measurements to the collector which in turn uses </a:t>
            </a:r>
            <a:r>
              <a:rPr lang="en-US" sz="1300" dirty="0"/>
              <a:t>DDS to generate a real-time stream </a:t>
            </a:r>
            <a:r>
              <a:rPr lang="en-US" sz="1300" dirty="0" smtClean="0"/>
              <a:t>to be processed by the analytics engine.</a:t>
            </a:r>
            <a:endParaRPr lang="en-US" sz="1300" dirty="0"/>
          </a:p>
          <a:p>
            <a:pPr marL="342900" lvl="0" indent="-342900">
              <a:buFont typeface="+mj-lt"/>
              <a:buAutoNum type="alphaLcParenR"/>
            </a:pPr>
            <a:endParaRPr lang="en-US" sz="1300" dirty="0"/>
          </a:p>
          <a:p>
            <a:pPr marL="342900" indent="-342900">
              <a:buFont typeface="+mj-lt"/>
              <a:buAutoNum type="alphaLcParenR"/>
            </a:pPr>
            <a:endParaRPr lang="en-US" sz="1100" dirty="0"/>
          </a:p>
        </p:txBody>
      </p:sp>
    </p:spTree>
    <p:extLst>
      <p:ext uri="{BB962C8B-B14F-4D97-AF65-F5344CB8AC3E}">
        <p14:creationId xmlns:p14="http://schemas.microsoft.com/office/powerpoint/2010/main" val="166041214"/>
      </p:ext>
    </p:extLst>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20</a:t>
            </a:fld>
            <a:endParaRPr lang="en-US" dirty="0"/>
          </a:p>
        </p:txBody>
      </p:sp>
      <p:sp>
        <p:nvSpPr>
          <p:cNvPr id="3" name="Title 2"/>
          <p:cNvSpPr>
            <a:spLocks noGrp="1"/>
          </p:cNvSpPr>
          <p:nvPr>
            <p:ph type="title"/>
          </p:nvPr>
        </p:nvSpPr>
        <p:spPr/>
        <p:txBody>
          <a:bodyPr>
            <a:normAutofit fontScale="90000"/>
          </a:bodyPr>
          <a:lstStyle/>
          <a:p>
            <a:pPr algn="ctr"/>
            <a:r>
              <a:rPr lang="en-US" b="1" dirty="0" smtClean="0"/>
              <a:t>RESP Functional Description for Casablanca</a:t>
            </a:r>
            <a:endParaRPr lang="en-US" b="1"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Real </a:t>
            </a:r>
            <a:r>
              <a:rPr lang="en-US" altLang="zh-CN" sz="1200" smtClean="0">
                <a:latin typeface="微软雅黑" panose="020B0503020204020204" pitchFamily="34" charset="-122"/>
                <a:ea typeface="微软雅黑" panose="020B0503020204020204" pitchFamily="34" charset="-122"/>
              </a:rPr>
              <a:t>time Data Event </a:t>
            </a:r>
            <a:r>
              <a:rPr lang="en-US" altLang="zh-CN" sz="1200" dirty="0" smtClean="0">
                <a:latin typeface="微软雅黑" panose="020B0503020204020204" pitchFamily="34" charset="-122"/>
                <a:ea typeface="微软雅黑" panose="020B0503020204020204" pitchFamily="34" charset="-122"/>
              </a:rPr>
              <a:t>Streaming &amp; Processing</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2297232" y="1143000"/>
            <a:ext cx="9523929" cy="87595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000" dirty="0">
                <a:solidFill>
                  <a:schemeClr val="tx1">
                    <a:lumMod val="85000"/>
                    <a:lumOff val="15000"/>
                  </a:schemeClr>
                </a:solidFill>
              </a:rPr>
              <a:t>Definition:</a:t>
            </a:r>
          </a:p>
          <a:p>
            <a:r>
              <a:rPr lang="en-US" sz="1000" dirty="0" smtClean="0">
                <a:solidFill>
                  <a:schemeClr val="tx1">
                    <a:lumMod val="85000"/>
                    <a:lumOff val="15000"/>
                  </a:schemeClr>
                </a:solidFill>
              </a:rPr>
              <a:t>RESP is ONAP/DCAE subsystem that enables Fast Data Event Streaming, Fast Data Event Stream based  higher level analytics and correlation for business and operations activities. RESP functionality will allow for fast data based collection of performance, usage and configuration data; provides handling of fire-hose event </a:t>
            </a:r>
            <a:r>
              <a:rPr lang="en-US" sz="1000" dirty="0">
                <a:solidFill>
                  <a:schemeClr val="tx1">
                    <a:lumMod val="85000"/>
                    <a:lumOff val="15000"/>
                  </a:schemeClr>
                </a:solidFill>
              </a:rPr>
              <a:t>source in </a:t>
            </a:r>
            <a:r>
              <a:rPr lang="en-US" sz="1000" dirty="0" smtClean="0">
                <a:solidFill>
                  <a:schemeClr val="tx1">
                    <a:lumMod val="85000"/>
                    <a:lumOff val="15000"/>
                  </a:schemeClr>
                </a:solidFill>
              </a:rPr>
              <a:t>real time along with analytical processing for supporting operational decisions, trouble shooting and management; provides fast track results through pub/sub data event stream publications to rest of the ONAP system for FCAPs and other functionality</a:t>
            </a:r>
            <a:endParaRPr lang="en-US" sz="1000" dirty="0">
              <a:solidFill>
                <a:schemeClr val="tx1">
                  <a:lumMod val="85000"/>
                  <a:lumOff val="15000"/>
                </a:schemeClr>
              </a:solidFill>
            </a:endParaRPr>
          </a:p>
        </p:txBody>
      </p:sp>
      <p:sp>
        <p:nvSpPr>
          <p:cNvPr id="9" name="Rectangle 8"/>
          <p:cNvSpPr/>
          <p:nvPr/>
        </p:nvSpPr>
        <p:spPr>
          <a:xfrm>
            <a:off x="2297231" y="2066299"/>
            <a:ext cx="9523929" cy="20641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000" dirty="0">
                <a:solidFill>
                  <a:schemeClr val="tx1">
                    <a:lumMod val="85000"/>
                    <a:lumOff val="15000"/>
                  </a:schemeClr>
                </a:solidFill>
              </a:rPr>
              <a:t>Provided Interfaces:</a:t>
            </a:r>
          </a:p>
          <a:p>
            <a:pPr marL="285750" indent="-285750">
              <a:buFontTx/>
              <a:buChar char="-"/>
            </a:pPr>
            <a:r>
              <a:rPr lang="en-US" sz="1000" dirty="0" smtClean="0">
                <a:solidFill>
                  <a:schemeClr val="tx1">
                    <a:lumMod val="85000"/>
                    <a:lumOff val="15000"/>
                  </a:schemeClr>
                </a:solidFill>
              </a:rPr>
              <a:t>Interface </a:t>
            </a:r>
            <a:r>
              <a:rPr lang="en-US" sz="1000" dirty="0">
                <a:solidFill>
                  <a:schemeClr val="tx1">
                    <a:lumMod val="85000"/>
                    <a:lumOff val="15000"/>
                  </a:schemeClr>
                </a:solidFill>
              </a:rPr>
              <a:t>1: Data collection interface (provided by DCAE collectors, consumed by VNFs and others)</a:t>
            </a:r>
          </a:p>
          <a:p>
            <a:pPr marL="742950" lvl="1" indent="-285750">
              <a:buFontTx/>
              <a:buChar char="-"/>
            </a:pPr>
            <a:r>
              <a:rPr lang="en-US" sz="1000" dirty="0" smtClean="0">
                <a:solidFill>
                  <a:schemeClr val="tx1">
                    <a:lumMod val="85000"/>
                    <a:lumOff val="15000"/>
                  </a:schemeClr>
                </a:solidFill>
              </a:rPr>
              <a:t>Interface </a:t>
            </a:r>
            <a:r>
              <a:rPr lang="en-US" sz="1000" dirty="0">
                <a:solidFill>
                  <a:schemeClr val="tx1">
                    <a:lumMod val="85000"/>
                    <a:lumOff val="15000"/>
                  </a:schemeClr>
                </a:solidFill>
              </a:rPr>
              <a:t>for various FCAPS data entering DCAE/ONAP.</a:t>
            </a:r>
          </a:p>
          <a:p>
            <a:pPr marL="285750" indent="-285750">
              <a:buFontTx/>
              <a:buChar char="-"/>
            </a:pPr>
            <a:r>
              <a:rPr lang="en-US" sz="1000" dirty="0" smtClean="0">
                <a:solidFill>
                  <a:schemeClr val="tx1">
                    <a:lumMod val="85000"/>
                    <a:lumOff val="15000"/>
                  </a:schemeClr>
                </a:solidFill>
              </a:rPr>
              <a:t>Interface </a:t>
            </a:r>
            <a:r>
              <a:rPr lang="en-US" sz="1000" dirty="0">
                <a:solidFill>
                  <a:schemeClr val="tx1">
                    <a:lumMod val="85000"/>
                    <a:lumOff val="15000"/>
                  </a:schemeClr>
                </a:solidFill>
              </a:rPr>
              <a:t>2: Deployment interface (provided by DCAE Deployment Handler, used by CLAMP and other </a:t>
            </a:r>
            <a:r>
              <a:rPr lang="en-US" sz="1000" dirty="0" smtClean="0">
                <a:solidFill>
                  <a:schemeClr val="tx1">
                    <a:lumMod val="85000"/>
                    <a:lumOff val="15000"/>
                  </a:schemeClr>
                </a:solidFill>
              </a:rPr>
              <a:t>northbound applications/services</a:t>
            </a:r>
            <a:r>
              <a:rPr lang="en-US" sz="1000" dirty="0">
                <a:solidFill>
                  <a:schemeClr val="tx1">
                    <a:lumMod val="85000"/>
                    <a:lumOff val="15000"/>
                  </a:schemeClr>
                </a:solidFill>
              </a:rPr>
              <a:t>)</a:t>
            </a:r>
          </a:p>
          <a:p>
            <a:pPr marL="742950" lvl="1" indent="-285750">
              <a:buFontTx/>
              <a:buChar char="-"/>
            </a:pPr>
            <a:r>
              <a:rPr lang="en-US" sz="1000" dirty="0" smtClean="0">
                <a:solidFill>
                  <a:schemeClr val="tx1">
                    <a:lumMod val="85000"/>
                    <a:lumOff val="15000"/>
                  </a:schemeClr>
                </a:solidFill>
              </a:rPr>
              <a:t>Interface </a:t>
            </a:r>
            <a:r>
              <a:rPr lang="en-US" sz="1000" dirty="0">
                <a:solidFill>
                  <a:schemeClr val="tx1">
                    <a:lumMod val="85000"/>
                    <a:lumOff val="15000"/>
                  </a:schemeClr>
                </a:solidFill>
              </a:rPr>
              <a:t>for triggering the deployment and changes of a control loop</a:t>
            </a:r>
          </a:p>
          <a:p>
            <a:pPr marL="285750" indent="-285750">
              <a:buFontTx/>
              <a:buChar char="-"/>
            </a:pPr>
            <a:r>
              <a:rPr lang="en-US" sz="1000" dirty="0" smtClean="0">
                <a:solidFill>
                  <a:schemeClr val="tx1">
                    <a:lumMod val="85000"/>
                    <a:lumOff val="15000"/>
                  </a:schemeClr>
                </a:solidFill>
              </a:rPr>
              <a:t>Interface </a:t>
            </a:r>
            <a:r>
              <a:rPr lang="en-US" sz="1000" dirty="0">
                <a:solidFill>
                  <a:schemeClr val="tx1">
                    <a:lumMod val="85000"/>
                    <a:lumOff val="15000"/>
                  </a:schemeClr>
                </a:solidFill>
              </a:rPr>
              <a:t>3: Configuration Binding Service</a:t>
            </a:r>
          </a:p>
          <a:p>
            <a:pPr marL="742950" lvl="1" indent="-285750">
              <a:buFontTx/>
              <a:buChar char="-"/>
            </a:pPr>
            <a:r>
              <a:rPr lang="en-US" sz="1000" dirty="0" smtClean="0">
                <a:solidFill>
                  <a:schemeClr val="tx1">
                    <a:lumMod val="85000"/>
                    <a:lumOff val="15000"/>
                  </a:schemeClr>
                </a:solidFill>
              </a:rPr>
              <a:t>Interface </a:t>
            </a:r>
            <a:r>
              <a:rPr lang="en-US" sz="1000" dirty="0">
                <a:solidFill>
                  <a:schemeClr val="tx1">
                    <a:lumMod val="85000"/>
                    <a:lumOff val="15000"/>
                  </a:schemeClr>
                </a:solidFill>
              </a:rPr>
              <a:t>for querying the information of the services that are registered to DCAE </a:t>
            </a:r>
            <a:r>
              <a:rPr lang="en-US" sz="1000" dirty="0" smtClean="0">
                <a:solidFill>
                  <a:schemeClr val="tx1">
                    <a:lumMod val="85000"/>
                    <a:lumOff val="15000"/>
                  </a:schemeClr>
                </a:solidFill>
              </a:rPr>
              <a:t>Consul</a:t>
            </a:r>
          </a:p>
          <a:p>
            <a:pPr marL="285750" indent="-285750">
              <a:buFontTx/>
              <a:buChar char="-"/>
            </a:pPr>
            <a:r>
              <a:rPr lang="en-US" sz="1000" dirty="0">
                <a:solidFill>
                  <a:schemeClr val="tx1">
                    <a:lumMod val="85000"/>
                    <a:lumOff val="15000"/>
                  </a:schemeClr>
                </a:solidFill>
              </a:rPr>
              <a:t>-Interface </a:t>
            </a:r>
            <a:r>
              <a:rPr lang="en-US" sz="1000" dirty="0" smtClean="0">
                <a:solidFill>
                  <a:schemeClr val="tx1">
                    <a:lumMod val="85000"/>
                    <a:lumOff val="15000"/>
                  </a:schemeClr>
                </a:solidFill>
              </a:rPr>
              <a:t>4: </a:t>
            </a:r>
            <a:r>
              <a:rPr lang="en-US" sz="1000" dirty="0">
                <a:solidFill>
                  <a:schemeClr val="tx1">
                    <a:lumMod val="85000"/>
                    <a:lumOff val="15000"/>
                  </a:schemeClr>
                </a:solidFill>
              </a:rPr>
              <a:t>Data collection interface (provided by </a:t>
            </a:r>
            <a:r>
              <a:rPr lang="en-US" sz="1000" dirty="0" smtClean="0">
                <a:solidFill>
                  <a:schemeClr val="tx1">
                    <a:lumMod val="85000"/>
                    <a:lumOff val="15000"/>
                  </a:schemeClr>
                </a:solidFill>
              </a:rPr>
              <a:t>RESP/DDS collectors VES, Proxy and </a:t>
            </a:r>
            <a:r>
              <a:rPr lang="en-US" sz="1000" dirty="0">
                <a:solidFill>
                  <a:schemeClr val="tx1">
                    <a:lumMod val="85000"/>
                    <a:lumOff val="15000"/>
                  </a:schemeClr>
                </a:solidFill>
              </a:rPr>
              <a:t>others)</a:t>
            </a:r>
          </a:p>
          <a:p>
            <a:pPr marL="742950" lvl="1" indent="-285750">
              <a:buFontTx/>
              <a:buChar char="-"/>
            </a:pPr>
            <a:r>
              <a:rPr lang="en-US" sz="1000" dirty="0">
                <a:solidFill>
                  <a:schemeClr val="tx1">
                    <a:lumMod val="85000"/>
                    <a:lumOff val="15000"/>
                  </a:schemeClr>
                </a:solidFill>
              </a:rPr>
              <a:t>Interface for various </a:t>
            </a:r>
            <a:r>
              <a:rPr lang="en-US" sz="1000" dirty="0" smtClean="0">
                <a:solidFill>
                  <a:schemeClr val="tx1">
                    <a:lumMod val="85000"/>
                    <a:lumOff val="15000"/>
                  </a:schemeClr>
                </a:solidFill>
              </a:rPr>
              <a:t>FCAPs, IoT other  </a:t>
            </a:r>
            <a:r>
              <a:rPr lang="en-US" sz="1000" dirty="0">
                <a:solidFill>
                  <a:schemeClr val="tx1">
                    <a:lumMod val="85000"/>
                    <a:lumOff val="15000"/>
                  </a:schemeClr>
                </a:solidFill>
              </a:rPr>
              <a:t>data entering DCAE/ONAP.</a:t>
            </a:r>
          </a:p>
          <a:p>
            <a:pPr marL="285750" indent="-285750">
              <a:buFontTx/>
              <a:buChar char="-"/>
            </a:pPr>
            <a:r>
              <a:rPr lang="en-US" sz="1000" dirty="0">
                <a:solidFill>
                  <a:schemeClr val="tx1">
                    <a:lumMod val="85000"/>
                    <a:lumOff val="15000"/>
                  </a:schemeClr>
                </a:solidFill>
              </a:rPr>
              <a:t>Interface </a:t>
            </a:r>
            <a:r>
              <a:rPr lang="en-US" sz="1000" dirty="0" smtClean="0">
                <a:solidFill>
                  <a:schemeClr val="tx1">
                    <a:lumMod val="85000"/>
                    <a:lumOff val="15000"/>
                  </a:schemeClr>
                </a:solidFill>
              </a:rPr>
              <a:t>5: </a:t>
            </a:r>
            <a:r>
              <a:rPr lang="en-US" sz="1000" dirty="0">
                <a:solidFill>
                  <a:schemeClr val="tx1">
                    <a:lumMod val="85000"/>
                    <a:lumOff val="15000"/>
                  </a:schemeClr>
                </a:solidFill>
              </a:rPr>
              <a:t>Deployment interface (provided by </a:t>
            </a:r>
            <a:r>
              <a:rPr lang="en-US" sz="1000" dirty="0" smtClean="0">
                <a:solidFill>
                  <a:schemeClr val="tx1">
                    <a:lumMod val="85000"/>
                    <a:lumOff val="15000"/>
                  </a:schemeClr>
                </a:solidFill>
              </a:rPr>
              <a:t>DCAE/RESP </a:t>
            </a:r>
            <a:r>
              <a:rPr lang="en-US" sz="1000" dirty="0">
                <a:solidFill>
                  <a:schemeClr val="tx1">
                    <a:lumMod val="85000"/>
                    <a:lumOff val="15000"/>
                  </a:schemeClr>
                </a:solidFill>
              </a:rPr>
              <a:t>Deployment Handler, used by </a:t>
            </a:r>
            <a:r>
              <a:rPr lang="en-US" sz="1000" dirty="0" smtClean="0">
                <a:solidFill>
                  <a:schemeClr val="tx1">
                    <a:lumMod val="85000"/>
                    <a:lumOff val="15000"/>
                  </a:schemeClr>
                </a:solidFill>
              </a:rPr>
              <a:t>IoT and </a:t>
            </a:r>
            <a:r>
              <a:rPr lang="en-US" sz="1000" dirty="0">
                <a:solidFill>
                  <a:schemeClr val="tx1">
                    <a:lumMod val="85000"/>
                    <a:lumOff val="15000"/>
                  </a:schemeClr>
                </a:solidFill>
              </a:rPr>
              <a:t>other northbound applications/services)</a:t>
            </a:r>
          </a:p>
          <a:p>
            <a:pPr marL="742950" lvl="1" indent="-285750">
              <a:buFontTx/>
              <a:buChar char="-"/>
            </a:pPr>
            <a:r>
              <a:rPr lang="en-US" sz="1000" dirty="0">
                <a:solidFill>
                  <a:schemeClr val="tx1">
                    <a:lumMod val="85000"/>
                    <a:lumOff val="15000"/>
                  </a:schemeClr>
                </a:solidFill>
              </a:rPr>
              <a:t>Interface for triggering the deployment and changes of a control </a:t>
            </a:r>
            <a:r>
              <a:rPr lang="en-US" sz="1000" dirty="0" smtClean="0">
                <a:solidFill>
                  <a:schemeClr val="tx1">
                    <a:lumMod val="85000"/>
                    <a:lumOff val="15000"/>
                  </a:schemeClr>
                </a:solidFill>
              </a:rPr>
              <a:t>loops, IoT TCA and other use cases</a:t>
            </a:r>
            <a:endParaRPr lang="en-US" sz="1000" dirty="0">
              <a:solidFill>
                <a:schemeClr val="tx1">
                  <a:lumMod val="85000"/>
                  <a:lumOff val="15000"/>
                </a:schemeClr>
              </a:solidFill>
            </a:endParaRPr>
          </a:p>
          <a:p>
            <a:pPr marL="285750" indent="-285750">
              <a:buFontTx/>
              <a:buChar char="-"/>
            </a:pPr>
            <a:r>
              <a:rPr lang="en-US" sz="1000" dirty="0">
                <a:solidFill>
                  <a:schemeClr val="tx1">
                    <a:lumMod val="85000"/>
                    <a:lumOff val="15000"/>
                  </a:schemeClr>
                </a:solidFill>
              </a:rPr>
              <a:t>Interface </a:t>
            </a:r>
            <a:r>
              <a:rPr lang="en-US" sz="1000" dirty="0" smtClean="0">
                <a:solidFill>
                  <a:schemeClr val="tx1">
                    <a:lumMod val="85000"/>
                    <a:lumOff val="15000"/>
                  </a:schemeClr>
                </a:solidFill>
              </a:rPr>
              <a:t>6: </a:t>
            </a:r>
            <a:r>
              <a:rPr lang="en-US" sz="1000" dirty="0">
                <a:solidFill>
                  <a:schemeClr val="tx1">
                    <a:lumMod val="85000"/>
                    <a:lumOff val="15000"/>
                  </a:schemeClr>
                </a:solidFill>
              </a:rPr>
              <a:t>Configuration Binding Service</a:t>
            </a:r>
          </a:p>
          <a:p>
            <a:pPr marL="742950" lvl="1" indent="-285750">
              <a:buFontTx/>
              <a:buChar char="-"/>
            </a:pPr>
            <a:r>
              <a:rPr lang="en-US" sz="1000" dirty="0">
                <a:solidFill>
                  <a:schemeClr val="tx1">
                    <a:lumMod val="85000"/>
                    <a:lumOff val="15000"/>
                  </a:schemeClr>
                </a:solidFill>
              </a:rPr>
              <a:t>Interface for querying the information of the </a:t>
            </a:r>
            <a:r>
              <a:rPr lang="en-US" sz="1000" dirty="0" smtClean="0">
                <a:solidFill>
                  <a:schemeClr val="tx1">
                    <a:lumMod val="85000"/>
                    <a:lumOff val="15000"/>
                  </a:schemeClr>
                </a:solidFill>
              </a:rPr>
              <a:t>Fast Event based services </a:t>
            </a:r>
            <a:r>
              <a:rPr lang="en-US" sz="1000" dirty="0">
                <a:solidFill>
                  <a:schemeClr val="tx1">
                    <a:lumMod val="85000"/>
                    <a:lumOff val="15000"/>
                  </a:schemeClr>
                </a:solidFill>
              </a:rPr>
              <a:t>that are registered to </a:t>
            </a:r>
            <a:r>
              <a:rPr lang="en-US" sz="1000" dirty="0" smtClean="0">
                <a:solidFill>
                  <a:schemeClr val="tx1">
                    <a:lumMod val="85000"/>
                    <a:lumOff val="15000"/>
                  </a:schemeClr>
                </a:solidFill>
              </a:rPr>
              <a:t>DCAE/RESP </a:t>
            </a:r>
            <a:r>
              <a:rPr lang="en-US" sz="1000" dirty="0">
                <a:solidFill>
                  <a:schemeClr val="tx1">
                    <a:lumMod val="85000"/>
                    <a:lumOff val="15000"/>
                  </a:schemeClr>
                </a:solidFill>
              </a:rPr>
              <a:t>Consul</a:t>
            </a:r>
          </a:p>
          <a:p>
            <a:endParaRPr lang="en-US" sz="1000" dirty="0">
              <a:solidFill>
                <a:schemeClr val="tx1">
                  <a:lumMod val="85000"/>
                  <a:lumOff val="15000"/>
                </a:schemeClr>
              </a:solidFill>
            </a:endParaRPr>
          </a:p>
        </p:txBody>
      </p:sp>
      <p:sp>
        <p:nvSpPr>
          <p:cNvPr id="10" name="Rectangle 9"/>
          <p:cNvSpPr/>
          <p:nvPr/>
        </p:nvSpPr>
        <p:spPr>
          <a:xfrm>
            <a:off x="2297232" y="4214319"/>
            <a:ext cx="9523929" cy="185155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000" dirty="0">
                <a:solidFill>
                  <a:schemeClr val="tx1">
                    <a:lumMod val="85000"/>
                    <a:lumOff val="15000"/>
                  </a:schemeClr>
                </a:solidFill>
              </a:rPr>
              <a:t>Consumed </a:t>
            </a:r>
            <a:r>
              <a:rPr lang="en-US" sz="1000" dirty="0" smtClean="0">
                <a:solidFill>
                  <a:schemeClr val="tx1">
                    <a:lumMod val="85000"/>
                    <a:lumOff val="15000"/>
                  </a:schemeClr>
                </a:solidFill>
              </a:rPr>
              <a:t>Interfaces</a:t>
            </a:r>
            <a:r>
              <a:rPr lang="en-US" sz="1000" dirty="0">
                <a:solidFill>
                  <a:schemeClr val="tx1">
                    <a:lumMod val="85000"/>
                    <a:lumOff val="15000"/>
                  </a:schemeClr>
                </a:solidFill>
              </a:rPr>
              <a:t>:</a:t>
            </a:r>
          </a:p>
          <a:p>
            <a:pPr marL="285750" indent="-285750">
              <a:buFontTx/>
              <a:buChar char="-"/>
            </a:pPr>
            <a:r>
              <a:rPr lang="en-US" sz="1000" dirty="0" smtClean="0">
                <a:solidFill>
                  <a:schemeClr val="tx1">
                    <a:lumMod val="85000"/>
                    <a:lumOff val="15000"/>
                  </a:schemeClr>
                </a:solidFill>
              </a:rPr>
              <a:t>Interface </a:t>
            </a:r>
            <a:r>
              <a:rPr lang="en-US" sz="1000" dirty="0">
                <a:solidFill>
                  <a:schemeClr val="tx1">
                    <a:lumMod val="85000"/>
                    <a:lumOff val="15000"/>
                  </a:schemeClr>
                </a:solidFill>
              </a:rPr>
              <a:t>1: Data movement platform interface (provided by DMaaP)</a:t>
            </a:r>
          </a:p>
          <a:p>
            <a:pPr marL="742950" lvl="1" indent="-285750">
              <a:buFontTx/>
              <a:buChar char="-"/>
            </a:pPr>
            <a:r>
              <a:rPr lang="en-US" sz="1000" dirty="0" smtClean="0">
                <a:solidFill>
                  <a:schemeClr val="tx1">
                    <a:lumMod val="85000"/>
                    <a:lumOff val="15000"/>
                  </a:schemeClr>
                </a:solidFill>
              </a:rPr>
              <a:t>Interface </a:t>
            </a:r>
            <a:r>
              <a:rPr lang="en-US" sz="1000" dirty="0">
                <a:solidFill>
                  <a:schemeClr val="tx1">
                    <a:lumMod val="85000"/>
                    <a:lumOff val="15000"/>
                  </a:schemeClr>
                </a:solidFill>
              </a:rPr>
              <a:t>for data transportation between DCAE subcomponents and between DCAE and other ONAP components</a:t>
            </a:r>
          </a:p>
          <a:p>
            <a:pPr marL="742950" lvl="1" indent="-285750">
              <a:buFontTx/>
              <a:buChar char="-"/>
            </a:pPr>
            <a:r>
              <a:rPr lang="en-US" sz="1000" dirty="0" smtClean="0">
                <a:solidFill>
                  <a:schemeClr val="tx1">
                    <a:lumMod val="85000"/>
                    <a:lumOff val="15000"/>
                  </a:schemeClr>
                </a:solidFill>
              </a:rPr>
              <a:t>This </a:t>
            </a:r>
            <a:r>
              <a:rPr lang="en-US" sz="1000" dirty="0">
                <a:solidFill>
                  <a:schemeClr val="tx1">
                    <a:lumMod val="85000"/>
                    <a:lumOff val="15000"/>
                  </a:schemeClr>
                </a:solidFill>
              </a:rPr>
              <a:t>interface can also be used for publishing events to other ONAP components.</a:t>
            </a:r>
          </a:p>
          <a:p>
            <a:pPr marL="285750" indent="-285750">
              <a:buFontTx/>
              <a:buChar char="-"/>
            </a:pPr>
            <a:r>
              <a:rPr lang="en-US" sz="1000" dirty="0" smtClean="0">
                <a:solidFill>
                  <a:schemeClr val="tx1">
                    <a:lumMod val="85000"/>
                    <a:lumOff val="15000"/>
                  </a:schemeClr>
                </a:solidFill>
              </a:rPr>
              <a:t>Interface </a:t>
            </a:r>
            <a:r>
              <a:rPr lang="en-US" sz="1000" dirty="0">
                <a:solidFill>
                  <a:schemeClr val="tx1">
                    <a:lumMod val="85000"/>
                    <a:lumOff val="15000"/>
                  </a:schemeClr>
                </a:solidFill>
              </a:rPr>
              <a:t>2: Data enrichment interface (provided by A&amp;AI)</a:t>
            </a:r>
          </a:p>
          <a:p>
            <a:pPr marL="742950" lvl="1" indent="-285750">
              <a:buFontTx/>
              <a:buChar char="-"/>
            </a:pPr>
            <a:r>
              <a:rPr lang="en-US" sz="1000" dirty="0" smtClean="0">
                <a:solidFill>
                  <a:schemeClr val="tx1">
                    <a:lumMod val="85000"/>
                    <a:lumOff val="15000"/>
                  </a:schemeClr>
                </a:solidFill>
              </a:rPr>
              <a:t>Interface </a:t>
            </a:r>
            <a:r>
              <a:rPr lang="en-US" sz="1000" dirty="0">
                <a:solidFill>
                  <a:schemeClr val="tx1">
                    <a:lumMod val="85000"/>
                    <a:lumOff val="15000"/>
                  </a:schemeClr>
                </a:solidFill>
              </a:rPr>
              <a:t>used by DCAE collectors and analytics for querying A&amp;AI for VNF information for the purpose of enriching </a:t>
            </a:r>
            <a:r>
              <a:rPr lang="en-US" sz="1000" dirty="0" smtClean="0">
                <a:solidFill>
                  <a:schemeClr val="tx1">
                    <a:lumMod val="85000"/>
                    <a:lumOff val="15000"/>
                  </a:schemeClr>
                </a:solidFill>
              </a:rPr>
              <a:t>collected raw </a:t>
            </a:r>
            <a:r>
              <a:rPr lang="en-US" sz="1000" dirty="0">
                <a:solidFill>
                  <a:schemeClr val="tx1">
                    <a:lumMod val="85000"/>
                    <a:lumOff val="15000"/>
                  </a:schemeClr>
                </a:solidFill>
              </a:rPr>
              <a:t>data by adding information not contained in original data.</a:t>
            </a:r>
          </a:p>
          <a:p>
            <a:pPr marL="285750" indent="-285750">
              <a:buFontTx/>
              <a:buChar char="-"/>
            </a:pPr>
            <a:r>
              <a:rPr lang="en-US" sz="1000" dirty="0" smtClean="0">
                <a:solidFill>
                  <a:schemeClr val="tx1">
                    <a:lumMod val="85000"/>
                    <a:lumOff val="15000"/>
                  </a:schemeClr>
                </a:solidFill>
              </a:rPr>
              <a:t>Interface 3: </a:t>
            </a:r>
            <a:r>
              <a:rPr lang="en-US" sz="1000" dirty="0">
                <a:solidFill>
                  <a:schemeClr val="tx1">
                    <a:lumMod val="85000"/>
                    <a:lumOff val="15000"/>
                  </a:schemeClr>
                </a:solidFill>
              </a:rPr>
              <a:t>Service model change interface (Provided by SDC)</a:t>
            </a:r>
          </a:p>
          <a:p>
            <a:pPr marL="742950" lvl="1" indent="-285750">
              <a:buFontTx/>
              <a:buChar char="-"/>
            </a:pPr>
            <a:r>
              <a:rPr lang="en-US" sz="1000" dirty="0">
                <a:solidFill>
                  <a:schemeClr val="tx1">
                    <a:lumMod val="85000"/>
                    <a:lumOff val="15000"/>
                  </a:schemeClr>
                </a:solidFill>
              </a:rPr>
              <a:t>Interface for DCAE/RESP Service Change Hander fetching control loop models and model updates for RESP </a:t>
            </a:r>
            <a:r>
              <a:rPr lang="en-US" sz="1000" dirty="0" smtClean="0">
                <a:solidFill>
                  <a:schemeClr val="tx1">
                    <a:lumMod val="85000"/>
                    <a:lumOff val="15000"/>
                  </a:schemeClr>
                </a:solidFill>
              </a:rPr>
              <a:t> apparatus ( Akka enabled microservices, </a:t>
            </a:r>
            <a:r>
              <a:rPr lang="en-US" sz="1000" dirty="0">
                <a:solidFill>
                  <a:schemeClr val="tx1">
                    <a:lumMod val="85000"/>
                    <a:lumOff val="15000"/>
                  </a:schemeClr>
                </a:solidFill>
              </a:rPr>
              <a:t>BEAM SDK, Flink, TSDB)</a:t>
            </a:r>
          </a:p>
          <a:p>
            <a:pPr marL="285750" indent="-285750">
              <a:buFontTx/>
              <a:buChar char="-"/>
            </a:pPr>
            <a:endParaRPr lang="en-US" sz="1000" dirty="0">
              <a:solidFill>
                <a:schemeClr val="tx1">
                  <a:lumMod val="85000"/>
                  <a:lumOff val="15000"/>
                </a:schemeClr>
              </a:solidFill>
            </a:endParaRPr>
          </a:p>
        </p:txBody>
      </p:sp>
      <p:sp>
        <p:nvSpPr>
          <p:cNvPr id="11" name="Rectangle 10"/>
          <p:cNvSpPr/>
          <p:nvPr/>
        </p:nvSpPr>
        <p:spPr>
          <a:xfrm>
            <a:off x="2297229" y="6095320"/>
            <a:ext cx="9523929" cy="37942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200" dirty="0">
                <a:solidFill>
                  <a:schemeClr val="tx1">
                    <a:lumMod val="85000"/>
                    <a:lumOff val="15000"/>
                  </a:schemeClr>
                </a:solidFill>
              </a:rPr>
              <a:t>Consumed Models: TOSCA models </a:t>
            </a:r>
            <a:r>
              <a:rPr lang="en-US" sz="1200" dirty="0" smtClean="0">
                <a:solidFill>
                  <a:schemeClr val="tx1">
                    <a:lumMod val="85000"/>
                    <a:lumOff val="15000"/>
                  </a:schemeClr>
                </a:solidFill>
              </a:rPr>
              <a:t>descripting IoT &amp;  </a:t>
            </a:r>
            <a:r>
              <a:rPr lang="en-US" sz="1200" dirty="0">
                <a:solidFill>
                  <a:schemeClr val="tx1">
                    <a:lumMod val="85000"/>
                    <a:lumOff val="15000"/>
                  </a:schemeClr>
                </a:solidFill>
              </a:rPr>
              <a:t>control loop construction (e.g. collection and analytics apparatus</a:t>
            </a:r>
            <a:r>
              <a:rPr lang="en-US" sz="1200" dirty="0" smtClean="0">
                <a:solidFill>
                  <a:schemeClr val="tx1">
                    <a:lumMod val="85000"/>
                    <a:lumOff val="15000"/>
                  </a:schemeClr>
                </a:solidFill>
              </a:rPr>
              <a:t>)</a:t>
            </a:r>
            <a:endParaRPr lang="en-US" sz="1200"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68245" y="1449535"/>
            <a:ext cx="1391728" cy="584775"/>
          </a:xfrm>
          <a:prstGeom prst="rect">
            <a:avLst/>
          </a:prstGeom>
          <a:noFill/>
        </p:spPr>
        <p:txBody>
          <a:bodyPr wrap="none" rtlCol="0">
            <a:spAutoFit/>
          </a:bodyPr>
          <a:lstStyle/>
          <a:p>
            <a:pPr marL="171450" indent="-171450">
              <a:buFont typeface="Arial" panose="020B0604020202020204" pitchFamily="34" charset="0"/>
              <a:buChar char="•"/>
            </a:pPr>
            <a:r>
              <a:rPr lang="en-US" sz="800" dirty="0" smtClean="0"/>
              <a:t>Data Collection interface</a:t>
            </a:r>
          </a:p>
          <a:p>
            <a:pPr marL="171450" indent="-171450">
              <a:buFont typeface="Arial" panose="020B0604020202020204" pitchFamily="34" charset="0"/>
              <a:buChar char="•"/>
            </a:pPr>
            <a:r>
              <a:rPr lang="en-US" sz="800" dirty="0" smtClean="0"/>
              <a:t>Deployment Interface</a:t>
            </a:r>
          </a:p>
          <a:p>
            <a:pPr marL="171450" indent="-171450">
              <a:buFont typeface="Arial" panose="020B0604020202020204" pitchFamily="34" charset="0"/>
              <a:buChar char="•"/>
            </a:pPr>
            <a:r>
              <a:rPr lang="en-US" sz="800" dirty="0" smtClean="0"/>
              <a:t>Config binding  interface</a:t>
            </a:r>
          </a:p>
          <a:p>
            <a:pPr marL="171450" indent="-171450">
              <a:buFont typeface="Arial" panose="020B0604020202020204" pitchFamily="34" charset="0"/>
              <a:buChar char="•"/>
            </a:pPr>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1912703" cy="461665"/>
          </a:xfrm>
          <a:prstGeom prst="rect">
            <a:avLst/>
          </a:prstGeom>
          <a:noFill/>
        </p:spPr>
        <p:txBody>
          <a:bodyPr wrap="none" rtlCol="0">
            <a:spAutoFit/>
          </a:bodyPr>
          <a:lstStyle/>
          <a:p>
            <a:pPr marL="171450" indent="-171450">
              <a:buFont typeface="Arial" panose="020B0604020202020204" pitchFamily="34" charset="0"/>
              <a:buChar char="•"/>
            </a:pPr>
            <a:r>
              <a:rPr lang="en-US" sz="800" dirty="0" smtClean="0"/>
              <a:t>VNF/Proxy  Fast Data event stream</a:t>
            </a:r>
          </a:p>
          <a:p>
            <a:pPr marL="171450" indent="-171450">
              <a:buFont typeface="Arial" panose="020B0604020202020204" pitchFamily="34" charset="0"/>
              <a:buChar char="•"/>
            </a:pPr>
            <a:r>
              <a:rPr lang="en-US" sz="800" dirty="0" smtClean="0"/>
              <a:t>Data </a:t>
            </a:r>
            <a:r>
              <a:rPr lang="en-US" sz="800" dirty="0"/>
              <a:t>enrichment interface (</a:t>
            </a:r>
            <a:r>
              <a:rPr lang="en-US" sz="800" dirty="0" smtClean="0"/>
              <a:t>A&amp;AI)</a:t>
            </a:r>
          </a:p>
          <a:p>
            <a:pPr marL="171450" indent="-171450">
              <a:buFont typeface="Arial" panose="020B0604020202020204" pitchFamily="34" charset="0"/>
              <a:buChar char="•"/>
            </a:pPr>
            <a:r>
              <a:rPr lang="en-US" sz="800" dirty="0" smtClean="0"/>
              <a:t>Service </a:t>
            </a:r>
            <a:r>
              <a:rPr lang="en-US" sz="800" dirty="0"/>
              <a:t>model change interface (</a:t>
            </a:r>
            <a:r>
              <a:rPr lang="en-US" sz="800" dirty="0" smtClean="0"/>
              <a:t>SDC)</a:t>
            </a:r>
          </a:p>
        </p:txBody>
      </p:sp>
      <p:sp>
        <p:nvSpPr>
          <p:cNvPr id="5" name="Rounded Rectangle 4"/>
          <p:cNvSpPr/>
          <p:nvPr/>
        </p:nvSpPr>
        <p:spPr>
          <a:xfrm>
            <a:off x="2639028" y="2268638"/>
            <a:ext cx="7106856" cy="90282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9775175" y="2483147"/>
            <a:ext cx="1452254" cy="400110"/>
          </a:xfrm>
          <a:prstGeom prst="rect">
            <a:avLst/>
          </a:prstGeom>
          <a:noFill/>
          <a:ln w="28575">
            <a:solidFill>
              <a:srgbClr val="FF0000"/>
            </a:solidFill>
          </a:ln>
        </p:spPr>
        <p:txBody>
          <a:bodyPr wrap="square" rtlCol="0">
            <a:spAutoFit/>
          </a:bodyPr>
          <a:lstStyle/>
          <a:p>
            <a:r>
              <a:rPr lang="en-US" sz="1000" dirty="0" smtClean="0"/>
              <a:t>DCAE interfaces leveraged &amp; extended</a:t>
            </a:r>
            <a:endParaRPr lang="en-US" sz="1000" dirty="0"/>
          </a:p>
        </p:txBody>
      </p:sp>
      <p:sp>
        <p:nvSpPr>
          <p:cNvPr id="22" name="Rounded Rectangle 21"/>
          <p:cNvSpPr/>
          <p:nvPr/>
        </p:nvSpPr>
        <p:spPr>
          <a:xfrm>
            <a:off x="2559932" y="4400309"/>
            <a:ext cx="7106856" cy="87774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9696079" y="4614818"/>
            <a:ext cx="1452254" cy="400110"/>
          </a:xfrm>
          <a:prstGeom prst="rect">
            <a:avLst/>
          </a:prstGeom>
          <a:noFill/>
          <a:ln w="28575">
            <a:solidFill>
              <a:srgbClr val="FF0000"/>
            </a:solidFill>
          </a:ln>
        </p:spPr>
        <p:txBody>
          <a:bodyPr wrap="square" rtlCol="0">
            <a:spAutoFit/>
          </a:bodyPr>
          <a:lstStyle/>
          <a:p>
            <a:r>
              <a:rPr lang="en-US" sz="1000" dirty="0" smtClean="0"/>
              <a:t>DCAE interfaces leveraged &amp; extended</a:t>
            </a:r>
            <a:endParaRPr lang="en-US" sz="1000" dirty="0"/>
          </a:p>
        </p:txBody>
      </p:sp>
    </p:spTree>
    <p:extLst>
      <p:ext uri="{BB962C8B-B14F-4D97-AF65-F5344CB8AC3E}">
        <p14:creationId xmlns:p14="http://schemas.microsoft.com/office/powerpoint/2010/main" val="2671815130"/>
      </p:ext>
    </p:extLst>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2"/>
          <p:cNvPicPr>
            <a:picLocks noChangeAspect="1"/>
          </p:cNvPicPr>
          <p:nvPr/>
        </p:nvPicPr>
        <p:blipFill>
          <a:blip r:embed="rId2"/>
          <a:stretch>
            <a:fillRect/>
          </a:stretch>
        </p:blipFill>
        <p:spPr>
          <a:xfrm>
            <a:off x="6025579" y="4540103"/>
            <a:ext cx="5976664" cy="1839431"/>
          </a:xfrm>
          <a:prstGeom prst="rect">
            <a:avLst/>
          </a:prstGeom>
        </p:spPr>
      </p:pic>
      <p:pic>
        <p:nvPicPr>
          <p:cNvPr id="3" name="Content Placeholder 5"/>
          <p:cNvPicPr>
            <a:picLocks noChangeAspect="1"/>
          </p:cNvPicPr>
          <p:nvPr/>
        </p:nvPicPr>
        <p:blipFill>
          <a:blip r:embed="rId3"/>
          <a:stretch>
            <a:fillRect/>
          </a:stretch>
        </p:blipFill>
        <p:spPr>
          <a:xfrm>
            <a:off x="5737547" y="1012284"/>
            <a:ext cx="6264696" cy="3353240"/>
          </a:xfrm>
          <a:prstGeom prst="rect">
            <a:avLst/>
          </a:prstGeom>
        </p:spPr>
      </p:pic>
      <p:sp>
        <p:nvSpPr>
          <p:cNvPr id="4" name="Title 1"/>
          <p:cNvSpPr txBox="1">
            <a:spLocks/>
          </p:cNvSpPr>
          <p:nvPr/>
        </p:nvSpPr>
        <p:spPr>
          <a:xfrm>
            <a:off x="590704" y="260410"/>
            <a:ext cx="11088400" cy="539875"/>
          </a:xfrm>
          <a:prstGeom prst="rect">
            <a:avLst/>
          </a:prstGeom>
        </p:spPr>
        <p:txBody>
          <a:bodyPr/>
          <a:lst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a:lstStyle>
          <a:p>
            <a:r>
              <a:rPr lang="en-US" dirty="0" smtClean="0"/>
              <a:t>DDS for Geo Distributed Data Synchronization ( DB )</a:t>
            </a:r>
            <a:br>
              <a:rPr lang="en-US" dirty="0" smtClean="0"/>
            </a:br>
            <a:endParaRPr lang="en-US" dirty="0"/>
          </a:p>
        </p:txBody>
      </p:sp>
      <p:sp>
        <p:nvSpPr>
          <p:cNvPr id="5" name="TextBox 4"/>
          <p:cNvSpPr txBox="1"/>
          <p:nvPr/>
        </p:nvSpPr>
        <p:spPr>
          <a:xfrm>
            <a:off x="0" y="1012284"/>
            <a:ext cx="5832648" cy="6001643"/>
          </a:xfrm>
          <a:prstGeom prst="rect">
            <a:avLst/>
          </a:prstGeom>
          <a:noFill/>
        </p:spPr>
        <p:txBody>
          <a:bodyPr wrap="square" rtlCol="0">
            <a:spAutoFit/>
          </a:bodyPr>
          <a:lstStyle/>
          <a:p>
            <a:pPr marL="285750" indent="-285750">
              <a:buFont typeface="Arial" panose="020B0604020202020204" pitchFamily="34" charset="0"/>
              <a:buChar char="•"/>
            </a:pPr>
            <a:r>
              <a:rPr lang="en-US" sz="2200" dirty="0" smtClean="0">
                <a:latin typeface="Arial" panose="020B0604020202020204" pitchFamily="34" charset="0"/>
                <a:cs typeface="Arial" panose="020B0604020202020204" pitchFamily="34" charset="0"/>
              </a:rPr>
              <a:t>Figure 1 depicts cross DC deployment</a:t>
            </a:r>
          </a:p>
          <a:p>
            <a:pPr marL="742950" lvl="1" indent="-285750">
              <a:buFont typeface="Arial" panose="020B0604020202020204" pitchFamily="34" charset="0"/>
              <a:buChar char="•"/>
            </a:pPr>
            <a:r>
              <a:rPr lang="en-US" dirty="0" smtClean="0">
                <a:latin typeface="Arial" panose="020B0604020202020204" pitchFamily="34" charset="0"/>
                <a:cs typeface="Arial" panose="020B0604020202020204" pitchFamily="34" charset="0"/>
              </a:rPr>
              <a:t>Scenarios 1-4 reflect the network link state</a:t>
            </a:r>
          </a:p>
          <a:p>
            <a:pPr marL="742950" lvl="1" indent="-285750">
              <a:buFont typeface="Arial" panose="020B0604020202020204" pitchFamily="34" charset="0"/>
              <a:buChar char="•"/>
            </a:pPr>
            <a:r>
              <a:rPr lang="en-US" dirty="0" smtClean="0">
                <a:latin typeface="Arial" panose="020B0604020202020204" pitchFamily="34" charset="0"/>
                <a:cs typeface="Arial" panose="020B0604020202020204" pitchFamily="34" charset="0"/>
              </a:rPr>
              <a:t>The data flow across network tracked reliably for both Deterministic and Non-Deterministic network links</a:t>
            </a:r>
          </a:p>
          <a:p>
            <a:pPr marL="742950" lvl="1" indent="-285750">
              <a:buFont typeface="Arial" panose="020B0604020202020204" pitchFamily="34" charset="0"/>
              <a:buChar char="•"/>
            </a:pPr>
            <a:r>
              <a:rPr lang="en-US" dirty="0" smtClean="0">
                <a:latin typeface="Arial" panose="020B0604020202020204" pitchFamily="34" charset="0"/>
                <a:cs typeface="Arial" panose="020B0604020202020204" pitchFamily="34" charset="0"/>
              </a:rPr>
              <a:t>Geo Data synchronization guaranteed through </a:t>
            </a:r>
            <a:r>
              <a:rPr lang="en-US" sz="1400" dirty="0" smtClean="0">
                <a:solidFill>
                  <a:srgbClr val="FF0000"/>
                </a:solidFill>
                <a:latin typeface="Arial" panose="020B0604020202020204" pitchFamily="34" charset="0"/>
                <a:cs typeface="Arial" panose="020B0604020202020204" pitchFamily="34" charset="0"/>
              </a:rPr>
              <a:t>Eventual Consistency </a:t>
            </a:r>
            <a:r>
              <a:rPr lang="en-US" dirty="0" smtClean="0">
                <a:latin typeface="Arial" panose="020B0604020202020204" pitchFamily="34" charset="0"/>
                <a:cs typeface="Arial" panose="020B0604020202020204" pitchFamily="34" charset="0"/>
              </a:rPr>
              <a:t>for apps as shown in Figure to provide</a:t>
            </a:r>
            <a:r>
              <a:rPr lang="en-US" dirty="0" smtClean="0">
                <a:solidFill>
                  <a:srgbClr val="FF0000"/>
                </a:solidFill>
                <a:latin typeface="Arial" panose="020B0604020202020204" pitchFamily="34" charset="0"/>
                <a:cs typeface="Arial" panose="020B0604020202020204" pitchFamily="34" charset="0"/>
              </a:rPr>
              <a:t> </a:t>
            </a:r>
            <a:r>
              <a:rPr lang="en-US" sz="1400" dirty="0" smtClean="0">
                <a:solidFill>
                  <a:srgbClr val="FF0000"/>
                </a:solidFill>
                <a:latin typeface="Arial" panose="020B0604020202020204" pitchFamily="34" charset="0"/>
                <a:cs typeface="Arial" panose="020B0604020202020204" pitchFamily="34" charset="0"/>
              </a:rPr>
              <a:t>Geo distributed Event store</a:t>
            </a:r>
          </a:p>
          <a:p>
            <a:pPr marL="742950" lvl="1" indent="-285750">
              <a:buFont typeface="Arial" panose="020B0604020202020204" pitchFamily="34" charset="0"/>
              <a:buChar char="•"/>
            </a:pPr>
            <a:r>
              <a:rPr lang="en-US" dirty="0" smtClean="0">
                <a:solidFill>
                  <a:srgbClr val="FF0000"/>
                </a:solidFill>
                <a:latin typeface="Arial" panose="020B0604020202020204" pitchFamily="34" charset="0"/>
                <a:cs typeface="Arial" panose="020B0604020202020204" pitchFamily="34" charset="0"/>
              </a:rPr>
              <a:t>Light wire protocol </a:t>
            </a:r>
            <a:r>
              <a:rPr lang="en-US" dirty="0" smtClean="0">
                <a:latin typeface="Arial" panose="020B0604020202020204" pitchFamily="34" charset="0"/>
                <a:cs typeface="Arial" panose="020B0604020202020204" pitchFamily="34" charset="0"/>
              </a:rPr>
              <a:t>allows for low latency times in the order of &lt; 1msec over connectionless interconnect and with binary strongly typed data with </a:t>
            </a:r>
            <a:r>
              <a:rPr lang="en-US" sz="1400" dirty="0" smtClean="0">
                <a:solidFill>
                  <a:srgbClr val="FF0000"/>
                </a:solidFill>
                <a:latin typeface="Arial" panose="020B0604020202020204" pitchFamily="34" charset="0"/>
                <a:cs typeface="Arial" panose="020B0604020202020204" pitchFamily="34" charset="0"/>
              </a:rPr>
              <a:t>QoS for reliability </a:t>
            </a:r>
          </a:p>
          <a:p>
            <a:pPr marL="285750" indent="-285750">
              <a:buFont typeface="Arial" panose="020B0604020202020204" pitchFamily="34" charset="0"/>
              <a:buChar char="•"/>
            </a:pPr>
            <a:r>
              <a:rPr lang="en-US" sz="2200" dirty="0" smtClean="0">
                <a:latin typeface="Arial" panose="020B0604020202020204" pitchFamily="34" charset="0"/>
                <a:cs typeface="Arial" panose="020B0604020202020204" pitchFamily="34" charset="0"/>
              </a:rPr>
              <a:t>Figure 2 depicts a DDS based application deployment</a:t>
            </a:r>
          </a:p>
          <a:p>
            <a:pPr marL="742950" lvl="1" indent="-285750">
              <a:buFont typeface="Arial" panose="020B0604020202020204" pitchFamily="34" charset="0"/>
              <a:buChar char="•"/>
            </a:pPr>
            <a:r>
              <a:rPr lang="en-US" dirty="0" smtClean="0">
                <a:latin typeface="Arial" panose="020B0604020202020204" pitchFamily="34" charset="0"/>
                <a:cs typeface="Arial" panose="020B0604020202020204" pitchFamily="34" charset="0"/>
              </a:rPr>
              <a:t>Shows efficient query &amp; filtering capability</a:t>
            </a:r>
          </a:p>
          <a:p>
            <a:pPr marL="742950" lvl="1" indent="-285750">
              <a:buFont typeface="Arial" panose="020B0604020202020204" pitchFamily="34" charset="0"/>
              <a:buChar char="•"/>
            </a:pPr>
            <a:r>
              <a:rPr lang="en-US" dirty="0" smtClean="0">
                <a:latin typeface="Arial" panose="020B0604020202020204" pitchFamily="34" charset="0"/>
                <a:cs typeface="Arial" panose="020B0604020202020204" pitchFamily="34" charset="0"/>
              </a:rPr>
              <a:t>Event DB store as Cache/persistent for logical objects</a:t>
            </a:r>
          </a:p>
          <a:p>
            <a:pPr marL="742950" lvl="1" indent="-285750">
              <a:buFont typeface="Arial" panose="020B0604020202020204" pitchFamily="34" charset="0"/>
              <a:buChar char="•"/>
            </a:pPr>
            <a:r>
              <a:rPr lang="en-US" dirty="0" smtClean="0">
                <a:latin typeface="Arial" panose="020B0604020202020204" pitchFamily="34" charset="0"/>
                <a:cs typeface="Arial" panose="020B0604020202020204" pitchFamily="34" charset="0"/>
              </a:rPr>
              <a:t>Very Rich meta-data information on each event</a:t>
            </a:r>
          </a:p>
          <a:p>
            <a:pPr marL="742950" lvl="1" indent="-285750">
              <a:buFont typeface="Arial" panose="020B0604020202020204" pitchFamily="34" charset="0"/>
              <a:buChar char="•"/>
            </a:pPr>
            <a:r>
              <a:rPr lang="en-US" dirty="0" smtClean="0">
                <a:latin typeface="Arial" panose="020B0604020202020204" pitchFamily="34" charset="0"/>
                <a:cs typeface="Arial" panose="020B0604020202020204" pitchFamily="34" charset="0"/>
              </a:rPr>
              <a:t>Each App has an embedded library </a:t>
            </a:r>
          </a:p>
          <a:p>
            <a:pPr marL="285750" indent="-285750">
              <a:buFont typeface="Arial" panose="020B0604020202020204" pitchFamily="34" charset="0"/>
              <a:buChar char="•"/>
            </a:pPr>
            <a:endParaRPr lang="en-US" sz="2400" dirty="0" smtClean="0">
              <a:latin typeface="Arial" panose="020B0604020202020204" pitchFamily="34" charset="0"/>
              <a:cs typeface="Arial" panose="020B0604020202020204" pitchFamily="34" charset="0"/>
            </a:endParaRPr>
          </a:p>
        </p:txBody>
      </p:sp>
      <p:sp>
        <p:nvSpPr>
          <p:cNvPr id="6" name="TextBox 5"/>
          <p:cNvSpPr txBox="1"/>
          <p:nvPr/>
        </p:nvSpPr>
        <p:spPr>
          <a:xfrm>
            <a:off x="8272130" y="4061637"/>
            <a:ext cx="1616149" cy="276999"/>
          </a:xfrm>
          <a:prstGeom prst="rect">
            <a:avLst/>
          </a:prstGeom>
          <a:noFill/>
        </p:spPr>
        <p:txBody>
          <a:bodyPr wrap="square" rtlCol="0">
            <a:spAutoFit/>
          </a:bodyPr>
          <a:lstStyle/>
          <a:p>
            <a:r>
              <a:rPr lang="en-US" sz="1200" b="1" dirty="0" smtClean="0"/>
              <a:t>Figure 1</a:t>
            </a:r>
            <a:endParaRPr lang="en-US" sz="1200" b="1" dirty="0"/>
          </a:p>
        </p:txBody>
      </p:sp>
      <p:sp>
        <p:nvSpPr>
          <p:cNvPr id="7" name="TextBox 6"/>
          <p:cNvSpPr txBox="1"/>
          <p:nvPr/>
        </p:nvSpPr>
        <p:spPr>
          <a:xfrm>
            <a:off x="8722241" y="6033438"/>
            <a:ext cx="1616149" cy="276999"/>
          </a:xfrm>
          <a:prstGeom prst="rect">
            <a:avLst/>
          </a:prstGeom>
          <a:noFill/>
        </p:spPr>
        <p:txBody>
          <a:bodyPr wrap="square" rtlCol="0">
            <a:spAutoFit/>
          </a:bodyPr>
          <a:lstStyle/>
          <a:p>
            <a:r>
              <a:rPr lang="en-US" sz="1200" b="1" dirty="0" smtClean="0"/>
              <a:t>Figure 2</a:t>
            </a:r>
            <a:endParaRPr lang="en-US" sz="1200" b="1" dirty="0"/>
          </a:p>
        </p:txBody>
      </p:sp>
      <p:sp>
        <p:nvSpPr>
          <p:cNvPr id="8" name="TextBox 7"/>
          <p:cNvSpPr txBox="1"/>
          <p:nvPr/>
        </p:nvSpPr>
        <p:spPr>
          <a:xfrm>
            <a:off x="6921795" y="1621561"/>
            <a:ext cx="657588" cy="246221"/>
          </a:xfrm>
          <a:prstGeom prst="rect">
            <a:avLst/>
          </a:prstGeom>
          <a:noFill/>
        </p:spPr>
        <p:txBody>
          <a:bodyPr wrap="square" rtlCol="0">
            <a:spAutoFit/>
          </a:bodyPr>
          <a:lstStyle/>
          <a:p>
            <a:r>
              <a:rPr lang="en-US" sz="1000" dirty="0" smtClean="0"/>
              <a:t>apps</a:t>
            </a:r>
            <a:endParaRPr lang="en-US" sz="1000" dirty="0"/>
          </a:p>
        </p:txBody>
      </p:sp>
      <p:sp>
        <p:nvSpPr>
          <p:cNvPr id="9" name="TextBox 8"/>
          <p:cNvSpPr txBox="1"/>
          <p:nvPr/>
        </p:nvSpPr>
        <p:spPr>
          <a:xfrm>
            <a:off x="10942874" y="1498450"/>
            <a:ext cx="657588" cy="246221"/>
          </a:xfrm>
          <a:prstGeom prst="rect">
            <a:avLst/>
          </a:prstGeom>
          <a:noFill/>
        </p:spPr>
        <p:txBody>
          <a:bodyPr wrap="square" rtlCol="0">
            <a:spAutoFit/>
          </a:bodyPr>
          <a:lstStyle/>
          <a:p>
            <a:r>
              <a:rPr lang="en-US" sz="1000" dirty="0" smtClean="0"/>
              <a:t>apps</a:t>
            </a:r>
            <a:endParaRPr lang="en-US" sz="1000" dirty="0"/>
          </a:p>
        </p:txBody>
      </p:sp>
      <p:sp>
        <p:nvSpPr>
          <p:cNvPr id="10" name="TextBox 9"/>
          <p:cNvSpPr txBox="1"/>
          <p:nvPr/>
        </p:nvSpPr>
        <p:spPr>
          <a:xfrm>
            <a:off x="6921795" y="2644127"/>
            <a:ext cx="657588" cy="246221"/>
          </a:xfrm>
          <a:prstGeom prst="rect">
            <a:avLst/>
          </a:prstGeom>
          <a:noFill/>
        </p:spPr>
        <p:txBody>
          <a:bodyPr wrap="square" rtlCol="0">
            <a:spAutoFit/>
          </a:bodyPr>
          <a:lstStyle/>
          <a:p>
            <a:r>
              <a:rPr lang="en-US" sz="1000" dirty="0" smtClean="0"/>
              <a:t>apps</a:t>
            </a:r>
            <a:endParaRPr lang="en-US" sz="1000" dirty="0"/>
          </a:p>
        </p:txBody>
      </p:sp>
      <p:sp>
        <p:nvSpPr>
          <p:cNvPr id="11" name="TextBox 10"/>
          <p:cNvSpPr txBox="1"/>
          <p:nvPr/>
        </p:nvSpPr>
        <p:spPr>
          <a:xfrm>
            <a:off x="11034062" y="2530718"/>
            <a:ext cx="657588" cy="246221"/>
          </a:xfrm>
          <a:prstGeom prst="rect">
            <a:avLst/>
          </a:prstGeom>
          <a:noFill/>
        </p:spPr>
        <p:txBody>
          <a:bodyPr wrap="square" rtlCol="0">
            <a:spAutoFit/>
          </a:bodyPr>
          <a:lstStyle/>
          <a:p>
            <a:r>
              <a:rPr lang="en-US" sz="1000" dirty="0" smtClean="0"/>
              <a:t>apps</a:t>
            </a:r>
            <a:endParaRPr lang="en-US" sz="1000" dirty="0"/>
          </a:p>
        </p:txBody>
      </p:sp>
      <p:sp>
        <p:nvSpPr>
          <p:cNvPr id="12" name="TextBox 11"/>
          <p:cNvSpPr txBox="1"/>
          <p:nvPr/>
        </p:nvSpPr>
        <p:spPr>
          <a:xfrm>
            <a:off x="11021516" y="3386566"/>
            <a:ext cx="657588" cy="246221"/>
          </a:xfrm>
          <a:prstGeom prst="rect">
            <a:avLst/>
          </a:prstGeom>
          <a:noFill/>
        </p:spPr>
        <p:txBody>
          <a:bodyPr wrap="square" rtlCol="0">
            <a:spAutoFit/>
          </a:bodyPr>
          <a:lstStyle/>
          <a:p>
            <a:r>
              <a:rPr lang="en-US" sz="1000" dirty="0" smtClean="0"/>
              <a:t>apps</a:t>
            </a:r>
            <a:endParaRPr lang="en-US" sz="1000" dirty="0"/>
          </a:p>
        </p:txBody>
      </p:sp>
      <p:sp>
        <p:nvSpPr>
          <p:cNvPr id="13" name="TextBox 12"/>
          <p:cNvSpPr txBox="1"/>
          <p:nvPr/>
        </p:nvSpPr>
        <p:spPr>
          <a:xfrm>
            <a:off x="7166361" y="3504825"/>
            <a:ext cx="657588" cy="246221"/>
          </a:xfrm>
          <a:prstGeom prst="rect">
            <a:avLst/>
          </a:prstGeom>
          <a:noFill/>
        </p:spPr>
        <p:txBody>
          <a:bodyPr wrap="square" rtlCol="0">
            <a:spAutoFit/>
          </a:bodyPr>
          <a:lstStyle/>
          <a:p>
            <a:r>
              <a:rPr lang="en-US" sz="1000" dirty="0" smtClean="0"/>
              <a:t>apps</a:t>
            </a:r>
            <a:endParaRPr lang="en-US" sz="1000" dirty="0"/>
          </a:p>
        </p:txBody>
      </p:sp>
      <p:sp>
        <p:nvSpPr>
          <p:cNvPr id="16" name="Slide Number Placeholder 15"/>
          <p:cNvSpPr>
            <a:spLocks noGrp="1"/>
          </p:cNvSpPr>
          <p:nvPr>
            <p:ph type="sldNum" sz="quarter" idx="4"/>
          </p:nvPr>
        </p:nvSpPr>
        <p:spPr/>
        <p:txBody>
          <a:bodyPr/>
          <a:lstStyle/>
          <a:p>
            <a:fld id="{6C9CD605-947A-3C4E-98CB-B055F943FEBA}" type="slidenum">
              <a:rPr lang="en-US" smtClean="0"/>
              <a:pPr/>
              <a:t>21</a:t>
            </a:fld>
            <a:endParaRPr lang="en-US" dirty="0"/>
          </a:p>
        </p:txBody>
      </p:sp>
    </p:spTree>
    <p:extLst>
      <p:ext uri="{BB962C8B-B14F-4D97-AF65-F5344CB8AC3E}">
        <p14:creationId xmlns:p14="http://schemas.microsoft.com/office/powerpoint/2010/main" val="2986544589"/>
      </p:ext>
    </p:extLst>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C9CD605-947A-3C4E-98CB-B055F943FEBA}" type="slidenum">
              <a:rPr lang="en-US" smtClean="0"/>
              <a:pPr/>
              <a:t>22</a:t>
            </a:fld>
            <a:endParaRPr lang="en-US" dirty="0"/>
          </a:p>
        </p:txBody>
      </p:sp>
      <p:sp>
        <p:nvSpPr>
          <p:cNvPr id="3" name="Title 1"/>
          <p:cNvSpPr txBox="1">
            <a:spLocks/>
          </p:cNvSpPr>
          <p:nvPr/>
        </p:nvSpPr>
        <p:spPr>
          <a:xfrm>
            <a:off x="48915" y="150511"/>
            <a:ext cx="11161239" cy="871537"/>
          </a:xfrm>
          <a:prstGeom prst="rect">
            <a:avLst/>
          </a:prstGeom>
        </p:spPr>
        <p:txBody>
          <a:bodyPr/>
          <a:lst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a:lstStyle>
          <a:p>
            <a:pPr algn="ctr"/>
            <a:r>
              <a:rPr lang="en-US" sz="2400" dirty="0" smtClean="0"/>
              <a:t>Unifying Fabric – Microservices Centralized and Edge Interconnect</a:t>
            </a:r>
          </a:p>
          <a:p>
            <a:pPr algn="ctr"/>
            <a:r>
              <a:rPr lang="en-US" sz="2400" dirty="0" smtClean="0"/>
              <a:t>(</a:t>
            </a:r>
            <a:r>
              <a:rPr lang="en-US" sz="2400" dirty="0" smtClean="0">
                <a:latin typeface="Bradley Hand ITC" panose="03070402050302030203" pitchFamily="66" charset="0"/>
              </a:rPr>
              <a:t>Logical Object  based State Synchronization</a:t>
            </a:r>
            <a:r>
              <a:rPr lang="en-US" sz="2400" dirty="0" smtClean="0"/>
              <a:t>)</a:t>
            </a:r>
            <a:endParaRPr lang="en-US" sz="2400" dirty="0"/>
          </a:p>
        </p:txBody>
      </p:sp>
      <p:sp>
        <p:nvSpPr>
          <p:cNvPr id="4" name="Content Placeholder 2"/>
          <p:cNvSpPr txBox="1">
            <a:spLocks/>
          </p:cNvSpPr>
          <p:nvPr/>
        </p:nvSpPr>
        <p:spPr>
          <a:xfrm>
            <a:off x="8956815" y="1060138"/>
            <a:ext cx="3117437" cy="5400600"/>
          </a:xfrm>
          <a:prstGeom prst="rect">
            <a:avLst/>
          </a:prstGeom>
          <a:solidFill>
            <a:schemeClr val="accent6">
              <a:lumMod val="20000"/>
              <a:lumOff val="80000"/>
            </a:schemeClr>
          </a:solidFill>
        </p:spPr>
        <p:txBody>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buClr>
                <a:schemeClr val="tx1">
                  <a:lumMod val="75000"/>
                  <a:lumOff val="25000"/>
                </a:schemeClr>
              </a:buClr>
            </a:pPr>
            <a:r>
              <a:rPr lang="en-US" sz="1600" dirty="0" smtClean="0"/>
              <a:t>MSB BUS Internal and External Event based BUS</a:t>
            </a:r>
          </a:p>
          <a:p>
            <a:pPr>
              <a:buClr>
                <a:schemeClr val="tx1">
                  <a:lumMod val="75000"/>
                  <a:lumOff val="25000"/>
                </a:schemeClr>
              </a:buClr>
            </a:pPr>
            <a:r>
              <a:rPr lang="en-US" sz="1600" dirty="0" smtClean="0"/>
              <a:t>DDS fully supports </a:t>
            </a:r>
            <a:r>
              <a:rPr lang="en-US" sz="1600" i="1" dirty="0" smtClean="0">
                <a:solidFill>
                  <a:schemeClr val="bg1">
                    <a:lumMod val="50000"/>
                  </a:schemeClr>
                </a:solidFill>
              </a:rPr>
              <a:t>intelligent Interconnect </a:t>
            </a:r>
            <a:r>
              <a:rPr lang="en-US" sz="1600" dirty="0" smtClean="0"/>
              <a:t>needs for IoT and SDN, PNFs, VNFs, </a:t>
            </a:r>
            <a:r>
              <a:rPr lang="en-US" sz="1600" dirty="0" smtClean="0">
                <a:solidFill>
                  <a:srgbClr val="FF0000"/>
                </a:solidFill>
              </a:rPr>
              <a:t>a unifying fabric</a:t>
            </a:r>
          </a:p>
          <a:p>
            <a:pPr>
              <a:buClr>
                <a:schemeClr val="tx1">
                  <a:lumMod val="75000"/>
                  <a:lumOff val="25000"/>
                </a:schemeClr>
              </a:buClr>
            </a:pPr>
            <a:r>
              <a:rPr lang="en-US" sz="1600" dirty="0" smtClean="0">
                <a:solidFill>
                  <a:srgbClr val="FF0000"/>
                </a:solidFill>
              </a:rPr>
              <a:t>Logical </a:t>
            </a:r>
            <a:r>
              <a:rPr lang="en-US" sz="1600" i="1" dirty="0" smtClean="0">
                <a:solidFill>
                  <a:srgbClr val="FF0000"/>
                </a:solidFill>
              </a:rPr>
              <a:t>local</a:t>
            </a:r>
            <a:r>
              <a:rPr lang="en-US" sz="1600" dirty="0" smtClean="0">
                <a:solidFill>
                  <a:srgbClr val="FF0000"/>
                </a:solidFill>
              </a:rPr>
              <a:t> objects  </a:t>
            </a:r>
            <a:r>
              <a:rPr lang="en-US" sz="1600" dirty="0" smtClean="0"/>
              <a:t>at the Publishers/Subscribers dynamically reflect/ track Endpoint Telemetry/State/Other in real-time asynchronously</a:t>
            </a:r>
          </a:p>
          <a:p>
            <a:pPr>
              <a:buClr>
                <a:schemeClr val="tx1">
                  <a:lumMod val="75000"/>
                  <a:lumOff val="25000"/>
                </a:schemeClr>
              </a:buClr>
            </a:pPr>
            <a:r>
              <a:rPr lang="en-US" sz="1600" dirty="0" smtClean="0">
                <a:solidFill>
                  <a:srgbClr val="FF0000"/>
                </a:solidFill>
              </a:rPr>
              <a:t>Centralized NB systems, Controller/s, NE/VNFs, Service Discovery, E2E Operations </a:t>
            </a:r>
            <a:r>
              <a:rPr lang="en-US" sz="1600" dirty="0" smtClean="0"/>
              <a:t>all connected through DDS Data Domains</a:t>
            </a:r>
          </a:p>
          <a:p>
            <a:pPr>
              <a:buClr>
                <a:schemeClr val="tx1">
                  <a:lumMod val="75000"/>
                  <a:lumOff val="25000"/>
                </a:schemeClr>
              </a:buClr>
            </a:pPr>
            <a:r>
              <a:rPr lang="en-US" sz="1600" dirty="0" smtClean="0"/>
              <a:t>A Key DDS based interconnects can be sharded and tiered per Pub/Sub to provide  a microservices loosely coupled  </a:t>
            </a:r>
            <a:r>
              <a:rPr lang="en-US" sz="1600" dirty="0" err="1" smtClean="0"/>
              <a:t>env</a:t>
            </a:r>
            <a:r>
              <a:rPr lang="en-US" sz="1600" dirty="0" smtClean="0"/>
              <a:t>.</a:t>
            </a:r>
            <a:endParaRPr lang="en-US" sz="1600" dirty="0" smtClean="0">
              <a:solidFill>
                <a:srgbClr val="FF0000"/>
              </a:solidFill>
            </a:endParaRPr>
          </a:p>
          <a:p>
            <a:pPr>
              <a:buClr>
                <a:schemeClr val="tx1">
                  <a:lumMod val="75000"/>
                  <a:lumOff val="25000"/>
                </a:schemeClr>
              </a:buClr>
            </a:pPr>
            <a:endParaRPr lang="en-US" sz="1600" dirty="0" smtClean="0"/>
          </a:p>
          <a:p>
            <a:pPr>
              <a:buClr>
                <a:schemeClr val="tx1">
                  <a:lumMod val="75000"/>
                  <a:lumOff val="25000"/>
                </a:schemeClr>
              </a:buClr>
            </a:pPr>
            <a:endParaRPr lang="en-US" sz="1600" dirty="0"/>
          </a:p>
        </p:txBody>
      </p:sp>
      <p:sp>
        <p:nvSpPr>
          <p:cNvPr id="5" name="Rounded Rectangle 4"/>
          <p:cNvSpPr/>
          <p:nvPr/>
        </p:nvSpPr>
        <p:spPr bwMode="auto">
          <a:xfrm>
            <a:off x="48915" y="4876562"/>
            <a:ext cx="4896544" cy="288032"/>
          </a:xfrm>
          <a:prstGeom prst="roundRect">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algn="ctr" defTabSz="801688"/>
            <a:r>
              <a:rPr lang="en-US" sz="1400" dirty="0">
                <a:latin typeface="FrutigerNext LT Regular" pitchFamily="34" charset="0"/>
                <a:ea typeface="ＭＳ Ｐゴシック" pitchFamily="34" charset="-128"/>
              </a:rPr>
              <a:t>DDS </a:t>
            </a:r>
            <a:r>
              <a:rPr lang="en-US" sz="1400" dirty="0" smtClean="0">
                <a:latin typeface="FrutigerNext LT Regular" pitchFamily="34" charset="0"/>
                <a:ea typeface="ＭＳ Ｐゴシック" pitchFamily="34" charset="-128"/>
              </a:rPr>
              <a:t>RT. PUB/SUB </a:t>
            </a:r>
            <a:r>
              <a:rPr lang="en-US" sz="1400" dirty="0">
                <a:latin typeface="FrutigerNext LT Regular" pitchFamily="34" charset="0"/>
                <a:ea typeface="ＭＳ Ｐゴシック" pitchFamily="34" charset="-128"/>
              </a:rPr>
              <a:t>communication </a:t>
            </a:r>
            <a:r>
              <a:rPr lang="en-US" sz="1400" dirty="0" smtClean="0">
                <a:latin typeface="FrutigerNext LT Regular" pitchFamily="34" charset="0"/>
                <a:ea typeface="ＭＳ Ｐゴシック" pitchFamily="34" charset="-128"/>
              </a:rPr>
              <a:t> BUS</a:t>
            </a:r>
            <a:endParaRPr lang="en-US" sz="1400" dirty="0">
              <a:latin typeface="FrutigerNext LT Regular" pitchFamily="34" charset="0"/>
              <a:ea typeface="ＭＳ Ｐゴシック" pitchFamily="34" charset="-128"/>
            </a:endParaRPr>
          </a:p>
        </p:txBody>
      </p:sp>
      <p:sp>
        <p:nvSpPr>
          <p:cNvPr id="6" name="Rounded Rectangle 5"/>
          <p:cNvSpPr/>
          <p:nvPr/>
        </p:nvSpPr>
        <p:spPr bwMode="auto">
          <a:xfrm>
            <a:off x="48915" y="3292386"/>
            <a:ext cx="1152128" cy="504056"/>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endParaRPr lang="en-US" sz="1400" dirty="0">
              <a:solidFill>
                <a:srgbClr val="000000"/>
              </a:solidFill>
              <a:latin typeface="FrutigerNext LT Regular" pitchFamily="34" charset="0"/>
              <a:ea typeface="ＭＳ Ｐゴシック" pitchFamily="34" charset="-128"/>
            </a:endParaRPr>
          </a:p>
        </p:txBody>
      </p:sp>
      <p:grpSp>
        <p:nvGrpSpPr>
          <p:cNvPr id="7" name="Group 6"/>
          <p:cNvGrpSpPr/>
          <p:nvPr/>
        </p:nvGrpSpPr>
        <p:grpSpPr>
          <a:xfrm>
            <a:off x="1201043" y="3364394"/>
            <a:ext cx="720080" cy="288032"/>
            <a:chOff x="1849115" y="3933056"/>
            <a:chExt cx="720080" cy="288032"/>
          </a:xfrm>
        </p:grpSpPr>
        <p:sp>
          <p:nvSpPr>
            <p:cNvPr id="8" name="Oval 7"/>
            <p:cNvSpPr/>
            <p:nvPr/>
          </p:nvSpPr>
          <p:spPr bwMode="auto">
            <a:xfrm>
              <a:off x="2065139" y="3933056"/>
              <a:ext cx="360040" cy="288032"/>
            </a:xfrm>
            <a:prstGeom prst="ellipse">
              <a:avLst/>
            </a:prstGeom>
            <a:noFill/>
            <a:ln w="9525" cap="flat" cmpd="sng" algn="ctr">
              <a:solidFill>
                <a:srgbClr val="FF0000"/>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endParaRPr lang="en-US" sz="1400" dirty="0">
                <a:solidFill>
                  <a:srgbClr val="000000"/>
                </a:solidFill>
                <a:latin typeface="FrutigerNext LT Regular" pitchFamily="34" charset="0"/>
                <a:ea typeface="ＭＳ Ｐゴシック" pitchFamily="34" charset="-128"/>
              </a:endParaRPr>
            </a:p>
          </p:txBody>
        </p:sp>
        <p:cxnSp>
          <p:nvCxnSpPr>
            <p:cNvPr id="9" name="Straight Connector 8"/>
            <p:cNvCxnSpPr/>
            <p:nvPr/>
          </p:nvCxnSpPr>
          <p:spPr bwMode="auto">
            <a:xfrm>
              <a:off x="1849115" y="4077072"/>
              <a:ext cx="288032" cy="0"/>
            </a:xfrm>
            <a:prstGeom prst="line">
              <a:avLst/>
            </a:prstGeom>
            <a:noFill/>
            <a:ln w="9525" cap="flat" cmpd="sng" algn="ctr">
              <a:solidFill>
                <a:srgbClr val="FF0000"/>
              </a:solidFill>
              <a:prstDash val="solid"/>
              <a:round/>
              <a:headEnd type="none" w="med" len="med"/>
              <a:tailEnd type="none" w="med" len="med"/>
            </a:ln>
            <a:effectLst/>
          </p:spPr>
        </p:cxnSp>
        <p:cxnSp>
          <p:nvCxnSpPr>
            <p:cNvPr id="10" name="Straight Connector 9"/>
            <p:cNvCxnSpPr/>
            <p:nvPr/>
          </p:nvCxnSpPr>
          <p:spPr bwMode="auto">
            <a:xfrm flipV="1">
              <a:off x="2137147" y="4005064"/>
              <a:ext cx="144016" cy="72008"/>
            </a:xfrm>
            <a:prstGeom prst="line">
              <a:avLst/>
            </a:prstGeom>
            <a:noFill/>
            <a:ln w="9525" cap="flat" cmpd="sng" algn="ctr">
              <a:solidFill>
                <a:srgbClr val="FF0000"/>
              </a:solidFill>
              <a:prstDash val="solid"/>
              <a:round/>
              <a:headEnd type="none" w="med" len="med"/>
              <a:tailEnd type="none" w="med" len="med"/>
            </a:ln>
            <a:effectLst/>
          </p:spPr>
        </p:cxnSp>
        <p:cxnSp>
          <p:nvCxnSpPr>
            <p:cNvPr id="11" name="Straight Connector 10"/>
            <p:cNvCxnSpPr/>
            <p:nvPr/>
          </p:nvCxnSpPr>
          <p:spPr bwMode="auto">
            <a:xfrm>
              <a:off x="2281163" y="4077072"/>
              <a:ext cx="288032" cy="0"/>
            </a:xfrm>
            <a:prstGeom prst="line">
              <a:avLst/>
            </a:prstGeom>
            <a:noFill/>
            <a:ln w="9525" cap="flat" cmpd="sng" algn="ctr">
              <a:solidFill>
                <a:srgbClr val="FF0000"/>
              </a:solidFill>
              <a:prstDash val="solid"/>
              <a:round/>
              <a:headEnd type="none" w="med" len="med"/>
              <a:tailEnd type="none" w="med" len="med"/>
            </a:ln>
            <a:effectLst/>
          </p:spPr>
        </p:cxnSp>
      </p:grpSp>
      <p:sp>
        <p:nvSpPr>
          <p:cNvPr id="12" name="TextBox 11"/>
          <p:cNvSpPr txBox="1"/>
          <p:nvPr/>
        </p:nvSpPr>
        <p:spPr>
          <a:xfrm>
            <a:off x="-455141" y="3385880"/>
            <a:ext cx="2088232" cy="338554"/>
          </a:xfrm>
          <a:prstGeom prst="rect">
            <a:avLst/>
          </a:prstGeom>
          <a:noFill/>
        </p:spPr>
        <p:txBody>
          <a:bodyPr wrap="square" rtlCol="0">
            <a:spAutoFit/>
          </a:bodyPr>
          <a:lstStyle/>
          <a:p>
            <a:pPr algn="ctr"/>
            <a:r>
              <a:rPr lang="en-US" sz="800" dirty="0">
                <a:solidFill>
                  <a:srgbClr val="000000"/>
                </a:solidFill>
              </a:rPr>
              <a:t>Intelligent Service</a:t>
            </a:r>
          </a:p>
          <a:p>
            <a:pPr algn="ctr"/>
            <a:r>
              <a:rPr lang="en-US" sz="800" dirty="0">
                <a:solidFill>
                  <a:srgbClr val="000000"/>
                </a:solidFill>
              </a:rPr>
              <a:t> End point</a:t>
            </a:r>
          </a:p>
        </p:txBody>
      </p:sp>
      <p:cxnSp>
        <p:nvCxnSpPr>
          <p:cNvPr id="13" name="Straight Connector 12"/>
          <p:cNvCxnSpPr>
            <a:stCxn id="6" idx="2"/>
          </p:cNvCxnSpPr>
          <p:nvPr/>
        </p:nvCxnSpPr>
        <p:spPr bwMode="auto">
          <a:xfrm>
            <a:off x="624979" y="3796442"/>
            <a:ext cx="0" cy="1080120"/>
          </a:xfrm>
          <a:prstGeom prst="line">
            <a:avLst/>
          </a:prstGeom>
          <a:noFill/>
          <a:ln w="9525" cap="flat" cmpd="sng" algn="ctr">
            <a:solidFill>
              <a:schemeClr val="tx1"/>
            </a:solidFill>
            <a:prstDash val="solid"/>
            <a:round/>
            <a:headEnd type="none" w="med" len="med"/>
            <a:tailEnd type="none" w="med" len="med"/>
          </a:ln>
          <a:effectLst/>
        </p:spPr>
      </p:cxnSp>
      <p:sp>
        <p:nvSpPr>
          <p:cNvPr id="14" name="Oval 13"/>
          <p:cNvSpPr/>
          <p:nvPr/>
        </p:nvSpPr>
        <p:spPr bwMode="auto">
          <a:xfrm>
            <a:off x="1489075" y="3580418"/>
            <a:ext cx="144016" cy="144016"/>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endParaRPr lang="en-US" sz="1400" dirty="0">
              <a:solidFill>
                <a:srgbClr val="000000"/>
              </a:solidFill>
              <a:latin typeface="FrutigerNext LT Regular" pitchFamily="34" charset="0"/>
              <a:ea typeface="ＭＳ Ｐゴシック" pitchFamily="34" charset="-128"/>
            </a:endParaRPr>
          </a:p>
        </p:txBody>
      </p:sp>
      <p:cxnSp>
        <p:nvCxnSpPr>
          <p:cNvPr id="15" name="Straight Connector 14"/>
          <p:cNvCxnSpPr/>
          <p:nvPr/>
        </p:nvCxnSpPr>
        <p:spPr bwMode="auto">
          <a:xfrm>
            <a:off x="1561083" y="3652426"/>
            <a:ext cx="0" cy="1224136"/>
          </a:xfrm>
          <a:prstGeom prst="line">
            <a:avLst/>
          </a:prstGeom>
          <a:noFill/>
          <a:ln w="9525" cap="flat" cmpd="sng" algn="ctr">
            <a:solidFill>
              <a:schemeClr val="tx1"/>
            </a:solidFill>
            <a:prstDash val="solid"/>
            <a:round/>
            <a:headEnd type="none" w="med" len="med"/>
            <a:tailEnd type="none" w="med" len="med"/>
          </a:ln>
          <a:effectLst/>
        </p:spPr>
      </p:cxnSp>
      <p:sp>
        <p:nvSpPr>
          <p:cNvPr id="16" name="Rounded Rectangle 15"/>
          <p:cNvSpPr/>
          <p:nvPr/>
        </p:nvSpPr>
        <p:spPr bwMode="auto">
          <a:xfrm>
            <a:off x="4297387" y="2572306"/>
            <a:ext cx="1512168" cy="432048"/>
          </a:xfrm>
          <a:prstGeom prst="roundRect">
            <a:avLst/>
          </a:prstGeom>
          <a:no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algn="ctr" defTabSz="801688"/>
            <a:r>
              <a:rPr lang="en-US" sz="1400" b="1" dirty="0">
                <a:solidFill>
                  <a:schemeClr val="tx2"/>
                </a:solidFill>
                <a:latin typeface="FrutigerNext LT Regular" pitchFamily="34" charset="0"/>
                <a:ea typeface="ＭＳ Ｐゴシック" pitchFamily="34" charset="-128"/>
              </a:rPr>
              <a:t>Controller/s</a:t>
            </a:r>
          </a:p>
        </p:txBody>
      </p:sp>
      <p:sp>
        <p:nvSpPr>
          <p:cNvPr id="17" name="Rounded Rectangle 16"/>
          <p:cNvSpPr/>
          <p:nvPr/>
        </p:nvSpPr>
        <p:spPr bwMode="auto">
          <a:xfrm>
            <a:off x="1921123" y="3292386"/>
            <a:ext cx="1152128" cy="504056"/>
          </a:xfrm>
          <a:prstGeom prst="roundRect">
            <a:avLst/>
          </a:prstGeom>
          <a:solidFill>
            <a:schemeClr val="accent4"/>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endParaRPr lang="en-US" sz="1400" dirty="0">
              <a:solidFill>
                <a:srgbClr val="000000"/>
              </a:solidFill>
              <a:latin typeface="FrutigerNext LT Regular" pitchFamily="34" charset="0"/>
              <a:ea typeface="ＭＳ Ｐゴシック" pitchFamily="34" charset="-128"/>
            </a:endParaRPr>
          </a:p>
        </p:txBody>
      </p:sp>
      <p:grpSp>
        <p:nvGrpSpPr>
          <p:cNvPr id="18" name="Group 6"/>
          <p:cNvGrpSpPr/>
          <p:nvPr/>
        </p:nvGrpSpPr>
        <p:grpSpPr>
          <a:xfrm>
            <a:off x="3073251" y="3364394"/>
            <a:ext cx="1224136" cy="288032"/>
            <a:chOff x="1849115" y="3933056"/>
            <a:chExt cx="1224136" cy="288032"/>
          </a:xfrm>
        </p:grpSpPr>
        <p:sp>
          <p:nvSpPr>
            <p:cNvPr id="19" name="Oval 18"/>
            <p:cNvSpPr/>
            <p:nvPr/>
          </p:nvSpPr>
          <p:spPr bwMode="auto">
            <a:xfrm>
              <a:off x="2065139" y="3933056"/>
              <a:ext cx="360040" cy="288032"/>
            </a:xfrm>
            <a:prstGeom prst="ellipse">
              <a:avLst/>
            </a:prstGeom>
            <a:noFill/>
            <a:ln w="9525" cap="flat" cmpd="sng" algn="ctr">
              <a:solidFill>
                <a:srgbClr val="FF0000"/>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endParaRPr lang="en-US" sz="1400" dirty="0">
                <a:solidFill>
                  <a:srgbClr val="000000"/>
                </a:solidFill>
                <a:latin typeface="FrutigerNext LT Regular" pitchFamily="34" charset="0"/>
                <a:ea typeface="ＭＳ Ｐゴシック" pitchFamily="34" charset="-128"/>
              </a:endParaRPr>
            </a:p>
          </p:txBody>
        </p:sp>
        <p:cxnSp>
          <p:nvCxnSpPr>
            <p:cNvPr id="20" name="Straight Connector 19"/>
            <p:cNvCxnSpPr/>
            <p:nvPr/>
          </p:nvCxnSpPr>
          <p:spPr bwMode="auto">
            <a:xfrm>
              <a:off x="1849115" y="4077072"/>
              <a:ext cx="288032" cy="0"/>
            </a:xfrm>
            <a:prstGeom prst="line">
              <a:avLst/>
            </a:prstGeom>
            <a:noFill/>
            <a:ln w="9525" cap="flat" cmpd="sng" algn="ctr">
              <a:solidFill>
                <a:srgbClr val="FF0000"/>
              </a:solidFill>
              <a:prstDash val="solid"/>
              <a:round/>
              <a:headEnd type="none" w="med" len="med"/>
              <a:tailEnd type="none" w="med" len="med"/>
            </a:ln>
            <a:effectLst/>
          </p:spPr>
        </p:cxnSp>
        <p:cxnSp>
          <p:nvCxnSpPr>
            <p:cNvPr id="21" name="Straight Connector 20"/>
            <p:cNvCxnSpPr/>
            <p:nvPr/>
          </p:nvCxnSpPr>
          <p:spPr bwMode="auto">
            <a:xfrm flipV="1">
              <a:off x="2137147" y="4005064"/>
              <a:ext cx="144016" cy="72008"/>
            </a:xfrm>
            <a:prstGeom prst="line">
              <a:avLst/>
            </a:prstGeom>
            <a:noFill/>
            <a:ln w="9525" cap="flat" cmpd="sng" algn="ctr">
              <a:solidFill>
                <a:srgbClr val="FF0000"/>
              </a:solidFill>
              <a:prstDash val="solid"/>
              <a:round/>
              <a:headEnd type="none" w="med" len="med"/>
              <a:tailEnd type="none" w="med" len="med"/>
            </a:ln>
            <a:effectLst/>
          </p:spPr>
        </p:cxnSp>
        <p:cxnSp>
          <p:nvCxnSpPr>
            <p:cNvPr id="22" name="Straight Connector 21"/>
            <p:cNvCxnSpPr/>
            <p:nvPr/>
          </p:nvCxnSpPr>
          <p:spPr bwMode="auto">
            <a:xfrm>
              <a:off x="2281163" y="4077072"/>
              <a:ext cx="792088" cy="0"/>
            </a:xfrm>
            <a:prstGeom prst="line">
              <a:avLst/>
            </a:prstGeom>
            <a:noFill/>
            <a:ln w="9525" cap="flat" cmpd="sng" algn="ctr">
              <a:solidFill>
                <a:srgbClr val="FF0000"/>
              </a:solidFill>
              <a:prstDash val="solid"/>
              <a:round/>
              <a:headEnd type="none" w="med" len="med"/>
              <a:tailEnd type="none" w="med" len="med"/>
            </a:ln>
            <a:effectLst/>
          </p:spPr>
        </p:cxnSp>
      </p:grpSp>
      <p:grpSp>
        <p:nvGrpSpPr>
          <p:cNvPr id="23" name="Group 83"/>
          <p:cNvGrpSpPr/>
          <p:nvPr/>
        </p:nvGrpSpPr>
        <p:grpSpPr>
          <a:xfrm>
            <a:off x="1345059" y="4012466"/>
            <a:ext cx="2520280" cy="400110"/>
            <a:chOff x="1345059" y="3717032"/>
            <a:chExt cx="2520280" cy="400110"/>
          </a:xfrm>
        </p:grpSpPr>
        <p:sp>
          <p:nvSpPr>
            <p:cNvPr id="24" name="TextBox 23"/>
            <p:cNvSpPr txBox="1"/>
            <p:nvPr/>
          </p:nvSpPr>
          <p:spPr>
            <a:xfrm>
              <a:off x="1345059" y="3717032"/>
              <a:ext cx="648072" cy="400110"/>
            </a:xfrm>
            <a:prstGeom prst="rect">
              <a:avLst/>
            </a:prstGeom>
            <a:noFill/>
          </p:spPr>
          <p:txBody>
            <a:bodyPr wrap="square" rtlCol="0">
              <a:spAutoFit/>
            </a:bodyPr>
            <a:lstStyle/>
            <a:p>
              <a:r>
                <a:rPr lang="en-US" sz="1000" b="1" dirty="0">
                  <a:solidFill>
                    <a:srgbClr val="000000"/>
                  </a:solidFill>
                </a:rPr>
                <a:t>Circuit</a:t>
              </a:r>
            </a:p>
            <a:p>
              <a:r>
                <a:rPr lang="en-US" sz="1000" b="1" dirty="0">
                  <a:solidFill>
                    <a:srgbClr val="000000"/>
                  </a:solidFill>
                </a:rPr>
                <a:t>Breaker</a:t>
              </a:r>
            </a:p>
          </p:txBody>
        </p:sp>
        <p:sp>
          <p:nvSpPr>
            <p:cNvPr id="25" name="TextBox 24"/>
            <p:cNvSpPr txBox="1"/>
            <p:nvPr/>
          </p:nvSpPr>
          <p:spPr>
            <a:xfrm>
              <a:off x="3217267" y="3717032"/>
              <a:ext cx="648072" cy="400110"/>
            </a:xfrm>
            <a:prstGeom prst="rect">
              <a:avLst/>
            </a:prstGeom>
            <a:noFill/>
          </p:spPr>
          <p:txBody>
            <a:bodyPr wrap="square" rtlCol="0">
              <a:spAutoFit/>
            </a:bodyPr>
            <a:lstStyle/>
            <a:p>
              <a:r>
                <a:rPr lang="en-US" sz="1000" b="1" dirty="0">
                  <a:solidFill>
                    <a:srgbClr val="000000"/>
                  </a:solidFill>
                </a:rPr>
                <a:t>Circuit</a:t>
              </a:r>
            </a:p>
            <a:p>
              <a:r>
                <a:rPr lang="en-US" sz="1000" b="1" dirty="0">
                  <a:solidFill>
                    <a:srgbClr val="000000"/>
                  </a:solidFill>
                </a:rPr>
                <a:t>Breaker</a:t>
              </a:r>
            </a:p>
          </p:txBody>
        </p:sp>
      </p:grpSp>
      <p:sp>
        <p:nvSpPr>
          <p:cNvPr id="26" name="TextBox 25"/>
          <p:cNvSpPr txBox="1"/>
          <p:nvPr/>
        </p:nvSpPr>
        <p:spPr>
          <a:xfrm>
            <a:off x="1969843" y="3294825"/>
            <a:ext cx="1010226" cy="338554"/>
          </a:xfrm>
          <a:prstGeom prst="rect">
            <a:avLst/>
          </a:prstGeom>
          <a:noFill/>
        </p:spPr>
        <p:txBody>
          <a:bodyPr wrap="square" rtlCol="0">
            <a:spAutoFit/>
          </a:bodyPr>
          <a:lstStyle/>
          <a:p>
            <a:pPr algn="ctr"/>
            <a:r>
              <a:rPr lang="en-US" sz="800" dirty="0">
                <a:solidFill>
                  <a:srgbClr val="000000"/>
                </a:solidFill>
              </a:rPr>
              <a:t>Intelligent Service</a:t>
            </a:r>
          </a:p>
          <a:p>
            <a:pPr algn="ctr"/>
            <a:r>
              <a:rPr lang="en-US" sz="800" dirty="0">
                <a:solidFill>
                  <a:srgbClr val="000000"/>
                </a:solidFill>
              </a:rPr>
              <a:t> End point/NE</a:t>
            </a:r>
          </a:p>
        </p:txBody>
      </p:sp>
      <p:cxnSp>
        <p:nvCxnSpPr>
          <p:cNvPr id="27" name="Straight Connector 26"/>
          <p:cNvCxnSpPr>
            <a:stCxn id="17" idx="2"/>
          </p:cNvCxnSpPr>
          <p:nvPr/>
        </p:nvCxnSpPr>
        <p:spPr bwMode="auto">
          <a:xfrm>
            <a:off x="2497187" y="3796442"/>
            <a:ext cx="0" cy="1080120"/>
          </a:xfrm>
          <a:prstGeom prst="line">
            <a:avLst/>
          </a:prstGeom>
          <a:noFill/>
          <a:ln w="9525" cap="flat" cmpd="sng" algn="ctr">
            <a:solidFill>
              <a:schemeClr val="tx1"/>
            </a:solidFill>
            <a:prstDash val="solid"/>
            <a:round/>
            <a:headEnd type="none" w="med" len="med"/>
            <a:tailEnd type="none" w="med" len="med"/>
          </a:ln>
          <a:effectLst/>
        </p:spPr>
      </p:cxnSp>
      <p:sp>
        <p:nvSpPr>
          <p:cNvPr id="28" name="Oval 27"/>
          <p:cNvSpPr/>
          <p:nvPr/>
        </p:nvSpPr>
        <p:spPr bwMode="auto">
          <a:xfrm>
            <a:off x="3361283" y="3580418"/>
            <a:ext cx="144016" cy="144016"/>
          </a:xfrm>
          <a:prstGeom prst="ellipse">
            <a:avLst/>
          </a:prstGeom>
          <a:solidFill>
            <a:schemeClr val="accent4"/>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endParaRPr lang="en-US" sz="1400" dirty="0">
              <a:solidFill>
                <a:srgbClr val="000000"/>
              </a:solidFill>
              <a:latin typeface="FrutigerNext LT Regular" pitchFamily="34" charset="0"/>
              <a:ea typeface="ＭＳ Ｐゴシック" pitchFamily="34" charset="-128"/>
            </a:endParaRPr>
          </a:p>
        </p:txBody>
      </p:sp>
      <p:cxnSp>
        <p:nvCxnSpPr>
          <p:cNvPr id="29" name="Straight Connector 28"/>
          <p:cNvCxnSpPr/>
          <p:nvPr/>
        </p:nvCxnSpPr>
        <p:spPr bwMode="auto">
          <a:xfrm>
            <a:off x="3433291" y="3652426"/>
            <a:ext cx="0" cy="1224136"/>
          </a:xfrm>
          <a:prstGeom prst="line">
            <a:avLst/>
          </a:prstGeom>
          <a:noFill/>
          <a:ln w="9525" cap="flat" cmpd="sng" algn="ctr">
            <a:solidFill>
              <a:schemeClr val="tx1"/>
            </a:solidFill>
            <a:prstDash val="solid"/>
            <a:round/>
            <a:headEnd type="none" w="med" len="med"/>
            <a:tailEnd type="none" w="med" len="med"/>
          </a:ln>
          <a:effectLst/>
        </p:spPr>
      </p:cxnSp>
      <p:sp>
        <p:nvSpPr>
          <p:cNvPr id="30" name="Oval 29"/>
          <p:cNvSpPr/>
          <p:nvPr/>
        </p:nvSpPr>
        <p:spPr bwMode="auto">
          <a:xfrm>
            <a:off x="4225379" y="2644314"/>
            <a:ext cx="144016" cy="144016"/>
          </a:xfrm>
          <a:prstGeom prst="ellips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endParaRPr lang="en-US" sz="1400" dirty="0">
              <a:solidFill>
                <a:srgbClr val="000000"/>
              </a:solidFill>
              <a:latin typeface="FrutigerNext LT Regular" pitchFamily="34" charset="0"/>
              <a:ea typeface="ＭＳ Ｐゴシック" pitchFamily="34" charset="-128"/>
            </a:endParaRPr>
          </a:p>
        </p:txBody>
      </p:sp>
      <p:sp>
        <p:nvSpPr>
          <p:cNvPr id="31" name="Oval 30"/>
          <p:cNvSpPr/>
          <p:nvPr/>
        </p:nvSpPr>
        <p:spPr bwMode="auto">
          <a:xfrm>
            <a:off x="4225379" y="2788330"/>
            <a:ext cx="144016" cy="144016"/>
          </a:xfrm>
          <a:prstGeom prst="ellipse">
            <a:avLst/>
          </a:prstGeom>
          <a:solidFill>
            <a:schemeClr val="accent4"/>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endParaRPr lang="en-US" sz="1400" dirty="0">
              <a:solidFill>
                <a:srgbClr val="000000"/>
              </a:solidFill>
              <a:latin typeface="FrutigerNext LT Regular" pitchFamily="34" charset="0"/>
              <a:ea typeface="ＭＳ Ｐゴシック" pitchFamily="34" charset="-128"/>
            </a:endParaRPr>
          </a:p>
        </p:txBody>
      </p:sp>
      <p:cxnSp>
        <p:nvCxnSpPr>
          <p:cNvPr id="32" name="Elbow Connector 31"/>
          <p:cNvCxnSpPr/>
          <p:nvPr/>
        </p:nvCxnSpPr>
        <p:spPr bwMode="auto">
          <a:xfrm rot="5400000" flipH="1" flipV="1">
            <a:off x="3073251" y="3724434"/>
            <a:ext cx="2088232" cy="216024"/>
          </a:xfrm>
          <a:prstGeom prst="bentConnector2">
            <a:avLst/>
          </a:prstGeom>
          <a:noFill/>
          <a:ln w="9525" cap="flat" cmpd="sng" algn="ctr">
            <a:solidFill>
              <a:schemeClr val="tx1"/>
            </a:solidFill>
            <a:prstDash val="solid"/>
            <a:round/>
            <a:headEnd type="none" w="med" len="med"/>
            <a:tailEnd type="arrow"/>
          </a:ln>
          <a:effectLst/>
        </p:spPr>
      </p:cxnSp>
      <p:sp>
        <p:nvSpPr>
          <p:cNvPr id="33" name="Rounded Rectangle 32"/>
          <p:cNvSpPr/>
          <p:nvPr/>
        </p:nvSpPr>
        <p:spPr bwMode="auto">
          <a:xfrm>
            <a:off x="1345059" y="5452626"/>
            <a:ext cx="1872208" cy="504056"/>
          </a:xfrm>
          <a:prstGeom prst="roundRect">
            <a:avLst/>
          </a:prstGeom>
          <a:no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algn="ctr" defTabSz="801688"/>
            <a:r>
              <a:rPr lang="en-US" sz="1400" b="1" dirty="0">
                <a:solidFill>
                  <a:schemeClr val="tx2"/>
                </a:solidFill>
                <a:latin typeface="FrutigerNext LT Regular" pitchFamily="34" charset="0"/>
                <a:ea typeface="ＭＳ Ｐゴシック" pitchFamily="34" charset="-128"/>
              </a:rPr>
              <a:t>Service</a:t>
            </a:r>
          </a:p>
          <a:p>
            <a:pPr algn="ctr" defTabSz="801688"/>
            <a:r>
              <a:rPr lang="en-US" sz="1400" b="1" dirty="0">
                <a:solidFill>
                  <a:schemeClr val="tx2"/>
                </a:solidFill>
                <a:latin typeface="FrutigerNext LT Regular" pitchFamily="34" charset="0"/>
                <a:ea typeface="ＭＳ Ｐゴシック" pitchFamily="34" charset="-128"/>
              </a:rPr>
              <a:t>Discovery/Registry</a:t>
            </a:r>
          </a:p>
        </p:txBody>
      </p:sp>
      <p:sp>
        <p:nvSpPr>
          <p:cNvPr id="34" name="Oval 33"/>
          <p:cNvSpPr/>
          <p:nvPr/>
        </p:nvSpPr>
        <p:spPr bwMode="auto">
          <a:xfrm>
            <a:off x="3073251" y="5524634"/>
            <a:ext cx="144016" cy="144016"/>
          </a:xfrm>
          <a:prstGeom prst="ellips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endParaRPr lang="en-US" sz="1400" dirty="0">
              <a:solidFill>
                <a:srgbClr val="000000"/>
              </a:solidFill>
              <a:latin typeface="FrutigerNext LT Regular" pitchFamily="34" charset="0"/>
              <a:ea typeface="ＭＳ Ｐゴシック" pitchFamily="34" charset="-128"/>
            </a:endParaRPr>
          </a:p>
        </p:txBody>
      </p:sp>
      <p:sp>
        <p:nvSpPr>
          <p:cNvPr id="35" name="Oval 34"/>
          <p:cNvSpPr/>
          <p:nvPr/>
        </p:nvSpPr>
        <p:spPr bwMode="auto">
          <a:xfrm>
            <a:off x="3073251" y="5740658"/>
            <a:ext cx="144016" cy="144016"/>
          </a:xfrm>
          <a:prstGeom prst="ellipse">
            <a:avLst/>
          </a:prstGeom>
          <a:solidFill>
            <a:schemeClr val="accent4"/>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endParaRPr lang="en-US" sz="1400" dirty="0">
              <a:solidFill>
                <a:srgbClr val="000000"/>
              </a:solidFill>
              <a:latin typeface="FrutigerNext LT Regular" pitchFamily="34" charset="0"/>
              <a:ea typeface="ＭＳ Ｐゴシック" pitchFamily="34" charset="-128"/>
            </a:endParaRPr>
          </a:p>
        </p:txBody>
      </p:sp>
      <p:cxnSp>
        <p:nvCxnSpPr>
          <p:cNvPr id="36" name="Elbow Connector 35"/>
          <p:cNvCxnSpPr/>
          <p:nvPr/>
        </p:nvCxnSpPr>
        <p:spPr bwMode="auto">
          <a:xfrm rot="5400000">
            <a:off x="3199265" y="5182596"/>
            <a:ext cx="396044" cy="360040"/>
          </a:xfrm>
          <a:prstGeom prst="bentConnector2">
            <a:avLst/>
          </a:prstGeom>
          <a:noFill/>
          <a:ln w="9525" cap="flat" cmpd="sng" algn="ctr">
            <a:solidFill>
              <a:schemeClr val="tx1"/>
            </a:solidFill>
            <a:prstDash val="solid"/>
            <a:round/>
            <a:headEnd type="none" w="med" len="med"/>
            <a:tailEnd type="arrow"/>
          </a:ln>
          <a:effectLst/>
        </p:spPr>
      </p:cxnSp>
      <p:sp>
        <p:nvSpPr>
          <p:cNvPr id="37" name="Rounded Rectangle 36"/>
          <p:cNvSpPr/>
          <p:nvPr/>
        </p:nvSpPr>
        <p:spPr bwMode="auto">
          <a:xfrm>
            <a:off x="6817667" y="1420178"/>
            <a:ext cx="2016224" cy="2736304"/>
          </a:xfrm>
          <a:prstGeom prst="roundRect">
            <a:avLst/>
          </a:prstGeom>
          <a:noFill/>
          <a:ln w="9525" cap="flat" cmpd="sng" algn="ctr">
            <a:solidFill>
              <a:schemeClr val="tx1"/>
            </a:solidFill>
            <a:prstDash val="dash"/>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endParaRPr lang="en-US" sz="1400" b="1" dirty="0">
              <a:solidFill>
                <a:schemeClr val="tx2"/>
              </a:solidFill>
              <a:latin typeface="FrutigerNext LT Regular" pitchFamily="34" charset="0"/>
              <a:ea typeface="ＭＳ Ｐゴシック" pitchFamily="34" charset="-128"/>
            </a:endParaRPr>
          </a:p>
        </p:txBody>
      </p:sp>
      <p:sp>
        <p:nvSpPr>
          <p:cNvPr id="38" name="TextBox 37"/>
          <p:cNvSpPr txBox="1"/>
          <p:nvPr/>
        </p:nvSpPr>
        <p:spPr>
          <a:xfrm>
            <a:off x="6961683" y="1760474"/>
            <a:ext cx="1728192" cy="307777"/>
          </a:xfrm>
          <a:prstGeom prst="rect">
            <a:avLst/>
          </a:prstGeom>
          <a:noFill/>
          <a:ln>
            <a:solidFill>
              <a:schemeClr val="accent6"/>
            </a:solidFill>
          </a:ln>
        </p:spPr>
        <p:txBody>
          <a:bodyPr wrap="square" rtlCol="0">
            <a:spAutoFit/>
          </a:bodyPr>
          <a:lstStyle/>
          <a:p>
            <a:pPr algn="ctr"/>
            <a:r>
              <a:rPr lang="en-US" sz="1400" b="1" dirty="0">
                <a:solidFill>
                  <a:schemeClr val="tx2"/>
                </a:solidFill>
              </a:rPr>
              <a:t>Orchestration/Tasks</a:t>
            </a:r>
          </a:p>
        </p:txBody>
      </p:sp>
      <p:sp>
        <p:nvSpPr>
          <p:cNvPr id="39" name="TextBox 38"/>
          <p:cNvSpPr txBox="1"/>
          <p:nvPr/>
        </p:nvSpPr>
        <p:spPr>
          <a:xfrm>
            <a:off x="6673651" y="4158224"/>
            <a:ext cx="2448272" cy="646331"/>
          </a:xfrm>
          <a:prstGeom prst="rect">
            <a:avLst/>
          </a:prstGeom>
          <a:noFill/>
        </p:spPr>
        <p:txBody>
          <a:bodyPr wrap="square" rtlCol="0">
            <a:spAutoFit/>
          </a:bodyPr>
          <a:lstStyle/>
          <a:p>
            <a:pPr algn="ctr"/>
            <a:r>
              <a:rPr lang="en-US" dirty="0" smtClean="0">
                <a:solidFill>
                  <a:srgbClr val="969696"/>
                </a:solidFill>
              </a:rPr>
              <a:t>End2END Service Operations</a:t>
            </a:r>
          </a:p>
        </p:txBody>
      </p:sp>
      <p:sp>
        <p:nvSpPr>
          <p:cNvPr id="40" name="TextBox 39"/>
          <p:cNvSpPr txBox="1"/>
          <p:nvPr/>
        </p:nvSpPr>
        <p:spPr>
          <a:xfrm>
            <a:off x="6961683" y="2192522"/>
            <a:ext cx="1656184" cy="307777"/>
          </a:xfrm>
          <a:prstGeom prst="rect">
            <a:avLst/>
          </a:prstGeom>
          <a:noFill/>
          <a:ln>
            <a:solidFill>
              <a:schemeClr val="accent6"/>
            </a:solidFill>
          </a:ln>
        </p:spPr>
        <p:txBody>
          <a:bodyPr wrap="square" rtlCol="0">
            <a:spAutoFit/>
          </a:bodyPr>
          <a:lstStyle/>
          <a:p>
            <a:pPr algn="ctr"/>
            <a:r>
              <a:rPr lang="en-US" sz="1400" b="1" dirty="0">
                <a:solidFill>
                  <a:schemeClr val="tx2"/>
                </a:solidFill>
              </a:rPr>
              <a:t>DevOps</a:t>
            </a:r>
          </a:p>
        </p:txBody>
      </p:sp>
      <p:sp>
        <p:nvSpPr>
          <p:cNvPr id="41" name="TextBox 40"/>
          <p:cNvSpPr txBox="1"/>
          <p:nvPr/>
        </p:nvSpPr>
        <p:spPr>
          <a:xfrm>
            <a:off x="6961683" y="2624570"/>
            <a:ext cx="1656184" cy="307777"/>
          </a:xfrm>
          <a:prstGeom prst="rect">
            <a:avLst/>
          </a:prstGeom>
          <a:noFill/>
          <a:ln>
            <a:solidFill>
              <a:schemeClr val="accent6"/>
            </a:solidFill>
          </a:ln>
        </p:spPr>
        <p:txBody>
          <a:bodyPr wrap="square" rtlCol="0">
            <a:spAutoFit/>
          </a:bodyPr>
          <a:lstStyle/>
          <a:p>
            <a:pPr algn="ctr"/>
            <a:r>
              <a:rPr lang="en-US" sz="1400" b="1" dirty="0">
                <a:solidFill>
                  <a:schemeClr val="tx2"/>
                </a:solidFill>
              </a:rPr>
              <a:t>Policies</a:t>
            </a:r>
          </a:p>
        </p:txBody>
      </p:sp>
      <p:sp>
        <p:nvSpPr>
          <p:cNvPr id="42" name="TextBox 41"/>
          <p:cNvSpPr txBox="1"/>
          <p:nvPr/>
        </p:nvSpPr>
        <p:spPr>
          <a:xfrm>
            <a:off x="6961683" y="2984610"/>
            <a:ext cx="1656184" cy="307777"/>
          </a:xfrm>
          <a:prstGeom prst="rect">
            <a:avLst/>
          </a:prstGeom>
          <a:noFill/>
          <a:ln>
            <a:solidFill>
              <a:schemeClr val="accent6"/>
            </a:solidFill>
          </a:ln>
        </p:spPr>
        <p:txBody>
          <a:bodyPr wrap="square" rtlCol="0">
            <a:spAutoFit/>
          </a:bodyPr>
          <a:lstStyle/>
          <a:p>
            <a:pPr algn="ctr"/>
            <a:r>
              <a:rPr lang="en-US" sz="1400" b="1" dirty="0">
                <a:solidFill>
                  <a:schemeClr val="tx2"/>
                </a:solidFill>
              </a:rPr>
              <a:t>Monitoring</a:t>
            </a:r>
          </a:p>
        </p:txBody>
      </p:sp>
      <p:cxnSp>
        <p:nvCxnSpPr>
          <p:cNvPr id="43" name="Straight Arrow Connector 42"/>
          <p:cNvCxnSpPr>
            <a:stCxn id="5" idx="3"/>
            <a:endCxn id="57" idx="3"/>
          </p:cNvCxnSpPr>
          <p:nvPr/>
        </p:nvCxnSpPr>
        <p:spPr bwMode="auto">
          <a:xfrm flipV="1">
            <a:off x="4945460" y="2263184"/>
            <a:ext cx="1893299" cy="2757395"/>
          </a:xfrm>
          <a:prstGeom prst="straightConnector1">
            <a:avLst/>
          </a:prstGeom>
          <a:noFill/>
          <a:ln w="3175" cap="flat" cmpd="sng" algn="ctr">
            <a:solidFill>
              <a:schemeClr val="tx1"/>
            </a:solidFill>
            <a:prstDash val="dash"/>
            <a:round/>
            <a:headEnd type="triangle" w="med" len="med"/>
            <a:tailEnd type="triangle" w="med" len="med"/>
          </a:ln>
          <a:effectLst/>
        </p:spPr>
      </p:cxnSp>
      <p:sp>
        <p:nvSpPr>
          <p:cNvPr id="44" name="Oval 43"/>
          <p:cNvSpPr/>
          <p:nvPr/>
        </p:nvSpPr>
        <p:spPr bwMode="auto">
          <a:xfrm>
            <a:off x="6817667" y="2572306"/>
            <a:ext cx="144016" cy="144016"/>
          </a:xfrm>
          <a:prstGeom prst="ellipse">
            <a:avLst/>
          </a:prstGeom>
          <a:solidFill>
            <a:schemeClr val="accent4"/>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endParaRPr lang="en-US" sz="1400" dirty="0">
              <a:solidFill>
                <a:srgbClr val="000000"/>
              </a:solidFill>
              <a:latin typeface="FrutigerNext LT Regular" pitchFamily="34" charset="0"/>
              <a:ea typeface="ＭＳ Ｐゴシック" pitchFamily="34" charset="-128"/>
            </a:endParaRPr>
          </a:p>
        </p:txBody>
      </p:sp>
      <p:sp>
        <p:nvSpPr>
          <p:cNvPr id="45" name="Oval 44"/>
          <p:cNvSpPr/>
          <p:nvPr/>
        </p:nvSpPr>
        <p:spPr bwMode="auto">
          <a:xfrm>
            <a:off x="6817667" y="2788330"/>
            <a:ext cx="144016" cy="144016"/>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endParaRPr lang="en-US" sz="1400" dirty="0">
              <a:solidFill>
                <a:srgbClr val="000000"/>
              </a:solidFill>
              <a:latin typeface="FrutigerNext LT Regular" pitchFamily="34" charset="0"/>
              <a:ea typeface="ＭＳ Ｐゴシック" pitchFamily="34" charset="-128"/>
            </a:endParaRPr>
          </a:p>
        </p:txBody>
      </p:sp>
      <p:sp>
        <p:nvSpPr>
          <p:cNvPr id="46" name="Oval 45"/>
          <p:cNvSpPr/>
          <p:nvPr/>
        </p:nvSpPr>
        <p:spPr bwMode="auto">
          <a:xfrm>
            <a:off x="6817667" y="2356282"/>
            <a:ext cx="144016" cy="144016"/>
          </a:xfrm>
          <a:prstGeom prst="ellipse">
            <a:avLst/>
          </a:prstGeom>
          <a:solidFill>
            <a:srgbClr val="33CCCC"/>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endParaRPr lang="en-US" sz="1400" dirty="0">
              <a:solidFill>
                <a:srgbClr val="000000"/>
              </a:solidFill>
              <a:latin typeface="FrutigerNext LT Regular" pitchFamily="34" charset="0"/>
              <a:ea typeface="ＭＳ Ｐゴシック" pitchFamily="34" charset="-128"/>
            </a:endParaRPr>
          </a:p>
        </p:txBody>
      </p:sp>
      <p:grpSp>
        <p:nvGrpSpPr>
          <p:cNvPr id="47" name="Group 80"/>
          <p:cNvGrpSpPr/>
          <p:nvPr/>
        </p:nvGrpSpPr>
        <p:grpSpPr>
          <a:xfrm>
            <a:off x="624979" y="1996243"/>
            <a:ext cx="3600400" cy="1899907"/>
            <a:chOff x="624979" y="1700808"/>
            <a:chExt cx="3600400" cy="1899907"/>
          </a:xfrm>
        </p:grpSpPr>
        <p:cxnSp>
          <p:nvCxnSpPr>
            <p:cNvPr id="48" name="Straight Arrow Connector 47"/>
            <p:cNvCxnSpPr>
              <a:stCxn id="14" idx="0"/>
            </p:cNvCxnSpPr>
            <p:nvPr/>
          </p:nvCxnSpPr>
          <p:spPr bwMode="auto">
            <a:xfrm flipV="1">
              <a:off x="1561083" y="2211472"/>
              <a:ext cx="720080" cy="1368152"/>
            </a:xfrm>
            <a:prstGeom prst="straightConnector1">
              <a:avLst/>
            </a:prstGeom>
            <a:noFill/>
            <a:ln w="28575" cap="flat" cmpd="sng" algn="ctr">
              <a:solidFill>
                <a:schemeClr val="tx2"/>
              </a:solidFill>
              <a:prstDash val="solid"/>
              <a:round/>
              <a:headEnd type="triangle" w="med" len="med"/>
              <a:tailEnd type="none" w="med" len="med"/>
            </a:ln>
            <a:effectLst/>
          </p:spPr>
        </p:cxnSp>
        <p:cxnSp>
          <p:nvCxnSpPr>
            <p:cNvPr id="49" name="Straight Arrow Connector 48"/>
            <p:cNvCxnSpPr>
              <a:endCxn id="28" idx="1"/>
            </p:cNvCxnSpPr>
            <p:nvPr/>
          </p:nvCxnSpPr>
          <p:spPr bwMode="auto">
            <a:xfrm>
              <a:off x="2281163" y="2211472"/>
              <a:ext cx="1101211" cy="1389243"/>
            </a:xfrm>
            <a:prstGeom prst="straightConnector1">
              <a:avLst/>
            </a:prstGeom>
            <a:noFill/>
            <a:ln w="28575" cap="flat" cmpd="sng" algn="ctr">
              <a:solidFill>
                <a:schemeClr val="tx2"/>
              </a:solidFill>
              <a:prstDash val="solid"/>
              <a:round/>
              <a:headEnd type="none" w="med" len="med"/>
              <a:tailEnd type="triangle" w="med" len="med"/>
            </a:ln>
            <a:effectLst/>
          </p:spPr>
        </p:cxnSp>
        <p:cxnSp>
          <p:nvCxnSpPr>
            <p:cNvPr id="50" name="Straight Arrow Connector 49"/>
            <p:cNvCxnSpPr>
              <a:endCxn id="30" idx="2"/>
            </p:cNvCxnSpPr>
            <p:nvPr/>
          </p:nvCxnSpPr>
          <p:spPr bwMode="auto">
            <a:xfrm>
              <a:off x="2353171" y="2211472"/>
              <a:ext cx="1872208" cy="504056"/>
            </a:xfrm>
            <a:prstGeom prst="straightConnector1">
              <a:avLst/>
            </a:prstGeom>
            <a:noFill/>
            <a:ln w="28575" cap="flat" cmpd="sng" algn="ctr">
              <a:solidFill>
                <a:schemeClr val="tx2"/>
              </a:solidFill>
              <a:prstDash val="solid"/>
              <a:round/>
              <a:headEnd type="none" w="med" len="med"/>
              <a:tailEnd type="arrow"/>
            </a:ln>
            <a:effectLst/>
          </p:spPr>
        </p:cxnSp>
        <p:sp>
          <p:nvSpPr>
            <p:cNvPr id="51" name="TextBox 50"/>
            <p:cNvSpPr txBox="1"/>
            <p:nvPr/>
          </p:nvSpPr>
          <p:spPr>
            <a:xfrm>
              <a:off x="624979" y="1700808"/>
              <a:ext cx="3096344" cy="523220"/>
            </a:xfrm>
            <a:prstGeom prst="rect">
              <a:avLst/>
            </a:prstGeom>
            <a:noFill/>
          </p:spPr>
          <p:txBody>
            <a:bodyPr wrap="square" rtlCol="0">
              <a:spAutoFit/>
            </a:bodyPr>
            <a:lstStyle/>
            <a:p>
              <a:pPr algn="ctr"/>
              <a:r>
                <a:rPr lang="en-US" sz="1400" dirty="0">
                  <a:solidFill>
                    <a:srgbClr val="FF0000"/>
                  </a:solidFill>
                </a:rPr>
                <a:t>Logical Local Objects </a:t>
              </a:r>
              <a:r>
                <a:rPr lang="en-US" sz="1400" dirty="0">
                  <a:solidFill>
                    <a:schemeClr val="tx1">
                      <a:lumMod val="95000"/>
                      <a:lumOff val="5000"/>
                    </a:schemeClr>
                  </a:solidFill>
                </a:rPr>
                <a:t>Reflecting</a:t>
              </a:r>
            </a:p>
            <a:p>
              <a:pPr algn="ctr"/>
              <a:r>
                <a:rPr lang="en-US" sz="1400" dirty="0">
                  <a:solidFill>
                    <a:schemeClr val="tx1">
                      <a:lumMod val="95000"/>
                      <a:lumOff val="5000"/>
                    </a:schemeClr>
                  </a:solidFill>
                </a:rPr>
                <a:t>Endpoint</a:t>
              </a:r>
            </a:p>
          </p:txBody>
        </p:sp>
      </p:grpSp>
      <p:grpSp>
        <p:nvGrpSpPr>
          <p:cNvPr id="52" name="Group 81"/>
          <p:cNvGrpSpPr/>
          <p:nvPr/>
        </p:nvGrpSpPr>
        <p:grpSpPr>
          <a:xfrm>
            <a:off x="3217267" y="2932346"/>
            <a:ext cx="3528392" cy="2880320"/>
            <a:chOff x="3217267" y="2636912"/>
            <a:chExt cx="3528392" cy="2880320"/>
          </a:xfrm>
        </p:grpSpPr>
        <p:cxnSp>
          <p:nvCxnSpPr>
            <p:cNvPr id="53" name="Straight Arrow Connector 52"/>
            <p:cNvCxnSpPr/>
            <p:nvPr/>
          </p:nvCxnSpPr>
          <p:spPr bwMode="auto">
            <a:xfrm flipH="1">
              <a:off x="3217267" y="5373216"/>
              <a:ext cx="2016224" cy="144016"/>
            </a:xfrm>
            <a:prstGeom prst="straightConnector1">
              <a:avLst/>
            </a:prstGeom>
            <a:noFill/>
            <a:ln w="28575" cap="flat" cmpd="sng" algn="ctr">
              <a:solidFill>
                <a:schemeClr val="tx2"/>
              </a:solidFill>
              <a:prstDash val="solid"/>
              <a:round/>
              <a:headEnd type="none" w="med" len="med"/>
              <a:tailEnd type="arrow"/>
            </a:ln>
            <a:effectLst/>
          </p:spPr>
        </p:cxnSp>
        <p:cxnSp>
          <p:nvCxnSpPr>
            <p:cNvPr id="54" name="Straight Arrow Connector 53"/>
            <p:cNvCxnSpPr/>
            <p:nvPr/>
          </p:nvCxnSpPr>
          <p:spPr bwMode="auto">
            <a:xfrm flipV="1">
              <a:off x="5305499" y="2636912"/>
              <a:ext cx="1440160" cy="2736304"/>
            </a:xfrm>
            <a:prstGeom prst="straightConnector1">
              <a:avLst/>
            </a:prstGeom>
            <a:noFill/>
            <a:ln w="28575" cap="flat" cmpd="sng" algn="ctr">
              <a:solidFill>
                <a:schemeClr val="tx2"/>
              </a:solidFill>
              <a:prstDash val="solid"/>
              <a:round/>
              <a:headEnd type="none" w="med" len="med"/>
              <a:tailEnd type="arrow"/>
            </a:ln>
            <a:effectLst/>
          </p:spPr>
        </p:cxnSp>
      </p:grpSp>
      <p:sp>
        <p:nvSpPr>
          <p:cNvPr id="55" name="TextBox 54"/>
          <p:cNvSpPr txBox="1"/>
          <p:nvPr/>
        </p:nvSpPr>
        <p:spPr>
          <a:xfrm>
            <a:off x="3361283" y="5740659"/>
            <a:ext cx="3096344" cy="461665"/>
          </a:xfrm>
          <a:prstGeom prst="rect">
            <a:avLst/>
          </a:prstGeom>
          <a:noFill/>
        </p:spPr>
        <p:txBody>
          <a:bodyPr wrap="square" rtlCol="0">
            <a:spAutoFit/>
          </a:bodyPr>
          <a:lstStyle/>
          <a:p>
            <a:pPr algn="ctr"/>
            <a:r>
              <a:rPr lang="en-US" sz="1200" dirty="0">
                <a:solidFill>
                  <a:srgbClr val="FF0000"/>
                </a:solidFill>
              </a:rPr>
              <a:t>Logical Local Objects </a:t>
            </a:r>
            <a:r>
              <a:rPr lang="en-US" sz="1200" dirty="0">
                <a:solidFill>
                  <a:schemeClr val="bg1">
                    <a:lumMod val="50000"/>
                  </a:schemeClr>
                </a:solidFill>
              </a:rPr>
              <a:t>Reflecting </a:t>
            </a:r>
          </a:p>
          <a:p>
            <a:pPr algn="ctr"/>
            <a:r>
              <a:rPr lang="en-US" sz="1200" dirty="0">
                <a:solidFill>
                  <a:schemeClr val="bg1">
                    <a:lumMod val="50000"/>
                  </a:schemeClr>
                </a:solidFill>
              </a:rPr>
              <a:t>Endpoint</a:t>
            </a:r>
          </a:p>
        </p:txBody>
      </p:sp>
      <p:sp>
        <p:nvSpPr>
          <p:cNvPr id="56" name="Rounded Rectangle 55"/>
          <p:cNvSpPr/>
          <p:nvPr/>
        </p:nvSpPr>
        <p:spPr bwMode="auto">
          <a:xfrm>
            <a:off x="4297387" y="3220378"/>
            <a:ext cx="1008112" cy="504056"/>
          </a:xfrm>
          <a:prstGeom prst="roundRect">
            <a:avLst/>
          </a:prstGeom>
          <a:solidFill>
            <a:srgbClr val="009999"/>
          </a:solidFill>
          <a:ln w="9525" cap="flat" cmpd="sng" algn="ctr">
            <a:solidFill>
              <a:schemeClr val="tx1"/>
            </a:solidFill>
            <a:prstDash val="dash"/>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algn="ctr" defTabSz="801688"/>
            <a:r>
              <a:rPr lang="en-US" sz="1400" dirty="0">
                <a:solidFill>
                  <a:srgbClr val="000000"/>
                </a:solidFill>
                <a:latin typeface="FrutigerNext LT Regular" pitchFamily="34" charset="0"/>
                <a:ea typeface="ＭＳ Ｐゴシック" pitchFamily="34" charset="-128"/>
              </a:rPr>
              <a:t>NE/VNF</a:t>
            </a:r>
          </a:p>
        </p:txBody>
      </p:sp>
      <p:sp>
        <p:nvSpPr>
          <p:cNvPr id="57" name="Oval 56"/>
          <p:cNvSpPr/>
          <p:nvPr/>
        </p:nvSpPr>
        <p:spPr bwMode="auto">
          <a:xfrm>
            <a:off x="6817667" y="2140258"/>
            <a:ext cx="144016" cy="144016"/>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endParaRPr lang="en-US" sz="1400" dirty="0">
              <a:solidFill>
                <a:srgbClr val="000000"/>
              </a:solidFill>
              <a:latin typeface="FrutigerNext LT Regular" pitchFamily="34" charset="0"/>
              <a:ea typeface="ＭＳ Ｐゴシック" pitchFamily="34" charset="-128"/>
            </a:endParaRPr>
          </a:p>
        </p:txBody>
      </p:sp>
      <p:sp>
        <p:nvSpPr>
          <p:cNvPr id="58" name="TextBox 57"/>
          <p:cNvSpPr txBox="1"/>
          <p:nvPr/>
        </p:nvSpPr>
        <p:spPr>
          <a:xfrm>
            <a:off x="6961683" y="3344650"/>
            <a:ext cx="1656184" cy="307777"/>
          </a:xfrm>
          <a:prstGeom prst="rect">
            <a:avLst/>
          </a:prstGeom>
          <a:noFill/>
          <a:ln>
            <a:solidFill>
              <a:schemeClr val="accent6"/>
            </a:solidFill>
          </a:ln>
        </p:spPr>
        <p:txBody>
          <a:bodyPr wrap="square" rtlCol="0">
            <a:spAutoFit/>
          </a:bodyPr>
          <a:lstStyle/>
          <a:p>
            <a:pPr algn="ctr"/>
            <a:r>
              <a:rPr lang="en-US" sz="1400" b="1" dirty="0">
                <a:solidFill>
                  <a:schemeClr val="tx2"/>
                </a:solidFill>
              </a:rPr>
              <a:t>Analytics</a:t>
            </a:r>
          </a:p>
        </p:txBody>
      </p:sp>
      <p:grpSp>
        <p:nvGrpSpPr>
          <p:cNvPr id="59" name="Group 82"/>
          <p:cNvGrpSpPr/>
          <p:nvPr/>
        </p:nvGrpSpPr>
        <p:grpSpPr>
          <a:xfrm>
            <a:off x="4081363" y="1617038"/>
            <a:ext cx="3096344" cy="883260"/>
            <a:chOff x="4081363" y="1321604"/>
            <a:chExt cx="3096344" cy="883260"/>
          </a:xfrm>
        </p:grpSpPr>
        <p:sp>
          <p:nvSpPr>
            <p:cNvPr id="60" name="TextBox 59"/>
            <p:cNvSpPr txBox="1"/>
            <p:nvPr/>
          </p:nvSpPr>
          <p:spPr>
            <a:xfrm>
              <a:off x="4081363" y="1321604"/>
              <a:ext cx="3096344" cy="523220"/>
            </a:xfrm>
            <a:prstGeom prst="rect">
              <a:avLst/>
            </a:prstGeom>
            <a:noFill/>
          </p:spPr>
          <p:txBody>
            <a:bodyPr wrap="square" rtlCol="0">
              <a:spAutoFit/>
            </a:bodyPr>
            <a:lstStyle/>
            <a:p>
              <a:pPr algn="ctr"/>
              <a:r>
                <a:rPr lang="en-US" sz="1400" dirty="0">
                  <a:solidFill>
                    <a:schemeClr val="bg1">
                      <a:lumMod val="50000"/>
                    </a:schemeClr>
                  </a:solidFill>
                </a:rPr>
                <a:t>Logical Close Control Loop</a:t>
              </a:r>
            </a:p>
            <a:p>
              <a:pPr algn="ctr"/>
              <a:r>
                <a:rPr lang="en-US" sz="1400" dirty="0">
                  <a:solidFill>
                    <a:schemeClr val="bg1">
                      <a:lumMod val="50000"/>
                    </a:schemeClr>
                  </a:solidFill>
                </a:rPr>
                <a:t>through DDS</a:t>
              </a:r>
            </a:p>
          </p:txBody>
        </p:sp>
        <p:sp>
          <p:nvSpPr>
            <p:cNvPr id="61" name="Freeform 60"/>
            <p:cNvSpPr/>
            <p:nvPr/>
          </p:nvSpPr>
          <p:spPr bwMode="auto">
            <a:xfrm>
              <a:off x="5161483" y="1909447"/>
              <a:ext cx="1643354" cy="295417"/>
            </a:xfrm>
            <a:custGeom>
              <a:avLst/>
              <a:gdLst>
                <a:gd name="connsiteX0" fmla="*/ 1212112 w 1212112"/>
                <a:gd name="connsiteY0" fmla="*/ 0 h 552893"/>
                <a:gd name="connsiteX1" fmla="*/ 202019 w 1212112"/>
                <a:gd name="connsiteY1" fmla="*/ 53163 h 552893"/>
                <a:gd name="connsiteX2" fmla="*/ 1 w 1212112"/>
                <a:gd name="connsiteY2" fmla="*/ 552893 h 552893"/>
              </a:gdLst>
              <a:ahLst/>
              <a:cxnLst>
                <a:cxn ang="0">
                  <a:pos x="connsiteX0" y="connsiteY0"/>
                </a:cxn>
                <a:cxn ang="0">
                  <a:pos x="connsiteX1" y="connsiteY1"/>
                </a:cxn>
                <a:cxn ang="0">
                  <a:pos x="connsiteX2" y="connsiteY2"/>
                </a:cxn>
              </a:cxnLst>
              <a:rect l="l" t="t" r="r" b="b"/>
              <a:pathLst>
                <a:path w="1212112" h="552893">
                  <a:moveTo>
                    <a:pt x="1212112" y="0"/>
                  </a:moveTo>
                  <a:lnTo>
                    <a:pt x="202019" y="53163"/>
                  </a:lnTo>
                  <a:cubicBezTo>
                    <a:pt x="0" y="145312"/>
                    <a:pt x="0" y="349102"/>
                    <a:pt x="1" y="552893"/>
                  </a:cubicBezTo>
                </a:path>
              </a:pathLst>
            </a:custGeom>
            <a:noFill/>
            <a:ln w="9525" cap="flat" cmpd="sng" algn="ctr">
              <a:solidFill>
                <a:schemeClr val="tx1"/>
              </a:solidFill>
              <a:prstDash val="dash"/>
              <a:round/>
              <a:headEnd type="triangle" w="med" len="med"/>
              <a:tailEnd type="triangle" w="med" len="med"/>
            </a:ln>
            <a:effectLst/>
          </p:spPr>
          <p:txBody>
            <a:bodyPr vert="horz" wrap="square" lIns="79200" tIns="39600" rIns="79200" bIns="39600" numCol="1" rtlCol="0" anchor="t" anchorCtr="0" compatLnSpc="1">
              <a:prstTxWarp prst="textNoShape">
                <a:avLst/>
              </a:prstTxWarp>
              <a:spAutoFit/>
            </a:bodyPr>
            <a:lstStyle/>
            <a:p>
              <a:pPr defTabSz="801688"/>
              <a:endParaRPr lang="en-US" sz="1400">
                <a:solidFill>
                  <a:schemeClr val="bg1"/>
                </a:solidFill>
                <a:latin typeface="FrutigerNext LT Regular" pitchFamily="34" charset="0"/>
                <a:ea typeface="ＭＳ Ｐゴシック" pitchFamily="34" charset="-128"/>
              </a:endParaRPr>
            </a:p>
          </p:txBody>
        </p:sp>
      </p:grpSp>
      <p:sp>
        <p:nvSpPr>
          <p:cNvPr id="62" name="TextBox 61"/>
          <p:cNvSpPr txBox="1"/>
          <p:nvPr/>
        </p:nvSpPr>
        <p:spPr>
          <a:xfrm>
            <a:off x="6961683" y="3724434"/>
            <a:ext cx="1656184" cy="400110"/>
          </a:xfrm>
          <a:prstGeom prst="rect">
            <a:avLst/>
          </a:prstGeom>
          <a:noFill/>
          <a:ln>
            <a:solidFill>
              <a:schemeClr val="accent6"/>
            </a:solidFill>
          </a:ln>
        </p:spPr>
        <p:txBody>
          <a:bodyPr wrap="square" rtlCol="0">
            <a:spAutoFit/>
          </a:bodyPr>
          <a:lstStyle/>
          <a:p>
            <a:pPr algn="ctr"/>
            <a:r>
              <a:rPr lang="en-US" sz="1000" b="1" dirty="0">
                <a:solidFill>
                  <a:schemeClr val="tx2"/>
                </a:solidFill>
              </a:rPr>
              <a:t>.</a:t>
            </a:r>
          </a:p>
          <a:p>
            <a:pPr algn="ctr"/>
            <a:r>
              <a:rPr lang="en-US" sz="1000" b="1" dirty="0">
                <a:solidFill>
                  <a:schemeClr val="tx2"/>
                </a:solidFill>
              </a:rPr>
              <a:t>.</a:t>
            </a:r>
          </a:p>
        </p:txBody>
      </p:sp>
      <p:sp>
        <p:nvSpPr>
          <p:cNvPr id="63" name="TextBox 62"/>
          <p:cNvSpPr txBox="1"/>
          <p:nvPr/>
        </p:nvSpPr>
        <p:spPr>
          <a:xfrm>
            <a:off x="5089475" y="2716323"/>
            <a:ext cx="864096" cy="307777"/>
          </a:xfrm>
          <a:prstGeom prst="rect">
            <a:avLst/>
          </a:prstGeom>
          <a:noFill/>
        </p:spPr>
        <p:txBody>
          <a:bodyPr wrap="square" rtlCol="0">
            <a:spAutoFit/>
          </a:bodyPr>
          <a:lstStyle/>
          <a:p>
            <a:pPr algn="ctr"/>
            <a:r>
              <a:rPr lang="en-US" sz="1400" dirty="0">
                <a:solidFill>
                  <a:srgbClr val="FF0000"/>
                </a:solidFill>
              </a:rPr>
              <a:t>Tiered</a:t>
            </a:r>
          </a:p>
        </p:txBody>
      </p:sp>
      <p:sp>
        <p:nvSpPr>
          <p:cNvPr id="64" name="TextBox 63"/>
          <p:cNvSpPr txBox="1"/>
          <p:nvPr/>
        </p:nvSpPr>
        <p:spPr>
          <a:xfrm>
            <a:off x="7105699" y="1472442"/>
            <a:ext cx="1296144" cy="307777"/>
          </a:xfrm>
          <a:prstGeom prst="rect">
            <a:avLst/>
          </a:prstGeom>
          <a:noFill/>
        </p:spPr>
        <p:txBody>
          <a:bodyPr wrap="square" rtlCol="0">
            <a:spAutoFit/>
          </a:bodyPr>
          <a:lstStyle/>
          <a:p>
            <a:pPr algn="ctr"/>
            <a:r>
              <a:rPr lang="en-US" sz="1400" dirty="0">
                <a:solidFill>
                  <a:srgbClr val="FF0000"/>
                </a:solidFill>
              </a:rPr>
              <a:t>Centralized/NB</a:t>
            </a:r>
          </a:p>
        </p:txBody>
      </p:sp>
      <p:sp>
        <p:nvSpPr>
          <p:cNvPr id="65" name="TextBox 64"/>
          <p:cNvSpPr txBox="1"/>
          <p:nvPr/>
        </p:nvSpPr>
        <p:spPr>
          <a:xfrm>
            <a:off x="6961683" y="3724435"/>
            <a:ext cx="1656184" cy="307777"/>
          </a:xfrm>
          <a:prstGeom prst="rect">
            <a:avLst/>
          </a:prstGeom>
          <a:noFill/>
          <a:ln>
            <a:solidFill>
              <a:schemeClr val="accent6"/>
            </a:solidFill>
          </a:ln>
        </p:spPr>
        <p:txBody>
          <a:bodyPr wrap="square" rtlCol="0">
            <a:spAutoFit/>
          </a:bodyPr>
          <a:lstStyle/>
          <a:p>
            <a:pPr algn="ctr"/>
            <a:r>
              <a:rPr lang="en-US" sz="1400" b="1" dirty="0">
                <a:solidFill>
                  <a:schemeClr val="tx2"/>
                </a:solidFill>
              </a:rPr>
              <a:t>OSS/CEM</a:t>
            </a:r>
          </a:p>
        </p:txBody>
      </p:sp>
      <p:sp>
        <p:nvSpPr>
          <p:cNvPr id="66" name="Rounded Rectangle 65"/>
          <p:cNvSpPr/>
          <p:nvPr/>
        </p:nvSpPr>
        <p:spPr bwMode="auto">
          <a:xfrm>
            <a:off x="480963" y="3796442"/>
            <a:ext cx="288032" cy="144016"/>
          </a:xfrm>
          <a:prstGeom prst="roundRect">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endParaRPr lang="en-US" sz="1400" dirty="0">
              <a:solidFill>
                <a:srgbClr val="000000"/>
              </a:solidFill>
              <a:latin typeface="FrutigerNext LT Regular" pitchFamily="34" charset="0"/>
              <a:ea typeface="ＭＳ Ｐゴシック" pitchFamily="34" charset="-128"/>
            </a:endParaRPr>
          </a:p>
        </p:txBody>
      </p:sp>
      <p:sp>
        <p:nvSpPr>
          <p:cNvPr id="67" name="Rounded Rectangle 66"/>
          <p:cNvSpPr/>
          <p:nvPr/>
        </p:nvSpPr>
        <p:spPr bwMode="auto">
          <a:xfrm>
            <a:off x="2353171" y="3724434"/>
            <a:ext cx="288032" cy="144016"/>
          </a:xfrm>
          <a:prstGeom prst="roundRect">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endParaRPr lang="en-US" sz="1400" dirty="0">
              <a:solidFill>
                <a:srgbClr val="000000"/>
              </a:solidFill>
              <a:latin typeface="FrutigerNext LT Regular" pitchFamily="34" charset="0"/>
              <a:ea typeface="ＭＳ Ｐゴシック" pitchFamily="34" charset="-128"/>
            </a:endParaRPr>
          </a:p>
        </p:txBody>
      </p:sp>
      <p:sp>
        <p:nvSpPr>
          <p:cNvPr id="68" name="Rounded Rectangle 67"/>
          <p:cNvSpPr/>
          <p:nvPr/>
        </p:nvSpPr>
        <p:spPr bwMode="auto">
          <a:xfrm>
            <a:off x="4513411" y="3652426"/>
            <a:ext cx="288032" cy="144016"/>
          </a:xfrm>
          <a:prstGeom prst="roundRect">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endParaRPr lang="en-US" sz="1400" dirty="0">
              <a:solidFill>
                <a:srgbClr val="000000"/>
              </a:solidFill>
              <a:latin typeface="FrutigerNext LT Regular" pitchFamily="34" charset="0"/>
              <a:ea typeface="ＭＳ Ｐゴシック" pitchFamily="34" charset="-128"/>
            </a:endParaRPr>
          </a:p>
        </p:txBody>
      </p:sp>
      <p:cxnSp>
        <p:nvCxnSpPr>
          <p:cNvPr id="69" name="Straight Connector 68"/>
          <p:cNvCxnSpPr>
            <a:stCxn id="68" idx="2"/>
          </p:cNvCxnSpPr>
          <p:nvPr/>
        </p:nvCxnSpPr>
        <p:spPr bwMode="auto">
          <a:xfrm>
            <a:off x="4657427" y="3796442"/>
            <a:ext cx="0" cy="1080120"/>
          </a:xfrm>
          <a:prstGeom prst="line">
            <a:avLst/>
          </a:prstGeom>
          <a:noFill/>
          <a:ln w="9525" cap="flat" cmpd="sng" algn="ctr">
            <a:solidFill>
              <a:schemeClr val="tx1"/>
            </a:solidFill>
            <a:prstDash val="solid"/>
            <a:round/>
            <a:headEnd type="none" w="med" len="med"/>
            <a:tailEnd type="none" w="med" len="med"/>
          </a:ln>
          <a:effectLst/>
        </p:spPr>
      </p:cxnSp>
      <p:sp>
        <p:nvSpPr>
          <p:cNvPr id="70" name="Rounded Rectangle 69"/>
          <p:cNvSpPr/>
          <p:nvPr/>
        </p:nvSpPr>
        <p:spPr bwMode="auto">
          <a:xfrm>
            <a:off x="9750" y="2500298"/>
            <a:ext cx="6169595" cy="4003894"/>
          </a:xfrm>
          <a:prstGeom prst="roundRect">
            <a:avLst/>
          </a:prstGeom>
          <a:noFill/>
          <a:ln w="9525" cap="flat" cmpd="sng" algn="ctr">
            <a:solidFill>
              <a:schemeClr val="tx1">
                <a:lumMod val="85000"/>
                <a:lumOff val="15000"/>
              </a:schemeClr>
            </a:solidFill>
            <a:prstDash val="dash"/>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r>
              <a:rPr lang="en-US" sz="1400" b="1" dirty="0">
                <a:latin typeface="FrutigerNext LT Regular" pitchFamily="34" charset="0"/>
                <a:ea typeface="ＭＳ Ｐゴシック" pitchFamily="34" charset="-128"/>
              </a:rPr>
              <a:t>MICROSERVICES</a:t>
            </a:r>
          </a:p>
        </p:txBody>
      </p:sp>
      <p:sp>
        <p:nvSpPr>
          <p:cNvPr id="71" name="Can 70"/>
          <p:cNvSpPr/>
          <p:nvPr/>
        </p:nvSpPr>
        <p:spPr bwMode="auto">
          <a:xfrm>
            <a:off x="841003" y="3580418"/>
            <a:ext cx="360040" cy="216024"/>
          </a:xfrm>
          <a:prstGeom prst="can">
            <a:avLst/>
          </a:prstGeom>
          <a:no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algn="ctr" defTabSz="801688"/>
            <a:r>
              <a:rPr lang="en-US" sz="800" dirty="0">
                <a:solidFill>
                  <a:schemeClr val="bg1"/>
                </a:solidFill>
                <a:latin typeface="FrutigerNext LT Regular" pitchFamily="34" charset="0"/>
                <a:ea typeface="ＭＳ Ｐゴシック" pitchFamily="34" charset="-128"/>
              </a:rPr>
              <a:t>DB</a:t>
            </a:r>
          </a:p>
        </p:txBody>
      </p:sp>
      <p:sp>
        <p:nvSpPr>
          <p:cNvPr id="72" name="Can 71"/>
          <p:cNvSpPr/>
          <p:nvPr/>
        </p:nvSpPr>
        <p:spPr bwMode="auto">
          <a:xfrm>
            <a:off x="2518279" y="3560833"/>
            <a:ext cx="360040" cy="216024"/>
          </a:xfrm>
          <a:prstGeom prst="can">
            <a:avLst/>
          </a:prstGeom>
          <a:no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algn="ctr" defTabSz="801688"/>
            <a:r>
              <a:rPr lang="en-US" sz="800" dirty="0">
                <a:solidFill>
                  <a:schemeClr val="bg1"/>
                </a:solidFill>
                <a:latin typeface="FrutigerNext LT Regular" pitchFamily="34" charset="0"/>
                <a:ea typeface="ＭＳ Ｐゴシック" pitchFamily="34" charset="-128"/>
              </a:rPr>
              <a:t>DB</a:t>
            </a:r>
          </a:p>
        </p:txBody>
      </p:sp>
      <p:sp>
        <p:nvSpPr>
          <p:cNvPr id="73" name="Can 72"/>
          <p:cNvSpPr/>
          <p:nvPr/>
        </p:nvSpPr>
        <p:spPr bwMode="auto">
          <a:xfrm>
            <a:off x="4873451" y="3508410"/>
            <a:ext cx="360040" cy="216024"/>
          </a:xfrm>
          <a:prstGeom prst="can">
            <a:avLst/>
          </a:prstGeom>
          <a:no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algn="ctr" defTabSz="801688"/>
            <a:r>
              <a:rPr lang="en-US" sz="800" dirty="0">
                <a:solidFill>
                  <a:schemeClr val="bg1"/>
                </a:solidFill>
                <a:latin typeface="FrutigerNext LT Regular" pitchFamily="34" charset="0"/>
                <a:ea typeface="ＭＳ Ｐゴシック" pitchFamily="34" charset="-128"/>
              </a:rPr>
              <a:t>DB</a:t>
            </a:r>
          </a:p>
        </p:txBody>
      </p:sp>
      <p:sp>
        <p:nvSpPr>
          <p:cNvPr id="74" name="Oval 73"/>
          <p:cNvSpPr/>
          <p:nvPr/>
        </p:nvSpPr>
        <p:spPr bwMode="auto">
          <a:xfrm>
            <a:off x="5089475" y="2500298"/>
            <a:ext cx="144016" cy="144016"/>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endParaRPr lang="en-US" sz="1400" dirty="0">
              <a:solidFill>
                <a:srgbClr val="000000"/>
              </a:solidFill>
              <a:latin typeface="FrutigerNext LT Regular" pitchFamily="34" charset="0"/>
              <a:ea typeface="ＭＳ Ｐゴシック" pitchFamily="34" charset="-128"/>
            </a:endParaRPr>
          </a:p>
        </p:txBody>
      </p:sp>
      <p:sp>
        <p:nvSpPr>
          <p:cNvPr id="75" name="Can 74"/>
          <p:cNvSpPr/>
          <p:nvPr/>
        </p:nvSpPr>
        <p:spPr bwMode="auto">
          <a:xfrm>
            <a:off x="120923" y="6100698"/>
            <a:ext cx="720080" cy="288032"/>
          </a:xfrm>
          <a:prstGeom prst="can">
            <a:avLst/>
          </a:prstGeom>
          <a:solidFill>
            <a:schemeClr val="accent3">
              <a:lumMod val="50000"/>
            </a:schemeClr>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algn="ctr" defTabSz="801688"/>
            <a:r>
              <a:rPr lang="en-US" sz="1400" dirty="0">
                <a:solidFill>
                  <a:srgbClr val="000000"/>
                </a:solidFill>
                <a:latin typeface="FrutigerNext LT Regular" pitchFamily="34" charset="0"/>
                <a:ea typeface="ＭＳ Ｐゴシック" pitchFamily="34" charset="-128"/>
              </a:rPr>
              <a:t>DB</a:t>
            </a:r>
          </a:p>
        </p:txBody>
      </p:sp>
      <p:sp>
        <p:nvSpPr>
          <p:cNvPr id="76" name="Rounded Rectangle 75"/>
          <p:cNvSpPr/>
          <p:nvPr/>
        </p:nvSpPr>
        <p:spPr bwMode="auto">
          <a:xfrm>
            <a:off x="201315" y="5452626"/>
            <a:ext cx="639688" cy="288032"/>
          </a:xfrm>
          <a:prstGeom prst="roundRect">
            <a:avLst/>
          </a:prstGeom>
          <a:solidFill>
            <a:schemeClr val="accent3"/>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r>
              <a:rPr lang="en-US" sz="800" dirty="0">
                <a:solidFill>
                  <a:srgbClr val="000000"/>
                </a:solidFill>
                <a:latin typeface="FrutigerNext LT Regular" pitchFamily="34" charset="0"/>
                <a:ea typeface="ＭＳ Ｐゴシック" pitchFamily="34" charset="-128"/>
              </a:rPr>
              <a:t>Query Service</a:t>
            </a:r>
          </a:p>
        </p:txBody>
      </p:sp>
      <p:cxnSp>
        <p:nvCxnSpPr>
          <p:cNvPr id="77" name="Straight Arrow Connector 76"/>
          <p:cNvCxnSpPr/>
          <p:nvPr/>
        </p:nvCxnSpPr>
        <p:spPr bwMode="auto">
          <a:xfrm>
            <a:off x="336947" y="5740658"/>
            <a:ext cx="0" cy="360040"/>
          </a:xfrm>
          <a:prstGeom prst="straightConnector1">
            <a:avLst/>
          </a:prstGeom>
          <a:noFill/>
          <a:ln w="9525" cap="flat" cmpd="sng" algn="ctr">
            <a:solidFill>
              <a:schemeClr val="tx1"/>
            </a:solidFill>
            <a:prstDash val="solid"/>
            <a:round/>
            <a:headEnd type="none" w="med" len="med"/>
            <a:tailEnd type="arrow"/>
          </a:ln>
          <a:effectLst/>
        </p:spPr>
      </p:cxnSp>
      <p:cxnSp>
        <p:nvCxnSpPr>
          <p:cNvPr id="78" name="Straight Arrow Connector 77"/>
          <p:cNvCxnSpPr/>
          <p:nvPr/>
        </p:nvCxnSpPr>
        <p:spPr bwMode="auto">
          <a:xfrm flipV="1">
            <a:off x="624979" y="5740658"/>
            <a:ext cx="0" cy="360040"/>
          </a:xfrm>
          <a:prstGeom prst="straightConnector1">
            <a:avLst/>
          </a:prstGeom>
          <a:noFill/>
          <a:ln w="9525" cap="flat" cmpd="sng" algn="ctr">
            <a:solidFill>
              <a:schemeClr val="tx1"/>
            </a:solidFill>
            <a:prstDash val="solid"/>
            <a:round/>
            <a:headEnd type="none" w="med" len="med"/>
            <a:tailEnd type="arrow"/>
          </a:ln>
          <a:effectLst/>
        </p:spPr>
      </p:cxnSp>
      <p:cxnSp>
        <p:nvCxnSpPr>
          <p:cNvPr id="79" name="Straight Arrow Connector 78"/>
          <p:cNvCxnSpPr/>
          <p:nvPr/>
        </p:nvCxnSpPr>
        <p:spPr bwMode="auto">
          <a:xfrm>
            <a:off x="336947" y="5092586"/>
            <a:ext cx="0" cy="360040"/>
          </a:xfrm>
          <a:prstGeom prst="straightConnector1">
            <a:avLst/>
          </a:prstGeom>
          <a:noFill/>
          <a:ln w="9525" cap="flat" cmpd="sng" algn="ctr">
            <a:solidFill>
              <a:schemeClr val="tx1"/>
            </a:solidFill>
            <a:prstDash val="solid"/>
            <a:round/>
            <a:headEnd type="none" w="med" len="med"/>
            <a:tailEnd type="arrow"/>
          </a:ln>
          <a:effectLst/>
        </p:spPr>
      </p:cxnSp>
      <p:cxnSp>
        <p:nvCxnSpPr>
          <p:cNvPr id="80" name="Straight Arrow Connector 79"/>
          <p:cNvCxnSpPr/>
          <p:nvPr/>
        </p:nvCxnSpPr>
        <p:spPr bwMode="auto">
          <a:xfrm flipV="1">
            <a:off x="624979" y="5092586"/>
            <a:ext cx="0" cy="360040"/>
          </a:xfrm>
          <a:prstGeom prst="straightConnector1">
            <a:avLst/>
          </a:prstGeom>
          <a:noFill/>
          <a:ln w="9525" cap="flat" cmpd="sng" algn="ctr">
            <a:solidFill>
              <a:schemeClr val="tx1"/>
            </a:solidFill>
            <a:prstDash val="solid"/>
            <a:round/>
            <a:headEnd type="none" w="med" len="med"/>
            <a:tailEnd type="arrow"/>
          </a:ln>
          <a:effectLst/>
        </p:spPr>
      </p:cxnSp>
      <p:sp>
        <p:nvSpPr>
          <p:cNvPr id="81" name="TextBox 80"/>
          <p:cNvSpPr txBox="1"/>
          <p:nvPr/>
        </p:nvSpPr>
        <p:spPr>
          <a:xfrm>
            <a:off x="6745659" y="5238091"/>
            <a:ext cx="1008112" cy="400110"/>
          </a:xfrm>
          <a:prstGeom prst="rect">
            <a:avLst/>
          </a:prstGeom>
          <a:solidFill>
            <a:schemeClr val="accent6">
              <a:lumMod val="20000"/>
              <a:lumOff val="80000"/>
            </a:schemeClr>
          </a:solidFill>
        </p:spPr>
        <p:txBody>
          <a:bodyPr wrap="square" rtlCol="0">
            <a:spAutoFit/>
          </a:bodyPr>
          <a:lstStyle/>
          <a:p>
            <a:r>
              <a:rPr lang="en-US" altLang="zh-CN" sz="1000" dirty="0" err="1" smtClean="0">
                <a:solidFill>
                  <a:srgbClr val="FF0000"/>
                </a:solidFill>
              </a:rPr>
              <a:t>Stateful</a:t>
            </a:r>
            <a:r>
              <a:rPr lang="en-US" altLang="zh-CN" sz="1000" dirty="0" smtClean="0">
                <a:solidFill>
                  <a:srgbClr val="FF0000"/>
                </a:solidFill>
              </a:rPr>
              <a:t> Collector </a:t>
            </a:r>
            <a:r>
              <a:rPr lang="en-US" altLang="zh-CN" sz="1000" dirty="0">
                <a:solidFill>
                  <a:srgbClr val="FF0000"/>
                </a:solidFill>
              </a:rPr>
              <a:t>app </a:t>
            </a:r>
            <a:endParaRPr lang="zh-CN" altLang="en-US" sz="1000" dirty="0">
              <a:solidFill>
                <a:srgbClr val="FF0000"/>
              </a:solidFill>
            </a:endParaRPr>
          </a:p>
        </p:txBody>
      </p:sp>
      <p:cxnSp>
        <p:nvCxnSpPr>
          <p:cNvPr id="82" name="Straight Arrow Connector 81"/>
          <p:cNvCxnSpPr/>
          <p:nvPr/>
        </p:nvCxnSpPr>
        <p:spPr bwMode="auto">
          <a:xfrm>
            <a:off x="6961683" y="5030451"/>
            <a:ext cx="0" cy="216024"/>
          </a:xfrm>
          <a:prstGeom prst="straightConnector1">
            <a:avLst/>
          </a:prstGeom>
          <a:noFill/>
          <a:ln w="9525" cap="flat" cmpd="sng" algn="ctr">
            <a:solidFill>
              <a:schemeClr val="tx1"/>
            </a:solidFill>
            <a:prstDash val="solid"/>
            <a:round/>
            <a:headEnd type="none" w="med" len="med"/>
            <a:tailEnd type="triangle" w="med" len="med"/>
          </a:ln>
          <a:effectLst/>
        </p:spPr>
      </p:cxnSp>
      <p:cxnSp>
        <p:nvCxnSpPr>
          <p:cNvPr id="83" name="Straight Arrow Connector 82"/>
          <p:cNvCxnSpPr/>
          <p:nvPr/>
        </p:nvCxnSpPr>
        <p:spPr bwMode="auto">
          <a:xfrm>
            <a:off x="7321723" y="5030451"/>
            <a:ext cx="0" cy="216024"/>
          </a:xfrm>
          <a:prstGeom prst="straightConnector1">
            <a:avLst/>
          </a:prstGeom>
          <a:noFill/>
          <a:ln w="9525" cap="flat" cmpd="sng" algn="ctr">
            <a:solidFill>
              <a:schemeClr val="tx1"/>
            </a:solidFill>
            <a:prstDash val="solid"/>
            <a:round/>
            <a:headEnd type="triangle" w="med" len="med"/>
            <a:tailEnd type="none" w="med" len="med"/>
          </a:ln>
          <a:effectLst/>
        </p:spPr>
      </p:cxnSp>
      <p:sp>
        <p:nvSpPr>
          <p:cNvPr id="84" name="Rounded Rectangle 83"/>
          <p:cNvSpPr/>
          <p:nvPr/>
        </p:nvSpPr>
        <p:spPr bwMode="auto">
          <a:xfrm>
            <a:off x="6601643" y="5164594"/>
            <a:ext cx="1296144" cy="1152128"/>
          </a:xfrm>
          <a:prstGeom prst="roundRect">
            <a:avLst/>
          </a:prstGeom>
          <a:no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endParaRPr lang="en-US" sz="1400" dirty="0">
              <a:solidFill>
                <a:srgbClr val="000000"/>
              </a:solidFill>
              <a:latin typeface="FrutigerNext LT Regular" pitchFamily="34" charset="0"/>
              <a:ea typeface="ＭＳ Ｐゴシック" pitchFamily="34" charset="-128"/>
            </a:endParaRPr>
          </a:p>
        </p:txBody>
      </p:sp>
      <p:cxnSp>
        <p:nvCxnSpPr>
          <p:cNvPr id="85" name="Straight Arrow Connector 84"/>
          <p:cNvCxnSpPr/>
          <p:nvPr/>
        </p:nvCxnSpPr>
        <p:spPr bwMode="auto">
          <a:xfrm>
            <a:off x="6961683" y="5596642"/>
            <a:ext cx="0" cy="216024"/>
          </a:xfrm>
          <a:prstGeom prst="straightConnector1">
            <a:avLst/>
          </a:prstGeom>
          <a:noFill/>
          <a:ln w="9525" cap="flat" cmpd="sng" algn="ctr">
            <a:solidFill>
              <a:srgbClr val="FF0000"/>
            </a:solidFill>
            <a:prstDash val="solid"/>
            <a:round/>
            <a:headEnd type="none" w="med" len="med"/>
            <a:tailEnd type="triangle" w="med" len="med"/>
          </a:ln>
          <a:effectLst/>
        </p:spPr>
      </p:cxnSp>
      <p:cxnSp>
        <p:nvCxnSpPr>
          <p:cNvPr id="86" name="Straight Arrow Connector 85"/>
          <p:cNvCxnSpPr/>
          <p:nvPr/>
        </p:nvCxnSpPr>
        <p:spPr bwMode="auto">
          <a:xfrm>
            <a:off x="7321723" y="5596642"/>
            <a:ext cx="0" cy="216024"/>
          </a:xfrm>
          <a:prstGeom prst="straightConnector1">
            <a:avLst/>
          </a:prstGeom>
          <a:noFill/>
          <a:ln w="9525" cap="flat" cmpd="sng" algn="ctr">
            <a:solidFill>
              <a:srgbClr val="FF0000"/>
            </a:solidFill>
            <a:prstDash val="solid"/>
            <a:round/>
            <a:headEnd type="triangle" w="med" len="med"/>
            <a:tailEnd type="none" w="med" len="med"/>
          </a:ln>
          <a:effectLst/>
        </p:spPr>
      </p:cxnSp>
      <p:sp>
        <p:nvSpPr>
          <p:cNvPr id="87" name="TextBox 86"/>
          <p:cNvSpPr txBox="1"/>
          <p:nvPr/>
        </p:nvSpPr>
        <p:spPr>
          <a:xfrm>
            <a:off x="6457627" y="4804555"/>
            <a:ext cx="1656184" cy="246221"/>
          </a:xfrm>
          <a:prstGeom prst="rect">
            <a:avLst/>
          </a:prstGeom>
          <a:noFill/>
          <a:ln>
            <a:noFill/>
          </a:ln>
        </p:spPr>
        <p:txBody>
          <a:bodyPr wrap="square" rtlCol="0">
            <a:spAutoFit/>
          </a:bodyPr>
          <a:lstStyle/>
          <a:p>
            <a:pPr algn="ctr"/>
            <a:r>
              <a:rPr lang="en-US" sz="1000" dirty="0">
                <a:solidFill>
                  <a:srgbClr val="000000"/>
                </a:solidFill>
              </a:rPr>
              <a:t>Asynchronous msg.</a:t>
            </a:r>
          </a:p>
        </p:txBody>
      </p:sp>
      <p:sp>
        <p:nvSpPr>
          <p:cNvPr id="88" name="TextBox 87"/>
          <p:cNvSpPr txBox="1"/>
          <p:nvPr/>
        </p:nvSpPr>
        <p:spPr>
          <a:xfrm>
            <a:off x="6457627" y="5596643"/>
            <a:ext cx="1656184" cy="246221"/>
          </a:xfrm>
          <a:prstGeom prst="rect">
            <a:avLst/>
          </a:prstGeom>
          <a:noFill/>
          <a:ln>
            <a:noFill/>
          </a:ln>
        </p:spPr>
        <p:txBody>
          <a:bodyPr wrap="square" rtlCol="0">
            <a:spAutoFit/>
          </a:bodyPr>
          <a:lstStyle/>
          <a:p>
            <a:pPr algn="ctr"/>
            <a:r>
              <a:rPr lang="en-US" sz="1000" dirty="0">
                <a:solidFill>
                  <a:srgbClr val="000000"/>
                </a:solidFill>
              </a:rPr>
              <a:t>Synchronous msg.</a:t>
            </a:r>
          </a:p>
        </p:txBody>
      </p:sp>
      <p:sp>
        <p:nvSpPr>
          <p:cNvPr id="89" name="Can 88"/>
          <p:cNvSpPr/>
          <p:nvPr/>
        </p:nvSpPr>
        <p:spPr bwMode="auto">
          <a:xfrm>
            <a:off x="6817667" y="5812666"/>
            <a:ext cx="864096" cy="360040"/>
          </a:xfrm>
          <a:prstGeom prst="can">
            <a:avLst/>
          </a:prstGeom>
          <a:solidFill>
            <a:schemeClr val="tx2"/>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endParaRPr lang="en-US" sz="1400" dirty="0">
              <a:solidFill>
                <a:srgbClr val="000000"/>
              </a:solidFill>
              <a:latin typeface="FrutigerNext LT Regular" pitchFamily="34" charset="0"/>
              <a:ea typeface="ＭＳ Ｐゴシック" pitchFamily="34" charset="-128"/>
            </a:endParaRPr>
          </a:p>
        </p:txBody>
      </p:sp>
      <p:sp>
        <p:nvSpPr>
          <p:cNvPr id="90" name="TextBox 89"/>
          <p:cNvSpPr txBox="1"/>
          <p:nvPr/>
        </p:nvSpPr>
        <p:spPr>
          <a:xfrm>
            <a:off x="6745659" y="5812666"/>
            <a:ext cx="1008112" cy="400110"/>
          </a:xfrm>
          <a:prstGeom prst="rect">
            <a:avLst/>
          </a:prstGeom>
          <a:solidFill>
            <a:schemeClr val="accent6">
              <a:lumMod val="20000"/>
              <a:lumOff val="80000"/>
            </a:schemeClr>
          </a:solidFill>
        </p:spPr>
        <p:txBody>
          <a:bodyPr wrap="square" rtlCol="0">
            <a:spAutoFit/>
          </a:bodyPr>
          <a:lstStyle/>
          <a:p>
            <a:pPr algn="ctr"/>
            <a:r>
              <a:rPr lang="en-US" altLang="zh-CN" sz="1000" dirty="0">
                <a:solidFill>
                  <a:srgbClr val="FF0000"/>
                </a:solidFill>
              </a:rPr>
              <a:t>DB/Persistence App Specific</a:t>
            </a:r>
            <a:endParaRPr lang="zh-CN" altLang="en-US" sz="1000" dirty="0">
              <a:solidFill>
                <a:srgbClr val="FF0000"/>
              </a:solidFill>
            </a:endParaRPr>
          </a:p>
        </p:txBody>
      </p:sp>
      <p:sp>
        <p:nvSpPr>
          <p:cNvPr id="91" name="TextBox 90"/>
          <p:cNvSpPr txBox="1"/>
          <p:nvPr/>
        </p:nvSpPr>
        <p:spPr>
          <a:xfrm>
            <a:off x="7825779" y="5596642"/>
            <a:ext cx="1008112" cy="400110"/>
          </a:xfrm>
          <a:prstGeom prst="rect">
            <a:avLst/>
          </a:prstGeom>
          <a:noFill/>
        </p:spPr>
        <p:txBody>
          <a:bodyPr wrap="square" rtlCol="0">
            <a:spAutoFit/>
          </a:bodyPr>
          <a:lstStyle/>
          <a:p>
            <a:pPr algn="ctr"/>
            <a:r>
              <a:rPr lang="en-US" sz="1000" b="1" dirty="0">
                <a:solidFill>
                  <a:srgbClr val="000000"/>
                </a:solidFill>
              </a:rPr>
              <a:t>Microservices Entity</a:t>
            </a:r>
          </a:p>
        </p:txBody>
      </p:sp>
      <p:sp>
        <p:nvSpPr>
          <p:cNvPr id="92" name="Oval 91"/>
          <p:cNvSpPr/>
          <p:nvPr/>
        </p:nvSpPr>
        <p:spPr bwMode="auto">
          <a:xfrm>
            <a:off x="4081363" y="1636202"/>
            <a:ext cx="2448272" cy="1656184"/>
          </a:xfrm>
          <a:prstGeom prst="ellipse">
            <a:avLst/>
          </a:prstGeom>
          <a:noFill/>
          <a:ln w="38100" cap="flat" cmpd="sng" algn="ctr">
            <a:solidFill>
              <a:srgbClr val="FF0000"/>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endParaRPr lang="en-US" sz="1400" dirty="0">
              <a:solidFill>
                <a:srgbClr val="000000"/>
              </a:solidFill>
              <a:latin typeface="FrutigerNext LT Regular" pitchFamily="34" charset="0"/>
              <a:ea typeface="ＭＳ Ｐゴシック" pitchFamily="34" charset="-128"/>
            </a:endParaRPr>
          </a:p>
        </p:txBody>
      </p:sp>
      <p:sp>
        <p:nvSpPr>
          <p:cNvPr id="93" name="Oval 92"/>
          <p:cNvSpPr/>
          <p:nvPr/>
        </p:nvSpPr>
        <p:spPr bwMode="auto">
          <a:xfrm>
            <a:off x="3649315" y="4156482"/>
            <a:ext cx="2448272" cy="1656184"/>
          </a:xfrm>
          <a:prstGeom prst="ellipse">
            <a:avLst/>
          </a:prstGeom>
          <a:noFill/>
          <a:ln w="38100" cap="flat" cmpd="sng" algn="ctr">
            <a:solidFill>
              <a:srgbClr val="FF0000"/>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endParaRPr lang="en-US" sz="1400" dirty="0">
              <a:solidFill>
                <a:srgbClr val="000000"/>
              </a:solidFill>
              <a:latin typeface="FrutigerNext LT Regular" pitchFamily="34" charset="0"/>
              <a:ea typeface="ＭＳ Ｐゴシック" pitchFamily="34" charset="-128"/>
            </a:endParaRPr>
          </a:p>
        </p:txBody>
      </p:sp>
    </p:spTree>
    <p:extLst>
      <p:ext uri="{BB962C8B-B14F-4D97-AF65-F5344CB8AC3E}">
        <p14:creationId xmlns:p14="http://schemas.microsoft.com/office/powerpoint/2010/main" val="4134640774"/>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blinds(horizontal)">
                                      <p:cBhvr>
                                        <p:cTn id="7" dur="5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blinds(horizontal)">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blinds(horizontal)">
                                      <p:cBhvr>
                                        <p:cTn id="17" dur="500"/>
                                        <p:tgtEl>
                                          <p:spTgt spid="4">
                                            <p:txEl>
                                              <p:pRg st="2" end="2"/>
                                            </p:txEl>
                                          </p:spTgt>
                                        </p:tgtEl>
                                      </p:cBhvr>
                                    </p:animEffect>
                                  </p:childTnLst>
                                </p:cTn>
                              </p:par>
                              <p:par>
                                <p:cTn id="18" presetID="3" presetClass="entr" presetSubtype="10" fill="hold" nodeType="withEffect">
                                  <p:stCondLst>
                                    <p:cond delay="0"/>
                                  </p:stCondLst>
                                  <p:childTnLst>
                                    <p:set>
                                      <p:cBhvr>
                                        <p:cTn id="19" dur="1" fill="hold">
                                          <p:stCondLst>
                                            <p:cond delay="0"/>
                                          </p:stCondLst>
                                        </p:cTn>
                                        <p:tgtEl>
                                          <p:spTgt spid="52"/>
                                        </p:tgtEl>
                                        <p:attrNameLst>
                                          <p:attrName>style.visibility</p:attrName>
                                        </p:attrNameLst>
                                      </p:cBhvr>
                                      <p:to>
                                        <p:strVal val="visible"/>
                                      </p:to>
                                    </p:set>
                                    <p:animEffect transition="in" filter="blinds(horizontal)">
                                      <p:cBhvr>
                                        <p:cTn id="20" dur="500"/>
                                        <p:tgtEl>
                                          <p:spTgt spid="52"/>
                                        </p:tgtEl>
                                      </p:cBhvr>
                                    </p:animEffect>
                                  </p:childTnLst>
                                </p:cTn>
                              </p:par>
                              <p:par>
                                <p:cTn id="21" presetID="3" presetClass="entr" presetSubtype="10" fill="hold" nodeType="with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blinds(horizontal)">
                                      <p:cBhvr>
                                        <p:cTn id="23" dur="500"/>
                                        <p:tgtEl>
                                          <p:spTgt spid="47"/>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Effect transition="in" filter="blinds(horizontal)">
                                      <p:cBhvr>
                                        <p:cTn id="28" dur="500"/>
                                        <p:tgtEl>
                                          <p:spTgt spid="4">
                                            <p:txEl>
                                              <p:pRg st="3" end="3"/>
                                            </p:txEl>
                                          </p:spTgt>
                                        </p:tgtEl>
                                      </p:cBhvr>
                                    </p:animEffect>
                                  </p:childTnLst>
                                </p:cTn>
                              </p:par>
                            </p:childTnLst>
                          </p:cTn>
                        </p:par>
                        <p:par>
                          <p:cTn id="29" fill="hold">
                            <p:stCondLst>
                              <p:cond delay="500"/>
                            </p:stCondLst>
                            <p:childTnLst>
                              <p:par>
                                <p:cTn id="30" presetID="3" presetClass="entr" presetSubtype="10" fill="hold" nodeType="afterEffect">
                                  <p:stCondLst>
                                    <p:cond delay="0"/>
                                  </p:stCondLst>
                                  <p:childTnLst>
                                    <p:set>
                                      <p:cBhvr>
                                        <p:cTn id="31" dur="1" fill="hold">
                                          <p:stCondLst>
                                            <p:cond delay="0"/>
                                          </p:stCondLst>
                                        </p:cTn>
                                        <p:tgtEl>
                                          <p:spTgt spid="59"/>
                                        </p:tgtEl>
                                        <p:attrNameLst>
                                          <p:attrName>style.visibility</p:attrName>
                                        </p:attrNameLst>
                                      </p:cBhvr>
                                      <p:to>
                                        <p:strVal val="visible"/>
                                      </p:to>
                                    </p:set>
                                    <p:animEffect transition="in" filter="blinds(horizontal)">
                                      <p:cBhvr>
                                        <p:cTn id="32" dur="500"/>
                                        <p:tgtEl>
                                          <p:spTgt spid="59"/>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Effect transition="in" filter="blinds(horizontal)">
                                      <p:cBhvr>
                                        <p:cTn id="37" dur="500"/>
                                        <p:tgtEl>
                                          <p:spTgt spid="4">
                                            <p:txEl>
                                              <p:pRg st="4" end="4"/>
                                            </p:txEl>
                                          </p:spTgt>
                                        </p:tgtEl>
                                      </p:cBhvr>
                                    </p:animEffect>
                                  </p:childTnLst>
                                </p:cTn>
                              </p:par>
                              <p:par>
                                <p:cTn id="38" presetID="3" presetClass="entr" presetSubtype="10" fill="hold" nodeType="with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blinds(horizontal)">
                                      <p:cBhvr>
                                        <p:cTn id="4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5"/>
          <p:cNvSpPr txBox="1">
            <a:spLocks/>
          </p:cNvSpPr>
          <p:nvPr/>
        </p:nvSpPr>
        <p:spPr>
          <a:xfrm>
            <a:off x="575912" y="260421"/>
            <a:ext cx="11092105" cy="539876"/>
          </a:xfrm>
          <a:prstGeom prst="rect">
            <a:avLst/>
          </a:prstGeom>
        </p:spPr>
        <p:txBody>
          <a:bodyPr/>
          <a:lst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a:lstStyle>
          <a:p>
            <a:r>
              <a:rPr lang="en-US" smtClean="0"/>
              <a:t>VES Mapping</a:t>
            </a:r>
            <a:endParaRPr lang="en-US" dirty="0"/>
          </a:p>
        </p:txBody>
      </p:sp>
      <p:pic>
        <p:nvPicPr>
          <p:cNvPr id="3" name="Content Placeholder 4"/>
          <p:cNvPicPr>
            <a:picLocks noChangeAspect="1"/>
          </p:cNvPicPr>
          <p:nvPr/>
        </p:nvPicPr>
        <p:blipFill>
          <a:blip r:embed="rId2"/>
          <a:stretch>
            <a:fillRect/>
          </a:stretch>
        </p:blipFill>
        <p:spPr>
          <a:xfrm>
            <a:off x="13301" y="1003507"/>
            <a:ext cx="5443537" cy="5328592"/>
          </a:xfrm>
          <a:prstGeom prst="rect">
            <a:avLst/>
          </a:prstGeom>
        </p:spPr>
      </p:pic>
      <p:graphicFrame>
        <p:nvGraphicFramePr>
          <p:cNvPr id="5" name="Table 4"/>
          <p:cNvGraphicFramePr>
            <a:graphicFrameLocks noGrp="1"/>
          </p:cNvGraphicFramePr>
          <p:nvPr>
            <p:extLst/>
          </p:nvPr>
        </p:nvGraphicFramePr>
        <p:xfrm>
          <a:off x="8250506" y="1030672"/>
          <a:ext cx="3810000" cy="4905364"/>
        </p:xfrm>
        <a:graphic>
          <a:graphicData uri="http://schemas.openxmlformats.org/drawingml/2006/table">
            <a:tbl>
              <a:tblPr firstRow="1" bandRow="1">
                <a:tableStyleId>{5C22544A-7EE6-4342-B048-85BDC9FD1C3A}</a:tableStyleId>
              </a:tblPr>
              <a:tblGrid>
                <a:gridCol w="1905000"/>
                <a:gridCol w="1905000"/>
              </a:tblGrid>
              <a:tr h="349197">
                <a:tc>
                  <a:txBody>
                    <a:bodyPr/>
                    <a:lstStyle/>
                    <a:p>
                      <a:r>
                        <a:rPr lang="en-US" sz="800" dirty="0" smtClean="0">
                          <a:solidFill>
                            <a:schemeClr val="tx1"/>
                          </a:solidFill>
                        </a:rPr>
                        <a:t>DDS for Common Data Bus</a:t>
                      </a:r>
                      <a:endParaRPr lang="en-US" sz="800" dirty="0">
                        <a:solidFill>
                          <a:schemeClr val="tx1"/>
                        </a:solidFill>
                      </a:endParaRPr>
                    </a:p>
                  </a:txBody>
                  <a:tcPr>
                    <a:solidFill>
                      <a:schemeClr val="accent5"/>
                    </a:solidFill>
                  </a:tcPr>
                </a:tc>
                <a:tc>
                  <a:txBody>
                    <a:bodyPr/>
                    <a:lstStyle/>
                    <a:p>
                      <a:r>
                        <a:rPr lang="en-US" sz="800" dirty="0" smtClean="0">
                          <a:solidFill>
                            <a:schemeClr val="tx1"/>
                          </a:solidFill>
                        </a:rPr>
                        <a:t>RTDESP</a:t>
                      </a:r>
                      <a:endParaRPr lang="en-US" sz="800" dirty="0">
                        <a:solidFill>
                          <a:schemeClr val="tx1"/>
                        </a:solidFill>
                      </a:endParaRPr>
                    </a:p>
                  </a:txBody>
                  <a:tcPr>
                    <a:solidFill>
                      <a:srgbClr val="FFC000"/>
                    </a:solidFill>
                  </a:tcPr>
                </a:tc>
              </a:tr>
              <a:tr h="377134">
                <a:tc>
                  <a:txBody>
                    <a:bodyPr/>
                    <a:lstStyle/>
                    <a:p>
                      <a:r>
                        <a:rPr lang="en-US" sz="800" dirty="0" smtClean="0"/>
                        <a:t>Common</a:t>
                      </a:r>
                      <a:r>
                        <a:rPr lang="en-US" sz="800" baseline="0" dirty="0" smtClean="0"/>
                        <a:t> Data model with declarative IDL, Extensible types P2P Pub/Sub</a:t>
                      </a:r>
                      <a:endParaRPr lang="en-US" sz="800" dirty="0"/>
                    </a:p>
                  </a:txBody>
                  <a:tcPr>
                    <a:solidFill>
                      <a:schemeClr val="accent5"/>
                    </a:solidFill>
                  </a:tcPr>
                </a:tc>
                <a:tc>
                  <a:txBody>
                    <a:bodyPr/>
                    <a:lstStyle/>
                    <a:p>
                      <a:r>
                        <a:rPr lang="en-US" sz="800" dirty="0" smtClean="0"/>
                        <a:t>Common</a:t>
                      </a:r>
                      <a:r>
                        <a:rPr lang="en-US" sz="800" baseline="0" dirty="0" smtClean="0"/>
                        <a:t> Event Stream, and beyond</a:t>
                      </a:r>
                      <a:endParaRPr lang="en-US" sz="800" dirty="0"/>
                    </a:p>
                  </a:txBody>
                  <a:tcPr>
                    <a:solidFill>
                      <a:srgbClr val="FFC000"/>
                    </a:solidFill>
                  </a:tcPr>
                </a:tc>
              </a:tr>
              <a:tr h="377134">
                <a:tc>
                  <a:txBody>
                    <a:bodyPr/>
                    <a:lstStyle/>
                    <a:p>
                      <a:r>
                        <a:rPr lang="en-US" sz="800" dirty="0" smtClean="0"/>
                        <a:t>Same API exposed for all HW,</a:t>
                      </a:r>
                      <a:r>
                        <a:rPr lang="en-US" sz="800" baseline="0" dirty="0" smtClean="0"/>
                        <a:t> OS Language bindings ( Java, C++,C,C#)</a:t>
                      </a:r>
                      <a:endParaRPr lang="en-US" sz="800" dirty="0"/>
                    </a:p>
                  </a:txBody>
                  <a:tcPr>
                    <a:solidFill>
                      <a:schemeClr val="accent5"/>
                    </a:solidFill>
                  </a:tcPr>
                </a:tc>
                <a:tc>
                  <a:txBody>
                    <a:bodyPr/>
                    <a:lstStyle/>
                    <a:p>
                      <a:r>
                        <a:rPr lang="en-US" sz="800" dirty="0" smtClean="0"/>
                        <a:t>Reactive real-time Processing  and Batch Processing </a:t>
                      </a:r>
                      <a:endParaRPr lang="en-US" sz="800" dirty="0"/>
                    </a:p>
                  </a:txBody>
                  <a:tcPr>
                    <a:solidFill>
                      <a:srgbClr val="FFC000"/>
                    </a:solidFill>
                  </a:tcPr>
                </a:tc>
              </a:tr>
              <a:tr h="377134">
                <a:tc>
                  <a:txBody>
                    <a:bodyPr/>
                    <a:lstStyle/>
                    <a:p>
                      <a:r>
                        <a:rPr lang="en-US" sz="800" dirty="0" smtClean="0"/>
                        <a:t>Dynamic Discovery across Domains</a:t>
                      </a:r>
                      <a:r>
                        <a:rPr lang="en-US" sz="800" baseline="0" dirty="0" smtClean="0"/>
                        <a:t> &amp; T</a:t>
                      </a:r>
                      <a:r>
                        <a:rPr lang="en-US" sz="800" dirty="0" smtClean="0"/>
                        <a:t>opics accommodating common header with </a:t>
                      </a:r>
                      <a:r>
                        <a:rPr lang="en-US" sz="800" dirty="0" smtClean="0">
                          <a:solidFill>
                            <a:schemeClr val="accent6"/>
                          </a:solidFill>
                        </a:rPr>
                        <a:t>profile creation </a:t>
                      </a:r>
                      <a:r>
                        <a:rPr lang="en-US" sz="800" dirty="0" smtClean="0"/>
                        <a:t>through IDL , </a:t>
                      </a:r>
                      <a:r>
                        <a:rPr lang="en-US" sz="800" dirty="0" err="1" smtClean="0"/>
                        <a:t>fulll</a:t>
                      </a:r>
                      <a:r>
                        <a:rPr lang="en-US" sz="800" dirty="0" smtClean="0"/>
                        <a:t> control</a:t>
                      </a:r>
                      <a:endParaRPr lang="en-US" sz="800" dirty="0"/>
                    </a:p>
                  </a:txBody>
                  <a:tcPr>
                    <a:solidFill>
                      <a:schemeClr val="accent5"/>
                    </a:solidFill>
                  </a:tcPr>
                </a:tc>
                <a:tc>
                  <a:txBody>
                    <a:bodyPr/>
                    <a:lstStyle/>
                    <a:p>
                      <a:r>
                        <a:rPr lang="en-US" sz="800" dirty="0" smtClean="0"/>
                        <a:t>Distributed</a:t>
                      </a:r>
                      <a:endParaRPr lang="en-US" sz="800" dirty="0"/>
                    </a:p>
                  </a:txBody>
                  <a:tcPr>
                    <a:solidFill>
                      <a:srgbClr val="FFC000"/>
                    </a:solidFill>
                  </a:tcPr>
                </a:tc>
              </a:tr>
              <a:tr h="651413">
                <a:tc>
                  <a:txBody>
                    <a:bodyPr/>
                    <a:lstStyle/>
                    <a:p>
                      <a:r>
                        <a:rPr lang="en-US" sz="800" dirty="0" smtClean="0"/>
                        <a:t>Rich QoS policies,</a:t>
                      </a:r>
                      <a:r>
                        <a:rPr lang="en-US" sz="800" baseline="0" dirty="0" smtClean="0"/>
                        <a:t> allow for fine grain communication control beyond Transport(very low latency support, jitter support) . </a:t>
                      </a:r>
                      <a:r>
                        <a:rPr lang="en-US" sz="800" baseline="0" dirty="0" smtClean="0">
                          <a:solidFill>
                            <a:schemeClr val="accent6"/>
                          </a:solidFill>
                        </a:rPr>
                        <a:t>Many knobs for fine tuning </a:t>
                      </a:r>
                      <a:endParaRPr lang="en-US" sz="800" dirty="0">
                        <a:solidFill>
                          <a:schemeClr val="accent6"/>
                        </a:solidFill>
                      </a:endParaRPr>
                    </a:p>
                  </a:txBody>
                  <a:tcPr>
                    <a:solidFill>
                      <a:schemeClr val="accent5"/>
                    </a:solidFill>
                  </a:tcPr>
                </a:tc>
                <a:tc>
                  <a:txBody>
                    <a:bodyPr/>
                    <a:lstStyle/>
                    <a:p>
                      <a:r>
                        <a:rPr lang="en-US" sz="800" dirty="0" smtClean="0"/>
                        <a:t>Concurrent , HA , Secure</a:t>
                      </a:r>
                      <a:endParaRPr lang="en-US" sz="800" dirty="0"/>
                    </a:p>
                  </a:txBody>
                  <a:tcPr>
                    <a:solidFill>
                      <a:srgbClr val="FFC000"/>
                    </a:solidFill>
                  </a:tcPr>
                </a:tc>
              </a:tr>
              <a:tr h="788552">
                <a:tc>
                  <a:txBody>
                    <a:bodyPr/>
                    <a:lstStyle/>
                    <a:p>
                      <a:r>
                        <a:rPr lang="en-US" sz="800" dirty="0" smtClean="0"/>
                        <a:t>Strong Type support,</a:t>
                      </a:r>
                      <a:r>
                        <a:rPr lang="en-US" sz="800" baseline="0" dirty="0" smtClean="0"/>
                        <a:t> </a:t>
                      </a:r>
                      <a:r>
                        <a:rPr lang="en-US" sz="800" dirty="0" smtClean="0"/>
                        <a:t>, application read(), write() calls with specific data types, can support different payload with defined</a:t>
                      </a:r>
                      <a:r>
                        <a:rPr lang="en-US" sz="800" baseline="0" dirty="0" smtClean="0"/>
                        <a:t> types ( different protocols as payload)</a:t>
                      </a:r>
                      <a:endParaRPr lang="en-US" sz="800" dirty="0"/>
                    </a:p>
                  </a:txBody>
                  <a:tcPr>
                    <a:solidFill>
                      <a:schemeClr val="accent5"/>
                    </a:solidFill>
                  </a:tcPr>
                </a:tc>
                <a:tc>
                  <a:txBody>
                    <a:bodyPr/>
                    <a:lstStyle/>
                    <a:p>
                      <a:pPr marL="55627" lvl="2" indent="-169863">
                        <a:buFont typeface="Wingdings" panose="05000000000000000000" pitchFamily="2" charset="2"/>
                        <a:buNone/>
                        <a:tabLst>
                          <a:tab pos="282575" algn="l"/>
                        </a:tabLst>
                      </a:pPr>
                      <a:r>
                        <a:rPr lang="en-US" sz="800" dirty="0" smtClean="0">
                          <a:solidFill>
                            <a:schemeClr val="tx1"/>
                          </a:solidFill>
                        </a:rPr>
                        <a:t>Scalable end to end processing for edge,</a:t>
                      </a:r>
                      <a:r>
                        <a:rPr lang="en-US" sz="800" baseline="0" dirty="0" smtClean="0">
                          <a:solidFill>
                            <a:schemeClr val="tx1"/>
                          </a:solidFill>
                        </a:rPr>
                        <a:t> Lake</a:t>
                      </a:r>
                      <a:endParaRPr lang="en-US" sz="800" dirty="0" smtClean="0">
                        <a:solidFill>
                          <a:schemeClr val="tx1"/>
                        </a:solidFill>
                      </a:endParaRPr>
                    </a:p>
                  </a:txBody>
                  <a:tcPr>
                    <a:solidFill>
                      <a:srgbClr val="FFC000"/>
                    </a:solidFill>
                  </a:tcPr>
                </a:tc>
              </a:tr>
              <a:tr h="377134">
                <a:tc>
                  <a:txBody>
                    <a:bodyPr/>
                    <a:lstStyle/>
                    <a:p>
                      <a:r>
                        <a:rPr lang="en-US" sz="800" dirty="0" smtClean="0"/>
                        <a:t>Open standard and</a:t>
                      </a:r>
                      <a:r>
                        <a:rPr lang="en-US" sz="800" baseline="0" dirty="0" smtClean="0"/>
                        <a:t> proven</a:t>
                      </a:r>
                      <a:r>
                        <a:rPr lang="en-US" sz="800" dirty="0" smtClean="0"/>
                        <a:t> Interoperability</a:t>
                      </a:r>
                      <a:endParaRPr lang="en-US" sz="800" dirty="0"/>
                    </a:p>
                  </a:txBody>
                  <a:tcPr>
                    <a:solidFill>
                      <a:schemeClr val="accent5"/>
                    </a:solidFill>
                  </a:tcPr>
                </a:tc>
                <a:tc>
                  <a:txBody>
                    <a:bodyPr/>
                    <a:lstStyle/>
                    <a:p>
                      <a:r>
                        <a:rPr lang="en-US" sz="800" dirty="0" smtClean="0"/>
                        <a:t>Many to Many ( tiered model), shards,</a:t>
                      </a:r>
                      <a:r>
                        <a:rPr lang="en-US" sz="800" baseline="0" dirty="0" smtClean="0"/>
                        <a:t> </a:t>
                      </a:r>
                      <a:r>
                        <a:rPr lang="en-US" sz="800" dirty="0" smtClean="0"/>
                        <a:t> partitioning, Domain based</a:t>
                      </a:r>
                      <a:endParaRPr lang="en-US" sz="800" dirty="0"/>
                    </a:p>
                  </a:txBody>
                  <a:tcPr>
                    <a:solidFill>
                      <a:srgbClr val="FFC000"/>
                    </a:solidFill>
                  </a:tcPr>
                </a:tc>
              </a:tr>
              <a:tr h="514273">
                <a:tc>
                  <a:txBody>
                    <a:bodyPr/>
                    <a:lstStyle/>
                    <a:p>
                      <a:r>
                        <a:rPr lang="en-US" sz="800" dirty="0" smtClean="0"/>
                        <a:t>Query support for Real time filtering of Events,</a:t>
                      </a:r>
                      <a:r>
                        <a:rPr lang="en-US" sz="800" baseline="0" dirty="0" smtClean="0"/>
                        <a:t> Complex Event Processing, UDP, TCP </a:t>
                      </a:r>
                      <a:endParaRPr lang="en-US" sz="800" dirty="0"/>
                    </a:p>
                  </a:txBody>
                  <a:tcPr>
                    <a:solidFill>
                      <a:schemeClr val="accent5"/>
                    </a:solidFill>
                  </a:tcPr>
                </a:tc>
                <a:tc>
                  <a:txBody>
                    <a:bodyPr/>
                    <a:lstStyle/>
                    <a:p>
                      <a:r>
                        <a:rPr lang="en-US" sz="800" dirty="0" smtClean="0"/>
                        <a:t>Persistence/Store ( Cache</a:t>
                      </a:r>
                      <a:r>
                        <a:rPr lang="en-US" sz="800" baseline="0" dirty="0" smtClean="0"/>
                        <a:t>, DB)</a:t>
                      </a:r>
                      <a:endParaRPr lang="en-US" sz="800" dirty="0"/>
                    </a:p>
                  </a:txBody>
                  <a:tcPr>
                    <a:solidFill>
                      <a:srgbClr val="FFC000"/>
                    </a:solidFill>
                  </a:tcPr>
                </a:tc>
              </a:tr>
              <a:tr h="514273">
                <a:tc>
                  <a:txBody>
                    <a:bodyPr/>
                    <a:lstStyle/>
                    <a:p>
                      <a:r>
                        <a:rPr lang="en-US" sz="800" dirty="0" smtClean="0"/>
                        <a:t>Secure</a:t>
                      </a:r>
                      <a:r>
                        <a:rPr lang="en-US" sz="800" baseline="0" dirty="0" smtClean="0"/>
                        <a:t> ( SSL/TLS)</a:t>
                      </a:r>
                      <a:endParaRPr lang="en-US" sz="800" dirty="0"/>
                    </a:p>
                  </a:txBody>
                  <a:tcPr>
                    <a:solidFill>
                      <a:schemeClr val="accent5"/>
                    </a:solidFill>
                  </a:tcPr>
                </a:tc>
                <a:tc>
                  <a:txBody>
                    <a:bodyPr/>
                    <a:lstStyle/>
                    <a:p>
                      <a:r>
                        <a:rPr lang="en-US" sz="800" dirty="0" smtClean="0"/>
                        <a:t>Integrated</a:t>
                      </a:r>
                      <a:r>
                        <a:rPr lang="en-US" sz="800" baseline="0" dirty="0" smtClean="0"/>
                        <a:t> collection and integrations beyond Telemetry for heterogeneous networks</a:t>
                      </a:r>
                      <a:endParaRPr lang="en-US" sz="800" dirty="0"/>
                    </a:p>
                  </a:txBody>
                  <a:tcPr>
                    <a:solidFill>
                      <a:srgbClr val="FFC000"/>
                    </a:solidFill>
                  </a:tcPr>
                </a:tc>
              </a:tr>
              <a:tr h="377134">
                <a:tc>
                  <a:txBody>
                    <a:bodyPr/>
                    <a:lstStyle/>
                    <a:p>
                      <a:r>
                        <a:rPr lang="en-US" sz="800" dirty="0" smtClean="0"/>
                        <a:t>Auto</a:t>
                      </a:r>
                      <a:r>
                        <a:rPr lang="en-US" sz="800" baseline="0" dirty="0" smtClean="0"/>
                        <a:t> Data Endpoint changes discovered, with high Priority (QoS)</a:t>
                      </a:r>
                      <a:endParaRPr lang="en-US" sz="800" dirty="0"/>
                    </a:p>
                  </a:txBody>
                  <a:tcPr>
                    <a:solidFill>
                      <a:schemeClr val="accent5"/>
                    </a:solidFill>
                  </a:tcPr>
                </a:tc>
                <a:tc>
                  <a:txBody>
                    <a:bodyPr/>
                    <a:lstStyle/>
                    <a:p>
                      <a:r>
                        <a:rPr lang="en-US" sz="800" dirty="0" smtClean="0"/>
                        <a:t>Flexible extensible framework through DDS enhance Agents and VNFs</a:t>
                      </a:r>
                      <a:endParaRPr lang="en-US" sz="800" dirty="0"/>
                    </a:p>
                  </a:txBody>
                  <a:tcPr>
                    <a:solidFill>
                      <a:srgbClr val="FFC000"/>
                    </a:solidFill>
                  </a:tcPr>
                </a:tc>
              </a:tr>
            </a:tbl>
          </a:graphicData>
        </a:graphic>
      </p:graphicFrame>
      <p:graphicFrame>
        <p:nvGraphicFramePr>
          <p:cNvPr id="6" name="Table 5"/>
          <p:cNvGraphicFramePr>
            <a:graphicFrameLocks noGrp="1"/>
          </p:cNvGraphicFramePr>
          <p:nvPr>
            <p:extLst/>
          </p:nvPr>
        </p:nvGraphicFramePr>
        <p:xfrm>
          <a:off x="5456838" y="1030672"/>
          <a:ext cx="2728982" cy="5308624"/>
        </p:xfrm>
        <a:graphic>
          <a:graphicData uri="http://schemas.openxmlformats.org/drawingml/2006/table">
            <a:tbl>
              <a:tblPr firstRow="1" bandRow="1">
                <a:tableStyleId>{5C22544A-7EE6-4342-B048-85BDC9FD1C3A}</a:tableStyleId>
              </a:tblPr>
              <a:tblGrid>
                <a:gridCol w="2728982"/>
              </a:tblGrid>
              <a:tr h="376606">
                <a:tc>
                  <a:txBody>
                    <a:bodyPr/>
                    <a:lstStyle/>
                    <a:p>
                      <a:pPr algn="l"/>
                      <a:r>
                        <a:rPr lang="en-US" sz="800" dirty="0" smtClean="0">
                          <a:solidFill>
                            <a:schemeClr val="tx1"/>
                          </a:solidFill>
                        </a:rPr>
                        <a:t>VES  Requirements Mapping</a:t>
                      </a:r>
                      <a:endParaRPr 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r>
              <a:tr h="376606">
                <a:tc>
                  <a:txBody>
                    <a:bodyPr/>
                    <a:lstStyle/>
                    <a:p>
                      <a:pPr algn="l"/>
                      <a:r>
                        <a:rPr lang="en-US" sz="1400" dirty="0" smtClean="0">
                          <a:solidFill>
                            <a:srgbClr val="FF0000"/>
                          </a:solidFill>
                          <a:sym typeface="Wingdings"/>
                        </a:rPr>
                        <a:t></a:t>
                      </a:r>
                      <a:r>
                        <a:rPr lang="en-US" sz="800" dirty="0" smtClean="0">
                          <a:sym typeface="Wingdings"/>
                        </a:rPr>
                        <a:t> </a:t>
                      </a:r>
                      <a:r>
                        <a:rPr lang="en-US" sz="800" dirty="0" smtClean="0"/>
                        <a:t>Overall common Event Data model, Event Stream and collection  architecture</a:t>
                      </a:r>
                      <a:endParaRPr lang="en-US" sz="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r h="376606">
                <a:tc>
                  <a:txBody>
                    <a:bodyPr/>
                    <a:lstStyle/>
                    <a:p>
                      <a:pPr algn="l"/>
                      <a:endParaRPr lang="en-US" sz="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43126">
                <a:tc>
                  <a:txBody>
                    <a:bodyPr/>
                    <a:lstStyle/>
                    <a:p>
                      <a:pPr marL="0" marR="0" lvl="2" indent="0" algn="l" defTabSz="914270" rtl="0" eaLnBrk="1" fontAlgn="auto" latinLnBrk="0" hangingPunct="1">
                        <a:lnSpc>
                          <a:spcPct val="100000"/>
                        </a:lnSpc>
                        <a:spcBef>
                          <a:spcPts val="0"/>
                        </a:spcBef>
                        <a:spcAft>
                          <a:spcPts val="0"/>
                        </a:spcAft>
                        <a:buClrTx/>
                        <a:buSzTx/>
                        <a:buFontTx/>
                        <a:buNone/>
                        <a:tabLst/>
                        <a:defRPr/>
                      </a:pPr>
                      <a:r>
                        <a:rPr lang="en-US" sz="1400" dirty="0" smtClean="0">
                          <a:solidFill>
                            <a:srgbClr val="FF0000"/>
                          </a:solidFill>
                          <a:sym typeface="Wingdings"/>
                        </a:rPr>
                        <a:t></a:t>
                      </a:r>
                      <a:r>
                        <a:rPr lang="en-US" sz="800" dirty="0" smtClean="0">
                          <a:sym typeface="Wingdings"/>
                        </a:rPr>
                        <a:t> </a:t>
                      </a:r>
                      <a:r>
                        <a:rPr lang="en-US" sz="800" dirty="0" smtClean="0">
                          <a:solidFill>
                            <a:schemeClr val="tx1"/>
                          </a:solidFill>
                        </a:rPr>
                        <a:t>OPNFV support for the VES Common Event Data Model</a:t>
                      </a:r>
                    </a:p>
                    <a:p>
                      <a:pPr algn="l"/>
                      <a:endParaRPr lang="en-US" sz="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r h="588124">
                <a:tc>
                  <a:txBody>
                    <a:bodyPr/>
                    <a:lstStyle/>
                    <a:p>
                      <a:pPr marL="457135" marR="0" lvl="6" indent="0" algn="l" defTabSz="914270" rtl="0" eaLnBrk="1" fontAlgn="auto" latinLnBrk="0" hangingPunct="1">
                        <a:lnSpc>
                          <a:spcPct val="100000"/>
                        </a:lnSpc>
                        <a:spcBef>
                          <a:spcPts val="0"/>
                        </a:spcBef>
                        <a:spcAft>
                          <a:spcPts val="0"/>
                        </a:spcAft>
                        <a:buClrTx/>
                        <a:buSzTx/>
                        <a:buFontTx/>
                        <a:buNone/>
                        <a:tabLst/>
                        <a:defRPr/>
                      </a:pPr>
                      <a:r>
                        <a:rPr lang="en-US" sz="1400" dirty="0" smtClean="0">
                          <a:solidFill>
                            <a:srgbClr val="FF0000"/>
                          </a:solidFill>
                          <a:sym typeface="Wingdings"/>
                        </a:rPr>
                        <a:t></a:t>
                      </a:r>
                      <a:r>
                        <a:rPr lang="en-US" sz="800" dirty="0" smtClean="0">
                          <a:solidFill>
                            <a:schemeClr val="tx1"/>
                          </a:solidFill>
                        </a:rPr>
                        <a:t>Consisting of a Header and an Event Specific Block, with additional Name/Value fields for extensibility</a:t>
                      </a:r>
                    </a:p>
                    <a:p>
                      <a:pPr algn="l"/>
                      <a:endParaRPr lang="en-US" sz="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r h="376606">
                <a:tc>
                  <a:txBody>
                    <a:bodyPr/>
                    <a:lstStyle/>
                    <a:p>
                      <a:pPr marL="55627" lvl="2" indent="-169863" algn="l">
                        <a:buFont typeface="Wingdings" panose="05000000000000000000" pitchFamily="2" charset="2"/>
                        <a:buNone/>
                        <a:tabLst>
                          <a:tab pos="282575" algn="l"/>
                        </a:tabLst>
                      </a:pPr>
                      <a:r>
                        <a:rPr lang="en-US" sz="1400" dirty="0" smtClean="0">
                          <a:solidFill>
                            <a:srgbClr val="FF0000"/>
                          </a:solidFill>
                          <a:sym typeface="Wingdings"/>
                        </a:rPr>
                        <a:t></a:t>
                      </a:r>
                      <a:r>
                        <a:rPr lang="en-US" sz="800" dirty="0" smtClean="0">
                          <a:solidFill>
                            <a:schemeClr val="tx1"/>
                          </a:solidFill>
                        </a:rPr>
                        <a:t>A VNF Event Stream (VES) Common Event Data Model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r h="588124">
                <a:tc>
                  <a:txBody>
                    <a:bodyPr/>
                    <a:lstStyle/>
                    <a:p>
                      <a:pPr marL="457135" marR="0" lvl="6" indent="0" algn="l" defTabSz="914270" rtl="0" eaLnBrk="1" fontAlgn="auto" latinLnBrk="0" hangingPunct="1">
                        <a:lnSpc>
                          <a:spcPct val="100000"/>
                        </a:lnSpc>
                        <a:spcBef>
                          <a:spcPts val="0"/>
                        </a:spcBef>
                        <a:spcAft>
                          <a:spcPts val="0"/>
                        </a:spcAft>
                        <a:buClrTx/>
                        <a:buSzTx/>
                        <a:buFontTx/>
                        <a:buNone/>
                        <a:tabLst/>
                        <a:defRPr/>
                      </a:pPr>
                      <a:r>
                        <a:rPr lang="en-US" sz="1400" dirty="0" smtClean="0">
                          <a:solidFill>
                            <a:srgbClr val="FF0000"/>
                          </a:solidFill>
                          <a:sym typeface="Wingdings"/>
                        </a:rPr>
                        <a:t></a:t>
                      </a:r>
                      <a:r>
                        <a:rPr lang="en-US" sz="800" dirty="0" smtClean="0">
                          <a:solidFill>
                            <a:schemeClr val="tx1"/>
                          </a:solidFill>
                        </a:rPr>
                        <a:t>A VES Agent that can collect the VNF Event Stream data from the VNF and deliver it to the VES Collector</a:t>
                      </a:r>
                    </a:p>
                    <a:p>
                      <a:pPr lvl="1" algn="l"/>
                      <a:endParaRPr lang="en-US" sz="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r h="588124">
                <a:tc>
                  <a:txBody>
                    <a:bodyPr/>
                    <a:lstStyle/>
                    <a:p>
                      <a:pPr marL="457135" marR="0" lvl="6" indent="0" algn="l" defTabSz="914270" rtl="0" eaLnBrk="1" fontAlgn="auto" latinLnBrk="0" hangingPunct="1">
                        <a:lnSpc>
                          <a:spcPct val="100000"/>
                        </a:lnSpc>
                        <a:spcBef>
                          <a:spcPts val="0"/>
                        </a:spcBef>
                        <a:spcAft>
                          <a:spcPts val="0"/>
                        </a:spcAft>
                        <a:buClrTx/>
                        <a:buSzTx/>
                        <a:buFontTx/>
                        <a:buNone/>
                        <a:tabLst/>
                        <a:defRPr/>
                      </a:pPr>
                      <a:r>
                        <a:rPr lang="en-US" sz="1400" dirty="0" smtClean="0">
                          <a:solidFill>
                            <a:srgbClr val="FF0000"/>
                          </a:solidFill>
                          <a:sym typeface="Wingdings"/>
                        </a:rPr>
                        <a:t></a:t>
                      </a:r>
                      <a:r>
                        <a:rPr lang="en-US" sz="800" dirty="0" smtClean="0">
                          <a:solidFill>
                            <a:schemeClr val="tx1"/>
                          </a:solidFill>
                        </a:rPr>
                        <a:t>A VES Collector that can consume the VNF Event Stream data, and store the data in a database backend</a:t>
                      </a:r>
                    </a:p>
                    <a:p>
                      <a:pPr lvl="1" algn="l"/>
                      <a:endParaRPr lang="en-US" sz="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r h="588124">
                <a:tc>
                  <a:txBody>
                    <a:bodyPr/>
                    <a:lstStyle/>
                    <a:p>
                      <a:pPr marL="457135" marR="0" lvl="6" indent="0" algn="l" defTabSz="914270" rtl="0" eaLnBrk="1" fontAlgn="auto" latinLnBrk="0" hangingPunct="1">
                        <a:lnSpc>
                          <a:spcPct val="100000"/>
                        </a:lnSpc>
                        <a:spcBef>
                          <a:spcPts val="0"/>
                        </a:spcBef>
                        <a:spcAft>
                          <a:spcPts val="0"/>
                        </a:spcAft>
                        <a:buClrTx/>
                        <a:buSzTx/>
                        <a:buFontTx/>
                        <a:buNone/>
                        <a:tabLst/>
                        <a:defRPr/>
                      </a:pPr>
                      <a:r>
                        <a:rPr lang="en-US" sz="1400" dirty="0" smtClean="0">
                          <a:solidFill>
                            <a:srgbClr val="FF0000"/>
                          </a:solidFill>
                          <a:sym typeface="Wingdings"/>
                        </a:rPr>
                        <a:t></a:t>
                      </a:r>
                      <a:r>
                        <a:rPr lang="en-US" sz="800" i="1" dirty="0" smtClean="0">
                          <a:solidFill>
                            <a:schemeClr val="tx1"/>
                          </a:solidFill>
                        </a:rPr>
                        <a:t>VES plugins for integration with </a:t>
                      </a:r>
                      <a:r>
                        <a:rPr lang="en-US" sz="800" i="1" dirty="0" err="1" smtClean="0">
                          <a:solidFill>
                            <a:schemeClr val="tx1"/>
                          </a:solidFill>
                        </a:rPr>
                        <a:t>OpenStack</a:t>
                      </a:r>
                      <a:r>
                        <a:rPr lang="en-US" sz="800" i="1" dirty="0" smtClean="0">
                          <a:solidFill>
                            <a:schemeClr val="tx1"/>
                          </a:solidFill>
                        </a:rPr>
                        <a:t> infrastructure services such as </a:t>
                      </a:r>
                      <a:r>
                        <a:rPr lang="en-US" sz="800" i="1" dirty="0" err="1" smtClean="0">
                          <a:solidFill>
                            <a:schemeClr val="tx1"/>
                          </a:solidFill>
                        </a:rPr>
                        <a:t>Monasca</a:t>
                      </a:r>
                      <a:r>
                        <a:rPr lang="en-US" sz="800" i="1" dirty="0" smtClean="0">
                          <a:solidFill>
                            <a:schemeClr val="tx1"/>
                          </a:solidFill>
                        </a:rPr>
                        <a:t> and </a:t>
                      </a:r>
                      <a:r>
                        <a:rPr lang="en-US" sz="800" i="1" dirty="0" err="1" smtClean="0">
                          <a:solidFill>
                            <a:schemeClr val="tx1"/>
                          </a:solidFill>
                        </a:rPr>
                        <a:t>Vitrage</a:t>
                      </a:r>
                      <a:r>
                        <a:rPr lang="en-US" sz="800" i="1" dirty="0" smtClean="0">
                          <a:solidFill>
                            <a:schemeClr val="tx1"/>
                          </a:solidFill>
                        </a:rPr>
                        <a:t> ( </a:t>
                      </a:r>
                    </a:p>
                    <a:p>
                      <a:pPr lvl="1" algn="l"/>
                      <a:endParaRPr lang="en-US" sz="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r h="380150">
                <a:tc>
                  <a:txBody>
                    <a:bodyPr/>
                    <a:lstStyle/>
                    <a:p>
                      <a:pPr algn="l"/>
                      <a:r>
                        <a:rPr lang="en-US" sz="1400" dirty="0" smtClean="0">
                          <a:solidFill>
                            <a:srgbClr val="FF0000"/>
                          </a:solidFill>
                          <a:sym typeface="Wingdings"/>
                        </a:rPr>
                        <a:t></a:t>
                      </a:r>
                      <a:r>
                        <a:rPr lang="en-US" sz="800" dirty="0" smtClean="0">
                          <a:solidFill>
                            <a:schemeClr val="tx1"/>
                          </a:solidFill>
                        </a:rPr>
                        <a:t>Common</a:t>
                      </a:r>
                      <a:r>
                        <a:rPr lang="en-US" sz="800" baseline="0" dirty="0" smtClean="0">
                          <a:solidFill>
                            <a:schemeClr val="tx1"/>
                          </a:solidFill>
                        </a:rPr>
                        <a:t> Event Data Model:(Fault, Custom, programmable), </a:t>
                      </a:r>
                      <a:r>
                        <a:rPr lang="en-US" sz="800" i="1" baseline="0" dirty="0" smtClean="0">
                          <a:solidFill>
                            <a:schemeClr val="tx1"/>
                          </a:solidFill>
                        </a:rPr>
                        <a:t>authentication</a:t>
                      </a:r>
                      <a:r>
                        <a:rPr lang="en-US" sz="800" baseline="0" dirty="0" smtClean="0">
                          <a:solidFill>
                            <a:schemeClr val="tx1"/>
                          </a:solidFill>
                        </a:rPr>
                        <a:t>, access</a:t>
                      </a:r>
                      <a:endParaRPr 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bl>
          </a:graphicData>
        </a:graphic>
      </p:graphicFrame>
      <p:sp>
        <p:nvSpPr>
          <p:cNvPr id="4" name="Slide Number Placeholder 3"/>
          <p:cNvSpPr>
            <a:spLocks noGrp="1"/>
          </p:cNvSpPr>
          <p:nvPr>
            <p:ph type="sldNum" sz="quarter" idx="12"/>
          </p:nvPr>
        </p:nvSpPr>
        <p:spPr/>
        <p:txBody>
          <a:bodyPr/>
          <a:lstStyle/>
          <a:p>
            <a:fld id="{6C9CD605-947A-3C4E-98CB-B055F943FEBA}" type="slidenum">
              <a:rPr lang="en-US" smtClean="0"/>
              <a:pPr/>
              <a:t>23</a:t>
            </a:fld>
            <a:endParaRPr lang="en-US" dirty="0"/>
          </a:p>
        </p:txBody>
      </p:sp>
    </p:spTree>
    <p:extLst>
      <p:ext uri="{BB962C8B-B14F-4D97-AF65-F5344CB8AC3E}">
        <p14:creationId xmlns:p14="http://schemas.microsoft.com/office/powerpoint/2010/main" val="637241005"/>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6"/>
          <p:cNvGraphicFramePr>
            <a:graphicFrameLocks/>
          </p:cNvGraphicFramePr>
          <p:nvPr>
            <p:extLst>
              <p:ext uri="{D42A27DB-BD31-4B8C-83A1-F6EECF244321}">
                <p14:modId xmlns:p14="http://schemas.microsoft.com/office/powerpoint/2010/main" val="931977193"/>
              </p:ext>
            </p:extLst>
          </p:nvPr>
        </p:nvGraphicFramePr>
        <p:xfrm>
          <a:off x="53974" y="1095152"/>
          <a:ext cx="11939551" cy="5390655"/>
        </p:xfrm>
        <a:graphic>
          <a:graphicData uri="http://schemas.openxmlformats.org/drawingml/2006/table">
            <a:tbl>
              <a:tblPr firstRow="1" bandRow="1">
                <a:tableStyleId>{93296810-A885-4BE3-A3E7-6D5BEEA58F35}</a:tableStyleId>
              </a:tblPr>
              <a:tblGrid>
                <a:gridCol w="2179808"/>
                <a:gridCol w="2179808"/>
                <a:gridCol w="2179808"/>
                <a:gridCol w="2179808"/>
                <a:gridCol w="3220319"/>
              </a:tblGrid>
              <a:tr h="338053">
                <a:tc>
                  <a:txBody>
                    <a:bodyPr/>
                    <a:lstStyle/>
                    <a:p>
                      <a:r>
                        <a:rPr lang="en-US" sz="1400" dirty="0" smtClean="0"/>
                        <a:t>Core</a:t>
                      </a:r>
                      <a:r>
                        <a:rPr lang="en-US" sz="1400" baseline="0" dirty="0" smtClean="0"/>
                        <a:t> features</a:t>
                      </a:r>
                      <a:endParaRPr lang="en-US" sz="1400" dirty="0"/>
                    </a:p>
                  </a:txBody>
                  <a:tcPr marL="91461" marR="91461" marT="45731" marB="45731"/>
                </a:tc>
                <a:tc>
                  <a:txBody>
                    <a:bodyPr/>
                    <a:lstStyle/>
                    <a:p>
                      <a:r>
                        <a:rPr lang="en-US" sz="1400" dirty="0" smtClean="0"/>
                        <a:t>DDS</a:t>
                      </a:r>
                      <a:endParaRPr lang="en-US" sz="1400" dirty="0"/>
                    </a:p>
                  </a:txBody>
                  <a:tcPr marL="91461" marR="91461" marT="45731" marB="45731"/>
                </a:tc>
                <a:tc>
                  <a:txBody>
                    <a:bodyPr/>
                    <a:lstStyle/>
                    <a:p>
                      <a:r>
                        <a:rPr lang="en-US" sz="1400" dirty="0" smtClean="0"/>
                        <a:t>Kafka</a:t>
                      </a:r>
                      <a:endParaRPr lang="en-US" sz="1400" dirty="0"/>
                    </a:p>
                  </a:txBody>
                  <a:tcPr marL="91461" marR="91461" marT="45731" marB="45731"/>
                </a:tc>
                <a:tc>
                  <a:txBody>
                    <a:bodyPr/>
                    <a:lstStyle/>
                    <a:p>
                      <a:r>
                        <a:rPr lang="en-US" sz="1400" dirty="0" smtClean="0"/>
                        <a:t>Kafka</a:t>
                      </a:r>
                      <a:r>
                        <a:rPr lang="en-US" sz="1400" baseline="0" dirty="0" smtClean="0"/>
                        <a:t> Streaming</a:t>
                      </a:r>
                      <a:endParaRPr lang="en-US" sz="1400" dirty="0"/>
                    </a:p>
                  </a:txBody>
                  <a:tcPr marL="91461" marR="91461" marT="45731" marB="45731"/>
                </a:tc>
                <a:tc>
                  <a:txBody>
                    <a:bodyPr/>
                    <a:lstStyle/>
                    <a:p>
                      <a:endParaRPr lang="en-US" sz="1400" dirty="0"/>
                    </a:p>
                  </a:txBody>
                  <a:tcPr marL="91461" marR="91461" marT="45731" marB="45731"/>
                </a:tc>
              </a:tr>
              <a:tr h="971832">
                <a:tc>
                  <a:txBody>
                    <a:bodyPr/>
                    <a:lstStyle/>
                    <a:p>
                      <a:r>
                        <a:rPr lang="en-US" sz="1400" dirty="0" smtClean="0"/>
                        <a:t>In Memory Distributed DB</a:t>
                      </a:r>
                      <a:endParaRPr lang="en-US" sz="1400" dirty="0"/>
                    </a:p>
                  </a:txBody>
                  <a:tcPr marL="91461" marR="91461" marT="45731" marB="4573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sym typeface="Wingdings"/>
                        </a:rPr>
                        <a:t> </a:t>
                      </a:r>
                      <a:r>
                        <a:rPr lang="en-US" sz="1400" dirty="0" smtClean="0">
                          <a:sym typeface="Wingdings"/>
                        </a:rPr>
                        <a:t>Data/Object</a:t>
                      </a:r>
                      <a:r>
                        <a:rPr lang="en-US" sz="1400" baseline="0" dirty="0" smtClean="0">
                          <a:sym typeface="Wingdings"/>
                        </a:rPr>
                        <a:t> Centric DB Store, with Data Query Language support</a:t>
                      </a:r>
                      <a:endParaRPr lang="en-US" sz="1400" dirty="0" smtClean="0"/>
                    </a:p>
                  </a:txBody>
                  <a:tcPr marL="91461" marR="91461" marT="45731" marB="45731"/>
                </a:tc>
                <a:tc>
                  <a:txBody>
                    <a:bodyPr/>
                    <a:lstStyle/>
                    <a:p>
                      <a:r>
                        <a:rPr lang="en-US" sz="1400" dirty="0" smtClean="0"/>
                        <a:t>Log based, Message Store, no visibility at the Data level</a:t>
                      </a:r>
                      <a:endParaRPr lang="en-US" sz="1400" dirty="0"/>
                    </a:p>
                  </a:txBody>
                  <a:tcPr marL="91461" marR="91461" marT="45731" marB="45731"/>
                </a:tc>
                <a:tc>
                  <a:txBody>
                    <a:bodyPr/>
                    <a:lstStyle/>
                    <a:p>
                      <a:r>
                        <a:rPr lang="en-US" sz="1400" dirty="0" smtClean="0"/>
                        <a:t>Query layer</a:t>
                      </a:r>
                      <a:r>
                        <a:rPr lang="en-US" sz="1400" baseline="0" dirty="0" smtClean="0"/>
                        <a:t> </a:t>
                      </a:r>
                      <a:r>
                        <a:rPr lang="en-US" sz="1400" dirty="0" smtClean="0"/>
                        <a:t>based on Message Store, no visibility at the Data level</a:t>
                      </a:r>
                      <a:endParaRPr lang="en-US" sz="1400" dirty="0"/>
                    </a:p>
                  </a:txBody>
                  <a:tcPr marL="91461" marR="91461" marT="45731" marB="45731"/>
                </a:tc>
                <a:tc>
                  <a:txBody>
                    <a:bodyPr/>
                    <a:lstStyle/>
                    <a:p>
                      <a:r>
                        <a:rPr lang="en-US" sz="1400" dirty="0" smtClean="0"/>
                        <a:t>Further DDS</a:t>
                      </a:r>
                      <a:r>
                        <a:rPr lang="en-US" sz="1400" baseline="0" dirty="0" smtClean="0"/>
                        <a:t> provides “Eventual Consistency” based data synchronization in Global Space providing consistent </a:t>
                      </a:r>
                      <a:r>
                        <a:rPr lang="en-US" sz="1400" i="1" baseline="0" dirty="0" smtClean="0">
                          <a:solidFill>
                            <a:srgbClr val="FF0000"/>
                          </a:solidFill>
                        </a:rPr>
                        <a:t>state</a:t>
                      </a:r>
                      <a:endParaRPr lang="en-US" sz="1400" i="1" dirty="0">
                        <a:solidFill>
                          <a:srgbClr val="FF0000"/>
                        </a:solidFill>
                      </a:endParaRPr>
                    </a:p>
                  </a:txBody>
                  <a:tcPr marL="91461" marR="91461" marT="45731" marB="45731"/>
                </a:tc>
              </a:tr>
              <a:tr h="1916668">
                <a:tc>
                  <a:txBody>
                    <a:bodyPr/>
                    <a:lstStyle/>
                    <a:p>
                      <a:r>
                        <a:rPr lang="en-US" sz="1400" dirty="0" smtClean="0"/>
                        <a:t>Integrated</a:t>
                      </a:r>
                      <a:r>
                        <a:rPr lang="en-US" sz="1400" baseline="0" dirty="0" smtClean="0"/>
                        <a:t> Efficient secure publish-subscribe binary-level communication</a:t>
                      </a:r>
                      <a:endParaRPr lang="en-US" sz="1400" dirty="0"/>
                    </a:p>
                  </a:txBody>
                  <a:tcPr marL="91461" marR="91461" marT="45731" marB="4573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sym typeface="Wingdings"/>
                        </a:rPr>
                        <a:t></a:t>
                      </a:r>
                      <a:endParaRPr lang="en-US" sz="1400" dirty="0" smtClean="0"/>
                    </a:p>
                    <a:p>
                      <a:r>
                        <a:rPr lang="en-US" sz="1400" dirty="0" smtClean="0"/>
                        <a:t>Asynchronous Pub/Sub</a:t>
                      </a:r>
                      <a:r>
                        <a:rPr lang="en-US" sz="1400" baseline="0" dirty="0" smtClean="0"/>
                        <a:t> with distributed Domain based partitioning, data event Pub/Sub is strongly typed(binary) and state oriented </a:t>
                      </a:r>
                      <a:endParaRPr lang="en-US" sz="1400" dirty="0"/>
                    </a:p>
                  </a:txBody>
                  <a:tcPr marL="91461" marR="91461" marT="45731" marB="45731"/>
                </a:tc>
                <a:tc>
                  <a:txBody>
                    <a:bodyPr/>
                    <a:lstStyle/>
                    <a:p>
                      <a:r>
                        <a:rPr lang="en-US" sz="1400" dirty="0" smtClean="0"/>
                        <a:t>Text-based events, JSON based encoding , overhead communication and processing</a:t>
                      </a:r>
                      <a:endParaRPr lang="en-US" sz="1400" dirty="0"/>
                    </a:p>
                  </a:txBody>
                  <a:tcPr marL="91461" marR="91461" marT="45731" marB="4573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Text-based events, JSON based encoding , overhead communication and processing</a:t>
                      </a:r>
                    </a:p>
                    <a:p>
                      <a:endParaRPr lang="en-US" sz="1400" dirty="0"/>
                    </a:p>
                  </a:txBody>
                  <a:tcPr marL="91461" marR="91461" marT="45731" marB="45731"/>
                </a:tc>
                <a:tc>
                  <a:txBody>
                    <a:bodyPr/>
                    <a:lstStyle/>
                    <a:p>
                      <a:r>
                        <a:rPr lang="en-US" sz="1400" dirty="0" smtClean="0"/>
                        <a:t>Further DDS</a:t>
                      </a:r>
                      <a:r>
                        <a:rPr lang="en-US" sz="1400" baseline="0" dirty="0" smtClean="0"/>
                        <a:t> DB cache and pub/sub are intelligent, as DDS tracks state of the data events stored.  It allows for application to become model driven through well structure data models</a:t>
                      </a:r>
                      <a:endParaRPr lang="en-US" sz="1400" dirty="0"/>
                    </a:p>
                  </a:txBody>
                  <a:tcPr marL="91461" marR="91461" marT="45731" marB="45731"/>
                </a:tc>
              </a:tr>
              <a:tr h="2105635">
                <a:tc>
                  <a:txBody>
                    <a:bodyPr/>
                    <a:lstStyle/>
                    <a:p>
                      <a:r>
                        <a:rPr lang="en-US" sz="1400" dirty="0" smtClean="0"/>
                        <a:t>System</a:t>
                      </a:r>
                      <a:r>
                        <a:rPr lang="en-US" sz="1400" baseline="0" dirty="0" smtClean="0"/>
                        <a:t> event reporting and logging</a:t>
                      </a:r>
                      <a:endParaRPr lang="en-US" sz="1400" dirty="0"/>
                    </a:p>
                  </a:txBody>
                  <a:tcPr marL="91461" marR="91461" marT="45731" marB="4573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sym typeface="Wingdings"/>
                        </a:rPr>
                        <a:t> </a:t>
                      </a:r>
                      <a:r>
                        <a:rPr lang="en-US" sz="1400" dirty="0" smtClean="0">
                          <a:sym typeface="Wingdings"/>
                        </a:rPr>
                        <a:t>Data/Object</a:t>
                      </a:r>
                      <a:r>
                        <a:rPr lang="en-US" sz="1400" baseline="0" dirty="0" smtClean="0">
                          <a:sym typeface="Wingdings"/>
                        </a:rPr>
                        <a:t> Centric DB Store, with Data Query Language support</a:t>
                      </a:r>
                      <a:endParaRPr lang="en-US" sz="1400" dirty="0" smtClean="0"/>
                    </a:p>
                    <a:p>
                      <a:r>
                        <a:rPr lang="en-US" sz="1400" dirty="0" smtClean="0"/>
                        <a:t>Rich Pub/Sub event tracking, reporting and logging with</a:t>
                      </a:r>
                      <a:r>
                        <a:rPr lang="en-US" sz="1400" baseline="0" dirty="0" smtClean="0"/>
                        <a:t> fine tuning through knobs for optimizing the data event traffic</a:t>
                      </a:r>
                      <a:endParaRPr lang="en-US" sz="1400" dirty="0"/>
                    </a:p>
                  </a:txBody>
                  <a:tcPr marL="91461" marR="91461" marT="45731" marB="45731"/>
                </a:tc>
                <a:tc>
                  <a:txBody>
                    <a:bodyPr/>
                    <a:lstStyle/>
                    <a:p>
                      <a:r>
                        <a:rPr lang="en-US" sz="1400" dirty="0" smtClean="0"/>
                        <a:t>Relies on TCP for flow control</a:t>
                      </a:r>
                      <a:endParaRPr lang="en-US" sz="1400" dirty="0"/>
                    </a:p>
                  </a:txBody>
                  <a:tcPr marL="91461" marR="91461" marT="45731" marB="45731"/>
                </a:tc>
                <a:tc>
                  <a:txBody>
                    <a:bodyPr/>
                    <a:lstStyle/>
                    <a:p>
                      <a:r>
                        <a:rPr lang="en-US" sz="1400" dirty="0" smtClean="0"/>
                        <a:t>Relies</a:t>
                      </a:r>
                      <a:r>
                        <a:rPr lang="en-US" sz="1400" baseline="0" dirty="0" smtClean="0"/>
                        <a:t> on TCP for flow control</a:t>
                      </a:r>
                      <a:endParaRPr lang="en-US" sz="1400" dirty="0"/>
                    </a:p>
                  </a:txBody>
                  <a:tcPr marL="91461" marR="91461" marT="45731" marB="45731"/>
                </a:tc>
                <a:tc>
                  <a:txBody>
                    <a:bodyPr/>
                    <a:lstStyle/>
                    <a:p>
                      <a:r>
                        <a:rPr lang="en-US" sz="1400" dirty="0" smtClean="0"/>
                        <a:t>DDS provides rich event tracking</a:t>
                      </a:r>
                      <a:r>
                        <a:rPr lang="en-US" sz="1400" baseline="0" dirty="0" smtClean="0"/>
                        <a:t> metrics for optimal data event traffic in the network on both Publisher and Subscriber end</a:t>
                      </a:r>
                      <a:endParaRPr lang="en-US" sz="1400" dirty="0"/>
                    </a:p>
                  </a:txBody>
                  <a:tcPr marL="91461" marR="91461" marT="45731" marB="45731"/>
                </a:tc>
              </a:tr>
            </a:tbl>
          </a:graphicData>
        </a:graphic>
      </p:graphicFrame>
      <p:sp>
        <p:nvSpPr>
          <p:cNvPr id="3" name="Title 1"/>
          <p:cNvSpPr txBox="1">
            <a:spLocks/>
          </p:cNvSpPr>
          <p:nvPr/>
        </p:nvSpPr>
        <p:spPr>
          <a:xfrm>
            <a:off x="357339" y="220397"/>
            <a:ext cx="10060728" cy="493974"/>
          </a:xfrm>
          <a:prstGeom prst="rect">
            <a:avLst/>
          </a:prstGeom>
        </p:spPr>
        <p:txBody>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2800" dirty="0" smtClean="0">
                <a:solidFill>
                  <a:schemeClr val="bg1"/>
                </a:solidFill>
              </a:rPr>
              <a:t>ONAP Gaps  </a:t>
            </a:r>
            <a:r>
              <a:rPr lang="en-US" sz="1800" i="1" dirty="0" smtClean="0">
                <a:solidFill>
                  <a:schemeClr val="bg1"/>
                </a:solidFill>
              </a:rPr>
              <a:t>for</a:t>
            </a:r>
            <a:r>
              <a:rPr lang="en-US" sz="2800" dirty="0" smtClean="0">
                <a:solidFill>
                  <a:schemeClr val="bg1"/>
                </a:solidFill>
              </a:rPr>
              <a:t> Distributed Streaming and Data Synchronization</a:t>
            </a:r>
            <a:endParaRPr lang="en-US" sz="2800" dirty="0">
              <a:solidFill>
                <a:schemeClr val="bg1"/>
              </a:solidFill>
            </a:endParaRPr>
          </a:p>
        </p:txBody>
      </p:sp>
      <p:sp>
        <p:nvSpPr>
          <p:cNvPr id="4" name="Slide Number Placeholder 3"/>
          <p:cNvSpPr>
            <a:spLocks noGrp="1"/>
          </p:cNvSpPr>
          <p:nvPr>
            <p:ph type="sldNum" sz="quarter" idx="12"/>
          </p:nvPr>
        </p:nvSpPr>
        <p:spPr/>
        <p:txBody>
          <a:bodyPr/>
          <a:lstStyle/>
          <a:p>
            <a:fld id="{6C9CD605-947A-3C4E-98CB-B055F943FEBA}" type="slidenum">
              <a:rPr lang="en-US" smtClean="0"/>
              <a:pPr/>
              <a:t>24</a:t>
            </a:fld>
            <a:endParaRPr lang="en-US" dirty="0"/>
          </a:p>
        </p:txBody>
      </p:sp>
    </p:spTree>
    <p:extLst>
      <p:ext uri="{BB962C8B-B14F-4D97-AF65-F5344CB8AC3E}">
        <p14:creationId xmlns:p14="http://schemas.microsoft.com/office/powerpoint/2010/main" val="474060575"/>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357339" y="220397"/>
            <a:ext cx="10060728" cy="493974"/>
          </a:xfrm>
          <a:prstGeom prst="rect">
            <a:avLst/>
          </a:prstGeom>
        </p:spPr>
        <p:txBody>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2800" dirty="0" smtClean="0">
                <a:solidFill>
                  <a:schemeClr val="bg1"/>
                </a:solidFill>
              </a:rPr>
              <a:t>ONAP Gaps  </a:t>
            </a:r>
            <a:r>
              <a:rPr lang="en-US" sz="1800" i="1" dirty="0" smtClean="0">
                <a:solidFill>
                  <a:schemeClr val="bg1"/>
                </a:solidFill>
              </a:rPr>
              <a:t>for</a:t>
            </a:r>
            <a:r>
              <a:rPr lang="en-US" sz="2800" dirty="0" smtClean="0">
                <a:solidFill>
                  <a:schemeClr val="bg1"/>
                </a:solidFill>
              </a:rPr>
              <a:t> Distributed Streaming and Data Synchronization</a:t>
            </a:r>
            <a:endParaRPr lang="en-US" sz="2800" dirty="0">
              <a:solidFill>
                <a:schemeClr val="bg1"/>
              </a:solidFill>
            </a:endParaRPr>
          </a:p>
        </p:txBody>
      </p:sp>
      <p:graphicFrame>
        <p:nvGraphicFramePr>
          <p:cNvPr id="4" name="Content Placeholder 6"/>
          <p:cNvGraphicFramePr>
            <a:graphicFrameLocks/>
          </p:cNvGraphicFramePr>
          <p:nvPr>
            <p:extLst>
              <p:ext uri="{D42A27DB-BD31-4B8C-83A1-F6EECF244321}">
                <p14:modId xmlns:p14="http://schemas.microsoft.com/office/powerpoint/2010/main" val="3392347746"/>
              </p:ext>
            </p:extLst>
          </p:nvPr>
        </p:nvGraphicFramePr>
        <p:xfrm>
          <a:off x="162744" y="1239414"/>
          <a:ext cx="8383940" cy="4184571"/>
        </p:xfrm>
        <a:graphic>
          <a:graphicData uri="http://schemas.openxmlformats.org/drawingml/2006/table">
            <a:tbl>
              <a:tblPr firstRow="1" bandRow="1">
                <a:tableStyleId>{93296810-A885-4BE3-A3E7-6D5BEEA58F35}</a:tableStyleId>
              </a:tblPr>
              <a:tblGrid>
                <a:gridCol w="1676788"/>
                <a:gridCol w="1676788"/>
                <a:gridCol w="1676788"/>
                <a:gridCol w="1676788"/>
                <a:gridCol w="1676788"/>
              </a:tblGrid>
              <a:tr h="518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Core</a:t>
                      </a:r>
                      <a:r>
                        <a:rPr lang="en-US" sz="1400" baseline="0" dirty="0" smtClean="0"/>
                        <a:t> Features</a:t>
                      </a:r>
                      <a:endParaRPr lang="en-US" sz="1400" dirty="0" smtClean="0"/>
                    </a:p>
                  </a:txBody>
                  <a:tcPr marL="91461" marR="91461" marT="45731" marB="45731"/>
                </a:tc>
                <a:tc>
                  <a:txBody>
                    <a:bodyPr/>
                    <a:lstStyle/>
                    <a:p>
                      <a:r>
                        <a:rPr lang="en-US" sz="1400" dirty="0" smtClean="0"/>
                        <a:t>DDS</a:t>
                      </a:r>
                      <a:endParaRPr lang="en-US" sz="1400" dirty="0"/>
                    </a:p>
                  </a:txBody>
                  <a:tcPr marL="91461" marR="91461" marT="45731" marB="45731"/>
                </a:tc>
                <a:tc>
                  <a:txBody>
                    <a:bodyPr/>
                    <a:lstStyle/>
                    <a:p>
                      <a:r>
                        <a:rPr lang="en-US" sz="1400" dirty="0" smtClean="0"/>
                        <a:t>Kafka</a:t>
                      </a:r>
                      <a:endParaRPr lang="en-US" sz="1400" dirty="0"/>
                    </a:p>
                  </a:txBody>
                  <a:tcPr marL="91461" marR="91461" marT="45731" marB="45731"/>
                </a:tc>
                <a:tc>
                  <a:txBody>
                    <a:bodyPr/>
                    <a:lstStyle/>
                    <a:p>
                      <a:r>
                        <a:rPr lang="en-US" sz="1400" dirty="0" smtClean="0"/>
                        <a:t>Kafka</a:t>
                      </a:r>
                      <a:r>
                        <a:rPr lang="en-US" sz="1400" baseline="0" dirty="0" smtClean="0"/>
                        <a:t> Streaming</a:t>
                      </a:r>
                      <a:endParaRPr lang="en-US" sz="1400" dirty="0"/>
                    </a:p>
                  </a:txBody>
                  <a:tcPr marL="91461" marR="91461" marT="45731" marB="45731"/>
                </a:tc>
                <a:tc>
                  <a:txBody>
                    <a:bodyPr/>
                    <a:lstStyle/>
                    <a:p>
                      <a:endParaRPr lang="en-US" sz="1400" dirty="0"/>
                    </a:p>
                  </a:txBody>
                  <a:tcPr marL="91461" marR="91461" marT="45731" marB="45731"/>
                </a:tc>
              </a:tr>
              <a:tr h="1097534">
                <a:tc>
                  <a:txBody>
                    <a:bodyPr/>
                    <a:lstStyle/>
                    <a:p>
                      <a:r>
                        <a:rPr lang="en-US" sz="1400" dirty="0" smtClean="0"/>
                        <a:t>Distributed authentication and access control</a:t>
                      </a:r>
                      <a:endParaRPr lang="en-US" sz="1400" dirty="0"/>
                    </a:p>
                  </a:txBody>
                  <a:tcPr marL="91461" marR="91461" marT="45731" marB="4573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sym typeface="Wingdings"/>
                        </a:rPr>
                        <a:t> </a:t>
                      </a:r>
                      <a:r>
                        <a:rPr lang="en-US" sz="1400" dirty="0" smtClean="0">
                          <a:sym typeface="Wingdings"/>
                        </a:rPr>
                        <a:t>Distributed</a:t>
                      </a:r>
                      <a:r>
                        <a:rPr lang="en-US" sz="1400" baseline="0" dirty="0" smtClean="0">
                          <a:sym typeface="Wingdings"/>
                        </a:rPr>
                        <a:t> Authentication and Access control</a:t>
                      </a:r>
                      <a:endParaRPr lang="en-US" sz="1400" dirty="0" smtClean="0"/>
                    </a:p>
                    <a:p>
                      <a:endParaRPr lang="en-US" sz="1400" dirty="0"/>
                    </a:p>
                  </a:txBody>
                  <a:tcPr marL="91461" marR="91461" marT="45731" marB="4573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sym typeface="Wingdings"/>
                        </a:rPr>
                        <a:t> </a:t>
                      </a:r>
                      <a:r>
                        <a:rPr lang="en-US" sz="1400" dirty="0" smtClean="0">
                          <a:sym typeface="Wingdings"/>
                        </a:rPr>
                        <a:t>Authentication</a:t>
                      </a:r>
                      <a:endParaRPr lang="en-US" sz="1400" dirty="0" smtClean="0"/>
                    </a:p>
                    <a:p>
                      <a:endParaRPr lang="en-US" sz="1400" dirty="0"/>
                    </a:p>
                  </a:txBody>
                  <a:tcPr marL="91461" marR="91461" marT="45731" marB="4573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sym typeface="Wingdings"/>
                        </a:rPr>
                        <a:t> </a:t>
                      </a:r>
                      <a:r>
                        <a:rPr lang="en-US" sz="1400" dirty="0" smtClean="0">
                          <a:sym typeface="Wingdings"/>
                        </a:rPr>
                        <a:t>Authentication</a:t>
                      </a:r>
                      <a:r>
                        <a:rPr lang="en-US" sz="1400" baseline="0" dirty="0" smtClean="0">
                          <a:sym typeface="Wingdings"/>
                        </a:rPr>
                        <a:t> </a:t>
                      </a:r>
                      <a:endParaRPr lang="en-US" sz="1400" dirty="0" smtClean="0"/>
                    </a:p>
                    <a:p>
                      <a:endParaRPr lang="en-US" sz="1400" dirty="0"/>
                    </a:p>
                  </a:txBody>
                  <a:tcPr marL="91461" marR="91461" marT="45731" marB="45731"/>
                </a:tc>
                <a:tc>
                  <a:txBody>
                    <a:bodyPr/>
                    <a:lstStyle/>
                    <a:p>
                      <a:r>
                        <a:rPr lang="en-US" sz="1400" dirty="0" smtClean="0"/>
                        <a:t>DDS</a:t>
                      </a:r>
                      <a:r>
                        <a:rPr lang="en-US" sz="1400" baseline="0" dirty="0" smtClean="0"/>
                        <a:t> allows fine grain access and control </a:t>
                      </a:r>
                      <a:r>
                        <a:rPr lang="en-US" sz="1200" baseline="0" dirty="0" smtClean="0"/>
                        <a:t>Domain-&gt;</a:t>
                      </a:r>
                      <a:r>
                        <a:rPr lang="en-US" sz="1200" baseline="0" smtClean="0"/>
                        <a:t>Partition-&gt; </a:t>
                      </a:r>
                      <a:r>
                        <a:rPr lang="en-US" sz="1200" baseline="0" dirty="0" err="1" smtClean="0"/>
                        <a:t>QoS</a:t>
                      </a:r>
                      <a:r>
                        <a:rPr lang="en-US" sz="1200" baseline="0" dirty="0" smtClean="0"/>
                        <a:t>/Topic-&gt; Subs/Pubs</a:t>
                      </a:r>
                      <a:endParaRPr lang="en-US" sz="1200" dirty="0"/>
                    </a:p>
                  </a:txBody>
                  <a:tcPr marL="91461" marR="91461" marT="45731" marB="45731"/>
                </a:tc>
              </a:tr>
              <a:tr h="2164581">
                <a:tc>
                  <a:txBody>
                    <a:bodyPr/>
                    <a:lstStyle/>
                    <a:p>
                      <a:r>
                        <a:rPr lang="en-US" sz="1400" dirty="0" smtClean="0"/>
                        <a:t>Distributed scheduling and Processing management</a:t>
                      </a:r>
                      <a:endParaRPr lang="en-US" sz="1400" dirty="0"/>
                    </a:p>
                  </a:txBody>
                  <a:tcPr marL="91461" marR="91461" marT="45731" marB="4573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sym typeface="Wingdings"/>
                        </a:rPr>
                        <a:t> </a:t>
                      </a:r>
                      <a:r>
                        <a:rPr lang="en-US" sz="1400" dirty="0" smtClean="0"/>
                        <a:t>Process management is present,</a:t>
                      </a:r>
                      <a:r>
                        <a:rPr lang="en-US" sz="1400" baseline="0" dirty="0" smtClean="0"/>
                        <a:t> DDS tracks the Publishers and Subscribers and re-syncs data upon recovery/re-start</a:t>
                      </a:r>
                      <a:endParaRPr lang="en-US" sz="1400" dirty="0"/>
                    </a:p>
                  </a:txBody>
                  <a:tcPr marL="91461" marR="91461" marT="45731" marB="45731"/>
                </a:tc>
                <a:tc>
                  <a:txBody>
                    <a:bodyPr/>
                    <a:lstStyle/>
                    <a:p>
                      <a:r>
                        <a:rPr lang="en-US" sz="1400" dirty="0" smtClean="0"/>
                        <a:t>Not present</a:t>
                      </a:r>
                      <a:endParaRPr lang="en-US" sz="1400" dirty="0"/>
                    </a:p>
                  </a:txBody>
                  <a:tcPr marL="91461" marR="91461" marT="45731" marB="45731"/>
                </a:tc>
                <a:tc>
                  <a:txBody>
                    <a:bodyPr/>
                    <a:lstStyle/>
                    <a:p>
                      <a:r>
                        <a:rPr lang="en-US" sz="1400" dirty="0" smtClean="0"/>
                        <a:t>Not</a:t>
                      </a:r>
                      <a:r>
                        <a:rPr lang="en-US" sz="1400" baseline="0" dirty="0" smtClean="0"/>
                        <a:t> present</a:t>
                      </a:r>
                      <a:endParaRPr lang="en-US" sz="1400" dirty="0"/>
                    </a:p>
                  </a:txBody>
                  <a:tcPr marL="91461" marR="91461" marT="45731" marB="45731"/>
                </a:tc>
                <a:tc>
                  <a:txBody>
                    <a:bodyPr/>
                    <a:lstStyle/>
                    <a:p>
                      <a:r>
                        <a:rPr lang="en-US" sz="1400" dirty="0" smtClean="0"/>
                        <a:t>**DDS</a:t>
                      </a:r>
                      <a:r>
                        <a:rPr lang="en-US" sz="1400" baseline="0" dirty="0" smtClean="0"/>
                        <a:t> auto scheduling and re-start is an overlay, not present natively</a:t>
                      </a:r>
                      <a:endParaRPr lang="en-US" sz="1400" dirty="0"/>
                    </a:p>
                  </a:txBody>
                  <a:tcPr marL="91461" marR="91461" marT="45731" marB="45731"/>
                </a:tc>
              </a:tr>
              <a:tr h="404176">
                <a:tc>
                  <a:txBody>
                    <a:bodyPr/>
                    <a:lstStyle/>
                    <a:p>
                      <a:endParaRPr lang="en-US" sz="1400" dirty="0"/>
                    </a:p>
                  </a:txBody>
                  <a:tcPr marL="91461" marR="91461" marT="45731" marB="45731"/>
                </a:tc>
                <a:tc>
                  <a:txBody>
                    <a:bodyPr/>
                    <a:lstStyle/>
                    <a:p>
                      <a:endParaRPr lang="en-US" sz="1400" dirty="0"/>
                    </a:p>
                  </a:txBody>
                  <a:tcPr marL="91461" marR="91461" marT="45731" marB="45731"/>
                </a:tc>
                <a:tc>
                  <a:txBody>
                    <a:bodyPr/>
                    <a:lstStyle/>
                    <a:p>
                      <a:endParaRPr lang="en-US" sz="1400"/>
                    </a:p>
                  </a:txBody>
                  <a:tcPr marL="91461" marR="91461" marT="45731" marB="45731"/>
                </a:tc>
                <a:tc>
                  <a:txBody>
                    <a:bodyPr/>
                    <a:lstStyle/>
                    <a:p>
                      <a:endParaRPr lang="en-US" sz="1400"/>
                    </a:p>
                  </a:txBody>
                  <a:tcPr marL="91461" marR="91461" marT="45731" marB="45731"/>
                </a:tc>
                <a:tc>
                  <a:txBody>
                    <a:bodyPr/>
                    <a:lstStyle/>
                    <a:p>
                      <a:endParaRPr lang="en-US" sz="1400" dirty="0"/>
                    </a:p>
                  </a:txBody>
                  <a:tcPr marL="91461" marR="91461" marT="45731" marB="45731"/>
                </a:tc>
              </a:tr>
            </a:tbl>
          </a:graphicData>
        </a:graphic>
      </p:graphicFrame>
      <p:sp>
        <p:nvSpPr>
          <p:cNvPr id="2" name="Slide Number Placeholder 1"/>
          <p:cNvSpPr>
            <a:spLocks noGrp="1"/>
          </p:cNvSpPr>
          <p:nvPr>
            <p:ph type="sldNum" sz="quarter" idx="12"/>
          </p:nvPr>
        </p:nvSpPr>
        <p:spPr/>
        <p:txBody>
          <a:bodyPr/>
          <a:lstStyle/>
          <a:p>
            <a:fld id="{6C9CD605-947A-3C4E-98CB-B055F943FEBA}" type="slidenum">
              <a:rPr lang="en-US" smtClean="0"/>
              <a:pPr/>
              <a:t>25</a:t>
            </a:fld>
            <a:endParaRPr lang="en-US" dirty="0"/>
          </a:p>
        </p:txBody>
      </p:sp>
    </p:spTree>
    <p:extLst>
      <p:ext uri="{BB962C8B-B14F-4D97-AF65-F5344CB8AC3E}">
        <p14:creationId xmlns:p14="http://schemas.microsoft.com/office/powerpoint/2010/main" val="2845195721"/>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796089" y="929482"/>
            <a:ext cx="8193594" cy="5587449"/>
            <a:chOff x="738339" y="621482"/>
            <a:chExt cx="8193594" cy="5587449"/>
          </a:xfrm>
        </p:grpSpPr>
        <p:sp>
          <p:nvSpPr>
            <p:cNvPr id="3" name="TextBox 2"/>
            <p:cNvSpPr txBox="1"/>
            <p:nvPr/>
          </p:nvSpPr>
          <p:spPr>
            <a:xfrm rot="21001431">
              <a:off x="5688276" y="621482"/>
              <a:ext cx="1322170" cy="461665"/>
            </a:xfrm>
            <a:prstGeom prst="rect">
              <a:avLst/>
            </a:prstGeom>
            <a:noFill/>
          </p:spPr>
          <p:txBody>
            <a:bodyPr wrap="square" rtlCol="0">
              <a:spAutoFit/>
            </a:bodyPr>
            <a:lstStyle/>
            <a:p>
              <a:r>
                <a:rPr lang="en-US" sz="1200" dirty="0" smtClean="0">
                  <a:latin typeface="Microsoft YaHei" panose="020B0503020204020204" pitchFamily="34" charset="-122"/>
                  <a:ea typeface="Microsoft YaHei" panose="020B0503020204020204" pitchFamily="34" charset="-122"/>
                </a:rPr>
                <a:t>Synchronize Reliably</a:t>
              </a:r>
              <a:endParaRPr lang="en-US" sz="1200" dirty="0">
                <a:latin typeface="Microsoft YaHei" panose="020B0503020204020204" pitchFamily="34" charset="-122"/>
                <a:ea typeface="Microsoft YaHei" panose="020B0503020204020204" pitchFamily="34" charset="-122"/>
              </a:endParaRPr>
            </a:p>
          </p:txBody>
        </p:sp>
        <p:sp>
          <p:nvSpPr>
            <p:cNvPr id="4" name="Right Triangle 3"/>
            <p:cNvSpPr/>
            <p:nvPr/>
          </p:nvSpPr>
          <p:spPr bwMode="auto">
            <a:xfrm rot="10800000">
              <a:off x="4753911" y="3795285"/>
              <a:ext cx="897440" cy="1140127"/>
            </a:xfrm>
            <a:prstGeom prst="rtTriangle">
              <a:avLst/>
            </a:prstGeom>
            <a:no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rgbClr val="CC9900"/>
                </a:buClr>
                <a:buSzTx/>
                <a:tabLst/>
              </a:pPr>
              <a:endParaRPr lang="en-US" sz="1400" dirty="0" err="1" smtClean="0">
                <a:latin typeface="Arial" charset="0"/>
                <a:ea typeface="宋体" charset="-122"/>
              </a:endParaRPr>
            </a:p>
          </p:txBody>
        </p:sp>
        <p:grpSp>
          <p:nvGrpSpPr>
            <p:cNvPr id="5" name="Group 4"/>
            <p:cNvGrpSpPr/>
            <p:nvPr/>
          </p:nvGrpSpPr>
          <p:grpSpPr>
            <a:xfrm>
              <a:off x="1054937" y="5055342"/>
              <a:ext cx="719893" cy="501277"/>
              <a:chOff x="1764397" y="4913836"/>
              <a:chExt cx="719893" cy="501277"/>
            </a:xfrm>
          </p:grpSpPr>
          <p:sp>
            <p:nvSpPr>
              <p:cNvPr id="55" name="Rounded Rectangle 54"/>
              <p:cNvSpPr/>
              <p:nvPr/>
            </p:nvSpPr>
            <p:spPr bwMode="auto">
              <a:xfrm>
                <a:off x="2007617" y="4913836"/>
                <a:ext cx="260704" cy="155866"/>
              </a:xfrm>
              <a:prstGeom prst="roundRect">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p:spPr>
            <p:txBody>
              <a:bodyPr vert="horz" wrap="square" lIns="79179" tIns="39590" rIns="79179" bIns="39590" numCol="1" rtlCol="0" anchor="b" anchorCtr="0" compatLnSpc="1">
                <a:prstTxWarp prst="textNoShape">
                  <a:avLst/>
                </a:prstTxWarp>
                <a:noAutofit/>
              </a:bodyPr>
              <a:lstStyle/>
              <a:p>
                <a:pPr defTabSz="801447" fontAlgn="base">
                  <a:spcBef>
                    <a:spcPct val="0"/>
                  </a:spcBef>
                  <a:spcAft>
                    <a:spcPct val="0"/>
                  </a:spcAft>
                </a:pPr>
                <a:endParaRPr lang="en-US" sz="1400" dirty="0">
                  <a:solidFill>
                    <a:srgbClr val="000000"/>
                  </a:solidFill>
                  <a:latin typeface="FrutigerNext LT Regular" pitchFamily="34" charset="0"/>
                  <a:ea typeface="ＭＳ Ｐゴシック" pitchFamily="34" charset="-128"/>
                </a:endParaRPr>
              </a:p>
            </p:txBody>
          </p:sp>
          <p:sp>
            <p:nvSpPr>
              <p:cNvPr id="56" name="Rectangle 55"/>
              <p:cNvSpPr/>
              <p:nvPr/>
            </p:nvSpPr>
            <p:spPr bwMode="auto">
              <a:xfrm>
                <a:off x="1764397" y="4913848"/>
                <a:ext cx="719893" cy="501265"/>
              </a:xfrm>
              <a:prstGeom prst="rect">
                <a:avLst/>
              </a:prstGeom>
              <a:noFill/>
              <a:ln w="19050">
                <a:solidFill>
                  <a:schemeClr val="tx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rgbClr val="CC9900"/>
                  </a:buClr>
                  <a:buSzTx/>
                  <a:tabLst/>
                </a:pPr>
                <a:endParaRPr lang="en-US" sz="1400" dirty="0" err="1" smtClean="0">
                  <a:ln w="38100">
                    <a:solidFill>
                      <a:schemeClr val="tx1"/>
                    </a:solidFill>
                  </a:ln>
                  <a:latin typeface="Arial" charset="0"/>
                  <a:ea typeface="宋体" charset="-122"/>
                </a:endParaRPr>
              </a:p>
            </p:txBody>
          </p:sp>
        </p:grpSp>
        <p:grpSp>
          <p:nvGrpSpPr>
            <p:cNvPr id="6" name="Group 5"/>
            <p:cNvGrpSpPr/>
            <p:nvPr/>
          </p:nvGrpSpPr>
          <p:grpSpPr>
            <a:xfrm>
              <a:off x="2115835" y="5299380"/>
              <a:ext cx="719893" cy="501277"/>
              <a:chOff x="2825295" y="5157874"/>
              <a:chExt cx="719893" cy="501277"/>
            </a:xfrm>
          </p:grpSpPr>
          <p:sp>
            <p:nvSpPr>
              <p:cNvPr id="53" name="Rounded Rectangle 52"/>
              <p:cNvSpPr/>
              <p:nvPr/>
            </p:nvSpPr>
            <p:spPr bwMode="auto">
              <a:xfrm>
                <a:off x="3068515" y="5157874"/>
                <a:ext cx="260704" cy="155866"/>
              </a:xfrm>
              <a:prstGeom prst="roundRect">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p:spPr>
            <p:txBody>
              <a:bodyPr vert="horz" wrap="square" lIns="79179" tIns="39590" rIns="79179" bIns="39590" numCol="1" rtlCol="0" anchor="b" anchorCtr="0" compatLnSpc="1">
                <a:prstTxWarp prst="textNoShape">
                  <a:avLst/>
                </a:prstTxWarp>
                <a:noAutofit/>
              </a:bodyPr>
              <a:lstStyle/>
              <a:p>
                <a:pPr defTabSz="801447" fontAlgn="base">
                  <a:spcBef>
                    <a:spcPct val="0"/>
                  </a:spcBef>
                  <a:spcAft>
                    <a:spcPct val="0"/>
                  </a:spcAft>
                </a:pPr>
                <a:endParaRPr lang="en-US" sz="1400" dirty="0">
                  <a:solidFill>
                    <a:srgbClr val="000000"/>
                  </a:solidFill>
                  <a:latin typeface="FrutigerNext LT Regular" pitchFamily="34" charset="0"/>
                  <a:ea typeface="ＭＳ Ｐゴシック" pitchFamily="34" charset="-128"/>
                </a:endParaRPr>
              </a:p>
            </p:txBody>
          </p:sp>
          <p:sp>
            <p:nvSpPr>
              <p:cNvPr id="54" name="Rectangle 53"/>
              <p:cNvSpPr/>
              <p:nvPr/>
            </p:nvSpPr>
            <p:spPr bwMode="auto">
              <a:xfrm>
                <a:off x="2825295" y="5157886"/>
                <a:ext cx="719893" cy="501265"/>
              </a:xfrm>
              <a:prstGeom prst="rect">
                <a:avLst/>
              </a:prstGeom>
              <a:noFill/>
              <a:ln w="19050">
                <a:solidFill>
                  <a:schemeClr val="tx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rgbClr val="CC9900"/>
                  </a:buClr>
                  <a:buSzTx/>
                  <a:tabLst/>
                </a:pPr>
                <a:endParaRPr lang="en-US" sz="1400" dirty="0" err="1" smtClean="0">
                  <a:ln w="38100">
                    <a:solidFill>
                      <a:schemeClr val="tx1"/>
                    </a:solidFill>
                  </a:ln>
                  <a:latin typeface="Arial" charset="0"/>
                  <a:ea typeface="宋体" charset="-122"/>
                </a:endParaRPr>
              </a:p>
            </p:txBody>
          </p:sp>
        </p:grpSp>
        <p:sp>
          <p:nvSpPr>
            <p:cNvPr id="7" name="Cloud 6"/>
            <p:cNvSpPr/>
            <p:nvPr/>
          </p:nvSpPr>
          <p:spPr bwMode="auto">
            <a:xfrm>
              <a:off x="1315321" y="4058950"/>
              <a:ext cx="1342387" cy="571500"/>
            </a:xfrm>
            <a:prstGeom prst="cloud">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noAutofit/>
            </a:bodyPr>
            <a:lstStyle/>
            <a:p>
              <a:pPr algn="ctr" defTabSz="801447" fontAlgn="base">
                <a:spcBef>
                  <a:spcPct val="0"/>
                </a:spcBef>
                <a:spcAft>
                  <a:spcPct val="0"/>
                </a:spcAft>
              </a:pPr>
              <a:r>
                <a:rPr lang="en-US" sz="1050" dirty="0">
                  <a:solidFill>
                    <a:srgbClr val="000000"/>
                  </a:solidFill>
                  <a:latin typeface="Microsoft YaHei" panose="020B0503020204020204" pitchFamily="34" charset="-122"/>
                  <a:ea typeface="Microsoft YaHei" panose="020B0503020204020204" pitchFamily="34" charset="-122"/>
                </a:rPr>
                <a:t>DDS </a:t>
              </a:r>
              <a:r>
                <a:rPr lang="en-US" altLang="zh-CN" sz="1050" dirty="0" smtClean="0">
                  <a:solidFill>
                    <a:srgbClr val="000000"/>
                  </a:solidFill>
                  <a:latin typeface="Microsoft YaHei" panose="020B0503020204020204" pitchFamily="34" charset="-122"/>
                  <a:ea typeface="Microsoft YaHei" panose="020B0503020204020204" pitchFamily="34" charset="-122"/>
                </a:rPr>
                <a:t>Edge </a:t>
              </a:r>
              <a:r>
                <a:rPr lang="en-US" sz="1050" dirty="0" smtClean="0">
                  <a:solidFill>
                    <a:srgbClr val="000000"/>
                  </a:solidFill>
                  <a:latin typeface="Microsoft YaHei" panose="020B0503020204020204" pitchFamily="34" charset="-122"/>
                  <a:ea typeface="Microsoft YaHei" panose="020B0503020204020204" pitchFamily="34" charset="-122"/>
                </a:rPr>
                <a:t>Domain 1</a:t>
              </a:r>
              <a:endParaRPr lang="en-US" sz="1050" dirty="0">
                <a:solidFill>
                  <a:srgbClr val="000000"/>
                </a:solidFill>
                <a:latin typeface="Microsoft YaHei" panose="020B0503020204020204" pitchFamily="34" charset="-122"/>
                <a:ea typeface="Microsoft YaHei" panose="020B0503020204020204" pitchFamily="34" charset="-122"/>
              </a:endParaRPr>
            </a:p>
          </p:txBody>
        </p:sp>
        <p:sp>
          <p:nvSpPr>
            <p:cNvPr id="8" name="Freeform 7"/>
            <p:cNvSpPr/>
            <p:nvPr/>
          </p:nvSpPr>
          <p:spPr bwMode="auto">
            <a:xfrm>
              <a:off x="2228704" y="4493085"/>
              <a:ext cx="262236" cy="819498"/>
            </a:xfrm>
            <a:custGeom>
              <a:avLst/>
              <a:gdLst>
                <a:gd name="connsiteX0" fmla="*/ 3286125 w 3286125"/>
                <a:gd name="connsiteY0" fmla="*/ 2895600 h 2895600"/>
                <a:gd name="connsiteX1" fmla="*/ 2095500 w 3286125"/>
                <a:gd name="connsiteY1" fmla="*/ 1200150 h 2895600"/>
                <a:gd name="connsiteX2" fmla="*/ 0 w 3286125"/>
                <a:gd name="connsiteY2" fmla="*/ 0 h 2895600"/>
              </a:gdLst>
              <a:ahLst/>
              <a:cxnLst>
                <a:cxn ang="0">
                  <a:pos x="connsiteX0" y="connsiteY0"/>
                </a:cxn>
                <a:cxn ang="0">
                  <a:pos x="connsiteX1" y="connsiteY1"/>
                </a:cxn>
                <a:cxn ang="0">
                  <a:pos x="connsiteX2" y="connsiteY2"/>
                </a:cxn>
              </a:cxnLst>
              <a:rect l="l" t="t" r="r" b="b"/>
              <a:pathLst>
                <a:path w="3286125" h="2895600">
                  <a:moveTo>
                    <a:pt x="3286125" y="2895600"/>
                  </a:moveTo>
                  <a:cubicBezTo>
                    <a:pt x="2964656" y="2289175"/>
                    <a:pt x="2643188" y="1682750"/>
                    <a:pt x="2095500" y="1200150"/>
                  </a:cubicBezTo>
                  <a:cubicBezTo>
                    <a:pt x="1547813" y="717550"/>
                    <a:pt x="773906" y="358775"/>
                    <a:pt x="0" y="0"/>
                  </a:cubicBezTo>
                </a:path>
              </a:pathLst>
            </a:custGeom>
            <a:noFill/>
            <a:ln w="28575" cap="flat" cmpd="sng" algn="ctr">
              <a:solidFill>
                <a:schemeClr val="tx1"/>
              </a:solidFill>
              <a:prstDash val="solid"/>
              <a:round/>
              <a:headEnd type="none" w="med" len="med"/>
              <a:tailEnd type="arrow" w="med" len="med"/>
            </a:ln>
            <a:effectLst/>
          </p:spPr>
          <p:txBody>
            <a:bodyPr vert="horz" wrap="square" lIns="79200" tIns="39600" rIns="79200" bIns="39600" numCol="1" rtlCol="0" anchor="t" anchorCtr="0" compatLnSpc="1">
              <a:prstTxWarp prst="textNoShape">
                <a:avLst/>
              </a:prstTxWarp>
              <a:spAutoFit/>
            </a:bodyPr>
            <a:lstStyle/>
            <a:p>
              <a:pPr defTabSz="801688" fontAlgn="base">
                <a:spcBef>
                  <a:spcPct val="0"/>
                </a:spcBef>
                <a:spcAft>
                  <a:spcPct val="0"/>
                </a:spcAft>
              </a:pPr>
              <a:endParaRPr lang="en-US" sz="1400">
                <a:solidFill>
                  <a:srgbClr val="FFFFFF"/>
                </a:solidFill>
                <a:latin typeface="FrutigerNext LT Regular" pitchFamily="34" charset="0"/>
                <a:ea typeface="ＭＳ Ｐゴシック" pitchFamily="34" charset="-128"/>
              </a:endParaRPr>
            </a:p>
          </p:txBody>
        </p:sp>
        <p:sp>
          <p:nvSpPr>
            <p:cNvPr id="9" name="Freeform 8"/>
            <p:cNvSpPr/>
            <p:nvPr/>
          </p:nvSpPr>
          <p:spPr bwMode="auto">
            <a:xfrm rot="1142396" flipH="1">
              <a:off x="1526321" y="4486619"/>
              <a:ext cx="119017" cy="620446"/>
            </a:xfrm>
            <a:custGeom>
              <a:avLst/>
              <a:gdLst>
                <a:gd name="connsiteX0" fmla="*/ 571500 w 571500"/>
                <a:gd name="connsiteY0" fmla="*/ 3276600 h 3276600"/>
                <a:gd name="connsiteX1" fmla="*/ 123825 w 571500"/>
                <a:gd name="connsiteY1" fmla="*/ 895350 h 3276600"/>
                <a:gd name="connsiteX2" fmla="*/ 0 w 571500"/>
                <a:gd name="connsiteY2" fmla="*/ 0 h 3276600"/>
              </a:gdLst>
              <a:ahLst/>
              <a:cxnLst>
                <a:cxn ang="0">
                  <a:pos x="connsiteX0" y="connsiteY0"/>
                </a:cxn>
                <a:cxn ang="0">
                  <a:pos x="connsiteX1" y="connsiteY1"/>
                </a:cxn>
                <a:cxn ang="0">
                  <a:pos x="connsiteX2" y="connsiteY2"/>
                </a:cxn>
              </a:cxnLst>
              <a:rect l="l" t="t" r="r" b="b"/>
              <a:pathLst>
                <a:path w="571500" h="3276600">
                  <a:moveTo>
                    <a:pt x="571500" y="3276600"/>
                  </a:moveTo>
                  <a:cubicBezTo>
                    <a:pt x="395287" y="2359025"/>
                    <a:pt x="219075" y="1441450"/>
                    <a:pt x="123825" y="895350"/>
                  </a:cubicBezTo>
                  <a:cubicBezTo>
                    <a:pt x="28575" y="349250"/>
                    <a:pt x="14287" y="174625"/>
                    <a:pt x="0" y="0"/>
                  </a:cubicBezTo>
                </a:path>
              </a:pathLst>
            </a:custGeom>
            <a:noFill/>
            <a:ln w="28575" cap="flat" cmpd="sng" algn="ctr">
              <a:solidFill>
                <a:schemeClr val="tx1"/>
              </a:solidFill>
              <a:prstDash val="solid"/>
              <a:round/>
              <a:headEnd type="none" w="med" len="med"/>
              <a:tailEnd type="arrow" w="med" len="med"/>
            </a:ln>
            <a:effectLst/>
          </p:spPr>
          <p:txBody>
            <a:bodyPr vert="horz" wrap="square" lIns="79200" tIns="39600" rIns="79200" bIns="39600" numCol="1" rtlCol="0" anchor="t" anchorCtr="0" compatLnSpc="1">
              <a:prstTxWarp prst="textNoShape">
                <a:avLst/>
              </a:prstTxWarp>
              <a:spAutoFit/>
            </a:bodyPr>
            <a:lstStyle/>
            <a:p>
              <a:pPr defTabSz="801688" fontAlgn="base">
                <a:spcBef>
                  <a:spcPct val="0"/>
                </a:spcBef>
                <a:spcAft>
                  <a:spcPct val="0"/>
                </a:spcAft>
              </a:pPr>
              <a:endParaRPr lang="en-US" sz="1400">
                <a:solidFill>
                  <a:srgbClr val="FFFFFF"/>
                </a:solidFill>
                <a:latin typeface="FrutigerNext LT Regular" pitchFamily="34" charset="0"/>
                <a:ea typeface="ＭＳ Ｐゴシック" pitchFamily="34" charset="-128"/>
              </a:endParaRPr>
            </a:p>
          </p:txBody>
        </p:sp>
        <p:sp>
          <p:nvSpPr>
            <p:cNvPr id="10" name="TextBox 9"/>
            <p:cNvSpPr txBox="1"/>
            <p:nvPr/>
          </p:nvSpPr>
          <p:spPr>
            <a:xfrm>
              <a:off x="3778619" y="3064764"/>
              <a:ext cx="950696" cy="715292"/>
            </a:xfrm>
            <a:prstGeom prst="rect">
              <a:avLst/>
            </a:prstGeom>
            <a:noFill/>
            <a:ln w="19050">
              <a:solidFill>
                <a:schemeClr val="tx1"/>
              </a:solidFill>
            </a:ln>
          </p:spPr>
          <p:txBody>
            <a:bodyPr wrap="square" rtlCol="0" anchor="ctr" anchorCtr="0">
              <a:noAutofit/>
            </a:bodyPr>
            <a:lstStyle/>
            <a:p>
              <a:pPr algn="ctr"/>
              <a:r>
                <a:rPr lang="en-US" altLang="zh-CN" sz="1100" dirty="0" smtClean="0">
                  <a:latin typeface="Microsoft YaHei" panose="020B0503020204020204" pitchFamily="34" charset="-122"/>
                  <a:ea typeface="Microsoft YaHei" panose="020B0503020204020204" pitchFamily="34" charset="-122"/>
                </a:rPr>
                <a:t>Edge Processing Center</a:t>
              </a:r>
              <a:endParaRPr lang="en-US" sz="1100" dirty="0">
                <a:latin typeface="Microsoft YaHei" panose="020B0503020204020204" pitchFamily="34" charset="-122"/>
                <a:ea typeface="Microsoft YaHei" panose="020B0503020204020204" pitchFamily="34" charset="-122"/>
              </a:endParaRPr>
            </a:p>
          </p:txBody>
        </p:sp>
        <p:sp>
          <p:nvSpPr>
            <p:cNvPr id="11" name="Rounded Rectangle 10"/>
            <p:cNvSpPr/>
            <p:nvPr/>
          </p:nvSpPr>
          <p:spPr bwMode="auto">
            <a:xfrm>
              <a:off x="4214329" y="3676422"/>
              <a:ext cx="260704" cy="155866"/>
            </a:xfrm>
            <a:prstGeom prst="roundRect">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p:spPr>
          <p:txBody>
            <a:bodyPr vert="horz" wrap="square" lIns="79179" tIns="39590" rIns="79179" bIns="39590" numCol="1" rtlCol="0" anchor="b" anchorCtr="0" compatLnSpc="1">
              <a:prstTxWarp prst="textNoShape">
                <a:avLst/>
              </a:prstTxWarp>
              <a:noAutofit/>
            </a:bodyPr>
            <a:lstStyle/>
            <a:p>
              <a:pPr defTabSz="801447" fontAlgn="base">
                <a:spcBef>
                  <a:spcPct val="0"/>
                </a:spcBef>
                <a:spcAft>
                  <a:spcPct val="0"/>
                </a:spcAft>
              </a:pPr>
              <a:endParaRPr lang="en-US" sz="1400" dirty="0">
                <a:solidFill>
                  <a:srgbClr val="000000"/>
                </a:solidFill>
                <a:latin typeface="FrutigerNext LT Regular" pitchFamily="34" charset="0"/>
                <a:ea typeface="ＭＳ Ｐゴシック" pitchFamily="34" charset="-128"/>
              </a:endParaRPr>
            </a:p>
          </p:txBody>
        </p:sp>
        <p:cxnSp>
          <p:nvCxnSpPr>
            <p:cNvPr id="12" name="Curved Connector 11"/>
            <p:cNvCxnSpPr>
              <a:endCxn id="41" idx="2"/>
            </p:cNvCxnSpPr>
            <p:nvPr/>
          </p:nvCxnSpPr>
          <p:spPr bwMode="auto">
            <a:xfrm rot="5400000" flipH="1" flipV="1">
              <a:off x="1752656" y="3753681"/>
              <a:ext cx="552245" cy="306568"/>
            </a:xfrm>
            <a:prstGeom prst="curvedConnector3">
              <a:avLst>
                <a:gd name="adj1" fmla="val 50000"/>
              </a:avLst>
            </a:prstGeom>
            <a:ln w="28575" cap="flat" cmpd="sng" algn="ctr">
              <a:solidFill>
                <a:schemeClr val="tx1"/>
              </a:solidFill>
              <a:prstDash val="solid"/>
              <a:round/>
              <a:headEnd type="none" w="med" len="med"/>
              <a:tailEnd type="arrow" w="med" len="me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sp>
          <p:nvSpPr>
            <p:cNvPr id="13" name="Cloud 12"/>
            <p:cNvSpPr/>
            <p:nvPr/>
          </p:nvSpPr>
          <p:spPr bwMode="auto">
            <a:xfrm>
              <a:off x="3631782" y="4227732"/>
              <a:ext cx="1342387" cy="571500"/>
            </a:xfrm>
            <a:prstGeom prst="cloud">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noAutofit/>
            </a:bodyPr>
            <a:lstStyle/>
            <a:p>
              <a:pPr algn="ctr" defTabSz="801447" fontAlgn="base">
                <a:spcBef>
                  <a:spcPct val="0"/>
                </a:spcBef>
                <a:spcAft>
                  <a:spcPct val="0"/>
                </a:spcAft>
              </a:pPr>
              <a:r>
                <a:rPr lang="en-US" sz="1050" dirty="0">
                  <a:solidFill>
                    <a:srgbClr val="000000"/>
                  </a:solidFill>
                  <a:latin typeface="Microsoft YaHei" panose="020B0503020204020204" pitchFamily="34" charset="-122"/>
                  <a:ea typeface="Microsoft YaHei" panose="020B0503020204020204" pitchFamily="34" charset="-122"/>
                </a:rPr>
                <a:t>DDS </a:t>
              </a:r>
              <a:r>
                <a:rPr lang="en-US" altLang="zh-CN" sz="1050" dirty="0" smtClean="0">
                  <a:solidFill>
                    <a:srgbClr val="000000"/>
                  </a:solidFill>
                  <a:latin typeface="Microsoft YaHei" panose="020B0503020204020204" pitchFamily="34" charset="-122"/>
                  <a:ea typeface="Microsoft YaHei" panose="020B0503020204020204" pitchFamily="34" charset="-122"/>
                </a:rPr>
                <a:t>Edge </a:t>
              </a:r>
              <a:r>
                <a:rPr lang="en-US" sz="1050" dirty="0" smtClean="0">
                  <a:solidFill>
                    <a:srgbClr val="000000"/>
                  </a:solidFill>
                  <a:latin typeface="Microsoft YaHei" panose="020B0503020204020204" pitchFamily="34" charset="-122"/>
                  <a:ea typeface="Microsoft YaHei" panose="020B0503020204020204" pitchFamily="34" charset="-122"/>
                </a:rPr>
                <a:t>Domain 2</a:t>
              </a:r>
              <a:endParaRPr lang="en-US" sz="1050" dirty="0">
                <a:solidFill>
                  <a:srgbClr val="000000"/>
                </a:solidFill>
                <a:latin typeface="Microsoft YaHei" panose="020B0503020204020204" pitchFamily="34" charset="-122"/>
                <a:ea typeface="Microsoft YaHei" panose="020B0503020204020204" pitchFamily="34" charset="-122"/>
              </a:endParaRPr>
            </a:p>
          </p:txBody>
        </p:sp>
        <p:grpSp>
          <p:nvGrpSpPr>
            <p:cNvPr id="14" name="Group 13"/>
            <p:cNvGrpSpPr/>
            <p:nvPr/>
          </p:nvGrpSpPr>
          <p:grpSpPr>
            <a:xfrm>
              <a:off x="3845762" y="5293467"/>
              <a:ext cx="719893" cy="501277"/>
              <a:chOff x="1764397" y="4913836"/>
              <a:chExt cx="719893" cy="501277"/>
            </a:xfrm>
          </p:grpSpPr>
          <p:sp>
            <p:nvSpPr>
              <p:cNvPr id="51" name="Rounded Rectangle 50"/>
              <p:cNvSpPr/>
              <p:nvPr/>
            </p:nvSpPr>
            <p:spPr bwMode="auto">
              <a:xfrm>
                <a:off x="2007617" y="4913836"/>
                <a:ext cx="260704" cy="155866"/>
              </a:xfrm>
              <a:prstGeom prst="roundRect">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p:spPr>
            <p:txBody>
              <a:bodyPr vert="horz" wrap="square" lIns="79179" tIns="39590" rIns="79179" bIns="39590" numCol="1" rtlCol="0" anchor="b" anchorCtr="0" compatLnSpc="1">
                <a:prstTxWarp prst="textNoShape">
                  <a:avLst/>
                </a:prstTxWarp>
                <a:noAutofit/>
              </a:bodyPr>
              <a:lstStyle/>
              <a:p>
                <a:pPr defTabSz="801447" fontAlgn="base">
                  <a:spcBef>
                    <a:spcPct val="0"/>
                  </a:spcBef>
                  <a:spcAft>
                    <a:spcPct val="0"/>
                  </a:spcAft>
                </a:pPr>
                <a:endParaRPr lang="en-US" sz="1400" dirty="0">
                  <a:solidFill>
                    <a:srgbClr val="000000"/>
                  </a:solidFill>
                  <a:latin typeface="FrutigerNext LT Regular" pitchFamily="34" charset="0"/>
                  <a:ea typeface="ＭＳ Ｐゴシック" pitchFamily="34" charset="-128"/>
                </a:endParaRPr>
              </a:p>
            </p:txBody>
          </p:sp>
          <p:sp>
            <p:nvSpPr>
              <p:cNvPr id="52" name="Rectangle 51"/>
              <p:cNvSpPr/>
              <p:nvPr/>
            </p:nvSpPr>
            <p:spPr bwMode="auto">
              <a:xfrm>
                <a:off x="1764397" y="4913848"/>
                <a:ext cx="719893" cy="501265"/>
              </a:xfrm>
              <a:prstGeom prst="rect">
                <a:avLst/>
              </a:prstGeom>
              <a:noFill/>
              <a:ln w="19050">
                <a:solidFill>
                  <a:schemeClr val="tx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rgbClr val="CC9900"/>
                  </a:buClr>
                  <a:buSzTx/>
                  <a:tabLst/>
                </a:pPr>
                <a:endParaRPr lang="en-US" sz="1400" dirty="0" err="1" smtClean="0">
                  <a:ln w="38100">
                    <a:solidFill>
                      <a:schemeClr val="tx1"/>
                    </a:solidFill>
                  </a:ln>
                  <a:latin typeface="Arial" charset="0"/>
                  <a:ea typeface="宋体" charset="-122"/>
                </a:endParaRPr>
              </a:p>
            </p:txBody>
          </p:sp>
        </p:grpSp>
        <p:grpSp>
          <p:nvGrpSpPr>
            <p:cNvPr id="15" name="Group 14"/>
            <p:cNvGrpSpPr/>
            <p:nvPr/>
          </p:nvGrpSpPr>
          <p:grpSpPr>
            <a:xfrm>
              <a:off x="4792360" y="5175555"/>
              <a:ext cx="719893" cy="501277"/>
              <a:chOff x="2825295" y="5157874"/>
              <a:chExt cx="719893" cy="501277"/>
            </a:xfrm>
          </p:grpSpPr>
          <p:sp>
            <p:nvSpPr>
              <p:cNvPr id="49" name="Rounded Rectangle 48"/>
              <p:cNvSpPr/>
              <p:nvPr/>
            </p:nvSpPr>
            <p:spPr bwMode="auto">
              <a:xfrm>
                <a:off x="3068515" y="5157874"/>
                <a:ext cx="260704" cy="155866"/>
              </a:xfrm>
              <a:prstGeom prst="roundRect">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p:spPr>
            <p:txBody>
              <a:bodyPr vert="horz" wrap="square" lIns="79179" tIns="39590" rIns="79179" bIns="39590" numCol="1" rtlCol="0" anchor="b" anchorCtr="0" compatLnSpc="1">
                <a:prstTxWarp prst="textNoShape">
                  <a:avLst/>
                </a:prstTxWarp>
                <a:noAutofit/>
              </a:bodyPr>
              <a:lstStyle/>
              <a:p>
                <a:pPr defTabSz="801447" fontAlgn="base">
                  <a:spcBef>
                    <a:spcPct val="0"/>
                  </a:spcBef>
                  <a:spcAft>
                    <a:spcPct val="0"/>
                  </a:spcAft>
                </a:pPr>
                <a:endParaRPr lang="en-US" sz="1400" dirty="0">
                  <a:solidFill>
                    <a:srgbClr val="000000"/>
                  </a:solidFill>
                  <a:latin typeface="FrutigerNext LT Regular" pitchFamily="34" charset="0"/>
                  <a:ea typeface="ＭＳ Ｐゴシック" pitchFamily="34" charset="-128"/>
                </a:endParaRPr>
              </a:p>
            </p:txBody>
          </p:sp>
          <p:sp>
            <p:nvSpPr>
              <p:cNvPr id="50" name="Rectangle 49"/>
              <p:cNvSpPr/>
              <p:nvPr/>
            </p:nvSpPr>
            <p:spPr bwMode="auto">
              <a:xfrm>
                <a:off x="2825295" y="5157886"/>
                <a:ext cx="719893" cy="501265"/>
              </a:xfrm>
              <a:prstGeom prst="rect">
                <a:avLst/>
              </a:prstGeom>
              <a:noFill/>
              <a:ln w="19050">
                <a:solidFill>
                  <a:schemeClr val="tx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rgbClr val="CC9900"/>
                  </a:buClr>
                  <a:buSzTx/>
                  <a:tabLst/>
                </a:pPr>
                <a:endParaRPr lang="en-US" sz="1400" dirty="0" err="1" smtClean="0">
                  <a:ln w="38100">
                    <a:solidFill>
                      <a:schemeClr val="tx1"/>
                    </a:solidFill>
                  </a:ln>
                  <a:latin typeface="Arial" charset="0"/>
                  <a:ea typeface="宋体" charset="-122"/>
                </a:endParaRPr>
              </a:p>
            </p:txBody>
          </p:sp>
        </p:grpSp>
        <p:cxnSp>
          <p:nvCxnSpPr>
            <p:cNvPr id="16" name="Curved Connector 15"/>
            <p:cNvCxnSpPr>
              <a:endCxn id="11" idx="2"/>
            </p:cNvCxnSpPr>
            <p:nvPr/>
          </p:nvCxnSpPr>
          <p:spPr bwMode="auto">
            <a:xfrm rot="16200000" flipV="1">
              <a:off x="4093178" y="4083799"/>
              <a:ext cx="575319" cy="72312"/>
            </a:xfrm>
            <a:prstGeom prst="curvedConnector3">
              <a:avLst>
                <a:gd name="adj1" fmla="val 50000"/>
              </a:avLst>
            </a:prstGeom>
            <a:ln w="28575" cap="flat" cmpd="sng" algn="ctr">
              <a:solidFill>
                <a:schemeClr val="tx1"/>
              </a:solidFill>
              <a:prstDash val="solid"/>
              <a:round/>
              <a:headEnd type="none" w="med" len="med"/>
              <a:tailEnd type="arrow" w="med" len="me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cxnSp>
          <p:nvCxnSpPr>
            <p:cNvPr id="17" name="Curved Connector 16"/>
            <p:cNvCxnSpPr>
              <a:stCxn id="51" idx="0"/>
            </p:cNvCxnSpPr>
            <p:nvPr/>
          </p:nvCxnSpPr>
          <p:spPr bwMode="auto">
            <a:xfrm rot="5400000" flipH="1" flipV="1">
              <a:off x="3927163" y="4948528"/>
              <a:ext cx="637123" cy="52781"/>
            </a:xfrm>
            <a:prstGeom prst="curvedConnector3">
              <a:avLst>
                <a:gd name="adj1" fmla="val 50000"/>
              </a:avLst>
            </a:prstGeom>
            <a:ln w="28575" cap="flat" cmpd="sng" algn="ctr">
              <a:solidFill>
                <a:schemeClr val="tx1"/>
              </a:solidFill>
              <a:prstDash val="solid"/>
              <a:round/>
              <a:headEnd type="none" w="med" len="med"/>
              <a:tailEnd type="arrow" w="med" len="me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sp>
          <p:nvSpPr>
            <p:cNvPr id="18" name="Freeform 17"/>
            <p:cNvSpPr/>
            <p:nvPr/>
          </p:nvSpPr>
          <p:spPr bwMode="auto">
            <a:xfrm>
              <a:off x="738339" y="4675405"/>
              <a:ext cx="2496353" cy="1409701"/>
            </a:xfrm>
            <a:custGeom>
              <a:avLst/>
              <a:gdLst>
                <a:gd name="connsiteX0" fmla="*/ 220662 w 2917824"/>
                <a:gd name="connsiteY0" fmla="*/ 412750 h 2122487"/>
                <a:gd name="connsiteX1" fmla="*/ 620712 w 2917824"/>
                <a:gd name="connsiteY1" fmla="*/ 1898650 h 2122487"/>
                <a:gd name="connsiteX2" fmla="*/ 2697162 w 2917824"/>
                <a:gd name="connsiteY2" fmla="*/ 1755775 h 2122487"/>
                <a:gd name="connsiteX3" fmla="*/ 1944687 w 2917824"/>
                <a:gd name="connsiteY3" fmla="*/ 222250 h 2122487"/>
                <a:gd name="connsiteX4" fmla="*/ 220662 w 2917824"/>
                <a:gd name="connsiteY4" fmla="*/ 412750 h 21224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17824" h="2122487">
                  <a:moveTo>
                    <a:pt x="220662" y="412750"/>
                  </a:moveTo>
                  <a:cubicBezTo>
                    <a:pt x="0" y="692150"/>
                    <a:pt x="207962" y="1674813"/>
                    <a:pt x="620712" y="1898650"/>
                  </a:cubicBezTo>
                  <a:cubicBezTo>
                    <a:pt x="1033462" y="2122487"/>
                    <a:pt x="2476500" y="2035175"/>
                    <a:pt x="2697162" y="1755775"/>
                  </a:cubicBezTo>
                  <a:cubicBezTo>
                    <a:pt x="2917824" y="1476375"/>
                    <a:pt x="2354262" y="444500"/>
                    <a:pt x="1944687" y="222250"/>
                  </a:cubicBezTo>
                  <a:cubicBezTo>
                    <a:pt x="1535112" y="0"/>
                    <a:pt x="441324" y="133350"/>
                    <a:pt x="220662" y="412750"/>
                  </a:cubicBezTo>
                  <a:close/>
                </a:path>
              </a:pathLst>
            </a:custGeom>
            <a:noFill/>
            <a:ln w="9525" cap="flat" cmpd="sng" algn="ctr">
              <a:solidFill>
                <a:schemeClr val="tx1"/>
              </a:solidFill>
              <a:prstDash val="solid"/>
              <a:round/>
              <a:headEnd type="none" w="med" len="med"/>
              <a:tailEnd type="none" w="med" len="med"/>
            </a:ln>
            <a:effectLst/>
          </p:spPr>
          <p:txBody>
            <a:bodyPr vert="horz" wrap="square" lIns="79179" tIns="39590" rIns="79179" bIns="39590" numCol="1" rtlCol="0" anchor="t" anchorCtr="0" compatLnSpc="1">
              <a:prstTxWarp prst="textNoShape">
                <a:avLst/>
              </a:prstTxWarp>
              <a:noAutofit/>
            </a:bodyPr>
            <a:lstStyle/>
            <a:p>
              <a:pPr defTabSz="801447" fontAlgn="base">
                <a:spcBef>
                  <a:spcPct val="0"/>
                </a:spcBef>
                <a:spcAft>
                  <a:spcPct val="0"/>
                </a:spcAft>
              </a:pPr>
              <a:endParaRPr lang="en-US" sz="1400" dirty="0">
                <a:solidFill>
                  <a:srgbClr val="000000"/>
                </a:solidFill>
                <a:latin typeface="FrutigerNext LT Regular" pitchFamily="34" charset="0"/>
                <a:ea typeface="ＭＳ Ｐゴシック" pitchFamily="34" charset="-128"/>
              </a:endParaRPr>
            </a:p>
          </p:txBody>
        </p:sp>
        <p:sp>
          <p:nvSpPr>
            <p:cNvPr id="19" name="TextBox 18"/>
            <p:cNvSpPr txBox="1"/>
            <p:nvPr/>
          </p:nvSpPr>
          <p:spPr>
            <a:xfrm>
              <a:off x="910168" y="5726670"/>
              <a:ext cx="1511774" cy="246157"/>
            </a:xfrm>
            <a:prstGeom prst="rect">
              <a:avLst/>
            </a:prstGeom>
            <a:noFill/>
          </p:spPr>
          <p:txBody>
            <a:bodyPr wrap="square" rtlCol="0">
              <a:spAutoFit/>
            </a:bodyPr>
            <a:lstStyle/>
            <a:p>
              <a:pPr algn="ctr" fontAlgn="base">
                <a:spcBef>
                  <a:spcPct val="0"/>
                </a:spcBef>
                <a:spcAft>
                  <a:spcPct val="0"/>
                </a:spcAft>
              </a:pPr>
              <a:r>
                <a:rPr lang="en-US" sz="1000" b="1" dirty="0">
                  <a:solidFill>
                    <a:srgbClr val="000000"/>
                  </a:solidFill>
                  <a:latin typeface="Calibri" pitchFamily="34" charset="0"/>
                  <a:ea typeface="宋体" pitchFamily="2" charset="-122"/>
                </a:rPr>
                <a:t>L</a:t>
              </a:r>
              <a:r>
                <a:rPr lang="en-US" sz="1000" b="1" dirty="0" smtClean="0">
                  <a:solidFill>
                    <a:srgbClr val="000000"/>
                  </a:solidFill>
                  <a:latin typeface="Calibri" pitchFamily="34" charset="0"/>
                  <a:ea typeface="宋体" pitchFamily="2" charset="-122"/>
                </a:rPr>
                <a:t>ocation 1</a:t>
              </a:r>
              <a:endParaRPr lang="en-US" sz="1000" b="1" dirty="0">
                <a:solidFill>
                  <a:srgbClr val="000000"/>
                </a:solidFill>
                <a:latin typeface="Calibri" pitchFamily="34" charset="0"/>
                <a:ea typeface="宋体" pitchFamily="2" charset="-122"/>
              </a:endParaRPr>
            </a:p>
          </p:txBody>
        </p:sp>
        <p:sp>
          <p:nvSpPr>
            <p:cNvPr id="20" name="Freeform 19"/>
            <p:cNvSpPr/>
            <p:nvPr/>
          </p:nvSpPr>
          <p:spPr bwMode="auto">
            <a:xfrm>
              <a:off x="3576789" y="4799230"/>
              <a:ext cx="2496353" cy="1409701"/>
            </a:xfrm>
            <a:custGeom>
              <a:avLst/>
              <a:gdLst>
                <a:gd name="connsiteX0" fmla="*/ 220662 w 2917824"/>
                <a:gd name="connsiteY0" fmla="*/ 412750 h 2122487"/>
                <a:gd name="connsiteX1" fmla="*/ 620712 w 2917824"/>
                <a:gd name="connsiteY1" fmla="*/ 1898650 h 2122487"/>
                <a:gd name="connsiteX2" fmla="*/ 2697162 w 2917824"/>
                <a:gd name="connsiteY2" fmla="*/ 1755775 h 2122487"/>
                <a:gd name="connsiteX3" fmla="*/ 1944687 w 2917824"/>
                <a:gd name="connsiteY3" fmla="*/ 222250 h 2122487"/>
                <a:gd name="connsiteX4" fmla="*/ 220662 w 2917824"/>
                <a:gd name="connsiteY4" fmla="*/ 412750 h 21224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17824" h="2122487">
                  <a:moveTo>
                    <a:pt x="220662" y="412750"/>
                  </a:moveTo>
                  <a:cubicBezTo>
                    <a:pt x="0" y="692150"/>
                    <a:pt x="207962" y="1674813"/>
                    <a:pt x="620712" y="1898650"/>
                  </a:cubicBezTo>
                  <a:cubicBezTo>
                    <a:pt x="1033462" y="2122487"/>
                    <a:pt x="2476500" y="2035175"/>
                    <a:pt x="2697162" y="1755775"/>
                  </a:cubicBezTo>
                  <a:cubicBezTo>
                    <a:pt x="2917824" y="1476375"/>
                    <a:pt x="2354262" y="444500"/>
                    <a:pt x="1944687" y="222250"/>
                  </a:cubicBezTo>
                  <a:cubicBezTo>
                    <a:pt x="1535112" y="0"/>
                    <a:pt x="441324" y="133350"/>
                    <a:pt x="220662" y="412750"/>
                  </a:cubicBezTo>
                  <a:close/>
                </a:path>
              </a:pathLst>
            </a:custGeom>
            <a:noFill/>
            <a:ln w="9525" cap="flat" cmpd="sng" algn="ctr">
              <a:solidFill>
                <a:schemeClr val="tx1"/>
              </a:solidFill>
              <a:prstDash val="solid"/>
              <a:round/>
              <a:headEnd type="none" w="med" len="med"/>
              <a:tailEnd type="none" w="med" len="med"/>
            </a:ln>
            <a:effectLst/>
          </p:spPr>
          <p:txBody>
            <a:bodyPr vert="horz" wrap="square" lIns="79179" tIns="39590" rIns="79179" bIns="39590" numCol="1" rtlCol="0" anchor="t" anchorCtr="0" compatLnSpc="1">
              <a:prstTxWarp prst="textNoShape">
                <a:avLst/>
              </a:prstTxWarp>
              <a:noAutofit/>
            </a:bodyPr>
            <a:lstStyle/>
            <a:p>
              <a:pPr defTabSz="801447" fontAlgn="base">
                <a:spcBef>
                  <a:spcPct val="0"/>
                </a:spcBef>
                <a:spcAft>
                  <a:spcPct val="0"/>
                </a:spcAft>
              </a:pPr>
              <a:endParaRPr lang="en-US" sz="1400" dirty="0">
                <a:solidFill>
                  <a:srgbClr val="000000"/>
                </a:solidFill>
                <a:latin typeface="FrutigerNext LT Regular" pitchFamily="34" charset="0"/>
                <a:ea typeface="ＭＳ Ｐゴシック" pitchFamily="34" charset="-128"/>
              </a:endParaRPr>
            </a:p>
          </p:txBody>
        </p:sp>
        <p:sp>
          <p:nvSpPr>
            <p:cNvPr id="21" name="TextBox 20"/>
            <p:cNvSpPr txBox="1"/>
            <p:nvPr/>
          </p:nvSpPr>
          <p:spPr>
            <a:xfrm>
              <a:off x="4148668" y="5831445"/>
              <a:ext cx="1511774" cy="246157"/>
            </a:xfrm>
            <a:prstGeom prst="rect">
              <a:avLst/>
            </a:prstGeom>
            <a:noFill/>
          </p:spPr>
          <p:txBody>
            <a:bodyPr wrap="square" rtlCol="0">
              <a:spAutoFit/>
            </a:bodyPr>
            <a:lstStyle/>
            <a:p>
              <a:pPr algn="ctr" fontAlgn="base">
                <a:spcBef>
                  <a:spcPct val="0"/>
                </a:spcBef>
                <a:spcAft>
                  <a:spcPct val="0"/>
                </a:spcAft>
              </a:pPr>
              <a:r>
                <a:rPr lang="en-US" sz="1000" b="1" dirty="0">
                  <a:solidFill>
                    <a:srgbClr val="000000"/>
                  </a:solidFill>
                  <a:latin typeface="Calibri" pitchFamily="34" charset="0"/>
                  <a:ea typeface="宋体" pitchFamily="2" charset="-122"/>
                </a:rPr>
                <a:t>L</a:t>
              </a:r>
              <a:r>
                <a:rPr lang="en-US" sz="1000" b="1" dirty="0" smtClean="0">
                  <a:solidFill>
                    <a:srgbClr val="000000"/>
                  </a:solidFill>
                  <a:latin typeface="Calibri" pitchFamily="34" charset="0"/>
                  <a:ea typeface="宋体" pitchFamily="2" charset="-122"/>
                </a:rPr>
                <a:t>ocation 2</a:t>
              </a:r>
              <a:endParaRPr lang="en-US" sz="1000" b="1" dirty="0">
                <a:solidFill>
                  <a:srgbClr val="000000"/>
                </a:solidFill>
                <a:latin typeface="Calibri" pitchFamily="34" charset="0"/>
                <a:ea typeface="宋体" pitchFamily="2" charset="-122"/>
              </a:endParaRPr>
            </a:p>
          </p:txBody>
        </p:sp>
        <p:cxnSp>
          <p:nvCxnSpPr>
            <p:cNvPr id="22" name="Curved Connector 21"/>
            <p:cNvCxnSpPr>
              <a:stCxn id="49" idx="0"/>
            </p:cNvCxnSpPr>
            <p:nvPr/>
          </p:nvCxnSpPr>
          <p:spPr bwMode="auto">
            <a:xfrm rot="16200000" flipV="1">
              <a:off x="4564194" y="4573828"/>
              <a:ext cx="652561" cy="550917"/>
            </a:xfrm>
            <a:prstGeom prst="curvedConnector3">
              <a:avLst>
                <a:gd name="adj1" fmla="val 50000"/>
              </a:avLst>
            </a:prstGeom>
            <a:ln w="28575" cap="flat" cmpd="sng" algn="ctr">
              <a:solidFill>
                <a:schemeClr val="tx1"/>
              </a:solidFill>
              <a:prstDash val="solid"/>
              <a:round/>
              <a:headEnd type="none" w="med" len="med"/>
              <a:tailEnd type="arrow" w="med" len="me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sp>
          <p:nvSpPr>
            <p:cNvPr id="23" name="Cloud 22"/>
            <p:cNvSpPr/>
            <p:nvPr/>
          </p:nvSpPr>
          <p:spPr bwMode="auto">
            <a:xfrm>
              <a:off x="2586191" y="2027456"/>
              <a:ext cx="1559304" cy="723901"/>
            </a:xfrm>
            <a:prstGeom prst="cloud">
              <a:avLst/>
            </a:prstGeom>
            <a:solidFill>
              <a:srgbClr val="A7E8FF"/>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noAutofit/>
            </a:bodyPr>
            <a:lstStyle/>
            <a:p>
              <a:pPr algn="ctr" defTabSz="801447" fontAlgn="base">
                <a:spcBef>
                  <a:spcPct val="0"/>
                </a:spcBef>
                <a:spcAft>
                  <a:spcPct val="0"/>
                </a:spcAft>
              </a:pPr>
              <a:r>
                <a:rPr lang="en-US" sz="1050" dirty="0">
                  <a:solidFill>
                    <a:srgbClr val="000000"/>
                  </a:solidFill>
                  <a:latin typeface="Microsoft YaHei" panose="020B0503020204020204" pitchFamily="34" charset="-122"/>
                  <a:ea typeface="Microsoft YaHei" panose="020B0503020204020204" pitchFamily="34" charset="-122"/>
                </a:rPr>
                <a:t>DDS </a:t>
              </a:r>
              <a:r>
                <a:rPr lang="en-US" altLang="zh-CN" sz="1050" dirty="0" smtClean="0">
                  <a:solidFill>
                    <a:srgbClr val="000000"/>
                  </a:solidFill>
                  <a:latin typeface="Microsoft YaHei" panose="020B0503020204020204" pitchFamily="34" charset="-122"/>
                  <a:ea typeface="Microsoft YaHei" panose="020B0503020204020204" pitchFamily="34" charset="-122"/>
                </a:rPr>
                <a:t>Core </a:t>
              </a:r>
              <a:r>
                <a:rPr lang="en-US" sz="1050" dirty="0" smtClean="0">
                  <a:solidFill>
                    <a:srgbClr val="000000"/>
                  </a:solidFill>
                  <a:latin typeface="Microsoft YaHei" panose="020B0503020204020204" pitchFamily="34" charset="-122"/>
                  <a:ea typeface="Microsoft YaHei" panose="020B0503020204020204" pitchFamily="34" charset="-122"/>
                </a:rPr>
                <a:t>Domain</a:t>
              </a:r>
              <a:endParaRPr lang="en-US" sz="1050" dirty="0">
                <a:solidFill>
                  <a:srgbClr val="000000"/>
                </a:solidFill>
                <a:latin typeface="Microsoft YaHei" panose="020B0503020204020204" pitchFamily="34" charset="-122"/>
                <a:ea typeface="Microsoft YaHei" panose="020B0503020204020204" pitchFamily="34" charset="-122"/>
              </a:endParaRPr>
            </a:p>
          </p:txBody>
        </p:sp>
        <p:cxnSp>
          <p:nvCxnSpPr>
            <p:cNvPr id="24" name="Curved Connector 23"/>
            <p:cNvCxnSpPr>
              <a:stCxn id="42" idx="0"/>
            </p:cNvCxnSpPr>
            <p:nvPr/>
          </p:nvCxnSpPr>
          <p:spPr bwMode="auto">
            <a:xfrm rot="5400000" flipH="1" flipV="1">
              <a:off x="2404835" y="2273520"/>
              <a:ext cx="306922" cy="776687"/>
            </a:xfrm>
            <a:prstGeom prst="curvedConnector2">
              <a:avLst/>
            </a:prstGeom>
            <a:ln w="28575" cap="flat" cmpd="sng" algn="ctr">
              <a:solidFill>
                <a:schemeClr val="tx1"/>
              </a:solidFill>
              <a:prstDash val="solid"/>
              <a:round/>
              <a:headEnd type="none" w="med" len="med"/>
              <a:tailEnd type="arrow" w="med" len="me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cxnSp>
          <p:nvCxnSpPr>
            <p:cNvPr id="25" name="Curved Connector 24"/>
            <p:cNvCxnSpPr>
              <a:stCxn id="34" idx="0"/>
            </p:cNvCxnSpPr>
            <p:nvPr/>
          </p:nvCxnSpPr>
          <p:spPr bwMode="auto">
            <a:xfrm rot="16200000" flipV="1">
              <a:off x="3772404" y="2456601"/>
              <a:ext cx="559646" cy="560691"/>
            </a:xfrm>
            <a:prstGeom prst="curvedConnector2">
              <a:avLst/>
            </a:prstGeom>
            <a:ln w="28575" cap="flat" cmpd="sng" algn="ctr">
              <a:solidFill>
                <a:schemeClr val="tx1"/>
              </a:solidFill>
              <a:prstDash val="solid"/>
              <a:round/>
              <a:headEnd type="none" w="med" len="med"/>
              <a:tailEnd type="arrow" w="med" len="me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sp>
          <p:nvSpPr>
            <p:cNvPr id="26" name="Cloud 25"/>
            <p:cNvSpPr/>
            <p:nvPr/>
          </p:nvSpPr>
          <p:spPr bwMode="auto">
            <a:xfrm>
              <a:off x="5323457" y="1372161"/>
              <a:ext cx="2130805" cy="1028701"/>
            </a:xfrm>
            <a:prstGeom prst="cloud">
              <a:avLst/>
            </a:prstGeom>
            <a:solidFill>
              <a:srgbClr val="E1F2CE"/>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noAutofit/>
            </a:bodyPr>
            <a:lstStyle/>
            <a:p>
              <a:pPr algn="ctr" defTabSz="801447" fontAlgn="base">
                <a:spcBef>
                  <a:spcPct val="0"/>
                </a:spcBef>
                <a:spcAft>
                  <a:spcPct val="0"/>
                </a:spcAft>
              </a:pPr>
              <a:r>
                <a:rPr lang="en-US" sz="1200" dirty="0">
                  <a:solidFill>
                    <a:srgbClr val="000000"/>
                  </a:solidFill>
                  <a:latin typeface="Microsoft YaHei" panose="020B0503020204020204" pitchFamily="34" charset="-122"/>
                  <a:ea typeface="Microsoft YaHei" panose="020B0503020204020204" pitchFamily="34" charset="-122"/>
                </a:rPr>
                <a:t>DDS </a:t>
              </a:r>
              <a:r>
                <a:rPr lang="en-US" altLang="zh-CN" sz="1200" dirty="0" smtClean="0">
                  <a:solidFill>
                    <a:srgbClr val="000000"/>
                  </a:solidFill>
                  <a:latin typeface="Microsoft YaHei" panose="020B0503020204020204" pitchFamily="34" charset="-122"/>
                  <a:ea typeface="Microsoft YaHei" panose="020B0503020204020204" pitchFamily="34" charset="-122"/>
                </a:rPr>
                <a:t>Global/Central </a:t>
              </a:r>
              <a:r>
                <a:rPr lang="en-US" sz="1200" dirty="0" smtClean="0">
                  <a:solidFill>
                    <a:srgbClr val="000000"/>
                  </a:solidFill>
                  <a:latin typeface="Microsoft YaHei" panose="020B0503020204020204" pitchFamily="34" charset="-122"/>
                  <a:ea typeface="Microsoft YaHei" panose="020B0503020204020204" pitchFamily="34" charset="-122"/>
                </a:rPr>
                <a:t>Domain</a:t>
              </a:r>
              <a:endParaRPr lang="en-US" sz="1200" dirty="0">
                <a:solidFill>
                  <a:srgbClr val="000000"/>
                </a:solidFill>
                <a:latin typeface="Microsoft YaHei" panose="020B0503020204020204" pitchFamily="34" charset="-122"/>
                <a:ea typeface="Microsoft YaHei" panose="020B0503020204020204" pitchFamily="34" charset="-122"/>
              </a:endParaRPr>
            </a:p>
          </p:txBody>
        </p:sp>
        <p:sp>
          <p:nvSpPr>
            <p:cNvPr id="27" name="TextBox 26"/>
            <p:cNvSpPr txBox="1"/>
            <p:nvPr/>
          </p:nvSpPr>
          <p:spPr>
            <a:xfrm>
              <a:off x="3993469" y="1033111"/>
              <a:ext cx="983495" cy="674843"/>
            </a:xfrm>
            <a:prstGeom prst="rect">
              <a:avLst/>
            </a:prstGeom>
            <a:noFill/>
            <a:ln w="19050">
              <a:solidFill>
                <a:schemeClr val="tx1"/>
              </a:solidFill>
            </a:ln>
          </p:spPr>
          <p:txBody>
            <a:bodyPr wrap="square" rtlCol="0">
              <a:noAutofit/>
            </a:bodyPr>
            <a:lstStyle/>
            <a:p>
              <a:pPr algn="ctr"/>
              <a:r>
                <a:rPr lang="en-US" sz="1100" dirty="0" smtClean="0">
                  <a:latin typeface="Microsoft YaHei" panose="020B0503020204020204" pitchFamily="34" charset="-122"/>
                  <a:ea typeface="Microsoft YaHei" panose="020B0503020204020204" pitchFamily="34" charset="-122"/>
                </a:rPr>
                <a:t>Core Processing Center</a:t>
              </a:r>
              <a:endParaRPr lang="en-US" sz="1100" dirty="0">
                <a:latin typeface="Microsoft YaHei" panose="020B0503020204020204" pitchFamily="34" charset="-122"/>
                <a:ea typeface="Microsoft YaHei" panose="020B0503020204020204" pitchFamily="34" charset="-122"/>
              </a:endParaRPr>
            </a:p>
          </p:txBody>
        </p:sp>
        <p:sp>
          <p:nvSpPr>
            <p:cNvPr id="28" name="Rounded Rectangle 27"/>
            <p:cNvSpPr/>
            <p:nvPr/>
          </p:nvSpPr>
          <p:spPr bwMode="auto">
            <a:xfrm>
              <a:off x="4862871" y="1600384"/>
              <a:ext cx="260704" cy="155866"/>
            </a:xfrm>
            <a:prstGeom prst="roundRect">
              <a:avLst/>
            </a:prstGeom>
            <a:solidFill>
              <a:srgbClr val="E1F2CE"/>
            </a:solidFill>
            <a:ln w="9525" cap="flat" cmpd="sng" algn="ctr">
              <a:solidFill>
                <a:schemeClr val="tx1"/>
              </a:solidFill>
              <a:prstDash val="solid"/>
              <a:round/>
              <a:headEnd type="none" w="med" len="med"/>
              <a:tailEnd type="none" w="med" len="med"/>
            </a:ln>
            <a:effectLst/>
          </p:spPr>
          <p:txBody>
            <a:bodyPr vert="horz" wrap="square" lIns="79179" tIns="39590" rIns="79179" bIns="39590" numCol="1" rtlCol="0" anchor="b" anchorCtr="0" compatLnSpc="1">
              <a:prstTxWarp prst="textNoShape">
                <a:avLst/>
              </a:prstTxWarp>
              <a:noAutofit/>
            </a:bodyPr>
            <a:lstStyle/>
            <a:p>
              <a:pPr defTabSz="801447" fontAlgn="base">
                <a:spcBef>
                  <a:spcPct val="0"/>
                </a:spcBef>
                <a:spcAft>
                  <a:spcPct val="0"/>
                </a:spcAft>
              </a:pPr>
              <a:endParaRPr lang="en-US" sz="1400" dirty="0">
                <a:solidFill>
                  <a:srgbClr val="000000"/>
                </a:solidFill>
                <a:latin typeface="FrutigerNext LT Regular" pitchFamily="34" charset="0"/>
                <a:ea typeface="ＭＳ Ｐゴシック" pitchFamily="34" charset="-128"/>
              </a:endParaRPr>
            </a:p>
          </p:txBody>
        </p:sp>
        <p:cxnSp>
          <p:nvCxnSpPr>
            <p:cNvPr id="29" name="Curved Connector 28"/>
            <p:cNvCxnSpPr>
              <a:endCxn id="35" idx="2"/>
            </p:cNvCxnSpPr>
            <p:nvPr/>
          </p:nvCxnSpPr>
          <p:spPr bwMode="auto">
            <a:xfrm rot="5400000" flipH="1" flipV="1">
              <a:off x="3877965" y="1809656"/>
              <a:ext cx="469810" cy="354116"/>
            </a:xfrm>
            <a:prstGeom prst="curvedConnector3">
              <a:avLst>
                <a:gd name="adj1" fmla="val 50000"/>
              </a:avLst>
            </a:prstGeom>
            <a:ln w="28575" cap="flat" cmpd="sng" algn="ctr">
              <a:solidFill>
                <a:schemeClr val="tx1"/>
              </a:solidFill>
              <a:prstDash val="solid"/>
              <a:round/>
              <a:headEnd type="none" w="med" len="med"/>
              <a:tailEnd type="arrow" w="med" len="me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cxnSp>
          <p:nvCxnSpPr>
            <p:cNvPr id="30" name="Curved Connector 29"/>
            <p:cNvCxnSpPr>
              <a:stCxn id="28" idx="3"/>
            </p:cNvCxnSpPr>
            <p:nvPr/>
          </p:nvCxnSpPr>
          <p:spPr bwMode="auto">
            <a:xfrm>
              <a:off x="5123575" y="1678317"/>
              <a:ext cx="582452" cy="80659"/>
            </a:xfrm>
            <a:prstGeom prst="curvedConnector3">
              <a:avLst>
                <a:gd name="adj1" fmla="val 50000"/>
              </a:avLst>
            </a:prstGeom>
            <a:ln w="28575" cap="flat" cmpd="sng" algn="ctr">
              <a:solidFill>
                <a:schemeClr val="tx1"/>
              </a:solidFill>
              <a:prstDash val="solid"/>
              <a:round/>
              <a:headEnd type="none" w="med" len="med"/>
              <a:tailEnd type="arrow" w="med" len="me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sp>
          <p:nvSpPr>
            <p:cNvPr id="31" name="TextBox 30"/>
            <p:cNvSpPr txBox="1"/>
            <p:nvPr/>
          </p:nvSpPr>
          <p:spPr>
            <a:xfrm>
              <a:off x="7336517" y="843963"/>
              <a:ext cx="964759" cy="633224"/>
            </a:xfrm>
            <a:prstGeom prst="rect">
              <a:avLst/>
            </a:prstGeom>
            <a:noFill/>
            <a:ln w="19050">
              <a:solidFill>
                <a:schemeClr val="tx1"/>
              </a:solidFill>
            </a:ln>
          </p:spPr>
          <p:txBody>
            <a:bodyPr wrap="square" rtlCol="0">
              <a:noAutofit/>
            </a:bodyPr>
            <a:lstStyle/>
            <a:p>
              <a:pPr algn="ctr"/>
              <a:r>
                <a:rPr lang="en-US" sz="1100" dirty="0" smtClean="0">
                  <a:latin typeface="Microsoft YaHei" panose="020B0503020204020204" pitchFamily="34" charset="-122"/>
                  <a:ea typeface="Microsoft YaHei" panose="020B0503020204020204" pitchFamily="34" charset="-122"/>
                </a:rPr>
                <a:t>Global Processing Center</a:t>
              </a:r>
              <a:endParaRPr lang="en-US" sz="1100" dirty="0">
                <a:latin typeface="Microsoft YaHei" panose="020B0503020204020204" pitchFamily="34" charset="-122"/>
                <a:ea typeface="Microsoft YaHei" panose="020B0503020204020204" pitchFamily="34" charset="-122"/>
              </a:endParaRPr>
            </a:p>
          </p:txBody>
        </p:sp>
        <p:sp>
          <p:nvSpPr>
            <p:cNvPr id="32" name="Rounded Rectangle 31"/>
            <p:cNvSpPr/>
            <p:nvPr/>
          </p:nvSpPr>
          <p:spPr bwMode="auto">
            <a:xfrm>
              <a:off x="7588735" y="1355721"/>
              <a:ext cx="260704" cy="155866"/>
            </a:xfrm>
            <a:prstGeom prst="roundRect">
              <a:avLst/>
            </a:prstGeom>
            <a:solidFill>
              <a:srgbClr val="E1F2CE"/>
            </a:solidFill>
            <a:ln w="9525" cap="flat" cmpd="sng" algn="ctr">
              <a:solidFill>
                <a:schemeClr val="tx1"/>
              </a:solidFill>
              <a:prstDash val="solid"/>
              <a:round/>
              <a:headEnd type="none" w="med" len="med"/>
              <a:tailEnd type="none" w="med" len="med"/>
            </a:ln>
            <a:effectLst/>
          </p:spPr>
          <p:txBody>
            <a:bodyPr vert="horz" wrap="square" lIns="79179" tIns="39590" rIns="79179" bIns="39590" numCol="1" rtlCol="0" anchor="b" anchorCtr="0" compatLnSpc="1">
              <a:prstTxWarp prst="textNoShape">
                <a:avLst/>
              </a:prstTxWarp>
              <a:noAutofit/>
            </a:bodyPr>
            <a:lstStyle/>
            <a:p>
              <a:pPr defTabSz="801447" fontAlgn="base">
                <a:spcBef>
                  <a:spcPct val="0"/>
                </a:spcBef>
                <a:spcAft>
                  <a:spcPct val="0"/>
                </a:spcAft>
              </a:pPr>
              <a:endParaRPr lang="en-US" sz="1400" dirty="0">
                <a:solidFill>
                  <a:srgbClr val="000000"/>
                </a:solidFill>
                <a:latin typeface="FrutigerNext LT Regular" pitchFamily="34" charset="0"/>
                <a:ea typeface="ＭＳ Ｐゴシック" pitchFamily="34" charset="-128"/>
              </a:endParaRPr>
            </a:p>
          </p:txBody>
        </p:sp>
        <p:cxnSp>
          <p:nvCxnSpPr>
            <p:cNvPr id="33" name="Curved Connector 32"/>
            <p:cNvCxnSpPr>
              <a:endCxn id="32" idx="2"/>
            </p:cNvCxnSpPr>
            <p:nvPr/>
          </p:nvCxnSpPr>
          <p:spPr bwMode="auto">
            <a:xfrm flipV="1">
              <a:off x="7193928" y="1511594"/>
              <a:ext cx="525159" cy="307016"/>
            </a:xfrm>
            <a:prstGeom prst="curvedConnector2">
              <a:avLst/>
            </a:prstGeom>
            <a:ln w="28575" cap="flat" cmpd="sng" algn="ctr">
              <a:solidFill>
                <a:schemeClr val="tx1"/>
              </a:solidFill>
              <a:prstDash val="solid"/>
              <a:round/>
              <a:headEnd type="none" w="med" len="med"/>
              <a:tailEnd type="arrow" w="med" len="me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sp>
          <p:nvSpPr>
            <p:cNvPr id="34" name="Rounded Rectangle 33"/>
            <p:cNvSpPr/>
            <p:nvPr/>
          </p:nvSpPr>
          <p:spPr bwMode="auto">
            <a:xfrm>
              <a:off x="4202220" y="3016770"/>
              <a:ext cx="260704" cy="155866"/>
            </a:xfrm>
            <a:prstGeom prst="roundRect">
              <a:avLst/>
            </a:prstGeom>
            <a:solidFill>
              <a:srgbClr val="A7E8FF"/>
            </a:solidFill>
            <a:ln w="9525" cap="flat" cmpd="sng" algn="ctr">
              <a:solidFill>
                <a:schemeClr val="tx1"/>
              </a:solidFill>
              <a:prstDash val="solid"/>
              <a:round/>
              <a:headEnd type="none" w="med" len="med"/>
              <a:tailEnd type="none" w="med" len="med"/>
            </a:ln>
            <a:effectLst/>
          </p:spPr>
          <p:txBody>
            <a:bodyPr vert="horz" wrap="square" lIns="79179" tIns="39590" rIns="79179" bIns="39590" numCol="1" rtlCol="0" anchor="b" anchorCtr="0" compatLnSpc="1">
              <a:prstTxWarp prst="textNoShape">
                <a:avLst/>
              </a:prstTxWarp>
              <a:noAutofit/>
            </a:bodyPr>
            <a:lstStyle/>
            <a:p>
              <a:pPr defTabSz="801447" fontAlgn="base">
                <a:spcBef>
                  <a:spcPct val="0"/>
                </a:spcBef>
                <a:spcAft>
                  <a:spcPct val="0"/>
                </a:spcAft>
              </a:pPr>
              <a:endParaRPr lang="en-US" sz="1400" dirty="0">
                <a:solidFill>
                  <a:srgbClr val="000000"/>
                </a:solidFill>
                <a:latin typeface="FrutigerNext LT Regular" pitchFamily="34" charset="0"/>
                <a:ea typeface="ＭＳ Ｐゴシック" pitchFamily="34" charset="-128"/>
              </a:endParaRPr>
            </a:p>
          </p:txBody>
        </p:sp>
        <p:sp>
          <p:nvSpPr>
            <p:cNvPr id="35" name="Rounded Rectangle 34"/>
            <p:cNvSpPr/>
            <p:nvPr/>
          </p:nvSpPr>
          <p:spPr bwMode="auto">
            <a:xfrm>
              <a:off x="4159576" y="1595943"/>
              <a:ext cx="260704" cy="155866"/>
            </a:xfrm>
            <a:prstGeom prst="roundRect">
              <a:avLst/>
            </a:prstGeom>
            <a:solidFill>
              <a:srgbClr val="A7E8FF"/>
            </a:solidFill>
            <a:ln w="9525" cap="flat" cmpd="sng" algn="ctr">
              <a:solidFill>
                <a:schemeClr val="tx1"/>
              </a:solidFill>
              <a:prstDash val="solid"/>
              <a:round/>
              <a:headEnd type="none" w="med" len="med"/>
              <a:tailEnd type="none" w="med" len="med"/>
            </a:ln>
            <a:effectLst/>
          </p:spPr>
          <p:txBody>
            <a:bodyPr vert="horz" wrap="square" lIns="79179" tIns="39590" rIns="79179" bIns="39590" numCol="1" rtlCol="0" anchor="b" anchorCtr="0" compatLnSpc="1">
              <a:prstTxWarp prst="textNoShape">
                <a:avLst/>
              </a:prstTxWarp>
              <a:noAutofit/>
            </a:bodyPr>
            <a:lstStyle/>
            <a:p>
              <a:pPr defTabSz="801447" fontAlgn="base">
                <a:spcBef>
                  <a:spcPct val="0"/>
                </a:spcBef>
                <a:spcAft>
                  <a:spcPct val="0"/>
                </a:spcAft>
              </a:pPr>
              <a:endParaRPr lang="en-US" sz="1400" dirty="0">
                <a:solidFill>
                  <a:srgbClr val="000000"/>
                </a:solidFill>
                <a:latin typeface="FrutigerNext LT Regular" pitchFamily="34" charset="0"/>
                <a:ea typeface="ＭＳ Ｐゴシック" pitchFamily="34" charset="-128"/>
              </a:endParaRPr>
            </a:p>
          </p:txBody>
        </p:sp>
        <p:sp>
          <p:nvSpPr>
            <p:cNvPr id="36" name="TextBox 35"/>
            <p:cNvSpPr txBox="1"/>
            <p:nvPr/>
          </p:nvSpPr>
          <p:spPr>
            <a:xfrm>
              <a:off x="4778237" y="5389606"/>
              <a:ext cx="775390" cy="246221"/>
            </a:xfrm>
            <a:prstGeom prst="rect">
              <a:avLst/>
            </a:prstGeom>
            <a:noFill/>
          </p:spPr>
          <p:txBody>
            <a:bodyPr wrap="square" rtlCol="0">
              <a:spAutoFit/>
            </a:bodyPr>
            <a:lstStyle/>
            <a:p>
              <a:pPr algn="ctr"/>
              <a:r>
                <a:rPr lang="en-US" sz="1000" dirty="0" smtClean="0">
                  <a:latin typeface="Microsoft YaHei" panose="020B0503020204020204" pitchFamily="34" charset="-122"/>
                  <a:ea typeface="Microsoft YaHei" panose="020B0503020204020204" pitchFamily="34" charset="-122"/>
                </a:rPr>
                <a:t>NE</a:t>
              </a:r>
              <a:endParaRPr lang="en-US" sz="1000" dirty="0">
                <a:latin typeface="Microsoft YaHei" panose="020B0503020204020204" pitchFamily="34" charset="-122"/>
                <a:ea typeface="Microsoft YaHei" panose="020B0503020204020204" pitchFamily="34" charset="-122"/>
              </a:endParaRPr>
            </a:p>
          </p:txBody>
        </p:sp>
        <p:sp>
          <p:nvSpPr>
            <p:cNvPr id="37" name="TextBox 36"/>
            <p:cNvSpPr txBox="1"/>
            <p:nvPr/>
          </p:nvSpPr>
          <p:spPr>
            <a:xfrm>
              <a:off x="3771881" y="5521840"/>
              <a:ext cx="775390" cy="246221"/>
            </a:xfrm>
            <a:prstGeom prst="rect">
              <a:avLst/>
            </a:prstGeom>
            <a:noFill/>
          </p:spPr>
          <p:txBody>
            <a:bodyPr wrap="square" rtlCol="0">
              <a:spAutoFit/>
            </a:bodyPr>
            <a:lstStyle/>
            <a:p>
              <a:pPr algn="ctr"/>
              <a:r>
                <a:rPr lang="en-US" altLang="zh-CN" sz="1000" dirty="0" smtClean="0">
                  <a:latin typeface="Microsoft YaHei" panose="020B0503020204020204" pitchFamily="34" charset="-122"/>
                  <a:ea typeface="Microsoft YaHei" panose="020B0503020204020204" pitchFamily="34" charset="-122"/>
                </a:rPr>
                <a:t>NE</a:t>
              </a:r>
              <a:endParaRPr lang="en-US" sz="1000" dirty="0">
                <a:latin typeface="Microsoft YaHei" panose="020B0503020204020204" pitchFamily="34" charset="-122"/>
                <a:ea typeface="Microsoft YaHei" panose="020B0503020204020204" pitchFamily="34" charset="-122"/>
              </a:endParaRPr>
            </a:p>
          </p:txBody>
        </p:sp>
        <p:sp>
          <p:nvSpPr>
            <p:cNvPr id="38" name="TextBox 37"/>
            <p:cNvSpPr txBox="1"/>
            <p:nvPr/>
          </p:nvSpPr>
          <p:spPr>
            <a:xfrm>
              <a:off x="2070280" y="5514527"/>
              <a:ext cx="775390" cy="246221"/>
            </a:xfrm>
            <a:prstGeom prst="rect">
              <a:avLst/>
            </a:prstGeom>
            <a:noFill/>
          </p:spPr>
          <p:txBody>
            <a:bodyPr wrap="square" rtlCol="0">
              <a:spAutoFit/>
            </a:bodyPr>
            <a:lstStyle/>
            <a:p>
              <a:pPr algn="ctr"/>
              <a:r>
                <a:rPr lang="en-US" altLang="zh-CN" sz="1000" dirty="0" smtClean="0">
                  <a:latin typeface="Microsoft YaHei" panose="020B0503020204020204" pitchFamily="34" charset="-122"/>
                  <a:ea typeface="Microsoft YaHei" panose="020B0503020204020204" pitchFamily="34" charset="-122"/>
                </a:rPr>
                <a:t>NE</a:t>
              </a:r>
              <a:endParaRPr lang="en-US" sz="1000" dirty="0">
                <a:latin typeface="Microsoft YaHei" panose="020B0503020204020204" pitchFamily="34" charset="-122"/>
                <a:ea typeface="Microsoft YaHei" panose="020B0503020204020204" pitchFamily="34" charset="-122"/>
              </a:endParaRPr>
            </a:p>
          </p:txBody>
        </p:sp>
        <p:sp>
          <p:nvSpPr>
            <p:cNvPr id="39" name="TextBox 38"/>
            <p:cNvSpPr txBox="1"/>
            <p:nvPr/>
          </p:nvSpPr>
          <p:spPr>
            <a:xfrm>
              <a:off x="1022776" y="5301264"/>
              <a:ext cx="775390" cy="246221"/>
            </a:xfrm>
            <a:prstGeom prst="rect">
              <a:avLst/>
            </a:prstGeom>
            <a:noFill/>
          </p:spPr>
          <p:txBody>
            <a:bodyPr wrap="square" rtlCol="0">
              <a:spAutoFit/>
            </a:bodyPr>
            <a:lstStyle/>
            <a:p>
              <a:pPr algn="ctr"/>
              <a:r>
                <a:rPr lang="en-US" sz="1000" dirty="0" smtClean="0">
                  <a:latin typeface="Microsoft YaHei" panose="020B0503020204020204" pitchFamily="34" charset="-122"/>
                  <a:ea typeface="Microsoft YaHei" panose="020B0503020204020204" pitchFamily="34" charset="-122"/>
                </a:rPr>
                <a:t>NE</a:t>
              </a:r>
              <a:endParaRPr lang="en-US" sz="1000" dirty="0">
                <a:latin typeface="Microsoft YaHei" panose="020B0503020204020204" pitchFamily="34" charset="-122"/>
                <a:ea typeface="Microsoft YaHei" panose="020B0503020204020204" pitchFamily="34" charset="-122"/>
              </a:endParaRPr>
            </a:p>
          </p:txBody>
        </p:sp>
        <p:sp>
          <p:nvSpPr>
            <p:cNvPr id="40" name="TextBox 39"/>
            <p:cNvSpPr txBox="1"/>
            <p:nvPr/>
          </p:nvSpPr>
          <p:spPr>
            <a:xfrm>
              <a:off x="1637568" y="2863318"/>
              <a:ext cx="929127" cy="715292"/>
            </a:xfrm>
            <a:prstGeom prst="rect">
              <a:avLst/>
            </a:prstGeom>
            <a:noFill/>
            <a:ln w="19050">
              <a:solidFill>
                <a:schemeClr val="tx1"/>
              </a:solidFill>
            </a:ln>
          </p:spPr>
          <p:txBody>
            <a:bodyPr wrap="square" rtlCol="0" anchor="ctr" anchorCtr="0">
              <a:noAutofit/>
            </a:bodyPr>
            <a:lstStyle/>
            <a:p>
              <a:pPr algn="ctr"/>
              <a:r>
                <a:rPr lang="en-US" sz="1100" dirty="0" smtClean="0">
                  <a:latin typeface="Microsoft YaHei" panose="020B0503020204020204" pitchFamily="34" charset="-122"/>
                  <a:ea typeface="Microsoft YaHei" panose="020B0503020204020204" pitchFamily="34" charset="-122"/>
                </a:rPr>
                <a:t>Edge Processing Center</a:t>
              </a:r>
              <a:endParaRPr lang="en-US" sz="1100" dirty="0">
                <a:latin typeface="Microsoft YaHei" panose="020B0503020204020204" pitchFamily="34" charset="-122"/>
                <a:ea typeface="Microsoft YaHei" panose="020B0503020204020204" pitchFamily="34" charset="-122"/>
              </a:endParaRPr>
            </a:p>
          </p:txBody>
        </p:sp>
        <p:sp>
          <p:nvSpPr>
            <p:cNvPr id="41" name="Rounded Rectangle 40"/>
            <p:cNvSpPr/>
            <p:nvPr/>
          </p:nvSpPr>
          <p:spPr bwMode="auto">
            <a:xfrm>
              <a:off x="2051710" y="3474976"/>
              <a:ext cx="260704" cy="155866"/>
            </a:xfrm>
            <a:prstGeom prst="roundRect">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p:spPr>
          <p:txBody>
            <a:bodyPr vert="horz" wrap="square" lIns="79179" tIns="39590" rIns="79179" bIns="39590" numCol="1" rtlCol="0" anchor="b" anchorCtr="0" compatLnSpc="1">
              <a:prstTxWarp prst="textNoShape">
                <a:avLst/>
              </a:prstTxWarp>
              <a:noAutofit/>
            </a:bodyPr>
            <a:lstStyle/>
            <a:p>
              <a:pPr defTabSz="801447" fontAlgn="base">
                <a:spcBef>
                  <a:spcPct val="0"/>
                </a:spcBef>
                <a:spcAft>
                  <a:spcPct val="0"/>
                </a:spcAft>
              </a:pPr>
              <a:endParaRPr lang="en-US" sz="1400" dirty="0">
                <a:solidFill>
                  <a:srgbClr val="000000"/>
                </a:solidFill>
                <a:latin typeface="FrutigerNext LT Regular" pitchFamily="34" charset="0"/>
                <a:ea typeface="ＭＳ Ｐゴシック" pitchFamily="34" charset="-128"/>
              </a:endParaRPr>
            </a:p>
          </p:txBody>
        </p:sp>
        <p:sp>
          <p:nvSpPr>
            <p:cNvPr id="42" name="Rounded Rectangle 41"/>
            <p:cNvSpPr/>
            <p:nvPr/>
          </p:nvSpPr>
          <p:spPr bwMode="auto">
            <a:xfrm>
              <a:off x="2039601" y="2815324"/>
              <a:ext cx="260704" cy="155866"/>
            </a:xfrm>
            <a:prstGeom prst="roundRect">
              <a:avLst/>
            </a:prstGeom>
            <a:solidFill>
              <a:srgbClr val="A7E8FF"/>
            </a:solidFill>
            <a:ln w="9525" cap="flat" cmpd="sng" algn="ctr">
              <a:solidFill>
                <a:schemeClr val="tx1"/>
              </a:solidFill>
              <a:prstDash val="solid"/>
              <a:round/>
              <a:headEnd type="none" w="med" len="med"/>
              <a:tailEnd type="none" w="med" len="med"/>
            </a:ln>
            <a:effectLst/>
          </p:spPr>
          <p:txBody>
            <a:bodyPr vert="horz" wrap="square" lIns="79179" tIns="39590" rIns="79179" bIns="39590" numCol="1" rtlCol="0" anchor="b" anchorCtr="0" compatLnSpc="1">
              <a:prstTxWarp prst="textNoShape">
                <a:avLst/>
              </a:prstTxWarp>
              <a:noAutofit/>
            </a:bodyPr>
            <a:lstStyle/>
            <a:p>
              <a:pPr defTabSz="801447" fontAlgn="base">
                <a:spcBef>
                  <a:spcPct val="0"/>
                </a:spcBef>
                <a:spcAft>
                  <a:spcPct val="0"/>
                </a:spcAft>
              </a:pPr>
              <a:endParaRPr lang="en-US" sz="1400" dirty="0">
                <a:solidFill>
                  <a:srgbClr val="000000"/>
                </a:solidFill>
                <a:latin typeface="FrutigerNext LT Regular" pitchFamily="34" charset="0"/>
                <a:ea typeface="ＭＳ Ｐゴシック" pitchFamily="34" charset="-128"/>
              </a:endParaRPr>
            </a:p>
          </p:txBody>
        </p:sp>
        <p:sp>
          <p:nvSpPr>
            <p:cNvPr id="43" name="Freeform 42"/>
            <p:cNvSpPr/>
            <p:nvPr/>
          </p:nvSpPr>
          <p:spPr bwMode="auto">
            <a:xfrm rot="14594487">
              <a:off x="3106555" y="4017501"/>
              <a:ext cx="1225010" cy="904814"/>
            </a:xfrm>
            <a:custGeom>
              <a:avLst/>
              <a:gdLst>
                <a:gd name="connsiteX0" fmla="*/ 3286125 w 3286125"/>
                <a:gd name="connsiteY0" fmla="*/ 2895600 h 2895600"/>
                <a:gd name="connsiteX1" fmla="*/ 2095500 w 3286125"/>
                <a:gd name="connsiteY1" fmla="*/ 1200150 h 2895600"/>
                <a:gd name="connsiteX2" fmla="*/ 0 w 3286125"/>
                <a:gd name="connsiteY2" fmla="*/ 0 h 2895600"/>
              </a:gdLst>
              <a:ahLst/>
              <a:cxnLst>
                <a:cxn ang="0">
                  <a:pos x="connsiteX0" y="connsiteY0"/>
                </a:cxn>
                <a:cxn ang="0">
                  <a:pos x="connsiteX1" y="connsiteY1"/>
                </a:cxn>
                <a:cxn ang="0">
                  <a:pos x="connsiteX2" y="connsiteY2"/>
                </a:cxn>
              </a:cxnLst>
              <a:rect l="l" t="t" r="r" b="b"/>
              <a:pathLst>
                <a:path w="3286125" h="2895600">
                  <a:moveTo>
                    <a:pt x="3286125" y="2895600"/>
                  </a:moveTo>
                  <a:cubicBezTo>
                    <a:pt x="2964656" y="2289175"/>
                    <a:pt x="2643188" y="1682750"/>
                    <a:pt x="2095500" y="1200150"/>
                  </a:cubicBezTo>
                  <a:cubicBezTo>
                    <a:pt x="1547813" y="717550"/>
                    <a:pt x="773906" y="358775"/>
                    <a:pt x="0" y="0"/>
                  </a:cubicBezTo>
                </a:path>
              </a:pathLst>
            </a:custGeom>
            <a:noFill/>
            <a:ln w="28575" cap="flat" cmpd="sng" algn="ctr">
              <a:solidFill>
                <a:schemeClr val="tx1"/>
              </a:solidFill>
              <a:prstDash val="dash"/>
              <a:round/>
              <a:headEnd type="none" w="med" len="med"/>
              <a:tailEnd type="arrow" w="med" len="med"/>
            </a:ln>
            <a:effectLst/>
          </p:spPr>
          <p:txBody>
            <a:bodyPr vert="horz" wrap="square" lIns="79200" tIns="39600" rIns="79200" bIns="39600" numCol="1" rtlCol="0" anchor="t" anchorCtr="0" compatLnSpc="1">
              <a:prstTxWarp prst="textNoShape">
                <a:avLst/>
              </a:prstTxWarp>
              <a:spAutoFit/>
            </a:bodyPr>
            <a:lstStyle/>
            <a:p>
              <a:pPr defTabSz="801688" fontAlgn="base">
                <a:spcBef>
                  <a:spcPct val="0"/>
                </a:spcBef>
                <a:spcAft>
                  <a:spcPct val="0"/>
                </a:spcAft>
              </a:pPr>
              <a:endParaRPr lang="en-US" sz="1400">
                <a:solidFill>
                  <a:srgbClr val="FFFFFF"/>
                </a:solidFill>
                <a:latin typeface="FrutigerNext LT Regular" pitchFamily="34" charset="0"/>
                <a:ea typeface="ＭＳ Ｐゴシック" pitchFamily="34" charset="-128"/>
              </a:endParaRPr>
            </a:p>
          </p:txBody>
        </p:sp>
        <p:sp>
          <p:nvSpPr>
            <p:cNvPr id="44" name="Arc 43"/>
            <p:cNvSpPr/>
            <p:nvPr/>
          </p:nvSpPr>
          <p:spPr bwMode="auto">
            <a:xfrm rot="19324943">
              <a:off x="2057606" y="1375755"/>
              <a:ext cx="3416652" cy="3313813"/>
            </a:xfrm>
            <a:prstGeom prst="arc">
              <a:avLst>
                <a:gd name="adj1" fmla="val 14245232"/>
                <a:gd name="adj2" fmla="val 18839747"/>
              </a:avLst>
            </a:prstGeom>
            <a:ln w="28575" cap="flat" cmpd="sng" algn="ctr">
              <a:solidFill>
                <a:schemeClr val="tx1"/>
              </a:solidFill>
              <a:prstDash val="dash"/>
              <a:round/>
              <a:headEnd type="arrow" w="med" len="med"/>
              <a:tailEnd type="none" w="med" len="me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45" name="Arc 44"/>
            <p:cNvSpPr/>
            <p:nvPr/>
          </p:nvSpPr>
          <p:spPr bwMode="auto">
            <a:xfrm rot="16200000">
              <a:off x="4898980" y="411360"/>
              <a:ext cx="3416652" cy="4649254"/>
            </a:xfrm>
            <a:prstGeom prst="arc">
              <a:avLst>
                <a:gd name="adj1" fmla="val 18625414"/>
                <a:gd name="adj2" fmla="val 1103714"/>
              </a:avLst>
            </a:prstGeom>
            <a:ln w="28575" cap="flat" cmpd="sng" algn="ctr">
              <a:solidFill>
                <a:schemeClr val="tx1"/>
              </a:solidFill>
              <a:prstDash val="dash"/>
              <a:round/>
              <a:headEnd type="arrow" w="med" len="med"/>
              <a:tailEnd type="none" w="med" len="me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46" name="TextBox 45"/>
            <p:cNvSpPr txBox="1"/>
            <p:nvPr/>
          </p:nvSpPr>
          <p:spPr>
            <a:xfrm rot="18870329">
              <a:off x="2012502" y="1382910"/>
              <a:ext cx="1155446" cy="461665"/>
            </a:xfrm>
            <a:prstGeom prst="rect">
              <a:avLst/>
            </a:prstGeom>
            <a:noFill/>
          </p:spPr>
          <p:txBody>
            <a:bodyPr wrap="square" rtlCol="0">
              <a:spAutoFit/>
            </a:bodyPr>
            <a:lstStyle/>
            <a:p>
              <a:r>
                <a:rPr lang="en-US" sz="1200" dirty="0" smtClean="0">
                  <a:latin typeface="Microsoft YaHei" panose="020B0503020204020204" pitchFamily="34" charset="-122"/>
                  <a:ea typeface="Microsoft YaHei" panose="020B0503020204020204" pitchFamily="34" charset="-122"/>
                </a:rPr>
                <a:t>Push Action Stream</a:t>
              </a:r>
              <a:endParaRPr lang="en-US" sz="1200" dirty="0">
                <a:latin typeface="Microsoft YaHei" panose="020B0503020204020204" pitchFamily="34" charset="-122"/>
                <a:ea typeface="Microsoft YaHei" panose="020B0503020204020204" pitchFamily="34" charset="-122"/>
              </a:endParaRPr>
            </a:p>
          </p:txBody>
        </p:sp>
        <p:sp>
          <p:nvSpPr>
            <p:cNvPr id="47" name="TextBox 46"/>
            <p:cNvSpPr txBox="1"/>
            <p:nvPr/>
          </p:nvSpPr>
          <p:spPr>
            <a:xfrm rot="18007982">
              <a:off x="810807" y="3721169"/>
              <a:ext cx="998611" cy="461665"/>
            </a:xfrm>
            <a:prstGeom prst="rect">
              <a:avLst/>
            </a:prstGeom>
            <a:noFill/>
          </p:spPr>
          <p:txBody>
            <a:bodyPr wrap="square" rtlCol="0">
              <a:spAutoFit/>
            </a:bodyPr>
            <a:lstStyle/>
            <a:p>
              <a:r>
                <a:rPr lang="en-US" sz="1200" dirty="0" smtClean="0">
                  <a:latin typeface="Microsoft YaHei" panose="020B0503020204020204" pitchFamily="34" charset="-122"/>
                  <a:ea typeface="Microsoft YaHei" panose="020B0503020204020204" pitchFamily="34" charset="-122"/>
                </a:rPr>
                <a:t>Push Data Stream</a:t>
              </a:r>
              <a:endParaRPr lang="en-US" sz="1200" dirty="0">
                <a:latin typeface="Microsoft YaHei" panose="020B0503020204020204" pitchFamily="34" charset="-122"/>
                <a:ea typeface="Microsoft YaHei" panose="020B0503020204020204" pitchFamily="34" charset="-122"/>
              </a:endParaRPr>
            </a:p>
          </p:txBody>
        </p:sp>
        <p:sp>
          <p:nvSpPr>
            <p:cNvPr id="48" name="TextBox 47"/>
            <p:cNvSpPr txBox="1"/>
            <p:nvPr/>
          </p:nvSpPr>
          <p:spPr>
            <a:xfrm rot="17303375">
              <a:off x="2764536" y="3920969"/>
              <a:ext cx="998611" cy="646331"/>
            </a:xfrm>
            <a:prstGeom prst="rect">
              <a:avLst/>
            </a:prstGeom>
            <a:noFill/>
          </p:spPr>
          <p:txBody>
            <a:bodyPr wrap="square" rtlCol="0">
              <a:spAutoFit/>
            </a:bodyPr>
            <a:lstStyle/>
            <a:p>
              <a:r>
                <a:rPr lang="en-US" sz="1200" dirty="0" smtClean="0">
                  <a:latin typeface="Microsoft YaHei" panose="020B0503020204020204" pitchFamily="34" charset="-122"/>
                  <a:ea typeface="Microsoft YaHei" panose="020B0503020204020204" pitchFamily="34" charset="-122"/>
                </a:rPr>
                <a:t>Push Data Action Stream</a:t>
              </a:r>
              <a:endParaRPr lang="en-US" sz="1200" dirty="0">
                <a:latin typeface="Microsoft YaHei" panose="020B0503020204020204" pitchFamily="34" charset="-122"/>
                <a:ea typeface="Microsoft YaHei" panose="020B0503020204020204" pitchFamily="34" charset="-122"/>
              </a:endParaRPr>
            </a:p>
          </p:txBody>
        </p:sp>
      </p:grpSp>
      <p:grpSp>
        <p:nvGrpSpPr>
          <p:cNvPr id="57" name="Group 56"/>
          <p:cNvGrpSpPr/>
          <p:nvPr/>
        </p:nvGrpSpPr>
        <p:grpSpPr>
          <a:xfrm>
            <a:off x="4792135" y="2332351"/>
            <a:ext cx="7894711" cy="3865928"/>
            <a:chOff x="4734385" y="2024351"/>
            <a:chExt cx="7894711" cy="3865928"/>
          </a:xfrm>
        </p:grpSpPr>
        <p:sp>
          <p:nvSpPr>
            <p:cNvPr id="58" name="矩形 62"/>
            <p:cNvSpPr/>
            <p:nvPr/>
          </p:nvSpPr>
          <p:spPr bwMode="auto">
            <a:xfrm>
              <a:off x="9579242" y="3356490"/>
              <a:ext cx="641630" cy="574484"/>
            </a:xfrm>
            <a:prstGeom prst="rect">
              <a:avLst/>
            </a:prstGeom>
            <a:solidFill>
              <a:srgbClr val="D6EDBD"/>
            </a:solidFill>
            <a:ln w="12700" cap="flat" cmpd="sng" algn="ctr">
              <a:solidFill>
                <a:schemeClr val="tx1">
                  <a:lumMod val="50000"/>
                  <a:lumOff val="50000"/>
                </a:schemeClr>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53410" tIns="26706" rIns="53410" bIns="26706" numCol="1" rtlCol="0" anchor="ctr" anchorCtr="0" compatLnSpc="1">
              <a:prstTxWarp prst="textNoShape">
                <a:avLst/>
              </a:prstTxWarp>
              <a:noAutofit/>
            </a:bodyPr>
            <a:lstStyle/>
            <a:p>
              <a:pPr algn="ctr" defTabSz="540595"/>
              <a:r>
                <a:rPr lang="en-US" altLang="zh-CN" sz="1050" dirty="0" smtClean="0">
                  <a:solidFill>
                    <a:srgbClr val="000000"/>
                  </a:solidFill>
                  <a:latin typeface="微软雅黑" pitchFamily="34" charset="-122"/>
                  <a:ea typeface="微软雅黑" pitchFamily="34" charset="-122"/>
                </a:rPr>
                <a:t>Beam Flink</a:t>
              </a:r>
              <a:endParaRPr lang="zh-CN" altLang="en-US" sz="1050" dirty="0">
                <a:solidFill>
                  <a:srgbClr val="000000"/>
                </a:solidFill>
                <a:latin typeface="微软雅黑" pitchFamily="34" charset="-122"/>
                <a:ea typeface="微软雅黑" pitchFamily="34" charset="-122"/>
              </a:endParaRPr>
            </a:p>
          </p:txBody>
        </p:sp>
        <p:sp>
          <p:nvSpPr>
            <p:cNvPr id="59" name="矩形 62"/>
            <p:cNvSpPr/>
            <p:nvPr/>
          </p:nvSpPr>
          <p:spPr bwMode="auto">
            <a:xfrm>
              <a:off x="8660208" y="3354578"/>
              <a:ext cx="630068" cy="574484"/>
            </a:xfrm>
            <a:prstGeom prst="rect">
              <a:avLst/>
            </a:prstGeom>
            <a:solidFill>
              <a:srgbClr val="D6EDBD"/>
            </a:solidFill>
            <a:ln w="12700" cap="flat" cmpd="sng" algn="ctr">
              <a:solidFill>
                <a:schemeClr val="tx1">
                  <a:lumMod val="50000"/>
                  <a:lumOff val="50000"/>
                </a:schemeClr>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53410" tIns="26706" rIns="53410" bIns="26706" numCol="1" rtlCol="0" anchor="ctr" anchorCtr="0" compatLnSpc="1">
              <a:prstTxWarp prst="textNoShape">
                <a:avLst/>
              </a:prstTxWarp>
              <a:noAutofit/>
            </a:bodyPr>
            <a:lstStyle/>
            <a:p>
              <a:pPr algn="ctr" defTabSz="540595"/>
              <a:r>
                <a:rPr lang="en-US" altLang="zh-CN" sz="1050" dirty="0" smtClean="0">
                  <a:solidFill>
                    <a:srgbClr val="000000"/>
                  </a:solidFill>
                  <a:latin typeface="微软雅黑" pitchFamily="34" charset="-122"/>
                  <a:ea typeface="微软雅黑" pitchFamily="34" charset="-122"/>
                </a:rPr>
                <a:t>Akka Actor</a:t>
              </a:r>
              <a:endParaRPr lang="zh-CN" altLang="en-US" sz="1050" dirty="0">
                <a:solidFill>
                  <a:srgbClr val="000000"/>
                </a:solidFill>
                <a:latin typeface="微软雅黑" pitchFamily="34" charset="-122"/>
                <a:ea typeface="微软雅黑" pitchFamily="34" charset="-122"/>
              </a:endParaRPr>
            </a:p>
          </p:txBody>
        </p:sp>
        <p:cxnSp>
          <p:nvCxnSpPr>
            <p:cNvPr id="60" name="Straight Arrow Connector 59"/>
            <p:cNvCxnSpPr>
              <a:stCxn id="59" idx="3"/>
              <a:endCxn id="58" idx="1"/>
            </p:cNvCxnSpPr>
            <p:nvPr/>
          </p:nvCxnSpPr>
          <p:spPr bwMode="auto">
            <a:xfrm>
              <a:off x="9290276" y="3641820"/>
              <a:ext cx="288966" cy="1912"/>
            </a:xfrm>
            <a:prstGeom prst="straightConnector1">
              <a:avLst/>
            </a:prstGeom>
            <a:ln w="28575" cap="flat" cmpd="sng" algn="ctr">
              <a:solidFill>
                <a:schemeClr val="tx1"/>
              </a:solidFill>
              <a:prstDash val="solid"/>
              <a:round/>
              <a:headEnd type="none" w="med" len="med"/>
              <a:tailEnd type="triangle" w="med" len="me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sp>
          <p:nvSpPr>
            <p:cNvPr id="61" name="矩形 62"/>
            <p:cNvSpPr/>
            <p:nvPr/>
          </p:nvSpPr>
          <p:spPr bwMode="auto">
            <a:xfrm>
              <a:off x="10459529" y="3354578"/>
              <a:ext cx="731559" cy="574484"/>
            </a:xfrm>
            <a:prstGeom prst="rect">
              <a:avLst/>
            </a:prstGeom>
            <a:solidFill>
              <a:srgbClr val="D6EDBD"/>
            </a:solidFill>
            <a:ln w="12700" cap="flat" cmpd="sng" algn="ctr">
              <a:solidFill>
                <a:schemeClr val="tx1">
                  <a:lumMod val="50000"/>
                  <a:lumOff val="50000"/>
                </a:schemeClr>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53410" tIns="26706" rIns="53410" bIns="26706" numCol="1" rtlCol="0" anchor="ctr" anchorCtr="0" compatLnSpc="1">
              <a:prstTxWarp prst="textNoShape">
                <a:avLst/>
              </a:prstTxWarp>
              <a:noAutofit/>
            </a:bodyPr>
            <a:lstStyle/>
            <a:p>
              <a:pPr algn="ctr" defTabSz="540595"/>
              <a:r>
                <a:rPr lang="en-US" altLang="zh-CN" sz="1050" dirty="0" smtClean="0">
                  <a:solidFill>
                    <a:srgbClr val="000000"/>
                  </a:solidFill>
                  <a:latin typeface="微软雅黑" pitchFamily="34" charset="-122"/>
                  <a:ea typeface="微软雅黑" pitchFamily="34" charset="-122"/>
                </a:rPr>
                <a:t>Analytic/Other App</a:t>
              </a:r>
            </a:p>
          </p:txBody>
        </p:sp>
        <p:cxnSp>
          <p:nvCxnSpPr>
            <p:cNvPr id="62" name="Straight Arrow Connector 61"/>
            <p:cNvCxnSpPr>
              <a:stCxn id="58" idx="3"/>
              <a:endCxn id="61" idx="1"/>
            </p:cNvCxnSpPr>
            <p:nvPr/>
          </p:nvCxnSpPr>
          <p:spPr bwMode="auto">
            <a:xfrm flipV="1">
              <a:off x="10220872" y="3641820"/>
              <a:ext cx="238657" cy="1912"/>
            </a:xfrm>
            <a:prstGeom prst="straightConnector1">
              <a:avLst/>
            </a:prstGeom>
            <a:ln w="28575" cap="flat" cmpd="sng" algn="ctr">
              <a:solidFill>
                <a:schemeClr val="tx1"/>
              </a:solidFill>
              <a:prstDash val="solid"/>
              <a:round/>
              <a:headEnd type="none" w="med" len="med"/>
              <a:tailEnd type="triangle" w="med" len="me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cxnSp>
          <p:nvCxnSpPr>
            <p:cNvPr id="63" name="Straight Arrow Connector 62"/>
            <p:cNvCxnSpPr>
              <a:stCxn id="61" idx="3"/>
            </p:cNvCxnSpPr>
            <p:nvPr/>
          </p:nvCxnSpPr>
          <p:spPr bwMode="auto">
            <a:xfrm>
              <a:off x="11191088" y="3641820"/>
              <a:ext cx="275006" cy="7698"/>
            </a:xfrm>
            <a:prstGeom prst="straightConnector1">
              <a:avLst/>
            </a:prstGeom>
            <a:ln w="28575" cap="flat" cmpd="sng" algn="ctr">
              <a:solidFill>
                <a:schemeClr val="tx1"/>
              </a:solidFill>
              <a:prstDash val="solid"/>
              <a:round/>
              <a:headEnd type="none" w="med" len="med"/>
              <a:tailEnd type="triangle" w="med" len="me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pic>
          <p:nvPicPr>
            <p:cNvPr id="64" name="Picture 6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79242" y="4037940"/>
              <a:ext cx="675205" cy="675205"/>
            </a:xfrm>
            <a:prstGeom prst="rect">
              <a:avLst/>
            </a:prstGeom>
          </p:spPr>
        </p:pic>
        <p:pic>
          <p:nvPicPr>
            <p:cNvPr id="65" name="Picture 6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31402" y="2565698"/>
              <a:ext cx="737309" cy="737309"/>
            </a:xfrm>
            <a:prstGeom prst="rect">
              <a:avLst/>
            </a:prstGeom>
          </p:spPr>
        </p:pic>
        <p:pic>
          <p:nvPicPr>
            <p:cNvPr id="66" name="Picture 6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93380" y="2785080"/>
              <a:ext cx="1228174" cy="375821"/>
            </a:xfrm>
            <a:prstGeom prst="rect">
              <a:avLst/>
            </a:prstGeom>
          </p:spPr>
        </p:pic>
        <p:pic>
          <p:nvPicPr>
            <p:cNvPr id="67" name="Picture 6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16312" y="4028533"/>
              <a:ext cx="844796" cy="506878"/>
            </a:xfrm>
            <a:prstGeom prst="rect">
              <a:avLst/>
            </a:prstGeom>
          </p:spPr>
        </p:pic>
        <p:sp>
          <p:nvSpPr>
            <p:cNvPr id="68" name="矩形 62"/>
            <p:cNvSpPr/>
            <p:nvPr/>
          </p:nvSpPr>
          <p:spPr bwMode="auto">
            <a:xfrm>
              <a:off x="5561614" y="3435582"/>
              <a:ext cx="779120" cy="372461"/>
            </a:xfrm>
            <a:prstGeom prst="rect">
              <a:avLst/>
            </a:prstGeom>
            <a:solidFill>
              <a:srgbClr val="D6EDBD"/>
            </a:solidFill>
            <a:ln w="12700" cap="flat" cmpd="sng" algn="ctr">
              <a:solidFill>
                <a:schemeClr val="tx1">
                  <a:lumMod val="50000"/>
                  <a:lumOff val="50000"/>
                </a:schemeClr>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53410" tIns="26706" rIns="53410" bIns="26706" numCol="1" rtlCol="0" anchor="ctr" anchorCtr="0" compatLnSpc="1">
              <a:prstTxWarp prst="textNoShape">
                <a:avLst/>
              </a:prstTxWarp>
              <a:noAutofit/>
            </a:bodyPr>
            <a:lstStyle/>
            <a:p>
              <a:pPr algn="ctr" defTabSz="540595"/>
              <a:r>
                <a:rPr lang="en-US" altLang="zh-CN" sz="1050" dirty="0" smtClean="0">
                  <a:solidFill>
                    <a:srgbClr val="000000"/>
                  </a:solidFill>
                  <a:latin typeface="微软雅黑" pitchFamily="34" charset="-122"/>
                  <a:ea typeface="微软雅黑" pitchFamily="34" charset="-122"/>
                </a:rPr>
                <a:t>Collectors</a:t>
              </a:r>
            </a:p>
          </p:txBody>
        </p:sp>
        <p:cxnSp>
          <p:nvCxnSpPr>
            <p:cNvPr id="69" name="Straight Arrow Connector 68"/>
            <p:cNvCxnSpPr/>
            <p:nvPr/>
          </p:nvCxnSpPr>
          <p:spPr bwMode="auto">
            <a:xfrm>
              <a:off x="8026470" y="3614259"/>
              <a:ext cx="274806" cy="2481"/>
            </a:xfrm>
            <a:prstGeom prst="straightConnector1">
              <a:avLst/>
            </a:prstGeom>
            <a:ln w="28575" cap="flat" cmpd="sng" algn="ctr">
              <a:solidFill>
                <a:schemeClr val="tx1"/>
              </a:solidFill>
              <a:prstDash val="solid"/>
              <a:round/>
              <a:headEnd type="none" w="med" len="med"/>
              <a:tailEnd type="triangle" w="med" len="me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sp>
          <p:nvSpPr>
            <p:cNvPr id="70" name="Right Arrow 69"/>
            <p:cNvSpPr/>
            <p:nvPr/>
          </p:nvSpPr>
          <p:spPr bwMode="auto">
            <a:xfrm>
              <a:off x="4760122" y="3385559"/>
              <a:ext cx="306108" cy="477695"/>
            </a:xfrm>
            <a:prstGeom prst="rightArrow">
              <a:avLst/>
            </a:prstGeom>
            <a:noFill/>
            <a:ln>
              <a:solidFill>
                <a:schemeClr val="tx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rgbClr val="CC9900"/>
                </a:buClr>
                <a:buSzTx/>
                <a:tabLst/>
              </a:pPr>
              <a:endParaRPr lang="en-US" sz="1400" dirty="0" err="1" smtClean="0">
                <a:latin typeface="Arial" charset="0"/>
                <a:ea typeface="宋体" charset="-122"/>
              </a:endParaRPr>
            </a:p>
          </p:txBody>
        </p:sp>
        <p:cxnSp>
          <p:nvCxnSpPr>
            <p:cNvPr id="71" name="Straight Arrow Connector 70"/>
            <p:cNvCxnSpPr>
              <a:endCxn id="68" idx="1"/>
            </p:cNvCxnSpPr>
            <p:nvPr/>
          </p:nvCxnSpPr>
          <p:spPr bwMode="auto">
            <a:xfrm flipV="1">
              <a:off x="5304353" y="3621813"/>
              <a:ext cx="257261" cy="9061"/>
            </a:xfrm>
            <a:prstGeom prst="straightConnector1">
              <a:avLst/>
            </a:prstGeom>
            <a:ln w="28575" cap="flat" cmpd="sng" algn="ctr">
              <a:solidFill>
                <a:schemeClr val="tx1"/>
              </a:solidFill>
              <a:prstDash val="solid"/>
              <a:round/>
              <a:headEnd type="none" w="med" len="med"/>
              <a:tailEnd type="triangle" w="med" len="me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sp>
          <p:nvSpPr>
            <p:cNvPr id="72" name="矩形 62"/>
            <p:cNvSpPr/>
            <p:nvPr/>
          </p:nvSpPr>
          <p:spPr bwMode="auto">
            <a:xfrm>
              <a:off x="7717547" y="3326925"/>
              <a:ext cx="630068" cy="591473"/>
            </a:xfrm>
            <a:prstGeom prst="rect">
              <a:avLst/>
            </a:prstGeom>
            <a:solidFill>
              <a:srgbClr val="D6EDBD"/>
            </a:solidFill>
            <a:ln w="12700" cap="flat" cmpd="sng" algn="ctr">
              <a:solidFill>
                <a:schemeClr val="tx1">
                  <a:lumMod val="50000"/>
                  <a:lumOff val="50000"/>
                </a:schemeClr>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53410" tIns="26706" rIns="53410" bIns="26706" numCol="1" rtlCol="0" anchor="ctr" anchorCtr="0" compatLnSpc="1">
              <a:prstTxWarp prst="textNoShape">
                <a:avLst/>
              </a:prstTxWarp>
              <a:noAutofit/>
            </a:bodyPr>
            <a:lstStyle/>
            <a:p>
              <a:pPr algn="ctr" defTabSz="540595"/>
              <a:r>
                <a:rPr lang="en-US" altLang="zh-CN" sz="1050" dirty="0" smtClean="0">
                  <a:solidFill>
                    <a:srgbClr val="000000"/>
                  </a:solidFill>
                  <a:latin typeface="微软雅黑" pitchFamily="34" charset="-122"/>
                  <a:ea typeface="微软雅黑" pitchFamily="34" charset="-122"/>
                </a:rPr>
                <a:t>Kafka</a:t>
              </a:r>
              <a:endParaRPr lang="zh-CN" altLang="en-US" sz="1050" dirty="0">
                <a:solidFill>
                  <a:srgbClr val="000000"/>
                </a:solidFill>
                <a:latin typeface="微软雅黑" pitchFamily="34" charset="-122"/>
                <a:ea typeface="微软雅黑" pitchFamily="34" charset="-122"/>
              </a:endParaRPr>
            </a:p>
          </p:txBody>
        </p:sp>
        <p:cxnSp>
          <p:nvCxnSpPr>
            <p:cNvPr id="73" name="Straight Arrow Connector 72"/>
            <p:cNvCxnSpPr>
              <a:stCxn id="72" idx="3"/>
              <a:endCxn id="59" idx="1"/>
            </p:cNvCxnSpPr>
            <p:nvPr/>
          </p:nvCxnSpPr>
          <p:spPr bwMode="auto">
            <a:xfrm flipV="1">
              <a:off x="8347615" y="3621401"/>
              <a:ext cx="327033" cy="1261"/>
            </a:xfrm>
            <a:prstGeom prst="straightConnector1">
              <a:avLst/>
            </a:prstGeom>
            <a:ln w="28575" cap="flat" cmpd="sng" algn="ctr">
              <a:solidFill>
                <a:schemeClr val="tx1"/>
              </a:solidFill>
              <a:prstDash val="solid"/>
              <a:round/>
              <a:headEnd type="none" w="med" len="med"/>
              <a:tailEnd type="triangle" w="med" len="me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cxnSp>
          <p:nvCxnSpPr>
            <p:cNvPr id="74" name="Straight Arrow Connector 73"/>
            <p:cNvCxnSpPr>
              <a:endCxn id="72" idx="1"/>
            </p:cNvCxnSpPr>
            <p:nvPr/>
          </p:nvCxnSpPr>
          <p:spPr bwMode="auto">
            <a:xfrm flipV="1">
              <a:off x="7409588" y="3622662"/>
              <a:ext cx="307959" cy="1"/>
            </a:xfrm>
            <a:prstGeom prst="straightConnector1">
              <a:avLst/>
            </a:prstGeom>
            <a:ln w="28575" cap="flat" cmpd="sng" algn="ctr">
              <a:solidFill>
                <a:schemeClr val="tx1"/>
              </a:solidFill>
              <a:prstDash val="solid"/>
              <a:round/>
              <a:headEnd type="none" w="med" len="med"/>
              <a:tailEnd type="triangle" w="med" len="me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pic>
          <p:nvPicPr>
            <p:cNvPr id="75" name="Picture 7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85237" y="3976706"/>
              <a:ext cx="868583" cy="868583"/>
            </a:xfrm>
            <a:prstGeom prst="rect">
              <a:avLst/>
            </a:prstGeom>
          </p:spPr>
        </p:pic>
        <p:pic>
          <p:nvPicPr>
            <p:cNvPr id="76" name="Picture 7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634639" y="3915113"/>
              <a:ext cx="727469" cy="727469"/>
            </a:xfrm>
            <a:prstGeom prst="rect">
              <a:avLst/>
            </a:prstGeom>
          </p:spPr>
        </p:pic>
        <p:sp>
          <p:nvSpPr>
            <p:cNvPr id="77" name="Freeform 76"/>
            <p:cNvSpPr/>
            <p:nvPr/>
          </p:nvSpPr>
          <p:spPr bwMode="auto">
            <a:xfrm>
              <a:off x="6320237" y="3462651"/>
              <a:ext cx="2563358" cy="1654018"/>
            </a:xfrm>
            <a:custGeom>
              <a:avLst/>
              <a:gdLst>
                <a:gd name="connsiteX0" fmla="*/ 0 w 2563358"/>
                <a:gd name="connsiteY0" fmla="*/ 174530 h 1654018"/>
                <a:gd name="connsiteX1" fmla="*/ 380011 w 2563358"/>
                <a:gd name="connsiteY1" fmla="*/ 127029 h 1654018"/>
                <a:gd name="connsiteX2" fmla="*/ 617517 w 2563358"/>
                <a:gd name="connsiteY2" fmla="*/ 1599569 h 1654018"/>
                <a:gd name="connsiteX3" fmla="*/ 2327564 w 2563358"/>
                <a:gd name="connsiteY3" fmla="*/ 1255185 h 1654018"/>
                <a:gd name="connsiteX4" fmla="*/ 2505694 w 2563358"/>
                <a:gd name="connsiteY4" fmla="*/ 471413 h 16540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3358" h="1654018">
                  <a:moveTo>
                    <a:pt x="0" y="174530"/>
                  </a:moveTo>
                  <a:cubicBezTo>
                    <a:pt x="138546" y="32026"/>
                    <a:pt x="277092" y="-110478"/>
                    <a:pt x="380011" y="127029"/>
                  </a:cubicBezTo>
                  <a:cubicBezTo>
                    <a:pt x="482931" y="364536"/>
                    <a:pt x="292925" y="1411543"/>
                    <a:pt x="617517" y="1599569"/>
                  </a:cubicBezTo>
                  <a:cubicBezTo>
                    <a:pt x="942109" y="1787595"/>
                    <a:pt x="2012868" y="1443211"/>
                    <a:pt x="2327564" y="1255185"/>
                  </a:cubicBezTo>
                  <a:cubicBezTo>
                    <a:pt x="2642260" y="1067159"/>
                    <a:pt x="2573977" y="769286"/>
                    <a:pt x="2505694" y="471413"/>
                  </a:cubicBezTo>
                </a:path>
              </a:pathLst>
            </a:custGeom>
            <a:noFill/>
            <a:ln w="9525" cap="flat" cmpd="sng" algn="ctr">
              <a:solidFill>
                <a:schemeClr val="tx1"/>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rebuchet MS" pitchFamily="34" charset="0"/>
                <a:ea typeface="华文细黑" pitchFamily="2" charset="-122"/>
              </a:endParaRPr>
            </a:p>
          </p:txBody>
        </p:sp>
        <p:sp>
          <p:nvSpPr>
            <p:cNvPr id="78" name="Freeform 77"/>
            <p:cNvSpPr/>
            <p:nvPr/>
          </p:nvSpPr>
          <p:spPr bwMode="auto">
            <a:xfrm>
              <a:off x="6293922" y="3707110"/>
              <a:ext cx="3313216" cy="1772314"/>
            </a:xfrm>
            <a:custGeom>
              <a:avLst/>
              <a:gdLst>
                <a:gd name="connsiteX0" fmla="*/ 0 w 3313216"/>
                <a:gd name="connsiteY0" fmla="*/ 104869 h 1772314"/>
                <a:gd name="connsiteX1" fmla="*/ 201881 w 3313216"/>
                <a:gd name="connsiteY1" fmla="*/ 176121 h 1772314"/>
                <a:gd name="connsiteX2" fmla="*/ 427512 w 3313216"/>
                <a:gd name="connsiteY2" fmla="*/ 1743664 h 1772314"/>
                <a:gd name="connsiteX3" fmla="*/ 2683823 w 3313216"/>
                <a:gd name="connsiteY3" fmla="*/ 1149898 h 1772314"/>
                <a:gd name="connsiteX4" fmla="*/ 2873829 w 3313216"/>
                <a:gd name="connsiteY4" fmla="*/ 639259 h 1772314"/>
                <a:gd name="connsiteX5" fmla="*/ 3313216 w 3313216"/>
                <a:gd name="connsiteY5" fmla="*/ 247373 h 1772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13216" h="1772314">
                  <a:moveTo>
                    <a:pt x="0" y="104869"/>
                  </a:moveTo>
                  <a:cubicBezTo>
                    <a:pt x="65314" y="3929"/>
                    <a:pt x="130629" y="-97011"/>
                    <a:pt x="201881" y="176121"/>
                  </a:cubicBezTo>
                  <a:cubicBezTo>
                    <a:pt x="273133" y="449253"/>
                    <a:pt x="13855" y="1581368"/>
                    <a:pt x="427512" y="1743664"/>
                  </a:cubicBezTo>
                  <a:cubicBezTo>
                    <a:pt x="841169" y="1905960"/>
                    <a:pt x="2276104" y="1333965"/>
                    <a:pt x="2683823" y="1149898"/>
                  </a:cubicBezTo>
                  <a:cubicBezTo>
                    <a:pt x="3091542" y="965831"/>
                    <a:pt x="2768930" y="789680"/>
                    <a:pt x="2873829" y="639259"/>
                  </a:cubicBezTo>
                  <a:cubicBezTo>
                    <a:pt x="2978728" y="488838"/>
                    <a:pt x="3145972" y="368105"/>
                    <a:pt x="3313216" y="247373"/>
                  </a:cubicBezTo>
                </a:path>
              </a:pathLst>
            </a:custGeom>
            <a:noFill/>
            <a:ln w="9525" cap="flat" cmpd="sng" algn="ctr">
              <a:solidFill>
                <a:schemeClr val="tx1"/>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rebuchet MS" pitchFamily="34" charset="0"/>
                <a:ea typeface="华文细黑" pitchFamily="2" charset="-122"/>
              </a:endParaRPr>
            </a:p>
          </p:txBody>
        </p:sp>
        <p:sp>
          <p:nvSpPr>
            <p:cNvPr id="79" name="Freeform 78"/>
            <p:cNvSpPr/>
            <p:nvPr/>
          </p:nvSpPr>
          <p:spPr bwMode="auto">
            <a:xfrm>
              <a:off x="4734385" y="2296400"/>
              <a:ext cx="7223139" cy="3593879"/>
            </a:xfrm>
            <a:custGeom>
              <a:avLst/>
              <a:gdLst>
                <a:gd name="connsiteX0" fmla="*/ 562010 w 7223139"/>
                <a:gd name="connsiteY0" fmla="*/ 731808 h 3593879"/>
                <a:gd name="connsiteX1" fmla="*/ 407631 w 7223139"/>
                <a:gd name="connsiteY1" fmla="*/ 2061844 h 3593879"/>
                <a:gd name="connsiteX2" fmla="*/ 2782696 w 7223139"/>
                <a:gd name="connsiteY2" fmla="*/ 3593761 h 3593879"/>
                <a:gd name="connsiteX3" fmla="*/ 7034062 w 7223139"/>
                <a:gd name="connsiteY3" fmla="*/ 2133096 h 3593879"/>
                <a:gd name="connsiteX4" fmla="*/ 5882155 w 7223139"/>
                <a:gd name="connsiteY4" fmla="*/ 54914 h 3593879"/>
                <a:gd name="connsiteX5" fmla="*/ 562010 w 7223139"/>
                <a:gd name="connsiteY5" fmla="*/ 731808 h 3593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23139" h="3593879">
                  <a:moveTo>
                    <a:pt x="562010" y="731808"/>
                  </a:moveTo>
                  <a:cubicBezTo>
                    <a:pt x="-350411" y="1066296"/>
                    <a:pt x="37517" y="1584852"/>
                    <a:pt x="407631" y="2061844"/>
                  </a:cubicBezTo>
                  <a:cubicBezTo>
                    <a:pt x="777745" y="2538836"/>
                    <a:pt x="1678291" y="3581886"/>
                    <a:pt x="2782696" y="3593761"/>
                  </a:cubicBezTo>
                  <a:cubicBezTo>
                    <a:pt x="3887101" y="3605636"/>
                    <a:pt x="6517486" y="2722904"/>
                    <a:pt x="7034062" y="2133096"/>
                  </a:cubicBezTo>
                  <a:cubicBezTo>
                    <a:pt x="7550638" y="1543288"/>
                    <a:pt x="6956872" y="290441"/>
                    <a:pt x="5882155" y="54914"/>
                  </a:cubicBezTo>
                  <a:cubicBezTo>
                    <a:pt x="4807438" y="-180613"/>
                    <a:pt x="1474431" y="397320"/>
                    <a:pt x="562010" y="731808"/>
                  </a:cubicBezTo>
                  <a:close/>
                </a:path>
              </a:pathLst>
            </a:cu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rebuchet MS" pitchFamily="34" charset="0"/>
                <a:ea typeface="华文细黑" pitchFamily="2" charset="-122"/>
              </a:endParaRPr>
            </a:p>
          </p:txBody>
        </p:sp>
        <p:sp>
          <p:nvSpPr>
            <p:cNvPr id="80" name="TextBox 79"/>
            <p:cNvSpPr txBox="1"/>
            <p:nvPr/>
          </p:nvSpPr>
          <p:spPr>
            <a:xfrm>
              <a:off x="7404666" y="2024351"/>
              <a:ext cx="5224430" cy="338554"/>
            </a:xfrm>
            <a:prstGeom prst="rect">
              <a:avLst/>
            </a:prstGeom>
            <a:noFill/>
          </p:spPr>
          <p:txBody>
            <a:bodyPr wrap="square" rtlCol="0">
              <a:spAutoFit/>
            </a:bodyPr>
            <a:lstStyle/>
            <a:p>
              <a:pPr algn="ctr"/>
              <a:r>
                <a:rPr lang="en-US" sz="1600" b="1" dirty="0" smtClean="0">
                  <a:solidFill>
                    <a:schemeClr val="accent6"/>
                  </a:solidFill>
                  <a:latin typeface="Bradley Hand ITC" panose="03070402050302030203" pitchFamily="66" charset="0"/>
                </a:rPr>
                <a:t>Clustered, Distributed , Reliable, HA, Cloud Native</a:t>
              </a:r>
              <a:endParaRPr lang="en-US" sz="1600" b="1" dirty="0">
                <a:solidFill>
                  <a:schemeClr val="accent6"/>
                </a:solidFill>
                <a:latin typeface="Bradley Hand ITC" panose="03070402050302030203" pitchFamily="66" charset="0"/>
              </a:endParaRPr>
            </a:p>
          </p:txBody>
        </p:sp>
      </p:grpSp>
      <p:cxnSp>
        <p:nvCxnSpPr>
          <p:cNvPr id="81" name="Straight Arrow Connector 80"/>
          <p:cNvCxnSpPr/>
          <p:nvPr/>
        </p:nvCxnSpPr>
        <p:spPr bwMode="auto">
          <a:xfrm flipV="1">
            <a:off x="1080526" y="4752313"/>
            <a:ext cx="405597" cy="611029"/>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82" name="Oval 81"/>
          <p:cNvSpPr/>
          <p:nvPr/>
        </p:nvSpPr>
        <p:spPr bwMode="auto">
          <a:xfrm>
            <a:off x="1054440" y="5280653"/>
            <a:ext cx="144016" cy="144016"/>
          </a:xfrm>
          <a:prstGeom prst="ellipse">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endParaRPr lang="en-US" sz="1400" dirty="0">
              <a:solidFill>
                <a:srgbClr val="000000"/>
              </a:solidFill>
              <a:latin typeface="FrutigerNext LT Regular" pitchFamily="34" charset="0"/>
              <a:ea typeface="ＭＳ Ｐゴシック" pitchFamily="34" charset="-128"/>
            </a:endParaRPr>
          </a:p>
        </p:txBody>
      </p:sp>
      <p:sp>
        <p:nvSpPr>
          <p:cNvPr id="83" name="Oval 82"/>
          <p:cNvSpPr/>
          <p:nvPr/>
        </p:nvSpPr>
        <p:spPr bwMode="auto">
          <a:xfrm>
            <a:off x="1237763" y="5264281"/>
            <a:ext cx="144016" cy="144016"/>
          </a:xfrm>
          <a:prstGeom prst="ellipse">
            <a:avLst/>
          </a:prstGeom>
          <a:solidFill>
            <a:schemeClr val="tx2"/>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endParaRPr lang="en-US" sz="1400" dirty="0">
              <a:solidFill>
                <a:srgbClr val="000000"/>
              </a:solidFill>
              <a:latin typeface="FrutigerNext LT Regular" pitchFamily="34" charset="0"/>
              <a:ea typeface="ＭＳ Ｐゴシック" pitchFamily="34" charset="-128"/>
            </a:endParaRPr>
          </a:p>
        </p:txBody>
      </p:sp>
      <p:sp>
        <p:nvSpPr>
          <p:cNvPr id="84" name="Oval 83"/>
          <p:cNvSpPr/>
          <p:nvPr/>
        </p:nvSpPr>
        <p:spPr bwMode="auto">
          <a:xfrm>
            <a:off x="1594745" y="5264281"/>
            <a:ext cx="144016" cy="144016"/>
          </a:xfrm>
          <a:prstGeom prst="ellipse">
            <a:avLst/>
          </a:prstGeom>
          <a:solidFill>
            <a:schemeClr val="accent4"/>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endParaRPr lang="en-US" sz="1400" dirty="0">
              <a:solidFill>
                <a:srgbClr val="000000"/>
              </a:solidFill>
              <a:latin typeface="FrutigerNext LT Regular" pitchFamily="34" charset="0"/>
              <a:ea typeface="ＭＳ Ｐゴシック" pitchFamily="34" charset="-128"/>
            </a:endParaRPr>
          </a:p>
        </p:txBody>
      </p:sp>
      <p:sp>
        <p:nvSpPr>
          <p:cNvPr id="85" name="Oval 84"/>
          <p:cNvSpPr/>
          <p:nvPr/>
        </p:nvSpPr>
        <p:spPr bwMode="auto">
          <a:xfrm>
            <a:off x="1767390" y="5273494"/>
            <a:ext cx="144016" cy="144016"/>
          </a:xfrm>
          <a:prstGeom prst="ellipse">
            <a:avLst/>
          </a:prstGeom>
          <a:solidFill>
            <a:schemeClr val="accent5"/>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endParaRPr lang="en-US" sz="1400" dirty="0">
              <a:solidFill>
                <a:srgbClr val="000000"/>
              </a:solidFill>
              <a:latin typeface="FrutigerNext LT Regular" pitchFamily="34" charset="0"/>
              <a:ea typeface="ＭＳ Ｐゴシック" pitchFamily="34" charset="-128"/>
            </a:endParaRPr>
          </a:p>
        </p:txBody>
      </p:sp>
      <p:sp>
        <p:nvSpPr>
          <p:cNvPr id="86" name="Oval 85"/>
          <p:cNvSpPr/>
          <p:nvPr/>
        </p:nvSpPr>
        <p:spPr bwMode="auto">
          <a:xfrm>
            <a:off x="2121118" y="5585381"/>
            <a:ext cx="144016" cy="144016"/>
          </a:xfrm>
          <a:prstGeom prst="ellipse">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endParaRPr lang="en-US" sz="1400" dirty="0">
              <a:solidFill>
                <a:srgbClr val="000000"/>
              </a:solidFill>
              <a:latin typeface="FrutigerNext LT Regular" pitchFamily="34" charset="0"/>
              <a:ea typeface="ＭＳ Ｐゴシック" pitchFamily="34" charset="-128"/>
            </a:endParaRPr>
          </a:p>
        </p:txBody>
      </p:sp>
      <p:sp>
        <p:nvSpPr>
          <p:cNvPr id="87" name="Oval 86"/>
          <p:cNvSpPr/>
          <p:nvPr/>
        </p:nvSpPr>
        <p:spPr bwMode="auto">
          <a:xfrm>
            <a:off x="2304441" y="5569009"/>
            <a:ext cx="144016" cy="144016"/>
          </a:xfrm>
          <a:prstGeom prst="ellipse">
            <a:avLst/>
          </a:prstGeom>
          <a:solidFill>
            <a:schemeClr val="tx2"/>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endParaRPr lang="en-US" sz="1400" dirty="0">
              <a:solidFill>
                <a:srgbClr val="000000"/>
              </a:solidFill>
              <a:latin typeface="FrutigerNext LT Regular" pitchFamily="34" charset="0"/>
              <a:ea typeface="ＭＳ Ｐゴシック" pitchFamily="34" charset="-128"/>
            </a:endParaRPr>
          </a:p>
        </p:txBody>
      </p:sp>
      <p:sp>
        <p:nvSpPr>
          <p:cNvPr id="88" name="Oval 87"/>
          <p:cNvSpPr/>
          <p:nvPr/>
        </p:nvSpPr>
        <p:spPr bwMode="auto">
          <a:xfrm>
            <a:off x="2661423" y="5569009"/>
            <a:ext cx="144016" cy="144016"/>
          </a:xfrm>
          <a:prstGeom prst="ellipse">
            <a:avLst/>
          </a:prstGeom>
          <a:solidFill>
            <a:schemeClr val="accent4"/>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endParaRPr lang="en-US" sz="1400" dirty="0">
              <a:solidFill>
                <a:srgbClr val="000000"/>
              </a:solidFill>
              <a:latin typeface="FrutigerNext LT Regular" pitchFamily="34" charset="0"/>
              <a:ea typeface="ＭＳ Ｐゴシック" pitchFamily="34" charset="-128"/>
            </a:endParaRPr>
          </a:p>
        </p:txBody>
      </p:sp>
      <p:sp>
        <p:nvSpPr>
          <p:cNvPr id="89" name="Oval 88"/>
          <p:cNvSpPr/>
          <p:nvPr/>
        </p:nvSpPr>
        <p:spPr bwMode="auto">
          <a:xfrm>
            <a:off x="2834068" y="5578222"/>
            <a:ext cx="144016" cy="144016"/>
          </a:xfrm>
          <a:prstGeom prst="ellipse">
            <a:avLst/>
          </a:prstGeom>
          <a:solidFill>
            <a:schemeClr val="accent5"/>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endParaRPr lang="en-US" sz="1400" dirty="0">
              <a:solidFill>
                <a:srgbClr val="000000"/>
              </a:solidFill>
              <a:latin typeface="FrutigerNext LT Regular" pitchFamily="34" charset="0"/>
              <a:ea typeface="ＭＳ Ｐゴシック" pitchFamily="34" charset="-128"/>
            </a:endParaRPr>
          </a:p>
        </p:txBody>
      </p:sp>
      <p:sp>
        <p:nvSpPr>
          <p:cNvPr id="90" name="Oval 89"/>
          <p:cNvSpPr/>
          <p:nvPr/>
        </p:nvSpPr>
        <p:spPr bwMode="auto">
          <a:xfrm>
            <a:off x="3786172" y="5606112"/>
            <a:ext cx="144016" cy="144016"/>
          </a:xfrm>
          <a:prstGeom prst="ellipse">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endParaRPr lang="en-US" sz="1400" dirty="0">
              <a:solidFill>
                <a:srgbClr val="000000"/>
              </a:solidFill>
              <a:latin typeface="FrutigerNext LT Regular" pitchFamily="34" charset="0"/>
              <a:ea typeface="ＭＳ Ｐゴシック" pitchFamily="34" charset="-128"/>
            </a:endParaRPr>
          </a:p>
        </p:txBody>
      </p:sp>
      <p:sp>
        <p:nvSpPr>
          <p:cNvPr id="91" name="Oval 90"/>
          <p:cNvSpPr/>
          <p:nvPr/>
        </p:nvSpPr>
        <p:spPr bwMode="auto">
          <a:xfrm>
            <a:off x="3969495" y="5589740"/>
            <a:ext cx="144016" cy="144016"/>
          </a:xfrm>
          <a:prstGeom prst="ellipse">
            <a:avLst/>
          </a:prstGeom>
          <a:solidFill>
            <a:schemeClr val="tx2"/>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endParaRPr lang="en-US" sz="1400" dirty="0">
              <a:solidFill>
                <a:srgbClr val="000000"/>
              </a:solidFill>
              <a:latin typeface="FrutigerNext LT Regular" pitchFamily="34" charset="0"/>
              <a:ea typeface="ＭＳ Ｐゴシック" pitchFamily="34" charset="-128"/>
            </a:endParaRPr>
          </a:p>
        </p:txBody>
      </p:sp>
      <p:sp>
        <p:nvSpPr>
          <p:cNvPr id="92" name="Oval 91"/>
          <p:cNvSpPr/>
          <p:nvPr/>
        </p:nvSpPr>
        <p:spPr bwMode="auto">
          <a:xfrm>
            <a:off x="4326477" y="5589740"/>
            <a:ext cx="144016" cy="144016"/>
          </a:xfrm>
          <a:prstGeom prst="ellipse">
            <a:avLst/>
          </a:prstGeom>
          <a:solidFill>
            <a:schemeClr val="accent4"/>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endParaRPr lang="en-US" sz="1400" dirty="0">
              <a:solidFill>
                <a:srgbClr val="000000"/>
              </a:solidFill>
              <a:latin typeface="FrutigerNext LT Regular" pitchFamily="34" charset="0"/>
              <a:ea typeface="ＭＳ Ｐゴシック" pitchFamily="34" charset="-128"/>
            </a:endParaRPr>
          </a:p>
        </p:txBody>
      </p:sp>
      <p:sp>
        <p:nvSpPr>
          <p:cNvPr id="93" name="Oval 92"/>
          <p:cNvSpPr/>
          <p:nvPr/>
        </p:nvSpPr>
        <p:spPr bwMode="auto">
          <a:xfrm>
            <a:off x="4499122" y="5598953"/>
            <a:ext cx="144016" cy="144016"/>
          </a:xfrm>
          <a:prstGeom prst="ellipse">
            <a:avLst/>
          </a:prstGeom>
          <a:solidFill>
            <a:schemeClr val="accent5"/>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endParaRPr lang="en-US" sz="1400" dirty="0">
              <a:solidFill>
                <a:srgbClr val="000000"/>
              </a:solidFill>
              <a:latin typeface="FrutigerNext LT Regular" pitchFamily="34" charset="0"/>
              <a:ea typeface="ＭＳ Ｐゴシック" pitchFamily="34" charset="-128"/>
            </a:endParaRPr>
          </a:p>
        </p:txBody>
      </p:sp>
      <p:sp>
        <p:nvSpPr>
          <p:cNvPr id="94" name="Oval 93"/>
          <p:cNvSpPr/>
          <p:nvPr/>
        </p:nvSpPr>
        <p:spPr bwMode="auto">
          <a:xfrm>
            <a:off x="4772789" y="5504382"/>
            <a:ext cx="144016" cy="144016"/>
          </a:xfrm>
          <a:prstGeom prst="ellipse">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endParaRPr lang="en-US" sz="1400" dirty="0">
              <a:solidFill>
                <a:srgbClr val="000000"/>
              </a:solidFill>
              <a:latin typeface="FrutigerNext LT Regular" pitchFamily="34" charset="0"/>
              <a:ea typeface="ＭＳ Ｐゴシック" pitchFamily="34" charset="-128"/>
            </a:endParaRPr>
          </a:p>
        </p:txBody>
      </p:sp>
      <p:sp>
        <p:nvSpPr>
          <p:cNvPr id="95" name="Oval 94"/>
          <p:cNvSpPr/>
          <p:nvPr/>
        </p:nvSpPr>
        <p:spPr bwMode="auto">
          <a:xfrm>
            <a:off x="4956112" y="5488010"/>
            <a:ext cx="144016" cy="144016"/>
          </a:xfrm>
          <a:prstGeom prst="ellipse">
            <a:avLst/>
          </a:prstGeom>
          <a:solidFill>
            <a:schemeClr val="tx2"/>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endParaRPr lang="en-US" sz="1400" dirty="0">
              <a:solidFill>
                <a:srgbClr val="000000"/>
              </a:solidFill>
              <a:latin typeface="FrutigerNext LT Regular" pitchFamily="34" charset="0"/>
              <a:ea typeface="ＭＳ Ｐゴシック" pitchFamily="34" charset="-128"/>
            </a:endParaRPr>
          </a:p>
        </p:txBody>
      </p:sp>
      <p:sp>
        <p:nvSpPr>
          <p:cNvPr id="96" name="Oval 95"/>
          <p:cNvSpPr/>
          <p:nvPr/>
        </p:nvSpPr>
        <p:spPr bwMode="auto">
          <a:xfrm>
            <a:off x="5313094" y="5488010"/>
            <a:ext cx="144016" cy="144016"/>
          </a:xfrm>
          <a:prstGeom prst="ellipse">
            <a:avLst/>
          </a:prstGeom>
          <a:solidFill>
            <a:schemeClr val="accent4"/>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endParaRPr lang="en-US" sz="1400" dirty="0">
              <a:solidFill>
                <a:srgbClr val="000000"/>
              </a:solidFill>
              <a:latin typeface="FrutigerNext LT Regular" pitchFamily="34" charset="0"/>
              <a:ea typeface="ＭＳ Ｐゴシック" pitchFamily="34" charset="-128"/>
            </a:endParaRPr>
          </a:p>
        </p:txBody>
      </p:sp>
      <p:sp>
        <p:nvSpPr>
          <p:cNvPr id="97" name="Oval 96"/>
          <p:cNvSpPr/>
          <p:nvPr/>
        </p:nvSpPr>
        <p:spPr bwMode="auto">
          <a:xfrm>
            <a:off x="5485739" y="5497223"/>
            <a:ext cx="144016" cy="144016"/>
          </a:xfrm>
          <a:prstGeom prst="ellipse">
            <a:avLst/>
          </a:prstGeom>
          <a:solidFill>
            <a:schemeClr val="accent5"/>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endParaRPr lang="en-US" sz="1400" dirty="0">
              <a:solidFill>
                <a:srgbClr val="000000"/>
              </a:solidFill>
              <a:latin typeface="FrutigerNext LT Regular" pitchFamily="34" charset="0"/>
              <a:ea typeface="ＭＳ Ｐゴシック" pitchFamily="34" charset="-128"/>
            </a:endParaRPr>
          </a:p>
        </p:txBody>
      </p:sp>
      <p:sp>
        <p:nvSpPr>
          <p:cNvPr id="98" name="Oval 97"/>
          <p:cNvSpPr/>
          <p:nvPr/>
        </p:nvSpPr>
        <p:spPr bwMode="auto">
          <a:xfrm>
            <a:off x="1935083" y="3857393"/>
            <a:ext cx="144016" cy="144016"/>
          </a:xfrm>
          <a:prstGeom prst="ellipse">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endParaRPr lang="en-US" sz="1400" dirty="0">
              <a:solidFill>
                <a:srgbClr val="000000"/>
              </a:solidFill>
              <a:latin typeface="FrutigerNext LT Regular" pitchFamily="34" charset="0"/>
              <a:ea typeface="ＭＳ Ｐゴシック" pitchFamily="34" charset="-128"/>
            </a:endParaRPr>
          </a:p>
        </p:txBody>
      </p:sp>
      <p:sp>
        <p:nvSpPr>
          <p:cNvPr id="99" name="Oval 98"/>
          <p:cNvSpPr/>
          <p:nvPr/>
        </p:nvSpPr>
        <p:spPr bwMode="auto">
          <a:xfrm>
            <a:off x="2118406" y="3841021"/>
            <a:ext cx="144016" cy="144016"/>
          </a:xfrm>
          <a:prstGeom prst="ellipse">
            <a:avLst/>
          </a:prstGeom>
          <a:solidFill>
            <a:schemeClr val="tx2"/>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endParaRPr lang="en-US" sz="1400" dirty="0">
              <a:solidFill>
                <a:srgbClr val="000000"/>
              </a:solidFill>
              <a:latin typeface="FrutigerNext LT Regular" pitchFamily="34" charset="0"/>
              <a:ea typeface="ＭＳ Ｐゴシック" pitchFamily="34" charset="-128"/>
            </a:endParaRPr>
          </a:p>
        </p:txBody>
      </p:sp>
      <p:sp>
        <p:nvSpPr>
          <p:cNvPr id="100" name="Oval 99"/>
          <p:cNvSpPr/>
          <p:nvPr/>
        </p:nvSpPr>
        <p:spPr bwMode="auto">
          <a:xfrm>
            <a:off x="4406570" y="4013519"/>
            <a:ext cx="144016" cy="144016"/>
          </a:xfrm>
          <a:prstGeom prst="ellipse">
            <a:avLst/>
          </a:prstGeom>
          <a:solidFill>
            <a:schemeClr val="accent4"/>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endParaRPr lang="en-US" sz="1400" dirty="0">
              <a:solidFill>
                <a:srgbClr val="000000"/>
              </a:solidFill>
              <a:latin typeface="FrutigerNext LT Regular" pitchFamily="34" charset="0"/>
              <a:ea typeface="ＭＳ Ｐゴシック" pitchFamily="34" charset="-128"/>
            </a:endParaRPr>
          </a:p>
        </p:txBody>
      </p:sp>
      <p:sp>
        <p:nvSpPr>
          <p:cNvPr id="101" name="Oval 100"/>
          <p:cNvSpPr/>
          <p:nvPr/>
        </p:nvSpPr>
        <p:spPr bwMode="auto">
          <a:xfrm>
            <a:off x="4579215" y="4022732"/>
            <a:ext cx="144016" cy="144016"/>
          </a:xfrm>
          <a:prstGeom prst="ellipse">
            <a:avLst/>
          </a:prstGeom>
          <a:solidFill>
            <a:schemeClr val="accent5"/>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endParaRPr lang="en-US" sz="1400" dirty="0">
              <a:solidFill>
                <a:srgbClr val="000000"/>
              </a:solidFill>
              <a:latin typeface="FrutigerNext LT Regular" pitchFamily="34" charset="0"/>
              <a:ea typeface="ＭＳ Ｐゴシック" pitchFamily="34" charset="-128"/>
            </a:endParaRPr>
          </a:p>
        </p:txBody>
      </p:sp>
      <p:sp>
        <p:nvSpPr>
          <p:cNvPr id="102" name="Oval 101"/>
          <p:cNvSpPr/>
          <p:nvPr/>
        </p:nvSpPr>
        <p:spPr bwMode="auto">
          <a:xfrm>
            <a:off x="7577590" y="1747679"/>
            <a:ext cx="144016" cy="144016"/>
          </a:xfrm>
          <a:prstGeom prst="ellipse">
            <a:avLst/>
          </a:prstGeom>
          <a:solidFill>
            <a:schemeClr val="tx2"/>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endParaRPr lang="en-US" sz="1400" dirty="0">
              <a:solidFill>
                <a:srgbClr val="000000"/>
              </a:solidFill>
              <a:latin typeface="FrutigerNext LT Regular" pitchFamily="34" charset="0"/>
              <a:ea typeface="ＭＳ Ｐゴシック" pitchFamily="34" charset="-128"/>
            </a:endParaRPr>
          </a:p>
        </p:txBody>
      </p:sp>
      <p:sp>
        <p:nvSpPr>
          <p:cNvPr id="103" name="Oval 102"/>
          <p:cNvSpPr/>
          <p:nvPr/>
        </p:nvSpPr>
        <p:spPr bwMode="auto">
          <a:xfrm>
            <a:off x="7934572" y="1747679"/>
            <a:ext cx="144016" cy="144016"/>
          </a:xfrm>
          <a:prstGeom prst="ellipse">
            <a:avLst/>
          </a:prstGeom>
          <a:solidFill>
            <a:schemeClr val="accent4"/>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endParaRPr lang="en-US" sz="1400" dirty="0">
              <a:solidFill>
                <a:srgbClr val="000000"/>
              </a:solidFill>
              <a:latin typeface="FrutigerNext LT Regular" pitchFamily="34" charset="0"/>
              <a:ea typeface="ＭＳ Ｐゴシック" pitchFamily="34" charset="-128"/>
            </a:endParaRPr>
          </a:p>
        </p:txBody>
      </p:sp>
      <p:sp>
        <p:nvSpPr>
          <p:cNvPr id="104" name="Oval 103"/>
          <p:cNvSpPr/>
          <p:nvPr/>
        </p:nvSpPr>
        <p:spPr bwMode="auto">
          <a:xfrm>
            <a:off x="8107217" y="1756892"/>
            <a:ext cx="144016" cy="144016"/>
          </a:xfrm>
          <a:prstGeom prst="ellipse">
            <a:avLst/>
          </a:prstGeom>
          <a:solidFill>
            <a:schemeClr val="accent5"/>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endParaRPr lang="en-US" sz="1400" dirty="0">
              <a:solidFill>
                <a:srgbClr val="000000"/>
              </a:solidFill>
              <a:latin typeface="FrutigerNext LT Regular" pitchFamily="34" charset="0"/>
              <a:ea typeface="ＭＳ Ｐゴシック" pitchFamily="34" charset="-128"/>
            </a:endParaRPr>
          </a:p>
        </p:txBody>
      </p:sp>
      <p:sp>
        <p:nvSpPr>
          <p:cNvPr id="105" name="Oval 104"/>
          <p:cNvSpPr/>
          <p:nvPr/>
        </p:nvSpPr>
        <p:spPr bwMode="auto">
          <a:xfrm>
            <a:off x="3999474" y="1958988"/>
            <a:ext cx="144016" cy="144016"/>
          </a:xfrm>
          <a:prstGeom prst="ellipse">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endParaRPr lang="en-US" sz="1400" dirty="0">
              <a:solidFill>
                <a:srgbClr val="000000"/>
              </a:solidFill>
              <a:latin typeface="FrutigerNext LT Regular" pitchFamily="34" charset="0"/>
              <a:ea typeface="ＭＳ Ｐゴシック" pitchFamily="34" charset="-128"/>
            </a:endParaRPr>
          </a:p>
        </p:txBody>
      </p:sp>
      <p:sp>
        <p:nvSpPr>
          <p:cNvPr id="106" name="Oval 105"/>
          <p:cNvSpPr/>
          <p:nvPr/>
        </p:nvSpPr>
        <p:spPr bwMode="auto">
          <a:xfrm>
            <a:off x="4182797" y="1942616"/>
            <a:ext cx="144016" cy="144016"/>
          </a:xfrm>
          <a:prstGeom prst="ellipse">
            <a:avLst/>
          </a:prstGeom>
          <a:solidFill>
            <a:schemeClr val="tx2"/>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endParaRPr lang="en-US" sz="1400" dirty="0">
              <a:solidFill>
                <a:srgbClr val="000000"/>
              </a:solidFill>
              <a:latin typeface="FrutigerNext LT Regular" pitchFamily="34" charset="0"/>
              <a:ea typeface="ＭＳ Ｐゴシック" pitchFamily="34" charset="-128"/>
            </a:endParaRPr>
          </a:p>
        </p:txBody>
      </p:sp>
      <p:sp>
        <p:nvSpPr>
          <p:cNvPr id="107" name="Oval 106"/>
          <p:cNvSpPr/>
          <p:nvPr/>
        </p:nvSpPr>
        <p:spPr bwMode="auto">
          <a:xfrm>
            <a:off x="4539779" y="1942616"/>
            <a:ext cx="144016" cy="144016"/>
          </a:xfrm>
          <a:prstGeom prst="ellipse">
            <a:avLst/>
          </a:prstGeom>
          <a:solidFill>
            <a:schemeClr val="accent4"/>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endParaRPr lang="en-US" sz="1400" dirty="0">
              <a:solidFill>
                <a:srgbClr val="000000"/>
              </a:solidFill>
              <a:latin typeface="FrutigerNext LT Regular" pitchFamily="34" charset="0"/>
              <a:ea typeface="ＭＳ Ｐゴシック" pitchFamily="34" charset="-128"/>
            </a:endParaRPr>
          </a:p>
        </p:txBody>
      </p:sp>
      <p:sp>
        <p:nvSpPr>
          <p:cNvPr id="108" name="Oval 107"/>
          <p:cNvSpPr/>
          <p:nvPr/>
        </p:nvSpPr>
        <p:spPr bwMode="auto">
          <a:xfrm>
            <a:off x="4712424" y="1951829"/>
            <a:ext cx="144016" cy="144016"/>
          </a:xfrm>
          <a:prstGeom prst="ellipse">
            <a:avLst/>
          </a:prstGeom>
          <a:solidFill>
            <a:schemeClr val="accent5"/>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a:endParaRPr lang="en-US" sz="1400" dirty="0">
              <a:solidFill>
                <a:srgbClr val="000000"/>
              </a:solidFill>
              <a:latin typeface="FrutigerNext LT Regular" pitchFamily="34" charset="0"/>
              <a:ea typeface="ＭＳ Ｐゴシック" pitchFamily="34" charset="-128"/>
            </a:endParaRPr>
          </a:p>
        </p:txBody>
      </p:sp>
      <p:sp>
        <p:nvSpPr>
          <p:cNvPr id="109" name="TextBox 108"/>
          <p:cNvSpPr txBox="1"/>
          <p:nvPr/>
        </p:nvSpPr>
        <p:spPr>
          <a:xfrm>
            <a:off x="6980764" y="6093108"/>
            <a:ext cx="4543080" cy="369332"/>
          </a:xfrm>
          <a:prstGeom prst="rect">
            <a:avLst/>
          </a:prstGeom>
          <a:noFill/>
        </p:spPr>
        <p:txBody>
          <a:bodyPr wrap="square" rtlCol="0">
            <a:spAutoFit/>
          </a:bodyPr>
          <a:lstStyle/>
          <a:p>
            <a:r>
              <a:rPr lang="en-US" b="1" dirty="0" smtClean="0">
                <a:solidFill>
                  <a:schemeClr val="accent6"/>
                </a:solidFill>
                <a:latin typeface="Bradley Hand ITC" panose="03070402050302030203" pitchFamily="66" charset="0"/>
              </a:rPr>
              <a:t>System Engineered to be SLA compliant</a:t>
            </a:r>
            <a:endParaRPr lang="en-US" b="1" dirty="0">
              <a:solidFill>
                <a:schemeClr val="accent6"/>
              </a:solidFill>
              <a:latin typeface="Bradley Hand ITC" panose="03070402050302030203" pitchFamily="66" charset="0"/>
            </a:endParaRPr>
          </a:p>
        </p:txBody>
      </p:sp>
      <p:sp>
        <p:nvSpPr>
          <p:cNvPr id="110" name="TextBox 109"/>
          <p:cNvSpPr txBox="1"/>
          <p:nvPr/>
        </p:nvSpPr>
        <p:spPr>
          <a:xfrm>
            <a:off x="81240" y="1010715"/>
            <a:ext cx="2825737" cy="1200329"/>
          </a:xfrm>
          <a:prstGeom prst="rect">
            <a:avLst/>
          </a:prstGeom>
          <a:noFill/>
        </p:spPr>
        <p:txBody>
          <a:bodyPr wrap="square" rtlCol="0">
            <a:spAutoFit/>
          </a:bodyPr>
          <a:lstStyle/>
          <a:p>
            <a:r>
              <a:rPr lang="en-US" b="1" dirty="0" smtClean="0">
                <a:latin typeface="Bradley Hand ITC" panose="03070402050302030203" pitchFamily="66" charset="0"/>
              </a:rPr>
              <a:t>Achieve an Equilibrium State through a Model Driven Realtime event Stream interconnect</a:t>
            </a:r>
            <a:endParaRPr lang="en-US" b="1" dirty="0">
              <a:latin typeface="Bradley Hand ITC" panose="03070402050302030203" pitchFamily="66" charset="0"/>
            </a:endParaRPr>
          </a:p>
        </p:txBody>
      </p:sp>
      <p:sp>
        <p:nvSpPr>
          <p:cNvPr id="111" name="Title 7"/>
          <p:cNvSpPr txBox="1">
            <a:spLocks/>
          </p:cNvSpPr>
          <p:nvPr/>
        </p:nvSpPr>
        <p:spPr>
          <a:xfrm>
            <a:off x="590400" y="117426"/>
            <a:ext cx="11088000" cy="539876"/>
          </a:xfrm>
          <a:prstGeom prst="rect">
            <a:avLst/>
          </a:prstGeom>
        </p:spPr>
        <p:txBody>
          <a:bodyPr/>
          <a:lst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a:lstStyle>
          <a:p>
            <a:r>
              <a:rPr lang="en-US" dirty="0" smtClean="0"/>
              <a:t>End to End Geo-Distributed System ( </a:t>
            </a:r>
            <a:r>
              <a:rPr lang="en-US" dirty="0" smtClean="0">
                <a:latin typeface="Bradley Hand ITC" panose="03070402050302030203" pitchFamily="66" charset="0"/>
              </a:rPr>
              <a:t>RESP</a:t>
            </a:r>
            <a:r>
              <a:rPr lang="en-US" dirty="0" smtClean="0"/>
              <a:t> )</a:t>
            </a:r>
            <a:endParaRPr lang="en-US" dirty="0"/>
          </a:p>
        </p:txBody>
      </p:sp>
      <p:sp>
        <p:nvSpPr>
          <p:cNvPr id="112" name="Slide Number Placeholder 111"/>
          <p:cNvSpPr>
            <a:spLocks noGrp="1"/>
          </p:cNvSpPr>
          <p:nvPr>
            <p:ph type="sldNum" sz="quarter" idx="12"/>
          </p:nvPr>
        </p:nvSpPr>
        <p:spPr/>
        <p:txBody>
          <a:bodyPr/>
          <a:lstStyle/>
          <a:p>
            <a:fld id="{6C9CD605-947A-3C4E-98CB-B055F943FEBA}" type="slidenum">
              <a:rPr lang="en-US" smtClean="0"/>
              <a:pPr/>
              <a:t>26</a:t>
            </a:fld>
            <a:endParaRPr lang="en-US" dirty="0"/>
          </a:p>
        </p:txBody>
      </p:sp>
    </p:spTree>
    <p:extLst>
      <p:ext uri="{BB962C8B-B14F-4D97-AF65-F5344CB8AC3E}">
        <p14:creationId xmlns:p14="http://schemas.microsoft.com/office/powerpoint/2010/main" val="1413472172"/>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 name="Group 101"/>
          <p:cNvGrpSpPr/>
          <p:nvPr/>
        </p:nvGrpSpPr>
        <p:grpSpPr>
          <a:xfrm>
            <a:off x="716815" y="1597473"/>
            <a:ext cx="10942320" cy="4772785"/>
            <a:chOff x="122243" y="1198979"/>
            <a:chExt cx="9038688" cy="4190270"/>
          </a:xfrm>
          <a:solidFill>
            <a:schemeClr val="bg1">
              <a:lumMod val="85000"/>
            </a:schemeClr>
          </a:solidFill>
        </p:grpSpPr>
        <p:sp>
          <p:nvSpPr>
            <p:cNvPr id="103" name="Freeform 11"/>
            <p:cNvSpPr>
              <a:spLocks noEditPoints="1"/>
            </p:cNvSpPr>
            <p:nvPr/>
          </p:nvSpPr>
          <p:spPr bwMode="auto">
            <a:xfrm>
              <a:off x="1977294" y="3246036"/>
              <a:ext cx="7055731" cy="2126118"/>
            </a:xfrm>
            <a:custGeom>
              <a:avLst/>
              <a:gdLst>
                <a:gd name="T0" fmla="*/ 395 w 3302"/>
                <a:gd name="T1" fmla="*/ 944 h 995"/>
                <a:gd name="T2" fmla="*/ 1905 w 3302"/>
                <a:gd name="T3" fmla="*/ 912 h 995"/>
                <a:gd name="T4" fmla="*/ 3107 w 3302"/>
                <a:gd name="T5" fmla="*/ 850 h 995"/>
                <a:gd name="T6" fmla="*/ 3123 w 3302"/>
                <a:gd name="T7" fmla="*/ 787 h 995"/>
                <a:gd name="T8" fmla="*/ 2712 w 3302"/>
                <a:gd name="T9" fmla="*/ 716 h 995"/>
                <a:gd name="T10" fmla="*/ 3193 w 3302"/>
                <a:gd name="T11" fmla="*/ 750 h 995"/>
                <a:gd name="T12" fmla="*/ 3146 w 3302"/>
                <a:gd name="T13" fmla="*/ 733 h 995"/>
                <a:gd name="T14" fmla="*/ 1765 w 3302"/>
                <a:gd name="T15" fmla="*/ 481 h 995"/>
                <a:gd name="T16" fmla="*/ 3204 w 3302"/>
                <a:gd name="T17" fmla="*/ 427 h 995"/>
                <a:gd name="T18" fmla="*/ 3054 w 3302"/>
                <a:gd name="T19" fmla="*/ 414 h 995"/>
                <a:gd name="T20" fmla="*/ 1675 w 3302"/>
                <a:gd name="T21" fmla="*/ 418 h 995"/>
                <a:gd name="T22" fmla="*/ 1591 w 3302"/>
                <a:gd name="T23" fmla="*/ 510 h 995"/>
                <a:gd name="T24" fmla="*/ 2627 w 3302"/>
                <a:gd name="T25" fmla="*/ 352 h 995"/>
                <a:gd name="T26" fmla="*/ 2810 w 3302"/>
                <a:gd name="T27" fmla="*/ 448 h 995"/>
                <a:gd name="T28" fmla="*/ 2894 w 3302"/>
                <a:gd name="T29" fmla="*/ 558 h 995"/>
                <a:gd name="T30" fmla="*/ 2881 w 3302"/>
                <a:gd name="T31" fmla="*/ 672 h 995"/>
                <a:gd name="T32" fmla="*/ 2810 w 3302"/>
                <a:gd name="T33" fmla="*/ 759 h 995"/>
                <a:gd name="T34" fmla="*/ 2705 w 3302"/>
                <a:gd name="T35" fmla="*/ 701 h 995"/>
                <a:gd name="T36" fmla="*/ 2592 w 3302"/>
                <a:gd name="T37" fmla="*/ 659 h 995"/>
                <a:gd name="T38" fmla="*/ 2455 w 3302"/>
                <a:gd name="T39" fmla="*/ 699 h 995"/>
                <a:gd name="T40" fmla="*/ 2426 w 3302"/>
                <a:gd name="T41" fmla="*/ 580 h 995"/>
                <a:gd name="T42" fmla="*/ 2508 w 3302"/>
                <a:gd name="T43" fmla="*/ 475 h 995"/>
                <a:gd name="T44" fmla="*/ 2543 w 3302"/>
                <a:gd name="T45" fmla="*/ 435 h 995"/>
                <a:gd name="T46" fmla="*/ 2618 w 3302"/>
                <a:gd name="T47" fmla="*/ 385 h 995"/>
                <a:gd name="T48" fmla="*/ 2690 w 3302"/>
                <a:gd name="T49" fmla="*/ 397 h 995"/>
                <a:gd name="T50" fmla="*/ 2756 w 3302"/>
                <a:gd name="T51" fmla="*/ 418 h 995"/>
                <a:gd name="T52" fmla="*/ 2988 w 3302"/>
                <a:gd name="T53" fmla="*/ 315 h 995"/>
                <a:gd name="T54" fmla="*/ 2566 w 3302"/>
                <a:gd name="T55" fmla="*/ 323 h 995"/>
                <a:gd name="T56" fmla="*/ 2512 w 3302"/>
                <a:gd name="T57" fmla="*/ 319 h 995"/>
                <a:gd name="T58" fmla="*/ 2574 w 3302"/>
                <a:gd name="T59" fmla="*/ 306 h 995"/>
                <a:gd name="T60" fmla="*/ 2418 w 3302"/>
                <a:gd name="T61" fmla="*/ 286 h 995"/>
                <a:gd name="T62" fmla="*/ 2387 w 3302"/>
                <a:gd name="T63" fmla="*/ 304 h 995"/>
                <a:gd name="T64" fmla="*/ 1435 w 3302"/>
                <a:gd name="T65" fmla="*/ 292 h 995"/>
                <a:gd name="T66" fmla="*/ 2893 w 3302"/>
                <a:gd name="T67" fmla="*/ 254 h 995"/>
                <a:gd name="T68" fmla="*/ 2582 w 3302"/>
                <a:gd name="T69" fmla="*/ 232 h 995"/>
                <a:gd name="T70" fmla="*/ 2697 w 3302"/>
                <a:gd name="T71" fmla="*/ 212 h 995"/>
                <a:gd name="T72" fmla="*/ 2666 w 3302"/>
                <a:gd name="T73" fmla="*/ 199 h 995"/>
                <a:gd name="T74" fmla="*/ 2771 w 3302"/>
                <a:gd name="T75" fmla="*/ 232 h 995"/>
                <a:gd name="T76" fmla="*/ 2852 w 3302"/>
                <a:gd name="T77" fmla="*/ 327 h 995"/>
                <a:gd name="T78" fmla="*/ 2782 w 3302"/>
                <a:gd name="T79" fmla="*/ 304 h 995"/>
                <a:gd name="T80" fmla="*/ 2651 w 3302"/>
                <a:gd name="T81" fmla="*/ 236 h 995"/>
                <a:gd name="T82" fmla="*/ 481 w 3302"/>
                <a:gd name="T83" fmla="*/ 203 h 995"/>
                <a:gd name="T84" fmla="*/ 1474 w 3302"/>
                <a:gd name="T85" fmla="*/ 186 h 995"/>
                <a:gd name="T86" fmla="*/ 2233 w 3302"/>
                <a:gd name="T87" fmla="*/ 165 h 995"/>
                <a:gd name="T88" fmla="*/ 2531 w 3302"/>
                <a:gd name="T89" fmla="*/ 209 h 995"/>
                <a:gd name="T90" fmla="*/ 2516 w 3302"/>
                <a:gd name="T91" fmla="*/ 235 h 995"/>
                <a:gd name="T92" fmla="*/ 2489 w 3302"/>
                <a:gd name="T93" fmla="*/ 232 h 995"/>
                <a:gd name="T94" fmla="*/ 2548 w 3302"/>
                <a:gd name="T95" fmla="*/ 173 h 995"/>
                <a:gd name="T96" fmla="*/ 2210 w 3302"/>
                <a:gd name="T97" fmla="*/ 104 h 995"/>
                <a:gd name="T98" fmla="*/ 2320 w 3302"/>
                <a:gd name="T99" fmla="*/ 208 h 995"/>
                <a:gd name="T100" fmla="*/ 2315 w 3302"/>
                <a:gd name="T101" fmla="*/ 265 h 995"/>
                <a:gd name="T102" fmla="*/ 2234 w 3302"/>
                <a:gd name="T103" fmla="*/ 140 h 995"/>
                <a:gd name="T104" fmla="*/ 2477 w 3302"/>
                <a:gd name="T105" fmla="*/ 161 h 995"/>
                <a:gd name="T106" fmla="*/ 2434 w 3302"/>
                <a:gd name="T107" fmla="*/ 236 h 995"/>
                <a:gd name="T108" fmla="*/ 2430 w 3302"/>
                <a:gd name="T109" fmla="*/ 120 h 995"/>
                <a:gd name="T110" fmla="*/ 2041 w 3302"/>
                <a:gd name="T111" fmla="*/ 96 h 995"/>
                <a:gd name="T112" fmla="*/ 2579 w 3302"/>
                <a:gd name="T113" fmla="*/ 83 h 995"/>
                <a:gd name="T114" fmla="*/ 2531 w 3302"/>
                <a:gd name="T115" fmla="*/ 74 h 995"/>
                <a:gd name="T116" fmla="*/ 233 w 3302"/>
                <a:gd name="T117" fmla="*/ 34 h 995"/>
                <a:gd name="T118" fmla="*/ 2539 w 3302"/>
                <a:gd name="T119" fmla="*/ 8 h 995"/>
                <a:gd name="T120" fmla="*/ 2556 w 3302"/>
                <a:gd name="T121" fmla="*/ 39 h 995"/>
                <a:gd name="T122" fmla="*/ 2561 w 3302"/>
                <a:gd name="T123" fmla="*/ 17 h 9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02" h="995">
                  <a:moveTo>
                    <a:pt x="639" y="982"/>
                  </a:moveTo>
                  <a:lnTo>
                    <a:pt x="646" y="982"/>
                  </a:lnTo>
                  <a:lnTo>
                    <a:pt x="649" y="986"/>
                  </a:lnTo>
                  <a:lnTo>
                    <a:pt x="657" y="995"/>
                  </a:lnTo>
                  <a:lnTo>
                    <a:pt x="655" y="994"/>
                  </a:lnTo>
                  <a:lnTo>
                    <a:pt x="653" y="994"/>
                  </a:lnTo>
                  <a:lnTo>
                    <a:pt x="651" y="994"/>
                  </a:lnTo>
                  <a:lnTo>
                    <a:pt x="649" y="992"/>
                  </a:lnTo>
                  <a:lnTo>
                    <a:pt x="648" y="992"/>
                  </a:lnTo>
                  <a:lnTo>
                    <a:pt x="646" y="991"/>
                  </a:lnTo>
                  <a:lnTo>
                    <a:pt x="643" y="986"/>
                  </a:lnTo>
                  <a:lnTo>
                    <a:pt x="639" y="986"/>
                  </a:lnTo>
                  <a:lnTo>
                    <a:pt x="639" y="982"/>
                  </a:lnTo>
                  <a:close/>
                  <a:moveTo>
                    <a:pt x="251" y="961"/>
                  </a:moveTo>
                  <a:lnTo>
                    <a:pt x="251" y="962"/>
                  </a:lnTo>
                  <a:lnTo>
                    <a:pt x="250" y="962"/>
                  </a:lnTo>
                  <a:lnTo>
                    <a:pt x="250" y="964"/>
                  </a:lnTo>
                  <a:lnTo>
                    <a:pt x="249" y="965"/>
                  </a:lnTo>
                  <a:lnTo>
                    <a:pt x="249" y="965"/>
                  </a:lnTo>
                  <a:lnTo>
                    <a:pt x="247" y="966"/>
                  </a:lnTo>
                  <a:lnTo>
                    <a:pt x="246" y="968"/>
                  </a:lnTo>
                  <a:lnTo>
                    <a:pt x="246" y="969"/>
                  </a:lnTo>
                  <a:lnTo>
                    <a:pt x="245" y="970"/>
                  </a:lnTo>
                  <a:lnTo>
                    <a:pt x="245" y="972"/>
                  </a:lnTo>
                  <a:lnTo>
                    <a:pt x="243" y="974"/>
                  </a:lnTo>
                  <a:lnTo>
                    <a:pt x="251" y="978"/>
                  </a:lnTo>
                  <a:lnTo>
                    <a:pt x="251" y="974"/>
                  </a:lnTo>
                  <a:lnTo>
                    <a:pt x="247" y="974"/>
                  </a:lnTo>
                  <a:lnTo>
                    <a:pt x="251" y="965"/>
                  </a:lnTo>
                  <a:lnTo>
                    <a:pt x="251" y="961"/>
                  </a:lnTo>
                  <a:close/>
                  <a:moveTo>
                    <a:pt x="387" y="940"/>
                  </a:moveTo>
                  <a:lnTo>
                    <a:pt x="391" y="940"/>
                  </a:lnTo>
                  <a:lnTo>
                    <a:pt x="395" y="944"/>
                  </a:lnTo>
                  <a:lnTo>
                    <a:pt x="395" y="947"/>
                  </a:lnTo>
                  <a:lnTo>
                    <a:pt x="397" y="947"/>
                  </a:lnTo>
                  <a:lnTo>
                    <a:pt x="398" y="947"/>
                  </a:lnTo>
                  <a:lnTo>
                    <a:pt x="398" y="947"/>
                  </a:lnTo>
                  <a:lnTo>
                    <a:pt x="398" y="947"/>
                  </a:lnTo>
                  <a:lnTo>
                    <a:pt x="397" y="948"/>
                  </a:lnTo>
                  <a:lnTo>
                    <a:pt x="395" y="950"/>
                  </a:lnTo>
                  <a:lnTo>
                    <a:pt x="394" y="952"/>
                  </a:lnTo>
                  <a:lnTo>
                    <a:pt x="393" y="953"/>
                  </a:lnTo>
                  <a:lnTo>
                    <a:pt x="391" y="955"/>
                  </a:lnTo>
                  <a:lnTo>
                    <a:pt x="391" y="955"/>
                  </a:lnTo>
                  <a:lnTo>
                    <a:pt x="391" y="953"/>
                  </a:lnTo>
                  <a:lnTo>
                    <a:pt x="391" y="953"/>
                  </a:lnTo>
                  <a:lnTo>
                    <a:pt x="390" y="953"/>
                  </a:lnTo>
                  <a:lnTo>
                    <a:pt x="389" y="953"/>
                  </a:lnTo>
                  <a:lnTo>
                    <a:pt x="387" y="953"/>
                  </a:lnTo>
                  <a:lnTo>
                    <a:pt x="384" y="957"/>
                  </a:lnTo>
                  <a:lnTo>
                    <a:pt x="380" y="957"/>
                  </a:lnTo>
                  <a:lnTo>
                    <a:pt x="376" y="953"/>
                  </a:lnTo>
                  <a:lnTo>
                    <a:pt x="372" y="953"/>
                  </a:lnTo>
                  <a:lnTo>
                    <a:pt x="364" y="950"/>
                  </a:lnTo>
                  <a:lnTo>
                    <a:pt x="367" y="947"/>
                  </a:lnTo>
                  <a:lnTo>
                    <a:pt x="369" y="946"/>
                  </a:lnTo>
                  <a:lnTo>
                    <a:pt x="371" y="946"/>
                  </a:lnTo>
                  <a:lnTo>
                    <a:pt x="372" y="946"/>
                  </a:lnTo>
                  <a:lnTo>
                    <a:pt x="373" y="946"/>
                  </a:lnTo>
                  <a:lnTo>
                    <a:pt x="376" y="946"/>
                  </a:lnTo>
                  <a:lnTo>
                    <a:pt x="378" y="946"/>
                  </a:lnTo>
                  <a:lnTo>
                    <a:pt x="384" y="944"/>
                  </a:lnTo>
                  <a:lnTo>
                    <a:pt x="387" y="940"/>
                  </a:lnTo>
                  <a:close/>
                  <a:moveTo>
                    <a:pt x="1900" y="908"/>
                  </a:moveTo>
                  <a:lnTo>
                    <a:pt x="1904" y="908"/>
                  </a:lnTo>
                  <a:lnTo>
                    <a:pt x="1905" y="912"/>
                  </a:lnTo>
                  <a:lnTo>
                    <a:pt x="1905" y="913"/>
                  </a:lnTo>
                  <a:lnTo>
                    <a:pt x="1906" y="915"/>
                  </a:lnTo>
                  <a:lnTo>
                    <a:pt x="1907" y="913"/>
                  </a:lnTo>
                  <a:lnTo>
                    <a:pt x="1909" y="913"/>
                  </a:lnTo>
                  <a:lnTo>
                    <a:pt x="1910" y="911"/>
                  </a:lnTo>
                  <a:lnTo>
                    <a:pt x="1910" y="909"/>
                  </a:lnTo>
                  <a:lnTo>
                    <a:pt x="1911" y="908"/>
                  </a:lnTo>
                  <a:lnTo>
                    <a:pt x="1911" y="908"/>
                  </a:lnTo>
                  <a:lnTo>
                    <a:pt x="1915" y="908"/>
                  </a:lnTo>
                  <a:lnTo>
                    <a:pt x="1915" y="912"/>
                  </a:lnTo>
                  <a:lnTo>
                    <a:pt x="1911" y="916"/>
                  </a:lnTo>
                  <a:lnTo>
                    <a:pt x="1900" y="916"/>
                  </a:lnTo>
                  <a:lnTo>
                    <a:pt x="1900" y="908"/>
                  </a:lnTo>
                  <a:close/>
                  <a:moveTo>
                    <a:pt x="3070" y="874"/>
                  </a:moveTo>
                  <a:lnTo>
                    <a:pt x="3070" y="883"/>
                  </a:lnTo>
                  <a:lnTo>
                    <a:pt x="3066" y="883"/>
                  </a:lnTo>
                  <a:lnTo>
                    <a:pt x="3066" y="878"/>
                  </a:lnTo>
                  <a:lnTo>
                    <a:pt x="3070" y="874"/>
                  </a:lnTo>
                  <a:close/>
                  <a:moveTo>
                    <a:pt x="3123" y="787"/>
                  </a:moveTo>
                  <a:lnTo>
                    <a:pt x="3127" y="787"/>
                  </a:lnTo>
                  <a:lnTo>
                    <a:pt x="3131" y="791"/>
                  </a:lnTo>
                  <a:lnTo>
                    <a:pt x="3142" y="791"/>
                  </a:lnTo>
                  <a:lnTo>
                    <a:pt x="3142" y="802"/>
                  </a:lnTo>
                  <a:lnTo>
                    <a:pt x="3141" y="807"/>
                  </a:lnTo>
                  <a:lnTo>
                    <a:pt x="3138" y="811"/>
                  </a:lnTo>
                  <a:lnTo>
                    <a:pt x="3134" y="816"/>
                  </a:lnTo>
                  <a:lnTo>
                    <a:pt x="3131" y="821"/>
                  </a:lnTo>
                  <a:lnTo>
                    <a:pt x="3127" y="829"/>
                  </a:lnTo>
                  <a:lnTo>
                    <a:pt x="3127" y="833"/>
                  </a:lnTo>
                  <a:lnTo>
                    <a:pt x="3119" y="833"/>
                  </a:lnTo>
                  <a:lnTo>
                    <a:pt x="3115" y="837"/>
                  </a:lnTo>
                  <a:lnTo>
                    <a:pt x="3107" y="842"/>
                  </a:lnTo>
                  <a:lnTo>
                    <a:pt x="3107" y="850"/>
                  </a:lnTo>
                  <a:lnTo>
                    <a:pt x="3103" y="854"/>
                  </a:lnTo>
                  <a:lnTo>
                    <a:pt x="3103" y="859"/>
                  </a:lnTo>
                  <a:lnTo>
                    <a:pt x="3102" y="861"/>
                  </a:lnTo>
                  <a:lnTo>
                    <a:pt x="3101" y="864"/>
                  </a:lnTo>
                  <a:lnTo>
                    <a:pt x="3101" y="865"/>
                  </a:lnTo>
                  <a:lnTo>
                    <a:pt x="3099" y="865"/>
                  </a:lnTo>
                  <a:lnTo>
                    <a:pt x="3098" y="867"/>
                  </a:lnTo>
                  <a:lnTo>
                    <a:pt x="3095" y="868"/>
                  </a:lnTo>
                  <a:lnTo>
                    <a:pt x="3092" y="870"/>
                  </a:lnTo>
                  <a:lnTo>
                    <a:pt x="3088" y="874"/>
                  </a:lnTo>
                  <a:lnTo>
                    <a:pt x="3076" y="874"/>
                  </a:lnTo>
                  <a:lnTo>
                    <a:pt x="3070" y="870"/>
                  </a:lnTo>
                  <a:lnTo>
                    <a:pt x="3058" y="870"/>
                  </a:lnTo>
                  <a:lnTo>
                    <a:pt x="3054" y="863"/>
                  </a:lnTo>
                  <a:lnTo>
                    <a:pt x="3054" y="857"/>
                  </a:lnTo>
                  <a:lnTo>
                    <a:pt x="3058" y="854"/>
                  </a:lnTo>
                  <a:lnTo>
                    <a:pt x="3063" y="844"/>
                  </a:lnTo>
                  <a:lnTo>
                    <a:pt x="3071" y="838"/>
                  </a:lnTo>
                  <a:lnTo>
                    <a:pt x="3080" y="833"/>
                  </a:lnTo>
                  <a:lnTo>
                    <a:pt x="3084" y="829"/>
                  </a:lnTo>
                  <a:lnTo>
                    <a:pt x="3088" y="829"/>
                  </a:lnTo>
                  <a:lnTo>
                    <a:pt x="3095" y="821"/>
                  </a:lnTo>
                  <a:lnTo>
                    <a:pt x="3099" y="819"/>
                  </a:lnTo>
                  <a:lnTo>
                    <a:pt x="3102" y="817"/>
                  </a:lnTo>
                  <a:lnTo>
                    <a:pt x="3103" y="816"/>
                  </a:lnTo>
                  <a:lnTo>
                    <a:pt x="3105" y="815"/>
                  </a:lnTo>
                  <a:lnTo>
                    <a:pt x="3105" y="813"/>
                  </a:lnTo>
                  <a:lnTo>
                    <a:pt x="3106" y="812"/>
                  </a:lnTo>
                  <a:lnTo>
                    <a:pt x="3107" y="808"/>
                  </a:lnTo>
                  <a:lnTo>
                    <a:pt x="3107" y="804"/>
                  </a:lnTo>
                  <a:lnTo>
                    <a:pt x="3111" y="800"/>
                  </a:lnTo>
                  <a:lnTo>
                    <a:pt x="3115" y="791"/>
                  </a:lnTo>
                  <a:lnTo>
                    <a:pt x="3123" y="787"/>
                  </a:lnTo>
                  <a:close/>
                  <a:moveTo>
                    <a:pt x="2795" y="787"/>
                  </a:moveTo>
                  <a:lnTo>
                    <a:pt x="2806" y="787"/>
                  </a:lnTo>
                  <a:lnTo>
                    <a:pt x="2810" y="791"/>
                  </a:lnTo>
                  <a:lnTo>
                    <a:pt x="2822" y="791"/>
                  </a:lnTo>
                  <a:lnTo>
                    <a:pt x="2830" y="787"/>
                  </a:lnTo>
                  <a:lnTo>
                    <a:pt x="2836" y="787"/>
                  </a:lnTo>
                  <a:lnTo>
                    <a:pt x="2836" y="808"/>
                  </a:lnTo>
                  <a:lnTo>
                    <a:pt x="2832" y="812"/>
                  </a:lnTo>
                  <a:lnTo>
                    <a:pt x="2832" y="816"/>
                  </a:lnTo>
                  <a:lnTo>
                    <a:pt x="2830" y="821"/>
                  </a:lnTo>
                  <a:lnTo>
                    <a:pt x="2826" y="822"/>
                  </a:lnTo>
                  <a:lnTo>
                    <a:pt x="2824" y="824"/>
                  </a:lnTo>
                  <a:lnTo>
                    <a:pt x="2823" y="825"/>
                  </a:lnTo>
                  <a:lnTo>
                    <a:pt x="2822" y="826"/>
                  </a:lnTo>
                  <a:lnTo>
                    <a:pt x="2821" y="826"/>
                  </a:lnTo>
                  <a:lnTo>
                    <a:pt x="2819" y="828"/>
                  </a:lnTo>
                  <a:lnTo>
                    <a:pt x="2817" y="829"/>
                  </a:lnTo>
                  <a:lnTo>
                    <a:pt x="2813" y="830"/>
                  </a:lnTo>
                  <a:lnTo>
                    <a:pt x="2806" y="821"/>
                  </a:lnTo>
                  <a:lnTo>
                    <a:pt x="2802" y="816"/>
                  </a:lnTo>
                  <a:lnTo>
                    <a:pt x="2802" y="808"/>
                  </a:lnTo>
                  <a:lnTo>
                    <a:pt x="2798" y="804"/>
                  </a:lnTo>
                  <a:lnTo>
                    <a:pt x="2798" y="800"/>
                  </a:lnTo>
                  <a:lnTo>
                    <a:pt x="2795" y="795"/>
                  </a:lnTo>
                  <a:lnTo>
                    <a:pt x="2795" y="787"/>
                  </a:lnTo>
                  <a:close/>
                  <a:moveTo>
                    <a:pt x="2701" y="712"/>
                  </a:moveTo>
                  <a:lnTo>
                    <a:pt x="2713" y="712"/>
                  </a:lnTo>
                  <a:lnTo>
                    <a:pt x="2712" y="714"/>
                  </a:lnTo>
                  <a:lnTo>
                    <a:pt x="2712" y="715"/>
                  </a:lnTo>
                  <a:lnTo>
                    <a:pt x="2712" y="716"/>
                  </a:lnTo>
                  <a:lnTo>
                    <a:pt x="2712" y="716"/>
                  </a:lnTo>
                  <a:lnTo>
                    <a:pt x="2713" y="716"/>
                  </a:lnTo>
                  <a:lnTo>
                    <a:pt x="2712" y="716"/>
                  </a:lnTo>
                  <a:lnTo>
                    <a:pt x="2712" y="717"/>
                  </a:lnTo>
                  <a:lnTo>
                    <a:pt x="2709" y="717"/>
                  </a:lnTo>
                  <a:lnTo>
                    <a:pt x="2705" y="717"/>
                  </a:lnTo>
                  <a:lnTo>
                    <a:pt x="2700" y="717"/>
                  </a:lnTo>
                  <a:lnTo>
                    <a:pt x="2701" y="712"/>
                  </a:lnTo>
                  <a:close/>
                  <a:moveTo>
                    <a:pt x="3131" y="701"/>
                  </a:moveTo>
                  <a:lnTo>
                    <a:pt x="3134" y="701"/>
                  </a:lnTo>
                  <a:lnTo>
                    <a:pt x="3136" y="702"/>
                  </a:lnTo>
                  <a:lnTo>
                    <a:pt x="3137" y="702"/>
                  </a:lnTo>
                  <a:lnTo>
                    <a:pt x="3138" y="702"/>
                  </a:lnTo>
                  <a:lnTo>
                    <a:pt x="3141" y="703"/>
                  </a:lnTo>
                  <a:lnTo>
                    <a:pt x="3142" y="704"/>
                  </a:lnTo>
                  <a:lnTo>
                    <a:pt x="3143" y="707"/>
                  </a:lnTo>
                  <a:lnTo>
                    <a:pt x="3145" y="708"/>
                  </a:lnTo>
                  <a:lnTo>
                    <a:pt x="3145" y="710"/>
                  </a:lnTo>
                  <a:lnTo>
                    <a:pt x="3145" y="711"/>
                  </a:lnTo>
                  <a:lnTo>
                    <a:pt x="3146" y="714"/>
                  </a:lnTo>
                  <a:lnTo>
                    <a:pt x="3146" y="717"/>
                  </a:lnTo>
                  <a:lnTo>
                    <a:pt x="3150" y="721"/>
                  </a:lnTo>
                  <a:lnTo>
                    <a:pt x="3154" y="729"/>
                  </a:lnTo>
                  <a:lnTo>
                    <a:pt x="3162" y="729"/>
                  </a:lnTo>
                  <a:lnTo>
                    <a:pt x="3162" y="738"/>
                  </a:lnTo>
                  <a:lnTo>
                    <a:pt x="3166" y="742"/>
                  </a:lnTo>
                  <a:lnTo>
                    <a:pt x="3169" y="742"/>
                  </a:lnTo>
                  <a:lnTo>
                    <a:pt x="3173" y="746"/>
                  </a:lnTo>
                  <a:lnTo>
                    <a:pt x="3177" y="746"/>
                  </a:lnTo>
                  <a:lnTo>
                    <a:pt x="3180" y="745"/>
                  </a:lnTo>
                  <a:lnTo>
                    <a:pt x="3181" y="745"/>
                  </a:lnTo>
                  <a:lnTo>
                    <a:pt x="3182" y="743"/>
                  </a:lnTo>
                  <a:lnTo>
                    <a:pt x="3185" y="742"/>
                  </a:lnTo>
                  <a:lnTo>
                    <a:pt x="3193" y="742"/>
                  </a:lnTo>
                  <a:lnTo>
                    <a:pt x="3193" y="746"/>
                  </a:lnTo>
                  <a:lnTo>
                    <a:pt x="3193" y="750"/>
                  </a:lnTo>
                  <a:lnTo>
                    <a:pt x="3191" y="751"/>
                  </a:lnTo>
                  <a:lnTo>
                    <a:pt x="3191" y="754"/>
                  </a:lnTo>
                  <a:lnTo>
                    <a:pt x="3190" y="755"/>
                  </a:lnTo>
                  <a:lnTo>
                    <a:pt x="3189" y="759"/>
                  </a:lnTo>
                  <a:lnTo>
                    <a:pt x="3185" y="763"/>
                  </a:lnTo>
                  <a:lnTo>
                    <a:pt x="3177" y="767"/>
                  </a:lnTo>
                  <a:lnTo>
                    <a:pt x="3173" y="774"/>
                  </a:lnTo>
                  <a:lnTo>
                    <a:pt x="3173" y="778"/>
                  </a:lnTo>
                  <a:lnTo>
                    <a:pt x="3172" y="781"/>
                  </a:lnTo>
                  <a:lnTo>
                    <a:pt x="3172" y="782"/>
                  </a:lnTo>
                  <a:lnTo>
                    <a:pt x="3172" y="784"/>
                  </a:lnTo>
                  <a:lnTo>
                    <a:pt x="3171" y="785"/>
                  </a:lnTo>
                  <a:lnTo>
                    <a:pt x="3169" y="787"/>
                  </a:lnTo>
                  <a:lnTo>
                    <a:pt x="3166" y="791"/>
                  </a:lnTo>
                  <a:lnTo>
                    <a:pt x="3162" y="795"/>
                  </a:lnTo>
                  <a:lnTo>
                    <a:pt x="3158" y="800"/>
                  </a:lnTo>
                  <a:lnTo>
                    <a:pt x="3150" y="795"/>
                  </a:lnTo>
                  <a:lnTo>
                    <a:pt x="3150" y="791"/>
                  </a:lnTo>
                  <a:lnTo>
                    <a:pt x="3151" y="789"/>
                  </a:lnTo>
                  <a:lnTo>
                    <a:pt x="3153" y="787"/>
                  </a:lnTo>
                  <a:lnTo>
                    <a:pt x="3153" y="786"/>
                  </a:lnTo>
                  <a:lnTo>
                    <a:pt x="3153" y="785"/>
                  </a:lnTo>
                  <a:lnTo>
                    <a:pt x="3154" y="782"/>
                  </a:lnTo>
                  <a:lnTo>
                    <a:pt x="3154" y="780"/>
                  </a:lnTo>
                  <a:lnTo>
                    <a:pt x="3150" y="774"/>
                  </a:lnTo>
                  <a:lnTo>
                    <a:pt x="3146" y="774"/>
                  </a:lnTo>
                  <a:lnTo>
                    <a:pt x="3142" y="771"/>
                  </a:lnTo>
                  <a:lnTo>
                    <a:pt x="3138" y="767"/>
                  </a:lnTo>
                  <a:lnTo>
                    <a:pt x="3138" y="763"/>
                  </a:lnTo>
                  <a:lnTo>
                    <a:pt x="3146" y="759"/>
                  </a:lnTo>
                  <a:lnTo>
                    <a:pt x="3146" y="750"/>
                  </a:lnTo>
                  <a:lnTo>
                    <a:pt x="3150" y="746"/>
                  </a:lnTo>
                  <a:lnTo>
                    <a:pt x="3146" y="733"/>
                  </a:lnTo>
                  <a:lnTo>
                    <a:pt x="3141" y="723"/>
                  </a:lnTo>
                  <a:lnTo>
                    <a:pt x="3134" y="712"/>
                  </a:lnTo>
                  <a:lnTo>
                    <a:pt x="3131" y="708"/>
                  </a:lnTo>
                  <a:lnTo>
                    <a:pt x="3131" y="701"/>
                  </a:lnTo>
                  <a:close/>
                  <a:moveTo>
                    <a:pt x="413" y="663"/>
                  </a:moveTo>
                  <a:lnTo>
                    <a:pt x="417" y="672"/>
                  </a:lnTo>
                  <a:lnTo>
                    <a:pt x="421" y="667"/>
                  </a:lnTo>
                  <a:lnTo>
                    <a:pt x="426" y="664"/>
                  </a:lnTo>
                  <a:lnTo>
                    <a:pt x="413" y="663"/>
                  </a:lnTo>
                  <a:close/>
                  <a:moveTo>
                    <a:pt x="476" y="642"/>
                  </a:moveTo>
                  <a:lnTo>
                    <a:pt x="481" y="643"/>
                  </a:lnTo>
                  <a:lnTo>
                    <a:pt x="476" y="646"/>
                  </a:lnTo>
                  <a:lnTo>
                    <a:pt x="476" y="642"/>
                  </a:lnTo>
                  <a:close/>
                  <a:moveTo>
                    <a:pt x="1734" y="493"/>
                  </a:moveTo>
                  <a:lnTo>
                    <a:pt x="1741" y="493"/>
                  </a:lnTo>
                  <a:lnTo>
                    <a:pt x="1741" y="501"/>
                  </a:lnTo>
                  <a:lnTo>
                    <a:pt x="1734" y="501"/>
                  </a:lnTo>
                  <a:lnTo>
                    <a:pt x="1734" y="493"/>
                  </a:lnTo>
                  <a:close/>
                  <a:moveTo>
                    <a:pt x="3027" y="485"/>
                  </a:moveTo>
                  <a:lnTo>
                    <a:pt x="3031" y="489"/>
                  </a:lnTo>
                  <a:lnTo>
                    <a:pt x="3038" y="497"/>
                  </a:lnTo>
                  <a:lnTo>
                    <a:pt x="3046" y="506"/>
                  </a:lnTo>
                  <a:lnTo>
                    <a:pt x="3054" y="510"/>
                  </a:lnTo>
                  <a:lnTo>
                    <a:pt x="3050" y="514"/>
                  </a:lnTo>
                  <a:lnTo>
                    <a:pt x="3046" y="514"/>
                  </a:lnTo>
                  <a:lnTo>
                    <a:pt x="3042" y="510"/>
                  </a:lnTo>
                  <a:lnTo>
                    <a:pt x="3038" y="510"/>
                  </a:lnTo>
                  <a:lnTo>
                    <a:pt x="3035" y="506"/>
                  </a:lnTo>
                  <a:lnTo>
                    <a:pt x="3031" y="501"/>
                  </a:lnTo>
                  <a:lnTo>
                    <a:pt x="3027" y="497"/>
                  </a:lnTo>
                  <a:lnTo>
                    <a:pt x="3022" y="488"/>
                  </a:lnTo>
                  <a:lnTo>
                    <a:pt x="3027" y="485"/>
                  </a:lnTo>
                  <a:close/>
                  <a:moveTo>
                    <a:pt x="1765" y="481"/>
                  </a:moveTo>
                  <a:lnTo>
                    <a:pt x="1761" y="489"/>
                  </a:lnTo>
                  <a:lnTo>
                    <a:pt x="1761" y="485"/>
                  </a:lnTo>
                  <a:lnTo>
                    <a:pt x="1765" y="481"/>
                  </a:lnTo>
                  <a:close/>
                  <a:moveTo>
                    <a:pt x="294" y="455"/>
                  </a:moveTo>
                  <a:lnTo>
                    <a:pt x="286" y="459"/>
                  </a:lnTo>
                  <a:lnTo>
                    <a:pt x="286" y="465"/>
                  </a:lnTo>
                  <a:lnTo>
                    <a:pt x="294" y="468"/>
                  </a:lnTo>
                  <a:lnTo>
                    <a:pt x="294" y="455"/>
                  </a:lnTo>
                  <a:close/>
                  <a:moveTo>
                    <a:pt x="1402" y="446"/>
                  </a:moveTo>
                  <a:lnTo>
                    <a:pt x="1402" y="446"/>
                  </a:lnTo>
                  <a:lnTo>
                    <a:pt x="1402" y="446"/>
                  </a:lnTo>
                  <a:lnTo>
                    <a:pt x="1400" y="448"/>
                  </a:lnTo>
                  <a:lnTo>
                    <a:pt x="1402" y="448"/>
                  </a:lnTo>
                  <a:lnTo>
                    <a:pt x="1402" y="446"/>
                  </a:lnTo>
                  <a:lnTo>
                    <a:pt x="1402" y="446"/>
                  </a:lnTo>
                  <a:lnTo>
                    <a:pt x="1402" y="446"/>
                  </a:lnTo>
                  <a:close/>
                  <a:moveTo>
                    <a:pt x="3181" y="444"/>
                  </a:moveTo>
                  <a:lnTo>
                    <a:pt x="3193" y="444"/>
                  </a:lnTo>
                  <a:lnTo>
                    <a:pt x="3193" y="452"/>
                  </a:lnTo>
                  <a:lnTo>
                    <a:pt x="3189" y="455"/>
                  </a:lnTo>
                  <a:lnTo>
                    <a:pt x="3181" y="455"/>
                  </a:lnTo>
                  <a:lnTo>
                    <a:pt x="3177" y="452"/>
                  </a:lnTo>
                  <a:lnTo>
                    <a:pt x="3177" y="448"/>
                  </a:lnTo>
                  <a:lnTo>
                    <a:pt x="3181" y="444"/>
                  </a:lnTo>
                  <a:close/>
                  <a:moveTo>
                    <a:pt x="1412" y="431"/>
                  </a:moveTo>
                  <a:lnTo>
                    <a:pt x="1408" y="435"/>
                  </a:lnTo>
                  <a:lnTo>
                    <a:pt x="1404" y="439"/>
                  </a:lnTo>
                  <a:lnTo>
                    <a:pt x="1408" y="439"/>
                  </a:lnTo>
                  <a:lnTo>
                    <a:pt x="1412" y="435"/>
                  </a:lnTo>
                  <a:lnTo>
                    <a:pt x="1420" y="431"/>
                  </a:lnTo>
                  <a:lnTo>
                    <a:pt x="1412" y="431"/>
                  </a:lnTo>
                  <a:close/>
                  <a:moveTo>
                    <a:pt x="3197" y="427"/>
                  </a:moveTo>
                  <a:lnTo>
                    <a:pt x="3204" y="427"/>
                  </a:lnTo>
                  <a:lnTo>
                    <a:pt x="3204" y="435"/>
                  </a:lnTo>
                  <a:lnTo>
                    <a:pt x="3199" y="435"/>
                  </a:lnTo>
                  <a:lnTo>
                    <a:pt x="3195" y="435"/>
                  </a:lnTo>
                  <a:lnTo>
                    <a:pt x="3194" y="435"/>
                  </a:lnTo>
                  <a:lnTo>
                    <a:pt x="3193" y="435"/>
                  </a:lnTo>
                  <a:lnTo>
                    <a:pt x="3193" y="435"/>
                  </a:lnTo>
                  <a:lnTo>
                    <a:pt x="3194" y="433"/>
                  </a:lnTo>
                  <a:lnTo>
                    <a:pt x="3194" y="433"/>
                  </a:lnTo>
                  <a:lnTo>
                    <a:pt x="3194" y="432"/>
                  </a:lnTo>
                  <a:lnTo>
                    <a:pt x="3193" y="431"/>
                  </a:lnTo>
                  <a:lnTo>
                    <a:pt x="3197" y="427"/>
                  </a:lnTo>
                  <a:close/>
                  <a:moveTo>
                    <a:pt x="3062" y="423"/>
                  </a:moveTo>
                  <a:lnTo>
                    <a:pt x="3070" y="423"/>
                  </a:lnTo>
                  <a:lnTo>
                    <a:pt x="3070" y="427"/>
                  </a:lnTo>
                  <a:lnTo>
                    <a:pt x="3066" y="428"/>
                  </a:lnTo>
                  <a:lnTo>
                    <a:pt x="3063" y="429"/>
                  </a:lnTo>
                  <a:lnTo>
                    <a:pt x="3062" y="431"/>
                  </a:lnTo>
                  <a:lnTo>
                    <a:pt x="3062" y="431"/>
                  </a:lnTo>
                  <a:lnTo>
                    <a:pt x="3062" y="431"/>
                  </a:lnTo>
                  <a:lnTo>
                    <a:pt x="3062" y="429"/>
                  </a:lnTo>
                  <a:lnTo>
                    <a:pt x="3062" y="428"/>
                  </a:lnTo>
                  <a:lnTo>
                    <a:pt x="3062" y="428"/>
                  </a:lnTo>
                  <a:lnTo>
                    <a:pt x="3062" y="427"/>
                  </a:lnTo>
                  <a:lnTo>
                    <a:pt x="3062" y="423"/>
                  </a:lnTo>
                  <a:close/>
                  <a:moveTo>
                    <a:pt x="255" y="414"/>
                  </a:moveTo>
                  <a:lnTo>
                    <a:pt x="255" y="418"/>
                  </a:lnTo>
                  <a:lnTo>
                    <a:pt x="263" y="423"/>
                  </a:lnTo>
                  <a:lnTo>
                    <a:pt x="259" y="414"/>
                  </a:lnTo>
                  <a:lnTo>
                    <a:pt x="255" y="414"/>
                  </a:lnTo>
                  <a:close/>
                  <a:moveTo>
                    <a:pt x="3054" y="414"/>
                  </a:moveTo>
                  <a:lnTo>
                    <a:pt x="3054" y="414"/>
                  </a:lnTo>
                  <a:lnTo>
                    <a:pt x="3054" y="414"/>
                  </a:lnTo>
                  <a:lnTo>
                    <a:pt x="3054" y="414"/>
                  </a:lnTo>
                  <a:lnTo>
                    <a:pt x="3054" y="414"/>
                  </a:lnTo>
                  <a:close/>
                  <a:moveTo>
                    <a:pt x="3054" y="413"/>
                  </a:moveTo>
                  <a:lnTo>
                    <a:pt x="3054" y="413"/>
                  </a:lnTo>
                  <a:lnTo>
                    <a:pt x="3054" y="414"/>
                  </a:lnTo>
                  <a:lnTo>
                    <a:pt x="3054" y="413"/>
                  </a:lnTo>
                  <a:lnTo>
                    <a:pt x="3054" y="413"/>
                  </a:lnTo>
                  <a:close/>
                  <a:moveTo>
                    <a:pt x="3294" y="389"/>
                  </a:moveTo>
                  <a:lnTo>
                    <a:pt x="3302" y="389"/>
                  </a:lnTo>
                  <a:lnTo>
                    <a:pt x="3302" y="393"/>
                  </a:lnTo>
                  <a:lnTo>
                    <a:pt x="3294" y="393"/>
                  </a:lnTo>
                  <a:lnTo>
                    <a:pt x="3294" y="389"/>
                  </a:lnTo>
                  <a:close/>
                  <a:moveTo>
                    <a:pt x="2693" y="389"/>
                  </a:moveTo>
                  <a:lnTo>
                    <a:pt x="2701" y="389"/>
                  </a:lnTo>
                  <a:lnTo>
                    <a:pt x="2697" y="398"/>
                  </a:lnTo>
                  <a:lnTo>
                    <a:pt x="2693" y="393"/>
                  </a:lnTo>
                  <a:lnTo>
                    <a:pt x="2693" y="389"/>
                  </a:lnTo>
                  <a:close/>
                  <a:moveTo>
                    <a:pt x="3286" y="385"/>
                  </a:moveTo>
                  <a:lnTo>
                    <a:pt x="3290" y="385"/>
                  </a:lnTo>
                  <a:lnTo>
                    <a:pt x="3294" y="389"/>
                  </a:lnTo>
                  <a:lnTo>
                    <a:pt x="3290" y="389"/>
                  </a:lnTo>
                  <a:lnTo>
                    <a:pt x="3286" y="385"/>
                  </a:lnTo>
                  <a:close/>
                  <a:moveTo>
                    <a:pt x="1660" y="369"/>
                  </a:moveTo>
                  <a:lnTo>
                    <a:pt x="1664" y="369"/>
                  </a:lnTo>
                  <a:lnTo>
                    <a:pt x="1668" y="372"/>
                  </a:lnTo>
                  <a:lnTo>
                    <a:pt x="1671" y="378"/>
                  </a:lnTo>
                  <a:lnTo>
                    <a:pt x="1671" y="389"/>
                  </a:lnTo>
                  <a:lnTo>
                    <a:pt x="1675" y="393"/>
                  </a:lnTo>
                  <a:lnTo>
                    <a:pt x="1675" y="410"/>
                  </a:lnTo>
                  <a:lnTo>
                    <a:pt x="1675" y="414"/>
                  </a:lnTo>
                  <a:lnTo>
                    <a:pt x="1675" y="415"/>
                  </a:lnTo>
                  <a:lnTo>
                    <a:pt x="1675" y="417"/>
                  </a:lnTo>
                  <a:lnTo>
                    <a:pt x="1675" y="418"/>
                  </a:lnTo>
                  <a:lnTo>
                    <a:pt x="1675" y="418"/>
                  </a:lnTo>
                  <a:lnTo>
                    <a:pt x="1674" y="418"/>
                  </a:lnTo>
                  <a:lnTo>
                    <a:pt x="1673" y="418"/>
                  </a:lnTo>
                  <a:lnTo>
                    <a:pt x="1671" y="418"/>
                  </a:lnTo>
                  <a:lnTo>
                    <a:pt x="1668" y="418"/>
                  </a:lnTo>
                  <a:lnTo>
                    <a:pt x="1671" y="427"/>
                  </a:lnTo>
                  <a:lnTo>
                    <a:pt x="1671" y="431"/>
                  </a:lnTo>
                  <a:lnTo>
                    <a:pt x="1668" y="435"/>
                  </a:lnTo>
                  <a:lnTo>
                    <a:pt x="1668" y="444"/>
                  </a:lnTo>
                  <a:lnTo>
                    <a:pt x="1664" y="452"/>
                  </a:lnTo>
                  <a:lnTo>
                    <a:pt x="1664" y="465"/>
                  </a:lnTo>
                  <a:lnTo>
                    <a:pt x="1660" y="468"/>
                  </a:lnTo>
                  <a:lnTo>
                    <a:pt x="1660" y="480"/>
                  </a:lnTo>
                  <a:lnTo>
                    <a:pt x="1656" y="485"/>
                  </a:lnTo>
                  <a:lnTo>
                    <a:pt x="1656" y="493"/>
                  </a:lnTo>
                  <a:lnTo>
                    <a:pt x="1652" y="501"/>
                  </a:lnTo>
                  <a:lnTo>
                    <a:pt x="1652" y="510"/>
                  </a:lnTo>
                  <a:lnTo>
                    <a:pt x="1648" y="514"/>
                  </a:lnTo>
                  <a:lnTo>
                    <a:pt x="1648" y="527"/>
                  </a:lnTo>
                  <a:lnTo>
                    <a:pt x="1644" y="531"/>
                  </a:lnTo>
                  <a:lnTo>
                    <a:pt x="1644" y="542"/>
                  </a:lnTo>
                  <a:lnTo>
                    <a:pt x="1640" y="548"/>
                  </a:lnTo>
                  <a:lnTo>
                    <a:pt x="1640" y="551"/>
                  </a:lnTo>
                  <a:lnTo>
                    <a:pt x="1636" y="555"/>
                  </a:lnTo>
                  <a:lnTo>
                    <a:pt x="1633" y="555"/>
                  </a:lnTo>
                  <a:lnTo>
                    <a:pt x="1629" y="559"/>
                  </a:lnTo>
                  <a:lnTo>
                    <a:pt x="1614" y="563"/>
                  </a:lnTo>
                  <a:lnTo>
                    <a:pt x="1610" y="559"/>
                  </a:lnTo>
                  <a:lnTo>
                    <a:pt x="1599" y="551"/>
                  </a:lnTo>
                  <a:lnTo>
                    <a:pt x="1599" y="531"/>
                  </a:lnTo>
                  <a:lnTo>
                    <a:pt x="1595" y="527"/>
                  </a:lnTo>
                  <a:lnTo>
                    <a:pt x="1595" y="522"/>
                  </a:lnTo>
                  <a:lnTo>
                    <a:pt x="1591" y="514"/>
                  </a:lnTo>
                  <a:lnTo>
                    <a:pt x="1591" y="510"/>
                  </a:lnTo>
                  <a:lnTo>
                    <a:pt x="1595" y="506"/>
                  </a:lnTo>
                  <a:lnTo>
                    <a:pt x="1595" y="501"/>
                  </a:lnTo>
                  <a:lnTo>
                    <a:pt x="1599" y="497"/>
                  </a:lnTo>
                  <a:lnTo>
                    <a:pt x="1599" y="493"/>
                  </a:lnTo>
                  <a:lnTo>
                    <a:pt x="1603" y="489"/>
                  </a:lnTo>
                  <a:lnTo>
                    <a:pt x="1603" y="485"/>
                  </a:lnTo>
                  <a:lnTo>
                    <a:pt x="1607" y="480"/>
                  </a:lnTo>
                  <a:lnTo>
                    <a:pt x="1607" y="468"/>
                  </a:lnTo>
                  <a:lnTo>
                    <a:pt x="1603" y="465"/>
                  </a:lnTo>
                  <a:lnTo>
                    <a:pt x="1603" y="435"/>
                  </a:lnTo>
                  <a:lnTo>
                    <a:pt x="1607" y="431"/>
                  </a:lnTo>
                  <a:lnTo>
                    <a:pt x="1607" y="427"/>
                  </a:lnTo>
                  <a:lnTo>
                    <a:pt x="1610" y="423"/>
                  </a:lnTo>
                  <a:lnTo>
                    <a:pt x="1617" y="423"/>
                  </a:lnTo>
                  <a:lnTo>
                    <a:pt x="1621" y="418"/>
                  </a:lnTo>
                  <a:lnTo>
                    <a:pt x="1629" y="414"/>
                  </a:lnTo>
                  <a:lnTo>
                    <a:pt x="1633" y="410"/>
                  </a:lnTo>
                  <a:lnTo>
                    <a:pt x="1640" y="406"/>
                  </a:lnTo>
                  <a:lnTo>
                    <a:pt x="1644" y="402"/>
                  </a:lnTo>
                  <a:lnTo>
                    <a:pt x="1644" y="393"/>
                  </a:lnTo>
                  <a:lnTo>
                    <a:pt x="1648" y="389"/>
                  </a:lnTo>
                  <a:lnTo>
                    <a:pt x="1652" y="385"/>
                  </a:lnTo>
                  <a:lnTo>
                    <a:pt x="1656" y="382"/>
                  </a:lnTo>
                  <a:lnTo>
                    <a:pt x="1656" y="376"/>
                  </a:lnTo>
                  <a:lnTo>
                    <a:pt x="1656" y="372"/>
                  </a:lnTo>
                  <a:lnTo>
                    <a:pt x="1656" y="370"/>
                  </a:lnTo>
                  <a:lnTo>
                    <a:pt x="1657" y="370"/>
                  </a:lnTo>
                  <a:lnTo>
                    <a:pt x="1657" y="370"/>
                  </a:lnTo>
                  <a:lnTo>
                    <a:pt x="1657" y="370"/>
                  </a:lnTo>
                  <a:lnTo>
                    <a:pt x="1658" y="370"/>
                  </a:lnTo>
                  <a:lnTo>
                    <a:pt x="1658" y="370"/>
                  </a:lnTo>
                  <a:lnTo>
                    <a:pt x="1660" y="369"/>
                  </a:lnTo>
                  <a:close/>
                  <a:moveTo>
                    <a:pt x="2627" y="352"/>
                  </a:moveTo>
                  <a:lnTo>
                    <a:pt x="2635" y="352"/>
                  </a:lnTo>
                  <a:lnTo>
                    <a:pt x="2635" y="361"/>
                  </a:lnTo>
                  <a:lnTo>
                    <a:pt x="2620" y="359"/>
                  </a:lnTo>
                  <a:lnTo>
                    <a:pt x="2623" y="357"/>
                  </a:lnTo>
                  <a:lnTo>
                    <a:pt x="2627" y="352"/>
                  </a:lnTo>
                  <a:close/>
                  <a:moveTo>
                    <a:pt x="1490" y="348"/>
                  </a:moveTo>
                  <a:lnTo>
                    <a:pt x="1490" y="365"/>
                  </a:lnTo>
                  <a:lnTo>
                    <a:pt x="1486" y="369"/>
                  </a:lnTo>
                  <a:lnTo>
                    <a:pt x="1486" y="372"/>
                  </a:lnTo>
                  <a:lnTo>
                    <a:pt x="1490" y="382"/>
                  </a:lnTo>
                  <a:lnTo>
                    <a:pt x="1490" y="389"/>
                  </a:lnTo>
                  <a:lnTo>
                    <a:pt x="1498" y="393"/>
                  </a:lnTo>
                  <a:lnTo>
                    <a:pt x="1494" y="389"/>
                  </a:lnTo>
                  <a:lnTo>
                    <a:pt x="1494" y="348"/>
                  </a:lnTo>
                  <a:lnTo>
                    <a:pt x="1490" y="348"/>
                  </a:lnTo>
                  <a:close/>
                  <a:moveTo>
                    <a:pt x="2767" y="344"/>
                  </a:moveTo>
                  <a:lnTo>
                    <a:pt x="2771" y="352"/>
                  </a:lnTo>
                  <a:lnTo>
                    <a:pt x="2773" y="359"/>
                  </a:lnTo>
                  <a:lnTo>
                    <a:pt x="2775" y="369"/>
                  </a:lnTo>
                  <a:lnTo>
                    <a:pt x="2779" y="372"/>
                  </a:lnTo>
                  <a:lnTo>
                    <a:pt x="2779" y="382"/>
                  </a:lnTo>
                  <a:lnTo>
                    <a:pt x="2783" y="389"/>
                  </a:lnTo>
                  <a:lnTo>
                    <a:pt x="2787" y="398"/>
                  </a:lnTo>
                  <a:lnTo>
                    <a:pt x="2791" y="398"/>
                  </a:lnTo>
                  <a:lnTo>
                    <a:pt x="2802" y="406"/>
                  </a:lnTo>
                  <a:lnTo>
                    <a:pt x="2802" y="423"/>
                  </a:lnTo>
                  <a:lnTo>
                    <a:pt x="2806" y="431"/>
                  </a:lnTo>
                  <a:lnTo>
                    <a:pt x="2808" y="433"/>
                  </a:lnTo>
                  <a:lnTo>
                    <a:pt x="2808" y="436"/>
                  </a:lnTo>
                  <a:lnTo>
                    <a:pt x="2809" y="437"/>
                  </a:lnTo>
                  <a:lnTo>
                    <a:pt x="2809" y="440"/>
                  </a:lnTo>
                  <a:lnTo>
                    <a:pt x="2809" y="442"/>
                  </a:lnTo>
                  <a:lnTo>
                    <a:pt x="2810" y="448"/>
                  </a:lnTo>
                  <a:lnTo>
                    <a:pt x="2810" y="453"/>
                  </a:lnTo>
                  <a:lnTo>
                    <a:pt x="2810" y="457"/>
                  </a:lnTo>
                  <a:lnTo>
                    <a:pt x="2810" y="458"/>
                  </a:lnTo>
                  <a:lnTo>
                    <a:pt x="2810" y="459"/>
                  </a:lnTo>
                  <a:lnTo>
                    <a:pt x="2810" y="459"/>
                  </a:lnTo>
                  <a:lnTo>
                    <a:pt x="2810" y="459"/>
                  </a:lnTo>
                  <a:lnTo>
                    <a:pt x="2811" y="459"/>
                  </a:lnTo>
                  <a:lnTo>
                    <a:pt x="2813" y="459"/>
                  </a:lnTo>
                  <a:lnTo>
                    <a:pt x="2814" y="459"/>
                  </a:lnTo>
                  <a:lnTo>
                    <a:pt x="2814" y="465"/>
                  </a:lnTo>
                  <a:lnTo>
                    <a:pt x="2818" y="468"/>
                  </a:lnTo>
                  <a:lnTo>
                    <a:pt x="2822" y="468"/>
                  </a:lnTo>
                  <a:lnTo>
                    <a:pt x="2826" y="472"/>
                  </a:lnTo>
                  <a:lnTo>
                    <a:pt x="2832" y="476"/>
                  </a:lnTo>
                  <a:lnTo>
                    <a:pt x="2836" y="480"/>
                  </a:lnTo>
                  <a:lnTo>
                    <a:pt x="2844" y="489"/>
                  </a:lnTo>
                  <a:lnTo>
                    <a:pt x="2840" y="493"/>
                  </a:lnTo>
                  <a:lnTo>
                    <a:pt x="2848" y="497"/>
                  </a:lnTo>
                  <a:lnTo>
                    <a:pt x="2848" y="501"/>
                  </a:lnTo>
                  <a:lnTo>
                    <a:pt x="2852" y="506"/>
                  </a:lnTo>
                  <a:lnTo>
                    <a:pt x="2852" y="514"/>
                  </a:lnTo>
                  <a:lnTo>
                    <a:pt x="2859" y="514"/>
                  </a:lnTo>
                  <a:lnTo>
                    <a:pt x="2867" y="522"/>
                  </a:lnTo>
                  <a:lnTo>
                    <a:pt x="2869" y="535"/>
                  </a:lnTo>
                  <a:lnTo>
                    <a:pt x="2875" y="538"/>
                  </a:lnTo>
                  <a:lnTo>
                    <a:pt x="2879" y="542"/>
                  </a:lnTo>
                  <a:lnTo>
                    <a:pt x="2891" y="555"/>
                  </a:lnTo>
                  <a:lnTo>
                    <a:pt x="2891" y="557"/>
                  </a:lnTo>
                  <a:lnTo>
                    <a:pt x="2892" y="557"/>
                  </a:lnTo>
                  <a:lnTo>
                    <a:pt x="2892" y="558"/>
                  </a:lnTo>
                  <a:lnTo>
                    <a:pt x="2893" y="558"/>
                  </a:lnTo>
                  <a:lnTo>
                    <a:pt x="2893" y="558"/>
                  </a:lnTo>
                  <a:lnTo>
                    <a:pt x="2894" y="558"/>
                  </a:lnTo>
                  <a:lnTo>
                    <a:pt x="2894" y="559"/>
                  </a:lnTo>
                  <a:lnTo>
                    <a:pt x="2891" y="563"/>
                  </a:lnTo>
                  <a:lnTo>
                    <a:pt x="2891" y="568"/>
                  </a:lnTo>
                  <a:lnTo>
                    <a:pt x="2894" y="572"/>
                  </a:lnTo>
                  <a:lnTo>
                    <a:pt x="2894" y="589"/>
                  </a:lnTo>
                  <a:lnTo>
                    <a:pt x="2898" y="597"/>
                  </a:lnTo>
                  <a:lnTo>
                    <a:pt x="2898" y="618"/>
                  </a:lnTo>
                  <a:lnTo>
                    <a:pt x="2897" y="619"/>
                  </a:lnTo>
                  <a:lnTo>
                    <a:pt x="2897" y="619"/>
                  </a:lnTo>
                  <a:lnTo>
                    <a:pt x="2896" y="619"/>
                  </a:lnTo>
                  <a:lnTo>
                    <a:pt x="2896" y="618"/>
                  </a:lnTo>
                  <a:lnTo>
                    <a:pt x="2894" y="618"/>
                  </a:lnTo>
                  <a:lnTo>
                    <a:pt x="2894" y="619"/>
                  </a:lnTo>
                  <a:lnTo>
                    <a:pt x="2894" y="621"/>
                  </a:lnTo>
                  <a:lnTo>
                    <a:pt x="2894" y="624"/>
                  </a:lnTo>
                  <a:lnTo>
                    <a:pt x="2894" y="631"/>
                  </a:lnTo>
                  <a:lnTo>
                    <a:pt x="2894" y="638"/>
                  </a:lnTo>
                  <a:lnTo>
                    <a:pt x="2893" y="640"/>
                  </a:lnTo>
                  <a:lnTo>
                    <a:pt x="2893" y="640"/>
                  </a:lnTo>
                  <a:lnTo>
                    <a:pt x="2892" y="640"/>
                  </a:lnTo>
                  <a:lnTo>
                    <a:pt x="2892" y="638"/>
                  </a:lnTo>
                  <a:lnTo>
                    <a:pt x="2891" y="638"/>
                  </a:lnTo>
                  <a:lnTo>
                    <a:pt x="2891" y="640"/>
                  </a:lnTo>
                  <a:lnTo>
                    <a:pt x="2891" y="642"/>
                  </a:lnTo>
                  <a:lnTo>
                    <a:pt x="2891" y="645"/>
                  </a:lnTo>
                  <a:lnTo>
                    <a:pt x="2891" y="651"/>
                  </a:lnTo>
                  <a:lnTo>
                    <a:pt x="2891" y="655"/>
                  </a:lnTo>
                  <a:lnTo>
                    <a:pt x="2887" y="659"/>
                  </a:lnTo>
                  <a:lnTo>
                    <a:pt x="2885" y="664"/>
                  </a:lnTo>
                  <a:lnTo>
                    <a:pt x="2884" y="667"/>
                  </a:lnTo>
                  <a:lnTo>
                    <a:pt x="2884" y="669"/>
                  </a:lnTo>
                  <a:lnTo>
                    <a:pt x="2883" y="671"/>
                  </a:lnTo>
                  <a:lnTo>
                    <a:pt x="2881" y="672"/>
                  </a:lnTo>
                  <a:lnTo>
                    <a:pt x="2880" y="673"/>
                  </a:lnTo>
                  <a:lnTo>
                    <a:pt x="2878" y="676"/>
                  </a:lnTo>
                  <a:lnTo>
                    <a:pt x="2875" y="680"/>
                  </a:lnTo>
                  <a:lnTo>
                    <a:pt x="2871" y="684"/>
                  </a:lnTo>
                  <a:lnTo>
                    <a:pt x="2871" y="691"/>
                  </a:lnTo>
                  <a:lnTo>
                    <a:pt x="2867" y="697"/>
                  </a:lnTo>
                  <a:lnTo>
                    <a:pt x="2867" y="699"/>
                  </a:lnTo>
                  <a:lnTo>
                    <a:pt x="2867" y="702"/>
                  </a:lnTo>
                  <a:lnTo>
                    <a:pt x="2866" y="703"/>
                  </a:lnTo>
                  <a:lnTo>
                    <a:pt x="2866" y="704"/>
                  </a:lnTo>
                  <a:lnTo>
                    <a:pt x="2865" y="707"/>
                  </a:lnTo>
                  <a:lnTo>
                    <a:pt x="2863" y="708"/>
                  </a:lnTo>
                  <a:lnTo>
                    <a:pt x="2859" y="712"/>
                  </a:lnTo>
                  <a:lnTo>
                    <a:pt x="2859" y="725"/>
                  </a:lnTo>
                  <a:lnTo>
                    <a:pt x="2858" y="726"/>
                  </a:lnTo>
                  <a:lnTo>
                    <a:pt x="2858" y="726"/>
                  </a:lnTo>
                  <a:lnTo>
                    <a:pt x="2857" y="726"/>
                  </a:lnTo>
                  <a:lnTo>
                    <a:pt x="2857" y="726"/>
                  </a:lnTo>
                  <a:lnTo>
                    <a:pt x="2857" y="726"/>
                  </a:lnTo>
                  <a:lnTo>
                    <a:pt x="2856" y="726"/>
                  </a:lnTo>
                  <a:lnTo>
                    <a:pt x="2856" y="729"/>
                  </a:lnTo>
                  <a:lnTo>
                    <a:pt x="2856" y="732"/>
                  </a:lnTo>
                  <a:lnTo>
                    <a:pt x="2856" y="738"/>
                  </a:lnTo>
                  <a:lnTo>
                    <a:pt x="2852" y="742"/>
                  </a:lnTo>
                  <a:lnTo>
                    <a:pt x="2848" y="746"/>
                  </a:lnTo>
                  <a:lnTo>
                    <a:pt x="2832" y="746"/>
                  </a:lnTo>
                  <a:lnTo>
                    <a:pt x="2830" y="750"/>
                  </a:lnTo>
                  <a:lnTo>
                    <a:pt x="2822" y="754"/>
                  </a:lnTo>
                  <a:lnTo>
                    <a:pt x="2819" y="756"/>
                  </a:lnTo>
                  <a:lnTo>
                    <a:pt x="2817" y="756"/>
                  </a:lnTo>
                  <a:lnTo>
                    <a:pt x="2815" y="758"/>
                  </a:lnTo>
                  <a:lnTo>
                    <a:pt x="2813" y="758"/>
                  </a:lnTo>
                  <a:lnTo>
                    <a:pt x="2810" y="759"/>
                  </a:lnTo>
                  <a:lnTo>
                    <a:pt x="2802" y="754"/>
                  </a:lnTo>
                  <a:lnTo>
                    <a:pt x="2797" y="746"/>
                  </a:lnTo>
                  <a:lnTo>
                    <a:pt x="2795" y="750"/>
                  </a:lnTo>
                  <a:lnTo>
                    <a:pt x="2791" y="750"/>
                  </a:lnTo>
                  <a:lnTo>
                    <a:pt x="2783" y="759"/>
                  </a:lnTo>
                  <a:lnTo>
                    <a:pt x="2775" y="759"/>
                  </a:lnTo>
                  <a:lnTo>
                    <a:pt x="2771" y="754"/>
                  </a:lnTo>
                  <a:lnTo>
                    <a:pt x="2767" y="754"/>
                  </a:lnTo>
                  <a:lnTo>
                    <a:pt x="2763" y="750"/>
                  </a:lnTo>
                  <a:lnTo>
                    <a:pt x="2752" y="750"/>
                  </a:lnTo>
                  <a:lnTo>
                    <a:pt x="2748" y="746"/>
                  </a:lnTo>
                  <a:lnTo>
                    <a:pt x="2744" y="746"/>
                  </a:lnTo>
                  <a:lnTo>
                    <a:pt x="2736" y="738"/>
                  </a:lnTo>
                  <a:lnTo>
                    <a:pt x="2736" y="725"/>
                  </a:lnTo>
                  <a:lnTo>
                    <a:pt x="2732" y="721"/>
                  </a:lnTo>
                  <a:lnTo>
                    <a:pt x="2732" y="717"/>
                  </a:lnTo>
                  <a:lnTo>
                    <a:pt x="2728" y="712"/>
                  </a:lnTo>
                  <a:lnTo>
                    <a:pt x="2727" y="712"/>
                  </a:lnTo>
                  <a:lnTo>
                    <a:pt x="2727" y="711"/>
                  </a:lnTo>
                  <a:lnTo>
                    <a:pt x="2727" y="711"/>
                  </a:lnTo>
                  <a:lnTo>
                    <a:pt x="2727" y="710"/>
                  </a:lnTo>
                  <a:lnTo>
                    <a:pt x="2727" y="710"/>
                  </a:lnTo>
                  <a:lnTo>
                    <a:pt x="2727" y="710"/>
                  </a:lnTo>
                  <a:lnTo>
                    <a:pt x="2726" y="710"/>
                  </a:lnTo>
                  <a:lnTo>
                    <a:pt x="2725" y="711"/>
                  </a:lnTo>
                  <a:lnTo>
                    <a:pt x="2722" y="712"/>
                  </a:lnTo>
                  <a:lnTo>
                    <a:pt x="2717" y="712"/>
                  </a:lnTo>
                  <a:lnTo>
                    <a:pt x="2717" y="704"/>
                  </a:lnTo>
                  <a:lnTo>
                    <a:pt x="2721" y="695"/>
                  </a:lnTo>
                  <a:lnTo>
                    <a:pt x="2713" y="701"/>
                  </a:lnTo>
                  <a:lnTo>
                    <a:pt x="2705" y="704"/>
                  </a:lnTo>
                  <a:lnTo>
                    <a:pt x="2701" y="704"/>
                  </a:lnTo>
                  <a:lnTo>
                    <a:pt x="2705" y="701"/>
                  </a:lnTo>
                  <a:lnTo>
                    <a:pt x="2709" y="691"/>
                  </a:lnTo>
                  <a:lnTo>
                    <a:pt x="2709" y="684"/>
                  </a:lnTo>
                  <a:lnTo>
                    <a:pt x="2701" y="684"/>
                  </a:lnTo>
                  <a:lnTo>
                    <a:pt x="2693" y="691"/>
                  </a:lnTo>
                  <a:lnTo>
                    <a:pt x="2686" y="701"/>
                  </a:lnTo>
                  <a:lnTo>
                    <a:pt x="2682" y="697"/>
                  </a:lnTo>
                  <a:lnTo>
                    <a:pt x="2682" y="688"/>
                  </a:lnTo>
                  <a:lnTo>
                    <a:pt x="2678" y="684"/>
                  </a:lnTo>
                  <a:lnTo>
                    <a:pt x="2670" y="672"/>
                  </a:lnTo>
                  <a:lnTo>
                    <a:pt x="2669" y="668"/>
                  </a:lnTo>
                  <a:lnTo>
                    <a:pt x="2667" y="666"/>
                  </a:lnTo>
                  <a:lnTo>
                    <a:pt x="2666" y="664"/>
                  </a:lnTo>
                  <a:lnTo>
                    <a:pt x="2665" y="663"/>
                  </a:lnTo>
                  <a:lnTo>
                    <a:pt x="2664" y="662"/>
                  </a:lnTo>
                  <a:lnTo>
                    <a:pt x="2662" y="660"/>
                  </a:lnTo>
                  <a:lnTo>
                    <a:pt x="2660" y="660"/>
                  </a:lnTo>
                  <a:lnTo>
                    <a:pt x="2655" y="659"/>
                  </a:lnTo>
                  <a:lnTo>
                    <a:pt x="2647" y="658"/>
                  </a:lnTo>
                  <a:lnTo>
                    <a:pt x="2643" y="656"/>
                  </a:lnTo>
                  <a:lnTo>
                    <a:pt x="2640" y="654"/>
                  </a:lnTo>
                  <a:lnTo>
                    <a:pt x="2639" y="653"/>
                  </a:lnTo>
                  <a:lnTo>
                    <a:pt x="2634" y="651"/>
                  </a:lnTo>
                  <a:lnTo>
                    <a:pt x="2623" y="651"/>
                  </a:lnTo>
                  <a:lnTo>
                    <a:pt x="2621" y="650"/>
                  </a:lnTo>
                  <a:lnTo>
                    <a:pt x="2617" y="650"/>
                  </a:lnTo>
                  <a:lnTo>
                    <a:pt x="2614" y="650"/>
                  </a:lnTo>
                  <a:lnTo>
                    <a:pt x="2612" y="650"/>
                  </a:lnTo>
                  <a:lnTo>
                    <a:pt x="2610" y="651"/>
                  </a:lnTo>
                  <a:lnTo>
                    <a:pt x="2609" y="653"/>
                  </a:lnTo>
                  <a:lnTo>
                    <a:pt x="2608" y="655"/>
                  </a:lnTo>
                  <a:lnTo>
                    <a:pt x="2604" y="655"/>
                  </a:lnTo>
                  <a:lnTo>
                    <a:pt x="2600" y="659"/>
                  </a:lnTo>
                  <a:lnTo>
                    <a:pt x="2592" y="659"/>
                  </a:lnTo>
                  <a:lnTo>
                    <a:pt x="2588" y="663"/>
                  </a:lnTo>
                  <a:lnTo>
                    <a:pt x="2570" y="663"/>
                  </a:lnTo>
                  <a:lnTo>
                    <a:pt x="2566" y="667"/>
                  </a:lnTo>
                  <a:lnTo>
                    <a:pt x="2557" y="669"/>
                  </a:lnTo>
                  <a:lnTo>
                    <a:pt x="2553" y="672"/>
                  </a:lnTo>
                  <a:lnTo>
                    <a:pt x="2551" y="673"/>
                  </a:lnTo>
                  <a:lnTo>
                    <a:pt x="2551" y="676"/>
                  </a:lnTo>
                  <a:lnTo>
                    <a:pt x="2548" y="678"/>
                  </a:lnTo>
                  <a:lnTo>
                    <a:pt x="2543" y="684"/>
                  </a:lnTo>
                  <a:lnTo>
                    <a:pt x="2520" y="684"/>
                  </a:lnTo>
                  <a:lnTo>
                    <a:pt x="2499" y="690"/>
                  </a:lnTo>
                  <a:lnTo>
                    <a:pt x="2498" y="690"/>
                  </a:lnTo>
                  <a:lnTo>
                    <a:pt x="2498" y="691"/>
                  </a:lnTo>
                  <a:lnTo>
                    <a:pt x="2496" y="691"/>
                  </a:lnTo>
                  <a:lnTo>
                    <a:pt x="2492" y="697"/>
                  </a:lnTo>
                  <a:lnTo>
                    <a:pt x="2489" y="697"/>
                  </a:lnTo>
                  <a:lnTo>
                    <a:pt x="2486" y="698"/>
                  </a:lnTo>
                  <a:lnTo>
                    <a:pt x="2485" y="698"/>
                  </a:lnTo>
                  <a:lnTo>
                    <a:pt x="2483" y="699"/>
                  </a:lnTo>
                  <a:lnTo>
                    <a:pt x="2481" y="701"/>
                  </a:lnTo>
                  <a:lnTo>
                    <a:pt x="2477" y="704"/>
                  </a:lnTo>
                  <a:lnTo>
                    <a:pt x="2473" y="704"/>
                  </a:lnTo>
                  <a:lnTo>
                    <a:pt x="2472" y="703"/>
                  </a:lnTo>
                  <a:lnTo>
                    <a:pt x="2472" y="702"/>
                  </a:lnTo>
                  <a:lnTo>
                    <a:pt x="2472" y="702"/>
                  </a:lnTo>
                  <a:lnTo>
                    <a:pt x="2473" y="701"/>
                  </a:lnTo>
                  <a:lnTo>
                    <a:pt x="2473" y="701"/>
                  </a:lnTo>
                  <a:lnTo>
                    <a:pt x="2472" y="701"/>
                  </a:lnTo>
                  <a:lnTo>
                    <a:pt x="2469" y="701"/>
                  </a:lnTo>
                  <a:lnTo>
                    <a:pt x="2466" y="701"/>
                  </a:lnTo>
                  <a:lnTo>
                    <a:pt x="2461" y="701"/>
                  </a:lnTo>
                  <a:lnTo>
                    <a:pt x="2457" y="699"/>
                  </a:lnTo>
                  <a:lnTo>
                    <a:pt x="2455" y="699"/>
                  </a:lnTo>
                  <a:lnTo>
                    <a:pt x="2453" y="698"/>
                  </a:lnTo>
                  <a:lnTo>
                    <a:pt x="2452" y="698"/>
                  </a:lnTo>
                  <a:lnTo>
                    <a:pt x="2452" y="697"/>
                  </a:lnTo>
                  <a:lnTo>
                    <a:pt x="2451" y="695"/>
                  </a:lnTo>
                  <a:lnTo>
                    <a:pt x="2448" y="694"/>
                  </a:lnTo>
                  <a:lnTo>
                    <a:pt x="2446" y="691"/>
                  </a:lnTo>
                  <a:lnTo>
                    <a:pt x="2442" y="688"/>
                  </a:lnTo>
                  <a:lnTo>
                    <a:pt x="2442" y="684"/>
                  </a:lnTo>
                  <a:lnTo>
                    <a:pt x="2446" y="680"/>
                  </a:lnTo>
                  <a:lnTo>
                    <a:pt x="2447" y="678"/>
                  </a:lnTo>
                  <a:lnTo>
                    <a:pt x="2448" y="678"/>
                  </a:lnTo>
                  <a:lnTo>
                    <a:pt x="2448" y="678"/>
                  </a:lnTo>
                  <a:lnTo>
                    <a:pt x="2448" y="678"/>
                  </a:lnTo>
                  <a:lnTo>
                    <a:pt x="2448" y="678"/>
                  </a:lnTo>
                  <a:lnTo>
                    <a:pt x="2448" y="677"/>
                  </a:lnTo>
                  <a:lnTo>
                    <a:pt x="2450" y="676"/>
                  </a:lnTo>
                  <a:lnTo>
                    <a:pt x="2450" y="672"/>
                  </a:lnTo>
                  <a:lnTo>
                    <a:pt x="2450" y="667"/>
                  </a:lnTo>
                  <a:lnTo>
                    <a:pt x="2450" y="666"/>
                  </a:lnTo>
                  <a:lnTo>
                    <a:pt x="2450" y="662"/>
                  </a:lnTo>
                  <a:lnTo>
                    <a:pt x="2450" y="658"/>
                  </a:lnTo>
                  <a:lnTo>
                    <a:pt x="2450" y="654"/>
                  </a:lnTo>
                  <a:lnTo>
                    <a:pt x="2450" y="651"/>
                  </a:lnTo>
                  <a:lnTo>
                    <a:pt x="2446" y="646"/>
                  </a:lnTo>
                  <a:lnTo>
                    <a:pt x="2438" y="610"/>
                  </a:lnTo>
                  <a:lnTo>
                    <a:pt x="2434" y="605"/>
                  </a:lnTo>
                  <a:lnTo>
                    <a:pt x="2434" y="601"/>
                  </a:lnTo>
                  <a:lnTo>
                    <a:pt x="2430" y="597"/>
                  </a:lnTo>
                  <a:lnTo>
                    <a:pt x="2430" y="589"/>
                  </a:lnTo>
                  <a:lnTo>
                    <a:pt x="2429" y="585"/>
                  </a:lnTo>
                  <a:lnTo>
                    <a:pt x="2428" y="583"/>
                  </a:lnTo>
                  <a:lnTo>
                    <a:pt x="2428" y="581"/>
                  </a:lnTo>
                  <a:lnTo>
                    <a:pt x="2426" y="580"/>
                  </a:lnTo>
                  <a:lnTo>
                    <a:pt x="2426" y="579"/>
                  </a:lnTo>
                  <a:lnTo>
                    <a:pt x="2426" y="576"/>
                  </a:lnTo>
                  <a:lnTo>
                    <a:pt x="2426" y="573"/>
                  </a:lnTo>
                  <a:lnTo>
                    <a:pt x="2426" y="568"/>
                  </a:lnTo>
                  <a:lnTo>
                    <a:pt x="2430" y="563"/>
                  </a:lnTo>
                  <a:lnTo>
                    <a:pt x="2426" y="559"/>
                  </a:lnTo>
                  <a:lnTo>
                    <a:pt x="2426" y="555"/>
                  </a:lnTo>
                  <a:lnTo>
                    <a:pt x="2422" y="551"/>
                  </a:lnTo>
                  <a:lnTo>
                    <a:pt x="2424" y="541"/>
                  </a:lnTo>
                  <a:lnTo>
                    <a:pt x="2424" y="536"/>
                  </a:lnTo>
                  <a:lnTo>
                    <a:pt x="2425" y="531"/>
                  </a:lnTo>
                  <a:lnTo>
                    <a:pt x="2426" y="522"/>
                  </a:lnTo>
                  <a:lnTo>
                    <a:pt x="2426" y="514"/>
                  </a:lnTo>
                  <a:lnTo>
                    <a:pt x="2430" y="510"/>
                  </a:lnTo>
                  <a:lnTo>
                    <a:pt x="2434" y="509"/>
                  </a:lnTo>
                  <a:lnTo>
                    <a:pt x="2437" y="509"/>
                  </a:lnTo>
                  <a:lnTo>
                    <a:pt x="2438" y="507"/>
                  </a:lnTo>
                  <a:lnTo>
                    <a:pt x="2439" y="507"/>
                  </a:lnTo>
                  <a:lnTo>
                    <a:pt x="2442" y="506"/>
                  </a:lnTo>
                  <a:lnTo>
                    <a:pt x="2446" y="501"/>
                  </a:lnTo>
                  <a:lnTo>
                    <a:pt x="2450" y="498"/>
                  </a:lnTo>
                  <a:lnTo>
                    <a:pt x="2452" y="497"/>
                  </a:lnTo>
                  <a:lnTo>
                    <a:pt x="2453" y="494"/>
                  </a:lnTo>
                  <a:lnTo>
                    <a:pt x="2456" y="493"/>
                  </a:lnTo>
                  <a:lnTo>
                    <a:pt x="2459" y="492"/>
                  </a:lnTo>
                  <a:lnTo>
                    <a:pt x="2463" y="489"/>
                  </a:lnTo>
                  <a:lnTo>
                    <a:pt x="2469" y="488"/>
                  </a:lnTo>
                  <a:lnTo>
                    <a:pt x="2477" y="487"/>
                  </a:lnTo>
                  <a:lnTo>
                    <a:pt x="2485" y="485"/>
                  </a:lnTo>
                  <a:lnTo>
                    <a:pt x="2489" y="480"/>
                  </a:lnTo>
                  <a:lnTo>
                    <a:pt x="2500" y="480"/>
                  </a:lnTo>
                  <a:lnTo>
                    <a:pt x="2504" y="476"/>
                  </a:lnTo>
                  <a:lnTo>
                    <a:pt x="2508" y="475"/>
                  </a:lnTo>
                  <a:lnTo>
                    <a:pt x="2511" y="475"/>
                  </a:lnTo>
                  <a:lnTo>
                    <a:pt x="2513" y="474"/>
                  </a:lnTo>
                  <a:lnTo>
                    <a:pt x="2514" y="474"/>
                  </a:lnTo>
                  <a:lnTo>
                    <a:pt x="2514" y="472"/>
                  </a:lnTo>
                  <a:lnTo>
                    <a:pt x="2516" y="470"/>
                  </a:lnTo>
                  <a:lnTo>
                    <a:pt x="2517" y="468"/>
                  </a:lnTo>
                  <a:lnTo>
                    <a:pt x="2520" y="465"/>
                  </a:lnTo>
                  <a:lnTo>
                    <a:pt x="2522" y="461"/>
                  </a:lnTo>
                  <a:lnTo>
                    <a:pt x="2524" y="458"/>
                  </a:lnTo>
                  <a:lnTo>
                    <a:pt x="2525" y="455"/>
                  </a:lnTo>
                  <a:lnTo>
                    <a:pt x="2526" y="453"/>
                  </a:lnTo>
                  <a:lnTo>
                    <a:pt x="2527" y="448"/>
                  </a:lnTo>
                  <a:lnTo>
                    <a:pt x="2527" y="439"/>
                  </a:lnTo>
                  <a:lnTo>
                    <a:pt x="2535" y="431"/>
                  </a:lnTo>
                  <a:lnTo>
                    <a:pt x="2539" y="435"/>
                  </a:lnTo>
                  <a:lnTo>
                    <a:pt x="2539" y="439"/>
                  </a:lnTo>
                  <a:lnTo>
                    <a:pt x="2539" y="440"/>
                  </a:lnTo>
                  <a:lnTo>
                    <a:pt x="2539" y="441"/>
                  </a:lnTo>
                  <a:lnTo>
                    <a:pt x="2539" y="442"/>
                  </a:lnTo>
                  <a:lnTo>
                    <a:pt x="2540" y="444"/>
                  </a:lnTo>
                  <a:lnTo>
                    <a:pt x="2540" y="444"/>
                  </a:lnTo>
                  <a:lnTo>
                    <a:pt x="2540" y="444"/>
                  </a:lnTo>
                  <a:lnTo>
                    <a:pt x="2542" y="442"/>
                  </a:lnTo>
                  <a:lnTo>
                    <a:pt x="2543" y="440"/>
                  </a:lnTo>
                  <a:lnTo>
                    <a:pt x="2544" y="437"/>
                  </a:lnTo>
                  <a:lnTo>
                    <a:pt x="2546" y="437"/>
                  </a:lnTo>
                  <a:lnTo>
                    <a:pt x="2546" y="437"/>
                  </a:lnTo>
                  <a:lnTo>
                    <a:pt x="2546" y="437"/>
                  </a:lnTo>
                  <a:lnTo>
                    <a:pt x="2546" y="437"/>
                  </a:lnTo>
                  <a:lnTo>
                    <a:pt x="2546" y="437"/>
                  </a:lnTo>
                  <a:lnTo>
                    <a:pt x="2546" y="437"/>
                  </a:lnTo>
                  <a:lnTo>
                    <a:pt x="2544" y="437"/>
                  </a:lnTo>
                  <a:lnTo>
                    <a:pt x="2543" y="435"/>
                  </a:lnTo>
                  <a:lnTo>
                    <a:pt x="2543" y="427"/>
                  </a:lnTo>
                  <a:lnTo>
                    <a:pt x="2551" y="427"/>
                  </a:lnTo>
                  <a:lnTo>
                    <a:pt x="2555" y="423"/>
                  </a:lnTo>
                  <a:lnTo>
                    <a:pt x="2555" y="419"/>
                  </a:lnTo>
                  <a:lnTo>
                    <a:pt x="2555" y="417"/>
                  </a:lnTo>
                  <a:lnTo>
                    <a:pt x="2556" y="415"/>
                  </a:lnTo>
                  <a:lnTo>
                    <a:pt x="2556" y="414"/>
                  </a:lnTo>
                  <a:lnTo>
                    <a:pt x="2557" y="413"/>
                  </a:lnTo>
                  <a:lnTo>
                    <a:pt x="2559" y="410"/>
                  </a:lnTo>
                  <a:lnTo>
                    <a:pt x="2562" y="406"/>
                  </a:lnTo>
                  <a:lnTo>
                    <a:pt x="2566" y="402"/>
                  </a:lnTo>
                  <a:lnTo>
                    <a:pt x="2568" y="401"/>
                  </a:lnTo>
                  <a:lnTo>
                    <a:pt x="2569" y="400"/>
                  </a:lnTo>
                  <a:lnTo>
                    <a:pt x="2570" y="398"/>
                  </a:lnTo>
                  <a:lnTo>
                    <a:pt x="2573" y="396"/>
                  </a:lnTo>
                  <a:lnTo>
                    <a:pt x="2575" y="394"/>
                  </a:lnTo>
                  <a:lnTo>
                    <a:pt x="2578" y="393"/>
                  </a:lnTo>
                  <a:lnTo>
                    <a:pt x="2582" y="389"/>
                  </a:lnTo>
                  <a:lnTo>
                    <a:pt x="2586" y="389"/>
                  </a:lnTo>
                  <a:lnTo>
                    <a:pt x="2596" y="402"/>
                  </a:lnTo>
                  <a:lnTo>
                    <a:pt x="2599" y="402"/>
                  </a:lnTo>
                  <a:lnTo>
                    <a:pt x="2599" y="404"/>
                  </a:lnTo>
                  <a:lnTo>
                    <a:pt x="2600" y="404"/>
                  </a:lnTo>
                  <a:lnTo>
                    <a:pt x="2600" y="405"/>
                  </a:lnTo>
                  <a:lnTo>
                    <a:pt x="2603" y="405"/>
                  </a:lnTo>
                  <a:lnTo>
                    <a:pt x="2605" y="406"/>
                  </a:lnTo>
                  <a:lnTo>
                    <a:pt x="2607" y="406"/>
                  </a:lnTo>
                  <a:lnTo>
                    <a:pt x="2609" y="406"/>
                  </a:lnTo>
                  <a:lnTo>
                    <a:pt x="2612" y="406"/>
                  </a:lnTo>
                  <a:lnTo>
                    <a:pt x="2612" y="393"/>
                  </a:lnTo>
                  <a:lnTo>
                    <a:pt x="2616" y="389"/>
                  </a:lnTo>
                  <a:lnTo>
                    <a:pt x="2617" y="387"/>
                  </a:lnTo>
                  <a:lnTo>
                    <a:pt x="2618" y="385"/>
                  </a:lnTo>
                  <a:lnTo>
                    <a:pt x="2618" y="384"/>
                  </a:lnTo>
                  <a:lnTo>
                    <a:pt x="2620" y="383"/>
                  </a:lnTo>
                  <a:lnTo>
                    <a:pt x="2620" y="380"/>
                  </a:lnTo>
                  <a:lnTo>
                    <a:pt x="2620" y="378"/>
                  </a:lnTo>
                  <a:lnTo>
                    <a:pt x="2623" y="372"/>
                  </a:lnTo>
                  <a:lnTo>
                    <a:pt x="2627" y="372"/>
                  </a:lnTo>
                  <a:lnTo>
                    <a:pt x="2631" y="369"/>
                  </a:lnTo>
                  <a:lnTo>
                    <a:pt x="2643" y="369"/>
                  </a:lnTo>
                  <a:lnTo>
                    <a:pt x="2647" y="365"/>
                  </a:lnTo>
                  <a:lnTo>
                    <a:pt x="2643" y="356"/>
                  </a:lnTo>
                  <a:lnTo>
                    <a:pt x="2647" y="352"/>
                  </a:lnTo>
                  <a:lnTo>
                    <a:pt x="2651" y="357"/>
                  </a:lnTo>
                  <a:lnTo>
                    <a:pt x="2655" y="357"/>
                  </a:lnTo>
                  <a:lnTo>
                    <a:pt x="2658" y="361"/>
                  </a:lnTo>
                  <a:lnTo>
                    <a:pt x="2666" y="361"/>
                  </a:lnTo>
                  <a:lnTo>
                    <a:pt x="2670" y="365"/>
                  </a:lnTo>
                  <a:lnTo>
                    <a:pt x="2697" y="365"/>
                  </a:lnTo>
                  <a:lnTo>
                    <a:pt x="2701" y="369"/>
                  </a:lnTo>
                  <a:lnTo>
                    <a:pt x="2700" y="371"/>
                  </a:lnTo>
                  <a:lnTo>
                    <a:pt x="2700" y="372"/>
                  </a:lnTo>
                  <a:lnTo>
                    <a:pt x="2699" y="374"/>
                  </a:lnTo>
                  <a:lnTo>
                    <a:pt x="2699" y="375"/>
                  </a:lnTo>
                  <a:lnTo>
                    <a:pt x="2697" y="376"/>
                  </a:lnTo>
                  <a:lnTo>
                    <a:pt x="2697" y="378"/>
                  </a:lnTo>
                  <a:lnTo>
                    <a:pt x="2696" y="378"/>
                  </a:lnTo>
                  <a:lnTo>
                    <a:pt x="2696" y="379"/>
                  </a:lnTo>
                  <a:lnTo>
                    <a:pt x="2695" y="379"/>
                  </a:lnTo>
                  <a:lnTo>
                    <a:pt x="2695" y="379"/>
                  </a:lnTo>
                  <a:lnTo>
                    <a:pt x="2695" y="380"/>
                  </a:lnTo>
                  <a:lnTo>
                    <a:pt x="2693" y="382"/>
                  </a:lnTo>
                  <a:lnTo>
                    <a:pt x="2690" y="385"/>
                  </a:lnTo>
                  <a:lnTo>
                    <a:pt x="2690" y="393"/>
                  </a:lnTo>
                  <a:lnTo>
                    <a:pt x="2690" y="397"/>
                  </a:lnTo>
                  <a:lnTo>
                    <a:pt x="2688" y="400"/>
                  </a:lnTo>
                  <a:lnTo>
                    <a:pt x="2688" y="401"/>
                  </a:lnTo>
                  <a:lnTo>
                    <a:pt x="2688" y="402"/>
                  </a:lnTo>
                  <a:lnTo>
                    <a:pt x="2687" y="404"/>
                  </a:lnTo>
                  <a:lnTo>
                    <a:pt x="2686" y="406"/>
                  </a:lnTo>
                  <a:lnTo>
                    <a:pt x="2690" y="410"/>
                  </a:lnTo>
                  <a:lnTo>
                    <a:pt x="2693" y="414"/>
                  </a:lnTo>
                  <a:lnTo>
                    <a:pt x="2701" y="423"/>
                  </a:lnTo>
                  <a:lnTo>
                    <a:pt x="2705" y="423"/>
                  </a:lnTo>
                  <a:lnTo>
                    <a:pt x="2708" y="424"/>
                  </a:lnTo>
                  <a:lnTo>
                    <a:pt x="2709" y="424"/>
                  </a:lnTo>
                  <a:lnTo>
                    <a:pt x="2710" y="426"/>
                  </a:lnTo>
                  <a:lnTo>
                    <a:pt x="2713" y="427"/>
                  </a:lnTo>
                  <a:lnTo>
                    <a:pt x="2717" y="431"/>
                  </a:lnTo>
                  <a:lnTo>
                    <a:pt x="2719" y="432"/>
                  </a:lnTo>
                  <a:lnTo>
                    <a:pt x="2721" y="433"/>
                  </a:lnTo>
                  <a:lnTo>
                    <a:pt x="2722" y="433"/>
                  </a:lnTo>
                  <a:lnTo>
                    <a:pt x="2725" y="435"/>
                  </a:lnTo>
                  <a:lnTo>
                    <a:pt x="2728" y="435"/>
                  </a:lnTo>
                  <a:lnTo>
                    <a:pt x="2728" y="439"/>
                  </a:lnTo>
                  <a:lnTo>
                    <a:pt x="2732" y="444"/>
                  </a:lnTo>
                  <a:lnTo>
                    <a:pt x="2735" y="445"/>
                  </a:lnTo>
                  <a:lnTo>
                    <a:pt x="2736" y="445"/>
                  </a:lnTo>
                  <a:lnTo>
                    <a:pt x="2738" y="446"/>
                  </a:lnTo>
                  <a:lnTo>
                    <a:pt x="2738" y="446"/>
                  </a:lnTo>
                  <a:lnTo>
                    <a:pt x="2738" y="446"/>
                  </a:lnTo>
                  <a:lnTo>
                    <a:pt x="2739" y="446"/>
                  </a:lnTo>
                  <a:lnTo>
                    <a:pt x="2740" y="446"/>
                  </a:lnTo>
                  <a:lnTo>
                    <a:pt x="2744" y="448"/>
                  </a:lnTo>
                  <a:lnTo>
                    <a:pt x="2748" y="440"/>
                  </a:lnTo>
                  <a:lnTo>
                    <a:pt x="2751" y="433"/>
                  </a:lnTo>
                  <a:lnTo>
                    <a:pt x="2752" y="423"/>
                  </a:lnTo>
                  <a:lnTo>
                    <a:pt x="2756" y="418"/>
                  </a:lnTo>
                  <a:lnTo>
                    <a:pt x="2756" y="369"/>
                  </a:lnTo>
                  <a:lnTo>
                    <a:pt x="2760" y="365"/>
                  </a:lnTo>
                  <a:lnTo>
                    <a:pt x="2760" y="361"/>
                  </a:lnTo>
                  <a:lnTo>
                    <a:pt x="2763" y="357"/>
                  </a:lnTo>
                  <a:lnTo>
                    <a:pt x="2763" y="348"/>
                  </a:lnTo>
                  <a:lnTo>
                    <a:pt x="2767" y="344"/>
                  </a:lnTo>
                  <a:close/>
                  <a:moveTo>
                    <a:pt x="2996" y="340"/>
                  </a:moveTo>
                  <a:lnTo>
                    <a:pt x="3000" y="340"/>
                  </a:lnTo>
                  <a:lnTo>
                    <a:pt x="3003" y="344"/>
                  </a:lnTo>
                  <a:lnTo>
                    <a:pt x="3000" y="344"/>
                  </a:lnTo>
                  <a:lnTo>
                    <a:pt x="2996" y="340"/>
                  </a:lnTo>
                  <a:close/>
                  <a:moveTo>
                    <a:pt x="1482" y="327"/>
                  </a:moveTo>
                  <a:lnTo>
                    <a:pt x="1486" y="336"/>
                  </a:lnTo>
                  <a:lnTo>
                    <a:pt x="1490" y="340"/>
                  </a:lnTo>
                  <a:lnTo>
                    <a:pt x="1490" y="331"/>
                  </a:lnTo>
                  <a:lnTo>
                    <a:pt x="1482" y="327"/>
                  </a:lnTo>
                  <a:close/>
                  <a:moveTo>
                    <a:pt x="2492" y="323"/>
                  </a:moveTo>
                  <a:lnTo>
                    <a:pt x="2504" y="323"/>
                  </a:lnTo>
                  <a:lnTo>
                    <a:pt x="2512" y="331"/>
                  </a:lnTo>
                  <a:lnTo>
                    <a:pt x="2512" y="336"/>
                  </a:lnTo>
                  <a:lnTo>
                    <a:pt x="2504" y="336"/>
                  </a:lnTo>
                  <a:lnTo>
                    <a:pt x="2501" y="335"/>
                  </a:lnTo>
                  <a:lnTo>
                    <a:pt x="2500" y="334"/>
                  </a:lnTo>
                  <a:lnTo>
                    <a:pt x="2499" y="334"/>
                  </a:lnTo>
                  <a:lnTo>
                    <a:pt x="2499" y="334"/>
                  </a:lnTo>
                  <a:lnTo>
                    <a:pt x="2498" y="332"/>
                  </a:lnTo>
                  <a:lnTo>
                    <a:pt x="2498" y="332"/>
                  </a:lnTo>
                  <a:lnTo>
                    <a:pt x="2495" y="332"/>
                  </a:lnTo>
                  <a:lnTo>
                    <a:pt x="2492" y="331"/>
                  </a:lnTo>
                  <a:lnTo>
                    <a:pt x="2492" y="323"/>
                  </a:lnTo>
                  <a:close/>
                  <a:moveTo>
                    <a:pt x="2984" y="310"/>
                  </a:moveTo>
                  <a:lnTo>
                    <a:pt x="2988" y="310"/>
                  </a:lnTo>
                  <a:lnTo>
                    <a:pt x="2988" y="315"/>
                  </a:lnTo>
                  <a:lnTo>
                    <a:pt x="2992" y="319"/>
                  </a:lnTo>
                  <a:lnTo>
                    <a:pt x="2992" y="323"/>
                  </a:lnTo>
                  <a:lnTo>
                    <a:pt x="2988" y="323"/>
                  </a:lnTo>
                  <a:lnTo>
                    <a:pt x="2988" y="327"/>
                  </a:lnTo>
                  <a:lnTo>
                    <a:pt x="2987" y="328"/>
                  </a:lnTo>
                  <a:lnTo>
                    <a:pt x="2985" y="330"/>
                  </a:lnTo>
                  <a:lnTo>
                    <a:pt x="2985" y="330"/>
                  </a:lnTo>
                  <a:lnTo>
                    <a:pt x="2985" y="331"/>
                  </a:lnTo>
                  <a:lnTo>
                    <a:pt x="2983" y="331"/>
                  </a:lnTo>
                  <a:lnTo>
                    <a:pt x="2980" y="331"/>
                  </a:lnTo>
                  <a:lnTo>
                    <a:pt x="2976" y="331"/>
                  </a:lnTo>
                  <a:lnTo>
                    <a:pt x="2974" y="331"/>
                  </a:lnTo>
                  <a:lnTo>
                    <a:pt x="2972" y="331"/>
                  </a:lnTo>
                  <a:lnTo>
                    <a:pt x="2972" y="331"/>
                  </a:lnTo>
                  <a:lnTo>
                    <a:pt x="2972" y="331"/>
                  </a:lnTo>
                  <a:lnTo>
                    <a:pt x="2974" y="330"/>
                  </a:lnTo>
                  <a:lnTo>
                    <a:pt x="2974" y="328"/>
                  </a:lnTo>
                  <a:lnTo>
                    <a:pt x="2972" y="327"/>
                  </a:lnTo>
                  <a:lnTo>
                    <a:pt x="2972" y="323"/>
                  </a:lnTo>
                  <a:lnTo>
                    <a:pt x="2976" y="322"/>
                  </a:lnTo>
                  <a:lnTo>
                    <a:pt x="2979" y="322"/>
                  </a:lnTo>
                  <a:lnTo>
                    <a:pt x="2980" y="321"/>
                  </a:lnTo>
                  <a:lnTo>
                    <a:pt x="2981" y="321"/>
                  </a:lnTo>
                  <a:lnTo>
                    <a:pt x="2981" y="319"/>
                  </a:lnTo>
                  <a:lnTo>
                    <a:pt x="2983" y="318"/>
                  </a:lnTo>
                  <a:lnTo>
                    <a:pt x="2983" y="314"/>
                  </a:lnTo>
                  <a:lnTo>
                    <a:pt x="2984" y="310"/>
                  </a:lnTo>
                  <a:close/>
                  <a:moveTo>
                    <a:pt x="2566" y="310"/>
                  </a:moveTo>
                  <a:lnTo>
                    <a:pt x="2586" y="310"/>
                  </a:lnTo>
                  <a:lnTo>
                    <a:pt x="2582" y="319"/>
                  </a:lnTo>
                  <a:lnTo>
                    <a:pt x="2578" y="319"/>
                  </a:lnTo>
                  <a:lnTo>
                    <a:pt x="2574" y="323"/>
                  </a:lnTo>
                  <a:lnTo>
                    <a:pt x="2566" y="323"/>
                  </a:lnTo>
                  <a:lnTo>
                    <a:pt x="2562" y="331"/>
                  </a:lnTo>
                  <a:lnTo>
                    <a:pt x="2559" y="336"/>
                  </a:lnTo>
                  <a:lnTo>
                    <a:pt x="2555" y="336"/>
                  </a:lnTo>
                  <a:lnTo>
                    <a:pt x="2551" y="340"/>
                  </a:lnTo>
                  <a:lnTo>
                    <a:pt x="2547" y="340"/>
                  </a:lnTo>
                  <a:lnTo>
                    <a:pt x="2547" y="327"/>
                  </a:lnTo>
                  <a:lnTo>
                    <a:pt x="2551" y="323"/>
                  </a:lnTo>
                  <a:lnTo>
                    <a:pt x="2555" y="319"/>
                  </a:lnTo>
                  <a:lnTo>
                    <a:pt x="2559" y="319"/>
                  </a:lnTo>
                  <a:lnTo>
                    <a:pt x="2562" y="315"/>
                  </a:lnTo>
                  <a:lnTo>
                    <a:pt x="2566" y="310"/>
                  </a:lnTo>
                  <a:close/>
                  <a:moveTo>
                    <a:pt x="2945" y="306"/>
                  </a:moveTo>
                  <a:lnTo>
                    <a:pt x="2949" y="306"/>
                  </a:lnTo>
                  <a:lnTo>
                    <a:pt x="2949" y="310"/>
                  </a:lnTo>
                  <a:lnTo>
                    <a:pt x="2945" y="306"/>
                  </a:lnTo>
                  <a:close/>
                  <a:moveTo>
                    <a:pt x="2555" y="306"/>
                  </a:moveTo>
                  <a:lnTo>
                    <a:pt x="2562" y="310"/>
                  </a:lnTo>
                  <a:lnTo>
                    <a:pt x="2555" y="310"/>
                  </a:lnTo>
                  <a:lnTo>
                    <a:pt x="2555" y="306"/>
                  </a:lnTo>
                  <a:close/>
                  <a:moveTo>
                    <a:pt x="2543" y="306"/>
                  </a:moveTo>
                  <a:lnTo>
                    <a:pt x="2547" y="306"/>
                  </a:lnTo>
                  <a:lnTo>
                    <a:pt x="2547" y="310"/>
                  </a:lnTo>
                  <a:lnTo>
                    <a:pt x="2543" y="310"/>
                  </a:lnTo>
                  <a:lnTo>
                    <a:pt x="2543" y="306"/>
                  </a:lnTo>
                  <a:close/>
                  <a:moveTo>
                    <a:pt x="2504" y="306"/>
                  </a:moveTo>
                  <a:lnTo>
                    <a:pt x="2512" y="308"/>
                  </a:lnTo>
                  <a:lnTo>
                    <a:pt x="2517" y="309"/>
                  </a:lnTo>
                  <a:lnTo>
                    <a:pt x="2522" y="310"/>
                  </a:lnTo>
                  <a:lnTo>
                    <a:pt x="2531" y="310"/>
                  </a:lnTo>
                  <a:lnTo>
                    <a:pt x="2535" y="310"/>
                  </a:lnTo>
                  <a:lnTo>
                    <a:pt x="2531" y="315"/>
                  </a:lnTo>
                  <a:lnTo>
                    <a:pt x="2527" y="319"/>
                  </a:lnTo>
                  <a:lnTo>
                    <a:pt x="2512" y="319"/>
                  </a:lnTo>
                  <a:lnTo>
                    <a:pt x="2511" y="318"/>
                  </a:lnTo>
                  <a:lnTo>
                    <a:pt x="2511" y="317"/>
                  </a:lnTo>
                  <a:lnTo>
                    <a:pt x="2511" y="315"/>
                  </a:lnTo>
                  <a:lnTo>
                    <a:pt x="2511" y="315"/>
                  </a:lnTo>
                  <a:lnTo>
                    <a:pt x="2511" y="315"/>
                  </a:lnTo>
                  <a:lnTo>
                    <a:pt x="2511" y="315"/>
                  </a:lnTo>
                  <a:lnTo>
                    <a:pt x="2508" y="315"/>
                  </a:lnTo>
                  <a:lnTo>
                    <a:pt x="2505" y="315"/>
                  </a:lnTo>
                  <a:lnTo>
                    <a:pt x="2500" y="315"/>
                  </a:lnTo>
                  <a:lnTo>
                    <a:pt x="2504" y="306"/>
                  </a:lnTo>
                  <a:close/>
                  <a:moveTo>
                    <a:pt x="2461" y="306"/>
                  </a:moveTo>
                  <a:lnTo>
                    <a:pt x="2465" y="310"/>
                  </a:lnTo>
                  <a:lnTo>
                    <a:pt x="2469" y="310"/>
                  </a:lnTo>
                  <a:lnTo>
                    <a:pt x="2477" y="306"/>
                  </a:lnTo>
                  <a:lnTo>
                    <a:pt x="2485" y="306"/>
                  </a:lnTo>
                  <a:lnTo>
                    <a:pt x="2492" y="310"/>
                  </a:lnTo>
                  <a:lnTo>
                    <a:pt x="2489" y="315"/>
                  </a:lnTo>
                  <a:lnTo>
                    <a:pt x="2481" y="319"/>
                  </a:lnTo>
                  <a:lnTo>
                    <a:pt x="2473" y="319"/>
                  </a:lnTo>
                  <a:lnTo>
                    <a:pt x="2465" y="314"/>
                  </a:lnTo>
                  <a:lnTo>
                    <a:pt x="2461" y="319"/>
                  </a:lnTo>
                  <a:lnTo>
                    <a:pt x="2453" y="315"/>
                  </a:lnTo>
                  <a:lnTo>
                    <a:pt x="2453" y="310"/>
                  </a:lnTo>
                  <a:lnTo>
                    <a:pt x="2461" y="306"/>
                  </a:lnTo>
                  <a:close/>
                  <a:moveTo>
                    <a:pt x="2965" y="302"/>
                  </a:moveTo>
                  <a:lnTo>
                    <a:pt x="2968" y="302"/>
                  </a:lnTo>
                  <a:lnTo>
                    <a:pt x="2972" y="306"/>
                  </a:lnTo>
                  <a:lnTo>
                    <a:pt x="2968" y="306"/>
                  </a:lnTo>
                  <a:lnTo>
                    <a:pt x="2965" y="302"/>
                  </a:lnTo>
                  <a:close/>
                  <a:moveTo>
                    <a:pt x="2574" y="299"/>
                  </a:moveTo>
                  <a:lnTo>
                    <a:pt x="2582" y="302"/>
                  </a:lnTo>
                  <a:lnTo>
                    <a:pt x="2578" y="306"/>
                  </a:lnTo>
                  <a:lnTo>
                    <a:pt x="2574" y="306"/>
                  </a:lnTo>
                  <a:lnTo>
                    <a:pt x="2574" y="299"/>
                  </a:lnTo>
                  <a:close/>
                  <a:moveTo>
                    <a:pt x="2635" y="295"/>
                  </a:moveTo>
                  <a:lnTo>
                    <a:pt x="2639" y="299"/>
                  </a:lnTo>
                  <a:lnTo>
                    <a:pt x="2639" y="302"/>
                  </a:lnTo>
                  <a:lnTo>
                    <a:pt x="2635" y="299"/>
                  </a:lnTo>
                  <a:lnTo>
                    <a:pt x="2635" y="295"/>
                  </a:lnTo>
                  <a:close/>
                  <a:moveTo>
                    <a:pt x="2937" y="286"/>
                  </a:moveTo>
                  <a:lnTo>
                    <a:pt x="2941" y="286"/>
                  </a:lnTo>
                  <a:lnTo>
                    <a:pt x="2941" y="289"/>
                  </a:lnTo>
                  <a:lnTo>
                    <a:pt x="2937" y="286"/>
                  </a:lnTo>
                  <a:close/>
                  <a:moveTo>
                    <a:pt x="2338" y="274"/>
                  </a:moveTo>
                  <a:lnTo>
                    <a:pt x="2352" y="274"/>
                  </a:lnTo>
                  <a:lnTo>
                    <a:pt x="2356" y="278"/>
                  </a:lnTo>
                  <a:lnTo>
                    <a:pt x="2361" y="279"/>
                  </a:lnTo>
                  <a:lnTo>
                    <a:pt x="2364" y="280"/>
                  </a:lnTo>
                  <a:lnTo>
                    <a:pt x="2365" y="282"/>
                  </a:lnTo>
                  <a:lnTo>
                    <a:pt x="2367" y="282"/>
                  </a:lnTo>
                  <a:lnTo>
                    <a:pt x="2368" y="283"/>
                  </a:lnTo>
                  <a:lnTo>
                    <a:pt x="2369" y="284"/>
                  </a:lnTo>
                  <a:lnTo>
                    <a:pt x="2370" y="284"/>
                  </a:lnTo>
                  <a:lnTo>
                    <a:pt x="2373" y="286"/>
                  </a:lnTo>
                  <a:lnTo>
                    <a:pt x="2378" y="287"/>
                  </a:lnTo>
                  <a:lnTo>
                    <a:pt x="2383" y="287"/>
                  </a:lnTo>
                  <a:lnTo>
                    <a:pt x="2386" y="286"/>
                  </a:lnTo>
                  <a:lnTo>
                    <a:pt x="2389" y="284"/>
                  </a:lnTo>
                  <a:lnTo>
                    <a:pt x="2391" y="282"/>
                  </a:lnTo>
                  <a:lnTo>
                    <a:pt x="2403" y="282"/>
                  </a:lnTo>
                  <a:lnTo>
                    <a:pt x="2407" y="286"/>
                  </a:lnTo>
                  <a:lnTo>
                    <a:pt x="2411" y="286"/>
                  </a:lnTo>
                  <a:lnTo>
                    <a:pt x="2418" y="295"/>
                  </a:lnTo>
                  <a:lnTo>
                    <a:pt x="2428" y="297"/>
                  </a:lnTo>
                  <a:lnTo>
                    <a:pt x="2422" y="295"/>
                  </a:lnTo>
                  <a:lnTo>
                    <a:pt x="2418" y="286"/>
                  </a:lnTo>
                  <a:lnTo>
                    <a:pt x="2430" y="286"/>
                  </a:lnTo>
                  <a:lnTo>
                    <a:pt x="2430" y="292"/>
                  </a:lnTo>
                  <a:lnTo>
                    <a:pt x="2430" y="295"/>
                  </a:lnTo>
                  <a:lnTo>
                    <a:pt x="2430" y="297"/>
                  </a:lnTo>
                  <a:lnTo>
                    <a:pt x="2430" y="297"/>
                  </a:lnTo>
                  <a:lnTo>
                    <a:pt x="2431" y="297"/>
                  </a:lnTo>
                  <a:lnTo>
                    <a:pt x="2431" y="297"/>
                  </a:lnTo>
                  <a:lnTo>
                    <a:pt x="2431" y="297"/>
                  </a:lnTo>
                  <a:lnTo>
                    <a:pt x="2433" y="297"/>
                  </a:lnTo>
                  <a:lnTo>
                    <a:pt x="2434" y="299"/>
                  </a:lnTo>
                  <a:lnTo>
                    <a:pt x="2438" y="306"/>
                  </a:lnTo>
                  <a:lnTo>
                    <a:pt x="2450" y="306"/>
                  </a:lnTo>
                  <a:lnTo>
                    <a:pt x="2450" y="315"/>
                  </a:lnTo>
                  <a:lnTo>
                    <a:pt x="2446" y="314"/>
                  </a:lnTo>
                  <a:lnTo>
                    <a:pt x="2444" y="314"/>
                  </a:lnTo>
                  <a:lnTo>
                    <a:pt x="2442" y="313"/>
                  </a:lnTo>
                  <a:lnTo>
                    <a:pt x="2441" y="313"/>
                  </a:lnTo>
                  <a:lnTo>
                    <a:pt x="2438" y="310"/>
                  </a:lnTo>
                  <a:lnTo>
                    <a:pt x="2411" y="310"/>
                  </a:lnTo>
                  <a:lnTo>
                    <a:pt x="2411" y="309"/>
                  </a:lnTo>
                  <a:lnTo>
                    <a:pt x="2409" y="309"/>
                  </a:lnTo>
                  <a:lnTo>
                    <a:pt x="2411" y="308"/>
                  </a:lnTo>
                  <a:lnTo>
                    <a:pt x="2411" y="308"/>
                  </a:lnTo>
                  <a:lnTo>
                    <a:pt x="2411" y="306"/>
                  </a:lnTo>
                  <a:lnTo>
                    <a:pt x="2409" y="306"/>
                  </a:lnTo>
                  <a:lnTo>
                    <a:pt x="2408" y="306"/>
                  </a:lnTo>
                  <a:lnTo>
                    <a:pt x="2404" y="306"/>
                  </a:lnTo>
                  <a:lnTo>
                    <a:pt x="2399" y="306"/>
                  </a:lnTo>
                  <a:lnTo>
                    <a:pt x="2395" y="306"/>
                  </a:lnTo>
                  <a:lnTo>
                    <a:pt x="2393" y="306"/>
                  </a:lnTo>
                  <a:lnTo>
                    <a:pt x="2390" y="305"/>
                  </a:lnTo>
                  <a:lnTo>
                    <a:pt x="2389" y="305"/>
                  </a:lnTo>
                  <a:lnTo>
                    <a:pt x="2387" y="304"/>
                  </a:lnTo>
                  <a:lnTo>
                    <a:pt x="2383" y="302"/>
                  </a:lnTo>
                  <a:lnTo>
                    <a:pt x="2378" y="299"/>
                  </a:lnTo>
                  <a:lnTo>
                    <a:pt x="2370" y="297"/>
                  </a:lnTo>
                  <a:lnTo>
                    <a:pt x="2360" y="299"/>
                  </a:lnTo>
                  <a:lnTo>
                    <a:pt x="2352" y="299"/>
                  </a:lnTo>
                  <a:lnTo>
                    <a:pt x="2346" y="295"/>
                  </a:lnTo>
                  <a:lnTo>
                    <a:pt x="2334" y="286"/>
                  </a:lnTo>
                  <a:lnTo>
                    <a:pt x="2334" y="278"/>
                  </a:lnTo>
                  <a:lnTo>
                    <a:pt x="2338" y="274"/>
                  </a:lnTo>
                  <a:close/>
                  <a:moveTo>
                    <a:pt x="2670" y="269"/>
                  </a:moveTo>
                  <a:lnTo>
                    <a:pt x="2674" y="269"/>
                  </a:lnTo>
                  <a:lnTo>
                    <a:pt x="2674" y="282"/>
                  </a:lnTo>
                  <a:lnTo>
                    <a:pt x="2670" y="282"/>
                  </a:lnTo>
                  <a:lnTo>
                    <a:pt x="2670" y="269"/>
                  </a:lnTo>
                  <a:close/>
                  <a:moveTo>
                    <a:pt x="2915" y="265"/>
                  </a:moveTo>
                  <a:lnTo>
                    <a:pt x="2922" y="274"/>
                  </a:lnTo>
                  <a:lnTo>
                    <a:pt x="2929" y="282"/>
                  </a:lnTo>
                  <a:lnTo>
                    <a:pt x="2922" y="286"/>
                  </a:lnTo>
                  <a:lnTo>
                    <a:pt x="2918" y="282"/>
                  </a:lnTo>
                  <a:lnTo>
                    <a:pt x="2918" y="278"/>
                  </a:lnTo>
                  <a:lnTo>
                    <a:pt x="2914" y="274"/>
                  </a:lnTo>
                  <a:lnTo>
                    <a:pt x="2915" y="265"/>
                  </a:lnTo>
                  <a:close/>
                  <a:moveTo>
                    <a:pt x="1428" y="248"/>
                  </a:moveTo>
                  <a:lnTo>
                    <a:pt x="1428" y="274"/>
                  </a:lnTo>
                  <a:lnTo>
                    <a:pt x="1429" y="275"/>
                  </a:lnTo>
                  <a:lnTo>
                    <a:pt x="1430" y="278"/>
                  </a:lnTo>
                  <a:lnTo>
                    <a:pt x="1430" y="279"/>
                  </a:lnTo>
                  <a:lnTo>
                    <a:pt x="1431" y="280"/>
                  </a:lnTo>
                  <a:lnTo>
                    <a:pt x="1431" y="283"/>
                  </a:lnTo>
                  <a:lnTo>
                    <a:pt x="1431" y="286"/>
                  </a:lnTo>
                  <a:lnTo>
                    <a:pt x="1433" y="288"/>
                  </a:lnTo>
                  <a:lnTo>
                    <a:pt x="1434" y="289"/>
                  </a:lnTo>
                  <a:lnTo>
                    <a:pt x="1435" y="292"/>
                  </a:lnTo>
                  <a:lnTo>
                    <a:pt x="1437" y="293"/>
                  </a:lnTo>
                  <a:lnTo>
                    <a:pt x="1439" y="296"/>
                  </a:lnTo>
                  <a:lnTo>
                    <a:pt x="1441" y="297"/>
                  </a:lnTo>
                  <a:lnTo>
                    <a:pt x="1442" y="297"/>
                  </a:lnTo>
                  <a:lnTo>
                    <a:pt x="1442" y="297"/>
                  </a:lnTo>
                  <a:lnTo>
                    <a:pt x="1442" y="297"/>
                  </a:lnTo>
                  <a:lnTo>
                    <a:pt x="1442" y="297"/>
                  </a:lnTo>
                  <a:lnTo>
                    <a:pt x="1442" y="296"/>
                  </a:lnTo>
                  <a:lnTo>
                    <a:pt x="1442" y="295"/>
                  </a:lnTo>
                  <a:lnTo>
                    <a:pt x="1443" y="295"/>
                  </a:lnTo>
                  <a:lnTo>
                    <a:pt x="1441" y="287"/>
                  </a:lnTo>
                  <a:lnTo>
                    <a:pt x="1439" y="283"/>
                  </a:lnTo>
                  <a:lnTo>
                    <a:pt x="1438" y="282"/>
                  </a:lnTo>
                  <a:lnTo>
                    <a:pt x="1437" y="280"/>
                  </a:lnTo>
                  <a:lnTo>
                    <a:pt x="1437" y="275"/>
                  </a:lnTo>
                  <a:lnTo>
                    <a:pt x="1435" y="265"/>
                  </a:lnTo>
                  <a:lnTo>
                    <a:pt x="1435" y="260"/>
                  </a:lnTo>
                  <a:lnTo>
                    <a:pt x="1435" y="256"/>
                  </a:lnTo>
                  <a:lnTo>
                    <a:pt x="1435" y="254"/>
                  </a:lnTo>
                  <a:lnTo>
                    <a:pt x="1435" y="253"/>
                  </a:lnTo>
                  <a:lnTo>
                    <a:pt x="1435" y="253"/>
                  </a:lnTo>
                  <a:lnTo>
                    <a:pt x="1434" y="253"/>
                  </a:lnTo>
                  <a:lnTo>
                    <a:pt x="1434" y="253"/>
                  </a:lnTo>
                  <a:lnTo>
                    <a:pt x="1433" y="253"/>
                  </a:lnTo>
                  <a:lnTo>
                    <a:pt x="1431" y="253"/>
                  </a:lnTo>
                  <a:lnTo>
                    <a:pt x="1431" y="248"/>
                  </a:lnTo>
                  <a:lnTo>
                    <a:pt x="1428" y="248"/>
                  </a:lnTo>
                  <a:close/>
                  <a:moveTo>
                    <a:pt x="2887" y="244"/>
                  </a:moveTo>
                  <a:lnTo>
                    <a:pt x="2891" y="244"/>
                  </a:lnTo>
                  <a:lnTo>
                    <a:pt x="2894" y="248"/>
                  </a:lnTo>
                  <a:lnTo>
                    <a:pt x="2894" y="253"/>
                  </a:lnTo>
                  <a:lnTo>
                    <a:pt x="2893" y="253"/>
                  </a:lnTo>
                  <a:lnTo>
                    <a:pt x="2893" y="254"/>
                  </a:lnTo>
                  <a:lnTo>
                    <a:pt x="2885" y="263"/>
                  </a:lnTo>
                  <a:lnTo>
                    <a:pt x="2881" y="269"/>
                  </a:lnTo>
                  <a:lnTo>
                    <a:pt x="2879" y="273"/>
                  </a:lnTo>
                  <a:lnTo>
                    <a:pt x="2875" y="275"/>
                  </a:lnTo>
                  <a:lnTo>
                    <a:pt x="2867" y="278"/>
                  </a:lnTo>
                  <a:lnTo>
                    <a:pt x="2852" y="278"/>
                  </a:lnTo>
                  <a:lnTo>
                    <a:pt x="2836" y="274"/>
                  </a:lnTo>
                  <a:lnTo>
                    <a:pt x="2840" y="265"/>
                  </a:lnTo>
                  <a:lnTo>
                    <a:pt x="2844" y="265"/>
                  </a:lnTo>
                  <a:lnTo>
                    <a:pt x="2845" y="269"/>
                  </a:lnTo>
                  <a:lnTo>
                    <a:pt x="2845" y="271"/>
                  </a:lnTo>
                  <a:lnTo>
                    <a:pt x="2846" y="271"/>
                  </a:lnTo>
                  <a:lnTo>
                    <a:pt x="2848" y="271"/>
                  </a:lnTo>
                  <a:lnTo>
                    <a:pt x="2849" y="270"/>
                  </a:lnTo>
                  <a:lnTo>
                    <a:pt x="2850" y="269"/>
                  </a:lnTo>
                  <a:lnTo>
                    <a:pt x="2850" y="267"/>
                  </a:lnTo>
                  <a:lnTo>
                    <a:pt x="2852" y="266"/>
                  </a:lnTo>
                  <a:lnTo>
                    <a:pt x="2852" y="265"/>
                  </a:lnTo>
                  <a:lnTo>
                    <a:pt x="2859" y="265"/>
                  </a:lnTo>
                  <a:lnTo>
                    <a:pt x="2865" y="265"/>
                  </a:lnTo>
                  <a:lnTo>
                    <a:pt x="2869" y="265"/>
                  </a:lnTo>
                  <a:lnTo>
                    <a:pt x="2870" y="265"/>
                  </a:lnTo>
                  <a:lnTo>
                    <a:pt x="2871" y="265"/>
                  </a:lnTo>
                  <a:lnTo>
                    <a:pt x="2871" y="265"/>
                  </a:lnTo>
                  <a:lnTo>
                    <a:pt x="2871" y="263"/>
                  </a:lnTo>
                  <a:lnTo>
                    <a:pt x="2871" y="263"/>
                  </a:lnTo>
                  <a:lnTo>
                    <a:pt x="2871" y="262"/>
                  </a:lnTo>
                  <a:lnTo>
                    <a:pt x="2871" y="261"/>
                  </a:lnTo>
                  <a:lnTo>
                    <a:pt x="2879" y="257"/>
                  </a:lnTo>
                  <a:lnTo>
                    <a:pt x="2875" y="253"/>
                  </a:lnTo>
                  <a:lnTo>
                    <a:pt x="2887" y="244"/>
                  </a:lnTo>
                  <a:close/>
                  <a:moveTo>
                    <a:pt x="2578" y="232"/>
                  </a:moveTo>
                  <a:lnTo>
                    <a:pt x="2582" y="232"/>
                  </a:lnTo>
                  <a:lnTo>
                    <a:pt x="2588" y="240"/>
                  </a:lnTo>
                  <a:lnTo>
                    <a:pt x="2586" y="241"/>
                  </a:lnTo>
                  <a:lnTo>
                    <a:pt x="2583" y="243"/>
                  </a:lnTo>
                  <a:lnTo>
                    <a:pt x="2582" y="244"/>
                  </a:lnTo>
                  <a:lnTo>
                    <a:pt x="2581" y="244"/>
                  </a:lnTo>
                  <a:lnTo>
                    <a:pt x="2581" y="244"/>
                  </a:lnTo>
                  <a:lnTo>
                    <a:pt x="2579" y="243"/>
                  </a:lnTo>
                  <a:lnTo>
                    <a:pt x="2577" y="241"/>
                  </a:lnTo>
                  <a:lnTo>
                    <a:pt x="2573" y="240"/>
                  </a:lnTo>
                  <a:lnTo>
                    <a:pt x="2578" y="232"/>
                  </a:lnTo>
                  <a:close/>
                  <a:moveTo>
                    <a:pt x="2609" y="227"/>
                  </a:moveTo>
                  <a:lnTo>
                    <a:pt x="2612" y="227"/>
                  </a:lnTo>
                  <a:lnTo>
                    <a:pt x="2616" y="227"/>
                  </a:lnTo>
                  <a:lnTo>
                    <a:pt x="2618" y="227"/>
                  </a:lnTo>
                  <a:lnTo>
                    <a:pt x="2620" y="227"/>
                  </a:lnTo>
                  <a:lnTo>
                    <a:pt x="2623" y="232"/>
                  </a:lnTo>
                  <a:lnTo>
                    <a:pt x="2627" y="236"/>
                  </a:lnTo>
                  <a:lnTo>
                    <a:pt x="2623" y="240"/>
                  </a:lnTo>
                  <a:lnTo>
                    <a:pt x="2616" y="236"/>
                  </a:lnTo>
                  <a:lnTo>
                    <a:pt x="2604" y="236"/>
                  </a:lnTo>
                  <a:lnTo>
                    <a:pt x="2596" y="240"/>
                  </a:lnTo>
                  <a:lnTo>
                    <a:pt x="2596" y="232"/>
                  </a:lnTo>
                  <a:lnTo>
                    <a:pt x="2597" y="231"/>
                  </a:lnTo>
                  <a:lnTo>
                    <a:pt x="2599" y="230"/>
                  </a:lnTo>
                  <a:lnTo>
                    <a:pt x="2608" y="227"/>
                  </a:lnTo>
                  <a:lnTo>
                    <a:pt x="2609" y="227"/>
                  </a:lnTo>
                  <a:close/>
                  <a:moveTo>
                    <a:pt x="2356" y="223"/>
                  </a:moveTo>
                  <a:lnTo>
                    <a:pt x="2364" y="223"/>
                  </a:lnTo>
                  <a:lnTo>
                    <a:pt x="2364" y="232"/>
                  </a:lnTo>
                  <a:lnTo>
                    <a:pt x="2356" y="227"/>
                  </a:lnTo>
                  <a:lnTo>
                    <a:pt x="2356" y="223"/>
                  </a:lnTo>
                  <a:close/>
                  <a:moveTo>
                    <a:pt x="2693" y="212"/>
                  </a:moveTo>
                  <a:lnTo>
                    <a:pt x="2697" y="212"/>
                  </a:lnTo>
                  <a:lnTo>
                    <a:pt x="2697" y="216"/>
                  </a:lnTo>
                  <a:lnTo>
                    <a:pt x="2693" y="216"/>
                  </a:lnTo>
                  <a:lnTo>
                    <a:pt x="2693" y="212"/>
                  </a:lnTo>
                  <a:close/>
                  <a:moveTo>
                    <a:pt x="2555" y="212"/>
                  </a:moveTo>
                  <a:lnTo>
                    <a:pt x="2562" y="212"/>
                  </a:lnTo>
                  <a:lnTo>
                    <a:pt x="2562" y="216"/>
                  </a:lnTo>
                  <a:lnTo>
                    <a:pt x="2555" y="212"/>
                  </a:lnTo>
                  <a:close/>
                  <a:moveTo>
                    <a:pt x="2588" y="208"/>
                  </a:moveTo>
                  <a:lnTo>
                    <a:pt x="2590" y="208"/>
                  </a:lnTo>
                  <a:lnTo>
                    <a:pt x="2592" y="208"/>
                  </a:lnTo>
                  <a:lnTo>
                    <a:pt x="2594" y="209"/>
                  </a:lnTo>
                  <a:lnTo>
                    <a:pt x="2594" y="209"/>
                  </a:lnTo>
                  <a:lnTo>
                    <a:pt x="2596" y="208"/>
                  </a:lnTo>
                  <a:lnTo>
                    <a:pt x="2597" y="208"/>
                  </a:lnTo>
                  <a:lnTo>
                    <a:pt x="2597" y="209"/>
                  </a:lnTo>
                  <a:lnTo>
                    <a:pt x="2597" y="209"/>
                  </a:lnTo>
                  <a:lnTo>
                    <a:pt x="2596" y="210"/>
                  </a:lnTo>
                  <a:lnTo>
                    <a:pt x="2595" y="212"/>
                  </a:lnTo>
                  <a:lnTo>
                    <a:pt x="2592" y="212"/>
                  </a:lnTo>
                  <a:lnTo>
                    <a:pt x="2591" y="212"/>
                  </a:lnTo>
                  <a:lnTo>
                    <a:pt x="2588" y="212"/>
                  </a:lnTo>
                  <a:lnTo>
                    <a:pt x="2587" y="209"/>
                  </a:lnTo>
                  <a:lnTo>
                    <a:pt x="2587" y="208"/>
                  </a:lnTo>
                  <a:lnTo>
                    <a:pt x="2587" y="208"/>
                  </a:lnTo>
                  <a:lnTo>
                    <a:pt x="2588" y="208"/>
                  </a:lnTo>
                  <a:close/>
                  <a:moveTo>
                    <a:pt x="2256" y="203"/>
                  </a:moveTo>
                  <a:lnTo>
                    <a:pt x="2256" y="212"/>
                  </a:lnTo>
                  <a:lnTo>
                    <a:pt x="2252" y="206"/>
                  </a:lnTo>
                  <a:lnTo>
                    <a:pt x="2256" y="203"/>
                  </a:lnTo>
                  <a:close/>
                  <a:moveTo>
                    <a:pt x="2647" y="191"/>
                  </a:moveTo>
                  <a:lnTo>
                    <a:pt x="2655" y="191"/>
                  </a:lnTo>
                  <a:lnTo>
                    <a:pt x="2658" y="199"/>
                  </a:lnTo>
                  <a:lnTo>
                    <a:pt x="2666" y="199"/>
                  </a:lnTo>
                  <a:lnTo>
                    <a:pt x="2670" y="205"/>
                  </a:lnTo>
                  <a:lnTo>
                    <a:pt x="2670" y="209"/>
                  </a:lnTo>
                  <a:lnTo>
                    <a:pt x="2670" y="213"/>
                  </a:lnTo>
                  <a:lnTo>
                    <a:pt x="2671" y="218"/>
                  </a:lnTo>
                  <a:lnTo>
                    <a:pt x="2674" y="223"/>
                  </a:lnTo>
                  <a:lnTo>
                    <a:pt x="2678" y="227"/>
                  </a:lnTo>
                  <a:lnTo>
                    <a:pt x="2686" y="235"/>
                  </a:lnTo>
                  <a:lnTo>
                    <a:pt x="2693" y="223"/>
                  </a:lnTo>
                  <a:lnTo>
                    <a:pt x="2697" y="219"/>
                  </a:lnTo>
                  <a:lnTo>
                    <a:pt x="2697" y="216"/>
                  </a:lnTo>
                  <a:lnTo>
                    <a:pt x="2701" y="216"/>
                  </a:lnTo>
                  <a:lnTo>
                    <a:pt x="2704" y="213"/>
                  </a:lnTo>
                  <a:lnTo>
                    <a:pt x="2706" y="212"/>
                  </a:lnTo>
                  <a:lnTo>
                    <a:pt x="2708" y="210"/>
                  </a:lnTo>
                  <a:lnTo>
                    <a:pt x="2708" y="210"/>
                  </a:lnTo>
                  <a:lnTo>
                    <a:pt x="2709" y="209"/>
                  </a:lnTo>
                  <a:lnTo>
                    <a:pt x="2710" y="209"/>
                  </a:lnTo>
                  <a:lnTo>
                    <a:pt x="2713" y="208"/>
                  </a:lnTo>
                  <a:lnTo>
                    <a:pt x="2717" y="206"/>
                  </a:lnTo>
                  <a:lnTo>
                    <a:pt x="2721" y="212"/>
                  </a:lnTo>
                  <a:lnTo>
                    <a:pt x="2725" y="212"/>
                  </a:lnTo>
                  <a:lnTo>
                    <a:pt x="2728" y="216"/>
                  </a:lnTo>
                  <a:lnTo>
                    <a:pt x="2732" y="216"/>
                  </a:lnTo>
                  <a:lnTo>
                    <a:pt x="2736" y="219"/>
                  </a:lnTo>
                  <a:lnTo>
                    <a:pt x="2741" y="219"/>
                  </a:lnTo>
                  <a:lnTo>
                    <a:pt x="2745" y="221"/>
                  </a:lnTo>
                  <a:lnTo>
                    <a:pt x="2748" y="222"/>
                  </a:lnTo>
                  <a:lnTo>
                    <a:pt x="2751" y="222"/>
                  </a:lnTo>
                  <a:lnTo>
                    <a:pt x="2756" y="223"/>
                  </a:lnTo>
                  <a:lnTo>
                    <a:pt x="2760" y="227"/>
                  </a:lnTo>
                  <a:lnTo>
                    <a:pt x="2763" y="227"/>
                  </a:lnTo>
                  <a:lnTo>
                    <a:pt x="2767" y="232"/>
                  </a:lnTo>
                  <a:lnTo>
                    <a:pt x="2771" y="232"/>
                  </a:lnTo>
                  <a:lnTo>
                    <a:pt x="2779" y="236"/>
                  </a:lnTo>
                  <a:lnTo>
                    <a:pt x="2783" y="236"/>
                  </a:lnTo>
                  <a:lnTo>
                    <a:pt x="2787" y="240"/>
                  </a:lnTo>
                  <a:lnTo>
                    <a:pt x="2791" y="240"/>
                  </a:lnTo>
                  <a:lnTo>
                    <a:pt x="2798" y="248"/>
                  </a:lnTo>
                  <a:lnTo>
                    <a:pt x="2801" y="251"/>
                  </a:lnTo>
                  <a:lnTo>
                    <a:pt x="2804" y="252"/>
                  </a:lnTo>
                  <a:lnTo>
                    <a:pt x="2805" y="253"/>
                  </a:lnTo>
                  <a:lnTo>
                    <a:pt x="2806" y="254"/>
                  </a:lnTo>
                  <a:lnTo>
                    <a:pt x="2808" y="256"/>
                  </a:lnTo>
                  <a:lnTo>
                    <a:pt x="2808" y="257"/>
                  </a:lnTo>
                  <a:lnTo>
                    <a:pt x="2809" y="261"/>
                  </a:lnTo>
                  <a:lnTo>
                    <a:pt x="2810" y="265"/>
                  </a:lnTo>
                  <a:lnTo>
                    <a:pt x="2814" y="269"/>
                  </a:lnTo>
                  <a:lnTo>
                    <a:pt x="2818" y="269"/>
                  </a:lnTo>
                  <a:lnTo>
                    <a:pt x="2822" y="274"/>
                  </a:lnTo>
                  <a:lnTo>
                    <a:pt x="2826" y="269"/>
                  </a:lnTo>
                  <a:lnTo>
                    <a:pt x="2830" y="269"/>
                  </a:lnTo>
                  <a:lnTo>
                    <a:pt x="2832" y="274"/>
                  </a:lnTo>
                  <a:lnTo>
                    <a:pt x="2832" y="282"/>
                  </a:lnTo>
                  <a:lnTo>
                    <a:pt x="2830" y="286"/>
                  </a:lnTo>
                  <a:lnTo>
                    <a:pt x="2826" y="289"/>
                  </a:lnTo>
                  <a:lnTo>
                    <a:pt x="2827" y="293"/>
                  </a:lnTo>
                  <a:lnTo>
                    <a:pt x="2830" y="296"/>
                  </a:lnTo>
                  <a:lnTo>
                    <a:pt x="2831" y="297"/>
                  </a:lnTo>
                  <a:lnTo>
                    <a:pt x="2832" y="299"/>
                  </a:lnTo>
                  <a:lnTo>
                    <a:pt x="2834" y="301"/>
                  </a:lnTo>
                  <a:lnTo>
                    <a:pt x="2835" y="302"/>
                  </a:lnTo>
                  <a:lnTo>
                    <a:pt x="2836" y="306"/>
                  </a:lnTo>
                  <a:lnTo>
                    <a:pt x="2836" y="310"/>
                  </a:lnTo>
                  <a:lnTo>
                    <a:pt x="2844" y="319"/>
                  </a:lnTo>
                  <a:lnTo>
                    <a:pt x="2848" y="319"/>
                  </a:lnTo>
                  <a:lnTo>
                    <a:pt x="2852" y="327"/>
                  </a:lnTo>
                  <a:lnTo>
                    <a:pt x="2856" y="327"/>
                  </a:lnTo>
                  <a:lnTo>
                    <a:pt x="2859" y="331"/>
                  </a:lnTo>
                  <a:lnTo>
                    <a:pt x="2866" y="322"/>
                  </a:lnTo>
                  <a:lnTo>
                    <a:pt x="2867" y="331"/>
                  </a:lnTo>
                  <a:lnTo>
                    <a:pt x="2867" y="340"/>
                  </a:lnTo>
                  <a:lnTo>
                    <a:pt x="2863" y="344"/>
                  </a:lnTo>
                  <a:lnTo>
                    <a:pt x="2859" y="344"/>
                  </a:lnTo>
                  <a:lnTo>
                    <a:pt x="2856" y="340"/>
                  </a:lnTo>
                  <a:lnTo>
                    <a:pt x="2844" y="340"/>
                  </a:lnTo>
                  <a:lnTo>
                    <a:pt x="2840" y="336"/>
                  </a:lnTo>
                  <a:lnTo>
                    <a:pt x="2832" y="336"/>
                  </a:lnTo>
                  <a:lnTo>
                    <a:pt x="2822" y="323"/>
                  </a:lnTo>
                  <a:lnTo>
                    <a:pt x="2819" y="321"/>
                  </a:lnTo>
                  <a:lnTo>
                    <a:pt x="2818" y="318"/>
                  </a:lnTo>
                  <a:lnTo>
                    <a:pt x="2817" y="317"/>
                  </a:lnTo>
                  <a:lnTo>
                    <a:pt x="2815" y="313"/>
                  </a:lnTo>
                  <a:lnTo>
                    <a:pt x="2813" y="310"/>
                  </a:lnTo>
                  <a:lnTo>
                    <a:pt x="2813" y="309"/>
                  </a:lnTo>
                  <a:lnTo>
                    <a:pt x="2811" y="309"/>
                  </a:lnTo>
                  <a:lnTo>
                    <a:pt x="2811" y="309"/>
                  </a:lnTo>
                  <a:lnTo>
                    <a:pt x="2811" y="309"/>
                  </a:lnTo>
                  <a:lnTo>
                    <a:pt x="2811" y="309"/>
                  </a:lnTo>
                  <a:lnTo>
                    <a:pt x="2811" y="309"/>
                  </a:lnTo>
                  <a:lnTo>
                    <a:pt x="2811" y="308"/>
                  </a:lnTo>
                  <a:lnTo>
                    <a:pt x="2810" y="306"/>
                  </a:lnTo>
                  <a:lnTo>
                    <a:pt x="2806" y="302"/>
                  </a:lnTo>
                  <a:lnTo>
                    <a:pt x="2801" y="301"/>
                  </a:lnTo>
                  <a:lnTo>
                    <a:pt x="2798" y="300"/>
                  </a:lnTo>
                  <a:lnTo>
                    <a:pt x="2795" y="300"/>
                  </a:lnTo>
                  <a:lnTo>
                    <a:pt x="2792" y="299"/>
                  </a:lnTo>
                  <a:lnTo>
                    <a:pt x="2787" y="299"/>
                  </a:lnTo>
                  <a:lnTo>
                    <a:pt x="2784" y="302"/>
                  </a:lnTo>
                  <a:lnTo>
                    <a:pt x="2782" y="304"/>
                  </a:lnTo>
                  <a:lnTo>
                    <a:pt x="2782" y="305"/>
                  </a:lnTo>
                  <a:lnTo>
                    <a:pt x="2780" y="306"/>
                  </a:lnTo>
                  <a:lnTo>
                    <a:pt x="2780" y="308"/>
                  </a:lnTo>
                  <a:lnTo>
                    <a:pt x="2779" y="309"/>
                  </a:lnTo>
                  <a:lnTo>
                    <a:pt x="2779" y="310"/>
                  </a:lnTo>
                  <a:lnTo>
                    <a:pt x="2779" y="314"/>
                  </a:lnTo>
                  <a:lnTo>
                    <a:pt x="2779" y="319"/>
                  </a:lnTo>
                  <a:lnTo>
                    <a:pt x="2775" y="323"/>
                  </a:lnTo>
                  <a:lnTo>
                    <a:pt x="2756" y="323"/>
                  </a:lnTo>
                  <a:lnTo>
                    <a:pt x="2752" y="319"/>
                  </a:lnTo>
                  <a:lnTo>
                    <a:pt x="2740" y="306"/>
                  </a:lnTo>
                  <a:lnTo>
                    <a:pt x="2728" y="306"/>
                  </a:lnTo>
                  <a:lnTo>
                    <a:pt x="2725" y="310"/>
                  </a:lnTo>
                  <a:lnTo>
                    <a:pt x="2713" y="310"/>
                  </a:lnTo>
                  <a:lnTo>
                    <a:pt x="2713" y="302"/>
                  </a:lnTo>
                  <a:lnTo>
                    <a:pt x="2721" y="295"/>
                  </a:lnTo>
                  <a:lnTo>
                    <a:pt x="2725" y="289"/>
                  </a:lnTo>
                  <a:lnTo>
                    <a:pt x="2721" y="282"/>
                  </a:lnTo>
                  <a:lnTo>
                    <a:pt x="2721" y="278"/>
                  </a:lnTo>
                  <a:lnTo>
                    <a:pt x="2717" y="274"/>
                  </a:lnTo>
                  <a:lnTo>
                    <a:pt x="2717" y="269"/>
                  </a:lnTo>
                  <a:lnTo>
                    <a:pt x="2709" y="261"/>
                  </a:lnTo>
                  <a:lnTo>
                    <a:pt x="2693" y="257"/>
                  </a:lnTo>
                  <a:lnTo>
                    <a:pt x="2690" y="253"/>
                  </a:lnTo>
                  <a:lnTo>
                    <a:pt x="2682" y="252"/>
                  </a:lnTo>
                  <a:lnTo>
                    <a:pt x="2678" y="251"/>
                  </a:lnTo>
                  <a:lnTo>
                    <a:pt x="2677" y="249"/>
                  </a:lnTo>
                  <a:lnTo>
                    <a:pt x="2673" y="247"/>
                  </a:lnTo>
                  <a:lnTo>
                    <a:pt x="2665" y="244"/>
                  </a:lnTo>
                  <a:lnTo>
                    <a:pt x="2662" y="244"/>
                  </a:lnTo>
                  <a:lnTo>
                    <a:pt x="2658" y="248"/>
                  </a:lnTo>
                  <a:lnTo>
                    <a:pt x="2655" y="244"/>
                  </a:lnTo>
                  <a:lnTo>
                    <a:pt x="2651" y="236"/>
                  </a:lnTo>
                  <a:lnTo>
                    <a:pt x="2647" y="232"/>
                  </a:lnTo>
                  <a:lnTo>
                    <a:pt x="2655" y="219"/>
                  </a:lnTo>
                  <a:lnTo>
                    <a:pt x="2644" y="219"/>
                  </a:lnTo>
                  <a:lnTo>
                    <a:pt x="2639" y="212"/>
                  </a:lnTo>
                  <a:lnTo>
                    <a:pt x="2639" y="210"/>
                  </a:lnTo>
                  <a:lnTo>
                    <a:pt x="2638" y="209"/>
                  </a:lnTo>
                  <a:lnTo>
                    <a:pt x="2638" y="209"/>
                  </a:lnTo>
                  <a:lnTo>
                    <a:pt x="2636" y="209"/>
                  </a:lnTo>
                  <a:lnTo>
                    <a:pt x="2636" y="209"/>
                  </a:lnTo>
                  <a:lnTo>
                    <a:pt x="2636" y="208"/>
                  </a:lnTo>
                  <a:lnTo>
                    <a:pt x="2635" y="206"/>
                  </a:lnTo>
                  <a:lnTo>
                    <a:pt x="2635" y="205"/>
                  </a:lnTo>
                  <a:lnTo>
                    <a:pt x="2634" y="205"/>
                  </a:lnTo>
                  <a:lnTo>
                    <a:pt x="2634" y="205"/>
                  </a:lnTo>
                  <a:lnTo>
                    <a:pt x="2634" y="205"/>
                  </a:lnTo>
                  <a:lnTo>
                    <a:pt x="2634" y="205"/>
                  </a:lnTo>
                  <a:lnTo>
                    <a:pt x="2634" y="204"/>
                  </a:lnTo>
                  <a:lnTo>
                    <a:pt x="2632" y="203"/>
                  </a:lnTo>
                  <a:lnTo>
                    <a:pt x="2631" y="199"/>
                  </a:lnTo>
                  <a:lnTo>
                    <a:pt x="2635" y="199"/>
                  </a:lnTo>
                  <a:lnTo>
                    <a:pt x="2639" y="195"/>
                  </a:lnTo>
                  <a:lnTo>
                    <a:pt x="2643" y="195"/>
                  </a:lnTo>
                  <a:lnTo>
                    <a:pt x="2647" y="191"/>
                  </a:lnTo>
                  <a:close/>
                  <a:moveTo>
                    <a:pt x="478" y="188"/>
                  </a:moveTo>
                  <a:lnTo>
                    <a:pt x="477" y="188"/>
                  </a:lnTo>
                  <a:lnTo>
                    <a:pt x="476" y="190"/>
                  </a:lnTo>
                  <a:lnTo>
                    <a:pt x="474" y="191"/>
                  </a:lnTo>
                  <a:lnTo>
                    <a:pt x="473" y="192"/>
                  </a:lnTo>
                  <a:lnTo>
                    <a:pt x="473" y="193"/>
                  </a:lnTo>
                  <a:lnTo>
                    <a:pt x="472" y="195"/>
                  </a:lnTo>
                  <a:lnTo>
                    <a:pt x="476" y="199"/>
                  </a:lnTo>
                  <a:lnTo>
                    <a:pt x="480" y="203"/>
                  </a:lnTo>
                  <a:lnTo>
                    <a:pt x="481" y="203"/>
                  </a:lnTo>
                  <a:lnTo>
                    <a:pt x="482" y="201"/>
                  </a:lnTo>
                  <a:lnTo>
                    <a:pt x="483" y="200"/>
                  </a:lnTo>
                  <a:lnTo>
                    <a:pt x="485" y="199"/>
                  </a:lnTo>
                  <a:lnTo>
                    <a:pt x="485" y="197"/>
                  </a:lnTo>
                  <a:lnTo>
                    <a:pt x="486" y="196"/>
                  </a:lnTo>
                  <a:lnTo>
                    <a:pt x="485" y="196"/>
                  </a:lnTo>
                  <a:lnTo>
                    <a:pt x="483" y="195"/>
                  </a:lnTo>
                  <a:lnTo>
                    <a:pt x="480" y="195"/>
                  </a:lnTo>
                  <a:lnTo>
                    <a:pt x="480" y="191"/>
                  </a:lnTo>
                  <a:lnTo>
                    <a:pt x="478" y="188"/>
                  </a:lnTo>
                  <a:lnTo>
                    <a:pt x="478" y="188"/>
                  </a:lnTo>
                  <a:close/>
                  <a:moveTo>
                    <a:pt x="4" y="186"/>
                  </a:moveTo>
                  <a:lnTo>
                    <a:pt x="5" y="190"/>
                  </a:lnTo>
                  <a:lnTo>
                    <a:pt x="6" y="191"/>
                  </a:lnTo>
                  <a:lnTo>
                    <a:pt x="6" y="192"/>
                  </a:lnTo>
                  <a:lnTo>
                    <a:pt x="7" y="193"/>
                  </a:lnTo>
                  <a:lnTo>
                    <a:pt x="7" y="196"/>
                  </a:lnTo>
                  <a:lnTo>
                    <a:pt x="7" y="199"/>
                  </a:lnTo>
                  <a:lnTo>
                    <a:pt x="7" y="203"/>
                  </a:lnTo>
                  <a:lnTo>
                    <a:pt x="0" y="203"/>
                  </a:lnTo>
                  <a:lnTo>
                    <a:pt x="0" y="195"/>
                  </a:lnTo>
                  <a:lnTo>
                    <a:pt x="4" y="186"/>
                  </a:lnTo>
                  <a:close/>
                  <a:moveTo>
                    <a:pt x="2625" y="186"/>
                  </a:moveTo>
                  <a:lnTo>
                    <a:pt x="2631" y="191"/>
                  </a:lnTo>
                  <a:lnTo>
                    <a:pt x="2627" y="191"/>
                  </a:lnTo>
                  <a:lnTo>
                    <a:pt x="2625" y="186"/>
                  </a:lnTo>
                  <a:close/>
                  <a:moveTo>
                    <a:pt x="1481" y="180"/>
                  </a:moveTo>
                  <a:lnTo>
                    <a:pt x="1479" y="180"/>
                  </a:lnTo>
                  <a:lnTo>
                    <a:pt x="1478" y="182"/>
                  </a:lnTo>
                  <a:lnTo>
                    <a:pt x="1477" y="183"/>
                  </a:lnTo>
                  <a:lnTo>
                    <a:pt x="1476" y="184"/>
                  </a:lnTo>
                  <a:lnTo>
                    <a:pt x="1474" y="186"/>
                  </a:lnTo>
                  <a:lnTo>
                    <a:pt x="1474" y="186"/>
                  </a:lnTo>
                  <a:lnTo>
                    <a:pt x="1467" y="186"/>
                  </a:lnTo>
                  <a:lnTo>
                    <a:pt x="1463" y="191"/>
                  </a:lnTo>
                  <a:lnTo>
                    <a:pt x="1459" y="195"/>
                  </a:lnTo>
                  <a:lnTo>
                    <a:pt x="1459" y="219"/>
                  </a:lnTo>
                  <a:lnTo>
                    <a:pt x="1467" y="219"/>
                  </a:lnTo>
                  <a:lnTo>
                    <a:pt x="1468" y="221"/>
                  </a:lnTo>
                  <a:lnTo>
                    <a:pt x="1468" y="222"/>
                  </a:lnTo>
                  <a:lnTo>
                    <a:pt x="1468" y="222"/>
                  </a:lnTo>
                  <a:lnTo>
                    <a:pt x="1467" y="223"/>
                  </a:lnTo>
                  <a:lnTo>
                    <a:pt x="1467" y="223"/>
                  </a:lnTo>
                  <a:lnTo>
                    <a:pt x="1468" y="223"/>
                  </a:lnTo>
                  <a:lnTo>
                    <a:pt x="1469" y="223"/>
                  </a:lnTo>
                  <a:lnTo>
                    <a:pt x="1473" y="223"/>
                  </a:lnTo>
                  <a:lnTo>
                    <a:pt x="1478" y="223"/>
                  </a:lnTo>
                  <a:lnTo>
                    <a:pt x="1478" y="219"/>
                  </a:lnTo>
                  <a:lnTo>
                    <a:pt x="1478" y="217"/>
                  </a:lnTo>
                  <a:lnTo>
                    <a:pt x="1479" y="214"/>
                  </a:lnTo>
                  <a:lnTo>
                    <a:pt x="1479" y="213"/>
                  </a:lnTo>
                  <a:lnTo>
                    <a:pt x="1479" y="212"/>
                  </a:lnTo>
                  <a:lnTo>
                    <a:pt x="1481" y="210"/>
                  </a:lnTo>
                  <a:lnTo>
                    <a:pt x="1482" y="206"/>
                  </a:lnTo>
                  <a:lnTo>
                    <a:pt x="1482" y="203"/>
                  </a:lnTo>
                  <a:lnTo>
                    <a:pt x="1486" y="195"/>
                  </a:lnTo>
                  <a:lnTo>
                    <a:pt x="1486" y="191"/>
                  </a:lnTo>
                  <a:lnTo>
                    <a:pt x="1482" y="186"/>
                  </a:lnTo>
                  <a:lnTo>
                    <a:pt x="1482" y="183"/>
                  </a:lnTo>
                  <a:lnTo>
                    <a:pt x="1481" y="180"/>
                  </a:lnTo>
                  <a:lnTo>
                    <a:pt x="1481" y="180"/>
                  </a:lnTo>
                  <a:close/>
                  <a:moveTo>
                    <a:pt x="2233" y="165"/>
                  </a:moveTo>
                  <a:lnTo>
                    <a:pt x="2237" y="165"/>
                  </a:lnTo>
                  <a:lnTo>
                    <a:pt x="2241" y="170"/>
                  </a:lnTo>
                  <a:lnTo>
                    <a:pt x="2237" y="174"/>
                  </a:lnTo>
                  <a:lnTo>
                    <a:pt x="2233" y="165"/>
                  </a:lnTo>
                  <a:close/>
                  <a:moveTo>
                    <a:pt x="2562" y="161"/>
                  </a:moveTo>
                  <a:lnTo>
                    <a:pt x="2562" y="170"/>
                  </a:lnTo>
                  <a:lnTo>
                    <a:pt x="2555" y="182"/>
                  </a:lnTo>
                  <a:lnTo>
                    <a:pt x="2539" y="182"/>
                  </a:lnTo>
                  <a:lnTo>
                    <a:pt x="2538" y="180"/>
                  </a:lnTo>
                  <a:lnTo>
                    <a:pt x="2538" y="180"/>
                  </a:lnTo>
                  <a:lnTo>
                    <a:pt x="2538" y="179"/>
                  </a:lnTo>
                  <a:lnTo>
                    <a:pt x="2538" y="178"/>
                  </a:lnTo>
                  <a:lnTo>
                    <a:pt x="2537" y="178"/>
                  </a:lnTo>
                  <a:lnTo>
                    <a:pt x="2535" y="178"/>
                  </a:lnTo>
                  <a:lnTo>
                    <a:pt x="2533" y="178"/>
                  </a:lnTo>
                  <a:lnTo>
                    <a:pt x="2527" y="178"/>
                  </a:lnTo>
                  <a:lnTo>
                    <a:pt x="2522" y="178"/>
                  </a:lnTo>
                  <a:lnTo>
                    <a:pt x="2518" y="178"/>
                  </a:lnTo>
                  <a:lnTo>
                    <a:pt x="2517" y="178"/>
                  </a:lnTo>
                  <a:lnTo>
                    <a:pt x="2516" y="178"/>
                  </a:lnTo>
                  <a:lnTo>
                    <a:pt x="2516" y="179"/>
                  </a:lnTo>
                  <a:lnTo>
                    <a:pt x="2516" y="179"/>
                  </a:lnTo>
                  <a:lnTo>
                    <a:pt x="2517" y="180"/>
                  </a:lnTo>
                  <a:lnTo>
                    <a:pt x="2517" y="180"/>
                  </a:lnTo>
                  <a:lnTo>
                    <a:pt x="2516" y="182"/>
                  </a:lnTo>
                  <a:lnTo>
                    <a:pt x="2508" y="182"/>
                  </a:lnTo>
                  <a:lnTo>
                    <a:pt x="2508" y="186"/>
                  </a:lnTo>
                  <a:lnTo>
                    <a:pt x="2503" y="195"/>
                  </a:lnTo>
                  <a:lnTo>
                    <a:pt x="2512" y="206"/>
                  </a:lnTo>
                  <a:lnTo>
                    <a:pt x="2520" y="199"/>
                  </a:lnTo>
                  <a:lnTo>
                    <a:pt x="2527" y="199"/>
                  </a:lnTo>
                  <a:lnTo>
                    <a:pt x="2535" y="195"/>
                  </a:lnTo>
                  <a:lnTo>
                    <a:pt x="2543" y="195"/>
                  </a:lnTo>
                  <a:lnTo>
                    <a:pt x="2543" y="206"/>
                  </a:lnTo>
                  <a:lnTo>
                    <a:pt x="2535" y="206"/>
                  </a:lnTo>
                  <a:lnTo>
                    <a:pt x="2533" y="208"/>
                  </a:lnTo>
                  <a:lnTo>
                    <a:pt x="2531" y="209"/>
                  </a:lnTo>
                  <a:lnTo>
                    <a:pt x="2530" y="209"/>
                  </a:lnTo>
                  <a:lnTo>
                    <a:pt x="2530" y="210"/>
                  </a:lnTo>
                  <a:lnTo>
                    <a:pt x="2529" y="210"/>
                  </a:lnTo>
                  <a:lnTo>
                    <a:pt x="2529" y="210"/>
                  </a:lnTo>
                  <a:lnTo>
                    <a:pt x="2526" y="210"/>
                  </a:lnTo>
                  <a:lnTo>
                    <a:pt x="2524" y="212"/>
                  </a:lnTo>
                  <a:lnTo>
                    <a:pt x="2524" y="219"/>
                  </a:lnTo>
                  <a:lnTo>
                    <a:pt x="2527" y="223"/>
                  </a:lnTo>
                  <a:lnTo>
                    <a:pt x="2529" y="227"/>
                  </a:lnTo>
                  <a:lnTo>
                    <a:pt x="2530" y="228"/>
                  </a:lnTo>
                  <a:lnTo>
                    <a:pt x="2530" y="231"/>
                  </a:lnTo>
                  <a:lnTo>
                    <a:pt x="2530" y="232"/>
                  </a:lnTo>
                  <a:lnTo>
                    <a:pt x="2530" y="235"/>
                  </a:lnTo>
                  <a:lnTo>
                    <a:pt x="2531" y="240"/>
                  </a:lnTo>
                  <a:lnTo>
                    <a:pt x="2539" y="248"/>
                  </a:lnTo>
                  <a:lnTo>
                    <a:pt x="2539" y="265"/>
                  </a:lnTo>
                  <a:lnTo>
                    <a:pt x="2531" y="269"/>
                  </a:lnTo>
                  <a:lnTo>
                    <a:pt x="2530" y="269"/>
                  </a:lnTo>
                  <a:lnTo>
                    <a:pt x="2529" y="267"/>
                  </a:lnTo>
                  <a:lnTo>
                    <a:pt x="2524" y="261"/>
                  </a:lnTo>
                  <a:lnTo>
                    <a:pt x="2524" y="257"/>
                  </a:lnTo>
                  <a:lnTo>
                    <a:pt x="2522" y="256"/>
                  </a:lnTo>
                  <a:lnTo>
                    <a:pt x="2522" y="254"/>
                  </a:lnTo>
                  <a:lnTo>
                    <a:pt x="2522" y="254"/>
                  </a:lnTo>
                  <a:lnTo>
                    <a:pt x="2521" y="254"/>
                  </a:lnTo>
                  <a:lnTo>
                    <a:pt x="2521" y="253"/>
                  </a:lnTo>
                  <a:lnTo>
                    <a:pt x="2520" y="252"/>
                  </a:lnTo>
                  <a:lnTo>
                    <a:pt x="2518" y="249"/>
                  </a:lnTo>
                  <a:lnTo>
                    <a:pt x="2518" y="248"/>
                  </a:lnTo>
                  <a:lnTo>
                    <a:pt x="2517" y="245"/>
                  </a:lnTo>
                  <a:lnTo>
                    <a:pt x="2516" y="243"/>
                  </a:lnTo>
                  <a:lnTo>
                    <a:pt x="2516" y="240"/>
                  </a:lnTo>
                  <a:lnTo>
                    <a:pt x="2516" y="235"/>
                  </a:lnTo>
                  <a:lnTo>
                    <a:pt x="2516" y="231"/>
                  </a:lnTo>
                  <a:lnTo>
                    <a:pt x="2516" y="230"/>
                  </a:lnTo>
                  <a:lnTo>
                    <a:pt x="2516" y="228"/>
                  </a:lnTo>
                  <a:lnTo>
                    <a:pt x="2514" y="228"/>
                  </a:lnTo>
                  <a:lnTo>
                    <a:pt x="2514" y="228"/>
                  </a:lnTo>
                  <a:lnTo>
                    <a:pt x="2513" y="228"/>
                  </a:lnTo>
                  <a:lnTo>
                    <a:pt x="2513" y="228"/>
                  </a:lnTo>
                  <a:lnTo>
                    <a:pt x="2512" y="227"/>
                  </a:lnTo>
                  <a:lnTo>
                    <a:pt x="2511" y="230"/>
                  </a:lnTo>
                  <a:lnTo>
                    <a:pt x="2509" y="230"/>
                  </a:lnTo>
                  <a:lnTo>
                    <a:pt x="2509" y="231"/>
                  </a:lnTo>
                  <a:lnTo>
                    <a:pt x="2509" y="231"/>
                  </a:lnTo>
                  <a:lnTo>
                    <a:pt x="2508" y="234"/>
                  </a:lnTo>
                  <a:lnTo>
                    <a:pt x="2508" y="236"/>
                  </a:lnTo>
                  <a:lnTo>
                    <a:pt x="2508" y="269"/>
                  </a:lnTo>
                  <a:lnTo>
                    <a:pt x="2503" y="269"/>
                  </a:lnTo>
                  <a:lnTo>
                    <a:pt x="2499" y="269"/>
                  </a:lnTo>
                  <a:lnTo>
                    <a:pt x="2498" y="269"/>
                  </a:lnTo>
                  <a:lnTo>
                    <a:pt x="2496" y="269"/>
                  </a:lnTo>
                  <a:lnTo>
                    <a:pt x="2496" y="269"/>
                  </a:lnTo>
                  <a:lnTo>
                    <a:pt x="2498" y="267"/>
                  </a:lnTo>
                  <a:lnTo>
                    <a:pt x="2498" y="267"/>
                  </a:lnTo>
                  <a:lnTo>
                    <a:pt x="2498" y="266"/>
                  </a:lnTo>
                  <a:lnTo>
                    <a:pt x="2496" y="265"/>
                  </a:lnTo>
                  <a:lnTo>
                    <a:pt x="2496" y="240"/>
                  </a:lnTo>
                  <a:lnTo>
                    <a:pt x="2492" y="236"/>
                  </a:lnTo>
                  <a:lnTo>
                    <a:pt x="2491" y="235"/>
                  </a:lnTo>
                  <a:lnTo>
                    <a:pt x="2490" y="235"/>
                  </a:lnTo>
                  <a:lnTo>
                    <a:pt x="2490" y="235"/>
                  </a:lnTo>
                  <a:lnTo>
                    <a:pt x="2489" y="235"/>
                  </a:lnTo>
                  <a:lnTo>
                    <a:pt x="2489" y="235"/>
                  </a:lnTo>
                  <a:lnTo>
                    <a:pt x="2489" y="235"/>
                  </a:lnTo>
                  <a:lnTo>
                    <a:pt x="2489" y="232"/>
                  </a:lnTo>
                  <a:lnTo>
                    <a:pt x="2489" y="228"/>
                  </a:lnTo>
                  <a:lnTo>
                    <a:pt x="2489" y="223"/>
                  </a:lnTo>
                  <a:lnTo>
                    <a:pt x="2492" y="219"/>
                  </a:lnTo>
                  <a:lnTo>
                    <a:pt x="2492" y="216"/>
                  </a:lnTo>
                  <a:lnTo>
                    <a:pt x="2494" y="214"/>
                  </a:lnTo>
                  <a:lnTo>
                    <a:pt x="2495" y="214"/>
                  </a:lnTo>
                  <a:lnTo>
                    <a:pt x="2495" y="214"/>
                  </a:lnTo>
                  <a:lnTo>
                    <a:pt x="2495" y="214"/>
                  </a:lnTo>
                  <a:lnTo>
                    <a:pt x="2496" y="214"/>
                  </a:lnTo>
                  <a:lnTo>
                    <a:pt x="2496" y="214"/>
                  </a:lnTo>
                  <a:lnTo>
                    <a:pt x="2496" y="212"/>
                  </a:lnTo>
                  <a:lnTo>
                    <a:pt x="2496" y="208"/>
                  </a:lnTo>
                  <a:lnTo>
                    <a:pt x="2496" y="203"/>
                  </a:lnTo>
                  <a:lnTo>
                    <a:pt x="2496" y="199"/>
                  </a:lnTo>
                  <a:lnTo>
                    <a:pt x="2500" y="195"/>
                  </a:lnTo>
                  <a:lnTo>
                    <a:pt x="2500" y="178"/>
                  </a:lnTo>
                  <a:lnTo>
                    <a:pt x="2504" y="174"/>
                  </a:lnTo>
                  <a:lnTo>
                    <a:pt x="2507" y="171"/>
                  </a:lnTo>
                  <a:lnTo>
                    <a:pt x="2508" y="170"/>
                  </a:lnTo>
                  <a:lnTo>
                    <a:pt x="2509" y="169"/>
                  </a:lnTo>
                  <a:lnTo>
                    <a:pt x="2511" y="169"/>
                  </a:lnTo>
                  <a:lnTo>
                    <a:pt x="2512" y="168"/>
                  </a:lnTo>
                  <a:lnTo>
                    <a:pt x="2513" y="168"/>
                  </a:lnTo>
                  <a:lnTo>
                    <a:pt x="2516" y="166"/>
                  </a:lnTo>
                  <a:lnTo>
                    <a:pt x="2520" y="165"/>
                  </a:lnTo>
                  <a:lnTo>
                    <a:pt x="2524" y="170"/>
                  </a:lnTo>
                  <a:lnTo>
                    <a:pt x="2543" y="170"/>
                  </a:lnTo>
                  <a:lnTo>
                    <a:pt x="2543" y="173"/>
                  </a:lnTo>
                  <a:lnTo>
                    <a:pt x="2543" y="175"/>
                  </a:lnTo>
                  <a:lnTo>
                    <a:pt x="2544" y="177"/>
                  </a:lnTo>
                  <a:lnTo>
                    <a:pt x="2546" y="175"/>
                  </a:lnTo>
                  <a:lnTo>
                    <a:pt x="2547" y="174"/>
                  </a:lnTo>
                  <a:lnTo>
                    <a:pt x="2548" y="173"/>
                  </a:lnTo>
                  <a:lnTo>
                    <a:pt x="2549" y="171"/>
                  </a:lnTo>
                  <a:lnTo>
                    <a:pt x="2549" y="170"/>
                  </a:lnTo>
                  <a:lnTo>
                    <a:pt x="2551" y="170"/>
                  </a:lnTo>
                  <a:lnTo>
                    <a:pt x="2562" y="161"/>
                  </a:lnTo>
                  <a:close/>
                  <a:moveTo>
                    <a:pt x="2592" y="157"/>
                  </a:moveTo>
                  <a:lnTo>
                    <a:pt x="2596" y="157"/>
                  </a:lnTo>
                  <a:lnTo>
                    <a:pt x="2596" y="161"/>
                  </a:lnTo>
                  <a:lnTo>
                    <a:pt x="2604" y="170"/>
                  </a:lnTo>
                  <a:lnTo>
                    <a:pt x="2604" y="178"/>
                  </a:lnTo>
                  <a:lnTo>
                    <a:pt x="2599" y="184"/>
                  </a:lnTo>
                  <a:lnTo>
                    <a:pt x="2599" y="186"/>
                  </a:lnTo>
                  <a:lnTo>
                    <a:pt x="2597" y="187"/>
                  </a:lnTo>
                  <a:lnTo>
                    <a:pt x="2592" y="199"/>
                  </a:lnTo>
                  <a:lnTo>
                    <a:pt x="2592" y="182"/>
                  </a:lnTo>
                  <a:lnTo>
                    <a:pt x="2588" y="174"/>
                  </a:lnTo>
                  <a:lnTo>
                    <a:pt x="2588" y="170"/>
                  </a:lnTo>
                  <a:lnTo>
                    <a:pt x="2588" y="168"/>
                  </a:lnTo>
                  <a:lnTo>
                    <a:pt x="2588" y="164"/>
                  </a:lnTo>
                  <a:lnTo>
                    <a:pt x="2588" y="161"/>
                  </a:lnTo>
                  <a:lnTo>
                    <a:pt x="2590" y="160"/>
                  </a:lnTo>
                  <a:lnTo>
                    <a:pt x="2591" y="157"/>
                  </a:lnTo>
                  <a:lnTo>
                    <a:pt x="2592" y="157"/>
                  </a:lnTo>
                  <a:close/>
                  <a:moveTo>
                    <a:pt x="1451" y="157"/>
                  </a:moveTo>
                  <a:lnTo>
                    <a:pt x="1447" y="161"/>
                  </a:lnTo>
                  <a:lnTo>
                    <a:pt x="1447" y="165"/>
                  </a:lnTo>
                  <a:lnTo>
                    <a:pt x="1456" y="158"/>
                  </a:lnTo>
                  <a:lnTo>
                    <a:pt x="1451" y="157"/>
                  </a:lnTo>
                  <a:close/>
                  <a:moveTo>
                    <a:pt x="1184" y="133"/>
                  </a:moveTo>
                  <a:lnTo>
                    <a:pt x="1188" y="133"/>
                  </a:lnTo>
                  <a:lnTo>
                    <a:pt x="1188" y="136"/>
                  </a:lnTo>
                  <a:lnTo>
                    <a:pt x="1180" y="136"/>
                  </a:lnTo>
                  <a:lnTo>
                    <a:pt x="1184" y="133"/>
                  </a:lnTo>
                  <a:close/>
                  <a:moveTo>
                    <a:pt x="2210" y="104"/>
                  </a:moveTo>
                  <a:lnTo>
                    <a:pt x="2217" y="104"/>
                  </a:lnTo>
                  <a:lnTo>
                    <a:pt x="2221" y="108"/>
                  </a:lnTo>
                  <a:lnTo>
                    <a:pt x="2237" y="108"/>
                  </a:lnTo>
                  <a:lnTo>
                    <a:pt x="2245" y="116"/>
                  </a:lnTo>
                  <a:lnTo>
                    <a:pt x="2245" y="120"/>
                  </a:lnTo>
                  <a:lnTo>
                    <a:pt x="2249" y="125"/>
                  </a:lnTo>
                  <a:lnTo>
                    <a:pt x="2251" y="127"/>
                  </a:lnTo>
                  <a:lnTo>
                    <a:pt x="2252" y="130"/>
                  </a:lnTo>
                  <a:lnTo>
                    <a:pt x="2255" y="131"/>
                  </a:lnTo>
                  <a:lnTo>
                    <a:pt x="2255" y="133"/>
                  </a:lnTo>
                  <a:lnTo>
                    <a:pt x="2256" y="133"/>
                  </a:lnTo>
                  <a:lnTo>
                    <a:pt x="2258" y="134"/>
                  </a:lnTo>
                  <a:lnTo>
                    <a:pt x="2259" y="135"/>
                  </a:lnTo>
                  <a:lnTo>
                    <a:pt x="2262" y="138"/>
                  </a:lnTo>
                  <a:lnTo>
                    <a:pt x="2264" y="140"/>
                  </a:lnTo>
                  <a:lnTo>
                    <a:pt x="2272" y="149"/>
                  </a:lnTo>
                  <a:lnTo>
                    <a:pt x="2284" y="157"/>
                  </a:lnTo>
                  <a:lnTo>
                    <a:pt x="2287" y="161"/>
                  </a:lnTo>
                  <a:lnTo>
                    <a:pt x="2291" y="161"/>
                  </a:lnTo>
                  <a:lnTo>
                    <a:pt x="2299" y="170"/>
                  </a:lnTo>
                  <a:lnTo>
                    <a:pt x="2308" y="182"/>
                  </a:lnTo>
                  <a:lnTo>
                    <a:pt x="2312" y="190"/>
                  </a:lnTo>
                  <a:lnTo>
                    <a:pt x="2312" y="195"/>
                  </a:lnTo>
                  <a:lnTo>
                    <a:pt x="2313" y="196"/>
                  </a:lnTo>
                  <a:lnTo>
                    <a:pt x="2313" y="196"/>
                  </a:lnTo>
                  <a:lnTo>
                    <a:pt x="2313" y="197"/>
                  </a:lnTo>
                  <a:lnTo>
                    <a:pt x="2315" y="199"/>
                  </a:lnTo>
                  <a:lnTo>
                    <a:pt x="2315" y="200"/>
                  </a:lnTo>
                  <a:lnTo>
                    <a:pt x="2316" y="201"/>
                  </a:lnTo>
                  <a:lnTo>
                    <a:pt x="2316" y="204"/>
                  </a:lnTo>
                  <a:lnTo>
                    <a:pt x="2317" y="204"/>
                  </a:lnTo>
                  <a:lnTo>
                    <a:pt x="2319" y="206"/>
                  </a:lnTo>
                  <a:lnTo>
                    <a:pt x="2320" y="208"/>
                  </a:lnTo>
                  <a:lnTo>
                    <a:pt x="2320" y="209"/>
                  </a:lnTo>
                  <a:lnTo>
                    <a:pt x="2320" y="209"/>
                  </a:lnTo>
                  <a:lnTo>
                    <a:pt x="2320" y="209"/>
                  </a:lnTo>
                  <a:lnTo>
                    <a:pt x="2321" y="210"/>
                  </a:lnTo>
                  <a:lnTo>
                    <a:pt x="2323" y="212"/>
                  </a:lnTo>
                  <a:lnTo>
                    <a:pt x="2323" y="216"/>
                  </a:lnTo>
                  <a:lnTo>
                    <a:pt x="2326" y="219"/>
                  </a:lnTo>
                  <a:lnTo>
                    <a:pt x="2334" y="219"/>
                  </a:lnTo>
                  <a:lnTo>
                    <a:pt x="2330" y="212"/>
                  </a:lnTo>
                  <a:lnTo>
                    <a:pt x="2333" y="212"/>
                  </a:lnTo>
                  <a:lnTo>
                    <a:pt x="2335" y="213"/>
                  </a:lnTo>
                  <a:lnTo>
                    <a:pt x="2337" y="213"/>
                  </a:lnTo>
                  <a:lnTo>
                    <a:pt x="2339" y="214"/>
                  </a:lnTo>
                  <a:lnTo>
                    <a:pt x="2342" y="216"/>
                  </a:lnTo>
                  <a:lnTo>
                    <a:pt x="2342" y="219"/>
                  </a:lnTo>
                  <a:lnTo>
                    <a:pt x="2346" y="223"/>
                  </a:lnTo>
                  <a:lnTo>
                    <a:pt x="2346" y="227"/>
                  </a:lnTo>
                  <a:lnTo>
                    <a:pt x="2342" y="227"/>
                  </a:lnTo>
                  <a:lnTo>
                    <a:pt x="2341" y="230"/>
                  </a:lnTo>
                  <a:lnTo>
                    <a:pt x="2339" y="230"/>
                  </a:lnTo>
                  <a:lnTo>
                    <a:pt x="2339" y="230"/>
                  </a:lnTo>
                  <a:lnTo>
                    <a:pt x="2338" y="231"/>
                  </a:lnTo>
                  <a:lnTo>
                    <a:pt x="2338" y="231"/>
                  </a:lnTo>
                  <a:lnTo>
                    <a:pt x="2338" y="234"/>
                  </a:lnTo>
                  <a:lnTo>
                    <a:pt x="2338" y="236"/>
                  </a:lnTo>
                  <a:lnTo>
                    <a:pt x="2338" y="238"/>
                  </a:lnTo>
                  <a:lnTo>
                    <a:pt x="2337" y="240"/>
                  </a:lnTo>
                  <a:lnTo>
                    <a:pt x="2337" y="244"/>
                  </a:lnTo>
                  <a:lnTo>
                    <a:pt x="2337" y="247"/>
                  </a:lnTo>
                  <a:lnTo>
                    <a:pt x="2337" y="248"/>
                  </a:lnTo>
                  <a:lnTo>
                    <a:pt x="2338" y="269"/>
                  </a:lnTo>
                  <a:lnTo>
                    <a:pt x="2319" y="269"/>
                  </a:lnTo>
                  <a:lnTo>
                    <a:pt x="2315" y="265"/>
                  </a:lnTo>
                  <a:lnTo>
                    <a:pt x="2299" y="248"/>
                  </a:lnTo>
                  <a:lnTo>
                    <a:pt x="2295" y="244"/>
                  </a:lnTo>
                  <a:lnTo>
                    <a:pt x="2291" y="240"/>
                  </a:lnTo>
                  <a:lnTo>
                    <a:pt x="2284" y="227"/>
                  </a:lnTo>
                  <a:lnTo>
                    <a:pt x="2280" y="223"/>
                  </a:lnTo>
                  <a:lnTo>
                    <a:pt x="2278" y="221"/>
                  </a:lnTo>
                  <a:lnTo>
                    <a:pt x="2277" y="219"/>
                  </a:lnTo>
                  <a:lnTo>
                    <a:pt x="2277" y="218"/>
                  </a:lnTo>
                  <a:lnTo>
                    <a:pt x="2277" y="217"/>
                  </a:lnTo>
                  <a:lnTo>
                    <a:pt x="2276" y="214"/>
                  </a:lnTo>
                  <a:lnTo>
                    <a:pt x="2276" y="212"/>
                  </a:lnTo>
                  <a:lnTo>
                    <a:pt x="2272" y="206"/>
                  </a:lnTo>
                  <a:lnTo>
                    <a:pt x="2272" y="199"/>
                  </a:lnTo>
                  <a:lnTo>
                    <a:pt x="2264" y="191"/>
                  </a:lnTo>
                  <a:lnTo>
                    <a:pt x="2262" y="187"/>
                  </a:lnTo>
                  <a:lnTo>
                    <a:pt x="2260" y="186"/>
                  </a:lnTo>
                  <a:lnTo>
                    <a:pt x="2259" y="184"/>
                  </a:lnTo>
                  <a:lnTo>
                    <a:pt x="2259" y="183"/>
                  </a:lnTo>
                  <a:lnTo>
                    <a:pt x="2259" y="182"/>
                  </a:lnTo>
                  <a:lnTo>
                    <a:pt x="2258" y="180"/>
                  </a:lnTo>
                  <a:lnTo>
                    <a:pt x="2258" y="178"/>
                  </a:lnTo>
                  <a:lnTo>
                    <a:pt x="2256" y="174"/>
                  </a:lnTo>
                  <a:lnTo>
                    <a:pt x="2252" y="170"/>
                  </a:lnTo>
                  <a:lnTo>
                    <a:pt x="2252" y="161"/>
                  </a:lnTo>
                  <a:lnTo>
                    <a:pt x="2245" y="153"/>
                  </a:lnTo>
                  <a:lnTo>
                    <a:pt x="2241" y="151"/>
                  </a:lnTo>
                  <a:lnTo>
                    <a:pt x="2239" y="149"/>
                  </a:lnTo>
                  <a:lnTo>
                    <a:pt x="2238" y="148"/>
                  </a:lnTo>
                  <a:lnTo>
                    <a:pt x="2237" y="147"/>
                  </a:lnTo>
                  <a:lnTo>
                    <a:pt x="2237" y="147"/>
                  </a:lnTo>
                  <a:lnTo>
                    <a:pt x="2237" y="145"/>
                  </a:lnTo>
                  <a:lnTo>
                    <a:pt x="2236" y="143"/>
                  </a:lnTo>
                  <a:lnTo>
                    <a:pt x="2234" y="140"/>
                  </a:lnTo>
                  <a:lnTo>
                    <a:pt x="2233" y="136"/>
                  </a:lnTo>
                  <a:lnTo>
                    <a:pt x="2229" y="133"/>
                  </a:lnTo>
                  <a:lnTo>
                    <a:pt x="2214" y="116"/>
                  </a:lnTo>
                  <a:lnTo>
                    <a:pt x="2210" y="112"/>
                  </a:lnTo>
                  <a:lnTo>
                    <a:pt x="2210" y="104"/>
                  </a:lnTo>
                  <a:close/>
                  <a:moveTo>
                    <a:pt x="2465" y="83"/>
                  </a:moveTo>
                  <a:lnTo>
                    <a:pt x="2473" y="91"/>
                  </a:lnTo>
                  <a:lnTo>
                    <a:pt x="2477" y="95"/>
                  </a:lnTo>
                  <a:lnTo>
                    <a:pt x="2485" y="104"/>
                  </a:lnTo>
                  <a:lnTo>
                    <a:pt x="2489" y="104"/>
                  </a:lnTo>
                  <a:lnTo>
                    <a:pt x="2492" y="108"/>
                  </a:lnTo>
                  <a:lnTo>
                    <a:pt x="2489" y="112"/>
                  </a:lnTo>
                  <a:lnTo>
                    <a:pt x="2485" y="116"/>
                  </a:lnTo>
                  <a:lnTo>
                    <a:pt x="2485" y="120"/>
                  </a:lnTo>
                  <a:lnTo>
                    <a:pt x="2481" y="125"/>
                  </a:lnTo>
                  <a:lnTo>
                    <a:pt x="2473" y="125"/>
                  </a:lnTo>
                  <a:lnTo>
                    <a:pt x="2474" y="127"/>
                  </a:lnTo>
                  <a:lnTo>
                    <a:pt x="2476" y="130"/>
                  </a:lnTo>
                  <a:lnTo>
                    <a:pt x="2477" y="131"/>
                  </a:lnTo>
                  <a:lnTo>
                    <a:pt x="2477" y="131"/>
                  </a:lnTo>
                  <a:lnTo>
                    <a:pt x="2476" y="131"/>
                  </a:lnTo>
                  <a:lnTo>
                    <a:pt x="2476" y="131"/>
                  </a:lnTo>
                  <a:lnTo>
                    <a:pt x="2474" y="131"/>
                  </a:lnTo>
                  <a:lnTo>
                    <a:pt x="2474" y="131"/>
                  </a:lnTo>
                  <a:lnTo>
                    <a:pt x="2473" y="133"/>
                  </a:lnTo>
                  <a:lnTo>
                    <a:pt x="2473" y="140"/>
                  </a:lnTo>
                  <a:lnTo>
                    <a:pt x="2477" y="144"/>
                  </a:lnTo>
                  <a:lnTo>
                    <a:pt x="2477" y="149"/>
                  </a:lnTo>
                  <a:lnTo>
                    <a:pt x="2477" y="155"/>
                  </a:lnTo>
                  <a:lnTo>
                    <a:pt x="2477" y="158"/>
                  </a:lnTo>
                  <a:lnTo>
                    <a:pt x="2477" y="160"/>
                  </a:lnTo>
                  <a:lnTo>
                    <a:pt x="2477" y="161"/>
                  </a:lnTo>
                  <a:lnTo>
                    <a:pt x="2477" y="161"/>
                  </a:lnTo>
                  <a:lnTo>
                    <a:pt x="2478" y="161"/>
                  </a:lnTo>
                  <a:lnTo>
                    <a:pt x="2478" y="160"/>
                  </a:lnTo>
                  <a:lnTo>
                    <a:pt x="2479" y="161"/>
                  </a:lnTo>
                  <a:lnTo>
                    <a:pt x="2481" y="161"/>
                  </a:lnTo>
                  <a:lnTo>
                    <a:pt x="2489" y="170"/>
                  </a:lnTo>
                  <a:lnTo>
                    <a:pt x="2489" y="174"/>
                  </a:lnTo>
                  <a:lnTo>
                    <a:pt x="2483" y="174"/>
                  </a:lnTo>
                  <a:lnTo>
                    <a:pt x="2479" y="174"/>
                  </a:lnTo>
                  <a:lnTo>
                    <a:pt x="2478" y="174"/>
                  </a:lnTo>
                  <a:lnTo>
                    <a:pt x="2477" y="174"/>
                  </a:lnTo>
                  <a:lnTo>
                    <a:pt x="2477" y="174"/>
                  </a:lnTo>
                  <a:lnTo>
                    <a:pt x="2478" y="175"/>
                  </a:lnTo>
                  <a:lnTo>
                    <a:pt x="2478" y="175"/>
                  </a:lnTo>
                  <a:lnTo>
                    <a:pt x="2478" y="177"/>
                  </a:lnTo>
                  <a:lnTo>
                    <a:pt x="2477" y="178"/>
                  </a:lnTo>
                  <a:lnTo>
                    <a:pt x="2473" y="182"/>
                  </a:lnTo>
                  <a:lnTo>
                    <a:pt x="2473" y="195"/>
                  </a:lnTo>
                  <a:lnTo>
                    <a:pt x="2469" y="199"/>
                  </a:lnTo>
                  <a:lnTo>
                    <a:pt x="2469" y="203"/>
                  </a:lnTo>
                  <a:lnTo>
                    <a:pt x="2465" y="206"/>
                  </a:lnTo>
                  <a:lnTo>
                    <a:pt x="2463" y="209"/>
                  </a:lnTo>
                  <a:lnTo>
                    <a:pt x="2461" y="212"/>
                  </a:lnTo>
                  <a:lnTo>
                    <a:pt x="2461" y="214"/>
                  </a:lnTo>
                  <a:lnTo>
                    <a:pt x="2461" y="218"/>
                  </a:lnTo>
                  <a:lnTo>
                    <a:pt x="2461" y="222"/>
                  </a:lnTo>
                  <a:lnTo>
                    <a:pt x="2461" y="227"/>
                  </a:lnTo>
                  <a:lnTo>
                    <a:pt x="2457" y="232"/>
                  </a:lnTo>
                  <a:lnTo>
                    <a:pt x="2457" y="236"/>
                  </a:lnTo>
                  <a:lnTo>
                    <a:pt x="2453" y="240"/>
                  </a:lnTo>
                  <a:lnTo>
                    <a:pt x="2446" y="244"/>
                  </a:lnTo>
                  <a:lnTo>
                    <a:pt x="2438" y="244"/>
                  </a:lnTo>
                  <a:lnTo>
                    <a:pt x="2438" y="240"/>
                  </a:lnTo>
                  <a:lnTo>
                    <a:pt x="2434" y="236"/>
                  </a:lnTo>
                  <a:lnTo>
                    <a:pt x="2426" y="236"/>
                  </a:lnTo>
                  <a:lnTo>
                    <a:pt x="2422" y="232"/>
                  </a:lnTo>
                  <a:lnTo>
                    <a:pt x="2420" y="234"/>
                  </a:lnTo>
                  <a:lnTo>
                    <a:pt x="2417" y="235"/>
                  </a:lnTo>
                  <a:lnTo>
                    <a:pt x="2416" y="235"/>
                  </a:lnTo>
                  <a:lnTo>
                    <a:pt x="2415" y="235"/>
                  </a:lnTo>
                  <a:lnTo>
                    <a:pt x="2412" y="236"/>
                  </a:lnTo>
                  <a:lnTo>
                    <a:pt x="2407" y="236"/>
                  </a:lnTo>
                  <a:lnTo>
                    <a:pt x="2403" y="228"/>
                  </a:lnTo>
                  <a:lnTo>
                    <a:pt x="2399" y="232"/>
                  </a:lnTo>
                  <a:lnTo>
                    <a:pt x="2391" y="232"/>
                  </a:lnTo>
                  <a:lnTo>
                    <a:pt x="2383" y="223"/>
                  </a:lnTo>
                  <a:lnTo>
                    <a:pt x="2383" y="206"/>
                  </a:lnTo>
                  <a:lnTo>
                    <a:pt x="2380" y="199"/>
                  </a:lnTo>
                  <a:lnTo>
                    <a:pt x="2372" y="191"/>
                  </a:lnTo>
                  <a:lnTo>
                    <a:pt x="2372" y="170"/>
                  </a:lnTo>
                  <a:lnTo>
                    <a:pt x="2373" y="166"/>
                  </a:lnTo>
                  <a:lnTo>
                    <a:pt x="2374" y="162"/>
                  </a:lnTo>
                  <a:lnTo>
                    <a:pt x="2374" y="161"/>
                  </a:lnTo>
                  <a:lnTo>
                    <a:pt x="2374" y="160"/>
                  </a:lnTo>
                  <a:lnTo>
                    <a:pt x="2376" y="160"/>
                  </a:lnTo>
                  <a:lnTo>
                    <a:pt x="2377" y="158"/>
                  </a:lnTo>
                  <a:lnTo>
                    <a:pt x="2380" y="158"/>
                  </a:lnTo>
                  <a:lnTo>
                    <a:pt x="2383" y="157"/>
                  </a:lnTo>
                  <a:lnTo>
                    <a:pt x="2391" y="161"/>
                  </a:lnTo>
                  <a:lnTo>
                    <a:pt x="2395" y="157"/>
                  </a:lnTo>
                  <a:lnTo>
                    <a:pt x="2399" y="153"/>
                  </a:lnTo>
                  <a:lnTo>
                    <a:pt x="2403" y="144"/>
                  </a:lnTo>
                  <a:lnTo>
                    <a:pt x="2407" y="140"/>
                  </a:lnTo>
                  <a:lnTo>
                    <a:pt x="2415" y="140"/>
                  </a:lnTo>
                  <a:lnTo>
                    <a:pt x="2422" y="133"/>
                  </a:lnTo>
                  <a:lnTo>
                    <a:pt x="2426" y="125"/>
                  </a:lnTo>
                  <a:lnTo>
                    <a:pt x="2430" y="120"/>
                  </a:lnTo>
                  <a:lnTo>
                    <a:pt x="2431" y="118"/>
                  </a:lnTo>
                  <a:lnTo>
                    <a:pt x="2433" y="118"/>
                  </a:lnTo>
                  <a:lnTo>
                    <a:pt x="2433" y="117"/>
                  </a:lnTo>
                  <a:lnTo>
                    <a:pt x="2434" y="116"/>
                  </a:lnTo>
                  <a:lnTo>
                    <a:pt x="2437" y="114"/>
                  </a:lnTo>
                  <a:lnTo>
                    <a:pt x="2439" y="113"/>
                  </a:lnTo>
                  <a:lnTo>
                    <a:pt x="2441" y="112"/>
                  </a:lnTo>
                  <a:lnTo>
                    <a:pt x="2442" y="112"/>
                  </a:lnTo>
                  <a:lnTo>
                    <a:pt x="2442" y="112"/>
                  </a:lnTo>
                  <a:lnTo>
                    <a:pt x="2442" y="112"/>
                  </a:lnTo>
                  <a:lnTo>
                    <a:pt x="2443" y="112"/>
                  </a:lnTo>
                  <a:lnTo>
                    <a:pt x="2443" y="112"/>
                  </a:lnTo>
                  <a:lnTo>
                    <a:pt x="2446" y="112"/>
                  </a:lnTo>
                  <a:lnTo>
                    <a:pt x="2450" y="104"/>
                  </a:lnTo>
                  <a:lnTo>
                    <a:pt x="2453" y="99"/>
                  </a:lnTo>
                  <a:lnTo>
                    <a:pt x="2457" y="95"/>
                  </a:lnTo>
                  <a:lnTo>
                    <a:pt x="2457" y="91"/>
                  </a:lnTo>
                  <a:lnTo>
                    <a:pt x="2461" y="87"/>
                  </a:lnTo>
                  <a:lnTo>
                    <a:pt x="2465" y="83"/>
                  </a:lnTo>
                  <a:close/>
                  <a:moveTo>
                    <a:pt x="3062" y="50"/>
                  </a:moveTo>
                  <a:lnTo>
                    <a:pt x="3066" y="53"/>
                  </a:lnTo>
                  <a:lnTo>
                    <a:pt x="3062" y="53"/>
                  </a:lnTo>
                  <a:lnTo>
                    <a:pt x="3062" y="50"/>
                  </a:lnTo>
                  <a:close/>
                  <a:moveTo>
                    <a:pt x="2028" y="46"/>
                  </a:moveTo>
                  <a:lnTo>
                    <a:pt x="2036" y="46"/>
                  </a:lnTo>
                  <a:lnTo>
                    <a:pt x="2040" y="50"/>
                  </a:lnTo>
                  <a:lnTo>
                    <a:pt x="2044" y="57"/>
                  </a:lnTo>
                  <a:lnTo>
                    <a:pt x="2048" y="62"/>
                  </a:lnTo>
                  <a:lnTo>
                    <a:pt x="2049" y="70"/>
                  </a:lnTo>
                  <a:lnTo>
                    <a:pt x="2050" y="77"/>
                  </a:lnTo>
                  <a:lnTo>
                    <a:pt x="2051" y="87"/>
                  </a:lnTo>
                  <a:lnTo>
                    <a:pt x="2044" y="95"/>
                  </a:lnTo>
                  <a:lnTo>
                    <a:pt x="2041" y="96"/>
                  </a:lnTo>
                  <a:lnTo>
                    <a:pt x="2040" y="98"/>
                  </a:lnTo>
                  <a:lnTo>
                    <a:pt x="2038" y="98"/>
                  </a:lnTo>
                  <a:lnTo>
                    <a:pt x="2038" y="98"/>
                  </a:lnTo>
                  <a:lnTo>
                    <a:pt x="2037" y="98"/>
                  </a:lnTo>
                  <a:lnTo>
                    <a:pt x="2037" y="98"/>
                  </a:lnTo>
                  <a:lnTo>
                    <a:pt x="2035" y="99"/>
                  </a:lnTo>
                  <a:lnTo>
                    <a:pt x="2032" y="99"/>
                  </a:lnTo>
                  <a:lnTo>
                    <a:pt x="2028" y="91"/>
                  </a:lnTo>
                  <a:lnTo>
                    <a:pt x="2028" y="86"/>
                  </a:lnTo>
                  <a:lnTo>
                    <a:pt x="2028" y="82"/>
                  </a:lnTo>
                  <a:lnTo>
                    <a:pt x="2028" y="81"/>
                  </a:lnTo>
                  <a:lnTo>
                    <a:pt x="2028" y="79"/>
                  </a:lnTo>
                  <a:lnTo>
                    <a:pt x="2027" y="79"/>
                  </a:lnTo>
                  <a:lnTo>
                    <a:pt x="2027" y="79"/>
                  </a:lnTo>
                  <a:lnTo>
                    <a:pt x="2025" y="79"/>
                  </a:lnTo>
                  <a:lnTo>
                    <a:pt x="2025" y="79"/>
                  </a:lnTo>
                  <a:lnTo>
                    <a:pt x="2024" y="78"/>
                  </a:lnTo>
                  <a:lnTo>
                    <a:pt x="2024" y="66"/>
                  </a:lnTo>
                  <a:lnTo>
                    <a:pt x="2028" y="57"/>
                  </a:lnTo>
                  <a:lnTo>
                    <a:pt x="2028" y="46"/>
                  </a:lnTo>
                  <a:close/>
                  <a:moveTo>
                    <a:pt x="2566" y="37"/>
                  </a:moveTo>
                  <a:lnTo>
                    <a:pt x="2570" y="37"/>
                  </a:lnTo>
                  <a:lnTo>
                    <a:pt x="2572" y="44"/>
                  </a:lnTo>
                  <a:lnTo>
                    <a:pt x="2574" y="48"/>
                  </a:lnTo>
                  <a:lnTo>
                    <a:pt x="2575" y="50"/>
                  </a:lnTo>
                  <a:lnTo>
                    <a:pt x="2577" y="51"/>
                  </a:lnTo>
                  <a:lnTo>
                    <a:pt x="2577" y="56"/>
                  </a:lnTo>
                  <a:lnTo>
                    <a:pt x="2578" y="66"/>
                  </a:lnTo>
                  <a:lnTo>
                    <a:pt x="2582" y="74"/>
                  </a:lnTo>
                  <a:lnTo>
                    <a:pt x="2581" y="78"/>
                  </a:lnTo>
                  <a:lnTo>
                    <a:pt x="2581" y="79"/>
                  </a:lnTo>
                  <a:lnTo>
                    <a:pt x="2579" y="82"/>
                  </a:lnTo>
                  <a:lnTo>
                    <a:pt x="2579" y="83"/>
                  </a:lnTo>
                  <a:lnTo>
                    <a:pt x="2578" y="85"/>
                  </a:lnTo>
                  <a:lnTo>
                    <a:pt x="2578" y="87"/>
                  </a:lnTo>
                  <a:lnTo>
                    <a:pt x="2574" y="87"/>
                  </a:lnTo>
                  <a:lnTo>
                    <a:pt x="2574" y="83"/>
                  </a:lnTo>
                  <a:lnTo>
                    <a:pt x="2573" y="82"/>
                  </a:lnTo>
                  <a:lnTo>
                    <a:pt x="2573" y="81"/>
                  </a:lnTo>
                  <a:lnTo>
                    <a:pt x="2573" y="79"/>
                  </a:lnTo>
                  <a:lnTo>
                    <a:pt x="2572" y="79"/>
                  </a:lnTo>
                  <a:lnTo>
                    <a:pt x="2572" y="78"/>
                  </a:lnTo>
                  <a:lnTo>
                    <a:pt x="2570" y="79"/>
                  </a:lnTo>
                  <a:lnTo>
                    <a:pt x="2569" y="81"/>
                  </a:lnTo>
                  <a:lnTo>
                    <a:pt x="2568" y="83"/>
                  </a:lnTo>
                  <a:lnTo>
                    <a:pt x="2566" y="87"/>
                  </a:lnTo>
                  <a:lnTo>
                    <a:pt x="2565" y="88"/>
                  </a:lnTo>
                  <a:lnTo>
                    <a:pt x="2565" y="90"/>
                  </a:lnTo>
                  <a:lnTo>
                    <a:pt x="2565" y="91"/>
                  </a:lnTo>
                  <a:lnTo>
                    <a:pt x="2565" y="91"/>
                  </a:lnTo>
                  <a:lnTo>
                    <a:pt x="2566" y="91"/>
                  </a:lnTo>
                  <a:lnTo>
                    <a:pt x="2568" y="91"/>
                  </a:lnTo>
                  <a:lnTo>
                    <a:pt x="2569" y="92"/>
                  </a:lnTo>
                  <a:lnTo>
                    <a:pt x="2570" y="95"/>
                  </a:lnTo>
                  <a:lnTo>
                    <a:pt x="2566" y="104"/>
                  </a:lnTo>
                  <a:lnTo>
                    <a:pt x="2562" y="99"/>
                  </a:lnTo>
                  <a:lnTo>
                    <a:pt x="2559" y="99"/>
                  </a:lnTo>
                  <a:lnTo>
                    <a:pt x="2556" y="98"/>
                  </a:lnTo>
                  <a:lnTo>
                    <a:pt x="2553" y="98"/>
                  </a:lnTo>
                  <a:lnTo>
                    <a:pt x="2553" y="96"/>
                  </a:lnTo>
                  <a:lnTo>
                    <a:pt x="2552" y="95"/>
                  </a:lnTo>
                  <a:lnTo>
                    <a:pt x="2552" y="94"/>
                  </a:lnTo>
                  <a:lnTo>
                    <a:pt x="2551" y="91"/>
                  </a:lnTo>
                  <a:lnTo>
                    <a:pt x="2551" y="87"/>
                  </a:lnTo>
                  <a:lnTo>
                    <a:pt x="2551" y="74"/>
                  </a:lnTo>
                  <a:lnTo>
                    <a:pt x="2531" y="74"/>
                  </a:lnTo>
                  <a:lnTo>
                    <a:pt x="2531" y="83"/>
                  </a:lnTo>
                  <a:lnTo>
                    <a:pt x="2524" y="78"/>
                  </a:lnTo>
                  <a:lnTo>
                    <a:pt x="2527" y="74"/>
                  </a:lnTo>
                  <a:lnTo>
                    <a:pt x="2529" y="70"/>
                  </a:lnTo>
                  <a:lnTo>
                    <a:pt x="2529" y="69"/>
                  </a:lnTo>
                  <a:lnTo>
                    <a:pt x="2529" y="68"/>
                  </a:lnTo>
                  <a:lnTo>
                    <a:pt x="2530" y="66"/>
                  </a:lnTo>
                  <a:lnTo>
                    <a:pt x="2531" y="65"/>
                  </a:lnTo>
                  <a:lnTo>
                    <a:pt x="2533" y="64"/>
                  </a:lnTo>
                  <a:lnTo>
                    <a:pt x="2535" y="62"/>
                  </a:lnTo>
                  <a:lnTo>
                    <a:pt x="2538" y="61"/>
                  </a:lnTo>
                  <a:lnTo>
                    <a:pt x="2539" y="60"/>
                  </a:lnTo>
                  <a:lnTo>
                    <a:pt x="2539" y="59"/>
                  </a:lnTo>
                  <a:lnTo>
                    <a:pt x="2540" y="59"/>
                  </a:lnTo>
                  <a:lnTo>
                    <a:pt x="2540" y="59"/>
                  </a:lnTo>
                  <a:lnTo>
                    <a:pt x="2542" y="59"/>
                  </a:lnTo>
                  <a:lnTo>
                    <a:pt x="2543" y="59"/>
                  </a:lnTo>
                  <a:lnTo>
                    <a:pt x="2547" y="57"/>
                  </a:lnTo>
                  <a:lnTo>
                    <a:pt x="2553" y="62"/>
                  </a:lnTo>
                  <a:lnTo>
                    <a:pt x="2556" y="60"/>
                  </a:lnTo>
                  <a:lnTo>
                    <a:pt x="2557" y="57"/>
                  </a:lnTo>
                  <a:lnTo>
                    <a:pt x="2557" y="56"/>
                  </a:lnTo>
                  <a:lnTo>
                    <a:pt x="2559" y="56"/>
                  </a:lnTo>
                  <a:lnTo>
                    <a:pt x="2559" y="55"/>
                  </a:lnTo>
                  <a:lnTo>
                    <a:pt x="2560" y="55"/>
                  </a:lnTo>
                  <a:lnTo>
                    <a:pt x="2562" y="55"/>
                  </a:lnTo>
                  <a:lnTo>
                    <a:pt x="2566" y="53"/>
                  </a:lnTo>
                  <a:lnTo>
                    <a:pt x="2566" y="37"/>
                  </a:lnTo>
                  <a:close/>
                  <a:moveTo>
                    <a:pt x="236" y="33"/>
                  </a:moveTo>
                  <a:lnTo>
                    <a:pt x="234" y="34"/>
                  </a:lnTo>
                  <a:lnTo>
                    <a:pt x="234" y="34"/>
                  </a:lnTo>
                  <a:lnTo>
                    <a:pt x="233" y="34"/>
                  </a:lnTo>
                  <a:lnTo>
                    <a:pt x="233" y="34"/>
                  </a:lnTo>
                  <a:lnTo>
                    <a:pt x="232" y="34"/>
                  </a:lnTo>
                  <a:lnTo>
                    <a:pt x="232" y="34"/>
                  </a:lnTo>
                  <a:lnTo>
                    <a:pt x="232" y="37"/>
                  </a:lnTo>
                  <a:lnTo>
                    <a:pt x="232" y="40"/>
                  </a:lnTo>
                  <a:lnTo>
                    <a:pt x="232" y="46"/>
                  </a:lnTo>
                  <a:lnTo>
                    <a:pt x="236" y="50"/>
                  </a:lnTo>
                  <a:lnTo>
                    <a:pt x="240" y="50"/>
                  </a:lnTo>
                  <a:lnTo>
                    <a:pt x="240" y="42"/>
                  </a:lnTo>
                  <a:lnTo>
                    <a:pt x="236" y="33"/>
                  </a:lnTo>
                  <a:close/>
                  <a:moveTo>
                    <a:pt x="356" y="29"/>
                  </a:moveTo>
                  <a:lnTo>
                    <a:pt x="360" y="29"/>
                  </a:lnTo>
                  <a:lnTo>
                    <a:pt x="356" y="37"/>
                  </a:lnTo>
                  <a:lnTo>
                    <a:pt x="352" y="37"/>
                  </a:lnTo>
                  <a:lnTo>
                    <a:pt x="356" y="29"/>
                  </a:lnTo>
                  <a:close/>
                  <a:moveTo>
                    <a:pt x="2492" y="25"/>
                  </a:moveTo>
                  <a:lnTo>
                    <a:pt x="2496" y="25"/>
                  </a:lnTo>
                  <a:lnTo>
                    <a:pt x="2496" y="33"/>
                  </a:lnTo>
                  <a:lnTo>
                    <a:pt x="2492" y="37"/>
                  </a:lnTo>
                  <a:lnTo>
                    <a:pt x="2489" y="46"/>
                  </a:lnTo>
                  <a:lnTo>
                    <a:pt x="2485" y="50"/>
                  </a:lnTo>
                  <a:lnTo>
                    <a:pt x="2481" y="53"/>
                  </a:lnTo>
                  <a:lnTo>
                    <a:pt x="2477" y="57"/>
                  </a:lnTo>
                  <a:lnTo>
                    <a:pt x="2469" y="62"/>
                  </a:lnTo>
                  <a:lnTo>
                    <a:pt x="2473" y="52"/>
                  </a:lnTo>
                  <a:lnTo>
                    <a:pt x="2478" y="46"/>
                  </a:lnTo>
                  <a:lnTo>
                    <a:pt x="2483" y="40"/>
                  </a:lnTo>
                  <a:lnTo>
                    <a:pt x="2489" y="35"/>
                  </a:lnTo>
                  <a:lnTo>
                    <a:pt x="2492" y="25"/>
                  </a:lnTo>
                  <a:close/>
                  <a:moveTo>
                    <a:pt x="2547" y="4"/>
                  </a:moveTo>
                  <a:lnTo>
                    <a:pt x="2551" y="8"/>
                  </a:lnTo>
                  <a:lnTo>
                    <a:pt x="2551" y="12"/>
                  </a:lnTo>
                  <a:lnTo>
                    <a:pt x="2547" y="12"/>
                  </a:lnTo>
                  <a:lnTo>
                    <a:pt x="2539" y="8"/>
                  </a:lnTo>
                  <a:lnTo>
                    <a:pt x="2547" y="4"/>
                  </a:lnTo>
                  <a:close/>
                  <a:moveTo>
                    <a:pt x="2555" y="0"/>
                  </a:moveTo>
                  <a:lnTo>
                    <a:pt x="2562" y="0"/>
                  </a:lnTo>
                  <a:lnTo>
                    <a:pt x="2566" y="4"/>
                  </a:lnTo>
                  <a:lnTo>
                    <a:pt x="2566" y="8"/>
                  </a:lnTo>
                  <a:lnTo>
                    <a:pt x="2570" y="16"/>
                  </a:lnTo>
                  <a:lnTo>
                    <a:pt x="2570" y="21"/>
                  </a:lnTo>
                  <a:lnTo>
                    <a:pt x="2562" y="25"/>
                  </a:lnTo>
                  <a:lnTo>
                    <a:pt x="2566" y="33"/>
                  </a:lnTo>
                  <a:lnTo>
                    <a:pt x="2566" y="37"/>
                  </a:lnTo>
                  <a:lnTo>
                    <a:pt x="2559" y="37"/>
                  </a:lnTo>
                  <a:lnTo>
                    <a:pt x="2559" y="29"/>
                  </a:lnTo>
                  <a:lnTo>
                    <a:pt x="2557" y="25"/>
                  </a:lnTo>
                  <a:lnTo>
                    <a:pt x="2557" y="24"/>
                  </a:lnTo>
                  <a:lnTo>
                    <a:pt x="2556" y="22"/>
                  </a:lnTo>
                  <a:lnTo>
                    <a:pt x="2555" y="22"/>
                  </a:lnTo>
                  <a:lnTo>
                    <a:pt x="2553" y="24"/>
                  </a:lnTo>
                  <a:lnTo>
                    <a:pt x="2552" y="25"/>
                  </a:lnTo>
                  <a:lnTo>
                    <a:pt x="2552" y="26"/>
                  </a:lnTo>
                  <a:lnTo>
                    <a:pt x="2551" y="27"/>
                  </a:lnTo>
                  <a:lnTo>
                    <a:pt x="2551" y="29"/>
                  </a:lnTo>
                  <a:lnTo>
                    <a:pt x="2552" y="33"/>
                  </a:lnTo>
                  <a:lnTo>
                    <a:pt x="2552" y="34"/>
                  </a:lnTo>
                  <a:lnTo>
                    <a:pt x="2552" y="35"/>
                  </a:lnTo>
                  <a:lnTo>
                    <a:pt x="2553" y="35"/>
                  </a:lnTo>
                  <a:lnTo>
                    <a:pt x="2553" y="35"/>
                  </a:lnTo>
                  <a:lnTo>
                    <a:pt x="2553" y="35"/>
                  </a:lnTo>
                  <a:lnTo>
                    <a:pt x="2553" y="35"/>
                  </a:lnTo>
                  <a:lnTo>
                    <a:pt x="2555" y="37"/>
                  </a:lnTo>
                  <a:lnTo>
                    <a:pt x="2555" y="38"/>
                  </a:lnTo>
                  <a:lnTo>
                    <a:pt x="2555" y="39"/>
                  </a:lnTo>
                  <a:lnTo>
                    <a:pt x="2556" y="39"/>
                  </a:lnTo>
                  <a:lnTo>
                    <a:pt x="2556" y="39"/>
                  </a:lnTo>
                  <a:lnTo>
                    <a:pt x="2556" y="39"/>
                  </a:lnTo>
                  <a:lnTo>
                    <a:pt x="2556" y="40"/>
                  </a:lnTo>
                  <a:lnTo>
                    <a:pt x="2557" y="42"/>
                  </a:lnTo>
                  <a:lnTo>
                    <a:pt x="2559" y="46"/>
                  </a:lnTo>
                  <a:lnTo>
                    <a:pt x="2553" y="46"/>
                  </a:lnTo>
                  <a:lnTo>
                    <a:pt x="2551" y="46"/>
                  </a:lnTo>
                  <a:lnTo>
                    <a:pt x="2548" y="46"/>
                  </a:lnTo>
                  <a:lnTo>
                    <a:pt x="2547" y="46"/>
                  </a:lnTo>
                  <a:lnTo>
                    <a:pt x="2546" y="46"/>
                  </a:lnTo>
                  <a:lnTo>
                    <a:pt x="2544" y="47"/>
                  </a:lnTo>
                  <a:lnTo>
                    <a:pt x="2542" y="48"/>
                  </a:lnTo>
                  <a:lnTo>
                    <a:pt x="2539" y="50"/>
                  </a:lnTo>
                  <a:lnTo>
                    <a:pt x="2531" y="46"/>
                  </a:lnTo>
                  <a:lnTo>
                    <a:pt x="2531" y="37"/>
                  </a:lnTo>
                  <a:lnTo>
                    <a:pt x="2535" y="29"/>
                  </a:lnTo>
                  <a:lnTo>
                    <a:pt x="2531" y="33"/>
                  </a:lnTo>
                  <a:lnTo>
                    <a:pt x="2527" y="33"/>
                  </a:lnTo>
                  <a:lnTo>
                    <a:pt x="2524" y="29"/>
                  </a:lnTo>
                  <a:lnTo>
                    <a:pt x="2524" y="16"/>
                  </a:lnTo>
                  <a:lnTo>
                    <a:pt x="2527" y="12"/>
                  </a:lnTo>
                  <a:lnTo>
                    <a:pt x="2535" y="12"/>
                  </a:lnTo>
                  <a:lnTo>
                    <a:pt x="2539" y="16"/>
                  </a:lnTo>
                  <a:lnTo>
                    <a:pt x="2539" y="25"/>
                  </a:lnTo>
                  <a:lnTo>
                    <a:pt x="2547" y="21"/>
                  </a:lnTo>
                  <a:lnTo>
                    <a:pt x="2551" y="21"/>
                  </a:lnTo>
                  <a:lnTo>
                    <a:pt x="2556" y="21"/>
                  </a:lnTo>
                  <a:lnTo>
                    <a:pt x="2559" y="21"/>
                  </a:lnTo>
                  <a:lnTo>
                    <a:pt x="2561" y="20"/>
                  </a:lnTo>
                  <a:lnTo>
                    <a:pt x="2561" y="20"/>
                  </a:lnTo>
                  <a:lnTo>
                    <a:pt x="2561" y="20"/>
                  </a:lnTo>
                  <a:lnTo>
                    <a:pt x="2561" y="20"/>
                  </a:lnTo>
                  <a:lnTo>
                    <a:pt x="2561" y="18"/>
                  </a:lnTo>
                  <a:lnTo>
                    <a:pt x="2561" y="17"/>
                  </a:lnTo>
                  <a:lnTo>
                    <a:pt x="2562" y="16"/>
                  </a:lnTo>
                  <a:lnTo>
                    <a:pt x="2559" y="12"/>
                  </a:lnTo>
                  <a:lnTo>
                    <a:pt x="2555" y="8"/>
                  </a:lnTo>
                  <a:lnTo>
                    <a:pt x="255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100" kern="0">
                <a:solidFill>
                  <a:prstClr val="black"/>
                </a:solidFill>
                <a:latin typeface="Arial" panose="020B0604020202020204" pitchFamily="34" charset="0"/>
                <a:cs typeface="Arial" panose="020B0604020202020204" pitchFamily="34" charset="0"/>
              </a:endParaRPr>
            </a:p>
          </p:txBody>
        </p:sp>
        <p:sp>
          <p:nvSpPr>
            <p:cNvPr id="104" name="Freeform 14"/>
            <p:cNvSpPr>
              <a:spLocks noEditPoints="1"/>
            </p:cNvSpPr>
            <p:nvPr/>
          </p:nvSpPr>
          <p:spPr bwMode="auto">
            <a:xfrm>
              <a:off x="1635405" y="1198979"/>
              <a:ext cx="7436084" cy="3536409"/>
            </a:xfrm>
            <a:custGeom>
              <a:avLst/>
              <a:gdLst>
                <a:gd name="T0" fmla="*/ 2873 w 3480"/>
                <a:gd name="T1" fmla="*/ 21 h 1655"/>
                <a:gd name="T2" fmla="*/ 2913 w 3480"/>
                <a:gd name="T3" fmla="*/ 21 h 1655"/>
                <a:gd name="T4" fmla="*/ 17 w 3480"/>
                <a:gd name="T5" fmla="*/ 13 h 1655"/>
                <a:gd name="T6" fmla="*/ 1874 w 3480"/>
                <a:gd name="T7" fmla="*/ 96 h 1655"/>
                <a:gd name="T8" fmla="*/ 175 w 3480"/>
                <a:gd name="T9" fmla="*/ 17 h 1655"/>
                <a:gd name="T10" fmla="*/ 156 w 3480"/>
                <a:gd name="T11" fmla="*/ 41 h 1655"/>
                <a:gd name="T12" fmla="*/ 2512 w 3480"/>
                <a:gd name="T13" fmla="*/ 58 h 1655"/>
                <a:gd name="T14" fmla="*/ 2582 w 3480"/>
                <a:gd name="T15" fmla="*/ 45 h 1655"/>
                <a:gd name="T16" fmla="*/ 2778 w 3480"/>
                <a:gd name="T17" fmla="*/ 95 h 1655"/>
                <a:gd name="T18" fmla="*/ 2904 w 3480"/>
                <a:gd name="T19" fmla="*/ 50 h 1655"/>
                <a:gd name="T20" fmla="*/ 3032 w 3480"/>
                <a:gd name="T21" fmla="*/ 91 h 1655"/>
                <a:gd name="T22" fmla="*/ 3255 w 3480"/>
                <a:gd name="T23" fmla="*/ 117 h 1655"/>
                <a:gd name="T24" fmla="*/ 3450 w 3480"/>
                <a:gd name="T25" fmla="*/ 194 h 1655"/>
                <a:gd name="T26" fmla="*/ 3267 w 3480"/>
                <a:gd name="T27" fmla="*/ 253 h 1655"/>
                <a:gd name="T28" fmla="*/ 3169 w 3480"/>
                <a:gd name="T29" fmla="*/ 318 h 1655"/>
                <a:gd name="T30" fmla="*/ 3096 w 3480"/>
                <a:gd name="T31" fmla="*/ 299 h 1655"/>
                <a:gd name="T32" fmla="*/ 3096 w 3480"/>
                <a:gd name="T33" fmla="*/ 240 h 1655"/>
                <a:gd name="T34" fmla="*/ 2892 w 3480"/>
                <a:gd name="T35" fmla="*/ 298 h 1655"/>
                <a:gd name="T36" fmla="*/ 2908 w 3480"/>
                <a:gd name="T37" fmla="*/ 394 h 1655"/>
                <a:gd name="T38" fmla="*/ 2777 w 3480"/>
                <a:gd name="T39" fmla="*/ 532 h 1655"/>
                <a:gd name="T40" fmla="*/ 2722 w 3480"/>
                <a:gd name="T41" fmla="*/ 572 h 1655"/>
                <a:gd name="T42" fmla="*/ 2649 w 3480"/>
                <a:gd name="T43" fmla="*/ 568 h 1655"/>
                <a:gd name="T44" fmla="*/ 2684 w 3480"/>
                <a:gd name="T45" fmla="*/ 685 h 1655"/>
                <a:gd name="T46" fmla="*/ 2547 w 3480"/>
                <a:gd name="T47" fmla="*/ 834 h 1655"/>
                <a:gd name="T48" fmla="*/ 2495 w 3480"/>
                <a:gd name="T49" fmla="*/ 853 h 1655"/>
                <a:gd name="T50" fmla="*/ 2437 w 3480"/>
                <a:gd name="T51" fmla="*/ 957 h 1655"/>
                <a:gd name="T52" fmla="*/ 2446 w 3480"/>
                <a:gd name="T53" fmla="*/ 1105 h 1655"/>
                <a:gd name="T54" fmla="*/ 2401 w 3480"/>
                <a:gd name="T55" fmla="*/ 937 h 1655"/>
                <a:gd name="T56" fmla="*/ 2327 w 3480"/>
                <a:gd name="T57" fmla="*/ 817 h 1655"/>
                <a:gd name="T58" fmla="*/ 2187 w 3480"/>
                <a:gd name="T59" fmla="*/ 923 h 1655"/>
                <a:gd name="T60" fmla="*/ 2165 w 3480"/>
                <a:gd name="T61" fmla="*/ 1014 h 1655"/>
                <a:gd name="T62" fmla="*/ 2101 w 3480"/>
                <a:gd name="T63" fmla="*/ 835 h 1655"/>
                <a:gd name="T64" fmla="*/ 1885 w 3480"/>
                <a:gd name="T65" fmla="*/ 753 h 1655"/>
                <a:gd name="T66" fmla="*/ 1852 w 3480"/>
                <a:gd name="T67" fmla="*/ 769 h 1655"/>
                <a:gd name="T68" fmla="*/ 1878 w 3480"/>
                <a:gd name="T69" fmla="*/ 896 h 1655"/>
                <a:gd name="T70" fmla="*/ 1755 w 3480"/>
                <a:gd name="T71" fmla="*/ 962 h 1655"/>
                <a:gd name="T72" fmla="*/ 1847 w 3480"/>
                <a:gd name="T73" fmla="*/ 991 h 1655"/>
                <a:gd name="T74" fmla="*/ 1708 w 3480"/>
                <a:gd name="T75" fmla="*/ 1255 h 1655"/>
                <a:gd name="T76" fmla="*/ 1642 w 3480"/>
                <a:gd name="T77" fmla="*/ 1513 h 1655"/>
                <a:gd name="T78" fmla="*/ 1446 w 3480"/>
                <a:gd name="T79" fmla="*/ 1596 h 1655"/>
                <a:gd name="T80" fmla="*/ 1390 w 3480"/>
                <a:gd name="T81" fmla="*/ 1343 h 1655"/>
                <a:gd name="T82" fmla="*/ 1349 w 3480"/>
                <a:gd name="T83" fmla="*/ 1154 h 1655"/>
                <a:gd name="T84" fmla="*/ 1252 w 3480"/>
                <a:gd name="T85" fmla="*/ 1058 h 1655"/>
                <a:gd name="T86" fmla="*/ 1087 w 3480"/>
                <a:gd name="T87" fmla="*/ 1022 h 1655"/>
                <a:gd name="T88" fmla="*/ 1053 w 3480"/>
                <a:gd name="T89" fmla="*/ 866 h 1655"/>
                <a:gd name="T90" fmla="*/ 1127 w 3480"/>
                <a:gd name="T91" fmla="*/ 685 h 1655"/>
                <a:gd name="T92" fmla="*/ 1139 w 3480"/>
                <a:gd name="T93" fmla="*/ 530 h 1655"/>
                <a:gd name="T94" fmla="*/ 1202 w 3480"/>
                <a:gd name="T95" fmla="*/ 441 h 1655"/>
                <a:gd name="T96" fmla="*/ 1309 w 3480"/>
                <a:gd name="T97" fmla="*/ 357 h 1655"/>
                <a:gd name="T98" fmla="*/ 1387 w 3480"/>
                <a:gd name="T99" fmla="*/ 340 h 1655"/>
                <a:gd name="T100" fmla="*/ 1532 w 3480"/>
                <a:gd name="T101" fmla="*/ 293 h 1655"/>
                <a:gd name="T102" fmla="*/ 1507 w 3480"/>
                <a:gd name="T103" fmla="*/ 207 h 1655"/>
                <a:gd name="T104" fmla="*/ 1445 w 3480"/>
                <a:gd name="T105" fmla="*/ 277 h 1655"/>
                <a:gd name="T106" fmla="*/ 1311 w 3480"/>
                <a:gd name="T107" fmla="*/ 284 h 1655"/>
                <a:gd name="T108" fmla="*/ 1433 w 3480"/>
                <a:gd name="T109" fmla="*/ 141 h 1655"/>
                <a:gd name="T110" fmla="*/ 1619 w 3480"/>
                <a:gd name="T111" fmla="*/ 111 h 1655"/>
                <a:gd name="T112" fmla="*/ 1658 w 3480"/>
                <a:gd name="T113" fmla="*/ 194 h 1655"/>
                <a:gd name="T114" fmla="*/ 1765 w 3480"/>
                <a:gd name="T115" fmla="*/ 140 h 1655"/>
                <a:gd name="T116" fmla="*/ 1882 w 3480"/>
                <a:gd name="T117" fmla="*/ 137 h 1655"/>
                <a:gd name="T118" fmla="*/ 2045 w 3480"/>
                <a:gd name="T119" fmla="*/ 120 h 1655"/>
                <a:gd name="T120" fmla="*/ 2130 w 3480"/>
                <a:gd name="T121" fmla="*/ 124 h 1655"/>
                <a:gd name="T122" fmla="*/ 2214 w 3480"/>
                <a:gd name="T123" fmla="*/ 80 h 1655"/>
                <a:gd name="T124" fmla="*/ 2283 w 3480"/>
                <a:gd name="T125" fmla="*/ 35 h 1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80" h="1655">
                  <a:moveTo>
                    <a:pt x="2987" y="32"/>
                  </a:moveTo>
                  <a:lnTo>
                    <a:pt x="2991" y="32"/>
                  </a:lnTo>
                  <a:lnTo>
                    <a:pt x="2994" y="34"/>
                  </a:lnTo>
                  <a:lnTo>
                    <a:pt x="2996" y="34"/>
                  </a:lnTo>
                  <a:lnTo>
                    <a:pt x="3019" y="34"/>
                  </a:lnTo>
                  <a:lnTo>
                    <a:pt x="3027" y="37"/>
                  </a:lnTo>
                  <a:lnTo>
                    <a:pt x="3026" y="39"/>
                  </a:lnTo>
                  <a:lnTo>
                    <a:pt x="3026" y="40"/>
                  </a:lnTo>
                  <a:lnTo>
                    <a:pt x="3025" y="40"/>
                  </a:lnTo>
                  <a:lnTo>
                    <a:pt x="3025" y="40"/>
                  </a:lnTo>
                  <a:lnTo>
                    <a:pt x="3023" y="40"/>
                  </a:lnTo>
                  <a:lnTo>
                    <a:pt x="3019" y="41"/>
                  </a:lnTo>
                  <a:lnTo>
                    <a:pt x="3018" y="41"/>
                  </a:lnTo>
                  <a:lnTo>
                    <a:pt x="3014" y="41"/>
                  </a:lnTo>
                  <a:lnTo>
                    <a:pt x="3013" y="41"/>
                  </a:lnTo>
                  <a:lnTo>
                    <a:pt x="3006" y="41"/>
                  </a:lnTo>
                  <a:lnTo>
                    <a:pt x="3000" y="41"/>
                  </a:lnTo>
                  <a:lnTo>
                    <a:pt x="2992" y="41"/>
                  </a:lnTo>
                  <a:lnTo>
                    <a:pt x="2990" y="37"/>
                  </a:lnTo>
                  <a:lnTo>
                    <a:pt x="2982" y="37"/>
                  </a:lnTo>
                  <a:lnTo>
                    <a:pt x="2982" y="35"/>
                  </a:lnTo>
                  <a:lnTo>
                    <a:pt x="2983" y="34"/>
                  </a:lnTo>
                  <a:lnTo>
                    <a:pt x="2984" y="32"/>
                  </a:lnTo>
                  <a:lnTo>
                    <a:pt x="2987" y="32"/>
                  </a:lnTo>
                  <a:close/>
                  <a:moveTo>
                    <a:pt x="101" y="28"/>
                  </a:moveTo>
                  <a:lnTo>
                    <a:pt x="117" y="28"/>
                  </a:lnTo>
                  <a:lnTo>
                    <a:pt x="122" y="30"/>
                  </a:lnTo>
                  <a:lnTo>
                    <a:pt x="125" y="30"/>
                  </a:lnTo>
                  <a:lnTo>
                    <a:pt x="126" y="30"/>
                  </a:lnTo>
                  <a:lnTo>
                    <a:pt x="129" y="31"/>
                  </a:lnTo>
                  <a:lnTo>
                    <a:pt x="130" y="32"/>
                  </a:lnTo>
                  <a:lnTo>
                    <a:pt x="132" y="34"/>
                  </a:lnTo>
                  <a:lnTo>
                    <a:pt x="136" y="37"/>
                  </a:lnTo>
                  <a:lnTo>
                    <a:pt x="132" y="41"/>
                  </a:lnTo>
                  <a:lnTo>
                    <a:pt x="129" y="45"/>
                  </a:lnTo>
                  <a:lnTo>
                    <a:pt x="125" y="45"/>
                  </a:lnTo>
                  <a:lnTo>
                    <a:pt x="117" y="41"/>
                  </a:lnTo>
                  <a:lnTo>
                    <a:pt x="105" y="41"/>
                  </a:lnTo>
                  <a:lnTo>
                    <a:pt x="101" y="37"/>
                  </a:lnTo>
                  <a:lnTo>
                    <a:pt x="101" y="28"/>
                  </a:lnTo>
                  <a:close/>
                  <a:moveTo>
                    <a:pt x="9" y="28"/>
                  </a:moveTo>
                  <a:lnTo>
                    <a:pt x="13" y="37"/>
                  </a:lnTo>
                  <a:lnTo>
                    <a:pt x="0" y="36"/>
                  </a:lnTo>
                  <a:lnTo>
                    <a:pt x="9" y="28"/>
                  </a:lnTo>
                  <a:close/>
                  <a:moveTo>
                    <a:pt x="2873" y="21"/>
                  </a:moveTo>
                  <a:lnTo>
                    <a:pt x="2888" y="21"/>
                  </a:lnTo>
                  <a:lnTo>
                    <a:pt x="2896" y="25"/>
                  </a:lnTo>
                  <a:lnTo>
                    <a:pt x="2900" y="25"/>
                  </a:lnTo>
                  <a:lnTo>
                    <a:pt x="2904" y="28"/>
                  </a:lnTo>
                  <a:lnTo>
                    <a:pt x="2905" y="28"/>
                  </a:lnTo>
                  <a:lnTo>
                    <a:pt x="2907" y="26"/>
                  </a:lnTo>
                  <a:lnTo>
                    <a:pt x="2908" y="25"/>
                  </a:lnTo>
                  <a:lnTo>
                    <a:pt x="2911" y="23"/>
                  </a:lnTo>
                  <a:lnTo>
                    <a:pt x="2912" y="22"/>
                  </a:lnTo>
                  <a:lnTo>
                    <a:pt x="2912" y="22"/>
                  </a:lnTo>
                  <a:lnTo>
                    <a:pt x="2916" y="21"/>
                  </a:lnTo>
                  <a:lnTo>
                    <a:pt x="2920" y="25"/>
                  </a:lnTo>
                  <a:lnTo>
                    <a:pt x="2951" y="25"/>
                  </a:lnTo>
                  <a:lnTo>
                    <a:pt x="2952" y="28"/>
                  </a:lnTo>
                  <a:lnTo>
                    <a:pt x="2952" y="30"/>
                  </a:lnTo>
                  <a:lnTo>
                    <a:pt x="2953" y="31"/>
                  </a:lnTo>
                  <a:lnTo>
                    <a:pt x="2953" y="31"/>
                  </a:lnTo>
                  <a:lnTo>
                    <a:pt x="2953" y="31"/>
                  </a:lnTo>
                  <a:lnTo>
                    <a:pt x="2952" y="32"/>
                  </a:lnTo>
                  <a:lnTo>
                    <a:pt x="2952" y="35"/>
                  </a:lnTo>
                  <a:lnTo>
                    <a:pt x="2951" y="37"/>
                  </a:lnTo>
                  <a:lnTo>
                    <a:pt x="2935" y="37"/>
                  </a:lnTo>
                  <a:lnTo>
                    <a:pt x="2927" y="41"/>
                  </a:lnTo>
                  <a:lnTo>
                    <a:pt x="2923" y="41"/>
                  </a:lnTo>
                  <a:lnTo>
                    <a:pt x="2920" y="37"/>
                  </a:lnTo>
                  <a:lnTo>
                    <a:pt x="2916" y="37"/>
                  </a:lnTo>
                  <a:lnTo>
                    <a:pt x="2908" y="41"/>
                  </a:lnTo>
                  <a:lnTo>
                    <a:pt x="2873" y="41"/>
                  </a:lnTo>
                  <a:lnTo>
                    <a:pt x="2869" y="37"/>
                  </a:lnTo>
                  <a:lnTo>
                    <a:pt x="2861" y="37"/>
                  </a:lnTo>
                  <a:lnTo>
                    <a:pt x="2861" y="28"/>
                  </a:lnTo>
                  <a:lnTo>
                    <a:pt x="2865" y="25"/>
                  </a:lnTo>
                  <a:lnTo>
                    <a:pt x="2873" y="21"/>
                  </a:lnTo>
                  <a:close/>
                  <a:moveTo>
                    <a:pt x="2913" y="21"/>
                  </a:moveTo>
                  <a:lnTo>
                    <a:pt x="2913" y="21"/>
                  </a:lnTo>
                  <a:lnTo>
                    <a:pt x="2913" y="21"/>
                  </a:lnTo>
                  <a:lnTo>
                    <a:pt x="2912" y="22"/>
                  </a:lnTo>
                  <a:lnTo>
                    <a:pt x="2912" y="22"/>
                  </a:lnTo>
                  <a:lnTo>
                    <a:pt x="2911" y="22"/>
                  </a:lnTo>
                  <a:lnTo>
                    <a:pt x="2909" y="23"/>
                  </a:lnTo>
                  <a:lnTo>
                    <a:pt x="2909" y="22"/>
                  </a:lnTo>
                  <a:lnTo>
                    <a:pt x="2909" y="22"/>
                  </a:lnTo>
                  <a:lnTo>
                    <a:pt x="2911" y="22"/>
                  </a:lnTo>
                  <a:lnTo>
                    <a:pt x="2912" y="21"/>
                  </a:lnTo>
                  <a:lnTo>
                    <a:pt x="2913" y="21"/>
                  </a:lnTo>
                  <a:lnTo>
                    <a:pt x="2913" y="21"/>
                  </a:lnTo>
                  <a:close/>
                  <a:moveTo>
                    <a:pt x="17" y="13"/>
                  </a:moveTo>
                  <a:lnTo>
                    <a:pt x="21" y="17"/>
                  </a:lnTo>
                  <a:lnTo>
                    <a:pt x="25" y="17"/>
                  </a:lnTo>
                  <a:lnTo>
                    <a:pt x="29" y="21"/>
                  </a:lnTo>
                  <a:lnTo>
                    <a:pt x="33" y="21"/>
                  </a:lnTo>
                  <a:lnTo>
                    <a:pt x="36" y="17"/>
                  </a:lnTo>
                  <a:lnTo>
                    <a:pt x="40" y="17"/>
                  </a:lnTo>
                  <a:lnTo>
                    <a:pt x="48" y="13"/>
                  </a:lnTo>
                  <a:lnTo>
                    <a:pt x="68" y="13"/>
                  </a:lnTo>
                  <a:lnTo>
                    <a:pt x="68" y="17"/>
                  </a:lnTo>
                  <a:lnTo>
                    <a:pt x="68" y="18"/>
                  </a:lnTo>
                  <a:lnTo>
                    <a:pt x="69" y="19"/>
                  </a:lnTo>
                  <a:lnTo>
                    <a:pt x="70" y="18"/>
                  </a:lnTo>
                  <a:lnTo>
                    <a:pt x="71" y="18"/>
                  </a:lnTo>
                  <a:lnTo>
                    <a:pt x="73" y="15"/>
                  </a:lnTo>
                  <a:lnTo>
                    <a:pt x="74" y="14"/>
                  </a:lnTo>
                  <a:lnTo>
                    <a:pt x="74" y="13"/>
                  </a:lnTo>
                  <a:lnTo>
                    <a:pt x="75" y="13"/>
                  </a:lnTo>
                  <a:lnTo>
                    <a:pt x="78" y="13"/>
                  </a:lnTo>
                  <a:lnTo>
                    <a:pt x="81" y="14"/>
                  </a:lnTo>
                  <a:lnTo>
                    <a:pt x="83" y="14"/>
                  </a:lnTo>
                  <a:lnTo>
                    <a:pt x="83" y="15"/>
                  </a:lnTo>
                  <a:lnTo>
                    <a:pt x="84" y="17"/>
                  </a:lnTo>
                  <a:lnTo>
                    <a:pt x="84" y="18"/>
                  </a:lnTo>
                  <a:lnTo>
                    <a:pt x="86" y="21"/>
                  </a:lnTo>
                  <a:lnTo>
                    <a:pt x="86" y="25"/>
                  </a:lnTo>
                  <a:lnTo>
                    <a:pt x="86" y="28"/>
                  </a:lnTo>
                  <a:lnTo>
                    <a:pt x="82" y="34"/>
                  </a:lnTo>
                  <a:lnTo>
                    <a:pt x="78" y="37"/>
                  </a:lnTo>
                  <a:lnTo>
                    <a:pt x="52" y="37"/>
                  </a:lnTo>
                  <a:lnTo>
                    <a:pt x="52" y="28"/>
                  </a:lnTo>
                  <a:lnTo>
                    <a:pt x="29" y="28"/>
                  </a:lnTo>
                  <a:lnTo>
                    <a:pt x="21" y="25"/>
                  </a:lnTo>
                  <a:lnTo>
                    <a:pt x="13" y="25"/>
                  </a:lnTo>
                  <a:lnTo>
                    <a:pt x="5" y="17"/>
                  </a:lnTo>
                  <a:lnTo>
                    <a:pt x="5" y="15"/>
                  </a:lnTo>
                  <a:lnTo>
                    <a:pt x="7" y="14"/>
                  </a:lnTo>
                  <a:lnTo>
                    <a:pt x="5" y="14"/>
                  </a:lnTo>
                  <a:lnTo>
                    <a:pt x="5" y="13"/>
                  </a:lnTo>
                  <a:lnTo>
                    <a:pt x="5" y="13"/>
                  </a:lnTo>
                  <a:lnTo>
                    <a:pt x="7" y="13"/>
                  </a:lnTo>
                  <a:lnTo>
                    <a:pt x="8" y="13"/>
                  </a:lnTo>
                  <a:lnTo>
                    <a:pt x="12" y="13"/>
                  </a:lnTo>
                  <a:lnTo>
                    <a:pt x="17" y="13"/>
                  </a:lnTo>
                  <a:close/>
                  <a:moveTo>
                    <a:pt x="2032" y="9"/>
                  </a:moveTo>
                  <a:lnTo>
                    <a:pt x="2052" y="9"/>
                  </a:lnTo>
                  <a:lnTo>
                    <a:pt x="2053" y="12"/>
                  </a:lnTo>
                  <a:lnTo>
                    <a:pt x="2055" y="13"/>
                  </a:lnTo>
                  <a:lnTo>
                    <a:pt x="2056" y="14"/>
                  </a:lnTo>
                  <a:lnTo>
                    <a:pt x="2056" y="14"/>
                  </a:lnTo>
                  <a:lnTo>
                    <a:pt x="2056" y="15"/>
                  </a:lnTo>
                  <a:lnTo>
                    <a:pt x="2055" y="15"/>
                  </a:lnTo>
                  <a:lnTo>
                    <a:pt x="2053" y="18"/>
                  </a:lnTo>
                  <a:lnTo>
                    <a:pt x="2052" y="21"/>
                  </a:lnTo>
                  <a:lnTo>
                    <a:pt x="2040" y="21"/>
                  </a:lnTo>
                  <a:lnTo>
                    <a:pt x="2036" y="25"/>
                  </a:lnTo>
                  <a:lnTo>
                    <a:pt x="2014" y="25"/>
                  </a:lnTo>
                  <a:lnTo>
                    <a:pt x="2010" y="28"/>
                  </a:lnTo>
                  <a:lnTo>
                    <a:pt x="1991" y="28"/>
                  </a:lnTo>
                  <a:lnTo>
                    <a:pt x="1987" y="34"/>
                  </a:lnTo>
                  <a:lnTo>
                    <a:pt x="1975" y="34"/>
                  </a:lnTo>
                  <a:lnTo>
                    <a:pt x="1971" y="37"/>
                  </a:lnTo>
                  <a:lnTo>
                    <a:pt x="1966" y="37"/>
                  </a:lnTo>
                  <a:lnTo>
                    <a:pt x="1964" y="37"/>
                  </a:lnTo>
                  <a:lnTo>
                    <a:pt x="1962" y="39"/>
                  </a:lnTo>
                  <a:lnTo>
                    <a:pt x="1960" y="39"/>
                  </a:lnTo>
                  <a:lnTo>
                    <a:pt x="1959" y="40"/>
                  </a:lnTo>
                  <a:lnTo>
                    <a:pt x="1956" y="41"/>
                  </a:lnTo>
                  <a:lnTo>
                    <a:pt x="1948" y="45"/>
                  </a:lnTo>
                  <a:lnTo>
                    <a:pt x="1940" y="45"/>
                  </a:lnTo>
                  <a:lnTo>
                    <a:pt x="1933" y="54"/>
                  </a:lnTo>
                  <a:lnTo>
                    <a:pt x="1929" y="54"/>
                  </a:lnTo>
                  <a:lnTo>
                    <a:pt x="1925" y="58"/>
                  </a:lnTo>
                  <a:lnTo>
                    <a:pt x="1921" y="58"/>
                  </a:lnTo>
                  <a:lnTo>
                    <a:pt x="1917" y="62"/>
                  </a:lnTo>
                  <a:lnTo>
                    <a:pt x="1913" y="62"/>
                  </a:lnTo>
                  <a:lnTo>
                    <a:pt x="1896" y="78"/>
                  </a:lnTo>
                  <a:lnTo>
                    <a:pt x="1901" y="87"/>
                  </a:lnTo>
                  <a:lnTo>
                    <a:pt x="1905" y="91"/>
                  </a:lnTo>
                  <a:lnTo>
                    <a:pt x="1909" y="96"/>
                  </a:lnTo>
                  <a:lnTo>
                    <a:pt x="1913" y="96"/>
                  </a:lnTo>
                  <a:lnTo>
                    <a:pt x="1917" y="100"/>
                  </a:lnTo>
                  <a:lnTo>
                    <a:pt x="1917" y="104"/>
                  </a:lnTo>
                  <a:lnTo>
                    <a:pt x="1890" y="104"/>
                  </a:lnTo>
                  <a:lnTo>
                    <a:pt x="1882" y="100"/>
                  </a:lnTo>
                  <a:lnTo>
                    <a:pt x="1879" y="98"/>
                  </a:lnTo>
                  <a:lnTo>
                    <a:pt x="1877" y="97"/>
                  </a:lnTo>
                  <a:lnTo>
                    <a:pt x="1876" y="96"/>
                  </a:lnTo>
                  <a:lnTo>
                    <a:pt x="1874" y="96"/>
                  </a:lnTo>
                  <a:lnTo>
                    <a:pt x="1870" y="96"/>
                  </a:lnTo>
                  <a:lnTo>
                    <a:pt x="1866" y="96"/>
                  </a:lnTo>
                  <a:lnTo>
                    <a:pt x="1863" y="91"/>
                  </a:lnTo>
                  <a:lnTo>
                    <a:pt x="1855" y="91"/>
                  </a:lnTo>
                  <a:lnTo>
                    <a:pt x="1851" y="87"/>
                  </a:lnTo>
                  <a:lnTo>
                    <a:pt x="1851" y="83"/>
                  </a:lnTo>
                  <a:lnTo>
                    <a:pt x="1855" y="79"/>
                  </a:lnTo>
                  <a:lnTo>
                    <a:pt x="1863" y="79"/>
                  </a:lnTo>
                  <a:lnTo>
                    <a:pt x="1863" y="75"/>
                  </a:lnTo>
                  <a:lnTo>
                    <a:pt x="1866" y="70"/>
                  </a:lnTo>
                  <a:lnTo>
                    <a:pt x="1874" y="62"/>
                  </a:lnTo>
                  <a:lnTo>
                    <a:pt x="1882" y="58"/>
                  </a:lnTo>
                  <a:lnTo>
                    <a:pt x="1882" y="54"/>
                  </a:lnTo>
                  <a:lnTo>
                    <a:pt x="1886" y="54"/>
                  </a:lnTo>
                  <a:lnTo>
                    <a:pt x="1890" y="49"/>
                  </a:lnTo>
                  <a:lnTo>
                    <a:pt x="1898" y="45"/>
                  </a:lnTo>
                  <a:lnTo>
                    <a:pt x="1899" y="45"/>
                  </a:lnTo>
                  <a:lnTo>
                    <a:pt x="1899" y="44"/>
                  </a:lnTo>
                  <a:lnTo>
                    <a:pt x="1899" y="44"/>
                  </a:lnTo>
                  <a:lnTo>
                    <a:pt x="1903" y="39"/>
                  </a:lnTo>
                  <a:lnTo>
                    <a:pt x="1904" y="39"/>
                  </a:lnTo>
                  <a:lnTo>
                    <a:pt x="1905" y="37"/>
                  </a:lnTo>
                  <a:lnTo>
                    <a:pt x="1909" y="37"/>
                  </a:lnTo>
                  <a:lnTo>
                    <a:pt x="1913" y="34"/>
                  </a:lnTo>
                  <a:lnTo>
                    <a:pt x="1918" y="32"/>
                  </a:lnTo>
                  <a:lnTo>
                    <a:pt x="1922" y="32"/>
                  </a:lnTo>
                  <a:lnTo>
                    <a:pt x="1925" y="31"/>
                  </a:lnTo>
                  <a:lnTo>
                    <a:pt x="1927" y="30"/>
                  </a:lnTo>
                  <a:lnTo>
                    <a:pt x="1933" y="28"/>
                  </a:lnTo>
                  <a:lnTo>
                    <a:pt x="1936" y="25"/>
                  </a:lnTo>
                  <a:lnTo>
                    <a:pt x="1948" y="25"/>
                  </a:lnTo>
                  <a:lnTo>
                    <a:pt x="1952" y="21"/>
                  </a:lnTo>
                  <a:lnTo>
                    <a:pt x="1991" y="21"/>
                  </a:lnTo>
                  <a:lnTo>
                    <a:pt x="1995" y="17"/>
                  </a:lnTo>
                  <a:lnTo>
                    <a:pt x="2018" y="17"/>
                  </a:lnTo>
                  <a:lnTo>
                    <a:pt x="2021" y="13"/>
                  </a:lnTo>
                  <a:lnTo>
                    <a:pt x="2025" y="13"/>
                  </a:lnTo>
                  <a:lnTo>
                    <a:pt x="2032" y="9"/>
                  </a:lnTo>
                  <a:close/>
                  <a:moveTo>
                    <a:pt x="97" y="9"/>
                  </a:moveTo>
                  <a:lnTo>
                    <a:pt x="132" y="9"/>
                  </a:lnTo>
                  <a:lnTo>
                    <a:pt x="136" y="17"/>
                  </a:lnTo>
                  <a:lnTo>
                    <a:pt x="140" y="13"/>
                  </a:lnTo>
                  <a:lnTo>
                    <a:pt x="164" y="13"/>
                  </a:lnTo>
                  <a:lnTo>
                    <a:pt x="167" y="17"/>
                  </a:lnTo>
                  <a:lnTo>
                    <a:pt x="175" y="17"/>
                  </a:lnTo>
                  <a:lnTo>
                    <a:pt x="179" y="21"/>
                  </a:lnTo>
                  <a:lnTo>
                    <a:pt x="183" y="25"/>
                  </a:lnTo>
                  <a:lnTo>
                    <a:pt x="187" y="28"/>
                  </a:lnTo>
                  <a:lnTo>
                    <a:pt x="214" y="28"/>
                  </a:lnTo>
                  <a:lnTo>
                    <a:pt x="214" y="32"/>
                  </a:lnTo>
                  <a:lnTo>
                    <a:pt x="215" y="35"/>
                  </a:lnTo>
                  <a:lnTo>
                    <a:pt x="215" y="35"/>
                  </a:lnTo>
                  <a:lnTo>
                    <a:pt x="217" y="35"/>
                  </a:lnTo>
                  <a:lnTo>
                    <a:pt x="218" y="34"/>
                  </a:lnTo>
                  <a:lnTo>
                    <a:pt x="219" y="32"/>
                  </a:lnTo>
                  <a:lnTo>
                    <a:pt x="221" y="31"/>
                  </a:lnTo>
                  <a:lnTo>
                    <a:pt x="222" y="30"/>
                  </a:lnTo>
                  <a:lnTo>
                    <a:pt x="222" y="28"/>
                  </a:lnTo>
                  <a:lnTo>
                    <a:pt x="234" y="28"/>
                  </a:lnTo>
                  <a:lnTo>
                    <a:pt x="241" y="25"/>
                  </a:lnTo>
                  <a:lnTo>
                    <a:pt x="280" y="25"/>
                  </a:lnTo>
                  <a:lnTo>
                    <a:pt x="280" y="26"/>
                  </a:lnTo>
                  <a:lnTo>
                    <a:pt x="282" y="26"/>
                  </a:lnTo>
                  <a:lnTo>
                    <a:pt x="283" y="26"/>
                  </a:lnTo>
                  <a:lnTo>
                    <a:pt x="297" y="35"/>
                  </a:lnTo>
                  <a:lnTo>
                    <a:pt x="298" y="36"/>
                  </a:lnTo>
                  <a:lnTo>
                    <a:pt x="300" y="37"/>
                  </a:lnTo>
                  <a:lnTo>
                    <a:pt x="298" y="39"/>
                  </a:lnTo>
                  <a:lnTo>
                    <a:pt x="297" y="39"/>
                  </a:lnTo>
                  <a:lnTo>
                    <a:pt x="296" y="41"/>
                  </a:lnTo>
                  <a:lnTo>
                    <a:pt x="295" y="43"/>
                  </a:lnTo>
                  <a:lnTo>
                    <a:pt x="295" y="43"/>
                  </a:lnTo>
                  <a:lnTo>
                    <a:pt x="293" y="44"/>
                  </a:lnTo>
                  <a:lnTo>
                    <a:pt x="293" y="44"/>
                  </a:lnTo>
                  <a:lnTo>
                    <a:pt x="293" y="44"/>
                  </a:lnTo>
                  <a:lnTo>
                    <a:pt x="292" y="45"/>
                  </a:lnTo>
                  <a:lnTo>
                    <a:pt x="292" y="45"/>
                  </a:lnTo>
                  <a:lnTo>
                    <a:pt x="253" y="45"/>
                  </a:lnTo>
                  <a:lnTo>
                    <a:pt x="236" y="47"/>
                  </a:lnTo>
                  <a:lnTo>
                    <a:pt x="218" y="47"/>
                  </a:lnTo>
                  <a:lnTo>
                    <a:pt x="200" y="45"/>
                  </a:lnTo>
                  <a:lnTo>
                    <a:pt x="187" y="41"/>
                  </a:lnTo>
                  <a:lnTo>
                    <a:pt x="183" y="45"/>
                  </a:lnTo>
                  <a:lnTo>
                    <a:pt x="167" y="45"/>
                  </a:lnTo>
                  <a:lnTo>
                    <a:pt x="167" y="43"/>
                  </a:lnTo>
                  <a:lnTo>
                    <a:pt x="166" y="41"/>
                  </a:lnTo>
                  <a:lnTo>
                    <a:pt x="164" y="41"/>
                  </a:lnTo>
                  <a:lnTo>
                    <a:pt x="161" y="41"/>
                  </a:lnTo>
                  <a:lnTo>
                    <a:pt x="158" y="41"/>
                  </a:lnTo>
                  <a:lnTo>
                    <a:pt x="156" y="41"/>
                  </a:lnTo>
                  <a:lnTo>
                    <a:pt x="152" y="41"/>
                  </a:lnTo>
                  <a:lnTo>
                    <a:pt x="148" y="37"/>
                  </a:lnTo>
                  <a:lnTo>
                    <a:pt x="148" y="34"/>
                  </a:lnTo>
                  <a:lnTo>
                    <a:pt x="144" y="25"/>
                  </a:lnTo>
                  <a:lnTo>
                    <a:pt x="140" y="21"/>
                  </a:lnTo>
                  <a:lnTo>
                    <a:pt x="117" y="21"/>
                  </a:lnTo>
                  <a:lnTo>
                    <a:pt x="113" y="17"/>
                  </a:lnTo>
                  <a:lnTo>
                    <a:pt x="105" y="17"/>
                  </a:lnTo>
                  <a:lnTo>
                    <a:pt x="101" y="13"/>
                  </a:lnTo>
                  <a:lnTo>
                    <a:pt x="97" y="13"/>
                  </a:lnTo>
                  <a:lnTo>
                    <a:pt x="97" y="9"/>
                  </a:lnTo>
                  <a:close/>
                  <a:moveTo>
                    <a:pt x="2455" y="0"/>
                  </a:moveTo>
                  <a:lnTo>
                    <a:pt x="2483" y="0"/>
                  </a:lnTo>
                  <a:lnTo>
                    <a:pt x="2486" y="0"/>
                  </a:lnTo>
                  <a:lnTo>
                    <a:pt x="2489" y="1"/>
                  </a:lnTo>
                  <a:lnTo>
                    <a:pt x="2492" y="0"/>
                  </a:lnTo>
                  <a:lnTo>
                    <a:pt x="2493" y="0"/>
                  </a:lnTo>
                  <a:lnTo>
                    <a:pt x="2493" y="0"/>
                  </a:lnTo>
                  <a:lnTo>
                    <a:pt x="2494" y="0"/>
                  </a:lnTo>
                  <a:lnTo>
                    <a:pt x="2493" y="0"/>
                  </a:lnTo>
                  <a:lnTo>
                    <a:pt x="2493" y="1"/>
                  </a:lnTo>
                  <a:lnTo>
                    <a:pt x="2493" y="2"/>
                  </a:lnTo>
                  <a:lnTo>
                    <a:pt x="2493" y="5"/>
                  </a:lnTo>
                  <a:lnTo>
                    <a:pt x="2494" y="9"/>
                  </a:lnTo>
                  <a:lnTo>
                    <a:pt x="2508" y="9"/>
                  </a:lnTo>
                  <a:lnTo>
                    <a:pt x="2508" y="13"/>
                  </a:lnTo>
                  <a:lnTo>
                    <a:pt x="2512" y="17"/>
                  </a:lnTo>
                  <a:lnTo>
                    <a:pt x="2516" y="13"/>
                  </a:lnTo>
                  <a:lnTo>
                    <a:pt x="2563" y="13"/>
                  </a:lnTo>
                  <a:lnTo>
                    <a:pt x="2567" y="17"/>
                  </a:lnTo>
                  <a:lnTo>
                    <a:pt x="2582" y="21"/>
                  </a:lnTo>
                  <a:lnTo>
                    <a:pt x="2586" y="28"/>
                  </a:lnTo>
                  <a:lnTo>
                    <a:pt x="2586" y="34"/>
                  </a:lnTo>
                  <a:lnTo>
                    <a:pt x="2582" y="37"/>
                  </a:lnTo>
                  <a:lnTo>
                    <a:pt x="2578" y="37"/>
                  </a:lnTo>
                  <a:lnTo>
                    <a:pt x="2571" y="41"/>
                  </a:lnTo>
                  <a:lnTo>
                    <a:pt x="2554" y="44"/>
                  </a:lnTo>
                  <a:lnTo>
                    <a:pt x="2540" y="49"/>
                  </a:lnTo>
                  <a:lnTo>
                    <a:pt x="2536" y="54"/>
                  </a:lnTo>
                  <a:lnTo>
                    <a:pt x="2528" y="54"/>
                  </a:lnTo>
                  <a:lnTo>
                    <a:pt x="2524" y="58"/>
                  </a:lnTo>
                  <a:lnTo>
                    <a:pt x="2521" y="58"/>
                  </a:lnTo>
                  <a:lnTo>
                    <a:pt x="2518" y="58"/>
                  </a:lnTo>
                  <a:lnTo>
                    <a:pt x="2515" y="57"/>
                  </a:lnTo>
                  <a:lnTo>
                    <a:pt x="2512" y="58"/>
                  </a:lnTo>
                  <a:lnTo>
                    <a:pt x="2511" y="58"/>
                  </a:lnTo>
                  <a:lnTo>
                    <a:pt x="2510" y="60"/>
                  </a:lnTo>
                  <a:lnTo>
                    <a:pt x="2508" y="62"/>
                  </a:lnTo>
                  <a:lnTo>
                    <a:pt x="2510" y="63"/>
                  </a:lnTo>
                  <a:lnTo>
                    <a:pt x="2510" y="65"/>
                  </a:lnTo>
                  <a:lnTo>
                    <a:pt x="2510" y="66"/>
                  </a:lnTo>
                  <a:lnTo>
                    <a:pt x="2510" y="66"/>
                  </a:lnTo>
                  <a:lnTo>
                    <a:pt x="2510" y="66"/>
                  </a:lnTo>
                  <a:lnTo>
                    <a:pt x="2511" y="66"/>
                  </a:lnTo>
                  <a:lnTo>
                    <a:pt x="2512" y="66"/>
                  </a:lnTo>
                  <a:lnTo>
                    <a:pt x="2516" y="66"/>
                  </a:lnTo>
                  <a:lnTo>
                    <a:pt x="2520" y="66"/>
                  </a:lnTo>
                  <a:lnTo>
                    <a:pt x="2521" y="66"/>
                  </a:lnTo>
                  <a:lnTo>
                    <a:pt x="2523" y="65"/>
                  </a:lnTo>
                  <a:lnTo>
                    <a:pt x="2523" y="65"/>
                  </a:lnTo>
                  <a:lnTo>
                    <a:pt x="2523" y="63"/>
                  </a:lnTo>
                  <a:lnTo>
                    <a:pt x="2524" y="62"/>
                  </a:lnTo>
                  <a:lnTo>
                    <a:pt x="2540" y="62"/>
                  </a:lnTo>
                  <a:lnTo>
                    <a:pt x="2540" y="54"/>
                  </a:lnTo>
                  <a:lnTo>
                    <a:pt x="2547" y="54"/>
                  </a:lnTo>
                  <a:lnTo>
                    <a:pt x="2550" y="54"/>
                  </a:lnTo>
                  <a:lnTo>
                    <a:pt x="2550" y="56"/>
                  </a:lnTo>
                  <a:lnTo>
                    <a:pt x="2551" y="56"/>
                  </a:lnTo>
                  <a:lnTo>
                    <a:pt x="2551" y="56"/>
                  </a:lnTo>
                  <a:lnTo>
                    <a:pt x="2551" y="56"/>
                  </a:lnTo>
                  <a:lnTo>
                    <a:pt x="2553" y="56"/>
                  </a:lnTo>
                  <a:lnTo>
                    <a:pt x="2555" y="56"/>
                  </a:lnTo>
                  <a:lnTo>
                    <a:pt x="2558" y="56"/>
                  </a:lnTo>
                  <a:lnTo>
                    <a:pt x="2558" y="56"/>
                  </a:lnTo>
                  <a:lnTo>
                    <a:pt x="2559" y="56"/>
                  </a:lnTo>
                  <a:lnTo>
                    <a:pt x="2559" y="56"/>
                  </a:lnTo>
                  <a:lnTo>
                    <a:pt x="2559" y="56"/>
                  </a:lnTo>
                  <a:lnTo>
                    <a:pt x="2559" y="56"/>
                  </a:lnTo>
                  <a:lnTo>
                    <a:pt x="2560" y="57"/>
                  </a:lnTo>
                  <a:lnTo>
                    <a:pt x="2563" y="58"/>
                  </a:lnTo>
                  <a:lnTo>
                    <a:pt x="2575" y="58"/>
                  </a:lnTo>
                  <a:lnTo>
                    <a:pt x="2573" y="54"/>
                  </a:lnTo>
                  <a:lnTo>
                    <a:pt x="2573" y="53"/>
                  </a:lnTo>
                  <a:lnTo>
                    <a:pt x="2573" y="52"/>
                  </a:lnTo>
                  <a:lnTo>
                    <a:pt x="2572" y="52"/>
                  </a:lnTo>
                  <a:lnTo>
                    <a:pt x="2572" y="52"/>
                  </a:lnTo>
                  <a:lnTo>
                    <a:pt x="2572" y="52"/>
                  </a:lnTo>
                  <a:lnTo>
                    <a:pt x="2572" y="50"/>
                  </a:lnTo>
                  <a:lnTo>
                    <a:pt x="2571" y="49"/>
                  </a:lnTo>
                  <a:lnTo>
                    <a:pt x="2582" y="45"/>
                  </a:lnTo>
                  <a:lnTo>
                    <a:pt x="2581" y="49"/>
                  </a:lnTo>
                  <a:lnTo>
                    <a:pt x="2580" y="50"/>
                  </a:lnTo>
                  <a:lnTo>
                    <a:pt x="2580" y="52"/>
                  </a:lnTo>
                  <a:lnTo>
                    <a:pt x="2580" y="52"/>
                  </a:lnTo>
                  <a:lnTo>
                    <a:pt x="2580" y="52"/>
                  </a:lnTo>
                  <a:lnTo>
                    <a:pt x="2580" y="53"/>
                  </a:lnTo>
                  <a:lnTo>
                    <a:pt x="2581" y="56"/>
                  </a:lnTo>
                  <a:lnTo>
                    <a:pt x="2582" y="58"/>
                  </a:lnTo>
                  <a:lnTo>
                    <a:pt x="2586" y="58"/>
                  </a:lnTo>
                  <a:lnTo>
                    <a:pt x="2617" y="58"/>
                  </a:lnTo>
                  <a:lnTo>
                    <a:pt x="2621" y="58"/>
                  </a:lnTo>
                  <a:lnTo>
                    <a:pt x="2625" y="58"/>
                  </a:lnTo>
                  <a:lnTo>
                    <a:pt x="2630" y="58"/>
                  </a:lnTo>
                  <a:lnTo>
                    <a:pt x="2633" y="58"/>
                  </a:lnTo>
                  <a:lnTo>
                    <a:pt x="2638" y="58"/>
                  </a:lnTo>
                  <a:lnTo>
                    <a:pt x="2641" y="58"/>
                  </a:lnTo>
                  <a:lnTo>
                    <a:pt x="2642" y="58"/>
                  </a:lnTo>
                  <a:lnTo>
                    <a:pt x="2643" y="58"/>
                  </a:lnTo>
                  <a:lnTo>
                    <a:pt x="2643" y="60"/>
                  </a:lnTo>
                  <a:lnTo>
                    <a:pt x="2643" y="60"/>
                  </a:lnTo>
                  <a:lnTo>
                    <a:pt x="2643" y="61"/>
                  </a:lnTo>
                  <a:lnTo>
                    <a:pt x="2645" y="62"/>
                  </a:lnTo>
                  <a:lnTo>
                    <a:pt x="2649" y="66"/>
                  </a:lnTo>
                  <a:lnTo>
                    <a:pt x="2698" y="66"/>
                  </a:lnTo>
                  <a:lnTo>
                    <a:pt x="2703" y="58"/>
                  </a:lnTo>
                  <a:lnTo>
                    <a:pt x="2707" y="54"/>
                  </a:lnTo>
                  <a:lnTo>
                    <a:pt x="2719" y="54"/>
                  </a:lnTo>
                  <a:lnTo>
                    <a:pt x="2722" y="58"/>
                  </a:lnTo>
                  <a:lnTo>
                    <a:pt x="2756" y="58"/>
                  </a:lnTo>
                  <a:lnTo>
                    <a:pt x="2760" y="62"/>
                  </a:lnTo>
                  <a:lnTo>
                    <a:pt x="2764" y="63"/>
                  </a:lnTo>
                  <a:lnTo>
                    <a:pt x="2767" y="63"/>
                  </a:lnTo>
                  <a:lnTo>
                    <a:pt x="2769" y="65"/>
                  </a:lnTo>
                  <a:lnTo>
                    <a:pt x="2769" y="65"/>
                  </a:lnTo>
                  <a:lnTo>
                    <a:pt x="2770" y="66"/>
                  </a:lnTo>
                  <a:lnTo>
                    <a:pt x="2770" y="67"/>
                  </a:lnTo>
                  <a:lnTo>
                    <a:pt x="2772" y="71"/>
                  </a:lnTo>
                  <a:lnTo>
                    <a:pt x="2772" y="75"/>
                  </a:lnTo>
                  <a:lnTo>
                    <a:pt x="2772" y="79"/>
                  </a:lnTo>
                  <a:lnTo>
                    <a:pt x="2770" y="83"/>
                  </a:lnTo>
                  <a:lnTo>
                    <a:pt x="2770" y="87"/>
                  </a:lnTo>
                  <a:lnTo>
                    <a:pt x="2770" y="89"/>
                  </a:lnTo>
                  <a:lnTo>
                    <a:pt x="2772" y="91"/>
                  </a:lnTo>
                  <a:lnTo>
                    <a:pt x="2774" y="92"/>
                  </a:lnTo>
                  <a:lnTo>
                    <a:pt x="2778" y="95"/>
                  </a:lnTo>
                  <a:lnTo>
                    <a:pt x="2783" y="96"/>
                  </a:lnTo>
                  <a:lnTo>
                    <a:pt x="2791" y="100"/>
                  </a:lnTo>
                  <a:lnTo>
                    <a:pt x="2799" y="100"/>
                  </a:lnTo>
                  <a:lnTo>
                    <a:pt x="2807" y="83"/>
                  </a:lnTo>
                  <a:lnTo>
                    <a:pt x="2811" y="84"/>
                  </a:lnTo>
                  <a:lnTo>
                    <a:pt x="2812" y="84"/>
                  </a:lnTo>
                  <a:lnTo>
                    <a:pt x="2813" y="84"/>
                  </a:lnTo>
                  <a:lnTo>
                    <a:pt x="2815" y="85"/>
                  </a:lnTo>
                  <a:lnTo>
                    <a:pt x="2816" y="85"/>
                  </a:lnTo>
                  <a:lnTo>
                    <a:pt x="2818" y="87"/>
                  </a:lnTo>
                  <a:lnTo>
                    <a:pt x="2822" y="91"/>
                  </a:lnTo>
                  <a:lnTo>
                    <a:pt x="2834" y="91"/>
                  </a:lnTo>
                  <a:lnTo>
                    <a:pt x="2838" y="87"/>
                  </a:lnTo>
                  <a:lnTo>
                    <a:pt x="2869" y="87"/>
                  </a:lnTo>
                  <a:lnTo>
                    <a:pt x="2869" y="91"/>
                  </a:lnTo>
                  <a:lnTo>
                    <a:pt x="2870" y="93"/>
                  </a:lnTo>
                  <a:lnTo>
                    <a:pt x="2870" y="93"/>
                  </a:lnTo>
                  <a:lnTo>
                    <a:pt x="2872" y="93"/>
                  </a:lnTo>
                  <a:lnTo>
                    <a:pt x="2873" y="92"/>
                  </a:lnTo>
                  <a:lnTo>
                    <a:pt x="2874" y="91"/>
                  </a:lnTo>
                  <a:lnTo>
                    <a:pt x="2875" y="89"/>
                  </a:lnTo>
                  <a:lnTo>
                    <a:pt x="2877" y="88"/>
                  </a:lnTo>
                  <a:lnTo>
                    <a:pt x="2877" y="87"/>
                  </a:lnTo>
                  <a:lnTo>
                    <a:pt x="2885" y="87"/>
                  </a:lnTo>
                  <a:lnTo>
                    <a:pt x="2885" y="88"/>
                  </a:lnTo>
                  <a:lnTo>
                    <a:pt x="2885" y="88"/>
                  </a:lnTo>
                  <a:lnTo>
                    <a:pt x="2886" y="89"/>
                  </a:lnTo>
                  <a:lnTo>
                    <a:pt x="2886" y="91"/>
                  </a:lnTo>
                  <a:lnTo>
                    <a:pt x="2887" y="92"/>
                  </a:lnTo>
                  <a:lnTo>
                    <a:pt x="2888" y="92"/>
                  </a:lnTo>
                  <a:lnTo>
                    <a:pt x="2891" y="91"/>
                  </a:lnTo>
                  <a:lnTo>
                    <a:pt x="2894" y="88"/>
                  </a:lnTo>
                  <a:lnTo>
                    <a:pt x="2895" y="85"/>
                  </a:lnTo>
                  <a:lnTo>
                    <a:pt x="2896" y="83"/>
                  </a:lnTo>
                  <a:lnTo>
                    <a:pt x="2896" y="82"/>
                  </a:lnTo>
                  <a:lnTo>
                    <a:pt x="2895" y="79"/>
                  </a:lnTo>
                  <a:lnTo>
                    <a:pt x="2894" y="78"/>
                  </a:lnTo>
                  <a:lnTo>
                    <a:pt x="2892" y="75"/>
                  </a:lnTo>
                  <a:lnTo>
                    <a:pt x="2908" y="75"/>
                  </a:lnTo>
                  <a:lnTo>
                    <a:pt x="2912" y="70"/>
                  </a:lnTo>
                  <a:lnTo>
                    <a:pt x="2916" y="62"/>
                  </a:lnTo>
                  <a:lnTo>
                    <a:pt x="2904" y="62"/>
                  </a:lnTo>
                  <a:lnTo>
                    <a:pt x="2900" y="54"/>
                  </a:lnTo>
                  <a:lnTo>
                    <a:pt x="2900" y="49"/>
                  </a:lnTo>
                  <a:lnTo>
                    <a:pt x="2904" y="50"/>
                  </a:lnTo>
                  <a:lnTo>
                    <a:pt x="2905" y="50"/>
                  </a:lnTo>
                  <a:lnTo>
                    <a:pt x="2908" y="52"/>
                  </a:lnTo>
                  <a:lnTo>
                    <a:pt x="2909" y="53"/>
                  </a:lnTo>
                  <a:lnTo>
                    <a:pt x="2912" y="54"/>
                  </a:lnTo>
                  <a:lnTo>
                    <a:pt x="2931" y="54"/>
                  </a:lnTo>
                  <a:lnTo>
                    <a:pt x="2935" y="58"/>
                  </a:lnTo>
                  <a:lnTo>
                    <a:pt x="2939" y="62"/>
                  </a:lnTo>
                  <a:lnTo>
                    <a:pt x="2934" y="62"/>
                  </a:lnTo>
                  <a:lnTo>
                    <a:pt x="2930" y="62"/>
                  </a:lnTo>
                  <a:lnTo>
                    <a:pt x="2926" y="62"/>
                  </a:lnTo>
                  <a:lnTo>
                    <a:pt x="2923" y="62"/>
                  </a:lnTo>
                  <a:lnTo>
                    <a:pt x="2922" y="63"/>
                  </a:lnTo>
                  <a:lnTo>
                    <a:pt x="2920" y="66"/>
                  </a:lnTo>
                  <a:lnTo>
                    <a:pt x="2921" y="67"/>
                  </a:lnTo>
                  <a:lnTo>
                    <a:pt x="2921" y="69"/>
                  </a:lnTo>
                  <a:lnTo>
                    <a:pt x="2922" y="69"/>
                  </a:lnTo>
                  <a:lnTo>
                    <a:pt x="2922" y="70"/>
                  </a:lnTo>
                  <a:lnTo>
                    <a:pt x="2925" y="70"/>
                  </a:lnTo>
                  <a:lnTo>
                    <a:pt x="2927" y="70"/>
                  </a:lnTo>
                  <a:lnTo>
                    <a:pt x="2930" y="71"/>
                  </a:lnTo>
                  <a:lnTo>
                    <a:pt x="2933" y="71"/>
                  </a:lnTo>
                  <a:lnTo>
                    <a:pt x="2935" y="71"/>
                  </a:lnTo>
                  <a:lnTo>
                    <a:pt x="2940" y="71"/>
                  </a:lnTo>
                  <a:lnTo>
                    <a:pt x="2948" y="71"/>
                  </a:lnTo>
                  <a:lnTo>
                    <a:pt x="2955" y="70"/>
                  </a:lnTo>
                  <a:lnTo>
                    <a:pt x="2962" y="75"/>
                  </a:lnTo>
                  <a:lnTo>
                    <a:pt x="2992" y="75"/>
                  </a:lnTo>
                  <a:lnTo>
                    <a:pt x="2994" y="76"/>
                  </a:lnTo>
                  <a:lnTo>
                    <a:pt x="2994" y="76"/>
                  </a:lnTo>
                  <a:lnTo>
                    <a:pt x="2994" y="78"/>
                  </a:lnTo>
                  <a:lnTo>
                    <a:pt x="2994" y="78"/>
                  </a:lnTo>
                  <a:lnTo>
                    <a:pt x="2994" y="79"/>
                  </a:lnTo>
                  <a:lnTo>
                    <a:pt x="2995" y="79"/>
                  </a:lnTo>
                  <a:lnTo>
                    <a:pt x="2996" y="79"/>
                  </a:lnTo>
                  <a:lnTo>
                    <a:pt x="3000" y="79"/>
                  </a:lnTo>
                  <a:lnTo>
                    <a:pt x="3004" y="79"/>
                  </a:lnTo>
                  <a:lnTo>
                    <a:pt x="3016" y="79"/>
                  </a:lnTo>
                  <a:lnTo>
                    <a:pt x="3018" y="84"/>
                  </a:lnTo>
                  <a:lnTo>
                    <a:pt x="3019" y="88"/>
                  </a:lnTo>
                  <a:lnTo>
                    <a:pt x="3022" y="89"/>
                  </a:lnTo>
                  <a:lnTo>
                    <a:pt x="3023" y="91"/>
                  </a:lnTo>
                  <a:lnTo>
                    <a:pt x="3026" y="91"/>
                  </a:lnTo>
                  <a:lnTo>
                    <a:pt x="3029" y="91"/>
                  </a:lnTo>
                  <a:lnTo>
                    <a:pt x="3030" y="91"/>
                  </a:lnTo>
                  <a:lnTo>
                    <a:pt x="3032" y="91"/>
                  </a:lnTo>
                  <a:lnTo>
                    <a:pt x="3036" y="92"/>
                  </a:lnTo>
                  <a:lnTo>
                    <a:pt x="3039" y="93"/>
                  </a:lnTo>
                  <a:lnTo>
                    <a:pt x="3043" y="96"/>
                  </a:lnTo>
                  <a:lnTo>
                    <a:pt x="3047" y="100"/>
                  </a:lnTo>
                  <a:lnTo>
                    <a:pt x="3051" y="100"/>
                  </a:lnTo>
                  <a:lnTo>
                    <a:pt x="3056" y="100"/>
                  </a:lnTo>
                  <a:lnTo>
                    <a:pt x="3060" y="100"/>
                  </a:lnTo>
                  <a:lnTo>
                    <a:pt x="3064" y="100"/>
                  </a:lnTo>
                  <a:lnTo>
                    <a:pt x="3066" y="100"/>
                  </a:lnTo>
                  <a:lnTo>
                    <a:pt x="3067" y="98"/>
                  </a:lnTo>
                  <a:lnTo>
                    <a:pt x="3070" y="96"/>
                  </a:lnTo>
                  <a:lnTo>
                    <a:pt x="3121" y="96"/>
                  </a:lnTo>
                  <a:lnTo>
                    <a:pt x="3125" y="100"/>
                  </a:lnTo>
                  <a:lnTo>
                    <a:pt x="3128" y="100"/>
                  </a:lnTo>
                  <a:lnTo>
                    <a:pt x="3132" y="104"/>
                  </a:lnTo>
                  <a:lnTo>
                    <a:pt x="3136" y="111"/>
                  </a:lnTo>
                  <a:lnTo>
                    <a:pt x="3136" y="117"/>
                  </a:lnTo>
                  <a:lnTo>
                    <a:pt x="3148" y="117"/>
                  </a:lnTo>
                  <a:lnTo>
                    <a:pt x="3152" y="120"/>
                  </a:lnTo>
                  <a:lnTo>
                    <a:pt x="3156" y="120"/>
                  </a:lnTo>
                  <a:lnTo>
                    <a:pt x="3160" y="117"/>
                  </a:lnTo>
                  <a:lnTo>
                    <a:pt x="3206" y="117"/>
                  </a:lnTo>
                  <a:lnTo>
                    <a:pt x="3209" y="119"/>
                  </a:lnTo>
                  <a:lnTo>
                    <a:pt x="3210" y="122"/>
                  </a:lnTo>
                  <a:lnTo>
                    <a:pt x="3211" y="122"/>
                  </a:lnTo>
                  <a:lnTo>
                    <a:pt x="3213" y="122"/>
                  </a:lnTo>
                  <a:lnTo>
                    <a:pt x="3215" y="119"/>
                  </a:lnTo>
                  <a:lnTo>
                    <a:pt x="3218" y="117"/>
                  </a:lnTo>
                  <a:lnTo>
                    <a:pt x="3226" y="117"/>
                  </a:lnTo>
                  <a:lnTo>
                    <a:pt x="3230" y="111"/>
                  </a:lnTo>
                  <a:lnTo>
                    <a:pt x="3232" y="111"/>
                  </a:lnTo>
                  <a:lnTo>
                    <a:pt x="3236" y="111"/>
                  </a:lnTo>
                  <a:lnTo>
                    <a:pt x="3239" y="111"/>
                  </a:lnTo>
                  <a:lnTo>
                    <a:pt x="3241" y="111"/>
                  </a:lnTo>
                  <a:lnTo>
                    <a:pt x="3243" y="113"/>
                  </a:lnTo>
                  <a:lnTo>
                    <a:pt x="3244" y="114"/>
                  </a:lnTo>
                  <a:lnTo>
                    <a:pt x="3244" y="117"/>
                  </a:lnTo>
                  <a:lnTo>
                    <a:pt x="3233" y="117"/>
                  </a:lnTo>
                  <a:lnTo>
                    <a:pt x="3236" y="124"/>
                  </a:lnTo>
                  <a:lnTo>
                    <a:pt x="3244" y="124"/>
                  </a:lnTo>
                  <a:lnTo>
                    <a:pt x="3248" y="128"/>
                  </a:lnTo>
                  <a:lnTo>
                    <a:pt x="3259" y="128"/>
                  </a:lnTo>
                  <a:lnTo>
                    <a:pt x="3263" y="124"/>
                  </a:lnTo>
                  <a:lnTo>
                    <a:pt x="3259" y="120"/>
                  </a:lnTo>
                  <a:lnTo>
                    <a:pt x="3255" y="117"/>
                  </a:lnTo>
                  <a:lnTo>
                    <a:pt x="3259" y="111"/>
                  </a:lnTo>
                  <a:lnTo>
                    <a:pt x="3326" y="111"/>
                  </a:lnTo>
                  <a:lnTo>
                    <a:pt x="3329" y="117"/>
                  </a:lnTo>
                  <a:lnTo>
                    <a:pt x="3345" y="117"/>
                  </a:lnTo>
                  <a:lnTo>
                    <a:pt x="3349" y="120"/>
                  </a:lnTo>
                  <a:lnTo>
                    <a:pt x="3361" y="120"/>
                  </a:lnTo>
                  <a:lnTo>
                    <a:pt x="3364" y="124"/>
                  </a:lnTo>
                  <a:lnTo>
                    <a:pt x="3366" y="126"/>
                  </a:lnTo>
                  <a:lnTo>
                    <a:pt x="3366" y="127"/>
                  </a:lnTo>
                  <a:lnTo>
                    <a:pt x="3366" y="127"/>
                  </a:lnTo>
                  <a:lnTo>
                    <a:pt x="3364" y="128"/>
                  </a:lnTo>
                  <a:lnTo>
                    <a:pt x="3364" y="128"/>
                  </a:lnTo>
                  <a:lnTo>
                    <a:pt x="3366" y="128"/>
                  </a:lnTo>
                  <a:lnTo>
                    <a:pt x="3367" y="128"/>
                  </a:lnTo>
                  <a:lnTo>
                    <a:pt x="3371" y="128"/>
                  </a:lnTo>
                  <a:lnTo>
                    <a:pt x="3376" y="128"/>
                  </a:lnTo>
                  <a:lnTo>
                    <a:pt x="3380" y="132"/>
                  </a:lnTo>
                  <a:lnTo>
                    <a:pt x="3384" y="132"/>
                  </a:lnTo>
                  <a:lnTo>
                    <a:pt x="3388" y="137"/>
                  </a:lnTo>
                  <a:lnTo>
                    <a:pt x="3396" y="137"/>
                  </a:lnTo>
                  <a:lnTo>
                    <a:pt x="3399" y="141"/>
                  </a:lnTo>
                  <a:lnTo>
                    <a:pt x="3403" y="141"/>
                  </a:lnTo>
                  <a:lnTo>
                    <a:pt x="3407" y="145"/>
                  </a:lnTo>
                  <a:lnTo>
                    <a:pt x="3419" y="145"/>
                  </a:lnTo>
                  <a:lnTo>
                    <a:pt x="3427" y="153"/>
                  </a:lnTo>
                  <a:lnTo>
                    <a:pt x="3431" y="158"/>
                  </a:lnTo>
                  <a:lnTo>
                    <a:pt x="3434" y="153"/>
                  </a:lnTo>
                  <a:lnTo>
                    <a:pt x="3442" y="153"/>
                  </a:lnTo>
                  <a:lnTo>
                    <a:pt x="3446" y="158"/>
                  </a:lnTo>
                  <a:lnTo>
                    <a:pt x="3462" y="158"/>
                  </a:lnTo>
                  <a:lnTo>
                    <a:pt x="3466" y="159"/>
                  </a:lnTo>
                  <a:lnTo>
                    <a:pt x="3468" y="162"/>
                  </a:lnTo>
                  <a:lnTo>
                    <a:pt x="3472" y="163"/>
                  </a:lnTo>
                  <a:lnTo>
                    <a:pt x="3476" y="165"/>
                  </a:lnTo>
                  <a:lnTo>
                    <a:pt x="3480" y="166"/>
                  </a:lnTo>
                  <a:lnTo>
                    <a:pt x="3473" y="179"/>
                  </a:lnTo>
                  <a:lnTo>
                    <a:pt x="3469" y="178"/>
                  </a:lnTo>
                  <a:lnTo>
                    <a:pt x="3467" y="178"/>
                  </a:lnTo>
                  <a:lnTo>
                    <a:pt x="3463" y="178"/>
                  </a:lnTo>
                  <a:lnTo>
                    <a:pt x="3460" y="178"/>
                  </a:lnTo>
                  <a:lnTo>
                    <a:pt x="3459" y="179"/>
                  </a:lnTo>
                  <a:lnTo>
                    <a:pt x="3458" y="180"/>
                  </a:lnTo>
                  <a:lnTo>
                    <a:pt x="3458" y="183"/>
                  </a:lnTo>
                  <a:lnTo>
                    <a:pt x="3450" y="187"/>
                  </a:lnTo>
                  <a:lnTo>
                    <a:pt x="3450" y="194"/>
                  </a:lnTo>
                  <a:lnTo>
                    <a:pt x="3434" y="194"/>
                  </a:lnTo>
                  <a:lnTo>
                    <a:pt x="3431" y="191"/>
                  </a:lnTo>
                  <a:lnTo>
                    <a:pt x="3419" y="191"/>
                  </a:lnTo>
                  <a:lnTo>
                    <a:pt x="3415" y="187"/>
                  </a:lnTo>
                  <a:lnTo>
                    <a:pt x="3411" y="179"/>
                  </a:lnTo>
                  <a:lnTo>
                    <a:pt x="3380" y="178"/>
                  </a:lnTo>
                  <a:lnTo>
                    <a:pt x="3376" y="170"/>
                  </a:lnTo>
                  <a:lnTo>
                    <a:pt x="3372" y="170"/>
                  </a:lnTo>
                  <a:lnTo>
                    <a:pt x="3371" y="171"/>
                  </a:lnTo>
                  <a:lnTo>
                    <a:pt x="3370" y="171"/>
                  </a:lnTo>
                  <a:lnTo>
                    <a:pt x="3368" y="171"/>
                  </a:lnTo>
                  <a:lnTo>
                    <a:pt x="3368" y="171"/>
                  </a:lnTo>
                  <a:lnTo>
                    <a:pt x="3368" y="171"/>
                  </a:lnTo>
                  <a:lnTo>
                    <a:pt x="3370" y="172"/>
                  </a:lnTo>
                  <a:lnTo>
                    <a:pt x="3370" y="175"/>
                  </a:lnTo>
                  <a:lnTo>
                    <a:pt x="3372" y="179"/>
                  </a:lnTo>
                  <a:lnTo>
                    <a:pt x="3364" y="183"/>
                  </a:lnTo>
                  <a:lnTo>
                    <a:pt x="3364" y="187"/>
                  </a:lnTo>
                  <a:lnTo>
                    <a:pt x="3361" y="191"/>
                  </a:lnTo>
                  <a:lnTo>
                    <a:pt x="3353" y="191"/>
                  </a:lnTo>
                  <a:lnTo>
                    <a:pt x="3353" y="194"/>
                  </a:lnTo>
                  <a:lnTo>
                    <a:pt x="3361" y="200"/>
                  </a:lnTo>
                  <a:lnTo>
                    <a:pt x="3361" y="211"/>
                  </a:lnTo>
                  <a:lnTo>
                    <a:pt x="3364" y="215"/>
                  </a:lnTo>
                  <a:lnTo>
                    <a:pt x="3364" y="224"/>
                  </a:lnTo>
                  <a:lnTo>
                    <a:pt x="3345" y="224"/>
                  </a:lnTo>
                  <a:lnTo>
                    <a:pt x="3341" y="220"/>
                  </a:lnTo>
                  <a:lnTo>
                    <a:pt x="3337" y="220"/>
                  </a:lnTo>
                  <a:lnTo>
                    <a:pt x="3333" y="224"/>
                  </a:lnTo>
                  <a:lnTo>
                    <a:pt x="3329" y="226"/>
                  </a:lnTo>
                  <a:lnTo>
                    <a:pt x="3326" y="226"/>
                  </a:lnTo>
                  <a:lnTo>
                    <a:pt x="3323" y="227"/>
                  </a:lnTo>
                  <a:lnTo>
                    <a:pt x="3319" y="228"/>
                  </a:lnTo>
                  <a:lnTo>
                    <a:pt x="3314" y="228"/>
                  </a:lnTo>
                  <a:lnTo>
                    <a:pt x="3310" y="232"/>
                  </a:lnTo>
                  <a:lnTo>
                    <a:pt x="3302" y="232"/>
                  </a:lnTo>
                  <a:lnTo>
                    <a:pt x="3298" y="236"/>
                  </a:lnTo>
                  <a:lnTo>
                    <a:pt x="3293" y="237"/>
                  </a:lnTo>
                  <a:lnTo>
                    <a:pt x="3289" y="238"/>
                  </a:lnTo>
                  <a:lnTo>
                    <a:pt x="3287" y="241"/>
                  </a:lnTo>
                  <a:lnTo>
                    <a:pt x="3283" y="242"/>
                  </a:lnTo>
                  <a:lnTo>
                    <a:pt x="3279" y="245"/>
                  </a:lnTo>
                  <a:lnTo>
                    <a:pt x="3275" y="249"/>
                  </a:lnTo>
                  <a:lnTo>
                    <a:pt x="3271" y="249"/>
                  </a:lnTo>
                  <a:lnTo>
                    <a:pt x="3267" y="253"/>
                  </a:lnTo>
                  <a:lnTo>
                    <a:pt x="3259" y="257"/>
                  </a:lnTo>
                  <a:lnTo>
                    <a:pt x="3252" y="257"/>
                  </a:lnTo>
                  <a:lnTo>
                    <a:pt x="3250" y="255"/>
                  </a:lnTo>
                  <a:lnTo>
                    <a:pt x="3248" y="254"/>
                  </a:lnTo>
                  <a:lnTo>
                    <a:pt x="3246" y="254"/>
                  </a:lnTo>
                  <a:lnTo>
                    <a:pt x="3244" y="254"/>
                  </a:lnTo>
                  <a:lnTo>
                    <a:pt x="3240" y="253"/>
                  </a:lnTo>
                  <a:lnTo>
                    <a:pt x="3240" y="249"/>
                  </a:lnTo>
                  <a:lnTo>
                    <a:pt x="3240" y="248"/>
                  </a:lnTo>
                  <a:lnTo>
                    <a:pt x="3239" y="246"/>
                  </a:lnTo>
                  <a:lnTo>
                    <a:pt x="3237" y="248"/>
                  </a:lnTo>
                  <a:lnTo>
                    <a:pt x="3236" y="248"/>
                  </a:lnTo>
                  <a:lnTo>
                    <a:pt x="3235" y="249"/>
                  </a:lnTo>
                  <a:lnTo>
                    <a:pt x="3233" y="251"/>
                  </a:lnTo>
                  <a:lnTo>
                    <a:pt x="3233" y="253"/>
                  </a:lnTo>
                  <a:lnTo>
                    <a:pt x="3233" y="253"/>
                  </a:lnTo>
                  <a:lnTo>
                    <a:pt x="3222" y="253"/>
                  </a:lnTo>
                  <a:lnTo>
                    <a:pt x="3218" y="257"/>
                  </a:lnTo>
                  <a:lnTo>
                    <a:pt x="3210" y="262"/>
                  </a:lnTo>
                  <a:lnTo>
                    <a:pt x="3210" y="253"/>
                  </a:lnTo>
                  <a:lnTo>
                    <a:pt x="3202" y="257"/>
                  </a:lnTo>
                  <a:lnTo>
                    <a:pt x="3198" y="257"/>
                  </a:lnTo>
                  <a:lnTo>
                    <a:pt x="3195" y="262"/>
                  </a:lnTo>
                  <a:lnTo>
                    <a:pt x="3175" y="262"/>
                  </a:lnTo>
                  <a:lnTo>
                    <a:pt x="3175" y="270"/>
                  </a:lnTo>
                  <a:lnTo>
                    <a:pt x="3171" y="274"/>
                  </a:lnTo>
                  <a:lnTo>
                    <a:pt x="3163" y="283"/>
                  </a:lnTo>
                  <a:lnTo>
                    <a:pt x="3160" y="283"/>
                  </a:lnTo>
                  <a:lnTo>
                    <a:pt x="3158" y="283"/>
                  </a:lnTo>
                  <a:lnTo>
                    <a:pt x="3157" y="284"/>
                  </a:lnTo>
                  <a:lnTo>
                    <a:pt x="3157" y="285"/>
                  </a:lnTo>
                  <a:lnTo>
                    <a:pt x="3158" y="286"/>
                  </a:lnTo>
                  <a:lnTo>
                    <a:pt x="3160" y="288"/>
                  </a:lnTo>
                  <a:lnTo>
                    <a:pt x="3161" y="289"/>
                  </a:lnTo>
                  <a:lnTo>
                    <a:pt x="3162" y="290"/>
                  </a:lnTo>
                  <a:lnTo>
                    <a:pt x="3163" y="290"/>
                  </a:lnTo>
                  <a:lnTo>
                    <a:pt x="3171" y="290"/>
                  </a:lnTo>
                  <a:lnTo>
                    <a:pt x="3171" y="294"/>
                  </a:lnTo>
                  <a:lnTo>
                    <a:pt x="3166" y="303"/>
                  </a:lnTo>
                  <a:lnTo>
                    <a:pt x="3171" y="307"/>
                  </a:lnTo>
                  <a:lnTo>
                    <a:pt x="3175" y="311"/>
                  </a:lnTo>
                  <a:lnTo>
                    <a:pt x="3175" y="319"/>
                  </a:lnTo>
                  <a:lnTo>
                    <a:pt x="3171" y="319"/>
                  </a:lnTo>
                  <a:lnTo>
                    <a:pt x="3170" y="318"/>
                  </a:lnTo>
                  <a:lnTo>
                    <a:pt x="3169" y="318"/>
                  </a:lnTo>
                  <a:lnTo>
                    <a:pt x="3167" y="318"/>
                  </a:lnTo>
                  <a:lnTo>
                    <a:pt x="3166" y="316"/>
                  </a:lnTo>
                  <a:lnTo>
                    <a:pt x="3163" y="315"/>
                  </a:lnTo>
                  <a:lnTo>
                    <a:pt x="3156" y="323"/>
                  </a:lnTo>
                  <a:lnTo>
                    <a:pt x="3160" y="340"/>
                  </a:lnTo>
                  <a:lnTo>
                    <a:pt x="3144" y="340"/>
                  </a:lnTo>
                  <a:lnTo>
                    <a:pt x="3140" y="344"/>
                  </a:lnTo>
                  <a:lnTo>
                    <a:pt x="3136" y="353"/>
                  </a:lnTo>
                  <a:lnTo>
                    <a:pt x="3132" y="360"/>
                  </a:lnTo>
                  <a:lnTo>
                    <a:pt x="3128" y="362"/>
                  </a:lnTo>
                  <a:lnTo>
                    <a:pt x="3126" y="362"/>
                  </a:lnTo>
                  <a:lnTo>
                    <a:pt x="3125" y="363"/>
                  </a:lnTo>
                  <a:lnTo>
                    <a:pt x="3123" y="363"/>
                  </a:lnTo>
                  <a:lnTo>
                    <a:pt x="3121" y="364"/>
                  </a:lnTo>
                  <a:lnTo>
                    <a:pt x="3117" y="369"/>
                  </a:lnTo>
                  <a:lnTo>
                    <a:pt x="3117" y="377"/>
                  </a:lnTo>
                  <a:lnTo>
                    <a:pt x="3113" y="381"/>
                  </a:lnTo>
                  <a:lnTo>
                    <a:pt x="3101" y="390"/>
                  </a:lnTo>
                  <a:lnTo>
                    <a:pt x="3097" y="390"/>
                  </a:lnTo>
                  <a:lnTo>
                    <a:pt x="3095" y="388"/>
                  </a:lnTo>
                  <a:lnTo>
                    <a:pt x="3093" y="386"/>
                  </a:lnTo>
                  <a:lnTo>
                    <a:pt x="3093" y="385"/>
                  </a:lnTo>
                  <a:lnTo>
                    <a:pt x="3093" y="384"/>
                  </a:lnTo>
                  <a:lnTo>
                    <a:pt x="3093" y="381"/>
                  </a:lnTo>
                  <a:lnTo>
                    <a:pt x="3093" y="379"/>
                  </a:lnTo>
                  <a:lnTo>
                    <a:pt x="3093" y="373"/>
                  </a:lnTo>
                  <a:lnTo>
                    <a:pt x="3089" y="369"/>
                  </a:lnTo>
                  <a:lnTo>
                    <a:pt x="3089" y="360"/>
                  </a:lnTo>
                  <a:lnTo>
                    <a:pt x="3086" y="353"/>
                  </a:lnTo>
                  <a:lnTo>
                    <a:pt x="3086" y="340"/>
                  </a:lnTo>
                  <a:lnTo>
                    <a:pt x="3082" y="336"/>
                  </a:lnTo>
                  <a:lnTo>
                    <a:pt x="3082" y="319"/>
                  </a:lnTo>
                  <a:lnTo>
                    <a:pt x="3086" y="315"/>
                  </a:lnTo>
                  <a:lnTo>
                    <a:pt x="3087" y="312"/>
                  </a:lnTo>
                  <a:lnTo>
                    <a:pt x="3087" y="310"/>
                  </a:lnTo>
                  <a:lnTo>
                    <a:pt x="3087" y="309"/>
                  </a:lnTo>
                  <a:lnTo>
                    <a:pt x="3088" y="309"/>
                  </a:lnTo>
                  <a:lnTo>
                    <a:pt x="3088" y="307"/>
                  </a:lnTo>
                  <a:lnTo>
                    <a:pt x="3089" y="306"/>
                  </a:lnTo>
                  <a:lnTo>
                    <a:pt x="3091" y="305"/>
                  </a:lnTo>
                  <a:lnTo>
                    <a:pt x="3092" y="302"/>
                  </a:lnTo>
                  <a:lnTo>
                    <a:pt x="3093" y="301"/>
                  </a:lnTo>
                  <a:lnTo>
                    <a:pt x="3095" y="301"/>
                  </a:lnTo>
                  <a:lnTo>
                    <a:pt x="3095" y="299"/>
                  </a:lnTo>
                  <a:lnTo>
                    <a:pt x="3096" y="299"/>
                  </a:lnTo>
                  <a:lnTo>
                    <a:pt x="3096" y="297"/>
                  </a:lnTo>
                  <a:lnTo>
                    <a:pt x="3097" y="294"/>
                  </a:lnTo>
                  <a:lnTo>
                    <a:pt x="3101" y="290"/>
                  </a:lnTo>
                  <a:lnTo>
                    <a:pt x="3109" y="290"/>
                  </a:lnTo>
                  <a:lnTo>
                    <a:pt x="3113" y="286"/>
                  </a:lnTo>
                  <a:lnTo>
                    <a:pt x="3117" y="285"/>
                  </a:lnTo>
                  <a:lnTo>
                    <a:pt x="3119" y="285"/>
                  </a:lnTo>
                  <a:lnTo>
                    <a:pt x="3121" y="284"/>
                  </a:lnTo>
                  <a:lnTo>
                    <a:pt x="3122" y="284"/>
                  </a:lnTo>
                  <a:lnTo>
                    <a:pt x="3125" y="283"/>
                  </a:lnTo>
                  <a:lnTo>
                    <a:pt x="3132" y="274"/>
                  </a:lnTo>
                  <a:lnTo>
                    <a:pt x="3136" y="270"/>
                  </a:lnTo>
                  <a:lnTo>
                    <a:pt x="3140" y="266"/>
                  </a:lnTo>
                  <a:lnTo>
                    <a:pt x="3144" y="266"/>
                  </a:lnTo>
                  <a:lnTo>
                    <a:pt x="3148" y="262"/>
                  </a:lnTo>
                  <a:lnTo>
                    <a:pt x="3160" y="253"/>
                  </a:lnTo>
                  <a:lnTo>
                    <a:pt x="3163" y="249"/>
                  </a:lnTo>
                  <a:lnTo>
                    <a:pt x="3171" y="249"/>
                  </a:lnTo>
                  <a:lnTo>
                    <a:pt x="3179" y="241"/>
                  </a:lnTo>
                  <a:lnTo>
                    <a:pt x="3179" y="236"/>
                  </a:lnTo>
                  <a:lnTo>
                    <a:pt x="3183" y="228"/>
                  </a:lnTo>
                  <a:lnTo>
                    <a:pt x="3183" y="224"/>
                  </a:lnTo>
                  <a:lnTo>
                    <a:pt x="3180" y="224"/>
                  </a:lnTo>
                  <a:lnTo>
                    <a:pt x="3178" y="226"/>
                  </a:lnTo>
                  <a:lnTo>
                    <a:pt x="3176" y="224"/>
                  </a:lnTo>
                  <a:lnTo>
                    <a:pt x="3175" y="224"/>
                  </a:lnTo>
                  <a:lnTo>
                    <a:pt x="3175" y="224"/>
                  </a:lnTo>
                  <a:lnTo>
                    <a:pt x="3175" y="224"/>
                  </a:lnTo>
                  <a:lnTo>
                    <a:pt x="3175" y="224"/>
                  </a:lnTo>
                  <a:lnTo>
                    <a:pt x="3175" y="226"/>
                  </a:lnTo>
                  <a:lnTo>
                    <a:pt x="3175" y="228"/>
                  </a:lnTo>
                  <a:lnTo>
                    <a:pt x="3175" y="231"/>
                  </a:lnTo>
                  <a:lnTo>
                    <a:pt x="3175" y="236"/>
                  </a:lnTo>
                  <a:lnTo>
                    <a:pt x="3163" y="236"/>
                  </a:lnTo>
                  <a:lnTo>
                    <a:pt x="3160" y="241"/>
                  </a:lnTo>
                  <a:lnTo>
                    <a:pt x="3156" y="241"/>
                  </a:lnTo>
                  <a:lnTo>
                    <a:pt x="3152" y="245"/>
                  </a:lnTo>
                  <a:lnTo>
                    <a:pt x="3144" y="249"/>
                  </a:lnTo>
                  <a:lnTo>
                    <a:pt x="3136" y="245"/>
                  </a:lnTo>
                  <a:lnTo>
                    <a:pt x="3136" y="232"/>
                  </a:lnTo>
                  <a:lnTo>
                    <a:pt x="3109" y="232"/>
                  </a:lnTo>
                  <a:lnTo>
                    <a:pt x="3105" y="236"/>
                  </a:lnTo>
                  <a:lnTo>
                    <a:pt x="3101" y="237"/>
                  </a:lnTo>
                  <a:lnTo>
                    <a:pt x="3097" y="238"/>
                  </a:lnTo>
                  <a:lnTo>
                    <a:pt x="3096" y="240"/>
                  </a:lnTo>
                  <a:lnTo>
                    <a:pt x="3095" y="241"/>
                  </a:lnTo>
                  <a:lnTo>
                    <a:pt x="3093" y="242"/>
                  </a:lnTo>
                  <a:lnTo>
                    <a:pt x="3092" y="244"/>
                  </a:lnTo>
                  <a:lnTo>
                    <a:pt x="3089" y="246"/>
                  </a:lnTo>
                  <a:lnTo>
                    <a:pt x="3086" y="249"/>
                  </a:lnTo>
                  <a:lnTo>
                    <a:pt x="3082" y="253"/>
                  </a:lnTo>
                  <a:lnTo>
                    <a:pt x="3078" y="253"/>
                  </a:lnTo>
                  <a:lnTo>
                    <a:pt x="3074" y="257"/>
                  </a:lnTo>
                  <a:lnTo>
                    <a:pt x="3070" y="262"/>
                  </a:lnTo>
                  <a:lnTo>
                    <a:pt x="3070" y="266"/>
                  </a:lnTo>
                  <a:lnTo>
                    <a:pt x="3074" y="266"/>
                  </a:lnTo>
                  <a:lnTo>
                    <a:pt x="3074" y="274"/>
                  </a:lnTo>
                  <a:lnTo>
                    <a:pt x="3047" y="274"/>
                  </a:lnTo>
                  <a:lnTo>
                    <a:pt x="3044" y="275"/>
                  </a:lnTo>
                  <a:lnTo>
                    <a:pt x="3043" y="276"/>
                  </a:lnTo>
                  <a:lnTo>
                    <a:pt x="3041" y="276"/>
                  </a:lnTo>
                  <a:lnTo>
                    <a:pt x="3040" y="277"/>
                  </a:lnTo>
                  <a:lnTo>
                    <a:pt x="3039" y="277"/>
                  </a:lnTo>
                  <a:lnTo>
                    <a:pt x="3036" y="277"/>
                  </a:lnTo>
                  <a:lnTo>
                    <a:pt x="3031" y="277"/>
                  </a:lnTo>
                  <a:lnTo>
                    <a:pt x="3031" y="272"/>
                  </a:lnTo>
                  <a:lnTo>
                    <a:pt x="3031" y="268"/>
                  </a:lnTo>
                  <a:lnTo>
                    <a:pt x="3031" y="267"/>
                  </a:lnTo>
                  <a:lnTo>
                    <a:pt x="3031" y="266"/>
                  </a:lnTo>
                  <a:lnTo>
                    <a:pt x="3031" y="266"/>
                  </a:lnTo>
                  <a:lnTo>
                    <a:pt x="3031" y="266"/>
                  </a:lnTo>
                  <a:lnTo>
                    <a:pt x="3030" y="267"/>
                  </a:lnTo>
                  <a:lnTo>
                    <a:pt x="3029" y="267"/>
                  </a:lnTo>
                  <a:lnTo>
                    <a:pt x="3027" y="266"/>
                  </a:lnTo>
                  <a:lnTo>
                    <a:pt x="3023" y="266"/>
                  </a:lnTo>
                  <a:lnTo>
                    <a:pt x="3021" y="266"/>
                  </a:lnTo>
                  <a:lnTo>
                    <a:pt x="3018" y="264"/>
                  </a:lnTo>
                  <a:lnTo>
                    <a:pt x="3014" y="264"/>
                  </a:lnTo>
                  <a:lnTo>
                    <a:pt x="3012" y="264"/>
                  </a:lnTo>
                  <a:lnTo>
                    <a:pt x="3009" y="264"/>
                  </a:lnTo>
                  <a:lnTo>
                    <a:pt x="3006" y="266"/>
                  </a:lnTo>
                  <a:lnTo>
                    <a:pt x="3005" y="267"/>
                  </a:lnTo>
                  <a:lnTo>
                    <a:pt x="3004" y="270"/>
                  </a:lnTo>
                  <a:lnTo>
                    <a:pt x="2931" y="270"/>
                  </a:lnTo>
                  <a:lnTo>
                    <a:pt x="2927" y="274"/>
                  </a:lnTo>
                  <a:lnTo>
                    <a:pt x="2920" y="277"/>
                  </a:lnTo>
                  <a:lnTo>
                    <a:pt x="2916" y="283"/>
                  </a:lnTo>
                  <a:lnTo>
                    <a:pt x="2908" y="286"/>
                  </a:lnTo>
                  <a:lnTo>
                    <a:pt x="2900" y="294"/>
                  </a:lnTo>
                  <a:lnTo>
                    <a:pt x="2892" y="298"/>
                  </a:lnTo>
                  <a:lnTo>
                    <a:pt x="2888" y="302"/>
                  </a:lnTo>
                  <a:lnTo>
                    <a:pt x="2881" y="307"/>
                  </a:lnTo>
                  <a:lnTo>
                    <a:pt x="2869" y="319"/>
                  </a:lnTo>
                  <a:lnTo>
                    <a:pt x="2853" y="328"/>
                  </a:lnTo>
                  <a:lnTo>
                    <a:pt x="2850" y="332"/>
                  </a:lnTo>
                  <a:lnTo>
                    <a:pt x="2846" y="336"/>
                  </a:lnTo>
                  <a:lnTo>
                    <a:pt x="2850" y="340"/>
                  </a:lnTo>
                  <a:lnTo>
                    <a:pt x="2861" y="340"/>
                  </a:lnTo>
                  <a:lnTo>
                    <a:pt x="2869" y="344"/>
                  </a:lnTo>
                  <a:lnTo>
                    <a:pt x="2873" y="349"/>
                  </a:lnTo>
                  <a:lnTo>
                    <a:pt x="2877" y="353"/>
                  </a:lnTo>
                  <a:lnTo>
                    <a:pt x="2879" y="349"/>
                  </a:lnTo>
                  <a:lnTo>
                    <a:pt x="2881" y="346"/>
                  </a:lnTo>
                  <a:lnTo>
                    <a:pt x="2881" y="345"/>
                  </a:lnTo>
                  <a:lnTo>
                    <a:pt x="2882" y="345"/>
                  </a:lnTo>
                  <a:lnTo>
                    <a:pt x="2882" y="344"/>
                  </a:lnTo>
                  <a:lnTo>
                    <a:pt x="2883" y="344"/>
                  </a:lnTo>
                  <a:lnTo>
                    <a:pt x="2886" y="344"/>
                  </a:lnTo>
                  <a:lnTo>
                    <a:pt x="2888" y="344"/>
                  </a:lnTo>
                  <a:lnTo>
                    <a:pt x="2892" y="344"/>
                  </a:lnTo>
                  <a:lnTo>
                    <a:pt x="2896" y="344"/>
                  </a:lnTo>
                  <a:lnTo>
                    <a:pt x="2908" y="353"/>
                  </a:lnTo>
                  <a:lnTo>
                    <a:pt x="2912" y="357"/>
                  </a:lnTo>
                  <a:lnTo>
                    <a:pt x="2916" y="360"/>
                  </a:lnTo>
                  <a:lnTo>
                    <a:pt x="2913" y="360"/>
                  </a:lnTo>
                  <a:lnTo>
                    <a:pt x="2912" y="360"/>
                  </a:lnTo>
                  <a:lnTo>
                    <a:pt x="2912" y="360"/>
                  </a:lnTo>
                  <a:lnTo>
                    <a:pt x="2912" y="362"/>
                  </a:lnTo>
                  <a:lnTo>
                    <a:pt x="2912" y="363"/>
                  </a:lnTo>
                  <a:lnTo>
                    <a:pt x="2913" y="366"/>
                  </a:lnTo>
                  <a:lnTo>
                    <a:pt x="2913" y="368"/>
                  </a:lnTo>
                  <a:lnTo>
                    <a:pt x="2913" y="369"/>
                  </a:lnTo>
                  <a:lnTo>
                    <a:pt x="2913" y="371"/>
                  </a:lnTo>
                  <a:lnTo>
                    <a:pt x="2913" y="371"/>
                  </a:lnTo>
                  <a:lnTo>
                    <a:pt x="2913" y="371"/>
                  </a:lnTo>
                  <a:lnTo>
                    <a:pt x="2914" y="372"/>
                  </a:lnTo>
                  <a:lnTo>
                    <a:pt x="2916" y="373"/>
                  </a:lnTo>
                  <a:lnTo>
                    <a:pt x="2916" y="377"/>
                  </a:lnTo>
                  <a:lnTo>
                    <a:pt x="2912" y="381"/>
                  </a:lnTo>
                  <a:lnTo>
                    <a:pt x="2911" y="384"/>
                  </a:lnTo>
                  <a:lnTo>
                    <a:pt x="2909" y="385"/>
                  </a:lnTo>
                  <a:lnTo>
                    <a:pt x="2909" y="386"/>
                  </a:lnTo>
                  <a:lnTo>
                    <a:pt x="2909" y="389"/>
                  </a:lnTo>
                  <a:lnTo>
                    <a:pt x="2908" y="390"/>
                  </a:lnTo>
                  <a:lnTo>
                    <a:pt x="2908" y="394"/>
                  </a:lnTo>
                  <a:lnTo>
                    <a:pt x="2904" y="394"/>
                  </a:lnTo>
                  <a:lnTo>
                    <a:pt x="2903" y="395"/>
                  </a:lnTo>
                  <a:lnTo>
                    <a:pt x="2901" y="395"/>
                  </a:lnTo>
                  <a:lnTo>
                    <a:pt x="2903" y="397"/>
                  </a:lnTo>
                  <a:lnTo>
                    <a:pt x="2903" y="398"/>
                  </a:lnTo>
                  <a:lnTo>
                    <a:pt x="2904" y="399"/>
                  </a:lnTo>
                  <a:lnTo>
                    <a:pt x="2905" y="401"/>
                  </a:lnTo>
                  <a:lnTo>
                    <a:pt x="2907" y="402"/>
                  </a:lnTo>
                  <a:lnTo>
                    <a:pt x="2908" y="402"/>
                  </a:lnTo>
                  <a:lnTo>
                    <a:pt x="2908" y="406"/>
                  </a:lnTo>
                  <a:lnTo>
                    <a:pt x="2907" y="407"/>
                  </a:lnTo>
                  <a:lnTo>
                    <a:pt x="2905" y="407"/>
                  </a:lnTo>
                  <a:lnTo>
                    <a:pt x="2905" y="407"/>
                  </a:lnTo>
                  <a:lnTo>
                    <a:pt x="2904" y="407"/>
                  </a:lnTo>
                  <a:lnTo>
                    <a:pt x="2904" y="407"/>
                  </a:lnTo>
                  <a:lnTo>
                    <a:pt x="2904" y="408"/>
                  </a:lnTo>
                  <a:lnTo>
                    <a:pt x="2904" y="410"/>
                  </a:lnTo>
                  <a:lnTo>
                    <a:pt x="2904" y="414"/>
                  </a:lnTo>
                  <a:lnTo>
                    <a:pt x="2904" y="419"/>
                  </a:lnTo>
                  <a:lnTo>
                    <a:pt x="2904" y="427"/>
                  </a:lnTo>
                  <a:lnTo>
                    <a:pt x="2888" y="443"/>
                  </a:lnTo>
                  <a:lnTo>
                    <a:pt x="2886" y="449"/>
                  </a:lnTo>
                  <a:lnTo>
                    <a:pt x="2883" y="452"/>
                  </a:lnTo>
                  <a:lnTo>
                    <a:pt x="2882" y="455"/>
                  </a:lnTo>
                  <a:lnTo>
                    <a:pt x="2879" y="459"/>
                  </a:lnTo>
                  <a:lnTo>
                    <a:pt x="2877" y="464"/>
                  </a:lnTo>
                  <a:lnTo>
                    <a:pt x="2865" y="477"/>
                  </a:lnTo>
                  <a:lnTo>
                    <a:pt x="2861" y="481"/>
                  </a:lnTo>
                  <a:lnTo>
                    <a:pt x="2853" y="489"/>
                  </a:lnTo>
                  <a:lnTo>
                    <a:pt x="2850" y="494"/>
                  </a:lnTo>
                  <a:lnTo>
                    <a:pt x="2846" y="498"/>
                  </a:lnTo>
                  <a:lnTo>
                    <a:pt x="2838" y="506"/>
                  </a:lnTo>
                  <a:lnTo>
                    <a:pt x="2834" y="510"/>
                  </a:lnTo>
                  <a:lnTo>
                    <a:pt x="2830" y="510"/>
                  </a:lnTo>
                  <a:lnTo>
                    <a:pt x="2826" y="515"/>
                  </a:lnTo>
                  <a:lnTo>
                    <a:pt x="2811" y="515"/>
                  </a:lnTo>
                  <a:lnTo>
                    <a:pt x="2807" y="506"/>
                  </a:lnTo>
                  <a:lnTo>
                    <a:pt x="2803" y="510"/>
                  </a:lnTo>
                  <a:lnTo>
                    <a:pt x="2795" y="515"/>
                  </a:lnTo>
                  <a:lnTo>
                    <a:pt x="2791" y="519"/>
                  </a:lnTo>
                  <a:lnTo>
                    <a:pt x="2780" y="530"/>
                  </a:lnTo>
                  <a:lnTo>
                    <a:pt x="2778" y="532"/>
                  </a:lnTo>
                  <a:lnTo>
                    <a:pt x="2778" y="532"/>
                  </a:lnTo>
                  <a:lnTo>
                    <a:pt x="2777" y="532"/>
                  </a:lnTo>
                  <a:lnTo>
                    <a:pt x="2777" y="532"/>
                  </a:lnTo>
                  <a:lnTo>
                    <a:pt x="2777" y="532"/>
                  </a:lnTo>
                  <a:lnTo>
                    <a:pt x="2776" y="533"/>
                  </a:lnTo>
                  <a:lnTo>
                    <a:pt x="2776" y="534"/>
                  </a:lnTo>
                  <a:lnTo>
                    <a:pt x="2776" y="538"/>
                  </a:lnTo>
                  <a:lnTo>
                    <a:pt x="2776" y="543"/>
                  </a:lnTo>
                  <a:lnTo>
                    <a:pt x="2769" y="548"/>
                  </a:lnTo>
                  <a:lnTo>
                    <a:pt x="2763" y="552"/>
                  </a:lnTo>
                  <a:lnTo>
                    <a:pt x="2752" y="556"/>
                  </a:lnTo>
                  <a:lnTo>
                    <a:pt x="2754" y="564"/>
                  </a:lnTo>
                  <a:lnTo>
                    <a:pt x="2755" y="569"/>
                  </a:lnTo>
                  <a:lnTo>
                    <a:pt x="2757" y="572"/>
                  </a:lnTo>
                  <a:lnTo>
                    <a:pt x="2760" y="574"/>
                  </a:lnTo>
                  <a:lnTo>
                    <a:pt x="2764" y="581"/>
                  </a:lnTo>
                  <a:lnTo>
                    <a:pt x="2772" y="589"/>
                  </a:lnTo>
                  <a:lnTo>
                    <a:pt x="2772" y="593"/>
                  </a:lnTo>
                  <a:lnTo>
                    <a:pt x="2772" y="598"/>
                  </a:lnTo>
                  <a:lnTo>
                    <a:pt x="2772" y="602"/>
                  </a:lnTo>
                  <a:lnTo>
                    <a:pt x="2772" y="603"/>
                  </a:lnTo>
                  <a:lnTo>
                    <a:pt x="2772" y="604"/>
                  </a:lnTo>
                  <a:lnTo>
                    <a:pt x="2773" y="605"/>
                  </a:lnTo>
                  <a:lnTo>
                    <a:pt x="2774" y="608"/>
                  </a:lnTo>
                  <a:lnTo>
                    <a:pt x="2776" y="609"/>
                  </a:lnTo>
                  <a:lnTo>
                    <a:pt x="2776" y="617"/>
                  </a:lnTo>
                  <a:lnTo>
                    <a:pt x="2772" y="622"/>
                  </a:lnTo>
                  <a:lnTo>
                    <a:pt x="2764" y="626"/>
                  </a:lnTo>
                  <a:lnTo>
                    <a:pt x="2760" y="630"/>
                  </a:lnTo>
                  <a:lnTo>
                    <a:pt x="2752" y="630"/>
                  </a:lnTo>
                  <a:lnTo>
                    <a:pt x="2748" y="634"/>
                  </a:lnTo>
                  <a:lnTo>
                    <a:pt x="2738" y="634"/>
                  </a:lnTo>
                  <a:lnTo>
                    <a:pt x="2738" y="629"/>
                  </a:lnTo>
                  <a:lnTo>
                    <a:pt x="2738" y="626"/>
                  </a:lnTo>
                  <a:lnTo>
                    <a:pt x="2738" y="624"/>
                  </a:lnTo>
                  <a:lnTo>
                    <a:pt x="2738" y="622"/>
                  </a:lnTo>
                  <a:lnTo>
                    <a:pt x="2738" y="621"/>
                  </a:lnTo>
                  <a:lnTo>
                    <a:pt x="2739" y="620"/>
                  </a:lnTo>
                  <a:lnTo>
                    <a:pt x="2739" y="617"/>
                  </a:lnTo>
                  <a:lnTo>
                    <a:pt x="2742" y="613"/>
                  </a:lnTo>
                  <a:lnTo>
                    <a:pt x="2738" y="609"/>
                  </a:lnTo>
                  <a:lnTo>
                    <a:pt x="2738" y="605"/>
                  </a:lnTo>
                  <a:lnTo>
                    <a:pt x="2742" y="596"/>
                  </a:lnTo>
                  <a:lnTo>
                    <a:pt x="2742" y="593"/>
                  </a:lnTo>
                  <a:lnTo>
                    <a:pt x="2737" y="585"/>
                  </a:lnTo>
                  <a:lnTo>
                    <a:pt x="2730" y="589"/>
                  </a:lnTo>
                  <a:lnTo>
                    <a:pt x="2722" y="585"/>
                  </a:lnTo>
                  <a:lnTo>
                    <a:pt x="2722" y="572"/>
                  </a:lnTo>
                  <a:lnTo>
                    <a:pt x="2726" y="568"/>
                  </a:lnTo>
                  <a:lnTo>
                    <a:pt x="2726" y="564"/>
                  </a:lnTo>
                  <a:lnTo>
                    <a:pt x="2722" y="560"/>
                  </a:lnTo>
                  <a:lnTo>
                    <a:pt x="2715" y="560"/>
                  </a:lnTo>
                  <a:lnTo>
                    <a:pt x="2713" y="556"/>
                  </a:lnTo>
                  <a:lnTo>
                    <a:pt x="2713" y="554"/>
                  </a:lnTo>
                  <a:lnTo>
                    <a:pt x="2712" y="554"/>
                  </a:lnTo>
                  <a:lnTo>
                    <a:pt x="2711" y="554"/>
                  </a:lnTo>
                  <a:lnTo>
                    <a:pt x="2709" y="555"/>
                  </a:lnTo>
                  <a:lnTo>
                    <a:pt x="2708" y="556"/>
                  </a:lnTo>
                  <a:lnTo>
                    <a:pt x="2708" y="558"/>
                  </a:lnTo>
                  <a:lnTo>
                    <a:pt x="2707" y="559"/>
                  </a:lnTo>
                  <a:lnTo>
                    <a:pt x="2707" y="560"/>
                  </a:lnTo>
                  <a:lnTo>
                    <a:pt x="2699" y="560"/>
                  </a:lnTo>
                  <a:lnTo>
                    <a:pt x="2695" y="564"/>
                  </a:lnTo>
                  <a:lnTo>
                    <a:pt x="2691" y="564"/>
                  </a:lnTo>
                  <a:lnTo>
                    <a:pt x="2684" y="572"/>
                  </a:lnTo>
                  <a:lnTo>
                    <a:pt x="2680" y="572"/>
                  </a:lnTo>
                  <a:lnTo>
                    <a:pt x="2681" y="569"/>
                  </a:lnTo>
                  <a:lnTo>
                    <a:pt x="2682" y="567"/>
                  </a:lnTo>
                  <a:lnTo>
                    <a:pt x="2684" y="565"/>
                  </a:lnTo>
                  <a:lnTo>
                    <a:pt x="2684" y="564"/>
                  </a:lnTo>
                  <a:lnTo>
                    <a:pt x="2682" y="564"/>
                  </a:lnTo>
                  <a:lnTo>
                    <a:pt x="2682" y="564"/>
                  </a:lnTo>
                  <a:lnTo>
                    <a:pt x="2681" y="565"/>
                  </a:lnTo>
                  <a:lnTo>
                    <a:pt x="2680" y="564"/>
                  </a:lnTo>
                  <a:lnTo>
                    <a:pt x="2681" y="560"/>
                  </a:lnTo>
                  <a:lnTo>
                    <a:pt x="2681" y="558"/>
                  </a:lnTo>
                  <a:lnTo>
                    <a:pt x="2681" y="556"/>
                  </a:lnTo>
                  <a:lnTo>
                    <a:pt x="2682" y="555"/>
                  </a:lnTo>
                  <a:lnTo>
                    <a:pt x="2682" y="554"/>
                  </a:lnTo>
                  <a:lnTo>
                    <a:pt x="2684" y="552"/>
                  </a:lnTo>
                  <a:lnTo>
                    <a:pt x="2685" y="550"/>
                  </a:lnTo>
                  <a:lnTo>
                    <a:pt x="2687" y="547"/>
                  </a:lnTo>
                  <a:lnTo>
                    <a:pt x="2684" y="543"/>
                  </a:lnTo>
                  <a:lnTo>
                    <a:pt x="2676" y="543"/>
                  </a:lnTo>
                  <a:lnTo>
                    <a:pt x="2664" y="556"/>
                  </a:lnTo>
                  <a:lnTo>
                    <a:pt x="2660" y="556"/>
                  </a:lnTo>
                  <a:lnTo>
                    <a:pt x="2656" y="560"/>
                  </a:lnTo>
                  <a:lnTo>
                    <a:pt x="2654" y="563"/>
                  </a:lnTo>
                  <a:lnTo>
                    <a:pt x="2652" y="565"/>
                  </a:lnTo>
                  <a:lnTo>
                    <a:pt x="2652" y="567"/>
                  </a:lnTo>
                  <a:lnTo>
                    <a:pt x="2651" y="568"/>
                  </a:lnTo>
                  <a:lnTo>
                    <a:pt x="2650" y="568"/>
                  </a:lnTo>
                  <a:lnTo>
                    <a:pt x="2649" y="568"/>
                  </a:lnTo>
                  <a:lnTo>
                    <a:pt x="2646" y="568"/>
                  </a:lnTo>
                  <a:lnTo>
                    <a:pt x="2642" y="568"/>
                  </a:lnTo>
                  <a:lnTo>
                    <a:pt x="2637" y="568"/>
                  </a:lnTo>
                  <a:lnTo>
                    <a:pt x="2637" y="573"/>
                  </a:lnTo>
                  <a:lnTo>
                    <a:pt x="2637" y="576"/>
                  </a:lnTo>
                  <a:lnTo>
                    <a:pt x="2637" y="578"/>
                  </a:lnTo>
                  <a:lnTo>
                    <a:pt x="2637" y="580"/>
                  </a:lnTo>
                  <a:lnTo>
                    <a:pt x="2637" y="580"/>
                  </a:lnTo>
                  <a:lnTo>
                    <a:pt x="2637" y="581"/>
                  </a:lnTo>
                  <a:lnTo>
                    <a:pt x="2638" y="581"/>
                  </a:lnTo>
                  <a:lnTo>
                    <a:pt x="2639" y="581"/>
                  </a:lnTo>
                  <a:lnTo>
                    <a:pt x="2642" y="582"/>
                  </a:lnTo>
                  <a:lnTo>
                    <a:pt x="2645" y="585"/>
                  </a:lnTo>
                  <a:lnTo>
                    <a:pt x="2649" y="589"/>
                  </a:lnTo>
                  <a:lnTo>
                    <a:pt x="2656" y="598"/>
                  </a:lnTo>
                  <a:lnTo>
                    <a:pt x="2668" y="589"/>
                  </a:lnTo>
                  <a:lnTo>
                    <a:pt x="2672" y="589"/>
                  </a:lnTo>
                  <a:lnTo>
                    <a:pt x="2676" y="590"/>
                  </a:lnTo>
                  <a:lnTo>
                    <a:pt x="2677" y="590"/>
                  </a:lnTo>
                  <a:lnTo>
                    <a:pt x="2680" y="590"/>
                  </a:lnTo>
                  <a:lnTo>
                    <a:pt x="2681" y="591"/>
                  </a:lnTo>
                  <a:lnTo>
                    <a:pt x="2684" y="593"/>
                  </a:lnTo>
                  <a:lnTo>
                    <a:pt x="2691" y="593"/>
                  </a:lnTo>
                  <a:lnTo>
                    <a:pt x="2691" y="596"/>
                  </a:lnTo>
                  <a:lnTo>
                    <a:pt x="2684" y="602"/>
                  </a:lnTo>
                  <a:lnTo>
                    <a:pt x="2680" y="605"/>
                  </a:lnTo>
                  <a:lnTo>
                    <a:pt x="2672" y="609"/>
                  </a:lnTo>
                  <a:lnTo>
                    <a:pt x="2668" y="613"/>
                  </a:lnTo>
                  <a:lnTo>
                    <a:pt x="2656" y="626"/>
                  </a:lnTo>
                  <a:lnTo>
                    <a:pt x="2656" y="630"/>
                  </a:lnTo>
                  <a:lnTo>
                    <a:pt x="2660" y="634"/>
                  </a:lnTo>
                  <a:lnTo>
                    <a:pt x="2664" y="638"/>
                  </a:lnTo>
                  <a:lnTo>
                    <a:pt x="2668" y="647"/>
                  </a:lnTo>
                  <a:lnTo>
                    <a:pt x="2672" y="651"/>
                  </a:lnTo>
                  <a:lnTo>
                    <a:pt x="2672" y="659"/>
                  </a:lnTo>
                  <a:lnTo>
                    <a:pt x="2680" y="668"/>
                  </a:lnTo>
                  <a:lnTo>
                    <a:pt x="2681" y="670"/>
                  </a:lnTo>
                  <a:lnTo>
                    <a:pt x="2682" y="673"/>
                  </a:lnTo>
                  <a:lnTo>
                    <a:pt x="2682" y="673"/>
                  </a:lnTo>
                  <a:lnTo>
                    <a:pt x="2682" y="674"/>
                  </a:lnTo>
                  <a:lnTo>
                    <a:pt x="2682" y="674"/>
                  </a:lnTo>
                  <a:lnTo>
                    <a:pt x="2682" y="676"/>
                  </a:lnTo>
                  <a:lnTo>
                    <a:pt x="2681" y="677"/>
                  </a:lnTo>
                  <a:lnTo>
                    <a:pt x="2680" y="679"/>
                  </a:lnTo>
                  <a:lnTo>
                    <a:pt x="2684" y="685"/>
                  </a:lnTo>
                  <a:lnTo>
                    <a:pt x="2684" y="688"/>
                  </a:lnTo>
                  <a:lnTo>
                    <a:pt x="2680" y="692"/>
                  </a:lnTo>
                  <a:lnTo>
                    <a:pt x="2676" y="696"/>
                  </a:lnTo>
                  <a:lnTo>
                    <a:pt x="2680" y="700"/>
                  </a:lnTo>
                  <a:lnTo>
                    <a:pt x="2681" y="701"/>
                  </a:lnTo>
                  <a:lnTo>
                    <a:pt x="2681" y="701"/>
                  </a:lnTo>
                  <a:lnTo>
                    <a:pt x="2682" y="701"/>
                  </a:lnTo>
                  <a:lnTo>
                    <a:pt x="2682" y="701"/>
                  </a:lnTo>
                  <a:lnTo>
                    <a:pt x="2684" y="701"/>
                  </a:lnTo>
                  <a:lnTo>
                    <a:pt x="2684" y="703"/>
                  </a:lnTo>
                  <a:lnTo>
                    <a:pt x="2684" y="704"/>
                  </a:lnTo>
                  <a:lnTo>
                    <a:pt x="2684" y="708"/>
                  </a:lnTo>
                  <a:lnTo>
                    <a:pt x="2684" y="713"/>
                  </a:lnTo>
                  <a:lnTo>
                    <a:pt x="2680" y="717"/>
                  </a:lnTo>
                  <a:lnTo>
                    <a:pt x="2680" y="729"/>
                  </a:lnTo>
                  <a:lnTo>
                    <a:pt x="2672" y="734"/>
                  </a:lnTo>
                  <a:lnTo>
                    <a:pt x="2668" y="738"/>
                  </a:lnTo>
                  <a:lnTo>
                    <a:pt x="2667" y="742"/>
                  </a:lnTo>
                  <a:lnTo>
                    <a:pt x="2665" y="746"/>
                  </a:lnTo>
                  <a:lnTo>
                    <a:pt x="2665" y="747"/>
                  </a:lnTo>
                  <a:lnTo>
                    <a:pt x="2664" y="748"/>
                  </a:lnTo>
                  <a:lnTo>
                    <a:pt x="2664" y="749"/>
                  </a:lnTo>
                  <a:lnTo>
                    <a:pt x="2663" y="749"/>
                  </a:lnTo>
                  <a:lnTo>
                    <a:pt x="2661" y="752"/>
                  </a:lnTo>
                  <a:lnTo>
                    <a:pt x="2661" y="755"/>
                  </a:lnTo>
                  <a:lnTo>
                    <a:pt x="2660" y="759"/>
                  </a:lnTo>
                  <a:lnTo>
                    <a:pt x="2656" y="762"/>
                  </a:lnTo>
                  <a:lnTo>
                    <a:pt x="2656" y="768"/>
                  </a:lnTo>
                  <a:lnTo>
                    <a:pt x="2649" y="775"/>
                  </a:lnTo>
                  <a:lnTo>
                    <a:pt x="2645" y="779"/>
                  </a:lnTo>
                  <a:lnTo>
                    <a:pt x="2637" y="788"/>
                  </a:lnTo>
                  <a:lnTo>
                    <a:pt x="2633" y="792"/>
                  </a:lnTo>
                  <a:lnTo>
                    <a:pt x="2629" y="796"/>
                  </a:lnTo>
                  <a:lnTo>
                    <a:pt x="2613" y="809"/>
                  </a:lnTo>
                  <a:lnTo>
                    <a:pt x="2602" y="809"/>
                  </a:lnTo>
                  <a:lnTo>
                    <a:pt x="2598" y="813"/>
                  </a:lnTo>
                  <a:lnTo>
                    <a:pt x="2586" y="813"/>
                  </a:lnTo>
                  <a:lnTo>
                    <a:pt x="2578" y="817"/>
                  </a:lnTo>
                  <a:lnTo>
                    <a:pt x="2575" y="821"/>
                  </a:lnTo>
                  <a:lnTo>
                    <a:pt x="2571" y="825"/>
                  </a:lnTo>
                  <a:lnTo>
                    <a:pt x="2559" y="825"/>
                  </a:lnTo>
                  <a:lnTo>
                    <a:pt x="2555" y="829"/>
                  </a:lnTo>
                  <a:lnTo>
                    <a:pt x="2547" y="829"/>
                  </a:lnTo>
                  <a:lnTo>
                    <a:pt x="2547" y="832"/>
                  </a:lnTo>
                  <a:lnTo>
                    <a:pt x="2547" y="834"/>
                  </a:lnTo>
                  <a:lnTo>
                    <a:pt x="2547" y="836"/>
                  </a:lnTo>
                  <a:lnTo>
                    <a:pt x="2549" y="838"/>
                  </a:lnTo>
                  <a:lnTo>
                    <a:pt x="2549" y="840"/>
                  </a:lnTo>
                  <a:lnTo>
                    <a:pt x="2551" y="845"/>
                  </a:lnTo>
                  <a:lnTo>
                    <a:pt x="2555" y="849"/>
                  </a:lnTo>
                  <a:lnTo>
                    <a:pt x="2555" y="854"/>
                  </a:lnTo>
                  <a:lnTo>
                    <a:pt x="2551" y="858"/>
                  </a:lnTo>
                  <a:lnTo>
                    <a:pt x="2551" y="862"/>
                  </a:lnTo>
                  <a:lnTo>
                    <a:pt x="2547" y="866"/>
                  </a:lnTo>
                  <a:lnTo>
                    <a:pt x="2543" y="875"/>
                  </a:lnTo>
                  <a:lnTo>
                    <a:pt x="2532" y="875"/>
                  </a:lnTo>
                  <a:lnTo>
                    <a:pt x="2528" y="870"/>
                  </a:lnTo>
                  <a:lnTo>
                    <a:pt x="2528" y="858"/>
                  </a:lnTo>
                  <a:lnTo>
                    <a:pt x="2532" y="849"/>
                  </a:lnTo>
                  <a:lnTo>
                    <a:pt x="2540" y="849"/>
                  </a:lnTo>
                  <a:lnTo>
                    <a:pt x="2543" y="849"/>
                  </a:lnTo>
                  <a:lnTo>
                    <a:pt x="2545" y="849"/>
                  </a:lnTo>
                  <a:lnTo>
                    <a:pt x="2546" y="848"/>
                  </a:lnTo>
                  <a:lnTo>
                    <a:pt x="2546" y="847"/>
                  </a:lnTo>
                  <a:lnTo>
                    <a:pt x="2545" y="845"/>
                  </a:lnTo>
                  <a:lnTo>
                    <a:pt x="2543" y="844"/>
                  </a:lnTo>
                  <a:lnTo>
                    <a:pt x="2542" y="843"/>
                  </a:lnTo>
                  <a:lnTo>
                    <a:pt x="2541" y="842"/>
                  </a:lnTo>
                  <a:lnTo>
                    <a:pt x="2540" y="842"/>
                  </a:lnTo>
                  <a:lnTo>
                    <a:pt x="2540" y="825"/>
                  </a:lnTo>
                  <a:lnTo>
                    <a:pt x="2536" y="829"/>
                  </a:lnTo>
                  <a:lnTo>
                    <a:pt x="2533" y="827"/>
                  </a:lnTo>
                  <a:lnTo>
                    <a:pt x="2532" y="827"/>
                  </a:lnTo>
                  <a:lnTo>
                    <a:pt x="2532" y="827"/>
                  </a:lnTo>
                  <a:lnTo>
                    <a:pt x="2530" y="826"/>
                  </a:lnTo>
                  <a:lnTo>
                    <a:pt x="2530" y="826"/>
                  </a:lnTo>
                  <a:lnTo>
                    <a:pt x="2529" y="826"/>
                  </a:lnTo>
                  <a:lnTo>
                    <a:pt x="2528" y="826"/>
                  </a:lnTo>
                  <a:lnTo>
                    <a:pt x="2524" y="825"/>
                  </a:lnTo>
                  <a:lnTo>
                    <a:pt x="2520" y="827"/>
                  </a:lnTo>
                  <a:lnTo>
                    <a:pt x="2518" y="829"/>
                  </a:lnTo>
                  <a:lnTo>
                    <a:pt x="2516" y="830"/>
                  </a:lnTo>
                  <a:lnTo>
                    <a:pt x="2514" y="831"/>
                  </a:lnTo>
                  <a:lnTo>
                    <a:pt x="2512" y="831"/>
                  </a:lnTo>
                  <a:lnTo>
                    <a:pt x="2511" y="832"/>
                  </a:lnTo>
                  <a:lnTo>
                    <a:pt x="2510" y="835"/>
                  </a:lnTo>
                  <a:lnTo>
                    <a:pt x="2507" y="838"/>
                  </a:lnTo>
                  <a:lnTo>
                    <a:pt x="2506" y="842"/>
                  </a:lnTo>
                  <a:lnTo>
                    <a:pt x="2498" y="849"/>
                  </a:lnTo>
                  <a:lnTo>
                    <a:pt x="2495" y="853"/>
                  </a:lnTo>
                  <a:lnTo>
                    <a:pt x="2495" y="856"/>
                  </a:lnTo>
                  <a:lnTo>
                    <a:pt x="2494" y="857"/>
                  </a:lnTo>
                  <a:lnTo>
                    <a:pt x="2494" y="858"/>
                  </a:lnTo>
                  <a:lnTo>
                    <a:pt x="2494" y="860"/>
                  </a:lnTo>
                  <a:lnTo>
                    <a:pt x="2494" y="862"/>
                  </a:lnTo>
                  <a:lnTo>
                    <a:pt x="2494" y="866"/>
                  </a:lnTo>
                  <a:lnTo>
                    <a:pt x="2494" y="870"/>
                  </a:lnTo>
                  <a:lnTo>
                    <a:pt x="2502" y="879"/>
                  </a:lnTo>
                  <a:lnTo>
                    <a:pt x="2502" y="883"/>
                  </a:lnTo>
                  <a:lnTo>
                    <a:pt x="2508" y="891"/>
                  </a:lnTo>
                  <a:lnTo>
                    <a:pt x="2520" y="904"/>
                  </a:lnTo>
                  <a:lnTo>
                    <a:pt x="2524" y="908"/>
                  </a:lnTo>
                  <a:lnTo>
                    <a:pt x="2524" y="912"/>
                  </a:lnTo>
                  <a:lnTo>
                    <a:pt x="2532" y="921"/>
                  </a:lnTo>
                  <a:lnTo>
                    <a:pt x="2532" y="932"/>
                  </a:lnTo>
                  <a:lnTo>
                    <a:pt x="2536" y="941"/>
                  </a:lnTo>
                  <a:lnTo>
                    <a:pt x="2536" y="958"/>
                  </a:lnTo>
                  <a:lnTo>
                    <a:pt x="2534" y="958"/>
                  </a:lnTo>
                  <a:lnTo>
                    <a:pt x="2533" y="960"/>
                  </a:lnTo>
                  <a:lnTo>
                    <a:pt x="2532" y="962"/>
                  </a:lnTo>
                  <a:lnTo>
                    <a:pt x="2532" y="965"/>
                  </a:lnTo>
                  <a:lnTo>
                    <a:pt x="2532" y="967"/>
                  </a:lnTo>
                  <a:lnTo>
                    <a:pt x="2532" y="971"/>
                  </a:lnTo>
                  <a:lnTo>
                    <a:pt x="2532" y="974"/>
                  </a:lnTo>
                  <a:lnTo>
                    <a:pt x="2528" y="979"/>
                  </a:lnTo>
                  <a:lnTo>
                    <a:pt x="2524" y="983"/>
                  </a:lnTo>
                  <a:lnTo>
                    <a:pt x="2516" y="987"/>
                  </a:lnTo>
                  <a:lnTo>
                    <a:pt x="2512" y="991"/>
                  </a:lnTo>
                  <a:lnTo>
                    <a:pt x="2506" y="995"/>
                  </a:lnTo>
                  <a:lnTo>
                    <a:pt x="2502" y="1000"/>
                  </a:lnTo>
                  <a:lnTo>
                    <a:pt x="2494" y="1008"/>
                  </a:lnTo>
                  <a:lnTo>
                    <a:pt x="2490" y="1011"/>
                  </a:lnTo>
                  <a:lnTo>
                    <a:pt x="2483" y="1015"/>
                  </a:lnTo>
                  <a:lnTo>
                    <a:pt x="2483" y="1000"/>
                  </a:lnTo>
                  <a:lnTo>
                    <a:pt x="2486" y="996"/>
                  </a:lnTo>
                  <a:lnTo>
                    <a:pt x="2479" y="991"/>
                  </a:lnTo>
                  <a:lnTo>
                    <a:pt x="2471" y="991"/>
                  </a:lnTo>
                  <a:lnTo>
                    <a:pt x="2467" y="987"/>
                  </a:lnTo>
                  <a:lnTo>
                    <a:pt x="2463" y="979"/>
                  </a:lnTo>
                  <a:lnTo>
                    <a:pt x="2459" y="974"/>
                  </a:lnTo>
                  <a:lnTo>
                    <a:pt x="2459" y="970"/>
                  </a:lnTo>
                  <a:lnTo>
                    <a:pt x="2447" y="958"/>
                  </a:lnTo>
                  <a:lnTo>
                    <a:pt x="2444" y="957"/>
                  </a:lnTo>
                  <a:lnTo>
                    <a:pt x="2440" y="957"/>
                  </a:lnTo>
                  <a:lnTo>
                    <a:pt x="2437" y="957"/>
                  </a:lnTo>
                  <a:lnTo>
                    <a:pt x="2436" y="957"/>
                  </a:lnTo>
                  <a:lnTo>
                    <a:pt x="2436" y="958"/>
                  </a:lnTo>
                  <a:lnTo>
                    <a:pt x="2436" y="958"/>
                  </a:lnTo>
                  <a:lnTo>
                    <a:pt x="2436" y="957"/>
                  </a:lnTo>
                  <a:lnTo>
                    <a:pt x="2436" y="957"/>
                  </a:lnTo>
                  <a:lnTo>
                    <a:pt x="2437" y="956"/>
                  </a:lnTo>
                  <a:lnTo>
                    <a:pt x="2436" y="953"/>
                  </a:lnTo>
                  <a:lnTo>
                    <a:pt x="2436" y="949"/>
                  </a:lnTo>
                  <a:lnTo>
                    <a:pt x="2428" y="949"/>
                  </a:lnTo>
                  <a:lnTo>
                    <a:pt x="2428" y="958"/>
                  </a:lnTo>
                  <a:lnTo>
                    <a:pt x="2424" y="966"/>
                  </a:lnTo>
                  <a:lnTo>
                    <a:pt x="2424" y="970"/>
                  </a:lnTo>
                  <a:lnTo>
                    <a:pt x="2420" y="974"/>
                  </a:lnTo>
                  <a:lnTo>
                    <a:pt x="2419" y="983"/>
                  </a:lnTo>
                  <a:lnTo>
                    <a:pt x="2418" y="989"/>
                  </a:lnTo>
                  <a:lnTo>
                    <a:pt x="2416" y="996"/>
                  </a:lnTo>
                  <a:lnTo>
                    <a:pt x="2416" y="1008"/>
                  </a:lnTo>
                  <a:lnTo>
                    <a:pt x="2424" y="1008"/>
                  </a:lnTo>
                  <a:lnTo>
                    <a:pt x="2428" y="1015"/>
                  </a:lnTo>
                  <a:lnTo>
                    <a:pt x="2428" y="1020"/>
                  </a:lnTo>
                  <a:lnTo>
                    <a:pt x="2432" y="1024"/>
                  </a:lnTo>
                  <a:lnTo>
                    <a:pt x="2432" y="1030"/>
                  </a:lnTo>
                  <a:lnTo>
                    <a:pt x="2432" y="1033"/>
                  </a:lnTo>
                  <a:lnTo>
                    <a:pt x="2432" y="1035"/>
                  </a:lnTo>
                  <a:lnTo>
                    <a:pt x="2433" y="1037"/>
                  </a:lnTo>
                  <a:lnTo>
                    <a:pt x="2433" y="1037"/>
                  </a:lnTo>
                  <a:lnTo>
                    <a:pt x="2436" y="1039"/>
                  </a:lnTo>
                  <a:lnTo>
                    <a:pt x="2438" y="1040"/>
                  </a:lnTo>
                  <a:lnTo>
                    <a:pt x="2444" y="1041"/>
                  </a:lnTo>
                  <a:lnTo>
                    <a:pt x="2451" y="1049"/>
                  </a:lnTo>
                  <a:lnTo>
                    <a:pt x="2455" y="1053"/>
                  </a:lnTo>
                  <a:lnTo>
                    <a:pt x="2463" y="1062"/>
                  </a:lnTo>
                  <a:lnTo>
                    <a:pt x="2466" y="1072"/>
                  </a:lnTo>
                  <a:lnTo>
                    <a:pt x="2467" y="1084"/>
                  </a:lnTo>
                  <a:lnTo>
                    <a:pt x="2467" y="1098"/>
                  </a:lnTo>
                  <a:lnTo>
                    <a:pt x="2475" y="1107"/>
                  </a:lnTo>
                  <a:lnTo>
                    <a:pt x="2475" y="1111"/>
                  </a:lnTo>
                  <a:lnTo>
                    <a:pt x="2479" y="1115"/>
                  </a:lnTo>
                  <a:lnTo>
                    <a:pt x="2471" y="1123"/>
                  </a:lnTo>
                  <a:lnTo>
                    <a:pt x="2462" y="1120"/>
                  </a:lnTo>
                  <a:lnTo>
                    <a:pt x="2458" y="1116"/>
                  </a:lnTo>
                  <a:lnTo>
                    <a:pt x="2454" y="1113"/>
                  </a:lnTo>
                  <a:lnTo>
                    <a:pt x="2447" y="1107"/>
                  </a:lnTo>
                  <a:lnTo>
                    <a:pt x="2446" y="1106"/>
                  </a:lnTo>
                  <a:lnTo>
                    <a:pt x="2446" y="1105"/>
                  </a:lnTo>
                  <a:lnTo>
                    <a:pt x="2446" y="1105"/>
                  </a:lnTo>
                  <a:lnTo>
                    <a:pt x="2446" y="1103"/>
                  </a:lnTo>
                  <a:lnTo>
                    <a:pt x="2445" y="1103"/>
                  </a:lnTo>
                  <a:lnTo>
                    <a:pt x="2445" y="1102"/>
                  </a:lnTo>
                  <a:lnTo>
                    <a:pt x="2445" y="1101"/>
                  </a:lnTo>
                  <a:lnTo>
                    <a:pt x="2442" y="1100"/>
                  </a:lnTo>
                  <a:lnTo>
                    <a:pt x="2442" y="1097"/>
                  </a:lnTo>
                  <a:lnTo>
                    <a:pt x="2441" y="1096"/>
                  </a:lnTo>
                  <a:lnTo>
                    <a:pt x="2441" y="1096"/>
                  </a:lnTo>
                  <a:lnTo>
                    <a:pt x="2441" y="1096"/>
                  </a:lnTo>
                  <a:lnTo>
                    <a:pt x="2441" y="1096"/>
                  </a:lnTo>
                  <a:lnTo>
                    <a:pt x="2440" y="1094"/>
                  </a:lnTo>
                  <a:lnTo>
                    <a:pt x="2436" y="1087"/>
                  </a:lnTo>
                  <a:lnTo>
                    <a:pt x="2432" y="1083"/>
                  </a:lnTo>
                  <a:lnTo>
                    <a:pt x="2432" y="1070"/>
                  </a:lnTo>
                  <a:lnTo>
                    <a:pt x="2432" y="1065"/>
                  </a:lnTo>
                  <a:lnTo>
                    <a:pt x="2432" y="1061"/>
                  </a:lnTo>
                  <a:lnTo>
                    <a:pt x="2432" y="1059"/>
                  </a:lnTo>
                  <a:lnTo>
                    <a:pt x="2432" y="1058"/>
                  </a:lnTo>
                  <a:lnTo>
                    <a:pt x="2431" y="1058"/>
                  </a:lnTo>
                  <a:lnTo>
                    <a:pt x="2431" y="1058"/>
                  </a:lnTo>
                  <a:lnTo>
                    <a:pt x="2429" y="1058"/>
                  </a:lnTo>
                  <a:lnTo>
                    <a:pt x="2429" y="1058"/>
                  </a:lnTo>
                  <a:lnTo>
                    <a:pt x="2428" y="1057"/>
                  </a:lnTo>
                  <a:lnTo>
                    <a:pt x="2428" y="1049"/>
                  </a:lnTo>
                  <a:lnTo>
                    <a:pt x="2424" y="1045"/>
                  </a:lnTo>
                  <a:lnTo>
                    <a:pt x="2420" y="1036"/>
                  </a:lnTo>
                  <a:lnTo>
                    <a:pt x="2416" y="1032"/>
                  </a:lnTo>
                  <a:lnTo>
                    <a:pt x="2409" y="1024"/>
                  </a:lnTo>
                  <a:lnTo>
                    <a:pt x="2405" y="1024"/>
                  </a:lnTo>
                  <a:lnTo>
                    <a:pt x="2405" y="1008"/>
                  </a:lnTo>
                  <a:lnTo>
                    <a:pt x="2409" y="1004"/>
                  </a:lnTo>
                  <a:lnTo>
                    <a:pt x="2409" y="979"/>
                  </a:lnTo>
                  <a:lnTo>
                    <a:pt x="2410" y="978"/>
                  </a:lnTo>
                  <a:lnTo>
                    <a:pt x="2411" y="978"/>
                  </a:lnTo>
                  <a:lnTo>
                    <a:pt x="2412" y="978"/>
                  </a:lnTo>
                  <a:lnTo>
                    <a:pt x="2412" y="978"/>
                  </a:lnTo>
                  <a:lnTo>
                    <a:pt x="2412" y="978"/>
                  </a:lnTo>
                  <a:lnTo>
                    <a:pt x="2411" y="976"/>
                  </a:lnTo>
                  <a:lnTo>
                    <a:pt x="2410" y="974"/>
                  </a:lnTo>
                  <a:lnTo>
                    <a:pt x="2409" y="970"/>
                  </a:lnTo>
                  <a:lnTo>
                    <a:pt x="2409" y="949"/>
                  </a:lnTo>
                  <a:lnTo>
                    <a:pt x="2405" y="945"/>
                  </a:lnTo>
                  <a:lnTo>
                    <a:pt x="2405" y="941"/>
                  </a:lnTo>
                  <a:lnTo>
                    <a:pt x="2401" y="937"/>
                  </a:lnTo>
                  <a:lnTo>
                    <a:pt x="2401" y="925"/>
                  </a:lnTo>
                  <a:lnTo>
                    <a:pt x="2397" y="917"/>
                  </a:lnTo>
                  <a:lnTo>
                    <a:pt x="2397" y="912"/>
                  </a:lnTo>
                  <a:lnTo>
                    <a:pt x="2397" y="908"/>
                  </a:lnTo>
                  <a:lnTo>
                    <a:pt x="2397" y="905"/>
                  </a:lnTo>
                  <a:lnTo>
                    <a:pt x="2397" y="904"/>
                  </a:lnTo>
                  <a:lnTo>
                    <a:pt x="2397" y="902"/>
                  </a:lnTo>
                  <a:lnTo>
                    <a:pt x="2396" y="901"/>
                  </a:lnTo>
                  <a:lnTo>
                    <a:pt x="2394" y="899"/>
                  </a:lnTo>
                  <a:lnTo>
                    <a:pt x="2393" y="896"/>
                  </a:lnTo>
                  <a:lnTo>
                    <a:pt x="2389" y="896"/>
                  </a:lnTo>
                  <a:lnTo>
                    <a:pt x="2387" y="897"/>
                  </a:lnTo>
                  <a:lnTo>
                    <a:pt x="2385" y="897"/>
                  </a:lnTo>
                  <a:lnTo>
                    <a:pt x="2384" y="899"/>
                  </a:lnTo>
                  <a:lnTo>
                    <a:pt x="2384" y="899"/>
                  </a:lnTo>
                  <a:lnTo>
                    <a:pt x="2383" y="900"/>
                  </a:lnTo>
                  <a:lnTo>
                    <a:pt x="2380" y="901"/>
                  </a:lnTo>
                  <a:lnTo>
                    <a:pt x="2377" y="904"/>
                  </a:lnTo>
                  <a:lnTo>
                    <a:pt x="2370" y="912"/>
                  </a:lnTo>
                  <a:lnTo>
                    <a:pt x="2367" y="912"/>
                  </a:lnTo>
                  <a:lnTo>
                    <a:pt x="2364" y="912"/>
                  </a:lnTo>
                  <a:lnTo>
                    <a:pt x="2363" y="910"/>
                  </a:lnTo>
                  <a:lnTo>
                    <a:pt x="2362" y="910"/>
                  </a:lnTo>
                  <a:lnTo>
                    <a:pt x="2361" y="909"/>
                  </a:lnTo>
                  <a:lnTo>
                    <a:pt x="2358" y="908"/>
                  </a:lnTo>
                  <a:lnTo>
                    <a:pt x="2358" y="891"/>
                  </a:lnTo>
                  <a:lnTo>
                    <a:pt x="2362" y="891"/>
                  </a:lnTo>
                  <a:lnTo>
                    <a:pt x="2363" y="891"/>
                  </a:lnTo>
                  <a:lnTo>
                    <a:pt x="2364" y="890"/>
                  </a:lnTo>
                  <a:lnTo>
                    <a:pt x="2363" y="888"/>
                  </a:lnTo>
                  <a:lnTo>
                    <a:pt x="2363" y="887"/>
                  </a:lnTo>
                  <a:lnTo>
                    <a:pt x="2362" y="886"/>
                  </a:lnTo>
                  <a:lnTo>
                    <a:pt x="2361" y="884"/>
                  </a:lnTo>
                  <a:lnTo>
                    <a:pt x="2359" y="883"/>
                  </a:lnTo>
                  <a:lnTo>
                    <a:pt x="2358" y="883"/>
                  </a:lnTo>
                  <a:lnTo>
                    <a:pt x="2358" y="878"/>
                  </a:lnTo>
                  <a:lnTo>
                    <a:pt x="2358" y="875"/>
                  </a:lnTo>
                  <a:lnTo>
                    <a:pt x="2357" y="874"/>
                  </a:lnTo>
                  <a:lnTo>
                    <a:pt x="2357" y="871"/>
                  </a:lnTo>
                  <a:lnTo>
                    <a:pt x="2355" y="870"/>
                  </a:lnTo>
                  <a:lnTo>
                    <a:pt x="2354" y="866"/>
                  </a:lnTo>
                  <a:lnTo>
                    <a:pt x="2350" y="858"/>
                  </a:lnTo>
                  <a:lnTo>
                    <a:pt x="2331" y="838"/>
                  </a:lnTo>
                  <a:lnTo>
                    <a:pt x="2331" y="825"/>
                  </a:lnTo>
                  <a:lnTo>
                    <a:pt x="2327" y="817"/>
                  </a:lnTo>
                  <a:lnTo>
                    <a:pt x="2327" y="813"/>
                  </a:lnTo>
                  <a:lnTo>
                    <a:pt x="2323" y="809"/>
                  </a:lnTo>
                  <a:lnTo>
                    <a:pt x="2319" y="809"/>
                  </a:lnTo>
                  <a:lnTo>
                    <a:pt x="2315" y="813"/>
                  </a:lnTo>
                  <a:lnTo>
                    <a:pt x="2311" y="821"/>
                  </a:lnTo>
                  <a:lnTo>
                    <a:pt x="2304" y="821"/>
                  </a:lnTo>
                  <a:lnTo>
                    <a:pt x="2300" y="825"/>
                  </a:lnTo>
                  <a:lnTo>
                    <a:pt x="2276" y="825"/>
                  </a:lnTo>
                  <a:lnTo>
                    <a:pt x="2270" y="830"/>
                  </a:lnTo>
                  <a:lnTo>
                    <a:pt x="2269" y="842"/>
                  </a:lnTo>
                  <a:lnTo>
                    <a:pt x="2262" y="849"/>
                  </a:lnTo>
                  <a:lnTo>
                    <a:pt x="2258" y="854"/>
                  </a:lnTo>
                  <a:lnTo>
                    <a:pt x="2254" y="854"/>
                  </a:lnTo>
                  <a:lnTo>
                    <a:pt x="2243" y="866"/>
                  </a:lnTo>
                  <a:lnTo>
                    <a:pt x="2223" y="887"/>
                  </a:lnTo>
                  <a:lnTo>
                    <a:pt x="2215" y="896"/>
                  </a:lnTo>
                  <a:lnTo>
                    <a:pt x="2215" y="900"/>
                  </a:lnTo>
                  <a:lnTo>
                    <a:pt x="2211" y="904"/>
                  </a:lnTo>
                  <a:lnTo>
                    <a:pt x="2208" y="905"/>
                  </a:lnTo>
                  <a:lnTo>
                    <a:pt x="2206" y="905"/>
                  </a:lnTo>
                  <a:lnTo>
                    <a:pt x="2205" y="905"/>
                  </a:lnTo>
                  <a:lnTo>
                    <a:pt x="2205" y="905"/>
                  </a:lnTo>
                  <a:lnTo>
                    <a:pt x="2204" y="905"/>
                  </a:lnTo>
                  <a:lnTo>
                    <a:pt x="2204" y="905"/>
                  </a:lnTo>
                  <a:lnTo>
                    <a:pt x="2204" y="906"/>
                  </a:lnTo>
                  <a:lnTo>
                    <a:pt x="2202" y="908"/>
                  </a:lnTo>
                  <a:lnTo>
                    <a:pt x="2200" y="909"/>
                  </a:lnTo>
                  <a:lnTo>
                    <a:pt x="2198" y="909"/>
                  </a:lnTo>
                  <a:lnTo>
                    <a:pt x="2197" y="910"/>
                  </a:lnTo>
                  <a:lnTo>
                    <a:pt x="2197" y="912"/>
                  </a:lnTo>
                  <a:lnTo>
                    <a:pt x="2196" y="913"/>
                  </a:lnTo>
                  <a:lnTo>
                    <a:pt x="2196" y="913"/>
                  </a:lnTo>
                  <a:lnTo>
                    <a:pt x="2195" y="914"/>
                  </a:lnTo>
                  <a:lnTo>
                    <a:pt x="2195" y="914"/>
                  </a:lnTo>
                  <a:lnTo>
                    <a:pt x="2193" y="914"/>
                  </a:lnTo>
                  <a:lnTo>
                    <a:pt x="2193" y="914"/>
                  </a:lnTo>
                  <a:lnTo>
                    <a:pt x="2192" y="915"/>
                  </a:lnTo>
                  <a:lnTo>
                    <a:pt x="2192" y="917"/>
                  </a:lnTo>
                  <a:lnTo>
                    <a:pt x="2191" y="917"/>
                  </a:lnTo>
                  <a:lnTo>
                    <a:pt x="2189" y="917"/>
                  </a:lnTo>
                  <a:lnTo>
                    <a:pt x="2188" y="917"/>
                  </a:lnTo>
                  <a:lnTo>
                    <a:pt x="2188" y="917"/>
                  </a:lnTo>
                  <a:lnTo>
                    <a:pt x="2188" y="918"/>
                  </a:lnTo>
                  <a:lnTo>
                    <a:pt x="2188" y="921"/>
                  </a:lnTo>
                  <a:lnTo>
                    <a:pt x="2187" y="923"/>
                  </a:lnTo>
                  <a:lnTo>
                    <a:pt x="2187" y="928"/>
                  </a:lnTo>
                  <a:lnTo>
                    <a:pt x="2188" y="935"/>
                  </a:lnTo>
                  <a:lnTo>
                    <a:pt x="2188" y="937"/>
                  </a:lnTo>
                  <a:lnTo>
                    <a:pt x="2188" y="940"/>
                  </a:lnTo>
                  <a:lnTo>
                    <a:pt x="2188" y="940"/>
                  </a:lnTo>
                  <a:lnTo>
                    <a:pt x="2188" y="941"/>
                  </a:lnTo>
                  <a:lnTo>
                    <a:pt x="2189" y="940"/>
                  </a:lnTo>
                  <a:lnTo>
                    <a:pt x="2189" y="940"/>
                  </a:lnTo>
                  <a:lnTo>
                    <a:pt x="2191" y="940"/>
                  </a:lnTo>
                  <a:lnTo>
                    <a:pt x="2192" y="941"/>
                  </a:lnTo>
                  <a:lnTo>
                    <a:pt x="2192" y="958"/>
                  </a:lnTo>
                  <a:lnTo>
                    <a:pt x="2188" y="962"/>
                  </a:lnTo>
                  <a:lnTo>
                    <a:pt x="2188" y="970"/>
                  </a:lnTo>
                  <a:lnTo>
                    <a:pt x="2185" y="970"/>
                  </a:lnTo>
                  <a:lnTo>
                    <a:pt x="2184" y="970"/>
                  </a:lnTo>
                  <a:lnTo>
                    <a:pt x="2184" y="970"/>
                  </a:lnTo>
                  <a:lnTo>
                    <a:pt x="2184" y="971"/>
                  </a:lnTo>
                  <a:lnTo>
                    <a:pt x="2184" y="973"/>
                  </a:lnTo>
                  <a:lnTo>
                    <a:pt x="2185" y="975"/>
                  </a:lnTo>
                  <a:lnTo>
                    <a:pt x="2185" y="978"/>
                  </a:lnTo>
                  <a:lnTo>
                    <a:pt x="2185" y="979"/>
                  </a:lnTo>
                  <a:lnTo>
                    <a:pt x="2185" y="980"/>
                  </a:lnTo>
                  <a:lnTo>
                    <a:pt x="2185" y="980"/>
                  </a:lnTo>
                  <a:lnTo>
                    <a:pt x="2185" y="980"/>
                  </a:lnTo>
                  <a:lnTo>
                    <a:pt x="2187" y="982"/>
                  </a:lnTo>
                  <a:lnTo>
                    <a:pt x="2188" y="983"/>
                  </a:lnTo>
                  <a:lnTo>
                    <a:pt x="2184" y="991"/>
                  </a:lnTo>
                  <a:lnTo>
                    <a:pt x="2180" y="995"/>
                  </a:lnTo>
                  <a:lnTo>
                    <a:pt x="2179" y="997"/>
                  </a:lnTo>
                  <a:lnTo>
                    <a:pt x="2179" y="998"/>
                  </a:lnTo>
                  <a:lnTo>
                    <a:pt x="2178" y="1000"/>
                  </a:lnTo>
                  <a:lnTo>
                    <a:pt x="2178" y="1001"/>
                  </a:lnTo>
                  <a:lnTo>
                    <a:pt x="2176" y="1004"/>
                  </a:lnTo>
                  <a:lnTo>
                    <a:pt x="2175" y="1004"/>
                  </a:lnTo>
                  <a:lnTo>
                    <a:pt x="2175" y="1005"/>
                  </a:lnTo>
                  <a:lnTo>
                    <a:pt x="2175" y="1005"/>
                  </a:lnTo>
                  <a:lnTo>
                    <a:pt x="2174" y="1005"/>
                  </a:lnTo>
                  <a:lnTo>
                    <a:pt x="2174" y="1005"/>
                  </a:lnTo>
                  <a:lnTo>
                    <a:pt x="2173" y="1006"/>
                  </a:lnTo>
                  <a:lnTo>
                    <a:pt x="2173" y="1008"/>
                  </a:lnTo>
                  <a:lnTo>
                    <a:pt x="2169" y="1010"/>
                  </a:lnTo>
                  <a:lnTo>
                    <a:pt x="2167" y="1011"/>
                  </a:lnTo>
                  <a:lnTo>
                    <a:pt x="2166" y="1013"/>
                  </a:lnTo>
                  <a:lnTo>
                    <a:pt x="2165" y="1014"/>
                  </a:lnTo>
                  <a:lnTo>
                    <a:pt x="2165" y="1014"/>
                  </a:lnTo>
                  <a:lnTo>
                    <a:pt x="2165" y="1015"/>
                  </a:lnTo>
                  <a:lnTo>
                    <a:pt x="2163" y="1018"/>
                  </a:lnTo>
                  <a:lnTo>
                    <a:pt x="2162" y="1020"/>
                  </a:lnTo>
                  <a:lnTo>
                    <a:pt x="2161" y="1024"/>
                  </a:lnTo>
                  <a:lnTo>
                    <a:pt x="2153" y="1020"/>
                  </a:lnTo>
                  <a:lnTo>
                    <a:pt x="2149" y="1015"/>
                  </a:lnTo>
                  <a:lnTo>
                    <a:pt x="2149" y="1011"/>
                  </a:lnTo>
                  <a:lnTo>
                    <a:pt x="2145" y="1008"/>
                  </a:lnTo>
                  <a:lnTo>
                    <a:pt x="2145" y="1000"/>
                  </a:lnTo>
                  <a:lnTo>
                    <a:pt x="2141" y="995"/>
                  </a:lnTo>
                  <a:lnTo>
                    <a:pt x="2141" y="987"/>
                  </a:lnTo>
                  <a:lnTo>
                    <a:pt x="2138" y="983"/>
                  </a:lnTo>
                  <a:lnTo>
                    <a:pt x="2138" y="974"/>
                  </a:lnTo>
                  <a:lnTo>
                    <a:pt x="2130" y="966"/>
                  </a:lnTo>
                  <a:lnTo>
                    <a:pt x="2130" y="958"/>
                  </a:lnTo>
                  <a:lnTo>
                    <a:pt x="2126" y="953"/>
                  </a:lnTo>
                  <a:lnTo>
                    <a:pt x="2126" y="949"/>
                  </a:lnTo>
                  <a:lnTo>
                    <a:pt x="2125" y="945"/>
                  </a:lnTo>
                  <a:lnTo>
                    <a:pt x="2125" y="943"/>
                  </a:lnTo>
                  <a:lnTo>
                    <a:pt x="2123" y="940"/>
                  </a:lnTo>
                  <a:lnTo>
                    <a:pt x="2123" y="937"/>
                  </a:lnTo>
                  <a:lnTo>
                    <a:pt x="2122" y="932"/>
                  </a:lnTo>
                  <a:lnTo>
                    <a:pt x="2118" y="928"/>
                  </a:lnTo>
                  <a:lnTo>
                    <a:pt x="2118" y="925"/>
                  </a:lnTo>
                  <a:lnTo>
                    <a:pt x="2114" y="921"/>
                  </a:lnTo>
                  <a:lnTo>
                    <a:pt x="2112" y="913"/>
                  </a:lnTo>
                  <a:lnTo>
                    <a:pt x="2110" y="908"/>
                  </a:lnTo>
                  <a:lnTo>
                    <a:pt x="2109" y="901"/>
                  </a:lnTo>
                  <a:lnTo>
                    <a:pt x="2106" y="892"/>
                  </a:lnTo>
                  <a:lnTo>
                    <a:pt x="2104" y="882"/>
                  </a:lnTo>
                  <a:lnTo>
                    <a:pt x="2104" y="871"/>
                  </a:lnTo>
                  <a:lnTo>
                    <a:pt x="2102" y="858"/>
                  </a:lnTo>
                  <a:lnTo>
                    <a:pt x="2099" y="854"/>
                  </a:lnTo>
                  <a:lnTo>
                    <a:pt x="2099" y="845"/>
                  </a:lnTo>
                  <a:lnTo>
                    <a:pt x="2101" y="845"/>
                  </a:lnTo>
                  <a:lnTo>
                    <a:pt x="2102" y="845"/>
                  </a:lnTo>
                  <a:lnTo>
                    <a:pt x="2102" y="845"/>
                  </a:lnTo>
                  <a:lnTo>
                    <a:pt x="2102" y="845"/>
                  </a:lnTo>
                  <a:lnTo>
                    <a:pt x="2101" y="843"/>
                  </a:lnTo>
                  <a:lnTo>
                    <a:pt x="2101" y="840"/>
                  </a:lnTo>
                  <a:lnTo>
                    <a:pt x="2101" y="838"/>
                  </a:lnTo>
                  <a:lnTo>
                    <a:pt x="2101" y="836"/>
                  </a:lnTo>
                  <a:lnTo>
                    <a:pt x="2101" y="836"/>
                  </a:lnTo>
                  <a:lnTo>
                    <a:pt x="2101" y="836"/>
                  </a:lnTo>
                  <a:lnTo>
                    <a:pt x="2101" y="835"/>
                  </a:lnTo>
                  <a:lnTo>
                    <a:pt x="2100" y="835"/>
                  </a:lnTo>
                  <a:lnTo>
                    <a:pt x="2099" y="834"/>
                  </a:lnTo>
                  <a:lnTo>
                    <a:pt x="2099" y="817"/>
                  </a:lnTo>
                  <a:lnTo>
                    <a:pt x="2095" y="817"/>
                  </a:lnTo>
                  <a:lnTo>
                    <a:pt x="2095" y="829"/>
                  </a:lnTo>
                  <a:lnTo>
                    <a:pt x="2091" y="834"/>
                  </a:lnTo>
                  <a:lnTo>
                    <a:pt x="2088" y="835"/>
                  </a:lnTo>
                  <a:lnTo>
                    <a:pt x="2087" y="836"/>
                  </a:lnTo>
                  <a:lnTo>
                    <a:pt x="2086" y="836"/>
                  </a:lnTo>
                  <a:lnTo>
                    <a:pt x="2084" y="836"/>
                  </a:lnTo>
                  <a:lnTo>
                    <a:pt x="2082" y="838"/>
                  </a:lnTo>
                  <a:lnTo>
                    <a:pt x="2079" y="838"/>
                  </a:lnTo>
                  <a:lnTo>
                    <a:pt x="2075" y="839"/>
                  </a:lnTo>
                  <a:lnTo>
                    <a:pt x="2060" y="821"/>
                  </a:lnTo>
                  <a:lnTo>
                    <a:pt x="2060" y="813"/>
                  </a:lnTo>
                  <a:lnTo>
                    <a:pt x="2067" y="813"/>
                  </a:lnTo>
                  <a:lnTo>
                    <a:pt x="2073" y="804"/>
                  </a:lnTo>
                  <a:lnTo>
                    <a:pt x="2067" y="809"/>
                  </a:lnTo>
                  <a:lnTo>
                    <a:pt x="2057" y="808"/>
                  </a:lnTo>
                  <a:lnTo>
                    <a:pt x="2040" y="792"/>
                  </a:lnTo>
                  <a:lnTo>
                    <a:pt x="2036" y="788"/>
                  </a:lnTo>
                  <a:lnTo>
                    <a:pt x="2032" y="779"/>
                  </a:lnTo>
                  <a:lnTo>
                    <a:pt x="2029" y="775"/>
                  </a:lnTo>
                  <a:lnTo>
                    <a:pt x="2025" y="771"/>
                  </a:lnTo>
                  <a:lnTo>
                    <a:pt x="1987" y="771"/>
                  </a:lnTo>
                  <a:lnTo>
                    <a:pt x="1982" y="773"/>
                  </a:lnTo>
                  <a:lnTo>
                    <a:pt x="1979" y="773"/>
                  </a:lnTo>
                  <a:lnTo>
                    <a:pt x="1975" y="774"/>
                  </a:lnTo>
                  <a:lnTo>
                    <a:pt x="1973" y="774"/>
                  </a:lnTo>
                  <a:lnTo>
                    <a:pt x="1968" y="775"/>
                  </a:lnTo>
                  <a:lnTo>
                    <a:pt x="1964" y="771"/>
                  </a:lnTo>
                  <a:lnTo>
                    <a:pt x="1944" y="771"/>
                  </a:lnTo>
                  <a:lnTo>
                    <a:pt x="1936" y="768"/>
                  </a:lnTo>
                  <a:lnTo>
                    <a:pt x="1925" y="768"/>
                  </a:lnTo>
                  <a:lnTo>
                    <a:pt x="1917" y="759"/>
                  </a:lnTo>
                  <a:lnTo>
                    <a:pt x="1917" y="755"/>
                  </a:lnTo>
                  <a:lnTo>
                    <a:pt x="1913" y="751"/>
                  </a:lnTo>
                  <a:lnTo>
                    <a:pt x="1909" y="747"/>
                  </a:lnTo>
                  <a:lnTo>
                    <a:pt x="1905" y="751"/>
                  </a:lnTo>
                  <a:lnTo>
                    <a:pt x="1901" y="751"/>
                  </a:lnTo>
                  <a:lnTo>
                    <a:pt x="1894" y="755"/>
                  </a:lnTo>
                  <a:lnTo>
                    <a:pt x="1886" y="755"/>
                  </a:lnTo>
                  <a:lnTo>
                    <a:pt x="1885" y="753"/>
                  </a:lnTo>
                  <a:lnTo>
                    <a:pt x="1885" y="753"/>
                  </a:lnTo>
                  <a:lnTo>
                    <a:pt x="1885" y="753"/>
                  </a:lnTo>
                  <a:lnTo>
                    <a:pt x="1885" y="753"/>
                  </a:lnTo>
                  <a:lnTo>
                    <a:pt x="1885" y="752"/>
                  </a:lnTo>
                  <a:lnTo>
                    <a:pt x="1883" y="752"/>
                  </a:lnTo>
                  <a:lnTo>
                    <a:pt x="1882" y="752"/>
                  </a:lnTo>
                  <a:lnTo>
                    <a:pt x="1878" y="749"/>
                  </a:lnTo>
                  <a:lnTo>
                    <a:pt x="1878" y="749"/>
                  </a:lnTo>
                  <a:lnTo>
                    <a:pt x="1876" y="748"/>
                  </a:lnTo>
                  <a:lnTo>
                    <a:pt x="1874" y="748"/>
                  </a:lnTo>
                  <a:lnTo>
                    <a:pt x="1872" y="747"/>
                  </a:lnTo>
                  <a:lnTo>
                    <a:pt x="1870" y="747"/>
                  </a:lnTo>
                  <a:lnTo>
                    <a:pt x="1866" y="747"/>
                  </a:lnTo>
                  <a:lnTo>
                    <a:pt x="1863" y="742"/>
                  </a:lnTo>
                  <a:lnTo>
                    <a:pt x="1859" y="738"/>
                  </a:lnTo>
                  <a:lnTo>
                    <a:pt x="1851" y="734"/>
                  </a:lnTo>
                  <a:lnTo>
                    <a:pt x="1847" y="726"/>
                  </a:lnTo>
                  <a:lnTo>
                    <a:pt x="1843" y="721"/>
                  </a:lnTo>
                  <a:lnTo>
                    <a:pt x="1839" y="713"/>
                  </a:lnTo>
                  <a:lnTo>
                    <a:pt x="1838" y="709"/>
                  </a:lnTo>
                  <a:lnTo>
                    <a:pt x="1837" y="707"/>
                  </a:lnTo>
                  <a:lnTo>
                    <a:pt x="1835" y="705"/>
                  </a:lnTo>
                  <a:lnTo>
                    <a:pt x="1834" y="704"/>
                  </a:lnTo>
                  <a:lnTo>
                    <a:pt x="1833" y="704"/>
                  </a:lnTo>
                  <a:lnTo>
                    <a:pt x="1831" y="703"/>
                  </a:lnTo>
                  <a:lnTo>
                    <a:pt x="1829" y="701"/>
                  </a:lnTo>
                  <a:lnTo>
                    <a:pt x="1824" y="700"/>
                  </a:lnTo>
                  <a:lnTo>
                    <a:pt x="1816" y="700"/>
                  </a:lnTo>
                  <a:lnTo>
                    <a:pt x="1812" y="709"/>
                  </a:lnTo>
                  <a:lnTo>
                    <a:pt x="1812" y="713"/>
                  </a:lnTo>
                  <a:lnTo>
                    <a:pt x="1812" y="717"/>
                  </a:lnTo>
                  <a:lnTo>
                    <a:pt x="1816" y="721"/>
                  </a:lnTo>
                  <a:lnTo>
                    <a:pt x="1816" y="726"/>
                  </a:lnTo>
                  <a:lnTo>
                    <a:pt x="1820" y="730"/>
                  </a:lnTo>
                  <a:lnTo>
                    <a:pt x="1824" y="738"/>
                  </a:lnTo>
                  <a:lnTo>
                    <a:pt x="1835" y="751"/>
                  </a:lnTo>
                  <a:lnTo>
                    <a:pt x="1835" y="762"/>
                  </a:lnTo>
                  <a:lnTo>
                    <a:pt x="1839" y="768"/>
                  </a:lnTo>
                  <a:lnTo>
                    <a:pt x="1846" y="761"/>
                  </a:lnTo>
                  <a:lnTo>
                    <a:pt x="1846" y="760"/>
                  </a:lnTo>
                  <a:lnTo>
                    <a:pt x="1847" y="760"/>
                  </a:lnTo>
                  <a:lnTo>
                    <a:pt x="1847" y="759"/>
                  </a:lnTo>
                  <a:lnTo>
                    <a:pt x="1850" y="760"/>
                  </a:lnTo>
                  <a:lnTo>
                    <a:pt x="1851" y="761"/>
                  </a:lnTo>
                  <a:lnTo>
                    <a:pt x="1851" y="764"/>
                  </a:lnTo>
                  <a:lnTo>
                    <a:pt x="1852" y="766"/>
                  </a:lnTo>
                  <a:lnTo>
                    <a:pt x="1852" y="769"/>
                  </a:lnTo>
                  <a:lnTo>
                    <a:pt x="1851" y="773"/>
                  </a:lnTo>
                  <a:lnTo>
                    <a:pt x="1851" y="777"/>
                  </a:lnTo>
                  <a:lnTo>
                    <a:pt x="1851" y="779"/>
                  </a:lnTo>
                  <a:lnTo>
                    <a:pt x="1851" y="783"/>
                  </a:lnTo>
                  <a:lnTo>
                    <a:pt x="1855" y="788"/>
                  </a:lnTo>
                  <a:lnTo>
                    <a:pt x="1863" y="788"/>
                  </a:lnTo>
                  <a:lnTo>
                    <a:pt x="1868" y="788"/>
                  </a:lnTo>
                  <a:lnTo>
                    <a:pt x="1872" y="788"/>
                  </a:lnTo>
                  <a:lnTo>
                    <a:pt x="1876" y="788"/>
                  </a:lnTo>
                  <a:lnTo>
                    <a:pt x="1877" y="788"/>
                  </a:lnTo>
                  <a:lnTo>
                    <a:pt x="1879" y="786"/>
                  </a:lnTo>
                  <a:lnTo>
                    <a:pt x="1882" y="783"/>
                  </a:lnTo>
                  <a:lnTo>
                    <a:pt x="1886" y="779"/>
                  </a:lnTo>
                  <a:lnTo>
                    <a:pt x="1901" y="762"/>
                  </a:lnTo>
                  <a:lnTo>
                    <a:pt x="1905" y="759"/>
                  </a:lnTo>
                  <a:lnTo>
                    <a:pt x="1909" y="759"/>
                  </a:lnTo>
                  <a:lnTo>
                    <a:pt x="1909" y="779"/>
                  </a:lnTo>
                  <a:lnTo>
                    <a:pt x="1917" y="788"/>
                  </a:lnTo>
                  <a:lnTo>
                    <a:pt x="1924" y="791"/>
                  </a:lnTo>
                  <a:lnTo>
                    <a:pt x="1930" y="794"/>
                  </a:lnTo>
                  <a:lnTo>
                    <a:pt x="1936" y="796"/>
                  </a:lnTo>
                  <a:lnTo>
                    <a:pt x="1940" y="800"/>
                  </a:lnTo>
                  <a:lnTo>
                    <a:pt x="1948" y="813"/>
                  </a:lnTo>
                  <a:lnTo>
                    <a:pt x="1948" y="821"/>
                  </a:lnTo>
                  <a:lnTo>
                    <a:pt x="1944" y="825"/>
                  </a:lnTo>
                  <a:lnTo>
                    <a:pt x="1940" y="834"/>
                  </a:lnTo>
                  <a:lnTo>
                    <a:pt x="1936" y="838"/>
                  </a:lnTo>
                  <a:lnTo>
                    <a:pt x="1925" y="845"/>
                  </a:lnTo>
                  <a:lnTo>
                    <a:pt x="1925" y="858"/>
                  </a:lnTo>
                  <a:lnTo>
                    <a:pt x="1921" y="866"/>
                  </a:lnTo>
                  <a:lnTo>
                    <a:pt x="1913" y="866"/>
                  </a:lnTo>
                  <a:lnTo>
                    <a:pt x="1913" y="875"/>
                  </a:lnTo>
                  <a:lnTo>
                    <a:pt x="1909" y="879"/>
                  </a:lnTo>
                  <a:lnTo>
                    <a:pt x="1905" y="879"/>
                  </a:lnTo>
                  <a:lnTo>
                    <a:pt x="1901" y="883"/>
                  </a:lnTo>
                  <a:lnTo>
                    <a:pt x="1894" y="892"/>
                  </a:lnTo>
                  <a:lnTo>
                    <a:pt x="1892" y="893"/>
                  </a:lnTo>
                  <a:lnTo>
                    <a:pt x="1891" y="895"/>
                  </a:lnTo>
                  <a:lnTo>
                    <a:pt x="1891" y="895"/>
                  </a:lnTo>
                  <a:lnTo>
                    <a:pt x="1891" y="895"/>
                  </a:lnTo>
                  <a:lnTo>
                    <a:pt x="1891" y="895"/>
                  </a:lnTo>
                  <a:lnTo>
                    <a:pt x="1890" y="895"/>
                  </a:lnTo>
                  <a:lnTo>
                    <a:pt x="1888" y="895"/>
                  </a:lnTo>
                  <a:lnTo>
                    <a:pt x="1886" y="896"/>
                  </a:lnTo>
                  <a:lnTo>
                    <a:pt x="1878" y="896"/>
                  </a:lnTo>
                  <a:lnTo>
                    <a:pt x="1874" y="900"/>
                  </a:lnTo>
                  <a:lnTo>
                    <a:pt x="1870" y="900"/>
                  </a:lnTo>
                  <a:lnTo>
                    <a:pt x="1866" y="904"/>
                  </a:lnTo>
                  <a:lnTo>
                    <a:pt x="1863" y="908"/>
                  </a:lnTo>
                  <a:lnTo>
                    <a:pt x="1859" y="912"/>
                  </a:lnTo>
                  <a:lnTo>
                    <a:pt x="1855" y="917"/>
                  </a:lnTo>
                  <a:lnTo>
                    <a:pt x="1851" y="921"/>
                  </a:lnTo>
                  <a:lnTo>
                    <a:pt x="1847" y="922"/>
                  </a:lnTo>
                  <a:lnTo>
                    <a:pt x="1843" y="922"/>
                  </a:lnTo>
                  <a:lnTo>
                    <a:pt x="1841" y="923"/>
                  </a:lnTo>
                  <a:lnTo>
                    <a:pt x="1837" y="925"/>
                  </a:lnTo>
                  <a:lnTo>
                    <a:pt x="1831" y="925"/>
                  </a:lnTo>
                  <a:lnTo>
                    <a:pt x="1828" y="928"/>
                  </a:lnTo>
                  <a:lnTo>
                    <a:pt x="1824" y="932"/>
                  </a:lnTo>
                  <a:lnTo>
                    <a:pt x="1822" y="934"/>
                  </a:lnTo>
                  <a:lnTo>
                    <a:pt x="1820" y="935"/>
                  </a:lnTo>
                  <a:lnTo>
                    <a:pt x="1817" y="936"/>
                  </a:lnTo>
                  <a:lnTo>
                    <a:pt x="1816" y="936"/>
                  </a:lnTo>
                  <a:lnTo>
                    <a:pt x="1813" y="937"/>
                  </a:lnTo>
                  <a:lnTo>
                    <a:pt x="1812" y="939"/>
                  </a:lnTo>
                  <a:lnTo>
                    <a:pt x="1811" y="939"/>
                  </a:lnTo>
                  <a:lnTo>
                    <a:pt x="1811" y="940"/>
                  </a:lnTo>
                  <a:lnTo>
                    <a:pt x="1811" y="940"/>
                  </a:lnTo>
                  <a:lnTo>
                    <a:pt x="1809" y="940"/>
                  </a:lnTo>
                  <a:lnTo>
                    <a:pt x="1808" y="941"/>
                  </a:lnTo>
                  <a:lnTo>
                    <a:pt x="1805" y="943"/>
                  </a:lnTo>
                  <a:lnTo>
                    <a:pt x="1804" y="944"/>
                  </a:lnTo>
                  <a:lnTo>
                    <a:pt x="1803" y="944"/>
                  </a:lnTo>
                  <a:lnTo>
                    <a:pt x="1800" y="944"/>
                  </a:lnTo>
                  <a:lnTo>
                    <a:pt x="1796" y="945"/>
                  </a:lnTo>
                  <a:lnTo>
                    <a:pt x="1791" y="945"/>
                  </a:lnTo>
                  <a:lnTo>
                    <a:pt x="1789" y="945"/>
                  </a:lnTo>
                  <a:lnTo>
                    <a:pt x="1787" y="945"/>
                  </a:lnTo>
                  <a:lnTo>
                    <a:pt x="1786" y="945"/>
                  </a:lnTo>
                  <a:lnTo>
                    <a:pt x="1786" y="947"/>
                  </a:lnTo>
                  <a:lnTo>
                    <a:pt x="1786" y="947"/>
                  </a:lnTo>
                  <a:lnTo>
                    <a:pt x="1786" y="947"/>
                  </a:lnTo>
                  <a:lnTo>
                    <a:pt x="1786" y="948"/>
                  </a:lnTo>
                  <a:lnTo>
                    <a:pt x="1785" y="949"/>
                  </a:lnTo>
                  <a:lnTo>
                    <a:pt x="1778" y="953"/>
                  </a:lnTo>
                  <a:lnTo>
                    <a:pt x="1773" y="956"/>
                  </a:lnTo>
                  <a:lnTo>
                    <a:pt x="1769" y="957"/>
                  </a:lnTo>
                  <a:lnTo>
                    <a:pt x="1765" y="957"/>
                  </a:lnTo>
                  <a:lnTo>
                    <a:pt x="1759" y="960"/>
                  </a:lnTo>
                  <a:lnTo>
                    <a:pt x="1755" y="962"/>
                  </a:lnTo>
                  <a:lnTo>
                    <a:pt x="1755" y="966"/>
                  </a:lnTo>
                  <a:lnTo>
                    <a:pt x="1752" y="970"/>
                  </a:lnTo>
                  <a:lnTo>
                    <a:pt x="1751" y="973"/>
                  </a:lnTo>
                  <a:lnTo>
                    <a:pt x="1751" y="974"/>
                  </a:lnTo>
                  <a:lnTo>
                    <a:pt x="1751" y="974"/>
                  </a:lnTo>
                  <a:lnTo>
                    <a:pt x="1751" y="974"/>
                  </a:lnTo>
                  <a:lnTo>
                    <a:pt x="1751" y="974"/>
                  </a:lnTo>
                  <a:lnTo>
                    <a:pt x="1752" y="974"/>
                  </a:lnTo>
                  <a:lnTo>
                    <a:pt x="1755" y="974"/>
                  </a:lnTo>
                  <a:lnTo>
                    <a:pt x="1759" y="979"/>
                  </a:lnTo>
                  <a:lnTo>
                    <a:pt x="1760" y="982"/>
                  </a:lnTo>
                  <a:lnTo>
                    <a:pt x="1761" y="984"/>
                  </a:lnTo>
                  <a:lnTo>
                    <a:pt x="1763" y="987"/>
                  </a:lnTo>
                  <a:lnTo>
                    <a:pt x="1764" y="987"/>
                  </a:lnTo>
                  <a:lnTo>
                    <a:pt x="1765" y="988"/>
                  </a:lnTo>
                  <a:lnTo>
                    <a:pt x="1767" y="989"/>
                  </a:lnTo>
                  <a:lnTo>
                    <a:pt x="1769" y="989"/>
                  </a:lnTo>
                  <a:lnTo>
                    <a:pt x="1774" y="991"/>
                  </a:lnTo>
                  <a:lnTo>
                    <a:pt x="1777" y="987"/>
                  </a:lnTo>
                  <a:lnTo>
                    <a:pt x="1785" y="983"/>
                  </a:lnTo>
                  <a:lnTo>
                    <a:pt x="1789" y="987"/>
                  </a:lnTo>
                  <a:lnTo>
                    <a:pt x="1793" y="987"/>
                  </a:lnTo>
                  <a:lnTo>
                    <a:pt x="1796" y="983"/>
                  </a:lnTo>
                  <a:lnTo>
                    <a:pt x="1800" y="980"/>
                  </a:lnTo>
                  <a:lnTo>
                    <a:pt x="1803" y="980"/>
                  </a:lnTo>
                  <a:lnTo>
                    <a:pt x="1804" y="979"/>
                  </a:lnTo>
                  <a:lnTo>
                    <a:pt x="1805" y="979"/>
                  </a:lnTo>
                  <a:lnTo>
                    <a:pt x="1807" y="979"/>
                  </a:lnTo>
                  <a:lnTo>
                    <a:pt x="1809" y="979"/>
                  </a:lnTo>
                  <a:lnTo>
                    <a:pt x="1812" y="979"/>
                  </a:lnTo>
                  <a:lnTo>
                    <a:pt x="1816" y="979"/>
                  </a:lnTo>
                  <a:lnTo>
                    <a:pt x="1824" y="974"/>
                  </a:lnTo>
                  <a:lnTo>
                    <a:pt x="1829" y="974"/>
                  </a:lnTo>
                  <a:lnTo>
                    <a:pt x="1831" y="974"/>
                  </a:lnTo>
                  <a:lnTo>
                    <a:pt x="1833" y="974"/>
                  </a:lnTo>
                  <a:lnTo>
                    <a:pt x="1835" y="973"/>
                  </a:lnTo>
                  <a:lnTo>
                    <a:pt x="1837" y="971"/>
                  </a:lnTo>
                  <a:lnTo>
                    <a:pt x="1839" y="970"/>
                  </a:lnTo>
                  <a:lnTo>
                    <a:pt x="1843" y="970"/>
                  </a:lnTo>
                  <a:lnTo>
                    <a:pt x="1846" y="973"/>
                  </a:lnTo>
                  <a:lnTo>
                    <a:pt x="1847" y="975"/>
                  </a:lnTo>
                  <a:lnTo>
                    <a:pt x="1848" y="978"/>
                  </a:lnTo>
                  <a:lnTo>
                    <a:pt x="1848" y="982"/>
                  </a:lnTo>
                  <a:lnTo>
                    <a:pt x="1847" y="985"/>
                  </a:lnTo>
                  <a:lnTo>
                    <a:pt x="1847" y="991"/>
                  </a:lnTo>
                  <a:lnTo>
                    <a:pt x="1843" y="995"/>
                  </a:lnTo>
                  <a:lnTo>
                    <a:pt x="1843" y="1008"/>
                  </a:lnTo>
                  <a:lnTo>
                    <a:pt x="1839" y="1011"/>
                  </a:lnTo>
                  <a:lnTo>
                    <a:pt x="1839" y="1015"/>
                  </a:lnTo>
                  <a:lnTo>
                    <a:pt x="1835" y="1020"/>
                  </a:lnTo>
                  <a:lnTo>
                    <a:pt x="1835" y="1024"/>
                  </a:lnTo>
                  <a:lnTo>
                    <a:pt x="1831" y="1028"/>
                  </a:lnTo>
                  <a:lnTo>
                    <a:pt x="1829" y="1037"/>
                  </a:lnTo>
                  <a:lnTo>
                    <a:pt x="1826" y="1044"/>
                  </a:lnTo>
                  <a:lnTo>
                    <a:pt x="1824" y="1053"/>
                  </a:lnTo>
                  <a:lnTo>
                    <a:pt x="1820" y="1057"/>
                  </a:lnTo>
                  <a:lnTo>
                    <a:pt x="1820" y="1062"/>
                  </a:lnTo>
                  <a:lnTo>
                    <a:pt x="1816" y="1066"/>
                  </a:lnTo>
                  <a:lnTo>
                    <a:pt x="1808" y="1083"/>
                  </a:lnTo>
                  <a:lnTo>
                    <a:pt x="1800" y="1091"/>
                  </a:lnTo>
                  <a:lnTo>
                    <a:pt x="1793" y="1102"/>
                  </a:lnTo>
                  <a:lnTo>
                    <a:pt x="1785" y="1111"/>
                  </a:lnTo>
                  <a:lnTo>
                    <a:pt x="1777" y="1115"/>
                  </a:lnTo>
                  <a:lnTo>
                    <a:pt x="1774" y="1119"/>
                  </a:lnTo>
                  <a:lnTo>
                    <a:pt x="1770" y="1123"/>
                  </a:lnTo>
                  <a:lnTo>
                    <a:pt x="1759" y="1136"/>
                  </a:lnTo>
                  <a:lnTo>
                    <a:pt x="1747" y="1153"/>
                  </a:lnTo>
                  <a:lnTo>
                    <a:pt x="1743" y="1157"/>
                  </a:lnTo>
                  <a:lnTo>
                    <a:pt x="1735" y="1170"/>
                  </a:lnTo>
                  <a:lnTo>
                    <a:pt x="1732" y="1174"/>
                  </a:lnTo>
                  <a:lnTo>
                    <a:pt x="1728" y="1177"/>
                  </a:lnTo>
                  <a:lnTo>
                    <a:pt x="1720" y="1185"/>
                  </a:lnTo>
                  <a:lnTo>
                    <a:pt x="1720" y="1194"/>
                  </a:lnTo>
                  <a:lnTo>
                    <a:pt x="1716" y="1198"/>
                  </a:lnTo>
                  <a:lnTo>
                    <a:pt x="1716" y="1202"/>
                  </a:lnTo>
                  <a:lnTo>
                    <a:pt x="1712" y="1206"/>
                  </a:lnTo>
                  <a:lnTo>
                    <a:pt x="1707" y="1215"/>
                  </a:lnTo>
                  <a:lnTo>
                    <a:pt x="1712" y="1219"/>
                  </a:lnTo>
                  <a:lnTo>
                    <a:pt x="1712" y="1223"/>
                  </a:lnTo>
                  <a:lnTo>
                    <a:pt x="1708" y="1232"/>
                  </a:lnTo>
                  <a:lnTo>
                    <a:pt x="1708" y="1244"/>
                  </a:lnTo>
                  <a:lnTo>
                    <a:pt x="1712" y="1247"/>
                  </a:lnTo>
                  <a:lnTo>
                    <a:pt x="1712" y="1253"/>
                  </a:lnTo>
                  <a:lnTo>
                    <a:pt x="1711" y="1253"/>
                  </a:lnTo>
                  <a:lnTo>
                    <a:pt x="1710" y="1253"/>
                  </a:lnTo>
                  <a:lnTo>
                    <a:pt x="1710" y="1253"/>
                  </a:lnTo>
                  <a:lnTo>
                    <a:pt x="1708" y="1253"/>
                  </a:lnTo>
                  <a:lnTo>
                    <a:pt x="1708" y="1253"/>
                  </a:lnTo>
                  <a:lnTo>
                    <a:pt x="1708" y="1254"/>
                  </a:lnTo>
                  <a:lnTo>
                    <a:pt x="1708" y="1255"/>
                  </a:lnTo>
                  <a:lnTo>
                    <a:pt x="1708" y="1259"/>
                  </a:lnTo>
                  <a:lnTo>
                    <a:pt x="1708" y="1264"/>
                  </a:lnTo>
                  <a:lnTo>
                    <a:pt x="1708" y="1268"/>
                  </a:lnTo>
                  <a:lnTo>
                    <a:pt x="1712" y="1273"/>
                  </a:lnTo>
                  <a:lnTo>
                    <a:pt x="1713" y="1277"/>
                  </a:lnTo>
                  <a:lnTo>
                    <a:pt x="1713" y="1282"/>
                  </a:lnTo>
                  <a:lnTo>
                    <a:pt x="1716" y="1286"/>
                  </a:lnTo>
                  <a:lnTo>
                    <a:pt x="1717" y="1292"/>
                  </a:lnTo>
                  <a:lnTo>
                    <a:pt x="1719" y="1295"/>
                  </a:lnTo>
                  <a:lnTo>
                    <a:pt x="1720" y="1297"/>
                  </a:lnTo>
                  <a:lnTo>
                    <a:pt x="1721" y="1298"/>
                  </a:lnTo>
                  <a:lnTo>
                    <a:pt x="1722" y="1298"/>
                  </a:lnTo>
                  <a:lnTo>
                    <a:pt x="1722" y="1298"/>
                  </a:lnTo>
                  <a:lnTo>
                    <a:pt x="1722" y="1298"/>
                  </a:lnTo>
                  <a:lnTo>
                    <a:pt x="1722" y="1298"/>
                  </a:lnTo>
                  <a:lnTo>
                    <a:pt x="1722" y="1299"/>
                  </a:lnTo>
                  <a:lnTo>
                    <a:pt x="1722" y="1301"/>
                  </a:lnTo>
                  <a:lnTo>
                    <a:pt x="1722" y="1304"/>
                  </a:lnTo>
                  <a:lnTo>
                    <a:pt x="1724" y="1310"/>
                  </a:lnTo>
                  <a:lnTo>
                    <a:pt x="1720" y="1315"/>
                  </a:lnTo>
                  <a:lnTo>
                    <a:pt x="1720" y="1347"/>
                  </a:lnTo>
                  <a:lnTo>
                    <a:pt x="1724" y="1356"/>
                  </a:lnTo>
                  <a:lnTo>
                    <a:pt x="1724" y="1364"/>
                  </a:lnTo>
                  <a:lnTo>
                    <a:pt x="1720" y="1372"/>
                  </a:lnTo>
                  <a:lnTo>
                    <a:pt x="1716" y="1381"/>
                  </a:lnTo>
                  <a:lnTo>
                    <a:pt x="1712" y="1385"/>
                  </a:lnTo>
                  <a:lnTo>
                    <a:pt x="1706" y="1393"/>
                  </a:lnTo>
                  <a:lnTo>
                    <a:pt x="1700" y="1397"/>
                  </a:lnTo>
                  <a:lnTo>
                    <a:pt x="1695" y="1399"/>
                  </a:lnTo>
                  <a:lnTo>
                    <a:pt x="1690" y="1400"/>
                  </a:lnTo>
                  <a:lnTo>
                    <a:pt x="1684" y="1404"/>
                  </a:lnTo>
                  <a:lnTo>
                    <a:pt x="1677" y="1413"/>
                  </a:lnTo>
                  <a:lnTo>
                    <a:pt x="1673" y="1417"/>
                  </a:lnTo>
                  <a:lnTo>
                    <a:pt x="1669" y="1423"/>
                  </a:lnTo>
                  <a:lnTo>
                    <a:pt x="1651" y="1439"/>
                  </a:lnTo>
                  <a:lnTo>
                    <a:pt x="1654" y="1447"/>
                  </a:lnTo>
                  <a:lnTo>
                    <a:pt x="1654" y="1451"/>
                  </a:lnTo>
                  <a:lnTo>
                    <a:pt x="1658" y="1455"/>
                  </a:lnTo>
                  <a:lnTo>
                    <a:pt x="1658" y="1464"/>
                  </a:lnTo>
                  <a:lnTo>
                    <a:pt x="1662" y="1472"/>
                  </a:lnTo>
                  <a:lnTo>
                    <a:pt x="1662" y="1500"/>
                  </a:lnTo>
                  <a:lnTo>
                    <a:pt x="1658" y="1506"/>
                  </a:lnTo>
                  <a:lnTo>
                    <a:pt x="1654" y="1509"/>
                  </a:lnTo>
                  <a:lnTo>
                    <a:pt x="1650" y="1513"/>
                  </a:lnTo>
                  <a:lnTo>
                    <a:pt x="1642" y="1513"/>
                  </a:lnTo>
                  <a:lnTo>
                    <a:pt x="1638" y="1517"/>
                  </a:lnTo>
                  <a:lnTo>
                    <a:pt x="1627" y="1526"/>
                  </a:lnTo>
                  <a:lnTo>
                    <a:pt x="1628" y="1529"/>
                  </a:lnTo>
                  <a:lnTo>
                    <a:pt x="1629" y="1531"/>
                  </a:lnTo>
                  <a:lnTo>
                    <a:pt x="1630" y="1533"/>
                  </a:lnTo>
                  <a:lnTo>
                    <a:pt x="1630" y="1534"/>
                  </a:lnTo>
                  <a:lnTo>
                    <a:pt x="1630" y="1535"/>
                  </a:lnTo>
                  <a:lnTo>
                    <a:pt x="1630" y="1538"/>
                  </a:lnTo>
                  <a:lnTo>
                    <a:pt x="1630" y="1542"/>
                  </a:lnTo>
                  <a:lnTo>
                    <a:pt x="1630" y="1547"/>
                  </a:lnTo>
                  <a:lnTo>
                    <a:pt x="1627" y="1555"/>
                  </a:lnTo>
                  <a:lnTo>
                    <a:pt x="1627" y="1563"/>
                  </a:lnTo>
                  <a:lnTo>
                    <a:pt x="1619" y="1572"/>
                  </a:lnTo>
                  <a:lnTo>
                    <a:pt x="1615" y="1576"/>
                  </a:lnTo>
                  <a:lnTo>
                    <a:pt x="1611" y="1579"/>
                  </a:lnTo>
                  <a:lnTo>
                    <a:pt x="1611" y="1583"/>
                  </a:lnTo>
                  <a:lnTo>
                    <a:pt x="1607" y="1589"/>
                  </a:lnTo>
                  <a:lnTo>
                    <a:pt x="1603" y="1596"/>
                  </a:lnTo>
                  <a:lnTo>
                    <a:pt x="1599" y="1600"/>
                  </a:lnTo>
                  <a:lnTo>
                    <a:pt x="1588" y="1617"/>
                  </a:lnTo>
                  <a:lnTo>
                    <a:pt x="1576" y="1630"/>
                  </a:lnTo>
                  <a:lnTo>
                    <a:pt x="1564" y="1638"/>
                  </a:lnTo>
                  <a:lnTo>
                    <a:pt x="1560" y="1642"/>
                  </a:lnTo>
                  <a:lnTo>
                    <a:pt x="1549" y="1642"/>
                  </a:lnTo>
                  <a:lnTo>
                    <a:pt x="1545" y="1646"/>
                  </a:lnTo>
                  <a:lnTo>
                    <a:pt x="1531" y="1649"/>
                  </a:lnTo>
                  <a:lnTo>
                    <a:pt x="1527" y="1646"/>
                  </a:lnTo>
                  <a:lnTo>
                    <a:pt x="1507" y="1646"/>
                  </a:lnTo>
                  <a:lnTo>
                    <a:pt x="1503" y="1649"/>
                  </a:lnTo>
                  <a:lnTo>
                    <a:pt x="1499" y="1649"/>
                  </a:lnTo>
                  <a:lnTo>
                    <a:pt x="1492" y="1655"/>
                  </a:lnTo>
                  <a:lnTo>
                    <a:pt x="1468" y="1655"/>
                  </a:lnTo>
                  <a:lnTo>
                    <a:pt x="1464" y="1649"/>
                  </a:lnTo>
                  <a:lnTo>
                    <a:pt x="1460" y="1649"/>
                  </a:lnTo>
                  <a:lnTo>
                    <a:pt x="1457" y="1642"/>
                  </a:lnTo>
                  <a:lnTo>
                    <a:pt x="1457" y="1638"/>
                  </a:lnTo>
                  <a:lnTo>
                    <a:pt x="1453" y="1634"/>
                  </a:lnTo>
                  <a:lnTo>
                    <a:pt x="1453" y="1630"/>
                  </a:lnTo>
                  <a:lnTo>
                    <a:pt x="1457" y="1625"/>
                  </a:lnTo>
                  <a:lnTo>
                    <a:pt x="1457" y="1613"/>
                  </a:lnTo>
                  <a:lnTo>
                    <a:pt x="1453" y="1609"/>
                  </a:lnTo>
                  <a:lnTo>
                    <a:pt x="1450" y="1605"/>
                  </a:lnTo>
                  <a:lnTo>
                    <a:pt x="1449" y="1601"/>
                  </a:lnTo>
                  <a:lnTo>
                    <a:pt x="1448" y="1599"/>
                  </a:lnTo>
                  <a:lnTo>
                    <a:pt x="1446" y="1596"/>
                  </a:lnTo>
                  <a:lnTo>
                    <a:pt x="1446" y="1592"/>
                  </a:lnTo>
                  <a:lnTo>
                    <a:pt x="1445" y="1589"/>
                  </a:lnTo>
                  <a:lnTo>
                    <a:pt x="1441" y="1583"/>
                  </a:lnTo>
                  <a:lnTo>
                    <a:pt x="1441" y="1576"/>
                  </a:lnTo>
                  <a:lnTo>
                    <a:pt x="1437" y="1572"/>
                  </a:lnTo>
                  <a:lnTo>
                    <a:pt x="1425" y="1555"/>
                  </a:lnTo>
                  <a:lnTo>
                    <a:pt x="1422" y="1551"/>
                  </a:lnTo>
                  <a:lnTo>
                    <a:pt x="1422" y="1542"/>
                  </a:lnTo>
                  <a:lnTo>
                    <a:pt x="1418" y="1538"/>
                  </a:lnTo>
                  <a:lnTo>
                    <a:pt x="1418" y="1526"/>
                  </a:lnTo>
                  <a:lnTo>
                    <a:pt x="1418" y="1520"/>
                  </a:lnTo>
                  <a:lnTo>
                    <a:pt x="1418" y="1517"/>
                  </a:lnTo>
                  <a:lnTo>
                    <a:pt x="1418" y="1515"/>
                  </a:lnTo>
                  <a:lnTo>
                    <a:pt x="1418" y="1515"/>
                  </a:lnTo>
                  <a:lnTo>
                    <a:pt x="1418" y="1513"/>
                  </a:lnTo>
                  <a:lnTo>
                    <a:pt x="1416" y="1515"/>
                  </a:lnTo>
                  <a:lnTo>
                    <a:pt x="1416" y="1515"/>
                  </a:lnTo>
                  <a:lnTo>
                    <a:pt x="1415" y="1515"/>
                  </a:lnTo>
                  <a:lnTo>
                    <a:pt x="1414" y="1513"/>
                  </a:lnTo>
                  <a:lnTo>
                    <a:pt x="1414" y="1506"/>
                  </a:lnTo>
                  <a:lnTo>
                    <a:pt x="1410" y="1500"/>
                  </a:lnTo>
                  <a:lnTo>
                    <a:pt x="1410" y="1472"/>
                  </a:lnTo>
                  <a:lnTo>
                    <a:pt x="1406" y="1468"/>
                  </a:lnTo>
                  <a:lnTo>
                    <a:pt x="1406" y="1464"/>
                  </a:lnTo>
                  <a:lnTo>
                    <a:pt x="1402" y="1459"/>
                  </a:lnTo>
                  <a:lnTo>
                    <a:pt x="1401" y="1458"/>
                  </a:lnTo>
                  <a:lnTo>
                    <a:pt x="1400" y="1455"/>
                  </a:lnTo>
                  <a:lnTo>
                    <a:pt x="1400" y="1454"/>
                  </a:lnTo>
                  <a:lnTo>
                    <a:pt x="1400" y="1452"/>
                  </a:lnTo>
                  <a:lnTo>
                    <a:pt x="1398" y="1450"/>
                  </a:lnTo>
                  <a:lnTo>
                    <a:pt x="1398" y="1447"/>
                  </a:lnTo>
                  <a:lnTo>
                    <a:pt x="1394" y="1443"/>
                  </a:lnTo>
                  <a:lnTo>
                    <a:pt x="1394" y="1438"/>
                  </a:lnTo>
                  <a:lnTo>
                    <a:pt x="1390" y="1434"/>
                  </a:lnTo>
                  <a:lnTo>
                    <a:pt x="1390" y="1430"/>
                  </a:lnTo>
                  <a:lnTo>
                    <a:pt x="1387" y="1426"/>
                  </a:lnTo>
                  <a:lnTo>
                    <a:pt x="1383" y="1417"/>
                  </a:lnTo>
                  <a:lnTo>
                    <a:pt x="1379" y="1413"/>
                  </a:lnTo>
                  <a:lnTo>
                    <a:pt x="1379" y="1398"/>
                  </a:lnTo>
                  <a:lnTo>
                    <a:pt x="1380" y="1386"/>
                  </a:lnTo>
                  <a:lnTo>
                    <a:pt x="1381" y="1376"/>
                  </a:lnTo>
                  <a:lnTo>
                    <a:pt x="1383" y="1364"/>
                  </a:lnTo>
                  <a:lnTo>
                    <a:pt x="1387" y="1356"/>
                  </a:lnTo>
                  <a:lnTo>
                    <a:pt x="1387" y="1347"/>
                  </a:lnTo>
                  <a:lnTo>
                    <a:pt x="1390" y="1343"/>
                  </a:lnTo>
                  <a:lnTo>
                    <a:pt x="1392" y="1338"/>
                  </a:lnTo>
                  <a:lnTo>
                    <a:pt x="1393" y="1336"/>
                  </a:lnTo>
                  <a:lnTo>
                    <a:pt x="1393" y="1333"/>
                  </a:lnTo>
                  <a:lnTo>
                    <a:pt x="1394" y="1332"/>
                  </a:lnTo>
                  <a:lnTo>
                    <a:pt x="1396" y="1332"/>
                  </a:lnTo>
                  <a:lnTo>
                    <a:pt x="1397" y="1330"/>
                  </a:lnTo>
                  <a:lnTo>
                    <a:pt x="1400" y="1329"/>
                  </a:lnTo>
                  <a:lnTo>
                    <a:pt x="1402" y="1327"/>
                  </a:lnTo>
                  <a:lnTo>
                    <a:pt x="1402" y="1315"/>
                  </a:lnTo>
                  <a:lnTo>
                    <a:pt x="1405" y="1311"/>
                  </a:lnTo>
                  <a:lnTo>
                    <a:pt x="1407" y="1310"/>
                  </a:lnTo>
                  <a:lnTo>
                    <a:pt x="1407" y="1308"/>
                  </a:lnTo>
                  <a:lnTo>
                    <a:pt x="1407" y="1307"/>
                  </a:lnTo>
                  <a:lnTo>
                    <a:pt x="1405" y="1304"/>
                  </a:lnTo>
                  <a:lnTo>
                    <a:pt x="1402" y="1302"/>
                  </a:lnTo>
                  <a:lnTo>
                    <a:pt x="1402" y="1298"/>
                  </a:lnTo>
                  <a:lnTo>
                    <a:pt x="1398" y="1294"/>
                  </a:lnTo>
                  <a:lnTo>
                    <a:pt x="1398" y="1285"/>
                  </a:lnTo>
                  <a:lnTo>
                    <a:pt x="1394" y="1281"/>
                  </a:lnTo>
                  <a:lnTo>
                    <a:pt x="1396" y="1279"/>
                  </a:lnTo>
                  <a:lnTo>
                    <a:pt x="1397" y="1276"/>
                  </a:lnTo>
                  <a:lnTo>
                    <a:pt x="1397" y="1275"/>
                  </a:lnTo>
                  <a:lnTo>
                    <a:pt x="1398" y="1272"/>
                  </a:lnTo>
                  <a:lnTo>
                    <a:pt x="1398" y="1269"/>
                  </a:lnTo>
                  <a:lnTo>
                    <a:pt x="1398" y="1264"/>
                  </a:lnTo>
                  <a:lnTo>
                    <a:pt x="1394" y="1260"/>
                  </a:lnTo>
                  <a:lnTo>
                    <a:pt x="1394" y="1253"/>
                  </a:lnTo>
                  <a:lnTo>
                    <a:pt x="1390" y="1247"/>
                  </a:lnTo>
                  <a:lnTo>
                    <a:pt x="1390" y="1244"/>
                  </a:lnTo>
                  <a:lnTo>
                    <a:pt x="1387" y="1240"/>
                  </a:lnTo>
                  <a:lnTo>
                    <a:pt x="1387" y="1227"/>
                  </a:lnTo>
                  <a:lnTo>
                    <a:pt x="1383" y="1223"/>
                  </a:lnTo>
                  <a:lnTo>
                    <a:pt x="1383" y="1215"/>
                  </a:lnTo>
                  <a:lnTo>
                    <a:pt x="1379" y="1211"/>
                  </a:lnTo>
                  <a:lnTo>
                    <a:pt x="1367" y="1194"/>
                  </a:lnTo>
                  <a:lnTo>
                    <a:pt x="1355" y="1181"/>
                  </a:lnTo>
                  <a:lnTo>
                    <a:pt x="1354" y="1177"/>
                  </a:lnTo>
                  <a:lnTo>
                    <a:pt x="1353" y="1175"/>
                  </a:lnTo>
                  <a:lnTo>
                    <a:pt x="1352" y="1172"/>
                  </a:lnTo>
                  <a:lnTo>
                    <a:pt x="1350" y="1170"/>
                  </a:lnTo>
                  <a:lnTo>
                    <a:pt x="1349" y="1166"/>
                  </a:lnTo>
                  <a:lnTo>
                    <a:pt x="1348" y="1161"/>
                  </a:lnTo>
                  <a:lnTo>
                    <a:pt x="1349" y="1158"/>
                  </a:lnTo>
                  <a:lnTo>
                    <a:pt x="1349" y="1155"/>
                  </a:lnTo>
                  <a:lnTo>
                    <a:pt x="1349" y="1154"/>
                  </a:lnTo>
                  <a:lnTo>
                    <a:pt x="1350" y="1153"/>
                  </a:lnTo>
                  <a:lnTo>
                    <a:pt x="1350" y="1150"/>
                  </a:lnTo>
                  <a:lnTo>
                    <a:pt x="1352" y="1149"/>
                  </a:lnTo>
                  <a:lnTo>
                    <a:pt x="1352" y="1123"/>
                  </a:lnTo>
                  <a:lnTo>
                    <a:pt x="1355" y="1119"/>
                  </a:lnTo>
                  <a:lnTo>
                    <a:pt x="1355" y="1102"/>
                  </a:lnTo>
                  <a:lnTo>
                    <a:pt x="1359" y="1102"/>
                  </a:lnTo>
                  <a:lnTo>
                    <a:pt x="1361" y="1102"/>
                  </a:lnTo>
                  <a:lnTo>
                    <a:pt x="1362" y="1101"/>
                  </a:lnTo>
                  <a:lnTo>
                    <a:pt x="1362" y="1100"/>
                  </a:lnTo>
                  <a:lnTo>
                    <a:pt x="1361" y="1098"/>
                  </a:lnTo>
                  <a:lnTo>
                    <a:pt x="1359" y="1097"/>
                  </a:lnTo>
                  <a:lnTo>
                    <a:pt x="1358" y="1096"/>
                  </a:lnTo>
                  <a:lnTo>
                    <a:pt x="1357" y="1094"/>
                  </a:lnTo>
                  <a:lnTo>
                    <a:pt x="1355" y="1094"/>
                  </a:lnTo>
                  <a:lnTo>
                    <a:pt x="1348" y="1091"/>
                  </a:lnTo>
                  <a:lnTo>
                    <a:pt x="1348" y="1083"/>
                  </a:lnTo>
                  <a:lnTo>
                    <a:pt x="1344" y="1074"/>
                  </a:lnTo>
                  <a:lnTo>
                    <a:pt x="1340" y="1078"/>
                  </a:lnTo>
                  <a:lnTo>
                    <a:pt x="1324" y="1078"/>
                  </a:lnTo>
                  <a:lnTo>
                    <a:pt x="1320" y="1083"/>
                  </a:lnTo>
                  <a:lnTo>
                    <a:pt x="1313" y="1083"/>
                  </a:lnTo>
                  <a:lnTo>
                    <a:pt x="1305" y="1074"/>
                  </a:lnTo>
                  <a:lnTo>
                    <a:pt x="1305" y="1066"/>
                  </a:lnTo>
                  <a:lnTo>
                    <a:pt x="1301" y="1062"/>
                  </a:lnTo>
                  <a:lnTo>
                    <a:pt x="1293" y="1053"/>
                  </a:lnTo>
                  <a:lnTo>
                    <a:pt x="1291" y="1049"/>
                  </a:lnTo>
                  <a:lnTo>
                    <a:pt x="1287" y="1049"/>
                  </a:lnTo>
                  <a:lnTo>
                    <a:pt x="1282" y="1049"/>
                  </a:lnTo>
                  <a:lnTo>
                    <a:pt x="1278" y="1049"/>
                  </a:lnTo>
                  <a:lnTo>
                    <a:pt x="1276" y="1049"/>
                  </a:lnTo>
                  <a:lnTo>
                    <a:pt x="1275" y="1049"/>
                  </a:lnTo>
                  <a:lnTo>
                    <a:pt x="1275" y="1049"/>
                  </a:lnTo>
                  <a:lnTo>
                    <a:pt x="1275" y="1050"/>
                  </a:lnTo>
                  <a:lnTo>
                    <a:pt x="1275" y="1050"/>
                  </a:lnTo>
                  <a:lnTo>
                    <a:pt x="1275" y="1052"/>
                  </a:lnTo>
                  <a:lnTo>
                    <a:pt x="1275" y="1053"/>
                  </a:lnTo>
                  <a:lnTo>
                    <a:pt x="1259" y="1053"/>
                  </a:lnTo>
                  <a:lnTo>
                    <a:pt x="1258" y="1053"/>
                  </a:lnTo>
                  <a:lnTo>
                    <a:pt x="1257" y="1054"/>
                  </a:lnTo>
                  <a:lnTo>
                    <a:pt x="1257" y="1054"/>
                  </a:lnTo>
                  <a:lnTo>
                    <a:pt x="1256" y="1056"/>
                  </a:lnTo>
                  <a:lnTo>
                    <a:pt x="1254" y="1056"/>
                  </a:lnTo>
                  <a:lnTo>
                    <a:pt x="1254" y="1056"/>
                  </a:lnTo>
                  <a:lnTo>
                    <a:pt x="1252" y="1058"/>
                  </a:lnTo>
                  <a:lnTo>
                    <a:pt x="1250" y="1058"/>
                  </a:lnTo>
                  <a:lnTo>
                    <a:pt x="1249" y="1059"/>
                  </a:lnTo>
                  <a:lnTo>
                    <a:pt x="1249" y="1059"/>
                  </a:lnTo>
                  <a:lnTo>
                    <a:pt x="1249" y="1059"/>
                  </a:lnTo>
                  <a:lnTo>
                    <a:pt x="1249" y="1061"/>
                  </a:lnTo>
                  <a:lnTo>
                    <a:pt x="1248" y="1062"/>
                  </a:lnTo>
                  <a:lnTo>
                    <a:pt x="1244" y="1062"/>
                  </a:lnTo>
                  <a:lnTo>
                    <a:pt x="1240" y="1066"/>
                  </a:lnTo>
                  <a:lnTo>
                    <a:pt x="1236" y="1066"/>
                  </a:lnTo>
                  <a:lnTo>
                    <a:pt x="1232" y="1070"/>
                  </a:lnTo>
                  <a:lnTo>
                    <a:pt x="1227" y="1071"/>
                  </a:lnTo>
                  <a:lnTo>
                    <a:pt x="1224" y="1072"/>
                  </a:lnTo>
                  <a:lnTo>
                    <a:pt x="1222" y="1072"/>
                  </a:lnTo>
                  <a:lnTo>
                    <a:pt x="1218" y="1074"/>
                  </a:lnTo>
                  <a:lnTo>
                    <a:pt x="1213" y="1074"/>
                  </a:lnTo>
                  <a:lnTo>
                    <a:pt x="1209" y="1070"/>
                  </a:lnTo>
                  <a:lnTo>
                    <a:pt x="1197" y="1070"/>
                  </a:lnTo>
                  <a:lnTo>
                    <a:pt x="1197" y="1066"/>
                  </a:lnTo>
                  <a:lnTo>
                    <a:pt x="1196" y="1065"/>
                  </a:lnTo>
                  <a:lnTo>
                    <a:pt x="1195" y="1063"/>
                  </a:lnTo>
                  <a:lnTo>
                    <a:pt x="1195" y="1063"/>
                  </a:lnTo>
                  <a:lnTo>
                    <a:pt x="1193" y="1065"/>
                  </a:lnTo>
                  <a:lnTo>
                    <a:pt x="1192" y="1066"/>
                  </a:lnTo>
                  <a:lnTo>
                    <a:pt x="1191" y="1067"/>
                  </a:lnTo>
                  <a:lnTo>
                    <a:pt x="1189" y="1068"/>
                  </a:lnTo>
                  <a:lnTo>
                    <a:pt x="1189" y="1070"/>
                  </a:lnTo>
                  <a:lnTo>
                    <a:pt x="1174" y="1070"/>
                  </a:lnTo>
                  <a:lnTo>
                    <a:pt x="1170" y="1074"/>
                  </a:lnTo>
                  <a:lnTo>
                    <a:pt x="1166" y="1074"/>
                  </a:lnTo>
                  <a:lnTo>
                    <a:pt x="1162" y="1078"/>
                  </a:lnTo>
                  <a:lnTo>
                    <a:pt x="1147" y="1078"/>
                  </a:lnTo>
                  <a:lnTo>
                    <a:pt x="1143" y="1074"/>
                  </a:lnTo>
                  <a:lnTo>
                    <a:pt x="1139" y="1074"/>
                  </a:lnTo>
                  <a:lnTo>
                    <a:pt x="1135" y="1070"/>
                  </a:lnTo>
                  <a:lnTo>
                    <a:pt x="1115" y="1053"/>
                  </a:lnTo>
                  <a:lnTo>
                    <a:pt x="1108" y="1045"/>
                  </a:lnTo>
                  <a:lnTo>
                    <a:pt x="1104" y="1041"/>
                  </a:lnTo>
                  <a:lnTo>
                    <a:pt x="1100" y="1036"/>
                  </a:lnTo>
                  <a:lnTo>
                    <a:pt x="1096" y="1036"/>
                  </a:lnTo>
                  <a:lnTo>
                    <a:pt x="1092" y="1032"/>
                  </a:lnTo>
                  <a:lnTo>
                    <a:pt x="1091" y="1030"/>
                  </a:lnTo>
                  <a:lnTo>
                    <a:pt x="1090" y="1027"/>
                  </a:lnTo>
                  <a:lnTo>
                    <a:pt x="1088" y="1026"/>
                  </a:lnTo>
                  <a:lnTo>
                    <a:pt x="1087" y="1024"/>
                  </a:lnTo>
                  <a:lnTo>
                    <a:pt x="1087" y="1022"/>
                  </a:lnTo>
                  <a:lnTo>
                    <a:pt x="1086" y="1019"/>
                  </a:lnTo>
                  <a:lnTo>
                    <a:pt x="1084" y="1017"/>
                  </a:lnTo>
                  <a:lnTo>
                    <a:pt x="1084" y="1014"/>
                  </a:lnTo>
                  <a:lnTo>
                    <a:pt x="1084" y="1013"/>
                  </a:lnTo>
                  <a:lnTo>
                    <a:pt x="1083" y="1010"/>
                  </a:lnTo>
                  <a:lnTo>
                    <a:pt x="1083" y="1009"/>
                  </a:lnTo>
                  <a:lnTo>
                    <a:pt x="1082" y="1006"/>
                  </a:lnTo>
                  <a:lnTo>
                    <a:pt x="1080" y="1004"/>
                  </a:lnTo>
                  <a:lnTo>
                    <a:pt x="1069" y="991"/>
                  </a:lnTo>
                  <a:lnTo>
                    <a:pt x="1069" y="987"/>
                  </a:lnTo>
                  <a:lnTo>
                    <a:pt x="1065" y="983"/>
                  </a:lnTo>
                  <a:lnTo>
                    <a:pt x="1061" y="979"/>
                  </a:lnTo>
                  <a:lnTo>
                    <a:pt x="1057" y="974"/>
                  </a:lnTo>
                  <a:lnTo>
                    <a:pt x="1057" y="974"/>
                  </a:lnTo>
                  <a:lnTo>
                    <a:pt x="1056" y="973"/>
                  </a:lnTo>
                  <a:lnTo>
                    <a:pt x="1055" y="971"/>
                  </a:lnTo>
                  <a:lnTo>
                    <a:pt x="1053" y="970"/>
                  </a:lnTo>
                  <a:lnTo>
                    <a:pt x="1043" y="962"/>
                  </a:lnTo>
                  <a:lnTo>
                    <a:pt x="1043" y="941"/>
                  </a:lnTo>
                  <a:lnTo>
                    <a:pt x="1042" y="937"/>
                  </a:lnTo>
                  <a:lnTo>
                    <a:pt x="1042" y="936"/>
                  </a:lnTo>
                  <a:lnTo>
                    <a:pt x="1040" y="934"/>
                  </a:lnTo>
                  <a:lnTo>
                    <a:pt x="1040" y="932"/>
                  </a:lnTo>
                  <a:lnTo>
                    <a:pt x="1039" y="931"/>
                  </a:lnTo>
                  <a:lnTo>
                    <a:pt x="1039" y="928"/>
                  </a:lnTo>
                  <a:lnTo>
                    <a:pt x="1039" y="925"/>
                  </a:lnTo>
                  <a:lnTo>
                    <a:pt x="1043" y="917"/>
                  </a:lnTo>
                  <a:lnTo>
                    <a:pt x="1047" y="912"/>
                  </a:lnTo>
                  <a:lnTo>
                    <a:pt x="1047" y="900"/>
                  </a:lnTo>
                  <a:lnTo>
                    <a:pt x="1049" y="896"/>
                  </a:lnTo>
                  <a:lnTo>
                    <a:pt x="1049" y="887"/>
                  </a:lnTo>
                  <a:lnTo>
                    <a:pt x="1052" y="886"/>
                  </a:lnTo>
                  <a:lnTo>
                    <a:pt x="1053" y="886"/>
                  </a:lnTo>
                  <a:lnTo>
                    <a:pt x="1053" y="887"/>
                  </a:lnTo>
                  <a:lnTo>
                    <a:pt x="1053" y="887"/>
                  </a:lnTo>
                  <a:lnTo>
                    <a:pt x="1053" y="887"/>
                  </a:lnTo>
                  <a:lnTo>
                    <a:pt x="1055" y="887"/>
                  </a:lnTo>
                  <a:lnTo>
                    <a:pt x="1053" y="886"/>
                  </a:lnTo>
                  <a:lnTo>
                    <a:pt x="1053" y="883"/>
                  </a:lnTo>
                  <a:lnTo>
                    <a:pt x="1055" y="879"/>
                  </a:lnTo>
                  <a:lnTo>
                    <a:pt x="1055" y="873"/>
                  </a:lnTo>
                  <a:lnTo>
                    <a:pt x="1055" y="869"/>
                  </a:lnTo>
                  <a:lnTo>
                    <a:pt x="1053" y="867"/>
                  </a:lnTo>
                  <a:lnTo>
                    <a:pt x="1053" y="866"/>
                  </a:lnTo>
                  <a:lnTo>
                    <a:pt x="1053" y="866"/>
                  </a:lnTo>
                  <a:lnTo>
                    <a:pt x="1053" y="867"/>
                  </a:lnTo>
                  <a:lnTo>
                    <a:pt x="1052" y="867"/>
                  </a:lnTo>
                  <a:lnTo>
                    <a:pt x="1051" y="867"/>
                  </a:lnTo>
                  <a:lnTo>
                    <a:pt x="1049" y="866"/>
                  </a:lnTo>
                  <a:lnTo>
                    <a:pt x="1049" y="854"/>
                  </a:lnTo>
                  <a:lnTo>
                    <a:pt x="1049" y="849"/>
                  </a:lnTo>
                  <a:lnTo>
                    <a:pt x="1049" y="847"/>
                  </a:lnTo>
                  <a:lnTo>
                    <a:pt x="1049" y="844"/>
                  </a:lnTo>
                  <a:lnTo>
                    <a:pt x="1048" y="843"/>
                  </a:lnTo>
                  <a:lnTo>
                    <a:pt x="1048" y="840"/>
                  </a:lnTo>
                  <a:lnTo>
                    <a:pt x="1047" y="838"/>
                  </a:lnTo>
                  <a:lnTo>
                    <a:pt x="1043" y="834"/>
                  </a:lnTo>
                  <a:lnTo>
                    <a:pt x="1043" y="829"/>
                  </a:lnTo>
                  <a:lnTo>
                    <a:pt x="1043" y="825"/>
                  </a:lnTo>
                  <a:lnTo>
                    <a:pt x="1043" y="822"/>
                  </a:lnTo>
                  <a:lnTo>
                    <a:pt x="1043" y="821"/>
                  </a:lnTo>
                  <a:lnTo>
                    <a:pt x="1043" y="819"/>
                  </a:lnTo>
                  <a:lnTo>
                    <a:pt x="1043" y="818"/>
                  </a:lnTo>
                  <a:lnTo>
                    <a:pt x="1044" y="816"/>
                  </a:lnTo>
                  <a:lnTo>
                    <a:pt x="1047" y="813"/>
                  </a:lnTo>
                  <a:lnTo>
                    <a:pt x="1049" y="809"/>
                  </a:lnTo>
                  <a:lnTo>
                    <a:pt x="1049" y="804"/>
                  </a:lnTo>
                  <a:lnTo>
                    <a:pt x="1053" y="800"/>
                  </a:lnTo>
                  <a:lnTo>
                    <a:pt x="1053" y="796"/>
                  </a:lnTo>
                  <a:lnTo>
                    <a:pt x="1057" y="792"/>
                  </a:lnTo>
                  <a:lnTo>
                    <a:pt x="1057" y="788"/>
                  </a:lnTo>
                  <a:lnTo>
                    <a:pt x="1061" y="783"/>
                  </a:lnTo>
                  <a:lnTo>
                    <a:pt x="1065" y="775"/>
                  </a:lnTo>
                  <a:lnTo>
                    <a:pt x="1069" y="771"/>
                  </a:lnTo>
                  <a:lnTo>
                    <a:pt x="1070" y="760"/>
                  </a:lnTo>
                  <a:lnTo>
                    <a:pt x="1080" y="747"/>
                  </a:lnTo>
                  <a:lnTo>
                    <a:pt x="1084" y="742"/>
                  </a:lnTo>
                  <a:lnTo>
                    <a:pt x="1084" y="738"/>
                  </a:lnTo>
                  <a:lnTo>
                    <a:pt x="1092" y="730"/>
                  </a:lnTo>
                  <a:lnTo>
                    <a:pt x="1100" y="730"/>
                  </a:lnTo>
                  <a:lnTo>
                    <a:pt x="1104" y="726"/>
                  </a:lnTo>
                  <a:lnTo>
                    <a:pt x="1115" y="717"/>
                  </a:lnTo>
                  <a:lnTo>
                    <a:pt x="1123" y="709"/>
                  </a:lnTo>
                  <a:lnTo>
                    <a:pt x="1125" y="705"/>
                  </a:lnTo>
                  <a:lnTo>
                    <a:pt x="1126" y="704"/>
                  </a:lnTo>
                  <a:lnTo>
                    <a:pt x="1126" y="703"/>
                  </a:lnTo>
                  <a:lnTo>
                    <a:pt x="1127" y="700"/>
                  </a:lnTo>
                  <a:lnTo>
                    <a:pt x="1127" y="698"/>
                  </a:lnTo>
                  <a:lnTo>
                    <a:pt x="1127" y="692"/>
                  </a:lnTo>
                  <a:lnTo>
                    <a:pt x="1127" y="685"/>
                  </a:lnTo>
                  <a:lnTo>
                    <a:pt x="1128" y="681"/>
                  </a:lnTo>
                  <a:lnTo>
                    <a:pt x="1128" y="678"/>
                  </a:lnTo>
                  <a:lnTo>
                    <a:pt x="1128" y="677"/>
                  </a:lnTo>
                  <a:lnTo>
                    <a:pt x="1130" y="676"/>
                  </a:lnTo>
                  <a:lnTo>
                    <a:pt x="1130" y="674"/>
                  </a:lnTo>
                  <a:lnTo>
                    <a:pt x="1131" y="672"/>
                  </a:lnTo>
                  <a:lnTo>
                    <a:pt x="1135" y="668"/>
                  </a:lnTo>
                  <a:lnTo>
                    <a:pt x="1139" y="657"/>
                  </a:lnTo>
                  <a:lnTo>
                    <a:pt x="1144" y="652"/>
                  </a:lnTo>
                  <a:lnTo>
                    <a:pt x="1149" y="650"/>
                  </a:lnTo>
                  <a:lnTo>
                    <a:pt x="1154" y="647"/>
                  </a:lnTo>
                  <a:lnTo>
                    <a:pt x="1161" y="643"/>
                  </a:lnTo>
                  <a:lnTo>
                    <a:pt x="1166" y="635"/>
                  </a:lnTo>
                  <a:lnTo>
                    <a:pt x="1170" y="622"/>
                  </a:lnTo>
                  <a:lnTo>
                    <a:pt x="1174" y="617"/>
                  </a:lnTo>
                  <a:lnTo>
                    <a:pt x="1173" y="613"/>
                  </a:lnTo>
                  <a:lnTo>
                    <a:pt x="1171" y="609"/>
                  </a:lnTo>
                  <a:lnTo>
                    <a:pt x="1171" y="607"/>
                  </a:lnTo>
                  <a:lnTo>
                    <a:pt x="1170" y="604"/>
                  </a:lnTo>
                  <a:lnTo>
                    <a:pt x="1167" y="600"/>
                  </a:lnTo>
                  <a:lnTo>
                    <a:pt x="1166" y="596"/>
                  </a:lnTo>
                  <a:lnTo>
                    <a:pt x="1139" y="596"/>
                  </a:lnTo>
                  <a:lnTo>
                    <a:pt x="1139" y="591"/>
                  </a:lnTo>
                  <a:lnTo>
                    <a:pt x="1139" y="587"/>
                  </a:lnTo>
                  <a:lnTo>
                    <a:pt x="1139" y="585"/>
                  </a:lnTo>
                  <a:lnTo>
                    <a:pt x="1139" y="582"/>
                  </a:lnTo>
                  <a:lnTo>
                    <a:pt x="1139" y="581"/>
                  </a:lnTo>
                  <a:lnTo>
                    <a:pt x="1138" y="580"/>
                  </a:lnTo>
                  <a:lnTo>
                    <a:pt x="1136" y="578"/>
                  </a:lnTo>
                  <a:lnTo>
                    <a:pt x="1135" y="576"/>
                  </a:lnTo>
                  <a:lnTo>
                    <a:pt x="1131" y="572"/>
                  </a:lnTo>
                  <a:lnTo>
                    <a:pt x="1134" y="564"/>
                  </a:lnTo>
                  <a:lnTo>
                    <a:pt x="1135" y="559"/>
                  </a:lnTo>
                  <a:lnTo>
                    <a:pt x="1138" y="555"/>
                  </a:lnTo>
                  <a:lnTo>
                    <a:pt x="1139" y="550"/>
                  </a:lnTo>
                  <a:lnTo>
                    <a:pt x="1139" y="539"/>
                  </a:lnTo>
                  <a:lnTo>
                    <a:pt x="1143" y="539"/>
                  </a:lnTo>
                  <a:lnTo>
                    <a:pt x="1144" y="538"/>
                  </a:lnTo>
                  <a:lnTo>
                    <a:pt x="1145" y="537"/>
                  </a:lnTo>
                  <a:lnTo>
                    <a:pt x="1144" y="535"/>
                  </a:lnTo>
                  <a:lnTo>
                    <a:pt x="1144" y="534"/>
                  </a:lnTo>
                  <a:lnTo>
                    <a:pt x="1143" y="533"/>
                  </a:lnTo>
                  <a:lnTo>
                    <a:pt x="1141" y="532"/>
                  </a:lnTo>
                  <a:lnTo>
                    <a:pt x="1140" y="532"/>
                  </a:lnTo>
                  <a:lnTo>
                    <a:pt x="1139" y="530"/>
                  </a:lnTo>
                  <a:lnTo>
                    <a:pt x="1138" y="521"/>
                  </a:lnTo>
                  <a:lnTo>
                    <a:pt x="1136" y="513"/>
                  </a:lnTo>
                  <a:lnTo>
                    <a:pt x="1136" y="508"/>
                  </a:lnTo>
                  <a:lnTo>
                    <a:pt x="1139" y="506"/>
                  </a:lnTo>
                  <a:lnTo>
                    <a:pt x="1143" y="502"/>
                  </a:lnTo>
                  <a:lnTo>
                    <a:pt x="1147" y="502"/>
                  </a:lnTo>
                  <a:lnTo>
                    <a:pt x="1151" y="498"/>
                  </a:lnTo>
                  <a:lnTo>
                    <a:pt x="1154" y="498"/>
                  </a:lnTo>
                  <a:lnTo>
                    <a:pt x="1158" y="502"/>
                  </a:lnTo>
                  <a:lnTo>
                    <a:pt x="1213" y="502"/>
                  </a:lnTo>
                  <a:lnTo>
                    <a:pt x="1215" y="504"/>
                  </a:lnTo>
                  <a:lnTo>
                    <a:pt x="1218" y="507"/>
                  </a:lnTo>
                  <a:lnTo>
                    <a:pt x="1221" y="507"/>
                  </a:lnTo>
                  <a:lnTo>
                    <a:pt x="1222" y="506"/>
                  </a:lnTo>
                  <a:lnTo>
                    <a:pt x="1223" y="504"/>
                  </a:lnTo>
                  <a:lnTo>
                    <a:pt x="1224" y="503"/>
                  </a:lnTo>
                  <a:lnTo>
                    <a:pt x="1227" y="500"/>
                  </a:lnTo>
                  <a:lnTo>
                    <a:pt x="1228" y="498"/>
                  </a:lnTo>
                  <a:lnTo>
                    <a:pt x="1228" y="485"/>
                  </a:lnTo>
                  <a:lnTo>
                    <a:pt x="1230" y="484"/>
                  </a:lnTo>
                  <a:lnTo>
                    <a:pt x="1231" y="484"/>
                  </a:lnTo>
                  <a:lnTo>
                    <a:pt x="1231" y="484"/>
                  </a:lnTo>
                  <a:lnTo>
                    <a:pt x="1231" y="484"/>
                  </a:lnTo>
                  <a:lnTo>
                    <a:pt x="1232" y="485"/>
                  </a:lnTo>
                  <a:lnTo>
                    <a:pt x="1232" y="485"/>
                  </a:lnTo>
                  <a:lnTo>
                    <a:pt x="1232" y="485"/>
                  </a:lnTo>
                  <a:lnTo>
                    <a:pt x="1232" y="484"/>
                  </a:lnTo>
                  <a:lnTo>
                    <a:pt x="1232" y="481"/>
                  </a:lnTo>
                  <a:lnTo>
                    <a:pt x="1232" y="476"/>
                  </a:lnTo>
                  <a:lnTo>
                    <a:pt x="1232" y="471"/>
                  </a:lnTo>
                  <a:lnTo>
                    <a:pt x="1232" y="467"/>
                  </a:lnTo>
                  <a:lnTo>
                    <a:pt x="1232" y="465"/>
                  </a:lnTo>
                  <a:lnTo>
                    <a:pt x="1232" y="464"/>
                  </a:lnTo>
                  <a:lnTo>
                    <a:pt x="1231" y="464"/>
                  </a:lnTo>
                  <a:lnTo>
                    <a:pt x="1231" y="465"/>
                  </a:lnTo>
                  <a:lnTo>
                    <a:pt x="1230" y="465"/>
                  </a:lnTo>
                  <a:lnTo>
                    <a:pt x="1230" y="465"/>
                  </a:lnTo>
                  <a:lnTo>
                    <a:pt x="1228" y="464"/>
                  </a:lnTo>
                  <a:lnTo>
                    <a:pt x="1224" y="460"/>
                  </a:lnTo>
                  <a:lnTo>
                    <a:pt x="1221" y="456"/>
                  </a:lnTo>
                  <a:lnTo>
                    <a:pt x="1221" y="452"/>
                  </a:lnTo>
                  <a:lnTo>
                    <a:pt x="1213" y="443"/>
                  </a:lnTo>
                  <a:lnTo>
                    <a:pt x="1208" y="442"/>
                  </a:lnTo>
                  <a:lnTo>
                    <a:pt x="1205" y="442"/>
                  </a:lnTo>
                  <a:lnTo>
                    <a:pt x="1202" y="441"/>
                  </a:lnTo>
                  <a:lnTo>
                    <a:pt x="1199" y="440"/>
                  </a:lnTo>
                  <a:lnTo>
                    <a:pt x="1193" y="440"/>
                  </a:lnTo>
                  <a:lnTo>
                    <a:pt x="1189" y="436"/>
                  </a:lnTo>
                  <a:lnTo>
                    <a:pt x="1189" y="427"/>
                  </a:lnTo>
                  <a:lnTo>
                    <a:pt x="1197" y="427"/>
                  </a:lnTo>
                  <a:lnTo>
                    <a:pt x="1201" y="423"/>
                  </a:lnTo>
                  <a:lnTo>
                    <a:pt x="1209" y="423"/>
                  </a:lnTo>
                  <a:lnTo>
                    <a:pt x="1213" y="427"/>
                  </a:lnTo>
                  <a:lnTo>
                    <a:pt x="1224" y="427"/>
                  </a:lnTo>
                  <a:lnTo>
                    <a:pt x="1224" y="419"/>
                  </a:lnTo>
                  <a:lnTo>
                    <a:pt x="1221" y="415"/>
                  </a:lnTo>
                  <a:lnTo>
                    <a:pt x="1222" y="412"/>
                  </a:lnTo>
                  <a:lnTo>
                    <a:pt x="1223" y="411"/>
                  </a:lnTo>
                  <a:lnTo>
                    <a:pt x="1224" y="411"/>
                  </a:lnTo>
                  <a:lnTo>
                    <a:pt x="1226" y="411"/>
                  </a:lnTo>
                  <a:lnTo>
                    <a:pt x="1228" y="412"/>
                  </a:lnTo>
                  <a:lnTo>
                    <a:pt x="1231" y="412"/>
                  </a:lnTo>
                  <a:lnTo>
                    <a:pt x="1235" y="414"/>
                  </a:lnTo>
                  <a:lnTo>
                    <a:pt x="1240" y="415"/>
                  </a:lnTo>
                  <a:lnTo>
                    <a:pt x="1241" y="416"/>
                  </a:lnTo>
                  <a:lnTo>
                    <a:pt x="1241" y="417"/>
                  </a:lnTo>
                  <a:lnTo>
                    <a:pt x="1241" y="419"/>
                  </a:lnTo>
                  <a:lnTo>
                    <a:pt x="1241" y="419"/>
                  </a:lnTo>
                  <a:lnTo>
                    <a:pt x="1243" y="417"/>
                  </a:lnTo>
                  <a:lnTo>
                    <a:pt x="1245" y="415"/>
                  </a:lnTo>
                  <a:lnTo>
                    <a:pt x="1248" y="414"/>
                  </a:lnTo>
                  <a:lnTo>
                    <a:pt x="1249" y="411"/>
                  </a:lnTo>
                  <a:lnTo>
                    <a:pt x="1250" y="408"/>
                  </a:lnTo>
                  <a:lnTo>
                    <a:pt x="1252" y="406"/>
                  </a:lnTo>
                  <a:lnTo>
                    <a:pt x="1259" y="402"/>
                  </a:lnTo>
                  <a:lnTo>
                    <a:pt x="1263" y="398"/>
                  </a:lnTo>
                  <a:lnTo>
                    <a:pt x="1263" y="394"/>
                  </a:lnTo>
                  <a:lnTo>
                    <a:pt x="1267" y="390"/>
                  </a:lnTo>
                  <a:lnTo>
                    <a:pt x="1272" y="389"/>
                  </a:lnTo>
                  <a:lnTo>
                    <a:pt x="1275" y="389"/>
                  </a:lnTo>
                  <a:lnTo>
                    <a:pt x="1279" y="388"/>
                  </a:lnTo>
                  <a:lnTo>
                    <a:pt x="1282" y="386"/>
                  </a:lnTo>
                  <a:lnTo>
                    <a:pt x="1287" y="385"/>
                  </a:lnTo>
                  <a:lnTo>
                    <a:pt x="1293" y="377"/>
                  </a:lnTo>
                  <a:lnTo>
                    <a:pt x="1293" y="373"/>
                  </a:lnTo>
                  <a:lnTo>
                    <a:pt x="1297" y="369"/>
                  </a:lnTo>
                  <a:lnTo>
                    <a:pt x="1297" y="364"/>
                  </a:lnTo>
                  <a:lnTo>
                    <a:pt x="1301" y="360"/>
                  </a:lnTo>
                  <a:lnTo>
                    <a:pt x="1305" y="360"/>
                  </a:lnTo>
                  <a:lnTo>
                    <a:pt x="1309" y="357"/>
                  </a:lnTo>
                  <a:lnTo>
                    <a:pt x="1324" y="357"/>
                  </a:lnTo>
                  <a:lnTo>
                    <a:pt x="1328" y="353"/>
                  </a:lnTo>
                  <a:lnTo>
                    <a:pt x="1332" y="353"/>
                  </a:lnTo>
                  <a:lnTo>
                    <a:pt x="1335" y="353"/>
                  </a:lnTo>
                  <a:lnTo>
                    <a:pt x="1339" y="353"/>
                  </a:lnTo>
                  <a:lnTo>
                    <a:pt x="1340" y="353"/>
                  </a:lnTo>
                  <a:lnTo>
                    <a:pt x="1342" y="353"/>
                  </a:lnTo>
                  <a:lnTo>
                    <a:pt x="1344" y="351"/>
                  </a:lnTo>
                  <a:lnTo>
                    <a:pt x="1344" y="349"/>
                  </a:lnTo>
                  <a:lnTo>
                    <a:pt x="1344" y="336"/>
                  </a:lnTo>
                  <a:lnTo>
                    <a:pt x="1341" y="328"/>
                  </a:lnTo>
                  <a:lnTo>
                    <a:pt x="1340" y="325"/>
                  </a:lnTo>
                  <a:lnTo>
                    <a:pt x="1339" y="323"/>
                  </a:lnTo>
                  <a:lnTo>
                    <a:pt x="1337" y="319"/>
                  </a:lnTo>
                  <a:lnTo>
                    <a:pt x="1336" y="310"/>
                  </a:lnTo>
                  <a:lnTo>
                    <a:pt x="1344" y="302"/>
                  </a:lnTo>
                  <a:lnTo>
                    <a:pt x="1348" y="298"/>
                  </a:lnTo>
                  <a:lnTo>
                    <a:pt x="1363" y="294"/>
                  </a:lnTo>
                  <a:lnTo>
                    <a:pt x="1363" y="302"/>
                  </a:lnTo>
                  <a:lnTo>
                    <a:pt x="1367" y="311"/>
                  </a:lnTo>
                  <a:lnTo>
                    <a:pt x="1367" y="315"/>
                  </a:lnTo>
                  <a:lnTo>
                    <a:pt x="1371" y="323"/>
                  </a:lnTo>
                  <a:lnTo>
                    <a:pt x="1375" y="328"/>
                  </a:lnTo>
                  <a:lnTo>
                    <a:pt x="1375" y="332"/>
                  </a:lnTo>
                  <a:lnTo>
                    <a:pt x="1371" y="336"/>
                  </a:lnTo>
                  <a:lnTo>
                    <a:pt x="1367" y="336"/>
                  </a:lnTo>
                  <a:lnTo>
                    <a:pt x="1363" y="332"/>
                  </a:lnTo>
                  <a:lnTo>
                    <a:pt x="1355" y="332"/>
                  </a:lnTo>
                  <a:lnTo>
                    <a:pt x="1359" y="340"/>
                  </a:lnTo>
                  <a:lnTo>
                    <a:pt x="1371" y="340"/>
                  </a:lnTo>
                  <a:lnTo>
                    <a:pt x="1371" y="344"/>
                  </a:lnTo>
                  <a:lnTo>
                    <a:pt x="1374" y="347"/>
                  </a:lnTo>
                  <a:lnTo>
                    <a:pt x="1375" y="349"/>
                  </a:lnTo>
                  <a:lnTo>
                    <a:pt x="1376" y="349"/>
                  </a:lnTo>
                  <a:lnTo>
                    <a:pt x="1377" y="349"/>
                  </a:lnTo>
                  <a:lnTo>
                    <a:pt x="1377" y="347"/>
                  </a:lnTo>
                  <a:lnTo>
                    <a:pt x="1377" y="346"/>
                  </a:lnTo>
                  <a:lnTo>
                    <a:pt x="1377" y="344"/>
                  </a:lnTo>
                  <a:lnTo>
                    <a:pt x="1377" y="341"/>
                  </a:lnTo>
                  <a:lnTo>
                    <a:pt x="1376" y="340"/>
                  </a:lnTo>
                  <a:lnTo>
                    <a:pt x="1376" y="337"/>
                  </a:lnTo>
                  <a:lnTo>
                    <a:pt x="1375" y="336"/>
                  </a:lnTo>
                  <a:lnTo>
                    <a:pt x="1379" y="336"/>
                  </a:lnTo>
                  <a:lnTo>
                    <a:pt x="1383" y="344"/>
                  </a:lnTo>
                  <a:lnTo>
                    <a:pt x="1387" y="340"/>
                  </a:lnTo>
                  <a:lnTo>
                    <a:pt x="1394" y="340"/>
                  </a:lnTo>
                  <a:lnTo>
                    <a:pt x="1398" y="341"/>
                  </a:lnTo>
                  <a:lnTo>
                    <a:pt x="1398" y="341"/>
                  </a:lnTo>
                  <a:lnTo>
                    <a:pt x="1400" y="342"/>
                  </a:lnTo>
                  <a:lnTo>
                    <a:pt x="1402" y="345"/>
                  </a:lnTo>
                  <a:lnTo>
                    <a:pt x="1405" y="346"/>
                  </a:lnTo>
                  <a:lnTo>
                    <a:pt x="1406" y="349"/>
                  </a:lnTo>
                  <a:lnTo>
                    <a:pt x="1410" y="349"/>
                  </a:lnTo>
                  <a:lnTo>
                    <a:pt x="1414" y="344"/>
                  </a:lnTo>
                  <a:lnTo>
                    <a:pt x="1422" y="344"/>
                  </a:lnTo>
                  <a:lnTo>
                    <a:pt x="1429" y="340"/>
                  </a:lnTo>
                  <a:lnTo>
                    <a:pt x="1433" y="340"/>
                  </a:lnTo>
                  <a:lnTo>
                    <a:pt x="1437" y="336"/>
                  </a:lnTo>
                  <a:lnTo>
                    <a:pt x="1445" y="336"/>
                  </a:lnTo>
                  <a:lnTo>
                    <a:pt x="1449" y="336"/>
                  </a:lnTo>
                  <a:lnTo>
                    <a:pt x="1451" y="336"/>
                  </a:lnTo>
                  <a:lnTo>
                    <a:pt x="1454" y="336"/>
                  </a:lnTo>
                  <a:lnTo>
                    <a:pt x="1457" y="336"/>
                  </a:lnTo>
                  <a:lnTo>
                    <a:pt x="1458" y="336"/>
                  </a:lnTo>
                  <a:lnTo>
                    <a:pt x="1459" y="337"/>
                  </a:lnTo>
                  <a:lnTo>
                    <a:pt x="1460" y="338"/>
                  </a:lnTo>
                  <a:lnTo>
                    <a:pt x="1464" y="340"/>
                  </a:lnTo>
                  <a:lnTo>
                    <a:pt x="1472" y="340"/>
                  </a:lnTo>
                  <a:lnTo>
                    <a:pt x="1476" y="336"/>
                  </a:lnTo>
                  <a:lnTo>
                    <a:pt x="1480" y="332"/>
                  </a:lnTo>
                  <a:lnTo>
                    <a:pt x="1492" y="332"/>
                  </a:lnTo>
                  <a:lnTo>
                    <a:pt x="1492" y="325"/>
                  </a:lnTo>
                  <a:lnTo>
                    <a:pt x="1492" y="323"/>
                  </a:lnTo>
                  <a:lnTo>
                    <a:pt x="1492" y="320"/>
                  </a:lnTo>
                  <a:lnTo>
                    <a:pt x="1490" y="320"/>
                  </a:lnTo>
                  <a:lnTo>
                    <a:pt x="1490" y="320"/>
                  </a:lnTo>
                  <a:lnTo>
                    <a:pt x="1490" y="320"/>
                  </a:lnTo>
                  <a:lnTo>
                    <a:pt x="1489" y="320"/>
                  </a:lnTo>
                  <a:lnTo>
                    <a:pt x="1489" y="320"/>
                  </a:lnTo>
                  <a:lnTo>
                    <a:pt x="1488" y="319"/>
                  </a:lnTo>
                  <a:lnTo>
                    <a:pt x="1488" y="307"/>
                  </a:lnTo>
                  <a:lnTo>
                    <a:pt x="1496" y="298"/>
                  </a:lnTo>
                  <a:lnTo>
                    <a:pt x="1499" y="294"/>
                  </a:lnTo>
                  <a:lnTo>
                    <a:pt x="1507" y="290"/>
                  </a:lnTo>
                  <a:lnTo>
                    <a:pt x="1515" y="294"/>
                  </a:lnTo>
                  <a:lnTo>
                    <a:pt x="1519" y="302"/>
                  </a:lnTo>
                  <a:lnTo>
                    <a:pt x="1527" y="298"/>
                  </a:lnTo>
                  <a:lnTo>
                    <a:pt x="1527" y="294"/>
                  </a:lnTo>
                  <a:lnTo>
                    <a:pt x="1529" y="294"/>
                  </a:lnTo>
                  <a:lnTo>
                    <a:pt x="1532" y="293"/>
                  </a:lnTo>
                  <a:lnTo>
                    <a:pt x="1532" y="293"/>
                  </a:lnTo>
                  <a:lnTo>
                    <a:pt x="1532" y="292"/>
                  </a:lnTo>
                  <a:lnTo>
                    <a:pt x="1531" y="290"/>
                  </a:lnTo>
                  <a:lnTo>
                    <a:pt x="1529" y="289"/>
                  </a:lnTo>
                  <a:lnTo>
                    <a:pt x="1528" y="288"/>
                  </a:lnTo>
                  <a:lnTo>
                    <a:pt x="1527" y="286"/>
                  </a:lnTo>
                  <a:lnTo>
                    <a:pt x="1527" y="286"/>
                  </a:lnTo>
                  <a:lnTo>
                    <a:pt x="1523" y="286"/>
                  </a:lnTo>
                  <a:lnTo>
                    <a:pt x="1519" y="277"/>
                  </a:lnTo>
                  <a:lnTo>
                    <a:pt x="1523" y="270"/>
                  </a:lnTo>
                  <a:lnTo>
                    <a:pt x="1527" y="266"/>
                  </a:lnTo>
                  <a:lnTo>
                    <a:pt x="1537" y="266"/>
                  </a:lnTo>
                  <a:lnTo>
                    <a:pt x="1545" y="262"/>
                  </a:lnTo>
                  <a:lnTo>
                    <a:pt x="1549" y="262"/>
                  </a:lnTo>
                  <a:lnTo>
                    <a:pt x="1556" y="266"/>
                  </a:lnTo>
                  <a:lnTo>
                    <a:pt x="1568" y="266"/>
                  </a:lnTo>
                  <a:lnTo>
                    <a:pt x="1572" y="262"/>
                  </a:lnTo>
                  <a:lnTo>
                    <a:pt x="1580" y="257"/>
                  </a:lnTo>
                  <a:lnTo>
                    <a:pt x="1585" y="254"/>
                  </a:lnTo>
                  <a:lnTo>
                    <a:pt x="1576" y="253"/>
                  </a:lnTo>
                  <a:lnTo>
                    <a:pt x="1549" y="253"/>
                  </a:lnTo>
                  <a:lnTo>
                    <a:pt x="1541" y="257"/>
                  </a:lnTo>
                  <a:lnTo>
                    <a:pt x="1531" y="257"/>
                  </a:lnTo>
                  <a:lnTo>
                    <a:pt x="1523" y="262"/>
                  </a:lnTo>
                  <a:lnTo>
                    <a:pt x="1515" y="262"/>
                  </a:lnTo>
                  <a:lnTo>
                    <a:pt x="1507" y="255"/>
                  </a:lnTo>
                  <a:lnTo>
                    <a:pt x="1501" y="251"/>
                  </a:lnTo>
                  <a:lnTo>
                    <a:pt x="1492" y="249"/>
                  </a:lnTo>
                  <a:lnTo>
                    <a:pt x="1492" y="241"/>
                  </a:lnTo>
                  <a:lnTo>
                    <a:pt x="1494" y="240"/>
                  </a:lnTo>
                  <a:lnTo>
                    <a:pt x="1497" y="240"/>
                  </a:lnTo>
                  <a:lnTo>
                    <a:pt x="1497" y="238"/>
                  </a:lnTo>
                  <a:lnTo>
                    <a:pt x="1497" y="237"/>
                  </a:lnTo>
                  <a:lnTo>
                    <a:pt x="1496" y="236"/>
                  </a:lnTo>
                  <a:lnTo>
                    <a:pt x="1494" y="235"/>
                  </a:lnTo>
                  <a:lnTo>
                    <a:pt x="1493" y="233"/>
                  </a:lnTo>
                  <a:lnTo>
                    <a:pt x="1492" y="233"/>
                  </a:lnTo>
                  <a:lnTo>
                    <a:pt x="1492" y="232"/>
                  </a:lnTo>
                  <a:lnTo>
                    <a:pt x="1490" y="229"/>
                  </a:lnTo>
                  <a:lnTo>
                    <a:pt x="1490" y="227"/>
                  </a:lnTo>
                  <a:lnTo>
                    <a:pt x="1490" y="226"/>
                  </a:lnTo>
                  <a:lnTo>
                    <a:pt x="1489" y="224"/>
                  </a:lnTo>
                  <a:lnTo>
                    <a:pt x="1489" y="222"/>
                  </a:lnTo>
                  <a:lnTo>
                    <a:pt x="1488" y="220"/>
                  </a:lnTo>
                  <a:lnTo>
                    <a:pt x="1507" y="207"/>
                  </a:lnTo>
                  <a:lnTo>
                    <a:pt x="1519" y="200"/>
                  </a:lnTo>
                  <a:lnTo>
                    <a:pt x="1527" y="191"/>
                  </a:lnTo>
                  <a:lnTo>
                    <a:pt x="1534" y="187"/>
                  </a:lnTo>
                  <a:lnTo>
                    <a:pt x="1541" y="187"/>
                  </a:lnTo>
                  <a:lnTo>
                    <a:pt x="1537" y="183"/>
                  </a:lnTo>
                  <a:lnTo>
                    <a:pt x="1534" y="179"/>
                  </a:lnTo>
                  <a:lnTo>
                    <a:pt x="1531" y="174"/>
                  </a:lnTo>
                  <a:lnTo>
                    <a:pt x="1507" y="174"/>
                  </a:lnTo>
                  <a:lnTo>
                    <a:pt x="1503" y="179"/>
                  </a:lnTo>
                  <a:lnTo>
                    <a:pt x="1499" y="183"/>
                  </a:lnTo>
                  <a:lnTo>
                    <a:pt x="1496" y="187"/>
                  </a:lnTo>
                  <a:lnTo>
                    <a:pt x="1496" y="191"/>
                  </a:lnTo>
                  <a:lnTo>
                    <a:pt x="1494" y="193"/>
                  </a:lnTo>
                  <a:lnTo>
                    <a:pt x="1493" y="194"/>
                  </a:lnTo>
                  <a:lnTo>
                    <a:pt x="1492" y="196"/>
                  </a:lnTo>
                  <a:lnTo>
                    <a:pt x="1490" y="197"/>
                  </a:lnTo>
                  <a:lnTo>
                    <a:pt x="1488" y="200"/>
                  </a:lnTo>
                  <a:lnTo>
                    <a:pt x="1486" y="201"/>
                  </a:lnTo>
                  <a:lnTo>
                    <a:pt x="1486" y="202"/>
                  </a:lnTo>
                  <a:lnTo>
                    <a:pt x="1480" y="207"/>
                  </a:lnTo>
                  <a:lnTo>
                    <a:pt x="1472" y="207"/>
                  </a:lnTo>
                  <a:lnTo>
                    <a:pt x="1468" y="211"/>
                  </a:lnTo>
                  <a:lnTo>
                    <a:pt x="1464" y="211"/>
                  </a:lnTo>
                  <a:lnTo>
                    <a:pt x="1457" y="220"/>
                  </a:lnTo>
                  <a:lnTo>
                    <a:pt x="1449" y="224"/>
                  </a:lnTo>
                  <a:lnTo>
                    <a:pt x="1449" y="232"/>
                  </a:lnTo>
                  <a:lnTo>
                    <a:pt x="1445" y="236"/>
                  </a:lnTo>
                  <a:lnTo>
                    <a:pt x="1445" y="245"/>
                  </a:lnTo>
                  <a:lnTo>
                    <a:pt x="1449" y="249"/>
                  </a:lnTo>
                  <a:lnTo>
                    <a:pt x="1451" y="250"/>
                  </a:lnTo>
                  <a:lnTo>
                    <a:pt x="1454" y="250"/>
                  </a:lnTo>
                  <a:lnTo>
                    <a:pt x="1455" y="250"/>
                  </a:lnTo>
                  <a:lnTo>
                    <a:pt x="1457" y="251"/>
                  </a:lnTo>
                  <a:lnTo>
                    <a:pt x="1458" y="251"/>
                  </a:lnTo>
                  <a:lnTo>
                    <a:pt x="1460" y="253"/>
                  </a:lnTo>
                  <a:lnTo>
                    <a:pt x="1462" y="255"/>
                  </a:lnTo>
                  <a:lnTo>
                    <a:pt x="1462" y="257"/>
                  </a:lnTo>
                  <a:lnTo>
                    <a:pt x="1463" y="258"/>
                  </a:lnTo>
                  <a:lnTo>
                    <a:pt x="1463" y="261"/>
                  </a:lnTo>
                  <a:lnTo>
                    <a:pt x="1463" y="262"/>
                  </a:lnTo>
                  <a:lnTo>
                    <a:pt x="1464" y="266"/>
                  </a:lnTo>
                  <a:lnTo>
                    <a:pt x="1450" y="276"/>
                  </a:lnTo>
                  <a:lnTo>
                    <a:pt x="1450" y="276"/>
                  </a:lnTo>
                  <a:lnTo>
                    <a:pt x="1449" y="277"/>
                  </a:lnTo>
                  <a:lnTo>
                    <a:pt x="1445" y="277"/>
                  </a:lnTo>
                  <a:lnTo>
                    <a:pt x="1441" y="283"/>
                  </a:lnTo>
                  <a:lnTo>
                    <a:pt x="1441" y="286"/>
                  </a:lnTo>
                  <a:lnTo>
                    <a:pt x="1440" y="286"/>
                  </a:lnTo>
                  <a:lnTo>
                    <a:pt x="1440" y="288"/>
                  </a:lnTo>
                  <a:lnTo>
                    <a:pt x="1440" y="289"/>
                  </a:lnTo>
                  <a:lnTo>
                    <a:pt x="1433" y="315"/>
                  </a:lnTo>
                  <a:lnTo>
                    <a:pt x="1414" y="315"/>
                  </a:lnTo>
                  <a:lnTo>
                    <a:pt x="1413" y="318"/>
                  </a:lnTo>
                  <a:lnTo>
                    <a:pt x="1413" y="319"/>
                  </a:lnTo>
                  <a:lnTo>
                    <a:pt x="1411" y="320"/>
                  </a:lnTo>
                  <a:lnTo>
                    <a:pt x="1411" y="321"/>
                  </a:lnTo>
                  <a:lnTo>
                    <a:pt x="1411" y="324"/>
                  </a:lnTo>
                  <a:lnTo>
                    <a:pt x="1410" y="328"/>
                  </a:lnTo>
                  <a:lnTo>
                    <a:pt x="1402" y="328"/>
                  </a:lnTo>
                  <a:lnTo>
                    <a:pt x="1394" y="325"/>
                  </a:lnTo>
                  <a:lnTo>
                    <a:pt x="1390" y="328"/>
                  </a:lnTo>
                  <a:lnTo>
                    <a:pt x="1387" y="332"/>
                  </a:lnTo>
                  <a:lnTo>
                    <a:pt x="1383" y="332"/>
                  </a:lnTo>
                  <a:lnTo>
                    <a:pt x="1375" y="328"/>
                  </a:lnTo>
                  <a:lnTo>
                    <a:pt x="1375" y="323"/>
                  </a:lnTo>
                  <a:lnTo>
                    <a:pt x="1383" y="319"/>
                  </a:lnTo>
                  <a:lnTo>
                    <a:pt x="1387" y="315"/>
                  </a:lnTo>
                  <a:lnTo>
                    <a:pt x="1389" y="307"/>
                  </a:lnTo>
                  <a:lnTo>
                    <a:pt x="1383" y="298"/>
                  </a:lnTo>
                  <a:lnTo>
                    <a:pt x="1379" y="290"/>
                  </a:lnTo>
                  <a:lnTo>
                    <a:pt x="1375" y="283"/>
                  </a:lnTo>
                  <a:lnTo>
                    <a:pt x="1371" y="277"/>
                  </a:lnTo>
                  <a:lnTo>
                    <a:pt x="1371" y="270"/>
                  </a:lnTo>
                  <a:lnTo>
                    <a:pt x="1355" y="274"/>
                  </a:lnTo>
                  <a:lnTo>
                    <a:pt x="1352" y="277"/>
                  </a:lnTo>
                  <a:lnTo>
                    <a:pt x="1349" y="280"/>
                  </a:lnTo>
                  <a:lnTo>
                    <a:pt x="1348" y="281"/>
                  </a:lnTo>
                  <a:lnTo>
                    <a:pt x="1346" y="283"/>
                  </a:lnTo>
                  <a:lnTo>
                    <a:pt x="1345" y="283"/>
                  </a:lnTo>
                  <a:lnTo>
                    <a:pt x="1344" y="284"/>
                  </a:lnTo>
                  <a:lnTo>
                    <a:pt x="1342" y="284"/>
                  </a:lnTo>
                  <a:lnTo>
                    <a:pt x="1340" y="285"/>
                  </a:lnTo>
                  <a:lnTo>
                    <a:pt x="1336" y="286"/>
                  </a:lnTo>
                  <a:lnTo>
                    <a:pt x="1332" y="290"/>
                  </a:lnTo>
                  <a:lnTo>
                    <a:pt x="1328" y="290"/>
                  </a:lnTo>
                  <a:lnTo>
                    <a:pt x="1320" y="286"/>
                  </a:lnTo>
                  <a:lnTo>
                    <a:pt x="1318" y="285"/>
                  </a:lnTo>
                  <a:lnTo>
                    <a:pt x="1315" y="285"/>
                  </a:lnTo>
                  <a:lnTo>
                    <a:pt x="1314" y="284"/>
                  </a:lnTo>
                  <a:lnTo>
                    <a:pt x="1311" y="284"/>
                  </a:lnTo>
                  <a:lnTo>
                    <a:pt x="1309" y="283"/>
                  </a:lnTo>
                  <a:lnTo>
                    <a:pt x="1309" y="274"/>
                  </a:lnTo>
                  <a:lnTo>
                    <a:pt x="1305" y="270"/>
                  </a:lnTo>
                  <a:lnTo>
                    <a:pt x="1305" y="257"/>
                  </a:lnTo>
                  <a:lnTo>
                    <a:pt x="1301" y="249"/>
                  </a:lnTo>
                  <a:lnTo>
                    <a:pt x="1301" y="232"/>
                  </a:lnTo>
                  <a:lnTo>
                    <a:pt x="1305" y="228"/>
                  </a:lnTo>
                  <a:lnTo>
                    <a:pt x="1309" y="228"/>
                  </a:lnTo>
                  <a:lnTo>
                    <a:pt x="1313" y="224"/>
                  </a:lnTo>
                  <a:lnTo>
                    <a:pt x="1317" y="224"/>
                  </a:lnTo>
                  <a:lnTo>
                    <a:pt x="1320" y="220"/>
                  </a:lnTo>
                  <a:lnTo>
                    <a:pt x="1328" y="215"/>
                  </a:lnTo>
                  <a:lnTo>
                    <a:pt x="1332" y="211"/>
                  </a:lnTo>
                  <a:lnTo>
                    <a:pt x="1336" y="211"/>
                  </a:lnTo>
                  <a:lnTo>
                    <a:pt x="1339" y="210"/>
                  </a:lnTo>
                  <a:lnTo>
                    <a:pt x="1340" y="210"/>
                  </a:lnTo>
                  <a:lnTo>
                    <a:pt x="1341" y="209"/>
                  </a:lnTo>
                  <a:lnTo>
                    <a:pt x="1344" y="207"/>
                  </a:lnTo>
                  <a:lnTo>
                    <a:pt x="1349" y="207"/>
                  </a:lnTo>
                  <a:lnTo>
                    <a:pt x="1353" y="207"/>
                  </a:lnTo>
                  <a:lnTo>
                    <a:pt x="1354" y="207"/>
                  </a:lnTo>
                  <a:lnTo>
                    <a:pt x="1355" y="207"/>
                  </a:lnTo>
                  <a:lnTo>
                    <a:pt x="1355" y="206"/>
                  </a:lnTo>
                  <a:lnTo>
                    <a:pt x="1355" y="206"/>
                  </a:lnTo>
                  <a:lnTo>
                    <a:pt x="1354" y="205"/>
                  </a:lnTo>
                  <a:lnTo>
                    <a:pt x="1355" y="205"/>
                  </a:lnTo>
                  <a:lnTo>
                    <a:pt x="1355" y="203"/>
                  </a:lnTo>
                  <a:lnTo>
                    <a:pt x="1359" y="200"/>
                  </a:lnTo>
                  <a:lnTo>
                    <a:pt x="1363" y="194"/>
                  </a:lnTo>
                  <a:lnTo>
                    <a:pt x="1366" y="193"/>
                  </a:lnTo>
                  <a:lnTo>
                    <a:pt x="1367" y="193"/>
                  </a:lnTo>
                  <a:lnTo>
                    <a:pt x="1370" y="192"/>
                  </a:lnTo>
                  <a:lnTo>
                    <a:pt x="1371" y="192"/>
                  </a:lnTo>
                  <a:lnTo>
                    <a:pt x="1375" y="191"/>
                  </a:lnTo>
                  <a:lnTo>
                    <a:pt x="1379" y="187"/>
                  </a:lnTo>
                  <a:lnTo>
                    <a:pt x="1387" y="179"/>
                  </a:lnTo>
                  <a:lnTo>
                    <a:pt x="1390" y="174"/>
                  </a:lnTo>
                  <a:lnTo>
                    <a:pt x="1398" y="162"/>
                  </a:lnTo>
                  <a:lnTo>
                    <a:pt x="1402" y="158"/>
                  </a:lnTo>
                  <a:lnTo>
                    <a:pt x="1406" y="158"/>
                  </a:lnTo>
                  <a:lnTo>
                    <a:pt x="1419" y="146"/>
                  </a:lnTo>
                  <a:lnTo>
                    <a:pt x="1420" y="146"/>
                  </a:lnTo>
                  <a:lnTo>
                    <a:pt x="1422" y="145"/>
                  </a:lnTo>
                  <a:lnTo>
                    <a:pt x="1425" y="141"/>
                  </a:lnTo>
                  <a:lnTo>
                    <a:pt x="1433" y="141"/>
                  </a:lnTo>
                  <a:lnTo>
                    <a:pt x="1437" y="137"/>
                  </a:lnTo>
                  <a:lnTo>
                    <a:pt x="1437" y="132"/>
                  </a:lnTo>
                  <a:lnTo>
                    <a:pt x="1445" y="128"/>
                  </a:lnTo>
                  <a:lnTo>
                    <a:pt x="1445" y="120"/>
                  </a:lnTo>
                  <a:lnTo>
                    <a:pt x="1449" y="120"/>
                  </a:lnTo>
                  <a:lnTo>
                    <a:pt x="1453" y="120"/>
                  </a:lnTo>
                  <a:lnTo>
                    <a:pt x="1457" y="119"/>
                  </a:lnTo>
                  <a:lnTo>
                    <a:pt x="1458" y="119"/>
                  </a:lnTo>
                  <a:lnTo>
                    <a:pt x="1459" y="119"/>
                  </a:lnTo>
                  <a:lnTo>
                    <a:pt x="1460" y="119"/>
                  </a:lnTo>
                  <a:lnTo>
                    <a:pt x="1462" y="118"/>
                  </a:lnTo>
                  <a:lnTo>
                    <a:pt x="1463" y="117"/>
                  </a:lnTo>
                  <a:lnTo>
                    <a:pt x="1464" y="114"/>
                  </a:lnTo>
                  <a:lnTo>
                    <a:pt x="1468" y="111"/>
                  </a:lnTo>
                  <a:lnTo>
                    <a:pt x="1496" y="111"/>
                  </a:lnTo>
                  <a:lnTo>
                    <a:pt x="1499" y="108"/>
                  </a:lnTo>
                  <a:lnTo>
                    <a:pt x="1507" y="104"/>
                  </a:lnTo>
                  <a:lnTo>
                    <a:pt x="1527" y="104"/>
                  </a:lnTo>
                  <a:lnTo>
                    <a:pt x="1534" y="100"/>
                  </a:lnTo>
                  <a:lnTo>
                    <a:pt x="1556" y="100"/>
                  </a:lnTo>
                  <a:lnTo>
                    <a:pt x="1560" y="104"/>
                  </a:lnTo>
                  <a:lnTo>
                    <a:pt x="1568" y="96"/>
                  </a:lnTo>
                  <a:lnTo>
                    <a:pt x="1576" y="96"/>
                  </a:lnTo>
                  <a:lnTo>
                    <a:pt x="1580" y="100"/>
                  </a:lnTo>
                  <a:lnTo>
                    <a:pt x="1595" y="100"/>
                  </a:lnTo>
                  <a:lnTo>
                    <a:pt x="1599" y="104"/>
                  </a:lnTo>
                  <a:lnTo>
                    <a:pt x="1607" y="108"/>
                  </a:lnTo>
                  <a:lnTo>
                    <a:pt x="1604" y="109"/>
                  </a:lnTo>
                  <a:lnTo>
                    <a:pt x="1603" y="108"/>
                  </a:lnTo>
                  <a:lnTo>
                    <a:pt x="1603" y="108"/>
                  </a:lnTo>
                  <a:lnTo>
                    <a:pt x="1603" y="108"/>
                  </a:lnTo>
                  <a:lnTo>
                    <a:pt x="1603" y="106"/>
                  </a:lnTo>
                  <a:lnTo>
                    <a:pt x="1602" y="108"/>
                  </a:lnTo>
                  <a:lnTo>
                    <a:pt x="1602" y="108"/>
                  </a:lnTo>
                  <a:lnTo>
                    <a:pt x="1601" y="109"/>
                  </a:lnTo>
                  <a:lnTo>
                    <a:pt x="1599" y="111"/>
                  </a:lnTo>
                  <a:lnTo>
                    <a:pt x="1598" y="113"/>
                  </a:lnTo>
                  <a:lnTo>
                    <a:pt x="1597" y="114"/>
                  </a:lnTo>
                  <a:lnTo>
                    <a:pt x="1597" y="114"/>
                  </a:lnTo>
                  <a:lnTo>
                    <a:pt x="1597" y="114"/>
                  </a:lnTo>
                  <a:lnTo>
                    <a:pt x="1598" y="114"/>
                  </a:lnTo>
                  <a:lnTo>
                    <a:pt x="1598" y="114"/>
                  </a:lnTo>
                  <a:lnTo>
                    <a:pt x="1599" y="117"/>
                  </a:lnTo>
                  <a:lnTo>
                    <a:pt x="1615" y="117"/>
                  </a:lnTo>
                  <a:lnTo>
                    <a:pt x="1619" y="111"/>
                  </a:lnTo>
                  <a:lnTo>
                    <a:pt x="1627" y="111"/>
                  </a:lnTo>
                  <a:lnTo>
                    <a:pt x="1634" y="120"/>
                  </a:lnTo>
                  <a:lnTo>
                    <a:pt x="1650" y="120"/>
                  </a:lnTo>
                  <a:lnTo>
                    <a:pt x="1654" y="124"/>
                  </a:lnTo>
                  <a:lnTo>
                    <a:pt x="1673" y="124"/>
                  </a:lnTo>
                  <a:lnTo>
                    <a:pt x="1677" y="128"/>
                  </a:lnTo>
                  <a:lnTo>
                    <a:pt x="1685" y="128"/>
                  </a:lnTo>
                  <a:lnTo>
                    <a:pt x="1689" y="132"/>
                  </a:lnTo>
                  <a:lnTo>
                    <a:pt x="1704" y="137"/>
                  </a:lnTo>
                  <a:lnTo>
                    <a:pt x="1708" y="141"/>
                  </a:lnTo>
                  <a:lnTo>
                    <a:pt x="1720" y="143"/>
                  </a:lnTo>
                  <a:lnTo>
                    <a:pt x="1728" y="148"/>
                  </a:lnTo>
                  <a:lnTo>
                    <a:pt x="1732" y="158"/>
                  </a:lnTo>
                  <a:lnTo>
                    <a:pt x="1728" y="162"/>
                  </a:lnTo>
                  <a:lnTo>
                    <a:pt x="1725" y="163"/>
                  </a:lnTo>
                  <a:lnTo>
                    <a:pt x="1722" y="165"/>
                  </a:lnTo>
                  <a:lnTo>
                    <a:pt x="1721" y="165"/>
                  </a:lnTo>
                  <a:lnTo>
                    <a:pt x="1720" y="165"/>
                  </a:lnTo>
                  <a:lnTo>
                    <a:pt x="1716" y="166"/>
                  </a:lnTo>
                  <a:lnTo>
                    <a:pt x="1712" y="170"/>
                  </a:lnTo>
                  <a:lnTo>
                    <a:pt x="1685" y="170"/>
                  </a:lnTo>
                  <a:lnTo>
                    <a:pt x="1684" y="167"/>
                  </a:lnTo>
                  <a:lnTo>
                    <a:pt x="1682" y="166"/>
                  </a:lnTo>
                  <a:lnTo>
                    <a:pt x="1681" y="166"/>
                  </a:lnTo>
                  <a:lnTo>
                    <a:pt x="1678" y="166"/>
                  </a:lnTo>
                  <a:lnTo>
                    <a:pt x="1674" y="166"/>
                  </a:lnTo>
                  <a:lnTo>
                    <a:pt x="1672" y="166"/>
                  </a:lnTo>
                  <a:lnTo>
                    <a:pt x="1668" y="166"/>
                  </a:lnTo>
                  <a:lnTo>
                    <a:pt x="1665" y="166"/>
                  </a:lnTo>
                  <a:lnTo>
                    <a:pt x="1658" y="166"/>
                  </a:lnTo>
                  <a:lnTo>
                    <a:pt x="1654" y="162"/>
                  </a:lnTo>
                  <a:lnTo>
                    <a:pt x="1642" y="162"/>
                  </a:lnTo>
                  <a:lnTo>
                    <a:pt x="1642" y="166"/>
                  </a:lnTo>
                  <a:lnTo>
                    <a:pt x="1646" y="166"/>
                  </a:lnTo>
                  <a:lnTo>
                    <a:pt x="1650" y="170"/>
                  </a:lnTo>
                  <a:lnTo>
                    <a:pt x="1654" y="170"/>
                  </a:lnTo>
                  <a:lnTo>
                    <a:pt x="1651" y="179"/>
                  </a:lnTo>
                  <a:lnTo>
                    <a:pt x="1654" y="183"/>
                  </a:lnTo>
                  <a:lnTo>
                    <a:pt x="1654" y="187"/>
                  </a:lnTo>
                  <a:lnTo>
                    <a:pt x="1658" y="191"/>
                  </a:lnTo>
                  <a:lnTo>
                    <a:pt x="1659" y="192"/>
                  </a:lnTo>
                  <a:lnTo>
                    <a:pt x="1659" y="193"/>
                  </a:lnTo>
                  <a:lnTo>
                    <a:pt x="1659" y="193"/>
                  </a:lnTo>
                  <a:lnTo>
                    <a:pt x="1658" y="194"/>
                  </a:lnTo>
                  <a:lnTo>
                    <a:pt x="1658" y="194"/>
                  </a:lnTo>
                  <a:lnTo>
                    <a:pt x="1659" y="194"/>
                  </a:lnTo>
                  <a:lnTo>
                    <a:pt x="1660" y="194"/>
                  </a:lnTo>
                  <a:lnTo>
                    <a:pt x="1664" y="194"/>
                  </a:lnTo>
                  <a:lnTo>
                    <a:pt x="1669" y="194"/>
                  </a:lnTo>
                  <a:lnTo>
                    <a:pt x="1673" y="200"/>
                  </a:lnTo>
                  <a:lnTo>
                    <a:pt x="1685" y="200"/>
                  </a:lnTo>
                  <a:lnTo>
                    <a:pt x="1681" y="194"/>
                  </a:lnTo>
                  <a:lnTo>
                    <a:pt x="1677" y="187"/>
                  </a:lnTo>
                  <a:lnTo>
                    <a:pt x="1678" y="185"/>
                  </a:lnTo>
                  <a:lnTo>
                    <a:pt x="1678" y="184"/>
                  </a:lnTo>
                  <a:lnTo>
                    <a:pt x="1678" y="184"/>
                  </a:lnTo>
                  <a:lnTo>
                    <a:pt x="1677" y="183"/>
                  </a:lnTo>
                  <a:lnTo>
                    <a:pt x="1677" y="183"/>
                  </a:lnTo>
                  <a:lnTo>
                    <a:pt x="1678" y="183"/>
                  </a:lnTo>
                  <a:lnTo>
                    <a:pt x="1680" y="183"/>
                  </a:lnTo>
                  <a:lnTo>
                    <a:pt x="1684" y="183"/>
                  </a:lnTo>
                  <a:lnTo>
                    <a:pt x="1689" y="183"/>
                  </a:lnTo>
                  <a:lnTo>
                    <a:pt x="1693" y="187"/>
                  </a:lnTo>
                  <a:lnTo>
                    <a:pt x="1700" y="187"/>
                  </a:lnTo>
                  <a:lnTo>
                    <a:pt x="1708" y="191"/>
                  </a:lnTo>
                  <a:lnTo>
                    <a:pt x="1720" y="191"/>
                  </a:lnTo>
                  <a:lnTo>
                    <a:pt x="1720" y="187"/>
                  </a:lnTo>
                  <a:lnTo>
                    <a:pt x="1716" y="183"/>
                  </a:lnTo>
                  <a:lnTo>
                    <a:pt x="1716" y="174"/>
                  </a:lnTo>
                  <a:lnTo>
                    <a:pt x="1720" y="174"/>
                  </a:lnTo>
                  <a:lnTo>
                    <a:pt x="1724" y="170"/>
                  </a:lnTo>
                  <a:lnTo>
                    <a:pt x="1732" y="170"/>
                  </a:lnTo>
                  <a:lnTo>
                    <a:pt x="1735" y="166"/>
                  </a:lnTo>
                  <a:lnTo>
                    <a:pt x="1739" y="166"/>
                  </a:lnTo>
                  <a:lnTo>
                    <a:pt x="1743" y="162"/>
                  </a:lnTo>
                  <a:lnTo>
                    <a:pt x="1747" y="162"/>
                  </a:lnTo>
                  <a:lnTo>
                    <a:pt x="1755" y="166"/>
                  </a:lnTo>
                  <a:lnTo>
                    <a:pt x="1763" y="166"/>
                  </a:lnTo>
                  <a:lnTo>
                    <a:pt x="1765" y="163"/>
                  </a:lnTo>
                  <a:lnTo>
                    <a:pt x="1767" y="161"/>
                  </a:lnTo>
                  <a:lnTo>
                    <a:pt x="1768" y="159"/>
                  </a:lnTo>
                  <a:lnTo>
                    <a:pt x="1767" y="158"/>
                  </a:lnTo>
                  <a:lnTo>
                    <a:pt x="1765" y="157"/>
                  </a:lnTo>
                  <a:lnTo>
                    <a:pt x="1763" y="153"/>
                  </a:lnTo>
                  <a:lnTo>
                    <a:pt x="1763" y="141"/>
                  </a:lnTo>
                  <a:lnTo>
                    <a:pt x="1764" y="140"/>
                  </a:lnTo>
                  <a:lnTo>
                    <a:pt x="1765" y="140"/>
                  </a:lnTo>
                  <a:lnTo>
                    <a:pt x="1765" y="140"/>
                  </a:lnTo>
                  <a:lnTo>
                    <a:pt x="1765" y="140"/>
                  </a:lnTo>
                  <a:lnTo>
                    <a:pt x="1765" y="140"/>
                  </a:lnTo>
                  <a:lnTo>
                    <a:pt x="1765" y="139"/>
                  </a:lnTo>
                  <a:lnTo>
                    <a:pt x="1764" y="136"/>
                  </a:lnTo>
                  <a:lnTo>
                    <a:pt x="1763" y="132"/>
                  </a:lnTo>
                  <a:lnTo>
                    <a:pt x="1772" y="132"/>
                  </a:lnTo>
                  <a:lnTo>
                    <a:pt x="1777" y="132"/>
                  </a:lnTo>
                  <a:lnTo>
                    <a:pt x="1782" y="133"/>
                  </a:lnTo>
                  <a:lnTo>
                    <a:pt x="1789" y="137"/>
                  </a:lnTo>
                  <a:lnTo>
                    <a:pt x="1793" y="141"/>
                  </a:lnTo>
                  <a:lnTo>
                    <a:pt x="1793" y="143"/>
                  </a:lnTo>
                  <a:lnTo>
                    <a:pt x="1793" y="144"/>
                  </a:lnTo>
                  <a:lnTo>
                    <a:pt x="1793" y="144"/>
                  </a:lnTo>
                  <a:lnTo>
                    <a:pt x="1793" y="144"/>
                  </a:lnTo>
                  <a:lnTo>
                    <a:pt x="1793" y="145"/>
                  </a:lnTo>
                  <a:lnTo>
                    <a:pt x="1791" y="145"/>
                  </a:lnTo>
                  <a:lnTo>
                    <a:pt x="1790" y="145"/>
                  </a:lnTo>
                  <a:lnTo>
                    <a:pt x="1786" y="145"/>
                  </a:lnTo>
                  <a:lnTo>
                    <a:pt x="1781" y="145"/>
                  </a:lnTo>
                  <a:lnTo>
                    <a:pt x="1777" y="153"/>
                  </a:lnTo>
                  <a:lnTo>
                    <a:pt x="1785" y="158"/>
                  </a:lnTo>
                  <a:lnTo>
                    <a:pt x="1789" y="158"/>
                  </a:lnTo>
                  <a:lnTo>
                    <a:pt x="1791" y="158"/>
                  </a:lnTo>
                  <a:lnTo>
                    <a:pt x="1795" y="158"/>
                  </a:lnTo>
                  <a:lnTo>
                    <a:pt x="1798" y="158"/>
                  </a:lnTo>
                  <a:lnTo>
                    <a:pt x="1800" y="158"/>
                  </a:lnTo>
                  <a:lnTo>
                    <a:pt x="1803" y="157"/>
                  </a:lnTo>
                  <a:lnTo>
                    <a:pt x="1804" y="155"/>
                  </a:lnTo>
                  <a:lnTo>
                    <a:pt x="1804" y="153"/>
                  </a:lnTo>
                  <a:lnTo>
                    <a:pt x="1812" y="145"/>
                  </a:lnTo>
                  <a:lnTo>
                    <a:pt x="1820" y="145"/>
                  </a:lnTo>
                  <a:lnTo>
                    <a:pt x="1824" y="141"/>
                  </a:lnTo>
                  <a:lnTo>
                    <a:pt x="1847" y="137"/>
                  </a:lnTo>
                  <a:lnTo>
                    <a:pt x="1851" y="132"/>
                  </a:lnTo>
                  <a:lnTo>
                    <a:pt x="1861" y="132"/>
                  </a:lnTo>
                  <a:lnTo>
                    <a:pt x="1870" y="128"/>
                  </a:lnTo>
                  <a:lnTo>
                    <a:pt x="1874" y="130"/>
                  </a:lnTo>
                  <a:lnTo>
                    <a:pt x="1878" y="130"/>
                  </a:lnTo>
                  <a:lnTo>
                    <a:pt x="1879" y="130"/>
                  </a:lnTo>
                  <a:lnTo>
                    <a:pt x="1881" y="128"/>
                  </a:lnTo>
                  <a:lnTo>
                    <a:pt x="1882" y="128"/>
                  </a:lnTo>
                  <a:lnTo>
                    <a:pt x="1882" y="128"/>
                  </a:lnTo>
                  <a:lnTo>
                    <a:pt x="1882" y="130"/>
                  </a:lnTo>
                  <a:lnTo>
                    <a:pt x="1882" y="130"/>
                  </a:lnTo>
                  <a:lnTo>
                    <a:pt x="1881" y="132"/>
                  </a:lnTo>
                  <a:lnTo>
                    <a:pt x="1881" y="133"/>
                  </a:lnTo>
                  <a:lnTo>
                    <a:pt x="1882" y="137"/>
                  </a:lnTo>
                  <a:lnTo>
                    <a:pt x="1905" y="132"/>
                  </a:lnTo>
                  <a:lnTo>
                    <a:pt x="1921" y="132"/>
                  </a:lnTo>
                  <a:lnTo>
                    <a:pt x="1925" y="128"/>
                  </a:lnTo>
                  <a:lnTo>
                    <a:pt x="1933" y="128"/>
                  </a:lnTo>
                  <a:lnTo>
                    <a:pt x="1936" y="124"/>
                  </a:lnTo>
                  <a:lnTo>
                    <a:pt x="1940" y="124"/>
                  </a:lnTo>
                  <a:lnTo>
                    <a:pt x="1944" y="128"/>
                  </a:lnTo>
                  <a:lnTo>
                    <a:pt x="1946" y="131"/>
                  </a:lnTo>
                  <a:lnTo>
                    <a:pt x="1947" y="132"/>
                  </a:lnTo>
                  <a:lnTo>
                    <a:pt x="1948" y="132"/>
                  </a:lnTo>
                  <a:lnTo>
                    <a:pt x="1949" y="132"/>
                  </a:lnTo>
                  <a:lnTo>
                    <a:pt x="1952" y="131"/>
                  </a:lnTo>
                  <a:lnTo>
                    <a:pt x="1955" y="130"/>
                  </a:lnTo>
                  <a:lnTo>
                    <a:pt x="1960" y="128"/>
                  </a:lnTo>
                  <a:lnTo>
                    <a:pt x="1960" y="124"/>
                  </a:lnTo>
                  <a:lnTo>
                    <a:pt x="1956" y="117"/>
                  </a:lnTo>
                  <a:lnTo>
                    <a:pt x="1999" y="117"/>
                  </a:lnTo>
                  <a:lnTo>
                    <a:pt x="2003" y="120"/>
                  </a:lnTo>
                  <a:lnTo>
                    <a:pt x="2010" y="120"/>
                  </a:lnTo>
                  <a:lnTo>
                    <a:pt x="2018" y="124"/>
                  </a:lnTo>
                  <a:lnTo>
                    <a:pt x="2025" y="124"/>
                  </a:lnTo>
                  <a:lnTo>
                    <a:pt x="2029" y="128"/>
                  </a:lnTo>
                  <a:lnTo>
                    <a:pt x="2036" y="128"/>
                  </a:lnTo>
                  <a:lnTo>
                    <a:pt x="2040" y="132"/>
                  </a:lnTo>
                  <a:lnTo>
                    <a:pt x="2045" y="133"/>
                  </a:lnTo>
                  <a:lnTo>
                    <a:pt x="2048" y="135"/>
                  </a:lnTo>
                  <a:lnTo>
                    <a:pt x="2051" y="135"/>
                  </a:lnTo>
                  <a:lnTo>
                    <a:pt x="2051" y="136"/>
                  </a:lnTo>
                  <a:lnTo>
                    <a:pt x="2052" y="136"/>
                  </a:lnTo>
                  <a:lnTo>
                    <a:pt x="2051" y="135"/>
                  </a:lnTo>
                  <a:lnTo>
                    <a:pt x="2051" y="135"/>
                  </a:lnTo>
                  <a:lnTo>
                    <a:pt x="2051" y="135"/>
                  </a:lnTo>
                  <a:lnTo>
                    <a:pt x="2051" y="133"/>
                  </a:lnTo>
                  <a:lnTo>
                    <a:pt x="2052" y="132"/>
                  </a:lnTo>
                  <a:lnTo>
                    <a:pt x="2053" y="131"/>
                  </a:lnTo>
                  <a:lnTo>
                    <a:pt x="2055" y="131"/>
                  </a:lnTo>
                  <a:lnTo>
                    <a:pt x="2056" y="131"/>
                  </a:lnTo>
                  <a:lnTo>
                    <a:pt x="2056" y="131"/>
                  </a:lnTo>
                  <a:lnTo>
                    <a:pt x="2056" y="131"/>
                  </a:lnTo>
                  <a:lnTo>
                    <a:pt x="2055" y="130"/>
                  </a:lnTo>
                  <a:lnTo>
                    <a:pt x="2053" y="128"/>
                  </a:lnTo>
                  <a:lnTo>
                    <a:pt x="2052" y="126"/>
                  </a:lnTo>
                  <a:lnTo>
                    <a:pt x="2049" y="123"/>
                  </a:lnTo>
                  <a:lnTo>
                    <a:pt x="2048" y="122"/>
                  </a:lnTo>
                  <a:lnTo>
                    <a:pt x="2045" y="120"/>
                  </a:lnTo>
                  <a:lnTo>
                    <a:pt x="2044" y="120"/>
                  </a:lnTo>
                  <a:lnTo>
                    <a:pt x="2044" y="119"/>
                  </a:lnTo>
                  <a:lnTo>
                    <a:pt x="2044" y="118"/>
                  </a:lnTo>
                  <a:lnTo>
                    <a:pt x="2044" y="118"/>
                  </a:lnTo>
                  <a:lnTo>
                    <a:pt x="2044" y="117"/>
                  </a:lnTo>
                  <a:lnTo>
                    <a:pt x="2044" y="117"/>
                  </a:lnTo>
                  <a:lnTo>
                    <a:pt x="2043" y="117"/>
                  </a:lnTo>
                  <a:lnTo>
                    <a:pt x="2042" y="117"/>
                  </a:lnTo>
                  <a:lnTo>
                    <a:pt x="2038" y="117"/>
                  </a:lnTo>
                  <a:lnTo>
                    <a:pt x="2032" y="117"/>
                  </a:lnTo>
                  <a:lnTo>
                    <a:pt x="2038" y="108"/>
                  </a:lnTo>
                  <a:lnTo>
                    <a:pt x="2032" y="100"/>
                  </a:lnTo>
                  <a:lnTo>
                    <a:pt x="2032" y="96"/>
                  </a:lnTo>
                  <a:lnTo>
                    <a:pt x="2040" y="91"/>
                  </a:lnTo>
                  <a:lnTo>
                    <a:pt x="2044" y="87"/>
                  </a:lnTo>
                  <a:lnTo>
                    <a:pt x="2052" y="79"/>
                  </a:lnTo>
                  <a:lnTo>
                    <a:pt x="2056" y="75"/>
                  </a:lnTo>
                  <a:lnTo>
                    <a:pt x="2060" y="70"/>
                  </a:lnTo>
                  <a:lnTo>
                    <a:pt x="2099" y="70"/>
                  </a:lnTo>
                  <a:lnTo>
                    <a:pt x="2102" y="75"/>
                  </a:lnTo>
                  <a:lnTo>
                    <a:pt x="2102" y="79"/>
                  </a:lnTo>
                  <a:lnTo>
                    <a:pt x="2095" y="87"/>
                  </a:lnTo>
                  <a:lnTo>
                    <a:pt x="2097" y="91"/>
                  </a:lnTo>
                  <a:lnTo>
                    <a:pt x="2099" y="93"/>
                  </a:lnTo>
                  <a:lnTo>
                    <a:pt x="2100" y="95"/>
                  </a:lnTo>
                  <a:lnTo>
                    <a:pt x="2101" y="96"/>
                  </a:lnTo>
                  <a:lnTo>
                    <a:pt x="2101" y="96"/>
                  </a:lnTo>
                  <a:lnTo>
                    <a:pt x="2102" y="97"/>
                  </a:lnTo>
                  <a:lnTo>
                    <a:pt x="2102" y="100"/>
                  </a:lnTo>
                  <a:lnTo>
                    <a:pt x="2102" y="102"/>
                  </a:lnTo>
                  <a:lnTo>
                    <a:pt x="2102" y="108"/>
                  </a:lnTo>
                  <a:lnTo>
                    <a:pt x="2102" y="124"/>
                  </a:lnTo>
                  <a:lnTo>
                    <a:pt x="2106" y="128"/>
                  </a:lnTo>
                  <a:lnTo>
                    <a:pt x="2110" y="137"/>
                  </a:lnTo>
                  <a:lnTo>
                    <a:pt x="2091" y="158"/>
                  </a:lnTo>
                  <a:lnTo>
                    <a:pt x="2087" y="162"/>
                  </a:lnTo>
                  <a:lnTo>
                    <a:pt x="2087" y="166"/>
                  </a:lnTo>
                  <a:lnTo>
                    <a:pt x="2100" y="162"/>
                  </a:lnTo>
                  <a:lnTo>
                    <a:pt x="2109" y="157"/>
                  </a:lnTo>
                  <a:lnTo>
                    <a:pt x="2118" y="149"/>
                  </a:lnTo>
                  <a:lnTo>
                    <a:pt x="2126" y="145"/>
                  </a:lnTo>
                  <a:lnTo>
                    <a:pt x="2122" y="141"/>
                  </a:lnTo>
                  <a:lnTo>
                    <a:pt x="2122" y="132"/>
                  </a:lnTo>
                  <a:lnTo>
                    <a:pt x="2130" y="128"/>
                  </a:lnTo>
                  <a:lnTo>
                    <a:pt x="2130" y="124"/>
                  </a:lnTo>
                  <a:lnTo>
                    <a:pt x="2114" y="124"/>
                  </a:lnTo>
                  <a:lnTo>
                    <a:pt x="2110" y="117"/>
                  </a:lnTo>
                  <a:lnTo>
                    <a:pt x="2110" y="111"/>
                  </a:lnTo>
                  <a:lnTo>
                    <a:pt x="2118" y="104"/>
                  </a:lnTo>
                  <a:lnTo>
                    <a:pt x="2106" y="87"/>
                  </a:lnTo>
                  <a:lnTo>
                    <a:pt x="2110" y="83"/>
                  </a:lnTo>
                  <a:lnTo>
                    <a:pt x="2118" y="83"/>
                  </a:lnTo>
                  <a:lnTo>
                    <a:pt x="2122" y="79"/>
                  </a:lnTo>
                  <a:lnTo>
                    <a:pt x="2126" y="79"/>
                  </a:lnTo>
                  <a:lnTo>
                    <a:pt x="2130" y="70"/>
                  </a:lnTo>
                  <a:lnTo>
                    <a:pt x="2138" y="79"/>
                  </a:lnTo>
                  <a:lnTo>
                    <a:pt x="2134" y="83"/>
                  </a:lnTo>
                  <a:lnTo>
                    <a:pt x="2134" y="91"/>
                  </a:lnTo>
                  <a:lnTo>
                    <a:pt x="2145" y="91"/>
                  </a:lnTo>
                  <a:lnTo>
                    <a:pt x="2145" y="83"/>
                  </a:lnTo>
                  <a:lnTo>
                    <a:pt x="2157" y="83"/>
                  </a:lnTo>
                  <a:lnTo>
                    <a:pt x="2157" y="75"/>
                  </a:lnTo>
                  <a:lnTo>
                    <a:pt x="2169" y="75"/>
                  </a:lnTo>
                  <a:lnTo>
                    <a:pt x="2169" y="78"/>
                  </a:lnTo>
                  <a:lnTo>
                    <a:pt x="2170" y="80"/>
                  </a:lnTo>
                  <a:lnTo>
                    <a:pt x="2170" y="82"/>
                  </a:lnTo>
                  <a:lnTo>
                    <a:pt x="2171" y="80"/>
                  </a:lnTo>
                  <a:lnTo>
                    <a:pt x="2173" y="79"/>
                  </a:lnTo>
                  <a:lnTo>
                    <a:pt x="2174" y="78"/>
                  </a:lnTo>
                  <a:lnTo>
                    <a:pt x="2175" y="76"/>
                  </a:lnTo>
                  <a:lnTo>
                    <a:pt x="2176" y="75"/>
                  </a:lnTo>
                  <a:lnTo>
                    <a:pt x="2176" y="75"/>
                  </a:lnTo>
                  <a:lnTo>
                    <a:pt x="2176" y="66"/>
                  </a:lnTo>
                  <a:lnTo>
                    <a:pt x="2180" y="66"/>
                  </a:lnTo>
                  <a:lnTo>
                    <a:pt x="2180" y="71"/>
                  </a:lnTo>
                  <a:lnTo>
                    <a:pt x="2180" y="75"/>
                  </a:lnTo>
                  <a:lnTo>
                    <a:pt x="2180" y="78"/>
                  </a:lnTo>
                  <a:lnTo>
                    <a:pt x="2180" y="78"/>
                  </a:lnTo>
                  <a:lnTo>
                    <a:pt x="2180" y="78"/>
                  </a:lnTo>
                  <a:lnTo>
                    <a:pt x="2182" y="78"/>
                  </a:lnTo>
                  <a:lnTo>
                    <a:pt x="2182" y="78"/>
                  </a:lnTo>
                  <a:lnTo>
                    <a:pt x="2183" y="78"/>
                  </a:lnTo>
                  <a:lnTo>
                    <a:pt x="2184" y="79"/>
                  </a:lnTo>
                  <a:lnTo>
                    <a:pt x="2196" y="79"/>
                  </a:lnTo>
                  <a:lnTo>
                    <a:pt x="2200" y="83"/>
                  </a:lnTo>
                  <a:lnTo>
                    <a:pt x="2208" y="83"/>
                  </a:lnTo>
                  <a:lnTo>
                    <a:pt x="2215" y="88"/>
                  </a:lnTo>
                  <a:lnTo>
                    <a:pt x="2215" y="83"/>
                  </a:lnTo>
                  <a:lnTo>
                    <a:pt x="2214" y="82"/>
                  </a:lnTo>
                  <a:lnTo>
                    <a:pt x="2214" y="80"/>
                  </a:lnTo>
                  <a:lnTo>
                    <a:pt x="2214" y="80"/>
                  </a:lnTo>
                  <a:lnTo>
                    <a:pt x="2214" y="79"/>
                  </a:lnTo>
                  <a:lnTo>
                    <a:pt x="2214" y="79"/>
                  </a:lnTo>
                  <a:lnTo>
                    <a:pt x="2214" y="79"/>
                  </a:lnTo>
                  <a:lnTo>
                    <a:pt x="2211" y="79"/>
                  </a:lnTo>
                  <a:lnTo>
                    <a:pt x="2209" y="79"/>
                  </a:lnTo>
                  <a:lnTo>
                    <a:pt x="2204" y="79"/>
                  </a:lnTo>
                  <a:lnTo>
                    <a:pt x="2196" y="62"/>
                  </a:lnTo>
                  <a:lnTo>
                    <a:pt x="2197" y="61"/>
                  </a:lnTo>
                  <a:lnTo>
                    <a:pt x="2197" y="60"/>
                  </a:lnTo>
                  <a:lnTo>
                    <a:pt x="2198" y="60"/>
                  </a:lnTo>
                  <a:lnTo>
                    <a:pt x="2198" y="60"/>
                  </a:lnTo>
                  <a:lnTo>
                    <a:pt x="2201" y="60"/>
                  </a:lnTo>
                  <a:lnTo>
                    <a:pt x="2204" y="58"/>
                  </a:lnTo>
                  <a:lnTo>
                    <a:pt x="2205" y="58"/>
                  </a:lnTo>
                  <a:lnTo>
                    <a:pt x="2209" y="58"/>
                  </a:lnTo>
                  <a:lnTo>
                    <a:pt x="2213" y="58"/>
                  </a:lnTo>
                  <a:lnTo>
                    <a:pt x="2215" y="58"/>
                  </a:lnTo>
                  <a:lnTo>
                    <a:pt x="2224" y="58"/>
                  </a:lnTo>
                  <a:lnTo>
                    <a:pt x="2235" y="58"/>
                  </a:lnTo>
                  <a:lnTo>
                    <a:pt x="2240" y="58"/>
                  </a:lnTo>
                  <a:lnTo>
                    <a:pt x="2244" y="58"/>
                  </a:lnTo>
                  <a:lnTo>
                    <a:pt x="2246" y="58"/>
                  </a:lnTo>
                  <a:lnTo>
                    <a:pt x="2249" y="58"/>
                  </a:lnTo>
                  <a:lnTo>
                    <a:pt x="2252" y="57"/>
                  </a:lnTo>
                  <a:lnTo>
                    <a:pt x="2254" y="54"/>
                  </a:lnTo>
                  <a:lnTo>
                    <a:pt x="2262" y="49"/>
                  </a:lnTo>
                  <a:lnTo>
                    <a:pt x="2258" y="45"/>
                  </a:lnTo>
                  <a:lnTo>
                    <a:pt x="2258" y="44"/>
                  </a:lnTo>
                  <a:lnTo>
                    <a:pt x="2258" y="44"/>
                  </a:lnTo>
                  <a:lnTo>
                    <a:pt x="2258" y="43"/>
                  </a:lnTo>
                  <a:lnTo>
                    <a:pt x="2258" y="43"/>
                  </a:lnTo>
                  <a:lnTo>
                    <a:pt x="2258" y="41"/>
                  </a:lnTo>
                  <a:lnTo>
                    <a:pt x="2259" y="41"/>
                  </a:lnTo>
                  <a:lnTo>
                    <a:pt x="2261" y="41"/>
                  </a:lnTo>
                  <a:lnTo>
                    <a:pt x="2265" y="41"/>
                  </a:lnTo>
                  <a:lnTo>
                    <a:pt x="2269" y="41"/>
                  </a:lnTo>
                  <a:lnTo>
                    <a:pt x="2271" y="40"/>
                  </a:lnTo>
                  <a:lnTo>
                    <a:pt x="2274" y="40"/>
                  </a:lnTo>
                  <a:lnTo>
                    <a:pt x="2276" y="39"/>
                  </a:lnTo>
                  <a:lnTo>
                    <a:pt x="2278" y="37"/>
                  </a:lnTo>
                  <a:lnTo>
                    <a:pt x="2280" y="36"/>
                  </a:lnTo>
                  <a:lnTo>
                    <a:pt x="2281" y="36"/>
                  </a:lnTo>
                  <a:lnTo>
                    <a:pt x="2283" y="35"/>
                  </a:lnTo>
                  <a:lnTo>
                    <a:pt x="2283" y="35"/>
                  </a:lnTo>
                  <a:lnTo>
                    <a:pt x="2283" y="35"/>
                  </a:lnTo>
                  <a:lnTo>
                    <a:pt x="2284" y="34"/>
                  </a:lnTo>
                  <a:lnTo>
                    <a:pt x="2284" y="34"/>
                  </a:lnTo>
                  <a:lnTo>
                    <a:pt x="2292" y="34"/>
                  </a:lnTo>
                  <a:lnTo>
                    <a:pt x="2296" y="28"/>
                  </a:lnTo>
                  <a:lnTo>
                    <a:pt x="2323" y="28"/>
                  </a:lnTo>
                  <a:lnTo>
                    <a:pt x="2327" y="25"/>
                  </a:lnTo>
                  <a:lnTo>
                    <a:pt x="2342" y="25"/>
                  </a:lnTo>
                  <a:lnTo>
                    <a:pt x="2350" y="21"/>
                  </a:lnTo>
                  <a:lnTo>
                    <a:pt x="2370" y="21"/>
                  </a:lnTo>
                  <a:lnTo>
                    <a:pt x="2374" y="21"/>
                  </a:lnTo>
                  <a:lnTo>
                    <a:pt x="2377" y="22"/>
                  </a:lnTo>
                  <a:lnTo>
                    <a:pt x="2379" y="22"/>
                  </a:lnTo>
                  <a:lnTo>
                    <a:pt x="2380" y="22"/>
                  </a:lnTo>
                  <a:lnTo>
                    <a:pt x="2383" y="23"/>
                  </a:lnTo>
                  <a:lnTo>
                    <a:pt x="2385" y="25"/>
                  </a:lnTo>
                  <a:lnTo>
                    <a:pt x="2389" y="25"/>
                  </a:lnTo>
                  <a:lnTo>
                    <a:pt x="2397" y="21"/>
                  </a:lnTo>
                  <a:lnTo>
                    <a:pt x="2405" y="21"/>
                  </a:lnTo>
                  <a:lnTo>
                    <a:pt x="2412" y="17"/>
                  </a:lnTo>
                  <a:lnTo>
                    <a:pt x="2435" y="17"/>
                  </a:lnTo>
                  <a:lnTo>
                    <a:pt x="2440" y="9"/>
                  </a:lnTo>
                  <a:lnTo>
                    <a:pt x="2444" y="4"/>
                  </a:lnTo>
                  <a:lnTo>
                    <a:pt x="2451" y="4"/>
                  </a:lnTo>
                  <a:lnTo>
                    <a:pt x="245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100" kern="0">
                <a:solidFill>
                  <a:prstClr val="black"/>
                </a:solidFill>
                <a:latin typeface="Arial" panose="020B0604020202020204" pitchFamily="34" charset="0"/>
                <a:cs typeface="Arial" panose="020B0604020202020204" pitchFamily="34" charset="0"/>
              </a:endParaRPr>
            </a:p>
          </p:txBody>
        </p:sp>
        <p:sp>
          <p:nvSpPr>
            <p:cNvPr id="105" name="Freeform 13"/>
            <p:cNvSpPr>
              <a:spLocks noEditPoints="1"/>
            </p:cNvSpPr>
            <p:nvPr/>
          </p:nvSpPr>
          <p:spPr bwMode="auto">
            <a:xfrm>
              <a:off x="122243" y="1295136"/>
              <a:ext cx="9038688" cy="4094113"/>
            </a:xfrm>
            <a:custGeom>
              <a:avLst/>
              <a:gdLst>
                <a:gd name="T0" fmla="*/ 3244 w 4230"/>
                <a:gd name="T1" fmla="*/ 324 h 1916"/>
                <a:gd name="T2" fmla="*/ 178 w 4230"/>
                <a:gd name="T3" fmla="*/ 238 h 1916"/>
                <a:gd name="T4" fmla="*/ 1990 w 4230"/>
                <a:gd name="T5" fmla="*/ 319 h 1916"/>
                <a:gd name="T6" fmla="*/ 1908 w 4230"/>
                <a:gd name="T7" fmla="*/ 253 h 1916"/>
                <a:gd name="T8" fmla="*/ 2222 w 4230"/>
                <a:gd name="T9" fmla="*/ 208 h 1916"/>
                <a:gd name="T10" fmla="*/ 1043 w 4230"/>
                <a:gd name="T11" fmla="*/ 187 h 1916"/>
                <a:gd name="T12" fmla="*/ 677 w 4230"/>
                <a:gd name="T13" fmla="*/ 179 h 1916"/>
                <a:gd name="T14" fmla="*/ 1147 w 4230"/>
                <a:gd name="T15" fmla="*/ 144 h 1916"/>
                <a:gd name="T16" fmla="*/ 964 w 4230"/>
                <a:gd name="T17" fmla="*/ 158 h 1916"/>
                <a:gd name="T18" fmla="*/ 1728 w 4230"/>
                <a:gd name="T19" fmla="*/ 123 h 1916"/>
                <a:gd name="T20" fmla="*/ 575 w 4230"/>
                <a:gd name="T21" fmla="*/ 129 h 1916"/>
                <a:gd name="T22" fmla="*/ 2554 w 4230"/>
                <a:gd name="T23" fmla="*/ 79 h 1916"/>
                <a:gd name="T24" fmla="*/ 4130 w 4230"/>
                <a:gd name="T25" fmla="*/ 51 h 1916"/>
                <a:gd name="T26" fmla="*/ 794 w 4230"/>
                <a:gd name="T27" fmla="*/ 34 h 1916"/>
                <a:gd name="T28" fmla="*/ 703 w 4230"/>
                <a:gd name="T29" fmla="*/ 29 h 1916"/>
                <a:gd name="T30" fmla="*/ 778 w 4230"/>
                <a:gd name="T31" fmla="*/ 75 h 1916"/>
                <a:gd name="T32" fmla="*/ 859 w 4230"/>
                <a:gd name="T33" fmla="*/ 75 h 1916"/>
                <a:gd name="T34" fmla="*/ 976 w 4230"/>
                <a:gd name="T35" fmla="*/ 83 h 1916"/>
                <a:gd name="T36" fmla="*/ 1092 w 4230"/>
                <a:gd name="T37" fmla="*/ 30 h 1916"/>
                <a:gd name="T38" fmla="*/ 1257 w 4230"/>
                <a:gd name="T39" fmla="*/ 116 h 1916"/>
                <a:gd name="T40" fmla="*/ 1219 w 4230"/>
                <a:gd name="T41" fmla="*/ 166 h 1916"/>
                <a:gd name="T42" fmla="*/ 1104 w 4230"/>
                <a:gd name="T43" fmla="*/ 134 h 1916"/>
                <a:gd name="T44" fmla="*/ 1099 w 4230"/>
                <a:gd name="T45" fmla="*/ 83 h 1916"/>
                <a:gd name="T46" fmla="*/ 1018 w 4230"/>
                <a:gd name="T47" fmla="*/ 87 h 1916"/>
                <a:gd name="T48" fmla="*/ 876 w 4230"/>
                <a:gd name="T49" fmla="*/ 232 h 1916"/>
                <a:gd name="T50" fmla="*/ 1064 w 4230"/>
                <a:gd name="T51" fmla="*/ 283 h 1916"/>
                <a:gd name="T52" fmla="*/ 1182 w 4230"/>
                <a:gd name="T53" fmla="*/ 238 h 1916"/>
                <a:gd name="T54" fmla="*/ 1315 w 4230"/>
                <a:gd name="T55" fmla="*/ 357 h 1916"/>
                <a:gd name="T56" fmla="*/ 1301 w 4230"/>
                <a:gd name="T57" fmla="*/ 366 h 1916"/>
                <a:gd name="T58" fmla="*/ 1223 w 4230"/>
                <a:gd name="T59" fmla="*/ 378 h 1916"/>
                <a:gd name="T60" fmla="*/ 1219 w 4230"/>
                <a:gd name="T61" fmla="*/ 450 h 1916"/>
                <a:gd name="T62" fmla="*/ 1104 w 4230"/>
                <a:gd name="T63" fmla="*/ 516 h 1916"/>
                <a:gd name="T64" fmla="*/ 1060 w 4230"/>
                <a:gd name="T65" fmla="*/ 598 h 1916"/>
                <a:gd name="T66" fmla="*/ 974 w 4230"/>
                <a:gd name="T67" fmla="*/ 659 h 1916"/>
                <a:gd name="T68" fmla="*/ 841 w 4230"/>
                <a:gd name="T69" fmla="*/ 800 h 1916"/>
                <a:gd name="T70" fmla="*/ 947 w 4230"/>
                <a:gd name="T71" fmla="*/ 824 h 1916"/>
                <a:gd name="T72" fmla="*/ 1075 w 4230"/>
                <a:gd name="T73" fmla="*/ 970 h 1916"/>
                <a:gd name="T74" fmla="*/ 1244 w 4230"/>
                <a:gd name="T75" fmla="*/ 947 h 1916"/>
                <a:gd name="T76" fmla="*/ 1392 w 4230"/>
                <a:gd name="T77" fmla="*/ 1074 h 1916"/>
                <a:gd name="T78" fmla="*/ 1566 w 4230"/>
                <a:gd name="T79" fmla="*/ 1235 h 1916"/>
                <a:gd name="T80" fmla="*/ 1432 w 4230"/>
                <a:gd name="T81" fmla="*/ 1455 h 1916"/>
                <a:gd name="T82" fmla="*/ 1274 w 4230"/>
                <a:gd name="T83" fmla="*/ 1672 h 1916"/>
                <a:gd name="T84" fmla="*/ 1221 w 4230"/>
                <a:gd name="T85" fmla="*/ 1733 h 1916"/>
                <a:gd name="T86" fmla="*/ 1148 w 4230"/>
                <a:gd name="T87" fmla="*/ 1911 h 1916"/>
                <a:gd name="T88" fmla="*/ 1101 w 4230"/>
                <a:gd name="T89" fmla="*/ 1809 h 1916"/>
                <a:gd name="T90" fmla="*/ 1113 w 4230"/>
                <a:gd name="T91" fmla="*/ 1660 h 1916"/>
                <a:gd name="T92" fmla="*/ 1118 w 4230"/>
                <a:gd name="T93" fmla="*/ 1344 h 1916"/>
                <a:gd name="T94" fmla="*/ 1034 w 4230"/>
                <a:gd name="T95" fmla="*/ 1099 h 1916"/>
                <a:gd name="T96" fmla="*/ 970 w 4230"/>
                <a:gd name="T97" fmla="*/ 924 h 1916"/>
                <a:gd name="T98" fmla="*/ 820 w 4230"/>
                <a:gd name="T99" fmla="*/ 859 h 1916"/>
                <a:gd name="T100" fmla="*/ 638 w 4230"/>
                <a:gd name="T101" fmla="*/ 637 h 1916"/>
                <a:gd name="T102" fmla="*/ 586 w 4230"/>
                <a:gd name="T103" fmla="*/ 601 h 1916"/>
                <a:gd name="T104" fmla="*/ 471 w 4230"/>
                <a:gd name="T105" fmla="*/ 328 h 1916"/>
                <a:gd name="T106" fmla="*/ 402 w 4230"/>
                <a:gd name="T107" fmla="*/ 270 h 1916"/>
                <a:gd name="T108" fmla="*/ 184 w 4230"/>
                <a:gd name="T109" fmla="*/ 203 h 1916"/>
                <a:gd name="T110" fmla="*/ 62 w 4230"/>
                <a:gd name="T111" fmla="*/ 278 h 1916"/>
                <a:gd name="T112" fmla="*/ 50 w 4230"/>
                <a:gd name="T113" fmla="*/ 219 h 1916"/>
                <a:gd name="T114" fmla="*/ 30 w 4230"/>
                <a:gd name="T115" fmla="*/ 147 h 1916"/>
                <a:gd name="T116" fmla="*/ 17 w 4230"/>
                <a:gd name="T117" fmla="*/ 83 h 1916"/>
                <a:gd name="T118" fmla="*/ 340 w 4230"/>
                <a:gd name="T119" fmla="*/ 75 h 1916"/>
                <a:gd name="T120" fmla="*/ 576 w 4230"/>
                <a:gd name="T121" fmla="*/ 75 h 1916"/>
                <a:gd name="T122" fmla="*/ 646 w 4230"/>
                <a:gd name="T123" fmla="*/ 92 h 1916"/>
                <a:gd name="T124" fmla="*/ 513 w 4230"/>
                <a:gd name="T125" fmla="*/ 2 h 1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30" h="1916">
                  <a:moveTo>
                    <a:pt x="2156" y="283"/>
                  </a:moveTo>
                  <a:lnTo>
                    <a:pt x="2160" y="283"/>
                  </a:lnTo>
                  <a:lnTo>
                    <a:pt x="2156" y="287"/>
                  </a:lnTo>
                  <a:lnTo>
                    <a:pt x="2156" y="283"/>
                  </a:lnTo>
                  <a:close/>
                  <a:moveTo>
                    <a:pt x="1896" y="283"/>
                  </a:moveTo>
                  <a:lnTo>
                    <a:pt x="1900" y="283"/>
                  </a:lnTo>
                  <a:lnTo>
                    <a:pt x="1900" y="286"/>
                  </a:lnTo>
                  <a:lnTo>
                    <a:pt x="1902" y="287"/>
                  </a:lnTo>
                  <a:lnTo>
                    <a:pt x="1904" y="287"/>
                  </a:lnTo>
                  <a:lnTo>
                    <a:pt x="1907" y="287"/>
                  </a:lnTo>
                  <a:lnTo>
                    <a:pt x="1909" y="287"/>
                  </a:lnTo>
                  <a:lnTo>
                    <a:pt x="1912" y="287"/>
                  </a:lnTo>
                  <a:lnTo>
                    <a:pt x="1916" y="287"/>
                  </a:lnTo>
                  <a:lnTo>
                    <a:pt x="1916" y="291"/>
                  </a:lnTo>
                  <a:lnTo>
                    <a:pt x="1920" y="295"/>
                  </a:lnTo>
                  <a:lnTo>
                    <a:pt x="1917" y="299"/>
                  </a:lnTo>
                  <a:lnTo>
                    <a:pt x="1916" y="300"/>
                  </a:lnTo>
                  <a:lnTo>
                    <a:pt x="1916" y="301"/>
                  </a:lnTo>
                  <a:lnTo>
                    <a:pt x="1915" y="302"/>
                  </a:lnTo>
                  <a:lnTo>
                    <a:pt x="1915" y="304"/>
                  </a:lnTo>
                  <a:lnTo>
                    <a:pt x="1913" y="305"/>
                  </a:lnTo>
                  <a:lnTo>
                    <a:pt x="1913" y="308"/>
                  </a:lnTo>
                  <a:lnTo>
                    <a:pt x="1912" y="312"/>
                  </a:lnTo>
                  <a:lnTo>
                    <a:pt x="1912" y="319"/>
                  </a:lnTo>
                  <a:lnTo>
                    <a:pt x="1908" y="328"/>
                  </a:lnTo>
                  <a:lnTo>
                    <a:pt x="1900" y="332"/>
                  </a:lnTo>
                  <a:lnTo>
                    <a:pt x="1893" y="332"/>
                  </a:lnTo>
                  <a:lnTo>
                    <a:pt x="1889" y="336"/>
                  </a:lnTo>
                  <a:lnTo>
                    <a:pt x="1885" y="336"/>
                  </a:lnTo>
                  <a:lnTo>
                    <a:pt x="1881" y="340"/>
                  </a:lnTo>
                  <a:lnTo>
                    <a:pt x="1873" y="340"/>
                  </a:lnTo>
                  <a:lnTo>
                    <a:pt x="1869" y="336"/>
                  </a:lnTo>
                  <a:lnTo>
                    <a:pt x="1865" y="332"/>
                  </a:lnTo>
                  <a:lnTo>
                    <a:pt x="1865" y="328"/>
                  </a:lnTo>
                  <a:lnTo>
                    <a:pt x="1869" y="324"/>
                  </a:lnTo>
                  <a:lnTo>
                    <a:pt x="1873" y="319"/>
                  </a:lnTo>
                  <a:lnTo>
                    <a:pt x="1873" y="315"/>
                  </a:lnTo>
                  <a:lnTo>
                    <a:pt x="1869" y="308"/>
                  </a:lnTo>
                  <a:lnTo>
                    <a:pt x="1869" y="299"/>
                  </a:lnTo>
                  <a:lnTo>
                    <a:pt x="1881" y="299"/>
                  </a:lnTo>
                  <a:lnTo>
                    <a:pt x="1885" y="291"/>
                  </a:lnTo>
                  <a:lnTo>
                    <a:pt x="1889" y="287"/>
                  </a:lnTo>
                  <a:lnTo>
                    <a:pt x="1896" y="283"/>
                  </a:lnTo>
                  <a:close/>
                  <a:moveTo>
                    <a:pt x="3278" y="278"/>
                  </a:moveTo>
                  <a:lnTo>
                    <a:pt x="3274" y="283"/>
                  </a:lnTo>
                  <a:lnTo>
                    <a:pt x="3274" y="291"/>
                  </a:lnTo>
                  <a:lnTo>
                    <a:pt x="3270" y="295"/>
                  </a:lnTo>
                  <a:lnTo>
                    <a:pt x="3266" y="304"/>
                  </a:lnTo>
                  <a:lnTo>
                    <a:pt x="3262" y="308"/>
                  </a:lnTo>
                  <a:lnTo>
                    <a:pt x="3258" y="312"/>
                  </a:lnTo>
                  <a:lnTo>
                    <a:pt x="3254" y="315"/>
                  </a:lnTo>
                  <a:lnTo>
                    <a:pt x="3248" y="319"/>
                  </a:lnTo>
                  <a:lnTo>
                    <a:pt x="3244" y="324"/>
                  </a:lnTo>
                  <a:lnTo>
                    <a:pt x="3240" y="328"/>
                  </a:lnTo>
                  <a:lnTo>
                    <a:pt x="3236" y="328"/>
                  </a:lnTo>
                  <a:lnTo>
                    <a:pt x="3232" y="332"/>
                  </a:lnTo>
                  <a:lnTo>
                    <a:pt x="3228" y="332"/>
                  </a:lnTo>
                  <a:lnTo>
                    <a:pt x="3225" y="336"/>
                  </a:lnTo>
                  <a:lnTo>
                    <a:pt x="3217" y="340"/>
                  </a:lnTo>
                  <a:lnTo>
                    <a:pt x="3232" y="340"/>
                  </a:lnTo>
                  <a:lnTo>
                    <a:pt x="3236" y="332"/>
                  </a:lnTo>
                  <a:lnTo>
                    <a:pt x="3240" y="332"/>
                  </a:lnTo>
                  <a:lnTo>
                    <a:pt x="3244" y="328"/>
                  </a:lnTo>
                  <a:lnTo>
                    <a:pt x="3248" y="324"/>
                  </a:lnTo>
                  <a:lnTo>
                    <a:pt x="3254" y="324"/>
                  </a:lnTo>
                  <a:lnTo>
                    <a:pt x="3258" y="319"/>
                  </a:lnTo>
                  <a:lnTo>
                    <a:pt x="3262" y="319"/>
                  </a:lnTo>
                  <a:lnTo>
                    <a:pt x="3270" y="312"/>
                  </a:lnTo>
                  <a:lnTo>
                    <a:pt x="3274" y="308"/>
                  </a:lnTo>
                  <a:lnTo>
                    <a:pt x="3278" y="304"/>
                  </a:lnTo>
                  <a:lnTo>
                    <a:pt x="3279" y="297"/>
                  </a:lnTo>
                  <a:lnTo>
                    <a:pt x="3280" y="291"/>
                  </a:lnTo>
                  <a:lnTo>
                    <a:pt x="3282" y="284"/>
                  </a:lnTo>
                  <a:lnTo>
                    <a:pt x="3282" y="280"/>
                  </a:lnTo>
                  <a:lnTo>
                    <a:pt x="3278" y="278"/>
                  </a:lnTo>
                  <a:close/>
                  <a:moveTo>
                    <a:pt x="414" y="262"/>
                  </a:moveTo>
                  <a:lnTo>
                    <a:pt x="410" y="266"/>
                  </a:lnTo>
                  <a:lnTo>
                    <a:pt x="414" y="270"/>
                  </a:lnTo>
                  <a:lnTo>
                    <a:pt x="423" y="274"/>
                  </a:lnTo>
                  <a:lnTo>
                    <a:pt x="418" y="270"/>
                  </a:lnTo>
                  <a:lnTo>
                    <a:pt x="414" y="262"/>
                  </a:lnTo>
                  <a:close/>
                  <a:moveTo>
                    <a:pt x="2199" y="245"/>
                  </a:moveTo>
                  <a:lnTo>
                    <a:pt x="2202" y="245"/>
                  </a:lnTo>
                  <a:lnTo>
                    <a:pt x="2206" y="253"/>
                  </a:lnTo>
                  <a:lnTo>
                    <a:pt x="2202" y="257"/>
                  </a:lnTo>
                  <a:lnTo>
                    <a:pt x="2195" y="257"/>
                  </a:lnTo>
                  <a:lnTo>
                    <a:pt x="2195" y="249"/>
                  </a:lnTo>
                  <a:lnTo>
                    <a:pt x="2199" y="245"/>
                  </a:lnTo>
                  <a:close/>
                  <a:moveTo>
                    <a:pt x="402" y="245"/>
                  </a:moveTo>
                  <a:lnTo>
                    <a:pt x="398" y="253"/>
                  </a:lnTo>
                  <a:lnTo>
                    <a:pt x="397" y="257"/>
                  </a:lnTo>
                  <a:lnTo>
                    <a:pt x="406" y="253"/>
                  </a:lnTo>
                  <a:lnTo>
                    <a:pt x="402" y="245"/>
                  </a:lnTo>
                  <a:close/>
                  <a:moveTo>
                    <a:pt x="178" y="238"/>
                  </a:moveTo>
                  <a:lnTo>
                    <a:pt x="182" y="238"/>
                  </a:lnTo>
                  <a:lnTo>
                    <a:pt x="178" y="245"/>
                  </a:lnTo>
                  <a:lnTo>
                    <a:pt x="178" y="253"/>
                  </a:lnTo>
                  <a:lnTo>
                    <a:pt x="174" y="253"/>
                  </a:lnTo>
                  <a:lnTo>
                    <a:pt x="170" y="257"/>
                  </a:lnTo>
                  <a:lnTo>
                    <a:pt x="155" y="257"/>
                  </a:lnTo>
                  <a:lnTo>
                    <a:pt x="155" y="249"/>
                  </a:lnTo>
                  <a:lnTo>
                    <a:pt x="158" y="249"/>
                  </a:lnTo>
                  <a:lnTo>
                    <a:pt x="162" y="245"/>
                  </a:lnTo>
                  <a:lnTo>
                    <a:pt x="166" y="245"/>
                  </a:lnTo>
                  <a:lnTo>
                    <a:pt x="170" y="241"/>
                  </a:lnTo>
                  <a:lnTo>
                    <a:pt x="178" y="238"/>
                  </a:lnTo>
                  <a:close/>
                  <a:moveTo>
                    <a:pt x="1943" y="232"/>
                  </a:moveTo>
                  <a:lnTo>
                    <a:pt x="1947" y="232"/>
                  </a:lnTo>
                  <a:lnTo>
                    <a:pt x="1946" y="236"/>
                  </a:lnTo>
                  <a:lnTo>
                    <a:pt x="1946" y="239"/>
                  </a:lnTo>
                  <a:lnTo>
                    <a:pt x="1946" y="240"/>
                  </a:lnTo>
                  <a:lnTo>
                    <a:pt x="1944" y="241"/>
                  </a:lnTo>
                  <a:lnTo>
                    <a:pt x="1944" y="243"/>
                  </a:lnTo>
                  <a:lnTo>
                    <a:pt x="1943" y="245"/>
                  </a:lnTo>
                  <a:lnTo>
                    <a:pt x="1946" y="248"/>
                  </a:lnTo>
                  <a:lnTo>
                    <a:pt x="1946" y="247"/>
                  </a:lnTo>
                  <a:lnTo>
                    <a:pt x="1944" y="247"/>
                  </a:lnTo>
                  <a:lnTo>
                    <a:pt x="1944" y="247"/>
                  </a:lnTo>
                  <a:lnTo>
                    <a:pt x="1944" y="248"/>
                  </a:lnTo>
                  <a:lnTo>
                    <a:pt x="1946" y="248"/>
                  </a:lnTo>
                  <a:lnTo>
                    <a:pt x="1947" y="249"/>
                  </a:lnTo>
                  <a:lnTo>
                    <a:pt x="1947" y="249"/>
                  </a:lnTo>
                  <a:lnTo>
                    <a:pt x="1948" y="249"/>
                  </a:lnTo>
                  <a:lnTo>
                    <a:pt x="1948" y="249"/>
                  </a:lnTo>
                  <a:lnTo>
                    <a:pt x="1947" y="249"/>
                  </a:lnTo>
                  <a:lnTo>
                    <a:pt x="1946" y="248"/>
                  </a:lnTo>
                  <a:lnTo>
                    <a:pt x="1946" y="248"/>
                  </a:lnTo>
                  <a:lnTo>
                    <a:pt x="1947" y="248"/>
                  </a:lnTo>
                  <a:lnTo>
                    <a:pt x="1951" y="249"/>
                  </a:lnTo>
                  <a:lnTo>
                    <a:pt x="1963" y="253"/>
                  </a:lnTo>
                  <a:lnTo>
                    <a:pt x="1959" y="262"/>
                  </a:lnTo>
                  <a:lnTo>
                    <a:pt x="1951" y="266"/>
                  </a:lnTo>
                  <a:lnTo>
                    <a:pt x="1955" y="274"/>
                  </a:lnTo>
                  <a:lnTo>
                    <a:pt x="1963" y="274"/>
                  </a:lnTo>
                  <a:lnTo>
                    <a:pt x="1966" y="283"/>
                  </a:lnTo>
                  <a:lnTo>
                    <a:pt x="1970" y="287"/>
                  </a:lnTo>
                  <a:lnTo>
                    <a:pt x="1972" y="288"/>
                  </a:lnTo>
                  <a:lnTo>
                    <a:pt x="1972" y="289"/>
                  </a:lnTo>
                  <a:lnTo>
                    <a:pt x="1972" y="289"/>
                  </a:lnTo>
                  <a:lnTo>
                    <a:pt x="1972" y="289"/>
                  </a:lnTo>
                  <a:lnTo>
                    <a:pt x="1973" y="291"/>
                  </a:lnTo>
                  <a:lnTo>
                    <a:pt x="1973" y="291"/>
                  </a:lnTo>
                  <a:lnTo>
                    <a:pt x="1976" y="293"/>
                  </a:lnTo>
                  <a:lnTo>
                    <a:pt x="1977" y="295"/>
                  </a:lnTo>
                  <a:lnTo>
                    <a:pt x="1978" y="296"/>
                  </a:lnTo>
                  <a:lnTo>
                    <a:pt x="1979" y="297"/>
                  </a:lnTo>
                  <a:lnTo>
                    <a:pt x="1979" y="297"/>
                  </a:lnTo>
                  <a:lnTo>
                    <a:pt x="1979" y="297"/>
                  </a:lnTo>
                  <a:lnTo>
                    <a:pt x="1981" y="299"/>
                  </a:lnTo>
                  <a:lnTo>
                    <a:pt x="1982" y="299"/>
                  </a:lnTo>
                  <a:lnTo>
                    <a:pt x="1986" y="304"/>
                  </a:lnTo>
                  <a:lnTo>
                    <a:pt x="1986" y="308"/>
                  </a:lnTo>
                  <a:lnTo>
                    <a:pt x="1990" y="312"/>
                  </a:lnTo>
                  <a:lnTo>
                    <a:pt x="1990" y="315"/>
                  </a:lnTo>
                  <a:lnTo>
                    <a:pt x="1990" y="317"/>
                  </a:lnTo>
                  <a:lnTo>
                    <a:pt x="1990" y="318"/>
                  </a:lnTo>
                  <a:lnTo>
                    <a:pt x="1990" y="319"/>
                  </a:lnTo>
                  <a:lnTo>
                    <a:pt x="1990" y="319"/>
                  </a:lnTo>
                  <a:lnTo>
                    <a:pt x="1990" y="319"/>
                  </a:lnTo>
                  <a:lnTo>
                    <a:pt x="1991" y="319"/>
                  </a:lnTo>
                  <a:lnTo>
                    <a:pt x="1992" y="319"/>
                  </a:lnTo>
                  <a:lnTo>
                    <a:pt x="1996" y="319"/>
                  </a:lnTo>
                  <a:lnTo>
                    <a:pt x="2001" y="319"/>
                  </a:lnTo>
                  <a:lnTo>
                    <a:pt x="2005" y="328"/>
                  </a:lnTo>
                  <a:lnTo>
                    <a:pt x="1998" y="340"/>
                  </a:lnTo>
                  <a:lnTo>
                    <a:pt x="2001" y="345"/>
                  </a:lnTo>
                  <a:lnTo>
                    <a:pt x="1998" y="349"/>
                  </a:lnTo>
                  <a:lnTo>
                    <a:pt x="1990" y="349"/>
                  </a:lnTo>
                  <a:lnTo>
                    <a:pt x="1985" y="349"/>
                  </a:lnTo>
                  <a:lnTo>
                    <a:pt x="1981" y="348"/>
                  </a:lnTo>
                  <a:lnTo>
                    <a:pt x="1977" y="348"/>
                  </a:lnTo>
                  <a:lnTo>
                    <a:pt x="1974" y="349"/>
                  </a:lnTo>
                  <a:lnTo>
                    <a:pt x="1973" y="350"/>
                  </a:lnTo>
                  <a:lnTo>
                    <a:pt x="1970" y="353"/>
                  </a:lnTo>
                  <a:lnTo>
                    <a:pt x="1947" y="353"/>
                  </a:lnTo>
                  <a:lnTo>
                    <a:pt x="1943" y="357"/>
                  </a:lnTo>
                  <a:lnTo>
                    <a:pt x="1928" y="357"/>
                  </a:lnTo>
                  <a:lnTo>
                    <a:pt x="1935" y="345"/>
                  </a:lnTo>
                  <a:lnTo>
                    <a:pt x="1947" y="345"/>
                  </a:lnTo>
                  <a:lnTo>
                    <a:pt x="1947" y="340"/>
                  </a:lnTo>
                  <a:lnTo>
                    <a:pt x="1943" y="340"/>
                  </a:lnTo>
                  <a:lnTo>
                    <a:pt x="1941" y="339"/>
                  </a:lnTo>
                  <a:lnTo>
                    <a:pt x="1939" y="339"/>
                  </a:lnTo>
                  <a:lnTo>
                    <a:pt x="1937" y="337"/>
                  </a:lnTo>
                  <a:lnTo>
                    <a:pt x="1935" y="337"/>
                  </a:lnTo>
                  <a:lnTo>
                    <a:pt x="1931" y="336"/>
                  </a:lnTo>
                  <a:lnTo>
                    <a:pt x="1924" y="336"/>
                  </a:lnTo>
                  <a:lnTo>
                    <a:pt x="1928" y="332"/>
                  </a:lnTo>
                  <a:lnTo>
                    <a:pt x="1931" y="328"/>
                  </a:lnTo>
                  <a:lnTo>
                    <a:pt x="1935" y="319"/>
                  </a:lnTo>
                  <a:lnTo>
                    <a:pt x="1935" y="315"/>
                  </a:lnTo>
                  <a:lnTo>
                    <a:pt x="1937" y="314"/>
                  </a:lnTo>
                  <a:lnTo>
                    <a:pt x="1938" y="314"/>
                  </a:lnTo>
                  <a:lnTo>
                    <a:pt x="1938" y="314"/>
                  </a:lnTo>
                  <a:lnTo>
                    <a:pt x="1939" y="313"/>
                  </a:lnTo>
                  <a:lnTo>
                    <a:pt x="1941" y="313"/>
                  </a:lnTo>
                  <a:lnTo>
                    <a:pt x="1943" y="312"/>
                  </a:lnTo>
                  <a:lnTo>
                    <a:pt x="1946" y="312"/>
                  </a:lnTo>
                  <a:lnTo>
                    <a:pt x="1948" y="312"/>
                  </a:lnTo>
                  <a:lnTo>
                    <a:pt x="1951" y="312"/>
                  </a:lnTo>
                  <a:lnTo>
                    <a:pt x="1951" y="304"/>
                  </a:lnTo>
                  <a:lnTo>
                    <a:pt x="1947" y="299"/>
                  </a:lnTo>
                  <a:lnTo>
                    <a:pt x="1943" y="291"/>
                  </a:lnTo>
                  <a:lnTo>
                    <a:pt x="1924" y="291"/>
                  </a:lnTo>
                  <a:lnTo>
                    <a:pt x="1924" y="287"/>
                  </a:lnTo>
                  <a:lnTo>
                    <a:pt x="1928" y="279"/>
                  </a:lnTo>
                  <a:lnTo>
                    <a:pt x="1920" y="278"/>
                  </a:lnTo>
                  <a:lnTo>
                    <a:pt x="1920" y="270"/>
                  </a:lnTo>
                  <a:lnTo>
                    <a:pt x="1912" y="266"/>
                  </a:lnTo>
                  <a:lnTo>
                    <a:pt x="1916" y="257"/>
                  </a:lnTo>
                  <a:lnTo>
                    <a:pt x="1912" y="257"/>
                  </a:lnTo>
                  <a:lnTo>
                    <a:pt x="1908" y="253"/>
                  </a:lnTo>
                  <a:lnTo>
                    <a:pt x="1900" y="245"/>
                  </a:lnTo>
                  <a:lnTo>
                    <a:pt x="1904" y="236"/>
                  </a:lnTo>
                  <a:lnTo>
                    <a:pt x="1912" y="241"/>
                  </a:lnTo>
                  <a:lnTo>
                    <a:pt x="1908" y="241"/>
                  </a:lnTo>
                  <a:lnTo>
                    <a:pt x="1907" y="241"/>
                  </a:lnTo>
                  <a:lnTo>
                    <a:pt x="1905" y="243"/>
                  </a:lnTo>
                  <a:lnTo>
                    <a:pt x="1907" y="244"/>
                  </a:lnTo>
                  <a:lnTo>
                    <a:pt x="1907" y="245"/>
                  </a:lnTo>
                  <a:lnTo>
                    <a:pt x="1908" y="247"/>
                  </a:lnTo>
                  <a:lnTo>
                    <a:pt x="1911" y="248"/>
                  </a:lnTo>
                  <a:lnTo>
                    <a:pt x="1911" y="249"/>
                  </a:lnTo>
                  <a:lnTo>
                    <a:pt x="1912" y="249"/>
                  </a:lnTo>
                  <a:lnTo>
                    <a:pt x="1920" y="245"/>
                  </a:lnTo>
                  <a:lnTo>
                    <a:pt x="1924" y="241"/>
                  </a:lnTo>
                  <a:lnTo>
                    <a:pt x="1928" y="238"/>
                  </a:lnTo>
                  <a:lnTo>
                    <a:pt x="1931" y="238"/>
                  </a:lnTo>
                  <a:lnTo>
                    <a:pt x="1935" y="238"/>
                  </a:lnTo>
                  <a:lnTo>
                    <a:pt x="1937" y="238"/>
                  </a:lnTo>
                  <a:lnTo>
                    <a:pt x="1939" y="238"/>
                  </a:lnTo>
                  <a:lnTo>
                    <a:pt x="1939" y="236"/>
                  </a:lnTo>
                  <a:lnTo>
                    <a:pt x="1941" y="235"/>
                  </a:lnTo>
                  <a:lnTo>
                    <a:pt x="1943" y="232"/>
                  </a:lnTo>
                  <a:close/>
                  <a:moveTo>
                    <a:pt x="3925" y="229"/>
                  </a:moveTo>
                  <a:lnTo>
                    <a:pt x="3929" y="232"/>
                  </a:lnTo>
                  <a:lnTo>
                    <a:pt x="3920" y="232"/>
                  </a:lnTo>
                  <a:lnTo>
                    <a:pt x="3925" y="229"/>
                  </a:lnTo>
                  <a:close/>
                  <a:moveTo>
                    <a:pt x="2245" y="229"/>
                  </a:moveTo>
                  <a:lnTo>
                    <a:pt x="2257" y="229"/>
                  </a:lnTo>
                  <a:lnTo>
                    <a:pt x="2257" y="232"/>
                  </a:lnTo>
                  <a:lnTo>
                    <a:pt x="2253" y="241"/>
                  </a:lnTo>
                  <a:lnTo>
                    <a:pt x="2241" y="241"/>
                  </a:lnTo>
                  <a:lnTo>
                    <a:pt x="2241" y="238"/>
                  </a:lnTo>
                  <a:lnTo>
                    <a:pt x="2245" y="232"/>
                  </a:lnTo>
                  <a:lnTo>
                    <a:pt x="2245" y="229"/>
                  </a:lnTo>
                  <a:close/>
                  <a:moveTo>
                    <a:pt x="693" y="217"/>
                  </a:moveTo>
                  <a:lnTo>
                    <a:pt x="689" y="221"/>
                  </a:lnTo>
                  <a:lnTo>
                    <a:pt x="685" y="221"/>
                  </a:lnTo>
                  <a:lnTo>
                    <a:pt x="681" y="225"/>
                  </a:lnTo>
                  <a:lnTo>
                    <a:pt x="677" y="229"/>
                  </a:lnTo>
                  <a:lnTo>
                    <a:pt x="677" y="232"/>
                  </a:lnTo>
                  <a:lnTo>
                    <a:pt x="680" y="231"/>
                  </a:lnTo>
                  <a:lnTo>
                    <a:pt x="682" y="230"/>
                  </a:lnTo>
                  <a:lnTo>
                    <a:pt x="684" y="230"/>
                  </a:lnTo>
                  <a:lnTo>
                    <a:pt x="685" y="230"/>
                  </a:lnTo>
                  <a:lnTo>
                    <a:pt x="689" y="229"/>
                  </a:lnTo>
                  <a:lnTo>
                    <a:pt x="693" y="229"/>
                  </a:lnTo>
                  <a:lnTo>
                    <a:pt x="697" y="229"/>
                  </a:lnTo>
                  <a:lnTo>
                    <a:pt x="704" y="225"/>
                  </a:lnTo>
                  <a:lnTo>
                    <a:pt x="708" y="221"/>
                  </a:lnTo>
                  <a:lnTo>
                    <a:pt x="701" y="221"/>
                  </a:lnTo>
                  <a:lnTo>
                    <a:pt x="693" y="217"/>
                  </a:lnTo>
                  <a:close/>
                  <a:moveTo>
                    <a:pt x="2218" y="208"/>
                  </a:moveTo>
                  <a:lnTo>
                    <a:pt x="2222" y="208"/>
                  </a:lnTo>
                  <a:lnTo>
                    <a:pt x="2222" y="212"/>
                  </a:lnTo>
                  <a:lnTo>
                    <a:pt x="2214" y="212"/>
                  </a:lnTo>
                  <a:lnTo>
                    <a:pt x="2218" y="208"/>
                  </a:lnTo>
                  <a:close/>
                  <a:moveTo>
                    <a:pt x="1966" y="208"/>
                  </a:moveTo>
                  <a:lnTo>
                    <a:pt x="1970" y="208"/>
                  </a:lnTo>
                  <a:lnTo>
                    <a:pt x="1970" y="212"/>
                  </a:lnTo>
                  <a:lnTo>
                    <a:pt x="1966" y="208"/>
                  </a:lnTo>
                  <a:close/>
                  <a:moveTo>
                    <a:pt x="8" y="208"/>
                  </a:moveTo>
                  <a:lnTo>
                    <a:pt x="24" y="208"/>
                  </a:lnTo>
                  <a:lnTo>
                    <a:pt x="24" y="217"/>
                  </a:lnTo>
                  <a:lnTo>
                    <a:pt x="8" y="217"/>
                  </a:lnTo>
                  <a:lnTo>
                    <a:pt x="8" y="208"/>
                  </a:lnTo>
                  <a:close/>
                  <a:moveTo>
                    <a:pt x="2341" y="191"/>
                  </a:moveTo>
                  <a:lnTo>
                    <a:pt x="2343" y="195"/>
                  </a:lnTo>
                  <a:lnTo>
                    <a:pt x="2343" y="197"/>
                  </a:lnTo>
                  <a:lnTo>
                    <a:pt x="2344" y="200"/>
                  </a:lnTo>
                  <a:lnTo>
                    <a:pt x="2344" y="200"/>
                  </a:lnTo>
                  <a:lnTo>
                    <a:pt x="2345" y="201"/>
                  </a:lnTo>
                  <a:lnTo>
                    <a:pt x="2346" y="203"/>
                  </a:lnTo>
                  <a:lnTo>
                    <a:pt x="2348" y="205"/>
                  </a:lnTo>
                  <a:lnTo>
                    <a:pt x="2349" y="208"/>
                  </a:lnTo>
                  <a:lnTo>
                    <a:pt x="2353" y="212"/>
                  </a:lnTo>
                  <a:lnTo>
                    <a:pt x="2357" y="212"/>
                  </a:lnTo>
                  <a:lnTo>
                    <a:pt x="2359" y="212"/>
                  </a:lnTo>
                  <a:lnTo>
                    <a:pt x="2361" y="212"/>
                  </a:lnTo>
                  <a:lnTo>
                    <a:pt x="2362" y="213"/>
                  </a:lnTo>
                  <a:lnTo>
                    <a:pt x="2363" y="212"/>
                  </a:lnTo>
                  <a:lnTo>
                    <a:pt x="2365" y="212"/>
                  </a:lnTo>
                  <a:lnTo>
                    <a:pt x="2367" y="210"/>
                  </a:lnTo>
                  <a:lnTo>
                    <a:pt x="2371" y="208"/>
                  </a:lnTo>
                  <a:lnTo>
                    <a:pt x="2372" y="206"/>
                  </a:lnTo>
                  <a:lnTo>
                    <a:pt x="2374" y="205"/>
                  </a:lnTo>
                  <a:lnTo>
                    <a:pt x="2374" y="204"/>
                  </a:lnTo>
                  <a:lnTo>
                    <a:pt x="2372" y="204"/>
                  </a:lnTo>
                  <a:lnTo>
                    <a:pt x="2372" y="204"/>
                  </a:lnTo>
                  <a:lnTo>
                    <a:pt x="2371" y="204"/>
                  </a:lnTo>
                  <a:lnTo>
                    <a:pt x="2370" y="204"/>
                  </a:lnTo>
                  <a:lnTo>
                    <a:pt x="2369" y="204"/>
                  </a:lnTo>
                  <a:lnTo>
                    <a:pt x="2369" y="204"/>
                  </a:lnTo>
                  <a:lnTo>
                    <a:pt x="2369" y="200"/>
                  </a:lnTo>
                  <a:lnTo>
                    <a:pt x="2365" y="196"/>
                  </a:lnTo>
                  <a:lnTo>
                    <a:pt x="2357" y="193"/>
                  </a:lnTo>
                  <a:lnTo>
                    <a:pt x="2350" y="192"/>
                  </a:lnTo>
                  <a:lnTo>
                    <a:pt x="2341" y="191"/>
                  </a:lnTo>
                  <a:close/>
                  <a:moveTo>
                    <a:pt x="1212" y="187"/>
                  </a:moveTo>
                  <a:lnTo>
                    <a:pt x="1215" y="187"/>
                  </a:lnTo>
                  <a:lnTo>
                    <a:pt x="1212" y="191"/>
                  </a:lnTo>
                  <a:lnTo>
                    <a:pt x="1212" y="187"/>
                  </a:lnTo>
                  <a:close/>
                  <a:moveTo>
                    <a:pt x="1034" y="179"/>
                  </a:moveTo>
                  <a:lnTo>
                    <a:pt x="1046" y="179"/>
                  </a:lnTo>
                  <a:lnTo>
                    <a:pt x="1044" y="183"/>
                  </a:lnTo>
                  <a:lnTo>
                    <a:pt x="1043" y="186"/>
                  </a:lnTo>
                  <a:lnTo>
                    <a:pt x="1043" y="187"/>
                  </a:lnTo>
                  <a:lnTo>
                    <a:pt x="1043" y="188"/>
                  </a:lnTo>
                  <a:lnTo>
                    <a:pt x="1042" y="190"/>
                  </a:lnTo>
                  <a:lnTo>
                    <a:pt x="1039" y="190"/>
                  </a:lnTo>
                  <a:lnTo>
                    <a:pt x="1037" y="191"/>
                  </a:lnTo>
                  <a:lnTo>
                    <a:pt x="1034" y="191"/>
                  </a:lnTo>
                  <a:lnTo>
                    <a:pt x="1034" y="179"/>
                  </a:lnTo>
                  <a:close/>
                  <a:moveTo>
                    <a:pt x="2393" y="178"/>
                  </a:moveTo>
                  <a:lnTo>
                    <a:pt x="2396" y="187"/>
                  </a:lnTo>
                  <a:lnTo>
                    <a:pt x="2400" y="191"/>
                  </a:lnTo>
                  <a:lnTo>
                    <a:pt x="2407" y="196"/>
                  </a:lnTo>
                  <a:lnTo>
                    <a:pt x="2411" y="196"/>
                  </a:lnTo>
                  <a:lnTo>
                    <a:pt x="2411" y="191"/>
                  </a:lnTo>
                  <a:lnTo>
                    <a:pt x="2407" y="187"/>
                  </a:lnTo>
                  <a:lnTo>
                    <a:pt x="2407" y="183"/>
                  </a:lnTo>
                  <a:lnTo>
                    <a:pt x="2396" y="183"/>
                  </a:lnTo>
                  <a:lnTo>
                    <a:pt x="2393" y="178"/>
                  </a:lnTo>
                  <a:close/>
                  <a:moveTo>
                    <a:pt x="615" y="175"/>
                  </a:moveTo>
                  <a:lnTo>
                    <a:pt x="619" y="179"/>
                  </a:lnTo>
                  <a:lnTo>
                    <a:pt x="623" y="183"/>
                  </a:lnTo>
                  <a:lnTo>
                    <a:pt x="627" y="187"/>
                  </a:lnTo>
                  <a:lnTo>
                    <a:pt x="627" y="187"/>
                  </a:lnTo>
                  <a:lnTo>
                    <a:pt x="625" y="188"/>
                  </a:lnTo>
                  <a:lnTo>
                    <a:pt x="624" y="188"/>
                  </a:lnTo>
                  <a:lnTo>
                    <a:pt x="624" y="190"/>
                  </a:lnTo>
                  <a:lnTo>
                    <a:pt x="623" y="190"/>
                  </a:lnTo>
                  <a:lnTo>
                    <a:pt x="621" y="190"/>
                  </a:lnTo>
                  <a:lnTo>
                    <a:pt x="620" y="192"/>
                  </a:lnTo>
                  <a:lnTo>
                    <a:pt x="618" y="192"/>
                  </a:lnTo>
                  <a:lnTo>
                    <a:pt x="618" y="193"/>
                  </a:lnTo>
                  <a:lnTo>
                    <a:pt x="618" y="193"/>
                  </a:lnTo>
                  <a:lnTo>
                    <a:pt x="618" y="193"/>
                  </a:lnTo>
                  <a:lnTo>
                    <a:pt x="616" y="195"/>
                  </a:lnTo>
                  <a:lnTo>
                    <a:pt x="615" y="196"/>
                  </a:lnTo>
                  <a:lnTo>
                    <a:pt x="607" y="200"/>
                  </a:lnTo>
                  <a:lnTo>
                    <a:pt x="627" y="200"/>
                  </a:lnTo>
                  <a:lnTo>
                    <a:pt x="634" y="196"/>
                  </a:lnTo>
                  <a:lnTo>
                    <a:pt x="638" y="196"/>
                  </a:lnTo>
                  <a:lnTo>
                    <a:pt x="642" y="191"/>
                  </a:lnTo>
                  <a:lnTo>
                    <a:pt x="647" y="191"/>
                  </a:lnTo>
                  <a:lnTo>
                    <a:pt x="650" y="191"/>
                  </a:lnTo>
                  <a:lnTo>
                    <a:pt x="651" y="191"/>
                  </a:lnTo>
                  <a:lnTo>
                    <a:pt x="653" y="190"/>
                  </a:lnTo>
                  <a:lnTo>
                    <a:pt x="655" y="188"/>
                  </a:lnTo>
                  <a:lnTo>
                    <a:pt x="658" y="187"/>
                  </a:lnTo>
                  <a:lnTo>
                    <a:pt x="662" y="183"/>
                  </a:lnTo>
                  <a:lnTo>
                    <a:pt x="634" y="183"/>
                  </a:lnTo>
                  <a:lnTo>
                    <a:pt x="631" y="179"/>
                  </a:lnTo>
                  <a:lnTo>
                    <a:pt x="623" y="179"/>
                  </a:lnTo>
                  <a:lnTo>
                    <a:pt x="615" y="175"/>
                  </a:lnTo>
                  <a:close/>
                  <a:moveTo>
                    <a:pt x="673" y="170"/>
                  </a:moveTo>
                  <a:lnTo>
                    <a:pt x="669" y="175"/>
                  </a:lnTo>
                  <a:lnTo>
                    <a:pt x="669" y="179"/>
                  </a:lnTo>
                  <a:lnTo>
                    <a:pt x="677" y="179"/>
                  </a:lnTo>
                  <a:lnTo>
                    <a:pt x="681" y="179"/>
                  </a:lnTo>
                  <a:lnTo>
                    <a:pt x="682" y="178"/>
                  </a:lnTo>
                  <a:lnTo>
                    <a:pt x="684" y="177"/>
                  </a:lnTo>
                  <a:lnTo>
                    <a:pt x="682" y="175"/>
                  </a:lnTo>
                  <a:lnTo>
                    <a:pt x="682" y="174"/>
                  </a:lnTo>
                  <a:lnTo>
                    <a:pt x="681" y="173"/>
                  </a:lnTo>
                  <a:lnTo>
                    <a:pt x="679" y="171"/>
                  </a:lnTo>
                  <a:lnTo>
                    <a:pt x="679" y="171"/>
                  </a:lnTo>
                  <a:lnTo>
                    <a:pt x="677" y="170"/>
                  </a:lnTo>
                  <a:lnTo>
                    <a:pt x="673" y="170"/>
                  </a:lnTo>
                  <a:close/>
                  <a:moveTo>
                    <a:pt x="1000" y="170"/>
                  </a:moveTo>
                  <a:lnTo>
                    <a:pt x="1001" y="170"/>
                  </a:lnTo>
                  <a:lnTo>
                    <a:pt x="1004" y="171"/>
                  </a:lnTo>
                  <a:lnTo>
                    <a:pt x="1007" y="171"/>
                  </a:lnTo>
                  <a:lnTo>
                    <a:pt x="1012" y="170"/>
                  </a:lnTo>
                  <a:lnTo>
                    <a:pt x="1011" y="175"/>
                  </a:lnTo>
                  <a:lnTo>
                    <a:pt x="1007" y="179"/>
                  </a:lnTo>
                  <a:lnTo>
                    <a:pt x="1004" y="181"/>
                  </a:lnTo>
                  <a:lnTo>
                    <a:pt x="1003" y="182"/>
                  </a:lnTo>
                  <a:lnTo>
                    <a:pt x="1000" y="182"/>
                  </a:lnTo>
                  <a:lnTo>
                    <a:pt x="999" y="182"/>
                  </a:lnTo>
                  <a:lnTo>
                    <a:pt x="995" y="183"/>
                  </a:lnTo>
                  <a:lnTo>
                    <a:pt x="995" y="179"/>
                  </a:lnTo>
                  <a:lnTo>
                    <a:pt x="996" y="175"/>
                  </a:lnTo>
                  <a:lnTo>
                    <a:pt x="998" y="173"/>
                  </a:lnTo>
                  <a:lnTo>
                    <a:pt x="999" y="171"/>
                  </a:lnTo>
                  <a:lnTo>
                    <a:pt x="999" y="171"/>
                  </a:lnTo>
                  <a:lnTo>
                    <a:pt x="999" y="170"/>
                  </a:lnTo>
                  <a:lnTo>
                    <a:pt x="1000" y="170"/>
                  </a:lnTo>
                  <a:close/>
                  <a:moveTo>
                    <a:pt x="1187" y="168"/>
                  </a:moveTo>
                  <a:lnTo>
                    <a:pt x="1183" y="170"/>
                  </a:lnTo>
                  <a:lnTo>
                    <a:pt x="1188" y="174"/>
                  </a:lnTo>
                  <a:lnTo>
                    <a:pt x="1192" y="171"/>
                  </a:lnTo>
                  <a:lnTo>
                    <a:pt x="1187" y="168"/>
                  </a:lnTo>
                  <a:close/>
                  <a:moveTo>
                    <a:pt x="1057" y="162"/>
                  </a:moveTo>
                  <a:lnTo>
                    <a:pt x="1064" y="162"/>
                  </a:lnTo>
                  <a:lnTo>
                    <a:pt x="1064" y="166"/>
                  </a:lnTo>
                  <a:lnTo>
                    <a:pt x="1060" y="166"/>
                  </a:lnTo>
                  <a:lnTo>
                    <a:pt x="1057" y="162"/>
                  </a:lnTo>
                  <a:close/>
                  <a:moveTo>
                    <a:pt x="4204" y="158"/>
                  </a:moveTo>
                  <a:lnTo>
                    <a:pt x="4215" y="158"/>
                  </a:lnTo>
                  <a:lnTo>
                    <a:pt x="4230" y="162"/>
                  </a:lnTo>
                  <a:lnTo>
                    <a:pt x="4226" y="170"/>
                  </a:lnTo>
                  <a:lnTo>
                    <a:pt x="4222" y="170"/>
                  </a:lnTo>
                  <a:lnTo>
                    <a:pt x="4219" y="166"/>
                  </a:lnTo>
                  <a:lnTo>
                    <a:pt x="4204" y="166"/>
                  </a:lnTo>
                  <a:lnTo>
                    <a:pt x="4204" y="158"/>
                  </a:lnTo>
                  <a:close/>
                  <a:moveTo>
                    <a:pt x="1142" y="138"/>
                  </a:moveTo>
                  <a:lnTo>
                    <a:pt x="1138" y="142"/>
                  </a:lnTo>
                  <a:lnTo>
                    <a:pt x="1138" y="146"/>
                  </a:lnTo>
                  <a:lnTo>
                    <a:pt x="1142" y="146"/>
                  </a:lnTo>
                  <a:lnTo>
                    <a:pt x="1145" y="146"/>
                  </a:lnTo>
                  <a:lnTo>
                    <a:pt x="1147" y="144"/>
                  </a:lnTo>
                  <a:lnTo>
                    <a:pt x="1148" y="144"/>
                  </a:lnTo>
                  <a:lnTo>
                    <a:pt x="1147" y="143"/>
                  </a:lnTo>
                  <a:lnTo>
                    <a:pt x="1147" y="142"/>
                  </a:lnTo>
                  <a:lnTo>
                    <a:pt x="1145" y="140"/>
                  </a:lnTo>
                  <a:lnTo>
                    <a:pt x="1144" y="139"/>
                  </a:lnTo>
                  <a:lnTo>
                    <a:pt x="1143" y="138"/>
                  </a:lnTo>
                  <a:lnTo>
                    <a:pt x="1142" y="138"/>
                  </a:lnTo>
                  <a:close/>
                  <a:moveTo>
                    <a:pt x="972" y="125"/>
                  </a:moveTo>
                  <a:lnTo>
                    <a:pt x="979" y="134"/>
                  </a:lnTo>
                  <a:lnTo>
                    <a:pt x="983" y="135"/>
                  </a:lnTo>
                  <a:lnTo>
                    <a:pt x="987" y="135"/>
                  </a:lnTo>
                  <a:lnTo>
                    <a:pt x="990" y="136"/>
                  </a:lnTo>
                  <a:lnTo>
                    <a:pt x="994" y="136"/>
                  </a:lnTo>
                  <a:lnTo>
                    <a:pt x="999" y="138"/>
                  </a:lnTo>
                  <a:lnTo>
                    <a:pt x="1003" y="142"/>
                  </a:lnTo>
                  <a:lnTo>
                    <a:pt x="1007" y="142"/>
                  </a:lnTo>
                  <a:lnTo>
                    <a:pt x="1011" y="146"/>
                  </a:lnTo>
                  <a:lnTo>
                    <a:pt x="1013" y="148"/>
                  </a:lnTo>
                  <a:lnTo>
                    <a:pt x="1016" y="151"/>
                  </a:lnTo>
                  <a:lnTo>
                    <a:pt x="1018" y="152"/>
                  </a:lnTo>
                  <a:lnTo>
                    <a:pt x="1020" y="153"/>
                  </a:lnTo>
                  <a:lnTo>
                    <a:pt x="1020" y="153"/>
                  </a:lnTo>
                  <a:lnTo>
                    <a:pt x="1021" y="153"/>
                  </a:lnTo>
                  <a:lnTo>
                    <a:pt x="1024" y="153"/>
                  </a:lnTo>
                  <a:lnTo>
                    <a:pt x="1026" y="153"/>
                  </a:lnTo>
                  <a:lnTo>
                    <a:pt x="1030" y="155"/>
                  </a:lnTo>
                  <a:lnTo>
                    <a:pt x="1030" y="162"/>
                  </a:lnTo>
                  <a:lnTo>
                    <a:pt x="1014" y="162"/>
                  </a:lnTo>
                  <a:lnTo>
                    <a:pt x="1013" y="161"/>
                  </a:lnTo>
                  <a:lnTo>
                    <a:pt x="1013" y="160"/>
                  </a:lnTo>
                  <a:lnTo>
                    <a:pt x="1012" y="160"/>
                  </a:lnTo>
                  <a:lnTo>
                    <a:pt x="1012" y="160"/>
                  </a:lnTo>
                  <a:lnTo>
                    <a:pt x="1011" y="160"/>
                  </a:lnTo>
                  <a:lnTo>
                    <a:pt x="1011" y="158"/>
                  </a:lnTo>
                  <a:lnTo>
                    <a:pt x="1009" y="158"/>
                  </a:lnTo>
                  <a:lnTo>
                    <a:pt x="1008" y="157"/>
                  </a:lnTo>
                  <a:lnTo>
                    <a:pt x="1007" y="156"/>
                  </a:lnTo>
                  <a:lnTo>
                    <a:pt x="1005" y="156"/>
                  </a:lnTo>
                  <a:lnTo>
                    <a:pt x="1004" y="155"/>
                  </a:lnTo>
                  <a:lnTo>
                    <a:pt x="1003" y="155"/>
                  </a:lnTo>
                  <a:lnTo>
                    <a:pt x="999" y="155"/>
                  </a:lnTo>
                  <a:lnTo>
                    <a:pt x="991" y="162"/>
                  </a:lnTo>
                  <a:lnTo>
                    <a:pt x="987" y="162"/>
                  </a:lnTo>
                  <a:lnTo>
                    <a:pt x="983" y="166"/>
                  </a:lnTo>
                  <a:lnTo>
                    <a:pt x="979" y="166"/>
                  </a:lnTo>
                  <a:lnTo>
                    <a:pt x="976" y="165"/>
                  </a:lnTo>
                  <a:lnTo>
                    <a:pt x="973" y="165"/>
                  </a:lnTo>
                  <a:lnTo>
                    <a:pt x="972" y="164"/>
                  </a:lnTo>
                  <a:lnTo>
                    <a:pt x="970" y="164"/>
                  </a:lnTo>
                  <a:lnTo>
                    <a:pt x="969" y="162"/>
                  </a:lnTo>
                  <a:lnTo>
                    <a:pt x="969" y="162"/>
                  </a:lnTo>
                  <a:lnTo>
                    <a:pt x="966" y="160"/>
                  </a:lnTo>
                  <a:lnTo>
                    <a:pt x="964" y="158"/>
                  </a:lnTo>
                  <a:lnTo>
                    <a:pt x="960" y="162"/>
                  </a:lnTo>
                  <a:lnTo>
                    <a:pt x="952" y="158"/>
                  </a:lnTo>
                  <a:lnTo>
                    <a:pt x="956" y="155"/>
                  </a:lnTo>
                  <a:lnTo>
                    <a:pt x="960" y="155"/>
                  </a:lnTo>
                  <a:lnTo>
                    <a:pt x="960" y="146"/>
                  </a:lnTo>
                  <a:lnTo>
                    <a:pt x="964" y="142"/>
                  </a:lnTo>
                  <a:lnTo>
                    <a:pt x="964" y="129"/>
                  </a:lnTo>
                  <a:lnTo>
                    <a:pt x="972" y="125"/>
                  </a:lnTo>
                  <a:close/>
                  <a:moveTo>
                    <a:pt x="519" y="121"/>
                  </a:moveTo>
                  <a:lnTo>
                    <a:pt x="519" y="125"/>
                  </a:lnTo>
                  <a:lnTo>
                    <a:pt x="523" y="125"/>
                  </a:lnTo>
                  <a:lnTo>
                    <a:pt x="523" y="121"/>
                  </a:lnTo>
                  <a:lnTo>
                    <a:pt x="519" y="121"/>
                  </a:lnTo>
                  <a:close/>
                  <a:moveTo>
                    <a:pt x="1791" y="117"/>
                  </a:moveTo>
                  <a:lnTo>
                    <a:pt x="1795" y="118"/>
                  </a:lnTo>
                  <a:lnTo>
                    <a:pt x="1797" y="120"/>
                  </a:lnTo>
                  <a:lnTo>
                    <a:pt x="1798" y="120"/>
                  </a:lnTo>
                  <a:lnTo>
                    <a:pt x="1800" y="120"/>
                  </a:lnTo>
                  <a:lnTo>
                    <a:pt x="1803" y="121"/>
                  </a:lnTo>
                  <a:lnTo>
                    <a:pt x="1807" y="121"/>
                  </a:lnTo>
                  <a:lnTo>
                    <a:pt x="1811" y="125"/>
                  </a:lnTo>
                  <a:lnTo>
                    <a:pt x="1819" y="129"/>
                  </a:lnTo>
                  <a:lnTo>
                    <a:pt x="1822" y="134"/>
                  </a:lnTo>
                  <a:lnTo>
                    <a:pt x="1822" y="142"/>
                  </a:lnTo>
                  <a:lnTo>
                    <a:pt x="1815" y="146"/>
                  </a:lnTo>
                  <a:lnTo>
                    <a:pt x="1811" y="149"/>
                  </a:lnTo>
                  <a:lnTo>
                    <a:pt x="1803" y="151"/>
                  </a:lnTo>
                  <a:lnTo>
                    <a:pt x="1798" y="153"/>
                  </a:lnTo>
                  <a:lnTo>
                    <a:pt x="1794" y="155"/>
                  </a:lnTo>
                  <a:lnTo>
                    <a:pt x="1787" y="157"/>
                  </a:lnTo>
                  <a:lnTo>
                    <a:pt x="1776" y="161"/>
                  </a:lnTo>
                  <a:lnTo>
                    <a:pt x="1765" y="162"/>
                  </a:lnTo>
                  <a:lnTo>
                    <a:pt x="1742" y="162"/>
                  </a:lnTo>
                  <a:lnTo>
                    <a:pt x="1738" y="158"/>
                  </a:lnTo>
                  <a:lnTo>
                    <a:pt x="1719" y="158"/>
                  </a:lnTo>
                  <a:lnTo>
                    <a:pt x="1719" y="155"/>
                  </a:lnTo>
                  <a:lnTo>
                    <a:pt x="1723" y="149"/>
                  </a:lnTo>
                  <a:lnTo>
                    <a:pt x="1715" y="138"/>
                  </a:lnTo>
                  <a:lnTo>
                    <a:pt x="1712" y="135"/>
                  </a:lnTo>
                  <a:lnTo>
                    <a:pt x="1711" y="134"/>
                  </a:lnTo>
                  <a:lnTo>
                    <a:pt x="1710" y="133"/>
                  </a:lnTo>
                  <a:lnTo>
                    <a:pt x="1708" y="133"/>
                  </a:lnTo>
                  <a:lnTo>
                    <a:pt x="1707" y="133"/>
                  </a:lnTo>
                  <a:lnTo>
                    <a:pt x="1703" y="133"/>
                  </a:lnTo>
                  <a:lnTo>
                    <a:pt x="1699" y="134"/>
                  </a:lnTo>
                  <a:lnTo>
                    <a:pt x="1699" y="129"/>
                  </a:lnTo>
                  <a:lnTo>
                    <a:pt x="1703" y="125"/>
                  </a:lnTo>
                  <a:lnTo>
                    <a:pt x="1711" y="121"/>
                  </a:lnTo>
                  <a:lnTo>
                    <a:pt x="1719" y="121"/>
                  </a:lnTo>
                  <a:lnTo>
                    <a:pt x="1723" y="122"/>
                  </a:lnTo>
                  <a:lnTo>
                    <a:pt x="1725" y="122"/>
                  </a:lnTo>
                  <a:lnTo>
                    <a:pt x="1727" y="123"/>
                  </a:lnTo>
                  <a:lnTo>
                    <a:pt x="1728" y="123"/>
                  </a:lnTo>
                  <a:lnTo>
                    <a:pt x="1728" y="125"/>
                  </a:lnTo>
                  <a:lnTo>
                    <a:pt x="1729" y="126"/>
                  </a:lnTo>
                  <a:lnTo>
                    <a:pt x="1729" y="130"/>
                  </a:lnTo>
                  <a:lnTo>
                    <a:pt x="1730" y="134"/>
                  </a:lnTo>
                  <a:lnTo>
                    <a:pt x="1734" y="133"/>
                  </a:lnTo>
                  <a:lnTo>
                    <a:pt x="1737" y="131"/>
                  </a:lnTo>
                  <a:lnTo>
                    <a:pt x="1738" y="130"/>
                  </a:lnTo>
                  <a:lnTo>
                    <a:pt x="1739" y="130"/>
                  </a:lnTo>
                  <a:lnTo>
                    <a:pt x="1741" y="129"/>
                  </a:lnTo>
                  <a:lnTo>
                    <a:pt x="1741" y="129"/>
                  </a:lnTo>
                  <a:lnTo>
                    <a:pt x="1743" y="127"/>
                  </a:lnTo>
                  <a:lnTo>
                    <a:pt x="1746" y="126"/>
                  </a:lnTo>
                  <a:lnTo>
                    <a:pt x="1750" y="125"/>
                  </a:lnTo>
                  <a:lnTo>
                    <a:pt x="1765" y="125"/>
                  </a:lnTo>
                  <a:lnTo>
                    <a:pt x="1768" y="123"/>
                  </a:lnTo>
                  <a:lnTo>
                    <a:pt x="1769" y="122"/>
                  </a:lnTo>
                  <a:lnTo>
                    <a:pt x="1771" y="122"/>
                  </a:lnTo>
                  <a:lnTo>
                    <a:pt x="1771" y="122"/>
                  </a:lnTo>
                  <a:lnTo>
                    <a:pt x="1772" y="122"/>
                  </a:lnTo>
                  <a:lnTo>
                    <a:pt x="1773" y="123"/>
                  </a:lnTo>
                  <a:lnTo>
                    <a:pt x="1777" y="125"/>
                  </a:lnTo>
                  <a:lnTo>
                    <a:pt x="1781" y="125"/>
                  </a:lnTo>
                  <a:lnTo>
                    <a:pt x="1785" y="125"/>
                  </a:lnTo>
                  <a:lnTo>
                    <a:pt x="1786" y="125"/>
                  </a:lnTo>
                  <a:lnTo>
                    <a:pt x="1787" y="125"/>
                  </a:lnTo>
                  <a:lnTo>
                    <a:pt x="1787" y="125"/>
                  </a:lnTo>
                  <a:lnTo>
                    <a:pt x="1787" y="123"/>
                  </a:lnTo>
                  <a:lnTo>
                    <a:pt x="1787" y="123"/>
                  </a:lnTo>
                  <a:lnTo>
                    <a:pt x="1787" y="122"/>
                  </a:lnTo>
                  <a:lnTo>
                    <a:pt x="1789" y="121"/>
                  </a:lnTo>
                  <a:lnTo>
                    <a:pt x="1791" y="117"/>
                  </a:lnTo>
                  <a:close/>
                  <a:moveTo>
                    <a:pt x="562" y="113"/>
                  </a:moveTo>
                  <a:lnTo>
                    <a:pt x="558" y="117"/>
                  </a:lnTo>
                  <a:lnTo>
                    <a:pt x="535" y="117"/>
                  </a:lnTo>
                  <a:lnTo>
                    <a:pt x="531" y="121"/>
                  </a:lnTo>
                  <a:lnTo>
                    <a:pt x="531" y="122"/>
                  </a:lnTo>
                  <a:lnTo>
                    <a:pt x="531" y="123"/>
                  </a:lnTo>
                  <a:lnTo>
                    <a:pt x="531" y="123"/>
                  </a:lnTo>
                  <a:lnTo>
                    <a:pt x="531" y="125"/>
                  </a:lnTo>
                  <a:lnTo>
                    <a:pt x="531" y="125"/>
                  </a:lnTo>
                  <a:lnTo>
                    <a:pt x="532" y="125"/>
                  </a:lnTo>
                  <a:lnTo>
                    <a:pt x="533" y="125"/>
                  </a:lnTo>
                  <a:lnTo>
                    <a:pt x="537" y="125"/>
                  </a:lnTo>
                  <a:lnTo>
                    <a:pt x="542" y="125"/>
                  </a:lnTo>
                  <a:lnTo>
                    <a:pt x="542" y="129"/>
                  </a:lnTo>
                  <a:lnTo>
                    <a:pt x="535" y="138"/>
                  </a:lnTo>
                  <a:lnTo>
                    <a:pt x="538" y="142"/>
                  </a:lnTo>
                  <a:lnTo>
                    <a:pt x="546" y="134"/>
                  </a:lnTo>
                  <a:lnTo>
                    <a:pt x="566" y="134"/>
                  </a:lnTo>
                  <a:lnTo>
                    <a:pt x="567" y="130"/>
                  </a:lnTo>
                  <a:lnTo>
                    <a:pt x="570" y="129"/>
                  </a:lnTo>
                  <a:lnTo>
                    <a:pt x="572" y="129"/>
                  </a:lnTo>
                  <a:lnTo>
                    <a:pt x="575" y="129"/>
                  </a:lnTo>
                  <a:lnTo>
                    <a:pt x="579" y="129"/>
                  </a:lnTo>
                  <a:lnTo>
                    <a:pt x="584" y="129"/>
                  </a:lnTo>
                  <a:lnTo>
                    <a:pt x="588" y="125"/>
                  </a:lnTo>
                  <a:lnTo>
                    <a:pt x="584" y="121"/>
                  </a:lnTo>
                  <a:lnTo>
                    <a:pt x="562" y="121"/>
                  </a:lnTo>
                  <a:lnTo>
                    <a:pt x="562" y="113"/>
                  </a:lnTo>
                  <a:close/>
                  <a:moveTo>
                    <a:pt x="2369" y="108"/>
                  </a:moveTo>
                  <a:lnTo>
                    <a:pt x="2369" y="113"/>
                  </a:lnTo>
                  <a:lnTo>
                    <a:pt x="2372" y="117"/>
                  </a:lnTo>
                  <a:lnTo>
                    <a:pt x="2376" y="117"/>
                  </a:lnTo>
                  <a:lnTo>
                    <a:pt x="2376" y="113"/>
                  </a:lnTo>
                  <a:lnTo>
                    <a:pt x="2372" y="113"/>
                  </a:lnTo>
                  <a:lnTo>
                    <a:pt x="2369" y="108"/>
                  </a:lnTo>
                  <a:close/>
                  <a:moveTo>
                    <a:pt x="1079" y="92"/>
                  </a:moveTo>
                  <a:lnTo>
                    <a:pt x="1095" y="92"/>
                  </a:lnTo>
                  <a:lnTo>
                    <a:pt x="1099" y="96"/>
                  </a:lnTo>
                  <a:lnTo>
                    <a:pt x="1091" y="108"/>
                  </a:lnTo>
                  <a:lnTo>
                    <a:pt x="1072" y="108"/>
                  </a:lnTo>
                  <a:lnTo>
                    <a:pt x="1068" y="104"/>
                  </a:lnTo>
                  <a:lnTo>
                    <a:pt x="1069" y="100"/>
                  </a:lnTo>
                  <a:lnTo>
                    <a:pt x="1070" y="98"/>
                  </a:lnTo>
                  <a:lnTo>
                    <a:pt x="1070" y="96"/>
                  </a:lnTo>
                  <a:lnTo>
                    <a:pt x="1070" y="95"/>
                  </a:lnTo>
                  <a:lnTo>
                    <a:pt x="1072" y="94"/>
                  </a:lnTo>
                  <a:lnTo>
                    <a:pt x="1074" y="94"/>
                  </a:lnTo>
                  <a:lnTo>
                    <a:pt x="1077" y="92"/>
                  </a:lnTo>
                  <a:lnTo>
                    <a:pt x="1079" y="92"/>
                  </a:lnTo>
                  <a:close/>
                  <a:moveTo>
                    <a:pt x="2894" y="85"/>
                  </a:moveTo>
                  <a:lnTo>
                    <a:pt x="2903" y="92"/>
                  </a:lnTo>
                  <a:lnTo>
                    <a:pt x="2903" y="87"/>
                  </a:lnTo>
                  <a:lnTo>
                    <a:pt x="2894" y="85"/>
                  </a:lnTo>
                  <a:close/>
                  <a:moveTo>
                    <a:pt x="2171" y="79"/>
                  </a:moveTo>
                  <a:lnTo>
                    <a:pt x="2175" y="79"/>
                  </a:lnTo>
                  <a:lnTo>
                    <a:pt x="2179" y="83"/>
                  </a:lnTo>
                  <a:lnTo>
                    <a:pt x="2179" y="87"/>
                  </a:lnTo>
                  <a:lnTo>
                    <a:pt x="2175" y="88"/>
                  </a:lnTo>
                  <a:lnTo>
                    <a:pt x="2173" y="88"/>
                  </a:lnTo>
                  <a:lnTo>
                    <a:pt x="2171" y="90"/>
                  </a:lnTo>
                  <a:lnTo>
                    <a:pt x="2170" y="90"/>
                  </a:lnTo>
                  <a:lnTo>
                    <a:pt x="2167" y="92"/>
                  </a:lnTo>
                  <a:lnTo>
                    <a:pt x="2160" y="92"/>
                  </a:lnTo>
                  <a:lnTo>
                    <a:pt x="2160" y="83"/>
                  </a:lnTo>
                  <a:lnTo>
                    <a:pt x="2164" y="83"/>
                  </a:lnTo>
                  <a:lnTo>
                    <a:pt x="2165" y="82"/>
                  </a:lnTo>
                  <a:lnTo>
                    <a:pt x="2167" y="82"/>
                  </a:lnTo>
                  <a:lnTo>
                    <a:pt x="2169" y="81"/>
                  </a:lnTo>
                  <a:lnTo>
                    <a:pt x="2171" y="79"/>
                  </a:lnTo>
                  <a:close/>
                  <a:moveTo>
                    <a:pt x="2558" y="75"/>
                  </a:moveTo>
                  <a:lnTo>
                    <a:pt x="2573" y="75"/>
                  </a:lnTo>
                  <a:lnTo>
                    <a:pt x="2573" y="83"/>
                  </a:lnTo>
                  <a:lnTo>
                    <a:pt x="2558" y="87"/>
                  </a:lnTo>
                  <a:lnTo>
                    <a:pt x="2554" y="83"/>
                  </a:lnTo>
                  <a:lnTo>
                    <a:pt x="2554" y="79"/>
                  </a:lnTo>
                  <a:lnTo>
                    <a:pt x="2558" y="75"/>
                  </a:lnTo>
                  <a:close/>
                  <a:moveTo>
                    <a:pt x="1053" y="75"/>
                  </a:moveTo>
                  <a:lnTo>
                    <a:pt x="1057" y="79"/>
                  </a:lnTo>
                  <a:lnTo>
                    <a:pt x="1055" y="81"/>
                  </a:lnTo>
                  <a:lnTo>
                    <a:pt x="1053" y="82"/>
                  </a:lnTo>
                  <a:lnTo>
                    <a:pt x="1052" y="82"/>
                  </a:lnTo>
                  <a:lnTo>
                    <a:pt x="1052" y="82"/>
                  </a:lnTo>
                  <a:lnTo>
                    <a:pt x="1051" y="82"/>
                  </a:lnTo>
                  <a:lnTo>
                    <a:pt x="1051" y="82"/>
                  </a:lnTo>
                  <a:lnTo>
                    <a:pt x="1049" y="82"/>
                  </a:lnTo>
                  <a:lnTo>
                    <a:pt x="1047" y="82"/>
                  </a:lnTo>
                  <a:lnTo>
                    <a:pt x="1044" y="83"/>
                  </a:lnTo>
                  <a:lnTo>
                    <a:pt x="1049" y="79"/>
                  </a:lnTo>
                  <a:lnTo>
                    <a:pt x="1053" y="75"/>
                  </a:lnTo>
                  <a:close/>
                  <a:moveTo>
                    <a:pt x="2678" y="63"/>
                  </a:moveTo>
                  <a:lnTo>
                    <a:pt x="2686" y="63"/>
                  </a:lnTo>
                  <a:lnTo>
                    <a:pt x="2690" y="64"/>
                  </a:lnTo>
                  <a:lnTo>
                    <a:pt x="2691" y="64"/>
                  </a:lnTo>
                  <a:lnTo>
                    <a:pt x="2694" y="65"/>
                  </a:lnTo>
                  <a:lnTo>
                    <a:pt x="2695" y="65"/>
                  </a:lnTo>
                  <a:lnTo>
                    <a:pt x="2698" y="66"/>
                  </a:lnTo>
                  <a:lnTo>
                    <a:pt x="2698" y="72"/>
                  </a:lnTo>
                  <a:lnTo>
                    <a:pt x="2686" y="72"/>
                  </a:lnTo>
                  <a:lnTo>
                    <a:pt x="2682" y="66"/>
                  </a:lnTo>
                  <a:lnTo>
                    <a:pt x="2678" y="63"/>
                  </a:lnTo>
                  <a:close/>
                  <a:moveTo>
                    <a:pt x="2899" y="46"/>
                  </a:moveTo>
                  <a:lnTo>
                    <a:pt x="2899" y="51"/>
                  </a:lnTo>
                  <a:lnTo>
                    <a:pt x="2903" y="51"/>
                  </a:lnTo>
                  <a:lnTo>
                    <a:pt x="2903" y="46"/>
                  </a:lnTo>
                  <a:lnTo>
                    <a:pt x="2899" y="46"/>
                  </a:lnTo>
                  <a:close/>
                  <a:moveTo>
                    <a:pt x="2966" y="44"/>
                  </a:moveTo>
                  <a:lnTo>
                    <a:pt x="2965" y="44"/>
                  </a:lnTo>
                  <a:lnTo>
                    <a:pt x="2964" y="46"/>
                  </a:lnTo>
                  <a:lnTo>
                    <a:pt x="2963" y="47"/>
                  </a:lnTo>
                  <a:lnTo>
                    <a:pt x="2963" y="48"/>
                  </a:lnTo>
                  <a:lnTo>
                    <a:pt x="2961" y="50"/>
                  </a:lnTo>
                  <a:lnTo>
                    <a:pt x="2961" y="51"/>
                  </a:lnTo>
                  <a:lnTo>
                    <a:pt x="2961" y="59"/>
                  </a:lnTo>
                  <a:lnTo>
                    <a:pt x="2965" y="63"/>
                  </a:lnTo>
                  <a:lnTo>
                    <a:pt x="2969" y="63"/>
                  </a:lnTo>
                  <a:lnTo>
                    <a:pt x="2973" y="59"/>
                  </a:lnTo>
                  <a:lnTo>
                    <a:pt x="2973" y="55"/>
                  </a:lnTo>
                  <a:lnTo>
                    <a:pt x="2969" y="51"/>
                  </a:lnTo>
                  <a:lnTo>
                    <a:pt x="2968" y="47"/>
                  </a:lnTo>
                  <a:lnTo>
                    <a:pt x="2968" y="44"/>
                  </a:lnTo>
                  <a:lnTo>
                    <a:pt x="2966" y="44"/>
                  </a:lnTo>
                  <a:close/>
                  <a:moveTo>
                    <a:pt x="4112" y="42"/>
                  </a:moveTo>
                  <a:lnTo>
                    <a:pt x="4116" y="42"/>
                  </a:lnTo>
                  <a:lnTo>
                    <a:pt x="4118" y="42"/>
                  </a:lnTo>
                  <a:lnTo>
                    <a:pt x="4122" y="42"/>
                  </a:lnTo>
                  <a:lnTo>
                    <a:pt x="4126" y="46"/>
                  </a:lnTo>
                  <a:lnTo>
                    <a:pt x="4134" y="47"/>
                  </a:lnTo>
                  <a:lnTo>
                    <a:pt x="4130" y="51"/>
                  </a:lnTo>
                  <a:lnTo>
                    <a:pt x="4122" y="55"/>
                  </a:lnTo>
                  <a:lnTo>
                    <a:pt x="4099" y="55"/>
                  </a:lnTo>
                  <a:lnTo>
                    <a:pt x="4099" y="51"/>
                  </a:lnTo>
                  <a:lnTo>
                    <a:pt x="4104" y="44"/>
                  </a:lnTo>
                  <a:lnTo>
                    <a:pt x="4105" y="43"/>
                  </a:lnTo>
                  <a:lnTo>
                    <a:pt x="4108" y="42"/>
                  </a:lnTo>
                  <a:lnTo>
                    <a:pt x="4112" y="42"/>
                  </a:lnTo>
                  <a:close/>
                  <a:moveTo>
                    <a:pt x="701" y="33"/>
                  </a:moveTo>
                  <a:lnTo>
                    <a:pt x="704" y="38"/>
                  </a:lnTo>
                  <a:lnTo>
                    <a:pt x="708" y="38"/>
                  </a:lnTo>
                  <a:lnTo>
                    <a:pt x="701" y="33"/>
                  </a:lnTo>
                  <a:close/>
                  <a:moveTo>
                    <a:pt x="2825" y="17"/>
                  </a:moveTo>
                  <a:lnTo>
                    <a:pt x="2825" y="21"/>
                  </a:lnTo>
                  <a:lnTo>
                    <a:pt x="2817" y="21"/>
                  </a:lnTo>
                  <a:lnTo>
                    <a:pt x="2825" y="17"/>
                  </a:lnTo>
                  <a:close/>
                  <a:moveTo>
                    <a:pt x="968" y="17"/>
                  </a:moveTo>
                  <a:lnTo>
                    <a:pt x="964" y="21"/>
                  </a:lnTo>
                  <a:lnTo>
                    <a:pt x="960" y="25"/>
                  </a:lnTo>
                  <a:lnTo>
                    <a:pt x="960" y="38"/>
                  </a:lnTo>
                  <a:lnTo>
                    <a:pt x="968" y="42"/>
                  </a:lnTo>
                  <a:lnTo>
                    <a:pt x="972" y="47"/>
                  </a:lnTo>
                  <a:lnTo>
                    <a:pt x="974" y="43"/>
                  </a:lnTo>
                  <a:lnTo>
                    <a:pt x="972" y="38"/>
                  </a:lnTo>
                  <a:lnTo>
                    <a:pt x="968" y="30"/>
                  </a:lnTo>
                  <a:lnTo>
                    <a:pt x="968" y="25"/>
                  </a:lnTo>
                  <a:lnTo>
                    <a:pt x="972" y="21"/>
                  </a:lnTo>
                  <a:lnTo>
                    <a:pt x="968" y="17"/>
                  </a:lnTo>
                  <a:close/>
                  <a:moveTo>
                    <a:pt x="798" y="9"/>
                  </a:moveTo>
                  <a:lnTo>
                    <a:pt x="832" y="9"/>
                  </a:lnTo>
                  <a:lnTo>
                    <a:pt x="832" y="17"/>
                  </a:lnTo>
                  <a:lnTo>
                    <a:pt x="835" y="21"/>
                  </a:lnTo>
                  <a:lnTo>
                    <a:pt x="839" y="21"/>
                  </a:lnTo>
                  <a:lnTo>
                    <a:pt x="839" y="25"/>
                  </a:lnTo>
                  <a:lnTo>
                    <a:pt x="843" y="30"/>
                  </a:lnTo>
                  <a:lnTo>
                    <a:pt x="843" y="38"/>
                  </a:lnTo>
                  <a:lnTo>
                    <a:pt x="839" y="42"/>
                  </a:lnTo>
                  <a:lnTo>
                    <a:pt x="832" y="42"/>
                  </a:lnTo>
                  <a:lnTo>
                    <a:pt x="824" y="46"/>
                  </a:lnTo>
                  <a:lnTo>
                    <a:pt x="817" y="46"/>
                  </a:lnTo>
                  <a:lnTo>
                    <a:pt x="813" y="46"/>
                  </a:lnTo>
                  <a:lnTo>
                    <a:pt x="811" y="46"/>
                  </a:lnTo>
                  <a:lnTo>
                    <a:pt x="810" y="44"/>
                  </a:lnTo>
                  <a:lnTo>
                    <a:pt x="807" y="43"/>
                  </a:lnTo>
                  <a:lnTo>
                    <a:pt x="806" y="42"/>
                  </a:lnTo>
                  <a:lnTo>
                    <a:pt x="802" y="38"/>
                  </a:lnTo>
                  <a:lnTo>
                    <a:pt x="798" y="38"/>
                  </a:lnTo>
                  <a:lnTo>
                    <a:pt x="797" y="37"/>
                  </a:lnTo>
                  <a:lnTo>
                    <a:pt x="797" y="35"/>
                  </a:lnTo>
                  <a:lnTo>
                    <a:pt x="797" y="35"/>
                  </a:lnTo>
                  <a:lnTo>
                    <a:pt x="797" y="34"/>
                  </a:lnTo>
                  <a:lnTo>
                    <a:pt x="797" y="34"/>
                  </a:lnTo>
                  <a:lnTo>
                    <a:pt x="797" y="34"/>
                  </a:lnTo>
                  <a:lnTo>
                    <a:pt x="794" y="34"/>
                  </a:lnTo>
                  <a:lnTo>
                    <a:pt x="791" y="34"/>
                  </a:lnTo>
                  <a:lnTo>
                    <a:pt x="786" y="34"/>
                  </a:lnTo>
                  <a:lnTo>
                    <a:pt x="782" y="33"/>
                  </a:lnTo>
                  <a:lnTo>
                    <a:pt x="780" y="33"/>
                  </a:lnTo>
                  <a:lnTo>
                    <a:pt x="778" y="33"/>
                  </a:lnTo>
                  <a:lnTo>
                    <a:pt x="777" y="31"/>
                  </a:lnTo>
                  <a:lnTo>
                    <a:pt x="775" y="30"/>
                  </a:lnTo>
                  <a:lnTo>
                    <a:pt x="775" y="25"/>
                  </a:lnTo>
                  <a:lnTo>
                    <a:pt x="778" y="21"/>
                  </a:lnTo>
                  <a:lnTo>
                    <a:pt x="782" y="25"/>
                  </a:lnTo>
                  <a:lnTo>
                    <a:pt x="790" y="21"/>
                  </a:lnTo>
                  <a:lnTo>
                    <a:pt x="790" y="13"/>
                  </a:lnTo>
                  <a:lnTo>
                    <a:pt x="798" y="9"/>
                  </a:lnTo>
                  <a:close/>
                  <a:moveTo>
                    <a:pt x="524" y="0"/>
                  </a:moveTo>
                  <a:lnTo>
                    <a:pt x="528" y="0"/>
                  </a:lnTo>
                  <a:lnTo>
                    <a:pt x="532" y="0"/>
                  </a:lnTo>
                  <a:lnTo>
                    <a:pt x="536" y="0"/>
                  </a:lnTo>
                  <a:lnTo>
                    <a:pt x="538" y="0"/>
                  </a:lnTo>
                  <a:lnTo>
                    <a:pt x="562" y="0"/>
                  </a:lnTo>
                  <a:lnTo>
                    <a:pt x="566" y="4"/>
                  </a:lnTo>
                  <a:lnTo>
                    <a:pt x="599" y="4"/>
                  </a:lnTo>
                  <a:lnTo>
                    <a:pt x="603" y="9"/>
                  </a:lnTo>
                  <a:lnTo>
                    <a:pt x="611" y="9"/>
                  </a:lnTo>
                  <a:lnTo>
                    <a:pt x="619" y="17"/>
                  </a:lnTo>
                  <a:lnTo>
                    <a:pt x="631" y="17"/>
                  </a:lnTo>
                  <a:lnTo>
                    <a:pt x="634" y="21"/>
                  </a:lnTo>
                  <a:lnTo>
                    <a:pt x="638" y="25"/>
                  </a:lnTo>
                  <a:lnTo>
                    <a:pt x="642" y="21"/>
                  </a:lnTo>
                  <a:lnTo>
                    <a:pt x="654" y="21"/>
                  </a:lnTo>
                  <a:lnTo>
                    <a:pt x="662" y="25"/>
                  </a:lnTo>
                  <a:lnTo>
                    <a:pt x="664" y="27"/>
                  </a:lnTo>
                  <a:lnTo>
                    <a:pt x="667" y="27"/>
                  </a:lnTo>
                  <a:lnTo>
                    <a:pt x="668" y="29"/>
                  </a:lnTo>
                  <a:lnTo>
                    <a:pt x="668" y="29"/>
                  </a:lnTo>
                  <a:lnTo>
                    <a:pt x="671" y="29"/>
                  </a:lnTo>
                  <a:lnTo>
                    <a:pt x="673" y="29"/>
                  </a:lnTo>
                  <a:lnTo>
                    <a:pt x="677" y="30"/>
                  </a:lnTo>
                  <a:lnTo>
                    <a:pt x="679" y="26"/>
                  </a:lnTo>
                  <a:lnTo>
                    <a:pt x="679" y="24"/>
                  </a:lnTo>
                  <a:lnTo>
                    <a:pt x="679" y="22"/>
                  </a:lnTo>
                  <a:lnTo>
                    <a:pt x="679" y="22"/>
                  </a:lnTo>
                  <a:lnTo>
                    <a:pt x="679" y="22"/>
                  </a:lnTo>
                  <a:lnTo>
                    <a:pt x="679" y="22"/>
                  </a:lnTo>
                  <a:lnTo>
                    <a:pt x="680" y="22"/>
                  </a:lnTo>
                  <a:lnTo>
                    <a:pt x="681" y="22"/>
                  </a:lnTo>
                  <a:lnTo>
                    <a:pt x="685" y="21"/>
                  </a:lnTo>
                  <a:lnTo>
                    <a:pt x="689" y="25"/>
                  </a:lnTo>
                  <a:lnTo>
                    <a:pt x="693" y="25"/>
                  </a:lnTo>
                  <a:lnTo>
                    <a:pt x="697" y="30"/>
                  </a:lnTo>
                  <a:lnTo>
                    <a:pt x="699" y="29"/>
                  </a:lnTo>
                  <a:lnTo>
                    <a:pt x="702" y="29"/>
                  </a:lnTo>
                  <a:lnTo>
                    <a:pt x="703" y="29"/>
                  </a:lnTo>
                  <a:lnTo>
                    <a:pt x="703" y="29"/>
                  </a:lnTo>
                  <a:lnTo>
                    <a:pt x="704" y="30"/>
                  </a:lnTo>
                  <a:lnTo>
                    <a:pt x="704" y="30"/>
                  </a:lnTo>
                  <a:lnTo>
                    <a:pt x="704" y="29"/>
                  </a:lnTo>
                  <a:lnTo>
                    <a:pt x="704" y="29"/>
                  </a:lnTo>
                  <a:lnTo>
                    <a:pt x="704" y="26"/>
                  </a:lnTo>
                  <a:lnTo>
                    <a:pt x="704" y="22"/>
                  </a:lnTo>
                  <a:lnTo>
                    <a:pt x="704" y="17"/>
                  </a:lnTo>
                  <a:lnTo>
                    <a:pt x="708" y="17"/>
                  </a:lnTo>
                  <a:lnTo>
                    <a:pt x="712" y="17"/>
                  </a:lnTo>
                  <a:lnTo>
                    <a:pt x="714" y="17"/>
                  </a:lnTo>
                  <a:lnTo>
                    <a:pt x="716" y="17"/>
                  </a:lnTo>
                  <a:lnTo>
                    <a:pt x="717" y="17"/>
                  </a:lnTo>
                  <a:lnTo>
                    <a:pt x="719" y="16"/>
                  </a:lnTo>
                  <a:lnTo>
                    <a:pt x="720" y="15"/>
                  </a:lnTo>
                  <a:lnTo>
                    <a:pt x="724" y="13"/>
                  </a:lnTo>
                  <a:lnTo>
                    <a:pt x="743" y="13"/>
                  </a:lnTo>
                  <a:lnTo>
                    <a:pt x="747" y="17"/>
                  </a:lnTo>
                  <a:lnTo>
                    <a:pt x="743" y="21"/>
                  </a:lnTo>
                  <a:lnTo>
                    <a:pt x="742" y="22"/>
                  </a:lnTo>
                  <a:lnTo>
                    <a:pt x="741" y="22"/>
                  </a:lnTo>
                  <a:lnTo>
                    <a:pt x="741" y="22"/>
                  </a:lnTo>
                  <a:lnTo>
                    <a:pt x="740" y="22"/>
                  </a:lnTo>
                  <a:lnTo>
                    <a:pt x="740" y="22"/>
                  </a:lnTo>
                  <a:lnTo>
                    <a:pt x="740" y="22"/>
                  </a:lnTo>
                  <a:lnTo>
                    <a:pt x="740" y="25"/>
                  </a:lnTo>
                  <a:lnTo>
                    <a:pt x="740" y="29"/>
                  </a:lnTo>
                  <a:lnTo>
                    <a:pt x="740" y="34"/>
                  </a:lnTo>
                  <a:lnTo>
                    <a:pt x="747" y="46"/>
                  </a:lnTo>
                  <a:lnTo>
                    <a:pt x="751" y="51"/>
                  </a:lnTo>
                  <a:lnTo>
                    <a:pt x="755" y="55"/>
                  </a:lnTo>
                  <a:lnTo>
                    <a:pt x="759" y="55"/>
                  </a:lnTo>
                  <a:lnTo>
                    <a:pt x="759" y="56"/>
                  </a:lnTo>
                  <a:lnTo>
                    <a:pt x="760" y="57"/>
                  </a:lnTo>
                  <a:lnTo>
                    <a:pt x="759" y="57"/>
                  </a:lnTo>
                  <a:lnTo>
                    <a:pt x="759" y="59"/>
                  </a:lnTo>
                  <a:lnTo>
                    <a:pt x="759" y="59"/>
                  </a:lnTo>
                  <a:lnTo>
                    <a:pt x="760" y="59"/>
                  </a:lnTo>
                  <a:lnTo>
                    <a:pt x="762" y="59"/>
                  </a:lnTo>
                  <a:lnTo>
                    <a:pt x="765" y="59"/>
                  </a:lnTo>
                  <a:lnTo>
                    <a:pt x="771" y="59"/>
                  </a:lnTo>
                  <a:lnTo>
                    <a:pt x="775" y="59"/>
                  </a:lnTo>
                  <a:lnTo>
                    <a:pt x="782" y="63"/>
                  </a:lnTo>
                  <a:lnTo>
                    <a:pt x="790" y="63"/>
                  </a:lnTo>
                  <a:lnTo>
                    <a:pt x="790" y="72"/>
                  </a:lnTo>
                  <a:lnTo>
                    <a:pt x="784" y="72"/>
                  </a:lnTo>
                  <a:lnTo>
                    <a:pt x="781" y="72"/>
                  </a:lnTo>
                  <a:lnTo>
                    <a:pt x="778" y="72"/>
                  </a:lnTo>
                  <a:lnTo>
                    <a:pt x="778" y="72"/>
                  </a:lnTo>
                  <a:lnTo>
                    <a:pt x="778" y="72"/>
                  </a:lnTo>
                  <a:lnTo>
                    <a:pt x="778" y="73"/>
                  </a:lnTo>
                  <a:lnTo>
                    <a:pt x="780" y="73"/>
                  </a:lnTo>
                  <a:lnTo>
                    <a:pt x="780" y="74"/>
                  </a:lnTo>
                  <a:lnTo>
                    <a:pt x="778" y="75"/>
                  </a:lnTo>
                  <a:lnTo>
                    <a:pt x="778" y="83"/>
                  </a:lnTo>
                  <a:lnTo>
                    <a:pt x="740" y="83"/>
                  </a:lnTo>
                  <a:lnTo>
                    <a:pt x="736" y="79"/>
                  </a:lnTo>
                  <a:lnTo>
                    <a:pt x="736" y="83"/>
                  </a:lnTo>
                  <a:lnTo>
                    <a:pt x="740" y="87"/>
                  </a:lnTo>
                  <a:lnTo>
                    <a:pt x="743" y="92"/>
                  </a:lnTo>
                  <a:lnTo>
                    <a:pt x="747" y="92"/>
                  </a:lnTo>
                  <a:lnTo>
                    <a:pt x="747" y="95"/>
                  </a:lnTo>
                  <a:lnTo>
                    <a:pt x="749" y="96"/>
                  </a:lnTo>
                  <a:lnTo>
                    <a:pt x="751" y="96"/>
                  </a:lnTo>
                  <a:lnTo>
                    <a:pt x="754" y="96"/>
                  </a:lnTo>
                  <a:lnTo>
                    <a:pt x="756" y="96"/>
                  </a:lnTo>
                  <a:lnTo>
                    <a:pt x="759" y="96"/>
                  </a:lnTo>
                  <a:lnTo>
                    <a:pt x="763" y="96"/>
                  </a:lnTo>
                  <a:lnTo>
                    <a:pt x="767" y="96"/>
                  </a:lnTo>
                  <a:lnTo>
                    <a:pt x="771" y="100"/>
                  </a:lnTo>
                  <a:lnTo>
                    <a:pt x="794" y="100"/>
                  </a:lnTo>
                  <a:lnTo>
                    <a:pt x="798" y="96"/>
                  </a:lnTo>
                  <a:lnTo>
                    <a:pt x="806" y="96"/>
                  </a:lnTo>
                  <a:lnTo>
                    <a:pt x="810" y="100"/>
                  </a:lnTo>
                  <a:lnTo>
                    <a:pt x="813" y="100"/>
                  </a:lnTo>
                  <a:lnTo>
                    <a:pt x="820" y="92"/>
                  </a:lnTo>
                  <a:lnTo>
                    <a:pt x="820" y="83"/>
                  </a:lnTo>
                  <a:lnTo>
                    <a:pt x="810" y="83"/>
                  </a:lnTo>
                  <a:lnTo>
                    <a:pt x="810" y="79"/>
                  </a:lnTo>
                  <a:lnTo>
                    <a:pt x="817" y="75"/>
                  </a:lnTo>
                  <a:lnTo>
                    <a:pt x="820" y="72"/>
                  </a:lnTo>
                  <a:lnTo>
                    <a:pt x="828" y="66"/>
                  </a:lnTo>
                  <a:lnTo>
                    <a:pt x="832" y="72"/>
                  </a:lnTo>
                  <a:lnTo>
                    <a:pt x="839" y="72"/>
                  </a:lnTo>
                  <a:lnTo>
                    <a:pt x="843" y="75"/>
                  </a:lnTo>
                  <a:lnTo>
                    <a:pt x="851" y="79"/>
                  </a:lnTo>
                  <a:lnTo>
                    <a:pt x="851" y="83"/>
                  </a:lnTo>
                  <a:lnTo>
                    <a:pt x="850" y="86"/>
                  </a:lnTo>
                  <a:lnTo>
                    <a:pt x="850" y="87"/>
                  </a:lnTo>
                  <a:lnTo>
                    <a:pt x="848" y="88"/>
                  </a:lnTo>
                  <a:lnTo>
                    <a:pt x="848" y="91"/>
                  </a:lnTo>
                  <a:lnTo>
                    <a:pt x="848" y="92"/>
                  </a:lnTo>
                  <a:lnTo>
                    <a:pt x="847" y="96"/>
                  </a:lnTo>
                  <a:lnTo>
                    <a:pt x="851" y="96"/>
                  </a:lnTo>
                  <a:lnTo>
                    <a:pt x="859" y="92"/>
                  </a:lnTo>
                  <a:lnTo>
                    <a:pt x="864" y="92"/>
                  </a:lnTo>
                  <a:lnTo>
                    <a:pt x="868" y="92"/>
                  </a:lnTo>
                  <a:lnTo>
                    <a:pt x="869" y="92"/>
                  </a:lnTo>
                  <a:lnTo>
                    <a:pt x="871" y="91"/>
                  </a:lnTo>
                  <a:lnTo>
                    <a:pt x="871" y="91"/>
                  </a:lnTo>
                  <a:lnTo>
                    <a:pt x="871" y="91"/>
                  </a:lnTo>
                  <a:lnTo>
                    <a:pt x="869" y="90"/>
                  </a:lnTo>
                  <a:lnTo>
                    <a:pt x="871" y="88"/>
                  </a:lnTo>
                  <a:lnTo>
                    <a:pt x="871" y="87"/>
                  </a:lnTo>
                  <a:lnTo>
                    <a:pt x="867" y="79"/>
                  </a:lnTo>
                  <a:lnTo>
                    <a:pt x="863" y="75"/>
                  </a:lnTo>
                  <a:lnTo>
                    <a:pt x="859" y="75"/>
                  </a:lnTo>
                  <a:lnTo>
                    <a:pt x="855" y="72"/>
                  </a:lnTo>
                  <a:lnTo>
                    <a:pt x="854" y="70"/>
                  </a:lnTo>
                  <a:lnTo>
                    <a:pt x="852" y="70"/>
                  </a:lnTo>
                  <a:lnTo>
                    <a:pt x="851" y="70"/>
                  </a:lnTo>
                  <a:lnTo>
                    <a:pt x="851" y="70"/>
                  </a:lnTo>
                  <a:lnTo>
                    <a:pt x="851" y="70"/>
                  </a:lnTo>
                  <a:lnTo>
                    <a:pt x="850" y="70"/>
                  </a:lnTo>
                  <a:lnTo>
                    <a:pt x="848" y="69"/>
                  </a:lnTo>
                  <a:lnTo>
                    <a:pt x="846" y="68"/>
                  </a:lnTo>
                  <a:lnTo>
                    <a:pt x="843" y="66"/>
                  </a:lnTo>
                  <a:lnTo>
                    <a:pt x="842" y="66"/>
                  </a:lnTo>
                  <a:lnTo>
                    <a:pt x="842" y="65"/>
                  </a:lnTo>
                  <a:lnTo>
                    <a:pt x="841" y="65"/>
                  </a:lnTo>
                  <a:lnTo>
                    <a:pt x="842" y="65"/>
                  </a:lnTo>
                  <a:lnTo>
                    <a:pt x="842" y="65"/>
                  </a:lnTo>
                  <a:lnTo>
                    <a:pt x="841" y="64"/>
                  </a:lnTo>
                  <a:lnTo>
                    <a:pt x="839" y="63"/>
                  </a:lnTo>
                  <a:lnTo>
                    <a:pt x="843" y="59"/>
                  </a:lnTo>
                  <a:lnTo>
                    <a:pt x="843" y="46"/>
                  </a:lnTo>
                  <a:lnTo>
                    <a:pt x="851" y="43"/>
                  </a:lnTo>
                  <a:lnTo>
                    <a:pt x="854" y="42"/>
                  </a:lnTo>
                  <a:lnTo>
                    <a:pt x="855" y="40"/>
                  </a:lnTo>
                  <a:lnTo>
                    <a:pt x="859" y="39"/>
                  </a:lnTo>
                  <a:lnTo>
                    <a:pt x="867" y="38"/>
                  </a:lnTo>
                  <a:lnTo>
                    <a:pt x="874" y="42"/>
                  </a:lnTo>
                  <a:lnTo>
                    <a:pt x="882" y="46"/>
                  </a:lnTo>
                  <a:lnTo>
                    <a:pt x="886" y="51"/>
                  </a:lnTo>
                  <a:lnTo>
                    <a:pt x="898" y="63"/>
                  </a:lnTo>
                  <a:lnTo>
                    <a:pt x="894" y="72"/>
                  </a:lnTo>
                  <a:lnTo>
                    <a:pt x="902" y="72"/>
                  </a:lnTo>
                  <a:lnTo>
                    <a:pt x="913" y="83"/>
                  </a:lnTo>
                  <a:lnTo>
                    <a:pt x="917" y="87"/>
                  </a:lnTo>
                  <a:lnTo>
                    <a:pt x="921" y="83"/>
                  </a:lnTo>
                  <a:lnTo>
                    <a:pt x="925" y="79"/>
                  </a:lnTo>
                  <a:lnTo>
                    <a:pt x="937" y="79"/>
                  </a:lnTo>
                  <a:lnTo>
                    <a:pt x="944" y="87"/>
                  </a:lnTo>
                  <a:lnTo>
                    <a:pt x="943" y="90"/>
                  </a:lnTo>
                  <a:lnTo>
                    <a:pt x="942" y="92"/>
                  </a:lnTo>
                  <a:lnTo>
                    <a:pt x="942" y="92"/>
                  </a:lnTo>
                  <a:lnTo>
                    <a:pt x="942" y="94"/>
                  </a:lnTo>
                  <a:lnTo>
                    <a:pt x="942" y="94"/>
                  </a:lnTo>
                  <a:lnTo>
                    <a:pt x="942" y="95"/>
                  </a:lnTo>
                  <a:lnTo>
                    <a:pt x="942" y="96"/>
                  </a:lnTo>
                  <a:lnTo>
                    <a:pt x="941" y="100"/>
                  </a:lnTo>
                  <a:lnTo>
                    <a:pt x="948" y="104"/>
                  </a:lnTo>
                  <a:lnTo>
                    <a:pt x="952" y="104"/>
                  </a:lnTo>
                  <a:lnTo>
                    <a:pt x="956" y="96"/>
                  </a:lnTo>
                  <a:lnTo>
                    <a:pt x="956" y="92"/>
                  </a:lnTo>
                  <a:lnTo>
                    <a:pt x="964" y="96"/>
                  </a:lnTo>
                  <a:lnTo>
                    <a:pt x="968" y="92"/>
                  </a:lnTo>
                  <a:lnTo>
                    <a:pt x="968" y="87"/>
                  </a:lnTo>
                  <a:lnTo>
                    <a:pt x="972" y="83"/>
                  </a:lnTo>
                  <a:lnTo>
                    <a:pt x="976" y="83"/>
                  </a:lnTo>
                  <a:lnTo>
                    <a:pt x="979" y="81"/>
                  </a:lnTo>
                  <a:lnTo>
                    <a:pt x="972" y="75"/>
                  </a:lnTo>
                  <a:lnTo>
                    <a:pt x="972" y="66"/>
                  </a:lnTo>
                  <a:lnTo>
                    <a:pt x="964" y="66"/>
                  </a:lnTo>
                  <a:lnTo>
                    <a:pt x="960" y="63"/>
                  </a:lnTo>
                  <a:lnTo>
                    <a:pt x="937" y="63"/>
                  </a:lnTo>
                  <a:lnTo>
                    <a:pt x="933" y="59"/>
                  </a:lnTo>
                  <a:lnTo>
                    <a:pt x="929" y="55"/>
                  </a:lnTo>
                  <a:lnTo>
                    <a:pt x="921" y="46"/>
                  </a:lnTo>
                  <a:lnTo>
                    <a:pt x="917" y="38"/>
                  </a:lnTo>
                  <a:lnTo>
                    <a:pt x="921" y="30"/>
                  </a:lnTo>
                  <a:lnTo>
                    <a:pt x="933" y="17"/>
                  </a:lnTo>
                  <a:lnTo>
                    <a:pt x="937" y="13"/>
                  </a:lnTo>
                  <a:lnTo>
                    <a:pt x="944" y="13"/>
                  </a:lnTo>
                  <a:lnTo>
                    <a:pt x="952" y="9"/>
                  </a:lnTo>
                  <a:lnTo>
                    <a:pt x="976" y="9"/>
                  </a:lnTo>
                  <a:lnTo>
                    <a:pt x="979" y="17"/>
                  </a:lnTo>
                  <a:lnTo>
                    <a:pt x="983" y="17"/>
                  </a:lnTo>
                  <a:lnTo>
                    <a:pt x="989" y="17"/>
                  </a:lnTo>
                  <a:lnTo>
                    <a:pt x="991" y="17"/>
                  </a:lnTo>
                  <a:lnTo>
                    <a:pt x="994" y="17"/>
                  </a:lnTo>
                  <a:lnTo>
                    <a:pt x="994" y="17"/>
                  </a:lnTo>
                  <a:lnTo>
                    <a:pt x="994" y="17"/>
                  </a:lnTo>
                  <a:lnTo>
                    <a:pt x="994" y="16"/>
                  </a:lnTo>
                  <a:lnTo>
                    <a:pt x="994" y="16"/>
                  </a:lnTo>
                  <a:lnTo>
                    <a:pt x="994" y="15"/>
                  </a:lnTo>
                  <a:lnTo>
                    <a:pt x="995" y="13"/>
                  </a:lnTo>
                  <a:lnTo>
                    <a:pt x="1018" y="13"/>
                  </a:lnTo>
                  <a:lnTo>
                    <a:pt x="1026" y="17"/>
                  </a:lnTo>
                  <a:lnTo>
                    <a:pt x="1030" y="34"/>
                  </a:lnTo>
                  <a:lnTo>
                    <a:pt x="1038" y="34"/>
                  </a:lnTo>
                  <a:lnTo>
                    <a:pt x="1049" y="34"/>
                  </a:lnTo>
                  <a:lnTo>
                    <a:pt x="1049" y="25"/>
                  </a:lnTo>
                  <a:lnTo>
                    <a:pt x="1034" y="25"/>
                  </a:lnTo>
                  <a:lnTo>
                    <a:pt x="1030" y="17"/>
                  </a:lnTo>
                  <a:lnTo>
                    <a:pt x="1034" y="13"/>
                  </a:lnTo>
                  <a:lnTo>
                    <a:pt x="1068" y="13"/>
                  </a:lnTo>
                  <a:lnTo>
                    <a:pt x="1072" y="17"/>
                  </a:lnTo>
                  <a:lnTo>
                    <a:pt x="1075" y="17"/>
                  </a:lnTo>
                  <a:lnTo>
                    <a:pt x="1077" y="18"/>
                  </a:lnTo>
                  <a:lnTo>
                    <a:pt x="1077" y="20"/>
                  </a:lnTo>
                  <a:lnTo>
                    <a:pt x="1078" y="22"/>
                  </a:lnTo>
                  <a:lnTo>
                    <a:pt x="1078" y="22"/>
                  </a:lnTo>
                  <a:lnTo>
                    <a:pt x="1081" y="25"/>
                  </a:lnTo>
                  <a:lnTo>
                    <a:pt x="1081" y="26"/>
                  </a:lnTo>
                  <a:lnTo>
                    <a:pt x="1082" y="27"/>
                  </a:lnTo>
                  <a:lnTo>
                    <a:pt x="1082" y="27"/>
                  </a:lnTo>
                  <a:lnTo>
                    <a:pt x="1082" y="27"/>
                  </a:lnTo>
                  <a:lnTo>
                    <a:pt x="1083" y="29"/>
                  </a:lnTo>
                  <a:lnTo>
                    <a:pt x="1083" y="30"/>
                  </a:lnTo>
                  <a:lnTo>
                    <a:pt x="1088" y="30"/>
                  </a:lnTo>
                  <a:lnTo>
                    <a:pt x="1091" y="30"/>
                  </a:lnTo>
                  <a:lnTo>
                    <a:pt x="1092" y="30"/>
                  </a:lnTo>
                  <a:lnTo>
                    <a:pt x="1095" y="31"/>
                  </a:lnTo>
                  <a:lnTo>
                    <a:pt x="1096" y="33"/>
                  </a:lnTo>
                  <a:lnTo>
                    <a:pt x="1099" y="34"/>
                  </a:lnTo>
                  <a:lnTo>
                    <a:pt x="1103" y="38"/>
                  </a:lnTo>
                  <a:lnTo>
                    <a:pt x="1107" y="38"/>
                  </a:lnTo>
                  <a:lnTo>
                    <a:pt x="1114" y="43"/>
                  </a:lnTo>
                  <a:lnTo>
                    <a:pt x="1118" y="42"/>
                  </a:lnTo>
                  <a:lnTo>
                    <a:pt x="1134" y="42"/>
                  </a:lnTo>
                  <a:lnTo>
                    <a:pt x="1138" y="46"/>
                  </a:lnTo>
                  <a:lnTo>
                    <a:pt x="1145" y="51"/>
                  </a:lnTo>
                  <a:lnTo>
                    <a:pt x="1149" y="55"/>
                  </a:lnTo>
                  <a:lnTo>
                    <a:pt x="1165" y="55"/>
                  </a:lnTo>
                  <a:lnTo>
                    <a:pt x="1173" y="59"/>
                  </a:lnTo>
                  <a:lnTo>
                    <a:pt x="1174" y="60"/>
                  </a:lnTo>
                  <a:lnTo>
                    <a:pt x="1174" y="61"/>
                  </a:lnTo>
                  <a:lnTo>
                    <a:pt x="1174" y="61"/>
                  </a:lnTo>
                  <a:lnTo>
                    <a:pt x="1173" y="63"/>
                  </a:lnTo>
                  <a:lnTo>
                    <a:pt x="1174" y="63"/>
                  </a:lnTo>
                  <a:lnTo>
                    <a:pt x="1174" y="63"/>
                  </a:lnTo>
                  <a:lnTo>
                    <a:pt x="1177" y="63"/>
                  </a:lnTo>
                  <a:lnTo>
                    <a:pt x="1179" y="63"/>
                  </a:lnTo>
                  <a:lnTo>
                    <a:pt x="1184" y="63"/>
                  </a:lnTo>
                  <a:lnTo>
                    <a:pt x="1188" y="66"/>
                  </a:lnTo>
                  <a:lnTo>
                    <a:pt x="1193" y="78"/>
                  </a:lnTo>
                  <a:lnTo>
                    <a:pt x="1195" y="78"/>
                  </a:lnTo>
                  <a:lnTo>
                    <a:pt x="1195" y="78"/>
                  </a:lnTo>
                  <a:lnTo>
                    <a:pt x="1196" y="79"/>
                  </a:lnTo>
                  <a:lnTo>
                    <a:pt x="1184" y="79"/>
                  </a:lnTo>
                  <a:lnTo>
                    <a:pt x="1180" y="79"/>
                  </a:lnTo>
                  <a:lnTo>
                    <a:pt x="1179" y="81"/>
                  </a:lnTo>
                  <a:lnTo>
                    <a:pt x="1178" y="82"/>
                  </a:lnTo>
                  <a:lnTo>
                    <a:pt x="1179" y="83"/>
                  </a:lnTo>
                  <a:lnTo>
                    <a:pt x="1179" y="85"/>
                  </a:lnTo>
                  <a:lnTo>
                    <a:pt x="1180" y="86"/>
                  </a:lnTo>
                  <a:lnTo>
                    <a:pt x="1183" y="86"/>
                  </a:lnTo>
                  <a:lnTo>
                    <a:pt x="1183" y="87"/>
                  </a:lnTo>
                  <a:lnTo>
                    <a:pt x="1184" y="87"/>
                  </a:lnTo>
                  <a:lnTo>
                    <a:pt x="1188" y="87"/>
                  </a:lnTo>
                  <a:lnTo>
                    <a:pt x="1192" y="92"/>
                  </a:lnTo>
                  <a:lnTo>
                    <a:pt x="1200" y="92"/>
                  </a:lnTo>
                  <a:lnTo>
                    <a:pt x="1204" y="96"/>
                  </a:lnTo>
                  <a:lnTo>
                    <a:pt x="1215" y="96"/>
                  </a:lnTo>
                  <a:lnTo>
                    <a:pt x="1219" y="100"/>
                  </a:lnTo>
                  <a:lnTo>
                    <a:pt x="1227" y="104"/>
                  </a:lnTo>
                  <a:lnTo>
                    <a:pt x="1247" y="113"/>
                  </a:lnTo>
                  <a:lnTo>
                    <a:pt x="1252" y="113"/>
                  </a:lnTo>
                  <a:lnTo>
                    <a:pt x="1254" y="113"/>
                  </a:lnTo>
                  <a:lnTo>
                    <a:pt x="1257" y="113"/>
                  </a:lnTo>
                  <a:lnTo>
                    <a:pt x="1257" y="113"/>
                  </a:lnTo>
                  <a:lnTo>
                    <a:pt x="1257" y="113"/>
                  </a:lnTo>
                  <a:lnTo>
                    <a:pt x="1257" y="114"/>
                  </a:lnTo>
                  <a:lnTo>
                    <a:pt x="1257" y="114"/>
                  </a:lnTo>
                  <a:lnTo>
                    <a:pt x="1257" y="116"/>
                  </a:lnTo>
                  <a:lnTo>
                    <a:pt x="1258" y="117"/>
                  </a:lnTo>
                  <a:lnTo>
                    <a:pt x="1257" y="117"/>
                  </a:lnTo>
                  <a:lnTo>
                    <a:pt x="1256" y="117"/>
                  </a:lnTo>
                  <a:lnTo>
                    <a:pt x="1256" y="118"/>
                  </a:lnTo>
                  <a:lnTo>
                    <a:pt x="1254" y="118"/>
                  </a:lnTo>
                  <a:lnTo>
                    <a:pt x="1253" y="120"/>
                  </a:lnTo>
                  <a:lnTo>
                    <a:pt x="1253" y="120"/>
                  </a:lnTo>
                  <a:lnTo>
                    <a:pt x="1251" y="121"/>
                  </a:lnTo>
                  <a:lnTo>
                    <a:pt x="1249" y="122"/>
                  </a:lnTo>
                  <a:lnTo>
                    <a:pt x="1248" y="122"/>
                  </a:lnTo>
                  <a:lnTo>
                    <a:pt x="1248" y="123"/>
                  </a:lnTo>
                  <a:lnTo>
                    <a:pt x="1248" y="123"/>
                  </a:lnTo>
                  <a:lnTo>
                    <a:pt x="1248" y="123"/>
                  </a:lnTo>
                  <a:lnTo>
                    <a:pt x="1247" y="125"/>
                  </a:lnTo>
                  <a:lnTo>
                    <a:pt x="1244" y="127"/>
                  </a:lnTo>
                  <a:lnTo>
                    <a:pt x="1244" y="129"/>
                  </a:lnTo>
                  <a:lnTo>
                    <a:pt x="1243" y="130"/>
                  </a:lnTo>
                  <a:lnTo>
                    <a:pt x="1243" y="131"/>
                  </a:lnTo>
                  <a:lnTo>
                    <a:pt x="1241" y="133"/>
                  </a:lnTo>
                  <a:lnTo>
                    <a:pt x="1240" y="134"/>
                  </a:lnTo>
                  <a:lnTo>
                    <a:pt x="1238" y="135"/>
                  </a:lnTo>
                  <a:lnTo>
                    <a:pt x="1235" y="138"/>
                  </a:lnTo>
                  <a:lnTo>
                    <a:pt x="1234" y="139"/>
                  </a:lnTo>
                  <a:lnTo>
                    <a:pt x="1234" y="139"/>
                  </a:lnTo>
                  <a:lnTo>
                    <a:pt x="1232" y="139"/>
                  </a:lnTo>
                  <a:lnTo>
                    <a:pt x="1231" y="140"/>
                  </a:lnTo>
                  <a:lnTo>
                    <a:pt x="1230" y="140"/>
                  </a:lnTo>
                  <a:lnTo>
                    <a:pt x="1227" y="142"/>
                  </a:lnTo>
                  <a:lnTo>
                    <a:pt x="1223" y="138"/>
                  </a:lnTo>
                  <a:lnTo>
                    <a:pt x="1219" y="138"/>
                  </a:lnTo>
                  <a:lnTo>
                    <a:pt x="1218" y="136"/>
                  </a:lnTo>
                  <a:lnTo>
                    <a:pt x="1217" y="135"/>
                  </a:lnTo>
                  <a:lnTo>
                    <a:pt x="1217" y="135"/>
                  </a:lnTo>
                  <a:lnTo>
                    <a:pt x="1217" y="135"/>
                  </a:lnTo>
                  <a:lnTo>
                    <a:pt x="1218" y="135"/>
                  </a:lnTo>
                  <a:lnTo>
                    <a:pt x="1217" y="135"/>
                  </a:lnTo>
                  <a:lnTo>
                    <a:pt x="1217" y="135"/>
                  </a:lnTo>
                  <a:lnTo>
                    <a:pt x="1215" y="134"/>
                  </a:lnTo>
                  <a:lnTo>
                    <a:pt x="1213" y="131"/>
                  </a:lnTo>
                  <a:lnTo>
                    <a:pt x="1210" y="130"/>
                  </a:lnTo>
                  <a:lnTo>
                    <a:pt x="1208" y="127"/>
                  </a:lnTo>
                  <a:lnTo>
                    <a:pt x="1206" y="126"/>
                  </a:lnTo>
                  <a:lnTo>
                    <a:pt x="1204" y="125"/>
                  </a:lnTo>
                  <a:lnTo>
                    <a:pt x="1196" y="125"/>
                  </a:lnTo>
                  <a:lnTo>
                    <a:pt x="1192" y="121"/>
                  </a:lnTo>
                  <a:lnTo>
                    <a:pt x="1188" y="125"/>
                  </a:lnTo>
                  <a:lnTo>
                    <a:pt x="1188" y="134"/>
                  </a:lnTo>
                  <a:lnTo>
                    <a:pt x="1192" y="142"/>
                  </a:lnTo>
                  <a:lnTo>
                    <a:pt x="1204" y="142"/>
                  </a:lnTo>
                  <a:lnTo>
                    <a:pt x="1208" y="142"/>
                  </a:lnTo>
                  <a:lnTo>
                    <a:pt x="1212" y="146"/>
                  </a:lnTo>
                  <a:lnTo>
                    <a:pt x="1223" y="162"/>
                  </a:lnTo>
                  <a:lnTo>
                    <a:pt x="1219" y="166"/>
                  </a:lnTo>
                  <a:lnTo>
                    <a:pt x="1219" y="170"/>
                  </a:lnTo>
                  <a:lnTo>
                    <a:pt x="1215" y="175"/>
                  </a:lnTo>
                  <a:lnTo>
                    <a:pt x="1212" y="175"/>
                  </a:lnTo>
                  <a:lnTo>
                    <a:pt x="1208" y="170"/>
                  </a:lnTo>
                  <a:lnTo>
                    <a:pt x="1200" y="170"/>
                  </a:lnTo>
                  <a:lnTo>
                    <a:pt x="1200" y="187"/>
                  </a:lnTo>
                  <a:lnTo>
                    <a:pt x="1193" y="184"/>
                  </a:lnTo>
                  <a:lnTo>
                    <a:pt x="1190" y="183"/>
                  </a:lnTo>
                  <a:lnTo>
                    <a:pt x="1186" y="183"/>
                  </a:lnTo>
                  <a:lnTo>
                    <a:pt x="1177" y="183"/>
                  </a:lnTo>
                  <a:lnTo>
                    <a:pt x="1173" y="179"/>
                  </a:lnTo>
                  <a:lnTo>
                    <a:pt x="1157" y="175"/>
                  </a:lnTo>
                  <a:lnTo>
                    <a:pt x="1153" y="175"/>
                  </a:lnTo>
                  <a:lnTo>
                    <a:pt x="1148" y="174"/>
                  </a:lnTo>
                  <a:lnTo>
                    <a:pt x="1144" y="173"/>
                  </a:lnTo>
                  <a:lnTo>
                    <a:pt x="1142" y="171"/>
                  </a:lnTo>
                  <a:lnTo>
                    <a:pt x="1140" y="170"/>
                  </a:lnTo>
                  <a:lnTo>
                    <a:pt x="1139" y="169"/>
                  </a:lnTo>
                  <a:lnTo>
                    <a:pt x="1136" y="166"/>
                  </a:lnTo>
                  <a:lnTo>
                    <a:pt x="1134" y="162"/>
                  </a:lnTo>
                  <a:lnTo>
                    <a:pt x="1130" y="158"/>
                  </a:lnTo>
                  <a:lnTo>
                    <a:pt x="1122" y="158"/>
                  </a:lnTo>
                  <a:lnTo>
                    <a:pt x="1118" y="155"/>
                  </a:lnTo>
                  <a:lnTo>
                    <a:pt x="1114" y="146"/>
                  </a:lnTo>
                  <a:lnTo>
                    <a:pt x="1108" y="146"/>
                  </a:lnTo>
                  <a:lnTo>
                    <a:pt x="1103" y="147"/>
                  </a:lnTo>
                  <a:lnTo>
                    <a:pt x="1099" y="148"/>
                  </a:lnTo>
                  <a:lnTo>
                    <a:pt x="1095" y="148"/>
                  </a:lnTo>
                  <a:lnTo>
                    <a:pt x="1094" y="148"/>
                  </a:lnTo>
                  <a:lnTo>
                    <a:pt x="1091" y="148"/>
                  </a:lnTo>
                  <a:lnTo>
                    <a:pt x="1091" y="148"/>
                  </a:lnTo>
                  <a:lnTo>
                    <a:pt x="1090" y="148"/>
                  </a:lnTo>
                  <a:lnTo>
                    <a:pt x="1088" y="148"/>
                  </a:lnTo>
                  <a:lnTo>
                    <a:pt x="1087" y="148"/>
                  </a:lnTo>
                  <a:lnTo>
                    <a:pt x="1085" y="149"/>
                  </a:lnTo>
                  <a:lnTo>
                    <a:pt x="1079" y="149"/>
                  </a:lnTo>
                  <a:lnTo>
                    <a:pt x="1068" y="149"/>
                  </a:lnTo>
                  <a:lnTo>
                    <a:pt x="1060" y="146"/>
                  </a:lnTo>
                  <a:lnTo>
                    <a:pt x="1060" y="142"/>
                  </a:lnTo>
                  <a:lnTo>
                    <a:pt x="1064" y="138"/>
                  </a:lnTo>
                  <a:lnTo>
                    <a:pt x="1068" y="134"/>
                  </a:lnTo>
                  <a:lnTo>
                    <a:pt x="1087" y="134"/>
                  </a:lnTo>
                  <a:lnTo>
                    <a:pt x="1088" y="136"/>
                  </a:lnTo>
                  <a:lnTo>
                    <a:pt x="1088" y="139"/>
                  </a:lnTo>
                  <a:lnTo>
                    <a:pt x="1090" y="139"/>
                  </a:lnTo>
                  <a:lnTo>
                    <a:pt x="1091" y="139"/>
                  </a:lnTo>
                  <a:lnTo>
                    <a:pt x="1092" y="138"/>
                  </a:lnTo>
                  <a:lnTo>
                    <a:pt x="1094" y="136"/>
                  </a:lnTo>
                  <a:lnTo>
                    <a:pt x="1094" y="135"/>
                  </a:lnTo>
                  <a:lnTo>
                    <a:pt x="1095" y="134"/>
                  </a:lnTo>
                  <a:lnTo>
                    <a:pt x="1095" y="134"/>
                  </a:lnTo>
                  <a:lnTo>
                    <a:pt x="1100" y="134"/>
                  </a:lnTo>
                  <a:lnTo>
                    <a:pt x="1104" y="134"/>
                  </a:lnTo>
                  <a:lnTo>
                    <a:pt x="1105" y="133"/>
                  </a:lnTo>
                  <a:lnTo>
                    <a:pt x="1107" y="133"/>
                  </a:lnTo>
                  <a:lnTo>
                    <a:pt x="1107" y="133"/>
                  </a:lnTo>
                  <a:lnTo>
                    <a:pt x="1107" y="133"/>
                  </a:lnTo>
                  <a:lnTo>
                    <a:pt x="1105" y="131"/>
                  </a:lnTo>
                  <a:lnTo>
                    <a:pt x="1107" y="130"/>
                  </a:lnTo>
                  <a:lnTo>
                    <a:pt x="1107" y="129"/>
                  </a:lnTo>
                  <a:lnTo>
                    <a:pt x="1103" y="125"/>
                  </a:lnTo>
                  <a:lnTo>
                    <a:pt x="1107" y="121"/>
                  </a:lnTo>
                  <a:lnTo>
                    <a:pt x="1110" y="117"/>
                  </a:lnTo>
                  <a:lnTo>
                    <a:pt x="1114" y="117"/>
                  </a:lnTo>
                  <a:lnTo>
                    <a:pt x="1117" y="116"/>
                  </a:lnTo>
                  <a:lnTo>
                    <a:pt x="1118" y="114"/>
                  </a:lnTo>
                  <a:lnTo>
                    <a:pt x="1120" y="113"/>
                  </a:lnTo>
                  <a:lnTo>
                    <a:pt x="1122" y="112"/>
                  </a:lnTo>
                  <a:lnTo>
                    <a:pt x="1123" y="109"/>
                  </a:lnTo>
                  <a:lnTo>
                    <a:pt x="1125" y="107"/>
                  </a:lnTo>
                  <a:lnTo>
                    <a:pt x="1126" y="107"/>
                  </a:lnTo>
                  <a:lnTo>
                    <a:pt x="1126" y="105"/>
                  </a:lnTo>
                  <a:lnTo>
                    <a:pt x="1126" y="105"/>
                  </a:lnTo>
                  <a:lnTo>
                    <a:pt x="1126" y="105"/>
                  </a:lnTo>
                  <a:lnTo>
                    <a:pt x="1125" y="105"/>
                  </a:lnTo>
                  <a:lnTo>
                    <a:pt x="1123" y="105"/>
                  </a:lnTo>
                  <a:lnTo>
                    <a:pt x="1122" y="104"/>
                  </a:lnTo>
                  <a:lnTo>
                    <a:pt x="1122" y="100"/>
                  </a:lnTo>
                  <a:lnTo>
                    <a:pt x="1121" y="96"/>
                  </a:lnTo>
                  <a:lnTo>
                    <a:pt x="1120" y="95"/>
                  </a:lnTo>
                  <a:lnTo>
                    <a:pt x="1118" y="92"/>
                  </a:lnTo>
                  <a:lnTo>
                    <a:pt x="1118" y="92"/>
                  </a:lnTo>
                  <a:lnTo>
                    <a:pt x="1118" y="92"/>
                  </a:lnTo>
                  <a:lnTo>
                    <a:pt x="1118" y="92"/>
                  </a:lnTo>
                  <a:lnTo>
                    <a:pt x="1117" y="92"/>
                  </a:lnTo>
                  <a:lnTo>
                    <a:pt x="1114" y="92"/>
                  </a:lnTo>
                  <a:lnTo>
                    <a:pt x="1112" y="92"/>
                  </a:lnTo>
                  <a:lnTo>
                    <a:pt x="1107" y="92"/>
                  </a:lnTo>
                  <a:lnTo>
                    <a:pt x="1110" y="100"/>
                  </a:lnTo>
                  <a:lnTo>
                    <a:pt x="1105" y="100"/>
                  </a:lnTo>
                  <a:lnTo>
                    <a:pt x="1103" y="100"/>
                  </a:lnTo>
                  <a:lnTo>
                    <a:pt x="1100" y="100"/>
                  </a:lnTo>
                  <a:lnTo>
                    <a:pt x="1100" y="100"/>
                  </a:lnTo>
                  <a:lnTo>
                    <a:pt x="1100" y="99"/>
                  </a:lnTo>
                  <a:lnTo>
                    <a:pt x="1100" y="99"/>
                  </a:lnTo>
                  <a:lnTo>
                    <a:pt x="1100" y="99"/>
                  </a:lnTo>
                  <a:lnTo>
                    <a:pt x="1100" y="98"/>
                  </a:lnTo>
                  <a:lnTo>
                    <a:pt x="1099" y="96"/>
                  </a:lnTo>
                  <a:lnTo>
                    <a:pt x="1103" y="92"/>
                  </a:lnTo>
                  <a:lnTo>
                    <a:pt x="1103" y="87"/>
                  </a:lnTo>
                  <a:lnTo>
                    <a:pt x="1099" y="87"/>
                  </a:lnTo>
                  <a:lnTo>
                    <a:pt x="1099" y="86"/>
                  </a:lnTo>
                  <a:lnTo>
                    <a:pt x="1099" y="86"/>
                  </a:lnTo>
                  <a:lnTo>
                    <a:pt x="1099" y="85"/>
                  </a:lnTo>
                  <a:lnTo>
                    <a:pt x="1099" y="85"/>
                  </a:lnTo>
                  <a:lnTo>
                    <a:pt x="1099" y="83"/>
                  </a:lnTo>
                  <a:lnTo>
                    <a:pt x="1097" y="83"/>
                  </a:lnTo>
                  <a:lnTo>
                    <a:pt x="1096" y="83"/>
                  </a:lnTo>
                  <a:lnTo>
                    <a:pt x="1092" y="83"/>
                  </a:lnTo>
                  <a:lnTo>
                    <a:pt x="1087" y="83"/>
                  </a:lnTo>
                  <a:lnTo>
                    <a:pt x="1085" y="85"/>
                  </a:lnTo>
                  <a:lnTo>
                    <a:pt x="1083" y="86"/>
                  </a:lnTo>
                  <a:lnTo>
                    <a:pt x="1082" y="87"/>
                  </a:lnTo>
                  <a:lnTo>
                    <a:pt x="1082" y="87"/>
                  </a:lnTo>
                  <a:lnTo>
                    <a:pt x="1081" y="86"/>
                  </a:lnTo>
                  <a:lnTo>
                    <a:pt x="1079" y="85"/>
                  </a:lnTo>
                  <a:lnTo>
                    <a:pt x="1075" y="83"/>
                  </a:lnTo>
                  <a:lnTo>
                    <a:pt x="1078" y="79"/>
                  </a:lnTo>
                  <a:lnTo>
                    <a:pt x="1079" y="78"/>
                  </a:lnTo>
                  <a:lnTo>
                    <a:pt x="1079" y="77"/>
                  </a:lnTo>
                  <a:lnTo>
                    <a:pt x="1079" y="75"/>
                  </a:lnTo>
                  <a:lnTo>
                    <a:pt x="1079" y="75"/>
                  </a:lnTo>
                  <a:lnTo>
                    <a:pt x="1079" y="75"/>
                  </a:lnTo>
                  <a:lnTo>
                    <a:pt x="1078" y="75"/>
                  </a:lnTo>
                  <a:lnTo>
                    <a:pt x="1075" y="75"/>
                  </a:lnTo>
                  <a:lnTo>
                    <a:pt x="1072" y="72"/>
                  </a:lnTo>
                  <a:lnTo>
                    <a:pt x="1068" y="72"/>
                  </a:lnTo>
                  <a:lnTo>
                    <a:pt x="1064" y="63"/>
                  </a:lnTo>
                  <a:lnTo>
                    <a:pt x="1057" y="63"/>
                  </a:lnTo>
                  <a:lnTo>
                    <a:pt x="1053" y="63"/>
                  </a:lnTo>
                  <a:lnTo>
                    <a:pt x="1049" y="72"/>
                  </a:lnTo>
                  <a:lnTo>
                    <a:pt x="1046" y="72"/>
                  </a:lnTo>
                  <a:lnTo>
                    <a:pt x="1040" y="70"/>
                  </a:lnTo>
                  <a:lnTo>
                    <a:pt x="1038" y="70"/>
                  </a:lnTo>
                  <a:lnTo>
                    <a:pt x="1037" y="70"/>
                  </a:lnTo>
                  <a:lnTo>
                    <a:pt x="1034" y="69"/>
                  </a:lnTo>
                  <a:lnTo>
                    <a:pt x="1033" y="69"/>
                  </a:lnTo>
                  <a:lnTo>
                    <a:pt x="1030" y="66"/>
                  </a:lnTo>
                  <a:lnTo>
                    <a:pt x="1026" y="66"/>
                  </a:lnTo>
                  <a:lnTo>
                    <a:pt x="1021" y="66"/>
                  </a:lnTo>
                  <a:lnTo>
                    <a:pt x="1017" y="66"/>
                  </a:lnTo>
                  <a:lnTo>
                    <a:pt x="1016" y="68"/>
                  </a:lnTo>
                  <a:lnTo>
                    <a:pt x="1014" y="68"/>
                  </a:lnTo>
                  <a:lnTo>
                    <a:pt x="1014" y="68"/>
                  </a:lnTo>
                  <a:lnTo>
                    <a:pt x="1014" y="68"/>
                  </a:lnTo>
                  <a:lnTo>
                    <a:pt x="1016" y="69"/>
                  </a:lnTo>
                  <a:lnTo>
                    <a:pt x="1014" y="70"/>
                  </a:lnTo>
                  <a:lnTo>
                    <a:pt x="1014" y="72"/>
                  </a:lnTo>
                  <a:lnTo>
                    <a:pt x="1011" y="72"/>
                  </a:lnTo>
                  <a:lnTo>
                    <a:pt x="1003" y="66"/>
                  </a:lnTo>
                  <a:lnTo>
                    <a:pt x="999" y="66"/>
                  </a:lnTo>
                  <a:lnTo>
                    <a:pt x="999" y="72"/>
                  </a:lnTo>
                  <a:lnTo>
                    <a:pt x="1003" y="72"/>
                  </a:lnTo>
                  <a:lnTo>
                    <a:pt x="1007" y="74"/>
                  </a:lnTo>
                  <a:lnTo>
                    <a:pt x="1011" y="77"/>
                  </a:lnTo>
                  <a:lnTo>
                    <a:pt x="1013" y="78"/>
                  </a:lnTo>
                  <a:lnTo>
                    <a:pt x="1017" y="81"/>
                  </a:lnTo>
                  <a:lnTo>
                    <a:pt x="1022" y="83"/>
                  </a:lnTo>
                  <a:lnTo>
                    <a:pt x="1018" y="87"/>
                  </a:lnTo>
                  <a:lnTo>
                    <a:pt x="1011" y="87"/>
                  </a:lnTo>
                  <a:lnTo>
                    <a:pt x="1014" y="92"/>
                  </a:lnTo>
                  <a:lnTo>
                    <a:pt x="1014" y="96"/>
                  </a:lnTo>
                  <a:lnTo>
                    <a:pt x="1018" y="100"/>
                  </a:lnTo>
                  <a:lnTo>
                    <a:pt x="1022" y="108"/>
                  </a:lnTo>
                  <a:lnTo>
                    <a:pt x="1018" y="113"/>
                  </a:lnTo>
                  <a:lnTo>
                    <a:pt x="1014" y="113"/>
                  </a:lnTo>
                  <a:lnTo>
                    <a:pt x="1011" y="117"/>
                  </a:lnTo>
                  <a:lnTo>
                    <a:pt x="1007" y="117"/>
                  </a:lnTo>
                  <a:lnTo>
                    <a:pt x="1003" y="121"/>
                  </a:lnTo>
                  <a:lnTo>
                    <a:pt x="995" y="121"/>
                  </a:lnTo>
                  <a:lnTo>
                    <a:pt x="991" y="116"/>
                  </a:lnTo>
                  <a:lnTo>
                    <a:pt x="995" y="125"/>
                  </a:lnTo>
                  <a:lnTo>
                    <a:pt x="995" y="129"/>
                  </a:lnTo>
                  <a:lnTo>
                    <a:pt x="987" y="129"/>
                  </a:lnTo>
                  <a:lnTo>
                    <a:pt x="983" y="125"/>
                  </a:lnTo>
                  <a:lnTo>
                    <a:pt x="979" y="125"/>
                  </a:lnTo>
                  <a:lnTo>
                    <a:pt x="972" y="117"/>
                  </a:lnTo>
                  <a:lnTo>
                    <a:pt x="968" y="117"/>
                  </a:lnTo>
                  <a:lnTo>
                    <a:pt x="966" y="118"/>
                  </a:lnTo>
                  <a:lnTo>
                    <a:pt x="965" y="118"/>
                  </a:lnTo>
                  <a:lnTo>
                    <a:pt x="965" y="117"/>
                  </a:lnTo>
                  <a:lnTo>
                    <a:pt x="964" y="117"/>
                  </a:lnTo>
                  <a:lnTo>
                    <a:pt x="964" y="117"/>
                  </a:lnTo>
                  <a:lnTo>
                    <a:pt x="964" y="118"/>
                  </a:lnTo>
                  <a:lnTo>
                    <a:pt x="964" y="121"/>
                  </a:lnTo>
                  <a:lnTo>
                    <a:pt x="964" y="123"/>
                  </a:lnTo>
                  <a:lnTo>
                    <a:pt x="964" y="129"/>
                  </a:lnTo>
                  <a:lnTo>
                    <a:pt x="956" y="134"/>
                  </a:lnTo>
                  <a:lnTo>
                    <a:pt x="956" y="138"/>
                  </a:lnTo>
                  <a:lnTo>
                    <a:pt x="948" y="146"/>
                  </a:lnTo>
                  <a:lnTo>
                    <a:pt x="941" y="155"/>
                  </a:lnTo>
                  <a:lnTo>
                    <a:pt x="929" y="155"/>
                  </a:lnTo>
                  <a:lnTo>
                    <a:pt x="921" y="158"/>
                  </a:lnTo>
                  <a:lnTo>
                    <a:pt x="917" y="162"/>
                  </a:lnTo>
                  <a:lnTo>
                    <a:pt x="913" y="162"/>
                  </a:lnTo>
                  <a:lnTo>
                    <a:pt x="913" y="166"/>
                  </a:lnTo>
                  <a:lnTo>
                    <a:pt x="909" y="170"/>
                  </a:lnTo>
                  <a:lnTo>
                    <a:pt x="902" y="175"/>
                  </a:lnTo>
                  <a:lnTo>
                    <a:pt x="894" y="175"/>
                  </a:lnTo>
                  <a:lnTo>
                    <a:pt x="886" y="183"/>
                  </a:lnTo>
                  <a:lnTo>
                    <a:pt x="874" y="191"/>
                  </a:lnTo>
                  <a:lnTo>
                    <a:pt x="871" y="196"/>
                  </a:lnTo>
                  <a:lnTo>
                    <a:pt x="871" y="200"/>
                  </a:lnTo>
                  <a:lnTo>
                    <a:pt x="863" y="204"/>
                  </a:lnTo>
                  <a:lnTo>
                    <a:pt x="863" y="212"/>
                  </a:lnTo>
                  <a:lnTo>
                    <a:pt x="863" y="229"/>
                  </a:lnTo>
                  <a:lnTo>
                    <a:pt x="864" y="231"/>
                  </a:lnTo>
                  <a:lnTo>
                    <a:pt x="865" y="232"/>
                  </a:lnTo>
                  <a:lnTo>
                    <a:pt x="867" y="234"/>
                  </a:lnTo>
                  <a:lnTo>
                    <a:pt x="869" y="234"/>
                  </a:lnTo>
                  <a:lnTo>
                    <a:pt x="872" y="234"/>
                  </a:lnTo>
                  <a:lnTo>
                    <a:pt x="876" y="232"/>
                  </a:lnTo>
                  <a:lnTo>
                    <a:pt x="878" y="232"/>
                  </a:lnTo>
                  <a:lnTo>
                    <a:pt x="882" y="238"/>
                  </a:lnTo>
                  <a:lnTo>
                    <a:pt x="886" y="241"/>
                  </a:lnTo>
                  <a:lnTo>
                    <a:pt x="886" y="245"/>
                  </a:lnTo>
                  <a:lnTo>
                    <a:pt x="890" y="249"/>
                  </a:lnTo>
                  <a:lnTo>
                    <a:pt x="890" y="257"/>
                  </a:lnTo>
                  <a:lnTo>
                    <a:pt x="898" y="257"/>
                  </a:lnTo>
                  <a:lnTo>
                    <a:pt x="902" y="253"/>
                  </a:lnTo>
                  <a:lnTo>
                    <a:pt x="909" y="253"/>
                  </a:lnTo>
                  <a:lnTo>
                    <a:pt x="913" y="257"/>
                  </a:lnTo>
                  <a:lnTo>
                    <a:pt x="921" y="257"/>
                  </a:lnTo>
                  <a:lnTo>
                    <a:pt x="925" y="262"/>
                  </a:lnTo>
                  <a:lnTo>
                    <a:pt x="937" y="264"/>
                  </a:lnTo>
                  <a:lnTo>
                    <a:pt x="942" y="266"/>
                  </a:lnTo>
                  <a:lnTo>
                    <a:pt x="946" y="270"/>
                  </a:lnTo>
                  <a:lnTo>
                    <a:pt x="951" y="273"/>
                  </a:lnTo>
                  <a:lnTo>
                    <a:pt x="960" y="274"/>
                  </a:lnTo>
                  <a:lnTo>
                    <a:pt x="968" y="278"/>
                  </a:lnTo>
                  <a:lnTo>
                    <a:pt x="972" y="278"/>
                  </a:lnTo>
                  <a:lnTo>
                    <a:pt x="976" y="283"/>
                  </a:lnTo>
                  <a:lnTo>
                    <a:pt x="1003" y="283"/>
                  </a:lnTo>
                  <a:lnTo>
                    <a:pt x="1011" y="287"/>
                  </a:lnTo>
                  <a:lnTo>
                    <a:pt x="1011" y="308"/>
                  </a:lnTo>
                  <a:lnTo>
                    <a:pt x="1014" y="315"/>
                  </a:lnTo>
                  <a:lnTo>
                    <a:pt x="1022" y="315"/>
                  </a:lnTo>
                  <a:lnTo>
                    <a:pt x="1026" y="315"/>
                  </a:lnTo>
                  <a:lnTo>
                    <a:pt x="1022" y="319"/>
                  </a:lnTo>
                  <a:lnTo>
                    <a:pt x="1018" y="324"/>
                  </a:lnTo>
                  <a:lnTo>
                    <a:pt x="1026" y="332"/>
                  </a:lnTo>
                  <a:lnTo>
                    <a:pt x="1030" y="336"/>
                  </a:lnTo>
                  <a:lnTo>
                    <a:pt x="1034" y="344"/>
                  </a:lnTo>
                  <a:lnTo>
                    <a:pt x="1042" y="340"/>
                  </a:lnTo>
                  <a:lnTo>
                    <a:pt x="1046" y="336"/>
                  </a:lnTo>
                  <a:lnTo>
                    <a:pt x="1049" y="336"/>
                  </a:lnTo>
                  <a:lnTo>
                    <a:pt x="1049" y="334"/>
                  </a:lnTo>
                  <a:lnTo>
                    <a:pt x="1051" y="332"/>
                  </a:lnTo>
                  <a:lnTo>
                    <a:pt x="1051" y="331"/>
                  </a:lnTo>
                  <a:lnTo>
                    <a:pt x="1052" y="330"/>
                  </a:lnTo>
                  <a:lnTo>
                    <a:pt x="1052" y="327"/>
                  </a:lnTo>
                  <a:lnTo>
                    <a:pt x="1053" y="324"/>
                  </a:lnTo>
                  <a:lnTo>
                    <a:pt x="1049" y="315"/>
                  </a:lnTo>
                  <a:lnTo>
                    <a:pt x="1049" y="304"/>
                  </a:lnTo>
                  <a:lnTo>
                    <a:pt x="1048" y="301"/>
                  </a:lnTo>
                  <a:lnTo>
                    <a:pt x="1047" y="300"/>
                  </a:lnTo>
                  <a:lnTo>
                    <a:pt x="1047" y="299"/>
                  </a:lnTo>
                  <a:lnTo>
                    <a:pt x="1046" y="296"/>
                  </a:lnTo>
                  <a:lnTo>
                    <a:pt x="1046" y="295"/>
                  </a:lnTo>
                  <a:lnTo>
                    <a:pt x="1046" y="291"/>
                  </a:lnTo>
                  <a:lnTo>
                    <a:pt x="1049" y="291"/>
                  </a:lnTo>
                  <a:lnTo>
                    <a:pt x="1053" y="287"/>
                  </a:lnTo>
                  <a:lnTo>
                    <a:pt x="1057" y="287"/>
                  </a:lnTo>
                  <a:lnTo>
                    <a:pt x="1060" y="283"/>
                  </a:lnTo>
                  <a:lnTo>
                    <a:pt x="1064" y="283"/>
                  </a:lnTo>
                  <a:lnTo>
                    <a:pt x="1068" y="278"/>
                  </a:lnTo>
                  <a:lnTo>
                    <a:pt x="1075" y="266"/>
                  </a:lnTo>
                  <a:lnTo>
                    <a:pt x="1072" y="257"/>
                  </a:lnTo>
                  <a:lnTo>
                    <a:pt x="1072" y="253"/>
                  </a:lnTo>
                  <a:lnTo>
                    <a:pt x="1068" y="249"/>
                  </a:lnTo>
                  <a:lnTo>
                    <a:pt x="1068" y="245"/>
                  </a:lnTo>
                  <a:lnTo>
                    <a:pt x="1060" y="238"/>
                  </a:lnTo>
                  <a:lnTo>
                    <a:pt x="1057" y="238"/>
                  </a:lnTo>
                  <a:lnTo>
                    <a:pt x="1053" y="229"/>
                  </a:lnTo>
                  <a:lnTo>
                    <a:pt x="1060" y="225"/>
                  </a:lnTo>
                  <a:lnTo>
                    <a:pt x="1068" y="219"/>
                  </a:lnTo>
                  <a:lnTo>
                    <a:pt x="1064" y="212"/>
                  </a:lnTo>
                  <a:lnTo>
                    <a:pt x="1064" y="208"/>
                  </a:lnTo>
                  <a:lnTo>
                    <a:pt x="1060" y="200"/>
                  </a:lnTo>
                  <a:lnTo>
                    <a:pt x="1060" y="196"/>
                  </a:lnTo>
                  <a:lnTo>
                    <a:pt x="1061" y="193"/>
                  </a:lnTo>
                  <a:lnTo>
                    <a:pt x="1062" y="192"/>
                  </a:lnTo>
                  <a:lnTo>
                    <a:pt x="1062" y="191"/>
                  </a:lnTo>
                  <a:lnTo>
                    <a:pt x="1062" y="188"/>
                  </a:lnTo>
                  <a:lnTo>
                    <a:pt x="1062" y="186"/>
                  </a:lnTo>
                  <a:lnTo>
                    <a:pt x="1062" y="183"/>
                  </a:lnTo>
                  <a:lnTo>
                    <a:pt x="1062" y="182"/>
                  </a:lnTo>
                  <a:lnTo>
                    <a:pt x="1062" y="181"/>
                  </a:lnTo>
                  <a:lnTo>
                    <a:pt x="1062" y="179"/>
                  </a:lnTo>
                  <a:lnTo>
                    <a:pt x="1062" y="179"/>
                  </a:lnTo>
                  <a:lnTo>
                    <a:pt x="1064" y="178"/>
                  </a:lnTo>
                  <a:lnTo>
                    <a:pt x="1064" y="175"/>
                  </a:lnTo>
                  <a:lnTo>
                    <a:pt x="1075" y="175"/>
                  </a:lnTo>
                  <a:lnTo>
                    <a:pt x="1079" y="179"/>
                  </a:lnTo>
                  <a:lnTo>
                    <a:pt x="1099" y="179"/>
                  </a:lnTo>
                  <a:lnTo>
                    <a:pt x="1103" y="178"/>
                  </a:lnTo>
                  <a:lnTo>
                    <a:pt x="1104" y="177"/>
                  </a:lnTo>
                  <a:lnTo>
                    <a:pt x="1105" y="177"/>
                  </a:lnTo>
                  <a:lnTo>
                    <a:pt x="1107" y="177"/>
                  </a:lnTo>
                  <a:lnTo>
                    <a:pt x="1107" y="177"/>
                  </a:lnTo>
                  <a:lnTo>
                    <a:pt x="1108" y="177"/>
                  </a:lnTo>
                  <a:lnTo>
                    <a:pt x="1110" y="178"/>
                  </a:lnTo>
                  <a:lnTo>
                    <a:pt x="1113" y="178"/>
                  </a:lnTo>
                  <a:lnTo>
                    <a:pt x="1118" y="179"/>
                  </a:lnTo>
                  <a:lnTo>
                    <a:pt x="1122" y="183"/>
                  </a:lnTo>
                  <a:lnTo>
                    <a:pt x="1126" y="183"/>
                  </a:lnTo>
                  <a:lnTo>
                    <a:pt x="1138" y="196"/>
                  </a:lnTo>
                  <a:lnTo>
                    <a:pt x="1142" y="196"/>
                  </a:lnTo>
                  <a:lnTo>
                    <a:pt x="1149" y="200"/>
                  </a:lnTo>
                  <a:lnTo>
                    <a:pt x="1161" y="200"/>
                  </a:lnTo>
                  <a:lnTo>
                    <a:pt x="1161" y="221"/>
                  </a:lnTo>
                  <a:lnTo>
                    <a:pt x="1165" y="229"/>
                  </a:lnTo>
                  <a:lnTo>
                    <a:pt x="1173" y="229"/>
                  </a:lnTo>
                  <a:lnTo>
                    <a:pt x="1177" y="232"/>
                  </a:lnTo>
                  <a:lnTo>
                    <a:pt x="1178" y="235"/>
                  </a:lnTo>
                  <a:lnTo>
                    <a:pt x="1179" y="236"/>
                  </a:lnTo>
                  <a:lnTo>
                    <a:pt x="1180" y="238"/>
                  </a:lnTo>
                  <a:lnTo>
                    <a:pt x="1182" y="238"/>
                  </a:lnTo>
                  <a:lnTo>
                    <a:pt x="1184" y="238"/>
                  </a:lnTo>
                  <a:lnTo>
                    <a:pt x="1187" y="238"/>
                  </a:lnTo>
                  <a:lnTo>
                    <a:pt x="1192" y="238"/>
                  </a:lnTo>
                  <a:lnTo>
                    <a:pt x="1196" y="232"/>
                  </a:lnTo>
                  <a:lnTo>
                    <a:pt x="1204" y="232"/>
                  </a:lnTo>
                  <a:lnTo>
                    <a:pt x="1208" y="225"/>
                  </a:lnTo>
                  <a:lnTo>
                    <a:pt x="1208" y="221"/>
                  </a:lnTo>
                  <a:lnTo>
                    <a:pt x="1219" y="208"/>
                  </a:lnTo>
                  <a:lnTo>
                    <a:pt x="1223" y="212"/>
                  </a:lnTo>
                  <a:lnTo>
                    <a:pt x="1223" y="217"/>
                  </a:lnTo>
                  <a:lnTo>
                    <a:pt x="1227" y="221"/>
                  </a:lnTo>
                  <a:lnTo>
                    <a:pt x="1239" y="232"/>
                  </a:lnTo>
                  <a:lnTo>
                    <a:pt x="1243" y="238"/>
                  </a:lnTo>
                  <a:lnTo>
                    <a:pt x="1251" y="245"/>
                  </a:lnTo>
                  <a:lnTo>
                    <a:pt x="1254" y="262"/>
                  </a:lnTo>
                  <a:lnTo>
                    <a:pt x="1258" y="270"/>
                  </a:lnTo>
                  <a:lnTo>
                    <a:pt x="1262" y="274"/>
                  </a:lnTo>
                  <a:lnTo>
                    <a:pt x="1270" y="278"/>
                  </a:lnTo>
                  <a:lnTo>
                    <a:pt x="1274" y="283"/>
                  </a:lnTo>
                  <a:lnTo>
                    <a:pt x="1282" y="283"/>
                  </a:lnTo>
                  <a:lnTo>
                    <a:pt x="1286" y="287"/>
                  </a:lnTo>
                  <a:lnTo>
                    <a:pt x="1289" y="287"/>
                  </a:lnTo>
                  <a:lnTo>
                    <a:pt x="1289" y="288"/>
                  </a:lnTo>
                  <a:lnTo>
                    <a:pt x="1289" y="289"/>
                  </a:lnTo>
                  <a:lnTo>
                    <a:pt x="1289" y="289"/>
                  </a:lnTo>
                  <a:lnTo>
                    <a:pt x="1289" y="291"/>
                  </a:lnTo>
                  <a:lnTo>
                    <a:pt x="1289" y="291"/>
                  </a:lnTo>
                  <a:lnTo>
                    <a:pt x="1291" y="291"/>
                  </a:lnTo>
                  <a:lnTo>
                    <a:pt x="1292" y="291"/>
                  </a:lnTo>
                  <a:lnTo>
                    <a:pt x="1296" y="291"/>
                  </a:lnTo>
                  <a:lnTo>
                    <a:pt x="1301" y="291"/>
                  </a:lnTo>
                  <a:lnTo>
                    <a:pt x="1301" y="291"/>
                  </a:lnTo>
                  <a:lnTo>
                    <a:pt x="1302" y="292"/>
                  </a:lnTo>
                  <a:lnTo>
                    <a:pt x="1304" y="293"/>
                  </a:lnTo>
                  <a:lnTo>
                    <a:pt x="1305" y="295"/>
                  </a:lnTo>
                  <a:lnTo>
                    <a:pt x="1306" y="296"/>
                  </a:lnTo>
                  <a:lnTo>
                    <a:pt x="1306" y="297"/>
                  </a:lnTo>
                  <a:lnTo>
                    <a:pt x="1306" y="299"/>
                  </a:lnTo>
                  <a:lnTo>
                    <a:pt x="1304" y="299"/>
                  </a:lnTo>
                  <a:lnTo>
                    <a:pt x="1301" y="299"/>
                  </a:lnTo>
                  <a:lnTo>
                    <a:pt x="1293" y="299"/>
                  </a:lnTo>
                  <a:lnTo>
                    <a:pt x="1293" y="304"/>
                  </a:lnTo>
                  <a:lnTo>
                    <a:pt x="1308" y="304"/>
                  </a:lnTo>
                  <a:lnTo>
                    <a:pt x="1315" y="308"/>
                  </a:lnTo>
                  <a:lnTo>
                    <a:pt x="1323" y="308"/>
                  </a:lnTo>
                  <a:lnTo>
                    <a:pt x="1323" y="340"/>
                  </a:lnTo>
                  <a:lnTo>
                    <a:pt x="1323" y="344"/>
                  </a:lnTo>
                  <a:lnTo>
                    <a:pt x="1323" y="347"/>
                  </a:lnTo>
                  <a:lnTo>
                    <a:pt x="1322" y="348"/>
                  </a:lnTo>
                  <a:lnTo>
                    <a:pt x="1322" y="349"/>
                  </a:lnTo>
                  <a:lnTo>
                    <a:pt x="1321" y="350"/>
                  </a:lnTo>
                  <a:lnTo>
                    <a:pt x="1319" y="353"/>
                  </a:lnTo>
                  <a:lnTo>
                    <a:pt x="1315" y="357"/>
                  </a:lnTo>
                  <a:lnTo>
                    <a:pt x="1323" y="361"/>
                  </a:lnTo>
                  <a:lnTo>
                    <a:pt x="1327" y="370"/>
                  </a:lnTo>
                  <a:lnTo>
                    <a:pt x="1337" y="369"/>
                  </a:lnTo>
                  <a:lnTo>
                    <a:pt x="1345" y="370"/>
                  </a:lnTo>
                  <a:lnTo>
                    <a:pt x="1350" y="374"/>
                  </a:lnTo>
                  <a:lnTo>
                    <a:pt x="1346" y="378"/>
                  </a:lnTo>
                  <a:lnTo>
                    <a:pt x="1346" y="391"/>
                  </a:lnTo>
                  <a:lnTo>
                    <a:pt x="1348" y="391"/>
                  </a:lnTo>
                  <a:lnTo>
                    <a:pt x="1349" y="391"/>
                  </a:lnTo>
                  <a:lnTo>
                    <a:pt x="1349" y="392"/>
                  </a:lnTo>
                  <a:lnTo>
                    <a:pt x="1350" y="395"/>
                  </a:lnTo>
                  <a:lnTo>
                    <a:pt x="1350" y="395"/>
                  </a:lnTo>
                  <a:lnTo>
                    <a:pt x="1352" y="395"/>
                  </a:lnTo>
                  <a:lnTo>
                    <a:pt x="1352" y="395"/>
                  </a:lnTo>
                  <a:lnTo>
                    <a:pt x="1353" y="395"/>
                  </a:lnTo>
                  <a:lnTo>
                    <a:pt x="1354" y="396"/>
                  </a:lnTo>
                  <a:lnTo>
                    <a:pt x="1356" y="397"/>
                  </a:lnTo>
                  <a:lnTo>
                    <a:pt x="1356" y="397"/>
                  </a:lnTo>
                  <a:lnTo>
                    <a:pt x="1357" y="397"/>
                  </a:lnTo>
                  <a:lnTo>
                    <a:pt x="1357" y="397"/>
                  </a:lnTo>
                  <a:lnTo>
                    <a:pt x="1357" y="398"/>
                  </a:lnTo>
                  <a:lnTo>
                    <a:pt x="1357" y="398"/>
                  </a:lnTo>
                  <a:lnTo>
                    <a:pt x="1358" y="400"/>
                  </a:lnTo>
                  <a:lnTo>
                    <a:pt x="1358" y="402"/>
                  </a:lnTo>
                  <a:lnTo>
                    <a:pt x="1358" y="411"/>
                  </a:lnTo>
                  <a:lnTo>
                    <a:pt x="1350" y="411"/>
                  </a:lnTo>
                  <a:lnTo>
                    <a:pt x="1346" y="407"/>
                  </a:lnTo>
                  <a:lnTo>
                    <a:pt x="1343" y="402"/>
                  </a:lnTo>
                  <a:lnTo>
                    <a:pt x="1343" y="398"/>
                  </a:lnTo>
                  <a:lnTo>
                    <a:pt x="1339" y="398"/>
                  </a:lnTo>
                  <a:lnTo>
                    <a:pt x="1331" y="407"/>
                  </a:lnTo>
                  <a:lnTo>
                    <a:pt x="1323" y="407"/>
                  </a:lnTo>
                  <a:lnTo>
                    <a:pt x="1323" y="398"/>
                  </a:lnTo>
                  <a:lnTo>
                    <a:pt x="1304" y="398"/>
                  </a:lnTo>
                  <a:lnTo>
                    <a:pt x="1302" y="396"/>
                  </a:lnTo>
                  <a:lnTo>
                    <a:pt x="1300" y="393"/>
                  </a:lnTo>
                  <a:lnTo>
                    <a:pt x="1299" y="393"/>
                  </a:lnTo>
                  <a:lnTo>
                    <a:pt x="1297" y="393"/>
                  </a:lnTo>
                  <a:lnTo>
                    <a:pt x="1296" y="396"/>
                  </a:lnTo>
                  <a:lnTo>
                    <a:pt x="1293" y="398"/>
                  </a:lnTo>
                  <a:lnTo>
                    <a:pt x="1286" y="398"/>
                  </a:lnTo>
                  <a:lnTo>
                    <a:pt x="1282" y="395"/>
                  </a:lnTo>
                  <a:lnTo>
                    <a:pt x="1286" y="391"/>
                  </a:lnTo>
                  <a:lnTo>
                    <a:pt x="1289" y="387"/>
                  </a:lnTo>
                  <a:lnTo>
                    <a:pt x="1289" y="383"/>
                  </a:lnTo>
                  <a:lnTo>
                    <a:pt x="1291" y="380"/>
                  </a:lnTo>
                  <a:lnTo>
                    <a:pt x="1291" y="378"/>
                  </a:lnTo>
                  <a:lnTo>
                    <a:pt x="1292" y="378"/>
                  </a:lnTo>
                  <a:lnTo>
                    <a:pt x="1292" y="376"/>
                  </a:lnTo>
                  <a:lnTo>
                    <a:pt x="1293" y="375"/>
                  </a:lnTo>
                  <a:lnTo>
                    <a:pt x="1295" y="372"/>
                  </a:lnTo>
                  <a:lnTo>
                    <a:pt x="1297" y="370"/>
                  </a:lnTo>
                  <a:lnTo>
                    <a:pt x="1301" y="366"/>
                  </a:lnTo>
                  <a:lnTo>
                    <a:pt x="1301" y="361"/>
                  </a:lnTo>
                  <a:lnTo>
                    <a:pt x="1304" y="357"/>
                  </a:lnTo>
                  <a:lnTo>
                    <a:pt x="1304" y="353"/>
                  </a:lnTo>
                  <a:lnTo>
                    <a:pt x="1308" y="349"/>
                  </a:lnTo>
                  <a:lnTo>
                    <a:pt x="1311" y="340"/>
                  </a:lnTo>
                  <a:lnTo>
                    <a:pt x="1297" y="340"/>
                  </a:lnTo>
                  <a:lnTo>
                    <a:pt x="1293" y="345"/>
                  </a:lnTo>
                  <a:lnTo>
                    <a:pt x="1282" y="353"/>
                  </a:lnTo>
                  <a:lnTo>
                    <a:pt x="1278" y="357"/>
                  </a:lnTo>
                  <a:lnTo>
                    <a:pt x="1262" y="357"/>
                  </a:lnTo>
                  <a:lnTo>
                    <a:pt x="1258" y="361"/>
                  </a:lnTo>
                  <a:lnTo>
                    <a:pt x="1251" y="358"/>
                  </a:lnTo>
                  <a:lnTo>
                    <a:pt x="1247" y="357"/>
                  </a:lnTo>
                  <a:lnTo>
                    <a:pt x="1240" y="357"/>
                  </a:lnTo>
                  <a:lnTo>
                    <a:pt x="1231" y="357"/>
                  </a:lnTo>
                  <a:lnTo>
                    <a:pt x="1231" y="361"/>
                  </a:lnTo>
                  <a:lnTo>
                    <a:pt x="1235" y="361"/>
                  </a:lnTo>
                  <a:lnTo>
                    <a:pt x="1239" y="366"/>
                  </a:lnTo>
                  <a:lnTo>
                    <a:pt x="1240" y="366"/>
                  </a:lnTo>
                  <a:lnTo>
                    <a:pt x="1241" y="366"/>
                  </a:lnTo>
                  <a:lnTo>
                    <a:pt x="1243" y="366"/>
                  </a:lnTo>
                  <a:lnTo>
                    <a:pt x="1243" y="366"/>
                  </a:lnTo>
                  <a:lnTo>
                    <a:pt x="1243" y="366"/>
                  </a:lnTo>
                  <a:lnTo>
                    <a:pt x="1244" y="366"/>
                  </a:lnTo>
                  <a:lnTo>
                    <a:pt x="1245" y="367"/>
                  </a:lnTo>
                  <a:lnTo>
                    <a:pt x="1248" y="369"/>
                  </a:lnTo>
                  <a:lnTo>
                    <a:pt x="1251" y="370"/>
                  </a:lnTo>
                  <a:lnTo>
                    <a:pt x="1252" y="370"/>
                  </a:lnTo>
                  <a:lnTo>
                    <a:pt x="1253" y="371"/>
                  </a:lnTo>
                  <a:lnTo>
                    <a:pt x="1253" y="371"/>
                  </a:lnTo>
                  <a:lnTo>
                    <a:pt x="1252" y="371"/>
                  </a:lnTo>
                  <a:lnTo>
                    <a:pt x="1252" y="371"/>
                  </a:lnTo>
                  <a:lnTo>
                    <a:pt x="1253" y="372"/>
                  </a:lnTo>
                  <a:lnTo>
                    <a:pt x="1254" y="374"/>
                  </a:lnTo>
                  <a:lnTo>
                    <a:pt x="1245" y="374"/>
                  </a:lnTo>
                  <a:lnTo>
                    <a:pt x="1240" y="374"/>
                  </a:lnTo>
                  <a:lnTo>
                    <a:pt x="1236" y="372"/>
                  </a:lnTo>
                  <a:lnTo>
                    <a:pt x="1231" y="370"/>
                  </a:lnTo>
                  <a:lnTo>
                    <a:pt x="1227" y="366"/>
                  </a:lnTo>
                  <a:lnTo>
                    <a:pt x="1223" y="357"/>
                  </a:lnTo>
                  <a:lnTo>
                    <a:pt x="1204" y="357"/>
                  </a:lnTo>
                  <a:lnTo>
                    <a:pt x="1200" y="361"/>
                  </a:lnTo>
                  <a:lnTo>
                    <a:pt x="1196" y="361"/>
                  </a:lnTo>
                  <a:lnTo>
                    <a:pt x="1192" y="366"/>
                  </a:lnTo>
                  <a:lnTo>
                    <a:pt x="1184" y="370"/>
                  </a:lnTo>
                  <a:lnTo>
                    <a:pt x="1177" y="374"/>
                  </a:lnTo>
                  <a:lnTo>
                    <a:pt x="1173" y="378"/>
                  </a:lnTo>
                  <a:lnTo>
                    <a:pt x="1177" y="382"/>
                  </a:lnTo>
                  <a:lnTo>
                    <a:pt x="1180" y="378"/>
                  </a:lnTo>
                  <a:lnTo>
                    <a:pt x="1184" y="378"/>
                  </a:lnTo>
                  <a:lnTo>
                    <a:pt x="1192" y="374"/>
                  </a:lnTo>
                  <a:lnTo>
                    <a:pt x="1219" y="374"/>
                  </a:lnTo>
                  <a:lnTo>
                    <a:pt x="1223" y="378"/>
                  </a:lnTo>
                  <a:lnTo>
                    <a:pt x="1223" y="382"/>
                  </a:lnTo>
                  <a:lnTo>
                    <a:pt x="1219" y="387"/>
                  </a:lnTo>
                  <a:lnTo>
                    <a:pt x="1212" y="391"/>
                  </a:lnTo>
                  <a:lnTo>
                    <a:pt x="1212" y="395"/>
                  </a:lnTo>
                  <a:lnTo>
                    <a:pt x="1215" y="395"/>
                  </a:lnTo>
                  <a:lnTo>
                    <a:pt x="1217" y="396"/>
                  </a:lnTo>
                  <a:lnTo>
                    <a:pt x="1218" y="396"/>
                  </a:lnTo>
                  <a:lnTo>
                    <a:pt x="1219" y="395"/>
                  </a:lnTo>
                  <a:lnTo>
                    <a:pt x="1219" y="395"/>
                  </a:lnTo>
                  <a:lnTo>
                    <a:pt x="1219" y="396"/>
                  </a:lnTo>
                  <a:lnTo>
                    <a:pt x="1218" y="397"/>
                  </a:lnTo>
                  <a:lnTo>
                    <a:pt x="1217" y="400"/>
                  </a:lnTo>
                  <a:lnTo>
                    <a:pt x="1215" y="402"/>
                  </a:lnTo>
                  <a:lnTo>
                    <a:pt x="1219" y="407"/>
                  </a:lnTo>
                  <a:lnTo>
                    <a:pt x="1219" y="407"/>
                  </a:lnTo>
                  <a:lnTo>
                    <a:pt x="1219" y="409"/>
                  </a:lnTo>
                  <a:lnTo>
                    <a:pt x="1219" y="410"/>
                  </a:lnTo>
                  <a:lnTo>
                    <a:pt x="1219" y="410"/>
                  </a:lnTo>
                  <a:lnTo>
                    <a:pt x="1219" y="411"/>
                  </a:lnTo>
                  <a:lnTo>
                    <a:pt x="1221" y="411"/>
                  </a:lnTo>
                  <a:lnTo>
                    <a:pt x="1222" y="410"/>
                  </a:lnTo>
                  <a:lnTo>
                    <a:pt x="1223" y="409"/>
                  </a:lnTo>
                  <a:lnTo>
                    <a:pt x="1227" y="407"/>
                  </a:lnTo>
                  <a:lnTo>
                    <a:pt x="1231" y="411"/>
                  </a:lnTo>
                  <a:lnTo>
                    <a:pt x="1239" y="411"/>
                  </a:lnTo>
                  <a:lnTo>
                    <a:pt x="1247" y="415"/>
                  </a:lnTo>
                  <a:lnTo>
                    <a:pt x="1247" y="423"/>
                  </a:lnTo>
                  <a:lnTo>
                    <a:pt x="1258" y="423"/>
                  </a:lnTo>
                  <a:lnTo>
                    <a:pt x="1258" y="420"/>
                  </a:lnTo>
                  <a:lnTo>
                    <a:pt x="1260" y="418"/>
                  </a:lnTo>
                  <a:lnTo>
                    <a:pt x="1260" y="417"/>
                  </a:lnTo>
                  <a:lnTo>
                    <a:pt x="1260" y="415"/>
                  </a:lnTo>
                  <a:lnTo>
                    <a:pt x="1261" y="414"/>
                  </a:lnTo>
                  <a:lnTo>
                    <a:pt x="1262" y="411"/>
                  </a:lnTo>
                  <a:lnTo>
                    <a:pt x="1266" y="407"/>
                  </a:lnTo>
                  <a:lnTo>
                    <a:pt x="1270" y="407"/>
                  </a:lnTo>
                  <a:lnTo>
                    <a:pt x="1270" y="415"/>
                  </a:lnTo>
                  <a:lnTo>
                    <a:pt x="1274" y="423"/>
                  </a:lnTo>
                  <a:lnTo>
                    <a:pt x="1270" y="423"/>
                  </a:lnTo>
                  <a:lnTo>
                    <a:pt x="1266" y="428"/>
                  </a:lnTo>
                  <a:lnTo>
                    <a:pt x="1263" y="430"/>
                  </a:lnTo>
                  <a:lnTo>
                    <a:pt x="1261" y="430"/>
                  </a:lnTo>
                  <a:lnTo>
                    <a:pt x="1260" y="431"/>
                  </a:lnTo>
                  <a:lnTo>
                    <a:pt x="1257" y="431"/>
                  </a:lnTo>
                  <a:lnTo>
                    <a:pt x="1254" y="432"/>
                  </a:lnTo>
                  <a:lnTo>
                    <a:pt x="1251" y="436"/>
                  </a:lnTo>
                  <a:lnTo>
                    <a:pt x="1247" y="436"/>
                  </a:lnTo>
                  <a:lnTo>
                    <a:pt x="1243" y="440"/>
                  </a:lnTo>
                  <a:lnTo>
                    <a:pt x="1231" y="440"/>
                  </a:lnTo>
                  <a:lnTo>
                    <a:pt x="1227" y="444"/>
                  </a:lnTo>
                  <a:lnTo>
                    <a:pt x="1223" y="446"/>
                  </a:lnTo>
                  <a:lnTo>
                    <a:pt x="1221" y="449"/>
                  </a:lnTo>
                  <a:lnTo>
                    <a:pt x="1219" y="450"/>
                  </a:lnTo>
                  <a:lnTo>
                    <a:pt x="1218" y="452"/>
                  </a:lnTo>
                  <a:lnTo>
                    <a:pt x="1217" y="453"/>
                  </a:lnTo>
                  <a:lnTo>
                    <a:pt x="1215" y="454"/>
                  </a:lnTo>
                  <a:lnTo>
                    <a:pt x="1212" y="455"/>
                  </a:lnTo>
                  <a:lnTo>
                    <a:pt x="1208" y="457"/>
                  </a:lnTo>
                  <a:lnTo>
                    <a:pt x="1206" y="454"/>
                  </a:lnTo>
                  <a:lnTo>
                    <a:pt x="1205" y="453"/>
                  </a:lnTo>
                  <a:lnTo>
                    <a:pt x="1205" y="452"/>
                  </a:lnTo>
                  <a:lnTo>
                    <a:pt x="1205" y="450"/>
                  </a:lnTo>
                  <a:lnTo>
                    <a:pt x="1204" y="448"/>
                  </a:lnTo>
                  <a:lnTo>
                    <a:pt x="1204" y="444"/>
                  </a:lnTo>
                  <a:lnTo>
                    <a:pt x="1208" y="436"/>
                  </a:lnTo>
                  <a:lnTo>
                    <a:pt x="1210" y="436"/>
                  </a:lnTo>
                  <a:lnTo>
                    <a:pt x="1212" y="436"/>
                  </a:lnTo>
                  <a:lnTo>
                    <a:pt x="1212" y="436"/>
                  </a:lnTo>
                  <a:lnTo>
                    <a:pt x="1212" y="437"/>
                  </a:lnTo>
                  <a:lnTo>
                    <a:pt x="1213" y="437"/>
                  </a:lnTo>
                  <a:lnTo>
                    <a:pt x="1213" y="437"/>
                  </a:lnTo>
                  <a:lnTo>
                    <a:pt x="1213" y="436"/>
                  </a:lnTo>
                  <a:lnTo>
                    <a:pt x="1214" y="435"/>
                  </a:lnTo>
                  <a:lnTo>
                    <a:pt x="1215" y="432"/>
                  </a:lnTo>
                  <a:lnTo>
                    <a:pt x="1217" y="431"/>
                  </a:lnTo>
                  <a:lnTo>
                    <a:pt x="1218" y="430"/>
                  </a:lnTo>
                  <a:lnTo>
                    <a:pt x="1218" y="430"/>
                  </a:lnTo>
                  <a:lnTo>
                    <a:pt x="1218" y="430"/>
                  </a:lnTo>
                  <a:lnTo>
                    <a:pt x="1217" y="430"/>
                  </a:lnTo>
                  <a:lnTo>
                    <a:pt x="1217" y="430"/>
                  </a:lnTo>
                  <a:lnTo>
                    <a:pt x="1215" y="428"/>
                  </a:lnTo>
                  <a:lnTo>
                    <a:pt x="1212" y="432"/>
                  </a:lnTo>
                  <a:lnTo>
                    <a:pt x="1200" y="432"/>
                  </a:lnTo>
                  <a:lnTo>
                    <a:pt x="1192" y="436"/>
                  </a:lnTo>
                  <a:lnTo>
                    <a:pt x="1188" y="440"/>
                  </a:lnTo>
                  <a:lnTo>
                    <a:pt x="1184" y="444"/>
                  </a:lnTo>
                  <a:lnTo>
                    <a:pt x="1169" y="444"/>
                  </a:lnTo>
                  <a:lnTo>
                    <a:pt x="1165" y="453"/>
                  </a:lnTo>
                  <a:lnTo>
                    <a:pt x="1157" y="453"/>
                  </a:lnTo>
                  <a:lnTo>
                    <a:pt x="1153" y="457"/>
                  </a:lnTo>
                  <a:lnTo>
                    <a:pt x="1145" y="470"/>
                  </a:lnTo>
                  <a:lnTo>
                    <a:pt x="1149" y="477"/>
                  </a:lnTo>
                  <a:lnTo>
                    <a:pt x="1153" y="481"/>
                  </a:lnTo>
                  <a:lnTo>
                    <a:pt x="1153" y="485"/>
                  </a:lnTo>
                  <a:lnTo>
                    <a:pt x="1142" y="485"/>
                  </a:lnTo>
                  <a:lnTo>
                    <a:pt x="1138" y="490"/>
                  </a:lnTo>
                  <a:lnTo>
                    <a:pt x="1122" y="490"/>
                  </a:lnTo>
                  <a:lnTo>
                    <a:pt x="1118" y="498"/>
                  </a:lnTo>
                  <a:lnTo>
                    <a:pt x="1107" y="498"/>
                  </a:lnTo>
                  <a:lnTo>
                    <a:pt x="1110" y="502"/>
                  </a:lnTo>
                  <a:lnTo>
                    <a:pt x="1110" y="506"/>
                  </a:lnTo>
                  <a:lnTo>
                    <a:pt x="1107" y="511"/>
                  </a:lnTo>
                  <a:lnTo>
                    <a:pt x="1107" y="515"/>
                  </a:lnTo>
                  <a:lnTo>
                    <a:pt x="1107" y="515"/>
                  </a:lnTo>
                  <a:lnTo>
                    <a:pt x="1105" y="515"/>
                  </a:lnTo>
                  <a:lnTo>
                    <a:pt x="1104" y="516"/>
                  </a:lnTo>
                  <a:lnTo>
                    <a:pt x="1104" y="516"/>
                  </a:lnTo>
                  <a:lnTo>
                    <a:pt x="1103" y="518"/>
                  </a:lnTo>
                  <a:lnTo>
                    <a:pt x="1101" y="518"/>
                  </a:lnTo>
                  <a:lnTo>
                    <a:pt x="1100" y="519"/>
                  </a:lnTo>
                  <a:lnTo>
                    <a:pt x="1099" y="520"/>
                  </a:lnTo>
                  <a:lnTo>
                    <a:pt x="1097" y="520"/>
                  </a:lnTo>
                  <a:lnTo>
                    <a:pt x="1097" y="520"/>
                  </a:lnTo>
                  <a:lnTo>
                    <a:pt x="1097" y="522"/>
                  </a:lnTo>
                  <a:lnTo>
                    <a:pt x="1096" y="522"/>
                  </a:lnTo>
                  <a:lnTo>
                    <a:pt x="1095" y="523"/>
                  </a:lnTo>
                  <a:lnTo>
                    <a:pt x="1095" y="528"/>
                  </a:lnTo>
                  <a:lnTo>
                    <a:pt x="1095" y="532"/>
                  </a:lnTo>
                  <a:lnTo>
                    <a:pt x="1095" y="533"/>
                  </a:lnTo>
                  <a:lnTo>
                    <a:pt x="1095" y="536"/>
                  </a:lnTo>
                  <a:lnTo>
                    <a:pt x="1095" y="537"/>
                  </a:lnTo>
                  <a:lnTo>
                    <a:pt x="1094" y="538"/>
                  </a:lnTo>
                  <a:lnTo>
                    <a:pt x="1094" y="540"/>
                  </a:lnTo>
                  <a:lnTo>
                    <a:pt x="1091" y="544"/>
                  </a:lnTo>
                  <a:lnTo>
                    <a:pt x="1091" y="542"/>
                  </a:lnTo>
                  <a:lnTo>
                    <a:pt x="1090" y="542"/>
                  </a:lnTo>
                  <a:lnTo>
                    <a:pt x="1090" y="541"/>
                  </a:lnTo>
                  <a:lnTo>
                    <a:pt x="1090" y="541"/>
                  </a:lnTo>
                  <a:lnTo>
                    <a:pt x="1088" y="541"/>
                  </a:lnTo>
                  <a:lnTo>
                    <a:pt x="1088" y="540"/>
                  </a:lnTo>
                  <a:lnTo>
                    <a:pt x="1088" y="540"/>
                  </a:lnTo>
                  <a:lnTo>
                    <a:pt x="1087" y="537"/>
                  </a:lnTo>
                  <a:lnTo>
                    <a:pt x="1086" y="536"/>
                  </a:lnTo>
                  <a:lnTo>
                    <a:pt x="1086" y="535"/>
                  </a:lnTo>
                  <a:lnTo>
                    <a:pt x="1085" y="533"/>
                  </a:lnTo>
                  <a:lnTo>
                    <a:pt x="1083" y="531"/>
                  </a:lnTo>
                  <a:lnTo>
                    <a:pt x="1083" y="523"/>
                  </a:lnTo>
                  <a:lnTo>
                    <a:pt x="1079" y="523"/>
                  </a:lnTo>
                  <a:lnTo>
                    <a:pt x="1079" y="551"/>
                  </a:lnTo>
                  <a:lnTo>
                    <a:pt x="1083" y="557"/>
                  </a:lnTo>
                  <a:lnTo>
                    <a:pt x="1087" y="564"/>
                  </a:lnTo>
                  <a:lnTo>
                    <a:pt x="1086" y="566"/>
                  </a:lnTo>
                  <a:lnTo>
                    <a:pt x="1085" y="566"/>
                  </a:lnTo>
                  <a:lnTo>
                    <a:pt x="1085" y="564"/>
                  </a:lnTo>
                  <a:lnTo>
                    <a:pt x="1083" y="564"/>
                  </a:lnTo>
                  <a:lnTo>
                    <a:pt x="1085" y="566"/>
                  </a:lnTo>
                  <a:lnTo>
                    <a:pt x="1085" y="567"/>
                  </a:lnTo>
                  <a:lnTo>
                    <a:pt x="1086" y="570"/>
                  </a:lnTo>
                  <a:lnTo>
                    <a:pt x="1087" y="572"/>
                  </a:lnTo>
                  <a:lnTo>
                    <a:pt x="1079" y="585"/>
                  </a:lnTo>
                  <a:lnTo>
                    <a:pt x="1075" y="589"/>
                  </a:lnTo>
                  <a:lnTo>
                    <a:pt x="1073" y="590"/>
                  </a:lnTo>
                  <a:lnTo>
                    <a:pt x="1070" y="592"/>
                  </a:lnTo>
                  <a:lnTo>
                    <a:pt x="1069" y="592"/>
                  </a:lnTo>
                  <a:lnTo>
                    <a:pt x="1068" y="592"/>
                  </a:lnTo>
                  <a:lnTo>
                    <a:pt x="1066" y="593"/>
                  </a:lnTo>
                  <a:lnTo>
                    <a:pt x="1065" y="594"/>
                  </a:lnTo>
                  <a:lnTo>
                    <a:pt x="1064" y="596"/>
                  </a:lnTo>
                  <a:lnTo>
                    <a:pt x="1060" y="598"/>
                  </a:lnTo>
                  <a:lnTo>
                    <a:pt x="1057" y="602"/>
                  </a:lnTo>
                  <a:lnTo>
                    <a:pt x="1053" y="602"/>
                  </a:lnTo>
                  <a:lnTo>
                    <a:pt x="1049" y="606"/>
                  </a:lnTo>
                  <a:lnTo>
                    <a:pt x="1046" y="611"/>
                  </a:lnTo>
                  <a:lnTo>
                    <a:pt x="1043" y="614"/>
                  </a:lnTo>
                  <a:lnTo>
                    <a:pt x="1040" y="616"/>
                  </a:lnTo>
                  <a:lnTo>
                    <a:pt x="1039" y="618"/>
                  </a:lnTo>
                  <a:lnTo>
                    <a:pt x="1037" y="619"/>
                  </a:lnTo>
                  <a:lnTo>
                    <a:pt x="1035" y="619"/>
                  </a:lnTo>
                  <a:lnTo>
                    <a:pt x="1034" y="619"/>
                  </a:lnTo>
                  <a:lnTo>
                    <a:pt x="1034" y="620"/>
                  </a:lnTo>
                  <a:lnTo>
                    <a:pt x="1033" y="620"/>
                  </a:lnTo>
                  <a:lnTo>
                    <a:pt x="1033" y="621"/>
                  </a:lnTo>
                  <a:lnTo>
                    <a:pt x="1031" y="621"/>
                  </a:lnTo>
                  <a:lnTo>
                    <a:pt x="1031" y="621"/>
                  </a:lnTo>
                  <a:lnTo>
                    <a:pt x="1030" y="621"/>
                  </a:lnTo>
                  <a:lnTo>
                    <a:pt x="1030" y="623"/>
                  </a:lnTo>
                  <a:lnTo>
                    <a:pt x="1026" y="627"/>
                  </a:lnTo>
                  <a:lnTo>
                    <a:pt x="1026" y="631"/>
                  </a:lnTo>
                  <a:lnTo>
                    <a:pt x="1022" y="634"/>
                  </a:lnTo>
                  <a:lnTo>
                    <a:pt x="1022" y="643"/>
                  </a:lnTo>
                  <a:lnTo>
                    <a:pt x="1018" y="643"/>
                  </a:lnTo>
                  <a:lnTo>
                    <a:pt x="1017" y="645"/>
                  </a:lnTo>
                  <a:lnTo>
                    <a:pt x="1016" y="645"/>
                  </a:lnTo>
                  <a:lnTo>
                    <a:pt x="1016" y="646"/>
                  </a:lnTo>
                  <a:lnTo>
                    <a:pt x="1017" y="647"/>
                  </a:lnTo>
                  <a:lnTo>
                    <a:pt x="1018" y="649"/>
                  </a:lnTo>
                  <a:lnTo>
                    <a:pt x="1020" y="650"/>
                  </a:lnTo>
                  <a:lnTo>
                    <a:pt x="1021" y="651"/>
                  </a:lnTo>
                  <a:lnTo>
                    <a:pt x="1022" y="651"/>
                  </a:lnTo>
                  <a:lnTo>
                    <a:pt x="1022" y="664"/>
                  </a:lnTo>
                  <a:lnTo>
                    <a:pt x="1026" y="668"/>
                  </a:lnTo>
                  <a:lnTo>
                    <a:pt x="1030" y="682"/>
                  </a:lnTo>
                  <a:lnTo>
                    <a:pt x="1034" y="697"/>
                  </a:lnTo>
                  <a:lnTo>
                    <a:pt x="1038" y="702"/>
                  </a:lnTo>
                  <a:lnTo>
                    <a:pt x="1038" y="717"/>
                  </a:lnTo>
                  <a:lnTo>
                    <a:pt x="1034" y="723"/>
                  </a:lnTo>
                  <a:lnTo>
                    <a:pt x="1034" y="726"/>
                  </a:lnTo>
                  <a:lnTo>
                    <a:pt x="1022" y="726"/>
                  </a:lnTo>
                  <a:lnTo>
                    <a:pt x="1022" y="723"/>
                  </a:lnTo>
                  <a:lnTo>
                    <a:pt x="1014" y="714"/>
                  </a:lnTo>
                  <a:lnTo>
                    <a:pt x="1014" y="706"/>
                  </a:lnTo>
                  <a:lnTo>
                    <a:pt x="1007" y="697"/>
                  </a:lnTo>
                  <a:lnTo>
                    <a:pt x="1007" y="689"/>
                  </a:lnTo>
                  <a:lnTo>
                    <a:pt x="1003" y="685"/>
                  </a:lnTo>
                  <a:lnTo>
                    <a:pt x="1003" y="672"/>
                  </a:lnTo>
                  <a:lnTo>
                    <a:pt x="995" y="660"/>
                  </a:lnTo>
                  <a:lnTo>
                    <a:pt x="991" y="655"/>
                  </a:lnTo>
                  <a:lnTo>
                    <a:pt x="987" y="655"/>
                  </a:lnTo>
                  <a:lnTo>
                    <a:pt x="983" y="660"/>
                  </a:lnTo>
                  <a:lnTo>
                    <a:pt x="978" y="659"/>
                  </a:lnTo>
                  <a:lnTo>
                    <a:pt x="976" y="659"/>
                  </a:lnTo>
                  <a:lnTo>
                    <a:pt x="974" y="659"/>
                  </a:lnTo>
                  <a:lnTo>
                    <a:pt x="973" y="658"/>
                  </a:lnTo>
                  <a:lnTo>
                    <a:pt x="970" y="658"/>
                  </a:lnTo>
                  <a:lnTo>
                    <a:pt x="968" y="655"/>
                  </a:lnTo>
                  <a:lnTo>
                    <a:pt x="964" y="651"/>
                  </a:lnTo>
                  <a:lnTo>
                    <a:pt x="921" y="651"/>
                  </a:lnTo>
                  <a:lnTo>
                    <a:pt x="921" y="655"/>
                  </a:lnTo>
                  <a:lnTo>
                    <a:pt x="925" y="660"/>
                  </a:lnTo>
                  <a:lnTo>
                    <a:pt x="925" y="668"/>
                  </a:lnTo>
                  <a:lnTo>
                    <a:pt x="906" y="668"/>
                  </a:lnTo>
                  <a:lnTo>
                    <a:pt x="902" y="664"/>
                  </a:lnTo>
                  <a:lnTo>
                    <a:pt x="894" y="660"/>
                  </a:lnTo>
                  <a:lnTo>
                    <a:pt x="890" y="664"/>
                  </a:lnTo>
                  <a:lnTo>
                    <a:pt x="886" y="664"/>
                  </a:lnTo>
                  <a:lnTo>
                    <a:pt x="882" y="660"/>
                  </a:lnTo>
                  <a:lnTo>
                    <a:pt x="871" y="660"/>
                  </a:lnTo>
                  <a:lnTo>
                    <a:pt x="867" y="664"/>
                  </a:lnTo>
                  <a:lnTo>
                    <a:pt x="863" y="664"/>
                  </a:lnTo>
                  <a:lnTo>
                    <a:pt x="859" y="668"/>
                  </a:lnTo>
                  <a:lnTo>
                    <a:pt x="859" y="672"/>
                  </a:lnTo>
                  <a:lnTo>
                    <a:pt x="855" y="676"/>
                  </a:lnTo>
                  <a:lnTo>
                    <a:pt x="847" y="676"/>
                  </a:lnTo>
                  <a:lnTo>
                    <a:pt x="843" y="681"/>
                  </a:lnTo>
                  <a:lnTo>
                    <a:pt x="835" y="689"/>
                  </a:lnTo>
                  <a:lnTo>
                    <a:pt x="835" y="693"/>
                  </a:lnTo>
                  <a:lnTo>
                    <a:pt x="832" y="697"/>
                  </a:lnTo>
                  <a:lnTo>
                    <a:pt x="832" y="710"/>
                  </a:lnTo>
                  <a:lnTo>
                    <a:pt x="835" y="714"/>
                  </a:lnTo>
                  <a:lnTo>
                    <a:pt x="834" y="723"/>
                  </a:lnTo>
                  <a:lnTo>
                    <a:pt x="833" y="726"/>
                  </a:lnTo>
                  <a:lnTo>
                    <a:pt x="832" y="729"/>
                  </a:lnTo>
                  <a:lnTo>
                    <a:pt x="830" y="732"/>
                  </a:lnTo>
                  <a:lnTo>
                    <a:pt x="829" y="737"/>
                  </a:lnTo>
                  <a:lnTo>
                    <a:pt x="828" y="747"/>
                  </a:lnTo>
                  <a:lnTo>
                    <a:pt x="828" y="750"/>
                  </a:lnTo>
                  <a:lnTo>
                    <a:pt x="828" y="754"/>
                  </a:lnTo>
                  <a:lnTo>
                    <a:pt x="828" y="758"/>
                  </a:lnTo>
                  <a:lnTo>
                    <a:pt x="828" y="762"/>
                  </a:lnTo>
                  <a:lnTo>
                    <a:pt x="828" y="764"/>
                  </a:lnTo>
                  <a:lnTo>
                    <a:pt x="829" y="768"/>
                  </a:lnTo>
                  <a:lnTo>
                    <a:pt x="829" y="772"/>
                  </a:lnTo>
                  <a:lnTo>
                    <a:pt x="829" y="773"/>
                  </a:lnTo>
                  <a:lnTo>
                    <a:pt x="829" y="774"/>
                  </a:lnTo>
                  <a:lnTo>
                    <a:pt x="829" y="774"/>
                  </a:lnTo>
                  <a:lnTo>
                    <a:pt x="830" y="774"/>
                  </a:lnTo>
                  <a:lnTo>
                    <a:pt x="830" y="774"/>
                  </a:lnTo>
                  <a:lnTo>
                    <a:pt x="832" y="774"/>
                  </a:lnTo>
                  <a:lnTo>
                    <a:pt x="832" y="776"/>
                  </a:lnTo>
                  <a:lnTo>
                    <a:pt x="835" y="784"/>
                  </a:lnTo>
                  <a:lnTo>
                    <a:pt x="835" y="789"/>
                  </a:lnTo>
                  <a:lnTo>
                    <a:pt x="837" y="793"/>
                  </a:lnTo>
                  <a:lnTo>
                    <a:pt x="838" y="797"/>
                  </a:lnTo>
                  <a:lnTo>
                    <a:pt x="839" y="799"/>
                  </a:lnTo>
                  <a:lnTo>
                    <a:pt x="841" y="800"/>
                  </a:lnTo>
                  <a:lnTo>
                    <a:pt x="843" y="804"/>
                  </a:lnTo>
                  <a:lnTo>
                    <a:pt x="845" y="808"/>
                  </a:lnTo>
                  <a:lnTo>
                    <a:pt x="847" y="812"/>
                  </a:lnTo>
                  <a:lnTo>
                    <a:pt x="847" y="815"/>
                  </a:lnTo>
                  <a:lnTo>
                    <a:pt x="848" y="816"/>
                  </a:lnTo>
                  <a:lnTo>
                    <a:pt x="848" y="817"/>
                  </a:lnTo>
                  <a:lnTo>
                    <a:pt x="848" y="819"/>
                  </a:lnTo>
                  <a:lnTo>
                    <a:pt x="850" y="819"/>
                  </a:lnTo>
                  <a:lnTo>
                    <a:pt x="852" y="820"/>
                  </a:lnTo>
                  <a:lnTo>
                    <a:pt x="855" y="820"/>
                  </a:lnTo>
                  <a:lnTo>
                    <a:pt x="859" y="821"/>
                  </a:lnTo>
                  <a:lnTo>
                    <a:pt x="867" y="830"/>
                  </a:lnTo>
                  <a:lnTo>
                    <a:pt x="869" y="828"/>
                  </a:lnTo>
                  <a:lnTo>
                    <a:pt x="872" y="828"/>
                  </a:lnTo>
                  <a:lnTo>
                    <a:pt x="873" y="826"/>
                  </a:lnTo>
                  <a:lnTo>
                    <a:pt x="876" y="826"/>
                  </a:lnTo>
                  <a:lnTo>
                    <a:pt x="878" y="826"/>
                  </a:lnTo>
                  <a:lnTo>
                    <a:pt x="882" y="825"/>
                  </a:lnTo>
                  <a:lnTo>
                    <a:pt x="886" y="821"/>
                  </a:lnTo>
                  <a:lnTo>
                    <a:pt x="894" y="821"/>
                  </a:lnTo>
                  <a:lnTo>
                    <a:pt x="898" y="825"/>
                  </a:lnTo>
                  <a:lnTo>
                    <a:pt x="902" y="821"/>
                  </a:lnTo>
                  <a:lnTo>
                    <a:pt x="904" y="819"/>
                  </a:lnTo>
                  <a:lnTo>
                    <a:pt x="906" y="817"/>
                  </a:lnTo>
                  <a:lnTo>
                    <a:pt x="907" y="816"/>
                  </a:lnTo>
                  <a:lnTo>
                    <a:pt x="907" y="815"/>
                  </a:lnTo>
                  <a:lnTo>
                    <a:pt x="908" y="813"/>
                  </a:lnTo>
                  <a:lnTo>
                    <a:pt x="908" y="811"/>
                  </a:lnTo>
                  <a:lnTo>
                    <a:pt x="908" y="808"/>
                  </a:lnTo>
                  <a:lnTo>
                    <a:pt x="909" y="804"/>
                  </a:lnTo>
                  <a:lnTo>
                    <a:pt x="913" y="800"/>
                  </a:lnTo>
                  <a:lnTo>
                    <a:pt x="913" y="789"/>
                  </a:lnTo>
                  <a:lnTo>
                    <a:pt x="917" y="784"/>
                  </a:lnTo>
                  <a:lnTo>
                    <a:pt x="921" y="784"/>
                  </a:lnTo>
                  <a:lnTo>
                    <a:pt x="926" y="784"/>
                  </a:lnTo>
                  <a:lnTo>
                    <a:pt x="930" y="784"/>
                  </a:lnTo>
                  <a:lnTo>
                    <a:pt x="931" y="784"/>
                  </a:lnTo>
                  <a:lnTo>
                    <a:pt x="933" y="784"/>
                  </a:lnTo>
                  <a:lnTo>
                    <a:pt x="933" y="784"/>
                  </a:lnTo>
                  <a:lnTo>
                    <a:pt x="931" y="784"/>
                  </a:lnTo>
                  <a:lnTo>
                    <a:pt x="931" y="782"/>
                  </a:lnTo>
                  <a:lnTo>
                    <a:pt x="931" y="781"/>
                  </a:lnTo>
                  <a:lnTo>
                    <a:pt x="933" y="780"/>
                  </a:lnTo>
                  <a:lnTo>
                    <a:pt x="956" y="780"/>
                  </a:lnTo>
                  <a:lnTo>
                    <a:pt x="955" y="791"/>
                  </a:lnTo>
                  <a:lnTo>
                    <a:pt x="954" y="797"/>
                  </a:lnTo>
                  <a:lnTo>
                    <a:pt x="952" y="799"/>
                  </a:lnTo>
                  <a:lnTo>
                    <a:pt x="950" y="803"/>
                  </a:lnTo>
                  <a:lnTo>
                    <a:pt x="948" y="809"/>
                  </a:lnTo>
                  <a:lnTo>
                    <a:pt x="948" y="821"/>
                  </a:lnTo>
                  <a:lnTo>
                    <a:pt x="947" y="822"/>
                  </a:lnTo>
                  <a:lnTo>
                    <a:pt x="947" y="822"/>
                  </a:lnTo>
                  <a:lnTo>
                    <a:pt x="947" y="824"/>
                  </a:lnTo>
                  <a:lnTo>
                    <a:pt x="946" y="825"/>
                  </a:lnTo>
                  <a:lnTo>
                    <a:pt x="946" y="825"/>
                  </a:lnTo>
                  <a:lnTo>
                    <a:pt x="944" y="826"/>
                  </a:lnTo>
                  <a:lnTo>
                    <a:pt x="943" y="828"/>
                  </a:lnTo>
                  <a:lnTo>
                    <a:pt x="943" y="829"/>
                  </a:lnTo>
                  <a:lnTo>
                    <a:pt x="942" y="830"/>
                  </a:lnTo>
                  <a:lnTo>
                    <a:pt x="942" y="832"/>
                  </a:lnTo>
                  <a:lnTo>
                    <a:pt x="941" y="834"/>
                  </a:lnTo>
                  <a:lnTo>
                    <a:pt x="941" y="851"/>
                  </a:lnTo>
                  <a:lnTo>
                    <a:pt x="937" y="855"/>
                  </a:lnTo>
                  <a:lnTo>
                    <a:pt x="933" y="863"/>
                  </a:lnTo>
                  <a:lnTo>
                    <a:pt x="934" y="864"/>
                  </a:lnTo>
                  <a:lnTo>
                    <a:pt x="934" y="865"/>
                  </a:lnTo>
                  <a:lnTo>
                    <a:pt x="934" y="867"/>
                  </a:lnTo>
                  <a:lnTo>
                    <a:pt x="934" y="867"/>
                  </a:lnTo>
                  <a:lnTo>
                    <a:pt x="934" y="867"/>
                  </a:lnTo>
                  <a:lnTo>
                    <a:pt x="937" y="868"/>
                  </a:lnTo>
                  <a:lnTo>
                    <a:pt x="939" y="868"/>
                  </a:lnTo>
                  <a:lnTo>
                    <a:pt x="944" y="868"/>
                  </a:lnTo>
                  <a:lnTo>
                    <a:pt x="947" y="868"/>
                  </a:lnTo>
                  <a:lnTo>
                    <a:pt x="950" y="868"/>
                  </a:lnTo>
                  <a:lnTo>
                    <a:pt x="952" y="867"/>
                  </a:lnTo>
                  <a:lnTo>
                    <a:pt x="955" y="867"/>
                  </a:lnTo>
                  <a:lnTo>
                    <a:pt x="956" y="867"/>
                  </a:lnTo>
                  <a:lnTo>
                    <a:pt x="957" y="865"/>
                  </a:lnTo>
                  <a:lnTo>
                    <a:pt x="957" y="865"/>
                  </a:lnTo>
                  <a:lnTo>
                    <a:pt x="959" y="864"/>
                  </a:lnTo>
                  <a:lnTo>
                    <a:pt x="960" y="863"/>
                  </a:lnTo>
                  <a:lnTo>
                    <a:pt x="983" y="863"/>
                  </a:lnTo>
                  <a:lnTo>
                    <a:pt x="987" y="867"/>
                  </a:lnTo>
                  <a:lnTo>
                    <a:pt x="995" y="872"/>
                  </a:lnTo>
                  <a:lnTo>
                    <a:pt x="999" y="876"/>
                  </a:lnTo>
                  <a:lnTo>
                    <a:pt x="999" y="892"/>
                  </a:lnTo>
                  <a:lnTo>
                    <a:pt x="996" y="892"/>
                  </a:lnTo>
                  <a:lnTo>
                    <a:pt x="995" y="894"/>
                  </a:lnTo>
                  <a:lnTo>
                    <a:pt x="995" y="896"/>
                  </a:lnTo>
                  <a:lnTo>
                    <a:pt x="994" y="899"/>
                  </a:lnTo>
                  <a:lnTo>
                    <a:pt x="994" y="903"/>
                  </a:lnTo>
                  <a:lnTo>
                    <a:pt x="995" y="905"/>
                  </a:lnTo>
                  <a:lnTo>
                    <a:pt x="995" y="909"/>
                  </a:lnTo>
                  <a:lnTo>
                    <a:pt x="995" y="913"/>
                  </a:lnTo>
                  <a:lnTo>
                    <a:pt x="995" y="942"/>
                  </a:lnTo>
                  <a:lnTo>
                    <a:pt x="999" y="946"/>
                  </a:lnTo>
                  <a:lnTo>
                    <a:pt x="1018" y="966"/>
                  </a:lnTo>
                  <a:lnTo>
                    <a:pt x="1024" y="966"/>
                  </a:lnTo>
                  <a:lnTo>
                    <a:pt x="1026" y="965"/>
                  </a:lnTo>
                  <a:lnTo>
                    <a:pt x="1030" y="965"/>
                  </a:lnTo>
                  <a:lnTo>
                    <a:pt x="1033" y="964"/>
                  </a:lnTo>
                  <a:lnTo>
                    <a:pt x="1038" y="963"/>
                  </a:lnTo>
                  <a:lnTo>
                    <a:pt x="1046" y="959"/>
                  </a:lnTo>
                  <a:lnTo>
                    <a:pt x="1057" y="959"/>
                  </a:lnTo>
                  <a:lnTo>
                    <a:pt x="1069" y="974"/>
                  </a:lnTo>
                  <a:lnTo>
                    <a:pt x="1075" y="970"/>
                  </a:lnTo>
                  <a:lnTo>
                    <a:pt x="1081" y="964"/>
                  </a:lnTo>
                  <a:lnTo>
                    <a:pt x="1085" y="961"/>
                  </a:lnTo>
                  <a:lnTo>
                    <a:pt x="1086" y="957"/>
                  </a:lnTo>
                  <a:lnTo>
                    <a:pt x="1087" y="952"/>
                  </a:lnTo>
                  <a:lnTo>
                    <a:pt x="1088" y="942"/>
                  </a:lnTo>
                  <a:lnTo>
                    <a:pt x="1095" y="938"/>
                  </a:lnTo>
                  <a:lnTo>
                    <a:pt x="1103" y="934"/>
                  </a:lnTo>
                  <a:lnTo>
                    <a:pt x="1107" y="934"/>
                  </a:lnTo>
                  <a:lnTo>
                    <a:pt x="1114" y="929"/>
                  </a:lnTo>
                  <a:lnTo>
                    <a:pt x="1117" y="929"/>
                  </a:lnTo>
                  <a:lnTo>
                    <a:pt x="1118" y="929"/>
                  </a:lnTo>
                  <a:lnTo>
                    <a:pt x="1118" y="929"/>
                  </a:lnTo>
                  <a:lnTo>
                    <a:pt x="1118" y="929"/>
                  </a:lnTo>
                  <a:lnTo>
                    <a:pt x="1120" y="929"/>
                  </a:lnTo>
                  <a:lnTo>
                    <a:pt x="1120" y="929"/>
                  </a:lnTo>
                  <a:lnTo>
                    <a:pt x="1121" y="928"/>
                  </a:lnTo>
                  <a:lnTo>
                    <a:pt x="1123" y="926"/>
                  </a:lnTo>
                  <a:lnTo>
                    <a:pt x="1126" y="925"/>
                  </a:lnTo>
                  <a:lnTo>
                    <a:pt x="1129" y="925"/>
                  </a:lnTo>
                  <a:lnTo>
                    <a:pt x="1129" y="924"/>
                  </a:lnTo>
                  <a:lnTo>
                    <a:pt x="1129" y="924"/>
                  </a:lnTo>
                  <a:lnTo>
                    <a:pt x="1129" y="924"/>
                  </a:lnTo>
                  <a:lnTo>
                    <a:pt x="1129" y="924"/>
                  </a:lnTo>
                  <a:lnTo>
                    <a:pt x="1129" y="922"/>
                  </a:lnTo>
                  <a:lnTo>
                    <a:pt x="1130" y="921"/>
                  </a:lnTo>
                  <a:lnTo>
                    <a:pt x="1134" y="917"/>
                  </a:lnTo>
                  <a:lnTo>
                    <a:pt x="1143" y="917"/>
                  </a:lnTo>
                  <a:lnTo>
                    <a:pt x="1138" y="934"/>
                  </a:lnTo>
                  <a:lnTo>
                    <a:pt x="1145" y="934"/>
                  </a:lnTo>
                  <a:lnTo>
                    <a:pt x="1149" y="929"/>
                  </a:lnTo>
                  <a:lnTo>
                    <a:pt x="1153" y="921"/>
                  </a:lnTo>
                  <a:lnTo>
                    <a:pt x="1161" y="925"/>
                  </a:lnTo>
                  <a:lnTo>
                    <a:pt x="1169" y="929"/>
                  </a:lnTo>
                  <a:lnTo>
                    <a:pt x="1173" y="934"/>
                  </a:lnTo>
                  <a:lnTo>
                    <a:pt x="1180" y="942"/>
                  </a:lnTo>
                  <a:lnTo>
                    <a:pt x="1184" y="942"/>
                  </a:lnTo>
                  <a:lnTo>
                    <a:pt x="1193" y="942"/>
                  </a:lnTo>
                  <a:lnTo>
                    <a:pt x="1197" y="942"/>
                  </a:lnTo>
                  <a:lnTo>
                    <a:pt x="1201" y="943"/>
                  </a:lnTo>
                  <a:lnTo>
                    <a:pt x="1208" y="946"/>
                  </a:lnTo>
                  <a:lnTo>
                    <a:pt x="1212" y="950"/>
                  </a:lnTo>
                  <a:lnTo>
                    <a:pt x="1215" y="950"/>
                  </a:lnTo>
                  <a:lnTo>
                    <a:pt x="1219" y="946"/>
                  </a:lnTo>
                  <a:lnTo>
                    <a:pt x="1223" y="946"/>
                  </a:lnTo>
                  <a:lnTo>
                    <a:pt x="1226" y="944"/>
                  </a:lnTo>
                  <a:lnTo>
                    <a:pt x="1228" y="943"/>
                  </a:lnTo>
                  <a:lnTo>
                    <a:pt x="1230" y="942"/>
                  </a:lnTo>
                  <a:lnTo>
                    <a:pt x="1231" y="942"/>
                  </a:lnTo>
                  <a:lnTo>
                    <a:pt x="1232" y="942"/>
                  </a:lnTo>
                  <a:lnTo>
                    <a:pt x="1235" y="942"/>
                  </a:lnTo>
                  <a:lnTo>
                    <a:pt x="1238" y="942"/>
                  </a:lnTo>
                  <a:lnTo>
                    <a:pt x="1243" y="942"/>
                  </a:lnTo>
                  <a:lnTo>
                    <a:pt x="1244" y="947"/>
                  </a:lnTo>
                  <a:lnTo>
                    <a:pt x="1245" y="950"/>
                  </a:lnTo>
                  <a:lnTo>
                    <a:pt x="1245" y="951"/>
                  </a:lnTo>
                  <a:lnTo>
                    <a:pt x="1245" y="951"/>
                  </a:lnTo>
                  <a:lnTo>
                    <a:pt x="1245" y="951"/>
                  </a:lnTo>
                  <a:lnTo>
                    <a:pt x="1245" y="950"/>
                  </a:lnTo>
                  <a:lnTo>
                    <a:pt x="1244" y="950"/>
                  </a:lnTo>
                  <a:lnTo>
                    <a:pt x="1244" y="950"/>
                  </a:lnTo>
                  <a:lnTo>
                    <a:pt x="1244" y="950"/>
                  </a:lnTo>
                  <a:lnTo>
                    <a:pt x="1245" y="951"/>
                  </a:lnTo>
                  <a:lnTo>
                    <a:pt x="1247" y="955"/>
                  </a:lnTo>
                  <a:lnTo>
                    <a:pt x="1258" y="955"/>
                  </a:lnTo>
                  <a:lnTo>
                    <a:pt x="1260" y="957"/>
                  </a:lnTo>
                  <a:lnTo>
                    <a:pt x="1261" y="959"/>
                  </a:lnTo>
                  <a:lnTo>
                    <a:pt x="1262" y="960"/>
                  </a:lnTo>
                  <a:lnTo>
                    <a:pt x="1263" y="961"/>
                  </a:lnTo>
                  <a:lnTo>
                    <a:pt x="1263" y="963"/>
                  </a:lnTo>
                  <a:lnTo>
                    <a:pt x="1263" y="964"/>
                  </a:lnTo>
                  <a:lnTo>
                    <a:pt x="1265" y="966"/>
                  </a:lnTo>
                  <a:lnTo>
                    <a:pt x="1266" y="970"/>
                  </a:lnTo>
                  <a:lnTo>
                    <a:pt x="1270" y="970"/>
                  </a:lnTo>
                  <a:lnTo>
                    <a:pt x="1278" y="975"/>
                  </a:lnTo>
                  <a:lnTo>
                    <a:pt x="1284" y="979"/>
                  </a:lnTo>
                  <a:lnTo>
                    <a:pt x="1289" y="986"/>
                  </a:lnTo>
                  <a:lnTo>
                    <a:pt x="1293" y="996"/>
                  </a:lnTo>
                  <a:lnTo>
                    <a:pt x="1297" y="1000"/>
                  </a:lnTo>
                  <a:lnTo>
                    <a:pt x="1301" y="1000"/>
                  </a:lnTo>
                  <a:lnTo>
                    <a:pt x="1308" y="1008"/>
                  </a:lnTo>
                  <a:lnTo>
                    <a:pt x="1310" y="1009"/>
                  </a:lnTo>
                  <a:lnTo>
                    <a:pt x="1310" y="1011"/>
                  </a:lnTo>
                  <a:lnTo>
                    <a:pt x="1310" y="1011"/>
                  </a:lnTo>
                  <a:lnTo>
                    <a:pt x="1311" y="1011"/>
                  </a:lnTo>
                  <a:lnTo>
                    <a:pt x="1313" y="1012"/>
                  </a:lnTo>
                  <a:lnTo>
                    <a:pt x="1317" y="1012"/>
                  </a:lnTo>
                  <a:lnTo>
                    <a:pt x="1318" y="1012"/>
                  </a:lnTo>
                  <a:lnTo>
                    <a:pt x="1321" y="1012"/>
                  </a:lnTo>
                  <a:lnTo>
                    <a:pt x="1323" y="1013"/>
                  </a:lnTo>
                  <a:lnTo>
                    <a:pt x="1330" y="1013"/>
                  </a:lnTo>
                  <a:lnTo>
                    <a:pt x="1336" y="1012"/>
                  </a:lnTo>
                  <a:lnTo>
                    <a:pt x="1343" y="1012"/>
                  </a:lnTo>
                  <a:lnTo>
                    <a:pt x="1346" y="1017"/>
                  </a:lnTo>
                  <a:lnTo>
                    <a:pt x="1350" y="1017"/>
                  </a:lnTo>
                  <a:lnTo>
                    <a:pt x="1354" y="1021"/>
                  </a:lnTo>
                  <a:lnTo>
                    <a:pt x="1363" y="1023"/>
                  </a:lnTo>
                  <a:lnTo>
                    <a:pt x="1367" y="1027"/>
                  </a:lnTo>
                  <a:lnTo>
                    <a:pt x="1371" y="1031"/>
                  </a:lnTo>
                  <a:lnTo>
                    <a:pt x="1378" y="1038"/>
                  </a:lnTo>
                  <a:lnTo>
                    <a:pt x="1382" y="1042"/>
                  </a:lnTo>
                  <a:lnTo>
                    <a:pt x="1382" y="1053"/>
                  </a:lnTo>
                  <a:lnTo>
                    <a:pt x="1385" y="1057"/>
                  </a:lnTo>
                  <a:lnTo>
                    <a:pt x="1385" y="1066"/>
                  </a:lnTo>
                  <a:lnTo>
                    <a:pt x="1389" y="1070"/>
                  </a:lnTo>
                  <a:lnTo>
                    <a:pt x="1391" y="1073"/>
                  </a:lnTo>
                  <a:lnTo>
                    <a:pt x="1392" y="1074"/>
                  </a:lnTo>
                  <a:lnTo>
                    <a:pt x="1392" y="1075"/>
                  </a:lnTo>
                  <a:lnTo>
                    <a:pt x="1392" y="1075"/>
                  </a:lnTo>
                  <a:lnTo>
                    <a:pt x="1392" y="1077"/>
                  </a:lnTo>
                  <a:lnTo>
                    <a:pt x="1392" y="1078"/>
                  </a:lnTo>
                  <a:lnTo>
                    <a:pt x="1393" y="1079"/>
                  </a:lnTo>
                  <a:lnTo>
                    <a:pt x="1393" y="1083"/>
                  </a:lnTo>
                  <a:lnTo>
                    <a:pt x="1389" y="1091"/>
                  </a:lnTo>
                  <a:lnTo>
                    <a:pt x="1385" y="1095"/>
                  </a:lnTo>
                  <a:lnTo>
                    <a:pt x="1382" y="1099"/>
                  </a:lnTo>
                  <a:lnTo>
                    <a:pt x="1389" y="1104"/>
                  </a:lnTo>
                  <a:lnTo>
                    <a:pt x="1389" y="1095"/>
                  </a:lnTo>
                  <a:lnTo>
                    <a:pt x="1393" y="1095"/>
                  </a:lnTo>
                  <a:lnTo>
                    <a:pt x="1397" y="1103"/>
                  </a:lnTo>
                  <a:lnTo>
                    <a:pt x="1409" y="1104"/>
                  </a:lnTo>
                  <a:lnTo>
                    <a:pt x="1413" y="1108"/>
                  </a:lnTo>
                  <a:lnTo>
                    <a:pt x="1409" y="1112"/>
                  </a:lnTo>
                  <a:lnTo>
                    <a:pt x="1409" y="1116"/>
                  </a:lnTo>
                  <a:lnTo>
                    <a:pt x="1405" y="1119"/>
                  </a:lnTo>
                  <a:lnTo>
                    <a:pt x="1401" y="1125"/>
                  </a:lnTo>
                  <a:lnTo>
                    <a:pt x="1401" y="1129"/>
                  </a:lnTo>
                  <a:lnTo>
                    <a:pt x="1405" y="1129"/>
                  </a:lnTo>
                  <a:lnTo>
                    <a:pt x="1417" y="1112"/>
                  </a:lnTo>
                  <a:lnTo>
                    <a:pt x="1418" y="1110"/>
                  </a:lnTo>
                  <a:lnTo>
                    <a:pt x="1418" y="1109"/>
                  </a:lnTo>
                  <a:lnTo>
                    <a:pt x="1418" y="1109"/>
                  </a:lnTo>
                  <a:lnTo>
                    <a:pt x="1417" y="1108"/>
                  </a:lnTo>
                  <a:lnTo>
                    <a:pt x="1418" y="1108"/>
                  </a:lnTo>
                  <a:lnTo>
                    <a:pt x="1418" y="1108"/>
                  </a:lnTo>
                  <a:lnTo>
                    <a:pt x="1420" y="1108"/>
                  </a:lnTo>
                  <a:lnTo>
                    <a:pt x="1423" y="1108"/>
                  </a:lnTo>
                  <a:lnTo>
                    <a:pt x="1428" y="1108"/>
                  </a:lnTo>
                  <a:lnTo>
                    <a:pt x="1432" y="1112"/>
                  </a:lnTo>
                  <a:lnTo>
                    <a:pt x="1436" y="1112"/>
                  </a:lnTo>
                  <a:lnTo>
                    <a:pt x="1440" y="1116"/>
                  </a:lnTo>
                  <a:lnTo>
                    <a:pt x="1444" y="1116"/>
                  </a:lnTo>
                  <a:lnTo>
                    <a:pt x="1448" y="1119"/>
                  </a:lnTo>
                  <a:lnTo>
                    <a:pt x="1452" y="1119"/>
                  </a:lnTo>
                  <a:lnTo>
                    <a:pt x="1459" y="1129"/>
                  </a:lnTo>
                  <a:lnTo>
                    <a:pt x="1459" y="1136"/>
                  </a:lnTo>
                  <a:lnTo>
                    <a:pt x="1479" y="1136"/>
                  </a:lnTo>
                  <a:lnTo>
                    <a:pt x="1483" y="1140"/>
                  </a:lnTo>
                  <a:lnTo>
                    <a:pt x="1514" y="1140"/>
                  </a:lnTo>
                  <a:lnTo>
                    <a:pt x="1518" y="1145"/>
                  </a:lnTo>
                  <a:lnTo>
                    <a:pt x="1541" y="1166"/>
                  </a:lnTo>
                  <a:lnTo>
                    <a:pt x="1548" y="1174"/>
                  </a:lnTo>
                  <a:lnTo>
                    <a:pt x="1563" y="1174"/>
                  </a:lnTo>
                  <a:lnTo>
                    <a:pt x="1567" y="1182"/>
                  </a:lnTo>
                  <a:lnTo>
                    <a:pt x="1571" y="1191"/>
                  </a:lnTo>
                  <a:lnTo>
                    <a:pt x="1571" y="1223"/>
                  </a:lnTo>
                  <a:lnTo>
                    <a:pt x="1567" y="1228"/>
                  </a:lnTo>
                  <a:lnTo>
                    <a:pt x="1567" y="1231"/>
                  </a:lnTo>
                  <a:lnTo>
                    <a:pt x="1567" y="1234"/>
                  </a:lnTo>
                  <a:lnTo>
                    <a:pt x="1566" y="1235"/>
                  </a:lnTo>
                  <a:lnTo>
                    <a:pt x="1566" y="1236"/>
                  </a:lnTo>
                  <a:lnTo>
                    <a:pt x="1564" y="1237"/>
                  </a:lnTo>
                  <a:lnTo>
                    <a:pt x="1563" y="1240"/>
                  </a:lnTo>
                  <a:lnTo>
                    <a:pt x="1555" y="1249"/>
                  </a:lnTo>
                  <a:lnTo>
                    <a:pt x="1550" y="1256"/>
                  </a:lnTo>
                  <a:lnTo>
                    <a:pt x="1546" y="1259"/>
                  </a:lnTo>
                  <a:lnTo>
                    <a:pt x="1544" y="1265"/>
                  </a:lnTo>
                  <a:lnTo>
                    <a:pt x="1541" y="1274"/>
                  </a:lnTo>
                  <a:lnTo>
                    <a:pt x="1537" y="1278"/>
                  </a:lnTo>
                  <a:lnTo>
                    <a:pt x="1537" y="1282"/>
                  </a:lnTo>
                  <a:lnTo>
                    <a:pt x="1533" y="1285"/>
                  </a:lnTo>
                  <a:lnTo>
                    <a:pt x="1527" y="1292"/>
                  </a:lnTo>
                  <a:lnTo>
                    <a:pt x="1527" y="1292"/>
                  </a:lnTo>
                  <a:lnTo>
                    <a:pt x="1525" y="1293"/>
                  </a:lnTo>
                  <a:lnTo>
                    <a:pt x="1525" y="1295"/>
                  </a:lnTo>
                  <a:lnTo>
                    <a:pt x="1522" y="1302"/>
                  </a:lnTo>
                  <a:lnTo>
                    <a:pt x="1522" y="1357"/>
                  </a:lnTo>
                  <a:lnTo>
                    <a:pt x="1520" y="1357"/>
                  </a:lnTo>
                  <a:lnTo>
                    <a:pt x="1519" y="1358"/>
                  </a:lnTo>
                  <a:lnTo>
                    <a:pt x="1519" y="1358"/>
                  </a:lnTo>
                  <a:lnTo>
                    <a:pt x="1519" y="1359"/>
                  </a:lnTo>
                  <a:lnTo>
                    <a:pt x="1518" y="1361"/>
                  </a:lnTo>
                  <a:lnTo>
                    <a:pt x="1518" y="1361"/>
                  </a:lnTo>
                  <a:lnTo>
                    <a:pt x="1515" y="1362"/>
                  </a:lnTo>
                  <a:lnTo>
                    <a:pt x="1514" y="1366"/>
                  </a:lnTo>
                  <a:lnTo>
                    <a:pt x="1513" y="1370"/>
                  </a:lnTo>
                  <a:lnTo>
                    <a:pt x="1513" y="1374"/>
                  </a:lnTo>
                  <a:lnTo>
                    <a:pt x="1514" y="1378"/>
                  </a:lnTo>
                  <a:lnTo>
                    <a:pt x="1514" y="1381"/>
                  </a:lnTo>
                  <a:lnTo>
                    <a:pt x="1509" y="1397"/>
                  </a:lnTo>
                  <a:lnTo>
                    <a:pt x="1502" y="1410"/>
                  </a:lnTo>
                  <a:lnTo>
                    <a:pt x="1498" y="1414"/>
                  </a:lnTo>
                  <a:lnTo>
                    <a:pt x="1498" y="1423"/>
                  </a:lnTo>
                  <a:lnTo>
                    <a:pt x="1494" y="1427"/>
                  </a:lnTo>
                  <a:lnTo>
                    <a:pt x="1483" y="1435"/>
                  </a:lnTo>
                  <a:lnTo>
                    <a:pt x="1477" y="1435"/>
                  </a:lnTo>
                  <a:lnTo>
                    <a:pt x="1475" y="1435"/>
                  </a:lnTo>
                  <a:lnTo>
                    <a:pt x="1472" y="1435"/>
                  </a:lnTo>
                  <a:lnTo>
                    <a:pt x="1471" y="1435"/>
                  </a:lnTo>
                  <a:lnTo>
                    <a:pt x="1470" y="1436"/>
                  </a:lnTo>
                  <a:lnTo>
                    <a:pt x="1468" y="1437"/>
                  </a:lnTo>
                  <a:lnTo>
                    <a:pt x="1467" y="1440"/>
                  </a:lnTo>
                  <a:lnTo>
                    <a:pt x="1462" y="1440"/>
                  </a:lnTo>
                  <a:lnTo>
                    <a:pt x="1459" y="1440"/>
                  </a:lnTo>
                  <a:lnTo>
                    <a:pt x="1458" y="1440"/>
                  </a:lnTo>
                  <a:lnTo>
                    <a:pt x="1457" y="1441"/>
                  </a:lnTo>
                  <a:lnTo>
                    <a:pt x="1454" y="1442"/>
                  </a:lnTo>
                  <a:lnTo>
                    <a:pt x="1452" y="1444"/>
                  </a:lnTo>
                  <a:lnTo>
                    <a:pt x="1448" y="1448"/>
                  </a:lnTo>
                  <a:lnTo>
                    <a:pt x="1444" y="1448"/>
                  </a:lnTo>
                  <a:lnTo>
                    <a:pt x="1440" y="1451"/>
                  </a:lnTo>
                  <a:lnTo>
                    <a:pt x="1436" y="1451"/>
                  </a:lnTo>
                  <a:lnTo>
                    <a:pt x="1432" y="1455"/>
                  </a:lnTo>
                  <a:lnTo>
                    <a:pt x="1413" y="1476"/>
                  </a:lnTo>
                  <a:lnTo>
                    <a:pt x="1409" y="1481"/>
                  </a:lnTo>
                  <a:lnTo>
                    <a:pt x="1409" y="1502"/>
                  </a:lnTo>
                  <a:lnTo>
                    <a:pt x="1410" y="1515"/>
                  </a:lnTo>
                  <a:lnTo>
                    <a:pt x="1397" y="1531"/>
                  </a:lnTo>
                  <a:lnTo>
                    <a:pt x="1393" y="1534"/>
                  </a:lnTo>
                  <a:lnTo>
                    <a:pt x="1393" y="1538"/>
                  </a:lnTo>
                  <a:lnTo>
                    <a:pt x="1389" y="1544"/>
                  </a:lnTo>
                  <a:lnTo>
                    <a:pt x="1389" y="1547"/>
                  </a:lnTo>
                  <a:lnTo>
                    <a:pt x="1378" y="1547"/>
                  </a:lnTo>
                  <a:lnTo>
                    <a:pt x="1374" y="1555"/>
                  </a:lnTo>
                  <a:lnTo>
                    <a:pt x="1372" y="1558"/>
                  </a:lnTo>
                  <a:lnTo>
                    <a:pt x="1372" y="1559"/>
                  </a:lnTo>
                  <a:lnTo>
                    <a:pt x="1371" y="1560"/>
                  </a:lnTo>
                  <a:lnTo>
                    <a:pt x="1371" y="1562"/>
                  </a:lnTo>
                  <a:lnTo>
                    <a:pt x="1371" y="1564"/>
                  </a:lnTo>
                  <a:lnTo>
                    <a:pt x="1370" y="1568"/>
                  </a:lnTo>
                  <a:lnTo>
                    <a:pt x="1366" y="1572"/>
                  </a:lnTo>
                  <a:lnTo>
                    <a:pt x="1366" y="1576"/>
                  </a:lnTo>
                  <a:lnTo>
                    <a:pt x="1362" y="1580"/>
                  </a:lnTo>
                  <a:lnTo>
                    <a:pt x="1362" y="1585"/>
                  </a:lnTo>
                  <a:lnTo>
                    <a:pt x="1358" y="1589"/>
                  </a:lnTo>
                  <a:lnTo>
                    <a:pt x="1350" y="1601"/>
                  </a:lnTo>
                  <a:lnTo>
                    <a:pt x="1346" y="1604"/>
                  </a:lnTo>
                  <a:lnTo>
                    <a:pt x="1343" y="1610"/>
                  </a:lnTo>
                  <a:lnTo>
                    <a:pt x="1339" y="1614"/>
                  </a:lnTo>
                  <a:lnTo>
                    <a:pt x="1327" y="1614"/>
                  </a:lnTo>
                  <a:lnTo>
                    <a:pt x="1318" y="1612"/>
                  </a:lnTo>
                  <a:lnTo>
                    <a:pt x="1310" y="1611"/>
                  </a:lnTo>
                  <a:lnTo>
                    <a:pt x="1301" y="1610"/>
                  </a:lnTo>
                  <a:lnTo>
                    <a:pt x="1297" y="1604"/>
                  </a:lnTo>
                  <a:lnTo>
                    <a:pt x="1301" y="1614"/>
                  </a:lnTo>
                  <a:lnTo>
                    <a:pt x="1304" y="1617"/>
                  </a:lnTo>
                  <a:lnTo>
                    <a:pt x="1304" y="1625"/>
                  </a:lnTo>
                  <a:lnTo>
                    <a:pt x="1311" y="1638"/>
                  </a:lnTo>
                  <a:lnTo>
                    <a:pt x="1311" y="1646"/>
                  </a:lnTo>
                  <a:lnTo>
                    <a:pt x="1308" y="1651"/>
                  </a:lnTo>
                  <a:lnTo>
                    <a:pt x="1308" y="1652"/>
                  </a:lnTo>
                  <a:lnTo>
                    <a:pt x="1306" y="1654"/>
                  </a:lnTo>
                  <a:lnTo>
                    <a:pt x="1306" y="1655"/>
                  </a:lnTo>
                  <a:lnTo>
                    <a:pt x="1305" y="1656"/>
                  </a:lnTo>
                  <a:lnTo>
                    <a:pt x="1304" y="1659"/>
                  </a:lnTo>
                  <a:lnTo>
                    <a:pt x="1304" y="1659"/>
                  </a:lnTo>
                  <a:lnTo>
                    <a:pt x="1304" y="1660"/>
                  </a:lnTo>
                  <a:lnTo>
                    <a:pt x="1302" y="1662"/>
                  </a:lnTo>
                  <a:lnTo>
                    <a:pt x="1302" y="1662"/>
                  </a:lnTo>
                  <a:lnTo>
                    <a:pt x="1302" y="1662"/>
                  </a:lnTo>
                  <a:lnTo>
                    <a:pt x="1301" y="1662"/>
                  </a:lnTo>
                  <a:lnTo>
                    <a:pt x="1301" y="1663"/>
                  </a:lnTo>
                  <a:lnTo>
                    <a:pt x="1297" y="1667"/>
                  </a:lnTo>
                  <a:lnTo>
                    <a:pt x="1289" y="1667"/>
                  </a:lnTo>
                  <a:lnTo>
                    <a:pt x="1286" y="1672"/>
                  </a:lnTo>
                  <a:lnTo>
                    <a:pt x="1274" y="1672"/>
                  </a:lnTo>
                  <a:lnTo>
                    <a:pt x="1266" y="1676"/>
                  </a:lnTo>
                  <a:lnTo>
                    <a:pt x="1254" y="1676"/>
                  </a:lnTo>
                  <a:lnTo>
                    <a:pt x="1253" y="1674"/>
                  </a:lnTo>
                  <a:lnTo>
                    <a:pt x="1253" y="1673"/>
                  </a:lnTo>
                  <a:lnTo>
                    <a:pt x="1253" y="1672"/>
                  </a:lnTo>
                  <a:lnTo>
                    <a:pt x="1253" y="1671"/>
                  </a:lnTo>
                  <a:lnTo>
                    <a:pt x="1253" y="1671"/>
                  </a:lnTo>
                  <a:lnTo>
                    <a:pt x="1252" y="1671"/>
                  </a:lnTo>
                  <a:lnTo>
                    <a:pt x="1251" y="1672"/>
                  </a:lnTo>
                  <a:lnTo>
                    <a:pt x="1249" y="1674"/>
                  </a:lnTo>
                  <a:lnTo>
                    <a:pt x="1248" y="1677"/>
                  </a:lnTo>
                  <a:lnTo>
                    <a:pt x="1248" y="1677"/>
                  </a:lnTo>
                  <a:lnTo>
                    <a:pt x="1247" y="1678"/>
                  </a:lnTo>
                  <a:lnTo>
                    <a:pt x="1247" y="1678"/>
                  </a:lnTo>
                  <a:lnTo>
                    <a:pt x="1248" y="1678"/>
                  </a:lnTo>
                  <a:lnTo>
                    <a:pt x="1248" y="1677"/>
                  </a:lnTo>
                  <a:lnTo>
                    <a:pt x="1248" y="1677"/>
                  </a:lnTo>
                  <a:lnTo>
                    <a:pt x="1249" y="1678"/>
                  </a:lnTo>
                  <a:lnTo>
                    <a:pt x="1251" y="1680"/>
                  </a:lnTo>
                  <a:lnTo>
                    <a:pt x="1248" y="1687"/>
                  </a:lnTo>
                  <a:lnTo>
                    <a:pt x="1247" y="1695"/>
                  </a:lnTo>
                  <a:lnTo>
                    <a:pt x="1247" y="1704"/>
                  </a:lnTo>
                  <a:lnTo>
                    <a:pt x="1227" y="1704"/>
                  </a:lnTo>
                  <a:lnTo>
                    <a:pt x="1223" y="1704"/>
                  </a:lnTo>
                  <a:lnTo>
                    <a:pt x="1221" y="1703"/>
                  </a:lnTo>
                  <a:lnTo>
                    <a:pt x="1219" y="1703"/>
                  </a:lnTo>
                  <a:lnTo>
                    <a:pt x="1218" y="1702"/>
                  </a:lnTo>
                  <a:lnTo>
                    <a:pt x="1215" y="1700"/>
                  </a:lnTo>
                  <a:lnTo>
                    <a:pt x="1215" y="1704"/>
                  </a:lnTo>
                  <a:lnTo>
                    <a:pt x="1215" y="1708"/>
                  </a:lnTo>
                  <a:lnTo>
                    <a:pt x="1215" y="1712"/>
                  </a:lnTo>
                  <a:lnTo>
                    <a:pt x="1214" y="1715"/>
                  </a:lnTo>
                  <a:lnTo>
                    <a:pt x="1215" y="1717"/>
                  </a:lnTo>
                  <a:lnTo>
                    <a:pt x="1215" y="1720"/>
                  </a:lnTo>
                  <a:lnTo>
                    <a:pt x="1217" y="1721"/>
                  </a:lnTo>
                  <a:lnTo>
                    <a:pt x="1219" y="1721"/>
                  </a:lnTo>
                  <a:lnTo>
                    <a:pt x="1223" y="1721"/>
                  </a:lnTo>
                  <a:lnTo>
                    <a:pt x="1231" y="1725"/>
                  </a:lnTo>
                  <a:lnTo>
                    <a:pt x="1230" y="1725"/>
                  </a:lnTo>
                  <a:lnTo>
                    <a:pt x="1228" y="1726"/>
                  </a:lnTo>
                  <a:lnTo>
                    <a:pt x="1228" y="1726"/>
                  </a:lnTo>
                  <a:lnTo>
                    <a:pt x="1227" y="1729"/>
                  </a:lnTo>
                  <a:lnTo>
                    <a:pt x="1227" y="1729"/>
                  </a:lnTo>
                  <a:lnTo>
                    <a:pt x="1226" y="1729"/>
                  </a:lnTo>
                  <a:lnTo>
                    <a:pt x="1226" y="1729"/>
                  </a:lnTo>
                  <a:lnTo>
                    <a:pt x="1225" y="1729"/>
                  </a:lnTo>
                  <a:lnTo>
                    <a:pt x="1223" y="1730"/>
                  </a:lnTo>
                  <a:lnTo>
                    <a:pt x="1222" y="1732"/>
                  </a:lnTo>
                  <a:lnTo>
                    <a:pt x="1222" y="1733"/>
                  </a:lnTo>
                  <a:lnTo>
                    <a:pt x="1221" y="1733"/>
                  </a:lnTo>
                  <a:lnTo>
                    <a:pt x="1221" y="1733"/>
                  </a:lnTo>
                  <a:lnTo>
                    <a:pt x="1221" y="1733"/>
                  </a:lnTo>
                  <a:lnTo>
                    <a:pt x="1221" y="1733"/>
                  </a:lnTo>
                  <a:lnTo>
                    <a:pt x="1221" y="1735"/>
                  </a:lnTo>
                  <a:lnTo>
                    <a:pt x="1219" y="1738"/>
                  </a:lnTo>
                  <a:lnTo>
                    <a:pt x="1215" y="1742"/>
                  </a:lnTo>
                  <a:lnTo>
                    <a:pt x="1214" y="1743"/>
                  </a:lnTo>
                  <a:lnTo>
                    <a:pt x="1213" y="1743"/>
                  </a:lnTo>
                  <a:lnTo>
                    <a:pt x="1213" y="1743"/>
                  </a:lnTo>
                  <a:lnTo>
                    <a:pt x="1212" y="1742"/>
                  </a:lnTo>
                  <a:lnTo>
                    <a:pt x="1212" y="1743"/>
                  </a:lnTo>
                  <a:lnTo>
                    <a:pt x="1212" y="1743"/>
                  </a:lnTo>
                  <a:lnTo>
                    <a:pt x="1212" y="1746"/>
                  </a:lnTo>
                  <a:lnTo>
                    <a:pt x="1212" y="1748"/>
                  </a:lnTo>
                  <a:lnTo>
                    <a:pt x="1212" y="1755"/>
                  </a:lnTo>
                  <a:lnTo>
                    <a:pt x="1212" y="1759"/>
                  </a:lnTo>
                  <a:lnTo>
                    <a:pt x="1208" y="1763"/>
                  </a:lnTo>
                  <a:lnTo>
                    <a:pt x="1204" y="1763"/>
                  </a:lnTo>
                  <a:lnTo>
                    <a:pt x="1200" y="1767"/>
                  </a:lnTo>
                  <a:lnTo>
                    <a:pt x="1192" y="1767"/>
                  </a:lnTo>
                  <a:lnTo>
                    <a:pt x="1188" y="1776"/>
                  </a:lnTo>
                  <a:lnTo>
                    <a:pt x="1184" y="1776"/>
                  </a:lnTo>
                  <a:lnTo>
                    <a:pt x="1183" y="1776"/>
                  </a:lnTo>
                  <a:lnTo>
                    <a:pt x="1182" y="1777"/>
                  </a:lnTo>
                  <a:lnTo>
                    <a:pt x="1183" y="1778"/>
                  </a:lnTo>
                  <a:lnTo>
                    <a:pt x="1183" y="1780"/>
                  </a:lnTo>
                  <a:lnTo>
                    <a:pt x="1184" y="1781"/>
                  </a:lnTo>
                  <a:lnTo>
                    <a:pt x="1187" y="1782"/>
                  </a:lnTo>
                  <a:lnTo>
                    <a:pt x="1187" y="1783"/>
                  </a:lnTo>
                  <a:lnTo>
                    <a:pt x="1188" y="1783"/>
                  </a:lnTo>
                  <a:lnTo>
                    <a:pt x="1192" y="1791"/>
                  </a:lnTo>
                  <a:lnTo>
                    <a:pt x="1204" y="1791"/>
                  </a:lnTo>
                  <a:lnTo>
                    <a:pt x="1208" y="1796"/>
                  </a:lnTo>
                  <a:lnTo>
                    <a:pt x="1208" y="1804"/>
                  </a:lnTo>
                  <a:lnTo>
                    <a:pt x="1200" y="1812"/>
                  </a:lnTo>
                  <a:lnTo>
                    <a:pt x="1192" y="1817"/>
                  </a:lnTo>
                  <a:lnTo>
                    <a:pt x="1184" y="1825"/>
                  </a:lnTo>
                  <a:lnTo>
                    <a:pt x="1184" y="1833"/>
                  </a:lnTo>
                  <a:lnTo>
                    <a:pt x="1180" y="1838"/>
                  </a:lnTo>
                  <a:lnTo>
                    <a:pt x="1177" y="1838"/>
                  </a:lnTo>
                  <a:lnTo>
                    <a:pt x="1173" y="1842"/>
                  </a:lnTo>
                  <a:lnTo>
                    <a:pt x="1165" y="1846"/>
                  </a:lnTo>
                  <a:lnTo>
                    <a:pt x="1165" y="1863"/>
                  </a:lnTo>
                  <a:lnTo>
                    <a:pt x="1173" y="1866"/>
                  </a:lnTo>
                  <a:lnTo>
                    <a:pt x="1173" y="1874"/>
                  </a:lnTo>
                  <a:lnTo>
                    <a:pt x="1177" y="1878"/>
                  </a:lnTo>
                  <a:lnTo>
                    <a:pt x="1177" y="1887"/>
                  </a:lnTo>
                  <a:lnTo>
                    <a:pt x="1184" y="1891"/>
                  </a:lnTo>
                  <a:lnTo>
                    <a:pt x="1188" y="1895"/>
                  </a:lnTo>
                  <a:lnTo>
                    <a:pt x="1212" y="1908"/>
                  </a:lnTo>
                  <a:lnTo>
                    <a:pt x="1204" y="1912"/>
                  </a:lnTo>
                  <a:lnTo>
                    <a:pt x="1192" y="1912"/>
                  </a:lnTo>
                  <a:lnTo>
                    <a:pt x="1188" y="1916"/>
                  </a:lnTo>
                  <a:lnTo>
                    <a:pt x="1169" y="1916"/>
                  </a:lnTo>
                  <a:lnTo>
                    <a:pt x="1157" y="1914"/>
                  </a:lnTo>
                  <a:lnTo>
                    <a:pt x="1148" y="1911"/>
                  </a:lnTo>
                  <a:lnTo>
                    <a:pt x="1142" y="1904"/>
                  </a:lnTo>
                  <a:lnTo>
                    <a:pt x="1138" y="1899"/>
                  </a:lnTo>
                  <a:lnTo>
                    <a:pt x="1134" y="1899"/>
                  </a:lnTo>
                  <a:lnTo>
                    <a:pt x="1132" y="1899"/>
                  </a:lnTo>
                  <a:lnTo>
                    <a:pt x="1130" y="1898"/>
                  </a:lnTo>
                  <a:lnTo>
                    <a:pt x="1129" y="1896"/>
                  </a:lnTo>
                  <a:lnTo>
                    <a:pt x="1126" y="1895"/>
                  </a:lnTo>
                  <a:lnTo>
                    <a:pt x="1118" y="1895"/>
                  </a:lnTo>
                  <a:lnTo>
                    <a:pt x="1114" y="1891"/>
                  </a:lnTo>
                  <a:lnTo>
                    <a:pt x="1110" y="1883"/>
                  </a:lnTo>
                  <a:lnTo>
                    <a:pt x="1107" y="1883"/>
                  </a:lnTo>
                  <a:lnTo>
                    <a:pt x="1107" y="1878"/>
                  </a:lnTo>
                  <a:lnTo>
                    <a:pt x="1108" y="1878"/>
                  </a:lnTo>
                  <a:lnTo>
                    <a:pt x="1109" y="1877"/>
                  </a:lnTo>
                  <a:lnTo>
                    <a:pt x="1109" y="1877"/>
                  </a:lnTo>
                  <a:lnTo>
                    <a:pt x="1109" y="1877"/>
                  </a:lnTo>
                  <a:lnTo>
                    <a:pt x="1109" y="1875"/>
                  </a:lnTo>
                  <a:lnTo>
                    <a:pt x="1110" y="1874"/>
                  </a:lnTo>
                  <a:lnTo>
                    <a:pt x="1112" y="1872"/>
                  </a:lnTo>
                  <a:lnTo>
                    <a:pt x="1113" y="1870"/>
                  </a:lnTo>
                  <a:lnTo>
                    <a:pt x="1113" y="1869"/>
                  </a:lnTo>
                  <a:lnTo>
                    <a:pt x="1114" y="1868"/>
                  </a:lnTo>
                  <a:lnTo>
                    <a:pt x="1114" y="1866"/>
                  </a:lnTo>
                  <a:lnTo>
                    <a:pt x="1107" y="1857"/>
                  </a:lnTo>
                  <a:lnTo>
                    <a:pt x="1099" y="1857"/>
                  </a:lnTo>
                  <a:lnTo>
                    <a:pt x="1099" y="1852"/>
                  </a:lnTo>
                  <a:lnTo>
                    <a:pt x="1099" y="1850"/>
                  </a:lnTo>
                  <a:lnTo>
                    <a:pt x="1099" y="1847"/>
                  </a:lnTo>
                  <a:lnTo>
                    <a:pt x="1100" y="1846"/>
                  </a:lnTo>
                  <a:lnTo>
                    <a:pt x="1100" y="1846"/>
                  </a:lnTo>
                  <a:lnTo>
                    <a:pt x="1100" y="1847"/>
                  </a:lnTo>
                  <a:lnTo>
                    <a:pt x="1101" y="1847"/>
                  </a:lnTo>
                  <a:lnTo>
                    <a:pt x="1101" y="1847"/>
                  </a:lnTo>
                  <a:lnTo>
                    <a:pt x="1103" y="1846"/>
                  </a:lnTo>
                  <a:lnTo>
                    <a:pt x="1107" y="1846"/>
                  </a:lnTo>
                  <a:lnTo>
                    <a:pt x="1103" y="1842"/>
                  </a:lnTo>
                  <a:lnTo>
                    <a:pt x="1095" y="1842"/>
                  </a:lnTo>
                  <a:lnTo>
                    <a:pt x="1095" y="1817"/>
                  </a:lnTo>
                  <a:lnTo>
                    <a:pt x="1103" y="1817"/>
                  </a:lnTo>
                  <a:lnTo>
                    <a:pt x="1104" y="1816"/>
                  </a:lnTo>
                  <a:lnTo>
                    <a:pt x="1105" y="1816"/>
                  </a:lnTo>
                  <a:lnTo>
                    <a:pt x="1107" y="1816"/>
                  </a:lnTo>
                  <a:lnTo>
                    <a:pt x="1107" y="1816"/>
                  </a:lnTo>
                  <a:lnTo>
                    <a:pt x="1108" y="1815"/>
                  </a:lnTo>
                  <a:lnTo>
                    <a:pt x="1108" y="1815"/>
                  </a:lnTo>
                  <a:lnTo>
                    <a:pt x="1107" y="1813"/>
                  </a:lnTo>
                  <a:lnTo>
                    <a:pt x="1104" y="1812"/>
                  </a:lnTo>
                  <a:lnTo>
                    <a:pt x="1101" y="1811"/>
                  </a:lnTo>
                  <a:lnTo>
                    <a:pt x="1101" y="1809"/>
                  </a:lnTo>
                  <a:lnTo>
                    <a:pt x="1101" y="1809"/>
                  </a:lnTo>
                  <a:lnTo>
                    <a:pt x="1101" y="1809"/>
                  </a:lnTo>
                  <a:lnTo>
                    <a:pt x="1101" y="1809"/>
                  </a:lnTo>
                  <a:lnTo>
                    <a:pt x="1101" y="1809"/>
                  </a:lnTo>
                  <a:lnTo>
                    <a:pt x="1101" y="1811"/>
                  </a:lnTo>
                  <a:lnTo>
                    <a:pt x="1101" y="1811"/>
                  </a:lnTo>
                  <a:lnTo>
                    <a:pt x="1099" y="1812"/>
                  </a:lnTo>
                  <a:lnTo>
                    <a:pt x="1095" y="1812"/>
                  </a:lnTo>
                  <a:lnTo>
                    <a:pt x="1095" y="1808"/>
                  </a:lnTo>
                  <a:lnTo>
                    <a:pt x="1099" y="1804"/>
                  </a:lnTo>
                  <a:lnTo>
                    <a:pt x="1103" y="1800"/>
                  </a:lnTo>
                  <a:lnTo>
                    <a:pt x="1107" y="1791"/>
                  </a:lnTo>
                  <a:lnTo>
                    <a:pt x="1107" y="1789"/>
                  </a:lnTo>
                  <a:lnTo>
                    <a:pt x="1105" y="1787"/>
                  </a:lnTo>
                  <a:lnTo>
                    <a:pt x="1103" y="1787"/>
                  </a:lnTo>
                  <a:lnTo>
                    <a:pt x="1101" y="1787"/>
                  </a:lnTo>
                  <a:lnTo>
                    <a:pt x="1097" y="1787"/>
                  </a:lnTo>
                  <a:lnTo>
                    <a:pt x="1095" y="1787"/>
                  </a:lnTo>
                  <a:lnTo>
                    <a:pt x="1091" y="1787"/>
                  </a:lnTo>
                  <a:lnTo>
                    <a:pt x="1095" y="1780"/>
                  </a:lnTo>
                  <a:lnTo>
                    <a:pt x="1099" y="1776"/>
                  </a:lnTo>
                  <a:lnTo>
                    <a:pt x="1103" y="1776"/>
                  </a:lnTo>
                  <a:lnTo>
                    <a:pt x="1105" y="1776"/>
                  </a:lnTo>
                  <a:lnTo>
                    <a:pt x="1107" y="1777"/>
                  </a:lnTo>
                  <a:lnTo>
                    <a:pt x="1108" y="1778"/>
                  </a:lnTo>
                  <a:lnTo>
                    <a:pt x="1110" y="1780"/>
                  </a:lnTo>
                  <a:lnTo>
                    <a:pt x="1114" y="1776"/>
                  </a:lnTo>
                  <a:lnTo>
                    <a:pt x="1114" y="1765"/>
                  </a:lnTo>
                  <a:lnTo>
                    <a:pt x="1116" y="1759"/>
                  </a:lnTo>
                  <a:lnTo>
                    <a:pt x="1117" y="1754"/>
                  </a:lnTo>
                  <a:lnTo>
                    <a:pt x="1118" y="1746"/>
                  </a:lnTo>
                  <a:lnTo>
                    <a:pt x="1118" y="1742"/>
                  </a:lnTo>
                  <a:lnTo>
                    <a:pt x="1120" y="1739"/>
                  </a:lnTo>
                  <a:lnTo>
                    <a:pt x="1121" y="1737"/>
                  </a:lnTo>
                  <a:lnTo>
                    <a:pt x="1122" y="1735"/>
                  </a:lnTo>
                  <a:lnTo>
                    <a:pt x="1122" y="1733"/>
                  </a:lnTo>
                  <a:lnTo>
                    <a:pt x="1122" y="1730"/>
                  </a:lnTo>
                  <a:lnTo>
                    <a:pt x="1122" y="1725"/>
                  </a:lnTo>
                  <a:lnTo>
                    <a:pt x="1122" y="1717"/>
                  </a:lnTo>
                  <a:lnTo>
                    <a:pt x="1120" y="1712"/>
                  </a:lnTo>
                  <a:lnTo>
                    <a:pt x="1114" y="1721"/>
                  </a:lnTo>
                  <a:lnTo>
                    <a:pt x="1114" y="1725"/>
                  </a:lnTo>
                  <a:lnTo>
                    <a:pt x="1107" y="1738"/>
                  </a:lnTo>
                  <a:lnTo>
                    <a:pt x="1103" y="1734"/>
                  </a:lnTo>
                  <a:lnTo>
                    <a:pt x="1107" y="1729"/>
                  </a:lnTo>
                  <a:lnTo>
                    <a:pt x="1107" y="1717"/>
                  </a:lnTo>
                  <a:lnTo>
                    <a:pt x="1110" y="1713"/>
                  </a:lnTo>
                  <a:lnTo>
                    <a:pt x="1110" y="1687"/>
                  </a:lnTo>
                  <a:lnTo>
                    <a:pt x="1114" y="1684"/>
                  </a:lnTo>
                  <a:lnTo>
                    <a:pt x="1114" y="1672"/>
                  </a:lnTo>
                  <a:lnTo>
                    <a:pt x="1114" y="1665"/>
                  </a:lnTo>
                  <a:lnTo>
                    <a:pt x="1114" y="1663"/>
                  </a:lnTo>
                  <a:lnTo>
                    <a:pt x="1114" y="1660"/>
                  </a:lnTo>
                  <a:lnTo>
                    <a:pt x="1114" y="1660"/>
                  </a:lnTo>
                  <a:lnTo>
                    <a:pt x="1114" y="1659"/>
                  </a:lnTo>
                  <a:lnTo>
                    <a:pt x="1113" y="1660"/>
                  </a:lnTo>
                  <a:lnTo>
                    <a:pt x="1113" y="1660"/>
                  </a:lnTo>
                  <a:lnTo>
                    <a:pt x="1112" y="1660"/>
                  </a:lnTo>
                  <a:lnTo>
                    <a:pt x="1110" y="1659"/>
                  </a:lnTo>
                  <a:lnTo>
                    <a:pt x="1110" y="1651"/>
                  </a:lnTo>
                  <a:lnTo>
                    <a:pt x="1118" y="1642"/>
                  </a:lnTo>
                  <a:lnTo>
                    <a:pt x="1118" y="1638"/>
                  </a:lnTo>
                  <a:lnTo>
                    <a:pt x="1122" y="1634"/>
                  </a:lnTo>
                  <a:lnTo>
                    <a:pt x="1122" y="1625"/>
                  </a:lnTo>
                  <a:lnTo>
                    <a:pt x="1126" y="1621"/>
                  </a:lnTo>
                  <a:lnTo>
                    <a:pt x="1127" y="1619"/>
                  </a:lnTo>
                  <a:lnTo>
                    <a:pt x="1129" y="1616"/>
                  </a:lnTo>
                  <a:lnTo>
                    <a:pt x="1129" y="1615"/>
                  </a:lnTo>
                  <a:lnTo>
                    <a:pt x="1130" y="1612"/>
                  </a:lnTo>
                  <a:lnTo>
                    <a:pt x="1130" y="1610"/>
                  </a:lnTo>
                  <a:lnTo>
                    <a:pt x="1130" y="1604"/>
                  </a:lnTo>
                  <a:lnTo>
                    <a:pt x="1134" y="1601"/>
                  </a:lnTo>
                  <a:lnTo>
                    <a:pt x="1134" y="1589"/>
                  </a:lnTo>
                  <a:lnTo>
                    <a:pt x="1138" y="1585"/>
                  </a:lnTo>
                  <a:lnTo>
                    <a:pt x="1138" y="1576"/>
                  </a:lnTo>
                  <a:lnTo>
                    <a:pt x="1138" y="1571"/>
                  </a:lnTo>
                  <a:lnTo>
                    <a:pt x="1138" y="1567"/>
                  </a:lnTo>
                  <a:lnTo>
                    <a:pt x="1138" y="1566"/>
                  </a:lnTo>
                  <a:lnTo>
                    <a:pt x="1138" y="1564"/>
                  </a:lnTo>
                  <a:lnTo>
                    <a:pt x="1138" y="1564"/>
                  </a:lnTo>
                  <a:lnTo>
                    <a:pt x="1136" y="1564"/>
                  </a:lnTo>
                  <a:lnTo>
                    <a:pt x="1136" y="1564"/>
                  </a:lnTo>
                  <a:lnTo>
                    <a:pt x="1135" y="1564"/>
                  </a:lnTo>
                  <a:lnTo>
                    <a:pt x="1134" y="1564"/>
                  </a:lnTo>
                  <a:lnTo>
                    <a:pt x="1134" y="1547"/>
                  </a:lnTo>
                  <a:lnTo>
                    <a:pt x="1138" y="1544"/>
                  </a:lnTo>
                  <a:lnTo>
                    <a:pt x="1138" y="1523"/>
                  </a:lnTo>
                  <a:lnTo>
                    <a:pt x="1142" y="1518"/>
                  </a:lnTo>
                  <a:lnTo>
                    <a:pt x="1142" y="1506"/>
                  </a:lnTo>
                  <a:lnTo>
                    <a:pt x="1145" y="1497"/>
                  </a:lnTo>
                  <a:lnTo>
                    <a:pt x="1145" y="1476"/>
                  </a:lnTo>
                  <a:lnTo>
                    <a:pt x="1149" y="1472"/>
                  </a:lnTo>
                  <a:lnTo>
                    <a:pt x="1149" y="1435"/>
                  </a:lnTo>
                  <a:lnTo>
                    <a:pt x="1151" y="1435"/>
                  </a:lnTo>
                  <a:lnTo>
                    <a:pt x="1152" y="1435"/>
                  </a:lnTo>
                  <a:lnTo>
                    <a:pt x="1152" y="1435"/>
                  </a:lnTo>
                  <a:lnTo>
                    <a:pt x="1153" y="1435"/>
                  </a:lnTo>
                  <a:lnTo>
                    <a:pt x="1153" y="1435"/>
                  </a:lnTo>
                  <a:lnTo>
                    <a:pt x="1153" y="1433"/>
                  </a:lnTo>
                  <a:lnTo>
                    <a:pt x="1153" y="1432"/>
                  </a:lnTo>
                  <a:lnTo>
                    <a:pt x="1153" y="1428"/>
                  </a:lnTo>
                  <a:lnTo>
                    <a:pt x="1153" y="1423"/>
                  </a:lnTo>
                  <a:lnTo>
                    <a:pt x="1153" y="1389"/>
                  </a:lnTo>
                  <a:lnTo>
                    <a:pt x="1149" y="1381"/>
                  </a:lnTo>
                  <a:lnTo>
                    <a:pt x="1148" y="1370"/>
                  </a:lnTo>
                  <a:lnTo>
                    <a:pt x="1138" y="1357"/>
                  </a:lnTo>
                  <a:lnTo>
                    <a:pt x="1134" y="1352"/>
                  </a:lnTo>
                  <a:lnTo>
                    <a:pt x="1126" y="1348"/>
                  </a:lnTo>
                  <a:lnTo>
                    <a:pt x="1122" y="1344"/>
                  </a:lnTo>
                  <a:lnTo>
                    <a:pt x="1118" y="1344"/>
                  </a:lnTo>
                  <a:lnTo>
                    <a:pt x="1114" y="1340"/>
                  </a:lnTo>
                  <a:lnTo>
                    <a:pt x="1110" y="1340"/>
                  </a:lnTo>
                  <a:lnTo>
                    <a:pt x="1103" y="1331"/>
                  </a:lnTo>
                  <a:lnTo>
                    <a:pt x="1099" y="1331"/>
                  </a:lnTo>
                  <a:lnTo>
                    <a:pt x="1083" y="1315"/>
                  </a:lnTo>
                  <a:lnTo>
                    <a:pt x="1082" y="1311"/>
                  </a:lnTo>
                  <a:lnTo>
                    <a:pt x="1081" y="1309"/>
                  </a:lnTo>
                  <a:lnTo>
                    <a:pt x="1081" y="1307"/>
                  </a:lnTo>
                  <a:lnTo>
                    <a:pt x="1081" y="1306"/>
                  </a:lnTo>
                  <a:lnTo>
                    <a:pt x="1079" y="1305"/>
                  </a:lnTo>
                  <a:lnTo>
                    <a:pt x="1079" y="1302"/>
                  </a:lnTo>
                  <a:lnTo>
                    <a:pt x="1079" y="1300"/>
                  </a:lnTo>
                  <a:lnTo>
                    <a:pt x="1079" y="1295"/>
                  </a:lnTo>
                  <a:lnTo>
                    <a:pt x="1075" y="1291"/>
                  </a:lnTo>
                  <a:lnTo>
                    <a:pt x="1075" y="1285"/>
                  </a:lnTo>
                  <a:lnTo>
                    <a:pt x="1072" y="1282"/>
                  </a:lnTo>
                  <a:lnTo>
                    <a:pt x="1070" y="1278"/>
                  </a:lnTo>
                  <a:lnTo>
                    <a:pt x="1069" y="1275"/>
                  </a:lnTo>
                  <a:lnTo>
                    <a:pt x="1068" y="1272"/>
                  </a:lnTo>
                  <a:lnTo>
                    <a:pt x="1066" y="1270"/>
                  </a:lnTo>
                  <a:lnTo>
                    <a:pt x="1065" y="1266"/>
                  </a:lnTo>
                  <a:lnTo>
                    <a:pt x="1064" y="1261"/>
                  </a:lnTo>
                  <a:lnTo>
                    <a:pt x="1060" y="1257"/>
                  </a:lnTo>
                  <a:lnTo>
                    <a:pt x="1057" y="1240"/>
                  </a:lnTo>
                  <a:lnTo>
                    <a:pt x="1053" y="1236"/>
                  </a:lnTo>
                  <a:lnTo>
                    <a:pt x="1053" y="1228"/>
                  </a:lnTo>
                  <a:lnTo>
                    <a:pt x="1049" y="1223"/>
                  </a:lnTo>
                  <a:lnTo>
                    <a:pt x="1046" y="1215"/>
                  </a:lnTo>
                  <a:lnTo>
                    <a:pt x="1042" y="1212"/>
                  </a:lnTo>
                  <a:lnTo>
                    <a:pt x="1039" y="1205"/>
                  </a:lnTo>
                  <a:lnTo>
                    <a:pt x="1038" y="1201"/>
                  </a:lnTo>
                  <a:lnTo>
                    <a:pt x="1035" y="1199"/>
                  </a:lnTo>
                  <a:lnTo>
                    <a:pt x="1034" y="1196"/>
                  </a:lnTo>
                  <a:lnTo>
                    <a:pt x="1030" y="1193"/>
                  </a:lnTo>
                  <a:lnTo>
                    <a:pt x="1026" y="1191"/>
                  </a:lnTo>
                  <a:lnTo>
                    <a:pt x="1026" y="1178"/>
                  </a:lnTo>
                  <a:lnTo>
                    <a:pt x="1022" y="1174"/>
                  </a:lnTo>
                  <a:lnTo>
                    <a:pt x="1022" y="1161"/>
                  </a:lnTo>
                  <a:lnTo>
                    <a:pt x="1034" y="1149"/>
                  </a:lnTo>
                  <a:lnTo>
                    <a:pt x="1035" y="1148"/>
                  </a:lnTo>
                  <a:lnTo>
                    <a:pt x="1035" y="1148"/>
                  </a:lnTo>
                  <a:lnTo>
                    <a:pt x="1037" y="1148"/>
                  </a:lnTo>
                  <a:lnTo>
                    <a:pt x="1037" y="1149"/>
                  </a:lnTo>
                  <a:lnTo>
                    <a:pt x="1037" y="1149"/>
                  </a:lnTo>
                  <a:lnTo>
                    <a:pt x="1037" y="1148"/>
                  </a:lnTo>
                  <a:lnTo>
                    <a:pt x="1038" y="1145"/>
                  </a:lnTo>
                  <a:lnTo>
                    <a:pt x="1038" y="1143"/>
                  </a:lnTo>
                  <a:lnTo>
                    <a:pt x="1038" y="1136"/>
                  </a:lnTo>
                  <a:lnTo>
                    <a:pt x="1030" y="1136"/>
                  </a:lnTo>
                  <a:lnTo>
                    <a:pt x="1026" y="1132"/>
                  </a:lnTo>
                  <a:lnTo>
                    <a:pt x="1026" y="1116"/>
                  </a:lnTo>
                  <a:lnTo>
                    <a:pt x="1034" y="1108"/>
                  </a:lnTo>
                  <a:lnTo>
                    <a:pt x="1034" y="1099"/>
                  </a:lnTo>
                  <a:lnTo>
                    <a:pt x="1035" y="1099"/>
                  </a:lnTo>
                  <a:lnTo>
                    <a:pt x="1035" y="1099"/>
                  </a:lnTo>
                  <a:lnTo>
                    <a:pt x="1037" y="1099"/>
                  </a:lnTo>
                  <a:lnTo>
                    <a:pt x="1037" y="1099"/>
                  </a:lnTo>
                  <a:lnTo>
                    <a:pt x="1037" y="1099"/>
                  </a:lnTo>
                  <a:lnTo>
                    <a:pt x="1037" y="1097"/>
                  </a:lnTo>
                  <a:lnTo>
                    <a:pt x="1038" y="1096"/>
                  </a:lnTo>
                  <a:lnTo>
                    <a:pt x="1038" y="1092"/>
                  </a:lnTo>
                  <a:lnTo>
                    <a:pt x="1038" y="1087"/>
                  </a:lnTo>
                  <a:lnTo>
                    <a:pt x="1042" y="1087"/>
                  </a:lnTo>
                  <a:lnTo>
                    <a:pt x="1046" y="1083"/>
                  </a:lnTo>
                  <a:lnTo>
                    <a:pt x="1049" y="1074"/>
                  </a:lnTo>
                  <a:lnTo>
                    <a:pt x="1053" y="1070"/>
                  </a:lnTo>
                  <a:lnTo>
                    <a:pt x="1057" y="1062"/>
                  </a:lnTo>
                  <a:lnTo>
                    <a:pt x="1060" y="1057"/>
                  </a:lnTo>
                  <a:lnTo>
                    <a:pt x="1064" y="1053"/>
                  </a:lnTo>
                  <a:lnTo>
                    <a:pt x="1068" y="1049"/>
                  </a:lnTo>
                  <a:lnTo>
                    <a:pt x="1068" y="1004"/>
                  </a:lnTo>
                  <a:lnTo>
                    <a:pt x="1064" y="1000"/>
                  </a:lnTo>
                  <a:lnTo>
                    <a:pt x="1064" y="996"/>
                  </a:lnTo>
                  <a:lnTo>
                    <a:pt x="1057" y="987"/>
                  </a:lnTo>
                  <a:lnTo>
                    <a:pt x="1056" y="975"/>
                  </a:lnTo>
                  <a:lnTo>
                    <a:pt x="1046" y="966"/>
                  </a:lnTo>
                  <a:lnTo>
                    <a:pt x="1042" y="970"/>
                  </a:lnTo>
                  <a:lnTo>
                    <a:pt x="1038" y="975"/>
                  </a:lnTo>
                  <a:lnTo>
                    <a:pt x="1034" y="979"/>
                  </a:lnTo>
                  <a:lnTo>
                    <a:pt x="1034" y="991"/>
                  </a:lnTo>
                  <a:lnTo>
                    <a:pt x="1026" y="991"/>
                  </a:lnTo>
                  <a:lnTo>
                    <a:pt x="1018" y="987"/>
                  </a:lnTo>
                  <a:lnTo>
                    <a:pt x="1018" y="979"/>
                  </a:lnTo>
                  <a:lnTo>
                    <a:pt x="1011" y="979"/>
                  </a:lnTo>
                  <a:lnTo>
                    <a:pt x="1009" y="978"/>
                  </a:lnTo>
                  <a:lnTo>
                    <a:pt x="1009" y="977"/>
                  </a:lnTo>
                  <a:lnTo>
                    <a:pt x="1009" y="975"/>
                  </a:lnTo>
                  <a:lnTo>
                    <a:pt x="1009" y="975"/>
                  </a:lnTo>
                  <a:lnTo>
                    <a:pt x="1009" y="975"/>
                  </a:lnTo>
                  <a:lnTo>
                    <a:pt x="1009" y="975"/>
                  </a:lnTo>
                  <a:lnTo>
                    <a:pt x="1007" y="975"/>
                  </a:lnTo>
                  <a:lnTo>
                    <a:pt x="1004" y="975"/>
                  </a:lnTo>
                  <a:lnTo>
                    <a:pt x="999" y="975"/>
                  </a:lnTo>
                  <a:lnTo>
                    <a:pt x="995" y="970"/>
                  </a:lnTo>
                  <a:lnTo>
                    <a:pt x="991" y="966"/>
                  </a:lnTo>
                  <a:lnTo>
                    <a:pt x="983" y="959"/>
                  </a:lnTo>
                  <a:lnTo>
                    <a:pt x="976" y="955"/>
                  </a:lnTo>
                  <a:lnTo>
                    <a:pt x="972" y="955"/>
                  </a:lnTo>
                  <a:lnTo>
                    <a:pt x="968" y="950"/>
                  </a:lnTo>
                  <a:lnTo>
                    <a:pt x="968" y="934"/>
                  </a:lnTo>
                  <a:lnTo>
                    <a:pt x="972" y="929"/>
                  </a:lnTo>
                  <a:lnTo>
                    <a:pt x="979" y="934"/>
                  </a:lnTo>
                  <a:lnTo>
                    <a:pt x="976" y="929"/>
                  </a:lnTo>
                  <a:lnTo>
                    <a:pt x="972" y="925"/>
                  </a:lnTo>
                  <a:lnTo>
                    <a:pt x="970" y="925"/>
                  </a:lnTo>
                  <a:lnTo>
                    <a:pt x="970" y="924"/>
                  </a:lnTo>
                  <a:lnTo>
                    <a:pt x="970" y="922"/>
                  </a:lnTo>
                  <a:lnTo>
                    <a:pt x="970" y="921"/>
                  </a:lnTo>
                  <a:lnTo>
                    <a:pt x="970" y="921"/>
                  </a:lnTo>
                  <a:lnTo>
                    <a:pt x="969" y="921"/>
                  </a:lnTo>
                  <a:lnTo>
                    <a:pt x="969" y="922"/>
                  </a:lnTo>
                  <a:lnTo>
                    <a:pt x="969" y="925"/>
                  </a:lnTo>
                  <a:lnTo>
                    <a:pt x="968" y="929"/>
                  </a:lnTo>
                  <a:lnTo>
                    <a:pt x="956" y="921"/>
                  </a:lnTo>
                  <a:lnTo>
                    <a:pt x="954" y="918"/>
                  </a:lnTo>
                  <a:lnTo>
                    <a:pt x="952" y="916"/>
                  </a:lnTo>
                  <a:lnTo>
                    <a:pt x="952" y="915"/>
                  </a:lnTo>
                  <a:lnTo>
                    <a:pt x="951" y="913"/>
                  </a:lnTo>
                  <a:lnTo>
                    <a:pt x="951" y="912"/>
                  </a:lnTo>
                  <a:lnTo>
                    <a:pt x="950" y="911"/>
                  </a:lnTo>
                  <a:lnTo>
                    <a:pt x="950" y="908"/>
                  </a:lnTo>
                  <a:lnTo>
                    <a:pt x="948" y="904"/>
                  </a:lnTo>
                  <a:lnTo>
                    <a:pt x="939" y="904"/>
                  </a:lnTo>
                  <a:lnTo>
                    <a:pt x="933" y="903"/>
                  </a:lnTo>
                  <a:lnTo>
                    <a:pt x="928" y="902"/>
                  </a:lnTo>
                  <a:lnTo>
                    <a:pt x="921" y="900"/>
                  </a:lnTo>
                  <a:lnTo>
                    <a:pt x="917" y="896"/>
                  </a:lnTo>
                  <a:lnTo>
                    <a:pt x="906" y="896"/>
                  </a:lnTo>
                  <a:lnTo>
                    <a:pt x="902" y="892"/>
                  </a:lnTo>
                  <a:lnTo>
                    <a:pt x="898" y="889"/>
                  </a:lnTo>
                  <a:lnTo>
                    <a:pt x="895" y="886"/>
                  </a:lnTo>
                  <a:lnTo>
                    <a:pt x="893" y="883"/>
                  </a:lnTo>
                  <a:lnTo>
                    <a:pt x="889" y="881"/>
                  </a:lnTo>
                  <a:lnTo>
                    <a:pt x="885" y="877"/>
                  </a:lnTo>
                  <a:lnTo>
                    <a:pt x="882" y="873"/>
                  </a:lnTo>
                  <a:lnTo>
                    <a:pt x="881" y="870"/>
                  </a:lnTo>
                  <a:lnTo>
                    <a:pt x="880" y="869"/>
                  </a:lnTo>
                  <a:lnTo>
                    <a:pt x="877" y="868"/>
                  </a:lnTo>
                  <a:lnTo>
                    <a:pt x="876" y="867"/>
                  </a:lnTo>
                  <a:lnTo>
                    <a:pt x="874" y="865"/>
                  </a:lnTo>
                  <a:lnTo>
                    <a:pt x="871" y="864"/>
                  </a:lnTo>
                  <a:lnTo>
                    <a:pt x="867" y="863"/>
                  </a:lnTo>
                  <a:lnTo>
                    <a:pt x="867" y="859"/>
                  </a:lnTo>
                  <a:lnTo>
                    <a:pt x="867" y="857"/>
                  </a:lnTo>
                  <a:lnTo>
                    <a:pt x="865" y="856"/>
                  </a:lnTo>
                  <a:lnTo>
                    <a:pt x="864" y="857"/>
                  </a:lnTo>
                  <a:lnTo>
                    <a:pt x="863" y="857"/>
                  </a:lnTo>
                  <a:lnTo>
                    <a:pt x="861" y="860"/>
                  </a:lnTo>
                  <a:lnTo>
                    <a:pt x="860" y="861"/>
                  </a:lnTo>
                  <a:lnTo>
                    <a:pt x="860" y="863"/>
                  </a:lnTo>
                  <a:lnTo>
                    <a:pt x="859" y="863"/>
                  </a:lnTo>
                  <a:lnTo>
                    <a:pt x="855" y="863"/>
                  </a:lnTo>
                  <a:lnTo>
                    <a:pt x="847" y="872"/>
                  </a:lnTo>
                  <a:lnTo>
                    <a:pt x="843" y="872"/>
                  </a:lnTo>
                  <a:lnTo>
                    <a:pt x="839" y="867"/>
                  </a:lnTo>
                  <a:lnTo>
                    <a:pt x="835" y="867"/>
                  </a:lnTo>
                  <a:lnTo>
                    <a:pt x="828" y="863"/>
                  </a:lnTo>
                  <a:lnTo>
                    <a:pt x="824" y="863"/>
                  </a:lnTo>
                  <a:lnTo>
                    <a:pt x="820" y="859"/>
                  </a:lnTo>
                  <a:lnTo>
                    <a:pt x="817" y="859"/>
                  </a:lnTo>
                  <a:lnTo>
                    <a:pt x="813" y="855"/>
                  </a:lnTo>
                  <a:lnTo>
                    <a:pt x="810" y="855"/>
                  </a:lnTo>
                  <a:lnTo>
                    <a:pt x="806" y="851"/>
                  </a:lnTo>
                  <a:lnTo>
                    <a:pt x="798" y="851"/>
                  </a:lnTo>
                  <a:lnTo>
                    <a:pt x="794" y="846"/>
                  </a:lnTo>
                  <a:lnTo>
                    <a:pt x="786" y="842"/>
                  </a:lnTo>
                  <a:lnTo>
                    <a:pt x="778" y="834"/>
                  </a:lnTo>
                  <a:lnTo>
                    <a:pt x="775" y="834"/>
                  </a:lnTo>
                  <a:lnTo>
                    <a:pt x="773" y="834"/>
                  </a:lnTo>
                  <a:lnTo>
                    <a:pt x="772" y="834"/>
                  </a:lnTo>
                  <a:lnTo>
                    <a:pt x="771" y="834"/>
                  </a:lnTo>
                  <a:lnTo>
                    <a:pt x="771" y="834"/>
                  </a:lnTo>
                  <a:lnTo>
                    <a:pt x="769" y="833"/>
                  </a:lnTo>
                  <a:lnTo>
                    <a:pt x="768" y="833"/>
                  </a:lnTo>
                  <a:lnTo>
                    <a:pt x="765" y="832"/>
                  </a:lnTo>
                  <a:lnTo>
                    <a:pt x="763" y="830"/>
                  </a:lnTo>
                  <a:lnTo>
                    <a:pt x="762" y="829"/>
                  </a:lnTo>
                  <a:lnTo>
                    <a:pt x="760" y="828"/>
                  </a:lnTo>
                  <a:lnTo>
                    <a:pt x="760" y="828"/>
                  </a:lnTo>
                  <a:lnTo>
                    <a:pt x="759" y="825"/>
                  </a:lnTo>
                  <a:lnTo>
                    <a:pt x="751" y="817"/>
                  </a:lnTo>
                  <a:lnTo>
                    <a:pt x="747" y="817"/>
                  </a:lnTo>
                  <a:lnTo>
                    <a:pt x="736" y="804"/>
                  </a:lnTo>
                  <a:lnTo>
                    <a:pt x="737" y="797"/>
                  </a:lnTo>
                  <a:lnTo>
                    <a:pt x="738" y="790"/>
                  </a:lnTo>
                  <a:lnTo>
                    <a:pt x="740" y="780"/>
                  </a:lnTo>
                  <a:lnTo>
                    <a:pt x="736" y="776"/>
                  </a:lnTo>
                  <a:lnTo>
                    <a:pt x="734" y="772"/>
                  </a:lnTo>
                  <a:lnTo>
                    <a:pt x="734" y="769"/>
                  </a:lnTo>
                  <a:lnTo>
                    <a:pt x="733" y="768"/>
                  </a:lnTo>
                  <a:lnTo>
                    <a:pt x="733" y="767"/>
                  </a:lnTo>
                  <a:lnTo>
                    <a:pt x="732" y="765"/>
                  </a:lnTo>
                  <a:lnTo>
                    <a:pt x="730" y="764"/>
                  </a:lnTo>
                  <a:lnTo>
                    <a:pt x="729" y="763"/>
                  </a:lnTo>
                  <a:lnTo>
                    <a:pt x="728" y="759"/>
                  </a:lnTo>
                  <a:lnTo>
                    <a:pt x="720" y="751"/>
                  </a:lnTo>
                  <a:lnTo>
                    <a:pt x="708" y="734"/>
                  </a:lnTo>
                  <a:lnTo>
                    <a:pt x="701" y="726"/>
                  </a:lnTo>
                  <a:lnTo>
                    <a:pt x="693" y="723"/>
                  </a:lnTo>
                  <a:lnTo>
                    <a:pt x="693" y="714"/>
                  </a:lnTo>
                  <a:lnTo>
                    <a:pt x="681" y="702"/>
                  </a:lnTo>
                  <a:lnTo>
                    <a:pt x="677" y="697"/>
                  </a:lnTo>
                  <a:lnTo>
                    <a:pt x="677" y="693"/>
                  </a:lnTo>
                  <a:lnTo>
                    <a:pt x="669" y="685"/>
                  </a:lnTo>
                  <a:lnTo>
                    <a:pt x="662" y="676"/>
                  </a:lnTo>
                  <a:lnTo>
                    <a:pt x="654" y="672"/>
                  </a:lnTo>
                  <a:lnTo>
                    <a:pt x="654" y="664"/>
                  </a:lnTo>
                  <a:lnTo>
                    <a:pt x="650" y="660"/>
                  </a:lnTo>
                  <a:lnTo>
                    <a:pt x="646" y="643"/>
                  </a:lnTo>
                  <a:lnTo>
                    <a:pt x="642" y="640"/>
                  </a:lnTo>
                  <a:lnTo>
                    <a:pt x="640" y="637"/>
                  </a:lnTo>
                  <a:lnTo>
                    <a:pt x="638" y="637"/>
                  </a:lnTo>
                  <a:lnTo>
                    <a:pt x="637" y="636"/>
                  </a:lnTo>
                  <a:lnTo>
                    <a:pt x="634" y="636"/>
                  </a:lnTo>
                  <a:lnTo>
                    <a:pt x="631" y="634"/>
                  </a:lnTo>
                  <a:lnTo>
                    <a:pt x="629" y="634"/>
                  </a:lnTo>
                  <a:lnTo>
                    <a:pt x="631" y="643"/>
                  </a:lnTo>
                  <a:lnTo>
                    <a:pt x="631" y="655"/>
                  </a:lnTo>
                  <a:lnTo>
                    <a:pt x="638" y="664"/>
                  </a:lnTo>
                  <a:lnTo>
                    <a:pt x="642" y="664"/>
                  </a:lnTo>
                  <a:lnTo>
                    <a:pt x="642" y="672"/>
                  </a:lnTo>
                  <a:lnTo>
                    <a:pt x="650" y="676"/>
                  </a:lnTo>
                  <a:lnTo>
                    <a:pt x="650" y="681"/>
                  </a:lnTo>
                  <a:lnTo>
                    <a:pt x="654" y="685"/>
                  </a:lnTo>
                  <a:lnTo>
                    <a:pt x="655" y="688"/>
                  </a:lnTo>
                  <a:lnTo>
                    <a:pt x="655" y="690"/>
                  </a:lnTo>
                  <a:lnTo>
                    <a:pt x="655" y="691"/>
                  </a:lnTo>
                  <a:lnTo>
                    <a:pt x="657" y="693"/>
                  </a:lnTo>
                  <a:lnTo>
                    <a:pt x="657" y="695"/>
                  </a:lnTo>
                  <a:lnTo>
                    <a:pt x="658" y="697"/>
                  </a:lnTo>
                  <a:lnTo>
                    <a:pt x="666" y="706"/>
                  </a:lnTo>
                  <a:lnTo>
                    <a:pt x="666" y="710"/>
                  </a:lnTo>
                  <a:lnTo>
                    <a:pt x="669" y="714"/>
                  </a:lnTo>
                  <a:lnTo>
                    <a:pt x="673" y="730"/>
                  </a:lnTo>
                  <a:lnTo>
                    <a:pt x="677" y="734"/>
                  </a:lnTo>
                  <a:lnTo>
                    <a:pt x="677" y="743"/>
                  </a:lnTo>
                  <a:lnTo>
                    <a:pt x="685" y="743"/>
                  </a:lnTo>
                  <a:lnTo>
                    <a:pt x="689" y="747"/>
                  </a:lnTo>
                  <a:lnTo>
                    <a:pt x="689" y="759"/>
                  </a:lnTo>
                  <a:lnTo>
                    <a:pt x="681" y="764"/>
                  </a:lnTo>
                  <a:lnTo>
                    <a:pt x="681" y="755"/>
                  </a:lnTo>
                  <a:lnTo>
                    <a:pt x="673" y="747"/>
                  </a:lnTo>
                  <a:lnTo>
                    <a:pt x="658" y="734"/>
                  </a:lnTo>
                  <a:lnTo>
                    <a:pt x="658" y="717"/>
                  </a:lnTo>
                  <a:lnTo>
                    <a:pt x="646" y="706"/>
                  </a:lnTo>
                  <a:lnTo>
                    <a:pt x="642" y="704"/>
                  </a:lnTo>
                  <a:lnTo>
                    <a:pt x="641" y="704"/>
                  </a:lnTo>
                  <a:lnTo>
                    <a:pt x="638" y="703"/>
                  </a:lnTo>
                  <a:lnTo>
                    <a:pt x="637" y="703"/>
                  </a:lnTo>
                  <a:lnTo>
                    <a:pt x="634" y="702"/>
                  </a:lnTo>
                  <a:lnTo>
                    <a:pt x="627" y="693"/>
                  </a:lnTo>
                  <a:lnTo>
                    <a:pt x="634" y="689"/>
                  </a:lnTo>
                  <a:lnTo>
                    <a:pt x="633" y="679"/>
                  </a:lnTo>
                  <a:lnTo>
                    <a:pt x="631" y="673"/>
                  </a:lnTo>
                  <a:lnTo>
                    <a:pt x="625" y="668"/>
                  </a:lnTo>
                  <a:lnTo>
                    <a:pt x="619" y="664"/>
                  </a:lnTo>
                  <a:lnTo>
                    <a:pt x="615" y="660"/>
                  </a:lnTo>
                  <a:lnTo>
                    <a:pt x="612" y="649"/>
                  </a:lnTo>
                  <a:lnTo>
                    <a:pt x="607" y="640"/>
                  </a:lnTo>
                  <a:lnTo>
                    <a:pt x="603" y="631"/>
                  </a:lnTo>
                  <a:lnTo>
                    <a:pt x="599" y="619"/>
                  </a:lnTo>
                  <a:lnTo>
                    <a:pt x="596" y="614"/>
                  </a:lnTo>
                  <a:lnTo>
                    <a:pt x="596" y="610"/>
                  </a:lnTo>
                  <a:lnTo>
                    <a:pt x="588" y="602"/>
                  </a:lnTo>
                  <a:lnTo>
                    <a:pt x="586" y="601"/>
                  </a:lnTo>
                  <a:lnTo>
                    <a:pt x="584" y="599"/>
                  </a:lnTo>
                  <a:lnTo>
                    <a:pt x="583" y="599"/>
                  </a:lnTo>
                  <a:lnTo>
                    <a:pt x="580" y="598"/>
                  </a:lnTo>
                  <a:lnTo>
                    <a:pt x="576" y="598"/>
                  </a:lnTo>
                  <a:lnTo>
                    <a:pt x="573" y="593"/>
                  </a:lnTo>
                  <a:lnTo>
                    <a:pt x="566" y="593"/>
                  </a:lnTo>
                  <a:lnTo>
                    <a:pt x="562" y="589"/>
                  </a:lnTo>
                  <a:lnTo>
                    <a:pt x="558" y="581"/>
                  </a:lnTo>
                  <a:lnTo>
                    <a:pt x="550" y="572"/>
                  </a:lnTo>
                  <a:lnTo>
                    <a:pt x="545" y="566"/>
                  </a:lnTo>
                  <a:lnTo>
                    <a:pt x="544" y="560"/>
                  </a:lnTo>
                  <a:lnTo>
                    <a:pt x="541" y="555"/>
                  </a:lnTo>
                  <a:lnTo>
                    <a:pt x="538" y="548"/>
                  </a:lnTo>
                  <a:lnTo>
                    <a:pt x="535" y="540"/>
                  </a:lnTo>
                  <a:lnTo>
                    <a:pt x="531" y="536"/>
                  </a:lnTo>
                  <a:lnTo>
                    <a:pt x="523" y="527"/>
                  </a:lnTo>
                  <a:lnTo>
                    <a:pt x="523" y="523"/>
                  </a:lnTo>
                  <a:lnTo>
                    <a:pt x="519" y="519"/>
                  </a:lnTo>
                  <a:lnTo>
                    <a:pt x="519" y="511"/>
                  </a:lnTo>
                  <a:lnTo>
                    <a:pt x="515" y="506"/>
                  </a:lnTo>
                  <a:lnTo>
                    <a:pt x="515" y="477"/>
                  </a:lnTo>
                  <a:lnTo>
                    <a:pt x="511" y="470"/>
                  </a:lnTo>
                  <a:lnTo>
                    <a:pt x="511" y="465"/>
                  </a:lnTo>
                  <a:lnTo>
                    <a:pt x="515" y="461"/>
                  </a:lnTo>
                  <a:lnTo>
                    <a:pt x="515" y="449"/>
                  </a:lnTo>
                  <a:lnTo>
                    <a:pt x="516" y="448"/>
                  </a:lnTo>
                  <a:lnTo>
                    <a:pt x="518" y="446"/>
                  </a:lnTo>
                  <a:lnTo>
                    <a:pt x="519" y="444"/>
                  </a:lnTo>
                  <a:lnTo>
                    <a:pt x="519" y="441"/>
                  </a:lnTo>
                  <a:lnTo>
                    <a:pt x="519" y="437"/>
                  </a:lnTo>
                  <a:lnTo>
                    <a:pt x="519" y="435"/>
                  </a:lnTo>
                  <a:lnTo>
                    <a:pt x="519" y="431"/>
                  </a:lnTo>
                  <a:lnTo>
                    <a:pt x="519" y="428"/>
                  </a:lnTo>
                  <a:lnTo>
                    <a:pt x="519" y="411"/>
                  </a:lnTo>
                  <a:lnTo>
                    <a:pt x="515" y="407"/>
                  </a:lnTo>
                  <a:lnTo>
                    <a:pt x="515" y="398"/>
                  </a:lnTo>
                  <a:lnTo>
                    <a:pt x="511" y="395"/>
                  </a:lnTo>
                  <a:lnTo>
                    <a:pt x="511" y="387"/>
                  </a:lnTo>
                  <a:lnTo>
                    <a:pt x="507" y="382"/>
                  </a:lnTo>
                  <a:lnTo>
                    <a:pt x="503" y="378"/>
                  </a:lnTo>
                  <a:lnTo>
                    <a:pt x="496" y="374"/>
                  </a:lnTo>
                  <a:lnTo>
                    <a:pt x="492" y="370"/>
                  </a:lnTo>
                  <a:lnTo>
                    <a:pt x="484" y="366"/>
                  </a:lnTo>
                  <a:lnTo>
                    <a:pt x="480" y="361"/>
                  </a:lnTo>
                  <a:lnTo>
                    <a:pt x="476" y="361"/>
                  </a:lnTo>
                  <a:lnTo>
                    <a:pt x="468" y="349"/>
                  </a:lnTo>
                  <a:lnTo>
                    <a:pt x="472" y="349"/>
                  </a:lnTo>
                  <a:lnTo>
                    <a:pt x="472" y="340"/>
                  </a:lnTo>
                  <a:lnTo>
                    <a:pt x="474" y="336"/>
                  </a:lnTo>
                  <a:lnTo>
                    <a:pt x="472" y="332"/>
                  </a:lnTo>
                  <a:lnTo>
                    <a:pt x="472" y="330"/>
                  </a:lnTo>
                  <a:lnTo>
                    <a:pt x="471" y="328"/>
                  </a:lnTo>
                  <a:lnTo>
                    <a:pt x="471" y="328"/>
                  </a:lnTo>
                  <a:lnTo>
                    <a:pt x="470" y="327"/>
                  </a:lnTo>
                  <a:lnTo>
                    <a:pt x="468" y="327"/>
                  </a:lnTo>
                  <a:lnTo>
                    <a:pt x="467" y="326"/>
                  </a:lnTo>
                  <a:lnTo>
                    <a:pt x="465" y="324"/>
                  </a:lnTo>
                  <a:lnTo>
                    <a:pt x="461" y="324"/>
                  </a:lnTo>
                  <a:lnTo>
                    <a:pt x="461" y="323"/>
                  </a:lnTo>
                  <a:lnTo>
                    <a:pt x="459" y="322"/>
                  </a:lnTo>
                  <a:lnTo>
                    <a:pt x="459" y="321"/>
                  </a:lnTo>
                  <a:lnTo>
                    <a:pt x="459" y="321"/>
                  </a:lnTo>
                  <a:lnTo>
                    <a:pt x="459" y="321"/>
                  </a:lnTo>
                  <a:lnTo>
                    <a:pt x="458" y="319"/>
                  </a:lnTo>
                  <a:lnTo>
                    <a:pt x="458" y="318"/>
                  </a:lnTo>
                  <a:lnTo>
                    <a:pt x="457" y="315"/>
                  </a:lnTo>
                  <a:lnTo>
                    <a:pt x="455" y="314"/>
                  </a:lnTo>
                  <a:lnTo>
                    <a:pt x="455" y="314"/>
                  </a:lnTo>
                  <a:lnTo>
                    <a:pt x="455" y="314"/>
                  </a:lnTo>
                  <a:lnTo>
                    <a:pt x="454" y="313"/>
                  </a:lnTo>
                  <a:lnTo>
                    <a:pt x="454" y="313"/>
                  </a:lnTo>
                  <a:lnTo>
                    <a:pt x="453" y="312"/>
                  </a:lnTo>
                  <a:lnTo>
                    <a:pt x="449" y="312"/>
                  </a:lnTo>
                  <a:lnTo>
                    <a:pt x="441" y="308"/>
                  </a:lnTo>
                  <a:lnTo>
                    <a:pt x="441" y="291"/>
                  </a:lnTo>
                  <a:lnTo>
                    <a:pt x="439" y="289"/>
                  </a:lnTo>
                  <a:lnTo>
                    <a:pt x="436" y="289"/>
                  </a:lnTo>
                  <a:lnTo>
                    <a:pt x="435" y="289"/>
                  </a:lnTo>
                  <a:lnTo>
                    <a:pt x="433" y="288"/>
                  </a:lnTo>
                  <a:lnTo>
                    <a:pt x="432" y="288"/>
                  </a:lnTo>
                  <a:lnTo>
                    <a:pt x="430" y="287"/>
                  </a:lnTo>
                  <a:lnTo>
                    <a:pt x="430" y="283"/>
                  </a:lnTo>
                  <a:lnTo>
                    <a:pt x="428" y="282"/>
                  </a:lnTo>
                  <a:lnTo>
                    <a:pt x="428" y="280"/>
                  </a:lnTo>
                  <a:lnTo>
                    <a:pt x="427" y="280"/>
                  </a:lnTo>
                  <a:lnTo>
                    <a:pt x="426" y="282"/>
                  </a:lnTo>
                  <a:lnTo>
                    <a:pt x="424" y="283"/>
                  </a:lnTo>
                  <a:lnTo>
                    <a:pt x="423" y="284"/>
                  </a:lnTo>
                  <a:lnTo>
                    <a:pt x="422" y="286"/>
                  </a:lnTo>
                  <a:lnTo>
                    <a:pt x="422" y="287"/>
                  </a:lnTo>
                  <a:lnTo>
                    <a:pt x="414" y="291"/>
                  </a:lnTo>
                  <a:lnTo>
                    <a:pt x="414" y="289"/>
                  </a:lnTo>
                  <a:lnTo>
                    <a:pt x="413" y="288"/>
                  </a:lnTo>
                  <a:lnTo>
                    <a:pt x="413" y="288"/>
                  </a:lnTo>
                  <a:lnTo>
                    <a:pt x="413" y="288"/>
                  </a:lnTo>
                  <a:lnTo>
                    <a:pt x="413" y="287"/>
                  </a:lnTo>
                  <a:lnTo>
                    <a:pt x="411" y="286"/>
                  </a:lnTo>
                  <a:lnTo>
                    <a:pt x="411" y="286"/>
                  </a:lnTo>
                  <a:lnTo>
                    <a:pt x="410" y="283"/>
                  </a:lnTo>
                  <a:lnTo>
                    <a:pt x="409" y="282"/>
                  </a:lnTo>
                  <a:lnTo>
                    <a:pt x="409" y="280"/>
                  </a:lnTo>
                  <a:lnTo>
                    <a:pt x="409" y="280"/>
                  </a:lnTo>
                  <a:lnTo>
                    <a:pt x="407" y="280"/>
                  </a:lnTo>
                  <a:lnTo>
                    <a:pt x="407" y="279"/>
                  </a:lnTo>
                  <a:lnTo>
                    <a:pt x="406" y="278"/>
                  </a:lnTo>
                  <a:lnTo>
                    <a:pt x="402" y="270"/>
                  </a:lnTo>
                  <a:lnTo>
                    <a:pt x="395" y="266"/>
                  </a:lnTo>
                  <a:lnTo>
                    <a:pt x="391" y="266"/>
                  </a:lnTo>
                  <a:lnTo>
                    <a:pt x="383" y="262"/>
                  </a:lnTo>
                  <a:lnTo>
                    <a:pt x="383" y="257"/>
                  </a:lnTo>
                  <a:lnTo>
                    <a:pt x="379" y="253"/>
                  </a:lnTo>
                  <a:lnTo>
                    <a:pt x="371" y="245"/>
                  </a:lnTo>
                  <a:lnTo>
                    <a:pt x="367" y="241"/>
                  </a:lnTo>
                  <a:lnTo>
                    <a:pt x="363" y="241"/>
                  </a:lnTo>
                  <a:lnTo>
                    <a:pt x="359" y="238"/>
                  </a:lnTo>
                  <a:lnTo>
                    <a:pt x="356" y="238"/>
                  </a:lnTo>
                  <a:lnTo>
                    <a:pt x="354" y="234"/>
                  </a:lnTo>
                  <a:lnTo>
                    <a:pt x="353" y="231"/>
                  </a:lnTo>
                  <a:lnTo>
                    <a:pt x="352" y="230"/>
                  </a:lnTo>
                  <a:lnTo>
                    <a:pt x="350" y="229"/>
                  </a:lnTo>
                  <a:lnTo>
                    <a:pt x="349" y="227"/>
                  </a:lnTo>
                  <a:lnTo>
                    <a:pt x="348" y="226"/>
                  </a:lnTo>
                  <a:lnTo>
                    <a:pt x="345" y="226"/>
                  </a:lnTo>
                  <a:lnTo>
                    <a:pt x="340" y="225"/>
                  </a:lnTo>
                  <a:lnTo>
                    <a:pt x="332" y="225"/>
                  </a:lnTo>
                  <a:lnTo>
                    <a:pt x="330" y="217"/>
                  </a:lnTo>
                  <a:lnTo>
                    <a:pt x="302" y="217"/>
                  </a:lnTo>
                  <a:lnTo>
                    <a:pt x="299" y="212"/>
                  </a:lnTo>
                  <a:lnTo>
                    <a:pt x="271" y="212"/>
                  </a:lnTo>
                  <a:lnTo>
                    <a:pt x="267" y="208"/>
                  </a:lnTo>
                  <a:lnTo>
                    <a:pt x="260" y="208"/>
                  </a:lnTo>
                  <a:lnTo>
                    <a:pt x="256" y="204"/>
                  </a:lnTo>
                  <a:lnTo>
                    <a:pt x="252" y="208"/>
                  </a:lnTo>
                  <a:lnTo>
                    <a:pt x="248" y="208"/>
                  </a:lnTo>
                  <a:lnTo>
                    <a:pt x="248" y="200"/>
                  </a:lnTo>
                  <a:lnTo>
                    <a:pt x="244" y="200"/>
                  </a:lnTo>
                  <a:lnTo>
                    <a:pt x="240" y="200"/>
                  </a:lnTo>
                  <a:lnTo>
                    <a:pt x="236" y="200"/>
                  </a:lnTo>
                  <a:lnTo>
                    <a:pt x="234" y="200"/>
                  </a:lnTo>
                  <a:lnTo>
                    <a:pt x="231" y="201"/>
                  </a:lnTo>
                  <a:lnTo>
                    <a:pt x="231" y="201"/>
                  </a:lnTo>
                  <a:lnTo>
                    <a:pt x="231" y="201"/>
                  </a:lnTo>
                  <a:lnTo>
                    <a:pt x="230" y="203"/>
                  </a:lnTo>
                  <a:lnTo>
                    <a:pt x="229" y="204"/>
                  </a:lnTo>
                  <a:lnTo>
                    <a:pt x="229" y="212"/>
                  </a:lnTo>
                  <a:lnTo>
                    <a:pt x="225" y="217"/>
                  </a:lnTo>
                  <a:lnTo>
                    <a:pt x="213" y="217"/>
                  </a:lnTo>
                  <a:lnTo>
                    <a:pt x="209" y="221"/>
                  </a:lnTo>
                  <a:lnTo>
                    <a:pt x="205" y="221"/>
                  </a:lnTo>
                  <a:lnTo>
                    <a:pt x="201" y="225"/>
                  </a:lnTo>
                  <a:lnTo>
                    <a:pt x="186" y="225"/>
                  </a:lnTo>
                  <a:lnTo>
                    <a:pt x="186" y="221"/>
                  </a:lnTo>
                  <a:lnTo>
                    <a:pt x="190" y="212"/>
                  </a:lnTo>
                  <a:lnTo>
                    <a:pt x="190" y="208"/>
                  </a:lnTo>
                  <a:lnTo>
                    <a:pt x="195" y="200"/>
                  </a:lnTo>
                  <a:lnTo>
                    <a:pt x="190" y="201"/>
                  </a:lnTo>
                  <a:lnTo>
                    <a:pt x="187" y="201"/>
                  </a:lnTo>
                  <a:lnTo>
                    <a:pt x="186" y="203"/>
                  </a:lnTo>
                  <a:lnTo>
                    <a:pt x="184" y="203"/>
                  </a:lnTo>
                  <a:lnTo>
                    <a:pt x="183" y="204"/>
                  </a:lnTo>
                  <a:lnTo>
                    <a:pt x="183" y="205"/>
                  </a:lnTo>
                  <a:lnTo>
                    <a:pt x="182" y="206"/>
                  </a:lnTo>
                  <a:lnTo>
                    <a:pt x="179" y="208"/>
                  </a:lnTo>
                  <a:lnTo>
                    <a:pt x="177" y="210"/>
                  </a:lnTo>
                  <a:lnTo>
                    <a:pt x="174" y="213"/>
                  </a:lnTo>
                  <a:lnTo>
                    <a:pt x="171" y="216"/>
                  </a:lnTo>
                  <a:lnTo>
                    <a:pt x="170" y="216"/>
                  </a:lnTo>
                  <a:lnTo>
                    <a:pt x="169" y="217"/>
                  </a:lnTo>
                  <a:lnTo>
                    <a:pt x="169" y="217"/>
                  </a:lnTo>
                  <a:lnTo>
                    <a:pt x="168" y="218"/>
                  </a:lnTo>
                  <a:lnTo>
                    <a:pt x="166" y="219"/>
                  </a:lnTo>
                  <a:lnTo>
                    <a:pt x="165" y="221"/>
                  </a:lnTo>
                  <a:lnTo>
                    <a:pt x="162" y="225"/>
                  </a:lnTo>
                  <a:lnTo>
                    <a:pt x="166" y="229"/>
                  </a:lnTo>
                  <a:lnTo>
                    <a:pt x="166" y="238"/>
                  </a:lnTo>
                  <a:lnTo>
                    <a:pt x="158" y="241"/>
                  </a:lnTo>
                  <a:lnTo>
                    <a:pt x="149" y="245"/>
                  </a:lnTo>
                  <a:lnTo>
                    <a:pt x="143" y="248"/>
                  </a:lnTo>
                  <a:lnTo>
                    <a:pt x="136" y="252"/>
                  </a:lnTo>
                  <a:lnTo>
                    <a:pt x="127" y="257"/>
                  </a:lnTo>
                  <a:lnTo>
                    <a:pt x="123" y="262"/>
                  </a:lnTo>
                  <a:lnTo>
                    <a:pt x="120" y="262"/>
                  </a:lnTo>
                  <a:lnTo>
                    <a:pt x="116" y="266"/>
                  </a:lnTo>
                  <a:lnTo>
                    <a:pt x="112" y="266"/>
                  </a:lnTo>
                  <a:lnTo>
                    <a:pt x="104" y="274"/>
                  </a:lnTo>
                  <a:lnTo>
                    <a:pt x="96" y="274"/>
                  </a:lnTo>
                  <a:lnTo>
                    <a:pt x="88" y="278"/>
                  </a:lnTo>
                  <a:lnTo>
                    <a:pt x="86" y="278"/>
                  </a:lnTo>
                  <a:lnTo>
                    <a:pt x="78" y="283"/>
                  </a:lnTo>
                  <a:lnTo>
                    <a:pt x="74" y="283"/>
                  </a:lnTo>
                  <a:lnTo>
                    <a:pt x="70" y="278"/>
                  </a:lnTo>
                  <a:lnTo>
                    <a:pt x="66" y="287"/>
                  </a:lnTo>
                  <a:lnTo>
                    <a:pt x="59" y="287"/>
                  </a:lnTo>
                  <a:lnTo>
                    <a:pt x="55" y="291"/>
                  </a:lnTo>
                  <a:lnTo>
                    <a:pt x="51" y="291"/>
                  </a:lnTo>
                  <a:lnTo>
                    <a:pt x="47" y="295"/>
                  </a:lnTo>
                  <a:lnTo>
                    <a:pt x="35" y="295"/>
                  </a:lnTo>
                  <a:lnTo>
                    <a:pt x="34" y="295"/>
                  </a:lnTo>
                  <a:lnTo>
                    <a:pt x="34" y="295"/>
                  </a:lnTo>
                  <a:lnTo>
                    <a:pt x="33" y="295"/>
                  </a:lnTo>
                  <a:lnTo>
                    <a:pt x="31" y="295"/>
                  </a:lnTo>
                  <a:lnTo>
                    <a:pt x="30" y="295"/>
                  </a:lnTo>
                  <a:lnTo>
                    <a:pt x="30" y="293"/>
                  </a:lnTo>
                  <a:lnTo>
                    <a:pt x="30" y="292"/>
                  </a:lnTo>
                  <a:lnTo>
                    <a:pt x="33" y="291"/>
                  </a:lnTo>
                  <a:lnTo>
                    <a:pt x="37" y="288"/>
                  </a:lnTo>
                  <a:lnTo>
                    <a:pt x="39" y="287"/>
                  </a:lnTo>
                  <a:lnTo>
                    <a:pt x="43" y="287"/>
                  </a:lnTo>
                  <a:lnTo>
                    <a:pt x="46" y="287"/>
                  </a:lnTo>
                  <a:lnTo>
                    <a:pt x="51" y="287"/>
                  </a:lnTo>
                  <a:lnTo>
                    <a:pt x="55" y="283"/>
                  </a:lnTo>
                  <a:lnTo>
                    <a:pt x="62" y="278"/>
                  </a:lnTo>
                  <a:lnTo>
                    <a:pt x="66" y="274"/>
                  </a:lnTo>
                  <a:lnTo>
                    <a:pt x="70" y="274"/>
                  </a:lnTo>
                  <a:lnTo>
                    <a:pt x="74" y="270"/>
                  </a:lnTo>
                  <a:lnTo>
                    <a:pt x="78" y="270"/>
                  </a:lnTo>
                  <a:lnTo>
                    <a:pt x="78" y="274"/>
                  </a:lnTo>
                  <a:lnTo>
                    <a:pt x="78" y="275"/>
                  </a:lnTo>
                  <a:lnTo>
                    <a:pt x="79" y="276"/>
                  </a:lnTo>
                  <a:lnTo>
                    <a:pt x="81" y="276"/>
                  </a:lnTo>
                  <a:lnTo>
                    <a:pt x="82" y="275"/>
                  </a:lnTo>
                  <a:lnTo>
                    <a:pt x="83" y="274"/>
                  </a:lnTo>
                  <a:lnTo>
                    <a:pt x="85" y="273"/>
                  </a:lnTo>
                  <a:lnTo>
                    <a:pt x="85" y="271"/>
                  </a:lnTo>
                  <a:lnTo>
                    <a:pt x="86" y="270"/>
                  </a:lnTo>
                  <a:lnTo>
                    <a:pt x="88" y="266"/>
                  </a:lnTo>
                  <a:lnTo>
                    <a:pt x="92" y="262"/>
                  </a:lnTo>
                  <a:lnTo>
                    <a:pt x="100" y="262"/>
                  </a:lnTo>
                  <a:lnTo>
                    <a:pt x="104" y="257"/>
                  </a:lnTo>
                  <a:lnTo>
                    <a:pt x="116" y="245"/>
                  </a:lnTo>
                  <a:lnTo>
                    <a:pt x="120" y="241"/>
                  </a:lnTo>
                  <a:lnTo>
                    <a:pt x="120" y="232"/>
                  </a:lnTo>
                  <a:lnTo>
                    <a:pt x="116" y="232"/>
                  </a:lnTo>
                  <a:lnTo>
                    <a:pt x="113" y="232"/>
                  </a:lnTo>
                  <a:lnTo>
                    <a:pt x="110" y="232"/>
                  </a:lnTo>
                  <a:lnTo>
                    <a:pt x="109" y="232"/>
                  </a:lnTo>
                  <a:lnTo>
                    <a:pt x="108" y="234"/>
                  </a:lnTo>
                  <a:lnTo>
                    <a:pt x="107" y="234"/>
                  </a:lnTo>
                  <a:lnTo>
                    <a:pt x="104" y="235"/>
                  </a:lnTo>
                  <a:lnTo>
                    <a:pt x="100" y="238"/>
                  </a:lnTo>
                  <a:lnTo>
                    <a:pt x="96" y="232"/>
                  </a:lnTo>
                  <a:lnTo>
                    <a:pt x="92" y="232"/>
                  </a:lnTo>
                  <a:lnTo>
                    <a:pt x="88" y="229"/>
                  </a:lnTo>
                  <a:lnTo>
                    <a:pt x="87" y="230"/>
                  </a:lnTo>
                  <a:lnTo>
                    <a:pt x="85" y="230"/>
                  </a:lnTo>
                  <a:lnTo>
                    <a:pt x="81" y="231"/>
                  </a:lnTo>
                  <a:lnTo>
                    <a:pt x="78" y="232"/>
                  </a:lnTo>
                  <a:lnTo>
                    <a:pt x="75" y="232"/>
                  </a:lnTo>
                  <a:lnTo>
                    <a:pt x="73" y="234"/>
                  </a:lnTo>
                  <a:lnTo>
                    <a:pt x="72" y="232"/>
                  </a:lnTo>
                  <a:lnTo>
                    <a:pt x="70" y="231"/>
                  </a:lnTo>
                  <a:lnTo>
                    <a:pt x="70" y="229"/>
                  </a:lnTo>
                  <a:lnTo>
                    <a:pt x="70" y="223"/>
                  </a:lnTo>
                  <a:lnTo>
                    <a:pt x="70" y="219"/>
                  </a:lnTo>
                  <a:lnTo>
                    <a:pt x="69" y="218"/>
                  </a:lnTo>
                  <a:lnTo>
                    <a:pt x="69" y="217"/>
                  </a:lnTo>
                  <a:lnTo>
                    <a:pt x="69" y="217"/>
                  </a:lnTo>
                  <a:lnTo>
                    <a:pt x="69" y="217"/>
                  </a:lnTo>
                  <a:lnTo>
                    <a:pt x="68" y="217"/>
                  </a:lnTo>
                  <a:lnTo>
                    <a:pt x="68" y="217"/>
                  </a:lnTo>
                  <a:lnTo>
                    <a:pt x="66" y="217"/>
                  </a:lnTo>
                  <a:lnTo>
                    <a:pt x="62" y="212"/>
                  </a:lnTo>
                  <a:lnTo>
                    <a:pt x="55" y="221"/>
                  </a:lnTo>
                  <a:lnTo>
                    <a:pt x="51" y="221"/>
                  </a:lnTo>
                  <a:lnTo>
                    <a:pt x="50" y="219"/>
                  </a:lnTo>
                  <a:lnTo>
                    <a:pt x="48" y="218"/>
                  </a:lnTo>
                  <a:lnTo>
                    <a:pt x="48" y="218"/>
                  </a:lnTo>
                  <a:lnTo>
                    <a:pt x="48" y="218"/>
                  </a:lnTo>
                  <a:lnTo>
                    <a:pt x="47" y="218"/>
                  </a:lnTo>
                  <a:lnTo>
                    <a:pt x="47" y="217"/>
                  </a:lnTo>
                  <a:lnTo>
                    <a:pt x="46" y="217"/>
                  </a:lnTo>
                  <a:lnTo>
                    <a:pt x="44" y="216"/>
                  </a:lnTo>
                  <a:lnTo>
                    <a:pt x="43" y="214"/>
                  </a:lnTo>
                  <a:lnTo>
                    <a:pt x="42" y="214"/>
                  </a:lnTo>
                  <a:lnTo>
                    <a:pt x="40" y="213"/>
                  </a:lnTo>
                  <a:lnTo>
                    <a:pt x="39" y="212"/>
                  </a:lnTo>
                  <a:lnTo>
                    <a:pt x="31" y="204"/>
                  </a:lnTo>
                  <a:lnTo>
                    <a:pt x="27" y="200"/>
                  </a:lnTo>
                  <a:lnTo>
                    <a:pt x="24" y="196"/>
                  </a:lnTo>
                  <a:lnTo>
                    <a:pt x="22" y="192"/>
                  </a:lnTo>
                  <a:lnTo>
                    <a:pt x="21" y="191"/>
                  </a:lnTo>
                  <a:lnTo>
                    <a:pt x="21" y="190"/>
                  </a:lnTo>
                  <a:lnTo>
                    <a:pt x="20" y="190"/>
                  </a:lnTo>
                  <a:lnTo>
                    <a:pt x="21" y="188"/>
                  </a:lnTo>
                  <a:lnTo>
                    <a:pt x="21" y="188"/>
                  </a:lnTo>
                  <a:lnTo>
                    <a:pt x="22" y="186"/>
                  </a:lnTo>
                  <a:lnTo>
                    <a:pt x="24" y="183"/>
                  </a:lnTo>
                  <a:lnTo>
                    <a:pt x="27" y="179"/>
                  </a:lnTo>
                  <a:lnTo>
                    <a:pt x="39" y="170"/>
                  </a:lnTo>
                  <a:lnTo>
                    <a:pt x="47" y="170"/>
                  </a:lnTo>
                  <a:lnTo>
                    <a:pt x="55" y="166"/>
                  </a:lnTo>
                  <a:lnTo>
                    <a:pt x="59" y="166"/>
                  </a:lnTo>
                  <a:lnTo>
                    <a:pt x="62" y="162"/>
                  </a:lnTo>
                  <a:lnTo>
                    <a:pt x="78" y="162"/>
                  </a:lnTo>
                  <a:lnTo>
                    <a:pt x="82" y="158"/>
                  </a:lnTo>
                  <a:lnTo>
                    <a:pt x="78" y="149"/>
                  </a:lnTo>
                  <a:lnTo>
                    <a:pt x="74" y="146"/>
                  </a:lnTo>
                  <a:lnTo>
                    <a:pt x="66" y="146"/>
                  </a:lnTo>
                  <a:lnTo>
                    <a:pt x="62" y="149"/>
                  </a:lnTo>
                  <a:lnTo>
                    <a:pt x="55" y="149"/>
                  </a:lnTo>
                  <a:lnTo>
                    <a:pt x="53" y="148"/>
                  </a:lnTo>
                  <a:lnTo>
                    <a:pt x="53" y="147"/>
                  </a:lnTo>
                  <a:lnTo>
                    <a:pt x="53" y="147"/>
                  </a:lnTo>
                  <a:lnTo>
                    <a:pt x="55" y="146"/>
                  </a:lnTo>
                  <a:lnTo>
                    <a:pt x="53" y="146"/>
                  </a:lnTo>
                  <a:lnTo>
                    <a:pt x="53" y="146"/>
                  </a:lnTo>
                  <a:lnTo>
                    <a:pt x="51" y="146"/>
                  </a:lnTo>
                  <a:lnTo>
                    <a:pt x="47" y="146"/>
                  </a:lnTo>
                  <a:lnTo>
                    <a:pt x="43" y="147"/>
                  </a:lnTo>
                  <a:lnTo>
                    <a:pt x="42" y="147"/>
                  </a:lnTo>
                  <a:lnTo>
                    <a:pt x="42" y="147"/>
                  </a:lnTo>
                  <a:lnTo>
                    <a:pt x="40" y="148"/>
                  </a:lnTo>
                  <a:lnTo>
                    <a:pt x="40" y="148"/>
                  </a:lnTo>
                  <a:lnTo>
                    <a:pt x="39" y="149"/>
                  </a:lnTo>
                  <a:lnTo>
                    <a:pt x="31" y="149"/>
                  </a:lnTo>
                  <a:lnTo>
                    <a:pt x="30" y="148"/>
                  </a:lnTo>
                  <a:lnTo>
                    <a:pt x="30" y="148"/>
                  </a:lnTo>
                  <a:lnTo>
                    <a:pt x="30" y="147"/>
                  </a:lnTo>
                  <a:lnTo>
                    <a:pt x="30" y="147"/>
                  </a:lnTo>
                  <a:lnTo>
                    <a:pt x="30" y="146"/>
                  </a:lnTo>
                  <a:lnTo>
                    <a:pt x="30" y="146"/>
                  </a:lnTo>
                  <a:lnTo>
                    <a:pt x="27" y="146"/>
                  </a:lnTo>
                  <a:lnTo>
                    <a:pt x="25" y="146"/>
                  </a:lnTo>
                  <a:lnTo>
                    <a:pt x="20" y="146"/>
                  </a:lnTo>
                  <a:lnTo>
                    <a:pt x="16" y="146"/>
                  </a:lnTo>
                  <a:lnTo>
                    <a:pt x="12" y="142"/>
                  </a:lnTo>
                  <a:lnTo>
                    <a:pt x="12" y="138"/>
                  </a:lnTo>
                  <a:lnTo>
                    <a:pt x="4" y="134"/>
                  </a:lnTo>
                  <a:lnTo>
                    <a:pt x="0" y="134"/>
                  </a:lnTo>
                  <a:lnTo>
                    <a:pt x="0" y="129"/>
                  </a:lnTo>
                  <a:lnTo>
                    <a:pt x="4" y="129"/>
                  </a:lnTo>
                  <a:lnTo>
                    <a:pt x="8" y="125"/>
                  </a:lnTo>
                  <a:lnTo>
                    <a:pt x="12" y="125"/>
                  </a:lnTo>
                  <a:lnTo>
                    <a:pt x="17" y="125"/>
                  </a:lnTo>
                  <a:lnTo>
                    <a:pt x="20" y="125"/>
                  </a:lnTo>
                  <a:lnTo>
                    <a:pt x="22" y="125"/>
                  </a:lnTo>
                  <a:lnTo>
                    <a:pt x="22" y="125"/>
                  </a:lnTo>
                  <a:lnTo>
                    <a:pt x="22" y="125"/>
                  </a:lnTo>
                  <a:lnTo>
                    <a:pt x="22" y="123"/>
                  </a:lnTo>
                  <a:lnTo>
                    <a:pt x="22" y="123"/>
                  </a:lnTo>
                  <a:lnTo>
                    <a:pt x="22" y="122"/>
                  </a:lnTo>
                  <a:lnTo>
                    <a:pt x="24" y="121"/>
                  </a:lnTo>
                  <a:lnTo>
                    <a:pt x="27" y="121"/>
                  </a:lnTo>
                  <a:lnTo>
                    <a:pt x="31" y="117"/>
                  </a:lnTo>
                  <a:lnTo>
                    <a:pt x="47" y="117"/>
                  </a:lnTo>
                  <a:lnTo>
                    <a:pt x="51" y="125"/>
                  </a:lnTo>
                  <a:lnTo>
                    <a:pt x="70" y="125"/>
                  </a:lnTo>
                  <a:lnTo>
                    <a:pt x="66" y="117"/>
                  </a:lnTo>
                  <a:lnTo>
                    <a:pt x="62" y="117"/>
                  </a:lnTo>
                  <a:lnTo>
                    <a:pt x="59" y="113"/>
                  </a:lnTo>
                  <a:lnTo>
                    <a:pt x="55" y="112"/>
                  </a:lnTo>
                  <a:lnTo>
                    <a:pt x="52" y="110"/>
                  </a:lnTo>
                  <a:lnTo>
                    <a:pt x="51" y="110"/>
                  </a:lnTo>
                  <a:lnTo>
                    <a:pt x="50" y="109"/>
                  </a:lnTo>
                  <a:lnTo>
                    <a:pt x="48" y="109"/>
                  </a:lnTo>
                  <a:lnTo>
                    <a:pt x="47" y="108"/>
                  </a:lnTo>
                  <a:lnTo>
                    <a:pt x="46" y="107"/>
                  </a:lnTo>
                  <a:lnTo>
                    <a:pt x="43" y="104"/>
                  </a:lnTo>
                  <a:lnTo>
                    <a:pt x="39" y="100"/>
                  </a:lnTo>
                  <a:lnTo>
                    <a:pt x="34" y="99"/>
                  </a:lnTo>
                  <a:lnTo>
                    <a:pt x="31" y="98"/>
                  </a:lnTo>
                  <a:lnTo>
                    <a:pt x="29" y="98"/>
                  </a:lnTo>
                  <a:lnTo>
                    <a:pt x="25" y="96"/>
                  </a:lnTo>
                  <a:lnTo>
                    <a:pt x="20" y="96"/>
                  </a:lnTo>
                  <a:lnTo>
                    <a:pt x="16" y="87"/>
                  </a:lnTo>
                  <a:lnTo>
                    <a:pt x="17" y="86"/>
                  </a:lnTo>
                  <a:lnTo>
                    <a:pt x="17" y="86"/>
                  </a:lnTo>
                  <a:lnTo>
                    <a:pt x="16" y="85"/>
                  </a:lnTo>
                  <a:lnTo>
                    <a:pt x="16" y="85"/>
                  </a:lnTo>
                  <a:lnTo>
                    <a:pt x="16" y="83"/>
                  </a:lnTo>
                  <a:lnTo>
                    <a:pt x="17" y="83"/>
                  </a:lnTo>
                  <a:lnTo>
                    <a:pt x="18" y="83"/>
                  </a:lnTo>
                  <a:lnTo>
                    <a:pt x="22" y="83"/>
                  </a:lnTo>
                  <a:lnTo>
                    <a:pt x="27" y="83"/>
                  </a:lnTo>
                  <a:lnTo>
                    <a:pt x="31" y="83"/>
                  </a:lnTo>
                  <a:lnTo>
                    <a:pt x="35" y="85"/>
                  </a:lnTo>
                  <a:lnTo>
                    <a:pt x="37" y="85"/>
                  </a:lnTo>
                  <a:lnTo>
                    <a:pt x="38" y="85"/>
                  </a:lnTo>
                  <a:lnTo>
                    <a:pt x="39" y="83"/>
                  </a:lnTo>
                  <a:lnTo>
                    <a:pt x="40" y="82"/>
                  </a:lnTo>
                  <a:lnTo>
                    <a:pt x="43" y="79"/>
                  </a:lnTo>
                  <a:lnTo>
                    <a:pt x="47" y="78"/>
                  </a:lnTo>
                  <a:lnTo>
                    <a:pt x="50" y="77"/>
                  </a:lnTo>
                  <a:lnTo>
                    <a:pt x="52" y="75"/>
                  </a:lnTo>
                  <a:lnTo>
                    <a:pt x="53" y="74"/>
                  </a:lnTo>
                  <a:lnTo>
                    <a:pt x="55" y="73"/>
                  </a:lnTo>
                  <a:lnTo>
                    <a:pt x="56" y="72"/>
                  </a:lnTo>
                  <a:lnTo>
                    <a:pt x="59" y="70"/>
                  </a:lnTo>
                  <a:lnTo>
                    <a:pt x="62" y="66"/>
                  </a:lnTo>
                  <a:lnTo>
                    <a:pt x="66" y="63"/>
                  </a:lnTo>
                  <a:lnTo>
                    <a:pt x="78" y="63"/>
                  </a:lnTo>
                  <a:lnTo>
                    <a:pt x="82" y="59"/>
                  </a:lnTo>
                  <a:lnTo>
                    <a:pt x="88" y="59"/>
                  </a:lnTo>
                  <a:lnTo>
                    <a:pt x="92" y="55"/>
                  </a:lnTo>
                  <a:lnTo>
                    <a:pt x="116" y="55"/>
                  </a:lnTo>
                  <a:lnTo>
                    <a:pt x="120" y="51"/>
                  </a:lnTo>
                  <a:lnTo>
                    <a:pt x="123" y="51"/>
                  </a:lnTo>
                  <a:lnTo>
                    <a:pt x="127" y="46"/>
                  </a:lnTo>
                  <a:lnTo>
                    <a:pt x="139" y="46"/>
                  </a:lnTo>
                  <a:lnTo>
                    <a:pt x="143" y="51"/>
                  </a:lnTo>
                  <a:lnTo>
                    <a:pt x="155" y="51"/>
                  </a:lnTo>
                  <a:lnTo>
                    <a:pt x="158" y="55"/>
                  </a:lnTo>
                  <a:lnTo>
                    <a:pt x="182" y="55"/>
                  </a:lnTo>
                  <a:lnTo>
                    <a:pt x="186" y="59"/>
                  </a:lnTo>
                  <a:lnTo>
                    <a:pt x="225" y="59"/>
                  </a:lnTo>
                  <a:lnTo>
                    <a:pt x="232" y="63"/>
                  </a:lnTo>
                  <a:lnTo>
                    <a:pt x="260" y="63"/>
                  </a:lnTo>
                  <a:lnTo>
                    <a:pt x="264" y="66"/>
                  </a:lnTo>
                  <a:lnTo>
                    <a:pt x="275" y="66"/>
                  </a:lnTo>
                  <a:lnTo>
                    <a:pt x="280" y="66"/>
                  </a:lnTo>
                  <a:lnTo>
                    <a:pt x="283" y="66"/>
                  </a:lnTo>
                  <a:lnTo>
                    <a:pt x="286" y="66"/>
                  </a:lnTo>
                  <a:lnTo>
                    <a:pt x="286" y="66"/>
                  </a:lnTo>
                  <a:lnTo>
                    <a:pt x="286" y="66"/>
                  </a:lnTo>
                  <a:lnTo>
                    <a:pt x="286" y="66"/>
                  </a:lnTo>
                  <a:lnTo>
                    <a:pt x="286" y="65"/>
                  </a:lnTo>
                  <a:lnTo>
                    <a:pt x="286" y="64"/>
                  </a:lnTo>
                  <a:lnTo>
                    <a:pt x="287" y="63"/>
                  </a:lnTo>
                  <a:lnTo>
                    <a:pt x="291" y="63"/>
                  </a:lnTo>
                  <a:lnTo>
                    <a:pt x="295" y="66"/>
                  </a:lnTo>
                  <a:lnTo>
                    <a:pt x="306" y="66"/>
                  </a:lnTo>
                  <a:lnTo>
                    <a:pt x="310" y="72"/>
                  </a:lnTo>
                  <a:lnTo>
                    <a:pt x="336" y="72"/>
                  </a:lnTo>
                  <a:lnTo>
                    <a:pt x="340" y="75"/>
                  </a:lnTo>
                  <a:lnTo>
                    <a:pt x="344" y="75"/>
                  </a:lnTo>
                  <a:lnTo>
                    <a:pt x="348" y="79"/>
                  </a:lnTo>
                  <a:lnTo>
                    <a:pt x="356" y="79"/>
                  </a:lnTo>
                  <a:lnTo>
                    <a:pt x="363" y="83"/>
                  </a:lnTo>
                  <a:lnTo>
                    <a:pt x="369" y="83"/>
                  </a:lnTo>
                  <a:lnTo>
                    <a:pt x="372" y="83"/>
                  </a:lnTo>
                  <a:lnTo>
                    <a:pt x="374" y="83"/>
                  </a:lnTo>
                  <a:lnTo>
                    <a:pt x="375" y="83"/>
                  </a:lnTo>
                  <a:lnTo>
                    <a:pt x="375" y="83"/>
                  </a:lnTo>
                  <a:lnTo>
                    <a:pt x="375" y="82"/>
                  </a:lnTo>
                  <a:lnTo>
                    <a:pt x="374" y="82"/>
                  </a:lnTo>
                  <a:lnTo>
                    <a:pt x="375" y="81"/>
                  </a:lnTo>
                  <a:lnTo>
                    <a:pt x="375" y="79"/>
                  </a:lnTo>
                  <a:lnTo>
                    <a:pt x="379" y="79"/>
                  </a:lnTo>
                  <a:lnTo>
                    <a:pt x="387" y="74"/>
                  </a:lnTo>
                  <a:lnTo>
                    <a:pt x="392" y="73"/>
                  </a:lnTo>
                  <a:lnTo>
                    <a:pt x="397" y="73"/>
                  </a:lnTo>
                  <a:lnTo>
                    <a:pt x="406" y="75"/>
                  </a:lnTo>
                  <a:lnTo>
                    <a:pt x="410" y="72"/>
                  </a:lnTo>
                  <a:lnTo>
                    <a:pt x="422" y="72"/>
                  </a:lnTo>
                  <a:lnTo>
                    <a:pt x="426" y="66"/>
                  </a:lnTo>
                  <a:lnTo>
                    <a:pt x="433" y="66"/>
                  </a:lnTo>
                  <a:lnTo>
                    <a:pt x="437" y="63"/>
                  </a:lnTo>
                  <a:lnTo>
                    <a:pt x="449" y="63"/>
                  </a:lnTo>
                  <a:lnTo>
                    <a:pt x="453" y="66"/>
                  </a:lnTo>
                  <a:lnTo>
                    <a:pt x="465" y="66"/>
                  </a:lnTo>
                  <a:lnTo>
                    <a:pt x="468" y="63"/>
                  </a:lnTo>
                  <a:lnTo>
                    <a:pt x="475" y="60"/>
                  </a:lnTo>
                  <a:lnTo>
                    <a:pt x="488" y="72"/>
                  </a:lnTo>
                  <a:lnTo>
                    <a:pt x="492" y="75"/>
                  </a:lnTo>
                  <a:lnTo>
                    <a:pt x="496" y="74"/>
                  </a:lnTo>
                  <a:lnTo>
                    <a:pt x="497" y="73"/>
                  </a:lnTo>
                  <a:lnTo>
                    <a:pt x="500" y="73"/>
                  </a:lnTo>
                  <a:lnTo>
                    <a:pt x="500" y="73"/>
                  </a:lnTo>
                  <a:lnTo>
                    <a:pt x="501" y="72"/>
                  </a:lnTo>
                  <a:lnTo>
                    <a:pt x="502" y="70"/>
                  </a:lnTo>
                  <a:lnTo>
                    <a:pt x="505" y="69"/>
                  </a:lnTo>
                  <a:lnTo>
                    <a:pt x="507" y="66"/>
                  </a:lnTo>
                  <a:lnTo>
                    <a:pt x="515" y="72"/>
                  </a:lnTo>
                  <a:lnTo>
                    <a:pt x="523" y="75"/>
                  </a:lnTo>
                  <a:lnTo>
                    <a:pt x="531" y="66"/>
                  </a:lnTo>
                  <a:lnTo>
                    <a:pt x="535" y="66"/>
                  </a:lnTo>
                  <a:lnTo>
                    <a:pt x="535" y="69"/>
                  </a:lnTo>
                  <a:lnTo>
                    <a:pt x="536" y="70"/>
                  </a:lnTo>
                  <a:lnTo>
                    <a:pt x="537" y="72"/>
                  </a:lnTo>
                  <a:lnTo>
                    <a:pt x="540" y="72"/>
                  </a:lnTo>
                  <a:lnTo>
                    <a:pt x="544" y="72"/>
                  </a:lnTo>
                  <a:lnTo>
                    <a:pt x="546" y="72"/>
                  </a:lnTo>
                  <a:lnTo>
                    <a:pt x="550" y="72"/>
                  </a:lnTo>
                  <a:lnTo>
                    <a:pt x="557" y="73"/>
                  </a:lnTo>
                  <a:lnTo>
                    <a:pt x="562" y="74"/>
                  </a:lnTo>
                  <a:lnTo>
                    <a:pt x="567" y="75"/>
                  </a:lnTo>
                  <a:lnTo>
                    <a:pt x="576" y="75"/>
                  </a:lnTo>
                  <a:lnTo>
                    <a:pt x="580" y="79"/>
                  </a:lnTo>
                  <a:lnTo>
                    <a:pt x="592" y="79"/>
                  </a:lnTo>
                  <a:lnTo>
                    <a:pt x="593" y="81"/>
                  </a:lnTo>
                  <a:lnTo>
                    <a:pt x="593" y="82"/>
                  </a:lnTo>
                  <a:lnTo>
                    <a:pt x="593" y="82"/>
                  </a:lnTo>
                  <a:lnTo>
                    <a:pt x="593" y="83"/>
                  </a:lnTo>
                  <a:lnTo>
                    <a:pt x="593" y="83"/>
                  </a:lnTo>
                  <a:lnTo>
                    <a:pt x="593" y="83"/>
                  </a:lnTo>
                  <a:lnTo>
                    <a:pt x="596" y="83"/>
                  </a:lnTo>
                  <a:lnTo>
                    <a:pt x="598" y="83"/>
                  </a:lnTo>
                  <a:lnTo>
                    <a:pt x="603" y="83"/>
                  </a:lnTo>
                  <a:lnTo>
                    <a:pt x="627" y="83"/>
                  </a:lnTo>
                  <a:lnTo>
                    <a:pt x="634" y="87"/>
                  </a:lnTo>
                  <a:lnTo>
                    <a:pt x="631" y="92"/>
                  </a:lnTo>
                  <a:lnTo>
                    <a:pt x="619" y="92"/>
                  </a:lnTo>
                  <a:lnTo>
                    <a:pt x="623" y="100"/>
                  </a:lnTo>
                  <a:lnTo>
                    <a:pt x="634" y="100"/>
                  </a:lnTo>
                  <a:lnTo>
                    <a:pt x="640" y="100"/>
                  </a:lnTo>
                  <a:lnTo>
                    <a:pt x="644" y="100"/>
                  </a:lnTo>
                  <a:lnTo>
                    <a:pt x="647" y="100"/>
                  </a:lnTo>
                  <a:lnTo>
                    <a:pt x="650" y="100"/>
                  </a:lnTo>
                  <a:lnTo>
                    <a:pt x="651" y="99"/>
                  </a:lnTo>
                  <a:lnTo>
                    <a:pt x="654" y="96"/>
                  </a:lnTo>
                  <a:lnTo>
                    <a:pt x="693" y="96"/>
                  </a:lnTo>
                  <a:lnTo>
                    <a:pt x="697" y="100"/>
                  </a:lnTo>
                  <a:lnTo>
                    <a:pt x="699" y="101"/>
                  </a:lnTo>
                  <a:lnTo>
                    <a:pt x="701" y="103"/>
                  </a:lnTo>
                  <a:lnTo>
                    <a:pt x="702" y="104"/>
                  </a:lnTo>
                  <a:lnTo>
                    <a:pt x="703" y="104"/>
                  </a:lnTo>
                  <a:lnTo>
                    <a:pt x="703" y="105"/>
                  </a:lnTo>
                  <a:lnTo>
                    <a:pt x="703" y="107"/>
                  </a:lnTo>
                  <a:lnTo>
                    <a:pt x="703" y="109"/>
                  </a:lnTo>
                  <a:lnTo>
                    <a:pt x="704" y="113"/>
                  </a:lnTo>
                  <a:lnTo>
                    <a:pt x="712" y="108"/>
                  </a:lnTo>
                  <a:lnTo>
                    <a:pt x="708" y="104"/>
                  </a:lnTo>
                  <a:lnTo>
                    <a:pt x="701" y="96"/>
                  </a:lnTo>
                  <a:lnTo>
                    <a:pt x="697" y="92"/>
                  </a:lnTo>
                  <a:lnTo>
                    <a:pt x="694" y="90"/>
                  </a:lnTo>
                  <a:lnTo>
                    <a:pt x="692" y="87"/>
                  </a:lnTo>
                  <a:lnTo>
                    <a:pt x="689" y="87"/>
                  </a:lnTo>
                  <a:lnTo>
                    <a:pt x="686" y="87"/>
                  </a:lnTo>
                  <a:lnTo>
                    <a:pt x="682" y="87"/>
                  </a:lnTo>
                  <a:lnTo>
                    <a:pt x="677" y="87"/>
                  </a:lnTo>
                  <a:lnTo>
                    <a:pt x="672" y="87"/>
                  </a:lnTo>
                  <a:lnTo>
                    <a:pt x="669" y="87"/>
                  </a:lnTo>
                  <a:lnTo>
                    <a:pt x="667" y="88"/>
                  </a:lnTo>
                  <a:lnTo>
                    <a:pt x="667" y="88"/>
                  </a:lnTo>
                  <a:lnTo>
                    <a:pt x="667" y="88"/>
                  </a:lnTo>
                  <a:lnTo>
                    <a:pt x="667" y="88"/>
                  </a:lnTo>
                  <a:lnTo>
                    <a:pt x="667" y="90"/>
                  </a:lnTo>
                  <a:lnTo>
                    <a:pt x="667" y="91"/>
                  </a:lnTo>
                  <a:lnTo>
                    <a:pt x="666" y="92"/>
                  </a:lnTo>
                  <a:lnTo>
                    <a:pt x="646" y="92"/>
                  </a:lnTo>
                  <a:lnTo>
                    <a:pt x="642" y="87"/>
                  </a:lnTo>
                  <a:lnTo>
                    <a:pt x="638" y="83"/>
                  </a:lnTo>
                  <a:lnTo>
                    <a:pt x="634" y="79"/>
                  </a:lnTo>
                  <a:lnTo>
                    <a:pt x="631" y="79"/>
                  </a:lnTo>
                  <a:lnTo>
                    <a:pt x="627" y="75"/>
                  </a:lnTo>
                  <a:lnTo>
                    <a:pt x="615" y="75"/>
                  </a:lnTo>
                  <a:lnTo>
                    <a:pt x="607" y="79"/>
                  </a:lnTo>
                  <a:lnTo>
                    <a:pt x="603" y="75"/>
                  </a:lnTo>
                  <a:lnTo>
                    <a:pt x="599" y="72"/>
                  </a:lnTo>
                  <a:lnTo>
                    <a:pt x="596" y="66"/>
                  </a:lnTo>
                  <a:lnTo>
                    <a:pt x="603" y="63"/>
                  </a:lnTo>
                  <a:lnTo>
                    <a:pt x="642" y="63"/>
                  </a:lnTo>
                  <a:lnTo>
                    <a:pt x="642" y="59"/>
                  </a:lnTo>
                  <a:lnTo>
                    <a:pt x="596" y="59"/>
                  </a:lnTo>
                  <a:lnTo>
                    <a:pt x="588" y="55"/>
                  </a:lnTo>
                  <a:lnTo>
                    <a:pt x="588" y="53"/>
                  </a:lnTo>
                  <a:lnTo>
                    <a:pt x="588" y="53"/>
                  </a:lnTo>
                  <a:lnTo>
                    <a:pt x="586" y="50"/>
                  </a:lnTo>
                  <a:lnTo>
                    <a:pt x="586" y="47"/>
                  </a:lnTo>
                  <a:lnTo>
                    <a:pt x="585" y="46"/>
                  </a:lnTo>
                  <a:lnTo>
                    <a:pt x="585" y="44"/>
                  </a:lnTo>
                  <a:lnTo>
                    <a:pt x="584" y="44"/>
                  </a:lnTo>
                  <a:lnTo>
                    <a:pt x="583" y="43"/>
                  </a:lnTo>
                  <a:lnTo>
                    <a:pt x="580" y="43"/>
                  </a:lnTo>
                  <a:lnTo>
                    <a:pt x="576" y="42"/>
                  </a:lnTo>
                  <a:lnTo>
                    <a:pt x="576" y="30"/>
                  </a:lnTo>
                  <a:lnTo>
                    <a:pt x="572" y="31"/>
                  </a:lnTo>
                  <a:lnTo>
                    <a:pt x="568" y="33"/>
                  </a:lnTo>
                  <a:lnTo>
                    <a:pt x="566" y="34"/>
                  </a:lnTo>
                  <a:lnTo>
                    <a:pt x="564" y="34"/>
                  </a:lnTo>
                  <a:lnTo>
                    <a:pt x="563" y="34"/>
                  </a:lnTo>
                  <a:lnTo>
                    <a:pt x="562" y="34"/>
                  </a:lnTo>
                  <a:lnTo>
                    <a:pt x="561" y="35"/>
                  </a:lnTo>
                  <a:lnTo>
                    <a:pt x="559" y="38"/>
                  </a:lnTo>
                  <a:lnTo>
                    <a:pt x="559" y="42"/>
                  </a:lnTo>
                  <a:lnTo>
                    <a:pt x="558" y="46"/>
                  </a:lnTo>
                  <a:lnTo>
                    <a:pt x="538" y="46"/>
                  </a:lnTo>
                  <a:lnTo>
                    <a:pt x="535" y="51"/>
                  </a:lnTo>
                  <a:lnTo>
                    <a:pt x="526" y="50"/>
                  </a:lnTo>
                  <a:lnTo>
                    <a:pt x="523" y="48"/>
                  </a:lnTo>
                  <a:lnTo>
                    <a:pt x="522" y="47"/>
                  </a:lnTo>
                  <a:lnTo>
                    <a:pt x="518" y="44"/>
                  </a:lnTo>
                  <a:lnTo>
                    <a:pt x="511" y="42"/>
                  </a:lnTo>
                  <a:lnTo>
                    <a:pt x="503" y="38"/>
                  </a:lnTo>
                  <a:lnTo>
                    <a:pt x="496" y="34"/>
                  </a:lnTo>
                  <a:lnTo>
                    <a:pt x="500" y="30"/>
                  </a:lnTo>
                  <a:lnTo>
                    <a:pt x="515" y="9"/>
                  </a:lnTo>
                  <a:lnTo>
                    <a:pt x="511" y="4"/>
                  </a:lnTo>
                  <a:lnTo>
                    <a:pt x="513" y="4"/>
                  </a:lnTo>
                  <a:lnTo>
                    <a:pt x="513" y="3"/>
                  </a:lnTo>
                  <a:lnTo>
                    <a:pt x="513" y="3"/>
                  </a:lnTo>
                  <a:lnTo>
                    <a:pt x="513" y="2"/>
                  </a:lnTo>
                  <a:lnTo>
                    <a:pt x="513" y="2"/>
                  </a:lnTo>
                  <a:lnTo>
                    <a:pt x="513" y="2"/>
                  </a:lnTo>
                  <a:lnTo>
                    <a:pt x="515" y="2"/>
                  </a:lnTo>
                  <a:lnTo>
                    <a:pt x="518" y="2"/>
                  </a:lnTo>
                  <a:lnTo>
                    <a:pt x="523" y="0"/>
                  </a:lnTo>
                  <a:lnTo>
                    <a:pt x="5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100" kern="0">
                <a:solidFill>
                  <a:prstClr val="black"/>
                </a:solidFill>
                <a:latin typeface="Arial" panose="020B0604020202020204" pitchFamily="34" charset="0"/>
                <a:cs typeface="Arial" panose="020B0604020202020204" pitchFamily="34" charset="0"/>
              </a:endParaRPr>
            </a:p>
          </p:txBody>
        </p:sp>
      </p:grpSp>
      <p:grpSp>
        <p:nvGrpSpPr>
          <p:cNvPr id="106" name="Group 105"/>
          <p:cNvGrpSpPr/>
          <p:nvPr/>
        </p:nvGrpSpPr>
        <p:grpSpPr>
          <a:xfrm>
            <a:off x="3358801" y="2563293"/>
            <a:ext cx="334894" cy="384685"/>
            <a:chOff x="4528052" y="1527858"/>
            <a:chExt cx="745415" cy="898255"/>
          </a:xfrm>
        </p:grpSpPr>
        <p:sp>
          <p:nvSpPr>
            <p:cNvPr id="107" name="Freeform 106"/>
            <p:cNvSpPr/>
            <p:nvPr/>
          </p:nvSpPr>
          <p:spPr>
            <a:xfrm>
              <a:off x="4528052" y="1527858"/>
              <a:ext cx="745415" cy="898255"/>
            </a:xfrm>
            <a:custGeom>
              <a:avLst/>
              <a:gdLst>
                <a:gd name="connsiteX0" fmla="*/ 2217234 w 4434468"/>
                <a:gd name="connsiteY0" fmla="*/ 0 h 5343734"/>
                <a:gd name="connsiteX1" fmla="*/ 4434468 w 4434468"/>
                <a:gd name="connsiteY1" fmla="*/ 2217234 h 5343734"/>
                <a:gd name="connsiteX2" fmla="*/ 4055800 w 4434468"/>
                <a:gd name="connsiteY2" fmla="*/ 3456911 h 5343734"/>
                <a:gd name="connsiteX3" fmla="*/ 4044475 w 4434468"/>
                <a:gd name="connsiteY3" fmla="*/ 3472055 h 5343734"/>
                <a:gd name="connsiteX4" fmla="*/ 4008156 w 4434468"/>
                <a:gd name="connsiteY4" fmla="*/ 3528327 h 5343734"/>
                <a:gd name="connsiteX5" fmla="*/ 2211731 w 4434468"/>
                <a:gd name="connsiteY5" fmla="*/ 5343734 h 5343734"/>
                <a:gd name="connsiteX6" fmla="*/ 349885 w 4434468"/>
                <a:gd name="connsiteY6" fmla="*/ 3414911 h 5343734"/>
                <a:gd name="connsiteX7" fmla="*/ 353153 w 4434468"/>
                <a:gd name="connsiteY7" fmla="*/ 3414911 h 5343734"/>
                <a:gd name="connsiteX8" fmla="*/ 267608 w 4434468"/>
                <a:gd name="connsiteY8" fmla="*/ 3274100 h 5343734"/>
                <a:gd name="connsiteX9" fmla="*/ 0 w 4434468"/>
                <a:gd name="connsiteY9" fmla="*/ 2217234 h 5343734"/>
                <a:gd name="connsiteX10" fmla="*/ 2217234 w 4434468"/>
                <a:gd name="connsiteY10" fmla="*/ 0 h 5343734"/>
                <a:gd name="connsiteX0" fmla="*/ 2217234 w 4434468"/>
                <a:gd name="connsiteY0" fmla="*/ 0 h 5343734"/>
                <a:gd name="connsiteX1" fmla="*/ 4434468 w 4434468"/>
                <a:gd name="connsiteY1" fmla="*/ 2217234 h 5343734"/>
                <a:gd name="connsiteX2" fmla="*/ 4055800 w 4434468"/>
                <a:gd name="connsiteY2" fmla="*/ 3456911 h 5343734"/>
                <a:gd name="connsiteX3" fmla="*/ 4008156 w 4434468"/>
                <a:gd name="connsiteY3" fmla="*/ 3528327 h 5343734"/>
                <a:gd name="connsiteX4" fmla="*/ 2211731 w 4434468"/>
                <a:gd name="connsiteY4" fmla="*/ 5343734 h 5343734"/>
                <a:gd name="connsiteX5" fmla="*/ 349885 w 4434468"/>
                <a:gd name="connsiteY5" fmla="*/ 3414911 h 5343734"/>
                <a:gd name="connsiteX6" fmla="*/ 353153 w 4434468"/>
                <a:gd name="connsiteY6" fmla="*/ 3414911 h 5343734"/>
                <a:gd name="connsiteX7" fmla="*/ 267608 w 4434468"/>
                <a:gd name="connsiteY7" fmla="*/ 3274100 h 5343734"/>
                <a:gd name="connsiteX8" fmla="*/ 0 w 4434468"/>
                <a:gd name="connsiteY8" fmla="*/ 2217234 h 5343734"/>
                <a:gd name="connsiteX9" fmla="*/ 2217234 w 4434468"/>
                <a:gd name="connsiteY9" fmla="*/ 0 h 5343734"/>
                <a:gd name="connsiteX0" fmla="*/ 2217234 w 4434468"/>
                <a:gd name="connsiteY0" fmla="*/ 0 h 5343734"/>
                <a:gd name="connsiteX1" fmla="*/ 4434468 w 4434468"/>
                <a:gd name="connsiteY1" fmla="*/ 2217234 h 5343734"/>
                <a:gd name="connsiteX2" fmla="*/ 4055800 w 4434468"/>
                <a:gd name="connsiteY2" fmla="*/ 3456911 h 5343734"/>
                <a:gd name="connsiteX3" fmla="*/ 4008156 w 4434468"/>
                <a:gd name="connsiteY3" fmla="*/ 3528327 h 5343734"/>
                <a:gd name="connsiteX4" fmla="*/ 2211731 w 4434468"/>
                <a:gd name="connsiteY4" fmla="*/ 5343734 h 5343734"/>
                <a:gd name="connsiteX5" fmla="*/ 349885 w 4434468"/>
                <a:gd name="connsiteY5" fmla="*/ 3414911 h 5343734"/>
                <a:gd name="connsiteX6" fmla="*/ 267608 w 4434468"/>
                <a:gd name="connsiteY6" fmla="*/ 3274100 h 5343734"/>
                <a:gd name="connsiteX7" fmla="*/ 0 w 4434468"/>
                <a:gd name="connsiteY7" fmla="*/ 2217234 h 5343734"/>
                <a:gd name="connsiteX8" fmla="*/ 2217234 w 4434468"/>
                <a:gd name="connsiteY8" fmla="*/ 0 h 5343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34468" h="5343734">
                  <a:moveTo>
                    <a:pt x="2217234" y="0"/>
                  </a:moveTo>
                  <a:cubicBezTo>
                    <a:pt x="3441779" y="0"/>
                    <a:pt x="4434468" y="992689"/>
                    <a:pt x="4434468" y="2217234"/>
                  </a:cubicBezTo>
                  <a:cubicBezTo>
                    <a:pt x="4434468" y="2676439"/>
                    <a:pt x="4294871" y="3103038"/>
                    <a:pt x="4055800" y="3456911"/>
                  </a:cubicBezTo>
                  <a:lnTo>
                    <a:pt x="4008156" y="3528327"/>
                  </a:lnTo>
                  <a:cubicBezTo>
                    <a:pt x="3598809" y="4119804"/>
                    <a:pt x="2517533" y="5133605"/>
                    <a:pt x="2211731" y="5343734"/>
                  </a:cubicBezTo>
                  <a:cubicBezTo>
                    <a:pt x="1029643" y="4349203"/>
                    <a:pt x="830132" y="4152768"/>
                    <a:pt x="349885" y="3414911"/>
                  </a:cubicBezTo>
                  <a:lnTo>
                    <a:pt x="267608" y="3274100"/>
                  </a:lnTo>
                  <a:cubicBezTo>
                    <a:pt x="96942" y="2959933"/>
                    <a:pt x="0" y="2599904"/>
                    <a:pt x="0" y="2217234"/>
                  </a:cubicBezTo>
                  <a:cubicBezTo>
                    <a:pt x="0" y="992689"/>
                    <a:pt x="992689" y="0"/>
                    <a:pt x="2217234" y="0"/>
                  </a:cubicBezTo>
                  <a:close/>
                </a:path>
              </a:pathLst>
            </a:custGeom>
            <a:solidFill>
              <a:schemeClr val="accent2">
                <a:lumMod val="10000"/>
              </a:schemeClr>
            </a:solidFill>
            <a:ln w="12700" cap="flat" cmpd="sng" algn="ctr">
              <a:gradFill flip="none" rotWithShape="1">
                <a:gsLst>
                  <a:gs pos="0">
                    <a:srgbClr val="C0C0C4"/>
                  </a:gs>
                  <a:gs pos="100000">
                    <a:srgbClr val="CBCBCF"/>
                  </a:gs>
                </a:gsLst>
                <a:lin ang="5400000" scaled="1"/>
                <a:tileRect/>
              </a:gradFill>
              <a:prstDash val="solid"/>
              <a:miter lim="800000"/>
            </a:ln>
            <a:effectLst/>
          </p:spPr>
          <p:txBody>
            <a:bodyPr rtlCol="0" anchor="ctr"/>
            <a:lstStyle/>
            <a:p>
              <a:pPr algn="ctr"/>
              <a:endParaRPr lang="en-US" sz="1100" kern="0">
                <a:solidFill>
                  <a:prstClr val="white"/>
                </a:solidFill>
                <a:latin typeface="Arial" panose="020B0604020202020204" pitchFamily="34" charset="0"/>
                <a:cs typeface="Arial" panose="020B0604020202020204" pitchFamily="34" charset="0"/>
              </a:endParaRPr>
            </a:p>
          </p:txBody>
        </p:sp>
        <p:sp>
          <p:nvSpPr>
            <p:cNvPr id="108" name="Oval 107"/>
            <p:cNvSpPr/>
            <p:nvPr/>
          </p:nvSpPr>
          <p:spPr>
            <a:xfrm>
              <a:off x="4545619" y="1540228"/>
              <a:ext cx="710275" cy="710273"/>
            </a:xfrm>
            <a:prstGeom prst="ellipse">
              <a:avLst/>
            </a:prstGeom>
            <a:solidFill>
              <a:sysClr val="window" lastClr="FFFFFF">
                <a:lumMod val="65000"/>
              </a:sysClr>
            </a:solidFill>
            <a:ln w="0" cap="flat" cmpd="sng" algn="ctr">
              <a:noFill/>
              <a:prstDash val="solid"/>
              <a:miter lim="800000"/>
            </a:ln>
            <a:effectLst/>
          </p:spPr>
          <p:txBody>
            <a:bodyPr rtlCol="0" anchor="ctr"/>
            <a:lstStyle/>
            <a:p>
              <a:pPr algn="ctr"/>
              <a:endParaRPr lang="en-US" sz="1100" kern="0">
                <a:solidFill>
                  <a:prstClr val="white"/>
                </a:solidFill>
                <a:latin typeface="Arial" panose="020B0604020202020204" pitchFamily="34" charset="0"/>
                <a:cs typeface="Arial" panose="020B0604020202020204" pitchFamily="34" charset="0"/>
              </a:endParaRPr>
            </a:p>
          </p:txBody>
        </p:sp>
        <p:sp>
          <p:nvSpPr>
            <p:cNvPr id="109" name="Oval 108"/>
            <p:cNvSpPr/>
            <p:nvPr/>
          </p:nvSpPr>
          <p:spPr>
            <a:xfrm>
              <a:off x="4609312" y="1603921"/>
              <a:ext cx="582887" cy="582885"/>
            </a:xfrm>
            <a:prstGeom prst="ellipse">
              <a:avLst/>
            </a:prstGeom>
            <a:solidFill>
              <a:srgbClr val="7030A0"/>
            </a:solidFill>
            <a:ln w="12700" cap="flat" cmpd="sng" algn="ctr">
              <a:noFill/>
              <a:prstDash val="solid"/>
              <a:miter lim="800000"/>
            </a:ln>
            <a:effectLst/>
          </p:spPr>
          <p:txBody>
            <a:bodyPr rtlCol="0" anchor="ctr"/>
            <a:lstStyle/>
            <a:p>
              <a:pPr algn="ctr"/>
              <a:endParaRPr lang="en-US" sz="1100" kern="0">
                <a:solidFill>
                  <a:prstClr val="white"/>
                </a:solidFill>
                <a:latin typeface="Arial" panose="020B0604020202020204" pitchFamily="34" charset="0"/>
                <a:cs typeface="Arial" panose="020B0604020202020204" pitchFamily="34" charset="0"/>
              </a:endParaRPr>
            </a:p>
          </p:txBody>
        </p:sp>
      </p:grpSp>
      <p:grpSp>
        <p:nvGrpSpPr>
          <p:cNvPr id="110" name="Group 109"/>
          <p:cNvGrpSpPr/>
          <p:nvPr/>
        </p:nvGrpSpPr>
        <p:grpSpPr>
          <a:xfrm>
            <a:off x="5678906" y="2009840"/>
            <a:ext cx="374564" cy="441376"/>
            <a:chOff x="4528052" y="1527858"/>
            <a:chExt cx="745415" cy="898255"/>
          </a:xfrm>
        </p:grpSpPr>
        <p:sp>
          <p:nvSpPr>
            <p:cNvPr id="111" name="Freeform 110"/>
            <p:cNvSpPr/>
            <p:nvPr/>
          </p:nvSpPr>
          <p:spPr>
            <a:xfrm>
              <a:off x="4528052" y="1527858"/>
              <a:ext cx="745415" cy="898255"/>
            </a:xfrm>
            <a:custGeom>
              <a:avLst/>
              <a:gdLst>
                <a:gd name="connsiteX0" fmla="*/ 2217234 w 4434468"/>
                <a:gd name="connsiteY0" fmla="*/ 0 h 5343734"/>
                <a:gd name="connsiteX1" fmla="*/ 4434468 w 4434468"/>
                <a:gd name="connsiteY1" fmla="*/ 2217234 h 5343734"/>
                <a:gd name="connsiteX2" fmla="*/ 4055800 w 4434468"/>
                <a:gd name="connsiteY2" fmla="*/ 3456911 h 5343734"/>
                <a:gd name="connsiteX3" fmla="*/ 4044475 w 4434468"/>
                <a:gd name="connsiteY3" fmla="*/ 3472055 h 5343734"/>
                <a:gd name="connsiteX4" fmla="*/ 4008156 w 4434468"/>
                <a:gd name="connsiteY4" fmla="*/ 3528327 h 5343734"/>
                <a:gd name="connsiteX5" fmla="*/ 2211731 w 4434468"/>
                <a:gd name="connsiteY5" fmla="*/ 5343734 h 5343734"/>
                <a:gd name="connsiteX6" fmla="*/ 349885 w 4434468"/>
                <a:gd name="connsiteY6" fmla="*/ 3414911 h 5343734"/>
                <a:gd name="connsiteX7" fmla="*/ 353153 w 4434468"/>
                <a:gd name="connsiteY7" fmla="*/ 3414911 h 5343734"/>
                <a:gd name="connsiteX8" fmla="*/ 267608 w 4434468"/>
                <a:gd name="connsiteY8" fmla="*/ 3274100 h 5343734"/>
                <a:gd name="connsiteX9" fmla="*/ 0 w 4434468"/>
                <a:gd name="connsiteY9" fmla="*/ 2217234 h 5343734"/>
                <a:gd name="connsiteX10" fmla="*/ 2217234 w 4434468"/>
                <a:gd name="connsiteY10" fmla="*/ 0 h 5343734"/>
                <a:gd name="connsiteX0" fmla="*/ 2217234 w 4434468"/>
                <a:gd name="connsiteY0" fmla="*/ 0 h 5343734"/>
                <a:gd name="connsiteX1" fmla="*/ 4434468 w 4434468"/>
                <a:gd name="connsiteY1" fmla="*/ 2217234 h 5343734"/>
                <a:gd name="connsiteX2" fmla="*/ 4055800 w 4434468"/>
                <a:gd name="connsiteY2" fmla="*/ 3456911 h 5343734"/>
                <a:gd name="connsiteX3" fmla="*/ 4008156 w 4434468"/>
                <a:gd name="connsiteY3" fmla="*/ 3528327 h 5343734"/>
                <a:gd name="connsiteX4" fmla="*/ 2211731 w 4434468"/>
                <a:gd name="connsiteY4" fmla="*/ 5343734 h 5343734"/>
                <a:gd name="connsiteX5" fmla="*/ 349885 w 4434468"/>
                <a:gd name="connsiteY5" fmla="*/ 3414911 h 5343734"/>
                <a:gd name="connsiteX6" fmla="*/ 353153 w 4434468"/>
                <a:gd name="connsiteY6" fmla="*/ 3414911 h 5343734"/>
                <a:gd name="connsiteX7" fmla="*/ 267608 w 4434468"/>
                <a:gd name="connsiteY7" fmla="*/ 3274100 h 5343734"/>
                <a:gd name="connsiteX8" fmla="*/ 0 w 4434468"/>
                <a:gd name="connsiteY8" fmla="*/ 2217234 h 5343734"/>
                <a:gd name="connsiteX9" fmla="*/ 2217234 w 4434468"/>
                <a:gd name="connsiteY9" fmla="*/ 0 h 5343734"/>
                <a:gd name="connsiteX0" fmla="*/ 2217234 w 4434468"/>
                <a:gd name="connsiteY0" fmla="*/ 0 h 5343734"/>
                <a:gd name="connsiteX1" fmla="*/ 4434468 w 4434468"/>
                <a:gd name="connsiteY1" fmla="*/ 2217234 h 5343734"/>
                <a:gd name="connsiteX2" fmla="*/ 4055800 w 4434468"/>
                <a:gd name="connsiteY2" fmla="*/ 3456911 h 5343734"/>
                <a:gd name="connsiteX3" fmla="*/ 4008156 w 4434468"/>
                <a:gd name="connsiteY3" fmla="*/ 3528327 h 5343734"/>
                <a:gd name="connsiteX4" fmla="*/ 2211731 w 4434468"/>
                <a:gd name="connsiteY4" fmla="*/ 5343734 h 5343734"/>
                <a:gd name="connsiteX5" fmla="*/ 349885 w 4434468"/>
                <a:gd name="connsiteY5" fmla="*/ 3414911 h 5343734"/>
                <a:gd name="connsiteX6" fmla="*/ 267608 w 4434468"/>
                <a:gd name="connsiteY6" fmla="*/ 3274100 h 5343734"/>
                <a:gd name="connsiteX7" fmla="*/ 0 w 4434468"/>
                <a:gd name="connsiteY7" fmla="*/ 2217234 h 5343734"/>
                <a:gd name="connsiteX8" fmla="*/ 2217234 w 4434468"/>
                <a:gd name="connsiteY8" fmla="*/ 0 h 5343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34468" h="5343734">
                  <a:moveTo>
                    <a:pt x="2217234" y="0"/>
                  </a:moveTo>
                  <a:cubicBezTo>
                    <a:pt x="3441779" y="0"/>
                    <a:pt x="4434468" y="992689"/>
                    <a:pt x="4434468" y="2217234"/>
                  </a:cubicBezTo>
                  <a:cubicBezTo>
                    <a:pt x="4434468" y="2676439"/>
                    <a:pt x="4294871" y="3103038"/>
                    <a:pt x="4055800" y="3456911"/>
                  </a:cubicBezTo>
                  <a:lnTo>
                    <a:pt x="4008156" y="3528327"/>
                  </a:lnTo>
                  <a:cubicBezTo>
                    <a:pt x="3598809" y="4119804"/>
                    <a:pt x="2517533" y="5133605"/>
                    <a:pt x="2211731" y="5343734"/>
                  </a:cubicBezTo>
                  <a:cubicBezTo>
                    <a:pt x="1029643" y="4349203"/>
                    <a:pt x="830132" y="4152768"/>
                    <a:pt x="349885" y="3414911"/>
                  </a:cubicBezTo>
                  <a:lnTo>
                    <a:pt x="267608" y="3274100"/>
                  </a:lnTo>
                  <a:cubicBezTo>
                    <a:pt x="96942" y="2959933"/>
                    <a:pt x="0" y="2599904"/>
                    <a:pt x="0" y="2217234"/>
                  </a:cubicBezTo>
                  <a:cubicBezTo>
                    <a:pt x="0" y="992689"/>
                    <a:pt x="992689" y="0"/>
                    <a:pt x="2217234" y="0"/>
                  </a:cubicBezTo>
                  <a:close/>
                </a:path>
              </a:pathLst>
            </a:custGeom>
            <a:solidFill>
              <a:schemeClr val="accent2">
                <a:lumMod val="10000"/>
              </a:schemeClr>
            </a:solidFill>
            <a:ln w="12700" cap="flat" cmpd="sng" algn="ctr">
              <a:gradFill flip="none" rotWithShape="1">
                <a:gsLst>
                  <a:gs pos="0">
                    <a:srgbClr val="C0C0C4"/>
                  </a:gs>
                  <a:gs pos="100000">
                    <a:srgbClr val="CBCBCF"/>
                  </a:gs>
                </a:gsLst>
                <a:lin ang="5400000" scaled="1"/>
                <a:tileRect/>
              </a:gradFill>
              <a:prstDash val="solid"/>
              <a:miter lim="800000"/>
            </a:ln>
            <a:effectLst/>
          </p:spPr>
          <p:txBody>
            <a:bodyPr rtlCol="0" anchor="ctr"/>
            <a:lstStyle/>
            <a:p>
              <a:pPr algn="ctr"/>
              <a:endParaRPr lang="en-US" sz="1100" kern="0">
                <a:solidFill>
                  <a:prstClr val="white"/>
                </a:solidFill>
                <a:latin typeface="Arial" panose="020B0604020202020204" pitchFamily="34" charset="0"/>
                <a:cs typeface="Arial" panose="020B0604020202020204" pitchFamily="34" charset="0"/>
              </a:endParaRPr>
            </a:p>
          </p:txBody>
        </p:sp>
        <p:sp>
          <p:nvSpPr>
            <p:cNvPr id="112" name="Oval 111"/>
            <p:cNvSpPr/>
            <p:nvPr/>
          </p:nvSpPr>
          <p:spPr>
            <a:xfrm>
              <a:off x="4545619" y="1540228"/>
              <a:ext cx="710275" cy="710273"/>
            </a:xfrm>
            <a:prstGeom prst="ellipse">
              <a:avLst/>
            </a:prstGeom>
            <a:solidFill>
              <a:sysClr val="window" lastClr="FFFFFF">
                <a:lumMod val="65000"/>
              </a:sysClr>
            </a:solidFill>
            <a:ln w="0" cap="flat" cmpd="sng" algn="ctr">
              <a:noFill/>
              <a:prstDash val="solid"/>
              <a:miter lim="800000"/>
            </a:ln>
            <a:effectLst/>
          </p:spPr>
          <p:txBody>
            <a:bodyPr rtlCol="0" anchor="ctr"/>
            <a:lstStyle/>
            <a:p>
              <a:pPr algn="ctr"/>
              <a:endParaRPr lang="en-US" sz="1100" kern="0">
                <a:solidFill>
                  <a:prstClr val="white"/>
                </a:solidFill>
                <a:latin typeface="Arial" panose="020B0604020202020204" pitchFamily="34" charset="0"/>
                <a:cs typeface="Arial" panose="020B0604020202020204" pitchFamily="34" charset="0"/>
              </a:endParaRPr>
            </a:p>
          </p:txBody>
        </p:sp>
        <p:sp>
          <p:nvSpPr>
            <p:cNvPr id="113" name="Oval 112"/>
            <p:cNvSpPr/>
            <p:nvPr/>
          </p:nvSpPr>
          <p:spPr>
            <a:xfrm>
              <a:off x="4609312" y="1603921"/>
              <a:ext cx="582887" cy="582885"/>
            </a:xfrm>
            <a:prstGeom prst="ellipse">
              <a:avLst/>
            </a:prstGeom>
            <a:solidFill>
              <a:schemeClr val="tx2">
                <a:lumMod val="60000"/>
                <a:lumOff val="40000"/>
              </a:schemeClr>
            </a:solidFill>
            <a:ln w="12700" cap="flat" cmpd="sng" algn="ctr">
              <a:noFill/>
              <a:prstDash val="solid"/>
              <a:miter lim="800000"/>
            </a:ln>
            <a:effectLst/>
          </p:spPr>
          <p:txBody>
            <a:bodyPr rtlCol="0" anchor="ctr"/>
            <a:lstStyle/>
            <a:p>
              <a:pPr algn="ctr"/>
              <a:endParaRPr lang="en-US" sz="1100" kern="0">
                <a:solidFill>
                  <a:prstClr val="white"/>
                </a:solidFill>
                <a:latin typeface="Arial" panose="020B0604020202020204" pitchFamily="34" charset="0"/>
                <a:cs typeface="Arial" panose="020B0604020202020204" pitchFamily="34" charset="0"/>
              </a:endParaRPr>
            </a:p>
          </p:txBody>
        </p:sp>
      </p:grpSp>
      <p:grpSp>
        <p:nvGrpSpPr>
          <p:cNvPr id="114" name="Group 113"/>
          <p:cNvGrpSpPr/>
          <p:nvPr/>
        </p:nvGrpSpPr>
        <p:grpSpPr>
          <a:xfrm>
            <a:off x="8939463" y="2611420"/>
            <a:ext cx="326539" cy="353732"/>
            <a:chOff x="4528052" y="1527858"/>
            <a:chExt cx="745415" cy="898255"/>
          </a:xfrm>
        </p:grpSpPr>
        <p:sp>
          <p:nvSpPr>
            <p:cNvPr id="115" name="Freeform 114"/>
            <p:cNvSpPr/>
            <p:nvPr/>
          </p:nvSpPr>
          <p:spPr>
            <a:xfrm>
              <a:off x="4528052" y="1527858"/>
              <a:ext cx="745415" cy="898255"/>
            </a:xfrm>
            <a:custGeom>
              <a:avLst/>
              <a:gdLst>
                <a:gd name="connsiteX0" fmla="*/ 2217234 w 4434468"/>
                <a:gd name="connsiteY0" fmla="*/ 0 h 5343734"/>
                <a:gd name="connsiteX1" fmla="*/ 4434468 w 4434468"/>
                <a:gd name="connsiteY1" fmla="*/ 2217234 h 5343734"/>
                <a:gd name="connsiteX2" fmla="*/ 4055800 w 4434468"/>
                <a:gd name="connsiteY2" fmla="*/ 3456911 h 5343734"/>
                <a:gd name="connsiteX3" fmla="*/ 4044475 w 4434468"/>
                <a:gd name="connsiteY3" fmla="*/ 3472055 h 5343734"/>
                <a:gd name="connsiteX4" fmla="*/ 4008156 w 4434468"/>
                <a:gd name="connsiteY4" fmla="*/ 3528327 h 5343734"/>
                <a:gd name="connsiteX5" fmla="*/ 2211731 w 4434468"/>
                <a:gd name="connsiteY5" fmla="*/ 5343734 h 5343734"/>
                <a:gd name="connsiteX6" fmla="*/ 349885 w 4434468"/>
                <a:gd name="connsiteY6" fmla="*/ 3414911 h 5343734"/>
                <a:gd name="connsiteX7" fmla="*/ 353153 w 4434468"/>
                <a:gd name="connsiteY7" fmla="*/ 3414911 h 5343734"/>
                <a:gd name="connsiteX8" fmla="*/ 267608 w 4434468"/>
                <a:gd name="connsiteY8" fmla="*/ 3274100 h 5343734"/>
                <a:gd name="connsiteX9" fmla="*/ 0 w 4434468"/>
                <a:gd name="connsiteY9" fmla="*/ 2217234 h 5343734"/>
                <a:gd name="connsiteX10" fmla="*/ 2217234 w 4434468"/>
                <a:gd name="connsiteY10" fmla="*/ 0 h 5343734"/>
                <a:gd name="connsiteX0" fmla="*/ 2217234 w 4434468"/>
                <a:gd name="connsiteY0" fmla="*/ 0 h 5343734"/>
                <a:gd name="connsiteX1" fmla="*/ 4434468 w 4434468"/>
                <a:gd name="connsiteY1" fmla="*/ 2217234 h 5343734"/>
                <a:gd name="connsiteX2" fmla="*/ 4055800 w 4434468"/>
                <a:gd name="connsiteY2" fmla="*/ 3456911 h 5343734"/>
                <a:gd name="connsiteX3" fmla="*/ 4008156 w 4434468"/>
                <a:gd name="connsiteY3" fmla="*/ 3528327 h 5343734"/>
                <a:gd name="connsiteX4" fmla="*/ 2211731 w 4434468"/>
                <a:gd name="connsiteY4" fmla="*/ 5343734 h 5343734"/>
                <a:gd name="connsiteX5" fmla="*/ 349885 w 4434468"/>
                <a:gd name="connsiteY5" fmla="*/ 3414911 h 5343734"/>
                <a:gd name="connsiteX6" fmla="*/ 353153 w 4434468"/>
                <a:gd name="connsiteY6" fmla="*/ 3414911 h 5343734"/>
                <a:gd name="connsiteX7" fmla="*/ 267608 w 4434468"/>
                <a:gd name="connsiteY7" fmla="*/ 3274100 h 5343734"/>
                <a:gd name="connsiteX8" fmla="*/ 0 w 4434468"/>
                <a:gd name="connsiteY8" fmla="*/ 2217234 h 5343734"/>
                <a:gd name="connsiteX9" fmla="*/ 2217234 w 4434468"/>
                <a:gd name="connsiteY9" fmla="*/ 0 h 5343734"/>
                <a:gd name="connsiteX0" fmla="*/ 2217234 w 4434468"/>
                <a:gd name="connsiteY0" fmla="*/ 0 h 5343734"/>
                <a:gd name="connsiteX1" fmla="*/ 4434468 w 4434468"/>
                <a:gd name="connsiteY1" fmla="*/ 2217234 h 5343734"/>
                <a:gd name="connsiteX2" fmla="*/ 4055800 w 4434468"/>
                <a:gd name="connsiteY2" fmla="*/ 3456911 h 5343734"/>
                <a:gd name="connsiteX3" fmla="*/ 4008156 w 4434468"/>
                <a:gd name="connsiteY3" fmla="*/ 3528327 h 5343734"/>
                <a:gd name="connsiteX4" fmla="*/ 2211731 w 4434468"/>
                <a:gd name="connsiteY4" fmla="*/ 5343734 h 5343734"/>
                <a:gd name="connsiteX5" fmla="*/ 349885 w 4434468"/>
                <a:gd name="connsiteY5" fmla="*/ 3414911 h 5343734"/>
                <a:gd name="connsiteX6" fmla="*/ 267608 w 4434468"/>
                <a:gd name="connsiteY6" fmla="*/ 3274100 h 5343734"/>
                <a:gd name="connsiteX7" fmla="*/ 0 w 4434468"/>
                <a:gd name="connsiteY7" fmla="*/ 2217234 h 5343734"/>
                <a:gd name="connsiteX8" fmla="*/ 2217234 w 4434468"/>
                <a:gd name="connsiteY8" fmla="*/ 0 h 5343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34468" h="5343734">
                  <a:moveTo>
                    <a:pt x="2217234" y="0"/>
                  </a:moveTo>
                  <a:cubicBezTo>
                    <a:pt x="3441779" y="0"/>
                    <a:pt x="4434468" y="992689"/>
                    <a:pt x="4434468" y="2217234"/>
                  </a:cubicBezTo>
                  <a:cubicBezTo>
                    <a:pt x="4434468" y="2676439"/>
                    <a:pt x="4294871" y="3103038"/>
                    <a:pt x="4055800" y="3456911"/>
                  </a:cubicBezTo>
                  <a:lnTo>
                    <a:pt x="4008156" y="3528327"/>
                  </a:lnTo>
                  <a:cubicBezTo>
                    <a:pt x="3598809" y="4119804"/>
                    <a:pt x="2517533" y="5133605"/>
                    <a:pt x="2211731" y="5343734"/>
                  </a:cubicBezTo>
                  <a:cubicBezTo>
                    <a:pt x="1029643" y="4349203"/>
                    <a:pt x="830132" y="4152768"/>
                    <a:pt x="349885" y="3414911"/>
                  </a:cubicBezTo>
                  <a:lnTo>
                    <a:pt x="267608" y="3274100"/>
                  </a:lnTo>
                  <a:cubicBezTo>
                    <a:pt x="96942" y="2959933"/>
                    <a:pt x="0" y="2599904"/>
                    <a:pt x="0" y="2217234"/>
                  </a:cubicBezTo>
                  <a:cubicBezTo>
                    <a:pt x="0" y="992689"/>
                    <a:pt x="992689" y="0"/>
                    <a:pt x="2217234" y="0"/>
                  </a:cubicBezTo>
                  <a:close/>
                </a:path>
              </a:pathLst>
            </a:custGeom>
            <a:solidFill>
              <a:schemeClr val="accent2">
                <a:lumMod val="10000"/>
              </a:schemeClr>
            </a:solidFill>
            <a:ln w="12700" cap="flat" cmpd="sng" algn="ctr">
              <a:gradFill flip="none" rotWithShape="1">
                <a:gsLst>
                  <a:gs pos="0">
                    <a:srgbClr val="C0C0C4"/>
                  </a:gs>
                  <a:gs pos="100000">
                    <a:srgbClr val="CBCBCF"/>
                  </a:gs>
                </a:gsLst>
                <a:lin ang="5400000" scaled="1"/>
                <a:tileRect/>
              </a:gradFill>
              <a:prstDash val="solid"/>
              <a:miter lim="800000"/>
            </a:ln>
            <a:effectLst/>
          </p:spPr>
          <p:txBody>
            <a:bodyPr rtlCol="0" anchor="ctr"/>
            <a:lstStyle/>
            <a:p>
              <a:pPr algn="ctr"/>
              <a:endParaRPr lang="en-US" sz="1100" kern="0">
                <a:solidFill>
                  <a:prstClr val="white"/>
                </a:solidFill>
                <a:latin typeface="Arial" panose="020B0604020202020204" pitchFamily="34" charset="0"/>
                <a:cs typeface="Arial" panose="020B0604020202020204" pitchFamily="34" charset="0"/>
              </a:endParaRPr>
            </a:p>
          </p:txBody>
        </p:sp>
        <p:sp>
          <p:nvSpPr>
            <p:cNvPr id="116" name="Oval 115"/>
            <p:cNvSpPr/>
            <p:nvPr/>
          </p:nvSpPr>
          <p:spPr>
            <a:xfrm>
              <a:off x="4545619" y="1540228"/>
              <a:ext cx="710275" cy="710273"/>
            </a:xfrm>
            <a:prstGeom prst="ellipse">
              <a:avLst/>
            </a:prstGeom>
            <a:solidFill>
              <a:sysClr val="window" lastClr="FFFFFF">
                <a:lumMod val="65000"/>
              </a:sysClr>
            </a:solidFill>
            <a:ln w="0" cap="flat" cmpd="sng" algn="ctr">
              <a:noFill/>
              <a:prstDash val="solid"/>
              <a:miter lim="800000"/>
            </a:ln>
            <a:effectLst/>
          </p:spPr>
          <p:txBody>
            <a:bodyPr rtlCol="0" anchor="ctr"/>
            <a:lstStyle/>
            <a:p>
              <a:pPr algn="ctr"/>
              <a:endParaRPr lang="en-US" sz="1100" kern="0">
                <a:solidFill>
                  <a:prstClr val="white"/>
                </a:solidFill>
                <a:latin typeface="Arial" panose="020B0604020202020204" pitchFamily="34" charset="0"/>
                <a:cs typeface="Arial" panose="020B0604020202020204" pitchFamily="34" charset="0"/>
              </a:endParaRPr>
            </a:p>
          </p:txBody>
        </p:sp>
        <p:sp>
          <p:nvSpPr>
            <p:cNvPr id="117" name="Oval 116"/>
            <p:cNvSpPr/>
            <p:nvPr/>
          </p:nvSpPr>
          <p:spPr>
            <a:xfrm>
              <a:off x="4609312" y="1603921"/>
              <a:ext cx="582887" cy="582885"/>
            </a:xfrm>
            <a:prstGeom prst="ellipse">
              <a:avLst/>
            </a:prstGeom>
            <a:solidFill>
              <a:srgbClr val="7030A0"/>
            </a:solidFill>
            <a:ln w="12700" cap="flat" cmpd="sng" algn="ctr">
              <a:noFill/>
              <a:prstDash val="solid"/>
              <a:miter lim="800000"/>
            </a:ln>
            <a:effectLst/>
          </p:spPr>
          <p:txBody>
            <a:bodyPr rtlCol="0" anchor="ctr"/>
            <a:lstStyle/>
            <a:p>
              <a:pPr algn="ctr"/>
              <a:endParaRPr lang="en-US" sz="1100" kern="0">
                <a:solidFill>
                  <a:prstClr val="white"/>
                </a:solidFill>
                <a:latin typeface="Arial" panose="020B0604020202020204" pitchFamily="34" charset="0"/>
                <a:cs typeface="Arial" panose="020B0604020202020204" pitchFamily="34" charset="0"/>
              </a:endParaRPr>
            </a:p>
          </p:txBody>
        </p:sp>
      </p:grpSp>
      <p:grpSp>
        <p:nvGrpSpPr>
          <p:cNvPr id="118" name="Group 117"/>
          <p:cNvGrpSpPr/>
          <p:nvPr/>
        </p:nvGrpSpPr>
        <p:grpSpPr>
          <a:xfrm>
            <a:off x="3561347" y="4161989"/>
            <a:ext cx="362953" cy="419478"/>
            <a:chOff x="4528052" y="1527858"/>
            <a:chExt cx="745415" cy="898255"/>
          </a:xfrm>
        </p:grpSpPr>
        <p:sp>
          <p:nvSpPr>
            <p:cNvPr id="119" name="Freeform 118"/>
            <p:cNvSpPr/>
            <p:nvPr/>
          </p:nvSpPr>
          <p:spPr>
            <a:xfrm>
              <a:off x="4528052" y="1527858"/>
              <a:ext cx="745415" cy="898255"/>
            </a:xfrm>
            <a:custGeom>
              <a:avLst/>
              <a:gdLst>
                <a:gd name="connsiteX0" fmla="*/ 2217234 w 4434468"/>
                <a:gd name="connsiteY0" fmla="*/ 0 h 5343734"/>
                <a:gd name="connsiteX1" fmla="*/ 4434468 w 4434468"/>
                <a:gd name="connsiteY1" fmla="*/ 2217234 h 5343734"/>
                <a:gd name="connsiteX2" fmla="*/ 4055800 w 4434468"/>
                <a:gd name="connsiteY2" fmla="*/ 3456911 h 5343734"/>
                <a:gd name="connsiteX3" fmla="*/ 4044475 w 4434468"/>
                <a:gd name="connsiteY3" fmla="*/ 3472055 h 5343734"/>
                <a:gd name="connsiteX4" fmla="*/ 4008156 w 4434468"/>
                <a:gd name="connsiteY4" fmla="*/ 3528327 h 5343734"/>
                <a:gd name="connsiteX5" fmla="*/ 2211731 w 4434468"/>
                <a:gd name="connsiteY5" fmla="*/ 5343734 h 5343734"/>
                <a:gd name="connsiteX6" fmla="*/ 349885 w 4434468"/>
                <a:gd name="connsiteY6" fmla="*/ 3414911 h 5343734"/>
                <a:gd name="connsiteX7" fmla="*/ 353153 w 4434468"/>
                <a:gd name="connsiteY7" fmla="*/ 3414911 h 5343734"/>
                <a:gd name="connsiteX8" fmla="*/ 267608 w 4434468"/>
                <a:gd name="connsiteY8" fmla="*/ 3274100 h 5343734"/>
                <a:gd name="connsiteX9" fmla="*/ 0 w 4434468"/>
                <a:gd name="connsiteY9" fmla="*/ 2217234 h 5343734"/>
                <a:gd name="connsiteX10" fmla="*/ 2217234 w 4434468"/>
                <a:gd name="connsiteY10" fmla="*/ 0 h 5343734"/>
                <a:gd name="connsiteX0" fmla="*/ 2217234 w 4434468"/>
                <a:gd name="connsiteY0" fmla="*/ 0 h 5343734"/>
                <a:gd name="connsiteX1" fmla="*/ 4434468 w 4434468"/>
                <a:gd name="connsiteY1" fmla="*/ 2217234 h 5343734"/>
                <a:gd name="connsiteX2" fmla="*/ 4055800 w 4434468"/>
                <a:gd name="connsiteY2" fmla="*/ 3456911 h 5343734"/>
                <a:gd name="connsiteX3" fmla="*/ 4008156 w 4434468"/>
                <a:gd name="connsiteY3" fmla="*/ 3528327 h 5343734"/>
                <a:gd name="connsiteX4" fmla="*/ 2211731 w 4434468"/>
                <a:gd name="connsiteY4" fmla="*/ 5343734 h 5343734"/>
                <a:gd name="connsiteX5" fmla="*/ 349885 w 4434468"/>
                <a:gd name="connsiteY5" fmla="*/ 3414911 h 5343734"/>
                <a:gd name="connsiteX6" fmla="*/ 353153 w 4434468"/>
                <a:gd name="connsiteY6" fmla="*/ 3414911 h 5343734"/>
                <a:gd name="connsiteX7" fmla="*/ 267608 w 4434468"/>
                <a:gd name="connsiteY7" fmla="*/ 3274100 h 5343734"/>
                <a:gd name="connsiteX8" fmla="*/ 0 w 4434468"/>
                <a:gd name="connsiteY8" fmla="*/ 2217234 h 5343734"/>
                <a:gd name="connsiteX9" fmla="*/ 2217234 w 4434468"/>
                <a:gd name="connsiteY9" fmla="*/ 0 h 5343734"/>
                <a:gd name="connsiteX0" fmla="*/ 2217234 w 4434468"/>
                <a:gd name="connsiteY0" fmla="*/ 0 h 5343734"/>
                <a:gd name="connsiteX1" fmla="*/ 4434468 w 4434468"/>
                <a:gd name="connsiteY1" fmla="*/ 2217234 h 5343734"/>
                <a:gd name="connsiteX2" fmla="*/ 4055800 w 4434468"/>
                <a:gd name="connsiteY2" fmla="*/ 3456911 h 5343734"/>
                <a:gd name="connsiteX3" fmla="*/ 4008156 w 4434468"/>
                <a:gd name="connsiteY3" fmla="*/ 3528327 h 5343734"/>
                <a:gd name="connsiteX4" fmla="*/ 2211731 w 4434468"/>
                <a:gd name="connsiteY4" fmla="*/ 5343734 h 5343734"/>
                <a:gd name="connsiteX5" fmla="*/ 349885 w 4434468"/>
                <a:gd name="connsiteY5" fmla="*/ 3414911 h 5343734"/>
                <a:gd name="connsiteX6" fmla="*/ 267608 w 4434468"/>
                <a:gd name="connsiteY6" fmla="*/ 3274100 h 5343734"/>
                <a:gd name="connsiteX7" fmla="*/ 0 w 4434468"/>
                <a:gd name="connsiteY7" fmla="*/ 2217234 h 5343734"/>
                <a:gd name="connsiteX8" fmla="*/ 2217234 w 4434468"/>
                <a:gd name="connsiteY8" fmla="*/ 0 h 5343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34468" h="5343734">
                  <a:moveTo>
                    <a:pt x="2217234" y="0"/>
                  </a:moveTo>
                  <a:cubicBezTo>
                    <a:pt x="3441779" y="0"/>
                    <a:pt x="4434468" y="992689"/>
                    <a:pt x="4434468" y="2217234"/>
                  </a:cubicBezTo>
                  <a:cubicBezTo>
                    <a:pt x="4434468" y="2676439"/>
                    <a:pt x="4294871" y="3103038"/>
                    <a:pt x="4055800" y="3456911"/>
                  </a:cubicBezTo>
                  <a:lnTo>
                    <a:pt x="4008156" y="3528327"/>
                  </a:lnTo>
                  <a:cubicBezTo>
                    <a:pt x="3598809" y="4119804"/>
                    <a:pt x="2517533" y="5133605"/>
                    <a:pt x="2211731" y="5343734"/>
                  </a:cubicBezTo>
                  <a:cubicBezTo>
                    <a:pt x="1029643" y="4349203"/>
                    <a:pt x="830132" y="4152768"/>
                    <a:pt x="349885" y="3414911"/>
                  </a:cubicBezTo>
                  <a:lnTo>
                    <a:pt x="267608" y="3274100"/>
                  </a:lnTo>
                  <a:cubicBezTo>
                    <a:pt x="96942" y="2959933"/>
                    <a:pt x="0" y="2599904"/>
                    <a:pt x="0" y="2217234"/>
                  </a:cubicBezTo>
                  <a:cubicBezTo>
                    <a:pt x="0" y="992689"/>
                    <a:pt x="992689" y="0"/>
                    <a:pt x="2217234" y="0"/>
                  </a:cubicBezTo>
                  <a:close/>
                </a:path>
              </a:pathLst>
            </a:custGeom>
            <a:solidFill>
              <a:schemeClr val="accent2">
                <a:lumMod val="10000"/>
              </a:schemeClr>
            </a:solidFill>
            <a:ln w="12700" cap="flat" cmpd="sng" algn="ctr">
              <a:gradFill flip="none" rotWithShape="1">
                <a:gsLst>
                  <a:gs pos="0">
                    <a:srgbClr val="C0C0C4"/>
                  </a:gs>
                  <a:gs pos="100000">
                    <a:srgbClr val="CBCBCF"/>
                  </a:gs>
                </a:gsLst>
                <a:lin ang="5400000" scaled="1"/>
                <a:tileRect/>
              </a:gradFill>
              <a:prstDash val="solid"/>
              <a:miter lim="800000"/>
            </a:ln>
            <a:effectLst/>
          </p:spPr>
          <p:txBody>
            <a:bodyPr rtlCol="0" anchor="ctr"/>
            <a:lstStyle/>
            <a:p>
              <a:pPr algn="ctr"/>
              <a:endParaRPr lang="en-US" sz="1100" kern="0">
                <a:solidFill>
                  <a:prstClr val="white"/>
                </a:solidFill>
                <a:latin typeface="Arial" panose="020B0604020202020204" pitchFamily="34" charset="0"/>
                <a:cs typeface="Arial" panose="020B0604020202020204" pitchFamily="34" charset="0"/>
              </a:endParaRPr>
            </a:p>
          </p:txBody>
        </p:sp>
        <p:sp>
          <p:nvSpPr>
            <p:cNvPr id="120" name="Oval 119"/>
            <p:cNvSpPr/>
            <p:nvPr/>
          </p:nvSpPr>
          <p:spPr>
            <a:xfrm>
              <a:off x="4545619" y="1540228"/>
              <a:ext cx="710275" cy="710273"/>
            </a:xfrm>
            <a:prstGeom prst="ellipse">
              <a:avLst/>
            </a:prstGeom>
            <a:solidFill>
              <a:sysClr val="window" lastClr="FFFFFF">
                <a:lumMod val="65000"/>
              </a:sysClr>
            </a:solidFill>
            <a:ln w="0" cap="flat" cmpd="sng" algn="ctr">
              <a:noFill/>
              <a:prstDash val="solid"/>
              <a:miter lim="800000"/>
            </a:ln>
            <a:effectLst/>
          </p:spPr>
          <p:txBody>
            <a:bodyPr rtlCol="0" anchor="ctr"/>
            <a:lstStyle/>
            <a:p>
              <a:pPr algn="ctr"/>
              <a:endParaRPr lang="en-US" sz="1100" kern="0">
                <a:solidFill>
                  <a:prstClr val="white"/>
                </a:solidFill>
                <a:latin typeface="Arial" panose="020B0604020202020204" pitchFamily="34" charset="0"/>
                <a:cs typeface="Arial" panose="020B0604020202020204" pitchFamily="34" charset="0"/>
              </a:endParaRPr>
            </a:p>
          </p:txBody>
        </p:sp>
        <p:sp>
          <p:nvSpPr>
            <p:cNvPr id="121" name="Oval 120"/>
            <p:cNvSpPr/>
            <p:nvPr/>
          </p:nvSpPr>
          <p:spPr>
            <a:xfrm>
              <a:off x="4609312" y="1603921"/>
              <a:ext cx="582887" cy="582885"/>
            </a:xfrm>
            <a:prstGeom prst="ellipse">
              <a:avLst/>
            </a:prstGeom>
            <a:solidFill>
              <a:srgbClr val="7030A0"/>
            </a:solidFill>
            <a:ln w="12700" cap="flat" cmpd="sng" algn="ctr">
              <a:noFill/>
              <a:prstDash val="solid"/>
              <a:miter lim="800000"/>
            </a:ln>
            <a:effectLst/>
          </p:spPr>
          <p:txBody>
            <a:bodyPr rtlCol="0" anchor="ctr"/>
            <a:lstStyle/>
            <a:p>
              <a:pPr algn="ctr"/>
              <a:endParaRPr lang="en-US" sz="1100" kern="0">
                <a:solidFill>
                  <a:prstClr val="white"/>
                </a:solidFill>
                <a:latin typeface="Arial" panose="020B0604020202020204" pitchFamily="34" charset="0"/>
                <a:cs typeface="Arial" panose="020B0604020202020204" pitchFamily="34" charset="0"/>
              </a:endParaRPr>
            </a:p>
          </p:txBody>
        </p:sp>
      </p:grpSp>
      <p:cxnSp>
        <p:nvCxnSpPr>
          <p:cNvPr id="122" name="Straight Connector 121"/>
          <p:cNvCxnSpPr>
            <a:stCxn id="108" idx="5"/>
          </p:cNvCxnSpPr>
          <p:nvPr/>
        </p:nvCxnSpPr>
        <p:spPr bwMode="auto">
          <a:xfrm>
            <a:off x="3639068" y="2828225"/>
            <a:ext cx="368770" cy="251609"/>
          </a:xfrm>
          <a:prstGeom prst="line">
            <a:avLst/>
          </a:prstGeom>
          <a:ln w="19050" cap="flat" cmpd="sng" algn="ctr">
            <a:solidFill>
              <a:srgbClr val="FF0000"/>
            </a:solidFill>
            <a:prstDash val="solid"/>
            <a:round/>
            <a:headEnd type="none" w="med" len="med"/>
            <a:tailEnd type="none" w="med" len="me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cxnSp>
        <p:nvCxnSpPr>
          <p:cNvPr id="123" name="Straight Connector 122"/>
          <p:cNvCxnSpPr>
            <a:stCxn id="174" idx="3"/>
          </p:cNvCxnSpPr>
          <p:nvPr/>
        </p:nvCxnSpPr>
        <p:spPr bwMode="auto">
          <a:xfrm flipV="1">
            <a:off x="3876872" y="3919044"/>
            <a:ext cx="603688" cy="392259"/>
          </a:xfrm>
          <a:prstGeom prst="line">
            <a:avLst/>
          </a:prstGeom>
          <a:ln w="19050" cap="flat" cmpd="sng" algn="ctr">
            <a:solidFill>
              <a:srgbClr val="FF0000"/>
            </a:solidFill>
            <a:prstDash val="solid"/>
            <a:round/>
            <a:headEnd type="none" w="med" len="med"/>
            <a:tailEnd type="none" w="med" len="me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cxnSp>
        <p:nvCxnSpPr>
          <p:cNvPr id="124" name="Straight Connector 123"/>
          <p:cNvCxnSpPr>
            <a:stCxn id="173" idx="2"/>
            <a:endCxn id="130" idx="3"/>
          </p:cNvCxnSpPr>
          <p:nvPr/>
        </p:nvCxnSpPr>
        <p:spPr bwMode="auto">
          <a:xfrm>
            <a:off x="5958309" y="2304861"/>
            <a:ext cx="50266" cy="536294"/>
          </a:xfrm>
          <a:prstGeom prst="line">
            <a:avLst/>
          </a:prstGeom>
          <a:ln w="19050" cap="flat" cmpd="sng" algn="ctr">
            <a:solidFill>
              <a:srgbClr val="FF0000"/>
            </a:solidFill>
            <a:prstDash val="solid"/>
            <a:round/>
            <a:headEnd type="none" w="med" len="med"/>
            <a:tailEnd type="none" w="med" len="me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cxnSp>
        <p:nvCxnSpPr>
          <p:cNvPr id="125" name="Straight Connector 124"/>
          <p:cNvCxnSpPr>
            <a:endCxn id="117" idx="3"/>
          </p:cNvCxnSpPr>
          <p:nvPr/>
        </p:nvCxnSpPr>
        <p:spPr bwMode="auto">
          <a:xfrm flipV="1">
            <a:off x="8386007" y="2837299"/>
            <a:ext cx="626447" cy="310791"/>
          </a:xfrm>
          <a:prstGeom prst="line">
            <a:avLst/>
          </a:prstGeom>
          <a:ln w="19050" cap="flat" cmpd="sng" algn="ctr">
            <a:solidFill>
              <a:srgbClr val="FF0000"/>
            </a:solidFill>
            <a:prstDash val="solid"/>
            <a:round/>
            <a:headEnd type="none" w="med" len="med"/>
            <a:tailEnd type="none" w="med" len="me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sp>
        <p:nvSpPr>
          <p:cNvPr id="126" name="Rounded Rectangular Callout 125"/>
          <p:cNvSpPr/>
          <p:nvPr/>
        </p:nvSpPr>
        <p:spPr>
          <a:xfrm>
            <a:off x="6043025" y="1319175"/>
            <a:ext cx="1134682" cy="623621"/>
          </a:xfrm>
          <a:prstGeom prst="wedgeRoundRectCallout">
            <a:avLst>
              <a:gd name="adj1" fmla="val -59716"/>
              <a:gd name="adj2" fmla="val 81042"/>
              <a:gd name="adj3" fmla="val 16667"/>
            </a:avLst>
          </a:prstGeom>
          <a:solidFill>
            <a:sysClr val="window" lastClr="FFFFFF">
              <a:lumMod val="95000"/>
            </a:sysClr>
          </a:solidFill>
          <a:ln w="12700" cap="flat" cmpd="sng" algn="ctr">
            <a:solidFill>
              <a:sysClr val="window" lastClr="FFFFFF">
                <a:lumMod val="65000"/>
                <a:alpha val="51000"/>
              </a:sysClr>
            </a:solidFill>
            <a:prstDash val="solid"/>
            <a:miter lim="800000"/>
          </a:ln>
          <a:effectLst/>
        </p:spPr>
        <p:txBody>
          <a:bodyPr lIns="0" tIns="0" rIns="0" bIns="0" rtlCol="0" anchor="ctr"/>
          <a:lstStyle/>
          <a:p>
            <a:pPr algn="ctr">
              <a:defRPr/>
            </a:pPr>
            <a:r>
              <a:rPr lang="en-US" altLang="zh-CN" sz="1100" kern="0" dirty="0" smtClean="0">
                <a:solidFill>
                  <a:prstClr val="black"/>
                </a:solidFill>
                <a:latin typeface="Microsoft YaHei" panose="020B0503020204020204" pitchFamily="34" charset="-122"/>
                <a:ea typeface="Microsoft YaHei" panose="020B0503020204020204" pitchFamily="34" charset="-122"/>
              </a:rPr>
              <a:t>Global/Central Monitoring System</a:t>
            </a:r>
            <a:endParaRPr lang="en-US" sz="1100" kern="0" dirty="0">
              <a:solidFill>
                <a:prstClr val="black"/>
              </a:solidFill>
              <a:latin typeface="Microsoft YaHei" panose="020B0503020204020204" pitchFamily="34" charset="-122"/>
              <a:ea typeface="Microsoft YaHei" panose="020B0503020204020204" pitchFamily="34" charset="-122"/>
            </a:endParaRPr>
          </a:p>
        </p:txBody>
      </p:sp>
      <p:sp>
        <p:nvSpPr>
          <p:cNvPr id="127" name="Rounded Rectangular Callout 126"/>
          <p:cNvSpPr/>
          <p:nvPr/>
        </p:nvSpPr>
        <p:spPr>
          <a:xfrm>
            <a:off x="3714478" y="2099970"/>
            <a:ext cx="1065077" cy="449503"/>
          </a:xfrm>
          <a:prstGeom prst="wedgeRoundRectCallout">
            <a:avLst>
              <a:gd name="adj1" fmla="val -59716"/>
              <a:gd name="adj2" fmla="val 81042"/>
              <a:gd name="adj3" fmla="val 16667"/>
            </a:avLst>
          </a:prstGeom>
          <a:solidFill>
            <a:sysClr val="window" lastClr="FFFFFF">
              <a:lumMod val="95000"/>
            </a:sysClr>
          </a:solidFill>
          <a:ln w="12700" cap="flat" cmpd="sng" algn="ctr">
            <a:solidFill>
              <a:sysClr val="window" lastClr="FFFFFF">
                <a:lumMod val="65000"/>
                <a:alpha val="51000"/>
              </a:sysClr>
            </a:solidFill>
            <a:prstDash val="solid"/>
            <a:miter lim="800000"/>
          </a:ln>
          <a:effectLst/>
        </p:spPr>
        <p:txBody>
          <a:bodyPr lIns="0" tIns="0" rIns="0" bIns="0" rtlCol="0" anchor="ctr"/>
          <a:lstStyle/>
          <a:p>
            <a:pPr algn="ctr">
              <a:defRPr/>
            </a:pPr>
            <a:r>
              <a:rPr lang="en-US" sz="1100" kern="0" dirty="0">
                <a:solidFill>
                  <a:prstClr val="black"/>
                </a:solidFill>
                <a:latin typeface="Microsoft YaHei" panose="020B0503020204020204" pitchFamily="34" charset="-122"/>
                <a:ea typeface="Microsoft YaHei" panose="020B0503020204020204" pitchFamily="34" charset="-122"/>
              </a:rPr>
              <a:t>Regional Monitoring 3</a:t>
            </a:r>
          </a:p>
        </p:txBody>
      </p:sp>
      <p:sp>
        <p:nvSpPr>
          <p:cNvPr id="128" name="Rounded Rectangular Callout 127"/>
          <p:cNvSpPr/>
          <p:nvPr/>
        </p:nvSpPr>
        <p:spPr>
          <a:xfrm>
            <a:off x="9310447" y="2169064"/>
            <a:ext cx="1395651" cy="449503"/>
          </a:xfrm>
          <a:prstGeom prst="wedgeRoundRectCallout">
            <a:avLst>
              <a:gd name="adj1" fmla="val -59716"/>
              <a:gd name="adj2" fmla="val 81042"/>
              <a:gd name="adj3" fmla="val 16667"/>
            </a:avLst>
          </a:prstGeom>
          <a:solidFill>
            <a:sysClr val="window" lastClr="FFFFFF">
              <a:lumMod val="95000"/>
            </a:sysClr>
          </a:solidFill>
          <a:ln w="12700" cap="flat" cmpd="sng" algn="ctr">
            <a:solidFill>
              <a:sysClr val="window" lastClr="FFFFFF">
                <a:lumMod val="65000"/>
                <a:alpha val="51000"/>
              </a:sysClr>
            </a:solidFill>
            <a:prstDash val="solid"/>
            <a:miter lim="800000"/>
          </a:ln>
          <a:effectLst/>
        </p:spPr>
        <p:txBody>
          <a:bodyPr lIns="0" tIns="0" rIns="0" bIns="0" rtlCol="0" anchor="ctr"/>
          <a:lstStyle/>
          <a:p>
            <a:pPr algn="ctr">
              <a:defRPr/>
            </a:pPr>
            <a:r>
              <a:rPr lang="en-US" altLang="zh-CN" sz="1100" kern="0" dirty="0" smtClean="0">
                <a:solidFill>
                  <a:prstClr val="black"/>
                </a:solidFill>
                <a:latin typeface="Microsoft YaHei" panose="020B0503020204020204" pitchFamily="34" charset="-122"/>
                <a:ea typeface="Microsoft YaHei" panose="020B0503020204020204" pitchFamily="34" charset="-122"/>
              </a:rPr>
              <a:t>Regional Monitoring 1</a:t>
            </a:r>
            <a:endParaRPr lang="en-US" sz="1100" kern="0" dirty="0">
              <a:solidFill>
                <a:prstClr val="black"/>
              </a:solidFill>
              <a:latin typeface="Microsoft YaHei" panose="020B0503020204020204" pitchFamily="34" charset="-122"/>
              <a:ea typeface="Microsoft YaHei" panose="020B0503020204020204" pitchFamily="34" charset="-122"/>
            </a:endParaRPr>
          </a:p>
        </p:txBody>
      </p:sp>
      <p:sp>
        <p:nvSpPr>
          <p:cNvPr id="129" name="Rounded Rectangular Callout 128"/>
          <p:cNvSpPr/>
          <p:nvPr/>
        </p:nvSpPr>
        <p:spPr>
          <a:xfrm>
            <a:off x="1953260" y="4055605"/>
            <a:ext cx="1303212" cy="449503"/>
          </a:xfrm>
          <a:prstGeom prst="wedgeRoundRectCallout">
            <a:avLst>
              <a:gd name="adj1" fmla="val 94908"/>
              <a:gd name="adj2" fmla="val 24535"/>
              <a:gd name="adj3" fmla="val 16667"/>
            </a:avLst>
          </a:prstGeom>
          <a:solidFill>
            <a:sysClr val="window" lastClr="FFFFFF">
              <a:lumMod val="95000"/>
            </a:sysClr>
          </a:solidFill>
          <a:ln w="12700" cap="flat" cmpd="sng" algn="ctr">
            <a:solidFill>
              <a:sysClr val="window" lastClr="FFFFFF">
                <a:lumMod val="65000"/>
                <a:alpha val="51000"/>
              </a:sysClr>
            </a:solidFill>
            <a:prstDash val="solid"/>
            <a:miter lim="800000"/>
          </a:ln>
          <a:effectLst/>
        </p:spPr>
        <p:txBody>
          <a:bodyPr lIns="0" tIns="0" rIns="0" bIns="0" rtlCol="0" anchor="ctr"/>
          <a:lstStyle/>
          <a:p>
            <a:pPr algn="ctr">
              <a:defRPr/>
            </a:pPr>
            <a:r>
              <a:rPr lang="en-US" sz="1100" kern="0" dirty="0" smtClean="0">
                <a:solidFill>
                  <a:prstClr val="black"/>
                </a:solidFill>
                <a:latin typeface="Microsoft YaHei" panose="020B0503020204020204" pitchFamily="34" charset="-122"/>
                <a:ea typeface="Microsoft YaHei" panose="020B0503020204020204" pitchFamily="34" charset="-122"/>
              </a:rPr>
              <a:t>Regional Monitoring 3</a:t>
            </a:r>
            <a:endParaRPr lang="en-US" sz="1100" kern="0" dirty="0">
              <a:solidFill>
                <a:prstClr val="black"/>
              </a:solidFill>
              <a:latin typeface="Microsoft YaHei" panose="020B0503020204020204" pitchFamily="34" charset="-122"/>
              <a:ea typeface="Microsoft YaHei" panose="020B0503020204020204" pitchFamily="34" charset="-122"/>
            </a:endParaRPr>
          </a:p>
        </p:txBody>
      </p:sp>
      <p:sp>
        <p:nvSpPr>
          <p:cNvPr id="130" name="Cloud 129"/>
          <p:cNvSpPr/>
          <p:nvPr/>
        </p:nvSpPr>
        <p:spPr>
          <a:xfrm>
            <a:off x="3524455" y="2769578"/>
            <a:ext cx="4968240" cy="1251875"/>
          </a:xfrm>
          <a:prstGeom prst="cloud">
            <a:avLst/>
          </a:prstGeom>
          <a:noFill/>
          <a:ln w="25400" cap="flat" cmpd="sng" algn="ctr">
            <a:solidFill>
              <a:srgbClr val="FF0000"/>
            </a:solidFill>
            <a:prstDash val="solid"/>
          </a:ln>
          <a:effectLst/>
        </p:spPr>
        <p:txBody>
          <a:bodyPr rtlCol="0" anchor="ctr"/>
          <a:lstStyle/>
          <a:p>
            <a:pPr algn="ctr">
              <a:defRPr/>
            </a:pPr>
            <a:r>
              <a:rPr lang="en-US" altLang="zh-CN" kern="0" dirty="0" smtClean="0">
                <a:solidFill>
                  <a:srgbClr val="FF0000"/>
                </a:solidFill>
                <a:latin typeface="FrutigerNext LT Regular"/>
              </a:rPr>
              <a:t>DDS Global</a:t>
            </a:r>
            <a:r>
              <a:rPr lang="en-US" kern="0" dirty="0" smtClean="0">
                <a:solidFill>
                  <a:srgbClr val="FF0000"/>
                </a:solidFill>
                <a:latin typeface="FrutigerNext LT Regular"/>
              </a:rPr>
              <a:t> </a:t>
            </a:r>
            <a:r>
              <a:rPr lang="en-US" kern="0" dirty="0">
                <a:solidFill>
                  <a:srgbClr val="FF0000"/>
                </a:solidFill>
                <a:latin typeface="FrutigerNext LT Regular"/>
              </a:rPr>
              <a:t>Domain</a:t>
            </a:r>
          </a:p>
        </p:txBody>
      </p:sp>
      <p:sp>
        <p:nvSpPr>
          <p:cNvPr id="131" name="Cloud 130"/>
          <p:cNvSpPr/>
          <p:nvPr/>
        </p:nvSpPr>
        <p:spPr>
          <a:xfrm>
            <a:off x="8556605" y="3185267"/>
            <a:ext cx="1565705" cy="747941"/>
          </a:xfrm>
          <a:prstGeom prst="cloud">
            <a:avLst/>
          </a:prstGeom>
          <a:noFill/>
          <a:ln w="25400" cap="flat" cmpd="sng" algn="ctr">
            <a:solidFill>
              <a:srgbClr val="7030A0"/>
            </a:solidFill>
            <a:prstDash val="solid"/>
          </a:ln>
          <a:effectLst/>
        </p:spPr>
        <p:txBody>
          <a:bodyPr rtlCol="0" anchor="ctr"/>
          <a:lstStyle/>
          <a:p>
            <a:pPr algn="ctr">
              <a:defRPr/>
            </a:pPr>
            <a:r>
              <a:rPr lang="en-US" altLang="zh-CN" sz="1000" kern="0" dirty="0" smtClean="0">
                <a:solidFill>
                  <a:srgbClr val="7030A0"/>
                </a:solidFill>
                <a:latin typeface="FrutigerNext LT Regular"/>
              </a:rPr>
              <a:t>DDS Regional Domain 1</a:t>
            </a:r>
            <a:endParaRPr lang="en-US" sz="1000" kern="0" dirty="0">
              <a:solidFill>
                <a:srgbClr val="7030A0"/>
              </a:solidFill>
              <a:latin typeface="FrutigerNext LT Regular"/>
            </a:endParaRPr>
          </a:p>
        </p:txBody>
      </p:sp>
      <p:sp>
        <p:nvSpPr>
          <p:cNvPr id="132" name="Cloud 131"/>
          <p:cNvSpPr/>
          <p:nvPr/>
        </p:nvSpPr>
        <p:spPr>
          <a:xfrm>
            <a:off x="1792705" y="2154219"/>
            <a:ext cx="1515425" cy="716294"/>
          </a:xfrm>
          <a:prstGeom prst="cloud">
            <a:avLst/>
          </a:prstGeom>
          <a:noFill/>
          <a:ln w="25400" cap="flat" cmpd="sng" algn="ctr">
            <a:solidFill>
              <a:srgbClr val="FFC000"/>
            </a:solidFill>
            <a:prstDash val="solid"/>
          </a:ln>
          <a:effectLst/>
        </p:spPr>
        <p:txBody>
          <a:bodyPr rtlCol="0" anchor="ctr"/>
          <a:lstStyle/>
          <a:p>
            <a:pPr algn="ctr">
              <a:defRPr/>
            </a:pPr>
            <a:r>
              <a:rPr lang="en-US" altLang="zh-CN" sz="1000" kern="0" dirty="0" smtClean="0">
                <a:solidFill>
                  <a:srgbClr val="7030A0"/>
                </a:solidFill>
                <a:latin typeface="FrutigerNext LT Regular"/>
              </a:rPr>
              <a:t>DDS Regional Domain 2</a:t>
            </a:r>
            <a:endParaRPr lang="en-US" sz="1000" kern="0" dirty="0">
              <a:solidFill>
                <a:srgbClr val="7030A0"/>
              </a:solidFill>
              <a:latin typeface="FrutigerNext LT Regular"/>
            </a:endParaRPr>
          </a:p>
        </p:txBody>
      </p:sp>
      <p:sp>
        <p:nvSpPr>
          <p:cNvPr id="133" name="Cloud 132"/>
          <p:cNvSpPr/>
          <p:nvPr/>
        </p:nvSpPr>
        <p:spPr>
          <a:xfrm>
            <a:off x="3012051" y="4699162"/>
            <a:ext cx="1391507" cy="619363"/>
          </a:xfrm>
          <a:prstGeom prst="cloud">
            <a:avLst/>
          </a:prstGeom>
          <a:noFill/>
          <a:ln w="25400" cap="flat" cmpd="sng" algn="ctr">
            <a:solidFill>
              <a:schemeClr val="accent6">
                <a:lumMod val="50000"/>
              </a:schemeClr>
            </a:solidFill>
            <a:prstDash val="solid"/>
          </a:ln>
          <a:effectLst/>
        </p:spPr>
        <p:txBody>
          <a:bodyPr lIns="0" tIns="0" rIns="0" bIns="0" rtlCol="0" anchor="ctr"/>
          <a:lstStyle/>
          <a:p>
            <a:pPr algn="ctr">
              <a:defRPr/>
            </a:pPr>
            <a:r>
              <a:rPr lang="en-US" altLang="zh-CN" sz="1000" kern="0" dirty="0" smtClean="0">
                <a:solidFill>
                  <a:srgbClr val="7030A0"/>
                </a:solidFill>
                <a:latin typeface="FrutigerNext LT Regular"/>
              </a:rPr>
              <a:t>DDS Regional Domain 3</a:t>
            </a:r>
            <a:endParaRPr lang="en-US" sz="1000" kern="0" dirty="0">
              <a:solidFill>
                <a:srgbClr val="7030A0"/>
              </a:solidFill>
              <a:latin typeface="FrutigerNext LT Regular"/>
            </a:endParaRPr>
          </a:p>
        </p:txBody>
      </p:sp>
      <p:grpSp>
        <p:nvGrpSpPr>
          <p:cNvPr id="134" name="Group 133"/>
          <p:cNvGrpSpPr/>
          <p:nvPr/>
        </p:nvGrpSpPr>
        <p:grpSpPr>
          <a:xfrm>
            <a:off x="2115251" y="3003196"/>
            <a:ext cx="196642" cy="244887"/>
            <a:chOff x="4528052" y="1527858"/>
            <a:chExt cx="745415" cy="898255"/>
          </a:xfrm>
        </p:grpSpPr>
        <p:sp>
          <p:nvSpPr>
            <p:cNvPr id="135" name="Freeform 134"/>
            <p:cNvSpPr/>
            <p:nvPr/>
          </p:nvSpPr>
          <p:spPr>
            <a:xfrm>
              <a:off x="4528052" y="1527858"/>
              <a:ext cx="745415" cy="898255"/>
            </a:xfrm>
            <a:custGeom>
              <a:avLst/>
              <a:gdLst>
                <a:gd name="connsiteX0" fmla="*/ 2217234 w 4434468"/>
                <a:gd name="connsiteY0" fmla="*/ 0 h 5343734"/>
                <a:gd name="connsiteX1" fmla="*/ 4434468 w 4434468"/>
                <a:gd name="connsiteY1" fmla="*/ 2217234 h 5343734"/>
                <a:gd name="connsiteX2" fmla="*/ 4055800 w 4434468"/>
                <a:gd name="connsiteY2" fmla="*/ 3456911 h 5343734"/>
                <a:gd name="connsiteX3" fmla="*/ 4044475 w 4434468"/>
                <a:gd name="connsiteY3" fmla="*/ 3472055 h 5343734"/>
                <a:gd name="connsiteX4" fmla="*/ 4008156 w 4434468"/>
                <a:gd name="connsiteY4" fmla="*/ 3528327 h 5343734"/>
                <a:gd name="connsiteX5" fmla="*/ 2211731 w 4434468"/>
                <a:gd name="connsiteY5" fmla="*/ 5343734 h 5343734"/>
                <a:gd name="connsiteX6" fmla="*/ 349885 w 4434468"/>
                <a:gd name="connsiteY6" fmla="*/ 3414911 h 5343734"/>
                <a:gd name="connsiteX7" fmla="*/ 353153 w 4434468"/>
                <a:gd name="connsiteY7" fmla="*/ 3414911 h 5343734"/>
                <a:gd name="connsiteX8" fmla="*/ 267608 w 4434468"/>
                <a:gd name="connsiteY8" fmla="*/ 3274100 h 5343734"/>
                <a:gd name="connsiteX9" fmla="*/ 0 w 4434468"/>
                <a:gd name="connsiteY9" fmla="*/ 2217234 h 5343734"/>
                <a:gd name="connsiteX10" fmla="*/ 2217234 w 4434468"/>
                <a:gd name="connsiteY10" fmla="*/ 0 h 5343734"/>
                <a:gd name="connsiteX0" fmla="*/ 2217234 w 4434468"/>
                <a:gd name="connsiteY0" fmla="*/ 0 h 5343734"/>
                <a:gd name="connsiteX1" fmla="*/ 4434468 w 4434468"/>
                <a:gd name="connsiteY1" fmla="*/ 2217234 h 5343734"/>
                <a:gd name="connsiteX2" fmla="*/ 4055800 w 4434468"/>
                <a:gd name="connsiteY2" fmla="*/ 3456911 h 5343734"/>
                <a:gd name="connsiteX3" fmla="*/ 4008156 w 4434468"/>
                <a:gd name="connsiteY3" fmla="*/ 3528327 h 5343734"/>
                <a:gd name="connsiteX4" fmla="*/ 2211731 w 4434468"/>
                <a:gd name="connsiteY4" fmla="*/ 5343734 h 5343734"/>
                <a:gd name="connsiteX5" fmla="*/ 349885 w 4434468"/>
                <a:gd name="connsiteY5" fmla="*/ 3414911 h 5343734"/>
                <a:gd name="connsiteX6" fmla="*/ 353153 w 4434468"/>
                <a:gd name="connsiteY6" fmla="*/ 3414911 h 5343734"/>
                <a:gd name="connsiteX7" fmla="*/ 267608 w 4434468"/>
                <a:gd name="connsiteY7" fmla="*/ 3274100 h 5343734"/>
                <a:gd name="connsiteX8" fmla="*/ 0 w 4434468"/>
                <a:gd name="connsiteY8" fmla="*/ 2217234 h 5343734"/>
                <a:gd name="connsiteX9" fmla="*/ 2217234 w 4434468"/>
                <a:gd name="connsiteY9" fmla="*/ 0 h 5343734"/>
                <a:gd name="connsiteX0" fmla="*/ 2217234 w 4434468"/>
                <a:gd name="connsiteY0" fmla="*/ 0 h 5343734"/>
                <a:gd name="connsiteX1" fmla="*/ 4434468 w 4434468"/>
                <a:gd name="connsiteY1" fmla="*/ 2217234 h 5343734"/>
                <a:gd name="connsiteX2" fmla="*/ 4055800 w 4434468"/>
                <a:gd name="connsiteY2" fmla="*/ 3456911 h 5343734"/>
                <a:gd name="connsiteX3" fmla="*/ 4008156 w 4434468"/>
                <a:gd name="connsiteY3" fmla="*/ 3528327 h 5343734"/>
                <a:gd name="connsiteX4" fmla="*/ 2211731 w 4434468"/>
                <a:gd name="connsiteY4" fmla="*/ 5343734 h 5343734"/>
                <a:gd name="connsiteX5" fmla="*/ 349885 w 4434468"/>
                <a:gd name="connsiteY5" fmla="*/ 3414911 h 5343734"/>
                <a:gd name="connsiteX6" fmla="*/ 267608 w 4434468"/>
                <a:gd name="connsiteY6" fmla="*/ 3274100 h 5343734"/>
                <a:gd name="connsiteX7" fmla="*/ 0 w 4434468"/>
                <a:gd name="connsiteY7" fmla="*/ 2217234 h 5343734"/>
                <a:gd name="connsiteX8" fmla="*/ 2217234 w 4434468"/>
                <a:gd name="connsiteY8" fmla="*/ 0 h 5343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34468" h="5343734">
                  <a:moveTo>
                    <a:pt x="2217234" y="0"/>
                  </a:moveTo>
                  <a:cubicBezTo>
                    <a:pt x="3441779" y="0"/>
                    <a:pt x="4434468" y="992689"/>
                    <a:pt x="4434468" y="2217234"/>
                  </a:cubicBezTo>
                  <a:cubicBezTo>
                    <a:pt x="4434468" y="2676439"/>
                    <a:pt x="4294871" y="3103038"/>
                    <a:pt x="4055800" y="3456911"/>
                  </a:cubicBezTo>
                  <a:lnTo>
                    <a:pt x="4008156" y="3528327"/>
                  </a:lnTo>
                  <a:cubicBezTo>
                    <a:pt x="3598809" y="4119804"/>
                    <a:pt x="2517533" y="5133605"/>
                    <a:pt x="2211731" y="5343734"/>
                  </a:cubicBezTo>
                  <a:cubicBezTo>
                    <a:pt x="1029643" y="4349203"/>
                    <a:pt x="830132" y="4152768"/>
                    <a:pt x="349885" y="3414911"/>
                  </a:cubicBezTo>
                  <a:lnTo>
                    <a:pt x="267608" y="3274100"/>
                  </a:lnTo>
                  <a:cubicBezTo>
                    <a:pt x="96942" y="2959933"/>
                    <a:pt x="0" y="2599904"/>
                    <a:pt x="0" y="2217234"/>
                  </a:cubicBezTo>
                  <a:cubicBezTo>
                    <a:pt x="0" y="992689"/>
                    <a:pt x="992689" y="0"/>
                    <a:pt x="2217234" y="0"/>
                  </a:cubicBezTo>
                  <a:close/>
                </a:path>
              </a:pathLst>
            </a:custGeom>
            <a:solidFill>
              <a:schemeClr val="accent2">
                <a:lumMod val="10000"/>
              </a:schemeClr>
            </a:solidFill>
            <a:ln w="12700" cap="flat" cmpd="sng" algn="ctr">
              <a:gradFill flip="none" rotWithShape="1">
                <a:gsLst>
                  <a:gs pos="0">
                    <a:srgbClr val="C0C0C4"/>
                  </a:gs>
                  <a:gs pos="100000">
                    <a:srgbClr val="CBCBCF"/>
                  </a:gs>
                </a:gsLst>
                <a:lin ang="5400000" scaled="1"/>
                <a:tileRect/>
              </a:gradFill>
              <a:prstDash val="solid"/>
              <a:miter lim="800000"/>
            </a:ln>
            <a:effectLst/>
          </p:spPr>
          <p:txBody>
            <a:bodyPr rtlCol="0" anchor="ctr"/>
            <a:lstStyle/>
            <a:p>
              <a:pPr algn="ctr"/>
              <a:endParaRPr lang="en-US" sz="1100" kern="0">
                <a:solidFill>
                  <a:prstClr val="white"/>
                </a:solidFill>
                <a:latin typeface="Arial" panose="020B0604020202020204" pitchFamily="34" charset="0"/>
                <a:cs typeface="Arial" panose="020B0604020202020204" pitchFamily="34" charset="0"/>
              </a:endParaRPr>
            </a:p>
          </p:txBody>
        </p:sp>
        <p:sp>
          <p:nvSpPr>
            <p:cNvPr id="136" name="Oval 135"/>
            <p:cNvSpPr/>
            <p:nvPr/>
          </p:nvSpPr>
          <p:spPr>
            <a:xfrm>
              <a:off x="4545619" y="1540228"/>
              <a:ext cx="710275" cy="710273"/>
            </a:xfrm>
            <a:prstGeom prst="ellipse">
              <a:avLst/>
            </a:prstGeom>
            <a:solidFill>
              <a:sysClr val="window" lastClr="FFFFFF">
                <a:lumMod val="65000"/>
              </a:sysClr>
            </a:solidFill>
            <a:ln w="0" cap="flat" cmpd="sng" algn="ctr">
              <a:noFill/>
              <a:prstDash val="solid"/>
              <a:miter lim="800000"/>
            </a:ln>
            <a:effectLst/>
          </p:spPr>
          <p:txBody>
            <a:bodyPr rtlCol="0" anchor="ctr"/>
            <a:lstStyle/>
            <a:p>
              <a:pPr algn="ctr"/>
              <a:endParaRPr lang="en-US" sz="1100" kern="0">
                <a:solidFill>
                  <a:prstClr val="white"/>
                </a:solidFill>
                <a:latin typeface="Arial" panose="020B0604020202020204" pitchFamily="34" charset="0"/>
                <a:cs typeface="Arial" panose="020B0604020202020204" pitchFamily="34" charset="0"/>
              </a:endParaRPr>
            </a:p>
          </p:txBody>
        </p:sp>
        <p:sp>
          <p:nvSpPr>
            <p:cNvPr id="137" name="Oval 136"/>
            <p:cNvSpPr/>
            <p:nvPr/>
          </p:nvSpPr>
          <p:spPr>
            <a:xfrm>
              <a:off x="4609312" y="1603921"/>
              <a:ext cx="582887" cy="582885"/>
            </a:xfrm>
            <a:prstGeom prst="ellipse">
              <a:avLst/>
            </a:prstGeom>
            <a:solidFill>
              <a:srgbClr val="FFC000"/>
            </a:solidFill>
            <a:ln w="12700" cap="flat" cmpd="sng" algn="ctr">
              <a:noFill/>
              <a:prstDash val="solid"/>
              <a:miter lim="800000"/>
            </a:ln>
            <a:effectLst/>
          </p:spPr>
          <p:txBody>
            <a:bodyPr rtlCol="0" anchor="ctr"/>
            <a:lstStyle/>
            <a:p>
              <a:pPr algn="ctr"/>
              <a:endParaRPr lang="en-US" sz="1100" kern="0">
                <a:solidFill>
                  <a:prstClr val="white"/>
                </a:solidFill>
                <a:latin typeface="Arial" panose="020B0604020202020204" pitchFamily="34" charset="0"/>
                <a:cs typeface="Arial" panose="020B0604020202020204" pitchFamily="34" charset="0"/>
              </a:endParaRPr>
            </a:p>
          </p:txBody>
        </p:sp>
      </p:grpSp>
      <p:grpSp>
        <p:nvGrpSpPr>
          <p:cNvPr id="138" name="Group 137"/>
          <p:cNvGrpSpPr/>
          <p:nvPr/>
        </p:nvGrpSpPr>
        <p:grpSpPr>
          <a:xfrm>
            <a:off x="2848381" y="3057001"/>
            <a:ext cx="196642" cy="244887"/>
            <a:chOff x="4528052" y="1527858"/>
            <a:chExt cx="745415" cy="898255"/>
          </a:xfrm>
        </p:grpSpPr>
        <p:sp>
          <p:nvSpPr>
            <p:cNvPr id="139" name="Freeform 138"/>
            <p:cNvSpPr/>
            <p:nvPr/>
          </p:nvSpPr>
          <p:spPr>
            <a:xfrm>
              <a:off x="4528052" y="1527858"/>
              <a:ext cx="745415" cy="898255"/>
            </a:xfrm>
            <a:custGeom>
              <a:avLst/>
              <a:gdLst>
                <a:gd name="connsiteX0" fmla="*/ 2217234 w 4434468"/>
                <a:gd name="connsiteY0" fmla="*/ 0 h 5343734"/>
                <a:gd name="connsiteX1" fmla="*/ 4434468 w 4434468"/>
                <a:gd name="connsiteY1" fmla="*/ 2217234 h 5343734"/>
                <a:gd name="connsiteX2" fmla="*/ 4055800 w 4434468"/>
                <a:gd name="connsiteY2" fmla="*/ 3456911 h 5343734"/>
                <a:gd name="connsiteX3" fmla="*/ 4044475 w 4434468"/>
                <a:gd name="connsiteY3" fmla="*/ 3472055 h 5343734"/>
                <a:gd name="connsiteX4" fmla="*/ 4008156 w 4434468"/>
                <a:gd name="connsiteY4" fmla="*/ 3528327 h 5343734"/>
                <a:gd name="connsiteX5" fmla="*/ 2211731 w 4434468"/>
                <a:gd name="connsiteY5" fmla="*/ 5343734 h 5343734"/>
                <a:gd name="connsiteX6" fmla="*/ 349885 w 4434468"/>
                <a:gd name="connsiteY6" fmla="*/ 3414911 h 5343734"/>
                <a:gd name="connsiteX7" fmla="*/ 353153 w 4434468"/>
                <a:gd name="connsiteY7" fmla="*/ 3414911 h 5343734"/>
                <a:gd name="connsiteX8" fmla="*/ 267608 w 4434468"/>
                <a:gd name="connsiteY8" fmla="*/ 3274100 h 5343734"/>
                <a:gd name="connsiteX9" fmla="*/ 0 w 4434468"/>
                <a:gd name="connsiteY9" fmla="*/ 2217234 h 5343734"/>
                <a:gd name="connsiteX10" fmla="*/ 2217234 w 4434468"/>
                <a:gd name="connsiteY10" fmla="*/ 0 h 5343734"/>
                <a:gd name="connsiteX0" fmla="*/ 2217234 w 4434468"/>
                <a:gd name="connsiteY0" fmla="*/ 0 h 5343734"/>
                <a:gd name="connsiteX1" fmla="*/ 4434468 w 4434468"/>
                <a:gd name="connsiteY1" fmla="*/ 2217234 h 5343734"/>
                <a:gd name="connsiteX2" fmla="*/ 4055800 w 4434468"/>
                <a:gd name="connsiteY2" fmla="*/ 3456911 h 5343734"/>
                <a:gd name="connsiteX3" fmla="*/ 4008156 w 4434468"/>
                <a:gd name="connsiteY3" fmla="*/ 3528327 h 5343734"/>
                <a:gd name="connsiteX4" fmla="*/ 2211731 w 4434468"/>
                <a:gd name="connsiteY4" fmla="*/ 5343734 h 5343734"/>
                <a:gd name="connsiteX5" fmla="*/ 349885 w 4434468"/>
                <a:gd name="connsiteY5" fmla="*/ 3414911 h 5343734"/>
                <a:gd name="connsiteX6" fmla="*/ 353153 w 4434468"/>
                <a:gd name="connsiteY6" fmla="*/ 3414911 h 5343734"/>
                <a:gd name="connsiteX7" fmla="*/ 267608 w 4434468"/>
                <a:gd name="connsiteY7" fmla="*/ 3274100 h 5343734"/>
                <a:gd name="connsiteX8" fmla="*/ 0 w 4434468"/>
                <a:gd name="connsiteY8" fmla="*/ 2217234 h 5343734"/>
                <a:gd name="connsiteX9" fmla="*/ 2217234 w 4434468"/>
                <a:gd name="connsiteY9" fmla="*/ 0 h 5343734"/>
                <a:gd name="connsiteX0" fmla="*/ 2217234 w 4434468"/>
                <a:gd name="connsiteY0" fmla="*/ 0 h 5343734"/>
                <a:gd name="connsiteX1" fmla="*/ 4434468 w 4434468"/>
                <a:gd name="connsiteY1" fmla="*/ 2217234 h 5343734"/>
                <a:gd name="connsiteX2" fmla="*/ 4055800 w 4434468"/>
                <a:gd name="connsiteY2" fmla="*/ 3456911 h 5343734"/>
                <a:gd name="connsiteX3" fmla="*/ 4008156 w 4434468"/>
                <a:gd name="connsiteY3" fmla="*/ 3528327 h 5343734"/>
                <a:gd name="connsiteX4" fmla="*/ 2211731 w 4434468"/>
                <a:gd name="connsiteY4" fmla="*/ 5343734 h 5343734"/>
                <a:gd name="connsiteX5" fmla="*/ 349885 w 4434468"/>
                <a:gd name="connsiteY5" fmla="*/ 3414911 h 5343734"/>
                <a:gd name="connsiteX6" fmla="*/ 267608 w 4434468"/>
                <a:gd name="connsiteY6" fmla="*/ 3274100 h 5343734"/>
                <a:gd name="connsiteX7" fmla="*/ 0 w 4434468"/>
                <a:gd name="connsiteY7" fmla="*/ 2217234 h 5343734"/>
                <a:gd name="connsiteX8" fmla="*/ 2217234 w 4434468"/>
                <a:gd name="connsiteY8" fmla="*/ 0 h 5343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34468" h="5343734">
                  <a:moveTo>
                    <a:pt x="2217234" y="0"/>
                  </a:moveTo>
                  <a:cubicBezTo>
                    <a:pt x="3441779" y="0"/>
                    <a:pt x="4434468" y="992689"/>
                    <a:pt x="4434468" y="2217234"/>
                  </a:cubicBezTo>
                  <a:cubicBezTo>
                    <a:pt x="4434468" y="2676439"/>
                    <a:pt x="4294871" y="3103038"/>
                    <a:pt x="4055800" y="3456911"/>
                  </a:cubicBezTo>
                  <a:lnTo>
                    <a:pt x="4008156" y="3528327"/>
                  </a:lnTo>
                  <a:cubicBezTo>
                    <a:pt x="3598809" y="4119804"/>
                    <a:pt x="2517533" y="5133605"/>
                    <a:pt x="2211731" y="5343734"/>
                  </a:cubicBezTo>
                  <a:cubicBezTo>
                    <a:pt x="1029643" y="4349203"/>
                    <a:pt x="830132" y="4152768"/>
                    <a:pt x="349885" y="3414911"/>
                  </a:cubicBezTo>
                  <a:lnTo>
                    <a:pt x="267608" y="3274100"/>
                  </a:lnTo>
                  <a:cubicBezTo>
                    <a:pt x="96942" y="2959933"/>
                    <a:pt x="0" y="2599904"/>
                    <a:pt x="0" y="2217234"/>
                  </a:cubicBezTo>
                  <a:cubicBezTo>
                    <a:pt x="0" y="992689"/>
                    <a:pt x="992689" y="0"/>
                    <a:pt x="2217234" y="0"/>
                  </a:cubicBezTo>
                  <a:close/>
                </a:path>
              </a:pathLst>
            </a:custGeom>
            <a:solidFill>
              <a:schemeClr val="accent2">
                <a:lumMod val="10000"/>
              </a:schemeClr>
            </a:solidFill>
            <a:ln w="12700" cap="flat" cmpd="sng" algn="ctr">
              <a:gradFill flip="none" rotWithShape="1">
                <a:gsLst>
                  <a:gs pos="0">
                    <a:srgbClr val="C0C0C4"/>
                  </a:gs>
                  <a:gs pos="100000">
                    <a:srgbClr val="CBCBCF"/>
                  </a:gs>
                </a:gsLst>
                <a:lin ang="5400000" scaled="1"/>
                <a:tileRect/>
              </a:gradFill>
              <a:prstDash val="solid"/>
              <a:miter lim="800000"/>
            </a:ln>
            <a:effectLst/>
          </p:spPr>
          <p:txBody>
            <a:bodyPr rtlCol="0" anchor="ctr"/>
            <a:lstStyle/>
            <a:p>
              <a:pPr algn="ctr"/>
              <a:endParaRPr lang="en-US" sz="1100" kern="0">
                <a:solidFill>
                  <a:prstClr val="white"/>
                </a:solidFill>
                <a:latin typeface="Arial" panose="020B0604020202020204" pitchFamily="34" charset="0"/>
                <a:cs typeface="Arial" panose="020B0604020202020204" pitchFamily="34" charset="0"/>
              </a:endParaRPr>
            </a:p>
          </p:txBody>
        </p:sp>
        <p:sp>
          <p:nvSpPr>
            <p:cNvPr id="140" name="Oval 139"/>
            <p:cNvSpPr/>
            <p:nvPr/>
          </p:nvSpPr>
          <p:spPr>
            <a:xfrm>
              <a:off x="4545619" y="1540228"/>
              <a:ext cx="710275" cy="710273"/>
            </a:xfrm>
            <a:prstGeom prst="ellipse">
              <a:avLst/>
            </a:prstGeom>
            <a:solidFill>
              <a:sysClr val="window" lastClr="FFFFFF">
                <a:lumMod val="65000"/>
              </a:sysClr>
            </a:solidFill>
            <a:ln w="0" cap="flat" cmpd="sng" algn="ctr">
              <a:noFill/>
              <a:prstDash val="solid"/>
              <a:miter lim="800000"/>
            </a:ln>
            <a:effectLst/>
          </p:spPr>
          <p:txBody>
            <a:bodyPr rtlCol="0" anchor="ctr"/>
            <a:lstStyle/>
            <a:p>
              <a:pPr algn="ctr"/>
              <a:endParaRPr lang="en-US" sz="1100" kern="0">
                <a:solidFill>
                  <a:prstClr val="white"/>
                </a:solidFill>
                <a:latin typeface="Arial" panose="020B0604020202020204" pitchFamily="34" charset="0"/>
                <a:cs typeface="Arial" panose="020B0604020202020204" pitchFamily="34" charset="0"/>
              </a:endParaRPr>
            </a:p>
          </p:txBody>
        </p:sp>
        <p:sp>
          <p:nvSpPr>
            <p:cNvPr id="141" name="Oval 140"/>
            <p:cNvSpPr/>
            <p:nvPr/>
          </p:nvSpPr>
          <p:spPr>
            <a:xfrm>
              <a:off x="4609312" y="1603921"/>
              <a:ext cx="582887" cy="582885"/>
            </a:xfrm>
            <a:prstGeom prst="ellipse">
              <a:avLst/>
            </a:prstGeom>
            <a:solidFill>
              <a:srgbClr val="FFC000"/>
            </a:solidFill>
            <a:ln w="12700" cap="flat" cmpd="sng" algn="ctr">
              <a:noFill/>
              <a:prstDash val="solid"/>
              <a:miter lim="800000"/>
            </a:ln>
            <a:effectLst/>
          </p:spPr>
          <p:txBody>
            <a:bodyPr rtlCol="0" anchor="ctr"/>
            <a:lstStyle/>
            <a:p>
              <a:pPr algn="ctr"/>
              <a:endParaRPr lang="en-US" sz="1100" kern="0">
                <a:solidFill>
                  <a:prstClr val="white"/>
                </a:solidFill>
                <a:latin typeface="Arial" panose="020B0604020202020204" pitchFamily="34" charset="0"/>
                <a:cs typeface="Arial" panose="020B0604020202020204" pitchFamily="34" charset="0"/>
              </a:endParaRPr>
            </a:p>
          </p:txBody>
        </p:sp>
      </p:grpSp>
      <p:grpSp>
        <p:nvGrpSpPr>
          <p:cNvPr id="142" name="Group 141"/>
          <p:cNvGrpSpPr/>
          <p:nvPr/>
        </p:nvGrpSpPr>
        <p:grpSpPr>
          <a:xfrm>
            <a:off x="3534005" y="6074459"/>
            <a:ext cx="196642" cy="244887"/>
            <a:chOff x="4528052" y="1527858"/>
            <a:chExt cx="745415" cy="898255"/>
          </a:xfrm>
        </p:grpSpPr>
        <p:sp>
          <p:nvSpPr>
            <p:cNvPr id="143" name="Freeform 142"/>
            <p:cNvSpPr/>
            <p:nvPr/>
          </p:nvSpPr>
          <p:spPr>
            <a:xfrm>
              <a:off x="4528052" y="1527858"/>
              <a:ext cx="745415" cy="898255"/>
            </a:xfrm>
            <a:custGeom>
              <a:avLst/>
              <a:gdLst>
                <a:gd name="connsiteX0" fmla="*/ 2217234 w 4434468"/>
                <a:gd name="connsiteY0" fmla="*/ 0 h 5343734"/>
                <a:gd name="connsiteX1" fmla="*/ 4434468 w 4434468"/>
                <a:gd name="connsiteY1" fmla="*/ 2217234 h 5343734"/>
                <a:gd name="connsiteX2" fmla="*/ 4055800 w 4434468"/>
                <a:gd name="connsiteY2" fmla="*/ 3456911 h 5343734"/>
                <a:gd name="connsiteX3" fmla="*/ 4044475 w 4434468"/>
                <a:gd name="connsiteY3" fmla="*/ 3472055 h 5343734"/>
                <a:gd name="connsiteX4" fmla="*/ 4008156 w 4434468"/>
                <a:gd name="connsiteY4" fmla="*/ 3528327 h 5343734"/>
                <a:gd name="connsiteX5" fmla="*/ 2211731 w 4434468"/>
                <a:gd name="connsiteY5" fmla="*/ 5343734 h 5343734"/>
                <a:gd name="connsiteX6" fmla="*/ 349885 w 4434468"/>
                <a:gd name="connsiteY6" fmla="*/ 3414911 h 5343734"/>
                <a:gd name="connsiteX7" fmla="*/ 353153 w 4434468"/>
                <a:gd name="connsiteY7" fmla="*/ 3414911 h 5343734"/>
                <a:gd name="connsiteX8" fmla="*/ 267608 w 4434468"/>
                <a:gd name="connsiteY8" fmla="*/ 3274100 h 5343734"/>
                <a:gd name="connsiteX9" fmla="*/ 0 w 4434468"/>
                <a:gd name="connsiteY9" fmla="*/ 2217234 h 5343734"/>
                <a:gd name="connsiteX10" fmla="*/ 2217234 w 4434468"/>
                <a:gd name="connsiteY10" fmla="*/ 0 h 5343734"/>
                <a:gd name="connsiteX0" fmla="*/ 2217234 w 4434468"/>
                <a:gd name="connsiteY0" fmla="*/ 0 h 5343734"/>
                <a:gd name="connsiteX1" fmla="*/ 4434468 w 4434468"/>
                <a:gd name="connsiteY1" fmla="*/ 2217234 h 5343734"/>
                <a:gd name="connsiteX2" fmla="*/ 4055800 w 4434468"/>
                <a:gd name="connsiteY2" fmla="*/ 3456911 h 5343734"/>
                <a:gd name="connsiteX3" fmla="*/ 4008156 w 4434468"/>
                <a:gd name="connsiteY3" fmla="*/ 3528327 h 5343734"/>
                <a:gd name="connsiteX4" fmla="*/ 2211731 w 4434468"/>
                <a:gd name="connsiteY4" fmla="*/ 5343734 h 5343734"/>
                <a:gd name="connsiteX5" fmla="*/ 349885 w 4434468"/>
                <a:gd name="connsiteY5" fmla="*/ 3414911 h 5343734"/>
                <a:gd name="connsiteX6" fmla="*/ 353153 w 4434468"/>
                <a:gd name="connsiteY6" fmla="*/ 3414911 h 5343734"/>
                <a:gd name="connsiteX7" fmla="*/ 267608 w 4434468"/>
                <a:gd name="connsiteY7" fmla="*/ 3274100 h 5343734"/>
                <a:gd name="connsiteX8" fmla="*/ 0 w 4434468"/>
                <a:gd name="connsiteY8" fmla="*/ 2217234 h 5343734"/>
                <a:gd name="connsiteX9" fmla="*/ 2217234 w 4434468"/>
                <a:gd name="connsiteY9" fmla="*/ 0 h 5343734"/>
                <a:gd name="connsiteX0" fmla="*/ 2217234 w 4434468"/>
                <a:gd name="connsiteY0" fmla="*/ 0 h 5343734"/>
                <a:gd name="connsiteX1" fmla="*/ 4434468 w 4434468"/>
                <a:gd name="connsiteY1" fmla="*/ 2217234 h 5343734"/>
                <a:gd name="connsiteX2" fmla="*/ 4055800 w 4434468"/>
                <a:gd name="connsiteY2" fmla="*/ 3456911 h 5343734"/>
                <a:gd name="connsiteX3" fmla="*/ 4008156 w 4434468"/>
                <a:gd name="connsiteY3" fmla="*/ 3528327 h 5343734"/>
                <a:gd name="connsiteX4" fmla="*/ 2211731 w 4434468"/>
                <a:gd name="connsiteY4" fmla="*/ 5343734 h 5343734"/>
                <a:gd name="connsiteX5" fmla="*/ 349885 w 4434468"/>
                <a:gd name="connsiteY5" fmla="*/ 3414911 h 5343734"/>
                <a:gd name="connsiteX6" fmla="*/ 267608 w 4434468"/>
                <a:gd name="connsiteY6" fmla="*/ 3274100 h 5343734"/>
                <a:gd name="connsiteX7" fmla="*/ 0 w 4434468"/>
                <a:gd name="connsiteY7" fmla="*/ 2217234 h 5343734"/>
                <a:gd name="connsiteX8" fmla="*/ 2217234 w 4434468"/>
                <a:gd name="connsiteY8" fmla="*/ 0 h 5343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34468" h="5343734">
                  <a:moveTo>
                    <a:pt x="2217234" y="0"/>
                  </a:moveTo>
                  <a:cubicBezTo>
                    <a:pt x="3441779" y="0"/>
                    <a:pt x="4434468" y="992689"/>
                    <a:pt x="4434468" y="2217234"/>
                  </a:cubicBezTo>
                  <a:cubicBezTo>
                    <a:pt x="4434468" y="2676439"/>
                    <a:pt x="4294871" y="3103038"/>
                    <a:pt x="4055800" y="3456911"/>
                  </a:cubicBezTo>
                  <a:lnTo>
                    <a:pt x="4008156" y="3528327"/>
                  </a:lnTo>
                  <a:cubicBezTo>
                    <a:pt x="3598809" y="4119804"/>
                    <a:pt x="2517533" y="5133605"/>
                    <a:pt x="2211731" y="5343734"/>
                  </a:cubicBezTo>
                  <a:cubicBezTo>
                    <a:pt x="1029643" y="4349203"/>
                    <a:pt x="830132" y="4152768"/>
                    <a:pt x="349885" y="3414911"/>
                  </a:cubicBezTo>
                  <a:lnTo>
                    <a:pt x="267608" y="3274100"/>
                  </a:lnTo>
                  <a:cubicBezTo>
                    <a:pt x="96942" y="2959933"/>
                    <a:pt x="0" y="2599904"/>
                    <a:pt x="0" y="2217234"/>
                  </a:cubicBezTo>
                  <a:cubicBezTo>
                    <a:pt x="0" y="992689"/>
                    <a:pt x="992689" y="0"/>
                    <a:pt x="2217234" y="0"/>
                  </a:cubicBezTo>
                  <a:close/>
                </a:path>
              </a:pathLst>
            </a:custGeom>
            <a:solidFill>
              <a:schemeClr val="accent2">
                <a:lumMod val="10000"/>
              </a:schemeClr>
            </a:solidFill>
            <a:ln w="12700" cap="flat" cmpd="sng" algn="ctr">
              <a:gradFill flip="none" rotWithShape="1">
                <a:gsLst>
                  <a:gs pos="0">
                    <a:srgbClr val="C0C0C4"/>
                  </a:gs>
                  <a:gs pos="100000">
                    <a:srgbClr val="CBCBCF"/>
                  </a:gs>
                </a:gsLst>
                <a:lin ang="5400000" scaled="1"/>
                <a:tileRect/>
              </a:gradFill>
              <a:prstDash val="solid"/>
              <a:miter lim="800000"/>
            </a:ln>
            <a:effectLst/>
          </p:spPr>
          <p:txBody>
            <a:bodyPr rtlCol="0" anchor="ctr"/>
            <a:lstStyle/>
            <a:p>
              <a:pPr algn="ctr"/>
              <a:endParaRPr lang="en-US" sz="1100" kern="0">
                <a:solidFill>
                  <a:prstClr val="white"/>
                </a:solidFill>
                <a:latin typeface="Arial" panose="020B0604020202020204" pitchFamily="34" charset="0"/>
                <a:cs typeface="Arial" panose="020B0604020202020204" pitchFamily="34" charset="0"/>
              </a:endParaRPr>
            </a:p>
          </p:txBody>
        </p:sp>
        <p:sp>
          <p:nvSpPr>
            <p:cNvPr id="144" name="Oval 143"/>
            <p:cNvSpPr/>
            <p:nvPr/>
          </p:nvSpPr>
          <p:spPr>
            <a:xfrm>
              <a:off x="4545619" y="1540228"/>
              <a:ext cx="710275" cy="710273"/>
            </a:xfrm>
            <a:prstGeom prst="ellipse">
              <a:avLst/>
            </a:prstGeom>
            <a:solidFill>
              <a:sysClr val="window" lastClr="FFFFFF">
                <a:lumMod val="65000"/>
              </a:sysClr>
            </a:solidFill>
            <a:ln w="0" cap="flat" cmpd="sng" algn="ctr">
              <a:noFill/>
              <a:prstDash val="solid"/>
              <a:miter lim="800000"/>
            </a:ln>
            <a:effectLst/>
          </p:spPr>
          <p:txBody>
            <a:bodyPr rtlCol="0" anchor="ctr"/>
            <a:lstStyle/>
            <a:p>
              <a:pPr algn="ctr"/>
              <a:endParaRPr lang="en-US" sz="1100" kern="0">
                <a:solidFill>
                  <a:prstClr val="white"/>
                </a:solidFill>
                <a:latin typeface="Arial" panose="020B0604020202020204" pitchFamily="34" charset="0"/>
                <a:cs typeface="Arial" panose="020B0604020202020204" pitchFamily="34" charset="0"/>
              </a:endParaRPr>
            </a:p>
          </p:txBody>
        </p:sp>
        <p:sp>
          <p:nvSpPr>
            <p:cNvPr id="145" name="Oval 144"/>
            <p:cNvSpPr/>
            <p:nvPr/>
          </p:nvSpPr>
          <p:spPr>
            <a:xfrm>
              <a:off x="4609312" y="1603921"/>
              <a:ext cx="582887" cy="582885"/>
            </a:xfrm>
            <a:prstGeom prst="ellipse">
              <a:avLst/>
            </a:prstGeom>
            <a:solidFill>
              <a:srgbClr val="FFC000"/>
            </a:solidFill>
            <a:ln w="12700" cap="flat" cmpd="sng" algn="ctr">
              <a:noFill/>
              <a:prstDash val="solid"/>
              <a:miter lim="800000"/>
            </a:ln>
            <a:effectLst/>
          </p:spPr>
          <p:txBody>
            <a:bodyPr rtlCol="0" anchor="ctr"/>
            <a:lstStyle/>
            <a:p>
              <a:pPr algn="ctr"/>
              <a:endParaRPr lang="en-US" sz="1100" kern="0">
                <a:solidFill>
                  <a:prstClr val="white"/>
                </a:solidFill>
                <a:latin typeface="Arial" panose="020B0604020202020204" pitchFamily="34" charset="0"/>
                <a:cs typeface="Arial" panose="020B0604020202020204" pitchFamily="34" charset="0"/>
              </a:endParaRPr>
            </a:p>
          </p:txBody>
        </p:sp>
      </p:grpSp>
      <p:grpSp>
        <p:nvGrpSpPr>
          <p:cNvPr id="146" name="Group 145"/>
          <p:cNvGrpSpPr/>
          <p:nvPr/>
        </p:nvGrpSpPr>
        <p:grpSpPr>
          <a:xfrm>
            <a:off x="4587550" y="4393781"/>
            <a:ext cx="196642" cy="244887"/>
            <a:chOff x="4528052" y="1527858"/>
            <a:chExt cx="745415" cy="898255"/>
          </a:xfrm>
        </p:grpSpPr>
        <p:sp>
          <p:nvSpPr>
            <p:cNvPr id="147" name="Freeform 146"/>
            <p:cNvSpPr/>
            <p:nvPr/>
          </p:nvSpPr>
          <p:spPr>
            <a:xfrm>
              <a:off x="4528052" y="1527858"/>
              <a:ext cx="745415" cy="898255"/>
            </a:xfrm>
            <a:custGeom>
              <a:avLst/>
              <a:gdLst>
                <a:gd name="connsiteX0" fmla="*/ 2217234 w 4434468"/>
                <a:gd name="connsiteY0" fmla="*/ 0 h 5343734"/>
                <a:gd name="connsiteX1" fmla="*/ 4434468 w 4434468"/>
                <a:gd name="connsiteY1" fmla="*/ 2217234 h 5343734"/>
                <a:gd name="connsiteX2" fmla="*/ 4055800 w 4434468"/>
                <a:gd name="connsiteY2" fmla="*/ 3456911 h 5343734"/>
                <a:gd name="connsiteX3" fmla="*/ 4044475 w 4434468"/>
                <a:gd name="connsiteY3" fmla="*/ 3472055 h 5343734"/>
                <a:gd name="connsiteX4" fmla="*/ 4008156 w 4434468"/>
                <a:gd name="connsiteY4" fmla="*/ 3528327 h 5343734"/>
                <a:gd name="connsiteX5" fmla="*/ 2211731 w 4434468"/>
                <a:gd name="connsiteY5" fmla="*/ 5343734 h 5343734"/>
                <a:gd name="connsiteX6" fmla="*/ 349885 w 4434468"/>
                <a:gd name="connsiteY6" fmla="*/ 3414911 h 5343734"/>
                <a:gd name="connsiteX7" fmla="*/ 353153 w 4434468"/>
                <a:gd name="connsiteY7" fmla="*/ 3414911 h 5343734"/>
                <a:gd name="connsiteX8" fmla="*/ 267608 w 4434468"/>
                <a:gd name="connsiteY8" fmla="*/ 3274100 h 5343734"/>
                <a:gd name="connsiteX9" fmla="*/ 0 w 4434468"/>
                <a:gd name="connsiteY9" fmla="*/ 2217234 h 5343734"/>
                <a:gd name="connsiteX10" fmla="*/ 2217234 w 4434468"/>
                <a:gd name="connsiteY10" fmla="*/ 0 h 5343734"/>
                <a:gd name="connsiteX0" fmla="*/ 2217234 w 4434468"/>
                <a:gd name="connsiteY0" fmla="*/ 0 h 5343734"/>
                <a:gd name="connsiteX1" fmla="*/ 4434468 w 4434468"/>
                <a:gd name="connsiteY1" fmla="*/ 2217234 h 5343734"/>
                <a:gd name="connsiteX2" fmla="*/ 4055800 w 4434468"/>
                <a:gd name="connsiteY2" fmla="*/ 3456911 h 5343734"/>
                <a:gd name="connsiteX3" fmla="*/ 4008156 w 4434468"/>
                <a:gd name="connsiteY3" fmla="*/ 3528327 h 5343734"/>
                <a:gd name="connsiteX4" fmla="*/ 2211731 w 4434468"/>
                <a:gd name="connsiteY4" fmla="*/ 5343734 h 5343734"/>
                <a:gd name="connsiteX5" fmla="*/ 349885 w 4434468"/>
                <a:gd name="connsiteY5" fmla="*/ 3414911 h 5343734"/>
                <a:gd name="connsiteX6" fmla="*/ 353153 w 4434468"/>
                <a:gd name="connsiteY6" fmla="*/ 3414911 h 5343734"/>
                <a:gd name="connsiteX7" fmla="*/ 267608 w 4434468"/>
                <a:gd name="connsiteY7" fmla="*/ 3274100 h 5343734"/>
                <a:gd name="connsiteX8" fmla="*/ 0 w 4434468"/>
                <a:gd name="connsiteY8" fmla="*/ 2217234 h 5343734"/>
                <a:gd name="connsiteX9" fmla="*/ 2217234 w 4434468"/>
                <a:gd name="connsiteY9" fmla="*/ 0 h 5343734"/>
                <a:gd name="connsiteX0" fmla="*/ 2217234 w 4434468"/>
                <a:gd name="connsiteY0" fmla="*/ 0 h 5343734"/>
                <a:gd name="connsiteX1" fmla="*/ 4434468 w 4434468"/>
                <a:gd name="connsiteY1" fmla="*/ 2217234 h 5343734"/>
                <a:gd name="connsiteX2" fmla="*/ 4055800 w 4434468"/>
                <a:gd name="connsiteY2" fmla="*/ 3456911 h 5343734"/>
                <a:gd name="connsiteX3" fmla="*/ 4008156 w 4434468"/>
                <a:gd name="connsiteY3" fmla="*/ 3528327 h 5343734"/>
                <a:gd name="connsiteX4" fmla="*/ 2211731 w 4434468"/>
                <a:gd name="connsiteY4" fmla="*/ 5343734 h 5343734"/>
                <a:gd name="connsiteX5" fmla="*/ 349885 w 4434468"/>
                <a:gd name="connsiteY5" fmla="*/ 3414911 h 5343734"/>
                <a:gd name="connsiteX6" fmla="*/ 267608 w 4434468"/>
                <a:gd name="connsiteY6" fmla="*/ 3274100 h 5343734"/>
                <a:gd name="connsiteX7" fmla="*/ 0 w 4434468"/>
                <a:gd name="connsiteY7" fmla="*/ 2217234 h 5343734"/>
                <a:gd name="connsiteX8" fmla="*/ 2217234 w 4434468"/>
                <a:gd name="connsiteY8" fmla="*/ 0 h 5343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34468" h="5343734">
                  <a:moveTo>
                    <a:pt x="2217234" y="0"/>
                  </a:moveTo>
                  <a:cubicBezTo>
                    <a:pt x="3441779" y="0"/>
                    <a:pt x="4434468" y="992689"/>
                    <a:pt x="4434468" y="2217234"/>
                  </a:cubicBezTo>
                  <a:cubicBezTo>
                    <a:pt x="4434468" y="2676439"/>
                    <a:pt x="4294871" y="3103038"/>
                    <a:pt x="4055800" y="3456911"/>
                  </a:cubicBezTo>
                  <a:lnTo>
                    <a:pt x="4008156" y="3528327"/>
                  </a:lnTo>
                  <a:cubicBezTo>
                    <a:pt x="3598809" y="4119804"/>
                    <a:pt x="2517533" y="5133605"/>
                    <a:pt x="2211731" y="5343734"/>
                  </a:cubicBezTo>
                  <a:cubicBezTo>
                    <a:pt x="1029643" y="4349203"/>
                    <a:pt x="830132" y="4152768"/>
                    <a:pt x="349885" y="3414911"/>
                  </a:cubicBezTo>
                  <a:lnTo>
                    <a:pt x="267608" y="3274100"/>
                  </a:lnTo>
                  <a:cubicBezTo>
                    <a:pt x="96942" y="2959933"/>
                    <a:pt x="0" y="2599904"/>
                    <a:pt x="0" y="2217234"/>
                  </a:cubicBezTo>
                  <a:cubicBezTo>
                    <a:pt x="0" y="992689"/>
                    <a:pt x="992689" y="0"/>
                    <a:pt x="2217234" y="0"/>
                  </a:cubicBezTo>
                  <a:close/>
                </a:path>
              </a:pathLst>
            </a:custGeom>
            <a:solidFill>
              <a:schemeClr val="accent2">
                <a:lumMod val="10000"/>
              </a:schemeClr>
            </a:solidFill>
            <a:ln w="12700" cap="flat" cmpd="sng" algn="ctr">
              <a:gradFill flip="none" rotWithShape="1">
                <a:gsLst>
                  <a:gs pos="0">
                    <a:srgbClr val="C0C0C4"/>
                  </a:gs>
                  <a:gs pos="100000">
                    <a:srgbClr val="CBCBCF"/>
                  </a:gs>
                </a:gsLst>
                <a:lin ang="5400000" scaled="1"/>
                <a:tileRect/>
              </a:gradFill>
              <a:prstDash val="solid"/>
              <a:miter lim="800000"/>
            </a:ln>
            <a:effectLst/>
          </p:spPr>
          <p:txBody>
            <a:bodyPr rtlCol="0" anchor="ctr"/>
            <a:lstStyle/>
            <a:p>
              <a:pPr algn="ctr"/>
              <a:endParaRPr lang="en-US" sz="1100" kern="0">
                <a:solidFill>
                  <a:prstClr val="white"/>
                </a:solidFill>
                <a:latin typeface="Arial" panose="020B0604020202020204" pitchFamily="34" charset="0"/>
                <a:cs typeface="Arial" panose="020B0604020202020204" pitchFamily="34" charset="0"/>
              </a:endParaRPr>
            </a:p>
          </p:txBody>
        </p:sp>
        <p:sp>
          <p:nvSpPr>
            <p:cNvPr id="148" name="Oval 147"/>
            <p:cNvSpPr/>
            <p:nvPr/>
          </p:nvSpPr>
          <p:spPr>
            <a:xfrm>
              <a:off x="4545619" y="1540228"/>
              <a:ext cx="710275" cy="710273"/>
            </a:xfrm>
            <a:prstGeom prst="ellipse">
              <a:avLst/>
            </a:prstGeom>
            <a:solidFill>
              <a:sysClr val="window" lastClr="FFFFFF">
                <a:lumMod val="65000"/>
              </a:sysClr>
            </a:solidFill>
            <a:ln w="0" cap="flat" cmpd="sng" algn="ctr">
              <a:noFill/>
              <a:prstDash val="solid"/>
              <a:miter lim="800000"/>
            </a:ln>
            <a:effectLst/>
          </p:spPr>
          <p:txBody>
            <a:bodyPr rtlCol="0" anchor="ctr"/>
            <a:lstStyle/>
            <a:p>
              <a:pPr algn="ctr"/>
              <a:endParaRPr lang="en-US" sz="1100" kern="0">
                <a:solidFill>
                  <a:prstClr val="white"/>
                </a:solidFill>
                <a:latin typeface="Arial" panose="020B0604020202020204" pitchFamily="34" charset="0"/>
                <a:cs typeface="Arial" panose="020B0604020202020204" pitchFamily="34" charset="0"/>
              </a:endParaRPr>
            </a:p>
          </p:txBody>
        </p:sp>
        <p:sp>
          <p:nvSpPr>
            <p:cNvPr id="149" name="Oval 148"/>
            <p:cNvSpPr/>
            <p:nvPr/>
          </p:nvSpPr>
          <p:spPr>
            <a:xfrm>
              <a:off x="4609312" y="1603921"/>
              <a:ext cx="582887" cy="582885"/>
            </a:xfrm>
            <a:prstGeom prst="ellipse">
              <a:avLst/>
            </a:prstGeom>
            <a:solidFill>
              <a:srgbClr val="FFC000"/>
            </a:solidFill>
            <a:ln w="12700" cap="flat" cmpd="sng" algn="ctr">
              <a:noFill/>
              <a:prstDash val="solid"/>
              <a:miter lim="800000"/>
            </a:ln>
            <a:effectLst/>
          </p:spPr>
          <p:txBody>
            <a:bodyPr rtlCol="0" anchor="ctr"/>
            <a:lstStyle/>
            <a:p>
              <a:pPr algn="ctr"/>
              <a:endParaRPr lang="en-US" sz="1100" kern="0">
                <a:solidFill>
                  <a:prstClr val="white"/>
                </a:solidFill>
                <a:latin typeface="Arial" panose="020B0604020202020204" pitchFamily="34" charset="0"/>
                <a:cs typeface="Arial" panose="020B0604020202020204" pitchFamily="34" charset="0"/>
              </a:endParaRPr>
            </a:p>
          </p:txBody>
        </p:sp>
      </p:grpSp>
      <p:grpSp>
        <p:nvGrpSpPr>
          <p:cNvPr id="150" name="Group 149"/>
          <p:cNvGrpSpPr/>
          <p:nvPr/>
        </p:nvGrpSpPr>
        <p:grpSpPr>
          <a:xfrm>
            <a:off x="8054695" y="3882257"/>
            <a:ext cx="196642" cy="244887"/>
            <a:chOff x="4528052" y="1527858"/>
            <a:chExt cx="745415" cy="898255"/>
          </a:xfrm>
        </p:grpSpPr>
        <p:sp>
          <p:nvSpPr>
            <p:cNvPr id="151" name="Freeform 150"/>
            <p:cNvSpPr/>
            <p:nvPr/>
          </p:nvSpPr>
          <p:spPr>
            <a:xfrm>
              <a:off x="4528052" y="1527858"/>
              <a:ext cx="745415" cy="898255"/>
            </a:xfrm>
            <a:custGeom>
              <a:avLst/>
              <a:gdLst>
                <a:gd name="connsiteX0" fmla="*/ 2217234 w 4434468"/>
                <a:gd name="connsiteY0" fmla="*/ 0 h 5343734"/>
                <a:gd name="connsiteX1" fmla="*/ 4434468 w 4434468"/>
                <a:gd name="connsiteY1" fmla="*/ 2217234 h 5343734"/>
                <a:gd name="connsiteX2" fmla="*/ 4055800 w 4434468"/>
                <a:gd name="connsiteY2" fmla="*/ 3456911 h 5343734"/>
                <a:gd name="connsiteX3" fmla="*/ 4044475 w 4434468"/>
                <a:gd name="connsiteY3" fmla="*/ 3472055 h 5343734"/>
                <a:gd name="connsiteX4" fmla="*/ 4008156 w 4434468"/>
                <a:gd name="connsiteY4" fmla="*/ 3528327 h 5343734"/>
                <a:gd name="connsiteX5" fmla="*/ 2211731 w 4434468"/>
                <a:gd name="connsiteY5" fmla="*/ 5343734 h 5343734"/>
                <a:gd name="connsiteX6" fmla="*/ 349885 w 4434468"/>
                <a:gd name="connsiteY6" fmla="*/ 3414911 h 5343734"/>
                <a:gd name="connsiteX7" fmla="*/ 353153 w 4434468"/>
                <a:gd name="connsiteY7" fmla="*/ 3414911 h 5343734"/>
                <a:gd name="connsiteX8" fmla="*/ 267608 w 4434468"/>
                <a:gd name="connsiteY8" fmla="*/ 3274100 h 5343734"/>
                <a:gd name="connsiteX9" fmla="*/ 0 w 4434468"/>
                <a:gd name="connsiteY9" fmla="*/ 2217234 h 5343734"/>
                <a:gd name="connsiteX10" fmla="*/ 2217234 w 4434468"/>
                <a:gd name="connsiteY10" fmla="*/ 0 h 5343734"/>
                <a:gd name="connsiteX0" fmla="*/ 2217234 w 4434468"/>
                <a:gd name="connsiteY0" fmla="*/ 0 h 5343734"/>
                <a:gd name="connsiteX1" fmla="*/ 4434468 w 4434468"/>
                <a:gd name="connsiteY1" fmla="*/ 2217234 h 5343734"/>
                <a:gd name="connsiteX2" fmla="*/ 4055800 w 4434468"/>
                <a:gd name="connsiteY2" fmla="*/ 3456911 h 5343734"/>
                <a:gd name="connsiteX3" fmla="*/ 4008156 w 4434468"/>
                <a:gd name="connsiteY3" fmla="*/ 3528327 h 5343734"/>
                <a:gd name="connsiteX4" fmla="*/ 2211731 w 4434468"/>
                <a:gd name="connsiteY4" fmla="*/ 5343734 h 5343734"/>
                <a:gd name="connsiteX5" fmla="*/ 349885 w 4434468"/>
                <a:gd name="connsiteY5" fmla="*/ 3414911 h 5343734"/>
                <a:gd name="connsiteX6" fmla="*/ 353153 w 4434468"/>
                <a:gd name="connsiteY6" fmla="*/ 3414911 h 5343734"/>
                <a:gd name="connsiteX7" fmla="*/ 267608 w 4434468"/>
                <a:gd name="connsiteY7" fmla="*/ 3274100 h 5343734"/>
                <a:gd name="connsiteX8" fmla="*/ 0 w 4434468"/>
                <a:gd name="connsiteY8" fmla="*/ 2217234 h 5343734"/>
                <a:gd name="connsiteX9" fmla="*/ 2217234 w 4434468"/>
                <a:gd name="connsiteY9" fmla="*/ 0 h 5343734"/>
                <a:gd name="connsiteX0" fmla="*/ 2217234 w 4434468"/>
                <a:gd name="connsiteY0" fmla="*/ 0 h 5343734"/>
                <a:gd name="connsiteX1" fmla="*/ 4434468 w 4434468"/>
                <a:gd name="connsiteY1" fmla="*/ 2217234 h 5343734"/>
                <a:gd name="connsiteX2" fmla="*/ 4055800 w 4434468"/>
                <a:gd name="connsiteY2" fmla="*/ 3456911 h 5343734"/>
                <a:gd name="connsiteX3" fmla="*/ 4008156 w 4434468"/>
                <a:gd name="connsiteY3" fmla="*/ 3528327 h 5343734"/>
                <a:gd name="connsiteX4" fmla="*/ 2211731 w 4434468"/>
                <a:gd name="connsiteY4" fmla="*/ 5343734 h 5343734"/>
                <a:gd name="connsiteX5" fmla="*/ 349885 w 4434468"/>
                <a:gd name="connsiteY5" fmla="*/ 3414911 h 5343734"/>
                <a:gd name="connsiteX6" fmla="*/ 267608 w 4434468"/>
                <a:gd name="connsiteY6" fmla="*/ 3274100 h 5343734"/>
                <a:gd name="connsiteX7" fmla="*/ 0 w 4434468"/>
                <a:gd name="connsiteY7" fmla="*/ 2217234 h 5343734"/>
                <a:gd name="connsiteX8" fmla="*/ 2217234 w 4434468"/>
                <a:gd name="connsiteY8" fmla="*/ 0 h 5343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34468" h="5343734">
                  <a:moveTo>
                    <a:pt x="2217234" y="0"/>
                  </a:moveTo>
                  <a:cubicBezTo>
                    <a:pt x="3441779" y="0"/>
                    <a:pt x="4434468" y="992689"/>
                    <a:pt x="4434468" y="2217234"/>
                  </a:cubicBezTo>
                  <a:cubicBezTo>
                    <a:pt x="4434468" y="2676439"/>
                    <a:pt x="4294871" y="3103038"/>
                    <a:pt x="4055800" y="3456911"/>
                  </a:cubicBezTo>
                  <a:lnTo>
                    <a:pt x="4008156" y="3528327"/>
                  </a:lnTo>
                  <a:cubicBezTo>
                    <a:pt x="3598809" y="4119804"/>
                    <a:pt x="2517533" y="5133605"/>
                    <a:pt x="2211731" y="5343734"/>
                  </a:cubicBezTo>
                  <a:cubicBezTo>
                    <a:pt x="1029643" y="4349203"/>
                    <a:pt x="830132" y="4152768"/>
                    <a:pt x="349885" y="3414911"/>
                  </a:cubicBezTo>
                  <a:lnTo>
                    <a:pt x="267608" y="3274100"/>
                  </a:lnTo>
                  <a:cubicBezTo>
                    <a:pt x="96942" y="2959933"/>
                    <a:pt x="0" y="2599904"/>
                    <a:pt x="0" y="2217234"/>
                  </a:cubicBezTo>
                  <a:cubicBezTo>
                    <a:pt x="0" y="992689"/>
                    <a:pt x="992689" y="0"/>
                    <a:pt x="2217234" y="0"/>
                  </a:cubicBezTo>
                  <a:close/>
                </a:path>
              </a:pathLst>
            </a:custGeom>
            <a:solidFill>
              <a:schemeClr val="accent2">
                <a:lumMod val="10000"/>
              </a:schemeClr>
            </a:solidFill>
            <a:ln w="12700" cap="flat" cmpd="sng" algn="ctr">
              <a:gradFill flip="none" rotWithShape="1">
                <a:gsLst>
                  <a:gs pos="0">
                    <a:srgbClr val="C0C0C4"/>
                  </a:gs>
                  <a:gs pos="100000">
                    <a:srgbClr val="CBCBCF"/>
                  </a:gs>
                </a:gsLst>
                <a:lin ang="5400000" scaled="1"/>
                <a:tileRect/>
              </a:gradFill>
              <a:prstDash val="solid"/>
              <a:miter lim="800000"/>
            </a:ln>
            <a:effectLst/>
          </p:spPr>
          <p:txBody>
            <a:bodyPr rtlCol="0" anchor="ctr"/>
            <a:lstStyle/>
            <a:p>
              <a:pPr algn="ctr"/>
              <a:endParaRPr lang="en-US" sz="1100" kern="0">
                <a:solidFill>
                  <a:prstClr val="white"/>
                </a:solidFill>
                <a:latin typeface="Arial" panose="020B0604020202020204" pitchFamily="34" charset="0"/>
                <a:cs typeface="Arial" panose="020B0604020202020204" pitchFamily="34" charset="0"/>
              </a:endParaRPr>
            </a:p>
          </p:txBody>
        </p:sp>
        <p:sp>
          <p:nvSpPr>
            <p:cNvPr id="152" name="Oval 151"/>
            <p:cNvSpPr/>
            <p:nvPr/>
          </p:nvSpPr>
          <p:spPr>
            <a:xfrm>
              <a:off x="4545619" y="1540228"/>
              <a:ext cx="710275" cy="710273"/>
            </a:xfrm>
            <a:prstGeom prst="ellipse">
              <a:avLst/>
            </a:prstGeom>
            <a:solidFill>
              <a:sysClr val="window" lastClr="FFFFFF">
                <a:lumMod val="65000"/>
              </a:sysClr>
            </a:solidFill>
            <a:ln w="0" cap="flat" cmpd="sng" algn="ctr">
              <a:noFill/>
              <a:prstDash val="solid"/>
              <a:miter lim="800000"/>
            </a:ln>
            <a:effectLst/>
          </p:spPr>
          <p:txBody>
            <a:bodyPr rtlCol="0" anchor="ctr"/>
            <a:lstStyle/>
            <a:p>
              <a:pPr algn="ctr"/>
              <a:endParaRPr lang="en-US" sz="1100" kern="0">
                <a:solidFill>
                  <a:prstClr val="white"/>
                </a:solidFill>
                <a:latin typeface="Arial" panose="020B0604020202020204" pitchFamily="34" charset="0"/>
                <a:cs typeface="Arial" panose="020B0604020202020204" pitchFamily="34" charset="0"/>
              </a:endParaRPr>
            </a:p>
          </p:txBody>
        </p:sp>
        <p:sp>
          <p:nvSpPr>
            <p:cNvPr id="153" name="Oval 152"/>
            <p:cNvSpPr/>
            <p:nvPr/>
          </p:nvSpPr>
          <p:spPr>
            <a:xfrm>
              <a:off x="4609312" y="1603921"/>
              <a:ext cx="582887" cy="582885"/>
            </a:xfrm>
            <a:prstGeom prst="ellipse">
              <a:avLst/>
            </a:prstGeom>
            <a:solidFill>
              <a:srgbClr val="FFC000"/>
            </a:solidFill>
            <a:ln w="12700" cap="flat" cmpd="sng" algn="ctr">
              <a:noFill/>
              <a:prstDash val="solid"/>
              <a:miter lim="800000"/>
            </a:ln>
            <a:effectLst/>
          </p:spPr>
          <p:txBody>
            <a:bodyPr rtlCol="0" anchor="ctr"/>
            <a:lstStyle/>
            <a:p>
              <a:pPr algn="ctr"/>
              <a:endParaRPr lang="en-US" sz="1100" kern="0">
                <a:solidFill>
                  <a:prstClr val="white"/>
                </a:solidFill>
                <a:latin typeface="Arial" panose="020B0604020202020204" pitchFamily="34" charset="0"/>
                <a:cs typeface="Arial" panose="020B0604020202020204" pitchFamily="34" charset="0"/>
              </a:endParaRPr>
            </a:p>
          </p:txBody>
        </p:sp>
      </p:grpSp>
      <p:grpSp>
        <p:nvGrpSpPr>
          <p:cNvPr id="154" name="Group 153"/>
          <p:cNvGrpSpPr/>
          <p:nvPr/>
        </p:nvGrpSpPr>
        <p:grpSpPr>
          <a:xfrm>
            <a:off x="9194247" y="4304034"/>
            <a:ext cx="196642" cy="244887"/>
            <a:chOff x="4528052" y="1527858"/>
            <a:chExt cx="745415" cy="898255"/>
          </a:xfrm>
        </p:grpSpPr>
        <p:sp>
          <p:nvSpPr>
            <p:cNvPr id="155" name="Freeform 154"/>
            <p:cNvSpPr/>
            <p:nvPr/>
          </p:nvSpPr>
          <p:spPr>
            <a:xfrm>
              <a:off x="4528052" y="1527858"/>
              <a:ext cx="745415" cy="898255"/>
            </a:xfrm>
            <a:custGeom>
              <a:avLst/>
              <a:gdLst>
                <a:gd name="connsiteX0" fmla="*/ 2217234 w 4434468"/>
                <a:gd name="connsiteY0" fmla="*/ 0 h 5343734"/>
                <a:gd name="connsiteX1" fmla="*/ 4434468 w 4434468"/>
                <a:gd name="connsiteY1" fmla="*/ 2217234 h 5343734"/>
                <a:gd name="connsiteX2" fmla="*/ 4055800 w 4434468"/>
                <a:gd name="connsiteY2" fmla="*/ 3456911 h 5343734"/>
                <a:gd name="connsiteX3" fmla="*/ 4044475 w 4434468"/>
                <a:gd name="connsiteY3" fmla="*/ 3472055 h 5343734"/>
                <a:gd name="connsiteX4" fmla="*/ 4008156 w 4434468"/>
                <a:gd name="connsiteY4" fmla="*/ 3528327 h 5343734"/>
                <a:gd name="connsiteX5" fmla="*/ 2211731 w 4434468"/>
                <a:gd name="connsiteY5" fmla="*/ 5343734 h 5343734"/>
                <a:gd name="connsiteX6" fmla="*/ 349885 w 4434468"/>
                <a:gd name="connsiteY6" fmla="*/ 3414911 h 5343734"/>
                <a:gd name="connsiteX7" fmla="*/ 353153 w 4434468"/>
                <a:gd name="connsiteY7" fmla="*/ 3414911 h 5343734"/>
                <a:gd name="connsiteX8" fmla="*/ 267608 w 4434468"/>
                <a:gd name="connsiteY8" fmla="*/ 3274100 h 5343734"/>
                <a:gd name="connsiteX9" fmla="*/ 0 w 4434468"/>
                <a:gd name="connsiteY9" fmla="*/ 2217234 h 5343734"/>
                <a:gd name="connsiteX10" fmla="*/ 2217234 w 4434468"/>
                <a:gd name="connsiteY10" fmla="*/ 0 h 5343734"/>
                <a:gd name="connsiteX0" fmla="*/ 2217234 w 4434468"/>
                <a:gd name="connsiteY0" fmla="*/ 0 h 5343734"/>
                <a:gd name="connsiteX1" fmla="*/ 4434468 w 4434468"/>
                <a:gd name="connsiteY1" fmla="*/ 2217234 h 5343734"/>
                <a:gd name="connsiteX2" fmla="*/ 4055800 w 4434468"/>
                <a:gd name="connsiteY2" fmla="*/ 3456911 h 5343734"/>
                <a:gd name="connsiteX3" fmla="*/ 4008156 w 4434468"/>
                <a:gd name="connsiteY3" fmla="*/ 3528327 h 5343734"/>
                <a:gd name="connsiteX4" fmla="*/ 2211731 w 4434468"/>
                <a:gd name="connsiteY4" fmla="*/ 5343734 h 5343734"/>
                <a:gd name="connsiteX5" fmla="*/ 349885 w 4434468"/>
                <a:gd name="connsiteY5" fmla="*/ 3414911 h 5343734"/>
                <a:gd name="connsiteX6" fmla="*/ 353153 w 4434468"/>
                <a:gd name="connsiteY6" fmla="*/ 3414911 h 5343734"/>
                <a:gd name="connsiteX7" fmla="*/ 267608 w 4434468"/>
                <a:gd name="connsiteY7" fmla="*/ 3274100 h 5343734"/>
                <a:gd name="connsiteX8" fmla="*/ 0 w 4434468"/>
                <a:gd name="connsiteY8" fmla="*/ 2217234 h 5343734"/>
                <a:gd name="connsiteX9" fmla="*/ 2217234 w 4434468"/>
                <a:gd name="connsiteY9" fmla="*/ 0 h 5343734"/>
                <a:gd name="connsiteX0" fmla="*/ 2217234 w 4434468"/>
                <a:gd name="connsiteY0" fmla="*/ 0 h 5343734"/>
                <a:gd name="connsiteX1" fmla="*/ 4434468 w 4434468"/>
                <a:gd name="connsiteY1" fmla="*/ 2217234 h 5343734"/>
                <a:gd name="connsiteX2" fmla="*/ 4055800 w 4434468"/>
                <a:gd name="connsiteY2" fmla="*/ 3456911 h 5343734"/>
                <a:gd name="connsiteX3" fmla="*/ 4008156 w 4434468"/>
                <a:gd name="connsiteY3" fmla="*/ 3528327 h 5343734"/>
                <a:gd name="connsiteX4" fmla="*/ 2211731 w 4434468"/>
                <a:gd name="connsiteY4" fmla="*/ 5343734 h 5343734"/>
                <a:gd name="connsiteX5" fmla="*/ 349885 w 4434468"/>
                <a:gd name="connsiteY5" fmla="*/ 3414911 h 5343734"/>
                <a:gd name="connsiteX6" fmla="*/ 267608 w 4434468"/>
                <a:gd name="connsiteY6" fmla="*/ 3274100 h 5343734"/>
                <a:gd name="connsiteX7" fmla="*/ 0 w 4434468"/>
                <a:gd name="connsiteY7" fmla="*/ 2217234 h 5343734"/>
                <a:gd name="connsiteX8" fmla="*/ 2217234 w 4434468"/>
                <a:gd name="connsiteY8" fmla="*/ 0 h 5343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34468" h="5343734">
                  <a:moveTo>
                    <a:pt x="2217234" y="0"/>
                  </a:moveTo>
                  <a:cubicBezTo>
                    <a:pt x="3441779" y="0"/>
                    <a:pt x="4434468" y="992689"/>
                    <a:pt x="4434468" y="2217234"/>
                  </a:cubicBezTo>
                  <a:cubicBezTo>
                    <a:pt x="4434468" y="2676439"/>
                    <a:pt x="4294871" y="3103038"/>
                    <a:pt x="4055800" y="3456911"/>
                  </a:cubicBezTo>
                  <a:lnTo>
                    <a:pt x="4008156" y="3528327"/>
                  </a:lnTo>
                  <a:cubicBezTo>
                    <a:pt x="3598809" y="4119804"/>
                    <a:pt x="2517533" y="5133605"/>
                    <a:pt x="2211731" y="5343734"/>
                  </a:cubicBezTo>
                  <a:cubicBezTo>
                    <a:pt x="1029643" y="4349203"/>
                    <a:pt x="830132" y="4152768"/>
                    <a:pt x="349885" y="3414911"/>
                  </a:cubicBezTo>
                  <a:lnTo>
                    <a:pt x="267608" y="3274100"/>
                  </a:lnTo>
                  <a:cubicBezTo>
                    <a:pt x="96942" y="2959933"/>
                    <a:pt x="0" y="2599904"/>
                    <a:pt x="0" y="2217234"/>
                  </a:cubicBezTo>
                  <a:cubicBezTo>
                    <a:pt x="0" y="992689"/>
                    <a:pt x="992689" y="0"/>
                    <a:pt x="2217234" y="0"/>
                  </a:cubicBezTo>
                  <a:close/>
                </a:path>
              </a:pathLst>
            </a:custGeom>
            <a:solidFill>
              <a:schemeClr val="accent2">
                <a:lumMod val="10000"/>
              </a:schemeClr>
            </a:solidFill>
            <a:ln w="12700" cap="flat" cmpd="sng" algn="ctr">
              <a:gradFill flip="none" rotWithShape="1">
                <a:gsLst>
                  <a:gs pos="0">
                    <a:srgbClr val="C0C0C4"/>
                  </a:gs>
                  <a:gs pos="100000">
                    <a:srgbClr val="CBCBCF"/>
                  </a:gs>
                </a:gsLst>
                <a:lin ang="5400000" scaled="1"/>
                <a:tileRect/>
              </a:gradFill>
              <a:prstDash val="solid"/>
              <a:miter lim="800000"/>
            </a:ln>
            <a:effectLst/>
          </p:spPr>
          <p:txBody>
            <a:bodyPr rtlCol="0" anchor="ctr"/>
            <a:lstStyle/>
            <a:p>
              <a:pPr algn="ctr"/>
              <a:endParaRPr lang="en-US" sz="1100" kern="0">
                <a:solidFill>
                  <a:prstClr val="white"/>
                </a:solidFill>
                <a:latin typeface="Arial" panose="020B0604020202020204" pitchFamily="34" charset="0"/>
                <a:cs typeface="Arial" panose="020B0604020202020204" pitchFamily="34" charset="0"/>
              </a:endParaRPr>
            </a:p>
          </p:txBody>
        </p:sp>
        <p:sp>
          <p:nvSpPr>
            <p:cNvPr id="156" name="Oval 155"/>
            <p:cNvSpPr/>
            <p:nvPr/>
          </p:nvSpPr>
          <p:spPr>
            <a:xfrm>
              <a:off x="4545619" y="1540228"/>
              <a:ext cx="710275" cy="710273"/>
            </a:xfrm>
            <a:prstGeom prst="ellipse">
              <a:avLst/>
            </a:prstGeom>
            <a:solidFill>
              <a:sysClr val="window" lastClr="FFFFFF">
                <a:lumMod val="65000"/>
              </a:sysClr>
            </a:solidFill>
            <a:ln w="0" cap="flat" cmpd="sng" algn="ctr">
              <a:noFill/>
              <a:prstDash val="solid"/>
              <a:miter lim="800000"/>
            </a:ln>
            <a:effectLst/>
          </p:spPr>
          <p:txBody>
            <a:bodyPr rtlCol="0" anchor="ctr"/>
            <a:lstStyle/>
            <a:p>
              <a:pPr algn="ctr"/>
              <a:endParaRPr lang="en-US" sz="1100" kern="0">
                <a:solidFill>
                  <a:prstClr val="white"/>
                </a:solidFill>
                <a:latin typeface="Arial" panose="020B0604020202020204" pitchFamily="34" charset="0"/>
                <a:cs typeface="Arial" panose="020B0604020202020204" pitchFamily="34" charset="0"/>
              </a:endParaRPr>
            </a:p>
          </p:txBody>
        </p:sp>
        <p:sp>
          <p:nvSpPr>
            <p:cNvPr id="157" name="Oval 156"/>
            <p:cNvSpPr/>
            <p:nvPr/>
          </p:nvSpPr>
          <p:spPr>
            <a:xfrm>
              <a:off x="4609312" y="1603921"/>
              <a:ext cx="582887" cy="582885"/>
            </a:xfrm>
            <a:prstGeom prst="ellipse">
              <a:avLst/>
            </a:prstGeom>
            <a:solidFill>
              <a:srgbClr val="FFC000"/>
            </a:solidFill>
            <a:ln w="12700" cap="flat" cmpd="sng" algn="ctr">
              <a:noFill/>
              <a:prstDash val="solid"/>
              <a:miter lim="800000"/>
            </a:ln>
            <a:effectLst/>
          </p:spPr>
          <p:txBody>
            <a:bodyPr rtlCol="0" anchor="ctr"/>
            <a:lstStyle/>
            <a:p>
              <a:pPr algn="ctr"/>
              <a:endParaRPr lang="en-US" sz="1100" kern="0">
                <a:solidFill>
                  <a:prstClr val="white"/>
                </a:solidFill>
                <a:latin typeface="Arial" panose="020B0604020202020204" pitchFamily="34" charset="0"/>
                <a:cs typeface="Arial" panose="020B0604020202020204" pitchFamily="34" charset="0"/>
              </a:endParaRPr>
            </a:p>
          </p:txBody>
        </p:sp>
      </p:grpSp>
      <p:grpSp>
        <p:nvGrpSpPr>
          <p:cNvPr id="158" name="Group 157"/>
          <p:cNvGrpSpPr/>
          <p:nvPr/>
        </p:nvGrpSpPr>
        <p:grpSpPr>
          <a:xfrm>
            <a:off x="10064844" y="4357460"/>
            <a:ext cx="196642" cy="244887"/>
            <a:chOff x="4528052" y="1527858"/>
            <a:chExt cx="745415" cy="898255"/>
          </a:xfrm>
        </p:grpSpPr>
        <p:sp>
          <p:nvSpPr>
            <p:cNvPr id="159" name="Freeform 158"/>
            <p:cNvSpPr/>
            <p:nvPr/>
          </p:nvSpPr>
          <p:spPr>
            <a:xfrm>
              <a:off x="4528052" y="1527858"/>
              <a:ext cx="745415" cy="898255"/>
            </a:xfrm>
            <a:custGeom>
              <a:avLst/>
              <a:gdLst>
                <a:gd name="connsiteX0" fmla="*/ 2217234 w 4434468"/>
                <a:gd name="connsiteY0" fmla="*/ 0 h 5343734"/>
                <a:gd name="connsiteX1" fmla="*/ 4434468 w 4434468"/>
                <a:gd name="connsiteY1" fmla="*/ 2217234 h 5343734"/>
                <a:gd name="connsiteX2" fmla="*/ 4055800 w 4434468"/>
                <a:gd name="connsiteY2" fmla="*/ 3456911 h 5343734"/>
                <a:gd name="connsiteX3" fmla="*/ 4044475 w 4434468"/>
                <a:gd name="connsiteY3" fmla="*/ 3472055 h 5343734"/>
                <a:gd name="connsiteX4" fmla="*/ 4008156 w 4434468"/>
                <a:gd name="connsiteY4" fmla="*/ 3528327 h 5343734"/>
                <a:gd name="connsiteX5" fmla="*/ 2211731 w 4434468"/>
                <a:gd name="connsiteY5" fmla="*/ 5343734 h 5343734"/>
                <a:gd name="connsiteX6" fmla="*/ 349885 w 4434468"/>
                <a:gd name="connsiteY6" fmla="*/ 3414911 h 5343734"/>
                <a:gd name="connsiteX7" fmla="*/ 353153 w 4434468"/>
                <a:gd name="connsiteY7" fmla="*/ 3414911 h 5343734"/>
                <a:gd name="connsiteX8" fmla="*/ 267608 w 4434468"/>
                <a:gd name="connsiteY8" fmla="*/ 3274100 h 5343734"/>
                <a:gd name="connsiteX9" fmla="*/ 0 w 4434468"/>
                <a:gd name="connsiteY9" fmla="*/ 2217234 h 5343734"/>
                <a:gd name="connsiteX10" fmla="*/ 2217234 w 4434468"/>
                <a:gd name="connsiteY10" fmla="*/ 0 h 5343734"/>
                <a:gd name="connsiteX0" fmla="*/ 2217234 w 4434468"/>
                <a:gd name="connsiteY0" fmla="*/ 0 h 5343734"/>
                <a:gd name="connsiteX1" fmla="*/ 4434468 w 4434468"/>
                <a:gd name="connsiteY1" fmla="*/ 2217234 h 5343734"/>
                <a:gd name="connsiteX2" fmla="*/ 4055800 w 4434468"/>
                <a:gd name="connsiteY2" fmla="*/ 3456911 h 5343734"/>
                <a:gd name="connsiteX3" fmla="*/ 4008156 w 4434468"/>
                <a:gd name="connsiteY3" fmla="*/ 3528327 h 5343734"/>
                <a:gd name="connsiteX4" fmla="*/ 2211731 w 4434468"/>
                <a:gd name="connsiteY4" fmla="*/ 5343734 h 5343734"/>
                <a:gd name="connsiteX5" fmla="*/ 349885 w 4434468"/>
                <a:gd name="connsiteY5" fmla="*/ 3414911 h 5343734"/>
                <a:gd name="connsiteX6" fmla="*/ 353153 w 4434468"/>
                <a:gd name="connsiteY6" fmla="*/ 3414911 h 5343734"/>
                <a:gd name="connsiteX7" fmla="*/ 267608 w 4434468"/>
                <a:gd name="connsiteY7" fmla="*/ 3274100 h 5343734"/>
                <a:gd name="connsiteX8" fmla="*/ 0 w 4434468"/>
                <a:gd name="connsiteY8" fmla="*/ 2217234 h 5343734"/>
                <a:gd name="connsiteX9" fmla="*/ 2217234 w 4434468"/>
                <a:gd name="connsiteY9" fmla="*/ 0 h 5343734"/>
                <a:gd name="connsiteX0" fmla="*/ 2217234 w 4434468"/>
                <a:gd name="connsiteY0" fmla="*/ 0 h 5343734"/>
                <a:gd name="connsiteX1" fmla="*/ 4434468 w 4434468"/>
                <a:gd name="connsiteY1" fmla="*/ 2217234 h 5343734"/>
                <a:gd name="connsiteX2" fmla="*/ 4055800 w 4434468"/>
                <a:gd name="connsiteY2" fmla="*/ 3456911 h 5343734"/>
                <a:gd name="connsiteX3" fmla="*/ 4008156 w 4434468"/>
                <a:gd name="connsiteY3" fmla="*/ 3528327 h 5343734"/>
                <a:gd name="connsiteX4" fmla="*/ 2211731 w 4434468"/>
                <a:gd name="connsiteY4" fmla="*/ 5343734 h 5343734"/>
                <a:gd name="connsiteX5" fmla="*/ 349885 w 4434468"/>
                <a:gd name="connsiteY5" fmla="*/ 3414911 h 5343734"/>
                <a:gd name="connsiteX6" fmla="*/ 267608 w 4434468"/>
                <a:gd name="connsiteY6" fmla="*/ 3274100 h 5343734"/>
                <a:gd name="connsiteX7" fmla="*/ 0 w 4434468"/>
                <a:gd name="connsiteY7" fmla="*/ 2217234 h 5343734"/>
                <a:gd name="connsiteX8" fmla="*/ 2217234 w 4434468"/>
                <a:gd name="connsiteY8" fmla="*/ 0 h 5343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34468" h="5343734">
                  <a:moveTo>
                    <a:pt x="2217234" y="0"/>
                  </a:moveTo>
                  <a:cubicBezTo>
                    <a:pt x="3441779" y="0"/>
                    <a:pt x="4434468" y="992689"/>
                    <a:pt x="4434468" y="2217234"/>
                  </a:cubicBezTo>
                  <a:cubicBezTo>
                    <a:pt x="4434468" y="2676439"/>
                    <a:pt x="4294871" y="3103038"/>
                    <a:pt x="4055800" y="3456911"/>
                  </a:cubicBezTo>
                  <a:lnTo>
                    <a:pt x="4008156" y="3528327"/>
                  </a:lnTo>
                  <a:cubicBezTo>
                    <a:pt x="3598809" y="4119804"/>
                    <a:pt x="2517533" y="5133605"/>
                    <a:pt x="2211731" y="5343734"/>
                  </a:cubicBezTo>
                  <a:cubicBezTo>
                    <a:pt x="1029643" y="4349203"/>
                    <a:pt x="830132" y="4152768"/>
                    <a:pt x="349885" y="3414911"/>
                  </a:cubicBezTo>
                  <a:lnTo>
                    <a:pt x="267608" y="3274100"/>
                  </a:lnTo>
                  <a:cubicBezTo>
                    <a:pt x="96942" y="2959933"/>
                    <a:pt x="0" y="2599904"/>
                    <a:pt x="0" y="2217234"/>
                  </a:cubicBezTo>
                  <a:cubicBezTo>
                    <a:pt x="0" y="992689"/>
                    <a:pt x="992689" y="0"/>
                    <a:pt x="2217234" y="0"/>
                  </a:cubicBezTo>
                  <a:close/>
                </a:path>
              </a:pathLst>
            </a:custGeom>
            <a:solidFill>
              <a:schemeClr val="accent2">
                <a:lumMod val="10000"/>
              </a:schemeClr>
            </a:solidFill>
            <a:ln w="12700" cap="flat" cmpd="sng" algn="ctr">
              <a:gradFill flip="none" rotWithShape="1">
                <a:gsLst>
                  <a:gs pos="0">
                    <a:srgbClr val="C0C0C4"/>
                  </a:gs>
                  <a:gs pos="100000">
                    <a:srgbClr val="CBCBCF"/>
                  </a:gs>
                </a:gsLst>
                <a:lin ang="5400000" scaled="1"/>
                <a:tileRect/>
              </a:gradFill>
              <a:prstDash val="solid"/>
              <a:miter lim="800000"/>
            </a:ln>
            <a:effectLst/>
          </p:spPr>
          <p:txBody>
            <a:bodyPr rtlCol="0" anchor="ctr"/>
            <a:lstStyle/>
            <a:p>
              <a:pPr algn="ctr"/>
              <a:endParaRPr lang="en-US" sz="1100" kern="0">
                <a:solidFill>
                  <a:prstClr val="white"/>
                </a:solidFill>
                <a:latin typeface="Arial" panose="020B0604020202020204" pitchFamily="34" charset="0"/>
                <a:cs typeface="Arial" panose="020B0604020202020204" pitchFamily="34" charset="0"/>
              </a:endParaRPr>
            </a:p>
          </p:txBody>
        </p:sp>
        <p:sp>
          <p:nvSpPr>
            <p:cNvPr id="160" name="Oval 159"/>
            <p:cNvSpPr/>
            <p:nvPr/>
          </p:nvSpPr>
          <p:spPr>
            <a:xfrm>
              <a:off x="4545619" y="1540228"/>
              <a:ext cx="710275" cy="710273"/>
            </a:xfrm>
            <a:prstGeom prst="ellipse">
              <a:avLst/>
            </a:prstGeom>
            <a:solidFill>
              <a:sysClr val="window" lastClr="FFFFFF">
                <a:lumMod val="65000"/>
              </a:sysClr>
            </a:solidFill>
            <a:ln w="0" cap="flat" cmpd="sng" algn="ctr">
              <a:noFill/>
              <a:prstDash val="solid"/>
              <a:miter lim="800000"/>
            </a:ln>
            <a:effectLst/>
          </p:spPr>
          <p:txBody>
            <a:bodyPr rtlCol="0" anchor="ctr"/>
            <a:lstStyle/>
            <a:p>
              <a:pPr algn="ctr"/>
              <a:endParaRPr lang="en-US" sz="1100" kern="0">
                <a:solidFill>
                  <a:prstClr val="white"/>
                </a:solidFill>
                <a:latin typeface="Arial" panose="020B0604020202020204" pitchFamily="34" charset="0"/>
                <a:cs typeface="Arial" panose="020B0604020202020204" pitchFamily="34" charset="0"/>
              </a:endParaRPr>
            </a:p>
          </p:txBody>
        </p:sp>
        <p:sp>
          <p:nvSpPr>
            <p:cNvPr id="161" name="Oval 160"/>
            <p:cNvSpPr/>
            <p:nvPr/>
          </p:nvSpPr>
          <p:spPr>
            <a:xfrm>
              <a:off x="4609312" y="1603921"/>
              <a:ext cx="582887" cy="582885"/>
            </a:xfrm>
            <a:prstGeom prst="ellipse">
              <a:avLst/>
            </a:prstGeom>
            <a:solidFill>
              <a:srgbClr val="FFC000"/>
            </a:solidFill>
            <a:ln w="12700" cap="flat" cmpd="sng" algn="ctr">
              <a:noFill/>
              <a:prstDash val="solid"/>
              <a:miter lim="800000"/>
            </a:ln>
            <a:effectLst/>
          </p:spPr>
          <p:txBody>
            <a:bodyPr rtlCol="0" anchor="ctr"/>
            <a:lstStyle/>
            <a:p>
              <a:pPr algn="ctr"/>
              <a:endParaRPr lang="en-US" sz="1100" kern="0">
                <a:solidFill>
                  <a:prstClr val="white"/>
                </a:solidFill>
                <a:latin typeface="Arial" panose="020B0604020202020204" pitchFamily="34" charset="0"/>
                <a:cs typeface="Arial" panose="020B0604020202020204" pitchFamily="34" charset="0"/>
              </a:endParaRPr>
            </a:p>
          </p:txBody>
        </p:sp>
      </p:grpSp>
      <p:cxnSp>
        <p:nvCxnSpPr>
          <p:cNvPr id="162" name="Straight Connector 161"/>
          <p:cNvCxnSpPr>
            <a:stCxn id="143" idx="0"/>
            <a:endCxn id="133" idx="1"/>
          </p:cNvCxnSpPr>
          <p:nvPr/>
        </p:nvCxnSpPr>
        <p:spPr bwMode="auto">
          <a:xfrm flipV="1">
            <a:off x="3632326" y="5317865"/>
            <a:ext cx="75479" cy="756594"/>
          </a:xfrm>
          <a:prstGeom prst="line">
            <a:avLst/>
          </a:prstGeom>
          <a:ln w="19050" cap="flat" cmpd="sng" algn="ctr">
            <a:solidFill>
              <a:srgbClr val="7030A0"/>
            </a:solidFill>
            <a:prstDash val="solid"/>
            <a:round/>
            <a:headEnd type="none" w="med" len="med"/>
            <a:tailEnd type="none" w="med" len="me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cxnSp>
        <p:nvCxnSpPr>
          <p:cNvPr id="163" name="Straight Connector 162"/>
          <p:cNvCxnSpPr>
            <a:endCxn id="119" idx="4"/>
          </p:cNvCxnSpPr>
          <p:nvPr/>
        </p:nvCxnSpPr>
        <p:spPr bwMode="auto">
          <a:xfrm flipH="1" flipV="1">
            <a:off x="3742373" y="4581467"/>
            <a:ext cx="66939" cy="131216"/>
          </a:xfrm>
          <a:prstGeom prst="line">
            <a:avLst/>
          </a:prstGeom>
          <a:ln w="19050" cap="flat" cmpd="sng" algn="ctr">
            <a:solidFill>
              <a:srgbClr val="7030A0"/>
            </a:solidFill>
            <a:prstDash val="solid"/>
            <a:round/>
            <a:headEnd type="none" w="med" len="med"/>
            <a:tailEnd type="none" w="med" len="me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cxnSp>
        <p:nvCxnSpPr>
          <p:cNvPr id="164" name="Straight Connector 163"/>
          <p:cNvCxnSpPr>
            <a:endCxn id="147" idx="5"/>
          </p:cNvCxnSpPr>
          <p:nvPr/>
        </p:nvCxnSpPr>
        <p:spPr bwMode="auto">
          <a:xfrm flipV="1">
            <a:off x="4295274" y="4550276"/>
            <a:ext cx="307791" cy="262922"/>
          </a:xfrm>
          <a:prstGeom prst="line">
            <a:avLst/>
          </a:prstGeom>
          <a:ln w="19050" cap="flat" cmpd="sng" algn="ctr">
            <a:solidFill>
              <a:srgbClr val="7030A0"/>
            </a:solidFill>
            <a:prstDash val="solid"/>
            <a:round/>
            <a:headEnd type="none" w="med" len="med"/>
            <a:tailEnd type="none" w="med" len="me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cxnSp>
        <p:nvCxnSpPr>
          <p:cNvPr id="165" name="Straight Connector 164"/>
          <p:cNvCxnSpPr>
            <a:stCxn id="140" idx="0"/>
          </p:cNvCxnSpPr>
          <p:nvPr/>
        </p:nvCxnSpPr>
        <p:spPr bwMode="auto">
          <a:xfrm flipH="1" flipV="1">
            <a:off x="2803358" y="2755798"/>
            <a:ext cx="143343" cy="304575"/>
          </a:xfrm>
          <a:prstGeom prst="line">
            <a:avLst/>
          </a:prstGeom>
          <a:ln w="19050" cap="flat" cmpd="sng" algn="ctr">
            <a:solidFill>
              <a:srgbClr val="7030A0"/>
            </a:solidFill>
            <a:prstDash val="solid"/>
            <a:round/>
            <a:headEnd type="none" w="med" len="med"/>
            <a:tailEnd type="none" w="med" len="me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cxnSp>
        <p:nvCxnSpPr>
          <p:cNvPr id="166" name="Straight Connector 165"/>
          <p:cNvCxnSpPr>
            <a:stCxn id="137" idx="0"/>
          </p:cNvCxnSpPr>
          <p:nvPr/>
        </p:nvCxnSpPr>
        <p:spPr bwMode="auto">
          <a:xfrm flipV="1">
            <a:off x="2213572" y="2826409"/>
            <a:ext cx="67074" cy="197524"/>
          </a:xfrm>
          <a:prstGeom prst="line">
            <a:avLst/>
          </a:prstGeom>
          <a:ln w="19050" cap="flat" cmpd="sng" algn="ctr">
            <a:solidFill>
              <a:srgbClr val="7030A0"/>
            </a:solidFill>
            <a:prstDash val="solid"/>
            <a:round/>
            <a:headEnd type="none" w="med" len="med"/>
            <a:tailEnd type="none" w="med" len="me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cxnSp>
        <p:nvCxnSpPr>
          <p:cNvPr id="167" name="Straight Connector 166"/>
          <p:cNvCxnSpPr>
            <a:endCxn id="108" idx="2"/>
          </p:cNvCxnSpPr>
          <p:nvPr/>
        </p:nvCxnSpPr>
        <p:spPr bwMode="auto">
          <a:xfrm>
            <a:off x="3104147" y="2671577"/>
            <a:ext cx="262546" cy="49104"/>
          </a:xfrm>
          <a:prstGeom prst="line">
            <a:avLst/>
          </a:prstGeom>
          <a:ln w="19050" cap="flat" cmpd="sng" algn="ctr">
            <a:solidFill>
              <a:srgbClr val="7030A0"/>
            </a:solidFill>
            <a:prstDash val="solid"/>
            <a:round/>
            <a:headEnd type="none" w="med" len="med"/>
            <a:tailEnd type="none" w="med" len="me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cxnSp>
        <p:nvCxnSpPr>
          <p:cNvPr id="168" name="Straight Connector 167"/>
          <p:cNvCxnSpPr>
            <a:stCxn id="157" idx="0"/>
            <a:endCxn id="131" idx="1"/>
          </p:cNvCxnSpPr>
          <p:nvPr/>
        </p:nvCxnSpPr>
        <p:spPr bwMode="auto">
          <a:xfrm flipV="1">
            <a:off x="9292568" y="3932412"/>
            <a:ext cx="46890" cy="392359"/>
          </a:xfrm>
          <a:prstGeom prst="line">
            <a:avLst/>
          </a:prstGeom>
          <a:ln w="19050" cap="flat" cmpd="sng" algn="ctr">
            <a:solidFill>
              <a:srgbClr val="7030A0"/>
            </a:solidFill>
            <a:prstDash val="solid"/>
            <a:round/>
            <a:headEnd type="none" w="med" len="med"/>
            <a:tailEnd type="none" w="med" len="me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cxnSp>
        <p:nvCxnSpPr>
          <p:cNvPr id="169" name="Straight Connector 168"/>
          <p:cNvCxnSpPr>
            <a:stCxn id="151" idx="1"/>
          </p:cNvCxnSpPr>
          <p:nvPr/>
        </p:nvCxnSpPr>
        <p:spPr bwMode="auto">
          <a:xfrm flipV="1">
            <a:off x="8251337" y="3773166"/>
            <a:ext cx="369299" cy="210700"/>
          </a:xfrm>
          <a:prstGeom prst="line">
            <a:avLst/>
          </a:prstGeom>
          <a:ln w="19050" cap="flat" cmpd="sng" algn="ctr">
            <a:solidFill>
              <a:srgbClr val="7030A0"/>
            </a:solidFill>
            <a:prstDash val="solid"/>
            <a:round/>
            <a:headEnd type="none" w="med" len="med"/>
            <a:tailEnd type="none" w="med" len="me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cxnSp>
        <p:nvCxnSpPr>
          <p:cNvPr id="170" name="Straight Connector 169"/>
          <p:cNvCxnSpPr>
            <a:stCxn id="131" idx="3"/>
            <a:endCxn id="116" idx="5"/>
          </p:cNvCxnSpPr>
          <p:nvPr/>
        </p:nvCxnSpPr>
        <p:spPr bwMode="auto">
          <a:xfrm flipH="1" flipV="1">
            <a:off x="9212737" y="2855034"/>
            <a:ext cx="126721" cy="372997"/>
          </a:xfrm>
          <a:prstGeom prst="line">
            <a:avLst/>
          </a:prstGeom>
          <a:ln w="19050" cap="flat" cmpd="sng" algn="ctr">
            <a:solidFill>
              <a:srgbClr val="7030A0"/>
            </a:solidFill>
            <a:prstDash val="solid"/>
            <a:round/>
            <a:headEnd type="none" w="med" len="med"/>
            <a:tailEnd type="none" w="med" len="me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cxnSp>
        <p:nvCxnSpPr>
          <p:cNvPr id="171" name="Straight Connector 170"/>
          <p:cNvCxnSpPr>
            <a:stCxn id="161" idx="0"/>
          </p:cNvCxnSpPr>
          <p:nvPr/>
        </p:nvCxnSpPr>
        <p:spPr bwMode="auto">
          <a:xfrm flipH="1" flipV="1">
            <a:off x="9867560" y="3794974"/>
            <a:ext cx="295605" cy="583223"/>
          </a:xfrm>
          <a:prstGeom prst="line">
            <a:avLst/>
          </a:prstGeom>
          <a:ln w="19050" cap="flat" cmpd="sng" algn="ctr">
            <a:solidFill>
              <a:srgbClr val="7030A0"/>
            </a:solidFill>
            <a:prstDash val="solid"/>
            <a:round/>
            <a:headEnd type="none" w="med" len="med"/>
            <a:tailEnd type="none" w="med" len="me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sp>
        <p:nvSpPr>
          <p:cNvPr id="172" name="Cloud 171"/>
          <p:cNvSpPr/>
          <p:nvPr/>
        </p:nvSpPr>
        <p:spPr>
          <a:xfrm>
            <a:off x="8239774" y="4685202"/>
            <a:ext cx="1435008" cy="585195"/>
          </a:xfrm>
          <a:prstGeom prst="cloud">
            <a:avLst/>
          </a:prstGeom>
          <a:noFill/>
          <a:ln w="25400" cap="flat" cmpd="sng" algn="ctr">
            <a:solidFill>
              <a:schemeClr val="accent5">
                <a:lumMod val="50000"/>
              </a:schemeClr>
            </a:solidFill>
            <a:prstDash val="solid"/>
          </a:ln>
          <a:effectLst/>
        </p:spPr>
        <p:txBody>
          <a:bodyPr lIns="0" tIns="0" rIns="0" bIns="0" rtlCol="0" anchor="ctr"/>
          <a:lstStyle/>
          <a:p>
            <a:pPr algn="ctr">
              <a:defRPr/>
            </a:pPr>
            <a:r>
              <a:rPr lang="en-US" altLang="zh-CN" sz="900" kern="0" dirty="0" smtClean="0">
                <a:solidFill>
                  <a:schemeClr val="accent6">
                    <a:lumMod val="50000"/>
                  </a:schemeClr>
                </a:solidFill>
                <a:latin typeface="FrutigerNext LT Regular"/>
              </a:rPr>
              <a:t>Region Domain 2</a:t>
            </a:r>
            <a:endParaRPr lang="en-US" sz="900" kern="0" dirty="0">
              <a:solidFill>
                <a:schemeClr val="accent6">
                  <a:lumMod val="50000"/>
                </a:schemeClr>
              </a:solidFill>
              <a:latin typeface="FrutigerNext LT Regular"/>
            </a:endParaRPr>
          </a:p>
        </p:txBody>
      </p:sp>
      <p:sp>
        <p:nvSpPr>
          <p:cNvPr id="173" name="Rounded Rectangle 172"/>
          <p:cNvSpPr/>
          <p:nvPr/>
        </p:nvSpPr>
        <p:spPr bwMode="auto">
          <a:xfrm>
            <a:off x="5886094" y="2154821"/>
            <a:ext cx="144430" cy="150040"/>
          </a:xfrm>
          <a:prstGeom prst="roundRect">
            <a:avLst/>
          </a:prstGeom>
          <a:solidFill>
            <a:srgbClr val="D0EAB4"/>
          </a:solidFill>
          <a:ln w="9525" cap="flat" cmpd="sng" algn="ctr">
            <a:solidFill>
              <a:sysClr val="windowText" lastClr="000000"/>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fontAlgn="base">
              <a:spcBef>
                <a:spcPct val="0"/>
              </a:spcBef>
              <a:spcAft>
                <a:spcPct val="0"/>
              </a:spcAft>
            </a:pPr>
            <a:endParaRPr lang="en-US" sz="1000" kern="0" dirty="0">
              <a:solidFill>
                <a:srgbClr val="000000"/>
              </a:solidFill>
              <a:latin typeface="FrutigerNext LT Regular" pitchFamily="34" charset="0"/>
              <a:ea typeface="ＭＳ Ｐゴシック" pitchFamily="34" charset="-128"/>
            </a:endParaRPr>
          </a:p>
        </p:txBody>
      </p:sp>
      <p:sp>
        <p:nvSpPr>
          <p:cNvPr id="174" name="Rounded Rectangle 173"/>
          <p:cNvSpPr/>
          <p:nvPr/>
        </p:nvSpPr>
        <p:spPr bwMode="auto">
          <a:xfrm>
            <a:off x="3732442" y="4236283"/>
            <a:ext cx="144430" cy="150040"/>
          </a:xfrm>
          <a:prstGeom prst="roundRect">
            <a:avLst/>
          </a:prstGeom>
          <a:solidFill>
            <a:srgbClr val="D0EAB4"/>
          </a:solidFill>
          <a:ln w="9525" cap="flat" cmpd="sng" algn="ctr">
            <a:solidFill>
              <a:sysClr val="windowText" lastClr="000000"/>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fontAlgn="base">
              <a:spcBef>
                <a:spcPct val="0"/>
              </a:spcBef>
              <a:spcAft>
                <a:spcPct val="0"/>
              </a:spcAft>
            </a:pPr>
            <a:endParaRPr lang="en-US" sz="1000" kern="0" dirty="0">
              <a:solidFill>
                <a:srgbClr val="000000"/>
              </a:solidFill>
              <a:latin typeface="FrutigerNext LT Regular" pitchFamily="34" charset="0"/>
              <a:ea typeface="ＭＳ Ｐゴシック" pitchFamily="34" charset="-128"/>
            </a:endParaRPr>
          </a:p>
        </p:txBody>
      </p:sp>
      <p:sp>
        <p:nvSpPr>
          <p:cNvPr id="175" name="Rounded Rectangle 174"/>
          <p:cNvSpPr/>
          <p:nvPr/>
        </p:nvSpPr>
        <p:spPr bwMode="auto">
          <a:xfrm>
            <a:off x="8942114" y="2696242"/>
            <a:ext cx="144430" cy="150040"/>
          </a:xfrm>
          <a:prstGeom prst="roundRect">
            <a:avLst/>
          </a:prstGeom>
          <a:solidFill>
            <a:srgbClr val="D0EAB4"/>
          </a:solidFill>
          <a:ln w="9525" cap="flat" cmpd="sng" algn="ctr">
            <a:solidFill>
              <a:sysClr val="windowText" lastClr="000000"/>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fontAlgn="base">
              <a:spcBef>
                <a:spcPct val="0"/>
              </a:spcBef>
              <a:spcAft>
                <a:spcPct val="0"/>
              </a:spcAft>
            </a:pPr>
            <a:endParaRPr lang="en-US" sz="1000" kern="0" dirty="0">
              <a:solidFill>
                <a:srgbClr val="000000"/>
              </a:solidFill>
              <a:latin typeface="FrutigerNext LT Regular" pitchFamily="34" charset="0"/>
              <a:ea typeface="ＭＳ Ｐゴシック" pitchFamily="34" charset="-128"/>
            </a:endParaRPr>
          </a:p>
        </p:txBody>
      </p:sp>
      <p:sp>
        <p:nvSpPr>
          <p:cNvPr id="176" name="Rounded Rectangle 175"/>
          <p:cNvSpPr/>
          <p:nvPr/>
        </p:nvSpPr>
        <p:spPr bwMode="auto">
          <a:xfrm>
            <a:off x="3559988" y="2704262"/>
            <a:ext cx="144430" cy="150040"/>
          </a:xfrm>
          <a:prstGeom prst="roundRect">
            <a:avLst/>
          </a:prstGeom>
          <a:solidFill>
            <a:srgbClr val="D0EAB4"/>
          </a:solidFill>
          <a:ln w="9525" cap="flat" cmpd="sng" algn="ctr">
            <a:solidFill>
              <a:sysClr val="windowText" lastClr="000000"/>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fontAlgn="base">
              <a:spcBef>
                <a:spcPct val="0"/>
              </a:spcBef>
              <a:spcAft>
                <a:spcPct val="0"/>
              </a:spcAft>
            </a:pPr>
            <a:endParaRPr lang="en-US" sz="1000" kern="0" dirty="0">
              <a:solidFill>
                <a:srgbClr val="000000"/>
              </a:solidFill>
              <a:latin typeface="FrutigerNext LT Regular" pitchFamily="34" charset="0"/>
              <a:ea typeface="ＭＳ Ｐゴシック" pitchFamily="34" charset="-128"/>
            </a:endParaRPr>
          </a:p>
        </p:txBody>
      </p:sp>
      <p:sp>
        <p:nvSpPr>
          <p:cNvPr id="177" name="Rounded Rectangle 176"/>
          <p:cNvSpPr/>
          <p:nvPr/>
        </p:nvSpPr>
        <p:spPr bwMode="auto">
          <a:xfrm>
            <a:off x="9114567" y="2724314"/>
            <a:ext cx="144430" cy="150040"/>
          </a:xfrm>
          <a:prstGeom prst="roundRect">
            <a:avLst/>
          </a:prstGeom>
          <a:solidFill>
            <a:srgbClr val="00B0F0"/>
          </a:solidFill>
          <a:ln w="9525" cap="flat" cmpd="sng" algn="ctr">
            <a:solidFill>
              <a:sysClr val="windowText" lastClr="000000"/>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fontAlgn="base">
              <a:spcBef>
                <a:spcPct val="0"/>
              </a:spcBef>
              <a:spcAft>
                <a:spcPct val="0"/>
              </a:spcAft>
            </a:pPr>
            <a:endParaRPr lang="en-US" sz="1000" kern="0" dirty="0">
              <a:solidFill>
                <a:srgbClr val="000000"/>
              </a:solidFill>
              <a:latin typeface="FrutigerNext LT Regular" pitchFamily="34" charset="0"/>
              <a:ea typeface="ＭＳ Ｐゴシック" pitchFamily="34" charset="-128"/>
            </a:endParaRPr>
          </a:p>
        </p:txBody>
      </p:sp>
      <p:sp>
        <p:nvSpPr>
          <p:cNvPr id="178" name="Rounded Rectangle 177"/>
          <p:cNvSpPr/>
          <p:nvPr/>
        </p:nvSpPr>
        <p:spPr bwMode="auto">
          <a:xfrm>
            <a:off x="3624158" y="4428789"/>
            <a:ext cx="144430" cy="150040"/>
          </a:xfrm>
          <a:prstGeom prst="roundRect">
            <a:avLst/>
          </a:prstGeom>
          <a:solidFill>
            <a:srgbClr val="00B0F0"/>
          </a:solidFill>
          <a:ln w="9525" cap="flat" cmpd="sng" algn="ctr">
            <a:solidFill>
              <a:sysClr val="windowText" lastClr="000000"/>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fontAlgn="base">
              <a:spcBef>
                <a:spcPct val="0"/>
              </a:spcBef>
              <a:spcAft>
                <a:spcPct val="0"/>
              </a:spcAft>
            </a:pPr>
            <a:endParaRPr lang="en-US" sz="1000" kern="0" dirty="0">
              <a:solidFill>
                <a:srgbClr val="000000"/>
              </a:solidFill>
              <a:latin typeface="FrutigerNext LT Regular" pitchFamily="34" charset="0"/>
              <a:ea typeface="ＭＳ Ｐゴシック" pitchFamily="34" charset="-128"/>
            </a:endParaRPr>
          </a:p>
        </p:txBody>
      </p:sp>
      <p:sp>
        <p:nvSpPr>
          <p:cNvPr id="179" name="Rounded Rectangle 178"/>
          <p:cNvSpPr/>
          <p:nvPr/>
        </p:nvSpPr>
        <p:spPr bwMode="auto">
          <a:xfrm>
            <a:off x="3338909" y="2666663"/>
            <a:ext cx="144430" cy="150040"/>
          </a:xfrm>
          <a:prstGeom prst="roundRect">
            <a:avLst/>
          </a:prstGeom>
          <a:solidFill>
            <a:srgbClr val="00B0F0"/>
          </a:solidFill>
          <a:ln w="9525" cap="flat" cmpd="sng" algn="ctr">
            <a:solidFill>
              <a:sysClr val="windowText" lastClr="000000"/>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fontAlgn="base">
              <a:spcBef>
                <a:spcPct val="0"/>
              </a:spcBef>
              <a:spcAft>
                <a:spcPct val="0"/>
              </a:spcAft>
            </a:pPr>
            <a:endParaRPr lang="en-US" sz="1000" kern="0" dirty="0">
              <a:solidFill>
                <a:srgbClr val="000000"/>
              </a:solidFill>
              <a:latin typeface="FrutigerNext LT Regular" pitchFamily="34" charset="0"/>
              <a:ea typeface="ＭＳ Ｐゴシック" pitchFamily="34" charset="-128"/>
            </a:endParaRPr>
          </a:p>
        </p:txBody>
      </p:sp>
      <p:sp>
        <p:nvSpPr>
          <p:cNvPr id="180" name="Cloud 179"/>
          <p:cNvSpPr/>
          <p:nvPr/>
        </p:nvSpPr>
        <p:spPr>
          <a:xfrm>
            <a:off x="9774089" y="5045363"/>
            <a:ext cx="1436065" cy="585195"/>
          </a:xfrm>
          <a:prstGeom prst="cloud">
            <a:avLst/>
          </a:prstGeom>
          <a:noFill/>
          <a:ln w="25400" cap="flat" cmpd="sng" algn="ctr">
            <a:solidFill>
              <a:schemeClr val="accent2">
                <a:lumMod val="50000"/>
              </a:schemeClr>
            </a:solidFill>
            <a:prstDash val="solid"/>
          </a:ln>
          <a:effectLst/>
        </p:spPr>
        <p:txBody>
          <a:bodyPr lIns="0" tIns="0" rIns="0" bIns="0" rtlCol="0" anchor="ctr"/>
          <a:lstStyle/>
          <a:p>
            <a:pPr algn="ctr">
              <a:defRPr/>
            </a:pPr>
            <a:r>
              <a:rPr lang="en-US" altLang="zh-CN" sz="900" kern="0" dirty="0" smtClean="0">
                <a:solidFill>
                  <a:schemeClr val="accent6">
                    <a:lumMod val="50000"/>
                  </a:schemeClr>
                </a:solidFill>
                <a:latin typeface="FrutigerNext LT Regular"/>
              </a:rPr>
              <a:t>Region Domain 3</a:t>
            </a:r>
            <a:endParaRPr lang="en-US" sz="900" kern="0" dirty="0">
              <a:solidFill>
                <a:schemeClr val="accent6">
                  <a:lumMod val="50000"/>
                </a:schemeClr>
              </a:solidFill>
              <a:latin typeface="FrutigerNext LT Regular"/>
            </a:endParaRPr>
          </a:p>
        </p:txBody>
      </p:sp>
      <p:sp>
        <p:nvSpPr>
          <p:cNvPr id="181" name="Cloud 180"/>
          <p:cNvSpPr/>
          <p:nvPr/>
        </p:nvSpPr>
        <p:spPr>
          <a:xfrm>
            <a:off x="6563373" y="4199928"/>
            <a:ext cx="1398521" cy="585195"/>
          </a:xfrm>
          <a:prstGeom prst="cloud">
            <a:avLst/>
          </a:prstGeom>
          <a:noFill/>
          <a:ln w="25400" cap="flat" cmpd="sng" algn="ctr">
            <a:solidFill>
              <a:schemeClr val="tx1"/>
            </a:solidFill>
            <a:prstDash val="solid"/>
          </a:ln>
          <a:effectLst/>
        </p:spPr>
        <p:txBody>
          <a:bodyPr lIns="0" tIns="0" rIns="0" bIns="0" rtlCol="0" anchor="ctr"/>
          <a:lstStyle/>
          <a:p>
            <a:pPr algn="ctr">
              <a:defRPr/>
            </a:pPr>
            <a:r>
              <a:rPr lang="en-US" altLang="zh-CN" sz="900" kern="0" dirty="0" smtClean="0">
                <a:solidFill>
                  <a:schemeClr val="accent6">
                    <a:lumMod val="50000"/>
                  </a:schemeClr>
                </a:solidFill>
                <a:latin typeface="FrutigerNext LT Regular"/>
              </a:rPr>
              <a:t>Region Domain 1</a:t>
            </a:r>
            <a:endParaRPr lang="en-US" sz="900" kern="0" dirty="0">
              <a:solidFill>
                <a:schemeClr val="accent6">
                  <a:lumMod val="50000"/>
                </a:schemeClr>
              </a:solidFill>
              <a:latin typeface="FrutigerNext LT Regular"/>
            </a:endParaRPr>
          </a:p>
        </p:txBody>
      </p:sp>
      <p:cxnSp>
        <p:nvCxnSpPr>
          <p:cNvPr id="182" name="Straight Connector 181"/>
          <p:cNvCxnSpPr>
            <a:stCxn id="190" idx="1"/>
          </p:cNvCxnSpPr>
          <p:nvPr/>
        </p:nvCxnSpPr>
        <p:spPr bwMode="auto">
          <a:xfrm flipH="1">
            <a:off x="8936775" y="4462579"/>
            <a:ext cx="225919" cy="249539"/>
          </a:xfrm>
          <a:prstGeom prst="line">
            <a:avLst/>
          </a:prstGeom>
          <a:ln w="19050" cap="flat" cmpd="sng" algn="ctr">
            <a:solidFill>
              <a:schemeClr val="accent6">
                <a:lumMod val="50000"/>
              </a:schemeClr>
            </a:solidFill>
            <a:prstDash val="solid"/>
            <a:round/>
            <a:headEnd type="none" w="med" len="med"/>
            <a:tailEnd type="none" w="med" len="me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sp>
        <p:nvSpPr>
          <p:cNvPr id="183" name="Rounded Rectangle 182"/>
          <p:cNvSpPr/>
          <p:nvPr/>
        </p:nvSpPr>
        <p:spPr bwMode="auto">
          <a:xfrm>
            <a:off x="8027714" y="3923463"/>
            <a:ext cx="105633" cy="107682"/>
          </a:xfrm>
          <a:prstGeom prst="roundRect">
            <a:avLst/>
          </a:prstGeom>
          <a:solidFill>
            <a:srgbClr val="FFFF00"/>
          </a:solidFill>
          <a:ln w="9525" cap="flat" cmpd="sng" algn="ctr">
            <a:solidFill>
              <a:sysClr val="windowText" lastClr="000000"/>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fontAlgn="base">
              <a:spcBef>
                <a:spcPct val="0"/>
              </a:spcBef>
              <a:spcAft>
                <a:spcPct val="0"/>
              </a:spcAft>
            </a:pPr>
            <a:endParaRPr lang="en-US" sz="1000" kern="0" dirty="0">
              <a:solidFill>
                <a:srgbClr val="000000"/>
              </a:solidFill>
              <a:latin typeface="FrutigerNext LT Regular" pitchFamily="34" charset="0"/>
              <a:ea typeface="ＭＳ Ｐゴシック" pitchFamily="34" charset="-128"/>
            </a:endParaRPr>
          </a:p>
        </p:txBody>
      </p:sp>
      <p:sp>
        <p:nvSpPr>
          <p:cNvPr id="184" name="Rounded Rectangle 183"/>
          <p:cNvSpPr/>
          <p:nvPr/>
        </p:nvSpPr>
        <p:spPr bwMode="auto">
          <a:xfrm>
            <a:off x="8192146" y="3919453"/>
            <a:ext cx="105633" cy="107682"/>
          </a:xfrm>
          <a:prstGeom prst="roundRect">
            <a:avLst/>
          </a:prstGeom>
          <a:solidFill>
            <a:srgbClr val="00B0F0"/>
          </a:solidFill>
          <a:ln w="9525" cap="flat" cmpd="sng" algn="ctr">
            <a:solidFill>
              <a:sysClr val="windowText" lastClr="000000"/>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fontAlgn="base">
              <a:spcBef>
                <a:spcPct val="0"/>
              </a:spcBef>
              <a:spcAft>
                <a:spcPct val="0"/>
              </a:spcAft>
            </a:pPr>
            <a:endParaRPr lang="en-US" sz="1000" kern="0" dirty="0">
              <a:solidFill>
                <a:srgbClr val="000000"/>
              </a:solidFill>
              <a:latin typeface="FrutigerNext LT Regular" pitchFamily="34" charset="0"/>
              <a:ea typeface="ＭＳ Ｐゴシック" pitchFamily="34" charset="-128"/>
            </a:endParaRPr>
          </a:p>
        </p:txBody>
      </p:sp>
      <p:sp>
        <p:nvSpPr>
          <p:cNvPr id="185" name="Rounded Rectangle 184"/>
          <p:cNvSpPr/>
          <p:nvPr/>
        </p:nvSpPr>
        <p:spPr bwMode="auto">
          <a:xfrm>
            <a:off x="3568009" y="6057063"/>
            <a:ext cx="105633" cy="107682"/>
          </a:xfrm>
          <a:prstGeom prst="roundRect">
            <a:avLst/>
          </a:prstGeom>
          <a:solidFill>
            <a:srgbClr val="00B0F0"/>
          </a:solidFill>
          <a:ln w="9525" cap="flat" cmpd="sng" algn="ctr">
            <a:solidFill>
              <a:sysClr val="windowText" lastClr="000000"/>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fontAlgn="base">
              <a:spcBef>
                <a:spcPct val="0"/>
              </a:spcBef>
              <a:spcAft>
                <a:spcPct val="0"/>
              </a:spcAft>
            </a:pPr>
            <a:endParaRPr lang="en-US" sz="1000" kern="0" dirty="0">
              <a:solidFill>
                <a:srgbClr val="000000"/>
              </a:solidFill>
              <a:latin typeface="FrutigerNext LT Regular" pitchFamily="34" charset="0"/>
              <a:ea typeface="ＭＳ Ｐゴシック" pitchFamily="34" charset="-128"/>
            </a:endParaRPr>
          </a:p>
        </p:txBody>
      </p:sp>
      <p:sp>
        <p:nvSpPr>
          <p:cNvPr id="186" name="Rounded Rectangle 185"/>
          <p:cNvSpPr/>
          <p:nvPr/>
        </p:nvSpPr>
        <p:spPr bwMode="auto">
          <a:xfrm>
            <a:off x="4534545" y="4448842"/>
            <a:ext cx="105633" cy="107682"/>
          </a:xfrm>
          <a:prstGeom prst="roundRect">
            <a:avLst/>
          </a:prstGeom>
          <a:solidFill>
            <a:srgbClr val="00B0F0"/>
          </a:solidFill>
          <a:ln w="9525" cap="flat" cmpd="sng" algn="ctr">
            <a:solidFill>
              <a:sysClr val="windowText" lastClr="000000"/>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fontAlgn="base">
              <a:spcBef>
                <a:spcPct val="0"/>
              </a:spcBef>
              <a:spcAft>
                <a:spcPct val="0"/>
              </a:spcAft>
            </a:pPr>
            <a:endParaRPr lang="en-US" sz="1000" kern="0" dirty="0">
              <a:solidFill>
                <a:srgbClr val="000000"/>
              </a:solidFill>
              <a:latin typeface="FrutigerNext LT Regular" pitchFamily="34" charset="0"/>
              <a:ea typeface="ＭＳ Ｐゴシック" pitchFamily="34" charset="-128"/>
            </a:endParaRPr>
          </a:p>
        </p:txBody>
      </p:sp>
      <p:sp>
        <p:nvSpPr>
          <p:cNvPr id="187" name="Rounded Rectangle 186"/>
          <p:cNvSpPr/>
          <p:nvPr/>
        </p:nvSpPr>
        <p:spPr bwMode="auto">
          <a:xfrm>
            <a:off x="2894240" y="3049168"/>
            <a:ext cx="105633" cy="107682"/>
          </a:xfrm>
          <a:prstGeom prst="roundRect">
            <a:avLst/>
          </a:prstGeom>
          <a:solidFill>
            <a:srgbClr val="00B0F0"/>
          </a:solidFill>
          <a:ln w="9525" cap="flat" cmpd="sng" algn="ctr">
            <a:solidFill>
              <a:sysClr val="windowText" lastClr="000000"/>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fontAlgn="base">
              <a:spcBef>
                <a:spcPct val="0"/>
              </a:spcBef>
              <a:spcAft>
                <a:spcPct val="0"/>
              </a:spcAft>
            </a:pPr>
            <a:endParaRPr lang="en-US" sz="1000" kern="0" dirty="0">
              <a:solidFill>
                <a:srgbClr val="000000"/>
              </a:solidFill>
              <a:latin typeface="FrutigerNext LT Regular" pitchFamily="34" charset="0"/>
              <a:ea typeface="ＭＳ Ｐゴシック" pitchFamily="34" charset="-128"/>
            </a:endParaRPr>
          </a:p>
        </p:txBody>
      </p:sp>
      <p:sp>
        <p:nvSpPr>
          <p:cNvPr id="188" name="Rounded Rectangle 187"/>
          <p:cNvSpPr/>
          <p:nvPr/>
        </p:nvSpPr>
        <p:spPr bwMode="auto">
          <a:xfrm>
            <a:off x="2168335" y="2985000"/>
            <a:ext cx="105633" cy="107682"/>
          </a:xfrm>
          <a:prstGeom prst="roundRect">
            <a:avLst/>
          </a:prstGeom>
          <a:solidFill>
            <a:srgbClr val="00B0F0"/>
          </a:solidFill>
          <a:ln w="9525" cap="flat" cmpd="sng" algn="ctr">
            <a:solidFill>
              <a:sysClr val="windowText" lastClr="000000"/>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fontAlgn="base">
              <a:spcBef>
                <a:spcPct val="0"/>
              </a:spcBef>
              <a:spcAft>
                <a:spcPct val="0"/>
              </a:spcAft>
            </a:pPr>
            <a:endParaRPr lang="en-US" sz="1000" kern="0" dirty="0">
              <a:solidFill>
                <a:srgbClr val="000000"/>
              </a:solidFill>
              <a:latin typeface="FrutigerNext LT Regular" pitchFamily="34" charset="0"/>
              <a:ea typeface="ＭＳ Ｐゴシック" pitchFamily="34" charset="-128"/>
            </a:endParaRPr>
          </a:p>
        </p:txBody>
      </p:sp>
      <p:sp>
        <p:nvSpPr>
          <p:cNvPr id="189" name="Rounded Rectangle 188"/>
          <p:cNvSpPr/>
          <p:nvPr/>
        </p:nvSpPr>
        <p:spPr bwMode="auto">
          <a:xfrm>
            <a:off x="10189389" y="4436812"/>
            <a:ext cx="105633" cy="107682"/>
          </a:xfrm>
          <a:prstGeom prst="roundRect">
            <a:avLst/>
          </a:prstGeom>
          <a:solidFill>
            <a:srgbClr val="FFFF00"/>
          </a:solidFill>
          <a:ln w="9525" cap="flat" cmpd="sng" algn="ctr">
            <a:solidFill>
              <a:sysClr val="windowText" lastClr="000000"/>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fontAlgn="base">
              <a:spcBef>
                <a:spcPct val="0"/>
              </a:spcBef>
              <a:spcAft>
                <a:spcPct val="0"/>
              </a:spcAft>
            </a:pPr>
            <a:endParaRPr lang="en-US" sz="1000" kern="0" dirty="0">
              <a:solidFill>
                <a:srgbClr val="000000"/>
              </a:solidFill>
              <a:latin typeface="FrutigerNext LT Regular" pitchFamily="34" charset="0"/>
              <a:ea typeface="ＭＳ Ｐゴシック" pitchFamily="34" charset="-128"/>
            </a:endParaRPr>
          </a:p>
        </p:txBody>
      </p:sp>
      <p:sp>
        <p:nvSpPr>
          <p:cNvPr id="190" name="Rounded Rectangle 189"/>
          <p:cNvSpPr/>
          <p:nvPr/>
        </p:nvSpPr>
        <p:spPr bwMode="auto">
          <a:xfrm>
            <a:off x="9162694" y="4408738"/>
            <a:ext cx="105633" cy="107682"/>
          </a:xfrm>
          <a:prstGeom prst="roundRect">
            <a:avLst/>
          </a:prstGeom>
          <a:solidFill>
            <a:srgbClr val="FFFF00"/>
          </a:solidFill>
          <a:ln w="9525" cap="flat" cmpd="sng" algn="ctr">
            <a:solidFill>
              <a:sysClr val="windowText" lastClr="000000"/>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fontAlgn="base">
              <a:spcBef>
                <a:spcPct val="0"/>
              </a:spcBef>
              <a:spcAft>
                <a:spcPct val="0"/>
              </a:spcAft>
            </a:pPr>
            <a:endParaRPr lang="en-US" sz="1000" kern="0" dirty="0">
              <a:solidFill>
                <a:srgbClr val="000000"/>
              </a:solidFill>
              <a:latin typeface="FrutigerNext LT Regular" pitchFamily="34" charset="0"/>
              <a:ea typeface="ＭＳ Ｐゴシック" pitchFamily="34" charset="-128"/>
            </a:endParaRPr>
          </a:p>
        </p:txBody>
      </p:sp>
      <p:sp>
        <p:nvSpPr>
          <p:cNvPr id="191" name="Rounded Rectangle 190"/>
          <p:cNvSpPr/>
          <p:nvPr/>
        </p:nvSpPr>
        <p:spPr bwMode="auto">
          <a:xfrm>
            <a:off x="9250924" y="4256336"/>
            <a:ext cx="105633" cy="107682"/>
          </a:xfrm>
          <a:prstGeom prst="roundRect">
            <a:avLst/>
          </a:prstGeom>
          <a:solidFill>
            <a:srgbClr val="00B0F0"/>
          </a:solidFill>
          <a:ln w="9525" cap="flat" cmpd="sng" algn="ctr">
            <a:solidFill>
              <a:sysClr val="windowText" lastClr="000000"/>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fontAlgn="base">
              <a:spcBef>
                <a:spcPct val="0"/>
              </a:spcBef>
              <a:spcAft>
                <a:spcPct val="0"/>
              </a:spcAft>
            </a:pPr>
            <a:endParaRPr lang="en-US" sz="1000" kern="0" dirty="0">
              <a:solidFill>
                <a:srgbClr val="000000"/>
              </a:solidFill>
              <a:latin typeface="FrutigerNext LT Regular" pitchFamily="34" charset="0"/>
              <a:ea typeface="ＭＳ Ｐゴシック" pitchFamily="34" charset="-128"/>
            </a:endParaRPr>
          </a:p>
        </p:txBody>
      </p:sp>
      <p:sp>
        <p:nvSpPr>
          <p:cNvPr id="192" name="Rounded Rectangle 191"/>
          <p:cNvSpPr/>
          <p:nvPr/>
        </p:nvSpPr>
        <p:spPr bwMode="auto">
          <a:xfrm>
            <a:off x="10089124" y="4324515"/>
            <a:ext cx="105633" cy="107682"/>
          </a:xfrm>
          <a:prstGeom prst="roundRect">
            <a:avLst/>
          </a:prstGeom>
          <a:solidFill>
            <a:srgbClr val="00B0F0"/>
          </a:solidFill>
          <a:ln w="9525" cap="flat" cmpd="sng" algn="ctr">
            <a:solidFill>
              <a:sysClr val="windowText" lastClr="000000"/>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noAutofit/>
          </a:bodyPr>
          <a:lstStyle/>
          <a:p>
            <a:pPr defTabSz="801688" fontAlgn="base">
              <a:spcBef>
                <a:spcPct val="0"/>
              </a:spcBef>
              <a:spcAft>
                <a:spcPct val="0"/>
              </a:spcAft>
            </a:pPr>
            <a:endParaRPr lang="en-US" sz="1000" kern="0" dirty="0">
              <a:solidFill>
                <a:srgbClr val="000000"/>
              </a:solidFill>
              <a:latin typeface="FrutigerNext LT Regular" pitchFamily="34" charset="0"/>
              <a:ea typeface="ＭＳ Ｐゴシック" pitchFamily="34" charset="-128"/>
            </a:endParaRPr>
          </a:p>
        </p:txBody>
      </p:sp>
      <p:cxnSp>
        <p:nvCxnSpPr>
          <p:cNvPr id="193" name="Straight Connector 192"/>
          <p:cNvCxnSpPr>
            <a:stCxn id="189" idx="2"/>
            <a:endCxn id="180" idx="3"/>
          </p:cNvCxnSpPr>
          <p:nvPr/>
        </p:nvCxnSpPr>
        <p:spPr bwMode="auto">
          <a:xfrm>
            <a:off x="10242206" y="4544494"/>
            <a:ext cx="249916" cy="534328"/>
          </a:xfrm>
          <a:prstGeom prst="line">
            <a:avLst/>
          </a:prstGeom>
          <a:ln w="19050" cap="flat" cmpd="sng" algn="ctr">
            <a:solidFill>
              <a:schemeClr val="accent6">
                <a:lumMod val="50000"/>
              </a:schemeClr>
            </a:solidFill>
            <a:prstDash val="solid"/>
            <a:round/>
            <a:headEnd type="none" w="med" len="med"/>
            <a:tailEnd type="none" w="med" len="me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cxnSp>
        <p:nvCxnSpPr>
          <p:cNvPr id="194" name="Straight Connector 193"/>
          <p:cNvCxnSpPr>
            <a:endCxn id="183" idx="1"/>
          </p:cNvCxnSpPr>
          <p:nvPr/>
        </p:nvCxnSpPr>
        <p:spPr bwMode="auto">
          <a:xfrm flipV="1">
            <a:off x="7700211" y="3977304"/>
            <a:ext cx="327503" cy="282442"/>
          </a:xfrm>
          <a:prstGeom prst="line">
            <a:avLst/>
          </a:prstGeom>
          <a:ln w="19050" cap="flat" cmpd="sng" algn="ctr">
            <a:solidFill>
              <a:schemeClr val="accent6">
                <a:lumMod val="50000"/>
              </a:schemeClr>
            </a:solidFill>
            <a:prstDash val="solid"/>
            <a:round/>
            <a:headEnd type="none" w="med" len="med"/>
            <a:tailEnd type="none" w="med" len="me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grpSp>
        <p:nvGrpSpPr>
          <p:cNvPr id="195" name="Group 194"/>
          <p:cNvGrpSpPr/>
          <p:nvPr/>
        </p:nvGrpSpPr>
        <p:grpSpPr>
          <a:xfrm>
            <a:off x="6340150" y="5336756"/>
            <a:ext cx="196642" cy="244887"/>
            <a:chOff x="4528052" y="1527858"/>
            <a:chExt cx="745415" cy="898255"/>
          </a:xfrm>
        </p:grpSpPr>
        <p:sp>
          <p:nvSpPr>
            <p:cNvPr id="196" name="Freeform 195"/>
            <p:cNvSpPr/>
            <p:nvPr/>
          </p:nvSpPr>
          <p:spPr>
            <a:xfrm>
              <a:off x="4528052" y="1527858"/>
              <a:ext cx="745415" cy="898255"/>
            </a:xfrm>
            <a:custGeom>
              <a:avLst/>
              <a:gdLst>
                <a:gd name="connsiteX0" fmla="*/ 2217234 w 4434468"/>
                <a:gd name="connsiteY0" fmla="*/ 0 h 5343734"/>
                <a:gd name="connsiteX1" fmla="*/ 4434468 w 4434468"/>
                <a:gd name="connsiteY1" fmla="*/ 2217234 h 5343734"/>
                <a:gd name="connsiteX2" fmla="*/ 4055800 w 4434468"/>
                <a:gd name="connsiteY2" fmla="*/ 3456911 h 5343734"/>
                <a:gd name="connsiteX3" fmla="*/ 4044475 w 4434468"/>
                <a:gd name="connsiteY3" fmla="*/ 3472055 h 5343734"/>
                <a:gd name="connsiteX4" fmla="*/ 4008156 w 4434468"/>
                <a:gd name="connsiteY4" fmla="*/ 3528327 h 5343734"/>
                <a:gd name="connsiteX5" fmla="*/ 2211731 w 4434468"/>
                <a:gd name="connsiteY5" fmla="*/ 5343734 h 5343734"/>
                <a:gd name="connsiteX6" fmla="*/ 349885 w 4434468"/>
                <a:gd name="connsiteY6" fmla="*/ 3414911 h 5343734"/>
                <a:gd name="connsiteX7" fmla="*/ 353153 w 4434468"/>
                <a:gd name="connsiteY7" fmla="*/ 3414911 h 5343734"/>
                <a:gd name="connsiteX8" fmla="*/ 267608 w 4434468"/>
                <a:gd name="connsiteY8" fmla="*/ 3274100 h 5343734"/>
                <a:gd name="connsiteX9" fmla="*/ 0 w 4434468"/>
                <a:gd name="connsiteY9" fmla="*/ 2217234 h 5343734"/>
                <a:gd name="connsiteX10" fmla="*/ 2217234 w 4434468"/>
                <a:gd name="connsiteY10" fmla="*/ 0 h 5343734"/>
                <a:gd name="connsiteX0" fmla="*/ 2217234 w 4434468"/>
                <a:gd name="connsiteY0" fmla="*/ 0 h 5343734"/>
                <a:gd name="connsiteX1" fmla="*/ 4434468 w 4434468"/>
                <a:gd name="connsiteY1" fmla="*/ 2217234 h 5343734"/>
                <a:gd name="connsiteX2" fmla="*/ 4055800 w 4434468"/>
                <a:gd name="connsiteY2" fmla="*/ 3456911 h 5343734"/>
                <a:gd name="connsiteX3" fmla="*/ 4008156 w 4434468"/>
                <a:gd name="connsiteY3" fmla="*/ 3528327 h 5343734"/>
                <a:gd name="connsiteX4" fmla="*/ 2211731 w 4434468"/>
                <a:gd name="connsiteY4" fmla="*/ 5343734 h 5343734"/>
                <a:gd name="connsiteX5" fmla="*/ 349885 w 4434468"/>
                <a:gd name="connsiteY5" fmla="*/ 3414911 h 5343734"/>
                <a:gd name="connsiteX6" fmla="*/ 353153 w 4434468"/>
                <a:gd name="connsiteY6" fmla="*/ 3414911 h 5343734"/>
                <a:gd name="connsiteX7" fmla="*/ 267608 w 4434468"/>
                <a:gd name="connsiteY7" fmla="*/ 3274100 h 5343734"/>
                <a:gd name="connsiteX8" fmla="*/ 0 w 4434468"/>
                <a:gd name="connsiteY8" fmla="*/ 2217234 h 5343734"/>
                <a:gd name="connsiteX9" fmla="*/ 2217234 w 4434468"/>
                <a:gd name="connsiteY9" fmla="*/ 0 h 5343734"/>
                <a:gd name="connsiteX0" fmla="*/ 2217234 w 4434468"/>
                <a:gd name="connsiteY0" fmla="*/ 0 h 5343734"/>
                <a:gd name="connsiteX1" fmla="*/ 4434468 w 4434468"/>
                <a:gd name="connsiteY1" fmla="*/ 2217234 h 5343734"/>
                <a:gd name="connsiteX2" fmla="*/ 4055800 w 4434468"/>
                <a:gd name="connsiteY2" fmla="*/ 3456911 h 5343734"/>
                <a:gd name="connsiteX3" fmla="*/ 4008156 w 4434468"/>
                <a:gd name="connsiteY3" fmla="*/ 3528327 h 5343734"/>
                <a:gd name="connsiteX4" fmla="*/ 2211731 w 4434468"/>
                <a:gd name="connsiteY4" fmla="*/ 5343734 h 5343734"/>
                <a:gd name="connsiteX5" fmla="*/ 349885 w 4434468"/>
                <a:gd name="connsiteY5" fmla="*/ 3414911 h 5343734"/>
                <a:gd name="connsiteX6" fmla="*/ 267608 w 4434468"/>
                <a:gd name="connsiteY6" fmla="*/ 3274100 h 5343734"/>
                <a:gd name="connsiteX7" fmla="*/ 0 w 4434468"/>
                <a:gd name="connsiteY7" fmla="*/ 2217234 h 5343734"/>
                <a:gd name="connsiteX8" fmla="*/ 2217234 w 4434468"/>
                <a:gd name="connsiteY8" fmla="*/ 0 h 5343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34468" h="5343734">
                  <a:moveTo>
                    <a:pt x="2217234" y="0"/>
                  </a:moveTo>
                  <a:cubicBezTo>
                    <a:pt x="3441779" y="0"/>
                    <a:pt x="4434468" y="992689"/>
                    <a:pt x="4434468" y="2217234"/>
                  </a:cubicBezTo>
                  <a:cubicBezTo>
                    <a:pt x="4434468" y="2676439"/>
                    <a:pt x="4294871" y="3103038"/>
                    <a:pt x="4055800" y="3456911"/>
                  </a:cubicBezTo>
                  <a:lnTo>
                    <a:pt x="4008156" y="3528327"/>
                  </a:lnTo>
                  <a:cubicBezTo>
                    <a:pt x="3598809" y="4119804"/>
                    <a:pt x="2517533" y="5133605"/>
                    <a:pt x="2211731" y="5343734"/>
                  </a:cubicBezTo>
                  <a:cubicBezTo>
                    <a:pt x="1029643" y="4349203"/>
                    <a:pt x="830132" y="4152768"/>
                    <a:pt x="349885" y="3414911"/>
                  </a:cubicBezTo>
                  <a:lnTo>
                    <a:pt x="267608" y="3274100"/>
                  </a:lnTo>
                  <a:cubicBezTo>
                    <a:pt x="96942" y="2959933"/>
                    <a:pt x="0" y="2599904"/>
                    <a:pt x="0" y="2217234"/>
                  </a:cubicBezTo>
                  <a:cubicBezTo>
                    <a:pt x="0" y="992689"/>
                    <a:pt x="992689" y="0"/>
                    <a:pt x="2217234" y="0"/>
                  </a:cubicBezTo>
                  <a:close/>
                </a:path>
              </a:pathLst>
            </a:custGeom>
            <a:solidFill>
              <a:schemeClr val="accent2">
                <a:lumMod val="10000"/>
              </a:schemeClr>
            </a:solidFill>
            <a:ln w="12700" cap="flat" cmpd="sng" algn="ctr">
              <a:gradFill flip="none" rotWithShape="1">
                <a:gsLst>
                  <a:gs pos="0">
                    <a:srgbClr val="C0C0C4"/>
                  </a:gs>
                  <a:gs pos="100000">
                    <a:srgbClr val="CBCBCF"/>
                  </a:gs>
                </a:gsLst>
                <a:lin ang="5400000" scaled="1"/>
                <a:tileRect/>
              </a:gradFill>
              <a:prstDash val="solid"/>
              <a:miter lim="800000"/>
            </a:ln>
            <a:effectLst/>
          </p:spPr>
          <p:txBody>
            <a:bodyPr rtlCol="0" anchor="ctr"/>
            <a:lstStyle/>
            <a:p>
              <a:pPr algn="ctr"/>
              <a:endParaRPr lang="en-US" sz="1100" kern="0">
                <a:solidFill>
                  <a:prstClr val="white"/>
                </a:solidFill>
                <a:latin typeface="Arial" panose="020B0604020202020204" pitchFamily="34" charset="0"/>
                <a:cs typeface="Arial" panose="020B0604020202020204" pitchFamily="34" charset="0"/>
              </a:endParaRPr>
            </a:p>
          </p:txBody>
        </p:sp>
        <p:sp>
          <p:nvSpPr>
            <p:cNvPr id="197" name="Oval 196"/>
            <p:cNvSpPr/>
            <p:nvPr/>
          </p:nvSpPr>
          <p:spPr>
            <a:xfrm>
              <a:off x="4545619" y="1540228"/>
              <a:ext cx="710275" cy="710273"/>
            </a:xfrm>
            <a:prstGeom prst="ellipse">
              <a:avLst/>
            </a:prstGeom>
            <a:solidFill>
              <a:sysClr val="window" lastClr="FFFFFF">
                <a:lumMod val="65000"/>
              </a:sysClr>
            </a:solidFill>
            <a:ln w="0" cap="flat" cmpd="sng" algn="ctr">
              <a:noFill/>
              <a:prstDash val="solid"/>
              <a:miter lim="800000"/>
            </a:ln>
            <a:effectLst/>
          </p:spPr>
          <p:txBody>
            <a:bodyPr rtlCol="0" anchor="ctr"/>
            <a:lstStyle/>
            <a:p>
              <a:pPr algn="ctr"/>
              <a:endParaRPr lang="en-US" sz="1100" kern="0">
                <a:solidFill>
                  <a:prstClr val="white"/>
                </a:solidFill>
                <a:latin typeface="Arial" panose="020B0604020202020204" pitchFamily="34" charset="0"/>
                <a:cs typeface="Arial" panose="020B0604020202020204" pitchFamily="34" charset="0"/>
              </a:endParaRPr>
            </a:p>
          </p:txBody>
        </p:sp>
        <p:sp>
          <p:nvSpPr>
            <p:cNvPr id="198" name="Oval 197"/>
            <p:cNvSpPr/>
            <p:nvPr/>
          </p:nvSpPr>
          <p:spPr>
            <a:xfrm>
              <a:off x="4609312" y="1603921"/>
              <a:ext cx="582887" cy="582885"/>
            </a:xfrm>
            <a:prstGeom prst="ellipse">
              <a:avLst/>
            </a:prstGeom>
            <a:solidFill>
              <a:srgbClr val="FFC000"/>
            </a:solidFill>
            <a:ln w="12700" cap="flat" cmpd="sng" algn="ctr">
              <a:noFill/>
              <a:prstDash val="solid"/>
              <a:miter lim="800000"/>
            </a:ln>
            <a:effectLst/>
          </p:spPr>
          <p:txBody>
            <a:bodyPr rtlCol="0" anchor="ctr"/>
            <a:lstStyle/>
            <a:p>
              <a:pPr algn="ctr"/>
              <a:endParaRPr lang="en-US" sz="1100" kern="0">
                <a:solidFill>
                  <a:prstClr val="white"/>
                </a:solidFill>
                <a:latin typeface="Arial" panose="020B0604020202020204" pitchFamily="34" charset="0"/>
                <a:cs typeface="Arial" panose="020B0604020202020204" pitchFamily="34" charset="0"/>
              </a:endParaRPr>
            </a:p>
          </p:txBody>
        </p:sp>
      </p:grpSp>
      <p:sp>
        <p:nvSpPr>
          <p:cNvPr id="199" name="Rounded Rectangular Callout 198"/>
          <p:cNvSpPr/>
          <p:nvPr/>
        </p:nvSpPr>
        <p:spPr>
          <a:xfrm>
            <a:off x="10334246" y="3796701"/>
            <a:ext cx="1186847" cy="449503"/>
          </a:xfrm>
          <a:prstGeom prst="wedgeRoundRectCallout">
            <a:avLst>
              <a:gd name="adj1" fmla="val -57861"/>
              <a:gd name="adj2" fmla="val 83867"/>
              <a:gd name="adj3" fmla="val 16667"/>
            </a:avLst>
          </a:prstGeom>
          <a:solidFill>
            <a:sysClr val="window" lastClr="FFFFFF">
              <a:lumMod val="95000"/>
            </a:sysClr>
          </a:solidFill>
          <a:ln w="12700" cap="flat" cmpd="sng" algn="ctr">
            <a:solidFill>
              <a:sysClr val="window" lastClr="FFFFFF">
                <a:lumMod val="65000"/>
                <a:alpha val="51000"/>
              </a:sysClr>
            </a:solidFill>
            <a:prstDash val="solid"/>
            <a:miter lim="800000"/>
          </a:ln>
          <a:effectLst/>
        </p:spPr>
        <p:txBody>
          <a:bodyPr lIns="0" tIns="0" rIns="0" bIns="0" rtlCol="0" anchor="ctr"/>
          <a:lstStyle/>
          <a:p>
            <a:pPr algn="ctr">
              <a:defRPr/>
            </a:pPr>
            <a:r>
              <a:rPr lang="en-US" sz="1100" kern="0" dirty="0" smtClean="0">
                <a:solidFill>
                  <a:prstClr val="black"/>
                </a:solidFill>
                <a:latin typeface="Microsoft YaHei" panose="020B0503020204020204" pitchFamily="34" charset="-122"/>
                <a:ea typeface="Microsoft YaHei" panose="020B0503020204020204" pitchFamily="34" charset="-122"/>
              </a:rPr>
              <a:t>Regional Monitoring System</a:t>
            </a:r>
            <a:endParaRPr lang="en-US" sz="1100" kern="0" dirty="0">
              <a:solidFill>
                <a:prstClr val="black"/>
              </a:solidFill>
              <a:latin typeface="Microsoft YaHei" panose="020B0503020204020204" pitchFamily="34" charset="-122"/>
              <a:ea typeface="Microsoft YaHei" panose="020B0503020204020204" pitchFamily="34" charset="-122"/>
            </a:endParaRPr>
          </a:p>
        </p:txBody>
      </p:sp>
      <p:cxnSp>
        <p:nvCxnSpPr>
          <p:cNvPr id="200" name="Straight Connector 199"/>
          <p:cNvCxnSpPr>
            <a:stCxn id="196" idx="0"/>
          </p:cNvCxnSpPr>
          <p:nvPr/>
        </p:nvCxnSpPr>
        <p:spPr bwMode="auto">
          <a:xfrm flipV="1">
            <a:off x="6438471" y="4712118"/>
            <a:ext cx="451204" cy="624638"/>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01" name="Rectangular Callout 200"/>
          <p:cNvSpPr/>
          <p:nvPr/>
        </p:nvSpPr>
        <p:spPr bwMode="auto">
          <a:xfrm>
            <a:off x="3565548" y="1223849"/>
            <a:ext cx="1539275" cy="514981"/>
          </a:xfrm>
          <a:prstGeom prst="wedgeRectCallout">
            <a:avLst>
              <a:gd name="adj1" fmla="val -67537"/>
              <a:gd name="adj2" fmla="val 200755"/>
            </a:avLst>
          </a:prstGeom>
          <a:solidFill>
            <a:schemeClr val="accent5">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000" b="0" dirty="0" smtClean="0">
                <a:latin typeface="+mn-ea"/>
              </a:rPr>
              <a:t>Access control segregation for Global data share</a:t>
            </a:r>
          </a:p>
        </p:txBody>
      </p:sp>
      <p:sp>
        <p:nvSpPr>
          <p:cNvPr id="202" name="Title 1"/>
          <p:cNvSpPr txBox="1">
            <a:spLocks/>
          </p:cNvSpPr>
          <p:nvPr/>
        </p:nvSpPr>
        <p:spPr>
          <a:xfrm>
            <a:off x="175628" y="50076"/>
            <a:ext cx="11755683" cy="871537"/>
          </a:xfrm>
          <a:prstGeom prst="rect">
            <a:avLst/>
          </a:prstGeom>
        </p:spPr>
        <p:txBody>
          <a:bodyPr/>
          <a:lstStyle>
            <a:lvl1pPr algn="l" defTabSz="672743" rtl="0" eaLnBrk="1" fontAlgn="base" hangingPunct="1">
              <a:spcBef>
                <a:spcPct val="0"/>
              </a:spcBef>
              <a:spcAft>
                <a:spcPct val="0"/>
              </a:spcAft>
              <a:defRPr sz="2900">
                <a:solidFill>
                  <a:srgbClr val="990000"/>
                </a:solidFill>
                <a:latin typeface="+mj-lt"/>
                <a:ea typeface="+mj-ea"/>
                <a:cs typeface="+mj-cs"/>
              </a:defRPr>
            </a:lvl1pPr>
            <a:lvl2pPr algn="l" defTabSz="672743" rtl="0" eaLnBrk="1" fontAlgn="base" hangingPunct="1">
              <a:spcBef>
                <a:spcPct val="0"/>
              </a:spcBef>
              <a:spcAft>
                <a:spcPct val="0"/>
              </a:spcAft>
              <a:defRPr sz="2900">
                <a:solidFill>
                  <a:srgbClr val="990000"/>
                </a:solidFill>
                <a:latin typeface="Trebuchet MS" pitchFamily="34" charset="0"/>
                <a:ea typeface="黑体" pitchFamily="2" charset="-122"/>
              </a:defRPr>
            </a:lvl2pPr>
            <a:lvl3pPr algn="l" defTabSz="672743" rtl="0" eaLnBrk="1" fontAlgn="base" hangingPunct="1">
              <a:spcBef>
                <a:spcPct val="0"/>
              </a:spcBef>
              <a:spcAft>
                <a:spcPct val="0"/>
              </a:spcAft>
              <a:defRPr sz="2900">
                <a:solidFill>
                  <a:srgbClr val="990000"/>
                </a:solidFill>
                <a:latin typeface="Trebuchet MS" pitchFamily="34" charset="0"/>
                <a:ea typeface="黑体" pitchFamily="2" charset="-122"/>
              </a:defRPr>
            </a:lvl3pPr>
            <a:lvl4pPr algn="l" defTabSz="672743" rtl="0" eaLnBrk="1" fontAlgn="base" hangingPunct="1">
              <a:spcBef>
                <a:spcPct val="0"/>
              </a:spcBef>
              <a:spcAft>
                <a:spcPct val="0"/>
              </a:spcAft>
              <a:defRPr sz="2900">
                <a:solidFill>
                  <a:srgbClr val="990000"/>
                </a:solidFill>
                <a:latin typeface="Trebuchet MS" pitchFamily="34" charset="0"/>
                <a:ea typeface="黑体" pitchFamily="2" charset="-122"/>
              </a:defRPr>
            </a:lvl4pPr>
            <a:lvl5pPr algn="l" defTabSz="672743" rtl="0" eaLnBrk="1" fontAlgn="base" hangingPunct="1">
              <a:spcBef>
                <a:spcPct val="0"/>
              </a:spcBef>
              <a:spcAft>
                <a:spcPct val="0"/>
              </a:spcAft>
              <a:defRPr sz="2900">
                <a:solidFill>
                  <a:srgbClr val="990000"/>
                </a:solidFill>
                <a:latin typeface="Trebuchet MS" pitchFamily="34" charset="0"/>
                <a:ea typeface="黑体" pitchFamily="2" charset="-122"/>
              </a:defRPr>
            </a:lvl5pPr>
            <a:lvl6pPr marL="383664" algn="l" defTabSz="672743" rtl="0" eaLnBrk="1" fontAlgn="base" hangingPunct="1">
              <a:spcBef>
                <a:spcPct val="0"/>
              </a:spcBef>
              <a:spcAft>
                <a:spcPct val="0"/>
              </a:spcAft>
              <a:defRPr sz="2900">
                <a:solidFill>
                  <a:srgbClr val="990000"/>
                </a:solidFill>
                <a:latin typeface="Trebuchet MS" pitchFamily="34" charset="0"/>
                <a:ea typeface="黑体" pitchFamily="2" charset="-122"/>
              </a:defRPr>
            </a:lvl6pPr>
            <a:lvl7pPr marL="767326" algn="l" defTabSz="672743" rtl="0" eaLnBrk="1" fontAlgn="base" hangingPunct="1">
              <a:spcBef>
                <a:spcPct val="0"/>
              </a:spcBef>
              <a:spcAft>
                <a:spcPct val="0"/>
              </a:spcAft>
              <a:defRPr sz="2900">
                <a:solidFill>
                  <a:srgbClr val="990000"/>
                </a:solidFill>
                <a:latin typeface="Trebuchet MS" pitchFamily="34" charset="0"/>
                <a:ea typeface="黑体" pitchFamily="2" charset="-122"/>
              </a:defRPr>
            </a:lvl7pPr>
            <a:lvl8pPr marL="1150990" algn="l" defTabSz="672743" rtl="0" eaLnBrk="1" fontAlgn="base" hangingPunct="1">
              <a:spcBef>
                <a:spcPct val="0"/>
              </a:spcBef>
              <a:spcAft>
                <a:spcPct val="0"/>
              </a:spcAft>
              <a:defRPr sz="2900">
                <a:solidFill>
                  <a:srgbClr val="990000"/>
                </a:solidFill>
                <a:latin typeface="Trebuchet MS" pitchFamily="34" charset="0"/>
                <a:ea typeface="黑体" pitchFamily="2" charset="-122"/>
              </a:defRPr>
            </a:lvl8pPr>
            <a:lvl9pPr marL="1534652" algn="l" defTabSz="672743" rtl="0" eaLnBrk="1" fontAlgn="base" hangingPunct="1">
              <a:spcBef>
                <a:spcPct val="0"/>
              </a:spcBef>
              <a:spcAft>
                <a:spcPct val="0"/>
              </a:spcAft>
              <a:defRPr sz="2900">
                <a:solidFill>
                  <a:srgbClr val="990000"/>
                </a:solidFill>
                <a:latin typeface="Trebuchet MS" pitchFamily="34" charset="0"/>
                <a:ea typeface="黑体" pitchFamily="2" charset="-122"/>
              </a:defRPr>
            </a:lvl9pPr>
          </a:lstStyle>
          <a:p>
            <a:pPr algn="ctr"/>
            <a:r>
              <a:rPr lang="en-US" sz="3200" b="1" dirty="0" smtClean="0">
                <a:solidFill>
                  <a:schemeClr val="bg1"/>
                </a:solidFill>
                <a:latin typeface="Arial" panose="020B0604020202020204"/>
                <a:ea typeface="微软雅黑" panose="020B0503020204020204" pitchFamily="34" charset="-122"/>
                <a:cs typeface="Arial" panose="020B0604020202020204" pitchFamily="34" charset="0"/>
              </a:rPr>
              <a:t>Geo-Distributed </a:t>
            </a:r>
            <a:r>
              <a:rPr lang="en-US" sz="3200" b="1" dirty="0">
                <a:solidFill>
                  <a:schemeClr val="bg1"/>
                </a:solidFill>
                <a:latin typeface="Arial" panose="020B0604020202020204"/>
                <a:ea typeface="微软雅黑" panose="020B0503020204020204" pitchFamily="34" charset="-122"/>
                <a:cs typeface="Arial" panose="020B0604020202020204" pitchFamily="34" charset="0"/>
              </a:rPr>
              <a:t>Tiered Deployment</a:t>
            </a:r>
          </a:p>
          <a:p>
            <a:pPr algn="ctr" defTabSz="914400"/>
            <a:r>
              <a:rPr lang="en-US" altLang="zh-CN" sz="2400" i="1" dirty="0" smtClean="0">
                <a:solidFill>
                  <a:schemeClr val="bg1"/>
                </a:solidFill>
                <a:latin typeface="Bradley Hand ITC" panose="03070402050302030203" pitchFamily="66" charset="0"/>
                <a:ea typeface="+mn-ea"/>
                <a:cs typeface="+mn-cs"/>
              </a:rPr>
              <a:t>(inter-Carrier Use Case) </a:t>
            </a:r>
            <a:endParaRPr lang="en-US" sz="2400" i="1" dirty="0">
              <a:solidFill>
                <a:schemeClr val="bg1"/>
              </a:solidFill>
              <a:latin typeface="Bradley Hand ITC" panose="03070402050302030203" pitchFamily="66" charset="0"/>
              <a:ea typeface="+mn-ea"/>
              <a:cs typeface="+mn-cs"/>
            </a:endParaRPr>
          </a:p>
        </p:txBody>
      </p:sp>
      <p:sp>
        <p:nvSpPr>
          <p:cNvPr id="2" name="Slide Number Placeholder 1"/>
          <p:cNvSpPr>
            <a:spLocks noGrp="1"/>
          </p:cNvSpPr>
          <p:nvPr>
            <p:ph type="sldNum" sz="quarter" idx="12"/>
          </p:nvPr>
        </p:nvSpPr>
        <p:spPr/>
        <p:txBody>
          <a:bodyPr/>
          <a:lstStyle/>
          <a:p>
            <a:fld id="{6C9CD605-947A-3C4E-98CB-B055F943FEBA}" type="slidenum">
              <a:rPr lang="en-US" smtClean="0"/>
              <a:pPr/>
              <a:t>27</a:t>
            </a:fld>
            <a:endParaRPr lang="en-US" dirty="0"/>
          </a:p>
        </p:txBody>
      </p:sp>
    </p:spTree>
    <p:extLst>
      <p:ext uri="{BB962C8B-B14F-4D97-AF65-F5344CB8AC3E}">
        <p14:creationId xmlns:p14="http://schemas.microsoft.com/office/powerpoint/2010/main" val="1565275502"/>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extBox 59"/>
          <p:cNvSpPr txBox="1"/>
          <p:nvPr/>
        </p:nvSpPr>
        <p:spPr>
          <a:xfrm>
            <a:off x="2773381" y="5082222"/>
            <a:ext cx="1387443" cy="523220"/>
          </a:xfrm>
          <a:prstGeom prst="rect">
            <a:avLst/>
          </a:prstGeom>
          <a:noFill/>
        </p:spPr>
        <p:txBody>
          <a:bodyPr wrap="square" rtlCol="0">
            <a:spAutoFit/>
          </a:bodyPr>
          <a:lstStyle/>
          <a:p>
            <a:pPr algn="ctr"/>
            <a:r>
              <a:rPr lang="en-US" sz="1400" b="1" dirty="0" smtClean="0"/>
              <a:t>VES Fast</a:t>
            </a:r>
          </a:p>
          <a:p>
            <a:pPr algn="ctr"/>
            <a:r>
              <a:rPr lang="en-US" sz="1400" b="1" dirty="0" smtClean="0"/>
              <a:t>Event Stream</a:t>
            </a:r>
            <a:endParaRPr lang="en-US" sz="1400" b="1" dirty="0"/>
          </a:p>
        </p:txBody>
      </p:sp>
      <p:sp>
        <p:nvSpPr>
          <p:cNvPr id="52" name="Title 51"/>
          <p:cNvSpPr>
            <a:spLocks noGrp="1"/>
          </p:cNvSpPr>
          <p:nvPr>
            <p:ph type="title"/>
          </p:nvPr>
        </p:nvSpPr>
        <p:spPr/>
        <p:txBody>
          <a:bodyPr>
            <a:normAutofit fontScale="90000"/>
          </a:bodyPr>
          <a:lstStyle/>
          <a:p>
            <a:r>
              <a:rPr lang="en-US" dirty="0" smtClean="0"/>
              <a:t>DCAE &amp; RESP Integration</a:t>
            </a:r>
            <a:endParaRPr lang="en-US" dirty="0"/>
          </a:p>
        </p:txBody>
      </p:sp>
      <p:sp>
        <p:nvSpPr>
          <p:cNvPr id="7" name="Rectangle 6"/>
          <p:cNvSpPr/>
          <p:nvPr/>
        </p:nvSpPr>
        <p:spPr>
          <a:xfrm>
            <a:off x="2049210" y="2710508"/>
            <a:ext cx="1740912" cy="67056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VES Collector+</a:t>
            </a:r>
          </a:p>
          <a:p>
            <a:pPr algn="ctr"/>
            <a:r>
              <a:rPr lang="en-US" dirty="0" smtClean="0"/>
              <a:t>(</a:t>
            </a:r>
            <a:r>
              <a:rPr lang="en-US" b="1" dirty="0" smtClean="0">
                <a:solidFill>
                  <a:schemeClr val="tx1"/>
                </a:solidFill>
              </a:rPr>
              <a:t>DDS</a:t>
            </a:r>
            <a:r>
              <a:rPr lang="en-US" dirty="0" smtClean="0"/>
              <a:t>)</a:t>
            </a:r>
            <a:endParaRPr lang="en-US" dirty="0"/>
          </a:p>
        </p:txBody>
      </p:sp>
      <p:sp>
        <p:nvSpPr>
          <p:cNvPr id="8" name="Rectangle 7"/>
          <p:cNvSpPr/>
          <p:nvPr/>
        </p:nvSpPr>
        <p:spPr>
          <a:xfrm>
            <a:off x="4354932" y="5924580"/>
            <a:ext cx="763251" cy="31496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VNF’</a:t>
            </a:r>
            <a:endParaRPr lang="en-US" dirty="0"/>
          </a:p>
        </p:txBody>
      </p:sp>
      <p:sp>
        <p:nvSpPr>
          <p:cNvPr id="9" name="Rectangle 8"/>
          <p:cNvSpPr/>
          <p:nvPr/>
        </p:nvSpPr>
        <p:spPr>
          <a:xfrm>
            <a:off x="5230568" y="5924580"/>
            <a:ext cx="1068144" cy="280443"/>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VNF/PNF</a:t>
            </a:r>
            <a:endParaRPr lang="en-US" dirty="0"/>
          </a:p>
        </p:txBody>
      </p:sp>
      <p:sp>
        <p:nvSpPr>
          <p:cNvPr id="15" name="Rectangle 14"/>
          <p:cNvSpPr/>
          <p:nvPr/>
        </p:nvSpPr>
        <p:spPr>
          <a:xfrm>
            <a:off x="1645244" y="1197830"/>
            <a:ext cx="1302510" cy="7847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DCAE</a:t>
            </a:r>
          </a:p>
          <a:p>
            <a:pPr algn="ctr"/>
            <a:r>
              <a:rPr lang="en-US" sz="1600" dirty="0" smtClean="0"/>
              <a:t>Controller</a:t>
            </a:r>
            <a:endParaRPr lang="en-US" sz="1600" dirty="0"/>
          </a:p>
        </p:txBody>
      </p:sp>
      <p:sp>
        <p:nvSpPr>
          <p:cNvPr id="48" name="TextBox 47"/>
          <p:cNvSpPr txBox="1"/>
          <p:nvPr/>
        </p:nvSpPr>
        <p:spPr>
          <a:xfrm>
            <a:off x="7520557" y="-671410"/>
            <a:ext cx="2276483" cy="461665"/>
          </a:xfrm>
          <a:prstGeom prst="rect">
            <a:avLst/>
          </a:prstGeom>
          <a:noFill/>
        </p:spPr>
        <p:txBody>
          <a:bodyPr wrap="square" rtlCol="0">
            <a:spAutoFit/>
          </a:bodyPr>
          <a:lstStyle/>
          <a:p>
            <a:r>
              <a:rPr lang="en-US" sz="2400" dirty="0" smtClean="0"/>
              <a:t>DCAE+ ( RESP)</a:t>
            </a:r>
            <a:endParaRPr lang="en-US" sz="2400" dirty="0"/>
          </a:p>
        </p:txBody>
      </p:sp>
      <p:sp>
        <p:nvSpPr>
          <p:cNvPr id="54" name="Rectangle 53"/>
          <p:cNvSpPr/>
          <p:nvPr/>
        </p:nvSpPr>
        <p:spPr>
          <a:xfrm rot="16200000">
            <a:off x="550770" y="2648966"/>
            <a:ext cx="1616922" cy="5453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DCAE Orchestration</a:t>
            </a:r>
            <a:endParaRPr lang="en-US" sz="1600" dirty="0"/>
          </a:p>
        </p:txBody>
      </p:sp>
      <p:sp>
        <p:nvSpPr>
          <p:cNvPr id="55" name="TextBox 54"/>
          <p:cNvSpPr txBox="1"/>
          <p:nvPr/>
        </p:nvSpPr>
        <p:spPr>
          <a:xfrm>
            <a:off x="3588386" y="7607397"/>
            <a:ext cx="1276431" cy="307777"/>
          </a:xfrm>
          <a:prstGeom prst="rect">
            <a:avLst/>
          </a:prstGeom>
          <a:noFill/>
        </p:spPr>
        <p:txBody>
          <a:bodyPr wrap="square" rtlCol="0">
            <a:spAutoFit/>
          </a:bodyPr>
          <a:lstStyle/>
          <a:p>
            <a:r>
              <a:rPr lang="en-US" sz="1400" b="1" dirty="0" smtClean="0"/>
              <a:t>(DDS/Kafka)</a:t>
            </a:r>
            <a:endParaRPr lang="en-US" sz="1400" b="1" dirty="0"/>
          </a:p>
        </p:txBody>
      </p:sp>
      <p:sp>
        <p:nvSpPr>
          <p:cNvPr id="56" name="TextBox 55"/>
          <p:cNvSpPr txBox="1"/>
          <p:nvPr/>
        </p:nvSpPr>
        <p:spPr>
          <a:xfrm>
            <a:off x="4503204" y="-620255"/>
            <a:ext cx="2461511" cy="369332"/>
          </a:xfrm>
          <a:prstGeom prst="rect">
            <a:avLst/>
          </a:prstGeom>
          <a:solidFill>
            <a:schemeClr val="accent2">
              <a:lumMod val="20000"/>
              <a:lumOff val="80000"/>
            </a:schemeClr>
          </a:solidFill>
        </p:spPr>
        <p:txBody>
          <a:bodyPr wrap="square" rtlCol="0">
            <a:spAutoFit/>
          </a:bodyPr>
          <a:lstStyle/>
          <a:p>
            <a:r>
              <a:rPr lang="en-US" dirty="0" smtClean="0"/>
              <a:t>Configuration and policy</a:t>
            </a:r>
            <a:endParaRPr lang="en-US" dirty="0"/>
          </a:p>
        </p:txBody>
      </p:sp>
      <p:cxnSp>
        <p:nvCxnSpPr>
          <p:cNvPr id="58" name="Straight Arrow Connector 57"/>
          <p:cNvCxnSpPr/>
          <p:nvPr/>
        </p:nvCxnSpPr>
        <p:spPr>
          <a:xfrm>
            <a:off x="5733959" y="-383679"/>
            <a:ext cx="0" cy="383679"/>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3541117" y="5924665"/>
            <a:ext cx="763251" cy="31496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IoT</a:t>
            </a:r>
            <a:endParaRPr lang="en-US" dirty="0"/>
          </a:p>
        </p:txBody>
      </p:sp>
      <p:sp>
        <p:nvSpPr>
          <p:cNvPr id="4" name="TextBox 3"/>
          <p:cNvSpPr txBox="1"/>
          <p:nvPr/>
        </p:nvSpPr>
        <p:spPr>
          <a:xfrm>
            <a:off x="9245773" y="1202995"/>
            <a:ext cx="2750083" cy="369332"/>
          </a:xfrm>
          <a:prstGeom prst="rect">
            <a:avLst/>
          </a:prstGeom>
          <a:noFill/>
        </p:spPr>
        <p:txBody>
          <a:bodyPr wrap="square" rtlCol="0">
            <a:spAutoFit/>
          </a:bodyPr>
          <a:lstStyle/>
          <a:p>
            <a:pPr algn="ctr"/>
            <a:r>
              <a:rPr lang="en-US" b="1" dirty="0"/>
              <a:t>Analytics  </a:t>
            </a:r>
            <a:r>
              <a:rPr lang="en-US" b="1" dirty="0" smtClean="0"/>
              <a:t>Catalog</a:t>
            </a:r>
            <a:endParaRPr lang="en-US" b="1" dirty="0"/>
          </a:p>
        </p:txBody>
      </p:sp>
      <p:cxnSp>
        <p:nvCxnSpPr>
          <p:cNvPr id="38" name="Straight Arrow Connector 37"/>
          <p:cNvCxnSpPr/>
          <p:nvPr/>
        </p:nvCxnSpPr>
        <p:spPr>
          <a:xfrm flipV="1">
            <a:off x="6080295" y="5343832"/>
            <a:ext cx="0" cy="60051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6133917" y="5405359"/>
            <a:ext cx="1315345" cy="307777"/>
          </a:xfrm>
          <a:prstGeom prst="rect">
            <a:avLst/>
          </a:prstGeom>
          <a:noFill/>
        </p:spPr>
        <p:txBody>
          <a:bodyPr wrap="square" rtlCol="0">
            <a:spAutoFit/>
          </a:bodyPr>
          <a:lstStyle/>
          <a:p>
            <a:r>
              <a:rPr lang="en-US" sz="1400" b="1" dirty="0" smtClean="0"/>
              <a:t>Pull/SNMP</a:t>
            </a:r>
            <a:endParaRPr lang="en-US" sz="1400" b="1" dirty="0"/>
          </a:p>
        </p:txBody>
      </p:sp>
      <p:sp>
        <p:nvSpPr>
          <p:cNvPr id="59" name="Can 58"/>
          <p:cNvSpPr/>
          <p:nvPr/>
        </p:nvSpPr>
        <p:spPr>
          <a:xfrm>
            <a:off x="11093702" y="2034886"/>
            <a:ext cx="681401" cy="405113"/>
          </a:xfrm>
          <a:prstGeom prst="ca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TSDB</a:t>
            </a:r>
            <a:endParaRPr lang="en-US" dirty="0"/>
          </a:p>
        </p:txBody>
      </p:sp>
      <p:sp>
        <p:nvSpPr>
          <p:cNvPr id="3" name="Rounded Rectangle 2"/>
          <p:cNvSpPr/>
          <p:nvPr/>
        </p:nvSpPr>
        <p:spPr>
          <a:xfrm>
            <a:off x="9409832" y="2006544"/>
            <a:ext cx="1406351" cy="441115"/>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Flink </a:t>
            </a:r>
            <a:endParaRPr lang="en-US" dirty="0"/>
          </a:p>
        </p:txBody>
      </p:sp>
      <p:sp>
        <p:nvSpPr>
          <p:cNvPr id="16" name="Rounded Rectangle 15"/>
          <p:cNvSpPr/>
          <p:nvPr/>
        </p:nvSpPr>
        <p:spPr>
          <a:xfrm>
            <a:off x="9301421" y="1623325"/>
            <a:ext cx="2638788" cy="1239281"/>
          </a:xfrm>
          <a:prstGeom prst="roundRect">
            <a:avLst/>
          </a:prstGeom>
          <a:noFill/>
          <a:ln w="28575">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4376638" y="1244442"/>
            <a:ext cx="4338320" cy="1603940"/>
          </a:xfrm>
          <a:prstGeom prst="rect">
            <a:avLst/>
          </a:prstGeom>
          <a:solidFill>
            <a:srgbClr val="00B050">
              <a:alpha val="22000"/>
            </a:srgb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b="1" dirty="0" smtClean="0">
                <a:solidFill>
                  <a:schemeClr val="tx1"/>
                </a:solidFill>
              </a:rPr>
              <a:t>Message/Data</a:t>
            </a:r>
            <a:r>
              <a:rPr lang="en-US" dirty="0" smtClean="0"/>
              <a:t> </a:t>
            </a:r>
            <a:r>
              <a:rPr lang="en-US" b="1" dirty="0" smtClean="0">
                <a:solidFill>
                  <a:schemeClr val="tx1"/>
                </a:solidFill>
              </a:rPr>
              <a:t>Router</a:t>
            </a:r>
          </a:p>
          <a:p>
            <a:pPr algn="ctr"/>
            <a:r>
              <a:rPr lang="en-US" dirty="0" smtClean="0"/>
              <a:t> ( </a:t>
            </a:r>
            <a:r>
              <a:rPr lang="en-US" b="1" dirty="0" smtClean="0">
                <a:solidFill>
                  <a:schemeClr val="tx1"/>
                </a:solidFill>
              </a:rPr>
              <a:t>Akka</a:t>
            </a:r>
            <a:r>
              <a:rPr lang="en-US" dirty="0" smtClean="0"/>
              <a:t>)</a:t>
            </a:r>
            <a:endParaRPr lang="en-US" dirty="0"/>
          </a:p>
        </p:txBody>
      </p:sp>
      <p:grpSp>
        <p:nvGrpSpPr>
          <p:cNvPr id="17" name="Group 16"/>
          <p:cNvGrpSpPr/>
          <p:nvPr/>
        </p:nvGrpSpPr>
        <p:grpSpPr>
          <a:xfrm>
            <a:off x="4934561" y="1821651"/>
            <a:ext cx="2976966" cy="926308"/>
            <a:chOff x="7923183" y="3986906"/>
            <a:chExt cx="2976966" cy="926308"/>
          </a:xfrm>
          <a:solidFill>
            <a:srgbClr val="00B050">
              <a:alpha val="58000"/>
            </a:srgbClr>
          </a:solidFill>
        </p:grpSpPr>
        <p:sp>
          <p:nvSpPr>
            <p:cNvPr id="18" name="Rounded Rectangle 17"/>
            <p:cNvSpPr/>
            <p:nvPr/>
          </p:nvSpPr>
          <p:spPr>
            <a:xfrm>
              <a:off x="7923183" y="3986906"/>
              <a:ext cx="2976966" cy="926308"/>
            </a:xfrm>
            <a:prstGeom prst="roundRect">
              <a:avLst/>
            </a:prstGeom>
            <a:grpFill/>
            <a:ln w="28575">
              <a:solidFill>
                <a:schemeClr val="accent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b="1" dirty="0" smtClean="0">
                  <a:solidFill>
                    <a:schemeClr val="tx1"/>
                  </a:solidFill>
                </a:rPr>
                <a:t>Microservices</a:t>
              </a:r>
              <a:endParaRPr lang="en-US" b="1" dirty="0">
                <a:solidFill>
                  <a:schemeClr val="tx1"/>
                </a:solidFill>
              </a:endParaRPr>
            </a:p>
          </p:txBody>
        </p:sp>
        <p:sp>
          <p:nvSpPr>
            <p:cNvPr id="19" name="Rounded Rectangle 18"/>
            <p:cNvSpPr/>
            <p:nvPr/>
          </p:nvSpPr>
          <p:spPr>
            <a:xfrm>
              <a:off x="8329583" y="4439527"/>
              <a:ext cx="698674" cy="408186"/>
            </a:xfrm>
            <a:prstGeom prst="roundRect">
              <a:avLst/>
            </a:prstGeom>
            <a:grp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TCA </a:t>
              </a:r>
              <a:endParaRPr lang="en-US" dirty="0"/>
            </a:p>
          </p:txBody>
        </p:sp>
        <p:sp>
          <p:nvSpPr>
            <p:cNvPr id="46" name="Rounded Rectangle 45"/>
            <p:cNvSpPr/>
            <p:nvPr/>
          </p:nvSpPr>
          <p:spPr>
            <a:xfrm>
              <a:off x="9180656" y="4428252"/>
              <a:ext cx="796723" cy="408186"/>
            </a:xfrm>
            <a:prstGeom prst="roundRect">
              <a:avLst/>
            </a:prstGeom>
            <a:grp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VoLTE </a:t>
              </a:r>
              <a:endParaRPr lang="en-US" dirty="0"/>
            </a:p>
          </p:txBody>
        </p:sp>
        <p:sp>
          <p:nvSpPr>
            <p:cNvPr id="68" name="Rounded Rectangle 67"/>
            <p:cNvSpPr/>
            <p:nvPr/>
          </p:nvSpPr>
          <p:spPr>
            <a:xfrm>
              <a:off x="10031116" y="4434989"/>
              <a:ext cx="796723" cy="408186"/>
            </a:xfrm>
            <a:prstGeom prst="roundRect">
              <a:avLst/>
            </a:prstGeom>
            <a:grp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LB </a:t>
              </a:r>
              <a:endParaRPr lang="en-US" dirty="0"/>
            </a:p>
          </p:txBody>
        </p:sp>
      </p:grpSp>
      <p:sp>
        <p:nvSpPr>
          <p:cNvPr id="11" name="Oval Callout 10"/>
          <p:cNvSpPr/>
          <p:nvPr/>
        </p:nvSpPr>
        <p:spPr>
          <a:xfrm>
            <a:off x="3043373" y="1423198"/>
            <a:ext cx="1994110" cy="637072"/>
          </a:xfrm>
          <a:prstGeom prst="wedgeEllipseCallout">
            <a:avLst>
              <a:gd name="adj1" fmla="val 59858"/>
              <a:gd name="adj2" fmla="val 79142"/>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accent1">
                    <a:lumMod val="75000"/>
                  </a:schemeClr>
                </a:solidFill>
              </a:rPr>
              <a:t>Micro Services registered and managed through MSB</a:t>
            </a:r>
            <a:endParaRPr lang="en-US" sz="1000" b="1" dirty="0">
              <a:solidFill>
                <a:schemeClr val="accent1">
                  <a:lumMod val="75000"/>
                </a:schemeClr>
              </a:solidFill>
            </a:endParaRPr>
          </a:p>
        </p:txBody>
      </p:sp>
      <p:sp>
        <p:nvSpPr>
          <p:cNvPr id="24" name="Left-Right Arrow 23"/>
          <p:cNvSpPr/>
          <p:nvPr/>
        </p:nvSpPr>
        <p:spPr>
          <a:xfrm>
            <a:off x="2154863" y="3910526"/>
            <a:ext cx="7204804" cy="565106"/>
          </a:xfrm>
          <a:prstGeom prst="left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DDS Fast Event BUS</a:t>
            </a:r>
            <a:endParaRPr lang="en-US" dirty="0">
              <a:solidFill>
                <a:schemeClr val="tx1"/>
              </a:solidFill>
            </a:endParaRPr>
          </a:p>
        </p:txBody>
      </p:sp>
      <p:sp>
        <p:nvSpPr>
          <p:cNvPr id="27" name="Rounded Rectangle 26"/>
          <p:cNvSpPr/>
          <p:nvPr/>
        </p:nvSpPr>
        <p:spPr>
          <a:xfrm>
            <a:off x="5817744" y="4807035"/>
            <a:ext cx="1105074" cy="500624"/>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Proxy</a:t>
            </a:r>
            <a:endParaRPr lang="en-US" b="1" dirty="0">
              <a:solidFill>
                <a:schemeClr val="tx1"/>
              </a:solidFill>
            </a:endParaRPr>
          </a:p>
        </p:txBody>
      </p:sp>
      <p:sp>
        <p:nvSpPr>
          <p:cNvPr id="36" name="Left-Right Arrow 35"/>
          <p:cNvSpPr/>
          <p:nvPr/>
        </p:nvSpPr>
        <p:spPr>
          <a:xfrm>
            <a:off x="7911527" y="2010118"/>
            <a:ext cx="1512839" cy="463709"/>
          </a:xfrm>
          <a:prstGeom prst="leftRightArrow">
            <a:avLst/>
          </a:prstGeom>
          <a:solidFill>
            <a:srgbClr val="00B050"/>
          </a:solidFill>
          <a:ln w="28575">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rPr>
              <a:t>Beam</a:t>
            </a:r>
            <a:endParaRPr lang="en-US" b="1" dirty="0">
              <a:solidFill>
                <a:schemeClr val="tx1"/>
              </a:solidFill>
            </a:endParaRPr>
          </a:p>
        </p:txBody>
      </p:sp>
      <p:sp>
        <p:nvSpPr>
          <p:cNvPr id="37" name="Can 36"/>
          <p:cNvSpPr/>
          <p:nvPr/>
        </p:nvSpPr>
        <p:spPr>
          <a:xfrm>
            <a:off x="10405575" y="2113162"/>
            <a:ext cx="339792" cy="269112"/>
          </a:xfrm>
          <a:prstGeom prst="can">
            <a:avLst/>
          </a:prstGeom>
          <a:solidFill>
            <a:schemeClr val="accent6">
              <a:lumMod val="50000"/>
              <a:alpha val="1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p:cNvSpPr txBox="1"/>
          <p:nvPr/>
        </p:nvSpPr>
        <p:spPr>
          <a:xfrm>
            <a:off x="8902624" y="2109581"/>
            <a:ext cx="547438" cy="276999"/>
          </a:xfrm>
          <a:prstGeom prst="rect">
            <a:avLst/>
          </a:prstGeom>
          <a:noFill/>
        </p:spPr>
        <p:txBody>
          <a:bodyPr wrap="square" rtlCol="0">
            <a:spAutoFit/>
          </a:bodyPr>
          <a:lstStyle/>
          <a:p>
            <a:r>
              <a:rPr lang="en-US" sz="1200" b="1" dirty="0" smtClean="0"/>
              <a:t>API</a:t>
            </a:r>
            <a:endParaRPr lang="en-US" sz="1200" b="1" dirty="0"/>
          </a:p>
        </p:txBody>
      </p:sp>
      <p:cxnSp>
        <p:nvCxnSpPr>
          <p:cNvPr id="44" name="Straight Arrow Connector 43"/>
          <p:cNvCxnSpPr>
            <a:stCxn id="37" idx="4"/>
            <a:endCxn id="59" idx="2"/>
          </p:cNvCxnSpPr>
          <p:nvPr/>
        </p:nvCxnSpPr>
        <p:spPr>
          <a:xfrm flipV="1">
            <a:off x="10745367" y="2237443"/>
            <a:ext cx="348335" cy="10275"/>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a:stCxn id="7" idx="2"/>
          </p:cNvCxnSpPr>
          <p:nvPr/>
        </p:nvCxnSpPr>
        <p:spPr>
          <a:xfrm>
            <a:off x="2919666" y="3381068"/>
            <a:ext cx="0" cy="713854"/>
          </a:xfrm>
          <a:prstGeom prst="straightConnector1">
            <a:avLst/>
          </a:prstGeom>
          <a:ln w="57150">
            <a:solidFill>
              <a:srgbClr val="00B05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a:xfrm>
            <a:off x="5595778" y="2726648"/>
            <a:ext cx="0" cy="1368274"/>
          </a:xfrm>
          <a:prstGeom prst="straightConnector1">
            <a:avLst/>
          </a:prstGeom>
          <a:ln w="57150">
            <a:solidFill>
              <a:srgbClr val="00B05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6" name="Straight Arrow Connector 85"/>
          <p:cNvCxnSpPr/>
          <p:nvPr/>
        </p:nvCxnSpPr>
        <p:spPr>
          <a:xfrm>
            <a:off x="6590395" y="2726648"/>
            <a:ext cx="0" cy="1368274"/>
          </a:xfrm>
          <a:prstGeom prst="straightConnector1">
            <a:avLst/>
          </a:prstGeom>
          <a:ln w="57150">
            <a:solidFill>
              <a:srgbClr val="00B05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p:nvPr/>
        </p:nvCxnSpPr>
        <p:spPr>
          <a:xfrm>
            <a:off x="4160824" y="4294880"/>
            <a:ext cx="8264" cy="1629700"/>
          </a:xfrm>
          <a:prstGeom prst="straightConnector1">
            <a:avLst/>
          </a:prstGeom>
          <a:ln w="57150">
            <a:solidFill>
              <a:srgbClr val="00B05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1" name="Straight Arrow Connector 90"/>
          <p:cNvCxnSpPr/>
          <p:nvPr/>
        </p:nvCxnSpPr>
        <p:spPr>
          <a:xfrm>
            <a:off x="4751088" y="4294880"/>
            <a:ext cx="0" cy="1652228"/>
          </a:xfrm>
          <a:prstGeom prst="straightConnector1">
            <a:avLst/>
          </a:prstGeom>
          <a:ln w="57150">
            <a:solidFill>
              <a:srgbClr val="00B05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2" name="Straight Arrow Connector 91"/>
          <p:cNvCxnSpPr/>
          <p:nvPr/>
        </p:nvCxnSpPr>
        <p:spPr>
          <a:xfrm>
            <a:off x="6329146" y="4294880"/>
            <a:ext cx="0" cy="524975"/>
          </a:xfrm>
          <a:prstGeom prst="straightConnector1">
            <a:avLst/>
          </a:prstGeom>
          <a:ln w="57150">
            <a:solidFill>
              <a:srgbClr val="00B05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3" name="Straight Arrow Connector 92"/>
          <p:cNvCxnSpPr/>
          <p:nvPr/>
        </p:nvCxnSpPr>
        <p:spPr>
          <a:xfrm>
            <a:off x="7425041" y="2747959"/>
            <a:ext cx="15814" cy="1346963"/>
          </a:xfrm>
          <a:prstGeom prst="straightConnector1">
            <a:avLst/>
          </a:prstGeom>
          <a:ln w="57150">
            <a:solidFill>
              <a:srgbClr val="00B05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0" name="Rounded Rectangle 19"/>
          <p:cNvSpPr/>
          <p:nvPr/>
        </p:nvSpPr>
        <p:spPr>
          <a:xfrm>
            <a:off x="314961" y="1050073"/>
            <a:ext cx="11755731" cy="2790589"/>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p:cNvSpPr txBox="1"/>
          <p:nvPr/>
        </p:nvSpPr>
        <p:spPr>
          <a:xfrm>
            <a:off x="502703" y="1173292"/>
            <a:ext cx="1046922" cy="369332"/>
          </a:xfrm>
          <a:prstGeom prst="rect">
            <a:avLst/>
          </a:prstGeom>
          <a:noFill/>
        </p:spPr>
        <p:txBody>
          <a:bodyPr wrap="square" rtlCol="0">
            <a:spAutoFit/>
          </a:bodyPr>
          <a:lstStyle/>
          <a:p>
            <a:r>
              <a:rPr lang="en-US" b="1" dirty="0" smtClean="0">
                <a:solidFill>
                  <a:schemeClr val="accent1">
                    <a:lumMod val="75000"/>
                  </a:schemeClr>
                </a:solidFill>
              </a:rPr>
              <a:t>DCAE</a:t>
            </a:r>
            <a:endParaRPr lang="en-US" b="1" dirty="0">
              <a:solidFill>
                <a:schemeClr val="accent1">
                  <a:lumMod val="75000"/>
                </a:schemeClr>
              </a:solidFill>
            </a:endParaRPr>
          </a:p>
        </p:txBody>
      </p:sp>
    </p:spTree>
    <p:extLst>
      <p:ext uri="{BB962C8B-B14F-4D97-AF65-F5344CB8AC3E}">
        <p14:creationId xmlns:p14="http://schemas.microsoft.com/office/powerpoint/2010/main" val="2182381424"/>
      </p:ext>
    </p:extLst>
  </p:cSld>
  <p:clrMapOvr>
    <a:masterClrMapping/>
  </p:clrMapOvr>
  <p:transition>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extBox 59"/>
          <p:cNvSpPr txBox="1"/>
          <p:nvPr/>
        </p:nvSpPr>
        <p:spPr>
          <a:xfrm>
            <a:off x="3914422" y="5272705"/>
            <a:ext cx="1387443" cy="523220"/>
          </a:xfrm>
          <a:prstGeom prst="rect">
            <a:avLst/>
          </a:prstGeom>
          <a:noFill/>
        </p:spPr>
        <p:txBody>
          <a:bodyPr wrap="square" rtlCol="0">
            <a:spAutoFit/>
          </a:bodyPr>
          <a:lstStyle/>
          <a:p>
            <a:pPr algn="ctr"/>
            <a:r>
              <a:rPr lang="en-US" sz="1400" b="1" dirty="0" smtClean="0"/>
              <a:t>Fast</a:t>
            </a:r>
          </a:p>
          <a:p>
            <a:pPr algn="ctr"/>
            <a:r>
              <a:rPr lang="en-US" sz="1400" b="1" dirty="0" smtClean="0"/>
              <a:t>Event Stream</a:t>
            </a:r>
            <a:endParaRPr lang="en-US" sz="1400" b="1" dirty="0"/>
          </a:p>
        </p:txBody>
      </p:sp>
      <p:sp>
        <p:nvSpPr>
          <p:cNvPr id="18" name="Rounded Rectangle 17"/>
          <p:cNvSpPr/>
          <p:nvPr/>
        </p:nvSpPr>
        <p:spPr>
          <a:xfrm>
            <a:off x="7923183" y="3986906"/>
            <a:ext cx="2976966" cy="926308"/>
          </a:xfrm>
          <a:prstGeom prst="roundRect">
            <a:avLst/>
          </a:prstGeom>
          <a:noFill/>
          <a:ln w="28575">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b="1" dirty="0" smtClean="0">
                <a:solidFill>
                  <a:schemeClr val="tx1"/>
                </a:solidFill>
              </a:rPr>
              <a:t>Microservices</a:t>
            </a:r>
            <a:endParaRPr lang="en-US" b="1" dirty="0">
              <a:solidFill>
                <a:schemeClr val="tx1"/>
              </a:solidFill>
            </a:endParaRPr>
          </a:p>
        </p:txBody>
      </p:sp>
      <p:sp>
        <p:nvSpPr>
          <p:cNvPr id="2" name="Slide Number Placeholder 1"/>
          <p:cNvSpPr>
            <a:spLocks noGrp="1"/>
          </p:cNvSpPr>
          <p:nvPr>
            <p:ph type="sldNum" sz="quarter" idx="4"/>
          </p:nvPr>
        </p:nvSpPr>
        <p:spPr/>
        <p:txBody>
          <a:bodyPr/>
          <a:lstStyle/>
          <a:p>
            <a:fld id="{6C9CD605-947A-3C4E-98CB-B055F943FEBA}" type="slidenum">
              <a:rPr lang="en-US" smtClean="0"/>
              <a:pPr/>
              <a:t>29</a:t>
            </a:fld>
            <a:endParaRPr lang="en-US" dirty="0"/>
          </a:p>
        </p:txBody>
      </p:sp>
      <p:sp>
        <p:nvSpPr>
          <p:cNvPr id="52" name="Title 51"/>
          <p:cNvSpPr>
            <a:spLocks noGrp="1"/>
          </p:cNvSpPr>
          <p:nvPr>
            <p:ph type="title"/>
          </p:nvPr>
        </p:nvSpPr>
        <p:spPr/>
        <p:txBody>
          <a:bodyPr>
            <a:normAutofit fontScale="90000"/>
          </a:bodyPr>
          <a:lstStyle/>
          <a:p>
            <a:r>
              <a:rPr lang="en-US" dirty="0" smtClean="0"/>
              <a:t>DCAE &amp; RESP Integration </a:t>
            </a:r>
            <a:endParaRPr lang="en-US" dirty="0">
              <a:solidFill>
                <a:srgbClr val="FF0000"/>
              </a:solidFill>
            </a:endParaRPr>
          </a:p>
        </p:txBody>
      </p:sp>
      <p:sp>
        <p:nvSpPr>
          <p:cNvPr id="53" name="Text Placeholder 52"/>
          <p:cNvSpPr>
            <a:spLocks noGrp="1"/>
          </p:cNvSpPr>
          <p:nvPr>
            <p:ph type="body" sz="quarter" idx="10"/>
          </p:nvPr>
        </p:nvSpPr>
        <p:spPr>
          <a:xfrm>
            <a:off x="314325" y="1138238"/>
            <a:ext cx="3721384" cy="5170487"/>
          </a:xfrm>
        </p:spPr>
        <p:txBody>
          <a:bodyPr>
            <a:normAutofit lnSpcReduction="10000"/>
          </a:bodyPr>
          <a:lstStyle/>
          <a:p>
            <a:pPr marL="514350" indent="-514350">
              <a:buFont typeface="+mj-lt"/>
              <a:buAutoNum type="arabicPeriod"/>
            </a:pPr>
            <a:r>
              <a:rPr lang="en-US" sz="1600" b="1" dirty="0" smtClean="0"/>
              <a:t>Data Streamed from southbound devices</a:t>
            </a:r>
          </a:p>
          <a:p>
            <a:pPr marL="514350" indent="-514350">
              <a:buFont typeface="+mj-lt"/>
              <a:buAutoNum type="arabicPeriod"/>
            </a:pPr>
            <a:r>
              <a:rPr lang="en-US" sz="1600" b="1" dirty="0" smtClean="0"/>
              <a:t>VES </a:t>
            </a:r>
            <a:r>
              <a:rPr lang="en-US" sz="1600" b="1" dirty="0" smtClean="0">
                <a:solidFill>
                  <a:srgbClr val="C00000"/>
                </a:solidFill>
              </a:rPr>
              <a:t>collector receives </a:t>
            </a:r>
            <a:r>
              <a:rPr lang="en-US" sz="1600" b="1" dirty="0" smtClean="0"/>
              <a:t>RT stream  &amp; existing pull based measured data (acts as a  proxy)</a:t>
            </a:r>
          </a:p>
          <a:p>
            <a:pPr marL="514350" indent="-514350">
              <a:buFont typeface="+mj-lt"/>
              <a:buAutoNum type="arabicPeriod"/>
            </a:pPr>
            <a:r>
              <a:rPr lang="en-US" sz="1600" b="1" dirty="0" smtClean="0"/>
              <a:t>RT Stream can be directly received by DMaaP with </a:t>
            </a:r>
            <a:r>
              <a:rPr lang="en-US" sz="1600" b="1" dirty="0" smtClean="0">
                <a:solidFill>
                  <a:srgbClr val="C00000"/>
                </a:solidFill>
              </a:rPr>
              <a:t>Akka</a:t>
            </a:r>
            <a:r>
              <a:rPr lang="en-US" sz="1600" b="1" dirty="0" smtClean="0"/>
              <a:t> based routing</a:t>
            </a:r>
          </a:p>
          <a:p>
            <a:pPr marL="514350" indent="-514350">
              <a:buFont typeface="+mj-lt"/>
              <a:buAutoNum type="arabicPeriod"/>
            </a:pPr>
            <a:r>
              <a:rPr lang="en-US" sz="1600" b="1" dirty="0" smtClean="0"/>
              <a:t>Microservices receive events and perform analytics processing using Flink through Beam APIs</a:t>
            </a:r>
          </a:p>
          <a:p>
            <a:pPr marL="514350" indent="-514350">
              <a:buFont typeface="+mj-lt"/>
              <a:buAutoNum type="arabicPeriod"/>
            </a:pPr>
            <a:r>
              <a:rPr lang="en-US" sz="1600" b="1" dirty="0" smtClean="0"/>
              <a:t>Flink processing( Beam)</a:t>
            </a:r>
          </a:p>
          <a:p>
            <a:pPr marL="514350" indent="-514350">
              <a:buFont typeface="+mj-lt"/>
              <a:buAutoNum type="arabicPeriod"/>
            </a:pPr>
            <a:r>
              <a:rPr lang="en-US" sz="1600" b="1" dirty="0" smtClean="0"/>
              <a:t>Microservices return processed result out of DCAE </a:t>
            </a:r>
            <a:endParaRPr lang="en-US" sz="1600" b="1" dirty="0"/>
          </a:p>
          <a:p>
            <a:pPr marL="514350" indent="-514350">
              <a:buFont typeface="+mj-lt"/>
              <a:buAutoNum type="arabicPeriod"/>
            </a:pPr>
            <a:r>
              <a:rPr lang="en-US" sz="1600" b="1" dirty="0" smtClean="0"/>
              <a:t>As DMaaP Kafka/DDS event for Policy </a:t>
            </a:r>
            <a:r>
              <a:rPr lang="en-US" sz="1600" b="1" dirty="0" err="1" smtClean="0"/>
              <a:t>etc</a:t>
            </a:r>
            <a:endParaRPr lang="en-US" sz="1600" b="1" dirty="0" smtClean="0"/>
          </a:p>
          <a:p>
            <a:pPr marL="0" indent="0">
              <a:buNone/>
            </a:pPr>
            <a:r>
              <a:rPr lang="en-US" sz="1600" b="1" dirty="0" smtClean="0"/>
              <a:t>Note: both existing and new DDS flows co-exist</a:t>
            </a:r>
          </a:p>
          <a:p>
            <a:pPr marL="514350" indent="-514350">
              <a:buFont typeface="+mj-lt"/>
              <a:buAutoNum type="arabicPeriod"/>
            </a:pPr>
            <a:endParaRPr lang="en-US" sz="1600" b="1" dirty="0" smtClean="0"/>
          </a:p>
          <a:p>
            <a:pPr marL="514350" indent="-514350">
              <a:buFont typeface="+mj-lt"/>
              <a:buAutoNum type="arabicPeriod"/>
            </a:pPr>
            <a:endParaRPr lang="en-US" sz="1600" b="1" dirty="0"/>
          </a:p>
        </p:txBody>
      </p:sp>
      <p:sp>
        <p:nvSpPr>
          <p:cNvPr id="7" name="Rectangle 6"/>
          <p:cNvSpPr/>
          <p:nvPr/>
        </p:nvSpPr>
        <p:spPr>
          <a:xfrm>
            <a:off x="5050809" y="4663440"/>
            <a:ext cx="1930400" cy="6705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VES Collector+</a:t>
            </a:r>
          </a:p>
          <a:p>
            <a:pPr algn="ctr"/>
            <a:r>
              <a:rPr lang="en-US" dirty="0" smtClean="0"/>
              <a:t>(</a:t>
            </a:r>
            <a:r>
              <a:rPr lang="en-US" b="1" dirty="0" smtClean="0">
                <a:solidFill>
                  <a:schemeClr val="tx1"/>
                </a:solidFill>
              </a:rPr>
              <a:t>DDS’</a:t>
            </a:r>
            <a:r>
              <a:rPr lang="en-US" dirty="0" smtClean="0"/>
              <a:t>)</a:t>
            </a:r>
            <a:endParaRPr lang="en-US" dirty="0"/>
          </a:p>
        </p:txBody>
      </p:sp>
      <p:sp>
        <p:nvSpPr>
          <p:cNvPr id="8" name="Rectangle 7"/>
          <p:cNvSpPr/>
          <p:nvPr/>
        </p:nvSpPr>
        <p:spPr>
          <a:xfrm>
            <a:off x="5495973" y="6115063"/>
            <a:ext cx="763251" cy="31496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VNF’</a:t>
            </a:r>
            <a:endParaRPr lang="en-US" dirty="0"/>
          </a:p>
        </p:txBody>
      </p:sp>
      <p:sp>
        <p:nvSpPr>
          <p:cNvPr id="9" name="Rectangle 8"/>
          <p:cNvSpPr/>
          <p:nvPr/>
        </p:nvSpPr>
        <p:spPr>
          <a:xfrm>
            <a:off x="6371609" y="6115063"/>
            <a:ext cx="1068144" cy="280443"/>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VNF/PNF</a:t>
            </a:r>
            <a:endParaRPr lang="en-US" dirty="0"/>
          </a:p>
        </p:txBody>
      </p:sp>
      <p:sp>
        <p:nvSpPr>
          <p:cNvPr id="10" name="Up Arrow 9"/>
          <p:cNvSpPr/>
          <p:nvPr/>
        </p:nvSpPr>
        <p:spPr>
          <a:xfrm>
            <a:off x="5733960" y="5673604"/>
            <a:ext cx="223520" cy="345440"/>
          </a:xfrm>
          <a:prstGeom prst="up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10473090" y="3616524"/>
            <a:ext cx="1387443" cy="307777"/>
          </a:xfrm>
          <a:prstGeom prst="rect">
            <a:avLst/>
          </a:prstGeom>
          <a:noFill/>
        </p:spPr>
        <p:txBody>
          <a:bodyPr wrap="square" rtlCol="0">
            <a:spAutoFit/>
          </a:bodyPr>
          <a:lstStyle/>
          <a:p>
            <a:r>
              <a:rPr lang="en-US" sz="1400" b="1" dirty="0" smtClean="0"/>
              <a:t>Event Stream</a:t>
            </a:r>
            <a:endParaRPr lang="en-US" sz="1400" b="1" dirty="0"/>
          </a:p>
        </p:txBody>
      </p:sp>
      <p:sp>
        <p:nvSpPr>
          <p:cNvPr id="13" name="Rectangle 12"/>
          <p:cNvSpPr/>
          <p:nvPr/>
        </p:nvSpPr>
        <p:spPr>
          <a:xfrm>
            <a:off x="7123449" y="1905670"/>
            <a:ext cx="4338320" cy="16039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t>DMaaP+</a:t>
            </a:r>
          </a:p>
          <a:p>
            <a:pPr algn="ctr"/>
            <a:r>
              <a:rPr lang="en-US" dirty="0" smtClean="0"/>
              <a:t>Message/Data </a:t>
            </a:r>
            <a:r>
              <a:rPr lang="en-US" b="1" dirty="0" smtClean="0">
                <a:solidFill>
                  <a:schemeClr val="tx1"/>
                </a:solidFill>
              </a:rPr>
              <a:t>Router</a:t>
            </a:r>
          </a:p>
          <a:p>
            <a:pPr algn="ctr"/>
            <a:r>
              <a:rPr lang="en-US" dirty="0" smtClean="0"/>
              <a:t> ( </a:t>
            </a:r>
            <a:r>
              <a:rPr lang="en-US" b="1" dirty="0" smtClean="0">
                <a:solidFill>
                  <a:schemeClr val="tx1"/>
                </a:solidFill>
              </a:rPr>
              <a:t>Akka</a:t>
            </a:r>
            <a:r>
              <a:rPr lang="en-US" dirty="0" smtClean="0"/>
              <a:t>)</a:t>
            </a:r>
            <a:endParaRPr lang="en-US" dirty="0"/>
          </a:p>
        </p:txBody>
      </p:sp>
      <p:sp>
        <p:nvSpPr>
          <p:cNvPr id="15" name="Rectangle 14"/>
          <p:cNvSpPr/>
          <p:nvPr/>
        </p:nvSpPr>
        <p:spPr>
          <a:xfrm>
            <a:off x="5162569" y="1980088"/>
            <a:ext cx="1302510" cy="7847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DCAE</a:t>
            </a:r>
          </a:p>
          <a:p>
            <a:pPr algn="ctr"/>
            <a:r>
              <a:rPr lang="en-US" dirty="0" smtClean="0"/>
              <a:t>Controller</a:t>
            </a:r>
            <a:endParaRPr lang="en-US" dirty="0"/>
          </a:p>
        </p:txBody>
      </p:sp>
      <p:sp>
        <p:nvSpPr>
          <p:cNvPr id="20" name="Rectangle 19"/>
          <p:cNvSpPr/>
          <p:nvPr/>
        </p:nvSpPr>
        <p:spPr>
          <a:xfrm>
            <a:off x="7570489" y="2905246"/>
            <a:ext cx="1457768" cy="46023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Measurement</a:t>
            </a:r>
          </a:p>
          <a:p>
            <a:pPr algn="ctr"/>
            <a:r>
              <a:rPr lang="en-US" sz="1200" dirty="0" smtClean="0">
                <a:solidFill>
                  <a:schemeClr val="tx1"/>
                </a:solidFill>
              </a:rPr>
              <a:t> Data</a:t>
            </a:r>
            <a:endParaRPr lang="en-US" sz="1200" dirty="0">
              <a:solidFill>
                <a:schemeClr val="tx1"/>
              </a:solidFill>
            </a:endParaRPr>
          </a:p>
        </p:txBody>
      </p:sp>
      <p:sp>
        <p:nvSpPr>
          <p:cNvPr id="21" name="Rectangle 20"/>
          <p:cNvSpPr/>
          <p:nvPr/>
        </p:nvSpPr>
        <p:spPr>
          <a:xfrm>
            <a:off x="9424366" y="2895596"/>
            <a:ext cx="1457768" cy="46023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Event</a:t>
            </a:r>
          </a:p>
          <a:p>
            <a:pPr algn="ctr"/>
            <a:r>
              <a:rPr lang="en-US" sz="1200" dirty="0" smtClean="0">
                <a:solidFill>
                  <a:schemeClr val="tx1"/>
                </a:solidFill>
              </a:rPr>
              <a:t> Data</a:t>
            </a:r>
            <a:endParaRPr lang="en-US" sz="1200" dirty="0">
              <a:solidFill>
                <a:schemeClr val="tx1"/>
              </a:solidFill>
            </a:endParaRPr>
          </a:p>
        </p:txBody>
      </p:sp>
      <p:sp>
        <p:nvSpPr>
          <p:cNvPr id="22" name="Down Arrow 21"/>
          <p:cNvSpPr/>
          <p:nvPr/>
        </p:nvSpPr>
        <p:spPr>
          <a:xfrm>
            <a:off x="8444892" y="3365477"/>
            <a:ext cx="381964" cy="621430"/>
          </a:xfrm>
          <a:prstGeom prst="down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Up Arrow 22"/>
          <p:cNvSpPr/>
          <p:nvPr/>
        </p:nvSpPr>
        <p:spPr>
          <a:xfrm>
            <a:off x="9616700" y="3390494"/>
            <a:ext cx="360680" cy="561746"/>
          </a:xfrm>
          <a:prstGeom prst="up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Elbow Connector 24"/>
          <p:cNvCxnSpPr/>
          <p:nvPr/>
        </p:nvCxnSpPr>
        <p:spPr>
          <a:xfrm rot="5400000" flipH="1" flipV="1">
            <a:off x="5682403" y="3271438"/>
            <a:ext cx="1766294" cy="1079697"/>
          </a:xfrm>
          <a:prstGeom prst="bentConnector3">
            <a:avLst>
              <a:gd name="adj1" fmla="val 98072"/>
            </a:avLst>
          </a:prstGeom>
          <a:ln w="762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45" name="Elbow Connector 44"/>
          <p:cNvCxnSpPr/>
          <p:nvPr/>
        </p:nvCxnSpPr>
        <p:spPr>
          <a:xfrm rot="5400000" flipH="1" flipV="1">
            <a:off x="10223661" y="2047436"/>
            <a:ext cx="1713054" cy="396109"/>
          </a:xfrm>
          <a:prstGeom prst="bentConnector3">
            <a:avLst>
              <a:gd name="adj1" fmla="val 0"/>
            </a:avLst>
          </a:prstGeom>
          <a:ln w="762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7" name="Rectangle 46"/>
          <p:cNvSpPr/>
          <p:nvPr/>
        </p:nvSpPr>
        <p:spPr>
          <a:xfrm>
            <a:off x="4107853" y="1504189"/>
            <a:ext cx="7605730" cy="4792439"/>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p:cNvSpPr txBox="1"/>
          <p:nvPr/>
        </p:nvSpPr>
        <p:spPr>
          <a:xfrm>
            <a:off x="5849594" y="1504189"/>
            <a:ext cx="2276483" cy="461665"/>
          </a:xfrm>
          <a:prstGeom prst="rect">
            <a:avLst/>
          </a:prstGeom>
          <a:noFill/>
        </p:spPr>
        <p:txBody>
          <a:bodyPr wrap="square" rtlCol="0">
            <a:spAutoFit/>
          </a:bodyPr>
          <a:lstStyle/>
          <a:p>
            <a:r>
              <a:rPr lang="en-US" sz="2400" dirty="0" smtClean="0"/>
              <a:t>DCAE+ ( RESP)</a:t>
            </a:r>
            <a:endParaRPr lang="en-US" sz="2400" dirty="0"/>
          </a:p>
        </p:txBody>
      </p:sp>
      <p:sp>
        <p:nvSpPr>
          <p:cNvPr id="51" name="Rectangle 50"/>
          <p:cNvSpPr/>
          <p:nvPr/>
        </p:nvSpPr>
        <p:spPr>
          <a:xfrm>
            <a:off x="10496569" y="1053296"/>
            <a:ext cx="1606952" cy="335667"/>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Event Handler</a:t>
            </a:r>
            <a:endParaRPr lang="en-US" dirty="0"/>
          </a:p>
        </p:txBody>
      </p:sp>
      <p:sp>
        <p:nvSpPr>
          <p:cNvPr id="54" name="Rectangle 53"/>
          <p:cNvSpPr/>
          <p:nvPr/>
        </p:nvSpPr>
        <p:spPr>
          <a:xfrm rot="16200000">
            <a:off x="3216723" y="3346949"/>
            <a:ext cx="2890431" cy="4602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DCAE Orchestration</a:t>
            </a:r>
            <a:endParaRPr lang="en-US" dirty="0"/>
          </a:p>
        </p:txBody>
      </p:sp>
      <p:sp>
        <p:nvSpPr>
          <p:cNvPr id="55" name="TextBox 54"/>
          <p:cNvSpPr txBox="1"/>
          <p:nvPr/>
        </p:nvSpPr>
        <p:spPr>
          <a:xfrm>
            <a:off x="4964203" y="4070437"/>
            <a:ext cx="1276431" cy="307777"/>
          </a:xfrm>
          <a:prstGeom prst="rect">
            <a:avLst/>
          </a:prstGeom>
          <a:noFill/>
        </p:spPr>
        <p:txBody>
          <a:bodyPr wrap="square" rtlCol="0">
            <a:spAutoFit/>
          </a:bodyPr>
          <a:lstStyle/>
          <a:p>
            <a:r>
              <a:rPr lang="en-US" sz="1400" b="1" dirty="0" smtClean="0"/>
              <a:t>(DDS/Kafka)</a:t>
            </a:r>
            <a:endParaRPr lang="en-US" sz="1400" b="1" dirty="0"/>
          </a:p>
        </p:txBody>
      </p:sp>
      <p:sp>
        <p:nvSpPr>
          <p:cNvPr id="56" name="TextBox 55"/>
          <p:cNvSpPr txBox="1"/>
          <p:nvPr/>
        </p:nvSpPr>
        <p:spPr>
          <a:xfrm>
            <a:off x="4369191" y="1099602"/>
            <a:ext cx="2461511" cy="369332"/>
          </a:xfrm>
          <a:prstGeom prst="rect">
            <a:avLst/>
          </a:prstGeom>
          <a:solidFill>
            <a:schemeClr val="accent2">
              <a:lumMod val="20000"/>
              <a:lumOff val="80000"/>
            </a:schemeClr>
          </a:solidFill>
        </p:spPr>
        <p:txBody>
          <a:bodyPr wrap="square" rtlCol="0">
            <a:spAutoFit/>
          </a:bodyPr>
          <a:lstStyle/>
          <a:p>
            <a:r>
              <a:rPr lang="en-US" dirty="0" smtClean="0"/>
              <a:t>Configuration and policy</a:t>
            </a:r>
            <a:endParaRPr lang="en-US" dirty="0"/>
          </a:p>
        </p:txBody>
      </p:sp>
      <p:cxnSp>
        <p:nvCxnSpPr>
          <p:cNvPr id="58" name="Straight Arrow Connector 57"/>
          <p:cNvCxnSpPr/>
          <p:nvPr/>
        </p:nvCxnSpPr>
        <p:spPr>
          <a:xfrm>
            <a:off x="5274329" y="1433069"/>
            <a:ext cx="0" cy="383679"/>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59" name="Can 58"/>
          <p:cNvSpPr/>
          <p:nvPr/>
        </p:nvSpPr>
        <p:spPr>
          <a:xfrm>
            <a:off x="9463633" y="5795925"/>
            <a:ext cx="466908" cy="405113"/>
          </a:xfrm>
          <a:prstGeom prst="ca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KV</a:t>
            </a:r>
            <a:endParaRPr lang="en-US" dirty="0"/>
          </a:p>
        </p:txBody>
      </p:sp>
      <p:sp>
        <p:nvSpPr>
          <p:cNvPr id="30" name="Rectangle 29"/>
          <p:cNvSpPr/>
          <p:nvPr/>
        </p:nvSpPr>
        <p:spPr>
          <a:xfrm>
            <a:off x="4682158" y="6115148"/>
            <a:ext cx="763251" cy="31496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IoT</a:t>
            </a:r>
            <a:endParaRPr lang="en-US" dirty="0"/>
          </a:p>
        </p:txBody>
      </p:sp>
      <p:sp>
        <p:nvSpPr>
          <p:cNvPr id="31" name="Up Arrow 30"/>
          <p:cNvSpPr/>
          <p:nvPr/>
        </p:nvSpPr>
        <p:spPr>
          <a:xfrm>
            <a:off x="5085524" y="5666878"/>
            <a:ext cx="223520" cy="345440"/>
          </a:xfrm>
          <a:prstGeom prst="up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ounded Rectangle 2"/>
          <p:cNvSpPr/>
          <p:nvPr/>
        </p:nvSpPr>
        <p:spPr>
          <a:xfrm>
            <a:off x="8342617" y="5791761"/>
            <a:ext cx="995743" cy="441115"/>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Flink </a:t>
            </a:r>
            <a:endParaRPr lang="en-US" dirty="0"/>
          </a:p>
        </p:txBody>
      </p:sp>
      <p:sp>
        <p:nvSpPr>
          <p:cNvPr id="4" name="TextBox 3"/>
          <p:cNvSpPr txBox="1"/>
          <p:nvPr/>
        </p:nvSpPr>
        <p:spPr>
          <a:xfrm>
            <a:off x="8714958" y="4991941"/>
            <a:ext cx="2750083" cy="369332"/>
          </a:xfrm>
          <a:prstGeom prst="rect">
            <a:avLst/>
          </a:prstGeom>
          <a:noFill/>
        </p:spPr>
        <p:txBody>
          <a:bodyPr wrap="square" rtlCol="0">
            <a:spAutoFit/>
          </a:bodyPr>
          <a:lstStyle/>
          <a:p>
            <a:pPr algn="ctr"/>
            <a:r>
              <a:rPr lang="en-US" b="1" dirty="0"/>
              <a:t>Analytics  Framework</a:t>
            </a:r>
          </a:p>
        </p:txBody>
      </p:sp>
      <p:sp>
        <p:nvSpPr>
          <p:cNvPr id="5" name="Rounded Rectangle 4"/>
          <p:cNvSpPr/>
          <p:nvPr/>
        </p:nvSpPr>
        <p:spPr>
          <a:xfrm>
            <a:off x="10745367" y="5354880"/>
            <a:ext cx="739942" cy="40873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CDAP</a:t>
            </a:r>
            <a:endParaRPr lang="en-US" dirty="0"/>
          </a:p>
        </p:txBody>
      </p:sp>
      <p:sp>
        <p:nvSpPr>
          <p:cNvPr id="35" name="Can 34"/>
          <p:cNvSpPr/>
          <p:nvPr/>
        </p:nvSpPr>
        <p:spPr>
          <a:xfrm>
            <a:off x="10933358" y="5827763"/>
            <a:ext cx="466908" cy="405113"/>
          </a:xfrm>
          <a:prstGeom prst="can">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DB</a:t>
            </a:r>
            <a:endParaRPr lang="en-US" dirty="0"/>
          </a:p>
        </p:txBody>
      </p:sp>
      <p:sp>
        <p:nvSpPr>
          <p:cNvPr id="6" name="Rounded Rectangle 5"/>
          <p:cNvSpPr/>
          <p:nvPr/>
        </p:nvSpPr>
        <p:spPr>
          <a:xfrm>
            <a:off x="8369952" y="5534644"/>
            <a:ext cx="949992" cy="314692"/>
          </a:xfrm>
          <a:prstGeom prst="roundRect">
            <a:avLst/>
          </a:prstGeom>
          <a:solidFill>
            <a:schemeClr val="accent1">
              <a:lumMod val="50000"/>
            </a:scheme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Beam</a:t>
            </a:r>
            <a:endParaRPr lang="en-US" b="1" dirty="0">
              <a:solidFill>
                <a:schemeClr val="tx1"/>
              </a:solidFill>
            </a:endParaRPr>
          </a:p>
        </p:txBody>
      </p:sp>
      <p:sp>
        <p:nvSpPr>
          <p:cNvPr id="16" name="Rounded Rectangle 15"/>
          <p:cNvSpPr/>
          <p:nvPr/>
        </p:nvSpPr>
        <p:spPr>
          <a:xfrm>
            <a:off x="8126077" y="5057347"/>
            <a:ext cx="3480728" cy="1239281"/>
          </a:xfrm>
          <a:prstGeom prst="roundRect">
            <a:avLst/>
          </a:prstGeom>
          <a:noFill/>
          <a:ln w="28575">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a:off x="8329583" y="4439527"/>
            <a:ext cx="698674" cy="408186"/>
          </a:xfrm>
          <a:prstGeom prst="roundRect">
            <a:avLst/>
          </a:prstGeom>
          <a:solidFill>
            <a:srgbClr val="7030A0">
              <a:alpha val="5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TCA </a:t>
            </a:r>
            <a:endParaRPr lang="en-US" dirty="0"/>
          </a:p>
        </p:txBody>
      </p:sp>
      <p:cxnSp>
        <p:nvCxnSpPr>
          <p:cNvPr id="40" name="Elbow Connector 39"/>
          <p:cNvCxnSpPr/>
          <p:nvPr/>
        </p:nvCxnSpPr>
        <p:spPr>
          <a:xfrm rot="5400000" flipH="1" flipV="1">
            <a:off x="6074591" y="3590202"/>
            <a:ext cx="1191201" cy="955274"/>
          </a:xfrm>
          <a:prstGeom prst="bentConnector3">
            <a:avLst>
              <a:gd name="adj1" fmla="val 102089"/>
            </a:avLst>
          </a:prstGeom>
          <a:ln w="762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6" name="Rounded Rectangle 45"/>
          <p:cNvSpPr/>
          <p:nvPr/>
        </p:nvSpPr>
        <p:spPr>
          <a:xfrm>
            <a:off x="9180656" y="4428252"/>
            <a:ext cx="796723" cy="408186"/>
          </a:xfrm>
          <a:prstGeom prst="roundRect">
            <a:avLst/>
          </a:prstGeom>
          <a:solidFill>
            <a:srgbClr val="7030A0">
              <a:alpha val="5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VoLTE </a:t>
            </a:r>
            <a:endParaRPr lang="en-US" dirty="0"/>
          </a:p>
        </p:txBody>
      </p:sp>
      <p:sp>
        <p:nvSpPr>
          <p:cNvPr id="33" name="Up-Down Arrow 32"/>
          <p:cNvSpPr/>
          <p:nvPr/>
        </p:nvSpPr>
        <p:spPr>
          <a:xfrm>
            <a:off x="8581855" y="4883291"/>
            <a:ext cx="266207" cy="680809"/>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Down Arrow 48"/>
          <p:cNvSpPr/>
          <p:nvPr/>
        </p:nvSpPr>
        <p:spPr>
          <a:xfrm>
            <a:off x="8002096" y="3372975"/>
            <a:ext cx="381964" cy="621430"/>
          </a:xfrm>
          <a:prstGeom prst="downArrow">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Up Arrow 49"/>
          <p:cNvSpPr/>
          <p:nvPr/>
        </p:nvSpPr>
        <p:spPr>
          <a:xfrm>
            <a:off x="10044895" y="3397206"/>
            <a:ext cx="360680" cy="561746"/>
          </a:xfrm>
          <a:prstGeom prst="upArrow">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7" name="Elbow Connector 56"/>
          <p:cNvCxnSpPr/>
          <p:nvPr/>
        </p:nvCxnSpPr>
        <p:spPr>
          <a:xfrm rot="5400000" flipH="1" flipV="1">
            <a:off x="10319848" y="2154876"/>
            <a:ext cx="1724306" cy="497282"/>
          </a:xfrm>
          <a:prstGeom prst="bentConnector3">
            <a:avLst>
              <a:gd name="adj1" fmla="val -2083"/>
            </a:avLst>
          </a:prstGeom>
          <a:ln w="762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V="1">
            <a:off x="6692684" y="5546053"/>
            <a:ext cx="0" cy="466265"/>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6716627" y="5582937"/>
            <a:ext cx="1315345" cy="307777"/>
          </a:xfrm>
          <a:prstGeom prst="rect">
            <a:avLst/>
          </a:prstGeom>
          <a:noFill/>
        </p:spPr>
        <p:txBody>
          <a:bodyPr wrap="square" rtlCol="0">
            <a:spAutoFit/>
          </a:bodyPr>
          <a:lstStyle/>
          <a:p>
            <a:r>
              <a:rPr lang="en-US" sz="1400" b="1" dirty="0" smtClean="0"/>
              <a:t>Pull/SNMP</a:t>
            </a:r>
            <a:endParaRPr lang="en-US" sz="1400" b="1" dirty="0"/>
          </a:p>
        </p:txBody>
      </p:sp>
      <p:sp>
        <p:nvSpPr>
          <p:cNvPr id="61" name="Oval 60"/>
          <p:cNvSpPr/>
          <p:nvPr/>
        </p:nvSpPr>
        <p:spPr bwMode="auto">
          <a:xfrm>
            <a:off x="4226602" y="5719474"/>
            <a:ext cx="308606" cy="253701"/>
          </a:xfrm>
          <a:prstGeom prst="ellipse">
            <a:avLst/>
          </a:prstGeom>
          <a:solidFill>
            <a:schemeClr val="accent5">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b="1" dirty="0" smtClean="0">
                <a:solidFill>
                  <a:srgbClr val="C00000"/>
                </a:solidFill>
                <a:latin typeface="+mn-ea"/>
              </a:rPr>
              <a:t>1</a:t>
            </a:r>
          </a:p>
        </p:txBody>
      </p:sp>
      <p:sp>
        <p:nvSpPr>
          <p:cNvPr id="62" name="Oval 61"/>
          <p:cNvSpPr/>
          <p:nvPr/>
        </p:nvSpPr>
        <p:spPr bwMode="auto">
          <a:xfrm>
            <a:off x="7959038" y="4076932"/>
            <a:ext cx="308606" cy="253701"/>
          </a:xfrm>
          <a:prstGeom prst="ellipse">
            <a:avLst/>
          </a:prstGeom>
          <a:solidFill>
            <a:schemeClr val="accent5">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b="1" dirty="0" smtClean="0">
                <a:solidFill>
                  <a:srgbClr val="C00000"/>
                </a:solidFill>
                <a:latin typeface="+mn-ea"/>
              </a:rPr>
              <a:t>4</a:t>
            </a:r>
          </a:p>
        </p:txBody>
      </p:sp>
      <p:sp>
        <p:nvSpPr>
          <p:cNvPr id="63" name="Oval 62"/>
          <p:cNvSpPr/>
          <p:nvPr/>
        </p:nvSpPr>
        <p:spPr bwMode="auto">
          <a:xfrm>
            <a:off x="5599946" y="4476164"/>
            <a:ext cx="308606" cy="253701"/>
          </a:xfrm>
          <a:prstGeom prst="ellipse">
            <a:avLst/>
          </a:prstGeom>
          <a:solidFill>
            <a:schemeClr val="accent5">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b="1" dirty="0">
                <a:solidFill>
                  <a:srgbClr val="C00000"/>
                </a:solidFill>
                <a:latin typeface="+mn-ea"/>
              </a:rPr>
              <a:t>2</a:t>
            </a:r>
            <a:endParaRPr lang="en-US" sz="1200" b="1" dirty="0" smtClean="0">
              <a:solidFill>
                <a:srgbClr val="C00000"/>
              </a:solidFill>
              <a:latin typeface="+mn-ea"/>
            </a:endParaRPr>
          </a:p>
        </p:txBody>
      </p:sp>
      <p:sp>
        <p:nvSpPr>
          <p:cNvPr id="64" name="Oval 63"/>
          <p:cNvSpPr/>
          <p:nvPr/>
        </p:nvSpPr>
        <p:spPr bwMode="auto">
          <a:xfrm>
            <a:off x="8871635" y="5211321"/>
            <a:ext cx="308606" cy="253701"/>
          </a:xfrm>
          <a:prstGeom prst="ellipse">
            <a:avLst/>
          </a:prstGeom>
          <a:solidFill>
            <a:schemeClr val="accent5">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b="1" dirty="0" smtClean="0">
                <a:solidFill>
                  <a:srgbClr val="C00000"/>
                </a:solidFill>
                <a:latin typeface="+mn-ea"/>
              </a:rPr>
              <a:t>5</a:t>
            </a:r>
          </a:p>
        </p:txBody>
      </p:sp>
      <p:sp>
        <p:nvSpPr>
          <p:cNvPr id="41" name="TextBox 40"/>
          <p:cNvSpPr txBox="1"/>
          <p:nvPr/>
        </p:nvSpPr>
        <p:spPr>
          <a:xfrm>
            <a:off x="8247006" y="5028535"/>
            <a:ext cx="547438" cy="307777"/>
          </a:xfrm>
          <a:prstGeom prst="rect">
            <a:avLst/>
          </a:prstGeom>
          <a:noFill/>
        </p:spPr>
        <p:txBody>
          <a:bodyPr wrap="square" rtlCol="0">
            <a:spAutoFit/>
          </a:bodyPr>
          <a:lstStyle/>
          <a:p>
            <a:r>
              <a:rPr lang="en-US" sz="1400" b="1" dirty="0" smtClean="0"/>
              <a:t>API</a:t>
            </a:r>
            <a:endParaRPr lang="en-US" sz="1400" b="1" dirty="0"/>
          </a:p>
        </p:txBody>
      </p:sp>
      <p:sp>
        <p:nvSpPr>
          <p:cNvPr id="65" name="Oval 64"/>
          <p:cNvSpPr/>
          <p:nvPr/>
        </p:nvSpPr>
        <p:spPr bwMode="auto">
          <a:xfrm>
            <a:off x="10198309" y="1117346"/>
            <a:ext cx="308606" cy="253701"/>
          </a:xfrm>
          <a:prstGeom prst="ellipse">
            <a:avLst/>
          </a:prstGeom>
          <a:solidFill>
            <a:schemeClr val="accent5">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b="1" dirty="0">
                <a:solidFill>
                  <a:srgbClr val="C00000"/>
                </a:solidFill>
                <a:latin typeface="+mn-ea"/>
              </a:rPr>
              <a:t>7</a:t>
            </a:r>
            <a:endParaRPr lang="en-US" sz="1200" b="1" dirty="0" smtClean="0">
              <a:solidFill>
                <a:srgbClr val="C00000"/>
              </a:solidFill>
              <a:latin typeface="+mn-ea"/>
            </a:endParaRPr>
          </a:p>
        </p:txBody>
      </p:sp>
      <p:sp>
        <p:nvSpPr>
          <p:cNvPr id="66" name="Oval 65"/>
          <p:cNvSpPr/>
          <p:nvPr/>
        </p:nvSpPr>
        <p:spPr bwMode="auto">
          <a:xfrm>
            <a:off x="9364514" y="3620215"/>
            <a:ext cx="308606" cy="253701"/>
          </a:xfrm>
          <a:prstGeom prst="ellipse">
            <a:avLst/>
          </a:prstGeom>
          <a:solidFill>
            <a:schemeClr val="accent5">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b="1" dirty="0">
                <a:solidFill>
                  <a:srgbClr val="C00000"/>
                </a:solidFill>
                <a:latin typeface="+mn-ea"/>
              </a:rPr>
              <a:t>6</a:t>
            </a:r>
            <a:endParaRPr lang="en-US" sz="1200" b="1" dirty="0" smtClean="0">
              <a:solidFill>
                <a:srgbClr val="C00000"/>
              </a:solidFill>
              <a:latin typeface="+mn-ea"/>
            </a:endParaRPr>
          </a:p>
        </p:txBody>
      </p:sp>
      <p:sp>
        <p:nvSpPr>
          <p:cNvPr id="67" name="TextBox 66"/>
          <p:cNvSpPr txBox="1"/>
          <p:nvPr/>
        </p:nvSpPr>
        <p:spPr>
          <a:xfrm>
            <a:off x="10086569" y="1548019"/>
            <a:ext cx="1276431" cy="307777"/>
          </a:xfrm>
          <a:prstGeom prst="rect">
            <a:avLst/>
          </a:prstGeom>
          <a:noFill/>
        </p:spPr>
        <p:txBody>
          <a:bodyPr wrap="square" rtlCol="0">
            <a:spAutoFit/>
          </a:bodyPr>
          <a:lstStyle/>
          <a:p>
            <a:r>
              <a:rPr lang="en-US" sz="1400" b="1" dirty="0" smtClean="0"/>
              <a:t>(Kafka/DDS)</a:t>
            </a:r>
            <a:endParaRPr lang="en-US" sz="1400" b="1" dirty="0"/>
          </a:p>
        </p:txBody>
      </p:sp>
      <p:sp>
        <p:nvSpPr>
          <p:cNvPr id="68" name="Rounded Rectangle 67"/>
          <p:cNvSpPr/>
          <p:nvPr/>
        </p:nvSpPr>
        <p:spPr>
          <a:xfrm>
            <a:off x="10031116" y="4434989"/>
            <a:ext cx="796723" cy="408186"/>
          </a:xfrm>
          <a:prstGeom prst="roundRect">
            <a:avLst/>
          </a:prstGeom>
          <a:solidFill>
            <a:srgbClr val="7030A0">
              <a:alpha val="5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LB </a:t>
            </a:r>
            <a:endParaRPr lang="en-US" dirty="0"/>
          </a:p>
        </p:txBody>
      </p:sp>
      <p:sp>
        <p:nvSpPr>
          <p:cNvPr id="69" name="Oval 68"/>
          <p:cNvSpPr/>
          <p:nvPr/>
        </p:nvSpPr>
        <p:spPr bwMode="auto">
          <a:xfrm>
            <a:off x="7285450" y="2577655"/>
            <a:ext cx="308606" cy="253701"/>
          </a:xfrm>
          <a:prstGeom prst="ellipse">
            <a:avLst/>
          </a:prstGeom>
          <a:solidFill>
            <a:schemeClr val="accent5">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b="1" dirty="0" smtClean="0">
                <a:solidFill>
                  <a:srgbClr val="C00000"/>
                </a:solidFill>
                <a:latin typeface="+mn-ea"/>
              </a:rPr>
              <a:t>3</a:t>
            </a:r>
          </a:p>
        </p:txBody>
      </p:sp>
      <p:sp>
        <p:nvSpPr>
          <p:cNvPr id="11" name="Oval Callout 10"/>
          <p:cNvSpPr/>
          <p:nvPr/>
        </p:nvSpPr>
        <p:spPr>
          <a:xfrm>
            <a:off x="5599947" y="3542261"/>
            <a:ext cx="1994110" cy="637072"/>
          </a:xfrm>
          <a:prstGeom prst="wedgeEllipseCallout">
            <a:avLst>
              <a:gd name="adj1" fmla="val 59858"/>
              <a:gd name="adj2" fmla="val 79142"/>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accent1">
                    <a:lumMod val="75000"/>
                  </a:schemeClr>
                </a:solidFill>
              </a:rPr>
              <a:t>Micro Services registered and managed through MSB</a:t>
            </a:r>
            <a:endParaRPr lang="en-US" sz="1000" b="1" dirty="0">
              <a:solidFill>
                <a:schemeClr val="accent1">
                  <a:lumMod val="75000"/>
                </a:schemeClr>
              </a:solidFill>
            </a:endParaRPr>
          </a:p>
        </p:txBody>
      </p:sp>
    </p:spTree>
    <p:extLst>
      <p:ext uri="{BB962C8B-B14F-4D97-AF65-F5344CB8AC3E}">
        <p14:creationId xmlns:p14="http://schemas.microsoft.com/office/powerpoint/2010/main" val="3235728873"/>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2" grpId="0" animBg="1"/>
      <p:bldP spid="63" grpId="0" animBg="1"/>
      <p:bldP spid="64" grpId="0" animBg="1"/>
      <p:bldP spid="65" grpId="0" animBg="1"/>
      <p:bldP spid="66" grpId="0" animBg="1"/>
      <p:bldP spid="6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a:t>
            </a:fld>
            <a:endParaRPr lang="en-US" dirty="0"/>
          </a:p>
        </p:txBody>
      </p:sp>
      <p:sp>
        <p:nvSpPr>
          <p:cNvPr id="3" name="Title 2"/>
          <p:cNvSpPr>
            <a:spLocks noGrp="1"/>
          </p:cNvSpPr>
          <p:nvPr>
            <p:ph type="title"/>
          </p:nvPr>
        </p:nvSpPr>
        <p:spPr>
          <a:xfrm>
            <a:off x="366183" y="295802"/>
            <a:ext cx="11506200" cy="644723"/>
          </a:xfrm>
        </p:spPr>
        <p:txBody>
          <a:bodyPr>
            <a:normAutofit fontScale="90000"/>
          </a:bodyPr>
          <a:lstStyle/>
          <a:p>
            <a:pPr algn="ctr"/>
            <a:r>
              <a:rPr lang="en-US" b="1" dirty="0" smtClean="0"/>
              <a:t>What is RESP?</a:t>
            </a:r>
            <a:r>
              <a:rPr lang="en-US" b="1" dirty="0"/>
              <a:t/>
            </a:r>
            <a:br>
              <a:rPr lang="en-US" b="1" dirty="0"/>
            </a:br>
            <a:endParaRPr lang="en-US" dirty="0"/>
          </a:p>
        </p:txBody>
      </p:sp>
      <p:sp>
        <p:nvSpPr>
          <p:cNvPr id="4" name="Text Placeholder 3"/>
          <p:cNvSpPr>
            <a:spLocks noGrp="1"/>
          </p:cNvSpPr>
          <p:nvPr>
            <p:ph type="body" sz="quarter" idx="10"/>
          </p:nvPr>
        </p:nvSpPr>
        <p:spPr>
          <a:xfrm>
            <a:off x="314325" y="1138238"/>
            <a:ext cx="11500686" cy="5170487"/>
          </a:xfrm>
        </p:spPr>
        <p:txBody>
          <a:bodyPr>
            <a:normAutofit/>
          </a:bodyPr>
          <a:lstStyle/>
          <a:p>
            <a:pPr marL="0" indent="0">
              <a:buNone/>
            </a:pPr>
            <a:r>
              <a:rPr lang="en-US" sz="2400" b="1" dirty="0"/>
              <a:t>R</a:t>
            </a:r>
            <a:r>
              <a:rPr lang="en-US" sz="2400" b="1" dirty="0" smtClean="0"/>
              <a:t>eal-time data event streaming and processing pipeline comprised of:</a:t>
            </a:r>
          </a:p>
          <a:p>
            <a:r>
              <a:rPr lang="en-US" sz="2400" b="1" dirty="0" smtClean="0"/>
              <a:t>Real-time </a:t>
            </a:r>
            <a:r>
              <a:rPr lang="en-US" sz="2400" b="1" dirty="0"/>
              <a:t>E</a:t>
            </a:r>
            <a:r>
              <a:rPr lang="en-US" sz="2400" b="1" dirty="0" smtClean="0"/>
              <a:t>vent Streaming </a:t>
            </a:r>
            <a:r>
              <a:rPr lang="en-US" sz="2400" b="1" dirty="0"/>
              <a:t>M</a:t>
            </a:r>
            <a:r>
              <a:rPr lang="en-US" sz="2400" b="1" dirty="0" smtClean="0"/>
              <a:t>iddleware</a:t>
            </a:r>
            <a:endParaRPr lang="en-US" sz="1800" b="1" dirty="0" smtClean="0"/>
          </a:p>
          <a:p>
            <a:pPr lvl="1"/>
            <a:r>
              <a:rPr lang="en-US" sz="1800" dirty="0" err="1" smtClean="0"/>
              <a:t>QoS</a:t>
            </a:r>
            <a:r>
              <a:rPr lang="en-US" sz="1800" dirty="0" smtClean="0"/>
              <a:t>-based reliable real-time end-to-end event streaming</a:t>
            </a:r>
          </a:p>
          <a:p>
            <a:pPr lvl="1"/>
            <a:r>
              <a:rPr lang="en-US" sz="1800" dirty="0"/>
              <a:t>Non-blocking, highly available collection and routing of </a:t>
            </a:r>
            <a:r>
              <a:rPr lang="en-US" sz="1800" dirty="0" smtClean="0"/>
              <a:t>events</a:t>
            </a:r>
          </a:p>
          <a:p>
            <a:pPr lvl="1"/>
            <a:r>
              <a:rPr lang="en-US" sz="1800" dirty="0" smtClean="0"/>
              <a:t>Asynchronous pub/sub based communication</a:t>
            </a:r>
          </a:p>
          <a:p>
            <a:pPr lvl="1"/>
            <a:r>
              <a:rPr lang="en-US" sz="1800" dirty="0" smtClean="0"/>
              <a:t>Consistent synchronization to accurately represent network states</a:t>
            </a:r>
          </a:p>
          <a:p>
            <a:pPr lvl="1"/>
            <a:r>
              <a:rPr lang="en-US" sz="1800" dirty="0" smtClean="0"/>
              <a:t>Model-driven approach through data </a:t>
            </a:r>
            <a:r>
              <a:rPr lang="en-US" sz="1800" dirty="0"/>
              <a:t>m</a:t>
            </a:r>
            <a:r>
              <a:rPr lang="en-US" sz="1800" dirty="0" smtClean="0"/>
              <a:t>odels for consistent structure</a:t>
            </a:r>
          </a:p>
          <a:p>
            <a:r>
              <a:rPr lang="en-US" sz="2400" b="1" dirty="0" smtClean="0"/>
              <a:t>Real-time Processing for Data Analytics</a:t>
            </a:r>
          </a:p>
          <a:p>
            <a:pPr lvl="1"/>
            <a:r>
              <a:rPr lang="en-US" sz="1800" dirty="0" smtClean="0"/>
              <a:t>Efficient and reliable processing of data in motion </a:t>
            </a:r>
          </a:p>
          <a:p>
            <a:pPr marL="457200" lvl="1" indent="0">
              <a:buNone/>
            </a:pPr>
            <a:r>
              <a:rPr lang="en-US" sz="1800" dirty="0"/>
              <a:t> </a:t>
            </a:r>
            <a:r>
              <a:rPr lang="en-US" sz="1800" dirty="0" smtClean="0"/>
              <a:t>    (via reducing a huge amount of data influx through tiered deployment)</a:t>
            </a:r>
          </a:p>
          <a:p>
            <a:pPr lvl="1"/>
            <a:r>
              <a:rPr lang="en-US" sz="1800" dirty="0"/>
              <a:t>I</a:t>
            </a:r>
            <a:r>
              <a:rPr lang="en-US" sz="1800" dirty="0" smtClean="0"/>
              <a:t>n-memory very fast, efficient and reliable processing </a:t>
            </a:r>
          </a:p>
          <a:p>
            <a:r>
              <a:rPr lang="en-US" sz="2400" b="1" dirty="0" smtClean="0"/>
              <a:t>Geo-data </a:t>
            </a:r>
            <a:r>
              <a:rPr lang="en-US" sz="2400" b="1" dirty="0"/>
              <a:t>S</a:t>
            </a:r>
            <a:r>
              <a:rPr lang="en-US" sz="2400" b="1" dirty="0" smtClean="0"/>
              <a:t>tore and Synchronization</a:t>
            </a:r>
          </a:p>
          <a:p>
            <a:pPr lvl="1"/>
            <a:r>
              <a:rPr lang="en-US" sz="1800" dirty="0" smtClean="0"/>
              <a:t>Services that need states preserved with consistent geo-data event store and event streaming-based data synchronization</a:t>
            </a:r>
          </a:p>
        </p:txBody>
      </p:sp>
    </p:spTree>
    <p:extLst>
      <p:ext uri="{BB962C8B-B14F-4D97-AF65-F5344CB8AC3E}">
        <p14:creationId xmlns:p14="http://schemas.microsoft.com/office/powerpoint/2010/main" val="2872543133"/>
      </p:ext>
    </p:extLst>
  </p:cSld>
  <p:clrMapOvr>
    <a:masterClrMapping/>
  </p:clrMapOvr>
  <p:transition>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5360106" y="1943584"/>
            <a:ext cx="4350747" cy="2115391"/>
          </a:xfrm>
          <a:prstGeom prst="rect">
            <a:avLst/>
          </a:prstGeom>
          <a:solidFill>
            <a:srgbClr val="7030A0">
              <a:alpha val="51000"/>
            </a:srgbClr>
          </a:solidFill>
          <a:ln w="38100" cap="flat" cmpd="sng" algn="ctr">
            <a:solidFill>
              <a:schemeClr val="tx1"/>
            </a:solidFill>
            <a:prstDash val="dash"/>
            <a:round/>
            <a:headEnd type="none" w="med" len="med"/>
            <a:tailEnd type="none" w="med" len="med"/>
          </a:ln>
          <a:effectLst/>
          <a:scene3d>
            <a:camera prst="orthographicFront">
              <a:rot lat="0" lon="0" rev="0"/>
            </a:camera>
            <a:lightRig rig="contrasting" dir="t">
              <a:rot lat="0" lon="0" rev="7800000"/>
            </a:lightRig>
          </a:scene3d>
          <a:sp3d>
            <a:bevelT w="139700" h="139700"/>
          </a:sp3d>
        </p:spPr>
        <p:txBody>
          <a:bodyPr vert="horz" wrap="square" lIns="91440" tIns="45720" rIns="91440" bIns="45720" numCol="1" rtlCol="0" anchor="t" anchorCtr="0" compatLnSpc="1">
            <a:prstTxWarp prst="textNoShape">
              <a:avLst/>
            </a:prstTxWarp>
          </a:bodyPr>
          <a:lstStyle/>
          <a:p>
            <a:pPr algn="ctr" defTabSz="801688" eaLnBrk="1" hangingPunct="1"/>
            <a:endParaRPr lang="en-US" sz="1200" b="0" dirty="0" smtClean="0">
              <a:latin typeface="+mn-ea"/>
            </a:endParaRPr>
          </a:p>
        </p:txBody>
      </p:sp>
      <p:grpSp>
        <p:nvGrpSpPr>
          <p:cNvPr id="3" name="Group 2"/>
          <p:cNvGrpSpPr/>
          <p:nvPr/>
        </p:nvGrpSpPr>
        <p:grpSpPr>
          <a:xfrm>
            <a:off x="4037427" y="4628628"/>
            <a:ext cx="3168352" cy="1764290"/>
            <a:chOff x="6817667" y="5013970"/>
            <a:chExt cx="2520280" cy="1764290"/>
          </a:xfrm>
        </p:grpSpPr>
        <p:sp>
          <p:nvSpPr>
            <p:cNvPr id="4" name="Rectangle 3"/>
            <p:cNvSpPr/>
            <p:nvPr/>
          </p:nvSpPr>
          <p:spPr bwMode="auto">
            <a:xfrm>
              <a:off x="6817667" y="5013970"/>
              <a:ext cx="2304256" cy="1728192"/>
            </a:xfrm>
            <a:prstGeom prst="rect">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endParaRPr lang="en-US" sz="1200" b="0" dirty="0" smtClean="0">
                <a:latin typeface="+mn-ea"/>
              </a:endParaRPr>
            </a:p>
          </p:txBody>
        </p:sp>
        <p:sp>
          <p:nvSpPr>
            <p:cNvPr id="5" name="Cloud 4"/>
            <p:cNvSpPr/>
            <p:nvPr/>
          </p:nvSpPr>
          <p:spPr bwMode="auto">
            <a:xfrm>
              <a:off x="6817667" y="5085978"/>
              <a:ext cx="2232248" cy="1621407"/>
            </a:xfrm>
            <a:prstGeom prst="cloud">
              <a:avLst/>
            </a:prstGeom>
            <a:solidFill>
              <a:schemeClr val="accent1">
                <a:lumMod val="9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endParaRPr lang="en-US" sz="1200" b="0" dirty="0" smtClean="0">
                <a:latin typeface="+mn-ea"/>
              </a:endParaRPr>
            </a:p>
          </p:txBody>
        </p:sp>
        <p:grpSp>
          <p:nvGrpSpPr>
            <p:cNvPr id="6" name="Group 5"/>
            <p:cNvGrpSpPr/>
            <p:nvPr/>
          </p:nvGrpSpPr>
          <p:grpSpPr>
            <a:xfrm>
              <a:off x="7393731" y="5411691"/>
              <a:ext cx="504056" cy="432048"/>
              <a:chOff x="9892595" y="4509914"/>
              <a:chExt cx="504056" cy="432048"/>
            </a:xfrm>
          </p:grpSpPr>
          <p:sp>
            <p:nvSpPr>
              <p:cNvPr id="12" name="Rounded Rectangle 11"/>
              <p:cNvSpPr/>
              <p:nvPr/>
            </p:nvSpPr>
            <p:spPr bwMode="auto">
              <a:xfrm>
                <a:off x="9892595" y="4509914"/>
                <a:ext cx="504056" cy="216024"/>
              </a:xfrm>
              <a:prstGeom prst="roundRect">
                <a:avLst/>
              </a:prstGeom>
              <a:solidFill>
                <a:schemeClr val="accent5">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b="0" dirty="0" err="1" smtClean="0">
                    <a:latin typeface="+mn-ea"/>
                  </a:rPr>
                  <a:t>vLB</a:t>
                </a:r>
                <a:endParaRPr lang="en-US" sz="1200" b="0" dirty="0" smtClean="0">
                  <a:latin typeface="+mn-ea"/>
                </a:endParaRPr>
              </a:p>
            </p:txBody>
          </p:sp>
          <p:sp>
            <p:nvSpPr>
              <p:cNvPr id="13" name="Rounded Rectangle 12"/>
              <p:cNvSpPr/>
              <p:nvPr/>
            </p:nvSpPr>
            <p:spPr bwMode="auto">
              <a:xfrm>
                <a:off x="9892595" y="4725938"/>
                <a:ext cx="504056" cy="216024"/>
              </a:xfrm>
              <a:prstGeom prst="roundRect">
                <a:avLst/>
              </a:prstGeom>
              <a:solidFill>
                <a:schemeClr val="bg2">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b="0" dirty="0" smtClean="0">
                    <a:latin typeface="+mn-ea"/>
                  </a:rPr>
                  <a:t>OS</a:t>
                </a:r>
              </a:p>
            </p:txBody>
          </p:sp>
        </p:grpSp>
        <p:grpSp>
          <p:nvGrpSpPr>
            <p:cNvPr id="7" name="Group 6"/>
            <p:cNvGrpSpPr/>
            <p:nvPr/>
          </p:nvGrpSpPr>
          <p:grpSpPr>
            <a:xfrm>
              <a:off x="8077807" y="5411690"/>
              <a:ext cx="504056" cy="419068"/>
              <a:chOff x="9892595" y="4522894"/>
              <a:chExt cx="504056" cy="419068"/>
            </a:xfrm>
          </p:grpSpPr>
          <p:sp>
            <p:nvSpPr>
              <p:cNvPr id="10" name="Rounded Rectangle 9"/>
              <p:cNvSpPr/>
              <p:nvPr/>
            </p:nvSpPr>
            <p:spPr bwMode="auto">
              <a:xfrm>
                <a:off x="9892595" y="4522894"/>
                <a:ext cx="504056" cy="203043"/>
              </a:xfrm>
              <a:prstGeom prst="roundRect">
                <a:avLst/>
              </a:prstGeom>
              <a:solidFill>
                <a:schemeClr val="accent5">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100" b="0" dirty="0" err="1" smtClean="0">
                    <a:latin typeface="+mn-ea"/>
                  </a:rPr>
                  <a:t>vFW</a:t>
                </a:r>
                <a:endParaRPr lang="en-US" sz="1100" b="0" dirty="0" smtClean="0">
                  <a:latin typeface="+mn-ea"/>
                </a:endParaRPr>
              </a:p>
            </p:txBody>
          </p:sp>
          <p:sp>
            <p:nvSpPr>
              <p:cNvPr id="11" name="Rounded Rectangle 10"/>
              <p:cNvSpPr/>
              <p:nvPr/>
            </p:nvSpPr>
            <p:spPr bwMode="auto">
              <a:xfrm>
                <a:off x="9892595" y="4725938"/>
                <a:ext cx="504056" cy="216024"/>
              </a:xfrm>
              <a:prstGeom prst="roundRect">
                <a:avLst/>
              </a:prstGeom>
              <a:solidFill>
                <a:schemeClr val="bg2">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b="0" dirty="0" smtClean="0">
                    <a:latin typeface="+mn-ea"/>
                  </a:rPr>
                  <a:t>OS</a:t>
                </a:r>
              </a:p>
            </p:txBody>
          </p:sp>
        </p:grpSp>
        <p:sp>
          <p:nvSpPr>
            <p:cNvPr id="8" name="TextBox 7"/>
            <p:cNvSpPr txBox="1"/>
            <p:nvPr/>
          </p:nvSpPr>
          <p:spPr>
            <a:xfrm>
              <a:off x="8545859" y="6255040"/>
              <a:ext cx="792088" cy="523220"/>
            </a:xfrm>
            <a:prstGeom prst="rect">
              <a:avLst/>
            </a:prstGeom>
            <a:noFill/>
          </p:spPr>
          <p:txBody>
            <a:bodyPr wrap="square" rtlCol="0">
              <a:spAutoFit/>
            </a:bodyPr>
            <a:lstStyle/>
            <a:p>
              <a:pPr algn="ctr"/>
              <a:r>
                <a:rPr lang="en-US" sz="1400" dirty="0" smtClean="0"/>
                <a:t>Edge</a:t>
              </a:r>
            </a:p>
            <a:p>
              <a:pPr algn="ctr"/>
              <a:r>
                <a:rPr lang="en-US" sz="1400" dirty="0" smtClean="0"/>
                <a:t>DC</a:t>
              </a:r>
              <a:endParaRPr lang="en-US" sz="1400" dirty="0"/>
            </a:p>
          </p:txBody>
        </p:sp>
        <p:sp>
          <p:nvSpPr>
            <p:cNvPr id="9" name="TextBox 8"/>
            <p:cNvSpPr txBox="1"/>
            <p:nvPr/>
          </p:nvSpPr>
          <p:spPr>
            <a:xfrm>
              <a:off x="7177707" y="6039015"/>
              <a:ext cx="1440160" cy="307777"/>
            </a:xfrm>
            <a:prstGeom prst="rect">
              <a:avLst/>
            </a:prstGeom>
            <a:noFill/>
          </p:spPr>
          <p:txBody>
            <a:bodyPr wrap="square" rtlCol="0">
              <a:spAutoFit/>
            </a:bodyPr>
            <a:lstStyle/>
            <a:p>
              <a:pPr algn="ctr"/>
              <a:r>
                <a:rPr lang="en-US" sz="1400" dirty="0" smtClean="0"/>
                <a:t>DDS Domain</a:t>
              </a:r>
              <a:endParaRPr lang="en-US" sz="1400" dirty="0"/>
            </a:p>
          </p:txBody>
        </p:sp>
      </p:grpSp>
      <p:sp>
        <p:nvSpPr>
          <p:cNvPr id="14" name="Rounded Rectangle 13"/>
          <p:cNvSpPr/>
          <p:nvPr/>
        </p:nvSpPr>
        <p:spPr bwMode="auto">
          <a:xfrm>
            <a:off x="4127952" y="4818997"/>
            <a:ext cx="633670" cy="300655"/>
          </a:xfrm>
          <a:prstGeom prst="roundRect">
            <a:avLst/>
          </a:prstGeom>
          <a:solidFill>
            <a:schemeClr val="accent5">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000" b="0" dirty="0" smtClean="0">
                <a:latin typeface="+mn-ea"/>
              </a:rPr>
              <a:t>Proxy</a:t>
            </a:r>
          </a:p>
        </p:txBody>
      </p:sp>
      <p:sp>
        <p:nvSpPr>
          <p:cNvPr id="15" name="Rounded Rectangle 14"/>
          <p:cNvSpPr/>
          <p:nvPr/>
        </p:nvSpPr>
        <p:spPr bwMode="auto">
          <a:xfrm>
            <a:off x="5549595" y="1182344"/>
            <a:ext cx="809185" cy="565964"/>
          </a:xfrm>
          <a:prstGeom prst="roundRect">
            <a:avLst/>
          </a:prstGeom>
          <a:solidFill>
            <a:srgbClr val="FF0000"/>
          </a:solid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endParaRPr lang="en-US" sz="1200" b="0" dirty="0" smtClean="0">
              <a:latin typeface="+mn-ea"/>
            </a:endParaRPr>
          </a:p>
        </p:txBody>
      </p:sp>
      <p:sp>
        <p:nvSpPr>
          <p:cNvPr id="16" name="TextBox 15"/>
          <p:cNvSpPr txBox="1"/>
          <p:nvPr/>
        </p:nvSpPr>
        <p:spPr>
          <a:xfrm>
            <a:off x="5621603" y="1193989"/>
            <a:ext cx="864096" cy="461665"/>
          </a:xfrm>
          <a:prstGeom prst="rect">
            <a:avLst/>
          </a:prstGeom>
          <a:noFill/>
        </p:spPr>
        <p:txBody>
          <a:bodyPr wrap="square" rtlCol="0">
            <a:spAutoFit/>
          </a:bodyPr>
          <a:lstStyle/>
          <a:p>
            <a:r>
              <a:rPr lang="en-US" sz="1200" dirty="0" smtClean="0"/>
              <a:t>DMaaP</a:t>
            </a:r>
          </a:p>
          <a:p>
            <a:r>
              <a:rPr lang="en-US" sz="1200" dirty="0" smtClean="0"/>
              <a:t>(Kafka)</a:t>
            </a:r>
            <a:endParaRPr lang="en-US" sz="1200" dirty="0"/>
          </a:p>
        </p:txBody>
      </p:sp>
      <p:sp>
        <p:nvSpPr>
          <p:cNvPr id="17" name="TextBox 16"/>
          <p:cNvSpPr txBox="1"/>
          <p:nvPr/>
        </p:nvSpPr>
        <p:spPr>
          <a:xfrm>
            <a:off x="4444787" y="1990675"/>
            <a:ext cx="792089" cy="400110"/>
          </a:xfrm>
          <a:prstGeom prst="rect">
            <a:avLst/>
          </a:prstGeom>
          <a:noFill/>
        </p:spPr>
        <p:txBody>
          <a:bodyPr wrap="square" rtlCol="0">
            <a:spAutoFit/>
          </a:bodyPr>
          <a:lstStyle/>
          <a:p>
            <a:pPr algn="ctr"/>
            <a:r>
              <a:rPr lang="en-US" sz="1000" dirty="0" smtClean="0"/>
              <a:t>VES </a:t>
            </a:r>
            <a:r>
              <a:rPr lang="en-US" sz="1000" b="1" dirty="0" smtClean="0">
                <a:solidFill>
                  <a:srgbClr val="ED6100"/>
                </a:solidFill>
              </a:rPr>
              <a:t>DDS</a:t>
            </a:r>
          </a:p>
          <a:p>
            <a:pPr algn="ctr"/>
            <a:r>
              <a:rPr lang="en-US" sz="1000" dirty="0" smtClean="0"/>
              <a:t>TCA event</a:t>
            </a:r>
            <a:endParaRPr lang="en-US" sz="1000" dirty="0"/>
          </a:p>
        </p:txBody>
      </p:sp>
      <p:sp>
        <p:nvSpPr>
          <p:cNvPr id="18" name="TextBox 17"/>
          <p:cNvSpPr txBox="1"/>
          <p:nvPr/>
        </p:nvSpPr>
        <p:spPr>
          <a:xfrm>
            <a:off x="4469475" y="2572334"/>
            <a:ext cx="792089" cy="400110"/>
          </a:xfrm>
          <a:prstGeom prst="rect">
            <a:avLst/>
          </a:prstGeom>
          <a:noFill/>
        </p:spPr>
        <p:txBody>
          <a:bodyPr wrap="square" rtlCol="0">
            <a:spAutoFit/>
          </a:bodyPr>
          <a:lstStyle/>
          <a:p>
            <a:pPr algn="ctr"/>
            <a:r>
              <a:rPr lang="en-US" sz="1000" dirty="0" smtClean="0"/>
              <a:t>VES </a:t>
            </a:r>
            <a:r>
              <a:rPr lang="en-US" sz="1000" b="1" dirty="0" smtClean="0">
                <a:solidFill>
                  <a:srgbClr val="ED6100"/>
                </a:solidFill>
              </a:rPr>
              <a:t>DDS</a:t>
            </a:r>
          </a:p>
          <a:p>
            <a:pPr algn="ctr"/>
            <a:r>
              <a:rPr lang="en-US" sz="1000" dirty="0" smtClean="0"/>
              <a:t>FM event</a:t>
            </a:r>
            <a:endParaRPr lang="en-US" sz="1000" dirty="0"/>
          </a:p>
        </p:txBody>
      </p:sp>
      <p:sp>
        <p:nvSpPr>
          <p:cNvPr id="19" name="Rounded Rectangle 18"/>
          <p:cNvSpPr/>
          <p:nvPr/>
        </p:nvSpPr>
        <p:spPr bwMode="auto">
          <a:xfrm>
            <a:off x="6125662" y="2273522"/>
            <a:ext cx="1625134" cy="643848"/>
          </a:xfrm>
          <a:prstGeom prst="round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b="0" dirty="0" smtClean="0">
                <a:latin typeface="+mn-ea"/>
              </a:rPr>
              <a:t>AKKA Actor </a:t>
            </a:r>
            <a:r>
              <a:rPr lang="en-US" sz="800" b="0" dirty="0" smtClean="0">
                <a:latin typeface="+mn-ea"/>
              </a:rPr>
              <a:t>Concurrent Message Handling </a:t>
            </a:r>
          </a:p>
        </p:txBody>
      </p:sp>
      <p:cxnSp>
        <p:nvCxnSpPr>
          <p:cNvPr id="20" name="Straight Arrow Connector 19"/>
          <p:cNvCxnSpPr>
            <a:endCxn id="15" idx="1"/>
          </p:cNvCxnSpPr>
          <p:nvPr/>
        </p:nvCxnSpPr>
        <p:spPr bwMode="auto">
          <a:xfrm>
            <a:off x="5169073" y="1465326"/>
            <a:ext cx="380522" cy="0"/>
          </a:xfrm>
          <a:prstGeom prst="straightConnector1">
            <a:avLst/>
          </a:prstGeom>
          <a:solidFill>
            <a:schemeClr val="accent1"/>
          </a:solidFill>
          <a:ln w="28575" cap="flat" cmpd="sng" algn="ctr">
            <a:solidFill>
              <a:schemeClr val="bg1">
                <a:lumMod val="50000"/>
              </a:schemeClr>
            </a:solidFill>
            <a:prstDash val="solid"/>
            <a:round/>
            <a:headEnd type="none" w="med" len="med"/>
            <a:tailEnd type="triangle"/>
          </a:ln>
          <a:effectLst/>
        </p:spPr>
      </p:cxnSp>
      <p:cxnSp>
        <p:nvCxnSpPr>
          <p:cNvPr id="21" name="Elbow Connector 20"/>
          <p:cNvCxnSpPr>
            <a:stCxn id="15" idx="3"/>
            <a:endCxn id="19" idx="0"/>
          </p:cNvCxnSpPr>
          <p:nvPr/>
        </p:nvCxnSpPr>
        <p:spPr bwMode="auto">
          <a:xfrm>
            <a:off x="6358780" y="1465326"/>
            <a:ext cx="579449" cy="808196"/>
          </a:xfrm>
          <a:prstGeom prst="bentConnector2">
            <a:avLst/>
          </a:prstGeom>
          <a:solidFill>
            <a:schemeClr val="accent1"/>
          </a:solidFill>
          <a:ln w="28575" cap="flat" cmpd="sng" algn="ctr">
            <a:solidFill>
              <a:schemeClr val="bg1">
                <a:lumMod val="50000"/>
              </a:schemeClr>
            </a:solidFill>
            <a:prstDash val="solid"/>
            <a:round/>
            <a:headEnd type="none" w="med" len="med"/>
            <a:tailEnd type="triangle"/>
          </a:ln>
          <a:effectLst/>
        </p:spPr>
      </p:cxnSp>
      <p:sp>
        <p:nvSpPr>
          <p:cNvPr id="22" name="Rounded Rectangle 21"/>
          <p:cNvSpPr/>
          <p:nvPr/>
        </p:nvSpPr>
        <p:spPr bwMode="auto">
          <a:xfrm>
            <a:off x="6444741" y="2472612"/>
            <a:ext cx="1341029" cy="643848"/>
          </a:xfrm>
          <a:prstGeom prst="round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b="0" dirty="0" smtClean="0">
                <a:latin typeface="+mn-ea"/>
              </a:rPr>
              <a:t>AKKA Actor </a:t>
            </a:r>
            <a:r>
              <a:rPr lang="en-US" sz="800" b="0" dirty="0" smtClean="0">
                <a:latin typeface="+mn-ea"/>
              </a:rPr>
              <a:t>Concurrent Message Handling </a:t>
            </a:r>
          </a:p>
        </p:txBody>
      </p:sp>
      <p:sp>
        <p:nvSpPr>
          <p:cNvPr id="23" name="Rounded Rectangle 22"/>
          <p:cNvSpPr/>
          <p:nvPr/>
        </p:nvSpPr>
        <p:spPr bwMode="auto">
          <a:xfrm>
            <a:off x="8069875" y="2396380"/>
            <a:ext cx="864096" cy="720080"/>
          </a:xfrm>
          <a:prstGeom prst="roundRect">
            <a:avLst/>
          </a:prstGeom>
          <a:solidFill>
            <a:schemeClr val="accent6">
              <a:lumMod val="60000"/>
              <a:lumOff val="40000"/>
            </a:schemeClr>
          </a:solid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b="0" dirty="0" smtClean="0">
                <a:latin typeface="+mn-ea"/>
              </a:rPr>
              <a:t>FLINK</a:t>
            </a:r>
          </a:p>
        </p:txBody>
      </p:sp>
      <p:sp>
        <p:nvSpPr>
          <p:cNvPr id="24" name="Rounded Rectangle 23"/>
          <p:cNvSpPr/>
          <p:nvPr/>
        </p:nvSpPr>
        <p:spPr bwMode="auto">
          <a:xfrm>
            <a:off x="7567783" y="2584491"/>
            <a:ext cx="720080" cy="309777"/>
          </a:xfrm>
          <a:prstGeom prst="roundRect">
            <a:avLst/>
          </a:prstGeom>
          <a:solidFill>
            <a:schemeClr val="accent1"/>
          </a:solidFill>
          <a:ln w="9525" cap="flat" cmpd="sng" algn="ctr">
            <a:solidFill>
              <a:schemeClr val="tx1"/>
            </a:solidFill>
            <a:prstDash val="dash"/>
            <a:round/>
            <a:headEnd type="none" w="med" len="med"/>
            <a:tailEnd type="none" w="med" len="med"/>
          </a:ln>
          <a:effectLst/>
          <a:scene3d>
            <a:camera prst="orthographicFront">
              <a:rot lat="0" lon="0" rev="5400000"/>
            </a:camera>
            <a:lightRig rig="threePt" dir="t"/>
          </a:scene3d>
        </p:spPr>
        <p:txBody>
          <a:bodyPr vert="horz" wrap="square" lIns="91440" tIns="45720" rIns="91440" bIns="45720" numCol="1" rtlCol="0" anchor="t" anchorCtr="0" compatLnSpc="1">
            <a:prstTxWarp prst="textNoShape">
              <a:avLst/>
            </a:prstTxWarp>
          </a:bodyPr>
          <a:lstStyle/>
          <a:p>
            <a:pPr algn="ctr" defTabSz="801688" eaLnBrk="1" hangingPunct="1"/>
            <a:r>
              <a:rPr lang="en-US" sz="1200" b="0" dirty="0" smtClean="0">
                <a:latin typeface="+mn-ea"/>
              </a:rPr>
              <a:t>BEAM</a:t>
            </a:r>
          </a:p>
        </p:txBody>
      </p:sp>
      <p:sp>
        <p:nvSpPr>
          <p:cNvPr id="25" name="Rounded Rectangle 24"/>
          <p:cNvSpPr/>
          <p:nvPr/>
        </p:nvSpPr>
        <p:spPr bwMode="auto">
          <a:xfrm>
            <a:off x="6066445" y="2252304"/>
            <a:ext cx="292335" cy="470087"/>
          </a:xfrm>
          <a:prstGeom prst="roundRect">
            <a:avLst/>
          </a:prstGeom>
          <a:solidFill>
            <a:schemeClr val="accent2">
              <a:lumMod val="75000"/>
            </a:schemeClr>
          </a:solid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endParaRPr lang="en-US" sz="1200" b="0" dirty="0" smtClean="0">
              <a:latin typeface="+mn-ea"/>
            </a:endParaRPr>
          </a:p>
        </p:txBody>
      </p:sp>
      <p:sp>
        <p:nvSpPr>
          <p:cNvPr id="26" name="Can 25"/>
          <p:cNvSpPr/>
          <p:nvPr/>
        </p:nvSpPr>
        <p:spPr bwMode="auto">
          <a:xfrm>
            <a:off x="6115184" y="2371098"/>
            <a:ext cx="189653" cy="218474"/>
          </a:xfrm>
          <a:prstGeom prst="can">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endParaRPr lang="en-US" sz="1200" b="0" dirty="0" smtClean="0">
              <a:latin typeface="+mn-ea"/>
            </a:endParaRPr>
          </a:p>
        </p:txBody>
      </p:sp>
      <p:cxnSp>
        <p:nvCxnSpPr>
          <p:cNvPr id="27" name="Elbow Connector 26"/>
          <p:cNvCxnSpPr/>
          <p:nvPr/>
        </p:nvCxnSpPr>
        <p:spPr bwMode="auto">
          <a:xfrm rot="5400000" flipH="1" flipV="1">
            <a:off x="3921412" y="2825988"/>
            <a:ext cx="2676377" cy="1732121"/>
          </a:xfrm>
          <a:prstGeom prst="bentConnector3">
            <a:avLst>
              <a:gd name="adj1" fmla="val 99871"/>
            </a:avLst>
          </a:prstGeom>
          <a:solidFill>
            <a:schemeClr val="accent1"/>
          </a:solidFill>
          <a:ln w="28575" cap="flat" cmpd="sng" algn="ctr">
            <a:solidFill>
              <a:srgbClr val="FC7D14"/>
            </a:solidFill>
            <a:prstDash val="solid"/>
            <a:round/>
            <a:headEnd type="none" w="med" len="med"/>
            <a:tailEnd type="triangle"/>
          </a:ln>
          <a:effectLst/>
        </p:spPr>
      </p:cxnSp>
      <p:cxnSp>
        <p:nvCxnSpPr>
          <p:cNvPr id="28" name="Elbow Connector 27"/>
          <p:cNvCxnSpPr/>
          <p:nvPr/>
        </p:nvCxnSpPr>
        <p:spPr bwMode="auto">
          <a:xfrm rot="5400000" flipH="1" flipV="1">
            <a:off x="4350986" y="3445380"/>
            <a:ext cx="2613245" cy="936106"/>
          </a:xfrm>
          <a:prstGeom prst="bentConnector3">
            <a:avLst>
              <a:gd name="adj1" fmla="val 100228"/>
            </a:avLst>
          </a:prstGeom>
          <a:solidFill>
            <a:schemeClr val="accent1"/>
          </a:solidFill>
          <a:ln w="28575" cap="flat" cmpd="sng" algn="ctr">
            <a:solidFill>
              <a:srgbClr val="FC7D14"/>
            </a:solidFill>
            <a:prstDash val="solid"/>
            <a:round/>
            <a:headEnd type="none" w="med" len="med"/>
            <a:tailEnd type="triangle"/>
          </a:ln>
          <a:effectLst/>
        </p:spPr>
      </p:cxnSp>
      <p:sp>
        <p:nvSpPr>
          <p:cNvPr id="29" name="Rounded Rectangle 28"/>
          <p:cNvSpPr/>
          <p:nvPr/>
        </p:nvSpPr>
        <p:spPr bwMode="auto">
          <a:xfrm>
            <a:off x="6481774" y="2828401"/>
            <a:ext cx="292335" cy="338910"/>
          </a:xfrm>
          <a:prstGeom prst="roundRect">
            <a:avLst/>
          </a:prstGeom>
          <a:solidFill>
            <a:schemeClr val="accent2">
              <a:lumMod val="75000"/>
            </a:schemeClr>
          </a:solid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endParaRPr lang="en-US" sz="1200" b="0" dirty="0" smtClean="0">
              <a:latin typeface="+mn-ea"/>
            </a:endParaRPr>
          </a:p>
        </p:txBody>
      </p:sp>
      <p:sp>
        <p:nvSpPr>
          <p:cNvPr id="30" name="Can 29"/>
          <p:cNvSpPr/>
          <p:nvPr/>
        </p:nvSpPr>
        <p:spPr bwMode="auto">
          <a:xfrm>
            <a:off x="6557707" y="2897986"/>
            <a:ext cx="189653" cy="218474"/>
          </a:xfrm>
          <a:prstGeom prst="can">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endParaRPr lang="en-US" sz="1200" b="0" dirty="0" smtClean="0">
              <a:latin typeface="+mn-ea"/>
            </a:endParaRPr>
          </a:p>
        </p:txBody>
      </p:sp>
      <p:sp>
        <p:nvSpPr>
          <p:cNvPr id="31" name="Can 30"/>
          <p:cNvSpPr/>
          <p:nvPr/>
        </p:nvSpPr>
        <p:spPr bwMode="auto">
          <a:xfrm>
            <a:off x="8087147" y="2730038"/>
            <a:ext cx="189653" cy="218474"/>
          </a:xfrm>
          <a:prstGeom prst="can">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endParaRPr lang="en-US" sz="1200" b="0" dirty="0" smtClean="0">
              <a:latin typeface="+mn-ea"/>
            </a:endParaRPr>
          </a:p>
        </p:txBody>
      </p:sp>
      <p:sp>
        <p:nvSpPr>
          <p:cNvPr id="32" name="Rounded Rectangle 31"/>
          <p:cNvSpPr/>
          <p:nvPr/>
        </p:nvSpPr>
        <p:spPr bwMode="auto">
          <a:xfrm>
            <a:off x="8307153" y="2534228"/>
            <a:ext cx="864096" cy="720080"/>
          </a:xfrm>
          <a:prstGeom prst="roundRect">
            <a:avLst/>
          </a:prstGeom>
          <a:solidFill>
            <a:schemeClr val="accent6">
              <a:lumMod val="60000"/>
              <a:lumOff val="40000"/>
            </a:schemeClr>
          </a:solid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b="0" dirty="0" smtClean="0">
                <a:latin typeface="+mn-ea"/>
              </a:rPr>
              <a:t>FLINK</a:t>
            </a:r>
          </a:p>
        </p:txBody>
      </p:sp>
      <p:sp>
        <p:nvSpPr>
          <p:cNvPr id="33" name="Can 32"/>
          <p:cNvSpPr/>
          <p:nvPr/>
        </p:nvSpPr>
        <p:spPr bwMode="auto">
          <a:xfrm>
            <a:off x="8476016" y="2909191"/>
            <a:ext cx="189653" cy="218474"/>
          </a:xfrm>
          <a:prstGeom prst="can">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endParaRPr lang="en-US" sz="1200" b="0" dirty="0" smtClean="0">
              <a:latin typeface="+mn-ea"/>
            </a:endParaRPr>
          </a:p>
        </p:txBody>
      </p:sp>
      <p:sp>
        <p:nvSpPr>
          <p:cNvPr id="34" name="Rounded Rectangle 33"/>
          <p:cNvSpPr/>
          <p:nvPr/>
        </p:nvSpPr>
        <p:spPr bwMode="auto">
          <a:xfrm>
            <a:off x="9043547" y="2606810"/>
            <a:ext cx="660604" cy="398268"/>
          </a:xfrm>
          <a:prstGeom prst="roundRect">
            <a:avLst/>
          </a:prstGeom>
          <a:solidFill>
            <a:schemeClr val="accent2">
              <a:lumMod val="75000"/>
            </a:schemeClr>
          </a:solidFill>
          <a:ln w="9525" cap="flat" cmpd="sng" algn="ctr">
            <a:solidFill>
              <a:schemeClr val="tx1"/>
            </a:solidFill>
            <a:prstDash val="dash"/>
            <a:round/>
            <a:headEnd type="none" w="med" len="med"/>
            <a:tailEnd type="none" w="med" len="med"/>
          </a:ln>
          <a:effectLst/>
          <a:scene3d>
            <a:camera prst="orthographicFront">
              <a:rot lat="0" lon="0" rev="5400000"/>
            </a:camera>
            <a:lightRig rig="threePt" dir="t"/>
          </a:scene3d>
        </p:spPr>
        <p:txBody>
          <a:bodyPr vert="horz" wrap="square" lIns="91440" tIns="45720" rIns="91440" bIns="45720" numCol="1" rtlCol="0" anchor="t" anchorCtr="0" compatLnSpc="1">
            <a:prstTxWarp prst="textNoShape">
              <a:avLst/>
            </a:prstTxWarp>
          </a:bodyPr>
          <a:lstStyle/>
          <a:p>
            <a:pPr algn="ctr" defTabSz="801688" eaLnBrk="1" hangingPunct="1"/>
            <a:r>
              <a:rPr lang="en-US" sz="1200" b="0" dirty="0" smtClean="0">
                <a:latin typeface="+mn-ea"/>
              </a:rPr>
              <a:t>DDS</a:t>
            </a:r>
          </a:p>
        </p:txBody>
      </p:sp>
      <p:cxnSp>
        <p:nvCxnSpPr>
          <p:cNvPr id="35" name="Straight Arrow Connector 34"/>
          <p:cNvCxnSpPr/>
          <p:nvPr/>
        </p:nvCxnSpPr>
        <p:spPr bwMode="auto">
          <a:xfrm>
            <a:off x="9535849" y="2828401"/>
            <a:ext cx="406234" cy="0"/>
          </a:xfrm>
          <a:prstGeom prst="straightConnector1">
            <a:avLst/>
          </a:prstGeom>
          <a:solidFill>
            <a:schemeClr val="accent1"/>
          </a:solidFill>
          <a:ln w="28575" cap="flat" cmpd="sng" algn="ctr">
            <a:solidFill>
              <a:srgbClr val="ED6100"/>
            </a:solidFill>
            <a:prstDash val="solid"/>
            <a:round/>
            <a:headEnd type="none" w="med" len="med"/>
            <a:tailEnd type="triangle"/>
          </a:ln>
          <a:effectLst/>
        </p:spPr>
      </p:cxnSp>
      <p:sp>
        <p:nvSpPr>
          <p:cNvPr id="36" name="Rounded Rectangle 35"/>
          <p:cNvSpPr/>
          <p:nvPr/>
        </p:nvSpPr>
        <p:spPr bwMode="auto">
          <a:xfrm>
            <a:off x="9989113" y="2681315"/>
            <a:ext cx="725574" cy="564327"/>
          </a:xfrm>
          <a:prstGeom prst="roundRect">
            <a:avLst/>
          </a:prstGeom>
          <a:solidFill>
            <a:schemeClr val="accent5">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algn="ctr" defTabSz="801688" eaLnBrk="1" hangingPunct="1"/>
            <a:r>
              <a:rPr lang="en-US" sz="1200" b="0" dirty="0" smtClean="0">
                <a:latin typeface="+mn-ea"/>
              </a:rPr>
              <a:t>DCAE</a:t>
            </a:r>
          </a:p>
        </p:txBody>
      </p:sp>
      <p:grpSp>
        <p:nvGrpSpPr>
          <p:cNvPr id="37" name="Group 36"/>
          <p:cNvGrpSpPr/>
          <p:nvPr/>
        </p:nvGrpSpPr>
        <p:grpSpPr>
          <a:xfrm>
            <a:off x="10074258" y="1913297"/>
            <a:ext cx="640429" cy="327857"/>
            <a:chOff x="9605153" y="1237152"/>
            <a:chExt cx="931486" cy="565964"/>
          </a:xfrm>
        </p:grpSpPr>
        <p:sp>
          <p:nvSpPr>
            <p:cNvPr id="38" name="Rounded Rectangle 37"/>
            <p:cNvSpPr/>
            <p:nvPr/>
          </p:nvSpPr>
          <p:spPr bwMode="auto">
            <a:xfrm>
              <a:off x="9605153" y="1237152"/>
              <a:ext cx="809185" cy="565964"/>
            </a:xfrm>
            <a:prstGeom prst="roundRect">
              <a:avLst/>
            </a:prstGeom>
            <a:solidFill>
              <a:srgbClr val="FF0000"/>
            </a:solid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endParaRPr lang="en-US" sz="800" b="0" dirty="0" smtClean="0">
                <a:latin typeface="+mn-ea"/>
              </a:endParaRPr>
            </a:p>
          </p:txBody>
        </p:sp>
        <p:sp>
          <p:nvSpPr>
            <p:cNvPr id="39" name="TextBox 38"/>
            <p:cNvSpPr txBox="1"/>
            <p:nvPr/>
          </p:nvSpPr>
          <p:spPr>
            <a:xfrm>
              <a:off x="9672543" y="1253852"/>
              <a:ext cx="864096" cy="479501"/>
            </a:xfrm>
            <a:prstGeom prst="rect">
              <a:avLst/>
            </a:prstGeom>
            <a:noFill/>
          </p:spPr>
          <p:txBody>
            <a:bodyPr wrap="square" rtlCol="0">
              <a:spAutoFit/>
            </a:bodyPr>
            <a:lstStyle/>
            <a:p>
              <a:r>
                <a:rPr lang="en-US" sz="800" dirty="0" smtClean="0"/>
                <a:t>DMaaP</a:t>
              </a:r>
            </a:p>
            <a:p>
              <a:r>
                <a:rPr lang="en-US" sz="800" dirty="0" smtClean="0"/>
                <a:t>(Kafka)</a:t>
              </a:r>
              <a:endParaRPr lang="en-US" sz="800" dirty="0"/>
            </a:p>
          </p:txBody>
        </p:sp>
      </p:grpSp>
      <p:cxnSp>
        <p:nvCxnSpPr>
          <p:cNvPr id="40" name="Straight Arrow Connector 39"/>
          <p:cNvCxnSpPr>
            <a:stCxn id="36" idx="0"/>
            <a:endCxn id="39" idx="2"/>
          </p:cNvCxnSpPr>
          <p:nvPr/>
        </p:nvCxnSpPr>
        <p:spPr bwMode="auto">
          <a:xfrm flipV="1">
            <a:off x="10351900" y="2200741"/>
            <a:ext cx="65739" cy="480574"/>
          </a:xfrm>
          <a:prstGeom prst="straightConnector1">
            <a:avLst/>
          </a:prstGeom>
          <a:solidFill>
            <a:schemeClr val="accent1"/>
          </a:solidFill>
          <a:ln w="28575" cap="flat" cmpd="sng" algn="ctr">
            <a:solidFill>
              <a:schemeClr val="bg1">
                <a:lumMod val="50000"/>
              </a:schemeClr>
            </a:solidFill>
            <a:prstDash val="solid"/>
            <a:round/>
            <a:headEnd type="none" w="med" len="med"/>
            <a:tailEnd type="triangle"/>
          </a:ln>
          <a:effectLst/>
        </p:spPr>
      </p:cxnSp>
      <p:sp>
        <p:nvSpPr>
          <p:cNvPr id="41" name="Rounded Rectangle 40"/>
          <p:cNvSpPr/>
          <p:nvPr/>
        </p:nvSpPr>
        <p:spPr bwMode="auto">
          <a:xfrm>
            <a:off x="10590154" y="1110054"/>
            <a:ext cx="1072353" cy="476615"/>
          </a:xfrm>
          <a:prstGeom prst="roundRect">
            <a:avLst/>
          </a:prstGeom>
          <a:solidFill>
            <a:schemeClr val="accent5">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b="0" dirty="0" smtClean="0">
                <a:latin typeface="+mn-ea"/>
              </a:rPr>
              <a:t>Policy</a:t>
            </a:r>
          </a:p>
        </p:txBody>
      </p:sp>
      <p:cxnSp>
        <p:nvCxnSpPr>
          <p:cNvPr id="42" name="Elbow Connector 41"/>
          <p:cNvCxnSpPr/>
          <p:nvPr/>
        </p:nvCxnSpPr>
        <p:spPr bwMode="auto">
          <a:xfrm rot="5400000" flipH="1" flipV="1">
            <a:off x="10250207" y="1583024"/>
            <a:ext cx="445964" cy="233932"/>
          </a:xfrm>
          <a:prstGeom prst="bentConnector3">
            <a:avLst>
              <a:gd name="adj1" fmla="val 99606"/>
            </a:avLst>
          </a:prstGeom>
          <a:solidFill>
            <a:schemeClr val="accent1"/>
          </a:solidFill>
          <a:ln w="28575" cap="flat" cmpd="sng" algn="ctr">
            <a:solidFill>
              <a:schemeClr val="bg1">
                <a:lumMod val="50000"/>
              </a:schemeClr>
            </a:solidFill>
            <a:prstDash val="solid"/>
            <a:round/>
            <a:headEnd type="none" w="med" len="med"/>
            <a:tailEnd type="triangle"/>
          </a:ln>
          <a:effectLst/>
        </p:spPr>
      </p:cxnSp>
      <p:sp>
        <p:nvSpPr>
          <p:cNvPr id="43" name="TextBox 42"/>
          <p:cNvSpPr txBox="1"/>
          <p:nvPr/>
        </p:nvSpPr>
        <p:spPr>
          <a:xfrm>
            <a:off x="8501923" y="3476500"/>
            <a:ext cx="1080120" cy="369332"/>
          </a:xfrm>
          <a:prstGeom prst="rect">
            <a:avLst/>
          </a:prstGeom>
          <a:noFill/>
        </p:spPr>
        <p:txBody>
          <a:bodyPr wrap="square" rtlCol="0">
            <a:spAutoFit/>
          </a:bodyPr>
          <a:lstStyle/>
          <a:p>
            <a:r>
              <a:rPr lang="en-US" dirty="0" smtClean="0"/>
              <a:t>RESP</a:t>
            </a:r>
            <a:endParaRPr lang="en-US" dirty="0"/>
          </a:p>
        </p:txBody>
      </p:sp>
      <p:cxnSp>
        <p:nvCxnSpPr>
          <p:cNvPr id="44" name="Elbow Connector 43"/>
          <p:cNvCxnSpPr/>
          <p:nvPr/>
        </p:nvCxnSpPr>
        <p:spPr bwMode="auto">
          <a:xfrm rot="5400000" flipH="1" flipV="1">
            <a:off x="9363907" y="1246364"/>
            <a:ext cx="1228360" cy="1224136"/>
          </a:xfrm>
          <a:prstGeom prst="bentConnector3">
            <a:avLst>
              <a:gd name="adj1" fmla="val 99827"/>
            </a:avLst>
          </a:prstGeom>
          <a:solidFill>
            <a:schemeClr val="accent1"/>
          </a:solidFill>
          <a:ln w="28575" cap="flat" cmpd="sng" algn="ctr">
            <a:solidFill>
              <a:srgbClr val="FC7D14"/>
            </a:solidFill>
            <a:prstDash val="solid"/>
            <a:round/>
            <a:headEnd type="none" w="med" len="med"/>
            <a:tailEnd type="triangle"/>
          </a:ln>
          <a:effectLst/>
        </p:spPr>
      </p:cxnSp>
      <p:grpSp>
        <p:nvGrpSpPr>
          <p:cNvPr id="45" name="Group 44"/>
          <p:cNvGrpSpPr/>
          <p:nvPr/>
        </p:nvGrpSpPr>
        <p:grpSpPr>
          <a:xfrm>
            <a:off x="11150320" y="2074017"/>
            <a:ext cx="579220" cy="406318"/>
            <a:chOff x="9474556" y="1253853"/>
            <a:chExt cx="940533" cy="568510"/>
          </a:xfrm>
        </p:grpSpPr>
        <p:sp>
          <p:nvSpPr>
            <p:cNvPr id="46" name="Rounded Rectangle 45"/>
            <p:cNvSpPr/>
            <p:nvPr/>
          </p:nvSpPr>
          <p:spPr bwMode="auto">
            <a:xfrm>
              <a:off x="9474556" y="1253853"/>
              <a:ext cx="809185" cy="565964"/>
            </a:xfrm>
            <a:prstGeom prst="roundRect">
              <a:avLst/>
            </a:prstGeom>
            <a:solidFill>
              <a:srgbClr val="FF0000"/>
            </a:solid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endParaRPr lang="en-US" sz="800" b="0" dirty="0" smtClean="0">
                <a:latin typeface="+mn-ea"/>
              </a:endParaRPr>
            </a:p>
          </p:txBody>
        </p:sp>
        <p:sp>
          <p:nvSpPr>
            <p:cNvPr id="47" name="TextBox 46"/>
            <p:cNvSpPr txBox="1"/>
            <p:nvPr/>
          </p:nvSpPr>
          <p:spPr>
            <a:xfrm>
              <a:off x="9550993" y="1342862"/>
              <a:ext cx="864096" cy="479501"/>
            </a:xfrm>
            <a:prstGeom prst="rect">
              <a:avLst/>
            </a:prstGeom>
            <a:noFill/>
          </p:spPr>
          <p:txBody>
            <a:bodyPr wrap="square" rtlCol="0">
              <a:spAutoFit/>
            </a:bodyPr>
            <a:lstStyle/>
            <a:p>
              <a:r>
                <a:rPr lang="en-US" sz="800" dirty="0" smtClean="0"/>
                <a:t>DMaaP</a:t>
              </a:r>
            </a:p>
            <a:p>
              <a:r>
                <a:rPr lang="en-US" sz="800" dirty="0" smtClean="0"/>
                <a:t>(Kafka)</a:t>
              </a:r>
              <a:endParaRPr lang="en-US" sz="800" dirty="0"/>
            </a:p>
          </p:txBody>
        </p:sp>
      </p:grpSp>
      <p:cxnSp>
        <p:nvCxnSpPr>
          <p:cNvPr id="48" name="Straight Arrow Connector 47"/>
          <p:cNvCxnSpPr/>
          <p:nvPr/>
        </p:nvCxnSpPr>
        <p:spPr bwMode="auto">
          <a:xfrm>
            <a:off x="11474851" y="1551662"/>
            <a:ext cx="0" cy="571111"/>
          </a:xfrm>
          <a:prstGeom prst="straightConnector1">
            <a:avLst/>
          </a:prstGeom>
          <a:solidFill>
            <a:schemeClr val="accent1"/>
          </a:solidFill>
          <a:ln w="28575" cap="flat" cmpd="sng" algn="ctr">
            <a:solidFill>
              <a:schemeClr val="bg1">
                <a:lumMod val="50000"/>
              </a:schemeClr>
            </a:solidFill>
            <a:prstDash val="solid"/>
            <a:round/>
            <a:headEnd type="none" w="med" len="med"/>
            <a:tailEnd type="triangle"/>
          </a:ln>
          <a:effectLst/>
        </p:spPr>
      </p:cxnSp>
      <p:sp>
        <p:nvSpPr>
          <p:cNvPr id="49" name="Rounded Rectangle 48"/>
          <p:cNvSpPr/>
          <p:nvPr/>
        </p:nvSpPr>
        <p:spPr bwMode="auto">
          <a:xfrm>
            <a:off x="10690862" y="4342382"/>
            <a:ext cx="1072353" cy="476615"/>
          </a:xfrm>
          <a:prstGeom prst="roundRect">
            <a:avLst/>
          </a:prstGeom>
          <a:solidFill>
            <a:schemeClr val="accent5">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algn="ctr" defTabSz="801688" eaLnBrk="1" hangingPunct="1"/>
            <a:r>
              <a:rPr lang="en-US" sz="1200" b="0" dirty="0" smtClean="0">
                <a:latin typeface="+mn-ea"/>
              </a:rPr>
              <a:t>APP-C</a:t>
            </a:r>
          </a:p>
        </p:txBody>
      </p:sp>
      <p:cxnSp>
        <p:nvCxnSpPr>
          <p:cNvPr id="50" name="Straight Arrow Connector 49"/>
          <p:cNvCxnSpPr/>
          <p:nvPr/>
        </p:nvCxnSpPr>
        <p:spPr bwMode="auto">
          <a:xfrm>
            <a:off x="11463466" y="2487347"/>
            <a:ext cx="11385" cy="1925257"/>
          </a:xfrm>
          <a:prstGeom prst="straightConnector1">
            <a:avLst/>
          </a:prstGeom>
          <a:solidFill>
            <a:schemeClr val="accent1"/>
          </a:solidFill>
          <a:ln w="28575" cap="flat" cmpd="sng" algn="ctr">
            <a:solidFill>
              <a:schemeClr val="bg1">
                <a:lumMod val="50000"/>
              </a:schemeClr>
            </a:solidFill>
            <a:prstDash val="solid"/>
            <a:round/>
            <a:headEnd type="none" w="med" len="med"/>
            <a:tailEnd type="triangle"/>
          </a:ln>
          <a:effectLst/>
        </p:spPr>
      </p:cxnSp>
      <p:cxnSp>
        <p:nvCxnSpPr>
          <p:cNvPr id="51" name="Straight Arrow Connector 50"/>
          <p:cNvCxnSpPr>
            <a:endCxn id="49" idx="1"/>
          </p:cNvCxnSpPr>
          <p:nvPr/>
        </p:nvCxnSpPr>
        <p:spPr bwMode="auto">
          <a:xfrm flipV="1">
            <a:off x="6823204" y="4580690"/>
            <a:ext cx="3867658" cy="388634"/>
          </a:xfrm>
          <a:prstGeom prst="straightConnector1">
            <a:avLst/>
          </a:prstGeom>
          <a:solidFill>
            <a:schemeClr val="accent1"/>
          </a:solidFill>
          <a:ln w="28575" cap="flat" cmpd="sng" algn="ctr">
            <a:solidFill>
              <a:schemeClr val="bg1">
                <a:lumMod val="50000"/>
              </a:schemeClr>
            </a:solidFill>
            <a:prstDash val="solid"/>
            <a:round/>
            <a:headEnd type="triangle" w="med" len="med"/>
            <a:tailEnd type="none" w="med" len="med"/>
          </a:ln>
          <a:effectLst/>
        </p:spPr>
      </p:cxnSp>
      <p:cxnSp>
        <p:nvCxnSpPr>
          <p:cNvPr id="52" name="Straight Arrow Connector 51"/>
          <p:cNvCxnSpPr/>
          <p:nvPr/>
        </p:nvCxnSpPr>
        <p:spPr bwMode="auto">
          <a:xfrm flipV="1">
            <a:off x="6902503" y="4700636"/>
            <a:ext cx="3812184" cy="433725"/>
          </a:xfrm>
          <a:prstGeom prst="straightConnector1">
            <a:avLst/>
          </a:prstGeom>
          <a:solidFill>
            <a:schemeClr val="accent1"/>
          </a:solidFill>
          <a:ln w="28575" cap="flat" cmpd="sng" algn="ctr">
            <a:solidFill>
              <a:srgbClr val="FC7D14"/>
            </a:solidFill>
            <a:prstDash val="solid"/>
            <a:round/>
            <a:headEnd type="triangle" w="med" len="med"/>
            <a:tailEnd type="none" w="med" len="med"/>
          </a:ln>
          <a:effectLst/>
        </p:spPr>
      </p:cxnSp>
      <p:cxnSp>
        <p:nvCxnSpPr>
          <p:cNvPr id="53" name="Straight Arrow Connector 52"/>
          <p:cNvCxnSpPr/>
          <p:nvPr/>
        </p:nvCxnSpPr>
        <p:spPr bwMode="auto">
          <a:xfrm flipV="1">
            <a:off x="9992950" y="2273522"/>
            <a:ext cx="0" cy="407793"/>
          </a:xfrm>
          <a:prstGeom prst="straightConnector1">
            <a:avLst/>
          </a:prstGeom>
          <a:solidFill>
            <a:schemeClr val="accent1"/>
          </a:solidFill>
          <a:ln w="28575" cap="flat" cmpd="sng" algn="ctr">
            <a:solidFill>
              <a:srgbClr val="FC7D14"/>
            </a:solidFill>
            <a:prstDash val="solid"/>
            <a:round/>
            <a:headEnd type="none" w="med" len="med"/>
            <a:tailEnd type="triangle"/>
          </a:ln>
          <a:effectLst/>
        </p:spPr>
      </p:cxnSp>
      <p:sp>
        <p:nvSpPr>
          <p:cNvPr id="54" name="Oval 53"/>
          <p:cNvSpPr/>
          <p:nvPr/>
        </p:nvSpPr>
        <p:spPr bwMode="auto">
          <a:xfrm>
            <a:off x="4181443" y="1820316"/>
            <a:ext cx="308606" cy="253701"/>
          </a:xfrm>
          <a:prstGeom prst="ellipse">
            <a:avLst/>
          </a:prstGeom>
          <a:solidFill>
            <a:schemeClr val="accent5">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b="0" dirty="0" smtClean="0">
                <a:latin typeface="+mn-ea"/>
              </a:rPr>
              <a:t>1</a:t>
            </a:r>
          </a:p>
        </p:txBody>
      </p:sp>
      <p:sp>
        <p:nvSpPr>
          <p:cNvPr id="55" name="Oval 54"/>
          <p:cNvSpPr/>
          <p:nvPr/>
        </p:nvSpPr>
        <p:spPr bwMode="auto">
          <a:xfrm>
            <a:off x="4814222" y="3072808"/>
            <a:ext cx="308606" cy="253701"/>
          </a:xfrm>
          <a:prstGeom prst="ellipse">
            <a:avLst/>
          </a:prstGeom>
          <a:solidFill>
            <a:schemeClr val="accent5">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b="0" dirty="0" smtClean="0">
                <a:latin typeface="+mn-ea"/>
              </a:rPr>
              <a:t>1</a:t>
            </a:r>
          </a:p>
        </p:txBody>
      </p:sp>
      <p:sp>
        <p:nvSpPr>
          <p:cNvPr id="56" name="Oval 55"/>
          <p:cNvSpPr/>
          <p:nvPr/>
        </p:nvSpPr>
        <p:spPr bwMode="auto">
          <a:xfrm>
            <a:off x="6523391" y="1170544"/>
            <a:ext cx="308606" cy="253701"/>
          </a:xfrm>
          <a:prstGeom prst="ellipse">
            <a:avLst/>
          </a:prstGeom>
          <a:solidFill>
            <a:schemeClr val="accent5">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dirty="0">
                <a:latin typeface="+mn-ea"/>
              </a:rPr>
              <a:t>1</a:t>
            </a:r>
            <a:endParaRPr lang="en-US" sz="1200" b="0" dirty="0" smtClean="0">
              <a:latin typeface="+mn-ea"/>
            </a:endParaRPr>
          </a:p>
        </p:txBody>
      </p:sp>
      <p:sp>
        <p:nvSpPr>
          <p:cNvPr id="57" name="Oval 56"/>
          <p:cNvSpPr/>
          <p:nvPr/>
        </p:nvSpPr>
        <p:spPr bwMode="auto">
          <a:xfrm>
            <a:off x="7044440" y="2229147"/>
            <a:ext cx="308606" cy="253701"/>
          </a:xfrm>
          <a:prstGeom prst="ellipse">
            <a:avLst/>
          </a:prstGeom>
          <a:solidFill>
            <a:schemeClr val="accent5">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dirty="0">
                <a:latin typeface="+mn-ea"/>
              </a:rPr>
              <a:t>2</a:t>
            </a:r>
            <a:endParaRPr lang="en-US" sz="1200" b="0" dirty="0" smtClean="0">
              <a:latin typeface="+mn-ea"/>
            </a:endParaRPr>
          </a:p>
        </p:txBody>
      </p:sp>
      <p:sp>
        <p:nvSpPr>
          <p:cNvPr id="58" name="Oval 57"/>
          <p:cNvSpPr/>
          <p:nvPr/>
        </p:nvSpPr>
        <p:spPr bwMode="auto">
          <a:xfrm>
            <a:off x="7871731" y="2221734"/>
            <a:ext cx="308606" cy="253701"/>
          </a:xfrm>
          <a:prstGeom prst="ellipse">
            <a:avLst/>
          </a:prstGeom>
          <a:solidFill>
            <a:schemeClr val="accent5">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dirty="0">
                <a:latin typeface="+mn-ea"/>
              </a:rPr>
              <a:t>3</a:t>
            </a:r>
            <a:endParaRPr lang="en-US" sz="1200" b="0" dirty="0" smtClean="0">
              <a:latin typeface="+mn-ea"/>
            </a:endParaRPr>
          </a:p>
        </p:txBody>
      </p:sp>
      <p:sp>
        <p:nvSpPr>
          <p:cNvPr id="59" name="Oval 58"/>
          <p:cNvSpPr/>
          <p:nvPr/>
        </p:nvSpPr>
        <p:spPr bwMode="auto">
          <a:xfrm>
            <a:off x="10000626" y="962631"/>
            <a:ext cx="308606" cy="253701"/>
          </a:xfrm>
          <a:prstGeom prst="ellipse">
            <a:avLst/>
          </a:prstGeom>
          <a:solidFill>
            <a:schemeClr val="accent5">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dirty="0">
                <a:latin typeface="+mn-ea"/>
              </a:rPr>
              <a:t>4</a:t>
            </a:r>
            <a:endParaRPr lang="en-US" sz="1200" b="0" dirty="0" smtClean="0">
              <a:latin typeface="+mn-ea"/>
            </a:endParaRPr>
          </a:p>
        </p:txBody>
      </p:sp>
      <p:sp>
        <p:nvSpPr>
          <p:cNvPr id="60" name="Oval 59"/>
          <p:cNvSpPr/>
          <p:nvPr/>
        </p:nvSpPr>
        <p:spPr bwMode="auto">
          <a:xfrm>
            <a:off x="9789362" y="3109102"/>
            <a:ext cx="193831" cy="198223"/>
          </a:xfrm>
          <a:prstGeom prst="ellipse">
            <a:avLst/>
          </a:prstGeom>
          <a:solidFill>
            <a:schemeClr val="accent5">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800" dirty="0">
                <a:latin typeface="+mn-ea"/>
              </a:rPr>
              <a:t>4</a:t>
            </a:r>
            <a:endParaRPr lang="en-US" sz="800" b="0" dirty="0" smtClean="0">
              <a:latin typeface="+mn-ea"/>
            </a:endParaRPr>
          </a:p>
        </p:txBody>
      </p:sp>
      <p:sp>
        <p:nvSpPr>
          <p:cNvPr id="61" name="Oval 60"/>
          <p:cNvSpPr/>
          <p:nvPr/>
        </p:nvSpPr>
        <p:spPr bwMode="auto">
          <a:xfrm>
            <a:off x="10612217" y="4110299"/>
            <a:ext cx="195654" cy="219530"/>
          </a:xfrm>
          <a:prstGeom prst="ellipse">
            <a:avLst/>
          </a:prstGeom>
          <a:solidFill>
            <a:schemeClr val="accent5">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800" dirty="0">
                <a:latin typeface="+mn-ea"/>
              </a:rPr>
              <a:t>5</a:t>
            </a:r>
            <a:endParaRPr lang="en-US" sz="800" b="0" dirty="0" smtClean="0">
              <a:latin typeface="+mn-ea"/>
            </a:endParaRPr>
          </a:p>
        </p:txBody>
      </p:sp>
      <p:sp>
        <p:nvSpPr>
          <p:cNvPr id="62" name="Oval 61"/>
          <p:cNvSpPr/>
          <p:nvPr/>
        </p:nvSpPr>
        <p:spPr bwMode="auto">
          <a:xfrm>
            <a:off x="7369286" y="5092219"/>
            <a:ext cx="308606" cy="253701"/>
          </a:xfrm>
          <a:prstGeom prst="ellipse">
            <a:avLst/>
          </a:prstGeom>
          <a:solidFill>
            <a:schemeClr val="accent5">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dirty="0">
                <a:latin typeface="+mn-ea"/>
              </a:rPr>
              <a:t>6</a:t>
            </a:r>
            <a:endParaRPr lang="en-US" sz="1200" b="0" dirty="0" smtClean="0">
              <a:latin typeface="+mn-ea"/>
            </a:endParaRPr>
          </a:p>
        </p:txBody>
      </p:sp>
      <p:sp>
        <p:nvSpPr>
          <p:cNvPr id="63" name="TextBox 62"/>
          <p:cNvSpPr txBox="1"/>
          <p:nvPr/>
        </p:nvSpPr>
        <p:spPr>
          <a:xfrm>
            <a:off x="8285332" y="5324549"/>
            <a:ext cx="1476217" cy="400110"/>
          </a:xfrm>
          <a:prstGeom prst="rect">
            <a:avLst/>
          </a:prstGeom>
          <a:noFill/>
        </p:spPr>
        <p:txBody>
          <a:bodyPr wrap="square" rtlCol="0">
            <a:spAutoFit/>
          </a:bodyPr>
          <a:lstStyle/>
          <a:p>
            <a:r>
              <a:rPr lang="en-US" sz="1000" dirty="0" smtClean="0"/>
              <a:t>DDS Realtime Streaming Event flow &amp; LC</a:t>
            </a:r>
            <a:endParaRPr lang="en-US" sz="1000" dirty="0"/>
          </a:p>
        </p:txBody>
      </p:sp>
      <p:cxnSp>
        <p:nvCxnSpPr>
          <p:cNvPr id="64" name="Straight Arrow Connector 63"/>
          <p:cNvCxnSpPr/>
          <p:nvPr/>
        </p:nvCxnSpPr>
        <p:spPr bwMode="auto">
          <a:xfrm>
            <a:off x="9728566" y="5537070"/>
            <a:ext cx="429541" cy="0"/>
          </a:xfrm>
          <a:prstGeom prst="straightConnector1">
            <a:avLst/>
          </a:prstGeom>
          <a:solidFill>
            <a:schemeClr val="accent1"/>
          </a:solidFill>
          <a:ln w="28575" cap="flat" cmpd="sng" algn="ctr">
            <a:solidFill>
              <a:srgbClr val="FF9933"/>
            </a:solidFill>
            <a:prstDash val="solid"/>
            <a:round/>
            <a:headEnd type="none" w="med" len="med"/>
            <a:tailEnd type="triangle"/>
          </a:ln>
          <a:effectLst/>
        </p:spPr>
      </p:cxnSp>
      <p:sp>
        <p:nvSpPr>
          <p:cNvPr id="65" name="Rectangle 64"/>
          <p:cNvSpPr/>
          <p:nvPr/>
        </p:nvSpPr>
        <p:spPr bwMode="auto">
          <a:xfrm>
            <a:off x="8307153" y="5242373"/>
            <a:ext cx="1847776" cy="964573"/>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endParaRPr lang="en-US" sz="1200" b="0" dirty="0" smtClean="0">
              <a:latin typeface="+mn-ea"/>
            </a:endParaRPr>
          </a:p>
        </p:txBody>
      </p:sp>
      <p:sp>
        <p:nvSpPr>
          <p:cNvPr id="66" name="Rounded Rectangle 65"/>
          <p:cNvSpPr/>
          <p:nvPr/>
        </p:nvSpPr>
        <p:spPr bwMode="auto">
          <a:xfrm>
            <a:off x="9966643" y="2746470"/>
            <a:ext cx="191464" cy="326168"/>
          </a:xfrm>
          <a:prstGeom prst="roundRect">
            <a:avLst/>
          </a:prstGeom>
          <a:solidFill>
            <a:schemeClr val="accent2"/>
          </a:solid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endParaRPr lang="en-US" sz="1200" b="0" dirty="0" smtClean="0">
              <a:latin typeface="+mn-ea"/>
            </a:endParaRPr>
          </a:p>
        </p:txBody>
      </p:sp>
      <p:sp>
        <p:nvSpPr>
          <p:cNvPr id="67" name="Rounded Rectangle 66"/>
          <p:cNvSpPr/>
          <p:nvPr/>
        </p:nvSpPr>
        <p:spPr bwMode="auto">
          <a:xfrm>
            <a:off x="10805525" y="4318192"/>
            <a:ext cx="504710" cy="218474"/>
          </a:xfrm>
          <a:prstGeom prst="roundRect">
            <a:avLst/>
          </a:prstGeom>
          <a:solidFill>
            <a:schemeClr val="accent2"/>
          </a:solid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endParaRPr lang="en-US" sz="1200" b="0" dirty="0" smtClean="0">
              <a:latin typeface="+mn-ea"/>
            </a:endParaRPr>
          </a:p>
        </p:txBody>
      </p:sp>
      <p:sp>
        <p:nvSpPr>
          <p:cNvPr id="68" name="Can 67"/>
          <p:cNvSpPr/>
          <p:nvPr/>
        </p:nvSpPr>
        <p:spPr bwMode="auto">
          <a:xfrm>
            <a:off x="11068142" y="4318192"/>
            <a:ext cx="189653" cy="218474"/>
          </a:xfrm>
          <a:prstGeom prst="can">
            <a:avLst>
              <a:gd name="adj" fmla="val 42045"/>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endParaRPr lang="en-US" sz="1200" b="0" dirty="0" smtClean="0">
              <a:latin typeface="+mn-ea"/>
            </a:endParaRPr>
          </a:p>
        </p:txBody>
      </p:sp>
      <p:sp>
        <p:nvSpPr>
          <p:cNvPr id="69" name="Rounded Rectangle 68"/>
          <p:cNvSpPr/>
          <p:nvPr/>
        </p:nvSpPr>
        <p:spPr bwMode="auto">
          <a:xfrm>
            <a:off x="10590155" y="1100236"/>
            <a:ext cx="215370" cy="324009"/>
          </a:xfrm>
          <a:prstGeom prst="roundRect">
            <a:avLst/>
          </a:prstGeom>
          <a:solidFill>
            <a:schemeClr val="accent2"/>
          </a:solid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endParaRPr lang="en-US" sz="1200" b="0" dirty="0" smtClean="0">
              <a:latin typeface="+mn-ea"/>
            </a:endParaRPr>
          </a:p>
        </p:txBody>
      </p:sp>
      <p:cxnSp>
        <p:nvCxnSpPr>
          <p:cNvPr id="70" name="Straight Arrow Connector 69"/>
          <p:cNvCxnSpPr/>
          <p:nvPr/>
        </p:nvCxnSpPr>
        <p:spPr bwMode="auto">
          <a:xfrm>
            <a:off x="10872252" y="1586669"/>
            <a:ext cx="65106" cy="2755713"/>
          </a:xfrm>
          <a:prstGeom prst="straightConnector1">
            <a:avLst/>
          </a:prstGeom>
          <a:solidFill>
            <a:schemeClr val="accent1"/>
          </a:solidFill>
          <a:ln w="28575" cap="flat" cmpd="sng" algn="ctr">
            <a:solidFill>
              <a:srgbClr val="FC7D14"/>
            </a:solidFill>
            <a:prstDash val="solid"/>
            <a:round/>
            <a:headEnd type="none" w="med" len="med"/>
            <a:tailEnd type="triangle"/>
          </a:ln>
          <a:effectLst/>
        </p:spPr>
      </p:cxnSp>
      <p:sp>
        <p:nvSpPr>
          <p:cNvPr id="71" name="Can 70"/>
          <p:cNvSpPr/>
          <p:nvPr/>
        </p:nvSpPr>
        <p:spPr bwMode="auto">
          <a:xfrm>
            <a:off x="10603013" y="1160302"/>
            <a:ext cx="189653" cy="218474"/>
          </a:xfrm>
          <a:prstGeom prst="can">
            <a:avLst>
              <a:gd name="adj" fmla="val 42045"/>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endParaRPr lang="en-US" sz="1200" b="0" dirty="0" smtClean="0">
              <a:latin typeface="+mn-ea"/>
            </a:endParaRPr>
          </a:p>
        </p:txBody>
      </p:sp>
      <p:sp>
        <p:nvSpPr>
          <p:cNvPr id="72" name="Can 71"/>
          <p:cNvSpPr/>
          <p:nvPr/>
        </p:nvSpPr>
        <p:spPr bwMode="auto">
          <a:xfrm>
            <a:off x="9973460" y="2780843"/>
            <a:ext cx="189653" cy="218474"/>
          </a:xfrm>
          <a:prstGeom prst="can">
            <a:avLst>
              <a:gd name="adj" fmla="val 42045"/>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endParaRPr lang="en-US" sz="1200" b="0" dirty="0" smtClean="0">
              <a:latin typeface="+mn-ea"/>
            </a:endParaRPr>
          </a:p>
        </p:txBody>
      </p:sp>
      <p:sp>
        <p:nvSpPr>
          <p:cNvPr id="73" name="TextBox 72"/>
          <p:cNvSpPr txBox="1"/>
          <p:nvPr/>
        </p:nvSpPr>
        <p:spPr>
          <a:xfrm>
            <a:off x="7798198" y="4945128"/>
            <a:ext cx="967151" cy="276999"/>
          </a:xfrm>
          <a:prstGeom prst="rect">
            <a:avLst/>
          </a:prstGeom>
          <a:noFill/>
        </p:spPr>
        <p:txBody>
          <a:bodyPr wrap="square" rtlCol="0">
            <a:spAutoFit/>
          </a:bodyPr>
          <a:lstStyle/>
          <a:p>
            <a:r>
              <a:rPr lang="en-US" sz="1200" b="1" dirty="0" smtClean="0"/>
              <a:t>Action</a:t>
            </a:r>
            <a:endParaRPr lang="en-US" sz="1200" b="1" dirty="0"/>
          </a:p>
        </p:txBody>
      </p:sp>
      <p:sp>
        <p:nvSpPr>
          <p:cNvPr id="77" name="Title 150"/>
          <p:cNvSpPr txBox="1">
            <a:spLocks/>
          </p:cNvSpPr>
          <p:nvPr/>
        </p:nvSpPr>
        <p:spPr>
          <a:xfrm>
            <a:off x="570984" y="142587"/>
            <a:ext cx="11088400" cy="539875"/>
          </a:xfrm>
          <a:prstGeom prst="rect">
            <a:avLst/>
          </a:prstGeom>
        </p:spPr>
        <p:txBody>
          <a:bodyPr/>
          <a:lst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a:lstStyle>
          <a:p>
            <a:r>
              <a:rPr lang="en-US" dirty="0" smtClean="0"/>
              <a:t>ONAP RESP Logical Interface Flow</a:t>
            </a:r>
            <a:endParaRPr lang="en-US" dirty="0">
              <a:solidFill>
                <a:srgbClr val="FF0000"/>
              </a:solidFill>
            </a:endParaRPr>
          </a:p>
        </p:txBody>
      </p:sp>
      <p:sp>
        <p:nvSpPr>
          <p:cNvPr id="78" name="TextBox 77"/>
          <p:cNvSpPr txBox="1"/>
          <p:nvPr/>
        </p:nvSpPr>
        <p:spPr>
          <a:xfrm>
            <a:off x="8297303" y="5689470"/>
            <a:ext cx="1476217" cy="400110"/>
          </a:xfrm>
          <a:prstGeom prst="rect">
            <a:avLst/>
          </a:prstGeom>
          <a:noFill/>
        </p:spPr>
        <p:txBody>
          <a:bodyPr wrap="square" rtlCol="0">
            <a:spAutoFit/>
          </a:bodyPr>
          <a:lstStyle/>
          <a:p>
            <a:r>
              <a:rPr lang="en-US" sz="1000" dirty="0" smtClean="0"/>
              <a:t>Collection &amp; Current Event flow &amp; LC</a:t>
            </a:r>
            <a:endParaRPr lang="en-US" sz="1000" dirty="0"/>
          </a:p>
        </p:txBody>
      </p:sp>
      <p:cxnSp>
        <p:nvCxnSpPr>
          <p:cNvPr id="79" name="Straight Arrow Connector 78"/>
          <p:cNvCxnSpPr/>
          <p:nvPr/>
        </p:nvCxnSpPr>
        <p:spPr bwMode="auto">
          <a:xfrm>
            <a:off x="9719913" y="5859987"/>
            <a:ext cx="429541" cy="0"/>
          </a:xfrm>
          <a:prstGeom prst="straightConnector1">
            <a:avLst/>
          </a:prstGeom>
          <a:solidFill>
            <a:schemeClr val="accent1"/>
          </a:solidFill>
          <a:ln w="28575" cap="flat" cmpd="sng" algn="ctr">
            <a:solidFill>
              <a:schemeClr val="bg1">
                <a:lumMod val="50000"/>
              </a:schemeClr>
            </a:solidFill>
            <a:prstDash val="solid"/>
            <a:round/>
            <a:headEnd type="none" w="med" len="med"/>
            <a:tailEnd type="triangle"/>
          </a:ln>
          <a:effectLst/>
        </p:spPr>
      </p:cxnSp>
      <p:sp>
        <p:nvSpPr>
          <p:cNvPr id="80" name="TextBox 79"/>
          <p:cNvSpPr txBox="1"/>
          <p:nvPr/>
        </p:nvSpPr>
        <p:spPr>
          <a:xfrm>
            <a:off x="84165" y="979866"/>
            <a:ext cx="3912152" cy="5970865"/>
          </a:xfrm>
          <a:prstGeom prst="rect">
            <a:avLst/>
          </a:prstGeom>
          <a:noFill/>
        </p:spPr>
        <p:txBody>
          <a:bodyPr wrap="square" rtlCol="0">
            <a:spAutoFit/>
          </a:bodyPr>
          <a:lstStyle/>
          <a:p>
            <a:pPr marL="285750" indent="-285750">
              <a:buFont typeface="Arial" panose="020B0604020202020204" pitchFamily="34" charset="0"/>
              <a:buChar char="•"/>
            </a:pPr>
            <a:r>
              <a:rPr lang="en-US" sz="2000" dirty="0" smtClean="0">
                <a:solidFill>
                  <a:srgbClr val="44546A"/>
                </a:solidFill>
                <a:latin typeface="Arial" panose="020B0604020202020204" pitchFamily="34" charset="0"/>
                <a:cs typeface="Arial" panose="020B0604020202020204" pitchFamily="34" charset="0"/>
              </a:rPr>
              <a:t>RESP Logical Software building block tools</a:t>
            </a:r>
          </a:p>
          <a:p>
            <a:pPr marL="742950" lvl="1" indent="-285750">
              <a:buFont typeface="Arial" panose="020B0604020202020204" pitchFamily="34" charset="0"/>
              <a:buChar char="•"/>
            </a:pPr>
            <a:r>
              <a:rPr lang="en-US" sz="2000" dirty="0" smtClean="0">
                <a:solidFill>
                  <a:srgbClr val="44546A"/>
                </a:solidFill>
                <a:latin typeface="Arial" panose="020B0604020202020204" pitchFamily="34" charset="0"/>
                <a:cs typeface="Arial" panose="020B0604020202020204" pitchFamily="34" charset="0"/>
              </a:rPr>
              <a:t>DDS, Akka, Beam &amp; Flink</a:t>
            </a:r>
          </a:p>
          <a:p>
            <a:pPr marL="285750" indent="-285750">
              <a:buFont typeface="Arial" panose="020B0604020202020204" pitchFamily="34" charset="0"/>
              <a:buChar char="•"/>
            </a:pPr>
            <a:r>
              <a:rPr lang="en-US" sz="2000" dirty="0" smtClean="0">
                <a:solidFill>
                  <a:srgbClr val="44546A"/>
                </a:solidFill>
                <a:latin typeface="Arial" panose="020B0604020202020204" pitchFamily="34" charset="0"/>
                <a:cs typeface="Arial" panose="020B0604020202020204" pitchFamily="34" charset="0"/>
              </a:rPr>
              <a:t>Figure shows a flow sequence for RESP and some ONAP components</a:t>
            </a:r>
          </a:p>
          <a:p>
            <a:pPr marL="800100" lvl="1" indent="-342900">
              <a:buFont typeface="+mj-lt"/>
              <a:buAutoNum type="alphaLcParenR"/>
            </a:pPr>
            <a:r>
              <a:rPr lang="en-US" dirty="0" smtClean="0">
                <a:solidFill>
                  <a:srgbClr val="44546A"/>
                </a:solidFill>
                <a:latin typeface="Arial" panose="020B0604020202020204" pitchFamily="34" charset="0"/>
                <a:cs typeface="Arial" panose="020B0604020202020204" pitchFamily="34" charset="0"/>
              </a:rPr>
              <a:t>A new end to end Realtime event streaming flow</a:t>
            </a:r>
          </a:p>
          <a:p>
            <a:pPr marL="800100" lvl="1" indent="-342900">
              <a:buFont typeface="+mj-lt"/>
              <a:buAutoNum type="alphaLcParenR"/>
            </a:pPr>
            <a:r>
              <a:rPr lang="en-US" dirty="0" smtClean="0">
                <a:solidFill>
                  <a:srgbClr val="44546A"/>
                </a:solidFill>
                <a:latin typeface="Arial" panose="020B0604020202020204" pitchFamily="34" charset="0"/>
                <a:cs typeface="Arial" panose="020B0604020202020204" pitchFamily="34" charset="0"/>
              </a:rPr>
              <a:t>Current event flow can co-exist </a:t>
            </a:r>
          </a:p>
          <a:p>
            <a:pPr marL="800100" lvl="1" indent="-342900">
              <a:buFont typeface="+mj-lt"/>
              <a:buAutoNum type="alphaLcParenR"/>
            </a:pPr>
            <a:r>
              <a:rPr lang="en-US" dirty="0">
                <a:solidFill>
                  <a:srgbClr val="44546A"/>
                </a:solidFill>
                <a:latin typeface="Arial" panose="020B0604020202020204" pitchFamily="34" charset="0"/>
                <a:cs typeface="Arial" panose="020B0604020202020204" pitchFamily="34" charset="0"/>
              </a:rPr>
              <a:t>2,3 internal RESP Routing and Processing</a:t>
            </a:r>
          </a:p>
          <a:p>
            <a:pPr marL="800100" lvl="1" indent="-342900">
              <a:buFont typeface="+mj-lt"/>
              <a:buAutoNum type="alphaLcParenR"/>
            </a:pPr>
            <a:r>
              <a:rPr lang="en-US" dirty="0">
                <a:solidFill>
                  <a:srgbClr val="44546A"/>
                </a:solidFill>
                <a:latin typeface="Arial" panose="020B0604020202020204" pitchFamily="34" charset="0"/>
                <a:cs typeface="Arial" panose="020B0604020202020204" pitchFamily="34" charset="0"/>
              </a:rPr>
              <a:t>1,4,5,6 show external </a:t>
            </a:r>
            <a:r>
              <a:rPr lang="en-US" dirty="0" smtClean="0">
                <a:solidFill>
                  <a:srgbClr val="44546A"/>
                </a:solidFill>
                <a:latin typeface="Arial" panose="020B0604020202020204" pitchFamily="34" charset="0"/>
                <a:cs typeface="Arial" panose="020B0604020202020204" pitchFamily="34" charset="0"/>
              </a:rPr>
              <a:t>RT. and </a:t>
            </a:r>
            <a:r>
              <a:rPr lang="en-US" dirty="0">
                <a:solidFill>
                  <a:srgbClr val="FF0000"/>
                </a:solidFill>
                <a:latin typeface="Arial" panose="020B0604020202020204" pitchFamily="34" charset="0"/>
                <a:cs typeface="Arial" panose="020B0604020202020204" pitchFamily="34" charset="0"/>
              </a:rPr>
              <a:t>current event </a:t>
            </a:r>
            <a:r>
              <a:rPr lang="en-US" dirty="0" smtClean="0">
                <a:solidFill>
                  <a:srgbClr val="FF0000"/>
                </a:solidFill>
                <a:latin typeface="Arial" panose="020B0604020202020204" pitchFamily="34" charset="0"/>
                <a:cs typeface="Arial" panose="020B0604020202020204" pitchFamily="34" charset="0"/>
              </a:rPr>
              <a:t>flow </a:t>
            </a:r>
            <a:r>
              <a:rPr lang="en-US" dirty="0" smtClean="0">
                <a:solidFill>
                  <a:srgbClr val="44546A"/>
                </a:solidFill>
                <a:latin typeface="Arial" panose="020B0604020202020204" pitchFamily="34" charset="0"/>
                <a:cs typeface="Arial" panose="020B0604020202020204" pitchFamily="34" charset="0"/>
              </a:rPr>
              <a:t>Close Loop</a:t>
            </a:r>
          </a:p>
          <a:p>
            <a:pPr marL="285750" indent="-285750">
              <a:buFont typeface="Arial" panose="020B0604020202020204" pitchFamily="34" charset="0"/>
              <a:buChar char="•"/>
            </a:pPr>
            <a:r>
              <a:rPr lang="en-US" sz="2000" dirty="0" smtClean="0">
                <a:solidFill>
                  <a:srgbClr val="44546A"/>
                </a:solidFill>
                <a:latin typeface="Arial" panose="020B0604020202020204" pitchFamily="34" charset="0"/>
                <a:cs typeface="Arial" panose="020B0604020202020204" pitchFamily="34" charset="0"/>
              </a:rPr>
              <a:t>VNF can push DDS based event stream</a:t>
            </a:r>
          </a:p>
          <a:p>
            <a:pPr marL="285750" indent="-285750">
              <a:buFont typeface="Arial" panose="020B0604020202020204" pitchFamily="34" charset="0"/>
              <a:buChar char="•"/>
            </a:pPr>
            <a:r>
              <a:rPr lang="en-US" sz="2000" dirty="0" smtClean="0">
                <a:solidFill>
                  <a:srgbClr val="44546A"/>
                </a:solidFill>
                <a:latin typeface="Arial" panose="020B0604020202020204" pitchFamily="34" charset="0"/>
                <a:cs typeface="Arial" panose="020B0604020202020204" pitchFamily="34" charset="0"/>
              </a:rPr>
              <a:t>Proxy can push DDS based event stream</a:t>
            </a:r>
          </a:p>
          <a:p>
            <a:pPr marL="285750" indent="-285750">
              <a:buFont typeface="Arial" panose="020B0604020202020204" pitchFamily="34" charset="0"/>
              <a:buChar char="•"/>
            </a:pPr>
            <a:endParaRPr lang="en-US" sz="2000" dirty="0">
              <a:solidFill>
                <a:srgbClr val="44546A"/>
              </a:solidFill>
              <a:latin typeface="Arial" panose="020B0604020202020204" pitchFamily="34" charset="0"/>
              <a:cs typeface="Arial" panose="020B0604020202020204" pitchFamily="34" charset="0"/>
            </a:endParaRPr>
          </a:p>
        </p:txBody>
      </p:sp>
      <p:sp>
        <p:nvSpPr>
          <p:cNvPr id="74" name="Slide Number Placeholder 73"/>
          <p:cNvSpPr>
            <a:spLocks noGrp="1"/>
          </p:cNvSpPr>
          <p:nvPr>
            <p:ph type="sldNum" sz="quarter" idx="12"/>
          </p:nvPr>
        </p:nvSpPr>
        <p:spPr/>
        <p:txBody>
          <a:bodyPr/>
          <a:lstStyle/>
          <a:p>
            <a:fld id="{6C9CD605-947A-3C4E-98CB-B055F943FEBA}" type="slidenum">
              <a:rPr lang="en-US" smtClean="0"/>
              <a:pPr/>
              <a:t>30</a:t>
            </a:fld>
            <a:endParaRPr lang="en-US" dirty="0"/>
          </a:p>
        </p:txBody>
      </p:sp>
      <p:sp>
        <p:nvSpPr>
          <p:cNvPr id="82" name="Rounded Rectangle 81"/>
          <p:cNvSpPr/>
          <p:nvPr/>
        </p:nvSpPr>
        <p:spPr bwMode="auto">
          <a:xfrm>
            <a:off x="10023142" y="3471647"/>
            <a:ext cx="871927" cy="465046"/>
          </a:xfrm>
          <a:prstGeom prst="roundRect">
            <a:avLst/>
          </a:prstGeom>
          <a:solidFill>
            <a:schemeClr val="accent5">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algn="ctr" defTabSz="801688" eaLnBrk="1" hangingPunct="1"/>
            <a:r>
              <a:rPr lang="en-US" sz="1000" b="0" dirty="0" smtClean="0">
                <a:latin typeface="+mn-ea"/>
              </a:rPr>
              <a:t>CLAMP</a:t>
            </a:r>
          </a:p>
        </p:txBody>
      </p:sp>
      <p:cxnSp>
        <p:nvCxnSpPr>
          <p:cNvPr id="83" name="Straight Arrow Connector 82"/>
          <p:cNvCxnSpPr/>
          <p:nvPr/>
        </p:nvCxnSpPr>
        <p:spPr bwMode="auto">
          <a:xfrm flipH="1" flipV="1">
            <a:off x="10792666" y="3245642"/>
            <a:ext cx="12859" cy="358258"/>
          </a:xfrm>
          <a:prstGeom prst="straightConnector1">
            <a:avLst/>
          </a:prstGeom>
          <a:solidFill>
            <a:schemeClr val="accent1"/>
          </a:solidFill>
          <a:ln w="28575" cap="flat" cmpd="sng" algn="ctr">
            <a:solidFill>
              <a:schemeClr val="bg1">
                <a:lumMod val="50000"/>
              </a:schemeClr>
            </a:solidFill>
            <a:prstDash val="solid"/>
            <a:round/>
            <a:headEnd type="none" w="med" len="med"/>
            <a:tailEnd type="triangle"/>
          </a:ln>
          <a:effectLst/>
        </p:spPr>
      </p:cxnSp>
      <p:sp>
        <p:nvSpPr>
          <p:cNvPr id="86" name="Rounded Rectangle 85"/>
          <p:cNvSpPr/>
          <p:nvPr/>
        </p:nvSpPr>
        <p:spPr bwMode="auto">
          <a:xfrm>
            <a:off x="9993750" y="3722260"/>
            <a:ext cx="215157" cy="176605"/>
          </a:xfrm>
          <a:prstGeom prst="roundRect">
            <a:avLst/>
          </a:prstGeom>
          <a:solidFill>
            <a:schemeClr val="accent2"/>
          </a:solid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endParaRPr lang="en-US" sz="1200" b="0" dirty="0" smtClean="0">
              <a:latin typeface="+mn-ea"/>
            </a:endParaRPr>
          </a:p>
        </p:txBody>
      </p:sp>
      <p:sp>
        <p:nvSpPr>
          <p:cNvPr id="87" name="Can 86"/>
          <p:cNvSpPr/>
          <p:nvPr/>
        </p:nvSpPr>
        <p:spPr bwMode="auto">
          <a:xfrm>
            <a:off x="10014515" y="3740491"/>
            <a:ext cx="180260" cy="92116"/>
          </a:xfrm>
          <a:prstGeom prst="can">
            <a:avLst>
              <a:gd name="adj" fmla="val 42045"/>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endParaRPr lang="en-US" sz="1200" b="0" dirty="0" smtClean="0">
              <a:latin typeface="+mn-ea"/>
            </a:endParaRPr>
          </a:p>
        </p:txBody>
      </p:sp>
      <p:sp>
        <p:nvSpPr>
          <p:cNvPr id="89" name="Freeform 88"/>
          <p:cNvSpPr/>
          <p:nvPr/>
        </p:nvSpPr>
        <p:spPr>
          <a:xfrm>
            <a:off x="9424333" y="3129280"/>
            <a:ext cx="576049" cy="836019"/>
          </a:xfrm>
          <a:custGeom>
            <a:avLst/>
            <a:gdLst>
              <a:gd name="connsiteX0" fmla="*/ 54946 w 552786"/>
              <a:gd name="connsiteY0" fmla="*/ 0 h 688411"/>
              <a:gd name="connsiteX1" fmla="*/ 4146 w 552786"/>
              <a:gd name="connsiteY1" fmla="*/ 111760 h 688411"/>
              <a:gd name="connsiteX2" fmla="*/ 65106 w 552786"/>
              <a:gd name="connsiteY2" fmla="*/ 660400 h 688411"/>
              <a:gd name="connsiteX3" fmla="*/ 552786 w 552786"/>
              <a:gd name="connsiteY3" fmla="*/ 558800 h 688411"/>
            </a:gdLst>
            <a:ahLst/>
            <a:cxnLst>
              <a:cxn ang="0">
                <a:pos x="connsiteX0" y="connsiteY0"/>
              </a:cxn>
              <a:cxn ang="0">
                <a:pos x="connsiteX1" y="connsiteY1"/>
              </a:cxn>
              <a:cxn ang="0">
                <a:pos x="connsiteX2" y="connsiteY2"/>
              </a:cxn>
              <a:cxn ang="0">
                <a:pos x="connsiteX3" y="connsiteY3"/>
              </a:cxn>
            </a:cxnLst>
            <a:rect l="l" t="t" r="r" b="b"/>
            <a:pathLst>
              <a:path w="552786" h="688411">
                <a:moveTo>
                  <a:pt x="54946" y="0"/>
                </a:moveTo>
                <a:cubicBezTo>
                  <a:pt x="28699" y="846"/>
                  <a:pt x="2453" y="1693"/>
                  <a:pt x="4146" y="111760"/>
                </a:cubicBezTo>
                <a:cubicBezTo>
                  <a:pt x="5839" y="221827"/>
                  <a:pt x="-26334" y="585893"/>
                  <a:pt x="65106" y="660400"/>
                </a:cubicBezTo>
                <a:cubicBezTo>
                  <a:pt x="156546" y="734907"/>
                  <a:pt x="354666" y="646853"/>
                  <a:pt x="552786" y="558800"/>
                </a:cubicBezTo>
              </a:path>
            </a:pathLst>
          </a:custGeom>
          <a:noFill/>
          <a:ln w="28575">
            <a:solidFill>
              <a:schemeClr val="accent2"/>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ounded Rectangle 90"/>
          <p:cNvSpPr/>
          <p:nvPr/>
        </p:nvSpPr>
        <p:spPr>
          <a:xfrm>
            <a:off x="7616313" y="1430226"/>
            <a:ext cx="630192" cy="27687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App1</a:t>
            </a:r>
            <a:endParaRPr lang="en-US" sz="1200" dirty="0"/>
          </a:p>
        </p:txBody>
      </p:sp>
      <p:sp>
        <p:nvSpPr>
          <p:cNvPr id="92" name="Rounded Rectangle 91"/>
          <p:cNvSpPr/>
          <p:nvPr/>
        </p:nvSpPr>
        <p:spPr>
          <a:xfrm>
            <a:off x="8509037" y="1443703"/>
            <a:ext cx="630192" cy="27687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App2</a:t>
            </a:r>
            <a:endParaRPr lang="en-US" sz="1200" dirty="0"/>
          </a:p>
        </p:txBody>
      </p:sp>
      <p:sp>
        <p:nvSpPr>
          <p:cNvPr id="93" name="Rectangle 92"/>
          <p:cNvSpPr/>
          <p:nvPr/>
        </p:nvSpPr>
        <p:spPr>
          <a:xfrm>
            <a:off x="7544462" y="1193989"/>
            <a:ext cx="1715325" cy="63012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TextBox 93"/>
          <p:cNvSpPr txBox="1"/>
          <p:nvPr/>
        </p:nvSpPr>
        <p:spPr>
          <a:xfrm>
            <a:off x="7735191" y="1092834"/>
            <a:ext cx="1634132" cy="369332"/>
          </a:xfrm>
          <a:prstGeom prst="rect">
            <a:avLst/>
          </a:prstGeom>
          <a:noFill/>
        </p:spPr>
        <p:txBody>
          <a:bodyPr wrap="square" rtlCol="0">
            <a:spAutoFit/>
          </a:bodyPr>
          <a:lstStyle/>
          <a:p>
            <a:r>
              <a:rPr lang="en-US" dirty="0" smtClean="0"/>
              <a:t>Microservices</a:t>
            </a:r>
            <a:endParaRPr lang="en-US" dirty="0"/>
          </a:p>
        </p:txBody>
      </p:sp>
      <p:cxnSp>
        <p:nvCxnSpPr>
          <p:cNvPr id="96" name="Straight Arrow Connector 95"/>
          <p:cNvCxnSpPr>
            <a:stCxn id="91" idx="2"/>
          </p:cNvCxnSpPr>
          <p:nvPr/>
        </p:nvCxnSpPr>
        <p:spPr>
          <a:xfrm>
            <a:off x="7931409" y="1707104"/>
            <a:ext cx="5494" cy="294086"/>
          </a:xfrm>
          <a:prstGeom prst="straightConnector1">
            <a:avLst/>
          </a:prstGeom>
          <a:ln w="28575">
            <a:solidFill>
              <a:schemeClr val="accent2"/>
            </a:solidFill>
            <a:prstDash val="dash"/>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7" name="Straight Arrow Connector 96"/>
          <p:cNvCxnSpPr/>
          <p:nvPr/>
        </p:nvCxnSpPr>
        <p:spPr>
          <a:xfrm>
            <a:off x="8847244" y="1687352"/>
            <a:ext cx="5494" cy="294086"/>
          </a:xfrm>
          <a:prstGeom prst="straightConnector1">
            <a:avLst/>
          </a:prstGeom>
          <a:ln w="28575">
            <a:solidFill>
              <a:schemeClr val="accent2"/>
            </a:solidFill>
            <a:prstDash val="dash"/>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8" name="Straight Arrow Connector 97"/>
          <p:cNvCxnSpPr/>
          <p:nvPr/>
        </p:nvCxnSpPr>
        <p:spPr bwMode="auto">
          <a:xfrm flipH="1" flipV="1">
            <a:off x="10062375" y="3326509"/>
            <a:ext cx="11883" cy="365540"/>
          </a:xfrm>
          <a:prstGeom prst="straightConnector1">
            <a:avLst/>
          </a:prstGeom>
          <a:solidFill>
            <a:schemeClr val="accent1"/>
          </a:solidFill>
          <a:ln w="28575" cap="flat" cmpd="sng" algn="ctr">
            <a:solidFill>
              <a:srgbClr val="FC7D14"/>
            </a:solidFill>
            <a:prstDash val="solid"/>
            <a:round/>
            <a:headEnd type="none" w="med" len="med"/>
            <a:tailEnd type="triangle"/>
          </a:ln>
          <a:effectLst/>
        </p:spPr>
      </p:cxnSp>
      <p:cxnSp>
        <p:nvCxnSpPr>
          <p:cNvPr id="95" name="Straight Arrow Connector 94"/>
          <p:cNvCxnSpPr/>
          <p:nvPr/>
        </p:nvCxnSpPr>
        <p:spPr>
          <a:xfrm>
            <a:off x="8083809" y="1696944"/>
            <a:ext cx="5494" cy="294086"/>
          </a:xfrm>
          <a:prstGeom prst="straightConnector1">
            <a:avLst/>
          </a:prstGeom>
          <a:ln w="28575">
            <a:solidFill>
              <a:schemeClr val="tx1">
                <a:lumMod val="50000"/>
                <a:lumOff val="50000"/>
              </a:schemeClr>
            </a:solidFill>
            <a:prstDash val="dash"/>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p:cNvCxnSpPr/>
          <p:nvPr/>
        </p:nvCxnSpPr>
        <p:spPr>
          <a:xfrm>
            <a:off x="9038849" y="1676624"/>
            <a:ext cx="5494" cy="294086"/>
          </a:xfrm>
          <a:prstGeom prst="straightConnector1">
            <a:avLst/>
          </a:prstGeom>
          <a:ln w="28575">
            <a:solidFill>
              <a:schemeClr val="tx1">
                <a:lumMod val="50000"/>
                <a:lumOff val="50000"/>
              </a:schemeClr>
            </a:solidFill>
            <a:prstDash val="dash"/>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5" name="Freeform 74"/>
          <p:cNvSpPr/>
          <p:nvPr/>
        </p:nvSpPr>
        <p:spPr>
          <a:xfrm>
            <a:off x="5394960" y="3271520"/>
            <a:ext cx="4673600" cy="1828800"/>
          </a:xfrm>
          <a:custGeom>
            <a:avLst/>
            <a:gdLst>
              <a:gd name="connsiteX0" fmla="*/ 0 w 4673600"/>
              <a:gd name="connsiteY0" fmla="*/ 1828800 h 1828800"/>
              <a:gd name="connsiteX1" fmla="*/ 2560320 w 4673600"/>
              <a:gd name="connsiteY1" fmla="*/ 1036320 h 1828800"/>
              <a:gd name="connsiteX2" fmla="*/ 4572000 w 4673600"/>
              <a:gd name="connsiteY2" fmla="*/ 1087120 h 1828800"/>
              <a:gd name="connsiteX3" fmla="*/ 4399280 w 4673600"/>
              <a:gd name="connsiteY3" fmla="*/ 213360 h 1828800"/>
              <a:gd name="connsiteX4" fmla="*/ 4673600 w 4673600"/>
              <a:gd name="connsiteY4" fmla="*/ 0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3600" h="1828800">
                <a:moveTo>
                  <a:pt x="0" y="1828800"/>
                </a:moveTo>
                <a:cubicBezTo>
                  <a:pt x="899160" y="1494366"/>
                  <a:pt x="1798320" y="1159933"/>
                  <a:pt x="2560320" y="1036320"/>
                </a:cubicBezTo>
                <a:cubicBezTo>
                  <a:pt x="3322320" y="912707"/>
                  <a:pt x="4265507" y="1224280"/>
                  <a:pt x="4572000" y="1087120"/>
                </a:cubicBezTo>
                <a:cubicBezTo>
                  <a:pt x="4878493" y="949960"/>
                  <a:pt x="4382347" y="394547"/>
                  <a:pt x="4399280" y="213360"/>
                </a:cubicBezTo>
                <a:cubicBezTo>
                  <a:pt x="4416213" y="32173"/>
                  <a:pt x="4544906" y="16086"/>
                  <a:pt x="4673600" y="0"/>
                </a:cubicBezTo>
              </a:path>
            </a:pathLst>
          </a:custGeom>
          <a:noFill/>
          <a:ln w="28575">
            <a:solidFill>
              <a:schemeClr val="tx1">
                <a:lumMod val="50000"/>
                <a:lumOff val="50000"/>
              </a:scheme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ight Brace 75"/>
          <p:cNvSpPr/>
          <p:nvPr/>
        </p:nvSpPr>
        <p:spPr>
          <a:xfrm rot="5400000">
            <a:off x="7253695" y="2055178"/>
            <a:ext cx="469611" cy="4187082"/>
          </a:xfrm>
          <a:prstGeom prst="rightBrace">
            <a:avLst>
              <a:gd name="adj1" fmla="val 8333"/>
              <a:gd name="adj2" fmla="val 49757"/>
            </a:avLst>
          </a:prstGeom>
          <a:noFill/>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1" name="TextBox 80"/>
          <p:cNvSpPr txBox="1"/>
          <p:nvPr/>
        </p:nvSpPr>
        <p:spPr>
          <a:xfrm>
            <a:off x="5641572" y="4122060"/>
            <a:ext cx="3272161" cy="246221"/>
          </a:xfrm>
          <a:prstGeom prst="rect">
            <a:avLst/>
          </a:prstGeom>
          <a:noFill/>
        </p:spPr>
        <p:txBody>
          <a:bodyPr wrap="square" rtlCol="0">
            <a:spAutoFit/>
          </a:bodyPr>
          <a:lstStyle/>
          <a:p>
            <a:r>
              <a:rPr lang="en-US" sz="1000" b="1" dirty="0" smtClean="0"/>
              <a:t>Real time pipeline processing</a:t>
            </a:r>
            <a:endParaRPr lang="en-US" sz="1000" b="1" dirty="0"/>
          </a:p>
        </p:txBody>
      </p:sp>
    </p:spTree>
    <p:extLst>
      <p:ext uri="{BB962C8B-B14F-4D97-AF65-F5344CB8AC3E}">
        <p14:creationId xmlns:p14="http://schemas.microsoft.com/office/powerpoint/2010/main" val="1879083741"/>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6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8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animBg="1"/>
      <p:bldP spid="56" grpId="0" animBg="1"/>
      <p:bldP spid="57" grpId="0" animBg="1"/>
      <p:bldP spid="58" grpId="0" animBg="1"/>
      <p:bldP spid="59" grpId="0" animBg="1"/>
      <p:bldP spid="60" grpId="0" animBg="1"/>
      <p:bldP spid="61" grpId="0" animBg="1"/>
      <p:bldP spid="62" grpId="0" animBg="1"/>
      <p:bldP spid="76" grpId="0" animBg="1"/>
      <p:bldP spid="8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51580" y="137893"/>
            <a:ext cx="11811080" cy="1237503"/>
          </a:xfrm>
          <a:prstGeom prst="rect">
            <a:avLst/>
          </a:prstGeom>
        </p:spPr>
        <p:txBody>
          <a:bodyPr/>
          <a:lst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a:lstStyle>
          <a:p>
            <a:pPr algn="ctr"/>
            <a:r>
              <a:rPr lang="en-US" sz="3200" b="1" dirty="0" smtClean="0"/>
              <a:t>Why RESP? </a:t>
            </a:r>
            <a:endParaRPr lang="en-US" sz="2000" i="1" dirty="0">
              <a:latin typeface="Bradley Hand ITC" panose="03070402050302030203" pitchFamily="66" charset="0"/>
            </a:endParaRPr>
          </a:p>
        </p:txBody>
      </p:sp>
      <p:sp>
        <p:nvSpPr>
          <p:cNvPr id="3" name="Rounded Rectangle 2"/>
          <p:cNvSpPr/>
          <p:nvPr/>
        </p:nvSpPr>
        <p:spPr bwMode="auto">
          <a:xfrm>
            <a:off x="1273051" y="3608610"/>
            <a:ext cx="2592288" cy="1080120"/>
          </a:xfrm>
          <a:prstGeom prst="roundRect">
            <a:avLst/>
          </a:prstGeom>
          <a:solidFill>
            <a:schemeClr val="tx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rebuchet MS" pitchFamily="34" charset="0"/>
                <a:ea typeface="华文细黑" pitchFamily="2" charset="-122"/>
              </a:rPr>
              <a:t>Collect</a:t>
            </a:r>
            <a:r>
              <a:rPr kumimoji="0" lang="en-US" sz="1800" b="1" i="0" u="none" strike="noStrike" cap="none" normalizeH="0" dirty="0" smtClean="0">
                <a:ln>
                  <a:noFill/>
                </a:ln>
                <a:solidFill>
                  <a:schemeClr val="tx1"/>
                </a:solidFill>
                <a:effectLst/>
                <a:latin typeface="Trebuchet MS" pitchFamily="34" charset="0"/>
                <a:ea typeface="华文细黑" pitchFamily="2" charset="-122"/>
              </a:rPr>
              <a:t> and push to Message Bus for Pull</a:t>
            </a:r>
            <a:endParaRPr kumimoji="0" lang="en-US" sz="1800" b="1" i="0" u="none" strike="noStrike" cap="none" normalizeH="0" baseline="0" dirty="0" smtClean="0">
              <a:ln>
                <a:noFill/>
              </a:ln>
              <a:solidFill>
                <a:schemeClr val="tx1"/>
              </a:solidFill>
              <a:effectLst/>
              <a:latin typeface="Trebuchet MS" pitchFamily="34" charset="0"/>
              <a:ea typeface="华文细黑" pitchFamily="2" charset="-122"/>
            </a:endParaRPr>
          </a:p>
        </p:txBody>
      </p:sp>
      <p:sp>
        <p:nvSpPr>
          <p:cNvPr id="4" name="Rounded Rectangle 3"/>
          <p:cNvSpPr/>
          <p:nvPr/>
        </p:nvSpPr>
        <p:spPr bwMode="auto">
          <a:xfrm>
            <a:off x="1561083" y="4941962"/>
            <a:ext cx="2016224" cy="792088"/>
          </a:xfrm>
          <a:prstGeom prst="roundRect">
            <a:avLst/>
          </a:prstGeom>
          <a:solidFill>
            <a:schemeClr val="tx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rebuchet MS" pitchFamily="34" charset="0"/>
                <a:ea typeface="华文细黑" pitchFamily="2" charset="-122"/>
              </a:rPr>
              <a:t>API-based</a:t>
            </a:r>
            <a:r>
              <a:rPr kumimoji="0" lang="en-US" sz="1800" b="1" i="0" u="none" strike="noStrike" cap="none" normalizeH="0" dirty="0" smtClean="0">
                <a:ln>
                  <a:noFill/>
                </a:ln>
                <a:solidFill>
                  <a:schemeClr val="tx1"/>
                </a:solidFill>
                <a:effectLst/>
                <a:latin typeface="Trebuchet MS" pitchFamily="34" charset="0"/>
                <a:ea typeface="华文细黑" pitchFamily="2" charset="-122"/>
              </a:rPr>
              <a:t> end-point collection</a:t>
            </a:r>
            <a:endParaRPr kumimoji="0" lang="en-US" sz="1800" b="1" i="0" u="none" strike="noStrike" cap="none" normalizeH="0" baseline="0" dirty="0" smtClean="0">
              <a:ln>
                <a:noFill/>
              </a:ln>
              <a:solidFill>
                <a:schemeClr val="tx1"/>
              </a:solidFill>
              <a:effectLst/>
              <a:latin typeface="Trebuchet MS" pitchFamily="34" charset="0"/>
              <a:ea typeface="华文细黑" pitchFamily="2" charset="-122"/>
            </a:endParaRPr>
          </a:p>
        </p:txBody>
      </p:sp>
      <p:sp>
        <p:nvSpPr>
          <p:cNvPr id="5" name="Rounded Rectangle 4"/>
          <p:cNvSpPr/>
          <p:nvPr/>
        </p:nvSpPr>
        <p:spPr bwMode="auto">
          <a:xfrm>
            <a:off x="1745342" y="5987282"/>
            <a:ext cx="1440160" cy="504056"/>
          </a:xfrm>
          <a:prstGeom prst="roundRect">
            <a:avLst/>
          </a:prstGeom>
          <a:solidFill>
            <a:schemeClr val="tx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rebuchet MS" pitchFamily="34" charset="0"/>
                <a:ea typeface="华文细黑" pitchFamily="2" charset="-122"/>
              </a:rPr>
              <a:t>End-Point</a:t>
            </a:r>
          </a:p>
        </p:txBody>
      </p:sp>
      <p:sp>
        <p:nvSpPr>
          <p:cNvPr id="6" name="Rounded Rectangle 5"/>
          <p:cNvSpPr/>
          <p:nvPr/>
        </p:nvSpPr>
        <p:spPr bwMode="auto">
          <a:xfrm>
            <a:off x="1669095" y="2712188"/>
            <a:ext cx="1800200" cy="648072"/>
          </a:xfrm>
          <a:prstGeom prst="roundRect">
            <a:avLst/>
          </a:prstGeom>
          <a:solidFill>
            <a:schemeClr val="tx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rebuchet MS" pitchFamily="34" charset="0"/>
                <a:ea typeface="华文细黑" pitchFamily="2" charset="-122"/>
              </a:rPr>
              <a:t>Message Server</a:t>
            </a:r>
          </a:p>
        </p:txBody>
      </p:sp>
      <p:sp>
        <p:nvSpPr>
          <p:cNvPr id="7" name="Rounded Rectangle 6"/>
          <p:cNvSpPr/>
          <p:nvPr/>
        </p:nvSpPr>
        <p:spPr bwMode="auto">
          <a:xfrm>
            <a:off x="6259327" y="2381350"/>
            <a:ext cx="5935848" cy="901370"/>
          </a:xfrm>
          <a:prstGeom prst="round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rebuchet MS" pitchFamily="34" charset="0"/>
                <a:ea typeface="华文细黑" pitchFamily="2" charset="-122"/>
              </a:rPr>
              <a:t>Real-time </a:t>
            </a:r>
            <a:r>
              <a:rPr lang="en-US" b="1" dirty="0" smtClean="0">
                <a:latin typeface="Trebuchet MS" pitchFamily="34" charset="0"/>
                <a:ea typeface="华文细黑" pitchFamily="2" charset="-122"/>
              </a:rPr>
              <a:t>Data Event </a:t>
            </a:r>
            <a:r>
              <a:rPr kumimoji="0" lang="en-US" sz="1800" b="1" i="0" u="none" strike="noStrike" cap="none" normalizeH="0" baseline="0" dirty="0" smtClean="0">
                <a:ln>
                  <a:noFill/>
                </a:ln>
                <a:solidFill>
                  <a:schemeClr val="tx1"/>
                </a:solidFill>
                <a:effectLst/>
                <a:latin typeface="Trebuchet MS" pitchFamily="34" charset="0"/>
                <a:ea typeface="华文细黑" pitchFamily="2" charset="-122"/>
              </a:rPr>
              <a:t>Stream</a:t>
            </a:r>
            <a:r>
              <a:rPr kumimoji="0" lang="en-US" sz="1800" b="1" i="0" u="none" strike="noStrike" cap="none" normalizeH="0" baseline="0" dirty="0" smtClean="0">
                <a:ln>
                  <a:noFill/>
                </a:ln>
                <a:solidFill>
                  <a:srgbClr val="FF0000"/>
                </a:solidFill>
                <a:effectLst/>
                <a:latin typeface="Trebuchet MS" pitchFamily="34" charset="0"/>
                <a:ea typeface="华文细黑" pitchFamily="2" charset="-122"/>
              </a:rPr>
              <a:t>-&gt;</a:t>
            </a:r>
          </a:p>
          <a:p>
            <a:pPr marL="0" marR="0" indent="0" algn="ctr" defTabSz="801688"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rebuchet MS" pitchFamily="34" charset="0"/>
                <a:ea typeface="华文细黑" pitchFamily="2" charset="-122"/>
              </a:rPr>
              <a:t>Collection</a:t>
            </a:r>
            <a:r>
              <a:rPr lang="en-US" b="1" dirty="0" smtClean="0">
                <a:solidFill>
                  <a:srgbClr val="FF0000"/>
                </a:solidFill>
                <a:latin typeface="Trebuchet MS" pitchFamily="34" charset="0"/>
                <a:ea typeface="华文细黑" pitchFamily="2" charset="-122"/>
              </a:rPr>
              <a:t>-&gt;</a:t>
            </a:r>
            <a:r>
              <a:rPr kumimoji="0" lang="en-US" sz="1800" b="1" i="0" u="none" strike="noStrike" cap="none" normalizeH="0" baseline="0" dirty="0" smtClean="0">
                <a:ln>
                  <a:noFill/>
                </a:ln>
                <a:solidFill>
                  <a:srgbClr val="FF0000"/>
                </a:solidFill>
                <a:effectLst/>
                <a:latin typeface="Trebuchet MS" pitchFamily="34" charset="0"/>
                <a:ea typeface="华文细黑" pitchFamily="2" charset="-122"/>
              </a:rPr>
              <a:t> </a:t>
            </a:r>
            <a:r>
              <a:rPr kumimoji="0" lang="en-US" sz="1800" b="1" i="0" u="none" strike="noStrike" cap="none" normalizeH="0" baseline="0" dirty="0" smtClean="0">
                <a:ln>
                  <a:noFill/>
                </a:ln>
                <a:solidFill>
                  <a:schemeClr val="tx1"/>
                </a:solidFill>
                <a:effectLst/>
                <a:latin typeface="Trebuchet MS" pitchFamily="34" charset="0"/>
                <a:ea typeface="华文细黑" pitchFamily="2" charset="-122"/>
              </a:rPr>
              <a:t>Aggregation, Filter</a:t>
            </a:r>
            <a:r>
              <a:rPr kumimoji="0" lang="en-US" sz="1800" b="1" i="0" u="none" strike="noStrike" cap="none" normalizeH="0" baseline="0" dirty="0" smtClean="0">
                <a:ln>
                  <a:noFill/>
                </a:ln>
                <a:solidFill>
                  <a:srgbClr val="FF0000"/>
                </a:solidFill>
                <a:effectLst/>
                <a:latin typeface="Trebuchet MS" pitchFamily="34" charset="0"/>
                <a:ea typeface="华文细黑" pitchFamily="2" charset="-122"/>
              </a:rPr>
              <a:t>-&gt;</a:t>
            </a:r>
            <a:r>
              <a:rPr kumimoji="0" lang="en-US" sz="1800" b="1" i="0" u="none" strike="noStrike" cap="none" normalizeH="0" dirty="0" smtClean="0">
                <a:ln>
                  <a:noFill/>
                </a:ln>
                <a:solidFill>
                  <a:srgbClr val="FF0000"/>
                </a:solidFill>
                <a:effectLst/>
                <a:latin typeface="Trebuchet MS" pitchFamily="34" charset="0"/>
                <a:ea typeface="华文细黑" pitchFamily="2" charset="-122"/>
              </a:rPr>
              <a:t> </a:t>
            </a:r>
            <a:r>
              <a:rPr kumimoji="0" lang="en-US" sz="1800" b="1" i="0" u="none" strike="noStrike" cap="none" normalizeH="0" dirty="0" smtClean="0">
                <a:ln>
                  <a:noFill/>
                </a:ln>
                <a:solidFill>
                  <a:schemeClr val="tx1"/>
                </a:solidFill>
                <a:effectLst/>
                <a:latin typeface="Trebuchet MS" pitchFamily="34" charset="0"/>
                <a:ea typeface="华文细黑" pitchFamily="2" charset="-122"/>
              </a:rPr>
              <a:t>Transformation</a:t>
            </a:r>
            <a:r>
              <a:rPr kumimoji="0" lang="en-US" sz="1800" b="1" i="0" u="none" strike="noStrike" cap="none" normalizeH="0" dirty="0" smtClean="0">
                <a:ln>
                  <a:noFill/>
                </a:ln>
                <a:solidFill>
                  <a:srgbClr val="FF0000"/>
                </a:solidFill>
                <a:effectLst/>
                <a:latin typeface="Trebuchet MS" pitchFamily="34" charset="0"/>
                <a:ea typeface="华文细黑" pitchFamily="2" charset="-122"/>
              </a:rPr>
              <a:t>-&gt;</a:t>
            </a:r>
            <a:endParaRPr kumimoji="0" lang="en-US" sz="1800" b="1" i="0" u="none" strike="noStrike" cap="none" normalizeH="0" baseline="0" dirty="0" smtClean="0">
              <a:ln>
                <a:noFill/>
              </a:ln>
              <a:solidFill>
                <a:srgbClr val="FF0000"/>
              </a:solidFill>
              <a:effectLst/>
              <a:latin typeface="Trebuchet MS" pitchFamily="34" charset="0"/>
              <a:ea typeface="华文细黑" pitchFamily="2" charset="-122"/>
            </a:endParaRPr>
          </a:p>
        </p:txBody>
      </p:sp>
      <p:cxnSp>
        <p:nvCxnSpPr>
          <p:cNvPr id="8" name="Straight Arrow Connector 7"/>
          <p:cNvCxnSpPr>
            <a:stCxn id="5" idx="0"/>
          </p:cNvCxnSpPr>
          <p:nvPr/>
        </p:nvCxnSpPr>
        <p:spPr bwMode="auto">
          <a:xfrm flipV="1">
            <a:off x="2465422" y="5734050"/>
            <a:ext cx="0" cy="25323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9" name="Straight Arrow Connector 8"/>
          <p:cNvCxnSpPr/>
          <p:nvPr/>
        </p:nvCxnSpPr>
        <p:spPr bwMode="auto">
          <a:xfrm flipV="1">
            <a:off x="2465422" y="4688730"/>
            <a:ext cx="0" cy="25323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0" name="Straight Arrow Connector 9"/>
          <p:cNvCxnSpPr/>
          <p:nvPr/>
        </p:nvCxnSpPr>
        <p:spPr bwMode="auto">
          <a:xfrm flipV="1">
            <a:off x="2465422" y="3355378"/>
            <a:ext cx="0" cy="25323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1" name="Straight Arrow Connector 10"/>
          <p:cNvCxnSpPr/>
          <p:nvPr/>
        </p:nvCxnSpPr>
        <p:spPr bwMode="auto">
          <a:xfrm flipH="1" flipV="1">
            <a:off x="2465422" y="2314940"/>
            <a:ext cx="6702" cy="39724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2" name="Rounded Rectangle 11"/>
          <p:cNvSpPr/>
          <p:nvPr/>
        </p:nvSpPr>
        <p:spPr bwMode="auto">
          <a:xfrm>
            <a:off x="5953571" y="4941962"/>
            <a:ext cx="2016224" cy="396044"/>
          </a:xfrm>
          <a:prstGeom prst="round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rebuchet MS" pitchFamily="34" charset="0"/>
                <a:ea typeface="华文细黑" pitchFamily="2" charset="-122"/>
              </a:rPr>
              <a:t>Consumers</a:t>
            </a:r>
          </a:p>
        </p:txBody>
      </p:sp>
      <p:sp>
        <p:nvSpPr>
          <p:cNvPr id="13" name="Rounded Rectangle 12"/>
          <p:cNvSpPr/>
          <p:nvPr/>
        </p:nvSpPr>
        <p:spPr bwMode="auto">
          <a:xfrm>
            <a:off x="6137830" y="5591238"/>
            <a:ext cx="1440160" cy="504056"/>
          </a:xfrm>
          <a:prstGeom prst="round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rebuchet MS" pitchFamily="34" charset="0"/>
                <a:ea typeface="华文细黑" pitchFamily="2" charset="-122"/>
              </a:rPr>
              <a:t>End-Point</a:t>
            </a:r>
          </a:p>
        </p:txBody>
      </p:sp>
      <p:sp>
        <p:nvSpPr>
          <p:cNvPr id="14" name="Rounded Rectangle 13"/>
          <p:cNvSpPr/>
          <p:nvPr/>
        </p:nvSpPr>
        <p:spPr bwMode="auto">
          <a:xfrm>
            <a:off x="6057120" y="4769572"/>
            <a:ext cx="2016224" cy="396044"/>
          </a:xfrm>
          <a:prstGeom prst="round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rebuchet MS" pitchFamily="34" charset="0"/>
                <a:ea typeface="华文细黑" pitchFamily="2" charset="-122"/>
              </a:rPr>
              <a:t>Consumers</a:t>
            </a:r>
          </a:p>
        </p:txBody>
      </p:sp>
      <p:sp>
        <p:nvSpPr>
          <p:cNvPr id="15" name="Rounded Rectangle 14"/>
          <p:cNvSpPr/>
          <p:nvPr/>
        </p:nvSpPr>
        <p:spPr bwMode="auto">
          <a:xfrm>
            <a:off x="6259326" y="4591138"/>
            <a:ext cx="2016224" cy="396044"/>
          </a:xfrm>
          <a:prstGeom prst="round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rebuchet MS" pitchFamily="34" charset="0"/>
                <a:ea typeface="华文细黑" pitchFamily="2" charset="-122"/>
              </a:rPr>
              <a:t>Consumers</a:t>
            </a:r>
          </a:p>
        </p:txBody>
      </p:sp>
      <p:sp>
        <p:nvSpPr>
          <p:cNvPr id="16" name="Rounded Rectangle 15"/>
          <p:cNvSpPr/>
          <p:nvPr/>
        </p:nvSpPr>
        <p:spPr bwMode="auto">
          <a:xfrm>
            <a:off x="6290230" y="5743638"/>
            <a:ext cx="1440160" cy="504056"/>
          </a:xfrm>
          <a:prstGeom prst="round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rebuchet MS" pitchFamily="34" charset="0"/>
                <a:ea typeface="华文细黑" pitchFamily="2" charset="-122"/>
              </a:rPr>
              <a:t>End-Point</a:t>
            </a:r>
          </a:p>
        </p:txBody>
      </p:sp>
      <p:sp>
        <p:nvSpPr>
          <p:cNvPr id="17" name="Rounded Rectangle 16"/>
          <p:cNvSpPr/>
          <p:nvPr/>
        </p:nvSpPr>
        <p:spPr bwMode="auto">
          <a:xfrm>
            <a:off x="6442630" y="5896038"/>
            <a:ext cx="1440160" cy="504056"/>
          </a:xfrm>
          <a:prstGeom prst="round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rebuchet MS" pitchFamily="34" charset="0"/>
                <a:ea typeface="华文细黑" pitchFamily="2" charset="-122"/>
              </a:rPr>
              <a:t>End-Point</a:t>
            </a:r>
          </a:p>
        </p:txBody>
      </p:sp>
      <p:sp>
        <p:nvSpPr>
          <p:cNvPr id="18" name="Rounded Rectangle 17"/>
          <p:cNvSpPr/>
          <p:nvPr/>
        </p:nvSpPr>
        <p:spPr bwMode="auto">
          <a:xfrm>
            <a:off x="8935956" y="4277886"/>
            <a:ext cx="2135511" cy="504056"/>
          </a:xfrm>
          <a:prstGeom prst="round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rebuchet MS" pitchFamily="34" charset="0"/>
                <a:ea typeface="华文细黑" pitchFamily="2" charset="-122"/>
              </a:rPr>
              <a:t>End-Point</a:t>
            </a:r>
          </a:p>
        </p:txBody>
      </p:sp>
      <p:cxnSp>
        <p:nvCxnSpPr>
          <p:cNvPr id="19" name="Straight Arrow Connector 18"/>
          <p:cNvCxnSpPr/>
          <p:nvPr/>
        </p:nvCxnSpPr>
        <p:spPr bwMode="auto">
          <a:xfrm flipH="1" flipV="1">
            <a:off x="10119902" y="3347160"/>
            <a:ext cx="10329" cy="92952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20" name="Rounded Rectangle 19"/>
          <p:cNvSpPr/>
          <p:nvPr/>
        </p:nvSpPr>
        <p:spPr bwMode="auto">
          <a:xfrm>
            <a:off x="9088356" y="4430286"/>
            <a:ext cx="2135511" cy="504056"/>
          </a:xfrm>
          <a:prstGeom prst="round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rebuchet MS" pitchFamily="34" charset="0"/>
                <a:ea typeface="华文细黑" pitchFamily="2" charset="-122"/>
              </a:rPr>
              <a:t>End-Point</a:t>
            </a:r>
          </a:p>
        </p:txBody>
      </p:sp>
      <p:sp>
        <p:nvSpPr>
          <p:cNvPr id="21" name="Rounded Rectangle 20"/>
          <p:cNvSpPr/>
          <p:nvPr/>
        </p:nvSpPr>
        <p:spPr bwMode="auto">
          <a:xfrm>
            <a:off x="9240756" y="4582686"/>
            <a:ext cx="2135511" cy="504056"/>
          </a:xfrm>
          <a:prstGeom prst="round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rebuchet MS" pitchFamily="34" charset="0"/>
                <a:ea typeface="华文细黑" pitchFamily="2" charset="-122"/>
              </a:rPr>
              <a:t>End-Point</a:t>
            </a:r>
          </a:p>
        </p:txBody>
      </p:sp>
      <p:sp>
        <p:nvSpPr>
          <p:cNvPr id="23" name="Rounded Rectangle 22"/>
          <p:cNvSpPr/>
          <p:nvPr/>
        </p:nvSpPr>
        <p:spPr bwMode="auto">
          <a:xfrm>
            <a:off x="1488436" y="1514432"/>
            <a:ext cx="2016224" cy="396044"/>
          </a:xfrm>
          <a:prstGeom prst="roundRect">
            <a:avLst/>
          </a:prstGeom>
          <a:solidFill>
            <a:schemeClr val="tx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rebuchet MS" pitchFamily="34" charset="0"/>
                <a:ea typeface="华文细黑" pitchFamily="2" charset="-122"/>
              </a:rPr>
              <a:t>Consumers</a:t>
            </a:r>
          </a:p>
        </p:txBody>
      </p:sp>
      <p:sp>
        <p:nvSpPr>
          <p:cNvPr id="24" name="Rounded Rectangle 23"/>
          <p:cNvSpPr/>
          <p:nvPr/>
        </p:nvSpPr>
        <p:spPr bwMode="auto">
          <a:xfrm>
            <a:off x="1640836" y="1666832"/>
            <a:ext cx="2016224" cy="396044"/>
          </a:xfrm>
          <a:prstGeom prst="roundRect">
            <a:avLst/>
          </a:prstGeom>
          <a:solidFill>
            <a:schemeClr val="tx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rebuchet MS" pitchFamily="34" charset="0"/>
                <a:ea typeface="华文细黑" pitchFamily="2" charset="-122"/>
              </a:rPr>
              <a:t>Consumers</a:t>
            </a:r>
          </a:p>
        </p:txBody>
      </p:sp>
      <p:sp>
        <p:nvSpPr>
          <p:cNvPr id="25" name="Rounded Rectangle 24"/>
          <p:cNvSpPr/>
          <p:nvPr/>
        </p:nvSpPr>
        <p:spPr bwMode="auto">
          <a:xfrm>
            <a:off x="1564569" y="1902829"/>
            <a:ext cx="2016224" cy="396044"/>
          </a:xfrm>
          <a:prstGeom prst="roundRect">
            <a:avLst/>
          </a:prstGeom>
          <a:solidFill>
            <a:schemeClr val="tx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rebuchet MS" pitchFamily="34" charset="0"/>
                <a:ea typeface="华文细黑" pitchFamily="2" charset="-122"/>
              </a:rPr>
              <a:t>Consumers</a:t>
            </a:r>
          </a:p>
        </p:txBody>
      </p:sp>
      <p:sp>
        <p:nvSpPr>
          <p:cNvPr id="26" name="Rounded Rectangle 25"/>
          <p:cNvSpPr/>
          <p:nvPr/>
        </p:nvSpPr>
        <p:spPr bwMode="auto">
          <a:xfrm>
            <a:off x="8219251" y="1732258"/>
            <a:ext cx="2989716" cy="396044"/>
          </a:xfrm>
          <a:prstGeom prst="round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rebuchet MS" pitchFamily="34" charset="0"/>
                <a:ea typeface="华文细黑" pitchFamily="2" charset="-122"/>
              </a:rPr>
              <a:t>Consumers</a:t>
            </a:r>
          </a:p>
        </p:txBody>
      </p:sp>
      <p:sp>
        <p:nvSpPr>
          <p:cNvPr id="27" name="Rounded Rectangle 26"/>
          <p:cNvSpPr/>
          <p:nvPr/>
        </p:nvSpPr>
        <p:spPr bwMode="auto">
          <a:xfrm>
            <a:off x="8322800" y="1559868"/>
            <a:ext cx="2989716" cy="396044"/>
          </a:xfrm>
          <a:prstGeom prst="round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rebuchet MS" pitchFamily="34" charset="0"/>
                <a:ea typeface="华文细黑" pitchFamily="2" charset="-122"/>
              </a:rPr>
              <a:t>Consumers</a:t>
            </a:r>
          </a:p>
        </p:txBody>
      </p:sp>
      <p:sp>
        <p:nvSpPr>
          <p:cNvPr id="28" name="Rounded Rectangle 27"/>
          <p:cNvSpPr/>
          <p:nvPr/>
        </p:nvSpPr>
        <p:spPr bwMode="auto">
          <a:xfrm>
            <a:off x="8525006" y="1381434"/>
            <a:ext cx="2989716" cy="396044"/>
          </a:xfrm>
          <a:prstGeom prst="round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rebuchet MS" pitchFamily="34" charset="0"/>
                <a:ea typeface="华文细黑" pitchFamily="2" charset="-122"/>
              </a:rPr>
              <a:t>Consumers</a:t>
            </a:r>
          </a:p>
        </p:txBody>
      </p:sp>
      <p:sp>
        <p:nvSpPr>
          <p:cNvPr id="29" name="TextBox 28"/>
          <p:cNvSpPr txBox="1"/>
          <p:nvPr/>
        </p:nvSpPr>
        <p:spPr>
          <a:xfrm flipH="1">
            <a:off x="4830545" y="4256022"/>
            <a:ext cx="4105410" cy="338554"/>
          </a:xfrm>
          <a:prstGeom prst="rect">
            <a:avLst/>
          </a:prstGeom>
          <a:noFill/>
        </p:spPr>
        <p:txBody>
          <a:bodyPr wrap="square" rtlCol="0">
            <a:spAutoFit/>
          </a:bodyPr>
          <a:lstStyle/>
          <a:p>
            <a:r>
              <a:rPr lang="en-US" sz="1600" dirty="0" smtClean="0">
                <a:latin typeface="Times New Roman" panose="02020603050405020304" pitchFamily="18" charset="0"/>
                <a:cs typeface="Times New Roman" panose="02020603050405020304" pitchFamily="18" charset="0"/>
              </a:rPr>
              <a:t>(Use Case I) Real-time Asynchronous Pub/Sub</a:t>
            </a:r>
            <a:endParaRPr lang="en-US" sz="1600" dirty="0"/>
          </a:p>
        </p:txBody>
      </p:sp>
      <p:sp>
        <p:nvSpPr>
          <p:cNvPr id="30" name="TextBox 29"/>
          <p:cNvSpPr txBox="1"/>
          <p:nvPr/>
        </p:nvSpPr>
        <p:spPr>
          <a:xfrm flipH="1">
            <a:off x="5211630" y="2059673"/>
            <a:ext cx="4635664" cy="338554"/>
          </a:xfrm>
          <a:prstGeom prst="rect">
            <a:avLst/>
          </a:prstGeom>
          <a:noFill/>
        </p:spPr>
        <p:txBody>
          <a:bodyPr wrap="square" rtlCol="0">
            <a:spAutoFit/>
          </a:bodyPr>
          <a:lstStyle/>
          <a:p>
            <a:r>
              <a:rPr lang="en-US" sz="1600" dirty="0" smtClean="0">
                <a:latin typeface="Times New Roman" panose="02020603050405020304" pitchFamily="18" charset="0"/>
                <a:cs typeface="Times New Roman" panose="02020603050405020304" pitchFamily="18" charset="0"/>
              </a:rPr>
              <a:t>(Use Case II) Real-time Pub/Sub and Processing</a:t>
            </a:r>
            <a:endParaRPr lang="en-US" sz="1600" dirty="0"/>
          </a:p>
        </p:txBody>
      </p:sp>
      <p:sp>
        <p:nvSpPr>
          <p:cNvPr id="31" name="Rounded Rectangle 30"/>
          <p:cNvSpPr/>
          <p:nvPr/>
        </p:nvSpPr>
        <p:spPr bwMode="auto">
          <a:xfrm>
            <a:off x="9917174" y="4226899"/>
            <a:ext cx="477871" cy="101092"/>
          </a:xfrm>
          <a:prstGeom prst="roundRect">
            <a:avLst/>
          </a:prstGeom>
          <a:solidFill>
            <a:schemeClr val="tx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rebuchet MS" pitchFamily="34" charset="0"/>
              <a:ea typeface="华文细黑" pitchFamily="2" charset="-122"/>
            </a:endParaRPr>
          </a:p>
        </p:txBody>
      </p:sp>
      <p:sp>
        <p:nvSpPr>
          <p:cNvPr id="32" name="Rounded Rectangle 31"/>
          <p:cNvSpPr/>
          <p:nvPr/>
        </p:nvSpPr>
        <p:spPr bwMode="auto">
          <a:xfrm>
            <a:off x="9914011" y="4408822"/>
            <a:ext cx="477871" cy="101092"/>
          </a:xfrm>
          <a:prstGeom prst="roundRect">
            <a:avLst/>
          </a:prstGeom>
          <a:solidFill>
            <a:schemeClr val="tx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rebuchet MS" pitchFamily="34" charset="0"/>
              <a:ea typeface="华文细黑" pitchFamily="2" charset="-122"/>
            </a:endParaRPr>
          </a:p>
        </p:txBody>
      </p:sp>
      <p:sp>
        <p:nvSpPr>
          <p:cNvPr id="33" name="Rounded Rectangle 32"/>
          <p:cNvSpPr/>
          <p:nvPr/>
        </p:nvSpPr>
        <p:spPr bwMode="auto">
          <a:xfrm>
            <a:off x="9940196" y="4581922"/>
            <a:ext cx="477871" cy="101092"/>
          </a:xfrm>
          <a:prstGeom prst="roundRect">
            <a:avLst/>
          </a:prstGeom>
          <a:solidFill>
            <a:schemeClr val="tx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rebuchet MS" pitchFamily="34" charset="0"/>
              <a:ea typeface="华文细黑" pitchFamily="2" charset="-122"/>
            </a:endParaRPr>
          </a:p>
        </p:txBody>
      </p:sp>
      <p:sp>
        <p:nvSpPr>
          <p:cNvPr id="34" name="Rounded Rectangle 33"/>
          <p:cNvSpPr/>
          <p:nvPr/>
        </p:nvSpPr>
        <p:spPr bwMode="auto">
          <a:xfrm>
            <a:off x="6987868" y="4912878"/>
            <a:ext cx="477871" cy="101092"/>
          </a:xfrm>
          <a:prstGeom prst="roundRect">
            <a:avLst/>
          </a:prstGeom>
          <a:solidFill>
            <a:schemeClr val="tx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rebuchet MS" pitchFamily="34" charset="0"/>
              <a:ea typeface="华文细黑" pitchFamily="2" charset="-122"/>
            </a:endParaRPr>
          </a:p>
        </p:txBody>
      </p:sp>
      <p:sp>
        <p:nvSpPr>
          <p:cNvPr id="35" name="Rounded Rectangle 34"/>
          <p:cNvSpPr/>
          <p:nvPr/>
        </p:nvSpPr>
        <p:spPr bwMode="auto">
          <a:xfrm>
            <a:off x="6601643" y="5065278"/>
            <a:ext cx="477871" cy="101092"/>
          </a:xfrm>
          <a:prstGeom prst="roundRect">
            <a:avLst/>
          </a:prstGeom>
          <a:solidFill>
            <a:schemeClr val="tx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rebuchet MS" pitchFamily="34" charset="0"/>
              <a:ea typeface="华文细黑" pitchFamily="2" charset="-122"/>
            </a:endParaRPr>
          </a:p>
        </p:txBody>
      </p:sp>
      <p:sp>
        <p:nvSpPr>
          <p:cNvPr id="36" name="Rounded Rectangle 35"/>
          <p:cNvSpPr/>
          <p:nvPr/>
        </p:nvSpPr>
        <p:spPr bwMode="auto">
          <a:xfrm>
            <a:off x="6601643" y="5272918"/>
            <a:ext cx="477871" cy="101092"/>
          </a:xfrm>
          <a:prstGeom prst="roundRect">
            <a:avLst/>
          </a:prstGeom>
          <a:solidFill>
            <a:schemeClr val="tx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rebuchet MS" pitchFamily="34" charset="0"/>
              <a:ea typeface="华文细黑" pitchFamily="2" charset="-122"/>
            </a:endParaRPr>
          </a:p>
        </p:txBody>
      </p:sp>
      <p:sp>
        <p:nvSpPr>
          <p:cNvPr id="37" name="Rounded Rectangle 36"/>
          <p:cNvSpPr/>
          <p:nvPr/>
        </p:nvSpPr>
        <p:spPr bwMode="auto">
          <a:xfrm>
            <a:off x="6627828" y="5590034"/>
            <a:ext cx="477871" cy="101092"/>
          </a:xfrm>
          <a:prstGeom prst="roundRect">
            <a:avLst/>
          </a:prstGeom>
          <a:solidFill>
            <a:schemeClr val="tx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rebuchet MS" pitchFamily="34" charset="0"/>
              <a:ea typeface="华文细黑" pitchFamily="2" charset="-122"/>
            </a:endParaRPr>
          </a:p>
        </p:txBody>
      </p:sp>
      <p:sp>
        <p:nvSpPr>
          <p:cNvPr id="38" name="Rounded Rectangle 37"/>
          <p:cNvSpPr/>
          <p:nvPr/>
        </p:nvSpPr>
        <p:spPr bwMode="auto">
          <a:xfrm>
            <a:off x="6906443" y="5920990"/>
            <a:ext cx="477871" cy="101092"/>
          </a:xfrm>
          <a:prstGeom prst="roundRect">
            <a:avLst/>
          </a:prstGeom>
          <a:solidFill>
            <a:schemeClr val="tx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rebuchet MS" pitchFamily="34" charset="0"/>
              <a:ea typeface="华文细黑" pitchFamily="2" charset="-122"/>
            </a:endParaRPr>
          </a:p>
        </p:txBody>
      </p:sp>
      <p:sp>
        <p:nvSpPr>
          <p:cNvPr id="39" name="Rounded Rectangle 38"/>
          <p:cNvSpPr/>
          <p:nvPr/>
        </p:nvSpPr>
        <p:spPr bwMode="auto">
          <a:xfrm>
            <a:off x="6601643" y="5734050"/>
            <a:ext cx="477871" cy="101092"/>
          </a:xfrm>
          <a:prstGeom prst="roundRect">
            <a:avLst/>
          </a:prstGeom>
          <a:solidFill>
            <a:schemeClr val="tx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rebuchet MS" pitchFamily="34" charset="0"/>
              <a:ea typeface="华文细黑" pitchFamily="2" charset="-122"/>
            </a:endParaRPr>
          </a:p>
        </p:txBody>
      </p:sp>
      <p:sp>
        <p:nvSpPr>
          <p:cNvPr id="40" name="Rounded Rectangle 39"/>
          <p:cNvSpPr/>
          <p:nvPr/>
        </p:nvSpPr>
        <p:spPr bwMode="auto">
          <a:xfrm>
            <a:off x="9940196" y="3256694"/>
            <a:ext cx="477871" cy="101092"/>
          </a:xfrm>
          <a:prstGeom prst="roundRect">
            <a:avLst/>
          </a:prstGeom>
          <a:solidFill>
            <a:schemeClr val="tx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rebuchet MS" pitchFamily="34" charset="0"/>
              <a:ea typeface="华文细黑" pitchFamily="2" charset="-122"/>
            </a:endParaRPr>
          </a:p>
        </p:txBody>
      </p:sp>
      <p:sp>
        <p:nvSpPr>
          <p:cNvPr id="41" name="Rounded Rectangle 40"/>
          <p:cNvSpPr/>
          <p:nvPr/>
        </p:nvSpPr>
        <p:spPr bwMode="auto">
          <a:xfrm>
            <a:off x="9625979" y="2061642"/>
            <a:ext cx="477871" cy="101092"/>
          </a:xfrm>
          <a:prstGeom prst="roundRect">
            <a:avLst/>
          </a:prstGeom>
          <a:solidFill>
            <a:schemeClr val="tx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rebuchet MS" pitchFamily="34" charset="0"/>
              <a:ea typeface="华文细黑" pitchFamily="2" charset="-122"/>
            </a:endParaRPr>
          </a:p>
        </p:txBody>
      </p:sp>
      <p:sp>
        <p:nvSpPr>
          <p:cNvPr id="42" name="Rounded Rectangle 41"/>
          <p:cNvSpPr/>
          <p:nvPr/>
        </p:nvSpPr>
        <p:spPr bwMode="auto">
          <a:xfrm>
            <a:off x="9625979" y="1845618"/>
            <a:ext cx="477871" cy="101092"/>
          </a:xfrm>
          <a:prstGeom prst="roundRect">
            <a:avLst/>
          </a:prstGeom>
          <a:solidFill>
            <a:schemeClr val="tx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rebuchet MS" pitchFamily="34" charset="0"/>
              <a:ea typeface="华文细黑" pitchFamily="2" charset="-122"/>
            </a:endParaRPr>
          </a:p>
        </p:txBody>
      </p:sp>
      <p:sp>
        <p:nvSpPr>
          <p:cNvPr id="43" name="Rounded Rectangle 42"/>
          <p:cNvSpPr/>
          <p:nvPr/>
        </p:nvSpPr>
        <p:spPr bwMode="auto">
          <a:xfrm>
            <a:off x="9697987" y="1672518"/>
            <a:ext cx="477871" cy="101092"/>
          </a:xfrm>
          <a:prstGeom prst="roundRect">
            <a:avLst/>
          </a:prstGeom>
          <a:solidFill>
            <a:schemeClr val="tx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rebuchet MS" pitchFamily="34" charset="0"/>
              <a:ea typeface="华文细黑" pitchFamily="2" charset="-122"/>
            </a:endParaRPr>
          </a:p>
        </p:txBody>
      </p:sp>
      <p:sp>
        <p:nvSpPr>
          <p:cNvPr id="44" name="Freeform 43"/>
          <p:cNvSpPr/>
          <p:nvPr/>
        </p:nvSpPr>
        <p:spPr bwMode="auto">
          <a:xfrm>
            <a:off x="3504660" y="1773610"/>
            <a:ext cx="663061" cy="1213430"/>
          </a:xfrm>
          <a:custGeom>
            <a:avLst/>
            <a:gdLst>
              <a:gd name="connsiteX0" fmla="*/ 162560 w 611721"/>
              <a:gd name="connsiteY0" fmla="*/ 0 h 1188720"/>
              <a:gd name="connsiteX1" fmla="*/ 609600 w 611721"/>
              <a:gd name="connsiteY1" fmla="*/ 721360 h 1188720"/>
              <a:gd name="connsiteX2" fmla="*/ 0 w 611721"/>
              <a:gd name="connsiteY2" fmla="*/ 1188720 h 1188720"/>
            </a:gdLst>
            <a:ahLst/>
            <a:cxnLst>
              <a:cxn ang="0">
                <a:pos x="connsiteX0" y="connsiteY0"/>
              </a:cxn>
              <a:cxn ang="0">
                <a:pos x="connsiteX1" y="connsiteY1"/>
              </a:cxn>
              <a:cxn ang="0">
                <a:pos x="connsiteX2" y="connsiteY2"/>
              </a:cxn>
            </a:cxnLst>
            <a:rect l="l" t="t" r="r" b="b"/>
            <a:pathLst>
              <a:path w="611721" h="1188720">
                <a:moveTo>
                  <a:pt x="162560" y="0"/>
                </a:moveTo>
                <a:cubicBezTo>
                  <a:pt x="399626" y="261620"/>
                  <a:pt x="636693" y="523240"/>
                  <a:pt x="609600" y="721360"/>
                </a:cubicBezTo>
                <a:cubicBezTo>
                  <a:pt x="582507" y="919480"/>
                  <a:pt x="291253" y="1054100"/>
                  <a:pt x="0" y="1188720"/>
                </a:cubicBezTo>
              </a:path>
            </a:pathLst>
          </a:custGeom>
          <a:noFill/>
          <a:ln w="9525" cap="flat" cmpd="sng" algn="ctr">
            <a:solidFill>
              <a:schemeClr val="tx1"/>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rebuchet MS" pitchFamily="34" charset="0"/>
              <a:ea typeface="华文细黑" pitchFamily="2" charset="-122"/>
            </a:endParaRPr>
          </a:p>
        </p:txBody>
      </p:sp>
      <p:cxnSp>
        <p:nvCxnSpPr>
          <p:cNvPr id="45" name="Straight Arrow Connector 44"/>
          <p:cNvCxnSpPr/>
          <p:nvPr/>
        </p:nvCxnSpPr>
        <p:spPr bwMode="auto">
          <a:xfrm>
            <a:off x="7020645" y="5331848"/>
            <a:ext cx="26185" cy="31711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46" name="Straight Arrow Connector 45"/>
          <p:cNvCxnSpPr/>
          <p:nvPr/>
        </p:nvCxnSpPr>
        <p:spPr bwMode="auto">
          <a:xfrm flipH="1" flipV="1">
            <a:off x="10263819" y="3346639"/>
            <a:ext cx="10329" cy="929522"/>
          </a:xfrm>
          <a:prstGeom prst="straightConnector1">
            <a:avLst/>
          </a:prstGeom>
          <a:solidFill>
            <a:schemeClr val="accent1"/>
          </a:solidFill>
          <a:ln w="9525" cap="flat" cmpd="sng" algn="ctr">
            <a:solidFill>
              <a:schemeClr val="tx1"/>
            </a:solidFill>
            <a:prstDash val="solid"/>
            <a:round/>
            <a:headEnd type="triangle" w="med" len="med"/>
            <a:tailEnd type="none" w="med" len="med"/>
          </a:ln>
          <a:effectLst/>
        </p:spPr>
      </p:cxnSp>
      <p:cxnSp>
        <p:nvCxnSpPr>
          <p:cNvPr id="47" name="Straight Arrow Connector 46"/>
          <p:cNvCxnSpPr/>
          <p:nvPr/>
        </p:nvCxnSpPr>
        <p:spPr bwMode="auto">
          <a:xfrm>
            <a:off x="9993679" y="2085007"/>
            <a:ext cx="26185" cy="31711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48" name="Straight Arrow Connector 47"/>
          <p:cNvCxnSpPr>
            <a:stCxn id="13" idx="0"/>
          </p:cNvCxnSpPr>
          <p:nvPr/>
        </p:nvCxnSpPr>
        <p:spPr bwMode="auto">
          <a:xfrm flipV="1">
            <a:off x="6857910" y="5338006"/>
            <a:ext cx="0" cy="25323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49" name="Straight Arrow Connector 48"/>
          <p:cNvCxnSpPr/>
          <p:nvPr/>
        </p:nvCxnSpPr>
        <p:spPr bwMode="auto">
          <a:xfrm flipV="1">
            <a:off x="9864523" y="2128302"/>
            <a:ext cx="0" cy="25323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50" name="Rectangular Callout 49"/>
          <p:cNvSpPr/>
          <p:nvPr/>
        </p:nvSpPr>
        <p:spPr bwMode="auto">
          <a:xfrm>
            <a:off x="10479849" y="1677023"/>
            <a:ext cx="1610361" cy="560836"/>
          </a:xfrm>
          <a:prstGeom prst="wedgeRectCallout">
            <a:avLst>
              <a:gd name="adj1" fmla="val -75758"/>
              <a:gd name="adj2" fmla="val 27097"/>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r>
              <a:rPr lang="en-US" sz="1200" b="1" dirty="0" smtClean="0">
                <a:latin typeface="Trebuchet MS" pitchFamily="34" charset="0"/>
                <a:ea typeface="华文细黑" pitchFamily="2" charset="-122"/>
              </a:rPr>
              <a:t>Pub/sub Event DB/cache agent</a:t>
            </a:r>
            <a:endParaRPr kumimoji="0" lang="en-US" sz="1200" b="1" i="0" u="none" strike="noStrike" cap="none" normalizeH="0" baseline="0" dirty="0" smtClean="0">
              <a:ln>
                <a:noFill/>
              </a:ln>
              <a:solidFill>
                <a:schemeClr val="tx1"/>
              </a:solidFill>
              <a:effectLst/>
              <a:latin typeface="Trebuchet MS" pitchFamily="34" charset="0"/>
              <a:ea typeface="华文细黑" pitchFamily="2" charset="-122"/>
            </a:endParaRPr>
          </a:p>
        </p:txBody>
      </p:sp>
      <p:sp>
        <p:nvSpPr>
          <p:cNvPr id="51" name="Oval 50"/>
          <p:cNvSpPr/>
          <p:nvPr/>
        </p:nvSpPr>
        <p:spPr bwMode="auto">
          <a:xfrm>
            <a:off x="6598355" y="5535790"/>
            <a:ext cx="126293" cy="144016"/>
          </a:xfrm>
          <a:prstGeom prst="ellipse">
            <a:avLst/>
          </a:prstGeom>
          <a:solidFill>
            <a:srgbClr val="C0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rgbClr val="C00000"/>
              </a:solidFill>
              <a:effectLst/>
              <a:latin typeface="Trebuchet MS" pitchFamily="34" charset="0"/>
              <a:ea typeface="华文细黑" pitchFamily="2" charset="-122"/>
            </a:endParaRPr>
          </a:p>
        </p:txBody>
      </p:sp>
      <p:sp>
        <p:nvSpPr>
          <p:cNvPr id="52" name="Oval 51"/>
          <p:cNvSpPr/>
          <p:nvPr/>
        </p:nvSpPr>
        <p:spPr bwMode="auto">
          <a:xfrm>
            <a:off x="6795811" y="5558229"/>
            <a:ext cx="126293" cy="144016"/>
          </a:xfrm>
          <a:prstGeom prst="ellipse">
            <a:avLst/>
          </a:prstGeom>
          <a:solidFill>
            <a:schemeClr val="accent4"/>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rgbClr val="C00000"/>
              </a:solidFill>
              <a:effectLst/>
              <a:latin typeface="Trebuchet MS" pitchFamily="34" charset="0"/>
              <a:ea typeface="华文细黑" pitchFamily="2" charset="-122"/>
            </a:endParaRPr>
          </a:p>
        </p:txBody>
      </p:sp>
      <p:sp>
        <p:nvSpPr>
          <p:cNvPr id="53" name="Oval 52"/>
          <p:cNvSpPr/>
          <p:nvPr/>
        </p:nvSpPr>
        <p:spPr bwMode="auto">
          <a:xfrm>
            <a:off x="6955659" y="5714212"/>
            <a:ext cx="126293" cy="144016"/>
          </a:xfrm>
          <a:prstGeom prst="ellipse">
            <a:avLst/>
          </a:prstGeom>
          <a:solidFill>
            <a:schemeClr val="accent6">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rgbClr val="C00000"/>
              </a:solidFill>
              <a:effectLst/>
              <a:latin typeface="Trebuchet MS" pitchFamily="34" charset="0"/>
              <a:ea typeface="华文细黑" pitchFamily="2" charset="-122"/>
            </a:endParaRPr>
          </a:p>
        </p:txBody>
      </p:sp>
      <p:sp>
        <p:nvSpPr>
          <p:cNvPr id="54" name="Oval 53"/>
          <p:cNvSpPr/>
          <p:nvPr/>
        </p:nvSpPr>
        <p:spPr bwMode="auto">
          <a:xfrm>
            <a:off x="9920992" y="4234440"/>
            <a:ext cx="126293" cy="144016"/>
          </a:xfrm>
          <a:prstGeom prst="ellipse">
            <a:avLst/>
          </a:prstGeom>
          <a:solidFill>
            <a:srgbClr val="C0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rgbClr val="C00000"/>
              </a:solidFill>
              <a:effectLst/>
              <a:latin typeface="Trebuchet MS" pitchFamily="34" charset="0"/>
              <a:ea typeface="华文细黑" pitchFamily="2" charset="-122"/>
            </a:endParaRPr>
          </a:p>
        </p:txBody>
      </p:sp>
      <p:sp>
        <p:nvSpPr>
          <p:cNvPr id="55" name="Oval 54"/>
          <p:cNvSpPr/>
          <p:nvPr/>
        </p:nvSpPr>
        <p:spPr bwMode="auto">
          <a:xfrm>
            <a:off x="10118448" y="4256879"/>
            <a:ext cx="126293" cy="144016"/>
          </a:xfrm>
          <a:prstGeom prst="ellipse">
            <a:avLst/>
          </a:prstGeom>
          <a:solidFill>
            <a:schemeClr val="accent4"/>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rgbClr val="C00000"/>
              </a:solidFill>
              <a:effectLst/>
              <a:latin typeface="Trebuchet MS" pitchFamily="34" charset="0"/>
              <a:ea typeface="华文细黑" pitchFamily="2" charset="-122"/>
            </a:endParaRPr>
          </a:p>
        </p:txBody>
      </p:sp>
      <p:sp>
        <p:nvSpPr>
          <p:cNvPr id="56" name="Oval 55"/>
          <p:cNvSpPr/>
          <p:nvPr/>
        </p:nvSpPr>
        <p:spPr bwMode="auto">
          <a:xfrm>
            <a:off x="10278296" y="4412862"/>
            <a:ext cx="126293" cy="144016"/>
          </a:xfrm>
          <a:prstGeom prst="ellipse">
            <a:avLst/>
          </a:prstGeom>
          <a:solidFill>
            <a:schemeClr val="accent6">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rgbClr val="C00000"/>
              </a:solidFill>
              <a:effectLst/>
              <a:latin typeface="Trebuchet MS" pitchFamily="34" charset="0"/>
              <a:ea typeface="华文细黑" pitchFamily="2" charset="-122"/>
            </a:endParaRPr>
          </a:p>
        </p:txBody>
      </p:sp>
      <p:sp>
        <p:nvSpPr>
          <p:cNvPr id="57" name="Oval 56"/>
          <p:cNvSpPr/>
          <p:nvPr/>
        </p:nvSpPr>
        <p:spPr bwMode="auto">
          <a:xfrm>
            <a:off x="9696513" y="1690939"/>
            <a:ext cx="126293" cy="144016"/>
          </a:xfrm>
          <a:prstGeom prst="ellipse">
            <a:avLst/>
          </a:prstGeom>
          <a:solidFill>
            <a:srgbClr val="C0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rgbClr val="C00000"/>
              </a:solidFill>
              <a:effectLst/>
              <a:latin typeface="Trebuchet MS" pitchFamily="34" charset="0"/>
              <a:ea typeface="华文细黑" pitchFamily="2" charset="-122"/>
            </a:endParaRPr>
          </a:p>
        </p:txBody>
      </p:sp>
      <p:sp>
        <p:nvSpPr>
          <p:cNvPr id="58" name="Oval 57"/>
          <p:cNvSpPr/>
          <p:nvPr/>
        </p:nvSpPr>
        <p:spPr bwMode="auto">
          <a:xfrm>
            <a:off x="9633366" y="1994949"/>
            <a:ext cx="126293" cy="144016"/>
          </a:xfrm>
          <a:prstGeom prst="ellipse">
            <a:avLst/>
          </a:prstGeom>
          <a:solidFill>
            <a:schemeClr val="accent4"/>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rgbClr val="C00000"/>
              </a:solidFill>
              <a:effectLst/>
              <a:latin typeface="Trebuchet MS" pitchFamily="34" charset="0"/>
              <a:ea typeface="华文细黑" pitchFamily="2" charset="-122"/>
            </a:endParaRPr>
          </a:p>
        </p:txBody>
      </p:sp>
      <p:sp>
        <p:nvSpPr>
          <p:cNvPr id="59" name="Oval 58"/>
          <p:cNvSpPr/>
          <p:nvPr/>
        </p:nvSpPr>
        <p:spPr bwMode="auto">
          <a:xfrm>
            <a:off x="10053817" y="1869361"/>
            <a:ext cx="126293" cy="144016"/>
          </a:xfrm>
          <a:prstGeom prst="ellipse">
            <a:avLst/>
          </a:prstGeom>
          <a:solidFill>
            <a:schemeClr val="accent6">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rgbClr val="C00000"/>
              </a:solidFill>
              <a:effectLst/>
              <a:latin typeface="Trebuchet MS" pitchFamily="34" charset="0"/>
              <a:ea typeface="华文细黑" pitchFamily="2" charset="-122"/>
            </a:endParaRPr>
          </a:p>
        </p:txBody>
      </p:sp>
      <p:sp>
        <p:nvSpPr>
          <p:cNvPr id="60" name="Oval 59"/>
          <p:cNvSpPr/>
          <p:nvPr/>
        </p:nvSpPr>
        <p:spPr bwMode="auto">
          <a:xfrm>
            <a:off x="9977557" y="3204697"/>
            <a:ext cx="126293" cy="144016"/>
          </a:xfrm>
          <a:prstGeom prst="ellipse">
            <a:avLst/>
          </a:prstGeom>
          <a:solidFill>
            <a:srgbClr val="C0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rgbClr val="C00000"/>
              </a:solidFill>
              <a:effectLst/>
              <a:latin typeface="Trebuchet MS" pitchFamily="34" charset="0"/>
              <a:ea typeface="华文细黑" pitchFamily="2" charset="-122"/>
            </a:endParaRPr>
          </a:p>
        </p:txBody>
      </p:sp>
      <p:sp>
        <p:nvSpPr>
          <p:cNvPr id="61" name="Oval 60"/>
          <p:cNvSpPr/>
          <p:nvPr/>
        </p:nvSpPr>
        <p:spPr bwMode="auto">
          <a:xfrm>
            <a:off x="10175013" y="3227136"/>
            <a:ext cx="126293" cy="144016"/>
          </a:xfrm>
          <a:prstGeom prst="ellipse">
            <a:avLst/>
          </a:prstGeom>
          <a:solidFill>
            <a:schemeClr val="accent4"/>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rgbClr val="C00000"/>
              </a:solidFill>
              <a:effectLst/>
              <a:latin typeface="Trebuchet MS" pitchFamily="34" charset="0"/>
              <a:ea typeface="华文细黑" pitchFamily="2" charset="-122"/>
            </a:endParaRPr>
          </a:p>
        </p:txBody>
      </p:sp>
      <p:sp>
        <p:nvSpPr>
          <p:cNvPr id="62" name="Oval 61"/>
          <p:cNvSpPr/>
          <p:nvPr/>
        </p:nvSpPr>
        <p:spPr bwMode="auto">
          <a:xfrm>
            <a:off x="10356998" y="3210712"/>
            <a:ext cx="126293" cy="144016"/>
          </a:xfrm>
          <a:prstGeom prst="ellipse">
            <a:avLst/>
          </a:prstGeom>
          <a:solidFill>
            <a:schemeClr val="accent6">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rgbClr val="C00000"/>
              </a:solidFill>
              <a:effectLst/>
              <a:latin typeface="Trebuchet MS" pitchFamily="34" charset="0"/>
              <a:ea typeface="华文细黑" pitchFamily="2" charset="-122"/>
            </a:endParaRPr>
          </a:p>
        </p:txBody>
      </p:sp>
      <p:sp>
        <p:nvSpPr>
          <p:cNvPr id="63" name="Oval 62"/>
          <p:cNvSpPr/>
          <p:nvPr/>
        </p:nvSpPr>
        <p:spPr bwMode="auto">
          <a:xfrm>
            <a:off x="7056770" y="4910994"/>
            <a:ext cx="126293" cy="144016"/>
          </a:xfrm>
          <a:prstGeom prst="ellipse">
            <a:avLst/>
          </a:prstGeom>
          <a:solidFill>
            <a:srgbClr val="C0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rgbClr val="C00000"/>
              </a:solidFill>
              <a:effectLst/>
              <a:latin typeface="Trebuchet MS" pitchFamily="34" charset="0"/>
              <a:ea typeface="华文细黑" pitchFamily="2" charset="-122"/>
            </a:endParaRPr>
          </a:p>
        </p:txBody>
      </p:sp>
      <p:sp>
        <p:nvSpPr>
          <p:cNvPr id="64" name="Oval 63"/>
          <p:cNvSpPr/>
          <p:nvPr/>
        </p:nvSpPr>
        <p:spPr bwMode="auto">
          <a:xfrm>
            <a:off x="6587104" y="5205890"/>
            <a:ext cx="126293" cy="144016"/>
          </a:xfrm>
          <a:prstGeom prst="ellipse">
            <a:avLst/>
          </a:prstGeom>
          <a:solidFill>
            <a:schemeClr val="accent4"/>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rgbClr val="C00000"/>
              </a:solidFill>
              <a:effectLst/>
              <a:latin typeface="Trebuchet MS" pitchFamily="34" charset="0"/>
              <a:ea typeface="华文细黑" pitchFamily="2" charset="-122"/>
            </a:endParaRPr>
          </a:p>
        </p:txBody>
      </p:sp>
      <p:sp>
        <p:nvSpPr>
          <p:cNvPr id="65" name="Oval 64"/>
          <p:cNvSpPr/>
          <p:nvPr/>
        </p:nvSpPr>
        <p:spPr bwMode="auto">
          <a:xfrm>
            <a:off x="6770162" y="5189941"/>
            <a:ext cx="126293" cy="144016"/>
          </a:xfrm>
          <a:prstGeom prst="ellipse">
            <a:avLst/>
          </a:prstGeom>
          <a:solidFill>
            <a:schemeClr val="accent6">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rgbClr val="C00000"/>
              </a:solidFill>
              <a:effectLst/>
              <a:latin typeface="Trebuchet MS" pitchFamily="34" charset="0"/>
              <a:ea typeface="华文细黑" pitchFamily="2" charset="-122"/>
            </a:endParaRPr>
          </a:p>
        </p:txBody>
      </p:sp>
      <p:sp>
        <p:nvSpPr>
          <p:cNvPr id="66" name="Oval 65"/>
          <p:cNvSpPr/>
          <p:nvPr/>
        </p:nvSpPr>
        <p:spPr bwMode="auto">
          <a:xfrm>
            <a:off x="6930477" y="5053734"/>
            <a:ext cx="126293" cy="144016"/>
          </a:xfrm>
          <a:prstGeom prst="ellipse">
            <a:avLst/>
          </a:prstGeom>
          <a:solidFill>
            <a:schemeClr val="accent6">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rgbClr val="C00000"/>
              </a:solidFill>
              <a:effectLst/>
              <a:latin typeface="Trebuchet MS" pitchFamily="34" charset="0"/>
              <a:ea typeface="华文细黑" pitchFamily="2" charset="-122"/>
            </a:endParaRPr>
          </a:p>
        </p:txBody>
      </p:sp>
      <p:sp>
        <p:nvSpPr>
          <p:cNvPr id="67" name="Rectangular Callout 66"/>
          <p:cNvSpPr/>
          <p:nvPr/>
        </p:nvSpPr>
        <p:spPr bwMode="auto">
          <a:xfrm>
            <a:off x="5934666" y="3357007"/>
            <a:ext cx="3699567" cy="812514"/>
          </a:xfrm>
          <a:prstGeom prst="wedgeRectCallout">
            <a:avLst>
              <a:gd name="adj1" fmla="val 57734"/>
              <a:gd name="adj2" fmla="val 57005"/>
            </a:avLst>
          </a:prstGeom>
          <a:noFill/>
          <a:ln w="9525" cap="flat" cmpd="sng" algn="ctr">
            <a:solidFill>
              <a:schemeClr val="tx1"/>
            </a:solidFill>
            <a:prstDash val="dash"/>
            <a:round/>
            <a:headEnd type="none" w="med" len="med"/>
            <a:tailEnd type="none" w="med" len="med"/>
          </a:ln>
          <a:effectLst>
            <a:reflection blurRad="6350" stA="52000" endA="300" endPos="35000" dir="5400000" sy="-100000" algn="bl" rotWithShape="0"/>
          </a:effectLst>
        </p:spPr>
        <p:txBody>
          <a:bodyPr vert="horz" wrap="square" lIns="91440" tIns="45720" rIns="91440" bIns="45720" numCol="1" rtlCol="0" anchor="t" anchorCtr="0" compatLnSpc="1">
            <a:prstTxWarp prst="textNoShape">
              <a:avLst/>
            </a:prstTxWarp>
          </a:bodyPr>
          <a:lstStyle/>
          <a:p>
            <a:pPr marL="0" marR="0" indent="0" defTabSz="801688" rtl="0" eaLnBrk="1" fontAlgn="base" latinLnBrk="0" hangingPunct="1">
              <a:lnSpc>
                <a:spcPct val="100000"/>
              </a:lnSpc>
              <a:spcBef>
                <a:spcPct val="0"/>
              </a:spcBef>
              <a:spcAft>
                <a:spcPct val="0"/>
              </a:spcAft>
              <a:buClrTx/>
              <a:buSzTx/>
              <a:buFontTx/>
              <a:buNone/>
              <a:tabLst/>
            </a:pPr>
            <a:r>
              <a:rPr lang="en-US" sz="1400" dirty="0">
                <a:solidFill>
                  <a:schemeClr val="accent5">
                    <a:lumMod val="60000"/>
                    <a:lumOff val="40000"/>
                  </a:schemeClr>
                </a:solidFill>
                <a:latin typeface="Arial" panose="020B0604020202020204" pitchFamily="34" charset="0"/>
                <a:cs typeface="Arial" panose="020B0604020202020204" pitchFamily="34" charset="0"/>
              </a:rPr>
              <a:t>Modeled </a:t>
            </a:r>
            <a:r>
              <a:rPr lang="en-US" sz="1400" dirty="0" smtClean="0">
                <a:solidFill>
                  <a:schemeClr val="accent5">
                    <a:lumMod val="60000"/>
                    <a:lumOff val="40000"/>
                  </a:schemeClr>
                </a:solidFill>
                <a:latin typeface="Arial" panose="020B0604020202020204" pitchFamily="34" charset="0"/>
                <a:cs typeface="Arial" panose="020B0604020202020204" pitchFamily="34" charset="0"/>
              </a:rPr>
              <a:t>logical data </a:t>
            </a:r>
            <a:r>
              <a:rPr lang="en-US" sz="1400" dirty="0">
                <a:solidFill>
                  <a:schemeClr val="accent5">
                    <a:lumMod val="60000"/>
                    <a:lumOff val="40000"/>
                  </a:schemeClr>
                </a:solidFill>
                <a:latin typeface="Arial" panose="020B0604020202020204" pitchFamily="34" charset="0"/>
                <a:cs typeface="Arial" panose="020B0604020202020204" pitchFamily="34" charset="0"/>
              </a:rPr>
              <a:t>objects based pub/sub stream achieve declarative system through auto synchronization</a:t>
            </a:r>
          </a:p>
        </p:txBody>
      </p:sp>
      <p:sp>
        <p:nvSpPr>
          <p:cNvPr id="70" name="Slide Number Placeholder 69"/>
          <p:cNvSpPr>
            <a:spLocks noGrp="1"/>
          </p:cNvSpPr>
          <p:nvPr>
            <p:ph type="sldNum" sz="quarter" idx="12"/>
          </p:nvPr>
        </p:nvSpPr>
        <p:spPr/>
        <p:txBody>
          <a:bodyPr/>
          <a:lstStyle/>
          <a:p>
            <a:fld id="{6C9CD605-947A-3C4E-98CB-B055F943FEBA}" type="slidenum">
              <a:rPr lang="en-US" smtClean="0"/>
              <a:pPr/>
              <a:t>4</a:t>
            </a:fld>
            <a:endParaRPr lang="en-US" dirty="0"/>
          </a:p>
        </p:txBody>
      </p:sp>
      <p:sp>
        <p:nvSpPr>
          <p:cNvPr id="71" name="TextBox 70"/>
          <p:cNvSpPr txBox="1"/>
          <p:nvPr/>
        </p:nvSpPr>
        <p:spPr>
          <a:xfrm>
            <a:off x="3192905" y="5705451"/>
            <a:ext cx="1664663" cy="523220"/>
          </a:xfrm>
          <a:prstGeom prst="rect">
            <a:avLst/>
          </a:prstGeom>
          <a:noFill/>
        </p:spPr>
        <p:txBody>
          <a:bodyPr wrap="square" rtlCol="0">
            <a:spAutoFit/>
          </a:bodyPr>
          <a:lstStyle/>
          <a:p>
            <a:r>
              <a:rPr lang="en-US" sz="1400" dirty="0">
                <a:solidFill>
                  <a:schemeClr val="accent5">
                    <a:lumMod val="60000"/>
                    <a:lumOff val="40000"/>
                  </a:schemeClr>
                </a:solidFill>
                <a:latin typeface="Arial" panose="020B0604020202020204" pitchFamily="34" charset="0"/>
                <a:cs typeface="Arial" panose="020B0604020202020204" pitchFamily="34" charset="0"/>
              </a:rPr>
              <a:t>Static API/REST Pull </a:t>
            </a:r>
          </a:p>
        </p:txBody>
      </p:sp>
      <p:sp>
        <p:nvSpPr>
          <p:cNvPr id="73" name="TextBox 72"/>
          <p:cNvSpPr txBox="1"/>
          <p:nvPr/>
        </p:nvSpPr>
        <p:spPr>
          <a:xfrm>
            <a:off x="3598006" y="2032791"/>
            <a:ext cx="1483622" cy="738664"/>
          </a:xfrm>
          <a:prstGeom prst="rect">
            <a:avLst/>
          </a:prstGeom>
          <a:noFill/>
        </p:spPr>
        <p:txBody>
          <a:bodyPr wrap="square" rtlCol="0">
            <a:spAutoFit/>
          </a:bodyPr>
          <a:lstStyle/>
          <a:p>
            <a:r>
              <a:rPr lang="en-US" sz="1400" dirty="0" smtClean="0">
                <a:solidFill>
                  <a:schemeClr val="accent5">
                    <a:lumMod val="60000"/>
                    <a:lumOff val="40000"/>
                  </a:schemeClr>
                </a:solidFill>
                <a:latin typeface="Arial" panose="020B0604020202020204" pitchFamily="34" charset="0"/>
                <a:cs typeface="Arial" panose="020B0604020202020204" pitchFamily="34" charset="0"/>
              </a:rPr>
              <a:t>Data information embedded in message as text</a:t>
            </a:r>
            <a:endParaRPr lang="en-US" sz="1400" dirty="0">
              <a:solidFill>
                <a:schemeClr val="accent5">
                  <a:lumMod val="60000"/>
                  <a:lumOff val="40000"/>
                </a:schemeClr>
              </a:solidFill>
              <a:latin typeface="Arial" panose="020B0604020202020204" pitchFamily="34" charset="0"/>
              <a:cs typeface="Arial" panose="020B0604020202020204" pitchFamily="34" charset="0"/>
            </a:endParaRPr>
          </a:p>
        </p:txBody>
      </p:sp>
      <p:sp>
        <p:nvSpPr>
          <p:cNvPr id="74" name="TextBox 73"/>
          <p:cNvSpPr txBox="1"/>
          <p:nvPr/>
        </p:nvSpPr>
        <p:spPr>
          <a:xfrm flipH="1">
            <a:off x="689810" y="1000929"/>
            <a:ext cx="3673641" cy="461665"/>
          </a:xfrm>
          <a:prstGeom prst="rect">
            <a:avLst/>
          </a:prstGeom>
          <a:noFill/>
        </p:spPr>
        <p:txBody>
          <a:bodyPr wrap="square" rtlCol="0">
            <a:spAutoFit/>
          </a:bodyPr>
          <a:lstStyle/>
          <a:p>
            <a:r>
              <a:rPr lang="en-US" sz="2400" b="1" dirty="0" smtClean="0">
                <a:solidFill>
                  <a:srgbClr val="0070C0"/>
                </a:solidFill>
              </a:rPr>
              <a:t>ONAP Current Operation </a:t>
            </a:r>
            <a:endParaRPr lang="en-US" sz="2400" b="1" dirty="0">
              <a:solidFill>
                <a:srgbClr val="0070C0"/>
              </a:solidFill>
            </a:endParaRPr>
          </a:p>
        </p:txBody>
      </p:sp>
      <p:sp>
        <p:nvSpPr>
          <p:cNvPr id="75" name="Rectangle 74"/>
          <p:cNvSpPr/>
          <p:nvPr/>
        </p:nvSpPr>
        <p:spPr>
          <a:xfrm>
            <a:off x="7784450" y="934079"/>
            <a:ext cx="2977303" cy="461665"/>
          </a:xfrm>
          <a:prstGeom prst="rect">
            <a:avLst/>
          </a:prstGeom>
        </p:spPr>
        <p:txBody>
          <a:bodyPr wrap="square">
            <a:spAutoFit/>
          </a:bodyPr>
          <a:lstStyle/>
          <a:p>
            <a:r>
              <a:rPr lang="en-US" sz="2400" b="1" dirty="0" smtClean="0">
                <a:solidFill>
                  <a:srgbClr val="0070C0"/>
                </a:solidFill>
              </a:rPr>
              <a:t>RESP Pipeline</a:t>
            </a:r>
            <a:endParaRPr lang="en-US" sz="2400" b="1" dirty="0">
              <a:solidFill>
                <a:srgbClr val="0070C0"/>
              </a:solidFill>
            </a:endParaRPr>
          </a:p>
        </p:txBody>
      </p:sp>
      <p:grpSp>
        <p:nvGrpSpPr>
          <p:cNvPr id="69" name="Group 68"/>
          <p:cNvGrpSpPr/>
          <p:nvPr/>
        </p:nvGrpSpPr>
        <p:grpSpPr>
          <a:xfrm>
            <a:off x="10293851" y="6023727"/>
            <a:ext cx="1870063" cy="276999"/>
            <a:chOff x="10092596" y="5414127"/>
            <a:chExt cx="1870063" cy="276999"/>
          </a:xfrm>
        </p:grpSpPr>
        <p:sp>
          <p:nvSpPr>
            <p:cNvPr id="77" name="Rounded Rectangle 76"/>
            <p:cNvSpPr/>
            <p:nvPr/>
          </p:nvSpPr>
          <p:spPr bwMode="auto">
            <a:xfrm>
              <a:off x="10092596" y="5516564"/>
              <a:ext cx="477871" cy="101092"/>
            </a:xfrm>
            <a:prstGeom prst="roundRect">
              <a:avLst/>
            </a:prstGeom>
            <a:solidFill>
              <a:schemeClr val="tx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rebuchet MS" pitchFamily="34" charset="0"/>
                <a:ea typeface="华文细黑" pitchFamily="2" charset="-122"/>
              </a:endParaRPr>
            </a:p>
          </p:txBody>
        </p:sp>
        <p:sp>
          <p:nvSpPr>
            <p:cNvPr id="79" name="Oval 78"/>
            <p:cNvSpPr/>
            <p:nvPr/>
          </p:nvSpPr>
          <p:spPr bwMode="auto">
            <a:xfrm>
              <a:off x="10129957" y="5464567"/>
              <a:ext cx="126293" cy="144016"/>
            </a:xfrm>
            <a:prstGeom prst="ellipse">
              <a:avLst/>
            </a:prstGeom>
            <a:solidFill>
              <a:srgbClr val="C0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rgbClr val="C00000"/>
                </a:solidFill>
                <a:effectLst/>
                <a:latin typeface="Trebuchet MS" pitchFamily="34" charset="0"/>
                <a:ea typeface="华文细黑" pitchFamily="2" charset="-122"/>
              </a:endParaRPr>
            </a:p>
          </p:txBody>
        </p:sp>
        <p:sp>
          <p:nvSpPr>
            <p:cNvPr id="80" name="Oval 79"/>
            <p:cNvSpPr/>
            <p:nvPr/>
          </p:nvSpPr>
          <p:spPr bwMode="auto">
            <a:xfrm>
              <a:off x="10327413" y="5487006"/>
              <a:ext cx="126293" cy="144016"/>
            </a:xfrm>
            <a:prstGeom prst="ellipse">
              <a:avLst/>
            </a:prstGeom>
            <a:solidFill>
              <a:schemeClr val="accent4"/>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rgbClr val="C00000"/>
                </a:solidFill>
                <a:effectLst/>
                <a:latin typeface="Trebuchet MS" pitchFamily="34" charset="0"/>
                <a:ea typeface="华文细黑" pitchFamily="2" charset="-122"/>
              </a:endParaRPr>
            </a:p>
          </p:txBody>
        </p:sp>
        <p:sp>
          <p:nvSpPr>
            <p:cNvPr id="83" name="Oval 82"/>
            <p:cNvSpPr/>
            <p:nvPr/>
          </p:nvSpPr>
          <p:spPr bwMode="auto">
            <a:xfrm>
              <a:off x="10509398" y="5470582"/>
              <a:ext cx="126293" cy="144016"/>
            </a:xfrm>
            <a:prstGeom prst="ellipse">
              <a:avLst/>
            </a:prstGeom>
            <a:solidFill>
              <a:schemeClr val="accent6">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rgbClr val="C00000"/>
                </a:solidFill>
                <a:effectLst/>
                <a:latin typeface="Trebuchet MS" pitchFamily="34" charset="0"/>
                <a:ea typeface="华文细黑" pitchFamily="2" charset="-122"/>
              </a:endParaRPr>
            </a:p>
          </p:txBody>
        </p:sp>
        <p:sp>
          <p:nvSpPr>
            <p:cNvPr id="22" name="TextBox 21"/>
            <p:cNvSpPr txBox="1"/>
            <p:nvPr/>
          </p:nvSpPr>
          <p:spPr>
            <a:xfrm>
              <a:off x="10735450" y="5414127"/>
              <a:ext cx="1227209" cy="276999"/>
            </a:xfrm>
            <a:prstGeom prst="rect">
              <a:avLst/>
            </a:prstGeom>
            <a:noFill/>
          </p:spPr>
          <p:txBody>
            <a:bodyPr wrap="square" rtlCol="0">
              <a:spAutoFit/>
            </a:bodyPr>
            <a:lstStyle/>
            <a:p>
              <a:r>
                <a:rPr lang="en-US" sz="1200" b="1" dirty="0" smtClean="0"/>
                <a:t>Pub/sub topics</a:t>
              </a:r>
              <a:endParaRPr lang="en-US" sz="1200" b="1" dirty="0"/>
            </a:p>
          </p:txBody>
        </p:sp>
      </p:grpSp>
      <p:sp>
        <p:nvSpPr>
          <p:cNvPr id="84" name="Rectangle 83"/>
          <p:cNvSpPr/>
          <p:nvPr/>
        </p:nvSpPr>
        <p:spPr>
          <a:xfrm>
            <a:off x="10152946" y="5843266"/>
            <a:ext cx="1937264" cy="54344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ular Callout 80"/>
          <p:cNvSpPr/>
          <p:nvPr/>
        </p:nvSpPr>
        <p:spPr bwMode="auto">
          <a:xfrm>
            <a:off x="8139057" y="5215581"/>
            <a:ext cx="1962879" cy="812514"/>
          </a:xfrm>
          <a:prstGeom prst="wedgeRectCallout">
            <a:avLst>
              <a:gd name="adj1" fmla="val -102059"/>
              <a:gd name="adj2" fmla="val -19945"/>
            </a:avLst>
          </a:prstGeom>
          <a:noFill/>
          <a:ln w="9525" cap="flat" cmpd="sng" algn="ctr">
            <a:solidFill>
              <a:schemeClr val="tx1"/>
            </a:solidFill>
            <a:prstDash val="dash"/>
            <a:round/>
            <a:headEnd type="none" w="med" len="med"/>
            <a:tailEnd type="none" w="med" len="med"/>
          </a:ln>
          <a:effectLst>
            <a:reflection blurRad="6350" stA="52000" endA="300" endPos="35000" dir="5400000" sy="-100000" algn="bl" rotWithShape="0"/>
          </a:effectLst>
        </p:spPr>
        <p:txBody>
          <a:bodyPr vert="horz" wrap="square" lIns="91440" tIns="45720" rIns="91440" bIns="45720" numCol="1" rtlCol="0" anchor="t" anchorCtr="0" compatLnSpc="1">
            <a:prstTxWarp prst="textNoShape">
              <a:avLst/>
            </a:prstTxWarp>
          </a:bodyPr>
          <a:lstStyle/>
          <a:p>
            <a:r>
              <a:rPr lang="en-US" sz="1400" dirty="0" smtClean="0">
                <a:solidFill>
                  <a:schemeClr val="accent5">
                    <a:lumMod val="60000"/>
                    <a:lumOff val="40000"/>
                  </a:schemeClr>
                </a:solidFill>
                <a:latin typeface="Arial" panose="020B0604020202020204" pitchFamily="34" charset="0"/>
                <a:cs typeface="Arial" panose="020B0604020202020204" pitchFamily="34" charset="0"/>
              </a:rPr>
              <a:t>Dynamic  </a:t>
            </a:r>
            <a:r>
              <a:rPr lang="en-US" sz="1400" dirty="0">
                <a:solidFill>
                  <a:schemeClr val="accent5">
                    <a:lumMod val="60000"/>
                    <a:lumOff val="40000"/>
                  </a:schemeClr>
                </a:solidFill>
                <a:latin typeface="Arial" panose="020B0604020202020204" pitchFamily="34" charset="0"/>
                <a:cs typeface="Arial" panose="020B0604020202020204" pitchFamily="34" charset="0"/>
              </a:rPr>
              <a:t>strongly typed event message-based pub/sub</a:t>
            </a:r>
          </a:p>
        </p:txBody>
      </p:sp>
      <p:sp>
        <p:nvSpPr>
          <p:cNvPr id="68" name="Oval 67"/>
          <p:cNvSpPr/>
          <p:nvPr/>
        </p:nvSpPr>
        <p:spPr>
          <a:xfrm>
            <a:off x="6737568" y="5425756"/>
            <a:ext cx="439149" cy="7996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TextBox 71"/>
          <p:cNvSpPr txBox="1"/>
          <p:nvPr/>
        </p:nvSpPr>
        <p:spPr>
          <a:xfrm>
            <a:off x="6431016" y="5351315"/>
            <a:ext cx="413136" cy="215444"/>
          </a:xfrm>
          <a:prstGeom prst="rect">
            <a:avLst/>
          </a:prstGeom>
          <a:noFill/>
        </p:spPr>
        <p:txBody>
          <a:bodyPr wrap="square" rtlCol="0">
            <a:spAutoFit/>
          </a:bodyPr>
          <a:lstStyle/>
          <a:p>
            <a:pPr algn="ctr"/>
            <a:r>
              <a:rPr lang="en-US" sz="800" b="1" dirty="0" smtClean="0"/>
              <a:t>DDS</a:t>
            </a:r>
            <a:endParaRPr lang="en-US" sz="800" b="1" dirty="0"/>
          </a:p>
        </p:txBody>
      </p:sp>
      <p:sp>
        <p:nvSpPr>
          <p:cNvPr id="82" name="Oval 81"/>
          <p:cNvSpPr/>
          <p:nvPr/>
        </p:nvSpPr>
        <p:spPr>
          <a:xfrm>
            <a:off x="9734767" y="2225365"/>
            <a:ext cx="439149" cy="7996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TextBox 84"/>
          <p:cNvSpPr txBox="1"/>
          <p:nvPr/>
        </p:nvSpPr>
        <p:spPr>
          <a:xfrm>
            <a:off x="9428215" y="2150924"/>
            <a:ext cx="413136" cy="215444"/>
          </a:xfrm>
          <a:prstGeom prst="rect">
            <a:avLst/>
          </a:prstGeom>
          <a:noFill/>
        </p:spPr>
        <p:txBody>
          <a:bodyPr wrap="square" rtlCol="0">
            <a:spAutoFit/>
          </a:bodyPr>
          <a:lstStyle/>
          <a:p>
            <a:pPr algn="ctr"/>
            <a:r>
              <a:rPr lang="en-US" sz="800" b="1" dirty="0" smtClean="0"/>
              <a:t>DDS</a:t>
            </a:r>
            <a:endParaRPr lang="en-US" sz="800" b="1" dirty="0"/>
          </a:p>
        </p:txBody>
      </p:sp>
      <p:sp>
        <p:nvSpPr>
          <p:cNvPr id="86" name="Oval 85"/>
          <p:cNvSpPr/>
          <p:nvPr/>
        </p:nvSpPr>
        <p:spPr>
          <a:xfrm>
            <a:off x="9980949" y="3690752"/>
            <a:ext cx="439149" cy="7996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7" name="TextBox 86"/>
          <p:cNvSpPr txBox="1"/>
          <p:nvPr/>
        </p:nvSpPr>
        <p:spPr>
          <a:xfrm>
            <a:off x="9674397" y="3616311"/>
            <a:ext cx="413136" cy="215444"/>
          </a:xfrm>
          <a:prstGeom prst="rect">
            <a:avLst/>
          </a:prstGeom>
          <a:noFill/>
        </p:spPr>
        <p:txBody>
          <a:bodyPr wrap="square" rtlCol="0">
            <a:spAutoFit/>
          </a:bodyPr>
          <a:lstStyle/>
          <a:p>
            <a:pPr algn="ctr"/>
            <a:r>
              <a:rPr lang="en-US" sz="800" b="1" dirty="0" smtClean="0"/>
              <a:t>DDS</a:t>
            </a:r>
            <a:endParaRPr lang="en-US" sz="800" b="1" dirty="0"/>
          </a:p>
        </p:txBody>
      </p:sp>
    </p:spTree>
    <p:extLst>
      <p:ext uri="{BB962C8B-B14F-4D97-AF65-F5344CB8AC3E}">
        <p14:creationId xmlns:p14="http://schemas.microsoft.com/office/powerpoint/2010/main" val="1481110283"/>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698250" y="198293"/>
            <a:ext cx="10844563" cy="615553"/>
          </a:xfrm>
        </p:spPr>
        <p:txBody>
          <a:bodyPr>
            <a:noAutofit/>
          </a:bodyPr>
          <a:lstStyle/>
          <a:p>
            <a:pPr algn="ctr"/>
            <a:r>
              <a:rPr lang="en-US" altLang="zh-CN" sz="4400" b="1" dirty="0">
                <a:solidFill>
                  <a:schemeClr val="bg1"/>
                </a:solidFill>
                <a:latin typeface="Arial" panose="020B0604020202020204"/>
              </a:rPr>
              <a:t>ONAP Architecture + RESP</a:t>
            </a:r>
            <a:endParaRPr lang="en-US" sz="4000" dirty="0"/>
          </a:p>
        </p:txBody>
      </p:sp>
      <p:sp>
        <p:nvSpPr>
          <p:cNvPr id="2" name="Slide Number Placeholder 1"/>
          <p:cNvSpPr>
            <a:spLocks noGrp="1"/>
          </p:cNvSpPr>
          <p:nvPr>
            <p:ph type="sldNum" sz="quarter" idx="4294967295"/>
          </p:nvPr>
        </p:nvSpPr>
        <p:spPr>
          <a:xfrm>
            <a:off x="11583988" y="6503988"/>
            <a:ext cx="608012" cy="365125"/>
          </a:xfrm>
        </p:spPr>
        <p:txBody>
          <a:bodyPr/>
          <a:lstStyle/>
          <a:p>
            <a:fld id="{6C9CD605-947A-3C4E-98CB-B055F943FEBA}" type="slidenum">
              <a:rPr lang="en-US" smtClean="0"/>
              <a:pPr/>
              <a:t>5</a:t>
            </a:fld>
            <a:endParaRPr lang="en-US" dirty="0"/>
          </a:p>
        </p:txBody>
      </p:sp>
      <p:sp>
        <p:nvSpPr>
          <p:cNvPr id="3" name="矩形 58"/>
          <p:cNvSpPr/>
          <p:nvPr/>
        </p:nvSpPr>
        <p:spPr bwMode="auto">
          <a:xfrm>
            <a:off x="10317553" y="1130715"/>
            <a:ext cx="1676449" cy="4961255"/>
          </a:xfrm>
          <a:prstGeom prst="rect">
            <a:avLst/>
          </a:prstGeom>
          <a:solidFill>
            <a:schemeClr val="accent2">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endParaRPr lang="en-US" altLang="zh-CN" sz="1600" i="1" dirty="0">
              <a:solidFill>
                <a:srgbClr val="000000"/>
              </a:solidFill>
              <a:latin typeface="微软雅黑" panose="020B0503020204020204" pitchFamily="34" charset="-122"/>
              <a:ea typeface="微软雅黑" panose="020B0503020204020204" pitchFamily="34" charset="-122"/>
            </a:endParaRPr>
          </a:p>
        </p:txBody>
      </p:sp>
      <p:sp>
        <p:nvSpPr>
          <p:cNvPr id="4" name="圆角矩形 59"/>
          <p:cNvSpPr/>
          <p:nvPr/>
        </p:nvSpPr>
        <p:spPr bwMode="auto">
          <a:xfrm>
            <a:off x="10902290" y="1370956"/>
            <a:ext cx="263535"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600" dirty="0">
                <a:latin typeface="微软雅黑" panose="020B0503020204020204" pitchFamily="34" charset="-122"/>
                <a:ea typeface="微软雅黑" panose="020B0503020204020204" pitchFamily="34" charset="-122"/>
              </a:rPr>
              <a:t>Integration</a:t>
            </a:r>
          </a:p>
        </p:txBody>
      </p:sp>
      <p:sp>
        <p:nvSpPr>
          <p:cNvPr id="5" name="圆角矩形 59"/>
          <p:cNvSpPr/>
          <p:nvPr/>
        </p:nvSpPr>
        <p:spPr bwMode="auto">
          <a:xfrm>
            <a:off x="11279278" y="1362917"/>
            <a:ext cx="263535"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VNF Requirements</a:t>
            </a:r>
          </a:p>
        </p:txBody>
      </p:sp>
      <p:sp>
        <p:nvSpPr>
          <p:cNvPr id="6" name="圆角矩形 59"/>
          <p:cNvSpPr/>
          <p:nvPr/>
        </p:nvSpPr>
        <p:spPr bwMode="auto">
          <a:xfrm>
            <a:off x="10511992" y="1378976"/>
            <a:ext cx="275319"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Modeling</a:t>
            </a:r>
            <a:r>
              <a:rPr lang="zh-CN" altLang="en-US" sz="1600" dirty="0">
                <a:solidFill>
                  <a:srgbClr val="000000"/>
                </a:solidFill>
                <a:latin typeface="微软雅黑" panose="020B0503020204020204" pitchFamily="34" charset="-122"/>
                <a:ea typeface="微软雅黑" panose="020B0503020204020204" pitchFamily="34" charset="-122"/>
              </a:rPr>
              <a:t> </a:t>
            </a:r>
            <a:r>
              <a:rPr lang="en-US" altLang="zh-CN" sz="1600" dirty="0">
                <a:solidFill>
                  <a:srgbClr val="000000"/>
                </a:solidFill>
                <a:latin typeface="微软雅黑" panose="020B0503020204020204" pitchFamily="34" charset="-122"/>
                <a:ea typeface="微软雅黑" panose="020B0503020204020204" pitchFamily="34" charset="-122"/>
              </a:rPr>
              <a:t>(Utilities)</a:t>
            </a:r>
          </a:p>
        </p:txBody>
      </p:sp>
      <p:sp>
        <p:nvSpPr>
          <p:cNvPr id="7" name="圆角矩形 59"/>
          <p:cNvSpPr/>
          <p:nvPr/>
        </p:nvSpPr>
        <p:spPr bwMode="auto">
          <a:xfrm>
            <a:off x="11619040" y="1362916"/>
            <a:ext cx="263535"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VNF Validation Program</a:t>
            </a:r>
          </a:p>
        </p:txBody>
      </p:sp>
      <p:pic>
        <p:nvPicPr>
          <p:cNvPr id="8" name="Picture 7"/>
          <p:cNvPicPr>
            <a:picLocks noChangeAspect="1"/>
          </p:cNvPicPr>
          <p:nvPr/>
        </p:nvPicPr>
        <p:blipFill>
          <a:blip r:embed="rId2"/>
          <a:stretch>
            <a:fillRect/>
          </a:stretch>
        </p:blipFill>
        <p:spPr>
          <a:xfrm>
            <a:off x="184830" y="1237723"/>
            <a:ext cx="10132723" cy="4902103"/>
          </a:xfrm>
          <a:prstGeom prst="rect">
            <a:avLst/>
          </a:prstGeom>
        </p:spPr>
      </p:pic>
      <p:sp>
        <p:nvSpPr>
          <p:cNvPr id="9" name="圆角矩形 31"/>
          <p:cNvSpPr/>
          <p:nvPr/>
        </p:nvSpPr>
        <p:spPr>
          <a:xfrm>
            <a:off x="5324302" y="2364378"/>
            <a:ext cx="593173" cy="248194"/>
          </a:xfrm>
          <a:prstGeom prst="roundRect">
            <a:avLst/>
          </a:prstGeom>
          <a:solidFill>
            <a:srgbClr val="00B050">
              <a:alpha val="47000"/>
            </a:srgbClr>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457200" fontAlgn="auto" hangingPunct="0">
              <a:spcBef>
                <a:spcPts val="0"/>
              </a:spcBef>
              <a:spcAft>
                <a:spcPts val="0"/>
              </a:spcAft>
            </a:pPr>
            <a:r>
              <a:rPr lang="en-US" sz="1200" b="1" dirty="0" smtClean="0">
                <a:solidFill>
                  <a:prstClr val="white"/>
                </a:solidFill>
                <a:sym typeface="Calibri"/>
              </a:rPr>
              <a:t>RESP</a:t>
            </a:r>
            <a:endParaRPr lang="en-US" sz="1200" b="1" dirty="0">
              <a:solidFill>
                <a:prstClr val="white"/>
              </a:solidFill>
              <a:sym typeface="Calibri"/>
            </a:endParaRPr>
          </a:p>
        </p:txBody>
      </p:sp>
    </p:spTree>
    <p:extLst>
      <p:ext uri="{BB962C8B-B14F-4D97-AF65-F5344CB8AC3E}">
        <p14:creationId xmlns:p14="http://schemas.microsoft.com/office/powerpoint/2010/main" val="2027304852"/>
      </p:ext>
    </p:extLst>
  </p:cSld>
  <p:clrMapOvr>
    <a:masterClrMapping/>
  </p:clrMapOvr>
  <p:transition spd="med"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latin typeface="Arial" panose="020B0604020202020204"/>
                <a:ea typeface="微软雅黑" panose="020B0503020204020204" pitchFamily="34" charset="-122"/>
              </a:rPr>
              <a:t>RESP Proposal (1/3)</a:t>
            </a:r>
            <a:br>
              <a:rPr lang="en-US" b="1" dirty="0" smtClean="0">
                <a:latin typeface="Arial" panose="020B0604020202020204"/>
                <a:ea typeface="微软雅黑" panose="020B0503020204020204" pitchFamily="34" charset="-122"/>
              </a:rPr>
            </a:br>
            <a:r>
              <a:rPr lang="en-US" b="1" dirty="0">
                <a:solidFill>
                  <a:srgbClr val="FFC000"/>
                </a:solidFill>
                <a:latin typeface="Bradley Hand ITC" panose="03070402050302030203" pitchFamily="66" charset="0"/>
                <a:ea typeface="微软雅黑" panose="020B0503020204020204" pitchFamily="34" charset="-122"/>
              </a:rPr>
              <a:t>Building on DCAE Base Platform (</a:t>
            </a:r>
            <a:r>
              <a:rPr lang="en-US" b="1" dirty="0" smtClean="0">
                <a:solidFill>
                  <a:srgbClr val="FFC000"/>
                </a:solidFill>
                <a:latin typeface="Bradley Hand ITC" panose="03070402050302030203" pitchFamily="66" charset="0"/>
                <a:ea typeface="微软雅黑" panose="020B0503020204020204" pitchFamily="34" charset="-122"/>
              </a:rPr>
              <a:t>DCAEGEN3)</a:t>
            </a:r>
            <a:endParaRPr lang="en-US" b="1" dirty="0">
              <a:solidFill>
                <a:srgbClr val="FFC000"/>
              </a:solidFill>
              <a:latin typeface="Bradley Hand ITC" panose="03070402050302030203" pitchFamily="66" charset="0"/>
              <a:ea typeface="微软雅黑" panose="020B0503020204020204" pitchFamily="34" charset="-122"/>
            </a:endParaRPr>
          </a:p>
        </p:txBody>
      </p:sp>
      <p:sp>
        <p:nvSpPr>
          <p:cNvPr id="4" name="Slide Number Placeholder 3"/>
          <p:cNvSpPr>
            <a:spLocks noGrp="1"/>
          </p:cNvSpPr>
          <p:nvPr>
            <p:ph type="sldNum" sz="quarter" idx="4"/>
          </p:nvPr>
        </p:nvSpPr>
        <p:spPr/>
        <p:txBody>
          <a:bodyPr/>
          <a:lstStyle/>
          <a:p>
            <a:fld id="{6C9CD605-947A-3C4E-98CB-B055F943FEBA}" type="slidenum">
              <a:rPr lang="en-US" smtClean="0"/>
              <a:pPr/>
              <a:t>6</a:t>
            </a:fld>
            <a:endParaRPr lang="en-US" dirty="0"/>
          </a:p>
        </p:txBody>
      </p:sp>
      <p:sp>
        <p:nvSpPr>
          <p:cNvPr id="8" name="Text Placeholder 7"/>
          <p:cNvSpPr>
            <a:spLocks noGrp="1"/>
          </p:cNvSpPr>
          <p:nvPr>
            <p:ph type="body" sz="quarter" idx="10"/>
          </p:nvPr>
        </p:nvSpPr>
        <p:spPr/>
        <p:txBody>
          <a:bodyPr>
            <a:normAutofit fontScale="92500" lnSpcReduction="20000"/>
          </a:bodyPr>
          <a:lstStyle/>
          <a:p>
            <a:pPr marL="0" indent="0">
              <a:buNone/>
            </a:pPr>
            <a:r>
              <a:rPr lang="en-US" sz="2400" b="1" dirty="0" smtClean="0">
                <a:solidFill>
                  <a:srgbClr val="0070C0"/>
                </a:solidFill>
              </a:rPr>
              <a:t>DCAEGEN3</a:t>
            </a:r>
            <a:r>
              <a:rPr lang="en-US" b="1" dirty="0" smtClean="0">
                <a:solidFill>
                  <a:srgbClr val="0070C0"/>
                </a:solidFill>
              </a:rPr>
              <a:t>: </a:t>
            </a:r>
            <a:r>
              <a:rPr lang="en-US" sz="2400" dirty="0" smtClean="0"/>
              <a:t>Focus </a:t>
            </a:r>
            <a:r>
              <a:rPr lang="en-US" sz="2400" dirty="0"/>
              <a:t>on building </a:t>
            </a:r>
            <a:r>
              <a:rPr lang="en-US" sz="2400" dirty="0" smtClean="0"/>
              <a:t>a platform </a:t>
            </a:r>
            <a:r>
              <a:rPr lang="en-US" sz="2400" dirty="0"/>
              <a:t>which is adaptable to changing </a:t>
            </a:r>
            <a:r>
              <a:rPr lang="en-US" sz="2400" dirty="0" smtClean="0"/>
              <a:t>environment</a:t>
            </a:r>
            <a:endParaRPr lang="en-US" sz="2400" dirty="0"/>
          </a:p>
          <a:p>
            <a:pPr marL="293528" indent="-342900">
              <a:buFont typeface="Arial" panose="020B0604020202020204" pitchFamily="34" charset="0"/>
              <a:buChar char="›"/>
            </a:pPr>
            <a:r>
              <a:rPr lang="en-US" sz="2400" b="1" dirty="0"/>
              <a:t>Data </a:t>
            </a:r>
            <a:r>
              <a:rPr lang="en-US" sz="2400" b="1" dirty="0" smtClean="0"/>
              <a:t>Collection: </a:t>
            </a:r>
            <a:r>
              <a:rPr lang="en-US" sz="2400" dirty="0" smtClean="0"/>
              <a:t>interfaces </a:t>
            </a:r>
            <a:r>
              <a:rPr lang="en-US" sz="2400" dirty="0"/>
              <a:t>keep evolving – </a:t>
            </a:r>
            <a:r>
              <a:rPr lang="en-US" sz="2400" dirty="0" smtClean="0"/>
              <a:t>Data </a:t>
            </a:r>
            <a:r>
              <a:rPr lang="en-US" sz="2400" dirty="0"/>
              <a:t>Streaming</a:t>
            </a:r>
            <a:r>
              <a:rPr lang="en-US" sz="2400" dirty="0" smtClean="0"/>
              <a:t>, </a:t>
            </a:r>
            <a:r>
              <a:rPr lang="en-US" sz="2400" dirty="0" err="1"/>
              <a:t>g</a:t>
            </a:r>
            <a:r>
              <a:rPr lang="en-US" sz="2400" dirty="0" err="1" smtClean="0"/>
              <a:t>RPC</a:t>
            </a:r>
            <a:r>
              <a:rPr lang="en-US" sz="2400" dirty="0" smtClean="0"/>
              <a:t>, </a:t>
            </a:r>
            <a:r>
              <a:rPr lang="en-US" sz="2400" dirty="0" err="1" smtClean="0"/>
              <a:t>etc</a:t>
            </a:r>
            <a:endParaRPr lang="en-US" sz="2400" dirty="0"/>
          </a:p>
          <a:p>
            <a:pPr marL="293528" indent="-342900">
              <a:buFont typeface="Arial" panose="020B0604020202020204" pitchFamily="34" charset="0"/>
              <a:buChar char="›"/>
            </a:pPr>
            <a:r>
              <a:rPr lang="en-US" sz="2400" b="1" dirty="0" smtClean="0"/>
              <a:t>Analytics: </a:t>
            </a:r>
            <a:r>
              <a:rPr lang="en-US" sz="2400" dirty="0" smtClean="0"/>
              <a:t>AI</a:t>
            </a:r>
            <a:r>
              <a:rPr lang="en-US" sz="2400" dirty="0"/>
              <a:t>, Machine Learning, Capacity, Cost, </a:t>
            </a:r>
            <a:r>
              <a:rPr lang="en-US" sz="2400" dirty="0" err="1" smtClean="0"/>
              <a:t>Perf</a:t>
            </a:r>
            <a:r>
              <a:rPr lang="en-US" sz="2400" dirty="0" smtClean="0"/>
              <a:t>., … (real value-add)</a:t>
            </a:r>
            <a:endParaRPr lang="en-US" sz="2400" dirty="0"/>
          </a:p>
          <a:p>
            <a:pPr marL="293528" indent="-342900">
              <a:buFont typeface="Arial" panose="020B0604020202020204" pitchFamily="34" charset="0"/>
              <a:buChar char="›"/>
            </a:pPr>
            <a:r>
              <a:rPr lang="en-US" sz="2400" b="1" dirty="0" smtClean="0"/>
              <a:t>Common Platform</a:t>
            </a:r>
            <a:r>
              <a:rPr lang="en-US" sz="2400" dirty="0" smtClean="0"/>
              <a:t>: 5G (Network Slicing), Wireline</a:t>
            </a:r>
            <a:r>
              <a:rPr lang="en-US" sz="2400" dirty="0"/>
              <a:t>, IOT, </a:t>
            </a:r>
            <a:r>
              <a:rPr lang="en-US" sz="2400" dirty="0" smtClean="0"/>
              <a:t>Cloud, </a:t>
            </a:r>
            <a:r>
              <a:rPr lang="en-US" sz="2400" dirty="0" err="1" smtClean="0"/>
              <a:t>etc</a:t>
            </a:r>
            <a:endParaRPr lang="en-US" sz="2400" dirty="0" smtClean="0"/>
          </a:p>
          <a:p>
            <a:pPr marL="293528" indent="-342900">
              <a:buFont typeface="Arial" panose="020B0604020202020204" pitchFamily="34" charset="0"/>
              <a:buChar char="›"/>
            </a:pPr>
            <a:r>
              <a:rPr lang="en-US" sz="2400" b="1" dirty="0"/>
              <a:t>ONAP Platform </a:t>
            </a:r>
            <a:r>
              <a:rPr lang="en-US" sz="2400" dirty="0" smtClean="0"/>
              <a:t>is used as </a:t>
            </a:r>
            <a:r>
              <a:rPr lang="en-US" sz="2400" dirty="0"/>
              <a:t>a base to build </a:t>
            </a:r>
            <a:r>
              <a:rPr lang="en-US" sz="2400" dirty="0" smtClean="0"/>
              <a:t>from</a:t>
            </a:r>
          </a:p>
          <a:p>
            <a:pPr marL="293528" indent="-342900">
              <a:buFont typeface="Arial" panose="020B0604020202020204" pitchFamily="34" charset="0"/>
              <a:buChar char="›"/>
            </a:pPr>
            <a:r>
              <a:rPr lang="en-US" sz="2400" b="1" dirty="0"/>
              <a:t>Flink</a:t>
            </a:r>
            <a:r>
              <a:rPr lang="en-US" sz="2400" b="1" dirty="0" smtClean="0"/>
              <a:t>: </a:t>
            </a:r>
            <a:r>
              <a:rPr lang="en-US" sz="2400" b="1" dirty="0" smtClean="0">
                <a:solidFill>
                  <a:srgbClr val="FF0000"/>
                </a:solidFill>
              </a:rPr>
              <a:t>Real-time event streaming Analytics </a:t>
            </a:r>
            <a:endParaRPr lang="en-US" sz="2400" b="1" dirty="0">
              <a:solidFill>
                <a:srgbClr val="FF0000"/>
              </a:solidFill>
            </a:endParaRPr>
          </a:p>
          <a:p>
            <a:pPr marL="293528" indent="-342900">
              <a:buFont typeface="Arial" panose="020B0604020202020204" pitchFamily="34" charset="0"/>
              <a:buChar char="›"/>
            </a:pPr>
            <a:r>
              <a:rPr lang="en-US" sz="2400" b="1" dirty="0" smtClean="0"/>
              <a:t>DDS: </a:t>
            </a:r>
            <a:r>
              <a:rPr lang="en-US" sz="2400" b="1" dirty="0" smtClean="0">
                <a:solidFill>
                  <a:srgbClr val="FF0000"/>
                </a:solidFill>
              </a:rPr>
              <a:t>Real time Data centric middleware</a:t>
            </a:r>
            <a:endParaRPr lang="en-US" sz="2400" b="1" dirty="0" smtClean="0"/>
          </a:p>
          <a:p>
            <a:pPr marL="293528" indent="-342900">
              <a:buFont typeface="Arial" panose="020B0604020202020204" pitchFamily="34" charset="0"/>
              <a:buChar char="›"/>
            </a:pPr>
            <a:r>
              <a:rPr lang="en-US" sz="2400" b="1" dirty="0" smtClean="0"/>
              <a:t>Beam: </a:t>
            </a:r>
            <a:r>
              <a:rPr lang="en-US" sz="2400" b="1" dirty="0" smtClean="0">
                <a:solidFill>
                  <a:srgbClr val="FF0000"/>
                </a:solidFill>
              </a:rPr>
              <a:t>An advanced unified( Batch + Real-time) programing model</a:t>
            </a:r>
            <a:endParaRPr lang="en-US" sz="2400" b="1" dirty="0"/>
          </a:p>
          <a:p>
            <a:pPr marL="293528" indent="-342900">
              <a:buFont typeface="Arial" panose="020B0604020202020204" pitchFamily="34" charset="0"/>
              <a:buChar char="›"/>
            </a:pPr>
            <a:r>
              <a:rPr lang="en-US" sz="2400" b="1" dirty="0" smtClean="0"/>
              <a:t>Design-Time / Run-Time </a:t>
            </a:r>
            <a:r>
              <a:rPr lang="en-US" sz="2400" dirty="0"/>
              <a:t>separation </a:t>
            </a:r>
            <a:r>
              <a:rPr lang="en-US" sz="2400" dirty="0" smtClean="0"/>
              <a:t>principles</a:t>
            </a:r>
          </a:p>
          <a:p>
            <a:pPr marL="293528" indent="-342900">
              <a:buFont typeface="Arial" panose="020B0604020202020204" pitchFamily="34" charset="0"/>
              <a:buChar char="›"/>
            </a:pPr>
            <a:r>
              <a:rPr lang="en-US" sz="2400" b="1" dirty="0" smtClean="0"/>
              <a:t>Microservices-</a:t>
            </a:r>
            <a:r>
              <a:rPr lang="en-US" sz="2400" dirty="0" smtClean="0"/>
              <a:t>based architecture</a:t>
            </a:r>
          </a:p>
          <a:p>
            <a:pPr marL="293528" indent="-342900">
              <a:buFont typeface="Arial" panose="020B0604020202020204" pitchFamily="34" charset="0"/>
              <a:buChar char="›"/>
            </a:pPr>
            <a:r>
              <a:rPr lang="en-US" sz="2400" b="1" dirty="0"/>
              <a:t>Data </a:t>
            </a:r>
            <a:r>
              <a:rPr lang="en-US" sz="2400" b="1" dirty="0" smtClean="0"/>
              <a:t>Collector: </a:t>
            </a:r>
            <a:r>
              <a:rPr lang="en-US" sz="2400" dirty="0" smtClean="0"/>
              <a:t>collects </a:t>
            </a:r>
            <a:r>
              <a:rPr lang="en-US" sz="2400" dirty="0"/>
              <a:t>data from the element </a:t>
            </a:r>
            <a:r>
              <a:rPr lang="en-US" sz="2400" dirty="0" smtClean="0"/>
              <a:t>(5G network elements, IOT apps,..)</a:t>
            </a:r>
          </a:p>
          <a:p>
            <a:pPr marL="750728" lvl="1" indent="-342900">
              <a:buFont typeface="Courier New" panose="02070309020205020404" pitchFamily="49" charset="0"/>
              <a:buChar char="o"/>
            </a:pPr>
            <a:r>
              <a:rPr lang="en-US" sz="2200" dirty="0" smtClean="0"/>
              <a:t>Events/traps</a:t>
            </a:r>
            <a:r>
              <a:rPr lang="en-US" sz="2200" dirty="0"/>
              <a:t>, statistics, logs, control plane, data </a:t>
            </a:r>
            <a:r>
              <a:rPr lang="en-US" sz="2200" dirty="0" smtClean="0"/>
              <a:t>plane</a:t>
            </a:r>
            <a:endParaRPr lang="en-US" sz="1900" dirty="0" smtClean="0"/>
          </a:p>
          <a:p>
            <a:pPr marL="293528" indent="-342900">
              <a:buFont typeface="Arial" panose="020B0604020202020204" pitchFamily="34" charset="0"/>
              <a:buChar char="›"/>
            </a:pPr>
            <a:r>
              <a:rPr lang="en-US" sz="2400" b="1" dirty="0"/>
              <a:t>Data Storage: </a:t>
            </a:r>
            <a:r>
              <a:rPr lang="en-US" sz="2400" dirty="0" smtClean="0"/>
              <a:t>collected </a:t>
            </a:r>
            <a:r>
              <a:rPr lang="en-US" sz="2400" dirty="0"/>
              <a:t>data will be </a:t>
            </a:r>
            <a:r>
              <a:rPr lang="en-US" sz="2400" dirty="0" smtClean="0"/>
              <a:t>stored</a:t>
            </a:r>
          </a:p>
          <a:p>
            <a:pPr marL="293528" indent="-342900">
              <a:buFont typeface="Arial" panose="020B0604020202020204" pitchFamily="34" charset="0"/>
              <a:buChar char="›"/>
            </a:pPr>
            <a:r>
              <a:rPr lang="en-US" sz="2400" b="1" dirty="0"/>
              <a:t>Pipeline Design: </a:t>
            </a:r>
            <a:r>
              <a:rPr lang="en-US" sz="2400" dirty="0" smtClean="0"/>
              <a:t>transforms raw data </a:t>
            </a:r>
            <a:r>
              <a:rPr lang="en-US" sz="2400" dirty="0"/>
              <a:t>into meaningful </a:t>
            </a:r>
            <a:r>
              <a:rPr lang="en-US" sz="2400" dirty="0" smtClean="0"/>
              <a:t>data</a:t>
            </a:r>
            <a:endParaRPr lang="en-US" sz="2400" dirty="0"/>
          </a:p>
          <a:p>
            <a:pPr marL="293528" indent="-342900">
              <a:buFont typeface="Arial" panose="020B0604020202020204" pitchFamily="34" charset="0"/>
              <a:buChar char="›"/>
            </a:pPr>
            <a:endParaRPr lang="en-US" dirty="0"/>
          </a:p>
        </p:txBody>
      </p:sp>
    </p:spTree>
    <p:extLst>
      <p:ext uri="{BB962C8B-B14F-4D97-AF65-F5344CB8AC3E}">
        <p14:creationId xmlns:p14="http://schemas.microsoft.com/office/powerpoint/2010/main" val="156550886"/>
      </p:ext>
    </p:extLst>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7</a:t>
            </a:fld>
            <a:endParaRPr lang="en-US" dirty="0"/>
          </a:p>
        </p:txBody>
      </p:sp>
      <p:sp>
        <p:nvSpPr>
          <p:cNvPr id="3" name="Title 2"/>
          <p:cNvSpPr>
            <a:spLocks noGrp="1"/>
          </p:cNvSpPr>
          <p:nvPr>
            <p:ph type="title"/>
          </p:nvPr>
        </p:nvSpPr>
        <p:spPr>
          <a:xfrm>
            <a:off x="227581" y="12774"/>
            <a:ext cx="11506200" cy="538770"/>
          </a:xfrm>
        </p:spPr>
        <p:txBody>
          <a:bodyPr>
            <a:normAutofit fontScale="90000"/>
          </a:bodyPr>
          <a:lstStyle/>
          <a:p>
            <a:pPr algn="ctr"/>
            <a:r>
              <a:rPr lang="en-US" b="1" dirty="0">
                <a:latin typeface="Arial" panose="020B0604020202020204"/>
                <a:ea typeface="微软雅黑" panose="020B0503020204020204" pitchFamily="34" charset="-122"/>
              </a:rPr>
              <a:t>RESP Proposal </a:t>
            </a:r>
            <a:r>
              <a:rPr lang="en-US" b="1" dirty="0" smtClean="0">
                <a:latin typeface="Arial" panose="020B0604020202020204"/>
                <a:ea typeface="微软雅黑" panose="020B0503020204020204" pitchFamily="34" charset="-122"/>
              </a:rPr>
              <a:t>(2/3)</a:t>
            </a:r>
            <a:endParaRPr lang="en-US" dirty="0"/>
          </a:p>
        </p:txBody>
      </p:sp>
      <p:grpSp>
        <p:nvGrpSpPr>
          <p:cNvPr id="12" name="Group 11"/>
          <p:cNvGrpSpPr/>
          <p:nvPr/>
        </p:nvGrpSpPr>
        <p:grpSpPr>
          <a:xfrm>
            <a:off x="135593" y="1264026"/>
            <a:ext cx="11034710" cy="5091951"/>
            <a:chOff x="117663" y="1147485"/>
            <a:chExt cx="11034710" cy="5091951"/>
          </a:xfrm>
        </p:grpSpPr>
        <p:sp>
          <p:nvSpPr>
            <p:cNvPr id="5" name="Rounded Rectangle 4"/>
            <p:cNvSpPr/>
            <p:nvPr/>
          </p:nvSpPr>
          <p:spPr>
            <a:xfrm>
              <a:off x="1443318" y="1864660"/>
              <a:ext cx="8113058" cy="437477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1694329" y="2061883"/>
              <a:ext cx="7584142" cy="3998259"/>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151528" y="2151530"/>
              <a:ext cx="4473388" cy="17929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2151528" y="4141694"/>
              <a:ext cx="4473388" cy="18108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2"/>
            <a:stretch>
              <a:fillRect/>
            </a:stretch>
          </p:blipFill>
          <p:spPr>
            <a:xfrm>
              <a:off x="117663" y="2512939"/>
              <a:ext cx="1200150" cy="2486025"/>
            </a:xfrm>
            <a:prstGeom prst="rect">
              <a:avLst/>
            </a:prstGeom>
            <a:solidFill>
              <a:schemeClr val="bg1">
                <a:lumMod val="65000"/>
              </a:schemeClr>
            </a:solidFill>
          </p:spPr>
        </p:pic>
        <p:pic>
          <p:nvPicPr>
            <p:cNvPr id="10" name="Picture 9"/>
            <p:cNvPicPr>
              <a:picLocks noChangeAspect="1"/>
            </p:cNvPicPr>
            <p:nvPr/>
          </p:nvPicPr>
          <p:blipFill>
            <a:blip r:embed="rId3"/>
            <a:stretch>
              <a:fillRect/>
            </a:stretch>
          </p:blipFill>
          <p:spPr>
            <a:xfrm>
              <a:off x="2796988" y="1147485"/>
              <a:ext cx="3314700" cy="609600"/>
            </a:xfrm>
            <a:prstGeom prst="rect">
              <a:avLst/>
            </a:prstGeom>
            <a:solidFill>
              <a:schemeClr val="bg1">
                <a:lumMod val="65000"/>
              </a:schemeClr>
            </a:solidFill>
          </p:spPr>
        </p:pic>
        <p:pic>
          <p:nvPicPr>
            <p:cNvPr id="11" name="Picture 10"/>
            <p:cNvPicPr>
              <a:picLocks noChangeAspect="1"/>
            </p:cNvPicPr>
            <p:nvPr/>
          </p:nvPicPr>
          <p:blipFill>
            <a:blip r:embed="rId4"/>
            <a:stretch>
              <a:fillRect/>
            </a:stretch>
          </p:blipFill>
          <p:spPr>
            <a:xfrm>
              <a:off x="9599798" y="3363744"/>
              <a:ext cx="1552575" cy="2647950"/>
            </a:xfrm>
            <a:prstGeom prst="rect">
              <a:avLst/>
            </a:prstGeom>
            <a:solidFill>
              <a:schemeClr val="bg1">
                <a:lumMod val="65000"/>
              </a:schemeClr>
            </a:solidFill>
          </p:spPr>
        </p:pic>
      </p:grpSp>
      <p:sp>
        <p:nvSpPr>
          <p:cNvPr id="13" name="Hexagon 12"/>
          <p:cNvSpPr/>
          <p:nvPr/>
        </p:nvSpPr>
        <p:spPr>
          <a:xfrm>
            <a:off x="9624640" y="2190107"/>
            <a:ext cx="398090" cy="313764"/>
          </a:xfrm>
          <a:prstGeom prst="hexagon">
            <a:avLst/>
          </a:prstGeom>
          <a:solidFill>
            <a:srgbClr val="7030A0">
              <a:alpha val="43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Hexagon 13"/>
          <p:cNvSpPr/>
          <p:nvPr/>
        </p:nvSpPr>
        <p:spPr>
          <a:xfrm>
            <a:off x="9624640" y="1849383"/>
            <a:ext cx="398090" cy="313764"/>
          </a:xfrm>
          <a:prstGeom prst="hexagon">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Hexagon 14"/>
          <p:cNvSpPr/>
          <p:nvPr/>
        </p:nvSpPr>
        <p:spPr>
          <a:xfrm>
            <a:off x="9624640" y="1482576"/>
            <a:ext cx="398090" cy="313764"/>
          </a:xfrm>
          <a:prstGeom prst="hexagon">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9967407" y="2226872"/>
            <a:ext cx="2020377" cy="246221"/>
          </a:xfrm>
          <a:prstGeom prst="rect">
            <a:avLst/>
          </a:prstGeom>
          <a:noFill/>
        </p:spPr>
        <p:txBody>
          <a:bodyPr wrap="square" rtlCol="0">
            <a:spAutoFit/>
          </a:bodyPr>
          <a:lstStyle/>
          <a:p>
            <a:r>
              <a:rPr lang="en-US" sz="1000" dirty="0" smtClean="0"/>
              <a:t>DCAE stretch goal components</a:t>
            </a:r>
            <a:endParaRPr lang="en-US" sz="1000" dirty="0"/>
          </a:p>
        </p:txBody>
      </p:sp>
      <p:sp>
        <p:nvSpPr>
          <p:cNvPr id="17" name="TextBox 16"/>
          <p:cNvSpPr txBox="1"/>
          <p:nvPr/>
        </p:nvSpPr>
        <p:spPr>
          <a:xfrm>
            <a:off x="9999271" y="1880504"/>
            <a:ext cx="1485593" cy="246221"/>
          </a:xfrm>
          <a:prstGeom prst="rect">
            <a:avLst/>
          </a:prstGeom>
          <a:noFill/>
        </p:spPr>
        <p:txBody>
          <a:bodyPr wrap="square" rtlCol="0">
            <a:spAutoFit/>
          </a:bodyPr>
          <a:lstStyle/>
          <a:p>
            <a:r>
              <a:rPr lang="en-US" sz="1000" dirty="0" smtClean="0"/>
              <a:t>DCAE components</a:t>
            </a:r>
            <a:endParaRPr lang="en-US" sz="1000" dirty="0"/>
          </a:p>
        </p:txBody>
      </p:sp>
      <p:sp>
        <p:nvSpPr>
          <p:cNvPr id="18" name="TextBox 17"/>
          <p:cNvSpPr txBox="1"/>
          <p:nvPr/>
        </p:nvSpPr>
        <p:spPr>
          <a:xfrm>
            <a:off x="9989411" y="1503015"/>
            <a:ext cx="2222512" cy="246221"/>
          </a:xfrm>
          <a:prstGeom prst="rect">
            <a:avLst/>
          </a:prstGeom>
          <a:noFill/>
        </p:spPr>
        <p:txBody>
          <a:bodyPr wrap="square" rtlCol="0">
            <a:spAutoFit/>
          </a:bodyPr>
          <a:lstStyle/>
          <a:p>
            <a:r>
              <a:rPr lang="en-US" sz="1000" dirty="0" smtClean="0"/>
              <a:t>Non-DCAE stretch ONAP components</a:t>
            </a:r>
            <a:endParaRPr lang="en-US" sz="1000" dirty="0"/>
          </a:p>
        </p:txBody>
      </p:sp>
      <p:sp>
        <p:nvSpPr>
          <p:cNvPr id="19" name="Rectangle 18"/>
          <p:cNvSpPr/>
          <p:nvPr/>
        </p:nvSpPr>
        <p:spPr>
          <a:xfrm>
            <a:off x="9574306" y="1080655"/>
            <a:ext cx="276276" cy="270163"/>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9785001" y="1112679"/>
            <a:ext cx="475457" cy="246221"/>
          </a:xfrm>
          <a:prstGeom prst="rect">
            <a:avLst/>
          </a:prstGeom>
          <a:noFill/>
        </p:spPr>
        <p:txBody>
          <a:bodyPr wrap="square" rtlCol="0">
            <a:spAutoFit/>
          </a:bodyPr>
          <a:lstStyle/>
          <a:p>
            <a:r>
              <a:rPr lang="en-US" sz="1000" dirty="0" smtClean="0"/>
              <a:t>VM</a:t>
            </a:r>
            <a:endParaRPr lang="en-US" sz="1000" dirty="0"/>
          </a:p>
        </p:txBody>
      </p:sp>
      <p:sp>
        <p:nvSpPr>
          <p:cNvPr id="21" name="Hexagon 20"/>
          <p:cNvSpPr/>
          <p:nvPr/>
        </p:nvSpPr>
        <p:spPr>
          <a:xfrm>
            <a:off x="10194971" y="1087474"/>
            <a:ext cx="398090" cy="313764"/>
          </a:xfrm>
          <a:prstGeom prst="hexagon">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10612813" y="1119605"/>
            <a:ext cx="693362" cy="246221"/>
          </a:xfrm>
          <a:prstGeom prst="rect">
            <a:avLst/>
          </a:prstGeom>
          <a:noFill/>
        </p:spPr>
        <p:txBody>
          <a:bodyPr wrap="square" rtlCol="0">
            <a:spAutoFit/>
          </a:bodyPr>
          <a:lstStyle/>
          <a:p>
            <a:r>
              <a:rPr lang="en-US" sz="1000" dirty="0" smtClean="0"/>
              <a:t>K8S Pods</a:t>
            </a:r>
            <a:endParaRPr lang="en-US" sz="1000" dirty="0"/>
          </a:p>
        </p:txBody>
      </p:sp>
      <p:sp>
        <p:nvSpPr>
          <p:cNvPr id="23" name="Hexagon 22"/>
          <p:cNvSpPr/>
          <p:nvPr/>
        </p:nvSpPr>
        <p:spPr>
          <a:xfrm>
            <a:off x="2898480" y="2732421"/>
            <a:ext cx="725734" cy="582974"/>
          </a:xfrm>
          <a:prstGeom prst="hexagon">
            <a:avLst/>
          </a:prstGeom>
          <a:solidFill>
            <a:srgbClr val="7030A0">
              <a:alpha val="43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SNMP</a:t>
            </a:r>
          </a:p>
          <a:p>
            <a:pPr algn="ctr"/>
            <a:r>
              <a:rPr lang="en-US" sz="900" dirty="0" smtClean="0"/>
              <a:t>Trap</a:t>
            </a:r>
            <a:endParaRPr lang="en-US" sz="900" dirty="0"/>
          </a:p>
        </p:txBody>
      </p:sp>
      <p:sp>
        <p:nvSpPr>
          <p:cNvPr id="24" name="Hexagon 23"/>
          <p:cNvSpPr/>
          <p:nvPr/>
        </p:nvSpPr>
        <p:spPr>
          <a:xfrm>
            <a:off x="2169458" y="2732422"/>
            <a:ext cx="729022" cy="582974"/>
          </a:xfrm>
          <a:prstGeom prst="hexagon">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VES</a:t>
            </a:r>
            <a:endParaRPr lang="en-US" sz="1000" dirty="0"/>
          </a:p>
        </p:txBody>
      </p:sp>
      <p:sp>
        <p:nvSpPr>
          <p:cNvPr id="27" name="Hexagon 26"/>
          <p:cNvSpPr/>
          <p:nvPr/>
        </p:nvSpPr>
        <p:spPr>
          <a:xfrm>
            <a:off x="5226627" y="3790593"/>
            <a:ext cx="754054" cy="576696"/>
          </a:xfrm>
          <a:prstGeom prst="hexagon">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PRH</a:t>
            </a:r>
            <a:endParaRPr lang="en-US" sz="1000" dirty="0"/>
          </a:p>
        </p:txBody>
      </p:sp>
      <p:sp>
        <p:nvSpPr>
          <p:cNvPr id="28" name="Hexagon 27"/>
          <p:cNvSpPr/>
          <p:nvPr/>
        </p:nvSpPr>
        <p:spPr>
          <a:xfrm>
            <a:off x="2290920" y="4984344"/>
            <a:ext cx="764007" cy="560189"/>
          </a:xfrm>
          <a:prstGeom prst="hexagon">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t>Holmes</a:t>
            </a:r>
            <a:endParaRPr lang="en-US" sz="800" dirty="0"/>
          </a:p>
        </p:txBody>
      </p:sp>
      <p:sp>
        <p:nvSpPr>
          <p:cNvPr id="29" name="Hexagon 28"/>
          <p:cNvSpPr/>
          <p:nvPr/>
        </p:nvSpPr>
        <p:spPr>
          <a:xfrm>
            <a:off x="2293985" y="4317424"/>
            <a:ext cx="760941" cy="596728"/>
          </a:xfrm>
          <a:prstGeom prst="hexagon">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TCA</a:t>
            </a:r>
            <a:endParaRPr lang="en-US" sz="1000" dirty="0"/>
          </a:p>
        </p:txBody>
      </p:sp>
      <p:sp>
        <p:nvSpPr>
          <p:cNvPr id="30" name="Hexagon 29"/>
          <p:cNvSpPr/>
          <p:nvPr/>
        </p:nvSpPr>
        <p:spPr>
          <a:xfrm>
            <a:off x="2331944" y="3419259"/>
            <a:ext cx="800304" cy="582974"/>
          </a:xfrm>
          <a:prstGeom prst="hexagon">
            <a:avLst/>
          </a:prstGeom>
          <a:solidFill>
            <a:srgbClr val="7030A0">
              <a:alpha val="43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smtClean="0"/>
          </a:p>
          <a:p>
            <a:pPr algn="ctr"/>
            <a:r>
              <a:rPr lang="en-US" sz="900" dirty="0" smtClean="0"/>
              <a:t>Mapper</a:t>
            </a:r>
            <a:endParaRPr lang="en-US" sz="900" dirty="0"/>
          </a:p>
        </p:txBody>
      </p:sp>
      <p:sp>
        <p:nvSpPr>
          <p:cNvPr id="31" name="Hexagon 30"/>
          <p:cNvSpPr/>
          <p:nvPr/>
        </p:nvSpPr>
        <p:spPr>
          <a:xfrm>
            <a:off x="7457303" y="2415707"/>
            <a:ext cx="754054" cy="576696"/>
          </a:xfrm>
          <a:prstGeom prst="hexagon">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CBS</a:t>
            </a:r>
            <a:endParaRPr lang="en-US" sz="1000" dirty="0"/>
          </a:p>
        </p:txBody>
      </p:sp>
      <p:sp>
        <p:nvSpPr>
          <p:cNvPr id="33" name="Hexagon 32"/>
          <p:cNvSpPr/>
          <p:nvPr/>
        </p:nvSpPr>
        <p:spPr>
          <a:xfrm>
            <a:off x="7448197" y="3020361"/>
            <a:ext cx="754054" cy="576696"/>
          </a:xfrm>
          <a:prstGeom prst="hexagon">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D</a:t>
            </a:r>
            <a:r>
              <a:rPr lang="en-US" sz="1000" dirty="0" smtClean="0"/>
              <a:t>H</a:t>
            </a:r>
            <a:endParaRPr lang="en-US" sz="1000" dirty="0"/>
          </a:p>
        </p:txBody>
      </p:sp>
      <p:sp>
        <p:nvSpPr>
          <p:cNvPr id="34" name="Hexagon 33"/>
          <p:cNvSpPr/>
          <p:nvPr/>
        </p:nvSpPr>
        <p:spPr>
          <a:xfrm>
            <a:off x="8306411" y="5489635"/>
            <a:ext cx="754054" cy="576696"/>
          </a:xfrm>
          <a:prstGeom prst="hexagon">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PG</a:t>
            </a:r>
            <a:endParaRPr lang="en-US" sz="1200" dirty="0">
              <a:solidFill>
                <a:schemeClr val="tx1"/>
              </a:solidFill>
            </a:endParaRPr>
          </a:p>
        </p:txBody>
      </p:sp>
      <p:sp>
        <p:nvSpPr>
          <p:cNvPr id="36" name="Hexagon 35"/>
          <p:cNvSpPr/>
          <p:nvPr/>
        </p:nvSpPr>
        <p:spPr>
          <a:xfrm>
            <a:off x="8340536" y="3213897"/>
            <a:ext cx="754054" cy="576696"/>
          </a:xfrm>
          <a:prstGeom prst="hexagon">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Akka</a:t>
            </a:r>
          </a:p>
        </p:txBody>
      </p:sp>
      <p:sp>
        <p:nvSpPr>
          <p:cNvPr id="37" name="Hexagon 36"/>
          <p:cNvSpPr/>
          <p:nvPr/>
        </p:nvSpPr>
        <p:spPr>
          <a:xfrm>
            <a:off x="8306411" y="2471076"/>
            <a:ext cx="754054" cy="576696"/>
          </a:xfrm>
          <a:prstGeom prst="hexagon">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Beam</a:t>
            </a:r>
          </a:p>
          <a:p>
            <a:pPr algn="ctr"/>
            <a:r>
              <a:rPr lang="en-US" sz="1000" dirty="0" smtClean="0"/>
              <a:t>Flink</a:t>
            </a:r>
            <a:endParaRPr lang="en-US" sz="1000" dirty="0"/>
          </a:p>
        </p:txBody>
      </p:sp>
      <p:sp>
        <p:nvSpPr>
          <p:cNvPr id="38" name="Hexagon 37"/>
          <p:cNvSpPr/>
          <p:nvPr/>
        </p:nvSpPr>
        <p:spPr>
          <a:xfrm>
            <a:off x="7430238" y="3617848"/>
            <a:ext cx="754054" cy="576696"/>
          </a:xfrm>
          <a:prstGeom prst="hexagon">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PH</a:t>
            </a:r>
            <a:endParaRPr lang="en-US" sz="1000" dirty="0"/>
          </a:p>
        </p:txBody>
      </p:sp>
      <p:sp>
        <p:nvSpPr>
          <p:cNvPr id="39" name="Hexagon 38"/>
          <p:cNvSpPr/>
          <p:nvPr/>
        </p:nvSpPr>
        <p:spPr>
          <a:xfrm>
            <a:off x="7430238" y="4215335"/>
            <a:ext cx="754054" cy="576696"/>
          </a:xfrm>
          <a:prstGeom prst="hexagon">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SCH</a:t>
            </a:r>
            <a:endParaRPr lang="en-US" sz="1000" dirty="0"/>
          </a:p>
        </p:txBody>
      </p:sp>
      <p:sp>
        <p:nvSpPr>
          <p:cNvPr id="40" name="Hexagon 39"/>
          <p:cNvSpPr/>
          <p:nvPr/>
        </p:nvSpPr>
        <p:spPr>
          <a:xfrm>
            <a:off x="7427998" y="4827157"/>
            <a:ext cx="754054" cy="576696"/>
          </a:xfrm>
          <a:prstGeom prst="hexagon">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err="1" smtClean="0"/>
              <a:t>Inv</a:t>
            </a:r>
            <a:endParaRPr lang="en-US" sz="1000" dirty="0"/>
          </a:p>
        </p:txBody>
      </p:sp>
      <p:sp>
        <p:nvSpPr>
          <p:cNvPr id="42" name="TextBox 41"/>
          <p:cNvSpPr txBox="1"/>
          <p:nvPr/>
        </p:nvSpPr>
        <p:spPr>
          <a:xfrm>
            <a:off x="3507444" y="5614725"/>
            <a:ext cx="1719183" cy="276999"/>
          </a:xfrm>
          <a:prstGeom prst="rect">
            <a:avLst/>
          </a:prstGeom>
          <a:noFill/>
        </p:spPr>
        <p:txBody>
          <a:bodyPr wrap="square" rtlCol="0">
            <a:spAutoFit/>
          </a:bodyPr>
          <a:lstStyle/>
          <a:p>
            <a:pPr algn="ctr"/>
            <a:r>
              <a:rPr lang="en-US" sz="1200" dirty="0" smtClean="0">
                <a:solidFill>
                  <a:schemeClr val="bg1"/>
                </a:solidFill>
              </a:rPr>
              <a:t>Analytics Tier</a:t>
            </a:r>
            <a:endParaRPr lang="en-US" sz="1200" dirty="0">
              <a:solidFill>
                <a:schemeClr val="bg1"/>
              </a:solidFill>
            </a:endParaRPr>
          </a:p>
        </p:txBody>
      </p:sp>
      <p:sp>
        <p:nvSpPr>
          <p:cNvPr id="43" name="TextBox 42"/>
          <p:cNvSpPr txBox="1"/>
          <p:nvPr/>
        </p:nvSpPr>
        <p:spPr>
          <a:xfrm>
            <a:off x="3417797" y="3804544"/>
            <a:ext cx="1719183" cy="276999"/>
          </a:xfrm>
          <a:prstGeom prst="rect">
            <a:avLst/>
          </a:prstGeom>
          <a:noFill/>
        </p:spPr>
        <p:txBody>
          <a:bodyPr wrap="square" rtlCol="0">
            <a:spAutoFit/>
          </a:bodyPr>
          <a:lstStyle/>
          <a:p>
            <a:pPr algn="ctr"/>
            <a:r>
              <a:rPr lang="en-US" sz="1200" dirty="0" smtClean="0">
                <a:solidFill>
                  <a:schemeClr val="bg1"/>
                </a:solidFill>
              </a:rPr>
              <a:t>Collection Tier</a:t>
            </a:r>
            <a:endParaRPr lang="en-US" sz="1200" dirty="0">
              <a:solidFill>
                <a:schemeClr val="bg1"/>
              </a:solidFill>
            </a:endParaRPr>
          </a:p>
        </p:txBody>
      </p:sp>
      <p:sp>
        <p:nvSpPr>
          <p:cNvPr id="44" name="Hexagon 43"/>
          <p:cNvSpPr/>
          <p:nvPr/>
        </p:nvSpPr>
        <p:spPr>
          <a:xfrm>
            <a:off x="3207447" y="4356660"/>
            <a:ext cx="760941" cy="596728"/>
          </a:xfrm>
          <a:prstGeom prst="hexagon">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a:t>
            </a:r>
            <a:endParaRPr lang="en-US" sz="1000" dirty="0"/>
          </a:p>
        </p:txBody>
      </p:sp>
      <p:sp>
        <p:nvSpPr>
          <p:cNvPr id="45" name="Hexagon 44"/>
          <p:cNvSpPr/>
          <p:nvPr/>
        </p:nvSpPr>
        <p:spPr>
          <a:xfrm>
            <a:off x="4051127" y="4371460"/>
            <a:ext cx="760941" cy="596728"/>
          </a:xfrm>
          <a:prstGeom prst="hexagon">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IoT</a:t>
            </a:r>
            <a:endParaRPr lang="en-US" sz="1000" dirty="0"/>
          </a:p>
        </p:txBody>
      </p:sp>
      <p:sp>
        <p:nvSpPr>
          <p:cNvPr id="46" name="Hexagon 45"/>
          <p:cNvSpPr/>
          <p:nvPr/>
        </p:nvSpPr>
        <p:spPr>
          <a:xfrm>
            <a:off x="4833859" y="4519420"/>
            <a:ext cx="782531" cy="596084"/>
          </a:xfrm>
          <a:prstGeom prst="hexagon">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t>Realtime Usecase MSrvc</a:t>
            </a:r>
            <a:endParaRPr lang="en-US" sz="800" dirty="0"/>
          </a:p>
        </p:txBody>
      </p:sp>
      <p:sp>
        <p:nvSpPr>
          <p:cNvPr id="47" name="Hexagon 46"/>
          <p:cNvSpPr/>
          <p:nvPr/>
        </p:nvSpPr>
        <p:spPr>
          <a:xfrm>
            <a:off x="3896917" y="2749408"/>
            <a:ext cx="760941" cy="596728"/>
          </a:xfrm>
          <a:prstGeom prst="hexagon">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DDS VES</a:t>
            </a:r>
            <a:endParaRPr lang="en-US" sz="1000" dirty="0"/>
          </a:p>
        </p:txBody>
      </p:sp>
      <p:grpSp>
        <p:nvGrpSpPr>
          <p:cNvPr id="4" name="Group 3"/>
          <p:cNvGrpSpPr/>
          <p:nvPr/>
        </p:nvGrpSpPr>
        <p:grpSpPr>
          <a:xfrm>
            <a:off x="9685130" y="2540636"/>
            <a:ext cx="732572" cy="668202"/>
            <a:chOff x="10846354" y="2567813"/>
            <a:chExt cx="760941" cy="646084"/>
          </a:xfrm>
        </p:grpSpPr>
        <p:sp>
          <p:nvSpPr>
            <p:cNvPr id="48" name="Hexagon 47"/>
            <p:cNvSpPr/>
            <p:nvPr/>
          </p:nvSpPr>
          <p:spPr>
            <a:xfrm>
              <a:off x="10846354" y="2567813"/>
              <a:ext cx="760941" cy="596728"/>
            </a:xfrm>
            <a:prstGeom prst="hexagon">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blipFill>
                    <a:blip r:embed="rId5"/>
                    <a:tile tx="0" ty="0" sx="100000" sy="100000" flip="none" algn="tl"/>
                  </a:blipFill>
                </a:rPr>
                <a:t>RESP</a:t>
              </a:r>
            </a:p>
          </p:txBody>
        </p:sp>
        <p:sp>
          <p:nvSpPr>
            <p:cNvPr id="49" name="TextBox 48"/>
            <p:cNvSpPr txBox="1"/>
            <p:nvPr/>
          </p:nvSpPr>
          <p:spPr>
            <a:xfrm rot="16200000">
              <a:off x="10741496" y="2784441"/>
              <a:ext cx="425161" cy="215444"/>
            </a:xfrm>
            <a:prstGeom prst="rect">
              <a:avLst/>
            </a:prstGeom>
            <a:noFill/>
          </p:spPr>
          <p:txBody>
            <a:bodyPr wrap="square" rtlCol="0">
              <a:spAutoFit/>
            </a:bodyPr>
            <a:lstStyle/>
            <a:p>
              <a:r>
                <a:rPr lang="en-US" sz="800" b="1" dirty="0" smtClean="0">
                  <a:blipFill>
                    <a:blip r:embed="rId5"/>
                    <a:tile tx="0" ty="0" sx="100000" sy="100000" flip="none" algn="tl"/>
                  </a:blipFill>
                </a:rPr>
                <a:t>Akka</a:t>
              </a:r>
              <a:endParaRPr lang="en-US" sz="800" b="1" dirty="0">
                <a:blipFill>
                  <a:blip r:embed="rId5"/>
                  <a:tile tx="0" ty="0" sx="100000" sy="100000" flip="none" algn="tl"/>
                </a:blipFill>
              </a:endParaRPr>
            </a:p>
          </p:txBody>
        </p:sp>
        <p:sp>
          <p:nvSpPr>
            <p:cNvPr id="50" name="TextBox 49"/>
            <p:cNvSpPr txBox="1"/>
            <p:nvPr/>
          </p:nvSpPr>
          <p:spPr>
            <a:xfrm>
              <a:off x="11053159" y="2998453"/>
              <a:ext cx="369424" cy="215444"/>
            </a:xfrm>
            <a:prstGeom prst="rect">
              <a:avLst/>
            </a:prstGeom>
            <a:noFill/>
          </p:spPr>
          <p:txBody>
            <a:bodyPr wrap="square" rtlCol="0">
              <a:spAutoFit/>
            </a:bodyPr>
            <a:lstStyle/>
            <a:p>
              <a:r>
                <a:rPr lang="en-US" sz="800" b="1" dirty="0" smtClean="0">
                  <a:blipFill>
                    <a:blip r:embed="rId5"/>
                    <a:tile tx="0" ty="0" sx="100000" sy="100000" flip="none" algn="tl"/>
                  </a:blipFill>
                </a:rPr>
                <a:t>DDS</a:t>
              </a:r>
              <a:endParaRPr lang="en-US" sz="800" b="1" dirty="0">
                <a:blipFill>
                  <a:blip r:embed="rId5"/>
                  <a:tile tx="0" ty="0" sx="100000" sy="100000" flip="none" algn="tl"/>
                </a:blipFill>
              </a:endParaRPr>
            </a:p>
          </p:txBody>
        </p:sp>
      </p:grpSp>
      <p:cxnSp>
        <p:nvCxnSpPr>
          <p:cNvPr id="52" name="Straight Connector 51"/>
          <p:cNvCxnSpPr/>
          <p:nvPr/>
        </p:nvCxnSpPr>
        <p:spPr>
          <a:xfrm flipV="1">
            <a:off x="8387501" y="2749408"/>
            <a:ext cx="591874" cy="1619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rot="5400000">
            <a:off x="835240" y="3953210"/>
            <a:ext cx="2227935" cy="369332"/>
          </a:xfrm>
          <a:prstGeom prst="rect">
            <a:avLst/>
          </a:prstGeom>
          <a:noFill/>
        </p:spPr>
        <p:txBody>
          <a:bodyPr wrap="square" rtlCol="0">
            <a:spAutoFit/>
          </a:bodyPr>
          <a:lstStyle/>
          <a:p>
            <a:r>
              <a:rPr lang="en-US" dirty="0" smtClean="0"/>
              <a:t>Service Components</a:t>
            </a:r>
            <a:endParaRPr lang="en-US" dirty="0"/>
          </a:p>
        </p:txBody>
      </p:sp>
      <p:sp>
        <p:nvSpPr>
          <p:cNvPr id="54" name="TextBox 53"/>
          <p:cNvSpPr txBox="1"/>
          <p:nvPr/>
        </p:nvSpPr>
        <p:spPr>
          <a:xfrm rot="5400000">
            <a:off x="6181225" y="3825555"/>
            <a:ext cx="2227935" cy="369332"/>
          </a:xfrm>
          <a:prstGeom prst="rect">
            <a:avLst/>
          </a:prstGeom>
          <a:noFill/>
        </p:spPr>
        <p:txBody>
          <a:bodyPr wrap="square" rtlCol="0">
            <a:spAutoFit/>
          </a:bodyPr>
          <a:lstStyle/>
          <a:p>
            <a:r>
              <a:rPr lang="en-US" dirty="0" smtClean="0"/>
              <a:t>Platform Components</a:t>
            </a:r>
            <a:endParaRPr lang="en-US" dirty="0"/>
          </a:p>
        </p:txBody>
      </p:sp>
      <p:sp>
        <p:nvSpPr>
          <p:cNvPr id="51" name="TextBox 50"/>
          <p:cNvSpPr txBox="1"/>
          <p:nvPr/>
        </p:nvSpPr>
        <p:spPr>
          <a:xfrm>
            <a:off x="10417702" y="2763971"/>
            <a:ext cx="1634090" cy="246221"/>
          </a:xfrm>
          <a:prstGeom prst="rect">
            <a:avLst/>
          </a:prstGeom>
          <a:noFill/>
        </p:spPr>
        <p:txBody>
          <a:bodyPr wrap="square" rtlCol="0">
            <a:spAutoFit/>
          </a:bodyPr>
          <a:lstStyle/>
          <a:p>
            <a:r>
              <a:rPr lang="en-US" sz="1000" dirty="0" smtClean="0"/>
              <a:t>RESP proposed components</a:t>
            </a:r>
            <a:endParaRPr lang="en-US" sz="1000" dirty="0"/>
          </a:p>
        </p:txBody>
      </p:sp>
      <p:sp>
        <p:nvSpPr>
          <p:cNvPr id="25" name="TextBox 24"/>
          <p:cNvSpPr txBox="1"/>
          <p:nvPr/>
        </p:nvSpPr>
        <p:spPr>
          <a:xfrm>
            <a:off x="9785000" y="6176683"/>
            <a:ext cx="2266791" cy="307777"/>
          </a:xfrm>
          <a:prstGeom prst="rect">
            <a:avLst/>
          </a:prstGeom>
          <a:noFill/>
        </p:spPr>
        <p:txBody>
          <a:bodyPr wrap="square" rtlCol="0">
            <a:spAutoFit/>
          </a:bodyPr>
          <a:lstStyle/>
          <a:p>
            <a:r>
              <a:rPr lang="en-US" sz="1400" b="1" dirty="0" smtClean="0"/>
              <a:t>*DCAE R2 presentation</a:t>
            </a:r>
            <a:endParaRPr lang="en-US" sz="1400" b="1" dirty="0"/>
          </a:p>
        </p:txBody>
      </p:sp>
      <p:sp>
        <p:nvSpPr>
          <p:cNvPr id="55" name="Hexagon 54"/>
          <p:cNvSpPr/>
          <p:nvPr/>
        </p:nvSpPr>
        <p:spPr>
          <a:xfrm>
            <a:off x="4693442" y="2749407"/>
            <a:ext cx="811363" cy="669851"/>
          </a:xfrm>
          <a:prstGeom prst="hexagon">
            <a:avLst/>
          </a:prstGeom>
          <a:solidFill>
            <a:srgbClr val="00B050">
              <a:alpha val="3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t>Realtime Streams</a:t>
            </a:r>
            <a:endParaRPr lang="en-US" sz="800" b="1" dirty="0"/>
          </a:p>
        </p:txBody>
      </p:sp>
      <p:sp>
        <p:nvSpPr>
          <p:cNvPr id="57" name="Rectangle 56"/>
          <p:cNvSpPr/>
          <p:nvPr/>
        </p:nvSpPr>
        <p:spPr>
          <a:xfrm>
            <a:off x="7073935" y="5498916"/>
            <a:ext cx="754053" cy="571577"/>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Hexagon 40"/>
          <p:cNvSpPr/>
          <p:nvPr/>
        </p:nvSpPr>
        <p:spPr>
          <a:xfrm>
            <a:off x="7080276" y="5493797"/>
            <a:ext cx="754054" cy="576696"/>
          </a:xfrm>
          <a:prstGeom prst="hexagon">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CM</a:t>
            </a:r>
            <a:endParaRPr lang="en-US" sz="1000" dirty="0"/>
          </a:p>
        </p:txBody>
      </p:sp>
      <p:sp>
        <p:nvSpPr>
          <p:cNvPr id="59" name="Rectangle 58"/>
          <p:cNvSpPr/>
          <p:nvPr/>
        </p:nvSpPr>
        <p:spPr>
          <a:xfrm>
            <a:off x="6785003" y="2190107"/>
            <a:ext cx="54107" cy="3986575"/>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63"/>
          <p:cNvSpPr/>
          <p:nvPr/>
        </p:nvSpPr>
        <p:spPr>
          <a:xfrm>
            <a:off x="1703669" y="2177002"/>
            <a:ext cx="48262" cy="3998259"/>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64"/>
          <p:cNvSpPr/>
          <p:nvPr/>
        </p:nvSpPr>
        <p:spPr>
          <a:xfrm>
            <a:off x="9241361" y="2190107"/>
            <a:ext cx="71724" cy="398644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p:cNvSpPr/>
          <p:nvPr/>
        </p:nvSpPr>
        <p:spPr>
          <a:xfrm>
            <a:off x="1760025" y="2178424"/>
            <a:ext cx="7553060"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p:cNvSpPr/>
          <p:nvPr/>
        </p:nvSpPr>
        <p:spPr>
          <a:xfrm>
            <a:off x="1768615" y="6139300"/>
            <a:ext cx="7536376"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itle 1"/>
          <p:cNvSpPr txBox="1">
            <a:spLocks/>
          </p:cNvSpPr>
          <p:nvPr/>
        </p:nvSpPr>
        <p:spPr>
          <a:xfrm>
            <a:off x="467361" y="412587"/>
            <a:ext cx="11506200" cy="53877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a:lstStyle>
          <a:p>
            <a:pPr algn="ctr"/>
            <a:r>
              <a:rPr lang="en-US" sz="3200" b="1" dirty="0" smtClean="0">
                <a:solidFill>
                  <a:srgbClr val="FFC000"/>
                </a:solidFill>
                <a:latin typeface="Bradley Hand ITC" panose="03070402050302030203" pitchFamily="66" charset="0"/>
                <a:ea typeface="微软雅黑" panose="020B0503020204020204" pitchFamily="34" charset="-122"/>
              </a:rPr>
              <a:t>Building on DCAE Base Platform (DCAEGEN3)</a:t>
            </a:r>
            <a:endParaRPr lang="en-US" sz="3200" b="1" dirty="0">
              <a:solidFill>
                <a:srgbClr val="FFC000"/>
              </a:solidFill>
              <a:latin typeface="Bradley Hand ITC" panose="03070402050302030203" pitchFamily="66" charset="0"/>
              <a:ea typeface="微软雅黑" panose="020B0503020204020204" pitchFamily="34" charset="-122"/>
            </a:endParaRPr>
          </a:p>
        </p:txBody>
      </p:sp>
    </p:spTree>
    <p:extLst>
      <p:ext uri="{BB962C8B-B14F-4D97-AF65-F5344CB8AC3E}">
        <p14:creationId xmlns:p14="http://schemas.microsoft.com/office/powerpoint/2010/main" val="1672881621"/>
      </p:ext>
    </p:extLst>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Slide Number Placeholder 73"/>
          <p:cNvSpPr>
            <a:spLocks noGrp="1"/>
          </p:cNvSpPr>
          <p:nvPr>
            <p:ph type="sldNum" sz="quarter" idx="12"/>
          </p:nvPr>
        </p:nvSpPr>
        <p:spPr/>
        <p:txBody>
          <a:bodyPr/>
          <a:lstStyle/>
          <a:p>
            <a:fld id="{6C9CD605-947A-3C4E-98CB-B055F943FEBA}" type="slidenum">
              <a:rPr lang="en-US" smtClean="0"/>
              <a:pPr/>
              <a:t>8</a:t>
            </a:fld>
            <a:endParaRPr lang="en-US" dirty="0"/>
          </a:p>
        </p:txBody>
      </p:sp>
      <p:sp>
        <p:nvSpPr>
          <p:cNvPr id="2" name="Rectangle 1"/>
          <p:cNvSpPr/>
          <p:nvPr/>
        </p:nvSpPr>
        <p:spPr bwMode="auto">
          <a:xfrm>
            <a:off x="5078072" y="1999157"/>
            <a:ext cx="5698501" cy="2115391"/>
          </a:xfrm>
          <a:prstGeom prst="rect">
            <a:avLst/>
          </a:prstGeom>
          <a:solidFill>
            <a:srgbClr val="00B050">
              <a:alpha val="51000"/>
            </a:srgbClr>
          </a:solidFill>
          <a:ln w="38100" cap="flat" cmpd="sng" algn="ctr">
            <a:solidFill>
              <a:schemeClr val="tx1"/>
            </a:solidFill>
            <a:prstDash val="dash"/>
            <a:round/>
            <a:headEnd type="none" w="med" len="med"/>
            <a:tailEnd type="none" w="med" len="med"/>
          </a:ln>
          <a:effectLst/>
          <a:scene3d>
            <a:camera prst="orthographicFront">
              <a:rot lat="0" lon="0" rev="0"/>
            </a:camera>
            <a:lightRig rig="contrasting" dir="t">
              <a:rot lat="0" lon="0" rev="7800000"/>
            </a:lightRig>
          </a:scene3d>
          <a:sp3d>
            <a:bevelT w="139700" h="139700"/>
          </a:sp3d>
        </p:spPr>
        <p:txBody>
          <a:bodyPr vert="horz" wrap="square" lIns="91440" tIns="45720" rIns="91440" bIns="45720" numCol="1" rtlCol="0" anchor="t" anchorCtr="0" compatLnSpc="1">
            <a:prstTxWarp prst="textNoShape">
              <a:avLst/>
            </a:prstTxWarp>
          </a:bodyPr>
          <a:lstStyle/>
          <a:p>
            <a:pPr algn="ctr" defTabSz="801688" eaLnBrk="1" hangingPunct="1"/>
            <a:endParaRPr lang="en-US" sz="1200" b="0" dirty="0" smtClean="0">
              <a:latin typeface="+mn-ea"/>
            </a:endParaRPr>
          </a:p>
        </p:txBody>
      </p:sp>
      <p:grpSp>
        <p:nvGrpSpPr>
          <p:cNvPr id="3" name="Group 2"/>
          <p:cNvGrpSpPr/>
          <p:nvPr/>
        </p:nvGrpSpPr>
        <p:grpSpPr>
          <a:xfrm>
            <a:off x="4988561" y="4746513"/>
            <a:ext cx="2831076" cy="1701457"/>
            <a:chOff x="7059692" y="4985351"/>
            <a:chExt cx="2251992" cy="1701457"/>
          </a:xfrm>
        </p:grpSpPr>
        <p:sp>
          <p:nvSpPr>
            <p:cNvPr id="4" name="Rectangle 3"/>
            <p:cNvSpPr/>
            <p:nvPr/>
          </p:nvSpPr>
          <p:spPr bwMode="auto">
            <a:xfrm>
              <a:off x="7059692" y="5014556"/>
              <a:ext cx="2062231" cy="1650925"/>
            </a:xfrm>
            <a:prstGeom prst="rect">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endParaRPr lang="en-US" sz="1200" b="0" dirty="0" smtClean="0">
                <a:latin typeface="+mn-ea"/>
              </a:endParaRPr>
            </a:p>
          </p:txBody>
        </p:sp>
        <p:sp>
          <p:nvSpPr>
            <p:cNvPr id="5" name="Cloud 4"/>
            <p:cNvSpPr/>
            <p:nvPr/>
          </p:nvSpPr>
          <p:spPr bwMode="auto">
            <a:xfrm>
              <a:off x="7069314" y="4985351"/>
              <a:ext cx="1990223" cy="1612596"/>
            </a:xfrm>
            <a:prstGeom prst="cloud">
              <a:avLst/>
            </a:prstGeom>
            <a:solidFill>
              <a:schemeClr val="accent1">
                <a:lumMod val="9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endParaRPr lang="en-US" sz="1200" b="0" dirty="0" smtClean="0">
                <a:latin typeface="+mn-ea"/>
              </a:endParaRPr>
            </a:p>
          </p:txBody>
        </p:sp>
        <p:grpSp>
          <p:nvGrpSpPr>
            <p:cNvPr id="6" name="Group 5"/>
            <p:cNvGrpSpPr/>
            <p:nvPr/>
          </p:nvGrpSpPr>
          <p:grpSpPr>
            <a:xfrm>
              <a:off x="7393731" y="5411691"/>
              <a:ext cx="504056" cy="432048"/>
              <a:chOff x="9892595" y="4509914"/>
              <a:chExt cx="504056" cy="432048"/>
            </a:xfrm>
          </p:grpSpPr>
          <p:sp>
            <p:nvSpPr>
              <p:cNvPr id="12" name="Rounded Rectangle 11"/>
              <p:cNvSpPr/>
              <p:nvPr/>
            </p:nvSpPr>
            <p:spPr bwMode="auto">
              <a:xfrm>
                <a:off x="9892595" y="4509914"/>
                <a:ext cx="504056" cy="216024"/>
              </a:xfrm>
              <a:prstGeom prst="roundRect">
                <a:avLst/>
              </a:prstGeom>
              <a:solidFill>
                <a:schemeClr val="accent5">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b="0" dirty="0" err="1" smtClean="0">
                    <a:latin typeface="+mn-ea"/>
                  </a:rPr>
                  <a:t>vLB</a:t>
                </a:r>
                <a:endParaRPr lang="en-US" sz="1200" b="0" dirty="0" smtClean="0">
                  <a:latin typeface="+mn-ea"/>
                </a:endParaRPr>
              </a:p>
            </p:txBody>
          </p:sp>
          <p:sp>
            <p:nvSpPr>
              <p:cNvPr id="13" name="Rounded Rectangle 12"/>
              <p:cNvSpPr/>
              <p:nvPr/>
            </p:nvSpPr>
            <p:spPr bwMode="auto">
              <a:xfrm>
                <a:off x="9892595" y="4725938"/>
                <a:ext cx="504056" cy="216024"/>
              </a:xfrm>
              <a:prstGeom prst="roundRect">
                <a:avLst/>
              </a:prstGeom>
              <a:solidFill>
                <a:schemeClr val="bg2">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b="0" dirty="0" smtClean="0">
                    <a:latin typeface="+mn-ea"/>
                  </a:rPr>
                  <a:t>OS</a:t>
                </a:r>
              </a:p>
            </p:txBody>
          </p:sp>
        </p:grpSp>
        <p:grpSp>
          <p:nvGrpSpPr>
            <p:cNvPr id="7" name="Group 6"/>
            <p:cNvGrpSpPr/>
            <p:nvPr/>
          </p:nvGrpSpPr>
          <p:grpSpPr>
            <a:xfrm>
              <a:off x="8077807" y="5411690"/>
              <a:ext cx="504056" cy="419068"/>
              <a:chOff x="9892595" y="4522894"/>
              <a:chExt cx="504056" cy="419068"/>
            </a:xfrm>
          </p:grpSpPr>
          <p:sp>
            <p:nvSpPr>
              <p:cNvPr id="10" name="Rounded Rectangle 9"/>
              <p:cNvSpPr/>
              <p:nvPr/>
            </p:nvSpPr>
            <p:spPr bwMode="auto">
              <a:xfrm>
                <a:off x="9892595" y="4522894"/>
                <a:ext cx="504056" cy="203043"/>
              </a:xfrm>
              <a:prstGeom prst="roundRect">
                <a:avLst/>
              </a:prstGeom>
              <a:solidFill>
                <a:schemeClr val="accent5">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100" b="0" dirty="0" err="1" smtClean="0">
                    <a:latin typeface="+mn-ea"/>
                  </a:rPr>
                  <a:t>vFW</a:t>
                </a:r>
                <a:endParaRPr lang="en-US" sz="1100" b="0" dirty="0" smtClean="0">
                  <a:latin typeface="+mn-ea"/>
                </a:endParaRPr>
              </a:p>
            </p:txBody>
          </p:sp>
          <p:sp>
            <p:nvSpPr>
              <p:cNvPr id="11" name="Rounded Rectangle 10"/>
              <p:cNvSpPr/>
              <p:nvPr/>
            </p:nvSpPr>
            <p:spPr bwMode="auto">
              <a:xfrm>
                <a:off x="9892595" y="4725938"/>
                <a:ext cx="504056" cy="216024"/>
              </a:xfrm>
              <a:prstGeom prst="roundRect">
                <a:avLst/>
              </a:prstGeom>
              <a:solidFill>
                <a:schemeClr val="bg2">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b="0" dirty="0" smtClean="0">
                    <a:latin typeface="+mn-ea"/>
                  </a:rPr>
                  <a:t>OS</a:t>
                </a:r>
              </a:p>
            </p:txBody>
          </p:sp>
        </p:grpSp>
        <p:sp>
          <p:nvSpPr>
            <p:cNvPr id="8" name="TextBox 7"/>
            <p:cNvSpPr txBox="1"/>
            <p:nvPr/>
          </p:nvSpPr>
          <p:spPr>
            <a:xfrm>
              <a:off x="8519596" y="6163588"/>
              <a:ext cx="792088" cy="523220"/>
            </a:xfrm>
            <a:prstGeom prst="rect">
              <a:avLst/>
            </a:prstGeom>
            <a:noFill/>
          </p:spPr>
          <p:txBody>
            <a:bodyPr wrap="square" rtlCol="0">
              <a:spAutoFit/>
            </a:bodyPr>
            <a:lstStyle/>
            <a:p>
              <a:pPr algn="ctr"/>
              <a:r>
                <a:rPr lang="en-US" sz="1400" dirty="0" smtClean="0"/>
                <a:t>Edge</a:t>
              </a:r>
            </a:p>
            <a:p>
              <a:pPr algn="ctr"/>
              <a:r>
                <a:rPr lang="en-US" sz="1400" dirty="0" smtClean="0"/>
                <a:t>DC</a:t>
              </a:r>
              <a:endParaRPr lang="en-US" sz="1400" dirty="0"/>
            </a:p>
          </p:txBody>
        </p:sp>
        <p:sp>
          <p:nvSpPr>
            <p:cNvPr id="9" name="TextBox 8"/>
            <p:cNvSpPr txBox="1"/>
            <p:nvPr/>
          </p:nvSpPr>
          <p:spPr>
            <a:xfrm>
              <a:off x="7177707" y="6039015"/>
              <a:ext cx="1440160" cy="307777"/>
            </a:xfrm>
            <a:prstGeom prst="rect">
              <a:avLst/>
            </a:prstGeom>
            <a:noFill/>
          </p:spPr>
          <p:txBody>
            <a:bodyPr wrap="square" rtlCol="0">
              <a:spAutoFit/>
            </a:bodyPr>
            <a:lstStyle/>
            <a:p>
              <a:pPr algn="ctr"/>
              <a:r>
                <a:rPr lang="en-US" sz="1400" dirty="0" smtClean="0"/>
                <a:t>DDS Domain</a:t>
              </a:r>
              <a:endParaRPr lang="en-US" sz="1400" dirty="0"/>
            </a:p>
          </p:txBody>
        </p:sp>
      </p:grpSp>
      <p:sp>
        <p:nvSpPr>
          <p:cNvPr id="14" name="Rounded Rectangle 13"/>
          <p:cNvSpPr/>
          <p:nvPr/>
        </p:nvSpPr>
        <p:spPr bwMode="auto">
          <a:xfrm>
            <a:off x="4948084" y="4855227"/>
            <a:ext cx="633670" cy="300655"/>
          </a:xfrm>
          <a:prstGeom prst="roundRect">
            <a:avLst/>
          </a:prstGeom>
          <a:solidFill>
            <a:schemeClr val="accent5">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000" b="0" dirty="0" smtClean="0">
                <a:latin typeface="+mn-ea"/>
              </a:rPr>
              <a:t>Proxy</a:t>
            </a:r>
          </a:p>
        </p:txBody>
      </p:sp>
      <p:sp>
        <p:nvSpPr>
          <p:cNvPr id="17" name="TextBox 16"/>
          <p:cNvSpPr txBox="1"/>
          <p:nvPr/>
        </p:nvSpPr>
        <p:spPr>
          <a:xfrm>
            <a:off x="4067107" y="4543027"/>
            <a:ext cx="1875756" cy="246221"/>
          </a:xfrm>
          <a:prstGeom prst="rect">
            <a:avLst/>
          </a:prstGeom>
          <a:noFill/>
        </p:spPr>
        <p:txBody>
          <a:bodyPr wrap="square" rtlCol="0">
            <a:spAutoFit/>
          </a:bodyPr>
          <a:lstStyle/>
          <a:p>
            <a:pPr algn="ctr"/>
            <a:r>
              <a:rPr lang="en-US" sz="1000" dirty="0" smtClean="0"/>
              <a:t>VES </a:t>
            </a:r>
            <a:r>
              <a:rPr lang="en-US" sz="1000" b="1" dirty="0" smtClean="0">
                <a:solidFill>
                  <a:srgbClr val="ED6100"/>
                </a:solidFill>
              </a:rPr>
              <a:t>DDS </a:t>
            </a:r>
            <a:r>
              <a:rPr lang="en-US" sz="1000" dirty="0" smtClean="0"/>
              <a:t>TCA event</a:t>
            </a:r>
            <a:endParaRPr lang="en-US" sz="1000" dirty="0"/>
          </a:p>
        </p:txBody>
      </p:sp>
      <p:sp>
        <p:nvSpPr>
          <p:cNvPr id="19" name="Rounded Rectangle 18"/>
          <p:cNvSpPr/>
          <p:nvPr/>
        </p:nvSpPr>
        <p:spPr bwMode="auto">
          <a:xfrm>
            <a:off x="6783234" y="2309752"/>
            <a:ext cx="1625134" cy="643848"/>
          </a:xfrm>
          <a:prstGeom prst="round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b="1" dirty="0"/>
              <a:t>AKKA Actor </a:t>
            </a:r>
            <a:r>
              <a:rPr lang="en-US" sz="800" b="0" dirty="0" smtClean="0">
                <a:latin typeface="+mn-ea"/>
              </a:rPr>
              <a:t>Concurrent Message Handling </a:t>
            </a:r>
          </a:p>
        </p:txBody>
      </p:sp>
      <p:sp>
        <p:nvSpPr>
          <p:cNvPr id="22" name="Rounded Rectangle 21"/>
          <p:cNvSpPr/>
          <p:nvPr/>
        </p:nvSpPr>
        <p:spPr bwMode="auto">
          <a:xfrm>
            <a:off x="7102313" y="2508842"/>
            <a:ext cx="1341029" cy="643848"/>
          </a:xfrm>
          <a:prstGeom prst="round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b="1" dirty="0"/>
              <a:t>AKKA Actor </a:t>
            </a:r>
            <a:r>
              <a:rPr lang="en-US" sz="800" b="0" dirty="0" smtClean="0">
                <a:latin typeface="+mn-ea"/>
              </a:rPr>
              <a:t>Concurrent Message Handling </a:t>
            </a:r>
          </a:p>
        </p:txBody>
      </p:sp>
      <p:sp>
        <p:nvSpPr>
          <p:cNvPr id="23" name="Rounded Rectangle 22"/>
          <p:cNvSpPr/>
          <p:nvPr/>
        </p:nvSpPr>
        <p:spPr bwMode="auto">
          <a:xfrm>
            <a:off x="9215145" y="2423460"/>
            <a:ext cx="864096" cy="720080"/>
          </a:xfrm>
          <a:prstGeom prst="roundRect">
            <a:avLst/>
          </a:prstGeom>
          <a:solidFill>
            <a:srgbClr val="00B050"/>
          </a:solid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b="1" dirty="0"/>
              <a:t>FLINK</a:t>
            </a:r>
          </a:p>
        </p:txBody>
      </p:sp>
      <p:sp>
        <p:nvSpPr>
          <p:cNvPr id="25" name="Rounded Rectangle 24"/>
          <p:cNvSpPr/>
          <p:nvPr/>
        </p:nvSpPr>
        <p:spPr bwMode="auto">
          <a:xfrm>
            <a:off x="6724017" y="2288534"/>
            <a:ext cx="292335" cy="470087"/>
          </a:xfrm>
          <a:prstGeom prst="roundRect">
            <a:avLst/>
          </a:prstGeom>
          <a:solidFill>
            <a:schemeClr val="accent2">
              <a:lumMod val="75000"/>
            </a:schemeClr>
          </a:solid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endParaRPr lang="en-US" sz="1200" b="0" dirty="0" smtClean="0">
              <a:latin typeface="+mn-ea"/>
            </a:endParaRPr>
          </a:p>
        </p:txBody>
      </p:sp>
      <p:sp>
        <p:nvSpPr>
          <p:cNvPr id="26" name="Can 25"/>
          <p:cNvSpPr/>
          <p:nvPr/>
        </p:nvSpPr>
        <p:spPr bwMode="auto">
          <a:xfrm>
            <a:off x="6772756" y="2407328"/>
            <a:ext cx="189653" cy="218474"/>
          </a:xfrm>
          <a:prstGeom prst="can">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endParaRPr lang="en-US" sz="1200" b="0" dirty="0" smtClean="0">
              <a:latin typeface="+mn-ea"/>
            </a:endParaRPr>
          </a:p>
        </p:txBody>
      </p:sp>
      <p:sp>
        <p:nvSpPr>
          <p:cNvPr id="29" name="Rounded Rectangle 28"/>
          <p:cNvSpPr/>
          <p:nvPr/>
        </p:nvSpPr>
        <p:spPr bwMode="auto">
          <a:xfrm>
            <a:off x="7139346" y="2864631"/>
            <a:ext cx="292335" cy="338910"/>
          </a:xfrm>
          <a:prstGeom prst="roundRect">
            <a:avLst/>
          </a:prstGeom>
          <a:solidFill>
            <a:schemeClr val="accent2">
              <a:lumMod val="75000"/>
            </a:schemeClr>
          </a:solid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endParaRPr lang="en-US" sz="1200" b="0" dirty="0" smtClean="0">
              <a:latin typeface="+mn-ea"/>
            </a:endParaRPr>
          </a:p>
        </p:txBody>
      </p:sp>
      <p:sp>
        <p:nvSpPr>
          <p:cNvPr id="30" name="Can 29"/>
          <p:cNvSpPr/>
          <p:nvPr/>
        </p:nvSpPr>
        <p:spPr bwMode="auto">
          <a:xfrm>
            <a:off x="7215279" y="2934216"/>
            <a:ext cx="189653" cy="218474"/>
          </a:xfrm>
          <a:prstGeom prst="can">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endParaRPr lang="en-US" sz="1200" b="0" dirty="0" smtClean="0">
              <a:latin typeface="+mn-ea"/>
            </a:endParaRPr>
          </a:p>
        </p:txBody>
      </p:sp>
      <p:sp>
        <p:nvSpPr>
          <p:cNvPr id="31" name="Can 30"/>
          <p:cNvSpPr/>
          <p:nvPr/>
        </p:nvSpPr>
        <p:spPr bwMode="auto">
          <a:xfrm>
            <a:off x="9447246" y="2825930"/>
            <a:ext cx="189653" cy="218474"/>
          </a:xfrm>
          <a:prstGeom prst="can">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endParaRPr lang="en-US" sz="1200" b="0" dirty="0" smtClean="0">
              <a:latin typeface="+mn-ea"/>
            </a:endParaRPr>
          </a:p>
        </p:txBody>
      </p:sp>
      <p:sp>
        <p:nvSpPr>
          <p:cNvPr id="32" name="Rounded Rectangle 31"/>
          <p:cNvSpPr/>
          <p:nvPr/>
        </p:nvSpPr>
        <p:spPr bwMode="auto">
          <a:xfrm>
            <a:off x="9828325" y="2570458"/>
            <a:ext cx="864096" cy="720080"/>
          </a:xfrm>
          <a:prstGeom prst="roundRect">
            <a:avLst/>
          </a:prstGeom>
          <a:solidFill>
            <a:srgbClr val="00B050"/>
          </a:solid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b="1" dirty="0" smtClean="0"/>
              <a:t>FLINK</a:t>
            </a:r>
          </a:p>
        </p:txBody>
      </p:sp>
      <p:sp>
        <p:nvSpPr>
          <p:cNvPr id="33" name="Can 32"/>
          <p:cNvSpPr/>
          <p:nvPr/>
        </p:nvSpPr>
        <p:spPr bwMode="auto">
          <a:xfrm>
            <a:off x="10148056" y="3017837"/>
            <a:ext cx="189653" cy="218474"/>
          </a:xfrm>
          <a:prstGeom prst="can">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endParaRPr lang="en-US" sz="1200" b="0" dirty="0" smtClean="0">
              <a:latin typeface="+mn-ea"/>
            </a:endParaRPr>
          </a:p>
        </p:txBody>
      </p:sp>
      <p:sp>
        <p:nvSpPr>
          <p:cNvPr id="43" name="TextBox 42"/>
          <p:cNvSpPr txBox="1"/>
          <p:nvPr/>
        </p:nvSpPr>
        <p:spPr>
          <a:xfrm>
            <a:off x="10086148" y="3693360"/>
            <a:ext cx="722521" cy="400110"/>
          </a:xfrm>
          <a:prstGeom prst="rect">
            <a:avLst/>
          </a:prstGeom>
          <a:noFill/>
        </p:spPr>
        <p:txBody>
          <a:bodyPr wrap="square" rtlCol="0">
            <a:spAutoFit/>
          </a:bodyPr>
          <a:lstStyle/>
          <a:p>
            <a:r>
              <a:rPr lang="en-US" sz="2000" b="1" dirty="0" smtClean="0">
                <a:solidFill>
                  <a:schemeClr val="tx1">
                    <a:lumMod val="50000"/>
                    <a:lumOff val="50000"/>
                  </a:schemeClr>
                </a:solidFill>
              </a:rPr>
              <a:t>RESP</a:t>
            </a:r>
            <a:endParaRPr lang="en-US" b="1" dirty="0">
              <a:solidFill>
                <a:schemeClr val="tx1">
                  <a:lumMod val="50000"/>
                  <a:lumOff val="50000"/>
                </a:schemeClr>
              </a:solidFill>
            </a:endParaRPr>
          </a:p>
        </p:txBody>
      </p:sp>
      <p:cxnSp>
        <p:nvCxnSpPr>
          <p:cNvPr id="52" name="Straight Arrow Connector 51"/>
          <p:cNvCxnSpPr/>
          <p:nvPr/>
        </p:nvCxnSpPr>
        <p:spPr bwMode="auto">
          <a:xfrm>
            <a:off x="7703652" y="5293348"/>
            <a:ext cx="1404650" cy="17207"/>
          </a:xfrm>
          <a:prstGeom prst="straightConnector1">
            <a:avLst/>
          </a:prstGeom>
          <a:solidFill>
            <a:schemeClr val="accent1"/>
          </a:solidFill>
          <a:ln w="28575" cap="flat" cmpd="sng" algn="ctr">
            <a:solidFill>
              <a:srgbClr val="00B050"/>
            </a:solidFill>
            <a:prstDash val="solid"/>
            <a:round/>
            <a:headEnd type="triangle" w="med" len="med"/>
            <a:tailEnd type="none" w="med" len="med"/>
          </a:ln>
          <a:effectLst/>
        </p:spPr>
      </p:cxnSp>
      <p:sp>
        <p:nvSpPr>
          <p:cNvPr id="59" name="Oval 58"/>
          <p:cNvSpPr/>
          <p:nvPr/>
        </p:nvSpPr>
        <p:spPr bwMode="auto">
          <a:xfrm>
            <a:off x="7618676" y="1902900"/>
            <a:ext cx="467952" cy="252361"/>
          </a:xfrm>
          <a:prstGeom prst="ellipse">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000" b="1" dirty="0" smtClean="0">
                <a:latin typeface="+mn-ea"/>
              </a:rPr>
              <a:t>I5</a:t>
            </a:r>
          </a:p>
        </p:txBody>
      </p:sp>
      <p:sp>
        <p:nvSpPr>
          <p:cNvPr id="63" name="TextBox 62"/>
          <p:cNvSpPr txBox="1"/>
          <p:nvPr/>
        </p:nvSpPr>
        <p:spPr>
          <a:xfrm>
            <a:off x="8672825" y="5579671"/>
            <a:ext cx="2103748" cy="846386"/>
          </a:xfrm>
          <a:prstGeom prst="rect">
            <a:avLst/>
          </a:prstGeom>
          <a:noFill/>
          <a:ln w="3175">
            <a:solidFill>
              <a:schemeClr val="tx1"/>
            </a:solidFill>
          </a:ln>
        </p:spPr>
        <p:txBody>
          <a:bodyPr wrap="square" rtlCol="0">
            <a:spAutoFit/>
          </a:bodyPr>
          <a:lstStyle/>
          <a:p>
            <a:r>
              <a:rPr lang="en-US" sz="1400" dirty="0" smtClean="0"/>
              <a:t>DDS Real-time Streaming </a:t>
            </a:r>
            <a:r>
              <a:rPr lang="en-US" sz="1400" b="1" dirty="0" smtClean="0"/>
              <a:t>Interfaces</a:t>
            </a:r>
          </a:p>
          <a:p>
            <a:r>
              <a:rPr lang="en-US" sz="1050" dirty="0" smtClean="0"/>
              <a:t> </a:t>
            </a:r>
          </a:p>
          <a:p>
            <a:endParaRPr lang="en-US" sz="1050" dirty="0"/>
          </a:p>
        </p:txBody>
      </p:sp>
      <p:grpSp>
        <p:nvGrpSpPr>
          <p:cNvPr id="111" name="Group 110"/>
          <p:cNvGrpSpPr/>
          <p:nvPr/>
        </p:nvGrpSpPr>
        <p:grpSpPr>
          <a:xfrm>
            <a:off x="7150580" y="1036357"/>
            <a:ext cx="1072353" cy="268849"/>
            <a:chOff x="10538545" y="1144214"/>
            <a:chExt cx="1072353" cy="268849"/>
          </a:xfrm>
        </p:grpSpPr>
        <p:sp>
          <p:nvSpPr>
            <p:cNvPr id="41" name="Rounded Rectangle 40"/>
            <p:cNvSpPr/>
            <p:nvPr/>
          </p:nvSpPr>
          <p:spPr bwMode="auto">
            <a:xfrm>
              <a:off x="10538545" y="1144214"/>
              <a:ext cx="1072353" cy="268849"/>
            </a:xfrm>
            <a:prstGeom prst="roundRect">
              <a:avLst/>
            </a:prstGeom>
            <a:solidFill>
              <a:schemeClr val="accent5">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b="0" dirty="0" smtClean="0">
                  <a:latin typeface="+mn-ea"/>
                </a:rPr>
                <a:t>Policy</a:t>
              </a:r>
            </a:p>
          </p:txBody>
        </p:sp>
        <p:sp>
          <p:nvSpPr>
            <p:cNvPr id="71" name="Can 70"/>
            <p:cNvSpPr/>
            <p:nvPr/>
          </p:nvSpPr>
          <p:spPr bwMode="auto">
            <a:xfrm>
              <a:off x="10603013" y="1160302"/>
              <a:ext cx="189653" cy="218474"/>
            </a:xfrm>
            <a:prstGeom prst="can">
              <a:avLst>
                <a:gd name="adj" fmla="val 42045"/>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endParaRPr lang="en-US" sz="1200" b="0" dirty="0" smtClean="0">
                <a:latin typeface="+mn-ea"/>
              </a:endParaRPr>
            </a:p>
          </p:txBody>
        </p:sp>
      </p:grpSp>
      <p:sp>
        <p:nvSpPr>
          <p:cNvPr id="73" name="TextBox 72"/>
          <p:cNvSpPr txBox="1"/>
          <p:nvPr/>
        </p:nvSpPr>
        <p:spPr>
          <a:xfrm>
            <a:off x="7958301" y="5033556"/>
            <a:ext cx="1373051" cy="307777"/>
          </a:xfrm>
          <a:prstGeom prst="rect">
            <a:avLst/>
          </a:prstGeom>
          <a:noFill/>
        </p:spPr>
        <p:txBody>
          <a:bodyPr wrap="square" rtlCol="0">
            <a:spAutoFit/>
          </a:bodyPr>
          <a:lstStyle/>
          <a:p>
            <a:r>
              <a:rPr lang="en-US" sz="1400" b="1" dirty="0" smtClean="0"/>
              <a:t>Control Action</a:t>
            </a:r>
            <a:endParaRPr lang="en-US" sz="1400" b="1" dirty="0"/>
          </a:p>
        </p:txBody>
      </p:sp>
      <p:sp>
        <p:nvSpPr>
          <p:cNvPr id="91" name="Rounded Rectangle 90"/>
          <p:cNvSpPr/>
          <p:nvPr/>
        </p:nvSpPr>
        <p:spPr>
          <a:xfrm>
            <a:off x="6727082" y="2685861"/>
            <a:ext cx="630192" cy="27687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Mrsv1</a:t>
            </a:r>
            <a:endParaRPr lang="en-US" sz="1200" dirty="0"/>
          </a:p>
        </p:txBody>
      </p:sp>
      <p:sp>
        <p:nvSpPr>
          <p:cNvPr id="92" name="Rounded Rectangle 91"/>
          <p:cNvSpPr/>
          <p:nvPr/>
        </p:nvSpPr>
        <p:spPr>
          <a:xfrm>
            <a:off x="7686756" y="2817823"/>
            <a:ext cx="691235" cy="27687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Mrsrv2</a:t>
            </a:r>
            <a:endParaRPr lang="en-US" sz="1200" dirty="0"/>
          </a:p>
        </p:txBody>
      </p:sp>
      <p:sp>
        <p:nvSpPr>
          <p:cNvPr id="93" name="Rectangle 92"/>
          <p:cNvSpPr/>
          <p:nvPr/>
        </p:nvSpPr>
        <p:spPr>
          <a:xfrm>
            <a:off x="6667789" y="2384311"/>
            <a:ext cx="1715325" cy="6301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TextBox 93"/>
          <p:cNvSpPr txBox="1"/>
          <p:nvPr/>
        </p:nvSpPr>
        <p:spPr>
          <a:xfrm rot="16200000">
            <a:off x="4542973" y="2551824"/>
            <a:ext cx="1634132" cy="369332"/>
          </a:xfrm>
          <a:prstGeom prst="rect">
            <a:avLst/>
          </a:prstGeom>
          <a:noFill/>
        </p:spPr>
        <p:txBody>
          <a:bodyPr wrap="square" rtlCol="0">
            <a:spAutoFit/>
          </a:bodyPr>
          <a:lstStyle/>
          <a:p>
            <a:r>
              <a:rPr lang="en-US" dirty="0" smtClean="0">
                <a:solidFill>
                  <a:schemeClr val="bg1"/>
                </a:solidFill>
              </a:rPr>
              <a:t>Microservices</a:t>
            </a:r>
            <a:endParaRPr lang="en-US" dirty="0">
              <a:solidFill>
                <a:schemeClr val="bg1"/>
              </a:solidFill>
            </a:endParaRPr>
          </a:p>
        </p:txBody>
      </p:sp>
      <p:cxnSp>
        <p:nvCxnSpPr>
          <p:cNvPr id="96" name="Straight Arrow Connector 95"/>
          <p:cNvCxnSpPr/>
          <p:nvPr/>
        </p:nvCxnSpPr>
        <p:spPr>
          <a:xfrm>
            <a:off x="7982609" y="3193645"/>
            <a:ext cx="0" cy="1020167"/>
          </a:xfrm>
          <a:prstGeom prst="straightConnector1">
            <a:avLst/>
          </a:prstGeom>
          <a:ln w="57150">
            <a:solidFill>
              <a:srgbClr val="00B050"/>
            </a:solidFill>
            <a:prstDash val="soli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5" name="Left-Right Arrow 84"/>
          <p:cNvSpPr/>
          <p:nvPr/>
        </p:nvSpPr>
        <p:spPr>
          <a:xfrm>
            <a:off x="5078072" y="1497054"/>
            <a:ext cx="5722788" cy="357519"/>
          </a:xfrm>
          <a:prstGeom prst="leftRightArrow">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DMaaP Kafka</a:t>
            </a:r>
            <a:endParaRPr lang="en-US" dirty="0"/>
          </a:p>
        </p:txBody>
      </p:sp>
      <p:sp>
        <p:nvSpPr>
          <p:cNvPr id="100" name="Left-Right Arrow 99"/>
          <p:cNvSpPr/>
          <p:nvPr/>
        </p:nvSpPr>
        <p:spPr>
          <a:xfrm>
            <a:off x="5078071" y="4056216"/>
            <a:ext cx="5722789" cy="512107"/>
          </a:xfrm>
          <a:prstGeom prst="lef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DDS Event Bus</a:t>
            </a:r>
            <a:endParaRPr lang="en-US" sz="1600" dirty="0">
              <a:solidFill>
                <a:schemeClr val="tx1"/>
              </a:solidFill>
            </a:endParaRPr>
          </a:p>
        </p:txBody>
      </p:sp>
      <p:sp>
        <p:nvSpPr>
          <p:cNvPr id="90" name="Left-Right Arrow 89"/>
          <p:cNvSpPr/>
          <p:nvPr/>
        </p:nvSpPr>
        <p:spPr>
          <a:xfrm>
            <a:off x="8377992" y="2520416"/>
            <a:ext cx="970878" cy="413800"/>
          </a:xfrm>
          <a:prstGeom prst="left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tx1"/>
                </a:solidFill>
              </a:rPr>
              <a:t>BEAM</a:t>
            </a:r>
            <a:endParaRPr lang="en-US" sz="1000" b="1" dirty="0">
              <a:solidFill>
                <a:schemeClr val="tx1"/>
              </a:solidFill>
            </a:endParaRPr>
          </a:p>
        </p:txBody>
      </p:sp>
      <p:sp>
        <p:nvSpPr>
          <p:cNvPr id="101" name="Rounded Rectangle 100"/>
          <p:cNvSpPr/>
          <p:nvPr/>
        </p:nvSpPr>
        <p:spPr>
          <a:xfrm>
            <a:off x="6647250" y="2236971"/>
            <a:ext cx="1918164" cy="1009502"/>
          </a:xfrm>
          <a:prstGeom prst="roundRect">
            <a:avLst/>
          </a:prstGeom>
          <a:noFill/>
          <a:ln w="190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3" name="Straight Arrow Connector 102"/>
          <p:cNvCxnSpPr/>
          <p:nvPr/>
        </p:nvCxnSpPr>
        <p:spPr>
          <a:xfrm>
            <a:off x="5854723" y="4409716"/>
            <a:ext cx="14184" cy="753813"/>
          </a:xfrm>
          <a:prstGeom prst="straightConnector1">
            <a:avLst/>
          </a:prstGeom>
          <a:ln w="57150">
            <a:solidFill>
              <a:srgbClr val="00B050"/>
            </a:solidFill>
            <a:prstDash val="soli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5" name="Straight Arrow Connector 104"/>
          <p:cNvCxnSpPr/>
          <p:nvPr/>
        </p:nvCxnSpPr>
        <p:spPr>
          <a:xfrm>
            <a:off x="6743598" y="4442078"/>
            <a:ext cx="14184" cy="753813"/>
          </a:xfrm>
          <a:prstGeom prst="straightConnector1">
            <a:avLst/>
          </a:prstGeom>
          <a:ln w="57150">
            <a:solidFill>
              <a:srgbClr val="00B050"/>
            </a:solidFill>
            <a:prstDash val="soli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6" name="Straight Arrow Connector 105"/>
          <p:cNvCxnSpPr/>
          <p:nvPr/>
        </p:nvCxnSpPr>
        <p:spPr>
          <a:xfrm>
            <a:off x="5408496" y="4442078"/>
            <a:ext cx="0" cy="403825"/>
          </a:xfrm>
          <a:prstGeom prst="straightConnector1">
            <a:avLst/>
          </a:prstGeom>
          <a:ln w="28575">
            <a:solidFill>
              <a:srgbClr val="00B050"/>
            </a:solidFill>
            <a:prstDash val="soli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8" name="Straight Arrow Connector 107"/>
          <p:cNvCxnSpPr/>
          <p:nvPr/>
        </p:nvCxnSpPr>
        <p:spPr>
          <a:xfrm>
            <a:off x="7525451" y="1736220"/>
            <a:ext cx="0" cy="529343"/>
          </a:xfrm>
          <a:prstGeom prst="straightConnector1">
            <a:avLst/>
          </a:prstGeom>
          <a:ln w="57150">
            <a:solidFill>
              <a:srgbClr val="7030A0"/>
            </a:solidFill>
            <a:prstDash val="soli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112" name="Group 111"/>
          <p:cNvGrpSpPr/>
          <p:nvPr/>
        </p:nvGrpSpPr>
        <p:grpSpPr>
          <a:xfrm>
            <a:off x="5641738" y="1047177"/>
            <a:ext cx="1072353" cy="268849"/>
            <a:chOff x="10538545" y="1144214"/>
            <a:chExt cx="1072353" cy="268849"/>
          </a:xfrm>
        </p:grpSpPr>
        <p:sp>
          <p:nvSpPr>
            <p:cNvPr id="113" name="Rounded Rectangle 112"/>
            <p:cNvSpPr/>
            <p:nvPr/>
          </p:nvSpPr>
          <p:spPr bwMode="auto">
            <a:xfrm>
              <a:off x="10538545" y="1144214"/>
              <a:ext cx="1072353" cy="268849"/>
            </a:xfrm>
            <a:prstGeom prst="roundRect">
              <a:avLst/>
            </a:prstGeom>
            <a:solidFill>
              <a:schemeClr val="accent5">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b="0" dirty="0" smtClean="0">
                  <a:latin typeface="+mn-ea"/>
                </a:rPr>
                <a:t>CLAMP</a:t>
              </a:r>
            </a:p>
          </p:txBody>
        </p:sp>
        <p:sp>
          <p:nvSpPr>
            <p:cNvPr id="114" name="Can 113"/>
            <p:cNvSpPr/>
            <p:nvPr/>
          </p:nvSpPr>
          <p:spPr bwMode="auto">
            <a:xfrm>
              <a:off x="10603013" y="1160302"/>
              <a:ext cx="189653" cy="218474"/>
            </a:xfrm>
            <a:prstGeom prst="can">
              <a:avLst>
                <a:gd name="adj" fmla="val 42045"/>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endParaRPr lang="en-US" sz="1200" b="0" dirty="0" smtClean="0">
                <a:latin typeface="+mn-ea"/>
              </a:endParaRPr>
            </a:p>
          </p:txBody>
        </p:sp>
      </p:grpSp>
      <p:grpSp>
        <p:nvGrpSpPr>
          <p:cNvPr id="115" name="Group 114"/>
          <p:cNvGrpSpPr/>
          <p:nvPr/>
        </p:nvGrpSpPr>
        <p:grpSpPr>
          <a:xfrm>
            <a:off x="8565414" y="1036357"/>
            <a:ext cx="2235446" cy="268849"/>
            <a:chOff x="10538545" y="1144214"/>
            <a:chExt cx="2235446" cy="268849"/>
          </a:xfrm>
        </p:grpSpPr>
        <p:sp>
          <p:nvSpPr>
            <p:cNvPr id="116" name="Rounded Rectangle 115"/>
            <p:cNvSpPr/>
            <p:nvPr/>
          </p:nvSpPr>
          <p:spPr bwMode="auto">
            <a:xfrm>
              <a:off x="10538545" y="1144214"/>
              <a:ext cx="2235446" cy="268849"/>
            </a:xfrm>
            <a:prstGeom prst="roundRect">
              <a:avLst/>
            </a:prstGeom>
            <a:solidFill>
              <a:schemeClr val="accent5">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200" dirty="0" smtClean="0">
                  <a:latin typeface="+mn-ea"/>
                </a:rPr>
                <a:t>APPC/SDNC/VFC/MC</a:t>
              </a:r>
              <a:endParaRPr lang="en-US" sz="1200" b="0" dirty="0" smtClean="0">
                <a:latin typeface="+mn-ea"/>
              </a:endParaRPr>
            </a:p>
          </p:txBody>
        </p:sp>
        <p:sp>
          <p:nvSpPr>
            <p:cNvPr id="117" name="Can 116"/>
            <p:cNvSpPr/>
            <p:nvPr/>
          </p:nvSpPr>
          <p:spPr bwMode="auto">
            <a:xfrm>
              <a:off x="10603013" y="1160302"/>
              <a:ext cx="189653" cy="218474"/>
            </a:xfrm>
            <a:prstGeom prst="can">
              <a:avLst>
                <a:gd name="adj" fmla="val 42045"/>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endParaRPr lang="en-US" sz="1200" b="0" dirty="0" smtClean="0">
                <a:latin typeface="+mn-ea"/>
              </a:endParaRPr>
            </a:p>
          </p:txBody>
        </p:sp>
      </p:grpSp>
      <p:cxnSp>
        <p:nvCxnSpPr>
          <p:cNvPr id="118" name="Straight Arrow Connector 117"/>
          <p:cNvCxnSpPr/>
          <p:nvPr/>
        </p:nvCxnSpPr>
        <p:spPr>
          <a:xfrm>
            <a:off x="6191880" y="1252562"/>
            <a:ext cx="0" cy="359787"/>
          </a:xfrm>
          <a:prstGeom prst="straightConnector1">
            <a:avLst/>
          </a:prstGeom>
          <a:ln w="28575">
            <a:solidFill>
              <a:srgbClr val="7030A0"/>
            </a:solidFill>
            <a:prstDash val="soli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2" name="Straight Arrow Connector 121"/>
          <p:cNvCxnSpPr/>
          <p:nvPr/>
        </p:nvCxnSpPr>
        <p:spPr>
          <a:xfrm>
            <a:off x="7691122" y="1245388"/>
            <a:ext cx="0" cy="359787"/>
          </a:xfrm>
          <a:prstGeom prst="straightConnector1">
            <a:avLst/>
          </a:prstGeom>
          <a:ln w="28575">
            <a:solidFill>
              <a:srgbClr val="7030A0"/>
            </a:solidFill>
            <a:prstDash val="soli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3" name="Straight Arrow Connector 122"/>
          <p:cNvCxnSpPr/>
          <p:nvPr/>
        </p:nvCxnSpPr>
        <p:spPr>
          <a:xfrm>
            <a:off x="9686085" y="1243970"/>
            <a:ext cx="0" cy="359787"/>
          </a:xfrm>
          <a:prstGeom prst="straightConnector1">
            <a:avLst/>
          </a:prstGeom>
          <a:ln w="28575">
            <a:solidFill>
              <a:srgbClr val="7030A0"/>
            </a:solidFill>
            <a:prstDash val="soli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4" name="Rounded Rectangle 123"/>
          <p:cNvSpPr/>
          <p:nvPr/>
        </p:nvSpPr>
        <p:spPr>
          <a:xfrm>
            <a:off x="6077238" y="3559939"/>
            <a:ext cx="1465634" cy="295514"/>
          </a:xfrm>
          <a:prstGeom prst="roundRect">
            <a:avLst/>
          </a:prstGeom>
          <a:solidFill>
            <a:srgbClr val="7030A0"/>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en-US" b="1" dirty="0" smtClean="0"/>
              <a:t>VES</a:t>
            </a:r>
            <a:r>
              <a:rPr lang="en-US" dirty="0" smtClean="0"/>
              <a:t> </a:t>
            </a:r>
            <a:r>
              <a:rPr lang="en-US" b="1" dirty="0" smtClean="0"/>
              <a:t>Collector</a:t>
            </a:r>
            <a:endParaRPr lang="en-US" b="1" dirty="0"/>
          </a:p>
        </p:txBody>
      </p:sp>
      <p:sp>
        <p:nvSpPr>
          <p:cNvPr id="129" name="Rounded Rectangle 128"/>
          <p:cNvSpPr/>
          <p:nvPr/>
        </p:nvSpPr>
        <p:spPr bwMode="auto">
          <a:xfrm>
            <a:off x="6943868" y="5213811"/>
            <a:ext cx="633670" cy="203043"/>
          </a:xfrm>
          <a:prstGeom prst="roundRect">
            <a:avLst/>
          </a:prstGeom>
          <a:solidFill>
            <a:schemeClr val="accent5">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100" b="0" dirty="0" smtClean="0">
                <a:latin typeface="+mn-ea"/>
              </a:rPr>
              <a:t>IoT</a:t>
            </a:r>
          </a:p>
        </p:txBody>
      </p:sp>
      <p:cxnSp>
        <p:nvCxnSpPr>
          <p:cNvPr id="130" name="Straight Arrow Connector 129"/>
          <p:cNvCxnSpPr/>
          <p:nvPr/>
        </p:nvCxnSpPr>
        <p:spPr>
          <a:xfrm>
            <a:off x="7329772" y="4450674"/>
            <a:ext cx="14184" cy="753813"/>
          </a:xfrm>
          <a:prstGeom prst="straightConnector1">
            <a:avLst/>
          </a:prstGeom>
          <a:ln w="57150">
            <a:solidFill>
              <a:srgbClr val="00B050"/>
            </a:solidFill>
            <a:prstDash val="soli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5" name="Straight Arrow Connector 124"/>
          <p:cNvCxnSpPr/>
          <p:nvPr/>
        </p:nvCxnSpPr>
        <p:spPr>
          <a:xfrm>
            <a:off x="6419676" y="3799258"/>
            <a:ext cx="0" cy="414554"/>
          </a:xfrm>
          <a:prstGeom prst="straightConnector1">
            <a:avLst/>
          </a:prstGeom>
          <a:ln w="28575">
            <a:solidFill>
              <a:srgbClr val="00B050"/>
            </a:solidFill>
            <a:prstDash val="soli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1" name="Rectangle 130"/>
          <p:cNvSpPr/>
          <p:nvPr/>
        </p:nvSpPr>
        <p:spPr>
          <a:xfrm>
            <a:off x="326551" y="4523437"/>
            <a:ext cx="3698835" cy="1569660"/>
          </a:xfrm>
          <a:prstGeom prst="rect">
            <a:avLst/>
          </a:prstGeom>
          <a:ln>
            <a:solidFill>
              <a:schemeClr val="tx1"/>
            </a:solidFill>
          </a:ln>
        </p:spPr>
        <p:txBody>
          <a:bodyPr wrap="square">
            <a:spAutoFit/>
          </a:bodyPr>
          <a:lstStyle/>
          <a:p>
            <a:r>
              <a:rPr lang="en-US" sz="1600" b="1" dirty="0" smtClean="0">
                <a:solidFill>
                  <a:srgbClr val="44546A"/>
                </a:solidFill>
                <a:latin typeface="Arial" panose="020B0604020202020204" pitchFamily="34" charset="0"/>
                <a:cs typeface="Arial" panose="020B0604020202020204" pitchFamily="34" charset="0"/>
              </a:rPr>
              <a:t>NOTE:</a:t>
            </a:r>
          </a:p>
          <a:p>
            <a:pPr marL="285750" indent="-285750">
              <a:buFont typeface="Arial" panose="020B0604020202020204" pitchFamily="34" charset="0"/>
              <a:buChar char="•"/>
            </a:pPr>
            <a:r>
              <a:rPr lang="en-US" sz="1600" dirty="0" smtClean="0">
                <a:solidFill>
                  <a:srgbClr val="44546A"/>
                </a:solidFill>
                <a:latin typeface="Arial" panose="020B0604020202020204" pitchFamily="34" charset="0"/>
                <a:cs typeface="Arial" panose="020B0604020202020204" pitchFamily="34" charset="0"/>
              </a:rPr>
              <a:t>IoT </a:t>
            </a:r>
            <a:r>
              <a:rPr lang="en-US" sz="1600" dirty="0">
                <a:solidFill>
                  <a:srgbClr val="44546A"/>
                </a:solidFill>
                <a:latin typeface="Arial" panose="020B0604020202020204" pitchFamily="34" charset="0"/>
                <a:cs typeface="Arial" panose="020B0604020202020204" pitchFamily="34" charset="0"/>
              </a:rPr>
              <a:t>device/VNF can push </a:t>
            </a:r>
            <a:r>
              <a:rPr lang="en-US" sz="1600" dirty="0" smtClean="0">
                <a:solidFill>
                  <a:srgbClr val="44546A"/>
                </a:solidFill>
                <a:latin typeface="Arial" panose="020B0604020202020204" pitchFamily="34" charset="0"/>
                <a:cs typeface="Arial" panose="020B0604020202020204" pitchFamily="34" charset="0"/>
              </a:rPr>
              <a:t>DDS- </a:t>
            </a:r>
            <a:r>
              <a:rPr lang="en-US" sz="1600" dirty="0">
                <a:solidFill>
                  <a:srgbClr val="44546A"/>
                </a:solidFill>
                <a:latin typeface="Arial" panose="020B0604020202020204" pitchFamily="34" charset="0"/>
                <a:cs typeface="Arial" panose="020B0604020202020204" pitchFamily="34" charset="0"/>
              </a:rPr>
              <a:t>based event stream</a:t>
            </a:r>
          </a:p>
          <a:p>
            <a:pPr marL="285750" indent="-285750">
              <a:buFont typeface="Arial" panose="020B0604020202020204" pitchFamily="34" charset="0"/>
              <a:buChar char="•"/>
            </a:pPr>
            <a:r>
              <a:rPr lang="en-US" sz="1600" dirty="0">
                <a:solidFill>
                  <a:srgbClr val="44546A"/>
                </a:solidFill>
                <a:latin typeface="Arial" panose="020B0604020202020204" pitchFamily="34" charset="0"/>
                <a:cs typeface="Arial" panose="020B0604020202020204" pitchFamily="34" charset="0"/>
              </a:rPr>
              <a:t>Proxy can push </a:t>
            </a:r>
            <a:r>
              <a:rPr lang="en-US" sz="1600" dirty="0" smtClean="0">
                <a:solidFill>
                  <a:srgbClr val="44546A"/>
                </a:solidFill>
                <a:latin typeface="Arial" panose="020B0604020202020204" pitchFamily="34" charset="0"/>
                <a:cs typeface="Arial" panose="020B0604020202020204" pitchFamily="34" charset="0"/>
              </a:rPr>
              <a:t>DDS-based </a:t>
            </a:r>
            <a:r>
              <a:rPr lang="en-US" sz="1600" dirty="0">
                <a:solidFill>
                  <a:srgbClr val="44546A"/>
                </a:solidFill>
                <a:latin typeface="Arial" panose="020B0604020202020204" pitchFamily="34" charset="0"/>
                <a:cs typeface="Arial" panose="020B0604020202020204" pitchFamily="34" charset="0"/>
              </a:rPr>
              <a:t>event </a:t>
            </a:r>
            <a:r>
              <a:rPr lang="en-US" sz="1600" dirty="0" smtClean="0">
                <a:solidFill>
                  <a:srgbClr val="44546A"/>
                </a:solidFill>
                <a:latin typeface="Arial" panose="020B0604020202020204" pitchFamily="34" charset="0"/>
                <a:cs typeface="Arial" panose="020B0604020202020204" pitchFamily="34" charset="0"/>
              </a:rPr>
              <a:t>streams </a:t>
            </a:r>
            <a:r>
              <a:rPr lang="en-US" sz="1600" dirty="0">
                <a:solidFill>
                  <a:srgbClr val="44546A"/>
                </a:solidFill>
                <a:latin typeface="Arial" panose="020B0604020202020204" pitchFamily="34" charset="0"/>
                <a:cs typeface="Arial" panose="020B0604020202020204" pitchFamily="34" charset="0"/>
              </a:rPr>
              <a:t>with legacy backend interface</a:t>
            </a:r>
          </a:p>
        </p:txBody>
      </p:sp>
      <p:sp>
        <p:nvSpPr>
          <p:cNvPr id="75" name="Title 1"/>
          <p:cNvSpPr txBox="1">
            <a:spLocks/>
          </p:cNvSpPr>
          <p:nvPr/>
        </p:nvSpPr>
        <p:spPr>
          <a:xfrm>
            <a:off x="366183" y="259888"/>
            <a:ext cx="11506200" cy="53877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a:lstStyle>
          <a:p>
            <a:pPr algn="ctr"/>
            <a:r>
              <a:rPr lang="en-US" sz="3200" b="1" dirty="0" smtClean="0">
                <a:latin typeface="Arial" panose="020B0604020202020204"/>
                <a:ea typeface="微软雅黑" panose="020B0503020204020204" pitchFamily="34" charset="-122"/>
              </a:rPr>
              <a:t>RESP Proposal (3/3)</a:t>
            </a:r>
            <a:br>
              <a:rPr lang="en-US" sz="3200" b="1" dirty="0" smtClean="0">
                <a:latin typeface="Arial" panose="020B0604020202020204"/>
                <a:ea typeface="微软雅黑" panose="020B0503020204020204" pitchFamily="34" charset="-122"/>
              </a:rPr>
            </a:br>
            <a:r>
              <a:rPr lang="en-US" sz="3200" b="1" dirty="0">
                <a:solidFill>
                  <a:srgbClr val="FFC000"/>
                </a:solidFill>
                <a:latin typeface="Bradley Hand ITC" panose="03070402050302030203" pitchFamily="66" charset="0"/>
                <a:ea typeface="微软雅黑" panose="020B0503020204020204" pitchFamily="34" charset="-122"/>
              </a:rPr>
              <a:t>Building on DCAE Base Platform (</a:t>
            </a:r>
            <a:r>
              <a:rPr lang="en-US" sz="3200" b="1" dirty="0" smtClean="0">
                <a:solidFill>
                  <a:srgbClr val="FFC000"/>
                </a:solidFill>
                <a:latin typeface="Bradley Hand ITC" panose="03070402050302030203" pitchFamily="66" charset="0"/>
                <a:ea typeface="微软雅黑" panose="020B0503020204020204" pitchFamily="34" charset="-122"/>
              </a:rPr>
              <a:t>DCAEGEN3)</a:t>
            </a:r>
            <a:endParaRPr lang="en-US" sz="3200" b="1" dirty="0">
              <a:solidFill>
                <a:srgbClr val="FFC000"/>
              </a:solidFill>
              <a:latin typeface="Bradley Hand ITC" panose="03070402050302030203" pitchFamily="66" charset="0"/>
              <a:ea typeface="微软雅黑" panose="020B0503020204020204" pitchFamily="34" charset="-122"/>
            </a:endParaRPr>
          </a:p>
        </p:txBody>
      </p:sp>
      <p:sp>
        <p:nvSpPr>
          <p:cNvPr id="76" name="Text Placeholder 2"/>
          <p:cNvSpPr txBox="1">
            <a:spLocks/>
          </p:cNvSpPr>
          <p:nvPr/>
        </p:nvSpPr>
        <p:spPr>
          <a:xfrm>
            <a:off x="74428" y="1138239"/>
            <a:ext cx="4161121" cy="3276934"/>
          </a:xfrm>
          <a:prstGeom prst="rect">
            <a:avLst/>
          </a:prstGeom>
        </p:spPr>
        <p:txBody>
          <a:bodyPr>
            <a:normAutofit lnSpcReduction="10000"/>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buFont typeface="Arial" panose="020B0604020202020204" pitchFamily="34" charset="0"/>
              <a:buChar char="›"/>
            </a:pPr>
            <a:r>
              <a:rPr lang="en-US" sz="2000" dirty="0" smtClean="0">
                <a:solidFill>
                  <a:schemeClr val="tx1"/>
                </a:solidFill>
              </a:rPr>
              <a:t>RESP a new functional entity for DCAEGEN3 Platform</a:t>
            </a:r>
          </a:p>
          <a:p>
            <a:pPr>
              <a:buFont typeface="Arial" panose="020B0604020202020204" pitchFamily="34" charset="0"/>
              <a:buChar char="›"/>
            </a:pPr>
            <a:r>
              <a:rPr lang="en-US" sz="2000" dirty="0" smtClean="0">
                <a:solidFill>
                  <a:schemeClr val="tx1"/>
                </a:solidFill>
              </a:rPr>
              <a:t>RESP can co-exist with existing Bus and ONAP components</a:t>
            </a:r>
          </a:p>
          <a:p>
            <a:pPr>
              <a:buFont typeface="Arial" panose="020B0604020202020204" pitchFamily="34" charset="0"/>
              <a:buChar char="›"/>
            </a:pPr>
            <a:r>
              <a:rPr lang="en-US" sz="2000" dirty="0" smtClean="0">
                <a:solidFill>
                  <a:schemeClr val="tx1"/>
                </a:solidFill>
              </a:rPr>
              <a:t>RESP impacts ONAP  Design-time and Run-time using ONAP APIs (with extensions as necessary)</a:t>
            </a:r>
          </a:p>
          <a:p>
            <a:pPr>
              <a:buFont typeface="Arial" panose="020B0604020202020204" pitchFamily="34" charset="0"/>
              <a:buChar char="›"/>
            </a:pPr>
            <a:r>
              <a:rPr lang="en-US" sz="2000" dirty="0" smtClean="0">
                <a:solidFill>
                  <a:schemeClr val="tx1"/>
                </a:solidFill>
              </a:rPr>
              <a:t>All ONAP components potentially can communicate in real-time with common library</a:t>
            </a:r>
          </a:p>
          <a:p>
            <a:pPr marL="0" indent="0">
              <a:buFont typeface="Arial" charset="0"/>
              <a:buNone/>
            </a:pPr>
            <a:endParaRPr lang="en-US" dirty="0"/>
          </a:p>
        </p:txBody>
      </p:sp>
      <p:sp>
        <p:nvSpPr>
          <p:cNvPr id="80" name="Oval 79"/>
          <p:cNvSpPr/>
          <p:nvPr/>
        </p:nvSpPr>
        <p:spPr bwMode="auto">
          <a:xfrm>
            <a:off x="8652030" y="2364451"/>
            <a:ext cx="467952" cy="252361"/>
          </a:xfrm>
          <a:prstGeom prst="ellipse">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000" b="1" dirty="0" smtClean="0">
                <a:latin typeface="+mn-ea"/>
              </a:rPr>
              <a:t>I4</a:t>
            </a:r>
          </a:p>
        </p:txBody>
      </p:sp>
      <p:sp>
        <p:nvSpPr>
          <p:cNvPr id="81" name="Oval 80"/>
          <p:cNvSpPr/>
          <p:nvPr/>
        </p:nvSpPr>
        <p:spPr bwMode="auto">
          <a:xfrm>
            <a:off x="5791101" y="3865728"/>
            <a:ext cx="467952" cy="252361"/>
          </a:xfrm>
          <a:prstGeom prst="ellipse">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000" b="1" dirty="0" smtClean="0">
                <a:latin typeface="+mn-ea"/>
              </a:rPr>
              <a:t>I2</a:t>
            </a:r>
          </a:p>
        </p:txBody>
      </p:sp>
      <p:sp>
        <p:nvSpPr>
          <p:cNvPr id="82" name="Oval 81"/>
          <p:cNvSpPr/>
          <p:nvPr/>
        </p:nvSpPr>
        <p:spPr bwMode="auto">
          <a:xfrm>
            <a:off x="7927323" y="3601872"/>
            <a:ext cx="467952" cy="252361"/>
          </a:xfrm>
          <a:prstGeom prst="ellipse">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000" b="1" dirty="0" smtClean="0">
                <a:latin typeface="+mn-ea"/>
              </a:rPr>
              <a:t>I3</a:t>
            </a:r>
          </a:p>
        </p:txBody>
      </p:sp>
      <p:sp>
        <p:nvSpPr>
          <p:cNvPr id="83" name="Oval 82"/>
          <p:cNvSpPr/>
          <p:nvPr/>
        </p:nvSpPr>
        <p:spPr bwMode="auto">
          <a:xfrm>
            <a:off x="5783702" y="4638056"/>
            <a:ext cx="467952" cy="252361"/>
          </a:xfrm>
          <a:prstGeom prst="ellipse">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000" b="1" dirty="0" smtClean="0">
                <a:latin typeface="+mn-ea"/>
              </a:rPr>
              <a:t>I1</a:t>
            </a:r>
          </a:p>
        </p:txBody>
      </p:sp>
      <p:sp>
        <p:nvSpPr>
          <p:cNvPr id="84" name="Oval 83"/>
          <p:cNvSpPr/>
          <p:nvPr/>
        </p:nvSpPr>
        <p:spPr bwMode="auto">
          <a:xfrm>
            <a:off x="7726677" y="5432756"/>
            <a:ext cx="467952" cy="252361"/>
          </a:xfrm>
          <a:prstGeom prst="ellipse">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000" b="1" dirty="0" smtClean="0">
                <a:latin typeface="+mn-ea"/>
              </a:rPr>
              <a:t>I6</a:t>
            </a:r>
          </a:p>
        </p:txBody>
      </p:sp>
      <p:sp>
        <p:nvSpPr>
          <p:cNvPr id="86" name="Oval 85"/>
          <p:cNvSpPr/>
          <p:nvPr/>
        </p:nvSpPr>
        <p:spPr bwMode="auto">
          <a:xfrm>
            <a:off x="10103733" y="5871106"/>
            <a:ext cx="467952" cy="252361"/>
          </a:xfrm>
          <a:prstGeom prst="ellipse">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801688" eaLnBrk="1" hangingPunct="1"/>
            <a:r>
              <a:rPr lang="en-US" sz="1000" b="1" dirty="0" smtClean="0">
                <a:latin typeface="+mn-ea"/>
              </a:rPr>
              <a:t>Ix</a:t>
            </a:r>
          </a:p>
        </p:txBody>
      </p:sp>
    </p:spTree>
    <p:extLst>
      <p:ext uri="{BB962C8B-B14F-4D97-AF65-F5344CB8AC3E}">
        <p14:creationId xmlns:p14="http://schemas.microsoft.com/office/powerpoint/2010/main" val="1019780424"/>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92932" y="260421"/>
            <a:ext cx="11475086" cy="539876"/>
          </a:xfrm>
          <a:prstGeom prst="rect">
            <a:avLst/>
          </a:prstGeom>
        </p:spPr>
        <p:txBody>
          <a:bodyPr/>
          <a:lst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a:lstStyle>
          <a:p>
            <a:pPr algn="ctr"/>
            <a:r>
              <a:rPr lang="en-US" sz="3200" b="1" dirty="0" smtClean="0"/>
              <a:t>RESP – Data Analytics and Processing Pipeline</a:t>
            </a:r>
            <a:br>
              <a:rPr lang="en-US" sz="3200" b="1" dirty="0" smtClean="0"/>
            </a:br>
            <a:endParaRPr lang="en-US" sz="3200" b="1" dirty="0"/>
          </a:p>
        </p:txBody>
      </p:sp>
      <p:sp>
        <p:nvSpPr>
          <p:cNvPr id="4" name="TextBox 3"/>
          <p:cNvSpPr txBox="1"/>
          <p:nvPr/>
        </p:nvSpPr>
        <p:spPr>
          <a:xfrm>
            <a:off x="-61472" y="987088"/>
            <a:ext cx="5693869" cy="4801314"/>
          </a:xfrm>
          <a:prstGeom prst="rect">
            <a:avLst/>
          </a:prstGeom>
          <a:noFill/>
        </p:spPr>
        <p:txBody>
          <a:bodyPr wrap="square" rtlCol="0">
            <a:spAutoFit/>
          </a:bodyPr>
          <a:lstStyle/>
          <a:p>
            <a:pPr lvl="0"/>
            <a:r>
              <a:rPr lang="en-US" dirty="0" smtClean="0"/>
              <a:t>Natively </a:t>
            </a:r>
            <a:r>
              <a:rPr lang="en-US" dirty="0"/>
              <a:t>with </a:t>
            </a:r>
            <a:r>
              <a:rPr lang="en-US" dirty="0" smtClean="0"/>
              <a:t>RESP</a:t>
            </a:r>
            <a:r>
              <a:rPr lang="en-US" dirty="0"/>
              <a:t>, mechanisms are provided </a:t>
            </a:r>
            <a:r>
              <a:rPr lang="en-US" dirty="0" smtClean="0"/>
              <a:t>to</a:t>
            </a:r>
          </a:p>
          <a:p>
            <a:pPr marL="151639"/>
            <a:r>
              <a:rPr lang="en-US" dirty="0" smtClean="0"/>
              <a:t>0.   Native ONAP APIs leveraged with RESP related metadata and model extensions/additions </a:t>
            </a:r>
          </a:p>
          <a:p>
            <a:pPr marL="151639"/>
            <a:r>
              <a:rPr lang="en-US" dirty="0" smtClean="0"/>
              <a:t>1a</a:t>
            </a:r>
            <a:r>
              <a:rPr lang="en-US" dirty="0"/>
              <a:t>.</a:t>
            </a:r>
            <a:r>
              <a:rPr lang="en-US" dirty="0" smtClean="0"/>
              <a:t> Ingress, </a:t>
            </a:r>
            <a:r>
              <a:rPr lang="en-US" b="1" dirty="0" smtClean="0"/>
              <a:t>Exactly-Once</a:t>
            </a:r>
            <a:r>
              <a:rPr lang="en-US" dirty="0" smtClean="0"/>
              <a:t> </a:t>
            </a:r>
            <a:r>
              <a:rPr lang="en-US" dirty="0"/>
              <a:t>and </a:t>
            </a:r>
            <a:r>
              <a:rPr lang="en-US" b="1" dirty="0"/>
              <a:t>Eventually Consistent </a:t>
            </a:r>
            <a:r>
              <a:rPr lang="en-US" dirty="0"/>
              <a:t>synchronization mechanism available with </a:t>
            </a:r>
            <a:r>
              <a:rPr lang="en-US" dirty="0" smtClean="0"/>
              <a:t>DDS-based </a:t>
            </a:r>
            <a:r>
              <a:rPr lang="en-US" dirty="0"/>
              <a:t>event streaming between </a:t>
            </a:r>
            <a:r>
              <a:rPr lang="en-US" dirty="0" smtClean="0"/>
              <a:t>peers. </a:t>
            </a:r>
          </a:p>
          <a:p>
            <a:pPr marL="151639"/>
            <a:r>
              <a:rPr lang="en-US" dirty="0" smtClean="0"/>
              <a:t>1b</a:t>
            </a:r>
            <a:r>
              <a:rPr lang="en-US" dirty="0"/>
              <a:t>.</a:t>
            </a:r>
            <a:r>
              <a:rPr lang="en-US" dirty="0" smtClean="0"/>
              <a:t> </a:t>
            </a:r>
            <a:r>
              <a:rPr lang="en-US" dirty="0"/>
              <a:t>DDS provides fine-grained control over the </a:t>
            </a:r>
            <a:r>
              <a:rPr lang="en-US" b="1" dirty="0" err="1" smtClean="0"/>
              <a:t>QoS</a:t>
            </a:r>
            <a:r>
              <a:rPr lang="en-US" dirty="0" smtClean="0"/>
              <a:t> </a:t>
            </a:r>
            <a:r>
              <a:rPr lang="en-US" dirty="0"/>
              <a:t>setting for each of the entities involved in the system</a:t>
            </a:r>
            <a:r>
              <a:rPr lang="en-US" dirty="0" smtClean="0"/>
              <a:t>. </a:t>
            </a:r>
          </a:p>
          <a:p>
            <a:pPr marL="151639"/>
            <a:r>
              <a:rPr lang="en-US" dirty="0" smtClean="0"/>
              <a:t>1c. Ingress and Egress Integration </a:t>
            </a:r>
            <a:r>
              <a:rPr lang="en-US" dirty="0"/>
              <a:t>with </a:t>
            </a:r>
            <a:r>
              <a:rPr lang="en-US" dirty="0" err="1" smtClean="0"/>
              <a:t>DMaaP</a:t>
            </a:r>
            <a:r>
              <a:rPr lang="en-US" dirty="0" smtClean="0"/>
              <a:t>/Kafka Bus and </a:t>
            </a:r>
            <a:r>
              <a:rPr lang="en-US" dirty="0"/>
              <a:t>other ingestion </a:t>
            </a:r>
            <a:r>
              <a:rPr lang="en-US" dirty="0" smtClean="0"/>
              <a:t>needs</a:t>
            </a:r>
          </a:p>
          <a:p>
            <a:pPr marL="494539" indent="-342900">
              <a:buFont typeface="Arial" panose="020B0604020202020204" pitchFamily="34" charset="0"/>
              <a:buChar char="•"/>
            </a:pPr>
            <a:r>
              <a:rPr lang="en-US" dirty="0" smtClean="0"/>
              <a:t>Non-blocking </a:t>
            </a:r>
            <a:r>
              <a:rPr lang="en-US" dirty="0"/>
              <a:t>and concurrent routing/handling of data streaming ( </a:t>
            </a:r>
            <a:r>
              <a:rPr lang="en-US" b="1" dirty="0" smtClean="0"/>
              <a:t>Akka</a:t>
            </a:r>
            <a:r>
              <a:rPr lang="en-US" dirty="0" smtClean="0"/>
              <a:t>)</a:t>
            </a:r>
          </a:p>
          <a:p>
            <a:pPr marL="494539" indent="-342900">
              <a:buFont typeface="Arial" panose="020B0604020202020204" pitchFamily="34" charset="0"/>
              <a:buChar char="•"/>
            </a:pPr>
            <a:r>
              <a:rPr lang="en-US" dirty="0"/>
              <a:t>Handle </a:t>
            </a:r>
            <a:r>
              <a:rPr lang="en-US" dirty="0" err="1"/>
              <a:t>bursty</a:t>
            </a:r>
            <a:r>
              <a:rPr lang="en-US" dirty="0"/>
              <a:t> stream processing, in parallel and quickly </a:t>
            </a:r>
            <a:r>
              <a:rPr lang="en-US" dirty="0" smtClean="0"/>
              <a:t>(</a:t>
            </a:r>
            <a:r>
              <a:rPr lang="en-US" b="1" dirty="0" smtClean="0"/>
              <a:t>Beam -&gt; Flink</a:t>
            </a:r>
            <a:r>
              <a:rPr lang="en-US" dirty="0" smtClean="0"/>
              <a:t>)</a:t>
            </a:r>
          </a:p>
          <a:p>
            <a:pPr marL="151639"/>
            <a:r>
              <a:rPr lang="en-US" dirty="0" smtClean="0"/>
              <a:t>2. Egress real-time DDS-based data stream publish</a:t>
            </a:r>
            <a:endParaRPr lang="en-US" dirty="0"/>
          </a:p>
          <a:p>
            <a:pPr marL="608839" lvl="1"/>
            <a:endParaRPr lang="en-US" dirty="0" smtClean="0"/>
          </a:p>
          <a:p>
            <a:endParaRPr lang="en-US" dirty="0"/>
          </a:p>
        </p:txBody>
      </p:sp>
      <p:sp>
        <p:nvSpPr>
          <p:cNvPr id="6" name="Slide Number Placeholder 5"/>
          <p:cNvSpPr>
            <a:spLocks noGrp="1"/>
          </p:cNvSpPr>
          <p:nvPr>
            <p:ph type="sldNum" sz="quarter" idx="12"/>
          </p:nvPr>
        </p:nvSpPr>
        <p:spPr/>
        <p:txBody>
          <a:bodyPr/>
          <a:lstStyle/>
          <a:p>
            <a:fld id="{6C9CD605-947A-3C4E-98CB-B055F943FEBA}" type="slidenum">
              <a:rPr lang="en-US" smtClean="0"/>
              <a:pPr/>
              <a:t>9</a:t>
            </a:fld>
            <a:endParaRPr lang="en-US" dirty="0"/>
          </a:p>
        </p:txBody>
      </p:sp>
      <p:pic>
        <p:nvPicPr>
          <p:cNvPr id="41" name="Picture 40"/>
          <p:cNvPicPr>
            <a:picLocks noChangeAspect="1"/>
          </p:cNvPicPr>
          <p:nvPr/>
        </p:nvPicPr>
        <p:blipFill>
          <a:blip r:embed="rId2"/>
          <a:stretch>
            <a:fillRect/>
          </a:stretch>
        </p:blipFill>
        <p:spPr>
          <a:xfrm>
            <a:off x="5786077" y="1164492"/>
            <a:ext cx="6389984" cy="4978400"/>
          </a:xfrm>
          <a:prstGeom prst="rect">
            <a:avLst/>
          </a:prstGeom>
        </p:spPr>
      </p:pic>
    </p:spTree>
    <p:extLst>
      <p:ext uri="{BB962C8B-B14F-4D97-AF65-F5344CB8AC3E}">
        <p14:creationId xmlns:p14="http://schemas.microsoft.com/office/powerpoint/2010/main" val="3088700985"/>
      </p:ext>
    </p:extLst>
  </p:cSld>
  <p:clrMapOvr>
    <a:masterClrMapping/>
  </p:clrMapOvr>
  <p:transition advClick="0"/>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17962</TotalTime>
  <Words>3889</Words>
  <Application>Microsoft Office PowerPoint</Application>
  <PresentationFormat>Widescreen</PresentationFormat>
  <Paragraphs>745</Paragraphs>
  <Slides>30</Slides>
  <Notes>1</Notes>
  <HiddenSlides>0</HiddenSlides>
  <MMClips>0</MMClips>
  <ScaleCrop>false</ScaleCrop>
  <HeadingPairs>
    <vt:vector size="6" baseType="variant">
      <vt:variant>
        <vt:lpstr>Fonts Used</vt:lpstr>
      </vt:variant>
      <vt:variant>
        <vt:i4>17</vt:i4>
      </vt:variant>
      <vt:variant>
        <vt:lpstr>Theme</vt:lpstr>
      </vt:variant>
      <vt:variant>
        <vt:i4>1</vt:i4>
      </vt:variant>
      <vt:variant>
        <vt:lpstr>Slide Titles</vt:lpstr>
      </vt:variant>
      <vt:variant>
        <vt:i4>30</vt:i4>
      </vt:variant>
    </vt:vector>
  </HeadingPairs>
  <TitlesOfParts>
    <vt:vector size="48" baseType="lpstr">
      <vt:lpstr>微软雅黑</vt:lpstr>
      <vt:lpstr>微软雅黑</vt:lpstr>
      <vt:lpstr>ＭＳ Ｐゴシック</vt:lpstr>
      <vt:lpstr>ＭＳ Ｐゴシック</vt:lpstr>
      <vt:lpstr>宋体</vt:lpstr>
      <vt:lpstr>.AppleSystemUIFont</vt:lpstr>
      <vt:lpstr>Arial</vt:lpstr>
      <vt:lpstr>Bradley Hand ITC</vt:lpstr>
      <vt:lpstr>Calibri</vt:lpstr>
      <vt:lpstr>Calibri Light</vt:lpstr>
      <vt:lpstr>Courier New</vt:lpstr>
      <vt:lpstr>DengXian</vt:lpstr>
      <vt:lpstr>FrutigerNext LT Regular</vt:lpstr>
      <vt:lpstr>华文细黑</vt:lpstr>
      <vt:lpstr>Times New Roman</vt:lpstr>
      <vt:lpstr>Trebuchet MS</vt:lpstr>
      <vt:lpstr>Wingdings</vt:lpstr>
      <vt:lpstr>Office Theme</vt:lpstr>
      <vt:lpstr> Real Time Data Event Streaming &amp; Processing ( RESP)  ARC Presentation   Habib Madani Habib.Madani@huawei.com  Parviz Yegani Parviz.Yegani@huawei.com   April 24, 2018 </vt:lpstr>
      <vt:lpstr>Q&amp;A Action Items</vt:lpstr>
      <vt:lpstr>What is RESP? </vt:lpstr>
      <vt:lpstr>PowerPoint Presentation</vt:lpstr>
      <vt:lpstr>ONAP Architecture + RESP</vt:lpstr>
      <vt:lpstr>RESP Proposal (1/3) Building on DCAE Base Platform (DCAEGEN3)</vt:lpstr>
      <vt:lpstr>RESP Proposal (2/3)</vt:lpstr>
      <vt:lpstr>PowerPoint Presentation</vt:lpstr>
      <vt:lpstr>PowerPoint Presentation</vt:lpstr>
      <vt:lpstr>PowerPoint Presentation</vt:lpstr>
      <vt:lpstr>RESP Design-time and Run-time Operations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RESP Functional Description for Casablanca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DCAE &amp; RESP Integration</vt:lpstr>
      <vt:lpstr>DCAE &amp; RESP Integration </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Contini</dc:creator>
  <cp:lastModifiedBy>Parviz Yegani</cp:lastModifiedBy>
  <cp:revision>361</cp:revision>
  <dcterms:created xsi:type="dcterms:W3CDTF">2017-02-27T16:23:08Z</dcterms:created>
  <dcterms:modified xsi:type="dcterms:W3CDTF">2018-04-24T16:33:39Z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1524587416</vt:lpwstr>
  </property>
</Properties>
</file>