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sldIdLst>
    <p:sldId id="256" r:id="rId2"/>
    <p:sldId id="387" r:id="rId3"/>
    <p:sldId id="336" r:id="rId4"/>
    <p:sldId id="386" r:id="rId5"/>
    <p:sldId id="389" r:id="rId6"/>
    <p:sldId id="390" r:id="rId7"/>
    <p:sldId id="391" r:id="rId8"/>
    <p:sldId id="384" r:id="rId9"/>
    <p:sldId id="335" r:id="rId10"/>
    <p:sldId id="337" r:id="rId11"/>
    <p:sldId id="338" r:id="rId12"/>
    <p:sldId id="339" r:id="rId13"/>
    <p:sldId id="340" r:id="rId14"/>
    <p:sldId id="341" r:id="rId15"/>
    <p:sldId id="342" r:id="rId16"/>
    <p:sldId id="345" r:id="rId17"/>
    <p:sldId id="346" r:id="rId18"/>
    <p:sldId id="347" r:id="rId19"/>
    <p:sldId id="348" r:id="rId20"/>
    <p:sldId id="349" r:id="rId21"/>
    <p:sldId id="350" r:id="rId22"/>
    <p:sldId id="351" r:id="rId23"/>
    <p:sldId id="352" r:id="rId24"/>
    <p:sldId id="353" r:id="rId25"/>
    <p:sldId id="358" r:id="rId26"/>
    <p:sldId id="359" r:id="rId27"/>
    <p:sldId id="360" r:id="rId28"/>
    <p:sldId id="361" r:id="rId29"/>
    <p:sldId id="362" r:id="rId30"/>
    <p:sldId id="363" r:id="rId31"/>
    <p:sldId id="364" r:id="rId32"/>
    <p:sldId id="365" r:id="rId33"/>
    <p:sldId id="366" r:id="rId34"/>
    <p:sldId id="388" r:id="rId35"/>
    <p:sldId id="367" r:id="rId36"/>
    <p:sldId id="376" r:id="rId37"/>
    <p:sldId id="377" r:id="rId38"/>
    <p:sldId id="378" r:id="rId39"/>
    <p:sldId id="37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viz Yegani" initials="PY" lastIdx="1" clrIdx="0">
    <p:extLst>
      <p:ext uri="{19B8F6BF-5375-455C-9EA6-DF929625EA0E}">
        <p15:presenceInfo xmlns:p15="http://schemas.microsoft.com/office/powerpoint/2012/main" userId="S-1-5-21-147214757-305610072-1517763936-40916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DBF9EE"/>
    <a:srgbClr val="44546A"/>
    <a:srgbClr val="009893"/>
    <a:srgbClr val="006F8D"/>
    <a:srgbClr val="BCE4FC"/>
    <a:srgbClr val="B9F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02" autoAdjust="0"/>
    <p:restoredTop sz="95603" autoAdjust="0"/>
  </p:normalViewPr>
  <p:slideViewPr>
    <p:cSldViewPr snapToGrid="0" snapToObjects="1">
      <p:cViewPr varScale="1">
        <p:scale>
          <a:sx n="124" d="100"/>
          <a:sy n="124" d="100"/>
        </p:scale>
        <p:origin x="114" y="408"/>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4/30/2018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682244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1151045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2866261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18</a:t>
            </a:fld>
            <a:endParaRPr lang="en-US"/>
          </a:p>
        </p:txBody>
      </p:sp>
    </p:spTree>
    <p:extLst>
      <p:ext uri="{BB962C8B-B14F-4D97-AF65-F5344CB8AC3E}">
        <p14:creationId xmlns:p14="http://schemas.microsoft.com/office/powerpoint/2010/main" val="3974259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21</a:t>
            </a:fld>
            <a:endParaRPr lang="en-US"/>
          </a:p>
        </p:txBody>
      </p:sp>
    </p:spTree>
    <p:extLst>
      <p:ext uri="{BB962C8B-B14F-4D97-AF65-F5344CB8AC3E}">
        <p14:creationId xmlns:p14="http://schemas.microsoft.com/office/powerpoint/2010/main" val="1019798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22</a:t>
            </a:fld>
            <a:endParaRPr lang="en-US"/>
          </a:p>
        </p:txBody>
      </p:sp>
    </p:spTree>
    <p:extLst>
      <p:ext uri="{BB962C8B-B14F-4D97-AF65-F5344CB8AC3E}">
        <p14:creationId xmlns:p14="http://schemas.microsoft.com/office/powerpoint/2010/main" val="2380586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23</a:t>
            </a:fld>
            <a:endParaRPr lang="en-US"/>
          </a:p>
        </p:txBody>
      </p:sp>
    </p:spTree>
    <p:extLst>
      <p:ext uri="{BB962C8B-B14F-4D97-AF65-F5344CB8AC3E}">
        <p14:creationId xmlns:p14="http://schemas.microsoft.com/office/powerpoint/2010/main" val="4273634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25</a:t>
            </a:fld>
            <a:endParaRPr lang="en-US"/>
          </a:p>
        </p:txBody>
      </p:sp>
    </p:spTree>
    <p:extLst>
      <p:ext uri="{BB962C8B-B14F-4D97-AF65-F5344CB8AC3E}">
        <p14:creationId xmlns:p14="http://schemas.microsoft.com/office/powerpoint/2010/main" val="3563225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29</a:t>
            </a:fld>
            <a:endParaRPr lang="en-US"/>
          </a:p>
        </p:txBody>
      </p:sp>
    </p:spTree>
    <p:extLst>
      <p:ext uri="{BB962C8B-B14F-4D97-AF65-F5344CB8AC3E}">
        <p14:creationId xmlns:p14="http://schemas.microsoft.com/office/powerpoint/2010/main" val="483050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33</a:t>
            </a:fld>
            <a:endParaRPr lang="en-US"/>
          </a:p>
        </p:txBody>
      </p:sp>
    </p:spTree>
    <p:extLst>
      <p:ext uri="{BB962C8B-B14F-4D97-AF65-F5344CB8AC3E}">
        <p14:creationId xmlns:p14="http://schemas.microsoft.com/office/powerpoint/2010/main" val="2841301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842434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a:t>
            </a:fld>
            <a:endParaRPr lang="en-US"/>
          </a:p>
        </p:txBody>
      </p:sp>
    </p:spTree>
    <p:extLst>
      <p:ext uri="{BB962C8B-B14F-4D97-AF65-F5344CB8AC3E}">
        <p14:creationId xmlns:p14="http://schemas.microsoft.com/office/powerpoint/2010/main" val="127667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8</a:t>
            </a:fld>
            <a:endParaRPr lang="en-US"/>
          </a:p>
        </p:txBody>
      </p:sp>
    </p:spTree>
    <p:extLst>
      <p:ext uri="{BB962C8B-B14F-4D97-AF65-F5344CB8AC3E}">
        <p14:creationId xmlns:p14="http://schemas.microsoft.com/office/powerpoint/2010/main" val="2289535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553217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10</a:t>
            </a:fld>
            <a:endParaRPr lang="en-US"/>
          </a:p>
        </p:txBody>
      </p:sp>
    </p:spTree>
    <p:extLst>
      <p:ext uri="{BB962C8B-B14F-4D97-AF65-F5344CB8AC3E}">
        <p14:creationId xmlns:p14="http://schemas.microsoft.com/office/powerpoint/2010/main" val="1463464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11</a:t>
            </a:fld>
            <a:endParaRPr lang="en-US"/>
          </a:p>
        </p:txBody>
      </p:sp>
    </p:spTree>
    <p:extLst>
      <p:ext uri="{BB962C8B-B14F-4D97-AF65-F5344CB8AC3E}">
        <p14:creationId xmlns:p14="http://schemas.microsoft.com/office/powerpoint/2010/main" val="882743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159103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42738576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24289"/>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255555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4000" b="0" kern="1200" dirty="0">
                <a:solidFill>
                  <a:srgbClr val="004D86"/>
                </a:solidFill>
                <a:latin typeface="Microsoft YaHei" panose="020B0503020204020204" pitchFamily="34" charset="-122"/>
                <a:ea typeface="Microsoft YaHei" panose="020B0503020204020204" pitchFamily="34" charset="-122"/>
                <a:cs typeface="Arial" panose="020B0604020202020204" pitchFamily="34" charset="0"/>
              </a:defRPr>
            </a:lvl1pPr>
          </a:lstStyle>
          <a:p>
            <a:pPr lvl="0"/>
            <a:r>
              <a:rPr lang="zh-CN" altLang="en-US" smtClean="0"/>
              <a:t>单击此处编辑母版标题样式</a:t>
            </a:r>
            <a:endParaRPr lang="zh-CN" altLang="en-US" dirty="0"/>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0735"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14219866"/>
      </p:ext>
    </p:extLst>
  </p:cSld>
  <p:clrMapOvr>
    <a:masterClrMapping/>
  </p:clrMapOvr>
  <p:transitio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3AAB8DEC-FE24-48FC-A499-C510332ABAA6}" type="datetimeFigureOut">
              <a:rPr lang="en-US" smtClean="0"/>
              <a:t>4/30/2018</a:t>
            </a:fld>
            <a:endParaRPr 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灯片编号占位符 5"/>
          <p:cNvSpPr>
            <a:spLocks noGrp="1"/>
          </p:cNvSpPr>
          <p:nvPr>
            <p:ph type="sldNum" sz="quarter" idx="12"/>
          </p:nvPr>
        </p:nvSpPr>
        <p:spPr>
          <a:xfrm>
            <a:off x="11440443" y="6190534"/>
            <a:ext cx="256771" cy="253885"/>
          </a:xfrm>
        </p:spPr>
        <p:txBody>
          <a:bodyPr/>
          <a:lstStyle/>
          <a:p>
            <a:fld id="{4AA5F8CA-0F33-4411-822A-05FF2EFCBC9C}" type="slidenum">
              <a:rPr lang="en-US" smtClean="0"/>
              <a:t>‹#›</a:t>
            </a:fld>
            <a:endParaRPr lang="en-US"/>
          </a:p>
        </p:txBody>
      </p:sp>
    </p:spTree>
    <p:extLst>
      <p:ext uri="{BB962C8B-B14F-4D97-AF65-F5344CB8AC3E}">
        <p14:creationId xmlns:p14="http://schemas.microsoft.com/office/powerpoint/2010/main" val="85283946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 id="2147483657" r:id="rId6"/>
    <p:sldLayoutId id="2147483658"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docs.microsoft.com/en-us/dotnet/standard/microservices-architecture/microservice-ddd-cqrs-patterns/microservice-domain-mode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services-networking/servic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iki.onap.org/display/DW/OOM+User+Guid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tmforum.org/resources/exploratory-report/ig1118-ossbss-futures-architecture-r15-5-1/" TargetMode="External"/><Relationship Id="rId2" Type="http://schemas.openxmlformats.org/officeDocument/2006/relationships/hyperlink" Target="https://wiki.onap.org/display/DW/Microservices+Industry+Perspectives" TargetMode="External"/><Relationship Id="rId1" Type="http://schemas.openxmlformats.org/officeDocument/2006/relationships/slideLayout" Target="../slideLayouts/slideLayout2.xml"/><Relationship Id="rId5" Type="http://schemas.openxmlformats.org/officeDocument/2006/relationships/hyperlink" Target="https://wiki.opnfv.org/display/PROJ/Clover" TargetMode="External"/><Relationship Id="rId4" Type="http://schemas.openxmlformats.org/officeDocument/2006/relationships/hyperlink" Target="https://www.developer.com/open/domain-driven-design-understanding-bounded-context-and-the-context-map.htm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s://12factor.net/"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2.wmf"/><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26" Type="http://schemas.openxmlformats.org/officeDocument/2006/relationships/image" Target="../media/image39.pn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image" Target="../media/image15.png"/><Relationship Id="rId16" Type="http://schemas.openxmlformats.org/officeDocument/2006/relationships/image" Target="../media/image29.png"/><Relationship Id="rId20" Type="http://schemas.openxmlformats.org/officeDocument/2006/relationships/image" Target="../media/image33.png"/><Relationship Id="rId29"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png"/><Relationship Id="rId24" Type="http://schemas.openxmlformats.org/officeDocument/2006/relationships/image" Target="../media/image37.pn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6.png"/><Relationship Id="rId28" Type="http://schemas.openxmlformats.org/officeDocument/2006/relationships/image" Target="../media/image41.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 Id="rId27" Type="http://schemas.openxmlformats.org/officeDocument/2006/relationships/image" Target="../media/image40.png"/></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zipkin.io/" TargetMode="External"/><Relationship Id="rId7" Type="http://schemas.openxmlformats.org/officeDocument/2006/relationships/hyperlink" Target="https://github.com/uber/jaeger-client-jav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zipkin.io/" TargetMode="External"/><Relationship Id="rId5" Type="http://schemas.openxmlformats.org/officeDocument/2006/relationships/hyperlink" Target="https://uber.github.io/jaeger/" TargetMode="External"/><Relationship Id="rId4" Type="http://schemas.openxmlformats.org/officeDocument/2006/relationships/hyperlink" Target="https://jaeger.readthedocs.i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iki.onap.org/display/DW/RESTful+API+Design+Specification"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22729" y="2286765"/>
            <a:ext cx="11448742" cy="3798989"/>
          </a:xfrm>
          <a:solidFill>
            <a:srgbClr val="00B0F0"/>
          </a:solidFill>
        </p:spPr>
        <p:txBody>
          <a:bodyPr>
            <a:normAutofit fontScale="90000"/>
          </a:bodyPr>
          <a:lstStyle/>
          <a:p>
            <a:r>
              <a:rPr lang="en-US" sz="4000" dirty="0" smtClean="0"/>
              <a:t/>
            </a:r>
            <a:br>
              <a:rPr lang="en-US" sz="4000" dirty="0" smtClean="0"/>
            </a:br>
            <a:r>
              <a:rPr lang="en-US" sz="3600" b="1" dirty="0">
                <a:solidFill>
                  <a:schemeClr val="tx1"/>
                </a:solidFill>
                <a:latin typeface="Aharoni" panose="02010803020104030203" pitchFamily="2" charset="-79"/>
                <a:cs typeface="Aharoni" panose="02010803020104030203" pitchFamily="2" charset="-79"/>
              </a:rPr>
              <a:t>ONAP</a:t>
            </a:r>
            <a:r>
              <a:rPr lang="en-US" sz="4000" dirty="0" smtClean="0"/>
              <a:t> </a:t>
            </a:r>
            <a:r>
              <a:rPr lang="en-US" sz="3600" b="1" dirty="0" smtClean="0">
                <a:solidFill>
                  <a:schemeClr val="tx1"/>
                </a:solidFill>
                <a:latin typeface="Aharoni" panose="02010803020104030203" pitchFamily="2" charset="-79"/>
                <a:cs typeface="Aharoni" panose="02010803020104030203" pitchFamily="2" charset="-79"/>
              </a:rPr>
              <a:t>Microservices Architecture</a:t>
            </a:r>
            <a:br>
              <a:rPr lang="en-US" sz="3600" b="1" dirty="0" smtClean="0">
                <a:solidFill>
                  <a:schemeClr val="tx1"/>
                </a:solidFill>
                <a:latin typeface="Aharoni" panose="02010803020104030203" pitchFamily="2" charset="-79"/>
                <a:cs typeface="Aharoni" panose="02010803020104030203" pitchFamily="2" charset="-79"/>
              </a:rPr>
            </a:br>
            <a:r>
              <a:rPr lang="en-US" sz="3600" b="1" dirty="0">
                <a:solidFill>
                  <a:schemeClr val="tx1"/>
                </a:solidFill>
                <a:latin typeface="Aharoni" panose="02010803020104030203" pitchFamily="2" charset="-79"/>
                <a:cs typeface="Aharoni" panose="02010803020104030203" pitchFamily="2" charset="-79"/>
              </a:rPr>
              <a:t/>
            </a:r>
            <a:br>
              <a:rPr lang="en-US" sz="3600" b="1" dirty="0">
                <a:solidFill>
                  <a:schemeClr val="tx1"/>
                </a:solidFill>
                <a:latin typeface="Aharoni" panose="02010803020104030203" pitchFamily="2" charset="-79"/>
                <a:cs typeface="Aharoni" panose="02010803020104030203" pitchFamily="2" charset="-79"/>
              </a:rPr>
            </a:br>
            <a:r>
              <a:rPr lang="en-US" sz="2400" b="1" dirty="0" smtClean="0">
                <a:solidFill>
                  <a:schemeClr val="accent5">
                    <a:lumMod val="50000"/>
                  </a:schemeClr>
                </a:solidFill>
                <a:latin typeface="Aharoni" panose="02010803020104030203" pitchFamily="2" charset="-79"/>
                <a:cs typeface="Aharoni" panose="02010803020104030203" pitchFamily="2" charset="-79"/>
              </a:rPr>
              <a:t>Tiger Team Architecture Update</a:t>
            </a:r>
            <a:r>
              <a:rPr lang="en-US" sz="2700" b="1" dirty="0" smtClean="0">
                <a:solidFill>
                  <a:srgbClr val="0070C0"/>
                </a:solidFill>
                <a:latin typeface="Aharoni" panose="02010803020104030203" pitchFamily="2" charset="-79"/>
                <a:cs typeface="Aharoni" panose="02010803020104030203" pitchFamily="2" charset="-79"/>
              </a:rPr>
              <a:t/>
            </a:r>
            <a:br>
              <a:rPr lang="en-US" sz="2700" b="1" dirty="0" smtClean="0">
                <a:solidFill>
                  <a:srgbClr val="0070C0"/>
                </a:solidFill>
                <a:latin typeface="Aharoni" panose="02010803020104030203" pitchFamily="2" charset="-79"/>
                <a:cs typeface="Aharoni" panose="02010803020104030203" pitchFamily="2" charset="-79"/>
              </a:rPr>
            </a:br>
            <a:r>
              <a:rPr lang="en-US" dirty="0" smtClean="0">
                <a:solidFill>
                  <a:srgbClr val="0070C0"/>
                </a:solidFill>
                <a:latin typeface="Aharoni" panose="02010803020104030203" pitchFamily="2" charset="-79"/>
                <a:cs typeface="Aharoni" panose="02010803020104030203" pitchFamily="2" charset="-79"/>
              </a:rPr>
              <a:t/>
            </a:r>
            <a:br>
              <a:rPr lang="en-US" dirty="0" smtClean="0">
                <a:solidFill>
                  <a:srgbClr val="0070C0"/>
                </a:solidFill>
                <a:latin typeface="Aharoni" panose="02010803020104030203" pitchFamily="2" charset="-79"/>
                <a:cs typeface="Aharoni" panose="02010803020104030203" pitchFamily="2" charset="-79"/>
              </a:rPr>
            </a:br>
            <a:r>
              <a:rPr lang="en-US" sz="2000" b="1" dirty="0" smtClean="0">
                <a:solidFill>
                  <a:schemeClr val="tx1"/>
                </a:solidFill>
                <a:latin typeface="Aharoni" panose="02010803020104030203" pitchFamily="2" charset="-79"/>
                <a:cs typeface="Aharoni" panose="02010803020104030203" pitchFamily="2" charset="-79"/>
              </a:rPr>
              <a:t>Parviz </a:t>
            </a:r>
            <a:r>
              <a:rPr lang="en-US" sz="2000" b="1" dirty="0" smtClean="0">
                <a:solidFill>
                  <a:schemeClr val="tx1"/>
                </a:solidFill>
                <a:latin typeface="Aharoni" panose="02010803020104030203" pitchFamily="2" charset="-79"/>
                <a:cs typeface="Aharoni" panose="02010803020104030203" pitchFamily="2" charset="-79"/>
              </a:rPr>
              <a:t>Yegani: ONAP Architecture Tiger Team Leader</a:t>
            </a:r>
            <a:br>
              <a:rPr lang="en-US" sz="2000" b="1" dirty="0" smtClean="0">
                <a:solidFill>
                  <a:schemeClr val="tx1"/>
                </a:solidFill>
                <a:latin typeface="Aharoni" panose="02010803020104030203" pitchFamily="2" charset="-79"/>
                <a:cs typeface="Aharoni" panose="02010803020104030203" pitchFamily="2" charset="-79"/>
              </a:rPr>
            </a:br>
            <a:r>
              <a:rPr lang="en-US" sz="1600" b="1" dirty="0" smtClean="0">
                <a:solidFill>
                  <a:schemeClr val="tx1"/>
                </a:solidFill>
                <a:latin typeface="Aharoni" panose="02010803020104030203" pitchFamily="2" charset="-79"/>
                <a:cs typeface="Aharoni" panose="02010803020104030203" pitchFamily="2" charset="-79"/>
              </a:rPr>
              <a:t/>
            </a:r>
            <a:br>
              <a:rPr lang="en-US" sz="1600" b="1" dirty="0" smtClean="0">
                <a:solidFill>
                  <a:schemeClr val="tx1"/>
                </a:solidFill>
                <a:latin typeface="Aharoni" panose="02010803020104030203" pitchFamily="2" charset="-79"/>
                <a:cs typeface="Aharoni" panose="02010803020104030203" pitchFamily="2" charset="-79"/>
              </a:rPr>
            </a:br>
            <a:r>
              <a:rPr lang="en-US" sz="2000" b="1" dirty="0">
                <a:solidFill>
                  <a:schemeClr val="tx1"/>
                </a:solidFill>
                <a:latin typeface="Aharoni" panose="02010803020104030203" pitchFamily="2" charset="-79"/>
                <a:cs typeface="Aharoni" panose="02010803020104030203" pitchFamily="2" charset="-79"/>
              </a:rPr>
              <a:t>Contributors: </a:t>
            </a:r>
            <a:r>
              <a:rPr lang="en-US" sz="2200" b="1" dirty="0">
                <a:solidFill>
                  <a:schemeClr val="tx1"/>
                </a:solidFill>
                <a:latin typeface="Aharoni" panose="02010803020104030203" pitchFamily="2" charset="-79"/>
                <a:cs typeface="Aharoni" panose="02010803020104030203" pitchFamily="2" charset="-79"/>
              </a:rPr>
              <a:t/>
            </a:r>
            <a:br>
              <a:rPr lang="en-US" sz="2200" b="1" dirty="0">
                <a:solidFill>
                  <a:schemeClr val="tx1"/>
                </a:solidFill>
                <a:latin typeface="Aharoni" panose="02010803020104030203" pitchFamily="2" charset="-79"/>
                <a:cs typeface="Aharoni" panose="02010803020104030203" pitchFamily="2" charset="-79"/>
              </a:rPr>
            </a:br>
            <a:r>
              <a:rPr lang="en-US" sz="1800" b="1" dirty="0" smtClean="0">
                <a:solidFill>
                  <a:schemeClr val="tx1"/>
                </a:solidFill>
                <a:latin typeface="Aharoni" panose="02010803020104030203" pitchFamily="2" charset="-79"/>
                <a:cs typeface="Aharoni" panose="02010803020104030203" pitchFamily="2" charset="-79"/>
              </a:rPr>
              <a:t>Manoj Nair (Netcracker), </a:t>
            </a:r>
            <a:r>
              <a:rPr lang="en-US" sz="1800" b="1" dirty="0">
                <a:solidFill>
                  <a:schemeClr val="tx1"/>
                </a:solidFill>
                <a:latin typeface="Aharoni" panose="02010803020104030203" pitchFamily="2" charset="-79"/>
                <a:cs typeface="Aharoni" panose="02010803020104030203" pitchFamily="2" charset="-79"/>
              </a:rPr>
              <a:t>Huabing Zhao (</a:t>
            </a:r>
            <a:r>
              <a:rPr lang="en-US" sz="1800" b="1" dirty="0" smtClean="0">
                <a:solidFill>
                  <a:schemeClr val="tx1"/>
                </a:solidFill>
                <a:latin typeface="Aharoni" panose="02010803020104030203" pitchFamily="2" charset="-79"/>
                <a:cs typeface="Aharoni" panose="02010803020104030203" pitchFamily="2" charset="-79"/>
              </a:rPr>
              <a:t>ZTE)</a:t>
            </a:r>
            <a:r>
              <a:rPr lang="fr-FR" sz="1800" dirty="0" smtClean="0">
                <a:solidFill>
                  <a:schemeClr val="tx1"/>
                </a:solidFill>
                <a:latin typeface="Aharoni" panose="02010803020104030203" pitchFamily="2" charset="-79"/>
                <a:cs typeface="Aharoni" panose="02010803020104030203" pitchFamily="2" charset="-79"/>
              </a:rPr>
              <a:t>, </a:t>
            </a:r>
            <a:r>
              <a:rPr lang="en-US" sz="1800" b="1" dirty="0" smtClean="0">
                <a:solidFill>
                  <a:schemeClr val="tx1"/>
                </a:solidFill>
                <a:latin typeface="Aharoni" panose="02010803020104030203" pitchFamily="2" charset="-79"/>
                <a:cs typeface="Aharoni" panose="02010803020104030203" pitchFamily="2" charset="-79"/>
              </a:rPr>
              <a:t>Alex Vul (Intel), Nigel Davis (</a:t>
            </a:r>
            <a:r>
              <a:rPr lang="en-US" sz="1800" b="1" dirty="0" err="1" smtClean="0">
                <a:solidFill>
                  <a:schemeClr val="tx1"/>
                </a:solidFill>
                <a:latin typeface="Aharoni" panose="02010803020104030203" pitchFamily="2" charset="-79"/>
                <a:cs typeface="Aharoni" panose="02010803020104030203" pitchFamily="2" charset="-79"/>
              </a:rPr>
              <a:t>Ciena</a:t>
            </a:r>
            <a:r>
              <a:rPr lang="en-US" sz="1800" b="1" dirty="0" smtClean="0">
                <a:solidFill>
                  <a:schemeClr val="tx1"/>
                </a:solidFill>
                <a:latin typeface="Aharoni" panose="02010803020104030203" pitchFamily="2" charset="-79"/>
                <a:cs typeface="Aharoni" panose="02010803020104030203" pitchFamily="2" charset="-79"/>
              </a:rPr>
              <a:t>), </a:t>
            </a:r>
            <a:r>
              <a:rPr lang="en-US" sz="1800" b="1" dirty="0">
                <a:solidFill>
                  <a:schemeClr val="tx1"/>
                </a:solidFill>
                <a:latin typeface="Aharoni" panose="02010803020104030203" pitchFamily="2" charset="-79"/>
                <a:cs typeface="Aharoni" panose="02010803020104030203" pitchFamily="2" charset="-79"/>
              </a:rPr>
              <a:t>Ramki Krishnan (VMware</a:t>
            </a:r>
            <a:r>
              <a:rPr lang="en-US" sz="1800" b="1" dirty="0" smtClean="0">
                <a:solidFill>
                  <a:schemeClr val="tx1"/>
                </a:solidFill>
                <a:latin typeface="Aharoni" panose="02010803020104030203" pitchFamily="2" charset="-79"/>
                <a:cs typeface="Aharoni" panose="02010803020104030203" pitchFamily="2" charset="-79"/>
              </a:rPr>
              <a:t>) </a:t>
            </a:r>
            <a:r>
              <a:rPr lang="en-US" sz="2200" dirty="0">
                <a:solidFill>
                  <a:schemeClr val="tx1"/>
                </a:solidFill>
                <a:latin typeface="Aharoni" panose="02010803020104030203" pitchFamily="2" charset="-79"/>
                <a:cs typeface="Aharoni" panose="02010803020104030203" pitchFamily="2" charset="-79"/>
              </a:rPr>
              <a:t/>
            </a:r>
            <a:br>
              <a:rPr lang="en-US" sz="2200" dirty="0">
                <a:solidFill>
                  <a:schemeClr val="tx1"/>
                </a:solidFill>
                <a:latin typeface="Aharoni" panose="02010803020104030203" pitchFamily="2" charset="-79"/>
                <a:cs typeface="Aharoni" panose="02010803020104030203" pitchFamily="2" charset="-79"/>
              </a:rPr>
            </a:br>
            <a:r>
              <a:rPr lang="en-US" sz="2200" dirty="0" smtClean="0">
                <a:solidFill>
                  <a:schemeClr val="tx1"/>
                </a:solidFill>
                <a:latin typeface="Aharoni" panose="02010803020104030203" pitchFamily="2" charset="-79"/>
                <a:cs typeface="Aharoni" panose="02010803020104030203" pitchFamily="2" charset="-79"/>
              </a:rPr>
              <a:t/>
            </a:r>
            <a:br>
              <a:rPr lang="en-US" sz="2200" dirty="0" smtClean="0">
                <a:solidFill>
                  <a:schemeClr val="tx1"/>
                </a:solidFill>
                <a:latin typeface="Aharoni" panose="02010803020104030203" pitchFamily="2" charset="-79"/>
                <a:cs typeface="Aharoni" panose="02010803020104030203" pitchFamily="2" charset="-79"/>
              </a:rPr>
            </a:br>
            <a:r>
              <a:rPr lang="en-US" sz="1800" dirty="0" smtClean="0">
                <a:solidFill>
                  <a:schemeClr val="tx1"/>
                </a:solidFill>
                <a:latin typeface="Aharoni" panose="02010803020104030203" pitchFamily="2" charset="-79"/>
                <a:cs typeface="Aharoni" panose="02010803020104030203" pitchFamily="2" charset="-79"/>
              </a:rPr>
              <a:t>May </a:t>
            </a:r>
            <a:r>
              <a:rPr lang="en-US" sz="1800" dirty="0">
                <a:solidFill>
                  <a:schemeClr val="tx1"/>
                </a:solidFill>
                <a:latin typeface="Aharoni" panose="02010803020104030203" pitchFamily="2" charset="-79"/>
                <a:cs typeface="Aharoni" panose="02010803020104030203" pitchFamily="2" charset="-79"/>
              </a:rPr>
              <a:t>1</a:t>
            </a:r>
            <a:r>
              <a:rPr lang="en-US" sz="1800" dirty="0" smtClean="0">
                <a:solidFill>
                  <a:schemeClr val="tx1"/>
                </a:solidFill>
                <a:latin typeface="Aharoni" panose="02010803020104030203" pitchFamily="2" charset="-79"/>
                <a:cs typeface="Aharoni" panose="02010803020104030203" pitchFamily="2" charset="-79"/>
              </a:rPr>
              <a:t>, </a:t>
            </a:r>
            <a:r>
              <a:rPr lang="en-US" sz="1800" dirty="0" smtClean="0">
                <a:solidFill>
                  <a:schemeClr val="tx1"/>
                </a:solidFill>
                <a:latin typeface="Aharoni" panose="02010803020104030203" pitchFamily="2" charset="-79"/>
                <a:cs typeface="Aharoni" panose="02010803020104030203" pitchFamily="2" charset="-79"/>
              </a:rPr>
              <a:t>2018</a:t>
            </a:r>
            <a:r>
              <a:rPr lang="en-US" sz="2200" dirty="0" smtClean="0">
                <a:solidFill>
                  <a:schemeClr val="tx1"/>
                </a:solidFill>
                <a:latin typeface="Aharoni" panose="02010803020104030203" pitchFamily="2" charset="-79"/>
                <a:cs typeface="Aharoni" panose="02010803020104030203" pitchFamily="2" charset="-79"/>
              </a:rPr>
              <a:t/>
            </a:r>
            <a:br>
              <a:rPr lang="en-US" sz="2200" dirty="0" smtClean="0">
                <a:solidFill>
                  <a:schemeClr val="tx1"/>
                </a:solidFill>
                <a:latin typeface="Aharoni" panose="02010803020104030203" pitchFamily="2" charset="-79"/>
                <a:cs typeface="Aharoni" panose="02010803020104030203" pitchFamily="2" charset="-79"/>
              </a:rPr>
            </a:br>
            <a:endParaRPr lang="en-US" sz="1000"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pPr algn="ctr"/>
            <a:r>
              <a:rPr lang="en-US" b="1" dirty="0" smtClean="0"/>
              <a:t>Domain Driven Design Concept</a:t>
            </a:r>
            <a:endParaRPr lang="en-US" b="1" dirty="0"/>
          </a:p>
        </p:txBody>
      </p:sp>
      <p:sp>
        <p:nvSpPr>
          <p:cNvPr id="4" name="Text Placeholder 3"/>
          <p:cNvSpPr>
            <a:spLocks noGrp="1"/>
          </p:cNvSpPr>
          <p:nvPr>
            <p:ph type="body" sz="quarter" idx="10"/>
          </p:nvPr>
        </p:nvSpPr>
        <p:spPr/>
        <p:txBody>
          <a:bodyPr>
            <a:noAutofit/>
          </a:bodyPr>
          <a:lstStyle/>
          <a:p>
            <a:r>
              <a:rPr lang="en-US" sz="2000" dirty="0" smtClean="0">
                <a:solidFill>
                  <a:schemeClr val="tx1"/>
                </a:solidFill>
                <a:latin typeface="Aharoni" panose="02010803020104030203" pitchFamily="2" charset="-79"/>
                <a:cs typeface="Aharoni" panose="02010803020104030203" pitchFamily="2" charset="-79"/>
              </a:rPr>
              <a:t>Top down approach of designing Microservices </a:t>
            </a:r>
          </a:p>
          <a:p>
            <a:r>
              <a:rPr lang="en-US" sz="2000" dirty="0" smtClean="0">
                <a:solidFill>
                  <a:schemeClr val="tx1"/>
                </a:solidFill>
                <a:latin typeface="Aharoni" panose="02010803020104030203" pitchFamily="2" charset="-79"/>
                <a:cs typeface="Aharoni" panose="02010803020104030203" pitchFamily="2" charset="-79"/>
              </a:rPr>
              <a:t>Domain-driven </a:t>
            </a:r>
            <a:r>
              <a:rPr lang="en-US" sz="2000" dirty="0">
                <a:solidFill>
                  <a:schemeClr val="tx1"/>
                </a:solidFill>
                <a:latin typeface="Aharoni" panose="02010803020104030203" pitchFamily="2" charset="-79"/>
                <a:cs typeface="Aharoni" panose="02010803020104030203" pitchFamily="2" charset="-79"/>
              </a:rPr>
              <a:t>design (</a:t>
            </a:r>
            <a:r>
              <a:rPr lang="en-US" sz="2000" dirty="0">
                <a:solidFill>
                  <a:srgbClr val="0070C0"/>
                </a:solidFill>
                <a:latin typeface="Aharoni" panose="02010803020104030203" pitchFamily="2" charset="-79"/>
                <a:cs typeface="Aharoni" panose="02010803020104030203" pitchFamily="2" charset="-79"/>
              </a:rPr>
              <a:t>DDD</a:t>
            </a:r>
            <a:r>
              <a:rPr lang="en-US" sz="2000" dirty="0">
                <a:solidFill>
                  <a:schemeClr val="tx1"/>
                </a:solidFill>
                <a:latin typeface="Aharoni" panose="02010803020104030203" pitchFamily="2" charset="-79"/>
                <a:cs typeface="Aharoni" panose="02010803020104030203" pitchFamily="2" charset="-79"/>
              </a:rPr>
              <a:t>) advocates modeling based on the </a:t>
            </a:r>
            <a:r>
              <a:rPr lang="en-US" sz="2000" dirty="0" smtClean="0">
                <a:solidFill>
                  <a:schemeClr val="tx1"/>
                </a:solidFill>
                <a:latin typeface="Aharoni" panose="02010803020104030203" pitchFamily="2" charset="-79"/>
                <a:cs typeface="Aharoni" panose="02010803020104030203" pitchFamily="2" charset="-79"/>
              </a:rPr>
              <a:t>domain of business </a:t>
            </a:r>
          </a:p>
          <a:p>
            <a:r>
              <a:rPr lang="en-US" sz="2000" dirty="0" smtClean="0">
                <a:solidFill>
                  <a:schemeClr val="tx1"/>
                </a:solidFill>
                <a:latin typeface="Aharoni" panose="02010803020104030203" pitchFamily="2" charset="-79"/>
                <a:cs typeface="Aharoni" panose="02010803020104030203" pitchFamily="2" charset="-79"/>
              </a:rPr>
              <a:t>In the ONAP context Domain may be -  Hybrid Telecom Service Orchestration and Management  </a:t>
            </a:r>
          </a:p>
          <a:p>
            <a:r>
              <a:rPr lang="en-US" sz="2000" dirty="0">
                <a:solidFill>
                  <a:schemeClr val="tx1"/>
                </a:solidFill>
                <a:latin typeface="Aharoni" panose="02010803020104030203" pitchFamily="2" charset="-79"/>
                <a:cs typeface="Aharoni" panose="02010803020104030203" pitchFamily="2" charset="-79"/>
              </a:rPr>
              <a:t>In the context of building applications, DDD talks about problems as </a:t>
            </a:r>
            <a:r>
              <a:rPr lang="en-US" sz="2000" dirty="0" smtClean="0">
                <a:solidFill>
                  <a:schemeClr val="tx1"/>
                </a:solidFill>
                <a:latin typeface="Aharoni" panose="02010803020104030203" pitchFamily="2" charset="-79"/>
                <a:cs typeface="Aharoni" panose="02010803020104030203" pitchFamily="2" charset="-79"/>
              </a:rPr>
              <a:t>domains</a:t>
            </a:r>
          </a:p>
          <a:p>
            <a:r>
              <a:rPr lang="en-US" sz="2000" dirty="0">
                <a:solidFill>
                  <a:schemeClr val="tx1"/>
                </a:solidFill>
                <a:latin typeface="Aharoni" panose="02010803020104030203" pitchFamily="2" charset="-79"/>
                <a:cs typeface="Aharoni" panose="02010803020104030203" pitchFamily="2" charset="-79"/>
              </a:rPr>
              <a:t> It describes independent problem areas as </a:t>
            </a:r>
            <a:r>
              <a:rPr lang="en-US" sz="2000" dirty="0">
                <a:solidFill>
                  <a:srgbClr val="0070C0"/>
                </a:solidFill>
                <a:latin typeface="Aharoni" panose="02010803020104030203" pitchFamily="2" charset="-79"/>
                <a:cs typeface="Aharoni" panose="02010803020104030203" pitchFamily="2" charset="-79"/>
              </a:rPr>
              <a:t>Bounded Contexts </a:t>
            </a:r>
            <a:r>
              <a:rPr lang="en-US" sz="2000" dirty="0">
                <a:solidFill>
                  <a:schemeClr val="tx1"/>
                </a:solidFill>
                <a:latin typeface="Aharoni" panose="02010803020104030203" pitchFamily="2" charset="-79"/>
                <a:cs typeface="Aharoni" panose="02010803020104030203" pitchFamily="2" charset="-79"/>
              </a:rPr>
              <a:t>(each Bounded Context correlates to a microservice</a:t>
            </a:r>
            <a:r>
              <a:rPr lang="en-US" sz="2000" dirty="0" smtClean="0">
                <a:solidFill>
                  <a:schemeClr val="tx1"/>
                </a:solidFill>
                <a:latin typeface="Aharoni" panose="02010803020104030203" pitchFamily="2" charset="-79"/>
                <a:cs typeface="Aharoni" panose="02010803020104030203" pitchFamily="2" charset="-79"/>
              </a:rPr>
              <a:t>)</a:t>
            </a:r>
          </a:p>
          <a:p>
            <a:r>
              <a:rPr lang="en-US" sz="2000" dirty="0" smtClean="0">
                <a:solidFill>
                  <a:schemeClr val="tx1"/>
                </a:solidFill>
                <a:latin typeface="Aharoni" panose="02010803020104030203" pitchFamily="2" charset="-79"/>
                <a:cs typeface="Aharoni" panose="02010803020104030203" pitchFamily="2" charset="-79"/>
              </a:rPr>
              <a:t>Bounded contexts own its own domain data, logic and behavior </a:t>
            </a:r>
          </a:p>
          <a:p>
            <a:r>
              <a:rPr lang="en-US" sz="2000" dirty="0" smtClean="0">
                <a:solidFill>
                  <a:schemeClr val="tx1"/>
                </a:solidFill>
                <a:latin typeface="Aharoni" panose="02010803020104030203" pitchFamily="2" charset="-79"/>
                <a:cs typeface="Aharoni" panose="02010803020104030203" pitchFamily="2" charset="-79"/>
              </a:rPr>
              <a:t>In DDD to define the domain model for </a:t>
            </a:r>
            <a:r>
              <a:rPr lang="en-US" sz="2000" dirty="0">
                <a:solidFill>
                  <a:schemeClr val="tx1"/>
                </a:solidFill>
                <a:latin typeface="Aharoni" panose="02010803020104030203" pitchFamily="2" charset="-79"/>
                <a:cs typeface="Aharoni" panose="02010803020104030203" pitchFamily="2" charset="-79"/>
              </a:rPr>
              <a:t>each Bounded Context, </a:t>
            </a:r>
            <a:endParaRPr lang="en-US" sz="2000" dirty="0" smtClean="0">
              <a:solidFill>
                <a:schemeClr val="tx1"/>
              </a:solidFill>
              <a:latin typeface="Aharoni" panose="02010803020104030203" pitchFamily="2" charset="-79"/>
              <a:cs typeface="Aharoni" panose="02010803020104030203" pitchFamily="2" charset="-79"/>
            </a:endParaRPr>
          </a:p>
          <a:p>
            <a:pPr lvl="1"/>
            <a:r>
              <a:rPr lang="en-US" sz="1800" dirty="0" smtClean="0">
                <a:solidFill>
                  <a:schemeClr val="tx1"/>
                </a:solidFill>
                <a:latin typeface="Aharoni" panose="02010803020104030203" pitchFamily="2" charset="-79"/>
                <a:cs typeface="Aharoni" panose="02010803020104030203" pitchFamily="2" charset="-79"/>
              </a:rPr>
              <a:t> </a:t>
            </a:r>
            <a:r>
              <a:rPr lang="en-US" sz="1800" dirty="0">
                <a:solidFill>
                  <a:schemeClr val="tx1"/>
                </a:solidFill>
                <a:latin typeface="Aharoni" panose="02010803020104030203" pitchFamily="2" charset="-79"/>
                <a:cs typeface="Aharoni" panose="02010803020104030203" pitchFamily="2" charset="-79"/>
              </a:rPr>
              <a:t>identify and define the </a:t>
            </a:r>
            <a:r>
              <a:rPr lang="en-US" sz="1800" dirty="0" smtClean="0">
                <a:solidFill>
                  <a:schemeClr val="tx1"/>
                </a:solidFill>
                <a:latin typeface="Aharoni" panose="02010803020104030203" pitchFamily="2" charset="-79"/>
                <a:cs typeface="Aharoni" panose="02010803020104030203" pitchFamily="2" charset="-79"/>
              </a:rPr>
              <a:t>entities (and other patterns if required)</a:t>
            </a:r>
          </a:p>
          <a:p>
            <a:pPr lvl="1"/>
            <a:r>
              <a:rPr lang="en-US" sz="1800" dirty="0">
                <a:solidFill>
                  <a:schemeClr val="tx1"/>
                </a:solidFill>
                <a:latin typeface="Aharoni" panose="02010803020104030203" pitchFamily="2" charset="-79"/>
                <a:cs typeface="Aharoni" panose="02010803020104030203" pitchFamily="2" charset="-79"/>
              </a:rPr>
              <a:t>create a boundary around things that need cohesion</a:t>
            </a:r>
            <a:r>
              <a:rPr lang="en-US" sz="1800" dirty="0" smtClean="0">
                <a:solidFill>
                  <a:schemeClr val="tx1"/>
                </a:solidFill>
                <a:latin typeface="Aharoni" panose="02010803020104030203" pitchFamily="2" charset="-79"/>
                <a:cs typeface="Aharoni" panose="02010803020104030203" pitchFamily="2" charset="-79"/>
              </a:rPr>
              <a:t> </a:t>
            </a:r>
          </a:p>
          <a:p>
            <a:pPr lvl="1"/>
            <a:r>
              <a:rPr lang="en-US" sz="1800" dirty="0" smtClean="0">
                <a:solidFill>
                  <a:schemeClr val="tx1"/>
                </a:solidFill>
                <a:latin typeface="Aharoni" panose="02010803020104030203" pitchFamily="2" charset="-79"/>
                <a:cs typeface="Aharoni" panose="02010803020104030203" pitchFamily="2" charset="-79"/>
              </a:rPr>
              <a:t>build and refine domain model contained within the boundary that defines the context</a:t>
            </a:r>
          </a:p>
          <a:p>
            <a:pPr lvl="1"/>
            <a:r>
              <a:rPr lang="en-US" sz="1800" dirty="0" smtClean="0">
                <a:solidFill>
                  <a:schemeClr val="tx1"/>
                </a:solidFill>
                <a:latin typeface="Aharoni" panose="02010803020104030203" pitchFamily="2" charset="-79"/>
                <a:cs typeface="Aharoni" panose="02010803020104030203" pitchFamily="2" charset="-79"/>
              </a:rPr>
              <a:t>Each bounded context can be modelled as a microservice </a:t>
            </a:r>
          </a:p>
          <a:p>
            <a:pPr lvl="1"/>
            <a:endParaRPr lang="en-US" sz="1800" dirty="0" smtClean="0"/>
          </a:p>
        </p:txBody>
      </p:sp>
    </p:spTree>
    <p:extLst>
      <p:ext uri="{BB962C8B-B14F-4D97-AF65-F5344CB8AC3E}">
        <p14:creationId xmlns:p14="http://schemas.microsoft.com/office/powerpoint/2010/main" val="415380938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pPr algn="ctr"/>
            <a:r>
              <a:rPr lang="en-US" b="1" dirty="0" smtClean="0"/>
              <a:t>Domain Entity Pattern</a:t>
            </a:r>
            <a:endParaRPr lang="en-US" b="1" dirty="0"/>
          </a:p>
        </p:txBody>
      </p:sp>
      <p:sp>
        <p:nvSpPr>
          <p:cNvPr id="4" name="Text Placeholder 3"/>
          <p:cNvSpPr>
            <a:spLocks noGrp="1"/>
          </p:cNvSpPr>
          <p:nvPr>
            <p:ph type="body" sz="quarter" idx="10"/>
          </p:nvPr>
        </p:nvSpPr>
        <p:spPr/>
        <p:txBody>
          <a:bodyPr>
            <a:noAutofit/>
          </a:bodyPr>
          <a:lstStyle/>
          <a:p>
            <a:r>
              <a:rPr lang="en-US" sz="2400" dirty="0">
                <a:solidFill>
                  <a:schemeClr val="tx1"/>
                </a:solidFill>
                <a:latin typeface="Aharoni" panose="02010803020104030203" pitchFamily="2" charset="-79"/>
                <a:cs typeface="Aharoni" panose="02010803020104030203" pitchFamily="2" charset="-79"/>
              </a:rPr>
              <a:t>Entities represent domain objects and are primarily defined by their </a:t>
            </a:r>
            <a:r>
              <a:rPr lang="en-US" sz="2400" dirty="0" smtClean="0">
                <a:solidFill>
                  <a:schemeClr val="tx1"/>
                </a:solidFill>
                <a:latin typeface="Aharoni" panose="02010803020104030203" pitchFamily="2" charset="-79"/>
                <a:cs typeface="Aharoni" panose="02010803020104030203" pitchFamily="2" charset="-79"/>
              </a:rPr>
              <a:t>identity and </a:t>
            </a:r>
            <a:r>
              <a:rPr lang="en-US" sz="2400" dirty="0">
                <a:solidFill>
                  <a:schemeClr val="tx1"/>
                </a:solidFill>
                <a:latin typeface="Aharoni" panose="02010803020104030203" pitchFamily="2" charset="-79"/>
                <a:cs typeface="Aharoni" panose="02010803020104030203" pitchFamily="2" charset="-79"/>
              </a:rPr>
              <a:t>not only by the attributes that comprise them</a:t>
            </a:r>
            <a:endParaRPr lang="en-US" sz="2400" dirty="0" smtClean="0">
              <a:solidFill>
                <a:schemeClr val="tx1"/>
              </a:solidFill>
              <a:latin typeface="Aharoni" panose="02010803020104030203" pitchFamily="2" charset="-79"/>
              <a:cs typeface="Aharoni" panose="02010803020104030203" pitchFamily="2" charset="-79"/>
            </a:endParaRPr>
          </a:p>
          <a:p>
            <a:r>
              <a:rPr lang="en-US" sz="2400" dirty="0" smtClean="0">
                <a:solidFill>
                  <a:schemeClr val="tx1"/>
                </a:solidFill>
                <a:latin typeface="Aharoni" panose="02010803020104030203" pitchFamily="2" charset="-79"/>
                <a:cs typeface="Aharoni" panose="02010803020104030203" pitchFamily="2" charset="-79"/>
              </a:rPr>
              <a:t>An </a:t>
            </a:r>
            <a:r>
              <a:rPr lang="en-US" sz="2400" dirty="0">
                <a:solidFill>
                  <a:schemeClr val="tx1"/>
                </a:solidFill>
                <a:latin typeface="Aharoni" panose="02010803020104030203" pitchFamily="2" charset="-79"/>
                <a:cs typeface="Aharoni" panose="02010803020104030203" pitchFamily="2" charset="-79"/>
              </a:rPr>
              <a:t>entity’s identity can cross multiple microservices or </a:t>
            </a:r>
            <a:r>
              <a:rPr lang="en-US" sz="2400" dirty="0">
                <a:solidFill>
                  <a:srgbClr val="0070C0"/>
                </a:solidFill>
                <a:latin typeface="Aharoni" panose="02010803020104030203" pitchFamily="2" charset="-79"/>
                <a:cs typeface="Aharoni" panose="02010803020104030203" pitchFamily="2" charset="-79"/>
              </a:rPr>
              <a:t>Bounded Contexts</a:t>
            </a:r>
            <a:r>
              <a:rPr lang="en-US" sz="2400" dirty="0" smtClean="0">
                <a:solidFill>
                  <a:schemeClr val="tx1"/>
                </a:solidFill>
                <a:latin typeface="Aharoni" panose="02010803020104030203" pitchFamily="2" charset="-79"/>
                <a:cs typeface="Aharoni" panose="02010803020104030203" pitchFamily="2" charset="-79"/>
              </a:rPr>
              <a:t>.</a:t>
            </a:r>
          </a:p>
          <a:p>
            <a:pPr lvl="1"/>
            <a:r>
              <a:rPr lang="en-US" sz="2000" dirty="0" smtClean="0">
                <a:solidFill>
                  <a:schemeClr val="tx1"/>
                </a:solidFill>
                <a:latin typeface="Aharoni" panose="02010803020104030203" pitchFamily="2" charset="-79"/>
                <a:cs typeface="Aharoni" panose="02010803020104030203" pitchFamily="2" charset="-79"/>
              </a:rPr>
              <a:t>For example Policy in one microservice might be TCA Configuration in another microservice or Constraint in yet another microservice </a:t>
            </a:r>
          </a:p>
          <a:p>
            <a:r>
              <a:rPr lang="en-US" sz="2400" dirty="0">
                <a:solidFill>
                  <a:schemeClr val="tx1"/>
                </a:solidFill>
                <a:latin typeface="Aharoni" panose="02010803020104030203" pitchFamily="2" charset="-79"/>
                <a:cs typeface="Aharoni" panose="02010803020104030203" pitchFamily="2" charset="-79"/>
              </a:rPr>
              <a:t>The same </a:t>
            </a:r>
            <a:r>
              <a:rPr lang="en-US" sz="2400" dirty="0" smtClean="0">
                <a:solidFill>
                  <a:schemeClr val="tx1"/>
                </a:solidFill>
                <a:latin typeface="Aharoni" panose="02010803020104030203" pitchFamily="2" charset="-79"/>
                <a:cs typeface="Aharoni" panose="02010803020104030203" pitchFamily="2" charset="-79"/>
              </a:rPr>
              <a:t>entity can </a:t>
            </a:r>
            <a:r>
              <a:rPr lang="en-US" sz="2400" dirty="0">
                <a:solidFill>
                  <a:schemeClr val="tx1"/>
                </a:solidFill>
                <a:latin typeface="Aharoni" panose="02010803020104030203" pitchFamily="2" charset="-79"/>
                <a:cs typeface="Aharoni" panose="02010803020104030203" pitchFamily="2" charset="-79"/>
              </a:rPr>
              <a:t>be modeled across multiple Bounded Contexts or </a:t>
            </a:r>
            <a:r>
              <a:rPr lang="en-US" sz="2400" dirty="0" smtClean="0">
                <a:solidFill>
                  <a:schemeClr val="tx1"/>
                </a:solidFill>
                <a:latin typeface="Aharoni" panose="02010803020104030203" pitchFamily="2" charset="-79"/>
                <a:cs typeface="Aharoni" panose="02010803020104030203" pitchFamily="2" charset="-79"/>
              </a:rPr>
              <a:t>microservices as different identities.</a:t>
            </a:r>
            <a:r>
              <a:rPr lang="en-US" sz="2400" dirty="0">
                <a:solidFill>
                  <a:schemeClr val="tx1"/>
                </a:solidFill>
                <a:latin typeface="Aharoni" panose="02010803020104030203" pitchFamily="2" charset="-79"/>
                <a:cs typeface="Aharoni" panose="02010803020104030203" pitchFamily="2" charset="-79"/>
              </a:rPr>
              <a:t> </a:t>
            </a:r>
            <a:endParaRPr lang="en-US" sz="2400" dirty="0" smtClean="0">
              <a:solidFill>
                <a:schemeClr val="tx1"/>
              </a:solidFill>
              <a:latin typeface="Aharoni" panose="02010803020104030203" pitchFamily="2" charset="-79"/>
              <a:cs typeface="Aharoni" panose="02010803020104030203" pitchFamily="2" charset="-79"/>
            </a:endParaRPr>
          </a:p>
          <a:p>
            <a:r>
              <a:rPr lang="en-US" sz="2400" dirty="0">
                <a:solidFill>
                  <a:schemeClr val="tx1"/>
                </a:solidFill>
                <a:latin typeface="Aharoni" panose="02010803020104030203" pitchFamily="2" charset="-79"/>
                <a:cs typeface="Aharoni" panose="02010803020104030203" pitchFamily="2" charset="-79"/>
              </a:rPr>
              <a:t>However, that does not imply that the same entity, with the same attributes and logic would be implemented in multiple Bounded Contexts. </a:t>
            </a:r>
            <a:endParaRPr lang="en-US" sz="2400" dirty="0" smtClean="0">
              <a:solidFill>
                <a:schemeClr val="tx1"/>
              </a:solidFill>
              <a:latin typeface="Aharoni" panose="02010803020104030203" pitchFamily="2" charset="-79"/>
              <a:cs typeface="Aharoni" panose="02010803020104030203" pitchFamily="2" charset="-79"/>
            </a:endParaRPr>
          </a:p>
          <a:p>
            <a:r>
              <a:rPr lang="en-US" sz="2400" dirty="0">
                <a:solidFill>
                  <a:schemeClr val="tx1"/>
                </a:solidFill>
                <a:latin typeface="Aharoni" panose="02010803020104030203" pitchFamily="2" charset="-79"/>
                <a:cs typeface="Aharoni" panose="02010803020104030203" pitchFamily="2" charset="-79"/>
              </a:rPr>
              <a:t>Instead, entities in each Bounded Context limit their attributes and behaviors to those required in that Bounded Context’s domain.</a:t>
            </a:r>
          </a:p>
        </p:txBody>
      </p:sp>
      <p:sp>
        <p:nvSpPr>
          <p:cNvPr id="6" name="TextBox 5"/>
          <p:cNvSpPr txBox="1"/>
          <p:nvPr/>
        </p:nvSpPr>
        <p:spPr>
          <a:xfrm>
            <a:off x="3547241" y="6504192"/>
            <a:ext cx="1626920" cy="369332"/>
          </a:xfrm>
          <a:prstGeom prst="rect">
            <a:avLst/>
          </a:prstGeom>
          <a:noFill/>
        </p:spPr>
        <p:txBody>
          <a:bodyPr wrap="none" rtlCol="0">
            <a:spAutoFit/>
          </a:bodyPr>
          <a:lstStyle/>
          <a:p>
            <a:r>
              <a:rPr lang="en-US" dirty="0" smtClean="0"/>
              <a:t>Reference : </a:t>
            </a:r>
            <a:r>
              <a:rPr lang="en-US" dirty="0" smtClean="0">
                <a:hlinkClick r:id="rId3"/>
              </a:rPr>
              <a:t>link</a:t>
            </a:r>
            <a:endParaRPr lang="en-US" dirty="0"/>
          </a:p>
        </p:txBody>
      </p:sp>
    </p:spTree>
    <p:extLst>
      <p:ext uri="{BB962C8B-B14F-4D97-AF65-F5344CB8AC3E}">
        <p14:creationId xmlns:p14="http://schemas.microsoft.com/office/powerpoint/2010/main" val="2018394357"/>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Autofit/>
          </a:bodyPr>
          <a:lstStyle/>
          <a:p>
            <a:pPr algn="ctr"/>
            <a:r>
              <a:rPr lang="en-US" b="1" dirty="0" smtClean="0"/>
              <a:t>Bounded Context - An Example </a:t>
            </a:r>
            <a:endParaRPr lang="en-US" b="1" dirty="0"/>
          </a:p>
        </p:txBody>
      </p:sp>
      <p:sp>
        <p:nvSpPr>
          <p:cNvPr id="7" name="Oval 6"/>
          <p:cNvSpPr/>
          <p:nvPr/>
        </p:nvSpPr>
        <p:spPr>
          <a:xfrm>
            <a:off x="29029" y="3120573"/>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dk1"/>
              </a:solidFill>
            </a:endParaRPr>
          </a:p>
        </p:txBody>
      </p:sp>
      <p:sp>
        <p:nvSpPr>
          <p:cNvPr id="8" name="Oval 7"/>
          <p:cNvSpPr/>
          <p:nvPr/>
        </p:nvSpPr>
        <p:spPr>
          <a:xfrm>
            <a:off x="7496628" y="1865086"/>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9" name="Rectangle 8"/>
          <p:cNvSpPr/>
          <p:nvPr/>
        </p:nvSpPr>
        <p:spPr>
          <a:xfrm>
            <a:off x="986972" y="4455887"/>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Configuration Policy</a:t>
            </a:r>
            <a:endParaRPr lang="en-US" dirty="0"/>
          </a:p>
        </p:txBody>
      </p:sp>
      <p:sp>
        <p:nvSpPr>
          <p:cNvPr id="10" name="Rectangle 9"/>
          <p:cNvSpPr/>
          <p:nvPr/>
        </p:nvSpPr>
        <p:spPr>
          <a:xfrm>
            <a:off x="827314" y="3606801"/>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PAP</a:t>
            </a:r>
            <a:endParaRPr lang="en-US" dirty="0"/>
          </a:p>
        </p:txBody>
      </p:sp>
      <p:cxnSp>
        <p:nvCxnSpPr>
          <p:cNvPr id="15" name="Straight Arrow Connector 14"/>
          <p:cNvCxnSpPr>
            <a:stCxn id="10" idx="2"/>
          </p:cNvCxnSpPr>
          <p:nvPr/>
        </p:nvCxnSpPr>
        <p:spPr>
          <a:xfrm>
            <a:off x="1331686" y="4056744"/>
            <a:ext cx="504371" cy="3991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4508500" y="4093028"/>
            <a:ext cx="4667758"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1" name="Rectangle 10"/>
          <p:cNvSpPr/>
          <p:nvPr/>
        </p:nvSpPr>
        <p:spPr>
          <a:xfrm>
            <a:off x="6337300" y="4441371"/>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PDP/PEP</a:t>
            </a:r>
            <a:endParaRPr lang="en-US" dirty="0"/>
          </a:p>
        </p:txBody>
      </p:sp>
      <p:cxnSp>
        <p:nvCxnSpPr>
          <p:cNvPr id="13" name="Straight Arrow Connector 12"/>
          <p:cNvCxnSpPr/>
          <p:nvPr/>
        </p:nvCxnSpPr>
        <p:spPr>
          <a:xfrm flipH="1">
            <a:off x="6085114" y="4891314"/>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488214" y="5341258"/>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Operational Policy</a:t>
            </a:r>
            <a:endParaRPr lang="en-US" dirty="0"/>
          </a:p>
        </p:txBody>
      </p:sp>
      <p:sp>
        <p:nvSpPr>
          <p:cNvPr id="18" name="Rectangle 17"/>
          <p:cNvSpPr/>
          <p:nvPr/>
        </p:nvSpPr>
        <p:spPr>
          <a:xfrm>
            <a:off x="9082315" y="2140857"/>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cxnSp>
        <p:nvCxnSpPr>
          <p:cNvPr id="19" name="Straight Arrow Connector 18"/>
          <p:cNvCxnSpPr/>
          <p:nvPr/>
        </p:nvCxnSpPr>
        <p:spPr>
          <a:xfrm flipH="1">
            <a:off x="8830129" y="2590800"/>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233229" y="3040744"/>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Constraint</a:t>
            </a:r>
            <a:endParaRPr lang="en-US" dirty="0"/>
          </a:p>
        </p:txBody>
      </p:sp>
      <p:sp>
        <p:nvSpPr>
          <p:cNvPr id="21" name="Oval 20"/>
          <p:cNvSpPr/>
          <p:nvPr/>
        </p:nvSpPr>
        <p:spPr>
          <a:xfrm>
            <a:off x="3184071" y="1103086"/>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2" name="Rectangle 21"/>
          <p:cNvSpPr/>
          <p:nvPr/>
        </p:nvSpPr>
        <p:spPr>
          <a:xfrm>
            <a:off x="4769758" y="1378857"/>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a:t>
            </a:r>
            <a:endParaRPr lang="en-US" dirty="0"/>
          </a:p>
        </p:txBody>
      </p:sp>
      <p:cxnSp>
        <p:nvCxnSpPr>
          <p:cNvPr id="23" name="Straight Arrow Connector 22"/>
          <p:cNvCxnSpPr/>
          <p:nvPr/>
        </p:nvCxnSpPr>
        <p:spPr>
          <a:xfrm flipH="1">
            <a:off x="4517572" y="1828800"/>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920672" y="2278744"/>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Closed loop policy</a:t>
            </a:r>
            <a:endParaRPr lang="en-US" dirty="0"/>
          </a:p>
        </p:txBody>
      </p:sp>
      <p:sp>
        <p:nvSpPr>
          <p:cNvPr id="25" name="TextBox 24"/>
          <p:cNvSpPr txBox="1"/>
          <p:nvPr/>
        </p:nvSpPr>
        <p:spPr>
          <a:xfrm>
            <a:off x="9176258" y="4688115"/>
            <a:ext cx="2644903" cy="830997"/>
          </a:xfrm>
          <a:prstGeom prst="rect">
            <a:avLst/>
          </a:prstGeom>
          <a:noFill/>
        </p:spPr>
        <p:txBody>
          <a:bodyPr wrap="square" rtlCol="0">
            <a:spAutoFit/>
          </a:bodyPr>
          <a:lstStyle/>
          <a:p>
            <a:r>
              <a:rPr lang="en-US" sz="1600" dirty="0" smtClean="0"/>
              <a:t>All refers to same entity with different identities , different attributes and behavior</a:t>
            </a:r>
            <a:endParaRPr lang="en-US" sz="1600" dirty="0"/>
          </a:p>
        </p:txBody>
      </p:sp>
      <p:sp>
        <p:nvSpPr>
          <p:cNvPr id="26" name="Rectangle 25"/>
          <p:cNvSpPr/>
          <p:nvPr/>
        </p:nvSpPr>
        <p:spPr>
          <a:xfrm>
            <a:off x="7338786" y="5341258"/>
            <a:ext cx="1340758"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Configuration Policy</a:t>
            </a:r>
            <a:endParaRPr lang="en-US" sz="1400" dirty="0"/>
          </a:p>
        </p:txBody>
      </p:sp>
      <p:cxnSp>
        <p:nvCxnSpPr>
          <p:cNvPr id="5" name="Straight Arrow Connector 4"/>
          <p:cNvCxnSpPr>
            <a:stCxn id="11" idx="2"/>
            <a:endCxn id="26" idx="0"/>
          </p:cNvCxnSpPr>
          <p:nvPr/>
        </p:nvCxnSpPr>
        <p:spPr>
          <a:xfrm>
            <a:off x="6841672" y="4891314"/>
            <a:ext cx="1167493" cy="449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331685" y="1481239"/>
            <a:ext cx="1905330" cy="369332"/>
          </a:xfrm>
          <a:prstGeom prst="rect">
            <a:avLst/>
          </a:prstGeom>
          <a:noFill/>
        </p:spPr>
        <p:txBody>
          <a:bodyPr wrap="none" rtlCol="0">
            <a:spAutoFit/>
          </a:bodyPr>
          <a:lstStyle/>
          <a:p>
            <a:r>
              <a:rPr lang="en-US" dirty="0" smtClean="0"/>
              <a:t>Bounded Contexts</a:t>
            </a:r>
            <a:endParaRPr lang="en-US" dirty="0"/>
          </a:p>
        </p:txBody>
      </p:sp>
      <p:sp>
        <p:nvSpPr>
          <p:cNvPr id="12" name="TextBox 11"/>
          <p:cNvSpPr txBox="1"/>
          <p:nvPr/>
        </p:nvSpPr>
        <p:spPr>
          <a:xfrm>
            <a:off x="566057" y="5573486"/>
            <a:ext cx="3942443" cy="646331"/>
          </a:xfrm>
          <a:prstGeom prst="rect">
            <a:avLst/>
          </a:prstGeom>
          <a:noFill/>
        </p:spPr>
        <p:txBody>
          <a:bodyPr wrap="square" rtlCol="0">
            <a:spAutoFit/>
          </a:bodyPr>
          <a:lstStyle/>
          <a:p>
            <a:r>
              <a:rPr lang="en-US" dirty="0" smtClean="0"/>
              <a:t>Each bounded context owns the management of identities</a:t>
            </a:r>
            <a:endParaRPr lang="en-US" dirty="0"/>
          </a:p>
        </p:txBody>
      </p:sp>
    </p:spTree>
    <p:extLst>
      <p:ext uri="{BB962C8B-B14F-4D97-AF65-F5344CB8AC3E}">
        <p14:creationId xmlns:p14="http://schemas.microsoft.com/office/powerpoint/2010/main" val="1640754972"/>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pPr algn="ctr"/>
            <a:r>
              <a:rPr lang="en-US" b="1" dirty="0" smtClean="0"/>
              <a:t>Views on ONAP Current Microservice Architecture</a:t>
            </a:r>
            <a:endParaRPr lang="en-US" b="1" dirty="0"/>
          </a:p>
        </p:txBody>
      </p:sp>
      <p:sp>
        <p:nvSpPr>
          <p:cNvPr id="4" name="Text Placeholder 3"/>
          <p:cNvSpPr>
            <a:spLocks noGrp="1"/>
          </p:cNvSpPr>
          <p:nvPr>
            <p:ph type="body" sz="quarter" idx="10"/>
          </p:nvPr>
        </p:nvSpPr>
        <p:spPr>
          <a:xfrm>
            <a:off x="0" y="1012114"/>
            <a:ext cx="12176062" cy="5170487"/>
          </a:xfrm>
        </p:spPr>
        <p:txBody>
          <a:bodyPr>
            <a:noAutofit/>
          </a:bodyPr>
          <a:lstStyle/>
          <a:p>
            <a:r>
              <a:rPr lang="en-US" dirty="0" smtClean="0">
                <a:solidFill>
                  <a:schemeClr val="tx1"/>
                </a:solidFill>
                <a:latin typeface="Aharoni" panose="02010803020104030203" pitchFamily="2" charset="-79"/>
                <a:cs typeface="Aharoni" panose="02010803020104030203" pitchFamily="2" charset="-79"/>
              </a:rPr>
              <a:t>ONAP’s current MS architecture is defined per component. So the domain as per DDD has to be looked at a per component level</a:t>
            </a:r>
          </a:p>
          <a:p>
            <a:pPr lvl="1"/>
            <a:r>
              <a:rPr lang="en-US" sz="2000" dirty="0">
                <a:solidFill>
                  <a:schemeClr val="tx1"/>
                </a:solidFill>
                <a:latin typeface="Aharoni" panose="02010803020104030203" pitchFamily="2" charset="-79"/>
                <a:cs typeface="Aharoni" panose="02010803020104030203" pitchFamily="2" charset="-79"/>
              </a:rPr>
              <a:t>ONAP seem to limit domain scope to each </a:t>
            </a:r>
            <a:r>
              <a:rPr lang="en-US" sz="2000" dirty="0" smtClean="0">
                <a:solidFill>
                  <a:schemeClr val="tx1"/>
                </a:solidFill>
                <a:latin typeface="Aharoni" panose="02010803020104030203" pitchFamily="2" charset="-79"/>
                <a:cs typeface="Aharoni" panose="02010803020104030203" pitchFamily="2" charset="-79"/>
              </a:rPr>
              <a:t>component OR sometimes seem to refer to use cases in the context of domains.  </a:t>
            </a:r>
            <a:endParaRPr lang="en-US" sz="2000" dirty="0">
              <a:solidFill>
                <a:schemeClr val="tx1"/>
              </a:solidFill>
              <a:latin typeface="Aharoni" panose="02010803020104030203" pitchFamily="2" charset="-79"/>
              <a:cs typeface="Aharoni" panose="02010803020104030203" pitchFamily="2" charset="-79"/>
            </a:endParaRPr>
          </a:p>
          <a:p>
            <a:pPr lvl="1"/>
            <a:r>
              <a:rPr lang="en-US" sz="2000" dirty="0" smtClean="0">
                <a:solidFill>
                  <a:schemeClr val="tx1"/>
                </a:solidFill>
                <a:latin typeface="Aharoni" panose="02010803020104030203" pitchFamily="2" charset="-79"/>
                <a:cs typeface="Aharoni" panose="02010803020104030203" pitchFamily="2" charset="-79"/>
              </a:rPr>
              <a:t>Microservices are bound to components than end to end business context (not loosely defined based on domain entities but bound within each component) or use cases. </a:t>
            </a:r>
          </a:p>
          <a:p>
            <a:pPr lvl="1"/>
            <a:r>
              <a:rPr lang="en-US" sz="2000" dirty="0" smtClean="0">
                <a:solidFill>
                  <a:schemeClr val="tx1"/>
                </a:solidFill>
                <a:latin typeface="Aharoni" panose="02010803020104030203" pitchFamily="2" charset="-79"/>
                <a:cs typeface="Aharoni" panose="02010803020104030203" pitchFamily="2" charset="-79"/>
              </a:rPr>
              <a:t>To realize business use case it has to be disintegrated at component level and then MS level. </a:t>
            </a:r>
          </a:p>
          <a:p>
            <a:pPr lvl="1"/>
            <a:r>
              <a:rPr lang="en-US" sz="2000" dirty="0">
                <a:solidFill>
                  <a:schemeClr val="tx1"/>
                </a:solidFill>
                <a:latin typeface="Aharoni" panose="02010803020104030203" pitchFamily="2" charset="-79"/>
                <a:cs typeface="Aharoni" panose="02010803020104030203" pitchFamily="2" charset="-79"/>
              </a:rPr>
              <a:t>M</a:t>
            </a:r>
            <a:r>
              <a:rPr lang="en-US" sz="2000" dirty="0" smtClean="0">
                <a:solidFill>
                  <a:schemeClr val="tx1"/>
                </a:solidFill>
                <a:latin typeface="Aharoni" panose="02010803020104030203" pitchFamily="2" charset="-79"/>
                <a:cs typeface="Aharoni" panose="02010803020104030203" pitchFamily="2" charset="-79"/>
              </a:rPr>
              <a:t>ultiple components and associated </a:t>
            </a:r>
            <a:r>
              <a:rPr lang="en-US" sz="2000" dirty="0" err="1" smtClean="0">
                <a:solidFill>
                  <a:schemeClr val="tx1"/>
                </a:solidFill>
                <a:latin typeface="Aharoni" panose="02010803020104030203" pitchFamily="2" charset="-79"/>
                <a:cs typeface="Aharoni" panose="02010803020104030203" pitchFamily="2" charset="-79"/>
              </a:rPr>
              <a:t>microservices</a:t>
            </a:r>
            <a:r>
              <a:rPr lang="en-US" sz="2000" dirty="0" smtClean="0">
                <a:solidFill>
                  <a:schemeClr val="tx1"/>
                </a:solidFill>
                <a:latin typeface="Aharoni" panose="02010803020104030203" pitchFamily="2" charset="-79"/>
                <a:cs typeface="Aharoni" panose="02010803020104030203" pitchFamily="2" charset="-79"/>
              </a:rPr>
              <a:t> </a:t>
            </a:r>
            <a:r>
              <a:rPr lang="en-US" sz="2000" dirty="0" smtClean="0">
                <a:solidFill>
                  <a:schemeClr val="tx1"/>
                </a:solidFill>
                <a:latin typeface="Aharoni" panose="02010803020104030203" pitchFamily="2" charset="-79"/>
                <a:cs typeface="Aharoni" panose="02010803020104030203" pitchFamily="2" charset="-79"/>
              </a:rPr>
              <a:t>need to be augmented to support end to end capability. </a:t>
            </a:r>
          </a:p>
          <a:p>
            <a:pPr lvl="1"/>
            <a:r>
              <a:rPr lang="en-US" sz="2000" dirty="0" smtClean="0">
                <a:solidFill>
                  <a:schemeClr val="tx1"/>
                </a:solidFill>
                <a:latin typeface="Aharoni" panose="02010803020104030203" pitchFamily="2" charset="-79"/>
                <a:cs typeface="Aharoni" panose="02010803020104030203" pitchFamily="2" charset="-79"/>
              </a:rPr>
              <a:t>In ONAP each component bounds the entities, domain data and associated identities. This creates a dependency and violates the independent development practices put forth by DDD through bounded context. </a:t>
            </a:r>
          </a:p>
          <a:p>
            <a:pPr lvl="1"/>
            <a:r>
              <a:rPr lang="en-US" sz="2000" dirty="0" smtClean="0">
                <a:solidFill>
                  <a:schemeClr val="tx1"/>
                </a:solidFill>
                <a:latin typeface="Aharoni" panose="02010803020104030203" pitchFamily="2" charset="-79"/>
                <a:cs typeface="Aharoni" panose="02010803020104030203" pitchFamily="2" charset="-79"/>
              </a:rPr>
              <a:t>Kubernetes seems to map microservice to Service and not Pods, but currently each component  in ONAP is mapped to Kubernetes Service with associated Pods representing </a:t>
            </a:r>
            <a:r>
              <a:rPr lang="en-US" sz="2000" dirty="0" err="1" smtClean="0">
                <a:solidFill>
                  <a:schemeClr val="tx1"/>
                </a:solidFill>
                <a:latin typeface="Aharoni" panose="02010803020104030203" pitchFamily="2" charset="-79"/>
                <a:cs typeface="Aharoni" panose="02010803020104030203" pitchFamily="2" charset="-79"/>
              </a:rPr>
              <a:t>docker</a:t>
            </a:r>
            <a:r>
              <a:rPr lang="en-US" sz="2000" dirty="0" smtClean="0">
                <a:solidFill>
                  <a:schemeClr val="tx1"/>
                </a:solidFill>
                <a:latin typeface="Aharoni" panose="02010803020104030203" pitchFamily="2" charset="-79"/>
                <a:cs typeface="Aharoni" panose="02010803020104030203" pitchFamily="2" charset="-79"/>
              </a:rPr>
              <a:t> containers fulfilling the micro functionality. Reference : </a:t>
            </a:r>
            <a:r>
              <a:rPr lang="en-US" sz="2000" dirty="0" smtClean="0">
                <a:solidFill>
                  <a:schemeClr val="tx1"/>
                </a:solidFill>
                <a:latin typeface="Aharoni" panose="02010803020104030203" pitchFamily="2" charset="-79"/>
                <a:cs typeface="Aharoni" panose="02010803020104030203" pitchFamily="2" charset="-79"/>
                <a:hlinkClick r:id="rId3"/>
              </a:rPr>
              <a:t>link</a:t>
            </a:r>
            <a:r>
              <a:rPr lang="en-US" sz="2000" dirty="0" smtClean="0">
                <a:solidFill>
                  <a:schemeClr val="tx1"/>
                </a:solidFill>
                <a:latin typeface="Aharoni" panose="02010803020104030203" pitchFamily="2" charset="-79"/>
                <a:cs typeface="Aharoni" panose="02010803020104030203" pitchFamily="2" charset="-79"/>
              </a:rPr>
              <a:t> , </a:t>
            </a:r>
            <a:r>
              <a:rPr lang="en-US" sz="2000" dirty="0" smtClean="0">
                <a:solidFill>
                  <a:schemeClr val="tx1"/>
                </a:solidFill>
                <a:latin typeface="Aharoni" panose="02010803020104030203" pitchFamily="2" charset="-79"/>
                <a:cs typeface="Aharoni" panose="02010803020104030203" pitchFamily="2" charset="-79"/>
                <a:hlinkClick r:id="rId4"/>
              </a:rPr>
              <a:t>link</a:t>
            </a:r>
            <a:endParaRPr lang="en-US" sz="2000" dirty="0" smtClean="0">
              <a:solidFill>
                <a:schemeClr val="tx1"/>
              </a:solidFill>
              <a:latin typeface="Aharoni" panose="02010803020104030203" pitchFamily="2" charset="-79"/>
              <a:cs typeface="Aharoni" panose="02010803020104030203" pitchFamily="2" charset="-79"/>
            </a:endParaRPr>
          </a:p>
          <a:p>
            <a:pPr marL="457200" lvl="1" indent="0">
              <a:buNone/>
            </a:pPr>
            <a:endParaRPr lang="en-US" sz="2000" dirty="0" smtClean="0"/>
          </a:p>
          <a:p>
            <a:endParaRPr lang="en-US" sz="2400" dirty="0" smtClean="0"/>
          </a:p>
        </p:txBody>
      </p:sp>
    </p:spTree>
    <p:extLst>
      <p:ext uri="{BB962C8B-B14F-4D97-AF65-F5344CB8AC3E}">
        <p14:creationId xmlns:p14="http://schemas.microsoft.com/office/powerpoint/2010/main" val="422540530"/>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pPr algn="ctr"/>
            <a:r>
              <a:rPr lang="en-US" b="1" dirty="0" smtClean="0"/>
              <a:t>How DDD enables Model Driven Design</a:t>
            </a:r>
            <a:endParaRPr lang="en-US" b="1" dirty="0"/>
          </a:p>
        </p:txBody>
      </p:sp>
      <p:sp>
        <p:nvSpPr>
          <p:cNvPr id="4" name="Text Placeholder 3"/>
          <p:cNvSpPr>
            <a:spLocks noGrp="1"/>
          </p:cNvSpPr>
          <p:nvPr>
            <p:ph type="body" sz="quarter" idx="10"/>
          </p:nvPr>
        </p:nvSpPr>
        <p:spPr>
          <a:xfrm>
            <a:off x="507145" y="1138238"/>
            <a:ext cx="10895961" cy="5170487"/>
          </a:xfrm>
        </p:spPr>
        <p:txBody>
          <a:bodyPr>
            <a:normAutofit/>
          </a:bodyPr>
          <a:lstStyle/>
          <a:p>
            <a:r>
              <a:rPr lang="en-US" sz="2400" dirty="0" smtClean="0">
                <a:solidFill>
                  <a:schemeClr val="tx1"/>
                </a:solidFill>
                <a:latin typeface="Aharoni" panose="02010803020104030203" pitchFamily="2" charset="-79"/>
                <a:cs typeface="Aharoni" panose="02010803020104030203" pitchFamily="2" charset="-79"/>
              </a:rPr>
              <a:t>Encouraged to create domain entities and </a:t>
            </a:r>
            <a:r>
              <a:rPr lang="en-US" sz="2400" dirty="0" smtClean="0">
                <a:solidFill>
                  <a:srgbClr val="0070C0"/>
                </a:solidFill>
                <a:latin typeface="Aharoni" panose="02010803020104030203" pitchFamily="2" charset="-79"/>
                <a:cs typeface="Aharoni" panose="02010803020104030203" pitchFamily="2" charset="-79"/>
              </a:rPr>
              <a:t>bounded contexts </a:t>
            </a:r>
            <a:r>
              <a:rPr lang="en-US" sz="2400" dirty="0" smtClean="0">
                <a:solidFill>
                  <a:schemeClr val="tx1"/>
                </a:solidFill>
                <a:latin typeface="Aharoni" panose="02010803020104030203" pitchFamily="2" charset="-79"/>
                <a:cs typeface="Aharoni" panose="02010803020104030203" pitchFamily="2" charset="-79"/>
              </a:rPr>
              <a:t>(quite </a:t>
            </a:r>
            <a:r>
              <a:rPr lang="en-US" sz="2400" dirty="0" smtClean="0">
                <a:solidFill>
                  <a:schemeClr val="tx1"/>
                </a:solidFill>
                <a:latin typeface="Aharoni" panose="02010803020104030203" pitchFamily="2" charset="-79"/>
                <a:cs typeface="Aharoni" panose="02010803020104030203" pitchFamily="2" charset="-79"/>
              </a:rPr>
              <a:t>similar to what modelling team is doing with CIM, but might require further identification of bounded contexts) </a:t>
            </a:r>
          </a:p>
          <a:p>
            <a:r>
              <a:rPr lang="en-US" sz="2400" dirty="0" smtClean="0">
                <a:solidFill>
                  <a:schemeClr val="tx1"/>
                </a:solidFill>
                <a:latin typeface="Aharoni" panose="02010803020104030203" pitchFamily="2" charset="-79"/>
                <a:cs typeface="Aharoni" panose="02010803020104030203" pitchFamily="2" charset="-79"/>
              </a:rPr>
              <a:t>Each bounded context has own domain model and ubiquitous language relevant in own boundary</a:t>
            </a:r>
          </a:p>
          <a:p>
            <a:r>
              <a:rPr lang="en-US" sz="2400" dirty="0" smtClean="0">
                <a:solidFill>
                  <a:schemeClr val="tx1"/>
                </a:solidFill>
                <a:latin typeface="Aharoni" panose="02010803020104030203" pitchFamily="2" charset="-79"/>
                <a:cs typeface="Aharoni" panose="02010803020104030203" pitchFamily="2" charset="-79"/>
              </a:rPr>
              <a:t>A context map is formed representing interaction between bounded contexts </a:t>
            </a:r>
          </a:p>
          <a:p>
            <a:r>
              <a:rPr lang="en-US" sz="2400" dirty="0" smtClean="0">
                <a:solidFill>
                  <a:schemeClr val="tx1"/>
                </a:solidFill>
                <a:latin typeface="Aharoni" panose="02010803020104030203" pitchFamily="2" charset="-79"/>
                <a:cs typeface="Aharoni" panose="02010803020104030203" pitchFamily="2" charset="-79"/>
              </a:rPr>
              <a:t>Microservice boundaries are defined based on bounded context </a:t>
            </a:r>
            <a:endParaRPr lang="en-US" sz="2400"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66351978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69736" y="3150834"/>
            <a:ext cx="7504386" cy="233651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pPr algn="ctr"/>
            <a:r>
              <a:rPr lang="en-US" b="1" dirty="0" smtClean="0"/>
              <a:t>An Abstract View of Realizing DDD </a:t>
            </a:r>
            <a:endParaRPr lang="en-US" b="1" dirty="0"/>
          </a:p>
        </p:txBody>
      </p:sp>
      <p:sp>
        <p:nvSpPr>
          <p:cNvPr id="6" name="Rectangle 5"/>
          <p:cNvSpPr/>
          <p:nvPr/>
        </p:nvSpPr>
        <p:spPr>
          <a:xfrm>
            <a:off x="1083418"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7" name="Rectangle 6"/>
          <p:cNvSpPr/>
          <p:nvPr/>
        </p:nvSpPr>
        <p:spPr>
          <a:xfrm>
            <a:off x="3116413"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 Service </a:t>
            </a:r>
            <a:endParaRPr lang="en-US" sz="1400" dirty="0"/>
          </a:p>
        </p:txBody>
      </p:sp>
      <p:sp>
        <p:nvSpPr>
          <p:cNvPr id="8" name="Rectangle 7"/>
          <p:cNvSpPr/>
          <p:nvPr/>
        </p:nvSpPr>
        <p:spPr>
          <a:xfrm>
            <a:off x="5125016"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9" name="Rectangle 8"/>
          <p:cNvSpPr/>
          <p:nvPr/>
        </p:nvSpPr>
        <p:spPr>
          <a:xfrm>
            <a:off x="1705222"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 name="Rectangle 9"/>
          <p:cNvSpPr/>
          <p:nvPr/>
        </p:nvSpPr>
        <p:spPr>
          <a:xfrm>
            <a:off x="3875608"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1" name="Rectangle 10"/>
          <p:cNvSpPr/>
          <p:nvPr/>
        </p:nvSpPr>
        <p:spPr>
          <a:xfrm>
            <a:off x="6082780"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grpSp>
        <p:nvGrpSpPr>
          <p:cNvPr id="29" name="Group 28"/>
          <p:cNvGrpSpPr/>
          <p:nvPr/>
        </p:nvGrpSpPr>
        <p:grpSpPr>
          <a:xfrm>
            <a:off x="1354509" y="3269275"/>
            <a:ext cx="810552" cy="774910"/>
            <a:chOff x="8334697" y="2695903"/>
            <a:chExt cx="1253364" cy="1299854"/>
          </a:xfrm>
        </p:grpSpPr>
        <p:sp>
          <p:nvSpPr>
            <p:cNvPr id="30" name="Oval 29"/>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1" name="Oval 30"/>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2" name="Oval 31"/>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3" name="Oval 32"/>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4" name="Straight Connector 33"/>
            <p:cNvCxnSpPr>
              <a:stCxn id="30"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a:endCxn id="33"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37" name="Oval 36"/>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8" name="Straight Connector 37"/>
            <p:cNvCxnSpPr>
              <a:stCxn id="37" idx="7"/>
              <a:endCxn id="32"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39" name="TextBox 38"/>
          <p:cNvSpPr txBox="1"/>
          <p:nvPr/>
        </p:nvSpPr>
        <p:spPr>
          <a:xfrm>
            <a:off x="1439473" y="2823220"/>
            <a:ext cx="1070633" cy="276999"/>
          </a:xfrm>
          <a:prstGeom prst="rect">
            <a:avLst/>
          </a:prstGeom>
          <a:noFill/>
        </p:spPr>
        <p:txBody>
          <a:bodyPr wrap="square" rtlCol="0">
            <a:spAutoFit/>
          </a:bodyPr>
          <a:lstStyle>
            <a:defPPr>
              <a:defRPr lang="en-US"/>
            </a:defPPr>
            <a:lvl1pPr>
              <a:defRPr sz="1200"/>
            </a:lvl1pPr>
          </a:lstStyle>
          <a:p>
            <a:r>
              <a:rPr lang="en-US" dirty="0" smtClean="0"/>
              <a:t>Catalog</a:t>
            </a:r>
            <a:endParaRPr lang="en-US" dirty="0"/>
          </a:p>
        </p:txBody>
      </p:sp>
      <p:sp>
        <p:nvSpPr>
          <p:cNvPr id="40" name="TextBox 39"/>
          <p:cNvSpPr txBox="1"/>
          <p:nvPr/>
        </p:nvSpPr>
        <p:spPr>
          <a:xfrm>
            <a:off x="3260775" y="2805219"/>
            <a:ext cx="882806" cy="276999"/>
          </a:xfrm>
          <a:prstGeom prst="rect">
            <a:avLst/>
          </a:prstGeom>
          <a:noFill/>
        </p:spPr>
        <p:txBody>
          <a:bodyPr wrap="square" rtlCol="0">
            <a:spAutoFit/>
          </a:bodyPr>
          <a:lstStyle>
            <a:defPPr>
              <a:defRPr lang="en-US"/>
            </a:defPPr>
            <a:lvl1pPr>
              <a:defRPr sz="1200"/>
            </a:lvl1pPr>
          </a:lstStyle>
          <a:p>
            <a:r>
              <a:rPr lang="en-US" dirty="0"/>
              <a:t>Inventory</a:t>
            </a:r>
          </a:p>
        </p:txBody>
      </p:sp>
      <p:sp>
        <p:nvSpPr>
          <p:cNvPr id="42" name="Rectangle 41"/>
          <p:cNvSpPr/>
          <p:nvPr/>
        </p:nvSpPr>
        <p:spPr>
          <a:xfrm>
            <a:off x="741339" y="4188609"/>
            <a:ext cx="7734741" cy="4484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smtClean="0"/>
              <a:t>Distributed Data Store </a:t>
            </a:r>
            <a:endParaRPr lang="en-US" sz="2000" b="1" dirty="0"/>
          </a:p>
        </p:txBody>
      </p:sp>
      <p:sp>
        <p:nvSpPr>
          <p:cNvPr id="73" name="TextBox 72"/>
          <p:cNvSpPr txBox="1"/>
          <p:nvPr/>
        </p:nvSpPr>
        <p:spPr>
          <a:xfrm>
            <a:off x="5309006" y="2812029"/>
            <a:ext cx="1286348" cy="276999"/>
          </a:xfrm>
          <a:prstGeom prst="rect">
            <a:avLst/>
          </a:prstGeom>
          <a:noFill/>
        </p:spPr>
        <p:txBody>
          <a:bodyPr wrap="square" rtlCol="0">
            <a:spAutoFit/>
          </a:bodyPr>
          <a:lstStyle>
            <a:defPPr>
              <a:defRPr lang="en-US"/>
            </a:defPPr>
            <a:lvl1pPr>
              <a:defRPr sz="1200"/>
            </a:lvl1pPr>
          </a:lstStyle>
          <a:p>
            <a:r>
              <a:rPr lang="en-US" dirty="0" smtClean="0"/>
              <a:t>Workflow</a:t>
            </a:r>
            <a:endParaRPr lang="en-US" dirty="0"/>
          </a:p>
        </p:txBody>
      </p:sp>
      <p:sp>
        <p:nvSpPr>
          <p:cNvPr id="74" name="Rectangle 73"/>
          <p:cNvSpPr/>
          <p:nvPr/>
        </p:nvSpPr>
        <p:spPr>
          <a:xfrm>
            <a:off x="8744703" y="1417375"/>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DMaaP</a:t>
            </a:r>
            <a:endParaRPr lang="en-US" dirty="0"/>
          </a:p>
        </p:txBody>
      </p:sp>
      <p:sp>
        <p:nvSpPr>
          <p:cNvPr id="75" name="Rectangle 74"/>
          <p:cNvSpPr/>
          <p:nvPr/>
        </p:nvSpPr>
        <p:spPr>
          <a:xfrm>
            <a:off x="9496191" y="1441022"/>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MSB</a:t>
            </a:r>
            <a:endParaRPr lang="en-US" dirty="0"/>
          </a:p>
        </p:txBody>
      </p:sp>
      <p:cxnSp>
        <p:nvCxnSpPr>
          <p:cNvPr id="77" name="Elbow Connector 76"/>
          <p:cNvCxnSpPr>
            <a:stCxn id="9" idx="2"/>
            <a:endCxn id="74" idx="2"/>
          </p:cNvCxnSpPr>
          <p:nvPr/>
        </p:nvCxnSpPr>
        <p:spPr>
          <a:xfrm rot="16200000" flipH="1">
            <a:off x="5753106" y="2911067"/>
            <a:ext cx="2" cy="6377329"/>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79" name="Elbow Connector 78"/>
          <p:cNvCxnSpPr>
            <a:stCxn id="10" idx="2"/>
            <a:endCxn id="74" idx="2"/>
          </p:cNvCxnSpPr>
          <p:nvPr/>
        </p:nvCxnSpPr>
        <p:spPr>
          <a:xfrm rot="16200000" flipH="1">
            <a:off x="6838299" y="3996260"/>
            <a:ext cx="2" cy="4206943"/>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1" name="Elbow Connector 80"/>
          <p:cNvCxnSpPr>
            <a:stCxn id="11" idx="2"/>
            <a:endCxn id="74" idx="2"/>
          </p:cNvCxnSpPr>
          <p:nvPr/>
        </p:nvCxnSpPr>
        <p:spPr>
          <a:xfrm rot="16200000" flipH="1">
            <a:off x="7941885" y="5099846"/>
            <a:ext cx="2" cy="1999771"/>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3" name="Elbow Connector 82"/>
          <p:cNvCxnSpPr/>
          <p:nvPr/>
        </p:nvCxnSpPr>
        <p:spPr>
          <a:xfrm rot="16200000" flipH="1">
            <a:off x="6038197" y="2515615"/>
            <a:ext cx="23648" cy="7191881"/>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901267" y="1243952"/>
            <a:ext cx="1911447" cy="316885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Elbow Connector 86"/>
          <p:cNvCxnSpPr/>
          <p:nvPr/>
        </p:nvCxnSpPr>
        <p:spPr>
          <a:xfrm rot="16200000" flipH="1">
            <a:off x="7107624" y="3600808"/>
            <a:ext cx="23648" cy="5021495"/>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p:nvPr/>
        </p:nvCxnSpPr>
        <p:spPr>
          <a:xfrm rot="16200000" flipH="1">
            <a:off x="8211210" y="4704394"/>
            <a:ext cx="23648" cy="2814323"/>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2" name="Rounded Rectangle 91"/>
          <p:cNvSpPr/>
          <p:nvPr/>
        </p:nvSpPr>
        <p:spPr>
          <a:xfrm>
            <a:off x="2939778" y="1258072"/>
            <a:ext cx="1858115"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ounded Rectangle 102"/>
          <p:cNvSpPr/>
          <p:nvPr/>
        </p:nvSpPr>
        <p:spPr>
          <a:xfrm>
            <a:off x="4934531" y="1265950"/>
            <a:ext cx="1824939" cy="3146862"/>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6942000"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5" name="Rounded Rectangle 104"/>
          <p:cNvSpPr/>
          <p:nvPr/>
        </p:nvSpPr>
        <p:spPr>
          <a:xfrm>
            <a:off x="6845486" y="1258072"/>
            <a:ext cx="1824939"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7282901" y="2805218"/>
            <a:ext cx="940133" cy="276999"/>
          </a:xfrm>
          <a:prstGeom prst="rect">
            <a:avLst/>
          </a:prstGeom>
          <a:noFill/>
        </p:spPr>
        <p:txBody>
          <a:bodyPr wrap="square" rtlCol="0">
            <a:spAutoFit/>
          </a:bodyPr>
          <a:lstStyle>
            <a:defPPr>
              <a:defRPr lang="en-US"/>
            </a:defPPr>
            <a:lvl1pPr>
              <a:defRPr sz="1200"/>
            </a:lvl1pPr>
          </a:lstStyle>
          <a:p>
            <a:r>
              <a:rPr lang="en-US" dirty="0"/>
              <a:t>Policy</a:t>
            </a:r>
          </a:p>
        </p:txBody>
      </p:sp>
      <p:cxnSp>
        <p:nvCxnSpPr>
          <p:cNvPr id="110" name="Elbow Connector 109"/>
          <p:cNvCxnSpPr>
            <a:stCxn id="6" idx="0"/>
            <a:endCxn id="74" idx="0"/>
          </p:cNvCxnSpPr>
          <p:nvPr/>
        </p:nvCxnSpPr>
        <p:spPr>
          <a:xfrm rot="5400000" flipH="1" flipV="1">
            <a:off x="5383042" y="-2117707"/>
            <a:ext cx="23647" cy="7093813"/>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2" name="Elbow Connector 111"/>
          <p:cNvCxnSpPr>
            <a:stCxn id="7" idx="0"/>
            <a:endCxn id="74" idx="0"/>
          </p:cNvCxnSpPr>
          <p:nvPr/>
        </p:nvCxnSpPr>
        <p:spPr>
          <a:xfrm rot="5400000" flipH="1" flipV="1">
            <a:off x="6399540" y="-1101210"/>
            <a:ext cx="23647" cy="5060818"/>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4" name="Elbow Connector 113"/>
          <p:cNvCxnSpPr>
            <a:stCxn id="8" idx="0"/>
            <a:endCxn id="74" idx="0"/>
          </p:cNvCxnSpPr>
          <p:nvPr/>
        </p:nvCxnSpPr>
        <p:spPr>
          <a:xfrm rot="5400000" flipH="1" flipV="1">
            <a:off x="7403841" y="-96908"/>
            <a:ext cx="23647" cy="3052215"/>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6" name="Elbow Connector 115"/>
          <p:cNvCxnSpPr>
            <a:stCxn id="104" idx="0"/>
            <a:endCxn id="74" idx="0"/>
          </p:cNvCxnSpPr>
          <p:nvPr/>
        </p:nvCxnSpPr>
        <p:spPr>
          <a:xfrm rot="5400000" flipH="1" flipV="1">
            <a:off x="8312333" y="811584"/>
            <a:ext cx="23647" cy="1235231"/>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8" name="Elbow Connector 117"/>
          <p:cNvCxnSpPr/>
          <p:nvPr/>
        </p:nvCxnSpPr>
        <p:spPr>
          <a:xfrm rot="5400000" flipH="1" flipV="1">
            <a:off x="5691779" y="-2481628"/>
            <a:ext cx="12700" cy="7845301"/>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1" name="Elbow Connector 120"/>
          <p:cNvCxnSpPr/>
          <p:nvPr/>
        </p:nvCxnSpPr>
        <p:spPr>
          <a:xfrm rot="5400000" flipH="1" flipV="1">
            <a:off x="6692511" y="-1465131"/>
            <a:ext cx="12700" cy="5812306"/>
          </a:xfrm>
          <a:prstGeom prst="bentConnector3">
            <a:avLst>
              <a:gd name="adj1" fmla="val 316551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5" name="Elbow Connector 124"/>
          <p:cNvCxnSpPr/>
          <p:nvPr/>
        </p:nvCxnSpPr>
        <p:spPr>
          <a:xfrm rot="5400000" flipH="1" flipV="1">
            <a:off x="7712578" y="-460829"/>
            <a:ext cx="12700" cy="3803703"/>
          </a:xfrm>
          <a:prstGeom prst="bentConnector3">
            <a:avLst>
              <a:gd name="adj1" fmla="val 3165496"/>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0" name="Elbow Connector 129"/>
          <p:cNvCxnSpPr/>
          <p:nvPr/>
        </p:nvCxnSpPr>
        <p:spPr>
          <a:xfrm rot="5400000" flipH="1" flipV="1">
            <a:off x="8621070" y="447663"/>
            <a:ext cx="12700" cy="1986719"/>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6969670" y="6083964"/>
            <a:ext cx="715260" cy="276999"/>
          </a:xfrm>
          <a:prstGeom prst="rect">
            <a:avLst/>
          </a:prstGeom>
          <a:noFill/>
        </p:spPr>
        <p:txBody>
          <a:bodyPr wrap="none" rtlCol="0">
            <a:spAutoFit/>
          </a:bodyPr>
          <a:lstStyle/>
          <a:p>
            <a:r>
              <a:rPr lang="en-US" sz="1200" dirty="0" smtClean="0"/>
              <a:t>Pub/Sub</a:t>
            </a:r>
            <a:endParaRPr lang="en-US" sz="1200" dirty="0"/>
          </a:p>
        </p:txBody>
      </p:sp>
      <p:sp>
        <p:nvSpPr>
          <p:cNvPr id="139" name="TextBox 138"/>
          <p:cNvSpPr txBox="1"/>
          <p:nvPr/>
        </p:nvSpPr>
        <p:spPr>
          <a:xfrm>
            <a:off x="6748809" y="6571302"/>
            <a:ext cx="3015762" cy="276999"/>
          </a:xfrm>
          <a:prstGeom prst="rect">
            <a:avLst/>
          </a:prstGeom>
          <a:noFill/>
        </p:spPr>
        <p:txBody>
          <a:bodyPr wrap="none" rtlCol="0">
            <a:spAutoFit/>
          </a:bodyPr>
          <a:lstStyle/>
          <a:p>
            <a:r>
              <a:rPr lang="en-US" sz="1200" dirty="0" smtClean="0"/>
              <a:t>Action invocation/API End Point Registration  </a:t>
            </a:r>
            <a:endParaRPr lang="en-US" sz="1200" dirty="0"/>
          </a:p>
        </p:txBody>
      </p:sp>
      <p:sp>
        <p:nvSpPr>
          <p:cNvPr id="140" name="TextBox 139"/>
          <p:cNvSpPr txBox="1"/>
          <p:nvPr/>
        </p:nvSpPr>
        <p:spPr>
          <a:xfrm>
            <a:off x="10148403" y="1404300"/>
            <a:ext cx="1081953" cy="276999"/>
          </a:xfrm>
          <a:prstGeom prst="rect">
            <a:avLst/>
          </a:prstGeom>
          <a:noFill/>
        </p:spPr>
        <p:txBody>
          <a:bodyPr wrap="square" rtlCol="0">
            <a:spAutoFit/>
          </a:bodyPr>
          <a:lstStyle/>
          <a:p>
            <a:r>
              <a:rPr lang="en-US" sz="1200" dirty="0" smtClean="0"/>
              <a:t>Pub/Sub</a:t>
            </a:r>
            <a:endParaRPr lang="en-US" sz="1200" dirty="0"/>
          </a:p>
        </p:txBody>
      </p:sp>
      <p:cxnSp>
        <p:nvCxnSpPr>
          <p:cNvPr id="142" name="Straight Arrow Connector 141"/>
          <p:cNvCxnSpPr>
            <a:stCxn id="140" idx="1"/>
          </p:cNvCxnSpPr>
          <p:nvPr/>
        </p:nvCxnSpPr>
        <p:spPr>
          <a:xfrm flipH="1" flipV="1">
            <a:off x="9068963" y="1265950"/>
            <a:ext cx="1079440" cy="2768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3" name="TextBox 142"/>
          <p:cNvSpPr txBox="1"/>
          <p:nvPr/>
        </p:nvSpPr>
        <p:spPr>
          <a:xfrm>
            <a:off x="9693260" y="988950"/>
            <a:ext cx="1772473" cy="276999"/>
          </a:xfrm>
          <a:prstGeom prst="rect">
            <a:avLst/>
          </a:prstGeom>
          <a:noFill/>
        </p:spPr>
        <p:txBody>
          <a:bodyPr wrap="none" rtlCol="0">
            <a:spAutoFit/>
          </a:bodyPr>
          <a:lstStyle/>
          <a:p>
            <a:r>
              <a:rPr lang="en-US" sz="1200" dirty="0" smtClean="0"/>
              <a:t>API Endpoint Registration</a:t>
            </a:r>
            <a:endParaRPr lang="en-US" sz="1200" dirty="0"/>
          </a:p>
        </p:txBody>
      </p:sp>
      <p:sp>
        <p:nvSpPr>
          <p:cNvPr id="146" name="TextBox 145"/>
          <p:cNvSpPr txBox="1"/>
          <p:nvPr/>
        </p:nvSpPr>
        <p:spPr>
          <a:xfrm>
            <a:off x="152652" y="1073405"/>
            <a:ext cx="886685" cy="523220"/>
          </a:xfrm>
          <a:prstGeom prst="rect">
            <a:avLst/>
          </a:prstGeom>
          <a:noFill/>
        </p:spPr>
        <p:txBody>
          <a:bodyPr wrap="square" rtlCol="0">
            <a:spAutoFit/>
          </a:bodyPr>
          <a:lstStyle/>
          <a:p>
            <a:r>
              <a:rPr lang="en-US" sz="1400" dirty="0" smtClean="0"/>
              <a:t>Bounded context </a:t>
            </a:r>
            <a:endParaRPr lang="en-US" sz="1400" dirty="0"/>
          </a:p>
        </p:txBody>
      </p:sp>
      <p:cxnSp>
        <p:nvCxnSpPr>
          <p:cNvPr id="148" name="Straight Arrow Connector 147"/>
          <p:cNvCxnSpPr>
            <a:endCxn id="146" idx="3"/>
          </p:cNvCxnSpPr>
          <p:nvPr/>
        </p:nvCxnSpPr>
        <p:spPr>
          <a:xfrm>
            <a:off x="741339" y="1335015"/>
            <a:ext cx="29799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a:off x="8419756" y="4600666"/>
            <a:ext cx="617616"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55" name="Straight Arrow Connector 154"/>
          <p:cNvCxnSpPr/>
          <p:nvPr/>
        </p:nvCxnSpPr>
        <p:spPr>
          <a:xfrm>
            <a:off x="8428782" y="4412811"/>
            <a:ext cx="121718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56" name="Rectangle 155"/>
          <p:cNvSpPr/>
          <p:nvPr/>
        </p:nvSpPr>
        <p:spPr>
          <a:xfrm>
            <a:off x="10358312" y="2076237"/>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59" name="Can 158"/>
          <p:cNvSpPr/>
          <p:nvPr/>
        </p:nvSpPr>
        <p:spPr>
          <a:xfrm>
            <a:off x="10358312" y="3271535"/>
            <a:ext cx="1615386" cy="70471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Common Information model </a:t>
            </a:r>
            <a:endParaRPr lang="en-US" sz="1200" dirty="0"/>
          </a:p>
        </p:txBody>
      </p:sp>
      <p:sp>
        <p:nvSpPr>
          <p:cNvPr id="160" name="Up-Down Arrow 159"/>
          <p:cNvSpPr/>
          <p:nvPr/>
        </p:nvSpPr>
        <p:spPr>
          <a:xfrm>
            <a:off x="11068160" y="2888133"/>
            <a:ext cx="162196" cy="625145"/>
          </a:xfrm>
          <a:prstGeom prst="up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162" name="Straight Arrow Connector 161"/>
          <p:cNvCxnSpPr/>
          <p:nvPr/>
        </p:nvCxnSpPr>
        <p:spPr>
          <a:xfrm>
            <a:off x="9037372" y="2444760"/>
            <a:ext cx="132094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64" name="Straight Arrow Connector 163"/>
          <p:cNvCxnSpPr/>
          <p:nvPr/>
        </p:nvCxnSpPr>
        <p:spPr>
          <a:xfrm>
            <a:off x="9693260" y="2734245"/>
            <a:ext cx="665052"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grpSp>
        <p:nvGrpSpPr>
          <p:cNvPr id="166" name="Group 165"/>
          <p:cNvGrpSpPr/>
          <p:nvPr/>
        </p:nvGrpSpPr>
        <p:grpSpPr>
          <a:xfrm>
            <a:off x="3475678" y="3293113"/>
            <a:ext cx="810552" cy="774910"/>
            <a:chOff x="8334697" y="2695903"/>
            <a:chExt cx="1253364" cy="1299854"/>
          </a:xfrm>
        </p:grpSpPr>
        <p:sp>
          <p:nvSpPr>
            <p:cNvPr id="167" name="Oval 16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8" name="Oval 16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9" name="Oval 16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0" name="Oval 16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1" name="Straight Connector 170"/>
            <p:cNvCxnSpPr>
              <a:stCxn id="16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72" name="Straight Connector 17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73" name="Straight Connector 172"/>
            <p:cNvCxnSpPr>
              <a:endCxn id="17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74" name="Oval 17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5" name="Straight Connector 174"/>
            <p:cNvCxnSpPr>
              <a:stCxn id="174" idx="7"/>
              <a:endCxn id="16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76" name="Group 175"/>
          <p:cNvGrpSpPr/>
          <p:nvPr/>
        </p:nvGrpSpPr>
        <p:grpSpPr>
          <a:xfrm>
            <a:off x="5484280" y="3275467"/>
            <a:ext cx="810552" cy="774910"/>
            <a:chOff x="8334697" y="2695903"/>
            <a:chExt cx="1253364" cy="1299854"/>
          </a:xfrm>
        </p:grpSpPr>
        <p:sp>
          <p:nvSpPr>
            <p:cNvPr id="177" name="Oval 17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8" name="Oval 17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9" name="Oval 17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0" name="Oval 17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1" name="Straight Connector 180"/>
            <p:cNvCxnSpPr>
              <a:stCxn id="17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82" name="Straight Connector 18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83" name="Straight Connector 182"/>
            <p:cNvCxnSpPr>
              <a:endCxn id="18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84" name="Oval 18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5" name="Straight Connector 184"/>
            <p:cNvCxnSpPr>
              <a:stCxn id="184" idx="7"/>
              <a:endCxn id="17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86" name="Group 185"/>
          <p:cNvGrpSpPr/>
          <p:nvPr/>
        </p:nvGrpSpPr>
        <p:grpSpPr>
          <a:xfrm>
            <a:off x="7119448" y="3311001"/>
            <a:ext cx="810552" cy="774910"/>
            <a:chOff x="8334697" y="2695903"/>
            <a:chExt cx="1253364" cy="1299854"/>
          </a:xfrm>
        </p:grpSpPr>
        <p:sp>
          <p:nvSpPr>
            <p:cNvPr id="187" name="Oval 18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8" name="Oval 18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9" name="Oval 18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0" name="Oval 18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1" name="Straight Connector 190"/>
            <p:cNvCxnSpPr>
              <a:stCxn id="18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92" name="Straight Connector 19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93" name="Straight Connector 192"/>
            <p:cNvCxnSpPr>
              <a:endCxn id="19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94" name="Oval 19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5" name="Straight Connector 194"/>
            <p:cNvCxnSpPr>
              <a:stCxn id="194" idx="7"/>
              <a:endCxn id="18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02" name="Group 201"/>
          <p:cNvGrpSpPr/>
          <p:nvPr/>
        </p:nvGrpSpPr>
        <p:grpSpPr>
          <a:xfrm>
            <a:off x="2087354" y="4705283"/>
            <a:ext cx="810552" cy="774910"/>
            <a:chOff x="8334697" y="2695903"/>
            <a:chExt cx="1253364" cy="1299854"/>
          </a:xfrm>
        </p:grpSpPr>
        <p:sp>
          <p:nvSpPr>
            <p:cNvPr id="203" name="Oval 20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4" name="Oval 20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5" name="Oval 20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6" name="Oval 20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07" name="Straight Connector 206"/>
            <p:cNvCxnSpPr>
              <a:stCxn id="20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08" name="Straight Connector 20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09" name="Straight Connector 208"/>
            <p:cNvCxnSpPr>
              <a:endCxn id="20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10" name="Oval 20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1" name="Straight Connector 210"/>
            <p:cNvCxnSpPr>
              <a:stCxn id="210" idx="7"/>
              <a:endCxn id="20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12" name="Group 211"/>
          <p:cNvGrpSpPr/>
          <p:nvPr/>
        </p:nvGrpSpPr>
        <p:grpSpPr>
          <a:xfrm>
            <a:off x="4286230" y="4712442"/>
            <a:ext cx="810552" cy="774910"/>
            <a:chOff x="8334697" y="2695903"/>
            <a:chExt cx="1253364" cy="1299854"/>
          </a:xfrm>
        </p:grpSpPr>
        <p:sp>
          <p:nvSpPr>
            <p:cNvPr id="213" name="Oval 21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4" name="Oval 21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5" name="Oval 21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6" name="Oval 21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7" name="Straight Connector 216"/>
            <p:cNvCxnSpPr>
              <a:stCxn id="21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18" name="Straight Connector 21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19" name="Straight Connector 218"/>
            <p:cNvCxnSpPr>
              <a:endCxn id="21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20" name="Oval 21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1" name="Straight Connector 220"/>
            <p:cNvCxnSpPr>
              <a:stCxn id="220" idx="7"/>
              <a:endCxn id="21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22" name="Group 221"/>
          <p:cNvGrpSpPr/>
          <p:nvPr/>
        </p:nvGrpSpPr>
        <p:grpSpPr>
          <a:xfrm>
            <a:off x="6402276" y="4703812"/>
            <a:ext cx="810552" cy="774910"/>
            <a:chOff x="8334697" y="2695903"/>
            <a:chExt cx="1253364" cy="1299854"/>
          </a:xfrm>
        </p:grpSpPr>
        <p:sp>
          <p:nvSpPr>
            <p:cNvPr id="223" name="Oval 22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4" name="Oval 22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5" name="Oval 22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6" name="Oval 22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7" name="Straight Connector 226"/>
            <p:cNvCxnSpPr>
              <a:stCxn id="22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28" name="Straight Connector 22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29" name="Straight Connector 228"/>
            <p:cNvCxnSpPr>
              <a:endCxn id="22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30" name="Oval 22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31" name="Straight Connector 230"/>
            <p:cNvCxnSpPr>
              <a:stCxn id="230" idx="7"/>
              <a:endCxn id="22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232" name="Rounded Rectangle 231"/>
          <p:cNvSpPr/>
          <p:nvPr/>
        </p:nvSpPr>
        <p:spPr>
          <a:xfrm>
            <a:off x="1633690" y="4475875"/>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ounded Rectangle 232"/>
          <p:cNvSpPr/>
          <p:nvPr/>
        </p:nvSpPr>
        <p:spPr>
          <a:xfrm>
            <a:off x="3803314" y="4498073"/>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ounded Rectangle 233"/>
          <p:cNvSpPr/>
          <p:nvPr/>
        </p:nvSpPr>
        <p:spPr>
          <a:xfrm>
            <a:off x="6051248" y="4522992"/>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TextBox 234"/>
          <p:cNvSpPr txBox="1"/>
          <p:nvPr/>
        </p:nvSpPr>
        <p:spPr>
          <a:xfrm>
            <a:off x="2564442" y="4707631"/>
            <a:ext cx="1043140" cy="261610"/>
          </a:xfrm>
          <a:prstGeom prst="rect">
            <a:avLst/>
          </a:prstGeom>
          <a:noFill/>
        </p:spPr>
        <p:txBody>
          <a:bodyPr wrap="square" rtlCol="0">
            <a:spAutoFit/>
          </a:bodyPr>
          <a:lstStyle>
            <a:defPPr>
              <a:defRPr lang="en-US"/>
            </a:defPPr>
            <a:lvl1pPr>
              <a:defRPr sz="1200"/>
            </a:lvl1pPr>
          </a:lstStyle>
          <a:p>
            <a:r>
              <a:rPr lang="en-US" sz="1050" dirty="0" smtClean="0"/>
              <a:t>Constraint </a:t>
            </a:r>
            <a:endParaRPr lang="en-US" sz="1050" dirty="0"/>
          </a:p>
        </p:txBody>
      </p:sp>
      <p:sp>
        <p:nvSpPr>
          <p:cNvPr id="236" name="TextBox 235"/>
          <p:cNvSpPr txBox="1"/>
          <p:nvPr/>
        </p:nvSpPr>
        <p:spPr>
          <a:xfrm>
            <a:off x="4746378" y="4700743"/>
            <a:ext cx="943665" cy="415498"/>
          </a:xfrm>
          <a:prstGeom prst="rect">
            <a:avLst/>
          </a:prstGeom>
          <a:noFill/>
        </p:spPr>
        <p:txBody>
          <a:bodyPr wrap="square" rtlCol="0">
            <a:spAutoFit/>
          </a:bodyPr>
          <a:lstStyle>
            <a:defPPr>
              <a:defRPr lang="en-US"/>
            </a:defPPr>
            <a:lvl1pPr>
              <a:defRPr sz="1050"/>
            </a:lvl1pPr>
          </a:lstStyle>
          <a:p>
            <a:r>
              <a:rPr lang="en-US" dirty="0" smtClean="0"/>
              <a:t>Configuration Policy</a:t>
            </a:r>
            <a:endParaRPr lang="en-US" dirty="0"/>
          </a:p>
        </p:txBody>
      </p:sp>
      <p:sp>
        <p:nvSpPr>
          <p:cNvPr id="237" name="TextBox 236"/>
          <p:cNvSpPr txBox="1"/>
          <p:nvPr/>
        </p:nvSpPr>
        <p:spPr>
          <a:xfrm>
            <a:off x="6912603" y="4695725"/>
            <a:ext cx="1029283" cy="415498"/>
          </a:xfrm>
          <a:prstGeom prst="rect">
            <a:avLst/>
          </a:prstGeom>
          <a:noFill/>
        </p:spPr>
        <p:txBody>
          <a:bodyPr wrap="square" rtlCol="0">
            <a:spAutoFit/>
          </a:bodyPr>
          <a:lstStyle>
            <a:defPPr>
              <a:defRPr lang="en-US"/>
            </a:defPPr>
            <a:lvl1pPr>
              <a:defRPr sz="1050"/>
            </a:lvl1pPr>
          </a:lstStyle>
          <a:p>
            <a:r>
              <a:rPr lang="en-US" dirty="0" smtClean="0"/>
              <a:t>Closed Loop Policy</a:t>
            </a:r>
            <a:endParaRPr lang="en-US" dirty="0"/>
          </a:p>
        </p:txBody>
      </p:sp>
      <p:sp>
        <p:nvSpPr>
          <p:cNvPr id="4" name="TextBox 3"/>
          <p:cNvSpPr txBox="1"/>
          <p:nvPr/>
        </p:nvSpPr>
        <p:spPr>
          <a:xfrm>
            <a:off x="1" y="3793392"/>
            <a:ext cx="804792" cy="646331"/>
          </a:xfrm>
          <a:prstGeom prst="rect">
            <a:avLst/>
          </a:prstGeom>
          <a:noFill/>
        </p:spPr>
        <p:txBody>
          <a:bodyPr wrap="square" rtlCol="0">
            <a:spAutoFit/>
          </a:bodyPr>
          <a:lstStyle/>
          <a:p>
            <a:r>
              <a:rPr lang="en-US" sz="1200" dirty="0" smtClean="0"/>
              <a:t>Based on Domain</a:t>
            </a:r>
          </a:p>
          <a:p>
            <a:r>
              <a:rPr lang="en-US" sz="1200" dirty="0" smtClean="0"/>
              <a:t> Model</a:t>
            </a:r>
            <a:endParaRPr lang="en-US" sz="1200" dirty="0"/>
          </a:p>
        </p:txBody>
      </p:sp>
      <p:cxnSp>
        <p:nvCxnSpPr>
          <p:cNvPr id="13" name="Straight Arrow Connector 12"/>
          <p:cNvCxnSpPr>
            <a:stCxn id="4" idx="0"/>
          </p:cNvCxnSpPr>
          <p:nvPr/>
        </p:nvCxnSpPr>
        <p:spPr>
          <a:xfrm flipV="1">
            <a:off x="402397" y="3311002"/>
            <a:ext cx="498870" cy="4823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ight Arrow 13"/>
          <p:cNvSpPr/>
          <p:nvPr/>
        </p:nvSpPr>
        <p:spPr>
          <a:xfrm>
            <a:off x="125640" y="4973240"/>
            <a:ext cx="725333" cy="2751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6819" y="5231703"/>
            <a:ext cx="1065641" cy="1200329"/>
          </a:xfrm>
          <a:prstGeom prst="rect">
            <a:avLst/>
          </a:prstGeom>
          <a:noFill/>
        </p:spPr>
        <p:txBody>
          <a:bodyPr wrap="square" rtlCol="0">
            <a:spAutoFit/>
          </a:bodyPr>
          <a:lstStyle/>
          <a:p>
            <a:r>
              <a:rPr lang="en-US" sz="1200" dirty="0" smtClean="0"/>
              <a:t>Specialization with alternate identities for entities – example for policy</a:t>
            </a:r>
            <a:endParaRPr lang="en-US" sz="1200" dirty="0"/>
          </a:p>
        </p:txBody>
      </p:sp>
      <p:sp>
        <p:nvSpPr>
          <p:cNvPr id="131" name="TextBox 130"/>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2244429044"/>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769" y="885329"/>
            <a:ext cx="6707276" cy="5865301"/>
          </a:xfrm>
          <a:prstGeom prst="rect">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pPr algn="ctr"/>
            <a:r>
              <a:rPr lang="en-US" b="1" dirty="0" smtClean="0"/>
              <a:t>Model-Driven Microservices</a:t>
            </a:r>
            <a:r>
              <a:rPr lang="en-US" dirty="0" smtClean="0"/>
              <a:t/>
            </a:r>
            <a:br>
              <a:rPr lang="en-US" dirty="0" smtClean="0"/>
            </a:br>
            <a:r>
              <a:rPr lang="en-US" sz="2200" b="1" dirty="0" smtClean="0"/>
              <a:t>(One </a:t>
            </a:r>
            <a:r>
              <a:rPr lang="en-US" sz="2200" b="1" dirty="0" smtClean="0"/>
              <a:t>possible implementation </a:t>
            </a:r>
            <a:r>
              <a:rPr lang="en-US" sz="2200" b="1" dirty="0" smtClean="0"/>
              <a:t>view) </a:t>
            </a:r>
            <a:endParaRPr lang="en-US" sz="2200" b="1" dirty="0"/>
          </a:p>
        </p:txBody>
      </p:sp>
      <p:sp>
        <p:nvSpPr>
          <p:cNvPr id="6" name="Rounded Rectangle 5"/>
          <p:cNvSpPr/>
          <p:nvPr/>
        </p:nvSpPr>
        <p:spPr>
          <a:xfrm>
            <a:off x="1599347" y="3101885"/>
            <a:ext cx="1451664" cy="1072886"/>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smtClean="0">
                <a:solidFill>
                  <a:schemeClr val="tx1"/>
                </a:solidFill>
                <a:latin typeface="Arial"/>
                <a:cs typeface="Arial"/>
              </a:rPr>
              <a:t>ONAP Microservice </a:t>
            </a:r>
          </a:p>
          <a:p>
            <a:pPr algn="ctr"/>
            <a:endParaRPr lang="en-US" sz="1400" b="1" dirty="0">
              <a:solidFill>
                <a:schemeClr val="tx1"/>
              </a:solidFill>
              <a:latin typeface="Arial"/>
              <a:cs typeface="Arial"/>
            </a:endParaRPr>
          </a:p>
          <a:p>
            <a:pPr algn="ctr"/>
            <a:endParaRPr lang="en-US" sz="1400" b="1" dirty="0" smtClean="0">
              <a:solidFill>
                <a:schemeClr val="tx1"/>
              </a:solidFill>
              <a:latin typeface="Arial"/>
              <a:cs typeface="Arial"/>
            </a:endParaRPr>
          </a:p>
        </p:txBody>
      </p:sp>
      <p:sp>
        <p:nvSpPr>
          <p:cNvPr id="7" name="Rounded Rectangle 6"/>
          <p:cNvSpPr/>
          <p:nvPr/>
        </p:nvSpPr>
        <p:spPr>
          <a:xfrm>
            <a:off x="3951164" y="3101885"/>
            <a:ext cx="1418478" cy="1072885"/>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smtClean="0">
                <a:solidFill>
                  <a:schemeClr val="tx1"/>
                </a:solidFill>
                <a:latin typeface="Arial"/>
                <a:cs typeface="Arial"/>
              </a:rPr>
              <a:t>ONAP Microservice </a:t>
            </a:r>
          </a:p>
          <a:p>
            <a:pPr algn="ctr"/>
            <a:endParaRPr lang="en-US" sz="1400" b="1" dirty="0">
              <a:solidFill>
                <a:schemeClr val="tx1"/>
              </a:solidFill>
              <a:latin typeface="Arial"/>
              <a:cs typeface="Arial"/>
            </a:endParaRPr>
          </a:p>
          <a:p>
            <a:pPr algn="ctr"/>
            <a:endParaRPr lang="en-US" sz="1400" b="1" dirty="0" smtClean="0">
              <a:solidFill>
                <a:schemeClr val="tx1"/>
              </a:solidFill>
              <a:latin typeface="Arial"/>
              <a:cs typeface="Arial"/>
            </a:endParaRPr>
          </a:p>
        </p:txBody>
      </p:sp>
      <p:sp>
        <p:nvSpPr>
          <p:cNvPr id="8" name="Rectangle 7"/>
          <p:cNvSpPr/>
          <p:nvPr/>
        </p:nvSpPr>
        <p:spPr>
          <a:xfrm>
            <a:off x="785534" y="4883507"/>
            <a:ext cx="10121005" cy="397675"/>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9" name="TextBox 8"/>
          <p:cNvSpPr txBox="1"/>
          <p:nvPr/>
        </p:nvSpPr>
        <p:spPr>
          <a:xfrm>
            <a:off x="3121803" y="4871281"/>
            <a:ext cx="744114" cy="369332"/>
          </a:xfrm>
          <a:prstGeom prst="rect">
            <a:avLst/>
          </a:prstGeom>
          <a:noFill/>
        </p:spPr>
        <p:txBody>
          <a:bodyPr wrap="none" rtlCol="0">
            <a:spAutoFit/>
          </a:bodyPr>
          <a:lstStyle/>
          <a:p>
            <a:r>
              <a:rPr lang="en-US" dirty="0" smtClean="0"/>
              <a:t>Music</a:t>
            </a:r>
            <a:endParaRPr lang="en-US" dirty="0"/>
          </a:p>
        </p:txBody>
      </p:sp>
      <p:sp>
        <p:nvSpPr>
          <p:cNvPr id="10" name="Up-Down Arrow 9"/>
          <p:cNvSpPr/>
          <p:nvPr/>
        </p:nvSpPr>
        <p:spPr>
          <a:xfrm>
            <a:off x="2149219" y="4174769"/>
            <a:ext cx="197955" cy="696511"/>
          </a:xfrm>
          <a:prstGeom prst="upDown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11" name="Up-Down Arrow 10"/>
          <p:cNvSpPr/>
          <p:nvPr/>
        </p:nvSpPr>
        <p:spPr>
          <a:xfrm>
            <a:off x="4775780" y="4174769"/>
            <a:ext cx="197955" cy="708738"/>
          </a:xfrm>
          <a:prstGeom prst="upDown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12" name="Rectangle 11"/>
          <p:cNvSpPr/>
          <p:nvPr/>
        </p:nvSpPr>
        <p:spPr>
          <a:xfrm>
            <a:off x="1599347" y="2688378"/>
            <a:ext cx="1451664" cy="265620"/>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solidFill>
                  <a:schemeClr val="tx1"/>
                </a:solidFill>
                <a:latin typeface="Arial"/>
                <a:cs typeface="Arial"/>
              </a:rPr>
              <a:t>API </a:t>
            </a:r>
          </a:p>
        </p:txBody>
      </p:sp>
      <p:sp>
        <p:nvSpPr>
          <p:cNvPr id="13" name="Folded Corner 12"/>
          <p:cNvSpPr/>
          <p:nvPr/>
        </p:nvSpPr>
        <p:spPr>
          <a:xfrm>
            <a:off x="1131955" y="3403635"/>
            <a:ext cx="373913" cy="469387"/>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14" name="Folded Corner 13"/>
          <p:cNvSpPr/>
          <p:nvPr/>
        </p:nvSpPr>
        <p:spPr>
          <a:xfrm>
            <a:off x="5479910" y="3426169"/>
            <a:ext cx="373913" cy="469387"/>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15" name="Rectangle 14"/>
          <p:cNvSpPr/>
          <p:nvPr/>
        </p:nvSpPr>
        <p:spPr>
          <a:xfrm>
            <a:off x="3972965" y="2723448"/>
            <a:ext cx="1396677" cy="256308"/>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solidFill>
                  <a:schemeClr val="tx1"/>
                </a:solidFill>
                <a:latin typeface="Arial"/>
                <a:cs typeface="Arial"/>
              </a:rPr>
              <a:t>API </a:t>
            </a:r>
          </a:p>
        </p:txBody>
      </p:sp>
      <p:sp>
        <p:nvSpPr>
          <p:cNvPr id="16" name="Rectangle 15"/>
          <p:cNvSpPr/>
          <p:nvPr/>
        </p:nvSpPr>
        <p:spPr>
          <a:xfrm>
            <a:off x="794700" y="5894161"/>
            <a:ext cx="10111839" cy="40029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b="1" dirty="0" smtClean="0">
                <a:solidFill>
                  <a:schemeClr val="tx1"/>
                </a:solidFill>
                <a:latin typeface="Arial"/>
                <a:cs typeface="Arial"/>
              </a:rPr>
              <a:t>                       DMAAP/Real Time Data Event Streaming &amp; Processing </a:t>
            </a:r>
            <a:endParaRPr lang="en-US" sz="1400" b="1" dirty="0">
              <a:solidFill>
                <a:schemeClr val="tx1"/>
              </a:solidFill>
              <a:latin typeface="Arial"/>
              <a:cs typeface="Arial"/>
            </a:endParaRPr>
          </a:p>
        </p:txBody>
      </p:sp>
      <p:sp>
        <p:nvSpPr>
          <p:cNvPr id="17" name="Rectangle 16"/>
          <p:cNvSpPr/>
          <p:nvPr/>
        </p:nvSpPr>
        <p:spPr>
          <a:xfrm>
            <a:off x="772706" y="1851246"/>
            <a:ext cx="4503410" cy="486953"/>
          </a:xfrm>
          <a:prstGeom prst="rect">
            <a:avLst/>
          </a:prstGeom>
          <a:ln/>
        </p:spPr>
        <p:style>
          <a:lnRef idx="1">
            <a:schemeClr val="accent2"/>
          </a:lnRef>
          <a:fillRef idx="2">
            <a:schemeClr val="accent2"/>
          </a:fillRef>
          <a:effectRef idx="1">
            <a:schemeClr val="accent2"/>
          </a:effectRef>
          <a:fontRef idx="minor">
            <a:schemeClr val="dk1"/>
          </a:fontRef>
        </p:style>
        <p:txBody>
          <a:bodyPr rtlCol="0" anchor="t"/>
          <a:lstStyle/>
          <a:p>
            <a:pPr algn="ctr"/>
            <a:r>
              <a:rPr lang="en-US" sz="1400" b="1" dirty="0" smtClean="0">
                <a:solidFill>
                  <a:schemeClr val="tx1"/>
                </a:solidFill>
                <a:latin typeface="Arial"/>
                <a:cs typeface="Arial"/>
              </a:rPr>
              <a:t>MSB</a:t>
            </a:r>
            <a:endParaRPr lang="en-US" sz="1400" b="1" dirty="0">
              <a:solidFill>
                <a:schemeClr val="tx1"/>
              </a:solidFill>
              <a:latin typeface="Arial"/>
              <a:cs typeface="Arial"/>
            </a:endParaRPr>
          </a:p>
        </p:txBody>
      </p:sp>
      <p:sp>
        <p:nvSpPr>
          <p:cNvPr id="18" name="Rectangle 17"/>
          <p:cNvSpPr/>
          <p:nvPr/>
        </p:nvSpPr>
        <p:spPr>
          <a:xfrm>
            <a:off x="794700" y="1110719"/>
            <a:ext cx="5377759" cy="43213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smtClean="0">
                <a:solidFill>
                  <a:schemeClr val="tx1"/>
                </a:solidFill>
                <a:latin typeface="Arial"/>
                <a:cs typeface="Arial"/>
              </a:rPr>
              <a:t>OOM</a:t>
            </a:r>
            <a:endParaRPr lang="en-US" sz="1400" b="1" dirty="0">
              <a:solidFill>
                <a:schemeClr val="tx1"/>
              </a:solidFill>
              <a:latin typeface="Arial"/>
              <a:cs typeface="Arial"/>
            </a:endParaRPr>
          </a:p>
        </p:txBody>
      </p:sp>
      <p:cxnSp>
        <p:nvCxnSpPr>
          <p:cNvPr id="19" name="Straight Arrow Connector 18"/>
          <p:cNvCxnSpPr/>
          <p:nvPr/>
        </p:nvCxnSpPr>
        <p:spPr>
          <a:xfrm flipH="1" flipV="1">
            <a:off x="5782777" y="1542849"/>
            <a:ext cx="1" cy="188332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985988" y="3837588"/>
            <a:ext cx="976134" cy="577081"/>
          </a:xfrm>
          <a:prstGeom prst="rect">
            <a:avLst/>
          </a:prstGeom>
          <a:noFill/>
        </p:spPr>
        <p:txBody>
          <a:bodyPr wrap="square" rtlCol="0">
            <a:spAutoFit/>
          </a:bodyPr>
          <a:lstStyle/>
          <a:p>
            <a:r>
              <a:rPr lang="en-US" sz="1050" dirty="0" smtClean="0"/>
              <a:t>Meta Model</a:t>
            </a:r>
          </a:p>
          <a:p>
            <a:r>
              <a:rPr lang="en-US" sz="1050" dirty="0" smtClean="0"/>
              <a:t>Or  MS Configuration  </a:t>
            </a:r>
            <a:endParaRPr lang="en-US" sz="1050" dirty="0"/>
          </a:p>
        </p:txBody>
      </p:sp>
      <p:sp>
        <p:nvSpPr>
          <p:cNvPr id="21" name="TextBox 20"/>
          <p:cNvSpPr txBox="1"/>
          <p:nvPr/>
        </p:nvSpPr>
        <p:spPr>
          <a:xfrm>
            <a:off x="5276115" y="3948506"/>
            <a:ext cx="956224" cy="276999"/>
          </a:xfrm>
          <a:prstGeom prst="rect">
            <a:avLst/>
          </a:prstGeom>
          <a:noFill/>
        </p:spPr>
        <p:txBody>
          <a:bodyPr wrap="none" rtlCol="0">
            <a:spAutoFit/>
          </a:bodyPr>
          <a:lstStyle/>
          <a:p>
            <a:r>
              <a:rPr lang="en-US" sz="1200" dirty="0" smtClean="0"/>
              <a:t>Meta Model</a:t>
            </a:r>
            <a:endParaRPr lang="en-US" sz="1200" dirty="0"/>
          </a:p>
        </p:txBody>
      </p:sp>
      <p:cxnSp>
        <p:nvCxnSpPr>
          <p:cNvPr id="22" name="Elbow Connector 21"/>
          <p:cNvCxnSpPr>
            <a:stCxn id="6" idx="0"/>
            <a:endCxn id="15" idx="0"/>
          </p:cNvCxnSpPr>
          <p:nvPr/>
        </p:nvCxnSpPr>
        <p:spPr>
          <a:xfrm rot="5400000" flipH="1" flipV="1">
            <a:off x="3309023" y="1739605"/>
            <a:ext cx="378437" cy="2346125"/>
          </a:xfrm>
          <a:prstGeom prst="bentConnector3">
            <a:avLst>
              <a:gd name="adj1" fmla="val 228469"/>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85533" y="5472134"/>
            <a:ext cx="10121006" cy="280358"/>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b="1" dirty="0" smtClean="0">
                <a:solidFill>
                  <a:schemeClr val="tx1"/>
                </a:solidFill>
                <a:latin typeface="Arial"/>
                <a:cs typeface="Arial"/>
              </a:rPr>
              <a:t>                         Distributed Configuration Store (OOM – Consul ? ) </a:t>
            </a:r>
            <a:endParaRPr lang="en-US" sz="1400" b="1" dirty="0">
              <a:solidFill>
                <a:schemeClr val="tx1"/>
              </a:solidFill>
              <a:latin typeface="Arial"/>
              <a:cs typeface="Arial"/>
            </a:endParaRPr>
          </a:p>
        </p:txBody>
      </p:sp>
      <p:cxnSp>
        <p:nvCxnSpPr>
          <p:cNvPr id="24" name="Straight Arrow Connector 23"/>
          <p:cNvCxnSpPr/>
          <p:nvPr/>
        </p:nvCxnSpPr>
        <p:spPr>
          <a:xfrm>
            <a:off x="1786304" y="4174770"/>
            <a:ext cx="0" cy="1719391"/>
          </a:xfrm>
          <a:prstGeom prst="straightConnector1">
            <a:avLst/>
          </a:prstGeom>
          <a:ln w="31750" cmpd="sng">
            <a:solidFill>
              <a:srgbClr val="FF0000"/>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051464" y="2500613"/>
            <a:ext cx="2104372" cy="1839481"/>
          </a:xfrm>
          <a:prstGeom prst="rect">
            <a:avLst/>
          </a:prstGeom>
          <a:noFill/>
          <a:ln w="31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26" name="Rectangle 25"/>
          <p:cNvSpPr/>
          <p:nvPr/>
        </p:nvSpPr>
        <p:spPr>
          <a:xfrm>
            <a:off x="3818619" y="2518460"/>
            <a:ext cx="2104372" cy="1855585"/>
          </a:xfrm>
          <a:prstGeom prst="rect">
            <a:avLst/>
          </a:prstGeom>
          <a:noFill/>
          <a:ln w="31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bg1"/>
              </a:solidFill>
              <a:latin typeface="Arial"/>
              <a:cs typeface="Arial"/>
            </a:endParaRPr>
          </a:p>
        </p:txBody>
      </p:sp>
      <p:sp>
        <p:nvSpPr>
          <p:cNvPr id="27" name="TextBox 26"/>
          <p:cNvSpPr txBox="1"/>
          <p:nvPr/>
        </p:nvSpPr>
        <p:spPr>
          <a:xfrm rot="16200000">
            <a:off x="141882" y="3272830"/>
            <a:ext cx="1516762" cy="261610"/>
          </a:xfrm>
          <a:prstGeom prst="rect">
            <a:avLst/>
          </a:prstGeom>
          <a:noFill/>
        </p:spPr>
        <p:txBody>
          <a:bodyPr wrap="none" rtlCol="0">
            <a:spAutoFit/>
          </a:bodyPr>
          <a:lstStyle/>
          <a:p>
            <a:r>
              <a:rPr lang="en-US" sz="1100" dirty="0" smtClean="0"/>
              <a:t>MS Deployment Unit </a:t>
            </a:r>
            <a:endParaRPr lang="en-US" sz="1100" dirty="0"/>
          </a:p>
        </p:txBody>
      </p:sp>
      <p:sp>
        <p:nvSpPr>
          <p:cNvPr id="28" name="TextBox 27"/>
          <p:cNvSpPr txBox="1"/>
          <p:nvPr/>
        </p:nvSpPr>
        <p:spPr>
          <a:xfrm rot="16200000">
            <a:off x="5316301" y="3318267"/>
            <a:ext cx="1516762" cy="261610"/>
          </a:xfrm>
          <a:prstGeom prst="rect">
            <a:avLst/>
          </a:prstGeom>
          <a:noFill/>
        </p:spPr>
        <p:txBody>
          <a:bodyPr wrap="none" rtlCol="0">
            <a:spAutoFit/>
          </a:bodyPr>
          <a:lstStyle/>
          <a:p>
            <a:r>
              <a:rPr lang="en-US" sz="1100" dirty="0" smtClean="0"/>
              <a:t>MS Deployment Unit </a:t>
            </a:r>
            <a:endParaRPr lang="en-US" sz="1100" dirty="0"/>
          </a:p>
        </p:txBody>
      </p:sp>
      <p:cxnSp>
        <p:nvCxnSpPr>
          <p:cNvPr id="29" name="Straight Arrow Connector 28"/>
          <p:cNvCxnSpPr/>
          <p:nvPr/>
        </p:nvCxnSpPr>
        <p:spPr>
          <a:xfrm flipV="1">
            <a:off x="1201508" y="1542849"/>
            <a:ext cx="0" cy="186078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0" name="Straight Arrow Connector 29"/>
          <p:cNvCxnSpPr/>
          <p:nvPr/>
        </p:nvCxnSpPr>
        <p:spPr>
          <a:xfrm>
            <a:off x="5145544" y="4162016"/>
            <a:ext cx="0" cy="1719391"/>
          </a:xfrm>
          <a:prstGeom prst="straightConnector1">
            <a:avLst/>
          </a:prstGeom>
          <a:ln w="31750" cmpd="sng">
            <a:solidFill>
              <a:srgbClr val="FF0000"/>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1"/>
            <a:endCxn id="17" idx="1"/>
          </p:cNvCxnSpPr>
          <p:nvPr/>
        </p:nvCxnSpPr>
        <p:spPr>
          <a:xfrm rot="10800000" flipV="1">
            <a:off x="772706" y="1326783"/>
            <a:ext cx="21994" cy="767939"/>
          </a:xfrm>
          <a:prstGeom prst="bentConnector3">
            <a:avLst>
              <a:gd name="adj1" fmla="val 1139374"/>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Up-Down Arrow 31"/>
          <p:cNvSpPr/>
          <p:nvPr/>
        </p:nvSpPr>
        <p:spPr>
          <a:xfrm>
            <a:off x="2768958" y="4188877"/>
            <a:ext cx="154546" cy="1283257"/>
          </a:xfrm>
          <a:prstGeom prst="upDownArrow">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33" name="Up-Down Arrow 32"/>
          <p:cNvSpPr/>
          <p:nvPr/>
        </p:nvSpPr>
        <p:spPr>
          <a:xfrm>
            <a:off x="4170609" y="4188876"/>
            <a:ext cx="154546" cy="1283257"/>
          </a:xfrm>
          <a:prstGeom prst="upDownArrow">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400" b="1" dirty="0" smtClean="0">
              <a:solidFill>
                <a:schemeClr val="bg1"/>
              </a:solidFill>
              <a:latin typeface="Arial"/>
              <a:cs typeface="Arial"/>
            </a:endParaRPr>
          </a:p>
        </p:txBody>
      </p:sp>
      <p:cxnSp>
        <p:nvCxnSpPr>
          <p:cNvPr id="34" name="Elbow Connector 33"/>
          <p:cNvCxnSpPr>
            <a:stCxn id="13" idx="0"/>
            <a:endCxn id="12" idx="1"/>
          </p:cNvCxnSpPr>
          <p:nvPr/>
        </p:nvCxnSpPr>
        <p:spPr>
          <a:xfrm rot="5400000" flipH="1" flipV="1">
            <a:off x="1167906" y="2972195"/>
            <a:ext cx="582447" cy="28043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4" idx="0"/>
            <a:endCxn id="15" idx="3"/>
          </p:cNvCxnSpPr>
          <p:nvPr/>
        </p:nvCxnSpPr>
        <p:spPr>
          <a:xfrm rot="16200000" flipV="1">
            <a:off x="5230972" y="2990273"/>
            <a:ext cx="574567" cy="29722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370428" y="2445813"/>
            <a:ext cx="953037" cy="400110"/>
          </a:xfrm>
          <a:prstGeom prst="rect">
            <a:avLst/>
          </a:prstGeom>
          <a:noFill/>
        </p:spPr>
        <p:txBody>
          <a:bodyPr wrap="square" rtlCol="0">
            <a:spAutoFit/>
          </a:bodyPr>
          <a:lstStyle/>
          <a:p>
            <a:r>
              <a:rPr lang="en-US" sz="1000" dirty="0" smtClean="0"/>
              <a:t>Generated API (Swagger)  </a:t>
            </a:r>
            <a:endParaRPr lang="en-US" sz="1000" dirty="0"/>
          </a:p>
        </p:txBody>
      </p:sp>
      <p:sp>
        <p:nvSpPr>
          <p:cNvPr id="37" name="TextBox 36"/>
          <p:cNvSpPr txBox="1"/>
          <p:nvPr/>
        </p:nvSpPr>
        <p:spPr>
          <a:xfrm>
            <a:off x="4737143" y="2503869"/>
            <a:ext cx="953037" cy="230832"/>
          </a:xfrm>
          <a:prstGeom prst="rect">
            <a:avLst/>
          </a:prstGeom>
          <a:noFill/>
        </p:spPr>
        <p:txBody>
          <a:bodyPr wrap="square" rtlCol="0">
            <a:spAutoFit/>
          </a:bodyPr>
          <a:lstStyle/>
          <a:p>
            <a:r>
              <a:rPr lang="en-US" sz="900" dirty="0" smtClean="0"/>
              <a:t>Generated API </a:t>
            </a:r>
            <a:endParaRPr lang="en-US" sz="900" dirty="0"/>
          </a:p>
        </p:txBody>
      </p:sp>
      <p:cxnSp>
        <p:nvCxnSpPr>
          <p:cNvPr id="38" name="Straight Arrow Connector 37"/>
          <p:cNvCxnSpPr/>
          <p:nvPr/>
        </p:nvCxnSpPr>
        <p:spPr>
          <a:xfrm>
            <a:off x="5584238" y="5203908"/>
            <a:ext cx="0" cy="773136"/>
          </a:xfrm>
          <a:prstGeom prst="straightConnector1">
            <a:avLst/>
          </a:prstGeom>
          <a:ln w="31750" cmpd="sng">
            <a:solidFill>
              <a:srgbClr val="00B050"/>
            </a:solidFill>
            <a:prstDash val="dash"/>
            <a:tailEnd type="arrow"/>
          </a:ln>
        </p:spPr>
        <p:style>
          <a:lnRef idx="3">
            <a:schemeClr val="dk1"/>
          </a:lnRef>
          <a:fillRef idx="0">
            <a:schemeClr val="dk1"/>
          </a:fillRef>
          <a:effectRef idx="2">
            <a:schemeClr val="dk1"/>
          </a:effectRef>
          <a:fontRef idx="minor">
            <a:schemeClr val="tx1"/>
          </a:fontRef>
        </p:style>
      </p:cxnSp>
      <p:cxnSp>
        <p:nvCxnSpPr>
          <p:cNvPr id="39" name="Straight Arrow Connector 38"/>
          <p:cNvCxnSpPr/>
          <p:nvPr/>
        </p:nvCxnSpPr>
        <p:spPr>
          <a:xfrm>
            <a:off x="1254516" y="5217534"/>
            <a:ext cx="0" cy="773136"/>
          </a:xfrm>
          <a:prstGeom prst="straightConnector1">
            <a:avLst/>
          </a:prstGeom>
          <a:ln w="31750" cmpd="sng">
            <a:solidFill>
              <a:srgbClr val="00B050"/>
            </a:solidFill>
            <a:prstDash val="dash"/>
            <a:tailEnd type="arrow"/>
          </a:ln>
        </p:spPr>
        <p:style>
          <a:lnRef idx="3">
            <a:schemeClr val="dk1"/>
          </a:lnRef>
          <a:fillRef idx="0">
            <a:schemeClr val="dk1"/>
          </a:fillRef>
          <a:effectRef idx="2">
            <a:schemeClr val="dk1"/>
          </a:effectRef>
          <a:fontRef idx="minor">
            <a:schemeClr val="tx1"/>
          </a:fontRef>
        </p:style>
      </p:cxnSp>
      <p:sp>
        <p:nvSpPr>
          <p:cNvPr id="40" name="Rectangle 39"/>
          <p:cNvSpPr/>
          <p:nvPr/>
        </p:nvSpPr>
        <p:spPr>
          <a:xfrm>
            <a:off x="5848126" y="2097064"/>
            <a:ext cx="651258" cy="280891"/>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b="1" dirty="0" smtClean="0">
                <a:solidFill>
                  <a:schemeClr val="bg1"/>
                </a:solidFill>
                <a:latin typeface="Arial"/>
                <a:cs typeface="Arial"/>
              </a:rPr>
              <a:t>ESR/ Ext GW</a:t>
            </a:r>
          </a:p>
        </p:txBody>
      </p:sp>
      <p:sp>
        <p:nvSpPr>
          <p:cNvPr id="41" name="Rectangle 40"/>
          <p:cNvSpPr/>
          <p:nvPr/>
        </p:nvSpPr>
        <p:spPr>
          <a:xfrm>
            <a:off x="7817476" y="1644102"/>
            <a:ext cx="2665927" cy="1177086"/>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External Domain Orchestrator/Controller  </a:t>
            </a:r>
          </a:p>
        </p:txBody>
      </p:sp>
      <p:cxnSp>
        <p:nvCxnSpPr>
          <p:cNvPr id="42" name="Straight Arrow Connector 41"/>
          <p:cNvCxnSpPr>
            <a:stCxn id="41" idx="1"/>
            <a:endCxn id="40" idx="3"/>
          </p:cNvCxnSpPr>
          <p:nvPr/>
        </p:nvCxnSpPr>
        <p:spPr>
          <a:xfrm flipH="1">
            <a:off x="6499384" y="2232645"/>
            <a:ext cx="1318092" cy="48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7817476" y="4340094"/>
            <a:ext cx="2665927" cy="2216625"/>
          </a:xfrm>
          <a:prstGeom prst="rect">
            <a:avLst/>
          </a:prstGeom>
          <a:solidFill>
            <a:schemeClr val="tx2">
              <a:alpha val="4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Geo-Distributed ONAP </a:t>
            </a:r>
          </a:p>
        </p:txBody>
      </p:sp>
      <p:sp>
        <p:nvSpPr>
          <p:cNvPr id="44" name="Right Arrow 43"/>
          <p:cNvSpPr/>
          <p:nvPr/>
        </p:nvSpPr>
        <p:spPr>
          <a:xfrm>
            <a:off x="5276116" y="1887644"/>
            <a:ext cx="2541360" cy="127566"/>
          </a:xfrm>
          <a:prstGeom prst="right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45" name="TextBox 44"/>
          <p:cNvSpPr txBox="1"/>
          <p:nvPr/>
        </p:nvSpPr>
        <p:spPr>
          <a:xfrm>
            <a:off x="6800385" y="1639286"/>
            <a:ext cx="976549" cy="261610"/>
          </a:xfrm>
          <a:prstGeom prst="rect">
            <a:avLst/>
          </a:prstGeom>
          <a:noFill/>
        </p:spPr>
        <p:txBody>
          <a:bodyPr wrap="none" rtlCol="0">
            <a:spAutoFit/>
          </a:bodyPr>
          <a:lstStyle/>
          <a:p>
            <a:r>
              <a:rPr lang="en-US" sz="1100" dirty="0" smtClean="0"/>
              <a:t>API Routing </a:t>
            </a:r>
            <a:endParaRPr lang="en-US" sz="1100" dirty="0"/>
          </a:p>
        </p:txBody>
      </p:sp>
      <p:cxnSp>
        <p:nvCxnSpPr>
          <p:cNvPr id="46" name="Elbow Connector 45"/>
          <p:cNvCxnSpPr>
            <a:stCxn id="18" idx="3"/>
          </p:cNvCxnSpPr>
          <p:nvPr/>
        </p:nvCxnSpPr>
        <p:spPr>
          <a:xfrm>
            <a:off x="6172459" y="1326784"/>
            <a:ext cx="334358" cy="4145350"/>
          </a:xfrm>
          <a:prstGeom prst="bentConnector2">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380143" y="2042932"/>
            <a:ext cx="1659429" cy="253916"/>
          </a:xfrm>
          <a:prstGeom prst="rect">
            <a:avLst/>
          </a:prstGeom>
          <a:noFill/>
        </p:spPr>
        <p:txBody>
          <a:bodyPr wrap="none" rtlCol="0">
            <a:spAutoFit/>
          </a:bodyPr>
          <a:lstStyle/>
          <a:p>
            <a:r>
              <a:rPr lang="en-US" sz="1050" dirty="0" smtClean="0"/>
              <a:t>API Invocation (Actions) </a:t>
            </a:r>
            <a:endParaRPr lang="en-US" sz="1050" dirty="0"/>
          </a:p>
        </p:txBody>
      </p:sp>
      <p:sp>
        <p:nvSpPr>
          <p:cNvPr id="48" name="TextBox 47"/>
          <p:cNvSpPr txBox="1"/>
          <p:nvPr/>
        </p:nvSpPr>
        <p:spPr>
          <a:xfrm>
            <a:off x="2478157" y="6425914"/>
            <a:ext cx="2194768" cy="307777"/>
          </a:xfrm>
          <a:prstGeom prst="rect">
            <a:avLst/>
          </a:prstGeom>
          <a:noFill/>
        </p:spPr>
        <p:txBody>
          <a:bodyPr wrap="none" rtlCol="0">
            <a:spAutoFit/>
          </a:bodyPr>
          <a:lstStyle/>
          <a:p>
            <a:r>
              <a:rPr lang="en-US" sz="1400" b="1" dirty="0" smtClean="0">
                <a:solidFill>
                  <a:srgbClr val="0070C0"/>
                </a:solidFill>
              </a:rPr>
              <a:t>ONAP Primary Instance</a:t>
            </a:r>
            <a:endParaRPr lang="en-US" sz="1400" b="1" dirty="0">
              <a:solidFill>
                <a:srgbClr val="0070C0"/>
              </a:solidFill>
            </a:endParaRPr>
          </a:p>
        </p:txBody>
      </p:sp>
      <p:sp>
        <p:nvSpPr>
          <p:cNvPr id="49" name="TextBox 48"/>
          <p:cNvSpPr txBox="1"/>
          <p:nvPr/>
        </p:nvSpPr>
        <p:spPr>
          <a:xfrm>
            <a:off x="3004345" y="4380080"/>
            <a:ext cx="1138453" cy="461665"/>
          </a:xfrm>
          <a:prstGeom prst="rect">
            <a:avLst/>
          </a:prstGeom>
          <a:noFill/>
        </p:spPr>
        <p:txBody>
          <a:bodyPr wrap="none" rtlCol="0">
            <a:spAutoFit/>
          </a:bodyPr>
          <a:lstStyle/>
          <a:p>
            <a:pPr algn="ctr"/>
            <a:r>
              <a:rPr lang="en-US" sz="1200" dirty="0" smtClean="0"/>
              <a:t>Configuration </a:t>
            </a:r>
          </a:p>
          <a:p>
            <a:pPr algn="ctr"/>
            <a:r>
              <a:rPr lang="en-US" sz="1200" dirty="0" smtClean="0"/>
              <a:t>read/sync </a:t>
            </a:r>
            <a:endParaRPr lang="en-US" sz="1200" dirty="0"/>
          </a:p>
        </p:txBody>
      </p:sp>
      <p:cxnSp>
        <p:nvCxnSpPr>
          <p:cNvPr id="50" name="Straight Arrow Connector 49"/>
          <p:cNvCxnSpPr/>
          <p:nvPr/>
        </p:nvCxnSpPr>
        <p:spPr>
          <a:xfrm flipV="1">
            <a:off x="3827023" y="4523024"/>
            <a:ext cx="343586" cy="87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flipV="1">
            <a:off x="2846231" y="4523024"/>
            <a:ext cx="289209" cy="87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13507" y="4282350"/>
            <a:ext cx="1709287" cy="738664"/>
          </a:xfrm>
          <a:prstGeom prst="rect">
            <a:avLst/>
          </a:prstGeom>
          <a:noFill/>
        </p:spPr>
        <p:txBody>
          <a:bodyPr wrap="square" rtlCol="0">
            <a:spAutoFit/>
          </a:bodyPr>
          <a:lstStyle/>
          <a:p>
            <a:r>
              <a:rPr lang="en-US" sz="1050" dirty="0" smtClean="0"/>
              <a:t>Subscription for Data Change, Notification,  Configuration and Operational State update </a:t>
            </a:r>
            <a:endParaRPr lang="en-US" sz="1050" dirty="0"/>
          </a:p>
        </p:txBody>
      </p:sp>
      <p:cxnSp>
        <p:nvCxnSpPr>
          <p:cNvPr id="53" name="Straight Arrow Connector 52"/>
          <p:cNvCxnSpPr>
            <a:endCxn id="10" idx="2"/>
          </p:cNvCxnSpPr>
          <p:nvPr/>
        </p:nvCxnSpPr>
        <p:spPr>
          <a:xfrm flipV="1">
            <a:off x="1459129" y="4523025"/>
            <a:ext cx="739579" cy="1494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 y="5226284"/>
            <a:ext cx="1039187" cy="577081"/>
          </a:xfrm>
          <a:prstGeom prst="rect">
            <a:avLst/>
          </a:prstGeom>
          <a:noFill/>
        </p:spPr>
        <p:txBody>
          <a:bodyPr wrap="square" rtlCol="0">
            <a:spAutoFit/>
          </a:bodyPr>
          <a:lstStyle/>
          <a:p>
            <a:pPr algn="ctr"/>
            <a:r>
              <a:rPr lang="en-US" sz="1050" dirty="0" smtClean="0"/>
              <a:t>State update resulting in event</a:t>
            </a:r>
            <a:endParaRPr lang="en-US" sz="1050" dirty="0"/>
          </a:p>
        </p:txBody>
      </p:sp>
      <p:cxnSp>
        <p:nvCxnSpPr>
          <p:cNvPr id="55" name="Straight Arrow Connector 54"/>
          <p:cNvCxnSpPr/>
          <p:nvPr/>
        </p:nvCxnSpPr>
        <p:spPr>
          <a:xfrm>
            <a:off x="900262" y="5472133"/>
            <a:ext cx="378083" cy="1401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811036" y="3497890"/>
            <a:ext cx="1339051" cy="577081"/>
          </a:xfrm>
          <a:prstGeom prst="rect">
            <a:avLst/>
          </a:prstGeom>
          <a:noFill/>
        </p:spPr>
        <p:txBody>
          <a:bodyPr wrap="square" rtlCol="0">
            <a:spAutoFit/>
          </a:bodyPr>
          <a:lstStyle/>
          <a:p>
            <a:pPr algn="ctr"/>
            <a:r>
              <a:rPr lang="en-US" sz="1050" dirty="0" smtClean="0"/>
              <a:t>MS Configuration  push to Distributed store</a:t>
            </a:r>
            <a:endParaRPr lang="en-US" sz="1050" dirty="0"/>
          </a:p>
        </p:txBody>
      </p:sp>
      <p:cxnSp>
        <p:nvCxnSpPr>
          <p:cNvPr id="57" name="Straight Arrow Connector 56"/>
          <p:cNvCxnSpPr/>
          <p:nvPr/>
        </p:nvCxnSpPr>
        <p:spPr>
          <a:xfrm flipH="1" flipV="1">
            <a:off x="6506817" y="3638327"/>
            <a:ext cx="477153" cy="148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8095" y="6325887"/>
            <a:ext cx="2450062" cy="461665"/>
          </a:xfrm>
          <a:prstGeom prst="rect">
            <a:avLst/>
          </a:prstGeom>
          <a:noFill/>
        </p:spPr>
        <p:txBody>
          <a:bodyPr wrap="square" rtlCol="0">
            <a:spAutoFit/>
          </a:bodyPr>
          <a:lstStyle/>
          <a:p>
            <a:pPr algn="ctr"/>
            <a:r>
              <a:rPr lang="en-US" sz="1200" dirty="0" smtClean="0"/>
              <a:t>Registration for topic + State change notified to subscribed MS</a:t>
            </a:r>
            <a:endParaRPr lang="en-US" sz="1200" dirty="0"/>
          </a:p>
        </p:txBody>
      </p:sp>
      <p:cxnSp>
        <p:nvCxnSpPr>
          <p:cNvPr id="59" name="Straight Arrow Connector 58"/>
          <p:cNvCxnSpPr/>
          <p:nvPr/>
        </p:nvCxnSpPr>
        <p:spPr>
          <a:xfrm flipV="1">
            <a:off x="1031068" y="5803365"/>
            <a:ext cx="661920" cy="545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155846" y="1196983"/>
            <a:ext cx="353943" cy="1095813"/>
          </a:xfrm>
          <a:prstGeom prst="rect">
            <a:avLst/>
          </a:prstGeom>
          <a:noFill/>
        </p:spPr>
        <p:txBody>
          <a:bodyPr vert="vert270" wrap="none" rtlCol="0">
            <a:spAutoFit/>
          </a:bodyPr>
          <a:lstStyle/>
          <a:p>
            <a:r>
              <a:rPr lang="en-US" sz="1100" dirty="0" smtClean="0"/>
              <a:t>MS Registration</a:t>
            </a:r>
            <a:endParaRPr lang="en-US" sz="1100" dirty="0"/>
          </a:p>
        </p:txBody>
      </p:sp>
      <p:sp>
        <p:nvSpPr>
          <p:cNvPr id="61" name="TextBox 60"/>
          <p:cNvSpPr txBox="1"/>
          <p:nvPr/>
        </p:nvSpPr>
        <p:spPr>
          <a:xfrm>
            <a:off x="6773615" y="2184701"/>
            <a:ext cx="1006441" cy="577081"/>
          </a:xfrm>
          <a:prstGeom prst="rect">
            <a:avLst/>
          </a:prstGeom>
          <a:noFill/>
        </p:spPr>
        <p:txBody>
          <a:bodyPr wrap="square" rtlCol="0">
            <a:spAutoFit/>
          </a:bodyPr>
          <a:lstStyle/>
          <a:p>
            <a:pPr algn="ctr"/>
            <a:r>
              <a:rPr lang="en-US" sz="1050" dirty="0" smtClean="0"/>
              <a:t>External System Registration </a:t>
            </a:r>
            <a:endParaRPr lang="en-US" sz="1050" dirty="0"/>
          </a:p>
        </p:txBody>
      </p:sp>
      <p:cxnSp>
        <p:nvCxnSpPr>
          <p:cNvPr id="62" name="Straight Arrow Connector 61"/>
          <p:cNvCxnSpPr/>
          <p:nvPr/>
        </p:nvCxnSpPr>
        <p:spPr>
          <a:xfrm>
            <a:off x="5276116" y="2214998"/>
            <a:ext cx="616245" cy="234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63" name="Oval 62"/>
          <p:cNvSpPr/>
          <p:nvPr/>
        </p:nvSpPr>
        <p:spPr>
          <a:xfrm>
            <a:off x="454468" y="155791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bg1"/>
                </a:solidFill>
                <a:latin typeface="Arial"/>
                <a:cs typeface="Arial"/>
              </a:rPr>
              <a:t>3</a:t>
            </a:r>
          </a:p>
        </p:txBody>
      </p:sp>
      <p:sp>
        <p:nvSpPr>
          <p:cNvPr id="64" name="Oval 63"/>
          <p:cNvSpPr/>
          <p:nvPr/>
        </p:nvSpPr>
        <p:spPr>
          <a:xfrm>
            <a:off x="998807" y="1859704"/>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1</a:t>
            </a:r>
          </a:p>
        </p:txBody>
      </p:sp>
      <p:sp>
        <p:nvSpPr>
          <p:cNvPr id="65" name="Oval 64"/>
          <p:cNvSpPr/>
          <p:nvPr/>
        </p:nvSpPr>
        <p:spPr>
          <a:xfrm>
            <a:off x="6339332" y="1402822"/>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2</a:t>
            </a:r>
          </a:p>
        </p:txBody>
      </p:sp>
      <p:sp>
        <p:nvSpPr>
          <p:cNvPr id="66" name="Oval 65"/>
          <p:cNvSpPr/>
          <p:nvPr/>
        </p:nvSpPr>
        <p:spPr>
          <a:xfrm>
            <a:off x="2686178" y="4789310"/>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4</a:t>
            </a:r>
          </a:p>
        </p:txBody>
      </p:sp>
      <p:sp>
        <p:nvSpPr>
          <p:cNvPr id="67" name="Oval 66"/>
          <p:cNvSpPr/>
          <p:nvPr/>
        </p:nvSpPr>
        <p:spPr>
          <a:xfrm>
            <a:off x="4714704" y="437404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5</a:t>
            </a:r>
          </a:p>
        </p:txBody>
      </p:sp>
      <p:sp>
        <p:nvSpPr>
          <p:cNvPr id="68" name="Oval 67"/>
          <p:cNvSpPr/>
          <p:nvPr/>
        </p:nvSpPr>
        <p:spPr>
          <a:xfrm>
            <a:off x="5442182" y="494930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bg1"/>
                </a:solidFill>
                <a:latin typeface="Arial"/>
                <a:cs typeface="Arial"/>
              </a:rPr>
              <a:t>6</a:t>
            </a:r>
            <a:endParaRPr lang="en-US" sz="1400" b="1" dirty="0" smtClean="0">
              <a:solidFill>
                <a:schemeClr val="bg1"/>
              </a:solidFill>
              <a:latin typeface="Arial"/>
              <a:cs typeface="Arial"/>
            </a:endParaRPr>
          </a:p>
        </p:txBody>
      </p:sp>
      <p:sp>
        <p:nvSpPr>
          <p:cNvPr id="69" name="Oval 68"/>
          <p:cNvSpPr/>
          <p:nvPr/>
        </p:nvSpPr>
        <p:spPr>
          <a:xfrm>
            <a:off x="1626251" y="4883507"/>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7</a:t>
            </a:r>
          </a:p>
        </p:txBody>
      </p:sp>
      <p:sp>
        <p:nvSpPr>
          <p:cNvPr id="70" name="Oval 69"/>
          <p:cNvSpPr/>
          <p:nvPr/>
        </p:nvSpPr>
        <p:spPr>
          <a:xfrm>
            <a:off x="4136734" y="2082417"/>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8</a:t>
            </a:r>
          </a:p>
        </p:txBody>
      </p:sp>
      <p:grpSp>
        <p:nvGrpSpPr>
          <p:cNvPr id="73" name="Group 72"/>
          <p:cNvGrpSpPr/>
          <p:nvPr/>
        </p:nvGrpSpPr>
        <p:grpSpPr>
          <a:xfrm>
            <a:off x="2010257" y="3634994"/>
            <a:ext cx="452133" cy="463958"/>
            <a:chOff x="8334697" y="2695903"/>
            <a:chExt cx="1253364" cy="1299854"/>
          </a:xfrm>
        </p:grpSpPr>
        <p:sp>
          <p:nvSpPr>
            <p:cNvPr id="74" name="Oval 73"/>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5" name="Oval 74"/>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6" name="Oval 75"/>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7" name="Oval 76"/>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78" name="Straight Connector 77"/>
            <p:cNvCxnSpPr>
              <a:stCxn id="74"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79" name="Straight Connector 78"/>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80" name="Straight Connector 79"/>
            <p:cNvCxnSpPr>
              <a:endCxn id="77"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81" name="Oval 80"/>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82" name="Straight Connector 81"/>
            <p:cNvCxnSpPr>
              <a:stCxn id="81" idx="7"/>
              <a:endCxn id="76"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83" name="Group 82"/>
          <p:cNvGrpSpPr/>
          <p:nvPr/>
        </p:nvGrpSpPr>
        <p:grpSpPr>
          <a:xfrm>
            <a:off x="4418672" y="3645918"/>
            <a:ext cx="452133" cy="463958"/>
            <a:chOff x="8334697" y="2695903"/>
            <a:chExt cx="1253364" cy="1299854"/>
          </a:xfrm>
        </p:grpSpPr>
        <p:sp>
          <p:nvSpPr>
            <p:cNvPr id="84" name="Oval 83"/>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5" name="Oval 84"/>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6" name="Oval 85"/>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7" name="Oval 86"/>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88" name="Straight Connector 87"/>
            <p:cNvCxnSpPr>
              <a:stCxn id="84"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90" name="Straight Connector 89"/>
            <p:cNvCxnSpPr>
              <a:endCxn id="87"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91" name="Oval 90"/>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92" name="Straight Connector 91"/>
            <p:cNvCxnSpPr>
              <a:stCxn id="91" idx="7"/>
              <a:endCxn id="86"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cxnSp>
        <p:nvCxnSpPr>
          <p:cNvPr id="71" name="Straight Arrow Connector 70"/>
          <p:cNvCxnSpPr>
            <a:endCxn id="36" idx="0"/>
          </p:cNvCxnSpPr>
          <p:nvPr/>
        </p:nvCxnSpPr>
        <p:spPr>
          <a:xfrm>
            <a:off x="1846946" y="1499859"/>
            <a:ext cx="1" cy="945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5034809" y="1557915"/>
            <a:ext cx="0" cy="9605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1686893" y="1613156"/>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3</a:t>
            </a:r>
          </a:p>
        </p:txBody>
      </p:sp>
      <p:sp>
        <p:nvSpPr>
          <p:cNvPr id="95" name="Oval 94"/>
          <p:cNvSpPr/>
          <p:nvPr/>
        </p:nvSpPr>
        <p:spPr>
          <a:xfrm>
            <a:off x="4871279" y="1644889"/>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3</a:t>
            </a:r>
          </a:p>
        </p:txBody>
      </p:sp>
      <p:sp>
        <p:nvSpPr>
          <p:cNvPr id="96" name="TextBox 95"/>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3913301314"/>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pPr algn="ctr"/>
            <a:r>
              <a:rPr lang="en-US" b="1" dirty="0" smtClean="0"/>
              <a:t>Key Concepts 1/2</a:t>
            </a:r>
            <a:endParaRPr lang="en-US" b="1" dirty="0"/>
          </a:p>
        </p:txBody>
      </p:sp>
      <p:sp>
        <p:nvSpPr>
          <p:cNvPr id="4" name="Text Placeholder 3"/>
          <p:cNvSpPr>
            <a:spLocks noGrp="1"/>
          </p:cNvSpPr>
          <p:nvPr>
            <p:ph type="body" sz="quarter" idx="10"/>
          </p:nvPr>
        </p:nvSpPr>
        <p:spPr/>
        <p:txBody>
          <a:bodyPr>
            <a:normAutofit/>
          </a:bodyPr>
          <a:lstStyle/>
          <a:p>
            <a:pPr lvl="0"/>
            <a:r>
              <a:rPr lang="en-US" sz="2400" dirty="0">
                <a:solidFill>
                  <a:schemeClr val="tx1"/>
                </a:solidFill>
                <a:latin typeface="Aharoni" panose="02010803020104030203" pitchFamily="2" charset="-79"/>
                <a:cs typeface="Aharoni" panose="02010803020104030203" pitchFamily="2" charset="-79"/>
              </a:rPr>
              <a:t>Microservice deployment unit consisting of the core MS software along with metafile which contains configuration and deployment descriptor </a:t>
            </a:r>
            <a:r>
              <a:rPr lang="en-US" sz="2400" dirty="0" smtClean="0">
                <a:solidFill>
                  <a:schemeClr val="tx1"/>
                </a:solidFill>
                <a:latin typeface="Aharoni" panose="02010803020104030203" pitchFamily="2" charset="-79"/>
                <a:cs typeface="Aharoni" panose="02010803020104030203" pitchFamily="2" charset="-79"/>
              </a:rPr>
              <a:t>(</a:t>
            </a:r>
            <a:r>
              <a:rPr lang="en-US" sz="2400" dirty="0" smtClean="0">
                <a:solidFill>
                  <a:srgbClr val="C00000"/>
                </a:solidFill>
                <a:latin typeface="Aharoni" panose="02010803020104030203" pitchFamily="2" charset="-79"/>
                <a:cs typeface="Aharoni" panose="02010803020104030203" pitchFamily="2" charset="-79"/>
              </a:rPr>
              <a:t>can </a:t>
            </a:r>
            <a:r>
              <a:rPr lang="en-US" sz="2400" dirty="0" smtClean="0">
                <a:solidFill>
                  <a:srgbClr val="C00000"/>
                </a:solidFill>
                <a:latin typeface="Aharoni" panose="02010803020104030203" pitchFamily="2" charset="-79"/>
                <a:cs typeface="Aharoni" panose="02010803020104030203" pitchFamily="2" charset="-79"/>
              </a:rPr>
              <a:t>be modelled using SDC ?</a:t>
            </a:r>
            <a:r>
              <a:rPr lang="en-US" sz="2400" dirty="0" smtClean="0">
                <a:solidFill>
                  <a:schemeClr val="tx1"/>
                </a:solidFill>
                <a:latin typeface="Aharoni" panose="02010803020104030203" pitchFamily="2" charset="-79"/>
                <a:cs typeface="Aharoni" panose="02010803020104030203" pitchFamily="2" charset="-79"/>
              </a:rPr>
              <a:t>) </a:t>
            </a:r>
            <a:endParaRPr lang="en-US" sz="2400" dirty="0">
              <a:solidFill>
                <a:schemeClr val="tx1"/>
              </a:solidFill>
              <a:latin typeface="Aharoni" panose="02010803020104030203" pitchFamily="2" charset="-79"/>
              <a:cs typeface="Aharoni" panose="02010803020104030203" pitchFamily="2" charset="-79"/>
            </a:endParaRPr>
          </a:p>
          <a:p>
            <a:pPr lvl="0"/>
            <a:r>
              <a:rPr lang="en-US" sz="2400" dirty="0" smtClean="0">
                <a:solidFill>
                  <a:srgbClr val="0070C0"/>
                </a:solidFill>
                <a:latin typeface="Aharoni" panose="02010803020104030203" pitchFamily="2" charset="-79"/>
                <a:cs typeface="Aharoni" panose="02010803020104030203" pitchFamily="2" charset="-79"/>
              </a:rPr>
              <a:t>MUSIC </a:t>
            </a:r>
            <a:r>
              <a:rPr lang="en-US" sz="2400" dirty="0" smtClean="0">
                <a:solidFill>
                  <a:schemeClr val="tx1"/>
                </a:solidFill>
                <a:latin typeface="Aharoni" panose="02010803020104030203" pitchFamily="2" charset="-79"/>
                <a:cs typeface="Aharoni" panose="02010803020104030203" pitchFamily="2" charset="-79"/>
              </a:rPr>
              <a:t>for </a:t>
            </a:r>
            <a:r>
              <a:rPr lang="en-US" sz="2400" dirty="0">
                <a:solidFill>
                  <a:schemeClr val="tx1"/>
                </a:solidFill>
                <a:latin typeface="Aharoni" panose="02010803020104030203" pitchFamily="2" charset="-79"/>
                <a:cs typeface="Aharoni" panose="02010803020104030203" pitchFamily="2" charset="-79"/>
              </a:rPr>
              <a:t>distributed , highly available storage </a:t>
            </a:r>
            <a:r>
              <a:rPr lang="en-US" sz="2400" dirty="0" smtClean="0">
                <a:solidFill>
                  <a:schemeClr val="tx1"/>
                </a:solidFill>
                <a:latin typeface="Aharoni" panose="02010803020104030203" pitchFamily="2" charset="-79"/>
                <a:cs typeface="Aharoni" panose="02010803020104030203" pitchFamily="2" charset="-79"/>
              </a:rPr>
              <a:t>for domain entities </a:t>
            </a:r>
            <a:endParaRPr lang="en-US" sz="2400" dirty="0">
              <a:solidFill>
                <a:schemeClr val="tx1"/>
              </a:solidFill>
              <a:latin typeface="Aharoni" panose="02010803020104030203" pitchFamily="2" charset="-79"/>
              <a:cs typeface="Aharoni" panose="02010803020104030203" pitchFamily="2" charset="-79"/>
            </a:endParaRPr>
          </a:p>
          <a:p>
            <a:pPr lvl="0"/>
            <a:r>
              <a:rPr lang="en-US" sz="2400" dirty="0">
                <a:solidFill>
                  <a:schemeClr val="tx1"/>
                </a:solidFill>
                <a:latin typeface="Aharoni" panose="02010803020104030203" pitchFamily="2" charset="-79"/>
                <a:cs typeface="Aharoni" panose="02010803020104030203" pitchFamily="2" charset="-79"/>
              </a:rPr>
              <a:t>Distributed Configuration Store for maintaining runtime configuration data of </a:t>
            </a:r>
            <a:r>
              <a:rPr lang="en-US" sz="2400" dirty="0" smtClean="0">
                <a:solidFill>
                  <a:schemeClr val="tx1"/>
                </a:solidFill>
                <a:latin typeface="Aharoni" panose="02010803020104030203" pitchFamily="2" charset="-79"/>
                <a:cs typeface="Aharoni" panose="02010803020104030203" pitchFamily="2" charset="-79"/>
              </a:rPr>
              <a:t>MS </a:t>
            </a:r>
            <a:endParaRPr lang="en-US" sz="2400" dirty="0">
              <a:solidFill>
                <a:schemeClr val="tx1"/>
              </a:solidFill>
              <a:latin typeface="Aharoni" panose="02010803020104030203" pitchFamily="2" charset="-79"/>
              <a:cs typeface="Aharoni" panose="02010803020104030203" pitchFamily="2" charset="-79"/>
            </a:endParaRPr>
          </a:p>
          <a:p>
            <a:pPr lvl="0"/>
            <a:r>
              <a:rPr lang="en-US" sz="2400" dirty="0">
                <a:solidFill>
                  <a:schemeClr val="tx1"/>
                </a:solidFill>
                <a:latin typeface="Aharoni" panose="02010803020104030203" pitchFamily="2" charset="-79"/>
                <a:cs typeface="Aharoni" panose="02010803020104030203" pitchFamily="2" charset="-79"/>
              </a:rPr>
              <a:t>Microservice Bus which act like a MS </a:t>
            </a:r>
            <a:r>
              <a:rPr lang="en-US" sz="2400" dirty="0" smtClean="0">
                <a:solidFill>
                  <a:schemeClr val="tx1"/>
                </a:solidFill>
                <a:latin typeface="Aharoni" panose="02010803020104030203" pitchFamily="2" charset="-79"/>
                <a:cs typeface="Aharoni" panose="02010803020104030203" pitchFamily="2" charset="-79"/>
              </a:rPr>
              <a:t>Endpoint Registry </a:t>
            </a:r>
            <a:r>
              <a:rPr lang="en-US" sz="2400" dirty="0">
                <a:solidFill>
                  <a:schemeClr val="tx1"/>
                </a:solidFill>
                <a:latin typeface="Aharoni" panose="02010803020104030203" pitchFamily="2" charset="-79"/>
                <a:cs typeface="Aharoni" panose="02010803020104030203" pitchFamily="2" charset="-79"/>
              </a:rPr>
              <a:t>and API call routing GW </a:t>
            </a:r>
          </a:p>
          <a:p>
            <a:pPr lvl="0"/>
            <a:r>
              <a:rPr lang="en-US" sz="2400" dirty="0" err="1">
                <a:solidFill>
                  <a:schemeClr val="tx1"/>
                </a:solidFill>
                <a:latin typeface="Aharoni" panose="02010803020104030203" pitchFamily="2" charset="-79"/>
                <a:cs typeface="Aharoni" panose="02010803020104030203" pitchFamily="2" charset="-79"/>
              </a:rPr>
              <a:t>DMaaP</a:t>
            </a:r>
            <a:r>
              <a:rPr lang="en-US" sz="2400" dirty="0">
                <a:solidFill>
                  <a:schemeClr val="tx1"/>
                </a:solidFill>
                <a:latin typeface="Aharoni" panose="02010803020104030203" pitchFamily="2" charset="-79"/>
                <a:cs typeface="Aharoni" panose="02010803020104030203" pitchFamily="2" charset="-79"/>
              </a:rPr>
              <a:t>  or Real time data event streaming bus (based on </a:t>
            </a:r>
            <a:r>
              <a:rPr lang="en-US" sz="2400" dirty="0" smtClean="0">
                <a:solidFill>
                  <a:srgbClr val="0070C0"/>
                </a:solidFill>
                <a:latin typeface="Aharoni" panose="02010803020104030203" pitchFamily="2" charset="-79"/>
                <a:cs typeface="Aharoni" panose="02010803020104030203" pitchFamily="2" charset="-79"/>
              </a:rPr>
              <a:t>RESP</a:t>
            </a:r>
            <a:r>
              <a:rPr lang="en-US" sz="2400" dirty="0" smtClean="0">
                <a:solidFill>
                  <a:schemeClr val="tx1"/>
                </a:solidFill>
                <a:latin typeface="Aharoni" panose="02010803020104030203" pitchFamily="2" charset="-79"/>
                <a:cs typeface="Aharoni" panose="02010803020104030203" pitchFamily="2" charset="-79"/>
              </a:rPr>
              <a:t>) </a:t>
            </a:r>
            <a:r>
              <a:rPr lang="en-US" sz="2400" dirty="0">
                <a:solidFill>
                  <a:schemeClr val="tx1"/>
                </a:solidFill>
                <a:latin typeface="Aharoni" panose="02010803020104030203" pitchFamily="2" charset="-79"/>
                <a:cs typeface="Aharoni" panose="02010803020104030203" pitchFamily="2" charset="-79"/>
              </a:rPr>
              <a:t>which routes messages and file transfers across distributed MSs </a:t>
            </a:r>
          </a:p>
          <a:p>
            <a:pPr lvl="0"/>
            <a:r>
              <a:rPr lang="en-US" sz="2400" dirty="0">
                <a:solidFill>
                  <a:schemeClr val="tx1"/>
                </a:solidFill>
                <a:latin typeface="Aharoni" panose="02010803020104030203" pitchFamily="2" charset="-79"/>
                <a:cs typeface="Aharoni" panose="02010803020104030203" pitchFamily="2" charset="-79"/>
              </a:rPr>
              <a:t>OOM which reads the Metafile of MS and carries out deployment, registration. </a:t>
            </a:r>
          </a:p>
          <a:p>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857149844"/>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pPr algn="ctr"/>
            <a:r>
              <a:rPr lang="en-US" b="1" dirty="0" smtClean="0"/>
              <a:t>Key Concepts </a:t>
            </a:r>
            <a:r>
              <a:rPr lang="en-US" b="1" dirty="0" smtClean="0"/>
              <a:t>2/2</a:t>
            </a:r>
            <a:endParaRPr lang="en-US" b="1" dirty="0"/>
          </a:p>
        </p:txBody>
      </p:sp>
      <p:sp>
        <p:nvSpPr>
          <p:cNvPr id="4" name="Text Placeholder 3"/>
          <p:cNvSpPr>
            <a:spLocks noGrp="1"/>
          </p:cNvSpPr>
          <p:nvPr>
            <p:ph type="body" sz="quarter" idx="10"/>
          </p:nvPr>
        </p:nvSpPr>
        <p:spPr>
          <a:xfrm>
            <a:off x="314325" y="1138238"/>
            <a:ext cx="11506200" cy="5731079"/>
          </a:xfrm>
        </p:spPr>
        <p:txBody>
          <a:bodyPr>
            <a:normAutofit fontScale="47500" lnSpcReduction="20000"/>
          </a:bodyPr>
          <a:lstStyle/>
          <a:p>
            <a:pPr marL="514350" lvl="0" indent="-514350">
              <a:lnSpc>
                <a:spcPct val="170000"/>
              </a:lnSpc>
              <a:buFont typeface="+mj-lt"/>
              <a:buAutoNum type="arabicPeriod"/>
            </a:pPr>
            <a:r>
              <a:rPr lang="en-US" b="1" dirty="0">
                <a:solidFill>
                  <a:schemeClr val="tx1"/>
                </a:solidFill>
                <a:latin typeface="Aharoni" panose="02010803020104030203" pitchFamily="2" charset="-79"/>
                <a:cs typeface="Aharoni" panose="02010803020104030203" pitchFamily="2" charset="-79"/>
              </a:rPr>
              <a:t>Micro services are packaged as deployment units – Packaging here is just logical in nature. Physically this can be an ONAP micro service component with a well-known (XML. YAML </a:t>
            </a:r>
            <a:r>
              <a:rPr lang="en-US" b="1" dirty="0" err="1">
                <a:solidFill>
                  <a:schemeClr val="tx1"/>
                </a:solidFill>
                <a:latin typeface="Aharoni" panose="02010803020104030203" pitchFamily="2" charset="-79"/>
                <a:cs typeface="Aharoni" panose="02010803020104030203" pitchFamily="2" charset="-79"/>
              </a:rPr>
              <a:t>etc</a:t>
            </a:r>
            <a:r>
              <a:rPr lang="en-US" b="1" dirty="0">
                <a:solidFill>
                  <a:schemeClr val="tx1"/>
                </a:solidFill>
                <a:latin typeface="Aharoni" panose="02010803020104030203" pitchFamily="2" charset="-79"/>
                <a:cs typeface="Aharoni" panose="02010803020104030203" pitchFamily="2" charset="-79"/>
              </a:rPr>
              <a:t>) configuration, deployment descriptors which acts like a metadata for MS. In practical sense the Metadata may be split to two files – deployment descriptor and configuration descriptor. Deployment descriptor is used as input for deployment by Kubernetes or Docker Engine. Configuration Descriptor captures following details </a:t>
            </a:r>
          </a:p>
          <a:p>
            <a:pPr lvl="1">
              <a:lnSpc>
                <a:spcPct val="120000"/>
              </a:lnSpc>
            </a:pPr>
            <a:r>
              <a:rPr lang="en-US" b="1" dirty="0">
                <a:solidFill>
                  <a:schemeClr val="tx1"/>
                </a:solidFill>
                <a:latin typeface="Aharoni" panose="02010803020104030203" pitchFamily="2" charset="-79"/>
                <a:cs typeface="Aharoni" panose="02010803020104030203" pitchFamily="2" charset="-79"/>
              </a:rPr>
              <a:t>MS configuration like DB connectivity details </a:t>
            </a:r>
          </a:p>
          <a:p>
            <a:pPr lvl="1">
              <a:lnSpc>
                <a:spcPct val="120000"/>
              </a:lnSpc>
            </a:pPr>
            <a:r>
              <a:rPr lang="en-US" b="1" dirty="0">
                <a:solidFill>
                  <a:schemeClr val="tx1"/>
                </a:solidFill>
                <a:latin typeface="Aharoni" panose="02010803020104030203" pitchFamily="2" charset="-79"/>
                <a:cs typeface="Aharoni" panose="02010803020104030203" pitchFamily="2" charset="-79"/>
              </a:rPr>
              <a:t>MSB registration including the capabilities </a:t>
            </a:r>
          </a:p>
          <a:p>
            <a:pPr lvl="1">
              <a:lnSpc>
                <a:spcPct val="120000"/>
              </a:lnSpc>
            </a:pPr>
            <a:r>
              <a:rPr lang="en-US" b="1" dirty="0" err="1">
                <a:solidFill>
                  <a:schemeClr val="tx1"/>
                </a:solidFill>
                <a:latin typeface="Aharoni" panose="02010803020104030203" pitchFamily="2" charset="-79"/>
                <a:cs typeface="Aharoni" panose="02010803020104030203" pitchFamily="2" charset="-79"/>
              </a:rPr>
              <a:t>DMaaP</a:t>
            </a:r>
            <a:r>
              <a:rPr lang="en-US" b="1" dirty="0">
                <a:solidFill>
                  <a:schemeClr val="tx1"/>
                </a:solidFill>
                <a:latin typeface="Aharoni" panose="02010803020104030203" pitchFamily="2" charset="-79"/>
                <a:cs typeface="Aharoni" panose="02010803020104030203" pitchFamily="2" charset="-79"/>
              </a:rPr>
              <a:t> registration including the topics published and subscribed </a:t>
            </a:r>
          </a:p>
          <a:p>
            <a:pPr lvl="1">
              <a:lnSpc>
                <a:spcPct val="120000"/>
              </a:lnSpc>
            </a:pPr>
            <a:r>
              <a:rPr lang="en-US" b="1" dirty="0">
                <a:solidFill>
                  <a:schemeClr val="tx1"/>
                </a:solidFill>
                <a:latin typeface="Aharoni" panose="02010803020104030203" pitchFamily="2" charset="-79"/>
                <a:cs typeface="Aharoni" panose="02010803020104030203" pitchFamily="2" charset="-79"/>
              </a:rPr>
              <a:t>CHAP related configuration </a:t>
            </a:r>
            <a:endParaRPr lang="en-US" b="1" dirty="0" smtClean="0">
              <a:solidFill>
                <a:schemeClr val="tx1"/>
              </a:solidFill>
              <a:latin typeface="Aharoni" panose="02010803020104030203" pitchFamily="2" charset="-79"/>
              <a:cs typeface="Aharoni" panose="02010803020104030203" pitchFamily="2" charset="-79"/>
            </a:endParaRPr>
          </a:p>
          <a:p>
            <a:pPr lvl="1">
              <a:lnSpc>
                <a:spcPct val="120000"/>
              </a:lnSpc>
            </a:pPr>
            <a:r>
              <a:rPr lang="en-US" b="1" dirty="0" smtClean="0">
                <a:solidFill>
                  <a:schemeClr val="tx1"/>
                </a:solidFill>
                <a:latin typeface="Aharoni" panose="02010803020104030203" pitchFamily="2" charset="-79"/>
                <a:cs typeface="Aharoni" panose="02010803020104030203" pitchFamily="2" charset="-79"/>
              </a:rPr>
              <a:t>Domain data bound by MS</a:t>
            </a:r>
          </a:p>
          <a:p>
            <a:pPr lvl="1">
              <a:lnSpc>
                <a:spcPct val="120000"/>
              </a:lnSpc>
            </a:pPr>
            <a:r>
              <a:rPr lang="en-US" b="1" dirty="0" smtClean="0">
                <a:solidFill>
                  <a:schemeClr val="tx1"/>
                </a:solidFill>
                <a:latin typeface="Aharoni" panose="02010803020104030203" pitchFamily="2" charset="-79"/>
                <a:cs typeface="Aharoni" panose="02010803020104030203" pitchFamily="2" charset="-79"/>
              </a:rPr>
              <a:t>Swagger for generating APIs for MS (which can be consumed by MSB) </a:t>
            </a:r>
            <a:endParaRPr lang="en-US" b="1" dirty="0">
              <a:solidFill>
                <a:schemeClr val="tx1"/>
              </a:solidFill>
              <a:latin typeface="Aharoni" panose="02010803020104030203" pitchFamily="2" charset="-79"/>
              <a:cs typeface="Aharoni" panose="02010803020104030203" pitchFamily="2" charset="-79"/>
            </a:endParaRPr>
          </a:p>
          <a:p>
            <a:pPr marL="514350" indent="-514350">
              <a:lnSpc>
                <a:spcPct val="170000"/>
              </a:lnSpc>
              <a:buFont typeface="+mj-lt"/>
              <a:buAutoNum type="arabicPeriod"/>
            </a:pPr>
            <a:r>
              <a:rPr lang="en-US" sz="2700" b="1" dirty="0">
                <a:solidFill>
                  <a:schemeClr val="tx1"/>
                </a:solidFill>
                <a:latin typeface="Aharoni" panose="02010803020104030203" pitchFamily="2" charset="-79"/>
                <a:cs typeface="Aharoni" panose="02010803020104030203" pitchFamily="2" charset="-79"/>
              </a:rPr>
              <a:t>During the microservice deployment (using deployment descriptor), metadata is read from the microservice predefined directory structure and pushed to the configuration data store. Rest of the configuration changes can be applied on the configuration store </a:t>
            </a:r>
          </a:p>
          <a:p>
            <a:pPr marL="514350" lvl="0" indent="-514350">
              <a:buFont typeface="+mj-lt"/>
              <a:buAutoNum type="arabicPeriod"/>
            </a:pPr>
            <a:r>
              <a:rPr lang="en-US" b="1" dirty="0">
                <a:solidFill>
                  <a:schemeClr val="tx1"/>
                </a:solidFill>
                <a:latin typeface="Aharoni" panose="02010803020104030203" pitchFamily="2" charset="-79"/>
                <a:cs typeface="Aharoni" panose="02010803020104030203" pitchFamily="2" charset="-79"/>
              </a:rPr>
              <a:t>OOM </a:t>
            </a:r>
            <a:r>
              <a:rPr lang="en-US" b="1" dirty="0" smtClean="0">
                <a:solidFill>
                  <a:schemeClr val="tx1"/>
                </a:solidFill>
                <a:latin typeface="Aharoni" panose="02010803020104030203" pitchFamily="2" charset="-79"/>
                <a:cs typeface="Aharoni" panose="02010803020104030203" pitchFamily="2" charset="-79"/>
              </a:rPr>
              <a:t>deploys MS and carries </a:t>
            </a:r>
            <a:r>
              <a:rPr lang="en-US" b="1" dirty="0">
                <a:solidFill>
                  <a:schemeClr val="tx1"/>
                </a:solidFill>
                <a:latin typeface="Aharoni" panose="02010803020104030203" pitchFamily="2" charset="-79"/>
                <a:cs typeface="Aharoni" panose="02010803020104030203" pitchFamily="2" charset="-79"/>
              </a:rPr>
              <a:t>out registration of MS on MSB based on the registration data read from configuration store . Similar registration mechanism can be carried out for </a:t>
            </a:r>
            <a:r>
              <a:rPr lang="en-US" b="1" dirty="0" err="1">
                <a:solidFill>
                  <a:schemeClr val="tx1"/>
                </a:solidFill>
                <a:latin typeface="Aharoni" panose="02010803020104030203" pitchFamily="2" charset="-79"/>
                <a:cs typeface="Aharoni" panose="02010803020104030203" pitchFamily="2" charset="-79"/>
              </a:rPr>
              <a:t>DMaaP</a:t>
            </a:r>
            <a:r>
              <a:rPr lang="en-US" b="1" dirty="0">
                <a:solidFill>
                  <a:schemeClr val="tx1"/>
                </a:solidFill>
                <a:latin typeface="Aharoni" panose="02010803020104030203" pitchFamily="2" charset="-79"/>
                <a:cs typeface="Aharoni" panose="02010803020104030203" pitchFamily="2" charset="-79"/>
              </a:rPr>
              <a:t> as well. </a:t>
            </a:r>
          </a:p>
          <a:p>
            <a:pPr marL="514350" lvl="0" indent="-514350">
              <a:buFont typeface="+mj-lt"/>
              <a:buAutoNum type="arabicPeriod"/>
            </a:pPr>
            <a:r>
              <a:rPr lang="en-US" b="1" dirty="0" smtClean="0">
                <a:solidFill>
                  <a:schemeClr val="tx1"/>
                </a:solidFill>
                <a:latin typeface="Aharoni" panose="02010803020104030203" pitchFamily="2" charset="-79"/>
                <a:cs typeface="Aharoni" panose="02010803020104030203" pitchFamily="2" charset="-79"/>
              </a:rPr>
              <a:t>MS carries out  </a:t>
            </a:r>
            <a:r>
              <a:rPr lang="en-US" b="1" dirty="0">
                <a:solidFill>
                  <a:schemeClr val="tx1"/>
                </a:solidFill>
                <a:latin typeface="Aharoni" panose="02010803020104030203" pitchFamily="2" charset="-79"/>
                <a:cs typeface="Aharoni" panose="02010803020104030203" pitchFamily="2" charset="-79"/>
              </a:rPr>
              <a:t>self-configuration </a:t>
            </a:r>
            <a:r>
              <a:rPr lang="en-US" b="1" dirty="0" smtClean="0">
                <a:solidFill>
                  <a:schemeClr val="tx1"/>
                </a:solidFill>
                <a:latin typeface="Aharoni" panose="02010803020104030203" pitchFamily="2" charset="-79"/>
                <a:cs typeface="Aharoni" panose="02010803020104030203" pitchFamily="2" charset="-79"/>
              </a:rPr>
              <a:t>or OOM initiates configuration of MS by reading </a:t>
            </a:r>
            <a:r>
              <a:rPr lang="en-US" b="1" dirty="0">
                <a:solidFill>
                  <a:schemeClr val="tx1"/>
                </a:solidFill>
                <a:latin typeface="Aharoni" panose="02010803020104030203" pitchFamily="2" charset="-79"/>
                <a:cs typeface="Aharoni" panose="02010803020104030203" pitchFamily="2" charset="-79"/>
              </a:rPr>
              <a:t>the configuration data store </a:t>
            </a:r>
          </a:p>
          <a:p>
            <a:pPr marL="514350" lvl="0" indent="-514350">
              <a:buFont typeface="+mj-lt"/>
              <a:buAutoNum type="arabicPeriod"/>
            </a:pPr>
            <a:r>
              <a:rPr lang="en-US" b="1" dirty="0">
                <a:solidFill>
                  <a:schemeClr val="tx1"/>
                </a:solidFill>
                <a:latin typeface="Aharoni" panose="02010803020104030203" pitchFamily="2" charset="-79"/>
                <a:cs typeface="Aharoni" panose="02010803020104030203" pitchFamily="2" charset="-79"/>
              </a:rPr>
              <a:t>During the lifecycle of the MS the state is updated on the CHAP distributed DB which triggers notification on </a:t>
            </a:r>
            <a:r>
              <a:rPr lang="en-US" b="1" dirty="0" err="1">
                <a:solidFill>
                  <a:schemeClr val="tx1"/>
                </a:solidFill>
                <a:latin typeface="Aharoni" panose="02010803020104030203" pitchFamily="2" charset="-79"/>
                <a:cs typeface="Aharoni" panose="02010803020104030203" pitchFamily="2" charset="-79"/>
              </a:rPr>
              <a:t>DMaaP</a:t>
            </a:r>
            <a:endParaRPr lang="en-US" b="1" dirty="0">
              <a:solidFill>
                <a:schemeClr val="tx1"/>
              </a:solidFill>
              <a:latin typeface="Aharoni" panose="02010803020104030203" pitchFamily="2" charset="-79"/>
              <a:cs typeface="Aharoni" panose="02010803020104030203" pitchFamily="2" charset="-79"/>
            </a:endParaRPr>
          </a:p>
          <a:p>
            <a:pPr marL="514350" lvl="0" indent="-514350">
              <a:buFont typeface="+mj-lt"/>
              <a:buAutoNum type="arabicPeriod"/>
            </a:pPr>
            <a:r>
              <a:rPr lang="en-US" b="1" dirty="0">
                <a:solidFill>
                  <a:schemeClr val="tx1"/>
                </a:solidFill>
                <a:latin typeface="Aharoni" panose="02010803020104030203" pitchFamily="2" charset="-79"/>
                <a:cs typeface="Aharoni" panose="02010803020104030203" pitchFamily="2" charset="-79"/>
              </a:rPr>
              <a:t>Notification forwarded to consumer by </a:t>
            </a:r>
            <a:r>
              <a:rPr lang="en-US" b="1" dirty="0" err="1">
                <a:solidFill>
                  <a:schemeClr val="tx1"/>
                </a:solidFill>
                <a:latin typeface="Aharoni" panose="02010803020104030203" pitchFamily="2" charset="-79"/>
                <a:cs typeface="Aharoni" panose="02010803020104030203" pitchFamily="2" charset="-79"/>
              </a:rPr>
              <a:t>DMaaP</a:t>
            </a:r>
            <a:endParaRPr lang="en-US" b="1" dirty="0">
              <a:solidFill>
                <a:schemeClr val="tx1"/>
              </a:solidFill>
              <a:latin typeface="Aharoni" panose="02010803020104030203" pitchFamily="2" charset="-79"/>
              <a:cs typeface="Aharoni" panose="02010803020104030203" pitchFamily="2" charset="-79"/>
            </a:endParaRPr>
          </a:p>
          <a:p>
            <a:pPr marL="514350" lvl="0" indent="-514350">
              <a:buFont typeface="+mj-lt"/>
              <a:buAutoNum type="arabicPeriod"/>
            </a:pPr>
            <a:r>
              <a:rPr lang="en-US" b="1" dirty="0">
                <a:solidFill>
                  <a:schemeClr val="tx1"/>
                </a:solidFill>
                <a:latin typeface="Aharoni" panose="02010803020104030203" pitchFamily="2" charset="-79"/>
                <a:cs typeface="Aharoni" panose="02010803020104030203" pitchFamily="2" charset="-79"/>
              </a:rPr>
              <a:t>Consumer act upon state change </a:t>
            </a:r>
            <a:r>
              <a:rPr lang="en-US" b="1" dirty="0" smtClean="0">
                <a:solidFill>
                  <a:schemeClr val="tx1"/>
                </a:solidFill>
                <a:latin typeface="Aharoni" panose="02010803020104030203" pitchFamily="2" charset="-79"/>
                <a:cs typeface="Aharoni" panose="02010803020104030203" pitchFamily="2" charset="-79"/>
              </a:rPr>
              <a:t> : This is optional – indicating the event driven microservice behavior </a:t>
            </a:r>
            <a:endParaRPr lang="en-US" b="1" dirty="0">
              <a:solidFill>
                <a:schemeClr val="tx1"/>
              </a:solidFill>
              <a:latin typeface="Aharoni" panose="02010803020104030203" pitchFamily="2" charset="-79"/>
              <a:cs typeface="Aharoni" panose="02010803020104030203" pitchFamily="2" charset="-79"/>
            </a:endParaRPr>
          </a:p>
          <a:p>
            <a:pPr marL="514350" lvl="0" indent="-514350">
              <a:buFont typeface="+mj-lt"/>
              <a:buAutoNum type="arabicPeriod"/>
            </a:pPr>
            <a:r>
              <a:rPr lang="en-US" b="1" u="sng" dirty="0">
                <a:solidFill>
                  <a:schemeClr val="tx1"/>
                </a:solidFill>
                <a:latin typeface="Aharoni" panose="02010803020104030203" pitchFamily="2" charset="-79"/>
                <a:cs typeface="Aharoni" panose="02010803020104030203" pitchFamily="2" charset="-79"/>
              </a:rPr>
              <a:t>Consumer potentially invokes action on Provider through an API call. </a:t>
            </a:r>
            <a:r>
              <a:rPr lang="en-US" b="1" dirty="0">
                <a:solidFill>
                  <a:schemeClr val="tx1"/>
                </a:solidFill>
                <a:latin typeface="Aharoni" panose="02010803020104030203" pitchFamily="2" charset="-79"/>
                <a:cs typeface="Aharoni" panose="02010803020104030203" pitchFamily="2" charset="-79"/>
              </a:rPr>
              <a:t>: This is optional – indicating the event driven microservice behavior </a:t>
            </a:r>
          </a:p>
        </p:txBody>
      </p:sp>
      <p:sp>
        <p:nvSpPr>
          <p:cNvPr id="5" name="TextBox 4"/>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731795792"/>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pPr algn="ctr"/>
            <a:r>
              <a:rPr lang="en-US" b="1" dirty="0" smtClean="0"/>
              <a:t>Approach 1: Observations </a:t>
            </a:r>
            <a:endParaRPr lang="en-US" b="1" dirty="0"/>
          </a:p>
        </p:txBody>
      </p:sp>
      <p:sp>
        <p:nvSpPr>
          <p:cNvPr id="4" name="Text Placeholder 3"/>
          <p:cNvSpPr>
            <a:spLocks noGrp="1"/>
          </p:cNvSpPr>
          <p:nvPr>
            <p:ph type="body" sz="quarter" idx="10"/>
          </p:nvPr>
        </p:nvSpPr>
        <p:spPr/>
        <p:txBody>
          <a:bodyPr>
            <a:normAutofit/>
          </a:bodyPr>
          <a:lstStyle/>
          <a:p>
            <a:r>
              <a:rPr lang="en-US" sz="2400" dirty="0" smtClean="0">
                <a:solidFill>
                  <a:schemeClr val="tx1"/>
                </a:solidFill>
                <a:latin typeface="Aharoni" panose="02010803020104030203" pitchFamily="2" charset="-79"/>
                <a:cs typeface="Aharoni" panose="02010803020104030203" pitchFamily="2" charset="-79"/>
              </a:rPr>
              <a:t>The concepts described in this approach focus on the boundary, structure and interaction patterns of microservices </a:t>
            </a:r>
          </a:p>
          <a:p>
            <a:r>
              <a:rPr lang="en-US" sz="2400" dirty="0" smtClean="0">
                <a:solidFill>
                  <a:schemeClr val="tx1"/>
                </a:solidFill>
                <a:latin typeface="Aharoni" panose="02010803020104030203" pitchFamily="2" charset="-79"/>
                <a:cs typeface="Aharoni" panose="02010803020104030203" pitchFamily="2" charset="-79"/>
              </a:rPr>
              <a:t>Microservices can be model driven following the domain driven design principle with bounded context mapped to a microservice.  Each bounded context maintaining own domain model. </a:t>
            </a:r>
          </a:p>
          <a:p>
            <a:r>
              <a:rPr lang="en-US" sz="2400" dirty="0" smtClean="0">
                <a:solidFill>
                  <a:schemeClr val="tx1"/>
                </a:solidFill>
                <a:latin typeface="Aharoni" panose="02010803020104030203" pitchFamily="2" charset="-79"/>
                <a:cs typeface="Aharoni" panose="02010803020104030203" pitchFamily="2" charset="-79"/>
              </a:rPr>
              <a:t>The reusability of the microservices and aggregation of microservices to form a system or a solution with a </a:t>
            </a:r>
            <a:r>
              <a:rPr lang="en-US" sz="2400" dirty="0" smtClean="0">
                <a:solidFill>
                  <a:schemeClr val="tx1"/>
                </a:solidFill>
                <a:latin typeface="Aharoni" panose="02010803020104030203" pitchFamily="2" charset="-79"/>
                <a:cs typeface="Aharoni" panose="02010803020104030203" pitchFamily="2" charset="-79"/>
              </a:rPr>
              <a:t>well-defined </a:t>
            </a:r>
            <a:r>
              <a:rPr lang="en-US" sz="2400" dirty="0" smtClean="0">
                <a:solidFill>
                  <a:schemeClr val="tx1"/>
                </a:solidFill>
                <a:latin typeface="Aharoni" panose="02010803020104030203" pitchFamily="2" charset="-79"/>
                <a:cs typeface="Aharoni" panose="02010803020104030203" pitchFamily="2" charset="-79"/>
              </a:rPr>
              <a:t>grouping pattern is not covered well.  </a:t>
            </a:r>
          </a:p>
          <a:p>
            <a:r>
              <a:rPr lang="en-US" sz="2400" dirty="0" smtClean="0">
                <a:solidFill>
                  <a:schemeClr val="tx1"/>
                </a:solidFill>
                <a:latin typeface="Aharoni" panose="02010803020104030203" pitchFamily="2" charset="-79"/>
                <a:cs typeface="Aharoni" panose="02010803020104030203" pitchFamily="2" charset="-79"/>
              </a:rPr>
              <a:t>Require effort in </a:t>
            </a:r>
            <a:r>
              <a:rPr lang="en-US" sz="2400" dirty="0" smtClean="0">
                <a:solidFill>
                  <a:srgbClr val="0070C0"/>
                </a:solidFill>
                <a:latin typeface="Aharoni" panose="02010803020104030203" pitchFamily="2" charset="-79"/>
                <a:cs typeface="Aharoni" panose="02010803020104030203" pitchFamily="2" charset="-79"/>
              </a:rPr>
              <a:t>refactoring</a:t>
            </a:r>
            <a:r>
              <a:rPr lang="en-US" sz="2400" dirty="0" smtClean="0">
                <a:solidFill>
                  <a:schemeClr val="tx1"/>
                </a:solidFill>
                <a:latin typeface="Aharoni" panose="02010803020104030203" pitchFamily="2" charset="-79"/>
                <a:cs typeface="Aharoni" panose="02010803020104030203" pitchFamily="2" charset="-79"/>
              </a:rPr>
              <a:t> the existing microservices to </a:t>
            </a:r>
            <a:r>
              <a:rPr lang="en-US" sz="2400" dirty="0" smtClean="0">
                <a:solidFill>
                  <a:srgbClr val="0070C0"/>
                </a:solidFill>
                <a:latin typeface="Aharoni" panose="02010803020104030203" pitchFamily="2" charset="-79"/>
                <a:cs typeface="Aharoni" panose="02010803020104030203" pitchFamily="2" charset="-79"/>
              </a:rPr>
              <a:t>define context map</a:t>
            </a:r>
            <a:r>
              <a:rPr lang="en-US" sz="2400" dirty="0" smtClean="0">
                <a:solidFill>
                  <a:schemeClr val="tx1"/>
                </a:solidFill>
                <a:latin typeface="Aharoni" panose="02010803020104030203" pitchFamily="2" charset="-79"/>
                <a:cs typeface="Aharoni" panose="02010803020104030203" pitchFamily="2" charset="-79"/>
              </a:rPr>
              <a:t>, domain models etc. </a:t>
            </a:r>
          </a:p>
          <a:p>
            <a:r>
              <a:rPr lang="en-US" sz="2400" dirty="0" smtClean="0">
                <a:solidFill>
                  <a:schemeClr val="tx1"/>
                </a:solidFill>
                <a:latin typeface="Aharoni" panose="02010803020104030203" pitchFamily="2" charset="-79"/>
                <a:cs typeface="Aharoni" panose="02010803020104030203" pitchFamily="2" charset="-79"/>
              </a:rPr>
              <a:t>Will enforce top down modelling of microservices with </a:t>
            </a:r>
            <a:r>
              <a:rPr lang="en-US" sz="2400" dirty="0" smtClean="0">
                <a:solidFill>
                  <a:srgbClr val="0070C0"/>
                </a:solidFill>
                <a:latin typeface="Aharoni" panose="02010803020104030203" pitchFamily="2" charset="-79"/>
                <a:cs typeface="Aharoni" panose="02010803020104030203" pitchFamily="2" charset="-79"/>
              </a:rPr>
              <a:t>alignment to domain </a:t>
            </a:r>
            <a:r>
              <a:rPr lang="en-US" sz="2400" dirty="0" smtClean="0">
                <a:solidFill>
                  <a:schemeClr val="tx1"/>
                </a:solidFill>
                <a:latin typeface="Aharoni" panose="02010803020104030203" pitchFamily="2" charset="-79"/>
                <a:cs typeface="Aharoni" panose="02010803020104030203" pitchFamily="2" charset="-79"/>
              </a:rPr>
              <a:t>rather than independent projects or components. </a:t>
            </a:r>
          </a:p>
          <a:p>
            <a:endParaRPr lang="en-US" sz="2400" dirty="0" smtClean="0"/>
          </a:p>
          <a:p>
            <a:pPr marL="0" indent="0">
              <a:buNone/>
            </a:pPr>
            <a:endParaRPr lang="en-US" sz="2400" dirty="0" smtClean="0"/>
          </a:p>
          <a:p>
            <a:pPr marL="0" indent="0">
              <a:buNone/>
            </a:pPr>
            <a:endParaRPr lang="en-US" sz="2400" dirty="0"/>
          </a:p>
        </p:txBody>
      </p:sp>
    </p:spTree>
    <p:extLst>
      <p:ext uri="{BB962C8B-B14F-4D97-AF65-F5344CB8AC3E}">
        <p14:creationId xmlns:p14="http://schemas.microsoft.com/office/powerpoint/2010/main" val="296019068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Autofit/>
          </a:bodyPr>
          <a:lstStyle/>
          <a:p>
            <a:pPr algn="ctr"/>
            <a:r>
              <a:rPr lang="en-US" b="1" dirty="0" smtClean="0"/>
              <a:t>Architecture Contributions</a:t>
            </a:r>
            <a:endParaRPr lang="en-US" b="1" dirty="0"/>
          </a:p>
        </p:txBody>
      </p:sp>
      <p:sp>
        <p:nvSpPr>
          <p:cNvPr id="4" name="Text Placeholder 3"/>
          <p:cNvSpPr>
            <a:spLocks noGrp="1"/>
          </p:cNvSpPr>
          <p:nvPr>
            <p:ph type="body" sz="quarter" idx="10"/>
          </p:nvPr>
        </p:nvSpPr>
        <p:spPr>
          <a:xfrm>
            <a:off x="314325" y="998924"/>
            <a:ext cx="11506200" cy="5525365"/>
          </a:xfrm>
        </p:spPr>
        <p:txBody>
          <a:bodyPr>
            <a:normAutofit fontScale="40000" lnSpcReduction="20000"/>
          </a:bodyPr>
          <a:lstStyle/>
          <a:p>
            <a:pPr marL="0" indent="0">
              <a:buNone/>
            </a:pPr>
            <a:r>
              <a:rPr lang="en-US" sz="3500" b="1" dirty="0" smtClean="0">
                <a:solidFill>
                  <a:schemeClr val="tx1"/>
                </a:solidFill>
                <a:latin typeface="Aharoni" panose="02010803020104030203" pitchFamily="2" charset="-79"/>
                <a:cs typeface="Aharoni" panose="02010803020104030203" pitchFamily="2" charset="-79"/>
              </a:rPr>
              <a:t>[1] </a:t>
            </a:r>
            <a:r>
              <a:rPr lang="en-US" sz="4000" b="1" dirty="0" smtClean="0">
                <a:solidFill>
                  <a:schemeClr val="tx1"/>
                </a:solidFill>
                <a:latin typeface="Aharoni" panose="02010803020104030203" pitchFamily="2" charset="-79"/>
                <a:cs typeface="Aharoni" panose="02010803020104030203" pitchFamily="2" charset="-79"/>
              </a:rPr>
              <a:t>Modular </a:t>
            </a:r>
            <a:r>
              <a:rPr lang="en-US" sz="4000" b="1" dirty="0">
                <a:solidFill>
                  <a:schemeClr val="tx1"/>
                </a:solidFill>
                <a:latin typeface="Aharoni" panose="02010803020104030203" pitchFamily="2" charset="-79"/>
                <a:cs typeface="Aharoni" panose="02010803020104030203" pitchFamily="2" charset="-79"/>
              </a:rPr>
              <a:t>ONAP Implementation and Integration to External Domain Management Systems (</a:t>
            </a:r>
            <a:r>
              <a:rPr lang="en-US" sz="4000" b="1" dirty="0">
                <a:solidFill>
                  <a:srgbClr val="0070C0"/>
                </a:solidFill>
                <a:latin typeface="Aharoni" panose="02010803020104030203" pitchFamily="2" charset="-79"/>
                <a:cs typeface="Aharoni" panose="02010803020104030203" pitchFamily="2" charset="-79"/>
              </a:rPr>
              <a:t>DMS</a:t>
            </a:r>
            <a:r>
              <a:rPr lang="en-US" sz="4000" b="1" dirty="0">
                <a:solidFill>
                  <a:schemeClr val="tx1"/>
                </a:solidFill>
                <a:latin typeface="Aharoni" panose="02010803020104030203" pitchFamily="2" charset="-79"/>
                <a:cs typeface="Aharoni" panose="02010803020104030203" pitchFamily="2" charset="-79"/>
              </a:rPr>
              <a:t>) </a:t>
            </a:r>
            <a:r>
              <a:rPr lang="en-US" sz="4000" b="1" dirty="0" smtClean="0">
                <a:solidFill>
                  <a:schemeClr val="tx1"/>
                </a:solidFill>
                <a:latin typeface="Aharoni" panose="02010803020104030203" pitchFamily="2" charset="-79"/>
                <a:cs typeface="Aharoni" panose="02010803020104030203" pitchFamily="2" charset="-79"/>
              </a:rPr>
              <a:t>Proposal, </a:t>
            </a:r>
          </a:p>
          <a:p>
            <a:pPr marL="0" indent="0">
              <a:buNone/>
            </a:pPr>
            <a:r>
              <a:rPr lang="en-US" sz="4000" b="1" dirty="0">
                <a:solidFill>
                  <a:schemeClr val="tx1"/>
                </a:solidFill>
                <a:latin typeface="Aharoni" panose="02010803020104030203" pitchFamily="2" charset="-79"/>
                <a:cs typeface="Aharoni" panose="02010803020104030203" pitchFamily="2" charset="-79"/>
              </a:rPr>
              <a:t> </a:t>
            </a:r>
            <a:r>
              <a:rPr lang="en-US" sz="4000" b="1" dirty="0" smtClean="0">
                <a:solidFill>
                  <a:schemeClr val="tx1"/>
                </a:solidFill>
                <a:latin typeface="Aharoni" panose="02010803020104030203" pitchFamily="2" charset="-79"/>
                <a:cs typeface="Aharoni" panose="02010803020104030203" pitchFamily="2" charset="-79"/>
              </a:rPr>
              <a:t>    Alex </a:t>
            </a:r>
            <a:r>
              <a:rPr lang="en-US" sz="4000" b="1" dirty="0">
                <a:solidFill>
                  <a:schemeClr val="tx1"/>
                </a:solidFill>
                <a:latin typeface="Aharoni" panose="02010803020104030203" pitchFamily="2" charset="-79"/>
                <a:cs typeface="Aharoni" panose="02010803020104030203" pitchFamily="2" charset="-79"/>
              </a:rPr>
              <a:t>Vul and Ramesh </a:t>
            </a:r>
            <a:r>
              <a:rPr lang="en-US" sz="4000" b="1" dirty="0" smtClean="0">
                <a:solidFill>
                  <a:schemeClr val="tx1"/>
                </a:solidFill>
                <a:latin typeface="Aharoni" panose="02010803020104030203" pitchFamily="2" charset="-79"/>
                <a:cs typeface="Aharoni" panose="02010803020104030203" pitchFamily="2" charset="-79"/>
              </a:rPr>
              <a:t>Nagarajan,   DMS Task Force.</a:t>
            </a:r>
          </a:p>
          <a:p>
            <a:pPr marL="0" indent="0">
              <a:buNone/>
            </a:pPr>
            <a:r>
              <a:rPr lang="en-US" sz="4000" b="1" dirty="0" smtClean="0">
                <a:solidFill>
                  <a:schemeClr val="tx1"/>
                </a:solidFill>
                <a:latin typeface="Aharoni" panose="02010803020104030203" pitchFamily="2" charset="-79"/>
                <a:cs typeface="Aharoni" panose="02010803020104030203" pitchFamily="2" charset="-79"/>
              </a:rPr>
              <a:t>[2] </a:t>
            </a:r>
            <a:r>
              <a:rPr lang="en-US" altLang="zh-CN" sz="4000" b="1" dirty="0">
                <a:solidFill>
                  <a:schemeClr val="tx1"/>
                </a:solidFill>
                <a:latin typeface="Aharoni" panose="02010803020104030203" pitchFamily="2" charset="-79"/>
                <a:cs typeface="Aharoni" panose="02010803020104030203" pitchFamily="2" charset="-79"/>
              </a:rPr>
              <a:t>ONAP Microservices Architecture for Casablanca and </a:t>
            </a:r>
            <a:r>
              <a:rPr lang="en-US" altLang="zh-CN" sz="4000" b="1" dirty="0" smtClean="0">
                <a:solidFill>
                  <a:schemeClr val="tx1"/>
                </a:solidFill>
                <a:latin typeface="Aharoni" panose="02010803020104030203" pitchFamily="2" charset="-79"/>
                <a:cs typeface="Aharoni" panose="02010803020104030203" pitchFamily="2" charset="-79"/>
              </a:rPr>
              <a:t>beyond, Huabing Zhao</a:t>
            </a:r>
            <a:endParaRPr lang="en-US" sz="4000" b="1" dirty="0">
              <a:solidFill>
                <a:schemeClr val="tx1"/>
              </a:solidFill>
              <a:latin typeface="Aharoni" panose="02010803020104030203" pitchFamily="2" charset="-79"/>
              <a:cs typeface="Aharoni" panose="02010803020104030203" pitchFamily="2" charset="-79"/>
            </a:endParaRPr>
          </a:p>
          <a:p>
            <a:pPr marL="0" indent="0">
              <a:buNone/>
            </a:pPr>
            <a:r>
              <a:rPr lang="en-US" sz="4000" b="1" dirty="0" smtClean="0">
                <a:solidFill>
                  <a:schemeClr val="tx1"/>
                </a:solidFill>
                <a:latin typeface="Aharoni" panose="02010803020104030203" pitchFamily="2" charset="-79"/>
                <a:cs typeface="Aharoni" panose="02010803020104030203" pitchFamily="2" charset="-79"/>
              </a:rPr>
              <a:t>[3] ONAP_MicroServices_v0.7, Manoj Nair (see a short description of the TMF IG11118 MCC reference architecture below) </a:t>
            </a:r>
            <a:endParaRPr lang="en-US" sz="4000" b="1" dirty="0">
              <a:solidFill>
                <a:schemeClr val="tx1"/>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b="1" dirty="0" err="1" smtClean="0">
                <a:solidFill>
                  <a:schemeClr val="tx1"/>
                </a:solidFill>
                <a:latin typeface="Aharoni" panose="02010803020104030203" pitchFamily="2" charset="-79"/>
                <a:cs typeface="Aharoni" panose="02010803020104030203" pitchFamily="2" charset="-79"/>
              </a:rPr>
              <a:t>TMForum</a:t>
            </a:r>
            <a:r>
              <a:rPr lang="en-US" sz="2800" b="1" dirty="0" smtClean="0">
                <a:solidFill>
                  <a:schemeClr val="tx1"/>
                </a:solidFill>
                <a:latin typeface="Aharoni" panose="02010803020104030203" pitchFamily="2" charset="-79"/>
                <a:cs typeface="Aharoni" panose="02010803020104030203" pitchFamily="2" charset="-79"/>
              </a:rPr>
              <a:t> </a:t>
            </a:r>
            <a:r>
              <a:rPr lang="en-US" sz="2800" b="1" dirty="0">
                <a:solidFill>
                  <a:schemeClr val="tx1"/>
                </a:solidFill>
                <a:latin typeface="Aharoni" panose="02010803020104030203" pitchFamily="2" charset="-79"/>
                <a:cs typeface="Aharoni" panose="02010803020104030203" pitchFamily="2" charset="-79"/>
              </a:rPr>
              <a:t>- Management Control </a:t>
            </a:r>
            <a:r>
              <a:rPr lang="en-US" sz="2800" b="1" dirty="0">
                <a:solidFill>
                  <a:schemeClr val="tx1"/>
                </a:solidFill>
                <a:latin typeface="Aharoni" panose="02010803020104030203" pitchFamily="2" charset="-79"/>
                <a:cs typeface="Aharoni" panose="02010803020104030203" pitchFamily="2" charset="-79"/>
              </a:rPr>
              <a:t>Continuum: </a:t>
            </a:r>
            <a:r>
              <a:rPr lang="en-US" sz="2800" b="1" dirty="0">
                <a:solidFill>
                  <a:schemeClr val="tx1"/>
                </a:solidFill>
                <a:latin typeface="Aharoni" panose="02010803020104030203" pitchFamily="2" charset="-79"/>
                <a:cs typeface="Aharoni" panose="02010803020104030203" pitchFamily="2" charset="-79"/>
                <a:hlinkClick r:id="rId2"/>
              </a:rPr>
              <a:t>https://</a:t>
            </a:r>
            <a:r>
              <a:rPr lang="en-US" sz="2800" b="1" dirty="0" smtClean="0">
                <a:solidFill>
                  <a:schemeClr val="tx1"/>
                </a:solidFill>
                <a:latin typeface="Aharoni" panose="02010803020104030203" pitchFamily="2" charset="-79"/>
                <a:cs typeface="Aharoni" panose="02010803020104030203" pitchFamily="2" charset="-79"/>
                <a:hlinkClick r:id="rId2"/>
              </a:rPr>
              <a:t>wiki.onap.org/display/DW/Microservices+Industry+Perspectives</a:t>
            </a:r>
            <a:r>
              <a:rPr lang="en-US" sz="2800" b="1" dirty="0" smtClean="0">
                <a:solidFill>
                  <a:schemeClr val="tx1"/>
                </a:solidFill>
                <a:latin typeface="Aharoni" panose="02010803020104030203" pitchFamily="2" charset="-79"/>
                <a:cs typeface="Aharoni" panose="02010803020104030203" pitchFamily="2" charset="-79"/>
              </a:rPr>
              <a:t> </a:t>
            </a:r>
          </a:p>
          <a:p>
            <a:pPr lvl="1">
              <a:buFont typeface="Aharoni" panose="02010803020104030203" pitchFamily="2" charset="-79"/>
              <a:buChar char="›"/>
            </a:pPr>
            <a:r>
              <a:rPr lang="en-US" sz="2800" dirty="0" err="1">
                <a:solidFill>
                  <a:srgbClr val="0070C0"/>
                </a:solidFill>
                <a:latin typeface="Aharoni" panose="02010803020104030203" pitchFamily="2" charset="-79"/>
                <a:cs typeface="Aharoni" panose="02010803020104030203" pitchFamily="2" charset="-79"/>
              </a:rPr>
              <a:t>TMForum</a:t>
            </a:r>
            <a:r>
              <a:rPr lang="en-US" sz="2800" dirty="0">
                <a:solidFill>
                  <a:srgbClr val="0070C0"/>
                </a:solidFill>
                <a:latin typeface="Aharoni" panose="02010803020104030203" pitchFamily="2" charset="-79"/>
                <a:cs typeface="Aharoni" panose="02010803020104030203" pitchFamily="2" charset="-79"/>
              </a:rPr>
              <a:t> </a:t>
            </a:r>
            <a:r>
              <a:rPr lang="en-US" sz="2800" dirty="0" smtClean="0">
                <a:solidFill>
                  <a:srgbClr val="0070C0"/>
                </a:solidFill>
                <a:latin typeface="Aharoni" panose="02010803020104030203" pitchFamily="2" charset="-79"/>
                <a:cs typeface="Aharoni" panose="02010803020104030203" pitchFamily="2" charset="-79"/>
              </a:rPr>
              <a:t>specification </a:t>
            </a:r>
            <a:r>
              <a:rPr lang="en-US" sz="4000" dirty="0" smtClean="0">
                <a:solidFill>
                  <a:srgbClr val="FF0000"/>
                </a:solidFill>
                <a:latin typeface="Aharoni" panose="02010803020104030203" pitchFamily="2" charset="-79"/>
                <a:cs typeface="Aharoni" panose="02010803020104030203" pitchFamily="2" charset="-79"/>
              </a:rPr>
              <a:t>IG1118</a:t>
            </a:r>
            <a:r>
              <a:rPr lang="en-US" sz="4000" dirty="0" smtClean="0">
                <a:solidFill>
                  <a:srgbClr val="0070C0"/>
                </a:solidFill>
                <a:latin typeface="Aharoni" panose="02010803020104030203" pitchFamily="2" charset="-79"/>
                <a:cs typeface="Aharoni" panose="02010803020104030203" pitchFamily="2" charset="-79"/>
              </a:rPr>
              <a:t> (R15.5.1) </a:t>
            </a:r>
            <a:r>
              <a:rPr lang="en-US" sz="2800" dirty="0" smtClean="0">
                <a:solidFill>
                  <a:schemeClr val="tx1"/>
                </a:solidFill>
                <a:latin typeface="Aharoni" panose="02010803020104030203" pitchFamily="2" charset="-79"/>
                <a:cs typeface="Aharoni" panose="02010803020104030203" pitchFamily="2" charset="-79"/>
                <a:hlinkClick r:id="rId3"/>
              </a:rPr>
              <a:t>https</a:t>
            </a:r>
            <a:r>
              <a:rPr lang="en-US" sz="2800" dirty="0">
                <a:solidFill>
                  <a:schemeClr val="tx1"/>
                </a:solidFill>
                <a:latin typeface="Aharoni" panose="02010803020104030203" pitchFamily="2" charset="-79"/>
                <a:cs typeface="Aharoni" panose="02010803020104030203" pitchFamily="2" charset="-79"/>
                <a:hlinkClick r:id="rId3"/>
              </a:rPr>
              <a:t>://www.tmforum.org/resources/exploratory-report/ig1118-ossbss-futures-architecture-</a:t>
            </a:r>
            <a:r>
              <a:rPr lang="en-US" sz="2800" dirty="0">
                <a:solidFill>
                  <a:srgbClr val="FF0000"/>
                </a:solidFill>
                <a:latin typeface="Aharoni" panose="02010803020104030203" pitchFamily="2" charset="-79"/>
                <a:cs typeface="Aharoni" panose="02010803020104030203" pitchFamily="2" charset="-79"/>
                <a:hlinkClick r:id="rId3"/>
              </a:rPr>
              <a:t>r15-5-1</a:t>
            </a:r>
            <a:r>
              <a:rPr lang="en-US" sz="2800" dirty="0" smtClean="0">
                <a:solidFill>
                  <a:schemeClr val="tx1"/>
                </a:solidFill>
                <a:latin typeface="Aharoni" panose="02010803020104030203" pitchFamily="2" charset="-79"/>
                <a:cs typeface="Aharoni" panose="02010803020104030203" pitchFamily="2" charset="-79"/>
                <a:hlinkClick r:id="rId3"/>
              </a:rPr>
              <a:t>/</a:t>
            </a:r>
            <a:r>
              <a:rPr lang="en-US" sz="2800" dirty="0" smtClean="0">
                <a:solidFill>
                  <a:schemeClr val="tx1"/>
                </a:solidFill>
                <a:latin typeface="Aharoni" panose="02010803020104030203" pitchFamily="2" charset="-79"/>
                <a:cs typeface="Aharoni" panose="02010803020104030203" pitchFamily="2" charset="-79"/>
              </a:rPr>
              <a:t> </a:t>
            </a:r>
            <a:endParaRPr lang="en-US" sz="2800" dirty="0">
              <a:solidFill>
                <a:schemeClr val="tx1"/>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dirty="0" smtClean="0">
                <a:solidFill>
                  <a:schemeClr val="tx1"/>
                </a:solidFill>
                <a:latin typeface="Aharoni" panose="02010803020104030203" pitchFamily="2" charset="-79"/>
                <a:cs typeface="Aharoni" panose="02010803020104030203" pitchFamily="2" charset="-79"/>
              </a:rPr>
              <a:t>OSS</a:t>
            </a:r>
            <a:r>
              <a:rPr lang="en-US" sz="2800" dirty="0">
                <a:solidFill>
                  <a:schemeClr val="tx1"/>
                </a:solidFill>
                <a:latin typeface="Aharoni" panose="02010803020104030203" pitchFamily="2" charset="-79"/>
                <a:cs typeface="Aharoni" panose="02010803020104030203" pitchFamily="2" charset="-79"/>
              </a:rPr>
              <a:t>, BSS Future architecture gives the concept of a Management and Control Continuum (</a:t>
            </a:r>
            <a:r>
              <a:rPr lang="en-US" sz="2800" dirty="0">
                <a:solidFill>
                  <a:srgbClr val="0070C0"/>
                </a:solidFill>
                <a:latin typeface="Aharoni" panose="02010803020104030203" pitchFamily="2" charset="-79"/>
                <a:cs typeface="Aharoni" panose="02010803020104030203" pitchFamily="2" charset="-79"/>
              </a:rPr>
              <a:t>MCC</a:t>
            </a:r>
            <a:r>
              <a:rPr lang="en-US" sz="2800" dirty="0">
                <a:solidFill>
                  <a:schemeClr val="tx1"/>
                </a:solidFill>
                <a:latin typeface="Aharoni" panose="02010803020104030203" pitchFamily="2" charset="-79"/>
                <a:cs typeface="Aharoni" panose="02010803020104030203" pitchFamily="2" charset="-79"/>
              </a:rPr>
              <a:t>) where in the Management functions and Control functions are NOT looked separately but as one continuum.  </a:t>
            </a:r>
            <a:endParaRPr lang="en-US" sz="2800" dirty="0" smtClean="0">
              <a:solidFill>
                <a:schemeClr val="tx1"/>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dirty="0" smtClean="0">
                <a:solidFill>
                  <a:schemeClr val="tx1"/>
                </a:solidFill>
                <a:latin typeface="Aharoni" panose="02010803020104030203" pitchFamily="2" charset="-79"/>
                <a:cs typeface="Aharoni" panose="02010803020104030203" pitchFamily="2" charset="-79"/>
              </a:rPr>
              <a:t>This </a:t>
            </a:r>
            <a:r>
              <a:rPr lang="en-US" sz="2800" dirty="0">
                <a:solidFill>
                  <a:schemeClr val="tx1"/>
                </a:solidFill>
                <a:latin typeface="Aharoni" panose="02010803020104030203" pitchFamily="2" charset="-79"/>
                <a:cs typeface="Aharoni" panose="02010803020104030203" pitchFamily="2" charset="-79"/>
              </a:rPr>
              <a:t>is considered as one of the key building block for the </a:t>
            </a:r>
            <a:r>
              <a:rPr lang="en-US" sz="2800" dirty="0" smtClean="0">
                <a:solidFill>
                  <a:srgbClr val="0070C0"/>
                </a:solidFill>
                <a:latin typeface="Aharoni" panose="02010803020104030203" pitchFamily="2" charset="-79"/>
                <a:cs typeface="Aharoni" panose="02010803020104030203" pitchFamily="2" charset="-79"/>
              </a:rPr>
              <a:t>Future </a:t>
            </a:r>
            <a:r>
              <a:rPr lang="en-US" sz="2800" dirty="0">
                <a:solidFill>
                  <a:srgbClr val="0070C0"/>
                </a:solidFill>
                <a:latin typeface="Aharoni" panose="02010803020104030203" pitchFamily="2" charset="-79"/>
                <a:cs typeface="Aharoni" panose="02010803020104030203" pitchFamily="2" charset="-79"/>
              </a:rPr>
              <a:t>M</a:t>
            </a:r>
            <a:r>
              <a:rPr lang="en-US" sz="2800" dirty="0" smtClean="0">
                <a:solidFill>
                  <a:srgbClr val="0070C0"/>
                </a:solidFill>
                <a:latin typeface="Aharoni" panose="02010803020104030203" pitchFamily="2" charset="-79"/>
                <a:cs typeface="Aharoni" panose="02010803020104030203" pitchFamily="2" charset="-79"/>
              </a:rPr>
              <a:t>ode </a:t>
            </a:r>
            <a:r>
              <a:rPr lang="en-US" sz="2800" dirty="0">
                <a:solidFill>
                  <a:srgbClr val="0070C0"/>
                </a:solidFill>
                <a:latin typeface="Aharoni" panose="02010803020104030203" pitchFamily="2" charset="-79"/>
                <a:cs typeface="Aharoni" panose="02010803020104030203" pitchFamily="2" charset="-79"/>
              </a:rPr>
              <a:t>of </a:t>
            </a:r>
            <a:r>
              <a:rPr lang="en-US" sz="2800" dirty="0" smtClean="0">
                <a:solidFill>
                  <a:srgbClr val="0070C0"/>
                </a:solidFill>
                <a:latin typeface="Aharoni" panose="02010803020104030203" pitchFamily="2" charset="-79"/>
                <a:cs typeface="Aharoni" panose="02010803020104030203" pitchFamily="2" charset="-79"/>
              </a:rPr>
              <a:t>Operation </a:t>
            </a:r>
            <a:r>
              <a:rPr lang="en-US" sz="2800" dirty="0">
                <a:solidFill>
                  <a:srgbClr val="0070C0"/>
                </a:solidFill>
                <a:latin typeface="Aharoni" panose="02010803020104030203" pitchFamily="2" charset="-79"/>
                <a:cs typeface="Aharoni" panose="02010803020104030203" pitchFamily="2" charset="-79"/>
              </a:rPr>
              <a:t>(FMO) </a:t>
            </a:r>
            <a:r>
              <a:rPr lang="en-US" sz="2800" dirty="0">
                <a:solidFill>
                  <a:schemeClr val="tx1"/>
                </a:solidFill>
                <a:latin typeface="Aharoni" panose="02010803020104030203" pitchFamily="2" charset="-79"/>
                <a:cs typeface="Aharoni" panose="02010803020104030203" pitchFamily="2" charset="-79"/>
              </a:rPr>
              <a:t>meant for the uniform operations across hybrid services (spanning physical and virtual resources). </a:t>
            </a:r>
            <a:endParaRPr lang="en-US" sz="2800" dirty="0" smtClean="0">
              <a:solidFill>
                <a:schemeClr val="tx1"/>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dirty="0" smtClean="0">
                <a:solidFill>
                  <a:schemeClr val="tx1"/>
                </a:solidFill>
                <a:latin typeface="Aharoni" panose="02010803020104030203" pitchFamily="2" charset="-79"/>
                <a:cs typeface="Aharoni" panose="02010803020104030203" pitchFamily="2" charset="-79"/>
              </a:rPr>
              <a:t>The </a:t>
            </a:r>
            <a:r>
              <a:rPr lang="en-US" sz="2800" dirty="0">
                <a:solidFill>
                  <a:schemeClr val="tx1"/>
                </a:solidFill>
                <a:latin typeface="Aharoni" panose="02010803020104030203" pitchFamily="2" charset="-79"/>
                <a:cs typeface="Aharoni" panose="02010803020104030203" pitchFamily="2" charset="-79"/>
              </a:rPr>
              <a:t>specification also gives an architectural view of such a management and control continuum component which does not demarcate management and control components/functional capabilities and has potential to stretch across BSS/OSS, NMS/EMS, MANO, SDN Controller functional blocks.</a:t>
            </a:r>
          </a:p>
          <a:p>
            <a:pPr lvl="1">
              <a:buFont typeface="Aharoni" panose="02010803020104030203" pitchFamily="2" charset="-79"/>
              <a:buChar char="›"/>
            </a:pPr>
            <a:r>
              <a:rPr lang="en-US" sz="2800" dirty="0">
                <a:solidFill>
                  <a:schemeClr val="tx1"/>
                </a:solidFill>
                <a:latin typeface="Aharoni" panose="02010803020104030203" pitchFamily="2" charset="-79"/>
                <a:cs typeface="Aharoni" panose="02010803020104030203" pitchFamily="2" charset="-79"/>
              </a:rPr>
              <a:t>In the proposed MCC architecture an MCC component can be composed into an MCC System or MCC Solution – for example an SDN Controller forming a MCC solution assembly, composed of many MCC components. The architecture also gives flexibility to compose MCC components in to another MCC component assembly which can be a branded component – for example EMS. The composition of such MCC components, Solutions, Systems can form MCC Application.</a:t>
            </a:r>
          </a:p>
          <a:p>
            <a:pPr lvl="1">
              <a:buFont typeface="Aharoni" panose="02010803020104030203" pitchFamily="2" charset="-79"/>
              <a:buChar char="›"/>
            </a:pPr>
            <a:r>
              <a:rPr lang="en-US" sz="2800" dirty="0">
                <a:solidFill>
                  <a:srgbClr val="0070C0"/>
                </a:solidFill>
                <a:latin typeface="Aharoni" panose="02010803020104030203" pitchFamily="2" charset="-79"/>
                <a:cs typeface="Aharoni" panose="02010803020104030203" pitchFamily="2" charset="-79"/>
              </a:rPr>
              <a:t>Mapping the MCC architecture to ONAP, the notion of MCC Component can be mapped either to an ONAP component such as DCAE or A&amp;AI, or it can be mapped to a sub function (</a:t>
            </a:r>
            <a:r>
              <a:rPr lang="en-US" sz="2800" dirty="0" err="1">
                <a:solidFill>
                  <a:srgbClr val="0070C0"/>
                </a:solidFill>
                <a:latin typeface="Aharoni" panose="02010803020104030203" pitchFamily="2" charset="-79"/>
                <a:cs typeface="Aharoni" panose="02010803020104030203" pitchFamily="2" charset="-79"/>
              </a:rPr>
              <a:t>microservice</a:t>
            </a:r>
            <a:r>
              <a:rPr lang="en-US" sz="2800" dirty="0">
                <a:solidFill>
                  <a:srgbClr val="0070C0"/>
                </a:solidFill>
                <a:latin typeface="Aharoni" panose="02010803020104030203" pitchFamily="2" charset="-79"/>
                <a:cs typeface="Aharoni" panose="02010803020104030203" pitchFamily="2" charset="-79"/>
              </a:rPr>
              <a:t>) for example DCAE controller in DCAE.  </a:t>
            </a:r>
            <a:endParaRPr lang="en-US" sz="2800" dirty="0" smtClean="0">
              <a:solidFill>
                <a:srgbClr val="0070C0"/>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dirty="0" err="1" smtClean="0">
                <a:solidFill>
                  <a:schemeClr val="tx1"/>
                </a:solidFill>
                <a:latin typeface="Aharoni" panose="02010803020104030203" pitchFamily="2" charset="-79"/>
                <a:cs typeface="Aharoni" panose="02010803020104030203" pitchFamily="2" charset="-79"/>
              </a:rPr>
              <a:t>TMForum</a:t>
            </a:r>
            <a:r>
              <a:rPr lang="en-US" sz="2800" dirty="0" smtClean="0">
                <a:solidFill>
                  <a:schemeClr val="tx1"/>
                </a:solidFill>
                <a:latin typeface="Aharoni" panose="02010803020104030203" pitchFamily="2" charset="-79"/>
                <a:cs typeface="Aharoni" panose="02010803020104030203" pitchFamily="2" charset="-79"/>
              </a:rPr>
              <a:t> </a:t>
            </a:r>
            <a:r>
              <a:rPr lang="en-US" sz="2800" dirty="0">
                <a:solidFill>
                  <a:schemeClr val="tx1"/>
                </a:solidFill>
                <a:latin typeface="Aharoni" panose="02010803020104030203" pitchFamily="2" charset="-79"/>
                <a:cs typeface="Aharoni" panose="02010803020104030203" pitchFamily="2" charset="-79"/>
              </a:rPr>
              <a:t>suggests defining the minimum functionality to exist as an MCC component which can be assembled to form MCC solution, MCC System, MCC application or another assembled MCC application itself. </a:t>
            </a:r>
            <a:endParaRPr lang="en-US" sz="2800" dirty="0" smtClean="0">
              <a:solidFill>
                <a:schemeClr val="tx1"/>
              </a:solidFill>
              <a:latin typeface="Aharoni" panose="02010803020104030203" pitchFamily="2" charset="-79"/>
              <a:cs typeface="Aharoni" panose="02010803020104030203" pitchFamily="2" charset="-79"/>
            </a:endParaRPr>
          </a:p>
          <a:p>
            <a:pPr lvl="1">
              <a:buFont typeface="Aharoni" panose="02010803020104030203" pitchFamily="2" charset="-79"/>
              <a:buChar char="›"/>
            </a:pPr>
            <a:r>
              <a:rPr lang="en-US" sz="2800" dirty="0" smtClean="0">
                <a:solidFill>
                  <a:schemeClr val="tx1"/>
                </a:solidFill>
                <a:latin typeface="Aharoni" panose="02010803020104030203" pitchFamily="2" charset="-79"/>
                <a:cs typeface="Aharoni" panose="02010803020104030203" pitchFamily="2" charset="-79"/>
              </a:rPr>
              <a:t>The </a:t>
            </a:r>
            <a:r>
              <a:rPr lang="en-US" sz="2800" dirty="0">
                <a:solidFill>
                  <a:schemeClr val="tx1"/>
                </a:solidFill>
                <a:latin typeface="Aharoni" panose="02010803020104030203" pitchFamily="2" charset="-79"/>
                <a:cs typeface="Aharoni" panose="02010803020104030203" pitchFamily="2" charset="-79"/>
              </a:rPr>
              <a:t>context of MCC Component can vary as it is composed into different domain functions. This is more akin to the bounded context pattern in Domain Driven Design (</a:t>
            </a:r>
            <a:r>
              <a:rPr lang="en-US" sz="2800" dirty="0">
                <a:solidFill>
                  <a:schemeClr val="tx1"/>
                </a:solidFill>
                <a:latin typeface="Aharoni" panose="02010803020104030203" pitchFamily="2" charset="-79"/>
                <a:cs typeface="Aharoni" panose="02010803020104030203" pitchFamily="2" charset="-79"/>
                <a:hlinkClick r:id="rId4"/>
              </a:rPr>
              <a:t>link</a:t>
            </a:r>
            <a:r>
              <a:rPr lang="en-US" sz="2800" dirty="0">
                <a:solidFill>
                  <a:schemeClr val="tx1"/>
                </a:solidFill>
                <a:latin typeface="Aharoni" panose="02010803020104030203" pitchFamily="2" charset="-79"/>
                <a:cs typeface="Aharoni" panose="02010803020104030203" pitchFamily="2" charset="-79"/>
              </a:rPr>
              <a:t>) – i.e. defining boundaries based on domain functions. So </a:t>
            </a:r>
            <a:r>
              <a:rPr lang="en-US" sz="2800" dirty="0">
                <a:solidFill>
                  <a:srgbClr val="0070C0"/>
                </a:solidFill>
                <a:latin typeface="Aharoni" panose="02010803020104030203" pitchFamily="2" charset="-79"/>
                <a:cs typeface="Aharoni" panose="02010803020104030203" pitchFamily="2" charset="-79"/>
              </a:rPr>
              <a:t>MCC Component can be used as a base for defining/identifying </a:t>
            </a:r>
            <a:r>
              <a:rPr lang="en-US" sz="2800" dirty="0" err="1">
                <a:solidFill>
                  <a:srgbClr val="0070C0"/>
                </a:solidFill>
                <a:latin typeface="Aharoni" panose="02010803020104030203" pitchFamily="2" charset="-79"/>
                <a:cs typeface="Aharoni" panose="02010803020104030203" pitchFamily="2" charset="-79"/>
              </a:rPr>
              <a:t>microservices</a:t>
            </a:r>
            <a:r>
              <a:rPr lang="en-US" sz="2800" dirty="0">
                <a:solidFill>
                  <a:srgbClr val="0070C0"/>
                </a:solidFill>
                <a:latin typeface="Aharoni" panose="02010803020104030203" pitchFamily="2" charset="-79"/>
                <a:cs typeface="Aharoni" panose="02010803020104030203" pitchFamily="2" charset="-79"/>
              </a:rPr>
              <a:t> boundaries.</a:t>
            </a:r>
            <a:r>
              <a:rPr lang="en-US" sz="2800" dirty="0">
                <a:solidFill>
                  <a:schemeClr val="tx1"/>
                </a:solidFill>
                <a:latin typeface="Aharoni" panose="02010803020104030203" pitchFamily="2" charset="-79"/>
                <a:cs typeface="Aharoni" panose="02010803020104030203" pitchFamily="2" charset="-79"/>
              </a:rPr>
              <a:t> Additionally the </a:t>
            </a:r>
            <a:r>
              <a:rPr lang="en-US" sz="2800" dirty="0" err="1">
                <a:solidFill>
                  <a:schemeClr val="tx1"/>
                </a:solidFill>
                <a:latin typeface="Aharoni" panose="02010803020104030203" pitchFamily="2" charset="-79"/>
                <a:cs typeface="Aharoni" panose="02010803020104030203" pitchFamily="2" charset="-79"/>
              </a:rPr>
              <a:t>TMForum</a:t>
            </a:r>
            <a:r>
              <a:rPr lang="en-US" sz="2800" dirty="0">
                <a:solidFill>
                  <a:schemeClr val="tx1"/>
                </a:solidFill>
                <a:latin typeface="Aharoni" panose="02010803020104030203" pitchFamily="2" charset="-79"/>
                <a:cs typeface="Aharoni" panose="02010803020104030203" pitchFamily="2" charset="-79"/>
              </a:rPr>
              <a:t> specification discussed above also elaborates future mode of operation component requirement (such as </a:t>
            </a:r>
            <a:r>
              <a:rPr lang="en-US" sz="2800" dirty="0">
                <a:solidFill>
                  <a:srgbClr val="0070C0"/>
                </a:solidFill>
                <a:latin typeface="Aharoni" panose="02010803020104030203" pitchFamily="2" charset="-79"/>
                <a:cs typeface="Aharoni" panose="02010803020104030203" pitchFamily="2" charset="-79"/>
              </a:rPr>
              <a:t>APIs, intent based interface, virtualization</a:t>
            </a:r>
            <a:r>
              <a:rPr lang="en-US" sz="2800" dirty="0">
                <a:solidFill>
                  <a:schemeClr val="tx1"/>
                </a:solidFill>
                <a:latin typeface="Aharoni" panose="02010803020104030203" pitchFamily="2" charset="-79"/>
                <a:cs typeface="Aharoni" panose="02010803020104030203" pitchFamily="2" charset="-79"/>
              </a:rPr>
              <a:t>)  which may be useful in defining the capabilities to be exposed by a </a:t>
            </a:r>
            <a:r>
              <a:rPr lang="en-US" sz="2800" dirty="0" err="1">
                <a:solidFill>
                  <a:schemeClr val="tx1"/>
                </a:solidFill>
                <a:latin typeface="Aharoni" panose="02010803020104030203" pitchFamily="2" charset="-79"/>
                <a:cs typeface="Aharoni" panose="02010803020104030203" pitchFamily="2" charset="-79"/>
              </a:rPr>
              <a:t>microservice</a:t>
            </a:r>
            <a:r>
              <a:rPr lang="en-US" sz="2800" dirty="0">
                <a:solidFill>
                  <a:schemeClr val="tx1"/>
                </a:solidFill>
                <a:latin typeface="Aharoni" panose="02010803020104030203" pitchFamily="2" charset="-79"/>
                <a:cs typeface="Aharoni" panose="02010803020104030203" pitchFamily="2" charset="-79"/>
              </a:rPr>
              <a:t>. </a:t>
            </a:r>
          </a:p>
          <a:p>
            <a:pPr marL="0" indent="0">
              <a:buNone/>
            </a:pPr>
            <a:r>
              <a:rPr lang="en-US" sz="4000" b="1" dirty="0" smtClean="0">
                <a:solidFill>
                  <a:schemeClr val="tx1"/>
                </a:solidFill>
                <a:latin typeface="Aharoni" panose="02010803020104030203" pitchFamily="2" charset="-79"/>
                <a:cs typeface="Aharoni" panose="02010803020104030203" pitchFamily="2" charset="-79"/>
              </a:rPr>
              <a:t>ARC Presentations: </a:t>
            </a:r>
          </a:p>
          <a:p>
            <a:pPr marL="0" indent="0">
              <a:buNone/>
            </a:pPr>
            <a:r>
              <a:rPr lang="en-US" sz="4000" b="1" dirty="0" smtClean="0">
                <a:solidFill>
                  <a:schemeClr val="tx1"/>
                </a:solidFill>
                <a:latin typeface="Aharoni" panose="02010803020104030203" pitchFamily="2" charset="-79"/>
                <a:cs typeface="Aharoni" panose="02010803020104030203" pitchFamily="2" charset="-79"/>
              </a:rPr>
              <a:t>[4] Service </a:t>
            </a:r>
            <a:r>
              <a:rPr lang="en-US" sz="4000" b="1" dirty="0">
                <a:solidFill>
                  <a:schemeClr val="tx1"/>
                </a:solidFill>
                <a:latin typeface="Aharoni" panose="02010803020104030203" pitchFamily="2" charset="-79"/>
                <a:cs typeface="Aharoni" panose="02010803020104030203" pitchFamily="2" charset="-79"/>
              </a:rPr>
              <a:t>Mesh and Related </a:t>
            </a:r>
            <a:r>
              <a:rPr lang="en-US" sz="4000" b="1" dirty="0" err="1">
                <a:solidFill>
                  <a:schemeClr val="tx1"/>
                </a:solidFill>
                <a:latin typeface="Aharoni" panose="02010803020104030203" pitchFamily="2" charset="-79"/>
                <a:cs typeface="Aharoni" panose="02010803020104030203" pitchFamily="2" charset="-79"/>
              </a:rPr>
              <a:t>Microservice</a:t>
            </a:r>
            <a:r>
              <a:rPr lang="en-US" sz="4000" b="1" dirty="0">
                <a:solidFill>
                  <a:schemeClr val="tx1"/>
                </a:solidFill>
                <a:latin typeface="Aharoni" panose="02010803020104030203" pitchFamily="2" charset="-79"/>
                <a:cs typeface="Aharoni" panose="02010803020104030203" pitchFamily="2" charset="-79"/>
              </a:rPr>
              <a:t> Technologies in </a:t>
            </a:r>
            <a:r>
              <a:rPr lang="en-US" sz="4000" b="1" dirty="0" smtClean="0">
                <a:solidFill>
                  <a:schemeClr val="tx1"/>
                </a:solidFill>
                <a:latin typeface="Aharoni" panose="02010803020104030203" pitchFamily="2" charset="-79"/>
                <a:cs typeface="Aharoni" panose="02010803020104030203" pitchFamily="2" charset="-79"/>
              </a:rPr>
              <a:t>ONAP, Ramki Krishnan, et al. presented to ARC April 24, 2018.</a:t>
            </a:r>
          </a:p>
          <a:p>
            <a:pPr marL="0" indent="0">
              <a:buNone/>
            </a:pPr>
            <a:r>
              <a:rPr lang="en-US" sz="4000" b="1" dirty="0" smtClean="0">
                <a:solidFill>
                  <a:schemeClr val="tx1"/>
                </a:solidFill>
                <a:latin typeface="Aharoni" panose="02010803020104030203" pitchFamily="2" charset="-79"/>
                <a:cs typeface="Aharoni" panose="02010803020104030203" pitchFamily="2" charset="-79"/>
              </a:rPr>
              <a:t>[5] </a:t>
            </a:r>
            <a:r>
              <a:rPr lang="en-US" sz="4000" b="1" dirty="0">
                <a:solidFill>
                  <a:schemeClr val="tx1"/>
                </a:solidFill>
                <a:latin typeface="Aharoni" panose="02010803020104030203" pitchFamily="2" charset="-79"/>
                <a:cs typeface="Aharoni" panose="02010803020104030203" pitchFamily="2" charset="-79"/>
              </a:rPr>
              <a:t>OPNFV Clover Project (</a:t>
            </a:r>
            <a:r>
              <a:rPr lang="en-US" sz="4000" b="1" dirty="0">
                <a:solidFill>
                  <a:srgbClr val="0070C0"/>
                </a:solidFill>
                <a:latin typeface="Aharoni" panose="02010803020104030203" pitchFamily="2" charset="-79"/>
                <a:cs typeface="Aharoni" panose="02010803020104030203" pitchFamily="2" charset="-79"/>
                <a:hlinkClick r:id="rId5"/>
              </a:rPr>
              <a:t>https://wiki.opnfv.org/display/PROJ/Clover</a:t>
            </a:r>
            <a:r>
              <a:rPr lang="en-US" sz="4000" b="1" dirty="0" smtClean="0">
                <a:solidFill>
                  <a:schemeClr val="tx1"/>
                </a:solidFill>
                <a:latin typeface="Aharoni" panose="02010803020104030203" pitchFamily="2" charset="-79"/>
                <a:cs typeface="Aharoni" panose="02010803020104030203" pitchFamily="2" charset="-79"/>
              </a:rPr>
              <a:t>) to be presented to the ARC call on May 1, 2018.</a:t>
            </a:r>
            <a:endParaRPr lang="en-US" sz="4000" b="1" dirty="0">
              <a:solidFill>
                <a:schemeClr val="tx1"/>
              </a:solidFill>
              <a:latin typeface="Aharoni" panose="02010803020104030203" pitchFamily="2" charset="-79"/>
              <a:cs typeface="Aharoni" panose="02010803020104030203" pitchFamily="2" charset="-79"/>
            </a:endParaRPr>
          </a:p>
          <a:p>
            <a:pPr marL="0" indent="0">
              <a:buNone/>
            </a:pPr>
            <a:r>
              <a:rPr lang="en-US" sz="2500" b="1" dirty="0">
                <a:solidFill>
                  <a:schemeClr val="tx1"/>
                </a:solidFill>
                <a:latin typeface="Aharoni" panose="02010803020104030203" pitchFamily="2" charset="-79"/>
                <a:cs typeface="Aharoni" panose="02010803020104030203" pitchFamily="2" charset="-79"/>
              </a:rPr>
              <a:t/>
            </a:r>
            <a:br>
              <a:rPr lang="en-US" sz="2500" b="1" dirty="0">
                <a:solidFill>
                  <a:schemeClr val="tx1"/>
                </a:solidFill>
                <a:latin typeface="Aharoni" panose="02010803020104030203" pitchFamily="2" charset="-79"/>
                <a:cs typeface="Aharoni" panose="02010803020104030203" pitchFamily="2" charset="-79"/>
              </a:rPr>
            </a:br>
            <a:endParaRPr lang="en-US" sz="2500"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45816550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b="1" dirty="0" smtClean="0"/>
              <a:t>Approach 2: Modular Microservices Design</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20</a:t>
            </a:fld>
            <a:endParaRPr lang="en-US" dirty="0"/>
          </a:p>
        </p:txBody>
      </p:sp>
    </p:spTree>
    <p:extLst>
      <p:ext uri="{BB962C8B-B14F-4D97-AF65-F5344CB8AC3E}">
        <p14:creationId xmlns:p14="http://schemas.microsoft.com/office/powerpoint/2010/main" val="1158125938"/>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pPr algn="ctr"/>
            <a:r>
              <a:rPr lang="en-US" b="1" dirty="0" smtClean="0"/>
              <a:t>TMForum IG1118 : Concepts </a:t>
            </a:r>
            <a:endParaRPr lang="en-US" b="1" dirty="0"/>
          </a:p>
        </p:txBody>
      </p:sp>
      <p:sp>
        <p:nvSpPr>
          <p:cNvPr id="4" name="Text Placeholder 3"/>
          <p:cNvSpPr>
            <a:spLocks noGrp="1"/>
          </p:cNvSpPr>
          <p:nvPr>
            <p:ph type="body" sz="quarter" idx="10"/>
          </p:nvPr>
        </p:nvSpPr>
        <p:spPr>
          <a:xfrm>
            <a:off x="314324" y="1138238"/>
            <a:ext cx="11687175" cy="5170487"/>
          </a:xfrm>
        </p:spPr>
        <p:txBody>
          <a:bodyPr>
            <a:normAutofit/>
          </a:bodyPr>
          <a:lstStyle/>
          <a:p>
            <a:r>
              <a:rPr lang="en-US" sz="1400" b="1" dirty="0" smtClean="0">
                <a:solidFill>
                  <a:schemeClr val="tx1"/>
                </a:solidFill>
                <a:latin typeface="Aharoni" panose="02010803020104030203" pitchFamily="2" charset="-79"/>
                <a:cs typeface="Aharoni" panose="02010803020104030203" pitchFamily="2" charset="-79"/>
              </a:rPr>
              <a:t>TMForum IG1118 defines the future mode of operations based on the concepts of management and control continuum. </a:t>
            </a:r>
          </a:p>
          <a:p>
            <a:r>
              <a:rPr lang="en-US" sz="1400" b="1" dirty="0" smtClean="0">
                <a:solidFill>
                  <a:schemeClr val="tx1"/>
                </a:solidFill>
                <a:latin typeface="Aharoni" panose="02010803020104030203" pitchFamily="2" charset="-79"/>
                <a:cs typeface="Aharoni" panose="02010803020104030203" pitchFamily="2" charset="-79"/>
              </a:rPr>
              <a:t>FMO </a:t>
            </a:r>
            <a:r>
              <a:rPr lang="en-US" sz="1400" b="1" dirty="0">
                <a:solidFill>
                  <a:schemeClr val="tx1"/>
                </a:solidFill>
                <a:latin typeface="Aharoni" panose="02010803020104030203" pitchFamily="2" charset="-79"/>
                <a:cs typeface="Aharoni" panose="02010803020104030203" pitchFamily="2" charset="-79"/>
              </a:rPr>
              <a:t>: The process and people involved in operating physical and virtualized digital services. </a:t>
            </a:r>
          </a:p>
          <a:p>
            <a:r>
              <a:rPr lang="en-US" sz="1400" b="1" u="sng" dirty="0" smtClean="0">
                <a:solidFill>
                  <a:schemeClr val="tx1"/>
                </a:solidFill>
                <a:latin typeface="Aharoni" panose="02010803020104030203" pitchFamily="2" charset="-79"/>
                <a:cs typeface="Aharoni" panose="02010803020104030203" pitchFamily="2" charset="-79"/>
              </a:rPr>
              <a:t>Future Mode of Operations (FMO) Architecture : E2E Architecture that allows delivery and operations of physical and virtualized digital services and leverages SDN and NFV related technologies</a:t>
            </a:r>
          </a:p>
          <a:p>
            <a:r>
              <a:rPr lang="en-US" sz="1400" b="1" dirty="0">
                <a:solidFill>
                  <a:schemeClr val="tx1"/>
                </a:solidFill>
                <a:latin typeface="Aharoni" panose="02010803020104030203" pitchFamily="2" charset="-79"/>
                <a:cs typeface="Aharoni" panose="02010803020104030203" pitchFamily="2" charset="-79"/>
              </a:rPr>
              <a:t>Management and Control Continuum: </a:t>
            </a:r>
            <a:r>
              <a:rPr lang="en-US" sz="1400" b="1" dirty="0" smtClean="0">
                <a:solidFill>
                  <a:schemeClr val="tx1"/>
                </a:solidFill>
                <a:latin typeface="Aharoni" panose="02010803020104030203" pitchFamily="2" charset="-79"/>
                <a:cs typeface="Aharoni" panose="02010803020104030203" pitchFamily="2" charset="-79"/>
              </a:rPr>
              <a:t>Operational </a:t>
            </a:r>
            <a:r>
              <a:rPr lang="en-US" sz="1400" b="1" dirty="0">
                <a:solidFill>
                  <a:schemeClr val="tx1"/>
                </a:solidFill>
                <a:latin typeface="Aharoni" panose="02010803020104030203" pitchFamily="2" charset="-79"/>
                <a:cs typeface="Aharoni" panose="02010803020104030203" pitchFamily="2" charset="-79"/>
              </a:rPr>
              <a:t>actions take place at all levels in a E2E Service delivery and operations </a:t>
            </a:r>
            <a:r>
              <a:rPr lang="en-US" sz="1400" b="1" dirty="0" smtClean="0">
                <a:solidFill>
                  <a:schemeClr val="tx1"/>
                </a:solidFill>
                <a:latin typeface="Aharoni" panose="02010803020104030203" pitchFamily="2" charset="-79"/>
                <a:cs typeface="Aharoni" panose="02010803020104030203" pitchFamily="2" charset="-79"/>
              </a:rPr>
              <a:t>architecture. The operational aspect in E2E Architecture is realized using management and control functions. Management </a:t>
            </a:r>
            <a:r>
              <a:rPr lang="en-US" sz="1400" b="1" dirty="0">
                <a:solidFill>
                  <a:schemeClr val="tx1"/>
                </a:solidFill>
                <a:latin typeface="Aharoni" panose="02010803020104030203" pitchFamily="2" charset="-79"/>
                <a:cs typeface="Aharoni" panose="02010803020104030203" pitchFamily="2" charset="-79"/>
              </a:rPr>
              <a:t>and Control Functions are essentially of the same nature and can be grouped into a common set called management and control continuum functions. This makes the traditional approach of separation of management and control functions obsolete. </a:t>
            </a:r>
          </a:p>
          <a:p>
            <a:r>
              <a:rPr lang="en-US" sz="1400" b="1" dirty="0">
                <a:solidFill>
                  <a:schemeClr val="tx1"/>
                </a:solidFill>
                <a:latin typeface="Aharoni" panose="02010803020104030203" pitchFamily="2" charset="-79"/>
                <a:cs typeface="Aharoni" panose="02010803020104030203" pitchFamily="2" charset="-79"/>
              </a:rPr>
              <a:t>MCC Stretches across BSS/OSS, NMS/EMS, MANO, and SDN Controllers down into physical and virtualized networks to embedded OAM, signaling, flow, policy and other network-level control functions</a:t>
            </a:r>
          </a:p>
          <a:p>
            <a:r>
              <a:rPr lang="en-US" sz="1400" b="1" dirty="0" smtClean="0">
                <a:solidFill>
                  <a:schemeClr val="tx1"/>
                </a:solidFill>
                <a:latin typeface="Aharoni" panose="02010803020104030203" pitchFamily="2" charset="-79"/>
                <a:cs typeface="Aharoni" panose="02010803020104030203" pitchFamily="2" charset="-79"/>
              </a:rPr>
              <a:t>MCC Architecture : The part of FMO concept which is focused on lifecycle operations of services delivered using FMO architecture. Contains Components which focus on Management or Control functions. </a:t>
            </a:r>
          </a:p>
          <a:p>
            <a:r>
              <a:rPr lang="en-US" sz="1400" b="1" dirty="0" smtClean="0">
                <a:solidFill>
                  <a:schemeClr val="tx1"/>
                </a:solidFill>
                <a:latin typeface="Aharoni" panose="02010803020104030203" pitchFamily="2" charset="-79"/>
                <a:cs typeface="Aharoni" panose="02010803020104030203" pitchFamily="2" charset="-79"/>
              </a:rPr>
              <a:t>Component : A unit of functionality that presents capabilities through its interfaces. </a:t>
            </a:r>
          </a:p>
          <a:p>
            <a:r>
              <a:rPr lang="en-US" sz="1400" b="1" u="sng" dirty="0" smtClean="0">
                <a:solidFill>
                  <a:schemeClr val="tx1"/>
                </a:solidFill>
                <a:latin typeface="Aharoni" panose="02010803020104030203" pitchFamily="2" charset="-79"/>
                <a:cs typeface="Aharoni" panose="02010803020104030203" pitchFamily="2" charset="-79"/>
              </a:rPr>
              <a:t>MCC Component: A component whose functional behavior would traditionally be considered as management or control or anywhere in between two. </a:t>
            </a:r>
          </a:p>
          <a:p>
            <a:r>
              <a:rPr lang="en-US" sz="1400" b="1" u="sng" dirty="0" smtClean="0">
                <a:solidFill>
                  <a:schemeClr val="tx1"/>
                </a:solidFill>
                <a:latin typeface="Aharoni" panose="02010803020104030203" pitchFamily="2" charset="-79"/>
                <a:cs typeface="Aharoni" panose="02010803020104030203" pitchFamily="2" charset="-79"/>
              </a:rPr>
              <a:t>System : Interconnected components interacting to collectively provide some desired behavior </a:t>
            </a:r>
          </a:p>
          <a:p>
            <a:r>
              <a:rPr lang="en-US" sz="1400" b="1" dirty="0" smtClean="0">
                <a:solidFill>
                  <a:schemeClr val="tx1"/>
                </a:solidFill>
                <a:latin typeface="Aharoni" panose="02010803020104030203" pitchFamily="2" charset="-79"/>
                <a:cs typeface="Aharoni" panose="02010803020104030203" pitchFamily="2" charset="-79"/>
              </a:rPr>
              <a:t>SW Delivery Package: Bundling of software that is provided as a single deliverable. Consists of multiple SW deployment units </a:t>
            </a:r>
          </a:p>
          <a:p>
            <a:r>
              <a:rPr lang="en-US" sz="1400" b="1" dirty="0" smtClean="0">
                <a:solidFill>
                  <a:schemeClr val="tx1"/>
                </a:solidFill>
                <a:latin typeface="Aharoni" panose="02010803020104030203" pitchFamily="2" charset="-79"/>
                <a:cs typeface="Aharoni" panose="02010803020104030203" pitchFamily="2" charset="-79"/>
              </a:rPr>
              <a:t>SW Deployment Unit : A single executable that when installed on an appropriate platform will run to produce emergent behavior that is considered as one or more FMO Component</a:t>
            </a:r>
          </a:p>
          <a:p>
            <a:endParaRPr lang="en-US" sz="1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
        <p:nvSpPr>
          <p:cNvPr id="6" name="TextBox 5"/>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3735303203"/>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pPr algn="ctr"/>
            <a:r>
              <a:rPr lang="en-US" b="1" dirty="0" smtClean="0"/>
              <a:t>TMForum IG1118 : FMO Component (Concept)  </a:t>
            </a:r>
            <a:endParaRPr lang="en-US"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1205774"/>
            <a:ext cx="6669087" cy="507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7061200" y="1092200"/>
            <a:ext cx="25400" cy="53213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188201" y="1021357"/>
            <a:ext cx="4800600" cy="4616648"/>
          </a:xfrm>
          <a:prstGeom prst="rect">
            <a:avLst/>
          </a:prstGeom>
          <a:noFill/>
        </p:spPr>
        <p:txBody>
          <a:bodyPr wrap="square" rtlCol="0">
            <a:spAutoFit/>
          </a:bodyPr>
          <a:lstStyle/>
          <a:p>
            <a:pPr marL="285750" indent="-285750">
              <a:buFont typeface="Arial" panose="020B0604020202020204" pitchFamily="34" charset="0"/>
              <a:buChar char="•"/>
            </a:pPr>
            <a:r>
              <a:rPr lang="en-US" sz="1400" b="1" dirty="0" smtClean="0">
                <a:solidFill>
                  <a:srgbClr val="0070C0"/>
                </a:solidFill>
                <a:latin typeface="Aharoni" panose="02010803020104030203" pitchFamily="2" charset="-79"/>
                <a:cs typeface="Aharoni" panose="02010803020104030203" pitchFamily="2" charset="-79"/>
              </a:rPr>
              <a:t>Consumer Interface</a:t>
            </a:r>
            <a:r>
              <a:rPr lang="en-US" sz="1400" dirty="0" smtClean="0">
                <a:solidFill>
                  <a:srgbClr val="0070C0"/>
                </a:solidFill>
                <a:latin typeface="Aharoni" panose="02010803020104030203" pitchFamily="2" charset="-79"/>
                <a:cs typeface="Aharoni" panose="02010803020104030203" pitchFamily="2" charset="-79"/>
              </a:rPr>
              <a:t>: </a:t>
            </a:r>
            <a:r>
              <a:rPr lang="en-US" sz="1400" dirty="0" smtClean="0">
                <a:latin typeface="Aharoni" panose="02010803020104030203" pitchFamily="2" charset="-79"/>
                <a:cs typeface="Aharoni" panose="02010803020104030203" pitchFamily="2" charset="-79"/>
              </a:rPr>
              <a:t>Interface used by component to fulfil needs for tasks to be carried out related to its purpose.  The tasks will include the evaluation of information and the providing of results.</a:t>
            </a:r>
          </a:p>
          <a:p>
            <a:pPr marL="285750" indent="-285750">
              <a:buFont typeface="Arial" panose="020B0604020202020204" pitchFamily="34" charset="0"/>
              <a:buChar char="•"/>
            </a:pPr>
            <a:r>
              <a:rPr lang="en-US" sz="1400" b="1" dirty="0" smtClean="0">
                <a:solidFill>
                  <a:srgbClr val="0070C0"/>
                </a:solidFill>
                <a:latin typeface="Aharoni" panose="02010803020104030203" pitchFamily="2" charset="-79"/>
                <a:cs typeface="Aharoni" panose="02010803020104030203" pitchFamily="2" charset="-79"/>
              </a:rPr>
              <a:t>Provider Interface</a:t>
            </a:r>
            <a:r>
              <a:rPr lang="en-US" sz="1400" dirty="0" smtClean="0">
                <a:solidFill>
                  <a:srgbClr val="0070C0"/>
                </a:solidFill>
                <a:latin typeface="Aharoni" panose="02010803020104030203" pitchFamily="2" charset="-79"/>
                <a:cs typeface="Aharoni" panose="02010803020104030203" pitchFamily="2" charset="-79"/>
              </a:rPr>
              <a:t>: </a:t>
            </a:r>
            <a:r>
              <a:rPr lang="en-US" sz="1400" dirty="0" smtClean="0">
                <a:latin typeface="Aharoni" panose="02010803020104030203" pitchFamily="2" charset="-79"/>
                <a:cs typeface="Aharoni" panose="02010803020104030203" pitchFamily="2" charset="-79"/>
              </a:rPr>
              <a:t>Interface through which a component offers a capability to carry out specific tasks related to its purpose. </a:t>
            </a:r>
          </a:p>
          <a:p>
            <a:pPr marL="285750" indent="-285750">
              <a:buFont typeface="Arial" panose="020B0604020202020204" pitchFamily="34" charset="0"/>
              <a:buChar char="•"/>
            </a:pPr>
            <a:r>
              <a:rPr lang="en-US" sz="1400" b="1" dirty="0" smtClean="0">
                <a:solidFill>
                  <a:srgbClr val="0070C0"/>
                </a:solidFill>
                <a:latin typeface="Aharoni" panose="02010803020104030203" pitchFamily="2" charset="-79"/>
                <a:cs typeface="Aharoni" panose="02010803020104030203" pitchFamily="2" charset="-79"/>
              </a:rPr>
              <a:t>Application Function</a:t>
            </a:r>
            <a:r>
              <a:rPr lang="en-US" sz="1400" dirty="0" smtClean="0">
                <a:solidFill>
                  <a:srgbClr val="0070C0"/>
                </a:solidFill>
                <a:latin typeface="Aharoni" panose="02010803020104030203" pitchFamily="2" charset="-79"/>
                <a:cs typeface="Aharoni" panose="02010803020104030203" pitchFamily="2" charset="-79"/>
              </a:rPr>
              <a:t>: </a:t>
            </a:r>
            <a:r>
              <a:rPr lang="en-US" sz="1400" dirty="0" smtClean="0">
                <a:latin typeface="Aharoni" panose="02010803020104030203" pitchFamily="2" charset="-79"/>
                <a:cs typeface="Aharoni" panose="02010803020104030203" pitchFamily="2" charset="-79"/>
              </a:rPr>
              <a:t>Exposed through Application API and provides access to all the related to the primary business purpose of the component</a:t>
            </a:r>
          </a:p>
          <a:p>
            <a:pPr marL="285750" indent="-285750">
              <a:buFont typeface="Arial" panose="020B0604020202020204" pitchFamily="34" charset="0"/>
              <a:buChar char="•"/>
            </a:pPr>
            <a:r>
              <a:rPr lang="en-US" sz="1400" b="1" dirty="0" smtClean="0">
                <a:latin typeface="Aharoni" panose="02010803020104030203" pitchFamily="2" charset="-79"/>
                <a:cs typeface="Aharoni" panose="02010803020104030203" pitchFamily="2" charset="-79"/>
              </a:rPr>
              <a:t>Operations Function</a:t>
            </a:r>
            <a:r>
              <a:rPr lang="en-US" sz="1400" dirty="0" smtClean="0">
                <a:latin typeface="Aharoni" panose="02010803020104030203" pitchFamily="2" charset="-79"/>
                <a:cs typeface="Aharoni" panose="02010803020104030203" pitchFamily="2" charset="-79"/>
              </a:rPr>
              <a:t>: Exposed through operations API and implements the support for managing the lifecycle process for the component</a:t>
            </a:r>
          </a:p>
          <a:p>
            <a:pPr marL="285750" indent="-285750">
              <a:buFont typeface="Arial" panose="020B0604020202020204" pitchFamily="34" charset="0"/>
              <a:buChar char="•"/>
            </a:pPr>
            <a:r>
              <a:rPr lang="en-US" sz="1400" b="1" dirty="0" smtClean="0">
                <a:solidFill>
                  <a:srgbClr val="0070C0"/>
                </a:solidFill>
                <a:latin typeface="Aharoni" panose="02010803020104030203" pitchFamily="2" charset="-79"/>
                <a:cs typeface="Aharoni" panose="02010803020104030203" pitchFamily="2" charset="-79"/>
              </a:rPr>
              <a:t>Security Function</a:t>
            </a:r>
            <a:r>
              <a:rPr lang="en-US" sz="1400" dirty="0" smtClean="0">
                <a:latin typeface="Aharoni" panose="02010803020104030203" pitchFamily="2" charset="-79"/>
                <a:cs typeface="Aharoni" panose="02010803020104030203" pitchFamily="2" charset="-79"/>
              </a:rPr>
              <a:t>: Exposed through security API and </a:t>
            </a:r>
            <a:r>
              <a:rPr lang="en-US" sz="1400" dirty="0" err="1" smtClean="0">
                <a:latin typeface="Aharoni" panose="02010803020104030203" pitchFamily="2" charset="-79"/>
                <a:cs typeface="Aharoni" panose="02010803020104030203" pitchFamily="2" charset="-79"/>
              </a:rPr>
              <a:t>and</a:t>
            </a:r>
            <a:r>
              <a:rPr lang="en-US" sz="1400" dirty="0" smtClean="0">
                <a:latin typeface="Aharoni" panose="02010803020104030203" pitchFamily="2" charset="-79"/>
                <a:cs typeface="Aharoni" panose="02010803020104030203" pitchFamily="2" charset="-79"/>
              </a:rPr>
              <a:t> provides security features for the component</a:t>
            </a:r>
          </a:p>
          <a:p>
            <a:pPr marL="285750" indent="-285750">
              <a:buFont typeface="Arial" panose="020B0604020202020204" pitchFamily="34" charset="0"/>
              <a:buChar char="•"/>
            </a:pPr>
            <a:r>
              <a:rPr lang="en-US" sz="1400" b="1" dirty="0" smtClean="0">
                <a:solidFill>
                  <a:srgbClr val="0070C0"/>
                </a:solidFill>
                <a:latin typeface="Aharoni" panose="02010803020104030203" pitchFamily="2" charset="-79"/>
                <a:cs typeface="Aharoni" panose="02010803020104030203" pitchFamily="2" charset="-79"/>
              </a:rPr>
              <a:t>Environment Function</a:t>
            </a:r>
            <a:r>
              <a:rPr lang="en-US" sz="1400" dirty="0" smtClean="0">
                <a:solidFill>
                  <a:srgbClr val="0070C0"/>
                </a:solidFill>
                <a:latin typeface="Aharoni" panose="02010803020104030203" pitchFamily="2" charset="-79"/>
                <a:cs typeface="Aharoni" panose="02010803020104030203" pitchFamily="2" charset="-79"/>
              </a:rPr>
              <a:t>: </a:t>
            </a:r>
            <a:r>
              <a:rPr lang="en-US" sz="1400" dirty="0" smtClean="0">
                <a:latin typeface="Aharoni" panose="02010803020104030203" pitchFamily="2" charset="-79"/>
                <a:cs typeface="Aharoni" panose="02010803020104030203" pitchFamily="2" charset="-79"/>
              </a:rPr>
              <a:t>Accessed through the execution environment APIs and used by the component to access the infrastructure resources that it needs to support its functionality or operations. </a:t>
            </a:r>
            <a:endParaRPr lang="en-US" sz="1400" dirty="0">
              <a:latin typeface="Aharoni" panose="02010803020104030203" pitchFamily="2" charset="-79"/>
              <a:cs typeface="Aharoni" panose="02010803020104030203" pitchFamily="2" charset="-79"/>
            </a:endParaRPr>
          </a:p>
        </p:txBody>
      </p:sp>
      <p:sp>
        <p:nvSpPr>
          <p:cNvPr id="9" name="TextBox 8"/>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Tree>
    <p:extLst>
      <p:ext uri="{BB962C8B-B14F-4D97-AF65-F5344CB8AC3E}">
        <p14:creationId xmlns:p14="http://schemas.microsoft.com/office/powerpoint/2010/main" val="901310124"/>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pPr algn="ctr"/>
            <a:r>
              <a:rPr lang="en-US" b="1" dirty="0" smtClean="0"/>
              <a:t>Management and Control Continuum</a:t>
            </a:r>
            <a:endParaRPr lang="en-US" b="1" dirty="0"/>
          </a:p>
        </p:txBody>
      </p:sp>
      <p:sp>
        <p:nvSpPr>
          <p:cNvPr id="4" name="Text Placeholder 3"/>
          <p:cNvSpPr>
            <a:spLocks noGrp="1"/>
          </p:cNvSpPr>
          <p:nvPr>
            <p:ph type="body" sz="quarter" idx="10"/>
          </p:nvPr>
        </p:nvSpPr>
        <p:spPr/>
        <p:txBody>
          <a:bodyPr>
            <a:normAutofit fontScale="85000" lnSpcReduction="20000"/>
          </a:bodyPr>
          <a:lstStyle/>
          <a:p>
            <a:r>
              <a:rPr lang="en-US" dirty="0" smtClean="0">
                <a:solidFill>
                  <a:schemeClr val="tx1"/>
                </a:solidFill>
                <a:latin typeface="Aharoni" panose="02010803020104030203" pitchFamily="2" charset="-79"/>
                <a:cs typeface="Aharoni" panose="02010803020104030203" pitchFamily="2" charset="-79"/>
              </a:rPr>
              <a:t>A part of FMO Concept which focus on operational aspects of services in the target architecture built on NFV and SDN. </a:t>
            </a:r>
          </a:p>
          <a:p>
            <a:r>
              <a:rPr lang="en-US" dirty="0" smtClean="0">
                <a:solidFill>
                  <a:schemeClr val="tx1"/>
                </a:solidFill>
                <a:latin typeface="Aharoni" panose="02010803020104030203" pitchFamily="2" charset="-79"/>
                <a:cs typeface="Aharoni" panose="02010803020104030203" pitchFamily="2" charset="-79"/>
              </a:rPr>
              <a:t>Deals with component that have management-control functions as their primary functions. </a:t>
            </a:r>
          </a:p>
          <a:p>
            <a:r>
              <a:rPr lang="en-US" dirty="0" smtClean="0">
                <a:solidFill>
                  <a:schemeClr val="tx1"/>
                </a:solidFill>
                <a:latin typeface="Aharoni" panose="02010803020104030203" pitchFamily="2" charset="-79"/>
                <a:cs typeface="Aharoni" panose="02010803020104030203" pitchFamily="2" charset="-79"/>
              </a:rPr>
              <a:t>In traditional systems functions like EMS/NMS, Control Plane </a:t>
            </a:r>
            <a:r>
              <a:rPr lang="en-US" dirty="0" err="1" smtClean="0">
                <a:solidFill>
                  <a:schemeClr val="tx1"/>
                </a:solidFill>
                <a:latin typeface="Aharoni" panose="02010803020104030203" pitchFamily="2" charset="-79"/>
                <a:cs typeface="Aharoni" panose="02010803020104030203" pitchFamily="2" charset="-79"/>
              </a:rPr>
              <a:t>etc</a:t>
            </a:r>
            <a:r>
              <a:rPr lang="en-US" dirty="0" smtClean="0">
                <a:solidFill>
                  <a:schemeClr val="tx1"/>
                </a:solidFill>
                <a:latin typeface="Aharoni" panose="02010803020104030203" pitchFamily="2" charset="-79"/>
                <a:cs typeface="Aharoni" panose="02010803020104030203" pitchFamily="2" charset="-79"/>
              </a:rPr>
              <a:t> are considered as MCC functions. </a:t>
            </a:r>
          </a:p>
          <a:p>
            <a:r>
              <a:rPr lang="en-US" b="1" dirty="0" smtClean="0">
                <a:solidFill>
                  <a:schemeClr val="tx1"/>
                </a:solidFill>
                <a:latin typeface="Aharoni" panose="02010803020104030203" pitchFamily="2" charset="-79"/>
                <a:cs typeface="Aharoni" panose="02010803020104030203" pitchFamily="2" charset="-79"/>
              </a:rPr>
              <a:t>In the MCC architecture MCC components can be assembled to form MCC Systems. An assembly of MCC components can be given a certain name/branding</a:t>
            </a:r>
            <a:r>
              <a:rPr lang="en-US" dirty="0" smtClean="0">
                <a:solidFill>
                  <a:schemeClr val="tx1"/>
                </a:solidFill>
                <a:latin typeface="Aharoni" panose="02010803020104030203" pitchFamily="2" charset="-79"/>
                <a:cs typeface="Aharoni" panose="02010803020104030203" pitchFamily="2" charset="-79"/>
              </a:rPr>
              <a:t>. </a:t>
            </a:r>
          </a:p>
          <a:p>
            <a:r>
              <a:rPr lang="en-US" b="1" dirty="0" smtClean="0">
                <a:solidFill>
                  <a:schemeClr val="tx1"/>
                </a:solidFill>
                <a:latin typeface="Aharoni" panose="02010803020104030203" pitchFamily="2" charset="-79"/>
                <a:cs typeface="Aharoni" panose="02010803020104030203" pitchFamily="2" charset="-79"/>
              </a:rPr>
              <a:t>A collection of functional components can be packaged together and delivered as a solution to a particular problem. </a:t>
            </a:r>
          </a:p>
          <a:p>
            <a:r>
              <a:rPr lang="en-US" b="1" dirty="0" smtClean="0">
                <a:solidFill>
                  <a:schemeClr val="tx1"/>
                </a:solidFill>
                <a:latin typeface="Aharoni" panose="02010803020104030203" pitchFamily="2" charset="-79"/>
                <a:cs typeface="Aharoni" panose="02010803020104030203" pitchFamily="2" charset="-79"/>
              </a:rPr>
              <a:t>Such an assembly in itself can be considered as a component. </a:t>
            </a:r>
          </a:p>
          <a:p>
            <a:r>
              <a:rPr lang="en-US" dirty="0" smtClean="0">
                <a:solidFill>
                  <a:schemeClr val="tx1"/>
                </a:solidFill>
                <a:latin typeface="Aharoni" panose="02010803020104030203" pitchFamily="2" charset="-79"/>
                <a:cs typeface="Aharoni" panose="02010803020104030203" pitchFamily="2" charset="-79"/>
              </a:rPr>
              <a:t>Each component in an assembly is contributing its application function to the capabilities of the overall branded component</a:t>
            </a:r>
          </a:p>
          <a:p>
            <a:r>
              <a:rPr lang="en-US" dirty="0" smtClean="0">
                <a:solidFill>
                  <a:schemeClr val="tx1"/>
                </a:solidFill>
                <a:latin typeface="Aharoni" panose="02010803020104030203" pitchFamily="2" charset="-79"/>
                <a:cs typeface="Aharoni" panose="02010803020104030203" pitchFamily="2" charset="-79"/>
              </a:rPr>
              <a:t>The same MCC component can be offered as part of different branded components. </a:t>
            </a:r>
            <a:endParaRPr lang="en-US" dirty="0">
              <a:solidFill>
                <a:schemeClr val="tx1"/>
              </a:solidFill>
              <a:latin typeface="Aharoni" panose="02010803020104030203" pitchFamily="2" charset="-79"/>
              <a:cs typeface="Aharoni" panose="02010803020104030203" pitchFamily="2" charset="-79"/>
            </a:endParaRPr>
          </a:p>
        </p:txBody>
      </p:sp>
      <p:sp>
        <p:nvSpPr>
          <p:cNvPr id="5" name="TextBox 4"/>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
        <p:nvSpPr>
          <p:cNvPr id="6" name="TextBox 5"/>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2871120676"/>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p:cNvSpPr>
            <a:spLocks noGrp="1"/>
          </p:cNvSpPr>
          <p:nvPr>
            <p:ph type="title"/>
          </p:nvPr>
        </p:nvSpPr>
        <p:spPr/>
        <p:txBody>
          <a:bodyPr>
            <a:normAutofit fontScale="90000"/>
          </a:bodyPr>
          <a:lstStyle/>
          <a:p>
            <a:pPr algn="ctr"/>
            <a:r>
              <a:rPr lang="en-US" b="1" dirty="0" smtClean="0"/>
              <a:t>FMO Architecture: Composition of Components</a:t>
            </a:r>
            <a:endParaRPr lang="en-US"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1" y="1007522"/>
            <a:ext cx="8637587" cy="5142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870516" y="1574800"/>
            <a:ext cx="3194484" cy="584775"/>
          </a:xfrm>
          <a:prstGeom prst="rect">
            <a:avLst/>
          </a:prstGeom>
          <a:noFill/>
        </p:spPr>
        <p:txBody>
          <a:bodyPr wrap="square" rtlCol="0">
            <a:spAutoFit/>
          </a:bodyPr>
          <a:lstStyle/>
          <a:p>
            <a:r>
              <a:rPr lang="en-US" sz="1600" dirty="0" smtClean="0"/>
              <a:t>Assembly of component perceived as a component by end user </a:t>
            </a:r>
            <a:endParaRPr lang="en-US" sz="1600" dirty="0"/>
          </a:p>
        </p:txBody>
      </p:sp>
      <p:sp>
        <p:nvSpPr>
          <p:cNvPr id="6" name="Oval 5"/>
          <p:cNvSpPr/>
          <p:nvPr/>
        </p:nvSpPr>
        <p:spPr>
          <a:xfrm>
            <a:off x="8750300" y="2552700"/>
            <a:ext cx="1511300" cy="1320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9817100" y="2159575"/>
            <a:ext cx="304800" cy="393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3097" y="5002560"/>
            <a:ext cx="1666876" cy="114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637387703"/>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ONAP Modularity and Standard Alignment through Proxy Component  </a:t>
            </a:r>
            <a:endParaRPr lang="en-US" dirty="0"/>
          </a:p>
        </p:txBody>
      </p:sp>
      <p:grpSp>
        <p:nvGrpSpPr>
          <p:cNvPr id="7" name="Group 6"/>
          <p:cNvGrpSpPr/>
          <p:nvPr/>
        </p:nvGrpSpPr>
        <p:grpSpPr>
          <a:xfrm>
            <a:off x="517300" y="1691951"/>
            <a:ext cx="2939391" cy="2342314"/>
            <a:chOff x="8496300" y="4599788"/>
            <a:chExt cx="1384300" cy="1244600"/>
          </a:xfrm>
        </p:grpSpPr>
        <p:sp>
          <p:nvSpPr>
            <p:cNvPr id="8" name="Flowchart: Preparation 7"/>
            <p:cNvSpPr/>
            <p:nvPr/>
          </p:nvSpPr>
          <p:spPr>
            <a:xfrm>
              <a:off x="8496300" y="4599788"/>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6408" y="4815855"/>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1170" y="5208637"/>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850" y="5125970"/>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3789" y="558766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5071" y="2682216"/>
            <a:ext cx="423240" cy="361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Connector 15"/>
          <p:cNvCxnSpPr>
            <a:stCxn id="11" idx="0"/>
          </p:cNvCxnSpPr>
          <p:nvPr/>
        </p:nvCxnSpPr>
        <p:spPr>
          <a:xfrm flipV="1">
            <a:off x="1297030" y="2460371"/>
            <a:ext cx="0" cy="221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9" idx="0"/>
          </p:cNvCxnSpPr>
          <p:nvPr/>
        </p:nvCxnSpPr>
        <p:spPr>
          <a:xfrm flipH="1" flipV="1">
            <a:off x="2055754" y="1954924"/>
            <a:ext cx="11123" cy="1436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0" idx="0"/>
          </p:cNvCxnSpPr>
          <p:nvPr/>
        </p:nvCxnSpPr>
        <p:spPr>
          <a:xfrm flipV="1">
            <a:off x="2055754" y="2726870"/>
            <a:ext cx="0" cy="1109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p:cNvCxnSpPr>
          <p:nvPr/>
        </p:nvCxnSpPr>
        <p:spPr>
          <a:xfrm flipH="1" flipV="1">
            <a:off x="2056387" y="3405788"/>
            <a:ext cx="4928" cy="145321"/>
          </a:xfrm>
          <a:prstGeom prst="line">
            <a:avLst/>
          </a:prstGeom>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1287598" y="1733826"/>
            <a:ext cx="2165050" cy="804422"/>
          </a:xfrm>
          <a:custGeom>
            <a:avLst/>
            <a:gdLst>
              <a:gd name="connsiteX0" fmla="*/ 5174 w 2165050"/>
              <a:gd name="connsiteY0" fmla="*/ 741360 h 804422"/>
              <a:gd name="connsiteX1" fmla="*/ 147064 w 2165050"/>
              <a:gd name="connsiteY1" fmla="*/ 142271 h 804422"/>
              <a:gd name="connsiteX2" fmla="*/ 982636 w 2165050"/>
              <a:gd name="connsiteY2" fmla="*/ 16146 h 804422"/>
              <a:gd name="connsiteX3" fmla="*/ 1629023 w 2165050"/>
              <a:gd name="connsiteY3" fmla="*/ 410284 h 804422"/>
              <a:gd name="connsiteX4" fmla="*/ 2165050 w 2165050"/>
              <a:gd name="connsiteY4" fmla="*/ 804422 h 80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050" h="804422">
                <a:moveTo>
                  <a:pt x="5174" y="741360"/>
                </a:moveTo>
                <a:cubicBezTo>
                  <a:pt x="-5336" y="502250"/>
                  <a:pt x="-15846" y="263140"/>
                  <a:pt x="147064" y="142271"/>
                </a:cubicBezTo>
                <a:cubicBezTo>
                  <a:pt x="309974" y="21402"/>
                  <a:pt x="735643" y="-28523"/>
                  <a:pt x="982636" y="16146"/>
                </a:cubicBezTo>
                <a:cubicBezTo>
                  <a:pt x="1229629" y="60815"/>
                  <a:pt x="1431954" y="278905"/>
                  <a:pt x="1629023" y="410284"/>
                </a:cubicBezTo>
                <a:cubicBezTo>
                  <a:pt x="1826092" y="541663"/>
                  <a:pt x="1995571" y="673042"/>
                  <a:pt x="2165050" y="8044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a:stCxn id="13" idx="0"/>
          </p:cNvCxnSpPr>
          <p:nvPr/>
        </p:nvCxnSpPr>
        <p:spPr>
          <a:xfrm flipV="1">
            <a:off x="3456691" y="2538248"/>
            <a:ext cx="0" cy="143968"/>
          </a:xfrm>
          <a:prstGeom prst="line">
            <a:avLst/>
          </a:prstGeom>
        </p:spPr>
        <p:style>
          <a:lnRef idx="1">
            <a:schemeClr val="accent1"/>
          </a:lnRef>
          <a:fillRef idx="0">
            <a:schemeClr val="accent1"/>
          </a:fillRef>
          <a:effectRef idx="0">
            <a:schemeClr val="accent1"/>
          </a:effectRef>
          <a:fontRef idx="minor">
            <a:schemeClr val="tx1"/>
          </a:fontRef>
        </p:style>
      </p:cxnSp>
      <p:sp>
        <p:nvSpPr>
          <p:cNvPr id="30" name="Freeform 29"/>
          <p:cNvSpPr/>
          <p:nvPr/>
        </p:nvSpPr>
        <p:spPr>
          <a:xfrm>
            <a:off x="2041451" y="1872791"/>
            <a:ext cx="1456661" cy="668390"/>
          </a:xfrm>
          <a:custGeom>
            <a:avLst/>
            <a:gdLst>
              <a:gd name="connsiteX0" fmla="*/ 0 w 1456661"/>
              <a:gd name="connsiteY0" fmla="*/ 94232 h 668390"/>
              <a:gd name="connsiteX1" fmla="*/ 180754 w 1456661"/>
              <a:gd name="connsiteY1" fmla="*/ 19804 h 668390"/>
              <a:gd name="connsiteX2" fmla="*/ 669851 w 1456661"/>
              <a:gd name="connsiteY2" fmla="*/ 413209 h 668390"/>
              <a:gd name="connsiteX3" fmla="*/ 1063256 w 1456661"/>
              <a:gd name="connsiteY3" fmla="*/ 625860 h 668390"/>
              <a:gd name="connsiteX4" fmla="*/ 1456661 w 1456661"/>
              <a:gd name="connsiteY4" fmla="*/ 668390 h 668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6661" h="668390">
                <a:moveTo>
                  <a:pt x="0" y="94232"/>
                </a:moveTo>
                <a:cubicBezTo>
                  <a:pt x="34556" y="30436"/>
                  <a:pt x="69112" y="-33359"/>
                  <a:pt x="180754" y="19804"/>
                </a:cubicBezTo>
                <a:cubicBezTo>
                  <a:pt x="292396" y="72967"/>
                  <a:pt x="522767" y="312200"/>
                  <a:pt x="669851" y="413209"/>
                </a:cubicBezTo>
                <a:cubicBezTo>
                  <a:pt x="816935" y="514218"/>
                  <a:pt x="932121" y="583330"/>
                  <a:pt x="1063256" y="625860"/>
                </a:cubicBezTo>
                <a:cubicBezTo>
                  <a:pt x="1194391" y="668390"/>
                  <a:pt x="1325526" y="668390"/>
                  <a:pt x="1456661" y="66839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2041451" y="2551814"/>
            <a:ext cx="1456661" cy="202019"/>
          </a:xfrm>
          <a:custGeom>
            <a:avLst/>
            <a:gdLst>
              <a:gd name="connsiteX0" fmla="*/ 0 w 1456661"/>
              <a:gd name="connsiteY0" fmla="*/ 202019 h 202019"/>
              <a:gd name="connsiteX1" fmla="*/ 170121 w 1456661"/>
              <a:gd name="connsiteY1" fmla="*/ 53163 h 202019"/>
              <a:gd name="connsiteX2" fmla="*/ 627321 w 1456661"/>
              <a:gd name="connsiteY2" fmla="*/ 53163 h 202019"/>
              <a:gd name="connsiteX3" fmla="*/ 1456661 w 1456661"/>
              <a:gd name="connsiteY3" fmla="*/ 0 h 202019"/>
            </a:gdLst>
            <a:ahLst/>
            <a:cxnLst>
              <a:cxn ang="0">
                <a:pos x="connsiteX0" y="connsiteY0"/>
              </a:cxn>
              <a:cxn ang="0">
                <a:pos x="connsiteX1" y="connsiteY1"/>
              </a:cxn>
              <a:cxn ang="0">
                <a:pos x="connsiteX2" y="connsiteY2"/>
              </a:cxn>
              <a:cxn ang="0">
                <a:pos x="connsiteX3" y="connsiteY3"/>
              </a:cxn>
            </a:cxnLst>
            <a:rect l="l" t="t" r="r" b="b"/>
            <a:pathLst>
              <a:path w="1456661" h="202019">
                <a:moveTo>
                  <a:pt x="0" y="202019"/>
                </a:moveTo>
                <a:cubicBezTo>
                  <a:pt x="32784" y="139995"/>
                  <a:pt x="65568" y="77972"/>
                  <a:pt x="170121" y="53163"/>
                </a:cubicBezTo>
                <a:cubicBezTo>
                  <a:pt x="274674" y="28354"/>
                  <a:pt x="412898" y="62023"/>
                  <a:pt x="627321" y="53163"/>
                </a:cubicBezTo>
                <a:cubicBezTo>
                  <a:pt x="841744" y="44303"/>
                  <a:pt x="1149202" y="22151"/>
                  <a:pt x="145666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030819" y="2551814"/>
            <a:ext cx="1446028" cy="872721"/>
          </a:xfrm>
          <a:custGeom>
            <a:avLst/>
            <a:gdLst>
              <a:gd name="connsiteX0" fmla="*/ 0 w 1446028"/>
              <a:gd name="connsiteY0" fmla="*/ 871870 h 872721"/>
              <a:gd name="connsiteX1" fmla="*/ 542260 w 1446028"/>
              <a:gd name="connsiteY1" fmla="*/ 776177 h 872721"/>
              <a:gd name="connsiteX2" fmla="*/ 680483 w 1446028"/>
              <a:gd name="connsiteY2" fmla="*/ 265814 h 872721"/>
              <a:gd name="connsiteX3" fmla="*/ 1446028 w 1446028"/>
              <a:gd name="connsiteY3" fmla="*/ 0 h 872721"/>
            </a:gdLst>
            <a:ahLst/>
            <a:cxnLst>
              <a:cxn ang="0">
                <a:pos x="connsiteX0" y="connsiteY0"/>
              </a:cxn>
              <a:cxn ang="0">
                <a:pos x="connsiteX1" y="connsiteY1"/>
              </a:cxn>
              <a:cxn ang="0">
                <a:pos x="connsiteX2" y="connsiteY2"/>
              </a:cxn>
              <a:cxn ang="0">
                <a:pos x="connsiteX3" y="connsiteY3"/>
              </a:cxn>
            </a:cxnLst>
            <a:rect l="l" t="t" r="r" b="b"/>
            <a:pathLst>
              <a:path w="1446028" h="872721">
                <a:moveTo>
                  <a:pt x="0" y="871870"/>
                </a:moveTo>
                <a:cubicBezTo>
                  <a:pt x="214423" y="874528"/>
                  <a:pt x="428846" y="877186"/>
                  <a:pt x="542260" y="776177"/>
                </a:cubicBezTo>
                <a:cubicBezTo>
                  <a:pt x="655674" y="675168"/>
                  <a:pt x="529855" y="395177"/>
                  <a:pt x="680483" y="265814"/>
                </a:cubicBezTo>
                <a:cubicBezTo>
                  <a:pt x="831111" y="136451"/>
                  <a:pt x="1138569" y="68225"/>
                  <a:pt x="144602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V="1">
            <a:off x="3455584" y="2269953"/>
            <a:ext cx="0" cy="456917"/>
          </a:xfrm>
          <a:prstGeom prst="line">
            <a:avLst/>
          </a:prstGeom>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3681" y="2238885"/>
            <a:ext cx="63798" cy="724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a:stCxn id="9" idx="3"/>
          </p:cNvCxnSpPr>
          <p:nvPr/>
        </p:nvCxnSpPr>
        <p:spPr>
          <a:xfrm flipV="1">
            <a:off x="2278497" y="2275131"/>
            <a:ext cx="188256" cy="43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0" idx="3"/>
          </p:cNvCxnSpPr>
          <p:nvPr/>
        </p:nvCxnSpPr>
        <p:spPr>
          <a:xfrm>
            <a:off x="2267375" y="3018686"/>
            <a:ext cx="1993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2" idx="3"/>
          </p:cNvCxnSpPr>
          <p:nvPr/>
        </p:nvCxnSpPr>
        <p:spPr>
          <a:xfrm>
            <a:off x="2272936" y="3732003"/>
            <a:ext cx="1938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3" idx="3"/>
          </p:cNvCxnSpPr>
          <p:nvPr/>
        </p:nvCxnSpPr>
        <p:spPr>
          <a:xfrm>
            <a:off x="3668311" y="2863109"/>
            <a:ext cx="106247"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2445488" y="2264735"/>
            <a:ext cx="1323334" cy="933073"/>
          </a:xfrm>
          <a:custGeom>
            <a:avLst/>
            <a:gdLst>
              <a:gd name="connsiteX0" fmla="*/ 0 w 1323334"/>
              <a:gd name="connsiteY0" fmla="*/ 0 h 933073"/>
              <a:gd name="connsiteX1" fmla="*/ 478465 w 1323334"/>
              <a:gd name="connsiteY1" fmla="*/ 754912 h 933073"/>
              <a:gd name="connsiteX2" fmla="*/ 1212112 w 1323334"/>
              <a:gd name="connsiteY2" fmla="*/ 925032 h 933073"/>
              <a:gd name="connsiteX3" fmla="*/ 1307805 w 1323334"/>
              <a:gd name="connsiteY3" fmla="*/ 584791 h 933073"/>
            </a:gdLst>
            <a:ahLst/>
            <a:cxnLst>
              <a:cxn ang="0">
                <a:pos x="connsiteX0" y="connsiteY0"/>
              </a:cxn>
              <a:cxn ang="0">
                <a:pos x="connsiteX1" y="connsiteY1"/>
              </a:cxn>
              <a:cxn ang="0">
                <a:pos x="connsiteX2" y="connsiteY2"/>
              </a:cxn>
              <a:cxn ang="0">
                <a:pos x="connsiteX3" y="connsiteY3"/>
              </a:cxn>
            </a:cxnLst>
            <a:rect l="l" t="t" r="r" b="b"/>
            <a:pathLst>
              <a:path w="1323334" h="933073">
                <a:moveTo>
                  <a:pt x="0" y="0"/>
                </a:moveTo>
                <a:cubicBezTo>
                  <a:pt x="138223" y="300370"/>
                  <a:pt x="276446" y="600740"/>
                  <a:pt x="478465" y="754912"/>
                </a:cubicBezTo>
                <a:cubicBezTo>
                  <a:pt x="680484" y="909084"/>
                  <a:pt x="1073889" y="953386"/>
                  <a:pt x="1212112" y="925032"/>
                </a:cubicBezTo>
                <a:cubicBezTo>
                  <a:pt x="1350335" y="896678"/>
                  <a:pt x="1329070" y="740734"/>
                  <a:pt x="1307805" y="584791"/>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2445488" y="2881423"/>
            <a:ext cx="1313295" cy="577353"/>
          </a:xfrm>
          <a:custGeom>
            <a:avLst/>
            <a:gdLst>
              <a:gd name="connsiteX0" fmla="*/ 0 w 1313295"/>
              <a:gd name="connsiteY0" fmla="*/ 138224 h 577353"/>
              <a:gd name="connsiteX1" fmla="*/ 414670 w 1313295"/>
              <a:gd name="connsiteY1" fmla="*/ 382772 h 577353"/>
              <a:gd name="connsiteX2" fmla="*/ 1180214 w 1313295"/>
              <a:gd name="connsiteY2" fmla="*/ 563526 h 577353"/>
              <a:gd name="connsiteX3" fmla="*/ 1307805 w 1313295"/>
              <a:gd name="connsiteY3" fmla="*/ 0 h 577353"/>
            </a:gdLst>
            <a:ahLst/>
            <a:cxnLst>
              <a:cxn ang="0">
                <a:pos x="connsiteX0" y="connsiteY0"/>
              </a:cxn>
              <a:cxn ang="0">
                <a:pos x="connsiteX1" y="connsiteY1"/>
              </a:cxn>
              <a:cxn ang="0">
                <a:pos x="connsiteX2" y="connsiteY2"/>
              </a:cxn>
              <a:cxn ang="0">
                <a:pos x="connsiteX3" y="connsiteY3"/>
              </a:cxn>
            </a:cxnLst>
            <a:rect l="l" t="t" r="r" b="b"/>
            <a:pathLst>
              <a:path w="1313295" h="577353">
                <a:moveTo>
                  <a:pt x="0" y="138224"/>
                </a:moveTo>
                <a:cubicBezTo>
                  <a:pt x="108984" y="225056"/>
                  <a:pt x="217968" y="311888"/>
                  <a:pt x="414670" y="382772"/>
                </a:cubicBezTo>
                <a:cubicBezTo>
                  <a:pt x="611372" y="453656"/>
                  <a:pt x="1031358" y="627321"/>
                  <a:pt x="1180214" y="563526"/>
                </a:cubicBezTo>
                <a:cubicBezTo>
                  <a:pt x="1329070" y="499731"/>
                  <a:pt x="1318437" y="249865"/>
                  <a:pt x="1307805"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2424223" y="2870791"/>
            <a:ext cx="1329070" cy="936002"/>
          </a:xfrm>
          <a:custGeom>
            <a:avLst/>
            <a:gdLst>
              <a:gd name="connsiteX0" fmla="*/ 0 w 1329070"/>
              <a:gd name="connsiteY0" fmla="*/ 861237 h 936002"/>
              <a:gd name="connsiteX1" fmla="*/ 967563 w 1329070"/>
              <a:gd name="connsiteY1" fmla="*/ 850604 h 936002"/>
              <a:gd name="connsiteX2" fmla="*/ 1329070 w 1329070"/>
              <a:gd name="connsiteY2" fmla="*/ 0 h 936002"/>
            </a:gdLst>
            <a:ahLst/>
            <a:cxnLst>
              <a:cxn ang="0">
                <a:pos x="connsiteX0" y="connsiteY0"/>
              </a:cxn>
              <a:cxn ang="0">
                <a:pos x="connsiteX1" y="connsiteY1"/>
              </a:cxn>
              <a:cxn ang="0">
                <a:pos x="connsiteX2" y="connsiteY2"/>
              </a:cxn>
            </a:cxnLst>
            <a:rect l="l" t="t" r="r" b="b"/>
            <a:pathLst>
              <a:path w="1329070" h="936002">
                <a:moveTo>
                  <a:pt x="0" y="861237"/>
                </a:moveTo>
                <a:cubicBezTo>
                  <a:pt x="373025" y="927690"/>
                  <a:pt x="746051" y="994143"/>
                  <a:pt x="967563" y="850604"/>
                </a:cubicBezTo>
                <a:cubicBezTo>
                  <a:pt x="1189075" y="707065"/>
                  <a:pt x="1259072" y="353532"/>
                  <a:pt x="1329070"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767475" y="2827238"/>
            <a:ext cx="63798" cy="724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681071" y="4274289"/>
            <a:ext cx="2742610" cy="646331"/>
          </a:xfrm>
          <a:prstGeom prst="rect">
            <a:avLst/>
          </a:prstGeom>
          <a:noFill/>
        </p:spPr>
        <p:txBody>
          <a:bodyPr wrap="none" rtlCol="0">
            <a:spAutoFit/>
          </a:bodyPr>
          <a:lstStyle/>
          <a:p>
            <a:r>
              <a:rPr lang="en-US" dirty="0" smtClean="0"/>
              <a:t>Branded ONAP Component</a:t>
            </a:r>
          </a:p>
          <a:p>
            <a:endParaRPr lang="en-US" dirty="0"/>
          </a:p>
        </p:txBody>
      </p:sp>
      <p:sp>
        <p:nvSpPr>
          <p:cNvPr id="51" name="TextBox 50"/>
          <p:cNvSpPr txBox="1"/>
          <p:nvPr/>
        </p:nvSpPr>
        <p:spPr>
          <a:xfrm>
            <a:off x="3831273" y="1284778"/>
            <a:ext cx="2105246" cy="954107"/>
          </a:xfrm>
          <a:prstGeom prst="rect">
            <a:avLst/>
          </a:prstGeom>
          <a:noFill/>
        </p:spPr>
        <p:txBody>
          <a:bodyPr wrap="square" rtlCol="0">
            <a:spAutoFit/>
          </a:bodyPr>
          <a:lstStyle/>
          <a:p>
            <a:r>
              <a:rPr lang="en-US" sz="1400" dirty="0" smtClean="0"/>
              <a:t>Branded ONAP Component capabilities exposed though another component</a:t>
            </a:r>
            <a:endParaRPr lang="en-US" sz="1400" dirty="0"/>
          </a:p>
        </p:txBody>
      </p:sp>
      <p:cxnSp>
        <p:nvCxnSpPr>
          <p:cNvPr id="53" name="Straight Arrow Connector 52"/>
          <p:cNvCxnSpPr/>
          <p:nvPr/>
        </p:nvCxnSpPr>
        <p:spPr>
          <a:xfrm flipH="1">
            <a:off x="3831273" y="2311377"/>
            <a:ext cx="719462" cy="3708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367815" y="1192846"/>
            <a:ext cx="5436127" cy="5078313"/>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A branded ONAP component (such as SO or DCAE) can be represented through the interfaces consolidated/exposed by a single component which acts like a proxy.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This proxy can be realized using ONAP MSB or can be dedicated microservice within ONAP Branded Component (e.g. side car exposing the component to the service mesh)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This approach can be used to enable standard alignment.  For example if two SDO interfaces need to be supported based on different deployment models, two  proxy components can be created with different component interfaces.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Modularity is ensured by the FMO component structure and the APIs exposed by micro/macro levels of components which are consolidated through proxy component</a:t>
            </a:r>
          </a:p>
        </p:txBody>
      </p:sp>
      <p:cxnSp>
        <p:nvCxnSpPr>
          <p:cNvPr id="56" name="Straight Arrow Connector 55"/>
          <p:cNvCxnSpPr/>
          <p:nvPr/>
        </p:nvCxnSpPr>
        <p:spPr>
          <a:xfrm>
            <a:off x="3831273" y="3044002"/>
            <a:ext cx="598837" cy="5071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831273" y="3581791"/>
            <a:ext cx="2161960" cy="1384995"/>
          </a:xfrm>
          <a:prstGeom prst="rect">
            <a:avLst/>
          </a:prstGeom>
          <a:noFill/>
        </p:spPr>
        <p:txBody>
          <a:bodyPr wrap="square" rtlCol="0">
            <a:spAutoFit/>
          </a:bodyPr>
          <a:lstStyle/>
          <a:p>
            <a:r>
              <a:rPr lang="en-US" sz="1400" dirty="0" smtClean="0"/>
              <a:t>Multiple instances of this proxy component possible to align the branded component to multiple API flavors required for Standard alignment</a:t>
            </a:r>
            <a:endParaRPr lang="en-US" sz="1400" dirty="0"/>
          </a:p>
        </p:txBody>
      </p:sp>
      <p:pic>
        <p:nvPicPr>
          <p:cNvPr id="3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621" y="5068955"/>
            <a:ext cx="1666876" cy="114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11178232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Suggested changes in ONAP </a:t>
            </a:r>
            <a:endParaRPr lang="en-US" b="1" dirty="0"/>
          </a:p>
        </p:txBody>
      </p:sp>
      <p:sp>
        <p:nvSpPr>
          <p:cNvPr id="8" name="TextBox 7"/>
          <p:cNvSpPr txBox="1"/>
          <p:nvPr/>
        </p:nvSpPr>
        <p:spPr>
          <a:xfrm>
            <a:off x="314961" y="1229710"/>
            <a:ext cx="11363961" cy="4801314"/>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Refactoring of ONAP Components , Microservices in-line with the FMO, MCC concepts </a:t>
            </a:r>
          </a:p>
          <a:p>
            <a:pPr marL="285750" indent="-285750">
              <a:buFont typeface="Arial" panose="020B0604020202020204" pitchFamily="34" charset="0"/>
              <a:buChar char="•"/>
            </a:pPr>
            <a:r>
              <a:rPr lang="en-US" b="1" u="sng" dirty="0" smtClean="0">
                <a:latin typeface="Aharoni" panose="02010803020104030203" pitchFamily="2" charset="-79"/>
                <a:cs typeface="Aharoni" panose="02010803020104030203" pitchFamily="2" charset="-79"/>
              </a:rPr>
              <a:t>Refactoring of APIs across components/Microservices in the Security, Operation, Application and Environment categories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Alignment of Component/Microservice APIs in the Security/Operations/Application/Environment  categories with External API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A means for the components/Microservices to express capabilities in a catalogue to enable appropriate assembly  (MSB capability limited to end point registration, not capability registration)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Governance of interaction between components through policy (Already available through Configuration Policy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To have capabilities built in to components to achieve lifecycle compatibility (API/Interfaces change and upgrade support)  with relevant mediation functions or adaptors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A mechanism to express  different context of Components/Microservices – Delivery context, Deployment Context, Information Context, Catalogue context, Runtime Context etc. </a:t>
            </a:r>
          </a:p>
          <a:p>
            <a:pPr marL="285750" indent="-285750">
              <a:buFont typeface="Arial" panose="020B0604020202020204" pitchFamily="34" charset="0"/>
              <a:buChar char="•"/>
            </a:pPr>
            <a:r>
              <a:rPr lang="en-US" b="1" dirty="0" smtClean="0">
                <a:latin typeface="Aharoni" panose="02010803020104030203" pitchFamily="2" charset="-79"/>
                <a:cs typeface="Aharoni" panose="02010803020104030203" pitchFamily="2" charset="-79"/>
              </a:rPr>
              <a:t>Microservices (a FMO or MCC component)  and ONAP Components (a branded component)  designed through the Bundle Context concept – </a:t>
            </a:r>
            <a:r>
              <a:rPr lang="en-US" b="1" dirty="0" err="1" smtClean="0">
                <a:latin typeface="Aharoni" panose="02010803020104030203" pitchFamily="2" charset="-79"/>
                <a:cs typeface="Aharoni" panose="02010803020104030203" pitchFamily="2" charset="-79"/>
              </a:rPr>
              <a:t>i.e</a:t>
            </a:r>
            <a:r>
              <a:rPr lang="en-US" b="1" dirty="0" smtClean="0">
                <a:latin typeface="Aharoni" panose="02010803020104030203" pitchFamily="2" charset="-79"/>
                <a:cs typeface="Aharoni" panose="02010803020104030203" pitchFamily="2" charset="-79"/>
              </a:rPr>
              <a:t> to identify the domain model being fulfilled by the microservice and then building APIs to enable the interaction with microservice (MCC or FMO Component). </a:t>
            </a:r>
          </a:p>
        </p:txBody>
      </p:sp>
      <p:sp>
        <p:nvSpPr>
          <p:cNvPr id="4" name="TextBox 3"/>
          <p:cNvSpPr txBox="1"/>
          <p:nvPr/>
        </p:nvSpPr>
        <p:spPr>
          <a:xfrm rot="2263607">
            <a:off x="10461517" y="463541"/>
            <a:ext cx="1714895" cy="584775"/>
          </a:xfrm>
          <a:prstGeom prst="rect">
            <a:avLst/>
          </a:prstGeom>
          <a:solidFill>
            <a:srgbClr val="FFC000"/>
          </a:solidFill>
        </p:spPr>
        <p:txBody>
          <a:bodyPr wrap="square" rtlCol="0">
            <a:spAutoFit/>
          </a:bodyPr>
          <a:lstStyle/>
          <a:p>
            <a:pPr algn="ctr"/>
            <a:r>
              <a:rPr lang="en-US" sz="3200" dirty="0" smtClean="0"/>
              <a:t>FFS </a:t>
            </a:r>
            <a:endParaRPr lang="en-US" dirty="0"/>
          </a:p>
        </p:txBody>
      </p:sp>
    </p:spTree>
    <p:extLst>
      <p:ext uri="{BB962C8B-B14F-4D97-AF65-F5344CB8AC3E}">
        <p14:creationId xmlns:p14="http://schemas.microsoft.com/office/powerpoint/2010/main" val="9976753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66522" y="2685186"/>
            <a:ext cx="11332718" cy="1514822"/>
          </a:xfrm>
        </p:spPr>
        <p:txBody>
          <a:bodyPr>
            <a:normAutofit/>
          </a:bodyPr>
          <a:lstStyle/>
          <a:p>
            <a:r>
              <a:rPr lang="en-US" sz="2800" b="1" dirty="0" smtClean="0"/>
              <a:t>Approach 3: Cloud Native Micro Services with Service </a:t>
            </a:r>
            <a:r>
              <a:rPr lang="en-US" sz="2800" b="1" dirty="0" smtClean="0"/>
              <a:t>Mesh </a:t>
            </a:r>
            <a:br>
              <a:rPr lang="en-US" sz="2800" b="1" dirty="0" smtClean="0"/>
            </a:br>
            <a:r>
              <a:rPr lang="en-US" sz="2000" b="1" dirty="0" smtClean="0"/>
              <a:t>(MSB Implementation)</a:t>
            </a:r>
            <a:r>
              <a:rPr lang="en-US" sz="2400" dirty="0" smtClean="0"/>
              <a:t> </a:t>
            </a:r>
            <a:endParaRPr lang="en-US" sz="2400"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27</a:t>
            </a:fld>
            <a:endParaRPr lang="en-US" dirty="0"/>
          </a:p>
        </p:txBody>
      </p:sp>
    </p:spTree>
    <p:extLst>
      <p:ext uri="{BB962C8B-B14F-4D97-AF65-F5344CB8AC3E}">
        <p14:creationId xmlns:p14="http://schemas.microsoft.com/office/powerpoint/2010/main" val="2896985623"/>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pPr algn="ctr"/>
            <a:r>
              <a:rPr lang="en-US" b="1" dirty="0" smtClean="0"/>
              <a:t>Cloud </a:t>
            </a:r>
            <a:r>
              <a:rPr lang="en-US" b="1" dirty="0" smtClean="0"/>
              <a:t>Native </a:t>
            </a:r>
            <a:r>
              <a:rPr lang="en-US" b="1" dirty="0"/>
              <a:t>M</a:t>
            </a:r>
            <a:r>
              <a:rPr lang="en-US" b="1" dirty="0" smtClean="0"/>
              <a:t>icroservices</a:t>
            </a:r>
            <a:endParaRPr lang="en-US" b="1" dirty="0"/>
          </a:p>
        </p:txBody>
      </p:sp>
      <p:sp>
        <p:nvSpPr>
          <p:cNvPr id="4" name="Text Placeholder 3"/>
          <p:cNvSpPr>
            <a:spLocks noGrp="1"/>
          </p:cNvSpPr>
          <p:nvPr>
            <p:ph type="body" sz="quarter" idx="10"/>
          </p:nvPr>
        </p:nvSpPr>
        <p:spPr/>
        <p:txBody>
          <a:bodyPr>
            <a:normAutofit fontScale="85000" lnSpcReduction="10000"/>
          </a:bodyPr>
          <a:lstStyle/>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Microservices designed with cloud native principles in mind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12 factor principles – </a:t>
            </a:r>
            <a:r>
              <a:rPr lang="en-US" sz="2400" b="1" dirty="0" smtClean="0">
                <a:solidFill>
                  <a:schemeClr val="tx1"/>
                </a:solidFill>
                <a:latin typeface="Aharoni" panose="02010803020104030203" pitchFamily="2" charset="-79"/>
                <a:cs typeface="Aharoni" panose="02010803020104030203" pitchFamily="2" charset="-79"/>
                <a:hlinkClick r:id="rId2"/>
              </a:rPr>
              <a:t>link </a:t>
            </a:r>
            <a:r>
              <a:rPr lang="en-US" sz="2400" b="1" dirty="0" smtClean="0">
                <a:solidFill>
                  <a:schemeClr val="tx1"/>
                </a:solidFill>
                <a:latin typeface="Aharoni" panose="02010803020104030203" pitchFamily="2" charset="-79"/>
                <a:cs typeface="Aharoni" panose="02010803020104030203" pitchFamily="2" charset="-79"/>
              </a:rPr>
              <a:t>(need not be cloud native, but general MS principles)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CNCF currently is tool focused that work with COEs and dockerized containers.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ONAP already uses some of these tools sets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What is missing is the framework which integrates all these toolsets that can be readily used for implementing microservices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CNCF also does not define structure or modelling for MS other than what COE provides. Kubernetes seems to follow Helm as a popular MS modeling mechanism </a:t>
            </a:r>
          </a:p>
          <a:p>
            <a:pPr>
              <a:lnSpc>
                <a:spcPct val="150000"/>
              </a:lnSpc>
            </a:pPr>
            <a:r>
              <a:rPr lang="en-US" sz="2400" b="1" dirty="0" smtClean="0">
                <a:solidFill>
                  <a:schemeClr val="tx1"/>
                </a:solidFill>
                <a:latin typeface="Aharoni" panose="02010803020104030203" pitchFamily="2" charset="-79"/>
                <a:cs typeface="Aharoni" panose="02010803020104030203" pitchFamily="2" charset="-79"/>
              </a:rPr>
              <a:t>Interfaces like </a:t>
            </a:r>
            <a:r>
              <a:rPr lang="en-US" sz="2400" b="1" dirty="0" err="1" smtClean="0">
                <a:solidFill>
                  <a:srgbClr val="0070C0"/>
                </a:solidFill>
                <a:latin typeface="Aharoni" panose="02010803020104030203" pitchFamily="2" charset="-79"/>
                <a:cs typeface="Aharoni" panose="02010803020104030203" pitchFamily="2" charset="-79"/>
              </a:rPr>
              <a:t>gRPC</a:t>
            </a:r>
            <a:r>
              <a:rPr lang="en-US" sz="2400" b="1" dirty="0" smtClean="0">
                <a:solidFill>
                  <a:srgbClr val="0070C0"/>
                </a:solidFill>
                <a:latin typeface="Aharoni" panose="02010803020104030203" pitchFamily="2" charset="-79"/>
                <a:cs typeface="Aharoni" panose="02010803020104030203" pitchFamily="2" charset="-79"/>
              </a:rPr>
              <a:t>, </a:t>
            </a:r>
            <a:r>
              <a:rPr lang="en-US" sz="2400" b="1" dirty="0" err="1" smtClean="0">
                <a:solidFill>
                  <a:srgbClr val="0070C0"/>
                </a:solidFill>
                <a:latin typeface="Aharoni" panose="02010803020104030203" pitchFamily="2" charset="-79"/>
                <a:cs typeface="Aharoni" panose="02010803020104030203" pitchFamily="2" charset="-79"/>
              </a:rPr>
              <a:t>gNMI</a:t>
            </a:r>
            <a:r>
              <a:rPr lang="en-US" sz="2400" b="1" dirty="0" smtClean="0">
                <a:solidFill>
                  <a:srgbClr val="0070C0"/>
                </a:solidFill>
                <a:latin typeface="Aharoni" panose="02010803020104030203" pitchFamily="2" charset="-79"/>
                <a:cs typeface="Aharoni" panose="02010803020104030203" pitchFamily="2" charset="-79"/>
              </a:rPr>
              <a:t> </a:t>
            </a:r>
            <a:r>
              <a:rPr lang="en-US" sz="2400" b="1" dirty="0" err="1" smtClean="0">
                <a:solidFill>
                  <a:schemeClr val="tx1"/>
                </a:solidFill>
                <a:latin typeface="Aharoni" panose="02010803020104030203" pitchFamily="2" charset="-79"/>
                <a:cs typeface="Aharoni" panose="02010803020104030203" pitchFamily="2" charset="-79"/>
              </a:rPr>
              <a:t>etc</a:t>
            </a:r>
            <a:r>
              <a:rPr lang="en-US" sz="2400" b="1" dirty="0" smtClean="0">
                <a:solidFill>
                  <a:schemeClr val="tx1"/>
                </a:solidFill>
                <a:latin typeface="Aharoni" panose="02010803020104030203" pitchFamily="2" charset="-79"/>
                <a:cs typeface="Aharoni" panose="02010803020104030203" pitchFamily="2" charset="-79"/>
              </a:rPr>
              <a:t> seem to be </a:t>
            </a:r>
            <a:r>
              <a:rPr lang="en-US" sz="2400" b="1" dirty="0" smtClean="0">
                <a:solidFill>
                  <a:srgbClr val="0070C0"/>
                </a:solidFill>
                <a:latin typeface="Aharoni" panose="02010803020104030203" pitchFamily="2" charset="-79"/>
                <a:cs typeface="Aharoni" panose="02010803020104030203" pitchFamily="2" charset="-79"/>
              </a:rPr>
              <a:t>quite efficient </a:t>
            </a:r>
            <a:r>
              <a:rPr lang="en-US" sz="2400" b="1" dirty="0" smtClean="0">
                <a:solidFill>
                  <a:schemeClr val="tx1"/>
                </a:solidFill>
                <a:latin typeface="Aharoni" panose="02010803020104030203" pitchFamily="2" charset="-79"/>
                <a:cs typeface="Aharoni" panose="02010803020104030203" pitchFamily="2" charset="-79"/>
              </a:rPr>
              <a:t>compared to </a:t>
            </a:r>
            <a:r>
              <a:rPr lang="en-US" sz="2400" b="1" dirty="0" smtClean="0">
                <a:solidFill>
                  <a:srgbClr val="0070C0"/>
                </a:solidFill>
                <a:latin typeface="Aharoni" panose="02010803020104030203" pitchFamily="2" charset="-79"/>
                <a:cs typeface="Aharoni" panose="02010803020104030203" pitchFamily="2" charset="-79"/>
              </a:rPr>
              <a:t>REST APIs </a:t>
            </a:r>
            <a:r>
              <a:rPr lang="en-US" sz="2400" b="1" dirty="0" smtClean="0">
                <a:solidFill>
                  <a:schemeClr val="tx1"/>
                </a:solidFill>
                <a:latin typeface="Aharoni" panose="02010803020104030203" pitchFamily="2" charset="-79"/>
                <a:cs typeface="Aharoni" panose="02010803020104030203" pitchFamily="2" charset="-79"/>
              </a:rPr>
              <a:t>and ONAP may start using this for microservices interaction and ONAP- VNF-NFVI interaction. </a:t>
            </a:r>
          </a:p>
        </p:txBody>
      </p:sp>
    </p:spTree>
    <p:extLst>
      <p:ext uri="{BB962C8B-B14F-4D97-AF65-F5344CB8AC3E}">
        <p14:creationId xmlns:p14="http://schemas.microsoft.com/office/powerpoint/2010/main" val="126718992"/>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Context </a:t>
            </a:r>
            <a:endParaRPr lang="en-US" b="1" dirty="0"/>
          </a:p>
        </p:txBody>
      </p:sp>
      <p:sp>
        <p:nvSpPr>
          <p:cNvPr id="4" name="Text Placeholder 3"/>
          <p:cNvSpPr>
            <a:spLocks noGrp="1"/>
          </p:cNvSpPr>
          <p:nvPr>
            <p:ph type="body" sz="quarter" idx="10"/>
          </p:nvPr>
        </p:nvSpPr>
        <p:spPr/>
        <p:txBody>
          <a:bodyPr>
            <a:normAutofit/>
          </a:bodyPr>
          <a:lstStyle/>
          <a:p>
            <a:r>
              <a:rPr lang="en-US" b="1" dirty="0">
                <a:solidFill>
                  <a:schemeClr val="tx1"/>
                </a:solidFill>
                <a:latin typeface="Aharoni" panose="02010803020104030203" pitchFamily="2" charset="-79"/>
                <a:cs typeface="Aharoni" panose="02010803020104030203" pitchFamily="2" charset="-79"/>
              </a:rPr>
              <a:t>Not all </a:t>
            </a:r>
            <a:r>
              <a:rPr lang="en-US" b="1" dirty="0" smtClean="0">
                <a:solidFill>
                  <a:schemeClr val="tx1"/>
                </a:solidFill>
                <a:latin typeface="Aharoni" panose="02010803020104030203" pitchFamily="2" charset="-79"/>
                <a:cs typeface="Aharoni" panose="02010803020104030203" pitchFamily="2" charset="-79"/>
              </a:rPr>
              <a:t>Microservices </a:t>
            </a:r>
            <a:r>
              <a:rPr lang="en-US" b="1" dirty="0">
                <a:solidFill>
                  <a:schemeClr val="tx1"/>
                </a:solidFill>
                <a:latin typeface="Aharoni" panose="02010803020104030203" pitchFamily="2" charset="-79"/>
                <a:cs typeface="Aharoni" panose="02010803020104030203" pitchFamily="2" charset="-79"/>
              </a:rPr>
              <a:t>in ONAP are designed with an objective to be </a:t>
            </a:r>
            <a:r>
              <a:rPr lang="en-US" b="1" dirty="0">
                <a:solidFill>
                  <a:srgbClr val="0070C0"/>
                </a:solidFill>
                <a:latin typeface="Aharoni" panose="02010803020104030203" pitchFamily="2" charset="-79"/>
                <a:cs typeface="Aharoni" panose="02010803020104030203" pitchFamily="2" charset="-79"/>
              </a:rPr>
              <a:t>cloud-native</a:t>
            </a:r>
            <a:r>
              <a:rPr lang="en-US" b="1" dirty="0">
                <a:solidFill>
                  <a:schemeClr val="tx1"/>
                </a:solidFill>
                <a:latin typeface="Aharoni" panose="02010803020104030203" pitchFamily="2" charset="-79"/>
                <a:cs typeface="Aharoni" panose="02010803020104030203" pitchFamily="2" charset="-79"/>
              </a:rPr>
              <a:t>. Some important characteristics that should be considered are </a:t>
            </a:r>
          </a:p>
          <a:p>
            <a:pPr marL="800100" lvl="1" indent="-342900">
              <a:buFont typeface="+mj-lt"/>
              <a:buAutoNum type="arabicPeriod"/>
            </a:pPr>
            <a:r>
              <a:rPr lang="en-US" sz="2000" b="1" dirty="0">
                <a:solidFill>
                  <a:schemeClr val="tx1"/>
                </a:solidFill>
                <a:latin typeface="Aharoni" panose="02010803020104030203" pitchFamily="2" charset="-79"/>
                <a:cs typeface="Aharoni" panose="02010803020104030203" pitchFamily="2" charset="-79"/>
              </a:rPr>
              <a:t>Leverage the cloud characteristics like </a:t>
            </a:r>
            <a:r>
              <a:rPr lang="en-US" sz="2000" b="1" dirty="0">
                <a:solidFill>
                  <a:srgbClr val="0070C0"/>
                </a:solidFill>
                <a:latin typeface="Aharoni" panose="02010803020104030203" pitchFamily="2" charset="-79"/>
                <a:cs typeface="Aharoni" panose="02010803020104030203" pitchFamily="2" charset="-79"/>
              </a:rPr>
              <a:t>scaling</a:t>
            </a:r>
            <a:r>
              <a:rPr lang="en-US" sz="2000" b="1" dirty="0">
                <a:solidFill>
                  <a:schemeClr val="tx1"/>
                </a:solidFill>
                <a:latin typeface="Aharoni" panose="02010803020104030203" pitchFamily="2" charset="-79"/>
                <a:cs typeface="Aharoni" panose="02010803020104030203" pitchFamily="2" charset="-79"/>
              </a:rPr>
              <a:t>, </a:t>
            </a:r>
            <a:r>
              <a:rPr lang="en-US" sz="2000" b="1" dirty="0">
                <a:solidFill>
                  <a:srgbClr val="0070C0"/>
                </a:solidFill>
                <a:latin typeface="Aharoni" panose="02010803020104030203" pitchFamily="2" charset="-79"/>
                <a:cs typeface="Aharoni" panose="02010803020104030203" pitchFamily="2" charset="-79"/>
              </a:rPr>
              <a:t>healing</a:t>
            </a:r>
            <a:r>
              <a:rPr lang="en-US" sz="2000" b="1" dirty="0">
                <a:solidFill>
                  <a:schemeClr val="tx1"/>
                </a:solidFill>
                <a:latin typeface="Aharoni" panose="02010803020104030203" pitchFamily="2" charset="-79"/>
                <a:cs typeface="Aharoni" panose="02010803020104030203" pitchFamily="2" charset="-79"/>
              </a:rPr>
              <a:t> and </a:t>
            </a:r>
            <a:r>
              <a:rPr lang="en-US" sz="2000" b="1" dirty="0">
                <a:solidFill>
                  <a:srgbClr val="0070C0"/>
                </a:solidFill>
                <a:latin typeface="Aharoni" panose="02010803020104030203" pitchFamily="2" charset="-79"/>
                <a:cs typeface="Aharoni" panose="02010803020104030203" pitchFamily="2" charset="-79"/>
              </a:rPr>
              <a:t>migration</a:t>
            </a:r>
            <a:r>
              <a:rPr lang="en-US" sz="2000" b="1" dirty="0">
                <a:solidFill>
                  <a:schemeClr val="tx1"/>
                </a:solidFill>
                <a:latin typeface="Aharoni" panose="02010803020104030203" pitchFamily="2" charset="-79"/>
                <a:cs typeface="Aharoni" panose="02010803020104030203" pitchFamily="2" charset="-79"/>
              </a:rPr>
              <a:t> (handling lifecycle management operations)</a:t>
            </a:r>
          </a:p>
          <a:p>
            <a:pPr marL="800100" lvl="1" indent="-342900">
              <a:buFont typeface="+mj-lt"/>
              <a:buAutoNum type="arabicPeriod"/>
            </a:pPr>
            <a:r>
              <a:rPr lang="en-US" sz="2000" b="1" dirty="0">
                <a:solidFill>
                  <a:srgbClr val="0070C0"/>
                </a:solidFill>
                <a:latin typeface="Aharoni" panose="02010803020104030203" pitchFamily="2" charset="-79"/>
                <a:cs typeface="Aharoni" panose="02010803020104030203" pitchFamily="2" charset="-79"/>
              </a:rPr>
              <a:t>Version</a:t>
            </a:r>
            <a:r>
              <a:rPr lang="en-US" sz="2000" b="1" dirty="0">
                <a:solidFill>
                  <a:schemeClr val="tx1"/>
                </a:solidFill>
                <a:latin typeface="Aharoni" panose="02010803020104030203" pitchFamily="2" charset="-79"/>
                <a:cs typeface="Aharoni" panose="02010803020104030203" pitchFamily="2" charset="-79"/>
              </a:rPr>
              <a:t> and </a:t>
            </a:r>
            <a:r>
              <a:rPr lang="en-US" sz="2000" b="1" dirty="0">
                <a:solidFill>
                  <a:srgbClr val="0070C0"/>
                </a:solidFill>
                <a:latin typeface="Aharoni" panose="02010803020104030203" pitchFamily="2" charset="-79"/>
                <a:cs typeface="Aharoni" panose="02010803020104030203" pitchFamily="2" charset="-79"/>
              </a:rPr>
              <a:t>Update handling </a:t>
            </a:r>
            <a:r>
              <a:rPr lang="en-US" sz="2000" b="1" dirty="0">
                <a:solidFill>
                  <a:schemeClr val="tx1"/>
                </a:solidFill>
                <a:latin typeface="Aharoni" panose="02010803020104030203" pitchFamily="2" charset="-79"/>
                <a:cs typeface="Aharoni" panose="02010803020104030203" pitchFamily="2" charset="-79"/>
              </a:rPr>
              <a:t>without impacting the functionality </a:t>
            </a:r>
          </a:p>
          <a:p>
            <a:pPr marL="800100" lvl="1" indent="-342900">
              <a:buFont typeface="+mj-lt"/>
              <a:buAutoNum type="arabicPeriod"/>
            </a:pPr>
            <a:r>
              <a:rPr lang="en-US" sz="2000" b="1" dirty="0">
                <a:solidFill>
                  <a:srgbClr val="0070C0"/>
                </a:solidFill>
                <a:latin typeface="Aharoni" panose="02010803020104030203" pitchFamily="2" charset="-79"/>
                <a:cs typeface="Aharoni" panose="02010803020104030203" pitchFamily="2" charset="-79"/>
              </a:rPr>
              <a:t>Always On </a:t>
            </a:r>
            <a:r>
              <a:rPr lang="en-US" sz="2000" b="1" dirty="0">
                <a:solidFill>
                  <a:schemeClr val="tx1"/>
                </a:solidFill>
                <a:latin typeface="Aharoni" panose="02010803020104030203" pitchFamily="2" charset="-79"/>
                <a:cs typeface="Aharoni" panose="02010803020104030203" pitchFamily="2" charset="-79"/>
              </a:rPr>
              <a:t>Availability </a:t>
            </a:r>
          </a:p>
          <a:p>
            <a:pPr marL="800100" lvl="1" indent="-342900">
              <a:buFont typeface="+mj-lt"/>
              <a:buAutoNum type="arabicPeriod"/>
            </a:pPr>
            <a:r>
              <a:rPr lang="en-US" sz="2000" b="1" dirty="0">
                <a:solidFill>
                  <a:srgbClr val="0070C0"/>
                </a:solidFill>
                <a:latin typeface="Aharoni" panose="02010803020104030203" pitchFamily="2" charset="-79"/>
                <a:cs typeface="Aharoni" panose="02010803020104030203" pitchFamily="2" charset="-79"/>
              </a:rPr>
              <a:t>Portable</a:t>
            </a:r>
            <a:r>
              <a:rPr lang="en-US" sz="2000" b="1" dirty="0">
                <a:solidFill>
                  <a:schemeClr val="tx1"/>
                </a:solidFill>
                <a:latin typeface="Aharoni" panose="02010803020104030203" pitchFamily="2" charset="-79"/>
                <a:cs typeface="Aharoni" panose="02010803020104030203" pitchFamily="2" charset="-79"/>
              </a:rPr>
              <a:t> across cloud infrastructure </a:t>
            </a:r>
          </a:p>
          <a:p>
            <a:pPr marL="800100" lvl="1" indent="-342900">
              <a:buFont typeface="+mj-lt"/>
              <a:buAutoNum type="arabicPeriod"/>
            </a:pPr>
            <a:r>
              <a:rPr lang="en-US" sz="2000" b="1" dirty="0">
                <a:solidFill>
                  <a:schemeClr val="tx1"/>
                </a:solidFill>
                <a:latin typeface="Aharoni" panose="02010803020104030203" pitchFamily="2" charset="-79"/>
                <a:cs typeface="Aharoni" panose="02010803020104030203" pitchFamily="2" charset="-79"/>
              </a:rPr>
              <a:t>Inbuilt state management , </a:t>
            </a:r>
            <a:r>
              <a:rPr lang="en-US" sz="2000" b="1" dirty="0">
                <a:solidFill>
                  <a:srgbClr val="0070C0"/>
                </a:solidFill>
                <a:latin typeface="Aharoni" panose="02010803020104030203" pitchFamily="2" charset="-79"/>
                <a:cs typeface="Aharoni" panose="02010803020104030203" pitchFamily="2" charset="-79"/>
              </a:rPr>
              <a:t>consistency checking </a:t>
            </a:r>
            <a:r>
              <a:rPr lang="en-US" sz="2000"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sz="2000" b="1" dirty="0">
                <a:solidFill>
                  <a:schemeClr val="tx1"/>
                </a:solidFill>
                <a:latin typeface="Aharoni" panose="02010803020104030203" pitchFamily="2" charset="-79"/>
                <a:cs typeface="Aharoni" panose="02010803020104030203" pitchFamily="2" charset="-79"/>
              </a:rPr>
              <a:t>Inbuilt </a:t>
            </a:r>
            <a:r>
              <a:rPr lang="en-US" sz="2000" b="1" dirty="0">
                <a:solidFill>
                  <a:srgbClr val="0070C0"/>
                </a:solidFill>
                <a:latin typeface="Aharoni" panose="02010803020104030203" pitchFamily="2" charset="-79"/>
                <a:cs typeface="Aharoni" panose="02010803020104030203" pitchFamily="2" charset="-79"/>
              </a:rPr>
              <a:t>health check </a:t>
            </a:r>
            <a:r>
              <a:rPr lang="en-US" sz="2000" b="1" dirty="0">
                <a:solidFill>
                  <a:schemeClr val="tx1"/>
                </a:solidFill>
                <a:latin typeface="Aharoni" panose="02010803020104030203" pitchFamily="2" charset="-79"/>
                <a:cs typeface="Aharoni" panose="02010803020104030203" pitchFamily="2" charset="-79"/>
              </a:rPr>
              <a:t>mechanisms</a:t>
            </a:r>
          </a:p>
          <a:p>
            <a:pPr marL="800100" lvl="1" indent="-342900">
              <a:buFont typeface="+mj-lt"/>
              <a:buAutoNum type="arabicPeriod"/>
            </a:pPr>
            <a:r>
              <a:rPr lang="en-US" sz="2000" b="1" dirty="0">
                <a:solidFill>
                  <a:schemeClr val="tx1"/>
                </a:solidFill>
                <a:latin typeface="Aharoni" panose="02010803020104030203" pitchFamily="2" charset="-79"/>
                <a:cs typeface="Aharoni" panose="02010803020104030203" pitchFamily="2" charset="-79"/>
              </a:rPr>
              <a:t>In built </a:t>
            </a:r>
            <a:r>
              <a:rPr lang="en-US" sz="2000" b="1" dirty="0">
                <a:solidFill>
                  <a:srgbClr val="0070C0"/>
                </a:solidFill>
                <a:latin typeface="Aharoni" panose="02010803020104030203" pitchFamily="2" charset="-79"/>
                <a:cs typeface="Aharoni" panose="02010803020104030203" pitchFamily="2" charset="-79"/>
              </a:rPr>
              <a:t>fault tolerance </a:t>
            </a:r>
            <a:r>
              <a:rPr lang="en-US" sz="2000"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sz="2000" b="1" dirty="0">
                <a:solidFill>
                  <a:schemeClr val="tx1"/>
                </a:solidFill>
                <a:latin typeface="Aharoni" panose="02010803020104030203" pitchFamily="2" charset="-79"/>
                <a:cs typeface="Aharoni" panose="02010803020104030203" pitchFamily="2" charset="-79"/>
              </a:rPr>
              <a:t>Fault isolation capability </a:t>
            </a:r>
          </a:p>
          <a:p>
            <a:pPr marL="800100" lvl="1" indent="-342900">
              <a:buFont typeface="+mj-lt"/>
              <a:buAutoNum type="arabicPeriod"/>
            </a:pPr>
            <a:r>
              <a:rPr lang="en-US" sz="2000" b="1" dirty="0">
                <a:solidFill>
                  <a:srgbClr val="0070C0"/>
                </a:solidFill>
                <a:latin typeface="Aharoni" panose="02010803020104030203" pitchFamily="2" charset="-79"/>
                <a:cs typeface="Aharoni" panose="02010803020104030203" pitchFamily="2" charset="-79"/>
              </a:rPr>
              <a:t>Tracing</a:t>
            </a:r>
            <a:r>
              <a:rPr lang="en-US" sz="2000" b="1" dirty="0">
                <a:solidFill>
                  <a:schemeClr val="tx1"/>
                </a:solidFill>
                <a:latin typeface="Aharoni" panose="02010803020104030203" pitchFamily="2" charset="-79"/>
                <a:cs typeface="Aharoni" panose="02010803020104030203" pitchFamily="2" charset="-79"/>
              </a:rPr>
              <a:t> of flows across microservices </a:t>
            </a:r>
          </a:p>
          <a:p>
            <a:endParaRPr lang="en-US" sz="3600" dirty="0"/>
          </a:p>
        </p:txBody>
      </p:sp>
    </p:spTree>
    <p:extLst>
      <p:ext uri="{BB962C8B-B14F-4D97-AF65-F5344CB8AC3E}">
        <p14:creationId xmlns:p14="http://schemas.microsoft.com/office/powerpoint/2010/main" val="665232762"/>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pPr algn="ctr"/>
            <a:r>
              <a:rPr lang="en-US" b="1" dirty="0" smtClean="0"/>
              <a:t>Model </a:t>
            </a:r>
            <a:r>
              <a:rPr lang="en-US" b="1" dirty="0" smtClean="0"/>
              <a:t>Driven Micro Services </a:t>
            </a:r>
            <a:r>
              <a:rPr lang="en-US" b="1" dirty="0" smtClean="0"/>
              <a:t>[1]</a:t>
            </a:r>
            <a:r>
              <a:rPr lang="en-US" b="1" dirty="0" smtClean="0"/>
              <a:t>  </a:t>
            </a:r>
            <a:endParaRPr lang="en-US"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969" y="1239966"/>
            <a:ext cx="9629007" cy="440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3402927"/>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pPr algn="ctr"/>
            <a:r>
              <a:rPr lang="en-US" b="1" dirty="0" smtClean="0"/>
              <a:t>Cloud </a:t>
            </a:r>
            <a:r>
              <a:rPr lang="en-US" b="1" dirty="0" smtClean="0"/>
              <a:t>Native </a:t>
            </a:r>
            <a:r>
              <a:rPr lang="en-US" b="1" dirty="0"/>
              <a:t>T</a:t>
            </a:r>
            <a:r>
              <a:rPr lang="en-US" b="1" dirty="0" smtClean="0"/>
              <a:t>ools </a:t>
            </a:r>
            <a:r>
              <a:rPr lang="en-US" b="1" dirty="0" smtClean="0"/>
              <a:t>that can be leveraged in </a:t>
            </a:r>
            <a:r>
              <a:rPr lang="en-US" b="1" dirty="0" smtClean="0"/>
              <a:t>ONAP</a:t>
            </a:r>
            <a:br>
              <a:rPr lang="en-US" b="1" dirty="0" smtClean="0"/>
            </a:br>
            <a:r>
              <a:rPr lang="en-US" sz="2700" b="1" dirty="0" smtClean="0"/>
              <a:t>(Reference </a:t>
            </a:r>
            <a:r>
              <a:rPr lang="en-US" sz="2700" b="1" dirty="0" smtClean="0"/>
              <a:t>CNCF, </a:t>
            </a:r>
            <a:r>
              <a:rPr lang="en-US" sz="2700" b="1" dirty="0" smtClean="0"/>
              <a:t>IETF) </a:t>
            </a:r>
            <a:endParaRPr lang="en-US" sz="27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103" y="1785371"/>
            <a:ext cx="8834765" cy="376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V="1">
            <a:off x="5060731" y="1466193"/>
            <a:ext cx="0" cy="11824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784678" y="942973"/>
            <a:ext cx="3357137" cy="523220"/>
          </a:xfrm>
          <a:prstGeom prst="rect">
            <a:avLst/>
          </a:prstGeom>
          <a:noFill/>
        </p:spPr>
        <p:txBody>
          <a:bodyPr wrap="square" rtlCol="0">
            <a:spAutoFit/>
          </a:bodyPr>
          <a:lstStyle>
            <a:defPPr>
              <a:defRPr lang="en-US"/>
            </a:defPPr>
            <a:lvl1pPr>
              <a:defRPr sz="1400"/>
            </a:lvl1pPr>
          </a:lstStyle>
          <a:p>
            <a:r>
              <a:rPr lang="en-US" dirty="0" err="1"/>
              <a:t>gNMI</a:t>
            </a:r>
            <a:r>
              <a:rPr lang="en-US" dirty="0"/>
              <a:t>/</a:t>
            </a:r>
            <a:r>
              <a:rPr lang="en-US" dirty="0" err="1"/>
              <a:t>gRPC</a:t>
            </a:r>
            <a:r>
              <a:rPr lang="en-US" dirty="0"/>
              <a:t>/</a:t>
            </a:r>
            <a:r>
              <a:rPr lang="en-US" dirty="0" err="1"/>
              <a:t>ProtoBuf</a:t>
            </a:r>
            <a:r>
              <a:rPr lang="en-US" dirty="0"/>
              <a:t> as enhancement for VES Collector </a:t>
            </a:r>
          </a:p>
        </p:txBody>
      </p:sp>
      <p:cxnSp>
        <p:nvCxnSpPr>
          <p:cNvPr id="9" name="Straight Arrow Connector 8"/>
          <p:cNvCxnSpPr/>
          <p:nvPr/>
        </p:nvCxnSpPr>
        <p:spPr>
          <a:xfrm>
            <a:off x="5409544" y="4035972"/>
            <a:ext cx="0" cy="1734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4864317" y="5770179"/>
            <a:ext cx="2983124" cy="523220"/>
          </a:xfrm>
          <a:prstGeom prst="rect">
            <a:avLst/>
          </a:prstGeom>
          <a:noFill/>
        </p:spPr>
        <p:txBody>
          <a:bodyPr wrap="square" rtlCol="0">
            <a:spAutoFit/>
          </a:bodyPr>
          <a:lstStyle>
            <a:defPPr>
              <a:defRPr lang="en-US"/>
            </a:defPPr>
            <a:lvl1pPr>
              <a:defRPr sz="1400"/>
            </a:lvl1pPr>
          </a:lstStyle>
          <a:p>
            <a:r>
              <a:rPr lang="en-US" dirty="0" err="1" smtClean="0"/>
              <a:t>gNMI</a:t>
            </a:r>
            <a:r>
              <a:rPr lang="en-US" dirty="0" smtClean="0"/>
              <a:t>/</a:t>
            </a:r>
            <a:r>
              <a:rPr lang="en-US" dirty="0" err="1" smtClean="0"/>
              <a:t>gRPC</a:t>
            </a:r>
            <a:r>
              <a:rPr lang="en-US" dirty="0" smtClean="0"/>
              <a:t>, QUIC </a:t>
            </a:r>
            <a:r>
              <a:rPr lang="en-US" dirty="0"/>
              <a:t>for NE/VNF  Management </a:t>
            </a:r>
          </a:p>
        </p:txBody>
      </p:sp>
      <p:cxnSp>
        <p:nvCxnSpPr>
          <p:cNvPr id="12" name="Straight Arrow Connector 11"/>
          <p:cNvCxnSpPr/>
          <p:nvPr/>
        </p:nvCxnSpPr>
        <p:spPr>
          <a:xfrm>
            <a:off x="8103476" y="3815255"/>
            <a:ext cx="23648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0468303" y="3669688"/>
            <a:ext cx="1707759" cy="1169551"/>
          </a:xfrm>
          <a:prstGeom prst="rect">
            <a:avLst/>
          </a:prstGeom>
          <a:noFill/>
        </p:spPr>
        <p:txBody>
          <a:bodyPr wrap="square" rtlCol="0">
            <a:spAutoFit/>
          </a:bodyPr>
          <a:lstStyle/>
          <a:p>
            <a:r>
              <a:rPr lang="en-US" sz="1400" dirty="0" smtClean="0"/>
              <a:t>Rook for Cloud native distributed storage , which can be leveraged in MUSIC</a:t>
            </a:r>
            <a:endParaRPr lang="en-US" sz="1400" dirty="0"/>
          </a:p>
        </p:txBody>
      </p:sp>
      <p:cxnSp>
        <p:nvCxnSpPr>
          <p:cNvPr id="15" name="Elbow Connector 14"/>
          <p:cNvCxnSpPr>
            <a:endCxn id="17" idx="1"/>
          </p:cNvCxnSpPr>
          <p:nvPr/>
        </p:nvCxnSpPr>
        <p:spPr>
          <a:xfrm flipV="1">
            <a:off x="8141815" y="3022109"/>
            <a:ext cx="2326487" cy="552199"/>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468302" y="2760499"/>
            <a:ext cx="1707759" cy="523220"/>
          </a:xfrm>
          <a:prstGeom prst="rect">
            <a:avLst/>
          </a:prstGeom>
          <a:noFill/>
        </p:spPr>
        <p:txBody>
          <a:bodyPr wrap="square" rtlCol="0">
            <a:spAutoFit/>
          </a:bodyPr>
          <a:lstStyle/>
          <a:p>
            <a:r>
              <a:rPr lang="en-US" sz="1400" dirty="0" err="1" smtClean="0"/>
              <a:t>Fluentd</a:t>
            </a:r>
            <a:r>
              <a:rPr lang="en-US" sz="1400" dirty="0" smtClean="0"/>
              <a:t>, Jaeger, </a:t>
            </a:r>
            <a:r>
              <a:rPr lang="en-US" sz="1400" dirty="0" err="1" smtClean="0"/>
              <a:t>OpenTracing</a:t>
            </a:r>
            <a:endParaRPr lang="en-US" sz="1400" dirty="0"/>
          </a:p>
        </p:txBody>
      </p:sp>
      <p:cxnSp>
        <p:nvCxnSpPr>
          <p:cNvPr id="18" name="Straight Arrow Connector 17"/>
          <p:cNvCxnSpPr/>
          <p:nvPr/>
        </p:nvCxnSpPr>
        <p:spPr>
          <a:xfrm flipV="1">
            <a:off x="8560676" y="1355834"/>
            <a:ext cx="15765" cy="8986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flipH="1" flipV="1">
            <a:off x="5281448" y="1608083"/>
            <a:ext cx="15766" cy="1040524"/>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a:off x="5281448" y="1608083"/>
            <a:ext cx="3294993" cy="0"/>
          </a:xfrm>
          <a:prstGeom prst="line">
            <a:avLst/>
          </a:prstGeom>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8403020" y="924566"/>
            <a:ext cx="3165683" cy="523220"/>
          </a:xfrm>
          <a:prstGeom prst="rect">
            <a:avLst/>
          </a:prstGeom>
          <a:noFill/>
        </p:spPr>
        <p:txBody>
          <a:bodyPr wrap="square" rtlCol="0">
            <a:spAutoFit/>
          </a:bodyPr>
          <a:lstStyle>
            <a:defPPr>
              <a:defRPr lang="en-US"/>
            </a:defPPr>
            <a:lvl1pPr>
              <a:defRPr sz="1400"/>
            </a:lvl1pPr>
          </a:lstStyle>
          <a:p>
            <a:r>
              <a:rPr lang="en-US" dirty="0"/>
              <a:t>Prometheus for </a:t>
            </a:r>
            <a:r>
              <a:rPr lang="en-US" dirty="0" smtClean="0"/>
              <a:t>MS/VNF telemetry collection , monitoring </a:t>
            </a:r>
            <a:endParaRPr lang="en-US" dirty="0"/>
          </a:p>
        </p:txBody>
      </p:sp>
      <p:sp>
        <p:nvSpPr>
          <p:cNvPr id="29" name="TextBox 28"/>
          <p:cNvSpPr txBox="1"/>
          <p:nvPr/>
        </p:nvSpPr>
        <p:spPr>
          <a:xfrm>
            <a:off x="10468301" y="1903511"/>
            <a:ext cx="1707759" cy="307777"/>
          </a:xfrm>
          <a:prstGeom prst="rect">
            <a:avLst/>
          </a:prstGeom>
          <a:noFill/>
        </p:spPr>
        <p:txBody>
          <a:bodyPr wrap="square" rtlCol="0">
            <a:spAutoFit/>
          </a:bodyPr>
          <a:lstStyle/>
          <a:p>
            <a:r>
              <a:rPr lang="en-US" sz="1400" dirty="0" smtClean="0"/>
              <a:t>Notary</a:t>
            </a:r>
            <a:endParaRPr lang="en-US" sz="1400" dirty="0"/>
          </a:p>
        </p:txBody>
      </p:sp>
      <p:cxnSp>
        <p:nvCxnSpPr>
          <p:cNvPr id="30" name="Elbow Connector 29"/>
          <p:cNvCxnSpPr>
            <a:endCxn id="29" idx="1"/>
          </p:cNvCxnSpPr>
          <p:nvPr/>
        </p:nvCxnSpPr>
        <p:spPr>
          <a:xfrm flipV="1">
            <a:off x="8141815" y="2057400"/>
            <a:ext cx="2326486" cy="856988"/>
          </a:xfrm>
          <a:prstGeom prst="bentConnector3">
            <a:avLst>
              <a:gd name="adj1" fmla="val 33059"/>
            </a:avLst>
          </a:prstGeom>
          <a:ln>
            <a:tailEnd type="arrow"/>
          </a:ln>
        </p:spPr>
        <p:style>
          <a:lnRef idx="3">
            <a:schemeClr val="dk1"/>
          </a:lnRef>
          <a:fillRef idx="0">
            <a:schemeClr val="dk1"/>
          </a:fillRef>
          <a:effectRef idx="2">
            <a:schemeClr val="dk1"/>
          </a:effectRef>
          <a:fontRef idx="minor">
            <a:schemeClr val="tx1"/>
          </a:fontRef>
        </p:style>
      </p:cxnSp>
      <p:cxnSp>
        <p:nvCxnSpPr>
          <p:cNvPr id="3073" name="Straight Arrow Connector 3072"/>
          <p:cNvCxnSpPr/>
          <p:nvPr/>
        </p:nvCxnSpPr>
        <p:spPr>
          <a:xfrm>
            <a:off x="8560676" y="1738073"/>
            <a:ext cx="19076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10484241" y="1394997"/>
            <a:ext cx="1707759" cy="523220"/>
          </a:xfrm>
          <a:prstGeom prst="rect">
            <a:avLst/>
          </a:prstGeom>
          <a:noFill/>
        </p:spPr>
        <p:txBody>
          <a:bodyPr wrap="square" rtlCol="0">
            <a:spAutoFit/>
          </a:bodyPr>
          <a:lstStyle/>
          <a:p>
            <a:r>
              <a:rPr lang="en-US" sz="1400" dirty="0" smtClean="0"/>
              <a:t>TUF for Secure SW update</a:t>
            </a:r>
            <a:endParaRPr lang="en-US" sz="1400" dirty="0"/>
          </a:p>
        </p:txBody>
      </p:sp>
      <p:cxnSp>
        <p:nvCxnSpPr>
          <p:cNvPr id="3077" name="Straight Arrow Connector 3076"/>
          <p:cNvCxnSpPr/>
          <p:nvPr/>
        </p:nvCxnSpPr>
        <p:spPr>
          <a:xfrm flipV="1">
            <a:off x="3846786" y="1466193"/>
            <a:ext cx="31531" cy="18175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9" name="TextBox 38"/>
          <p:cNvSpPr txBox="1"/>
          <p:nvPr/>
        </p:nvSpPr>
        <p:spPr>
          <a:xfrm>
            <a:off x="2175638" y="956098"/>
            <a:ext cx="2333299" cy="523220"/>
          </a:xfrm>
          <a:prstGeom prst="rect">
            <a:avLst/>
          </a:prstGeom>
          <a:noFill/>
        </p:spPr>
        <p:txBody>
          <a:bodyPr wrap="square" rtlCol="0">
            <a:spAutoFit/>
          </a:bodyPr>
          <a:lstStyle/>
          <a:p>
            <a:r>
              <a:rPr lang="en-US" sz="1400" dirty="0" smtClean="0"/>
              <a:t>Service Mesh: </a:t>
            </a:r>
            <a:r>
              <a:rPr lang="en-US" sz="1400" dirty="0" err="1" smtClean="0"/>
              <a:t>Linkerd</a:t>
            </a:r>
            <a:r>
              <a:rPr lang="en-US" sz="1400" dirty="0" smtClean="0"/>
              <a:t>, Envoy</a:t>
            </a:r>
          </a:p>
          <a:p>
            <a:r>
              <a:rPr lang="en-US" sz="1400" dirty="0" smtClean="0"/>
              <a:t>MS interaction : </a:t>
            </a:r>
            <a:r>
              <a:rPr lang="en-US" sz="1400" dirty="0" err="1" smtClean="0"/>
              <a:t>gRPC</a:t>
            </a:r>
            <a:endParaRPr lang="en-US" sz="1400" dirty="0"/>
          </a:p>
        </p:txBody>
      </p:sp>
      <p:cxnSp>
        <p:nvCxnSpPr>
          <p:cNvPr id="5" name="Straight Arrow Connector 4"/>
          <p:cNvCxnSpPr/>
          <p:nvPr/>
        </p:nvCxnSpPr>
        <p:spPr>
          <a:xfrm>
            <a:off x="3643083" y="3007595"/>
            <a:ext cx="29029" cy="27480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2670629" y="5770930"/>
            <a:ext cx="1838307" cy="307777"/>
          </a:xfrm>
          <a:prstGeom prst="rect">
            <a:avLst/>
          </a:prstGeom>
          <a:noFill/>
        </p:spPr>
        <p:txBody>
          <a:bodyPr wrap="square" rtlCol="0">
            <a:spAutoFit/>
          </a:bodyPr>
          <a:lstStyle>
            <a:defPPr>
              <a:defRPr lang="en-US"/>
            </a:defPPr>
            <a:lvl1pPr>
              <a:defRPr sz="1400"/>
            </a:lvl1pPr>
          </a:lstStyle>
          <a:p>
            <a:r>
              <a:rPr lang="en-US" dirty="0" smtClean="0"/>
              <a:t>Open Policy Agent</a:t>
            </a:r>
            <a:endParaRPr lang="en-US" dirty="0"/>
          </a:p>
        </p:txBody>
      </p:sp>
    </p:spTree>
    <p:extLst>
      <p:ext uri="{BB962C8B-B14F-4D97-AF65-F5344CB8AC3E}">
        <p14:creationId xmlns:p14="http://schemas.microsoft.com/office/powerpoint/2010/main" val="3199285645"/>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a:xfrm>
            <a:off x="307277" y="211245"/>
            <a:ext cx="11506200" cy="538770"/>
          </a:xfrm>
        </p:spPr>
        <p:txBody>
          <a:bodyPr>
            <a:normAutofit fontScale="90000"/>
          </a:bodyPr>
          <a:lstStyle/>
          <a:p>
            <a:pPr algn="ctr"/>
            <a:r>
              <a:rPr lang="en-US" b="1" dirty="0" smtClean="0"/>
              <a:t>ONAP </a:t>
            </a:r>
            <a:r>
              <a:rPr lang="en-US" b="1" dirty="0" err="1" smtClean="0"/>
              <a:t>Microservice</a:t>
            </a:r>
            <a:r>
              <a:rPr lang="en-US" b="1" dirty="0" smtClean="0"/>
              <a:t> Architecture (OMSA)  </a:t>
            </a:r>
            <a:br>
              <a:rPr lang="en-US" b="1" dirty="0" smtClean="0"/>
            </a:br>
            <a:r>
              <a:rPr lang="en-US" sz="2700" b="1" dirty="0" smtClean="0"/>
              <a:t>(MSB Project) </a:t>
            </a:r>
            <a:endParaRPr lang="en-US" sz="2700" b="1" dirty="0"/>
          </a:p>
        </p:txBody>
      </p:sp>
      <p:pic>
        <p:nvPicPr>
          <p:cNvPr id="3074" name="Picture 2" descr="image2017-12-16_8-15-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648" y="1257913"/>
            <a:ext cx="8860221" cy="4583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73691"/>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a:xfrm>
            <a:off x="576218" y="197831"/>
            <a:ext cx="11506200" cy="538770"/>
          </a:xfrm>
        </p:spPr>
        <p:txBody>
          <a:bodyPr>
            <a:normAutofit fontScale="90000"/>
          </a:bodyPr>
          <a:lstStyle/>
          <a:p>
            <a:pPr algn="ctr"/>
            <a:r>
              <a:rPr lang="en-US" b="1" dirty="0" smtClean="0"/>
              <a:t>ONAP MS Arch </a:t>
            </a:r>
            <a:r>
              <a:rPr lang="en-US" b="1" dirty="0" smtClean="0"/>
              <a:t>Observations</a:t>
            </a:r>
            <a:endParaRPr lang="en-US" b="1" dirty="0"/>
          </a:p>
        </p:txBody>
      </p:sp>
      <p:sp>
        <p:nvSpPr>
          <p:cNvPr id="4" name="Text Placeholder 3"/>
          <p:cNvSpPr>
            <a:spLocks noGrp="1"/>
          </p:cNvSpPr>
          <p:nvPr>
            <p:ph type="body" sz="quarter" idx="10"/>
          </p:nvPr>
        </p:nvSpPr>
        <p:spPr/>
        <p:txBody>
          <a:bodyPr/>
          <a:lstStyle/>
          <a:p>
            <a:r>
              <a:rPr lang="en-US" dirty="0" smtClean="0">
                <a:solidFill>
                  <a:schemeClr val="tx1"/>
                </a:solidFill>
                <a:latin typeface="Aharoni" panose="02010803020104030203" pitchFamily="2" charset="-79"/>
                <a:cs typeface="Aharoni" panose="02010803020104030203" pitchFamily="2" charset="-79"/>
              </a:rPr>
              <a:t>ONAP MS Arch </a:t>
            </a:r>
            <a:r>
              <a:rPr lang="en-US" dirty="0" smtClean="0">
                <a:solidFill>
                  <a:schemeClr val="tx1"/>
                </a:solidFill>
                <a:latin typeface="Aharoni" panose="02010803020104030203" pitchFamily="2" charset="-79"/>
                <a:cs typeface="Aharoni" panose="02010803020104030203" pitchFamily="2" charset="-79"/>
              </a:rPr>
              <a:t>is primarily an implementation approach than dealing directly with the Microservices design </a:t>
            </a:r>
            <a:r>
              <a:rPr lang="en-US" dirty="0" smtClean="0">
                <a:solidFill>
                  <a:schemeClr val="tx1"/>
                </a:solidFill>
                <a:latin typeface="Aharoni" panose="02010803020104030203" pitchFamily="2" charset="-79"/>
                <a:cs typeface="Aharoni" panose="02010803020104030203" pitchFamily="2" charset="-79"/>
              </a:rPr>
              <a:t>principles:</a:t>
            </a:r>
          </a:p>
          <a:p>
            <a:pPr lvl="1"/>
            <a:r>
              <a:rPr lang="en-US" dirty="0" smtClean="0">
                <a:solidFill>
                  <a:schemeClr val="tx1"/>
                </a:solidFill>
                <a:latin typeface="Aharoni" panose="02010803020104030203" pitchFamily="2" charset="-79"/>
                <a:cs typeface="Aharoni" panose="02010803020104030203" pitchFamily="2" charset="-79"/>
              </a:rPr>
              <a:t>Modularity,</a:t>
            </a:r>
          </a:p>
          <a:p>
            <a:pPr lvl="1"/>
            <a:r>
              <a:rPr lang="en-US" dirty="0" smtClean="0">
                <a:solidFill>
                  <a:schemeClr val="tx1"/>
                </a:solidFill>
                <a:latin typeface="Aharoni" panose="02010803020104030203" pitchFamily="2" charset="-79"/>
                <a:cs typeface="Aharoni" panose="02010803020104030203" pitchFamily="2" charset="-79"/>
              </a:rPr>
              <a:t>Model </a:t>
            </a:r>
            <a:r>
              <a:rPr lang="en-US" dirty="0" smtClean="0">
                <a:solidFill>
                  <a:schemeClr val="tx1"/>
                </a:solidFill>
                <a:latin typeface="Aharoni" panose="02010803020104030203" pitchFamily="2" charset="-79"/>
                <a:cs typeface="Aharoni" panose="02010803020104030203" pitchFamily="2" charset="-79"/>
              </a:rPr>
              <a:t>Driven, </a:t>
            </a:r>
            <a:endParaRPr lang="en-US" dirty="0" smtClean="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Independent </a:t>
            </a:r>
            <a:r>
              <a:rPr lang="en-US" dirty="0" smtClean="0">
                <a:solidFill>
                  <a:schemeClr val="tx1"/>
                </a:solidFill>
                <a:latin typeface="Aharoni" panose="02010803020104030203" pitchFamily="2" charset="-79"/>
                <a:cs typeface="Aharoni" panose="02010803020104030203" pitchFamily="2" charset="-79"/>
              </a:rPr>
              <a:t>development concerns. </a:t>
            </a:r>
          </a:p>
          <a:p>
            <a:r>
              <a:rPr lang="en-US" dirty="0" smtClean="0">
                <a:solidFill>
                  <a:schemeClr val="tx1"/>
                </a:solidFill>
                <a:latin typeface="Aharoni" panose="02010803020104030203" pitchFamily="2" charset="-79"/>
                <a:cs typeface="Aharoni" panose="02010803020104030203" pitchFamily="2" charset="-79"/>
              </a:rPr>
              <a:t>Limited Scope – </a:t>
            </a:r>
            <a:r>
              <a:rPr lang="en-US" dirty="0" err="1" smtClean="0">
                <a:solidFill>
                  <a:schemeClr val="tx1"/>
                </a:solidFill>
                <a:latin typeface="Aharoni" panose="02010803020104030203" pitchFamily="2" charset="-79"/>
                <a:cs typeface="Aharoni" panose="02010803020104030203" pitchFamily="2" charset="-79"/>
              </a:rPr>
              <a:t>i.e</a:t>
            </a:r>
            <a:r>
              <a:rPr lang="en-US" dirty="0" smtClean="0">
                <a:solidFill>
                  <a:schemeClr val="tx1"/>
                </a:solidFill>
                <a:latin typeface="Aharoni" panose="02010803020104030203" pitchFamily="2" charset="-79"/>
                <a:cs typeface="Aharoni" panose="02010803020104030203" pitchFamily="2" charset="-79"/>
              </a:rPr>
              <a:t> covering the </a:t>
            </a:r>
            <a:r>
              <a:rPr lang="en-US" dirty="0" err="1" smtClean="0">
                <a:solidFill>
                  <a:srgbClr val="0070C0"/>
                </a:solidFill>
                <a:latin typeface="Aharoni" panose="02010803020104030203" pitchFamily="2" charset="-79"/>
                <a:cs typeface="Aharoni" panose="02010803020104030203" pitchFamily="2" charset="-79"/>
              </a:rPr>
              <a:t>Microservice</a:t>
            </a:r>
            <a:r>
              <a:rPr lang="en-US" dirty="0" smtClean="0">
                <a:solidFill>
                  <a:srgbClr val="0070C0"/>
                </a:solidFill>
                <a:latin typeface="Aharoni" panose="02010803020104030203" pitchFamily="2" charset="-79"/>
                <a:cs typeface="Aharoni" panose="02010803020104030203" pitchFamily="2" charset="-79"/>
              </a:rPr>
              <a:t> </a:t>
            </a:r>
            <a:r>
              <a:rPr lang="en-US" dirty="0" smtClean="0">
                <a:solidFill>
                  <a:srgbClr val="0070C0"/>
                </a:solidFill>
                <a:latin typeface="Aharoni" panose="02010803020104030203" pitchFamily="2" charset="-79"/>
                <a:cs typeface="Aharoni" panose="02010803020104030203" pitchFamily="2" charset="-79"/>
              </a:rPr>
              <a:t>discovery</a:t>
            </a:r>
            <a:r>
              <a:rPr lang="en-US" dirty="0" smtClean="0">
                <a:solidFill>
                  <a:schemeClr val="tx1"/>
                </a:solidFill>
                <a:latin typeface="Aharoni" panose="02010803020104030203" pitchFamily="2" charset="-79"/>
                <a:cs typeface="Aharoni" panose="02010803020104030203" pitchFamily="2" charset="-79"/>
              </a:rPr>
              <a:t>, Interaction . </a:t>
            </a:r>
            <a:endParaRPr lang="en-US" dirty="0" smtClean="0">
              <a:solidFill>
                <a:schemeClr val="tx1"/>
              </a:solidFill>
              <a:latin typeface="Aharoni" panose="02010803020104030203" pitchFamily="2" charset="-79"/>
              <a:cs typeface="Aharoni" panose="02010803020104030203" pitchFamily="2" charset="-79"/>
            </a:endParaRPr>
          </a:p>
          <a:p>
            <a:r>
              <a:rPr lang="en-US" dirty="0" smtClean="0">
                <a:solidFill>
                  <a:schemeClr val="tx1"/>
                </a:solidFill>
                <a:latin typeface="Aharoni" panose="02010803020104030203" pitchFamily="2" charset="-79"/>
                <a:cs typeface="Aharoni" panose="02010803020104030203" pitchFamily="2" charset="-79"/>
              </a:rPr>
              <a:t>Scope/functionality </a:t>
            </a:r>
            <a:r>
              <a:rPr lang="en-US" dirty="0" smtClean="0">
                <a:solidFill>
                  <a:schemeClr val="tx1"/>
                </a:solidFill>
                <a:latin typeface="Aharoni" panose="02010803020104030203" pitchFamily="2" charset="-79"/>
                <a:cs typeface="Aharoni" panose="02010803020104030203" pitchFamily="2" charset="-79"/>
              </a:rPr>
              <a:t>and </a:t>
            </a:r>
            <a:r>
              <a:rPr lang="en-US" dirty="0" smtClean="0">
                <a:solidFill>
                  <a:schemeClr val="tx1"/>
                </a:solidFill>
                <a:latin typeface="Aharoni" panose="02010803020104030203" pitchFamily="2" charset="-79"/>
                <a:cs typeface="Aharoni" panose="02010803020104030203" pitchFamily="2" charset="-79"/>
              </a:rPr>
              <a:t>boundary of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a:t>
            </a:r>
            <a:r>
              <a:rPr lang="en-US" dirty="0" smtClean="0">
                <a:solidFill>
                  <a:schemeClr val="tx1"/>
                </a:solidFill>
                <a:latin typeface="Aharoni" panose="02010803020104030203" pitchFamily="2" charset="-79"/>
                <a:cs typeface="Aharoni" panose="02010803020104030203" pitchFamily="2" charset="-79"/>
              </a:rPr>
              <a:t>are</a:t>
            </a:r>
            <a:r>
              <a:rPr lang="en-US" dirty="0" smtClean="0">
                <a:solidFill>
                  <a:schemeClr val="tx1"/>
                </a:solidFill>
                <a:latin typeface="Aharoni" panose="02010803020104030203" pitchFamily="2" charset="-79"/>
                <a:cs typeface="Aharoni" panose="02010803020104030203" pitchFamily="2" charset="-79"/>
              </a:rPr>
              <a:t> </a:t>
            </a:r>
            <a:r>
              <a:rPr lang="en-US" dirty="0" smtClean="0">
                <a:solidFill>
                  <a:srgbClr val="0070C0"/>
                </a:solidFill>
                <a:latin typeface="Aharoni" panose="02010803020104030203" pitchFamily="2" charset="-79"/>
                <a:cs typeface="Aharoni" panose="02010803020104030203" pitchFamily="2" charset="-79"/>
              </a:rPr>
              <a:t>TBD</a:t>
            </a:r>
            <a:r>
              <a:rPr lang="en-US" dirty="0" smtClean="0">
                <a:solidFill>
                  <a:schemeClr val="tx1"/>
                </a:solidFill>
                <a:latin typeface="Aharoni" panose="02010803020104030203" pitchFamily="2" charset="-79"/>
                <a:cs typeface="Aharoni" panose="02010803020104030203" pitchFamily="2" charset="-79"/>
              </a:rPr>
              <a:t>?</a:t>
            </a:r>
            <a:endParaRPr lang="en-US" dirty="0" smtClean="0">
              <a:solidFill>
                <a:schemeClr val="tx1"/>
              </a:solidFill>
              <a:latin typeface="Aharoni" panose="02010803020104030203" pitchFamily="2" charset="-79"/>
              <a:cs typeface="Aharoni" panose="02010803020104030203" pitchFamily="2" charset="-79"/>
            </a:endParaRPr>
          </a:p>
          <a:p>
            <a:endParaRPr lang="en-US" dirty="0" smtClean="0"/>
          </a:p>
          <a:p>
            <a:endParaRPr lang="en-US" dirty="0"/>
          </a:p>
        </p:txBody>
      </p:sp>
    </p:spTree>
    <p:extLst>
      <p:ext uri="{BB962C8B-B14F-4D97-AF65-F5344CB8AC3E}">
        <p14:creationId xmlns:p14="http://schemas.microsoft.com/office/powerpoint/2010/main" val="149721496"/>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p:cNvSpPr>
            <a:spLocks noGrp="1"/>
          </p:cNvSpPr>
          <p:nvPr>
            <p:ph type="title"/>
          </p:nvPr>
        </p:nvSpPr>
        <p:spPr/>
        <p:txBody>
          <a:bodyPr>
            <a:normAutofit fontScale="90000"/>
          </a:bodyPr>
          <a:lstStyle/>
          <a:p>
            <a:pPr algn="ctr"/>
            <a:r>
              <a:rPr lang="en-US" b="1" dirty="0" smtClean="0"/>
              <a:t>Conclusions</a:t>
            </a:r>
            <a:endParaRPr lang="en-US" b="1" dirty="0"/>
          </a:p>
        </p:txBody>
      </p:sp>
      <p:sp>
        <p:nvSpPr>
          <p:cNvPr id="4" name="Text Placeholder 3"/>
          <p:cNvSpPr>
            <a:spLocks noGrp="1"/>
          </p:cNvSpPr>
          <p:nvPr>
            <p:ph type="body" sz="quarter" idx="10"/>
          </p:nvPr>
        </p:nvSpPr>
        <p:spPr/>
        <p:txBody>
          <a:bodyPr>
            <a:normAutofit fontScale="92500" lnSpcReduction="10000"/>
          </a:bodyPr>
          <a:lstStyle/>
          <a:p>
            <a:r>
              <a:rPr lang="en-US" sz="3000" dirty="0" smtClean="0">
                <a:solidFill>
                  <a:schemeClr val="tx1"/>
                </a:solidFill>
                <a:latin typeface="Aharoni" panose="02010803020104030203" pitchFamily="2" charset="-79"/>
                <a:cs typeface="Aharoni" panose="02010803020104030203" pitchFamily="2" charset="-79"/>
              </a:rPr>
              <a:t>All approaches </a:t>
            </a:r>
            <a:r>
              <a:rPr lang="en-US" sz="3000" dirty="0" smtClean="0">
                <a:solidFill>
                  <a:schemeClr val="tx1"/>
                </a:solidFill>
                <a:latin typeface="Aharoni" panose="02010803020104030203" pitchFamily="2" charset="-79"/>
                <a:cs typeface="Aharoni" panose="02010803020104030203" pitchFamily="2" charset="-79"/>
              </a:rPr>
              <a:t>bring in </a:t>
            </a:r>
            <a:r>
              <a:rPr lang="en-US" sz="3000" dirty="0" smtClean="0">
                <a:solidFill>
                  <a:schemeClr val="tx1"/>
                </a:solidFill>
                <a:latin typeface="Aharoni" panose="02010803020104030203" pitchFamily="2" charset="-79"/>
                <a:cs typeface="Aharoni" panose="02010803020104030203" pitchFamily="2" charset="-79"/>
              </a:rPr>
              <a:t>significant practical value </a:t>
            </a:r>
          </a:p>
          <a:p>
            <a:r>
              <a:rPr lang="en-US" sz="3000" dirty="0" smtClean="0">
                <a:solidFill>
                  <a:schemeClr val="tx1"/>
                </a:solidFill>
                <a:latin typeface="Aharoni" panose="02010803020104030203" pitchFamily="2" charset="-79"/>
                <a:cs typeface="Aharoni" panose="02010803020104030203" pitchFamily="2" charset="-79"/>
              </a:rPr>
              <a:t>Among the three approaches , </a:t>
            </a:r>
            <a:r>
              <a:rPr lang="en-US" sz="3000" dirty="0" smtClean="0">
                <a:solidFill>
                  <a:srgbClr val="0070C0"/>
                </a:solidFill>
                <a:latin typeface="Aharoni" panose="02010803020104030203" pitchFamily="2" charset="-79"/>
                <a:cs typeface="Aharoni" panose="02010803020104030203" pitchFamily="2" charset="-79"/>
              </a:rPr>
              <a:t>Approach 2</a:t>
            </a:r>
            <a:r>
              <a:rPr lang="en-US" sz="3000" dirty="0" smtClean="0">
                <a:solidFill>
                  <a:schemeClr val="tx1"/>
                </a:solidFill>
                <a:latin typeface="Aharoni" panose="02010803020104030203" pitchFamily="2" charset="-79"/>
                <a:cs typeface="Aharoni" panose="02010803020104030203" pitchFamily="2" charset="-79"/>
              </a:rPr>
              <a:t> seems to be more favorable considering the ease of adoption and the </a:t>
            </a:r>
            <a:r>
              <a:rPr lang="en-US" sz="3000" dirty="0" smtClean="0">
                <a:solidFill>
                  <a:srgbClr val="0070C0"/>
                </a:solidFill>
                <a:latin typeface="Aharoni" panose="02010803020104030203" pitchFamily="2" charset="-79"/>
                <a:cs typeface="Aharoni" panose="02010803020104030203" pitchFamily="2" charset="-79"/>
              </a:rPr>
              <a:t>modularity</a:t>
            </a:r>
            <a:r>
              <a:rPr lang="en-US" sz="3000" dirty="0" smtClean="0">
                <a:solidFill>
                  <a:schemeClr val="tx1"/>
                </a:solidFill>
                <a:latin typeface="Aharoni" panose="02010803020104030203" pitchFamily="2" charset="-79"/>
                <a:cs typeface="Aharoni" panose="02010803020104030203" pitchFamily="2" charset="-79"/>
              </a:rPr>
              <a:t> that can be achieved </a:t>
            </a:r>
          </a:p>
          <a:p>
            <a:pPr lvl="1">
              <a:buFont typeface="Courier New" panose="02070309020205020404" pitchFamily="49" charset="0"/>
              <a:buChar char="o"/>
            </a:pPr>
            <a:r>
              <a:rPr lang="en-US" sz="2200" dirty="0" smtClean="0">
                <a:solidFill>
                  <a:srgbClr val="0070C0"/>
                </a:solidFill>
                <a:latin typeface="Aharoni" panose="02010803020104030203" pitchFamily="2" charset="-79"/>
                <a:cs typeface="Aharoni" panose="02010803020104030203" pitchFamily="2" charset="-79"/>
              </a:rPr>
              <a:t>Approach </a:t>
            </a:r>
            <a:r>
              <a:rPr lang="en-US" sz="2200" dirty="0" smtClean="0">
                <a:solidFill>
                  <a:srgbClr val="0070C0"/>
                </a:solidFill>
                <a:latin typeface="Aharoni" panose="02010803020104030203" pitchFamily="2" charset="-79"/>
                <a:cs typeface="Aharoni" panose="02010803020104030203" pitchFamily="2" charset="-79"/>
              </a:rPr>
              <a:t>1</a:t>
            </a:r>
            <a:r>
              <a:rPr lang="en-US" sz="2200" dirty="0" smtClean="0">
                <a:solidFill>
                  <a:schemeClr val="tx1"/>
                </a:solidFill>
                <a:latin typeface="Aharoni" panose="02010803020104030203" pitchFamily="2" charset="-79"/>
                <a:cs typeface="Aharoni" panose="02010803020104030203" pitchFamily="2" charset="-79"/>
              </a:rPr>
              <a:t> might require a major revamp across projects - the way Model states are maintained, propagated and acted upon. </a:t>
            </a:r>
            <a:endParaRPr lang="en-US" sz="2200" dirty="0" smtClean="0">
              <a:solidFill>
                <a:schemeClr val="tx1"/>
              </a:solidFill>
              <a:latin typeface="Aharoni" panose="02010803020104030203" pitchFamily="2" charset="-79"/>
              <a:cs typeface="Aharoni" panose="02010803020104030203" pitchFamily="2" charset="-79"/>
            </a:endParaRPr>
          </a:p>
          <a:p>
            <a:pPr lvl="1">
              <a:buFont typeface="Courier New" panose="02070309020205020404" pitchFamily="49" charset="0"/>
              <a:buChar char="o"/>
            </a:pPr>
            <a:r>
              <a:rPr lang="en-US" sz="2200" dirty="0" smtClean="0">
                <a:solidFill>
                  <a:schemeClr val="tx1"/>
                </a:solidFill>
                <a:latin typeface="Aharoni" panose="02010803020104030203" pitchFamily="2" charset="-79"/>
                <a:cs typeface="Aharoni" panose="02010803020104030203" pitchFamily="2" charset="-79"/>
              </a:rPr>
              <a:t>So </a:t>
            </a:r>
            <a:r>
              <a:rPr lang="en-US" sz="2200" dirty="0" smtClean="0">
                <a:solidFill>
                  <a:schemeClr val="tx1"/>
                </a:solidFill>
                <a:latin typeface="Aharoni" panose="02010803020104030203" pitchFamily="2" charset="-79"/>
                <a:cs typeface="Aharoni" panose="02010803020104030203" pitchFamily="2" charset="-79"/>
              </a:rPr>
              <a:t>this approach may be considered for </a:t>
            </a:r>
            <a:r>
              <a:rPr lang="en-US" sz="2200" dirty="0" smtClean="0">
                <a:solidFill>
                  <a:srgbClr val="0070C0"/>
                </a:solidFill>
                <a:latin typeface="Aharoni" panose="02010803020104030203" pitchFamily="2" charset="-79"/>
                <a:cs typeface="Aharoni" panose="02010803020104030203" pitchFamily="2" charset="-79"/>
              </a:rPr>
              <a:t>long term.</a:t>
            </a:r>
            <a:r>
              <a:rPr lang="en-US" sz="2200" dirty="0" smtClean="0">
                <a:solidFill>
                  <a:schemeClr val="tx1"/>
                </a:solidFill>
                <a:latin typeface="Aharoni" panose="02010803020104030203" pitchFamily="2" charset="-79"/>
                <a:cs typeface="Aharoni" panose="02010803020104030203" pitchFamily="2" charset="-79"/>
              </a:rPr>
              <a:t> </a:t>
            </a:r>
            <a:endParaRPr lang="en-US" sz="2200" dirty="0" smtClean="0">
              <a:solidFill>
                <a:schemeClr val="tx1"/>
              </a:solidFill>
              <a:latin typeface="Aharoni" panose="02010803020104030203" pitchFamily="2" charset="-79"/>
              <a:cs typeface="Aharoni" panose="02010803020104030203" pitchFamily="2" charset="-79"/>
            </a:endParaRPr>
          </a:p>
          <a:p>
            <a:pPr lvl="1">
              <a:buFont typeface="Courier New" panose="02070309020205020404" pitchFamily="49" charset="0"/>
              <a:buChar char="o"/>
            </a:pPr>
            <a:r>
              <a:rPr lang="en-US" sz="2200" dirty="0">
                <a:solidFill>
                  <a:srgbClr val="0070C0"/>
                </a:solidFill>
                <a:latin typeface="Aharoni" panose="02010803020104030203" pitchFamily="2" charset="-79"/>
                <a:cs typeface="Aharoni" panose="02010803020104030203" pitchFamily="2" charset="-79"/>
              </a:rPr>
              <a:t>Approach 2</a:t>
            </a:r>
            <a:r>
              <a:rPr lang="en-US" sz="2200" dirty="0">
                <a:solidFill>
                  <a:schemeClr val="tx1"/>
                </a:solidFill>
                <a:latin typeface="Aharoni" panose="02010803020104030203" pitchFamily="2" charset="-79"/>
                <a:cs typeface="Aharoni" panose="02010803020104030203" pitchFamily="2" charset="-79"/>
              </a:rPr>
              <a:t> might be favorable from a component level </a:t>
            </a:r>
            <a:endParaRPr lang="en-US" sz="22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1800" dirty="0" smtClean="0">
                <a:solidFill>
                  <a:srgbClr val="0070C0"/>
                </a:solidFill>
                <a:latin typeface="Aharoni" panose="02010803020104030203" pitchFamily="2" charset="-79"/>
                <a:cs typeface="Aharoni" panose="02010803020104030203" pitchFamily="2" charset="-79"/>
              </a:rPr>
              <a:t>standard </a:t>
            </a:r>
            <a:r>
              <a:rPr lang="en-US" sz="1800" dirty="0">
                <a:solidFill>
                  <a:srgbClr val="0070C0"/>
                </a:solidFill>
                <a:latin typeface="Aharoni" panose="02010803020104030203" pitchFamily="2" charset="-79"/>
                <a:cs typeface="Aharoni" panose="02010803020104030203" pitchFamily="2" charset="-79"/>
              </a:rPr>
              <a:t>API </a:t>
            </a:r>
            <a:r>
              <a:rPr lang="en-US" sz="1800" dirty="0">
                <a:solidFill>
                  <a:schemeClr val="tx1"/>
                </a:solidFill>
                <a:latin typeface="Aharoni" panose="02010803020104030203" pitchFamily="2" charset="-79"/>
                <a:cs typeface="Aharoni" panose="02010803020104030203" pitchFamily="2" charset="-79"/>
              </a:rPr>
              <a:t>and </a:t>
            </a:r>
            <a:endParaRPr lang="en-US" sz="18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1800" dirty="0" smtClean="0">
                <a:solidFill>
                  <a:srgbClr val="0070C0"/>
                </a:solidFill>
                <a:latin typeface="Aharoni" panose="02010803020104030203" pitchFamily="2" charset="-79"/>
                <a:cs typeface="Aharoni" panose="02010803020104030203" pitchFamily="2" charset="-79"/>
              </a:rPr>
              <a:t>model </a:t>
            </a:r>
            <a:r>
              <a:rPr lang="en-US" sz="1800" dirty="0">
                <a:solidFill>
                  <a:srgbClr val="0070C0"/>
                </a:solidFill>
                <a:latin typeface="Aharoni" panose="02010803020104030203" pitchFamily="2" charset="-79"/>
                <a:cs typeface="Aharoni" panose="02010803020104030203" pitchFamily="2" charset="-79"/>
              </a:rPr>
              <a:t>alignment </a:t>
            </a:r>
            <a:r>
              <a:rPr lang="en-US" sz="1800" dirty="0">
                <a:solidFill>
                  <a:schemeClr val="tx1"/>
                </a:solidFill>
                <a:latin typeface="Aharoni" panose="02010803020104030203" pitchFamily="2" charset="-79"/>
                <a:cs typeface="Aharoni" panose="02010803020104030203" pitchFamily="2" charset="-79"/>
              </a:rPr>
              <a:t>point of view as flexible proxy components can be supported</a:t>
            </a:r>
          </a:p>
          <a:p>
            <a:pPr lvl="1">
              <a:buFont typeface="Courier New" panose="02070309020205020404" pitchFamily="49" charset="0"/>
              <a:buChar char="o"/>
            </a:pPr>
            <a:r>
              <a:rPr lang="en-US" sz="2200" dirty="0" smtClean="0">
                <a:solidFill>
                  <a:srgbClr val="0070C0"/>
                </a:solidFill>
                <a:latin typeface="Aharoni" panose="02010803020104030203" pitchFamily="2" charset="-79"/>
                <a:cs typeface="Aharoni" panose="02010803020104030203" pitchFamily="2" charset="-79"/>
              </a:rPr>
              <a:t>Approach </a:t>
            </a:r>
            <a:r>
              <a:rPr lang="en-US" sz="2200" dirty="0">
                <a:solidFill>
                  <a:srgbClr val="0070C0"/>
                </a:solidFill>
                <a:latin typeface="Aharoni" panose="02010803020104030203" pitchFamily="2" charset="-79"/>
                <a:cs typeface="Aharoni" panose="02010803020104030203" pitchFamily="2" charset="-79"/>
              </a:rPr>
              <a:t>2</a:t>
            </a:r>
            <a:r>
              <a:rPr lang="en-US" sz="2200" dirty="0">
                <a:solidFill>
                  <a:schemeClr val="tx1"/>
                </a:solidFill>
                <a:latin typeface="Aharoni" panose="02010803020104030203" pitchFamily="2" charset="-79"/>
                <a:cs typeface="Aharoni" panose="02010803020104030203" pitchFamily="2" charset="-79"/>
              </a:rPr>
              <a:t> can also leverage some of the concept of domain context pattern described </a:t>
            </a:r>
            <a:r>
              <a:rPr lang="en-US" sz="2200" dirty="0" smtClean="0">
                <a:solidFill>
                  <a:schemeClr val="tx1"/>
                </a:solidFill>
                <a:latin typeface="Aharoni" panose="02010803020104030203" pitchFamily="2" charset="-79"/>
                <a:cs typeface="Aharoni" panose="02010803020104030203" pitchFamily="2" charset="-79"/>
              </a:rPr>
              <a:t>n </a:t>
            </a:r>
            <a:r>
              <a:rPr lang="en-US" sz="2200" dirty="0">
                <a:solidFill>
                  <a:schemeClr val="tx1"/>
                </a:solidFill>
                <a:latin typeface="Aharoni" panose="02010803020104030203" pitchFamily="2" charset="-79"/>
                <a:cs typeface="Aharoni" panose="02010803020104030203" pitchFamily="2" charset="-79"/>
              </a:rPr>
              <a:t>approach </a:t>
            </a:r>
            <a:r>
              <a:rPr lang="en-US" sz="2200" dirty="0" smtClean="0">
                <a:solidFill>
                  <a:schemeClr val="tx1"/>
                </a:solidFill>
                <a:latin typeface="Aharoni" panose="02010803020104030203" pitchFamily="2" charset="-79"/>
                <a:cs typeface="Aharoni" panose="02010803020104030203" pitchFamily="2" charset="-79"/>
              </a:rPr>
              <a:t>1</a:t>
            </a:r>
          </a:p>
          <a:p>
            <a:pPr lvl="1">
              <a:buFont typeface="Courier New" panose="02070309020205020404" pitchFamily="49" charset="0"/>
              <a:buChar char="o"/>
            </a:pPr>
            <a:r>
              <a:rPr lang="en-US" sz="2200" dirty="0">
                <a:solidFill>
                  <a:srgbClr val="0070C0"/>
                </a:solidFill>
                <a:latin typeface="Aharoni" panose="02010803020104030203" pitchFamily="2" charset="-79"/>
                <a:cs typeface="Aharoni" panose="02010803020104030203" pitchFamily="2" charset="-79"/>
              </a:rPr>
              <a:t>Approach 3</a:t>
            </a:r>
            <a:r>
              <a:rPr lang="en-US" sz="2200" dirty="0">
                <a:solidFill>
                  <a:schemeClr val="tx1"/>
                </a:solidFill>
                <a:latin typeface="Aharoni" panose="02010803020104030203" pitchFamily="2" charset="-79"/>
                <a:cs typeface="Aharoni" panose="02010803020104030203" pitchFamily="2" charset="-79"/>
              </a:rPr>
              <a:t> is more of an </a:t>
            </a:r>
            <a:r>
              <a:rPr lang="en-US" sz="2200" dirty="0">
                <a:solidFill>
                  <a:srgbClr val="0070C0"/>
                </a:solidFill>
                <a:latin typeface="Aharoni" panose="02010803020104030203" pitchFamily="2" charset="-79"/>
                <a:cs typeface="Aharoni" panose="02010803020104030203" pitchFamily="2" charset="-79"/>
              </a:rPr>
              <a:t>implementation approach </a:t>
            </a:r>
            <a:r>
              <a:rPr lang="en-US" sz="2200" dirty="0">
                <a:solidFill>
                  <a:schemeClr val="tx1"/>
                </a:solidFill>
                <a:latin typeface="Aharoni" panose="02010803020104030203" pitchFamily="2" charset="-79"/>
                <a:cs typeface="Aharoni" panose="02010803020104030203" pitchFamily="2" charset="-79"/>
              </a:rPr>
              <a:t>with focus on discovery and interaction of MS. </a:t>
            </a:r>
          </a:p>
          <a:p>
            <a:pPr lvl="2">
              <a:buFont typeface="Wingdings" panose="05000000000000000000" pitchFamily="2" charset="2"/>
              <a:buChar char="ü"/>
            </a:pPr>
            <a:r>
              <a:rPr lang="en-US" sz="1800" dirty="0">
                <a:solidFill>
                  <a:schemeClr val="tx1"/>
                </a:solidFill>
                <a:latin typeface="Aharoni" panose="02010803020104030203" pitchFamily="2" charset="-79"/>
                <a:cs typeface="Aharoni" panose="02010803020104030203" pitchFamily="2" charset="-79"/>
              </a:rPr>
              <a:t>MS still need to be structured well, consistent and follow cloud native principles to leverage benefit of this approach. </a:t>
            </a:r>
          </a:p>
          <a:p>
            <a:endParaRPr lang="en-US" sz="3000" dirty="0" smtClean="0">
              <a:latin typeface="Aharoni" panose="02010803020104030203" pitchFamily="2" charset="-79"/>
              <a:cs typeface="Aharoni" panose="02010803020104030203" pitchFamily="2" charset="-79"/>
            </a:endParaRPr>
          </a:p>
          <a:p>
            <a:endParaRPr lang="en-US" sz="2400" dirty="0"/>
          </a:p>
        </p:txBody>
      </p:sp>
    </p:spTree>
    <p:extLst>
      <p:ext uri="{BB962C8B-B14F-4D97-AF65-F5344CB8AC3E}">
        <p14:creationId xmlns:p14="http://schemas.microsoft.com/office/powerpoint/2010/main" val="3409750681"/>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66522" y="2685186"/>
            <a:ext cx="11332718" cy="1514822"/>
          </a:xfrm>
        </p:spPr>
        <p:txBody>
          <a:bodyPr>
            <a:normAutofit/>
          </a:bodyPr>
          <a:lstStyle/>
          <a:p>
            <a:r>
              <a:rPr lang="en-US" sz="2800" b="1" dirty="0" smtClean="0"/>
              <a:t>Backup Slides – Service Mesh</a:t>
            </a:r>
            <a:endParaRPr lang="en-US" sz="2400"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34</a:t>
            </a:fld>
            <a:endParaRPr lang="en-US" dirty="0"/>
          </a:p>
        </p:txBody>
      </p:sp>
    </p:spTree>
    <p:extLst>
      <p:ext uri="{BB962C8B-B14F-4D97-AF65-F5344CB8AC3E}">
        <p14:creationId xmlns:p14="http://schemas.microsoft.com/office/powerpoint/2010/main" val="3937713610"/>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6200" y="186690"/>
            <a:ext cx="10844563" cy="615553"/>
          </a:xfrm>
        </p:spPr>
        <p:txBody>
          <a:bodyPr>
            <a:normAutofit fontScale="90000"/>
          </a:bodyPr>
          <a:lstStyle/>
          <a:p>
            <a:r>
              <a:rPr lang="en-US" altLang="zh-CN" sz="3600" b="1" dirty="0" smtClean="0">
                <a:solidFill>
                  <a:schemeClr val="bg1"/>
                </a:solidFill>
                <a:latin typeface="Arial" panose="020B0604020202020204" pitchFamily="34" charset="0"/>
                <a:ea typeface="+mj-ea"/>
              </a:rPr>
              <a:t>Why Service Mesh? </a:t>
            </a:r>
            <a:br>
              <a:rPr lang="en-US" altLang="zh-CN" sz="3600" b="1" dirty="0" smtClean="0">
                <a:solidFill>
                  <a:schemeClr val="bg1"/>
                </a:solidFill>
                <a:latin typeface="Arial" panose="020B0604020202020204" pitchFamily="34" charset="0"/>
                <a:ea typeface="+mj-ea"/>
              </a:rPr>
            </a:br>
            <a:r>
              <a:rPr lang="en-US" altLang="zh-CN" sz="2200" b="1" dirty="0" smtClean="0">
                <a:solidFill>
                  <a:schemeClr val="bg1"/>
                </a:solidFill>
                <a:latin typeface="Arial" panose="020B0604020202020204" pitchFamily="34" charset="0"/>
                <a:ea typeface="+mj-ea"/>
              </a:rPr>
              <a:t>(see [2] &amp; [4])</a:t>
            </a:r>
            <a:endParaRPr lang="en-US" sz="2200" b="1" dirty="0">
              <a:solidFill>
                <a:schemeClr val="bg1"/>
              </a:solidFill>
              <a:latin typeface="Arial" panose="020B0604020202020204" pitchFamily="34" charset="0"/>
              <a:ea typeface="+mj-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514985" y="929645"/>
            <a:ext cx="6465570" cy="58146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r>
              <a:rPr lang="en-US" sz="2400" dirty="0" smtClean="0"/>
              <a:t>Microservice comes with a price</a:t>
            </a:r>
            <a:endParaRPr lang="zh-CN" altLang="en-US" sz="2400" dirty="0" smtClean="0">
              <a:ea typeface="SimSun" panose="02010600030101010101" pitchFamily="2" charset="-122"/>
            </a:endParaRPr>
          </a:p>
          <a:p>
            <a:pPr marL="342900" indent="-342900">
              <a:buFont typeface="Wingdings" panose="05000000000000000000" charset="0"/>
              <a:buChar char=""/>
            </a:pPr>
            <a:r>
              <a:rPr lang="en-US" sz="2400" dirty="0" smtClean="0"/>
              <a:t>The complicity of a large distributed system</a:t>
            </a:r>
          </a:p>
          <a:p>
            <a:pPr marL="800100" lvl="1" indent="-342900">
              <a:buFont typeface="Wingdings" panose="05000000000000000000" charset="0"/>
              <a:buChar char=""/>
            </a:pPr>
            <a:r>
              <a:rPr lang="en-US" sz="2000" dirty="0" smtClean="0"/>
              <a:t>Service discovery/load balancing</a:t>
            </a:r>
          </a:p>
          <a:p>
            <a:pPr marL="800100" lvl="1" indent="-342900">
              <a:buFont typeface="Wingdings" panose="05000000000000000000" charset="0"/>
              <a:buChar char=""/>
            </a:pPr>
            <a:r>
              <a:rPr lang="en-US" sz="2000" dirty="0" smtClean="0"/>
              <a:t>How to secure the west-east communication</a:t>
            </a:r>
          </a:p>
          <a:p>
            <a:pPr marL="800100" lvl="1" indent="-342900">
              <a:buFont typeface="Wingdings" panose="05000000000000000000" charset="0"/>
              <a:buChar char=""/>
            </a:pPr>
            <a:r>
              <a:rPr lang="en-US" sz="2000" dirty="0" smtClean="0"/>
              <a:t>How to get inside visibility of the systems(Metrics, Topology, tracing)</a:t>
            </a:r>
          </a:p>
          <a:p>
            <a:pPr marL="800100" lvl="1" indent="-342900">
              <a:buFont typeface="Wingdings" panose="05000000000000000000" charset="0"/>
              <a:buChar char=""/>
            </a:pPr>
            <a:r>
              <a:rPr lang="en-US" sz="2000" dirty="0" smtClean="0"/>
              <a:t>How to improve operation efficiency(Canary deployment, Resiliency testing, Rate limiting, White list) </a:t>
            </a:r>
            <a:endParaRPr lang="en-US" altLang="en-US" sz="2000" dirty="0" smtClean="0">
              <a:ea typeface="SimSun" panose="02010600030101010101" pitchFamily="2" charset="-122"/>
            </a:endParaRPr>
          </a:p>
          <a:p>
            <a:pPr marL="342900" indent="-342900">
              <a:buFont typeface="Wingdings" panose="05000000000000000000" charset="0"/>
              <a:buChar char=""/>
            </a:pPr>
            <a:r>
              <a:rPr lang="en-US" sz="2400" dirty="0" smtClean="0"/>
              <a:t>The Complicity of multi-tech stacks</a:t>
            </a:r>
          </a:p>
          <a:p>
            <a:pPr marL="800100" lvl="1" indent="-342900">
              <a:buFont typeface="Wingdings" panose="05000000000000000000" charset="0"/>
              <a:buChar char=""/>
            </a:pPr>
            <a:r>
              <a:rPr lang="en-US" sz="2000" dirty="0" smtClean="0"/>
              <a:t>The common above infrastructure need to be implemented in every application services</a:t>
            </a:r>
          </a:p>
          <a:p>
            <a:pPr marL="800100" lvl="1" indent="-342900">
              <a:buFont typeface="Wingdings" panose="05000000000000000000" charset="0"/>
              <a:buChar char=""/>
            </a:pPr>
            <a:r>
              <a:rPr lang="en-US" sz="2000" dirty="0" smtClean="0"/>
              <a:t>Management of libs for multiple languages/frameworks</a:t>
            </a:r>
          </a:p>
          <a:p>
            <a:pPr marL="800100" lvl="1" indent="-342900">
              <a:buFont typeface="Wingdings" panose="05000000000000000000" charset="0"/>
              <a:buChar char=""/>
            </a:pPr>
            <a:r>
              <a:rPr lang="en-US" sz="2000" dirty="0" smtClean="0"/>
              <a:t>Management of multiple version of libs</a:t>
            </a:r>
          </a:p>
          <a:p>
            <a:pPr marL="800100" lvl="1" indent="-342900">
              <a:buFont typeface="Wingdings" panose="05000000000000000000" charset="0"/>
              <a:buChar char=""/>
            </a:pPr>
            <a:r>
              <a:rPr lang="en-US" sz="2000" dirty="0" smtClean="0"/>
              <a:t>These challenges tend to break the multi-tech stack promise of Microservice Architecture</a:t>
            </a:r>
          </a:p>
          <a:p>
            <a:pPr marL="800100" lvl="1" indent="-342900">
              <a:buFont typeface="Wingdings" panose="05000000000000000000" charset="0"/>
              <a:buChar char=""/>
            </a:pPr>
            <a:endParaRPr lang="en-US" sz="2000" dirty="0" smtClean="0"/>
          </a:p>
        </p:txBody>
      </p:sp>
      <p:grpSp>
        <p:nvGrpSpPr>
          <p:cNvPr id="11" name="组合 10"/>
          <p:cNvGrpSpPr/>
          <p:nvPr/>
        </p:nvGrpSpPr>
        <p:grpSpPr>
          <a:xfrm>
            <a:off x="8059420" y="3265170"/>
            <a:ext cx="3736340" cy="3204845"/>
            <a:chOff x="12692" y="5142"/>
            <a:chExt cx="5884" cy="5047"/>
          </a:xfrm>
        </p:grpSpPr>
        <p:pic>
          <p:nvPicPr>
            <p:cNvPr id="8" name="图片 7"/>
            <p:cNvPicPr>
              <a:picLocks noChangeAspect="1"/>
            </p:cNvPicPr>
            <p:nvPr/>
          </p:nvPicPr>
          <p:blipFill>
            <a:blip r:embed="rId3"/>
            <a:stretch>
              <a:fillRect/>
            </a:stretch>
          </p:blipFill>
          <p:spPr>
            <a:xfrm>
              <a:off x="13212" y="6469"/>
              <a:ext cx="5364" cy="3720"/>
            </a:xfrm>
            <a:prstGeom prst="rect">
              <a:avLst/>
            </a:prstGeom>
          </p:spPr>
        </p:pic>
        <p:cxnSp>
          <p:nvCxnSpPr>
            <p:cNvPr id="9" name="直接箭头连接符 8"/>
            <p:cNvCxnSpPr/>
            <p:nvPr/>
          </p:nvCxnSpPr>
          <p:spPr>
            <a:xfrm flipH="1">
              <a:off x="16716" y="5142"/>
              <a:ext cx="498" cy="2067"/>
            </a:xfrm>
            <a:prstGeom prst="straightConnector1">
              <a:avLst/>
            </a:prstGeom>
            <a:noFill/>
            <a:ln w="25400" cap="flat">
              <a:solidFill>
                <a:schemeClr val="accent1"/>
              </a:solidFill>
              <a:prstDash val="solid"/>
              <a:round/>
              <a:tailEnd type="arrow"/>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10" name="文本框 9"/>
            <p:cNvSpPr txBox="1"/>
            <p:nvPr/>
          </p:nvSpPr>
          <p:spPr>
            <a:xfrm>
              <a:off x="12692" y="5927"/>
              <a:ext cx="4024" cy="1014"/>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p>
              <a:pPr marL="0" marR="0" indent="0" algn="l" defTabSz="457200" rtl="0" fontAlgn="auto" latinLnBrk="0" hangingPunct="0">
                <a:lnSpc>
                  <a:spcPct val="100000"/>
                </a:lnSpc>
                <a:spcBef>
                  <a:spcPts val="0"/>
                </a:spcBef>
                <a:spcAft>
                  <a:spcPts val="0"/>
                </a:spcAft>
                <a:buClrTx/>
                <a:buSzTx/>
                <a:buFontTx/>
                <a:buNone/>
              </a:pPr>
              <a:r>
                <a:rPr kumimoji="0" lang="en-US" altLang="zh-CN" sz="1800" b="0" i="0" u="none" strike="noStrike" cap="none" spc="0" normalizeH="0" baseline="0">
                  <a:ln>
                    <a:noFill/>
                  </a:ln>
                  <a:solidFill>
                    <a:srgbClr val="000000"/>
                  </a:solidFill>
                  <a:effectLst/>
                  <a:uFillTx/>
                  <a:latin typeface="+mn-lt"/>
                  <a:ea typeface="+mn-ea"/>
                  <a:cs typeface="+mn-cs"/>
                  <a:sym typeface="Calibri" panose="020F0502020204030204"/>
                </a:rPr>
                <a:t>The deployment scale could be very large</a:t>
              </a:r>
            </a:p>
          </p:txBody>
        </p:sp>
      </p:grpSp>
      <p:graphicFrame>
        <p:nvGraphicFramePr>
          <p:cNvPr id="12" name="对象 11"/>
          <p:cNvGraphicFramePr/>
          <p:nvPr/>
        </p:nvGraphicFramePr>
        <p:xfrm>
          <a:off x="6980555" y="232410"/>
          <a:ext cx="1899285" cy="2889885"/>
        </p:xfrm>
        <a:graphic>
          <a:graphicData uri="http://schemas.openxmlformats.org/presentationml/2006/ole">
            <mc:AlternateContent xmlns:mc="http://schemas.openxmlformats.org/markup-compatibility/2006">
              <mc:Choice xmlns:v="urn:schemas-microsoft-com:vml" Requires="v">
                <p:oleObj spid="_x0000_s2108" r:id="rId4" imgW="1897380" imgH="2887980" progId="Paint.Picture">
                  <p:embed/>
                </p:oleObj>
              </mc:Choice>
              <mc:Fallback>
                <p:oleObj r:id="rId4" imgW="1897380" imgH="2887980" progId="Paint.Picture">
                  <p:embed/>
                  <p:pic>
                    <p:nvPicPr>
                      <p:cNvPr id="0" name=""/>
                      <p:cNvPicPr/>
                      <p:nvPr/>
                    </p:nvPicPr>
                    <p:blipFill>
                      <a:blip r:embed="rId5"/>
                      <a:stretch>
                        <a:fillRect/>
                      </a:stretch>
                    </p:blipFill>
                    <p:spPr>
                      <a:xfrm>
                        <a:off x="6980555" y="232410"/>
                        <a:ext cx="1899285" cy="2889885"/>
                      </a:xfrm>
                      <a:prstGeom prst="rect">
                        <a:avLst/>
                      </a:prstGeom>
                    </p:spPr>
                  </p:pic>
                </p:oleObj>
              </mc:Fallback>
            </mc:AlternateContent>
          </a:graphicData>
        </a:graphic>
      </p:graphicFrame>
      <p:graphicFrame>
        <p:nvGraphicFramePr>
          <p:cNvPr id="14" name="对象 13"/>
          <p:cNvGraphicFramePr/>
          <p:nvPr/>
        </p:nvGraphicFramePr>
        <p:xfrm>
          <a:off x="8879840" y="186690"/>
          <a:ext cx="3256280" cy="3012440"/>
        </p:xfrm>
        <a:graphic>
          <a:graphicData uri="http://schemas.openxmlformats.org/presentationml/2006/ole">
            <mc:AlternateContent xmlns:mc="http://schemas.openxmlformats.org/markup-compatibility/2006">
              <mc:Choice xmlns:v="urn:schemas-microsoft-com:vml" Requires="v">
                <p:oleObj spid="_x0000_s2109" r:id="rId6" imgW="3253740" imgH="3009900" progId="Paint.Picture">
                  <p:embed/>
                </p:oleObj>
              </mc:Choice>
              <mc:Fallback>
                <p:oleObj r:id="rId6" imgW="3253740" imgH="3009900" progId="Paint.Picture">
                  <p:embed/>
                  <p:pic>
                    <p:nvPicPr>
                      <p:cNvPr id="0" name=""/>
                      <p:cNvPicPr/>
                      <p:nvPr/>
                    </p:nvPicPr>
                    <p:blipFill>
                      <a:blip r:embed="rId7"/>
                      <a:stretch>
                        <a:fillRect/>
                      </a:stretch>
                    </p:blipFill>
                    <p:spPr>
                      <a:xfrm>
                        <a:off x="8879840" y="186690"/>
                        <a:ext cx="3256280" cy="3012440"/>
                      </a:xfrm>
                      <a:prstGeom prst="rect">
                        <a:avLst/>
                      </a:prstGeom>
                    </p:spPr>
                  </p:pic>
                </p:oleObj>
              </mc:Fallback>
            </mc:AlternateContent>
          </a:graphicData>
        </a:graphic>
      </p:graphicFrame>
    </p:spTree>
    <p:extLst>
      <p:ext uri="{BB962C8B-B14F-4D97-AF65-F5344CB8AC3E}">
        <p14:creationId xmlns:p14="http://schemas.microsoft.com/office/powerpoint/2010/main" val="2517340154"/>
      </p:ext>
    </p:extLst>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p:nvPr/>
        </p:nvSpPr>
        <p:spPr>
          <a:xfrm>
            <a:off x="2932696" y="2461118"/>
            <a:ext cx="2216149" cy="1720920"/>
          </a:xfrm>
          <a:prstGeom prst="rect">
            <a:avLst/>
          </a:prstGeom>
          <a:blipFill>
            <a:blip r:embed="rId2" cstate="print"/>
            <a:stretch>
              <a:fillRect/>
            </a:stretch>
          </a:blipFill>
        </p:spPr>
        <p:txBody>
          <a:bodyPr wrap="square" lIns="0" tIns="0" rIns="0" bIns="0" rtlCol="0"/>
          <a:lstStyle/>
          <a:p>
            <a:endParaRPr sz="820"/>
          </a:p>
        </p:txBody>
      </p:sp>
      <p:sp>
        <p:nvSpPr>
          <p:cNvPr id="5" name="object 4"/>
          <p:cNvSpPr/>
          <p:nvPr/>
        </p:nvSpPr>
        <p:spPr>
          <a:xfrm>
            <a:off x="2999371" y="2492076"/>
            <a:ext cx="2082960" cy="1621139"/>
          </a:xfrm>
          <a:custGeom>
            <a:avLst/>
            <a:gdLst/>
            <a:ahLst/>
            <a:cxnLst/>
            <a:rect l="l" t="t" r="r" b="b"/>
            <a:pathLst>
              <a:path w="3434715" h="3564254">
                <a:moveTo>
                  <a:pt x="0" y="0"/>
                </a:moveTo>
                <a:lnTo>
                  <a:pt x="3434460" y="0"/>
                </a:lnTo>
                <a:lnTo>
                  <a:pt x="3434460" y="3563744"/>
                </a:lnTo>
                <a:lnTo>
                  <a:pt x="0" y="3563744"/>
                </a:lnTo>
                <a:lnTo>
                  <a:pt x="0" y="0"/>
                </a:lnTo>
                <a:close/>
              </a:path>
            </a:pathLst>
          </a:custGeom>
          <a:solidFill>
            <a:srgbClr val="FFFFFF"/>
          </a:solidFill>
        </p:spPr>
        <p:txBody>
          <a:bodyPr wrap="square" lIns="0" tIns="0" rIns="0" bIns="0" rtlCol="0"/>
          <a:lstStyle/>
          <a:p>
            <a:endParaRPr sz="820"/>
          </a:p>
        </p:txBody>
      </p:sp>
      <p:sp>
        <p:nvSpPr>
          <p:cNvPr id="6" name="object 5"/>
          <p:cNvSpPr/>
          <p:nvPr/>
        </p:nvSpPr>
        <p:spPr>
          <a:xfrm>
            <a:off x="2999371" y="2492076"/>
            <a:ext cx="2082960" cy="1621139"/>
          </a:xfrm>
          <a:custGeom>
            <a:avLst/>
            <a:gdLst/>
            <a:ahLst/>
            <a:cxnLst/>
            <a:rect l="l" t="t" r="r" b="b"/>
            <a:pathLst>
              <a:path w="3434715" h="3564254">
                <a:moveTo>
                  <a:pt x="0" y="0"/>
                </a:moveTo>
                <a:lnTo>
                  <a:pt x="3434450" y="0"/>
                </a:lnTo>
                <a:lnTo>
                  <a:pt x="3434450"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7" name="object 6"/>
          <p:cNvSpPr txBox="1"/>
          <p:nvPr/>
        </p:nvSpPr>
        <p:spPr>
          <a:xfrm>
            <a:off x="3072130" y="3012255"/>
            <a:ext cx="574556" cy="282575"/>
          </a:xfrm>
          <a:prstGeom prst="rect">
            <a:avLst/>
          </a:prstGeom>
        </p:spPr>
        <p:txBody>
          <a:bodyPr vert="horz" wrap="square" lIns="0" tIns="6065" rIns="0" bIns="0" rtlCol="0">
            <a:spAutoFit/>
          </a:bodyPr>
          <a:lstStyle/>
          <a:p>
            <a:pPr marL="12700">
              <a:lnSpc>
                <a:spcPct val="100000"/>
              </a:lnSpc>
              <a:spcBef>
                <a:spcPts val="105"/>
              </a:spcBef>
            </a:pPr>
            <a:r>
              <a:rPr sz="1795" spc="-5" dirty="0">
                <a:solidFill>
                  <a:srgbClr val="32324B"/>
                </a:solidFill>
                <a:latin typeface="Arial" panose="020B0604020202020204"/>
                <a:cs typeface="Arial" panose="020B0604020202020204"/>
              </a:rPr>
              <a:t>I</a:t>
            </a:r>
            <a:r>
              <a:rPr sz="1795" dirty="0">
                <a:solidFill>
                  <a:srgbClr val="32324B"/>
                </a:solidFill>
                <a:latin typeface="Arial" panose="020B0604020202020204"/>
                <a:cs typeface="Arial" panose="020B0604020202020204"/>
              </a:rPr>
              <a:t>s</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io</a:t>
            </a:r>
            <a:endParaRPr sz="1795" dirty="0">
              <a:latin typeface="Arial" panose="020B0604020202020204"/>
              <a:cs typeface="Arial" panose="020B0604020202020204"/>
            </a:endParaRPr>
          </a:p>
        </p:txBody>
      </p:sp>
      <p:sp>
        <p:nvSpPr>
          <p:cNvPr id="8" name="object 8"/>
          <p:cNvSpPr/>
          <p:nvPr/>
        </p:nvSpPr>
        <p:spPr>
          <a:xfrm>
            <a:off x="449841" y="2314271"/>
            <a:ext cx="5098383" cy="2014614"/>
          </a:xfrm>
          <a:prstGeom prst="rect">
            <a:avLst/>
          </a:prstGeom>
          <a:blipFill>
            <a:blip r:embed="rId3" cstate="print"/>
            <a:stretch>
              <a:fillRect/>
            </a:stretch>
          </a:blipFill>
        </p:spPr>
        <p:txBody>
          <a:bodyPr wrap="square" lIns="0" tIns="0" rIns="0" bIns="0" rtlCol="0"/>
          <a:lstStyle/>
          <a:p>
            <a:endParaRPr sz="820"/>
          </a:p>
        </p:txBody>
      </p:sp>
      <p:sp>
        <p:nvSpPr>
          <p:cNvPr id="9" name="object 9"/>
          <p:cNvSpPr/>
          <p:nvPr/>
        </p:nvSpPr>
        <p:spPr>
          <a:xfrm>
            <a:off x="516515" y="2345228"/>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10" name="object 10"/>
          <p:cNvSpPr/>
          <p:nvPr/>
        </p:nvSpPr>
        <p:spPr>
          <a:xfrm>
            <a:off x="770305" y="2461118"/>
            <a:ext cx="2072944" cy="1720920"/>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836980" y="2492076"/>
            <a:ext cx="1939707" cy="1621139"/>
          </a:xfrm>
          <a:custGeom>
            <a:avLst/>
            <a:gdLst/>
            <a:ahLst/>
            <a:cxnLst/>
            <a:rect l="l" t="t" r="r" b="b"/>
            <a:pathLst>
              <a:path w="3198495" h="3564254">
                <a:moveTo>
                  <a:pt x="0" y="0"/>
                </a:moveTo>
                <a:lnTo>
                  <a:pt x="3198300" y="0"/>
                </a:lnTo>
                <a:lnTo>
                  <a:pt x="3198300" y="3563744"/>
                </a:lnTo>
                <a:lnTo>
                  <a:pt x="0" y="3563744"/>
                </a:lnTo>
                <a:lnTo>
                  <a:pt x="0" y="0"/>
                </a:lnTo>
                <a:close/>
              </a:path>
            </a:pathLst>
          </a:custGeom>
          <a:solidFill>
            <a:srgbClr val="FFFFFF"/>
          </a:solidFill>
        </p:spPr>
        <p:txBody>
          <a:bodyPr wrap="square" lIns="0" tIns="0" rIns="0" bIns="0" rtlCol="0"/>
          <a:lstStyle/>
          <a:p>
            <a:endParaRPr sz="820"/>
          </a:p>
        </p:txBody>
      </p:sp>
      <p:sp>
        <p:nvSpPr>
          <p:cNvPr id="12" name="object 12"/>
          <p:cNvSpPr txBox="1"/>
          <p:nvPr/>
        </p:nvSpPr>
        <p:spPr>
          <a:xfrm>
            <a:off x="837013" y="2492115"/>
            <a:ext cx="1939713" cy="1621155"/>
          </a:xfrm>
          <a:prstGeom prst="rect">
            <a:avLst/>
          </a:prstGeom>
          <a:ln w="52354">
            <a:solidFill>
              <a:srgbClr val="00D2FF"/>
            </a:solidFill>
          </a:ln>
        </p:spPr>
        <p:txBody>
          <a:bodyPr vert="horz" wrap="square" lIns="0" tIns="0" rIns="0" bIns="0" rtlCol="0">
            <a:noAutofit/>
          </a:bodyPr>
          <a:lstStyle/>
          <a:p>
            <a:pPr>
              <a:lnSpc>
                <a:spcPct val="100000"/>
              </a:lnSpc>
            </a:pPr>
            <a:endParaRPr sz="1775" dirty="0">
              <a:latin typeface="Times New Roman" panose="02020603050405020304"/>
              <a:cs typeface="Times New Roman" panose="02020603050405020304"/>
            </a:endParaRPr>
          </a:p>
        </p:txBody>
      </p:sp>
      <p:sp>
        <p:nvSpPr>
          <p:cNvPr id="13" name="object 13"/>
          <p:cNvSpPr/>
          <p:nvPr/>
        </p:nvSpPr>
        <p:spPr>
          <a:xfrm>
            <a:off x="3964895" y="2561169"/>
            <a:ext cx="925455" cy="643056"/>
          </a:xfrm>
          <a:prstGeom prst="rect">
            <a:avLst/>
          </a:prstGeom>
          <a:blipFill>
            <a:blip r:embed="rId5" cstate="print"/>
            <a:stretch>
              <a:fillRect/>
            </a:stretch>
          </a:blipFill>
        </p:spPr>
        <p:txBody>
          <a:bodyPr wrap="square" lIns="0" tIns="0" rIns="0" bIns="0" rtlCol="0"/>
          <a:lstStyle/>
          <a:p>
            <a:endParaRPr sz="820"/>
          </a:p>
        </p:txBody>
      </p:sp>
      <p:sp>
        <p:nvSpPr>
          <p:cNvPr id="14" name="object 14"/>
          <p:cNvSpPr/>
          <p:nvPr/>
        </p:nvSpPr>
        <p:spPr>
          <a:xfrm>
            <a:off x="4031818" y="2592126"/>
            <a:ext cx="791748" cy="543268"/>
          </a:xfrm>
          <a:custGeom>
            <a:avLst/>
            <a:gdLst/>
            <a:ahLst/>
            <a:cxnLst/>
            <a:rect l="l" t="t" r="r" b="b"/>
            <a:pathLst>
              <a:path w="1305559" h="1194435">
                <a:moveTo>
                  <a:pt x="652609" y="0"/>
                </a:moveTo>
                <a:lnTo>
                  <a:pt x="607055" y="1445"/>
                </a:lnTo>
                <a:lnTo>
                  <a:pt x="561679" y="5780"/>
                </a:lnTo>
                <a:lnTo>
                  <a:pt x="516660" y="13005"/>
                </a:lnTo>
                <a:lnTo>
                  <a:pt x="472177" y="23120"/>
                </a:lnTo>
                <a:lnTo>
                  <a:pt x="428408" y="36126"/>
                </a:lnTo>
                <a:lnTo>
                  <a:pt x="385532" y="52021"/>
                </a:lnTo>
                <a:lnTo>
                  <a:pt x="343727" y="70807"/>
                </a:lnTo>
                <a:lnTo>
                  <a:pt x="303172" y="92483"/>
                </a:lnTo>
                <a:lnTo>
                  <a:pt x="264045" y="117048"/>
                </a:lnTo>
                <a:lnTo>
                  <a:pt x="226525" y="144504"/>
                </a:lnTo>
                <a:lnTo>
                  <a:pt x="190790" y="174850"/>
                </a:lnTo>
                <a:lnTo>
                  <a:pt x="156101" y="209108"/>
                </a:lnTo>
                <a:lnTo>
                  <a:pt x="124881" y="245149"/>
                </a:lnTo>
                <a:lnTo>
                  <a:pt x="97129" y="282785"/>
                </a:lnTo>
                <a:lnTo>
                  <a:pt x="72847" y="321829"/>
                </a:lnTo>
                <a:lnTo>
                  <a:pt x="52033" y="362093"/>
                </a:lnTo>
                <a:lnTo>
                  <a:pt x="34689" y="403390"/>
                </a:lnTo>
                <a:lnTo>
                  <a:pt x="20813" y="445532"/>
                </a:lnTo>
                <a:lnTo>
                  <a:pt x="10406" y="488330"/>
                </a:lnTo>
                <a:lnTo>
                  <a:pt x="3468" y="531598"/>
                </a:lnTo>
                <a:lnTo>
                  <a:pt x="0" y="575147"/>
                </a:lnTo>
                <a:lnTo>
                  <a:pt x="0" y="618790"/>
                </a:lnTo>
                <a:lnTo>
                  <a:pt x="3468" y="662339"/>
                </a:lnTo>
                <a:lnTo>
                  <a:pt x="10406" y="705607"/>
                </a:lnTo>
                <a:lnTo>
                  <a:pt x="20813" y="748405"/>
                </a:lnTo>
                <a:lnTo>
                  <a:pt x="34689" y="790546"/>
                </a:lnTo>
                <a:lnTo>
                  <a:pt x="52033" y="831843"/>
                </a:lnTo>
                <a:lnTo>
                  <a:pt x="72847" y="872107"/>
                </a:lnTo>
                <a:lnTo>
                  <a:pt x="97129" y="911151"/>
                </a:lnTo>
                <a:lnTo>
                  <a:pt x="124881" y="948788"/>
                </a:lnTo>
                <a:lnTo>
                  <a:pt x="156101" y="984829"/>
                </a:lnTo>
                <a:lnTo>
                  <a:pt x="190790" y="1019086"/>
                </a:lnTo>
                <a:lnTo>
                  <a:pt x="226525" y="1049432"/>
                </a:lnTo>
                <a:lnTo>
                  <a:pt x="264045" y="1076888"/>
                </a:lnTo>
                <a:lnTo>
                  <a:pt x="303172" y="1101454"/>
                </a:lnTo>
                <a:lnTo>
                  <a:pt x="343727" y="1123130"/>
                </a:lnTo>
                <a:lnTo>
                  <a:pt x="385532" y="1141915"/>
                </a:lnTo>
                <a:lnTo>
                  <a:pt x="428408" y="1157811"/>
                </a:lnTo>
                <a:lnTo>
                  <a:pt x="472177" y="1170816"/>
                </a:lnTo>
                <a:lnTo>
                  <a:pt x="516660" y="1180932"/>
                </a:lnTo>
                <a:lnTo>
                  <a:pt x="561679" y="1188157"/>
                </a:lnTo>
                <a:lnTo>
                  <a:pt x="607055" y="1192492"/>
                </a:lnTo>
                <a:lnTo>
                  <a:pt x="652609" y="1193937"/>
                </a:lnTo>
                <a:lnTo>
                  <a:pt x="698163" y="1192492"/>
                </a:lnTo>
                <a:lnTo>
                  <a:pt x="743539" y="1188157"/>
                </a:lnTo>
                <a:lnTo>
                  <a:pt x="788558" y="1180932"/>
                </a:lnTo>
                <a:lnTo>
                  <a:pt x="833041" y="1170816"/>
                </a:lnTo>
                <a:lnTo>
                  <a:pt x="876809" y="1157811"/>
                </a:lnTo>
                <a:lnTo>
                  <a:pt x="919686" y="1141915"/>
                </a:lnTo>
                <a:lnTo>
                  <a:pt x="961491" y="1123130"/>
                </a:lnTo>
                <a:lnTo>
                  <a:pt x="1002046" y="1101454"/>
                </a:lnTo>
                <a:lnTo>
                  <a:pt x="1041173" y="1076888"/>
                </a:lnTo>
                <a:lnTo>
                  <a:pt x="1078693" y="1049432"/>
                </a:lnTo>
                <a:lnTo>
                  <a:pt x="1114427" y="1019086"/>
                </a:lnTo>
                <a:lnTo>
                  <a:pt x="1149131" y="984829"/>
                </a:lnTo>
                <a:lnTo>
                  <a:pt x="1180364" y="948788"/>
                </a:lnTo>
                <a:lnTo>
                  <a:pt x="1208127" y="911151"/>
                </a:lnTo>
                <a:lnTo>
                  <a:pt x="1232419" y="872107"/>
                </a:lnTo>
                <a:lnTo>
                  <a:pt x="1253241" y="831843"/>
                </a:lnTo>
                <a:lnTo>
                  <a:pt x="1270593" y="790546"/>
                </a:lnTo>
                <a:lnTo>
                  <a:pt x="1284474" y="748405"/>
                </a:lnTo>
                <a:lnTo>
                  <a:pt x="1294885" y="705607"/>
                </a:lnTo>
                <a:lnTo>
                  <a:pt x="1301826" y="662339"/>
                </a:lnTo>
                <a:lnTo>
                  <a:pt x="1305297" y="618790"/>
                </a:lnTo>
                <a:lnTo>
                  <a:pt x="1305297" y="575147"/>
                </a:lnTo>
                <a:lnTo>
                  <a:pt x="1301826" y="531598"/>
                </a:lnTo>
                <a:lnTo>
                  <a:pt x="1294885" y="488330"/>
                </a:lnTo>
                <a:lnTo>
                  <a:pt x="1284474" y="445532"/>
                </a:lnTo>
                <a:lnTo>
                  <a:pt x="1270593" y="403390"/>
                </a:lnTo>
                <a:lnTo>
                  <a:pt x="1253241" y="362093"/>
                </a:lnTo>
                <a:lnTo>
                  <a:pt x="1232419" y="321829"/>
                </a:lnTo>
                <a:lnTo>
                  <a:pt x="1208127" y="282785"/>
                </a:lnTo>
                <a:lnTo>
                  <a:pt x="1180364" y="245149"/>
                </a:lnTo>
                <a:lnTo>
                  <a:pt x="1149131" y="209108"/>
                </a:lnTo>
                <a:lnTo>
                  <a:pt x="1114427" y="174850"/>
                </a:lnTo>
                <a:lnTo>
                  <a:pt x="1078693" y="144504"/>
                </a:lnTo>
                <a:lnTo>
                  <a:pt x="1041173" y="117048"/>
                </a:lnTo>
                <a:lnTo>
                  <a:pt x="1002046" y="92483"/>
                </a:lnTo>
                <a:lnTo>
                  <a:pt x="961491" y="70807"/>
                </a:lnTo>
                <a:lnTo>
                  <a:pt x="919686" y="52021"/>
                </a:lnTo>
                <a:lnTo>
                  <a:pt x="876809" y="36126"/>
                </a:lnTo>
                <a:lnTo>
                  <a:pt x="833041" y="23120"/>
                </a:lnTo>
                <a:lnTo>
                  <a:pt x="788558" y="13005"/>
                </a:lnTo>
                <a:lnTo>
                  <a:pt x="743539" y="5780"/>
                </a:lnTo>
                <a:lnTo>
                  <a:pt x="698163" y="1445"/>
                </a:lnTo>
                <a:lnTo>
                  <a:pt x="652609" y="0"/>
                </a:lnTo>
                <a:close/>
              </a:path>
            </a:pathLst>
          </a:custGeom>
          <a:solidFill>
            <a:srgbClr val="FFFFFF"/>
          </a:solidFill>
        </p:spPr>
        <p:txBody>
          <a:bodyPr wrap="square" lIns="0" tIns="0" rIns="0" bIns="0" rtlCol="0"/>
          <a:lstStyle/>
          <a:p>
            <a:endParaRPr sz="820"/>
          </a:p>
        </p:txBody>
      </p:sp>
      <p:sp>
        <p:nvSpPr>
          <p:cNvPr id="15" name="object 15"/>
          <p:cNvSpPr/>
          <p:nvPr/>
        </p:nvSpPr>
        <p:spPr>
          <a:xfrm>
            <a:off x="4031770" y="2592125"/>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6" name="object 16"/>
          <p:cNvSpPr txBox="1"/>
          <p:nvPr/>
        </p:nvSpPr>
        <p:spPr>
          <a:xfrm>
            <a:off x="4234181" y="2759843"/>
            <a:ext cx="388172" cy="190232"/>
          </a:xfrm>
          <a:prstGeom prst="rect">
            <a:avLst/>
          </a:prstGeom>
        </p:spPr>
        <p:txBody>
          <a:bodyPr vert="horz" wrap="square" lIns="0" tIns="7798" rIns="0" bIns="0" rtlCol="0">
            <a:spAutoFit/>
          </a:bodyPr>
          <a:lstStyle/>
          <a:p>
            <a:pPr marL="12700">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7" name="object 17"/>
          <p:cNvSpPr/>
          <p:nvPr/>
        </p:nvSpPr>
        <p:spPr>
          <a:xfrm>
            <a:off x="3866469" y="2995509"/>
            <a:ext cx="1122216" cy="643056"/>
          </a:xfrm>
          <a:prstGeom prst="rect">
            <a:avLst/>
          </a:prstGeom>
          <a:blipFill>
            <a:blip r:embed="rId6" cstate="print"/>
            <a:stretch>
              <a:fillRect/>
            </a:stretch>
          </a:blipFill>
        </p:spPr>
        <p:txBody>
          <a:bodyPr wrap="square" lIns="0" tIns="0" rIns="0" bIns="0" rtlCol="0"/>
          <a:lstStyle/>
          <a:p>
            <a:endParaRPr sz="820"/>
          </a:p>
        </p:txBody>
      </p:sp>
      <p:sp>
        <p:nvSpPr>
          <p:cNvPr id="18" name="object 18"/>
          <p:cNvSpPr/>
          <p:nvPr/>
        </p:nvSpPr>
        <p:spPr>
          <a:xfrm>
            <a:off x="3933435" y="3026467"/>
            <a:ext cx="988531" cy="543268"/>
          </a:xfrm>
          <a:custGeom>
            <a:avLst/>
            <a:gdLst/>
            <a:ahLst/>
            <a:cxnLst/>
            <a:rect l="l" t="t" r="r" b="b"/>
            <a:pathLst>
              <a:path w="1630044" h="1194434">
                <a:moveTo>
                  <a:pt x="814837" y="0"/>
                </a:moveTo>
                <a:lnTo>
                  <a:pt x="766708" y="1034"/>
                </a:lnTo>
                <a:lnTo>
                  <a:pt x="718714" y="4138"/>
                </a:lnTo>
                <a:lnTo>
                  <a:pt x="670990" y="9311"/>
                </a:lnTo>
                <a:lnTo>
                  <a:pt x="623671" y="16553"/>
                </a:lnTo>
                <a:lnTo>
                  <a:pt x="576894" y="25865"/>
                </a:lnTo>
                <a:lnTo>
                  <a:pt x="530792" y="37246"/>
                </a:lnTo>
                <a:lnTo>
                  <a:pt x="485502" y="50696"/>
                </a:lnTo>
                <a:lnTo>
                  <a:pt x="441158" y="66215"/>
                </a:lnTo>
                <a:lnTo>
                  <a:pt x="397895" y="83804"/>
                </a:lnTo>
                <a:lnTo>
                  <a:pt x="355849" y="103461"/>
                </a:lnTo>
                <a:lnTo>
                  <a:pt x="315155" y="125188"/>
                </a:lnTo>
                <a:lnTo>
                  <a:pt x="275948" y="148985"/>
                </a:lnTo>
                <a:lnTo>
                  <a:pt x="238363" y="174850"/>
                </a:lnTo>
                <a:lnTo>
                  <a:pt x="198636" y="206057"/>
                </a:lnTo>
                <a:lnTo>
                  <a:pt x="162520" y="238763"/>
                </a:lnTo>
                <a:lnTo>
                  <a:pt x="130016" y="272827"/>
                </a:lnTo>
                <a:lnTo>
                  <a:pt x="101123" y="308104"/>
                </a:lnTo>
                <a:lnTo>
                  <a:pt x="75842" y="344454"/>
                </a:lnTo>
                <a:lnTo>
                  <a:pt x="54173" y="381731"/>
                </a:lnTo>
                <a:lnTo>
                  <a:pt x="36115" y="419795"/>
                </a:lnTo>
                <a:lnTo>
                  <a:pt x="21669" y="458501"/>
                </a:lnTo>
                <a:lnTo>
                  <a:pt x="10834" y="497707"/>
                </a:lnTo>
                <a:lnTo>
                  <a:pt x="3611" y="537270"/>
                </a:lnTo>
                <a:lnTo>
                  <a:pt x="0" y="577048"/>
                </a:lnTo>
                <a:lnTo>
                  <a:pt x="0" y="616897"/>
                </a:lnTo>
                <a:lnTo>
                  <a:pt x="3611" y="656674"/>
                </a:lnTo>
                <a:lnTo>
                  <a:pt x="10834" y="696237"/>
                </a:lnTo>
                <a:lnTo>
                  <a:pt x="21669" y="735443"/>
                </a:lnTo>
                <a:lnTo>
                  <a:pt x="36115" y="774148"/>
                </a:lnTo>
                <a:lnTo>
                  <a:pt x="54173" y="812211"/>
                </a:lnTo>
                <a:lnTo>
                  <a:pt x="75842" y="849488"/>
                </a:lnTo>
                <a:lnTo>
                  <a:pt x="101123" y="885837"/>
                </a:lnTo>
                <a:lnTo>
                  <a:pt x="130016" y="921113"/>
                </a:lnTo>
                <a:lnTo>
                  <a:pt x="162520" y="955176"/>
                </a:lnTo>
                <a:lnTo>
                  <a:pt x="198636" y="987881"/>
                </a:lnTo>
                <a:lnTo>
                  <a:pt x="238363" y="1019086"/>
                </a:lnTo>
                <a:lnTo>
                  <a:pt x="275948" y="1044952"/>
                </a:lnTo>
                <a:lnTo>
                  <a:pt x="315155" y="1068748"/>
                </a:lnTo>
                <a:lnTo>
                  <a:pt x="355849" y="1090475"/>
                </a:lnTo>
                <a:lnTo>
                  <a:pt x="397895" y="1110133"/>
                </a:lnTo>
                <a:lnTo>
                  <a:pt x="441158" y="1127721"/>
                </a:lnTo>
                <a:lnTo>
                  <a:pt x="485502" y="1143241"/>
                </a:lnTo>
                <a:lnTo>
                  <a:pt x="530792" y="1156691"/>
                </a:lnTo>
                <a:lnTo>
                  <a:pt x="576894" y="1168071"/>
                </a:lnTo>
                <a:lnTo>
                  <a:pt x="623671" y="1177383"/>
                </a:lnTo>
                <a:lnTo>
                  <a:pt x="670990" y="1184625"/>
                </a:lnTo>
                <a:lnTo>
                  <a:pt x="718714" y="1189798"/>
                </a:lnTo>
                <a:lnTo>
                  <a:pt x="766708" y="1192902"/>
                </a:lnTo>
                <a:lnTo>
                  <a:pt x="814837" y="1193937"/>
                </a:lnTo>
                <a:lnTo>
                  <a:pt x="862967" y="1192902"/>
                </a:lnTo>
                <a:lnTo>
                  <a:pt x="910961" y="1189798"/>
                </a:lnTo>
                <a:lnTo>
                  <a:pt x="958685" y="1184625"/>
                </a:lnTo>
                <a:lnTo>
                  <a:pt x="1006003" y="1177383"/>
                </a:lnTo>
                <a:lnTo>
                  <a:pt x="1052781" y="1168071"/>
                </a:lnTo>
                <a:lnTo>
                  <a:pt x="1098882" y="1156691"/>
                </a:lnTo>
                <a:lnTo>
                  <a:pt x="1144173" y="1143241"/>
                </a:lnTo>
                <a:lnTo>
                  <a:pt x="1188517" y="1127721"/>
                </a:lnTo>
                <a:lnTo>
                  <a:pt x="1231780" y="1110133"/>
                </a:lnTo>
                <a:lnTo>
                  <a:pt x="1273826" y="1090475"/>
                </a:lnTo>
                <a:lnTo>
                  <a:pt x="1314520" y="1068748"/>
                </a:lnTo>
                <a:lnTo>
                  <a:pt x="1353727" y="1044952"/>
                </a:lnTo>
                <a:lnTo>
                  <a:pt x="1391312" y="1019086"/>
                </a:lnTo>
                <a:lnTo>
                  <a:pt x="1431039" y="987881"/>
                </a:lnTo>
                <a:lnTo>
                  <a:pt x="1467155" y="955176"/>
                </a:lnTo>
                <a:lnTo>
                  <a:pt x="1499659" y="921113"/>
                </a:lnTo>
                <a:lnTo>
                  <a:pt x="1528551" y="885837"/>
                </a:lnTo>
                <a:lnTo>
                  <a:pt x="1553832" y="849488"/>
                </a:lnTo>
                <a:lnTo>
                  <a:pt x="1575502" y="812211"/>
                </a:lnTo>
                <a:lnTo>
                  <a:pt x="1593560" y="774148"/>
                </a:lnTo>
                <a:lnTo>
                  <a:pt x="1608006" y="735443"/>
                </a:lnTo>
                <a:lnTo>
                  <a:pt x="1618841" y="696237"/>
                </a:lnTo>
                <a:lnTo>
                  <a:pt x="1626064" y="656674"/>
                </a:lnTo>
                <a:lnTo>
                  <a:pt x="1629675" y="616897"/>
                </a:lnTo>
                <a:lnTo>
                  <a:pt x="1629675" y="577048"/>
                </a:lnTo>
                <a:lnTo>
                  <a:pt x="1626064" y="537270"/>
                </a:lnTo>
                <a:lnTo>
                  <a:pt x="1618841" y="497707"/>
                </a:lnTo>
                <a:lnTo>
                  <a:pt x="1608006" y="458501"/>
                </a:lnTo>
                <a:lnTo>
                  <a:pt x="1593560" y="419795"/>
                </a:lnTo>
                <a:lnTo>
                  <a:pt x="1575502" y="381731"/>
                </a:lnTo>
                <a:lnTo>
                  <a:pt x="1553832" y="344454"/>
                </a:lnTo>
                <a:lnTo>
                  <a:pt x="1528551" y="308104"/>
                </a:lnTo>
                <a:lnTo>
                  <a:pt x="1499659" y="272827"/>
                </a:lnTo>
                <a:lnTo>
                  <a:pt x="1467155" y="238763"/>
                </a:lnTo>
                <a:lnTo>
                  <a:pt x="1431039" y="206057"/>
                </a:lnTo>
                <a:lnTo>
                  <a:pt x="1391312" y="174850"/>
                </a:lnTo>
                <a:lnTo>
                  <a:pt x="1353727" y="148985"/>
                </a:lnTo>
                <a:lnTo>
                  <a:pt x="1314520" y="125188"/>
                </a:lnTo>
                <a:lnTo>
                  <a:pt x="1273826" y="103461"/>
                </a:lnTo>
                <a:lnTo>
                  <a:pt x="1231780" y="83804"/>
                </a:lnTo>
                <a:lnTo>
                  <a:pt x="1188517" y="66215"/>
                </a:lnTo>
                <a:lnTo>
                  <a:pt x="1144173" y="50696"/>
                </a:lnTo>
                <a:lnTo>
                  <a:pt x="1098882" y="37246"/>
                </a:lnTo>
                <a:lnTo>
                  <a:pt x="1052781" y="25865"/>
                </a:lnTo>
                <a:lnTo>
                  <a:pt x="1006003" y="16553"/>
                </a:lnTo>
                <a:lnTo>
                  <a:pt x="958685" y="9311"/>
                </a:lnTo>
                <a:lnTo>
                  <a:pt x="910961" y="4138"/>
                </a:lnTo>
                <a:lnTo>
                  <a:pt x="862967" y="1034"/>
                </a:lnTo>
                <a:lnTo>
                  <a:pt x="814837" y="0"/>
                </a:lnTo>
                <a:close/>
              </a:path>
            </a:pathLst>
          </a:custGeom>
          <a:solidFill>
            <a:srgbClr val="FFFFFF"/>
          </a:solidFill>
        </p:spPr>
        <p:txBody>
          <a:bodyPr wrap="square" lIns="0" tIns="0" rIns="0" bIns="0" rtlCol="0"/>
          <a:lstStyle/>
          <a:p>
            <a:endParaRPr sz="820"/>
          </a:p>
        </p:txBody>
      </p:sp>
      <p:sp>
        <p:nvSpPr>
          <p:cNvPr id="19" name="object 19"/>
          <p:cNvSpPr/>
          <p:nvPr/>
        </p:nvSpPr>
        <p:spPr>
          <a:xfrm>
            <a:off x="3933418" y="3026465"/>
            <a:ext cx="988531" cy="543268"/>
          </a:xfrm>
          <a:custGeom>
            <a:avLst/>
            <a:gdLst/>
            <a:ahLst/>
            <a:cxnLst/>
            <a:rect l="l" t="t" r="r" b="b"/>
            <a:pathLst>
              <a:path w="1630044"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20" name="object 20"/>
          <p:cNvSpPr txBox="1"/>
          <p:nvPr/>
        </p:nvSpPr>
        <p:spPr>
          <a:xfrm>
            <a:off x="4138930" y="3193231"/>
            <a:ext cx="580332" cy="190232"/>
          </a:xfrm>
          <a:prstGeom prst="rect">
            <a:avLst/>
          </a:prstGeom>
        </p:spPr>
        <p:txBody>
          <a:bodyPr vert="horz" wrap="square" lIns="0" tIns="7798" rIns="0" bIns="0" rtlCol="0">
            <a:spAutoFit/>
          </a:bodyPr>
          <a:lstStyle/>
          <a:p>
            <a:pPr marL="12700">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21" name="object 21"/>
          <p:cNvSpPr/>
          <p:nvPr/>
        </p:nvSpPr>
        <p:spPr>
          <a:xfrm>
            <a:off x="3399174" y="3438931"/>
            <a:ext cx="1516169" cy="643056"/>
          </a:xfrm>
          <a:prstGeom prst="rect">
            <a:avLst/>
          </a:prstGeom>
          <a:blipFill>
            <a:blip r:embed="rId7" cstate="print"/>
            <a:stretch>
              <a:fillRect/>
            </a:stretch>
          </a:blipFill>
        </p:spPr>
        <p:txBody>
          <a:bodyPr wrap="square" lIns="0" tIns="0" rIns="0" bIns="0" rtlCol="0"/>
          <a:lstStyle/>
          <a:p>
            <a:endParaRPr sz="820"/>
          </a:p>
        </p:txBody>
      </p:sp>
      <p:sp>
        <p:nvSpPr>
          <p:cNvPr id="22" name="object 22"/>
          <p:cNvSpPr/>
          <p:nvPr/>
        </p:nvSpPr>
        <p:spPr>
          <a:xfrm>
            <a:off x="3466127" y="3469892"/>
            <a:ext cx="1382479" cy="543268"/>
          </a:xfrm>
          <a:custGeom>
            <a:avLst/>
            <a:gdLst/>
            <a:ahLst/>
            <a:cxnLst/>
            <a:rect l="l" t="t" r="r" b="b"/>
            <a:pathLst>
              <a:path w="2279650" h="1194434">
                <a:moveTo>
                  <a:pt x="1139664" y="0"/>
                </a:moveTo>
                <a:lnTo>
                  <a:pt x="1088184" y="604"/>
                </a:lnTo>
                <a:lnTo>
                  <a:pt x="1036789" y="2419"/>
                </a:lnTo>
                <a:lnTo>
                  <a:pt x="985563" y="5444"/>
                </a:lnTo>
                <a:lnTo>
                  <a:pt x="934590" y="9679"/>
                </a:lnTo>
                <a:lnTo>
                  <a:pt x="883956" y="15124"/>
                </a:lnTo>
                <a:lnTo>
                  <a:pt x="833744" y="21779"/>
                </a:lnTo>
                <a:lnTo>
                  <a:pt x="784038" y="29644"/>
                </a:lnTo>
                <a:lnTo>
                  <a:pt x="734925" y="38719"/>
                </a:lnTo>
                <a:lnTo>
                  <a:pt x="686487" y="49004"/>
                </a:lnTo>
                <a:lnTo>
                  <a:pt x="638810" y="60499"/>
                </a:lnTo>
                <a:lnTo>
                  <a:pt x="591977" y="73204"/>
                </a:lnTo>
                <a:lnTo>
                  <a:pt x="546074" y="87118"/>
                </a:lnTo>
                <a:lnTo>
                  <a:pt x="501185" y="102243"/>
                </a:lnTo>
                <a:lnTo>
                  <a:pt x="457394" y="118578"/>
                </a:lnTo>
                <a:lnTo>
                  <a:pt x="414787" y="136123"/>
                </a:lnTo>
                <a:lnTo>
                  <a:pt x="373446" y="154878"/>
                </a:lnTo>
                <a:lnTo>
                  <a:pt x="333458" y="174842"/>
                </a:lnTo>
                <a:lnTo>
                  <a:pt x="285821" y="201327"/>
                </a:lnTo>
                <a:lnTo>
                  <a:pt x="241849" y="228916"/>
                </a:lnTo>
                <a:lnTo>
                  <a:pt x="201540" y="257521"/>
                </a:lnTo>
                <a:lnTo>
                  <a:pt x="164897" y="287053"/>
                </a:lnTo>
                <a:lnTo>
                  <a:pt x="131917" y="317423"/>
                </a:lnTo>
                <a:lnTo>
                  <a:pt x="102602" y="348545"/>
                </a:lnTo>
                <a:lnTo>
                  <a:pt x="76951" y="380328"/>
                </a:lnTo>
                <a:lnTo>
                  <a:pt x="54965" y="412686"/>
                </a:lnTo>
                <a:lnTo>
                  <a:pt x="21986" y="478769"/>
                </a:lnTo>
                <a:lnTo>
                  <a:pt x="3664" y="546089"/>
                </a:lnTo>
                <a:lnTo>
                  <a:pt x="0" y="579992"/>
                </a:lnTo>
                <a:lnTo>
                  <a:pt x="0" y="613939"/>
                </a:lnTo>
                <a:lnTo>
                  <a:pt x="10993" y="681612"/>
                </a:lnTo>
                <a:lnTo>
                  <a:pt x="36643" y="748403"/>
                </a:lnTo>
                <a:lnTo>
                  <a:pt x="76951" y="813603"/>
                </a:lnTo>
                <a:lnTo>
                  <a:pt x="102602" y="845387"/>
                </a:lnTo>
                <a:lnTo>
                  <a:pt x="131917" y="876508"/>
                </a:lnTo>
                <a:lnTo>
                  <a:pt x="164897" y="906879"/>
                </a:lnTo>
                <a:lnTo>
                  <a:pt x="201540" y="936410"/>
                </a:lnTo>
                <a:lnTo>
                  <a:pt x="241849" y="965015"/>
                </a:lnTo>
                <a:lnTo>
                  <a:pt x="285821" y="992604"/>
                </a:lnTo>
                <a:lnTo>
                  <a:pt x="333458" y="1019089"/>
                </a:lnTo>
                <a:lnTo>
                  <a:pt x="373446" y="1039055"/>
                </a:lnTo>
                <a:lnTo>
                  <a:pt x="414787" y="1057810"/>
                </a:lnTo>
                <a:lnTo>
                  <a:pt x="457394" y="1075356"/>
                </a:lnTo>
                <a:lnTo>
                  <a:pt x="501185" y="1091691"/>
                </a:lnTo>
                <a:lnTo>
                  <a:pt x="546074" y="1106817"/>
                </a:lnTo>
                <a:lnTo>
                  <a:pt x="591977" y="1120732"/>
                </a:lnTo>
                <a:lnTo>
                  <a:pt x="638810" y="1133438"/>
                </a:lnTo>
                <a:lnTo>
                  <a:pt x="686487" y="1144933"/>
                </a:lnTo>
                <a:lnTo>
                  <a:pt x="734925" y="1155218"/>
                </a:lnTo>
                <a:lnTo>
                  <a:pt x="784038" y="1164294"/>
                </a:lnTo>
                <a:lnTo>
                  <a:pt x="833744" y="1172159"/>
                </a:lnTo>
                <a:lnTo>
                  <a:pt x="883956" y="1178814"/>
                </a:lnTo>
                <a:lnTo>
                  <a:pt x="934590" y="1184259"/>
                </a:lnTo>
                <a:lnTo>
                  <a:pt x="985563" y="1188494"/>
                </a:lnTo>
                <a:lnTo>
                  <a:pt x="1036789" y="1191520"/>
                </a:lnTo>
                <a:lnTo>
                  <a:pt x="1088184" y="1193335"/>
                </a:lnTo>
                <a:lnTo>
                  <a:pt x="1139664" y="1193940"/>
                </a:lnTo>
                <a:lnTo>
                  <a:pt x="1191143" y="1193335"/>
                </a:lnTo>
                <a:lnTo>
                  <a:pt x="1242538" y="1191520"/>
                </a:lnTo>
                <a:lnTo>
                  <a:pt x="1293765" y="1188494"/>
                </a:lnTo>
                <a:lnTo>
                  <a:pt x="1344737" y="1184259"/>
                </a:lnTo>
                <a:lnTo>
                  <a:pt x="1395372" y="1178814"/>
                </a:lnTo>
                <a:lnTo>
                  <a:pt x="1445584" y="1172159"/>
                </a:lnTo>
                <a:lnTo>
                  <a:pt x="1495289" y="1164294"/>
                </a:lnTo>
                <a:lnTo>
                  <a:pt x="1544403" y="1155218"/>
                </a:lnTo>
                <a:lnTo>
                  <a:pt x="1592841" y="1144933"/>
                </a:lnTo>
                <a:lnTo>
                  <a:pt x="1640518" y="1133438"/>
                </a:lnTo>
                <a:lnTo>
                  <a:pt x="1687350" y="1120732"/>
                </a:lnTo>
                <a:lnTo>
                  <a:pt x="1733253" y="1106817"/>
                </a:lnTo>
                <a:lnTo>
                  <a:pt x="1778143" y="1091691"/>
                </a:lnTo>
                <a:lnTo>
                  <a:pt x="1821933" y="1075356"/>
                </a:lnTo>
                <a:lnTo>
                  <a:pt x="1864541" y="1057810"/>
                </a:lnTo>
                <a:lnTo>
                  <a:pt x="1905881" y="1039055"/>
                </a:lnTo>
                <a:lnTo>
                  <a:pt x="1945870" y="1019089"/>
                </a:lnTo>
                <a:lnTo>
                  <a:pt x="1993507" y="992604"/>
                </a:lnTo>
                <a:lnTo>
                  <a:pt x="2037479" y="965015"/>
                </a:lnTo>
                <a:lnTo>
                  <a:pt x="2077787" y="936410"/>
                </a:lnTo>
                <a:lnTo>
                  <a:pt x="2114431" y="906879"/>
                </a:lnTo>
                <a:lnTo>
                  <a:pt x="2147410" y="876508"/>
                </a:lnTo>
                <a:lnTo>
                  <a:pt x="2176726" y="845387"/>
                </a:lnTo>
                <a:lnTo>
                  <a:pt x="2202376" y="813603"/>
                </a:lnTo>
                <a:lnTo>
                  <a:pt x="2224362" y="781246"/>
                </a:lnTo>
                <a:lnTo>
                  <a:pt x="2257342" y="715162"/>
                </a:lnTo>
                <a:lnTo>
                  <a:pt x="2275664" y="647842"/>
                </a:lnTo>
                <a:lnTo>
                  <a:pt x="2279328" y="613939"/>
                </a:lnTo>
                <a:lnTo>
                  <a:pt x="2279328" y="579992"/>
                </a:lnTo>
                <a:lnTo>
                  <a:pt x="2268335" y="512319"/>
                </a:lnTo>
                <a:lnTo>
                  <a:pt x="2242684" y="445529"/>
                </a:lnTo>
                <a:lnTo>
                  <a:pt x="2202376" y="380328"/>
                </a:lnTo>
                <a:lnTo>
                  <a:pt x="2176726" y="348545"/>
                </a:lnTo>
                <a:lnTo>
                  <a:pt x="2147410" y="317423"/>
                </a:lnTo>
                <a:lnTo>
                  <a:pt x="2114431" y="287053"/>
                </a:lnTo>
                <a:lnTo>
                  <a:pt x="2077787" y="257521"/>
                </a:lnTo>
                <a:lnTo>
                  <a:pt x="2037479" y="228916"/>
                </a:lnTo>
                <a:lnTo>
                  <a:pt x="1993507" y="201327"/>
                </a:lnTo>
                <a:lnTo>
                  <a:pt x="1945870" y="174842"/>
                </a:lnTo>
                <a:lnTo>
                  <a:pt x="1905881" y="154878"/>
                </a:lnTo>
                <a:lnTo>
                  <a:pt x="1864541" y="136123"/>
                </a:lnTo>
                <a:lnTo>
                  <a:pt x="1821933" y="118578"/>
                </a:lnTo>
                <a:lnTo>
                  <a:pt x="1778143" y="102243"/>
                </a:lnTo>
                <a:lnTo>
                  <a:pt x="1733253" y="87118"/>
                </a:lnTo>
                <a:lnTo>
                  <a:pt x="1687350" y="73204"/>
                </a:lnTo>
                <a:lnTo>
                  <a:pt x="1640518" y="60499"/>
                </a:lnTo>
                <a:lnTo>
                  <a:pt x="1592841" y="49004"/>
                </a:lnTo>
                <a:lnTo>
                  <a:pt x="1544403" y="38719"/>
                </a:lnTo>
                <a:lnTo>
                  <a:pt x="1495289" y="29644"/>
                </a:lnTo>
                <a:lnTo>
                  <a:pt x="1445584" y="21779"/>
                </a:lnTo>
                <a:lnTo>
                  <a:pt x="1395372" y="15124"/>
                </a:lnTo>
                <a:lnTo>
                  <a:pt x="1344737" y="9679"/>
                </a:lnTo>
                <a:lnTo>
                  <a:pt x="1293765" y="5444"/>
                </a:lnTo>
                <a:lnTo>
                  <a:pt x="1242538" y="2419"/>
                </a:lnTo>
                <a:lnTo>
                  <a:pt x="1191143" y="604"/>
                </a:lnTo>
                <a:lnTo>
                  <a:pt x="1139664" y="0"/>
                </a:lnTo>
                <a:close/>
              </a:path>
            </a:pathLst>
          </a:custGeom>
          <a:solidFill>
            <a:srgbClr val="FFFFFF"/>
          </a:solidFill>
        </p:spPr>
        <p:txBody>
          <a:bodyPr wrap="square" lIns="0" tIns="0" rIns="0" bIns="0" rtlCol="0"/>
          <a:lstStyle/>
          <a:p>
            <a:endParaRPr sz="820"/>
          </a:p>
        </p:txBody>
      </p:sp>
      <p:sp>
        <p:nvSpPr>
          <p:cNvPr id="23" name="object 23"/>
          <p:cNvSpPr/>
          <p:nvPr/>
        </p:nvSpPr>
        <p:spPr>
          <a:xfrm>
            <a:off x="3466127" y="3469892"/>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4" name="object 24"/>
          <p:cNvSpPr txBox="1"/>
          <p:nvPr/>
        </p:nvSpPr>
        <p:spPr>
          <a:xfrm>
            <a:off x="3821431" y="3640905"/>
            <a:ext cx="670444" cy="190232"/>
          </a:xfrm>
          <a:prstGeom prst="rect">
            <a:avLst/>
          </a:prstGeom>
        </p:spPr>
        <p:txBody>
          <a:bodyPr vert="horz" wrap="square" lIns="0" tIns="7798" rIns="0" bIns="0" rtlCol="0">
            <a:spAutoFit/>
          </a:bodyPr>
          <a:lstStyle/>
          <a:p>
            <a:pPr marL="12700">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grpSp>
        <p:nvGrpSpPr>
          <p:cNvPr id="2" name="组合 40"/>
          <p:cNvGrpSpPr/>
          <p:nvPr/>
        </p:nvGrpSpPr>
        <p:grpSpPr>
          <a:xfrm>
            <a:off x="4929333" y="3259629"/>
            <a:ext cx="1246303" cy="158729"/>
            <a:chOff x="3484873" y="3414374"/>
            <a:chExt cx="1884526" cy="173355"/>
          </a:xfrm>
        </p:grpSpPr>
        <p:sp>
          <p:nvSpPr>
            <p:cNvPr id="25" name="object 25"/>
            <p:cNvSpPr/>
            <p:nvPr/>
          </p:nvSpPr>
          <p:spPr>
            <a:xfrm>
              <a:off x="3484873" y="3414374"/>
              <a:ext cx="1884526" cy="173355"/>
            </a:xfrm>
            <a:prstGeom prst="rect">
              <a:avLst/>
            </a:prstGeom>
            <a:blipFill>
              <a:blip r:embed="rId8" cstate="print"/>
              <a:stretch>
                <a:fillRect/>
              </a:stretch>
            </a:blipFill>
          </p:spPr>
          <p:txBody>
            <a:bodyPr wrap="square" lIns="0" tIns="0" rIns="0" bIns="0" rtlCol="0"/>
            <a:lstStyle/>
            <a:p>
              <a:endParaRPr sz="820"/>
            </a:p>
          </p:txBody>
        </p:sp>
        <p:sp>
          <p:nvSpPr>
            <p:cNvPr id="26" name="object 26"/>
            <p:cNvSpPr/>
            <p:nvPr/>
          </p:nvSpPr>
          <p:spPr>
            <a:xfrm>
              <a:off x="3522973" y="3482001"/>
              <a:ext cx="1723092" cy="0"/>
            </a:xfrm>
            <a:custGeom>
              <a:avLst/>
              <a:gdLst/>
              <a:ahLst/>
              <a:cxnLst/>
              <a:rect l="l" t="t" r="r" b="b"/>
              <a:pathLst>
                <a:path w="3788409">
                  <a:moveTo>
                    <a:pt x="0" y="0"/>
                  </a:moveTo>
                  <a:lnTo>
                    <a:pt x="3762199" y="0"/>
                  </a:lnTo>
                  <a:lnTo>
                    <a:pt x="3788376" y="0"/>
                  </a:lnTo>
                </a:path>
              </a:pathLst>
            </a:custGeom>
            <a:ln w="52354">
              <a:solidFill>
                <a:srgbClr val="00D2FF"/>
              </a:solidFill>
            </a:ln>
          </p:spPr>
          <p:txBody>
            <a:bodyPr wrap="square" lIns="0" tIns="0" rIns="0" bIns="0" rtlCol="0"/>
            <a:lstStyle/>
            <a:p>
              <a:endParaRPr sz="820"/>
            </a:p>
          </p:txBody>
        </p:sp>
        <p:sp>
          <p:nvSpPr>
            <p:cNvPr id="27" name="object 27"/>
            <p:cNvSpPr/>
            <p:nvPr/>
          </p:nvSpPr>
          <p:spPr>
            <a:xfrm>
              <a:off x="5234140" y="3433424"/>
              <a:ext cx="97332" cy="97332"/>
            </a:xfrm>
            <a:custGeom>
              <a:avLst/>
              <a:gdLst/>
              <a:ahLst/>
              <a:cxnLst/>
              <a:rect l="l" t="t" r="r" b="b"/>
              <a:pathLst>
                <a:path w="213994"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grpSp>
      <p:grpSp>
        <p:nvGrpSpPr>
          <p:cNvPr id="3" name="组合 41"/>
          <p:cNvGrpSpPr/>
          <p:nvPr/>
        </p:nvGrpSpPr>
        <p:grpSpPr>
          <a:xfrm>
            <a:off x="4828323" y="2802429"/>
            <a:ext cx="1347312" cy="184608"/>
            <a:chOff x="3409116" y="2983053"/>
            <a:chExt cx="1996854" cy="173355"/>
          </a:xfrm>
        </p:grpSpPr>
        <p:sp>
          <p:nvSpPr>
            <p:cNvPr id="28" name="object 28"/>
            <p:cNvSpPr/>
            <p:nvPr/>
          </p:nvSpPr>
          <p:spPr>
            <a:xfrm>
              <a:off x="3409116" y="2983053"/>
              <a:ext cx="1996854" cy="173355"/>
            </a:xfrm>
            <a:prstGeom prst="rect">
              <a:avLst/>
            </a:prstGeom>
            <a:blipFill>
              <a:blip r:embed="rId9" cstate="print"/>
              <a:stretch>
                <a:fillRect/>
              </a:stretch>
            </a:blipFill>
          </p:spPr>
          <p:txBody>
            <a:bodyPr wrap="square" lIns="0" tIns="0" rIns="0" bIns="0" rtlCol="0"/>
            <a:lstStyle/>
            <a:p>
              <a:endParaRPr sz="820"/>
            </a:p>
          </p:txBody>
        </p:sp>
        <p:sp>
          <p:nvSpPr>
            <p:cNvPr id="29" name="object 29"/>
            <p:cNvSpPr/>
            <p:nvPr/>
          </p:nvSpPr>
          <p:spPr>
            <a:xfrm>
              <a:off x="3532465" y="3050681"/>
              <a:ext cx="1835443" cy="0"/>
            </a:xfrm>
            <a:custGeom>
              <a:avLst/>
              <a:gdLst/>
              <a:ahLst/>
              <a:cxnLst/>
              <a:rect l="l" t="t" r="r" b="b"/>
              <a:pathLst>
                <a:path w="4035425">
                  <a:moveTo>
                    <a:pt x="4035343" y="0"/>
                  </a:moveTo>
                  <a:lnTo>
                    <a:pt x="26177" y="0"/>
                  </a:lnTo>
                  <a:lnTo>
                    <a:pt x="0" y="0"/>
                  </a:lnTo>
                </a:path>
              </a:pathLst>
            </a:custGeom>
            <a:ln w="52354">
              <a:solidFill>
                <a:srgbClr val="00D2FF"/>
              </a:solidFill>
            </a:ln>
          </p:spPr>
          <p:txBody>
            <a:bodyPr wrap="square" lIns="0" tIns="0" rIns="0" bIns="0" rtlCol="0"/>
            <a:lstStyle/>
            <a:p>
              <a:endParaRPr sz="820"/>
            </a:p>
          </p:txBody>
        </p:sp>
      </p:grpSp>
      <p:sp>
        <p:nvSpPr>
          <p:cNvPr id="30" name="object 30"/>
          <p:cNvSpPr/>
          <p:nvPr/>
        </p:nvSpPr>
        <p:spPr>
          <a:xfrm>
            <a:off x="4807984" y="2832731"/>
            <a:ext cx="129776" cy="97332"/>
          </a:xfrm>
          <a:custGeom>
            <a:avLst/>
            <a:gdLst/>
            <a:ahLst/>
            <a:cxnLst/>
            <a:rect l="l" t="t" r="r" b="b"/>
            <a:pathLst>
              <a:path w="213994"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1" name="object 31"/>
          <p:cNvSpPr/>
          <p:nvPr/>
        </p:nvSpPr>
        <p:spPr>
          <a:xfrm>
            <a:off x="2709512" y="2813759"/>
            <a:ext cx="1368984" cy="173355"/>
          </a:xfrm>
          <a:prstGeom prst="rect">
            <a:avLst/>
          </a:prstGeom>
          <a:blipFill>
            <a:blip r:embed="rId10" cstate="print"/>
            <a:stretch>
              <a:fillRect/>
            </a:stretch>
          </a:blipFill>
        </p:spPr>
        <p:txBody>
          <a:bodyPr wrap="square" lIns="0" tIns="0" rIns="0" bIns="0" rtlCol="0"/>
          <a:lstStyle/>
          <a:p>
            <a:endParaRPr sz="820"/>
          </a:p>
        </p:txBody>
      </p:sp>
      <p:sp>
        <p:nvSpPr>
          <p:cNvPr id="32" name="object 32"/>
          <p:cNvSpPr/>
          <p:nvPr/>
        </p:nvSpPr>
        <p:spPr>
          <a:xfrm>
            <a:off x="2873971" y="2881385"/>
            <a:ext cx="1153735" cy="0"/>
          </a:xfrm>
          <a:custGeom>
            <a:avLst/>
            <a:gdLst/>
            <a:ahLst/>
            <a:cxnLst/>
            <a:rect l="l" t="t" r="r" b="b"/>
            <a:pathLst>
              <a:path w="1902459">
                <a:moveTo>
                  <a:pt x="1902444" y="0"/>
                </a:moveTo>
                <a:lnTo>
                  <a:pt x="26187" y="0"/>
                </a:lnTo>
                <a:lnTo>
                  <a:pt x="0" y="0"/>
                </a:lnTo>
              </a:path>
            </a:pathLst>
          </a:custGeom>
          <a:ln w="52354">
            <a:solidFill>
              <a:srgbClr val="00D2FF"/>
            </a:solidFill>
          </a:ln>
        </p:spPr>
        <p:txBody>
          <a:bodyPr wrap="square" lIns="0" tIns="0" rIns="0" bIns="0" rtlCol="0"/>
          <a:lstStyle/>
          <a:p>
            <a:endParaRPr sz="820"/>
          </a:p>
        </p:txBody>
      </p:sp>
      <p:sp>
        <p:nvSpPr>
          <p:cNvPr id="33" name="object 33"/>
          <p:cNvSpPr/>
          <p:nvPr/>
        </p:nvSpPr>
        <p:spPr>
          <a:xfrm>
            <a:off x="2760337" y="2832808"/>
            <a:ext cx="129776" cy="97332"/>
          </a:xfrm>
          <a:custGeom>
            <a:avLst/>
            <a:gdLst/>
            <a:ahLst/>
            <a:cxnLst/>
            <a:rect l="l" t="t" r="r" b="b"/>
            <a:pathLst>
              <a:path w="213995"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4" name="object 34"/>
          <p:cNvSpPr/>
          <p:nvPr/>
        </p:nvSpPr>
        <p:spPr>
          <a:xfrm>
            <a:off x="2784423" y="3245003"/>
            <a:ext cx="1219212" cy="173355"/>
          </a:xfrm>
          <a:prstGeom prst="rect">
            <a:avLst/>
          </a:prstGeom>
          <a:blipFill>
            <a:blip r:embed="rId11" cstate="print"/>
            <a:stretch>
              <a:fillRect/>
            </a:stretch>
          </a:blipFill>
        </p:spPr>
        <p:txBody>
          <a:bodyPr wrap="square" lIns="0" tIns="0" rIns="0" bIns="0" rtlCol="0"/>
          <a:lstStyle/>
          <a:p>
            <a:endParaRPr sz="820"/>
          </a:p>
        </p:txBody>
      </p:sp>
      <p:sp>
        <p:nvSpPr>
          <p:cNvPr id="35" name="object 36"/>
          <p:cNvSpPr/>
          <p:nvPr/>
        </p:nvSpPr>
        <p:spPr>
          <a:xfrm>
            <a:off x="3823289" y="3253892"/>
            <a:ext cx="129776" cy="97332"/>
          </a:xfrm>
          <a:custGeom>
            <a:avLst/>
            <a:gdLst/>
            <a:ahLst/>
            <a:cxnLst/>
            <a:rect l="l" t="t" r="r" b="b"/>
            <a:pathLst>
              <a:path w="213995"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sp>
        <p:nvSpPr>
          <p:cNvPr id="36" name="object 6"/>
          <p:cNvSpPr txBox="1"/>
          <p:nvPr/>
        </p:nvSpPr>
        <p:spPr>
          <a:xfrm>
            <a:off x="3072213" y="3016625"/>
            <a:ext cx="861060" cy="282575"/>
          </a:xfrm>
          <a:prstGeom prst="rect">
            <a:avLst/>
          </a:prstGeom>
          <a:solidFill>
            <a:schemeClr val="bg1"/>
          </a:solidFill>
        </p:spPr>
        <p:txBody>
          <a:bodyPr vert="horz" wrap="square" lIns="0" tIns="6065" rIns="0" bIns="0" rtlCol="0">
            <a:spAutoFit/>
          </a:bodyPr>
          <a:lstStyle/>
          <a:p>
            <a:pPr marL="12700">
              <a:lnSpc>
                <a:spcPct val="100000"/>
              </a:lnSpc>
              <a:spcBef>
                <a:spcPts val="105"/>
              </a:spcBef>
            </a:pPr>
            <a:r>
              <a:rPr lang="en-US" sz="1795" dirty="0">
                <a:latin typeface="Arial" panose="020B0604020202020204"/>
                <a:cs typeface="Arial" panose="020B0604020202020204"/>
              </a:rPr>
              <a:t>Proxy</a:t>
            </a:r>
          </a:p>
        </p:txBody>
      </p:sp>
      <p:sp>
        <p:nvSpPr>
          <p:cNvPr id="38" name="TextBox 37"/>
          <p:cNvSpPr txBox="1"/>
          <p:nvPr/>
        </p:nvSpPr>
        <p:spPr>
          <a:xfrm>
            <a:off x="616032" y="2918200"/>
            <a:ext cx="3048000" cy="926087"/>
          </a:xfrm>
          <a:prstGeom prst="rect">
            <a:avLst/>
          </a:prstGeom>
          <a:noFill/>
        </p:spPr>
        <p:txBody>
          <a:bodyPr wrap="square" rtlCol="0">
            <a:spAutoFit/>
          </a:bodyPr>
          <a:lstStyle/>
          <a:p>
            <a:pPr>
              <a:lnSpc>
                <a:spcPct val="100000"/>
              </a:lnSpc>
              <a:spcBef>
                <a:spcPts val="40"/>
              </a:spcBef>
            </a:pPr>
            <a:endParaRPr lang="en-US" dirty="0" smtClean="0">
              <a:latin typeface="Times New Roman" panose="02020603050405020304"/>
              <a:cs typeface="Times New Roman" panose="02020603050405020304"/>
            </a:endParaRPr>
          </a:p>
          <a:p>
            <a:pPr marL="127635" marR="995045">
              <a:lnSpc>
                <a:spcPct val="101000"/>
              </a:lnSpc>
            </a:pPr>
            <a:r>
              <a:rPr lang="en-US" dirty="0" smtClean="0">
                <a:solidFill>
                  <a:srgbClr val="32324B"/>
                </a:solidFill>
                <a:latin typeface="Arial" panose="020B0604020202020204"/>
                <a:cs typeface="Arial" panose="020B0604020202020204"/>
              </a:rPr>
              <a:t>App  con</a:t>
            </a:r>
            <a:r>
              <a:rPr lang="en-US" spc="-5" dirty="0" smtClean="0">
                <a:solidFill>
                  <a:srgbClr val="32324B"/>
                </a:solidFill>
                <a:latin typeface="Arial" panose="020B0604020202020204"/>
                <a:cs typeface="Arial" panose="020B0604020202020204"/>
              </a:rPr>
              <a:t>t</a:t>
            </a:r>
            <a:r>
              <a:rPr lang="en-US" dirty="0" smtClean="0">
                <a:solidFill>
                  <a:srgbClr val="32324B"/>
                </a:solidFill>
                <a:latin typeface="Arial" panose="020B0604020202020204"/>
                <a:cs typeface="Arial" panose="020B0604020202020204"/>
              </a:rPr>
              <a:t>ainer</a:t>
            </a:r>
            <a:endParaRPr lang="en-US" dirty="0" smtClean="0">
              <a:latin typeface="Arial" panose="020B0604020202020204"/>
              <a:cs typeface="Arial" panose="020B0604020202020204"/>
            </a:endParaRPr>
          </a:p>
          <a:p>
            <a:endParaRPr lang="en-US" dirty="0"/>
          </a:p>
        </p:txBody>
      </p:sp>
      <p:sp>
        <p:nvSpPr>
          <p:cNvPr id="39" name="object 35"/>
          <p:cNvSpPr/>
          <p:nvPr/>
        </p:nvSpPr>
        <p:spPr>
          <a:xfrm>
            <a:off x="2835223" y="3312629"/>
            <a:ext cx="1004319" cy="0"/>
          </a:xfrm>
          <a:custGeom>
            <a:avLst/>
            <a:gdLst/>
            <a:ahLst/>
            <a:cxnLst/>
            <a:rect l="l" t="t" r="r" b="b"/>
            <a:pathLst>
              <a:path w="1656079">
                <a:moveTo>
                  <a:pt x="0" y="0"/>
                </a:moveTo>
                <a:lnTo>
                  <a:pt x="1629290" y="0"/>
                </a:lnTo>
                <a:lnTo>
                  <a:pt x="1655467" y="0"/>
                </a:lnTo>
              </a:path>
            </a:pathLst>
          </a:custGeom>
          <a:ln w="52354">
            <a:solidFill>
              <a:srgbClr val="00D2FF"/>
            </a:solidFill>
          </a:ln>
        </p:spPr>
        <p:txBody>
          <a:bodyPr wrap="square" lIns="0" tIns="0" rIns="0" bIns="0" rtlCol="0"/>
          <a:lstStyle/>
          <a:p>
            <a:endParaRPr sz="820"/>
          </a:p>
        </p:txBody>
      </p:sp>
      <p:grpSp>
        <p:nvGrpSpPr>
          <p:cNvPr id="41" name="组合 87"/>
          <p:cNvGrpSpPr/>
          <p:nvPr/>
        </p:nvGrpSpPr>
        <p:grpSpPr>
          <a:xfrm>
            <a:off x="406401" y="4617135"/>
            <a:ext cx="4564887" cy="1206706"/>
            <a:chOff x="310134" y="5164075"/>
            <a:chExt cx="4834001" cy="1222881"/>
          </a:xfrm>
        </p:grpSpPr>
        <p:sp>
          <p:nvSpPr>
            <p:cNvPr id="46" name="object 11"/>
            <p:cNvSpPr/>
            <p:nvPr/>
          </p:nvSpPr>
          <p:spPr>
            <a:xfrm>
              <a:off x="3531869" y="5727815"/>
              <a:ext cx="1196327" cy="487692"/>
            </a:xfrm>
            <a:prstGeom prst="rect">
              <a:avLst/>
            </a:prstGeom>
            <a:blipFill>
              <a:blip r:embed="rId12" cstate="print"/>
              <a:stretch>
                <a:fillRect/>
              </a:stretch>
            </a:blipFill>
          </p:spPr>
          <p:txBody>
            <a:bodyPr wrap="square" lIns="0" tIns="0" rIns="0" bIns="0" rtlCol="0"/>
            <a:lstStyle/>
            <a:p>
              <a:endParaRPr sz="1100"/>
            </a:p>
          </p:txBody>
        </p:sp>
        <p:sp>
          <p:nvSpPr>
            <p:cNvPr id="47" name="object 12"/>
            <p:cNvSpPr/>
            <p:nvPr/>
          </p:nvSpPr>
          <p:spPr>
            <a:xfrm>
              <a:off x="3652773" y="5749290"/>
              <a:ext cx="1036955" cy="368300"/>
            </a:xfrm>
            <a:custGeom>
              <a:avLst/>
              <a:gdLst/>
              <a:ahLst/>
              <a:cxnLst/>
              <a:rect l="l" t="t" r="r" b="b"/>
              <a:pathLst>
                <a:path w="1036954" h="368300">
                  <a:moveTo>
                    <a:pt x="76961" y="290322"/>
                  </a:moveTo>
                  <a:lnTo>
                    <a:pt x="0" y="330454"/>
                  </a:lnTo>
                  <a:lnTo>
                    <a:pt x="78358" y="367919"/>
                  </a:lnTo>
                  <a:lnTo>
                    <a:pt x="77897" y="342265"/>
                  </a:lnTo>
                  <a:lnTo>
                    <a:pt x="65024" y="342265"/>
                  </a:lnTo>
                  <a:lnTo>
                    <a:pt x="64389" y="316357"/>
                  </a:lnTo>
                  <a:lnTo>
                    <a:pt x="77424" y="316035"/>
                  </a:lnTo>
                  <a:lnTo>
                    <a:pt x="76961" y="290322"/>
                  </a:lnTo>
                  <a:close/>
                </a:path>
                <a:path w="1036954" h="368300">
                  <a:moveTo>
                    <a:pt x="77424" y="316035"/>
                  </a:moveTo>
                  <a:lnTo>
                    <a:pt x="64389" y="316357"/>
                  </a:lnTo>
                  <a:lnTo>
                    <a:pt x="65024" y="342265"/>
                  </a:lnTo>
                  <a:lnTo>
                    <a:pt x="77891" y="341953"/>
                  </a:lnTo>
                  <a:lnTo>
                    <a:pt x="77424" y="316035"/>
                  </a:lnTo>
                  <a:close/>
                </a:path>
                <a:path w="1036954" h="368300">
                  <a:moveTo>
                    <a:pt x="77891" y="341953"/>
                  </a:moveTo>
                  <a:lnTo>
                    <a:pt x="65024" y="342265"/>
                  </a:lnTo>
                  <a:lnTo>
                    <a:pt x="77897" y="342265"/>
                  </a:lnTo>
                  <a:lnTo>
                    <a:pt x="77891" y="341953"/>
                  </a:lnTo>
                  <a:close/>
                </a:path>
                <a:path w="1036954" h="368300">
                  <a:moveTo>
                    <a:pt x="1011047" y="0"/>
                  </a:moveTo>
                  <a:lnTo>
                    <a:pt x="999362" y="41021"/>
                  </a:lnTo>
                  <a:lnTo>
                    <a:pt x="971930" y="75819"/>
                  </a:lnTo>
                  <a:lnTo>
                    <a:pt x="938402" y="104140"/>
                  </a:lnTo>
                  <a:lnTo>
                    <a:pt x="883157" y="139065"/>
                  </a:lnTo>
                  <a:lnTo>
                    <a:pt x="829436" y="165862"/>
                  </a:lnTo>
                  <a:lnTo>
                    <a:pt x="768096" y="191262"/>
                  </a:lnTo>
                  <a:lnTo>
                    <a:pt x="699897" y="215137"/>
                  </a:lnTo>
                  <a:lnTo>
                    <a:pt x="663448" y="226441"/>
                  </a:lnTo>
                  <a:lnTo>
                    <a:pt x="625601" y="237109"/>
                  </a:lnTo>
                  <a:lnTo>
                    <a:pt x="586485" y="247396"/>
                  </a:lnTo>
                  <a:lnTo>
                    <a:pt x="546100" y="257048"/>
                  </a:lnTo>
                  <a:lnTo>
                    <a:pt x="504444" y="266065"/>
                  </a:lnTo>
                  <a:lnTo>
                    <a:pt x="461899" y="274574"/>
                  </a:lnTo>
                  <a:lnTo>
                    <a:pt x="418465" y="282321"/>
                  </a:lnTo>
                  <a:lnTo>
                    <a:pt x="374015" y="289433"/>
                  </a:lnTo>
                  <a:lnTo>
                    <a:pt x="328929" y="295783"/>
                  </a:lnTo>
                  <a:lnTo>
                    <a:pt x="283082" y="301371"/>
                  </a:lnTo>
                  <a:lnTo>
                    <a:pt x="236727" y="306197"/>
                  </a:lnTo>
                  <a:lnTo>
                    <a:pt x="189992" y="310134"/>
                  </a:lnTo>
                  <a:lnTo>
                    <a:pt x="142748" y="313309"/>
                  </a:lnTo>
                  <a:lnTo>
                    <a:pt x="95250" y="315595"/>
                  </a:lnTo>
                  <a:lnTo>
                    <a:pt x="77424" y="316035"/>
                  </a:lnTo>
                  <a:lnTo>
                    <a:pt x="77891" y="341953"/>
                  </a:lnTo>
                  <a:lnTo>
                    <a:pt x="144525" y="339217"/>
                  </a:lnTo>
                  <a:lnTo>
                    <a:pt x="192150" y="335915"/>
                  </a:lnTo>
                  <a:lnTo>
                    <a:pt x="239395" y="331978"/>
                  </a:lnTo>
                  <a:lnTo>
                    <a:pt x="286257" y="327025"/>
                  </a:lnTo>
                  <a:lnTo>
                    <a:pt x="332485" y="321437"/>
                  </a:lnTo>
                  <a:lnTo>
                    <a:pt x="378078" y="314960"/>
                  </a:lnTo>
                  <a:lnTo>
                    <a:pt x="422909" y="307848"/>
                  </a:lnTo>
                  <a:lnTo>
                    <a:pt x="466978" y="299974"/>
                  </a:lnTo>
                  <a:lnTo>
                    <a:pt x="510031" y="291465"/>
                  </a:lnTo>
                  <a:lnTo>
                    <a:pt x="552069" y="282194"/>
                  </a:lnTo>
                  <a:lnTo>
                    <a:pt x="593090" y="272415"/>
                  </a:lnTo>
                  <a:lnTo>
                    <a:pt x="632714" y="262128"/>
                  </a:lnTo>
                  <a:lnTo>
                    <a:pt x="671068" y="251079"/>
                  </a:lnTo>
                  <a:lnTo>
                    <a:pt x="708151" y="239649"/>
                  </a:lnTo>
                  <a:lnTo>
                    <a:pt x="777748" y="215392"/>
                  </a:lnTo>
                  <a:lnTo>
                    <a:pt x="840612" y="189230"/>
                  </a:lnTo>
                  <a:lnTo>
                    <a:pt x="896111" y="161417"/>
                  </a:lnTo>
                  <a:lnTo>
                    <a:pt x="943482" y="132334"/>
                  </a:lnTo>
                  <a:lnTo>
                    <a:pt x="982472" y="101727"/>
                  </a:lnTo>
                  <a:lnTo>
                    <a:pt x="1011681" y="69469"/>
                  </a:lnTo>
                  <a:lnTo>
                    <a:pt x="1030351" y="35560"/>
                  </a:lnTo>
                  <a:lnTo>
                    <a:pt x="1036954" y="1270"/>
                  </a:lnTo>
                  <a:lnTo>
                    <a:pt x="1011047" y="0"/>
                  </a:lnTo>
                  <a:close/>
                </a:path>
              </a:pathLst>
            </a:custGeom>
            <a:solidFill>
              <a:srgbClr val="000000"/>
            </a:solidFill>
          </p:spPr>
          <p:txBody>
            <a:bodyPr wrap="square" lIns="0" tIns="0" rIns="0" bIns="0" rtlCol="0"/>
            <a:lstStyle/>
            <a:p>
              <a:endParaRPr sz="1100"/>
            </a:p>
          </p:txBody>
        </p:sp>
        <p:sp>
          <p:nvSpPr>
            <p:cNvPr id="48" name="object 13"/>
            <p:cNvSpPr/>
            <p:nvPr/>
          </p:nvSpPr>
          <p:spPr>
            <a:xfrm>
              <a:off x="695705" y="5726316"/>
              <a:ext cx="2045207" cy="490715"/>
            </a:xfrm>
            <a:prstGeom prst="rect">
              <a:avLst/>
            </a:prstGeom>
            <a:blipFill>
              <a:blip r:embed="rId13" cstate="print"/>
              <a:stretch>
                <a:fillRect/>
              </a:stretch>
            </a:blipFill>
          </p:spPr>
          <p:txBody>
            <a:bodyPr wrap="square" lIns="0" tIns="0" rIns="0" bIns="0" rtlCol="0"/>
            <a:lstStyle/>
            <a:p>
              <a:endParaRPr sz="1100"/>
            </a:p>
          </p:txBody>
        </p:sp>
        <p:sp>
          <p:nvSpPr>
            <p:cNvPr id="49" name="object 14"/>
            <p:cNvSpPr/>
            <p:nvPr/>
          </p:nvSpPr>
          <p:spPr>
            <a:xfrm>
              <a:off x="738631" y="5746115"/>
              <a:ext cx="1885950" cy="372745"/>
            </a:xfrm>
            <a:custGeom>
              <a:avLst/>
              <a:gdLst/>
              <a:ahLst/>
              <a:cxnLst/>
              <a:rect l="l" t="t" r="r" b="b"/>
              <a:pathLst>
                <a:path w="1885950" h="372744">
                  <a:moveTo>
                    <a:pt x="1808352" y="294513"/>
                  </a:moveTo>
                  <a:lnTo>
                    <a:pt x="1808056" y="320414"/>
                  </a:lnTo>
                  <a:lnTo>
                    <a:pt x="1820926" y="320548"/>
                  </a:lnTo>
                  <a:lnTo>
                    <a:pt x="1820672" y="346456"/>
                  </a:lnTo>
                  <a:lnTo>
                    <a:pt x="1807758" y="346456"/>
                  </a:lnTo>
                  <a:lnTo>
                    <a:pt x="1807464" y="372237"/>
                  </a:lnTo>
                  <a:lnTo>
                    <a:pt x="1860491" y="346456"/>
                  </a:lnTo>
                  <a:lnTo>
                    <a:pt x="1820672" y="346456"/>
                  </a:lnTo>
                  <a:lnTo>
                    <a:pt x="1807760" y="346322"/>
                  </a:lnTo>
                  <a:lnTo>
                    <a:pt x="1860765" y="346322"/>
                  </a:lnTo>
                  <a:lnTo>
                    <a:pt x="1885569" y="334264"/>
                  </a:lnTo>
                  <a:lnTo>
                    <a:pt x="1808352" y="294513"/>
                  </a:lnTo>
                  <a:close/>
                </a:path>
                <a:path w="1885950" h="372744">
                  <a:moveTo>
                    <a:pt x="1808056" y="320414"/>
                  </a:moveTo>
                  <a:lnTo>
                    <a:pt x="1807760" y="346322"/>
                  </a:lnTo>
                  <a:lnTo>
                    <a:pt x="1820672" y="346456"/>
                  </a:lnTo>
                  <a:lnTo>
                    <a:pt x="1820926" y="320548"/>
                  </a:lnTo>
                  <a:lnTo>
                    <a:pt x="1808056" y="320414"/>
                  </a:lnTo>
                  <a:close/>
                </a:path>
                <a:path w="1885950" h="372744">
                  <a:moveTo>
                    <a:pt x="25400" y="0"/>
                  </a:moveTo>
                  <a:lnTo>
                    <a:pt x="0" y="4572"/>
                  </a:lnTo>
                  <a:lnTo>
                    <a:pt x="2667" y="20066"/>
                  </a:lnTo>
                  <a:lnTo>
                    <a:pt x="2921" y="21336"/>
                  </a:lnTo>
                  <a:lnTo>
                    <a:pt x="3301" y="22606"/>
                  </a:lnTo>
                  <a:lnTo>
                    <a:pt x="3937" y="23749"/>
                  </a:lnTo>
                  <a:lnTo>
                    <a:pt x="11938" y="39243"/>
                  </a:lnTo>
                  <a:lnTo>
                    <a:pt x="12953" y="41021"/>
                  </a:lnTo>
                  <a:lnTo>
                    <a:pt x="13589" y="41656"/>
                  </a:lnTo>
                  <a:lnTo>
                    <a:pt x="26670" y="57277"/>
                  </a:lnTo>
                  <a:lnTo>
                    <a:pt x="27686" y="58293"/>
                  </a:lnTo>
                  <a:lnTo>
                    <a:pt x="28321" y="58800"/>
                  </a:lnTo>
                  <a:lnTo>
                    <a:pt x="46482" y="74041"/>
                  </a:lnTo>
                  <a:lnTo>
                    <a:pt x="99060" y="105918"/>
                  </a:lnTo>
                  <a:lnTo>
                    <a:pt x="168783" y="136144"/>
                  </a:lnTo>
                  <a:lnTo>
                    <a:pt x="209676" y="150875"/>
                  </a:lnTo>
                  <a:lnTo>
                    <a:pt x="254508" y="165227"/>
                  </a:lnTo>
                  <a:lnTo>
                    <a:pt x="303022" y="179197"/>
                  </a:lnTo>
                  <a:lnTo>
                    <a:pt x="355092" y="192786"/>
                  </a:lnTo>
                  <a:lnTo>
                    <a:pt x="410591" y="205994"/>
                  </a:lnTo>
                  <a:lnTo>
                    <a:pt x="469265" y="218821"/>
                  </a:lnTo>
                  <a:lnTo>
                    <a:pt x="530987" y="231267"/>
                  </a:lnTo>
                  <a:lnTo>
                    <a:pt x="595629" y="243205"/>
                  </a:lnTo>
                  <a:lnTo>
                    <a:pt x="662940" y="254762"/>
                  </a:lnTo>
                  <a:lnTo>
                    <a:pt x="732917" y="265684"/>
                  </a:lnTo>
                  <a:lnTo>
                    <a:pt x="879728" y="285877"/>
                  </a:lnTo>
                  <a:lnTo>
                    <a:pt x="956437" y="295021"/>
                  </a:lnTo>
                  <a:lnTo>
                    <a:pt x="1034796" y="303530"/>
                  </a:lnTo>
                  <a:lnTo>
                    <a:pt x="1196721" y="318643"/>
                  </a:lnTo>
                  <a:lnTo>
                    <a:pt x="1364107" y="330708"/>
                  </a:lnTo>
                  <a:lnTo>
                    <a:pt x="1535684" y="339725"/>
                  </a:lnTo>
                  <a:lnTo>
                    <a:pt x="1709801" y="345313"/>
                  </a:lnTo>
                  <a:lnTo>
                    <a:pt x="1807760" y="346322"/>
                  </a:lnTo>
                  <a:lnTo>
                    <a:pt x="1808056" y="320414"/>
                  </a:lnTo>
                  <a:lnTo>
                    <a:pt x="1710690" y="319405"/>
                  </a:lnTo>
                  <a:lnTo>
                    <a:pt x="1536953" y="313817"/>
                  </a:lnTo>
                  <a:lnTo>
                    <a:pt x="1366012" y="304927"/>
                  </a:lnTo>
                  <a:lnTo>
                    <a:pt x="1199007" y="292862"/>
                  </a:lnTo>
                  <a:lnTo>
                    <a:pt x="1037717" y="277875"/>
                  </a:lnTo>
                  <a:lnTo>
                    <a:pt x="883158" y="260096"/>
                  </a:lnTo>
                  <a:lnTo>
                    <a:pt x="808863" y="250317"/>
                  </a:lnTo>
                  <a:lnTo>
                    <a:pt x="736981" y="240030"/>
                  </a:lnTo>
                  <a:lnTo>
                    <a:pt x="667385" y="229108"/>
                  </a:lnTo>
                  <a:lnTo>
                    <a:pt x="600328" y="217805"/>
                  </a:lnTo>
                  <a:lnTo>
                    <a:pt x="536067" y="205867"/>
                  </a:lnTo>
                  <a:lnTo>
                    <a:pt x="474725" y="193548"/>
                  </a:lnTo>
                  <a:lnTo>
                    <a:pt x="416560" y="180848"/>
                  </a:lnTo>
                  <a:lnTo>
                    <a:pt x="361696" y="167767"/>
                  </a:lnTo>
                  <a:lnTo>
                    <a:pt x="310261" y="154178"/>
                  </a:lnTo>
                  <a:lnTo>
                    <a:pt x="262382" y="140589"/>
                  </a:lnTo>
                  <a:lnTo>
                    <a:pt x="218440" y="126492"/>
                  </a:lnTo>
                  <a:lnTo>
                    <a:pt x="178562" y="112268"/>
                  </a:lnTo>
                  <a:lnTo>
                    <a:pt x="142875" y="97662"/>
                  </a:lnTo>
                  <a:lnTo>
                    <a:pt x="84963" y="68707"/>
                  </a:lnTo>
                  <a:lnTo>
                    <a:pt x="46759" y="40512"/>
                  </a:lnTo>
                  <a:lnTo>
                    <a:pt x="46482" y="40512"/>
                  </a:lnTo>
                  <a:lnTo>
                    <a:pt x="44958" y="38989"/>
                  </a:lnTo>
                  <a:lnTo>
                    <a:pt x="45195" y="38989"/>
                  </a:lnTo>
                  <a:lnTo>
                    <a:pt x="35438" y="27432"/>
                  </a:lnTo>
                  <a:lnTo>
                    <a:pt x="34925" y="27432"/>
                  </a:lnTo>
                  <a:lnTo>
                    <a:pt x="33400" y="25019"/>
                  </a:lnTo>
                  <a:lnTo>
                    <a:pt x="33678" y="25019"/>
                  </a:lnTo>
                  <a:lnTo>
                    <a:pt x="28760" y="15494"/>
                  </a:lnTo>
                  <a:lnTo>
                    <a:pt x="28194" y="15494"/>
                  </a:lnTo>
                  <a:lnTo>
                    <a:pt x="26924" y="11937"/>
                  </a:lnTo>
                  <a:lnTo>
                    <a:pt x="27552" y="11937"/>
                  </a:lnTo>
                  <a:lnTo>
                    <a:pt x="25400" y="0"/>
                  </a:lnTo>
                  <a:close/>
                </a:path>
                <a:path w="1885950" h="372744">
                  <a:moveTo>
                    <a:pt x="44958" y="38989"/>
                  </a:moveTo>
                  <a:lnTo>
                    <a:pt x="46482" y="40512"/>
                  </a:lnTo>
                  <a:lnTo>
                    <a:pt x="45788" y="39692"/>
                  </a:lnTo>
                  <a:lnTo>
                    <a:pt x="44958" y="38989"/>
                  </a:lnTo>
                  <a:close/>
                </a:path>
                <a:path w="1885950" h="372744">
                  <a:moveTo>
                    <a:pt x="45788" y="39692"/>
                  </a:moveTo>
                  <a:lnTo>
                    <a:pt x="46482" y="40512"/>
                  </a:lnTo>
                  <a:lnTo>
                    <a:pt x="46759" y="40512"/>
                  </a:lnTo>
                  <a:lnTo>
                    <a:pt x="45788" y="39692"/>
                  </a:lnTo>
                  <a:close/>
                </a:path>
                <a:path w="1885950" h="372744">
                  <a:moveTo>
                    <a:pt x="45195" y="38989"/>
                  </a:moveTo>
                  <a:lnTo>
                    <a:pt x="44958" y="38989"/>
                  </a:lnTo>
                  <a:lnTo>
                    <a:pt x="45788" y="39692"/>
                  </a:lnTo>
                  <a:lnTo>
                    <a:pt x="45195" y="38989"/>
                  </a:lnTo>
                  <a:close/>
                </a:path>
                <a:path w="1885950" h="372744">
                  <a:moveTo>
                    <a:pt x="33400" y="25019"/>
                  </a:moveTo>
                  <a:lnTo>
                    <a:pt x="34925" y="27432"/>
                  </a:lnTo>
                  <a:lnTo>
                    <a:pt x="34116" y="25866"/>
                  </a:lnTo>
                  <a:lnTo>
                    <a:pt x="33400" y="25019"/>
                  </a:lnTo>
                  <a:close/>
                </a:path>
                <a:path w="1885950" h="372744">
                  <a:moveTo>
                    <a:pt x="34116" y="25866"/>
                  </a:moveTo>
                  <a:lnTo>
                    <a:pt x="34925" y="27432"/>
                  </a:lnTo>
                  <a:lnTo>
                    <a:pt x="35438" y="27432"/>
                  </a:lnTo>
                  <a:lnTo>
                    <a:pt x="34116" y="25866"/>
                  </a:lnTo>
                  <a:close/>
                </a:path>
                <a:path w="1885950" h="372744">
                  <a:moveTo>
                    <a:pt x="33678" y="25019"/>
                  </a:moveTo>
                  <a:lnTo>
                    <a:pt x="33400" y="25019"/>
                  </a:lnTo>
                  <a:lnTo>
                    <a:pt x="34116" y="25866"/>
                  </a:lnTo>
                  <a:lnTo>
                    <a:pt x="33678" y="25019"/>
                  </a:lnTo>
                  <a:close/>
                </a:path>
                <a:path w="1885950" h="372744">
                  <a:moveTo>
                    <a:pt x="26924" y="11937"/>
                  </a:moveTo>
                  <a:lnTo>
                    <a:pt x="28194" y="15494"/>
                  </a:lnTo>
                  <a:lnTo>
                    <a:pt x="27890" y="13808"/>
                  </a:lnTo>
                  <a:lnTo>
                    <a:pt x="26924" y="11937"/>
                  </a:lnTo>
                  <a:close/>
                </a:path>
                <a:path w="1885950" h="372744">
                  <a:moveTo>
                    <a:pt x="27890" y="13808"/>
                  </a:moveTo>
                  <a:lnTo>
                    <a:pt x="28194" y="15494"/>
                  </a:lnTo>
                  <a:lnTo>
                    <a:pt x="28760" y="15494"/>
                  </a:lnTo>
                  <a:lnTo>
                    <a:pt x="27890" y="13808"/>
                  </a:lnTo>
                  <a:close/>
                </a:path>
                <a:path w="1885950" h="372744">
                  <a:moveTo>
                    <a:pt x="27552" y="11937"/>
                  </a:moveTo>
                  <a:lnTo>
                    <a:pt x="26924" y="11937"/>
                  </a:lnTo>
                  <a:lnTo>
                    <a:pt x="27890" y="13808"/>
                  </a:lnTo>
                  <a:lnTo>
                    <a:pt x="27552" y="11937"/>
                  </a:lnTo>
                  <a:close/>
                </a:path>
              </a:pathLst>
            </a:custGeom>
            <a:solidFill>
              <a:srgbClr val="000000"/>
            </a:solidFill>
          </p:spPr>
          <p:txBody>
            <a:bodyPr wrap="square" lIns="0" tIns="0" rIns="0" bIns="0" rtlCol="0"/>
            <a:lstStyle/>
            <a:p>
              <a:endParaRPr sz="1100"/>
            </a:p>
          </p:txBody>
        </p:sp>
        <p:sp>
          <p:nvSpPr>
            <p:cNvPr id="50" name="object 15"/>
            <p:cNvSpPr/>
            <p:nvPr/>
          </p:nvSpPr>
          <p:spPr>
            <a:xfrm>
              <a:off x="310134" y="5275225"/>
              <a:ext cx="874763" cy="537946"/>
            </a:xfrm>
            <a:prstGeom prst="rect">
              <a:avLst/>
            </a:prstGeom>
            <a:blipFill>
              <a:blip r:embed="rId14" cstate="print"/>
              <a:stretch>
                <a:fillRect/>
              </a:stretch>
            </a:blipFill>
          </p:spPr>
          <p:txBody>
            <a:bodyPr wrap="square" lIns="0" tIns="0" rIns="0" bIns="0" rtlCol="0"/>
            <a:lstStyle/>
            <a:p>
              <a:endParaRPr sz="1100"/>
            </a:p>
          </p:txBody>
        </p:sp>
        <p:sp>
          <p:nvSpPr>
            <p:cNvPr id="51" name="object 16"/>
            <p:cNvSpPr/>
            <p:nvPr/>
          </p:nvSpPr>
          <p:spPr>
            <a:xfrm>
              <a:off x="323850" y="5320919"/>
              <a:ext cx="848855" cy="507491"/>
            </a:xfrm>
            <a:prstGeom prst="rect">
              <a:avLst/>
            </a:prstGeom>
            <a:blipFill>
              <a:blip r:embed="rId15" cstate="print"/>
              <a:stretch>
                <a:fillRect/>
              </a:stretch>
            </a:blipFill>
          </p:spPr>
          <p:txBody>
            <a:bodyPr wrap="square" lIns="0" tIns="0" rIns="0" bIns="0" rtlCol="0"/>
            <a:lstStyle/>
            <a:p>
              <a:endParaRPr sz="1100"/>
            </a:p>
          </p:txBody>
        </p:sp>
        <p:sp>
          <p:nvSpPr>
            <p:cNvPr id="52" name="object 17"/>
            <p:cNvSpPr/>
            <p:nvPr/>
          </p:nvSpPr>
          <p:spPr>
            <a:xfrm>
              <a:off x="357378" y="5299584"/>
              <a:ext cx="784859" cy="448055"/>
            </a:xfrm>
            <a:prstGeom prst="rect">
              <a:avLst/>
            </a:prstGeom>
            <a:blipFill>
              <a:blip r:embed="rId16" cstate="print"/>
              <a:stretch>
                <a:fillRect/>
              </a:stretch>
            </a:blipFill>
          </p:spPr>
          <p:txBody>
            <a:bodyPr wrap="square" lIns="0" tIns="0" rIns="0" bIns="0" rtlCol="0"/>
            <a:lstStyle/>
            <a:p>
              <a:endParaRPr sz="1100"/>
            </a:p>
          </p:txBody>
        </p:sp>
        <p:sp>
          <p:nvSpPr>
            <p:cNvPr id="53" name="object 18"/>
            <p:cNvSpPr/>
            <p:nvPr/>
          </p:nvSpPr>
          <p:spPr>
            <a:xfrm>
              <a:off x="357378" y="5299584"/>
              <a:ext cx="784860" cy="448309"/>
            </a:xfrm>
            <a:custGeom>
              <a:avLst/>
              <a:gdLst/>
              <a:ahLst/>
              <a:cxnLst/>
              <a:rect l="l" t="t" r="r" b="b"/>
              <a:pathLst>
                <a:path w="784859" h="448310">
                  <a:moveTo>
                    <a:pt x="0" y="448055"/>
                  </a:moveTo>
                  <a:lnTo>
                    <a:pt x="784859" y="448055"/>
                  </a:lnTo>
                  <a:lnTo>
                    <a:pt x="784859" y="0"/>
                  </a:lnTo>
                  <a:lnTo>
                    <a:pt x="0" y="0"/>
                  </a:lnTo>
                  <a:lnTo>
                    <a:pt x="0" y="448055"/>
                  </a:lnTo>
                  <a:close/>
                </a:path>
              </a:pathLst>
            </a:custGeom>
            <a:ln w="9144">
              <a:solidFill>
                <a:srgbClr val="FFC801"/>
              </a:solidFill>
            </a:ln>
          </p:spPr>
          <p:txBody>
            <a:bodyPr wrap="square" lIns="0" tIns="0" rIns="0" bIns="0" rtlCol="0"/>
            <a:lstStyle/>
            <a:p>
              <a:endParaRPr sz="1100"/>
            </a:p>
          </p:txBody>
        </p:sp>
        <p:sp>
          <p:nvSpPr>
            <p:cNvPr id="54" name="object 19"/>
            <p:cNvSpPr txBox="1"/>
            <p:nvPr/>
          </p:nvSpPr>
          <p:spPr>
            <a:xfrm>
              <a:off x="475997" y="5382006"/>
              <a:ext cx="549275" cy="176095"/>
            </a:xfrm>
            <a:prstGeom prst="rect">
              <a:avLst/>
            </a:prstGeom>
          </p:spPr>
          <p:txBody>
            <a:bodyPr vert="horz" wrap="square" lIns="0" tIns="12065" rIns="0" bIns="0" rtlCol="0">
              <a:spAutoFit/>
            </a:bodyPr>
            <a:lstStyle/>
            <a:p>
              <a:pPr marL="12700">
                <a:lnSpc>
                  <a:spcPct val="100000"/>
                </a:lnSpc>
                <a:spcBef>
                  <a:spcPts val="95"/>
                </a:spcBef>
              </a:pPr>
              <a:r>
                <a:rPr sz="1050" spc="-10" dirty="0">
                  <a:latin typeface="Microsoft YaHei" panose="020B0503020204020204" pitchFamily="34" charset="-122"/>
                  <a:cs typeface="Microsoft YaHei" panose="020B0503020204020204" pitchFamily="34" charset="-122"/>
                </a:rPr>
                <a:t>cli</a:t>
              </a:r>
              <a:r>
                <a:rPr sz="1050" spc="-20" dirty="0">
                  <a:latin typeface="Microsoft YaHei" panose="020B0503020204020204" pitchFamily="34" charset="-122"/>
                  <a:cs typeface="Microsoft YaHei" panose="020B0503020204020204" pitchFamily="34" charset="-122"/>
                </a:rPr>
                <a:t>e</a:t>
              </a:r>
              <a:r>
                <a:rPr sz="1050" spc="-10" dirty="0">
                  <a:latin typeface="Microsoft YaHei" panose="020B0503020204020204" pitchFamily="34" charset="-122"/>
                  <a:cs typeface="Microsoft YaHei" panose="020B0503020204020204" pitchFamily="34" charset="-122"/>
                </a:rPr>
                <a:t>nt</a:t>
              </a:r>
              <a:endParaRPr sz="1050">
                <a:latin typeface="Microsoft YaHei" panose="020B0503020204020204" pitchFamily="34" charset="-122"/>
                <a:cs typeface="Microsoft YaHei" panose="020B0503020204020204" pitchFamily="34" charset="-122"/>
              </a:endParaRPr>
            </a:p>
          </p:txBody>
        </p:sp>
        <p:sp>
          <p:nvSpPr>
            <p:cNvPr id="55" name="object 20"/>
            <p:cNvSpPr/>
            <p:nvPr/>
          </p:nvSpPr>
          <p:spPr>
            <a:xfrm>
              <a:off x="4213097" y="5278247"/>
              <a:ext cx="921257" cy="553974"/>
            </a:xfrm>
            <a:prstGeom prst="rect">
              <a:avLst/>
            </a:prstGeom>
            <a:blipFill>
              <a:blip r:embed="rId17" cstate="print"/>
              <a:stretch>
                <a:fillRect/>
              </a:stretch>
            </a:blipFill>
          </p:spPr>
          <p:txBody>
            <a:bodyPr wrap="square" lIns="0" tIns="0" rIns="0" bIns="0" rtlCol="0"/>
            <a:lstStyle/>
            <a:p>
              <a:endParaRPr sz="1100"/>
            </a:p>
          </p:txBody>
        </p:sp>
        <p:sp>
          <p:nvSpPr>
            <p:cNvPr id="56" name="object 21"/>
            <p:cNvSpPr txBox="1"/>
            <p:nvPr/>
          </p:nvSpPr>
          <p:spPr>
            <a:xfrm>
              <a:off x="4367404" y="5382895"/>
              <a:ext cx="617854" cy="176095"/>
            </a:xfrm>
            <a:prstGeom prst="rect">
              <a:avLst/>
            </a:prstGeom>
          </p:spPr>
          <p:txBody>
            <a:bodyPr vert="horz" wrap="square" lIns="0" tIns="12065" rIns="0" bIns="0" rtlCol="0">
              <a:spAutoFit/>
            </a:bodyPr>
            <a:lstStyle/>
            <a:p>
              <a:pPr marL="12700">
                <a:lnSpc>
                  <a:spcPct val="100000"/>
                </a:lnSpc>
                <a:spcBef>
                  <a:spcPts val="95"/>
                </a:spcBef>
              </a:pPr>
              <a:r>
                <a:rPr sz="1050" dirty="0">
                  <a:latin typeface="Microsoft YaHei" panose="020B0503020204020204" pitchFamily="34" charset="-122"/>
                  <a:cs typeface="Microsoft YaHei" panose="020B0503020204020204" pitchFamily="34" charset="-122"/>
                </a:rPr>
                <a:t>server</a:t>
              </a:r>
            </a:p>
          </p:txBody>
        </p:sp>
        <p:sp>
          <p:nvSpPr>
            <p:cNvPr id="57" name="object 22"/>
            <p:cNvSpPr/>
            <p:nvPr/>
          </p:nvSpPr>
          <p:spPr>
            <a:xfrm>
              <a:off x="2577845" y="5828411"/>
              <a:ext cx="1116329" cy="558545"/>
            </a:xfrm>
            <a:prstGeom prst="rect">
              <a:avLst/>
            </a:prstGeom>
            <a:blipFill>
              <a:blip r:embed="rId18" cstate="print"/>
              <a:stretch>
                <a:fillRect/>
              </a:stretch>
            </a:blipFill>
          </p:spPr>
          <p:txBody>
            <a:bodyPr wrap="square" lIns="0" tIns="0" rIns="0" bIns="0" rtlCol="0"/>
            <a:lstStyle/>
            <a:p>
              <a:endParaRPr sz="1100"/>
            </a:p>
          </p:txBody>
        </p:sp>
        <p:sp>
          <p:nvSpPr>
            <p:cNvPr id="58" name="object 23"/>
            <p:cNvSpPr txBox="1"/>
            <p:nvPr/>
          </p:nvSpPr>
          <p:spPr>
            <a:xfrm>
              <a:off x="2757422" y="5937631"/>
              <a:ext cx="762000" cy="176095"/>
            </a:xfrm>
            <a:prstGeom prst="rect">
              <a:avLst/>
            </a:prstGeom>
          </p:spPr>
          <p:txBody>
            <a:bodyPr vert="horz" wrap="square" lIns="0" tIns="12065" rIns="0" bIns="0" rtlCol="0">
              <a:spAutoFit/>
            </a:bodyPr>
            <a:lstStyle/>
            <a:p>
              <a:pPr marL="12700">
                <a:lnSpc>
                  <a:spcPct val="100000"/>
                </a:lnSpc>
                <a:spcBef>
                  <a:spcPts val="95"/>
                </a:spcBef>
              </a:pPr>
              <a:r>
                <a:rPr sz="1050" spc="-30" dirty="0">
                  <a:latin typeface="Microsoft YaHei" panose="020B0503020204020204" pitchFamily="34" charset="-122"/>
                  <a:cs typeface="Microsoft YaHei" panose="020B0503020204020204" pitchFamily="34" charset="-122"/>
                </a:rPr>
                <a:t>r</a:t>
              </a:r>
              <a:r>
                <a:rPr sz="1050" spc="-15" dirty="0">
                  <a:latin typeface="Microsoft YaHei" panose="020B0503020204020204" pitchFamily="34" charset="-122"/>
                  <a:cs typeface="Microsoft YaHei" panose="020B0503020204020204" pitchFamily="34" charset="-122"/>
                </a:rPr>
                <a:t>e</a:t>
              </a:r>
              <a:r>
                <a:rPr sz="1050" spc="-5" dirty="0">
                  <a:latin typeface="Microsoft YaHei" panose="020B0503020204020204" pitchFamily="34" charset="-122"/>
                  <a:cs typeface="Microsoft YaHei" panose="020B0503020204020204" pitchFamily="34" charset="-122"/>
                </a:rPr>
                <a:t>g</a:t>
              </a:r>
              <a:r>
                <a:rPr sz="1050" spc="-15" dirty="0">
                  <a:latin typeface="Microsoft YaHei" panose="020B0503020204020204" pitchFamily="34" charset="-122"/>
                  <a:cs typeface="Microsoft YaHei" panose="020B0503020204020204" pitchFamily="34" charset="-122"/>
                </a:rPr>
                <a:t>i</a:t>
              </a:r>
              <a:r>
                <a:rPr sz="1050" spc="-5" dirty="0">
                  <a:latin typeface="Microsoft YaHei" panose="020B0503020204020204" pitchFamily="34" charset="-122"/>
                  <a:cs typeface="Microsoft YaHei" panose="020B0503020204020204" pitchFamily="34" charset="-122"/>
                </a:rPr>
                <a:t>st</a:t>
              </a:r>
              <a:r>
                <a:rPr sz="1050" spc="65" dirty="0">
                  <a:latin typeface="Microsoft YaHei" panose="020B0503020204020204" pitchFamily="34" charset="-122"/>
                  <a:cs typeface="Microsoft YaHei" panose="020B0503020204020204" pitchFamily="34" charset="-122"/>
                </a:rPr>
                <a:t>r</a:t>
              </a:r>
              <a:r>
                <a:rPr sz="1050" spc="-5" dirty="0">
                  <a:latin typeface="Microsoft YaHei" panose="020B0503020204020204" pitchFamily="34" charset="-122"/>
                  <a:cs typeface="Microsoft YaHei" panose="020B0503020204020204" pitchFamily="34" charset="-122"/>
                </a:rPr>
                <a:t>y</a:t>
              </a:r>
              <a:endParaRPr sz="1050" dirty="0">
                <a:latin typeface="Microsoft YaHei" panose="020B0503020204020204" pitchFamily="34" charset="-122"/>
                <a:cs typeface="Microsoft YaHei" panose="020B0503020204020204" pitchFamily="34" charset="-122"/>
              </a:endParaRPr>
            </a:p>
          </p:txBody>
        </p:sp>
        <p:sp>
          <p:nvSpPr>
            <p:cNvPr id="59" name="object 24"/>
            <p:cNvSpPr txBox="1"/>
            <p:nvPr/>
          </p:nvSpPr>
          <p:spPr>
            <a:xfrm>
              <a:off x="4157980" y="6098286"/>
              <a:ext cx="986155"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1.</a:t>
              </a:r>
              <a:r>
                <a:rPr sz="1050" spc="-8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register</a:t>
              </a:r>
              <a:endParaRPr sz="1050">
                <a:latin typeface="Microsoft YaHei" panose="020B0503020204020204" pitchFamily="34" charset="-122"/>
                <a:cs typeface="Microsoft YaHei" panose="020B0503020204020204" pitchFamily="34" charset="-122"/>
              </a:endParaRPr>
            </a:p>
          </p:txBody>
        </p:sp>
        <p:sp>
          <p:nvSpPr>
            <p:cNvPr id="60" name="object 25"/>
            <p:cNvSpPr txBox="1"/>
            <p:nvPr/>
          </p:nvSpPr>
          <p:spPr>
            <a:xfrm>
              <a:off x="1274571" y="6124447"/>
              <a:ext cx="930276"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2.</a:t>
              </a:r>
              <a:r>
                <a:rPr sz="1050" spc="-6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lookup</a:t>
              </a:r>
              <a:endParaRPr sz="1050" dirty="0">
                <a:latin typeface="Microsoft YaHei" panose="020B0503020204020204" pitchFamily="34" charset="-122"/>
                <a:cs typeface="Microsoft YaHei" panose="020B0503020204020204" pitchFamily="34" charset="-122"/>
              </a:endParaRPr>
            </a:p>
          </p:txBody>
        </p:sp>
        <p:sp>
          <p:nvSpPr>
            <p:cNvPr id="61" name="object 26"/>
            <p:cNvSpPr/>
            <p:nvPr/>
          </p:nvSpPr>
          <p:spPr>
            <a:xfrm>
              <a:off x="1099566" y="5424590"/>
              <a:ext cx="3300983" cy="237832"/>
            </a:xfrm>
            <a:prstGeom prst="rect">
              <a:avLst/>
            </a:prstGeom>
            <a:blipFill>
              <a:blip r:embed="rId19" cstate="print"/>
              <a:stretch>
                <a:fillRect/>
              </a:stretch>
            </a:blipFill>
          </p:spPr>
          <p:txBody>
            <a:bodyPr wrap="square" lIns="0" tIns="0" rIns="0" bIns="0" rtlCol="0"/>
            <a:lstStyle/>
            <a:p>
              <a:endParaRPr sz="1100"/>
            </a:p>
          </p:txBody>
        </p:sp>
        <p:sp>
          <p:nvSpPr>
            <p:cNvPr id="62" name="object 27"/>
            <p:cNvSpPr/>
            <p:nvPr/>
          </p:nvSpPr>
          <p:spPr>
            <a:xfrm>
              <a:off x="1143000" y="5486400"/>
              <a:ext cx="3141980" cy="78105"/>
            </a:xfrm>
            <a:custGeom>
              <a:avLst/>
              <a:gdLst/>
              <a:ahLst/>
              <a:cxnLst/>
              <a:rect l="l" t="t" r="r" b="b"/>
              <a:pathLst>
                <a:path w="3141979" h="78105">
                  <a:moveTo>
                    <a:pt x="3064255" y="51812"/>
                  </a:moveTo>
                  <a:lnTo>
                    <a:pt x="3064255" y="77724"/>
                  </a:lnTo>
                  <a:lnTo>
                    <a:pt x="3116241" y="51815"/>
                  </a:lnTo>
                  <a:lnTo>
                    <a:pt x="3064255" y="51812"/>
                  </a:lnTo>
                  <a:close/>
                </a:path>
                <a:path w="3141979" h="78105">
                  <a:moveTo>
                    <a:pt x="3064255" y="25904"/>
                  </a:moveTo>
                  <a:lnTo>
                    <a:pt x="3064255" y="51812"/>
                  </a:lnTo>
                  <a:lnTo>
                    <a:pt x="3077209" y="51815"/>
                  </a:lnTo>
                  <a:lnTo>
                    <a:pt x="3077209" y="25908"/>
                  </a:lnTo>
                  <a:lnTo>
                    <a:pt x="3064255" y="25904"/>
                  </a:lnTo>
                  <a:close/>
                </a:path>
                <a:path w="3141979" h="78105">
                  <a:moveTo>
                    <a:pt x="3064255" y="0"/>
                  </a:moveTo>
                  <a:lnTo>
                    <a:pt x="3064255" y="25904"/>
                  </a:lnTo>
                  <a:lnTo>
                    <a:pt x="3077209" y="25908"/>
                  </a:lnTo>
                  <a:lnTo>
                    <a:pt x="3077209" y="51815"/>
                  </a:lnTo>
                  <a:lnTo>
                    <a:pt x="3116249" y="51812"/>
                  </a:lnTo>
                  <a:lnTo>
                    <a:pt x="3141979" y="38988"/>
                  </a:lnTo>
                  <a:lnTo>
                    <a:pt x="3064255" y="0"/>
                  </a:lnTo>
                  <a:close/>
                </a:path>
                <a:path w="3141979" h="78105">
                  <a:moveTo>
                    <a:pt x="0" y="25019"/>
                  </a:moveTo>
                  <a:lnTo>
                    <a:pt x="0" y="50926"/>
                  </a:lnTo>
                  <a:lnTo>
                    <a:pt x="3064255" y="51812"/>
                  </a:lnTo>
                  <a:lnTo>
                    <a:pt x="3064255" y="25904"/>
                  </a:lnTo>
                  <a:lnTo>
                    <a:pt x="0" y="25019"/>
                  </a:lnTo>
                  <a:close/>
                </a:path>
              </a:pathLst>
            </a:custGeom>
            <a:solidFill>
              <a:srgbClr val="F8921D"/>
            </a:solidFill>
          </p:spPr>
          <p:txBody>
            <a:bodyPr wrap="square" lIns="0" tIns="0" rIns="0" bIns="0" rtlCol="0"/>
            <a:lstStyle/>
            <a:p>
              <a:endParaRPr sz="1100"/>
            </a:p>
          </p:txBody>
        </p:sp>
        <p:sp>
          <p:nvSpPr>
            <p:cNvPr id="63" name="object 28"/>
            <p:cNvSpPr txBox="1"/>
            <p:nvPr/>
          </p:nvSpPr>
          <p:spPr>
            <a:xfrm>
              <a:off x="2331973" y="5164075"/>
              <a:ext cx="575946"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3.</a:t>
              </a:r>
              <a:r>
                <a:rPr sz="1050" spc="-6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call</a:t>
              </a:r>
              <a:endParaRPr sz="1050">
                <a:latin typeface="Microsoft YaHei" panose="020B0503020204020204" pitchFamily="34" charset="-122"/>
                <a:cs typeface="Microsoft YaHei" panose="020B0503020204020204" pitchFamily="34" charset="-122"/>
              </a:endParaRPr>
            </a:p>
          </p:txBody>
        </p:sp>
      </p:grpSp>
      <p:grpSp>
        <p:nvGrpSpPr>
          <p:cNvPr id="42" name="组合 88"/>
          <p:cNvGrpSpPr/>
          <p:nvPr/>
        </p:nvGrpSpPr>
        <p:grpSpPr>
          <a:xfrm>
            <a:off x="6675120" y="4528442"/>
            <a:ext cx="5181600" cy="1364359"/>
            <a:chOff x="6200394" y="5131690"/>
            <a:chExt cx="4922392" cy="1490470"/>
          </a:xfrm>
        </p:grpSpPr>
        <p:sp>
          <p:nvSpPr>
            <p:cNvPr id="64" name="object 29"/>
            <p:cNvSpPr/>
            <p:nvPr/>
          </p:nvSpPr>
          <p:spPr>
            <a:xfrm>
              <a:off x="9384030" y="5908154"/>
              <a:ext cx="1232903" cy="542556"/>
            </a:xfrm>
            <a:prstGeom prst="rect">
              <a:avLst/>
            </a:prstGeom>
            <a:blipFill>
              <a:blip r:embed="rId20" cstate="print"/>
              <a:stretch>
                <a:fillRect/>
              </a:stretch>
            </a:blipFill>
          </p:spPr>
          <p:txBody>
            <a:bodyPr wrap="square" lIns="0" tIns="0" rIns="0" bIns="0" rtlCol="0"/>
            <a:lstStyle/>
            <a:p>
              <a:endParaRPr sz="1200"/>
            </a:p>
          </p:txBody>
        </p:sp>
        <p:sp>
          <p:nvSpPr>
            <p:cNvPr id="65" name="object 30"/>
            <p:cNvSpPr/>
            <p:nvPr/>
          </p:nvSpPr>
          <p:spPr>
            <a:xfrm>
              <a:off x="9505060" y="5929757"/>
              <a:ext cx="1074420" cy="421005"/>
            </a:xfrm>
            <a:custGeom>
              <a:avLst/>
              <a:gdLst/>
              <a:ahLst/>
              <a:cxnLst/>
              <a:rect l="l" t="t" r="r" b="b"/>
              <a:pathLst>
                <a:path w="1074420" h="421004">
                  <a:moveTo>
                    <a:pt x="77089" y="343154"/>
                  </a:moveTo>
                  <a:lnTo>
                    <a:pt x="0" y="383413"/>
                  </a:lnTo>
                  <a:lnTo>
                    <a:pt x="78486" y="420878"/>
                  </a:lnTo>
                  <a:lnTo>
                    <a:pt x="78024" y="395224"/>
                  </a:lnTo>
                  <a:lnTo>
                    <a:pt x="65151" y="395224"/>
                  </a:lnTo>
                  <a:lnTo>
                    <a:pt x="64389" y="369316"/>
                  </a:lnTo>
                  <a:lnTo>
                    <a:pt x="77553" y="368974"/>
                  </a:lnTo>
                  <a:lnTo>
                    <a:pt x="77089" y="343154"/>
                  </a:lnTo>
                  <a:close/>
                </a:path>
                <a:path w="1074420" h="421004">
                  <a:moveTo>
                    <a:pt x="77553" y="368974"/>
                  </a:moveTo>
                  <a:lnTo>
                    <a:pt x="64389" y="369316"/>
                  </a:lnTo>
                  <a:lnTo>
                    <a:pt x="65151" y="395224"/>
                  </a:lnTo>
                  <a:lnTo>
                    <a:pt x="78018" y="394849"/>
                  </a:lnTo>
                  <a:lnTo>
                    <a:pt x="77553" y="368974"/>
                  </a:lnTo>
                  <a:close/>
                </a:path>
                <a:path w="1074420" h="421004">
                  <a:moveTo>
                    <a:pt x="78018" y="394849"/>
                  </a:moveTo>
                  <a:lnTo>
                    <a:pt x="65151" y="395224"/>
                  </a:lnTo>
                  <a:lnTo>
                    <a:pt x="78024" y="395224"/>
                  </a:lnTo>
                  <a:lnTo>
                    <a:pt x="78018" y="394849"/>
                  </a:lnTo>
                  <a:close/>
                </a:path>
                <a:path w="1074420" h="421004">
                  <a:moveTo>
                    <a:pt x="1048131" y="0"/>
                  </a:moveTo>
                  <a:lnTo>
                    <a:pt x="1039495" y="40894"/>
                  </a:lnTo>
                  <a:lnTo>
                    <a:pt x="1013968" y="81661"/>
                  </a:lnTo>
                  <a:lnTo>
                    <a:pt x="981710" y="114808"/>
                  </a:lnTo>
                  <a:lnTo>
                    <a:pt x="950976" y="139319"/>
                  </a:lnTo>
                  <a:lnTo>
                    <a:pt x="914654" y="163449"/>
                  </a:lnTo>
                  <a:lnTo>
                    <a:pt x="859155" y="194564"/>
                  </a:lnTo>
                  <a:lnTo>
                    <a:pt x="795528" y="224282"/>
                  </a:lnTo>
                  <a:lnTo>
                    <a:pt x="724916" y="251968"/>
                  </a:lnTo>
                  <a:lnTo>
                    <a:pt x="687197" y="264922"/>
                  </a:lnTo>
                  <a:lnTo>
                    <a:pt x="647954" y="277495"/>
                  </a:lnTo>
                  <a:lnTo>
                    <a:pt x="607441" y="289306"/>
                  </a:lnTo>
                  <a:lnTo>
                    <a:pt x="565531" y="300482"/>
                  </a:lnTo>
                  <a:lnTo>
                    <a:pt x="522605" y="311023"/>
                  </a:lnTo>
                  <a:lnTo>
                    <a:pt x="478409" y="320802"/>
                  </a:lnTo>
                  <a:lnTo>
                    <a:pt x="433324" y="329692"/>
                  </a:lnTo>
                  <a:lnTo>
                    <a:pt x="387350" y="337947"/>
                  </a:lnTo>
                  <a:lnTo>
                    <a:pt x="340614" y="345440"/>
                  </a:lnTo>
                  <a:lnTo>
                    <a:pt x="293243" y="351790"/>
                  </a:lnTo>
                  <a:lnTo>
                    <a:pt x="245237" y="357378"/>
                  </a:lnTo>
                  <a:lnTo>
                    <a:pt x="196723" y="362077"/>
                  </a:lnTo>
                  <a:lnTo>
                    <a:pt x="147828" y="365760"/>
                  </a:lnTo>
                  <a:lnTo>
                    <a:pt x="98679" y="368427"/>
                  </a:lnTo>
                  <a:lnTo>
                    <a:pt x="77553" y="368974"/>
                  </a:lnTo>
                  <a:lnTo>
                    <a:pt x="78018" y="394849"/>
                  </a:lnTo>
                  <a:lnTo>
                    <a:pt x="149733" y="391541"/>
                  </a:lnTo>
                  <a:lnTo>
                    <a:pt x="199136" y="387858"/>
                  </a:lnTo>
                  <a:lnTo>
                    <a:pt x="248285" y="383159"/>
                  </a:lnTo>
                  <a:lnTo>
                    <a:pt x="296672" y="377444"/>
                  </a:lnTo>
                  <a:lnTo>
                    <a:pt x="344678" y="370967"/>
                  </a:lnTo>
                  <a:lnTo>
                    <a:pt x="391922" y="363474"/>
                  </a:lnTo>
                  <a:lnTo>
                    <a:pt x="438404" y="355219"/>
                  </a:lnTo>
                  <a:lnTo>
                    <a:pt x="483997" y="346075"/>
                  </a:lnTo>
                  <a:lnTo>
                    <a:pt x="528701" y="336169"/>
                  </a:lnTo>
                  <a:lnTo>
                    <a:pt x="572262" y="325501"/>
                  </a:lnTo>
                  <a:lnTo>
                    <a:pt x="614680" y="314198"/>
                  </a:lnTo>
                  <a:lnTo>
                    <a:pt x="655828" y="302133"/>
                  </a:lnTo>
                  <a:lnTo>
                    <a:pt x="695706" y="289433"/>
                  </a:lnTo>
                  <a:lnTo>
                    <a:pt x="734060" y="276225"/>
                  </a:lnTo>
                  <a:lnTo>
                    <a:pt x="770890" y="262255"/>
                  </a:lnTo>
                  <a:lnTo>
                    <a:pt x="839597" y="232918"/>
                  </a:lnTo>
                  <a:lnTo>
                    <a:pt x="901065" y="201549"/>
                  </a:lnTo>
                  <a:lnTo>
                    <a:pt x="954405" y="168529"/>
                  </a:lnTo>
                  <a:lnTo>
                    <a:pt x="988822" y="142748"/>
                  </a:lnTo>
                  <a:lnTo>
                    <a:pt x="1017905" y="115951"/>
                  </a:lnTo>
                  <a:lnTo>
                    <a:pt x="1048258" y="78867"/>
                  </a:lnTo>
                  <a:lnTo>
                    <a:pt x="1067308" y="40132"/>
                  </a:lnTo>
                  <a:lnTo>
                    <a:pt x="1073912" y="1016"/>
                  </a:lnTo>
                  <a:lnTo>
                    <a:pt x="1048131" y="0"/>
                  </a:lnTo>
                  <a:close/>
                </a:path>
              </a:pathLst>
            </a:custGeom>
            <a:solidFill>
              <a:srgbClr val="000000"/>
            </a:solidFill>
          </p:spPr>
          <p:txBody>
            <a:bodyPr wrap="square" lIns="0" tIns="0" rIns="0" bIns="0" rtlCol="0"/>
            <a:lstStyle/>
            <a:p>
              <a:endParaRPr sz="1200"/>
            </a:p>
          </p:txBody>
        </p:sp>
        <p:sp>
          <p:nvSpPr>
            <p:cNvPr id="66" name="object 31"/>
            <p:cNvSpPr/>
            <p:nvPr/>
          </p:nvSpPr>
          <p:spPr>
            <a:xfrm>
              <a:off x="8012430" y="5906643"/>
              <a:ext cx="580644" cy="544068"/>
            </a:xfrm>
            <a:prstGeom prst="rect">
              <a:avLst/>
            </a:prstGeom>
            <a:blipFill>
              <a:blip r:embed="rId21" cstate="print"/>
              <a:stretch>
                <a:fillRect/>
              </a:stretch>
            </a:blipFill>
          </p:spPr>
          <p:txBody>
            <a:bodyPr wrap="square" lIns="0" tIns="0" rIns="0" bIns="0" rtlCol="0"/>
            <a:lstStyle/>
            <a:p>
              <a:endParaRPr sz="1200"/>
            </a:p>
          </p:txBody>
        </p:sp>
        <p:sp>
          <p:nvSpPr>
            <p:cNvPr id="67" name="object 32"/>
            <p:cNvSpPr/>
            <p:nvPr/>
          </p:nvSpPr>
          <p:spPr>
            <a:xfrm>
              <a:off x="8055102" y="5928359"/>
              <a:ext cx="422275" cy="415925"/>
            </a:xfrm>
            <a:custGeom>
              <a:avLst/>
              <a:gdLst/>
              <a:ahLst/>
              <a:cxnLst/>
              <a:rect l="l" t="t" r="r" b="b"/>
              <a:pathLst>
                <a:path w="422275" h="415925">
                  <a:moveTo>
                    <a:pt x="343353" y="388694"/>
                  </a:moveTo>
                  <a:lnTo>
                    <a:pt x="340232" y="415416"/>
                  </a:lnTo>
                  <a:lnTo>
                    <a:pt x="407236" y="391032"/>
                  </a:lnTo>
                  <a:lnTo>
                    <a:pt x="355092" y="391032"/>
                  </a:lnTo>
                  <a:lnTo>
                    <a:pt x="343353" y="388694"/>
                  </a:lnTo>
                  <a:close/>
                </a:path>
                <a:path w="422275" h="415925">
                  <a:moveTo>
                    <a:pt x="346356" y="362977"/>
                  </a:moveTo>
                  <a:lnTo>
                    <a:pt x="343353" y="388694"/>
                  </a:lnTo>
                  <a:lnTo>
                    <a:pt x="355092" y="391032"/>
                  </a:lnTo>
                  <a:lnTo>
                    <a:pt x="360045" y="365632"/>
                  </a:lnTo>
                  <a:lnTo>
                    <a:pt x="346356" y="362977"/>
                  </a:lnTo>
                  <a:close/>
                </a:path>
                <a:path w="422275" h="415925">
                  <a:moveTo>
                    <a:pt x="349250" y="338200"/>
                  </a:moveTo>
                  <a:lnTo>
                    <a:pt x="346356" y="362977"/>
                  </a:lnTo>
                  <a:lnTo>
                    <a:pt x="360045" y="365632"/>
                  </a:lnTo>
                  <a:lnTo>
                    <a:pt x="355092" y="391032"/>
                  </a:lnTo>
                  <a:lnTo>
                    <a:pt x="407236" y="391032"/>
                  </a:lnTo>
                  <a:lnTo>
                    <a:pt x="421894" y="385699"/>
                  </a:lnTo>
                  <a:lnTo>
                    <a:pt x="349250" y="338200"/>
                  </a:lnTo>
                  <a:close/>
                </a:path>
                <a:path w="422275" h="415925">
                  <a:moveTo>
                    <a:pt x="25907" y="0"/>
                  </a:moveTo>
                  <a:lnTo>
                    <a:pt x="0" y="762"/>
                  </a:lnTo>
                  <a:lnTo>
                    <a:pt x="635" y="18922"/>
                  </a:lnTo>
                  <a:lnTo>
                    <a:pt x="2413" y="37718"/>
                  </a:lnTo>
                  <a:lnTo>
                    <a:pt x="14731" y="93599"/>
                  </a:lnTo>
                  <a:lnTo>
                    <a:pt x="28194" y="129666"/>
                  </a:lnTo>
                  <a:lnTo>
                    <a:pt x="45466" y="164719"/>
                  </a:lnTo>
                  <a:lnTo>
                    <a:pt x="66294" y="198374"/>
                  </a:lnTo>
                  <a:lnTo>
                    <a:pt x="90297" y="230250"/>
                  </a:lnTo>
                  <a:lnTo>
                    <a:pt x="117221" y="260350"/>
                  </a:lnTo>
                  <a:lnTo>
                    <a:pt x="146812" y="288163"/>
                  </a:lnTo>
                  <a:lnTo>
                    <a:pt x="178562" y="313563"/>
                  </a:lnTo>
                  <a:lnTo>
                    <a:pt x="212344" y="336169"/>
                  </a:lnTo>
                  <a:lnTo>
                    <a:pt x="247903" y="355853"/>
                  </a:lnTo>
                  <a:lnTo>
                    <a:pt x="284861" y="372109"/>
                  </a:lnTo>
                  <a:lnTo>
                    <a:pt x="323215" y="384682"/>
                  </a:lnTo>
                  <a:lnTo>
                    <a:pt x="343353" y="388694"/>
                  </a:lnTo>
                  <a:lnTo>
                    <a:pt x="346356" y="362977"/>
                  </a:lnTo>
                  <a:lnTo>
                    <a:pt x="330580" y="359918"/>
                  </a:lnTo>
                  <a:lnTo>
                    <a:pt x="312547" y="354456"/>
                  </a:lnTo>
                  <a:lnTo>
                    <a:pt x="259969" y="332866"/>
                  </a:lnTo>
                  <a:lnTo>
                    <a:pt x="226314" y="314325"/>
                  </a:lnTo>
                  <a:lnTo>
                    <a:pt x="194310" y="292988"/>
                  </a:lnTo>
                  <a:lnTo>
                    <a:pt x="164083" y="268986"/>
                  </a:lnTo>
                  <a:lnTo>
                    <a:pt x="136144" y="242569"/>
                  </a:lnTo>
                  <a:lnTo>
                    <a:pt x="98932" y="199389"/>
                  </a:lnTo>
                  <a:lnTo>
                    <a:pt x="68452" y="152653"/>
                  </a:lnTo>
                  <a:lnTo>
                    <a:pt x="45339" y="103377"/>
                  </a:lnTo>
                  <a:lnTo>
                    <a:pt x="30988" y="52324"/>
                  </a:lnTo>
                  <a:lnTo>
                    <a:pt x="26416" y="18033"/>
                  </a:lnTo>
                  <a:lnTo>
                    <a:pt x="25907" y="0"/>
                  </a:lnTo>
                  <a:close/>
                </a:path>
              </a:pathLst>
            </a:custGeom>
            <a:solidFill>
              <a:srgbClr val="000000"/>
            </a:solidFill>
          </p:spPr>
          <p:txBody>
            <a:bodyPr wrap="square" lIns="0" tIns="0" rIns="0" bIns="0" rtlCol="0"/>
            <a:lstStyle/>
            <a:p>
              <a:endParaRPr sz="1200"/>
            </a:p>
          </p:txBody>
        </p:sp>
        <p:sp>
          <p:nvSpPr>
            <p:cNvPr id="68" name="object 33"/>
            <p:cNvSpPr/>
            <p:nvPr/>
          </p:nvSpPr>
          <p:spPr>
            <a:xfrm>
              <a:off x="6200394" y="5420499"/>
              <a:ext cx="874763" cy="573011"/>
            </a:xfrm>
            <a:prstGeom prst="rect">
              <a:avLst/>
            </a:prstGeom>
            <a:blipFill>
              <a:blip r:embed="rId22" cstate="print"/>
              <a:stretch>
                <a:fillRect/>
              </a:stretch>
            </a:blipFill>
          </p:spPr>
          <p:txBody>
            <a:bodyPr wrap="square" lIns="0" tIns="0" rIns="0" bIns="0" rtlCol="0"/>
            <a:lstStyle/>
            <a:p>
              <a:endParaRPr sz="1200"/>
            </a:p>
          </p:txBody>
        </p:sp>
        <p:sp>
          <p:nvSpPr>
            <p:cNvPr id="69" name="object 34"/>
            <p:cNvSpPr/>
            <p:nvPr/>
          </p:nvSpPr>
          <p:spPr>
            <a:xfrm>
              <a:off x="6214109" y="5482970"/>
              <a:ext cx="848855" cy="507492"/>
            </a:xfrm>
            <a:prstGeom prst="rect">
              <a:avLst/>
            </a:prstGeom>
            <a:blipFill>
              <a:blip r:embed="rId15" cstate="print"/>
              <a:stretch>
                <a:fillRect/>
              </a:stretch>
            </a:blipFill>
          </p:spPr>
          <p:txBody>
            <a:bodyPr wrap="square" lIns="0" tIns="0" rIns="0" bIns="0" rtlCol="0"/>
            <a:lstStyle/>
            <a:p>
              <a:endParaRPr sz="1200"/>
            </a:p>
          </p:txBody>
        </p:sp>
        <p:sp>
          <p:nvSpPr>
            <p:cNvPr id="70" name="object 35"/>
            <p:cNvSpPr/>
            <p:nvPr/>
          </p:nvSpPr>
          <p:spPr>
            <a:xfrm>
              <a:off x="6247638" y="5444870"/>
              <a:ext cx="784860" cy="483107"/>
            </a:xfrm>
            <a:prstGeom prst="rect">
              <a:avLst/>
            </a:prstGeom>
            <a:blipFill>
              <a:blip r:embed="rId23" cstate="print"/>
              <a:stretch>
                <a:fillRect/>
              </a:stretch>
            </a:blipFill>
          </p:spPr>
          <p:txBody>
            <a:bodyPr wrap="square" lIns="0" tIns="0" rIns="0" bIns="0" rtlCol="0"/>
            <a:lstStyle/>
            <a:p>
              <a:endParaRPr sz="1200"/>
            </a:p>
          </p:txBody>
        </p:sp>
        <p:sp>
          <p:nvSpPr>
            <p:cNvPr id="71" name="object 36"/>
            <p:cNvSpPr/>
            <p:nvPr/>
          </p:nvSpPr>
          <p:spPr>
            <a:xfrm>
              <a:off x="6247638" y="5444870"/>
              <a:ext cx="784860" cy="483234"/>
            </a:xfrm>
            <a:custGeom>
              <a:avLst/>
              <a:gdLst/>
              <a:ahLst/>
              <a:cxnLst/>
              <a:rect l="l" t="t" r="r" b="b"/>
              <a:pathLst>
                <a:path w="784859" h="483235">
                  <a:moveTo>
                    <a:pt x="0" y="483107"/>
                  </a:moveTo>
                  <a:lnTo>
                    <a:pt x="784860" y="483107"/>
                  </a:lnTo>
                  <a:lnTo>
                    <a:pt x="784860" y="0"/>
                  </a:lnTo>
                  <a:lnTo>
                    <a:pt x="0" y="0"/>
                  </a:lnTo>
                  <a:lnTo>
                    <a:pt x="0" y="483107"/>
                  </a:lnTo>
                  <a:close/>
                </a:path>
              </a:pathLst>
            </a:custGeom>
            <a:ln w="9144">
              <a:solidFill>
                <a:srgbClr val="FFC801"/>
              </a:solidFill>
            </a:ln>
          </p:spPr>
          <p:txBody>
            <a:bodyPr wrap="square" lIns="0" tIns="0" rIns="0" bIns="0" rtlCol="0"/>
            <a:lstStyle/>
            <a:p>
              <a:endParaRPr sz="1200"/>
            </a:p>
          </p:txBody>
        </p:sp>
        <p:sp>
          <p:nvSpPr>
            <p:cNvPr id="72" name="object 37"/>
            <p:cNvSpPr txBox="1"/>
            <p:nvPr/>
          </p:nvSpPr>
          <p:spPr>
            <a:xfrm>
              <a:off x="6366256" y="5544948"/>
              <a:ext cx="549275" cy="198233"/>
            </a:xfrm>
            <a:prstGeom prst="rect">
              <a:avLst/>
            </a:prstGeom>
          </p:spPr>
          <p:txBody>
            <a:bodyPr vert="horz" wrap="square" lIns="0" tIns="12065" rIns="0" bIns="0" rtlCol="0">
              <a:spAutoFit/>
            </a:bodyPr>
            <a:lstStyle/>
            <a:p>
              <a:pPr marL="12700">
                <a:lnSpc>
                  <a:spcPct val="100000"/>
                </a:lnSpc>
                <a:spcBef>
                  <a:spcPts val="95"/>
                </a:spcBef>
              </a:pPr>
              <a:r>
                <a:rPr sz="1100" spc="-10" dirty="0">
                  <a:latin typeface="Microsoft YaHei" panose="020B0503020204020204" pitchFamily="34" charset="-122"/>
                  <a:cs typeface="Microsoft YaHei" panose="020B0503020204020204" pitchFamily="34" charset="-122"/>
                </a:rPr>
                <a:t>cli</a:t>
              </a:r>
              <a:r>
                <a:rPr sz="1100" spc="-20" dirty="0">
                  <a:latin typeface="Microsoft YaHei" panose="020B0503020204020204" pitchFamily="34" charset="-122"/>
                  <a:cs typeface="Microsoft YaHei" panose="020B0503020204020204" pitchFamily="34" charset="-122"/>
                </a:rPr>
                <a:t>e</a:t>
              </a:r>
              <a:r>
                <a:rPr sz="1100" spc="-10" dirty="0">
                  <a:latin typeface="Microsoft YaHei" panose="020B0503020204020204" pitchFamily="34" charset="-122"/>
                  <a:cs typeface="Microsoft YaHei" panose="020B0503020204020204" pitchFamily="34" charset="-122"/>
                </a:rPr>
                <a:t>nt</a:t>
              </a:r>
              <a:endParaRPr sz="1100">
                <a:latin typeface="Microsoft YaHei" panose="020B0503020204020204" pitchFamily="34" charset="-122"/>
                <a:cs typeface="Microsoft YaHei" panose="020B0503020204020204" pitchFamily="34" charset="-122"/>
              </a:endParaRPr>
            </a:p>
          </p:txBody>
        </p:sp>
        <p:sp>
          <p:nvSpPr>
            <p:cNvPr id="73" name="object 38"/>
            <p:cNvSpPr/>
            <p:nvPr/>
          </p:nvSpPr>
          <p:spPr>
            <a:xfrm>
              <a:off x="10103357" y="5426570"/>
              <a:ext cx="921270" cy="570750"/>
            </a:xfrm>
            <a:prstGeom prst="rect">
              <a:avLst/>
            </a:prstGeom>
            <a:blipFill>
              <a:blip r:embed="rId24" cstate="print"/>
              <a:stretch>
                <a:fillRect/>
              </a:stretch>
            </a:blipFill>
          </p:spPr>
          <p:txBody>
            <a:bodyPr wrap="square" lIns="0" tIns="0" rIns="0" bIns="0" rtlCol="0"/>
            <a:lstStyle/>
            <a:p>
              <a:endParaRPr sz="1200"/>
            </a:p>
          </p:txBody>
        </p:sp>
        <p:sp>
          <p:nvSpPr>
            <p:cNvPr id="74" name="object 39"/>
            <p:cNvSpPr txBox="1"/>
            <p:nvPr/>
          </p:nvSpPr>
          <p:spPr>
            <a:xfrm>
              <a:off x="10257408" y="5547741"/>
              <a:ext cx="617855" cy="198233"/>
            </a:xfrm>
            <a:prstGeom prst="rect">
              <a:avLst/>
            </a:prstGeom>
          </p:spPr>
          <p:txBody>
            <a:bodyPr vert="horz" wrap="square" lIns="0" tIns="12065" rIns="0" bIns="0" rtlCol="0">
              <a:spAutoFit/>
            </a:bodyPr>
            <a:lstStyle/>
            <a:p>
              <a:pPr marL="12700">
                <a:lnSpc>
                  <a:spcPct val="100000"/>
                </a:lnSpc>
                <a:spcBef>
                  <a:spcPts val="95"/>
                </a:spcBef>
              </a:pPr>
              <a:r>
                <a:rPr sz="1100" dirty="0">
                  <a:latin typeface="Microsoft YaHei" panose="020B0503020204020204" pitchFamily="34" charset="-122"/>
                  <a:cs typeface="Microsoft YaHei" panose="020B0503020204020204" pitchFamily="34" charset="-122"/>
                </a:rPr>
                <a:t>server</a:t>
              </a:r>
              <a:endParaRPr sz="1100">
                <a:latin typeface="Microsoft YaHei" panose="020B0503020204020204" pitchFamily="34" charset="-122"/>
                <a:cs typeface="Microsoft YaHei" panose="020B0503020204020204" pitchFamily="34" charset="-122"/>
              </a:endParaRPr>
            </a:p>
          </p:txBody>
        </p:sp>
        <p:sp>
          <p:nvSpPr>
            <p:cNvPr id="75" name="object 40"/>
            <p:cNvSpPr/>
            <p:nvPr/>
          </p:nvSpPr>
          <p:spPr>
            <a:xfrm>
              <a:off x="8431530" y="6071234"/>
              <a:ext cx="1114805" cy="550926"/>
            </a:xfrm>
            <a:prstGeom prst="rect">
              <a:avLst/>
            </a:prstGeom>
            <a:blipFill>
              <a:blip r:embed="rId25" cstate="print"/>
              <a:stretch>
                <a:fillRect/>
              </a:stretch>
            </a:blipFill>
          </p:spPr>
          <p:txBody>
            <a:bodyPr wrap="square" lIns="0" tIns="0" rIns="0" bIns="0" rtlCol="0"/>
            <a:lstStyle/>
            <a:p>
              <a:endParaRPr sz="1200"/>
            </a:p>
          </p:txBody>
        </p:sp>
        <p:sp>
          <p:nvSpPr>
            <p:cNvPr id="76" name="object 41"/>
            <p:cNvSpPr txBox="1"/>
            <p:nvPr/>
          </p:nvSpPr>
          <p:spPr>
            <a:xfrm>
              <a:off x="8610600" y="6172201"/>
              <a:ext cx="762000" cy="198233"/>
            </a:xfrm>
            <a:prstGeom prst="rect">
              <a:avLst/>
            </a:prstGeom>
          </p:spPr>
          <p:txBody>
            <a:bodyPr vert="horz" wrap="square" lIns="0" tIns="12065" rIns="0" bIns="0" rtlCol="0">
              <a:spAutoFit/>
            </a:bodyPr>
            <a:lstStyle/>
            <a:p>
              <a:pPr marL="12700">
                <a:lnSpc>
                  <a:spcPct val="100000"/>
                </a:lnSpc>
                <a:spcBef>
                  <a:spcPts val="95"/>
                </a:spcBef>
              </a:pPr>
              <a:r>
                <a:rPr sz="1100" spc="-30" dirty="0">
                  <a:latin typeface="Microsoft YaHei" panose="020B0503020204020204" pitchFamily="34" charset="-122"/>
                  <a:cs typeface="Microsoft YaHei" panose="020B0503020204020204" pitchFamily="34" charset="-122"/>
                </a:rPr>
                <a:t>r</a:t>
              </a:r>
              <a:r>
                <a:rPr sz="1100" spc="-15" dirty="0">
                  <a:latin typeface="Microsoft YaHei" panose="020B0503020204020204" pitchFamily="34" charset="-122"/>
                  <a:cs typeface="Microsoft YaHei" panose="020B0503020204020204" pitchFamily="34" charset="-122"/>
                </a:rPr>
                <a:t>e</a:t>
              </a:r>
              <a:r>
                <a:rPr sz="1100" spc="-5" dirty="0">
                  <a:latin typeface="Microsoft YaHei" panose="020B0503020204020204" pitchFamily="34" charset="-122"/>
                  <a:cs typeface="Microsoft YaHei" panose="020B0503020204020204" pitchFamily="34" charset="-122"/>
                </a:rPr>
                <a:t>g</a:t>
              </a:r>
              <a:r>
                <a:rPr sz="1100" spc="-15" dirty="0">
                  <a:latin typeface="Microsoft YaHei" panose="020B0503020204020204" pitchFamily="34" charset="-122"/>
                  <a:cs typeface="Microsoft YaHei" panose="020B0503020204020204" pitchFamily="34" charset="-122"/>
                </a:rPr>
                <a:t>i</a:t>
              </a:r>
              <a:r>
                <a:rPr sz="1100" spc="-5" dirty="0">
                  <a:latin typeface="Microsoft YaHei" panose="020B0503020204020204" pitchFamily="34" charset="-122"/>
                  <a:cs typeface="Microsoft YaHei" panose="020B0503020204020204" pitchFamily="34" charset="-122"/>
                </a:rPr>
                <a:t>st</a:t>
              </a:r>
              <a:r>
                <a:rPr sz="1100" spc="65" dirty="0">
                  <a:latin typeface="Microsoft YaHei" panose="020B0503020204020204" pitchFamily="34" charset="-122"/>
                  <a:cs typeface="Microsoft YaHei" panose="020B0503020204020204" pitchFamily="34" charset="-122"/>
                </a:rPr>
                <a:t>r</a:t>
              </a:r>
              <a:r>
                <a:rPr sz="1100" spc="-5" dirty="0">
                  <a:latin typeface="Microsoft YaHei" panose="020B0503020204020204" pitchFamily="34" charset="-122"/>
                  <a:cs typeface="Microsoft YaHei" panose="020B0503020204020204" pitchFamily="34" charset="-122"/>
                </a:rPr>
                <a:t>y</a:t>
              </a:r>
              <a:endParaRPr sz="1100">
                <a:latin typeface="Microsoft YaHei" panose="020B0503020204020204" pitchFamily="34" charset="-122"/>
                <a:cs typeface="Microsoft YaHei" panose="020B0503020204020204" pitchFamily="34" charset="-122"/>
              </a:endParaRPr>
            </a:p>
          </p:txBody>
        </p:sp>
        <p:sp>
          <p:nvSpPr>
            <p:cNvPr id="77" name="object 42"/>
            <p:cNvSpPr txBox="1"/>
            <p:nvPr/>
          </p:nvSpPr>
          <p:spPr>
            <a:xfrm>
              <a:off x="10136631" y="6270626"/>
              <a:ext cx="986155"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1.</a:t>
              </a:r>
              <a:r>
                <a:rPr sz="1100" spc="-80" dirty="0">
                  <a:latin typeface="Microsoft YaHei" panose="020B0503020204020204" pitchFamily="34" charset="-122"/>
                  <a:cs typeface="Microsoft YaHei" panose="020B0503020204020204" pitchFamily="34" charset="-122"/>
                </a:rPr>
                <a:t> </a:t>
              </a:r>
              <a:r>
                <a:rPr sz="1100" spc="-10" dirty="0">
                  <a:latin typeface="Microsoft YaHei" panose="020B0503020204020204" pitchFamily="34" charset="-122"/>
                  <a:cs typeface="Microsoft YaHei" panose="020B0503020204020204" pitchFamily="34" charset="-122"/>
                </a:rPr>
                <a:t>register</a:t>
              </a:r>
              <a:endParaRPr sz="1100" dirty="0">
                <a:latin typeface="Microsoft YaHei" panose="020B0503020204020204" pitchFamily="34" charset="-122"/>
                <a:cs typeface="Microsoft YaHei" panose="020B0503020204020204" pitchFamily="34" charset="-122"/>
              </a:endParaRPr>
            </a:p>
          </p:txBody>
        </p:sp>
        <p:sp>
          <p:nvSpPr>
            <p:cNvPr id="78" name="object 43"/>
            <p:cNvSpPr txBox="1"/>
            <p:nvPr/>
          </p:nvSpPr>
          <p:spPr>
            <a:xfrm>
              <a:off x="7210043" y="6221603"/>
              <a:ext cx="930276"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3.</a:t>
              </a:r>
              <a:r>
                <a:rPr sz="1100" spc="-60" dirty="0">
                  <a:latin typeface="Microsoft YaHei" panose="020B0503020204020204" pitchFamily="34" charset="-122"/>
                  <a:cs typeface="Microsoft YaHei" panose="020B0503020204020204" pitchFamily="34" charset="-122"/>
                </a:rPr>
                <a:t> </a:t>
              </a:r>
              <a:r>
                <a:rPr sz="1100" spc="-10" dirty="0">
                  <a:latin typeface="Microsoft YaHei" panose="020B0503020204020204" pitchFamily="34" charset="-122"/>
                  <a:cs typeface="Microsoft YaHei" panose="020B0503020204020204" pitchFamily="34" charset="-122"/>
                </a:rPr>
                <a:t>lookup</a:t>
              </a:r>
              <a:endParaRPr sz="1100">
                <a:latin typeface="Microsoft YaHei" panose="020B0503020204020204" pitchFamily="34" charset="-122"/>
                <a:cs typeface="Microsoft YaHei" panose="020B0503020204020204" pitchFamily="34" charset="-122"/>
              </a:endParaRPr>
            </a:p>
          </p:txBody>
        </p:sp>
        <p:sp>
          <p:nvSpPr>
            <p:cNvPr id="79" name="object 44"/>
            <p:cNvSpPr/>
            <p:nvPr/>
          </p:nvSpPr>
          <p:spPr>
            <a:xfrm>
              <a:off x="6989826" y="5551614"/>
              <a:ext cx="481571" cy="310959"/>
            </a:xfrm>
            <a:prstGeom prst="rect">
              <a:avLst/>
            </a:prstGeom>
            <a:blipFill>
              <a:blip r:embed="rId26" cstate="print"/>
              <a:stretch>
                <a:fillRect/>
              </a:stretch>
            </a:blipFill>
          </p:spPr>
          <p:txBody>
            <a:bodyPr wrap="square" lIns="0" tIns="0" rIns="0" bIns="0" rtlCol="0"/>
            <a:lstStyle/>
            <a:p>
              <a:endParaRPr sz="1200"/>
            </a:p>
          </p:txBody>
        </p:sp>
        <p:sp>
          <p:nvSpPr>
            <p:cNvPr id="80" name="object 45"/>
            <p:cNvSpPr/>
            <p:nvPr/>
          </p:nvSpPr>
          <p:spPr>
            <a:xfrm>
              <a:off x="7033259" y="5629275"/>
              <a:ext cx="285115" cy="114300"/>
            </a:xfrm>
            <a:custGeom>
              <a:avLst/>
              <a:gdLst/>
              <a:ahLst/>
              <a:cxnLst/>
              <a:rect l="l" t="t" r="r" b="b"/>
              <a:pathLst>
                <a:path w="285115" h="114300">
                  <a:moveTo>
                    <a:pt x="170815" y="0"/>
                  </a:moveTo>
                  <a:lnTo>
                    <a:pt x="170815" y="114300"/>
                  </a:lnTo>
                  <a:lnTo>
                    <a:pt x="247015" y="76200"/>
                  </a:lnTo>
                  <a:lnTo>
                    <a:pt x="189865" y="76200"/>
                  </a:lnTo>
                  <a:lnTo>
                    <a:pt x="189865" y="38100"/>
                  </a:lnTo>
                  <a:lnTo>
                    <a:pt x="247015" y="38100"/>
                  </a:lnTo>
                  <a:lnTo>
                    <a:pt x="170815" y="0"/>
                  </a:lnTo>
                  <a:close/>
                </a:path>
                <a:path w="285115" h="114300">
                  <a:moveTo>
                    <a:pt x="170815" y="38100"/>
                  </a:moveTo>
                  <a:lnTo>
                    <a:pt x="0" y="38100"/>
                  </a:lnTo>
                  <a:lnTo>
                    <a:pt x="0" y="76200"/>
                  </a:lnTo>
                  <a:lnTo>
                    <a:pt x="170815" y="76200"/>
                  </a:lnTo>
                  <a:lnTo>
                    <a:pt x="170815" y="38100"/>
                  </a:lnTo>
                  <a:close/>
                </a:path>
                <a:path w="285115" h="114300">
                  <a:moveTo>
                    <a:pt x="247015" y="38100"/>
                  </a:moveTo>
                  <a:lnTo>
                    <a:pt x="189865" y="38100"/>
                  </a:lnTo>
                  <a:lnTo>
                    <a:pt x="189865" y="76200"/>
                  </a:lnTo>
                  <a:lnTo>
                    <a:pt x="247015" y="76200"/>
                  </a:lnTo>
                  <a:lnTo>
                    <a:pt x="285115" y="57150"/>
                  </a:lnTo>
                  <a:lnTo>
                    <a:pt x="247015" y="38100"/>
                  </a:lnTo>
                  <a:close/>
                </a:path>
              </a:pathLst>
            </a:custGeom>
            <a:solidFill>
              <a:srgbClr val="F8921D"/>
            </a:solidFill>
          </p:spPr>
          <p:txBody>
            <a:bodyPr wrap="square" lIns="0" tIns="0" rIns="0" bIns="0" rtlCol="0"/>
            <a:lstStyle/>
            <a:p>
              <a:endParaRPr sz="1200"/>
            </a:p>
          </p:txBody>
        </p:sp>
        <p:sp>
          <p:nvSpPr>
            <p:cNvPr id="81" name="object 46"/>
            <p:cNvSpPr txBox="1"/>
            <p:nvPr/>
          </p:nvSpPr>
          <p:spPr>
            <a:xfrm>
              <a:off x="6888480" y="5131690"/>
              <a:ext cx="575945" cy="198233"/>
            </a:xfrm>
            <a:prstGeom prst="rect">
              <a:avLst/>
            </a:prstGeom>
          </p:spPr>
          <p:txBody>
            <a:bodyPr vert="horz" wrap="square" lIns="0" tIns="12065" rIns="0" bIns="0" rtlCol="0">
              <a:spAutoFit/>
            </a:bodyPr>
            <a:lstStyle/>
            <a:p>
              <a:pPr marL="12700">
                <a:lnSpc>
                  <a:spcPct val="100000"/>
                </a:lnSpc>
                <a:spcBef>
                  <a:spcPts val="95"/>
                </a:spcBef>
              </a:pPr>
              <a:r>
                <a:rPr sz="1100" spc="-5" dirty="0">
                  <a:solidFill>
                    <a:schemeClr val="tx1"/>
                  </a:solidFill>
                  <a:latin typeface="Microsoft YaHei" panose="020B0503020204020204" pitchFamily="34" charset="-122"/>
                  <a:cs typeface="Microsoft YaHei" panose="020B0503020204020204" pitchFamily="34" charset="-122"/>
                </a:rPr>
                <a:t>2.</a:t>
              </a:r>
              <a:r>
                <a:rPr sz="1100" spc="-60" dirty="0">
                  <a:solidFill>
                    <a:schemeClr val="tx1"/>
                  </a:solidFill>
                  <a:latin typeface="Microsoft YaHei" panose="020B0503020204020204" pitchFamily="34" charset="-122"/>
                  <a:cs typeface="Microsoft YaHei" panose="020B0503020204020204" pitchFamily="34" charset="-122"/>
                </a:rPr>
                <a:t> </a:t>
              </a:r>
              <a:r>
                <a:rPr sz="1100" spc="-10" dirty="0">
                  <a:solidFill>
                    <a:schemeClr val="tx1"/>
                  </a:solidFill>
                  <a:latin typeface="Microsoft YaHei" panose="020B0503020204020204" pitchFamily="34" charset="-122"/>
                  <a:cs typeface="Microsoft YaHei" panose="020B0503020204020204" pitchFamily="34" charset="-122"/>
                </a:rPr>
                <a:t>call</a:t>
              </a:r>
              <a:endParaRPr sz="1100" dirty="0">
                <a:solidFill>
                  <a:schemeClr val="tx1"/>
                </a:solidFill>
                <a:latin typeface="Microsoft YaHei" panose="020B0503020204020204" pitchFamily="34" charset="-122"/>
                <a:cs typeface="Microsoft YaHei" panose="020B0503020204020204" pitchFamily="34" charset="-122"/>
              </a:endParaRPr>
            </a:p>
          </p:txBody>
        </p:sp>
        <p:sp>
          <p:nvSpPr>
            <p:cNvPr id="82" name="object 47"/>
            <p:cNvSpPr/>
            <p:nvPr/>
          </p:nvSpPr>
          <p:spPr>
            <a:xfrm>
              <a:off x="7256526" y="5423522"/>
              <a:ext cx="1619250" cy="570750"/>
            </a:xfrm>
            <a:prstGeom prst="rect">
              <a:avLst/>
            </a:prstGeom>
            <a:blipFill>
              <a:blip r:embed="rId27" cstate="print"/>
              <a:stretch>
                <a:fillRect/>
              </a:stretch>
            </a:blipFill>
          </p:spPr>
          <p:txBody>
            <a:bodyPr wrap="square" lIns="0" tIns="0" rIns="0" bIns="0" rtlCol="0"/>
            <a:lstStyle/>
            <a:p>
              <a:endParaRPr sz="1200"/>
            </a:p>
          </p:txBody>
        </p:sp>
        <p:sp>
          <p:nvSpPr>
            <p:cNvPr id="83" name="object 48"/>
            <p:cNvSpPr txBox="1"/>
            <p:nvPr/>
          </p:nvSpPr>
          <p:spPr>
            <a:xfrm>
              <a:off x="7410830" y="5544948"/>
              <a:ext cx="1314450" cy="198233"/>
            </a:xfrm>
            <a:prstGeom prst="rect">
              <a:avLst/>
            </a:prstGeom>
          </p:spPr>
          <p:txBody>
            <a:bodyPr vert="horz" wrap="square" lIns="0" tIns="12065" rIns="0" bIns="0" rtlCol="0">
              <a:spAutoFit/>
            </a:bodyPr>
            <a:lstStyle/>
            <a:p>
              <a:pPr marL="12700">
                <a:lnSpc>
                  <a:spcPct val="100000"/>
                </a:lnSpc>
                <a:spcBef>
                  <a:spcPts val="95"/>
                </a:spcBef>
              </a:pPr>
              <a:r>
                <a:rPr lang="en-US" altLang="zh-CN" sz="1100" dirty="0" smtClean="0">
                  <a:latin typeface="Microsoft YaHei" panose="020B0503020204020204" pitchFamily="34" charset="-122"/>
                  <a:cs typeface="Microsoft YaHei" panose="020B0503020204020204" pitchFamily="34" charset="-122"/>
                </a:rPr>
                <a:t>Proxy</a:t>
              </a:r>
              <a:endParaRPr sz="1100" dirty="0">
                <a:latin typeface="Microsoft YaHei" panose="020B0503020204020204" pitchFamily="34" charset="-122"/>
                <a:cs typeface="Microsoft YaHei" panose="020B0503020204020204" pitchFamily="34" charset="-122"/>
              </a:endParaRPr>
            </a:p>
          </p:txBody>
        </p:sp>
        <p:sp>
          <p:nvSpPr>
            <p:cNvPr id="84" name="object 49"/>
            <p:cNvSpPr/>
            <p:nvPr/>
          </p:nvSpPr>
          <p:spPr>
            <a:xfrm>
              <a:off x="8774430" y="5588165"/>
              <a:ext cx="1517903" cy="237832"/>
            </a:xfrm>
            <a:prstGeom prst="rect">
              <a:avLst/>
            </a:prstGeom>
            <a:blipFill>
              <a:blip r:embed="rId28" cstate="print"/>
              <a:stretch>
                <a:fillRect/>
              </a:stretch>
            </a:blipFill>
          </p:spPr>
          <p:txBody>
            <a:bodyPr wrap="square" lIns="0" tIns="0" rIns="0" bIns="0" rtlCol="0"/>
            <a:lstStyle/>
            <a:p>
              <a:endParaRPr sz="1200"/>
            </a:p>
          </p:txBody>
        </p:sp>
        <p:sp>
          <p:nvSpPr>
            <p:cNvPr id="85" name="object 50"/>
            <p:cNvSpPr/>
            <p:nvPr/>
          </p:nvSpPr>
          <p:spPr>
            <a:xfrm>
              <a:off x="8817864" y="5650102"/>
              <a:ext cx="1357630" cy="78105"/>
            </a:xfrm>
            <a:custGeom>
              <a:avLst/>
              <a:gdLst/>
              <a:ahLst/>
              <a:cxnLst/>
              <a:rect l="l" t="t" r="r" b="b"/>
              <a:pathLst>
                <a:path w="1357629" h="78104">
                  <a:moveTo>
                    <a:pt x="1279736" y="51790"/>
                  </a:moveTo>
                  <a:lnTo>
                    <a:pt x="1279652" y="77724"/>
                  </a:lnTo>
                  <a:lnTo>
                    <a:pt x="1331722" y="51816"/>
                  </a:lnTo>
                  <a:lnTo>
                    <a:pt x="1292732" y="51816"/>
                  </a:lnTo>
                  <a:lnTo>
                    <a:pt x="1279736" y="51790"/>
                  </a:lnTo>
                  <a:close/>
                </a:path>
                <a:path w="1357629" h="78104">
                  <a:moveTo>
                    <a:pt x="1279821" y="25882"/>
                  </a:moveTo>
                  <a:lnTo>
                    <a:pt x="1279736" y="51790"/>
                  </a:lnTo>
                  <a:lnTo>
                    <a:pt x="1292732" y="51816"/>
                  </a:lnTo>
                  <a:lnTo>
                    <a:pt x="1292732" y="25908"/>
                  </a:lnTo>
                  <a:lnTo>
                    <a:pt x="1279821" y="25882"/>
                  </a:lnTo>
                  <a:close/>
                </a:path>
                <a:path w="1357629" h="78104">
                  <a:moveTo>
                    <a:pt x="1279905" y="0"/>
                  </a:moveTo>
                  <a:lnTo>
                    <a:pt x="1279821" y="25882"/>
                  </a:lnTo>
                  <a:lnTo>
                    <a:pt x="1292732" y="25908"/>
                  </a:lnTo>
                  <a:lnTo>
                    <a:pt x="1292732" y="51816"/>
                  </a:lnTo>
                  <a:lnTo>
                    <a:pt x="1331722" y="51816"/>
                  </a:lnTo>
                  <a:lnTo>
                    <a:pt x="1357502" y="38989"/>
                  </a:lnTo>
                  <a:lnTo>
                    <a:pt x="1279905" y="0"/>
                  </a:lnTo>
                  <a:close/>
                </a:path>
                <a:path w="1357629" h="78104">
                  <a:moveTo>
                    <a:pt x="0" y="23368"/>
                  </a:moveTo>
                  <a:lnTo>
                    <a:pt x="0" y="49276"/>
                  </a:lnTo>
                  <a:lnTo>
                    <a:pt x="1279736" y="51790"/>
                  </a:lnTo>
                  <a:lnTo>
                    <a:pt x="1279821" y="25882"/>
                  </a:lnTo>
                  <a:lnTo>
                    <a:pt x="0" y="23368"/>
                  </a:lnTo>
                  <a:close/>
                </a:path>
              </a:pathLst>
            </a:custGeom>
            <a:solidFill>
              <a:srgbClr val="F8921D"/>
            </a:solidFill>
          </p:spPr>
          <p:txBody>
            <a:bodyPr wrap="square" lIns="0" tIns="0" rIns="0" bIns="0" rtlCol="0"/>
            <a:lstStyle/>
            <a:p>
              <a:endParaRPr sz="1200"/>
            </a:p>
          </p:txBody>
        </p:sp>
        <p:sp>
          <p:nvSpPr>
            <p:cNvPr id="86" name="object 51"/>
            <p:cNvSpPr txBox="1"/>
            <p:nvPr/>
          </p:nvSpPr>
          <p:spPr>
            <a:xfrm>
              <a:off x="8991854" y="5311140"/>
              <a:ext cx="1017270"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4.</a:t>
              </a:r>
              <a:r>
                <a:rPr sz="1100" spc="-75" dirty="0">
                  <a:latin typeface="Microsoft YaHei" panose="020B0503020204020204" pitchFamily="34" charset="-122"/>
                  <a:cs typeface="Microsoft YaHei" panose="020B0503020204020204" pitchFamily="34" charset="-122"/>
                </a:rPr>
                <a:t> </a:t>
              </a:r>
              <a:r>
                <a:rPr sz="1100" spc="0" dirty="0">
                  <a:latin typeface="Microsoft YaHei" panose="020B0503020204020204" pitchFamily="34" charset="-122"/>
                  <a:cs typeface="Microsoft YaHei" panose="020B0503020204020204" pitchFamily="34" charset="-122"/>
                </a:rPr>
                <a:t>forward</a:t>
              </a:r>
              <a:endParaRPr sz="1100" dirty="0">
                <a:latin typeface="Microsoft YaHei" panose="020B0503020204020204" pitchFamily="34" charset="-122"/>
                <a:cs typeface="Microsoft YaHei" panose="020B0503020204020204" pitchFamily="34" charset="-122"/>
              </a:endParaRPr>
            </a:p>
          </p:txBody>
        </p:sp>
      </p:grpSp>
      <p:sp>
        <p:nvSpPr>
          <p:cNvPr id="90" name="右箭头 89"/>
          <p:cNvSpPr/>
          <p:nvPr/>
        </p:nvSpPr>
        <p:spPr>
          <a:xfrm>
            <a:off x="5384800" y="4757041"/>
            <a:ext cx="11176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文本框 7"/>
          <p:cNvSpPr txBox="1"/>
          <p:nvPr/>
        </p:nvSpPr>
        <p:spPr>
          <a:xfrm>
            <a:off x="522135" y="1044412"/>
            <a:ext cx="11988800" cy="1200329"/>
          </a:xfrm>
          <a:prstGeom prst="rect">
            <a:avLst/>
          </a:prstGeom>
          <a:noFill/>
          <a:ln>
            <a:noFill/>
          </a:ln>
        </p:spPr>
        <p:txBody>
          <a:bodyPr wrap="square" rtlCol="0">
            <a:spAutoFit/>
          </a:bodyPr>
          <a:lstStyle/>
          <a:p>
            <a:pPr indent="0">
              <a:buFont typeface="Wingdings" panose="05000000000000000000" pitchFamily="2" charset="2"/>
              <a:buChar char="q"/>
            </a:pPr>
            <a:r>
              <a:rPr lang="en-US" altLang="zh-CN" sz="2400" dirty="0" smtClean="0"/>
              <a:t>The remote communication logic is move into the proxy and deployed as </a:t>
            </a:r>
            <a:r>
              <a:rPr lang="zh-CN" altLang="en-US" sz="2400" dirty="0" smtClean="0"/>
              <a:t>“</a:t>
            </a:r>
            <a:r>
              <a:rPr lang="en-US" altLang="zh-CN" sz="2400" dirty="0" smtClean="0"/>
              <a:t>sidecar</a:t>
            </a:r>
            <a:r>
              <a:rPr lang="zh-CN" altLang="en-US" sz="2400" dirty="0" smtClean="0"/>
              <a:t>”</a:t>
            </a:r>
            <a:endParaRPr lang="en-US" altLang="zh-CN" sz="2400" dirty="0" smtClean="0"/>
          </a:p>
          <a:p>
            <a:pPr>
              <a:buFont typeface="Wingdings" panose="05000000000000000000" pitchFamily="2" charset="2"/>
              <a:buChar char="q"/>
            </a:pPr>
            <a:r>
              <a:rPr lang="en-US" altLang="zh-CN" sz="2400" dirty="0" smtClean="0"/>
              <a:t>Developers only need to take care of the business logic</a:t>
            </a:r>
          </a:p>
          <a:p>
            <a:pPr indent="0">
              <a:buFont typeface="Arial" panose="020B0604020202020204" pitchFamily="34" charset="0"/>
              <a:buNone/>
            </a:pPr>
            <a:endParaRPr lang="zh-CN" sz="2400" dirty="0"/>
          </a:p>
        </p:txBody>
      </p:sp>
      <p:sp>
        <p:nvSpPr>
          <p:cNvPr id="88" name="标题 1"/>
          <p:cNvSpPr>
            <a:spLocks noGrp="1"/>
          </p:cNvSpPr>
          <p:nvPr>
            <p:ph type="title"/>
          </p:nvPr>
        </p:nvSpPr>
        <p:spPr>
          <a:xfrm>
            <a:off x="776483" y="187439"/>
            <a:ext cx="10972062" cy="615553"/>
          </a:xfrm>
        </p:spPr>
        <p:txBody>
          <a:bodyPr>
            <a:normAutofit/>
          </a:bodyPr>
          <a:lstStyle/>
          <a:p>
            <a:pPr algn="ctr"/>
            <a:r>
              <a:rPr lang="en-US" altLang="zh-CN" b="1" dirty="0" smtClean="0"/>
              <a:t>Separation of concerns</a:t>
            </a:r>
          </a:p>
        </p:txBody>
      </p:sp>
      <p:pic>
        <p:nvPicPr>
          <p:cNvPr id="1026" name="Picture 2"/>
          <p:cNvPicPr>
            <a:picLocks noChangeAspect="1" noChangeArrowheads="1"/>
          </p:cNvPicPr>
          <p:nvPr/>
        </p:nvPicPr>
        <p:blipFill>
          <a:blip r:embed="rId29" cstate="print"/>
          <a:srcRect/>
          <a:stretch>
            <a:fillRect/>
          </a:stretch>
        </p:blipFill>
        <p:spPr bwMode="auto">
          <a:xfrm>
            <a:off x="7204826" y="2009405"/>
            <a:ext cx="3479587" cy="2500448"/>
          </a:xfrm>
          <a:prstGeom prst="rect">
            <a:avLst/>
          </a:prstGeom>
          <a:noFill/>
          <a:ln w="9525">
            <a:noFill/>
            <a:miter lim="800000"/>
            <a:headEnd/>
            <a:tailEnd/>
          </a:ln>
        </p:spPr>
      </p:pic>
    </p:spTree>
    <p:extLst>
      <p:ext uri="{BB962C8B-B14F-4D97-AF65-F5344CB8AC3E}">
        <p14:creationId xmlns:p14="http://schemas.microsoft.com/office/powerpoint/2010/main" val="35344202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18480" y="1402080"/>
            <a:ext cx="6451600" cy="4524313"/>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400" b="1" i="1" dirty="0" smtClean="0"/>
              <a:t>A service mesh is a dedicated infrastructure layer for handling service-to-service communication. It’s responsible for the reliable delivery of requests through the complex topology of services that comprise a modern, cloud native application. In practice, the service mesh is typically implemented as an array of lightweight network proxies that are deployed alongside application code, without the application needing to be aware.</a:t>
            </a:r>
          </a:p>
          <a:p>
            <a:r>
              <a:rPr lang="en-US" sz="2400" b="1" i="1" dirty="0" smtClean="0"/>
              <a:t>                                                      -William Morgan</a:t>
            </a:r>
          </a:p>
          <a:p>
            <a:endParaRPr kumimoji="0" lang="en-US" sz="2400" b="1" i="0" u="none" strike="noStrike" cap="none" spc="0" normalizeH="0" baseline="0" dirty="0">
              <a:ln>
                <a:noFill/>
              </a:ln>
              <a:solidFill>
                <a:srgbClr val="000000"/>
              </a:solidFill>
              <a:effectLst/>
              <a:uFillTx/>
              <a:latin typeface="+mn-lt"/>
              <a:ea typeface="+mn-ea"/>
              <a:cs typeface="+mn-cs"/>
              <a:sym typeface="Calibri" panose="020F0502020204030204"/>
            </a:endParaRPr>
          </a:p>
        </p:txBody>
      </p:sp>
      <p:sp>
        <p:nvSpPr>
          <p:cNvPr id="5" name="标题 1"/>
          <p:cNvSpPr>
            <a:spLocks noGrp="1"/>
          </p:cNvSpPr>
          <p:nvPr>
            <p:ph type="title"/>
          </p:nvPr>
        </p:nvSpPr>
        <p:spPr>
          <a:xfrm>
            <a:off x="562442" y="172740"/>
            <a:ext cx="10972062" cy="615553"/>
          </a:xfrm>
        </p:spPr>
        <p:txBody>
          <a:bodyPr>
            <a:normAutofit/>
          </a:bodyPr>
          <a:lstStyle/>
          <a:p>
            <a:pPr algn="ctr"/>
            <a:r>
              <a:rPr lang="en-US" altLang="zh-CN" b="1" dirty="0" smtClean="0"/>
              <a:t>Network of Proxies: Service Mesh</a:t>
            </a:r>
            <a:endParaRPr lang="en-US" b="1" dirty="0"/>
          </a:p>
        </p:txBody>
      </p:sp>
      <p:pic>
        <p:nvPicPr>
          <p:cNvPr id="3074" name="Picture 2" descr="http://philcalcado.com/img/service-mesh/mesh3.png"/>
          <p:cNvPicPr>
            <a:picLocks noChangeAspect="1" noChangeArrowheads="1"/>
          </p:cNvPicPr>
          <p:nvPr/>
        </p:nvPicPr>
        <p:blipFill>
          <a:blip r:embed="rId2" cstate="print"/>
          <a:srcRect/>
          <a:stretch>
            <a:fillRect/>
          </a:stretch>
        </p:blipFill>
        <p:spPr bwMode="auto">
          <a:xfrm>
            <a:off x="823699" y="1387890"/>
            <a:ext cx="4523618" cy="3799840"/>
          </a:xfrm>
          <a:prstGeom prst="rect">
            <a:avLst/>
          </a:prstGeom>
          <a:noFill/>
        </p:spPr>
      </p:pic>
    </p:spTree>
    <p:extLst>
      <p:ext uri="{BB962C8B-B14F-4D97-AF65-F5344CB8AC3E}">
        <p14:creationId xmlns:p14="http://schemas.microsoft.com/office/powerpoint/2010/main" val="1866032595"/>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160135" y="2377440"/>
            <a:ext cx="6189980" cy="3377565"/>
          </a:xfrm>
          <a:prstGeom prst="rect">
            <a:avLst/>
          </a:prstGeom>
        </p:spPr>
      </p:pic>
      <p:sp>
        <p:nvSpPr>
          <p:cNvPr id="2" name="标题 1"/>
          <p:cNvSpPr>
            <a:spLocks noGrp="1"/>
          </p:cNvSpPr>
          <p:nvPr>
            <p:ph type="title"/>
          </p:nvPr>
        </p:nvSpPr>
        <p:spPr>
          <a:xfrm>
            <a:off x="427512" y="168037"/>
            <a:ext cx="10844563" cy="615553"/>
          </a:xfrm>
        </p:spPr>
        <p:txBody>
          <a:bodyPr>
            <a:normAutofit/>
          </a:bodyPr>
          <a:lstStyle/>
          <a:p>
            <a:pPr algn="ctr" fontAlgn="auto"/>
            <a:r>
              <a:rPr lang="en-US" sz="3600" b="1" dirty="0" err="1">
                <a:solidFill>
                  <a:schemeClr val="bg1"/>
                </a:solidFill>
                <a:latin typeface="Arial" panose="020B0604020202020204" pitchFamily="34" charset="0"/>
                <a:ea typeface="+mj-ea"/>
              </a:rPr>
              <a:t>Istio</a:t>
            </a:r>
            <a:r>
              <a:rPr lang="en-US" sz="3600" b="1" dirty="0">
                <a:solidFill>
                  <a:schemeClr val="bg1"/>
                </a:solidFill>
                <a:latin typeface="Arial" panose="020B0604020202020204" pitchFamily="34" charset="0"/>
                <a:ea typeface="+mj-ea"/>
              </a:rPr>
              <a:t> </a:t>
            </a:r>
            <a:r>
              <a:rPr lang="en-US" sz="3600" b="1" dirty="0" smtClean="0">
                <a:solidFill>
                  <a:schemeClr val="bg1"/>
                </a:solidFill>
                <a:latin typeface="Arial" panose="020B0604020202020204" pitchFamily="34" charset="0"/>
                <a:ea typeface="+mj-ea"/>
              </a:rPr>
              <a:t>Service Mesh [2] &amp; [5]</a:t>
            </a:r>
            <a:endParaRPr lang="en-US" sz="3600" b="1" dirty="0">
              <a:solidFill>
                <a:schemeClr val="bg1"/>
              </a:solidFill>
              <a:latin typeface="Arial" panose="020B0604020202020204" pitchFamily="34" charset="0"/>
              <a:ea typeface="+mj-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573405" y="2255520"/>
            <a:ext cx="6105525" cy="39681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Wingdings" panose="05000000000000000000" charset="0"/>
              <a:buChar char=""/>
            </a:pPr>
            <a:r>
              <a:rPr lang="en-US" altLang="zh-CN" sz="2000" b="1" dirty="0" smtClean="0"/>
              <a:t>Stability and Reliability</a:t>
            </a:r>
            <a:r>
              <a:rPr lang="en-US" altLang="zh-CN" sz="2000" dirty="0" smtClean="0"/>
              <a:t>: Reliable communication with retries and circuit breaker</a:t>
            </a:r>
          </a:p>
          <a:p>
            <a:pPr marL="342900" indent="-342900">
              <a:buFont typeface="Wingdings" panose="05000000000000000000" charset="0"/>
              <a:buChar char=""/>
            </a:pPr>
            <a:r>
              <a:rPr lang="en-US" altLang="zh-CN" sz="2000" b="1" dirty="0" smtClean="0"/>
              <a:t>Security</a:t>
            </a:r>
            <a:r>
              <a:rPr lang="en-US" altLang="zh-CN" sz="2000" dirty="0" smtClean="0"/>
              <a:t> : Secured communication with TLS</a:t>
            </a:r>
            <a:endParaRPr lang="en-US" altLang="zh-CN" b="1" dirty="0" smtClean="0"/>
          </a:p>
          <a:p>
            <a:pPr marL="342900" indent="-342900">
              <a:buFont typeface="Wingdings" panose="05000000000000000000" charset="0"/>
              <a:buChar char=""/>
            </a:pPr>
            <a:r>
              <a:rPr lang="en-US" altLang="zh-CN" sz="2000" b="1" dirty="0" smtClean="0"/>
              <a:t>Performance</a:t>
            </a:r>
            <a:r>
              <a:rPr lang="en-US" altLang="zh-CN" sz="2000" dirty="0" smtClean="0"/>
              <a:t>: Latency aware load balancing with warm cache</a:t>
            </a:r>
          </a:p>
          <a:p>
            <a:pPr marL="342900" indent="-342900">
              <a:buFont typeface="Wingdings" panose="05000000000000000000" charset="0"/>
              <a:buChar char=""/>
            </a:pPr>
            <a:r>
              <a:rPr lang="en-US" altLang="zh-CN" sz="2000" b="1" dirty="0" err="1" smtClean="0"/>
              <a:t>Observability</a:t>
            </a:r>
            <a:r>
              <a:rPr lang="en-US" altLang="zh-CN" sz="2000" dirty="0" smtClean="0"/>
              <a:t>: Metrics measurement and distributed tracing without </a:t>
            </a:r>
            <a:r>
              <a:rPr lang="en-US" altLang="zh-CN" sz="2000" dirty="0" err="1" smtClean="0"/>
              <a:t>instrumenting</a:t>
            </a:r>
            <a:r>
              <a:rPr lang="en-US" altLang="zh-CN" sz="2000" dirty="0" smtClean="0"/>
              <a:t> application </a:t>
            </a:r>
          </a:p>
          <a:p>
            <a:pPr marL="342900" indent="-342900">
              <a:buFont typeface="Wingdings" panose="05000000000000000000" charset="0"/>
              <a:buChar char=""/>
            </a:pPr>
            <a:r>
              <a:rPr lang="en-US" altLang="zh-CN" sz="2000" b="1" dirty="0" smtClean="0"/>
              <a:t>Manageability</a:t>
            </a:r>
            <a:r>
              <a:rPr lang="en-US" altLang="zh-CN" sz="2000" dirty="0" smtClean="0"/>
              <a:t>: Routing rule and rate limiting enforcement </a:t>
            </a:r>
          </a:p>
          <a:p>
            <a:pPr marL="342900" indent="-342900">
              <a:buFont typeface="Wingdings" panose="05000000000000000000" charset="0"/>
              <a:buChar char=""/>
            </a:pPr>
            <a:r>
              <a:rPr lang="en-US" altLang="zh-CN" sz="2000" b="1" dirty="0" smtClean="0"/>
              <a:t>Testability</a:t>
            </a:r>
            <a:r>
              <a:rPr lang="en-US" altLang="zh-CN" sz="2000" dirty="0" smtClean="0"/>
              <a:t>: Fault injection to test </a:t>
            </a:r>
            <a:r>
              <a:rPr lang="en-US" sz="2000" dirty="0" smtClean="0"/>
              <a:t>resilience </a:t>
            </a:r>
            <a:r>
              <a:rPr lang="en-US" altLang="zh-CN" sz="2000" dirty="0" smtClean="0"/>
              <a:t>of the services</a:t>
            </a:r>
            <a:endParaRPr lang="en-US" altLang="zh-CN" dirty="0" smtClean="0"/>
          </a:p>
          <a:p>
            <a:pPr marL="342900" indent="-342900">
              <a:buFont typeface="Wingdings" panose="05000000000000000000" pitchFamily="2" charset="2"/>
              <a:buChar char="§"/>
            </a:pPr>
            <a:endParaRPr lang="en-US" altLang="zh-CN" sz="1600" b="1" dirty="0" smtClean="0"/>
          </a:p>
          <a:p>
            <a:pPr marL="342900" indent="-342900"/>
            <a:endParaRPr lang="en-US" altLang="zh-CN" sz="1600" b="1" dirty="0" smtClean="0"/>
          </a:p>
        </p:txBody>
      </p:sp>
      <p:sp>
        <p:nvSpPr>
          <p:cNvPr id="7" name="TextBox 6"/>
          <p:cNvSpPr txBox="1"/>
          <p:nvPr/>
        </p:nvSpPr>
        <p:spPr>
          <a:xfrm>
            <a:off x="573405" y="956945"/>
            <a:ext cx="7487285" cy="9518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altLang="zh-CN" sz="2800" dirty="0" smtClean="0"/>
              <a:t>Istio is a open source </a:t>
            </a:r>
            <a:r>
              <a:rPr lang="en-US" altLang="zh-CN" sz="2800" dirty="0" smtClean="0">
                <a:sym typeface="+mn-ea"/>
              </a:rPr>
              <a:t>service mesh </a:t>
            </a:r>
            <a:r>
              <a:rPr lang="en-US" altLang="zh-CN" sz="2800" dirty="0" smtClean="0"/>
              <a:t>project. </a:t>
            </a:r>
          </a:p>
          <a:p>
            <a:r>
              <a:rPr lang="en-US" altLang="zh-CN" sz="2800" dirty="0" smtClean="0"/>
              <a:t>Istio features:</a:t>
            </a:r>
          </a:p>
        </p:txBody>
      </p:sp>
      <p:sp>
        <p:nvSpPr>
          <p:cNvPr id="6" name="TextBox 6"/>
          <p:cNvSpPr txBox="1"/>
          <p:nvPr/>
        </p:nvSpPr>
        <p:spPr>
          <a:xfrm>
            <a:off x="8430260" y="1578610"/>
            <a:ext cx="5386705" cy="52070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altLang="zh-CN" sz="2800" dirty="0" smtClean="0"/>
              <a:t>Istio Architecture</a:t>
            </a:r>
          </a:p>
        </p:txBody>
      </p:sp>
    </p:spTree>
    <p:extLst>
      <p:ext uri="{BB962C8B-B14F-4D97-AF65-F5344CB8AC3E}">
        <p14:creationId xmlns:p14="http://schemas.microsoft.com/office/powerpoint/2010/main" val="1205013513"/>
      </p:ext>
    </p:extLst>
  </p:cSld>
  <p:clrMapOvr>
    <a:masterClrMapping/>
  </p:clrMapOvr>
  <p:transition spd="med"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157325"/>
            <a:ext cx="10844563" cy="615553"/>
          </a:xfrm>
        </p:spPr>
        <p:txBody>
          <a:bodyPr>
            <a:normAutofit/>
          </a:bodyPr>
          <a:lstStyle/>
          <a:p>
            <a:pPr algn="ctr"/>
            <a:r>
              <a:rPr lang="en-US" altLang="zh-CN" sz="3600" b="1" dirty="0">
                <a:solidFill>
                  <a:schemeClr val="bg1"/>
                </a:solidFill>
                <a:latin typeface="Arial" panose="020B0604020202020204" pitchFamily="34" charset="0"/>
                <a:ea typeface="+mj-ea"/>
                <a:sym typeface="+mn-ea"/>
              </a:rPr>
              <a:t>Service Mesh suggestion for </a:t>
            </a:r>
            <a:r>
              <a:rPr lang="en-US" altLang="zh-CN" sz="3600" b="1" dirty="0" smtClean="0">
                <a:solidFill>
                  <a:schemeClr val="bg1"/>
                </a:solidFill>
                <a:latin typeface="Arial" panose="020B0604020202020204" pitchFamily="34" charset="0"/>
                <a:ea typeface="+mj-ea"/>
                <a:sym typeface="+mn-ea"/>
              </a:rPr>
              <a:t>Casablanca [2] </a:t>
            </a:r>
            <a:endParaRPr lang="en-US" altLang="en-US" sz="3600" b="1" dirty="0">
              <a:solidFill>
                <a:schemeClr val="bg1"/>
              </a:solidFill>
              <a:latin typeface="Arial" panose="020B0604020202020204" pitchFamily="34" charset="0"/>
              <a:ea typeface="+mj-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13505" y="746135"/>
            <a:ext cx="11664950" cy="56323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Font typeface="Wingdings" panose="05000000000000000000" charset="0"/>
              <a:buChar char=""/>
            </a:pPr>
            <a:endParaRPr lang="en-US" altLang="zh-CN" sz="2400" dirty="0" smtClean="0"/>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Integrate </a:t>
            </a:r>
            <a:r>
              <a:rPr lang="en-US" altLang="zh-CN" sz="2000" b="1" dirty="0" smtClean="0">
                <a:solidFill>
                  <a:srgbClr val="0070C0"/>
                </a:solidFill>
                <a:latin typeface="Aharoni" panose="02010803020104030203" pitchFamily="2" charset="-79"/>
                <a:cs typeface="Aharoni" panose="02010803020104030203" pitchFamily="2" charset="-79"/>
              </a:rPr>
              <a:t>Istio</a:t>
            </a:r>
            <a:r>
              <a:rPr lang="en-US" altLang="zh-CN" sz="2000" dirty="0" smtClean="0">
                <a:latin typeface="Aharoni" panose="02010803020104030203" pitchFamily="2" charset="-79"/>
                <a:cs typeface="Aharoni" panose="02010803020104030203" pitchFamily="2" charset="-79"/>
              </a:rPr>
              <a:t> with ONAP to provide infrastructure for communication(service discovery/retries/rate limiting/route rule/secured communication)</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Keep it compatible with existing service communication approach(MSB API Gateway and Point 2 Point Communication) </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Minimize the impacts to ONAP projects(Service mesh is designed as a trasparent infrastructure layer, but in practice, there may be some change needed to be done on the application side, for example, the trace header should be passed through the service calling chain)</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Integrate with jaeger/zipkin to provide distributed tracing</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Integration with prometheus and grafana for metrics collection and display</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Feedback the findings to the upstream project</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Investgate any needed extension for ONAP itself</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Istio will not be a mandatory deployment option for casablanca</a:t>
            </a:r>
          </a:p>
          <a:p>
            <a:pPr marL="342900" indent="-342900">
              <a:buFont typeface="Wingdings" panose="05000000000000000000" pitchFamily="2" charset="2"/>
              <a:buChar char="§"/>
            </a:pPr>
            <a:r>
              <a:rPr lang="en-US" altLang="zh-CN" sz="2000" dirty="0" smtClean="0">
                <a:latin typeface="Aharoni" panose="02010803020104030203" pitchFamily="2" charset="-79"/>
                <a:cs typeface="Aharoni" panose="02010803020104030203" pitchFamily="2" charset="-79"/>
              </a:rPr>
              <a:t>Leverage Istio to achieve close loop operation for ONAP system itself - long time goal </a:t>
            </a:r>
          </a:p>
          <a:p>
            <a:pPr marL="457200" indent="-457200">
              <a:buFont typeface="Wingdings" panose="05000000000000000000" charset="0"/>
              <a:buChar char=""/>
            </a:pPr>
            <a:endParaRPr lang="en-US" altLang="zh-CN" sz="2000" dirty="0" smtClean="0"/>
          </a:p>
          <a:p>
            <a:pPr marL="571500" indent="-571500">
              <a:buFont typeface="Wingdings" panose="05000000000000000000" pitchFamily="2" charset="2"/>
              <a:buChar char="§"/>
            </a:pPr>
            <a:endParaRPr lang="en-US" altLang="zh-CN" b="1" dirty="0" smtClean="0"/>
          </a:p>
          <a:p>
            <a:pPr marL="342900" indent="-342900"/>
            <a:endParaRPr lang="en-US" altLang="zh-CN" b="1" dirty="0" smtClean="0"/>
          </a:p>
        </p:txBody>
      </p:sp>
    </p:spTree>
    <p:extLst>
      <p:ext uri="{BB962C8B-B14F-4D97-AF65-F5344CB8AC3E}">
        <p14:creationId xmlns:p14="http://schemas.microsoft.com/office/powerpoint/2010/main" val="705223873"/>
      </p:ext>
    </p:extLst>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Autofit/>
          </a:bodyPr>
          <a:lstStyle/>
          <a:p>
            <a:pPr lvl="0" algn="ctr"/>
            <a:r>
              <a:rPr lang="en-US" sz="3200" b="1" dirty="0"/>
              <a:t>ONAP Microservices </a:t>
            </a:r>
            <a:r>
              <a:rPr lang="en-US" sz="3200" b="1" dirty="0" smtClean="0"/>
              <a:t>Architecture </a:t>
            </a:r>
            <a:r>
              <a:rPr lang="en-US" sz="3200" b="1" dirty="0" smtClean="0"/>
              <a:t>[2]</a:t>
            </a:r>
            <a:endParaRPr lang="en-US" sz="3200" b="1" dirty="0"/>
          </a:p>
        </p:txBody>
      </p:sp>
      <p:sp>
        <p:nvSpPr>
          <p:cNvPr id="4" name="Text Placeholder 3"/>
          <p:cNvSpPr>
            <a:spLocks noGrp="1"/>
          </p:cNvSpPr>
          <p:nvPr>
            <p:ph type="body" sz="quarter" idx="10"/>
          </p:nvPr>
        </p:nvSpPr>
        <p:spPr>
          <a:xfrm>
            <a:off x="0" y="981076"/>
            <a:ext cx="12176062" cy="5523116"/>
          </a:xfrm>
        </p:spPr>
        <p:txBody>
          <a:bodyPr>
            <a:normAutofit fontScale="55000" lnSpcReduction="20000"/>
          </a:bodyPr>
          <a:lstStyle/>
          <a:p>
            <a:pPr lvl="0"/>
            <a:r>
              <a:rPr lang="en-US" dirty="0" smtClean="0">
                <a:solidFill>
                  <a:schemeClr val="tx1"/>
                </a:solidFill>
                <a:latin typeface="Aharoni" panose="02010803020104030203" pitchFamily="2" charset="-79"/>
                <a:cs typeface="Aharoni" panose="02010803020104030203" pitchFamily="2" charset="-79"/>
              </a:rPr>
              <a:t>A </a:t>
            </a:r>
            <a:r>
              <a:rPr lang="en-US" dirty="0">
                <a:solidFill>
                  <a:schemeClr val="tx1"/>
                </a:solidFill>
                <a:latin typeface="Aharoni" panose="02010803020104030203" pitchFamily="2" charset="-79"/>
                <a:cs typeface="Aharoni" panose="02010803020104030203" pitchFamily="2" charset="-79"/>
              </a:rPr>
              <a:t>proposal for Microservices architecture for ONAP R3+ (Casablanca and beyond</a:t>
            </a:r>
            <a:r>
              <a:rPr lang="en-US" dirty="0" smtClean="0">
                <a:solidFill>
                  <a:schemeClr val="tx1"/>
                </a:solidFill>
                <a:latin typeface="Aharoni" panose="02010803020104030203" pitchFamily="2" charset="-79"/>
                <a:cs typeface="Aharoni" panose="02010803020104030203" pitchFamily="2" charset="-79"/>
              </a:rPr>
              <a:t>) presented by Huabing. </a:t>
            </a:r>
          </a:p>
          <a:p>
            <a:pPr lvl="0"/>
            <a:r>
              <a:rPr lang="en-US" dirty="0" smtClean="0">
                <a:solidFill>
                  <a:schemeClr val="tx1"/>
                </a:solidFill>
                <a:latin typeface="Aharoni" panose="02010803020104030203" pitchFamily="2" charset="-79"/>
                <a:cs typeface="Aharoni" panose="02010803020104030203" pitchFamily="2" charset="-79"/>
              </a:rPr>
              <a:t>There are challenges </a:t>
            </a:r>
            <a:r>
              <a:rPr lang="en-US" dirty="0">
                <a:solidFill>
                  <a:schemeClr val="tx1"/>
                </a:solidFill>
                <a:latin typeface="Aharoni" panose="02010803020104030203" pitchFamily="2" charset="-79"/>
                <a:cs typeface="Aharoni" panose="02010803020104030203" pitchFamily="2" charset="-79"/>
              </a:rPr>
              <a:t>with Monolithic software (lack of agility/innovation, scalability issues and more).  T</a:t>
            </a:r>
            <a:r>
              <a:rPr lang="en-US" dirty="0" smtClean="0">
                <a:solidFill>
                  <a:schemeClr val="tx1"/>
                </a:solidFill>
                <a:latin typeface="Aharoni" panose="02010803020104030203" pitchFamily="2" charset="-79"/>
                <a:cs typeface="Aharoni" panose="02010803020104030203" pitchFamily="2" charset="-79"/>
              </a:rPr>
              <a:t>o </a:t>
            </a:r>
            <a:r>
              <a:rPr lang="en-US" dirty="0">
                <a:solidFill>
                  <a:schemeClr val="tx1"/>
                </a:solidFill>
                <a:latin typeface="Aharoni" panose="02010803020104030203" pitchFamily="2" charset="-79"/>
                <a:cs typeface="Aharoni" panose="02010803020104030203" pitchFamily="2" charset="-79"/>
              </a:rPr>
              <a:t>cope with these challenges </a:t>
            </a:r>
            <a:r>
              <a:rPr lang="en-US" dirty="0" smtClean="0">
                <a:solidFill>
                  <a:schemeClr val="tx1"/>
                </a:solidFill>
                <a:latin typeface="Aharoni" panose="02010803020104030203" pitchFamily="2" charset="-79"/>
                <a:cs typeface="Aharoni" panose="02010803020104030203" pitchFamily="2" charset="-79"/>
              </a:rPr>
              <a:t>a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-based architecture centered around the “</a:t>
            </a:r>
            <a:r>
              <a:rPr lang="en-US" dirty="0">
                <a:solidFill>
                  <a:srgbClr val="0070C0"/>
                </a:solidFill>
                <a:latin typeface="Aharoni" panose="02010803020104030203" pitchFamily="2" charset="-79"/>
                <a:cs typeface="Aharoni" panose="02010803020104030203" pitchFamily="2" charset="-79"/>
              </a:rPr>
              <a:t>service mesh</a:t>
            </a:r>
            <a:r>
              <a:rPr lang="en-US" dirty="0">
                <a:solidFill>
                  <a:schemeClr val="tx1"/>
                </a:solidFill>
                <a:latin typeface="Aharoni" panose="02010803020104030203" pitchFamily="2" charset="-79"/>
                <a:cs typeface="Aharoni" panose="02010803020104030203" pitchFamily="2" charset="-79"/>
              </a:rPr>
              <a:t>” concept, leveraging the </a:t>
            </a:r>
            <a:r>
              <a:rPr lang="en-US" b="1" dirty="0" err="1" smtClean="0">
                <a:solidFill>
                  <a:srgbClr val="0070C0"/>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 </a:t>
            </a:r>
            <a:r>
              <a:rPr lang="en-US" dirty="0" smtClean="0">
                <a:solidFill>
                  <a:srgbClr val="0070C0"/>
                </a:solidFill>
                <a:latin typeface="Aharoni" panose="02010803020104030203" pitchFamily="2" charset="-79"/>
                <a:cs typeface="Aharoni" panose="02010803020104030203" pitchFamily="2" charset="-79"/>
              </a:rPr>
              <a:t>[5]</a:t>
            </a:r>
            <a:r>
              <a:rPr lang="en-US" dirty="0" smtClean="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open source project. T</a:t>
            </a:r>
            <a:r>
              <a:rPr lang="en-US" dirty="0" smtClean="0">
                <a:solidFill>
                  <a:schemeClr val="tx1"/>
                </a:solidFill>
                <a:latin typeface="Aharoni" panose="02010803020104030203" pitchFamily="2" charset="-79"/>
                <a:cs typeface="Aharoni" panose="02010803020104030203" pitchFamily="2" charset="-79"/>
              </a:rPr>
              <a:t>he </a:t>
            </a:r>
            <a:r>
              <a:rPr lang="en-US" dirty="0">
                <a:solidFill>
                  <a:schemeClr val="tx1"/>
                </a:solidFill>
                <a:latin typeface="Aharoni" panose="02010803020104030203" pitchFamily="2" charset="-79"/>
                <a:cs typeface="Aharoni" panose="02010803020104030203" pitchFamily="2" charset="-79"/>
              </a:rPr>
              <a:t>service mesh suggestions for Casablanca include:</a:t>
            </a:r>
          </a:p>
          <a:p>
            <a:pPr lvl="0"/>
            <a:r>
              <a:rPr lang="en-US" dirty="0">
                <a:solidFill>
                  <a:schemeClr val="tx1"/>
                </a:solidFill>
                <a:latin typeface="Aharoni" panose="02010803020104030203" pitchFamily="2" charset="-79"/>
                <a:cs typeface="Aharoni" panose="02010803020104030203" pitchFamily="2" charset="-79"/>
              </a:rPr>
              <a:t>Integrate </a:t>
            </a:r>
            <a:r>
              <a:rPr lang="en-US" sz="2700" b="1" dirty="0" err="1" smtClean="0">
                <a:solidFill>
                  <a:srgbClr val="0070C0"/>
                </a:solidFill>
              </a:rPr>
              <a:t>Istio</a:t>
            </a:r>
            <a:r>
              <a:rPr lang="en-US" dirty="0">
                <a:solidFill>
                  <a:srgbClr val="0070C0"/>
                </a:solidFill>
                <a:latin typeface="Aharoni" panose="02010803020104030203" pitchFamily="2" charset="-79"/>
                <a:cs typeface="Aharoni" panose="02010803020104030203" pitchFamily="2" charset="-79"/>
              </a:rPr>
              <a:t> </a:t>
            </a:r>
            <a:r>
              <a:rPr lang="en-US" dirty="0" smtClean="0">
                <a:solidFill>
                  <a:schemeClr val="tx1"/>
                </a:solidFill>
                <a:latin typeface="Aharoni" panose="02010803020104030203" pitchFamily="2" charset="-79"/>
                <a:cs typeface="Aharoni" panose="02010803020104030203" pitchFamily="2" charset="-79"/>
              </a:rPr>
              <a:t>(see </a:t>
            </a:r>
            <a:r>
              <a:rPr lang="en-US" dirty="0">
                <a:solidFill>
                  <a:schemeClr val="tx1"/>
                </a:solidFill>
                <a:latin typeface="Aharoni" panose="02010803020104030203" pitchFamily="2" charset="-79"/>
                <a:cs typeface="Aharoni" panose="02010803020104030203" pitchFamily="2" charset="-79"/>
              </a:rPr>
              <a:t>Note 1) with ONAP to provide infrastructure for communication (service discovery/retries/rate limiting/route rule/secured communication)</a:t>
            </a:r>
          </a:p>
          <a:p>
            <a:pPr lvl="0"/>
            <a:r>
              <a:rPr lang="en-US" dirty="0">
                <a:solidFill>
                  <a:schemeClr val="tx1"/>
                </a:solidFill>
                <a:latin typeface="Aharoni" panose="02010803020104030203" pitchFamily="2" charset="-79"/>
                <a:cs typeface="Aharoni" panose="02010803020104030203" pitchFamily="2" charset="-79"/>
              </a:rPr>
              <a:t>Keep it compatible with existing service communication approach (MSB API Gateway and Point 2 Point Communication) </a:t>
            </a:r>
          </a:p>
          <a:p>
            <a:pPr lvl="0"/>
            <a:r>
              <a:rPr lang="en-US" dirty="0">
                <a:solidFill>
                  <a:schemeClr val="tx1"/>
                </a:solidFill>
                <a:latin typeface="Aharoni" panose="02010803020104030203" pitchFamily="2" charset="-79"/>
                <a:cs typeface="Aharoni" panose="02010803020104030203" pitchFamily="2" charset="-79"/>
              </a:rPr>
              <a:t>Minimize the impacts to ONAP projects (Service mesh is designed as a transparent infrastructure layer, but in practice, some possible changes are foreseen on the application side, e.g., a need to pass the trace header through the service calling chain)</a:t>
            </a:r>
          </a:p>
          <a:p>
            <a:pPr lvl="0"/>
            <a:r>
              <a:rPr lang="en-US" dirty="0">
                <a:solidFill>
                  <a:schemeClr val="tx1"/>
                </a:solidFill>
                <a:latin typeface="Aharoni" panose="02010803020104030203" pitchFamily="2" charset="-79"/>
                <a:cs typeface="Aharoni" panose="02010803020104030203" pitchFamily="2" charset="-79"/>
              </a:rPr>
              <a:t>Integrate with </a:t>
            </a:r>
            <a:r>
              <a:rPr lang="en-US" sz="2700" b="1" dirty="0">
                <a:solidFill>
                  <a:srgbClr val="0070C0"/>
                </a:solidFill>
              </a:rPr>
              <a:t>Jaeger/</a:t>
            </a:r>
            <a:r>
              <a:rPr lang="en-US" sz="2700" b="1" dirty="0" err="1">
                <a:solidFill>
                  <a:srgbClr val="0070C0"/>
                </a:solidFill>
              </a:rPr>
              <a:t>Zipkin</a:t>
            </a:r>
            <a:r>
              <a:rPr lang="en-US" dirty="0">
                <a:solidFill>
                  <a:schemeClr val="tx1"/>
                </a:solidFill>
                <a:latin typeface="Aharoni" panose="02010803020104030203" pitchFamily="2" charset="-79"/>
                <a:cs typeface="Aharoni" panose="02010803020104030203" pitchFamily="2" charset="-79"/>
              </a:rPr>
              <a:t> (see Note 2) to provide distributed tracing</a:t>
            </a:r>
          </a:p>
          <a:p>
            <a:pPr lvl="0"/>
            <a:r>
              <a:rPr lang="en-US" dirty="0">
                <a:solidFill>
                  <a:schemeClr val="tx1"/>
                </a:solidFill>
                <a:latin typeface="Aharoni" panose="02010803020104030203" pitchFamily="2" charset="-79"/>
                <a:cs typeface="Aharoni" panose="02010803020104030203" pitchFamily="2" charset="-79"/>
              </a:rPr>
              <a:t>Integration with </a:t>
            </a:r>
            <a:r>
              <a:rPr lang="en-US" b="1" dirty="0">
                <a:solidFill>
                  <a:srgbClr val="0070C0"/>
                </a:solidFill>
                <a:latin typeface="Aharoni" panose="02010803020104030203" pitchFamily="2" charset="-79"/>
                <a:cs typeface="Aharoni" panose="02010803020104030203" pitchFamily="2" charset="-79"/>
              </a:rPr>
              <a:t>Prometheus</a:t>
            </a:r>
            <a:r>
              <a:rPr lang="en-US" dirty="0">
                <a:solidFill>
                  <a:srgbClr val="0070C0"/>
                </a:solidFill>
                <a:latin typeface="Aharoni" panose="02010803020104030203" pitchFamily="2" charset="-79"/>
                <a:cs typeface="Aharoni" panose="02010803020104030203" pitchFamily="2" charset="-79"/>
              </a:rPr>
              <a:t> </a:t>
            </a:r>
            <a:r>
              <a:rPr lang="en-US" dirty="0" smtClean="0">
                <a:solidFill>
                  <a:schemeClr val="tx1"/>
                </a:solidFill>
                <a:latin typeface="Aharoni" panose="02010803020104030203" pitchFamily="2" charset="-79"/>
                <a:cs typeface="Aharoni" panose="02010803020104030203" pitchFamily="2" charset="-79"/>
              </a:rPr>
              <a:t>(real-time monitoring, see </a:t>
            </a:r>
            <a:r>
              <a:rPr lang="en-US" dirty="0">
                <a:solidFill>
                  <a:schemeClr val="tx1"/>
                </a:solidFill>
                <a:latin typeface="Aharoni" panose="02010803020104030203" pitchFamily="2" charset="-79"/>
                <a:cs typeface="Aharoni" panose="02010803020104030203" pitchFamily="2" charset="-79"/>
              </a:rPr>
              <a:t>Note 3) and </a:t>
            </a:r>
            <a:r>
              <a:rPr lang="en-US" b="1" dirty="0" err="1">
                <a:solidFill>
                  <a:schemeClr val="tx1"/>
                </a:solidFill>
                <a:latin typeface="Aharoni" panose="02010803020104030203" pitchFamily="2" charset="-79"/>
                <a:cs typeface="Aharoni" panose="02010803020104030203" pitchFamily="2" charset="-79"/>
              </a:rPr>
              <a:t>Grafana</a:t>
            </a:r>
            <a:r>
              <a:rPr lang="en-US" dirty="0">
                <a:solidFill>
                  <a:schemeClr val="tx1"/>
                </a:solidFill>
                <a:latin typeface="Aharoni" panose="02010803020104030203" pitchFamily="2" charset="-79"/>
                <a:cs typeface="Aharoni" panose="02010803020104030203" pitchFamily="2" charset="-79"/>
              </a:rPr>
              <a:t> for metrics collection and display</a:t>
            </a:r>
          </a:p>
          <a:p>
            <a:pPr lvl="0"/>
            <a:r>
              <a:rPr lang="en-US" dirty="0">
                <a:solidFill>
                  <a:schemeClr val="tx1"/>
                </a:solidFill>
                <a:latin typeface="Aharoni" panose="02010803020104030203" pitchFamily="2" charset="-79"/>
                <a:cs typeface="Aharoni" panose="02010803020104030203" pitchFamily="2" charset="-79"/>
              </a:rPr>
              <a:t>Feedback the findings to the upstream project</a:t>
            </a:r>
          </a:p>
          <a:p>
            <a:pPr lvl="0"/>
            <a:r>
              <a:rPr lang="en-US" dirty="0">
                <a:solidFill>
                  <a:schemeClr val="tx1"/>
                </a:solidFill>
                <a:latin typeface="Aharoni" panose="02010803020104030203" pitchFamily="2" charset="-79"/>
                <a:cs typeface="Aharoni" panose="02010803020104030203" pitchFamily="2" charset="-79"/>
              </a:rPr>
              <a:t>Investigate any needed extension for ONAP itself</a:t>
            </a:r>
          </a:p>
          <a:p>
            <a:pPr lvl="0"/>
            <a:r>
              <a:rPr lang="en-US" b="1" dirty="0" err="1">
                <a:solidFill>
                  <a:srgbClr val="0070C0"/>
                </a:solidFill>
                <a:latin typeface="Aharoni" panose="02010803020104030203" pitchFamily="2" charset="-79"/>
                <a:cs typeface="Aharoni" panose="02010803020104030203" pitchFamily="2" charset="-79"/>
              </a:rPr>
              <a:t>Istio</a:t>
            </a:r>
            <a:r>
              <a:rPr lang="en-US" dirty="0">
                <a:solidFill>
                  <a:srgbClr val="0070C0"/>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will not be a mandatory deployment option for Casablanca </a:t>
            </a:r>
          </a:p>
          <a:p>
            <a:pPr lvl="0"/>
            <a:r>
              <a:rPr lang="en-US" dirty="0">
                <a:solidFill>
                  <a:schemeClr val="tx1"/>
                </a:solidFill>
                <a:latin typeface="Aharoni" panose="02010803020104030203" pitchFamily="2" charset="-79"/>
                <a:cs typeface="Aharoni" panose="02010803020104030203" pitchFamily="2" charset="-79"/>
              </a:rPr>
              <a:t>Leverage </a:t>
            </a:r>
            <a:r>
              <a:rPr lang="en-US" b="1" dirty="0" err="1">
                <a:solidFill>
                  <a:schemeClr val="tx1"/>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 to achieve close loop operation for ONAP system itself - long time goal.</a:t>
            </a:r>
          </a:p>
          <a:p>
            <a:r>
              <a:rPr lang="en-US" dirty="0">
                <a:solidFill>
                  <a:schemeClr val="tx1"/>
                </a:solidFill>
                <a:latin typeface="Aharoni" panose="02010803020104030203" pitchFamily="2" charset="-79"/>
                <a:cs typeface="Aharoni" panose="02010803020104030203" pitchFamily="2" charset="-79"/>
              </a:rPr>
              <a:t>Note 1 - </a:t>
            </a:r>
            <a:r>
              <a:rPr lang="en-US" b="1" dirty="0" err="1">
                <a:solidFill>
                  <a:schemeClr val="tx1"/>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-enabled applications can be configured to collect trace spans using</a:t>
            </a:r>
            <a:r>
              <a:rPr lang="en-US" dirty="0"/>
              <a:t> </a:t>
            </a:r>
            <a:r>
              <a:rPr lang="en-US" b="1" dirty="0" err="1">
                <a:hlinkClick r:id="rId3"/>
              </a:rPr>
              <a:t>Zipkin</a:t>
            </a:r>
            <a:r>
              <a:rPr lang="en-US" dirty="0"/>
              <a:t> or </a:t>
            </a:r>
            <a:r>
              <a:rPr lang="en-US" b="1" dirty="0" smtClean="0">
                <a:hlinkClick r:id="rId4"/>
              </a:rPr>
              <a:t>Jaeger</a:t>
            </a:r>
            <a:r>
              <a:rPr lang="en-US" dirty="0" smtClean="0"/>
              <a:t>.</a:t>
            </a:r>
          </a:p>
          <a:p>
            <a:r>
              <a:rPr lang="en-US" sz="2700" dirty="0">
                <a:solidFill>
                  <a:schemeClr val="tx1"/>
                </a:solidFill>
                <a:latin typeface="Aharoni" panose="02010803020104030203" pitchFamily="2" charset="-79"/>
                <a:cs typeface="Aharoni" panose="02010803020104030203" pitchFamily="2" charset="-79"/>
              </a:rPr>
              <a:t>Note 2 - Both </a:t>
            </a:r>
            <a:r>
              <a:rPr lang="en-US" b="1" dirty="0">
                <a:hlinkClick r:id="rId5"/>
              </a:rPr>
              <a:t>Jaeger</a:t>
            </a:r>
            <a:r>
              <a:rPr lang="en-US" dirty="0"/>
              <a:t> &amp; </a:t>
            </a:r>
            <a:r>
              <a:rPr lang="en-US" b="1" dirty="0" err="1">
                <a:hlinkClick r:id="rId6"/>
              </a:rPr>
              <a:t>Zipkin</a:t>
            </a:r>
            <a:r>
              <a:rPr lang="en-US" dirty="0"/>
              <a:t> </a:t>
            </a:r>
            <a:r>
              <a:rPr lang="en-US" sz="2700" dirty="0">
                <a:solidFill>
                  <a:schemeClr val="tx1"/>
                </a:solidFill>
                <a:latin typeface="Aharoni" panose="02010803020104030203" pitchFamily="2" charset="-79"/>
                <a:cs typeface="Aharoni" panose="02010803020104030203" pitchFamily="2" charset="-79"/>
              </a:rPr>
              <a:t>are distributed tracing systems with support for </a:t>
            </a:r>
            <a:r>
              <a:rPr lang="en-US" sz="2700" dirty="0" err="1">
                <a:solidFill>
                  <a:schemeClr val="tx1"/>
                </a:solidFill>
                <a:latin typeface="Aharoni" panose="02010803020104030203" pitchFamily="2" charset="-79"/>
                <a:cs typeface="Aharoni" panose="02010803020104030203" pitchFamily="2" charset="-79"/>
              </a:rPr>
              <a:t>OpenTracing</a:t>
            </a:r>
            <a:r>
              <a:rPr lang="en-US" sz="2700" dirty="0">
                <a:solidFill>
                  <a:schemeClr val="tx1"/>
                </a:solidFill>
                <a:latin typeface="Aharoni" panose="02010803020104030203" pitchFamily="2" charset="-79"/>
                <a:cs typeface="Aharoni" panose="02010803020104030203" pitchFamily="2" charset="-79"/>
              </a:rPr>
              <a:t>. The </a:t>
            </a:r>
            <a:r>
              <a:rPr lang="en-US" sz="2700" dirty="0" err="1">
                <a:solidFill>
                  <a:schemeClr val="tx1"/>
                </a:solidFill>
                <a:latin typeface="Aharoni" panose="02010803020104030203" pitchFamily="2" charset="-79"/>
                <a:cs typeface="Aharoni" panose="02010803020104030203" pitchFamily="2" charset="-79"/>
              </a:rPr>
              <a:t>OpenTracing</a:t>
            </a:r>
            <a:r>
              <a:rPr lang="en-US" sz="2700" dirty="0">
                <a:solidFill>
                  <a:schemeClr val="tx1"/>
                </a:solidFill>
                <a:latin typeface="Aharoni" panose="02010803020104030203" pitchFamily="2" charset="-79"/>
                <a:cs typeface="Aharoni" panose="02010803020104030203" pitchFamily="2" charset="-79"/>
              </a:rPr>
              <a:t> integration for both Jaeger and </a:t>
            </a:r>
            <a:r>
              <a:rPr lang="en-US" sz="2700" dirty="0" err="1">
                <a:solidFill>
                  <a:schemeClr val="tx1"/>
                </a:solidFill>
                <a:latin typeface="Aharoni" panose="02010803020104030203" pitchFamily="2" charset="-79"/>
                <a:cs typeface="Aharoni" panose="02010803020104030203" pitchFamily="2" charset="-79"/>
              </a:rPr>
              <a:t>Zipkin</a:t>
            </a:r>
            <a:r>
              <a:rPr lang="en-US" sz="2700" dirty="0">
                <a:solidFill>
                  <a:schemeClr val="tx1"/>
                </a:solidFill>
                <a:latin typeface="Aharoni" panose="02010803020104030203" pitchFamily="2" charset="-79"/>
                <a:cs typeface="Aharoni" panose="02010803020104030203" pitchFamily="2" charset="-79"/>
              </a:rPr>
              <a:t> build on the</a:t>
            </a:r>
            <a:r>
              <a:rPr lang="en-US" dirty="0"/>
              <a:t> </a:t>
            </a:r>
            <a:r>
              <a:rPr lang="en-US" b="1" dirty="0">
                <a:hlinkClick r:id="rId7"/>
              </a:rPr>
              <a:t>Jaeger client</a:t>
            </a:r>
            <a:r>
              <a:rPr lang="en-US" dirty="0"/>
              <a:t>.</a:t>
            </a:r>
          </a:p>
          <a:p>
            <a:r>
              <a:rPr lang="en-US" sz="2700" dirty="0">
                <a:solidFill>
                  <a:schemeClr val="tx1"/>
                </a:solidFill>
                <a:latin typeface="Aharoni" panose="02010803020104030203" pitchFamily="2" charset="-79"/>
                <a:cs typeface="Aharoni" panose="02010803020104030203" pitchFamily="2" charset="-79"/>
              </a:rPr>
              <a:t>Note 3 - </a:t>
            </a:r>
            <a:r>
              <a:rPr lang="en-US" sz="2700" dirty="0">
                <a:solidFill>
                  <a:srgbClr val="0070C0"/>
                </a:solidFill>
                <a:latin typeface="Aharoni" panose="02010803020104030203" pitchFamily="2" charset="-79"/>
                <a:cs typeface="Aharoni" panose="02010803020104030203" pitchFamily="2" charset="-79"/>
              </a:rPr>
              <a:t>Prometheus</a:t>
            </a:r>
            <a:r>
              <a:rPr lang="en-US" sz="2700" dirty="0">
                <a:solidFill>
                  <a:schemeClr val="tx1"/>
                </a:solidFill>
                <a:latin typeface="Aharoni" panose="02010803020104030203" pitchFamily="2" charset="-79"/>
                <a:cs typeface="Aharoni" panose="02010803020104030203" pitchFamily="2" charset="-79"/>
              </a:rPr>
              <a:t> delivers real-time monitoring, alerting and time-series database capabilities (including powerful queries and visualizations) for cloud-native applications, and integrates with many popular open source tools for data import/export. It is already the de facto standard for monitoring container-based infrastructure, and continues to add major features as user requirements mature. Prometheus provides needed visibility into and troubleshooting for cloud-native architectures, including </a:t>
            </a:r>
            <a:r>
              <a:rPr lang="en-US" sz="2700" dirty="0" err="1">
                <a:solidFill>
                  <a:schemeClr val="tx1"/>
                </a:solidFill>
                <a:latin typeface="Aharoni" panose="02010803020104030203" pitchFamily="2" charset="-79"/>
                <a:cs typeface="Aharoni" panose="02010803020104030203" pitchFamily="2" charset="-79"/>
              </a:rPr>
              <a:t>Kubernetes</a:t>
            </a:r>
            <a:r>
              <a:rPr lang="en-US" sz="2700" dirty="0">
                <a:solidFill>
                  <a:schemeClr val="tx1"/>
                </a:solidFill>
                <a:latin typeface="Aharoni" panose="02010803020104030203" pitchFamily="2" charset="-79"/>
                <a:cs typeface="Aharoni" panose="02010803020104030203" pitchFamily="2" charset="-79"/>
              </a:rPr>
              <a:t> and other next-generation components.</a:t>
            </a:r>
          </a:p>
          <a:p>
            <a:endParaRPr lang="en-US" dirty="0"/>
          </a:p>
        </p:txBody>
      </p:sp>
    </p:spTree>
    <p:extLst>
      <p:ext uri="{BB962C8B-B14F-4D97-AF65-F5344CB8AC3E}">
        <p14:creationId xmlns:p14="http://schemas.microsoft.com/office/powerpoint/2010/main" val="153367417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3385" y="195792"/>
            <a:ext cx="10844563" cy="615553"/>
          </a:xfrm>
        </p:spPr>
        <p:txBody>
          <a:bodyPr>
            <a:normAutofit/>
          </a:bodyPr>
          <a:lstStyle/>
          <a:p>
            <a:pPr algn="ctr" fontAlgn="auto"/>
            <a:r>
              <a:rPr lang="en-US" altLang="zh-CN" sz="3600" b="1" dirty="0">
                <a:solidFill>
                  <a:schemeClr val="bg1"/>
                </a:solidFill>
                <a:latin typeface="Arial" panose="020B0604020202020204" pitchFamily="34" charset="0"/>
                <a:ea typeface="+mj-ea"/>
                <a:sym typeface="+mn-ea"/>
              </a:rPr>
              <a:t>Centralized </a:t>
            </a:r>
            <a:r>
              <a:rPr lang="en-US" altLang="zh-CN" sz="3600" b="1" dirty="0" smtClean="0">
                <a:solidFill>
                  <a:schemeClr val="bg1"/>
                </a:solidFill>
                <a:latin typeface="Arial" panose="020B0604020202020204" pitchFamily="34" charset="0"/>
                <a:ea typeface="+mj-ea"/>
                <a:sym typeface="+mn-ea"/>
              </a:rPr>
              <a:t>Authentication: Why? [2]</a:t>
            </a:r>
            <a:endParaRPr lang="en-US" altLang="zh-CN" sz="3600" b="1" dirty="0">
              <a:solidFill>
                <a:schemeClr val="bg1"/>
              </a:solidFill>
              <a:latin typeface="Arial" panose="020B0604020202020204" pitchFamily="34" charset="0"/>
              <a:ea typeface="+mj-ea"/>
              <a:sym typeface="+mn-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13505" y="1168758"/>
            <a:ext cx="11664950" cy="46474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ONAP </a:t>
            </a:r>
            <a:r>
              <a:rPr lang="en-US" altLang="zh-CN" sz="2400" dirty="0" smtClean="0">
                <a:latin typeface="Aharoni" panose="02010803020104030203" pitchFamily="2" charset="-79"/>
                <a:cs typeface="Aharoni" panose="02010803020104030203" pitchFamily="2" charset="-79"/>
              </a:rPr>
              <a:t>is a huge system consisting of many services.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Currently</a:t>
            </a:r>
            <a:r>
              <a:rPr lang="en-US" altLang="zh-CN" sz="2400" dirty="0" smtClean="0">
                <a:latin typeface="Aharoni" panose="02010803020104030203" pitchFamily="2" charset="-79"/>
                <a:cs typeface="Aharoni" panose="02010803020104030203" pitchFamily="2" charset="-79"/>
              </a:rPr>
              <a:t>, different services such as AAI, SDC, Policy etc. have their own authentication process,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This makes </a:t>
            </a:r>
            <a:r>
              <a:rPr lang="en-US" altLang="zh-CN" sz="2400" dirty="0" smtClean="0">
                <a:latin typeface="Aharoni" panose="02010803020104030203" pitchFamily="2" charset="-79"/>
                <a:cs typeface="Aharoni" panose="02010803020104030203" pitchFamily="2" charset="-79"/>
              </a:rPr>
              <a:t>ONAP difficult to use and adds burden to the individual project to enforce the cross-project authentication logic.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We </a:t>
            </a:r>
            <a:r>
              <a:rPr lang="en-US" altLang="zh-CN" sz="2400" dirty="0" smtClean="0">
                <a:latin typeface="Aharoni" panose="02010803020104030203" pitchFamily="2" charset="-79"/>
                <a:cs typeface="Aharoni" panose="02010803020104030203" pitchFamily="2" charset="-79"/>
              </a:rPr>
              <a:t>might want to consider implementing some kind of centralized authentication and a</a:t>
            </a:r>
            <a:r>
              <a:rPr lang="en-US" altLang="zh-CN" sz="2400" dirty="0" smtClean="0">
                <a:latin typeface="Aharoni" panose="02010803020104030203" pitchFamily="2" charset="-79"/>
                <a:ea typeface="SimSun" panose="02010600030101010101" pitchFamily="2" charset="-122"/>
                <a:cs typeface="Aharoni" panose="02010803020104030203" pitchFamily="2" charset="-79"/>
              </a:rPr>
              <a:t>uthorization</a:t>
            </a:r>
            <a:r>
              <a:rPr lang="en-US" altLang="zh-CN" sz="2400" dirty="0" smtClean="0">
                <a:latin typeface="Aharoni" panose="02010803020104030203" pitchFamily="2" charset="-79"/>
                <a:cs typeface="Aharoni" panose="02010803020104030203" pitchFamily="2" charset="-79"/>
              </a:rPr>
              <a:t>, which means user login once and can access all the services.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We </a:t>
            </a:r>
            <a:r>
              <a:rPr lang="en-US" altLang="zh-CN" sz="2400" dirty="0" smtClean="0">
                <a:latin typeface="Aharoni" panose="02010803020104030203" pitchFamily="2" charset="-79"/>
                <a:cs typeface="Aharoni" panose="02010803020104030203" pitchFamily="2" charset="-79"/>
              </a:rPr>
              <a:t>also need to consider how to secure the access of </a:t>
            </a:r>
            <a:r>
              <a:rPr lang="en-US" altLang="zh-CN" sz="2400" dirty="0" smtClean="0">
                <a:latin typeface="Aharoni" panose="02010803020104030203" pitchFamily="2" charset="-79"/>
                <a:cs typeface="Aharoni" panose="02010803020104030203" pitchFamily="2" charset="-79"/>
              </a:rPr>
              <a:t>3rd-party </a:t>
            </a:r>
            <a:r>
              <a:rPr lang="en-US" altLang="zh-CN" sz="2400" dirty="0" smtClean="0">
                <a:latin typeface="Aharoni" panose="02010803020104030203" pitchFamily="2" charset="-79"/>
                <a:cs typeface="Aharoni" panose="02010803020104030203" pitchFamily="2" charset="-79"/>
              </a:rPr>
              <a:t>systems by using </a:t>
            </a:r>
            <a:r>
              <a:rPr lang="en-US" altLang="zh-CN" sz="2400" dirty="0" smtClean="0">
                <a:solidFill>
                  <a:srgbClr val="0070C0"/>
                </a:solidFill>
                <a:latin typeface="Aharoni" panose="02010803020104030203" pitchFamily="2" charset="-79"/>
                <a:cs typeface="Aharoni" panose="02010803020104030203" pitchFamily="2" charset="-79"/>
              </a:rPr>
              <a:t>API token or OAuth</a:t>
            </a:r>
            <a:r>
              <a:rPr lang="en-US" altLang="zh-CN" sz="2400" dirty="0" smtClean="0">
                <a:latin typeface="Aharoni" panose="02010803020104030203" pitchFamily="2" charset="-79"/>
                <a:cs typeface="Aharoni" panose="02010803020104030203" pitchFamily="2" charset="-79"/>
              </a:rPr>
              <a:t>. </a:t>
            </a:r>
          </a:p>
          <a:p>
            <a:pPr marL="457200" indent="-457200">
              <a:buFont typeface="Wingdings" panose="05000000000000000000" charset="0"/>
              <a:buChar char=""/>
            </a:pPr>
            <a:endParaRPr lang="en-US" altLang="zh-CN" sz="2000" dirty="0" smtClean="0"/>
          </a:p>
          <a:p>
            <a:pPr marL="571500" indent="-571500">
              <a:buFont typeface="Wingdings" panose="05000000000000000000" pitchFamily="2" charset="2"/>
              <a:buChar char="§"/>
            </a:pPr>
            <a:endParaRPr lang="en-US" altLang="zh-CN" b="1" dirty="0" smtClean="0"/>
          </a:p>
          <a:p>
            <a:pPr marL="342900" indent="-342900"/>
            <a:endParaRPr lang="en-US" altLang="zh-CN" b="1" dirty="0" smtClean="0"/>
          </a:p>
        </p:txBody>
      </p:sp>
    </p:spTree>
    <p:extLst>
      <p:ext uri="{BB962C8B-B14F-4D97-AF65-F5344CB8AC3E}">
        <p14:creationId xmlns:p14="http://schemas.microsoft.com/office/powerpoint/2010/main" val="3241430828"/>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04657" y="242196"/>
            <a:ext cx="10844563" cy="615553"/>
          </a:xfrm>
        </p:spPr>
        <p:txBody>
          <a:bodyPr>
            <a:normAutofit fontScale="90000"/>
          </a:bodyPr>
          <a:lstStyle/>
          <a:p>
            <a:pPr fontAlgn="auto"/>
            <a:r>
              <a:rPr lang="en-US" altLang="zh-CN" sz="3600" b="1" dirty="0">
                <a:solidFill>
                  <a:schemeClr val="bg1"/>
                </a:solidFill>
                <a:latin typeface="Arial" panose="020B0604020202020204" pitchFamily="34" charset="0"/>
                <a:ea typeface="+mj-ea"/>
                <a:sym typeface="+mn-ea"/>
              </a:rPr>
              <a:t>Centralized </a:t>
            </a:r>
            <a:r>
              <a:rPr lang="en-US" altLang="zh-CN" sz="3600" b="1" dirty="0" smtClean="0">
                <a:solidFill>
                  <a:schemeClr val="bg1"/>
                </a:solidFill>
                <a:latin typeface="Arial" panose="020B0604020202020204" pitchFamily="34" charset="0"/>
                <a:ea typeface="+mj-ea"/>
                <a:sym typeface="+mn-ea"/>
              </a:rPr>
              <a:t>Authentication </a:t>
            </a:r>
            <a:r>
              <a:rPr lang="en-US" altLang="zh-CN" sz="3600" b="1" dirty="0">
                <a:solidFill>
                  <a:schemeClr val="bg1"/>
                </a:solidFill>
                <a:latin typeface="Arial" panose="020B0604020202020204" pitchFamily="34" charset="0"/>
                <a:ea typeface="+mj-ea"/>
                <a:sym typeface="+mn-ea"/>
              </a:rPr>
              <a:t>- </a:t>
            </a:r>
            <a:r>
              <a:rPr lang="en-US" altLang="zh-CN" sz="3600" b="1" dirty="0" smtClean="0">
                <a:solidFill>
                  <a:schemeClr val="bg1"/>
                </a:solidFill>
                <a:latin typeface="Arial" panose="020B0604020202020204" pitchFamily="34" charset="0"/>
                <a:ea typeface="+mj-ea"/>
                <a:sym typeface="+mn-ea"/>
              </a:rPr>
              <a:t>Possible Approach [2]</a:t>
            </a:r>
            <a:endParaRPr lang="en-US" altLang="zh-CN" sz="3600" b="1" dirty="0">
              <a:solidFill>
                <a:schemeClr val="bg1"/>
              </a:solidFill>
              <a:latin typeface="Arial" panose="020B0604020202020204" pitchFamily="34" charset="0"/>
              <a:ea typeface="+mj-ea"/>
              <a:sym typeface="+mn-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grpSp>
        <p:nvGrpSpPr>
          <p:cNvPr id="77" name="组合 76"/>
          <p:cNvGrpSpPr/>
          <p:nvPr/>
        </p:nvGrpSpPr>
        <p:grpSpPr>
          <a:xfrm>
            <a:off x="776866" y="1188460"/>
            <a:ext cx="8174093" cy="4886960"/>
            <a:chOff x="2582983" y="1586512"/>
            <a:chExt cx="7234899" cy="4243163"/>
          </a:xfrm>
        </p:grpSpPr>
        <p:sp>
          <p:nvSpPr>
            <p:cNvPr id="41" name="Slide Number Placeholder 3"/>
            <p:cNvSpPr txBox="1"/>
            <p:nvPr/>
          </p:nvSpPr>
          <p:spPr>
            <a:xfrm>
              <a:off x="8049699" y="5555831"/>
              <a:ext cx="1480218" cy="273844"/>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0A8CC996-EDD3-3E40-9E4C-24C3A033CE7E}" type="slidenum">
                <a:rPr kumimoji="0" lang="en-US" sz="1200" b="0" i="0" u="none" strike="noStrike" kern="1200" cap="none" spc="0" normalizeH="0" baseline="0" noProof="0" smtClean="0">
                  <a:ln>
                    <a:noFill/>
                  </a:ln>
                  <a:solidFill>
                    <a:sysClr val="windowText" lastClr="000000">
                      <a:lumMod val="50000"/>
                      <a:lumOff val="50000"/>
                    </a:sysClr>
                  </a:solidFill>
                  <a:effectLst/>
                  <a:uLnTx/>
                  <a:uFillTx/>
                  <a:latin typeface="Helvetica Neue"/>
                  <a:ea typeface="+mn-ea"/>
                  <a:cs typeface="Helvetica Neue"/>
                </a:rPr>
                <a:t>6</a:t>
              </a:fld>
              <a:endParaRPr kumimoji="0" lang="en-US" sz="1200" b="0" i="0" u="none" strike="noStrike" kern="1200" cap="none" spc="0" normalizeH="0" baseline="0" noProof="0" dirty="0">
                <a:ln>
                  <a:noFill/>
                </a:ln>
                <a:solidFill>
                  <a:sysClr val="windowText" lastClr="000000">
                    <a:lumMod val="50000"/>
                    <a:lumOff val="50000"/>
                  </a:sysClr>
                </a:solidFill>
                <a:effectLst/>
                <a:uLnTx/>
                <a:uFillTx/>
                <a:latin typeface="Helvetica Neue"/>
                <a:ea typeface="+mn-ea"/>
                <a:cs typeface="Helvetica Neue"/>
              </a:endParaRPr>
            </a:p>
          </p:txBody>
        </p:sp>
        <p:sp>
          <p:nvSpPr>
            <p:cNvPr id="42" name="Slide Number Placeholder 3"/>
            <p:cNvSpPr txBox="1"/>
            <p:nvPr/>
          </p:nvSpPr>
          <p:spPr>
            <a:xfrm>
              <a:off x="8049699" y="5555831"/>
              <a:ext cx="1480218" cy="273844"/>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0A8CC996-EDD3-3E40-9E4C-24C3A033CE7E}" type="slidenum">
                <a:rPr kumimoji="0" lang="en-US" sz="1200" b="0" i="0" u="none" strike="noStrike" kern="1200" cap="none" spc="0" normalizeH="0" baseline="0" noProof="0" smtClean="0">
                  <a:ln>
                    <a:noFill/>
                  </a:ln>
                  <a:solidFill>
                    <a:sysClr val="windowText" lastClr="000000">
                      <a:lumMod val="50000"/>
                      <a:lumOff val="50000"/>
                    </a:sysClr>
                  </a:solidFill>
                  <a:effectLst/>
                  <a:uLnTx/>
                  <a:uFillTx/>
                  <a:latin typeface="Helvetica Neue"/>
                  <a:ea typeface="+mn-ea"/>
                  <a:cs typeface="Helvetica Neue"/>
                </a:rPr>
                <a:t>6</a:t>
              </a:fld>
              <a:endParaRPr kumimoji="0" lang="en-US" sz="1200" b="0" i="0" u="none" strike="noStrike" kern="1200" cap="none" spc="0" normalizeH="0" baseline="0" noProof="0" dirty="0">
                <a:ln>
                  <a:noFill/>
                </a:ln>
                <a:solidFill>
                  <a:sysClr val="windowText" lastClr="000000">
                    <a:lumMod val="50000"/>
                    <a:lumOff val="50000"/>
                  </a:sysClr>
                </a:solidFill>
                <a:effectLst/>
                <a:uLnTx/>
                <a:uFillTx/>
                <a:latin typeface="Helvetica Neue"/>
                <a:ea typeface="+mn-ea"/>
                <a:cs typeface="Helvetica Neue"/>
              </a:endParaRPr>
            </a:p>
          </p:txBody>
        </p:sp>
        <p:sp>
          <p:nvSpPr>
            <p:cNvPr id="43" name="矩形 41"/>
            <p:cNvSpPr>
              <a:spLocks noChangeArrowheads="1"/>
            </p:cNvSpPr>
            <p:nvPr/>
          </p:nvSpPr>
          <p:spPr bwMode="auto">
            <a:xfrm>
              <a:off x="5003436" y="2163987"/>
              <a:ext cx="2248342" cy="294199"/>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lstStyle/>
            <a:p>
              <a:pPr marL="0" marR="0" lvl="0" indent="0" algn="ctr"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ea typeface="Arial Unicode MS" panose="020B0604020202020204" charset="-122"/>
                  <a:cs typeface="Arial Unicode MS" panose="020B0604020202020204" charset="-122"/>
                  <a:sym typeface="Calibri" panose="020F0502020204030204" charset="0"/>
                </a:rPr>
                <a:t>Portal(access URL)</a:t>
              </a:r>
              <a:endParaRPr kumimoji="0" lang="zh-CN" altLang="zh-CN" sz="1200" b="0" i="0" u="none" strike="noStrike" kern="0" cap="none" spc="0" normalizeH="0" baseline="0" noProof="0" dirty="0">
                <a:ln>
                  <a:noFill/>
                </a:ln>
                <a:solidFill>
                  <a:srgbClr val="000000"/>
                </a:solidFill>
                <a:effectLst/>
                <a:uLnTx/>
                <a:uFillTx/>
                <a:ea typeface="Arial Unicode MS" panose="020B0604020202020204" charset="-122"/>
                <a:cs typeface="Arial Unicode MS" panose="020B0604020202020204" charset="-122"/>
                <a:sym typeface="Calibri" panose="020F0502020204030204" charset="0"/>
              </a:endParaRPr>
            </a:p>
          </p:txBody>
        </p:sp>
        <p:grpSp>
          <p:nvGrpSpPr>
            <p:cNvPr id="44" name="组合 43"/>
            <p:cNvGrpSpPr/>
            <p:nvPr/>
          </p:nvGrpSpPr>
          <p:grpSpPr bwMode="auto">
            <a:xfrm>
              <a:off x="7137223" y="3184978"/>
              <a:ext cx="1800225" cy="396875"/>
              <a:chOff x="5076056" y="1203598"/>
              <a:chExt cx="1080120" cy="396044"/>
            </a:xfrm>
          </p:grpSpPr>
          <p:sp>
            <p:nvSpPr>
              <p:cNvPr id="45" name="矩形 44"/>
              <p:cNvSpPr>
                <a:spLocks noChangeArrowheads="1"/>
              </p:cNvSpPr>
              <p:nvPr/>
            </p:nvSpPr>
            <p:spPr bwMode="auto">
              <a:xfrm>
                <a:off x="5076056" y="1203598"/>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a typeface="Arial Unicode MS" panose="020B0604020202020204" charset="-122"/>
                  <a:cs typeface="Arial Unicode MS" panose="020B0604020202020204" charset="-122"/>
                </a:endParaRPr>
              </a:p>
            </p:txBody>
          </p:sp>
          <p:sp>
            <p:nvSpPr>
              <p:cNvPr id="46" name="矩形 45"/>
              <p:cNvSpPr>
                <a:spLocks noChangeArrowheads="1"/>
              </p:cNvSpPr>
              <p:nvPr/>
            </p:nvSpPr>
            <p:spPr bwMode="auto">
              <a:xfrm>
                <a:off x="5148064" y="1275606"/>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a typeface="Arial Unicode MS" panose="020B0604020202020204" charset="-122"/>
                  <a:cs typeface="Arial Unicode MS" panose="020B0604020202020204" charset="-122"/>
                </a:endParaRPr>
              </a:p>
            </p:txBody>
          </p:sp>
          <p:sp>
            <p:nvSpPr>
              <p:cNvPr id="47" name="矩形 46"/>
              <p:cNvSpPr>
                <a:spLocks noChangeArrowheads="1"/>
              </p:cNvSpPr>
              <p:nvPr/>
            </p:nvSpPr>
            <p:spPr bwMode="auto">
              <a:xfrm>
                <a:off x="5256076" y="1347614"/>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ea typeface="Arial Unicode MS" panose="020B0604020202020204" charset="-122"/>
                    <a:cs typeface="Arial Unicode MS" panose="020B0604020202020204" charset="-122"/>
                    <a:sym typeface="Calibri" panose="020F0502020204030204" charset="0"/>
                  </a:rPr>
                  <a:t>MSB External API Gateway</a:t>
                </a:r>
                <a:endParaRPr kumimoji="0" lang="zh-CN" altLang="zh-CN" sz="1200" b="0" i="0" u="none" strike="noStrike" kern="0" cap="none" spc="0" normalizeH="0" baseline="0" noProof="0" dirty="0">
                  <a:ln>
                    <a:noFill/>
                  </a:ln>
                  <a:solidFill>
                    <a:srgbClr val="000000"/>
                  </a:solidFill>
                  <a:effectLst/>
                  <a:uLnTx/>
                  <a:uFillTx/>
                  <a:ea typeface="Arial Unicode MS" panose="020B0604020202020204" charset="-122"/>
                  <a:cs typeface="Arial Unicode MS" panose="020B0604020202020204" charset="-122"/>
                  <a:sym typeface="Calibri" panose="020F0502020204030204" charset="0"/>
                </a:endParaRPr>
              </a:p>
            </p:txBody>
          </p:sp>
        </p:grpSp>
        <p:sp>
          <p:nvSpPr>
            <p:cNvPr id="48" name="矩形 63"/>
            <p:cNvSpPr/>
            <p:nvPr/>
          </p:nvSpPr>
          <p:spPr bwMode="auto">
            <a:xfrm>
              <a:off x="7189141" y="4657029"/>
              <a:ext cx="1143496" cy="278921"/>
            </a:xfrm>
            <a:prstGeom prst="rect">
              <a:avLst/>
            </a:prstGeom>
            <a:solidFill>
              <a:srgbClr val="4F81BD">
                <a:lumMod val="20000"/>
                <a:lumOff val="80000"/>
              </a:srgbClr>
            </a:solidFill>
            <a:ln w="6350" cap="flat" cmpd="sng" algn="ctr">
              <a:solidFill>
                <a:sysClr val="windowText" lastClr="000000"/>
              </a:solidFill>
              <a:prstDash val="dash"/>
              <a:round/>
              <a:headEnd type="none" w="med" len="med"/>
              <a:tailEnd type="triangle" w="med" len="med"/>
            </a:ln>
            <a:effectLst/>
          </p:spPr>
          <p:txBody>
            <a:bodyPr wrap="none" lIns="90000" tIns="46800" rIns="90000" bIns="46800"/>
            <a:lstStyle/>
            <a:p>
              <a:pPr marL="0" marR="0" lvl="0" indent="0"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latin typeface="Arial" panose="020B0604020202020204"/>
                  <a:ea typeface="Arial Unicode MS" panose="020B0604020202020204" charset="-122"/>
                  <a:cs typeface="Arial Unicode MS" panose="020B0604020202020204" charset="-122"/>
                  <a:sym typeface="Calibri" panose="020F0502020204030204" charset="0"/>
                </a:rPr>
                <a:t>ONAP Services </a:t>
              </a:r>
              <a:endParaRPr kumimoji="0" lang="zh-CN" altLang="zh-CN" sz="1200" b="0" i="0" u="none" strike="noStrike" kern="0" cap="none" spc="0" normalizeH="0" baseline="0" noProof="0" dirty="0">
                <a:ln>
                  <a:noFill/>
                </a:ln>
                <a:solidFill>
                  <a:srgbClr val="000000"/>
                </a:solidFill>
                <a:effectLst/>
                <a:uLnTx/>
                <a:uFillTx/>
                <a:latin typeface="Arial" panose="020B0604020202020204"/>
                <a:ea typeface="Arial Unicode MS" panose="020B0604020202020204" charset="-122"/>
                <a:cs typeface="Arial Unicode MS" panose="020B0604020202020204" charset="-122"/>
                <a:sym typeface="Calibri" panose="020F0502020204030204" charset="0"/>
              </a:endParaRPr>
            </a:p>
          </p:txBody>
        </p:sp>
        <p:cxnSp>
          <p:nvCxnSpPr>
            <p:cNvPr id="49" name="直接箭头连接符 105"/>
            <p:cNvCxnSpPr>
              <a:cxnSpLocks noChangeShapeType="1"/>
              <a:endCxn id="45" idx="0"/>
            </p:cNvCxnSpPr>
            <p:nvPr/>
          </p:nvCxnSpPr>
          <p:spPr bwMode="auto">
            <a:xfrm>
              <a:off x="6031371" y="2467349"/>
              <a:ext cx="1855946" cy="717629"/>
            </a:xfrm>
            <a:prstGeom prst="curvedConnector2">
              <a:avLst/>
            </a:prstGeom>
            <a:noFill/>
            <a:ln w="19050" cap="rnd" algn="ctr">
              <a:solidFill>
                <a:srgbClr val="00B0F0"/>
              </a:solidFill>
              <a:round/>
              <a:tailEnd type="stealth" w="med" len="med"/>
            </a:ln>
          </p:spPr>
        </p:cxnSp>
        <p:sp>
          <p:nvSpPr>
            <p:cNvPr id="50" name="矩形 82"/>
            <p:cNvSpPr/>
            <p:nvPr/>
          </p:nvSpPr>
          <p:spPr bwMode="auto">
            <a:xfrm>
              <a:off x="3438310" y="3273740"/>
              <a:ext cx="1250139" cy="572988"/>
            </a:xfrm>
            <a:prstGeom prst="rect">
              <a:avLst/>
            </a:prstGeom>
            <a:solidFill>
              <a:srgbClr val="4F81BD"/>
            </a:solidFill>
            <a:ln w="9525" cap="flat" cmpd="sng" algn="ctr">
              <a:solidFill>
                <a:sysClr val="windowText" lastClr="000000"/>
              </a:solidFill>
              <a:prstDash val="solid"/>
              <a:round/>
              <a:headEnd type="none" w="med" len="med"/>
              <a:tailEnd type="triangle" w="med" len="med"/>
            </a:ln>
            <a:effectLst/>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solidFill>
                  <a:effectLst/>
                  <a:uLnTx/>
                  <a:uFillTx/>
                  <a:latin typeface="Arial" panose="020B0604020202020204"/>
                  <a:ea typeface="Arial Unicode MS" panose="020B0604020202020204" charset="-122"/>
                  <a:cs typeface="Arial Unicode MS" panose="020B0604020202020204" charset="-122"/>
                </a:rPr>
                <a:t>AAF</a:t>
              </a:r>
              <a:endParaRPr kumimoji="0" lang="zh-CN" altLang="en-US" sz="1600" b="0" i="0" u="none" strike="noStrike" kern="0" cap="none" spc="0" normalizeH="0" baseline="0" noProof="0" dirty="0">
                <a:ln>
                  <a:noFill/>
                </a:ln>
                <a:solidFill>
                  <a:sysClr val="windowText" lastClr="000000"/>
                </a:solidFill>
                <a:effectLst/>
                <a:uLnTx/>
                <a:uFillTx/>
                <a:latin typeface="Arial" panose="020B0604020202020204"/>
                <a:ea typeface="Arial Unicode MS" panose="020B0604020202020204" charset="-122"/>
                <a:cs typeface="Arial Unicode MS" panose="020B0604020202020204" charset="-122"/>
              </a:endParaRPr>
            </a:p>
          </p:txBody>
        </p:sp>
        <p:sp>
          <p:nvSpPr>
            <p:cNvPr id="51" name="矩形 69"/>
            <p:cNvSpPr>
              <a:spLocks noChangeArrowheads="1"/>
            </p:cNvSpPr>
            <p:nvPr/>
          </p:nvSpPr>
          <p:spPr bwMode="auto">
            <a:xfrm>
              <a:off x="7982087" y="4047971"/>
              <a:ext cx="1590559" cy="434352"/>
            </a:xfrm>
            <a:prstGeom prst="rect">
              <a:avLst/>
            </a:prstGeom>
            <a:noFill/>
            <a:ln w="9525" algn="ctr">
              <a:noFill/>
              <a:round/>
              <a:tailEnd type="triangle" w="med" len="med"/>
            </a:ln>
          </p:spPr>
          <p:txBody>
            <a:bodyPr lIns="90000" tIns="46800" rIns="90000" bIns="46800"/>
            <a:lstStyle/>
            <a:p>
              <a:pPr>
                <a:buSzPct val="100000"/>
              </a:pPr>
              <a:r>
                <a:rPr lang="en-US" altLang="zh-CN" sz="1000" dirty="0" smtClean="0">
                  <a:latin typeface="Arial Unicode MS" panose="020B0604020202020204" charset="-122"/>
                  <a:ea typeface="Arial Unicode MS" panose="020B0604020202020204" charset="-122"/>
                  <a:cs typeface="Arial Unicode MS" panose="020B0604020202020204" charset="-122"/>
                  <a:sym typeface="Calibri" panose="020F0502020204030204" charset="0"/>
                </a:rPr>
                <a:t>If authorization success continue to service</a:t>
              </a:r>
              <a:endParaRPr lang="zh-CN" altLang="zh-CN" sz="1000" dirty="0">
                <a:latin typeface="Arial Unicode MS" panose="020B0604020202020204" charset="-122"/>
                <a:ea typeface="Arial Unicode MS" panose="020B0604020202020204" charset="-122"/>
                <a:cs typeface="Arial Unicode MS" panose="020B0604020202020204" charset="-122"/>
                <a:sym typeface="Calibri" panose="020F0502020204030204" charset="0"/>
              </a:endParaRPr>
            </a:p>
          </p:txBody>
        </p:sp>
        <p:sp>
          <p:nvSpPr>
            <p:cNvPr id="52" name="矩形 52"/>
            <p:cNvSpPr/>
            <p:nvPr/>
          </p:nvSpPr>
          <p:spPr bwMode="auto">
            <a:xfrm>
              <a:off x="5357707" y="4617267"/>
              <a:ext cx="1537508"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Validate token and permission (optional)</a:t>
              </a:r>
            </a:p>
          </p:txBody>
        </p:sp>
        <p:sp>
          <p:nvSpPr>
            <p:cNvPr id="53" name="流程图: 内部贮存 54"/>
            <p:cNvSpPr/>
            <p:nvPr/>
          </p:nvSpPr>
          <p:spPr>
            <a:xfrm>
              <a:off x="6812815" y="3455838"/>
              <a:ext cx="652366" cy="252030"/>
            </a:xfrm>
            <a:prstGeom prst="flowChartInternalStorage">
              <a:avLst/>
            </a:prstGeom>
            <a:solidFill>
              <a:srgbClr val="9BBB59"/>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ysClr val="windowText" lastClr="000000"/>
                  </a:solidFill>
                  <a:effectLst/>
                  <a:uLnTx/>
                  <a:uFillTx/>
                  <a:latin typeface="Calibri" panose="020F0502020204030204"/>
                  <a:ea typeface="SimSun" panose="02010600030101010101" pitchFamily="2" charset="-122"/>
                  <a:cs typeface="+mn-cs"/>
                </a:rPr>
                <a:t>Plugin</a:t>
              </a:r>
              <a:endPar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SimSun" panose="02010600030101010101" pitchFamily="2" charset="-122"/>
                <a:cs typeface="+mn-cs"/>
              </a:endParaRPr>
            </a:p>
          </p:txBody>
        </p:sp>
        <p:cxnSp>
          <p:nvCxnSpPr>
            <p:cNvPr id="54" name="直接箭头连接符 105"/>
            <p:cNvCxnSpPr>
              <a:cxnSpLocks noChangeShapeType="1"/>
              <a:stCxn id="53" idx="1"/>
            </p:cNvCxnSpPr>
            <p:nvPr/>
          </p:nvCxnSpPr>
          <p:spPr bwMode="auto">
            <a:xfrm rot="10800000">
              <a:off x="4544567" y="3360605"/>
              <a:ext cx="2268248" cy="221248"/>
            </a:xfrm>
            <a:prstGeom prst="curvedConnector3">
              <a:avLst>
                <a:gd name="adj1" fmla="val 50000"/>
              </a:avLst>
            </a:prstGeom>
            <a:noFill/>
            <a:ln w="19050" cap="rnd" algn="ctr">
              <a:solidFill>
                <a:srgbClr val="00B0F0"/>
              </a:solidFill>
              <a:round/>
              <a:tailEnd type="stealth" w="med" len="med"/>
            </a:ln>
          </p:spPr>
        </p:cxnSp>
        <p:sp>
          <p:nvSpPr>
            <p:cNvPr id="55" name="椭圆 160"/>
            <p:cNvSpPr/>
            <p:nvPr/>
          </p:nvSpPr>
          <p:spPr>
            <a:xfrm>
              <a:off x="7433629" y="2552760"/>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3</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56" name="椭圆 178"/>
            <p:cNvSpPr/>
            <p:nvPr/>
          </p:nvSpPr>
          <p:spPr>
            <a:xfrm>
              <a:off x="5233712" y="4759918"/>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7</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cxnSp>
          <p:nvCxnSpPr>
            <p:cNvPr id="57" name="直接箭头连接符 105"/>
            <p:cNvCxnSpPr>
              <a:cxnSpLocks noChangeShapeType="1"/>
            </p:cNvCxnSpPr>
            <p:nvPr/>
          </p:nvCxnSpPr>
          <p:spPr bwMode="auto">
            <a:xfrm flipV="1">
              <a:off x="4688449" y="3707868"/>
              <a:ext cx="2268248" cy="74013"/>
            </a:xfrm>
            <a:prstGeom prst="curvedConnector3">
              <a:avLst>
                <a:gd name="adj1" fmla="val 50000"/>
              </a:avLst>
            </a:prstGeom>
            <a:noFill/>
            <a:ln w="19050" cap="rnd" algn="ctr">
              <a:solidFill>
                <a:srgbClr val="00B0F0"/>
              </a:solidFill>
              <a:round/>
              <a:tailEnd type="stealth" w="med" len="med"/>
            </a:ln>
          </p:spPr>
        </p:cxnSp>
        <p:sp>
          <p:nvSpPr>
            <p:cNvPr id="58" name="椭圆 188"/>
            <p:cNvSpPr/>
            <p:nvPr/>
          </p:nvSpPr>
          <p:spPr>
            <a:xfrm>
              <a:off x="5260848" y="3800812"/>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5</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59" name="椭圆 192"/>
            <p:cNvSpPr/>
            <p:nvPr/>
          </p:nvSpPr>
          <p:spPr>
            <a:xfrm>
              <a:off x="7899354" y="4188581"/>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6</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0" name="矩形 52"/>
            <p:cNvSpPr/>
            <p:nvPr/>
          </p:nvSpPr>
          <p:spPr bwMode="auto">
            <a:xfrm>
              <a:off x="5388006" y="3724960"/>
              <a:ext cx="1438849"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Validation result</a:t>
              </a:r>
            </a:p>
            <a:p>
              <a:r>
                <a:rPr lang="en-US" altLang="zh-CN" sz="1000" dirty="0" smtClean="0">
                  <a:latin typeface="Arial Unicode MS" panose="020B0604020202020204" charset="-122"/>
                  <a:ea typeface="Arial Unicode MS" panose="020B0604020202020204" charset="-122"/>
                  <a:cs typeface="Arial Unicode MS" panose="020B0604020202020204" charset="-122"/>
                </a:rPr>
                <a:t>(allowed or rejected)</a:t>
              </a:r>
            </a:p>
          </p:txBody>
        </p:sp>
        <p:cxnSp>
          <p:nvCxnSpPr>
            <p:cNvPr id="61" name="Straight Arrow Connector 301"/>
            <p:cNvCxnSpPr>
              <a:stCxn id="47" idx="2"/>
              <a:endCxn id="48" idx="0"/>
            </p:cNvCxnSpPr>
            <p:nvPr/>
          </p:nvCxnSpPr>
          <p:spPr>
            <a:xfrm flipH="1">
              <a:off x="7760889" y="3581853"/>
              <a:ext cx="426466" cy="1075176"/>
            </a:xfrm>
            <a:prstGeom prst="straightConnector1">
              <a:avLst/>
            </a:prstGeom>
            <a:noFill/>
            <a:ln w="19050" cap="flat" cmpd="sng" algn="ctr">
              <a:solidFill>
                <a:srgbClr val="00B0F0"/>
              </a:solidFill>
              <a:prstDash val="solid"/>
              <a:tailEnd type="arrow"/>
            </a:ln>
            <a:effectLst>
              <a:outerShdw blurRad="40000" dist="20000" dir="5400000" rotWithShape="0">
                <a:srgbClr val="000000">
                  <a:alpha val="38000"/>
                </a:srgbClr>
              </a:outerShdw>
            </a:effectLst>
          </p:spPr>
        </p:cxnSp>
        <p:cxnSp>
          <p:nvCxnSpPr>
            <p:cNvPr id="62" name="直接箭头连接符 105"/>
            <p:cNvCxnSpPr>
              <a:cxnSpLocks noChangeShapeType="1"/>
            </p:cNvCxnSpPr>
            <p:nvPr/>
          </p:nvCxnSpPr>
          <p:spPr bwMode="auto">
            <a:xfrm rot="10800000" flipV="1">
              <a:off x="4092190" y="2467349"/>
              <a:ext cx="1828802" cy="789788"/>
            </a:xfrm>
            <a:prstGeom prst="curvedConnector3">
              <a:avLst>
                <a:gd name="adj1" fmla="val 58879"/>
              </a:avLst>
            </a:prstGeom>
            <a:noFill/>
            <a:ln w="19050" cap="rnd" algn="ctr">
              <a:solidFill>
                <a:srgbClr val="00B0F0"/>
              </a:solidFill>
              <a:round/>
              <a:tailEnd type="stealth" w="med" len="med"/>
            </a:ln>
          </p:spPr>
        </p:cxnSp>
        <p:sp>
          <p:nvSpPr>
            <p:cNvPr id="63" name="椭圆 160"/>
            <p:cNvSpPr/>
            <p:nvPr/>
          </p:nvSpPr>
          <p:spPr>
            <a:xfrm>
              <a:off x="5025694" y="2636792"/>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1</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4" name="Freeform 105"/>
            <p:cNvSpPr>
              <a:spLocks noChangeAspect="1" noEditPoints="1"/>
            </p:cNvSpPr>
            <p:nvPr/>
          </p:nvSpPr>
          <p:spPr bwMode="auto">
            <a:xfrm>
              <a:off x="5869230" y="1586512"/>
              <a:ext cx="324281" cy="415201"/>
            </a:xfrm>
            <a:custGeom>
              <a:avLst/>
              <a:gdLst>
                <a:gd name="T0" fmla="*/ 259 w 317"/>
                <a:gd name="T1" fmla="*/ 136 h 406"/>
                <a:gd name="T2" fmla="*/ 263 w 317"/>
                <a:gd name="T3" fmla="*/ 138 h 406"/>
                <a:gd name="T4" fmla="*/ 267 w 317"/>
                <a:gd name="T5" fmla="*/ 140 h 406"/>
                <a:gd name="T6" fmla="*/ 267 w 317"/>
                <a:gd name="T7" fmla="*/ 145 h 406"/>
                <a:gd name="T8" fmla="*/ 262 w 317"/>
                <a:gd name="T9" fmla="*/ 178 h 406"/>
                <a:gd name="T10" fmla="*/ 248 w 317"/>
                <a:gd name="T11" fmla="*/ 195 h 406"/>
                <a:gd name="T12" fmla="*/ 214 w 317"/>
                <a:gd name="T13" fmla="*/ 248 h 406"/>
                <a:gd name="T14" fmla="*/ 158 w 317"/>
                <a:gd name="T15" fmla="*/ 271 h 406"/>
                <a:gd name="T16" fmla="*/ 102 w 317"/>
                <a:gd name="T17" fmla="*/ 248 h 406"/>
                <a:gd name="T18" fmla="*/ 69 w 317"/>
                <a:gd name="T19" fmla="*/ 196 h 406"/>
                <a:gd name="T20" fmla="*/ 54 w 317"/>
                <a:gd name="T21" fmla="*/ 178 h 406"/>
                <a:gd name="T22" fmla="*/ 49 w 317"/>
                <a:gd name="T23" fmla="*/ 145 h 406"/>
                <a:gd name="T24" fmla="*/ 49 w 317"/>
                <a:gd name="T25" fmla="*/ 140 h 406"/>
                <a:gd name="T26" fmla="*/ 53 w 317"/>
                <a:gd name="T27" fmla="*/ 138 h 406"/>
                <a:gd name="T28" fmla="*/ 55 w 317"/>
                <a:gd name="T29" fmla="*/ 137 h 406"/>
                <a:gd name="T30" fmla="*/ 78 w 317"/>
                <a:gd name="T31" fmla="*/ 32 h 406"/>
                <a:gd name="T32" fmla="*/ 230 w 317"/>
                <a:gd name="T33" fmla="*/ 29 h 406"/>
                <a:gd name="T34" fmla="*/ 259 w 317"/>
                <a:gd name="T35" fmla="*/ 136 h 406"/>
                <a:gd name="T36" fmla="*/ 44 w 317"/>
                <a:gd name="T37" fmla="*/ 274 h 406"/>
                <a:gd name="T38" fmla="*/ 86 w 317"/>
                <a:gd name="T39" fmla="*/ 274 h 406"/>
                <a:gd name="T40" fmla="*/ 156 w 317"/>
                <a:gd name="T41" fmla="*/ 303 h 406"/>
                <a:gd name="T42" fmla="*/ 227 w 317"/>
                <a:gd name="T43" fmla="*/ 273 h 406"/>
                <a:gd name="T44" fmla="*/ 270 w 317"/>
                <a:gd name="T45" fmla="*/ 272 h 406"/>
                <a:gd name="T46" fmla="*/ 313 w 317"/>
                <a:gd name="T47" fmla="*/ 406 h 406"/>
                <a:gd name="T48" fmla="*/ 0 w 317"/>
                <a:gd name="T49" fmla="*/ 406 h 406"/>
                <a:gd name="T50" fmla="*/ 44 w 317"/>
                <a:gd name="T51" fmla="*/ 274 h 406"/>
                <a:gd name="T52" fmla="*/ 248 w 317"/>
                <a:gd name="T53" fmla="*/ 148 h 406"/>
                <a:gd name="T54" fmla="*/ 233 w 317"/>
                <a:gd name="T55" fmla="*/ 151 h 406"/>
                <a:gd name="T56" fmla="*/ 226 w 317"/>
                <a:gd name="T57" fmla="*/ 129 h 406"/>
                <a:gd name="T58" fmla="*/ 102 w 317"/>
                <a:gd name="T59" fmla="*/ 124 h 406"/>
                <a:gd name="T60" fmla="*/ 87 w 317"/>
                <a:gd name="T61" fmla="*/ 150 h 406"/>
                <a:gd name="T62" fmla="*/ 70 w 317"/>
                <a:gd name="T63" fmla="*/ 148 h 406"/>
                <a:gd name="T64" fmla="*/ 68 w 317"/>
                <a:gd name="T65" fmla="*/ 148 h 406"/>
                <a:gd name="T66" fmla="*/ 66 w 317"/>
                <a:gd name="T67" fmla="*/ 150 h 406"/>
                <a:gd name="T68" fmla="*/ 69 w 317"/>
                <a:gd name="T69" fmla="*/ 172 h 406"/>
                <a:gd name="T70" fmla="*/ 78 w 317"/>
                <a:gd name="T71" fmla="*/ 182 h 406"/>
                <a:gd name="T72" fmla="*/ 83 w 317"/>
                <a:gd name="T73" fmla="*/ 183 h 406"/>
                <a:gd name="T74" fmla="*/ 84 w 317"/>
                <a:gd name="T75" fmla="*/ 187 h 406"/>
                <a:gd name="T76" fmla="*/ 113 w 317"/>
                <a:gd name="T77" fmla="*/ 235 h 406"/>
                <a:gd name="T78" fmla="*/ 158 w 317"/>
                <a:gd name="T79" fmla="*/ 254 h 406"/>
                <a:gd name="T80" fmla="*/ 203 w 317"/>
                <a:gd name="T81" fmla="*/ 235 h 406"/>
                <a:gd name="T82" fmla="*/ 233 w 317"/>
                <a:gd name="T83" fmla="*/ 187 h 406"/>
                <a:gd name="T84" fmla="*/ 234 w 317"/>
                <a:gd name="T85" fmla="*/ 183 h 406"/>
                <a:gd name="T86" fmla="*/ 238 w 317"/>
                <a:gd name="T87" fmla="*/ 181 h 406"/>
                <a:gd name="T88" fmla="*/ 247 w 317"/>
                <a:gd name="T89" fmla="*/ 172 h 406"/>
                <a:gd name="T90" fmla="*/ 250 w 317"/>
                <a:gd name="T91" fmla="*/ 150 h 406"/>
                <a:gd name="T92" fmla="*/ 248 w 317"/>
                <a:gd name="T93" fmla="*/ 14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7" h="406">
                  <a:moveTo>
                    <a:pt x="259" y="136"/>
                  </a:moveTo>
                  <a:cubicBezTo>
                    <a:pt x="260" y="136"/>
                    <a:pt x="262" y="137"/>
                    <a:pt x="263" y="138"/>
                  </a:cubicBezTo>
                  <a:cubicBezTo>
                    <a:pt x="267" y="140"/>
                    <a:pt x="267" y="140"/>
                    <a:pt x="267" y="140"/>
                  </a:cubicBezTo>
                  <a:cubicBezTo>
                    <a:pt x="267" y="145"/>
                    <a:pt x="267" y="145"/>
                    <a:pt x="267" y="145"/>
                  </a:cubicBezTo>
                  <a:cubicBezTo>
                    <a:pt x="267" y="158"/>
                    <a:pt x="265" y="169"/>
                    <a:pt x="262" y="178"/>
                  </a:cubicBezTo>
                  <a:cubicBezTo>
                    <a:pt x="259" y="186"/>
                    <a:pt x="254" y="192"/>
                    <a:pt x="248" y="195"/>
                  </a:cubicBezTo>
                  <a:cubicBezTo>
                    <a:pt x="241" y="216"/>
                    <a:pt x="229" y="235"/>
                    <a:pt x="214" y="248"/>
                  </a:cubicBezTo>
                  <a:cubicBezTo>
                    <a:pt x="198" y="262"/>
                    <a:pt x="178" y="271"/>
                    <a:pt x="158" y="271"/>
                  </a:cubicBezTo>
                  <a:cubicBezTo>
                    <a:pt x="138" y="271"/>
                    <a:pt x="118" y="262"/>
                    <a:pt x="102" y="248"/>
                  </a:cubicBezTo>
                  <a:cubicBezTo>
                    <a:pt x="87" y="235"/>
                    <a:pt x="75" y="216"/>
                    <a:pt x="69" y="196"/>
                  </a:cubicBezTo>
                  <a:cubicBezTo>
                    <a:pt x="62" y="192"/>
                    <a:pt x="57" y="186"/>
                    <a:pt x="54" y="178"/>
                  </a:cubicBezTo>
                  <a:cubicBezTo>
                    <a:pt x="50" y="170"/>
                    <a:pt x="49" y="158"/>
                    <a:pt x="49" y="145"/>
                  </a:cubicBezTo>
                  <a:cubicBezTo>
                    <a:pt x="49" y="140"/>
                    <a:pt x="49" y="140"/>
                    <a:pt x="49" y="140"/>
                  </a:cubicBezTo>
                  <a:cubicBezTo>
                    <a:pt x="53" y="138"/>
                    <a:pt x="53" y="138"/>
                    <a:pt x="53" y="138"/>
                  </a:cubicBezTo>
                  <a:cubicBezTo>
                    <a:pt x="53" y="138"/>
                    <a:pt x="54" y="137"/>
                    <a:pt x="55" y="137"/>
                  </a:cubicBezTo>
                  <a:cubicBezTo>
                    <a:pt x="47" y="79"/>
                    <a:pt x="53" y="53"/>
                    <a:pt x="78" y="32"/>
                  </a:cubicBezTo>
                  <a:cubicBezTo>
                    <a:pt x="117" y="1"/>
                    <a:pt x="191" y="0"/>
                    <a:pt x="230" y="29"/>
                  </a:cubicBezTo>
                  <a:cubicBezTo>
                    <a:pt x="257" y="49"/>
                    <a:pt x="266" y="83"/>
                    <a:pt x="259" y="136"/>
                  </a:cubicBezTo>
                  <a:close/>
                  <a:moveTo>
                    <a:pt x="44" y="274"/>
                  </a:moveTo>
                  <a:cubicBezTo>
                    <a:pt x="60" y="274"/>
                    <a:pt x="73" y="274"/>
                    <a:pt x="86" y="274"/>
                  </a:cubicBezTo>
                  <a:cubicBezTo>
                    <a:pt x="104" y="292"/>
                    <a:pt x="129" y="303"/>
                    <a:pt x="156" y="303"/>
                  </a:cubicBezTo>
                  <a:cubicBezTo>
                    <a:pt x="184" y="303"/>
                    <a:pt x="209" y="291"/>
                    <a:pt x="227" y="273"/>
                  </a:cubicBezTo>
                  <a:cubicBezTo>
                    <a:pt x="240" y="272"/>
                    <a:pt x="254" y="272"/>
                    <a:pt x="270" y="272"/>
                  </a:cubicBezTo>
                  <a:cubicBezTo>
                    <a:pt x="299" y="300"/>
                    <a:pt x="317" y="364"/>
                    <a:pt x="313" y="406"/>
                  </a:cubicBezTo>
                  <a:cubicBezTo>
                    <a:pt x="208" y="406"/>
                    <a:pt x="104" y="406"/>
                    <a:pt x="0" y="406"/>
                  </a:cubicBezTo>
                  <a:cubicBezTo>
                    <a:pt x="1" y="369"/>
                    <a:pt x="7" y="306"/>
                    <a:pt x="44" y="274"/>
                  </a:cubicBezTo>
                  <a:close/>
                  <a:moveTo>
                    <a:pt x="248" y="148"/>
                  </a:moveTo>
                  <a:cubicBezTo>
                    <a:pt x="242" y="149"/>
                    <a:pt x="236" y="149"/>
                    <a:pt x="233" y="151"/>
                  </a:cubicBezTo>
                  <a:cubicBezTo>
                    <a:pt x="231" y="143"/>
                    <a:pt x="229" y="136"/>
                    <a:pt x="226" y="129"/>
                  </a:cubicBezTo>
                  <a:cubicBezTo>
                    <a:pt x="192" y="136"/>
                    <a:pt x="153" y="138"/>
                    <a:pt x="102" y="124"/>
                  </a:cubicBezTo>
                  <a:cubicBezTo>
                    <a:pt x="97" y="133"/>
                    <a:pt x="92" y="141"/>
                    <a:pt x="87" y="150"/>
                  </a:cubicBezTo>
                  <a:cubicBezTo>
                    <a:pt x="82" y="149"/>
                    <a:pt x="76" y="148"/>
                    <a:pt x="70" y="148"/>
                  </a:cubicBezTo>
                  <a:cubicBezTo>
                    <a:pt x="70" y="148"/>
                    <a:pt x="69" y="148"/>
                    <a:pt x="68" y="148"/>
                  </a:cubicBezTo>
                  <a:cubicBezTo>
                    <a:pt x="67" y="149"/>
                    <a:pt x="66" y="149"/>
                    <a:pt x="66" y="150"/>
                  </a:cubicBezTo>
                  <a:cubicBezTo>
                    <a:pt x="66" y="159"/>
                    <a:pt x="67" y="166"/>
                    <a:pt x="69" y="172"/>
                  </a:cubicBezTo>
                  <a:cubicBezTo>
                    <a:pt x="71" y="177"/>
                    <a:pt x="74" y="180"/>
                    <a:pt x="78" y="182"/>
                  </a:cubicBezTo>
                  <a:cubicBezTo>
                    <a:pt x="83" y="183"/>
                    <a:pt x="83" y="183"/>
                    <a:pt x="83" y="183"/>
                  </a:cubicBezTo>
                  <a:cubicBezTo>
                    <a:pt x="84" y="187"/>
                    <a:pt x="84" y="187"/>
                    <a:pt x="84" y="187"/>
                  </a:cubicBezTo>
                  <a:cubicBezTo>
                    <a:pt x="89" y="207"/>
                    <a:pt x="100" y="224"/>
                    <a:pt x="113" y="235"/>
                  </a:cubicBezTo>
                  <a:cubicBezTo>
                    <a:pt x="126" y="247"/>
                    <a:pt x="142" y="254"/>
                    <a:pt x="158" y="254"/>
                  </a:cubicBezTo>
                  <a:cubicBezTo>
                    <a:pt x="174" y="254"/>
                    <a:pt x="190" y="247"/>
                    <a:pt x="203" y="235"/>
                  </a:cubicBezTo>
                  <a:cubicBezTo>
                    <a:pt x="217" y="223"/>
                    <a:pt x="227" y="207"/>
                    <a:pt x="233" y="187"/>
                  </a:cubicBezTo>
                  <a:cubicBezTo>
                    <a:pt x="234" y="183"/>
                    <a:pt x="234" y="183"/>
                    <a:pt x="234" y="183"/>
                  </a:cubicBezTo>
                  <a:cubicBezTo>
                    <a:pt x="238" y="181"/>
                    <a:pt x="238" y="181"/>
                    <a:pt x="238" y="181"/>
                  </a:cubicBezTo>
                  <a:cubicBezTo>
                    <a:pt x="242" y="180"/>
                    <a:pt x="245" y="177"/>
                    <a:pt x="247" y="172"/>
                  </a:cubicBezTo>
                  <a:cubicBezTo>
                    <a:pt x="249" y="166"/>
                    <a:pt x="250" y="158"/>
                    <a:pt x="250" y="150"/>
                  </a:cubicBezTo>
                  <a:cubicBezTo>
                    <a:pt x="249" y="149"/>
                    <a:pt x="249" y="149"/>
                    <a:pt x="248" y="148"/>
                  </a:cubicBezTo>
                  <a:close/>
                </a:path>
              </a:pathLst>
            </a:custGeom>
            <a:solidFill>
              <a:srgbClr val="008DD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595757"/>
                </a:solidFill>
                <a:effectLst/>
                <a:uLnTx/>
                <a:uFillTx/>
              </a:endParaRPr>
            </a:p>
          </p:txBody>
        </p:sp>
        <p:sp>
          <p:nvSpPr>
            <p:cNvPr id="65" name="矩形 52"/>
            <p:cNvSpPr/>
            <p:nvPr/>
          </p:nvSpPr>
          <p:spPr bwMode="auto">
            <a:xfrm>
              <a:off x="5110553" y="2604036"/>
              <a:ext cx="1735046"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User login with credential</a:t>
              </a:r>
            </a:p>
          </p:txBody>
        </p:sp>
        <p:sp>
          <p:nvSpPr>
            <p:cNvPr id="66" name="矩形 52"/>
            <p:cNvSpPr/>
            <p:nvPr/>
          </p:nvSpPr>
          <p:spPr bwMode="auto">
            <a:xfrm>
              <a:off x="7547154" y="2512324"/>
              <a:ext cx="2270728"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User send token along with the requested </a:t>
              </a:r>
              <a:r>
                <a:rPr lang="en-US" altLang="zh-CN" sz="1000" dirty="0" err="1" smtClean="0">
                  <a:latin typeface="Arial Unicode MS" panose="020B0604020202020204" charset="-122"/>
                  <a:ea typeface="Arial Unicode MS" panose="020B0604020202020204" charset="-122"/>
                  <a:cs typeface="Arial Unicode MS" panose="020B0604020202020204" charset="-122"/>
                </a:rPr>
                <a:t>url</a:t>
              </a:r>
              <a:r>
                <a:rPr lang="en-US" altLang="zh-CN" sz="1000" dirty="0" smtClean="0">
                  <a:latin typeface="Arial Unicode MS" panose="020B0604020202020204" charset="-122"/>
                  <a:ea typeface="Arial Unicode MS" panose="020B0604020202020204" charset="-122"/>
                  <a:cs typeface="Arial Unicode MS" panose="020B0604020202020204" charset="-122"/>
                </a:rPr>
                <a:t> to MSB External API Gateway</a:t>
              </a:r>
            </a:p>
          </p:txBody>
        </p:sp>
        <p:cxnSp>
          <p:nvCxnSpPr>
            <p:cNvPr id="67" name="直接箭头连接符 105"/>
            <p:cNvCxnSpPr>
              <a:cxnSpLocks noChangeShapeType="1"/>
            </p:cNvCxnSpPr>
            <p:nvPr/>
          </p:nvCxnSpPr>
          <p:spPr bwMode="auto">
            <a:xfrm flipV="1">
              <a:off x="3864598" y="2467349"/>
              <a:ext cx="1297832" cy="789789"/>
            </a:xfrm>
            <a:prstGeom prst="curvedConnector3">
              <a:avLst>
                <a:gd name="adj1" fmla="val 3249"/>
              </a:avLst>
            </a:prstGeom>
            <a:noFill/>
            <a:ln w="19050" cap="rnd" algn="ctr">
              <a:solidFill>
                <a:srgbClr val="00B0F0"/>
              </a:solidFill>
              <a:round/>
              <a:tailEnd type="stealth" w="med" len="med"/>
            </a:ln>
          </p:spPr>
        </p:cxnSp>
        <p:sp>
          <p:nvSpPr>
            <p:cNvPr id="68" name="椭圆 160"/>
            <p:cNvSpPr/>
            <p:nvPr/>
          </p:nvSpPr>
          <p:spPr>
            <a:xfrm>
              <a:off x="3503046" y="2328146"/>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2</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9" name="矩形 52"/>
            <p:cNvSpPr/>
            <p:nvPr/>
          </p:nvSpPr>
          <p:spPr bwMode="auto">
            <a:xfrm>
              <a:off x="3613626" y="2286844"/>
              <a:ext cx="1526295"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Assign a token to user</a:t>
              </a:r>
            </a:p>
          </p:txBody>
        </p:sp>
        <p:sp>
          <p:nvSpPr>
            <p:cNvPr id="70" name="TextBox 69"/>
            <p:cNvSpPr txBox="1"/>
            <p:nvPr/>
          </p:nvSpPr>
          <p:spPr>
            <a:xfrm>
              <a:off x="2582983" y="5102824"/>
              <a:ext cx="3038904" cy="600164"/>
            </a:xfrm>
            <a:prstGeom prst="rect">
              <a:avLst/>
            </a:prstGeom>
            <a:noFill/>
            <a:ln>
              <a:solidFill>
                <a:srgbClr val="FF0000"/>
              </a:solidFill>
            </a:ln>
          </p:spPr>
          <p:txBody>
            <a:bodyPr wrap="square" rtlCol="0">
              <a:spAutoFit/>
            </a:bodyPr>
            <a:lstStyle/>
            <a:p>
              <a:r>
                <a:rPr lang="en-US" sz="1100" dirty="0" smtClean="0">
                  <a:solidFill>
                    <a:srgbClr val="FF0000"/>
                  </a:solidFill>
                  <a:latin typeface="Microsoft YaHei" panose="020B0503020204020204" pitchFamily="34" charset="-122"/>
                  <a:ea typeface="Microsoft YaHei" panose="020B0503020204020204" pitchFamily="34" charset="-122"/>
                </a:rPr>
                <a:t>Note: </a:t>
              </a:r>
              <a:r>
                <a:rPr lang="en-US" altLang="zh-CN" sz="1100" dirty="0" smtClean="0">
                  <a:solidFill>
                    <a:srgbClr val="FF0000"/>
                  </a:solidFill>
                  <a:latin typeface="Microsoft YaHei" panose="020B0503020204020204" pitchFamily="34" charset="-122"/>
                  <a:ea typeface="Microsoft YaHei" panose="020B0503020204020204" pitchFamily="34" charset="-122"/>
                </a:rPr>
                <a:t>the request http method and </a:t>
              </a:r>
              <a:r>
                <a:rPr lang="en-US" altLang="zh-CN" sz="1100" dirty="0" err="1" smtClean="0">
                  <a:solidFill>
                    <a:srgbClr val="FF0000"/>
                  </a:solidFill>
                  <a:latin typeface="Microsoft YaHei" panose="020B0503020204020204" pitchFamily="34" charset="-122"/>
                  <a:ea typeface="Microsoft YaHei" panose="020B0503020204020204" pitchFamily="34" charset="-122"/>
                </a:rPr>
                <a:t>uri</a:t>
              </a:r>
              <a:r>
                <a:rPr lang="en-US" altLang="zh-CN" sz="1100" dirty="0" smtClean="0">
                  <a:solidFill>
                    <a:srgbClr val="FF0000"/>
                  </a:solidFill>
                  <a:latin typeface="Microsoft YaHei" panose="020B0503020204020204" pitchFamily="34" charset="-122"/>
                  <a:ea typeface="Microsoft YaHei" panose="020B0503020204020204" pitchFamily="34" charset="-122"/>
                </a:rPr>
                <a:t> is implicitly mapped to AAF permission by the </a:t>
              </a:r>
              <a:r>
                <a:rPr lang="en-US" altLang="zh-CN" sz="1100" dirty="0" err="1" smtClean="0">
                  <a:solidFill>
                    <a:srgbClr val="FF0000"/>
                  </a:solidFill>
                  <a:latin typeface="Microsoft YaHei" panose="020B0503020204020204" pitchFamily="34" charset="-122"/>
                  <a:ea typeface="Microsoft YaHei" panose="020B0503020204020204" pitchFamily="34" charset="-122"/>
                </a:rPr>
                <a:t>plugin</a:t>
              </a:r>
              <a:endParaRPr lang="en-US" sz="1100" dirty="0" smtClean="0">
                <a:solidFill>
                  <a:srgbClr val="FF0000"/>
                </a:solidFill>
                <a:latin typeface="Microsoft YaHei" panose="020B0503020204020204" pitchFamily="34" charset="-122"/>
                <a:ea typeface="Microsoft YaHei" panose="020B0503020204020204" pitchFamily="34" charset="-122"/>
              </a:endParaRPr>
            </a:p>
          </p:txBody>
        </p:sp>
        <p:cxnSp>
          <p:nvCxnSpPr>
            <p:cNvPr id="71" name="直接箭头连接符 70"/>
            <p:cNvCxnSpPr>
              <a:endCxn id="70" idx="0"/>
            </p:cNvCxnSpPr>
            <p:nvPr/>
          </p:nvCxnSpPr>
          <p:spPr>
            <a:xfrm flipH="1">
              <a:off x="4102435" y="3437535"/>
              <a:ext cx="1158414" cy="1665289"/>
            </a:xfrm>
            <a:prstGeom prst="straightConnector1">
              <a:avLst/>
            </a:prstGeom>
            <a:noFill/>
            <a:ln w="19050" cap="flat" cmpd="sng" algn="ctr">
              <a:solidFill>
                <a:srgbClr val="FF0000"/>
              </a:solidFill>
              <a:prstDash val="dash"/>
              <a:tailEnd type="arrow"/>
            </a:ln>
            <a:effectLst>
              <a:outerShdw blurRad="40000" dist="20000" dir="5400000" rotWithShape="0">
                <a:srgbClr val="000000">
                  <a:alpha val="38000"/>
                </a:srgbClr>
              </a:outerShdw>
            </a:effectLst>
          </p:spPr>
        </p:cxnSp>
        <p:cxnSp>
          <p:nvCxnSpPr>
            <p:cNvPr id="72" name="Straight Arrow Connector 301"/>
            <p:cNvCxnSpPr/>
            <p:nvPr/>
          </p:nvCxnSpPr>
          <p:spPr>
            <a:xfrm flipH="1" flipV="1">
              <a:off x="4688448" y="3846728"/>
              <a:ext cx="2448775" cy="913190"/>
            </a:xfrm>
            <a:prstGeom prst="straightConnector1">
              <a:avLst/>
            </a:prstGeom>
            <a:noFill/>
            <a:ln w="19050" cap="flat" cmpd="sng" algn="ctr">
              <a:solidFill>
                <a:srgbClr val="00B0F0"/>
              </a:solidFill>
              <a:prstDash val="solid"/>
              <a:tailEnd type="arrow"/>
            </a:ln>
            <a:effectLst>
              <a:outerShdw blurRad="40000" dist="20000" dir="5400000" rotWithShape="0">
                <a:srgbClr val="000000">
                  <a:alpha val="38000"/>
                </a:srgbClr>
              </a:outerShdw>
            </a:effectLst>
          </p:spPr>
        </p:cxnSp>
        <p:sp>
          <p:nvSpPr>
            <p:cNvPr id="73" name="矩形 52"/>
            <p:cNvSpPr/>
            <p:nvPr/>
          </p:nvSpPr>
          <p:spPr bwMode="auto">
            <a:xfrm>
              <a:off x="5128246" y="3129454"/>
              <a:ext cx="1915324"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Validate token and permission</a:t>
              </a:r>
            </a:p>
          </p:txBody>
        </p:sp>
        <p:sp>
          <p:nvSpPr>
            <p:cNvPr id="74" name="椭圆 178"/>
            <p:cNvSpPr/>
            <p:nvPr/>
          </p:nvSpPr>
          <p:spPr>
            <a:xfrm>
              <a:off x="5038435" y="3152461"/>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4</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75" name="TextBox 74"/>
            <p:cNvSpPr txBox="1"/>
            <p:nvPr/>
          </p:nvSpPr>
          <p:spPr>
            <a:xfrm>
              <a:off x="6058177" y="5101321"/>
              <a:ext cx="3038904" cy="600164"/>
            </a:xfrm>
            <a:prstGeom prst="rect">
              <a:avLst/>
            </a:prstGeom>
            <a:noFill/>
            <a:ln>
              <a:solidFill>
                <a:srgbClr val="FF0000"/>
              </a:solidFill>
            </a:ln>
          </p:spPr>
          <p:txBody>
            <a:bodyPr wrap="square" rtlCol="0">
              <a:spAutoFit/>
            </a:bodyPr>
            <a:lstStyle/>
            <a:p>
              <a:r>
                <a:rPr lang="en-US" sz="1100" dirty="0" smtClean="0">
                  <a:solidFill>
                    <a:srgbClr val="FF0000"/>
                  </a:solidFill>
                  <a:latin typeface="Microsoft YaHei" panose="020B0503020204020204" pitchFamily="34" charset="-122"/>
                  <a:ea typeface="Microsoft YaHei" panose="020B0503020204020204" pitchFamily="34" charset="-122"/>
                </a:rPr>
                <a:t>Note: </a:t>
              </a:r>
              <a:r>
                <a:rPr lang="en-US" altLang="zh-CN" sz="1100" dirty="0" smtClean="0">
                  <a:solidFill>
                    <a:srgbClr val="FF0000"/>
                  </a:solidFill>
                  <a:latin typeface="Microsoft YaHei" panose="020B0503020204020204" pitchFamily="34" charset="-122"/>
                  <a:ea typeface="Microsoft YaHei" panose="020B0503020204020204" pitchFamily="34" charset="-122"/>
                </a:rPr>
                <a:t>the project choose to do authorization itself or delegate to MSB base on its business requirement</a:t>
              </a:r>
              <a:endParaRPr lang="en-US" sz="1100" dirty="0" smtClean="0">
                <a:solidFill>
                  <a:srgbClr val="FF0000"/>
                </a:solidFill>
                <a:latin typeface="Microsoft YaHei" panose="020B0503020204020204" pitchFamily="34" charset="-122"/>
                <a:ea typeface="Microsoft YaHei" panose="020B0503020204020204" pitchFamily="34" charset="-122"/>
              </a:endParaRPr>
            </a:p>
          </p:txBody>
        </p:sp>
        <p:cxnSp>
          <p:nvCxnSpPr>
            <p:cNvPr id="76" name="直接箭头连接符 75"/>
            <p:cNvCxnSpPr/>
            <p:nvPr/>
          </p:nvCxnSpPr>
          <p:spPr>
            <a:xfrm flipV="1">
              <a:off x="6845599" y="4657031"/>
              <a:ext cx="0" cy="445793"/>
            </a:xfrm>
            <a:prstGeom prst="straightConnector1">
              <a:avLst/>
            </a:prstGeom>
            <a:noFill/>
            <a:ln w="19050" cap="flat" cmpd="sng" algn="ctr">
              <a:solidFill>
                <a:srgbClr val="FF0000"/>
              </a:solidFill>
              <a:prstDash val="dash"/>
              <a:tailEnd type="arrow"/>
            </a:ln>
            <a:effectLst>
              <a:outerShdw blurRad="40000" dist="20000" dir="5400000" rotWithShape="0">
                <a:srgbClr val="000000">
                  <a:alpha val="38000"/>
                </a:srgbClr>
              </a:outerShdw>
            </a:effectLst>
          </p:spPr>
        </p:cxnSp>
      </p:grpSp>
      <p:sp>
        <p:nvSpPr>
          <p:cNvPr id="4" name="文本框 3"/>
          <p:cNvSpPr txBox="1"/>
          <p:nvPr/>
        </p:nvSpPr>
        <p:spPr>
          <a:xfrm>
            <a:off x="8898890" y="1416685"/>
            <a:ext cx="2896871" cy="310854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p>
            <a:pPr marL="0" marR="0" indent="0" algn="l" defTabSz="457200" rtl="0" fontAlgn="auto" latinLnBrk="0" hangingPunct="0">
              <a:lnSpc>
                <a:spcPct val="100000"/>
              </a:lnSpc>
              <a:spcBef>
                <a:spcPts val="0"/>
              </a:spcBef>
              <a:spcAft>
                <a:spcPts val="0"/>
              </a:spcAft>
              <a:buClrTx/>
              <a:buSzTx/>
              <a:buFontTx/>
              <a:buNone/>
            </a:pPr>
            <a:r>
              <a:rPr kumimoji="0" lang="en-US" altLang="zh-CN" sz="1600" b="0" i="0" u="none" strike="noStrike" cap="none" spc="0" normalizeH="0" baseline="0" dirty="0" smtClean="0">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rPr>
              <a:t>Something </a:t>
            </a:r>
            <a:r>
              <a:rPr kumimoji="0" lang="en-US" altLang="zh-CN" sz="1600" b="0" i="0" u="none" strike="noStrike" cap="none" spc="0" normalizeH="0" baseline="0" dirty="0">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rPr>
              <a:t>to consider:</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kumimoji="0" lang="en-US" altLang="zh-CN" sz="1400" b="0" i="0" u="none" strike="noStrike" cap="none" spc="0" normalizeH="0" baseline="0" dirty="0" err="1">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rPr>
              <a:t>Auth</a:t>
            </a:r>
            <a:r>
              <a:rPr kumimoji="0" lang="en-US" altLang="zh-CN" sz="1400" b="0" i="0" u="none" strike="noStrike" cap="none" spc="0" normalizeH="0" baseline="0" dirty="0">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rPr>
              <a:t> at External API Gateway for user agent and external system</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kumimoji="0" lang="en-US" altLang="zh-CN" sz="1400" b="0" i="0" u="none" strike="noStrike" cap="none" spc="0" normalizeH="0" baseline="0" dirty="0">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rPr>
              <a:t>User Token for user access</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lang="en-US" altLang="zh-CN" sz="1400" dirty="0">
                <a:latin typeface="Aharoni" panose="02010803020104030203" pitchFamily="2" charset="-79"/>
                <a:ea typeface="SimSun" panose="02010600030101010101" pitchFamily="2" charset="-122"/>
                <a:cs typeface="Aharoni" panose="02010803020104030203" pitchFamily="2" charset="-79"/>
                <a:sym typeface="Calibri" panose="020F0502020204030204"/>
              </a:rPr>
              <a:t>API Token/</a:t>
            </a:r>
            <a:r>
              <a:rPr lang="en-US" altLang="zh-CN" sz="1400" dirty="0" err="1">
                <a:latin typeface="Aharoni" panose="02010803020104030203" pitchFamily="2" charset="-79"/>
                <a:ea typeface="SimSun" panose="02010600030101010101" pitchFamily="2" charset="-122"/>
                <a:cs typeface="Aharoni" panose="02010803020104030203" pitchFamily="2" charset="-79"/>
                <a:sym typeface="Calibri" panose="020F0502020204030204"/>
              </a:rPr>
              <a:t>OAuth</a:t>
            </a:r>
            <a:r>
              <a:rPr lang="en-US" altLang="zh-CN" sz="1400" dirty="0">
                <a:latin typeface="Aharoni" panose="02010803020104030203" pitchFamily="2" charset="-79"/>
                <a:ea typeface="SimSun" panose="02010600030101010101" pitchFamily="2" charset="-122"/>
                <a:cs typeface="Aharoni" panose="02010803020104030203" pitchFamily="2" charset="-79"/>
                <a:sym typeface="Calibri" panose="020F0502020204030204"/>
              </a:rPr>
              <a:t> for external system access</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lang="en-US" altLang="zh-CN" sz="1400" dirty="0">
                <a:latin typeface="Aharoni" panose="02010803020104030203" pitchFamily="2" charset="-79"/>
                <a:ea typeface="SimSun" panose="02010600030101010101" pitchFamily="2" charset="-122"/>
                <a:cs typeface="Aharoni" panose="02010803020104030203" pitchFamily="2" charset="-79"/>
                <a:sym typeface="Calibri" panose="020F0502020204030204"/>
              </a:rPr>
              <a:t>Sidecar/Internal API Gateway for the security of inter-service communication </a:t>
            </a:r>
            <a:endParaRPr kumimoji="0" lang="en-US" altLang="zh-CN" sz="1400" b="0" i="0" u="none" strike="noStrike" cap="none" spc="0" normalizeH="0" baseline="0" dirty="0">
              <a:ln>
                <a:noFill/>
              </a:ln>
              <a:solidFill>
                <a:srgbClr val="000000"/>
              </a:solidFill>
              <a:effectLst/>
              <a:uFillTx/>
              <a:latin typeface="Aharoni" panose="02010803020104030203" pitchFamily="2" charset="-79"/>
              <a:ea typeface="SimSun" panose="02010600030101010101" pitchFamily="2" charset="-122"/>
              <a:cs typeface="Aharoni" panose="02010803020104030203" pitchFamily="2" charset="-79"/>
              <a:sym typeface="Calibri" panose="020F0502020204030204"/>
            </a:endParaRP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endParaRPr kumimoji="0" lang="en-US" altLang="zh-CN" sz="1800" b="0" i="0" u="none" strike="noStrike" cap="none" spc="0" normalizeH="0" baseline="0" dirty="0">
              <a:ln>
                <a:noFill/>
              </a:ln>
              <a:solidFill>
                <a:srgbClr val="000000"/>
              </a:solidFill>
              <a:effectLst/>
              <a:uFillTx/>
              <a:latin typeface="+mn-lt"/>
              <a:ea typeface="SimSun" panose="02010600030101010101" pitchFamily="2" charset="-122"/>
              <a:cs typeface="+mn-cs"/>
              <a:sym typeface="Calibri" panose="020F0502020204030204"/>
            </a:endParaRPr>
          </a:p>
          <a:p>
            <a:pPr marL="285750" marR="0" indent="-285750" algn="l" defTabSz="457200" rtl="0" fontAlgn="auto" latinLnBrk="0" hangingPunct="0">
              <a:lnSpc>
                <a:spcPct val="100000"/>
              </a:lnSpc>
              <a:spcBef>
                <a:spcPts val="0"/>
              </a:spcBef>
              <a:spcAft>
                <a:spcPts val="0"/>
              </a:spcAft>
              <a:buClrTx/>
              <a:buSzTx/>
              <a:buFontTx/>
              <a:buNone/>
            </a:pPr>
            <a:endParaRPr kumimoji="0" lang="en-US" altLang="zh-CN" sz="1800" b="0" i="0" u="none" strike="noStrike" cap="none" spc="0" normalizeH="0" baseline="0" dirty="0">
              <a:ln>
                <a:noFill/>
              </a:ln>
              <a:solidFill>
                <a:srgbClr val="000000"/>
              </a:solidFill>
              <a:effectLst/>
              <a:uFillTx/>
              <a:latin typeface="+mn-lt"/>
              <a:ea typeface="SimSun" panose="02010600030101010101" pitchFamily="2" charset="-122"/>
              <a:cs typeface="+mn-cs"/>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US" altLang="zh-CN" sz="1800" b="0" i="0" u="none" strike="noStrike" cap="none" spc="0" normalizeH="0" baseline="0" dirty="0">
              <a:ln>
                <a:noFill/>
              </a:ln>
              <a:solidFill>
                <a:srgbClr val="000000"/>
              </a:solidFill>
              <a:effectLst/>
              <a:uFillTx/>
              <a:latin typeface="+mn-lt"/>
              <a:ea typeface="SimSun" panose="02010600030101010101" pitchFamily="2" charset="-122"/>
              <a:cs typeface="+mn-cs"/>
              <a:sym typeface="Calibri" panose="020F0502020204030204"/>
            </a:endParaRPr>
          </a:p>
        </p:txBody>
      </p:sp>
    </p:spTree>
    <p:extLst>
      <p:ext uri="{BB962C8B-B14F-4D97-AF65-F5344CB8AC3E}">
        <p14:creationId xmlns:p14="http://schemas.microsoft.com/office/powerpoint/2010/main" val="3342684825"/>
      </p:ext>
    </p:extLst>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226528"/>
            <a:ext cx="10844563" cy="615553"/>
          </a:xfrm>
        </p:spPr>
        <p:txBody>
          <a:bodyPr>
            <a:normAutofit/>
          </a:bodyPr>
          <a:lstStyle/>
          <a:p>
            <a:pPr algn="ctr" fontAlgn="auto"/>
            <a:r>
              <a:rPr lang="en-US" altLang="zh-CN" sz="3600" b="1" dirty="0">
                <a:solidFill>
                  <a:schemeClr val="bg1"/>
                </a:solidFill>
                <a:latin typeface="Arial" panose="020B0604020202020204" pitchFamily="34" charset="0"/>
                <a:ea typeface="+mj-ea"/>
                <a:sym typeface="+mn-ea"/>
              </a:rPr>
              <a:t>Unified API </a:t>
            </a:r>
            <a:r>
              <a:rPr lang="en-US" altLang="zh-CN" sz="3600" b="1" dirty="0" smtClean="0">
                <a:solidFill>
                  <a:schemeClr val="bg1"/>
                </a:solidFill>
                <a:latin typeface="Arial" panose="020B0604020202020204" pitchFamily="34" charset="0"/>
                <a:ea typeface="+mj-ea"/>
                <a:sym typeface="+mn-ea"/>
              </a:rPr>
              <a:t>Standard [2]</a:t>
            </a:r>
            <a:endParaRPr lang="en-US" altLang="zh-CN" sz="3600" b="1" dirty="0">
              <a:solidFill>
                <a:schemeClr val="bg1"/>
              </a:solidFill>
              <a:latin typeface="Arial" panose="020B0604020202020204" pitchFamily="34" charset="0"/>
              <a:ea typeface="+mj-ea"/>
              <a:sym typeface="+mn-ea"/>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13385" y="1138555"/>
            <a:ext cx="11664950" cy="30469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Most of the projects produce RESTFul APIs for consuming, but in a none-consistent way, which is confusing to ONAP developer and user.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We </a:t>
            </a:r>
            <a:r>
              <a:rPr lang="en-US" altLang="zh-CN" sz="2400" dirty="0" smtClean="0">
                <a:latin typeface="Aharoni" panose="02010803020104030203" pitchFamily="2" charset="-79"/>
                <a:cs typeface="Aharoni" panose="02010803020104030203" pitchFamily="2" charset="-79"/>
              </a:rPr>
              <a:t>need to define some </a:t>
            </a:r>
            <a:r>
              <a:rPr lang="en-US" altLang="zh-CN" sz="2400" dirty="0" smtClean="0">
                <a:solidFill>
                  <a:srgbClr val="0070C0"/>
                </a:solidFill>
                <a:latin typeface="Aharoni" panose="02010803020104030203" pitchFamily="2" charset="-79"/>
                <a:cs typeface="Aharoni" panose="02010803020104030203" pitchFamily="2" charset="-79"/>
              </a:rPr>
              <a:t>unified standards/best practices </a:t>
            </a:r>
            <a:r>
              <a:rPr lang="en-US" altLang="zh-CN" sz="2400" dirty="0" smtClean="0">
                <a:latin typeface="Aharoni" panose="02010803020104030203" pitchFamily="2" charset="-79"/>
                <a:cs typeface="Aharoni" panose="02010803020104030203" pitchFamily="2" charset="-79"/>
              </a:rPr>
              <a:t>on the REST API definition across the ONAP projects such as versioning, url, error code.  </a:t>
            </a:r>
            <a:endParaRPr lang="en-US" altLang="zh-CN" sz="2400" dirty="0" smtClean="0">
              <a:latin typeface="Aharoni" panose="02010803020104030203" pitchFamily="2" charset="-79"/>
              <a:cs typeface="Aharoni" panose="02010803020104030203" pitchFamily="2" charset="-79"/>
            </a:endParaRPr>
          </a:p>
          <a:p>
            <a:pPr marL="342900" indent="-342900">
              <a:buFont typeface="Arial" panose="020B0604020202020204" pitchFamily="34" charset="0"/>
              <a:buChar char="•"/>
            </a:pPr>
            <a:r>
              <a:rPr lang="en-US" altLang="zh-CN" sz="2400" dirty="0" smtClean="0">
                <a:latin typeface="Aharoni" panose="02010803020104030203" pitchFamily="2" charset="-79"/>
                <a:cs typeface="Aharoni" panose="02010803020104030203" pitchFamily="2" charset="-79"/>
              </a:rPr>
              <a:t>See</a:t>
            </a:r>
            <a:r>
              <a:rPr lang="en-US" altLang="zh-CN" sz="2400" dirty="0" smtClean="0">
                <a:latin typeface="Aharoni" panose="02010803020104030203" pitchFamily="2" charset="-79"/>
                <a:cs typeface="Aharoni" panose="02010803020104030203" pitchFamily="2" charset="-79"/>
              </a:rPr>
              <a:t> wiki page below on </a:t>
            </a:r>
            <a:r>
              <a:rPr lang="en-US" sz="2400" dirty="0" err="1">
                <a:hlinkClick r:id="rId2"/>
              </a:rPr>
              <a:t>RESTful</a:t>
            </a:r>
            <a:r>
              <a:rPr lang="en-US" sz="2400" dirty="0">
                <a:hlinkClick r:id="rId2"/>
              </a:rPr>
              <a:t> API Design </a:t>
            </a:r>
            <a:r>
              <a:rPr lang="en-US" sz="2400" dirty="0" smtClean="0">
                <a:hlinkClick r:id="rId2"/>
              </a:rPr>
              <a:t>Specification</a:t>
            </a:r>
            <a:r>
              <a:rPr lang="en-US" sz="2400" dirty="0" smtClean="0"/>
              <a:t>:</a:t>
            </a:r>
            <a:endParaRPr lang="en-US" altLang="zh-CN" sz="2400" dirty="0" smtClean="0">
              <a:latin typeface="Aharoni" panose="02010803020104030203" pitchFamily="2" charset="-79"/>
              <a:cs typeface="Aharoni" panose="02010803020104030203" pitchFamily="2" charset="-79"/>
            </a:endParaRPr>
          </a:p>
          <a:p>
            <a:pPr>
              <a:buFont typeface="Wingdings" panose="05000000000000000000" charset="0"/>
            </a:pPr>
            <a:endParaRPr lang="en-US" altLang="zh-CN" sz="2400" dirty="0" smtClean="0"/>
          </a:p>
          <a:p>
            <a:pPr>
              <a:buFont typeface="Wingdings" panose="05000000000000000000" charset="0"/>
            </a:pPr>
            <a:r>
              <a:rPr lang="en-US" altLang="zh-CN" sz="2400" dirty="0" smtClean="0">
                <a:hlinkClick r:id="rId2"/>
              </a:rPr>
              <a:t>https://</a:t>
            </a:r>
            <a:r>
              <a:rPr lang="en-US" altLang="zh-CN" sz="2400" dirty="0" smtClean="0">
                <a:hlinkClick r:id="rId2"/>
              </a:rPr>
              <a:t>wiki.onap.org/display/DW/RESTful+API+Design+Specification</a:t>
            </a:r>
            <a:r>
              <a:rPr lang="en-US" altLang="zh-CN" sz="2400" dirty="0" smtClean="0"/>
              <a:t> </a:t>
            </a:r>
            <a:endParaRPr lang="en-US" altLang="zh-CN" sz="2400" dirty="0" smtClean="0"/>
          </a:p>
          <a:p>
            <a:pPr>
              <a:buFont typeface="Wingdings" panose="05000000000000000000" charset="0"/>
            </a:pPr>
            <a:endParaRPr lang="en-US" altLang="zh-CN" sz="2400" dirty="0" smtClean="0"/>
          </a:p>
        </p:txBody>
      </p:sp>
    </p:spTree>
    <p:extLst>
      <p:ext uri="{BB962C8B-B14F-4D97-AF65-F5344CB8AC3E}">
        <p14:creationId xmlns:p14="http://schemas.microsoft.com/office/powerpoint/2010/main" val="1398169708"/>
      </p:ext>
    </p:extLst>
  </p:cSld>
  <p:clrMapOvr>
    <a:masterClrMapping/>
  </p:clrMapOvr>
  <p:transition spd="med"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Microservices </a:t>
            </a:r>
            <a:r>
              <a:rPr lang="en-US" b="1" dirty="0" smtClean="0"/>
              <a:t>Approaches [3]</a:t>
            </a:r>
            <a:endParaRPr lang="en-US" b="1" dirty="0"/>
          </a:p>
        </p:txBody>
      </p:sp>
      <p:sp>
        <p:nvSpPr>
          <p:cNvPr id="4" name="Text Placeholder 3"/>
          <p:cNvSpPr>
            <a:spLocks noGrp="1"/>
          </p:cNvSpPr>
          <p:nvPr>
            <p:ph type="body" sz="quarter" idx="10"/>
          </p:nvPr>
        </p:nvSpPr>
        <p:spPr>
          <a:xfrm>
            <a:off x="192101" y="1075764"/>
            <a:ext cx="11802676" cy="5394191"/>
          </a:xfrm>
        </p:spPr>
        <p:txBody>
          <a:bodyPr>
            <a:normAutofit fontScale="85000" lnSpcReduction="10000"/>
          </a:bodyPr>
          <a:lstStyle/>
          <a:p>
            <a:pPr marL="0" indent="0">
              <a:buNone/>
            </a:pPr>
            <a:r>
              <a:rPr lang="en-US" b="1" dirty="0" smtClean="0">
                <a:solidFill>
                  <a:schemeClr val="tx1"/>
                </a:solidFill>
                <a:latin typeface="Aharoni" panose="02010803020104030203" pitchFamily="2" charset="-79"/>
                <a:cs typeface="Aharoni" panose="02010803020104030203" pitchFamily="2" charset="-79"/>
              </a:rPr>
              <a:t>Three </a:t>
            </a:r>
            <a:r>
              <a:rPr lang="en-US" b="1" dirty="0">
                <a:solidFill>
                  <a:schemeClr val="tx1"/>
                </a:solidFill>
                <a:latin typeface="Aharoni" panose="02010803020104030203" pitchFamily="2" charset="-79"/>
                <a:cs typeface="Aharoni" panose="02010803020104030203" pitchFamily="2" charset="-79"/>
              </a:rPr>
              <a:t>approaches to refine </a:t>
            </a:r>
            <a:r>
              <a:rPr lang="en-US" b="1" dirty="0" smtClean="0">
                <a:solidFill>
                  <a:schemeClr val="tx1"/>
                </a:solidFill>
                <a:latin typeface="Aharoni" panose="02010803020104030203" pitchFamily="2" charset="-79"/>
                <a:cs typeface="Aharoni" panose="02010803020104030203" pitchFamily="2" charset="-79"/>
              </a:rPr>
              <a:t>Microservices Architecture proposed by Manoj [3]: </a:t>
            </a:r>
            <a:endParaRPr lang="en-US" b="1" dirty="0">
              <a:solidFill>
                <a:schemeClr val="tx1"/>
              </a:solidFill>
              <a:latin typeface="Aharoni" panose="02010803020104030203" pitchFamily="2" charset="-79"/>
              <a:cs typeface="Aharoni" panose="02010803020104030203" pitchFamily="2" charset="-79"/>
            </a:endParaRPr>
          </a:p>
          <a:p>
            <a:pPr marL="0" indent="0">
              <a:buNone/>
            </a:pPr>
            <a:r>
              <a:rPr lang="en-US" b="1" dirty="0" smtClean="0">
                <a:solidFill>
                  <a:srgbClr val="C00000"/>
                </a:solidFill>
                <a:latin typeface="Aharoni" panose="02010803020104030203" pitchFamily="2" charset="-79"/>
                <a:cs typeface="Aharoni" panose="02010803020104030203" pitchFamily="2" charset="-79"/>
              </a:rPr>
              <a:t>Approach </a:t>
            </a:r>
            <a:r>
              <a:rPr lang="en-US" b="1" dirty="0">
                <a:solidFill>
                  <a:srgbClr val="C00000"/>
                </a:solidFill>
                <a:latin typeface="Aharoni" panose="02010803020104030203" pitchFamily="2" charset="-79"/>
                <a:cs typeface="Aharoni" panose="02010803020104030203" pitchFamily="2" charset="-79"/>
              </a:rPr>
              <a:t>1</a:t>
            </a:r>
            <a:r>
              <a:rPr lang="en-US" b="1" dirty="0">
                <a:solidFill>
                  <a:schemeClr val="tx1"/>
                </a:solidFill>
                <a:latin typeface="Aharoni" panose="02010803020104030203" pitchFamily="2" charset="-79"/>
                <a:cs typeface="Aharoni" panose="02010803020104030203" pitchFamily="2" charset="-79"/>
              </a:rPr>
              <a:t>: Model Driven </a:t>
            </a:r>
            <a:r>
              <a:rPr lang="en-US" b="1" dirty="0" smtClean="0">
                <a:solidFill>
                  <a:schemeClr val="tx1"/>
                </a:solidFill>
                <a:latin typeface="Aharoni" panose="02010803020104030203" pitchFamily="2" charset="-79"/>
                <a:cs typeface="Aharoni" panose="02010803020104030203" pitchFamily="2" charset="-79"/>
              </a:rPr>
              <a:t>Microservices </a:t>
            </a:r>
            <a:r>
              <a:rPr lang="en-US" b="1" dirty="0">
                <a:solidFill>
                  <a:schemeClr val="tx1"/>
                </a:solidFill>
                <a:latin typeface="Aharoni" panose="02010803020104030203" pitchFamily="2" charset="-79"/>
                <a:cs typeface="Aharoni" panose="02010803020104030203" pitchFamily="2" charset="-79"/>
              </a:rPr>
              <a:t>which consolidates the configuration and operational models in a logically central place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Other Open source implementations – ODL, ONOS </a:t>
            </a:r>
            <a:r>
              <a:rPr lang="en-US" dirty="0" err="1">
                <a:solidFill>
                  <a:schemeClr val="tx1"/>
                </a:solidFill>
                <a:latin typeface="Aharoni" panose="02010803020104030203" pitchFamily="2" charset="-79"/>
                <a:cs typeface="Aharoni" panose="02010803020104030203" pitchFamily="2" charset="-79"/>
              </a:rPr>
              <a:t>etc</a:t>
            </a:r>
            <a:r>
              <a:rPr lang="en-US" dirty="0">
                <a:solidFill>
                  <a:schemeClr val="tx1"/>
                </a:solidFill>
                <a:latin typeface="Aharoni" panose="02010803020104030203" pitchFamily="2" charset="-79"/>
                <a:cs typeface="Aharoni" panose="02010803020104030203" pitchFamily="2" charset="-79"/>
              </a:rPr>
              <a:t>, Model driven Microservices by </a:t>
            </a:r>
            <a:r>
              <a:rPr lang="en-US" dirty="0" smtClean="0">
                <a:solidFill>
                  <a:schemeClr val="tx1"/>
                </a:solidFill>
                <a:latin typeface="Aharoni" panose="02010803020104030203" pitchFamily="2" charset="-79"/>
                <a:cs typeface="Aharoni" panose="02010803020104030203" pitchFamily="2" charset="-79"/>
              </a:rPr>
              <a:t>Alex &amp; Ramesh [1], </a:t>
            </a:r>
            <a:r>
              <a:rPr lang="en-US" dirty="0">
                <a:solidFill>
                  <a:schemeClr val="tx1"/>
                </a:solidFill>
                <a:latin typeface="Aharoni" panose="02010803020104030203" pitchFamily="2" charset="-79"/>
                <a:cs typeface="Aharoni" panose="02010803020104030203" pitchFamily="2" charset="-79"/>
              </a:rPr>
              <a:t>Reference to OSM implementation.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2</a:t>
            </a:r>
            <a:r>
              <a:rPr lang="en-US" b="1" dirty="0">
                <a:solidFill>
                  <a:schemeClr val="tx1"/>
                </a:solidFill>
                <a:latin typeface="Aharoni" panose="02010803020104030203" pitchFamily="2" charset="-79"/>
                <a:cs typeface="Aharoni" panose="02010803020104030203" pitchFamily="2" charset="-79"/>
              </a:rPr>
              <a:t>: Modular Microservices - Leverage </a:t>
            </a:r>
            <a:r>
              <a:rPr lang="en-US" b="1" dirty="0" err="1">
                <a:solidFill>
                  <a:srgbClr val="0070C0"/>
                </a:solidFill>
                <a:latin typeface="Aharoni" panose="02010803020104030203" pitchFamily="2" charset="-79"/>
                <a:cs typeface="Aharoni" panose="02010803020104030203" pitchFamily="2" charset="-79"/>
              </a:rPr>
              <a:t>TMForum</a:t>
            </a:r>
            <a:r>
              <a:rPr lang="en-US" b="1" dirty="0">
                <a:solidFill>
                  <a:srgbClr val="0070C0"/>
                </a:solidFill>
                <a:latin typeface="Aharoni" panose="02010803020104030203" pitchFamily="2" charset="-79"/>
                <a:cs typeface="Aharoni" panose="02010803020104030203" pitchFamily="2" charset="-79"/>
              </a:rPr>
              <a:t> IG1118 </a:t>
            </a:r>
            <a:r>
              <a:rPr lang="en-US" b="1" dirty="0">
                <a:solidFill>
                  <a:schemeClr val="tx1"/>
                </a:solidFill>
                <a:latin typeface="Aharoni" panose="02010803020104030203" pitchFamily="2" charset="-79"/>
                <a:cs typeface="Aharoni" panose="02010803020104030203" pitchFamily="2" charset="-79"/>
              </a:rPr>
              <a:t>Management and Control Continuum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MCC</a:t>
            </a:r>
            <a:r>
              <a:rPr lang="en-US" b="1" dirty="0" smtClean="0">
                <a:solidFill>
                  <a:schemeClr val="tx1"/>
                </a:solidFill>
                <a:latin typeface="Aharoni" panose="02010803020104030203" pitchFamily="2" charset="-79"/>
                <a:cs typeface="Aharoni" panose="02010803020104030203" pitchFamily="2" charset="-79"/>
              </a:rPr>
              <a:t>) and </a:t>
            </a:r>
            <a:r>
              <a:rPr lang="en-US" b="1" dirty="0">
                <a:solidFill>
                  <a:schemeClr val="tx1"/>
                </a:solidFill>
                <a:latin typeface="Aharoni" panose="02010803020104030203" pitchFamily="2" charset="-79"/>
                <a:cs typeface="Aharoni" panose="02010803020104030203" pitchFamily="2" charset="-79"/>
              </a:rPr>
              <a:t>Future Mode of Operation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FMO</a:t>
            </a:r>
            <a:r>
              <a:rPr lang="en-US" b="1" dirty="0" smtClean="0">
                <a:solidFill>
                  <a:schemeClr val="tx1"/>
                </a:solidFill>
                <a:latin typeface="Aharoni" panose="02010803020104030203" pitchFamily="2" charset="-79"/>
                <a:cs typeface="Aharoni" panose="02010803020104030203" pitchFamily="2" charset="-79"/>
              </a:rPr>
              <a:t>) concepts </a:t>
            </a:r>
            <a:endParaRPr lang="en-US" b="1" dirty="0">
              <a:solidFill>
                <a:schemeClr val="tx1"/>
              </a:solidFill>
              <a:latin typeface="Aharoni" panose="02010803020104030203" pitchFamily="2" charset="-79"/>
              <a:cs typeface="Aharoni" panose="02010803020104030203" pitchFamily="2" charset="-79"/>
            </a:endParaRP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rgbClr val="0070C0"/>
                </a:solidFill>
                <a:latin typeface="Aharoni" panose="02010803020104030203" pitchFamily="2" charset="-79"/>
                <a:cs typeface="Aharoni" panose="02010803020104030203" pitchFamily="2" charset="-79"/>
              </a:rPr>
              <a:t>Based on </a:t>
            </a:r>
            <a:r>
              <a:rPr lang="en-US" dirty="0" smtClean="0">
                <a:solidFill>
                  <a:srgbClr val="0070C0"/>
                </a:solidFill>
                <a:latin typeface="Aharoni" panose="02010803020104030203" pitchFamily="2" charset="-79"/>
                <a:cs typeface="Aharoni" panose="02010803020104030203" pitchFamily="2" charset="-79"/>
              </a:rPr>
              <a:t>DMS proposal [1]</a:t>
            </a:r>
            <a:r>
              <a:rPr lang="en-US" dirty="0" smtClean="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but enhancing it further with reference to a standard architecture.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Primarily focused on structuring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 and components in a hierarchical “Lego blocks” like units which can be mixed and matched to create management and control functions.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3</a:t>
            </a:r>
            <a:r>
              <a:rPr lang="en-US" b="1" dirty="0">
                <a:solidFill>
                  <a:schemeClr val="tx1"/>
                </a:solidFill>
                <a:latin typeface="Aharoni" panose="02010803020104030203" pitchFamily="2" charset="-79"/>
                <a:cs typeface="Aharoni" panose="02010803020104030203" pitchFamily="2" charset="-79"/>
              </a:rPr>
              <a:t>: Cloud Native Micro Service Design (Followed by MSB)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the </a:t>
            </a:r>
            <a:r>
              <a:rPr lang="en-US" b="1" dirty="0">
                <a:solidFill>
                  <a:srgbClr val="0070C0"/>
                </a:solidFill>
                <a:latin typeface="Aharoni" panose="02010803020104030203" pitchFamily="2" charset="-79"/>
                <a:cs typeface="Aharoni" panose="02010803020104030203" pitchFamily="2" charset="-79"/>
              </a:rPr>
              <a:t>Service Mesh </a:t>
            </a:r>
            <a:r>
              <a:rPr lang="en-US" b="1" dirty="0" smtClean="0">
                <a:solidFill>
                  <a:srgbClr val="0070C0"/>
                </a:solidFill>
                <a:latin typeface="Aharoni" panose="02010803020104030203" pitchFamily="2" charset="-79"/>
                <a:cs typeface="Aharoni" panose="02010803020104030203" pitchFamily="2" charset="-79"/>
              </a:rPr>
              <a:t>[4][5] </a:t>
            </a:r>
            <a:r>
              <a:rPr lang="en-US" dirty="0" smtClean="0">
                <a:solidFill>
                  <a:schemeClr val="tx1"/>
                </a:solidFill>
                <a:latin typeface="Aharoni" panose="02010803020104030203" pitchFamily="2" charset="-79"/>
                <a:cs typeface="Aharoni" panose="02010803020104030203" pitchFamily="2" charset="-79"/>
              </a:rPr>
              <a:t>techniques </a:t>
            </a:r>
            <a:r>
              <a:rPr lang="en-US" dirty="0">
                <a:solidFill>
                  <a:schemeClr val="tx1"/>
                </a:solidFill>
                <a:latin typeface="Aharoni" panose="02010803020104030203" pitchFamily="2" charset="-79"/>
                <a:cs typeface="Aharoni" panose="02010803020104030203" pitchFamily="2" charset="-79"/>
              </a:rPr>
              <a:t>used in the cloud native world. </a:t>
            </a:r>
          </a:p>
          <a:p>
            <a:pPr marL="457200" lvl="1" indent="0">
              <a:buNone/>
            </a:pPr>
            <a:r>
              <a:rPr lang="en-US" dirty="0">
                <a:solidFill>
                  <a:schemeClr val="tx1"/>
                </a:solidFill>
                <a:latin typeface="Aharoni" panose="02010803020104030203" pitchFamily="2" charset="-79"/>
                <a:cs typeface="Aharoni" panose="02010803020104030203" pitchFamily="2" charset="-79"/>
              </a:rPr>
              <a:t>- Mainly an implementation approach than a consistent </a:t>
            </a:r>
            <a:r>
              <a:rPr lang="en-US" dirty="0" err="1">
                <a:solidFill>
                  <a:schemeClr val="tx1"/>
                </a:solidFill>
                <a:latin typeface="Aharoni" panose="02010803020104030203" pitchFamily="2" charset="-79"/>
                <a:cs typeface="Aharoni" panose="02010803020104030203" pitchFamily="2" charset="-79"/>
              </a:rPr>
              <a:t>microservice</a:t>
            </a:r>
            <a:r>
              <a:rPr lang="en-US" dirty="0">
                <a:solidFill>
                  <a:schemeClr val="tx1"/>
                </a:solidFill>
                <a:latin typeface="Aharoni" panose="02010803020104030203" pitchFamily="2" charset="-79"/>
                <a:cs typeface="Aharoni" panose="02010803020104030203" pitchFamily="2" charset="-79"/>
              </a:rPr>
              <a:t> design methodology. </a:t>
            </a:r>
          </a:p>
          <a:p>
            <a:pPr marL="0" indent="0">
              <a:buNone/>
            </a:pPr>
            <a:r>
              <a:rPr lang="en-US" b="1" dirty="0">
                <a:solidFill>
                  <a:schemeClr val="tx1"/>
                </a:solidFill>
                <a:latin typeface="Aharoni" panose="02010803020104030203" pitchFamily="2" charset="-79"/>
                <a:cs typeface="Aharoni" panose="02010803020104030203" pitchFamily="2" charset="-79"/>
              </a:rPr>
              <a:t>Above approaches are </a:t>
            </a:r>
            <a:r>
              <a:rPr lang="en-US" b="1" dirty="0">
                <a:solidFill>
                  <a:srgbClr val="0070C0"/>
                </a:solidFill>
                <a:latin typeface="Aharoni" panose="02010803020104030203" pitchFamily="2" charset="-79"/>
                <a:cs typeface="Aharoni" panose="02010803020104030203" pitchFamily="2" charset="-79"/>
              </a:rPr>
              <a:t>complementary</a:t>
            </a:r>
            <a:r>
              <a:rPr lang="en-US" b="1" dirty="0">
                <a:solidFill>
                  <a:schemeClr val="tx1"/>
                </a:solidFill>
                <a:latin typeface="Aharoni" panose="02010803020104030203" pitchFamily="2" charset="-79"/>
                <a:cs typeface="Aharoni" panose="02010803020104030203" pitchFamily="2" charset="-79"/>
              </a:rPr>
              <a:t> to each other and not </a:t>
            </a:r>
            <a:r>
              <a:rPr lang="en-US" b="1" dirty="0" smtClean="0">
                <a:solidFill>
                  <a:schemeClr val="tx1"/>
                </a:solidFill>
                <a:latin typeface="Aharoni" panose="02010803020104030203" pitchFamily="2" charset="-79"/>
                <a:cs typeface="Aharoni" panose="02010803020104030203" pitchFamily="2" charset="-79"/>
              </a:rPr>
              <a:t>exclusive. </a:t>
            </a:r>
            <a:endParaRPr lang="en-US"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888558356"/>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b="1" dirty="0" smtClean="0"/>
              <a:t>Approach 1: Model Driven Microservices </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9</a:t>
            </a:fld>
            <a:endParaRPr lang="en-US" dirty="0"/>
          </a:p>
        </p:txBody>
      </p:sp>
    </p:spTree>
    <p:extLst>
      <p:ext uri="{BB962C8B-B14F-4D97-AF65-F5344CB8AC3E}">
        <p14:creationId xmlns:p14="http://schemas.microsoft.com/office/powerpoint/2010/main" val="2564998179"/>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18521</TotalTime>
  <Words>3968</Words>
  <Application>Microsoft Office PowerPoint</Application>
  <PresentationFormat>Widescreen</PresentationFormat>
  <Paragraphs>455</Paragraphs>
  <Slides>39</Slides>
  <Notes>18</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55" baseType="lpstr">
      <vt:lpstr>Arial Unicode MS</vt:lpstr>
      <vt:lpstr>Microsoft YaHei</vt:lpstr>
      <vt:lpstr>MS PGothic</vt:lpstr>
      <vt:lpstr>SimSun</vt:lpstr>
      <vt:lpstr>.AppleSystemUIFont</vt:lpstr>
      <vt:lpstr>Aharoni</vt:lpstr>
      <vt:lpstr>Arial</vt:lpstr>
      <vt:lpstr>Calibri</vt:lpstr>
      <vt:lpstr>Courier New</vt:lpstr>
      <vt:lpstr>DengXian</vt:lpstr>
      <vt:lpstr>DengXian Light</vt:lpstr>
      <vt:lpstr>Helvetica Neue</vt:lpstr>
      <vt:lpstr>Times New Roman</vt:lpstr>
      <vt:lpstr>Wingdings</vt:lpstr>
      <vt:lpstr>Office Theme</vt:lpstr>
      <vt:lpstr>Bitmap Image</vt:lpstr>
      <vt:lpstr> ONAP Microservices Architecture  Tiger Team Architecture Update  Parviz Yegani: ONAP Architecture Tiger Team Leader  Contributors:  Manoj Nair (Netcracker), Huabing Zhao (ZTE), Alex Vul (Intel), Nigel Davis (Ciena), Ramki Krishnan (VMware)   May 1, 2018 </vt:lpstr>
      <vt:lpstr>Architecture Contributions</vt:lpstr>
      <vt:lpstr>Model Driven Micro Services [1]  </vt:lpstr>
      <vt:lpstr>ONAP Microservices Architecture [2]</vt:lpstr>
      <vt:lpstr>Centralized Authentication: Why? [2]</vt:lpstr>
      <vt:lpstr>Centralized Authentication - Possible Approach [2]</vt:lpstr>
      <vt:lpstr>Unified API Standard [2]</vt:lpstr>
      <vt:lpstr>ONAP Microservices Approaches [3]</vt:lpstr>
      <vt:lpstr>Approach 1: Model Driven Microservices </vt:lpstr>
      <vt:lpstr>Domain Driven Design Concept</vt:lpstr>
      <vt:lpstr>Domain Entity Pattern</vt:lpstr>
      <vt:lpstr>Bounded Context - An Example </vt:lpstr>
      <vt:lpstr>Views on ONAP Current Microservice Architecture</vt:lpstr>
      <vt:lpstr>How DDD enables Model Driven Design</vt:lpstr>
      <vt:lpstr>An Abstract View of Realizing DDD </vt:lpstr>
      <vt:lpstr>Model-Driven Microservices (One possible implementation view) </vt:lpstr>
      <vt:lpstr>Key Concepts 1/2</vt:lpstr>
      <vt:lpstr>Key Concepts 2/2</vt:lpstr>
      <vt:lpstr>Approach 1: Observations </vt:lpstr>
      <vt:lpstr>Approach 2: Modular Microservices Design</vt:lpstr>
      <vt:lpstr>TMForum IG1118 : Concepts </vt:lpstr>
      <vt:lpstr>TMForum IG1118 : FMO Component (Concept)  </vt:lpstr>
      <vt:lpstr>Management and Control Continuum</vt:lpstr>
      <vt:lpstr>FMO Architecture: Composition of Components</vt:lpstr>
      <vt:lpstr>ONAP Modularity and Standard Alignment through Proxy Component  </vt:lpstr>
      <vt:lpstr>Suggested changes in ONAP </vt:lpstr>
      <vt:lpstr>Approach 3: Cloud Native Micro Services with Service Mesh  (MSB Implementation) </vt:lpstr>
      <vt:lpstr>Cloud Native Microservices</vt:lpstr>
      <vt:lpstr>ONAP Context </vt:lpstr>
      <vt:lpstr>Cloud Native Tools that can be leveraged in ONAP (Reference CNCF, IETF) </vt:lpstr>
      <vt:lpstr>ONAP Microservice Architecture (OMSA)   (MSB Project) </vt:lpstr>
      <vt:lpstr>ONAP MS Arch Observations</vt:lpstr>
      <vt:lpstr>Conclusions</vt:lpstr>
      <vt:lpstr>Backup Slides – Service Mesh</vt:lpstr>
      <vt:lpstr>Why Service Mesh?  (see [2] &amp; [4])</vt:lpstr>
      <vt:lpstr>Separation of concerns</vt:lpstr>
      <vt:lpstr>Network of Proxies: Service Mesh</vt:lpstr>
      <vt:lpstr>Istio Service Mesh [2] &amp; [5]</vt:lpstr>
      <vt:lpstr>Service Mesh suggestion for Casablanca [2]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400</cp:revision>
  <dcterms:created xsi:type="dcterms:W3CDTF">2017-02-27T16:23:08Z</dcterms:created>
  <dcterms:modified xsi:type="dcterms:W3CDTF">2018-05-01T14:06:48Z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1525074672</vt:lpwstr>
  </property>
</Properties>
</file>