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805" r:id="rId2"/>
    <p:sldId id="385" r:id="rId3"/>
    <p:sldId id="264" r:id="rId4"/>
    <p:sldId id="728" r:id="rId5"/>
    <p:sldId id="806" r:id="rId6"/>
    <p:sldId id="726" r:id="rId7"/>
    <p:sldId id="716" r:id="rId8"/>
    <p:sldId id="778" r:id="rId9"/>
    <p:sldId id="727" r:id="rId10"/>
    <p:sldId id="779" r:id="rId11"/>
    <p:sldId id="780" r:id="rId12"/>
    <p:sldId id="781" r:id="rId13"/>
    <p:sldId id="782" r:id="rId14"/>
    <p:sldId id="783" r:id="rId15"/>
    <p:sldId id="784" r:id="rId16"/>
    <p:sldId id="785" r:id="rId17"/>
    <p:sldId id="786" r:id="rId18"/>
    <p:sldId id="787" r:id="rId19"/>
    <p:sldId id="814" r:id="rId20"/>
    <p:sldId id="800" r:id="rId21"/>
    <p:sldId id="789" r:id="rId22"/>
    <p:sldId id="790" r:id="rId23"/>
    <p:sldId id="815" r:id="rId24"/>
    <p:sldId id="791" r:id="rId25"/>
    <p:sldId id="792" r:id="rId26"/>
    <p:sldId id="793" r:id="rId27"/>
    <p:sldId id="813" r:id="rId28"/>
    <p:sldId id="807" r:id="rId29"/>
    <p:sldId id="808" r:id="rId30"/>
    <p:sldId id="809" r:id="rId31"/>
    <p:sldId id="810" r:id="rId32"/>
    <p:sldId id="811" r:id="rId33"/>
    <p:sldId id="797" r:id="rId34"/>
    <p:sldId id="798" r:id="rId35"/>
    <p:sldId id="799" r:id="rId36"/>
    <p:sldId id="801" r:id="rId37"/>
    <p:sldId id="802" r:id="rId38"/>
    <p:sldId id="803" r:id="rId39"/>
    <p:sldId id="804" r:id="rId40"/>
    <p:sldId id="777"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C80"/>
    <a:srgbClr val="DBF9EE"/>
    <a:srgbClr val="FFFFCC"/>
    <a:srgbClr val="009893"/>
    <a:srgbClr val="B9F0FF"/>
    <a:srgbClr val="006F8D"/>
    <a:srgbClr val="BCE4F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251" autoAdjust="0"/>
    <p:restoredTop sz="96096" autoAdjust="0"/>
  </p:normalViewPr>
  <p:slideViewPr>
    <p:cSldViewPr snapToGrid="0" snapToObjects="1">
      <p:cViewPr varScale="1">
        <p:scale>
          <a:sx n="84" d="100"/>
          <a:sy n="84" d="100"/>
        </p:scale>
        <p:origin x="96" y="192"/>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190"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pPr/>
              <a:t>5/14/2018</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pPr/>
              <a:t>‹#›</a:t>
            </a:fld>
            <a:endParaRPr lang="en-US"/>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s://en.wikipedia.org/wiki/Read%E2%80%93eval%E2%80%93print_loop" TargetMode="External"/><Relationship Id="rId2" Type="http://schemas.openxmlformats.org/officeDocument/2006/relationships/slide" Target="../slides/slide30.xml"/><Relationship Id="rId1" Type="http://schemas.openxmlformats.org/officeDocument/2006/relationships/notesMaster" Target="../notesMasters/notesMaster1.xml"/><Relationship Id="rId4" Type="http://schemas.openxmlformats.org/officeDocument/2006/relationships/hyperlink" Target="https://www.openpolicyagent.org/docs/how-do-i-write-policies.html" TargetMode="Externa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208789E-1FC9-CE4B-B453-2AA144D753F5}" type="slidenum">
              <a:rPr lang="en-US" smtClean="0"/>
              <a:t>1</a:t>
            </a:fld>
            <a:endParaRPr lang="en-US"/>
          </a:p>
        </p:txBody>
      </p:sp>
    </p:spTree>
    <p:extLst>
      <p:ext uri="{BB962C8B-B14F-4D97-AF65-F5344CB8AC3E}">
        <p14:creationId xmlns:p14="http://schemas.microsoft.com/office/powerpoint/2010/main" val="11735552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20</a:t>
            </a:fld>
            <a:endParaRPr lang="en-US"/>
          </a:p>
        </p:txBody>
      </p:sp>
    </p:spTree>
    <p:extLst>
      <p:ext uri="{BB962C8B-B14F-4D97-AF65-F5344CB8AC3E}">
        <p14:creationId xmlns:p14="http://schemas.microsoft.com/office/powerpoint/2010/main" val="38744920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21</a:t>
            </a:fld>
            <a:endParaRPr lang="en-US"/>
          </a:p>
        </p:txBody>
      </p:sp>
    </p:spTree>
    <p:extLst>
      <p:ext uri="{BB962C8B-B14F-4D97-AF65-F5344CB8AC3E}">
        <p14:creationId xmlns:p14="http://schemas.microsoft.com/office/powerpoint/2010/main" val="215564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22</a:t>
            </a:fld>
            <a:endParaRPr lang="en-US"/>
          </a:p>
        </p:txBody>
      </p:sp>
    </p:spTree>
    <p:extLst>
      <p:ext uri="{BB962C8B-B14F-4D97-AF65-F5344CB8AC3E}">
        <p14:creationId xmlns:p14="http://schemas.microsoft.com/office/powerpoint/2010/main" val="3416434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23</a:t>
            </a:fld>
            <a:endParaRPr lang="en-US"/>
          </a:p>
        </p:txBody>
      </p:sp>
    </p:spTree>
    <p:extLst>
      <p:ext uri="{BB962C8B-B14F-4D97-AF65-F5344CB8AC3E}">
        <p14:creationId xmlns:p14="http://schemas.microsoft.com/office/powerpoint/2010/main" val="42260825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26</a:t>
            </a:fld>
            <a:endParaRPr lang="en-US"/>
          </a:p>
        </p:txBody>
      </p:sp>
    </p:spTree>
    <p:extLst>
      <p:ext uri="{BB962C8B-B14F-4D97-AF65-F5344CB8AC3E}">
        <p14:creationId xmlns:p14="http://schemas.microsoft.com/office/powerpoint/2010/main" val="2152503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Service Mesh DP : </a:t>
            </a:r>
          </a:p>
          <a:p>
            <a:r>
              <a:rPr lang="en-US" sz="1200" b="1" i="0" kern="1200" dirty="0" smtClean="0">
                <a:solidFill>
                  <a:schemeClr val="tx1"/>
                </a:solidFill>
                <a:effectLst/>
                <a:latin typeface="+mn-lt"/>
                <a:ea typeface="+mn-ea"/>
                <a:cs typeface="+mn-cs"/>
              </a:rPr>
              <a:t>Service discovery</a:t>
            </a:r>
            <a:r>
              <a:rPr lang="en-US" sz="1200" b="0" i="0" kern="1200" dirty="0" smtClean="0">
                <a:solidFill>
                  <a:schemeClr val="tx1"/>
                </a:solidFill>
                <a:effectLst/>
                <a:latin typeface="+mn-lt"/>
                <a:ea typeface="+mn-ea"/>
                <a:cs typeface="+mn-cs"/>
              </a:rPr>
              <a:t>: What are all of the upstream/backend service instances that are available</a:t>
            </a:r>
          </a:p>
          <a:p>
            <a:r>
              <a:rPr lang="en-US" sz="1200" b="1" i="0" kern="1200" dirty="0" smtClean="0">
                <a:solidFill>
                  <a:schemeClr val="tx1"/>
                </a:solidFill>
                <a:effectLst/>
                <a:latin typeface="+mn-lt"/>
                <a:ea typeface="+mn-ea"/>
                <a:cs typeface="+mn-cs"/>
              </a:rPr>
              <a:t>Health checking</a:t>
            </a:r>
            <a:r>
              <a:rPr lang="en-US" sz="1200" b="0" i="0" kern="1200" dirty="0" smtClean="0">
                <a:solidFill>
                  <a:schemeClr val="tx1"/>
                </a:solidFill>
                <a:effectLst/>
                <a:latin typeface="+mn-lt"/>
                <a:ea typeface="+mn-ea"/>
                <a:cs typeface="+mn-cs"/>
              </a:rPr>
              <a:t>: Are the upstream service instances returned by service discovery healthy and ready to accept network traffic?</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Routing</a:t>
            </a:r>
            <a:r>
              <a:rPr lang="en-US" sz="1200" b="0" i="0" kern="1200" dirty="0" smtClean="0">
                <a:solidFill>
                  <a:schemeClr val="tx1"/>
                </a:solidFill>
                <a:effectLst/>
                <a:latin typeface="+mn-lt"/>
                <a:ea typeface="+mn-ea"/>
                <a:cs typeface="+mn-cs"/>
              </a:rPr>
              <a:t>: Given a REST request for /foo from the local service instance, to which upstream service cluster should the request be sent?</a:t>
            </a:r>
          </a:p>
          <a:p>
            <a:r>
              <a:rPr lang="en-US" sz="1200" b="1" i="0" kern="1200" dirty="0" smtClean="0">
                <a:solidFill>
                  <a:schemeClr val="tx1"/>
                </a:solidFill>
                <a:effectLst/>
                <a:latin typeface="+mn-lt"/>
                <a:ea typeface="+mn-ea"/>
                <a:cs typeface="+mn-cs"/>
              </a:rPr>
              <a:t>Load balancing</a:t>
            </a:r>
            <a:r>
              <a:rPr lang="en-US" sz="1200" b="0" i="0" kern="1200" dirty="0" smtClean="0">
                <a:solidFill>
                  <a:schemeClr val="tx1"/>
                </a:solidFill>
                <a:effectLst/>
                <a:latin typeface="+mn-lt"/>
                <a:ea typeface="+mn-ea"/>
                <a:cs typeface="+mn-cs"/>
              </a:rPr>
              <a:t>: Once an upstream service cluster has been selected during routing, to which upstream service instance should the request be sent? With what timeout? With what circuit breaking settings?</a:t>
            </a:r>
          </a:p>
          <a:p>
            <a:r>
              <a:rPr lang="en-US" sz="1200" b="1" i="0" kern="1200" dirty="0" smtClean="0">
                <a:solidFill>
                  <a:schemeClr val="tx1"/>
                </a:solidFill>
                <a:effectLst/>
                <a:latin typeface="+mn-lt"/>
                <a:ea typeface="+mn-ea"/>
                <a:cs typeface="+mn-cs"/>
              </a:rPr>
              <a:t>Authentication and authorization</a:t>
            </a:r>
            <a:r>
              <a:rPr lang="en-US" sz="1200" b="0" i="0" kern="1200" dirty="0" smtClean="0">
                <a:solidFill>
                  <a:schemeClr val="tx1"/>
                </a:solidFill>
                <a:effectLst/>
                <a:latin typeface="+mn-lt"/>
                <a:ea typeface="+mn-ea"/>
                <a:cs typeface="+mn-cs"/>
              </a:rPr>
              <a:t>: For incoming requests, can the caller be cryptographically attested using </a:t>
            </a:r>
            <a:r>
              <a:rPr lang="en-US" sz="1200" b="0" i="0" kern="1200" dirty="0" err="1" smtClean="0">
                <a:solidFill>
                  <a:schemeClr val="tx1"/>
                </a:solidFill>
                <a:effectLst/>
                <a:latin typeface="+mn-lt"/>
                <a:ea typeface="+mn-ea"/>
                <a:cs typeface="+mn-cs"/>
              </a:rPr>
              <a:t>mTLS</a:t>
            </a:r>
            <a:r>
              <a:rPr lang="en-US" sz="1200" b="0" i="0" kern="1200" dirty="0" smtClean="0">
                <a:solidFill>
                  <a:schemeClr val="tx1"/>
                </a:solidFill>
                <a:effectLst/>
                <a:latin typeface="+mn-lt"/>
                <a:ea typeface="+mn-ea"/>
                <a:cs typeface="+mn-cs"/>
              </a:rPr>
              <a:t> or some other mechanism?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Observability</a:t>
            </a:r>
            <a:r>
              <a:rPr lang="en-US" sz="1200" b="0" i="0" kern="1200" dirty="0" smtClean="0">
                <a:solidFill>
                  <a:schemeClr val="tx1"/>
                </a:solidFill>
                <a:effectLst/>
                <a:latin typeface="+mn-lt"/>
                <a:ea typeface="+mn-ea"/>
                <a:cs typeface="+mn-cs"/>
              </a:rPr>
              <a:t>: For each request, detailed statistics, logging, and distributed tracing data should be generated so that operators can understand distributed traffic flow and debug problems as they occur.</a:t>
            </a:r>
          </a:p>
          <a:p>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Service Mesh CP: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Workload scheduler</a:t>
            </a:r>
            <a:r>
              <a:rPr lang="en-US" sz="1200" b="0" i="0" kern="1200" dirty="0" smtClean="0">
                <a:solidFill>
                  <a:schemeClr val="tx1"/>
                </a:solidFill>
                <a:effectLst/>
                <a:latin typeface="+mn-lt"/>
                <a:ea typeface="+mn-ea"/>
                <a:cs typeface="+mn-cs"/>
              </a:rPr>
              <a:t>: Services are run on an infrastructure via some type of scheduling system (e.g., Kubernetes or Nomad). The scheduler is responsible for bootstrapping a service along with its sidecar proxy.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dirty="0" smtClean="0">
                <a:solidFill>
                  <a:schemeClr val="tx1"/>
                </a:solidFill>
                <a:effectLst/>
                <a:latin typeface="+mn-lt"/>
                <a:ea typeface="+mn-ea"/>
                <a:cs typeface="+mn-cs"/>
              </a:rPr>
              <a:t>Service discovery</a:t>
            </a:r>
            <a:r>
              <a:rPr lang="en-US" sz="1200" b="0" i="0" kern="1200" dirty="0" smtClean="0">
                <a:solidFill>
                  <a:schemeClr val="tx1"/>
                </a:solidFill>
                <a:effectLst/>
                <a:latin typeface="+mn-lt"/>
                <a:ea typeface="+mn-ea"/>
                <a:cs typeface="+mn-cs"/>
              </a:rPr>
              <a:t>: As the scheduler starts and stops service instances it reports liveness state into a service discovery system.</a:t>
            </a:r>
          </a:p>
          <a:p>
            <a:r>
              <a:rPr lang="en-US" sz="1200" b="1" i="0" kern="1200" dirty="0" smtClean="0">
                <a:solidFill>
                  <a:schemeClr val="tx1"/>
                </a:solidFill>
                <a:effectLst/>
                <a:latin typeface="+mn-lt"/>
                <a:ea typeface="+mn-ea"/>
                <a:cs typeface="+mn-cs"/>
              </a:rPr>
              <a:t>Sidecar proxy configuration APIs</a:t>
            </a:r>
            <a:r>
              <a:rPr lang="en-US" sz="1200" b="0" i="0" kern="1200" dirty="0" smtClean="0">
                <a:solidFill>
                  <a:schemeClr val="tx1"/>
                </a:solidFill>
                <a:effectLst/>
                <a:latin typeface="+mn-lt"/>
                <a:ea typeface="+mn-ea"/>
                <a:cs typeface="+mn-cs"/>
              </a:rPr>
              <a:t>: The sidecar proxies dynamically fetch state from various system components in an eventually consistent way without operator involvement. The entire system composed of all currently running service instances and sidecar proxies eventually converge.</a:t>
            </a:r>
          </a:p>
        </p:txBody>
      </p:sp>
      <p:sp>
        <p:nvSpPr>
          <p:cNvPr id="4" name="Slide Number Placeholder 3"/>
          <p:cNvSpPr>
            <a:spLocks noGrp="1"/>
          </p:cNvSpPr>
          <p:nvPr>
            <p:ph type="sldNum" sz="quarter" idx="10"/>
          </p:nvPr>
        </p:nvSpPr>
        <p:spPr/>
        <p:txBody>
          <a:bodyPr/>
          <a:lstStyle/>
          <a:p>
            <a:fld id="{9208789E-1FC9-CE4B-B453-2AA144D753F5}" type="slidenum">
              <a:rPr lang="en-US" smtClean="0"/>
              <a:t>29</a:t>
            </a:fld>
            <a:endParaRPr lang="en-US"/>
          </a:p>
        </p:txBody>
      </p:sp>
    </p:spTree>
    <p:extLst>
      <p:ext uri="{BB962C8B-B14F-4D97-AF65-F5344CB8AC3E}">
        <p14:creationId xmlns:p14="http://schemas.microsoft.com/office/powerpoint/2010/main" val="15001028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With Notary, publishers can sign their content offline using keys kept highly secure. Once the publisher is ready to make the content available, they can push their signed trusted collection to a Notary Server.</a:t>
            </a:r>
          </a:p>
          <a:p>
            <a:r>
              <a:rPr lang="en-US" sz="1200" b="0" i="0" kern="1200" dirty="0" smtClean="0">
                <a:solidFill>
                  <a:schemeClr val="tx1"/>
                </a:solidFill>
                <a:effectLst/>
                <a:latin typeface="+mn-lt"/>
                <a:ea typeface="+mn-ea"/>
                <a:cs typeface="+mn-cs"/>
              </a:rPr>
              <a:t>Consumers, having acquired the publisher's public key through a secure channel, can then communicate with any Notary server or (insecure) mirror, relying only on the publisher's key to determine the validity and integrity of the received content.</a:t>
            </a:r>
          </a:p>
          <a:p>
            <a:endParaRPr lang="en-US" dirty="0" smtClean="0"/>
          </a:p>
          <a:p>
            <a:endParaRPr lang="en-US" dirty="0" smtClean="0"/>
          </a:p>
          <a:p>
            <a:r>
              <a:rPr lang="en-US" sz="1200" b="0" i="0" kern="1200" dirty="0" smtClean="0">
                <a:solidFill>
                  <a:schemeClr val="tx1"/>
                </a:solidFill>
                <a:effectLst/>
                <a:latin typeface="+mn-lt"/>
                <a:ea typeface="+mn-ea"/>
                <a:cs typeface="+mn-cs"/>
              </a:rPr>
              <a:t>The Open Policy Agent (OPA) is an open source, general-purpose policy engine that enables unified, context-aware policy enforcement across the entire stack. OPA using an interactive shell or </a:t>
            </a:r>
            <a:r>
              <a:rPr lang="en-US" sz="1200" b="0" i="0" u="none" strike="noStrike" kern="1200" dirty="0" smtClean="0">
                <a:solidFill>
                  <a:schemeClr val="tx1"/>
                </a:solidFill>
                <a:effectLst/>
                <a:latin typeface="+mn-lt"/>
                <a:ea typeface="+mn-ea"/>
                <a:cs typeface="+mn-cs"/>
                <a:hlinkClick r:id="rId3"/>
              </a:rPr>
              <a:t>REPL (read-</a:t>
            </a:r>
            <a:r>
              <a:rPr lang="en-US" sz="1200" b="0" i="0" u="none" strike="noStrike" kern="1200" dirty="0" err="1" smtClean="0">
                <a:solidFill>
                  <a:schemeClr val="tx1"/>
                </a:solidFill>
                <a:effectLst/>
                <a:latin typeface="+mn-lt"/>
                <a:ea typeface="+mn-ea"/>
                <a:cs typeface="+mn-cs"/>
                <a:hlinkClick r:id="rId3"/>
              </a:rPr>
              <a:t>eval</a:t>
            </a:r>
            <a:r>
              <a:rPr lang="en-US" sz="1200" b="0" i="0" u="none" strike="noStrike" kern="1200" dirty="0" smtClean="0">
                <a:solidFill>
                  <a:schemeClr val="tx1"/>
                </a:solidFill>
                <a:effectLst/>
                <a:latin typeface="+mn-lt"/>
                <a:ea typeface="+mn-ea"/>
                <a:cs typeface="+mn-cs"/>
                <a:hlinkClick r:id="rId3"/>
              </a:rPr>
              <a:t>-print loop)</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Running OPA as an interactive shell/REPL.</a:t>
            </a:r>
          </a:p>
          <a:p>
            <a:r>
              <a:rPr lang="en-US" sz="1200" b="0" i="0" kern="1200" dirty="0" smtClean="0">
                <a:solidFill>
                  <a:schemeClr val="tx1"/>
                </a:solidFill>
                <a:effectLst/>
                <a:latin typeface="+mn-lt"/>
                <a:ea typeface="+mn-ea"/>
                <a:cs typeface="+mn-cs"/>
              </a:rPr>
              <a:t>Writing ad-hoc queries in </a:t>
            </a:r>
            <a:r>
              <a:rPr lang="en-US" sz="1200" b="0" i="0" u="sng" kern="1200" dirty="0" err="1" smtClean="0">
                <a:solidFill>
                  <a:schemeClr val="tx1"/>
                </a:solidFill>
                <a:effectLst/>
                <a:latin typeface="+mn-lt"/>
                <a:ea typeface="+mn-ea"/>
                <a:cs typeface="+mn-cs"/>
                <a:hlinkClick r:id="rId4"/>
              </a:rPr>
              <a:t>Rego</a:t>
            </a:r>
            <a:r>
              <a:rPr lang="en-US" sz="1200" b="0" i="0" kern="1200" dirty="0" smtClean="0">
                <a:solidFill>
                  <a:schemeClr val="tx1"/>
                </a:solidFill>
                <a:effectLst/>
                <a:latin typeface="+mn-lt"/>
                <a:ea typeface="+mn-ea"/>
                <a:cs typeface="+mn-cs"/>
              </a:rPr>
              <a:t>.</a:t>
            </a:r>
          </a:p>
          <a:p>
            <a:r>
              <a:rPr lang="en-US" sz="1200" b="0" i="0" kern="1200" dirty="0" smtClean="0">
                <a:solidFill>
                  <a:schemeClr val="tx1"/>
                </a:solidFill>
                <a:effectLst/>
                <a:latin typeface="+mn-lt"/>
                <a:ea typeface="+mn-ea"/>
                <a:cs typeface="+mn-cs"/>
              </a:rPr>
              <a:t>Unless you embed OPA as a Go library, you will deploy it alongside your service – either directly as an operating system daemon or inside a container. In this way, transactions will have low latency and availability will be determined through shared fate with your service.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OPA’s RESTful APIs use JSON over HTTP so you and your users can integrate OPA with any programming language. At a high level, integrating OPA into your service involves:</a:t>
            </a:r>
          </a:p>
          <a:p>
            <a:r>
              <a:rPr lang="en-US" sz="1200" b="0" i="0" kern="1200" dirty="0" smtClean="0">
                <a:solidFill>
                  <a:schemeClr val="tx1"/>
                </a:solidFill>
                <a:effectLst/>
                <a:latin typeface="+mn-lt"/>
                <a:ea typeface="+mn-ea"/>
                <a:cs typeface="+mn-cs"/>
              </a:rPr>
              <a:t>Deploying OPA alongside your service</a:t>
            </a:r>
          </a:p>
          <a:p>
            <a:r>
              <a:rPr lang="en-US" sz="1200" b="0" i="0" kern="1200" dirty="0" smtClean="0">
                <a:solidFill>
                  <a:schemeClr val="tx1"/>
                </a:solidFill>
                <a:effectLst/>
                <a:latin typeface="+mn-lt"/>
                <a:ea typeface="+mn-ea"/>
                <a:cs typeface="+mn-cs"/>
              </a:rPr>
              <a:t>Pushing relevant data about your service’s state into OPA’s document store</a:t>
            </a:r>
          </a:p>
          <a:p>
            <a:r>
              <a:rPr lang="en-US" sz="1200" b="0" i="0" kern="1200" dirty="0" smtClean="0">
                <a:solidFill>
                  <a:schemeClr val="tx1"/>
                </a:solidFill>
                <a:effectLst/>
                <a:latin typeface="+mn-lt"/>
                <a:ea typeface="+mn-ea"/>
                <a:cs typeface="+mn-cs"/>
              </a:rPr>
              <a:t>Offloading some or all decision-making to OPA by querying </a:t>
            </a:r>
          </a:p>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30</a:t>
            </a:fld>
            <a:endParaRPr lang="en-US"/>
          </a:p>
        </p:txBody>
      </p:sp>
    </p:spTree>
    <p:extLst>
      <p:ext uri="{BB962C8B-B14F-4D97-AF65-F5344CB8AC3E}">
        <p14:creationId xmlns:p14="http://schemas.microsoft.com/office/powerpoint/2010/main" val="111224909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dirty="0"/>
          </a:p>
        </p:txBody>
      </p:sp>
      <p:sp>
        <p:nvSpPr>
          <p:cNvPr id="4" name="Slide Number Placeholder 3"/>
          <p:cNvSpPr>
            <a:spLocks noGrp="1"/>
          </p:cNvSpPr>
          <p:nvPr>
            <p:ph type="sldNum" sz="quarter" idx="10"/>
          </p:nvPr>
        </p:nvSpPr>
        <p:spPr/>
        <p:txBody>
          <a:bodyPr/>
          <a:lstStyle/>
          <a:p>
            <a:fld id="{9208789E-1FC9-CE4B-B453-2AA144D753F5}" type="slidenum">
              <a:rPr lang="en-US" smtClean="0"/>
              <a:t>33</a:t>
            </a:fld>
            <a:endParaRPr lang="en-US"/>
          </a:p>
        </p:txBody>
      </p:sp>
    </p:spTree>
    <p:extLst>
      <p:ext uri="{BB962C8B-B14F-4D97-AF65-F5344CB8AC3E}">
        <p14:creationId xmlns:p14="http://schemas.microsoft.com/office/powerpoint/2010/main" val="2927155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34</a:t>
            </a:fld>
            <a:endParaRPr lang="en-US"/>
          </a:p>
        </p:txBody>
      </p:sp>
    </p:spTree>
    <p:extLst>
      <p:ext uri="{BB962C8B-B14F-4D97-AF65-F5344CB8AC3E}">
        <p14:creationId xmlns:p14="http://schemas.microsoft.com/office/powerpoint/2010/main" val="23858769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35</a:t>
            </a:fld>
            <a:endParaRPr lang="en-US"/>
          </a:p>
        </p:txBody>
      </p:sp>
    </p:spTree>
    <p:extLst>
      <p:ext uri="{BB962C8B-B14F-4D97-AF65-F5344CB8AC3E}">
        <p14:creationId xmlns:p14="http://schemas.microsoft.com/office/powerpoint/2010/main" val="4116309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latin typeface="Arial" panose="020B0604020202020204"/>
              <a:ea typeface="微软雅黑" panose="020B0503020204020204" pitchFamily="34" charset="-122"/>
            </a:endParaRPr>
          </a:p>
        </p:txBody>
      </p:sp>
      <p:sp>
        <p:nvSpPr>
          <p:cNvPr id="4" name="灯片编号占位符 3"/>
          <p:cNvSpPr>
            <a:spLocks noGrp="1"/>
          </p:cNvSpPr>
          <p:nvPr>
            <p:ph type="sldNum" sz="quarter" idx="10"/>
          </p:nvPr>
        </p:nvSpPr>
        <p:spPr/>
        <p:txBody>
          <a:bodyPr/>
          <a:lstStyle/>
          <a:p>
            <a:pPr>
              <a:defRPr/>
            </a:pPr>
            <a:fld id="{56EA4813-B4EB-4FA7-9E48-875C670093E2}" type="slidenum">
              <a:rPr lang="en-US" smtClean="0">
                <a:solidFill>
                  <a:prstClr val="black"/>
                </a:solidFill>
                <a:latin typeface="Arial" panose="020B0604020202020204"/>
              </a:rPr>
              <a:pPr>
                <a:defRPr/>
              </a:pPr>
              <a:t>2</a:t>
            </a:fld>
            <a:endParaRPr lang="en-US" dirty="0">
              <a:solidFill>
                <a:prstClr val="black"/>
              </a:solidFill>
              <a:latin typeface="Arial" panose="020B0604020202020204"/>
            </a:endParaRPr>
          </a:p>
        </p:txBody>
      </p:sp>
    </p:spTree>
    <p:extLst>
      <p:ext uri="{BB962C8B-B14F-4D97-AF65-F5344CB8AC3E}">
        <p14:creationId xmlns:p14="http://schemas.microsoft.com/office/powerpoint/2010/main" val="25241264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36</a:t>
            </a:fld>
            <a:endParaRPr lang="en-US"/>
          </a:p>
        </p:txBody>
      </p:sp>
    </p:spTree>
    <p:extLst>
      <p:ext uri="{BB962C8B-B14F-4D97-AF65-F5344CB8AC3E}">
        <p14:creationId xmlns:p14="http://schemas.microsoft.com/office/powerpoint/2010/main" val="34912697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10</a:t>
            </a:fld>
            <a:endParaRPr lang="en-US"/>
          </a:p>
        </p:txBody>
      </p:sp>
    </p:spTree>
    <p:extLst>
      <p:ext uri="{BB962C8B-B14F-4D97-AF65-F5344CB8AC3E}">
        <p14:creationId xmlns:p14="http://schemas.microsoft.com/office/powerpoint/2010/main" val="15478566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pPr/>
              <a:t>11</a:t>
            </a:fld>
            <a:endParaRPr lang="en-US"/>
          </a:p>
        </p:txBody>
      </p:sp>
    </p:spTree>
    <p:extLst>
      <p:ext uri="{BB962C8B-B14F-4D97-AF65-F5344CB8AC3E}">
        <p14:creationId xmlns:p14="http://schemas.microsoft.com/office/powerpoint/2010/main" val="4213468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A model driven approach shifts the approach away from vendor proprietary methods (e.g., command scripting) towards modularized models based on open standards.  Using models facilitates common information across different layers of the network and operations hierarchy (business management layer down to network infrastructure layer). By u sing a common set of models along with tooling, rapid development and testing can be performed.  Models can be specified in different standardized languages or syntax (e.g., UML) and transformed to other languages, syntax or executable software.  Modeling languages provide a common platform for specifying architecture and design with validation capabilities.  Models can capture both the static/structural and dynamic/</a:t>
            </a:r>
            <a:r>
              <a:rPr lang="en-US" sz="1200" b="0" i="0" kern="1200" dirty="0" err="1" smtClean="0">
                <a:solidFill>
                  <a:schemeClr val="tx1"/>
                </a:solidFill>
                <a:effectLst/>
                <a:latin typeface="+mn-lt"/>
                <a:ea typeface="+mn-ea"/>
                <a:cs typeface="+mn-cs"/>
              </a:rPr>
              <a:t>behavioural</a:t>
            </a:r>
            <a:r>
              <a:rPr lang="en-US" sz="1200" b="0" i="0" kern="1200" dirty="0" smtClean="0">
                <a:solidFill>
                  <a:schemeClr val="tx1"/>
                </a:solidFill>
                <a:effectLst/>
                <a:latin typeface="+mn-lt"/>
                <a:ea typeface="+mn-ea"/>
                <a:cs typeface="+mn-cs"/>
              </a:rPr>
              <a:t> concepts of the system.  UML is a general purpose modelling language to visualize (through diagrams) the design of a system. UML is the modeling language being used by the MEF for Information Modeling purposes.</a:t>
            </a: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12</a:t>
            </a:fld>
            <a:endParaRPr lang="en-US"/>
          </a:p>
        </p:txBody>
      </p:sp>
    </p:spTree>
    <p:extLst>
      <p:ext uri="{BB962C8B-B14F-4D97-AF65-F5344CB8AC3E}">
        <p14:creationId xmlns:p14="http://schemas.microsoft.com/office/powerpoint/2010/main" val="4182087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13</a:t>
            </a:fld>
            <a:endParaRPr lang="en-US"/>
          </a:p>
        </p:txBody>
      </p:sp>
    </p:spTree>
    <p:extLst>
      <p:ext uri="{BB962C8B-B14F-4D97-AF65-F5344CB8AC3E}">
        <p14:creationId xmlns:p14="http://schemas.microsoft.com/office/powerpoint/2010/main" val="897326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14</a:t>
            </a:fld>
            <a:endParaRPr lang="en-US"/>
          </a:p>
        </p:txBody>
      </p:sp>
    </p:spTree>
    <p:extLst>
      <p:ext uri="{BB962C8B-B14F-4D97-AF65-F5344CB8AC3E}">
        <p14:creationId xmlns:p14="http://schemas.microsoft.com/office/powerpoint/2010/main" val="1411455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15</a:t>
            </a:fld>
            <a:endParaRPr lang="en-US"/>
          </a:p>
        </p:txBody>
      </p:sp>
    </p:spTree>
    <p:extLst>
      <p:ext uri="{BB962C8B-B14F-4D97-AF65-F5344CB8AC3E}">
        <p14:creationId xmlns:p14="http://schemas.microsoft.com/office/powerpoint/2010/main" val="38628675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08789E-1FC9-CE4B-B453-2AA144D753F5}" type="slidenum">
              <a:rPr lang="en-US" smtClean="0"/>
              <a:t>17</a:t>
            </a:fld>
            <a:endParaRPr lang="en-US"/>
          </a:p>
        </p:txBody>
      </p:sp>
    </p:spTree>
    <p:extLst>
      <p:ext uri="{BB962C8B-B14F-4D97-AF65-F5344CB8AC3E}">
        <p14:creationId xmlns:p14="http://schemas.microsoft.com/office/powerpoint/2010/main" val="193806995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823701" y="341793"/>
            <a:ext cx="10844563" cy="615553"/>
          </a:xfrm>
        </p:spPr>
        <p:txBody>
          <a:bodyPr tIns="0" rIns="0" bIns="0"/>
          <a:lstStyle>
            <a:lvl1pPr>
              <a:defRPr lang="zh-CN" altLang="en-US" sz="5332" b="0" kern="1200" dirty="0">
                <a:solidFill>
                  <a:srgbClr val="004D86"/>
                </a:solidFill>
                <a:latin typeface="微软雅黑" panose="020B0503020204020204" pitchFamily="34" charset="-122"/>
                <a:ea typeface="微软雅黑" panose="020B0503020204020204" pitchFamily="34" charset="-122"/>
                <a:cs typeface="Arial" panose="020B0604020202020204" pitchFamily="34" charset="0"/>
              </a:defRPr>
            </a:lvl1pPr>
          </a:lstStyle>
          <a:p>
            <a:pPr lvl="0"/>
            <a:r>
              <a:rPr lang="zh-CN" altLang="en-US" dirty="0"/>
              <a:t>单击此处编辑母版标题样式</a:t>
            </a:r>
          </a:p>
        </p:txBody>
      </p:sp>
      <p:sp>
        <p:nvSpPr>
          <p:cNvPr id="4" name="Rectangle 10"/>
          <p:cNvSpPr>
            <a:spLocks noChangeArrowheads="1"/>
          </p:cNvSpPr>
          <p:nvPr userDrawn="1"/>
        </p:nvSpPr>
        <p:spPr bwMode="auto">
          <a:xfrm>
            <a:off x="823700" y="6489704"/>
            <a:ext cx="2096541" cy="455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defTabSz="1068147" eaLnBrk="0" hangingPunct="0">
              <a:lnSpc>
                <a:spcPct val="85000"/>
              </a:lnSpc>
            </a:pPr>
            <a:fld id="{6E2B6D97-5D44-430E-A027-85C3264F843E}" type="slidenum">
              <a:rPr lang="de-DE" altLang="zh-CN" sz="1333" smtClean="0">
                <a:latin typeface="Arial" panose="020B0604020202020204" pitchFamily="34" charset="0"/>
                <a:ea typeface="MS PGothic" panose="020B0600070205080204" pitchFamily="34" charset="-128"/>
                <a:cs typeface="Arial" panose="020B0604020202020204" pitchFamily="34" charset="0"/>
              </a:rPr>
              <a:pPr defTabSz="1068147" eaLnBrk="0" hangingPunct="0">
                <a:lnSpc>
                  <a:spcPct val="85000"/>
                </a:lnSpc>
              </a:pPr>
              <a:t>‹#›</a:t>
            </a:fld>
            <a:endParaRPr lang="en-GB" altLang="zh-CN" sz="1333" dirty="0">
              <a:latin typeface="Arial" panose="020B0604020202020204" pitchFamily="34" charset="0"/>
              <a:ea typeface="MS PGothic" panose="020B0600070205080204" pitchFamily="34" charset="-128"/>
              <a:cs typeface="Arial" panose="020B0604020202020204" pitchFamily="34" charset="0"/>
            </a:endParaRPr>
          </a:p>
        </p:txBody>
      </p:sp>
    </p:spTree>
    <p:extLst>
      <p:ext uri="{BB962C8B-B14F-4D97-AF65-F5344CB8AC3E}">
        <p14:creationId xmlns:p14="http://schemas.microsoft.com/office/powerpoint/2010/main" val="3349835882"/>
      </p:ext>
    </p:extLst>
  </p:cSld>
  <p:clrMapOvr>
    <a:masterClrMapping/>
  </p:clrMapOvr>
  <p:transition spd="med" advClick="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C9CD605-947A-3C4E-98CB-B055F943FEBA}" type="slidenum">
              <a:rPr lang="en-US" smtClean="0"/>
              <a:pPr/>
              <a:t>‹#›</a:t>
            </a:fld>
            <a:endParaRPr lang="en-US" dirty="0"/>
          </a:p>
        </p:txBody>
      </p:sp>
    </p:spTree>
    <p:extLst>
      <p:ext uri="{BB962C8B-B14F-4D97-AF65-F5344CB8AC3E}">
        <p14:creationId xmlns:p14="http://schemas.microsoft.com/office/powerpoint/2010/main" val="2466094779"/>
      </p:ext>
    </p:extLst>
  </p:cSld>
  <p:clrMapOvr>
    <a:masterClrMapping/>
  </p:clrMapOvr>
  <p:transition advClick="0"/>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838200" y="6356352"/>
            <a:ext cx="2743201" cy="365125"/>
          </a:xfrm>
          <a:prstGeom prst="rect">
            <a:avLst/>
          </a:prstGeom>
        </p:spPr>
        <p:txBody>
          <a:bodyPr/>
          <a:lstStyle/>
          <a:p>
            <a:fld id="{C222B823-F086-4E68-AF21-757153D9A4DB}" type="datetimeFigureOut">
              <a:rPr lang="en-US" smtClean="0"/>
              <a:t>5/15/2018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A0D90DA-9D34-4E23-ACF1-91A08B63A5FA}" type="slidenum">
              <a:rPr lang="en-US" smtClean="0"/>
              <a:t>‹#›</a:t>
            </a:fld>
            <a:endParaRPr lang="en-US"/>
          </a:p>
        </p:txBody>
      </p:sp>
    </p:spTree>
    <p:extLst>
      <p:ext uri="{BB962C8B-B14F-4D97-AF65-F5344CB8AC3E}">
        <p14:creationId xmlns:p14="http://schemas.microsoft.com/office/powerpoint/2010/main" val="2950926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3.png"/><Relationship Id="rId5" Type="http://schemas.openxmlformats.org/officeDocument/2006/relationships/slideLayout" Target="../slideLayouts/slideLayout5.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9"/>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1"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81" r:id="rId6"/>
    <p:sldLayoutId id="2147483682" r:id="rId7"/>
  </p:sldLayoutIdLst>
  <p:transition>
    <p:wipe dir="r"/>
  </p:transition>
  <p:hf hdr="0" ft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docs.microsoft.com/en-us/dotnet/standard/microservices-architecture/microservice-ddd-cqrs-patterns/microservice-domain-mode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s://12factor.net/port-binding" TargetMode="External"/><Relationship Id="rId13" Type="http://schemas.openxmlformats.org/officeDocument/2006/relationships/hyperlink" Target="https://12factor.net/admin-processes" TargetMode="External"/><Relationship Id="rId3" Type="http://schemas.openxmlformats.org/officeDocument/2006/relationships/hyperlink" Target="https://12factor.net/dependencies" TargetMode="External"/><Relationship Id="rId7" Type="http://schemas.openxmlformats.org/officeDocument/2006/relationships/hyperlink" Target="https://12factor.net/processes" TargetMode="External"/><Relationship Id="rId12" Type="http://schemas.openxmlformats.org/officeDocument/2006/relationships/hyperlink" Target="https://12factor.net/logs" TargetMode="External"/><Relationship Id="rId2" Type="http://schemas.openxmlformats.org/officeDocument/2006/relationships/hyperlink" Target="https://12factor.net/codebase" TargetMode="External"/><Relationship Id="rId1" Type="http://schemas.openxmlformats.org/officeDocument/2006/relationships/slideLayout" Target="../slideLayouts/slideLayout2.xml"/><Relationship Id="rId6" Type="http://schemas.openxmlformats.org/officeDocument/2006/relationships/hyperlink" Target="https://12factor.net/build-release-run" TargetMode="External"/><Relationship Id="rId11" Type="http://schemas.openxmlformats.org/officeDocument/2006/relationships/hyperlink" Target="https://12factor.net/dev-prod-parity" TargetMode="External"/><Relationship Id="rId5" Type="http://schemas.openxmlformats.org/officeDocument/2006/relationships/hyperlink" Target="https://12factor.net/backing-services" TargetMode="External"/><Relationship Id="rId10" Type="http://schemas.openxmlformats.org/officeDocument/2006/relationships/hyperlink" Target="https://12factor.net/disposability" TargetMode="External"/><Relationship Id="rId4" Type="http://schemas.openxmlformats.org/officeDocument/2006/relationships/hyperlink" Target="https://12factor.net/config" TargetMode="External"/><Relationship Id="rId9" Type="http://schemas.openxmlformats.org/officeDocument/2006/relationships/hyperlink" Target="https://12factor.net/concurrency"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s://wiki.opnfv.org/display/PROJ/Clover"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322729" y="2286765"/>
            <a:ext cx="11448742" cy="3798989"/>
          </a:xfrm>
          <a:solidFill>
            <a:srgbClr val="00B0F0"/>
          </a:solidFill>
        </p:spPr>
        <p:txBody>
          <a:bodyPr>
            <a:normAutofit fontScale="90000"/>
          </a:bodyPr>
          <a:lstStyle/>
          <a:p>
            <a:r>
              <a:rPr lang="en-US" sz="4000" dirty="0" smtClean="0"/>
              <a:t/>
            </a:r>
            <a:br>
              <a:rPr lang="en-US" sz="4000" dirty="0" smtClean="0"/>
            </a:br>
            <a:r>
              <a:rPr lang="en-US" sz="3600" b="1" dirty="0">
                <a:solidFill>
                  <a:schemeClr val="tx1"/>
                </a:solidFill>
                <a:latin typeface="Aharoni" panose="02010803020104030203" pitchFamily="2" charset="-79"/>
                <a:cs typeface="Aharoni" panose="02010803020104030203" pitchFamily="2" charset="-79"/>
              </a:rPr>
              <a:t>ONAP</a:t>
            </a:r>
            <a:r>
              <a:rPr lang="en-US" sz="4000" dirty="0" smtClean="0"/>
              <a:t> </a:t>
            </a:r>
            <a:r>
              <a:rPr lang="en-US" sz="3600" b="1" dirty="0" smtClean="0">
                <a:solidFill>
                  <a:schemeClr val="tx1"/>
                </a:solidFill>
                <a:latin typeface="Aharoni" panose="02010803020104030203" pitchFamily="2" charset="-79"/>
                <a:cs typeface="Aharoni" panose="02010803020104030203" pitchFamily="2" charset="-79"/>
              </a:rPr>
              <a:t>Microservices Architecture</a:t>
            </a:r>
            <a:br>
              <a:rPr lang="en-US" sz="3600" b="1" dirty="0" smtClean="0">
                <a:solidFill>
                  <a:schemeClr val="tx1"/>
                </a:solidFill>
                <a:latin typeface="Aharoni" panose="02010803020104030203" pitchFamily="2" charset="-79"/>
                <a:cs typeface="Aharoni" panose="02010803020104030203" pitchFamily="2" charset="-79"/>
              </a:rPr>
            </a:br>
            <a:r>
              <a:rPr lang="en-US" sz="3600" b="1" dirty="0">
                <a:solidFill>
                  <a:schemeClr val="tx1"/>
                </a:solidFill>
                <a:latin typeface="Aharoni" panose="02010803020104030203" pitchFamily="2" charset="-79"/>
                <a:cs typeface="Aharoni" panose="02010803020104030203" pitchFamily="2" charset="-79"/>
              </a:rPr>
              <a:t/>
            </a:r>
            <a:br>
              <a:rPr lang="en-US" sz="3600" b="1" dirty="0">
                <a:solidFill>
                  <a:schemeClr val="tx1"/>
                </a:solidFill>
                <a:latin typeface="Aharoni" panose="02010803020104030203" pitchFamily="2" charset="-79"/>
                <a:cs typeface="Aharoni" panose="02010803020104030203" pitchFamily="2" charset="-79"/>
              </a:rPr>
            </a:br>
            <a:r>
              <a:rPr lang="en-US" sz="2400" b="1" dirty="0" smtClean="0">
                <a:solidFill>
                  <a:schemeClr val="accent5">
                    <a:lumMod val="50000"/>
                  </a:schemeClr>
                </a:solidFill>
                <a:latin typeface="Aharoni" panose="02010803020104030203" pitchFamily="2" charset="-79"/>
                <a:cs typeface="Aharoni" panose="02010803020104030203" pitchFamily="2" charset="-79"/>
              </a:rPr>
              <a:t>Tiger Team Architecture Update</a:t>
            </a:r>
            <a:r>
              <a:rPr lang="en-US" sz="2700" b="1" dirty="0" smtClean="0">
                <a:solidFill>
                  <a:srgbClr val="0070C0"/>
                </a:solidFill>
                <a:latin typeface="Aharoni" panose="02010803020104030203" pitchFamily="2" charset="-79"/>
                <a:cs typeface="Aharoni" panose="02010803020104030203" pitchFamily="2" charset="-79"/>
              </a:rPr>
              <a:t/>
            </a:r>
            <a:br>
              <a:rPr lang="en-US" sz="2700" b="1" dirty="0" smtClean="0">
                <a:solidFill>
                  <a:srgbClr val="0070C0"/>
                </a:solidFill>
                <a:latin typeface="Aharoni" panose="02010803020104030203" pitchFamily="2" charset="-79"/>
                <a:cs typeface="Aharoni" panose="02010803020104030203" pitchFamily="2" charset="-79"/>
              </a:rPr>
            </a:br>
            <a:r>
              <a:rPr lang="en-US" dirty="0" smtClean="0">
                <a:solidFill>
                  <a:srgbClr val="0070C0"/>
                </a:solidFill>
                <a:latin typeface="Aharoni" panose="02010803020104030203" pitchFamily="2" charset="-79"/>
                <a:cs typeface="Aharoni" panose="02010803020104030203" pitchFamily="2" charset="-79"/>
              </a:rPr>
              <a:t/>
            </a:r>
            <a:br>
              <a:rPr lang="en-US" dirty="0" smtClean="0">
                <a:solidFill>
                  <a:srgbClr val="0070C0"/>
                </a:solidFill>
                <a:latin typeface="Aharoni" panose="02010803020104030203" pitchFamily="2" charset="-79"/>
                <a:cs typeface="Aharoni" panose="02010803020104030203" pitchFamily="2" charset="-79"/>
              </a:rPr>
            </a:br>
            <a:r>
              <a:rPr lang="en-US" sz="2000" b="1" dirty="0" smtClean="0">
                <a:solidFill>
                  <a:schemeClr val="tx1"/>
                </a:solidFill>
                <a:latin typeface="Aharoni" panose="02010803020104030203" pitchFamily="2" charset="-79"/>
                <a:cs typeface="Aharoni" panose="02010803020104030203" pitchFamily="2" charset="-79"/>
              </a:rPr>
              <a:t>Parviz Yegani: ONAP Architecture Tiger Team Leader</a:t>
            </a:r>
            <a:br>
              <a:rPr lang="en-US" sz="2000" b="1" dirty="0" smtClean="0">
                <a:solidFill>
                  <a:schemeClr val="tx1"/>
                </a:solidFill>
                <a:latin typeface="Aharoni" panose="02010803020104030203" pitchFamily="2" charset="-79"/>
                <a:cs typeface="Aharoni" panose="02010803020104030203" pitchFamily="2" charset="-79"/>
              </a:rPr>
            </a:br>
            <a:r>
              <a:rPr lang="en-US" sz="1600" b="1" dirty="0" smtClean="0">
                <a:solidFill>
                  <a:schemeClr val="tx1"/>
                </a:solidFill>
                <a:latin typeface="Aharoni" panose="02010803020104030203" pitchFamily="2" charset="-79"/>
                <a:cs typeface="Aharoni" panose="02010803020104030203" pitchFamily="2" charset="-79"/>
              </a:rPr>
              <a:t/>
            </a:r>
            <a:br>
              <a:rPr lang="en-US" sz="1600" b="1" dirty="0" smtClean="0">
                <a:solidFill>
                  <a:schemeClr val="tx1"/>
                </a:solidFill>
                <a:latin typeface="Aharoni" panose="02010803020104030203" pitchFamily="2" charset="-79"/>
                <a:cs typeface="Aharoni" panose="02010803020104030203" pitchFamily="2" charset="-79"/>
              </a:rPr>
            </a:br>
            <a:r>
              <a:rPr lang="en-US" sz="2000" b="1" dirty="0">
                <a:solidFill>
                  <a:schemeClr val="tx1"/>
                </a:solidFill>
                <a:latin typeface="Aharoni" panose="02010803020104030203" pitchFamily="2" charset="-79"/>
                <a:cs typeface="Aharoni" panose="02010803020104030203" pitchFamily="2" charset="-79"/>
              </a:rPr>
              <a:t>Contributors: </a:t>
            </a:r>
            <a:r>
              <a:rPr lang="en-US" sz="2200" b="1" dirty="0">
                <a:solidFill>
                  <a:schemeClr val="tx1"/>
                </a:solidFill>
                <a:latin typeface="Aharoni" panose="02010803020104030203" pitchFamily="2" charset="-79"/>
                <a:cs typeface="Aharoni" panose="02010803020104030203" pitchFamily="2" charset="-79"/>
              </a:rPr>
              <a:t/>
            </a:r>
            <a:br>
              <a:rPr lang="en-US" sz="2200" b="1" dirty="0">
                <a:solidFill>
                  <a:schemeClr val="tx1"/>
                </a:solidFill>
                <a:latin typeface="Aharoni" panose="02010803020104030203" pitchFamily="2" charset="-79"/>
                <a:cs typeface="Aharoni" panose="02010803020104030203" pitchFamily="2" charset="-79"/>
              </a:rPr>
            </a:br>
            <a:r>
              <a:rPr lang="en-US" sz="1800" b="1" dirty="0" smtClean="0">
                <a:solidFill>
                  <a:schemeClr val="tx1"/>
                </a:solidFill>
                <a:latin typeface="Aharoni" panose="02010803020104030203" pitchFamily="2" charset="-79"/>
                <a:cs typeface="Aharoni" panose="02010803020104030203" pitchFamily="2" charset="-79"/>
              </a:rPr>
              <a:t>Manoj Nair (Netcracker), </a:t>
            </a:r>
            <a:r>
              <a:rPr lang="en-US" sz="1800" b="1" dirty="0">
                <a:solidFill>
                  <a:schemeClr val="tx1"/>
                </a:solidFill>
                <a:latin typeface="Aharoni" panose="02010803020104030203" pitchFamily="2" charset="-79"/>
                <a:cs typeface="Aharoni" panose="02010803020104030203" pitchFamily="2" charset="-79"/>
              </a:rPr>
              <a:t>Huabing Zhao (</a:t>
            </a:r>
            <a:r>
              <a:rPr lang="en-US" sz="1800" b="1" dirty="0" smtClean="0">
                <a:solidFill>
                  <a:schemeClr val="tx1"/>
                </a:solidFill>
                <a:latin typeface="Aharoni" panose="02010803020104030203" pitchFamily="2" charset="-79"/>
                <a:cs typeface="Aharoni" panose="02010803020104030203" pitchFamily="2" charset="-79"/>
              </a:rPr>
              <a:t>ZTE)</a:t>
            </a:r>
            <a:r>
              <a:rPr lang="fr-FR" sz="1800" dirty="0" smtClean="0">
                <a:solidFill>
                  <a:schemeClr val="tx1"/>
                </a:solidFill>
                <a:latin typeface="Aharoni" panose="02010803020104030203" pitchFamily="2" charset="-79"/>
                <a:cs typeface="Aharoni" panose="02010803020104030203" pitchFamily="2" charset="-79"/>
              </a:rPr>
              <a:t>, </a:t>
            </a:r>
            <a:r>
              <a:rPr lang="en-US" sz="1800" b="1" dirty="0" smtClean="0">
                <a:solidFill>
                  <a:schemeClr val="tx1"/>
                </a:solidFill>
                <a:latin typeface="Aharoni" panose="02010803020104030203" pitchFamily="2" charset="-79"/>
                <a:cs typeface="Aharoni" panose="02010803020104030203" pitchFamily="2" charset="-79"/>
              </a:rPr>
              <a:t>Alex Vul (Intel), Nigel Davis (</a:t>
            </a:r>
            <a:r>
              <a:rPr lang="en-US" sz="1800" b="1" dirty="0" err="1" smtClean="0">
                <a:solidFill>
                  <a:schemeClr val="tx1"/>
                </a:solidFill>
                <a:latin typeface="Aharoni" panose="02010803020104030203" pitchFamily="2" charset="-79"/>
                <a:cs typeface="Aharoni" panose="02010803020104030203" pitchFamily="2" charset="-79"/>
              </a:rPr>
              <a:t>Ciena</a:t>
            </a:r>
            <a:r>
              <a:rPr lang="en-US" sz="1800" b="1" dirty="0" smtClean="0">
                <a:solidFill>
                  <a:schemeClr val="tx1"/>
                </a:solidFill>
                <a:latin typeface="Aharoni" panose="02010803020104030203" pitchFamily="2" charset="-79"/>
                <a:cs typeface="Aharoni" panose="02010803020104030203" pitchFamily="2" charset="-79"/>
              </a:rPr>
              <a:t>), </a:t>
            </a:r>
            <a:r>
              <a:rPr lang="en-US" sz="1800" b="1" dirty="0">
                <a:solidFill>
                  <a:schemeClr val="tx1"/>
                </a:solidFill>
                <a:latin typeface="Aharoni" panose="02010803020104030203" pitchFamily="2" charset="-79"/>
                <a:cs typeface="Aharoni" panose="02010803020104030203" pitchFamily="2" charset="-79"/>
              </a:rPr>
              <a:t>Ramki Krishnan (VMware</a:t>
            </a:r>
            <a:r>
              <a:rPr lang="en-US" sz="1800" b="1" dirty="0" smtClean="0">
                <a:solidFill>
                  <a:schemeClr val="tx1"/>
                </a:solidFill>
                <a:latin typeface="Aharoni" panose="02010803020104030203" pitchFamily="2" charset="-79"/>
                <a:cs typeface="Aharoni" panose="02010803020104030203" pitchFamily="2" charset="-79"/>
              </a:rPr>
              <a:t>) </a:t>
            </a:r>
            <a:r>
              <a:rPr lang="en-US" sz="2200" dirty="0">
                <a:solidFill>
                  <a:schemeClr val="tx1"/>
                </a:solidFill>
                <a:latin typeface="Aharoni" panose="02010803020104030203" pitchFamily="2" charset="-79"/>
                <a:cs typeface="Aharoni" panose="02010803020104030203" pitchFamily="2" charset="-79"/>
              </a:rPr>
              <a:t/>
            </a:r>
            <a:br>
              <a:rPr lang="en-US" sz="2200" dirty="0">
                <a:solidFill>
                  <a:schemeClr val="tx1"/>
                </a:solidFill>
                <a:latin typeface="Aharoni" panose="02010803020104030203" pitchFamily="2" charset="-79"/>
                <a:cs typeface="Aharoni" panose="02010803020104030203" pitchFamily="2" charset="-79"/>
              </a:rPr>
            </a:br>
            <a:r>
              <a:rPr lang="en-US" sz="2200" dirty="0" smtClean="0">
                <a:solidFill>
                  <a:schemeClr val="tx1"/>
                </a:solidFill>
                <a:latin typeface="Aharoni" panose="02010803020104030203" pitchFamily="2" charset="-79"/>
                <a:cs typeface="Aharoni" panose="02010803020104030203" pitchFamily="2" charset="-79"/>
              </a:rPr>
              <a:t/>
            </a:r>
            <a:br>
              <a:rPr lang="en-US" sz="2200" dirty="0" smtClean="0">
                <a:solidFill>
                  <a:schemeClr val="tx1"/>
                </a:solidFill>
                <a:latin typeface="Aharoni" panose="02010803020104030203" pitchFamily="2" charset="-79"/>
                <a:cs typeface="Aharoni" panose="02010803020104030203" pitchFamily="2" charset="-79"/>
              </a:rPr>
            </a:br>
            <a:r>
              <a:rPr lang="en-US" sz="1800" dirty="0" smtClean="0">
                <a:solidFill>
                  <a:schemeClr val="tx1"/>
                </a:solidFill>
                <a:latin typeface="Aharoni" panose="02010803020104030203" pitchFamily="2" charset="-79"/>
                <a:cs typeface="Aharoni" panose="02010803020104030203" pitchFamily="2" charset="-79"/>
              </a:rPr>
              <a:t>May </a:t>
            </a:r>
            <a:r>
              <a:rPr lang="en-US" sz="1800" dirty="0" smtClean="0">
                <a:solidFill>
                  <a:schemeClr val="tx1"/>
                </a:solidFill>
                <a:latin typeface="Aharoni" panose="02010803020104030203" pitchFamily="2" charset="-79"/>
                <a:cs typeface="Aharoni" panose="02010803020104030203" pitchFamily="2" charset="-79"/>
              </a:rPr>
              <a:t>15</a:t>
            </a:r>
            <a:r>
              <a:rPr lang="en-US" sz="1800" dirty="0" smtClean="0">
                <a:solidFill>
                  <a:schemeClr val="tx1"/>
                </a:solidFill>
                <a:latin typeface="Aharoni" panose="02010803020104030203" pitchFamily="2" charset="-79"/>
                <a:cs typeface="Aharoni" panose="02010803020104030203" pitchFamily="2" charset="-79"/>
              </a:rPr>
              <a:t>, </a:t>
            </a:r>
            <a:r>
              <a:rPr lang="en-US" sz="1800" dirty="0" smtClean="0">
                <a:solidFill>
                  <a:schemeClr val="tx1"/>
                </a:solidFill>
                <a:latin typeface="Aharoni" panose="02010803020104030203" pitchFamily="2" charset="-79"/>
                <a:cs typeface="Aharoni" panose="02010803020104030203" pitchFamily="2" charset="-79"/>
              </a:rPr>
              <a:t>2018</a:t>
            </a:r>
            <a:r>
              <a:rPr lang="en-US" sz="2200" dirty="0" smtClean="0">
                <a:solidFill>
                  <a:schemeClr val="tx1"/>
                </a:solidFill>
                <a:latin typeface="Aharoni" panose="02010803020104030203" pitchFamily="2" charset="-79"/>
                <a:cs typeface="Aharoni" panose="02010803020104030203" pitchFamily="2" charset="-79"/>
              </a:rPr>
              <a:t/>
            </a:r>
            <a:br>
              <a:rPr lang="en-US" sz="2200" dirty="0" smtClean="0">
                <a:solidFill>
                  <a:schemeClr val="tx1"/>
                </a:solidFill>
                <a:latin typeface="Aharoni" panose="02010803020104030203" pitchFamily="2" charset="-79"/>
                <a:cs typeface="Aharoni" panose="02010803020104030203" pitchFamily="2" charset="-79"/>
              </a:rPr>
            </a:br>
            <a:endParaRPr lang="en-US" sz="1000"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7025994"/>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r>
              <a:rPr lang="en-US" b="1" dirty="0" smtClean="0"/>
              <a:t>ONAP Microservices Approaches</a:t>
            </a:r>
            <a:br>
              <a:rPr lang="en-US" b="1" dirty="0" smtClean="0"/>
            </a:br>
            <a:r>
              <a:rPr lang="en-US" b="1" dirty="0"/>
              <a:t/>
            </a:r>
            <a:br>
              <a:rPr lang="en-US" b="1" dirty="0"/>
            </a:br>
            <a:r>
              <a:rPr lang="en-US" sz="3600" b="1" dirty="0" smtClean="0">
                <a:solidFill>
                  <a:schemeClr val="tx1"/>
                </a:solidFill>
                <a:latin typeface="Aharoni" panose="02010803020104030203" pitchFamily="2" charset="-79"/>
                <a:cs typeface="Aharoni" panose="02010803020104030203" pitchFamily="2" charset="-79"/>
              </a:rPr>
              <a:t>Manoj </a:t>
            </a:r>
            <a:r>
              <a:rPr lang="en-US" sz="3600" b="1" dirty="0">
                <a:solidFill>
                  <a:schemeClr val="tx1"/>
                </a:solidFill>
                <a:latin typeface="Aharoni" panose="02010803020104030203" pitchFamily="2" charset="-79"/>
                <a:cs typeface="Aharoni" panose="02010803020104030203" pitchFamily="2" charset="-79"/>
              </a:rPr>
              <a:t>Nair</a:t>
            </a:r>
            <a:br>
              <a:rPr lang="en-US" sz="3600" b="1" dirty="0">
                <a:solidFill>
                  <a:schemeClr val="tx1"/>
                </a:solidFill>
                <a:latin typeface="Aharoni" panose="02010803020104030203" pitchFamily="2" charset="-79"/>
                <a:cs typeface="Aharoni" panose="02010803020104030203" pitchFamily="2" charset="-79"/>
              </a:rPr>
            </a:br>
            <a:r>
              <a:rPr lang="en-US" sz="3600" b="1" dirty="0" smtClean="0"/>
              <a:t> </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10</a:t>
            </a:fld>
            <a:endParaRPr lang="en-US" dirty="0"/>
          </a:p>
        </p:txBody>
      </p:sp>
    </p:spTree>
    <p:extLst>
      <p:ext uri="{BB962C8B-B14F-4D97-AF65-F5344CB8AC3E}">
        <p14:creationId xmlns:p14="http://schemas.microsoft.com/office/powerpoint/2010/main" val="1959628270"/>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11</a:t>
            </a:fld>
            <a:endParaRPr lang="en-US" dirty="0"/>
          </a:p>
        </p:txBody>
      </p:sp>
      <p:sp>
        <p:nvSpPr>
          <p:cNvPr id="3" name="Title 2"/>
          <p:cNvSpPr>
            <a:spLocks noGrp="1"/>
          </p:cNvSpPr>
          <p:nvPr>
            <p:ph type="title"/>
          </p:nvPr>
        </p:nvSpPr>
        <p:spPr/>
        <p:txBody>
          <a:bodyPr>
            <a:noAutofit/>
          </a:bodyPr>
          <a:lstStyle/>
          <a:p>
            <a:pPr algn="ctr"/>
            <a:r>
              <a:rPr lang="en-US" b="1" dirty="0" smtClean="0"/>
              <a:t>ONAP Microservices Approaches</a:t>
            </a:r>
            <a:endParaRPr lang="en-US" b="1" dirty="0"/>
          </a:p>
        </p:txBody>
      </p:sp>
      <p:sp>
        <p:nvSpPr>
          <p:cNvPr id="4" name="Text Placeholder 3"/>
          <p:cNvSpPr>
            <a:spLocks noGrp="1"/>
          </p:cNvSpPr>
          <p:nvPr>
            <p:ph type="body" sz="quarter" idx="10"/>
          </p:nvPr>
        </p:nvSpPr>
        <p:spPr>
          <a:xfrm>
            <a:off x="192101" y="1075764"/>
            <a:ext cx="11802676" cy="5394191"/>
          </a:xfrm>
        </p:spPr>
        <p:txBody>
          <a:bodyPr>
            <a:normAutofit fontScale="85000" lnSpcReduction="10000"/>
          </a:bodyPr>
          <a:lstStyle/>
          <a:p>
            <a:pPr marL="0" indent="0">
              <a:buNone/>
            </a:pPr>
            <a:r>
              <a:rPr lang="en-US" b="1" dirty="0" smtClean="0">
                <a:solidFill>
                  <a:schemeClr val="tx1"/>
                </a:solidFill>
                <a:latin typeface="Aharoni" panose="02010803020104030203" pitchFamily="2" charset="-79"/>
                <a:cs typeface="Aharoni" panose="02010803020104030203" pitchFamily="2" charset="-79"/>
              </a:rPr>
              <a:t>Three </a:t>
            </a:r>
            <a:r>
              <a:rPr lang="en-US" b="1" dirty="0">
                <a:solidFill>
                  <a:schemeClr val="tx1"/>
                </a:solidFill>
                <a:latin typeface="Aharoni" panose="02010803020104030203" pitchFamily="2" charset="-79"/>
                <a:cs typeface="Aharoni" panose="02010803020104030203" pitchFamily="2" charset="-79"/>
              </a:rPr>
              <a:t>approaches </a:t>
            </a:r>
            <a:r>
              <a:rPr lang="en-US" b="1" dirty="0" smtClean="0">
                <a:solidFill>
                  <a:schemeClr val="tx1"/>
                </a:solidFill>
                <a:latin typeface="Aharoni" panose="02010803020104030203" pitchFamily="2" charset="-79"/>
                <a:cs typeface="Aharoni" panose="02010803020104030203" pitchFamily="2" charset="-79"/>
              </a:rPr>
              <a:t>are being proposed to </a:t>
            </a:r>
            <a:r>
              <a:rPr lang="en-US" b="1" dirty="0">
                <a:solidFill>
                  <a:schemeClr val="tx1"/>
                </a:solidFill>
                <a:latin typeface="Aharoni" panose="02010803020104030203" pitchFamily="2" charset="-79"/>
                <a:cs typeface="Aharoni" panose="02010803020104030203" pitchFamily="2" charset="-79"/>
              </a:rPr>
              <a:t>refine </a:t>
            </a:r>
            <a:r>
              <a:rPr lang="en-US" b="1" dirty="0" smtClean="0">
                <a:solidFill>
                  <a:schemeClr val="tx1"/>
                </a:solidFill>
                <a:latin typeface="Aharoni" panose="02010803020104030203" pitchFamily="2" charset="-79"/>
                <a:cs typeface="Aharoni" panose="02010803020104030203" pitchFamily="2" charset="-79"/>
              </a:rPr>
              <a:t>Microservices </a:t>
            </a:r>
            <a:r>
              <a:rPr lang="en-US" b="1" dirty="0" smtClean="0">
                <a:solidFill>
                  <a:schemeClr val="tx1"/>
                </a:solidFill>
                <a:latin typeface="Aharoni" panose="02010803020104030203" pitchFamily="2" charset="-79"/>
                <a:cs typeface="Aharoni" panose="02010803020104030203" pitchFamily="2" charset="-79"/>
              </a:rPr>
              <a:t>Architecture: </a:t>
            </a:r>
            <a:endParaRPr lang="en-US" b="1" dirty="0">
              <a:solidFill>
                <a:schemeClr val="tx1"/>
              </a:solidFill>
              <a:latin typeface="Aharoni" panose="02010803020104030203" pitchFamily="2" charset="-79"/>
              <a:cs typeface="Aharoni" panose="02010803020104030203" pitchFamily="2" charset="-79"/>
            </a:endParaRPr>
          </a:p>
          <a:p>
            <a:pPr marL="0" indent="0">
              <a:buNone/>
            </a:pPr>
            <a:r>
              <a:rPr lang="en-US" b="1" dirty="0" smtClean="0">
                <a:solidFill>
                  <a:srgbClr val="C00000"/>
                </a:solidFill>
                <a:latin typeface="Aharoni" panose="02010803020104030203" pitchFamily="2" charset="-79"/>
                <a:cs typeface="Aharoni" panose="02010803020104030203" pitchFamily="2" charset="-79"/>
              </a:rPr>
              <a:t>Approach </a:t>
            </a:r>
            <a:r>
              <a:rPr lang="en-US" b="1" dirty="0">
                <a:solidFill>
                  <a:srgbClr val="C00000"/>
                </a:solidFill>
                <a:latin typeface="Aharoni" panose="02010803020104030203" pitchFamily="2" charset="-79"/>
                <a:cs typeface="Aharoni" panose="02010803020104030203" pitchFamily="2" charset="-79"/>
              </a:rPr>
              <a:t>1</a:t>
            </a:r>
            <a:r>
              <a:rPr lang="en-US" b="1" dirty="0">
                <a:solidFill>
                  <a:schemeClr val="tx1"/>
                </a:solidFill>
                <a:latin typeface="Aharoni" panose="02010803020104030203" pitchFamily="2" charset="-79"/>
                <a:cs typeface="Aharoni" panose="02010803020104030203" pitchFamily="2" charset="-79"/>
              </a:rPr>
              <a:t>: </a:t>
            </a:r>
            <a:r>
              <a:rPr lang="en-US" b="1" dirty="0" smtClean="0">
                <a:solidFill>
                  <a:schemeClr val="tx1"/>
                </a:solidFill>
                <a:latin typeface="Aharoni" panose="02010803020104030203" pitchFamily="2" charset="-79"/>
                <a:cs typeface="Aharoni" panose="02010803020104030203" pitchFamily="2" charset="-79"/>
              </a:rPr>
              <a:t>Model-Driven Microservices </a:t>
            </a:r>
          </a:p>
          <a:p>
            <a:pPr lvl="1"/>
            <a:r>
              <a:rPr lang="en-US" b="1" dirty="0">
                <a:solidFill>
                  <a:schemeClr val="tx1"/>
                </a:solidFill>
                <a:latin typeface="Aharoni" panose="02010803020104030203" pitchFamily="2" charset="-79"/>
                <a:cs typeface="Aharoni" panose="02010803020104030203" pitchFamily="2" charset="-79"/>
              </a:rPr>
              <a:t>C</a:t>
            </a:r>
            <a:r>
              <a:rPr lang="en-US" b="1" dirty="0" smtClean="0">
                <a:solidFill>
                  <a:schemeClr val="tx1"/>
                </a:solidFill>
                <a:latin typeface="Aharoni" panose="02010803020104030203" pitchFamily="2" charset="-79"/>
                <a:cs typeface="Aharoni" panose="02010803020104030203" pitchFamily="2" charset="-79"/>
              </a:rPr>
              <a:t>onsolidates configuration </a:t>
            </a:r>
            <a:r>
              <a:rPr lang="en-US" b="1" dirty="0">
                <a:solidFill>
                  <a:schemeClr val="tx1"/>
                </a:solidFill>
                <a:latin typeface="Aharoni" panose="02010803020104030203" pitchFamily="2" charset="-79"/>
                <a:cs typeface="Aharoni" panose="02010803020104030203" pitchFamily="2" charset="-79"/>
              </a:rPr>
              <a:t>and operational models in a logically central place </a:t>
            </a:r>
          </a:p>
          <a:p>
            <a:pPr lvl="1"/>
            <a:r>
              <a:rPr lang="en-US" dirty="0" smtClean="0">
                <a:solidFill>
                  <a:schemeClr val="tx1"/>
                </a:solidFill>
                <a:latin typeface="Aharoni" panose="02010803020104030203" pitchFamily="2" charset="-79"/>
                <a:cs typeface="Aharoni" panose="02010803020104030203" pitchFamily="2" charset="-79"/>
              </a:rPr>
              <a:t>Open </a:t>
            </a:r>
            <a:r>
              <a:rPr lang="en-US" dirty="0">
                <a:solidFill>
                  <a:schemeClr val="tx1"/>
                </a:solidFill>
                <a:latin typeface="Aharoni" panose="02010803020104030203" pitchFamily="2" charset="-79"/>
                <a:cs typeface="Aharoni" panose="02010803020104030203" pitchFamily="2" charset="-79"/>
              </a:rPr>
              <a:t>source implementations </a:t>
            </a:r>
            <a:r>
              <a:rPr lang="en-US" dirty="0" smtClean="0">
                <a:solidFill>
                  <a:schemeClr val="tx1"/>
                </a:solidFill>
                <a:latin typeface="Aharoni" panose="02010803020104030203" pitchFamily="2" charset="-79"/>
                <a:cs typeface="Aharoni" panose="02010803020104030203" pitchFamily="2" charset="-79"/>
              </a:rPr>
              <a:t>examples – </a:t>
            </a:r>
            <a:r>
              <a:rPr lang="en-US" dirty="0">
                <a:solidFill>
                  <a:schemeClr val="tx1"/>
                </a:solidFill>
                <a:latin typeface="Aharoni" panose="02010803020104030203" pitchFamily="2" charset="-79"/>
                <a:cs typeface="Aharoni" panose="02010803020104030203" pitchFamily="2" charset="-79"/>
              </a:rPr>
              <a:t>ODL, ONOS </a:t>
            </a:r>
            <a:r>
              <a:rPr lang="en-US" dirty="0" err="1">
                <a:solidFill>
                  <a:schemeClr val="tx1"/>
                </a:solidFill>
                <a:latin typeface="Aharoni" panose="02010803020104030203" pitchFamily="2" charset="-79"/>
                <a:cs typeface="Aharoni" panose="02010803020104030203" pitchFamily="2" charset="-79"/>
              </a:rPr>
              <a:t>etc</a:t>
            </a:r>
            <a:r>
              <a:rPr lang="en-US" dirty="0" smtClean="0">
                <a:solidFill>
                  <a:schemeClr val="tx1"/>
                </a:solidFill>
                <a:latin typeface="Aharoni" panose="02010803020104030203" pitchFamily="2" charset="-79"/>
                <a:cs typeface="Aharoni" panose="02010803020104030203" pitchFamily="2" charset="-79"/>
              </a:rPr>
              <a:t>, </a:t>
            </a:r>
          </a:p>
          <a:p>
            <a:pPr lvl="1"/>
            <a:r>
              <a:rPr lang="en-US" dirty="0" smtClean="0">
                <a:solidFill>
                  <a:schemeClr val="tx1"/>
                </a:solidFill>
                <a:latin typeface="Aharoni" panose="02010803020104030203" pitchFamily="2" charset="-79"/>
                <a:cs typeface="Aharoni" panose="02010803020104030203" pitchFamily="2" charset="-79"/>
              </a:rPr>
              <a:t>See “</a:t>
            </a:r>
            <a:r>
              <a:rPr lang="en-US" dirty="0">
                <a:solidFill>
                  <a:srgbClr val="0070C0"/>
                </a:solidFill>
                <a:latin typeface="Aharoni" panose="02010803020104030203" pitchFamily="2" charset="-79"/>
                <a:cs typeface="Aharoni" panose="02010803020104030203" pitchFamily="2" charset="-79"/>
              </a:rPr>
              <a:t>D</a:t>
            </a:r>
            <a:r>
              <a:rPr lang="en-US" dirty="0">
                <a:solidFill>
                  <a:srgbClr val="0070C0"/>
                </a:solidFill>
                <a:latin typeface="Aharoni" panose="02010803020104030203" pitchFamily="2" charset="-79"/>
                <a:cs typeface="Aharoni" panose="02010803020104030203" pitchFamily="2" charset="-79"/>
              </a:rPr>
              <a:t>MS proposal</a:t>
            </a:r>
            <a:r>
              <a:rPr lang="en-US" dirty="0" smtClean="0">
                <a:solidFill>
                  <a:schemeClr val="tx1"/>
                </a:solidFill>
                <a:latin typeface="Aharoni" panose="02010803020104030203" pitchFamily="2" charset="-79"/>
                <a:cs typeface="Aharoni" panose="02010803020104030203" pitchFamily="2" charset="-79"/>
              </a:rPr>
              <a:t>” by Alex &amp; Ramesh, referring to </a:t>
            </a:r>
            <a:r>
              <a:rPr lang="en-US" dirty="0">
                <a:solidFill>
                  <a:schemeClr val="tx1"/>
                </a:solidFill>
                <a:latin typeface="Aharoni" panose="02010803020104030203" pitchFamily="2" charset="-79"/>
                <a:cs typeface="Aharoni" panose="02010803020104030203" pitchFamily="2" charset="-79"/>
              </a:rPr>
              <a:t>OSM implementation. </a:t>
            </a:r>
          </a:p>
          <a:p>
            <a:pPr marL="0" indent="0">
              <a:buNone/>
            </a:pPr>
            <a:r>
              <a:rPr lang="en-US" sz="2900" b="1" dirty="0" smtClean="0">
                <a:solidFill>
                  <a:srgbClr val="C00000"/>
                </a:solidFill>
                <a:latin typeface="Aharoni" panose="02010803020104030203" pitchFamily="2" charset="-79"/>
                <a:cs typeface="Aharoni" panose="02010803020104030203" pitchFamily="2" charset="-79"/>
              </a:rPr>
              <a:t>Approach </a:t>
            </a:r>
            <a:r>
              <a:rPr lang="en-US" sz="2900" b="1" dirty="0">
                <a:solidFill>
                  <a:srgbClr val="C00000"/>
                </a:solidFill>
                <a:latin typeface="Aharoni" panose="02010803020104030203" pitchFamily="2" charset="-79"/>
                <a:cs typeface="Aharoni" panose="02010803020104030203" pitchFamily="2" charset="-79"/>
              </a:rPr>
              <a:t>2</a:t>
            </a:r>
            <a:r>
              <a:rPr lang="en-US" b="1" dirty="0">
                <a:solidFill>
                  <a:schemeClr val="tx1"/>
                </a:solidFill>
                <a:latin typeface="Aharoni" panose="02010803020104030203" pitchFamily="2" charset="-79"/>
                <a:cs typeface="Aharoni" panose="02010803020104030203" pitchFamily="2" charset="-79"/>
              </a:rPr>
              <a:t>: Modular Microservices - Leverage </a:t>
            </a:r>
            <a:r>
              <a:rPr lang="en-US" b="1" dirty="0" err="1">
                <a:solidFill>
                  <a:srgbClr val="0070C0"/>
                </a:solidFill>
                <a:latin typeface="Aharoni" panose="02010803020104030203" pitchFamily="2" charset="-79"/>
                <a:cs typeface="Aharoni" panose="02010803020104030203" pitchFamily="2" charset="-79"/>
              </a:rPr>
              <a:t>TMForum</a:t>
            </a:r>
            <a:r>
              <a:rPr lang="en-US" b="1" dirty="0">
                <a:solidFill>
                  <a:srgbClr val="0070C0"/>
                </a:solidFill>
                <a:latin typeface="Aharoni" panose="02010803020104030203" pitchFamily="2" charset="-79"/>
                <a:cs typeface="Aharoni" panose="02010803020104030203" pitchFamily="2" charset="-79"/>
              </a:rPr>
              <a:t> IG1118 </a:t>
            </a:r>
            <a:r>
              <a:rPr lang="en-US" b="1" dirty="0">
                <a:solidFill>
                  <a:schemeClr val="tx1"/>
                </a:solidFill>
                <a:latin typeface="Aharoni" panose="02010803020104030203" pitchFamily="2" charset="-79"/>
                <a:cs typeface="Aharoni" panose="02010803020104030203" pitchFamily="2" charset="-79"/>
              </a:rPr>
              <a:t>Management and Control Continuum </a:t>
            </a:r>
            <a:r>
              <a:rPr lang="en-US" b="1" dirty="0" smtClean="0">
                <a:solidFill>
                  <a:schemeClr val="tx1"/>
                </a:solidFill>
                <a:latin typeface="Aharoni" panose="02010803020104030203" pitchFamily="2" charset="-79"/>
                <a:cs typeface="Aharoni" panose="02010803020104030203" pitchFamily="2" charset="-79"/>
              </a:rPr>
              <a:t>(</a:t>
            </a:r>
            <a:r>
              <a:rPr lang="en-US" b="1" dirty="0" smtClean="0">
                <a:solidFill>
                  <a:srgbClr val="0070C0"/>
                </a:solidFill>
                <a:latin typeface="Aharoni" panose="02010803020104030203" pitchFamily="2" charset="-79"/>
                <a:cs typeface="Aharoni" panose="02010803020104030203" pitchFamily="2" charset="-79"/>
              </a:rPr>
              <a:t>MCC</a:t>
            </a:r>
            <a:r>
              <a:rPr lang="en-US" b="1" dirty="0" smtClean="0">
                <a:solidFill>
                  <a:schemeClr val="tx1"/>
                </a:solidFill>
                <a:latin typeface="Aharoni" panose="02010803020104030203" pitchFamily="2" charset="-79"/>
                <a:cs typeface="Aharoni" panose="02010803020104030203" pitchFamily="2" charset="-79"/>
              </a:rPr>
              <a:t>) and </a:t>
            </a:r>
            <a:r>
              <a:rPr lang="en-US" b="1" dirty="0">
                <a:solidFill>
                  <a:schemeClr val="tx1"/>
                </a:solidFill>
                <a:latin typeface="Aharoni" panose="02010803020104030203" pitchFamily="2" charset="-79"/>
                <a:cs typeface="Aharoni" panose="02010803020104030203" pitchFamily="2" charset="-79"/>
              </a:rPr>
              <a:t>Future Mode of Operation </a:t>
            </a:r>
            <a:r>
              <a:rPr lang="en-US" b="1" dirty="0" smtClean="0">
                <a:solidFill>
                  <a:schemeClr val="tx1"/>
                </a:solidFill>
                <a:latin typeface="Aharoni" panose="02010803020104030203" pitchFamily="2" charset="-79"/>
                <a:cs typeface="Aharoni" panose="02010803020104030203" pitchFamily="2" charset="-79"/>
              </a:rPr>
              <a:t>(</a:t>
            </a:r>
            <a:r>
              <a:rPr lang="en-US" b="1" dirty="0" smtClean="0">
                <a:solidFill>
                  <a:srgbClr val="0070C0"/>
                </a:solidFill>
                <a:latin typeface="Aharoni" panose="02010803020104030203" pitchFamily="2" charset="-79"/>
                <a:cs typeface="Aharoni" panose="02010803020104030203" pitchFamily="2" charset="-79"/>
              </a:rPr>
              <a:t>FMO</a:t>
            </a:r>
            <a:r>
              <a:rPr lang="en-US" b="1" dirty="0" smtClean="0">
                <a:solidFill>
                  <a:schemeClr val="tx1"/>
                </a:solidFill>
                <a:latin typeface="Aharoni" panose="02010803020104030203" pitchFamily="2" charset="-79"/>
                <a:cs typeface="Aharoni" panose="02010803020104030203" pitchFamily="2" charset="-79"/>
              </a:rPr>
              <a:t>) concepts </a:t>
            </a:r>
            <a:endParaRPr lang="en-US" b="1" dirty="0">
              <a:solidFill>
                <a:schemeClr val="tx1"/>
              </a:solidFill>
              <a:latin typeface="Aharoni" panose="02010803020104030203" pitchFamily="2" charset="-79"/>
              <a:cs typeface="Aharoni" panose="02010803020104030203" pitchFamily="2" charset="-79"/>
            </a:endParaRPr>
          </a:p>
          <a:p>
            <a:pPr lvl="1"/>
            <a:r>
              <a:rPr lang="en-US" dirty="0" smtClean="0">
                <a:solidFill>
                  <a:srgbClr val="0070C0"/>
                </a:solidFill>
                <a:latin typeface="Aharoni" panose="02010803020104030203" pitchFamily="2" charset="-79"/>
                <a:cs typeface="Aharoni" panose="02010803020104030203" pitchFamily="2" charset="-79"/>
              </a:rPr>
              <a:t>Based </a:t>
            </a:r>
            <a:r>
              <a:rPr lang="en-US" dirty="0">
                <a:solidFill>
                  <a:srgbClr val="0070C0"/>
                </a:solidFill>
                <a:latin typeface="Aharoni" panose="02010803020104030203" pitchFamily="2" charset="-79"/>
                <a:cs typeface="Aharoni" panose="02010803020104030203" pitchFamily="2" charset="-79"/>
              </a:rPr>
              <a:t>on </a:t>
            </a:r>
            <a:r>
              <a:rPr lang="en-US" dirty="0" smtClean="0">
                <a:solidFill>
                  <a:srgbClr val="0070C0"/>
                </a:solidFill>
                <a:latin typeface="Aharoni" panose="02010803020104030203" pitchFamily="2" charset="-79"/>
                <a:cs typeface="Aharoni" panose="02010803020104030203" pitchFamily="2" charset="-79"/>
              </a:rPr>
              <a:t>DMS proposal</a:t>
            </a:r>
            <a:r>
              <a:rPr lang="en-US" dirty="0" smtClean="0">
                <a:solidFill>
                  <a:schemeClr val="tx1"/>
                </a:solidFill>
                <a:latin typeface="Aharoni" panose="02010803020104030203" pitchFamily="2" charset="-79"/>
                <a:cs typeface="Aharoni" panose="02010803020104030203" pitchFamily="2" charset="-79"/>
              </a:rPr>
              <a:t>, </a:t>
            </a:r>
          </a:p>
          <a:p>
            <a:pPr lvl="1"/>
            <a:r>
              <a:rPr lang="en-US" dirty="0" smtClean="0">
                <a:solidFill>
                  <a:schemeClr val="tx1"/>
                </a:solidFill>
                <a:latin typeface="Aharoni" panose="02010803020104030203" pitchFamily="2" charset="-79"/>
                <a:cs typeface="Aharoni" panose="02010803020104030203" pitchFamily="2" charset="-79"/>
              </a:rPr>
              <a:t>DMS enhancements </a:t>
            </a:r>
            <a:r>
              <a:rPr lang="en-US" dirty="0" smtClean="0">
                <a:solidFill>
                  <a:schemeClr val="tx1"/>
                </a:solidFill>
                <a:latin typeface="Aharoni" panose="02010803020104030203" pitchFamily="2" charset="-79"/>
                <a:cs typeface="Aharoni" panose="02010803020104030203" pitchFamily="2" charset="-79"/>
              </a:rPr>
              <a:t>using a standardized architecture. </a:t>
            </a:r>
            <a:endParaRPr lang="en-US" dirty="0">
              <a:solidFill>
                <a:schemeClr val="tx1"/>
              </a:solidFill>
              <a:latin typeface="Aharoni" panose="02010803020104030203" pitchFamily="2" charset="-79"/>
              <a:cs typeface="Aharoni" panose="02010803020104030203" pitchFamily="2" charset="-79"/>
            </a:endParaRPr>
          </a:p>
          <a:p>
            <a:pPr lvl="1">
              <a:buFontTx/>
              <a:buChar char="-"/>
            </a:pPr>
            <a:r>
              <a:rPr lang="en-US" dirty="0" smtClean="0">
                <a:solidFill>
                  <a:schemeClr val="tx1"/>
                </a:solidFill>
                <a:latin typeface="Aharoni" panose="02010803020104030203" pitchFamily="2" charset="-79"/>
                <a:cs typeface="Aharoni" panose="02010803020104030203" pitchFamily="2" charset="-79"/>
              </a:rPr>
              <a:t>Primarily </a:t>
            </a:r>
            <a:r>
              <a:rPr lang="en-US" dirty="0">
                <a:solidFill>
                  <a:schemeClr val="tx1"/>
                </a:solidFill>
                <a:latin typeface="Aharoni" panose="02010803020104030203" pitchFamily="2" charset="-79"/>
                <a:cs typeface="Aharoni" panose="02010803020104030203" pitchFamily="2" charset="-79"/>
              </a:rPr>
              <a:t>focused on structuring </a:t>
            </a:r>
            <a:r>
              <a:rPr lang="en-US" dirty="0" err="1">
                <a:solidFill>
                  <a:schemeClr val="tx1"/>
                </a:solidFill>
                <a:latin typeface="Aharoni" panose="02010803020104030203" pitchFamily="2" charset="-79"/>
                <a:cs typeface="Aharoni" panose="02010803020104030203" pitchFamily="2" charset="-79"/>
              </a:rPr>
              <a:t>microservices</a:t>
            </a:r>
            <a:r>
              <a:rPr lang="en-US" dirty="0">
                <a:solidFill>
                  <a:schemeClr val="tx1"/>
                </a:solidFill>
                <a:latin typeface="Aharoni" panose="02010803020104030203" pitchFamily="2" charset="-79"/>
                <a:cs typeface="Aharoni" panose="02010803020104030203" pitchFamily="2" charset="-79"/>
              </a:rPr>
              <a:t> and components in a </a:t>
            </a:r>
            <a:r>
              <a:rPr lang="en-US" dirty="0">
                <a:solidFill>
                  <a:srgbClr val="00B0F0"/>
                </a:solidFill>
                <a:latin typeface="Aharoni" panose="02010803020104030203" pitchFamily="2" charset="-79"/>
                <a:cs typeface="Aharoni" panose="02010803020104030203" pitchFamily="2" charset="-79"/>
              </a:rPr>
              <a:t>hierarchical</a:t>
            </a:r>
            <a:r>
              <a:rPr lang="en-US" dirty="0">
                <a:solidFill>
                  <a:schemeClr val="tx1"/>
                </a:solidFill>
                <a:latin typeface="Aharoni" panose="02010803020104030203" pitchFamily="2" charset="-79"/>
                <a:cs typeface="Aharoni" panose="02010803020104030203" pitchFamily="2" charset="-79"/>
              </a:rPr>
              <a:t> “Lego blocks” </a:t>
            </a:r>
            <a:endParaRPr lang="en-US" dirty="0" smtClean="0">
              <a:solidFill>
                <a:schemeClr val="tx1"/>
              </a:solidFill>
              <a:latin typeface="Aharoni" panose="02010803020104030203" pitchFamily="2" charset="-79"/>
              <a:cs typeface="Aharoni" panose="02010803020104030203" pitchFamily="2" charset="-79"/>
            </a:endParaRPr>
          </a:p>
          <a:p>
            <a:pPr lvl="1">
              <a:buFontTx/>
              <a:buChar char="-"/>
            </a:pPr>
            <a:r>
              <a:rPr lang="en-US" dirty="0" smtClean="0">
                <a:solidFill>
                  <a:schemeClr val="tx1"/>
                </a:solidFill>
                <a:latin typeface="Aharoni" panose="02010803020104030203" pitchFamily="2" charset="-79"/>
                <a:cs typeface="Aharoni" panose="02010803020104030203" pitchFamily="2" charset="-79"/>
              </a:rPr>
              <a:t>These units can </a:t>
            </a:r>
            <a:r>
              <a:rPr lang="en-US" dirty="0">
                <a:solidFill>
                  <a:schemeClr val="tx1"/>
                </a:solidFill>
                <a:latin typeface="Aharoni" panose="02010803020104030203" pitchFamily="2" charset="-79"/>
                <a:cs typeface="Aharoni" panose="02010803020104030203" pitchFamily="2" charset="-79"/>
              </a:rPr>
              <a:t>be mixed and matched to create management and control functions. </a:t>
            </a:r>
          </a:p>
          <a:p>
            <a:pPr marL="0" indent="0">
              <a:buNone/>
            </a:pPr>
            <a:r>
              <a:rPr lang="en-US" sz="2900" b="1" dirty="0" smtClean="0">
                <a:solidFill>
                  <a:srgbClr val="C00000"/>
                </a:solidFill>
                <a:latin typeface="Aharoni" panose="02010803020104030203" pitchFamily="2" charset="-79"/>
                <a:cs typeface="Aharoni" panose="02010803020104030203" pitchFamily="2" charset="-79"/>
              </a:rPr>
              <a:t>Approach </a:t>
            </a:r>
            <a:r>
              <a:rPr lang="en-US" sz="2900" b="1" dirty="0">
                <a:solidFill>
                  <a:srgbClr val="C00000"/>
                </a:solidFill>
                <a:latin typeface="Aharoni" panose="02010803020104030203" pitchFamily="2" charset="-79"/>
                <a:cs typeface="Aharoni" panose="02010803020104030203" pitchFamily="2" charset="-79"/>
              </a:rPr>
              <a:t>3</a:t>
            </a:r>
            <a:r>
              <a:rPr lang="en-US" b="1" dirty="0">
                <a:solidFill>
                  <a:schemeClr val="tx1"/>
                </a:solidFill>
                <a:latin typeface="Aharoni" panose="02010803020104030203" pitchFamily="2" charset="-79"/>
                <a:cs typeface="Aharoni" panose="02010803020104030203" pitchFamily="2" charset="-79"/>
              </a:rPr>
              <a:t>: Cloud Native </a:t>
            </a:r>
            <a:r>
              <a:rPr lang="en-US" b="1" dirty="0" smtClean="0">
                <a:solidFill>
                  <a:schemeClr val="tx1"/>
                </a:solidFill>
                <a:latin typeface="Aharoni" panose="02010803020104030203" pitchFamily="2" charset="-79"/>
                <a:cs typeface="Aharoni" panose="02010803020104030203" pitchFamily="2" charset="-79"/>
              </a:rPr>
              <a:t>Microservices </a:t>
            </a:r>
            <a:r>
              <a:rPr lang="en-US" b="1" dirty="0" smtClean="0">
                <a:solidFill>
                  <a:schemeClr val="tx1"/>
                </a:solidFill>
                <a:latin typeface="Aharoni" panose="02010803020104030203" pitchFamily="2" charset="-79"/>
                <a:cs typeface="Aharoni" panose="02010803020104030203" pitchFamily="2" charset="-79"/>
              </a:rPr>
              <a:t>Design </a:t>
            </a:r>
            <a:endParaRPr lang="en-US" b="1" dirty="0">
              <a:solidFill>
                <a:schemeClr val="tx1"/>
              </a:solidFill>
              <a:latin typeface="Aharoni" panose="02010803020104030203" pitchFamily="2" charset="-79"/>
              <a:cs typeface="Aharoni" panose="02010803020104030203" pitchFamily="2" charset="-79"/>
            </a:endParaRPr>
          </a:p>
          <a:p>
            <a:pPr marL="457200" lvl="1" indent="0">
              <a:buNone/>
            </a:pPr>
            <a:r>
              <a:rPr lang="en-US" b="1" dirty="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Based on the </a:t>
            </a:r>
            <a:r>
              <a:rPr lang="en-US" b="1" dirty="0">
                <a:solidFill>
                  <a:srgbClr val="0070C0"/>
                </a:solidFill>
                <a:latin typeface="Aharoni" panose="02010803020104030203" pitchFamily="2" charset="-79"/>
                <a:cs typeface="Aharoni" panose="02010803020104030203" pitchFamily="2" charset="-79"/>
              </a:rPr>
              <a:t>Service Mesh </a:t>
            </a:r>
            <a:r>
              <a:rPr lang="en-US" dirty="0" smtClean="0">
                <a:solidFill>
                  <a:schemeClr val="tx1"/>
                </a:solidFill>
                <a:latin typeface="Aharoni" panose="02010803020104030203" pitchFamily="2" charset="-79"/>
                <a:cs typeface="Aharoni" panose="02010803020104030203" pitchFamily="2" charset="-79"/>
              </a:rPr>
              <a:t>techniques </a:t>
            </a:r>
            <a:r>
              <a:rPr lang="en-US" dirty="0">
                <a:solidFill>
                  <a:schemeClr val="tx1"/>
                </a:solidFill>
                <a:latin typeface="Aharoni" panose="02010803020104030203" pitchFamily="2" charset="-79"/>
                <a:cs typeface="Aharoni" panose="02010803020104030203" pitchFamily="2" charset="-79"/>
              </a:rPr>
              <a:t>used in the cloud native world. </a:t>
            </a:r>
          </a:p>
          <a:p>
            <a:pPr marL="457200" lvl="1" indent="0">
              <a:buNone/>
            </a:pPr>
            <a:r>
              <a:rPr lang="en-US" dirty="0">
                <a:solidFill>
                  <a:schemeClr val="tx1"/>
                </a:solidFill>
                <a:latin typeface="Aharoni" panose="02010803020104030203" pitchFamily="2" charset="-79"/>
                <a:cs typeface="Aharoni" panose="02010803020104030203" pitchFamily="2" charset="-79"/>
              </a:rPr>
              <a:t>- Mainly an implementation approach than a consistent </a:t>
            </a:r>
            <a:r>
              <a:rPr lang="en-US" dirty="0" err="1" smtClean="0">
                <a:solidFill>
                  <a:schemeClr val="tx1"/>
                </a:solidFill>
                <a:latin typeface="Aharoni" panose="02010803020104030203" pitchFamily="2" charset="-79"/>
                <a:cs typeface="Aharoni" panose="02010803020104030203" pitchFamily="2" charset="-79"/>
              </a:rPr>
              <a:t>microservices</a:t>
            </a:r>
            <a:r>
              <a:rPr lang="en-US" dirty="0" smtClean="0">
                <a:solidFill>
                  <a:schemeClr val="tx1"/>
                </a:solidFill>
                <a:latin typeface="Aharoni" panose="02010803020104030203" pitchFamily="2" charset="-79"/>
                <a:cs typeface="Aharoni" panose="02010803020104030203" pitchFamily="2" charset="-79"/>
              </a:rPr>
              <a:t> </a:t>
            </a:r>
            <a:r>
              <a:rPr lang="en-US" dirty="0">
                <a:solidFill>
                  <a:schemeClr val="tx1"/>
                </a:solidFill>
                <a:latin typeface="Aharoni" panose="02010803020104030203" pitchFamily="2" charset="-79"/>
                <a:cs typeface="Aharoni" panose="02010803020104030203" pitchFamily="2" charset="-79"/>
              </a:rPr>
              <a:t>design methodology. </a:t>
            </a:r>
          </a:p>
          <a:p>
            <a:pPr marL="0" indent="0">
              <a:buNone/>
            </a:pPr>
            <a:r>
              <a:rPr lang="en-US" b="1" dirty="0">
                <a:solidFill>
                  <a:schemeClr val="tx1"/>
                </a:solidFill>
                <a:latin typeface="Aharoni" panose="02010803020104030203" pitchFamily="2" charset="-79"/>
                <a:cs typeface="Aharoni" panose="02010803020104030203" pitchFamily="2" charset="-79"/>
              </a:rPr>
              <a:t>Above approaches are </a:t>
            </a:r>
            <a:r>
              <a:rPr lang="en-US" b="1" dirty="0">
                <a:solidFill>
                  <a:srgbClr val="0070C0"/>
                </a:solidFill>
                <a:latin typeface="Aharoni" panose="02010803020104030203" pitchFamily="2" charset="-79"/>
                <a:cs typeface="Aharoni" panose="02010803020104030203" pitchFamily="2" charset="-79"/>
              </a:rPr>
              <a:t>complementary</a:t>
            </a:r>
            <a:r>
              <a:rPr lang="en-US" b="1" dirty="0">
                <a:solidFill>
                  <a:schemeClr val="tx1"/>
                </a:solidFill>
                <a:latin typeface="Aharoni" panose="02010803020104030203" pitchFamily="2" charset="-79"/>
                <a:cs typeface="Aharoni" panose="02010803020104030203" pitchFamily="2" charset="-79"/>
              </a:rPr>
              <a:t> to each other and not </a:t>
            </a:r>
            <a:r>
              <a:rPr lang="en-US" b="1" dirty="0" smtClean="0">
                <a:solidFill>
                  <a:schemeClr val="tx1"/>
                </a:solidFill>
                <a:latin typeface="Aharoni" panose="02010803020104030203" pitchFamily="2" charset="-79"/>
                <a:cs typeface="Aharoni" panose="02010803020104030203" pitchFamily="2" charset="-79"/>
              </a:rPr>
              <a:t>exclusive. </a:t>
            </a:r>
            <a:endParaRPr lang="en-US" b="1"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030479708"/>
      </p:ext>
    </p:extLst>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r>
              <a:rPr lang="en-US" b="1" dirty="0" smtClean="0"/>
              <a:t>Approach 1: Model Driven Microservices</a:t>
            </a:r>
            <a:br>
              <a:rPr lang="en-US" b="1" dirty="0" smtClean="0"/>
            </a:br>
            <a:r>
              <a:rPr lang="en-US" b="1" dirty="0" smtClean="0"/>
              <a:t/>
            </a:r>
            <a:br>
              <a:rPr lang="en-US" b="1" dirty="0" smtClean="0"/>
            </a:br>
            <a:r>
              <a:rPr lang="en-US" sz="3600" b="1" dirty="0" smtClean="0"/>
              <a:t> </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12</a:t>
            </a:fld>
            <a:endParaRPr lang="en-US" dirty="0"/>
          </a:p>
        </p:txBody>
      </p:sp>
    </p:spTree>
    <p:extLst>
      <p:ext uri="{BB962C8B-B14F-4D97-AF65-F5344CB8AC3E}">
        <p14:creationId xmlns:p14="http://schemas.microsoft.com/office/powerpoint/2010/main" val="2557536121"/>
      </p:ext>
    </p:extLst>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13</a:t>
            </a:fld>
            <a:endParaRPr lang="en-US" dirty="0"/>
          </a:p>
        </p:txBody>
      </p:sp>
      <p:sp>
        <p:nvSpPr>
          <p:cNvPr id="3" name="Title 2"/>
          <p:cNvSpPr>
            <a:spLocks noGrp="1"/>
          </p:cNvSpPr>
          <p:nvPr>
            <p:ph type="title"/>
          </p:nvPr>
        </p:nvSpPr>
        <p:spPr/>
        <p:txBody>
          <a:bodyPr>
            <a:noAutofit/>
          </a:bodyPr>
          <a:lstStyle/>
          <a:p>
            <a:pPr algn="ctr"/>
            <a:r>
              <a:rPr lang="en-US" sz="3200" b="1" dirty="0" smtClean="0"/>
              <a:t>Approach 1 - Domain-Driven Design (DDD) Concept</a:t>
            </a:r>
            <a:endParaRPr lang="en-US" sz="3200" b="1" dirty="0"/>
          </a:p>
        </p:txBody>
      </p:sp>
      <p:sp>
        <p:nvSpPr>
          <p:cNvPr id="4" name="Text Placeholder 3"/>
          <p:cNvSpPr>
            <a:spLocks noGrp="1"/>
          </p:cNvSpPr>
          <p:nvPr>
            <p:ph type="body" sz="quarter" idx="10"/>
          </p:nvPr>
        </p:nvSpPr>
        <p:spPr>
          <a:xfrm>
            <a:off x="314960" y="960120"/>
            <a:ext cx="11877039" cy="5564169"/>
          </a:xfrm>
        </p:spPr>
        <p:txBody>
          <a:bodyPr>
            <a:noAutofit/>
          </a:bodyPr>
          <a:lstStyle/>
          <a:p>
            <a:pPr marL="0" indent="0">
              <a:buNone/>
            </a:pPr>
            <a:r>
              <a:rPr lang="en-US" dirty="0" smtClean="0">
                <a:solidFill>
                  <a:schemeClr val="tx1"/>
                </a:solidFill>
                <a:latin typeface="Aharoni" panose="02010803020104030203" pitchFamily="2" charset="-79"/>
                <a:cs typeface="Aharoni" panose="02010803020104030203" pitchFamily="2" charset="-79"/>
              </a:rPr>
              <a:t>What’s DDD?</a:t>
            </a:r>
          </a:p>
          <a:p>
            <a:r>
              <a:rPr lang="en-US" sz="2000" dirty="0" smtClean="0">
                <a:solidFill>
                  <a:schemeClr val="tx1"/>
                </a:solidFill>
                <a:latin typeface="Aharoni" panose="02010803020104030203" pitchFamily="2" charset="-79"/>
                <a:cs typeface="Aharoni" panose="02010803020104030203" pitchFamily="2" charset="-79"/>
              </a:rPr>
              <a:t>A Top-down approach of designing Microservices </a:t>
            </a:r>
          </a:p>
          <a:p>
            <a:pPr lvl="1"/>
            <a:r>
              <a:rPr lang="en-US" sz="1600" dirty="0" smtClean="0">
                <a:solidFill>
                  <a:schemeClr val="tx1"/>
                </a:solidFill>
                <a:latin typeface="Aharoni" panose="02010803020104030203" pitchFamily="2" charset="-79"/>
                <a:cs typeface="Aharoni" panose="02010803020104030203" pitchFamily="2" charset="-79"/>
              </a:rPr>
              <a:t>modeling is based </a:t>
            </a:r>
            <a:r>
              <a:rPr lang="en-US" sz="1600" dirty="0">
                <a:solidFill>
                  <a:schemeClr val="tx1"/>
                </a:solidFill>
                <a:latin typeface="Aharoni" panose="02010803020104030203" pitchFamily="2" charset="-79"/>
                <a:cs typeface="Aharoni" panose="02010803020104030203" pitchFamily="2" charset="-79"/>
              </a:rPr>
              <a:t>on the </a:t>
            </a:r>
            <a:r>
              <a:rPr lang="en-US" sz="1600" dirty="0" smtClean="0">
                <a:solidFill>
                  <a:srgbClr val="0070C0"/>
                </a:solidFill>
                <a:latin typeface="Aharoni" panose="02010803020104030203" pitchFamily="2" charset="-79"/>
                <a:cs typeface="Aharoni" panose="02010803020104030203" pitchFamily="2" charset="-79"/>
              </a:rPr>
              <a:t>domain of business </a:t>
            </a:r>
          </a:p>
          <a:p>
            <a:r>
              <a:rPr lang="en-US" sz="2000" dirty="0" smtClean="0">
                <a:solidFill>
                  <a:schemeClr val="tx1"/>
                </a:solidFill>
                <a:latin typeface="Aharoni" panose="02010803020104030203" pitchFamily="2" charset="-79"/>
                <a:cs typeface="Aharoni" panose="02010803020104030203" pitchFamily="2" charset="-79"/>
              </a:rPr>
              <a:t>An example for “Domain” in ONAP: </a:t>
            </a:r>
            <a:endParaRPr lang="en-US" sz="2000" dirty="0">
              <a:solidFill>
                <a:schemeClr val="tx1"/>
              </a:solidFill>
              <a:latin typeface="Aharoni" panose="02010803020104030203" pitchFamily="2" charset="-79"/>
              <a:cs typeface="Aharoni" panose="02010803020104030203" pitchFamily="2" charset="-79"/>
            </a:endParaRPr>
          </a:p>
          <a:p>
            <a:pPr lvl="1"/>
            <a:r>
              <a:rPr lang="en-US" sz="1600" dirty="0">
                <a:solidFill>
                  <a:srgbClr val="0070C0"/>
                </a:solidFill>
                <a:latin typeface="Aharoni" panose="02010803020104030203" pitchFamily="2" charset="-79"/>
                <a:cs typeface="Aharoni" panose="02010803020104030203" pitchFamily="2" charset="-79"/>
              </a:rPr>
              <a:t>Hybrid Telecom Service Orchestration and Management  </a:t>
            </a:r>
          </a:p>
          <a:p>
            <a:r>
              <a:rPr lang="en-US" sz="2000" dirty="0" smtClean="0">
                <a:solidFill>
                  <a:schemeClr val="tx1"/>
                </a:solidFill>
                <a:latin typeface="Aharoni" panose="02010803020104030203" pitchFamily="2" charset="-79"/>
                <a:cs typeface="Aharoni" panose="02010803020104030203" pitchFamily="2" charset="-79"/>
              </a:rPr>
              <a:t>For</a:t>
            </a:r>
            <a:r>
              <a:rPr lang="en-US" sz="2000" dirty="0" smtClean="0">
                <a:solidFill>
                  <a:schemeClr val="tx1"/>
                </a:solidFill>
                <a:latin typeface="Aharoni" panose="02010803020104030203" pitchFamily="2" charset="-79"/>
                <a:cs typeface="Aharoni" panose="02010803020104030203" pitchFamily="2" charset="-79"/>
              </a:rPr>
              <a:t> </a:t>
            </a:r>
            <a:r>
              <a:rPr lang="en-US" sz="2000" dirty="0">
                <a:solidFill>
                  <a:schemeClr val="tx1"/>
                </a:solidFill>
                <a:latin typeface="Aharoni" panose="02010803020104030203" pitchFamily="2" charset="-79"/>
                <a:cs typeface="Aharoni" panose="02010803020104030203" pitchFamily="2" charset="-79"/>
              </a:rPr>
              <a:t>building </a:t>
            </a:r>
            <a:r>
              <a:rPr lang="en-US" sz="2000" dirty="0" smtClean="0">
                <a:solidFill>
                  <a:schemeClr val="tx1"/>
                </a:solidFill>
                <a:latin typeface="Aharoni" panose="02010803020104030203" pitchFamily="2" charset="-79"/>
                <a:cs typeface="Aharoni" panose="02010803020104030203" pitchFamily="2" charset="-79"/>
              </a:rPr>
              <a:t>applications DDD:</a:t>
            </a:r>
            <a:endParaRPr lang="en-US" sz="2000" dirty="0" smtClean="0">
              <a:solidFill>
                <a:schemeClr val="tx1"/>
              </a:solidFill>
              <a:latin typeface="Aharoni" panose="02010803020104030203" pitchFamily="2" charset="-79"/>
              <a:cs typeface="Aharoni" panose="02010803020104030203" pitchFamily="2" charset="-79"/>
            </a:endParaRPr>
          </a:p>
          <a:p>
            <a:pPr lvl="1"/>
            <a:r>
              <a:rPr lang="en-US" sz="1600" dirty="0" smtClean="0">
                <a:solidFill>
                  <a:schemeClr val="tx1"/>
                </a:solidFill>
                <a:latin typeface="Aharoni" panose="02010803020104030203" pitchFamily="2" charset="-79"/>
                <a:cs typeface="Aharoni" panose="02010803020104030203" pitchFamily="2" charset="-79"/>
              </a:rPr>
              <a:t>talks </a:t>
            </a:r>
            <a:r>
              <a:rPr lang="en-US" sz="1600" dirty="0">
                <a:solidFill>
                  <a:schemeClr val="tx1"/>
                </a:solidFill>
                <a:latin typeface="Aharoni" panose="02010803020104030203" pitchFamily="2" charset="-79"/>
                <a:cs typeface="Aharoni" panose="02010803020104030203" pitchFamily="2" charset="-79"/>
              </a:rPr>
              <a:t>about problems as </a:t>
            </a:r>
            <a:r>
              <a:rPr lang="en-US" sz="1600" dirty="0" smtClean="0">
                <a:solidFill>
                  <a:schemeClr val="tx1"/>
                </a:solidFill>
                <a:latin typeface="Aharoni" panose="02010803020104030203" pitchFamily="2" charset="-79"/>
                <a:cs typeface="Aharoni" panose="02010803020104030203" pitchFamily="2" charset="-79"/>
              </a:rPr>
              <a:t>domains</a:t>
            </a:r>
          </a:p>
          <a:p>
            <a:pPr lvl="1"/>
            <a:r>
              <a:rPr lang="en-US" sz="1600" dirty="0" smtClean="0">
                <a:solidFill>
                  <a:schemeClr val="tx1"/>
                </a:solidFill>
                <a:latin typeface="Aharoni" panose="02010803020104030203" pitchFamily="2" charset="-79"/>
                <a:cs typeface="Aharoni" panose="02010803020104030203" pitchFamily="2" charset="-79"/>
              </a:rPr>
              <a:t>describes </a:t>
            </a:r>
            <a:r>
              <a:rPr lang="en-US" sz="1600" dirty="0">
                <a:solidFill>
                  <a:schemeClr val="tx1"/>
                </a:solidFill>
                <a:latin typeface="Aharoni" panose="02010803020104030203" pitchFamily="2" charset="-79"/>
                <a:cs typeface="Aharoni" panose="02010803020104030203" pitchFamily="2" charset="-79"/>
              </a:rPr>
              <a:t>independent problem areas as </a:t>
            </a:r>
            <a:r>
              <a:rPr lang="en-US" sz="1600" dirty="0">
                <a:solidFill>
                  <a:srgbClr val="0070C0"/>
                </a:solidFill>
                <a:latin typeface="Aharoni" panose="02010803020104030203" pitchFamily="2" charset="-79"/>
                <a:cs typeface="Aharoni" panose="02010803020104030203" pitchFamily="2" charset="-79"/>
              </a:rPr>
              <a:t>Bounded Contexts </a:t>
            </a:r>
          </a:p>
          <a:p>
            <a:pPr lvl="1"/>
            <a:r>
              <a:rPr lang="en-US" sz="1600" dirty="0">
                <a:solidFill>
                  <a:schemeClr val="tx1"/>
                </a:solidFill>
                <a:latin typeface="Aharoni" panose="02010803020104030203" pitchFamily="2" charset="-79"/>
                <a:cs typeface="Aharoni" panose="02010803020104030203" pitchFamily="2" charset="-79"/>
              </a:rPr>
              <a:t>E</a:t>
            </a:r>
            <a:r>
              <a:rPr lang="en-US" sz="1600" dirty="0" smtClean="0">
                <a:solidFill>
                  <a:schemeClr val="tx1"/>
                </a:solidFill>
                <a:latin typeface="Aharoni" panose="02010803020104030203" pitchFamily="2" charset="-79"/>
                <a:cs typeface="Aharoni" panose="02010803020104030203" pitchFamily="2" charset="-79"/>
              </a:rPr>
              <a:t>ach </a:t>
            </a:r>
            <a:r>
              <a:rPr lang="en-US" sz="1600" dirty="0">
                <a:solidFill>
                  <a:schemeClr val="tx1"/>
                </a:solidFill>
                <a:latin typeface="Aharoni" panose="02010803020104030203" pitchFamily="2" charset="-79"/>
                <a:cs typeface="Aharoni" panose="02010803020104030203" pitchFamily="2" charset="-79"/>
              </a:rPr>
              <a:t>Bounded Context correlates to a </a:t>
            </a:r>
            <a:r>
              <a:rPr lang="en-US" sz="1600" dirty="0" err="1" smtClean="0">
                <a:solidFill>
                  <a:schemeClr val="tx1"/>
                </a:solidFill>
                <a:latin typeface="Aharoni" panose="02010803020104030203" pitchFamily="2" charset="-79"/>
                <a:cs typeface="Aharoni" panose="02010803020104030203" pitchFamily="2" charset="-79"/>
              </a:rPr>
              <a:t>microservice</a:t>
            </a:r>
            <a:endParaRPr lang="en-US" sz="1600" dirty="0" smtClean="0">
              <a:solidFill>
                <a:schemeClr val="tx1"/>
              </a:solidFill>
              <a:latin typeface="Aharoni" panose="02010803020104030203" pitchFamily="2" charset="-79"/>
              <a:cs typeface="Aharoni" panose="02010803020104030203" pitchFamily="2" charset="-79"/>
            </a:endParaRPr>
          </a:p>
          <a:p>
            <a:r>
              <a:rPr lang="en-US" sz="2000" dirty="0" smtClean="0">
                <a:solidFill>
                  <a:schemeClr val="tx1"/>
                </a:solidFill>
                <a:latin typeface="Aharoni" panose="02010803020104030203" pitchFamily="2" charset="-79"/>
                <a:cs typeface="Aharoni" panose="02010803020104030203" pitchFamily="2" charset="-79"/>
              </a:rPr>
              <a:t>Bounded contexts own its own </a:t>
            </a:r>
            <a:endParaRPr lang="en-US" sz="2000" dirty="0" smtClean="0">
              <a:solidFill>
                <a:schemeClr val="tx1"/>
              </a:solidFill>
              <a:latin typeface="Aharoni" panose="02010803020104030203" pitchFamily="2" charset="-79"/>
              <a:cs typeface="Aharoni" panose="02010803020104030203" pitchFamily="2" charset="-79"/>
            </a:endParaRPr>
          </a:p>
          <a:p>
            <a:pPr lvl="1"/>
            <a:r>
              <a:rPr lang="en-US" sz="1600" dirty="0" smtClean="0">
                <a:solidFill>
                  <a:schemeClr val="tx1"/>
                </a:solidFill>
                <a:latin typeface="Aharoni" panose="02010803020104030203" pitchFamily="2" charset="-79"/>
                <a:cs typeface="Aharoni" panose="02010803020104030203" pitchFamily="2" charset="-79"/>
              </a:rPr>
              <a:t>domain </a:t>
            </a:r>
            <a:r>
              <a:rPr lang="en-US" sz="1600" dirty="0" smtClean="0">
                <a:solidFill>
                  <a:schemeClr val="tx1"/>
                </a:solidFill>
                <a:latin typeface="Aharoni" panose="02010803020104030203" pitchFamily="2" charset="-79"/>
                <a:cs typeface="Aharoni" panose="02010803020104030203" pitchFamily="2" charset="-79"/>
              </a:rPr>
              <a:t>data, </a:t>
            </a:r>
            <a:endParaRPr lang="en-US" sz="1600" dirty="0" smtClean="0">
              <a:solidFill>
                <a:schemeClr val="tx1"/>
              </a:solidFill>
              <a:latin typeface="Aharoni" panose="02010803020104030203" pitchFamily="2" charset="-79"/>
              <a:cs typeface="Aharoni" panose="02010803020104030203" pitchFamily="2" charset="-79"/>
            </a:endParaRPr>
          </a:p>
          <a:p>
            <a:pPr lvl="1"/>
            <a:r>
              <a:rPr lang="en-US" sz="1600" dirty="0" smtClean="0">
                <a:solidFill>
                  <a:schemeClr val="tx1"/>
                </a:solidFill>
                <a:latin typeface="Aharoni" panose="02010803020104030203" pitchFamily="2" charset="-79"/>
                <a:cs typeface="Aharoni" panose="02010803020104030203" pitchFamily="2" charset="-79"/>
              </a:rPr>
              <a:t>logic </a:t>
            </a:r>
            <a:r>
              <a:rPr lang="en-US" sz="1600" dirty="0" smtClean="0">
                <a:solidFill>
                  <a:schemeClr val="tx1"/>
                </a:solidFill>
                <a:latin typeface="Aharoni" panose="02010803020104030203" pitchFamily="2" charset="-79"/>
                <a:cs typeface="Aharoni" panose="02010803020104030203" pitchFamily="2" charset="-79"/>
              </a:rPr>
              <a:t>and </a:t>
            </a:r>
            <a:endParaRPr lang="en-US" sz="1600" dirty="0" smtClean="0">
              <a:solidFill>
                <a:schemeClr val="tx1"/>
              </a:solidFill>
              <a:latin typeface="Aharoni" panose="02010803020104030203" pitchFamily="2" charset="-79"/>
              <a:cs typeface="Aharoni" panose="02010803020104030203" pitchFamily="2" charset="-79"/>
            </a:endParaRPr>
          </a:p>
          <a:p>
            <a:pPr lvl="1"/>
            <a:r>
              <a:rPr lang="en-US" sz="1600" dirty="0" smtClean="0">
                <a:solidFill>
                  <a:schemeClr val="tx1"/>
                </a:solidFill>
                <a:latin typeface="Aharoni" panose="02010803020104030203" pitchFamily="2" charset="-79"/>
                <a:cs typeface="Aharoni" panose="02010803020104030203" pitchFamily="2" charset="-79"/>
              </a:rPr>
              <a:t>behavior </a:t>
            </a:r>
            <a:endParaRPr lang="en-US" sz="1600" dirty="0" smtClean="0">
              <a:solidFill>
                <a:schemeClr val="tx1"/>
              </a:solidFill>
              <a:latin typeface="Aharoni" panose="02010803020104030203" pitchFamily="2" charset="-79"/>
              <a:cs typeface="Aharoni" panose="02010803020104030203" pitchFamily="2" charset="-79"/>
            </a:endParaRPr>
          </a:p>
          <a:p>
            <a:r>
              <a:rPr lang="en-US" sz="2000" dirty="0">
                <a:solidFill>
                  <a:schemeClr val="tx1"/>
                </a:solidFill>
                <a:latin typeface="Aharoni" panose="02010803020104030203" pitchFamily="2" charset="-79"/>
                <a:cs typeface="Aharoni" panose="02010803020104030203" pitchFamily="2" charset="-79"/>
              </a:rPr>
              <a:t>D</a:t>
            </a:r>
            <a:r>
              <a:rPr lang="en-US" sz="2000" dirty="0" smtClean="0">
                <a:solidFill>
                  <a:schemeClr val="tx1"/>
                </a:solidFill>
                <a:latin typeface="Aharoni" panose="02010803020104030203" pitchFamily="2" charset="-79"/>
                <a:cs typeface="Aharoni" panose="02010803020104030203" pitchFamily="2" charset="-79"/>
              </a:rPr>
              <a:t>omain </a:t>
            </a:r>
            <a:r>
              <a:rPr lang="en-US" sz="2000" dirty="0" smtClean="0">
                <a:solidFill>
                  <a:schemeClr val="tx1"/>
                </a:solidFill>
                <a:latin typeface="Aharoni" panose="02010803020104030203" pitchFamily="2" charset="-79"/>
                <a:cs typeface="Aharoni" panose="02010803020104030203" pitchFamily="2" charset="-79"/>
              </a:rPr>
              <a:t>model for </a:t>
            </a:r>
            <a:r>
              <a:rPr lang="en-US" sz="2000" dirty="0">
                <a:solidFill>
                  <a:schemeClr val="tx1"/>
                </a:solidFill>
                <a:latin typeface="Aharoni" panose="02010803020104030203" pitchFamily="2" charset="-79"/>
                <a:cs typeface="Aharoni" panose="02010803020104030203" pitchFamily="2" charset="-79"/>
              </a:rPr>
              <a:t>each Bounded </a:t>
            </a:r>
            <a:r>
              <a:rPr lang="en-US" sz="2000" dirty="0" smtClean="0">
                <a:solidFill>
                  <a:schemeClr val="tx1"/>
                </a:solidFill>
                <a:latin typeface="Aharoni" panose="02010803020104030203" pitchFamily="2" charset="-79"/>
                <a:cs typeface="Aharoni" panose="02010803020104030203" pitchFamily="2" charset="-79"/>
              </a:rPr>
              <a:t>Context </a:t>
            </a:r>
            <a:r>
              <a:rPr lang="en-US" sz="2000" dirty="0" smtClean="0">
                <a:solidFill>
                  <a:schemeClr val="tx1"/>
                </a:solidFill>
                <a:latin typeface="Aharoni" panose="02010803020104030203" pitchFamily="2" charset="-79"/>
                <a:cs typeface="Aharoni" panose="02010803020104030203" pitchFamily="2" charset="-79"/>
              </a:rPr>
              <a:t>is defined to</a:t>
            </a:r>
            <a:endParaRPr lang="en-US" sz="2000" dirty="0" smtClean="0">
              <a:solidFill>
                <a:schemeClr val="tx1"/>
              </a:solidFill>
              <a:latin typeface="Aharoni" panose="02010803020104030203" pitchFamily="2" charset="-79"/>
              <a:cs typeface="Aharoni" panose="02010803020104030203" pitchFamily="2" charset="-79"/>
            </a:endParaRPr>
          </a:p>
          <a:p>
            <a:pPr lvl="1"/>
            <a:r>
              <a:rPr lang="en-US" sz="1600" dirty="0" smtClean="0">
                <a:solidFill>
                  <a:schemeClr val="tx1"/>
                </a:solidFill>
                <a:latin typeface="Aharoni" panose="02010803020104030203" pitchFamily="2" charset="-79"/>
                <a:cs typeface="Aharoni" panose="02010803020104030203" pitchFamily="2" charset="-79"/>
              </a:rPr>
              <a:t>identify </a:t>
            </a:r>
            <a:r>
              <a:rPr lang="en-US" sz="1600" dirty="0">
                <a:solidFill>
                  <a:schemeClr val="tx1"/>
                </a:solidFill>
                <a:latin typeface="Aharoni" panose="02010803020104030203" pitchFamily="2" charset="-79"/>
                <a:cs typeface="Aharoni" panose="02010803020104030203" pitchFamily="2" charset="-79"/>
              </a:rPr>
              <a:t>and define the </a:t>
            </a:r>
            <a:r>
              <a:rPr lang="en-US" sz="1600" dirty="0" smtClean="0">
                <a:solidFill>
                  <a:schemeClr val="tx1"/>
                </a:solidFill>
                <a:latin typeface="Aharoni" panose="02010803020104030203" pitchFamily="2" charset="-79"/>
                <a:cs typeface="Aharoni" panose="02010803020104030203" pitchFamily="2" charset="-79"/>
              </a:rPr>
              <a:t>entities (and other patterns if required)</a:t>
            </a:r>
          </a:p>
          <a:p>
            <a:pPr lvl="1"/>
            <a:r>
              <a:rPr lang="en-US" sz="1600" dirty="0">
                <a:solidFill>
                  <a:schemeClr val="tx1"/>
                </a:solidFill>
                <a:latin typeface="Aharoni" panose="02010803020104030203" pitchFamily="2" charset="-79"/>
                <a:cs typeface="Aharoni" panose="02010803020104030203" pitchFamily="2" charset="-79"/>
              </a:rPr>
              <a:t>create a boundary around things that need cohesion</a:t>
            </a:r>
            <a:r>
              <a:rPr lang="en-US" sz="1600" dirty="0" smtClean="0">
                <a:solidFill>
                  <a:schemeClr val="tx1"/>
                </a:solidFill>
                <a:latin typeface="Aharoni" panose="02010803020104030203" pitchFamily="2" charset="-79"/>
                <a:cs typeface="Aharoni" panose="02010803020104030203" pitchFamily="2" charset="-79"/>
              </a:rPr>
              <a:t> </a:t>
            </a:r>
          </a:p>
          <a:p>
            <a:pPr lvl="1"/>
            <a:r>
              <a:rPr lang="en-US" sz="1600" dirty="0" smtClean="0">
                <a:solidFill>
                  <a:schemeClr val="tx1"/>
                </a:solidFill>
                <a:latin typeface="Aharoni" panose="02010803020104030203" pitchFamily="2" charset="-79"/>
                <a:cs typeface="Aharoni" panose="02010803020104030203" pitchFamily="2" charset="-79"/>
              </a:rPr>
              <a:t>build and refine domain model contained within the boundary that defines the context</a:t>
            </a:r>
          </a:p>
        </p:txBody>
      </p:sp>
    </p:spTree>
    <p:extLst>
      <p:ext uri="{BB962C8B-B14F-4D97-AF65-F5344CB8AC3E}">
        <p14:creationId xmlns:p14="http://schemas.microsoft.com/office/powerpoint/2010/main" val="2870896070"/>
      </p:ext>
    </p:extLst>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14</a:t>
            </a:fld>
            <a:endParaRPr lang="en-US" dirty="0"/>
          </a:p>
        </p:txBody>
      </p:sp>
      <p:sp>
        <p:nvSpPr>
          <p:cNvPr id="3" name="Title 2"/>
          <p:cNvSpPr>
            <a:spLocks noGrp="1"/>
          </p:cNvSpPr>
          <p:nvPr>
            <p:ph type="title"/>
          </p:nvPr>
        </p:nvSpPr>
        <p:spPr/>
        <p:txBody>
          <a:bodyPr>
            <a:noAutofit/>
          </a:bodyPr>
          <a:lstStyle/>
          <a:p>
            <a:pPr algn="ctr"/>
            <a:r>
              <a:rPr lang="en-US" sz="3200" b="1" dirty="0" smtClean="0"/>
              <a:t>Domain Entity Pattern</a:t>
            </a:r>
            <a:endParaRPr lang="en-US" sz="3200" b="1" dirty="0"/>
          </a:p>
        </p:txBody>
      </p:sp>
      <p:sp>
        <p:nvSpPr>
          <p:cNvPr id="4" name="Text Placeholder 3"/>
          <p:cNvSpPr>
            <a:spLocks noGrp="1"/>
          </p:cNvSpPr>
          <p:nvPr>
            <p:ph type="body" sz="quarter" idx="10"/>
          </p:nvPr>
        </p:nvSpPr>
        <p:spPr>
          <a:xfrm>
            <a:off x="0" y="1266092"/>
            <a:ext cx="12176062" cy="5238100"/>
          </a:xfrm>
        </p:spPr>
        <p:txBody>
          <a:bodyPr>
            <a:noAutofit/>
          </a:bodyPr>
          <a:lstStyle/>
          <a:p>
            <a:r>
              <a:rPr lang="en-US" sz="2400" dirty="0" smtClean="0">
                <a:solidFill>
                  <a:schemeClr val="tx1"/>
                </a:solidFill>
                <a:latin typeface="Aharoni" panose="02010803020104030203" pitchFamily="2" charset="-79"/>
                <a:cs typeface="Aharoni" panose="02010803020104030203" pitchFamily="2" charset="-79"/>
              </a:rPr>
              <a:t>Each </a:t>
            </a:r>
            <a:r>
              <a:rPr lang="en-US" sz="2400" dirty="0" smtClean="0">
                <a:solidFill>
                  <a:srgbClr val="0070C0"/>
                </a:solidFill>
                <a:latin typeface="Aharoni" panose="02010803020104030203" pitchFamily="2" charset="-79"/>
                <a:cs typeface="Aharoni" panose="02010803020104030203" pitchFamily="2" charset="-79"/>
              </a:rPr>
              <a:t>entity</a:t>
            </a:r>
            <a:r>
              <a:rPr lang="en-US" sz="2400" dirty="0" smtClean="0">
                <a:solidFill>
                  <a:schemeClr val="tx1"/>
                </a:solidFill>
                <a:latin typeface="Aharoni" panose="02010803020104030203" pitchFamily="2" charset="-79"/>
                <a:cs typeface="Aharoni" panose="02010803020104030203" pitchFamily="2" charset="-79"/>
              </a:rPr>
              <a:t> represents a domain object </a:t>
            </a:r>
          </a:p>
          <a:p>
            <a:pPr lvl="1"/>
            <a:r>
              <a:rPr lang="en-US" sz="2000" dirty="0" smtClean="0">
                <a:solidFill>
                  <a:schemeClr val="tx1"/>
                </a:solidFill>
                <a:latin typeface="Aharoni" panose="02010803020104030203" pitchFamily="2" charset="-79"/>
                <a:cs typeface="Aharoni" panose="02010803020104030203" pitchFamily="2" charset="-79"/>
              </a:rPr>
              <a:t>primarily </a:t>
            </a:r>
            <a:r>
              <a:rPr lang="en-US" sz="2000" dirty="0">
                <a:solidFill>
                  <a:schemeClr val="tx1"/>
                </a:solidFill>
                <a:latin typeface="Aharoni" panose="02010803020104030203" pitchFamily="2" charset="-79"/>
                <a:cs typeface="Aharoni" panose="02010803020104030203" pitchFamily="2" charset="-79"/>
              </a:rPr>
              <a:t>defined by </a:t>
            </a:r>
            <a:r>
              <a:rPr lang="en-US" sz="2000" dirty="0" smtClean="0">
                <a:solidFill>
                  <a:schemeClr val="tx1"/>
                </a:solidFill>
                <a:latin typeface="Aharoni" panose="02010803020104030203" pitchFamily="2" charset="-79"/>
                <a:cs typeface="Aharoni" panose="02010803020104030203" pitchFamily="2" charset="-79"/>
              </a:rPr>
              <a:t>its identity and</a:t>
            </a:r>
          </a:p>
          <a:p>
            <a:pPr lvl="1"/>
            <a:r>
              <a:rPr lang="en-US" sz="2000" dirty="0" smtClean="0">
                <a:solidFill>
                  <a:schemeClr val="tx1"/>
                </a:solidFill>
                <a:latin typeface="Aharoni" panose="02010803020104030203" pitchFamily="2" charset="-79"/>
                <a:cs typeface="Aharoni" panose="02010803020104030203" pitchFamily="2" charset="-79"/>
              </a:rPr>
              <a:t>attributes </a:t>
            </a:r>
            <a:r>
              <a:rPr lang="en-US" sz="2000" dirty="0">
                <a:solidFill>
                  <a:schemeClr val="tx1"/>
                </a:solidFill>
                <a:latin typeface="Aharoni" panose="02010803020104030203" pitchFamily="2" charset="-79"/>
                <a:cs typeface="Aharoni" panose="02010803020104030203" pitchFamily="2" charset="-79"/>
              </a:rPr>
              <a:t>that comprise </a:t>
            </a:r>
            <a:r>
              <a:rPr lang="en-US" sz="2000" dirty="0" smtClean="0">
                <a:solidFill>
                  <a:schemeClr val="tx1"/>
                </a:solidFill>
                <a:latin typeface="Aharoni" panose="02010803020104030203" pitchFamily="2" charset="-79"/>
                <a:cs typeface="Aharoni" panose="02010803020104030203" pitchFamily="2" charset="-79"/>
              </a:rPr>
              <a:t>it</a:t>
            </a:r>
          </a:p>
          <a:p>
            <a:r>
              <a:rPr lang="en-US" sz="2400" dirty="0" smtClean="0">
                <a:solidFill>
                  <a:schemeClr val="tx1"/>
                </a:solidFill>
                <a:latin typeface="Aharoni" panose="02010803020104030203" pitchFamily="2" charset="-79"/>
                <a:cs typeface="Aharoni" panose="02010803020104030203" pitchFamily="2" charset="-79"/>
              </a:rPr>
              <a:t>An </a:t>
            </a:r>
            <a:r>
              <a:rPr lang="en-US" sz="2400" dirty="0">
                <a:solidFill>
                  <a:schemeClr val="tx1"/>
                </a:solidFill>
                <a:latin typeface="Aharoni" panose="02010803020104030203" pitchFamily="2" charset="-79"/>
                <a:cs typeface="Aharoni" panose="02010803020104030203" pitchFamily="2" charset="-79"/>
              </a:rPr>
              <a:t>entity’s </a:t>
            </a:r>
            <a:r>
              <a:rPr lang="en-US" sz="2400" dirty="0">
                <a:solidFill>
                  <a:srgbClr val="0070C0"/>
                </a:solidFill>
                <a:latin typeface="Aharoni" panose="02010803020104030203" pitchFamily="2" charset="-79"/>
                <a:cs typeface="Aharoni" panose="02010803020104030203" pitchFamily="2" charset="-79"/>
              </a:rPr>
              <a:t>identity</a:t>
            </a:r>
            <a:r>
              <a:rPr lang="en-US" sz="2400" dirty="0">
                <a:solidFill>
                  <a:schemeClr val="tx1"/>
                </a:solidFill>
                <a:latin typeface="Aharoni" panose="02010803020104030203" pitchFamily="2" charset="-79"/>
                <a:cs typeface="Aharoni" panose="02010803020104030203" pitchFamily="2" charset="-79"/>
              </a:rPr>
              <a:t> can cross multiple </a:t>
            </a:r>
            <a:r>
              <a:rPr lang="en-US" sz="2400" dirty="0" err="1">
                <a:solidFill>
                  <a:schemeClr val="tx1"/>
                </a:solidFill>
                <a:latin typeface="Aharoni" panose="02010803020104030203" pitchFamily="2" charset="-79"/>
                <a:cs typeface="Aharoni" panose="02010803020104030203" pitchFamily="2" charset="-79"/>
              </a:rPr>
              <a:t>microservices</a:t>
            </a:r>
            <a:r>
              <a:rPr lang="en-US" sz="2400" dirty="0">
                <a:solidFill>
                  <a:schemeClr val="tx1"/>
                </a:solidFill>
                <a:latin typeface="Aharoni" panose="02010803020104030203" pitchFamily="2" charset="-79"/>
                <a:cs typeface="Aharoni" panose="02010803020104030203" pitchFamily="2" charset="-79"/>
              </a:rPr>
              <a:t> (</a:t>
            </a:r>
            <a:r>
              <a:rPr lang="en-US" sz="2400" dirty="0" smtClean="0">
                <a:solidFill>
                  <a:schemeClr val="tx1"/>
                </a:solidFill>
                <a:latin typeface="Aharoni" panose="02010803020104030203" pitchFamily="2" charset="-79"/>
                <a:cs typeface="Aharoni" panose="02010803020104030203" pitchFamily="2" charset="-79"/>
              </a:rPr>
              <a:t>Bounded Contexts), </a:t>
            </a:r>
            <a:r>
              <a:rPr lang="en-US" sz="2000" dirty="0" smtClean="0">
                <a:solidFill>
                  <a:schemeClr val="tx1"/>
                </a:solidFill>
                <a:latin typeface="Aharoni" panose="02010803020104030203" pitchFamily="2" charset="-79"/>
                <a:cs typeface="Aharoni" panose="02010803020104030203" pitchFamily="2" charset="-79"/>
              </a:rPr>
              <a:t>for example </a:t>
            </a:r>
          </a:p>
          <a:p>
            <a:pPr lvl="1"/>
            <a:r>
              <a:rPr lang="en-US" sz="1600" dirty="0" smtClean="0">
                <a:solidFill>
                  <a:schemeClr val="tx1"/>
                </a:solidFill>
                <a:latin typeface="Aharoni" panose="02010803020104030203" pitchFamily="2" charset="-79"/>
                <a:cs typeface="Aharoni" panose="02010803020104030203" pitchFamily="2" charset="-79"/>
              </a:rPr>
              <a:t>Policy in one </a:t>
            </a:r>
            <a:r>
              <a:rPr lang="en-US" sz="1600" dirty="0" err="1" smtClean="0">
                <a:solidFill>
                  <a:schemeClr val="tx1"/>
                </a:solidFill>
                <a:latin typeface="Aharoni" panose="02010803020104030203" pitchFamily="2" charset="-79"/>
                <a:cs typeface="Aharoni" panose="02010803020104030203" pitchFamily="2" charset="-79"/>
              </a:rPr>
              <a:t>microservice</a:t>
            </a:r>
            <a:r>
              <a:rPr lang="en-US" sz="1600" dirty="0">
                <a:solidFill>
                  <a:schemeClr val="tx1"/>
                </a:solidFill>
                <a:latin typeface="Aharoni" panose="02010803020104030203" pitchFamily="2" charset="-79"/>
                <a:cs typeface="Aharoni" panose="02010803020104030203" pitchFamily="2" charset="-79"/>
              </a:rPr>
              <a:t>,</a:t>
            </a:r>
            <a:r>
              <a:rPr lang="en-US" sz="1600" dirty="0" smtClean="0">
                <a:solidFill>
                  <a:schemeClr val="tx1"/>
                </a:solidFill>
                <a:latin typeface="Aharoni" panose="02010803020104030203" pitchFamily="2" charset="-79"/>
                <a:cs typeface="Aharoni" panose="02010803020104030203" pitchFamily="2" charset="-79"/>
              </a:rPr>
              <a:t> </a:t>
            </a:r>
          </a:p>
          <a:p>
            <a:pPr lvl="1"/>
            <a:r>
              <a:rPr lang="en-US" sz="1600" dirty="0" smtClean="0">
                <a:solidFill>
                  <a:schemeClr val="tx1"/>
                </a:solidFill>
                <a:latin typeface="Aharoni" panose="02010803020104030203" pitchFamily="2" charset="-79"/>
                <a:cs typeface="Aharoni" panose="02010803020104030203" pitchFamily="2" charset="-79"/>
              </a:rPr>
              <a:t>TCA configuration in another </a:t>
            </a:r>
            <a:r>
              <a:rPr lang="en-US" sz="1600" dirty="0" err="1" smtClean="0">
                <a:solidFill>
                  <a:schemeClr val="tx1"/>
                </a:solidFill>
                <a:latin typeface="Aharoni" panose="02010803020104030203" pitchFamily="2" charset="-79"/>
                <a:cs typeface="Aharoni" panose="02010803020104030203" pitchFamily="2" charset="-79"/>
              </a:rPr>
              <a:t>microservice</a:t>
            </a:r>
            <a:r>
              <a:rPr lang="en-US" sz="1600" dirty="0" smtClean="0">
                <a:solidFill>
                  <a:schemeClr val="tx1"/>
                </a:solidFill>
                <a:latin typeface="Aharoni" panose="02010803020104030203" pitchFamily="2" charset="-79"/>
                <a:cs typeface="Aharoni" panose="02010803020104030203" pitchFamily="2" charset="-79"/>
              </a:rPr>
              <a:t>, or </a:t>
            </a:r>
          </a:p>
          <a:p>
            <a:pPr lvl="1"/>
            <a:r>
              <a:rPr lang="en-US" sz="1600" dirty="0" smtClean="0">
                <a:solidFill>
                  <a:schemeClr val="tx1"/>
                </a:solidFill>
                <a:latin typeface="Aharoni" panose="02010803020104030203" pitchFamily="2" charset="-79"/>
                <a:cs typeface="Aharoni" panose="02010803020104030203" pitchFamily="2" charset="-79"/>
              </a:rPr>
              <a:t>Constraint in yet another </a:t>
            </a:r>
            <a:r>
              <a:rPr lang="en-US" sz="1600" dirty="0" err="1" smtClean="0">
                <a:solidFill>
                  <a:schemeClr val="tx1"/>
                </a:solidFill>
                <a:latin typeface="Aharoni" panose="02010803020104030203" pitchFamily="2" charset="-79"/>
                <a:cs typeface="Aharoni" panose="02010803020104030203" pitchFamily="2" charset="-79"/>
              </a:rPr>
              <a:t>microservice</a:t>
            </a:r>
            <a:r>
              <a:rPr lang="en-US" sz="1600" dirty="0" smtClean="0">
                <a:solidFill>
                  <a:schemeClr val="tx1"/>
                </a:solidFill>
                <a:latin typeface="Aharoni" panose="02010803020104030203" pitchFamily="2" charset="-79"/>
                <a:cs typeface="Aharoni" panose="02010803020104030203" pitchFamily="2" charset="-79"/>
              </a:rPr>
              <a:t>. </a:t>
            </a:r>
          </a:p>
          <a:p>
            <a:r>
              <a:rPr lang="en-US" sz="2400" dirty="0">
                <a:solidFill>
                  <a:schemeClr val="tx1"/>
                </a:solidFill>
                <a:latin typeface="Aharoni" panose="02010803020104030203" pitchFamily="2" charset="-79"/>
                <a:cs typeface="Aharoni" panose="02010803020104030203" pitchFamily="2" charset="-79"/>
              </a:rPr>
              <a:t>S</a:t>
            </a:r>
            <a:r>
              <a:rPr lang="en-US" sz="2400" dirty="0" smtClean="0">
                <a:solidFill>
                  <a:schemeClr val="tx1"/>
                </a:solidFill>
                <a:latin typeface="Aharoni" panose="02010803020104030203" pitchFamily="2" charset="-79"/>
                <a:cs typeface="Aharoni" panose="02010803020104030203" pitchFamily="2" charset="-79"/>
              </a:rPr>
              <a:t>ame entity can </a:t>
            </a:r>
            <a:r>
              <a:rPr lang="en-US" sz="2400" dirty="0">
                <a:solidFill>
                  <a:schemeClr val="tx1"/>
                </a:solidFill>
                <a:latin typeface="Aharoni" panose="02010803020104030203" pitchFamily="2" charset="-79"/>
                <a:cs typeface="Aharoni" panose="02010803020104030203" pitchFamily="2" charset="-79"/>
              </a:rPr>
              <a:t>be modeled across multiple Bounded Contexts or </a:t>
            </a:r>
            <a:r>
              <a:rPr lang="en-US" sz="2400" dirty="0" smtClean="0">
                <a:solidFill>
                  <a:schemeClr val="tx1"/>
                </a:solidFill>
                <a:latin typeface="Aharoni" panose="02010803020104030203" pitchFamily="2" charset="-79"/>
                <a:cs typeface="Aharoni" panose="02010803020104030203" pitchFamily="2" charset="-79"/>
              </a:rPr>
              <a:t>microservices as different identities.</a:t>
            </a:r>
            <a:r>
              <a:rPr lang="en-US" sz="2400" dirty="0">
                <a:solidFill>
                  <a:schemeClr val="tx1"/>
                </a:solidFill>
                <a:latin typeface="Aharoni" panose="02010803020104030203" pitchFamily="2" charset="-79"/>
                <a:cs typeface="Aharoni" panose="02010803020104030203" pitchFamily="2" charset="-79"/>
              </a:rPr>
              <a:t> </a:t>
            </a:r>
            <a:endParaRPr lang="en-US" sz="2400" dirty="0" smtClean="0">
              <a:solidFill>
                <a:schemeClr val="tx1"/>
              </a:solidFill>
              <a:latin typeface="Aharoni" panose="02010803020104030203" pitchFamily="2" charset="-79"/>
              <a:cs typeface="Aharoni" panose="02010803020104030203" pitchFamily="2" charset="-79"/>
            </a:endParaRPr>
          </a:p>
          <a:p>
            <a:r>
              <a:rPr lang="en-US" sz="2400" dirty="0">
                <a:solidFill>
                  <a:schemeClr val="tx1"/>
                </a:solidFill>
                <a:latin typeface="Aharoni" panose="02010803020104030203" pitchFamily="2" charset="-79"/>
                <a:cs typeface="Aharoni" panose="02010803020104030203" pitchFamily="2" charset="-79"/>
              </a:rPr>
              <a:t>However, that does not imply that the same entity, with the same attributes and logic would be implemented in multiple Bounded Contexts. </a:t>
            </a:r>
            <a:endParaRPr lang="en-US" sz="2400" dirty="0" smtClean="0">
              <a:solidFill>
                <a:schemeClr val="tx1"/>
              </a:solidFill>
              <a:latin typeface="Aharoni" panose="02010803020104030203" pitchFamily="2" charset="-79"/>
              <a:cs typeface="Aharoni" panose="02010803020104030203" pitchFamily="2" charset="-79"/>
            </a:endParaRPr>
          </a:p>
          <a:p>
            <a:r>
              <a:rPr lang="en-US" sz="2400" dirty="0">
                <a:solidFill>
                  <a:schemeClr val="tx1"/>
                </a:solidFill>
                <a:latin typeface="Aharoni" panose="02010803020104030203" pitchFamily="2" charset="-79"/>
                <a:cs typeface="Aharoni" panose="02010803020104030203" pitchFamily="2" charset="-79"/>
              </a:rPr>
              <a:t>Instead, entities in each Bounded Context limit their attributes and behaviors to those required in that Bounded Context’s domain.</a:t>
            </a:r>
          </a:p>
        </p:txBody>
      </p:sp>
      <p:sp>
        <p:nvSpPr>
          <p:cNvPr id="6" name="TextBox 5"/>
          <p:cNvSpPr txBox="1"/>
          <p:nvPr/>
        </p:nvSpPr>
        <p:spPr>
          <a:xfrm>
            <a:off x="3547241" y="6504192"/>
            <a:ext cx="1626920" cy="369332"/>
          </a:xfrm>
          <a:prstGeom prst="rect">
            <a:avLst/>
          </a:prstGeom>
          <a:noFill/>
        </p:spPr>
        <p:txBody>
          <a:bodyPr wrap="none" rtlCol="0">
            <a:spAutoFit/>
          </a:bodyPr>
          <a:lstStyle/>
          <a:p>
            <a:r>
              <a:rPr lang="en-US" dirty="0" smtClean="0"/>
              <a:t>Reference : </a:t>
            </a:r>
            <a:r>
              <a:rPr lang="en-US" dirty="0" smtClean="0">
                <a:hlinkClick r:id="rId3"/>
              </a:rPr>
              <a:t>link</a:t>
            </a:r>
            <a:endParaRPr lang="en-US" dirty="0"/>
          </a:p>
        </p:txBody>
      </p:sp>
    </p:spTree>
    <p:extLst>
      <p:ext uri="{BB962C8B-B14F-4D97-AF65-F5344CB8AC3E}">
        <p14:creationId xmlns:p14="http://schemas.microsoft.com/office/powerpoint/2010/main" val="3210206717"/>
      </p:ext>
    </p:extLst>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15</a:t>
            </a:fld>
            <a:endParaRPr lang="en-US" dirty="0"/>
          </a:p>
        </p:txBody>
      </p:sp>
      <p:sp>
        <p:nvSpPr>
          <p:cNvPr id="3" name="Title 2"/>
          <p:cNvSpPr>
            <a:spLocks noGrp="1"/>
          </p:cNvSpPr>
          <p:nvPr>
            <p:ph type="title"/>
          </p:nvPr>
        </p:nvSpPr>
        <p:spPr/>
        <p:txBody>
          <a:bodyPr>
            <a:normAutofit fontScale="90000"/>
          </a:bodyPr>
          <a:lstStyle/>
          <a:p>
            <a:pPr algn="ctr"/>
            <a:r>
              <a:rPr lang="en-US" b="1" dirty="0" smtClean="0"/>
              <a:t>DDD Mapping to ONAP Microservices Architecture</a:t>
            </a:r>
            <a:endParaRPr lang="en-US" b="1" dirty="0"/>
          </a:p>
        </p:txBody>
      </p:sp>
      <p:sp>
        <p:nvSpPr>
          <p:cNvPr id="4" name="Text Placeholder 3"/>
          <p:cNvSpPr>
            <a:spLocks noGrp="1"/>
          </p:cNvSpPr>
          <p:nvPr>
            <p:ph type="body" sz="quarter" idx="10"/>
          </p:nvPr>
        </p:nvSpPr>
        <p:spPr>
          <a:xfrm>
            <a:off x="0" y="736602"/>
            <a:ext cx="12176062" cy="5699368"/>
          </a:xfrm>
        </p:spPr>
        <p:txBody>
          <a:bodyPr>
            <a:noAutofit/>
          </a:bodyPr>
          <a:lstStyle/>
          <a:p>
            <a:endParaRPr lang="en-US" dirty="0" smtClean="0">
              <a:solidFill>
                <a:schemeClr val="tx1"/>
              </a:solidFill>
              <a:latin typeface="Aharoni" panose="02010803020104030203" pitchFamily="2" charset="-79"/>
              <a:cs typeface="Aharoni" panose="02010803020104030203" pitchFamily="2" charset="-79"/>
            </a:endParaRPr>
          </a:p>
          <a:p>
            <a:pPr marL="0" indent="0">
              <a:buNone/>
            </a:pPr>
            <a:r>
              <a:rPr lang="en-US" dirty="0" smtClean="0">
                <a:solidFill>
                  <a:schemeClr val="tx1"/>
                </a:solidFill>
                <a:latin typeface="Aharoni" panose="02010803020104030203" pitchFamily="2" charset="-79"/>
                <a:cs typeface="Aharoni" panose="02010803020104030203" pitchFamily="2" charset="-79"/>
              </a:rPr>
              <a:t>ONAP’s current MS architecture is defined per component</a:t>
            </a:r>
            <a:r>
              <a:rPr lang="en-US" dirty="0">
                <a:solidFill>
                  <a:schemeClr val="tx1"/>
                </a:solidFill>
                <a:latin typeface="Aharoni" panose="02010803020104030203" pitchFamily="2" charset="-79"/>
                <a:cs typeface="Aharoni" panose="02010803020104030203" pitchFamily="2" charset="-79"/>
              </a:rPr>
              <a:t>:</a:t>
            </a:r>
            <a:endParaRPr lang="en-US" dirty="0" smtClean="0">
              <a:solidFill>
                <a:schemeClr val="tx1"/>
              </a:solidFill>
              <a:latin typeface="Aharoni" panose="02010803020104030203" pitchFamily="2" charset="-79"/>
              <a:cs typeface="Aharoni" panose="02010803020104030203" pitchFamily="2" charset="-79"/>
            </a:endParaRPr>
          </a:p>
          <a:p>
            <a:pPr>
              <a:buFont typeface="Courier New" panose="02070309020205020404" pitchFamily="49" charset="0"/>
              <a:buChar char="o"/>
            </a:pPr>
            <a:r>
              <a:rPr lang="en-US" sz="2400" dirty="0" smtClean="0">
                <a:solidFill>
                  <a:schemeClr val="tx1"/>
                </a:solidFill>
                <a:latin typeface="Aharoni" panose="02010803020104030203" pitchFamily="2" charset="-79"/>
                <a:cs typeface="Aharoni" panose="02010803020104030203" pitchFamily="2" charset="-79"/>
              </a:rPr>
              <a:t>Microservices are bound to components than </a:t>
            </a:r>
            <a:r>
              <a:rPr lang="en-US" sz="2400" dirty="0" smtClean="0">
                <a:solidFill>
                  <a:srgbClr val="0070C0"/>
                </a:solidFill>
                <a:latin typeface="Aharoni" panose="02010803020104030203" pitchFamily="2" charset="-79"/>
                <a:cs typeface="Aharoni" panose="02010803020104030203" pitchFamily="2" charset="-79"/>
              </a:rPr>
              <a:t>end to end business context</a:t>
            </a:r>
          </a:p>
          <a:p>
            <a:pPr lvl="1">
              <a:buFont typeface="Wingdings" panose="05000000000000000000" pitchFamily="2" charset="2"/>
              <a:buChar char="ü"/>
            </a:pPr>
            <a:r>
              <a:rPr lang="en-US" sz="1600" dirty="0">
                <a:solidFill>
                  <a:schemeClr val="tx1"/>
                </a:solidFill>
                <a:latin typeface="Aharoni" panose="02010803020104030203" pitchFamily="2" charset="-79"/>
                <a:cs typeface="Aharoni" panose="02010803020104030203" pitchFamily="2" charset="-79"/>
              </a:rPr>
              <a:t>I.e., limits the domain scope to each component OR sometimes seem to refer to </a:t>
            </a:r>
            <a:r>
              <a:rPr lang="en-US" sz="1600" dirty="0">
                <a:solidFill>
                  <a:srgbClr val="0070C0"/>
                </a:solidFill>
                <a:latin typeface="Aharoni" panose="02010803020104030203" pitchFamily="2" charset="-79"/>
                <a:cs typeface="Aharoni" panose="02010803020104030203" pitchFamily="2" charset="-79"/>
              </a:rPr>
              <a:t>use</a:t>
            </a:r>
            <a:r>
              <a:rPr lang="en-US" sz="1600" dirty="0">
                <a:solidFill>
                  <a:schemeClr val="tx1"/>
                </a:solidFill>
                <a:latin typeface="Aharoni" panose="02010803020104030203" pitchFamily="2" charset="-79"/>
                <a:cs typeface="Aharoni" panose="02010803020104030203" pitchFamily="2" charset="-79"/>
              </a:rPr>
              <a:t> </a:t>
            </a:r>
            <a:r>
              <a:rPr lang="en-US" sz="1600" dirty="0">
                <a:solidFill>
                  <a:srgbClr val="0070C0"/>
                </a:solidFill>
                <a:latin typeface="Aharoni" panose="02010803020104030203" pitchFamily="2" charset="-79"/>
                <a:cs typeface="Aharoni" panose="02010803020104030203" pitchFamily="2" charset="-79"/>
              </a:rPr>
              <a:t>cases</a:t>
            </a:r>
            <a:r>
              <a:rPr lang="en-US" sz="1600" dirty="0">
                <a:solidFill>
                  <a:schemeClr val="tx1"/>
                </a:solidFill>
                <a:latin typeface="Aharoni" panose="02010803020104030203" pitchFamily="2" charset="-79"/>
                <a:cs typeface="Aharoni" panose="02010803020104030203" pitchFamily="2" charset="-79"/>
              </a:rPr>
              <a:t> in the context of domains.  </a:t>
            </a:r>
            <a:endParaRPr lang="en-US" sz="1600" dirty="0" smtClean="0">
              <a:solidFill>
                <a:schemeClr val="tx1"/>
              </a:solidFill>
              <a:latin typeface="Aharoni" panose="02010803020104030203" pitchFamily="2" charset="-79"/>
              <a:cs typeface="Aharoni" panose="02010803020104030203" pitchFamily="2" charset="-79"/>
            </a:endParaRPr>
          </a:p>
          <a:p>
            <a:pPr>
              <a:buFont typeface="Courier New" panose="02070309020205020404" pitchFamily="49" charset="0"/>
              <a:buChar char="o"/>
            </a:pPr>
            <a:r>
              <a:rPr lang="en-US" sz="2400" dirty="0" smtClean="0">
                <a:solidFill>
                  <a:schemeClr val="tx1"/>
                </a:solidFill>
                <a:latin typeface="Aharoni" panose="02010803020104030203" pitchFamily="2" charset="-79"/>
                <a:cs typeface="Aharoni" panose="02010803020104030203" pitchFamily="2" charset="-79"/>
              </a:rPr>
              <a:t>To realize business use case it has to be disintegrated at component level and then the MS level. </a:t>
            </a:r>
          </a:p>
          <a:p>
            <a:pPr>
              <a:buFont typeface="Courier New" panose="02070309020205020404" pitchFamily="49" charset="0"/>
              <a:buChar char="o"/>
            </a:pPr>
            <a:r>
              <a:rPr lang="en-US" sz="2400" dirty="0">
                <a:solidFill>
                  <a:schemeClr val="tx1"/>
                </a:solidFill>
                <a:latin typeface="Aharoni" panose="02010803020104030203" pitchFamily="2" charset="-79"/>
                <a:cs typeface="Aharoni" panose="02010803020104030203" pitchFamily="2" charset="-79"/>
              </a:rPr>
              <a:t>M</a:t>
            </a:r>
            <a:r>
              <a:rPr lang="en-US" sz="2400" dirty="0" smtClean="0">
                <a:solidFill>
                  <a:schemeClr val="tx1"/>
                </a:solidFill>
                <a:latin typeface="Aharoni" panose="02010803020104030203" pitchFamily="2" charset="-79"/>
                <a:cs typeface="Aharoni" panose="02010803020104030203" pitchFamily="2" charset="-79"/>
              </a:rPr>
              <a:t>ultiple components and associated </a:t>
            </a:r>
            <a:r>
              <a:rPr lang="en-US" sz="2400" dirty="0" err="1" smtClean="0">
                <a:solidFill>
                  <a:schemeClr val="tx1"/>
                </a:solidFill>
                <a:latin typeface="Aharoni" panose="02010803020104030203" pitchFamily="2" charset="-79"/>
                <a:cs typeface="Aharoni" panose="02010803020104030203" pitchFamily="2" charset="-79"/>
              </a:rPr>
              <a:t>microservices</a:t>
            </a:r>
            <a:r>
              <a:rPr lang="en-US" sz="2400" dirty="0" smtClean="0">
                <a:solidFill>
                  <a:schemeClr val="tx1"/>
                </a:solidFill>
                <a:latin typeface="Aharoni" panose="02010803020104030203" pitchFamily="2" charset="-79"/>
                <a:cs typeface="Aharoni" panose="02010803020104030203" pitchFamily="2" charset="-79"/>
              </a:rPr>
              <a:t> need to be augmented to support end to end capability. </a:t>
            </a:r>
          </a:p>
          <a:p>
            <a:pPr>
              <a:buFont typeface="Courier New" panose="02070309020205020404" pitchFamily="49" charset="0"/>
              <a:buChar char="o"/>
            </a:pPr>
            <a:r>
              <a:rPr lang="en-US" sz="2400" dirty="0" smtClean="0">
                <a:solidFill>
                  <a:schemeClr val="tx1"/>
                </a:solidFill>
                <a:latin typeface="Aharoni" panose="02010803020104030203" pitchFamily="2" charset="-79"/>
                <a:cs typeface="Aharoni" panose="02010803020104030203" pitchFamily="2" charset="-79"/>
              </a:rPr>
              <a:t>In ONAP each component bounds the entities, domain data and associated identities. </a:t>
            </a:r>
          </a:p>
          <a:p>
            <a:pPr lvl="1">
              <a:buFont typeface="Wingdings" panose="05000000000000000000" pitchFamily="2" charset="2"/>
              <a:buChar char="ü"/>
            </a:pPr>
            <a:r>
              <a:rPr lang="en-US" sz="1600" dirty="0" smtClean="0">
                <a:solidFill>
                  <a:schemeClr val="tx1"/>
                </a:solidFill>
                <a:latin typeface="Aharoni" panose="02010803020104030203" pitchFamily="2" charset="-79"/>
                <a:cs typeface="Aharoni" panose="02010803020104030203" pitchFamily="2" charset="-79"/>
              </a:rPr>
              <a:t>This creates a dependency and violates the independent development practices put forth by DDD through bounded context. </a:t>
            </a:r>
          </a:p>
          <a:p>
            <a:pPr>
              <a:buFont typeface="Courier New" panose="02070309020205020404" pitchFamily="49" charset="0"/>
              <a:buChar char="o"/>
            </a:pPr>
            <a:r>
              <a:rPr lang="en-US" sz="2400" dirty="0" smtClean="0">
                <a:solidFill>
                  <a:schemeClr val="tx1"/>
                </a:solidFill>
                <a:latin typeface="Aharoni" panose="02010803020104030203" pitchFamily="2" charset="-79"/>
                <a:cs typeface="Aharoni" panose="02010803020104030203" pitchFamily="2" charset="-79"/>
              </a:rPr>
              <a:t>Kubernetes seems to map microservice to Service and not Pods, </a:t>
            </a:r>
          </a:p>
          <a:p>
            <a:pPr lvl="1">
              <a:buFont typeface="Courier New" panose="02070309020205020404" pitchFamily="49" charset="0"/>
              <a:buChar char="o"/>
            </a:pPr>
            <a:r>
              <a:rPr lang="en-US" sz="1600" dirty="0" smtClean="0">
                <a:solidFill>
                  <a:schemeClr val="tx1"/>
                </a:solidFill>
                <a:latin typeface="Aharoni" panose="02010803020104030203" pitchFamily="2" charset="-79"/>
                <a:cs typeface="Aharoni" panose="02010803020104030203" pitchFamily="2" charset="-79"/>
              </a:rPr>
              <a:t>but currently each component  in ONAP is mapped to Kubernetes Service with associated Pods representing </a:t>
            </a:r>
            <a:r>
              <a:rPr lang="en-US" sz="1600" dirty="0" err="1" smtClean="0">
                <a:solidFill>
                  <a:schemeClr val="tx1"/>
                </a:solidFill>
                <a:latin typeface="Aharoni" panose="02010803020104030203" pitchFamily="2" charset="-79"/>
                <a:cs typeface="Aharoni" panose="02010803020104030203" pitchFamily="2" charset="-79"/>
              </a:rPr>
              <a:t>docker</a:t>
            </a:r>
            <a:r>
              <a:rPr lang="en-US" sz="1600" dirty="0" smtClean="0">
                <a:solidFill>
                  <a:schemeClr val="tx1"/>
                </a:solidFill>
                <a:latin typeface="Aharoni" panose="02010803020104030203" pitchFamily="2" charset="-79"/>
                <a:cs typeface="Aharoni" panose="02010803020104030203" pitchFamily="2" charset="-79"/>
              </a:rPr>
              <a:t> containers fulfilling the micro functionality.</a:t>
            </a:r>
          </a:p>
          <a:p>
            <a:pPr lvl="1">
              <a:buFont typeface="Courier New" panose="02070309020205020404" pitchFamily="49" charset="0"/>
              <a:buChar char="o"/>
            </a:pPr>
            <a:endParaRPr lang="en-US" sz="2000" dirty="0" smtClean="0"/>
          </a:p>
          <a:p>
            <a:endParaRPr lang="en-US" sz="2400" dirty="0" smtClean="0"/>
          </a:p>
        </p:txBody>
      </p:sp>
    </p:spTree>
    <p:extLst>
      <p:ext uri="{BB962C8B-B14F-4D97-AF65-F5344CB8AC3E}">
        <p14:creationId xmlns:p14="http://schemas.microsoft.com/office/powerpoint/2010/main" val="457291439"/>
      </p:ext>
    </p:extLst>
  </p:cSld>
  <p:clrMapOvr>
    <a:masterClrMapping/>
  </p:clrMapOvr>
  <p:transition>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16</a:t>
            </a:fld>
            <a:endParaRPr lang="en-US" dirty="0"/>
          </a:p>
        </p:txBody>
      </p:sp>
      <p:sp>
        <p:nvSpPr>
          <p:cNvPr id="3" name="Title 2"/>
          <p:cNvSpPr>
            <a:spLocks noGrp="1"/>
          </p:cNvSpPr>
          <p:nvPr>
            <p:ph type="title"/>
          </p:nvPr>
        </p:nvSpPr>
        <p:spPr/>
        <p:txBody>
          <a:bodyPr>
            <a:normAutofit fontScale="90000"/>
          </a:bodyPr>
          <a:lstStyle/>
          <a:p>
            <a:pPr algn="ctr"/>
            <a:r>
              <a:rPr lang="en-US" b="1" dirty="0" smtClean="0"/>
              <a:t>How does DDD Enable Model Driven Design?</a:t>
            </a:r>
            <a:endParaRPr lang="en-US" b="1" dirty="0"/>
          </a:p>
        </p:txBody>
      </p:sp>
      <p:sp>
        <p:nvSpPr>
          <p:cNvPr id="4" name="Text Placeholder 3"/>
          <p:cNvSpPr>
            <a:spLocks noGrp="1"/>
          </p:cNvSpPr>
          <p:nvPr>
            <p:ph type="body" sz="quarter" idx="10"/>
          </p:nvPr>
        </p:nvSpPr>
        <p:spPr>
          <a:xfrm>
            <a:off x="0" y="736602"/>
            <a:ext cx="12176061" cy="5787688"/>
          </a:xfrm>
        </p:spPr>
        <p:txBody>
          <a:bodyPr>
            <a:normAutofit/>
          </a:bodyPr>
          <a:lstStyle/>
          <a:p>
            <a:endParaRPr lang="en-US" sz="2400" dirty="0" smtClean="0">
              <a:solidFill>
                <a:schemeClr val="tx1"/>
              </a:solidFill>
              <a:latin typeface="Aharoni" panose="02010803020104030203" pitchFamily="2" charset="-79"/>
              <a:cs typeface="Aharoni" panose="02010803020104030203" pitchFamily="2" charset="-79"/>
            </a:endParaRPr>
          </a:p>
          <a:p>
            <a:r>
              <a:rPr lang="en-US" dirty="0" smtClean="0">
                <a:solidFill>
                  <a:schemeClr val="tx1"/>
                </a:solidFill>
                <a:latin typeface="Aharoni" panose="02010803020104030203" pitchFamily="2" charset="-79"/>
                <a:cs typeface="Aharoni" panose="02010803020104030203" pitchFamily="2" charset="-79"/>
              </a:rPr>
              <a:t>Encouraged to create domain entities and </a:t>
            </a:r>
            <a:r>
              <a:rPr lang="en-US" dirty="0" smtClean="0">
                <a:solidFill>
                  <a:srgbClr val="0070C0"/>
                </a:solidFill>
                <a:latin typeface="Aharoni" panose="02010803020104030203" pitchFamily="2" charset="-79"/>
                <a:cs typeface="Aharoni" panose="02010803020104030203" pitchFamily="2" charset="-79"/>
              </a:rPr>
              <a:t>bounded contexts </a:t>
            </a:r>
            <a:endParaRPr lang="en-US" dirty="0">
              <a:solidFill>
                <a:schemeClr val="tx1"/>
              </a:solidFill>
              <a:latin typeface="Aharoni" panose="02010803020104030203" pitchFamily="2" charset="-79"/>
              <a:cs typeface="Aharoni" panose="02010803020104030203" pitchFamily="2" charset="-79"/>
            </a:endParaRPr>
          </a:p>
          <a:p>
            <a:pPr lvl="1"/>
            <a:r>
              <a:rPr lang="en-US" dirty="0" smtClean="0">
                <a:solidFill>
                  <a:schemeClr val="tx1"/>
                </a:solidFill>
                <a:latin typeface="Aharoni" panose="02010803020104030203" pitchFamily="2" charset="-79"/>
                <a:cs typeface="Aharoni" panose="02010803020104030203" pitchFamily="2" charset="-79"/>
              </a:rPr>
              <a:t>quite similar to what modelling team is doing with CIM, but </a:t>
            </a:r>
          </a:p>
          <a:p>
            <a:pPr lvl="1"/>
            <a:r>
              <a:rPr lang="en-US" dirty="0" smtClean="0">
                <a:solidFill>
                  <a:schemeClr val="tx1"/>
                </a:solidFill>
                <a:latin typeface="Aharoni" panose="02010803020104030203" pitchFamily="2" charset="-79"/>
                <a:cs typeface="Aharoni" panose="02010803020104030203" pitchFamily="2" charset="-79"/>
              </a:rPr>
              <a:t>might require further identification of bounded contexts </a:t>
            </a:r>
          </a:p>
          <a:p>
            <a:r>
              <a:rPr lang="en-US" dirty="0" smtClean="0">
                <a:solidFill>
                  <a:schemeClr val="tx1"/>
                </a:solidFill>
                <a:latin typeface="Aharoni" panose="02010803020104030203" pitchFamily="2" charset="-79"/>
                <a:cs typeface="Aharoni" panose="02010803020104030203" pitchFamily="2" charset="-79"/>
              </a:rPr>
              <a:t>Each bounded context has its own </a:t>
            </a:r>
            <a:r>
              <a:rPr lang="en-US" dirty="0" smtClean="0">
                <a:solidFill>
                  <a:srgbClr val="0070C0"/>
                </a:solidFill>
                <a:latin typeface="Aharoni" panose="02010803020104030203" pitchFamily="2" charset="-79"/>
                <a:cs typeface="Aharoni" panose="02010803020104030203" pitchFamily="2" charset="-79"/>
              </a:rPr>
              <a:t>domain model </a:t>
            </a:r>
            <a:r>
              <a:rPr lang="en-US" dirty="0" smtClean="0">
                <a:solidFill>
                  <a:schemeClr val="tx1"/>
                </a:solidFill>
                <a:latin typeface="Aharoni" panose="02010803020104030203" pitchFamily="2" charset="-79"/>
                <a:cs typeface="Aharoni" panose="02010803020104030203" pitchFamily="2" charset="-79"/>
              </a:rPr>
              <a:t>and ubiquitous </a:t>
            </a:r>
            <a:r>
              <a:rPr lang="en-US" dirty="0" smtClean="0">
                <a:solidFill>
                  <a:srgbClr val="0070C0"/>
                </a:solidFill>
                <a:latin typeface="Aharoni" panose="02010803020104030203" pitchFamily="2" charset="-79"/>
                <a:cs typeface="Aharoni" panose="02010803020104030203" pitchFamily="2" charset="-79"/>
              </a:rPr>
              <a:t>language</a:t>
            </a:r>
            <a:r>
              <a:rPr lang="en-US" dirty="0" smtClean="0">
                <a:solidFill>
                  <a:schemeClr val="tx1"/>
                </a:solidFill>
                <a:latin typeface="Aharoni" panose="02010803020104030203" pitchFamily="2" charset="-79"/>
                <a:cs typeface="Aharoni" panose="02010803020104030203" pitchFamily="2" charset="-79"/>
              </a:rPr>
              <a:t> relevant in own boundary</a:t>
            </a:r>
          </a:p>
          <a:p>
            <a:r>
              <a:rPr lang="en-US" dirty="0" smtClean="0">
                <a:solidFill>
                  <a:schemeClr val="tx1"/>
                </a:solidFill>
                <a:latin typeface="Aharoni" panose="02010803020104030203" pitchFamily="2" charset="-79"/>
                <a:cs typeface="Aharoni" panose="02010803020104030203" pitchFamily="2" charset="-79"/>
              </a:rPr>
              <a:t>A </a:t>
            </a:r>
            <a:r>
              <a:rPr lang="en-US" dirty="0" smtClean="0">
                <a:solidFill>
                  <a:srgbClr val="0070C0"/>
                </a:solidFill>
                <a:latin typeface="Aharoni" panose="02010803020104030203" pitchFamily="2" charset="-79"/>
                <a:cs typeface="Aharoni" panose="02010803020104030203" pitchFamily="2" charset="-79"/>
              </a:rPr>
              <a:t>context map </a:t>
            </a:r>
            <a:r>
              <a:rPr lang="en-US" dirty="0" smtClean="0">
                <a:solidFill>
                  <a:schemeClr val="tx1"/>
                </a:solidFill>
                <a:latin typeface="Aharoni" panose="02010803020104030203" pitchFamily="2" charset="-79"/>
                <a:cs typeface="Aharoni" panose="02010803020104030203" pitchFamily="2" charset="-79"/>
              </a:rPr>
              <a:t>is formed representing interaction between bounded contexts </a:t>
            </a:r>
          </a:p>
          <a:p>
            <a:r>
              <a:rPr lang="en-US" dirty="0" smtClean="0">
                <a:solidFill>
                  <a:schemeClr val="tx1"/>
                </a:solidFill>
                <a:latin typeface="Aharoni" panose="02010803020104030203" pitchFamily="2" charset="-79"/>
                <a:cs typeface="Aharoni" panose="02010803020104030203" pitchFamily="2" charset="-79"/>
              </a:rPr>
              <a:t>Microservice boundaries are defined based on bounded context </a:t>
            </a:r>
            <a:endParaRPr lang="en-US"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715282918"/>
      </p:ext>
    </p:extLst>
  </p:cSld>
  <p:clrMapOvr>
    <a:masterClrMapping/>
  </p:clrMapOvr>
  <p:transition>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17</a:t>
            </a:fld>
            <a:endParaRPr lang="en-US" dirty="0"/>
          </a:p>
        </p:txBody>
      </p:sp>
      <p:sp>
        <p:nvSpPr>
          <p:cNvPr id="3" name="Title 2"/>
          <p:cNvSpPr>
            <a:spLocks noGrp="1"/>
          </p:cNvSpPr>
          <p:nvPr>
            <p:ph type="title"/>
          </p:nvPr>
        </p:nvSpPr>
        <p:spPr/>
        <p:txBody>
          <a:bodyPr>
            <a:normAutofit fontScale="90000"/>
          </a:bodyPr>
          <a:lstStyle/>
          <a:p>
            <a:pPr algn="ctr"/>
            <a:r>
              <a:rPr lang="en-US" b="1" dirty="0" smtClean="0"/>
              <a:t>Microservices - Key Concepts</a:t>
            </a:r>
            <a:endParaRPr lang="en-US" b="1" dirty="0"/>
          </a:p>
        </p:txBody>
      </p:sp>
      <p:sp>
        <p:nvSpPr>
          <p:cNvPr id="4" name="Text Placeholder 3"/>
          <p:cNvSpPr>
            <a:spLocks noGrp="1"/>
          </p:cNvSpPr>
          <p:nvPr>
            <p:ph type="body" sz="quarter" idx="10"/>
          </p:nvPr>
        </p:nvSpPr>
        <p:spPr/>
        <p:txBody>
          <a:bodyPr>
            <a:normAutofit fontScale="92500" lnSpcReduction="10000"/>
          </a:bodyPr>
          <a:lstStyle/>
          <a:p>
            <a:pPr lvl="0"/>
            <a:r>
              <a:rPr lang="en-US" sz="2600" dirty="0">
                <a:solidFill>
                  <a:schemeClr val="tx1"/>
                </a:solidFill>
                <a:latin typeface="Aharoni" panose="02010803020104030203" pitchFamily="2" charset="-79"/>
                <a:cs typeface="Aharoni" panose="02010803020104030203" pitchFamily="2" charset="-79"/>
              </a:rPr>
              <a:t>Microservice </a:t>
            </a:r>
            <a:r>
              <a:rPr lang="en-US" sz="2600" dirty="0">
                <a:solidFill>
                  <a:srgbClr val="0070C0"/>
                </a:solidFill>
                <a:latin typeface="Aharoni" panose="02010803020104030203" pitchFamily="2" charset="-79"/>
                <a:cs typeface="Aharoni" panose="02010803020104030203" pitchFamily="2" charset="-79"/>
              </a:rPr>
              <a:t>deployment unit </a:t>
            </a:r>
            <a:r>
              <a:rPr lang="en-US" sz="2600" dirty="0">
                <a:solidFill>
                  <a:schemeClr val="tx1"/>
                </a:solidFill>
                <a:latin typeface="Aharoni" panose="02010803020104030203" pitchFamily="2" charset="-79"/>
                <a:cs typeface="Aharoni" panose="02010803020104030203" pitchFamily="2" charset="-79"/>
              </a:rPr>
              <a:t>consisting of the core MS software along with metafile which contains </a:t>
            </a:r>
            <a:endParaRPr lang="en-US" sz="2600" dirty="0" smtClean="0">
              <a:solidFill>
                <a:schemeClr val="tx1"/>
              </a:solidFill>
              <a:latin typeface="Aharoni" panose="02010803020104030203" pitchFamily="2" charset="-79"/>
              <a:cs typeface="Aharoni" panose="02010803020104030203" pitchFamily="2" charset="-79"/>
            </a:endParaRPr>
          </a:p>
          <a:p>
            <a:pPr lvl="1"/>
            <a:r>
              <a:rPr lang="en-US" sz="2200" dirty="0" smtClean="0">
                <a:solidFill>
                  <a:schemeClr val="tx1"/>
                </a:solidFill>
                <a:latin typeface="Aharoni" panose="02010803020104030203" pitchFamily="2" charset="-79"/>
                <a:cs typeface="Aharoni" panose="02010803020104030203" pitchFamily="2" charset="-79"/>
              </a:rPr>
              <a:t>configuration </a:t>
            </a:r>
            <a:r>
              <a:rPr lang="en-US" sz="2200" dirty="0">
                <a:solidFill>
                  <a:schemeClr val="tx1"/>
                </a:solidFill>
                <a:latin typeface="Aharoni" panose="02010803020104030203" pitchFamily="2" charset="-79"/>
                <a:cs typeface="Aharoni" panose="02010803020104030203" pitchFamily="2" charset="-79"/>
              </a:rPr>
              <a:t>and deployment </a:t>
            </a:r>
            <a:r>
              <a:rPr lang="en-US" sz="2200" dirty="0" smtClean="0">
                <a:solidFill>
                  <a:schemeClr val="tx1"/>
                </a:solidFill>
                <a:latin typeface="Aharoni" panose="02010803020104030203" pitchFamily="2" charset="-79"/>
                <a:cs typeface="Aharoni" panose="02010803020104030203" pitchFamily="2" charset="-79"/>
              </a:rPr>
              <a:t>descriptors</a:t>
            </a:r>
            <a:endParaRPr lang="en-US" sz="2200" dirty="0">
              <a:solidFill>
                <a:schemeClr val="tx1"/>
              </a:solidFill>
              <a:latin typeface="Aharoni" panose="02010803020104030203" pitchFamily="2" charset="-79"/>
              <a:cs typeface="Aharoni" panose="02010803020104030203" pitchFamily="2" charset="-79"/>
            </a:endParaRPr>
          </a:p>
          <a:p>
            <a:pPr lvl="0"/>
            <a:r>
              <a:rPr lang="en-US" sz="2600" dirty="0" smtClean="0">
                <a:solidFill>
                  <a:srgbClr val="0070C0"/>
                </a:solidFill>
                <a:latin typeface="Aharoni" panose="02010803020104030203" pitchFamily="2" charset="-79"/>
                <a:cs typeface="Aharoni" panose="02010803020104030203" pitchFamily="2" charset="-79"/>
              </a:rPr>
              <a:t>MUSIC </a:t>
            </a:r>
            <a:r>
              <a:rPr lang="en-US" sz="2600" dirty="0" smtClean="0">
                <a:solidFill>
                  <a:schemeClr val="tx1"/>
                </a:solidFill>
                <a:latin typeface="Aharoni" panose="02010803020104030203" pitchFamily="2" charset="-79"/>
                <a:cs typeface="Aharoni" panose="02010803020104030203" pitchFamily="2" charset="-79"/>
              </a:rPr>
              <a:t>is expected to be used for distributed, </a:t>
            </a:r>
            <a:r>
              <a:rPr lang="en-US" sz="2600" dirty="0">
                <a:solidFill>
                  <a:schemeClr val="tx1"/>
                </a:solidFill>
                <a:latin typeface="Aharoni" panose="02010803020104030203" pitchFamily="2" charset="-79"/>
                <a:cs typeface="Aharoni" panose="02010803020104030203" pitchFamily="2" charset="-79"/>
              </a:rPr>
              <a:t>highly available storage </a:t>
            </a:r>
            <a:r>
              <a:rPr lang="en-US" sz="2600" dirty="0" smtClean="0">
                <a:solidFill>
                  <a:schemeClr val="tx1"/>
                </a:solidFill>
                <a:latin typeface="Aharoni" panose="02010803020104030203" pitchFamily="2" charset="-79"/>
                <a:cs typeface="Aharoni" panose="02010803020104030203" pitchFamily="2" charset="-79"/>
              </a:rPr>
              <a:t>for domain entities </a:t>
            </a:r>
            <a:endParaRPr lang="en-US" sz="2600" dirty="0">
              <a:solidFill>
                <a:schemeClr val="tx1"/>
              </a:solidFill>
              <a:latin typeface="Aharoni" panose="02010803020104030203" pitchFamily="2" charset="-79"/>
              <a:cs typeface="Aharoni" panose="02010803020104030203" pitchFamily="2" charset="-79"/>
            </a:endParaRPr>
          </a:p>
          <a:p>
            <a:pPr lvl="0"/>
            <a:r>
              <a:rPr lang="en-US" sz="2600" dirty="0">
                <a:solidFill>
                  <a:schemeClr val="tx1"/>
                </a:solidFill>
                <a:latin typeface="Aharoni" panose="02010803020104030203" pitchFamily="2" charset="-79"/>
                <a:cs typeface="Aharoni" panose="02010803020104030203" pitchFamily="2" charset="-79"/>
              </a:rPr>
              <a:t>Distributed Configuration Store for maintaining runtime configuration data of </a:t>
            </a:r>
            <a:r>
              <a:rPr lang="en-US" sz="2600" dirty="0" smtClean="0">
                <a:solidFill>
                  <a:schemeClr val="tx1"/>
                </a:solidFill>
                <a:latin typeface="Aharoni" panose="02010803020104030203" pitchFamily="2" charset="-79"/>
                <a:cs typeface="Aharoni" panose="02010803020104030203" pitchFamily="2" charset="-79"/>
              </a:rPr>
              <a:t>MS </a:t>
            </a:r>
            <a:endParaRPr lang="en-US" sz="2600" dirty="0">
              <a:solidFill>
                <a:schemeClr val="tx1"/>
              </a:solidFill>
              <a:latin typeface="Aharoni" panose="02010803020104030203" pitchFamily="2" charset="-79"/>
              <a:cs typeface="Aharoni" panose="02010803020104030203" pitchFamily="2" charset="-79"/>
            </a:endParaRPr>
          </a:p>
          <a:p>
            <a:pPr lvl="0"/>
            <a:r>
              <a:rPr lang="en-US" sz="2600" dirty="0">
                <a:solidFill>
                  <a:schemeClr val="tx1"/>
                </a:solidFill>
                <a:latin typeface="Aharoni" panose="02010803020104030203" pitchFamily="2" charset="-79"/>
                <a:cs typeface="Aharoni" panose="02010803020104030203" pitchFamily="2" charset="-79"/>
              </a:rPr>
              <a:t>Microservice Bus </a:t>
            </a:r>
            <a:r>
              <a:rPr lang="en-US" sz="2600" dirty="0" smtClean="0">
                <a:solidFill>
                  <a:schemeClr val="tx1"/>
                </a:solidFill>
                <a:latin typeface="Aharoni" panose="02010803020104030203" pitchFamily="2" charset="-79"/>
                <a:cs typeface="Aharoni" panose="02010803020104030203" pitchFamily="2" charset="-79"/>
              </a:rPr>
              <a:t>(</a:t>
            </a:r>
            <a:r>
              <a:rPr lang="en-US" sz="2600" dirty="0" smtClean="0">
                <a:solidFill>
                  <a:srgbClr val="0070C0"/>
                </a:solidFill>
                <a:latin typeface="Aharoni" panose="02010803020104030203" pitchFamily="2" charset="-79"/>
                <a:cs typeface="Aharoni" panose="02010803020104030203" pitchFamily="2" charset="-79"/>
              </a:rPr>
              <a:t>MSB</a:t>
            </a:r>
            <a:r>
              <a:rPr lang="en-US" sz="2600" dirty="0" smtClean="0">
                <a:solidFill>
                  <a:schemeClr val="tx1"/>
                </a:solidFill>
                <a:latin typeface="Aharoni" panose="02010803020104030203" pitchFamily="2" charset="-79"/>
                <a:cs typeface="Aharoni" panose="02010803020104030203" pitchFamily="2" charset="-79"/>
              </a:rPr>
              <a:t>) acts </a:t>
            </a:r>
            <a:r>
              <a:rPr lang="en-US" sz="2600" dirty="0">
                <a:solidFill>
                  <a:schemeClr val="tx1"/>
                </a:solidFill>
                <a:latin typeface="Aharoni" panose="02010803020104030203" pitchFamily="2" charset="-79"/>
                <a:cs typeface="Aharoni" panose="02010803020104030203" pitchFamily="2" charset="-79"/>
              </a:rPr>
              <a:t>like </a:t>
            </a:r>
            <a:r>
              <a:rPr lang="en-US" sz="2600" dirty="0" smtClean="0">
                <a:solidFill>
                  <a:schemeClr val="tx1"/>
                </a:solidFill>
                <a:latin typeface="Aharoni" panose="02010803020104030203" pitchFamily="2" charset="-79"/>
                <a:cs typeface="Aharoni" panose="02010803020104030203" pitchFamily="2" charset="-79"/>
              </a:rPr>
              <a:t>an </a:t>
            </a:r>
            <a:r>
              <a:rPr lang="en-US" sz="2600" dirty="0">
                <a:solidFill>
                  <a:schemeClr val="tx1"/>
                </a:solidFill>
                <a:latin typeface="Aharoni" panose="02010803020104030203" pitchFamily="2" charset="-79"/>
                <a:cs typeface="Aharoni" panose="02010803020104030203" pitchFamily="2" charset="-79"/>
              </a:rPr>
              <a:t>MS </a:t>
            </a:r>
            <a:r>
              <a:rPr lang="en-US" sz="2600" dirty="0" smtClean="0">
                <a:solidFill>
                  <a:schemeClr val="tx1"/>
                </a:solidFill>
                <a:latin typeface="Aharoni" panose="02010803020104030203" pitchFamily="2" charset="-79"/>
                <a:cs typeface="Aharoni" panose="02010803020104030203" pitchFamily="2" charset="-79"/>
              </a:rPr>
              <a:t>Endpoint Registry </a:t>
            </a:r>
            <a:r>
              <a:rPr lang="en-US" sz="2600" dirty="0">
                <a:solidFill>
                  <a:schemeClr val="tx1"/>
                </a:solidFill>
                <a:latin typeface="Aharoni" panose="02010803020104030203" pitchFamily="2" charset="-79"/>
                <a:cs typeface="Aharoni" panose="02010803020104030203" pitchFamily="2" charset="-79"/>
              </a:rPr>
              <a:t>and API call routing GW </a:t>
            </a:r>
          </a:p>
          <a:p>
            <a:pPr lvl="0"/>
            <a:r>
              <a:rPr lang="en-US" sz="2600" dirty="0" err="1">
                <a:solidFill>
                  <a:schemeClr val="tx1"/>
                </a:solidFill>
                <a:latin typeface="Aharoni" panose="02010803020104030203" pitchFamily="2" charset="-79"/>
                <a:cs typeface="Aharoni" panose="02010803020104030203" pitchFamily="2" charset="-79"/>
              </a:rPr>
              <a:t>DMaaP</a:t>
            </a:r>
            <a:r>
              <a:rPr lang="en-US" sz="2600" dirty="0">
                <a:solidFill>
                  <a:schemeClr val="tx1"/>
                </a:solidFill>
                <a:latin typeface="Aharoni" panose="02010803020104030203" pitchFamily="2" charset="-79"/>
                <a:cs typeface="Aharoni" panose="02010803020104030203" pitchFamily="2" charset="-79"/>
              </a:rPr>
              <a:t>  or Real time data event streaming bus (based on </a:t>
            </a:r>
            <a:r>
              <a:rPr lang="en-US" sz="2600" dirty="0" smtClean="0">
                <a:solidFill>
                  <a:srgbClr val="0070C0"/>
                </a:solidFill>
                <a:latin typeface="Aharoni" panose="02010803020104030203" pitchFamily="2" charset="-79"/>
                <a:cs typeface="Aharoni" panose="02010803020104030203" pitchFamily="2" charset="-79"/>
              </a:rPr>
              <a:t>RESP</a:t>
            </a:r>
            <a:r>
              <a:rPr lang="en-US" sz="2600" dirty="0" smtClean="0">
                <a:solidFill>
                  <a:schemeClr val="tx1"/>
                </a:solidFill>
                <a:latin typeface="Aharoni" panose="02010803020104030203" pitchFamily="2" charset="-79"/>
                <a:cs typeface="Aharoni" panose="02010803020104030203" pitchFamily="2" charset="-79"/>
              </a:rPr>
              <a:t>) </a:t>
            </a:r>
            <a:r>
              <a:rPr lang="en-US" sz="2600" dirty="0">
                <a:solidFill>
                  <a:schemeClr val="tx1"/>
                </a:solidFill>
                <a:latin typeface="Aharoni" panose="02010803020104030203" pitchFamily="2" charset="-79"/>
                <a:cs typeface="Aharoni" panose="02010803020104030203" pitchFamily="2" charset="-79"/>
              </a:rPr>
              <a:t>which routes messages and file transfers across distributed </a:t>
            </a:r>
            <a:r>
              <a:rPr lang="en-US" sz="2600" dirty="0" err="1" smtClean="0">
                <a:solidFill>
                  <a:schemeClr val="tx1"/>
                </a:solidFill>
                <a:latin typeface="Aharoni" panose="02010803020104030203" pitchFamily="2" charset="-79"/>
                <a:cs typeface="Aharoni" panose="02010803020104030203" pitchFamily="2" charset="-79"/>
              </a:rPr>
              <a:t>MSes</a:t>
            </a:r>
            <a:r>
              <a:rPr lang="en-US" sz="2600" dirty="0" smtClean="0">
                <a:solidFill>
                  <a:schemeClr val="tx1"/>
                </a:solidFill>
                <a:latin typeface="Aharoni" panose="02010803020104030203" pitchFamily="2" charset="-79"/>
                <a:cs typeface="Aharoni" panose="02010803020104030203" pitchFamily="2" charset="-79"/>
              </a:rPr>
              <a:t> </a:t>
            </a:r>
            <a:endParaRPr lang="en-US" sz="2600" dirty="0">
              <a:solidFill>
                <a:schemeClr val="tx1"/>
              </a:solidFill>
              <a:latin typeface="Aharoni" panose="02010803020104030203" pitchFamily="2" charset="-79"/>
              <a:cs typeface="Aharoni" panose="02010803020104030203" pitchFamily="2" charset="-79"/>
            </a:endParaRPr>
          </a:p>
          <a:p>
            <a:pPr lvl="0"/>
            <a:r>
              <a:rPr lang="en-US" sz="2600" dirty="0">
                <a:solidFill>
                  <a:schemeClr val="tx1"/>
                </a:solidFill>
                <a:latin typeface="Aharoni" panose="02010803020104030203" pitchFamily="2" charset="-79"/>
                <a:cs typeface="Aharoni" panose="02010803020104030203" pitchFamily="2" charset="-79"/>
              </a:rPr>
              <a:t>OOM </a:t>
            </a:r>
            <a:r>
              <a:rPr lang="en-US" sz="2600" dirty="0" smtClean="0">
                <a:solidFill>
                  <a:schemeClr val="tx1"/>
                </a:solidFill>
                <a:latin typeface="Aharoni" panose="02010803020104030203" pitchFamily="2" charset="-79"/>
                <a:cs typeface="Aharoni" panose="02010803020104030203" pitchFamily="2" charset="-79"/>
              </a:rPr>
              <a:t>reads </a:t>
            </a:r>
            <a:r>
              <a:rPr lang="en-US" sz="2600" dirty="0">
                <a:solidFill>
                  <a:schemeClr val="tx1"/>
                </a:solidFill>
                <a:latin typeface="Aharoni" panose="02010803020104030203" pitchFamily="2" charset="-79"/>
                <a:cs typeface="Aharoni" panose="02010803020104030203" pitchFamily="2" charset="-79"/>
              </a:rPr>
              <a:t>the Metafile of </a:t>
            </a:r>
            <a:r>
              <a:rPr lang="en-US" sz="2600" dirty="0" smtClean="0">
                <a:solidFill>
                  <a:schemeClr val="tx1"/>
                </a:solidFill>
                <a:latin typeface="Aharoni" panose="02010803020104030203" pitchFamily="2" charset="-79"/>
                <a:cs typeface="Aharoni" panose="02010803020104030203" pitchFamily="2" charset="-79"/>
              </a:rPr>
              <a:t>the MS </a:t>
            </a:r>
            <a:r>
              <a:rPr lang="en-US" sz="2600" dirty="0">
                <a:solidFill>
                  <a:schemeClr val="tx1"/>
                </a:solidFill>
                <a:latin typeface="Aharoni" panose="02010803020104030203" pitchFamily="2" charset="-79"/>
                <a:cs typeface="Aharoni" panose="02010803020104030203" pitchFamily="2" charset="-79"/>
              </a:rPr>
              <a:t>and carries out </a:t>
            </a:r>
            <a:r>
              <a:rPr lang="en-US" sz="2600" dirty="0" smtClean="0">
                <a:solidFill>
                  <a:schemeClr val="tx1"/>
                </a:solidFill>
                <a:latin typeface="Aharoni" panose="02010803020104030203" pitchFamily="2" charset="-79"/>
                <a:cs typeface="Aharoni" panose="02010803020104030203" pitchFamily="2" charset="-79"/>
              </a:rPr>
              <a:t>deployment/registration</a:t>
            </a:r>
            <a:r>
              <a:rPr lang="en-US" sz="2600" dirty="0">
                <a:solidFill>
                  <a:schemeClr val="tx1"/>
                </a:solidFill>
                <a:latin typeface="Aharoni" panose="02010803020104030203" pitchFamily="2" charset="-79"/>
                <a:cs typeface="Aharoni" panose="02010803020104030203" pitchFamily="2" charset="-79"/>
              </a:rPr>
              <a:t>. </a:t>
            </a:r>
            <a:endParaRPr lang="en-US" sz="2600" dirty="0" smtClean="0">
              <a:solidFill>
                <a:schemeClr val="tx1"/>
              </a:solidFill>
              <a:latin typeface="Aharoni" panose="02010803020104030203" pitchFamily="2" charset="-79"/>
              <a:cs typeface="Aharoni" panose="02010803020104030203" pitchFamily="2" charset="-79"/>
            </a:endParaRPr>
          </a:p>
          <a:p>
            <a:pPr lvl="0"/>
            <a:r>
              <a:rPr lang="en-US" sz="2600" dirty="0" smtClean="0">
                <a:solidFill>
                  <a:schemeClr val="tx1"/>
                </a:solidFill>
                <a:latin typeface="Aharoni" panose="02010803020104030203" pitchFamily="2" charset="-79"/>
                <a:cs typeface="Aharoni" panose="02010803020104030203" pitchFamily="2" charset="-79"/>
              </a:rPr>
              <a:t>An extended list of the “Key Concepts” is provided as part of the backup slides </a:t>
            </a:r>
            <a:endParaRPr lang="en-US" sz="2600" dirty="0">
              <a:solidFill>
                <a:schemeClr val="tx1"/>
              </a:solidFill>
              <a:latin typeface="Aharoni" panose="02010803020104030203" pitchFamily="2" charset="-79"/>
              <a:cs typeface="Aharoni" panose="02010803020104030203" pitchFamily="2" charset="-79"/>
            </a:endParaRPr>
          </a:p>
          <a:p>
            <a:endParaRPr lang="en-US" sz="2400" dirty="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1091174090"/>
      </p:ext>
    </p:extLst>
  </p:cSld>
  <p:clrMapOvr>
    <a:masterClrMapping/>
  </p:clrMapOvr>
  <p:transition>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18</a:t>
            </a:fld>
            <a:endParaRPr lang="en-US" dirty="0"/>
          </a:p>
        </p:txBody>
      </p:sp>
      <p:sp>
        <p:nvSpPr>
          <p:cNvPr id="3" name="Title 2"/>
          <p:cNvSpPr>
            <a:spLocks noGrp="1"/>
          </p:cNvSpPr>
          <p:nvPr>
            <p:ph type="title"/>
          </p:nvPr>
        </p:nvSpPr>
        <p:spPr/>
        <p:txBody>
          <a:bodyPr>
            <a:normAutofit fontScale="90000"/>
          </a:bodyPr>
          <a:lstStyle/>
          <a:p>
            <a:pPr algn="ctr"/>
            <a:r>
              <a:rPr lang="en-US" b="1" dirty="0" smtClean="0"/>
              <a:t>Approach 1: ONAP GAP</a:t>
            </a:r>
            <a:endParaRPr lang="en-US" b="1" dirty="0"/>
          </a:p>
        </p:txBody>
      </p:sp>
      <p:sp>
        <p:nvSpPr>
          <p:cNvPr id="4" name="Text Placeholder 3"/>
          <p:cNvSpPr>
            <a:spLocks noGrp="1"/>
          </p:cNvSpPr>
          <p:nvPr>
            <p:ph type="body" sz="quarter" idx="10"/>
          </p:nvPr>
        </p:nvSpPr>
        <p:spPr>
          <a:xfrm>
            <a:off x="0" y="1138238"/>
            <a:ext cx="12176062" cy="5386051"/>
          </a:xfrm>
        </p:spPr>
        <p:txBody>
          <a:bodyPr>
            <a:normAutofit/>
          </a:bodyPr>
          <a:lstStyle/>
          <a:p>
            <a:r>
              <a:rPr lang="en-US" sz="2400" dirty="0" smtClean="0">
                <a:solidFill>
                  <a:schemeClr val="tx1"/>
                </a:solidFill>
                <a:latin typeface="Aharoni" panose="02010803020104030203" pitchFamily="2" charset="-79"/>
                <a:cs typeface="Aharoni" panose="02010803020104030203" pitchFamily="2" charset="-79"/>
              </a:rPr>
              <a:t>The concepts described in this approach focus on the boundary, structure and interaction patterns of microservices </a:t>
            </a:r>
          </a:p>
          <a:p>
            <a:r>
              <a:rPr lang="en-US" sz="2400" dirty="0" smtClean="0">
                <a:solidFill>
                  <a:schemeClr val="tx1"/>
                </a:solidFill>
                <a:latin typeface="Aharoni" panose="02010803020104030203" pitchFamily="2" charset="-79"/>
                <a:cs typeface="Aharoni" panose="02010803020104030203" pitchFamily="2" charset="-79"/>
              </a:rPr>
              <a:t>Microservices can be </a:t>
            </a:r>
            <a:r>
              <a:rPr lang="en-US" sz="2400" dirty="0" smtClean="0">
                <a:solidFill>
                  <a:srgbClr val="0070C0"/>
                </a:solidFill>
                <a:latin typeface="Aharoni" panose="02010803020104030203" pitchFamily="2" charset="-79"/>
                <a:cs typeface="Aharoni" panose="02010803020104030203" pitchFamily="2" charset="-79"/>
              </a:rPr>
              <a:t>model driven </a:t>
            </a:r>
            <a:r>
              <a:rPr lang="en-US" sz="2400" dirty="0" smtClean="0">
                <a:solidFill>
                  <a:schemeClr val="tx1"/>
                </a:solidFill>
                <a:latin typeface="Aharoni" panose="02010803020104030203" pitchFamily="2" charset="-79"/>
                <a:cs typeface="Aharoni" panose="02010803020104030203" pitchFamily="2" charset="-79"/>
              </a:rPr>
              <a:t>following the DDD principle with bounded context mapped to a microservice.  </a:t>
            </a:r>
          </a:p>
          <a:p>
            <a:r>
              <a:rPr lang="en-US" sz="2400" dirty="0" smtClean="0">
                <a:solidFill>
                  <a:schemeClr val="tx1"/>
                </a:solidFill>
                <a:latin typeface="Aharoni" panose="02010803020104030203" pitchFamily="2" charset="-79"/>
                <a:cs typeface="Aharoni" panose="02010803020104030203" pitchFamily="2" charset="-79"/>
              </a:rPr>
              <a:t>Each bounded context maintains its own </a:t>
            </a:r>
            <a:r>
              <a:rPr lang="en-US" sz="2400" dirty="0" smtClean="0">
                <a:solidFill>
                  <a:srgbClr val="0070C0"/>
                </a:solidFill>
                <a:latin typeface="Aharoni" panose="02010803020104030203" pitchFamily="2" charset="-79"/>
                <a:cs typeface="Aharoni" panose="02010803020104030203" pitchFamily="2" charset="-79"/>
              </a:rPr>
              <a:t>domain model</a:t>
            </a:r>
            <a:r>
              <a:rPr lang="en-US" sz="2400" dirty="0" smtClean="0">
                <a:solidFill>
                  <a:schemeClr val="tx1"/>
                </a:solidFill>
                <a:latin typeface="Aharoni" panose="02010803020104030203" pitchFamily="2" charset="-79"/>
                <a:cs typeface="Aharoni" panose="02010803020104030203" pitchFamily="2" charset="-79"/>
              </a:rPr>
              <a:t>. </a:t>
            </a:r>
          </a:p>
          <a:p>
            <a:r>
              <a:rPr lang="en-US" sz="2400" dirty="0" smtClean="0">
                <a:solidFill>
                  <a:schemeClr val="tx1"/>
                </a:solidFill>
                <a:latin typeface="Aharoni" panose="02010803020104030203" pitchFamily="2" charset="-79"/>
                <a:cs typeface="Aharoni" panose="02010803020104030203" pitchFamily="2" charset="-79"/>
              </a:rPr>
              <a:t>The reusability of the microservices and aggregation of microservices to form a </a:t>
            </a:r>
            <a:r>
              <a:rPr lang="en-US" sz="2400" dirty="0" smtClean="0">
                <a:solidFill>
                  <a:srgbClr val="0070C0"/>
                </a:solidFill>
                <a:latin typeface="Aharoni" panose="02010803020104030203" pitchFamily="2" charset="-79"/>
                <a:cs typeface="Aharoni" panose="02010803020104030203" pitchFamily="2" charset="-79"/>
              </a:rPr>
              <a:t>system</a:t>
            </a:r>
            <a:r>
              <a:rPr lang="en-US" sz="2400" dirty="0" smtClean="0">
                <a:solidFill>
                  <a:schemeClr val="tx1"/>
                </a:solidFill>
                <a:latin typeface="Aharoni" panose="02010803020104030203" pitchFamily="2" charset="-79"/>
                <a:cs typeface="Aharoni" panose="02010803020104030203" pitchFamily="2" charset="-79"/>
              </a:rPr>
              <a:t> or a solution with a well-defined grouping pattern is not covered well.  </a:t>
            </a:r>
          </a:p>
          <a:p>
            <a:r>
              <a:rPr lang="en-US" sz="2400" dirty="0" smtClean="0">
                <a:solidFill>
                  <a:schemeClr val="tx1"/>
                </a:solidFill>
                <a:latin typeface="Aharoni" panose="02010803020104030203" pitchFamily="2" charset="-79"/>
                <a:cs typeface="Aharoni" panose="02010803020104030203" pitchFamily="2" charset="-79"/>
              </a:rPr>
              <a:t>Requires effort in </a:t>
            </a:r>
            <a:r>
              <a:rPr lang="en-US" sz="2400" dirty="0" smtClean="0">
                <a:solidFill>
                  <a:srgbClr val="0070C0"/>
                </a:solidFill>
                <a:latin typeface="Aharoni" panose="02010803020104030203" pitchFamily="2" charset="-79"/>
                <a:cs typeface="Aharoni" panose="02010803020104030203" pitchFamily="2" charset="-79"/>
              </a:rPr>
              <a:t>refactoring</a:t>
            </a:r>
            <a:r>
              <a:rPr lang="en-US" sz="2400" dirty="0" smtClean="0">
                <a:solidFill>
                  <a:schemeClr val="tx1"/>
                </a:solidFill>
                <a:latin typeface="Aharoni" panose="02010803020104030203" pitchFamily="2" charset="-79"/>
                <a:cs typeface="Aharoni" panose="02010803020104030203" pitchFamily="2" charset="-79"/>
              </a:rPr>
              <a:t> the existing microservices to </a:t>
            </a:r>
            <a:r>
              <a:rPr lang="en-US" sz="2400" dirty="0" smtClean="0">
                <a:solidFill>
                  <a:srgbClr val="0070C0"/>
                </a:solidFill>
                <a:latin typeface="Aharoni" panose="02010803020104030203" pitchFamily="2" charset="-79"/>
                <a:cs typeface="Aharoni" panose="02010803020104030203" pitchFamily="2" charset="-79"/>
              </a:rPr>
              <a:t>define context map</a:t>
            </a:r>
            <a:r>
              <a:rPr lang="en-US" sz="2400" dirty="0" smtClean="0">
                <a:solidFill>
                  <a:schemeClr val="tx1"/>
                </a:solidFill>
                <a:latin typeface="Aharoni" panose="02010803020104030203" pitchFamily="2" charset="-79"/>
                <a:cs typeface="Aharoni" panose="02010803020104030203" pitchFamily="2" charset="-79"/>
              </a:rPr>
              <a:t>, domain models, etc. </a:t>
            </a:r>
          </a:p>
          <a:p>
            <a:r>
              <a:rPr lang="en-US" sz="2400" dirty="0" smtClean="0">
                <a:solidFill>
                  <a:schemeClr val="tx1"/>
                </a:solidFill>
                <a:latin typeface="Aharoni" panose="02010803020104030203" pitchFamily="2" charset="-79"/>
                <a:cs typeface="Aharoni" panose="02010803020104030203" pitchFamily="2" charset="-79"/>
              </a:rPr>
              <a:t>Will enforce top-down modelling of microservices with </a:t>
            </a:r>
            <a:r>
              <a:rPr lang="en-US" sz="2400" dirty="0" smtClean="0">
                <a:solidFill>
                  <a:srgbClr val="0070C0"/>
                </a:solidFill>
                <a:latin typeface="Aharoni" panose="02010803020104030203" pitchFamily="2" charset="-79"/>
                <a:cs typeface="Aharoni" panose="02010803020104030203" pitchFamily="2" charset="-79"/>
              </a:rPr>
              <a:t>alignment to domain </a:t>
            </a:r>
            <a:r>
              <a:rPr lang="en-US" sz="2400" dirty="0" smtClean="0">
                <a:solidFill>
                  <a:schemeClr val="tx1"/>
                </a:solidFill>
                <a:latin typeface="Aharoni" panose="02010803020104030203" pitchFamily="2" charset="-79"/>
                <a:cs typeface="Aharoni" panose="02010803020104030203" pitchFamily="2" charset="-79"/>
              </a:rPr>
              <a:t>rather than independent projects or components. </a:t>
            </a:r>
          </a:p>
          <a:p>
            <a:endParaRPr lang="en-US" sz="2400" dirty="0" smtClean="0"/>
          </a:p>
          <a:p>
            <a:pPr marL="0" indent="0">
              <a:buNone/>
            </a:pPr>
            <a:endParaRPr lang="en-US" sz="2400" dirty="0" smtClean="0"/>
          </a:p>
          <a:p>
            <a:pPr marL="0" indent="0">
              <a:buNone/>
            </a:pPr>
            <a:endParaRPr lang="en-US" sz="2400" dirty="0"/>
          </a:p>
        </p:txBody>
      </p:sp>
    </p:spTree>
    <p:extLst>
      <p:ext uri="{BB962C8B-B14F-4D97-AF65-F5344CB8AC3E}">
        <p14:creationId xmlns:p14="http://schemas.microsoft.com/office/powerpoint/2010/main" val="2200087906"/>
      </p:ext>
    </p:extLst>
  </p:cSld>
  <p:clrMapOvr>
    <a:masterClrMapping/>
  </p:clrMapOvr>
  <p:transition>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p:cNvSpPr>
            <a:spLocks noGrp="1"/>
          </p:cNvSpPr>
          <p:nvPr>
            <p:ph type="title"/>
          </p:nvPr>
        </p:nvSpPr>
        <p:spPr>
          <a:xfrm>
            <a:off x="576218" y="197831"/>
            <a:ext cx="11506200" cy="538770"/>
          </a:xfrm>
        </p:spPr>
        <p:txBody>
          <a:bodyPr>
            <a:normAutofit fontScale="90000"/>
          </a:bodyPr>
          <a:lstStyle/>
          <a:p>
            <a:pPr algn="ctr"/>
            <a:r>
              <a:rPr lang="en-US" b="1" dirty="0" smtClean="0"/>
              <a:t>ONAP Microservices Architecture Gaps</a:t>
            </a:r>
            <a:endParaRPr lang="en-US" b="1" dirty="0"/>
          </a:p>
        </p:txBody>
      </p:sp>
      <p:sp>
        <p:nvSpPr>
          <p:cNvPr id="4" name="Text Placeholder 3"/>
          <p:cNvSpPr>
            <a:spLocks noGrp="1"/>
          </p:cNvSpPr>
          <p:nvPr>
            <p:ph type="body" sz="quarter" idx="10"/>
          </p:nvPr>
        </p:nvSpPr>
        <p:spPr>
          <a:xfrm>
            <a:off x="0" y="1138238"/>
            <a:ext cx="12176062" cy="5286008"/>
          </a:xfrm>
        </p:spPr>
        <p:txBody>
          <a:bodyPr>
            <a:normAutofit/>
          </a:bodyPr>
          <a:lstStyle/>
          <a:p>
            <a:pPr marL="0" indent="0">
              <a:buNone/>
            </a:pPr>
            <a:r>
              <a:rPr lang="en-US" sz="3200" dirty="0" smtClean="0">
                <a:solidFill>
                  <a:schemeClr val="tx1"/>
                </a:solidFill>
                <a:latin typeface="Aharoni" panose="02010803020104030203" pitchFamily="2" charset="-79"/>
                <a:cs typeface="Aharoni" panose="02010803020104030203" pitchFamily="2" charset="-79"/>
              </a:rPr>
              <a:t>ONAP </a:t>
            </a:r>
            <a:r>
              <a:rPr lang="en-US" sz="3200" dirty="0" err="1" smtClean="0">
                <a:solidFill>
                  <a:schemeClr val="tx1"/>
                </a:solidFill>
                <a:latin typeface="Aharoni" panose="02010803020104030203" pitchFamily="2" charset="-79"/>
                <a:cs typeface="Aharoni" panose="02010803020104030203" pitchFamily="2" charset="-79"/>
              </a:rPr>
              <a:t>MSes</a:t>
            </a:r>
            <a:r>
              <a:rPr lang="en-US" sz="3200" dirty="0" smtClean="0">
                <a:solidFill>
                  <a:schemeClr val="tx1"/>
                </a:solidFill>
                <a:latin typeface="Aharoni" panose="02010803020104030203" pitchFamily="2" charset="-79"/>
                <a:cs typeface="Aharoni" panose="02010803020104030203" pitchFamily="2" charset="-79"/>
              </a:rPr>
              <a:t> architecture:</a:t>
            </a:r>
          </a:p>
          <a:p>
            <a:r>
              <a:rPr lang="en-US" dirty="0">
                <a:solidFill>
                  <a:schemeClr val="tx1"/>
                </a:solidFill>
                <a:latin typeface="Aharoni" panose="02010803020104030203" pitchFamily="2" charset="-79"/>
                <a:cs typeface="Aharoni" panose="02010803020104030203" pitchFamily="2" charset="-79"/>
              </a:rPr>
              <a:t>P</a:t>
            </a:r>
            <a:r>
              <a:rPr lang="en-US" dirty="0" smtClean="0">
                <a:solidFill>
                  <a:schemeClr val="tx1"/>
                </a:solidFill>
                <a:latin typeface="Aharoni" panose="02010803020104030203" pitchFamily="2" charset="-79"/>
                <a:cs typeface="Aharoni" panose="02010803020104030203" pitchFamily="2" charset="-79"/>
              </a:rPr>
              <a:t>rimarily </a:t>
            </a:r>
            <a:r>
              <a:rPr lang="en-US" dirty="0" smtClean="0">
                <a:solidFill>
                  <a:schemeClr val="tx1"/>
                </a:solidFill>
                <a:latin typeface="Aharoni" panose="02010803020104030203" pitchFamily="2" charset="-79"/>
                <a:cs typeface="Aharoni" panose="02010803020104030203" pitchFamily="2" charset="-79"/>
              </a:rPr>
              <a:t>an implementation approach </a:t>
            </a:r>
            <a:endParaRPr lang="en-US" dirty="0" smtClean="0">
              <a:solidFill>
                <a:schemeClr val="tx1"/>
              </a:solidFill>
              <a:latin typeface="Aharoni" panose="02010803020104030203" pitchFamily="2" charset="-79"/>
              <a:cs typeface="Aharoni" panose="02010803020104030203" pitchFamily="2" charset="-79"/>
            </a:endParaRPr>
          </a:p>
          <a:p>
            <a:pPr lvl="1"/>
            <a:r>
              <a:rPr lang="en-US" dirty="0" smtClean="0">
                <a:solidFill>
                  <a:schemeClr val="tx1"/>
                </a:solidFill>
                <a:latin typeface="Aharoni" panose="02010803020104030203" pitchFamily="2" charset="-79"/>
                <a:cs typeface="Aharoni" panose="02010803020104030203" pitchFamily="2" charset="-79"/>
              </a:rPr>
              <a:t>Not based on </a:t>
            </a:r>
            <a:r>
              <a:rPr lang="en-US" dirty="0" err="1" smtClean="0">
                <a:solidFill>
                  <a:schemeClr val="tx1"/>
                </a:solidFill>
                <a:latin typeface="Aharoni" panose="02010803020104030203" pitchFamily="2" charset="-79"/>
                <a:cs typeface="Aharoni" panose="02010803020104030203" pitchFamily="2" charset="-79"/>
              </a:rPr>
              <a:t>MSes</a:t>
            </a:r>
            <a:r>
              <a:rPr lang="en-US" dirty="0" smtClean="0">
                <a:solidFill>
                  <a:schemeClr val="tx1"/>
                </a:solidFill>
                <a:latin typeface="Aharoni" panose="02010803020104030203" pitchFamily="2" charset="-79"/>
                <a:cs typeface="Aharoni" panose="02010803020104030203" pitchFamily="2" charset="-79"/>
              </a:rPr>
              <a:t> design </a:t>
            </a:r>
            <a:r>
              <a:rPr lang="en-US" dirty="0" smtClean="0">
                <a:solidFill>
                  <a:schemeClr val="tx1"/>
                </a:solidFill>
                <a:latin typeface="Aharoni" panose="02010803020104030203" pitchFamily="2" charset="-79"/>
                <a:cs typeface="Aharoni" panose="02010803020104030203" pitchFamily="2" charset="-79"/>
              </a:rPr>
              <a:t>principles:</a:t>
            </a:r>
          </a:p>
          <a:p>
            <a:pPr lvl="2"/>
            <a:r>
              <a:rPr lang="en-US" dirty="0" smtClean="0">
                <a:solidFill>
                  <a:schemeClr val="tx1"/>
                </a:solidFill>
                <a:latin typeface="Aharoni" panose="02010803020104030203" pitchFamily="2" charset="-79"/>
                <a:cs typeface="Aharoni" panose="02010803020104030203" pitchFamily="2" charset="-79"/>
              </a:rPr>
              <a:t>Modularity,</a:t>
            </a:r>
          </a:p>
          <a:p>
            <a:pPr lvl="2"/>
            <a:r>
              <a:rPr lang="en-US" dirty="0" smtClean="0">
                <a:solidFill>
                  <a:schemeClr val="tx1"/>
                </a:solidFill>
                <a:latin typeface="Aharoni" panose="02010803020104030203" pitchFamily="2" charset="-79"/>
                <a:cs typeface="Aharoni" panose="02010803020104030203" pitchFamily="2" charset="-79"/>
              </a:rPr>
              <a:t>Model Driven, </a:t>
            </a:r>
          </a:p>
          <a:p>
            <a:pPr lvl="2"/>
            <a:r>
              <a:rPr lang="en-US" dirty="0" smtClean="0">
                <a:solidFill>
                  <a:schemeClr val="tx1"/>
                </a:solidFill>
                <a:latin typeface="Aharoni" panose="02010803020104030203" pitchFamily="2" charset="-79"/>
                <a:cs typeface="Aharoni" panose="02010803020104030203" pitchFamily="2" charset="-79"/>
              </a:rPr>
              <a:t>Independent development concerns. </a:t>
            </a:r>
          </a:p>
          <a:p>
            <a:r>
              <a:rPr lang="en-US" dirty="0" smtClean="0">
                <a:solidFill>
                  <a:schemeClr val="tx1"/>
                </a:solidFill>
                <a:latin typeface="Aharoni" panose="02010803020104030203" pitchFamily="2" charset="-79"/>
                <a:cs typeface="Aharoni" panose="02010803020104030203" pitchFamily="2" charset="-79"/>
              </a:rPr>
              <a:t>Has limited scope</a:t>
            </a:r>
            <a:endParaRPr lang="en-US" dirty="0">
              <a:solidFill>
                <a:schemeClr val="tx1"/>
              </a:solidFill>
              <a:latin typeface="Aharoni" panose="02010803020104030203" pitchFamily="2" charset="-79"/>
              <a:cs typeface="Aharoni" panose="02010803020104030203" pitchFamily="2" charset="-79"/>
            </a:endParaRPr>
          </a:p>
          <a:p>
            <a:pPr lvl="1"/>
            <a:r>
              <a:rPr lang="en-US" dirty="0" smtClean="0">
                <a:solidFill>
                  <a:schemeClr val="tx1"/>
                </a:solidFill>
                <a:latin typeface="Aharoni" panose="02010803020104030203" pitchFamily="2" charset="-79"/>
                <a:cs typeface="Aharoni" panose="02010803020104030203" pitchFamily="2" charset="-79"/>
              </a:rPr>
              <a:t>only </a:t>
            </a:r>
            <a:r>
              <a:rPr lang="en-US" dirty="0" smtClean="0">
                <a:solidFill>
                  <a:schemeClr val="tx1"/>
                </a:solidFill>
                <a:latin typeface="Aharoni" panose="02010803020104030203" pitchFamily="2" charset="-79"/>
                <a:cs typeface="Aharoni" panose="02010803020104030203" pitchFamily="2" charset="-79"/>
              </a:rPr>
              <a:t>covering </a:t>
            </a:r>
            <a:r>
              <a:rPr lang="en-US" dirty="0" err="1" smtClean="0">
                <a:solidFill>
                  <a:schemeClr val="tx1"/>
                </a:solidFill>
                <a:latin typeface="Aharoni" panose="02010803020104030203" pitchFamily="2" charset="-79"/>
                <a:cs typeface="Aharoni" panose="02010803020104030203" pitchFamily="2" charset="-79"/>
              </a:rPr>
              <a:t>MSes</a:t>
            </a:r>
            <a:r>
              <a:rPr lang="en-US" dirty="0" smtClean="0">
                <a:solidFill>
                  <a:schemeClr val="tx1"/>
                </a:solidFill>
                <a:latin typeface="Aharoni" panose="02010803020104030203" pitchFamily="2" charset="-79"/>
                <a:cs typeface="Aharoni" panose="02010803020104030203" pitchFamily="2" charset="-79"/>
              </a:rPr>
              <a:t> discovery</a:t>
            </a:r>
            <a:r>
              <a:rPr lang="en-US" dirty="0" smtClean="0">
                <a:solidFill>
                  <a:schemeClr val="tx1"/>
                </a:solidFill>
                <a:latin typeface="Aharoni" panose="02010803020104030203" pitchFamily="2" charset="-79"/>
                <a:cs typeface="Aharoni" panose="02010803020104030203" pitchFamily="2" charset="-79"/>
              </a:rPr>
              <a:t>, </a:t>
            </a:r>
            <a:endParaRPr lang="en-US" dirty="0" smtClean="0">
              <a:solidFill>
                <a:schemeClr val="tx1"/>
              </a:solidFill>
              <a:latin typeface="Aharoni" panose="02010803020104030203" pitchFamily="2" charset="-79"/>
              <a:cs typeface="Aharoni" panose="02010803020104030203" pitchFamily="2" charset="-79"/>
            </a:endParaRPr>
          </a:p>
          <a:p>
            <a:pPr lvl="1"/>
            <a:r>
              <a:rPr lang="en-US" dirty="0" smtClean="0">
                <a:solidFill>
                  <a:schemeClr val="tx1"/>
                </a:solidFill>
                <a:latin typeface="Aharoni" panose="02010803020104030203" pitchFamily="2" charset="-79"/>
                <a:cs typeface="Aharoni" panose="02010803020104030203" pitchFamily="2" charset="-79"/>
              </a:rPr>
              <a:t>interactions</a:t>
            </a:r>
            <a:r>
              <a:rPr lang="en-US" dirty="0" smtClean="0">
                <a:solidFill>
                  <a:schemeClr val="tx1"/>
                </a:solidFill>
                <a:latin typeface="Aharoni" panose="02010803020104030203" pitchFamily="2" charset="-79"/>
                <a:cs typeface="Aharoni" panose="02010803020104030203" pitchFamily="2" charset="-79"/>
              </a:rPr>
              <a:t>, etc. </a:t>
            </a:r>
          </a:p>
          <a:p>
            <a:r>
              <a:rPr lang="en-US" dirty="0" smtClean="0">
                <a:solidFill>
                  <a:srgbClr val="FF0000"/>
                </a:solidFill>
                <a:latin typeface="Aharoni" panose="02010803020104030203" pitchFamily="2" charset="-79"/>
                <a:cs typeface="Aharoni" panose="02010803020104030203" pitchFamily="2" charset="-79"/>
              </a:rPr>
              <a:t>Need to redefine scope/functionality/boundary </a:t>
            </a:r>
            <a:r>
              <a:rPr lang="en-US" dirty="0" smtClean="0">
                <a:solidFill>
                  <a:srgbClr val="FF0000"/>
                </a:solidFill>
                <a:latin typeface="Aharoni" panose="02010803020104030203" pitchFamily="2" charset="-79"/>
                <a:cs typeface="Aharoni" panose="02010803020104030203" pitchFamily="2" charset="-79"/>
              </a:rPr>
              <a:t>of </a:t>
            </a:r>
            <a:r>
              <a:rPr lang="en-US" dirty="0" smtClean="0">
                <a:solidFill>
                  <a:srgbClr val="FF0000"/>
                </a:solidFill>
                <a:latin typeface="Aharoni" panose="02010803020104030203" pitchFamily="2" charset="-79"/>
                <a:cs typeface="Aharoni" panose="02010803020104030203" pitchFamily="2" charset="-79"/>
              </a:rPr>
              <a:t>ONAP </a:t>
            </a:r>
            <a:r>
              <a:rPr lang="en-US" dirty="0" err="1" smtClean="0">
                <a:solidFill>
                  <a:srgbClr val="FF0000"/>
                </a:solidFill>
                <a:latin typeface="Aharoni" panose="02010803020104030203" pitchFamily="2" charset="-79"/>
                <a:cs typeface="Aharoni" panose="02010803020104030203" pitchFamily="2" charset="-79"/>
              </a:rPr>
              <a:t>MSes</a:t>
            </a:r>
            <a:endParaRPr lang="en-US" sz="3200" dirty="0" smtClean="0">
              <a:solidFill>
                <a:schemeClr val="tx1"/>
              </a:solidFill>
              <a:latin typeface="Aharoni" panose="02010803020104030203" pitchFamily="2" charset="-79"/>
              <a:cs typeface="Aharoni" panose="02010803020104030203" pitchFamily="2" charset="-79"/>
            </a:endParaRPr>
          </a:p>
          <a:p>
            <a:endParaRPr lang="en-US" sz="3200" dirty="0" smtClean="0"/>
          </a:p>
          <a:p>
            <a:endParaRPr lang="en-US" sz="3200" dirty="0"/>
          </a:p>
        </p:txBody>
      </p:sp>
    </p:spTree>
    <p:extLst>
      <p:ext uri="{BB962C8B-B14F-4D97-AF65-F5344CB8AC3E}">
        <p14:creationId xmlns:p14="http://schemas.microsoft.com/office/powerpoint/2010/main" val="2320533916"/>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342181" y="5409788"/>
            <a:ext cx="8399276" cy="0"/>
          </a:xfrm>
          <a:prstGeom prst="line">
            <a:avLst/>
          </a:prstGeom>
          <a:ln w="28575">
            <a:prstDash val="sysDot"/>
          </a:ln>
        </p:spPr>
        <p:style>
          <a:lnRef idx="1">
            <a:schemeClr val="accent1"/>
          </a:lnRef>
          <a:fillRef idx="0">
            <a:schemeClr val="accent1"/>
          </a:fillRef>
          <a:effectRef idx="0">
            <a:schemeClr val="accent1"/>
          </a:effectRef>
          <a:fontRef idx="minor">
            <a:schemeClr val="tx1"/>
          </a:fontRef>
        </p:style>
      </p:cxnSp>
      <p:sp>
        <p:nvSpPr>
          <p:cNvPr id="161" name="Arrow: U-Turn 160"/>
          <p:cNvSpPr/>
          <p:nvPr/>
        </p:nvSpPr>
        <p:spPr>
          <a:xfrm flipV="1">
            <a:off x="1887512" y="4804570"/>
            <a:ext cx="1950299" cy="776362"/>
          </a:xfrm>
          <a:prstGeom prst="uturnArrow">
            <a:avLst/>
          </a:prstGeom>
          <a:solidFill>
            <a:srgbClr val="00B0F0"/>
          </a:solidFill>
          <a:ln w="3175" cap="flat">
            <a:solidFill>
              <a:srgbClr val="00B0F0"/>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hangingPunct="0"/>
            <a:endParaRPr lang="en-US">
              <a:solidFill>
                <a:srgbClr val="000000"/>
              </a:solidFill>
              <a:sym typeface="Calibri"/>
            </a:endParaRPr>
          </a:p>
        </p:txBody>
      </p:sp>
      <p:sp>
        <p:nvSpPr>
          <p:cNvPr id="2" name="标题 1"/>
          <p:cNvSpPr>
            <a:spLocks noGrp="1"/>
          </p:cNvSpPr>
          <p:nvPr>
            <p:ph type="title"/>
          </p:nvPr>
        </p:nvSpPr>
        <p:spPr>
          <a:xfrm>
            <a:off x="424150" y="49855"/>
            <a:ext cx="11454614" cy="954113"/>
          </a:xfrm>
        </p:spPr>
        <p:txBody>
          <a:bodyPr>
            <a:normAutofit/>
          </a:bodyPr>
          <a:lstStyle/>
          <a:p>
            <a:pPr algn="ctr"/>
            <a:r>
              <a:rPr lang="en-US" altLang="zh-CN" sz="3200" b="1" dirty="0">
                <a:solidFill>
                  <a:schemeClr val="bg1"/>
                </a:solidFill>
                <a:latin typeface="Arial" panose="020B0604020202020204"/>
              </a:rPr>
              <a:t>ONAP Target Architecture</a:t>
            </a:r>
            <a:br>
              <a:rPr lang="en-US" altLang="zh-CN" sz="3200" b="1" dirty="0">
                <a:solidFill>
                  <a:schemeClr val="bg1"/>
                </a:solidFill>
                <a:latin typeface="Arial" panose="020B0604020202020204"/>
              </a:rPr>
            </a:br>
            <a:r>
              <a:rPr lang="en-US" altLang="zh-CN" sz="1800" b="1" dirty="0">
                <a:solidFill>
                  <a:schemeClr val="bg1"/>
                </a:solidFill>
                <a:latin typeface="Arial" panose="020B0604020202020204"/>
              </a:rPr>
              <a:t>(High-Level Functional View)</a:t>
            </a:r>
            <a:endParaRPr lang="zh-CN" altLang="en-US" sz="1800" b="1" dirty="0">
              <a:solidFill>
                <a:schemeClr val="bg1"/>
              </a:solidFill>
              <a:latin typeface="Arial" panose="020B0604020202020204"/>
            </a:endParaRPr>
          </a:p>
        </p:txBody>
      </p:sp>
      <p:sp>
        <p:nvSpPr>
          <p:cNvPr id="178" name="圆角矩形 28"/>
          <p:cNvSpPr/>
          <p:nvPr/>
        </p:nvSpPr>
        <p:spPr>
          <a:xfrm>
            <a:off x="569799" y="1563080"/>
            <a:ext cx="2640627" cy="3782778"/>
          </a:xfrm>
          <a:prstGeom prst="roundRect">
            <a:avLst>
              <a:gd name="adj" fmla="val 6026"/>
            </a:avLst>
          </a:prstGeom>
          <a:solidFill>
            <a:srgbClr val="1C2754"/>
          </a:solidFill>
          <a:ln w="19050" cap="flat" cmpd="sng" algn="ctr">
            <a:solidFill>
              <a:srgbClr val="00647F"/>
            </a:solidFill>
            <a:prstDash val="dash"/>
            <a:round/>
            <a:headEnd type="none" w="med" len="med"/>
            <a:tailEnd type="none" w="med" len="med"/>
          </a:ln>
          <a:effectLst/>
        </p:spPr>
        <p:txBody>
          <a:bodyPr vert="horz" wrap="square" lIns="91440" tIns="45720" rIns="91440" bIns="45720" numCol="1" rtlCol="0" anchor="t" anchorCtr="0" compatLnSpc="1"/>
          <a:lstStyle/>
          <a:p>
            <a:pPr algn="ctr" fontAlgn="base">
              <a:spcBef>
                <a:spcPct val="0"/>
              </a:spcBef>
              <a:spcAft>
                <a:spcPct val="0"/>
              </a:spcAft>
              <a:buClr>
                <a:srgbClr val="CC9900"/>
              </a:buClr>
            </a:pPr>
            <a:endParaRPr lang="en-US" altLang="zh-CN" b="1" dirty="0">
              <a:solidFill>
                <a:prstClr val="white"/>
              </a:solidFill>
              <a:ea typeface="微软雅黑" panose="020B0503020204020204" pitchFamily="34" charset="-122"/>
            </a:endParaRPr>
          </a:p>
        </p:txBody>
      </p:sp>
      <p:sp>
        <p:nvSpPr>
          <p:cNvPr id="173" name="矩形 192"/>
          <p:cNvSpPr/>
          <p:nvPr/>
        </p:nvSpPr>
        <p:spPr bwMode="auto">
          <a:xfrm>
            <a:off x="1090077" y="1571110"/>
            <a:ext cx="1615250" cy="400110"/>
          </a:xfrm>
          <a:prstGeom prst="rect">
            <a:avLst/>
          </a:prstGeom>
          <a:extLst/>
        </p:spPr>
        <p:txBody>
          <a:bodyPr wrap="none">
            <a:spAutoFit/>
          </a:bodyPr>
          <a:lstStyle/>
          <a:p>
            <a:pPr algn="ctr" fontAlgn="base">
              <a:spcBef>
                <a:spcPct val="0"/>
              </a:spcBef>
              <a:spcAft>
                <a:spcPct val="0"/>
              </a:spcAft>
              <a:buClr>
                <a:srgbClr val="CC9900"/>
              </a:buClr>
            </a:pPr>
            <a:r>
              <a:rPr lang="en-US" altLang="zh-CN" sz="2000" b="1" dirty="0">
                <a:solidFill>
                  <a:srgbClr val="FF0000"/>
                </a:solidFill>
                <a:ea typeface="微软雅黑" panose="020B0503020204020204" pitchFamily="34" charset="-122"/>
              </a:rPr>
              <a:t>DESIGN-TIME</a:t>
            </a:r>
          </a:p>
        </p:txBody>
      </p:sp>
      <p:sp>
        <p:nvSpPr>
          <p:cNvPr id="175" name="圆角矩形 25"/>
          <p:cNvSpPr/>
          <p:nvPr/>
        </p:nvSpPr>
        <p:spPr>
          <a:xfrm>
            <a:off x="625061" y="272438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pPr>
            <a:r>
              <a:rPr lang="en-US" altLang="zh-CN" sz="1400" b="1" dirty="0">
                <a:solidFill>
                  <a:prstClr val="black"/>
                </a:solidFill>
                <a:latin typeface="Calibri"/>
                <a:ea typeface="微软雅黑" panose="020B0503020204020204" pitchFamily="34" charset="-122"/>
              </a:rPr>
              <a:t>Policy Creation &amp; Validation</a:t>
            </a:r>
          </a:p>
        </p:txBody>
      </p:sp>
      <p:sp>
        <p:nvSpPr>
          <p:cNvPr id="176" name="圆角矩形 26"/>
          <p:cNvSpPr/>
          <p:nvPr/>
        </p:nvSpPr>
        <p:spPr>
          <a:xfrm>
            <a:off x="625061" y="307362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Analytic Application Design</a:t>
            </a:r>
          </a:p>
        </p:txBody>
      </p:sp>
      <p:sp>
        <p:nvSpPr>
          <p:cNvPr id="179" name="圆角矩形 29"/>
          <p:cNvSpPr/>
          <p:nvPr/>
        </p:nvSpPr>
        <p:spPr>
          <a:xfrm rot="16200000">
            <a:off x="-1574417" y="3327662"/>
            <a:ext cx="3837974" cy="326275"/>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VNF / PNF Onboarding</a:t>
            </a:r>
          </a:p>
        </p:txBody>
      </p:sp>
      <p:sp>
        <p:nvSpPr>
          <p:cNvPr id="219" name="圆角矩形 25"/>
          <p:cNvSpPr/>
          <p:nvPr/>
        </p:nvSpPr>
        <p:spPr>
          <a:xfrm>
            <a:off x="625061" y="202591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Resource Onboarding</a:t>
            </a:r>
          </a:p>
        </p:txBody>
      </p:sp>
      <p:sp>
        <p:nvSpPr>
          <p:cNvPr id="220" name="圆角矩形 20"/>
          <p:cNvSpPr/>
          <p:nvPr/>
        </p:nvSpPr>
        <p:spPr>
          <a:xfrm>
            <a:off x="625061" y="237515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prstClr val="black"/>
                </a:solidFill>
                <a:ea typeface="微软雅黑" panose="020B0503020204020204" pitchFamily="34" charset="-122"/>
              </a:rPr>
              <a:t>Service  Design</a:t>
            </a:r>
            <a:endParaRPr lang="zh-CN" altLang="en-US" sz="1400" b="1" dirty="0">
              <a:solidFill>
                <a:prstClr val="black"/>
              </a:solidFill>
              <a:ea typeface="微软雅黑" panose="020B0503020204020204" pitchFamily="34" charset="-122"/>
            </a:endParaRPr>
          </a:p>
        </p:txBody>
      </p:sp>
      <p:sp>
        <p:nvSpPr>
          <p:cNvPr id="3" name="Flowchart: Magnetic Disk 2"/>
          <p:cNvSpPr/>
          <p:nvPr/>
        </p:nvSpPr>
        <p:spPr>
          <a:xfrm>
            <a:off x="640108" y="4439224"/>
            <a:ext cx="2487305" cy="874746"/>
          </a:xfrm>
          <a:prstGeom prst="flowChartMagneticDisk">
            <a:avLst/>
          </a:prstGeom>
          <a:solidFill>
            <a:srgbClr val="FFFFFF"/>
          </a:solidFill>
          <a:ln w="9525" cap="flat">
            <a:solidFill>
              <a:schemeClr val="accent1"/>
            </a:solid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4" name="Rectangle 3"/>
          <p:cNvSpPr/>
          <p:nvPr/>
        </p:nvSpPr>
        <p:spPr>
          <a:xfrm>
            <a:off x="625061" y="4810670"/>
            <a:ext cx="2502351" cy="338554"/>
          </a:xfrm>
          <a:prstGeom prst="rect">
            <a:avLst/>
          </a:prstGeom>
        </p:spPr>
        <p:txBody>
          <a:bodyPr wrap="square">
            <a:spAutoFit/>
          </a:bodyPr>
          <a:lstStyle/>
          <a:p>
            <a:pPr algn="ctr" fontAlgn="base">
              <a:spcBef>
                <a:spcPct val="0"/>
              </a:spcBef>
              <a:spcAft>
                <a:spcPct val="0"/>
              </a:spcAft>
              <a:buClr>
                <a:srgbClr val="CC9900"/>
              </a:buClr>
              <a:defRPr/>
            </a:pPr>
            <a:r>
              <a:rPr lang="en-US" altLang="zh-CN" sz="1600" b="1" dirty="0">
                <a:solidFill>
                  <a:prstClr val="black"/>
                </a:solidFill>
                <a:ea typeface="微软雅黑" panose="020B0503020204020204" pitchFamily="34" charset="-122"/>
              </a:rPr>
              <a:t>Catalog</a:t>
            </a:r>
            <a:endParaRPr lang="zh-CN" altLang="en-US" b="1" dirty="0">
              <a:solidFill>
                <a:prstClr val="black"/>
              </a:solidFill>
              <a:ea typeface="微软雅黑" panose="020B0503020204020204" pitchFamily="34" charset="-122"/>
            </a:endParaRPr>
          </a:p>
        </p:txBody>
      </p:sp>
      <p:sp>
        <p:nvSpPr>
          <p:cNvPr id="162" name="Rectangle 161"/>
          <p:cNvSpPr/>
          <p:nvPr/>
        </p:nvSpPr>
        <p:spPr>
          <a:xfrm>
            <a:off x="259351" y="5530477"/>
            <a:ext cx="3111367" cy="581441"/>
          </a:xfrm>
          <a:prstGeom prst="rect">
            <a:avLst/>
          </a:prstGeom>
        </p:spPr>
        <p:txBody>
          <a:bodyPr wrap="square">
            <a:spAutoFit/>
          </a:bodyPr>
          <a:lstStyle/>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Recipe/Eng Rules &amp; Policy Distribution</a:t>
            </a:r>
          </a:p>
          <a:p>
            <a:pPr>
              <a:lnSpc>
                <a:spcPct val="107000"/>
              </a:lnSpc>
              <a:spcAft>
                <a:spcPts val="800"/>
              </a:spcAft>
            </a:pPr>
            <a:r>
              <a:rPr lang="en-US" sz="1200" b="1" dirty="0">
                <a:solidFill>
                  <a:prstClr val="black"/>
                </a:solidFill>
                <a:ea typeface="Calibri" panose="020F0502020204030204" pitchFamily="34" charset="0"/>
                <a:cs typeface="Times New Roman" panose="02020603050405020304" pitchFamily="18" charset="0"/>
              </a:rPr>
              <a:t>ONAP Optimization Framework</a:t>
            </a:r>
          </a:p>
        </p:txBody>
      </p:sp>
      <p:sp>
        <p:nvSpPr>
          <p:cNvPr id="157" name="圆角矩形 55"/>
          <p:cNvSpPr/>
          <p:nvPr/>
        </p:nvSpPr>
        <p:spPr>
          <a:xfrm rot="16200000">
            <a:off x="10543237" y="2686334"/>
            <a:ext cx="2648100" cy="402691"/>
          </a:xfrm>
          <a:prstGeom prst="roundRect">
            <a:avLst>
              <a:gd name="adj" fmla="val 16483"/>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ea typeface="微软雅黑" panose="020B0503020204020204" pitchFamily="34" charset="-122"/>
              </a:rPr>
              <a:t>ONAP Operations Manager </a:t>
            </a:r>
          </a:p>
        </p:txBody>
      </p:sp>
      <p:sp>
        <p:nvSpPr>
          <p:cNvPr id="199" name="矩形 54"/>
          <p:cNvSpPr/>
          <p:nvPr/>
        </p:nvSpPr>
        <p:spPr bwMode="auto">
          <a:xfrm>
            <a:off x="3327597" y="1552222"/>
            <a:ext cx="8302057" cy="3427725"/>
          </a:xfrm>
          <a:prstGeom prst="rect">
            <a:avLst/>
          </a:prstGeom>
          <a:solidFill>
            <a:schemeClr val="accent5">
              <a:lumMod val="20000"/>
              <a:lumOff val="80000"/>
            </a:schemeClr>
          </a:solidFill>
          <a:ln w="9525" cap="flat" cmpd="sng" algn="ctr">
            <a:solidFill>
              <a:srgbClr val="00B0F0"/>
            </a:solidFill>
            <a:prstDash val="dash"/>
            <a:round/>
            <a:headEnd type="none" w="med" len="med"/>
            <a:tailEnd type="none" w="med" len="med"/>
          </a:ln>
          <a:effectLst/>
          <a:extLst/>
        </p:spPr>
        <p:txBody>
          <a:bodyPr vert="horz" wrap="square" lIns="91440" tIns="45720" rIns="91440" bIns="45720" numCol="1" rtlCol="0" anchor="t"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1828800" indent="-222250" algn="r">
              <a:buClr>
                <a:srgbClr val="CC9900"/>
              </a:buClr>
              <a:defRPr/>
            </a:pPr>
            <a:r>
              <a:rPr lang="en-US" altLang="zh-CN" sz="2000" i="1" dirty="0">
                <a:solidFill>
                  <a:srgbClr val="000000"/>
                </a:solidFill>
                <a:latin typeface="Calibri"/>
                <a:ea typeface="微软雅黑" panose="020B0503020204020204" pitchFamily="34" charset="-122"/>
              </a:rPr>
              <a:t>         </a:t>
            </a:r>
            <a:endParaRPr lang="en-US" altLang="zh-CN" sz="2000" b="1" i="1" dirty="0">
              <a:solidFill>
                <a:srgbClr val="FF0000"/>
              </a:solidFill>
              <a:latin typeface="Calibri"/>
              <a:ea typeface="微软雅黑" panose="020B0503020204020204" pitchFamily="34" charset="-122"/>
            </a:endParaRPr>
          </a:p>
        </p:txBody>
      </p:sp>
      <p:sp>
        <p:nvSpPr>
          <p:cNvPr id="180" name="圆角矩形 30"/>
          <p:cNvSpPr/>
          <p:nvPr/>
        </p:nvSpPr>
        <p:spPr>
          <a:xfrm>
            <a:off x="3516372" y="1571814"/>
            <a:ext cx="1920536" cy="323164"/>
          </a:xfrm>
          <a:prstGeom prst="roundRect">
            <a:avLst>
              <a:gd name="adj" fmla="val 9045"/>
            </a:avLst>
          </a:prstGeom>
          <a:solidFill>
            <a:srgbClr val="00647F"/>
          </a:solidFill>
          <a:ln w="9525" cap="flat" cmpd="sng" algn="ctr">
            <a:noFill/>
            <a:prstDash val="solid"/>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400" b="1" dirty="0">
                <a:solidFill>
                  <a:prstClr val="white"/>
                </a:solidFill>
                <a:ea typeface="微软雅黑" panose="020B0503020204020204" pitchFamily="34" charset="-122"/>
              </a:rPr>
              <a:t>Dashboard OA&amp;M</a:t>
            </a:r>
          </a:p>
        </p:txBody>
      </p:sp>
      <p:sp>
        <p:nvSpPr>
          <p:cNvPr id="181" name="圆角矩形 31"/>
          <p:cNvSpPr/>
          <p:nvPr/>
        </p:nvSpPr>
        <p:spPr>
          <a:xfrm>
            <a:off x="8644176" y="1968916"/>
            <a:ext cx="1608806" cy="963527"/>
          </a:xfrm>
          <a:prstGeom prst="roundRect">
            <a:avLst/>
          </a:prstGeom>
          <a:solidFill>
            <a:srgbClr val="009788"/>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dirty="0">
              <a:solidFill>
                <a:prstClr val="white"/>
              </a:solidFill>
            </a:endParaRPr>
          </a:p>
        </p:txBody>
      </p:sp>
      <p:sp>
        <p:nvSpPr>
          <p:cNvPr id="192" name="圆角矩形 47"/>
          <p:cNvSpPr/>
          <p:nvPr/>
        </p:nvSpPr>
        <p:spPr>
          <a:xfrm>
            <a:off x="569799" y="1296898"/>
            <a:ext cx="11059855" cy="242407"/>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600" b="1" dirty="0">
                <a:solidFill>
                  <a:prstClr val="white"/>
                </a:solidFill>
                <a:ea typeface="微软雅黑" panose="020B0503020204020204" pitchFamily="34" charset="-122"/>
              </a:rPr>
              <a:t>ONAP External APIs </a:t>
            </a:r>
          </a:p>
        </p:txBody>
      </p:sp>
      <p:sp>
        <p:nvSpPr>
          <p:cNvPr id="194" name="圆角矩形 48"/>
          <p:cNvSpPr/>
          <p:nvPr/>
        </p:nvSpPr>
        <p:spPr>
          <a:xfrm>
            <a:off x="10298932" y="1953313"/>
            <a:ext cx="1283885" cy="2945165"/>
          </a:xfrm>
          <a:prstGeom prst="roundRect">
            <a:avLst/>
          </a:prstGeom>
          <a:solidFill>
            <a:srgbClr val="009788"/>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Common</a:t>
            </a:r>
          </a:p>
          <a:p>
            <a:pPr algn="ctr" fontAlgn="base">
              <a:lnSpc>
                <a:spcPct val="80000"/>
              </a:lnSpc>
              <a:spcBef>
                <a:spcPct val="0"/>
              </a:spcBef>
              <a:spcAft>
                <a:spcPct val="0"/>
              </a:spcAft>
              <a:buClr>
                <a:srgbClr val="CC9900"/>
              </a:buClr>
            </a:pPr>
            <a:r>
              <a:rPr lang="en-US" altLang="zh-CN" sz="1300" b="1" dirty="0">
                <a:solidFill>
                  <a:prstClr val="white"/>
                </a:solidFill>
                <a:ea typeface="微软雅黑" panose="020B0503020204020204" pitchFamily="34" charset="-122"/>
              </a:rPr>
              <a:t> Services</a:t>
            </a:r>
            <a:endParaRPr lang="zh-CN" altLang="en-US" sz="1300" b="1" dirty="0">
              <a:solidFill>
                <a:prstClr val="white"/>
              </a:solidFill>
              <a:ea typeface="微软雅黑" panose="020B0503020204020204" pitchFamily="34" charset="-122"/>
            </a:endParaRPr>
          </a:p>
        </p:txBody>
      </p:sp>
      <p:sp>
        <p:nvSpPr>
          <p:cNvPr id="225" name="圆角矩形 51"/>
          <p:cNvSpPr/>
          <p:nvPr/>
        </p:nvSpPr>
        <p:spPr>
          <a:xfrm>
            <a:off x="10310434" y="2669068"/>
            <a:ext cx="1234440" cy="51165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Application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Authorization</a:t>
            </a:r>
          </a:p>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Framework</a:t>
            </a:r>
          </a:p>
        </p:txBody>
      </p:sp>
      <p:sp>
        <p:nvSpPr>
          <p:cNvPr id="94" name="圆角矩形 31"/>
          <p:cNvSpPr/>
          <p:nvPr/>
        </p:nvSpPr>
        <p:spPr>
          <a:xfrm>
            <a:off x="5171864" y="1936691"/>
            <a:ext cx="1655880" cy="102741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65" name="圆角矩形 51"/>
          <p:cNvSpPr/>
          <p:nvPr/>
        </p:nvSpPr>
        <p:spPr>
          <a:xfrm>
            <a:off x="10323654" y="3767590"/>
            <a:ext cx="1234440" cy="411124"/>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Logging</a:t>
            </a:r>
          </a:p>
        </p:txBody>
      </p:sp>
      <p:sp>
        <p:nvSpPr>
          <p:cNvPr id="108" name="圆角矩形 31"/>
          <p:cNvSpPr/>
          <p:nvPr/>
        </p:nvSpPr>
        <p:spPr>
          <a:xfrm>
            <a:off x="3614663" y="1970997"/>
            <a:ext cx="1370831" cy="997731"/>
          </a:xfrm>
          <a:prstGeom prst="roundRect">
            <a:avLst/>
          </a:prstGeom>
          <a:solidFill>
            <a:srgbClr val="1C2754"/>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defTabSz="457200" hangingPunct="0"/>
            <a:endParaRPr lang="en-US" altLang="zh-CN" sz="1400" b="1" dirty="0">
              <a:solidFill>
                <a:prstClr val="white"/>
              </a:solidFill>
              <a:ea typeface="宋体" panose="02010600030101010101" pitchFamily="2" charset="-122"/>
            </a:endParaRPr>
          </a:p>
        </p:txBody>
      </p:sp>
      <p:sp>
        <p:nvSpPr>
          <p:cNvPr id="119" name="TextBox 118"/>
          <p:cNvSpPr txBox="1"/>
          <p:nvPr/>
        </p:nvSpPr>
        <p:spPr>
          <a:xfrm flipH="1">
            <a:off x="3696053" y="2138393"/>
            <a:ext cx="1256206"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Policy Framework</a:t>
            </a:r>
          </a:p>
        </p:txBody>
      </p:sp>
      <p:sp>
        <p:nvSpPr>
          <p:cNvPr id="126" name="TextBox 125"/>
          <p:cNvSpPr txBox="1"/>
          <p:nvPr/>
        </p:nvSpPr>
        <p:spPr>
          <a:xfrm flipH="1">
            <a:off x="8642352" y="2141185"/>
            <a:ext cx="1624729"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dirty="0">
                <a:solidFill>
                  <a:srgbClr val="FFFFFF"/>
                </a:solidFill>
                <a:sym typeface="Calibri"/>
              </a:rPr>
              <a:t> </a:t>
            </a:r>
            <a:r>
              <a:rPr lang="en-US" sz="1400" b="1" dirty="0">
                <a:solidFill>
                  <a:srgbClr val="FFFFFF"/>
                </a:solidFill>
                <a:sym typeface="Calibri"/>
              </a:rPr>
              <a:t>Active &amp; Available Inventory</a:t>
            </a:r>
          </a:p>
          <a:p>
            <a:pPr algn="ctr" defTabSz="457200" hangingPunct="0"/>
            <a:r>
              <a:rPr lang="en-US" sz="1400" b="1" dirty="0">
                <a:solidFill>
                  <a:srgbClr val="FFFFFF"/>
                </a:solidFill>
                <a:sym typeface="Calibri"/>
              </a:rPr>
              <a:t>External Registry</a:t>
            </a:r>
          </a:p>
        </p:txBody>
      </p:sp>
      <p:sp>
        <p:nvSpPr>
          <p:cNvPr id="143" name="圆角矩形 32"/>
          <p:cNvSpPr/>
          <p:nvPr/>
        </p:nvSpPr>
        <p:spPr>
          <a:xfrm>
            <a:off x="7388013" y="3679648"/>
            <a:ext cx="2640134" cy="123643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r>
              <a:rPr lang="en-US" sz="1400" b="1" dirty="0">
                <a:solidFill>
                  <a:srgbClr val="000000"/>
                </a:solidFill>
                <a:sym typeface="Calibri"/>
              </a:rPr>
              <a:t>Generic NF Controllers  (L4-L7)</a:t>
            </a:r>
            <a:endParaRPr lang="en-US" altLang="zh-CN" sz="1400" b="1" dirty="0">
              <a:solidFill>
                <a:prstClr val="black"/>
              </a:solidFill>
            </a:endParaRPr>
          </a:p>
        </p:txBody>
      </p:sp>
      <p:sp>
        <p:nvSpPr>
          <p:cNvPr id="144" name="圆角矩形 32"/>
          <p:cNvSpPr/>
          <p:nvPr/>
        </p:nvSpPr>
        <p:spPr>
          <a:xfrm>
            <a:off x="5364654" y="3653241"/>
            <a:ext cx="1901244" cy="1232382"/>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33" name="圆角矩形 32"/>
          <p:cNvSpPr/>
          <p:nvPr/>
        </p:nvSpPr>
        <p:spPr>
          <a:xfrm>
            <a:off x="3376407" y="3640275"/>
            <a:ext cx="1895499" cy="1236433"/>
          </a:xfrm>
          <a:prstGeom prst="roundRect">
            <a:avLst/>
          </a:prstGeom>
          <a:solidFill>
            <a:schemeClr val="bg2">
              <a:lumMod val="90000"/>
            </a:schemeClr>
          </a:solidFill>
          <a:ln>
            <a:noFill/>
          </a:ln>
          <a:scene3d>
            <a:camera prst="orthographicFront"/>
            <a:lightRig rig="threePt" dir="t"/>
          </a:scene3d>
          <a:sp3d>
            <a:bevelT/>
          </a:sp3d>
        </p:spPr>
        <p:style>
          <a:lnRef idx="0">
            <a:scrgbClr r="0" g="0" b="0"/>
          </a:lnRef>
          <a:fillRef idx="0">
            <a:scrgbClr r="0" g="0" b="0"/>
          </a:fillRef>
          <a:effectRef idx="0">
            <a:scrgbClr r="0" g="0" b="0"/>
          </a:effectRef>
          <a:fontRef idx="minor">
            <a:schemeClr val="lt1"/>
          </a:fontRef>
        </p:style>
        <p:txBody>
          <a:bodyPr rot="0" spcFirstLastPara="1" vertOverflow="overflow" horzOverflow="overflow" vert="horz" wrap="square" lIns="45719" tIns="45719" rIns="45719" bIns="45719" numCol="1" spcCol="38100" rtlCol="0" anchor="t">
            <a:noAutofit/>
          </a:bodyPr>
          <a:lstStyle/>
          <a:p>
            <a:endParaRPr lang="en-US" altLang="zh-CN" sz="1400" b="1" dirty="0">
              <a:solidFill>
                <a:prstClr val="white"/>
              </a:solidFill>
            </a:endParaRPr>
          </a:p>
        </p:txBody>
      </p:sp>
      <p:sp>
        <p:nvSpPr>
          <p:cNvPr id="105" name="TextBox 104"/>
          <p:cNvSpPr txBox="1"/>
          <p:nvPr/>
        </p:nvSpPr>
        <p:spPr>
          <a:xfrm flipH="1">
            <a:off x="5182931" y="2073280"/>
            <a:ext cx="1663667" cy="7386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srgbClr val="FFFFFF"/>
                </a:solidFill>
                <a:sym typeface="Calibri"/>
              </a:rPr>
              <a:t>Data Collection, Analytics, and Events</a:t>
            </a:r>
          </a:p>
          <a:p>
            <a:pPr algn="ctr" defTabSz="457200" hangingPunct="0"/>
            <a:r>
              <a:rPr lang="en-US" sz="1400" b="1" dirty="0">
                <a:solidFill>
                  <a:srgbClr val="FFFFFF"/>
                </a:solidFill>
                <a:sym typeface="Calibri"/>
              </a:rPr>
              <a:t>Event Correlation </a:t>
            </a:r>
            <a:endParaRPr lang="en-US" sz="1600" b="1" dirty="0">
              <a:solidFill>
                <a:srgbClr val="FFFFFF"/>
              </a:solidFill>
              <a:sym typeface="Calibri"/>
            </a:endParaRPr>
          </a:p>
        </p:txBody>
      </p:sp>
      <p:sp>
        <p:nvSpPr>
          <p:cNvPr id="125" name="圆角矩形 51"/>
          <p:cNvSpPr/>
          <p:nvPr/>
        </p:nvSpPr>
        <p:spPr>
          <a:xfrm>
            <a:off x="10310434" y="3225371"/>
            <a:ext cx="1234440" cy="472892"/>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ONAP Optimization Framework</a:t>
            </a:r>
            <a:endParaRPr lang="en-US" altLang="zh-CN" sz="1050" b="1" dirty="0">
              <a:solidFill>
                <a:prstClr val="black"/>
              </a:solidFill>
              <a:ea typeface="微软雅黑" panose="020B0503020204020204" pitchFamily="34" charset="-122"/>
            </a:endParaRPr>
          </a:p>
        </p:txBody>
      </p:sp>
      <p:sp>
        <p:nvSpPr>
          <p:cNvPr id="127" name="TextBox 126"/>
          <p:cNvSpPr txBox="1"/>
          <p:nvPr/>
        </p:nvSpPr>
        <p:spPr>
          <a:xfrm flipH="1">
            <a:off x="5475751" y="4043060"/>
            <a:ext cx="1647409" cy="52321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SDN Controller</a:t>
            </a:r>
          </a:p>
          <a:p>
            <a:pPr algn="ctr" defTabSz="457200" hangingPunct="0"/>
            <a:r>
              <a:rPr lang="en-US" sz="1400" b="1" dirty="0">
                <a:solidFill>
                  <a:prstClr val="black"/>
                </a:solidFill>
                <a:sym typeface="Calibri"/>
              </a:rPr>
              <a:t>(L0-L3)</a:t>
            </a:r>
          </a:p>
        </p:txBody>
      </p:sp>
      <p:sp>
        <p:nvSpPr>
          <p:cNvPr id="76" name="矩形 69"/>
          <p:cNvSpPr/>
          <p:nvPr/>
        </p:nvSpPr>
        <p:spPr bwMode="auto">
          <a:xfrm>
            <a:off x="3850868" y="5014915"/>
            <a:ext cx="7445829" cy="284327"/>
          </a:xfrm>
          <a:prstGeom prst="rect">
            <a:avLst/>
          </a:prstGeom>
          <a:solidFill>
            <a:schemeClr val="bg2">
              <a:lumMod val="90000"/>
            </a:schemeClr>
          </a:solidFill>
          <a:ln w="9525" cap="flat" cmpd="sng" algn="ctr">
            <a:solidFill>
              <a:schemeClr val="tx1"/>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Optional External Systems</a:t>
            </a:r>
          </a:p>
        </p:txBody>
      </p:sp>
      <p:sp>
        <p:nvSpPr>
          <p:cNvPr id="75" name="矩形 69"/>
          <p:cNvSpPr/>
          <p:nvPr/>
        </p:nvSpPr>
        <p:spPr bwMode="auto">
          <a:xfrm>
            <a:off x="3850868" y="5464890"/>
            <a:ext cx="7445829" cy="284327"/>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Network Function Layer</a:t>
            </a:r>
          </a:p>
        </p:txBody>
      </p:sp>
      <p:sp>
        <p:nvSpPr>
          <p:cNvPr id="114" name="矩形 69"/>
          <p:cNvSpPr/>
          <p:nvPr/>
        </p:nvSpPr>
        <p:spPr bwMode="auto">
          <a:xfrm>
            <a:off x="3837812" y="5803091"/>
            <a:ext cx="6472622" cy="312141"/>
          </a:xfrm>
          <a:prstGeom prst="rect">
            <a:avLst/>
          </a:prstGeom>
          <a:solidFill>
            <a:schemeClr val="bg2">
              <a:lumMod val="90000"/>
            </a:schemeClr>
          </a:solidFill>
          <a:ln w="9525" cap="flat" cmpd="sng" algn="ctr">
            <a:solidFill>
              <a:schemeClr val="accent5">
                <a:lumMod val="75000"/>
              </a:schemeClr>
            </a:solidFill>
            <a:prstDash val="dash"/>
            <a:round/>
            <a:headEnd type="none" w="med" len="med"/>
            <a:tailEnd type="none" w="med" len="med"/>
          </a:ln>
          <a:effectLst/>
          <a:ex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buClr>
                <a:srgbClr val="CC9900"/>
              </a:buClr>
              <a:defRPr/>
            </a:pPr>
            <a:r>
              <a:rPr lang="en-US" altLang="zh-CN" sz="1400" b="1" dirty="0">
                <a:solidFill>
                  <a:srgbClr val="000000"/>
                </a:solidFill>
                <a:latin typeface="Calibri"/>
                <a:ea typeface="微软雅黑" panose="020B0503020204020204" pitchFamily="34" charset="-122"/>
              </a:rPr>
              <a:t>Hypervisor / OS Layer</a:t>
            </a:r>
          </a:p>
        </p:txBody>
      </p:sp>
      <p:sp>
        <p:nvSpPr>
          <p:cNvPr id="120" name="圆角矩形 188"/>
          <p:cNvSpPr/>
          <p:nvPr/>
        </p:nvSpPr>
        <p:spPr bwMode="auto">
          <a:xfrm>
            <a:off x="5571342" y="5857165"/>
            <a:ext cx="902738"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OpenStack</a:t>
            </a:r>
          </a:p>
        </p:txBody>
      </p:sp>
      <p:sp>
        <p:nvSpPr>
          <p:cNvPr id="121" name="圆角矩形 65"/>
          <p:cNvSpPr/>
          <p:nvPr/>
        </p:nvSpPr>
        <p:spPr bwMode="auto">
          <a:xfrm>
            <a:off x="7481916" y="5857165"/>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Azure</a:t>
            </a:r>
          </a:p>
        </p:txBody>
      </p:sp>
      <p:sp>
        <p:nvSpPr>
          <p:cNvPr id="122" name="圆角矩形 66"/>
          <p:cNvSpPr/>
          <p:nvPr/>
        </p:nvSpPr>
        <p:spPr bwMode="auto">
          <a:xfrm>
            <a:off x="6523948" y="5849052"/>
            <a:ext cx="91133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VMware</a:t>
            </a:r>
          </a:p>
        </p:txBody>
      </p:sp>
      <p:sp>
        <p:nvSpPr>
          <p:cNvPr id="137" name="圆角矩形 67"/>
          <p:cNvSpPr/>
          <p:nvPr/>
        </p:nvSpPr>
        <p:spPr bwMode="auto">
          <a:xfrm>
            <a:off x="9181372" y="5850284"/>
            <a:ext cx="1016942"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err="1">
                <a:solidFill>
                  <a:srgbClr val="000000"/>
                </a:solidFill>
                <a:latin typeface="Calibri"/>
                <a:ea typeface="微软雅黑" panose="020B0503020204020204" pitchFamily="34" charset="-122"/>
              </a:rPr>
              <a:t>RackSpace</a:t>
            </a:r>
          </a:p>
        </p:txBody>
      </p:sp>
      <p:sp>
        <p:nvSpPr>
          <p:cNvPr id="14" name="TextBox 13"/>
          <p:cNvSpPr txBox="1"/>
          <p:nvPr/>
        </p:nvSpPr>
        <p:spPr>
          <a:xfrm>
            <a:off x="9336817" y="5327412"/>
            <a:ext cx="461406" cy="46166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hangingPunct="0"/>
            <a:r>
              <a:rPr lang="en-US" sz="2400" dirty="0">
                <a:solidFill>
                  <a:srgbClr val="000000"/>
                </a:solidFill>
                <a:sym typeface="Calibri"/>
              </a:rPr>
              <a:t>…</a:t>
            </a:r>
          </a:p>
        </p:txBody>
      </p:sp>
      <p:sp>
        <p:nvSpPr>
          <p:cNvPr id="135" name="圆角矩形 188"/>
          <p:cNvSpPr/>
          <p:nvPr/>
        </p:nvSpPr>
        <p:spPr bwMode="auto">
          <a:xfrm>
            <a:off x="5921433" y="5066173"/>
            <a:ext cx="147678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3rd Party Controller</a:t>
            </a:r>
          </a:p>
        </p:txBody>
      </p:sp>
      <p:sp>
        <p:nvSpPr>
          <p:cNvPr id="145" name="圆角矩形 65"/>
          <p:cNvSpPr/>
          <p:nvPr/>
        </p:nvSpPr>
        <p:spPr bwMode="auto">
          <a:xfrm>
            <a:off x="8188460" y="5849052"/>
            <a:ext cx="947331"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Kubernetes</a:t>
            </a:r>
          </a:p>
        </p:txBody>
      </p:sp>
      <p:sp>
        <p:nvSpPr>
          <p:cNvPr id="149" name="圆角矩形 65"/>
          <p:cNvSpPr/>
          <p:nvPr/>
        </p:nvSpPr>
        <p:spPr bwMode="auto">
          <a:xfrm>
            <a:off x="8032248" y="5501567"/>
            <a:ext cx="670684" cy="247650"/>
          </a:xfrm>
          <a:prstGeom prst="roundRect">
            <a:avLst>
              <a:gd name="adj" fmla="val 12823"/>
            </a:avLst>
          </a:prstGeom>
          <a:solidFill>
            <a:srgbClr val="FFFFFF">
              <a:lumMod val="85000"/>
            </a:srgbClr>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200" b="1" dirty="0">
                <a:solidFill>
                  <a:srgbClr val="000000"/>
                </a:solidFill>
                <a:latin typeface="Calibri"/>
                <a:ea typeface="微软雅黑" panose="020B0503020204020204" pitchFamily="34" charset="-122"/>
              </a:rPr>
              <a:t>VNFs</a:t>
            </a:r>
          </a:p>
        </p:txBody>
      </p:sp>
      <p:grpSp>
        <p:nvGrpSpPr>
          <p:cNvPr id="138" name="Group 73"/>
          <p:cNvGrpSpPr/>
          <p:nvPr/>
        </p:nvGrpSpPr>
        <p:grpSpPr>
          <a:xfrm>
            <a:off x="4519533" y="6141556"/>
            <a:ext cx="5523621" cy="575678"/>
            <a:chOff x="2002173" y="5867539"/>
            <a:chExt cx="5523621" cy="575678"/>
          </a:xfrm>
        </p:grpSpPr>
        <p:pic>
          <p:nvPicPr>
            <p:cNvPr id="139" name="Picture 13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02173" y="5977908"/>
              <a:ext cx="905123" cy="410546"/>
            </a:xfrm>
            <a:prstGeom prst="rect">
              <a:avLst/>
            </a:prstGeom>
          </p:spPr>
        </p:pic>
        <p:sp>
          <p:nvSpPr>
            <p:cNvPr id="140" name="Isosceles Triangle 139"/>
            <p:cNvSpPr/>
            <p:nvPr/>
          </p:nvSpPr>
          <p:spPr>
            <a:xfrm flipV="1">
              <a:off x="2184146" y="5867539"/>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41" name="Picture 1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05751" y="5991537"/>
              <a:ext cx="905123" cy="410546"/>
            </a:xfrm>
            <a:prstGeom prst="rect">
              <a:avLst/>
            </a:prstGeom>
          </p:spPr>
        </p:pic>
        <p:sp>
          <p:nvSpPr>
            <p:cNvPr id="146" name="Isosceles Triangle 145"/>
            <p:cNvSpPr/>
            <p:nvPr/>
          </p:nvSpPr>
          <p:spPr>
            <a:xfrm flipV="1">
              <a:off x="4587724" y="5870717"/>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sp>
          <p:nvSpPr>
            <p:cNvPr id="153" name="Isosceles Triangle 152"/>
            <p:cNvSpPr/>
            <p:nvPr/>
          </p:nvSpPr>
          <p:spPr>
            <a:xfrm flipV="1">
              <a:off x="6931219" y="5880776"/>
              <a:ext cx="541175" cy="110369"/>
            </a:xfrm>
            <a:prstGeom prst="triangle">
              <a:avLst/>
            </a:prstGeom>
            <a:solidFill>
              <a:schemeClr val="tx2">
                <a:lumMod val="60000"/>
                <a:lumOff val="40000"/>
              </a:schemeClr>
            </a:solidFill>
            <a:ln w="3175"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defTabSz="457200" hangingPunct="0"/>
              <a:endParaRPr lang="en-US">
                <a:solidFill>
                  <a:srgbClr val="000000"/>
                </a:solidFill>
                <a:sym typeface="Calibri"/>
              </a:endParaRPr>
            </a:p>
          </p:txBody>
        </p:sp>
        <p:pic>
          <p:nvPicPr>
            <p:cNvPr id="154" name="Picture 15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59457" y="6011570"/>
              <a:ext cx="766337" cy="324807"/>
            </a:xfrm>
            <a:prstGeom prst="rect">
              <a:avLst/>
            </a:prstGeom>
            <a:ln>
              <a:noFill/>
            </a:ln>
          </p:spPr>
        </p:pic>
        <p:cxnSp>
          <p:nvCxnSpPr>
            <p:cNvPr id="155" name="Straight Connector 154"/>
            <p:cNvCxnSpPr/>
            <p:nvPr/>
          </p:nvCxnSpPr>
          <p:spPr>
            <a:xfrm>
              <a:off x="2888299" y="6227487"/>
              <a:ext cx="1498455" cy="13629"/>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cxnSp>
          <p:nvCxnSpPr>
            <p:cNvPr id="156" name="Straight Connector 155"/>
            <p:cNvCxnSpPr/>
            <p:nvPr/>
          </p:nvCxnSpPr>
          <p:spPr>
            <a:xfrm>
              <a:off x="5282534" y="6243163"/>
              <a:ext cx="1498455" cy="0"/>
            </a:xfrm>
            <a:prstGeom prst="line">
              <a:avLst/>
            </a:prstGeom>
            <a:noFill/>
            <a:ln w="25400" cap="flat">
              <a:solidFill>
                <a:schemeClr val="accent1"/>
              </a:solidFill>
              <a:prstDash val="solid"/>
              <a:round/>
            </a:ln>
            <a:effectLst>
              <a:outerShdw blurRad="38100" dist="20000" dir="5400000" rotWithShape="0">
                <a:srgbClr val="000000">
                  <a:alpha val="38000"/>
                </a:srgbClr>
              </a:outerShdw>
            </a:effectLst>
            <a:sp3d/>
          </p:spPr>
          <p:style>
            <a:lnRef idx="0">
              <a:scrgbClr r="0" g="0" b="0"/>
            </a:lnRef>
            <a:fillRef idx="0">
              <a:scrgbClr r="0" g="0" b="0"/>
            </a:fillRef>
            <a:effectRef idx="0">
              <a:scrgbClr r="0" g="0" b="0"/>
            </a:effectRef>
            <a:fontRef idx="none"/>
          </p:style>
        </p:cxnSp>
        <p:sp>
          <p:nvSpPr>
            <p:cNvPr id="159" name="TextBox 158"/>
            <p:cNvSpPr txBox="1"/>
            <p:nvPr/>
          </p:nvSpPr>
          <p:spPr>
            <a:xfrm>
              <a:off x="6950470" y="6014793"/>
              <a:ext cx="420946"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Public</a:t>
              </a:r>
            </a:p>
            <a:p>
              <a:pPr algn="ctr" defTabSz="457200" hangingPunct="0"/>
              <a:r>
                <a:rPr lang="en-US" sz="1000" dirty="0">
                  <a:solidFill>
                    <a:prstClr val="black"/>
                  </a:solidFill>
                </a:rPr>
                <a:t>Cloud</a:t>
              </a:r>
              <a:endParaRPr lang="en-US" sz="1000" dirty="0">
                <a:solidFill>
                  <a:srgbClr val="000000"/>
                </a:solidFill>
                <a:sym typeface="Calibri"/>
              </a:endParaRPr>
            </a:p>
          </p:txBody>
        </p:sp>
        <p:sp>
          <p:nvSpPr>
            <p:cNvPr id="163" name="TextBox 162"/>
            <p:cNvSpPr txBox="1"/>
            <p:nvPr/>
          </p:nvSpPr>
          <p:spPr>
            <a:xfrm>
              <a:off x="2107324" y="6034247"/>
              <a:ext cx="675824"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Edge Cloud</a:t>
              </a:r>
              <a:endParaRPr lang="en-US" sz="1000" dirty="0">
                <a:solidFill>
                  <a:srgbClr val="000000"/>
                </a:solidFill>
                <a:sym typeface="Calibri"/>
              </a:endParaRPr>
            </a:p>
          </p:txBody>
        </p:sp>
        <p:sp>
          <p:nvSpPr>
            <p:cNvPr id="167" name="TextBox 166"/>
            <p:cNvSpPr txBox="1"/>
            <p:nvPr/>
          </p:nvSpPr>
          <p:spPr>
            <a:xfrm>
              <a:off x="4551574" y="6043109"/>
              <a:ext cx="568423" cy="4001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000" dirty="0">
                  <a:solidFill>
                    <a:srgbClr val="000000"/>
                  </a:solidFill>
                  <a:sym typeface="Calibri"/>
                </a:rPr>
                <a:t>Private</a:t>
              </a:r>
            </a:p>
            <a:p>
              <a:pPr algn="ctr" defTabSz="457200" hangingPunct="0"/>
              <a:r>
                <a:rPr lang="en-US" sz="1000" dirty="0">
                  <a:solidFill>
                    <a:prstClr val="black"/>
                  </a:solidFill>
                </a:rPr>
                <a:t>DC Cloud</a:t>
              </a:r>
              <a:endParaRPr lang="en-US" sz="1000" dirty="0">
                <a:solidFill>
                  <a:srgbClr val="000000"/>
                </a:solidFill>
                <a:sym typeface="Calibri"/>
              </a:endParaRPr>
            </a:p>
          </p:txBody>
        </p:sp>
        <p:sp>
          <p:nvSpPr>
            <p:cNvPr id="168" name="TextBox 167"/>
            <p:cNvSpPr txBox="1"/>
            <p:nvPr/>
          </p:nvSpPr>
          <p:spPr>
            <a:xfrm>
              <a:off x="6015577" y="5952703"/>
              <a:ext cx="230189"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IP</a:t>
              </a:r>
            </a:p>
          </p:txBody>
        </p:sp>
        <p:sp>
          <p:nvSpPr>
            <p:cNvPr id="169" name="TextBox 168"/>
            <p:cNvSpPr txBox="1"/>
            <p:nvPr/>
          </p:nvSpPr>
          <p:spPr>
            <a:xfrm>
              <a:off x="3404427" y="5953594"/>
              <a:ext cx="496288"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45719" tIns="45719" rIns="45719" bIns="45719" numCol="1" spcCol="38100" rtlCol="0" anchor="t">
              <a:spAutoFit/>
            </a:bodyPr>
            <a:lstStyle/>
            <a:p>
              <a:pPr algn="ctr" defTabSz="457200" hangingPunct="0"/>
              <a:r>
                <a:rPr lang="en-US" sz="1400" dirty="0">
                  <a:solidFill>
                    <a:srgbClr val="000000"/>
                  </a:solidFill>
                  <a:sym typeface="Calibri"/>
                </a:rPr>
                <a:t>MPLS</a:t>
              </a:r>
            </a:p>
          </p:txBody>
        </p:sp>
      </p:grpSp>
      <p:sp>
        <p:nvSpPr>
          <p:cNvPr id="10" name="TextBox 9"/>
          <p:cNvSpPr txBox="1"/>
          <p:nvPr/>
        </p:nvSpPr>
        <p:spPr>
          <a:xfrm>
            <a:off x="11203093" y="5409788"/>
            <a:ext cx="615553" cy="1090769"/>
          </a:xfrm>
          <a:prstGeom prst="rect">
            <a:avLst/>
          </a:prstGeom>
          <a:noFill/>
        </p:spPr>
        <p:txBody>
          <a:bodyPr vert="vert270" wrap="square" rtlCol="0">
            <a:spAutoFit/>
          </a:bodyPr>
          <a:lstStyle/>
          <a:p>
            <a:pPr algn="ctr"/>
            <a:r>
              <a:rPr lang="en-US" sz="1400" dirty="0">
                <a:solidFill>
                  <a:srgbClr val="0070C0"/>
                </a:solidFill>
              </a:rPr>
              <a:t>Managed Environment</a:t>
            </a:r>
          </a:p>
        </p:txBody>
      </p:sp>
      <p:sp>
        <p:nvSpPr>
          <p:cNvPr id="158" name="圆角矩形 31"/>
          <p:cNvSpPr/>
          <p:nvPr/>
        </p:nvSpPr>
        <p:spPr>
          <a:xfrm>
            <a:off x="6993956" y="1927894"/>
            <a:ext cx="1550910" cy="1033561"/>
          </a:xfrm>
          <a:prstGeom prst="roundRect">
            <a:avLst/>
          </a:prstGeom>
          <a:solidFill>
            <a:srgbClr val="00647F"/>
          </a:solidFill>
          <a:ln w="9525" cap="flat" cmpd="sng" algn="ctr">
            <a:noFill/>
            <a:prstDash val="solid"/>
            <a:round/>
            <a:headEnd type="none" w="med" len="med"/>
            <a:tailEnd type="none" w="med" len="me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vert="horz" wrap="square" lIns="91440" tIns="45720" rIns="91440" bIns="45720" numCol="1" rtlCol="0" anchor="ctr" anchorCtr="0" compatLnSpc="1"/>
          <a:lstStyle/>
          <a:p>
            <a:pPr algn="ctr" fontAlgn="base">
              <a:spcBef>
                <a:spcPct val="0"/>
              </a:spcBef>
              <a:spcAft>
                <a:spcPct val="0"/>
              </a:spcAft>
              <a:buClr>
                <a:srgbClr val="CC9900"/>
              </a:buClr>
            </a:pPr>
            <a:endParaRPr lang="en-US" altLang="zh-CN" sz="1400" b="1" dirty="0">
              <a:solidFill>
                <a:prstClr val="white"/>
              </a:solidFill>
              <a:ea typeface="微软雅黑" panose="020B0503020204020204" pitchFamily="34" charset="-122"/>
            </a:endParaRPr>
          </a:p>
        </p:txBody>
      </p:sp>
      <p:sp>
        <p:nvSpPr>
          <p:cNvPr id="166" name="TextBox 165"/>
          <p:cNvSpPr txBox="1"/>
          <p:nvPr/>
        </p:nvSpPr>
        <p:spPr>
          <a:xfrm>
            <a:off x="7012810" y="2222401"/>
            <a:ext cx="1568999" cy="338554"/>
          </a:xfrm>
          <a:prstGeom prst="rect">
            <a:avLst/>
          </a:prstGeom>
          <a:noFill/>
        </p:spPr>
        <p:txBody>
          <a:bodyPr wrap="square" rtlCol="0">
            <a:spAutoFit/>
          </a:bodyPr>
          <a:lstStyle/>
          <a:p>
            <a:pPr algn="ctr"/>
            <a:r>
              <a:rPr lang="en-US" sz="1600" b="1" dirty="0">
                <a:solidFill>
                  <a:srgbClr val="FFFFFF"/>
                </a:solidFill>
              </a:rPr>
              <a:t>Orchestration</a:t>
            </a:r>
          </a:p>
        </p:txBody>
      </p:sp>
      <p:sp>
        <p:nvSpPr>
          <p:cNvPr id="78" name="圆角矩形 47"/>
          <p:cNvSpPr/>
          <p:nvPr/>
        </p:nvSpPr>
        <p:spPr>
          <a:xfrm>
            <a:off x="3469983" y="3113503"/>
            <a:ext cx="6659391" cy="407779"/>
          </a:xfrm>
          <a:prstGeom prst="roundRect">
            <a:avLst/>
          </a:prstGeom>
          <a:solidFill>
            <a:srgbClr val="009788">
              <a:alpha val="25000"/>
            </a:srgbClr>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rgbClr val="000000"/>
                </a:solidFill>
                <a:ea typeface="微软雅黑" panose="020B0503020204020204" pitchFamily="34" charset="-122"/>
                <a:cs typeface="Arial" panose="020B0604020202020204" pitchFamily="34" charset="0"/>
              </a:rPr>
              <a:t>Micro Services Bus / Data Movement (see Note 1)</a:t>
            </a:r>
          </a:p>
        </p:txBody>
      </p:sp>
      <p:cxnSp>
        <p:nvCxnSpPr>
          <p:cNvPr id="7" name="Straight Connector 6"/>
          <p:cNvCxnSpPr/>
          <p:nvPr/>
        </p:nvCxnSpPr>
        <p:spPr>
          <a:xfrm>
            <a:off x="4340018" y="293244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5971022" y="293973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7867916"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a:off x="9419358" y="2949544"/>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4331600" y="3499765"/>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a:off x="6116937" y="351720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a:off x="8583611" y="3521282"/>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5400000">
            <a:off x="10219904" y="3231323"/>
            <a:ext cx="0" cy="181060"/>
          </a:xfrm>
          <a:prstGeom prst="line">
            <a:avLst/>
          </a:prstGeom>
          <a:ln w="19050">
            <a:solidFill>
              <a:schemeClr val="accent6">
                <a:lumMod val="75000"/>
              </a:schemeClr>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圆角矩形 26"/>
          <p:cNvSpPr/>
          <p:nvPr/>
        </p:nvSpPr>
        <p:spPr>
          <a:xfrm>
            <a:off x="625061" y="3422857"/>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Closed Loop Design</a:t>
            </a:r>
          </a:p>
        </p:txBody>
      </p:sp>
      <p:sp>
        <p:nvSpPr>
          <p:cNvPr id="91" name="圆角矩形 26"/>
          <p:cNvSpPr/>
          <p:nvPr/>
        </p:nvSpPr>
        <p:spPr>
          <a:xfrm>
            <a:off x="625061" y="3772092"/>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Change Management Design</a:t>
            </a:r>
          </a:p>
        </p:txBody>
      </p:sp>
      <p:sp>
        <p:nvSpPr>
          <p:cNvPr id="97" name="Rectangle 96"/>
          <p:cNvSpPr/>
          <p:nvPr/>
        </p:nvSpPr>
        <p:spPr>
          <a:xfrm>
            <a:off x="7573782" y="4195271"/>
            <a:ext cx="2333316" cy="41798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8" name="TextBox 97"/>
          <p:cNvSpPr txBox="1"/>
          <p:nvPr/>
        </p:nvSpPr>
        <p:spPr>
          <a:xfrm>
            <a:off x="7573782" y="4195271"/>
            <a:ext cx="2333315" cy="41798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noAutofit/>
          </a:bodyPr>
          <a:lstStyle/>
          <a:p>
            <a:pPr algn="ctr" defTabSz="457200" hangingPunct="0"/>
            <a:r>
              <a:rPr lang="en-US" sz="1200" b="1" dirty="0">
                <a:solidFill>
                  <a:srgbClr val="000000"/>
                </a:solidFill>
                <a:sym typeface="Calibri"/>
              </a:rPr>
              <a:t>Configuration &amp;  Life Cycle Management</a:t>
            </a:r>
          </a:p>
        </p:txBody>
      </p:sp>
      <p:sp>
        <p:nvSpPr>
          <p:cNvPr id="99" name="圆角矩形 26"/>
          <p:cNvSpPr/>
          <p:nvPr/>
        </p:nvSpPr>
        <p:spPr>
          <a:xfrm>
            <a:off x="625061" y="4121330"/>
            <a:ext cx="2514600" cy="301752"/>
          </a:xfrm>
          <a:prstGeom prst="roundRect">
            <a:avLst/>
          </a:prstGeom>
          <a:solidFill>
            <a:schemeClr val="bg1">
              <a:lumMod val="95000"/>
            </a:schemeClr>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buClr>
                <a:srgbClr val="CC9900"/>
              </a:buClr>
              <a:defRPr/>
            </a:pPr>
            <a:r>
              <a:rPr lang="en-US" altLang="zh-CN" sz="1400" b="1" dirty="0">
                <a:solidFill>
                  <a:srgbClr val="000000"/>
                </a:solidFill>
                <a:latin typeface="Calibri"/>
                <a:ea typeface="微软雅黑" panose="020B0503020204020204" pitchFamily="34" charset="-122"/>
              </a:rPr>
              <a:t>Design Test &amp; Certification</a:t>
            </a:r>
          </a:p>
        </p:txBody>
      </p:sp>
      <p:sp>
        <p:nvSpPr>
          <p:cNvPr id="101" name="Rectangle 100"/>
          <p:cNvSpPr/>
          <p:nvPr/>
        </p:nvSpPr>
        <p:spPr>
          <a:xfrm>
            <a:off x="5207480" y="1022496"/>
            <a:ext cx="122625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CLI</a:t>
            </a:r>
            <a:endParaRPr lang="en-US" sz="1400" b="1" dirty="0">
              <a:solidFill>
                <a:prstClr val="white"/>
              </a:solidFill>
              <a:ea typeface="微软雅黑" panose="020B0503020204020204" pitchFamily="34" charset="-122"/>
            </a:endParaRPr>
          </a:p>
        </p:txBody>
      </p:sp>
      <p:sp>
        <p:nvSpPr>
          <p:cNvPr id="102" name="Rectangle 101"/>
          <p:cNvSpPr/>
          <p:nvPr/>
        </p:nvSpPr>
        <p:spPr>
          <a:xfrm>
            <a:off x="569799" y="995677"/>
            <a:ext cx="4054885" cy="251280"/>
          </a:xfrm>
          <a:prstGeom prst="rect">
            <a:avLst/>
          </a:prstGeom>
          <a:solidFill>
            <a:schemeClr val="bg2">
              <a:lumMod val="50000"/>
            </a:schemeClr>
          </a:solidFill>
          <a:ln w="9525" cap="flat" cmpd="sng" algn="ctr">
            <a:noFill/>
            <a:prstDash val="sysDash"/>
            <a:round/>
            <a:headEnd type="none" w="med" len="med"/>
            <a:tailEnd type="none" w="med" len="med"/>
          </a:ln>
          <a:scene3d>
            <a:camera prst="orthographicFront"/>
            <a:lightRig rig="threePt" dir="t"/>
          </a:scene3d>
          <a:sp3d>
            <a:bevelT/>
          </a:sp3d>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OSS / BSS</a:t>
            </a:r>
          </a:p>
        </p:txBody>
      </p:sp>
      <p:sp>
        <p:nvSpPr>
          <p:cNvPr id="92" name="Rectangle 91"/>
          <p:cNvSpPr/>
          <p:nvPr/>
        </p:nvSpPr>
        <p:spPr>
          <a:xfrm>
            <a:off x="8820319" y="1010394"/>
            <a:ext cx="280933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ONAP Portal</a:t>
            </a:r>
          </a:p>
        </p:txBody>
      </p:sp>
      <p:sp>
        <p:nvSpPr>
          <p:cNvPr id="93" name="TextBox 92"/>
          <p:cNvSpPr txBox="1"/>
          <p:nvPr/>
        </p:nvSpPr>
        <p:spPr>
          <a:xfrm>
            <a:off x="278095" y="6139300"/>
            <a:ext cx="4261103" cy="261610"/>
          </a:xfrm>
          <a:prstGeom prst="rect">
            <a:avLst/>
          </a:prstGeom>
          <a:noFill/>
        </p:spPr>
        <p:txBody>
          <a:bodyPr wrap="none" rtlCol="0">
            <a:spAutoFit/>
          </a:bodyPr>
          <a:lstStyle/>
          <a:p>
            <a:r>
              <a:rPr lang="en-US" sz="1100" dirty="0">
                <a:solidFill>
                  <a:prstClr val="black"/>
                </a:solidFill>
              </a:rPr>
              <a:t>Note 1 – Consistent APIs between Orchestration layer and Controllers </a:t>
            </a:r>
          </a:p>
        </p:txBody>
      </p:sp>
      <p:sp>
        <p:nvSpPr>
          <p:cNvPr id="96" name="圆角矩形 188"/>
          <p:cNvSpPr/>
          <p:nvPr/>
        </p:nvSpPr>
        <p:spPr bwMode="auto">
          <a:xfrm>
            <a:off x="7452342" y="5062942"/>
            <a:ext cx="1647589"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Specific VNF Manager</a:t>
            </a:r>
          </a:p>
        </p:txBody>
      </p:sp>
      <p:sp>
        <p:nvSpPr>
          <p:cNvPr id="104" name="圆角矩形 188"/>
          <p:cNvSpPr/>
          <p:nvPr/>
        </p:nvSpPr>
        <p:spPr bwMode="auto">
          <a:xfrm>
            <a:off x="9168323" y="5067378"/>
            <a:ext cx="2103162" cy="204233"/>
          </a:xfrm>
          <a:prstGeom prst="roundRect">
            <a:avLst>
              <a:gd name="adj" fmla="val 12823"/>
            </a:avLst>
          </a:prstGeom>
          <a:solidFill>
            <a:srgbClr val="009788">
              <a:alpha val="50000"/>
            </a:srgbClr>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44546A"/>
                </a:solidFill>
                <a:ea typeface="微软雅黑" panose="020B0503020204020204" pitchFamily="34" charset="-122"/>
              </a:rPr>
              <a:t>Element Management System</a:t>
            </a:r>
          </a:p>
        </p:txBody>
      </p:sp>
      <p:sp>
        <p:nvSpPr>
          <p:cNvPr id="106" name="Rectangle 105"/>
          <p:cNvSpPr/>
          <p:nvPr/>
        </p:nvSpPr>
        <p:spPr>
          <a:xfrm>
            <a:off x="7028140" y="1535861"/>
            <a:ext cx="1288609" cy="400110"/>
          </a:xfrm>
          <a:prstGeom prst="rect">
            <a:avLst/>
          </a:prstGeom>
        </p:spPr>
        <p:txBody>
          <a:bodyPr wrap="none">
            <a:spAutoFit/>
          </a:bodyPr>
          <a:lstStyle/>
          <a:p>
            <a:pPr algn="ctr" fontAlgn="base">
              <a:spcBef>
                <a:spcPct val="0"/>
              </a:spcBef>
              <a:spcAft>
                <a:spcPct val="0"/>
              </a:spcAft>
              <a:buClr>
                <a:srgbClr val="CC9900"/>
              </a:buClr>
              <a:defRPr/>
            </a:pPr>
            <a:r>
              <a:rPr lang="en-US" altLang="zh-CN" sz="2000" b="1" dirty="0">
                <a:solidFill>
                  <a:srgbClr val="FF0000"/>
                </a:solidFill>
                <a:ea typeface="微软雅黑" panose="020B0503020204020204" pitchFamily="34" charset="-122"/>
              </a:rPr>
              <a:t>RUN-TIME</a:t>
            </a:r>
          </a:p>
        </p:txBody>
      </p:sp>
      <p:sp>
        <p:nvSpPr>
          <p:cNvPr id="5" name="TextBox 4"/>
          <p:cNvSpPr txBox="1"/>
          <p:nvPr/>
        </p:nvSpPr>
        <p:spPr>
          <a:xfrm>
            <a:off x="10458679" y="2036684"/>
            <a:ext cx="1058778" cy="584775"/>
          </a:xfrm>
          <a:prstGeom prst="rect">
            <a:avLst/>
          </a:prstGeom>
          <a:noFill/>
        </p:spPr>
        <p:txBody>
          <a:bodyPr wrap="square" rtlCol="0">
            <a:spAutoFit/>
          </a:bodyPr>
          <a:lstStyle/>
          <a:p>
            <a:r>
              <a:rPr lang="en-US" sz="1600" b="1" dirty="0">
                <a:solidFill>
                  <a:prstClr val="white"/>
                </a:solidFill>
              </a:rPr>
              <a:t>Common Services </a:t>
            </a:r>
          </a:p>
        </p:txBody>
      </p:sp>
      <p:sp>
        <p:nvSpPr>
          <p:cNvPr id="107" name="TextBox 106"/>
          <p:cNvSpPr txBox="1"/>
          <p:nvPr/>
        </p:nvSpPr>
        <p:spPr>
          <a:xfrm flipH="1">
            <a:off x="3505513" y="3983031"/>
            <a:ext cx="1647409" cy="95410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defTabSz="457200" hangingPunct="0"/>
            <a:r>
              <a:rPr lang="en-US" sz="1400" b="1" dirty="0">
                <a:solidFill>
                  <a:prstClr val="black"/>
                </a:solidFill>
                <a:sym typeface="Calibri"/>
              </a:rPr>
              <a:t>Multi-Cloud</a:t>
            </a:r>
          </a:p>
          <a:p>
            <a:pPr algn="ctr" defTabSz="457200" hangingPunct="0"/>
            <a:r>
              <a:rPr lang="en-US" sz="1400" b="1" dirty="0">
                <a:solidFill>
                  <a:prstClr val="black"/>
                </a:solidFill>
                <a:sym typeface="Calibri"/>
              </a:rPr>
              <a:t>Adaptation</a:t>
            </a:r>
          </a:p>
          <a:p>
            <a:pPr algn="ctr" defTabSz="457200" hangingPunct="0"/>
            <a:endParaRPr lang="en-US" sz="1400" b="1" dirty="0">
              <a:solidFill>
                <a:prstClr val="black"/>
              </a:solidFill>
              <a:sym typeface="Calibri"/>
            </a:endParaRPr>
          </a:p>
          <a:p>
            <a:pPr algn="ctr" defTabSz="457200" hangingPunct="0"/>
            <a:endParaRPr lang="en-US" sz="1400" b="1" dirty="0">
              <a:solidFill>
                <a:prstClr val="black"/>
              </a:solidFill>
              <a:sym typeface="Calibri"/>
            </a:endParaRPr>
          </a:p>
        </p:txBody>
      </p:sp>
      <p:sp>
        <p:nvSpPr>
          <p:cNvPr id="95" name="Rectangle 94"/>
          <p:cNvSpPr/>
          <p:nvPr/>
        </p:nvSpPr>
        <p:spPr>
          <a:xfrm>
            <a:off x="6725514" y="1012427"/>
            <a:ext cx="1803026" cy="251280"/>
          </a:xfrm>
          <a:prstGeom prst="rect">
            <a:avLst/>
          </a:prstGeom>
          <a:solidFill>
            <a:srgbClr val="00647F"/>
          </a:solidFill>
          <a:ln w="9525" cap="flat" cmpd="sng" algn="ctr">
            <a:no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sz="1600" b="1" dirty="0">
                <a:solidFill>
                  <a:prstClr val="white"/>
                </a:solidFill>
                <a:ea typeface="微软雅黑" panose="020B0503020204020204" pitchFamily="34" charset="-122"/>
              </a:rPr>
              <a:t>U-UI</a:t>
            </a:r>
            <a:endParaRPr lang="en-US" sz="1400" b="1" dirty="0">
              <a:solidFill>
                <a:prstClr val="white"/>
              </a:solidFill>
              <a:ea typeface="微软雅黑" panose="020B0503020204020204" pitchFamily="34" charset="-122"/>
            </a:endParaRPr>
          </a:p>
        </p:txBody>
      </p:sp>
      <p:sp>
        <p:nvSpPr>
          <p:cNvPr id="109" name="圆角矩形 51"/>
          <p:cNvSpPr/>
          <p:nvPr/>
        </p:nvSpPr>
        <p:spPr>
          <a:xfrm>
            <a:off x="10328323" y="4319047"/>
            <a:ext cx="1234440" cy="384879"/>
          </a:xfrm>
          <a:prstGeom prst="roundRect">
            <a:avLst/>
          </a:prstGeom>
          <a:solidFill>
            <a:srgbClr val="FFFFFF"/>
          </a:solidFill>
          <a:ln w="9525" cap="flat" cmpd="sng" algn="ctr">
            <a:solidFill>
              <a:srgbClr val="00B0F0"/>
            </a:solidFill>
            <a:prstDash val="solid"/>
            <a:round/>
            <a:headEnd type="none" w="med" len="med"/>
            <a:tailEnd type="none" w="med" len="med"/>
          </a:ln>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100" b="1" dirty="0">
                <a:solidFill>
                  <a:prstClr val="black"/>
                </a:solidFill>
                <a:ea typeface="微软雅黑" panose="020B0503020204020204" pitchFamily="34" charset="-122"/>
              </a:rPr>
              <a:t>Others</a:t>
            </a:r>
          </a:p>
        </p:txBody>
      </p:sp>
      <p:sp>
        <p:nvSpPr>
          <p:cNvPr id="11" name="TextBox 10"/>
          <p:cNvSpPr txBox="1"/>
          <p:nvPr/>
        </p:nvSpPr>
        <p:spPr>
          <a:xfrm>
            <a:off x="8214752" y="4645505"/>
            <a:ext cx="885179" cy="261610"/>
          </a:xfrm>
          <a:prstGeom prst="rect">
            <a:avLst/>
          </a:prstGeom>
          <a:noFill/>
        </p:spPr>
        <p:txBody>
          <a:bodyPr wrap="none" rtlCol="0">
            <a:spAutoFit/>
          </a:bodyPr>
          <a:lstStyle/>
          <a:p>
            <a:r>
              <a:rPr lang="en-US" sz="1100" dirty="0">
                <a:solidFill>
                  <a:prstClr val="black"/>
                </a:solidFill>
              </a:rPr>
              <a:t>(see Note 1)</a:t>
            </a:r>
          </a:p>
        </p:txBody>
      </p:sp>
      <p:sp>
        <p:nvSpPr>
          <p:cNvPr id="110" name="TextBox 109"/>
          <p:cNvSpPr txBox="1"/>
          <p:nvPr/>
        </p:nvSpPr>
        <p:spPr>
          <a:xfrm>
            <a:off x="5987362" y="4548481"/>
            <a:ext cx="885179" cy="261610"/>
          </a:xfrm>
          <a:prstGeom prst="rect">
            <a:avLst/>
          </a:prstGeom>
          <a:noFill/>
        </p:spPr>
        <p:txBody>
          <a:bodyPr wrap="none" rtlCol="0">
            <a:spAutoFit/>
          </a:bodyPr>
          <a:lstStyle/>
          <a:p>
            <a:r>
              <a:rPr lang="en-US" sz="1100" dirty="0">
                <a:solidFill>
                  <a:prstClr val="black"/>
                </a:solidFill>
              </a:rPr>
              <a:t>(see Note 1)</a:t>
            </a:r>
          </a:p>
        </p:txBody>
      </p:sp>
      <p:sp>
        <p:nvSpPr>
          <p:cNvPr id="100" name="圆角矩形 29"/>
          <p:cNvSpPr/>
          <p:nvPr/>
        </p:nvSpPr>
        <p:spPr>
          <a:xfrm rot="16200000">
            <a:off x="11506562" y="4417873"/>
            <a:ext cx="721456" cy="402691"/>
          </a:xfrm>
          <a:prstGeom prst="roundRect">
            <a:avLst/>
          </a:prstGeom>
          <a:solidFill>
            <a:srgbClr val="009788"/>
          </a:solidFill>
          <a:ln>
            <a:noFill/>
            <a:headEnd type="none" w="med" len="med"/>
            <a:tailEnd type="none" w="med" len="med"/>
          </a:ln>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400" b="1" dirty="0">
                <a:solidFill>
                  <a:schemeClr val="tx1"/>
                </a:solidFill>
                <a:ea typeface="微软雅黑" panose="020B0503020204020204" pitchFamily="34" charset="-122"/>
              </a:rPr>
              <a:t>CCSDK</a:t>
            </a:r>
          </a:p>
        </p:txBody>
      </p:sp>
      <p:sp>
        <p:nvSpPr>
          <p:cNvPr id="150" name="圆角矩形 65"/>
          <p:cNvSpPr/>
          <p:nvPr/>
        </p:nvSpPr>
        <p:spPr bwMode="auto">
          <a:xfrm>
            <a:off x="10391675" y="5486245"/>
            <a:ext cx="802516" cy="983423"/>
          </a:xfrm>
          <a:prstGeom prst="roundRect">
            <a:avLst>
              <a:gd name="adj" fmla="val 12823"/>
            </a:avLst>
          </a:prstGeom>
          <a:solidFill>
            <a:srgbClr val="DBF9EE"/>
          </a:solidFill>
          <a:ln w="9525" cap="flat" cmpd="sng" algn="ctr">
            <a:solidFill>
              <a:srgbClr val="00B0F0"/>
            </a:solidFill>
            <a:prstDash val="solid"/>
            <a:round/>
            <a:headEnd type="none" w="med" len="med"/>
            <a:tailEnd type="none" w="med" len="med"/>
          </a:ln>
          <a:effectLst/>
        </p:spPr>
        <p:txBody>
          <a:bodyPr vert="horz" wrap="square" lIns="91440" tIns="45720" rIns="91440" bIns="45720" numCol="1" rtlCol="0" anchor="ctr" anchorCtr="0" compatLnSpc="1"/>
          <a:lstStyle/>
          <a:p>
            <a:pPr algn="ctr" fontAlgn="base">
              <a:spcBef>
                <a:spcPct val="0"/>
              </a:spcBef>
              <a:spcAft>
                <a:spcPct val="0"/>
              </a:spcAft>
              <a:buClr>
                <a:srgbClr val="CC9900"/>
              </a:buClr>
            </a:pPr>
            <a:r>
              <a:rPr lang="en-US" altLang="zh-CN" sz="1200" b="1" dirty="0">
                <a:solidFill>
                  <a:srgbClr val="000000"/>
                </a:solidFill>
                <a:latin typeface="Calibri"/>
                <a:ea typeface="微软雅黑" panose="020B0503020204020204" pitchFamily="34" charset="-122"/>
              </a:rPr>
              <a:t>PNFs</a:t>
            </a:r>
          </a:p>
        </p:txBody>
      </p:sp>
    </p:spTree>
    <p:extLst>
      <p:ext uri="{BB962C8B-B14F-4D97-AF65-F5344CB8AC3E}">
        <p14:creationId xmlns:p14="http://schemas.microsoft.com/office/powerpoint/2010/main" val="3435366881"/>
      </p:ext>
    </p:extLst>
  </p:cSld>
  <p:clrMapOvr>
    <a:masterClrMapping/>
  </p:clrMapOvr>
  <p:transition spd="med" advClick="0"/>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r>
              <a:rPr lang="en-US" b="1" dirty="0" smtClean="0"/>
              <a:t>Approach 2: Modular </a:t>
            </a:r>
            <a:r>
              <a:rPr lang="en-US" b="1" dirty="0"/>
              <a:t>Microservices Design</a:t>
            </a:r>
            <a:r>
              <a:rPr lang="en-US" b="1" dirty="0" smtClean="0"/>
              <a:t/>
            </a:r>
            <a:br>
              <a:rPr lang="en-US" b="1" dirty="0" smtClean="0"/>
            </a:br>
            <a:r>
              <a:rPr lang="en-US" b="1" dirty="0" smtClean="0"/>
              <a:t/>
            </a:r>
            <a:br>
              <a:rPr lang="en-US" b="1" dirty="0" smtClean="0"/>
            </a:b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20</a:t>
            </a:fld>
            <a:endParaRPr lang="en-US" dirty="0"/>
          </a:p>
        </p:txBody>
      </p:sp>
    </p:spTree>
    <p:extLst>
      <p:ext uri="{BB962C8B-B14F-4D97-AF65-F5344CB8AC3E}">
        <p14:creationId xmlns:p14="http://schemas.microsoft.com/office/powerpoint/2010/main" val="84767061"/>
      </p:ext>
    </p:extLst>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21</a:t>
            </a:fld>
            <a:endParaRPr lang="en-US" dirty="0"/>
          </a:p>
        </p:txBody>
      </p:sp>
      <p:sp>
        <p:nvSpPr>
          <p:cNvPr id="3" name="Title 2"/>
          <p:cNvSpPr>
            <a:spLocks noGrp="1"/>
          </p:cNvSpPr>
          <p:nvPr>
            <p:ph type="title"/>
          </p:nvPr>
        </p:nvSpPr>
        <p:spPr/>
        <p:txBody>
          <a:bodyPr>
            <a:normAutofit fontScale="90000"/>
          </a:bodyPr>
          <a:lstStyle/>
          <a:p>
            <a:pPr algn="ctr"/>
            <a:r>
              <a:rPr lang="en-US" b="1" dirty="0"/>
              <a:t>Approach 2: Modular Microservices Design</a:t>
            </a:r>
          </a:p>
        </p:txBody>
      </p:sp>
      <p:sp>
        <p:nvSpPr>
          <p:cNvPr id="4" name="Text Placeholder 3"/>
          <p:cNvSpPr>
            <a:spLocks noGrp="1"/>
          </p:cNvSpPr>
          <p:nvPr>
            <p:ph type="body" sz="quarter" idx="10"/>
          </p:nvPr>
        </p:nvSpPr>
        <p:spPr>
          <a:xfrm>
            <a:off x="0" y="1138238"/>
            <a:ext cx="12176062" cy="5365954"/>
          </a:xfrm>
        </p:spPr>
        <p:txBody>
          <a:bodyPr>
            <a:normAutofit lnSpcReduction="10000"/>
          </a:bodyPr>
          <a:lstStyle/>
          <a:p>
            <a:pPr marL="0" indent="0">
              <a:buNone/>
            </a:pPr>
            <a:r>
              <a:rPr lang="en-US" b="1" dirty="0" err="1">
                <a:solidFill>
                  <a:schemeClr val="accent5">
                    <a:lumMod val="75000"/>
                  </a:schemeClr>
                </a:solidFill>
                <a:latin typeface="Aharoni" panose="02010803020104030203" pitchFamily="2" charset="-79"/>
                <a:cs typeface="Aharoni" panose="02010803020104030203" pitchFamily="2" charset="-79"/>
              </a:rPr>
              <a:t>TMForum</a:t>
            </a:r>
            <a:r>
              <a:rPr lang="en-US" b="1" dirty="0">
                <a:solidFill>
                  <a:schemeClr val="accent5">
                    <a:lumMod val="75000"/>
                  </a:schemeClr>
                </a:solidFill>
                <a:latin typeface="Aharoni" panose="02010803020104030203" pitchFamily="2" charset="-79"/>
                <a:cs typeface="Aharoni" panose="02010803020104030203" pitchFamily="2" charset="-79"/>
              </a:rPr>
              <a:t> IG1118 : Concepts </a:t>
            </a:r>
          </a:p>
          <a:p>
            <a:r>
              <a:rPr lang="en-US" b="1" dirty="0" smtClean="0">
                <a:solidFill>
                  <a:schemeClr val="tx1"/>
                </a:solidFill>
                <a:latin typeface="Aharoni" panose="02010803020104030203" pitchFamily="2" charset="-79"/>
                <a:cs typeface="Aharoni" panose="02010803020104030203" pitchFamily="2" charset="-79"/>
              </a:rPr>
              <a:t>TMF </a:t>
            </a:r>
            <a:r>
              <a:rPr lang="en-US" b="1" dirty="0" smtClean="0">
                <a:solidFill>
                  <a:schemeClr val="tx1"/>
                </a:solidFill>
                <a:latin typeface="Aharoni" panose="02010803020104030203" pitchFamily="2" charset="-79"/>
                <a:cs typeface="Aharoni" panose="02010803020104030203" pitchFamily="2" charset="-79"/>
              </a:rPr>
              <a:t>defines </a:t>
            </a:r>
            <a:r>
              <a:rPr lang="en-US" b="1" dirty="0" smtClean="0">
                <a:solidFill>
                  <a:schemeClr val="tx1"/>
                </a:solidFill>
                <a:latin typeface="Aharoni" panose="02010803020104030203" pitchFamily="2" charset="-79"/>
                <a:cs typeface="Aharoni" panose="02010803020104030203" pitchFamily="2" charset="-79"/>
              </a:rPr>
              <a:t>two concepts:</a:t>
            </a:r>
          </a:p>
          <a:p>
            <a:pPr lvl="1"/>
            <a:r>
              <a:rPr lang="en-US" b="1" dirty="0" smtClean="0">
                <a:solidFill>
                  <a:schemeClr val="tx1"/>
                </a:solidFill>
                <a:latin typeface="Aharoni" panose="02010803020104030203" pitchFamily="2" charset="-79"/>
                <a:cs typeface="Aharoni" panose="02010803020104030203" pitchFamily="2" charset="-79"/>
              </a:rPr>
              <a:t>future </a:t>
            </a:r>
            <a:r>
              <a:rPr lang="en-US" b="1" dirty="0" smtClean="0">
                <a:solidFill>
                  <a:schemeClr val="tx1"/>
                </a:solidFill>
                <a:latin typeface="Aharoni" panose="02010803020104030203" pitchFamily="2" charset="-79"/>
                <a:cs typeface="Aharoni" panose="02010803020104030203" pitchFamily="2" charset="-79"/>
              </a:rPr>
              <a:t>mode of operations (FMO) </a:t>
            </a:r>
            <a:endParaRPr lang="en-US" b="1" dirty="0" smtClean="0">
              <a:solidFill>
                <a:schemeClr val="tx1"/>
              </a:solidFill>
              <a:latin typeface="Aharoni" panose="02010803020104030203" pitchFamily="2" charset="-79"/>
              <a:cs typeface="Aharoni" panose="02010803020104030203" pitchFamily="2" charset="-79"/>
            </a:endParaRPr>
          </a:p>
          <a:p>
            <a:pPr lvl="1"/>
            <a:r>
              <a:rPr lang="en-US" b="1" dirty="0" err="1" smtClean="0">
                <a:solidFill>
                  <a:schemeClr val="tx1"/>
                </a:solidFill>
                <a:latin typeface="Aharoni" panose="02010803020104030203" pitchFamily="2" charset="-79"/>
                <a:cs typeface="Aharoni" panose="02010803020104030203" pitchFamily="2" charset="-79"/>
              </a:rPr>
              <a:t>mngmnt</a:t>
            </a:r>
            <a:r>
              <a:rPr lang="en-US" b="1" dirty="0" smtClean="0">
                <a:solidFill>
                  <a:schemeClr val="tx1"/>
                </a:solidFill>
                <a:latin typeface="Aharoni" panose="02010803020104030203" pitchFamily="2" charset="-79"/>
                <a:cs typeface="Aharoni" panose="02010803020104030203" pitchFamily="2" charset="-79"/>
              </a:rPr>
              <a:t> </a:t>
            </a:r>
            <a:r>
              <a:rPr lang="en-US" b="1" dirty="0" smtClean="0">
                <a:solidFill>
                  <a:schemeClr val="tx1"/>
                </a:solidFill>
                <a:latin typeface="Aharoni" panose="02010803020104030203" pitchFamily="2" charset="-79"/>
                <a:cs typeface="Aharoni" panose="02010803020104030203" pitchFamily="2" charset="-79"/>
              </a:rPr>
              <a:t>and control continuum (MCC). </a:t>
            </a:r>
          </a:p>
          <a:p>
            <a:r>
              <a:rPr lang="en-US" b="1" dirty="0" smtClean="0">
                <a:solidFill>
                  <a:srgbClr val="0070C0"/>
                </a:solidFill>
                <a:latin typeface="Aharoni" panose="02010803020104030203" pitchFamily="2" charset="-79"/>
                <a:cs typeface="Aharoni" panose="02010803020104030203" pitchFamily="2" charset="-79"/>
              </a:rPr>
              <a:t>FMO</a:t>
            </a:r>
            <a:r>
              <a:rPr lang="en-US" b="1" dirty="0" smtClean="0">
                <a:solidFill>
                  <a:schemeClr val="tx1"/>
                </a:solidFill>
                <a:latin typeface="Aharoni" panose="02010803020104030203" pitchFamily="2" charset="-79"/>
                <a:cs typeface="Aharoni" panose="02010803020104030203" pitchFamily="2" charset="-79"/>
              </a:rPr>
              <a:t> </a:t>
            </a:r>
            <a:r>
              <a:rPr lang="en-US" b="1" dirty="0" smtClean="0">
                <a:solidFill>
                  <a:srgbClr val="0070C0"/>
                </a:solidFill>
                <a:latin typeface="Aharoni" panose="02010803020104030203" pitchFamily="2" charset="-79"/>
                <a:cs typeface="Aharoni" panose="02010803020104030203" pitchFamily="2" charset="-79"/>
              </a:rPr>
              <a:t>Architecture</a:t>
            </a:r>
            <a:r>
              <a:rPr lang="en-US" b="1" dirty="0" smtClean="0">
                <a:solidFill>
                  <a:schemeClr val="tx1"/>
                </a:solidFill>
                <a:latin typeface="Aharoni" panose="02010803020104030203" pitchFamily="2" charset="-79"/>
                <a:cs typeface="Aharoni" panose="02010803020104030203" pitchFamily="2" charset="-79"/>
              </a:rPr>
              <a:t>: </a:t>
            </a:r>
            <a:endParaRPr lang="en-US" b="1" dirty="0" smtClean="0">
              <a:solidFill>
                <a:schemeClr val="tx1"/>
              </a:solidFill>
              <a:latin typeface="Aharoni" panose="02010803020104030203" pitchFamily="2" charset="-79"/>
              <a:cs typeface="Aharoni" panose="02010803020104030203" pitchFamily="2" charset="-79"/>
            </a:endParaRPr>
          </a:p>
          <a:p>
            <a:pPr lvl="1"/>
            <a:r>
              <a:rPr lang="en-US" b="1" dirty="0" smtClean="0">
                <a:solidFill>
                  <a:schemeClr val="tx1"/>
                </a:solidFill>
                <a:latin typeface="Aharoni" panose="02010803020104030203" pitchFamily="2" charset="-79"/>
                <a:cs typeface="Aharoni" panose="02010803020104030203" pitchFamily="2" charset="-79"/>
              </a:rPr>
              <a:t>E2E </a:t>
            </a:r>
            <a:r>
              <a:rPr lang="en-US" b="1" dirty="0" smtClean="0">
                <a:solidFill>
                  <a:schemeClr val="tx1"/>
                </a:solidFill>
                <a:latin typeface="Aharoni" panose="02010803020104030203" pitchFamily="2" charset="-79"/>
                <a:cs typeface="Aharoni" panose="02010803020104030203" pitchFamily="2" charset="-79"/>
              </a:rPr>
              <a:t>service </a:t>
            </a:r>
            <a:r>
              <a:rPr lang="en-US" b="1" dirty="0">
                <a:solidFill>
                  <a:schemeClr val="tx1"/>
                </a:solidFill>
                <a:latin typeface="Aharoni" panose="02010803020104030203" pitchFamily="2" charset="-79"/>
                <a:cs typeface="Aharoni" panose="02010803020104030203" pitchFamily="2" charset="-79"/>
              </a:rPr>
              <a:t>delivery and operations architecture </a:t>
            </a:r>
            <a:r>
              <a:rPr lang="en-US" b="1" dirty="0" smtClean="0">
                <a:solidFill>
                  <a:schemeClr val="tx1"/>
                </a:solidFill>
                <a:latin typeface="Aharoni" panose="02010803020104030203" pitchFamily="2" charset="-79"/>
                <a:cs typeface="Aharoni" panose="02010803020104030203" pitchFamily="2" charset="-79"/>
              </a:rPr>
              <a:t>based on MCC </a:t>
            </a:r>
            <a:endParaRPr lang="en-US" b="1" dirty="0" smtClean="0">
              <a:solidFill>
                <a:schemeClr val="tx1"/>
              </a:solidFill>
              <a:latin typeface="Aharoni" panose="02010803020104030203" pitchFamily="2" charset="-79"/>
              <a:cs typeface="Aharoni" panose="02010803020104030203" pitchFamily="2" charset="-79"/>
            </a:endParaRPr>
          </a:p>
          <a:p>
            <a:pPr lvl="1"/>
            <a:r>
              <a:rPr lang="en-US" b="1" dirty="0" smtClean="0">
                <a:solidFill>
                  <a:schemeClr val="tx1"/>
                </a:solidFill>
                <a:latin typeface="Aharoni" panose="02010803020104030203" pitchFamily="2" charset="-79"/>
                <a:cs typeface="Aharoni" panose="02010803020104030203" pitchFamily="2" charset="-79"/>
              </a:rPr>
              <a:t>leverages </a:t>
            </a:r>
            <a:r>
              <a:rPr lang="en-US" b="1" dirty="0" smtClean="0">
                <a:solidFill>
                  <a:schemeClr val="tx1"/>
                </a:solidFill>
                <a:latin typeface="Aharoni" panose="02010803020104030203" pitchFamily="2" charset="-79"/>
                <a:cs typeface="Aharoni" panose="02010803020104030203" pitchFamily="2" charset="-79"/>
              </a:rPr>
              <a:t>emerging technologies (SDN, NFV, ..)</a:t>
            </a:r>
          </a:p>
          <a:p>
            <a:r>
              <a:rPr lang="en-US" b="1" dirty="0" smtClean="0">
                <a:solidFill>
                  <a:srgbClr val="0070C0"/>
                </a:solidFill>
                <a:latin typeface="Aharoni" panose="02010803020104030203" pitchFamily="2" charset="-79"/>
                <a:cs typeface="Aharoni" panose="02010803020104030203" pitchFamily="2" charset="-79"/>
              </a:rPr>
              <a:t>MCC</a:t>
            </a:r>
            <a:r>
              <a:rPr lang="en-US" b="1" dirty="0" smtClean="0">
                <a:solidFill>
                  <a:schemeClr val="tx1"/>
                </a:solidFill>
                <a:latin typeface="Aharoni" panose="02010803020104030203" pitchFamily="2" charset="-79"/>
                <a:cs typeface="Aharoni" panose="02010803020104030203" pitchFamily="2" charset="-79"/>
              </a:rPr>
              <a:t>: </a:t>
            </a:r>
            <a:endParaRPr lang="en-US" b="1" dirty="0" smtClean="0">
              <a:solidFill>
                <a:schemeClr val="tx1"/>
              </a:solidFill>
              <a:latin typeface="Aharoni" panose="02010803020104030203" pitchFamily="2" charset="-79"/>
              <a:cs typeface="Aharoni" panose="02010803020104030203" pitchFamily="2" charset="-79"/>
            </a:endParaRPr>
          </a:p>
          <a:p>
            <a:pPr lvl="1"/>
            <a:r>
              <a:rPr lang="en-US" b="1" dirty="0" smtClean="0">
                <a:solidFill>
                  <a:schemeClr val="tx1"/>
                </a:solidFill>
                <a:latin typeface="Aharoni" panose="02010803020104030203" pitchFamily="2" charset="-79"/>
                <a:cs typeface="Aharoni" panose="02010803020104030203" pitchFamily="2" charset="-79"/>
              </a:rPr>
              <a:t>Operational </a:t>
            </a:r>
            <a:r>
              <a:rPr lang="en-US" b="1" dirty="0">
                <a:solidFill>
                  <a:schemeClr val="tx1"/>
                </a:solidFill>
                <a:latin typeface="Aharoni" panose="02010803020104030203" pitchFamily="2" charset="-79"/>
                <a:cs typeface="Aharoni" panose="02010803020104030203" pitchFamily="2" charset="-79"/>
              </a:rPr>
              <a:t>actions take place at all </a:t>
            </a:r>
            <a:r>
              <a:rPr lang="en-US" b="1" dirty="0" smtClean="0">
                <a:solidFill>
                  <a:schemeClr val="tx1"/>
                </a:solidFill>
                <a:latin typeface="Aharoni" panose="02010803020104030203" pitchFamily="2" charset="-79"/>
                <a:cs typeface="Aharoni" panose="02010803020104030203" pitchFamily="2" charset="-79"/>
              </a:rPr>
              <a:t>levels.</a:t>
            </a:r>
          </a:p>
          <a:p>
            <a:pPr lvl="1"/>
            <a:r>
              <a:rPr lang="en-US" b="1" dirty="0" smtClean="0">
                <a:solidFill>
                  <a:schemeClr val="tx1"/>
                </a:solidFill>
                <a:latin typeface="Aharoni" panose="02010803020104030203" pitchFamily="2" charset="-79"/>
                <a:cs typeface="Aharoni" panose="02010803020104030203" pitchFamily="2" charset="-79"/>
              </a:rPr>
              <a:t>Based on a </a:t>
            </a:r>
            <a:r>
              <a:rPr lang="en-US" b="1" dirty="0">
                <a:solidFill>
                  <a:schemeClr val="tx1"/>
                </a:solidFill>
                <a:latin typeface="Aharoni" panose="02010803020104030203" pitchFamily="2" charset="-79"/>
                <a:cs typeface="Aharoni" panose="02010803020104030203" pitchFamily="2" charset="-79"/>
              </a:rPr>
              <a:t>common set </a:t>
            </a:r>
            <a:r>
              <a:rPr lang="en-US" b="1" dirty="0" smtClean="0">
                <a:solidFill>
                  <a:schemeClr val="tx1"/>
                </a:solidFill>
                <a:latin typeface="Aharoni" panose="02010803020104030203" pitchFamily="2" charset="-79"/>
                <a:cs typeface="Aharoni" panose="02010803020104030203" pitchFamily="2" charset="-79"/>
              </a:rPr>
              <a:t>of management </a:t>
            </a:r>
            <a:r>
              <a:rPr lang="en-US" b="1" dirty="0">
                <a:solidFill>
                  <a:schemeClr val="tx1"/>
                </a:solidFill>
                <a:latin typeface="Aharoni" panose="02010803020104030203" pitchFamily="2" charset="-79"/>
                <a:cs typeface="Aharoni" panose="02010803020104030203" pitchFamily="2" charset="-79"/>
              </a:rPr>
              <a:t>and control </a:t>
            </a:r>
            <a:r>
              <a:rPr lang="en-US" b="1" dirty="0" smtClean="0">
                <a:solidFill>
                  <a:schemeClr val="tx1"/>
                </a:solidFill>
                <a:latin typeface="Aharoni" panose="02010803020104030203" pitchFamily="2" charset="-79"/>
                <a:cs typeface="Aharoni" panose="02010803020104030203" pitchFamily="2" charset="-79"/>
              </a:rPr>
              <a:t>functions.</a:t>
            </a:r>
          </a:p>
          <a:p>
            <a:pPr lvl="1"/>
            <a:r>
              <a:rPr lang="en-US" b="1" dirty="0" smtClean="0">
                <a:solidFill>
                  <a:schemeClr val="tx1"/>
                </a:solidFill>
                <a:latin typeface="Aharoni" panose="02010803020104030203" pitchFamily="2" charset="-79"/>
                <a:cs typeface="Aharoni" panose="02010803020104030203" pitchFamily="2" charset="-79"/>
              </a:rPr>
              <a:t>This </a:t>
            </a:r>
            <a:r>
              <a:rPr lang="en-US" b="1" dirty="0">
                <a:solidFill>
                  <a:schemeClr val="tx1"/>
                </a:solidFill>
                <a:latin typeface="Aharoni" panose="02010803020104030203" pitchFamily="2" charset="-79"/>
                <a:cs typeface="Aharoni" panose="02010803020104030203" pitchFamily="2" charset="-79"/>
              </a:rPr>
              <a:t>makes </a:t>
            </a:r>
            <a:r>
              <a:rPr lang="en-US" b="1" dirty="0" smtClean="0">
                <a:solidFill>
                  <a:srgbClr val="0070C0"/>
                </a:solidFill>
                <a:latin typeface="Aharoni" panose="02010803020104030203" pitchFamily="2" charset="-79"/>
                <a:cs typeface="Aharoni" panose="02010803020104030203" pitchFamily="2" charset="-79"/>
              </a:rPr>
              <a:t>separation </a:t>
            </a:r>
            <a:r>
              <a:rPr lang="en-US" b="1" dirty="0">
                <a:solidFill>
                  <a:srgbClr val="0070C0"/>
                </a:solidFill>
                <a:latin typeface="Aharoni" panose="02010803020104030203" pitchFamily="2" charset="-79"/>
                <a:cs typeface="Aharoni" panose="02010803020104030203" pitchFamily="2" charset="-79"/>
              </a:rPr>
              <a:t>of management and control functions obsolete</a:t>
            </a:r>
            <a:r>
              <a:rPr lang="en-US" b="1" dirty="0">
                <a:solidFill>
                  <a:schemeClr val="tx1"/>
                </a:solidFill>
                <a:latin typeface="Aharoni" panose="02010803020104030203" pitchFamily="2" charset="-79"/>
                <a:cs typeface="Aharoni" panose="02010803020104030203" pitchFamily="2" charset="-79"/>
              </a:rPr>
              <a:t>. </a:t>
            </a:r>
            <a:endParaRPr lang="en-US" b="1" dirty="0" smtClean="0">
              <a:solidFill>
                <a:schemeClr val="tx1"/>
              </a:solidFill>
              <a:latin typeface="Aharoni" panose="02010803020104030203" pitchFamily="2" charset="-79"/>
              <a:cs typeface="Aharoni" panose="02010803020104030203" pitchFamily="2" charset="-79"/>
            </a:endParaRPr>
          </a:p>
          <a:p>
            <a:pPr lvl="1"/>
            <a:r>
              <a:rPr lang="en-US" b="1" dirty="0">
                <a:solidFill>
                  <a:schemeClr val="tx1"/>
                </a:solidFill>
                <a:latin typeface="Aharoni" panose="02010803020104030203" pitchFamily="2" charset="-79"/>
                <a:cs typeface="Aharoni" panose="02010803020104030203" pitchFamily="2" charset="-79"/>
              </a:rPr>
              <a:t>MCC stretches </a:t>
            </a:r>
            <a:r>
              <a:rPr lang="en-US" b="1" dirty="0">
                <a:solidFill>
                  <a:schemeClr val="tx1"/>
                </a:solidFill>
                <a:latin typeface="Aharoni" panose="02010803020104030203" pitchFamily="2" charset="-79"/>
                <a:cs typeface="Aharoni" panose="02010803020104030203" pitchFamily="2" charset="-79"/>
              </a:rPr>
              <a:t>across BSS/OSS, NMS/EMS, MANO, and SDN Controllers down into physical and virtualized networks to embedded OAM, signaling, flow, policy and other network-level control </a:t>
            </a:r>
            <a:r>
              <a:rPr lang="en-US" b="1" dirty="0" smtClean="0">
                <a:solidFill>
                  <a:schemeClr val="tx1"/>
                </a:solidFill>
                <a:latin typeface="Aharoni" panose="02010803020104030203" pitchFamily="2" charset="-79"/>
                <a:cs typeface="Aharoni" panose="02010803020104030203" pitchFamily="2" charset="-79"/>
              </a:rPr>
              <a:t>functions.</a:t>
            </a:r>
            <a:endParaRPr lang="en-US" b="1" dirty="0">
              <a:solidFill>
                <a:schemeClr val="tx1"/>
              </a:solidFill>
              <a:latin typeface="Aharoni" panose="02010803020104030203" pitchFamily="2" charset="-79"/>
              <a:cs typeface="Aharoni" panose="02010803020104030203" pitchFamily="2" charset="-79"/>
            </a:endParaRPr>
          </a:p>
          <a:p>
            <a:endParaRPr lang="en-US" sz="1400" dirty="0"/>
          </a:p>
        </p:txBody>
      </p:sp>
      <p:sp>
        <p:nvSpPr>
          <p:cNvPr id="5" name="TextBox 4"/>
          <p:cNvSpPr txBox="1"/>
          <p:nvPr/>
        </p:nvSpPr>
        <p:spPr>
          <a:xfrm>
            <a:off x="3886200" y="6504192"/>
            <a:ext cx="5427127" cy="369332"/>
          </a:xfrm>
          <a:prstGeom prst="rect">
            <a:avLst/>
          </a:prstGeom>
          <a:noFill/>
        </p:spPr>
        <p:txBody>
          <a:bodyPr wrap="none" rtlCol="0">
            <a:spAutoFit/>
          </a:bodyPr>
          <a:lstStyle/>
          <a:p>
            <a:r>
              <a:rPr lang="en-US" dirty="0" smtClean="0"/>
              <a:t>Reference: </a:t>
            </a:r>
            <a:r>
              <a:rPr lang="en-US" dirty="0" err="1" smtClean="0"/>
              <a:t>TMForum</a:t>
            </a:r>
            <a:r>
              <a:rPr lang="en-US" dirty="0" smtClean="0"/>
              <a:t> IG1118 (Also </a:t>
            </a:r>
            <a:r>
              <a:rPr lang="en-US" smtClean="0"/>
              <a:t>referred in ETSI ZSM)</a:t>
            </a:r>
            <a:endParaRPr lang="en-US" dirty="0"/>
          </a:p>
        </p:txBody>
      </p:sp>
    </p:spTree>
    <p:extLst>
      <p:ext uri="{BB962C8B-B14F-4D97-AF65-F5344CB8AC3E}">
        <p14:creationId xmlns:p14="http://schemas.microsoft.com/office/powerpoint/2010/main" val="2028683362"/>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22</a:t>
            </a:fld>
            <a:endParaRPr lang="en-US" dirty="0"/>
          </a:p>
        </p:txBody>
      </p:sp>
      <p:sp>
        <p:nvSpPr>
          <p:cNvPr id="3" name="Title 2"/>
          <p:cNvSpPr>
            <a:spLocks noGrp="1"/>
          </p:cNvSpPr>
          <p:nvPr>
            <p:ph type="title"/>
          </p:nvPr>
        </p:nvSpPr>
        <p:spPr/>
        <p:txBody>
          <a:bodyPr>
            <a:normAutofit fontScale="90000"/>
          </a:bodyPr>
          <a:lstStyle/>
          <a:p>
            <a:pPr algn="ctr"/>
            <a:r>
              <a:rPr lang="en-US" b="1" dirty="0" smtClean="0"/>
              <a:t>TMForum IG1118 : Concepts </a:t>
            </a:r>
            <a:endParaRPr lang="en-US" b="1" dirty="0"/>
          </a:p>
        </p:txBody>
      </p:sp>
      <p:sp>
        <p:nvSpPr>
          <p:cNvPr id="4" name="Text Placeholder 3"/>
          <p:cNvSpPr>
            <a:spLocks noGrp="1"/>
          </p:cNvSpPr>
          <p:nvPr>
            <p:ph type="body" sz="quarter" idx="10"/>
          </p:nvPr>
        </p:nvSpPr>
        <p:spPr>
          <a:xfrm>
            <a:off x="314324" y="1138238"/>
            <a:ext cx="11687175" cy="5170487"/>
          </a:xfrm>
        </p:spPr>
        <p:txBody>
          <a:bodyPr>
            <a:noAutofit/>
          </a:bodyPr>
          <a:lstStyle/>
          <a:p>
            <a:pPr marL="0" indent="0">
              <a:buNone/>
            </a:pPr>
            <a:r>
              <a:rPr lang="en-US" sz="2400" b="1" dirty="0" smtClean="0">
                <a:solidFill>
                  <a:srgbClr val="0070C0"/>
                </a:solidFill>
                <a:latin typeface="Aharoni" panose="02010803020104030203" pitchFamily="2" charset="-79"/>
                <a:cs typeface="Aharoni" panose="02010803020104030203" pitchFamily="2" charset="-79"/>
              </a:rPr>
              <a:t>MCC </a:t>
            </a:r>
            <a:r>
              <a:rPr lang="en-US" sz="2400" b="1" dirty="0" smtClean="0">
                <a:solidFill>
                  <a:schemeClr val="tx1"/>
                </a:solidFill>
                <a:latin typeface="Aharoni" panose="02010803020104030203" pitchFamily="2" charset="-79"/>
                <a:cs typeface="Aharoni" panose="02010803020104030203" pitchFamily="2" charset="-79"/>
              </a:rPr>
              <a:t>(Management &amp; Control Continuum): </a:t>
            </a:r>
          </a:p>
          <a:p>
            <a:r>
              <a:rPr lang="en-US" sz="2400" b="1" dirty="0">
                <a:solidFill>
                  <a:schemeClr val="tx1"/>
                </a:solidFill>
                <a:latin typeface="Aharoni" panose="02010803020104030203" pitchFamily="2" charset="-79"/>
                <a:cs typeface="Aharoni" panose="02010803020104030203" pitchFamily="2" charset="-79"/>
              </a:rPr>
              <a:t>F</a:t>
            </a:r>
            <a:r>
              <a:rPr lang="en-US" sz="2400" b="1" dirty="0" smtClean="0">
                <a:solidFill>
                  <a:schemeClr val="tx1"/>
                </a:solidFill>
                <a:latin typeface="Aharoni" panose="02010803020104030203" pitchFamily="2" charset="-79"/>
                <a:cs typeface="Aharoni" panose="02010803020104030203" pitchFamily="2" charset="-79"/>
              </a:rPr>
              <a:t>ocuses on </a:t>
            </a:r>
            <a:r>
              <a:rPr lang="en-US" sz="2400" b="1" dirty="0" smtClean="0">
                <a:solidFill>
                  <a:srgbClr val="0070C0"/>
                </a:solidFill>
                <a:latin typeface="Aharoni" panose="02010803020104030203" pitchFamily="2" charset="-79"/>
                <a:cs typeface="Aharoni" panose="02010803020104030203" pitchFamily="2" charset="-79"/>
              </a:rPr>
              <a:t>lifecycle operations </a:t>
            </a:r>
            <a:r>
              <a:rPr lang="en-US" sz="2400" b="1" dirty="0" smtClean="0">
                <a:solidFill>
                  <a:schemeClr val="tx1"/>
                </a:solidFill>
                <a:latin typeface="Aharoni" panose="02010803020104030203" pitchFamily="2" charset="-79"/>
                <a:cs typeface="Aharoni" panose="02010803020104030203" pitchFamily="2" charset="-79"/>
              </a:rPr>
              <a:t>of services delivered using FMO architecture.</a:t>
            </a:r>
          </a:p>
          <a:p>
            <a:r>
              <a:rPr lang="en-US" sz="2400" b="1" dirty="0" smtClean="0">
                <a:solidFill>
                  <a:srgbClr val="0070C0"/>
                </a:solidFill>
                <a:latin typeface="Aharoni" panose="02010803020104030203" pitchFamily="2" charset="-79"/>
                <a:cs typeface="Aharoni" panose="02010803020104030203" pitchFamily="2" charset="-79"/>
              </a:rPr>
              <a:t>MCC </a:t>
            </a:r>
            <a:r>
              <a:rPr lang="en-US" sz="2400" b="1" dirty="0">
                <a:solidFill>
                  <a:srgbClr val="0070C0"/>
                </a:solidFill>
                <a:latin typeface="Aharoni" panose="02010803020104030203" pitchFamily="2" charset="-79"/>
                <a:cs typeface="Aharoni" panose="02010803020104030203" pitchFamily="2" charset="-79"/>
              </a:rPr>
              <a:t>c</a:t>
            </a:r>
            <a:r>
              <a:rPr lang="en-US" sz="2400" b="1" dirty="0" smtClean="0">
                <a:solidFill>
                  <a:srgbClr val="0070C0"/>
                </a:solidFill>
                <a:latin typeface="Aharoni" panose="02010803020104030203" pitchFamily="2" charset="-79"/>
                <a:cs typeface="Aharoni" panose="02010803020104030203" pitchFamily="2" charset="-79"/>
              </a:rPr>
              <a:t>omponent</a:t>
            </a:r>
            <a:r>
              <a:rPr lang="en-US" sz="2400" b="1" dirty="0" smtClean="0">
                <a:solidFill>
                  <a:schemeClr val="tx1"/>
                </a:solidFill>
                <a:latin typeface="Aharoni" panose="02010803020104030203" pitchFamily="2" charset="-79"/>
                <a:cs typeface="Aharoni" panose="02010803020104030203" pitchFamily="2" charset="-79"/>
              </a:rPr>
              <a:t>: </a:t>
            </a:r>
            <a:r>
              <a:rPr lang="en-US" sz="2400" b="1" dirty="0" smtClean="0">
                <a:solidFill>
                  <a:schemeClr val="tx1"/>
                </a:solidFill>
                <a:latin typeface="Aharoni" panose="02010803020104030203" pitchFamily="2" charset="-79"/>
                <a:cs typeface="Aharoni" panose="02010803020104030203" pitchFamily="2" charset="-79"/>
              </a:rPr>
              <a:t>a </a:t>
            </a:r>
            <a:r>
              <a:rPr lang="en-US" sz="2400" b="1" dirty="0" smtClean="0">
                <a:solidFill>
                  <a:schemeClr val="tx1"/>
                </a:solidFill>
                <a:latin typeface="Aharoni" panose="02010803020104030203" pitchFamily="2" charset="-79"/>
                <a:cs typeface="Aharoni" panose="02010803020104030203" pitchFamily="2" charset="-79"/>
              </a:rPr>
              <a:t>component whose functional behavior would traditionally be considered as management or control or anywhere in between two. </a:t>
            </a:r>
          </a:p>
          <a:p>
            <a:r>
              <a:rPr lang="en-US" sz="2400" b="1" dirty="0" smtClean="0">
                <a:solidFill>
                  <a:srgbClr val="0070C0"/>
                </a:solidFill>
                <a:latin typeface="Aharoni" panose="02010803020104030203" pitchFamily="2" charset="-79"/>
                <a:cs typeface="Aharoni" panose="02010803020104030203" pitchFamily="2" charset="-79"/>
              </a:rPr>
              <a:t>System</a:t>
            </a:r>
            <a:r>
              <a:rPr lang="en-US" sz="2400" b="1" dirty="0" smtClean="0">
                <a:solidFill>
                  <a:schemeClr val="tx1"/>
                </a:solidFill>
                <a:latin typeface="Aharoni" panose="02010803020104030203" pitchFamily="2" charset="-79"/>
                <a:cs typeface="Aharoni" panose="02010803020104030203" pitchFamily="2" charset="-79"/>
              </a:rPr>
              <a:t>: </a:t>
            </a:r>
            <a:r>
              <a:rPr lang="en-US" sz="2400" b="1" dirty="0" smtClean="0">
                <a:solidFill>
                  <a:schemeClr val="tx1"/>
                </a:solidFill>
                <a:latin typeface="Aharoni" panose="02010803020104030203" pitchFamily="2" charset="-79"/>
                <a:cs typeface="Aharoni" panose="02010803020104030203" pitchFamily="2" charset="-79"/>
              </a:rPr>
              <a:t>interconnected </a:t>
            </a:r>
            <a:r>
              <a:rPr lang="en-US" sz="2400" b="1" dirty="0" smtClean="0">
                <a:solidFill>
                  <a:schemeClr val="tx1"/>
                </a:solidFill>
                <a:latin typeface="Aharoni" panose="02010803020104030203" pitchFamily="2" charset="-79"/>
                <a:cs typeface="Aharoni" panose="02010803020104030203" pitchFamily="2" charset="-79"/>
              </a:rPr>
              <a:t>components interacting to collectively provide some desired behavior </a:t>
            </a:r>
          </a:p>
          <a:p>
            <a:r>
              <a:rPr lang="en-US" sz="2400" b="1" dirty="0" smtClean="0">
                <a:solidFill>
                  <a:srgbClr val="0070C0"/>
                </a:solidFill>
                <a:latin typeface="Aharoni" panose="02010803020104030203" pitchFamily="2" charset="-79"/>
                <a:cs typeface="Aharoni" panose="02010803020104030203" pitchFamily="2" charset="-79"/>
              </a:rPr>
              <a:t>SW Delivery Package</a:t>
            </a:r>
            <a:r>
              <a:rPr lang="en-US" sz="2400" b="1" dirty="0" smtClean="0">
                <a:solidFill>
                  <a:schemeClr val="tx1"/>
                </a:solidFill>
                <a:latin typeface="Aharoni" panose="02010803020104030203" pitchFamily="2" charset="-79"/>
                <a:cs typeface="Aharoni" panose="02010803020104030203" pitchFamily="2" charset="-79"/>
              </a:rPr>
              <a:t>: </a:t>
            </a:r>
            <a:r>
              <a:rPr lang="en-US" sz="2400" b="1" dirty="0" smtClean="0">
                <a:solidFill>
                  <a:schemeClr val="tx1"/>
                </a:solidFill>
                <a:latin typeface="Aharoni" panose="02010803020104030203" pitchFamily="2" charset="-79"/>
                <a:cs typeface="Aharoni" panose="02010803020104030203" pitchFamily="2" charset="-79"/>
              </a:rPr>
              <a:t>bundling </a:t>
            </a:r>
            <a:r>
              <a:rPr lang="en-US" sz="2400" b="1" dirty="0" smtClean="0">
                <a:solidFill>
                  <a:schemeClr val="tx1"/>
                </a:solidFill>
                <a:latin typeface="Aharoni" panose="02010803020104030203" pitchFamily="2" charset="-79"/>
                <a:cs typeface="Aharoni" panose="02010803020104030203" pitchFamily="2" charset="-79"/>
              </a:rPr>
              <a:t>of software that is provided as a single </a:t>
            </a:r>
            <a:r>
              <a:rPr lang="en-US" sz="2400" b="1" dirty="0" smtClean="0">
                <a:solidFill>
                  <a:schemeClr val="tx1"/>
                </a:solidFill>
                <a:latin typeface="Aharoni" panose="02010803020104030203" pitchFamily="2" charset="-79"/>
                <a:cs typeface="Aharoni" panose="02010803020104030203" pitchFamily="2" charset="-79"/>
              </a:rPr>
              <a:t>deliverable</a:t>
            </a:r>
            <a:r>
              <a:rPr lang="en-US" sz="2400" b="1" dirty="0">
                <a:solidFill>
                  <a:schemeClr val="tx1"/>
                </a:solidFill>
                <a:latin typeface="Aharoni" panose="02010803020104030203" pitchFamily="2" charset="-79"/>
                <a:cs typeface="Aharoni" panose="02010803020104030203" pitchFamily="2" charset="-79"/>
              </a:rPr>
              <a:t>:</a:t>
            </a:r>
            <a:endParaRPr lang="en-US" sz="2400" b="1" dirty="0" smtClean="0">
              <a:solidFill>
                <a:schemeClr val="tx1"/>
              </a:solidFill>
              <a:latin typeface="Aharoni" panose="02010803020104030203" pitchFamily="2" charset="-79"/>
              <a:cs typeface="Aharoni" panose="02010803020104030203" pitchFamily="2" charset="-79"/>
            </a:endParaRPr>
          </a:p>
          <a:p>
            <a:pPr lvl="1"/>
            <a:r>
              <a:rPr lang="en-US" sz="2000" b="1" dirty="0" smtClean="0">
                <a:solidFill>
                  <a:schemeClr val="tx1"/>
                </a:solidFill>
                <a:latin typeface="Aharoni" panose="02010803020104030203" pitchFamily="2" charset="-79"/>
                <a:cs typeface="Aharoni" panose="02010803020104030203" pitchFamily="2" charset="-79"/>
              </a:rPr>
              <a:t>Consists </a:t>
            </a:r>
            <a:r>
              <a:rPr lang="en-US" sz="2000" b="1" dirty="0" smtClean="0">
                <a:solidFill>
                  <a:schemeClr val="tx1"/>
                </a:solidFill>
                <a:latin typeface="Aharoni" panose="02010803020104030203" pitchFamily="2" charset="-79"/>
                <a:cs typeface="Aharoni" panose="02010803020104030203" pitchFamily="2" charset="-79"/>
              </a:rPr>
              <a:t>of multiple </a:t>
            </a:r>
            <a:r>
              <a:rPr lang="en-US" sz="2000" b="1" dirty="0" smtClean="0">
                <a:solidFill>
                  <a:srgbClr val="0070C0"/>
                </a:solidFill>
                <a:latin typeface="Aharoni" panose="02010803020104030203" pitchFamily="2" charset="-79"/>
                <a:cs typeface="Aharoni" panose="02010803020104030203" pitchFamily="2" charset="-79"/>
              </a:rPr>
              <a:t>SW deployment units </a:t>
            </a:r>
            <a:endParaRPr lang="en-US" sz="2000" b="1" dirty="0" smtClean="0">
              <a:solidFill>
                <a:srgbClr val="0070C0"/>
              </a:solidFill>
              <a:latin typeface="Aharoni" panose="02010803020104030203" pitchFamily="2" charset="-79"/>
              <a:cs typeface="Aharoni" panose="02010803020104030203" pitchFamily="2" charset="-79"/>
            </a:endParaRPr>
          </a:p>
          <a:p>
            <a:pPr lvl="1"/>
            <a:r>
              <a:rPr lang="en-US" sz="2000" b="1" dirty="0">
                <a:solidFill>
                  <a:schemeClr val="tx1"/>
                </a:solidFill>
                <a:latin typeface="Aharoni" panose="02010803020104030203" pitchFamily="2" charset="-79"/>
                <a:cs typeface="Aharoni" panose="02010803020104030203" pitchFamily="2" charset="-79"/>
              </a:rPr>
              <a:t>SW Deployment Unit: </a:t>
            </a:r>
            <a:r>
              <a:rPr lang="en-US" sz="2000" b="1" dirty="0" smtClean="0">
                <a:solidFill>
                  <a:schemeClr val="tx1"/>
                </a:solidFill>
                <a:latin typeface="Aharoni" panose="02010803020104030203" pitchFamily="2" charset="-79"/>
                <a:cs typeface="Aharoni" panose="02010803020104030203" pitchFamily="2" charset="-79"/>
              </a:rPr>
              <a:t>a </a:t>
            </a:r>
            <a:r>
              <a:rPr lang="en-US" sz="2000" b="1" dirty="0">
                <a:solidFill>
                  <a:schemeClr val="tx1"/>
                </a:solidFill>
                <a:latin typeface="Aharoni" panose="02010803020104030203" pitchFamily="2" charset="-79"/>
                <a:cs typeface="Aharoni" panose="02010803020104030203" pitchFamily="2" charset="-79"/>
              </a:rPr>
              <a:t>single executable that when installed on an appropriate platform will run to produce emergent behavior that is considered as one or more FMO components</a:t>
            </a:r>
          </a:p>
          <a:p>
            <a:endParaRPr lang="en-US" sz="2400" dirty="0"/>
          </a:p>
        </p:txBody>
      </p:sp>
      <p:sp>
        <p:nvSpPr>
          <p:cNvPr id="5" name="TextBox 4"/>
          <p:cNvSpPr txBox="1"/>
          <p:nvPr/>
        </p:nvSpPr>
        <p:spPr>
          <a:xfrm>
            <a:off x="3886200" y="6504192"/>
            <a:ext cx="5427127" cy="369332"/>
          </a:xfrm>
          <a:prstGeom prst="rect">
            <a:avLst/>
          </a:prstGeom>
          <a:noFill/>
        </p:spPr>
        <p:txBody>
          <a:bodyPr wrap="none" rtlCol="0">
            <a:spAutoFit/>
          </a:bodyPr>
          <a:lstStyle/>
          <a:p>
            <a:r>
              <a:rPr lang="en-US" dirty="0" smtClean="0"/>
              <a:t>Reference: </a:t>
            </a:r>
            <a:r>
              <a:rPr lang="en-US" dirty="0" err="1" smtClean="0"/>
              <a:t>TMForum</a:t>
            </a:r>
            <a:r>
              <a:rPr lang="en-US" dirty="0" smtClean="0"/>
              <a:t> IG1118 (Also </a:t>
            </a:r>
            <a:r>
              <a:rPr lang="en-US" smtClean="0"/>
              <a:t>referred in ETSI ZSM)</a:t>
            </a:r>
            <a:endParaRPr lang="en-US" dirty="0"/>
          </a:p>
        </p:txBody>
      </p:sp>
    </p:spTree>
    <p:extLst>
      <p:ext uri="{BB962C8B-B14F-4D97-AF65-F5344CB8AC3E}">
        <p14:creationId xmlns:p14="http://schemas.microsoft.com/office/powerpoint/2010/main" val="1931606736"/>
      </p:ext>
    </p:extLst>
  </p:cSld>
  <p:clrMapOvr>
    <a:masterClrMapping/>
  </p:clrMapOvr>
  <p:transition>
    <p:wipe dir="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smtClean="0"/>
              <a:t>Suggested Changes in </a:t>
            </a:r>
            <a:r>
              <a:rPr lang="en-US" b="1" dirty="0" smtClean="0"/>
              <a:t>ONAP </a:t>
            </a:r>
            <a:endParaRPr lang="en-US" b="1" dirty="0"/>
          </a:p>
        </p:txBody>
      </p:sp>
      <p:sp>
        <p:nvSpPr>
          <p:cNvPr id="8" name="TextBox 7"/>
          <p:cNvSpPr txBox="1"/>
          <p:nvPr/>
        </p:nvSpPr>
        <p:spPr>
          <a:xfrm>
            <a:off x="-27939" y="1143000"/>
            <a:ext cx="12192000" cy="5078313"/>
          </a:xfrm>
          <a:prstGeom prst="rect">
            <a:avLst/>
          </a:prstGeom>
          <a:noFill/>
        </p:spPr>
        <p:txBody>
          <a:bodyPr wrap="square" rtlCol="0">
            <a:spAutoFit/>
          </a:bodyPr>
          <a:lstStyle/>
          <a:p>
            <a:pPr marL="285750" indent="-285750">
              <a:buFont typeface="Arial" panose="020B0604020202020204" pitchFamily="34" charset="0"/>
              <a:buChar char="•"/>
            </a:pPr>
            <a:r>
              <a:rPr lang="en-US" sz="2800" b="1" dirty="0" smtClean="0">
                <a:latin typeface="Aharoni" panose="02010803020104030203" pitchFamily="2" charset="-79"/>
                <a:cs typeface="Aharoni" panose="02010803020104030203" pitchFamily="2" charset="-79"/>
              </a:rPr>
              <a:t>Refactoring</a:t>
            </a:r>
            <a:r>
              <a:rPr lang="en-US" sz="2800" b="1" dirty="0" smtClean="0">
                <a:solidFill>
                  <a:srgbClr val="0070C0"/>
                </a:solidFill>
                <a:latin typeface="Aharoni" panose="02010803020104030203" pitchFamily="2" charset="-79"/>
                <a:cs typeface="Aharoni" panose="02010803020104030203" pitchFamily="2" charset="-79"/>
              </a:rPr>
              <a:t> </a:t>
            </a:r>
            <a:r>
              <a:rPr lang="en-US" sz="2800" b="1" dirty="0" smtClean="0">
                <a:latin typeface="Aharoni" panose="02010803020104030203" pitchFamily="2" charset="-79"/>
                <a:cs typeface="Aharoni" panose="02010803020104030203" pitchFamily="2" charset="-79"/>
              </a:rPr>
              <a:t>of ONAP </a:t>
            </a:r>
            <a:r>
              <a:rPr lang="en-US" sz="2800" b="1" dirty="0" smtClean="0">
                <a:latin typeface="Aharoni" panose="02010803020104030203" pitchFamily="2" charset="-79"/>
                <a:cs typeface="Aharoni" panose="02010803020104030203" pitchFamily="2" charset="-79"/>
              </a:rPr>
              <a:t>MS</a:t>
            </a:r>
            <a:r>
              <a:rPr lang="en-US" sz="2800" b="1" dirty="0" smtClean="0">
                <a:latin typeface="Aharoni" panose="02010803020104030203" pitchFamily="2" charset="-79"/>
                <a:cs typeface="Aharoni" panose="02010803020104030203" pitchFamily="2" charset="-79"/>
              </a:rPr>
              <a:t> </a:t>
            </a:r>
            <a:r>
              <a:rPr lang="en-US" sz="2800" b="1" dirty="0" smtClean="0">
                <a:latin typeface="Aharoni" panose="02010803020104030203" pitchFamily="2" charset="-79"/>
                <a:cs typeface="Aharoni" panose="02010803020104030203" pitchFamily="2" charset="-79"/>
              </a:rPr>
              <a:t>in-line with the </a:t>
            </a:r>
            <a:endParaRPr lang="en-US" sz="2800" b="1" dirty="0" smtClean="0">
              <a:latin typeface="Aharoni" panose="02010803020104030203" pitchFamily="2" charset="-79"/>
              <a:cs typeface="Aharoni" panose="02010803020104030203" pitchFamily="2" charset="-79"/>
            </a:endParaRPr>
          </a:p>
          <a:p>
            <a:pPr marL="800100" lvl="1" indent="-3429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FMO</a:t>
            </a:r>
            <a:r>
              <a:rPr lang="en-US" sz="2000" b="1" dirty="0" smtClean="0">
                <a:solidFill>
                  <a:srgbClr val="0070C0"/>
                </a:solidFill>
                <a:latin typeface="Aharoni" panose="02010803020104030203" pitchFamily="2" charset="-79"/>
                <a:cs typeface="Aharoni" panose="02010803020104030203" pitchFamily="2" charset="-79"/>
              </a:rPr>
              <a:t>, </a:t>
            </a:r>
            <a:r>
              <a:rPr lang="en-US" sz="2000" b="1" dirty="0" smtClean="0">
                <a:latin typeface="Aharoni" panose="02010803020104030203" pitchFamily="2" charset="-79"/>
                <a:cs typeface="Aharoni" panose="02010803020104030203" pitchFamily="2" charset="-79"/>
              </a:rPr>
              <a:t>and </a:t>
            </a:r>
          </a:p>
          <a:p>
            <a:pPr marL="800100" lvl="1" indent="-3429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MCC </a:t>
            </a:r>
            <a:r>
              <a:rPr lang="en-US" sz="2000" b="1" dirty="0" smtClean="0">
                <a:latin typeface="Aharoni" panose="02010803020104030203" pitchFamily="2" charset="-79"/>
                <a:cs typeface="Aharoni" panose="02010803020104030203" pitchFamily="2" charset="-79"/>
              </a:rPr>
              <a:t>concepts </a:t>
            </a:r>
          </a:p>
          <a:p>
            <a:pPr marL="285750" indent="-285750">
              <a:buFont typeface="Arial" panose="020B0604020202020204" pitchFamily="34" charset="0"/>
              <a:buChar char="•"/>
            </a:pPr>
            <a:r>
              <a:rPr lang="en-US" sz="2800" b="1" dirty="0" smtClean="0">
                <a:latin typeface="Aharoni" panose="02010803020104030203" pitchFamily="2" charset="-79"/>
                <a:cs typeface="Aharoni" panose="02010803020104030203" pitchFamily="2" charset="-79"/>
              </a:rPr>
              <a:t>Refactoring of APIs across </a:t>
            </a:r>
            <a:r>
              <a:rPr lang="en-US" sz="2800" b="1" dirty="0" smtClean="0">
                <a:latin typeface="Aharoni" panose="02010803020104030203" pitchFamily="2" charset="-79"/>
                <a:cs typeface="Aharoni" panose="02010803020104030203" pitchFamily="2" charset="-79"/>
              </a:rPr>
              <a:t>MS</a:t>
            </a:r>
            <a:r>
              <a:rPr lang="en-US" sz="2800" b="1" dirty="0" smtClean="0">
                <a:latin typeface="Aharoni" panose="02010803020104030203" pitchFamily="2" charset="-79"/>
                <a:cs typeface="Aharoni" panose="02010803020104030203" pitchFamily="2" charset="-79"/>
              </a:rPr>
              <a:t> </a:t>
            </a:r>
            <a:r>
              <a:rPr lang="en-US" sz="2800" b="1" dirty="0" smtClean="0">
                <a:latin typeface="Aharoni" panose="02010803020104030203" pitchFamily="2" charset="-79"/>
                <a:cs typeface="Aharoni" panose="02010803020104030203" pitchFamily="2" charset="-79"/>
              </a:rPr>
              <a:t>in the </a:t>
            </a:r>
            <a:endParaRPr lang="en-US" sz="2800" b="1" dirty="0" smtClean="0">
              <a:latin typeface="Aharoni" panose="02010803020104030203" pitchFamily="2" charset="-79"/>
              <a:cs typeface="Aharoni" panose="02010803020104030203" pitchFamily="2" charset="-79"/>
            </a:endParaRPr>
          </a:p>
          <a:p>
            <a:pPr marL="914400" lvl="1" indent="-4572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Security</a:t>
            </a:r>
            <a:r>
              <a:rPr lang="en-US" sz="2000" b="1" dirty="0" smtClean="0">
                <a:latin typeface="Aharoni" panose="02010803020104030203" pitchFamily="2" charset="-79"/>
                <a:cs typeface="Aharoni" panose="02010803020104030203" pitchFamily="2" charset="-79"/>
              </a:rPr>
              <a:t>, </a:t>
            </a:r>
            <a:endParaRPr lang="en-US" sz="2000" b="1" dirty="0" smtClean="0">
              <a:latin typeface="Aharoni" panose="02010803020104030203" pitchFamily="2" charset="-79"/>
              <a:cs typeface="Aharoni" panose="02010803020104030203" pitchFamily="2" charset="-79"/>
            </a:endParaRPr>
          </a:p>
          <a:p>
            <a:pPr marL="914400" lvl="1" indent="-4572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Operation</a:t>
            </a:r>
            <a:r>
              <a:rPr lang="en-US" sz="2000" b="1" dirty="0" smtClean="0">
                <a:latin typeface="Aharoni" panose="02010803020104030203" pitchFamily="2" charset="-79"/>
                <a:cs typeface="Aharoni" panose="02010803020104030203" pitchFamily="2" charset="-79"/>
              </a:rPr>
              <a:t>, </a:t>
            </a:r>
            <a:endParaRPr lang="en-US" sz="2000" b="1" dirty="0" smtClean="0">
              <a:latin typeface="Aharoni" panose="02010803020104030203" pitchFamily="2" charset="-79"/>
              <a:cs typeface="Aharoni" panose="02010803020104030203" pitchFamily="2" charset="-79"/>
            </a:endParaRPr>
          </a:p>
          <a:p>
            <a:pPr marL="914400" lvl="1" indent="-4572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Application</a:t>
            </a:r>
            <a:r>
              <a:rPr lang="en-US" sz="2000" b="1" dirty="0" smtClean="0">
                <a:latin typeface="Aharoni" panose="02010803020104030203" pitchFamily="2" charset="-79"/>
                <a:cs typeface="Aharoni" panose="02010803020104030203" pitchFamily="2" charset="-79"/>
              </a:rPr>
              <a:t> </a:t>
            </a:r>
            <a:r>
              <a:rPr lang="en-US" sz="2000" b="1" dirty="0" smtClean="0">
                <a:latin typeface="Aharoni" panose="02010803020104030203" pitchFamily="2" charset="-79"/>
                <a:cs typeface="Aharoni" panose="02010803020104030203" pitchFamily="2" charset="-79"/>
              </a:rPr>
              <a:t>and </a:t>
            </a:r>
            <a:endParaRPr lang="en-US" sz="2000" b="1" dirty="0" smtClean="0">
              <a:latin typeface="Aharoni" panose="02010803020104030203" pitchFamily="2" charset="-79"/>
              <a:cs typeface="Aharoni" panose="02010803020104030203" pitchFamily="2" charset="-79"/>
            </a:endParaRPr>
          </a:p>
          <a:p>
            <a:pPr marL="914400" lvl="1" indent="-457200">
              <a:buFont typeface="Courier New" panose="02070309020205020404" pitchFamily="49" charset="0"/>
              <a:buChar char="o"/>
            </a:pPr>
            <a:r>
              <a:rPr lang="en-US" sz="2000" b="1" dirty="0" smtClean="0">
                <a:solidFill>
                  <a:srgbClr val="0070C0"/>
                </a:solidFill>
                <a:latin typeface="Aharoni" panose="02010803020104030203" pitchFamily="2" charset="-79"/>
                <a:cs typeface="Aharoni" panose="02010803020104030203" pitchFamily="2" charset="-79"/>
              </a:rPr>
              <a:t>Environment</a:t>
            </a:r>
            <a:r>
              <a:rPr lang="en-US" sz="2000" b="1" dirty="0" smtClean="0">
                <a:latin typeface="Aharoni" panose="02010803020104030203" pitchFamily="2" charset="-79"/>
                <a:cs typeface="Aharoni" panose="02010803020104030203" pitchFamily="2" charset="-79"/>
              </a:rPr>
              <a:t> </a:t>
            </a:r>
            <a:r>
              <a:rPr lang="en-US" sz="2000" b="1" dirty="0" smtClean="0">
                <a:latin typeface="Aharoni" panose="02010803020104030203" pitchFamily="2" charset="-79"/>
                <a:cs typeface="Aharoni" panose="02010803020104030203" pitchFamily="2" charset="-79"/>
              </a:rPr>
              <a:t>categories </a:t>
            </a:r>
          </a:p>
          <a:p>
            <a:pPr marL="285750" indent="-285750">
              <a:buFont typeface="Arial" panose="020B0604020202020204" pitchFamily="34" charset="0"/>
              <a:buChar char="•"/>
            </a:pPr>
            <a:r>
              <a:rPr lang="en-US" sz="2800" b="1" dirty="0" smtClean="0">
                <a:latin typeface="Aharoni" panose="02010803020104030203" pitchFamily="2" charset="-79"/>
                <a:cs typeface="Aharoni" panose="02010803020104030203" pitchFamily="2" charset="-79"/>
              </a:rPr>
              <a:t>Alignment of </a:t>
            </a:r>
            <a:r>
              <a:rPr lang="en-US" sz="2800" b="1" dirty="0" smtClean="0">
                <a:latin typeface="Aharoni" panose="02010803020104030203" pitchFamily="2" charset="-79"/>
                <a:cs typeface="Aharoni" panose="02010803020104030203" pitchFamily="2" charset="-79"/>
              </a:rPr>
              <a:t>MS</a:t>
            </a:r>
            <a:r>
              <a:rPr lang="en-US" sz="2800" b="1" dirty="0" smtClean="0">
                <a:latin typeface="Aharoni" panose="02010803020104030203" pitchFamily="2" charset="-79"/>
                <a:cs typeface="Aharoni" panose="02010803020104030203" pitchFamily="2" charset="-79"/>
              </a:rPr>
              <a:t> </a:t>
            </a:r>
            <a:r>
              <a:rPr lang="en-US" sz="2800" b="1" dirty="0" smtClean="0">
                <a:latin typeface="Aharoni" panose="02010803020104030203" pitchFamily="2" charset="-79"/>
                <a:cs typeface="Aharoni" panose="02010803020104030203" pitchFamily="2" charset="-79"/>
              </a:rPr>
              <a:t>APIs </a:t>
            </a:r>
            <a:r>
              <a:rPr lang="en-US" sz="2800" b="1" dirty="0" smtClean="0">
                <a:latin typeface="Aharoni" panose="02010803020104030203" pitchFamily="2" charset="-79"/>
                <a:cs typeface="Aharoni" panose="02010803020104030203" pitchFamily="2" charset="-79"/>
              </a:rPr>
              <a:t>with </a:t>
            </a:r>
            <a:r>
              <a:rPr lang="en-US" sz="2800" b="1" dirty="0" smtClean="0">
                <a:solidFill>
                  <a:srgbClr val="0070C0"/>
                </a:solidFill>
                <a:latin typeface="Aharoni" panose="02010803020104030203" pitchFamily="2" charset="-79"/>
                <a:cs typeface="Aharoni" panose="02010803020104030203" pitchFamily="2" charset="-79"/>
              </a:rPr>
              <a:t>External API </a:t>
            </a:r>
          </a:p>
          <a:p>
            <a:pPr marL="285750" indent="-285750">
              <a:buFont typeface="Arial" panose="020B0604020202020204" pitchFamily="34" charset="0"/>
              <a:buChar char="•"/>
            </a:pPr>
            <a:r>
              <a:rPr lang="en-US" sz="2800" b="1" dirty="0" smtClean="0">
                <a:latin typeface="Aharoni" panose="02010803020104030203" pitchFamily="2" charset="-79"/>
                <a:cs typeface="Aharoni" panose="02010803020104030203" pitchFamily="2" charset="-79"/>
              </a:rPr>
              <a:t>A means for </a:t>
            </a:r>
            <a:r>
              <a:rPr lang="en-US" sz="2800" b="1" dirty="0" smtClean="0">
                <a:latin typeface="Aharoni" panose="02010803020104030203" pitchFamily="2" charset="-79"/>
                <a:cs typeface="Aharoni" panose="02010803020104030203" pitchFamily="2" charset="-79"/>
              </a:rPr>
              <a:t>MS </a:t>
            </a:r>
            <a:r>
              <a:rPr lang="en-US" sz="2800" b="1" dirty="0" smtClean="0">
                <a:latin typeface="Aharoni" panose="02010803020104030203" pitchFamily="2" charset="-79"/>
                <a:cs typeface="Aharoni" panose="02010803020104030203" pitchFamily="2" charset="-79"/>
              </a:rPr>
              <a:t>to </a:t>
            </a:r>
            <a:r>
              <a:rPr lang="en-US" sz="2800" b="1" dirty="0" smtClean="0">
                <a:latin typeface="Aharoni" panose="02010803020104030203" pitchFamily="2" charset="-79"/>
                <a:cs typeface="Aharoni" panose="02010803020104030203" pitchFamily="2" charset="-79"/>
              </a:rPr>
              <a:t>express capabilities in a </a:t>
            </a:r>
            <a:r>
              <a:rPr lang="en-US" sz="2800" b="1" dirty="0" smtClean="0">
                <a:solidFill>
                  <a:srgbClr val="0070C0"/>
                </a:solidFill>
                <a:latin typeface="Aharoni" panose="02010803020104030203" pitchFamily="2" charset="-79"/>
                <a:cs typeface="Aharoni" panose="02010803020104030203" pitchFamily="2" charset="-79"/>
              </a:rPr>
              <a:t>catalog</a:t>
            </a:r>
          </a:p>
          <a:p>
            <a:pPr marL="914400" lvl="1" indent="-457200">
              <a:buFont typeface="Courier New" panose="02070309020205020404" pitchFamily="49" charset="0"/>
              <a:buChar char="o"/>
            </a:pPr>
            <a:r>
              <a:rPr lang="en-US" sz="2000" b="1" dirty="0" smtClean="0">
                <a:latin typeface="Aharoni" panose="02010803020104030203" pitchFamily="2" charset="-79"/>
                <a:cs typeface="Aharoni" panose="02010803020104030203" pitchFamily="2" charset="-79"/>
              </a:rPr>
              <a:t>to </a:t>
            </a:r>
            <a:r>
              <a:rPr lang="en-US" sz="2000" b="1" dirty="0" smtClean="0">
                <a:latin typeface="Aharoni" panose="02010803020104030203" pitchFamily="2" charset="-79"/>
                <a:cs typeface="Aharoni" panose="02010803020104030203" pitchFamily="2" charset="-79"/>
              </a:rPr>
              <a:t>enable appropriate assembly  </a:t>
            </a:r>
            <a:endParaRPr lang="en-US" sz="2000" b="1" dirty="0" smtClean="0">
              <a:latin typeface="Aharoni" panose="02010803020104030203" pitchFamily="2" charset="-79"/>
              <a:cs typeface="Aharoni" panose="02010803020104030203" pitchFamily="2" charset="-79"/>
            </a:endParaRPr>
          </a:p>
          <a:p>
            <a:pPr marL="914400" lvl="1" indent="-457200">
              <a:buFont typeface="Courier New" panose="02070309020205020404" pitchFamily="49" charset="0"/>
              <a:buChar char="o"/>
            </a:pPr>
            <a:r>
              <a:rPr lang="en-US" sz="2000" b="1" dirty="0" smtClean="0">
                <a:latin typeface="Aharoni" panose="02010803020104030203" pitchFamily="2" charset="-79"/>
                <a:cs typeface="Aharoni" panose="02010803020104030203" pitchFamily="2" charset="-79"/>
              </a:rPr>
              <a:t>MSB </a:t>
            </a:r>
            <a:r>
              <a:rPr lang="en-US" sz="2000" b="1" dirty="0" smtClean="0">
                <a:latin typeface="Aharoni" panose="02010803020104030203" pitchFamily="2" charset="-79"/>
                <a:cs typeface="Aharoni" panose="02010803020104030203" pitchFamily="2" charset="-79"/>
              </a:rPr>
              <a:t>capability limited to </a:t>
            </a:r>
            <a:r>
              <a:rPr lang="en-US" sz="2000" b="1" dirty="0" smtClean="0">
                <a:latin typeface="Aharoni" panose="02010803020104030203" pitchFamily="2" charset="-79"/>
                <a:cs typeface="Aharoni" panose="02010803020104030203" pitchFamily="2" charset="-79"/>
              </a:rPr>
              <a:t>end-point </a:t>
            </a:r>
            <a:r>
              <a:rPr lang="en-US" sz="2000" b="1" dirty="0" smtClean="0">
                <a:latin typeface="Aharoni" panose="02010803020104030203" pitchFamily="2" charset="-79"/>
                <a:cs typeface="Aharoni" panose="02010803020104030203" pitchFamily="2" charset="-79"/>
              </a:rPr>
              <a:t>registration, not capability </a:t>
            </a:r>
            <a:r>
              <a:rPr lang="en-US" sz="2000" b="1" dirty="0" smtClean="0">
                <a:latin typeface="Aharoni" panose="02010803020104030203" pitchFamily="2" charset="-79"/>
                <a:cs typeface="Aharoni" panose="02010803020104030203" pitchFamily="2" charset="-79"/>
              </a:rPr>
              <a:t>registration </a:t>
            </a:r>
            <a:endParaRPr lang="en-US" sz="2000" b="1" dirty="0" smtClean="0">
              <a:latin typeface="Aharoni" panose="02010803020104030203" pitchFamily="2" charset="-79"/>
              <a:cs typeface="Aharoni" panose="02010803020104030203" pitchFamily="2" charset="-79"/>
            </a:endParaRPr>
          </a:p>
          <a:p>
            <a:pPr marL="285750" indent="-285750">
              <a:buFont typeface="Arial" panose="020B0604020202020204" pitchFamily="34" charset="0"/>
              <a:buChar char="•"/>
            </a:pPr>
            <a:r>
              <a:rPr lang="en-US" sz="2800" b="1" dirty="0">
                <a:latin typeface="Aharoni" panose="02010803020104030203" pitchFamily="2" charset="-79"/>
                <a:cs typeface="Aharoni" panose="02010803020104030203" pitchFamily="2" charset="-79"/>
              </a:rPr>
              <a:t>I</a:t>
            </a:r>
            <a:r>
              <a:rPr lang="en-US" sz="2800" b="1" dirty="0" smtClean="0">
                <a:latin typeface="Aharoni" panose="02010803020104030203" pitchFamily="2" charset="-79"/>
                <a:cs typeface="Aharoni" panose="02010803020104030203" pitchFamily="2" charset="-79"/>
              </a:rPr>
              <a:t>nteraction </a:t>
            </a:r>
            <a:r>
              <a:rPr lang="en-US" sz="2800" b="1" dirty="0" smtClean="0">
                <a:latin typeface="Aharoni" panose="02010803020104030203" pitchFamily="2" charset="-79"/>
                <a:cs typeface="Aharoni" panose="02010803020104030203" pitchFamily="2" charset="-79"/>
              </a:rPr>
              <a:t>between components </a:t>
            </a:r>
            <a:r>
              <a:rPr lang="en-US" sz="2800" b="1" dirty="0" smtClean="0">
                <a:latin typeface="Aharoni" panose="02010803020104030203" pitchFamily="2" charset="-79"/>
                <a:cs typeface="Aharoni" panose="02010803020104030203" pitchFamily="2" charset="-79"/>
              </a:rPr>
              <a:t>governed through </a:t>
            </a:r>
            <a:r>
              <a:rPr lang="en-US" sz="2800" b="1" dirty="0" smtClean="0">
                <a:solidFill>
                  <a:srgbClr val="0070C0"/>
                </a:solidFill>
                <a:latin typeface="Aharoni" panose="02010803020104030203" pitchFamily="2" charset="-79"/>
                <a:cs typeface="Aharoni" panose="02010803020104030203" pitchFamily="2" charset="-79"/>
              </a:rPr>
              <a:t>policy</a:t>
            </a:r>
            <a:r>
              <a:rPr lang="en-US" sz="2800" b="1" dirty="0" smtClean="0">
                <a:latin typeface="Aharoni" panose="02010803020104030203" pitchFamily="2" charset="-79"/>
                <a:cs typeface="Aharoni" panose="02010803020104030203" pitchFamily="2" charset="-79"/>
              </a:rPr>
              <a:t> </a:t>
            </a:r>
            <a:endParaRPr lang="en-US" sz="2800" b="1" dirty="0" smtClean="0">
              <a:latin typeface="Aharoni" panose="02010803020104030203" pitchFamily="2" charset="-79"/>
              <a:cs typeface="Aharoni" panose="02010803020104030203" pitchFamily="2" charset="-79"/>
            </a:endParaRPr>
          </a:p>
          <a:p>
            <a:pPr marL="800100" lvl="1" indent="-342900">
              <a:buFont typeface="Courier New" panose="02070309020205020404" pitchFamily="49" charset="0"/>
              <a:buChar char="o"/>
            </a:pPr>
            <a:r>
              <a:rPr lang="en-US" sz="2000" b="1" dirty="0" smtClean="0">
                <a:latin typeface="Aharoni" panose="02010803020104030203" pitchFamily="2" charset="-79"/>
                <a:cs typeface="Aharoni" panose="02010803020104030203" pitchFamily="2" charset="-79"/>
              </a:rPr>
              <a:t>already </a:t>
            </a:r>
            <a:r>
              <a:rPr lang="en-US" sz="2000" b="1" dirty="0" smtClean="0">
                <a:latin typeface="Aharoni" panose="02010803020104030203" pitchFamily="2" charset="-79"/>
                <a:cs typeface="Aharoni" panose="02010803020104030203" pitchFamily="2" charset="-79"/>
              </a:rPr>
              <a:t>available through configuration </a:t>
            </a:r>
            <a:r>
              <a:rPr lang="en-US" sz="2000" b="1" dirty="0" smtClean="0">
                <a:latin typeface="Aharoni" panose="02010803020104030203" pitchFamily="2" charset="-79"/>
                <a:cs typeface="Aharoni" panose="02010803020104030203" pitchFamily="2" charset="-79"/>
              </a:rPr>
              <a:t>Policy</a:t>
            </a:r>
            <a:endParaRPr lang="en-US" sz="2400" b="1" dirty="0" smtClean="0">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12629600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r>
              <a:rPr lang="en-US" b="1" dirty="0" smtClean="0"/>
              <a:t>Approach 3: Cloud Native Microservices</a:t>
            </a: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24</a:t>
            </a:fld>
            <a:endParaRPr lang="en-US" dirty="0"/>
          </a:p>
        </p:txBody>
      </p:sp>
    </p:spTree>
    <p:extLst>
      <p:ext uri="{BB962C8B-B14F-4D97-AF65-F5344CB8AC3E}">
        <p14:creationId xmlns:p14="http://schemas.microsoft.com/office/powerpoint/2010/main" val="3279255221"/>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25</a:t>
            </a:fld>
            <a:endParaRPr lang="en-US" dirty="0"/>
          </a:p>
        </p:txBody>
      </p:sp>
      <p:sp>
        <p:nvSpPr>
          <p:cNvPr id="3" name="Title 2"/>
          <p:cNvSpPr>
            <a:spLocks noGrp="1"/>
          </p:cNvSpPr>
          <p:nvPr>
            <p:ph type="title"/>
          </p:nvPr>
        </p:nvSpPr>
        <p:spPr/>
        <p:txBody>
          <a:bodyPr>
            <a:normAutofit fontScale="90000"/>
          </a:bodyPr>
          <a:lstStyle/>
          <a:p>
            <a:pPr algn="ctr"/>
            <a:r>
              <a:rPr lang="en-US" b="1" dirty="0" smtClean="0"/>
              <a:t>Cloud Native </a:t>
            </a:r>
            <a:r>
              <a:rPr lang="en-US" b="1" dirty="0"/>
              <a:t>M</a:t>
            </a:r>
            <a:r>
              <a:rPr lang="en-US" b="1" dirty="0" smtClean="0"/>
              <a:t>icroservices</a:t>
            </a:r>
            <a:endParaRPr lang="en-US" b="1" dirty="0"/>
          </a:p>
        </p:txBody>
      </p:sp>
      <p:sp>
        <p:nvSpPr>
          <p:cNvPr id="4" name="Text Placeholder 3"/>
          <p:cNvSpPr>
            <a:spLocks noGrp="1"/>
          </p:cNvSpPr>
          <p:nvPr>
            <p:ph type="body" sz="quarter" idx="10"/>
          </p:nvPr>
        </p:nvSpPr>
        <p:spPr>
          <a:xfrm>
            <a:off x="228600" y="1138238"/>
            <a:ext cx="11947462" cy="5386051"/>
          </a:xfrm>
        </p:spPr>
        <p:txBody>
          <a:bodyPr>
            <a:normAutofit fontScale="77500" lnSpcReduction="20000"/>
          </a:bodyPr>
          <a:lstStyle/>
          <a:p>
            <a:pPr>
              <a:lnSpc>
                <a:spcPct val="150000"/>
              </a:lnSpc>
            </a:pPr>
            <a:r>
              <a:rPr lang="en-US" sz="2900" b="1" dirty="0" err="1" smtClean="0">
                <a:solidFill>
                  <a:schemeClr val="tx1"/>
                </a:solidFill>
                <a:latin typeface="Aharoni" panose="02010803020104030203" pitchFamily="2" charset="-79"/>
                <a:cs typeface="Aharoni" panose="02010803020104030203" pitchFamily="2" charset="-79"/>
              </a:rPr>
              <a:t>MSes</a:t>
            </a:r>
            <a:r>
              <a:rPr lang="en-US" sz="2900" b="1" dirty="0" smtClean="0">
                <a:solidFill>
                  <a:schemeClr val="tx1"/>
                </a:solidFill>
                <a:latin typeface="Aharoni" panose="02010803020104030203" pitchFamily="2" charset="-79"/>
                <a:cs typeface="Aharoni" panose="02010803020104030203" pitchFamily="2" charset="-79"/>
              </a:rPr>
              <a:t> designed </a:t>
            </a:r>
            <a:r>
              <a:rPr lang="en-US" sz="2900" b="1" dirty="0" smtClean="0">
                <a:solidFill>
                  <a:schemeClr val="tx1"/>
                </a:solidFill>
                <a:latin typeface="Aharoni" panose="02010803020104030203" pitchFamily="2" charset="-79"/>
                <a:cs typeface="Aharoni" panose="02010803020104030203" pitchFamily="2" charset="-79"/>
              </a:rPr>
              <a:t>with cloud native principles in mind </a:t>
            </a:r>
          </a:p>
          <a:p>
            <a:pPr>
              <a:lnSpc>
                <a:spcPct val="150000"/>
              </a:lnSpc>
            </a:pPr>
            <a:r>
              <a:rPr lang="en-US" sz="2900" b="1" dirty="0" smtClean="0">
                <a:solidFill>
                  <a:schemeClr val="tx1"/>
                </a:solidFill>
                <a:latin typeface="Aharoni" panose="02010803020104030203" pitchFamily="2" charset="-79"/>
                <a:cs typeface="Aharoni" panose="02010803020104030203" pitchFamily="2" charset="-79"/>
              </a:rPr>
              <a:t>Twelve</a:t>
            </a:r>
            <a:r>
              <a:rPr lang="en-US" sz="2900" b="1" dirty="0" smtClean="0">
                <a:solidFill>
                  <a:schemeClr val="tx1"/>
                </a:solidFill>
                <a:latin typeface="Aharoni" panose="02010803020104030203" pitchFamily="2" charset="-79"/>
                <a:cs typeface="Aharoni" panose="02010803020104030203" pitchFamily="2" charset="-79"/>
              </a:rPr>
              <a:t> </a:t>
            </a:r>
            <a:r>
              <a:rPr lang="en-US" sz="2900" b="1" dirty="0" smtClean="0">
                <a:solidFill>
                  <a:schemeClr val="tx1"/>
                </a:solidFill>
                <a:latin typeface="Aharoni" panose="02010803020104030203" pitchFamily="2" charset="-79"/>
                <a:cs typeface="Aharoni" panose="02010803020104030203" pitchFamily="2" charset="-79"/>
              </a:rPr>
              <a:t>factor principles </a:t>
            </a:r>
            <a:r>
              <a:rPr lang="en-US" sz="2900" b="1" dirty="0" smtClean="0">
                <a:solidFill>
                  <a:schemeClr val="tx1"/>
                </a:solidFill>
                <a:latin typeface="Aharoni" panose="02010803020104030203" pitchFamily="2" charset="-79"/>
                <a:cs typeface="Aharoni" panose="02010803020104030203" pitchFamily="2" charset="-79"/>
              </a:rPr>
              <a:t>(see backup slides)</a:t>
            </a:r>
            <a:endParaRPr lang="en-US" sz="2900" b="1" dirty="0">
              <a:solidFill>
                <a:schemeClr val="tx1"/>
              </a:solidFill>
              <a:latin typeface="Aharoni" panose="02010803020104030203" pitchFamily="2" charset="-79"/>
              <a:cs typeface="Aharoni" panose="02010803020104030203" pitchFamily="2" charset="-79"/>
            </a:endParaRPr>
          </a:p>
          <a:p>
            <a:pPr lvl="1">
              <a:lnSpc>
                <a:spcPct val="150000"/>
              </a:lnSpc>
            </a:pPr>
            <a:r>
              <a:rPr lang="en-US" sz="2000" b="1" dirty="0" smtClean="0">
                <a:solidFill>
                  <a:schemeClr val="tx1"/>
                </a:solidFill>
                <a:latin typeface="Aharoni" panose="02010803020104030203" pitchFamily="2" charset="-79"/>
                <a:cs typeface="Aharoni" panose="02010803020104030203" pitchFamily="2" charset="-79"/>
              </a:rPr>
              <a:t>not necessarily</a:t>
            </a:r>
            <a:r>
              <a:rPr lang="en-US" sz="2000" b="1" dirty="0" smtClean="0">
                <a:solidFill>
                  <a:schemeClr val="tx1"/>
                </a:solidFill>
                <a:latin typeface="Aharoni" panose="02010803020104030203" pitchFamily="2" charset="-79"/>
                <a:cs typeface="Aharoni" panose="02010803020104030203" pitchFamily="2" charset="-79"/>
              </a:rPr>
              <a:t> </a:t>
            </a:r>
            <a:r>
              <a:rPr lang="en-US" sz="2000" b="1" dirty="0" smtClean="0">
                <a:solidFill>
                  <a:schemeClr val="tx1"/>
                </a:solidFill>
                <a:latin typeface="Aharoni" panose="02010803020104030203" pitchFamily="2" charset="-79"/>
                <a:cs typeface="Aharoni" panose="02010803020104030203" pitchFamily="2" charset="-79"/>
              </a:rPr>
              <a:t>cloud native, but general MS </a:t>
            </a:r>
            <a:r>
              <a:rPr lang="en-US" sz="2000" b="1" dirty="0" smtClean="0">
                <a:solidFill>
                  <a:schemeClr val="tx1"/>
                </a:solidFill>
                <a:latin typeface="Aharoni" panose="02010803020104030203" pitchFamily="2" charset="-79"/>
                <a:cs typeface="Aharoni" panose="02010803020104030203" pitchFamily="2" charset="-79"/>
              </a:rPr>
              <a:t>principles </a:t>
            </a:r>
            <a:endParaRPr lang="en-US" sz="2000" b="1" dirty="0" smtClean="0">
              <a:solidFill>
                <a:schemeClr val="tx1"/>
              </a:solidFill>
              <a:latin typeface="Aharoni" panose="02010803020104030203" pitchFamily="2" charset="-79"/>
              <a:cs typeface="Aharoni" panose="02010803020104030203" pitchFamily="2" charset="-79"/>
            </a:endParaRPr>
          </a:p>
          <a:p>
            <a:pPr>
              <a:lnSpc>
                <a:spcPct val="150000"/>
              </a:lnSpc>
            </a:pPr>
            <a:r>
              <a:rPr lang="en-US" sz="2900" b="1" dirty="0" smtClean="0">
                <a:solidFill>
                  <a:schemeClr val="tx1"/>
                </a:solidFill>
                <a:latin typeface="Aharoni" panose="02010803020104030203" pitchFamily="2" charset="-79"/>
                <a:cs typeface="Aharoni" panose="02010803020104030203" pitchFamily="2" charset="-79"/>
              </a:rPr>
              <a:t>CNCF currently is </a:t>
            </a:r>
            <a:r>
              <a:rPr lang="en-US" sz="2900" b="1" dirty="0" smtClean="0">
                <a:solidFill>
                  <a:schemeClr val="tx1"/>
                </a:solidFill>
                <a:latin typeface="Aharoni" panose="02010803020104030203" pitchFamily="2" charset="-79"/>
                <a:cs typeface="Aharoni" panose="02010803020104030203" pitchFamily="2" charset="-79"/>
              </a:rPr>
              <a:t>tool-focused </a:t>
            </a:r>
            <a:r>
              <a:rPr lang="en-US" sz="2900" b="1" dirty="0" smtClean="0">
                <a:solidFill>
                  <a:schemeClr val="tx1"/>
                </a:solidFill>
                <a:latin typeface="Aharoni" panose="02010803020104030203" pitchFamily="2" charset="-79"/>
                <a:cs typeface="Aharoni" panose="02010803020104030203" pitchFamily="2" charset="-79"/>
              </a:rPr>
              <a:t>that </a:t>
            </a:r>
            <a:r>
              <a:rPr lang="en-US" sz="2900" b="1" dirty="0" smtClean="0">
                <a:solidFill>
                  <a:schemeClr val="tx1"/>
                </a:solidFill>
                <a:latin typeface="Aharoni" panose="02010803020104030203" pitchFamily="2" charset="-79"/>
                <a:cs typeface="Aharoni" panose="02010803020104030203" pitchFamily="2" charset="-79"/>
              </a:rPr>
              <a:t>work </a:t>
            </a:r>
            <a:r>
              <a:rPr lang="en-US" sz="2900" b="1" dirty="0" smtClean="0">
                <a:solidFill>
                  <a:schemeClr val="tx1"/>
                </a:solidFill>
                <a:latin typeface="Aharoni" panose="02010803020104030203" pitchFamily="2" charset="-79"/>
                <a:cs typeface="Aharoni" panose="02010803020104030203" pitchFamily="2" charset="-79"/>
              </a:rPr>
              <a:t>with </a:t>
            </a:r>
            <a:endParaRPr lang="en-US" sz="2900" b="1" dirty="0" smtClean="0">
              <a:solidFill>
                <a:schemeClr val="tx1"/>
              </a:solidFill>
              <a:latin typeface="Aharoni" panose="02010803020104030203" pitchFamily="2" charset="-79"/>
              <a:cs typeface="Aharoni" panose="02010803020104030203" pitchFamily="2" charset="-79"/>
            </a:endParaRPr>
          </a:p>
          <a:p>
            <a:pPr lvl="1">
              <a:lnSpc>
                <a:spcPct val="150000"/>
              </a:lnSpc>
            </a:pPr>
            <a:r>
              <a:rPr lang="en-US" sz="2000" b="1" dirty="0" smtClean="0">
                <a:solidFill>
                  <a:schemeClr val="tx1"/>
                </a:solidFill>
                <a:latin typeface="Aharoni" panose="02010803020104030203" pitchFamily="2" charset="-79"/>
                <a:cs typeface="Aharoni" panose="02010803020104030203" pitchFamily="2" charset="-79"/>
              </a:rPr>
              <a:t>COEs </a:t>
            </a:r>
            <a:r>
              <a:rPr lang="en-US" sz="2000" b="1" dirty="0" smtClean="0">
                <a:solidFill>
                  <a:schemeClr val="tx1"/>
                </a:solidFill>
                <a:latin typeface="Aharoni" panose="02010803020104030203" pitchFamily="2" charset="-79"/>
                <a:cs typeface="Aharoni" panose="02010803020104030203" pitchFamily="2" charset="-79"/>
              </a:rPr>
              <a:t>and </a:t>
            </a:r>
            <a:r>
              <a:rPr lang="en-US" sz="2000" b="1" dirty="0" err="1" smtClean="0">
                <a:solidFill>
                  <a:schemeClr val="tx1"/>
                </a:solidFill>
                <a:latin typeface="Aharoni" panose="02010803020104030203" pitchFamily="2" charset="-79"/>
                <a:cs typeface="Aharoni" panose="02010803020104030203" pitchFamily="2" charset="-79"/>
              </a:rPr>
              <a:t>dockerized</a:t>
            </a:r>
            <a:r>
              <a:rPr lang="en-US" sz="2000" b="1" dirty="0" smtClean="0">
                <a:solidFill>
                  <a:schemeClr val="tx1"/>
                </a:solidFill>
                <a:latin typeface="Aharoni" panose="02010803020104030203" pitchFamily="2" charset="-79"/>
                <a:cs typeface="Aharoni" panose="02010803020104030203" pitchFamily="2" charset="-79"/>
              </a:rPr>
              <a:t> </a:t>
            </a:r>
            <a:r>
              <a:rPr lang="en-US" sz="2000" b="1" dirty="0" smtClean="0">
                <a:solidFill>
                  <a:schemeClr val="tx1"/>
                </a:solidFill>
                <a:latin typeface="Aharoni" panose="02010803020104030203" pitchFamily="2" charset="-79"/>
                <a:cs typeface="Aharoni" panose="02010803020104030203" pitchFamily="2" charset="-79"/>
              </a:rPr>
              <a:t>containers </a:t>
            </a:r>
            <a:endParaRPr lang="en-US" sz="2000" b="1" dirty="0">
              <a:solidFill>
                <a:schemeClr val="tx1"/>
              </a:solidFill>
              <a:latin typeface="Aharoni" panose="02010803020104030203" pitchFamily="2" charset="-79"/>
              <a:cs typeface="Aharoni" panose="02010803020104030203" pitchFamily="2" charset="-79"/>
            </a:endParaRPr>
          </a:p>
          <a:p>
            <a:pPr lvl="1">
              <a:lnSpc>
                <a:spcPct val="150000"/>
              </a:lnSpc>
            </a:pPr>
            <a:r>
              <a:rPr lang="en-US" sz="2000" b="1" dirty="0">
                <a:solidFill>
                  <a:schemeClr val="tx1"/>
                </a:solidFill>
                <a:latin typeface="Aharoni" panose="02010803020104030203" pitchFamily="2" charset="-79"/>
                <a:cs typeface="Aharoni" panose="02010803020104030203" pitchFamily="2" charset="-79"/>
              </a:rPr>
              <a:t>ONAP already uses some of these toolsets (+)</a:t>
            </a:r>
          </a:p>
          <a:p>
            <a:pPr>
              <a:lnSpc>
                <a:spcPct val="150000"/>
              </a:lnSpc>
            </a:pPr>
            <a:r>
              <a:rPr lang="en-US" sz="2400" b="1" dirty="0" smtClean="0">
                <a:solidFill>
                  <a:srgbClr val="FF0000"/>
                </a:solidFill>
                <a:latin typeface="Aharoni" panose="02010803020104030203" pitchFamily="2" charset="-79"/>
                <a:cs typeface="Aharoni" panose="02010803020104030203" pitchFamily="2" charset="-79"/>
              </a:rPr>
              <a:t>What is </a:t>
            </a:r>
            <a:r>
              <a:rPr lang="en-US" sz="2400" b="1" dirty="0" smtClean="0">
                <a:solidFill>
                  <a:srgbClr val="FF0000"/>
                </a:solidFill>
                <a:latin typeface="Aharoni" panose="02010803020104030203" pitchFamily="2" charset="-79"/>
                <a:cs typeface="Aharoni" panose="02010803020104030203" pitchFamily="2" charset="-79"/>
              </a:rPr>
              <a:t>missing? </a:t>
            </a:r>
            <a:endParaRPr lang="en-US" sz="2400" b="1" dirty="0">
              <a:solidFill>
                <a:srgbClr val="FF0000"/>
              </a:solidFill>
              <a:latin typeface="Aharoni" panose="02010803020104030203" pitchFamily="2" charset="-79"/>
              <a:cs typeface="Aharoni" panose="02010803020104030203" pitchFamily="2" charset="-79"/>
            </a:endParaRPr>
          </a:p>
          <a:p>
            <a:pPr lvl="1">
              <a:lnSpc>
                <a:spcPct val="150000"/>
              </a:lnSpc>
            </a:pPr>
            <a:r>
              <a:rPr lang="en-US" sz="2000" b="1" dirty="0" smtClean="0">
                <a:solidFill>
                  <a:schemeClr val="tx1"/>
                </a:solidFill>
                <a:latin typeface="Aharoni" panose="02010803020104030203" pitchFamily="2" charset="-79"/>
                <a:cs typeface="Aharoni" panose="02010803020104030203" pitchFamily="2" charset="-79"/>
              </a:rPr>
              <a:t>A framework integrating these </a:t>
            </a:r>
            <a:r>
              <a:rPr lang="en-US" sz="2000" b="1" dirty="0" smtClean="0">
                <a:solidFill>
                  <a:schemeClr val="tx1"/>
                </a:solidFill>
                <a:latin typeface="Aharoni" panose="02010803020104030203" pitchFamily="2" charset="-79"/>
                <a:cs typeface="Aharoni" panose="02010803020104030203" pitchFamily="2" charset="-79"/>
              </a:rPr>
              <a:t>toolsets </a:t>
            </a:r>
            <a:r>
              <a:rPr lang="en-US" sz="2000" b="1" dirty="0" smtClean="0">
                <a:solidFill>
                  <a:schemeClr val="tx1"/>
                </a:solidFill>
                <a:latin typeface="Aharoni" panose="02010803020104030203" pitchFamily="2" charset="-79"/>
                <a:cs typeface="Aharoni" panose="02010803020104030203" pitchFamily="2" charset="-79"/>
              </a:rPr>
              <a:t>for </a:t>
            </a:r>
            <a:r>
              <a:rPr lang="en-US" sz="2000" b="1" dirty="0" smtClean="0">
                <a:solidFill>
                  <a:schemeClr val="tx1"/>
                </a:solidFill>
                <a:latin typeface="Aharoni" panose="02010803020104030203" pitchFamily="2" charset="-79"/>
                <a:cs typeface="Aharoni" panose="02010803020104030203" pitchFamily="2" charset="-79"/>
              </a:rPr>
              <a:t>implementing </a:t>
            </a:r>
            <a:r>
              <a:rPr lang="en-US" sz="2000" b="1" dirty="0" smtClean="0">
                <a:solidFill>
                  <a:schemeClr val="tx1"/>
                </a:solidFill>
                <a:latin typeface="Aharoni" panose="02010803020104030203" pitchFamily="2" charset="-79"/>
                <a:cs typeface="Aharoni" panose="02010803020104030203" pitchFamily="2" charset="-79"/>
              </a:rPr>
              <a:t>MS</a:t>
            </a:r>
          </a:p>
          <a:p>
            <a:pPr lvl="1">
              <a:lnSpc>
                <a:spcPct val="150000"/>
              </a:lnSpc>
            </a:pPr>
            <a:r>
              <a:rPr lang="en-US" sz="2100" b="1" dirty="0" smtClean="0">
                <a:solidFill>
                  <a:schemeClr val="tx1"/>
                </a:solidFill>
                <a:latin typeface="Aharoni" panose="02010803020104030203" pitchFamily="2" charset="-79"/>
                <a:cs typeface="Aharoni" panose="02010803020104030203" pitchFamily="2" charset="-79"/>
              </a:rPr>
              <a:t>No CNCF modelling tools for </a:t>
            </a:r>
            <a:r>
              <a:rPr lang="en-US" sz="2100" b="1" dirty="0">
                <a:solidFill>
                  <a:schemeClr val="tx1"/>
                </a:solidFill>
                <a:latin typeface="Aharoni" panose="02010803020104030203" pitchFamily="2" charset="-79"/>
                <a:cs typeface="Aharoni" panose="02010803020104030203" pitchFamily="2" charset="-79"/>
              </a:rPr>
              <a:t>MS other than what COE </a:t>
            </a:r>
            <a:r>
              <a:rPr lang="en-US" sz="2100" b="1" dirty="0" smtClean="0">
                <a:solidFill>
                  <a:schemeClr val="tx1"/>
                </a:solidFill>
                <a:latin typeface="Aharoni" panose="02010803020104030203" pitchFamily="2" charset="-79"/>
                <a:cs typeface="Aharoni" panose="02010803020104030203" pitchFamily="2" charset="-79"/>
              </a:rPr>
              <a:t>provides</a:t>
            </a:r>
            <a:endParaRPr lang="en-US" sz="2100" b="1" dirty="0">
              <a:solidFill>
                <a:schemeClr val="tx1"/>
              </a:solidFill>
              <a:latin typeface="Aharoni" panose="02010803020104030203" pitchFamily="2" charset="-79"/>
              <a:cs typeface="Aharoni" panose="02010803020104030203" pitchFamily="2" charset="-79"/>
            </a:endParaRPr>
          </a:p>
          <a:p>
            <a:r>
              <a:rPr lang="en-US" sz="2500" b="1" dirty="0">
                <a:solidFill>
                  <a:srgbClr val="0070C0"/>
                </a:solidFill>
                <a:latin typeface="Aharoni" panose="02010803020104030203" pitchFamily="2" charset="-79"/>
                <a:cs typeface="Aharoni" panose="02010803020104030203" pitchFamily="2" charset="-79"/>
              </a:rPr>
              <a:t>Helm Charts</a:t>
            </a:r>
            <a:r>
              <a:rPr lang="en-US" sz="2500" b="1" dirty="0">
                <a:solidFill>
                  <a:schemeClr val="tx1"/>
                </a:solidFill>
                <a:latin typeface="Aharoni" panose="02010803020104030203" pitchFamily="2" charset="-79"/>
                <a:cs typeface="Aharoni" panose="02010803020104030203" pitchFamily="2" charset="-79"/>
              </a:rPr>
              <a:t>: </a:t>
            </a:r>
            <a:r>
              <a:rPr lang="en-US" sz="2500" b="1" dirty="0" smtClean="0">
                <a:solidFill>
                  <a:schemeClr val="tx1"/>
                </a:solidFill>
                <a:latin typeface="Aharoni" panose="02010803020104030203" pitchFamily="2" charset="-79"/>
                <a:cs typeface="Aharoni" panose="02010803020104030203" pitchFamily="2" charset="-79"/>
              </a:rPr>
              <a:t>simplifies packaging/deployment of apps </a:t>
            </a:r>
            <a:r>
              <a:rPr lang="en-US" sz="2500" b="1" dirty="0">
                <a:solidFill>
                  <a:schemeClr val="tx1"/>
                </a:solidFill>
                <a:latin typeface="Aharoni" panose="02010803020104030203" pitchFamily="2" charset="-79"/>
                <a:cs typeface="Aharoni" panose="02010803020104030203" pitchFamily="2" charset="-79"/>
              </a:rPr>
              <a:t>on </a:t>
            </a:r>
            <a:r>
              <a:rPr lang="en-US" sz="2600" b="1" dirty="0" smtClean="0">
                <a:solidFill>
                  <a:schemeClr val="tx1"/>
                </a:solidFill>
                <a:latin typeface="Aharoni" panose="02010803020104030203" pitchFamily="2" charset="-79"/>
                <a:cs typeface="Aharoni" panose="02010803020104030203" pitchFamily="2" charset="-79"/>
              </a:rPr>
              <a:t>K8s</a:t>
            </a:r>
            <a:endParaRPr lang="en-US" sz="2600" b="1" dirty="0">
              <a:solidFill>
                <a:schemeClr val="tx1"/>
              </a:solidFill>
              <a:latin typeface="Aharoni" panose="02010803020104030203" pitchFamily="2" charset="-79"/>
              <a:cs typeface="Aharoni" panose="02010803020104030203" pitchFamily="2" charset="-79"/>
            </a:endParaRPr>
          </a:p>
          <a:p>
            <a:pPr>
              <a:lnSpc>
                <a:spcPct val="150000"/>
              </a:lnSpc>
            </a:pPr>
            <a:r>
              <a:rPr lang="en-US" sz="2400" b="1" dirty="0" err="1" smtClean="0">
                <a:solidFill>
                  <a:srgbClr val="0070C0"/>
                </a:solidFill>
                <a:latin typeface="Aharoni" panose="02010803020104030203" pitchFamily="2" charset="-79"/>
                <a:cs typeface="Aharoni" panose="02010803020104030203" pitchFamily="2" charset="-79"/>
              </a:rPr>
              <a:t>gRPC</a:t>
            </a:r>
            <a:r>
              <a:rPr lang="en-US" sz="2400" b="1" dirty="0" smtClean="0">
                <a:solidFill>
                  <a:srgbClr val="0070C0"/>
                </a:solidFill>
                <a:latin typeface="Aharoni" panose="02010803020104030203" pitchFamily="2" charset="-79"/>
                <a:cs typeface="Aharoni" panose="02010803020104030203" pitchFamily="2" charset="-79"/>
              </a:rPr>
              <a:t>/</a:t>
            </a:r>
            <a:r>
              <a:rPr lang="en-US" sz="2400" b="1" dirty="0" err="1" smtClean="0">
                <a:solidFill>
                  <a:srgbClr val="0070C0"/>
                </a:solidFill>
                <a:latin typeface="Aharoni" panose="02010803020104030203" pitchFamily="2" charset="-79"/>
                <a:cs typeface="Aharoni" panose="02010803020104030203" pitchFamily="2" charset="-79"/>
              </a:rPr>
              <a:t>gNMI</a:t>
            </a:r>
            <a:r>
              <a:rPr lang="en-US" sz="2400" b="1" dirty="0" smtClean="0">
                <a:solidFill>
                  <a:srgbClr val="0070C0"/>
                </a:solidFill>
                <a:latin typeface="Aharoni" panose="02010803020104030203" pitchFamily="2" charset="-79"/>
                <a:cs typeface="Aharoni" panose="02010803020104030203" pitchFamily="2" charset="-79"/>
              </a:rPr>
              <a:t>/</a:t>
            </a:r>
            <a:r>
              <a:rPr lang="en-US" sz="2400" b="1" dirty="0" err="1" smtClean="0">
                <a:solidFill>
                  <a:srgbClr val="0070C0"/>
                </a:solidFill>
                <a:latin typeface="Aharoni" panose="02010803020104030203" pitchFamily="2" charset="-79"/>
                <a:cs typeface="Aharoni" panose="02010803020104030203" pitchFamily="2" charset="-79"/>
              </a:rPr>
              <a:t>etc</a:t>
            </a:r>
            <a:r>
              <a:rPr lang="en-US" sz="2400" b="1" dirty="0" smtClean="0">
                <a:solidFill>
                  <a:srgbClr val="0070C0"/>
                </a:solidFill>
                <a:latin typeface="Aharoni" panose="02010803020104030203" pitchFamily="2" charset="-79"/>
                <a:cs typeface="Aharoni" panose="02010803020104030203" pitchFamily="2" charset="-79"/>
              </a:rPr>
              <a:t>:</a:t>
            </a:r>
            <a:r>
              <a:rPr lang="en-US" sz="2400" b="1" dirty="0" smtClean="0">
                <a:solidFill>
                  <a:schemeClr val="tx1"/>
                </a:solidFill>
                <a:latin typeface="Aharoni" panose="02010803020104030203" pitchFamily="2" charset="-79"/>
                <a:cs typeface="Aharoni" panose="02010803020104030203" pitchFamily="2" charset="-79"/>
              </a:rPr>
              <a:t> more efficient </a:t>
            </a:r>
            <a:r>
              <a:rPr lang="en-US" sz="2400" b="1" dirty="0" smtClean="0">
                <a:solidFill>
                  <a:schemeClr val="tx1"/>
                </a:solidFill>
                <a:latin typeface="Aharoni" panose="02010803020104030203" pitchFamily="2" charset="-79"/>
                <a:cs typeface="Aharoni" panose="02010803020104030203" pitchFamily="2" charset="-79"/>
              </a:rPr>
              <a:t>than</a:t>
            </a:r>
            <a:r>
              <a:rPr lang="en-US" sz="2400" b="1" dirty="0" smtClean="0">
                <a:solidFill>
                  <a:schemeClr val="tx1"/>
                </a:solidFill>
                <a:latin typeface="Aharoni" panose="02010803020104030203" pitchFamily="2" charset="-79"/>
                <a:cs typeface="Aharoni" panose="02010803020104030203" pitchFamily="2" charset="-79"/>
              </a:rPr>
              <a:t> </a:t>
            </a:r>
            <a:r>
              <a:rPr lang="en-US" sz="2400" b="1" dirty="0" smtClean="0">
                <a:solidFill>
                  <a:srgbClr val="0070C0"/>
                </a:solidFill>
                <a:latin typeface="Aharoni" panose="02010803020104030203" pitchFamily="2" charset="-79"/>
                <a:cs typeface="Aharoni" panose="02010803020104030203" pitchFamily="2" charset="-79"/>
              </a:rPr>
              <a:t>REST </a:t>
            </a:r>
            <a:r>
              <a:rPr lang="en-US" sz="2400" b="1" dirty="0" smtClean="0">
                <a:solidFill>
                  <a:srgbClr val="0070C0"/>
                </a:solidFill>
                <a:latin typeface="Aharoni" panose="02010803020104030203" pitchFamily="2" charset="-79"/>
                <a:cs typeface="Aharoni" panose="02010803020104030203" pitchFamily="2" charset="-79"/>
              </a:rPr>
              <a:t>APIs</a:t>
            </a:r>
          </a:p>
          <a:p>
            <a:pPr lvl="1">
              <a:lnSpc>
                <a:spcPct val="150000"/>
              </a:lnSpc>
            </a:pPr>
            <a:r>
              <a:rPr lang="en-US" sz="2000" b="1" dirty="0" smtClean="0">
                <a:solidFill>
                  <a:srgbClr val="0070C0"/>
                </a:solidFill>
                <a:latin typeface="Aharoni" panose="02010803020104030203" pitchFamily="2" charset="-79"/>
                <a:cs typeface="Aharoni" panose="02010803020104030203" pitchFamily="2" charset="-79"/>
              </a:rPr>
              <a:t> </a:t>
            </a:r>
            <a:r>
              <a:rPr lang="en-US" sz="1800" b="1" dirty="0" smtClean="0">
                <a:solidFill>
                  <a:schemeClr val="tx1"/>
                </a:solidFill>
                <a:latin typeface="Aharoni" panose="02010803020104030203" pitchFamily="2" charset="-79"/>
                <a:cs typeface="Aharoni" panose="02010803020104030203" pitchFamily="2" charset="-79"/>
              </a:rPr>
              <a:t>ONAP </a:t>
            </a:r>
            <a:r>
              <a:rPr lang="en-US" sz="1800" b="1" dirty="0" smtClean="0">
                <a:solidFill>
                  <a:schemeClr val="tx1"/>
                </a:solidFill>
                <a:latin typeface="Aharoni" panose="02010803020104030203" pitchFamily="2" charset="-79"/>
                <a:cs typeface="Aharoni" panose="02010803020104030203" pitchFamily="2" charset="-79"/>
              </a:rPr>
              <a:t>may start using this for </a:t>
            </a:r>
            <a:r>
              <a:rPr lang="en-US" sz="1800" b="1" dirty="0" err="1" smtClean="0">
                <a:solidFill>
                  <a:schemeClr val="tx1"/>
                </a:solidFill>
                <a:latin typeface="Aharoni" panose="02010803020104030203" pitchFamily="2" charset="-79"/>
                <a:cs typeface="Aharoni" panose="02010803020104030203" pitchFamily="2" charset="-79"/>
              </a:rPr>
              <a:t>MSes</a:t>
            </a:r>
            <a:r>
              <a:rPr lang="en-US" sz="1800" b="1" dirty="0" smtClean="0">
                <a:solidFill>
                  <a:schemeClr val="tx1"/>
                </a:solidFill>
                <a:latin typeface="Aharoni" panose="02010803020104030203" pitchFamily="2" charset="-79"/>
                <a:cs typeface="Aharoni" panose="02010803020104030203" pitchFamily="2" charset="-79"/>
              </a:rPr>
              <a:t> communications</a:t>
            </a:r>
            <a:endParaRPr lang="en-US" sz="1800" b="1" dirty="0" smtClean="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768621647"/>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26</a:t>
            </a:fld>
            <a:endParaRPr lang="en-US" dirty="0"/>
          </a:p>
        </p:txBody>
      </p:sp>
      <p:sp>
        <p:nvSpPr>
          <p:cNvPr id="3" name="Title 2"/>
          <p:cNvSpPr>
            <a:spLocks noGrp="1"/>
          </p:cNvSpPr>
          <p:nvPr>
            <p:ph type="title"/>
          </p:nvPr>
        </p:nvSpPr>
        <p:spPr/>
        <p:txBody>
          <a:bodyPr>
            <a:normAutofit fontScale="90000"/>
          </a:bodyPr>
          <a:lstStyle/>
          <a:p>
            <a:pPr algn="ctr"/>
            <a:r>
              <a:rPr lang="en-US" b="1" dirty="0" smtClean="0"/>
              <a:t>ONAP Migration towards a Cloud Native Architecture</a:t>
            </a:r>
            <a:endParaRPr lang="en-US" b="1" dirty="0"/>
          </a:p>
        </p:txBody>
      </p:sp>
      <p:sp>
        <p:nvSpPr>
          <p:cNvPr id="4" name="Text Placeholder 3"/>
          <p:cNvSpPr>
            <a:spLocks noGrp="1"/>
          </p:cNvSpPr>
          <p:nvPr>
            <p:ph type="body" sz="quarter" idx="10"/>
          </p:nvPr>
        </p:nvSpPr>
        <p:spPr>
          <a:xfrm>
            <a:off x="0" y="1138238"/>
            <a:ext cx="12176062" cy="5386051"/>
          </a:xfrm>
        </p:spPr>
        <p:txBody>
          <a:bodyPr>
            <a:normAutofit/>
          </a:bodyPr>
          <a:lstStyle/>
          <a:p>
            <a:r>
              <a:rPr lang="en-US" b="1" dirty="0" smtClean="0">
                <a:solidFill>
                  <a:schemeClr val="tx1"/>
                </a:solidFill>
                <a:latin typeface="Aharoni" panose="02010803020104030203" pitchFamily="2" charset="-79"/>
                <a:cs typeface="Aharoni" panose="02010803020104030203" pitchFamily="2" charset="-79"/>
              </a:rPr>
              <a:t>ONAP </a:t>
            </a:r>
            <a:r>
              <a:rPr lang="en-US" b="1" dirty="0" err="1" smtClean="0">
                <a:solidFill>
                  <a:schemeClr val="tx1"/>
                </a:solidFill>
                <a:latin typeface="Aharoni" panose="02010803020104030203" pitchFamily="2" charset="-79"/>
                <a:cs typeface="Aharoni" panose="02010803020104030203" pitchFamily="2" charset="-79"/>
              </a:rPr>
              <a:t>MSes</a:t>
            </a:r>
            <a:r>
              <a:rPr lang="en-US" b="1" dirty="0" smtClean="0">
                <a:solidFill>
                  <a:schemeClr val="tx1"/>
                </a:solidFill>
                <a:latin typeface="Aharoni" panose="02010803020104030203" pitchFamily="2" charset="-79"/>
                <a:cs typeface="Aharoni" panose="02010803020104030203" pitchFamily="2" charset="-79"/>
              </a:rPr>
              <a:t> are not designed to </a:t>
            </a:r>
            <a:r>
              <a:rPr lang="en-US" b="1" dirty="0">
                <a:solidFill>
                  <a:schemeClr val="tx1"/>
                </a:solidFill>
                <a:latin typeface="Aharoni" panose="02010803020104030203" pitchFamily="2" charset="-79"/>
                <a:cs typeface="Aharoni" panose="02010803020104030203" pitchFamily="2" charset="-79"/>
              </a:rPr>
              <a:t>be </a:t>
            </a:r>
            <a:r>
              <a:rPr lang="en-US" b="1" dirty="0" smtClean="0">
                <a:solidFill>
                  <a:srgbClr val="0070C0"/>
                </a:solidFill>
                <a:latin typeface="Aharoni" panose="02010803020104030203" pitchFamily="2" charset="-79"/>
                <a:cs typeface="Aharoni" panose="02010803020104030203" pitchFamily="2" charset="-79"/>
              </a:rPr>
              <a:t>cloud native</a:t>
            </a:r>
            <a:r>
              <a:rPr lang="en-US" b="1" dirty="0">
                <a:solidFill>
                  <a:schemeClr val="tx1"/>
                </a:solidFill>
                <a:latin typeface="Aharoni" panose="02010803020104030203" pitchFamily="2" charset="-79"/>
                <a:cs typeface="Aharoni" panose="02010803020104030203" pitchFamily="2" charset="-79"/>
              </a:rPr>
              <a:t>. </a:t>
            </a:r>
            <a:endParaRPr lang="en-US" b="1" dirty="0" smtClean="0">
              <a:solidFill>
                <a:schemeClr val="tx1"/>
              </a:solidFill>
              <a:latin typeface="Aharoni" panose="02010803020104030203" pitchFamily="2" charset="-79"/>
              <a:cs typeface="Aharoni" panose="02010803020104030203" pitchFamily="2" charset="-79"/>
            </a:endParaRPr>
          </a:p>
          <a:p>
            <a:r>
              <a:rPr lang="en-US" b="1" dirty="0">
                <a:solidFill>
                  <a:schemeClr val="tx1"/>
                </a:solidFill>
                <a:latin typeface="Aharoni" panose="02010803020104030203" pitchFamily="2" charset="-79"/>
                <a:cs typeface="Aharoni" panose="02010803020104030203" pitchFamily="2" charset="-79"/>
              </a:rPr>
              <a:t>I</a:t>
            </a:r>
            <a:r>
              <a:rPr lang="en-US" b="1" dirty="0" smtClean="0">
                <a:solidFill>
                  <a:schemeClr val="tx1"/>
                </a:solidFill>
                <a:latin typeface="Aharoni" panose="02010803020104030203" pitchFamily="2" charset="-79"/>
                <a:cs typeface="Aharoni" panose="02010803020104030203" pitchFamily="2" charset="-79"/>
              </a:rPr>
              <a:t>mportant design considerations: </a:t>
            </a:r>
            <a:endParaRPr lang="en-US" b="1" dirty="0">
              <a:solidFill>
                <a:schemeClr val="tx1"/>
              </a:solidFill>
              <a:latin typeface="Aharoni" panose="02010803020104030203" pitchFamily="2" charset="-79"/>
              <a:cs typeface="Aharoni" panose="02010803020104030203" pitchFamily="2" charset="-79"/>
            </a:endParaRPr>
          </a:p>
          <a:p>
            <a:pPr marL="800100" lvl="1" indent="-342900">
              <a:buFont typeface="+mj-lt"/>
              <a:buAutoNum type="arabicPeriod"/>
            </a:pPr>
            <a:r>
              <a:rPr lang="en-US" b="1" dirty="0">
                <a:solidFill>
                  <a:schemeClr val="tx1"/>
                </a:solidFill>
                <a:latin typeface="Aharoni" panose="02010803020104030203" pitchFamily="2" charset="-79"/>
                <a:cs typeface="Aharoni" panose="02010803020104030203" pitchFamily="2" charset="-79"/>
              </a:rPr>
              <a:t>Leverage the cloud characteristics like </a:t>
            </a:r>
            <a:r>
              <a:rPr lang="en-US" b="1" dirty="0">
                <a:solidFill>
                  <a:srgbClr val="0070C0"/>
                </a:solidFill>
                <a:latin typeface="Aharoni" panose="02010803020104030203" pitchFamily="2" charset="-79"/>
                <a:cs typeface="Aharoni" panose="02010803020104030203" pitchFamily="2" charset="-79"/>
              </a:rPr>
              <a:t>scaling</a:t>
            </a:r>
            <a:r>
              <a:rPr lang="en-US" b="1" dirty="0">
                <a:solidFill>
                  <a:schemeClr val="tx1"/>
                </a:solidFill>
                <a:latin typeface="Aharoni" panose="02010803020104030203" pitchFamily="2" charset="-79"/>
                <a:cs typeface="Aharoni" panose="02010803020104030203" pitchFamily="2" charset="-79"/>
              </a:rPr>
              <a:t>, </a:t>
            </a:r>
            <a:r>
              <a:rPr lang="en-US" b="1" dirty="0">
                <a:solidFill>
                  <a:srgbClr val="0070C0"/>
                </a:solidFill>
                <a:latin typeface="Aharoni" panose="02010803020104030203" pitchFamily="2" charset="-79"/>
                <a:cs typeface="Aharoni" panose="02010803020104030203" pitchFamily="2" charset="-79"/>
              </a:rPr>
              <a:t>healing</a:t>
            </a:r>
            <a:r>
              <a:rPr lang="en-US" b="1" dirty="0">
                <a:solidFill>
                  <a:schemeClr val="tx1"/>
                </a:solidFill>
                <a:latin typeface="Aharoni" panose="02010803020104030203" pitchFamily="2" charset="-79"/>
                <a:cs typeface="Aharoni" panose="02010803020104030203" pitchFamily="2" charset="-79"/>
              </a:rPr>
              <a:t> and </a:t>
            </a:r>
            <a:r>
              <a:rPr lang="en-US" b="1" dirty="0">
                <a:solidFill>
                  <a:srgbClr val="0070C0"/>
                </a:solidFill>
                <a:latin typeface="Aharoni" panose="02010803020104030203" pitchFamily="2" charset="-79"/>
                <a:cs typeface="Aharoni" panose="02010803020104030203" pitchFamily="2" charset="-79"/>
              </a:rPr>
              <a:t>migration</a:t>
            </a:r>
            <a:r>
              <a:rPr lang="en-US" b="1" dirty="0">
                <a:solidFill>
                  <a:schemeClr val="tx1"/>
                </a:solidFill>
                <a:latin typeface="Aharoni" panose="02010803020104030203" pitchFamily="2" charset="-79"/>
                <a:cs typeface="Aharoni" panose="02010803020104030203" pitchFamily="2" charset="-79"/>
              </a:rPr>
              <a:t> (handling lifecycle management operations)</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Version</a:t>
            </a:r>
            <a:r>
              <a:rPr lang="en-US" b="1" dirty="0">
                <a:solidFill>
                  <a:schemeClr val="tx1"/>
                </a:solidFill>
                <a:latin typeface="Aharoni" panose="02010803020104030203" pitchFamily="2" charset="-79"/>
                <a:cs typeface="Aharoni" panose="02010803020104030203" pitchFamily="2" charset="-79"/>
              </a:rPr>
              <a:t> and </a:t>
            </a:r>
            <a:r>
              <a:rPr lang="en-US" b="1" dirty="0">
                <a:solidFill>
                  <a:srgbClr val="0070C0"/>
                </a:solidFill>
                <a:latin typeface="Aharoni" panose="02010803020104030203" pitchFamily="2" charset="-79"/>
                <a:cs typeface="Aharoni" panose="02010803020104030203" pitchFamily="2" charset="-79"/>
              </a:rPr>
              <a:t>Update handling </a:t>
            </a:r>
            <a:r>
              <a:rPr lang="en-US" b="1" dirty="0">
                <a:solidFill>
                  <a:schemeClr val="tx1"/>
                </a:solidFill>
                <a:latin typeface="Aharoni" panose="02010803020104030203" pitchFamily="2" charset="-79"/>
                <a:cs typeface="Aharoni" panose="02010803020104030203" pitchFamily="2" charset="-79"/>
              </a:rPr>
              <a:t>without impacting the functionality </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Always On </a:t>
            </a:r>
            <a:r>
              <a:rPr lang="en-US" b="1" dirty="0">
                <a:solidFill>
                  <a:schemeClr val="tx1"/>
                </a:solidFill>
                <a:latin typeface="Aharoni" panose="02010803020104030203" pitchFamily="2" charset="-79"/>
                <a:cs typeface="Aharoni" panose="02010803020104030203" pitchFamily="2" charset="-79"/>
              </a:rPr>
              <a:t>Availability </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Portable</a:t>
            </a:r>
            <a:r>
              <a:rPr lang="en-US" b="1" dirty="0">
                <a:solidFill>
                  <a:schemeClr val="tx1"/>
                </a:solidFill>
                <a:latin typeface="Aharoni" panose="02010803020104030203" pitchFamily="2" charset="-79"/>
                <a:cs typeface="Aharoni" panose="02010803020104030203" pitchFamily="2" charset="-79"/>
              </a:rPr>
              <a:t> across cloud infrastructure </a:t>
            </a:r>
          </a:p>
          <a:p>
            <a:pPr marL="800100" lvl="1" indent="-342900">
              <a:buFont typeface="+mj-lt"/>
              <a:buAutoNum type="arabicPeriod"/>
            </a:pPr>
            <a:r>
              <a:rPr lang="en-US" b="1" dirty="0">
                <a:solidFill>
                  <a:schemeClr val="tx1"/>
                </a:solidFill>
                <a:latin typeface="Aharoni" panose="02010803020104030203" pitchFamily="2" charset="-79"/>
                <a:cs typeface="Aharoni" panose="02010803020104030203" pitchFamily="2" charset="-79"/>
              </a:rPr>
              <a:t>Inbuilt state </a:t>
            </a:r>
            <a:r>
              <a:rPr lang="en-US" b="1" dirty="0" smtClean="0">
                <a:solidFill>
                  <a:schemeClr val="tx1"/>
                </a:solidFill>
                <a:latin typeface="Aharoni" panose="02010803020104030203" pitchFamily="2" charset="-79"/>
                <a:cs typeface="Aharoni" panose="02010803020104030203" pitchFamily="2" charset="-79"/>
              </a:rPr>
              <a:t>management, </a:t>
            </a:r>
            <a:r>
              <a:rPr lang="en-US" b="1" dirty="0">
                <a:solidFill>
                  <a:srgbClr val="0070C0"/>
                </a:solidFill>
                <a:latin typeface="Aharoni" panose="02010803020104030203" pitchFamily="2" charset="-79"/>
                <a:cs typeface="Aharoni" panose="02010803020104030203" pitchFamily="2" charset="-79"/>
              </a:rPr>
              <a:t>consistency checking </a:t>
            </a:r>
            <a:r>
              <a:rPr lang="en-US" b="1" dirty="0">
                <a:solidFill>
                  <a:schemeClr val="tx1"/>
                </a:solidFill>
                <a:latin typeface="Aharoni" panose="02010803020104030203" pitchFamily="2" charset="-79"/>
                <a:cs typeface="Aharoni" panose="02010803020104030203" pitchFamily="2" charset="-79"/>
              </a:rPr>
              <a:t>mechanisms </a:t>
            </a:r>
          </a:p>
          <a:p>
            <a:pPr marL="800100" lvl="1" indent="-342900">
              <a:buFont typeface="+mj-lt"/>
              <a:buAutoNum type="arabicPeriod"/>
            </a:pPr>
            <a:r>
              <a:rPr lang="en-US" b="1" dirty="0">
                <a:solidFill>
                  <a:schemeClr val="tx1"/>
                </a:solidFill>
                <a:latin typeface="Aharoni" panose="02010803020104030203" pitchFamily="2" charset="-79"/>
                <a:cs typeface="Aharoni" panose="02010803020104030203" pitchFamily="2" charset="-79"/>
              </a:rPr>
              <a:t>Inbuilt </a:t>
            </a:r>
            <a:r>
              <a:rPr lang="en-US" b="1" dirty="0">
                <a:solidFill>
                  <a:srgbClr val="0070C0"/>
                </a:solidFill>
                <a:latin typeface="Aharoni" panose="02010803020104030203" pitchFamily="2" charset="-79"/>
                <a:cs typeface="Aharoni" panose="02010803020104030203" pitchFamily="2" charset="-79"/>
              </a:rPr>
              <a:t>health check </a:t>
            </a:r>
            <a:r>
              <a:rPr lang="en-US" b="1" dirty="0">
                <a:solidFill>
                  <a:schemeClr val="tx1"/>
                </a:solidFill>
                <a:latin typeface="Aharoni" panose="02010803020104030203" pitchFamily="2" charset="-79"/>
                <a:cs typeface="Aharoni" panose="02010803020104030203" pitchFamily="2" charset="-79"/>
              </a:rPr>
              <a:t>mechanisms</a:t>
            </a:r>
          </a:p>
          <a:p>
            <a:pPr marL="800100" lvl="1" indent="-342900">
              <a:buFont typeface="+mj-lt"/>
              <a:buAutoNum type="arabicPeriod"/>
            </a:pPr>
            <a:r>
              <a:rPr lang="en-US" b="1" dirty="0" smtClean="0">
                <a:solidFill>
                  <a:schemeClr val="tx1"/>
                </a:solidFill>
                <a:latin typeface="Aharoni" panose="02010803020104030203" pitchFamily="2" charset="-79"/>
                <a:cs typeface="Aharoni" panose="02010803020104030203" pitchFamily="2" charset="-79"/>
              </a:rPr>
              <a:t>Inbuilt </a:t>
            </a:r>
            <a:r>
              <a:rPr lang="en-US" b="1" dirty="0">
                <a:solidFill>
                  <a:srgbClr val="0070C0"/>
                </a:solidFill>
                <a:latin typeface="Aharoni" panose="02010803020104030203" pitchFamily="2" charset="-79"/>
                <a:cs typeface="Aharoni" panose="02010803020104030203" pitchFamily="2" charset="-79"/>
              </a:rPr>
              <a:t>fault tolerance </a:t>
            </a:r>
            <a:r>
              <a:rPr lang="en-US" b="1" dirty="0">
                <a:solidFill>
                  <a:schemeClr val="tx1"/>
                </a:solidFill>
                <a:latin typeface="Aharoni" panose="02010803020104030203" pitchFamily="2" charset="-79"/>
                <a:cs typeface="Aharoni" panose="02010803020104030203" pitchFamily="2" charset="-79"/>
              </a:rPr>
              <a:t>mechanisms </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Fault isolation </a:t>
            </a:r>
            <a:r>
              <a:rPr lang="en-US" b="1" dirty="0">
                <a:solidFill>
                  <a:schemeClr val="tx1"/>
                </a:solidFill>
                <a:latin typeface="Aharoni" panose="02010803020104030203" pitchFamily="2" charset="-79"/>
                <a:cs typeface="Aharoni" panose="02010803020104030203" pitchFamily="2" charset="-79"/>
              </a:rPr>
              <a:t>capability </a:t>
            </a:r>
          </a:p>
          <a:p>
            <a:pPr marL="800100" lvl="1" indent="-342900">
              <a:buFont typeface="+mj-lt"/>
              <a:buAutoNum type="arabicPeriod"/>
            </a:pPr>
            <a:r>
              <a:rPr lang="en-US" b="1" dirty="0">
                <a:solidFill>
                  <a:srgbClr val="0070C0"/>
                </a:solidFill>
                <a:latin typeface="Aharoni" panose="02010803020104030203" pitchFamily="2" charset="-79"/>
                <a:cs typeface="Aharoni" panose="02010803020104030203" pitchFamily="2" charset="-79"/>
              </a:rPr>
              <a:t>Tracing</a:t>
            </a:r>
            <a:r>
              <a:rPr lang="en-US" b="1" dirty="0">
                <a:solidFill>
                  <a:schemeClr val="tx1"/>
                </a:solidFill>
                <a:latin typeface="Aharoni" panose="02010803020104030203" pitchFamily="2" charset="-79"/>
                <a:cs typeface="Aharoni" panose="02010803020104030203" pitchFamily="2" charset="-79"/>
              </a:rPr>
              <a:t> of flows across microservices </a:t>
            </a:r>
          </a:p>
          <a:p>
            <a:endParaRPr lang="en-US" sz="3600" dirty="0"/>
          </a:p>
        </p:txBody>
      </p:sp>
    </p:spTree>
    <p:extLst>
      <p:ext uri="{BB962C8B-B14F-4D97-AF65-F5344CB8AC3E}">
        <p14:creationId xmlns:p14="http://schemas.microsoft.com/office/powerpoint/2010/main" val="798838923"/>
      </p:ext>
    </p:extLst>
  </p:cSld>
  <p:clrMapOvr>
    <a:masterClrMapping/>
  </p:clrMapOvr>
  <p:transition>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27</a:t>
            </a:fld>
            <a:endParaRPr lang="en-US" dirty="0"/>
          </a:p>
        </p:txBody>
      </p:sp>
      <p:sp>
        <p:nvSpPr>
          <p:cNvPr id="3" name="Title 2"/>
          <p:cNvSpPr>
            <a:spLocks noGrp="1"/>
          </p:cNvSpPr>
          <p:nvPr>
            <p:ph type="title"/>
          </p:nvPr>
        </p:nvSpPr>
        <p:spPr/>
        <p:txBody>
          <a:bodyPr>
            <a:normAutofit fontScale="90000"/>
          </a:bodyPr>
          <a:lstStyle/>
          <a:p>
            <a:pPr algn="ctr"/>
            <a:r>
              <a:rPr lang="en-US" b="1" dirty="0" smtClean="0"/>
              <a:t>How to Leverage Cloud </a:t>
            </a:r>
            <a:r>
              <a:rPr lang="en-US" b="1" dirty="0" smtClean="0"/>
              <a:t>Native </a:t>
            </a:r>
            <a:r>
              <a:rPr lang="en-US" b="1" dirty="0"/>
              <a:t>T</a:t>
            </a:r>
            <a:r>
              <a:rPr lang="en-US" b="1" dirty="0" smtClean="0"/>
              <a:t>ools </a:t>
            </a:r>
            <a:r>
              <a:rPr lang="en-US" b="1" dirty="0" smtClean="0"/>
              <a:t>in ONAP?</a:t>
            </a:r>
            <a:r>
              <a:rPr lang="en-US" b="1" dirty="0" smtClean="0"/>
              <a:t/>
            </a:r>
            <a:br>
              <a:rPr lang="en-US" b="1" dirty="0" smtClean="0"/>
            </a:br>
            <a:r>
              <a:rPr lang="en-US" sz="2200" b="1" dirty="0" smtClean="0"/>
              <a:t>(Reference CNCF, IETF) </a:t>
            </a:r>
            <a:endParaRPr lang="en-US" sz="2200" b="1"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2103" y="1785371"/>
            <a:ext cx="8834765" cy="3768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Arrow Connector 5"/>
          <p:cNvCxnSpPr/>
          <p:nvPr/>
        </p:nvCxnSpPr>
        <p:spPr>
          <a:xfrm flipV="1">
            <a:off x="5060731" y="1466193"/>
            <a:ext cx="0" cy="1182414"/>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4784678" y="942973"/>
            <a:ext cx="3357137" cy="523220"/>
          </a:xfrm>
          <a:prstGeom prst="rect">
            <a:avLst/>
          </a:prstGeom>
          <a:noFill/>
        </p:spPr>
        <p:txBody>
          <a:bodyPr wrap="square" rtlCol="0">
            <a:spAutoFit/>
          </a:bodyPr>
          <a:lstStyle>
            <a:defPPr>
              <a:defRPr lang="en-US"/>
            </a:defPPr>
            <a:lvl1pPr>
              <a:defRPr sz="1400"/>
            </a:lvl1pPr>
          </a:lstStyle>
          <a:p>
            <a:r>
              <a:rPr lang="en-US" dirty="0" err="1"/>
              <a:t>gNMI</a:t>
            </a:r>
            <a:r>
              <a:rPr lang="en-US" dirty="0"/>
              <a:t>/</a:t>
            </a:r>
            <a:r>
              <a:rPr lang="en-US" dirty="0" err="1"/>
              <a:t>gRPC</a:t>
            </a:r>
            <a:r>
              <a:rPr lang="en-US" dirty="0"/>
              <a:t>/</a:t>
            </a:r>
            <a:r>
              <a:rPr lang="en-US" dirty="0" err="1"/>
              <a:t>ProtoBuf</a:t>
            </a:r>
            <a:r>
              <a:rPr lang="en-US" dirty="0"/>
              <a:t> as enhancement for VES Collector </a:t>
            </a:r>
          </a:p>
        </p:txBody>
      </p:sp>
      <p:cxnSp>
        <p:nvCxnSpPr>
          <p:cNvPr id="9" name="Straight Arrow Connector 8"/>
          <p:cNvCxnSpPr/>
          <p:nvPr/>
        </p:nvCxnSpPr>
        <p:spPr>
          <a:xfrm>
            <a:off x="5409544" y="4035972"/>
            <a:ext cx="0" cy="1734207"/>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4864317" y="5770179"/>
            <a:ext cx="2983124" cy="523220"/>
          </a:xfrm>
          <a:prstGeom prst="rect">
            <a:avLst/>
          </a:prstGeom>
          <a:noFill/>
        </p:spPr>
        <p:txBody>
          <a:bodyPr wrap="square" rtlCol="0">
            <a:spAutoFit/>
          </a:bodyPr>
          <a:lstStyle>
            <a:defPPr>
              <a:defRPr lang="en-US"/>
            </a:defPPr>
            <a:lvl1pPr>
              <a:defRPr sz="1400"/>
            </a:lvl1pPr>
          </a:lstStyle>
          <a:p>
            <a:r>
              <a:rPr lang="en-US" dirty="0" err="1" smtClean="0"/>
              <a:t>gNMI</a:t>
            </a:r>
            <a:r>
              <a:rPr lang="en-US" dirty="0" smtClean="0"/>
              <a:t>/</a:t>
            </a:r>
            <a:r>
              <a:rPr lang="en-US" dirty="0" err="1" smtClean="0"/>
              <a:t>gRPC</a:t>
            </a:r>
            <a:r>
              <a:rPr lang="en-US" dirty="0" smtClean="0"/>
              <a:t>, QUIC </a:t>
            </a:r>
            <a:r>
              <a:rPr lang="en-US" dirty="0"/>
              <a:t>for NE/VNF  Management </a:t>
            </a:r>
          </a:p>
        </p:txBody>
      </p:sp>
      <p:cxnSp>
        <p:nvCxnSpPr>
          <p:cNvPr id="12" name="Straight Arrow Connector 11"/>
          <p:cNvCxnSpPr/>
          <p:nvPr/>
        </p:nvCxnSpPr>
        <p:spPr>
          <a:xfrm>
            <a:off x="8103476" y="3815255"/>
            <a:ext cx="2364827"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13" name="TextBox 12"/>
          <p:cNvSpPr txBox="1"/>
          <p:nvPr/>
        </p:nvSpPr>
        <p:spPr>
          <a:xfrm>
            <a:off x="10468303" y="3669688"/>
            <a:ext cx="1707759" cy="1169551"/>
          </a:xfrm>
          <a:prstGeom prst="rect">
            <a:avLst/>
          </a:prstGeom>
          <a:noFill/>
        </p:spPr>
        <p:txBody>
          <a:bodyPr wrap="square" rtlCol="0">
            <a:spAutoFit/>
          </a:bodyPr>
          <a:lstStyle/>
          <a:p>
            <a:r>
              <a:rPr lang="en-US" sz="1400" dirty="0" smtClean="0"/>
              <a:t>Rook for Cloud native distributed storage , which can be leveraged in MUSIC</a:t>
            </a:r>
            <a:endParaRPr lang="en-US" sz="1400" dirty="0"/>
          </a:p>
        </p:txBody>
      </p:sp>
      <p:cxnSp>
        <p:nvCxnSpPr>
          <p:cNvPr id="15" name="Elbow Connector 14"/>
          <p:cNvCxnSpPr>
            <a:endCxn id="17" idx="1"/>
          </p:cNvCxnSpPr>
          <p:nvPr/>
        </p:nvCxnSpPr>
        <p:spPr>
          <a:xfrm flipV="1">
            <a:off x="8141815" y="3022109"/>
            <a:ext cx="2326487" cy="552199"/>
          </a:xfrm>
          <a:prstGeom prst="bentConnector3">
            <a:avLst/>
          </a:prstGeom>
          <a:ln>
            <a:tailEnd type="arrow"/>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10468302" y="2760499"/>
            <a:ext cx="1707759" cy="523220"/>
          </a:xfrm>
          <a:prstGeom prst="rect">
            <a:avLst/>
          </a:prstGeom>
          <a:noFill/>
        </p:spPr>
        <p:txBody>
          <a:bodyPr wrap="square" rtlCol="0">
            <a:spAutoFit/>
          </a:bodyPr>
          <a:lstStyle/>
          <a:p>
            <a:r>
              <a:rPr lang="en-US" sz="1400" dirty="0" err="1" smtClean="0"/>
              <a:t>Fluentd</a:t>
            </a:r>
            <a:r>
              <a:rPr lang="en-US" sz="1400" dirty="0" smtClean="0"/>
              <a:t>, Jaeger, </a:t>
            </a:r>
            <a:r>
              <a:rPr lang="en-US" sz="1400" dirty="0" err="1" smtClean="0"/>
              <a:t>OpenTracing</a:t>
            </a:r>
            <a:endParaRPr lang="en-US" sz="1400" dirty="0"/>
          </a:p>
        </p:txBody>
      </p:sp>
      <p:cxnSp>
        <p:nvCxnSpPr>
          <p:cNvPr id="18" name="Straight Arrow Connector 17"/>
          <p:cNvCxnSpPr/>
          <p:nvPr/>
        </p:nvCxnSpPr>
        <p:spPr>
          <a:xfrm flipV="1">
            <a:off x="8560676" y="1355834"/>
            <a:ext cx="15765" cy="898635"/>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cxnSp>
        <p:nvCxnSpPr>
          <p:cNvPr id="22" name="Straight Connector 21"/>
          <p:cNvCxnSpPr/>
          <p:nvPr/>
        </p:nvCxnSpPr>
        <p:spPr>
          <a:xfrm flipH="1" flipV="1">
            <a:off x="5281448" y="1608083"/>
            <a:ext cx="15766" cy="1040524"/>
          </a:xfrm>
          <a:prstGeom prst="line">
            <a:avLst/>
          </a:prstGeom>
        </p:spPr>
        <p:style>
          <a:lnRef idx="3">
            <a:schemeClr val="dk1"/>
          </a:lnRef>
          <a:fillRef idx="0">
            <a:schemeClr val="dk1"/>
          </a:fillRef>
          <a:effectRef idx="2">
            <a:schemeClr val="dk1"/>
          </a:effectRef>
          <a:fontRef idx="minor">
            <a:schemeClr val="tx1"/>
          </a:fontRef>
        </p:style>
      </p:cxnSp>
      <p:cxnSp>
        <p:nvCxnSpPr>
          <p:cNvPr id="24" name="Straight Connector 23"/>
          <p:cNvCxnSpPr/>
          <p:nvPr/>
        </p:nvCxnSpPr>
        <p:spPr>
          <a:xfrm>
            <a:off x="5281448" y="1608083"/>
            <a:ext cx="3294993" cy="0"/>
          </a:xfrm>
          <a:prstGeom prst="line">
            <a:avLst/>
          </a:prstGeom>
        </p:spPr>
        <p:style>
          <a:lnRef idx="3">
            <a:schemeClr val="dk1"/>
          </a:lnRef>
          <a:fillRef idx="0">
            <a:schemeClr val="dk1"/>
          </a:fillRef>
          <a:effectRef idx="2">
            <a:schemeClr val="dk1"/>
          </a:effectRef>
          <a:fontRef idx="minor">
            <a:schemeClr val="tx1"/>
          </a:fontRef>
        </p:style>
      </p:cxnSp>
      <p:sp>
        <p:nvSpPr>
          <p:cNvPr id="26" name="TextBox 25"/>
          <p:cNvSpPr txBox="1"/>
          <p:nvPr/>
        </p:nvSpPr>
        <p:spPr>
          <a:xfrm>
            <a:off x="8403020" y="924566"/>
            <a:ext cx="3165683" cy="523220"/>
          </a:xfrm>
          <a:prstGeom prst="rect">
            <a:avLst/>
          </a:prstGeom>
          <a:noFill/>
        </p:spPr>
        <p:txBody>
          <a:bodyPr wrap="square" rtlCol="0">
            <a:spAutoFit/>
          </a:bodyPr>
          <a:lstStyle>
            <a:defPPr>
              <a:defRPr lang="en-US"/>
            </a:defPPr>
            <a:lvl1pPr>
              <a:defRPr sz="1400"/>
            </a:lvl1pPr>
          </a:lstStyle>
          <a:p>
            <a:r>
              <a:rPr lang="en-US" dirty="0"/>
              <a:t>Prometheus for </a:t>
            </a:r>
            <a:r>
              <a:rPr lang="en-US" dirty="0" smtClean="0"/>
              <a:t>MS/VNF telemetry collection , monitoring </a:t>
            </a:r>
            <a:endParaRPr lang="en-US" dirty="0"/>
          </a:p>
        </p:txBody>
      </p:sp>
      <p:sp>
        <p:nvSpPr>
          <p:cNvPr id="29" name="TextBox 28"/>
          <p:cNvSpPr txBox="1"/>
          <p:nvPr/>
        </p:nvSpPr>
        <p:spPr>
          <a:xfrm>
            <a:off x="10468301" y="1903511"/>
            <a:ext cx="1707759" cy="307777"/>
          </a:xfrm>
          <a:prstGeom prst="rect">
            <a:avLst/>
          </a:prstGeom>
          <a:noFill/>
        </p:spPr>
        <p:txBody>
          <a:bodyPr wrap="square" rtlCol="0">
            <a:spAutoFit/>
          </a:bodyPr>
          <a:lstStyle/>
          <a:p>
            <a:r>
              <a:rPr lang="en-US" sz="1400" dirty="0" smtClean="0"/>
              <a:t>Notary</a:t>
            </a:r>
            <a:endParaRPr lang="en-US" sz="1400" dirty="0"/>
          </a:p>
        </p:txBody>
      </p:sp>
      <p:cxnSp>
        <p:nvCxnSpPr>
          <p:cNvPr id="30" name="Elbow Connector 29"/>
          <p:cNvCxnSpPr>
            <a:endCxn id="29" idx="1"/>
          </p:cNvCxnSpPr>
          <p:nvPr/>
        </p:nvCxnSpPr>
        <p:spPr>
          <a:xfrm flipV="1">
            <a:off x="8141815" y="2057400"/>
            <a:ext cx="2326486" cy="856988"/>
          </a:xfrm>
          <a:prstGeom prst="bentConnector3">
            <a:avLst>
              <a:gd name="adj1" fmla="val 33059"/>
            </a:avLst>
          </a:prstGeom>
          <a:ln>
            <a:tailEnd type="arrow"/>
          </a:ln>
        </p:spPr>
        <p:style>
          <a:lnRef idx="3">
            <a:schemeClr val="dk1"/>
          </a:lnRef>
          <a:fillRef idx="0">
            <a:schemeClr val="dk1"/>
          </a:fillRef>
          <a:effectRef idx="2">
            <a:schemeClr val="dk1"/>
          </a:effectRef>
          <a:fontRef idx="minor">
            <a:schemeClr val="tx1"/>
          </a:fontRef>
        </p:style>
      </p:cxnSp>
      <p:cxnSp>
        <p:nvCxnSpPr>
          <p:cNvPr id="3073" name="Straight Arrow Connector 3072"/>
          <p:cNvCxnSpPr/>
          <p:nvPr/>
        </p:nvCxnSpPr>
        <p:spPr>
          <a:xfrm>
            <a:off x="8560676" y="1738073"/>
            <a:ext cx="1907627" cy="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6" name="TextBox 35"/>
          <p:cNvSpPr txBox="1"/>
          <p:nvPr/>
        </p:nvSpPr>
        <p:spPr>
          <a:xfrm>
            <a:off x="10484241" y="1394997"/>
            <a:ext cx="1707759" cy="523220"/>
          </a:xfrm>
          <a:prstGeom prst="rect">
            <a:avLst/>
          </a:prstGeom>
          <a:noFill/>
        </p:spPr>
        <p:txBody>
          <a:bodyPr wrap="square" rtlCol="0">
            <a:spAutoFit/>
          </a:bodyPr>
          <a:lstStyle/>
          <a:p>
            <a:r>
              <a:rPr lang="en-US" sz="1400" dirty="0" smtClean="0"/>
              <a:t>TUF for Secure SW update</a:t>
            </a:r>
            <a:endParaRPr lang="en-US" sz="1400" dirty="0"/>
          </a:p>
        </p:txBody>
      </p:sp>
      <p:cxnSp>
        <p:nvCxnSpPr>
          <p:cNvPr id="3077" name="Straight Arrow Connector 3076"/>
          <p:cNvCxnSpPr/>
          <p:nvPr/>
        </p:nvCxnSpPr>
        <p:spPr>
          <a:xfrm flipV="1">
            <a:off x="3846786" y="1466193"/>
            <a:ext cx="31531" cy="181752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39" name="TextBox 38"/>
          <p:cNvSpPr txBox="1"/>
          <p:nvPr/>
        </p:nvSpPr>
        <p:spPr>
          <a:xfrm>
            <a:off x="2175638" y="956098"/>
            <a:ext cx="2333299" cy="523220"/>
          </a:xfrm>
          <a:prstGeom prst="rect">
            <a:avLst/>
          </a:prstGeom>
          <a:noFill/>
        </p:spPr>
        <p:txBody>
          <a:bodyPr wrap="square" rtlCol="0">
            <a:spAutoFit/>
          </a:bodyPr>
          <a:lstStyle/>
          <a:p>
            <a:r>
              <a:rPr lang="en-US" sz="1400" dirty="0" smtClean="0"/>
              <a:t>Service Mesh: </a:t>
            </a:r>
            <a:r>
              <a:rPr lang="en-US" sz="1400" dirty="0" err="1" smtClean="0"/>
              <a:t>Linkerd</a:t>
            </a:r>
            <a:r>
              <a:rPr lang="en-US" sz="1400" dirty="0" smtClean="0"/>
              <a:t>, Envoy</a:t>
            </a:r>
          </a:p>
          <a:p>
            <a:r>
              <a:rPr lang="en-US" sz="1400" dirty="0" smtClean="0"/>
              <a:t>MS interaction : </a:t>
            </a:r>
            <a:r>
              <a:rPr lang="en-US" sz="1400" dirty="0" err="1" smtClean="0"/>
              <a:t>gRPC</a:t>
            </a:r>
            <a:endParaRPr lang="en-US" sz="1400" dirty="0"/>
          </a:p>
        </p:txBody>
      </p:sp>
      <p:cxnSp>
        <p:nvCxnSpPr>
          <p:cNvPr id="5" name="Straight Arrow Connector 4"/>
          <p:cNvCxnSpPr/>
          <p:nvPr/>
        </p:nvCxnSpPr>
        <p:spPr>
          <a:xfrm>
            <a:off x="3643083" y="3007595"/>
            <a:ext cx="29029" cy="274807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25" name="TextBox 24"/>
          <p:cNvSpPr txBox="1"/>
          <p:nvPr/>
        </p:nvSpPr>
        <p:spPr>
          <a:xfrm>
            <a:off x="2670629" y="5770930"/>
            <a:ext cx="1838307" cy="307777"/>
          </a:xfrm>
          <a:prstGeom prst="rect">
            <a:avLst/>
          </a:prstGeom>
          <a:noFill/>
        </p:spPr>
        <p:txBody>
          <a:bodyPr wrap="square" rtlCol="0">
            <a:spAutoFit/>
          </a:bodyPr>
          <a:lstStyle>
            <a:defPPr>
              <a:defRPr lang="en-US"/>
            </a:defPPr>
            <a:lvl1pPr>
              <a:defRPr sz="1400"/>
            </a:lvl1pPr>
          </a:lstStyle>
          <a:p>
            <a:r>
              <a:rPr lang="en-US" dirty="0" smtClean="0"/>
              <a:t>Open Policy Agent</a:t>
            </a:r>
            <a:endParaRPr lang="en-US" dirty="0"/>
          </a:p>
        </p:txBody>
      </p:sp>
      <p:sp>
        <p:nvSpPr>
          <p:cNvPr id="4" name="TextBox 3"/>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850755057"/>
      </p:ext>
    </p:extLst>
  </p:cSld>
  <p:clrMapOvr>
    <a:masterClrMapping/>
  </p:clrMapOvr>
  <p:transition>
    <p:wipe dir="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28</a:t>
            </a:fld>
            <a:endParaRPr lang="en-US" dirty="0"/>
          </a:p>
        </p:txBody>
      </p:sp>
      <p:sp>
        <p:nvSpPr>
          <p:cNvPr id="3" name="Title 2"/>
          <p:cNvSpPr>
            <a:spLocks noGrp="1"/>
          </p:cNvSpPr>
          <p:nvPr>
            <p:ph type="title"/>
          </p:nvPr>
        </p:nvSpPr>
        <p:spPr/>
        <p:txBody>
          <a:bodyPr>
            <a:noAutofit/>
          </a:bodyPr>
          <a:lstStyle/>
          <a:p>
            <a:pPr algn="ctr"/>
            <a:r>
              <a:rPr lang="en-US" b="1" dirty="0" smtClean="0"/>
              <a:t>How Cloud Native is ONAP ?  </a:t>
            </a:r>
            <a:endParaRPr lang="en-US" b="1" dirty="0"/>
          </a:p>
        </p:txBody>
      </p:sp>
      <p:sp>
        <p:nvSpPr>
          <p:cNvPr id="4" name="Text Placeholder 3"/>
          <p:cNvSpPr>
            <a:spLocks noGrp="1"/>
          </p:cNvSpPr>
          <p:nvPr>
            <p:ph type="body" sz="quarter" idx="10"/>
          </p:nvPr>
        </p:nvSpPr>
        <p:spPr>
          <a:xfrm>
            <a:off x="0" y="961054"/>
            <a:ext cx="12176062" cy="5477068"/>
          </a:xfrm>
        </p:spPr>
        <p:txBody>
          <a:bodyPr>
            <a:normAutofit fontScale="62500" lnSpcReduction="20000"/>
          </a:bodyPr>
          <a:lstStyle/>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Not all </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in ONAP are designed with an objective to be cloud-native. Some important characteristics that should be considered are </a:t>
            </a:r>
          </a:p>
          <a:p>
            <a:pPr lvl="1"/>
            <a:r>
              <a:rPr lang="en-US" sz="2200" dirty="0">
                <a:latin typeface="Verdana" panose="020B0604030504040204" pitchFamily="34" charset="0"/>
                <a:ea typeface="Verdana" panose="020B0604030504040204" pitchFamily="34" charset="0"/>
                <a:cs typeface="Verdana" panose="020B0604030504040204" pitchFamily="34" charset="0"/>
              </a:rPr>
              <a:t>Leverage the cloud characteristics like scaling, healing and migration (handling lifecycle management operations</a:t>
            </a:r>
            <a:r>
              <a:rPr lang="en-US" sz="2200" dirty="0" smtClean="0">
                <a:latin typeface="Verdana" panose="020B0604030504040204" pitchFamily="34" charset="0"/>
                <a:ea typeface="Verdana" panose="020B0604030504040204" pitchFamily="34" charset="0"/>
                <a:cs typeface="Verdana" panose="020B0604030504040204" pitchFamily="34" charset="0"/>
              </a:rPr>
              <a:t>)  (</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Some components supports this – e.g. DCAE</a:t>
            </a:r>
            <a:r>
              <a:rPr lang="en-US" sz="2200" dirty="0" smtClean="0">
                <a:latin typeface="Verdana" panose="020B0604030504040204" pitchFamily="34" charset="0"/>
                <a:ea typeface="Verdana" panose="020B0604030504040204" pitchFamily="34" charset="0"/>
                <a:cs typeface="Verdana" panose="020B0604030504040204" pitchFamily="34" charset="0"/>
              </a:rPr>
              <a:t>) </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Version and </a:t>
            </a:r>
            <a:r>
              <a:rPr lang="en-US" sz="2200" dirty="0" smtClean="0">
                <a:latin typeface="Verdana" panose="020B0604030504040204" pitchFamily="34" charset="0"/>
                <a:ea typeface="Verdana" panose="020B0604030504040204" pitchFamily="34" charset="0"/>
                <a:cs typeface="Verdana" panose="020B0604030504040204" pitchFamily="34" charset="0"/>
              </a:rPr>
              <a:t>Update/Upgrade </a:t>
            </a:r>
            <a:r>
              <a:rPr lang="en-US" sz="2200" dirty="0">
                <a:latin typeface="Verdana" panose="020B0604030504040204" pitchFamily="34" charset="0"/>
                <a:ea typeface="Verdana" panose="020B0604030504040204" pitchFamily="34" charset="0"/>
                <a:cs typeface="Verdana" panose="020B0604030504040204" pitchFamily="34" charset="0"/>
              </a:rPr>
              <a:t>handling without impacting the functionality </a:t>
            </a:r>
            <a:r>
              <a:rPr lang="en-US" sz="2200" dirty="0" smtClean="0">
                <a:latin typeface="Verdana" panose="020B0604030504040204" pitchFamily="34" charset="0"/>
                <a:ea typeface="Verdana" panose="020B0604030504040204" pitchFamily="34" charset="0"/>
                <a:cs typeface="Verdana" panose="020B0604030504040204" pitchFamily="34" charset="0"/>
              </a:rPr>
              <a:t>(?)</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smtClean="0">
                <a:latin typeface="Verdana" panose="020B0604030504040204" pitchFamily="34" charset="0"/>
                <a:ea typeface="Verdana" panose="020B0604030504040204" pitchFamily="34" charset="0"/>
                <a:cs typeface="Verdana" panose="020B0604030504040204" pitchFamily="34" charset="0"/>
              </a:rPr>
              <a:t>Portable </a:t>
            </a:r>
            <a:r>
              <a:rPr lang="en-US" sz="2200" dirty="0">
                <a:latin typeface="Verdana" panose="020B0604030504040204" pitchFamily="34" charset="0"/>
                <a:ea typeface="Verdana" panose="020B0604030504040204" pitchFamily="34" charset="0"/>
                <a:cs typeface="Verdana" panose="020B0604030504040204" pitchFamily="34" charset="0"/>
              </a:rPr>
              <a:t>across cloud infrastructure </a:t>
            </a:r>
            <a:r>
              <a:rPr lang="en-US" sz="2200" dirty="0" smtClean="0">
                <a:latin typeface="Verdana" panose="020B0604030504040204" pitchFamily="34" charset="0"/>
                <a:ea typeface="Verdana" panose="020B0604030504040204" pitchFamily="34" charset="0"/>
                <a:cs typeface="Verdana" panose="020B0604030504040204" pitchFamily="34" charset="0"/>
              </a:rPr>
              <a:t>(No dependency on Cloud Infrastructure – Intel vs AMD, AWS vs OS vs GC vs Azure vs VMWare vs COE)</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Inbuilt state management , consistency checking mechanisms </a:t>
            </a:r>
            <a:r>
              <a:rPr lang="en-US" sz="2200" dirty="0" smtClean="0">
                <a:latin typeface="Verdana" panose="020B0604030504040204" pitchFamily="34" charset="0"/>
                <a:ea typeface="Verdana" panose="020B0604030504040204" pitchFamily="34" charset="0"/>
                <a:cs typeface="Verdana" panose="020B0604030504040204" pitchFamily="34" charset="0"/>
              </a:rPr>
              <a:t>(</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Project specific, How each project mitigates CAP</a:t>
            </a:r>
            <a:r>
              <a:rPr lang="en-US" sz="2200" dirty="0" smtClean="0">
                <a:latin typeface="Verdana" panose="020B0604030504040204" pitchFamily="34" charset="0"/>
                <a:ea typeface="Verdana" panose="020B0604030504040204" pitchFamily="34" charset="0"/>
                <a:cs typeface="Verdana" panose="020B0604030504040204" pitchFamily="34" charset="0"/>
              </a:rPr>
              <a:t>) </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Inbuilt health check </a:t>
            </a:r>
            <a:r>
              <a:rPr lang="en-US" sz="2200" dirty="0" smtClean="0">
                <a:latin typeface="Verdana" panose="020B0604030504040204" pitchFamily="34" charset="0"/>
                <a:ea typeface="Verdana" panose="020B0604030504040204" pitchFamily="34" charset="0"/>
                <a:cs typeface="Verdana" panose="020B0604030504040204" pitchFamily="34" charset="0"/>
              </a:rPr>
              <a:t>mechanisms (</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Supported by OOM ? </a:t>
            </a:r>
            <a:r>
              <a:rPr lang="en-US" sz="2200" dirty="0" smtClean="0">
                <a:latin typeface="Verdana" panose="020B0604030504040204" pitchFamily="34" charset="0"/>
                <a:ea typeface="Verdana" panose="020B0604030504040204" pitchFamily="34" charset="0"/>
                <a:cs typeface="Verdana" panose="020B0604030504040204" pitchFamily="34" charset="0"/>
              </a:rPr>
              <a:t>)</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In built fault tolerance mechanisms </a:t>
            </a:r>
            <a:r>
              <a:rPr lang="en-US" sz="2200" dirty="0" smtClean="0">
                <a:latin typeface="Verdana" panose="020B0604030504040204" pitchFamily="34" charset="0"/>
                <a:ea typeface="Verdana" panose="020B0604030504040204" pitchFamily="34" charset="0"/>
                <a:cs typeface="Verdana" panose="020B0604030504040204" pitchFamily="34" charset="0"/>
              </a:rPr>
              <a:t>(</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Supported by OOM ?</a:t>
            </a:r>
            <a:r>
              <a:rPr lang="en-US" sz="2200" dirty="0" smtClean="0">
                <a:latin typeface="Verdana" panose="020B0604030504040204" pitchFamily="34" charset="0"/>
                <a:ea typeface="Verdana" panose="020B0604030504040204" pitchFamily="34" charset="0"/>
                <a:cs typeface="Verdana" panose="020B0604030504040204" pitchFamily="34" charset="0"/>
              </a:rPr>
              <a:t>)</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Fault isolation capability </a:t>
            </a:r>
            <a:r>
              <a:rPr lang="en-US" sz="2200" dirty="0" smtClean="0">
                <a:latin typeface="Verdana" panose="020B0604030504040204" pitchFamily="34" charset="0"/>
                <a:ea typeface="Verdana" panose="020B0604030504040204" pitchFamily="34" charset="0"/>
                <a:cs typeface="Verdana" panose="020B0604030504040204" pitchFamily="34" charset="0"/>
              </a:rPr>
              <a:t>(</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OOM/MSB?</a:t>
            </a:r>
            <a:r>
              <a:rPr lang="en-US" sz="2200" dirty="0" smtClean="0">
                <a:latin typeface="Verdana" panose="020B0604030504040204" pitchFamily="34" charset="0"/>
                <a:ea typeface="Verdana" panose="020B0604030504040204" pitchFamily="34" charset="0"/>
                <a:cs typeface="Verdana" panose="020B0604030504040204" pitchFamily="34" charset="0"/>
              </a:rPr>
              <a:t>)</a:t>
            </a:r>
          </a:p>
          <a:p>
            <a:pPr lvl="1"/>
            <a:r>
              <a:rPr lang="en-US" sz="2200" dirty="0" smtClean="0">
                <a:latin typeface="Verdana" panose="020B0604030504040204" pitchFamily="34" charset="0"/>
                <a:ea typeface="Verdana" panose="020B0604030504040204" pitchFamily="34" charset="0"/>
                <a:cs typeface="Verdana" panose="020B0604030504040204" pitchFamily="34" charset="0"/>
              </a:rPr>
              <a:t>Secure interactions – internal /external (</a:t>
            </a:r>
            <a:r>
              <a:rPr lang="en-US" sz="2200" dirty="0" err="1" smtClean="0">
                <a:solidFill>
                  <a:srgbClr val="00B050"/>
                </a:solidFill>
                <a:latin typeface="Verdana" panose="020B0604030504040204" pitchFamily="34" charset="0"/>
                <a:ea typeface="Verdana" panose="020B0604030504040204" pitchFamily="34" charset="0"/>
                <a:cs typeface="Verdana" panose="020B0604030504040204" pitchFamily="34" charset="0"/>
              </a:rPr>
              <a:t>aaf</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a:t>
            </a:r>
            <a:r>
              <a:rPr lang="en-US" sz="2200" dirty="0" smtClean="0">
                <a:latin typeface="Verdana" panose="020B0604030504040204" pitchFamily="34" charset="0"/>
                <a:ea typeface="Verdana" panose="020B0604030504040204" pitchFamily="34" charset="0"/>
                <a:cs typeface="Verdana" panose="020B0604030504040204" pitchFamily="34" charset="0"/>
              </a:rPr>
              <a:t>) </a:t>
            </a:r>
            <a:endParaRPr lang="en-US" sz="2200" dirty="0">
              <a:latin typeface="Verdana" panose="020B0604030504040204" pitchFamily="34" charset="0"/>
              <a:ea typeface="Verdana" panose="020B0604030504040204" pitchFamily="34" charset="0"/>
              <a:cs typeface="Verdana" panose="020B0604030504040204" pitchFamily="34" charset="0"/>
            </a:endParaRPr>
          </a:p>
          <a:p>
            <a:pPr lvl="1"/>
            <a:r>
              <a:rPr lang="en-US" sz="2200" dirty="0">
                <a:latin typeface="Verdana" panose="020B0604030504040204" pitchFamily="34" charset="0"/>
                <a:ea typeface="Verdana" panose="020B0604030504040204" pitchFamily="34" charset="0"/>
                <a:cs typeface="Verdana" panose="020B0604030504040204" pitchFamily="34" charset="0"/>
              </a:rPr>
              <a:t>Tracing of flows across microservices </a:t>
            </a:r>
            <a:r>
              <a:rPr lang="en-US" sz="2200" dirty="0" smtClean="0">
                <a:latin typeface="Verdana" panose="020B0604030504040204" pitchFamily="34" charset="0"/>
                <a:ea typeface="Verdana" panose="020B0604030504040204" pitchFamily="34" charset="0"/>
                <a:cs typeface="Verdana" panose="020B0604030504040204" pitchFamily="34" charset="0"/>
              </a:rPr>
              <a:t>(</a:t>
            </a:r>
            <a:r>
              <a:rPr lang="en-US" sz="2200" dirty="0" smtClean="0">
                <a:solidFill>
                  <a:srgbClr val="00B050"/>
                </a:solidFill>
                <a:latin typeface="Verdana" panose="020B0604030504040204" pitchFamily="34" charset="0"/>
                <a:ea typeface="Verdana" panose="020B0604030504040204" pitchFamily="34" charset="0"/>
                <a:cs typeface="Verdana" panose="020B0604030504040204" pitchFamily="34" charset="0"/>
              </a:rPr>
              <a:t>Planned to be supported by Logging</a:t>
            </a:r>
            <a:r>
              <a:rPr lang="en-US" sz="2200" dirty="0" smtClean="0">
                <a:latin typeface="Verdana" panose="020B0604030504040204" pitchFamily="34" charset="0"/>
                <a:ea typeface="Verdana" panose="020B0604030504040204" pitchFamily="34" charset="0"/>
                <a:cs typeface="Verdana" panose="020B0604030504040204" pitchFamily="34" charset="0"/>
              </a:rPr>
              <a:t>?)</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Not all microservices endpoints plugged into MSB</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Each project use own model of state management and consistency mechanism across distributed instances of MS </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Scaling/Healing and Migration of </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 are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not consistent and in the early stages. </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 consistent deployment mechanism - </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mix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of blueprint, heat templates, helm charts, </a:t>
            </a:r>
            <a:r>
              <a:rPr lang="en-US" sz="2300" b="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docker</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files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for </a:t>
            </a:r>
            <a:r>
              <a:rPr lang="en-US" sz="23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 onboarding </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No consistent configuration formats – Consul , YAML templates, Helm, XML, JSON, HOT</a:t>
            </a:r>
          </a:p>
          <a:p>
            <a:pPr>
              <a:lnSpc>
                <a:spcPct val="130000"/>
              </a:lnSpc>
              <a:buFont typeface="Calibri" panose="020F0502020204030204" pitchFamily="34" charset="0"/>
              <a:buChar char="›"/>
            </a:pP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Version Portability (Amsterdam to Beijing</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rPr>
              <a:t>Lossless Software </a:t>
            </a:r>
            <a:r>
              <a:rPr lang="en-US" sz="23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Update? </a:t>
            </a:r>
            <a:endParaRPr lang="en-US" sz="23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5" name="TextBox 4"/>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2974941482"/>
      </p:ext>
    </p:extLst>
  </p:cSld>
  <p:clrMapOvr>
    <a:masterClrMapping/>
  </p:clrMapOvr>
  <p:transition>
    <p:wipe dir="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itle 2"/>
          <p:cNvSpPr>
            <a:spLocks noGrp="1"/>
          </p:cNvSpPr>
          <p:nvPr>
            <p:ph type="title"/>
          </p:nvPr>
        </p:nvSpPr>
        <p:spPr/>
        <p:txBody>
          <a:bodyPr>
            <a:normAutofit/>
          </a:bodyPr>
          <a:lstStyle/>
          <a:p>
            <a:pPr algn="ctr"/>
            <a:r>
              <a:rPr lang="en-US" sz="2800" b="1" dirty="0" smtClean="0"/>
              <a:t>CNCF Projects Maturity Levels (Subjective Assessment) 1/2 </a:t>
            </a:r>
            <a:endParaRPr lang="en-US" sz="2800" b="1" dirty="0"/>
          </a:p>
        </p:txBody>
      </p:sp>
      <p:graphicFrame>
        <p:nvGraphicFramePr>
          <p:cNvPr id="5" name="Table 4"/>
          <p:cNvGraphicFramePr>
            <a:graphicFrameLocks noGrp="1"/>
          </p:cNvGraphicFramePr>
          <p:nvPr>
            <p:extLst/>
          </p:nvPr>
        </p:nvGraphicFramePr>
        <p:xfrm>
          <a:off x="-1" y="989046"/>
          <a:ext cx="12176062" cy="5515145"/>
        </p:xfrm>
        <a:graphic>
          <a:graphicData uri="http://schemas.openxmlformats.org/drawingml/2006/table">
            <a:tbl>
              <a:tblPr firstRow="1" bandRow="1">
                <a:tableStyleId>{5C22544A-7EE6-4342-B048-85BDC9FD1C3A}</a:tableStyleId>
              </a:tblPr>
              <a:tblGrid>
                <a:gridCol w="2136999"/>
                <a:gridCol w="1596721"/>
                <a:gridCol w="1297991"/>
                <a:gridCol w="2029838"/>
                <a:gridCol w="5114513"/>
              </a:tblGrid>
              <a:tr h="530621">
                <a:tc>
                  <a:txBody>
                    <a:bodyPr/>
                    <a:lstStyle/>
                    <a:p>
                      <a:r>
                        <a:rPr lang="en-US" sz="1200" dirty="0" smtClean="0"/>
                        <a:t>Project </a:t>
                      </a:r>
                      <a:endParaRPr lang="en-US" sz="1200" dirty="0"/>
                    </a:p>
                  </a:txBody>
                  <a:tcPr/>
                </a:tc>
                <a:tc>
                  <a:txBody>
                    <a:bodyPr/>
                    <a:lstStyle/>
                    <a:p>
                      <a:r>
                        <a:rPr lang="en-US" sz="1200" dirty="0" smtClean="0"/>
                        <a:t>Relevant application in ONAP</a:t>
                      </a:r>
                      <a:endParaRPr lang="en-US" sz="1200" dirty="0"/>
                    </a:p>
                  </a:txBody>
                  <a:tcPr/>
                </a:tc>
                <a:tc>
                  <a:txBody>
                    <a:bodyPr/>
                    <a:lstStyle/>
                    <a:p>
                      <a:r>
                        <a:rPr lang="en-US" sz="1200" dirty="0" smtClean="0"/>
                        <a:t>Maturity level </a:t>
                      </a:r>
                      <a:endParaRPr lang="en-US" sz="1200" dirty="0"/>
                    </a:p>
                  </a:txBody>
                  <a:tcPr/>
                </a:tc>
                <a:tc>
                  <a:txBody>
                    <a:bodyPr/>
                    <a:lstStyle/>
                    <a:p>
                      <a:r>
                        <a:rPr lang="en-US" sz="1200" dirty="0" smtClean="0"/>
                        <a:t>Backing companies</a:t>
                      </a:r>
                      <a:endParaRPr lang="en-US" sz="1200" dirty="0"/>
                    </a:p>
                  </a:txBody>
                  <a:tcPr/>
                </a:tc>
                <a:tc>
                  <a:txBody>
                    <a:bodyPr/>
                    <a:lstStyle/>
                    <a:p>
                      <a:r>
                        <a:rPr lang="en-US" sz="1200" dirty="0" smtClean="0"/>
                        <a:t>Recommended ?</a:t>
                      </a:r>
                      <a:endParaRPr lang="en-US" sz="1200" dirty="0"/>
                    </a:p>
                  </a:txBody>
                  <a:tcPr/>
                </a:tc>
              </a:tr>
              <a:tr h="548980">
                <a:tc>
                  <a:txBody>
                    <a:bodyPr/>
                    <a:lstStyle/>
                    <a:p>
                      <a:r>
                        <a:rPr lang="en-US" sz="1200" dirty="0" smtClean="0"/>
                        <a:t>Kubernetes (COE)</a:t>
                      </a:r>
                      <a:endParaRPr lang="en-US" sz="1200" dirty="0"/>
                    </a:p>
                  </a:txBody>
                  <a:tcPr/>
                </a:tc>
                <a:tc>
                  <a:txBody>
                    <a:bodyPr/>
                    <a:lstStyle/>
                    <a:p>
                      <a:r>
                        <a:rPr lang="en-US" sz="1200" dirty="0" smtClean="0"/>
                        <a:t>OOM, DCAE</a:t>
                      </a:r>
                      <a:endParaRPr lang="en-US" sz="1200" dirty="0"/>
                    </a:p>
                  </a:txBody>
                  <a:tcPr/>
                </a:tc>
                <a:tc>
                  <a:txBody>
                    <a:bodyPr/>
                    <a:lstStyle/>
                    <a:p>
                      <a:r>
                        <a:rPr lang="en-US" sz="1200" dirty="0" smtClean="0"/>
                        <a:t>High</a:t>
                      </a:r>
                      <a:endParaRPr lang="en-US" sz="1200" dirty="0"/>
                    </a:p>
                  </a:txBody>
                  <a:tcPr/>
                </a:tc>
                <a:tc>
                  <a:txBody>
                    <a:bodyPr/>
                    <a:lstStyle/>
                    <a:p>
                      <a:r>
                        <a:rPr lang="en-US" sz="1200" dirty="0" smtClean="0"/>
                        <a:t>Google + many others </a:t>
                      </a:r>
                      <a:endParaRPr lang="en-US" sz="1200" dirty="0"/>
                    </a:p>
                  </a:txBody>
                  <a:tcPr/>
                </a:tc>
                <a:tc>
                  <a:txBody>
                    <a:bodyPr/>
                    <a:lstStyle/>
                    <a:p>
                      <a:r>
                        <a:rPr lang="en-US" sz="1200" dirty="0" smtClean="0"/>
                        <a:t>Yes</a:t>
                      </a:r>
                      <a:r>
                        <a:rPr lang="en-US" sz="1200" baseline="0" dirty="0" smtClean="0"/>
                        <a:t> . But troubleshooting, monitoring, deployment  seem to be complex. </a:t>
                      </a:r>
                      <a:endParaRPr lang="en-US" sz="1200" dirty="0"/>
                    </a:p>
                  </a:txBody>
                  <a:tcPr/>
                </a:tc>
              </a:tr>
              <a:tr h="768572">
                <a:tc>
                  <a:txBody>
                    <a:bodyPr/>
                    <a:lstStyle/>
                    <a:p>
                      <a:r>
                        <a:rPr lang="en-US" sz="1200" dirty="0" smtClean="0"/>
                        <a:t>Prometheus (Monitoring)</a:t>
                      </a:r>
                      <a:r>
                        <a:rPr lang="en-US" sz="1200" baseline="0" dirty="0" smtClean="0"/>
                        <a:t> </a:t>
                      </a:r>
                      <a:endParaRPr lang="en-US" sz="1200" dirty="0"/>
                    </a:p>
                  </a:txBody>
                  <a:tcPr/>
                </a:tc>
                <a:tc>
                  <a:txBody>
                    <a:bodyPr/>
                    <a:lstStyle/>
                    <a:p>
                      <a:r>
                        <a:rPr lang="en-US" sz="1200" dirty="0" smtClean="0"/>
                        <a:t>DCAE,</a:t>
                      </a:r>
                      <a:r>
                        <a:rPr lang="en-US" sz="1200" baseline="0" dirty="0" smtClean="0"/>
                        <a:t> OOM</a:t>
                      </a:r>
                      <a:endParaRPr lang="en-US" sz="1200" dirty="0"/>
                    </a:p>
                  </a:txBody>
                  <a:tcPr/>
                </a:tc>
                <a:tc>
                  <a:txBody>
                    <a:bodyPr/>
                    <a:lstStyle/>
                    <a:p>
                      <a:r>
                        <a:rPr lang="en-US" sz="1200" dirty="0" smtClean="0"/>
                        <a:t>Medium?</a:t>
                      </a:r>
                      <a:endParaRPr lang="en-US" sz="1200" dirty="0"/>
                    </a:p>
                  </a:txBody>
                  <a:tcPr/>
                </a:tc>
                <a:tc>
                  <a:txBody>
                    <a:bodyPr/>
                    <a:lstStyle/>
                    <a:p>
                      <a:r>
                        <a:rPr lang="en-US" sz="1200" dirty="0" smtClean="0"/>
                        <a:t>Robust Perceptions, Container Solutions , Independent Contractors</a:t>
                      </a:r>
                      <a:endParaRPr lang="en-US" sz="1200" dirty="0"/>
                    </a:p>
                  </a:txBody>
                  <a:tcPr/>
                </a:tc>
                <a:tc>
                  <a:txBody>
                    <a:bodyPr/>
                    <a:lstStyle/>
                    <a:p>
                      <a:pPr marL="171450" indent="-171450">
                        <a:buFont typeface="Arial" panose="020B0604020202020204" pitchFamily="34" charset="0"/>
                        <a:buChar char="•"/>
                      </a:pPr>
                      <a:r>
                        <a:rPr lang="en-US" sz="1200" dirty="0" smtClean="0"/>
                        <a:t>Can</a:t>
                      </a:r>
                      <a:r>
                        <a:rPr lang="en-US" sz="1200" baseline="0" dirty="0" smtClean="0"/>
                        <a:t> be used for container monitoring at least for time being. </a:t>
                      </a:r>
                    </a:p>
                    <a:p>
                      <a:pPr marL="171450" indent="-171450">
                        <a:buFont typeface="Arial" panose="020B0604020202020204" pitchFamily="34" charset="0"/>
                        <a:buChar char="•"/>
                      </a:pPr>
                      <a:r>
                        <a:rPr lang="en-US" sz="1200" baseline="0" dirty="0" smtClean="0"/>
                        <a:t>Roadmap is not clear. </a:t>
                      </a:r>
                      <a:endParaRPr lang="en-US" sz="1200" dirty="0"/>
                    </a:p>
                  </a:txBody>
                  <a:tcPr/>
                </a:tc>
              </a:tr>
              <a:tr h="9881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err="1" smtClean="0"/>
                        <a:t>Fluentd</a:t>
                      </a:r>
                      <a:r>
                        <a:rPr lang="en-US" sz="1200" dirty="0" smtClean="0"/>
                        <a:t> (Log</a:t>
                      </a:r>
                      <a:r>
                        <a:rPr lang="en-US" sz="1200" baseline="0" dirty="0" smtClean="0"/>
                        <a:t> data collector) </a:t>
                      </a:r>
                      <a:r>
                        <a:rPr lang="en-US" sz="1200" dirty="0" smtClean="0"/>
                        <a:t>, Jaeger (Distributed trace analysis), </a:t>
                      </a:r>
                      <a:r>
                        <a:rPr lang="en-US" sz="1200" dirty="0" err="1" smtClean="0"/>
                        <a:t>OpenTracing</a:t>
                      </a:r>
                      <a:r>
                        <a:rPr lang="en-US" sz="1200" dirty="0" smtClean="0"/>
                        <a:t> (Distributed trace collector) </a:t>
                      </a:r>
                    </a:p>
                  </a:txBody>
                  <a:tcPr/>
                </a:tc>
                <a:tc>
                  <a:txBody>
                    <a:bodyPr/>
                    <a:lstStyle/>
                    <a:p>
                      <a:r>
                        <a:rPr lang="en-US" sz="1200" dirty="0" smtClean="0"/>
                        <a:t>Logging</a:t>
                      </a:r>
                      <a:endParaRPr lang="en-US" sz="1200" dirty="0"/>
                    </a:p>
                  </a:txBody>
                  <a:tcPr/>
                </a:tc>
                <a:tc>
                  <a:txBody>
                    <a:bodyPr/>
                    <a:lstStyle/>
                    <a:p>
                      <a:r>
                        <a:rPr lang="en-US" sz="1200" dirty="0" smtClean="0"/>
                        <a:t>Medium (currently at 1.0 Release) </a:t>
                      </a:r>
                      <a:endParaRPr lang="en-US" sz="1200" dirty="0"/>
                    </a:p>
                  </a:txBody>
                  <a:tcPr/>
                </a:tc>
                <a:tc>
                  <a:txBody>
                    <a:bodyPr/>
                    <a:lstStyle/>
                    <a:p>
                      <a:r>
                        <a:rPr lang="en-US" sz="1200" dirty="0" smtClean="0"/>
                        <a:t>Jaeger from Uber, </a:t>
                      </a:r>
                      <a:r>
                        <a:rPr lang="en-US" sz="1200" dirty="0" err="1" smtClean="0"/>
                        <a:t>Opentracing</a:t>
                      </a:r>
                      <a:r>
                        <a:rPr lang="en-US" sz="1200" dirty="0" smtClean="0"/>
                        <a:t> – </a:t>
                      </a:r>
                      <a:r>
                        <a:rPr lang="en-US" sz="1200" dirty="0" err="1" smtClean="0"/>
                        <a:t>Lightstep</a:t>
                      </a:r>
                      <a:r>
                        <a:rPr lang="en-US" sz="1200" dirty="0" smtClean="0"/>
                        <a:t>. </a:t>
                      </a:r>
                      <a:r>
                        <a:rPr lang="en-US" sz="1200" dirty="0" err="1" smtClean="0"/>
                        <a:t>Github</a:t>
                      </a:r>
                      <a:r>
                        <a:rPr lang="en-US" sz="1200" baseline="0" dirty="0" smtClean="0"/>
                        <a:t> contributors – </a:t>
                      </a:r>
                      <a:r>
                        <a:rPr lang="en-US" sz="1200" baseline="0" dirty="0" err="1" smtClean="0"/>
                        <a:t>Fluentd</a:t>
                      </a:r>
                      <a:r>
                        <a:rPr lang="en-US" sz="1200" baseline="0" dirty="0" smtClean="0"/>
                        <a:t>, Jaeger</a:t>
                      </a:r>
                      <a:endParaRPr lang="en-US" sz="1200" dirty="0"/>
                    </a:p>
                  </a:txBody>
                  <a:tcPr/>
                </a:tc>
                <a:tc>
                  <a:txBody>
                    <a:bodyPr/>
                    <a:lstStyle/>
                    <a:p>
                      <a:pPr marL="171450" indent="-171450">
                        <a:buFont typeface="Arial" panose="020B0604020202020204" pitchFamily="34" charset="0"/>
                        <a:buChar char="•"/>
                      </a:pPr>
                      <a:r>
                        <a:rPr lang="en-US" sz="1200" dirty="0" smtClean="0"/>
                        <a:t>Distributed tracing using Jaeger or </a:t>
                      </a:r>
                    </a:p>
                    <a:p>
                      <a:pPr marL="171450" indent="-171450">
                        <a:buFont typeface="Arial" panose="020B0604020202020204" pitchFamily="34" charset="0"/>
                        <a:buChar char="•"/>
                      </a:pPr>
                      <a:r>
                        <a:rPr lang="en-US" sz="1200" dirty="0" err="1" smtClean="0"/>
                        <a:t>OpenTracing</a:t>
                      </a:r>
                      <a:r>
                        <a:rPr lang="en-US" sz="1200" dirty="0" smtClean="0"/>
                        <a:t> might be useful for ONAP.</a:t>
                      </a:r>
                      <a:r>
                        <a:rPr lang="en-US" sz="1200" baseline="0" dirty="0" smtClean="0"/>
                        <a:t>  (Requires instrumentation in code) </a:t>
                      </a:r>
                      <a:endParaRPr lang="en-US" sz="1200" dirty="0"/>
                    </a:p>
                  </a:txBody>
                  <a:tcPr/>
                </a:tc>
              </a:tr>
              <a:tr h="768572">
                <a:tc>
                  <a:txBody>
                    <a:bodyPr/>
                    <a:lstStyle/>
                    <a:p>
                      <a:r>
                        <a:rPr lang="en-US" sz="1200" dirty="0" smtClean="0"/>
                        <a:t>Envoy (</a:t>
                      </a:r>
                      <a:r>
                        <a:rPr lang="en-US" sz="1200" baseline="0" dirty="0" smtClean="0"/>
                        <a:t>edge proxy, Service Mesh Data plane) </a:t>
                      </a:r>
                      <a:endParaRPr lang="en-US" sz="1200" dirty="0"/>
                    </a:p>
                  </a:txBody>
                  <a:tcPr/>
                </a:tc>
                <a:tc>
                  <a:txBody>
                    <a:bodyPr/>
                    <a:lstStyle/>
                    <a:p>
                      <a:r>
                        <a:rPr lang="en-US" sz="1200" dirty="0" smtClean="0"/>
                        <a:t>MSB , ONAP Projects, OOM , AAF</a:t>
                      </a:r>
                      <a:endParaRPr lang="en-US" sz="1200" dirty="0"/>
                    </a:p>
                  </a:txBody>
                  <a:tcPr/>
                </a:tc>
                <a:tc>
                  <a:txBody>
                    <a:bodyPr/>
                    <a:lstStyle/>
                    <a:p>
                      <a:r>
                        <a:rPr lang="en-US" sz="1200" dirty="0" smtClean="0"/>
                        <a:t>High</a:t>
                      </a:r>
                      <a:endParaRPr lang="en-US" sz="1200" dirty="0"/>
                    </a:p>
                  </a:txBody>
                  <a:tcPr/>
                </a:tc>
                <a:tc>
                  <a:txBody>
                    <a:bodyPr/>
                    <a:lstStyle/>
                    <a:p>
                      <a:r>
                        <a:rPr lang="en-US" sz="1200" dirty="0" smtClean="0"/>
                        <a:t>Strong contributor base, originally built by Lyft  </a:t>
                      </a:r>
                      <a:endParaRPr lang="en-US" sz="1200" dirty="0"/>
                    </a:p>
                  </a:txBody>
                  <a:tcPr/>
                </a:tc>
                <a:tc>
                  <a:txBody>
                    <a:bodyPr/>
                    <a:lstStyle/>
                    <a:p>
                      <a:pPr marL="171450" indent="-171450">
                        <a:buFont typeface="Arial" panose="020B0604020202020204" pitchFamily="34" charset="0"/>
                        <a:buChar char="•"/>
                      </a:pPr>
                      <a:r>
                        <a:rPr lang="en-US" sz="1200" dirty="0" err="1" smtClean="0"/>
                        <a:t>Microservice</a:t>
                      </a:r>
                      <a:r>
                        <a:rPr lang="en-US" sz="1200" dirty="0" smtClean="0"/>
                        <a:t> proxy might be relevant while adapting service mesh. But need</a:t>
                      </a:r>
                      <a:r>
                        <a:rPr lang="en-US" sz="1200" baseline="0" dirty="0" smtClean="0"/>
                        <a:t> to debate if service mesh is good enough for ONAP. </a:t>
                      </a:r>
                    </a:p>
                    <a:p>
                      <a:pPr marL="171450" indent="-171450">
                        <a:buFont typeface="Arial" panose="020B0604020202020204" pitchFamily="34" charset="0"/>
                        <a:buChar char="•"/>
                      </a:pPr>
                      <a:r>
                        <a:rPr lang="en-US" sz="1200" baseline="0" dirty="0" err="1" smtClean="0">
                          <a:solidFill>
                            <a:srgbClr val="FF0000"/>
                          </a:solidFill>
                        </a:rPr>
                        <a:t>Istio</a:t>
                      </a:r>
                      <a:r>
                        <a:rPr lang="en-US" sz="1200" baseline="0" dirty="0" smtClean="0">
                          <a:solidFill>
                            <a:srgbClr val="FF0000"/>
                          </a:solidFill>
                        </a:rPr>
                        <a:t> </a:t>
                      </a:r>
                      <a:r>
                        <a:rPr lang="en-US" sz="1200" baseline="0" dirty="0" smtClean="0"/>
                        <a:t>Service Mesh (Control Plane) works well with envoy. </a:t>
                      </a:r>
                      <a:endParaRPr lang="en-US" sz="1200" dirty="0"/>
                    </a:p>
                  </a:txBody>
                  <a:tcPr/>
                </a:tc>
              </a:tr>
              <a:tr h="955118">
                <a:tc>
                  <a:txBody>
                    <a:bodyPr/>
                    <a:lstStyle/>
                    <a:p>
                      <a:r>
                        <a:rPr lang="en-US" sz="1200" dirty="0" err="1" smtClean="0"/>
                        <a:t>Linkerd</a:t>
                      </a:r>
                      <a:r>
                        <a:rPr lang="en-US" sz="1200" dirty="0" smtClean="0"/>
                        <a:t> (Edge proxy, Service Mesh Data Plane) </a:t>
                      </a:r>
                      <a:endParaRPr lang="en-US" sz="1200" dirty="0"/>
                    </a:p>
                  </a:txBody>
                  <a:tcPr/>
                </a:tc>
                <a:tc>
                  <a:txBody>
                    <a:bodyPr/>
                    <a:lstStyle/>
                    <a:p>
                      <a:r>
                        <a:rPr lang="en-US" sz="1200" dirty="0" smtClean="0"/>
                        <a:t>MSB, ONAP Projects, OOM , AAF</a:t>
                      </a:r>
                      <a:endParaRPr lang="en-US" sz="1200" dirty="0"/>
                    </a:p>
                  </a:txBody>
                  <a:tcPr/>
                </a:tc>
                <a:tc>
                  <a:txBody>
                    <a:bodyPr/>
                    <a:lstStyle/>
                    <a:p>
                      <a:r>
                        <a:rPr lang="en-US" sz="1200" dirty="0" smtClean="0"/>
                        <a:t>High</a:t>
                      </a:r>
                      <a:endParaRPr lang="en-US" sz="1200" dirty="0"/>
                    </a:p>
                  </a:txBody>
                  <a:tcPr/>
                </a:tc>
                <a:tc>
                  <a:txBody>
                    <a:bodyPr/>
                    <a:lstStyle/>
                    <a:p>
                      <a:r>
                        <a:rPr lang="en-US" sz="1200" dirty="0" smtClean="0"/>
                        <a:t>Healthy contribution base, Buoyant</a:t>
                      </a:r>
                      <a:endParaRPr lang="en-US" sz="1200" dirty="0"/>
                    </a:p>
                  </a:txBody>
                  <a:tcPr/>
                </a:tc>
                <a:tc>
                  <a:txBody>
                    <a:bodyPr/>
                    <a:lstStyle/>
                    <a:p>
                      <a:pPr marL="171450" indent="-171450">
                        <a:buFont typeface="Arial" panose="020B0604020202020204" pitchFamily="34" charset="0"/>
                        <a:buChar char="•"/>
                      </a:pPr>
                      <a:r>
                        <a:rPr lang="en-US" sz="1200" dirty="0" smtClean="0"/>
                        <a:t>As per comparison provided </a:t>
                      </a:r>
                      <a:r>
                        <a:rPr lang="en-US" sz="1200" dirty="0" err="1" smtClean="0"/>
                        <a:t>Linkerd</a:t>
                      </a:r>
                      <a:r>
                        <a:rPr lang="en-US" sz="1200" dirty="0" smtClean="0"/>
                        <a:t> seems to be feature rich , but consumes more CPU and memory compared to Envoy. Supports HTTP/1.1, Thrift, </a:t>
                      </a:r>
                      <a:r>
                        <a:rPr lang="en-US" sz="1200" dirty="0" err="1" smtClean="0"/>
                        <a:t>ThriftMux</a:t>
                      </a:r>
                      <a:r>
                        <a:rPr lang="en-US" sz="1200" dirty="0" smtClean="0"/>
                        <a:t>, HTTP/2 (experimental) and </a:t>
                      </a:r>
                      <a:r>
                        <a:rPr lang="en-US" sz="1200" dirty="0" err="1" smtClean="0"/>
                        <a:t>gRPC</a:t>
                      </a:r>
                      <a:r>
                        <a:rPr lang="en-US" sz="1200" dirty="0" smtClean="0"/>
                        <a:t> (experimental). </a:t>
                      </a:r>
                    </a:p>
                    <a:p>
                      <a:pPr marL="171450" indent="-171450">
                        <a:buFont typeface="Arial" panose="020B0604020202020204" pitchFamily="34" charset="0"/>
                        <a:buChar char="•"/>
                      </a:pPr>
                      <a:r>
                        <a:rPr lang="en-US" sz="1200" dirty="0" smtClean="0"/>
                        <a:t>MSB team to comment suitability of </a:t>
                      </a:r>
                      <a:r>
                        <a:rPr lang="en-US" sz="1200" dirty="0" err="1" smtClean="0"/>
                        <a:t>Linkerd</a:t>
                      </a:r>
                      <a:r>
                        <a:rPr lang="en-US" sz="1200" dirty="0" smtClean="0"/>
                        <a:t>.</a:t>
                      </a:r>
                      <a:r>
                        <a:rPr lang="en-US" sz="1200" baseline="0" dirty="0" smtClean="0"/>
                        <a:t> </a:t>
                      </a:r>
                      <a:endParaRPr lang="en-US" sz="1200" dirty="0"/>
                    </a:p>
                  </a:txBody>
                  <a:tcPr/>
                </a:tc>
              </a:tr>
              <a:tr h="955118">
                <a:tc>
                  <a:txBody>
                    <a:bodyPr/>
                    <a:lstStyle/>
                    <a:p>
                      <a:r>
                        <a:rPr lang="en-US" sz="1200" dirty="0" err="1" smtClean="0">
                          <a:solidFill>
                            <a:srgbClr val="FF0000"/>
                          </a:solidFill>
                        </a:rPr>
                        <a:t>Istio</a:t>
                      </a:r>
                      <a:r>
                        <a:rPr lang="en-US" sz="1200" dirty="0" smtClean="0">
                          <a:solidFill>
                            <a:srgbClr val="FF0000"/>
                          </a:solidFill>
                        </a:rPr>
                        <a:t> </a:t>
                      </a:r>
                      <a:r>
                        <a:rPr lang="en-US" sz="1200" dirty="0" smtClean="0"/>
                        <a:t>– Service Mesh (control plane)</a:t>
                      </a:r>
                      <a:endParaRPr lang="en-US" sz="1200" dirty="0"/>
                    </a:p>
                  </a:txBody>
                  <a:tcPr/>
                </a:tc>
                <a:tc>
                  <a:txBody>
                    <a:bodyPr/>
                    <a:lstStyle/>
                    <a:p>
                      <a:r>
                        <a:rPr lang="en-US" sz="1200" dirty="0" smtClean="0"/>
                        <a:t>MSB, OOM ? </a:t>
                      </a:r>
                      <a:endParaRPr lang="en-US" sz="1200" dirty="0"/>
                    </a:p>
                  </a:txBody>
                  <a:tcPr/>
                </a:tc>
                <a:tc>
                  <a:txBody>
                    <a:bodyPr/>
                    <a:lstStyle/>
                    <a:p>
                      <a:r>
                        <a:rPr lang="en-US" sz="1200" dirty="0" smtClean="0"/>
                        <a:t>High</a:t>
                      </a:r>
                      <a:endParaRPr lang="en-US" sz="1200" dirty="0"/>
                    </a:p>
                  </a:txBody>
                  <a:tcPr/>
                </a:tc>
                <a:tc>
                  <a:txBody>
                    <a:bodyPr/>
                    <a:lstStyle/>
                    <a:p>
                      <a:r>
                        <a:rPr lang="en-US" sz="1200" dirty="0" smtClean="0"/>
                        <a:t>Google, IBM, </a:t>
                      </a:r>
                      <a:r>
                        <a:rPr lang="en-US" sz="1200" dirty="0" err="1" smtClean="0"/>
                        <a:t>Lyft</a:t>
                      </a:r>
                      <a:r>
                        <a:rPr lang="en-US" sz="1200" dirty="0" smtClean="0"/>
                        <a:t> </a:t>
                      </a:r>
                      <a:endParaRPr lang="en-US" sz="1200" dirty="0"/>
                    </a:p>
                  </a:txBody>
                  <a:tcPr/>
                </a:tc>
                <a:tc>
                  <a:txBody>
                    <a:bodyPr/>
                    <a:lstStyle/>
                    <a:p>
                      <a:pPr marL="171450" indent="-171450">
                        <a:buFont typeface="Arial" panose="020B0604020202020204" pitchFamily="34" charset="0"/>
                        <a:buChar char="•"/>
                      </a:pPr>
                      <a:r>
                        <a:rPr lang="en-US" sz="1200" dirty="0" smtClean="0"/>
                        <a:t>Preferred if there</a:t>
                      </a:r>
                      <a:r>
                        <a:rPr lang="en-US" sz="1200" baseline="0" dirty="0" smtClean="0"/>
                        <a:t> is a plan to adapt Service Mesh in ONAP.  </a:t>
                      </a:r>
                    </a:p>
                    <a:p>
                      <a:pPr marL="171450" indent="-171450">
                        <a:buFont typeface="Arial" panose="020B0604020202020204" pitchFamily="34" charset="0"/>
                        <a:buChar char="•"/>
                      </a:pPr>
                      <a:r>
                        <a:rPr lang="en-US" sz="1200" baseline="0" dirty="0" smtClean="0"/>
                        <a:t>How this will be integrated ? </a:t>
                      </a:r>
                    </a:p>
                    <a:p>
                      <a:pPr marL="628650" lvl="1" indent="-171450">
                        <a:buFont typeface="Courier New" panose="02070309020205020404" pitchFamily="49" charset="0"/>
                        <a:buChar char="o"/>
                      </a:pPr>
                      <a:r>
                        <a:rPr lang="en-US" sz="1200" baseline="0" dirty="0" smtClean="0"/>
                        <a:t>As a separate project ? </a:t>
                      </a:r>
                    </a:p>
                    <a:p>
                      <a:pPr marL="628650" lvl="1" indent="-171450">
                        <a:buFont typeface="Courier New" panose="02070309020205020404" pitchFamily="49" charset="0"/>
                        <a:buChar char="o"/>
                      </a:pPr>
                      <a:r>
                        <a:rPr lang="en-US" sz="1200" baseline="0" dirty="0" smtClean="0"/>
                        <a:t>As part of MSB/OOM ? </a:t>
                      </a:r>
                      <a:endParaRPr lang="en-US" sz="1200" dirty="0"/>
                    </a:p>
                  </a:txBody>
                  <a:tcPr/>
                </a:tc>
              </a:tr>
            </a:tbl>
          </a:graphicData>
        </a:graphic>
      </p:graphicFrame>
      <p:sp>
        <p:nvSpPr>
          <p:cNvPr id="6" name="TextBox 5"/>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828387350"/>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pPr algn="ctr"/>
            <a:r>
              <a:rPr lang="en-US" b="1" dirty="0"/>
              <a:t>Architecture Design Considerations</a:t>
            </a:r>
          </a:p>
        </p:txBody>
      </p:sp>
      <p:sp>
        <p:nvSpPr>
          <p:cNvPr id="5" name="内容占位符 2"/>
          <p:cNvSpPr txBox="1">
            <a:spLocks/>
          </p:cNvSpPr>
          <p:nvPr/>
        </p:nvSpPr>
        <p:spPr>
          <a:xfrm>
            <a:off x="0" y="979714"/>
            <a:ext cx="12176062" cy="5524477"/>
          </a:xfrm>
          <a:prstGeom prst="rect">
            <a:avLst/>
          </a:prstGeom>
        </p:spPr>
        <p:txBody>
          <a:bodyPr/>
          <a:lstStyle/>
          <a:p>
            <a:pPr marR="0" fontAlgn="auto">
              <a:lnSpc>
                <a:spcPct val="110000"/>
              </a:lnSpc>
              <a:spcBef>
                <a:spcPts val="1000"/>
              </a:spcBef>
              <a:spcAft>
                <a:spcPts val="0"/>
              </a:spcAft>
              <a:buClrTx/>
              <a:buSzTx/>
              <a:tabLst/>
              <a:defRPr/>
            </a:pPr>
            <a:r>
              <a:rPr lang="en-US" altLang="zh-CN" sz="2000" b="1" dirty="0">
                <a:latin typeface="Verdana" panose="020B0604030504040204" pitchFamily="34" charset="0"/>
                <a:ea typeface="Verdana" panose="020B0604030504040204" pitchFamily="34" charset="0"/>
                <a:cs typeface="Verdana" panose="020B0604030504040204" pitchFamily="34" charset="0"/>
              </a:rPr>
              <a:t>Architecture </a:t>
            </a:r>
            <a:r>
              <a:rPr lang="en-US" altLang="zh-CN" sz="2000" b="1" dirty="0" smtClean="0">
                <a:latin typeface="Verdana" panose="020B0604030504040204" pitchFamily="34" charset="0"/>
                <a:ea typeface="Verdana" panose="020B0604030504040204" pitchFamily="34" charset="0"/>
                <a:cs typeface="Verdana" panose="020B0604030504040204" pitchFamily="34" charset="0"/>
              </a:rPr>
              <a:t>principles </a:t>
            </a:r>
            <a:r>
              <a:rPr lang="en-US" altLang="zh-CN" sz="2000" b="1" dirty="0">
                <a:latin typeface="Verdana" panose="020B0604030504040204" pitchFamily="34" charset="0"/>
                <a:ea typeface="Verdana" panose="020B0604030504040204" pitchFamily="34" charset="0"/>
                <a:cs typeface="Verdana" panose="020B0604030504040204" pitchFamily="34" charset="0"/>
              </a:rPr>
              <a:t>a</a:t>
            </a:r>
            <a:r>
              <a:rPr lang="en-US" altLang="zh-CN" sz="2000" b="1" dirty="0">
                <a:latin typeface="Verdana" panose="020B0604030504040204" pitchFamily="34" charset="0"/>
                <a:ea typeface="Verdana" panose="020B0604030504040204" pitchFamily="34" charset="0"/>
                <a:cs typeface="Verdana" panose="020B0604030504040204" pitchFamily="34" charset="0"/>
              </a:rPr>
              <a:t>greed by </a:t>
            </a:r>
            <a:r>
              <a:rPr lang="en-US" altLang="zh-CN" sz="2000" b="1" dirty="0">
                <a:latin typeface="Verdana" panose="020B0604030504040204" pitchFamily="34" charset="0"/>
                <a:ea typeface="Verdana" panose="020B0604030504040204" pitchFamily="34" charset="0"/>
                <a:cs typeface="Verdana" panose="020B0604030504040204" pitchFamily="34" charset="0"/>
              </a:rPr>
              <a:t>the Architecture </a:t>
            </a:r>
            <a:r>
              <a:rPr lang="en-US" altLang="zh-CN" sz="2000" b="1" dirty="0" smtClean="0">
                <a:latin typeface="Verdana" panose="020B0604030504040204" pitchFamily="34" charset="0"/>
                <a:ea typeface="Verdana" panose="020B0604030504040204" pitchFamily="34" charset="0"/>
                <a:cs typeface="Verdana" panose="020B0604030504040204" pitchFamily="34" charset="0"/>
              </a:rPr>
              <a:t>Team:</a:t>
            </a: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ONAP </a:t>
            </a:r>
            <a:r>
              <a:rPr lang="en-US" altLang="zh-CN" b="1" dirty="0">
                <a:solidFill>
                  <a:srgbClr val="0070C0"/>
                </a:solidFill>
                <a:latin typeface="Verdana" panose="020B0604030504040204" pitchFamily="34" charset="0"/>
                <a:ea typeface="Verdana" panose="020B0604030504040204" pitchFamily="34" charset="0"/>
                <a:cs typeface="Verdana" panose="020B0604030504040204" pitchFamily="34" charset="0"/>
              </a:rPr>
              <a:t>is a layered </a:t>
            </a:r>
            <a:r>
              <a:rPr lang="en-US" altLang="zh-CN" b="1" dirty="0">
                <a:solidFill>
                  <a:srgbClr val="0070C0"/>
                </a:solidFill>
                <a:latin typeface="Verdana" panose="020B0604030504040204" pitchFamily="34" charset="0"/>
                <a:ea typeface="Verdana" panose="020B0604030504040204" pitchFamily="34" charset="0"/>
                <a:cs typeface="Verdana" panose="020B0604030504040204" pitchFamily="34" charset="0"/>
              </a:rPr>
              <a:t>architecture </a:t>
            </a:r>
            <a:r>
              <a:rPr lang="en-US" altLang="zh-CN" sz="1600" b="1" dirty="0" smtClean="0">
                <a:latin typeface="Verdana" panose="020B0604030504040204" pitchFamily="34" charset="0"/>
                <a:ea typeface="Verdana" panose="020B0604030504040204" pitchFamily="34" charset="0"/>
                <a:cs typeface="Verdana" panose="020B0604030504040204" pitchFamily="34" charset="0"/>
              </a:rPr>
              <a:t>-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Orchestration</a:t>
            </a:r>
            <a:r>
              <a:rPr lang="en-US" altLang="zh-CN" sz="1600" dirty="0">
                <a:latin typeface="Verdana" panose="020B0604030504040204" pitchFamily="34" charset="0"/>
                <a:ea typeface="Verdana" panose="020B0604030504040204" pitchFamily="34" charset="0"/>
                <a:cs typeface="Verdana" panose="020B0604030504040204" pitchFamily="34" charset="0"/>
              </a:rPr>
              <a:t>, Multi-Cloud,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Controllers,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etc.</a:t>
            </a: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Functional </a:t>
            </a: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architecture </a:t>
            </a:r>
            <a:r>
              <a:rPr lang="en-US" altLang="zh-CN" sz="1600" b="1" dirty="0" smtClean="0">
                <a:latin typeface="Verdana" panose="020B0604030504040204" pitchFamily="34" charset="0"/>
                <a:ea typeface="Verdana" panose="020B0604030504040204" pitchFamily="34" charset="0"/>
                <a:cs typeface="Verdana" panose="020B0604030504040204" pitchFamily="34" charset="0"/>
              </a:rPr>
              <a:t>-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the role </a:t>
            </a:r>
            <a:r>
              <a:rPr lang="en-US" altLang="zh-CN" sz="1600" dirty="0">
                <a:latin typeface="Verdana" panose="020B0604030504040204" pitchFamily="34" charset="0"/>
                <a:ea typeface="Verdana" panose="020B0604030504040204" pitchFamily="34" charset="0"/>
                <a:cs typeface="Verdana" panose="020B0604030504040204" pitchFamily="34" charset="0"/>
              </a:rPr>
              <a:t>of each layer should be well defined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per the above architecture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principles.</a:t>
            </a:r>
            <a:endParaRPr lang="en-US" altLang="zh-CN" sz="1600" b="1" dirty="0">
              <a:latin typeface="Verdana" panose="020B0604030504040204" pitchFamily="34" charset="0"/>
              <a:ea typeface="Verdana" panose="020B0604030504040204" pitchFamily="34" charset="0"/>
              <a:cs typeface="Verdana" panose="020B0604030504040204" pitchFamily="34" charset="0"/>
            </a:endParaRP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Integrated </a:t>
            </a: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D</a:t>
            </a: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esign </a:t>
            </a: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S</a:t>
            </a: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tudio </a:t>
            </a:r>
            <a:r>
              <a:rPr lang="en-US" altLang="zh-CN" sz="1600" b="1" dirty="0" smtClean="0">
                <a:latin typeface="Verdana" panose="020B0604030504040204" pitchFamily="34" charset="0"/>
                <a:ea typeface="Verdana" panose="020B0604030504040204" pitchFamily="34" charset="0"/>
                <a:cs typeface="Verdana" panose="020B0604030504040204" pitchFamily="34" charset="0"/>
              </a:rPr>
              <a:t>-</a:t>
            </a:r>
            <a:r>
              <a:rPr lang="en-US" altLang="zh-CN" sz="1600" dirty="0" smtClean="0">
                <a:latin typeface="Verdana" panose="020B0604030504040204" pitchFamily="34" charset="0"/>
                <a:ea typeface="Verdana" panose="020B0604030504040204" pitchFamily="34" charset="0"/>
                <a:cs typeface="Verdana" panose="020B0604030504040204" pitchFamily="34" charset="0"/>
              </a:rPr>
              <a:t> captures </a:t>
            </a:r>
            <a:r>
              <a:rPr lang="en-US" altLang="zh-CN" sz="1600" dirty="0">
                <a:latin typeface="Verdana" panose="020B0604030504040204" pitchFamily="34" charset="0"/>
                <a:ea typeface="Verdana" panose="020B0604030504040204" pitchFamily="34" charset="0"/>
                <a:cs typeface="Verdana" panose="020B0604030504040204" pitchFamily="34" charset="0"/>
              </a:rPr>
              <a:t>full lifecycle management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models.</a:t>
            </a: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Multi-Cloud </a:t>
            </a: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Support </a:t>
            </a:r>
            <a:r>
              <a:rPr lang="en-US" altLang="zh-CN" sz="1600" dirty="0">
                <a:latin typeface="Verdana" panose="020B0604030504040204" pitchFamily="34" charset="0"/>
                <a:ea typeface="Verdana" panose="020B0604030504040204" pitchFamily="34" charset="0"/>
                <a:cs typeface="Verdana" panose="020B0604030504040204" pitchFamily="34" charset="0"/>
              </a:rPr>
              <a:t>- ONAP should support cloud agnostic model and </a:t>
            </a:r>
            <a:r>
              <a:rPr lang="en-US" altLang="zh-CN" sz="1600" u="sng" dirty="0">
                <a:latin typeface="Verdana" panose="020B0604030504040204" pitchFamily="34" charset="0"/>
                <a:ea typeface="Verdana" panose="020B0604030504040204" pitchFamily="34" charset="0"/>
                <a:cs typeface="Verdana" panose="020B0604030504040204" pitchFamily="34" charset="0"/>
              </a:rPr>
              <a:t>Multi-Cloud Adaption Layer </a:t>
            </a:r>
            <a:r>
              <a:rPr lang="en-US" altLang="zh-CN" sz="1600" dirty="0">
                <a:latin typeface="Verdana" panose="020B0604030504040204" pitchFamily="34" charset="0"/>
                <a:ea typeface="Verdana" panose="020B0604030504040204" pitchFamily="34" charset="0"/>
                <a:cs typeface="Verdana" panose="020B0604030504040204" pitchFamily="34" charset="0"/>
              </a:rPr>
              <a:t>while hiding infrastructure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details.</a:t>
            </a:r>
          </a:p>
          <a:p>
            <a:pPr marL="228600" marR="0" indent="-228600" fontAlgn="auto">
              <a:lnSpc>
                <a:spcPct val="110000"/>
              </a:lnSpc>
              <a:spcBef>
                <a:spcPts val="1000"/>
              </a:spcBef>
              <a:spcAft>
                <a:spcPts val="0"/>
              </a:spcAft>
              <a:buClrTx/>
              <a:buSzTx/>
              <a:buFont typeface="Calibri" panose="020F0502020204030204" pitchFamily="34" charset="0"/>
              <a:buChar char="›"/>
              <a:tabLst/>
              <a:defRPr/>
            </a:pPr>
            <a:r>
              <a:rPr lang="en-US" altLang="zh-CN"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ONAP </a:t>
            </a:r>
            <a:r>
              <a:rPr lang="en-US" altLang="zh-CN" b="1" dirty="0">
                <a:solidFill>
                  <a:srgbClr val="FF0000"/>
                </a:solidFill>
                <a:latin typeface="Verdana" panose="020B0604030504040204" pitchFamily="34" charset="0"/>
                <a:ea typeface="Verdana" panose="020B0604030504040204" pitchFamily="34" charset="0"/>
                <a:cs typeface="Verdana" panose="020B0604030504040204" pitchFamily="34" charset="0"/>
              </a:rPr>
              <a:t>Goal is: Modular, Model-driven, Microservices-based architecture</a:t>
            </a:r>
          </a:p>
          <a:p>
            <a:pPr marL="800100" lvl="1" indent="-342900">
              <a:lnSpc>
                <a:spcPct val="90000"/>
              </a:lnSpc>
              <a:spcBef>
                <a:spcPts val="1000"/>
              </a:spcBef>
              <a:buFont typeface="Courier New" panose="02070309020205020404" pitchFamily="49" charset="0"/>
              <a:buChar char="o"/>
              <a:defRPr/>
            </a:pPr>
            <a:r>
              <a:rPr lang="en-US" altLang="zh-CN" sz="1400" dirty="0">
                <a:latin typeface="Verdana" panose="020B0604030504040204" pitchFamily="34" charset="0"/>
                <a:ea typeface="Verdana" panose="020B0604030504040204" pitchFamily="34" charset="0"/>
                <a:cs typeface="Verdana" panose="020B0604030504040204" pitchFamily="34" charset="0"/>
              </a:rPr>
              <a:t>Models drive interfaces between </a:t>
            </a:r>
            <a:r>
              <a:rPr lang="en-US" altLang="zh-CN" sz="1400" dirty="0">
                <a:latin typeface="Verdana" panose="020B0604030504040204" pitchFamily="34" charset="0"/>
                <a:ea typeface="Verdana" panose="020B0604030504040204" pitchFamily="34" charset="0"/>
                <a:cs typeface="Verdana" panose="020B0604030504040204" pitchFamily="34" charset="0"/>
              </a:rPr>
              <a:t>layers/components</a:t>
            </a:r>
          </a:p>
          <a:p>
            <a:pPr marL="228600" lvl="0" indent="-228600">
              <a:lnSpc>
                <a:spcPct val="110000"/>
              </a:lnSpc>
              <a:spcBef>
                <a:spcPts val="1000"/>
              </a:spcBef>
              <a:buFont typeface="Calibri" panose="020F0502020204030204" pitchFamily="34" charset="0"/>
              <a:buChar char="›"/>
              <a:defRPr/>
            </a:pPr>
            <a:r>
              <a:rPr lang="en-US" altLang="zh-CN"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ONAP </a:t>
            </a: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APIs </a:t>
            </a:r>
            <a:r>
              <a:rPr lang="en-US" altLang="zh-CN" sz="1600" b="1" dirty="0">
                <a:latin typeface="Verdana" panose="020B0604030504040204" pitchFamily="34" charset="0"/>
                <a:ea typeface="Verdana" panose="020B0604030504040204" pitchFamily="34" charset="0"/>
                <a:cs typeface="Verdana" panose="020B0604030504040204" pitchFamily="34" charset="0"/>
              </a:rPr>
              <a:t>- </a:t>
            </a:r>
            <a:r>
              <a:rPr lang="en-US" altLang="zh-CN" sz="1600" dirty="0">
                <a:latin typeface="Verdana" panose="020B0604030504040204" pitchFamily="34" charset="0"/>
                <a:ea typeface="Verdana" panose="020B0604030504040204" pitchFamily="34" charset="0"/>
                <a:cs typeface="Verdana" panose="020B0604030504040204" pitchFamily="34" charset="0"/>
              </a:rPr>
              <a:t>should define well-described and consistent NB-APIs at all layers</a:t>
            </a:r>
          </a:p>
          <a:p>
            <a:pPr marL="228600" lvl="0" indent="-228600">
              <a:lnSpc>
                <a:spcPct val="110000"/>
              </a:lnSpc>
              <a:spcBef>
                <a:spcPts val="1000"/>
              </a:spcBef>
              <a:buFont typeface="Calibri" panose="020F0502020204030204" pitchFamily="34" charset="0"/>
              <a:buChar char="›"/>
              <a:defRPr/>
            </a:pP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Multi-vendor support</a:t>
            </a:r>
            <a:r>
              <a:rPr lang="en-US" altLang="zh-CN" sz="1600" b="1" dirty="0">
                <a:latin typeface="Verdana" panose="020B0604030504040204" pitchFamily="34" charset="0"/>
                <a:ea typeface="Verdana" panose="020B0604030504040204" pitchFamily="34" charset="0"/>
                <a:cs typeface="Verdana" panose="020B0604030504040204" pitchFamily="34" charset="0"/>
              </a:rPr>
              <a:t> - </a:t>
            </a:r>
            <a:r>
              <a:rPr lang="en-US" altLang="zh-CN" sz="1600" dirty="0">
                <a:latin typeface="Verdana" panose="020B0604030504040204" pitchFamily="34" charset="0"/>
                <a:ea typeface="Verdana" panose="020B0604030504040204" pitchFamily="34" charset="0"/>
                <a:cs typeface="Verdana" panose="020B0604030504040204" pitchFamily="34" charset="0"/>
              </a:rPr>
              <a:t>Keep flexible capability for commercial solution (no vendor lock-in) </a:t>
            </a:r>
          </a:p>
          <a:p>
            <a:pPr marL="228600" lvl="0" indent="-228600">
              <a:lnSpc>
                <a:spcPct val="110000"/>
              </a:lnSpc>
              <a:spcBef>
                <a:spcPts val="1000"/>
              </a:spcBef>
              <a:buFont typeface="Calibri" panose="020F0502020204030204" pitchFamily="34" charset="0"/>
              <a:buChar char="›"/>
              <a:defRPr/>
            </a:pPr>
            <a:r>
              <a:rPr lang="en-US" altLang="zh-CN" sz="1600" b="1" dirty="0">
                <a:solidFill>
                  <a:srgbClr val="0070C0"/>
                </a:solidFill>
                <a:latin typeface="Verdana" panose="020B0604030504040204" pitchFamily="34" charset="0"/>
                <a:ea typeface="Verdana" panose="020B0604030504040204" pitchFamily="34" charset="0"/>
                <a:cs typeface="Verdana" panose="020B0604030504040204" pitchFamily="34" charset="0"/>
              </a:rPr>
              <a:t>Unified Modeling</a:t>
            </a:r>
            <a:r>
              <a:rPr lang="en-US" altLang="zh-CN" sz="1600" b="1" dirty="0">
                <a:latin typeface="Verdana" panose="020B0604030504040204" pitchFamily="34" charset="0"/>
                <a:ea typeface="Verdana" panose="020B0604030504040204" pitchFamily="34" charset="0"/>
                <a:cs typeface="Verdana" panose="020B0604030504040204" pitchFamily="34" charset="0"/>
              </a:rPr>
              <a:t> – </a:t>
            </a:r>
            <a:r>
              <a:rPr lang="en-US" altLang="zh-CN" sz="1600" dirty="0">
                <a:latin typeface="Verdana" panose="020B0604030504040204" pitchFamily="34" charset="0"/>
                <a:ea typeface="Verdana" panose="020B0604030504040204" pitchFamily="34" charset="0"/>
                <a:cs typeface="Verdana" panose="020B0604030504040204" pitchFamily="34" charset="0"/>
              </a:rPr>
              <a:t>needed for integration across all modules: VES in DCAE, Logging &amp; monitor inside ONAP and </a:t>
            </a:r>
            <a:r>
              <a:rPr lang="en-US" altLang="zh-CN" sz="1600" dirty="0" smtClean="0">
                <a:latin typeface="Verdana" panose="020B0604030504040204" pitchFamily="34" charset="0"/>
                <a:ea typeface="Verdana" panose="020B0604030504040204" pitchFamily="34" charset="0"/>
                <a:cs typeface="Verdana" panose="020B0604030504040204" pitchFamily="34" charset="0"/>
              </a:rPr>
              <a:t>more</a:t>
            </a:r>
            <a:endParaRPr lang="en-US" altLang="zh-CN" sz="1600" dirty="0" smtClean="0">
              <a:latin typeface="Verdana" panose="020B0604030504040204" pitchFamily="34" charset="0"/>
              <a:ea typeface="Verdana" panose="020B0604030504040204" pitchFamily="34" charset="0"/>
              <a:cs typeface="Verdana" panose="020B0604030504040204" pitchFamily="34" charset="0"/>
            </a:endParaRPr>
          </a:p>
          <a:p>
            <a:pPr marL="800100" lvl="1" indent="-342900">
              <a:lnSpc>
                <a:spcPct val="90000"/>
              </a:lnSpc>
              <a:spcBef>
                <a:spcPts val="1000"/>
              </a:spcBef>
              <a:buFont typeface="Courier New" panose="02070309020205020404" pitchFamily="49" charset="0"/>
              <a:buChar char="o"/>
              <a:defRPr/>
            </a:pPr>
            <a:r>
              <a:rPr lang="en-US" altLang="zh-CN" sz="1400" dirty="0" smtClean="0">
                <a:latin typeface="Verdana" panose="020B0604030504040204" pitchFamily="34" charset="0"/>
                <a:ea typeface="Verdana" panose="020B0604030504040204" pitchFamily="34" charset="0"/>
                <a:cs typeface="Verdana" panose="020B0604030504040204" pitchFamily="34" charset="0"/>
              </a:rPr>
              <a:t>TOSCA </a:t>
            </a:r>
            <a:r>
              <a:rPr lang="en-US" altLang="zh-CN" sz="1400" dirty="0">
                <a:latin typeface="Verdana" panose="020B0604030504040204" pitchFamily="34" charset="0"/>
                <a:ea typeface="Verdana" panose="020B0604030504040204" pitchFamily="34" charset="0"/>
                <a:cs typeface="Verdana" panose="020B0604030504040204" pitchFamily="34" charset="0"/>
              </a:rPr>
              <a:t>models for </a:t>
            </a:r>
            <a:r>
              <a:rPr lang="en-US" altLang="zh-CN" sz="1400" dirty="0" smtClean="0">
                <a:latin typeface="Verdana" panose="020B0604030504040204" pitchFamily="34" charset="0"/>
                <a:ea typeface="Verdana" panose="020B0604030504040204" pitchFamily="34" charset="0"/>
                <a:cs typeface="Verdana" panose="020B0604030504040204" pitchFamily="34" charset="0"/>
              </a:rPr>
              <a:t>network function, </a:t>
            </a:r>
          </a:p>
          <a:p>
            <a:pPr marL="800100" lvl="1" indent="-342900">
              <a:lnSpc>
                <a:spcPct val="90000"/>
              </a:lnSpc>
              <a:spcBef>
                <a:spcPts val="1000"/>
              </a:spcBef>
              <a:buFont typeface="Courier New" panose="02070309020205020404" pitchFamily="49" charset="0"/>
              <a:buChar char="o"/>
              <a:defRPr/>
            </a:pPr>
            <a:r>
              <a:rPr lang="en-US" altLang="zh-CN" sz="1400" dirty="0" smtClean="0">
                <a:latin typeface="Verdana" panose="020B0604030504040204" pitchFamily="34" charset="0"/>
                <a:ea typeface="Verdana" panose="020B0604030504040204" pitchFamily="34" charset="0"/>
                <a:cs typeface="Verdana" panose="020B0604030504040204" pitchFamily="34" charset="0"/>
              </a:rPr>
              <a:t>Simple/nested </a:t>
            </a:r>
            <a:r>
              <a:rPr lang="en-US" altLang="zh-CN" sz="1400" dirty="0">
                <a:latin typeface="Verdana" panose="020B0604030504040204" pitchFamily="34" charset="0"/>
                <a:ea typeface="Verdana" panose="020B0604030504040204" pitchFamily="34" charset="0"/>
                <a:cs typeface="Verdana" panose="020B0604030504040204" pitchFamily="34" charset="0"/>
              </a:rPr>
              <a:t>services augmented with BPMN, </a:t>
            </a:r>
            <a:endParaRPr lang="en-US" altLang="zh-CN" sz="1400" dirty="0" smtClean="0">
              <a:latin typeface="Verdana" panose="020B0604030504040204" pitchFamily="34" charset="0"/>
              <a:ea typeface="Verdana" panose="020B0604030504040204" pitchFamily="34" charset="0"/>
              <a:cs typeface="Verdana" panose="020B0604030504040204" pitchFamily="34" charset="0"/>
            </a:endParaRPr>
          </a:p>
          <a:p>
            <a:pPr marL="800100" lvl="1" indent="-342900">
              <a:lnSpc>
                <a:spcPct val="90000"/>
              </a:lnSpc>
              <a:spcBef>
                <a:spcPts val="1000"/>
              </a:spcBef>
              <a:buFont typeface="Courier New" panose="02070309020205020404" pitchFamily="49" charset="0"/>
              <a:buChar char="o"/>
              <a:defRPr/>
            </a:pPr>
            <a:r>
              <a:rPr lang="en-US" altLang="zh-CN" sz="1400" dirty="0" smtClean="0">
                <a:latin typeface="Verdana" panose="020B0604030504040204" pitchFamily="34" charset="0"/>
                <a:ea typeface="Verdana" panose="020B0604030504040204" pitchFamily="34" charset="0"/>
                <a:cs typeface="Verdana" panose="020B0604030504040204" pitchFamily="34" charset="0"/>
              </a:rPr>
              <a:t>Policy/Analytic </a:t>
            </a:r>
            <a:r>
              <a:rPr lang="en-US" altLang="zh-CN" sz="1400" dirty="0">
                <a:latin typeface="Verdana" panose="020B0604030504040204" pitchFamily="34" charset="0"/>
                <a:ea typeface="Verdana" panose="020B0604030504040204" pitchFamily="34" charset="0"/>
                <a:cs typeface="Verdana" panose="020B0604030504040204" pitchFamily="34" charset="0"/>
              </a:rPr>
              <a:t>design models, etc</a:t>
            </a:r>
            <a:r>
              <a:rPr lang="en-US" altLang="zh-CN" sz="1400" dirty="0" smtClean="0">
                <a:latin typeface="Verdana" panose="020B0604030504040204" pitchFamily="34" charset="0"/>
                <a:ea typeface="Verdana" panose="020B0604030504040204" pitchFamily="34" charset="0"/>
                <a:cs typeface="Verdana" panose="020B0604030504040204" pitchFamily="34" charset="0"/>
              </a:rPr>
              <a:t>.</a:t>
            </a:r>
            <a:endParaRPr lang="en-US" altLang="zh-CN" sz="1400" dirty="0">
              <a:latin typeface="Verdana" panose="020B0604030504040204" pitchFamily="34" charset="0"/>
              <a:ea typeface="Verdana" panose="020B0604030504040204" pitchFamily="34" charset="0"/>
              <a:cs typeface="Verdana" panose="020B0604030504040204" pitchFamily="34" charset="0"/>
            </a:endParaRPr>
          </a:p>
          <a:p>
            <a:pPr marL="228600" marR="0" lvl="0" indent="-228600" algn="l" defTabSz="914400" rtl="0" eaLnBrk="1" fontAlgn="auto" latinLnBrk="0" hangingPunct="1">
              <a:lnSpc>
                <a:spcPct val="90000"/>
              </a:lnSpc>
              <a:spcBef>
                <a:spcPts val="1000"/>
              </a:spcBef>
              <a:spcAft>
                <a:spcPts val="0"/>
              </a:spcAft>
              <a:buClrTx/>
              <a:buSzTx/>
              <a:buFont typeface="Arial" pitchFamily="34" charset="0"/>
              <a:buChar char="•"/>
              <a:tabLst/>
              <a:defRPr/>
            </a:pPr>
            <a:endParaRPr lang="en-US" altLang="zh-CN" sz="14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p:wipe dir="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30</a:t>
            </a:fld>
            <a:endParaRPr lang="en-US" dirty="0"/>
          </a:p>
        </p:txBody>
      </p:sp>
      <p:sp>
        <p:nvSpPr>
          <p:cNvPr id="3" name="Title 2"/>
          <p:cNvSpPr>
            <a:spLocks noGrp="1"/>
          </p:cNvSpPr>
          <p:nvPr>
            <p:ph type="title"/>
          </p:nvPr>
        </p:nvSpPr>
        <p:spPr/>
        <p:txBody>
          <a:bodyPr>
            <a:normAutofit/>
          </a:bodyPr>
          <a:lstStyle/>
          <a:p>
            <a:pPr algn="ctr"/>
            <a:r>
              <a:rPr lang="en-US" sz="2800" b="1" dirty="0" smtClean="0"/>
              <a:t>CNCF Projects Maturity Levels (Subjective Assessment) 2/2  </a:t>
            </a:r>
            <a:endParaRPr lang="en-US" sz="2800" b="1" dirty="0"/>
          </a:p>
        </p:txBody>
      </p:sp>
      <p:graphicFrame>
        <p:nvGraphicFramePr>
          <p:cNvPr id="5" name="Table 4"/>
          <p:cNvGraphicFramePr>
            <a:graphicFrameLocks noGrp="1"/>
          </p:cNvGraphicFramePr>
          <p:nvPr>
            <p:extLst/>
          </p:nvPr>
        </p:nvGraphicFramePr>
        <p:xfrm>
          <a:off x="-2" y="961051"/>
          <a:ext cx="12192001" cy="5559976"/>
        </p:xfrm>
        <a:graphic>
          <a:graphicData uri="http://schemas.openxmlformats.org/drawingml/2006/table">
            <a:tbl>
              <a:tblPr firstRow="1" bandRow="1">
                <a:tableStyleId>{5C22544A-7EE6-4342-B048-85BDC9FD1C3A}</a:tableStyleId>
              </a:tblPr>
              <a:tblGrid>
                <a:gridCol w="2139797"/>
                <a:gridCol w="2413794"/>
                <a:gridCol w="1539610"/>
                <a:gridCol w="1697309"/>
                <a:gridCol w="4401491"/>
              </a:tblGrid>
              <a:tr h="277999">
                <a:tc>
                  <a:txBody>
                    <a:bodyPr/>
                    <a:lstStyle/>
                    <a:p>
                      <a:r>
                        <a:rPr lang="en-US" sz="1200" dirty="0" smtClean="0"/>
                        <a:t>Project </a:t>
                      </a:r>
                      <a:endParaRPr lang="en-US" sz="1200" dirty="0"/>
                    </a:p>
                  </a:txBody>
                  <a:tcPr/>
                </a:tc>
                <a:tc>
                  <a:txBody>
                    <a:bodyPr/>
                    <a:lstStyle/>
                    <a:p>
                      <a:r>
                        <a:rPr lang="en-US" sz="1200" dirty="0" smtClean="0"/>
                        <a:t>Relevant application in ONAP</a:t>
                      </a:r>
                      <a:endParaRPr lang="en-US" sz="1200" dirty="0"/>
                    </a:p>
                  </a:txBody>
                  <a:tcPr/>
                </a:tc>
                <a:tc>
                  <a:txBody>
                    <a:bodyPr/>
                    <a:lstStyle/>
                    <a:p>
                      <a:r>
                        <a:rPr lang="en-US" sz="1200" dirty="0" smtClean="0"/>
                        <a:t>Maturity level </a:t>
                      </a:r>
                      <a:endParaRPr lang="en-US" sz="1200" dirty="0"/>
                    </a:p>
                  </a:txBody>
                  <a:tcPr/>
                </a:tc>
                <a:tc>
                  <a:txBody>
                    <a:bodyPr/>
                    <a:lstStyle/>
                    <a:p>
                      <a:r>
                        <a:rPr lang="en-US" sz="1200" dirty="0" smtClean="0"/>
                        <a:t>Backing companies</a:t>
                      </a:r>
                      <a:endParaRPr lang="en-US" sz="1200" dirty="0"/>
                    </a:p>
                  </a:txBody>
                  <a:tcPr/>
                </a:tc>
                <a:tc>
                  <a:txBody>
                    <a:bodyPr/>
                    <a:lstStyle/>
                    <a:p>
                      <a:r>
                        <a:rPr lang="en-US" sz="1200" dirty="0" smtClean="0"/>
                        <a:t>Recommended ?</a:t>
                      </a:r>
                      <a:endParaRPr lang="en-US" sz="1200" dirty="0"/>
                    </a:p>
                  </a:txBody>
                  <a:tcPr/>
                </a:tc>
              </a:tr>
              <a:tr h="833996">
                <a:tc>
                  <a:txBody>
                    <a:bodyPr/>
                    <a:lstStyle/>
                    <a:p>
                      <a:r>
                        <a:rPr lang="en-US" sz="1200" dirty="0" smtClean="0"/>
                        <a:t>Notary (secure content</a:t>
                      </a:r>
                      <a:r>
                        <a:rPr lang="en-US" sz="1200" baseline="0" dirty="0" smtClean="0"/>
                        <a:t> sharing) </a:t>
                      </a:r>
                      <a:r>
                        <a:rPr lang="en-US" sz="1200" dirty="0" smtClean="0"/>
                        <a:t>, TUF (secure software update spec) </a:t>
                      </a:r>
                      <a:endParaRPr lang="en-US" sz="1200" dirty="0"/>
                    </a:p>
                  </a:txBody>
                  <a:tcPr/>
                </a:tc>
                <a:tc>
                  <a:txBody>
                    <a:bodyPr/>
                    <a:lstStyle/>
                    <a:p>
                      <a:r>
                        <a:rPr lang="en-US" sz="1200" dirty="0" smtClean="0"/>
                        <a:t>AAF</a:t>
                      </a:r>
                      <a:r>
                        <a:rPr lang="en-US" sz="1200" baseline="0" dirty="0" smtClean="0"/>
                        <a:t> (Not sure), VNF SDK, OOM (software update – to be confirmed), SDC Package manager (to be confirmed) </a:t>
                      </a:r>
                      <a:endParaRPr lang="en-US" sz="1200" dirty="0"/>
                    </a:p>
                  </a:txBody>
                  <a:tcPr/>
                </a:tc>
                <a:tc>
                  <a:txBody>
                    <a:bodyPr/>
                    <a:lstStyle/>
                    <a:p>
                      <a:r>
                        <a:rPr lang="en-US" sz="1200" dirty="0" smtClean="0"/>
                        <a:t>Low ( Not yet in a major release) </a:t>
                      </a:r>
                      <a:endParaRPr lang="en-US" sz="1200" dirty="0"/>
                    </a:p>
                  </a:txBody>
                  <a:tcPr/>
                </a:tc>
                <a:tc>
                  <a:txBody>
                    <a:bodyPr/>
                    <a:lstStyle/>
                    <a:p>
                      <a:r>
                        <a:rPr lang="en-US" sz="1200" dirty="0" smtClean="0"/>
                        <a:t>Healthy contributor base (60+) </a:t>
                      </a:r>
                      <a:endParaRPr lang="en-US" sz="1200" dirty="0"/>
                    </a:p>
                  </a:txBody>
                  <a:tcPr/>
                </a:tc>
                <a:tc>
                  <a:txBody>
                    <a:bodyPr/>
                    <a:lstStyle/>
                    <a:p>
                      <a:pPr marL="171450" indent="-171450">
                        <a:buFont typeface="Arial" panose="020B0604020202020204" pitchFamily="34" charset="0"/>
                        <a:buChar char="•"/>
                      </a:pPr>
                      <a:r>
                        <a:rPr lang="en-US" sz="1200" dirty="0" smtClean="0"/>
                        <a:t>AAF team or Security subcommittee to comment </a:t>
                      </a:r>
                      <a:r>
                        <a:rPr lang="en-US" sz="1200" baseline="0" dirty="0" smtClean="0"/>
                        <a:t> . </a:t>
                      </a:r>
                    </a:p>
                    <a:p>
                      <a:pPr marL="171450" indent="-171450">
                        <a:buFont typeface="Arial" panose="020B0604020202020204" pitchFamily="34" charset="0"/>
                        <a:buChar char="•"/>
                      </a:pPr>
                      <a:r>
                        <a:rPr lang="en-US" sz="1200" baseline="0" dirty="0" smtClean="0"/>
                        <a:t>Might be relevant for software upgrade, image upload, Marketplace, VNF SDK (all external facing) </a:t>
                      </a:r>
                      <a:endParaRPr lang="en-US" sz="1200" dirty="0"/>
                    </a:p>
                  </a:txBody>
                  <a:tcPr/>
                </a:tc>
              </a:tr>
              <a:tr h="463331">
                <a:tc>
                  <a:txBody>
                    <a:bodyPr/>
                    <a:lstStyle/>
                    <a:p>
                      <a:r>
                        <a:rPr lang="en-US" sz="1200" dirty="0" err="1" smtClean="0"/>
                        <a:t>Vitess</a:t>
                      </a:r>
                      <a:r>
                        <a:rPr lang="en-US" sz="1200" dirty="0" smtClean="0"/>
                        <a:t> (Clustering of MySQL, </a:t>
                      </a:r>
                      <a:r>
                        <a:rPr lang="en-US" sz="1200" dirty="0" err="1" smtClean="0"/>
                        <a:t>Sharding</a:t>
                      </a:r>
                      <a:r>
                        <a:rPr lang="en-US" sz="1200" dirty="0" smtClean="0"/>
                        <a:t>) </a:t>
                      </a:r>
                      <a:endParaRPr lang="en-US" sz="1200" dirty="0"/>
                    </a:p>
                  </a:txBody>
                  <a:tcPr/>
                </a:tc>
                <a:tc>
                  <a:txBody>
                    <a:bodyPr/>
                    <a:lstStyle/>
                    <a:p>
                      <a:r>
                        <a:rPr lang="en-US" sz="1200" dirty="0" smtClean="0"/>
                        <a:t>Many projects – that use MySQL or </a:t>
                      </a:r>
                      <a:r>
                        <a:rPr lang="en-US" sz="1200" dirty="0" err="1" smtClean="0">
                          <a:solidFill>
                            <a:srgbClr val="FF0000"/>
                          </a:solidFill>
                        </a:rPr>
                        <a:t>MariaDB</a:t>
                      </a:r>
                      <a:endParaRPr lang="en-US" sz="1200" dirty="0">
                        <a:solidFill>
                          <a:srgbClr val="FF0000"/>
                        </a:solidFill>
                      </a:endParaRPr>
                    </a:p>
                  </a:txBody>
                  <a:tcPr/>
                </a:tc>
                <a:tc>
                  <a:txBody>
                    <a:bodyPr/>
                    <a:lstStyle/>
                    <a:p>
                      <a:r>
                        <a:rPr lang="en-US" sz="1200" dirty="0" smtClean="0"/>
                        <a:t>Medium</a:t>
                      </a:r>
                      <a:endParaRPr lang="en-US" sz="1200" dirty="0"/>
                    </a:p>
                  </a:txBody>
                  <a:tcPr/>
                </a:tc>
                <a:tc>
                  <a:txBody>
                    <a:bodyPr/>
                    <a:lstStyle/>
                    <a:p>
                      <a:r>
                        <a:rPr lang="en-US" sz="1200" dirty="0" smtClean="0"/>
                        <a:t>Healthy contributor</a:t>
                      </a:r>
                      <a:r>
                        <a:rPr lang="en-US" sz="1200" baseline="0" dirty="0" smtClean="0"/>
                        <a:t> base (100+) </a:t>
                      </a:r>
                      <a:endParaRPr lang="en-US" sz="1200" dirty="0"/>
                    </a:p>
                  </a:txBody>
                  <a:tcPr/>
                </a:tc>
                <a:tc>
                  <a:txBody>
                    <a:bodyPr/>
                    <a:lstStyle/>
                    <a:p>
                      <a:r>
                        <a:rPr lang="en-US" sz="1200" dirty="0" smtClean="0"/>
                        <a:t>Project teams to comment. May be relevant for distributed deployment of ONAP components,</a:t>
                      </a:r>
                      <a:r>
                        <a:rPr lang="en-US" sz="1200" baseline="0" dirty="0" smtClean="0"/>
                        <a:t> Scalability enhancements etc. </a:t>
                      </a:r>
                      <a:endParaRPr lang="en-US" sz="1200" dirty="0"/>
                    </a:p>
                  </a:txBody>
                  <a:tcPr/>
                </a:tc>
              </a:tr>
              <a:tr h="648664">
                <a:tc>
                  <a:txBody>
                    <a:bodyPr/>
                    <a:lstStyle/>
                    <a:p>
                      <a:r>
                        <a:rPr lang="en-US" sz="1200" dirty="0" smtClean="0"/>
                        <a:t>Rook (Cloud native distributed persistent store) </a:t>
                      </a:r>
                      <a:endParaRPr lang="en-US" sz="1200" dirty="0"/>
                    </a:p>
                  </a:txBody>
                  <a:tcPr/>
                </a:tc>
                <a:tc>
                  <a:txBody>
                    <a:bodyPr/>
                    <a:lstStyle/>
                    <a:p>
                      <a:pPr marL="171450" indent="-171450">
                        <a:buFont typeface="Arial" panose="020B0604020202020204" pitchFamily="34" charset="0"/>
                        <a:buChar char="•"/>
                      </a:pPr>
                      <a:r>
                        <a:rPr lang="en-US" sz="1200" dirty="0" smtClean="0"/>
                        <a:t>MUSIC, </a:t>
                      </a:r>
                    </a:p>
                    <a:p>
                      <a:pPr marL="171450" indent="-171450">
                        <a:buFont typeface="Arial" panose="020B0604020202020204" pitchFamily="34" charset="0"/>
                        <a:buChar char="•"/>
                      </a:pPr>
                      <a:r>
                        <a:rPr lang="en-US" sz="1200" dirty="0" smtClean="0"/>
                        <a:t>Other projects that require distributed persistent store</a:t>
                      </a:r>
                      <a:endParaRPr lang="en-US" sz="1200" dirty="0"/>
                    </a:p>
                  </a:txBody>
                  <a:tcPr/>
                </a:tc>
                <a:tc>
                  <a:txBody>
                    <a:bodyPr/>
                    <a:lstStyle/>
                    <a:p>
                      <a:r>
                        <a:rPr lang="en-US" sz="1200" dirty="0" smtClean="0"/>
                        <a:t>Low (Not yet in major Release) </a:t>
                      </a:r>
                      <a:endParaRPr lang="en-US" sz="1200" dirty="0"/>
                    </a:p>
                  </a:txBody>
                  <a:tcPr/>
                </a:tc>
                <a:tc>
                  <a:txBody>
                    <a:bodyPr/>
                    <a:lstStyle/>
                    <a:p>
                      <a:r>
                        <a:rPr lang="en-US" sz="1200" dirty="0" smtClean="0"/>
                        <a:t>No</a:t>
                      </a:r>
                      <a:r>
                        <a:rPr lang="en-US" sz="1200" baseline="0" dirty="0" smtClean="0"/>
                        <a:t> known companies . Good contributor base (70) </a:t>
                      </a:r>
                      <a:endParaRPr lang="en-US" sz="1200" dirty="0"/>
                    </a:p>
                  </a:txBody>
                  <a:tcPr/>
                </a:tc>
                <a:tc>
                  <a:txBody>
                    <a:bodyPr/>
                    <a:lstStyle/>
                    <a:p>
                      <a:pPr marL="171450" indent="-171450">
                        <a:buFont typeface="Arial" panose="020B0604020202020204" pitchFamily="34" charset="0"/>
                        <a:buChar char="•"/>
                      </a:pPr>
                      <a:r>
                        <a:rPr lang="en-US" sz="1200" dirty="0" smtClean="0"/>
                        <a:t>Not recommended.</a:t>
                      </a:r>
                      <a:r>
                        <a:rPr lang="en-US" sz="1200" baseline="0" dirty="0" smtClean="0"/>
                        <a:t> </a:t>
                      </a:r>
                    </a:p>
                    <a:p>
                      <a:pPr marL="171450" indent="-171450">
                        <a:buFont typeface="Arial" panose="020B0604020202020204" pitchFamily="34" charset="0"/>
                        <a:buChar char="•"/>
                      </a:pPr>
                      <a:r>
                        <a:rPr lang="en-US" sz="1200" baseline="0" dirty="0" smtClean="0"/>
                        <a:t>Low maturity and no known deployment. </a:t>
                      </a:r>
                      <a:endParaRPr lang="en-US" sz="1200" dirty="0"/>
                    </a:p>
                  </a:txBody>
                  <a:tcPr/>
                </a:tc>
              </a:tr>
              <a:tr h="648664">
                <a:tc>
                  <a:txBody>
                    <a:bodyPr/>
                    <a:lstStyle/>
                    <a:p>
                      <a:pPr marL="171450" indent="-171450">
                        <a:buFont typeface="Arial" panose="020B0604020202020204" pitchFamily="34" charset="0"/>
                        <a:buChar char="•"/>
                      </a:pPr>
                      <a:r>
                        <a:rPr lang="en-US" sz="1200" dirty="0" smtClean="0"/>
                        <a:t>SPIFFE (Spec)</a:t>
                      </a:r>
                    </a:p>
                    <a:p>
                      <a:pPr marL="171450" indent="-171450">
                        <a:buFont typeface="Arial" panose="020B0604020202020204" pitchFamily="34" charset="0"/>
                        <a:buChar char="•"/>
                      </a:pPr>
                      <a:r>
                        <a:rPr lang="en-US" sz="1200" dirty="0" smtClean="0"/>
                        <a:t>SPIRE (Implementation) – Service Identity </a:t>
                      </a:r>
                      <a:r>
                        <a:rPr lang="en-US" sz="1200" dirty="0" err="1" smtClean="0"/>
                        <a:t>Mgmnt</a:t>
                      </a:r>
                      <a:endParaRPr lang="en-US" sz="1200" dirty="0"/>
                    </a:p>
                  </a:txBody>
                  <a:tcPr/>
                </a:tc>
                <a:tc>
                  <a:txBody>
                    <a:bodyPr/>
                    <a:lstStyle/>
                    <a:p>
                      <a:r>
                        <a:rPr lang="en-US" sz="1200" dirty="0" smtClean="0"/>
                        <a:t>MSB</a:t>
                      </a:r>
                      <a:r>
                        <a:rPr lang="en-US" sz="1200" baseline="0" dirty="0" smtClean="0"/>
                        <a:t>,AAF (Service Identity Management) </a:t>
                      </a:r>
                      <a:endParaRPr lang="en-US" sz="1200" dirty="0"/>
                    </a:p>
                  </a:txBody>
                  <a:tcPr/>
                </a:tc>
                <a:tc>
                  <a:txBody>
                    <a:bodyPr/>
                    <a:lstStyle/>
                    <a:p>
                      <a:r>
                        <a:rPr lang="en-US" sz="1200" dirty="0" smtClean="0"/>
                        <a:t>Low</a:t>
                      </a:r>
                      <a:endParaRPr lang="en-US" sz="1200" dirty="0"/>
                    </a:p>
                  </a:txBody>
                  <a:tcPr/>
                </a:tc>
                <a:tc>
                  <a:txBody>
                    <a:bodyPr/>
                    <a:lstStyle/>
                    <a:p>
                      <a:r>
                        <a:rPr lang="en-US" sz="1200" dirty="0" err="1" smtClean="0"/>
                        <a:t>Scytale</a:t>
                      </a:r>
                      <a:r>
                        <a:rPr lang="en-US" sz="1200" dirty="0" smtClean="0"/>
                        <a:t> , </a:t>
                      </a:r>
                      <a:r>
                        <a:rPr lang="en-US" sz="1200" dirty="0" err="1" smtClean="0"/>
                        <a:t>Istio</a:t>
                      </a:r>
                      <a:r>
                        <a:rPr lang="en-US" sz="1200" dirty="0" smtClean="0"/>
                        <a:t> </a:t>
                      </a:r>
                      <a:endParaRPr lang="en-US" sz="1200" dirty="0"/>
                    </a:p>
                  </a:txBody>
                  <a:tcPr/>
                </a:tc>
                <a:tc>
                  <a:txBody>
                    <a:bodyPr/>
                    <a:lstStyle/>
                    <a:p>
                      <a:pPr marL="171450" indent="-171450">
                        <a:buFont typeface="Arial" panose="020B0604020202020204" pitchFamily="34" charset="0"/>
                        <a:buChar char="•"/>
                      </a:pPr>
                      <a:r>
                        <a:rPr lang="en-US" sz="1200" dirty="0" smtClean="0"/>
                        <a:t>No. Similar capabilities in MSB and AAF. But</a:t>
                      </a:r>
                      <a:r>
                        <a:rPr lang="en-US" sz="1200" baseline="0" dirty="0" smtClean="0"/>
                        <a:t> low maturity level. </a:t>
                      </a:r>
                      <a:r>
                        <a:rPr lang="en-US" sz="1200" baseline="0" dirty="0" err="1" smtClean="0"/>
                        <a:t>Istio</a:t>
                      </a:r>
                      <a:r>
                        <a:rPr lang="en-US" sz="1200" baseline="0" dirty="0" smtClean="0"/>
                        <a:t>- </a:t>
                      </a:r>
                      <a:r>
                        <a:rPr lang="en-US" sz="1200" baseline="0" dirty="0" err="1" smtClean="0"/>
                        <a:t>Auth</a:t>
                      </a:r>
                      <a:r>
                        <a:rPr lang="en-US" sz="1200" baseline="0" dirty="0" smtClean="0"/>
                        <a:t> seems to incorporate this.  </a:t>
                      </a:r>
                    </a:p>
                    <a:p>
                      <a:pPr marL="171450" indent="-171450">
                        <a:buFont typeface="Arial" panose="020B0604020202020204" pitchFamily="34" charset="0"/>
                        <a:buChar char="•"/>
                      </a:pPr>
                      <a:r>
                        <a:rPr lang="en-US" sz="1200" baseline="0" dirty="0" smtClean="0"/>
                        <a:t>AAF and MSB to comment. </a:t>
                      </a:r>
                      <a:endParaRPr lang="en-US" sz="1200" dirty="0"/>
                    </a:p>
                  </a:txBody>
                  <a:tcPr/>
                </a:tc>
              </a:tr>
              <a:tr h="1019329">
                <a:tc>
                  <a:txBody>
                    <a:bodyPr/>
                    <a:lstStyle/>
                    <a:p>
                      <a:r>
                        <a:rPr lang="en-US" sz="1200" dirty="0" smtClean="0"/>
                        <a:t>Open Policy Agent</a:t>
                      </a:r>
                      <a:endParaRPr lang="en-US" sz="1200" dirty="0"/>
                    </a:p>
                  </a:txBody>
                  <a:tcPr/>
                </a:tc>
                <a:tc>
                  <a:txBody>
                    <a:bodyPr/>
                    <a:lstStyle/>
                    <a:p>
                      <a:r>
                        <a:rPr lang="en-US" sz="1200" dirty="0" smtClean="0"/>
                        <a:t>Policy,</a:t>
                      </a:r>
                      <a:r>
                        <a:rPr lang="en-US" sz="1200" baseline="0" dirty="0" smtClean="0"/>
                        <a:t> MSB</a:t>
                      </a:r>
                      <a:endParaRPr lang="en-US" sz="1200" dirty="0"/>
                    </a:p>
                  </a:txBody>
                  <a:tcPr/>
                </a:tc>
                <a:tc>
                  <a:txBody>
                    <a:bodyPr/>
                    <a:lstStyle/>
                    <a:p>
                      <a:r>
                        <a:rPr lang="en-US" sz="1200" dirty="0" smtClean="0"/>
                        <a:t>Low</a:t>
                      </a:r>
                      <a:endParaRPr lang="en-US" sz="1200" dirty="0"/>
                    </a:p>
                  </a:txBody>
                  <a:tcPr/>
                </a:tc>
                <a:tc>
                  <a:txBody>
                    <a:bodyPr/>
                    <a:lstStyle/>
                    <a:p>
                      <a:r>
                        <a:rPr lang="en-US" sz="1200" dirty="0" smtClean="0"/>
                        <a:t>No known</a:t>
                      </a:r>
                      <a:r>
                        <a:rPr lang="en-US" sz="1200" baseline="0" dirty="0" smtClean="0"/>
                        <a:t> companies </a:t>
                      </a:r>
                      <a:endParaRPr lang="en-US" sz="1200" dirty="0"/>
                    </a:p>
                  </a:txBody>
                  <a:tcPr/>
                </a:tc>
                <a:tc>
                  <a:txBody>
                    <a:bodyPr/>
                    <a:lstStyle/>
                    <a:p>
                      <a:r>
                        <a:rPr lang="en-US" sz="1200" dirty="0" smtClean="0"/>
                        <a:t>No. This is primarily meant for controlling</a:t>
                      </a:r>
                      <a:r>
                        <a:rPr lang="en-US" sz="1200" baseline="0" dirty="0" smtClean="0"/>
                        <a:t> the MS behavior through policy with a daemon deployed along side the service</a:t>
                      </a:r>
                      <a:r>
                        <a:rPr lang="en-US" sz="1200" dirty="0" smtClean="0"/>
                        <a:t>. Not recommended immediately</a:t>
                      </a:r>
                      <a:r>
                        <a:rPr lang="en-US" sz="1200" baseline="0" dirty="0" smtClean="0"/>
                        <a:t> due to maturity issues. Based on maturity can be considered to position this as a PDP per component (Policy team to confirm)  </a:t>
                      </a:r>
                      <a:endParaRPr lang="en-US" sz="1200" dirty="0"/>
                    </a:p>
                  </a:txBody>
                  <a:tcPr/>
                </a:tc>
              </a:tr>
              <a:tr h="1019329">
                <a:tc>
                  <a:txBody>
                    <a:bodyPr/>
                    <a:lstStyle/>
                    <a:p>
                      <a:r>
                        <a:rPr lang="en-US" sz="1200" dirty="0" smtClean="0"/>
                        <a:t>NATS (NAT Server)  - Messaging,</a:t>
                      </a:r>
                      <a:r>
                        <a:rPr lang="en-US" sz="1200" baseline="0" dirty="0" smtClean="0"/>
                        <a:t> Publish/Subscribe, Request Reply, Queuing </a:t>
                      </a:r>
                      <a:endParaRPr lang="en-US" sz="1200" dirty="0"/>
                    </a:p>
                  </a:txBody>
                  <a:tcPr/>
                </a:tc>
                <a:tc>
                  <a:txBody>
                    <a:bodyPr/>
                    <a:lstStyle/>
                    <a:p>
                      <a:r>
                        <a:rPr lang="en-US" sz="1200" dirty="0" smtClean="0"/>
                        <a:t>MSB</a:t>
                      </a:r>
                      <a:endParaRPr lang="en-US" sz="1200" dirty="0"/>
                    </a:p>
                  </a:txBody>
                  <a:tcPr/>
                </a:tc>
                <a:tc>
                  <a:txBody>
                    <a:bodyPr/>
                    <a:lstStyle/>
                    <a:p>
                      <a:r>
                        <a:rPr lang="en-US" sz="1200" dirty="0" smtClean="0"/>
                        <a:t>Medium</a:t>
                      </a:r>
                      <a:endParaRPr lang="en-US" sz="1200" dirty="0"/>
                    </a:p>
                  </a:txBody>
                  <a:tcPr/>
                </a:tc>
                <a:tc>
                  <a:txBody>
                    <a:bodyPr/>
                    <a:lstStyle/>
                    <a:p>
                      <a:r>
                        <a:rPr lang="en-US" sz="1200" dirty="0" smtClean="0"/>
                        <a:t>Healthy contributor base – used by Ericsson,</a:t>
                      </a:r>
                      <a:r>
                        <a:rPr lang="en-US" sz="1200" baseline="0" dirty="0" smtClean="0"/>
                        <a:t> HTC, Siemens, VMWare</a:t>
                      </a:r>
                      <a:endParaRPr lang="en-US" sz="1200" dirty="0"/>
                    </a:p>
                  </a:txBody>
                  <a:tcPr/>
                </a:tc>
                <a:tc>
                  <a:txBody>
                    <a:bodyPr/>
                    <a:lstStyle/>
                    <a:p>
                      <a:r>
                        <a:rPr lang="en-US" sz="1200" dirty="0" smtClean="0"/>
                        <a:t>Require evaluation. Similar capabilities like MSB.</a:t>
                      </a:r>
                      <a:r>
                        <a:rPr lang="en-US" sz="1200" baseline="0" dirty="0" smtClean="0"/>
                        <a:t> Supports different types of communication models. Uses a proprietary messaging format (</a:t>
                      </a:r>
                      <a:r>
                        <a:rPr lang="en-US" sz="1200" baseline="0" dirty="0" err="1" smtClean="0"/>
                        <a:t>gnatd</a:t>
                      </a:r>
                      <a:r>
                        <a:rPr lang="en-US" sz="1200" baseline="0" dirty="0" smtClean="0"/>
                        <a:t>) which is claimed to be efficient. May be useful if we want to unify communication models under single project  (but will require lot of refactoring) </a:t>
                      </a:r>
                      <a:endParaRPr lang="en-US" sz="1200" dirty="0"/>
                    </a:p>
                  </a:txBody>
                  <a:tcPr/>
                </a:tc>
              </a:tr>
              <a:tr h="648664">
                <a:tc>
                  <a:txBody>
                    <a:bodyPr/>
                    <a:lstStyle/>
                    <a:p>
                      <a:r>
                        <a:rPr lang="en-US" sz="1200" dirty="0" smtClean="0"/>
                        <a:t>Core DNS (DNS functionality, Service discovery) </a:t>
                      </a:r>
                      <a:endParaRPr lang="en-US" sz="1200" dirty="0"/>
                    </a:p>
                  </a:txBody>
                  <a:tcPr/>
                </a:tc>
                <a:tc>
                  <a:txBody>
                    <a:bodyPr/>
                    <a:lstStyle/>
                    <a:p>
                      <a:r>
                        <a:rPr lang="en-US" sz="1200" dirty="0" smtClean="0"/>
                        <a:t>MSB , DNS VM</a:t>
                      </a:r>
                      <a:endParaRPr lang="en-US" sz="1200" dirty="0"/>
                    </a:p>
                  </a:txBody>
                  <a:tcPr/>
                </a:tc>
                <a:tc>
                  <a:txBody>
                    <a:bodyPr/>
                    <a:lstStyle/>
                    <a:p>
                      <a:r>
                        <a:rPr lang="en-US" sz="1200" dirty="0" smtClean="0"/>
                        <a:t>Medium</a:t>
                      </a:r>
                      <a:endParaRPr lang="en-US" sz="1200" dirty="0"/>
                    </a:p>
                  </a:txBody>
                  <a:tcPr/>
                </a:tc>
                <a:tc>
                  <a:txBody>
                    <a:bodyPr/>
                    <a:lstStyle/>
                    <a:p>
                      <a:r>
                        <a:rPr lang="en-US" sz="1200" dirty="0" smtClean="0"/>
                        <a:t>Healthy contributor base (80+). Used by Sound Cloud, MIT</a:t>
                      </a:r>
                      <a:endParaRPr lang="en-US" sz="1200" dirty="0"/>
                    </a:p>
                  </a:txBody>
                  <a:tcPr/>
                </a:tc>
                <a:tc>
                  <a:txBody>
                    <a:bodyPr/>
                    <a:lstStyle/>
                    <a:p>
                      <a:r>
                        <a:rPr lang="en-US" sz="1200" dirty="0" smtClean="0"/>
                        <a:t>Require evaluation. Already part of K8S v 1.9 onwards.</a:t>
                      </a:r>
                      <a:r>
                        <a:rPr lang="en-US" sz="1200" baseline="0" dirty="0" smtClean="0"/>
                        <a:t> Need to see if the scope is limited to K8S cluster and containers. </a:t>
                      </a:r>
                      <a:endParaRPr lang="en-US" sz="1200" dirty="0"/>
                    </a:p>
                  </a:txBody>
                  <a:tcPr/>
                </a:tc>
              </a:tr>
            </a:tbl>
          </a:graphicData>
        </a:graphic>
      </p:graphicFrame>
      <p:sp>
        <p:nvSpPr>
          <p:cNvPr id="6" name="TextBox 5"/>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274726641"/>
      </p:ext>
    </p:extLst>
  </p:cSld>
  <p:clrMapOvr>
    <a:masterClrMapping/>
  </p:clrMapOvr>
  <p:transition>
    <p:wipe dir="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31</a:t>
            </a:fld>
            <a:endParaRPr lang="en-US" dirty="0"/>
          </a:p>
        </p:txBody>
      </p:sp>
      <p:sp>
        <p:nvSpPr>
          <p:cNvPr id="3" name="Title 2"/>
          <p:cNvSpPr>
            <a:spLocks noGrp="1"/>
          </p:cNvSpPr>
          <p:nvPr>
            <p:ph type="title"/>
          </p:nvPr>
        </p:nvSpPr>
        <p:spPr/>
        <p:txBody>
          <a:bodyPr>
            <a:noAutofit/>
          </a:bodyPr>
          <a:lstStyle/>
          <a:p>
            <a:pPr algn="ctr"/>
            <a:r>
              <a:rPr lang="en-US" b="1" dirty="0" err="1" smtClean="0"/>
              <a:t>gRPC</a:t>
            </a:r>
            <a:r>
              <a:rPr lang="en-US" b="1" dirty="0" smtClean="0"/>
              <a:t>/</a:t>
            </a:r>
            <a:r>
              <a:rPr lang="en-US" b="1" dirty="0" err="1" smtClean="0"/>
              <a:t>gNMI</a:t>
            </a:r>
            <a:r>
              <a:rPr lang="en-US" b="1" dirty="0" smtClean="0"/>
              <a:t>/</a:t>
            </a:r>
            <a:r>
              <a:rPr lang="en-US" b="1" dirty="0" err="1" smtClean="0"/>
              <a:t>gNOI</a:t>
            </a:r>
            <a:r>
              <a:rPr lang="en-US" b="1" dirty="0" smtClean="0"/>
              <a:t> Views </a:t>
            </a:r>
            <a:endParaRPr lang="en-US" b="1" dirty="0"/>
          </a:p>
        </p:txBody>
      </p:sp>
      <p:graphicFrame>
        <p:nvGraphicFramePr>
          <p:cNvPr id="5" name="Table 4"/>
          <p:cNvGraphicFramePr>
            <a:graphicFrameLocks noGrp="1"/>
          </p:cNvGraphicFramePr>
          <p:nvPr>
            <p:extLst/>
          </p:nvPr>
        </p:nvGraphicFramePr>
        <p:xfrm>
          <a:off x="0" y="936670"/>
          <a:ext cx="12176061" cy="5526206"/>
        </p:xfrm>
        <a:graphic>
          <a:graphicData uri="http://schemas.openxmlformats.org/drawingml/2006/table">
            <a:tbl>
              <a:tblPr firstRow="1" bandRow="1">
                <a:tableStyleId>{5C22544A-7EE6-4342-B048-85BDC9FD1C3A}</a:tableStyleId>
              </a:tblPr>
              <a:tblGrid>
                <a:gridCol w="2149960"/>
                <a:gridCol w="3562418"/>
                <a:gridCol w="3419667"/>
                <a:gridCol w="3044016"/>
              </a:tblGrid>
              <a:tr h="310870">
                <a:tc>
                  <a:txBody>
                    <a:bodyPr/>
                    <a:lstStyle/>
                    <a:p>
                      <a:r>
                        <a:rPr lang="en-US" sz="1400" dirty="0" smtClean="0"/>
                        <a:t>Characteristic</a:t>
                      </a:r>
                      <a:endParaRPr lang="en-US" sz="1400" dirty="0"/>
                    </a:p>
                  </a:txBody>
                  <a:tcPr/>
                </a:tc>
                <a:tc>
                  <a:txBody>
                    <a:bodyPr/>
                    <a:lstStyle/>
                    <a:p>
                      <a:r>
                        <a:rPr lang="en-US" sz="1400" dirty="0" err="1" smtClean="0"/>
                        <a:t>gNOI</a:t>
                      </a:r>
                      <a:endParaRPr lang="en-US" sz="1400" dirty="0"/>
                    </a:p>
                  </a:txBody>
                  <a:tcPr>
                    <a:solidFill>
                      <a:schemeClr val="bg2"/>
                    </a:solidFill>
                  </a:tcPr>
                </a:tc>
                <a:tc>
                  <a:txBody>
                    <a:bodyPr/>
                    <a:lstStyle/>
                    <a:p>
                      <a:r>
                        <a:rPr lang="en-US" sz="1400" dirty="0" err="1" smtClean="0"/>
                        <a:t>gNMI</a:t>
                      </a:r>
                      <a:endParaRPr lang="en-US" sz="1400" dirty="0"/>
                    </a:p>
                  </a:txBody>
                  <a:tcPr>
                    <a:solidFill>
                      <a:schemeClr val="bg2"/>
                    </a:solidFill>
                  </a:tcPr>
                </a:tc>
                <a:tc>
                  <a:txBody>
                    <a:bodyPr/>
                    <a:lstStyle/>
                    <a:p>
                      <a:r>
                        <a:rPr lang="en-US" sz="1400" dirty="0" err="1" smtClean="0"/>
                        <a:t>gRPC</a:t>
                      </a:r>
                      <a:endParaRPr lang="en-US" sz="1400" dirty="0"/>
                    </a:p>
                  </a:txBody>
                  <a:tcPr/>
                </a:tc>
              </a:tr>
              <a:tr h="756408">
                <a:tc>
                  <a:txBody>
                    <a:bodyPr/>
                    <a:lstStyle/>
                    <a:p>
                      <a:r>
                        <a:rPr lang="en-US" sz="1400" dirty="0" smtClean="0"/>
                        <a:t>What</a:t>
                      </a:r>
                      <a:r>
                        <a:rPr lang="en-US" sz="1400" baseline="0" dirty="0" smtClean="0"/>
                        <a:t> is the focus </a:t>
                      </a:r>
                      <a:endParaRPr lang="en-US" sz="1400" dirty="0"/>
                    </a:p>
                  </a:txBody>
                  <a:tcPr/>
                </a:tc>
                <a:tc>
                  <a:txBody>
                    <a:bodyPr/>
                    <a:lstStyle/>
                    <a:p>
                      <a:r>
                        <a:rPr lang="en-US" sz="1400" dirty="0" err="1" smtClean="0"/>
                        <a:t>gRPC</a:t>
                      </a:r>
                      <a:r>
                        <a:rPr lang="en-US" sz="1400" dirty="0" smtClean="0"/>
                        <a:t> based operational interfaces to network devices </a:t>
                      </a:r>
                      <a:endParaRPr lang="en-US" sz="1400" dirty="0"/>
                    </a:p>
                  </a:txBody>
                  <a:tcPr>
                    <a:solidFill>
                      <a:schemeClr val="bg2"/>
                    </a:solidFill>
                  </a:tcPr>
                </a:tc>
                <a:tc>
                  <a:txBody>
                    <a:bodyPr/>
                    <a:lstStyle/>
                    <a:p>
                      <a:r>
                        <a:rPr lang="en-US" sz="1400" dirty="0" err="1" smtClean="0"/>
                        <a:t>gRPC</a:t>
                      </a:r>
                      <a:r>
                        <a:rPr lang="en-US" sz="1400" baseline="0" dirty="0" smtClean="0"/>
                        <a:t> based protocol for modification and retrieval of configuration from target device </a:t>
                      </a:r>
                      <a:endParaRPr lang="en-US" sz="1400" dirty="0"/>
                    </a:p>
                  </a:txBody>
                  <a:tcPr>
                    <a:solidFill>
                      <a:schemeClr val="bg2"/>
                    </a:solidFill>
                  </a:tcPr>
                </a:tc>
                <a:tc>
                  <a:txBody>
                    <a:bodyPr/>
                    <a:lstStyle/>
                    <a:p>
                      <a:r>
                        <a:rPr lang="en-US" sz="1400" dirty="0" smtClean="0"/>
                        <a:t>Generic RPC mechanism </a:t>
                      </a:r>
                      <a:endParaRPr lang="en-US" sz="1400" dirty="0"/>
                    </a:p>
                  </a:txBody>
                  <a:tcPr/>
                </a:tc>
              </a:tr>
              <a:tr h="581853">
                <a:tc>
                  <a:txBody>
                    <a:bodyPr/>
                    <a:lstStyle/>
                    <a:p>
                      <a:r>
                        <a:rPr lang="en-US" sz="1400" dirty="0" smtClean="0"/>
                        <a:t>What is available ? </a:t>
                      </a:r>
                      <a:endParaRPr lang="en-US" sz="1400" dirty="0"/>
                    </a:p>
                  </a:txBody>
                  <a:tcPr/>
                </a:tc>
                <a:tc>
                  <a:txBody>
                    <a:bodyPr/>
                    <a:lstStyle/>
                    <a:p>
                      <a:r>
                        <a:rPr lang="en-US" sz="1400" dirty="0" smtClean="0"/>
                        <a:t>Microservices which can be reused for enabling the interface</a:t>
                      </a:r>
                      <a:endParaRPr lang="en-US" sz="1400" dirty="0"/>
                    </a:p>
                  </a:txBody>
                  <a:tcPr>
                    <a:solidFill>
                      <a:schemeClr val="bg2"/>
                    </a:solidFill>
                  </a:tcPr>
                </a:tc>
                <a:tc>
                  <a:txBody>
                    <a:bodyPr/>
                    <a:lstStyle/>
                    <a:p>
                      <a:r>
                        <a:rPr lang="en-US" sz="1400" dirty="0" smtClean="0"/>
                        <a:t>Client library implementing</a:t>
                      </a:r>
                      <a:r>
                        <a:rPr lang="en-US" sz="1400" baseline="0" dirty="0" smtClean="0"/>
                        <a:t> network management interface </a:t>
                      </a:r>
                      <a:endParaRPr lang="en-US" sz="1400" dirty="0"/>
                    </a:p>
                  </a:txBody>
                  <a:tcPr>
                    <a:solidFill>
                      <a:schemeClr val="bg2"/>
                    </a:solidFill>
                  </a:tcPr>
                </a:tc>
                <a:tc>
                  <a:txBody>
                    <a:bodyPr/>
                    <a:lstStyle/>
                    <a:p>
                      <a:r>
                        <a:rPr lang="en-US" sz="1400" dirty="0" smtClean="0"/>
                        <a:t>Many implementations</a:t>
                      </a:r>
                      <a:r>
                        <a:rPr lang="en-US" sz="1400" baseline="0" dirty="0" smtClean="0"/>
                        <a:t> in different languages </a:t>
                      </a:r>
                      <a:endParaRPr lang="en-US" sz="1400" dirty="0"/>
                    </a:p>
                  </a:txBody>
                  <a:tcPr/>
                </a:tc>
              </a:tr>
              <a:tr h="310870">
                <a:tc>
                  <a:txBody>
                    <a:bodyPr/>
                    <a:lstStyle/>
                    <a:p>
                      <a:r>
                        <a:rPr lang="en-US" sz="1400" dirty="0" smtClean="0"/>
                        <a:t>Who is driving ?</a:t>
                      </a:r>
                      <a:endParaRPr lang="en-US" sz="1400" dirty="0"/>
                    </a:p>
                  </a:txBody>
                  <a:tcPr/>
                </a:tc>
                <a:tc>
                  <a:txBody>
                    <a:bodyPr/>
                    <a:lstStyle/>
                    <a:p>
                      <a:r>
                        <a:rPr lang="en-US" sz="1400" dirty="0" smtClean="0"/>
                        <a:t>Open </a:t>
                      </a:r>
                      <a:r>
                        <a:rPr lang="en-US" sz="1400" dirty="0" err="1" smtClean="0"/>
                        <a:t>Config</a:t>
                      </a:r>
                      <a:endParaRPr lang="en-US" sz="1400" dirty="0"/>
                    </a:p>
                  </a:txBody>
                  <a:tcPr>
                    <a:solidFill>
                      <a:schemeClr val="bg2"/>
                    </a:solidFill>
                  </a:tcPr>
                </a:tc>
                <a:tc>
                  <a:txBody>
                    <a:bodyPr/>
                    <a:lstStyle/>
                    <a:p>
                      <a:r>
                        <a:rPr lang="en-US" sz="1400" dirty="0" smtClean="0"/>
                        <a:t>Open </a:t>
                      </a:r>
                      <a:r>
                        <a:rPr lang="en-US" sz="1400" dirty="0" err="1" smtClean="0"/>
                        <a:t>Config</a:t>
                      </a:r>
                      <a:endParaRPr lang="en-US" sz="1400" dirty="0"/>
                    </a:p>
                  </a:txBody>
                  <a:tcPr>
                    <a:solidFill>
                      <a:schemeClr val="bg2"/>
                    </a:solidFill>
                  </a:tcPr>
                </a:tc>
                <a:tc>
                  <a:txBody>
                    <a:bodyPr/>
                    <a:lstStyle/>
                    <a:p>
                      <a:r>
                        <a:rPr lang="en-US" sz="1400" dirty="0" smtClean="0"/>
                        <a:t>Driven by CNCF</a:t>
                      </a:r>
                      <a:endParaRPr lang="en-US" sz="1400" dirty="0"/>
                    </a:p>
                  </a:txBody>
                  <a:tcPr/>
                </a:tc>
              </a:tr>
              <a:tr h="310870">
                <a:tc>
                  <a:txBody>
                    <a:bodyPr/>
                    <a:lstStyle/>
                    <a:p>
                      <a:r>
                        <a:rPr lang="en-US" sz="1400" dirty="0" smtClean="0"/>
                        <a:t>Contributors ?</a:t>
                      </a:r>
                      <a:endParaRPr lang="en-US" sz="1400" dirty="0"/>
                    </a:p>
                  </a:txBody>
                  <a:tcPr/>
                </a:tc>
                <a:tc>
                  <a:txBody>
                    <a:bodyPr/>
                    <a:lstStyle/>
                    <a:p>
                      <a:r>
                        <a:rPr lang="en-US" sz="1400" dirty="0" smtClean="0"/>
                        <a:t>Limited</a:t>
                      </a:r>
                      <a:endParaRPr lang="en-US" sz="1400" dirty="0"/>
                    </a:p>
                  </a:txBody>
                  <a:tcPr>
                    <a:solidFill>
                      <a:schemeClr val="bg2"/>
                    </a:solidFill>
                  </a:tcPr>
                </a:tc>
                <a:tc>
                  <a:txBody>
                    <a:bodyPr/>
                    <a:lstStyle/>
                    <a:p>
                      <a:r>
                        <a:rPr lang="en-US" sz="1400" dirty="0" smtClean="0"/>
                        <a:t>Limited </a:t>
                      </a:r>
                      <a:endParaRPr lang="en-US" sz="1400" dirty="0"/>
                    </a:p>
                  </a:txBody>
                  <a:tcPr>
                    <a:solidFill>
                      <a:schemeClr val="bg2"/>
                    </a:solidFill>
                  </a:tcPr>
                </a:tc>
                <a:tc>
                  <a:txBody>
                    <a:bodyPr/>
                    <a:lstStyle/>
                    <a:p>
                      <a:r>
                        <a:rPr lang="en-US" sz="1400" dirty="0" smtClean="0"/>
                        <a:t>Many </a:t>
                      </a:r>
                      <a:endParaRPr lang="en-US" sz="1400" dirty="0"/>
                    </a:p>
                  </a:txBody>
                  <a:tcPr/>
                </a:tc>
              </a:tr>
              <a:tr h="528479">
                <a:tc>
                  <a:txBody>
                    <a:bodyPr/>
                    <a:lstStyle/>
                    <a:p>
                      <a:r>
                        <a:rPr lang="en-US" sz="1400" dirty="0" smtClean="0"/>
                        <a:t>Where is it relevant in ONAP</a:t>
                      </a:r>
                      <a:endParaRPr lang="en-US" sz="1400" dirty="0"/>
                    </a:p>
                  </a:txBody>
                  <a:tcPr/>
                </a:tc>
                <a:tc>
                  <a:txBody>
                    <a:bodyPr/>
                    <a:lstStyle/>
                    <a:p>
                      <a:r>
                        <a:rPr lang="en-US" sz="1400" dirty="0" smtClean="0"/>
                        <a:t>SDNC, App-C, VF-C, DCAE  (all SBI)</a:t>
                      </a:r>
                      <a:endParaRPr lang="en-US" sz="1400" dirty="0"/>
                    </a:p>
                  </a:txBody>
                  <a:tcPr>
                    <a:solidFill>
                      <a:schemeClr val="bg2"/>
                    </a:solidFill>
                  </a:tcPr>
                </a:tc>
                <a:tc>
                  <a:txBody>
                    <a:bodyPr/>
                    <a:lstStyle/>
                    <a:p>
                      <a:r>
                        <a:rPr lang="en-US" sz="1400" dirty="0" smtClean="0"/>
                        <a:t>SDNC, DCAE, App-C, VF-C (all SBI) </a:t>
                      </a:r>
                      <a:endParaRPr lang="en-US" sz="1400" dirty="0"/>
                    </a:p>
                  </a:txBody>
                  <a:tcPr>
                    <a:solidFill>
                      <a:schemeClr val="bg2"/>
                    </a:solidFill>
                  </a:tcPr>
                </a:tc>
                <a:tc>
                  <a:txBody>
                    <a:bodyPr/>
                    <a:lstStyle/>
                    <a:p>
                      <a:r>
                        <a:rPr lang="en-US" sz="1400" dirty="0" smtClean="0"/>
                        <a:t>Between</a:t>
                      </a:r>
                      <a:r>
                        <a:rPr lang="en-US" sz="1400" baseline="0" dirty="0" smtClean="0"/>
                        <a:t> MS , ONAP and external systems </a:t>
                      </a:r>
                      <a:endParaRPr lang="en-US" sz="1400" dirty="0"/>
                    </a:p>
                  </a:txBody>
                  <a:tcPr/>
                </a:tc>
              </a:tr>
              <a:tr h="581853">
                <a:tc>
                  <a:txBody>
                    <a:bodyPr/>
                    <a:lstStyle/>
                    <a:p>
                      <a:r>
                        <a:rPr lang="en-US" sz="1400" dirty="0" smtClean="0"/>
                        <a:t>Dependency </a:t>
                      </a:r>
                      <a:endParaRPr lang="en-US" sz="1400" dirty="0"/>
                    </a:p>
                  </a:txBody>
                  <a:tcPr/>
                </a:tc>
                <a:tc>
                  <a:txBody>
                    <a:bodyPr/>
                    <a:lstStyle/>
                    <a:p>
                      <a:r>
                        <a:rPr lang="en-US" sz="1400" dirty="0" err="1" smtClean="0"/>
                        <a:t>gRPC</a:t>
                      </a:r>
                      <a:r>
                        <a:rPr lang="en-US" sz="1400" dirty="0" smtClean="0"/>
                        <a:t>, </a:t>
                      </a:r>
                      <a:r>
                        <a:rPr lang="en-US" sz="1400" dirty="0" err="1" smtClean="0"/>
                        <a:t>protobuf</a:t>
                      </a:r>
                      <a:endParaRPr lang="en-US" sz="1400" dirty="0"/>
                    </a:p>
                  </a:txBody>
                  <a:tcPr>
                    <a:solidFill>
                      <a:schemeClr val="bg2"/>
                    </a:solidFill>
                  </a:tcPr>
                </a:tc>
                <a:tc>
                  <a:txBody>
                    <a:bodyPr/>
                    <a:lstStyle/>
                    <a:p>
                      <a:r>
                        <a:rPr lang="en-US" sz="1400" dirty="0" err="1" smtClean="0"/>
                        <a:t>gRPC</a:t>
                      </a:r>
                      <a:r>
                        <a:rPr lang="en-US" sz="1400" dirty="0" smtClean="0"/>
                        <a:t>, </a:t>
                      </a:r>
                      <a:r>
                        <a:rPr lang="en-US" sz="1400" dirty="0" err="1" smtClean="0"/>
                        <a:t>protobuf</a:t>
                      </a:r>
                      <a:endParaRPr lang="en-US" sz="1400" dirty="0"/>
                    </a:p>
                  </a:txBody>
                  <a:tcPr>
                    <a:solidFill>
                      <a:schemeClr val="bg2"/>
                    </a:solidFill>
                  </a:tcPr>
                </a:tc>
                <a:tc>
                  <a:txBody>
                    <a:bodyPr/>
                    <a:lstStyle/>
                    <a:p>
                      <a:r>
                        <a:rPr lang="en-US" sz="1400" dirty="0" err="1" smtClean="0"/>
                        <a:t>gRPC</a:t>
                      </a:r>
                      <a:r>
                        <a:rPr lang="en-US" sz="1400" dirty="0" smtClean="0"/>
                        <a:t> Stub/Service</a:t>
                      </a:r>
                      <a:r>
                        <a:rPr lang="en-US" sz="1400" baseline="0" dirty="0" smtClean="0"/>
                        <a:t> implementation , </a:t>
                      </a:r>
                      <a:r>
                        <a:rPr lang="en-US" sz="1400" baseline="0" dirty="0" err="1" smtClean="0"/>
                        <a:t>protobuf</a:t>
                      </a:r>
                      <a:r>
                        <a:rPr lang="en-US" sz="1400" baseline="0" dirty="0" smtClean="0"/>
                        <a:t>. HTTP/2</a:t>
                      </a:r>
                      <a:endParaRPr lang="en-US" sz="1400" dirty="0"/>
                    </a:p>
                  </a:txBody>
                  <a:tcPr/>
                </a:tc>
              </a:tr>
              <a:tr h="1398915">
                <a:tc>
                  <a:txBody>
                    <a:bodyPr/>
                    <a:lstStyle/>
                    <a:p>
                      <a:r>
                        <a:rPr lang="en-US" sz="1400" dirty="0" smtClean="0"/>
                        <a:t>Why it is relevant ? </a:t>
                      </a:r>
                      <a:endParaRPr lang="en-US" sz="1400" dirty="0"/>
                    </a:p>
                  </a:txBody>
                  <a:tcPr/>
                </a:tc>
                <a:tc>
                  <a:txBody>
                    <a:bodyPr/>
                    <a:lstStyle/>
                    <a:p>
                      <a:r>
                        <a:rPr lang="en-US" sz="1400" dirty="0" err="1" smtClean="0"/>
                        <a:t>gRPC</a:t>
                      </a:r>
                      <a:r>
                        <a:rPr lang="en-US" sz="1400" baseline="0" dirty="0" smtClean="0"/>
                        <a:t> based, efficient communication, ready to use operational  </a:t>
                      </a:r>
                      <a:r>
                        <a:rPr lang="en-US" sz="1400" baseline="0" dirty="0" err="1" smtClean="0"/>
                        <a:t>protobuf</a:t>
                      </a:r>
                      <a:r>
                        <a:rPr lang="en-US" sz="1400" baseline="0" dirty="0" smtClean="0"/>
                        <a:t> specs</a:t>
                      </a:r>
                      <a:endParaRPr lang="en-US" sz="1400" dirty="0"/>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gRPC</a:t>
                      </a:r>
                      <a:r>
                        <a:rPr lang="en-US" sz="1400" baseline="0" dirty="0" smtClean="0"/>
                        <a:t> based, efficient communication, ready to use operational  </a:t>
                      </a:r>
                      <a:r>
                        <a:rPr lang="en-US" sz="1400" baseline="0" dirty="0" err="1" smtClean="0"/>
                        <a:t>protobuf</a:t>
                      </a:r>
                      <a:r>
                        <a:rPr lang="en-US" sz="1400" baseline="0" dirty="0" smtClean="0"/>
                        <a:t> specs</a:t>
                      </a:r>
                      <a:endParaRPr lang="en-US" sz="1400" dirty="0" smtClean="0"/>
                    </a:p>
                    <a:p>
                      <a:endParaRPr lang="en-US" sz="1400" dirty="0"/>
                    </a:p>
                  </a:txBody>
                  <a:tcPr>
                    <a:solidFill>
                      <a:schemeClr val="bg2"/>
                    </a:solidFill>
                  </a:tcPr>
                </a:tc>
                <a:tc>
                  <a:txBody>
                    <a:bodyPr/>
                    <a:lstStyle/>
                    <a:p>
                      <a:r>
                        <a:rPr lang="en-US" sz="1400" dirty="0" smtClean="0"/>
                        <a:t>Bidirectional, Asynchronous, Can be used for notifications or RPCs, low latency, can support many communication patterns , Can also support REST HTTP1.1 (proxy) . Very</a:t>
                      </a:r>
                      <a:r>
                        <a:rPr lang="en-US" sz="1400" baseline="0" dirty="0" smtClean="0"/>
                        <a:t> low dev overhead. </a:t>
                      </a:r>
                      <a:endParaRPr lang="en-US" sz="1400" dirty="0"/>
                    </a:p>
                  </a:txBody>
                  <a:tcPr/>
                </a:tc>
              </a:tr>
              <a:tr h="746088">
                <a:tc>
                  <a:txBody>
                    <a:bodyPr/>
                    <a:lstStyle/>
                    <a:p>
                      <a:r>
                        <a:rPr lang="en-US" sz="1400" dirty="0" smtClean="0"/>
                        <a:t>Recommended for ONAP ? </a:t>
                      </a:r>
                      <a:endParaRPr lang="en-US" sz="1400" dirty="0"/>
                    </a:p>
                  </a:txBody>
                  <a:tcPr/>
                </a:tc>
                <a:tc>
                  <a:txBody>
                    <a:bodyPr/>
                    <a:lstStyle/>
                    <a:p>
                      <a:r>
                        <a:rPr lang="en-US" sz="1400" dirty="0" smtClean="0"/>
                        <a:t>Need</a:t>
                      </a:r>
                      <a:r>
                        <a:rPr lang="en-US" sz="1400" baseline="0" dirty="0" smtClean="0"/>
                        <a:t> to check how many VNF vendors support this. </a:t>
                      </a:r>
                      <a:r>
                        <a:rPr lang="en-US" sz="1400" b="1" baseline="0" dirty="0" smtClean="0"/>
                        <a:t>May not be immediately</a:t>
                      </a:r>
                      <a:r>
                        <a:rPr lang="en-US" sz="1400" baseline="0" dirty="0" smtClean="0"/>
                        <a:t>. SDOs do not seem to endorse this yet</a:t>
                      </a:r>
                      <a:endParaRPr lang="en-US" sz="1400" dirty="0"/>
                    </a:p>
                  </a:txBody>
                  <a:tcPr>
                    <a:solidFill>
                      <a:schemeClr val="bg2"/>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Need</a:t>
                      </a:r>
                      <a:r>
                        <a:rPr lang="en-US" sz="1400" baseline="0" dirty="0" smtClean="0"/>
                        <a:t> to check how many VNF vendors support this. </a:t>
                      </a:r>
                      <a:r>
                        <a:rPr lang="en-US" sz="1400" b="1" baseline="0" dirty="0" smtClean="0"/>
                        <a:t>May not be immediately</a:t>
                      </a:r>
                      <a:r>
                        <a:rPr lang="en-US" sz="1400" baseline="0" dirty="0" smtClean="0"/>
                        <a:t>. SDOs do not seem to endorse this. yet</a:t>
                      </a:r>
                      <a:endParaRPr lang="en-US" sz="1400" dirty="0" smtClean="0"/>
                    </a:p>
                  </a:txBody>
                  <a:tcPr>
                    <a:solidFill>
                      <a:schemeClr val="bg2"/>
                    </a:solidFill>
                  </a:tcPr>
                </a:tc>
                <a:tc>
                  <a:txBody>
                    <a:bodyPr/>
                    <a:lstStyle/>
                    <a:p>
                      <a:r>
                        <a:rPr lang="en-US" sz="1400" dirty="0" smtClean="0"/>
                        <a:t>May be some wrapper rather than exposing </a:t>
                      </a:r>
                      <a:r>
                        <a:rPr lang="en-US" sz="1400" dirty="0" err="1" smtClean="0"/>
                        <a:t>gRPC</a:t>
                      </a:r>
                      <a:r>
                        <a:rPr lang="en-US" sz="1400" dirty="0" smtClean="0"/>
                        <a:t> directly to</a:t>
                      </a:r>
                      <a:r>
                        <a:rPr lang="en-US" sz="1400" baseline="0" dirty="0" smtClean="0"/>
                        <a:t> MS ?  (Service Mesh ?)</a:t>
                      </a:r>
                      <a:endParaRPr lang="en-US" sz="1400" dirty="0"/>
                    </a:p>
                  </a:txBody>
                  <a:tcPr/>
                </a:tc>
              </a:tr>
            </a:tbl>
          </a:graphicData>
        </a:graphic>
      </p:graphicFrame>
      <p:sp>
        <p:nvSpPr>
          <p:cNvPr id="7" name="TextBox 6"/>
          <p:cNvSpPr txBox="1"/>
          <p:nvPr/>
        </p:nvSpPr>
        <p:spPr>
          <a:xfrm>
            <a:off x="4513943" y="6462877"/>
            <a:ext cx="4218334" cy="369332"/>
          </a:xfrm>
          <a:prstGeom prst="rect">
            <a:avLst/>
          </a:prstGeom>
          <a:noFill/>
        </p:spPr>
        <p:txBody>
          <a:bodyPr wrap="none" rtlCol="0">
            <a:spAutoFit/>
          </a:bodyPr>
          <a:lstStyle/>
          <a:p>
            <a:r>
              <a:rPr lang="en-US" dirty="0" smtClean="0"/>
              <a:t>All options above may require Kubernetes  </a:t>
            </a:r>
            <a:endParaRPr lang="en-US" dirty="0"/>
          </a:p>
        </p:txBody>
      </p:sp>
      <p:sp>
        <p:nvSpPr>
          <p:cNvPr id="6" name="TextBox 5"/>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1062354242"/>
      </p:ext>
    </p:extLst>
  </p:cSld>
  <p:clrMapOvr>
    <a:masterClrMapping/>
  </p:clrMapOvr>
  <p:transition>
    <p:wipe dir="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32</a:t>
            </a:fld>
            <a:endParaRPr lang="en-US" dirty="0"/>
          </a:p>
        </p:txBody>
      </p:sp>
      <p:sp>
        <p:nvSpPr>
          <p:cNvPr id="3" name="Title 2"/>
          <p:cNvSpPr>
            <a:spLocks noGrp="1"/>
          </p:cNvSpPr>
          <p:nvPr>
            <p:ph type="title"/>
          </p:nvPr>
        </p:nvSpPr>
        <p:spPr/>
        <p:txBody>
          <a:bodyPr>
            <a:noAutofit/>
          </a:bodyPr>
          <a:lstStyle/>
          <a:p>
            <a:pPr algn="ctr"/>
            <a:r>
              <a:rPr lang="en-US" b="1" dirty="0" err="1" smtClean="0"/>
              <a:t>gRPC</a:t>
            </a:r>
            <a:r>
              <a:rPr lang="en-US" b="1" dirty="0" smtClean="0"/>
              <a:t> vs REST</a:t>
            </a:r>
            <a:endParaRPr lang="en-US" b="1" dirty="0"/>
          </a:p>
        </p:txBody>
      </p:sp>
      <p:graphicFrame>
        <p:nvGraphicFramePr>
          <p:cNvPr id="5" name="Table 4"/>
          <p:cNvGraphicFramePr>
            <a:graphicFrameLocks noGrp="1"/>
          </p:cNvGraphicFramePr>
          <p:nvPr>
            <p:extLst/>
          </p:nvPr>
        </p:nvGraphicFramePr>
        <p:xfrm>
          <a:off x="-3" y="979713"/>
          <a:ext cx="12176064" cy="5524478"/>
        </p:xfrm>
        <a:graphic>
          <a:graphicData uri="http://schemas.openxmlformats.org/drawingml/2006/table">
            <a:tbl>
              <a:tblPr firstRow="1" bandRow="1">
                <a:tableStyleId>{5C22544A-7EE6-4342-B048-85BDC9FD1C3A}</a:tableStyleId>
              </a:tblPr>
              <a:tblGrid>
                <a:gridCol w="4058688"/>
                <a:gridCol w="4058688"/>
                <a:gridCol w="4058688"/>
              </a:tblGrid>
              <a:tr h="618538">
                <a:tc>
                  <a:txBody>
                    <a:bodyPr/>
                    <a:lstStyle/>
                    <a:p>
                      <a:r>
                        <a:rPr lang="en-US" dirty="0" smtClean="0"/>
                        <a:t>Characteristic</a:t>
                      </a:r>
                      <a:endParaRPr lang="en-US" dirty="0"/>
                    </a:p>
                  </a:txBody>
                  <a:tcPr/>
                </a:tc>
                <a:tc>
                  <a:txBody>
                    <a:bodyPr/>
                    <a:lstStyle/>
                    <a:p>
                      <a:r>
                        <a:rPr lang="en-US" dirty="0" err="1" smtClean="0"/>
                        <a:t>gRPC</a:t>
                      </a:r>
                      <a:endParaRPr lang="en-US" dirty="0"/>
                    </a:p>
                  </a:txBody>
                  <a:tcPr/>
                </a:tc>
                <a:tc>
                  <a:txBody>
                    <a:bodyPr/>
                    <a:lstStyle/>
                    <a:p>
                      <a:r>
                        <a:rPr lang="en-US" dirty="0" smtClean="0"/>
                        <a:t>REST</a:t>
                      </a:r>
                      <a:endParaRPr lang="en-US" dirty="0"/>
                    </a:p>
                  </a:txBody>
                  <a:tcPr/>
                </a:tc>
              </a:tr>
              <a:tr h="618538">
                <a:tc>
                  <a:txBody>
                    <a:bodyPr/>
                    <a:lstStyle/>
                    <a:p>
                      <a:r>
                        <a:rPr lang="en-US" dirty="0" smtClean="0"/>
                        <a:t>Performance</a:t>
                      </a:r>
                      <a:endParaRPr lang="en-US" dirty="0"/>
                    </a:p>
                  </a:txBody>
                  <a:tcPr/>
                </a:tc>
                <a:tc>
                  <a:txBody>
                    <a:bodyPr/>
                    <a:lstStyle/>
                    <a:p>
                      <a:r>
                        <a:rPr lang="en-US" dirty="0" smtClean="0"/>
                        <a:t>Impressive</a:t>
                      </a:r>
                      <a:endParaRPr lang="en-US" dirty="0"/>
                    </a:p>
                  </a:txBody>
                  <a:tcPr/>
                </a:tc>
                <a:tc>
                  <a:txBody>
                    <a:bodyPr/>
                    <a:lstStyle/>
                    <a:p>
                      <a:r>
                        <a:rPr lang="en-US" dirty="0" smtClean="0"/>
                        <a:t>Relatively slow</a:t>
                      </a:r>
                      <a:endParaRPr lang="en-US" dirty="0"/>
                    </a:p>
                  </a:txBody>
                  <a:tcPr/>
                </a:tc>
              </a:tr>
              <a:tr h="618538">
                <a:tc>
                  <a:txBody>
                    <a:bodyPr/>
                    <a:lstStyle/>
                    <a:p>
                      <a:r>
                        <a:rPr lang="en-US" dirty="0" smtClean="0"/>
                        <a:t>Development overhead</a:t>
                      </a:r>
                      <a:endParaRPr lang="en-US" dirty="0"/>
                    </a:p>
                  </a:txBody>
                  <a:tcPr/>
                </a:tc>
                <a:tc>
                  <a:txBody>
                    <a:bodyPr/>
                    <a:lstStyle/>
                    <a:p>
                      <a:r>
                        <a:rPr lang="en-US" dirty="0" smtClean="0"/>
                        <a:t>Low (Stubs can be auto generated)</a:t>
                      </a:r>
                      <a:endParaRPr lang="en-US" dirty="0"/>
                    </a:p>
                  </a:txBody>
                  <a:tcPr/>
                </a:tc>
                <a:tc>
                  <a:txBody>
                    <a:bodyPr/>
                    <a:lstStyle/>
                    <a:p>
                      <a:r>
                        <a:rPr lang="en-US" dirty="0" smtClean="0"/>
                        <a:t>High </a:t>
                      </a:r>
                      <a:endParaRPr lang="en-US" dirty="0"/>
                    </a:p>
                  </a:txBody>
                  <a:tcPr/>
                </a:tc>
              </a:tr>
              <a:tr h="1525163">
                <a:tc>
                  <a:txBody>
                    <a:bodyPr/>
                    <a:lstStyle/>
                    <a:p>
                      <a:r>
                        <a:rPr lang="en-US" dirty="0" smtClean="0"/>
                        <a:t>Limitation</a:t>
                      </a:r>
                      <a:endParaRPr lang="en-US" dirty="0"/>
                    </a:p>
                  </a:txBody>
                  <a:tcPr/>
                </a:tc>
                <a:tc>
                  <a:txBody>
                    <a:bodyPr/>
                    <a:lstStyle/>
                    <a:p>
                      <a:r>
                        <a:rPr lang="en-US" dirty="0" smtClean="0"/>
                        <a:t>Version management, Compatibility, Requirement for retooling , Stub/Service</a:t>
                      </a:r>
                      <a:r>
                        <a:rPr lang="en-US" baseline="0" dirty="0" smtClean="0"/>
                        <a:t> Management</a:t>
                      </a:r>
                      <a:endParaRPr lang="en-US" dirty="0"/>
                    </a:p>
                  </a:txBody>
                  <a:tcPr/>
                </a:tc>
                <a:tc>
                  <a:txBody>
                    <a:bodyPr/>
                    <a:lstStyle/>
                    <a:p>
                      <a:r>
                        <a:rPr lang="en-US" dirty="0" smtClean="0"/>
                        <a:t>Processing overhead</a:t>
                      </a:r>
                      <a:endParaRPr lang="en-US" dirty="0"/>
                    </a:p>
                  </a:txBody>
                  <a:tcPr/>
                </a:tc>
              </a:tr>
              <a:tr h="1525163">
                <a:tc>
                  <a:txBody>
                    <a:bodyPr/>
                    <a:lstStyle/>
                    <a:p>
                      <a:r>
                        <a:rPr lang="en-US" dirty="0" smtClean="0"/>
                        <a:t>Compelling capabilities</a:t>
                      </a:r>
                      <a:endParaRPr lang="en-US" dirty="0"/>
                    </a:p>
                  </a:txBody>
                  <a:tcPr/>
                </a:tc>
                <a:tc>
                  <a:txBody>
                    <a:bodyPr/>
                    <a:lstStyle/>
                    <a:p>
                      <a:r>
                        <a:rPr lang="en-US" dirty="0" smtClean="0"/>
                        <a:t>Low development</a:t>
                      </a:r>
                      <a:r>
                        <a:rPr lang="en-US" baseline="0" dirty="0" smtClean="0"/>
                        <a:t> overhead, performance, communication patterns </a:t>
                      </a:r>
                      <a:endParaRPr lang="en-US" dirty="0"/>
                    </a:p>
                  </a:txBody>
                  <a:tcPr/>
                </a:tc>
                <a:tc>
                  <a:txBody>
                    <a:bodyPr/>
                    <a:lstStyle/>
                    <a:p>
                      <a:r>
                        <a:rPr lang="en-US" dirty="0" smtClean="0"/>
                        <a:t>Wide</a:t>
                      </a:r>
                      <a:r>
                        <a:rPr lang="en-US" baseline="0" dirty="0" smtClean="0"/>
                        <a:t> adoption, tool sets,  Developer familiarity</a:t>
                      </a:r>
                    </a:p>
                    <a:p>
                      <a:endParaRPr lang="en-US" dirty="0"/>
                    </a:p>
                  </a:txBody>
                  <a:tcPr/>
                </a:tc>
              </a:tr>
              <a:tr h="618538">
                <a:tc>
                  <a:txBody>
                    <a:bodyPr/>
                    <a:lstStyle/>
                    <a:p>
                      <a:r>
                        <a:rPr lang="en-US" dirty="0" smtClean="0"/>
                        <a:t>Where it best fits</a:t>
                      </a:r>
                      <a:endParaRPr lang="en-US" dirty="0"/>
                    </a:p>
                  </a:txBody>
                  <a:tcPr/>
                </a:tc>
                <a:tc>
                  <a:txBody>
                    <a:bodyPr/>
                    <a:lstStyle/>
                    <a:p>
                      <a:r>
                        <a:rPr lang="en-US" dirty="0" smtClean="0"/>
                        <a:t>Internal</a:t>
                      </a:r>
                      <a:r>
                        <a:rPr lang="en-US" baseline="0" dirty="0" smtClean="0"/>
                        <a:t> ONAP MS communication</a:t>
                      </a:r>
                      <a:endParaRPr lang="en-US" dirty="0"/>
                    </a:p>
                  </a:txBody>
                  <a:tcPr/>
                </a:tc>
                <a:tc>
                  <a:txBody>
                    <a:bodyPr/>
                    <a:lstStyle/>
                    <a:p>
                      <a:r>
                        <a:rPr lang="en-US" dirty="0" smtClean="0"/>
                        <a:t>ONAP External communication </a:t>
                      </a:r>
                      <a:endParaRPr lang="en-US" dirty="0"/>
                    </a:p>
                  </a:txBody>
                  <a:tcPr/>
                </a:tc>
              </a:tr>
            </a:tbl>
          </a:graphicData>
        </a:graphic>
      </p:graphicFrame>
      <p:sp>
        <p:nvSpPr>
          <p:cNvPr id="6" name="TextBox 5"/>
          <p:cNvSpPr txBox="1"/>
          <p:nvPr/>
        </p:nvSpPr>
        <p:spPr>
          <a:xfrm rot="2457111">
            <a:off x="10695227" y="448900"/>
            <a:ext cx="1549400" cy="369332"/>
          </a:xfrm>
          <a:prstGeom prst="rect">
            <a:avLst/>
          </a:prstGeom>
          <a:solidFill>
            <a:srgbClr val="FFFF00"/>
          </a:solidFill>
        </p:spPr>
        <p:txBody>
          <a:bodyPr wrap="square" rtlCol="0">
            <a:spAutoFit/>
          </a:bodyPr>
          <a:lstStyle/>
          <a:p>
            <a:r>
              <a:rPr lang="en-US" dirty="0" smtClean="0"/>
              <a:t>Under Review</a:t>
            </a:r>
            <a:endParaRPr lang="en-US" dirty="0"/>
          </a:p>
        </p:txBody>
      </p:sp>
    </p:spTree>
    <p:extLst>
      <p:ext uri="{BB962C8B-B14F-4D97-AF65-F5344CB8AC3E}">
        <p14:creationId xmlns:p14="http://schemas.microsoft.com/office/powerpoint/2010/main" val="3398375982"/>
      </p:ext>
    </p:extLst>
  </p:cSld>
  <p:clrMapOvr>
    <a:masterClrMapping/>
  </p:clrMapOvr>
  <p:transition>
    <p:wipe dir="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33</a:t>
            </a:fld>
            <a:endParaRPr lang="en-US" dirty="0"/>
          </a:p>
        </p:txBody>
      </p:sp>
      <p:sp>
        <p:nvSpPr>
          <p:cNvPr id="3" name="Title 2"/>
          <p:cNvSpPr>
            <a:spLocks noGrp="1"/>
          </p:cNvSpPr>
          <p:nvPr>
            <p:ph type="title"/>
          </p:nvPr>
        </p:nvSpPr>
        <p:spPr/>
        <p:txBody>
          <a:bodyPr>
            <a:normAutofit fontScale="90000"/>
          </a:bodyPr>
          <a:lstStyle/>
          <a:p>
            <a:pPr algn="ctr"/>
            <a:r>
              <a:rPr lang="en-US" b="1" dirty="0" smtClean="0"/>
              <a:t>Conclusions</a:t>
            </a:r>
            <a:endParaRPr lang="en-US" b="1" dirty="0"/>
          </a:p>
        </p:txBody>
      </p:sp>
      <p:sp>
        <p:nvSpPr>
          <p:cNvPr id="4" name="Text Placeholder 3"/>
          <p:cNvSpPr>
            <a:spLocks noGrp="1"/>
          </p:cNvSpPr>
          <p:nvPr>
            <p:ph type="body" sz="quarter" idx="10"/>
          </p:nvPr>
        </p:nvSpPr>
        <p:spPr>
          <a:xfrm>
            <a:off x="0" y="1138238"/>
            <a:ext cx="12176062" cy="5386051"/>
          </a:xfrm>
        </p:spPr>
        <p:txBody>
          <a:bodyPr>
            <a:normAutofit fontScale="92500" lnSpcReduction="10000"/>
          </a:bodyPr>
          <a:lstStyle/>
          <a:p>
            <a:r>
              <a:rPr lang="en-US" sz="3000" dirty="0" smtClean="0">
                <a:solidFill>
                  <a:schemeClr val="tx1"/>
                </a:solidFill>
                <a:latin typeface="Aharoni" panose="02010803020104030203" pitchFamily="2" charset="-79"/>
                <a:cs typeface="Aharoni" panose="02010803020104030203" pitchFamily="2" charset="-79"/>
              </a:rPr>
              <a:t>All three approaches bring in significant practical value. </a:t>
            </a:r>
          </a:p>
          <a:p>
            <a:r>
              <a:rPr lang="en-US" sz="3000" dirty="0" smtClean="0">
                <a:solidFill>
                  <a:schemeClr val="tx1"/>
                </a:solidFill>
                <a:latin typeface="Aharoni" panose="02010803020104030203" pitchFamily="2" charset="-79"/>
                <a:cs typeface="Aharoni" panose="02010803020104030203" pitchFamily="2" charset="-79"/>
              </a:rPr>
              <a:t>Among the three approaches, </a:t>
            </a:r>
            <a:r>
              <a:rPr lang="en-US" sz="3000" dirty="0" smtClean="0">
                <a:solidFill>
                  <a:srgbClr val="0070C0"/>
                </a:solidFill>
                <a:latin typeface="Aharoni" panose="02010803020104030203" pitchFamily="2" charset="-79"/>
                <a:cs typeface="Aharoni" panose="02010803020104030203" pitchFamily="2" charset="-79"/>
              </a:rPr>
              <a:t>Approach 2</a:t>
            </a:r>
            <a:r>
              <a:rPr lang="en-US" sz="3000" dirty="0" smtClean="0">
                <a:solidFill>
                  <a:schemeClr val="tx1"/>
                </a:solidFill>
                <a:latin typeface="Aharoni" panose="02010803020104030203" pitchFamily="2" charset="-79"/>
                <a:cs typeface="Aharoni" panose="02010803020104030203" pitchFamily="2" charset="-79"/>
              </a:rPr>
              <a:t> seems to be more favorable considering the ease of adoption and the </a:t>
            </a:r>
            <a:r>
              <a:rPr lang="en-US" sz="3000" dirty="0" smtClean="0">
                <a:solidFill>
                  <a:srgbClr val="0070C0"/>
                </a:solidFill>
                <a:latin typeface="Aharoni" panose="02010803020104030203" pitchFamily="2" charset="-79"/>
                <a:cs typeface="Aharoni" panose="02010803020104030203" pitchFamily="2" charset="-79"/>
              </a:rPr>
              <a:t>modularity</a:t>
            </a:r>
            <a:r>
              <a:rPr lang="en-US" sz="3000" dirty="0" smtClean="0">
                <a:solidFill>
                  <a:schemeClr val="tx1"/>
                </a:solidFill>
                <a:latin typeface="Aharoni" panose="02010803020104030203" pitchFamily="2" charset="-79"/>
                <a:cs typeface="Aharoni" panose="02010803020104030203" pitchFamily="2" charset="-79"/>
              </a:rPr>
              <a:t> that can be achieved </a:t>
            </a:r>
          </a:p>
          <a:p>
            <a:pPr lvl="1">
              <a:buFont typeface="Courier New" panose="02070309020205020404" pitchFamily="49" charset="0"/>
              <a:buChar char="o"/>
            </a:pPr>
            <a:r>
              <a:rPr lang="en-US" sz="2600" dirty="0" smtClean="0">
                <a:solidFill>
                  <a:srgbClr val="0070C0"/>
                </a:solidFill>
                <a:latin typeface="Aharoni" panose="02010803020104030203" pitchFamily="2" charset="-79"/>
                <a:cs typeface="Aharoni" panose="02010803020104030203" pitchFamily="2" charset="-79"/>
              </a:rPr>
              <a:t>Approach 1</a:t>
            </a:r>
            <a:r>
              <a:rPr lang="en-US" sz="2600" dirty="0" smtClean="0">
                <a:solidFill>
                  <a:schemeClr val="tx1"/>
                </a:solidFill>
                <a:latin typeface="Aharoni" panose="02010803020104030203" pitchFamily="2" charset="-79"/>
                <a:cs typeface="Aharoni" panose="02010803020104030203" pitchFamily="2" charset="-79"/>
              </a:rPr>
              <a:t> might require a major revamp across projects - the way Model states are maintained, propagated and acted upon. </a:t>
            </a:r>
          </a:p>
          <a:p>
            <a:pPr lvl="2">
              <a:buFont typeface="Wingdings" panose="05000000000000000000" pitchFamily="2" charset="2"/>
              <a:buChar char="ü"/>
            </a:pPr>
            <a:r>
              <a:rPr lang="en-US" sz="2200" dirty="0">
                <a:solidFill>
                  <a:schemeClr val="tx1"/>
                </a:solidFill>
                <a:latin typeface="Aharoni" panose="02010803020104030203" pitchFamily="2" charset="-79"/>
                <a:cs typeface="Aharoni" panose="02010803020104030203" pitchFamily="2" charset="-79"/>
              </a:rPr>
              <a:t>s</a:t>
            </a:r>
            <a:r>
              <a:rPr lang="en-US" sz="2200" dirty="0" smtClean="0">
                <a:solidFill>
                  <a:schemeClr val="tx1"/>
                </a:solidFill>
                <a:latin typeface="Aharoni" panose="02010803020104030203" pitchFamily="2" charset="-79"/>
                <a:cs typeface="Aharoni" panose="02010803020104030203" pitchFamily="2" charset="-79"/>
              </a:rPr>
              <a:t>o this approach may be considered for </a:t>
            </a:r>
            <a:r>
              <a:rPr lang="en-US" sz="2200" dirty="0" smtClean="0">
                <a:solidFill>
                  <a:srgbClr val="0070C0"/>
                </a:solidFill>
                <a:latin typeface="Aharoni" panose="02010803020104030203" pitchFamily="2" charset="-79"/>
                <a:cs typeface="Aharoni" panose="02010803020104030203" pitchFamily="2" charset="-79"/>
              </a:rPr>
              <a:t>long-term.</a:t>
            </a:r>
            <a:r>
              <a:rPr lang="en-US" sz="2200" dirty="0" smtClean="0">
                <a:solidFill>
                  <a:schemeClr val="tx1"/>
                </a:solidFill>
                <a:latin typeface="Aharoni" panose="02010803020104030203" pitchFamily="2" charset="-79"/>
                <a:cs typeface="Aharoni" panose="02010803020104030203" pitchFamily="2" charset="-79"/>
              </a:rPr>
              <a:t> </a:t>
            </a:r>
          </a:p>
          <a:p>
            <a:pPr lvl="1">
              <a:buFont typeface="Courier New" panose="02070309020205020404" pitchFamily="49" charset="0"/>
              <a:buChar char="o"/>
            </a:pPr>
            <a:r>
              <a:rPr lang="en-US" sz="2600" dirty="0">
                <a:solidFill>
                  <a:srgbClr val="0070C0"/>
                </a:solidFill>
                <a:latin typeface="Aharoni" panose="02010803020104030203" pitchFamily="2" charset="-79"/>
                <a:cs typeface="Aharoni" panose="02010803020104030203" pitchFamily="2" charset="-79"/>
              </a:rPr>
              <a:t>Approach 2</a:t>
            </a:r>
            <a:r>
              <a:rPr lang="en-US" sz="2600" dirty="0">
                <a:solidFill>
                  <a:schemeClr val="tx1"/>
                </a:solidFill>
                <a:latin typeface="Aharoni" panose="02010803020104030203" pitchFamily="2" charset="-79"/>
                <a:cs typeface="Aharoni" panose="02010803020104030203" pitchFamily="2" charset="-79"/>
              </a:rPr>
              <a:t> might be favorable from a component level </a:t>
            </a:r>
            <a:endParaRPr lang="en-US" sz="2600" dirty="0" smtClean="0">
              <a:solidFill>
                <a:schemeClr val="tx1"/>
              </a:solidFill>
              <a:latin typeface="Aharoni" panose="02010803020104030203" pitchFamily="2" charset="-79"/>
              <a:cs typeface="Aharoni" panose="02010803020104030203" pitchFamily="2" charset="-79"/>
            </a:endParaRPr>
          </a:p>
          <a:p>
            <a:pPr lvl="2">
              <a:buFont typeface="Wingdings" panose="05000000000000000000" pitchFamily="2" charset="2"/>
              <a:buChar char="ü"/>
            </a:pPr>
            <a:r>
              <a:rPr lang="en-US" sz="2200" dirty="0" smtClean="0">
                <a:solidFill>
                  <a:srgbClr val="0070C0"/>
                </a:solidFill>
                <a:latin typeface="Aharoni" panose="02010803020104030203" pitchFamily="2" charset="-79"/>
                <a:cs typeface="Aharoni" panose="02010803020104030203" pitchFamily="2" charset="-79"/>
              </a:rPr>
              <a:t>standard </a:t>
            </a:r>
            <a:r>
              <a:rPr lang="en-US" sz="2200" dirty="0">
                <a:solidFill>
                  <a:srgbClr val="0070C0"/>
                </a:solidFill>
                <a:latin typeface="Aharoni" panose="02010803020104030203" pitchFamily="2" charset="-79"/>
                <a:cs typeface="Aharoni" panose="02010803020104030203" pitchFamily="2" charset="-79"/>
              </a:rPr>
              <a:t>API </a:t>
            </a:r>
            <a:r>
              <a:rPr lang="en-US" sz="2200" dirty="0">
                <a:solidFill>
                  <a:schemeClr val="tx1"/>
                </a:solidFill>
                <a:latin typeface="Aharoni" panose="02010803020104030203" pitchFamily="2" charset="-79"/>
                <a:cs typeface="Aharoni" panose="02010803020104030203" pitchFamily="2" charset="-79"/>
              </a:rPr>
              <a:t>and </a:t>
            </a:r>
            <a:endParaRPr lang="en-US" sz="2200" dirty="0" smtClean="0">
              <a:solidFill>
                <a:schemeClr val="tx1"/>
              </a:solidFill>
              <a:latin typeface="Aharoni" panose="02010803020104030203" pitchFamily="2" charset="-79"/>
              <a:cs typeface="Aharoni" panose="02010803020104030203" pitchFamily="2" charset="-79"/>
            </a:endParaRPr>
          </a:p>
          <a:p>
            <a:pPr lvl="2">
              <a:buFont typeface="Wingdings" panose="05000000000000000000" pitchFamily="2" charset="2"/>
              <a:buChar char="ü"/>
            </a:pPr>
            <a:r>
              <a:rPr lang="en-US" sz="2200" dirty="0" smtClean="0">
                <a:solidFill>
                  <a:srgbClr val="0070C0"/>
                </a:solidFill>
                <a:latin typeface="Aharoni" panose="02010803020104030203" pitchFamily="2" charset="-79"/>
                <a:cs typeface="Aharoni" panose="02010803020104030203" pitchFamily="2" charset="-79"/>
              </a:rPr>
              <a:t>model </a:t>
            </a:r>
            <a:r>
              <a:rPr lang="en-US" sz="2200" dirty="0">
                <a:solidFill>
                  <a:srgbClr val="0070C0"/>
                </a:solidFill>
                <a:latin typeface="Aharoni" panose="02010803020104030203" pitchFamily="2" charset="-79"/>
                <a:cs typeface="Aharoni" panose="02010803020104030203" pitchFamily="2" charset="-79"/>
              </a:rPr>
              <a:t>alignment </a:t>
            </a:r>
            <a:r>
              <a:rPr lang="en-US" sz="2200" dirty="0">
                <a:solidFill>
                  <a:schemeClr val="tx1"/>
                </a:solidFill>
                <a:latin typeface="Aharoni" panose="02010803020104030203" pitchFamily="2" charset="-79"/>
                <a:cs typeface="Aharoni" panose="02010803020104030203" pitchFamily="2" charset="-79"/>
              </a:rPr>
              <a:t>point of view as flexible proxy components can be </a:t>
            </a:r>
            <a:r>
              <a:rPr lang="en-US" sz="2200" dirty="0" smtClean="0">
                <a:solidFill>
                  <a:schemeClr val="tx1"/>
                </a:solidFill>
                <a:latin typeface="Aharoni" panose="02010803020104030203" pitchFamily="2" charset="-79"/>
                <a:cs typeface="Aharoni" panose="02010803020104030203" pitchFamily="2" charset="-79"/>
              </a:rPr>
              <a:t>supported</a:t>
            </a:r>
          </a:p>
          <a:p>
            <a:pPr lvl="2">
              <a:buFont typeface="Wingdings" panose="05000000000000000000" pitchFamily="2" charset="2"/>
              <a:buChar char="ü"/>
            </a:pPr>
            <a:r>
              <a:rPr lang="en-US" sz="2200" dirty="0">
                <a:solidFill>
                  <a:schemeClr val="tx1"/>
                </a:solidFill>
                <a:latin typeface="Aharoni" panose="02010803020104030203" pitchFamily="2" charset="-79"/>
                <a:cs typeface="Aharoni" panose="02010803020104030203" pitchFamily="2" charset="-79"/>
              </a:rPr>
              <a:t>t</a:t>
            </a:r>
            <a:r>
              <a:rPr lang="en-US" sz="2200" dirty="0" smtClean="0">
                <a:solidFill>
                  <a:schemeClr val="tx1"/>
                </a:solidFill>
                <a:latin typeface="Aharoni" panose="02010803020104030203" pitchFamily="2" charset="-79"/>
                <a:cs typeface="Aharoni" panose="02010803020104030203" pitchFamily="2" charset="-79"/>
              </a:rPr>
              <a:t>his approach </a:t>
            </a:r>
            <a:r>
              <a:rPr lang="en-US" sz="2600" dirty="0" smtClean="0">
                <a:solidFill>
                  <a:schemeClr val="tx1"/>
                </a:solidFill>
                <a:latin typeface="Aharoni" panose="02010803020104030203" pitchFamily="2" charset="-79"/>
                <a:cs typeface="Aharoni" panose="02010803020104030203" pitchFamily="2" charset="-79"/>
              </a:rPr>
              <a:t>can </a:t>
            </a:r>
            <a:r>
              <a:rPr lang="en-US" sz="2600" dirty="0">
                <a:solidFill>
                  <a:schemeClr val="tx1"/>
                </a:solidFill>
                <a:latin typeface="Aharoni" panose="02010803020104030203" pitchFamily="2" charset="-79"/>
                <a:cs typeface="Aharoni" panose="02010803020104030203" pitchFamily="2" charset="-79"/>
              </a:rPr>
              <a:t>also leverage some of the concept of domain context pattern described </a:t>
            </a:r>
            <a:r>
              <a:rPr lang="en-US" sz="2600" dirty="0" smtClean="0">
                <a:solidFill>
                  <a:schemeClr val="tx1"/>
                </a:solidFill>
                <a:latin typeface="Aharoni" panose="02010803020104030203" pitchFamily="2" charset="-79"/>
                <a:cs typeface="Aharoni" panose="02010803020104030203" pitchFamily="2" charset="-79"/>
              </a:rPr>
              <a:t>in </a:t>
            </a:r>
            <a:r>
              <a:rPr lang="en-US" sz="2600" dirty="0">
                <a:solidFill>
                  <a:schemeClr val="tx1"/>
                </a:solidFill>
                <a:latin typeface="Aharoni" panose="02010803020104030203" pitchFamily="2" charset="-79"/>
                <a:cs typeface="Aharoni" panose="02010803020104030203" pitchFamily="2" charset="-79"/>
              </a:rPr>
              <a:t>approach </a:t>
            </a:r>
            <a:r>
              <a:rPr lang="en-US" sz="2600" dirty="0" smtClean="0">
                <a:solidFill>
                  <a:schemeClr val="tx1"/>
                </a:solidFill>
                <a:latin typeface="Aharoni" panose="02010803020104030203" pitchFamily="2" charset="-79"/>
                <a:cs typeface="Aharoni" panose="02010803020104030203" pitchFamily="2" charset="-79"/>
              </a:rPr>
              <a:t>1</a:t>
            </a:r>
          </a:p>
          <a:p>
            <a:pPr lvl="1">
              <a:buFont typeface="Courier New" panose="02070309020205020404" pitchFamily="49" charset="0"/>
              <a:buChar char="o"/>
            </a:pPr>
            <a:r>
              <a:rPr lang="en-US" sz="2600" dirty="0">
                <a:solidFill>
                  <a:srgbClr val="0070C0"/>
                </a:solidFill>
                <a:latin typeface="Aharoni" panose="02010803020104030203" pitchFamily="2" charset="-79"/>
                <a:cs typeface="Aharoni" panose="02010803020104030203" pitchFamily="2" charset="-79"/>
              </a:rPr>
              <a:t>Approach 3</a:t>
            </a:r>
            <a:r>
              <a:rPr lang="en-US" sz="2600" dirty="0">
                <a:solidFill>
                  <a:schemeClr val="tx1"/>
                </a:solidFill>
                <a:latin typeface="Aharoni" panose="02010803020104030203" pitchFamily="2" charset="-79"/>
                <a:cs typeface="Aharoni" panose="02010803020104030203" pitchFamily="2" charset="-79"/>
              </a:rPr>
              <a:t> is more of an </a:t>
            </a:r>
            <a:r>
              <a:rPr lang="en-US" sz="2600" dirty="0">
                <a:solidFill>
                  <a:srgbClr val="0070C0"/>
                </a:solidFill>
                <a:latin typeface="Aharoni" panose="02010803020104030203" pitchFamily="2" charset="-79"/>
                <a:cs typeface="Aharoni" panose="02010803020104030203" pitchFamily="2" charset="-79"/>
              </a:rPr>
              <a:t>implementation approach </a:t>
            </a:r>
            <a:r>
              <a:rPr lang="en-US" sz="2600" dirty="0">
                <a:solidFill>
                  <a:schemeClr val="tx1"/>
                </a:solidFill>
                <a:latin typeface="Aharoni" panose="02010803020104030203" pitchFamily="2" charset="-79"/>
                <a:cs typeface="Aharoni" panose="02010803020104030203" pitchFamily="2" charset="-79"/>
              </a:rPr>
              <a:t>with focus on discovery and interaction of </a:t>
            </a:r>
            <a:r>
              <a:rPr lang="en-US" sz="2600" dirty="0" smtClean="0">
                <a:solidFill>
                  <a:schemeClr val="tx1"/>
                </a:solidFill>
                <a:latin typeface="Aharoni" panose="02010803020104030203" pitchFamily="2" charset="-79"/>
                <a:cs typeface="Aharoni" panose="02010803020104030203" pitchFamily="2" charset="-79"/>
              </a:rPr>
              <a:t>the </a:t>
            </a:r>
            <a:r>
              <a:rPr lang="en-US" sz="2600" dirty="0" err="1" smtClean="0">
                <a:solidFill>
                  <a:schemeClr val="tx1"/>
                </a:solidFill>
                <a:latin typeface="Aharoni" panose="02010803020104030203" pitchFamily="2" charset="-79"/>
                <a:cs typeface="Aharoni" panose="02010803020104030203" pitchFamily="2" charset="-79"/>
              </a:rPr>
              <a:t>microservices</a:t>
            </a:r>
            <a:r>
              <a:rPr lang="en-US" sz="2600" dirty="0" smtClean="0">
                <a:solidFill>
                  <a:schemeClr val="tx1"/>
                </a:solidFill>
                <a:latin typeface="Aharoni" panose="02010803020104030203" pitchFamily="2" charset="-79"/>
                <a:cs typeface="Aharoni" panose="02010803020104030203" pitchFamily="2" charset="-79"/>
              </a:rPr>
              <a:t>. </a:t>
            </a:r>
            <a:endParaRPr lang="en-US" sz="2600" dirty="0">
              <a:solidFill>
                <a:schemeClr val="tx1"/>
              </a:solidFill>
              <a:latin typeface="Aharoni" panose="02010803020104030203" pitchFamily="2" charset="-79"/>
              <a:cs typeface="Aharoni" panose="02010803020104030203" pitchFamily="2" charset="-79"/>
            </a:endParaRPr>
          </a:p>
          <a:p>
            <a:pPr lvl="2">
              <a:buFont typeface="Wingdings" panose="05000000000000000000" pitchFamily="2" charset="2"/>
              <a:buChar char="ü"/>
            </a:pPr>
            <a:r>
              <a:rPr lang="en-US" sz="2200" dirty="0" err="1" smtClean="0">
                <a:solidFill>
                  <a:schemeClr val="tx1"/>
                </a:solidFill>
                <a:latin typeface="Aharoni" panose="02010803020104030203" pitchFamily="2" charset="-79"/>
                <a:cs typeface="Aharoni" panose="02010803020104030203" pitchFamily="2" charset="-79"/>
              </a:rPr>
              <a:t>MSes</a:t>
            </a:r>
            <a:r>
              <a:rPr lang="en-US" sz="2200" dirty="0" smtClean="0">
                <a:solidFill>
                  <a:schemeClr val="tx1"/>
                </a:solidFill>
                <a:latin typeface="Aharoni" panose="02010803020104030203" pitchFamily="2" charset="-79"/>
                <a:cs typeface="Aharoni" panose="02010803020104030203" pitchFamily="2" charset="-79"/>
              </a:rPr>
              <a:t> </a:t>
            </a:r>
            <a:r>
              <a:rPr lang="en-US" sz="2200" dirty="0">
                <a:solidFill>
                  <a:schemeClr val="tx1"/>
                </a:solidFill>
                <a:latin typeface="Aharoni" panose="02010803020104030203" pitchFamily="2" charset="-79"/>
                <a:cs typeface="Aharoni" panose="02010803020104030203" pitchFamily="2" charset="-79"/>
              </a:rPr>
              <a:t>still need to be structured well, consistent and follow cloud native principles to leverage benefit of this approach. </a:t>
            </a:r>
          </a:p>
          <a:p>
            <a:endParaRPr lang="en-US" sz="3000" dirty="0" smtClean="0">
              <a:latin typeface="Aharoni" panose="02010803020104030203" pitchFamily="2" charset="-79"/>
              <a:cs typeface="Aharoni" panose="02010803020104030203" pitchFamily="2" charset="-79"/>
            </a:endParaRPr>
          </a:p>
          <a:p>
            <a:endParaRPr lang="en-US" sz="2400" dirty="0"/>
          </a:p>
        </p:txBody>
      </p:sp>
    </p:spTree>
    <p:extLst>
      <p:ext uri="{BB962C8B-B14F-4D97-AF65-F5344CB8AC3E}">
        <p14:creationId xmlns:p14="http://schemas.microsoft.com/office/powerpoint/2010/main" val="279815628"/>
      </p:ext>
    </p:extLst>
  </p:cSld>
  <p:clrMapOvr>
    <a:masterClrMapping/>
  </p:clrMapOvr>
  <p:transition>
    <p:wipe dir="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34</a:t>
            </a:fld>
            <a:endParaRPr lang="en-US" dirty="0"/>
          </a:p>
        </p:txBody>
      </p:sp>
      <p:sp>
        <p:nvSpPr>
          <p:cNvPr id="3" name="Title 2"/>
          <p:cNvSpPr>
            <a:spLocks noGrp="1"/>
          </p:cNvSpPr>
          <p:nvPr>
            <p:ph type="title"/>
          </p:nvPr>
        </p:nvSpPr>
        <p:spPr/>
        <p:txBody>
          <a:bodyPr>
            <a:normAutofit fontScale="90000"/>
          </a:bodyPr>
          <a:lstStyle/>
          <a:p>
            <a:pPr algn="ctr"/>
            <a:r>
              <a:rPr lang="en-US" b="1" dirty="0" smtClean="0"/>
              <a:t>Recommendations for Casablanca (</a:t>
            </a:r>
            <a:r>
              <a:rPr lang="en-US" b="1" dirty="0" smtClean="0">
                <a:solidFill>
                  <a:srgbClr val="FF0000"/>
                </a:solidFill>
              </a:rPr>
              <a:t>Not Decided Yet</a:t>
            </a:r>
            <a:r>
              <a:rPr lang="en-US" b="1" dirty="0" smtClean="0"/>
              <a:t>) </a:t>
            </a:r>
            <a:endParaRPr lang="en-US" b="1" dirty="0"/>
          </a:p>
        </p:txBody>
      </p:sp>
      <p:sp>
        <p:nvSpPr>
          <p:cNvPr id="4" name="Text Placeholder 3"/>
          <p:cNvSpPr>
            <a:spLocks noGrp="1"/>
          </p:cNvSpPr>
          <p:nvPr>
            <p:ph type="body" sz="quarter" idx="10"/>
          </p:nvPr>
        </p:nvSpPr>
        <p:spPr>
          <a:xfrm>
            <a:off x="0" y="1167942"/>
            <a:ext cx="12176062" cy="5386051"/>
          </a:xfrm>
        </p:spPr>
        <p:txBody>
          <a:bodyPr>
            <a:normAutofit fontScale="85000" lnSpcReduction="10000"/>
          </a:bodyPr>
          <a:lstStyle/>
          <a:p>
            <a:r>
              <a:rPr lang="en-US" b="1" dirty="0" smtClean="0">
                <a:solidFill>
                  <a:schemeClr val="tx1"/>
                </a:solidFill>
                <a:latin typeface="Aharoni" panose="02010803020104030203" pitchFamily="2" charset="-79"/>
                <a:cs typeface="Aharoni" panose="02010803020104030203" pitchFamily="2" charset="-79"/>
              </a:rPr>
              <a:t>Right mapping of </a:t>
            </a:r>
            <a:r>
              <a:rPr lang="en-US" b="1" dirty="0" err="1" smtClean="0">
                <a:solidFill>
                  <a:schemeClr val="tx1"/>
                </a:solidFill>
                <a:latin typeface="Aharoni" panose="02010803020104030203" pitchFamily="2" charset="-79"/>
                <a:cs typeface="Aharoni" panose="02010803020104030203" pitchFamily="2" charset="-79"/>
              </a:rPr>
              <a:t>Microservice</a:t>
            </a:r>
            <a:r>
              <a:rPr lang="en-US" b="1" dirty="0" smtClean="0">
                <a:solidFill>
                  <a:schemeClr val="tx1"/>
                </a:solidFill>
                <a:latin typeface="Aharoni" panose="02010803020104030203" pitchFamily="2" charset="-79"/>
                <a:cs typeface="Aharoni" panose="02010803020104030203" pitchFamily="2" charset="-79"/>
              </a:rPr>
              <a:t> – Pod ? Service? Docker ? API Endpoint ? Component ?  Project ? (or TMF IG1118 based Component System pattern) </a:t>
            </a:r>
          </a:p>
          <a:p>
            <a:r>
              <a:rPr lang="en-US" b="1" dirty="0" smtClean="0">
                <a:solidFill>
                  <a:srgbClr val="0070C0"/>
                </a:solidFill>
                <a:latin typeface="Aharoni" panose="02010803020104030203" pitchFamily="2" charset="-79"/>
                <a:cs typeface="Aharoni" panose="02010803020104030203" pitchFamily="2" charset="-79"/>
              </a:rPr>
              <a:t>Model Driven </a:t>
            </a:r>
            <a:r>
              <a:rPr lang="en-US" b="1" dirty="0" err="1" smtClean="0">
                <a:solidFill>
                  <a:srgbClr val="0070C0"/>
                </a:solidFill>
                <a:latin typeface="Aharoni" panose="02010803020104030203" pitchFamily="2" charset="-79"/>
                <a:cs typeface="Aharoni" panose="02010803020104030203" pitchFamily="2" charset="-79"/>
              </a:rPr>
              <a:t>Microservice</a:t>
            </a:r>
            <a:r>
              <a:rPr lang="en-US" b="1" dirty="0" smtClean="0">
                <a:solidFill>
                  <a:srgbClr val="0070C0"/>
                </a:solidFill>
                <a:latin typeface="Aharoni" panose="02010803020104030203" pitchFamily="2" charset="-79"/>
                <a:cs typeface="Aharoni" panose="02010803020104030203" pitchFamily="2" charset="-79"/>
              </a:rPr>
              <a:t>: </a:t>
            </a:r>
            <a:r>
              <a:rPr lang="en-US" b="1" dirty="0" smtClean="0">
                <a:solidFill>
                  <a:schemeClr val="tx1"/>
                </a:solidFill>
                <a:latin typeface="Aharoni" panose="02010803020104030203" pitchFamily="2" charset="-79"/>
                <a:cs typeface="Aharoni" panose="02010803020104030203" pitchFamily="2" charset="-79"/>
              </a:rPr>
              <a:t>(Can be for long term- based on community view) </a:t>
            </a:r>
          </a:p>
          <a:p>
            <a:pPr lvl="1"/>
            <a:r>
              <a:rPr lang="en-US" b="1" dirty="0" smtClean="0">
                <a:solidFill>
                  <a:schemeClr val="tx1"/>
                </a:solidFill>
                <a:latin typeface="Aharoni" panose="02010803020104030203" pitchFamily="2" charset="-79"/>
                <a:cs typeface="Aharoni" panose="02010803020104030203" pitchFamily="2" charset="-79"/>
              </a:rPr>
              <a:t>Central model repository referenced by all components</a:t>
            </a:r>
          </a:p>
          <a:p>
            <a:pPr lvl="1"/>
            <a:r>
              <a:rPr lang="en-US" b="1" dirty="0" smtClean="0">
                <a:solidFill>
                  <a:schemeClr val="tx1"/>
                </a:solidFill>
                <a:latin typeface="Aharoni" panose="02010803020104030203" pitchFamily="2" charset="-79"/>
                <a:cs typeface="Aharoni" panose="02010803020104030203" pitchFamily="2" charset="-79"/>
              </a:rPr>
              <a:t>Common library of model base classes used by components</a:t>
            </a:r>
          </a:p>
          <a:p>
            <a:pPr lvl="1"/>
            <a:r>
              <a:rPr lang="en-US" b="1" dirty="0" smtClean="0">
                <a:solidFill>
                  <a:schemeClr val="tx1"/>
                </a:solidFill>
                <a:latin typeface="Aharoni" panose="02010803020104030203" pitchFamily="2" charset="-79"/>
                <a:cs typeface="Aharoni" panose="02010803020104030203" pitchFamily="2" charset="-79"/>
              </a:rPr>
              <a:t>Anything Else ? </a:t>
            </a:r>
          </a:p>
          <a:p>
            <a:r>
              <a:rPr lang="en-US" b="1" dirty="0" smtClean="0">
                <a:solidFill>
                  <a:srgbClr val="0070C0"/>
                </a:solidFill>
                <a:latin typeface="Aharoni" panose="02010803020104030203" pitchFamily="2" charset="-79"/>
                <a:cs typeface="Aharoni" panose="02010803020104030203" pitchFamily="2" charset="-79"/>
              </a:rPr>
              <a:t>Modularity of </a:t>
            </a:r>
            <a:r>
              <a:rPr lang="en-US" b="1" dirty="0" err="1" smtClean="0">
                <a:solidFill>
                  <a:srgbClr val="0070C0"/>
                </a:solidFill>
                <a:latin typeface="Aharoni" panose="02010803020104030203" pitchFamily="2" charset="-79"/>
                <a:cs typeface="Aharoni" panose="02010803020104030203" pitchFamily="2" charset="-79"/>
              </a:rPr>
              <a:t>Microservice</a:t>
            </a:r>
            <a:r>
              <a:rPr lang="en-US" b="1" dirty="0">
                <a:solidFill>
                  <a:srgbClr val="0070C0"/>
                </a:solidFill>
                <a:latin typeface="Aharoni" panose="02010803020104030203" pitchFamily="2" charset="-79"/>
                <a:cs typeface="Aharoni" panose="02010803020104030203" pitchFamily="2" charset="-79"/>
              </a:rPr>
              <a:t> </a:t>
            </a:r>
            <a:r>
              <a:rPr lang="en-US" b="1" dirty="0" smtClean="0">
                <a:solidFill>
                  <a:schemeClr val="tx1"/>
                </a:solidFill>
                <a:latin typeface="Aharoni" panose="02010803020104030203" pitchFamily="2" charset="-79"/>
                <a:cs typeface="Aharoni" panose="02010803020104030203" pitchFamily="2" charset="-79"/>
              </a:rPr>
              <a:t>(Can </a:t>
            </a:r>
            <a:r>
              <a:rPr lang="en-US" b="1" dirty="0">
                <a:solidFill>
                  <a:schemeClr val="tx1"/>
                </a:solidFill>
                <a:latin typeface="Aharoni" panose="02010803020104030203" pitchFamily="2" charset="-79"/>
                <a:cs typeface="Aharoni" panose="02010803020104030203" pitchFamily="2" charset="-79"/>
              </a:rPr>
              <a:t>be for long term- based on community </a:t>
            </a:r>
            <a:r>
              <a:rPr lang="en-US" b="1" dirty="0" smtClean="0">
                <a:solidFill>
                  <a:schemeClr val="tx1"/>
                </a:solidFill>
                <a:latin typeface="Aharoni" panose="02010803020104030203" pitchFamily="2" charset="-79"/>
                <a:cs typeface="Aharoni" panose="02010803020104030203" pitchFamily="2" charset="-79"/>
              </a:rPr>
              <a:t>view)</a:t>
            </a:r>
          </a:p>
          <a:p>
            <a:pPr lvl="1"/>
            <a:r>
              <a:rPr lang="en-US" b="1" dirty="0" smtClean="0">
                <a:solidFill>
                  <a:schemeClr val="tx1"/>
                </a:solidFill>
                <a:latin typeface="Aharoni" panose="02010803020104030203" pitchFamily="2" charset="-79"/>
                <a:cs typeface="Aharoni" panose="02010803020104030203" pitchFamily="2" charset="-79"/>
              </a:rPr>
              <a:t>API Refactoring – Consistency in representation of APIs across MS and components</a:t>
            </a:r>
          </a:p>
          <a:p>
            <a:pPr lvl="1"/>
            <a:r>
              <a:rPr lang="en-US" b="1" dirty="0" smtClean="0">
                <a:solidFill>
                  <a:schemeClr val="tx1"/>
                </a:solidFill>
                <a:latin typeface="Aharoni" panose="02010803020104030203" pitchFamily="2" charset="-79"/>
                <a:cs typeface="Aharoni" panose="02010803020104030203" pitchFamily="2" charset="-79"/>
              </a:rPr>
              <a:t>Policy tailoring all interaction between microservices/components. </a:t>
            </a:r>
          </a:p>
          <a:p>
            <a:r>
              <a:rPr lang="en-US" b="1" dirty="0" smtClean="0">
                <a:solidFill>
                  <a:srgbClr val="0070C0"/>
                </a:solidFill>
                <a:latin typeface="Aharoni" panose="02010803020104030203" pitchFamily="2" charset="-79"/>
                <a:cs typeface="Aharoni" panose="02010803020104030203" pitchFamily="2" charset="-79"/>
              </a:rPr>
              <a:t>Communication between Microservice</a:t>
            </a:r>
            <a:r>
              <a:rPr lang="en-US" b="1" dirty="0" smtClean="0">
                <a:solidFill>
                  <a:schemeClr val="tx1"/>
                </a:solidFill>
                <a:latin typeface="Aharoni" panose="02010803020104030203" pitchFamily="2" charset="-79"/>
                <a:cs typeface="Aharoni" panose="02010803020104030203" pitchFamily="2" charset="-79"/>
              </a:rPr>
              <a:t> </a:t>
            </a:r>
          </a:p>
          <a:p>
            <a:pPr lvl="1"/>
            <a:r>
              <a:rPr lang="en-US" b="1" dirty="0" smtClean="0">
                <a:solidFill>
                  <a:schemeClr val="tx1"/>
                </a:solidFill>
                <a:latin typeface="Aharoni" panose="02010803020104030203" pitchFamily="2" charset="-79"/>
                <a:cs typeface="Aharoni" panose="02010803020104030203" pitchFamily="2" charset="-79"/>
              </a:rPr>
              <a:t>Service Mesh or </a:t>
            </a:r>
            <a:r>
              <a:rPr lang="en-US" b="1" dirty="0" err="1" smtClean="0">
                <a:solidFill>
                  <a:schemeClr val="tx1"/>
                </a:solidFill>
                <a:latin typeface="Aharoni" panose="02010803020104030203" pitchFamily="2" charset="-79"/>
                <a:cs typeface="Aharoni" panose="02010803020104030203" pitchFamily="2" charset="-79"/>
              </a:rPr>
              <a:t>gRPC</a:t>
            </a:r>
            <a:r>
              <a:rPr lang="en-US" b="1" dirty="0" smtClean="0">
                <a:solidFill>
                  <a:schemeClr val="tx1"/>
                </a:solidFill>
                <a:latin typeface="Aharoni" panose="02010803020104030203" pitchFamily="2" charset="-79"/>
                <a:cs typeface="Aharoni" panose="02010803020104030203" pitchFamily="2" charset="-79"/>
              </a:rPr>
              <a:t> or RESP or </a:t>
            </a:r>
            <a:r>
              <a:rPr lang="en-US" b="1" dirty="0" err="1" smtClean="0">
                <a:solidFill>
                  <a:schemeClr val="tx1"/>
                </a:solidFill>
                <a:latin typeface="Aharoni" panose="02010803020104030203" pitchFamily="2" charset="-79"/>
                <a:cs typeface="Aharoni" panose="02010803020104030203" pitchFamily="2" charset="-79"/>
              </a:rPr>
              <a:t>DMaaP</a:t>
            </a:r>
            <a:r>
              <a:rPr lang="en-US" b="1" dirty="0" smtClean="0">
                <a:solidFill>
                  <a:schemeClr val="tx1"/>
                </a:solidFill>
                <a:latin typeface="Aharoni" panose="02010803020104030203" pitchFamily="2" charset="-79"/>
                <a:cs typeface="Aharoni" panose="02010803020104030203" pitchFamily="2" charset="-79"/>
              </a:rPr>
              <a:t> or REST ? </a:t>
            </a:r>
          </a:p>
          <a:p>
            <a:r>
              <a:rPr lang="en-US" b="1" dirty="0" smtClean="0">
                <a:solidFill>
                  <a:schemeClr val="tx1"/>
                </a:solidFill>
                <a:latin typeface="Aharoni" panose="02010803020104030203" pitchFamily="2" charset="-79"/>
                <a:cs typeface="Aharoni" panose="02010803020104030203" pitchFamily="2" charset="-79"/>
              </a:rPr>
              <a:t>Testability of ONAP components based on Cloud Native Principles (</a:t>
            </a:r>
            <a:r>
              <a:rPr lang="en-US" b="1" dirty="0" smtClean="0">
                <a:solidFill>
                  <a:srgbClr val="0070C0"/>
                </a:solidFill>
                <a:latin typeface="Aharoni" panose="02010803020104030203" pitchFamily="2" charset="-79"/>
                <a:cs typeface="Aharoni" panose="02010803020104030203" pitchFamily="2" charset="-79"/>
              </a:rPr>
              <a:t>enhance S3P</a:t>
            </a:r>
            <a:r>
              <a:rPr lang="en-US" b="1" dirty="0" smtClean="0">
                <a:solidFill>
                  <a:schemeClr val="tx1"/>
                </a:solidFill>
                <a:latin typeface="Aharoni" panose="02010803020104030203" pitchFamily="2" charset="-79"/>
                <a:cs typeface="Aharoni" panose="02010803020104030203" pitchFamily="2" charset="-79"/>
              </a:rPr>
              <a:t>) </a:t>
            </a:r>
          </a:p>
          <a:p>
            <a:r>
              <a:rPr lang="en-US" b="1" dirty="0" smtClean="0">
                <a:solidFill>
                  <a:schemeClr val="tx1"/>
                </a:solidFill>
                <a:latin typeface="Aharoni" panose="02010803020104030203" pitchFamily="2" charset="-79"/>
                <a:cs typeface="Aharoni" panose="02010803020104030203" pitchFamily="2" charset="-79"/>
              </a:rPr>
              <a:t>Define guidelines for creating cloud native microservices </a:t>
            </a:r>
          </a:p>
          <a:p>
            <a:r>
              <a:rPr lang="en-US" b="1" dirty="0" smtClean="0">
                <a:solidFill>
                  <a:schemeClr val="tx1"/>
                </a:solidFill>
                <a:latin typeface="Aharoni" panose="02010803020104030203" pitchFamily="2" charset="-79"/>
                <a:cs typeface="Aharoni" panose="02010803020104030203" pitchFamily="2" charset="-79"/>
              </a:rPr>
              <a:t>Microservices Meta Modelling through SDC? (to ensure consistency) </a:t>
            </a:r>
          </a:p>
          <a:p>
            <a:pPr lvl="1"/>
            <a:endParaRPr lang="en-US" dirty="0"/>
          </a:p>
        </p:txBody>
      </p:sp>
    </p:spTree>
    <p:extLst>
      <p:ext uri="{BB962C8B-B14F-4D97-AF65-F5344CB8AC3E}">
        <p14:creationId xmlns:p14="http://schemas.microsoft.com/office/powerpoint/2010/main" val="1113852964"/>
      </p:ext>
    </p:extLst>
  </p:cSld>
  <p:clrMapOvr>
    <a:masterClrMapping/>
  </p:clrMapOvr>
  <p:transition>
    <p:wipe dir="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35</a:t>
            </a:fld>
            <a:endParaRPr lang="en-US" dirty="0"/>
          </a:p>
        </p:txBody>
      </p:sp>
      <p:sp>
        <p:nvSpPr>
          <p:cNvPr id="3" name="Title 2"/>
          <p:cNvSpPr>
            <a:spLocks noGrp="1"/>
          </p:cNvSpPr>
          <p:nvPr>
            <p:ph type="title"/>
          </p:nvPr>
        </p:nvSpPr>
        <p:spPr/>
        <p:txBody>
          <a:bodyPr>
            <a:normAutofit fontScale="90000"/>
          </a:bodyPr>
          <a:lstStyle/>
          <a:p>
            <a:pPr algn="ctr"/>
            <a:r>
              <a:rPr lang="en-US" b="1" dirty="0" smtClean="0"/>
              <a:t>Recommendations for Future </a:t>
            </a:r>
            <a:r>
              <a:rPr lang="en-US" b="1" dirty="0"/>
              <a:t>Releases (</a:t>
            </a:r>
            <a:r>
              <a:rPr lang="en-US" b="1" dirty="0">
                <a:solidFill>
                  <a:srgbClr val="FF0000"/>
                </a:solidFill>
              </a:rPr>
              <a:t>Not Decided Yet</a:t>
            </a:r>
            <a:r>
              <a:rPr lang="en-US" b="1" dirty="0"/>
              <a:t>) </a:t>
            </a:r>
          </a:p>
        </p:txBody>
      </p:sp>
      <p:sp>
        <p:nvSpPr>
          <p:cNvPr id="4" name="Text Placeholder 3"/>
          <p:cNvSpPr>
            <a:spLocks noGrp="1"/>
          </p:cNvSpPr>
          <p:nvPr>
            <p:ph type="body" sz="quarter" idx="10"/>
          </p:nvPr>
        </p:nvSpPr>
        <p:spPr>
          <a:xfrm>
            <a:off x="0" y="1138238"/>
            <a:ext cx="12176062" cy="5386051"/>
          </a:xfrm>
        </p:spPr>
        <p:txBody>
          <a:bodyPr>
            <a:normAutofit/>
          </a:bodyPr>
          <a:lstStyle/>
          <a:p>
            <a:r>
              <a:rPr lang="en-US" b="1" dirty="0" smtClean="0">
                <a:solidFill>
                  <a:schemeClr val="tx1"/>
                </a:solidFill>
                <a:latin typeface="Aharoni" panose="02010803020104030203" pitchFamily="2" charset="-79"/>
                <a:cs typeface="Aharoni" panose="02010803020104030203" pitchFamily="2" charset="-79"/>
              </a:rPr>
              <a:t>Best practices incorporated from Approach 1 and/or Approach 2 </a:t>
            </a:r>
          </a:p>
          <a:p>
            <a:r>
              <a:rPr lang="en-US" b="1" dirty="0" smtClean="0">
                <a:solidFill>
                  <a:schemeClr val="tx1"/>
                </a:solidFill>
                <a:latin typeface="Aharoni" panose="02010803020104030203" pitchFamily="2" charset="-79"/>
                <a:cs typeface="Aharoni" panose="02010803020104030203" pitchFamily="2" charset="-79"/>
              </a:rPr>
              <a:t>How Microservices Architecture support the following: </a:t>
            </a:r>
          </a:p>
          <a:p>
            <a:pPr lvl="1"/>
            <a:r>
              <a:rPr lang="en-US" b="1" dirty="0" smtClean="0">
                <a:solidFill>
                  <a:schemeClr val="tx1"/>
                </a:solidFill>
                <a:latin typeface="Aharoni" panose="02010803020104030203" pitchFamily="2" charset="-79"/>
                <a:cs typeface="Aharoni" panose="02010803020104030203" pitchFamily="2" charset="-79"/>
              </a:rPr>
              <a:t>Different deployment models – Brown field, Green field </a:t>
            </a:r>
          </a:p>
          <a:p>
            <a:pPr lvl="1"/>
            <a:r>
              <a:rPr lang="en-US" b="1" dirty="0" smtClean="0">
                <a:solidFill>
                  <a:schemeClr val="tx1"/>
                </a:solidFill>
                <a:latin typeface="Aharoni" panose="02010803020104030203" pitchFamily="2" charset="-79"/>
                <a:cs typeface="Aharoni" panose="02010803020104030203" pitchFamily="2" charset="-79"/>
              </a:rPr>
              <a:t>Different Integration models – point to point , geo-distributed</a:t>
            </a:r>
          </a:p>
          <a:p>
            <a:pPr lvl="1"/>
            <a:r>
              <a:rPr lang="en-US" b="1" dirty="0" smtClean="0">
                <a:solidFill>
                  <a:schemeClr val="tx1"/>
                </a:solidFill>
                <a:latin typeface="Aharoni" panose="02010803020104030203" pitchFamily="2" charset="-79"/>
                <a:cs typeface="Aharoni" panose="02010803020104030203" pitchFamily="2" charset="-79"/>
              </a:rPr>
              <a:t>Different testing models – unit testing, integration testing, CI/CD </a:t>
            </a:r>
          </a:p>
          <a:p>
            <a:r>
              <a:rPr lang="en-US" b="1" dirty="0" smtClean="0">
                <a:solidFill>
                  <a:schemeClr val="tx1"/>
                </a:solidFill>
                <a:latin typeface="Aharoni" panose="02010803020104030203" pitchFamily="2" charset="-79"/>
                <a:cs typeface="Aharoni" panose="02010803020104030203" pitchFamily="2" charset="-79"/>
              </a:rPr>
              <a:t>How following requirements are supported: </a:t>
            </a:r>
          </a:p>
          <a:p>
            <a:pPr lvl="1"/>
            <a:r>
              <a:rPr lang="en-US" b="1" dirty="0" smtClean="0">
                <a:solidFill>
                  <a:schemeClr val="tx1"/>
                </a:solidFill>
                <a:latin typeface="Aharoni" panose="02010803020104030203" pitchFamily="2" charset="-79"/>
                <a:cs typeface="Aharoni" panose="02010803020104030203" pitchFamily="2" charset="-79"/>
              </a:rPr>
              <a:t>In service software update </a:t>
            </a:r>
          </a:p>
          <a:p>
            <a:pPr lvl="1"/>
            <a:r>
              <a:rPr lang="en-US" b="1" dirty="0" smtClean="0">
                <a:solidFill>
                  <a:schemeClr val="tx1"/>
                </a:solidFill>
                <a:latin typeface="Aharoni" panose="02010803020104030203" pitchFamily="2" charset="-79"/>
                <a:cs typeface="Aharoni" panose="02010803020104030203" pitchFamily="2" charset="-79"/>
              </a:rPr>
              <a:t>ONAP release upgrade</a:t>
            </a:r>
          </a:p>
          <a:p>
            <a:pPr lvl="1"/>
            <a:r>
              <a:rPr lang="en-US" b="1" dirty="0" smtClean="0">
                <a:solidFill>
                  <a:schemeClr val="tx1"/>
                </a:solidFill>
                <a:latin typeface="Aharoni" panose="02010803020104030203" pitchFamily="2" charset="-79"/>
                <a:cs typeface="Aharoni" panose="02010803020104030203" pitchFamily="2" charset="-79"/>
              </a:rPr>
              <a:t>Model/Policy/Workflow tuning </a:t>
            </a:r>
          </a:p>
          <a:p>
            <a:pPr lvl="1"/>
            <a:r>
              <a:rPr lang="en-US" b="1" dirty="0" smtClean="0">
                <a:solidFill>
                  <a:schemeClr val="tx1"/>
                </a:solidFill>
                <a:latin typeface="Aharoni" panose="02010803020104030203" pitchFamily="2" charset="-79"/>
                <a:cs typeface="Aharoni" panose="02010803020104030203" pitchFamily="2" charset="-79"/>
              </a:rPr>
              <a:t>Troubleshooting – Remote, Local, ONAP specific OAM KPIs </a:t>
            </a:r>
          </a:p>
          <a:p>
            <a:endParaRPr lang="en-US" dirty="0" smtClean="0"/>
          </a:p>
          <a:p>
            <a:pPr lvl="1"/>
            <a:endParaRPr lang="en-US" dirty="0"/>
          </a:p>
        </p:txBody>
      </p:sp>
    </p:spTree>
    <p:extLst>
      <p:ext uri="{BB962C8B-B14F-4D97-AF65-F5344CB8AC3E}">
        <p14:creationId xmlns:p14="http://schemas.microsoft.com/office/powerpoint/2010/main" val="2232853324"/>
      </p:ext>
    </p:extLst>
  </p:cSld>
  <p:clrMapOvr>
    <a:masterClrMapping/>
  </p:clrMapOvr>
  <p:transition>
    <p:wipe dir="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normAutofit fontScale="90000"/>
          </a:bodyPr>
          <a:lstStyle/>
          <a:p>
            <a:r>
              <a:rPr lang="en-US" b="1" dirty="0" smtClean="0"/>
              <a:t>Backup Slides</a:t>
            </a:r>
            <a:r>
              <a:rPr lang="en-US" b="1" dirty="0" smtClean="0"/>
              <a:t/>
            </a:r>
            <a:br>
              <a:rPr lang="en-US" b="1" dirty="0" smtClean="0"/>
            </a:br>
            <a:r>
              <a:rPr lang="en-US" b="1" dirty="0" smtClean="0"/>
              <a:t/>
            </a:r>
            <a:br>
              <a:rPr lang="en-US" b="1" dirty="0" smtClean="0"/>
            </a:br>
            <a:endParaRPr lang="en-US" b="1" dirty="0"/>
          </a:p>
        </p:txBody>
      </p:sp>
      <p:sp>
        <p:nvSpPr>
          <p:cNvPr id="2" name="Slide Number Placeholder 1"/>
          <p:cNvSpPr>
            <a:spLocks noGrp="1"/>
          </p:cNvSpPr>
          <p:nvPr>
            <p:ph type="sldNum" sz="quarter" idx="4294967295"/>
          </p:nvPr>
        </p:nvSpPr>
        <p:spPr>
          <a:xfrm>
            <a:off x="11583988" y="6503988"/>
            <a:ext cx="608012" cy="365125"/>
          </a:xfrm>
        </p:spPr>
        <p:txBody>
          <a:bodyPr/>
          <a:lstStyle/>
          <a:p>
            <a:fld id="{6C9CD605-947A-3C4E-98CB-B055F943FEBA}" type="slidenum">
              <a:rPr lang="en-US" smtClean="0"/>
              <a:pPr/>
              <a:t>36</a:t>
            </a:fld>
            <a:endParaRPr lang="en-US" dirty="0"/>
          </a:p>
        </p:txBody>
      </p:sp>
    </p:spTree>
    <p:extLst>
      <p:ext uri="{BB962C8B-B14F-4D97-AF65-F5344CB8AC3E}">
        <p14:creationId xmlns:p14="http://schemas.microsoft.com/office/powerpoint/2010/main" val="837122583"/>
      </p:ext>
    </p:extLst>
  </p:cSld>
  <p:clrMapOvr>
    <a:masterClrMapping/>
  </p:clrMapOvr>
  <p:transition>
    <p:wipe dir="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979714"/>
            <a:ext cx="4553338" cy="5509200"/>
          </a:xfrm>
          <a:prstGeom prst="rect">
            <a:avLst/>
          </a:prstGeom>
          <a:ln w="3175">
            <a:solidFill>
              <a:schemeClr val="tx1"/>
            </a:solidFill>
          </a:ln>
        </p:spPr>
        <p:txBody>
          <a:bodyPr>
            <a:noAutofit/>
          </a:bodyPr>
          <a:lstStyle/>
          <a:p>
            <a:pPr marL="0" indent="0">
              <a:buNone/>
            </a:pPr>
            <a:r>
              <a:rPr lang="en-US" sz="1800" b="1" dirty="0" smtClean="0">
                <a:latin typeface="Verdana" panose="020B0604030504040204" pitchFamily="34" charset="0"/>
                <a:ea typeface="Verdana" panose="020B0604030504040204" pitchFamily="34" charset="0"/>
                <a:cs typeface="Verdana" panose="020B0604030504040204" pitchFamily="34" charset="0"/>
                <a:hlinkClick r:id="rId2"/>
              </a:rPr>
              <a:t>I</a:t>
            </a:r>
            <a:r>
              <a:rPr lang="en-US" sz="1800" b="1" dirty="0">
                <a:latin typeface="Verdana" panose="020B0604030504040204" pitchFamily="34" charset="0"/>
                <a:ea typeface="Verdana" panose="020B0604030504040204" pitchFamily="34" charset="0"/>
                <a:cs typeface="Verdana" panose="020B0604030504040204" pitchFamily="34" charset="0"/>
                <a:hlinkClick r:id="rId2"/>
              </a:rPr>
              <a:t>. Codebase</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One codebase tracked in revision control, many deploys</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3"/>
              </a:rPr>
              <a:t>II. Dependencies</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Explicitly declare and isolate dependencies</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4"/>
              </a:rPr>
              <a:t>III. </a:t>
            </a:r>
            <a:r>
              <a:rPr lang="en-US" sz="1800" b="1" dirty="0" err="1">
                <a:latin typeface="Verdana" panose="020B0604030504040204" pitchFamily="34" charset="0"/>
                <a:ea typeface="Verdana" panose="020B0604030504040204" pitchFamily="34" charset="0"/>
                <a:cs typeface="Verdana" panose="020B0604030504040204" pitchFamily="34" charset="0"/>
                <a:hlinkClick r:id="rId4"/>
              </a:rPr>
              <a:t>Config</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Store </a:t>
            </a:r>
            <a:r>
              <a:rPr lang="en-US" sz="1800" dirty="0" err="1">
                <a:latin typeface="Verdana" panose="020B0604030504040204" pitchFamily="34" charset="0"/>
                <a:ea typeface="Verdana" panose="020B0604030504040204" pitchFamily="34" charset="0"/>
                <a:cs typeface="Verdana" panose="020B0604030504040204" pitchFamily="34" charset="0"/>
              </a:rPr>
              <a:t>config</a:t>
            </a:r>
            <a:r>
              <a:rPr lang="en-US" sz="1800" dirty="0">
                <a:latin typeface="Verdana" panose="020B0604030504040204" pitchFamily="34" charset="0"/>
                <a:ea typeface="Verdana" panose="020B0604030504040204" pitchFamily="34" charset="0"/>
                <a:cs typeface="Verdana" panose="020B0604030504040204" pitchFamily="34" charset="0"/>
              </a:rPr>
              <a:t> in the environment</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5"/>
              </a:rPr>
              <a:t>IV. Backing services</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Treat backing services as attached resources</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6"/>
              </a:rPr>
              <a:t>V. Build, release, run</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Strictly separate build and run stages</a:t>
            </a:r>
          </a:p>
          <a:p>
            <a:pPr marL="0" indent="0">
              <a:buNone/>
            </a:pPr>
            <a:r>
              <a:rPr lang="en-US" sz="1800" b="1" dirty="0">
                <a:latin typeface="Verdana" panose="020B0604030504040204" pitchFamily="34" charset="0"/>
                <a:ea typeface="Verdana" panose="020B0604030504040204" pitchFamily="34" charset="0"/>
                <a:cs typeface="Verdana" panose="020B0604030504040204" pitchFamily="34" charset="0"/>
                <a:hlinkClick r:id="rId7"/>
              </a:rPr>
              <a:t>VI. Processes</a:t>
            </a:r>
            <a:endParaRPr lang="en-US" sz="1800" b="1" dirty="0">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800" dirty="0">
                <a:latin typeface="Verdana" panose="020B0604030504040204" pitchFamily="34" charset="0"/>
                <a:ea typeface="Verdana" panose="020B0604030504040204" pitchFamily="34" charset="0"/>
                <a:cs typeface="Verdana" panose="020B0604030504040204" pitchFamily="34" charset="0"/>
              </a:rPr>
              <a:t>Execute the app as one or more stateless </a:t>
            </a:r>
            <a:r>
              <a:rPr lang="en-US" sz="1800" dirty="0" smtClean="0">
                <a:latin typeface="Verdana" panose="020B0604030504040204" pitchFamily="34" charset="0"/>
                <a:ea typeface="Verdana" panose="020B0604030504040204" pitchFamily="34" charset="0"/>
                <a:cs typeface="Verdana" panose="020B0604030504040204" pitchFamily="34" charset="0"/>
              </a:rPr>
              <a:t>processes</a:t>
            </a:r>
            <a:endParaRPr lang="en-US" sz="1800" dirty="0">
              <a:latin typeface="Verdana" panose="020B0604030504040204" pitchFamily="34" charset="0"/>
              <a:ea typeface="Verdana" panose="020B0604030504040204" pitchFamily="34" charset="0"/>
              <a:cs typeface="Verdana" panose="020B0604030504040204" pitchFamily="34" charset="0"/>
            </a:endParaRPr>
          </a:p>
        </p:txBody>
      </p:sp>
      <p:sp>
        <p:nvSpPr>
          <p:cNvPr id="4" name="Title 2"/>
          <p:cNvSpPr>
            <a:spLocks noGrp="1"/>
          </p:cNvSpPr>
          <p:nvPr>
            <p:ph type="title"/>
          </p:nvPr>
        </p:nvSpPr>
        <p:spPr>
          <a:xfrm>
            <a:off x="314961" y="197831"/>
            <a:ext cx="11506200" cy="538770"/>
          </a:xfrm>
        </p:spPr>
        <p:txBody>
          <a:bodyPr>
            <a:normAutofit fontScale="90000"/>
          </a:bodyPr>
          <a:lstStyle/>
          <a:p>
            <a:pPr algn="ctr"/>
            <a:r>
              <a:rPr lang="en-US" b="1" dirty="0" smtClean="0"/>
              <a:t>Cloud Native</a:t>
            </a:r>
            <a:r>
              <a:rPr lang="en-US" b="1" dirty="0"/>
              <a:t>: The Twelve Factors</a:t>
            </a:r>
          </a:p>
        </p:txBody>
      </p:sp>
      <p:sp>
        <p:nvSpPr>
          <p:cNvPr id="5" name="TextBox 4"/>
          <p:cNvSpPr txBox="1"/>
          <p:nvPr/>
        </p:nvSpPr>
        <p:spPr>
          <a:xfrm>
            <a:off x="4553338" y="979714"/>
            <a:ext cx="7638662" cy="5509200"/>
          </a:xfrm>
          <a:prstGeom prst="rect">
            <a:avLst/>
          </a:prstGeom>
          <a:noFill/>
          <a:ln w="3175">
            <a:solidFill>
              <a:schemeClr val="tx1"/>
            </a:solidFill>
          </a:ln>
        </p:spPr>
        <p:txBody>
          <a:bodyPr wrap="square" rtlCol="0">
            <a:spAutoFit/>
          </a:bodyPr>
          <a:lstStyle/>
          <a:p>
            <a:r>
              <a:rPr lang="en-US" sz="1600" b="1" dirty="0">
                <a:latin typeface="Verdana" panose="020B0604030504040204" pitchFamily="34" charset="0"/>
                <a:ea typeface="Verdana" panose="020B0604030504040204" pitchFamily="34" charset="0"/>
                <a:cs typeface="Verdana" panose="020B0604030504040204" pitchFamily="34" charset="0"/>
                <a:hlinkClick r:id="rId8"/>
              </a:rPr>
              <a:t>VII. Port binding</a:t>
            </a:r>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dirty="0">
                <a:latin typeface="Verdana" panose="020B0604030504040204" pitchFamily="34" charset="0"/>
                <a:ea typeface="Verdana" panose="020B0604030504040204" pitchFamily="34" charset="0"/>
                <a:cs typeface="Verdana" panose="020B0604030504040204" pitchFamily="34" charset="0"/>
              </a:rPr>
              <a:t>Export services via port </a:t>
            </a:r>
            <a:r>
              <a:rPr lang="en-US" sz="1600" dirty="0" smtClean="0">
                <a:latin typeface="Verdana" panose="020B0604030504040204" pitchFamily="34" charset="0"/>
                <a:ea typeface="Verdana" panose="020B0604030504040204" pitchFamily="34" charset="0"/>
                <a:cs typeface="Verdana" panose="020B0604030504040204" pitchFamily="34" charset="0"/>
              </a:rPr>
              <a:t>binding</a:t>
            </a:r>
          </a:p>
          <a:p>
            <a:endParaRPr lang="en-US" sz="1600" b="1" dirty="0" smtClean="0">
              <a:latin typeface="Verdana" panose="020B0604030504040204" pitchFamily="34" charset="0"/>
              <a:ea typeface="Verdana" panose="020B0604030504040204" pitchFamily="34" charset="0"/>
              <a:cs typeface="Verdana" panose="020B0604030504040204" pitchFamily="34" charset="0"/>
              <a:hlinkClick r:id="rId9"/>
            </a:endParaRPr>
          </a:p>
          <a:p>
            <a:r>
              <a:rPr lang="en-US" sz="1600" b="1" dirty="0" smtClean="0">
                <a:latin typeface="Verdana" panose="020B0604030504040204" pitchFamily="34" charset="0"/>
                <a:ea typeface="Verdana" panose="020B0604030504040204" pitchFamily="34" charset="0"/>
                <a:cs typeface="Verdana" panose="020B0604030504040204" pitchFamily="34" charset="0"/>
                <a:hlinkClick r:id="rId9"/>
              </a:rPr>
              <a:t>VIII</a:t>
            </a:r>
            <a:r>
              <a:rPr lang="en-US" sz="1600" b="1" dirty="0">
                <a:latin typeface="Verdana" panose="020B0604030504040204" pitchFamily="34" charset="0"/>
                <a:ea typeface="Verdana" panose="020B0604030504040204" pitchFamily="34" charset="0"/>
                <a:cs typeface="Verdana" panose="020B0604030504040204" pitchFamily="34" charset="0"/>
                <a:hlinkClick r:id="rId9"/>
              </a:rPr>
              <a:t>. Concurrency</a:t>
            </a:r>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dirty="0">
                <a:latin typeface="Verdana" panose="020B0604030504040204" pitchFamily="34" charset="0"/>
                <a:ea typeface="Verdana" panose="020B0604030504040204" pitchFamily="34" charset="0"/>
                <a:cs typeface="Verdana" panose="020B0604030504040204" pitchFamily="34" charset="0"/>
              </a:rPr>
              <a:t>Scale out via the process </a:t>
            </a:r>
            <a:r>
              <a:rPr lang="en-US" sz="1600" dirty="0" smtClean="0">
                <a:latin typeface="Verdana" panose="020B0604030504040204" pitchFamily="34" charset="0"/>
                <a:ea typeface="Verdana" panose="020B0604030504040204" pitchFamily="34" charset="0"/>
                <a:cs typeface="Verdana" panose="020B0604030504040204" pitchFamily="34" charset="0"/>
              </a:rPr>
              <a:t>model</a:t>
            </a:r>
          </a:p>
          <a:p>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b="1" dirty="0">
                <a:latin typeface="Verdana" panose="020B0604030504040204" pitchFamily="34" charset="0"/>
                <a:ea typeface="Verdana" panose="020B0604030504040204" pitchFamily="34" charset="0"/>
                <a:cs typeface="Verdana" panose="020B0604030504040204" pitchFamily="34" charset="0"/>
                <a:hlinkClick r:id="rId10"/>
              </a:rPr>
              <a:t>IX. Disposability</a:t>
            </a:r>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dirty="0">
                <a:latin typeface="Verdana" panose="020B0604030504040204" pitchFamily="34" charset="0"/>
                <a:ea typeface="Verdana" panose="020B0604030504040204" pitchFamily="34" charset="0"/>
                <a:cs typeface="Verdana" panose="020B0604030504040204" pitchFamily="34" charset="0"/>
              </a:rPr>
              <a:t>Maximize robustness with fast startup and graceful shutdown, enabling the underlying platform to automatically recover from failure events very </a:t>
            </a:r>
            <a:r>
              <a:rPr lang="en-US" sz="1600" dirty="0" smtClean="0">
                <a:latin typeface="Verdana" panose="020B0604030504040204" pitchFamily="34" charset="0"/>
                <a:ea typeface="Verdana" panose="020B0604030504040204" pitchFamily="34" charset="0"/>
                <a:cs typeface="Verdana" panose="020B0604030504040204" pitchFamily="34" charset="0"/>
              </a:rPr>
              <a:t>quickly</a:t>
            </a:r>
          </a:p>
          <a:p>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b="1" dirty="0">
                <a:latin typeface="Verdana" panose="020B0604030504040204" pitchFamily="34" charset="0"/>
                <a:ea typeface="Verdana" panose="020B0604030504040204" pitchFamily="34" charset="0"/>
                <a:cs typeface="Verdana" panose="020B0604030504040204" pitchFamily="34" charset="0"/>
                <a:hlinkClick r:id="rId11"/>
              </a:rPr>
              <a:t>X. Dev/prod parity</a:t>
            </a:r>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dirty="0">
                <a:latin typeface="Verdana" panose="020B0604030504040204" pitchFamily="34" charset="0"/>
                <a:ea typeface="Verdana" panose="020B0604030504040204" pitchFamily="34" charset="0"/>
                <a:cs typeface="Verdana" panose="020B0604030504040204" pitchFamily="34" charset="0"/>
              </a:rPr>
              <a:t>Keep development, staging, and production as similar as possible - enables cloud platforms to provide rich visibility into all aspects of the application’s runtime </a:t>
            </a:r>
            <a:r>
              <a:rPr lang="en-US" sz="1600" dirty="0" smtClean="0">
                <a:latin typeface="Verdana" panose="020B0604030504040204" pitchFamily="34" charset="0"/>
                <a:ea typeface="Verdana" panose="020B0604030504040204" pitchFamily="34" charset="0"/>
                <a:cs typeface="Verdana" panose="020B0604030504040204" pitchFamily="34" charset="0"/>
              </a:rPr>
              <a:t>fabric</a:t>
            </a:r>
          </a:p>
          <a:p>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b="1" dirty="0">
                <a:latin typeface="Verdana" panose="020B0604030504040204" pitchFamily="34" charset="0"/>
                <a:ea typeface="Verdana" panose="020B0604030504040204" pitchFamily="34" charset="0"/>
                <a:cs typeface="Verdana" panose="020B0604030504040204" pitchFamily="34" charset="0"/>
                <a:hlinkClick r:id="rId12"/>
              </a:rPr>
              <a:t>XI. Logs</a:t>
            </a:r>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dirty="0">
                <a:latin typeface="Verdana" panose="020B0604030504040204" pitchFamily="34" charset="0"/>
                <a:ea typeface="Verdana" panose="020B0604030504040204" pitchFamily="34" charset="0"/>
                <a:cs typeface="Verdana" panose="020B0604030504040204" pitchFamily="34" charset="0"/>
              </a:rPr>
              <a:t>Treat logs as event streams which greatly enables visibility into the underlying behavior of the applications at </a:t>
            </a:r>
            <a:r>
              <a:rPr lang="en-US" sz="1600" dirty="0" smtClean="0">
                <a:latin typeface="Verdana" panose="020B0604030504040204" pitchFamily="34" charset="0"/>
                <a:ea typeface="Verdana" panose="020B0604030504040204" pitchFamily="34" charset="0"/>
                <a:cs typeface="Verdana" panose="020B0604030504040204" pitchFamily="34" charset="0"/>
              </a:rPr>
              <a:t>runtime</a:t>
            </a:r>
          </a:p>
          <a:p>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b="1" dirty="0">
                <a:latin typeface="Verdana" panose="020B0604030504040204" pitchFamily="34" charset="0"/>
                <a:ea typeface="Verdana" panose="020B0604030504040204" pitchFamily="34" charset="0"/>
                <a:cs typeface="Verdana" panose="020B0604030504040204" pitchFamily="34" charset="0"/>
                <a:hlinkClick r:id="rId13"/>
              </a:rPr>
              <a:t>XII. Admin processes</a:t>
            </a:r>
            <a:endParaRPr lang="en-US" sz="1600" b="1" dirty="0">
              <a:latin typeface="Verdana" panose="020B0604030504040204" pitchFamily="34" charset="0"/>
              <a:ea typeface="Verdana" panose="020B0604030504040204" pitchFamily="34" charset="0"/>
              <a:cs typeface="Verdana" panose="020B0604030504040204" pitchFamily="34" charset="0"/>
            </a:endParaRPr>
          </a:p>
          <a:p>
            <a:r>
              <a:rPr lang="en-US" sz="1600" dirty="0">
                <a:latin typeface="Verdana" panose="020B0604030504040204" pitchFamily="34" charset="0"/>
                <a:ea typeface="Verdana" panose="020B0604030504040204" pitchFamily="34" charset="0"/>
                <a:cs typeface="Verdana" panose="020B0604030504040204" pitchFamily="34" charset="0"/>
              </a:rPr>
              <a:t>Run admin/management tasks as one-off </a:t>
            </a:r>
            <a:r>
              <a:rPr lang="en-US" sz="1600" dirty="0" smtClean="0">
                <a:latin typeface="Verdana" panose="020B0604030504040204" pitchFamily="34" charset="0"/>
                <a:ea typeface="Verdana" panose="020B0604030504040204" pitchFamily="34" charset="0"/>
                <a:cs typeface="Verdana" panose="020B0604030504040204" pitchFamily="34" charset="0"/>
              </a:rPr>
              <a:t>processes</a:t>
            </a:r>
            <a:endParaRPr lang="en-US" sz="16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72338996"/>
      </p:ext>
    </p:extLst>
  </p:cSld>
  <p:clrMapOvr>
    <a:masterClrMapping/>
  </p:clrMapOvr>
  <p:transition>
    <p:wipe dir="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979714"/>
            <a:ext cx="5533052" cy="5467739"/>
          </a:xfrm>
          <a:prstGeom prst="rect">
            <a:avLst/>
          </a:prstGeom>
          <a:ln w="3175">
            <a:solidFill>
              <a:schemeClr val="tx1"/>
            </a:solidFill>
          </a:ln>
        </p:spPr>
        <p:txBody>
          <a:bodyPr>
            <a:noAutofit/>
          </a:bodyPr>
          <a:lstStyle/>
          <a:p>
            <a:pPr marL="0" indent="0">
              <a:buNone/>
            </a:pP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Application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patterns enable us to optimize for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speed and scale (scale up/down) </a:t>
            </a:r>
            <a:r>
              <a:rPr lang="en-US" sz="1600" dirty="0">
                <a:solidFill>
                  <a:schemeClr val="tx1"/>
                </a:solidFill>
                <a:latin typeface="Verdana" panose="020B0604030504040204" pitchFamily="34" charset="0"/>
                <a:ea typeface="Verdana" panose="020B0604030504040204" pitchFamily="34" charset="0"/>
                <a:cs typeface="Verdana" panose="020B0604030504040204" pitchFamily="34" charset="0"/>
              </a:rPr>
              <a:t>in a very simple and elastic </a:t>
            </a:r>
            <a:r>
              <a:rPr lang="en-US" sz="16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manner.</a:t>
            </a:r>
          </a:p>
          <a:p>
            <a:pPr marL="0" indent="0">
              <a:buNone/>
            </a:pPr>
            <a:r>
              <a:rPr lang="en-US" sz="1600" b="1" dirty="0">
                <a:solidFill>
                  <a:srgbClr val="0070C0"/>
                </a:solidFill>
                <a:latin typeface="Verdana" panose="020B0604030504040204" pitchFamily="34" charset="0"/>
                <a:ea typeface="Verdana" panose="020B0604030504040204" pitchFamily="34" charset="0"/>
                <a:cs typeface="Verdana" panose="020B0604030504040204" pitchFamily="34" charset="0"/>
              </a:rPr>
              <a:t>Codebase</a:t>
            </a:r>
          </a:p>
          <a:p>
            <a:pPr marL="0" indent="0">
              <a:buNone/>
            </a:pPr>
            <a:r>
              <a:rPr lang="en-US" sz="1600" dirty="0">
                <a:latin typeface="Verdana" panose="020B0604030504040204" pitchFamily="34" charset="0"/>
                <a:ea typeface="Verdana" panose="020B0604030504040204" pitchFamily="34" charset="0"/>
                <a:cs typeface="Verdana" panose="020B0604030504040204" pitchFamily="34" charset="0"/>
              </a:rPr>
              <a:t>Each deployable app is tracked as one codebase tracked in </a:t>
            </a:r>
            <a:r>
              <a:rPr lang="en-US" sz="1600" dirty="0" smtClean="0">
                <a:latin typeface="Verdana" panose="020B0604030504040204" pitchFamily="34" charset="0"/>
                <a:ea typeface="Verdana" panose="020B0604030504040204" pitchFamily="34" charset="0"/>
                <a:cs typeface="Verdana" panose="020B0604030504040204" pitchFamily="34" charset="0"/>
              </a:rPr>
              <a:t>revision control</a:t>
            </a:r>
            <a:r>
              <a:rPr lang="en-US" sz="1600" dirty="0">
                <a:latin typeface="Verdana" panose="020B0604030504040204" pitchFamily="34" charset="0"/>
                <a:ea typeface="Verdana" panose="020B0604030504040204" pitchFamily="34" charset="0"/>
                <a:cs typeface="Verdana" panose="020B0604030504040204" pitchFamily="34" charset="0"/>
              </a:rPr>
              <a:t>. It may have many deployed instances across </a:t>
            </a:r>
            <a:r>
              <a:rPr lang="en-US" sz="1600" dirty="0" smtClean="0">
                <a:latin typeface="Verdana" panose="020B0604030504040204" pitchFamily="34" charset="0"/>
                <a:ea typeface="Verdana" panose="020B0604030504040204" pitchFamily="34" charset="0"/>
                <a:cs typeface="Verdana" panose="020B0604030504040204" pitchFamily="34" charset="0"/>
              </a:rPr>
              <a:t>multiple environments</a:t>
            </a:r>
            <a:r>
              <a:rPr lang="en-US" sz="1600" dirty="0">
                <a:latin typeface="Verdana" panose="020B0604030504040204" pitchFamily="34" charset="0"/>
                <a:ea typeface="Verdana" panose="020B0604030504040204" pitchFamily="34" charset="0"/>
                <a:cs typeface="Verdana" panose="020B0604030504040204" pitchFamily="34" charset="0"/>
              </a:rPr>
              <a:t>.</a:t>
            </a:r>
          </a:p>
          <a:p>
            <a:pPr marL="0" indent="0">
              <a:buNone/>
            </a:pPr>
            <a:r>
              <a:rPr lang="en-US" sz="1600" b="1" dirty="0">
                <a:solidFill>
                  <a:srgbClr val="0070C0"/>
                </a:solidFill>
                <a:latin typeface="Verdana" panose="020B0604030504040204" pitchFamily="34" charset="0"/>
                <a:ea typeface="Verdana" panose="020B0604030504040204" pitchFamily="34" charset="0"/>
                <a:cs typeface="Verdana" panose="020B0604030504040204" pitchFamily="34" charset="0"/>
              </a:rPr>
              <a:t>Dependencies</a:t>
            </a:r>
          </a:p>
          <a:p>
            <a:pPr marL="0" indent="0">
              <a:buNone/>
            </a:pPr>
            <a:r>
              <a:rPr lang="en-US" sz="1600" dirty="0">
                <a:latin typeface="Verdana" panose="020B0604030504040204" pitchFamily="34" charset="0"/>
                <a:ea typeface="Verdana" panose="020B0604030504040204" pitchFamily="34" charset="0"/>
                <a:cs typeface="Verdana" panose="020B0604030504040204" pitchFamily="34" charset="0"/>
              </a:rPr>
              <a:t>An app explicitly declares and isolates dependencies via </a:t>
            </a:r>
            <a:r>
              <a:rPr lang="en-US" sz="1600" dirty="0" smtClean="0">
                <a:latin typeface="Verdana" panose="020B0604030504040204" pitchFamily="34" charset="0"/>
                <a:ea typeface="Verdana" panose="020B0604030504040204" pitchFamily="34" charset="0"/>
                <a:cs typeface="Verdana" panose="020B0604030504040204" pitchFamily="34" charset="0"/>
              </a:rPr>
              <a:t>appropriate tooling </a:t>
            </a:r>
            <a:r>
              <a:rPr lang="en-US" sz="1600" dirty="0">
                <a:latin typeface="Verdana" panose="020B0604030504040204" pitchFamily="34" charset="0"/>
                <a:ea typeface="Verdana" panose="020B0604030504040204" pitchFamily="34" charset="0"/>
                <a:cs typeface="Verdana" panose="020B0604030504040204" pitchFamily="34" charset="0"/>
              </a:rPr>
              <a:t>(e.g., Maven, Bundler, NPM) rather than </a:t>
            </a:r>
            <a:r>
              <a:rPr lang="en-US" sz="1600" dirty="0" smtClean="0">
                <a:latin typeface="Verdana" panose="020B0604030504040204" pitchFamily="34" charset="0"/>
                <a:ea typeface="Verdana" panose="020B0604030504040204" pitchFamily="34" charset="0"/>
                <a:cs typeface="Verdana" panose="020B0604030504040204" pitchFamily="34" charset="0"/>
              </a:rPr>
              <a:t>depending on </a:t>
            </a:r>
            <a:r>
              <a:rPr lang="en-US" sz="1600" dirty="0">
                <a:latin typeface="Verdana" panose="020B0604030504040204" pitchFamily="34" charset="0"/>
                <a:ea typeface="Verdana" panose="020B0604030504040204" pitchFamily="34" charset="0"/>
                <a:cs typeface="Verdana" panose="020B0604030504040204" pitchFamily="34" charset="0"/>
              </a:rPr>
              <a:t>implicitly realized dependencies in its </a:t>
            </a:r>
            <a:r>
              <a:rPr lang="en-US" sz="1600" dirty="0" smtClean="0">
                <a:latin typeface="Verdana" panose="020B0604030504040204" pitchFamily="34" charset="0"/>
                <a:ea typeface="Verdana" panose="020B0604030504040204" pitchFamily="34" charset="0"/>
                <a:cs typeface="Verdana" panose="020B0604030504040204" pitchFamily="34" charset="0"/>
              </a:rPr>
              <a:t>deployment environment</a:t>
            </a:r>
            <a:r>
              <a:rPr lang="en-US" sz="1600" dirty="0">
                <a:latin typeface="Verdana" panose="020B0604030504040204" pitchFamily="34" charset="0"/>
                <a:ea typeface="Verdana" panose="020B0604030504040204" pitchFamily="34" charset="0"/>
                <a:cs typeface="Verdana" panose="020B0604030504040204" pitchFamily="34" charset="0"/>
              </a:rPr>
              <a:t>.</a:t>
            </a:r>
          </a:p>
          <a:p>
            <a:pPr marL="0" indent="0">
              <a:buNone/>
            </a:pPr>
            <a:r>
              <a:rPr lang="en-US" sz="1600" b="1" dirty="0" err="1">
                <a:solidFill>
                  <a:srgbClr val="0070C0"/>
                </a:solidFill>
                <a:latin typeface="Verdana" panose="020B0604030504040204" pitchFamily="34" charset="0"/>
                <a:ea typeface="Verdana" panose="020B0604030504040204" pitchFamily="34" charset="0"/>
                <a:cs typeface="Verdana" panose="020B0604030504040204" pitchFamily="34" charset="0"/>
              </a:rPr>
              <a:t>Config</a:t>
            </a:r>
            <a:endParaRPr lang="en-US" sz="1600" b="1" dirty="0">
              <a:solidFill>
                <a:srgbClr val="0070C0"/>
              </a:solidFill>
              <a:latin typeface="Verdana" panose="020B0604030504040204" pitchFamily="34" charset="0"/>
              <a:ea typeface="Verdana" panose="020B0604030504040204" pitchFamily="34" charset="0"/>
              <a:cs typeface="Verdana" panose="020B0604030504040204" pitchFamily="34" charset="0"/>
            </a:endParaRPr>
          </a:p>
          <a:p>
            <a:pPr marL="0" indent="0">
              <a:buNone/>
            </a:pPr>
            <a:r>
              <a:rPr lang="en-US" sz="1600" dirty="0">
                <a:latin typeface="Verdana" panose="020B0604030504040204" pitchFamily="34" charset="0"/>
                <a:ea typeface="Verdana" panose="020B0604030504040204" pitchFamily="34" charset="0"/>
                <a:cs typeface="Verdana" panose="020B0604030504040204" pitchFamily="34" charset="0"/>
              </a:rPr>
              <a:t>Configuration, or anything that is likely to differ </a:t>
            </a:r>
            <a:r>
              <a:rPr lang="en-US" sz="1600" dirty="0" smtClean="0">
                <a:latin typeface="Verdana" panose="020B0604030504040204" pitchFamily="34" charset="0"/>
                <a:ea typeface="Verdana" panose="020B0604030504040204" pitchFamily="34" charset="0"/>
                <a:cs typeface="Verdana" panose="020B0604030504040204" pitchFamily="34" charset="0"/>
              </a:rPr>
              <a:t>between deployment </a:t>
            </a:r>
            <a:r>
              <a:rPr lang="en-US" sz="1600" dirty="0">
                <a:latin typeface="Verdana" panose="020B0604030504040204" pitchFamily="34" charset="0"/>
                <a:ea typeface="Verdana" panose="020B0604030504040204" pitchFamily="34" charset="0"/>
                <a:cs typeface="Verdana" panose="020B0604030504040204" pitchFamily="34" charset="0"/>
              </a:rPr>
              <a:t>environments (e.g., development, staging, </a:t>
            </a:r>
            <a:r>
              <a:rPr lang="en-US" sz="1600" dirty="0" smtClean="0">
                <a:latin typeface="Verdana" panose="020B0604030504040204" pitchFamily="34" charset="0"/>
                <a:ea typeface="Verdana" panose="020B0604030504040204" pitchFamily="34" charset="0"/>
                <a:cs typeface="Verdana" panose="020B0604030504040204" pitchFamily="34" charset="0"/>
              </a:rPr>
              <a:t>production) is </a:t>
            </a:r>
            <a:r>
              <a:rPr lang="en-US" sz="1600" dirty="0">
                <a:latin typeface="Verdana" panose="020B0604030504040204" pitchFamily="34" charset="0"/>
                <a:ea typeface="Verdana" panose="020B0604030504040204" pitchFamily="34" charset="0"/>
                <a:cs typeface="Verdana" panose="020B0604030504040204" pitchFamily="34" charset="0"/>
              </a:rPr>
              <a:t>injected via operating system-level environment variables</a:t>
            </a:r>
            <a:r>
              <a:rPr lang="en-US" sz="1600"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4" name="Content Placeholder 2"/>
          <p:cNvSpPr txBox="1">
            <a:spLocks/>
          </p:cNvSpPr>
          <p:nvPr/>
        </p:nvSpPr>
        <p:spPr>
          <a:xfrm>
            <a:off x="5533052" y="979714"/>
            <a:ext cx="6658948" cy="5467739"/>
          </a:xfrm>
          <a:prstGeom prst="rect">
            <a:avLst/>
          </a:prstGeom>
          <a:ln w="3175">
            <a:solidFill>
              <a:schemeClr val="tx1"/>
            </a:solid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Backing services</a:t>
            </a:r>
          </a:p>
          <a:p>
            <a:pPr marL="0" indent="0">
              <a:buFont typeface="Arial" charset="0"/>
              <a:buNone/>
            </a:pPr>
            <a:r>
              <a:rPr lang="en-US" sz="1800" dirty="0" smtClean="0">
                <a:latin typeface="Verdana" panose="020B0604030504040204" pitchFamily="34" charset="0"/>
                <a:ea typeface="Verdana" panose="020B0604030504040204" pitchFamily="34" charset="0"/>
                <a:cs typeface="Verdana" panose="020B0604030504040204" pitchFamily="34" charset="0"/>
              </a:rPr>
              <a:t>Backing services, such as databases or message brokers, are treated as attached resources and consumed identically across all environments.</a:t>
            </a:r>
          </a:p>
          <a:p>
            <a:pPr marL="0" indent="0">
              <a:buFont typeface="Arial" charset="0"/>
              <a:buNone/>
            </a:pP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Build, release, run</a:t>
            </a:r>
          </a:p>
          <a:p>
            <a:pPr marL="0" indent="0">
              <a:buFont typeface="Arial" charset="0"/>
              <a:buNone/>
            </a:pPr>
            <a:r>
              <a:rPr lang="en-US" sz="1800" dirty="0" smtClean="0">
                <a:latin typeface="Verdana" panose="020B0604030504040204" pitchFamily="34" charset="0"/>
                <a:ea typeface="Verdana" panose="020B0604030504040204" pitchFamily="34" charset="0"/>
                <a:cs typeface="Verdana" panose="020B0604030504040204" pitchFamily="34" charset="0"/>
              </a:rPr>
              <a:t>The stages of building a deployable app artifact, combining than artifact with configuration, and starting one or more processes from that artifact/configuration combination, are strictly separated.</a:t>
            </a:r>
          </a:p>
          <a:p>
            <a:pPr marL="0" indent="0">
              <a:buFont typeface="Arial" charset="0"/>
              <a:buNone/>
            </a:pP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Processes</a:t>
            </a:r>
          </a:p>
          <a:p>
            <a:pPr marL="0" indent="0">
              <a:buFont typeface="Arial" charset="0"/>
              <a:buNone/>
            </a:pPr>
            <a:r>
              <a:rPr lang="en-US" sz="1800" dirty="0" smtClean="0">
                <a:latin typeface="Verdana" panose="020B0604030504040204" pitchFamily="34" charset="0"/>
                <a:ea typeface="Verdana" panose="020B0604030504040204" pitchFamily="34" charset="0"/>
                <a:cs typeface="Verdana" panose="020B0604030504040204" pitchFamily="34" charset="0"/>
              </a:rPr>
              <a:t>The app executes as one or more stateless processes (e.g., master/ workers) that share nothing. Any necessary state is externalized to backing services (cache, object store, etc.).</a:t>
            </a:r>
          </a:p>
        </p:txBody>
      </p:sp>
      <p:sp>
        <p:nvSpPr>
          <p:cNvPr id="5" name="Title 2"/>
          <p:cNvSpPr>
            <a:spLocks noGrp="1"/>
          </p:cNvSpPr>
          <p:nvPr>
            <p:ph type="title"/>
          </p:nvPr>
        </p:nvSpPr>
        <p:spPr>
          <a:xfrm>
            <a:off x="314961" y="197831"/>
            <a:ext cx="11506200" cy="538770"/>
          </a:xfrm>
        </p:spPr>
        <p:txBody>
          <a:bodyPr>
            <a:normAutofit fontScale="90000"/>
          </a:bodyPr>
          <a:lstStyle/>
          <a:p>
            <a:pPr algn="ctr"/>
            <a:r>
              <a:rPr lang="en-US" b="1" dirty="0" smtClean="0"/>
              <a:t>Cloud Native </a:t>
            </a:r>
            <a:r>
              <a:rPr lang="en-US" b="1" dirty="0" smtClean="0"/>
              <a:t>Application Patterns</a:t>
            </a:r>
            <a:endParaRPr lang="en-US" b="1" dirty="0"/>
          </a:p>
        </p:txBody>
      </p:sp>
    </p:spTree>
    <p:extLst>
      <p:ext uri="{BB962C8B-B14F-4D97-AF65-F5344CB8AC3E}">
        <p14:creationId xmlns:p14="http://schemas.microsoft.com/office/powerpoint/2010/main" val="2668244235"/>
      </p:ext>
    </p:extLst>
  </p:cSld>
  <p:clrMapOvr>
    <a:masterClrMapping/>
  </p:clrMapOvr>
  <p:transition>
    <p:wipe dir="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998376"/>
            <a:ext cx="6008914" cy="5467738"/>
          </a:xfrm>
          <a:prstGeom prst="rect">
            <a:avLst/>
          </a:prstGeom>
          <a:ln w="3175">
            <a:solidFill>
              <a:schemeClr val="tx1"/>
            </a:solidFill>
          </a:ln>
        </p:spPr>
        <p:txBody>
          <a:bodyPr>
            <a:normAutofit/>
          </a:bodyPr>
          <a:lstStyle/>
          <a:p>
            <a:pPr marL="0" inden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Port binding</a:t>
            </a:r>
          </a:p>
          <a:p>
            <a:pPr marL="0" indent="0">
              <a:buNone/>
            </a:pPr>
            <a:r>
              <a:rPr lang="en-US" sz="2000" dirty="0" smtClean="0">
                <a:latin typeface="Verdana" panose="020B0604030504040204" pitchFamily="34" charset="0"/>
                <a:ea typeface="Verdana" panose="020B0604030504040204" pitchFamily="34" charset="0"/>
                <a:cs typeface="Verdana" panose="020B0604030504040204" pitchFamily="34" charset="0"/>
              </a:rPr>
              <a:t>The app is self-contained and exports any/all services via port binding (including HTTP).</a:t>
            </a:r>
          </a:p>
          <a:p>
            <a:pPr marL="0" inden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Concurrency</a:t>
            </a:r>
          </a:p>
          <a:p>
            <a:pPr marL="0" indent="0">
              <a:buNone/>
            </a:pPr>
            <a:r>
              <a:rPr lang="en-US" sz="2000" dirty="0" smtClean="0">
                <a:latin typeface="Verdana" panose="020B0604030504040204" pitchFamily="34" charset="0"/>
                <a:ea typeface="Verdana" panose="020B0604030504040204" pitchFamily="34" charset="0"/>
                <a:cs typeface="Verdana" panose="020B0604030504040204" pitchFamily="34" charset="0"/>
              </a:rPr>
              <a:t>Concurrency is usually accomplished by scaling out app processes horizontally (though processes may also multiplex work via internally managed threads if desired).</a:t>
            </a:r>
          </a:p>
          <a:p>
            <a:pPr marL="0" inden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Disposability</a:t>
            </a:r>
          </a:p>
          <a:p>
            <a:pPr marL="0" indent="0">
              <a:buNone/>
            </a:pPr>
            <a:r>
              <a:rPr lang="en-US" sz="2000" dirty="0" smtClean="0">
                <a:latin typeface="Verdana" panose="020B0604030504040204" pitchFamily="34" charset="0"/>
                <a:ea typeface="Verdana" panose="020B0604030504040204" pitchFamily="34" charset="0"/>
                <a:cs typeface="Verdana" panose="020B0604030504040204" pitchFamily="34" charset="0"/>
              </a:rPr>
              <a:t>Robustness is maximized via processes that start up quickly and shut down gracefully. These aspects allow for rapid elastic scaling, deployment of changes, and recovery from crashes.</a:t>
            </a:r>
          </a:p>
          <a:p>
            <a:pPr marL="0" indent="0">
              <a:buNone/>
            </a:pPr>
            <a:endParaRPr lang="en-US" sz="2400" dirty="0" smtClean="0">
              <a:latin typeface="Verdana" panose="020B0604030504040204" pitchFamily="34" charset="0"/>
              <a:ea typeface="Verdana" panose="020B0604030504040204" pitchFamily="34" charset="0"/>
              <a:cs typeface="Verdana" panose="020B0604030504040204" pitchFamily="34" charset="0"/>
            </a:endParaRPr>
          </a:p>
          <a:p>
            <a:pPr marL="0" indent="0">
              <a:buNone/>
            </a:pPr>
            <a:endParaRPr lang="en-US" sz="4200" b="1" dirty="0"/>
          </a:p>
        </p:txBody>
      </p:sp>
      <p:sp>
        <p:nvSpPr>
          <p:cNvPr id="4" name="Content Placeholder 2"/>
          <p:cNvSpPr txBox="1">
            <a:spLocks/>
          </p:cNvSpPr>
          <p:nvPr/>
        </p:nvSpPr>
        <p:spPr>
          <a:xfrm>
            <a:off x="6008914" y="998376"/>
            <a:ext cx="6183086" cy="5467738"/>
          </a:xfrm>
          <a:prstGeom prst="rect">
            <a:avLst/>
          </a:prstGeom>
          <a:ln w="3175">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Dev/prod parity</a:t>
            </a:r>
          </a:p>
          <a:p>
            <a:pPr marL="0" indent="0">
              <a:buFont typeface="Arial" charset="0"/>
              <a:buNone/>
            </a:pPr>
            <a:r>
              <a:rPr lang="en-US" sz="2000" dirty="0" smtClean="0">
                <a:latin typeface="Verdana" panose="020B0604030504040204" pitchFamily="34" charset="0"/>
                <a:ea typeface="Verdana" panose="020B0604030504040204" pitchFamily="34" charset="0"/>
                <a:cs typeface="Verdana" panose="020B0604030504040204" pitchFamily="34" charset="0"/>
              </a:rPr>
              <a:t>Continuous delivery and deployment are enabled by keeping development, staging, and production environments as similar as possible.</a:t>
            </a:r>
          </a:p>
          <a:p>
            <a:pPr marL="0" indent="0">
              <a:buFont typeface="Arial" charse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Logs</a:t>
            </a:r>
          </a:p>
          <a:p>
            <a:pPr marL="0" indent="0">
              <a:buFont typeface="Arial" charset="0"/>
              <a:buNone/>
            </a:pPr>
            <a:r>
              <a:rPr lang="en-US" sz="2000" dirty="0" smtClean="0">
                <a:latin typeface="Verdana" panose="020B0604030504040204" pitchFamily="34" charset="0"/>
                <a:ea typeface="Verdana" panose="020B0604030504040204" pitchFamily="34" charset="0"/>
                <a:cs typeface="Verdana" panose="020B0604030504040204" pitchFamily="34" charset="0"/>
              </a:rPr>
              <a:t>Rather than managing log files, treat logs as event streams, allowing the execution environment to collect, aggregate, index, and analyze the events via centralized services.</a:t>
            </a:r>
          </a:p>
          <a:p>
            <a:pPr marL="0" indent="0">
              <a:buFont typeface="Arial" charset="0"/>
              <a:buNone/>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Admin processes</a:t>
            </a:r>
          </a:p>
          <a:p>
            <a:pPr marL="0" indent="0">
              <a:buFont typeface="Arial" charset="0"/>
              <a:buNone/>
            </a:pPr>
            <a:r>
              <a:rPr lang="en-US" sz="2000" dirty="0" smtClean="0">
                <a:latin typeface="Verdana" panose="020B0604030504040204" pitchFamily="34" charset="0"/>
                <a:ea typeface="Verdana" panose="020B0604030504040204" pitchFamily="34" charset="0"/>
                <a:cs typeface="Verdana" panose="020B0604030504040204" pitchFamily="34" charset="0"/>
              </a:rPr>
              <a:t>Administrative or managements tasks, such as database migrations, are executed as one-off processes in environments identical to the app’s long-running processes.</a:t>
            </a:r>
          </a:p>
          <a:p>
            <a:pPr marL="0" indent="0">
              <a:buFont typeface="Arial" charset="0"/>
              <a:buNone/>
            </a:pPr>
            <a:endParaRPr lang="en-US" sz="2400" dirty="0" smtClean="0">
              <a:latin typeface="Verdana" panose="020B0604030504040204" pitchFamily="34" charset="0"/>
              <a:ea typeface="Verdana" panose="020B0604030504040204" pitchFamily="34" charset="0"/>
              <a:cs typeface="Verdana" panose="020B0604030504040204" pitchFamily="34" charset="0"/>
            </a:endParaRPr>
          </a:p>
          <a:p>
            <a:pPr marL="0" indent="0">
              <a:buFont typeface="Arial" charset="0"/>
              <a:buNone/>
            </a:pPr>
            <a:endParaRPr lang="en-US" sz="4200" b="1" dirty="0"/>
          </a:p>
        </p:txBody>
      </p:sp>
      <p:sp>
        <p:nvSpPr>
          <p:cNvPr id="5" name="Title 2"/>
          <p:cNvSpPr>
            <a:spLocks noGrp="1"/>
          </p:cNvSpPr>
          <p:nvPr>
            <p:ph type="title"/>
          </p:nvPr>
        </p:nvSpPr>
        <p:spPr>
          <a:xfrm>
            <a:off x="314961" y="197831"/>
            <a:ext cx="11506200" cy="538770"/>
          </a:xfrm>
        </p:spPr>
        <p:txBody>
          <a:bodyPr>
            <a:normAutofit fontScale="90000"/>
          </a:bodyPr>
          <a:lstStyle/>
          <a:p>
            <a:pPr algn="ctr"/>
            <a:r>
              <a:rPr lang="en-US" b="1" dirty="0" smtClean="0"/>
              <a:t>Cloud Native </a:t>
            </a:r>
            <a:r>
              <a:rPr lang="en-US" b="1" dirty="0" smtClean="0"/>
              <a:t>Application Patterns</a:t>
            </a:r>
            <a:endParaRPr lang="en-US" b="1" dirty="0"/>
          </a:p>
        </p:txBody>
      </p:sp>
    </p:spTree>
    <p:extLst>
      <p:ext uri="{BB962C8B-B14F-4D97-AF65-F5344CB8AC3E}">
        <p14:creationId xmlns:p14="http://schemas.microsoft.com/office/powerpoint/2010/main" val="1314307674"/>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Shape 242"/>
          <p:cNvSpPr>
            <a:spLocks noGrp="1"/>
          </p:cNvSpPr>
          <p:nvPr>
            <p:ph type="ctrTitle"/>
          </p:nvPr>
        </p:nvSpPr>
        <p:spPr>
          <a:xfrm>
            <a:off x="289386" y="4001841"/>
            <a:ext cx="11318033" cy="2283814"/>
          </a:xfrm>
          <a:prstGeom prst="rect">
            <a:avLst/>
          </a:prstGeom>
        </p:spPr>
        <p:txBody>
          <a:bodyPr>
            <a:noAutofit/>
          </a:bodyPr>
          <a:lstStyle/>
          <a:p>
            <a:r>
              <a:rPr lang="en-US" sz="3200" b="1" dirty="0" smtClean="0"/>
              <a:t>ONAP Microservices Architecture</a:t>
            </a:r>
            <a:endParaRPr lang="en-US" sz="1200" b="1" dirty="0"/>
          </a:p>
        </p:txBody>
      </p:sp>
      <p:grpSp>
        <p:nvGrpSpPr>
          <p:cNvPr id="2" name="Group 7"/>
          <p:cNvGrpSpPr/>
          <p:nvPr/>
        </p:nvGrpSpPr>
        <p:grpSpPr>
          <a:xfrm>
            <a:off x="5838393" y="2206080"/>
            <a:ext cx="5627960" cy="1621955"/>
            <a:chOff x="5838393" y="2206080"/>
            <a:chExt cx="5627960" cy="1621955"/>
          </a:xfrm>
        </p:grpSpPr>
        <p:sp>
          <p:nvSpPr>
            <p:cNvPr id="7" name="Rectangle 6"/>
            <p:cNvSpPr/>
            <p:nvPr/>
          </p:nvSpPr>
          <p:spPr>
            <a:xfrm>
              <a:off x="5838393" y="2206080"/>
              <a:ext cx="5627960" cy="1621955"/>
            </a:xfrm>
            <a:prstGeom prst="rect">
              <a:avLst/>
            </a:prstGeom>
            <a:solidFill>
              <a:schemeClr val="bg1"/>
            </a:solidFill>
            <a:ln w="25400" cap="flat">
              <a:noFill/>
              <a:prstDash val="solid"/>
              <a:round/>
            </a:ln>
            <a:effectLst>
              <a:outerShdw blurRad="38100" dist="23000" dir="5400000" rotWithShape="0">
                <a:srgbClr val="000000">
                  <a:alpha val="35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pic>
          <p:nvPicPr>
            <p:cNvPr id="4" name="Picture 3"/>
            <p:cNvPicPr>
              <a:picLocks noChangeAspect="1"/>
            </p:cNvPicPr>
            <p:nvPr/>
          </p:nvPicPr>
          <p:blipFill>
            <a:blip r:embed="rId2" cstate="print"/>
            <a:stretch>
              <a:fillRect/>
            </a:stretch>
          </p:blipFill>
          <p:spPr>
            <a:xfrm>
              <a:off x="6094525" y="2470318"/>
              <a:ext cx="5115697" cy="1093480"/>
            </a:xfrm>
            <a:prstGeom prst="rect">
              <a:avLst/>
            </a:prstGeom>
          </p:spPr>
        </p:pic>
      </p:grpSp>
    </p:spTree>
    <p:extLst>
      <p:ext uri="{BB962C8B-B14F-4D97-AF65-F5344CB8AC3E}">
        <p14:creationId xmlns:p14="http://schemas.microsoft.com/office/powerpoint/2010/main" val="2291538972"/>
      </p:ext>
    </p:extLst>
  </p:cSld>
  <p:clrMapOvr>
    <a:masterClrMapping/>
  </p:clrMapOvr>
  <p:transition>
    <p:wipe dir="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C9CD605-947A-3C4E-98CB-B055F943FEBA}" type="slidenum">
              <a:rPr lang="en-US" smtClean="0"/>
              <a:pPr/>
              <a:t>40</a:t>
            </a:fld>
            <a:endParaRPr lang="en-US" dirty="0"/>
          </a:p>
        </p:txBody>
      </p:sp>
      <p:pic>
        <p:nvPicPr>
          <p:cNvPr id="3" name="Picture 2"/>
          <p:cNvPicPr>
            <a:picLocks noChangeAspect="1"/>
          </p:cNvPicPr>
          <p:nvPr/>
        </p:nvPicPr>
        <p:blipFill>
          <a:blip r:embed="rId2"/>
          <a:stretch>
            <a:fillRect/>
          </a:stretch>
        </p:blipFill>
        <p:spPr>
          <a:xfrm>
            <a:off x="1621046" y="1007533"/>
            <a:ext cx="8582048" cy="5496659"/>
          </a:xfrm>
          <a:prstGeom prst="rect">
            <a:avLst/>
          </a:prstGeom>
        </p:spPr>
      </p:pic>
    </p:spTree>
    <p:extLst>
      <p:ext uri="{BB962C8B-B14F-4D97-AF65-F5344CB8AC3E}">
        <p14:creationId xmlns:p14="http://schemas.microsoft.com/office/powerpoint/2010/main" val="1532085899"/>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Autofit/>
          </a:bodyPr>
          <a:lstStyle/>
          <a:p>
            <a:pPr algn="ctr"/>
            <a:r>
              <a:rPr lang="en-US" b="1" dirty="0" smtClean="0"/>
              <a:t>Architecture Contributions</a:t>
            </a:r>
            <a:endParaRPr lang="en-US" b="1" dirty="0"/>
          </a:p>
        </p:txBody>
      </p:sp>
      <p:sp>
        <p:nvSpPr>
          <p:cNvPr id="4" name="Text Placeholder 3"/>
          <p:cNvSpPr>
            <a:spLocks noGrp="1"/>
          </p:cNvSpPr>
          <p:nvPr>
            <p:ph type="body" sz="quarter" idx="10"/>
          </p:nvPr>
        </p:nvSpPr>
        <p:spPr>
          <a:xfrm>
            <a:off x="0" y="998924"/>
            <a:ext cx="12176062" cy="5525365"/>
          </a:xfrm>
        </p:spPr>
        <p:txBody>
          <a:bodyPr>
            <a:normAutofit fontScale="77500" lnSpcReduction="20000"/>
          </a:bodyPr>
          <a:lstStyle/>
          <a:p>
            <a:pPr marL="0" indent="0">
              <a:buNone/>
            </a:pPr>
            <a:endParaRPr lang="en-US" sz="3400" b="1" dirty="0" smtClean="0">
              <a:solidFill>
                <a:schemeClr val="tx1"/>
              </a:solidFill>
              <a:latin typeface="Aharoni" panose="02010803020104030203" pitchFamily="2" charset="-79"/>
              <a:cs typeface="Aharoni" panose="02010803020104030203" pitchFamily="2" charset="-79"/>
            </a:endParaRPr>
          </a:p>
          <a:p>
            <a:pPr marL="742950" indent="-742950">
              <a:buFont typeface="+mj-lt"/>
              <a:buAutoNum type="arabicPeriod"/>
            </a:pPr>
            <a:r>
              <a:rPr lang="en-US" sz="3100" b="1" dirty="0" smtClean="0">
                <a:solidFill>
                  <a:schemeClr val="tx1"/>
                </a:solidFill>
                <a:latin typeface="Aharoni" panose="02010803020104030203" pitchFamily="2" charset="-79"/>
                <a:cs typeface="Aharoni" panose="02010803020104030203" pitchFamily="2" charset="-79"/>
              </a:rPr>
              <a:t>Modular </a:t>
            </a:r>
            <a:r>
              <a:rPr lang="en-US" sz="3100" b="1" dirty="0">
                <a:solidFill>
                  <a:schemeClr val="tx1"/>
                </a:solidFill>
                <a:latin typeface="Aharoni" panose="02010803020104030203" pitchFamily="2" charset="-79"/>
                <a:cs typeface="Aharoni" panose="02010803020104030203" pitchFamily="2" charset="-79"/>
              </a:rPr>
              <a:t>ONAP Implementation and Integration to External</a:t>
            </a:r>
            <a:r>
              <a:rPr lang="en-US" sz="3100" b="1" dirty="0">
                <a:solidFill>
                  <a:srgbClr val="0070C0"/>
                </a:solidFill>
                <a:latin typeface="Aharoni" panose="02010803020104030203" pitchFamily="2" charset="-79"/>
                <a:cs typeface="Aharoni" panose="02010803020104030203" pitchFamily="2" charset="-79"/>
              </a:rPr>
              <a:t> </a:t>
            </a:r>
            <a:r>
              <a:rPr lang="en-US" sz="3100" b="1" dirty="0" smtClean="0">
                <a:solidFill>
                  <a:schemeClr val="tx1"/>
                </a:solidFill>
                <a:latin typeface="Aharoni" panose="02010803020104030203" pitchFamily="2" charset="-79"/>
                <a:cs typeface="Aharoni" panose="02010803020104030203" pitchFamily="2" charset="-79"/>
              </a:rPr>
              <a:t>Domain </a:t>
            </a:r>
            <a:r>
              <a:rPr lang="en-US" sz="3100" b="1" dirty="0">
                <a:solidFill>
                  <a:schemeClr val="tx1"/>
                </a:solidFill>
                <a:latin typeface="Aharoni" panose="02010803020104030203" pitchFamily="2" charset="-79"/>
                <a:cs typeface="Aharoni" panose="02010803020104030203" pitchFamily="2" charset="-79"/>
              </a:rPr>
              <a:t>Management Systems (DMS) </a:t>
            </a:r>
            <a:r>
              <a:rPr lang="en-US" sz="3100" b="1" dirty="0" smtClean="0">
                <a:solidFill>
                  <a:schemeClr val="tx1"/>
                </a:solidFill>
                <a:latin typeface="Aharoni" panose="02010803020104030203" pitchFamily="2" charset="-79"/>
                <a:cs typeface="Aharoni" panose="02010803020104030203" pitchFamily="2" charset="-79"/>
              </a:rPr>
              <a:t>Proposal, </a:t>
            </a:r>
            <a:r>
              <a:rPr lang="en-US" sz="3100" b="1" dirty="0" smtClean="0">
                <a:solidFill>
                  <a:srgbClr val="0070C0"/>
                </a:solidFill>
                <a:latin typeface="Aharoni" panose="02010803020104030203" pitchFamily="2" charset="-79"/>
                <a:cs typeface="Aharoni" panose="02010803020104030203" pitchFamily="2" charset="-79"/>
              </a:rPr>
              <a:t>Alex </a:t>
            </a:r>
            <a:r>
              <a:rPr lang="en-US" sz="3100" b="1" dirty="0">
                <a:solidFill>
                  <a:srgbClr val="0070C0"/>
                </a:solidFill>
                <a:latin typeface="Aharoni" panose="02010803020104030203" pitchFamily="2" charset="-79"/>
                <a:cs typeface="Aharoni" panose="02010803020104030203" pitchFamily="2" charset="-79"/>
              </a:rPr>
              <a:t>Vul and Ramesh </a:t>
            </a:r>
            <a:r>
              <a:rPr lang="en-US" sz="3100" b="1" dirty="0" smtClean="0">
                <a:solidFill>
                  <a:srgbClr val="0070C0"/>
                </a:solidFill>
                <a:latin typeface="Aharoni" panose="02010803020104030203" pitchFamily="2" charset="-79"/>
                <a:cs typeface="Aharoni" panose="02010803020104030203" pitchFamily="2" charset="-79"/>
              </a:rPr>
              <a:t>Nagarajan</a:t>
            </a:r>
            <a:r>
              <a:rPr lang="en-US" sz="3100" b="1" dirty="0" smtClean="0">
                <a:solidFill>
                  <a:schemeClr val="tx1"/>
                </a:solidFill>
                <a:latin typeface="Aharoni" panose="02010803020104030203" pitchFamily="2" charset="-79"/>
                <a:cs typeface="Aharoni" panose="02010803020104030203" pitchFamily="2" charset="-79"/>
              </a:rPr>
              <a:t>, DMS Task Force.</a:t>
            </a:r>
          </a:p>
          <a:p>
            <a:pPr marL="742950" indent="-742950">
              <a:buFont typeface="+mj-lt"/>
              <a:buAutoNum type="arabicPeriod"/>
            </a:pPr>
            <a:r>
              <a:rPr lang="en-US" sz="3100" b="1" dirty="0" smtClean="0">
                <a:solidFill>
                  <a:schemeClr val="tx1"/>
                </a:solidFill>
                <a:latin typeface="Aharoni" panose="02010803020104030203" pitchFamily="2" charset="-79"/>
                <a:cs typeface="Aharoni" panose="02010803020104030203" pitchFamily="2" charset="-79"/>
              </a:rPr>
              <a:t>ONAP Microservices v0.8, </a:t>
            </a:r>
            <a:r>
              <a:rPr lang="en-US" sz="3100" b="1" dirty="0" smtClean="0">
                <a:solidFill>
                  <a:srgbClr val="0070C0"/>
                </a:solidFill>
                <a:latin typeface="Aharoni" panose="02010803020104030203" pitchFamily="2" charset="-79"/>
                <a:cs typeface="Aharoni" panose="02010803020104030203" pitchFamily="2" charset="-79"/>
              </a:rPr>
              <a:t>Manoj Nair</a:t>
            </a:r>
          </a:p>
          <a:p>
            <a:pPr marL="742950" indent="-742950">
              <a:buFont typeface="+mj-lt"/>
              <a:buAutoNum type="arabicPeriod"/>
            </a:pPr>
            <a:r>
              <a:rPr lang="en-US" altLang="zh-CN" sz="3100" b="1" dirty="0">
                <a:solidFill>
                  <a:schemeClr val="tx1"/>
                </a:solidFill>
                <a:latin typeface="Aharoni" panose="02010803020104030203" pitchFamily="2" charset="-79"/>
                <a:cs typeface="Aharoni" panose="02010803020104030203" pitchFamily="2" charset="-79"/>
              </a:rPr>
              <a:t>ONAP Microservices Architecture for Casablanca and beyond</a:t>
            </a:r>
            <a:r>
              <a:rPr lang="en-US" altLang="zh-CN" sz="3100" b="1" dirty="0">
                <a:solidFill>
                  <a:srgbClr val="0070C0"/>
                </a:solidFill>
                <a:latin typeface="Aharoni" panose="02010803020104030203" pitchFamily="2" charset="-79"/>
                <a:cs typeface="Aharoni" panose="02010803020104030203" pitchFamily="2" charset="-79"/>
              </a:rPr>
              <a:t>, Huabing </a:t>
            </a:r>
            <a:r>
              <a:rPr lang="en-US" altLang="zh-CN" sz="3100" b="1" dirty="0" smtClean="0">
                <a:solidFill>
                  <a:srgbClr val="0070C0"/>
                </a:solidFill>
                <a:latin typeface="Aharoni" panose="02010803020104030203" pitchFamily="2" charset="-79"/>
                <a:cs typeface="Aharoni" panose="02010803020104030203" pitchFamily="2" charset="-79"/>
              </a:rPr>
              <a:t>Zhao</a:t>
            </a:r>
            <a:endParaRPr lang="en-US" sz="3100" b="1" dirty="0">
              <a:solidFill>
                <a:srgbClr val="0070C0"/>
              </a:solidFill>
              <a:latin typeface="Aharoni" panose="02010803020104030203" pitchFamily="2" charset="-79"/>
              <a:cs typeface="Aharoni" panose="02010803020104030203" pitchFamily="2" charset="-79"/>
            </a:endParaRPr>
          </a:p>
          <a:p>
            <a:pPr marL="0" indent="0">
              <a:buNone/>
            </a:pPr>
            <a:endParaRPr lang="en-US" sz="3600" b="1" dirty="0" smtClean="0">
              <a:solidFill>
                <a:schemeClr val="tx1"/>
              </a:solidFill>
              <a:latin typeface="Aharoni" panose="02010803020104030203" pitchFamily="2" charset="-79"/>
              <a:cs typeface="Aharoni" panose="02010803020104030203" pitchFamily="2" charset="-79"/>
            </a:endParaRPr>
          </a:p>
          <a:p>
            <a:pPr marL="0" indent="0">
              <a:buNone/>
            </a:pPr>
            <a:r>
              <a:rPr lang="en-US" sz="3600" b="1" dirty="0" smtClean="0">
                <a:solidFill>
                  <a:schemeClr val="tx1"/>
                </a:solidFill>
                <a:latin typeface="Aharoni" panose="02010803020104030203" pitchFamily="2" charset="-79"/>
                <a:cs typeface="Aharoni" panose="02010803020104030203" pitchFamily="2" charset="-79"/>
              </a:rPr>
              <a:t>ARC Presentations: </a:t>
            </a:r>
          </a:p>
          <a:p>
            <a:pPr marL="742950" indent="-742950">
              <a:buFont typeface="+mj-lt"/>
              <a:buAutoNum type="arabicPeriod" startAt="4"/>
            </a:pPr>
            <a:r>
              <a:rPr lang="en-US" sz="3100" dirty="0" smtClean="0">
                <a:solidFill>
                  <a:schemeClr val="tx1"/>
                </a:solidFill>
                <a:latin typeface="Aharoni" panose="02010803020104030203" pitchFamily="2" charset="-79"/>
                <a:cs typeface="Aharoni" panose="02010803020104030203" pitchFamily="2" charset="-79"/>
              </a:rPr>
              <a:t>Service </a:t>
            </a:r>
            <a:r>
              <a:rPr lang="en-US" sz="3100" dirty="0">
                <a:solidFill>
                  <a:schemeClr val="tx1"/>
                </a:solidFill>
                <a:latin typeface="Aharoni" panose="02010803020104030203" pitchFamily="2" charset="-79"/>
                <a:cs typeface="Aharoni" panose="02010803020104030203" pitchFamily="2" charset="-79"/>
              </a:rPr>
              <a:t>Mesh and Related </a:t>
            </a:r>
            <a:r>
              <a:rPr lang="en-US" sz="3100" dirty="0" err="1">
                <a:solidFill>
                  <a:schemeClr val="tx1"/>
                </a:solidFill>
                <a:latin typeface="Aharoni" panose="02010803020104030203" pitchFamily="2" charset="-79"/>
                <a:cs typeface="Aharoni" panose="02010803020104030203" pitchFamily="2" charset="-79"/>
              </a:rPr>
              <a:t>Microservice</a:t>
            </a:r>
            <a:r>
              <a:rPr lang="en-US" sz="3100" dirty="0">
                <a:solidFill>
                  <a:schemeClr val="tx1"/>
                </a:solidFill>
                <a:latin typeface="Aharoni" panose="02010803020104030203" pitchFamily="2" charset="-79"/>
                <a:cs typeface="Aharoni" panose="02010803020104030203" pitchFamily="2" charset="-79"/>
              </a:rPr>
              <a:t> Technologies in </a:t>
            </a:r>
            <a:r>
              <a:rPr lang="en-US" sz="3100" dirty="0" smtClean="0">
                <a:solidFill>
                  <a:schemeClr val="tx1"/>
                </a:solidFill>
                <a:latin typeface="Aharoni" panose="02010803020104030203" pitchFamily="2" charset="-79"/>
                <a:cs typeface="Aharoni" panose="02010803020104030203" pitchFamily="2" charset="-79"/>
              </a:rPr>
              <a:t>ONAP, </a:t>
            </a:r>
            <a:r>
              <a:rPr lang="en-US" sz="3100" dirty="0" smtClean="0">
                <a:solidFill>
                  <a:srgbClr val="0070C0"/>
                </a:solidFill>
                <a:latin typeface="Aharoni" panose="02010803020104030203" pitchFamily="2" charset="-79"/>
                <a:cs typeface="Aharoni" panose="02010803020104030203" pitchFamily="2" charset="-79"/>
              </a:rPr>
              <a:t>Ramki Krishnan, et al.</a:t>
            </a:r>
            <a:r>
              <a:rPr lang="en-US" sz="3100" dirty="0" smtClean="0">
                <a:solidFill>
                  <a:schemeClr val="tx1"/>
                </a:solidFill>
                <a:latin typeface="Aharoni" panose="02010803020104030203" pitchFamily="2" charset="-79"/>
                <a:cs typeface="Aharoni" panose="02010803020104030203" pitchFamily="2" charset="-79"/>
              </a:rPr>
              <a:t> presented to ARC April 24, 2018.</a:t>
            </a:r>
          </a:p>
          <a:p>
            <a:pPr marL="742950" indent="-742950">
              <a:buFont typeface="+mj-lt"/>
              <a:buAutoNum type="arabicPeriod" startAt="4"/>
            </a:pPr>
            <a:r>
              <a:rPr lang="en-US" sz="3100" dirty="0" smtClean="0">
                <a:solidFill>
                  <a:schemeClr val="tx1"/>
                </a:solidFill>
                <a:latin typeface="Aharoni" panose="02010803020104030203" pitchFamily="2" charset="-79"/>
                <a:cs typeface="Aharoni" panose="02010803020104030203" pitchFamily="2" charset="-79"/>
              </a:rPr>
              <a:t>OPNFV </a:t>
            </a:r>
            <a:r>
              <a:rPr lang="en-US" sz="3100" dirty="0">
                <a:solidFill>
                  <a:srgbClr val="0070C0"/>
                </a:solidFill>
                <a:latin typeface="Aharoni" panose="02010803020104030203" pitchFamily="2" charset="-79"/>
                <a:cs typeface="Aharoni" panose="02010803020104030203" pitchFamily="2" charset="-79"/>
              </a:rPr>
              <a:t>Clover</a:t>
            </a:r>
            <a:r>
              <a:rPr lang="en-US" sz="3100" dirty="0">
                <a:solidFill>
                  <a:schemeClr val="tx1"/>
                </a:solidFill>
                <a:latin typeface="Aharoni" panose="02010803020104030203" pitchFamily="2" charset="-79"/>
                <a:cs typeface="Aharoni" panose="02010803020104030203" pitchFamily="2" charset="-79"/>
              </a:rPr>
              <a:t> </a:t>
            </a:r>
            <a:r>
              <a:rPr lang="en-US" sz="3100" dirty="0" smtClean="0">
                <a:solidFill>
                  <a:schemeClr val="tx1"/>
                </a:solidFill>
                <a:latin typeface="Aharoni" panose="02010803020104030203" pitchFamily="2" charset="-79"/>
                <a:cs typeface="Aharoni" panose="02010803020104030203" pitchFamily="2" charset="-79"/>
              </a:rPr>
              <a:t>Project, </a:t>
            </a:r>
            <a:r>
              <a:rPr lang="en-US" sz="3100" dirty="0" smtClean="0">
                <a:solidFill>
                  <a:srgbClr val="0070C0"/>
                </a:solidFill>
                <a:latin typeface="Aharoni" panose="02010803020104030203" pitchFamily="2" charset="-79"/>
                <a:cs typeface="Aharoni" panose="02010803020104030203" pitchFamily="2" charset="-79"/>
              </a:rPr>
              <a:t>Wenjing Chu  </a:t>
            </a:r>
            <a:r>
              <a:rPr lang="en-US" sz="3100" dirty="0">
                <a:solidFill>
                  <a:schemeClr val="tx1"/>
                </a:solidFill>
                <a:latin typeface="Aharoni" panose="02010803020104030203" pitchFamily="2" charset="-79"/>
                <a:cs typeface="Aharoni" panose="02010803020104030203" pitchFamily="2" charset="-79"/>
              </a:rPr>
              <a:t>(</a:t>
            </a:r>
            <a:r>
              <a:rPr lang="en-US" sz="3100" dirty="0">
                <a:solidFill>
                  <a:schemeClr val="tx1"/>
                </a:solidFill>
                <a:latin typeface="Aharoni" panose="02010803020104030203" pitchFamily="2" charset="-79"/>
                <a:cs typeface="Aharoni" panose="02010803020104030203" pitchFamily="2" charset="-79"/>
                <a:hlinkClick r:id="rId2"/>
              </a:rPr>
              <a:t>https://wiki.opnfv.org/display/PROJ/Clover</a:t>
            </a:r>
            <a:r>
              <a:rPr lang="en-US" sz="3100" dirty="0" smtClean="0">
                <a:solidFill>
                  <a:schemeClr val="tx1"/>
                </a:solidFill>
                <a:latin typeface="Aharoni" panose="02010803020104030203" pitchFamily="2" charset="-79"/>
                <a:cs typeface="Aharoni" panose="02010803020104030203" pitchFamily="2" charset="-79"/>
              </a:rPr>
              <a:t>) presented to the ARC call last week (May 1, 2018).</a:t>
            </a:r>
            <a:endParaRPr lang="en-US" sz="3100" dirty="0">
              <a:solidFill>
                <a:schemeClr val="tx1"/>
              </a:solidFill>
              <a:latin typeface="Aharoni" panose="02010803020104030203" pitchFamily="2" charset="-79"/>
              <a:cs typeface="Aharoni" panose="02010803020104030203" pitchFamily="2" charset="-79"/>
            </a:endParaRPr>
          </a:p>
          <a:p>
            <a:pPr marL="0" indent="0">
              <a:buNone/>
            </a:pPr>
            <a:r>
              <a:rPr lang="en-US" sz="2500" b="1" dirty="0">
                <a:solidFill>
                  <a:schemeClr val="tx1"/>
                </a:solidFill>
                <a:latin typeface="Aharoni" panose="02010803020104030203" pitchFamily="2" charset="-79"/>
                <a:cs typeface="Aharoni" panose="02010803020104030203" pitchFamily="2" charset="-79"/>
              </a:rPr>
              <a:t/>
            </a:r>
            <a:br>
              <a:rPr lang="en-US" sz="2500" b="1" dirty="0">
                <a:solidFill>
                  <a:schemeClr val="tx1"/>
                </a:solidFill>
                <a:latin typeface="Aharoni" panose="02010803020104030203" pitchFamily="2" charset="-79"/>
                <a:cs typeface="Aharoni" panose="02010803020104030203" pitchFamily="2" charset="-79"/>
              </a:rPr>
            </a:br>
            <a:endParaRPr lang="en-US" sz="2500" b="1" dirty="0">
              <a:solidFill>
                <a:schemeClr val="tx1"/>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208853397"/>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005841"/>
            <a:ext cx="6172200" cy="5452110"/>
          </a:xfrm>
          <a:prstGeom prst="rect">
            <a:avLst/>
          </a:prstGeom>
          <a:ln w="3175">
            <a:solidFill>
              <a:schemeClr val="tx1"/>
            </a:solidFill>
          </a:ln>
        </p:spPr>
        <p:txBody>
          <a:bodyPr>
            <a:normAutofit/>
          </a:bodyPr>
          <a:lstStyle/>
          <a:p>
            <a:pPr marL="0" indent="0">
              <a:buNone/>
            </a:pPr>
            <a:r>
              <a:rPr lang="en-US"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800" b="1" dirty="0" smtClean="0">
                <a:solidFill>
                  <a:schemeClr val="tx1"/>
                </a:solidFill>
              </a:rPr>
              <a:t>: </a:t>
            </a:r>
            <a:endParaRPr lang="en-US" sz="1800" b="1" dirty="0" smtClean="0">
              <a:solidFill>
                <a:schemeClr val="tx1"/>
              </a:solidFill>
            </a:endParaRPr>
          </a:p>
          <a:p>
            <a:pPr>
              <a:buFont typeface="Calibri" panose="020F0502020204030204" pitchFamily="34" charset="0"/>
              <a:buChar char="›"/>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decompose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monolithic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business systems into</a:t>
            </a:r>
          </a:p>
          <a:p>
            <a:pPr>
              <a:buFont typeface="Calibri" panose="020F0502020204030204" pitchFamily="34" charset="0"/>
              <a:buChar char="›"/>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number of independently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deployable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services;</a:t>
            </a:r>
          </a:p>
          <a:p>
            <a:pPr>
              <a:buFont typeface="Calibri" panose="020F0502020204030204" pitchFamily="34" charset="0"/>
              <a:buChar char="›"/>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e</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ach service represents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a business capability, or </a:t>
            </a:r>
            <a:endPar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smallest</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atomic</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 unit of service that delivers business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value. </a:t>
            </a:r>
          </a:p>
          <a:p>
            <a:pPr marL="0" indent="0">
              <a:buNone/>
            </a:pPr>
            <a:r>
              <a:rPr lang="en-US" sz="1800" b="1" dirty="0">
                <a:solidFill>
                  <a:schemeClr val="tx1"/>
                </a:solidFill>
                <a:latin typeface="Verdana" panose="020B0604030504040204" pitchFamily="34" charset="0"/>
                <a:ea typeface="Verdana" panose="020B0604030504040204" pitchFamily="34" charset="0"/>
                <a:cs typeface="Verdana" panose="020B0604030504040204" pitchFamily="34" charset="0"/>
              </a:rPr>
              <a:t>Microservices Architecture: </a:t>
            </a:r>
            <a:endParaRPr lang="en-US"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enables speed, safety, and scale via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decoupling</a:t>
            </a:r>
            <a:endPar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business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domain into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independently deployable </a:t>
            </a:r>
            <a:endPar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buFont typeface="Calibri" panose="020F0502020204030204" pitchFamily="34" charset="0"/>
              <a:buChar char="›"/>
            </a:pP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4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bounded contexts</a:t>
            </a: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400" dirty="0">
                <a:solidFill>
                  <a:schemeClr val="tx1"/>
                </a:solidFill>
                <a:latin typeface="Verdana" panose="020B0604030504040204" pitchFamily="34" charset="0"/>
                <a:ea typeface="Verdana" panose="020B0604030504040204" pitchFamily="34" charset="0"/>
                <a:cs typeface="Verdana" panose="020B0604030504040204" pitchFamily="34" charset="0"/>
              </a:rPr>
              <a:t>of </a:t>
            </a: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capabilities; and</a:t>
            </a:r>
          </a:p>
          <a:p>
            <a:pPr lvl="1">
              <a:buFont typeface="Calibri" panose="020F0502020204030204" pitchFamily="34" charset="0"/>
              <a:buChar char="›"/>
            </a:pP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associated </a:t>
            </a:r>
            <a:r>
              <a:rPr lang="en-US" sz="1400" dirty="0">
                <a:solidFill>
                  <a:schemeClr val="tx1"/>
                </a:solidFill>
                <a:latin typeface="Verdana" panose="020B0604030504040204" pitchFamily="34" charset="0"/>
                <a:ea typeface="Verdana" panose="020B0604030504040204" pitchFamily="34" charset="0"/>
                <a:cs typeface="Verdana" panose="020B0604030504040204" pitchFamily="34" charset="0"/>
              </a:rPr>
              <a:t>change </a:t>
            </a:r>
            <a:r>
              <a:rPr lang="en-US" sz="1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cycles; </a:t>
            </a:r>
            <a:endParaRPr lang="en-US" sz="1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each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service is deployed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independently(</a:t>
            </a: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 </a:t>
            </a:r>
            <a:r>
              <a:rPr lang="en-US" sz="18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self-service paradigm</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buFont typeface="Calibri" panose="020F0502020204030204" pitchFamily="34" charset="0"/>
              <a:buChar char="›"/>
            </a:pP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offers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independent, </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and efficient </a:t>
            </a:r>
            <a:r>
              <a:rPr lang="en-US" sz="1800" dirty="0">
                <a:solidFill>
                  <a:schemeClr val="tx1"/>
                </a:solidFill>
                <a:latin typeface="Verdana" panose="020B0604030504040204" pitchFamily="34" charset="0"/>
                <a:ea typeface="Verdana" panose="020B0604030504040204" pitchFamily="34" charset="0"/>
                <a:cs typeface="Verdana" panose="020B0604030504040204" pitchFamily="34" charset="0"/>
              </a:rPr>
              <a:t>scaling of services</a:t>
            </a:r>
            <a:r>
              <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en-US" sz="18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Title 2"/>
          <p:cNvSpPr>
            <a:spLocks noGrp="1"/>
          </p:cNvSpPr>
          <p:nvPr>
            <p:ph type="title"/>
          </p:nvPr>
        </p:nvSpPr>
        <p:spPr>
          <a:xfrm>
            <a:off x="314961" y="197831"/>
            <a:ext cx="11506200" cy="538770"/>
          </a:xfrm>
        </p:spPr>
        <p:txBody>
          <a:bodyPr>
            <a:normAutofit fontScale="90000"/>
          </a:bodyPr>
          <a:lstStyle/>
          <a:p>
            <a:pPr algn="ctr"/>
            <a:r>
              <a:rPr lang="en-US" b="1" dirty="0" smtClean="0"/>
              <a:t>Microservices </a:t>
            </a:r>
            <a:r>
              <a:rPr lang="en-US" b="1" dirty="0" smtClean="0"/>
              <a:t>Architecture</a:t>
            </a:r>
            <a:endParaRPr lang="en-US" b="1" dirty="0"/>
          </a:p>
        </p:txBody>
      </p:sp>
      <p:sp>
        <p:nvSpPr>
          <p:cNvPr id="5" name="Content Placeholder 2"/>
          <p:cNvSpPr txBox="1">
            <a:spLocks/>
          </p:cNvSpPr>
          <p:nvPr/>
        </p:nvSpPr>
        <p:spPr>
          <a:xfrm>
            <a:off x="6172200" y="1005840"/>
            <a:ext cx="5181600" cy="5452110"/>
          </a:xfrm>
          <a:prstGeom prst="rect">
            <a:avLst/>
          </a:prstGeom>
          <a:ln w="3175">
            <a:solidFill>
              <a:schemeClr val="tx1"/>
            </a:solidFill>
          </a:ln>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charset="0"/>
              <a:buNone/>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Tooling System: </a:t>
            </a:r>
          </a:p>
          <a:p>
            <a:pPr marL="0" indent="0">
              <a:buFont typeface="Arial" charset="0"/>
              <a:buNone/>
            </a:pPr>
            <a:r>
              <a:rPr lang="en-US" sz="20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DevOps</a:t>
            </a: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teams need some operational capabilities:</a:t>
            </a:r>
          </a:p>
          <a:p>
            <a:pPr>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automated and on-demand scaling of apps instances;</a:t>
            </a:r>
          </a:p>
          <a:p>
            <a:pPr>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application health management;</a:t>
            </a:r>
          </a:p>
          <a:p>
            <a:pPr>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dynamic routing/load balancing of requests to/across apps instances;</a:t>
            </a:r>
          </a:p>
          <a:p>
            <a:pPr>
              <a:buFont typeface="Calibri" panose="020F0502020204030204" pitchFamily="34" charset="0"/>
              <a:buChar char="›"/>
            </a:pPr>
            <a:r>
              <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aggregation of logs and metrics.</a:t>
            </a:r>
            <a:endParaRPr lang="en-US" sz="20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9382951"/>
      </p:ext>
    </p:extLst>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Autofit/>
          </a:bodyPr>
          <a:lstStyle/>
          <a:p>
            <a:pPr algn="ctr"/>
            <a:r>
              <a:rPr lang="en-US" b="1" dirty="0" smtClean="0"/>
              <a:t>Cloud-Native </a:t>
            </a:r>
            <a:r>
              <a:rPr lang="en-US" b="1" dirty="0"/>
              <a:t>M</a:t>
            </a:r>
            <a:r>
              <a:rPr lang="en-US" b="1" dirty="0" smtClean="0"/>
              <a:t>icroservices</a:t>
            </a:r>
            <a:endParaRPr lang="en-US" b="1" dirty="0"/>
          </a:p>
        </p:txBody>
      </p:sp>
      <p:sp>
        <p:nvSpPr>
          <p:cNvPr id="4" name="Text Placeholder 3"/>
          <p:cNvSpPr>
            <a:spLocks noGrp="1"/>
          </p:cNvSpPr>
          <p:nvPr>
            <p:ph type="body" sz="quarter" idx="10"/>
          </p:nvPr>
        </p:nvSpPr>
        <p:spPr>
          <a:xfrm>
            <a:off x="0" y="1085850"/>
            <a:ext cx="12192000" cy="5418342"/>
          </a:xfrm>
        </p:spPr>
        <p:txBody>
          <a:bodyPr>
            <a:normAutofit/>
          </a:bodyPr>
          <a:lstStyle/>
          <a:p>
            <a:pPr>
              <a:lnSpc>
                <a:spcPct val="110000"/>
              </a:lnSpc>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Microservices designed with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cloud-native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principles in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mind</a:t>
            </a:r>
          </a:p>
          <a:p>
            <a:pPr>
              <a:lnSpc>
                <a:spcPct val="110000"/>
              </a:lnSpc>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Cloud native computing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uses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an open source </a:t>
            </a:r>
            <a:r>
              <a:rPr lang="en-US" sz="1600" b="1" dirty="0">
                <a:solidFill>
                  <a:srgbClr val="0070C0"/>
                </a:solidFill>
                <a:latin typeface="Verdana" panose="020B0604030504040204" pitchFamily="34" charset="0"/>
                <a:ea typeface="Verdana" panose="020B0604030504040204" pitchFamily="34" charset="0"/>
                <a:cs typeface="Verdana" panose="020B0604030504040204" pitchFamily="34" charset="0"/>
              </a:rPr>
              <a:t>software stack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to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deploy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applications as </a:t>
            </a:r>
            <a:r>
              <a:rPr lang="en-US" sz="1600" b="1" dirty="0" err="1">
                <a:solidFill>
                  <a:schemeClr val="tx1"/>
                </a:solidFill>
                <a:latin typeface="Verdana" panose="020B0604030504040204" pitchFamily="34" charset="0"/>
                <a:ea typeface="Verdana" panose="020B0604030504040204" pitchFamily="34" charset="0"/>
                <a:cs typeface="Verdana" panose="020B0604030504040204" pitchFamily="34" charset="0"/>
              </a:rPr>
              <a:t>microservices</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packaging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each part into its own container, and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dynamically; </a:t>
            </a:r>
          </a:p>
          <a:p>
            <a:pPr lvl="1">
              <a:lnSpc>
                <a:spcPct val="11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orchestrating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those containers to optimize resource utilization.</a:t>
            </a:r>
          </a:p>
          <a:p>
            <a:pPr>
              <a:lnSpc>
                <a:spcPct val="110000"/>
              </a:lnSpc>
              <a:buFont typeface="Calibri" panose="020F0502020204030204" pitchFamily="34" charset="0"/>
              <a:buChar char="›"/>
            </a:pPr>
            <a:r>
              <a:rPr lang="en-US" sz="20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The twelve-factor </a:t>
            </a:r>
            <a:r>
              <a:rPr lang="en-US" sz="2000" b="1" dirty="0">
                <a:solidFill>
                  <a:srgbClr val="0070C0"/>
                </a:solidFill>
                <a:latin typeface="Verdana" panose="020B0604030504040204" pitchFamily="34" charset="0"/>
                <a:ea typeface="Verdana" panose="020B0604030504040204" pitchFamily="34" charset="0"/>
                <a:cs typeface="Verdana" panose="020B0604030504040204" pitchFamily="34" charset="0"/>
              </a:rPr>
              <a:t>principles </a:t>
            </a:r>
            <a:endPar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Not necessarily cloud native</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 but general M</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icroservices principles. </a:t>
            </a:r>
            <a:endPar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110000"/>
              </a:lnSpc>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CNCF currently is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tool-focused </a:t>
            </a:r>
            <a:endPar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work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with COEs and </a:t>
            </a:r>
            <a:r>
              <a:rPr lang="en-US" sz="1600" b="1" dirty="0" err="1">
                <a:solidFill>
                  <a:schemeClr val="tx1"/>
                </a:solidFill>
                <a:latin typeface="Verdana" panose="020B0604030504040204" pitchFamily="34" charset="0"/>
                <a:ea typeface="Verdana" panose="020B0604030504040204" pitchFamily="34" charset="0"/>
                <a:cs typeface="Verdana" panose="020B0604030504040204" pitchFamily="34" charset="0"/>
              </a:rPr>
              <a:t>dockerized</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containers</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h</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eavily K8s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focused </a:t>
            </a:r>
          </a:p>
          <a:p>
            <a:pPr>
              <a:lnSpc>
                <a:spcPct val="110000"/>
              </a:lnSpc>
              <a:buFont typeface="Calibri" panose="020F0502020204030204" pitchFamily="34" charset="0"/>
              <a:buChar char="›"/>
            </a:pP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ONAP already uses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11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K8s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in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OOM (+), </a:t>
            </a:r>
          </a:p>
          <a:p>
            <a:pPr lvl="1">
              <a:lnSpc>
                <a:spcPct val="11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Tracing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tools in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Logging (+) </a:t>
            </a:r>
            <a:endPar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780164583"/>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C9CD605-947A-3C4E-98CB-B055F943FEBA}" type="slidenum">
              <a:rPr lang="en-US" smtClean="0"/>
              <a:pPr/>
              <a:t>8</a:t>
            </a:fld>
            <a:endParaRPr lang="en-US" dirty="0"/>
          </a:p>
        </p:txBody>
      </p:sp>
      <p:pic>
        <p:nvPicPr>
          <p:cNvPr id="3" name="Picture 2"/>
          <p:cNvPicPr>
            <a:picLocks noChangeAspect="1"/>
          </p:cNvPicPr>
          <p:nvPr/>
        </p:nvPicPr>
        <p:blipFill>
          <a:blip r:embed="rId2"/>
          <a:stretch>
            <a:fillRect/>
          </a:stretch>
        </p:blipFill>
        <p:spPr>
          <a:xfrm>
            <a:off x="0" y="973666"/>
            <a:ext cx="5965386" cy="5530526"/>
          </a:xfrm>
          <a:prstGeom prst="rect">
            <a:avLst/>
          </a:prstGeom>
        </p:spPr>
      </p:pic>
      <p:pic>
        <p:nvPicPr>
          <p:cNvPr id="4" name="Picture 3"/>
          <p:cNvPicPr>
            <a:picLocks noChangeAspect="1"/>
          </p:cNvPicPr>
          <p:nvPr/>
        </p:nvPicPr>
        <p:blipFill>
          <a:blip r:embed="rId3"/>
          <a:stretch>
            <a:fillRect/>
          </a:stretch>
        </p:blipFill>
        <p:spPr>
          <a:xfrm>
            <a:off x="5965386" y="2197810"/>
            <a:ext cx="6285881" cy="4315679"/>
          </a:xfrm>
          <a:prstGeom prst="rect">
            <a:avLst/>
          </a:prstGeom>
        </p:spPr>
      </p:pic>
      <p:sp>
        <p:nvSpPr>
          <p:cNvPr id="5" name="Text Placeholder 3"/>
          <p:cNvSpPr txBox="1">
            <a:spLocks/>
          </p:cNvSpPr>
          <p:nvPr/>
        </p:nvSpPr>
        <p:spPr>
          <a:xfrm>
            <a:off x="5965386" y="973667"/>
            <a:ext cx="6210676" cy="1224144"/>
          </a:xfrm>
          <a:prstGeom prst="rect">
            <a:avLst/>
          </a:prstGeom>
        </p:spPr>
        <p:txBody>
          <a:bodyPr>
            <a:noAutofit/>
          </a:bodyPr>
          <a:lst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0000"/>
              </a:lnSpc>
              <a:buFont typeface="Calibri" panose="020F0502020204030204" pitchFamily="34" charset="0"/>
              <a:buChar char="›"/>
            </a:pPr>
            <a:r>
              <a:rPr lang="en-US"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Need to ensure that the ONAP platform can handle </a:t>
            </a:r>
            <a:r>
              <a:rPr lang="en-US" sz="18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cloud-native APIs </a:t>
            </a:r>
            <a:r>
              <a:rPr lang="en-US"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and models (far more than ONAP components registering with the MSB)</a:t>
            </a:r>
            <a:endParaRPr lang="en-US" sz="18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itle 2"/>
          <p:cNvSpPr txBox="1">
            <a:spLocks/>
          </p:cNvSpPr>
          <p:nvPr/>
        </p:nvSpPr>
        <p:spPr>
          <a:xfrm>
            <a:off x="314961" y="197831"/>
            <a:ext cx="11506200" cy="538770"/>
          </a:xfrm>
          <a:prstGeom prst="rect">
            <a:avLst/>
          </a:prstGeom>
        </p:spPr>
        <p:txBody>
          <a:bodyPr>
            <a:normAutofit fontScale="97500" lnSpcReduction="10000"/>
          </a:bodyPr>
          <a:lst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a:lstStyle>
          <a:p>
            <a:pPr algn="ctr"/>
            <a:r>
              <a:rPr lang="en-US" b="1" dirty="0" smtClean="0"/>
              <a:t>Cloud Native Computing Foundation (CNCF)</a:t>
            </a:r>
            <a:endParaRPr lang="en-US" b="1" dirty="0"/>
          </a:p>
        </p:txBody>
      </p:sp>
    </p:spTree>
    <p:extLst>
      <p:ext uri="{BB962C8B-B14F-4D97-AF65-F5344CB8AC3E}">
        <p14:creationId xmlns:p14="http://schemas.microsoft.com/office/powerpoint/2010/main" val="4028403871"/>
      </p:ext>
    </p:extLst>
  </p:cSld>
  <p:clrMapOvr>
    <a:masterClrMapping/>
  </p:clrMapOvr>
  <p:transition advClick="0"/>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314960" y="1054358"/>
            <a:ext cx="11877039" cy="5803641"/>
          </a:xfrm>
          <a:prstGeom prst="rect">
            <a:avLst/>
          </a:prstGeom>
        </p:spPr>
        <p:txBody>
          <a:bodyPr>
            <a:normAutofit/>
          </a:bodyPr>
          <a:lstStyle/>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ONAP cloud-native applications must interact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via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published </a:t>
            </a:r>
            <a:r>
              <a:rPr lang="en-US" sz="1600" b="1" dirty="0">
                <a:solidFill>
                  <a:srgbClr val="0070C0"/>
                </a:solidFill>
                <a:latin typeface="Verdana" panose="020B0604030504040204" pitchFamily="34" charset="0"/>
                <a:ea typeface="Verdana" panose="020B0604030504040204" pitchFamily="34" charset="0"/>
                <a:cs typeface="Verdana" panose="020B0604030504040204" pitchFamily="34" charset="0"/>
              </a:rPr>
              <a:t>and </a:t>
            </a:r>
            <a:endParaRPr lang="en-US"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versioned APIs</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Such APIs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are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typically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HTTP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REST style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with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JSON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serialization,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but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can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use other protocols and serialization formats.</a:t>
            </a: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ONAP projects can deploy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new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functionality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w/o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synchronizing with other teams,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as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long as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they do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not break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any existing API contracts.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primary interaction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model:</a:t>
            </a: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for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self-service infrastructure platform is also an API,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just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as it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is with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the business services.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Rather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than submitting tickets to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provision</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scale</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 and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maintain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application infrastructure, </a:t>
            </a:r>
            <a:endPar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nSpc>
                <a:spcPct val="80000"/>
              </a:lnSpc>
              <a:buFont typeface="Calibri" panose="020F0502020204030204" pitchFamily="34" charset="0"/>
              <a:buChar char="›"/>
            </a:pP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he </a:t>
            </a:r>
            <a:r>
              <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same requests </a:t>
            </a:r>
            <a:r>
              <a:rPr lang="en-US" sz="2000" b="1" dirty="0">
                <a:solidFill>
                  <a:schemeClr val="tx1"/>
                </a:solidFill>
                <a:latin typeface="Verdana" panose="020B0604030504040204" pitchFamily="34" charset="0"/>
                <a:ea typeface="Verdana" panose="020B0604030504040204" pitchFamily="34" charset="0"/>
                <a:cs typeface="Verdana" panose="020B0604030504040204" pitchFamily="34" charset="0"/>
              </a:rPr>
              <a:t>are submitted to an API that </a:t>
            </a:r>
            <a:endParaRPr lang="en-US" sz="2000" b="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lvl="1">
              <a:lnSpc>
                <a:spcPct val="80000"/>
              </a:lnSpc>
              <a:buFont typeface="Calibri" panose="020F0502020204030204" pitchFamily="34" charset="0"/>
              <a:buChar char="›"/>
            </a:pPr>
            <a:r>
              <a:rPr lang="en-US" sz="1600" b="1" dirty="0" smtClean="0">
                <a:solidFill>
                  <a:srgbClr val="0070C0"/>
                </a:solidFill>
                <a:latin typeface="Verdana" panose="020B0604030504040204" pitchFamily="34" charset="0"/>
                <a:ea typeface="Verdana" panose="020B0604030504040204" pitchFamily="34" charset="0"/>
                <a:cs typeface="Verdana" panose="020B0604030504040204" pitchFamily="34" charset="0"/>
              </a:rPr>
              <a:t>automatically</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services </a:t>
            </a:r>
            <a:r>
              <a:rPr lang="en-US" sz="16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the requests</a:t>
            </a:r>
            <a:r>
              <a:rPr lang="en-US" sz="1600" b="1" dirty="0">
                <a:solidFill>
                  <a:schemeClr val="tx1"/>
                </a:solidFill>
                <a:latin typeface="Verdana" panose="020B0604030504040204" pitchFamily="34" charset="0"/>
                <a:ea typeface="Verdana" panose="020B0604030504040204" pitchFamily="34" charset="0"/>
                <a:cs typeface="Verdana" panose="020B0604030504040204" pitchFamily="34" charset="0"/>
              </a:rPr>
              <a:t>.</a:t>
            </a:r>
          </a:p>
        </p:txBody>
      </p:sp>
      <p:sp>
        <p:nvSpPr>
          <p:cNvPr id="4" name="Title 2"/>
          <p:cNvSpPr>
            <a:spLocks noGrp="1"/>
          </p:cNvSpPr>
          <p:nvPr>
            <p:ph type="title"/>
          </p:nvPr>
        </p:nvSpPr>
        <p:spPr>
          <a:xfrm>
            <a:off x="314961" y="197831"/>
            <a:ext cx="11506200" cy="538770"/>
          </a:xfrm>
        </p:spPr>
        <p:txBody>
          <a:bodyPr>
            <a:noAutofit/>
          </a:bodyPr>
          <a:lstStyle/>
          <a:p>
            <a:pPr algn="ctr"/>
            <a:r>
              <a:rPr lang="en-US" b="1" dirty="0">
                <a:ea typeface="Verdana" panose="020B0604030504040204" pitchFamily="34" charset="0"/>
              </a:rPr>
              <a:t>ONAP API-Based Collaboration</a:t>
            </a:r>
          </a:p>
        </p:txBody>
      </p:sp>
    </p:spTree>
    <p:extLst>
      <p:ext uri="{BB962C8B-B14F-4D97-AF65-F5344CB8AC3E}">
        <p14:creationId xmlns:p14="http://schemas.microsoft.com/office/powerpoint/2010/main" val="3288816099"/>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59658</TotalTime>
  <Words>4714</Words>
  <Application>Microsoft Office PowerPoint</Application>
  <PresentationFormat>Widescreen</PresentationFormat>
  <Paragraphs>667</Paragraphs>
  <Slides>40</Slides>
  <Notes>20</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40</vt:i4>
      </vt:variant>
    </vt:vector>
  </HeadingPairs>
  <TitlesOfParts>
    <vt:vector size="53" baseType="lpstr">
      <vt:lpstr>微软雅黑</vt:lpstr>
      <vt:lpstr>MS PGothic</vt:lpstr>
      <vt:lpstr>宋体</vt:lpstr>
      <vt:lpstr>.AppleSystemUIFont</vt:lpstr>
      <vt:lpstr>Aharoni</vt:lpstr>
      <vt:lpstr>Arial</vt:lpstr>
      <vt:lpstr>Calibri</vt:lpstr>
      <vt:lpstr>Courier New</vt:lpstr>
      <vt:lpstr>DengXian</vt:lpstr>
      <vt:lpstr>Times New Roman</vt:lpstr>
      <vt:lpstr>Verdana</vt:lpstr>
      <vt:lpstr>Wingdings</vt:lpstr>
      <vt:lpstr>Office Theme</vt:lpstr>
      <vt:lpstr> ONAP Microservices Architecture  Tiger Team Architecture Update  Parviz Yegani: ONAP Architecture Tiger Team Leader  Contributors:  Manoj Nair (Netcracker), Huabing Zhao (ZTE), Alex Vul (Intel), Nigel Davis (Ciena), Ramki Krishnan (VMware)   May 15, 2018 </vt:lpstr>
      <vt:lpstr>ONAP Target Architecture (High-Level Functional View)</vt:lpstr>
      <vt:lpstr>Architecture Design Considerations</vt:lpstr>
      <vt:lpstr>ONAP Microservices Architecture</vt:lpstr>
      <vt:lpstr>Architecture Contributions</vt:lpstr>
      <vt:lpstr>Microservices Architecture</vt:lpstr>
      <vt:lpstr>Cloud-Native Microservices</vt:lpstr>
      <vt:lpstr>PowerPoint Presentation</vt:lpstr>
      <vt:lpstr>ONAP API-Based Collaboration</vt:lpstr>
      <vt:lpstr>ONAP Microservices Approaches  Manoj Nair  </vt:lpstr>
      <vt:lpstr>ONAP Microservices Approaches</vt:lpstr>
      <vt:lpstr>Approach 1: Model Driven Microservices   </vt:lpstr>
      <vt:lpstr>Approach 1 - Domain-Driven Design (DDD) Concept</vt:lpstr>
      <vt:lpstr>Domain Entity Pattern</vt:lpstr>
      <vt:lpstr>DDD Mapping to ONAP Microservices Architecture</vt:lpstr>
      <vt:lpstr>How does DDD Enable Model Driven Design?</vt:lpstr>
      <vt:lpstr>Microservices - Key Concepts</vt:lpstr>
      <vt:lpstr>Approach 1: ONAP GAP</vt:lpstr>
      <vt:lpstr>ONAP Microservices Architecture Gaps</vt:lpstr>
      <vt:lpstr>Approach 2: Modular Microservices Design  </vt:lpstr>
      <vt:lpstr>Approach 2: Modular Microservices Design</vt:lpstr>
      <vt:lpstr>TMForum IG1118 : Concepts </vt:lpstr>
      <vt:lpstr>Suggested Changes in ONAP </vt:lpstr>
      <vt:lpstr>Approach 3: Cloud Native Microservices</vt:lpstr>
      <vt:lpstr>Cloud Native Microservices</vt:lpstr>
      <vt:lpstr>ONAP Migration towards a Cloud Native Architecture</vt:lpstr>
      <vt:lpstr>How to Leverage Cloud Native Tools in ONAP? (Reference CNCF, IETF) </vt:lpstr>
      <vt:lpstr>How Cloud Native is ONAP ?  </vt:lpstr>
      <vt:lpstr>CNCF Projects Maturity Levels (Subjective Assessment) 1/2 </vt:lpstr>
      <vt:lpstr>CNCF Projects Maturity Levels (Subjective Assessment) 2/2  </vt:lpstr>
      <vt:lpstr>gRPC/gNMI/gNOI Views </vt:lpstr>
      <vt:lpstr>gRPC vs REST</vt:lpstr>
      <vt:lpstr>Conclusions</vt:lpstr>
      <vt:lpstr>Recommendations for Casablanca (Not Decided Yet) </vt:lpstr>
      <vt:lpstr>Recommendations for Future Releases (Not Decided Yet) </vt:lpstr>
      <vt:lpstr>Backup Slides  </vt:lpstr>
      <vt:lpstr>Cloud Native: The Twelve Factors</vt:lpstr>
      <vt:lpstr>Cloud Native Application Patterns</vt:lpstr>
      <vt:lpstr>Cloud Native Application Patterns</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 Contini</dc:creator>
  <cp:lastModifiedBy>Parviz Yegani</cp:lastModifiedBy>
  <cp:revision>784</cp:revision>
  <cp:lastPrinted>2017-08-07T21:14:23Z</cp:lastPrinted>
  <dcterms:created xsi:type="dcterms:W3CDTF">2017-02-27T16:23:08Z</dcterms:created>
  <dcterms:modified xsi:type="dcterms:W3CDTF">2018-05-15T10:15:13Z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1526308531</vt:lpwstr>
  </property>
</Properties>
</file>