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5"/>
  </p:notesMasterIdLst>
  <p:sldIdLst>
    <p:sldId id="805" r:id="rId2"/>
    <p:sldId id="385" r:id="rId3"/>
    <p:sldId id="264" r:id="rId4"/>
    <p:sldId id="849" r:id="rId5"/>
    <p:sldId id="850" r:id="rId6"/>
    <p:sldId id="806" r:id="rId7"/>
    <p:sldId id="728" r:id="rId8"/>
    <p:sldId id="837" r:id="rId9"/>
    <p:sldId id="841" r:id="rId10"/>
    <p:sldId id="839" r:id="rId11"/>
    <p:sldId id="838" r:id="rId12"/>
    <p:sldId id="726" r:id="rId13"/>
    <p:sldId id="816" r:id="rId14"/>
    <p:sldId id="824" r:id="rId15"/>
    <p:sldId id="834" r:id="rId16"/>
    <p:sldId id="842" r:id="rId17"/>
    <p:sldId id="840" r:id="rId18"/>
    <p:sldId id="825" r:id="rId19"/>
    <p:sldId id="826" r:id="rId20"/>
    <p:sldId id="828" r:id="rId21"/>
    <p:sldId id="829" r:id="rId22"/>
    <p:sldId id="830" r:id="rId23"/>
    <p:sldId id="831" r:id="rId24"/>
    <p:sldId id="800" r:id="rId25"/>
    <p:sldId id="716" r:id="rId26"/>
    <p:sldId id="835" r:id="rId27"/>
    <p:sldId id="778" r:id="rId28"/>
    <p:sldId id="727" r:id="rId29"/>
    <p:sldId id="844" r:id="rId30"/>
    <p:sldId id="832" r:id="rId31"/>
    <p:sldId id="819" r:id="rId32"/>
    <p:sldId id="818" r:id="rId33"/>
    <p:sldId id="820" r:id="rId34"/>
    <p:sldId id="821" r:id="rId35"/>
    <p:sldId id="779" r:id="rId36"/>
    <p:sldId id="780" r:id="rId37"/>
    <p:sldId id="781" r:id="rId38"/>
    <p:sldId id="782" r:id="rId39"/>
    <p:sldId id="854" r:id="rId40"/>
    <p:sldId id="783" r:id="rId41"/>
    <p:sldId id="784" r:id="rId42"/>
    <p:sldId id="785" r:id="rId43"/>
    <p:sldId id="786" r:id="rId44"/>
    <p:sldId id="787" r:id="rId45"/>
    <p:sldId id="814" r:id="rId46"/>
    <p:sldId id="827" r:id="rId47"/>
    <p:sldId id="789" r:id="rId48"/>
    <p:sldId id="855" r:id="rId49"/>
    <p:sldId id="790" r:id="rId50"/>
    <p:sldId id="815" r:id="rId51"/>
    <p:sldId id="791" r:id="rId52"/>
    <p:sldId id="792" r:id="rId53"/>
    <p:sldId id="793" r:id="rId54"/>
    <p:sldId id="813" r:id="rId55"/>
    <p:sldId id="807" r:id="rId56"/>
    <p:sldId id="808" r:id="rId57"/>
    <p:sldId id="809" r:id="rId58"/>
    <p:sldId id="810" r:id="rId59"/>
    <p:sldId id="811" r:id="rId60"/>
    <p:sldId id="797" r:id="rId61"/>
    <p:sldId id="847" r:id="rId62"/>
    <p:sldId id="853" r:id="rId63"/>
    <p:sldId id="852" r:id="rId64"/>
    <p:sldId id="798" r:id="rId65"/>
    <p:sldId id="799" r:id="rId66"/>
    <p:sldId id="845" r:id="rId67"/>
    <p:sldId id="846" r:id="rId68"/>
    <p:sldId id="851" r:id="rId69"/>
    <p:sldId id="801" r:id="rId70"/>
    <p:sldId id="848" r:id="rId71"/>
    <p:sldId id="802" r:id="rId72"/>
    <p:sldId id="803" r:id="rId73"/>
    <p:sldId id="804" r:id="rId7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D"/>
    <a:srgbClr val="FF7C80"/>
    <a:srgbClr val="DBF9EE"/>
    <a:srgbClr val="FFFFCC"/>
    <a:srgbClr val="009893"/>
    <a:srgbClr val="B9F0FF"/>
    <a:srgbClr val="BCE4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251" autoAdjust="0"/>
    <p:restoredTop sz="96096" autoAdjust="0"/>
  </p:normalViewPr>
  <p:slideViewPr>
    <p:cSldViewPr snapToGrid="0" snapToObjects="1">
      <p:cViewPr varScale="1">
        <p:scale>
          <a:sx n="92" d="100"/>
          <a:sy n="92" d="100"/>
        </p:scale>
        <p:origin x="456" y="108"/>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90" Type="http://schemas.microsoft.com/office/2015/10/relationships/revisionInfo" Target="revisionInfo.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pPr/>
              <a:t>5/22/2018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pPr/>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en.wikipedia.org/wiki/Read%E2%80%93eval%E2%80%93print_loop" TargetMode="External"/><Relationship Id="rId2" Type="http://schemas.openxmlformats.org/officeDocument/2006/relationships/slide" Target="../slides/slide57.xml"/><Relationship Id="rId1" Type="http://schemas.openxmlformats.org/officeDocument/2006/relationships/notesMaster" Target="../notesMasters/notesMaster1.xml"/><Relationship Id="rId4" Type="http://schemas.openxmlformats.org/officeDocument/2006/relationships/hyperlink" Target="https://www.openpolicyagent.org/docs/how-do-i-write-policies.html" TargetMode="Externa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8789E-1FC9-CE4B-B453-2AA144D753F5}" type="slidenum">
              <a:rPr lang="en-US" smtClean="0"/>
              <a:t>1</a:t>
            </a:fld>
            <a:endParaRPr lang="en-US"/>
          </a:p>
        </p:txBody>
      </p:sp>
    </p:spTree>
    <p:extLst>
      <p:ext uri="{BB962C8B-B14F-4D97-AF65-F5344CB8AC3E}">
        <p14:creationId xmlns:p14="http://schemas.microsoft.com/office/powerpoint/2010/main" val="1173555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36</a:t>
            </a:fld>
            <a:endParaRPr lang="en-US"/>
          </a:p>
        </p:txBody>
      </p:sp>
    </p:spTree>
    <p:extLst>
      <p:ext uri="{BB962C8B-B14F-4D97-AF65-F5344CB8AC3E}">
        <p14:creationId xmlns:p14="http://schemas.microsoft.com/office/powerpoint/2010/main" val="42134683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A model driven approach shifts the approach away from vendor proprietary methods (e.g., command scripting) towards modularized models based on open standards.  Using models facilitates common information across different layers of the network and operations hierarchy (business management layer down to network infrastructure layer). By u sing a common set of models along with tooling, rapid development and testing can be performed.  Models can be specified in different standardized languages or syntax (e.g., UML) and transformed to other languages, syntax or executable software.  Modeling languages provide a common platform for specifying architecture and design with validation capabilities.  Models can capture both the static/structural and dynamic/</a:t>
            </a:r>
            <a:r>
              <a:rPr lang="en-US" sz="1200" b="0" i="0" kern="1200" dirty="0" err="1" smtClean="0">
                <a:solidFill>
                  <a:schemeClr val="tx1"/>
                </a:solidFill>
                <a:effectLst/>
                <a:latin typeface="+mn-lt"/>
                <a:ea typeface="+mn-ea"/>
                <a:cs typeface="+mn-cs"/>
              </a:rPr>
              <a:t>behavioural</a:t>
            </a:r>
            <a:r>
              <a:rPr lang="en-US" sz="1200" b="0" i="0" kern="1200" dirty="0" smtClean="0">
                <a:solidFill>
                  <a:schemeClr val="tx1"/>
                </a:solidFill>
                <a:effectLst/>
                <a:latin typeface="+mn-lt"/>
                <a:ea typeface="+mn-ea"/>
                <a:cs typeface="+mn-cs"/>
              </a:rPr>
              <a:t> concepts of the system.  UML is a general purpose modelling language to visualize (through diagrams) the design of a system. UML is the modeling language being used by the MEF for Information Modeling purposes.</a:t>
            </a:r>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37</a:t>
            </a:fld>
            <a:endParaRPr lang="en-US"/>
          </a:p>
        </p:txBody>
      </p:sp>
    </p:spTree>
    <p:extLst>
      <p:ext uri="{BB962C8B-B14F-4D97-AF65-F5344CB8AC3E}">
        <p14:creationId xmlns:p14="http://schemas.microsoft.com/office/powerpoint/2010/main" val="41820877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38</a:t>
            </a:fld>
            <a:endParaRPr lang="en-US"/>
          </a:p>
        </p:txBody>
      </p:sp>
    </p:spTree>
    <p:extLst>
      <p:ext uri="{BB962C8B-B14F-4D97-AF65-F5344CB8AC3E}">
        <p14:creationId xmlns:p14="http://schemas.microsoft.com/office/powerpoint/2010/main" val="8973263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39</a:t>
            </a:fld>
            <a:endParaRPr lang="en-US"/>
          </a:p>
        </p:txBody>
      </p:sp>
    </p:spTree>
    <p:extLst>
      <p:ext uri="{BB962C8B-B14F-4D97-AF65-F5344CB8AC3E}">
        <p14:creationId xmlns:p14="http://schemas.microsoft.com/office/powerpoint/2010/main" val="42815653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40</a:t>
            </a:fld>
            <a:endParaRPr lang="en-US"/>
          </a:p>
        </p:txBody>
      </p:sp>
    </p:spTree>
    <p:extLst>
      <p:ext uri="{BB962C8B-B14F-4D97-AF65-F5344CB8AC3E}">
        <p14:creationId xmlns:p14="http://schemas.microsoft.com/office/powerpoint/2010/main" val="14114557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41</a:t>
            </a:fld>
            <a:endParaRPr lang="en-US"/>
          </a:p>
        </p:txBody>
      </p:sp>
    </p:spTree>
    <p:extLst>
      <p:ext uri="{BB962C8B-B14F-4D97-AF65-F5344CB8AC3E}">
        <p14:creationId xmlns:p14="http://schemas.microsoft.com/office/powerpoint/2010/main" val="38628675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43</a:t>
            </a:fld>
            <a:endParaRPr lang="en-US"/>
          </a:p>
        </p:txBody>
      </p:sp>
    </p:spTree>
    <p:extLst>
      <p:ext uri="{BB962C8B-B14F-4D97-AF65-F5344CB8AC3E}">
        <p14:creationId xmlns:p14="http://schemas.microsoft.com/office/powerpoint/2010/main" val="19380699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A model driven approach shifts the approach away from vendor proprietary methods (e.g., command scripting) towards modularized models based on open standards.  Using models facilitates common information across different layers of the network and operations hierarchy (business management layer down to network infrastructure layer). By u sing a common set of models along with tooling, rapid development and testing can be performed.  Models can be specified in different standardized languages or syntax (e.g., UML) and transformed to other languages, syntax or executable software.  Modeling languages provide a common platform for specifying architecture and design with validation capabilities.  Models can capture both the static/structural and dynamic/</a:t>
            </a:r>
            <a:r>
              <a:rPr lang="en-US" sz="1200" b="0" i="0" kern="1200" dirty="0" err="1" smtClean="0">
                <a:solidFill>
                  <a:schemeClr val="tx1"/>
                </a:solidFill>
                <a:effectLst/>
                <a:latin typeface="+mn-lt"/>
                <a:ea typeface="+mn-ea"/>
                <a:cs typeface="+mn-cs"/>
              </a:rPr>
              <a:t>behavioural</a:t>
            </a:r>
            <a:r>
              <a:rPr lang="en-US" sz="1200" b="0" i="0" kern="1200" dirty="0" smtClean="0">
                <a:solidFill>
                  <a:schemeClr val="tx1"/>
                </a:solidFill>
                <a:effectLst/>
                <a:latin typeface="+mn-lt"/>
                <a:ea typeface="+mn-ea"/>
                <a:cs typeface="+mn-cs"/>
              </a:rPr>
              <a:t> concepts of the system.  UML is a general purpose modelling language to visualize (through diagrams) the design of a system. UML is the modeling language being used by the MEF for Information Modeling purposes.</a:t>
            </a:r>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46</a:t>
            </a:fld>
            <a:endParaRPr lang="en-US"/>
          </a:p>
        </p:txBody>
      </p:sp>
    </p:spTree>
    <p:extLst>
      <p:ext uri="{BB962C8B-B14F-4D97-AF65-F5344CB8AC3E}">
        <p14:creationId xmlns:p14="http://schemas.microsoft.com/office/powerpoint/2010/main" val="13802703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47</a:t>
            </a:fld>
            <a:endParaRPr lang="en-US"/>
          </a:p>
        </p:txBody>
      </p:sp>
    </p:spTree>
    <p:extLst>
      <p:ext uri="{BB962C8B-B14F-4D97-AF65-F5344CB8AC3E}">
        <p14:creationId xmlns:p14="http://schemas.microsoft.com/office/powerpoint/2010/main" val="2155646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9208789E-1FC9-CE4B-B453-2AA144D753F5}" type="slidenum">
              <a:rPr lang="en-US" smtClean="0"/>
              <a:t>48</a:t>
            </a:fld>
            <a:endParaRPr lang="en-US"/>
          </a:p>
        </p:txBody>
      </p:sp>
    </p:spTree>
    <p:extLst>
      <p:ext uri="{BB962C8B-B14F-4D97-AF65-F5344CB8AC3E}">
        <p14:creationId xmlns:p14="http://schemas.microsoft.com/office/powerpoint/2010/main" val="16973395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solidFill>
                  <a:prstClr val="black"/>
                </a:solidFill>
                <a:latin typeface="Arial" panose="020B0604020202020204"/>
              </a:rPr>
              <a:pPr>
                <a:defRPr/>
              </a:pPr>
              <a:t>2</a:t>
            </a:fld>
            <a:endParaRPr lang="en-US" dirty="0">
              <a:solidFill>
                <a:prstClr val="black"/>
              </a:solidFill>
              <a:latin typeface="Arial" panose="020B0604020202020204"/>
            </a:endParaRPr>
          </a:p>
        </p:txBody>
      </p:sp>
    </p:spTree>
    <p:extLst>
      <p:ext uri="{BB962C8B-B14F-4D97-AF65-F5344CB8AC3E}">
        <p14:creationId xmlns:p14="http://schemas.microsoft.com/office/powerpoint/2010/main" val="25241264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49</a:t>
            </a:fld>
            <a:endParaRPr lang="en-US"/>
          </a:p>
        </p:txBody>
      </p:sp>
    </p:spTree>
    <p:extLst>
      <p:ext uri="{BB962C8B-B14F-4D97-AF65-F5344CB8AC3E}">
        <p14:creationId xmlns:p14="http://schemas.microsoft.com/office/powerpoint/2010/main" val="34164349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50</a:t>
            </a:fld>
            <a:endParaRPr lang="en-US"/>
          </a:p>
        </p:txBody>
      </p:sp>
    </p:spTree>
    <p:extLst>
      <p:ext uri="{BB962C8B-B14F-4D97-AF65-F5344CB8AC3E}">
        <p14:creationId xmlns:p14="http://schemas.microsoft.com/office/powerpoint/2010/main" val="42260825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53</a:t>
            </a:fld>
            <a:endParaRPr lang="en-US"/>
          </a:p>
        </p:txBody>
      </p:sp>
    </p:spTree>
    <p:extLst>
      <p:ext uri="{BB962C8B-B14F-4D97-AF65-F5344CB8AC3E}">
        <p14:creationId xmlns:p14="http://schemas.microsoft.com/office/powerpoint/2010/main" val="21525033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Service Mesh DP : </a:t>
            </a:r>
          </a:p>
          <a:p>
            <a:r>
              <a:rPr lang="en-US" sz="1200" b="1" i="0" kern="1200" dirty="0" smtClean="0">
                <a:solidFill>
                  <a:schemeClr val="tx1"/>
                </a:solidFill>
                <a:effectLst/>
                <a:latin typeface="+mn-lt"/>
                <a:ea typeface="+mn-ea"/>
                <a:cs typeface="+mn-cs"/>
              </a:rPr>
              <a:t>Service discovery</a:t>
            </a:r>
            <a:r>
              <a:rPr lang="en-US" sz="1200" b="0" i="0" kern="1200" dirty="0" smtClean="0">
                <a:solidFill>
                  <a:schemeClr val="tx1"/>
                </a:solidFill>
                <a:effectLst/>
                <a:latin typeface="+mn-lt"/>
                <a:ea typeface="+mn-ea"/>
                <a:cs typeface="+mn-cs"/>
              </a:rPr>
              <a:t>: What are all of the upstream/backend service instances that are available</a:t>
            </a:r>
          </a:p>
          <a:p>
            <a:r>
              <a:rPr lang="en-US" sz="1200" b="1" i="0" kern="1200" dirty="0" smtClean="0">
                <a:solidFill>
                  <a:schemeClr val="tx1"/>
                </a:solidFill>
                <a:effectLst/>
                <a:latin typeface="+mn-lt"/>
                <a:ea typeface="+mn-ea"/>
                <a:cs typeface="+mn-cs"/>
              </a:rPr>
              <a:t>Health checking</a:t>
            </a:r>
            <a:r>
              <a:rPr lang="en-US" sz="1200" b="0" i="0" kern="1200" dirty="0" smtClean="0">
                <a:solidFill>
                  <a:schemeClr val="tx1"/>
                </a:solidFill>
                <a:effectLst/>
                <a:latin typeface="+mn-lt"/>
                <a:ea typeface="+mn-ea"/>
                <a:cs typeface="+mn-cs"/>
              </a:rPr>
              <a:t>: Are the upstream service instances returned by service discovery healthy and ready to accept network traffic?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tx1"/>
                </a:solidFill>
                <a:effectLst/>
                <a:latin typeface="+mn-lt"/>
                <a:ea typeface="+mn-ea"/>
                <a:cs typeface="+mn-cs"/>
              </a:rPr>
              <a:t>Routing</a:t>
            </a:r>
            <a:r>
              <a:rPr lang="en-US" sz="1200" b="0" i="0" kern="1200" dirty="0" smtClean="0">
                <a:solidFill>
                  <a:schemeClr val="tx1"/>
                </a:solidFill>
                <a:effectLst/>
                <a:latin typeface="+mn-lt"/>
                <a:ea typeface="+mn-ea"/>
                <a:cs typeface="+mn-cs"/>
              </a:rPr>
              <a:t>: Given a REST request for /foo from the local service instance, to which upstream service cluster should the request be sent?</a:t>
            </a:r>
          </a:p>
          <a:p>
            <a:r>
              <a:rPr lang="en-US" sz="1200" b="1" i="0" kern="1200" dirty="0" smtClean="0">
                <a:solidFill>
                  <a:schemeClr val="tx1"/>
                </a:solidFill>
                <a:effectLst/>
                <a:latin typeface="+mn-lt"/>
                <a:ea typeface="+mn-ea"/>
                <a:cs typeface="+mn-cs"/>
              </a:rPr>
              <a:t>Load balancing</a:t>
            </a:r>
            <a:r>
              <a:rPr lang="en-US" sz="1200" b="0" i="0" kern="1200" dirty="0" smtClean="0">
                <a:solidFill>
                  <a:schemeClr val="tx1"/>
                </a:solidFill>
                <a:effectLst/>
                <a:latin typeface="+mn-lt"/>
                <a:ea typeface="+mn-ea"/>
                <a:cs typeface="+mn-cs"/>
              </a:rPr>
              <a:t>: Once an upstream service cluster has been selected during routing, to which upstream service instance should the request be sent? With what timeout? With what circuit breaking settings?</a:t>
            </a:r>
          </a:p>
          <a:p>
            <a:r>
              <a:rPr lang="en-US" sz="1200" b="1" i="0" kern="1200" dirty="0" smtClean="0">
                <a:solidFill>
                  <a:schemeClr val="tx1"/>
                </a:solidFill>
                <a:effectLst/>
                <a:latin typeface="+mn-lt"/>
                <a:ea typeface="+mn-ea"/>
                <a:cs typeface="+mn-cs"/>
              </a:rPr>
              <a:t>Authentication and authorization</a:t>
            </a:r>
            <a:r>
              <a:rPr lang="en-US" sz="1200" b="0" i="0" kern="1200" dirty="0" smtClean="0">
                <a:solidFill>
                  <a:schemeClr val="tx1"/>
                </a:solidFill>
                <a:effectLst/>
                <a:latin typeface="+mn-lt"/>
                <a:ea typeface="+mn-ea"/>
                <a:cs typeface="+mn-cs"/>
              </a:rPr>
              <a:t>: For incoming requests, can the caller be cryptographically attested using </a:t>
            </a:r>
            <a:r>
              <a:rPr lang="en-US" sz="1200" b="0" i="0" kern="1200" dirty="0" err="1" smtClean="0">
                <a:solidFill>
                  <a:schemeClr val="tx1"/>
                </a:solidFill>
                <a:effectLst/>
                <a:latin typeface="+mn-lt"/>
                <a:ea typeface="+mn-ea"/>
                <a:cs typeface="+mn-cs"/>
              </a:rPr>
              <a:t>mTLS</a:t>
            </a:r>
            <a:r>
              <a:rPr lang="en-US" sz="1200" b="0" i="0" kern="1200" dirty="0" smtClean="0">
                <a:solidFill>
                  <a:schemeClr val="tx1"/>
                </a:solidFill>
                <a:effectLst/>
                <a:latin typeface="+mn-lt"/>
                <a:ea typeface="+mn-ea"/>
                <a:cs typeface="+mn-cs"/>
              </a:rPr>
              <a:t> or some other mechanism?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tx1"/>
                </a:solidFill>
                <a:effectLst/>
                <a:latin typeface="+mn-lt"/>
                <a:ea typeface="+mn-ea"/>
                <a:cs typeface="+mn-cs"/>
              </a:rPr>
              <a:t>Observability</a:t>
            </a:r>
            <a:r>
              <a:rPr lang="en-US" sz="1200" b="0" i="0" kern="1200" dirty="0" smtClean="0">
                <a:solidFill>
                  <a:schemeClr val="tx1"/>
                </a:solidFill>
                <a:effectLst/>
                <a:latin typeface="+mn-lt"/>
                <a:ea typeface="+mn-ea"/>
                <a:cs typeface="+mn-cs"/>
              </a:rPr>
              <a:t>: For each request, detailed statistics, logging, and distributed tracing data should be generated so that operators can understand distributed traffic flow and debug problems as they occur.</a:t>
            </a:r>
          </a:p>
          <a:p>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Service Mesh CP: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tx1"/>
                </a:solidFill>
                <a:effectLst/>
                <a:latin typeface="+mn-lt"/>
                <a:ea typeface="+mn-ea"/>
                <a:cs typeface="+mn-cs"/>
              </a:rPr>
              <a:t>Workload scheduler</a:t>
            </a:r>
            <a:r>
              <a:rPr lang="en-US" sz="1200" b="0" i="0" kern="1200" dirty="0" smtClean="0">
                <a:solidFill>
                  <a:schemeClr val="tx1"/>
                </a:solidFill>
                <a:effectLst/>
                <a:latin typeface="+mn-lt"/>
                <a:ea typeface="+mn-ea"/>
                <a:cs typeface="+mn-cs"/>
              </a:rPr>
              <a:t>: Services are run on an infrastructure via some type of scheduling system (e.g., Kubernetes or Nomad). The scheduler is responsible for bootstrapping a service along with its sidecar proxy.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tx1"/>
                </a:solidFill>
                <a:effectLst/>
                <a:latin typeface="+mn-lt"/>
                <a:ea typeface="+mn-ea"/>
                <a:cs typeface="+mn-cs"/>
              </a:rPr>
              <a:t>Service discovery</a:t>
            </a:r>
            <a:r>
              <a:rPr lang="en-US" sz="1200" b="0" i="0" kern="1200" dirty="0" smtClean="0">
                <a:solidFill>
                  <a:schemeClr val="tx1"/>
                </a:solidFill>
                <a:effectLst/>
                <a:latin typeface="+mn-lt"/>
                <a:ea typeface="+mn-ea"/>
                <a:cs typeface="+mn-cs"/>
              </a:rPr>
              <a:t>: As the scheduler starts and stops service instances it reports liveness state into a service discovery system.</a:t>
            </a:r>
          </a:p>
          <a:p>
            <a:r>
              <a:rPr lang="en-US" sz="1200" b="1" i="0" kern="1200" dirty="0" smtClean="0">
                <a:solidFill>
                  <a:schemeClr val="tx1"/>
                </a:solidFill>
                <a:effectLst/>
                <a:latin typeface="+mn-lt"/>
                <a:ea typeface="+mn-ea"/>
                <a:cs typeface="+mn-cs"/>
              </a:rPr>
              <a:t>Sidecar proxy configuration APIs</a:t>
            </a:r>
            <a:r>
              <a:rPr lang="en-US" sz="1200" b="0" i="0" kern="1200" dirty="0" smtClean="0">
                <a:solidFill>
                  <a:schemeClr val="tx1"/>
                </a:solidFill>
                <a:effectLst/>
                <a:latin typeface="+mn-lt"/>
                <a:ea typeface="+mn-ea"/>
                <a:cs typeface="+mn-cs"/>
              </a:rPr>
              <a:t>: The sidecar proxies dynamically fetch state from various system components in an eventually consistent way without operator involvement. The entire system composed of all currently running service instances and sidecar proxies eventually converge.</a:t>
            </a:r>
          </a:p>
        </p:txBody>
      </p:sp>
      <p:sp>
        <p:nvSpPr>
          <p:cNvPr id="4" name="Slide Number Placeholder 3"/>
          <p:cNvSpPr>
            <a:spLocks noGrp="1"/>
          </p:cNvSpPr>
          <p:nvPr>
            <p:ph type="sldNum" sz="quarter" idx="10"/>
          </p:nvPr>
        </p:nvSpPr>
        <p:spPr/>
        <p:txBody>
          <a:bodyPr/>
          <a:lstStyle/>
          <a:p>
            <a:fld id="{9208789E-1FC9-CE4B-B453-2AA144D753F5}" type="slidenum">
              <a:rPr lang="en-US" smtClean="0"/>
              <a:t>56</a:t>
            </a:fld>
            <a:endParaRPr lang="en-US"/>
          </a:p>
        </p:txBody>
      </p:sp>
    </p:spTree>
    <p:extLst>
      <p:ext uri="{BB962C8B-B14F-4D97-AF65-F5344CB8AC3E}">
        <p14:creationId xmlns:p14="http://schemas.microsoft.com/office/powerpoint/2010/main" val="15001028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With Notary, publishers can sign their content offline using keys kept highly secure. Once the publisher is ready to make the content available, they can push their signed trusted collection to a Notary Server.</a:t>
            </a:r>
          </a:p>
          <a:p>
            <a:r>
              <a:rPr lang="en-US" sz="1200" b="0" i="0" kern="1200" dirty="0" smtClean="0">
                <a:solidFill>
                  <a:schemeClr val="tx1"/>
                </a:solidFill>
                <a:effectLst/>
                <a:latin typeface="+mn-lt"/>
                <a:ea typeface="+mn-ea"/>
                <a:cs typeface="+mn-cs"/>
              </a:rPr>
              <a:t>Consumers, having acquired the publisher's public key through a secure channel, can then communicate with any Notary server or (insecure) mirror, relying only on the publisher's key to determine the validity and integrity of the received content.</a:t>
            </a:r>
          </a:p>
          <a:p>
            <a:endParaRPr lang="en-US" dirty="0" smtClean="0"/>
          </a:p>
          <a:p>
            <a:endParaRPr lang="en-US" dirty="0" smtClean="0"/>
          </a:p>
          <a:p>
            <a:r>
              <a:rPr lang="en-US" sz="1200" b="0" i="0" kern="1200" dirty="0" smtClean="0">
                <a:solidFill>
                  <a:schemeClr val="tx1"/>
                </a:solidFill>
                <a:effectLst/>
                <a:latin typeface="+mn-lt"/>
                <a:ea typeface="+mn-ea"/>
                <a:cs typeface="+mn-cs"/>
              </a:rPr>
              <a:t>The Open Policy Agent (OPA) is an open source, general-purpose policy engine that enables unified, context-aware policy enforcement across the entire stack. OPA using an interactive shell or </a:t>
            </a:r>
            <a:r>
              <a:rPr lang="en-US" sz="1200" b="0" i="0" u="none" strike="noStrike" kern="1200" dirty="0" smtClean="0">
                <a:solidFill>
                  <a:schemeClr val="tx1"/>
                </a:solidFill>
                <a:effectLst/>
                <a:latin typeface="+mn-lt"/>
                <a:ea typeface="+mn-ea"/>
                <a:cs typeface="+mn-cs"/>
                <a:hlinkClick r:id="rId3"/>
              </a:rPr>
              <a:t>REPL (read-</a:t>
            </a:r>
            <a:r>
              <a:rPr lang="en-US" sz="1200" b="0" i="0" u="none" strike="noStrike" kern="1200" dirty="0" err="1" smtClean="0">
                <a:solidFill>
                  <a:schemeClr val="tx1"/>
                </a:solidFill>
                <a:effectLst/>
                <a:latin typeface="+mn-lt"/>
                <a:ea typeface="+mn-ea"/>
                <a:cs typeface="+mn-cs"/>
                <a:hlinkClick r:id="rId3"/>
              </a:rPr>
              <a:t>eval</a:t>
            </a:r>
            <a:r>
              <a:rPr lang="en-US" sz="1200" b="0" i="0" u="none" strike="noStrike" kern="1200" dirty="0" smtClean="0">
                <a:solidFill>
                  <a:schemeClr val="tx1"/>
                </a:solidFill>
                <a:effectLst/>
                <a:latin typeface="+mn-lt"/>
                <a:ea typeface="+mn-ea"/>
                <a:cs typeface="+mn-cs"/>
                <a:hlinkClick r:id="rId3"/>
              </a:rPr>
              <a:t>-print loop)</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Running OPA as an interactive shell/REPL.</a:t>
            </a:r>
          </a:p>
          <a:p>
            <a:r>
              <a:rPr lang="en-US" sz="1200" b="0" i="0" kern="1200" dirty="0" smtClean="0">
                <a:solidFill>
                  <a:schemeClr val="tx1"/>
                </a:solidFill>
                <a:effectLst/>
                <a:latin typeface="+mn-lt"/>
                <a:ea typeface="+mn-ea"/>
                <a:cs typeface="+mn-cs"/>
              </a:rPr>
              <a:t>Writing ad-hoc queries in </a:t>
            </a:r>
            <a:r>
              <a:rPr lang="en-US" sz="1200" b="0" i="0" u="sng" kern="1200" dirty="0" err="1" smtClean="0">
                <a:solidFill>
                  <a:schemeClr val="tx1"/>
                </a:solidFill>
                <a:effectLst/>
                <a:latin typeface="+mn-lt"/>
                <a:ea typeface="+mn-ea"/>
                <a:cs typeface="+mn-cs"/>
                <a:hlinkClick r:id="rId4"/>
              </a:rPr>
              <a:t>Rego</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Unless you embed OPA as a Go library, you will deploy it alongside your service – either directly as an operating system daemon or inside a container. In this way, transactions will have low latency and availability will be determined through shared fate with your service.</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OPA’s RESTful APIs use JSON over HTTP so you and your users can integrate OPA with any programming language. At a high level, integrating OPA into your service involves:</a:t>
            </a:r>
          </a:p>
          <a:p>
            <a:r>
              <a:rPr lang="en-US" sz="1200" b="0" i="0" kern="1200" dirty="0" smtClean="0">
                <a:solidFill>
                  <a:schemeClr val="tx1"/>
                </a:solidFill>
                <a:effectLst/>
                <a:latin typeface="+mn-lt"/>
                <a:ea typeface="+mn-ea"/>
                <a:cs typeface="+mn-cs"/>
              </a:rPr>
              <a:t>Deploying OPA alongside your service</a:t>
            </a:r>
          </a:p>
          <a:p>
            <a:r>
              <a:rPr lang="en-US" sz="1200" b="0" i="0" kern="1200" dirty="0" smtClean="0">
                <a:solidFill>
                  <a:schemeClr val="tx1"/>
                </a:solidFill>
                <a:effectLst/>
                <a:latin typeface="+mn-lt"/>
                <a:ea typeface="+mn-ea"/>
                <a:cs typeface="+mn-cs"/>
              </a:rPr>
              <a:t>Pushing relevant data about your service’s state into OPA’s document store</a:t>
            </a:r>
          </a:p>
          <a:p>
            <a:r>
              <a:rPr lang="en-US" sz="1200" b="0" i="0" kern="1200" dirty="0" smtClean="0">
                <a:solidFill>
                  <a:schemeClr val="tx1"/>
                </a:solidFill>
                <a:effectLst/>
                <a:latin typeface="+mn-lt"/>
                <a:ea typeface="+mn-ea"/>
                <a:cs typeface="+mn-cs"/>
              </a:rPr>
              <a:t>Offloading some or all decision-making to OPA by querying </a:t>
            </a:r>
          </a:p>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57</a:t>
            </a:fld>
            <a:endParaRPr lang="en-US"/>
          </a:p>
        </p:txBody>
      </p:sp>
    </p:spTree>
    <p:extLst>
      <p:ext uri="{BB962C8B-B14F-4D97-AF65-F5344CB8AC3E}">
        <p14:creationId xmlns:p14="http://schemas.microsoft.com/office/powerpoint/2010/main" val="11122490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9208789E-1FC9-CE4B-B453-2AA144D753F5}" type="slidenum">
              <a:rPr lang="en-US" smtClean="0"/>
              <a:t>60</a:t>
            </a:fld>
            <a:endParaRPr lang="en-US"/>
          </a:p>
        </p:txBody>
      </p:sp>
    </p:spTree>
    <p:extLst>
      <p:ext uri="{BB962C8B-B14F-4D97-AF65-F5344CB8AC3E}">
        <p14:creationId xmlns:p14="http://schemas.microsoft.com/office/powerpoint/2010/main" val="29271552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64</a:t>
            </a:fld>
            <a:endParaRPr lang="en-US"/>
          </a:p>
        </p:txBody>
      </p:sp>
    </p:spTree>
    <p:extLst>
      <p:ext uri="{BB962C8B-B14F-4D97-AF65-F5344CB8AC3E}">
        <p14:creationId xmlns:p14="http://schemas.microsoft.com/office/powerpoint/2010/main" val="23858769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65</a:t>
            </a:fld>
            <a:endParaRPr lang="en-US"/>
          </a:p>
        </p:txBody>
      </p:sp>
    </p:spTree>
    <p:extLst>
      <p:ext uri="{BB962C8B-B14F-4D97-AF65-F5344CB8AC3E}">
        <p14:creationId xmlns:p14="http://schemas.microsoft.com/office/powerpoint/2010/main" val="41163098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A model driven approach shifts the approach away from vendor proprietary methods (e.g., command scripting) towards modularized models based on open standards.  Using models facilitates common information across different layers of the network and operations hierarchy (business management layer down to network infrastructure layer). By u sing a common set of models along with tooling, rapid development and testing can be performed.  Models can be specified in different standardized languages or syntax (e.g., UML) and transformed to other languages, syntax or executable software.  Modeling languages provide a common platform for specifying architecture and design with validation capabilities.  Models can capture both the static/structural and dynamic/</a:t>
            </a:r>
            <a:r>
              <a:rPr lang="en-US" sz="1200" b="0" i="0" kern="1200" dirty="0" err="1" smtClean="0">
                <a:solidFill>
                  <a:schemeClr val="tx1"/>
                </a:solidFill>
                <a:effectLst/>
                <a:latin typeface="+mn-lt"/>
                <a:ea typeface="+mn-ea"/>
                <a:cs typeface="+mn-cs"/>
              </a:rPr>
              <a:t>behavioural</a:t>
            </a:r>
            <a:r>
              <a:rPr lang="en-US" sz="1200" b="0" i="0" kern="1200" dirty="0" smtClean="0">
                <a:solidFill>
                  <a:schemeClr val="tx1"/>
                </a:solidFill>
                <a:effectLst/>
                <a:latin typeface="+mn-lt"/>
                <a:ea typeface="+mn-ea"/>
                <a:cs typeface="+mn-cs"/>
              </a:rPr>
              <a:t> concepts of the system.  UML is a general purpose modelling language to visualize (through diagrams) the design of a system. UML is the modeling language being used by the MEF for Information Modeling purposes.</a:t>
            </a:r>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69</a:t>
            </a:fld>
            <a:endParaRPr lang="en-US"/>
          </a:p>
        </p:txBody>
      </p:sp>
    </p:spTree>
    <p:extLst>
      <p:ext uri="{BB962C8B-B14F-4D97-AF65-F5344CB8AC3E}">
        <p14:creationId xmlns:p14="http://schemas.microsoft.com/office/powerpoint/2010/main" val="34912697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A model driven approach shifts the approach away from vendor proprietary methods (e.g., command scripting) towards modularized models based on open standards.  Using models facilitates common information across different layers of the network and operations hierarchy (business management layer down to network infrastructure layer). By u sing a common set of models along with tooling, rapid development and testing can be performed.  Models can be specified in different standardized languages or syntax (e.g., UML) and transformed to other languages, syntax or executable software.  Modeling languages provide a common platform for specifying architecture and design with validation capabilities.  Models can capture both the static/structural and dynamic/</a:t>
            </a:r>
            <a:r>
              <a:rPr lang="en-US" sz="1200" b="0" i="0" kern="1200" dirty="0" err="1" smtClean="0">
                <a:solidFill>
                  <a:schemeClr val="tx1"/>
                </a:solidFill>
                <a:effectLst/>
                <a:latin typeface="+mn-lt"/>
                <a:ea typeface="+mn-ea"/>
                <a:cs typeface="+mn-cs"/>
              </a:rPr>
              <a:t>behavioural</a:t>
            </a:r>
            <a:r>
              <a:rPr lang="en-US" sz="1200" b="0" i="0" kern="1200" dirty="0" smtClean="0">
                <a:solidFill>
                  <a:schemeClr val="tx1"/>
                </a:solidFill>
                <a:effectLst/>
                <a:latin typeface="+mn-lt"/>
                <a:ea typeface="+mn-ea"/>
                <a:cs typeface="+mn-cs"/>
              </a:rPr>
              <a:t> concepts of the system.  UML is a general purpose modelling language to visualize (through diagrams) the design of a system. UML is the modeling language being used by the MEF for Information Modeling purposes.</a:t>
            </a:r>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70</a:t>
            </a:fld>
            <a:endParaRPr lang="en-US"/>
          </a:p>
        </p:txBody>
      </p:sp>
    </p:spTree>
    <p:extLst>
      <p:ext uri="{BB962C8B-B14F-4D97-AF65-F5344CB8AC3E}">
        <p14:creationId xmlns:p14="http://schemas.microsoft.com/office/powerpoint/2010/main" val="25654114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12</a:t>
            </a:fld>
            <a:endParaRPr lang="en-US"/>
          </a:p>
        </p:txBody>
      </p:sp>
    </p:spTree>
    <p:extLst>
      <p:ext uri="{BB962C8B-B14F-4D97-AF65-F5344CB8AC3E}">
        <p14:creationId xmlns:p14="http://schemas.microsoft.com/office/powerpoint/2010/main" val="1559584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18</a:t>
            </a:fld>
            <a:endParaRPr lang="en-US"/>
          </a:p>
        </p:txBody>
      </p:sp>
    </p:spTree>
    <p:extLst>
      <p:ext uri="{BB962C8B-B14F-4D97-AF65-F5344CB8AC3E}">
        <p14:creationId xmlns:p14="http://schemas.microsoft.com/office/powerpoint/2010/main" val="34577540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A model driven approach shifts the approach away from vendor proprietary methods (e.g., command scripting) towards modularized models based on open standards.  Using models facilitates common information across different layers of the network and operations hierarchy (business management layer down to network infrastructure layer). By u sing a common set of models along with tooling, rapid development and testing can be performed.  Models can be specified in different standardized languages or syntax (e.g., UML) and transformed to other languages, syntax or executable software.  Modeling languages provide a common platform for specifying architecture and design with validation capabilities.  Models can capture both the static/structural and dynamic/</a:t>
            </a:r>
            <a:r>
              <a:rPr lang="en-US" sz="1200" b="0" i="0" kern="1200" dirty="0" err="1" smtClean="0">
                <a:solidFill>
                  <a:schemeClr val="tx1"/>
                </a:solidFill>
                <a:effectLst/>
                <a:latin typeface="+mn-lt"/>
                <a:ea typeface="+mn-ea"/>
                <a:cs typeface="+mn-cs"/>
              </a:rPr>
              <a:t>behavioural</a:t>
            </a:r>
            <a:r>
              <a:rPr lang="en-US" sz="1200" b="0" i="0" kern="1200" dirty="0" smtClean="0">
                <a:solidFill>
                  <a:schemeClr val="tx1"/>
                </a:solidFill>
                <a:effectLst/>
                <a:latin typeface="+mn-lt"/>
                <a:ea typeface="+mn-ea"/>
                <a:cs typeface="+mn-cs"/>
              </a:rPr>
              <a:t> concepts of the system.  UML is a general purpose modelling language to visualize (through diagrams) the design of a system. UML is the modeling language being used by the MEF for Information Modeling purposes.</a:t>
            </a:r>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24</a:t>
            </a:fld>
            <a:endParaRPr lang="en-US"/>
          </a:p>
        </p:txBody>
      </p:sp>
    </p:spTree>
    <p:extLst>
      <p:ext uri="{BB962C8B-B14F-4D97-AF65-F5344CB8AC3E}">
        <p14:creationId xmlns:p14="http://schemas.microsoft.com/office/powerpoint/2010/main" val="38744920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A model driven approach shifts the approach away from vendor proprietary methods (e.g., command scripting) towards modularized models based on open standards.  Using models facilitates common information across different layers of the network and operations hierarchy (business management layer down to network infrastructure layer). By u sing a common set of models along with tooling, rapid development and testing can be performed.  Models can be specified in different standardized languages or syntax (e.g., UML) and transformed to other languages, syntax or executable software.  Modeling languages provide a common platform for specifying architecture and design with validation capabilities.  Models can capture both the static/structural and dynamic/</a:t>
            </a:r>
            <a:r>
              <a:rPr lang="en-US" sz="1200" b="0" i="0" kern="1200" dirty="0" err="1" smtClean="0">
                <a:solidFill>
                  <a:schemeClr val="tx1"/>
                </a:solidFill>
                <a:effectLst/>
                <a:latin typeface="+mn-lt"/>
                <a:ea typeface="+mn-ea"/>
                <a:cs typeface="+mn-cs"/>
              </a:rPr>
              <a:t>behavioural</a:t>
            </a:r>
            <a:r>
              <a:rPr lang="en-US" sz="1200" b="0" i="0" kern="1200" dirty="0" smtClean="0">
                <a:solidFill>
                  <a:schemeClr val="tx1"/>
                </a:solidFill>
                <a:effectLst/>
                <a:latin typeface="+mn-lt"/>
                <a:ea typeface="+mn-ea"/>
                <a:cs typeface="+mn-cs"/>
              </a:rPr>
              <a:t> concepts of the system.  UML is a general purpose modelling language to visualize (through diagrams) the design of a system. UML is the modeling language being used by the MEF for Information Modeling purposes.</a:t>
            </a:r>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29</a:t>
            </a:fld>
            <a:endParaRPr lang="en-US"/>
          </a:p>
        </p:txBody>
      </p:sp>
    </p:spTree>
    <p:extLst>
      <p:ext uri="{BB962C8B-B14F-4D97-AF65-F5344CB8AC3E}">
        <p14:creationId xmlns:p14="http://schemas.microsoft.com/office/powerpoint/2010/main" val="30148833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30</a:t>
            </a:fld>
            <a:endParaRPr lang="en-US"/>
          </a:p>
        </p:txBody>
      </p:sp>
    </p:spTree>
    <p:extLst>
      <p:ext uri="{BB962C8B-B14F-4D97-AF65-F5344CB8AC3E}">
        <p14:creationId xmlns:p14="http://schemas.microsoft.com/office/powerpoint/2010/main" val="866550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31</a:t>
            </a:fld>
            <a:endParaRPr lang="en-US"/>
          </a:p>
        </p:txBody>
      </p:sp>
    </p:spTree>
    <p:extLst>
      <p:ext uri="{BB962C8B-B14F-4D97-AF65-F5344CB8AC3E}">
        <p14:creationId xmlns:p14="http://schemas.microsoft.com/office/powerpoint/2010/main" val="20440429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A model driven approach shifts the approach away from vendor proprietary methods (e.g., command scripting) towards modularized models based on open standards.  Using models facilitates common information across different layers of the network and operations hierarchy (business management layer down to network infrastructure layer). By u sing a common set of models along with tooling, rapid development and testing can be performed.  Models can be specified in different standardized languages or syntax (e.g., UML) and transformed to other languages, syntax or executable software.  Modeling languages provide a common platform for specifying architecture and design with validation capabilities.  Models can capture both the static/structural and dynamic/</a:t>
            </a:r>
            <a:r>
              <a:rPr lang="en-US" sz="1200" b="0" i="0" kern="1200" dirty="0" err="1" smtClean="0">
                <a:solidFill>
                  <a:schemeClr val="tx1"/>
                </a:solidFill>
                <a:effectLst/>
                <a:latin typeface="+mn-lt"/>
                <a:ea typeface="+mn-ea"/>
                <a:cs typeface="+mn-cs"/>
              </a:rPr>
              <a:t>behavioural</a:t>
            </a:r>
            <a:r>
              <a:rPr lang="en-US" sz="1200" b="0" i="0" kern="1200" dirty="0" smtClean="0">
                <a:solidFill>
                  <a:schemeClr val="tx1"/>
                </a:solidFill>
                <a:effectLst/>
                <a:latin typeface="+mn-lt"/>
                <a:ea typeface="+mn-ea"/>
                <a:cs typeface="+mn-cs"/>
              </a:rPr>
              <a:t> concepts of the system.  UML is a general purpose modelling language to visualize (through diagrams) the design of a system. UML is the modeling language being used by the MEF for Information Modeling purposes.</a:t>
            </a:r>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35</a:t>
            </a:fld>
            <a:endParaRPr lang="en-US"/>
          </a:p>
        </p:txBody>
      </p:sp>
    </p:spTree>
    <p:extLst>
      <p:ext uri="{BB962C8B-B14F-4D97-AF65-F5344CB8AC3E}">
        <p14:creationId xmlns:p14="http://schemas.microsoft.com/office/powerpoint/2010/main" val="15478566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701" y="341793"/>
            <a:ext cx="10844563" cy="615553"/>
          </a:xfrm>
        </p:spPr>
        <p:txBody>
          <a:bodyPr tIns="0" rIns="0" bIns="0"/>
          <a:lstStyle>
            <a:lvl1pPr>
              <a:defRPr lang="zh-CN" altLang="en-US" sz="5332"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700" y="6489704"/>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68147" eaLnBrk="0" hangingPunct="0">
              <a:lnSpc>
                <a:spcPct val="85000"/>
              </a:lnSpc>
            </a:pPr>
            <a:fld id="{6E2B6D97-5D44-430E-A027-85C3264F843E}" type="slidenum">
              <a:rPr lang="de-DE" altLang="zh-CN" sz="1333" smtClean="0">
                <a:latin typeface="Arial" panose="020B0604020202020204" pitchFamily="34" charset="0"/>
                <a:ea typeface="MS PGothic" panose="020B0600070205080204" pitchFamily="34" charset="-128"/>
                <a:cs typeface="Arial" panose="020B0604020202020204" pitchFamily="34" charset="0"/>
              </a:rPr>
              <a:pPr defTabSz="1068147" eaLnBrk="0" hangingPunct="0">
                <a:lnSpc>
                  <a:spcPct val="85000"/>
                </a:lnSpc>
              </a:pPr>
              <a:t>‹#›</a:t>
            </a:fld>
            <a:endParaRPr lang="en-GB" altLang="zh-CN" sz="1333"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349835882"/>
      </p:ext>
    </p:extLst>
  </p:cSld>
  <p:clrMapOvr>
    <a:masterClrMapping/>
  </p:clrMapOvr>
  <p:transition spd="med"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C9CD605-947A-3C4E-98CB-B055F943FEBA}" type="slidenum">
              <a:rPr lang="en-US" smtClean="0"/>
              <a:pPr/>
              <a:t>‹#›</a:t>
            </a:fld>
            <a:endParaRPr lang="en-US" dirty="0"/>
          </a:p>
        </p:txBody>
      </p:sp>
    </p:spTree>
    <p:extLst>
      <p:ext uri="{BB962C8B-B14F-4D97-AF65-F5344CB8AC3E}">
        <p14:creationId xmlns:p14="http://schemas.microsoft.com/office/powerpoint/2010/main" val="2466094779"/>
      </p:ext>
    </p:extLst>
  </p:cSld>
  <p:clrMapOvr>
    <a:masterClrMapping/>
  </p:clrMapOvr>
  <p:transition advClick="0"/>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38200" y="6356352"/>
            <a:ext cx="2743201" cy="365125"/>
          </a:xfrm>
          <a:prstGeom prst="rect">
            <a:avLst/>
          </a:prstGeom>
        </p:spPr>
        <p:txBody>
          <a:bodyPr/>
          <a:lstStyle/>
          <a:p>
            <a:fld id="{C222B823-F086-4E68-AF21-757153D9A4DB}" type="datetimeFigureOut">
              <a:rPr lang="en-US" smtClean="0"/>
              <a:t>5/22/2018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0D90DA-9D34-4E23-ACF1-91A08B63A5FA}" type="slidenum">
              <a:rPr lang="en-US" smtClean="0"/>
              <a:t>‹#›</a:t>
            </a:fld>
            <a:endParaRPr lang="en-US"/>
          </a:p>
        </p:txBody>
      </p:sp>
    </p:spTree>
    <p:extLst>
      <p:ext uri="{BB962C8B-B14F-4D97-AF65-F5344CB8AC3E}">
        <p14:creationId xmlns:p14="http://schemas.microsoft.com/office/powerpoint/2010/main" val="2950926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9"/>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1"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81" r:id="rId6"/>
    <p:sldLayoutId id="2147483682" r:id="rId7"/>
  </p:sldLayoutIdLst>
  <p:transition>
    <p:wipe dir="r"/>
  </p:transition>
  <p:hf hdr="0" ft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microservices.io/patterns/microservices.html" TargetMode="External"/><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hyperlink" Target="https://avro.apache.org/" TargetMode="External"/><Relationship Id="rId2" Type="http://schemas.openxmlformats.org/officeDocument/2006/relationships/hyperlink" Target="https://github.com/google/protobu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docker.com/" TargetMode="External"/><Relationship Id="rId7" Type="http://schemas.openxmlformats.org/officeDocument/2006/relationships/hyperlink" Target="https://medium.com/@kasunindrasiri?source=post_header_lockup"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linkerd.io/" TargetMode="External"/><Relationship Id="rId5" Type="http://schemas.openxmlformats.org/officeDocument/2006/relationships/hyperlink" Target="https://aws.amazon.com/lambda/" TargetMode="External"/><Relationship Id="rId4" Type="http://schemas.openxmlformats.org/officeDocument/2006/relationships/hyperlink" Target="http://kubernetes.io/"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medium.com/microservices-in-practice/service-mesh-for-microservices-2953109a3c9a"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istio.io/" TargetMode="External"/><Relationship Id="rId2" Type="http://schemas.openxmlformats.org/officeDocument/2006/relationships/hyperlink" Target="https://linkerd.io/" TargetMode="Externa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hyperlink" Target="https://buoyant.io/http2-grpc-and-linkerd/"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docs.microsoft.com/en-us/dotnet/standard/microservices-architecture/microservice-ddd-cqrs-patterns/microservice-domain-model"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iki.opnfv.org/display/PROJ/Clover"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hyperlink" Target="https://medium.com/microservices-in-practice/microservices-in-practice-7a3e85b6624c" TargetMode="External"/><Relationship Id="rId2" Type="http://schemas.openxmlformats.org/officeDocument/2006/relationships/hyperlink" Target="http://martinfowler.com/bliki/BoundedContext.html" TargetMode="Externa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8" Type="http://schemas.openxmlformats.org/officeDocument/2006/relationships/hyperlink" Target="https://12factor.net/port-binding" TargetMode="External"/><Relationship Id="rId13" Type="http://schemas.openxmlformats.org/officeDocument/2006/relationships/hyperlink" Target="https://12factor.net/admin-processes" TargetMode="External"/><Relationship Id="rId3" Type="http://schemas.openxmlformats.org/officeDocument/2006/relationships/hyperlink" Target="https://12factor.net/dependencies" TargetMode="External"/><Relationship Id="rId7" Type="http://schemas.openxmlformats.org/officeDocument/2006/relationships/hyperlink" Target="https://12factor.net/processes" TargetMode="External"/><Relationship Id="rId12" Type="http://schemas.openxmlformats.org/officeDocument/2006/relationships/hyperlink" Target="https://12factor.net/logs" TargetMode="External"/><Relationship Id="rId2" Type="http://schemas.openxmlformats.org/officeDocument/2006/relationships/hyperlink" Target="https://12factor.net/codebase" TargetMode="External"/><Relationship Id="rId1" Type="http://schemas.openxmlformats.org/officeDocument/2006/relationships/slideLayout" Target="../slideLayouts/slideLayout2.xml"/><Relationship Id="rId6" Type="http://schemas.openxmlformats.org/officeDocument/2006/relationships/hyperlink" Target="https://12factor.net/build-release-run" TargetMode="External"/><Relationship Id="rId11" Type="http://schemas.openxmlformats.org/officeDocument/2006/relationships/hyperlink" Target="https://12factor.net/dev-prod-parity" TargetMode="External"/><Relationship Id="rId5" Type="http://schemas.openxmlformats.org/officeDocument/2006/relationships/hyperlink" Target="https://12factor.net/backing-services" TargetMode="External"/><Relationship Id="rId10" Type="http://schemas.openxmlformats.org/officeDocument/2006/relationships/hyperlink" Target="https://12factor.net/disposability" TargetMode="External"/><Relationship Id="rId4" Type="http://schemas.openxmlformats.org/officeDocument/2006/relationships/hyperlink" Target="https://12factor.net/config" TargetMode="External"/><Relationship Id="rId9" Type="http://schemas.openxmlformats.org/officeDocument/2006/relationships/hyperlink" Target="https://12factor.net/concurrency" TargetMode="Externa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microservices.io/patterns/microservices.html" TargetMode="External"/><Relationship Id="rId2" Type="http://schemas.openxmlformats.org/officeDocument/2006/relationships/image" Target="../media/image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22729" y="2057401"/>
            <a:ext cx="11448742" cy="4343400"/>
          </a:xfrm>
          <a:solidFill>
            <a:srgbClr val="00B0F0"/>
          </a:solidFill>
        </p:spPr>
        <p:txBody>
          <a:bodyPr>
            <a:normAutofit fontScale="90000"/>
          </a:bodyPr>
          <a:lstStyle/>
          <a:p>
            <a:r>
              <a:rPr lang="en-US" sz="4000" dirty="0" smtClean="0"/>
              <a:t/>
            </a:r>
            <a:br>
              <a:rPr lang="en-US" sz="4000" dirty="0" smtClean="0"/>
            </a:br>
            <a:r>
              <a:rPr lang="en-US" sz="4000" dirty="0" smtClean="0"/>
              <a:t>	</a:t>
            </a:r>
            <a:r>
              <a:rPr lang="en-US" sz="3600" b="1" dirty="0" smtClean="0">
                <a:solidFill>
                  <a:schemeClr val="tx1"/>
                </a:solidFill>
                <a:latin typeface="Aharoni" panose="02010803020104030203" pitchFamily="2" charset="-79"/>
                <a:cs typeface="Aharoni" panose="02010803020104030203" pitchFamily="2" charset="-79"/>
              </a:rPr>
              <a:t>ONAP</a:t>
            </a:r>
            <a:r>
              <a:rPr lang="en-US" sz="4000" dirty="0" smtClean="0"/>
              <a:t> </a:t>
            </a:r>
            <a:r>
              <a:rPr lang="en-US" sz="3600" b="1" dirty="0" smtClean="0">
                <a:solidFill>
                  <a:schemeClr val="tx1"/>
                </a:solidFill>
                <a:latin typeface="Aharoni" panose="02010803020104030203" pitchFamily="2" charset="-79"/>
                <a:cs typeface="Aharoni" panose="02010803020104030203" pitchFamily="2" charset="-79"/>
              </a:rPr>
              <a:t>R3+ Architecture </a:t>
            </a:r>
            <a:br>
              <a:rPr lang="en-US" sz="3600" b="1" dirty="0" smtClean="0">
                <a:solidFill>
                  <a:schemeClr val="tx1"/>
                </a:solidFill>
                <a:latin typeface="Aharoni" panose="02010803020104030203" pitchFamily="2" charset="-79"/>
                <a:cs typeface="Aharoni" panose="02010803020104030203" pitchFamily="2" charset="-79"/>
              </a:rPr>
            </a:br>
            <a:r>
              <a:rPr lang="en-US" sz="3600" b="1" dirty="0" smtClean="0">
                <a:solidFill>
                  <a:schemeClr val="tx1"/>
                </a:solidFill>
                <a:latin typeface="Aharoni" panose="02010803020104030203" pitchFamily="2" charset="-79"/>
                <a:cs typeface="Aharoni" panose="02010803020104030203" pitchFamily="2" charset="-79"/>
              </a:rPr>
              <a:t>	</a:t>
            </a:r>
            <a:r>
              <a:rPr lang="en-US" sz="2700" b="1" dirty="0" smtClean="0">
                <a:solidFill>
                  <a:schemeClr val="tx1"/>
                </a:solidFill>
                <a:latin typeface="Aharoni" panose="02010803020104030203" pitchFamily="2" charset="-79"/>
                <a:cs typeface="Aharoni" panose="02010803020104030203" pitchFamily="2" charset="-79"/>
              </a:rPr>
              <a:t>(including Microservices) </a:t>
            </a:r>
            <a:r>
              <a:rPr lang="en-US" sz="2700" b="1" dirty="0" smtClean="0">
                <a:solidFill>
                  <a:schemeClr val="tx1"/>
                </a:solidFill>
                <a:latin typeface="Aharoni" panose="02010803020104030203" pitchFamily="2" charset="-79"/>
                <a:cs typeface="Aharoni" panose="02010803020104030203" pitchFamily="2" charset="-79"/>
              </a:rPr>
              <a:t/>
            </a:r>
            <a:br>
              <a:rPr lang="en-US" sz="2700" b="1" dirty="0" smtClean="0">
                <a:solidFill>
                  <a:schemeClr val="tx1"/>
                </a:solidFill>
                <a:latin typeface="Aharoni" panose="02010803020104030203" pitchFamily="2" charset="-79"/>
                <a:cs typeface="Aharoni" panose="02010803020104030203" pitchFamily="2" charset="-79"/>
              </a:rPr>
            </a:br>
            <a:r>
              <a:rPr lang="en-US" sz="3600" b="1" dirty="0">
                <a:solidFill>
                  <a:schemeClr val="tx1"/>
                </a:solidFill>
                <a:latin typeface="Aharoni" panose="02010803020104030203" pitchFamily="2" charset="-79"/>
                <a:cs typeface="Aharoni" panose="02010803020104030203" pitchFamily="2" charset="-79"/>
              </a:rPr>
              <a:t/>
            </a:r>
            <a:br>
              <a:rPr lang="en-US" sz="3600" b="1" dirty="0">
                <a:solidFill>
                  <a:schemeClr val="tx1"/>
                </a:solidFill>
                <a:latin typeface="Aharoni" panose="02010803020104030203" pitchFamily="2" charset="-79"/>
                <a:cs typeface="Aharoni" panose="02010803020104030203" pitchFamily="2" charset="-79"/>
              </a:rPr>
            </a:br>
            <a:r>
              <a:rPr lang="en-US" sz="3600" b="1" dirty="0" smtClean="0">
                <a:solidFill>
                  <a:schemeClr val="tx1"/>
                </a:solidFill>
                <a:latin typeface="Aharoni" panose="02010803020104030203" pitchFamily="2" charset="-79"/>
                <a:cs typeface="Aharoni" panose="02010803020104030203" pitchFamily="2" charset="-79"/>
              </a:rPr>
              <a:t>	</a:t>
            </a:r>
            <a:r>
              <a:rPr lang="en-US" sz="2400" b="1" dirty="0" smtClean="0">
                <a:solidFill>
                  <a:schemeClr val="accent5">
                    <a:lumMod val="50000"/>
                  </a:schemeClr>
                </a:solidFill>
                <a:latin typeface="Aharoni" panose="02010803020104030203" pitchFamily="2" charset="-79"/>
                <a:cs typeface="Aharoni" panose="02010803020104030203" pitchFamily="2" charset="-79"/>
              </a:rPr>
              <a:t>Tiger </a:t>
            </a:r>
            <a:r>
              <a:rPr lang="en-US" sz="2400" b="1" dirty="0" smtClean="0">
                <a:solidFill>
                  <a:schemeClr val="accent5">
                    <a:lumMod val="50000"/>
                  </a:schemeClr>
                </a:solidFill>
                <a:latin typeface="Aharoni" panose="02010803020104030203" pitchFamily="2" charset="-79"/>
                <a:cs typeface="Aharoni" panose="02010803020104030203" pitchFamily="2" charset="-79"/>
              </a:rPr>
              <a:t>Team </a:t>
            </a:r>
            <a:r>
              <a:rPr lang="en-US" sz="2400" b="1" dirty="0" smtClean="0">
                <a:solidFill>
                  <a:schemeClr val="accent5">
                    <a:lumMod val="50000"/>
                  </a:schemeClr>
                </a:solidFill>
                <a:latin typeface="Aharoni" panose="02010803020104030203" pitchFamily="2" charset="-79"/>
                <a:cs typeface="Aharoni" panose="02010803020104030203" pitchFamily="2" charset="-79"/>
              </a:rPr>
              <a:t>Report</a:t>
            </a:r>
            <a:r>
              <a:rPr lang="en-US" sz="2700" b="1" dirty="0" smtClean="0">
                <a:solidFill>
                  <a:srgbClr val="0070C0"/>
                </a:solidFill>
                <a:latin typeface="Aharoni" panose="02010803020104030203" pitchFamily="2" charset="-79"/>
                <a:cs typeface="Aharoni" panose="02010803020104030203" pitchFamily="2" charset="-79"/>
              </a:rPr>
              <a:t/>
            </a:r>
            <a:br>
              <a:rPr lang="en-US" sz="2700" b="1" dirty="0" smtClean="0">
                <a:solidFill>
                  <a:srgbClr val="0070C0"/>
                </a:solidFill>
                <a:latin typeface="Aharoni" panose="02010803020104030203" pitchFamily="2" charset="-79"/>
                <a:cs typeface="Aharoni" panose="02010803020104030203" pitchFamily="2" charset="-79"/>
              </a:rPr>
            </a:br>
            <a:r>
              <a:rPr lang="en-US" sz="2700" b="1" dirty="0" smtClean="0">
                <a:solidFill>
                  <a:srgbClr val="0070C0"/>
                </a:solidFill>
                <a:latin typeface="Aharoni" panose="02010803020104030203" pitchFamily="2" charset="-79"/>
                <a:cs typeface="Aharoni" panose="02010803020104030203" pitchFamily="2" charset="-79"/>
              </a:rPr>
              <a:t>	</a:t>
            </a:r>
            <a:r>
              <a:rPr lang="en-US" sz="2200" b="1" dirty="0" smtClean="0">
                <a:solidFill>
                  <a:schemeClr val="accent5">
                    <a:lumMod val="50000"/>
                  </a:schemeClr>
                </a:solidFill>
                <a:latin typeface="Aharoni" panose="02010803020104030203" pitchFamily="2" charset="-79"/>
                <a:cs typeface="Aharoni" panose="02010803020104030203" pitchFamily="2" charset="-79"/>
              </a:rPr>
              <a:t>Parviz </a:t>
            </a:r>
            <a:r>
              <a:rPr lang="en-US" sz="2200" b="1" dirty="0">
                <a:solidFill>
                  <a:schemeClr val="accent5">
                    <a:lumMod val="50000"/>
                  </a:schemeClr>
                </a:solidFill>
                <a:latin typeface="Aharoni" panose="02010803020104030203" pitchFamily="2" charset="-79"/>
                <a:cs typeface="Aharoni" panose="02010803020104030203" pitchFamily="2" charset="-79"/>
              </a:rPr>
              <a:t>Yegani: ONAP Architecture Tiger Team Leader</a:t>
            </a:r>
            <a:br>
              <a:rPr lang="en-US" sz="2200" b="1" dirty="0">
                <a:solidFill>
                  <a:schemeClr val="accent5">
                    <a:lumMod val="50000"/>
                  </a:schemeClr>
                </a:solidFill>
                <a:latin typeface="Aharoni" panose="02010803020104030203" pitchFamily="2" charset="-79"/>
                <a:cs typeface="Aharoni" panose="02010803020104030203" pitchFamily="2" charset="-79"/>
              </a:rPr>
            </a:br>
            <a:r>
              <a:rPr lang="en-US" sz="2200" b="1" dirty="0">
                <a:solidFill>
                  <a:schemeClr val="accent5">
                    <a:lumMod val="50000"/>
                  </a:schemeClr>
                </a:solidFill>
                <a:latin typeface="Aharoni" panose="02010803020104030203" pitchFamily="2" charset="-79"/>
                <a:cs typeface="Aharoni" panose="02010803020104030203" pitchFamily="2" charset="-79"/>
              </a:rPr>
              <a:t/>
            </a:r>
            <a:br>
              <a:rPr lang="en-US" sz="2200" b="1" dirty="0">
                <a:solidFill>
                  <a:schemeClr val="accent5">
                    <a:lumMod val="50000"/>
                  </a:schemeClr>
                </a:solidFill>
                <a:latin typeface="Aharoni" panose="02010803020104030203" pitchFamily="2" charset="-79"/>
                <a:cs typeface="Aharoni" panose="02010803020104030203" pitchFamily="2" charset="-79"/>
              </a:rPr>
            </a:br>
            <a:r>
              <a:rPr lang="en-US" sz="2200" b="1" dirty="0" smtClean="0">
                <a:solidFill>
                  <a:schemeClr val="accent5">
                    <a:lumMod val="50000"/>
                  </a:schemeClr>
                </a:solidFill>
                <a:latin typeface="Aharoni" panose="02010803020104030203" pitchFamily="2" charset="-79"/>
                <a:cs typeface="Aharoni" panose="02010803020104030203" pitchFamily="2" charset="-79"/>
              </a:rPr>
              <a:t>	</a:t>
            </a:r>
            <a:r>
              <a:rPr lang="en-US" sz="2000" b="1" dirty="0" smtClean="0">
                <a:solidFill>
                  <a:schemeClr val="accent5">
                    <a:lumMod val="50000"/>
                  </a:schemeClr>
                </a:solidFill>
                <a:latin typeface="Aharoni" panose="02010803020104030203" pitchFamily="2" charset="-79"/>
                <a:cs typeface="Aharoni" panose="02010803020104030203" pitchFamily="2" charset="-79"/>
              </a:rPr>
              <a:t>Contributors</a:t>
            </a:r>
            <a:r>
              <a:rPr lang="en-US" sz="2000" b="1" dirty="0">
                <a:solidFill>
                  <a:schemeClr val="accent5">
                    <a:lumMod val="50000"/>
                  </a:schemeClr>
                </a:solidFill>
                <a:latin typeface="Aharoni" panose="02010803020104030203" pitchFamily="2" charset="-79"/>
                <a:cs typeface="Aharoni" panose="02010803020104030203" pitchFamily="2" charset="-79"/>
              </a:rPr>
              <a:t>: </a:t>
            </a:r>
            <a:br>
              <a:rPr lang="en-US" sz="2000" b="1" dirty="0">
                <a:solidFill>
                  <a:schemeClr val="accent5">
                    <a:lumMod val="50000"/>
                  </a:schemeClr>
                </a:solidFill>
                <a:latin typeface="Aharoni" panose="02010803020104030203" pitchFamily="2" charset="-79"/>
                <a:cs typeface="Aharoni" panose="02010803020104030203" pitchFamily="2" charset="-79"/>
              </a:rPr>
            </a:br>
            <a:r>
              <a:rPr lang="en-US" sz="2000" b="1" dirty="0" smtClean="0">
                <a:solidFill>
                  <a:schemeClr val="accent5">
                    <a:lumMod val="50000"/>
                  </a:schemeClr>
                </a:solidFill>
                <a:latin typeface="Aharoni" panose="02010803020104030203" pitchFamily="2" charset="-79"/>
                <a:cs typeface="Aharoni" panose="02010803020104030203" pitchFamily="2" charset="-79"/>
              </a:rPr>
              <a:t>	Architecture </a:t>
            </a:r>
            <a:r>
              <a:rPr lang="en-US" sz="2000" b="1" dirty="0">
                <a:solidFill>
                  <a:schemeClr val="accent5">
                    <a:lumMod val="50000"/>
                  </a:schemeClr>
                </a:solidFill>
                <a:latin typeface="Aharoni" panose="02010803020104030203" pitchFamily="2" charset="-79"/>
                <a:cs typeface="Aharoni" panose="02010803020104030203" pitchFamily="2" charset="-79"/>
              </a:rPr>
              <a:t>Tiger Team Members</a:t>
            </a:r>
            <a:br>
              <a:rPr lang="en-US" sz="2000" b="1" dirty="0">
                <a:solidFill>
                  <a:schemeClr val="accent5">
                    <a:lumMod val="50000"/>
                  </a:schemeClr>
                </a:solidFill>
                <a:latin typeface="Aharoni" panose="02010803020104030203" pitchFamily="2" charset="-79"/>
                <a:cs typeface="Aharoni" panose="02010803020104030203" pitchFamily="2" charset="-79"/>
              </a:rPr>
            </a:br>
            <a:r>
              <a:rPr lang="en-US" sz="2000" b="1" dirty="0">
                <a:solidFill>
                  <a:schemeClr val="accent5">
                    <a:lumMod val="50000"/>
                  </a:schemeClr>
                </a:solidFill>
                <a:latin typeface="Aharoni" panose="02010803020104030203" pitchFamily="2" charset="-79"/>
                <a:cs typeface="Aharoni" panose="02010803020104030203" pitchFamily="2" charset="-79"/>
              </a:rPr>
              <a:t/>
            </a:r>
            <a:br>
              <a:rPr lang="en-US" sz="2000" b="1" dirty="0">
                <a:solidFill>
                  <a:schemeClr val="accent5">
                    <a:lumMod val="50000"/>
                  </a:schemeClr>
                </a:solidFill>
                <a:latin typeface="Aharoni" panose="02010803020104030203" pitchFamily="2" charset="-79"/>
                <a:cs typeface="Aharoni" panose="02010803020104030203" pitchFamily="2" charset="-79"/>
              </a:rPr>
            </a:br>
            <a:r>
              <a:rPr lang="en-US" sz="2000" b="1" dirty="0" smtClean="0">
                <a:solidFill>
                  <a:schemeClr val="accent5">
                    <a:lumMod val="50000"/>
                  </a:schemeClr>
                </a:solidFill>
                <a:latin typeface="Aharoni" panose="02010803020104030203" pitchFamily="2" charset="-79"/>
                <a:cs typeface="Aharoni" panose="02010803020104030203" pitchFamily="2" charset="-79"/>
              </a:rPr>
              <a:t>	</a:t>
            </a:r>
            <a:r>
              <a:rPr lang="en-US" sz="1800" b="1" dirty="0" smtClean="0">
                <a:solidFill>
                  <a:schemeClr val="accent5">
                    <a:lumMod val="50000"/>
                  </a:schemeClr>
                </a:solidFill>
                <a:latin typeface="Aharoni" panose="02010803020104030203" pitchFamily="2" charset="-79"/>
                <a:cs typeface="Aharoni" panose="02010803020104030203" pitchFamily="2" charset="-79"/>
              </a:rPr>
              <a:t>ONAP </a:t>
            </a:r>
            <a:r>
              <a:rPr lang="en-US" sz="1800" b="1" dirty="0">
                <a:solidFill>
                  <a:schemeClr val="accent5">
                    <a:lumMod val="50000"/>
                  </a:schemeClr>
                </a:solidFill>
                <a:latin typeface="Aharoni" panose="02010803020104030203" pitchFamily="2" charset="-79"/>
                <a:cs typeface="Aharoni" panose="02010803020104030203" pitchFamily="2" charset="-79"/>
              </a:rPr>
              <a:t>Architecture F2F Meeting </a:t>
            </a:r>
            <a:r>
              <a:rPr lang="en-US" sz="1800" b="1" dirty="0" smtClean="0">
                <a:solidFill>
                  <a:schemeClr val="accent5">
                    <a:lumMod val="50000"/>
                  </a:schemeClr>
                </a:solidFill>
                <a:latin typeface="Aharoni" panose="02010803020104030203" pitchFamily="2" charset="-79"/>
                <a:cs typeface="Aharoni" panose="02010803020104030203" pitchFamily="2" charset="-79"/>
              </a:rPr>
              <a:t>(collocated </a:t>
            </a:r>
            <a:r>
              <a:rPr lang="en-US" sz="1800" b="1" dirty="0">
                <a:solidFill>
                  <a:schemeClr val="accent5">
                    <a:lumMod val="50000"/>
                  </a:schemeClr>
                </a:solidFill>
                <a:latin typeface="Aharoni" panose="02010803020104030203" pitchFamily="2" charset="-79"/>
                <a:cs typeface="Aharoni" panose="02010803020104030203" pitchFamily="2" charset="-79"/>
              </a:rPr>
              <a:t>with OpenStack Summit)</a:t>
            </a:r>
            <a:br>
              <a:rPr lang="en-US" sz="1800" b="1" dirty="0">
                <a:solidFill>
                  <a:schemeClr val="accent5">
                    <a:lumMod val="50000"/>
                  </a:schemeClr>
                </a:solidFill>
                <a:latin typeface="Aharoni" panose="02010803020104030203" pitchFamily="2" charset="-79"/>
                <a:cs typeface="Aharoni" panose="02010803020104030203" pitchFamily="2" charset="-79"/>
              </a:rPr>
            </a:br>
            <a:r>
              <a:rPr lang="en-US" sz="1800" b="1" dirty="0" smtClean="0">
                <a:solidFill>
                  <a:schemeClr val="accent5">
                    <a:lumMod val="50000"/>
                  </a:schemeClr>
                </a:solidFill>
                <a:latin typeface="Aharoni" panose="02010803020104030203" pitchFamily="2" charset="-79"/>
                <a:cs typeface="Aharoni" panose="02010803020104030203" pitchFamily="2" charset="-79"/>
              </a:rPr>
              <a:t>	Vancouver</a:t>
            </a:r>
            <a:r>
              <a:rPr lang="en-US" sz="1800" b="1" dirty="0">
                <a:solidFill>
                  <a:schemeClr val="accent5">
                    <a:lumMod val="50000"/>
                  </a:schemeClr>
                </a:solidFill>
                <a:latin typeface="Aharoni" panose="02010803020104030203" pitchFamily="2" charset="-79"/>
                <a:cs typeface="Aharoni" panose="02010803020104030203" pitchFamily="2" charset="-79"/>
              </a:rPr>
              <a:t>, Canada</a:t>
            </a:r>
            <a:br>
              <a:rPr lang="en-US" sz="1800" b="1" dirty="0">
                <a:solidFill>
                  <a:schemeClr val="accent5">
                    <a:lumMod val="50000"/>
                  </a:schemeClr>
                </a:solidFill>
                <a:latin typeface="Aharoni" panose="02010803020104030203" pitchFamily="2" charset="-79"/>
                <a:cs typeface="Aharoni" panose="02010803020104030203" pitchFamily="2" charset="-79"/>
              </a:rPr>
            </a:br>
            <a:r>
              <a:rPr lang="en-US" sz="1800" b="1" dirty="0" smtClean="0">
                <a:solidFill>
                  <a:schemeClr val="accent5">
                    <a:lumMod val="50000"/>
                  </a:schemeClr>
                </a:solidFill>
                <a:latin typeface="Aharoni" panose="02010803020104030203" pitchFamily="2" charset="-79"/>
                <a:cs typeface="Aharoni" panose="02010803020104030203" pitchFamily="2" charset="-79"/>
              </a:rPr>
              <a:t>	May </a:t>
            </a:r>
            <a:r>
              <a:rPr lang="en-US" sz="1800" b="1" dirty="0">
                <a:solidFill>
                  <a:schemeClr val="accent5">
                    <a:lumMod val="50000"/>
                  </a:schemeClr>
                </a:solidFill>
                <a:latin typeface="Aharoni" panose="02010803020104030203" pitchFamily="2" charset="-79"/>
                <a:cs typeface="Aharoni" panose="02010803020104030203" pitchFamily="2" charset="-79"/>
              </a:rPr>
              <a:t>23, 2018</a:t>
            </a:r>
            <a:r>
              <a:rPr lang="en-US" sz="2000" b="1" dirty="0">
                <a:solidFill>
                  <a:schemeClr val="accent5">
                    <a:lumMod val="50000"/>
                  </a:schemeClr>
                </a:solidFill>
                <a:latin typeface="Aharoni" panose="02010803020104030203" pitchFamily="2" charset="-79"/>
                <a:cs typeface="Aharoni" panose="02010803020104030203" pitchFamily="2" charset="-79"/>
              </a:rPr>
              <a:t/>
            </a:r>
            <a:br>
              <a:rPr lang="en-US" sz="2000" b="1" dirty="0">
                <a:solidFill>
                  <a:schemeClr val="accent5">
                    <a:lumMod val="50000"/>
                  </a:schemeClr>
                </a:solidFill>
                <a:latin typeface="Aharoni" panose="02010803020104030203" pitchFamily="2" charset="-79"/>
                <a:cs typeface="Aharoni" panose="02010803020104030203" pitchFamily="2" charset="-79"/>
              </a:rPr>
            </a:br>
            <a:endParaRPr lang="en-US" sz="2000" b="1" dirty="0">
              <a:solidFill>
                <a:schemeClr val="accent5">
                  <a:lumMod val="50000"/>
                </a:schemeClr>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17025994"/>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3701" y="175538"/>
            <a:ext cx="10844563" cy="615553"/>
          </a:xfrm>
        </p:spPr>
        <p:txBody>
          <a:bodyPr>
            <a:normAutofit/>
          </a:bodyPr>
          <a:lstStyle/>
          <a:p>
            <a:pPr algn="ctr"/>
            <a:r>
              <a:rPr lang="en-US" sz="3200" b="1" dirty="0" smtClean="0">
                <a:solidFill>
                  <a:schemeClr val="bg1"/>
                </a:solidFill>
              </a:rPr>
              <a:t>Architecture Migration</a:t>
            </a:r>
            <a:endParaRPr lang="en-US" sz="3600" b="1" dirty="0">
              <a:solidFill>
                <a:schemeClr val="bg1"/>
              </a:solidFill>
            </a:endParaRPr>
          </a:p>
        </p:txBody>
      </p:sp>
      <p:pic>
        <p:nvPicPr>
          <p:cNvPr id="3" name="Picture 2"/>
          <p:cNvPicPr>
            <a:picLocks noChangeAspect="1"/>
          </p:cNvPicPr>
          <p:nvPr/>
        </p:nvPicPr>
        <p:blipFill>
          <a:blip r:embed="rId2"/>
          <a:stretch>
            <a:fillRect/>
          </a:stretch>
        </p:blipFill>
        <p:spPr>
          <a:xfrm>
            <a:off x="43008" y="2271179"/>
            <a:ext cx="3990037" cy="2539812"/>
          </a:xfrm>
          <a:prstGeom prst="rect">
            <a:avLst/>
          </a:prstGeom>
        </p:spPr>
      </p:pic>
      <p:sp>
        <p:nvSpPr>
          <p:cNvPr id="4" name="Right Arrow 3"/>
          <p:cNvSpPr/>
          <p:nvPr/>
        </p:nvSpPr>
        <p:spPr>
          <a:xfrm>
            <a:off x="4342711" y="3089080"/>
            <a:ext cx="1226128" cy="904009"/>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stretch>
            <a:fillRect/>
          </a:stretch>
        </p:blipFill>
        <p:spPr>
          <a:xfrm>
            <a:off x="5753815" y="1148360"/>
            <a:ext cx="6438185" cy="5178266"/>
          </a:xfrm>
          <a:prstGeom prst="rect">
            <a:avLst/>
          </a:prstGeom>
          <a:solidFill>
            <a:schemeClr val="bg2">
              <a:lumMod val="10000"/>
            </a:schemeClr>
          </a:solidFill>
          <a:ln w="3175">
            <a:solidFill>
              <a:schemeClr val="tx1">
                <a:lumMod val="95000"/>
                <a:lumOff val="5000"/>
              </a:schemeClr>
            </a:solidFill>
          </a:ln>
        </p:spPr>
      </p:pic>
    </p:spTree>
    <p:extLst>
      <p:ext uri="{BB962C8B-B14F-4D97-AF65-F5344CB8AC3E}">
        <p14:creationId xmlns:p14="http://schemas.microsoft.com/office/powerpoint/2010/main" val="3094689209"/>
      </p:ext>
    </p:extLst>
  </p:cSld>
  <p:clrMapOvr>
    <a:masterClrMapping/>
  </p:clrMapOvr>
  <p:transition spd="med"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425719" y="301336"/>
            <a:ext cx="9153525" cy="5999018"/>
          </a:xfrm>
          <a:prstGeom prst="rect">
            <a:avLst/>
          </a:prstGeom>
        </p:spPr>
      </p:pic>
    </p:spTree>
    <p:extLst>
      <p:ext uri="{BB962C8B-B14F-4D97-AF65-F5344CB8AC3E}">
        <p14:creationId xmlns:p14="http://schemas.microsoft.com/office/powerpoint/2010/main" val="1701383316"/>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005841"/>
            <a:ext cx="6172200" cy="5452110"/>
          </a:xfrm>
          <a:prstGeom prst="rect">
            <a:avLst/>
          </a:prstGeom>
          <a:ln w="3175">
            <a:solidFill>
              <a:schemeClr val="tx1"/>
            </a:solidFill>
          </a:ln>
        </p:spPr>
        <p:txBody>
          <a:bodyPr>
            <a:normAutofit lnSpcReduction="10000"/>
          </a:bodyPr>
          <a:lstStyle/>
          <a:p>
            <a:pPr marL="0" indent="0">
              <a:buNone/>
            </a:pPr>
            <a:r>
              <a:rPr lang="en-US"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Microservices</a:t>
            </a:r>
            <a:r>
              <a:rPr lang="en-US" sz="1800" b="1" dirty="0" smtClean="0">
                <a:solidFill>
                  <a:schemeClr val="tx1"/>
                </a:solidFill>
              </a:rPr>
              <a:t>: </a:t>
            </a:r>
          </a:p>
          <a:p>
            <a:pPr marL="0" indent="0">
              <a:buNone/>
            </a:pP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decompose monolithic business systems into</a:t>
            </a:r>
          </a:p>
          <a:p>
            <a:pPr>
              <a:buFont typeface="Calibri" panose="020F0502020204030204" pitchFamily="34" charset="0"/>
              <a:buChar char="›"/>
            </a:pP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a</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number of independently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deployable </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services;</a:t>
            </a:r>
          </a:p>
          <a:p>
            <a:pPr>
              <a:buFont typeface="Calibri" panose="020F0502020204030204" pitchFamily="34" charset="0"/>
              <a:buChar char="›"/>
            </a:pP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e</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ach service represents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a business capability, or </a:t>
            </a:r>
            <a:endPar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Calibri" panose="020F0502020204030204" pitchFamily="34" charset="0"/>
              <a:buChar char="›"/>
            </a:pP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the smallest</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8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atomic</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 unit of service that delivers business </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value. </a:t>
            </a:r>
          </a:p>
          <a:p>
            <a:pPr marL="0" indent="0">
              <a:buNone/>
            </a:pPr>
            <a:r>
              <a:rPr lang="en-US" sz="1800" b="1" dirty="0">
                <a:solidFill>
                  <a:schemeClr val="tx1"/>
                </a:solidFill>
                <a:latin typeface="Verdana" panose="020B0604030504040204" pitchFamily="34" charset="0"/>
                <a:ea typeface="Verdana" panose="020B0604030504040204" pitchFamily="34" charset="0"/>
                <a:cs typeface="Verdana" panose="020B0604030504040204" pitchFamily="34" charset="0"/>
              </a:rPr>
              <a:t>Microservices Architecture: </a:t>
            </a:r>
            <a:endParaRPr lang="en-US"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Calibri" panose="020F0502020204030204" pitchFamily="34" charset="0"/>
              <a:buChar char="›"/>
            </a:pP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enables speed, safety, and scale via </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decoupling</a:t>
            </a:r>
            <a:endPar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0" indent="0">
              <a:buNone/>
            </a:pP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business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domain into </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independently deployable </a:t>
            </a:r>
          </a:p>
          <a:p>
            <a:pPr lvl="1">
              <a:buFont typeface="Calibri" panose="020F0502020204030204" pitchFamily="34" charset="0"/>
              <a:buChar char="›"/>
            </a:pPr>
            <a:r>
              <a:rPr lang="en-US" sz="1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en-US" sz="14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bounded contexts</a:t>
            </a:r>
            <a:r>
              <a:rPr lang="en-US" sz="1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400" dirty="0">
                <a:solidFill>
                  <a:schemeClr val="tx1"/>
                </a:solidFill>
                <a:latin typeface="Verdana" panose="020B0604030504040204" pitchFamily="34" charset="0"/>
                <a:ea typeface="Verdana" panose="020B0604030504040204" pitchFamily="34" charset="0"/>
                <a:cs typeface="Verdana" panose="020B0604030504040204" pitchFamily="34" charset="0"/>
              </a:rPr>
              <a:t>of </a:t>
            </a:r>
            <a:r>
              <a:rPr lang="en-US" sz="1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capabilities; and</a:t>
            </a:r>
          </a:p>
          <a:p>
            <a:pPr lvl="1">
              <a:buFont typeface="Calibri" panose="020F0502020204030204" pitchFamily="34" charset="0"/>
              <a:buChar char="›"/>
            </a:pPr>
            <a:r>
              <a:rPr lang="en-US" sz="1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associated </a:t>
            </a:r>
            <a:r>
              <a:rPr lang="en-US" sz="1400" dirty="0">
                <a:solidFill>
                  <a:schemeClr val="tx1"/>
                </a:solidFill>
                <a:latin typeface="Verdana" panose="020B0604030504040204" pitchFamily="34" charset="0"/>
                <a:ea typeface="Verdana" panose="020B0604030504040204" pitchFamily="34" charset="0"/>
                <a:cs typeface="Verdana" panose="020B0604030504040204" pitchFamily="34" charset="0"/>
              </a:rPr>
              <a:t>change </a:t>
            </a:r>
            <a:r>
              <a:rPr lang="en-US" sz="1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cycles; </a:t>
            </a:r>
            <a:endParaRPr lang="en-US" sz="1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Calibri" panose="020F0502020204030204" pitchFamily="34" charset="0"/>
              <a:buChar char="›"/>
            </a:pP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each service is deployed independently(</a:t>
            </a:r>
            <a:r>
              <a:rPr lang="en-US" sz="18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a self-service paradigm</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endPar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Calibri" panose="020F0502020204030204" pitchFamily="34" charset="0"/>
              <a:buChar char="›"/>
            </a:pP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offers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independent, </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and efficient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scaling of services</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p>
          <a:p>
            <a:pPr>
              <a:buFont typeface="Calibri" panose="020F0502020204030204" pitchFamily="34" charset="0"/>
              <a:buChar char="›"/>
            </a:pP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i</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ncremental change is facilitated allowing </a:t>
            </a:r>
            <a:r>
              <a:rPr lang="en-US" sz="1800" b="1" dirty="0" smtClean="0">
                <a:solidFill>
                  <a:schemeClr val="accent5"/>
                </a:solidFill>
                <a:latin typeface="Verdana" panose="020B0604030504040204" pitchFamily="34" charset="0"/>
                <a:ea typeface="Verdana" panose="020B0604030504040204" pitchFamily="34" charset="0"/>
                <a:cs typeface="Verdana" panose="020B0604030504040204" pitchFamily="34" charset="0"/>
              </a:rPr>
              <a:t>incremental deployment </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of new functionality </a:t>
            </a:r>
          </a:p>
        </p:txBody>
      </p:sp>
      <p:sp>
        <p:nvSpPr>
          <p:cNvPr id="4" name="Title 2"/>
          <p:cNvSpPr>
            <a:spLocks noGrp="1"/>
          </p:cNvSpPr>
          <p:nvPr>
            <p:ph type="title"/>
          </p:nvPr>
        </p:nvSpPr>
        <p:spPr>
          <a:xfrm>
            <a:off x="314961" y="197831"/>
            <a:ext cx="11506200" cy="538770"/>
          </a:xfrm>
        </p:spPr>
        <p:txBody>
          <a:bodyPr>
            <a:normAutofit fontScale="90000"/>
          </a:bodyPr>
          <a:lstStyle/>
          <a:p>
            <a:pPr algn="ctr"/>
            <a:r>
              <a:rPr lang="en-US" b="1" dirty="0" smtClean="0"/>
              <a:t>Microservices Architecture</a:t>
            </a:r>
            <a:endParaRPr lang="en-US" b="1" dirty="0"/>
          </a:p>
        </p:txBody>
      </p:sp>
      <p:sp>
        <p:nvSpPr>
          <p:cNvPr id="5" name="Content Placeholder 2"/>
          <p:cNvSpPr txBox="1">
            <a:spLocks/>
          </p:cNvSpPr>
          <p:nvPr/>
        </p:nvSpPr>
        <p:spPr>
          <a:xfrm>
            <a:off x="6172200" y="1005840"/>
            <a:ext cx="5181600" cy="5452110"/>
          </a:xfrm>
          <a:prstGeom prst="rect">
            <a:avLst/>
          </a:prstGeom>
          <a:ln w="3175">
            <a:solidFill>
              <a:schemeClr val="tx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charset="0"/>
              <a:buNone/>
            </a:pP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Tooling System: </a:t>
            </a:r>
          </a:p>
          <a:p>
            <a:pPr marL="0" indent="0">
              <a:buFont typeface="Arial" charset="0"/>
              <a:buNone/>
            </a:pPr>
            <a:r>
              <a:rPr lang="en-US" sz="20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DevOps</a:t>
            </a:r>
            <a:r>
              <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teams need some operational capabilities:</a:t>
            </a:r>
          </a:p>
          <a:p>
            <a:pPr>
              <a:buFont typeface="Calibri" panose="020F0502020204030204" pitchFamily="34" charset="0"/>
              <a:buChar char="›"/>
            </a:pPr>
            <a:r>
              <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automated and on-demand scaling of apps instances;</a:t>
            </a:r>
          </a:p>
          <a:p>
            <a:pPr>
              <a:buFont typeface="Calibri" panose="020F0502020204030204" pitchFamily="34" charset="0"/>
              <a:buChar char="›"/>
            </a:pPr>
            <a:r>
              <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application health management;</a:t>
            </a:r>
          </a:p>
          <a:p>
            <a:pPr>
              <a:buFont typeface="Calibri" panose="020F0502020204030204" pitchFamily="34" charset="0"/>
              <a:buChar char="›"/>
            </a:pPr>
            <a:r>
              <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dynamic routing/load balancing of requests to/across apps instances;</a:t>
            </a:r>
          </a:p>
          <a:p>
            <a:pPr>
              <a:buFont typeface="Calibri" panose="020F0502020204030204" pitchFamily="34" charset="0"/>
              <a:buChar char="›"/>
            </a:pPr>
            <a:r>
              <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aggregation of logs and metrics.</a:t>
            </a:r>
          </a:p>
        </p:txBody>
      </p:sp>
    </p:spTree>
    <p:extLst>
      <p:ext uri="{BB962C8B-B14F-4D97-AF65-F5344CB8AC3E}">
        <p14:creationId xmlns:p14="http://schemas.microsoft.com/office/powerpoint/2010/main" val="259382951"/>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77982" y="983240"/>
            <a:ext cx="11211791" cy="5274936"/>
          </a:xfrm>
          <a:prstGeom prst="rect">
            <a:avLst/>
          </a:prstGeom>
        </p:spPr>
      </p:pic>
      <p:sp>
        <p:nvSpPr>
          <p:cNvPr id="4" name="Title 2"/>
          <p:cNvSpPr>
            <a:spLocks noGrp="1"/>
          </p:cNvSpPr>
          <p:nvPr>
            <p:ph type="title"/>
          </p:nvPr>
        </p:nvSpPr>
        <p:spPr>
          <a:xfrm>
            <a:off x="314961" y="197831"/>
            <a:ext cx="11506200" cy="538770"/>
          </a:xfrm>
        </p:spPr>
        <p:txBody>
          <a:bodyPr>
            <a:noAutofit/>
          </a:bodyPr>
          <a:lstStyle/>
          <a:p>
            <a:pPr algn="ctr"/>
            <a:r>
              <a:rPr lang="en-US" sz="3600" b="1" dirty="0" smtClean="0">
                <a:solidFill>
                  <a:schemeClr val="bg1"/>
                </a:solidFill>
                <a:latin typeface="Arial" panose="020B0604020202020204" pitchFamily="34" charset="0"/>
                <a:ea typeface="+mj-ea"/>
              </a:rPr>
              <a:t>Pattern: Microservices Architecture</a:t>
            </a:r>
            <a:endParaRPr lang="en-US" sz="3600" b="1" dirty="0">
              <a:solidFill>
                <a:schemeClr val="bg1"/>
              </a:solidFill>
              <a:latin typeface="Arial" panose="020B0604020202020204" pitchFamily="34" charset="0"/>
              <a:ea typeface="+mj-ea"/>
            </a:endParaRPr>
          </a:p>
        </p:txBody>
      </p:sp>
      <p:sp>
        <p:nvSpPr>
          <p:cNvPr id="5" name="TextBox 4"/>
          <p:cNvSpPr txBox="1"/>
          <p:nvPr/>
        </p:nvSpPr>
        <p:spPr>
          <a:xfrm>
            <a:off x="6512394" y="5611845"/>
            <a:ext cx="5177379" cy="646331"/>
          </a:xfrm>
          <a:prstGeom prst="rect">
            <a:avLst/>
          </a:prstGeom>
          <a:solidFill>
            <a:schemeClr val="accent2">
              <a:lumMod val="40000"/>
              <a:lumOff val="60000"/>
            </a:schemeClr>
          </a:solidFill>
        </p:spPr>
        <p:txBody>
          <a:bodyPr wrap="none" rtlCol="0">
            <a:spAutoFit/>
          </a:bodyPr>
          <a:lstStyle/>
          <a:p>
            <a:r>
              <a:rPr lang="en-US" dirty="0">
                <a:hlinkClick r:id="rId3"/>
              </a:rPr>
              <a:t>http://</a:t>
            </a:r>
            <a:r>
              <a:rPr lang="en-US" dirty="0" smtClean="0">
                <a:hlinkClick r:id="rId3"/>
              </a:rPr>
              <a:t>microservices.io/patterns/microservices.html</a:t>
            </a:r>
            <a:endParaRPr lang="en-US" dirty="0" smtClean="0"/>
          </a:p>
          <a:p>
            <a:r>
              <a:rPr lang="en-US" dirty="0" smtClean="0"/>
              <a:t>Microservices.io by </a:t>
            </a:r>
            <a:r>
              <a:rPr lang="en-US" dirty="0"/>
              <a:t>Chris </a:t>
            </a:r>
            <a:r>
              <a:rPr lang="en-US" dirty="0" smtClean="0"/>
              <a:t>Richardson</a:t>
            </a:r>
            <a:r>
              <a:rPr lang="en-US" dirty="0"/>
              <a:t> </a:t>
            </a:r>
            <a:r>
              <a:rPr lang="en-US" dirty="0" smtClean="0"/>
              <a:t> </a:t>
            </a:r>
            <a:endParaRPr lang="en-US" dirty="0"/>
          </a:p>
        </p:txBody>
      </p:sp>
    </p:spTree>
    <p:extLst>
      <p:ext uri="{BB962C8B-B14F-4D97-AF65-F5344CB8AC3E}">
        <p14:creationId xmlns:p14="http://schemas.microsoft.com/office/powerpoint/2010/main" val="2196512621"/>
      </p:ext>
    </p:extLst>
  </p:cSld>
  <p:clrMapOvr>
    <a:masterClrMapping/>
  </p:clrMapOvr>
  <p:transition spd="med"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altLang="en-US" sz="3600" b="1" dirty="0">
                <a:solidFill>
                  <a:schemeClr val="bg1"/>
                </a:solidFill>
              </a:rPr>
              <a:t>Microservices </a:t>
            </a:r>
            <a:r>
              <a:rPr lang="en-US" altLang="en-US" sz="3600" b="1" dirty="0" smtClean="0">
                <a:solidFill>
                  <a:schemeClr val="bg1"/>
                </a:solidFill>
              </a:rPr>
              <a:t>Architecture (MSA) </a:t>
            </a:r>
            <a:endParaRPr lang="en-US" dirty="0"/>
          </a:p>
        </p:txBody>
      </p:sp>
      <p:sp>
        <p:nvSpPr>
          <p:cNvPr id="3" name="Content Placeholder 2"/>
          <p:cNvSpPr txBox="1">
            <a:spLocks/>
          </p:cNvSpPr>
          <p:nvPr/>
        </p:nvSpPr>
        <p:spPr>
          <a:xfrm>
            <a:off x="0" y="1052823"/>
            <a:ext cx="5985164" cy="5441495"/>
          </a:xfrm>
          <a:prstGeom prst="rect">
            <a:avLst/>
          </a:prstGeom>
          <a:ln w="3175">
            <a:solidFill>
              <a:schemeClr val="tx1"/>
            </a:solidFill>
          </a:ln>
        </p:spPr>
        <p:txBody>
          <a:bodyPr>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 typeface="Calibri" panose="020F0502020204030204" pitchFamily="34" charset="0"/>
              <a:buChar char="›"/>
            </a:pP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MSA design principle: </a:t>
            </a:r>
          </a:p>
          <a:p>
            <a:pPr lvl="1">
              <a:buFont typeface="Courier New" panose="02070309020205020404" pitchFamily="49" charset="0"/>
              <a:buChar char="o"/>
            </a:pPr>
            <a:r>
              <a:rPr lang="en-US"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 given </a:t>
            </a:r>
            <a:r>
              <a:rPr lang="en-US" sz="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microservice</a:t>
            </a:r>
            <a:r>
              <a:rPr lang="en-US"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should have a very few operations/functionalities and simple message format.</a:t>
            </a:r>
          </a:p>
          <a:p>
            <a:pPr>
              <a:buFont typeface="Calibri" panose="020F0502020204030204" pitchFamily="34" charset="0"/>
              <a:buChar char="›"/>
            </a:pP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REST </a:t>
            </a:r>
          </a:p>
          <a:p>
            <a:pPr lvl="1">
              <a:buFont typeface="Courier New" panose="02070309020205020404" pitchFamily="49" charset="0"/>
              <a:buChar char="o"/>
            </a:pPr>
            <a:r>
              <a:rPr lang="en-US"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provides a simple messaging style implemented with HTTP request-response, based on resource API style</a:t>
            </a:r>
          </a:p>
          <a:p>
            <a:pPr lvl="1">
              <a:buFont typeface="Courier New" panose="02070309020205020404" pitchFamily="49" charset="0"/>
              <a:buChar char="o"/>
            </a:pPr>
            <a:r>
              <a:rPr lang="en-US" sz="1200" dirty="0">
                <a:solidFill>
                  <a:schemeClr val="tx1"/>
                </a:solidFill>
                <a:latin typeface="Verdana" panose="020B0604030504040204" pitchFamily="34" charset="0"/>
                <a:ea typeface="Verdana" panose="020B0604030504040204" pitchFamily="34" charset="0"/>
                <a:cs typeface="Verdana" panose="020B0604030504040204" pitchFamily="34" charset="0"/>
              </a:rPr>
              <a:t>w</a:t>
            </a:r>
            <a:r>
              <a:rPr lang="en-US"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idely used</a:t>
            </a:r>
          </a:p>
          <a:p>
            <a:pPr lvl="1">
              <a:buFont typeface="Courier New" panose="02070309020205020404" pitchFamily="49" charset="0"/>
              <a:buChar char="o"/>
            </a:pPr>
            <a:r>
              <a:rPr lang="en-US" sz="1200" dirty="0">
                <a:solidFill>
                  <a:schemeClr val="tx1"/>
                </a:solidFill>
                <a:latin typeface="Verdana" panose="020B0604030504040204" pitchFamily="34" charset="0"/>
                <a:ea typeface="Verdana" panose="020B0604030504040204" pitchFamily="34" charset="0"/>
                <a:cs typeface="Verdana" panose="020B0604030504040204" pitchFamily="34" charset="0"/>
              </a:rPr>
              <a:t>d</a:t>
            </a:r>
            <a:r>
              <a:rPr lang="en-US"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etails will be provided later.</a:t>
            </a:r>
          </a:p>
          <a:p>
            <a:pPr>
              <a:buFont typeface="Calibri" panose="020F0502020204030204" pitchFamily="34" charset="0"/>
              <a:buChar char="›"/>
            </a:pP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Message Formats: </a:t>
            </a:r>
          </a:p>
          <a:p>
            <a:pPr lvl="1">
              <a:buFont typeface="Courier New" panose="02070309020205020404" pitchFamily="49" charset="0"/>
              <a:buChar char="o"/>
            </a:pPr>
            <a:r>
              <a:rPr lang="en-US" sz="1200" dirty="0">
                <a:solidFill>
                  <a:schemeClr val="tx1"/>
                </a:solidFill>
                <a:latin typeface="Verdana" panose="020B0604030504040204" pitchFamily="34" charset="0"/>
                <a:ea typeface="Verdana" panose="020B0604030504040204" pitchFamily="34" charset="0"/>
                <a:cs typeface="Verdana" panose="020B0604030504040204" pitchFamily="34" charset="0"/>
              </a:rPr>
              <a:t>i</a:t>
            </a:r>
            <a:r>
              <a:rPr lang="en-US"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n most </a:t>
            </a:r>
            <a:r>
              <a:rPr lang="en-US" sz="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microservices</a:t>
            </a:r>
            <a:r>
              <a:rPr lang="en-US"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based applications use JSON and XML (text message format) on top of HTTP resource API style. </a:t>
            </a:r>
          </a:p>
          <a:p>
            <a:pPr lvl="1">
              <a:buFont typeface="Courier New" panose="02070309020205020404" pitchFamily="49" charset="0"/>
              <a:buChar char="o"/>
            </a:pPr>
            <a:r>
              <a:rPr lang="en-US"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Microservices can also leverage binary message formats such as binary </a:t>
            </a:r>
            <a:r>
              <a:rPr lang="en-US" sz="1200" dirty="0" smtClean="0">
                <a:solidFill>
                  <a:srgbClr val="0070C0"/>
                </a:solidFill>
                <a:latin typeface="Verdana" panose="020B0604030504040204" pitchFamily="34" charset="0"/>
                <a:ea typeface="Verdana" panose="020B0604030504040204" pitchFamily="34" charset="0"/>
                <a:cs typeface="Verdana" panose="020B0604030504040204" pitchFamily="34" charset="0"/>
              </a:rPr>
              <a:t>Google </a:t>
            </a:r>
            <a:r>
              <a:rPr lang="en-US" sz="1200" dirty="0" err="1" smtClean="0">
                <a:solidFill>
                  <a:srgbClr val="0070C0"/>
                </a:solidFill>
                <a:latin typeface="Verdana" panose="020B0604030504040204" pitchFamily="34" charset="0"/>
                <a:ea typeface="Verdana" panose="020B0604030504040204" pitchFamily="34" charset="0"/>
                <a:cs typeface="Verdana" panose="020B0604030504040204" pitchFamily="34" charset="0"/>
              </a:rPr>
              <a:t>ProtoBuf</a:t>
            </a:r>
            <a:r>
              <a:rPr lang="en-US"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(GPB).</a:t>
            </a:r>
          </a:p>
          <a:p>
            <a:pPr>
              <a:buFont typeface="Calibri" panose="020F0502020204030204" pitchFamily="34" charset="0"/>
              <a:buChar char="›"/>
            </a:pP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Service Contract: </a:t>
            </a:r>
          </a:p>
          <a:p>
            <a:pPr lvl="1">
              <a:buFont typeface="Courier New" panose="02070309020205020404" pitchFamily="49" charset="0"/>
              <a:buChar char="o"/>
            </a:pPr>
            <a:r>
              <a:rPr lang="en-US" sz="1200"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microservices</a:t>
            </a:r>
            <a:r>
              <a:rPr lang="en-US" sz="1200" dirty="0">
                <a:solidFill>
                  <a:schemeClr val="tx1"/>
                </a:solidFill>
                <a:latin typeface="Verdana" panose="020B0604030504040204" pitchFamily="34" charset="0"/>
                <a:ea typeface="Verdana" panose="020B0604030504040204" pitchFamily="34" charset="0"/>
                <a:cs typeface="Verdana" panose="020B0604030504040204" pitchFamily="34" charset="0"/>
              </a:rPr>
              <a:t> use the standard REST API definition languages such as </a:t>
            </a:r>
            <a:r>
              <a:rPr lang="en-US" sz="1200" dirty="0">
                <a:solidFill>
                  <a:srgbClr val="0070C0"/>
                </a:solidFill>
                <a:latin typeface="Verdana" panose="020B0604030504040204" pitchFamily="34" charset="0"/>
                <a:ea typeface="Verdana" panose="020B0604030504040204" pitchFamily="34" charset="0"/>
                <a:cs typeface="Verdana" panose="020B0604030504040204" pitchFamily="34" charset="0"/>
              </a:rPr>
              <a:t>Swagger</a:t>
            </a:r>
            <a:r>
              <a:rPr lang="en-US" sz="1200" dirty="0">
                <a:solidFill>
                  <a:schemeClr val="tx1"/>
                </a:solidFill>
                <a:latin typeface="Verdana" panose="020B0604030504040204" pitchFamily="34" charset="0"/>
                <a:ea typeface="Verdana" panose="020B0604030504040204" pitchFamily="34" charset="0"/>
                <a:cs typeface="Verdana" panose="020B0604030504040204" pitchFamily="34" charset="0"/>
              </a:rPr>
              <a:t> to define the service contracts.</a:t>
            </a:r>
          </a:p>
          <a:p>
            <a:pPr>
              <a:buFont typeface="Calibri" panose="020F0502020204030204" pitchFamily="34" charset="0"/>
              <a:buChar char="›"/>
            </a:pP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Smart End-points: </a:t>
            </a:r>
          </a:p>
          <a:p>
            <a:pPr lvl="1">
              <a:buFont typeface="Courier New" panose="02070309020205020404" pitchFamily="49" charset="0"/>
              <a:buChar char="o"/>
            </a:pPr>
            <a:r>
              <a:rPr lang="en-US" sz="1200" dirty="0">
                <a:solidFill>
                  <a:schemeClr val="tx1"/>
                </a:solidFill>
                <a:latin typeface="Verdana" panose="020B0604030504040204" pitchFamily="34" charset="0"/>
                <a:ea typeface="Verdana" panose="020B0604030504040204" pitchFamily="34" charset="0"/>
                <a:cs typeface="Verdana" panose="020B0604030504040204" pitchFamily="34" charset="0"/>
              </a:rPr>
              <a:t>in </a:t>
            </a:r>
            <a:r>
              <a:rPr lang="en-US" sz="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micoservices</a:t>
            </a:r>
            <a:r>
              <a:rPr lang="en-US"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the </a:t>
            </a:r>
            <a:r>
              <a:rPr lang="en-US" sz="1200" dirty="0">
                <a:solidFill>
                  <a:schemeClr val="tx1"/>
                </a:solidFill>
                <a:latin typeface="Verdana" panose="020B0604030504040204" pitchFamily="34" charset="0"/>
                <a:ea typeface="Verdana" panose="020B0604030504040204" pitchFamily="34" charset="0"/>
                <a:cs typeface="Verdana" panose="020B0604030504040204" pitchFamily="34" charset="0"/>
              </a:rPr>
              <a:t>business logic is moved to the services and client (known as </a:t>
            </a:r>
            <a:r>
              <a:rPr lang="en-US" sz="1200" dirty="0">
                <a:solidFill>
                  <a:srgbClr val="0070C0"/>
                </a:solidFill>
                <a:latin typeface="Verdana" panose="020B0604030504040204" pitchFamily="34" charset="0"/>
                <a:ea typeface="Verdana" panose="020B0604030504040204" pitchFamily="34" charset="0"/>
                <a:cs typeface="Verdana" panose="020B0604030504040204" pitchFamily="34" charset="0"/>
              </a:rPr>
              <a:t>Smart Endpoints</a:t>
            </a:r>
            <a:r>
              <a:rPr lang="en-US"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endParaRPr lang="en-US" sz="12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Calibri" panose="020F0502020204030204" pitchFamily="34" charset="0"/>
              <a:buChar char="›"/>
            </a:pP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MSB: </a:t>
            </a:r>
          </a:p>
          <a:p>
            <a:pPr lvl="1">
              <a:buFont typeface="Courier New" panose="02070309020205020404" pitchFamily="49" charset="0"/>
              <a:buChar char="o"/>
            </a:pPr>
            <a:r>
              <a:rPr lang="en-US" sz="1200" dirty="0">
                <a:solidFill>
                  <a:schemeClr val="tx1"/>
                </a:solidFill>
                <a:latin typeface="Verdana" panose="020B0604030504040204" pitchFamily="34" charset="0"/>
                <a:ea typeface="Verdana" panose="020B0604030504040204" pitchFamily="34" charset="0"/>
                <a:cs typeface="Verdana" panose="020B0604030504040204" pitchFamily="34" charset="0"/>
              </a:rPr>
              <a:t>a lightweight message bus or gateway with minimal routing capabilities and just acting as a ‘</a:t>
            </a:r>
            <a:r>
              <a:rPr lang="en-US" sz="1200" dirty="0">
                <a:solidFill>
                  <a:srgbClr val="0070C0"/>
                </a:solidFill>
                <a:latin typeface="Verdana" panose="020B0604030504040204" pitchFamily="34" charset="0"/>
                <a:ea typeface="Verdana" panose="020B0604030504040204" pitchFamily="34" charset="0"/>
                <a:cs typeface="Verdana" panose="020B0604030504040204" pitchFamily="34" charset="0"/>
              </a:rPr>
              <a:t>dumb pipe</a:t>
            </a:r>
            <a:r>
              <a:rPr lang="en-US" sz="1200" dirty="0">
                <a:solidFill>
                  <a:schemeClr val="tx1"/>
                </a:solidFill>
                <a:latin typeface="Verdana" panose="020B0604030504040204" pitchFamily="34" charset="0"/>
                <a:ea typeface="Verdana" panose="020B0604030504040204" pitchFamily="34" charset="0"/>
                <a:cs typeface="Verdana" panose="020B0604030504040204" pitchFamily="34" charset="0"/>
              </a:rPr>
              <a:t>’ w/o any business logic. </a:t>
            </a:r>
          </a:p>
        </p:txBody>
      </p:sp>
      <p:pic>
        <p:nvPicPr>
          <p:cNvPr id="4" name="Picture 3"/>
          <p:cNvPicPr>
            <a:picLocks noChangeAspect="1"/>
          </p:cNvPicPr>
          <p:nvPr/>
        </p:nvPicPr>
        <p:blipFill>
          <a:blip r:embed="rId2"/>
          <a:stretch>
            <a:fillRect/>
          </a:stretch>
        </p:blipFill>
        <p:spPr>
          <a:xfrm>
            <a:off x="5985164" y="1478388"/>
            <a:ext cx="6124575" cy="4473005"/>
          </a:xfrm>
          <a:prstGeom prst="rect">
            <a:avLst/>
          </a:prstGeom>
        </p:spPr>
      </p:pic>
    </p:spTree>
    <p:extLst>
      <p:ext uri="{BB962C8B-B14F-4D97-AF65-F5344CB8AC3E}">
        <p14:creationId xmlns:p14="http://schemas.microsoft.com/office/powerpoint/2010/main" val="3586411864"/>
      </p:ext>
    </p:extLst>
  </p:cSld>
  <p:clrMapOvr>
    <a:masterClrMapping/>
  </p:clrMapOvr>
  <p:transition spd="med"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15</a:t>
            </a:fld>
            <a:endParaRPr lang="en-US" dirty="0"/>
          </a:p>
        </p:txBody>
      </p:sp>
      <p:sp>
        <p:nvSpPr>
          <p:cNvPr id="3" name="Title 2"/>
          <p:cNvSpPr>
            <a:spLocks noGrp="1"/>
          </p:cNvSpPr>
          <p:nvPr>
            <p:ph type="title"/>
          </p:nvPr>
        </p:nvSpPr>
        <p:spPr/>
        <p:txBody>
          <a:bodyPr>
            <a:normAutofit fontScale="90000"/>
          </a:bodyPr>
          <a:lstStyle/>
          <a:p>
            <a:pPr algn="ctr"/>
            <a:r>
              <a:rPr lang="en-US" b="1" dirty="0"/>
              <a:t>Messaging in </a:t>
            </a:r>
            <a:r>
              <a:rPr lang="en-US" b="1" dirty="0" smtClean="0"/>
              <a:t>Microservices</a:t>
            </a:r>
            <a:endParaRPr lang="en-US" dirty="0"/>
          </a:p>
        </p:txBody>
      </p:sp>
      <p:sp>
        <p:nvSpPr>
          <p:cNvPr id="4" name="Text Placeholder 3"/>
          <p:cNvSpPr>
            <a:spLocks noGrp="1"/>
          </p:cNvSpPr>
          <p:nvPr>
            <p:ph type="body" sz="quarter" idx="10"/>
          </p:nvPr>
        </p:nvSpPr>
        <p:spPr>
          <a:xfrm>
            <a:off x="0" y="972922"/>
            <a:ext cx="12192000" cy="5457139"/>
          </a:xfrm>
        </p:spPr>
        <p:txBody>
          <a:bodyPr>
            <a:normAutofit/>
          </a:bodyPr>
          <a:lstStyle/>
          <a:p>
            <a:pPr fontAlgn="base">
              <a:lnSpc>
                <a:spcPct val="110000"/>
              </a:lnSpc>
              <a:spcAft>
                <a:spcPct val="0"/>
              </a:spcAft>
              <a:buFont typeface="Calibri" panose="020F0502020204030204" pitchFamily="34" charset="0"/>
              <a:buChar char="›"/>
            </a:pPr>
            <a:r>
              <a:rPr lang="en-US" alt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Synchronous </a:t>
            </a:r>
            <a:r>
              <a:rPr lang="en-US" alt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Messaging — REST, Thrift</a:t>
            </a:r>
          </a:p>
          <a:p>
            <a:pPr lvl="1" fontAlgn="base">
              <a:lnSpc>
                <a:spcPct val="110000"/>
              </a:lnSpc>
              <a:spcAft>
                <a:spcPct val="0"/>
              </a:spcAft>
              <a:buFont typeface="Calibri" panose="020F0502020204030204" pitchFamily="34" charset="0"/>
              <a:buChar char="›"/>
            </a:pPr>
            <a:r>
              <a:rPr lang="en-US" altLang="en-US" sz="1800" dirty="0" smtClean="0">
                <a:solidFill>
                  <a:srgbClr val="0070C0"/>
                </a:solidFill>
                <a:latin typeface="Verdana" panose="020B0604030504040204" pitchFamily="34" charset="0"/>
                <a:ea typeface="Verdana" panose="020B0604030504040204" pitchFamily="34" charset="0"/>
                <a:cs typeface="Verdana" panose="020B0604030504040204" pitchFamily="34" charset="0"/>
              </a:rPr>
              <a:t>REST</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with HTTP is widely used (as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it provides a simple messaging </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style)</a:t>
            </a:r>
          </a:p>
          <a:p>
            <a:pPr lvl="2" fontAlgn="base">
              <a:lnSpc>
                <a:spcPct val="110000"/>
              </a:lnSpc>
              <a:spcAft>
                <a:spcPct val="0"/>
              </a:spcAft>
              <a:buFont typeface="Courier New" panose="02070309020205020404" pitchFamily="49" charset="0"/>
              <a:buChar char="o"/>
            </a:pPr>
            <a:r>
              <a:rPr lang="en-US" alt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client </a:t>
            </a:r>
            <a:r>
              <a:rPr lang="en-US" alt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expects a timely response from the service and waits till it get </a:t>
            </a:r>
            <a:r>
              <a:rPr lang="en-US" alt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it</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endPar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fontAlgn="base">
              <a:lnSpc>
                <a:spcPct val="110000"/>
              </a:lnSpc>
              <a:spcAft>
                <a:spcPct val="0"/>
              </a:spcAft>
              <a:buFont typeface="Calibri" panose="020F0502020204030204" pitchFamily="34" charset="0"/>
              <a:buChar char="›"/>
            </a:pPr>
            <a:r>
              <a:rPr lang="en-US" altLang="en-US" sz="1800" dirty="0" smtClean="0">
                <a:solidFill>
                  <a:srgbClr val="0070C0"/>
                </a:solidFill>
                <a:latin typeface="Verdana" panose="020B0604030504040204" pitchFamily="34" charset="0"/>
                <a:ea typeface="Verdana" panose="020B0604030504040204" pitchFamily="34" charset="0"/>
                <a:cs typeface="Verdana" panose="020B0604030504040204" pitchFamily="34" charset="0"/>
              </a:rPr>
              <a:t>Thrift</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used as an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alternative to REST/HTTP synchronous messaging.</a:t>
            </a:r>
          </a:p>
          <a:p>
            <a:pPr fontAlgn="base">
              <a:lnSpc>
                <a:spcPct val="110000"/>
              </a:lnSpc>
              <a:spcAft>
                <a:spcPct val="0"/>
              </a:spcAft>
              <a:buFont typeface="Calibri" panose="020F0502020204030204" pitchFamily="34" charset="0"/>
              <a:buChar char="›"/>
            </a:pPr>
            <a:r>
              <a:rPr lang="en-US" alt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Asynchronous Messaging — AMQP, STOMP, MQTT</a:t>
            </a:r>
          </a:p>
          <a:p>
            <a:pPr lvl="1" fontAlgn="base">
              <a:lnSpc>
                <a:spcPct val="110000"/>
              </a:lnSpc>
              <a:spcAft>
                <a:spcPct val="0"/>
              </a:spcAft>
              <a:buFont typeface="Calibri" panose="020F0502020204030204" pitchFamily="34" charset="0"/>
              <a:buChar char="›"/>
            </a:pP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For some </a:t>
            </a:r>
            <a:r>
              <a:rPr lang="en-US" altLang="en-US"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microservices</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scenarios asynchronous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messaging </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is needed</a:t>
            </a:r>
            <a:endPar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2" fontAlgn="base">
              <a:lnSpc>
                <a:spcPct val="110000"/>
              </a:lnSpc>
              <a:spcAft>
                <a:spcPct val="0"/>
              </a:spcAft>
              <a:buFont typeface="Courier New" panose="02070309020205020404" pitchFamily="49" charset="0"/>
              <a:buChar char="o"/>
            </a:pPr>
            <a:r>
              <a:rPr lang="en-US" alt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client </a:t>
            </a:r>
            <a:r>
              <a:rPr lang="en-US" alt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doesn’t expects a response immediately, or not accepts a response at </a:t>
            </a:r>
            <a:r>
              <a:rPr lang="en-US" alt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all </a:t>
            </a:r>
            <a:endParaRPr lang="en-US" altLang="en-US"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2" fontAlgn="base">
              <a:lnSpc>
                <a:spcPct val="110000"/>
              </a:lnSpc>
              <a:spcAft>
                <a:spcPct val="0"/>
              </a:spcAft>
              <a:buFont typeface="Courier New" panose="02070309020205020404" pitchFamily="49" charset="0"/>
              <a:buChar char="o"/>
            </a:pP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a</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synchronous protocols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used widely </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include: </a:t>
            </a:r>
            <a:r>
              <a:rPr lang="en-US" altLang="en-US" sz="1800" dirty="0" smtClean="0">
                <a:solidFill>
                  <a:srgbClr val="0070C0"/>
                </a:solidFill>
                <a:latin typeface="Verdana" panose="020B0604030504040204" pitchFamily="34" charset="0"/>
                <a:ea typeface="Verdana" panose="020B0604030504040204" pitchFamily="34" charset="0"/>
                <a:cs typeface="Verdana" panose="020B0604030504040204" pitchFamily="34" charset="0"/>
              </a:rPr>
              <a:t>AMQP</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altLang="en-US" sz="1800" dirty="0">
                <a:solidFill>
                  <a:srgbClr val="0070C0"/>
                </a:solidFill>
                <a:latin typeface="Verdana" panose="020B0604030504040204" pitchFamily="34" charset="0"/>
                <a:ea typeface="Verdana" panose="020B0604030504040204" pitchFamily="34" charset="0"/>
                <a:cs typeface="Verdana" panose="020B0604030504040204" pitchFamily="34" charset="0"/>
              </a:rPr>
              <a:t>STOMP</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 or </a:t>
            </a:r>
            <a:r>
              <a:rPr lang="en-US" altLang="en-US" sz="1800" dirty="0" smtClean="0">
                <a:solidFill>
                  <a:srgbClr val="0070C0"/>
                </a:solidFill>
                <a:latin typeface="Verdana" panose="020B0604030504040204" pitchFamily="34" charset="0"/>
                <a:ea typeface="Verdana" panose="020B0604030504040204" pitchFamily="34" charset="0"/>
                <a:cs typeface="Verdana" panose="020B0604030504040204" pitchFamily="34" charset="0"/>
              </a:rPr>
              <a:t>MQTT</a:t>
            </a:r>
            <a:endParaRPr lang="en-US" altLang="en-US" sz="1800" dirty="0">
              <a:solidFill>
                <a:srgbClr val="0070C0"/>
              </a:solidFill>
              <a:latin typeface="Verdana" panose="020B0604030504040204" pitchFamily="34" charset="0"/>
              <a:ea typeface="Verdana" panose="020B0604030504040204" pitchFamily="34" charset="0"/>
              <a:cs typeface="Verdana" panose="020B0604030504040204" pitchFamily="34" charset="0"/>
            </a:endParaRPr>
          </a:p>
          <a:p>
            <a:pPr fontAlgn="base">
              <a:lnSpc>
                <a:spcPct val="110000"/>
              </a:lnSpc>
              <a:spcAft>
                <a:spcPct val="0"/>
              </a:spcAft>
              <a:buFont typeface="Calibri" panose="020F0502020204030204" pitchFamily="34" charset="0"/>
              <a:buChar char="›"/>
            </a:pPr>
            <a:r>
              <a:rPr lang="en-US" alt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Message Formats — JSON, XML, Thrift, </a:t>
            </a:r>
            <a:r>
              <a:rPr lang="en-US" altLang="en-US" sz="2000" b="1" dirty="0" err="1">
                <a:solidFill>
                  <a:schemeClr val="tx1"/>
                </a:solidFill>
                <a:latin typeface="Verdana" panose="020B0604030504040204" pitchFamily="34" charset="0"/>
                <a:ea typeface="Verdana" panose="020B0604030504040204" pitchFamily="34" charset="0"/>
                <a:cs typeface="Verdana" panose="020B0604030504040204" pitchFamily="34" charset="0"/>
              </a:rPr>
              <a:t>ProtoBuf</a:t>
            </a:r>
            <a:r>
              <a:rPr lang="en-US" alt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 Avro</a:t>
            </a:r>
          </a:p>
          <a:p>
            <a:pPr lvl="1" fontAlgn="base">
              <a:lnSpc>
                <a:spcPct val="110000"/>
              </a:lnSpc>
              <a:spcAft>
                <a:spcPct val="0"/>
              </a:spcAft>
              <a:buFont typeface="Calibri" panose="020F0502020204030204" pitchFamily="34" charset="0"/>
              <a:buChar char="›"/>
            </a:pP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m</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ost </a:t>
            </a:r>
            <a:r>
              <a:rPr lang="en-US" altLang="en-US" sz="18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microservices</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-based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applications use simple </a:t>
            </a:r>
            <a:r>
              <a:rPr lang="en-US" altLang="en-US" sz="1800" dirty="0" smtClean="0">
                <a:solidFill>
                  <a:srgbClr val="0070C0"/>
                </a:solidFill>
                <a:latin typeface="Verdana" panose="020B0604030504040204" pitchFamily="34" charset="0"/>
                <a:ea typeface="Verdana" panose="020B0604030504040204" pitchFamily="34" charset="0"/>
                <a:cs typeface="Verdana" panose="020B0604030504040204" pitchFamily="34" charset="0"/>
              </a:rPr>
              <a:t>text-based </a:t>
            </a:r>
            <a:r>
              <a:rPr lang="en-US" altLang="en-US" sz="1800" dirty="0">
                <a:solidFill>
                  <a:srgbClr val="0070C0"/>
                </a:solidFill>
                <a:latin typeface="Verdana" panose="020B0604030504040204" pitchFamily="34" charset="0"/>
                <a:ea typeface="Verdana" panose="020B0604030504040204" pitchFamily="34" charset="0"/>
                <a:cs typeface="Verdana" panose="020B0604030504040204" pitchFamily="34" charset="0"/>
              </a:rPr>
              <a:t>message formats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such as JSON and </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XML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on top of HTTP resource API style. </a:t>
            </a:r>
            <a:endPar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fontAlgn="base">
              <a:lnSpc>
                <a:spcPct val="110000"/>
              </a:lnSpc>
              <a:spcAft>
                <a:spcPct val="0"/>
              </a:spcAft>
              <a:buFont typeface="Calibri" panose="020F0502020204030204" pitchFamily="34" charset="0"/>
              <a:buChar char="›"/>
            </a:pP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i</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f text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messages </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becomes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verbose in some use </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cases, </a:t>
            </a:r>
            <a:r>
              <a:rPr lang="en-US" altLang="en-US"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microservices</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 can leverage </a:t>
            </a:r>
            <a:r>
              <a:rPr lang="en-US" altLang="en-US" sz="1800" dirty="0">
                <a:solidFill>
                  <a:srgbClr val="0070C0"/>
                </a:solidFill>
                <a:latin typeface="Verdana" panose="020B0604030504040204" pitchFamily="34" charset="0"/>
                <a:ea typeface="Verdana" panose="020B0604030504040204" pitchFamily="34" charset="0"/>
                <a:cs typeface="Verdana" panose="020B0604030504040204" pitchFamily="34" charset="0"/>
              </a:rPr>
              <a:t>binary </a:t>
            </a:r>
            <a:r>
              <a:rPr lang="en-US" altLang="en-US" sz="1800" dirty="0" smtClean="0">
                <a:solidFill>
                  <a:srgbClr val="0070C0"/>
                </a:solidFill>
                <a:latin typeface="Verdana" panose="020B0604030504040204" pitchFamily="34" charset="0"/>
                <a:ea typeface="Verdana" panose="020B0604030504040204" pitchFamily="34" charset="0"/>
                <a:cs typeface="Verdana" panose="020B0604030504040204" pitchFamily="34" charset="0"/>
              </a:rPr>
              <a:t>message </a:t>
            </a:r>
            <a:r>
              <a:rPr lang="en-US" altLang="en-US" sz="1800" dirty="0">
                <a:solidFill>
                  <a:srgbClr val="0070C0"/>
                </a:solidFill>
                <a:latin typeface="Verdana" panose="020B0604030504040204" pitchFamily="34" charset="0"/>
                <a:ea typeface="Verdana" panose="020B0604030504040204" pitchFamily="34" charset="0"/>
                <a:cs typeface="Verdana" panose="020B0604030504040204" pitchFamily="34" charset="0"/>
              </a:rPr>
              <a:t>formats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such as </a:t>
            </a:r>
            <a:r>
              <a:rPr lang="en-US" altLang="en-US" sz="1800" dirty="0">
                <a:solidFill>
                  <a:srgbClr val="0070C0"/>
                </a:solidFill>
                <a:latin typeface="Verdana" panose="020B0604030504040204" pitchFamily="34" charset="0"/>
                <a:ea typeface="Verdana" panose="020B0604030504040204" pitchFamily="34" charset="0"/>
                <a:cs typeface="Verdana" panose="020B0604030504040204" pitchFamily="34" charset="0"/>
              </a:rPr>
              <a:t>binary</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altLang="en-US" sz="1800" dirty="0">
                <a:solidFill>
                  <a:srgbClr val="0070C0"/>
                </a:solidFill>
                <a:latin typeface="Verdana" panose="020B0604030504040204" pitchFamily="34" charset="0"/>
                <a:ea typeface="Verdana" panose="020B0604030504040204" pitchFamily="34" charset="0"/>
                <a:cs typeface="Verdana" panose="020B0604030504040204" pitchFamily="34" charset="0"/>
              </a:rPr>
              <a:t>Thrift</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altLang="en-US" sz="1800" dirty="0" err="1">
                <a:solidFill>
                  <a:schemeClr val="tx1"/>
                </a:solidFill>
                <a:latin typeface="Verdana" panose="020B0604030504040204" pitchFamily="34" charset="0"/>
                <a:ea typeface="Verdana" panose="020B0604030504040204" pitchFamily="34" charset="0"/>
                <a:cs typeface="Verdana" panose="020B0604030504040204" pitchFamily="34" charset="0"/>
                <a:hlinkClick r:id="rId2"/>
              </a:rPr>
              <a:t>ProtoBuf</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 or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hlinkClick r:id="rId3"/>
              </a:rPr>
              <a:t>Avro</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a:t>
            </a:r>
          </a:p>
          <a:p>
            <a:pPr marL="457200" lvl="1" indent="0" fontAlgn="base">
              <a:lnSpc>
                <a:spcPct val="110000"/>
              </a:lnSpc>
              <a:spcAft>
                <a:spcPct val="0"/>
              </a:spcAft>
              <a:buNone/>
            </a:pPr>
            <a:endParaRPr lang="en-US" sz="36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262935129"/>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659034" y="3679723"/>
            <a:ext cx="10381292" cy="1276741"/>
          </a:xfrm>
          <a:prstGeom prst="rect">
            <a:avLst/>
          </a:prstGeom>
        </p:spPr>
        <p:txBody>
          <a:bodyPr>
            <a:noAutofit/>
          </a:bodyPr>
          <a:lstStyle/>
          <a:p>
            <a:pPr algn="ctr"/>
            <a:r>
              <a:rPr lang="en-US" sz="3600" b="1" dirty="0" smtClean="0"/>
              <a:t>Communication Patterns</a:t>
            </a:r>
            <a:r>
              <a:rPr lang="en-US" sz="3200" b="1" dirty="0"/>
              <a:t/>
            </a:r>
            <a:br>
              <a:rPr lang="en-US" sz="3200" b="1" dirty="0"/>
            </a:br>
            <a:endParaRPr lang="en-US" sz="1000" b="1" dirty="0"/>
          </a:p>
        </p:txBody>
      </p:sp>
    </p:spTree>
    <p:extLst>
      <p:ext uri="{BB962C8B-B14F-4D97-AF65-F5344CB8AC3E}">
        <p14:creationId xmlns:p14="http://schemas.microsoft.com/office/powerpoint/2010/main" val="177091163"/>
      </p:ext>
    </p:extLst>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3701" y="206711"/>
            <a:ext cx="10844563" cy="615553"/>
          </a:xfrm>
        </p:spPr>
        <p:txBody>
          <a:bodyPr>
            <a:normAutofit/>
          </a:bodyPr>
          <a:lstStyle/>
          <a:p>
            <a:pPr algn="ctr"/>
            <a:r>
              <a:rPr lang="en-US" sz="3200" b="1" dirty="0" smtClean="0">
                <a:solidFill>
                  <a:schemeClr val="bg1"/>
                </a:solidFill>
              </a:rPr>
              <a:t>Communications </a:t>
            </a:r>
            <a:r>
              <a:rPr lang="en-US" sz="3200" b="1" dirty="0" smtClean="0">
                <a:solidFill>
                  <a:schemeClr val="bg1"/>
                </a:solidFill>
              </a:rPr>
              <a:t>Patterns</a:t>
            </a:r>
            <a:endParaRPr lang="en-US" sz="3200" b="1" dirty="0">
              <a:solidFill>
                <a:schemeClr val="bg1"/>
              </a:solidFill>
            </a:endParaRPr>
          </a:p>
        </p:txBody>
      </p:sp>
      <p:pic>
        <p:nvPicPr>
          <p:cNvPr id="3" name="Picture 2"/>
          <p:cNvPicPr>
            <a:picLocks noChangeAspect="1"/>
          </p:cNvPicPr>
          <p:nvPr/>
        </p:nvPicPr>
        <p:blipFill>
          <a:blip r:embed="rId2"/>
          <a:stretch>
            <a:fillRect/>
          </a:stretch>
        </p:blipFill>
        <p:spPr>
          <a:xfrm>
            <a:off x="2627174" y="1163782"/>
            <a:ext cx="7542311" cy="4925291"/>
          </a:xfrm>
          <a:prstGeom prst="rect">
            <a:avLst/>
          </a:prstGeom>
        </p:spPr>
      </p:pic>
    </p:spTree>
    <p:extLst>
      <p:ext uri="{BB962C8B-B14F-4D97-AF65-F5344CB8AC3E}">
        <p14:creationId xmlns:p14="http://schemas.microsoft.com/office/powerpoint/2010/main" val="1540222903"/>
      </p:ext>
    </p:extLst>
  </p:cSld>
  <p:clrMapOvr>
    <a:masterClrMapping/>
  </p:clrMapOvr>
  <p:transition spd="med"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altLang="en-US" sz="3600" b="1" dirty="0" smtClean="0">
                <a:solidFill>
                  <a:schemeClr val="bg1"/>
                </a:solidFill>
              </a:rPr>
              <a:t>The most widely used pattern – </a:t>
            </a:r>
            <a:r>
              <a:rPr lang="en-US" altLang="en-US" sz="3600" b="1" dirty="0" smtClean="0">
                <a:solidFill>
                  <a:schemeClr val="bg1"/>
                </a:solidFill>
              </a:rPr>
              <a:t>API Gateway</a:t>
            </a:r>
            <a:endParaRPr lang="en-US" dirty="0"/>
          </a:p>
        </p:txBody>
      </p:sp>
      <p:sp>
        <p:nvSpPr>
          <p:cNvPr id="3" name="Content Placeholder 2"/>
          <p:cNvSpPr txBox="1">
            <a:spLocks/>
          </p:cNvSpPr>
          <p:nvPr/>
        </p:nvSpPr>
        <p:spPr>
          <a:xfrm>
            <a:off x="0" y="981469"/>
            <a:ext cx="6244936" cy="5533631"/>
          </a:xfrm>
          <a:prstGeom prst="rect">
            <a:avLst/>
          </a:prstGeom>
          <a:ln w="3175">
            <a:solidFill>
              <a:schemeClr val="tx1"/>
            </a:solidFill>
          </a:ln>
        </p:spPr>
        <p:txBody>
          <a:bodyPr>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4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API-GW Advantages</a:t>
            </a:r>
            <a:endParaRPr lang="en-US" sz="24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buFont typeface="Calibri" panose="020F0502020204030204" pitchFamily="34" charset="0"/>
              <a:buChar char="›"/>
            </a:pP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The API-GW style could well be the </a:t>
            </a:r>
            <a:r>
              <a:rPr lang="en-US" sz="2000" dirty="0">
                <a:solidFill>
                  <a:srgbClr val="0070C0"/>
                </a:solidFill>
                <a:latin typeface="Verdana" panose="020B0604030504040204" pitchFamily="34" charset="0"/>
                <a:ea typeface="Verdana" panose="020B0604030504040204" pitchFamily="34" charset="0"/>
                <a:cs typeface="Verdana" panose="020B0604030504040204" pitchFamily="34" charset="0"/>
              </a:rPr>
              <a:t>most widely used pattern </a:t>
            </a: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in most </a:t>
            </a:r>
            <a:r>
              <a:rPr lang="en-US" sz="2000"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microservices</a:t>
            </a: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 implementations</a:t>
            </a:r>
            <a:r>
              <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endPar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buFont typeface="Calibri" panose="020F0502020204030204" pitchFamily="34" charset="0"/>
              <a:buChar char="›"/>
            </a:pPr>
            <a:r>
              <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Ability </a:t>
            </a: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to provide the required </a:t>
            </a:r>
            <a:r>
              <a:rPr lang="en-US" sz="2000" dirty="0">
                <a:solidFill>
                  <a:srgbClr val="0070C0"/>
                </a:solidFill>
                <a:latin typeface="Verdana" panose="020B0604030504040204" pitchFamily="34" charset="0"/>
                <a:ea typeface="Verdana" panose="020B0604030504040204" pitchFamily="34" charset="0"/>
                <a:cs typeface="Verdana" panose="020B0604030504040204" pitchFamily="34" charset="0"/>
              </a:rPr>
              <a:t>abstractions</a:t>
            </a: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 at the gateway level for the existing </a:t>
            </a:r>
            <a:r>
              <a:rPr lang="en-US" sz="20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microservices</a:t>
            </a: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a:t>
            </a:r>
            <a:endPar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2">
              <a:buFont typeface="Courier New" panose="02070309020205020404" pitchFamily="49" charset="0"/>
              <a:buChar char="o"/>
            </a:pPr>
            <a:r>
              <a:rPr lang="en-US"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for </a:t>
            </a:r>
            <a:r>
              <a:rPr lang="en-US" sz="1200" dirty="0">
                <a:solidFill>
                  <a:schemeClr val="tx1"/>
                </a:solidFill>
                <a:latin typeface="Verdana" panose="020B0604030504040204" pitchFamily="34" charset="0"/>
                <a:ea typeface="Verdana" panose="020B0604030504040204" pitchFamily="34" charset="0"/>
                <a:cs typeface="Verdana" panose="020B0604030504040204" pitchFamily="34" charset="0"/>
              </a:rPr>
              <a:t>example, rather than provide a one-size-fits-all style API, the API gateway can expose a different API for each </a:t>
            </a:r>
            <a:r>
              <a:rPr lang="en-US"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client</a:t>
            </a:r>
            <a:endParaRPr lang="en-US" sz="12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buFont typeface="Calibri" panose="020F0502020204030204" pitchFamily="34" charset="0"/>
              <a:buChar char="›"/>
            </a:pP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Lightweight message </a:t>
            </a:r>
            <a:r>
              <a:rPr lang="en-US" sz="2000" dirty="0">
                <a:solidFill>
                  <a:srgbClr val="0070C0"/>
                </a:solidFill>
                <a:latin typeface="Verdana" panose="020B0604030504040204" pitchFamily="34" charset="0"/>
                <a:ea typeface="Verdana" panose="020B0604030504040204" pitchFamily="34" charset="0"/>
                <a:cs typeface="Verdana" panose="020B0604030504040204" pitchFamily="34" charset="0"/>
              </a:rPr>
              <a:t>routing/transformations</a:t>
            </a: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 at gateway level.</a:t>
            </a:r>
          </a:p>
          <a:p>
            <a:pPr lvl="1">
              <a:buFont typeface="Calibri" panose="020F0502020204030204" pitchFamily="34" charset="0"/>
              <a:buChar char="›"/>
            </a:pP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Central place to apply non-functional capabilities such as </a:t>
            </a:r>
            <a:r>
              <a:rPr lang="en-US" sz="2000" dirty="0">
                <a:solidFill>
                  <a:srgbClr val="0070C0"/>
                </a:solidFill>
                <a:latin typeface="Verdana" panose="020B0604030504040204" pitchFamily="34" charset="0"/>
                <a:ea typeface="Verdana" panose="020B0604030504040204" pitchFamily="34" charset="0"/>
                <a:cs typeface="Verdana" panose="020B0604030504040204" pitchFamily="34" charset="0"/>
              </a:rPr>
              <a:t>security</a:t>
            </a: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2000" dirty="0">
                <a:solidFill>
                  <a:srgbClr val="0070C0"/>
                </a:solidFill>
                <a:latin typeface="Verdana" panose="020B0604030504040204" pitchFamily="34" charset="0"/>
                <a:ea typeface="Verdana" panose="020B0604030504040204" pitchFamily="34" charset="0"/>
                <a:cs typeface="Verdana" panose="020B0604030504040204" pitchFamily="34" charset="0"/>
              </a:rPr>
              <a:t>monitoring</a:t>
            </a: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 and </a:t>
            </a:r>
            <a:r>
              <a:rPr lang="en-US" sz="2000" dirty="0" smtClean="0">
                <a:solidFill>
                  <a:srgbClr val="0070C0"/>
                </a:solidFill>
                <a:latin typeface="Verdana" panose="020B0604030504040204" pitchFamily="34" charset="0"/>
                <a:ea typeface="Verdana" panose="020B0604030504040204" pitchFamily="34" charset="0"/>
                <a:cs typeface="Verdana" panose="020B0604030504040204" pitchFamily="34" charset="0"/>
              </a:rPr>
              <a:t>throttling</a:t>
            </a:r>
            <a:endPar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buFont typeface="Calibri" panose="020F0502020204030204" pitchFamily="34" charset="0"/>
              <a:buChar char="›"/>
            </a:pP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With the use of API-GW pattern, the </a:t>
            </a:r>
            <a:r>
              <a:rPr lang="en-US" sz="2000"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a:t>
            </a: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 become even more </a:t>
            </a:r>
            <a:r>
              <a:rPr lang="en-US" sz="2000" dirty="0">
                <a:solidFill>
                  <a:srgbClr val="0070C0"/>
                </a:solidFill>
                <a:latin typeface="Verdana" panose="020B0604030504040204" pitchFamily="34" charset="0"/>
                <a:ea typeface="Verdana" panose="020B0604030504040204" pitchFamily="34" charset="0"/>
                <a:cs typeface="Verdana" panose="020B0604030504040204" pitchFamily="34" charset="0"/>
              </a:rPr>
              <a:t>lightweight</a:t>
            </a: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 as all the non-functional requirements are implemented at the </a:t>
            </a:r>
            <a:r>
              <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GW </a:t>
            </a: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level</a:t>
            </a:r>
            <a:r>
              <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endPar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4" name="Picture 3"/>
          <p:cNvPicPr>
            <a:picLocks noChangeAspect="1"/>
          </p:cNvPicPr>
          <p:nvPr/>
        </p:nvPicPr>
        <p:blipFill>
          <a:blip r:embed="rId3"/>
          <a:stretch>
            <a:fillRect/>
          </a:stretch>
        </p:blipFill>
        <p:spPr>
          <a:xfrm>
            <a:off x="6323727" y="1756063"/>
            <a:ext cx="5868273" cy="4234729"/>
          </a:xfrm>
          <a:prstGeom prst="rect">
            <a:avLst/>
          </a:prstGeom>
        </p:spPr>
      </p:pic>
    </p:spTree>
    <p:extLst>
      <p:ext uri="{BB962C8B-B14F-4D97-AF65-F5344CB8AC3E}">
        <p14:creationId xmlns:p14="http://schemas.microsoft.com/office/powerpoint/2010/main" val="4106703490"/>
      </p:ext>
    </p:extLst>
  </p:cSld>
  <p:clrMapOvr>
    <a:masterClrMapping/>
  </p:clrMapOvr>
  <p:transition spd="med"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b="1" dirty="0" smtClean="0">
                <a:solidFill>
                  <a:schemeClr val="bg1"/>
                </a:solidFill>
              </a:rPr>
              <a:t>Decentralized </a:t>
            </a:r>
            <a:r>
              <a:rPr lang="en-US" sz="3600" b="1" dirty="0" smtClean="0">
                <a:solidFill>
                  <a:schemeClr val="bg1"/>
                </a:solidFill>
              </a:rPr>
              <a:t>Data Management</a:t>
            </a:r>
            <a:endParaRPr lang="en-US" dirty="0"/>
          </a:p>
        </p:txBody>
      </p:sp>
      <p:sp>
        <p:nvSpPr>
          <p:cNvPr id="3" name="Content Placeholder 2"/>
          <p:cNvSpPr txBox="1">
            <a:spLocks/>
          </p:cNvSpPr>
          <p:nvPr/>
        </p:nvSpPr>
        <p:spPr>
          <a:xfrm>
            <a:off x="0" y="1052823"/>
            <a:ext cx="12192000" cy="6501368"/>
          </a:xfrm>
          <a:prstGeom prst="rect">
            <a:avLst/>
          </a:prstGeom>
        </p:spPr>
        <p:txBody>
          <a:bodyPr>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4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Advantages</a:t>
            </a:r>
            <a:endParaRPr lang="en-US" sz="24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0" indent="0">
              <a:buNone/>
            </a:pPr>
            <a:r>
              <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Here </a:t>
            </a: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are the key aspect of implementing </a:t>
            </a:r>
            <a:r>
              <a:rPr lang="en-US" sz="20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decentralized </a:t>
            </a:r>
            <a:r>
              <a:rPr lang="en-US" sz="2000" b="1" dirty="0">
                <a:solidFill>
                  <a:srgbClr val="0070C0"/>
                </a:solidFill>
                <a:latin typeface="Verdana" panose="020B0604030504040204" pitchFamily="34" charset="0"/>
                <a:ea typeface="Verdana" panose="020B0604030504040204" pitchFamily="34" charset="0"/>
                <a:cs typeface="Verdana" panose="020B0604030504040204" pitchFamily="34" charset="0"/>
              </a:rPr>
              <a:t>data management </a:t>
            </a: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in </a:t>
            </a:r>
            <a:r>
              <a:rPr lang="en-US" sz="2000"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microservices</a:t>
            </a: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 architecture.</a:t>
            </a:r>
          </a:p>
          <a:p>
            <a:pPr lvl="1">
              <a:buFont typeface="Calibri" panose="020F0502020204030204" pitchFamily="34" charset="0"/>
              <a:buChar char="›"/>
            </a:pP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Each </a:t>
            </a:r>
            <a:r>
              <a:rPr lang="en-US" sz="2000"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a:t>
            </a: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 can have a </a:t>
            </a:r>
            <a:r>
              <a:rPr lang="en-US" sz="2000" dirty="0">
                <a:solidFill>
                  <a:srgbClr val="0070C0"/>
                </a:solidFill>
                <a:latin typeface="Verdana" panose="020B0604030504040204" pitchFamily="34" charset="0"/>
                <a:ea typeface="Verdana" panose="020B0604030504040204" pitchFamily="34" charset="0"/>
                <a:cs typeface="Verdana" panose="020B0604030504040204" pitchFamily="34" charset="0"/>
              </a:rPr>
              <a:t>private </a:t>
            </a:r>
            <a:r>
              <a:rPr lang="en-US" sz="2000" dirty="0" smtClean="0">
                <a:solidFill>
                  <a:srgbClr val="0070C0"/>
                </a:solidFill>
                <a:latin typeface="Verdana" panose="020B0604030504040204" pitchFamily="34" charset="0"/>
                <a:ea typeface="Verdana" panose="020B0604030504040204" pitchFamily="34" charset="0"/>
                <a:cs typeface="Verdana" panose="020B0604030504040204" pitchFamily="34" charset="0"/>
              </a:rPr>
              <a:t>DB </a:t>
            </a:r>
            <a:r>
              <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to </a:t>
            </a: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persist the data that requires to implement the business functionality </a:t>
            </a:r>
            <a:r>
              <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it offers.</a:t>
            </a:r>
            <a:endPar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buFont typeface="Calibri" panose="020F0502020204030204" pitchFamily="34" charset="0"/>
              <a:buChar char="›"/>
            </a:pP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A given </a:t>
            </a:r>
            <a:r>
              <a:rPr lang="en-US" sz="2000"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a:t>
            </a: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 can only access the dedicated private database but not the databases of other </a:t>
            </a:r>
            <a:r>
              <a:rPr lang="en-US" sz="2000"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microservices</a:t>
            </a: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a:t>
            </a:r>
          </a:p>
          <a:p>
            <a:pPr lvl="1">
              <a:buFont typeface="Calibri" panose="020F0502020204030204" pitchFamily="34" charset="0"/>
              <a:buChar char="›"/>
            </a:pP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S</a:t>
            </a:r>
            <a:r>
              <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ome </a:t>
            </a: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business </a:t>
            </a:r>
            <a:r>
              <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scenarios</a:t>
            </a: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may require </a:t>
            </a:r>
            <a:r>
              <a:rPr lang="en-US" sz="2000" dirty="0" smtClean="0">
                <a:solidFill>
                  <a:srgbClr val="0070C0"/>
                </a:solidFill>
                <a:latin typeface="Verdana" panose="020B0604030504040204" pitchFamily="34" charset="0"/>
                <a:ea typeface="Verdana" panose="020B0604030504040204" pitchFamily="34" charset="0"/>
                <a:cs typeface="Verdana" panose="020B0604030504040204" pitchFamily="34" charset="0"/>
              </a:rPr>
              <a:t>updating </a:t>
            </a:r>
            <a:r>
              <a:rPr lang="en-US" sz="2000" dirty="0">
                <a:solidFill>
                  <a:srgbClr val="0070C0"/>
                </a:solidFill>
                <a:latin typeface="Verdana" panose="020B0604030504040204" pitchFamily="34" charset="0"/>
                <a:ea typeface="Verdana" panose="020B0604030504040204" pitchFamily="34" charset="0"/>
                <a:cs typeface="Verdana" panose="020B0604030504040204" pitchFamily="34" charset="0"/>
              </a:rPr>
              <a:t>several </a:t>
            </a:r>
            <a:r>
              <a:rPr lang="en-US" sz="2000" dirty="0" smtClean="0">
                <a:solidFill>
                  <a:srgbClr val="0070C0"/>
                </a:solidFill>
                <a:latin typeface="Verdana" panose="020B0604030504040204" pitchFamily="34" charset="0"/>
                <a:ea typeface="Verdana" panose="020B0604030504040204" pitchFamily="34" charset="0"/>
                <a:cs typeface="Verdana" panose="020B0604030504040204" pitchFamily="34" charset="0"/>
              </a:rPr>
              <a:t>DBs </a:t>
            </a:r>
            <a:r>
              <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for </a:t>
            </a: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a single </a:t>
            </a:r>
            <a:r>
              <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transaction</a:t>
            </a:r>
          </a:p>
          <a:p>
            <a:pPr lvl="2">
              <a:buFont typeface="Courier New" panose="02070309020205020404" pitchFamily="49" charset="0"/>
              <a:buChar char="o"/>
            </a:pP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In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such scenarios, the </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DBs of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other </a:t>
            </a:r>
            <a:r>
              <a:rPr lang="en-US" sz="1600"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microservices</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 should be updated through its service API only (not allowed to access the database directly)</a:t>
            </a:r>
          </a:p>
          <a:p>
            <a:pPr lvl="1">
              <a:buFont typeface="Calibri" panose="020F0502020204030204" pitchFamily="34" charset="0"/>
              <a:buChar char="›"/>
            </a:pPr>
            <a:r>
              <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Other benefits of the decentralized </a:t>
            </a:r>
            <a:r>
              <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rPr>
              <a:t>data </a:t>
            </a:r>
            <a:r>
              <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management:</a:t>
            </a:r>
          </a:p>
          <a:p>
            <a:pPr lvl="2">
              <a:buFont typeface="Courier New" panose="02070309020205020404" pitchFamily="49" charset="0"/>
              <a:buChar char="o"/>
            </a:pP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a</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llows </a:t>
            </a:r>
            <a:r>
              <a:rPr lang="en-US" sz="16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microservices</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to be fully decoupled, </a:t>
            </a:r>
            <a:r>
              <a:rPr lang="en-US" sz="16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ie</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p>
          <a:p>
            <a:pPr lvl="2">
              <a:buFont typeface="Courier New" panose="02070309020205020404" pitchFamily="49" charset="0"/>
              <a:buChar char="o"/>
            </a:pP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c</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an choose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disparate data management techniques (</a:t>
            </a:r>
            <a:r>
              <a:rPr lang="en-US" sz="1600" dirty="0">
                <a:solidFill>
                  <a:srgbClr val="0070C0"/>
                </a:solidFill>
                <a:latin typeface="Verdana" panose="020B0604030504040204" pitchFamily="34" charset="0"/>
                <a:ea typeface="Verdana" panose="020B0604030504040204" pitchFamily="34" charset="0"/>
                <a:cs typeface="Verdana" panose="020B0604030504040204" pitchFamily="34" charset="0"/>
              </a:rPr>
              <a:t>SQL or </a:t>
            </a:r>
            <a:r>
              <a:rPr lang="en-US" sz="1600" dirty="0" err="1">
                <a:solidFill>
                  <a:srgbClr val="0070C0"/>
                </a:solidFill>
                <a:latin typeface="Verdana" panose="020B0604030504040204" pitchFamily="34" charset="0"/>
                <a:ea typeface="Verdana" panose="020B0604030504040204" pitchFamily="34" charset="0"/>
                <a:cs typeface="Verdana" panose="020B0604030504040204" pitchFamily="34" charset="0"/>
              </a:rPr>
              <a:t>NoSQL</a:t>
            </a:r>
            <a:r>
              <a:rPr lang="en-US" sz="1600" dirty="0">
                <a:solidFill>
                  <a:srgbClr val="0070C0"/>
                </a:solidFill>
                <a:latin typeface="Verdana" panose="020B0604030504040204" pitchFamily="34" charset="0"/>
                <a:ea typeface="Verdana" panose="020B0604030504040204" pitchFamily="34" charset="0"/>
                <a:cs typeface="Verdana" panose="020B0604030504040204" pitchFamily="34" charset="0"/>
              </a:rPr>
              <a:t>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etc., different database management systems for each </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service)</a:t>
            </a:r>
          </a:p>
          <a:p>
            <a:pPr lvl="2">
              <a:buFont typeface="Courier New" panose="02070309020205020404" pitchFamily="49" charset="0"/>
              <a:buChar char="o"/>
            </a:pP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h</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owever</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 for complex </a:t>
            </a:r>
            <a:r>
              <a:rPr lang="en-US" sz="1600" dirty="0">
                <a:solidFill>
                  <a:srgbClr val="0070C0"/>
                </a:solidFill>
                <a:latin typeface="Verdana" panose="020B0604030504040204" pitchFamily="34" charset="0"/>
                <a:ea typeface="Verdana" panose="020B0604030504040204" pitchFamily="34" charset="0"/>
                <a:cs typeface="Verdana" panose="020B0604030504040204" pitchFamily="34" charset="0"/>
              </a:rPr>
              <a:t>transactional use cases</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 that involves multiple </a:t>
            </a:r>
            <a:r>
              <a:rPr lang="en-US" sz="1600"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microservices</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 the transactional behavior has to be implemented using the APIs offered from each service and the </a:t>
            </a:r>
            <a:r>
              <a:rPr lang="en-US" sz="1600" dirty="0">
                <a:solidFill>
                  <a:srgbClr val="0070C0"/>
                </a:solidFill>
                <a:latin typeface="Verdana" panose="020B0604030504040204" pitchFamily="34" charset="0"/>
                <a:ea typeface="Verdana" panose="020B0604030504040204" pitchFamily="34" charset="0"/>
                <a:cs typeface="Verdana" panose="020B0604030504040204" pitchFamily="34" charset="0"/>
              </a:rPr>
              <a:t>logic resides either at the client or intermediary (GW) level.</a:t>
            </a:r>
          </a:p>
          <a:p>
            <a:endParaRPr lang="en-US" dirty="0"/>
          </a:p>
          <a:p>
            <a:pPr lvl="2">
              <a:buFont typeface="Courier New" panose="02070309020205020404" pitchFamily="49" charset="0"/>
              <a:buChar char="o"/>
            </a:pPr>
            <a:endPar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599784699"/>
      </p:ext>
    </p:extLst>
  </p:cSld>
  <p:clrMapOvr>
    <a:masterClrMapping/>
  </p:clrMapOvr>
  <p:transition spd="med"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342181" y="5409788"/>
            <a:ext cx="8399276"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161" name="Arrow: U-Turn 160"/>
          <p:cNvSpPr/>
          <p:nvPr/>
        </p:nvSpPr>
        <p:spPr>
          <a:xfrm flipV="1">
            <a:off x="1887512" y="4804570"/>
            <a:ext cx="1950299" cy="776362"/>
          </a:xfrm>
          <a:prstGeom prst="uturnArrow">
            <a:avLst/>
          </a:prstGeom>
          <a:solidFill>
            <a:srgbClr val="00B0F0"/>
          </a:solidFill>
          <a:ln w="3175" cap="flat">
            <a:solidFill>
              <a:srgbClr val="00B0F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2" name="标题 1"/>
          <p:cNvSpPr>
            <a:spLocks noGrp="1"/>
          </p:cNvSpPr>
          <p:nvPr>
            <p:ph type="title"/>
          </p:nvPr>
        </p:nvSpPr>
        <p:spPr>
          <a:xfrm>
            <a:off x="424150" y="49855"/>
            <a:ext cx="11454614" cy="954113"/>
          </a:xfrm>
        </p:spPr>
        <p:txBody>
          <a:bodyPr>
            <a:normAutofit/>
          </a:bodyPr>
          <a:lstStyle/>
          <a:p>
            <a:pPr algn="ctr"/>
            <a:r>
              <a:rPr lang="en-US" altLang="zh-CN" sz="3200" b="1" dirty="0">
                <a:solidFill>
                  <a:schemeClr val="bg1"/>
                </a:solidFill>
                <a:latin typeface="Arial" panose="020B0604020202020204"/>
              </a:rPr>
              <a:t>ONAP Target Architecture</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Functional View)</a:t>
            </a:r>
            <a:endParaRPr lang="zh-CN" altLang="en-US" sz="1800" b="1" dirty="0">
              <a:solidFill>
                <a:schemeClr val="bg1"/>
              </a:solidFill>
              <a:latin typeface="Arial" panose="020B0604020202020204"/>
            </a:endParaRPr>
          </a:p>
        </p:txBody>
      </p:sp>
      <p:sp>
        <p:nvSpPr>
          <p:cNvPr id="178" name="圆角矩形 28"/>
          <p:cNvSpPr/>
          <p:nvPr/>
        </p:nvSpPr>
        <p:spPr>
          <a:xfrm>
            <a:off x="569799" y="1563080"/>
            <a:ext cx="2640627" cy="3782778"/>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91440" tIns="45720" rIns="91440" bIns="45720" numCol="1" rtlCol="0" anchor="t" anchorCtr="0" compatLnSpc="1"/>
          <a:lstStyle/>
          <a:p>
            <a:pPr algn="ctr" fontAlgn="base">
              <a:spcBef>
                <a:spcPct val="0"/>
              </a:spcBef>
              <a:spcAft>
                <a:spcPct val="0"/>
              </a:spcAft>
              <a:buClr>
                <a:srgbClr val="CC9900"/>
              </a:buClr>
            </a:pPr>
            <a:endParaRPr lang="en-US" altLang="zh-CN" b="1" dirty="0">
              <a:solidFill>
                <a:prstClr val="white"/>
              </a:solidFill>
              <a:ea typeface="微软雅黑" panose="020B0503020204020204" pitchFamily="34" charset="-122"/>
            </a:endParaRPr>
          </a:p>
        </p:txBody>
      </p:sp>
      <p:sp>
        <p:nvSpPr>
          <p:cNvPr id="173" name="矩形 192"/>
          <p:cNvSpPr/>
          <p:nvPr/>
        </p:nvSpPr>
        <p:spPr bwMode="auto">
          <a:xfrm>
            <a:off x="1090077" y="1571110"/>
            <a:ext cx="1615250" cy="400110"/>
          </a:xfrm>
          <a:prstGeom prst="rect">
            <a:avLst/>
          </a:prstGeom>
          <a:extLst/>
        </p:spPr>
        <p:txBody>
          <a:bodyPr wrap="none">
            <a:spAutoFit/>
          </a:bodyPr>
          <a:lstStyle/>
          <a:p>
            <a:pPr algn="ctr" fontAlgn="base">
              <a:spcBef>
                <a:spcPct val="0"/>
              </a:spcBef>
              <a:spcAft>
                <a:spcPct val="0"/>
              </a:spcAft>
              <a:buClr>
                <a:srgbClr val="CC9900"/>
              </a:buClr>
            </a:pPr>
            <a:r>
              <a:rPr lang="en-US" altLang="zh-CN" sz="2000" b="1" dirty="0">
                <a:solidFill>
                  <a:srgbClr val="FF0000"/>
                </a:solidFill>
                <a:ea typeface="微软雅黑" panose="020B0503020204020204" pitchFamily="34" charset="-122"/>
              </a:rPr>
              <a:t>DESIGN-TIME</a:t>
            </a:r>
          </a:p>
        </p:txBody>
      </p:sp>
      <p:sp>
        <p:nvSpPr>
          <p:cNvPr id="175" name="圆角矩形 25"/>
          <p:cNvSpPr/>
          <p:nvPr/>
        </p:nvSpPr>
        <p:spPr>
          <a:xfrm>
            <a:off x="625061" y="272438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prstClr val="black"/>
                </a:solidFill>
                <a:latin typeface="Calibri"/>
                <a:ea typeface="微软雅黑" panose="020B0503020204020204" pitchFamily="34" charset="-122"/>
              </a:rPr>
              <a:t>Policy Creation &amp; Validation</a:t>
            </a:r>
          </a:p>
        </p:txBody>
      </p:sp>
      <p:sp>
        <p:nvSpPr>
          <p:cNvPr id="176" name="圆角矩形 26"/>
          <p:cNvSpPr/>
          <p:nvPr/>
        </p:nvSpPr>
        <p:spPr>
          <a:xfrm>
            <a:off x="625061" y="307362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Analytic Application Design</a:t>
            </a:r>
          </a:p>
        </p:txBody>
      </p:sp>
      <p:sp>
        <p:nvSpPr>
          <p:cNvPr id="179" name="圆角矩形 29"/>
          <p:cNvSpPr/>
          <p:nvPr/>
        </p:nvSpPr>
        <p:spPr>
          <a:xfrm rot="16200000">
            <a:off x="-1574417" y="3327662"/>
            <a:ext cx="3837974" cy="326275"/>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VNF / PNF Onboarding</a:t>
            </a:r>
          </a:p>
        </p:txBody>
      </p:sp>
      <p:sp>
        <p:nvSpPr>
          <p:cNvPr id="219" name="圆角矩形 25"/>
          <p:cNvSpPr/>
          <p:nvPr/>
        </p:nvSpPr>
        <p:spPr>
          <a:xfrm>
            <a:off x="625061" y="202591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Resource Onboarding</a:t>
            </a:r>
          </a:p>
        </p:txBody>
      </p:sp>
      <p:sp>
        <p:nvSpPr>
          <p:cNvPr id="220" name="圆角矩形 20"/>
          <p:cNvSpPr/>
          <p:nvPr/>
        </p:nvSpPr>
        <p:spPr>
          <a:xfrm>
            <a:off x="625061" y="237515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Service  Design</a:t>
            </a:r>
            <a:endParaRPr lang="zh-CN" altLang="en-US" sz="1400" b="1" dirty="0">
              <a:solidFill>
                <a:prstClr val="black"/>
              </a:solidFill>
              <a:ea typeface="微软雅黑" panose="020B0503020204020204" pitchFamily="34" charset="-122"/>
            </a:endParaRPr>
          </a:p>
        </p:txBody>
      </p:sp>
      <p:sp>
        <p:nvSpPr>
          <p:cNvPr id="3" name="Flowchart: Magnetic Disk 2"/>
          <p:cNvSpPr/>
          <p:nvPr/>
        </p:nvSpPr>
        <p:spPr>
          <a:xfrm>
            <a:off x="640108" y="4439224"/>
            <a:ext cx="2487305" cy="874746"/>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4" name="Rectangle 3"/>
          <p:cNvSpPr/>
          <p:nvPr/>
        </p:nvSpPr>
        <p:spPr>
          <a:xfrm>
            <a:off x="625061" y="4810670"/>
            <a:ext cx="2502351" cy="338554"/>
          </a:xfrm>
          <a:prstGeom prst="rect">
            <a:avLst/>
          </a:prstGeom>
        </p:spPr>
        <p:txBody>
          <a:bodyPr wrap="square">
            <a:spAutoFit/>
          </a:bodyPr>
          <a:lstStyle/>
          <a:p>
            <a:pPr algn="ctr" fontAlgn="base">
              <a:spcBef>
                <a:spcPct val="0"/>
              </a:spcBef>
              <a:spcAft>
                <a:spcPct val="0"/>
              </a:spcAft>
              <a:buClr>
                <a:srgbClr val="CC9900"/>
              </a:buClr>
              <a:defRPr/>
            </a:pPr>
            <a:r>
              <a:rPr lang="en-US" altLang="zh-CN" sz="1600" b="1" dirty="0">
                <a:solidFill>
                  <a:prstClr val="black"/>
                </a:solidFill>
                <a:ea typeface="微软雅黑" panose="020B0503020204020204" pitchFamily="34" charset="-122"/>
              </a:rPr>
              <a:t>Catalog</a:t>
            </a:r>
            <a:endParaRPr lang="zh-CN" altLang="en-US" b="1" dirty="0">
              <a:solidFill>
                <a:prstClr val="black"/>
              </a:solidFill>
              <a:ea typeface="微软雅黑" panose="020B0503020204020204" pitchFamily="34" charset="-122"/>
            </a:endParaRPr>
          </a:p>
        </p:txBody>
      </p:sp>
      <p:sp>
        <p:nvSpPr>
          <p:cNvPr id="162" name="Rectangle 161"/>
          <p:cNvSpPr/>
          <p:nvPr/>
        </p:nvSpPr>
        <p:spPr>
          <a:xfrm>
            <a:off x="259351" y="5530477"/>
            <a:ext cx="3111367" cy="581441"/>
          </a:xfrm>
          <a:prstGeom prst="rect">
            <a:avLst/>
          </a:prstGeom>
        </p:spPr>
        <p:txBody>
          <a:bodyPr wrap="square">
            <a:spAutoFit/>
          </a:bodyPr>
          <a:lstStyle/>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Recipe/Eng Rules &amp; Policy Distribution</a:t>
            </a:r>
          </a:p>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ONAP Optimization Framework</a:t>
            </a:r>
          </a:p>
        </p:txBody>
      </p:sp>
      <p:sp>
        <p:nvSpPr>
          <p:cNvPr id="157" name="圆角矩形 55"/>
          <p:cNvSpPr/>
          <p:nvPr/>
        </p:nvSpPr>
        <p:spPr>
          <a:xfrm rot="16200000">
            <a:off x="10543237" y="2686334"/>
            <a:ext cx="2648100" cy="402691"/>
          </a:xfrm>
          <a:prstGeom prst="roundRect">
            <a:avLst>
              <a:gd name="adj" fmla="val 16483"/>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ea typeface="微软雅黑" panose="020B0503020204020204" pitchFamily="34" charset="-122"/>
              </a:rPr>
              <a:t>ONAP Operations Manager </a:t>
            </a:r>
          </a:p>
        </p:txBody>
      </p:sp>
      <p:sp>
        <p:nvSpPr>
          <p:cNvPr id="199" name="矩形 54"/>
          <p:cNvSpPr/>
          <p:nvPr/>
        </p:nvSpPr>
        <p:spPr bwMode="auto">
          <a:xfrm>
            <a:off x="3327597" y="1552222"/>
            <a:ext cx="8302057" cy="3427725"/>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lgn="r">
              <a:buClr>
                <a:srgbClr val="CC9900"/>
              </a:buClr>
              <a:defRPr/>
            </a:pPr>
            <a:r>
              <a:rPr lang="en-US" altLang="zh-CN" sz="2000" i="1" dirty="0">
                <a:solidFill>
                  <a:srgbClr val="000000"/>
                </a:solidFill>
                <a:latin typeface="Calibri"/>
                <a:ea typeface="微软雅黑" panose="020B0503020204020204" pitchFamily="34" charset="-122"/>
              </a:rPr>
              <a:t>         </a:t>
            </a:r>
            <a:endParaRPr lang="en-US" altLang="zh-CN" sz="2000" b="1" i="1" dirty="0">
              <a:solidFill>
                <a:srgbClr val="FF0000"/>
              </a:solidFill>
              <a:latin typeface="Calibri"/>
              <a:ea typeface="微软雅黑" panose="020B0503020204020204" pitchFamily="34" charset="-122"/>
            </a:endParaRPr>
          </a:p>
        </p:txBody>
      </p:sp>
      <p:sp>
        <p:nvSpPr>
          <p:cNvPr id="180" name="圆角矩形 30"/>
          <p:cNvSpPr/>
          <p:nvPr/>
        </p:nvSpPr>
        <p:spPr>
          <a:xfrm>
            <a:off x="3516372" y="1571814"/>
            <a:ext cx="1920536" cy="323164"/>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400" b="1" dirty="0">
                <a:solidFill>
                  <a:prstClr val="white"/>
                </a:solidFill>
                <a:ea typeface="微软雅黑" panose="020B0503020204020204" pitchFamily="34" charset="-122"/>
              </a:rPr>
              <a:t>Dashboard OA&amp;M</a:t>
            </a:r>
          </a:p>
        </p:txBody>
      </p:sp>
      <p:sp>
        <p:nvSpPr>
          <p:cNvPr id="181" name="圆角矩形 31"/>
          <p:cNvSpPr/>
          <p:nvPr/>
        </p:nvSpPr>
        <p:spPr>
          <a:xfrm>
            <a:off x="8644176" y="1968916"/>
            <a:ext cx="1608806" cy="963527"/>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dirty="0">
              <a:solidFill>
                <a:prstClr val="white"/>
              </a:solidFill>
            </a:endParaRPr>
          </a:p>
        </p:txBody>
      </p:sp>
      <p:sp>
        <p:nvSpPr>
          <p:cNvPr id="192" name="圆角矩形 47"/>
          <p:cNvSpPr/>
          <p:nvPr/>
        </p:nvSpPr>
        <p:spPr>
          <a:xfrm>
            <a:off x="569799" y="1296898"/>
            <a:ext cx="11059855"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94" name="圆角矩形 48"/>
          <p:cNvSpPr/>
          <p:nvPr/>
        </p:nvSpPr>
        <p:spPr>
          <a:xfrm>
            <a:off x="10298932" y="1953313"/>
            <a:ext cx="1283885" cy="294516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 Services</a:t>
            </a:r>
            <a:endParaRPr lang="zh-CN" altLang="en-US" sz="1300" b="1" dirty="0">
              <a:solidFill>
                <a:prstClr val="white"/>
              </a:solidFill>
              <a:ea typeface="微软雅黑" panose="020B0503020204020204" pitchFamily="34" charset="-122"/>
            </a:endParaRPr>
          </a:p>
        </p:txBody>
      </p:sp>
      <p:sp>
        <p:nvSpPr>
          <p:cNvPr id="225" name="圆角矩形 51"/>
          <p:cNvSpPr/>
          <p:nvPr/>
        </p:nvSpPr>
        <p:spPr>
          <a:xfrm>
            <a:off x="10310434" y="2669068"/>
            <a:ext cx="1234440" cy="511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Framework</a:t>
            </a:r>
          </a:p>
        </p:txBody>
      </p:sp>
      <p:sp>
        <p:nvSpPr>
          <p:cNvPr id="94" name="圆角矩形 31"/>
          <p:cNvSpPr/>
          <p:nvPr/>
        </p:nvSpPr>
        <p:spPr>
          <a:xfrm>
            <a:off x="5171864" y="1936691"/>
            <a:ext cx="1655880" cy="102741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65" name="圆角矩形 51"/>
          <p:cNvSpPr/>
          <p:nvPr/>
        </p:nvSpPr>
        <p:spPr>
          <a:xfrm>
            <a:off x="10323654" y="3767590"/>
            <a:ext cx="1234440" cy="41112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Logging</a:t>
            </a:r>
          </a:p>
        </p:txBody>
      </p:sp>
      <p:sp>
        <p:nvSpPr>
          <p:cNvPr id="108" name="圆角矩形 31"/>
          <p:cNvSpPr/>
          <p:nvPr/>
        </p:nvSpPr>
        <p:spPr>
          <a:xfrm>
            <a:off x="3614663" y="1970997"/>
            <a:ext cx="1370831" cy="997731"/>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b="1" dirty="0">
              <a:solidFill>
                <a:prstClr val="white"/>
              </a:solidFill>
              <a:ea typeface="宋体" panose="02010600030101010101" pitchFamily="2" charset="-122"/>
            </a:endParaRPr>
          </a:p>
        </p:txBody>
      </p:sp>
      <p:sp>
        <p:nvSpPr>
          <p:cNvPr id="119" name="TextBox 118"/>
          <p:cNvSpPr txBox="1"/>
          <p:nvPr/>
        </p:nvSpPr>
        <p:spPr>
          <a:xfrm flipH="1">
            <a:off x="3696053" y="2138393"/>
            <a:ext cx="1256206"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Policy Framework</a:t>
            </a:r>
          </a:p>
        </p:txBody>
      </p:sp>
      <p:sp>
        <p:nvSpPr>
          <p:cNvPr id="126" name="TextBox 125"/>
          <p:cNvSpPr txBox="1"/>
          <p:nvPr/>
        </p:nvSpPr>
        <p:spPr>
          <a:xfrm flipH="1">
            <a:off x="8642352" y="2141185"/>
            <a:ext cx="1624729"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dirty="0">
                <a:solidFill>
                  <a:srgbClr val="FFFFFF"/>
                </a:solidFill>
                <a:sym typeface="Calibri"/>
              </a:rPr>
              <a:t> </a:t>
            </a:r>
            <a:r>
              <a:rPr lang="en-US" sz="1400" b="1" dirty="0">
                <a:solidFill>
                  <a:srgbClr val="FFFFFF"/>
                </a:solidFill>
                <a:sym typeface="Calibri"/>
              </a:rPr>
              <a:t>Active &amp; Available Inventory</a:t>
            </a:r>
          </a:p>
          <a:p>
            <a:pPr algn="ctr" defTabSz="457200" hangingPunct="0"/>
            <a:r>
              <a:rPr lang="en-US" sz="1400" b="1" dirty="0">
                <a:solidFill>
                  <a:srgbClr val="FFFFFF"/>
                </a:solidFill>
                <a:sym typeface="Calibri"/>
              </a:rPr>
              <a:t>External Registry</a:t>
            </a:r>
          </a:p>
        </p:txBody>
      </p:sp>
      <p:sp>
        <p:nvSpPr>
          <p:cNvPr id="143" name="圆角矩形 32"/>
          <p:cNvSpPr/>
          <p:nvPr/>
        </p:nvSpPr>
        <p:spPr>
          <a:xfrm>
            <a:off x="7388013" y="3679648"/>
            <a:ext cx="2640134" cy="123643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r>
              <a:rPr lang="en-US" sz="1400" b="1" dirty="0">
                <a:solidFill>
                  <a:srgbClr val="000000"/>
                </a:solidFill>
                <a:sym typeface="Calibri"/>
              </a:rPr>
              <a:t>Generic NF Controllers  (L4-L7)</a:t>
            </a:r>
            <a:endParaRPr lang="en-US" altLang="zh-CN" sz="1400" b="1" dirty="0">
              <a:solidFill>
                <a:prstClr val="black"/>
              </a:solidFill>
            </a:endParaRPr>
          </a:p>
        </p:txBody>
      </p:sp>
      <p:sp>
        <p:nvSpPr>
          <p:cNvPr id="144" name="圆角矩形 32"/>
          <p:cNvSpPr/>
          <p:nvPr/>
        </p:nvSpPr>
        <p:spPr>
          <a:xfrm>
            <a:off x="5364654" y="3653241"/>
            <a:ext cx="1901244" cy="123238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33" name="圆角矩形 32"/>
          <p:cNvSpPr/>
          <p:nvPr/>
        </p:nvSpPr>
        <p:spPr>
          <a:xfrm>
            <a:off x="3376407" y="3640275"/>
            <a:ext cx="1895499" cy="1236433"/>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05" name="TextBox 104"/>
          <p:cNvSpPr txBox="1"/>
          <p:nvPr/>
        </p:nvSpPr>
        <p:spPr>
          <a:xfrm flipH="1">
            <a:off x="5182931" y="2073280"/>
            <a:ext cx="1663667"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Data Collection, Analytics, and Events</a:t>
            </a:r>
          </a:p>
          <a:p>
            <a:pPr algn="ctr" defTabSz="457200" hangingPunct="0"/>
            <a:r>
              <a:rPr lang="en-US" sz="1400" b="1" dirty="0">
                <a:solidFill>
                  <a:srgbClr val="FFFFFF"/>
                </a:solidFill>
                <a:sym typeface="Calibri"/>
              </a:rPr>
              <a:t>Event Correlation </a:t>
            </a:r>
            <a:endParaRPr lang="en-US" sz="1600" b="1" dirty="0">
              <a:solidFill>
                <a:srgbClr val="FFFFFF"/>
              </a:solidFill>
              <a:sym typeface="Calibri"/>
            </a:endParaRPr>
          </a:p>
        </p:txBody>
      </p:sp>
      <p:sp>
        <p:nvSpPr>
          <p:cNvPr id="125" name="圆角矩形 51"/>
          <p:cNvSpPr/>
          <p:nvPr/>
        </p:nvSpPr>
        <p:spPr>
          <a:xfrm>
            <a:off x="10310434" y="3225371"/>
            <a:ext cx="1234440" cy="472892"/>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ONAP Optimization Framework</a:t>
            </a:r>
            <a:endParaRPr lang="en-US" altLang="zh-CN" sz="1050" b="1" dirty="0">
              <a:solidFill>
                <a:prstClr val="black"/>
              </a:solidFill>
              <a:ea typeface="微软雅黑" panose="020B0503020204020204" pitchFamily="34" charset="-122"/>
            </a:endParaRPr>
          </a:p>
        </p:txBody>
      </p:sp>
      <p:sp>
        <p:nvSpPr>
          <p:cNvPr id="127" name="TextBox 126"/>
          <p:cNvSpPr txBox="1"/>
          <p:nvPr/>
        </p:nvSpPr>
        <p:spPr>
          <a:xfrm flipH="1">
            <a:off x="5475751" y="4043060"/>
            <a:ext cx="1647409"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SDN Controller</a:t>
            </a:r>
          </a:p>
          <a:p>
            <a:pPr algn="ctr" defTabSz="457200" hangingPunct="0"/>
            <a:r>
              <a:rPr lang="en-US" sz="1400" b="1" dirty="0">
                <a:solidFill>
                  <a:prstClr val="black"/>
                </a:solidFill>
                <a:sym typeface="Calibri"/>
              </a:rPr>
              <a:t>(L0-L3)</a:t>
            </a:r>
          </a:p>
        </p:txBody>
      </p:sp>
      <p:sp>
        <p:nvSpPr>
          <p:cNvPr id="76" name="矩形 69"/>
          <p:cNvSpPr/>
          <p:nvPr/>
        </p:nvSpPr>
        <p:spPr bwMode="auto">
          <a:xfrm>
            <a:off x="3850868" y="5014915"/>
            <a:ext cx="7445829" cy="284327"/>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Optional External Systems</a:t>
            </a:r>
          </a:p>
        </p:txBody>
      </p:sp>
      <p:sp>
        <p:nvSpPr>
          <p:cNvPr id="75" name="矩形 69"/>
          <p:cNvSpPr/>
          <p:nvPr/>
        </p:nvSpPr>
        <p:spPr bwMode="auto">
          <a:xfrm>
            <a:off x="3850868" y="5464890"/>
            <a:ext cx="7445829" cy="284327"/>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Network Function Layer</a:t>
            </a:r>
          </a:p>
        </p:txBody>
      </p:sp>
      <p:sp>
        <p:nvSpPr>
          <p:cNvPr id="114" name="矩形 69"/>
          <p:cNvSpPr/>
          <p:nvPr/>
        </p:nvSpPr>
        <p:spPr bwMode="auto">
          <a:xfrm>
            <a:off x="3837812" y="5803091"/>
            <a:ext cx="6472622" cy="312141"/>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Hypervisor / OS Layer</a:t>
            </a:r>
          </a:p>
        </p:txBody>
      </p:sp>
      <p:sp>
        <p:nvSpPr>
          <p:cNvPr id="120" name="圆角矩形 188"/>
          <p:cNvSpPr/>
          <p:nvPr/>
        </p:nvSpPr>
        <p:spPr bwMode="auto">
          <a:xfrm>
            <a:off x="5571342" y="5857165"/>
            <a:ext cx="902738"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OpenStack</a:t>
            </a:r>
          </a:p>
        </p:txBody>
      </p:sp>
      <p:sp>
        <p:nvSpPr>
          <p:cNvPr id="121" name="圆角矩形 65"/>
          <p:cNvSpPr/>
          <p:nvPr/>
        </p:nvSpPr>
        <p:spPr bwMode="auto">
          <a:xfrm>
            <a:off x="7481916" y="5857165"/>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Azure</a:t>
            </a:r>
          </a:p>
        </p:txBody>
      </p:sp>
      <p:sp>
        <p:nvSpPr>
          <p:cNvPr id="122" name="圆角矩形 66"/>
          <p:cNvSpPr/>
          <p:nvPr/>
        </p:nvSpPr>
        <p:spPr bwMode="auto">
          <a:xfrm>
            <a:off x="6523948" y="5849052"/>
            <a:ext cx="91133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VMware</a:t>
            </a:r>
          </a:p>
        </p:txBody>
      </p:sp>
      <p:sp>
        <p:nvSpPr>
          <p:cNvPr id="137" name="圆角矩形 67"/>
          <p:cNvSpPr/>
          <p:nvPr/>
        </p:nvSpPr>
        <p:spPr bwMode="auto">
          <a:xfrm>
            <a:off x="9181372" y="5850284"/>
            <a:ext cx="101694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RackSpace</a:t>
            </a:r>
          </a:p>
        </p:txBody>
      </p:sp>
      <p:sp>
        <p:nvSpPr>
          <p:cNvPr id="14" name="TextBox 13"/>
          <p:cNvSpPr txBox="1"/>
          <p:nvPr/>
        </p:nvSpPr>
        <p:spPr>
          <a:xfrm>
            <a:off x="9336817" y="532741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dirty="0">
                <a:solidFill>
                  <a:srgbClr val="000000"/>
                </a:solidFill>
                <a:sym typeface="Calibri"/>
              </a:rPr>
              <a:t>…</a:t>
            </a:r>
          </a:p>
        </p:txBody>
      </p:sp>
      <p:sp>
        <p:nvSpPr>
          <p:cNvPr id="135" name="圆角矩形 188"/>
          <p:cNvSpPr/>
          <p:nvPr/>
        </p:nvSpPr>
        <p:spPr bwMode="auto">
          <a:xfrm>
            <a:off x="5921433" y="5066173"/>
            <a:ext cx="147678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3rd Party Controller</a:t>
            </a:r>
          </a:p>
        </p:txBody>
      </p:sp>
      <p:sp>
        <p:nvSpPr>
          <p:cNvPr id="145" name="圆角矩形 65"/>
          <p:cNvSpPr/>
          <p:nvPr/>
        </p:nvSpPr>
        <p:spPr bwMode="auto">
          <a:xfrm>
            <a:off x="8188460" y="5849052"/>
            <a:ext cx="947331"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Kubernetes</a:t>
            </a:r>
          </a:p>
        </p:txBody>
      </p:sp>
      <p:sp>
        <p:nvSpPr>
          <p:cNvPr id="149" name="圆角矩形 65"/>
          <p:cNvSpPr/>
          <p:nvPr/>
        </p:nvSpPr>
        <p:spPr bwMode="auto">
          <a:xfrm>
            <a:off x="8032248" y="55015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grpSp>
        <p:nvGrpSpPr>
          <p:cNvPr id="138" name="Group 73"/>
          <p:cNvGrpSpPr/>
          <p:nvPr/>
        </p:nvGrpSpPr>
        <p:grpSpPr>
          <a:xfrm>
            <a:off x="4519533" y="6141556"/>
            <a:ext cx="5523621" cy="575678"/>
            <a:chOff x="2002173" y="5867539"/>
            <a:chExt cx="5523621" cy="575678"/>
          </a:xfrm>
        </p:grpSpPr>
        <p:pic>
          <p:nvPicPr>
            <p:cNvPr id="139" name="Picture 1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2173" y="5977908"/>
              <a:ext cx="905123" cy="410546"/>
            </a:xfrm>
            <a:prstGeom prst="rect">
              <a:avLst/>
            </a:prstGeom>
          </p:spPr>
        </p:pic>
        <p:sp>
          <p:nvSpPr>
            <p:cNvPr id="140" name="Isosceles Triangle 139"/>
            <p:cNvSpPr/>
            <p:nvPr/>
          </p:nvSpPr>
          <p:spPr>
            <a:xfrm flipV="1">
              <a:off x="2184146" y="5867539"/>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41" name="Picture 1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5751" y="5991537"/>
              <a:ext cx="905123" cy="410546"/>
            </a:xfrm>
            <a:prstGeom prst="rect">
              <a:avLst/>
            </a:prstGeom>
          </p:spPr>
        </p:pic>
        <p:sp>
          <p:nvSpPr>
            <p:cNvPr id="146" name="Isosceles Triangle 145"/>
            <p:cNvSpPr/>
            <p:nvPr/>
          </p:nvSpPr>
          <p:spPr>
            <a:xfrm flipV="1">
              <a:off x="4587724" y="5870717"/>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53" name="Isosceles Triangle 152"/>
            <p:cNvSpPr/>
            <p:nvPr/>
          </p:nvSpPr>
          <p:spPr>
            <a:xfrm flipV="1">
              <a:off x="6931219" y="5880776"/>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54" name="Picture 1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9457" y="6011570"/>
              <a:ext cx="766337" cy="324807"/>
            </a:xfrm>
            <a:prstGeom prst="rect">
              <a:avLst/>
            </a:prstGeom>
            <a:ln>
              <a:noFill/>
            </a:ln>
          </p:spPr>
        </p:pic>
        <p:cxnSp>
          <p:nvCxnSpPr>
            <p:cNvPr id="155" name="Straight Connector 154"/>
            <p:cNvCxnSpPr/>
            <p:nvPr/>
          </p:nvCxnSpPr>
          <p:spPr>
            <a:xfrm>
              <a:off x="2888299" y="6227487"/>
              <a:ext cx="1498455" cy="13629"/>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56" name="Straight Connector 155"/>
            <p:cNvCxnSpPr/>
            <p:nvPr/>
          </p:nvCxnSpPr>
          <p:spPr>
            <a:xfrm>
              <a:off x="5282534" y="6243163"/>
              <a:ext cx="1498455"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59" name="TextBox 158"/>
            <p:cNvSpPr txBox="1"/>
            <p:nvPr/>
          </p:nvSpPr>
          <p:spPr>
            <a:xfrm>
              <a:off x="6950470" y="6014793"/>
              <a:ext cx="42094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Public</a:t>
              </a:r>
            </a:p>
            <a:p>
              <a:pPr algn="ctr" defTabSz="457200" hangingPunct="0"/>
              <a:r>
                <a:rPr lang="en-US" sz="1000" dirty="0">
                  <a:solidFill>
                    <a:prstClr val="black"/>
                  </a:solidFill>
                </a:rPr>
                <a:t>Cloud</a:t>
              </a:r>
              <a:endParaRPr lang="en-US" sz="1000" dirty="0">
                <a:solidFill>
                  <a:srgbClr val="000000"/>
                </a:solidFill>
                <a:sym typeface="Calibri"/>
              </a:endParaRPr>
            </a:p>
          </p:txBody>
        </p:sp>
        <p:sp>
          <p:nvSpPr>
            <p:cNvPr id="163" name="TextBox 162"/>
            <p:cNvSpPr txBox="1"/>
            <p:nvPr/>
          </p:nvSpPr>
          <p:spPr>
            <a:xfrm>
              <a:off x="2107324" y="6034247"/>
              <a:ext cx="67582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Edge Cloud</a:t>
              </a:r>
              <a:endParaRPr lang="en-US" sz="1000" dirty="0">
                <a:solidFill>
                  <a:srgbClr val="000000"/>
                </a:solidFill>
                <a:sym typeface="Calibri"/>
              </a:endParaRPr>
            </a:p>
          </p:txBody>
        </p:sp>
        <p:sp>
          <p:nvSpPr>
            <p:cNvPr id="167" name="TextBox 166"/>
            <p:cNvSpPr txBox="1"/>
            <p:nvPr/>
          </p:nvSpPr>
          <p:spPr>
            <a:xfrm>
              <a:off x="4551574" y="6043109"/>
              <a:ext cx="568423"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DC Cloud</a:t>
              </a:r>
              <a:endParaRPr lang="en-US" sz="1000" dirty="0">
                <a:solidFill>
                  <a:srgbClr val="000000"/>
                </a:solidFill>
                <a:sym typeface="Calibri"/>
              </a:endParaRPr>
            </a:p>
          </p:txBody>
        </p:sp>
        <p:sp>
          <p:nvSpPr>
            <p:cNvPr id="168" name="TextBox 167"/>
            <p:cNvSpPr txBox="1"/>
            <p:nvPr/>
          </p:nvSpPr>
          <p:spPr>
            <a:xfrm>
              <a:off x="6015577" y="5952703"/>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IP</a:t>
              </a:r>
            </a:p>
          </p:txBody>
        </p:sp>
        <p:sp>
          <p:nvSpPr>
            <p:cNvPr id="169" name="TextBox 168"/>
            <p:cNvSpPr txBox="1"/>
            <p:nvPr/>
          </p:nvSpPr>
          <p:spPr>
            <a:xfrm>
              <a:off x="3404427" y="5953594"/>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MPLS</a:t>
              </a:r>
            </a:p>
          </p:txBody>
        </p:sp>
      </p:grpSp>
      <p:sp>
        <p:nvSpPr>
          <p:cNvPr id="10" name="TextBox 9"/>
          <p:cNvSpPr txBox="1"/>
          <p:nvPr/>
        </p:nvSpPr>
        <p:spPr>
          <a:xfrm>
            <a:off x="11203093" y="5409788"/>
            <a:ext cx="615553" cy="1090769"/>
          </a:xfrm>
          <a:prstGeom prst="rect">
            <a:avLst/>
          </a:prstGeom>
          <a:noFill/>
        </p:spPr>
        <p:txBody>
          <a:bodyPr vert="vert270" wrap="square" rtlCol="0">
            <a:spAutoFit/>
          </a:bodyPr>
          <a:lstStyle/>
          <a:p>
            <a:pPr algn="ctr"/>
            <a:r>
              <a:rPr lang="en-US" sz="1400" dirty="0">
                <a:solidFill>
                  <a:srgbClr val="0070C0"/>
                </a:solidFill>
              </a:rPr>
              <a:t>Managed Environment</a:t>
            </a:r>
          </a:p>
        </p:txBody>
      </p:sp>
      <p:sp>
        <p:nvSpPr>
          <p:cNvPr id="158" name="圆角矩形 31"/>
          <p:cNvSpPr/>
          <p:nvPr/>
        </p:nvSpPr>
        <p:spPr>
          <a:xfrm>
            <a:off x="6993956" y="1927894"/>
            <a:ext cx="1550910"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166" name="TextBox 165"/>
          <p:cNvSpPr txBox="1"/>
          <p:nvPr/>
        </p:nvSpPr>
        <p:spPr>
          <a:xfrm>
            <a:off x="7012810" y="2222401"/>
            <a:ext cx="1568999" cy="338554"/>
          </a:xfrm>
          <a:prstGeom prst="rect">
            <a:avLst/>
          </a:prstGeom>
          <a:noFill/>
        </p:spPr>
        <p:txBody>
          <a:bodyPr wrap="square" rtlCol="0">
            <a:spAutoFit/>
          </a:bodyPr>
          <a:lstStyle/>
          <a:p>
            <a:pPr algn="ctr"/>
            <a:r>
              <a:rPr lang="en-US" sz="1600" b="1" dirty="0">
                <a:solidFill>
                  <a:srgbClr val="FFFFFF"/>
                </a:solidFill>
              </a:rPr>
              <a:t>Orchestration</a:t>
            </a:r>
          </a:p>
        </p:txBody>
      </p:sp>
      <p:sp>
        <p:nvSpPr>
          <p:cNvPr id="78" name="圆角矩形 47"/>
          <p:cNvSpPr/>
          <p:nvPr/>
        </p:nvSpPr>
        <p:spPr>
          <a:xfrm>
            <a:off x="3469983" y="3113503"/>
            <a:ext cx="6659391" cy="407779"/>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000000"/>
                </a:solidFill>
                <a:ea typeface="微软雅黑" panose="020B0503020204020204" pitchFamily="34" charset="-122"/>
                <a:cs typeface="Arial" panose="020B0604020202020204" pitchFamily="34" charset="0"/>
              </a:rPr>
              <a:t>Micro Services Bus / Data Movement (see Note 1)</a:t>
            </a:r>
          </a:p>
        </p:txBody>
      </p:sp>
      <p:cxnSp>
        <p:nvCxnSpPr>
          <p:cNvPr id="7" name="Straight Connector 6"/>
          <p:cNvCxnSpPr/>
          <p:nvPr/>
        </p:nvCxnSpPr>
        <p:spPr>
          <a:xfrm>
            <a:off x="4340018" y="293244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5971022" y="293973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7867916"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9419358"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331600" y="3499765"/>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116937" y="351720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8583611" y="3521282"/>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10219904" y="323132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圆角矩形 26"/>
          <p:cNvSpPr/>
          <p:nvPr/>
        </p:nvSpPr>
        <p:spPr>
          <a:xfrm>
            <a:off x="625061" y="342285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Closed Loop Design</a:t>
            </a:r>
          </a:p>
        </p:txBody>
      </p:sp>
      <p:sp>
        <p:nvSpPr>
          <p:cNvPr id="91" name="圆角矩形 26"/>
          <p:cNvSpPr/>
          <p:nvPr/>
        </p:nvSpPr>
        <p:spPr>
          <a:xfrm>
            <a:off x="625061" y="377209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Change Management Design</a:t>
            </a:r>
          </a:p>
        </p:txBody>
      </p:sp>
      <p:sp>
        <p:nvSpPr>
          <p:cNvPr id="97" name="Rectangle 96"/>
          <p:cNvSpPr/>
          <p:nvPr/>
        </p:nvSpPr>
        <p:spPr>
          <a:xfrm>
            <a:off x="7573782" y="4195271"/>
            <a:ext cx="2333316" cy="41798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TextBox 97"/>
          <p:cNvSpPr txBox="1"/>
          <p:nvPr/>
        </p:nvSpPr>
        <p:spPr>
          <a:xfrm>
            <a:off x="7573782" y="4195271"/>
            <a:ext cx="2333315" cy="41798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algn="ctr" defTabSz="457200" hangingPunct="0"/>
            <a:r>
              <a:rPr lang="en-US" sz="1200" b="1" dirty="0">
                <a:solidFill>
                  <a:srgbClr val="000000"/>
                </a:solidFill>
                <a:sym typeface="Calibri"/>
              </a:rPr>
              <a:t>Configuration &amp;  Life Cycle Management</a:t>
            </a:r>
          </a:p>
        </p:txBody>
      </p:sp>
      <p:sp>
        <p:nvSpPr>
          <p:cNvPr id="99" name="圆角矩形 26"/>
          <p:cNvSpPr/>
          <p:nvPr/>
        </p:nvSpPr>
        <p:spPr>
          <a:xfrm>
            <a:off x="625061" y="4121330"/>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Design Test &amp; Certification</a:t>
            </a:r>
          </a:p>
        </p:txBody>
      </p:sp>
      <p:sp>
        <p:nvSpPr>
          <p:cNvPr id="101" name="Rectangle 100"/>
          <p:cNvSpPr/>
          <p:nvPr/>
        </p:nvSpPr>
        <p:spPr>
          <a:xfrm>
            <a:off x="5207480" y="1022496"/>
            <a:ext cx="122625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CLI</a:t>
            </a:r>
            <a:endParaRPr lang="en-US" sz="1400" b="1" dirty="0">
              <a:solidFill>
                <a:prstClr val="white"/>
              </a:solidFill>
              <a:ea typeface="微软雅黑" panose="020B0503020204020204" pitchFamily="34" charset="-122"/>
            </a:endParaRPr>
          </a:p>
        </p:txBody>
      </p:sp>
      <p:sp>
        <p:nvSpPr>
          <p:cNvPr id="102" name="Rectangle 101"/>
          <p:cNvSpPr/>
          <p:nvPr/>
        </p:nvSpPr>
        <p:spPr>
          <a:xfrm>
            <a:off x="569799" y="995677"/>
            <a:ext cx="4054885" cy="251280"/>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OSS / BSS</a:t>
            </a:r>
          </a:p>
        </p:txBody>
      </p:sp>
      <p:sp>
        <p:nvSpPr>
          <p:cNvPr id="92" name="Rectangle 91"/>
          <p:cNvSpPr/>
          <p:nvPr/>
        </p:nvSpPr>
        <p:spPr>
          <a:xfrm>
            <a:off x="8820319" y="1010394"/>
            <a:ext cx="280933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ONAP Portal</a:t>
            </a:r>
          </a:p>
        </p:txBody>
      </p:sp>
      <p:sp>
        <p:nvSpPr>
          <p:cNvPr id="93" name="TextBox 92"/>
          <p:cNvSpPr txBox="1"/>
          <p:nvPr/>
        </p:nvSpPr>
        <p:spPr>
          <a:xfrm>
            <a:off x="278095" y="6139300"/>
            <a:ext cx="4261103" cy="261610"/>
          </a:xfrm>
          <a:prstGeom prst="rect">
            <a:avLst/>
          </a:prstGeom>
          <a:noFill/>
        </p:spPr>
        <p:txBody>
          <a:bodyPr wrap="none" rtlCol="0">
            <a:spAutoFit/>
          </a:bodyPr>
          <a:lstStyle/>
          <a:p>
            <a:r>
              <a:rPr lang="en-US" sz="1100" dirty="0">
                <a:solidFill>
                  <a:prstClr val="black"/>
                </a:solidFill>
              </a:rPr>
              <a:t>Note 1 – Consistent APIs between Orchestration layer and Controllers </a:t>
            </a:r>
          </a:p>
        </p:txBody>
      </p:sp>
      <p:sp>
        <p:nvSpPr>
          <p:cNvPr id="96" name="圆角矩形 188"/>
          <p:cNvSpPr/>
          <p:nvPr/>
        </p:nvSpPr>
        <p:spPr bwMode="auto">
          <a:xfrm>
            <a:off x="7452342" y="5062942"/>
            <a:ext cx="1647589"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Specific VNF Manager</a:t>
            </a:r>
          </a:p>
        </p:txBody>
      </p:sp>
      <p:sp>
        <p:nvSpPr>
          <p:cNvPr id="104" name="圆角矩形 188"/>
          <p:cNvSpPr/>
          <p:nvPr/>
        </p:nvSpPr>
        <p:spPr bwMode="auto">
          <a:xfrm>
            <a:off x="9168323" y="5067378"/>
            <a:ext cx="210316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Element Management System</a:t>
            </a:r>
          </a:p>
        </p:txBody>
      </p:sp>
      <p:sp>
        <p:nvSpPr>
          <p:cNvPr id="106" name="Rectangle 105"/>
          <p:cNvSpPr/>
          <p:nvPr/>
        </p:nvSpPr>
        <p:spPr>
          <a:xfrm>
            <a:off x="7028140" y="1535861"/>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sp>
        <p:nvSpPr>
          <p:cNvPr id="5" name="TextBox 4"/>
          <p:cNvSpPr txBox="1"/>
          <p:nvPr/>
        </p:nvSpPr>
        <p:spPr>
          <a:xfrm>
            <a:off x="10458679" y="2036684"/>
            <a:ext cx="1058778" cy="584775"/>
          </a:xfrm>
          <a:prstGeom prst="rect">
            <a:avLst/>
          </a:prstGeom>
          <a:noFill/>
        </p:spPr>
        <p:txBody>
          <a:bodyPr wrap="square" rtlCol="0">
            <a:spAutoFit/>
          </a:bodyPr>
          <a:lstStyle/>
          <a:p>
            <a:r>
              <a:rPr lang="en-US" sz="1600" b="1" dirty="0">
                <a:solidFill>
                  <a:prstClr val="white"/>
                </a:solidFill>
              </a:rPr>
              <a:t>Common Services </a:t>
            </a:r>
          </a:p>
        </p:txBody>
      </p:sp>
      <p:sp>
        <p:nvSpPr>
          <p:cNvPr id="107" name="TextBox 106"/>
          <p:cNvSpPr txBox="1"/>
          <p:nvPr/>
        </p:nvSpPr>
        <p:spPr>
          <a:xfrm flipH="1">
            <a:off x="3505513" y="3983031"/>
            <a:ext cx="1647409"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Multi-Cloud</a:t>
            </a:r>
          </a:p>
          <a:p>
            <a:pPr algn="ctr" defTabSz="457200" hangingPunct="0"/>
            <a:r>
              <a:rPr lang="en-US" sz="1400" b="1" dirty="0">
                <a:solidFill>
                  <a:prstClr val="black"/>
                </a:solidFill>
                <a:sym typeface="Calibri"/>
              </a:rPr>
              <a:t>Adaptation</a:t>
            </a:r>
          </a:p>
          <a:p>
            <a:pPr algn="ctr" defTabSz="457200" hangingPunct="0"/>
            <a:endParaRPr lang="en-US" sz="1400" b="1" dirty="0">
              <a:solidFill>
                <a:prstClr val="black"/>
              </a:solidFill>
              <a:sym typeface="Calibri"/>
            </a:endParaRPr>
          </a:p>
          <a:p>
            <a:pPr algn="ctr" defTabSz="457200" hangingPunct="0"/>
            <a:endParaRPr lang="en-US" sz="1400" b="1" dirty="0">
              <a:solidFill>
                <a:prstClr val="black"/>
              </a:solidFill>
              <a:sym typeface="Calibri"/>
            </a:endParaRPr>
          </a:p>
        </p:txBody>
      </p:sp>
      <p:sp>
        <p:nvSpPr>
          <p:cNvPr id="95" name="Rectangle 94"/>
          <p:cNvSpPr/>
          <p:nvPr/>
        </p:nvSpPr>
        <p:spPr>
          <a:xfrm>
            <a:off x="6725514" y="1012427"/>
            <a:ext cx="180302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U-UI</a:t>
            </a:r>
            <a:endParaRPr lang="en-US" sz="1400" b="1" dirty="0">
              <a:solidFill>
                <a:prstClr val="white"/>
              </a:solidFill>
              <a:ea typeface="微软雅黑" panose="020B0503020204020204" pitchFamily="34" charset="-122"/>
            </a:endParaRPr>
          </a:p>
        </p:txBody>
      </p:sp>
      <p:sp>
        <p:nvSpPr>
          <p:cNvPr id="109" name="圆角矩形 51"/>
          <p:cNvSpPr/>
          <p:nvPr/>
        </p:nvSpPr>
        <p:spPr>
          <a:xfrm>
            <a:off x="10328323" y="4319047"/>
            <a:ext cx="1234440" cy="38487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Others</a:t>
            </a:r>
          </a:p>
        </p:txBody>
      </p:sp>
      <p:sp>
        <p:nvSpPr>
          <p:cNvPr id="11" name="TextBox 10"/>
          <p:cNvSpPr txBox="1"/>
          <p:nvPr/>
        </p:nvSpPr>
        <p:spPr>
          <a:xfrm>
            <a:off x="8214752" y="4645505"/>
            <a:ext cx="885179" cy="261610"/>
          </a:xfrm>
          <a:prstGeom prst="rect">
            <a:avLst/>
          </a:prstGeom>
          <a:noFill/>
        </p:spPr>
        <p:txBody>
          <a:bodyPr wrap="none" rtlCol="0">
            <a:spAutoFit/>
          </a:bodyPr>
          <a:lstStyle/>
          <a:p>
            <a:r>
              <a:rPr lang="en-US" sz="1100" dirty="0">
                <a:solidFill>
                  <a:prstClr val="black"/>
                </a:solidFill>
              </a:rPr>
              <a:t>(see Note 1)</a:t>
            </a:r>
          </a:p>
        </p:txBody>
      </p:sp>
      <p:sp>
        <p:nvSpPr>
          <p:cNvPr id="110" name="TextBox 109"/>
          <p:cNvSpPr txBox="1"/>
          <p:nvPr/>
        </p:nvSpPr>
        <p:spPr>
          <a:xfrm>
            <a:off x="5987362" y="4548481"/>
            <a:ext cx="885179" cy="261610"/>
          </a:xfrm>
          <a:prstGeom prst="rect">
            <a:avLst/>
          </a:prstGeom>
          <a:noFill/>
        </p:spPr>
        <p:txBody>
          <a:bodyPr wrap="none" rtlCol="0">
            <a:spAutoFit/>
          </a:bodyPr>
          <a:lstStyle/>
          <a:p>
            <a:r>
              <a:rPr lang="en-US" sz="1100" dirty="0">
                <a:solidFill>
                  <a:prstClr val="black"/>
                </a:solidFill>
              </a:rPr>
              <a:t>(see Note 1)</a:t>
            </a:r>
          </a:p>
        </p:txBody>
      </p:sp>
      <p:sp>
        <p:nvSpPr>
          <p:cNvPr id="100" name="圆角矩形 29"/>
          <p:cNvSpPr/>
          <p:nvPr/>
        </p:nvSpPr>
        <p:spPr>
          <a:xfrm rot="16200000">
            <a:off x="11506562" y="4417873"/>
            <a:ext cx="721456" cy="402691"/>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chemeClr val="tx1"/>
                </a:solidFill>
                <a:ea typeface="微软雅黑" panose="020B0503020204020204" pitchFamily="34" charset="-122"/>
              </a:rPr>
              <a:t>CCSDK</a:t>
            </a:r>
          </a:p>
        </p:txBody>
      </p:sp>
      <p:sp>
        <p:nvSpPr>
          <p:cNvPr id="150" name="圆角矩形 65"/>
          <p:cNvSpPr/>
          <p:nvPr/>
        </p:nvSpPr>
        <p:spPr bwMode="auto">
          <a:xfrm>
            <a:off x="10391675" y="5486245"/>
            <a:ext cx="802516" cy="983423"/>
          </a:xfrm>
          <a:prstGeom prst="roundRect">
            <a:avLst>
              <a:gd name="adj" fmla="val 12823"/>
            </a:avLst>
          </a:prstGeom>
          <a:solidFill>
            <a:srgbClr val="DBF9EE"/>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000000"/>
                </a:solidFill>
                <a:latin typeface="Calibri"/>
                <a:ea typeface="微软雅黑" panose="020B0503020204020204" pitchFamily="34" charset="-122"/>
              </a:rPr>
              <a:t>PNFs</a:t>
            </a:r>
          </a:p>
        </p:txBody>
      </p:sp>
    </p:spTree>
    <p:extLst>
      <p:ext uri="{BB962C8B-B14F-4D97-AF65-F5344CB8AC3E}">
        <p14:creationId xmlns:p14="http://schemas.microsoft.com/office/powerpoint/2010/main" val="3435366881"/>
      </p:ext>
    </p:extLst>
  </p:cSld>
  <p:clrMapOvr>
    <a:masterClrMapping/>
  </p:clrMapOvr>
  <p:transition spd="med"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3701" y="206711"/>
            <a:ext cx="10844563" cy="615553"/>
          </a:xfrm>
        </p:spPr>
        <p:txBody>
          <a:bodyPr>
            <a:normAutofit/>
          </a:bodyPr>
          <a:lstStyle/>
          <a:p>
            <a:pPr algn="ctr"/>
            <a:r>
              <a:rPr lang="en-US" sz="3600" b="1" dirty="0" smtClean="0">
                <a:solidFill>
                  <a:schemeClr val="bg1"/>
                </a:solidFill>
              </a:rPr>
              <a:t>Security Pattern</a:t>
            </a:r>
            <a:endParaRPr lang="en-US" dirty="0"/>
          </a:p>
        </p:txBody>
      </p:sp>
      <p:sp>
        <p:nvSpPr>
          <p:cNvPr id="3" name="Content Placeholder 2"/>
          <p:cNvSpPr txBox="1">
            <a:spLocks/>
          </p:cNvSpPr>
          <p:nvPr/>
        </p:nvSpPr>
        <p:spPr>
          <a:xfrm>
            <a:off x="0" y="1052823"/>
            <a:ext cx="12192000" cy="5514232"/>
          </a:xfrm>
          <a:prstGeom prst="rect">
            <a:avLst/>
          </a:prstGeom>
        </p:spPr>
        <p:txBody>
          <a:bodyPr>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lvl="0" fontAlgn="base">
              <a:spcAft>
                <a:spcPct val="0"/>
              </a:spcAft>
              <a:buFont typeface="Calibri" panose="020F0502020204030204" pitchFamily="34" charset="0"/>
              <a:buChar char="›"/>
            </a:pPr>
            <a:r>
              <a:rPr lang="en-US" altLang="en-US" sz="2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API-Security </a:t>
            </a:r>
            <a:r>
              <a:rPr lang="en-US" altLang="en-US" sz="2200" dirty="0">
                <a:solidFill>
                  <a:schemeClr val="tx1"/>
                </a:solidFill>
                <a:latin typeface="Verdana" panose="020B0604030504040204" pitchFamily="34" charset="0"/>
                <a:ea typeface="Verdana" panose="020B0604030504040204" pitchFamily="34" charset="0"/>
                <a:cs typeface="Verdana" panose="020B0604030504040204" pitchFamily="34" charset="0"/>
              </a:rPr>
              <a:t>standards such as </a:t>
            </a:r>
            <a:r>
              <a:rPr lang="en-US" altLang="en-US" sz="2200" b="1" dirty="0">
                <a:solidFill>
                  <a:srgbClr val="0070C0"/>
                </a:solidFill>
                <a:latin typeface="Verdana" panose="020B0604030504040204" pitchFamily="34" charset="0"/>
                <a:ea typeface="Verdana" panose="020B0604030504040204" pitchFamily="34" charset="0"/>
                <a:cs typeface="Verdana" panose="020B0604030504040204" pitchFamily="34" charset="0"/>
              </a:rPr>
              <a:t>OAuth2</a:t>
            </a:r>
            <a:r>
              <a:rPr lang="en-US" altLang="en-US" sz="2200" dirty="0">
                <a:solidFill>
                  <a:schemeClr val="tx1"/>
                </a:solidFill>
                <a:latin typeface="Verdana" panose="020B0604030504040204" pitchFamily="34" charset="0"/>
                <a:ea typeface="Verdana" panose="020B0604030504040204" pitchFamily="34" charset="0"/>
                <a:cs typeface="Verdana" panose="020B0604030504040204" pitchFamily="34" charset="0"/>
              </a:rPr>
              <a:t> and </a:t>
            </a:r>
            <a:r>
              <a:rPr lang="en-US" altLang="en-US" sz="2200" b="1" dirty="0" err="1">
                <a:solidFill>
                  <a:srgbClr val="0070C0"/>
                </a:solidFill>
                <a:latin typeface="Verdana" panose="020B0604030504040204" pitchFamily="34" charset="0"/>
                <a:ea typeface="Verdana" panose="020B0604030504040204" pitchFamily="34" charset="0"/>
                <a:cs typeface="Verdana" panose="020B0604030504040204" pitchFamily="34" charset="0"/>
              </a:rPr>
              <a:t>OpenID</a:t>
            </a:r>
            <a:r>
              <a:rPr lang="en-US" altLang="en-US" sz="2200" b="1" dirty="0">
                <a:solidFill>
                  <a:srgbClr val="0070C0"/>
                </a:solidFill>
                <a:latin typeface="Verdana" panose="020B0604030504040204" pitchFamily="34" charset="0"/>
                <a:ea typeface="Verdana" panose="020B0604030504040204" pitchFamily="34" charset="0"/>
                <a:cs typeface="Verdana" panose="020B0604030504040204" pitchFamily="34" charset="0"/>
              </a:rPr>
              <a:t> </a:t>
            </a:r>
            <a:r>
              <a:rPr lang="en-US" altLang="en-US" sz="22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Connect </a:t>
            </a:r>
            <a:r>
              <a:rPr lang="en-US" altLang="en-US" sz="2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are widely used to solve </a:t>
            </a:r>
            <a:r>
              <a:rPr lang="en-US" altLang="en-US" sz="2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Microservices </a:t>
            </a:r>
            <a:r>
              <a:rPr lang="en-US" altLang="en-US" sz="2200" dirty="0">
                <a:solidFill>
                  <a:schemeClr val="tx1"/>
                </a:solidFill>
                <a:latin typeface="Verdana" panose="020B0604030504040204" pitchFamily="34" charset="0"/>
                <a:ea typeface="Verdana" panose="020B0604030504040204" pitchFamily="34" charset="0"/>
                <a:cs typeface="Verdana" panose="020B0604030504040204" pitchFamily="34" charset="0"/>
              </a:rPr>
              <a:t>security problem. </a:t>
            </a:r>
            <a:endParaRPr lang="en-US" altLang="en-US" sz="22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0" fontAlgn="base">
              <a:spcAft>
                <a:spcPct val="0"/>
              </a:spcAft>
              <a:buFont typeface="Calibri" panose="020F0502020204030204" pitchFamily="34" charset="0"/>
              <a:buChar char="›"/>
            </a:pPr>
            <a:r>
              <a:rPr lang="en-US" altLang="en-US" sz="22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OAuth2</a:t>
            </a:r>
            <a:r>
              <a:rPr lang="en-US" altLang="en-US" sz="22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altLang="en-US" sz="2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(an </a:t>
            </a:r>
            <a:r>
              <a:rPr lang="en-US" altLang="en-US" sz="2200" dirty="0">
                <a:solidFill>
                  <a:schemeClr val="tx1"/>
                </a:solidFill>
                <a:latin typeface="Verdana" panose="020B0604030504040204" pitchFamily="34" charset="0"/>
                <a:ea typeface="Verdana" panose="020B0604030504040204" pitchFamily="34" charset="0"/>
                <a:cs typeface="Verdana" panose="020B0604030504040204" pitchFamily="34" charset="0"/>
              </a:rPr>
              <a:t>access delegation </a:t>
            </a:r>
            <a:r>
              <a:rPr lang="en-US" altLang="en-US" sz="2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protocol) </a:t>
            </a:r>
          </a:p>
          <a:p>
            <a:pPr lvl="1" fontAlgn="base">
              <a:lnSpc>
                <a:spcPct val="100000"/>
              </a:lnSpc>
              <a:spcAft>
                <a:spcPct val="0"/>
              </a:spcAft>
              <a:buFont typeface="Calibri" panose="020F0502020204030204" pitchFamily="34" charset="0"/>
              <a:buChar char="›"/>
            </a:pP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The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client authenticates with authorization server and get an opaque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token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which is known as ‘</a:t>
            </a:r>
            <a:r>
              <a:rPr lang="en-US" altLang="en-US" sz="1800" b="1" dirty="0">
                <a:solidFill>
                  <a:srgbClr val="C00000"/>
                </a:solidFill>
                <a:latin typeface="Verdana" panose="020B0604030504040204" pitchFamily="34" charset="0"/>
                <a:ea typeface="Verdana" panose="020B0604030504040204" pitchFamily="34" charset="0"/>
                <a:cs typeface="Verdana" panose="020B0604030504040204" pitchFamily="34" charset="0"/>
              </a:rPr>
              <a:t>Access token</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endPar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fontAlgn="base">
              <a:lnSpc>
                <a:spcPct val="100000"/>
              </a:lnSpc>
              <a:spcAft>
                <a:spcPct val="0"/>
              </a:spcAft>
              <a:buFont typeface="Calibri" panose="020F0502020204030204" pitchFamily="34" charset="0"/>
              <a:buChar char="›"/>
            </a:pP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Access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token has zero information about the user/client. </a:t>
            </a:r>
            <a:endPar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fontAlgn="base">
              <a:lnSpc>
                <a:spcPct val="100000"/>
              </a:lnSpc>
              <a:spcAft>
                <a:spcPct val="0"/>
              </a:spcAft>
              <a:buFont typeface="Calibri" panose="020F0502020204030204" pitchFamily="34" charset="0"/>
              <a:buChar char="›"/>
            </a:pP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It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only has a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reference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to the user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info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that can only be retrieved by the Authorization server. </a:t>
            </a:r>
            <a:endPar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fontAlgn="base">
              <a:lnSpc>
                <a:spcPct val="100000"/>
              </a:lnSpc>
              <a:spcAft>
                <a:spcPct val="0"/>
              </a:spcAft>
              <a:buFont typeface="Calibri" panose="020F0502020204030204" pitchFamily="34" charset="0"/>
              <a:buChar char="›"/>
            </a:pP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The token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is known as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a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en-US" altLang="en-US" sz="1800" b="1" dirty="0">
                <a:solidFill>
                  <a:srgbClr val="C00000"/>
                </a:solidFill>
                <a:latin typeface="Verdana" panose="020B0604030504040204" pitchFamily="34" charset="0"/>
                <a:ea typeface="Verdana" panose="020B0604030504040204" pitchFamily="34" charset="0"/>
                <a:cs typeface="Verdana" panose="020B0604030504040204" pitchFamily="34" charset="0"/>
              </a:rPr>
              <a:t>by-reference token</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 and </a:t>
            </a:r>
            <a:endPar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fontAlgn="base">
              <a:lnSpc>
                <a:spcPct val="100000"/>
              </a:lnSpc>
              <a:spcAft>
                <a:spcPct val="0"/>
              </a:spcAft>
              <a:buFont typeface="Calibri" panose="020F0502020204030204" pitchFamily="34" charset="0"/>
              <a:buChar char="›"/>
            </a:pP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I</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t’s </a:t>
            </a:r>
            <a:r>
              <a:rPr lang="en-US" altLang="en-US" sz="1800" dirty="0">
                <a:solidFill>
                  <a:schemeClr val="accent5"/>
                </a:solidFill>
                <a:latin typeface="Verdana" panose="020B0604030504040204" pitchFamily="34" charset="0"/>
                <a:ea typeface="Verdana" panose="020B0604030504040204" pitchFamily="34" charset="0"/>
                <a:cs typeface="Verdana" panose="020B0604030504040204" pitchFamily="34" charset="0"/>
              </a:rPr>
              <a:t>safe</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 to use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it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even in the public network/internet.</a:t>
            </a:r>
          </a:p>
          <a:p>
            <a:pPr lvl="0" fontAlgn="base">
              <a:spcAft>
                <a:spcPct val="0"/>
              </a:spcAft>
              <a:buFont typeface="Calibri" panose="020F0502020204030204" pitchFamily="34" charset="0"/>
              <a:buChar char="›"/>
            </a:pPr>
            <a:r>
              <a:rPr lang="en-US" altLang="en-US" sz="2200" b="1" dirty="0" err="1">
                <a:solidFill>
                  <a:srgbClr val="0070C0"/>
                </a:solidFill>
                <a:latin typeface="Verdana" panose="020B0604030504040204" pitchFamily="34" charset="0"/>
                <a:ea typeface="Verdana" panose="020B0604030504040204" pitchFamily="34" charset="0"/>
                <a:cs typeface="Verdana" panose="020B0604030504040204" pitchFamily="34" charset="0"/>
              </a:rPr>
              <a:t>OpenID</a:t>
            </a:r>
            <a:r>
              <a:rPr lang="en-US" altLang="en-US" sz="2200" b="1" dirty="0">
                <a:solidFill>
                  <a:srgbClr val="0070C0"/>
                </a:solidFill>
                <a:latin typeface="Verdana" panose="020B0604030504040204" pitchFamily="34" charset="0"/>
                <a:ea typeface="Verdana" panose="020B0604030504040204" pitchFamily="34" charset="0"/>
                <a:cs typeface="Verdana" panose="020B0604030504040204" pitchFamily="34" charset="0"/>
              </a:rPr>
              <a:t> Connect </a:t>
            </a:r>
            <a:endParaRPr lang="en-US" altLang="en-US" sz="22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fontAlgn="base">
              <a:spcAft>
                <a:spcPct val="0"/>
              </a:spcAft>
              <a:buFont typeface="Calibri" panose="020F0502020204030204" pitchFamily="34" charset="0"/>
              <a:buChar char="›"/>
            </a:pP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B</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ehaves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similar to </a:t>
            </a:r>
            <a:r>
              <a:rPr lang="en-US" altLang="en-US"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OAuth</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endPar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fontAlgn="base">
              <a:spcAft>
                <a:spcPct val="0"/>
              </a:spcAft>
              <a:buFont typeface="Calibri" panose="020F0502020204030204" pitchFamily="34" charset="0"/>
              <a:buChar char="›"/>
            </a:pP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It’s issued by the</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authorization server </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and</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contains information about the </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user</a:t>
            </a:r>
          </a:p>
          <a:p>
            <a:pPr lvl="1" fontAlgn="base">
              <a:spcAft>
                <a:spcPct val="0"/>
              </a:spcAft>
              <a:buFont typeface="Calibri" panose="020F0502020204030204" pitchFamily="34" charset="0"/>
              <a:buChar char="›"/>
            </a:pP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his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is often </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implemented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by a JWT (JSON Web </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Token</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and signed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by authorization server. </a:t>
            </a:r>
            <a:endPar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fontAlgn="base">
              <a:spcAft>
                <a:spcPct val="0"/>
              </a:spcAft>
              <a:buFont typeface="Calibri" panose="020F0502020204030204" pitchFamily="34" charset="0"/>
              <a:buChar char="›"/>
            </a:pP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The token</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ensures the trust between the authorization server and the client. </a:t>
            </a:r>
          </a:p>
          <a:p>
            <a:pPr lvl="1" fontAlgn="base">
              <a:spcAft>
                <a:spcPct val="0"/>
              </a:spcAft>
              <a:buFont typeface="Calibri" panose="020F0502020204030204" pitchFamily="34" charset="0"/>
              <a:buChar char="›"/>
            </a:pP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It’s also</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called </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en-US" altLang="en-US" sz="1800" b="1" dirty="0">
                <a:solidFill>
                  <a:srgbClr val="C00000"/>
                </a:solidFill>
                <a:latin typeface="Verdana" panose="020B0604030504040204" pitchFamily="34" charset="0"/>
                <a:ea typeface="Verdana" panose="020B0604030504040204" pitchFamily="34" charset="0"/>
                <a:cs typeface="Verdana" panose="020B0604030504040204" pitchFamily="34" charset="0"/>
              </a:rPr>
              <a:t>b</a:t>
            </a:r>
            <a:r>
              <a:rPr lang="en-US" altLang="en-US" sz="1800" b="1" dirty="0" smtClean="0">
                <a:solidFill>
                  <a:srgbClr val="C00000"/>
                </a:solidFill>
                <a:latin typeface="Verdana" panose="020B0604030504040204" pitchFamily="34" charset="0"/>
                <a:ea typeface="Verdana" panose="020B0604030504040204" pitchFamily="34" charset="0"/>
                <a:cs typeface="Verdana" panose="020B0604030504040204" pitchFamily="34" charset="0"/>
              </a:rPr>
              <a:t>y-value </a:t>
            </a:r>
            <a:r>
              <a:rPr lang="en-US" altLang="en-US" sz="1800" b="1" dirty="0">
                <a:solidFill>
                  <a:srgbClr val="C00000"/>
                </a:solidFill>
                <a:latin typeface="Verdana" panose="020B0604030504040204" pitchFamily="34" charset="0"/>
                <a:ea typeface="Verdana" panose="020B0604030504040204" pitchFamily="34" charset="0"/>
                <a:cs typeface="Verdana" panose="020B0604030504040204" pitchFamily="34" charset="0"/>
              </a:rPr>
              <a:t>token</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 as it contains the </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info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of the </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user</a:t>
            </a:r>
          </a:p>
          <a:p>
            <a:pPr lvl="1" fontAlgn="base">
              <a:spcAft>
                <a:spcPct val="0"/>
              </a:spcAft>
              <a:buFont typeface="Calibri" panose="020F0502020204030204" pitchFamily="34" charset="0"/>
              <a:buChar char="›"/>
            </a:pP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It’s</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altLang="en-US" sz="1800" dirty="0" smtClean="0">
                <a:solidFill>
                  <a:schemeClr val="accent5"/>
                </a:solidFill>
                <a:latin typeface="Verdana" panose="020B0604030504040204" pitchFamily="34" charset="0"/>
                <a:ea typeface="Verdana" panose="020B0604030504040204" pitchFamily="34" charset="0"/>
                <a:cs typeface="Verdana" panose="020B0604030504040204" pitchFamily="34" charset="0"/>
              </a:rPr>
              <a:t>not safe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to use it </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in the public</a:t>
            </a:r>
            <a:r>
              <a:rPr lang="en-US" alt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alt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network.</a:t>
            </a:r>
          </a:p>
          <a:p>
            <a:endParaRPr lang="en-US" dirty="0"/>
          </a:p>
          <a:p>
            <a:pPr lvl="2">
              <a:buFont typeface="Courier New" panose="02070309020205020404" pitchFamily="49" charset="0"/>
              <a:buChar char="o"/>
            </a:pPr>
            <a:endPar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733543479"/>
      </p:ext>
    </p:extLst>
  </p:cSld>
  <p:clrMapOvr>
    <a:masterClrMapping/>
  </p:clrMapOvr>
  <p:transition spd="med"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3701" y="206711"/>
            <a:ext cx="10844563" cy="615553"/>
          </a:xfrm>
        </p:spPr>
        <p:txBody>
          <a:bodyPr>
            <a:normAutofit/>
          </a:bodyPr>
          <a:lstStyle/>
          <a:p>
            <a:pPr algn="ctr"/>
            <a:r>
              <a:rPr lang="en-US" sz="3200" b="1" dirty="0" smtClean="0">
                <a:solidFill>
                  <a:schemeClr val="bg1"/>
                </a:solidFill>
              </a:rPr>
              <a:t>Transactions Support in MSA</a:t>
            </a:r>
            <a:endParaRPr lang="en-US" sz="4800" dirty="0"/>
          </a:p>
        </p:txBody>
      </p:sp>
      <p:sp>
        <p:nvSpPr>
          <p:cNvPr id="3" name="Content Placeholder 2"/>
          <p:cNvSpPr txBox="1">
            <a:spLocks/>
          </p:cNvSpPr>
          <p:nvPr/>
        </p:nvSpPr>
        <p:spPr>
          <a:xfrm>
            <a:off x="0" y="1052823"/>
            <a:ext cx="12192000" cy="5514232"/>
          </a:xfrm>
          <a:prstGeom prst="rect">
            <a:avLst/>
          </a:prstGeom>
        </p:spPr>
        <p:txBody>
          <a:bodyPr>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fontAlgn="base">
              <a:spcAft>
                <a:spcPct val="0"/>
              </a:spcAft>
              <a:buFont typeface="Calibri" panose="020F0502020204030204" pitchFamily="34" charset="0"/>
              <a:buChar char="›"/>
            </a:pPr>
            <a:r>
              <a:rPr lang="en-US" sz="2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It’s not easy to support distributed </a:t>
            </a:r>
            <a:r>
              <a:rPr lang="en-US" sz="2200" b="1" dirty="0">
                <a:solidFill>
                  <a:schemeClr val="tx1"/>
                </a:solidFill>
                <a:latin typeface="Verdana" panose="020B0604030504040204" pitchFamily="34" charset="0"/>
                <a:ea typeface="Verdana" panose="020B0604030504040204" pitchFamily="34" charset="0"/>
                <a:cs typeface="Verdana" panose="020B0604030504040204" pitchFamily="34" charset="0"/>
              </a:rPr>
              <a:t>transactions across multiple </a:t>
            </a:r>
            <a:r>
              <a:rPr lang="en-US" sz="2200"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microservices</a:t>
            </a:r>
            <a:endParaRPr lang="en-US" sz="2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fontAlgn="base">
              <a:spcAft>
                <a:spcPct val="0"/>
              </a:spcAft>
              <a:buFont typeface="Calibri" panose="020F0502020204030204" pitchFamily="34" charset="0"/>
              <a:buChar char="›"/>
            </a:pPr>
            <a:r>
              <a:rPr lang="en-US" sz="2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In designing an MSA transaction-less </a:t>
            </a:r>
            <a:r>
              <a:rPr lang="en-US" sz="2200" b="1" dirty="0">
                <a:solidFill>
                  <a:schemeClr val="tx1"/>
                </a:solidFill>
                <a:latin typeface="Verdana" panose="020B0604030504040204" pitchFamily="34" charset="0"/>
                <a:ea typeface="Verdana" panose="020B0604030504040204" pitchFamily="34" charset="0"/>
                <a:cs typeface="Verdana" panose="020B0604030504040204" pitchFamily="34" charset="0"/>
              </a:rPr>
              <a:t>coordination between </a:t>
            </a:r>
            <a:r>
              <a:rPr lang="en-US" sz="2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services is highly desirable</a:t>
            </a:r>
            <a:endParaRPr lang="en-US" sz="2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0" indent="0" fontAlgn="base">
              <a:spcAft>
                <a:spcPct val="0"/>
              </a:spcAft>
              <a:buNone/>
            </a:pPr>
            <a:r>
              <a:rPr lang="en-US" sz="2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Note 1</a:t>
            </a:r>
            <a:r>
              <a:rPr lang="en-US" sz="2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 given that a service </a:t>
            </a:r>
            <a:r>
              <a:rPr lang="en-US" sz="2200" dirty="0">
                <a:solidFill>
                  <a:schemeClr val="tx1"/>
                </a:solidFill>
                <a:latin typeface="Verdana" panose="020B0604030504040204" pitchFamily="34" charset="0"/>
                <a:ea typeface="Verdana" panose="020B0604030504040204" pitchFamily="34" charset="0"/>
                <a:cs typeface="Verdana" panose="020B0604030504040204" pitchFamily="34" charset="0"/>
              </a:rPr>
              <a:t>is fully self-contained and </a:t>
            </a:r>
            <a:r>
              <a:rPr lang="en-US" sz="2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designed based </a:t>
            </a:r>
            <a:r>
              <a:rPr lang="en-US" sz="2200" dirty="0">
                <a:solidFill>
                  <a:schemeClr val="tx1"/>
                </a:solidFill>
                <a:latin typeface="Verdana" panose="020B0604030504040204" pitchFamily="34" charset="0"/>
                <a:ea typeface="Verdana" panose="020B0604030504040204" pitchFamily="34" charset="0"/>
                <a:cs typeface="Verdana" panose="020B0604030504040204" pitchFamily="34" charset="0"/>
              </a:rPr>
              <a:t>on the single responsibility </a:t>
            </a:r>
            <a:r>
              <a:rPr lang="en-US" sz="2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principle, any </a:t>
            </a:r>
            <a:r>
              <a:rPr lang="en-US" sz="2200" dirty="0">
                <a:solidFill>
                  <a:schemeClr val="tx1"/>
                </a:solidFill>
                <a:latin typeface="Verdana" panose="020B0604030504040204" pitchFamily="34" charset="0"/>
                <a:ea typeface="Verdana" panose="020B0604030504040204" pitchFamily="34" charset="0"/>
                <a:cs typeface="Verdana" panose="020B0604030504040204" pitchFamily="34" charset="0"/>
              </a:rPr>
              <a:t>need to have distributed </a:t>
            </a:r>
            <a:r>
              <a:rPr lang="en-US" sz="2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transactions </a:t>
            </a:r>
            <a:r>
              <a:rPr lang="en-US" sz="2200" dirty="0">
                <a:solidFill>
                  <a:schemeClr val="tx1"/>
                </a:solidFill>
                <a:latin typeface="Verdana" panose="020B0604030504040204" pitchFamily="34" charset="0"/>
                <a:ea typeface="Verdana" panose="020B0604030504040204" pitchFamily="34" charset="0"/>
                <a:cs typeface="Verdana" panose="020B0604030504040204" pitchFamily="34" charset="0"/>
              </a:rPr>
              <a:t>across multiple </a:t>
            </a:r>
            <a:r>
              <a:rPr lang="en-US" sz="2200"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microservces</a:t>
            </a:r>
            <a:r>
              <a:rPr lang="en-US" sz="2200" dirty="0">
                <a:solidFill>
                  <a:schemeClr val="tx1"/>
                </a:solidFill>
                <a:latin typeface="Verdana" panose="020B0604030504040204" pitchFamily="34" charset="0"/>
                <a:ea typeface="Verdana" panose="020B0604030504040204" pitchFamily="34" charset="0"/>
                <a:cs typeface="Verdana" panose="020B0604030504040204" pitchFamily="34" charset="0"/>
              </a:rPr>
              <a:t> is often a symptom of a </a:t>
            </a:r>
            <a:r>
              <a:rPr lang="en-US" sz="2200" dirty="0">
                <a:solidFill>
                  <a:schemeClr val="accent5"/>
                </a:solidFill>
                <a:latin typeface="Verdana" panose="020B0604030504040204" pitchFamily="34" charset="0"/>
                <a:ea typeface="Verdana" panose="020B0604030504040204" pitchFamily="34" charset="0"/>
                <a:cs typeface="Verdana" panose="020B0604030504040204" pitchFamily="34" charset="0"/>
              </a:rPr>
              <a:t>design flaw </a:t>
            </a:r>
            <a:r>
              <a:rPr lang="en-US" sz="2200" dirty="0">
                <a:solidFill>
                  <a:schemeClr val="tx1"/>
                </a:solidFill>
                <a:latin typeface="Verdana" panose="020B0604030504040204" pitchFamily="34" charset="0"/>
                <a:ea typeface="Verdana" panose="020B0604030504040204" pitchFamily="34" charset="0"/>
                <a:cs typeface="Verdana" panose="020B0604030504040204" pitchFamily="34" charset="0"/>
              </a:rPr>
              <a:t>in </a:t>
            </a:r>
            <a:r>
              <a:rPr lang="en-US" sz="2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MSA. This </a:t>
            </a:r>
            <a:r>
              <a:rPr lang="en-US" sz="2200" dirty="0">
                <a:solidFill>
                  <a:schemeClr val="tx1"/>
                </a:solidFill>
                <a:latin typeface="Verdana" panose="020B0604030504040204" pitchFamily="34" charset="0"/>
                <a:ea typeface="Verdana" panose="020B0604030504040204" pitchFamily="34" charset="0"/>
                <a:cs typeface="Verdana" panose="020B0604030504040204" pitchFamily="34" charset="0"/>
              </a:rPr>
              <a:t>can be sorted out by </a:t>
            </a:r>
            <a:r>
              <a:rPr lang="en-US" sz="2200" dirty="0">
                <a:solidFill>
                  <a:schemeClr val="accent5"/>
                </a:solidFill>
                <a:latin typeface="Verdana" panose="020B0604030504040204" pitchFamily="34" charset="0"/>
                <a:ea typeface="Verdana" panose="020B0604030504040204" pitchFamily="34" charset="0"/>
                <a:cs typeface="Verdana" panose="020B0604030504040204" pitchFamily="34" charset="0"/>
              </a:rPr>
              <a:t>refactoring</a:t>
            </a:r>
            <a:r>
              <a:rPr lang="en-US" sz="2200" dirty="0">
                <a:solidFill>
                  <a:schemeClr val="tx1"/>
                </a:solidFill>
                <a:latin typeface="Verdana" panose="020B0604030504040204" pitchFamily="34" charset="0"/>
                <a:ea typeface="Verdana" panose="020B0604030504040204" pitchFamily="34" charset="0"/>
                <a:cs typeface="Verdana" panose="020B0604030504040204" pitchFamily="34" charset="0"/>
              </a:rPr>
              <a:t> the scopes of </a:t>
            </a:r>
            <a:r>
              <a:rPr lang="en-US" sz="2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microservices</a:t>
            </a:r>
            <a:r>
              <a:rPr lang="en-US" sz="2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p>
          <a:p>
            <a:pPr marL="0" indent="0" fontAlgn="base">
              <a:spcAft>
                <a:spcPct val="0"/>
              </a:spcAft>
              <a:buNone/>
            </a:pPr>
            <a:r>
              <a:rPr lang="en-US" sz="2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Note </a:t>
            </a:r>
            <a:r>
              <a:rPr lang="en-US" sz="2200" b="1" dirty="0">
                <a:solidFill>
                  <a:schemeClr val="tx1"/>
                </a:solidFill>
                <a:latin typeface="Verdana" panose="020B0604030504040204" pitchFamily="34" charset="0"/>
                <a:ea typeface="Verdana" panose="020B0604030504040204" pitchFamily="34" charset="0"/>
                <a:cs typeface="Verdana" panose="020B0604030504040204" pitchFamily="34" charset="0"/>
              </a:rPr>
              <a:t>2</a:t>
            </a:r>
            <a:r>
              <a:rPr lang="en-US" sz="2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 </a:t>
            </a:r>
            <a:r>
              <a:rPr lang="en-US" sz="2200" dirty="0">
                <a:solidFill>
                  <a:schemeClr val="tx1"/>
                </a:solidFill>
                <a:latin typeface="Verdana" panose="020B0604030504040204" pitchFamily="34" charset="0"/>
                <a:ea typeface="Verdana" panose="020B0604030504040204" pitchFamily="34" charset="0"/>
                <a:cs typeface="Verdana" panose="020B0604030504040204" pitchFamily="34" charset="0"/>
              </a:rPr>
              <a:t>i</a:t>
            </a:r>
            <a:r>
              <a:rPr lang="en-US" sz="2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f </a:t>
            </a:r>
            <a:r>
              <a:rPr lang="en-US" sz="2200" dirty="0">
                <a:solidFill>
                  <a:schemeClr val="tx1"/>
                </a:solidFill>
                <a:latin typeface="Verdana" panose="020B0604030504040204" pitchFamily="34" charset="0"/>
                <a:ea typeface="Verdana" panose="020B0604030504040204" pitchFamily="34" charset="0"/>
                <a:cs typeface="Verdana" panose="020B0604030504040204" pitchFamily="34" charset="0"/>
              </a:rPr>
              <a:t>there is a </a:t>
            </a:r>
            <a:r>
              <a:rPr lang="en-US" sz="2200" dirty="0">
                <a:solidFill>
                  <a:schemeClr val="accent5"/>
                </a:solidFill>
                <a:latin typeface="Verdana" panose="020B0604030504040204" pitchFamily="34" charset="0"/>
                <a:ea typeface="Verdana" panose="020B0604030504040204" pitchFamily="34" charset="0"/>
                <a:cs typeface="Verdana" panose="020B0604030504040204" pitchFamily="34" charset="0"/>
              </a:rPr>
              <a:t>mandatory requirement </a:t>
            </a:r>
            <a:r>
              <a:rPr lang="en-US" sz="2200" dirty="0">
                <a:solidFill>
                  <a:schemeClr val="tx1"/>
                </a:solidFill>
                <a:latin typeface="Verdana" panose="020B0604030504040204" pitchFamily="34" charset="0"/>
                <a:ea typeface="Verdana" panose="020B0604030504040204" pitchFamily="34" charset="0"/>
                <a:cs typeface="Verdana" panose="020B0604030504040204" pitchFamily="34" charset="0"/>
              </a:rPr>
              <a:t>to have distributed transactions across multiple services, then such scenarios can be realized with the introduction of ‘</a:t>
            </a:r>
            <a:r>
              <a:rPr lang="en-US" sz="2200" dirty="0">
                <a:solidFill>
                  <a:schemeClr val="accent5"/>
                </a:solidFill>
                <a:latin typeface="Verdana" panose="020B0604030504040204" pitchFamily="34" charset="0"/>
                <a:ea typeface="Verdana" panose="020B0604030504040204" pitchFamily="34" charset="0"/>
                <a:cs typeface="Verdana" panose="020B0604030504040204" pitchFamily="34" charset="0"/>
              </a:rPr>
              <a:t>compensating operations</a:t>
            </a:r>
            <a:r>
              <a:rPr lang="en-US" sz="2200" dirty="0">
                <a:solidFill>
                  <a:schemeClr val="tx1"/>
                </a:solidFill>
                <a:latin typeface="Verdana" panose="020B0604030504040204" pitchFamily="34" charset="0"/>
                <a:ea typeface="Verdana" panose="020B0604030504040204" pitchFamily="34" charset="0"/>
                <a:cs typeface="Verdana" panose="020B0604030504040204" pitchFamily="34" charset="0"/>
              </a:rPr>
              <a:t>’ at each </a:t>
            </a:r>
            <a:r>
              <a:rPr lang="en-US" sz="2200"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a:t>
            </a:r>
            <a:r>
              <a:rPr lang="en-US" sz="2200" dirty="0">
                <a:solidFill>
                  <a:schemeClr val="tx1"/>
                </a:solidFill>
                <a:latin typeface="Verdana" panose="020B0604030504040204" pitchFamily="34" charset="0"/>
                <a:ea typeface="Verdana" panose="020B0604030504040204" pitchFamily="34" charset="0"/>
                <a:cs typeface="Verdana" panose="020B0604030504040204" pitchFamily="34" charset="0"/>
              </a:rPr>
              <a:t> level. </a:t>
            </a:r>
            <a:endParaRPr lang="en-US" sz="22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457200" lvl="1" indent="0" fontAlgn="base">
              <a:spcAft>
                <a:spcPct val="0"/>
              </a:spcAft>
              <a:buNone/>
            </a:pP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The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key idea is, </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if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a </a:t>
            </a:r>
            <a:r>
              <a:rPr lang="en-US" sz="18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microservice</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failed to execute a given operation, we can consider that as a failure of that entire </a:t>
            </a:r>
            <a:r>
              <a:rPr lang="en-US"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 Then all the other (upstream) operations has to be undone by invoking the respective compensating operation of those </a:t>
            </a:r>
            <a:r>
              <a:rPr lang="en-US"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The details is FFS.</a:t>
            </a:r>
            <a:endPar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2">
              <a:buFont typeface="Courier New" panose="02070309020205020404" pitchFamily="49" charset="0"/>
              <a:buChar char="o"/>
            </a:pPr>
            <a:endPar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252386770"/>
      </p:ext>
    </p:extLst>
  </p:cSld>
  <p:clrMapOvr>
    <a:masterClrMapping/>
  </p:clrMapOvr>
  <p:transition spd="med"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3701" y="206711"/>
            <a:ext cx="10844563" cy="615553"/>
          </a:xfrm>
        </p:spPr>
        <p:txBody>
          <a:bodyPr>
            <a:normAutofit/>
          </a:bodyPr>
          <a:lstStyle/>
          <a:p>
            <a:pPr algn="ctr"/>
            <a:r>
              <a:rPr lang="en-US" sz="3200" b="1" dirty="0" smtClean="0">
                <a:solidFill>
                  <a:schemeClr val="bg1"/>
                </a:solidFill>
              </a:rPr>
              <a:t>Design </a:t>
            </a:r>
            <a:r>
              <a:rPr lang="en-US" sz="3200" b="1" dirty="0">
                <a:solidFill>
                  <a:schemeClr val="bg1"/>
                </a:solidFill>
              </a:rPr>
              <a:t>for Failures</a:t>
            </a:r>
          </a:p>
        </p:txBody>
      </p:sp>
      <p:sp>
        <p:nvSpPr>
          <p:cNvPr id="3" name="Content Placeholder 2"/>
          <p:cNvSpPr txBox="1">
            <a:spLocks/>
          </p:cNvSpPr>
          <p:nvPr/>
        </p:nvSpPr>
        <p:spPr>
          <a:xfrm>
            <a:off x="0" y="1052823"/>
            <a:ext cx="12192000" cy="5514232"/>
          </a:xfrm>
          <a:prstGeom prst="rect">
            <a:avLst/>
          </a:prstGeom>
        </p:spPr>
        <p:txBody>
          <a:bodyPr>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fontAlgn="base">
              <a:spcAft>
                <a:spcPct val="0"/>
              </a:spcAft>
              <a:buFont typeface="Calibri" panose="020F0502020204030204" pitchFamily="34" charset="0"/>
              <a:buChar char="›"/>
            </a:pP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MSA introduces </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dispersed set of services </a:t>
            </a:r>
          </a:p>
          <a:p>
            <a:pPr lvl="1" fontAlgn="base">
              <a:spcAft>
                <a:spcPct val="0"/>
              </a:spcAft>
              <a:buFont typeface="Calibri" panose="020F0502020204030204" pitchFamily="34" charset="0"/>
              <a:buChar char="›"/>
            </a:pP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compared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to monolithic design, that increases the possibility of having failures at each service </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level</a:t>
            </a:r>
          </a:p>
          <a:p>
            <a:pPr fontAlgn="base">
              <a:spcAft>
                <a:spcPct val="0"/>
              </a:spcAft>
              <a:buFont typeface="Calibri" panose="020F0502020204030204" pitchFamily="34" charset="0"/>
              <a:buChar char="›"/>
            </a:pP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 </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given </a:t>
            </a:r>
            <a:r>
              <a:rPr lang="en-US" sz="2000" b="1"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 can fail due to </a:t>
            </a:r>
            <a:endPar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fontAlgn="base">
              <a:spcAft>
                <a:spcPct val="0"/>
              </a:spcAft>
              <a:buFont typeface="Calibri" panose="020F0502020204030204" pitchFamily="34" charset="0"/>
              <a:buChar char="›"/>
            </a:pP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network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issues, </a:t>
            </a:r>
            <a:endPar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fontAlgn="base">
              <a:spcAft>
                <a:spcPct val="0"/>
              </a:spcAft>
              <a:buFont typeface="Calibri" panose="020F0502020204030204" pitchFamily="34" charset="0"/>
              <a:buChar char="›"/>
            </a:pP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unavailability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of the underlying </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resources, </a:t>
            </a:r>
            <a:r>
              <a:rPr lang="en-US" sz="16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etc</a:t>
            </a:r>
            <a:endPar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fontAlgn="base">
              <a:spcAft>
                <a:spcPct val="0"/>
              </a:spcAft>
              <a:buFont typeface="Calibri" panose="020F0502020204030204" pitchFamily="34" charset="0"/>
              <a:buChar char="›"/>
            </a:pP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An </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unavailable or unresponsive </a:t>
            </a: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MS should </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not bring the whole </a:t>
            </a:r>
            <a:r>
              <a:rPr lang="en-US" sz="2000" b="1"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microservices</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-based application </a:t>
            </a: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down</a:t>
            </a:r>
          </a:p>
          <a:p>
            <a:pPr lvl="1" fontAlgn="base">
              <a:spcAft>
                <a:spcPct val="0"/>
              </a:spcAft>
              <a:buFont typeface="Calibri" panose="020F0502020204030204" pitchFamily="34" charset="0"/>
              <a:buChar char="›"/>
            </a:pPr>
            <a:r>
              <a:rPr lang="en-US" sz="16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microservices</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should be </a:t>
            </a:r>
            <a:r>
              <a:rPr lang="en-US" sz="1600" b="1" dirty="0">
                <a:solidFill>
                  <a:schemeClr val="accent5"/>
                </a:solidFill>
                <a:latin typeface="Verdana" panose="020B0604030504040204" pitchFamily="34" charset="0"/>
                <a:ea typeface="Verdana" panose="020B0604030504040204" pitchFamily="34" charset="0"/>
                <a:cs typeface="Verdana" panose="020B0604030504040204" pitchFamily="34" charset="0"/>
              </a:rPr>
              <a:t>fault tolerant</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 be able to recover when that is possible and the client has to handle it </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gracefully</a:t>
            </a:r>
            <a:endPar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fontAlgn="base">
              <a:spcAft>
                <a:spcPct val="0"/>
              </a:spcAft>
              <a:buFont typeface="Calibri" panose="020F0502020204030204" pitchFamily="34" charset="0"/>
              <a:buChar char="›"/>
            </a:pP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S</a:t>
            </a: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ervices </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can fail at any time, it’s important to be able to </a:t>
            </a: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detect </a:t>
            </a:r>
            <a:r>
              <a:rPr lang="en-US" sz="2000" b="1" dirty="0" smtClean="0">
                <a:solidFill>
                  <a:schemeClr val="accent5"/>
                </a:solidFill>
                <a:latin typeface="Verdana" panose="020B0604030504040204" pitchFamily="34" charset="0"/>
                <a:ea typeface="Verdana" panose="020B0604030504040204" pitchFamily="34" charset="0"/>
                <a:cs typeface="Verdana" panose="020B0604030504040204" pitchFamily="34" charset="0"/>
              </a:rPr>
              <a:t>(</a:t>
            </a:r>
            <a:r>
              <a:rPr lang="en-US" sz="2000" b="1" dirty="0">
                <a:solidFill>
                  <a:schemeClr val="accent5"/>
                </a:solidFill>
                <a:latin typeface="Verdana" panose="020B0604030504040204" pitchFamily="34" charset="0"/>
                <a:ea typeface="Verdana" panose="020B0604030504040204" pitchFamily="34" charset="0"/>
                <a:cs typeface="Verdana" panose="020B0604030504040204" pitchFamily="34" charset="0"/>
              </a:rPr>
              <a:t>real-time monitoring) </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the failures quickly and, if possible, automatically restore the </a:t>
            </a: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services</a:t>
            </a:r>
          </a:p>
          <a:p>
            <a:pPr lvl="1" fontAlgn="base">
              <a:spcAft>
                <a:spcPct val="0"/>
              </a:spcAft>
              <a:buFont typeface="Calibri" panose="020F0502020204030204" pitchFamily="34" charset="0"/>
              <a:buChar char="›"/>
            </a:pP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There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are several commonly used patterns in handling errors in Microservices context</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The details will be provided later.</a:t>
            </a:r>
          </a:p>
          <a:p>
            <a:pPr fontAlgn="base">
              <a:spcAft>
                <a:spcPct val="0"/>
              </a:spcAft>
              <a:buFont typeface="Calibri" panose="020F0502020204030204" pitchFamily="34" charset="0"/>
              <a:buChar char="›"/>
            </a:pP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Failures of one part of the </a:t>
            </a:r>
            <a:r>
              <a:rPr lang="en-US" sz="2000" b="1"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microservices</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-based application should not affect the rest of the </a:t>
            </a: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application</a:t>
            </a:r>
          </a:p>
          <a:p>
            <a:pPr lvl="1" fontAlgn="base">
              <a:spcAft>
                <a:spcPct val="0"/>
              </a:spcAft>
              <a:buFont typeface="Calibri" panose="020F0502020204030204" pitchFamily="34" charset="0"/>
              <a:buChar char="›"/>
            </a:pPr>
            <a:r>
              <a:rPr lang="en-US" sz="1600" dirty="0">
                <a:solidFill>
                  <a:schemeClr val="accent5"/>
                </a:solidFill>
                <a:latin typeface="Verdana" panose="020B0604030504040204" pitchFamily="34" charset="0"/>
                <a:ea typeface="Verdana" panose="020B0604030504040204" pitchFamily="34" charset="0"/>
                <a:cs typeface="Verdana" panose="020B0604030504040204" pitchFamily="34" charset="0"/>
              </a:rPr>
              <a:t>Bulkhead pattern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is about isolating different parts of </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an application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so that a failure of a service in such part of the application does not affect any of the other services.</a:t>
            </a:r>
          </a:p>
          <a:p>
            <a:pPr lvl="1" fontAlgn="base">
              <a:spcAft>
                <a:spcPct val="0"/>
              </a:spcAft>
              <a:buFont typeface="Calibri" panose="020F0502020204030204" pitchFamily="34" charset="0"/>
              <a:buChar char="›"/>
            </a:pPr>
            <a:endPar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fontAlgn="base">
              <a:spcAft>
                <a:spcPct val="0"/>
              </a:spcAft>
              <a:buFont typeface="Calibri" panose="020F0502020204030204" pitchFamily="34" charset="0"/>
              <a:buChar char="›"/>
            </a:pPr>
            <a:endParaRPr lang="en-US" sz="2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66670571"/>
      </p:ext>
    </p:extLst>
  </p:cSld>
  <p:clrMapOvr>
    <a:masterClrMapping/>
  </p:clrMapOvr>
  <p:transition spd="med"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3701" y="206711"/>
            <a:ext cx="10844563" cy="615553"/>
          </a:xfrm>
        </p:spPr>
        <p:txBody>
          <a:bodyPr>
            <a:normAutofit/>
          </a:bodyPr>
          <a:lstStyle/>
          <a:p>
            <a:pPr algn="ctr"/>
            <a:r>
              <a:rPr lang="en-US" sz="3200" b="1" dirty="0" smtClean="0">
                <a:solidFill>
                  <a:schemeClr val="bg1"/>
                </a:solidFill>
              </a:rPr>
              <a:t>Other </a:t>
            </a:r>
            <a:r>
              <a:rPr lang="en-US" sz="3200" b="1" dirty="0" smtClean="0">
                <a:solidFill>
                  <a:schemeClr val="bg1"/>
                </a:solidFill>
              </a:rPr>
              <a:t>Patterns</a:t>
            </a:r>
            <a:endParaRPr lang="en-US" sz="3200" b="1" dirty="0">
              <a:solidFill>
                <a:schemeClr val="bg1"/>
              </a:solidFill>
            </a:endParaRPr>
          </a:p>
        </p:txBody>
      </p:sp>
      <p:sp>
        <p:nvSpPr>
          <p:cNvPr id="3" name="Content Placeholder 2"/>
          <p:cNvSpPr txBox="1">
            <a:spLocks/>
          </p:cNvSpPr>
          <p:nvPr/>
        </p:nvSpPr>
        <p:spPr>
          <a:xfrm>
            <a:off x="0" y="1052823"/>
            <a:ext cx="12192000" cy="5514232"/>
          </a:xfrm>
          <a:prstGeom prst="rect">
            <a:avLst/>
          </a:prstGeom>
        </p:spPr>
        <p:txBody>
          <a:bodyPr>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fontAlgn="base">
              <a:spcAft>
                <a:spcPct val="0"/>
              </a:spcAft>
              <a:buFont typeface="Calibri" panose="020F0502020204030204" pitchFamily="34" charset="0"/>
              <a:buChar char="›"/>
            </a:pP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Timeout Pattern/Circuit Breaker</a:t>
            </a:r>
            <a:endPar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fontAlgn="base">
              <a:spcAft>
                <a:spcPct val="0"/>
              </a:spcAft>
              <a:buFont typeface="Calibri" panose="020F0502020204030204" pitchFamily="34" charset="0"/>
              <a:buChar char="›"/>
            </a:pP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this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pattern is a mechanism </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that allows one to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stop waiting for a response from the </a:t>
            </a:r>
            <a:r>
              <a:rPr lang="en-US"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assuming that it doesn’t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come. </a:t>
            </a:r>
            <a:endPar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fontAlgn="base">
              <a:spcAft>
                <a:spcPct val="0"/>
              </a:spcAft>
              <a:buFont typeface="Calibri" panose="020F0502020204030204" pitchFamily="34" charset="0"/>
              <a:buChar char="›"/>
            </a:pP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can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configure the </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wait time interval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at the Gateway </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level, </a:t>
            </a:r>
            <a:r>
              <a:rPr lang="en-US" sz="18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ie</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p>
          <a:p>
            <a:pPr lvl="2" fontAlgn="base">
              <a:spcAft>
                <a:spcPct val="0"/>
              </a:spcAft>
              <a:buFont typeface="Calibri" panose="020F0502020204030204" pitchFamily="34" charset="0"/>
              <a:buChar char="›"/>
            </a:pP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can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decide </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the GW level whether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to send the request to the </a:t>
            </a:r>
            <a:r>
              <a:rPr lang="en-US" sz="1600"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 using </a:t>
            </a:r>
            <a:r>
              <a:rPr lang="en-US" sz="1600" b="1" dirty="0">
                <a:solidFill>
                  <a:schemeClr val="accent5"/>
                </a:solidFill>
                <a:latin typeface="Verdana" panose="020B0604030504040204" pitchFamily="34" charset="0"/>
                <a:ea typeface="Verdana" panose="020B0604030504040204" pitchFamily="34" charset="0"/>
                <a:cs typeface="Verdana" panose="020B0604030504040204" pitchFamily="34" charset="0"/>
              </a:rPr>
              <a:t>circuit breaker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or </a:t>
            </a:r>
            <a:r>
              <a:rPr lang="en-US" sz="1600" b="1" dirty="0">
                <a:solidFill>
                  <a:schemeClr val="accent5"/>
                </a:solidFill>
                <a:latin typeface="Verdana" panose="020B0604030504040204" pitchFamily="34" charset="0"/>
                <a:ea typeface="Verdana" panose="020B0604030504040204" pitchFamily="34" charset="0"/>
                <a:cs typeface="Verdana" panose="020B0604030504040204" pitchFamily="34" charset="0"/>
              </a:rPr>
              <a:t>timeout </a:t>
            </a:r>
            <a:r>
              <a:rPr lang="en-US" sz="1600" b="1" dirty="0" smtClean="0">
                <a:solidFill>
                  <a:schemeClr val="accent5"/>
                </a:solidFill>
                <a:latin typeface="Verdana" panose="020B0604030504040204" pitchFamily="34" charset="0"/>
                <a:ea typeface="Verdana" panose="020B0604030504040204" pitchFamily="34" charset="0"/>
                <a:cs typeface="Verdana" panose="020B0604030504040204" pitchFamily="34" charset="0"/>
              </a:rPr>
              <a:t>pattern</a:t>
            </a:r>
          </a:p>
          <a:p>
            <a:pPr lvl="1" fontAlgn="base">
              <a:spcAft>
                <a:spcPct val="0"/>
              </a:spcAft>
              <a:buFont typeface="Calibri" panose="020F0502020204030204" pitchFamily="34" charset="0"/>
              <a:buChar char="›"/>
            </a:pP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This pattern is quite useful to avoid unnecessary resource consumption, request delay due to timeouts and also </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facilitates the monitoring of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the system (based on the active open circuits states).</a:t>
            </a:r>
          </a:p>
          <a:p>
            <a:pPr fontAlgn="base">
              <a:spcAft>
                <a:spcPct val="0"/>
              </a:spcAft>
              <a:buFont typeface="Calibri" panose="020F0502020204030204" pitchFamily="34" charset="0"/>
              <a:buChar char="›"/>
            </a:pP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Bulkhead Pattern</a:t>
            </a:r>
            <a:endParaRPr lang="en-US" sz="1600" b="1" dirty="0" smtClean="0">
              <a:solidFill>
                <a:schemeClr val="accent5"/>
              </a:solidFill>
              <a:latin typeface="Verdana" panose="020B0604030504040204" pitchFamily="34" charset="0"/>
              <a:ea typeface="Verdana" panose="020B0604030504040204" pitchFamily="34" charset="0"/>
              <a:cs typeface="Verdana" panose="020B0604030504040204" pitchFamily="34" charset="0"/>
            </a:endParaRPr>
          </a:p>
          <a:p>
            <a:pPr lvl="1" fontAlgn="base">
              <a:spcAft>
                <a:spcPct val="0"/>
              </a:spcAft>
              <a:buFont typeface="Calibri" panose="020F0502020204030204" pitchFamily="34" charset="0"/>
              <a:buChar char="›"/>
            </a:pP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this pattern </a:t>
            </a:r>
            <a:r>
              <a:rPr lang="en-US" sz="1800" dirty="0" smtClean="0">
                <a:solidFill>
                  <a:srgbClr val="C00000"/>
                </a:solidFill>
                <a:latin typeface="Verdana" panose="020B0604030504040204" pitchFamily="34" charset="0"/>
                <a:ea typeface="Verdana" panose="020B0604030504040204" pitchFamily="34" charset="0"/>
                <a:cs typeface="Verdana" panose="020B0604030504040204" pitchFamily="34" charset="0"/>
              </a:rPr>
              <a:t>must</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be implemented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at the </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GW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level </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too as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its the single entry point for all the client </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requests</a:t>
            </a:r>
          </a:p>
          <a:p>
            <a:pPr lvl="2" fontAlgn="base">
              <a:spcAft>
                <a:spcPct val="0"/>
              </a:spcAft>
              <a:buFont typeface="Calibri" panose="020F0502020204030204" pitchFamily="34" charset="0"/>
              <a:buChar char="›"/>
            </a:pP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guarantees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a failure in a give service </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will not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affect the invocation of the other </a:t>
            </a:r>
            <a:r>
              <a:rPr lang="en-US" sz="16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microservices</a:t>
            </a:r>
            <a:endPar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fontAlgn="base">
              <a:spcAft>
                <a:spcPct val="0"/>
              </a:spcAft>
              <a:buFont typeface="Calibri" panose="020F0502020204030204" pitchFamily="34" charset="0"/>
              <a:buChar char="›"/>
            </a:pP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Central Monitoring </a:t>
            </a:r>
          </a:p>
          <a:p>
            <a:pPr lvl="1" fontAlgn="base">
              <a:spcAft>
                <a:spcPct val="0"/>
              </a:spcAft>
              <a:buFont typeface="Calibri" panose="020F0502020204030204" pitchFamily="34" charset="0"/>
              <a:buChar char="›"/>
            </a:pP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Gateway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can </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also be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used as the </a:t>
            </a:r>
            <a:r>
              <a:rPr lang="en-US" sz="1600" dirty="0">
                <a:solidFill>
                  <a:srgbClr val="0070C0"/>
                </a:solidFill>
                <a:latin typeface="Verdana" panose="020B0604030504040204" pitchFamily="34" charset="0"/>
                <a:ea typeface="Verdana" panose="020B0604030504040204" pitchFamily="34" charset="0"/>
                <a:cs typeface="Verdana" panose="020B0604030504040204" pitchFamily="34" charset="0"/>
              </a:rPr>
              <a:t>central point </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for </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obtaining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the </a:t>
            </a:r>
            <a:r>
              <a:rPr lang="en-US" sz="1800" dirty="0">
                <a:solidFill>
                  <a:srgbClr val="0070C0"/>
                </a:solidFill>
                <a:latin typeface="Verdana" panose="020B0604030504040204" pitchFamily="34" charset="0"/>
                <a:ea typeface="Verdana" panose="020B0604030504040204" pitchFamily="34" charset="0"/>
                <a:cs typeface="Verdana" panose="020B0604030504040204" pitchFamily="34" charset="0"/>
              </a:rPr>
              <a:t>status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and </a:t>
            </a:r>
            <a:endPar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fontAlgn="base">
              <a:spcAft>
                <a:spcPct val="0"/>
              </a:spcAft>
              <a:buFont typeface="Calibri" panose="020F0502020204030204" pitchFamily="34" charset="0"/>
              <a:buChar char="›"/>
            </a:pPr>
            <a:r>
              <a:rPr lang="en-US" sz="1800" dirty="0" smtClean="0">
                <a:solidFill>
                  <a:srgbClr val="0070C0"/>
                </a:solidFill>
                <a:latin typeface="Verdana" panose="020B0604030504040204" pitchFamily="34" charset="0"/>
                <a:ea typeface="Verdana" panose="020B0604030504040204" pitchFamily="34" charset="0"/>
                <a:cs typeface="Verdana" panose="020B0604030504040204" pitchFamily="34" charset="0"/>
              </a:rPr>
              <a:t>monitor</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of each </a:t>
            </a:r>
            <a:r>
              <a:rPr lang="en-US"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while each </a:t>
            </a:r>
            <a:r>
              <a:rPr lang="en-US"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microservices</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 is invoked through the Gateway.</a:t>
            </a:r>
          </a:p>
          <a:p>
            <a:pPr lvl="1" fontAlgn="base">
              <a:spcAft>
                <a:spcPct val="0"/>
              </a:spcAft>
              <a:buFont typeface="Calibri" panose="020F0502020204030204" pitchFamily="34" charset="0"/>
              <a:buChar char="›"/>
            </a:pPr>
            <a:endPar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fontAlgn="base">
              <a:spcAft>
                <a:spcPct val="0"/>
              </a:spcAft>
              <a:buFont typeface="Calibri" panose="020F0502020204030204" pitchFamily="34" charset="0"/>
              <a:buChar char="›"/>
            </a:pPr>
            <a:endParaRPr lang="en-US" sz="2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90238363"/>
      </p:ext>
    </p:extLst>
  </p:cSld>
  <p:clrMapOvr>
    <a:masterClrMapping/>
  </p:clrMapOvr>
  <p:transition spd="med"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51270" y="3104053"/>
            <a:ext cx="11332718" cy="1514822"/>
          </a:xfrm>
        </p:spPr>
        <p:txBody>
          <a:bodyPr>
            <a:normAutofit/>
          </a:bodyPr>
          <a:lstStyle/>
          <a:p>
            <a:pPr algn="ctr"/>
            <a:r>
              <a:rPr lang="en-US" b="1" dirty="0" smtClean="0"/>
              <a:t>Cloud-Native Microservices</a:t>
            </a:r>
            <a:endParaRPr lang="en-US" b="1" dirty="0"/>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24</a:t>
            </a:fld>
            <a:endParaRPr lang="en-US" dirty="0"/>
          </a:p>
        </p:txBody>
      </p:sp>
    </p:spTree>
    <p:extLst>
      <p:ext uri="{BB962C8B-B14F-4D97-AF65-F5344CB8AC3E}">
        <p14:creationId xmlns:p14="http://schemas.microsoft.com/office/powerpoint/2010/main" val="84767061"/>
      </p:ext>
    </p:extLst>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25</a:t>
            </a:fld>
            <a:endParaRPr lang="en-US" dirty="0"/>
          </a:p>
        </p:txBody>
      </p:sp>
      <p:sp>
        <p:nvSpPr>
          <p:cNvPr id="3" name="Title 2"/>
          <p:cNvSpPr>
            <a:spLocks noGrp="1"/>
          </p:cNvSpPr>
          <p:nvPr>
            <p:ph type="title"/>
          </p:nvPr>
        </p:nvSpPr>
        <p:spPr/>
        <p:txBody>
          <a:bodyPr>
            <a:noAutofit/>
          </a:bodyPr>
          <a:lstStyle/>
          <a:p>
            <a:pPr algn="ctr"/>
            <a:r>
              <a:rPr lang="en-US" b="1" dirty="0" smtClean="0"/>
              <a:t>Cloud-Native </a:t>
            </a:r>
            <a:r>
              <a:rPr lang="en-US" b="1" dirty="0"/>
              <a:t>M</a:t>
            </a:r>
            <a:r>
              <a:rPr lang="en-US" b="1" dirty="0" smtClean="0"/>
              <a:t>icroservices</a:t>
            </a:r>
            <a:endParaRPr lang="en-US" b="1" dirty="0"/>
          </a:p>
        </p:txBody>
      </p:sp>
      <p:sp>
        <p:nvSpPr>
          <p:cNvPr id="4" name="Text Placeholder 3"/>
          <p:cNvSpPr>
            <a:spLocks noGrp="1"/>
          </p:cNvSpPr>
          <p:nvPr>
            <p:ph type="body" sz="quarter" idx="10"/>
          </p:nvPr>
        </p:nvSpPr>
        <p:spPr>
          <a:xfrm>
            <a:off x="0" y="1085850"/>
            <a:ext cx="6359236" cy="5418342"/>
          </a:xfrm>
          <a:ln w="3175">
            <a:solidFill>
              <a:schemeClr val="tx1"/>
            </a:solidFill>
          </a:ln>
        </p:spPr>
        <p:txBody>
          <a:bodyPr>
            <a:normAutofit/>
          </a:bodyPr>
          <a:lstStyle/>
          <a:p>
            <a:pPr>
              <a:lnSpc>
                <a:spcPct val="110000"/>
              </a:lnSpc>
              <a:buFont typeface="Calibri" panose="020F0502020204030204" pitchFamily="34" charset="0"/>
              <a:buChar char="›"/>
            </a:pP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What’s Cloud-Native </a:t>
            </a:r>
          </a:p>
          <a:p>
            <a:pPr lvl="1">
              <a:lnSpc>
                <a:spcPct val="110000"/>
              </a:lnSpc>
              <a:buFont typeface="Calibri" panose="020F0502020204030204" pitchFamily="34" charset="0"/>
              <a:buChar char="›"/>
            </a:pP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uses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an open source </a:t>
            </a:r>
            <a:r>
              <a:rPr lang="en-US" sz="1800" dirty="0">
                <a:solidFill>
                  <a:srgbClr val="0070C0"/>
                </a:solidFill>
                <a:latin typeface="Verdana" panose="020B0604030504040204" pitchFamily="34" charset="0"/>
                <a:ea typeface="Verdana" panose="020B0604030504040204" pitchFamily="34" charset="0"/>
                <a:cs typeface="Verdana" panose="020B0604030504040204" pitchFamily="34" charset="0"/>
              </a:rPr>
              <a:t>software stack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to </a:t>
            </a:r>
            <a:endPar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110000"/>
              </a:lnSpc>
              <a:buFont typeface="Calibri" panose="020F0502020204030204" pitchFamily="34" charset="0"/>
              <a:buChar char="›"/>
            </a:pP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deploy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applications as </a:t>
            </a:r>
            <a:r>
              <a:rPr lang="en-US"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microservices</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endPar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110000"/>
              </a:lnSpc>
              <a:buFont typeface="Calibri" panose="020F0502020204030204" pitchFamily="34" charset="0"/>
              <a:buChar char="›"/>
            </a:pP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packaging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each part into its own container, and </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dynamically; </a:t>
            </a:r>
          </a:p>
          <a:p>
            <a:pPr lvl="1">
              <a:lnSpc>
                <a:spcPct val="110000"/>
              </a:lnSpc>
              <a:buFont typeface="Calibri" panose="020F0502020204030204" pitchFamily="34" charset="0"/>
              <a:buChar char="›"/>
            </a:pP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orchestrating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those containers to optimize resource utilization</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p>
          <a:p>
            <a:pPr>
              <a:lnSpc>
                <a:spcPct val="110000"/>
              </a:lnSpc>
              <a:buFont typeface="Calibri" panose="020F0502020204030204" pitchFamily="34" charset="0"/>
              <a:buChar char="›"/>
            </a:pP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Why </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Cloud-Native?</a:t>
            </a:r>
          </a:p>
          <a:p>
            <a:pPr lvl="1">
              <a:lnSpc>
                <a:spcPct val="110000"/>
              </a:lnSpc>
              <a:buFont typeface="Calibri" panose="020F0502020204030204" pitchFamily="34" charset="0"/>
              <a:buChar char="›"/>
            </a:pP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is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horizontally scalable,</a:t>
            </a:r>
          </a:p>
          <a:p>
            <a:pPr lvl="1">
              <a:lnSpc>
                <a:spcPct val="110000"/>
              </a:lnSpc>
              <a:buFont typeface="Calibri" panose="020F0502020204030204" pitchFamily="34" charset="0"/>
              <a:buChar char="›"/>
            </a:pP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no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single point of failure,</a:t>
            </a:r>
          </a:p>
          <a:p>
            <a:pPr lvl="1">
              <a:lnSpc>
                <a:spcPct val="110000"/>
              </a:lnSpc>
              <a:buFont typeface="Calibri" panose="020F0502020204030204" pitchFamily="34" charset="0"/>
              <a:buChar char="›"/>
            </a:pP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resilient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and self-healing,</a:t>
            </a:r>
          </a:p>
          <a:p>
            <a:pPr lvl="1">
              <a:lnSpc>
                <a:spcPct val="110000"/>
              </a:lnSpc>
              <a:buFont typeface="Calibri" panose="020F0502020204030204" pitchFamily="34" charset="0"/>
              <a:buChar char="›"/>
            </a:pP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minimal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operators overhead,</a:t>
            </a:r>
          </a:p>
          <a:p>
            <a:pPr lvl="1">
              <a:lnSpc>
                <a:spcPct val="110000"/>
              </a:lnSpc>
              <a:buFont typeface="Calibri" panose="020F0502020204030204" pitchFamily="34" charset="0"/>
              <a:buChar char="›"/>
            </a:pP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decoupled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from the underlying platform</a:t>
            </a:r>
          </a:p>
          <a:p>
            <a:pPr lvl="1">
              <a:lnSpc>
                <a:spcPct val="110000"/>
              </a:lnSpc>
              <a:buFont typeface="Calibri" panose="020F0502020204030204" pitchFamily="34" charset="0"/>
              <a:buChar char="›"/>
            </a:pPr>
            <a:endPar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5" name="Text Placeholder 3"/>
          <p:cNvSpPr txBox="1">
            <a:spLocks/>
          </p:cNvSpPr>
          <p:nvPr/>
        </p:nvSpPr>
        <p:spPr>
          <a:xfrm>
            <a:off x="6359236" y="1083830"/>
            <a:ext cx="5832764" cy="5418342"/>
          </a:xfrm>
          <a:prstGeom prst="rect">
            <a:avLst/>
          </a:prstGeom>
          <a:ln w="3175">
            <a:solidFill>
              <a:schemeClr val="tx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10000"/>
              </a:lnSpc>
              <a:buFont typeface="Calibri" panose="020F0502020204030204" pitchFamily="34" charset="0"/>
              <a:buChar char="›"/>
            </a:pPr>
            <a:r>
              <a:rPr lang="en-US" sz="20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The </a:t>
            </a:r>
            <a:r>
              <a:rPr lang="en-US" sz="2000" b="1" dirty="0">
                <a:solidFill>
                  <a:srgbClr val="0070C0"/>
                </a:solidFill>
                <a:latin typeface="Verdana" panose="020B0604030504040204" pitchFamily="34" charset="0"/>
                <a:ea typeface="Verdana" panose="020B0604030504040204" pitchFamily="34" charset="0"/>
                <a:cs typeface="Verdana" panose="020B0604030504040204" pitchFamily="34" charset="0"/>
              </a:rPr>
              <a:t>twelve-factor principles </a:t>
            </a:r>
            <a:endPar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110000"/>
              </a:lnSpc>
              <a:buFont typeface="Calibri" panose="020F0502020204030204" pitchFamily="34" charset="0"/>
              <a:buChar char="›"/>
            </a:pP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Not necessarily cloud native, but general Microservices principles. </a:t>
            </a:r>
          </a:p>
          <a:p>
            <a:pPr>
              <a:lnSpc>
                <a:spcPct val="110000"/>
              </a:lnSpc>
              <a:buFont typeface="Calibri" panose="020F0502020204030204" pitchFamily="34" charset="0"/>
              <a:buChar char="›"/>
            </a:pP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CNCF currently is tool-focused (see next slide)</a:t>
            </a:r>
          </a:p>
          <a:p>
            <a:pPr lvl="1">
              <a:lnSpc>
                <a:spcPct val="110000"/>
              </a:lnSpc>
              <a:buFont typeface="Calibri" panose="020F0502020204030204" pitchFamily="34" charset="0"/>
              <a:buChar char="›"/>
            </a:pP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work with COEs and </a:t>
            </a:r>
            <a:r>
              <a:rPr lang="en-US" sz="1600" dirty="0" err="1">
                <a:solidFill>
                  <a:schemeClr val="tx1"/>
                </a:solidFill>
                <a:latin typeface="Verdana" panose="020B0604030504040204" pitchFamily="34" charset="0"/>
                <a:ea typeface="Verdana" panose="020B0604030504040204" pitchFamily="34" charset="0"/>
                <a:cs typeface="Verdana" panose="020B0604030504040204" pitchFamily="34" charset="0"/>
              </a:rPr>
              <a:t>dockerized</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 containers;</a:t>
            </a:r>
          </a:p>
          <a:p>
            <a:pPr lvl="1">
              <a:lnSpc>
                <a:spcPct val="110000"/>
              </a:lnSpc>
              <a:buFont typeface="Calibri" panose="020F0502020204030204" pitchFamily="34" charset="0"/>
              <a:buChar char="›"/>
            </a:pP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heavily K8s focused </a:t>
            </a:r>
          </a:p>
          <a:p>
            <a:pPr>
              <a:lnSpc>
                <a:spcPct val="110000"/>
              </a:lnSpc>
              <a:buFont typeface="Calibri" panose="020F0502020204030204" pitchFamily="34" charset="0"/>
              <a:buChar char="›"/>
            </a:pP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ONAP already uses </a:t>
            </a:r>
          </a:p>
          <a:p>
            <a:pPr lvl="1">
              <a:lnSpc>
                <a:spcPct val="110000"/>
              </a:lnSpc>
              <a:buFont typeface="Calibri" panose="020F0502020204030204" pitchFamily="34" charset="0"/>
              <a:buChar char="›"/>
            </a:pP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K8s in OOM (+), </a:t>
            </a:r>
          </a:p>
          <a:p>
            <a:pPr lvl="1">
              <a:lnSpc>
                <a:spcPct val="110000"/>
              </a:lnSpc>
              <a:buFont typeface="Calibri" panose="020F0502020204030204" pitchFamily="34" charset="0"/>
              <a:buChar char="›"/>
            </a:pP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Tracing tools in Logging (+) </a:t>
            </a:r>
          </a:p>
          <a:p>
            <a:pPr lvl="1">
              <a:lnSpc>
                <a:spcPct val="110000"/>
              </a:lnSpc>
              <a:buFont typeface="Calibri" panose="020F0502020204030204" pitchFamily="34" charset="0"/>
              <a:buChar char="›"/>
            </a:pPr>
            <a:endPar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780164583"/>
      </p:ext>
    </p:extLst>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26</a:t>
            </a:fld>
            <a:endParaRPr lang="en-US" dirty="0"/>
          </a:p>
        </p:txBody>
      </p:sp>
      <p:sp>
        <p:nvSpPr>
          <p:cNvPr id="3" name="Title 2"/>
          <p:cNvSpPr>
            <a:spLocks noGrp="1"/>
          </p:cNvSpPr>
          <p:nvPr>
            <p:ph type="title"/>
          </p:nvPr>
        </p:nvSpPr>
        <p:spPr/>
        <p:txBody>
          <a:bodyPr>
            <a:noAutofit/>
          </a:bodyPr>
          <a:lstStyle/>
          <a:p>
            <a:pPr algn="ctr"/>
            <a:r>
              <a:rPr lang="en-US" b="1" dirty="0" smtClean="0"/>
              <a:t>Cloud-Native </a:t>
            </a:r>
            <a:r>
              <a:rPr lang="en-US" b="1" dirty="0"/>
              <a:t>M</a:t>
            </a:r>
            <a:r>
              <a:rPr lang="en-US" b="1" dirty="0" smtClean="0"/>
              <a:t>icroservices</a:t>
            </a:r>
            <a:endParaRPr lang="en-US" b="1" dirty="0"/>
          </a:p>
        </p:txBody>
      </p:sp>
      <p:pic>
        <p:nvPicPr>
          <p:cNvPr id="7" name="Picture 6"/>
          <p:cNvPicPr>
            <a:picLocks noChangeAspect="1"/>
          </p:cNvPicPr>
          <p:nvPr/>
        </p:nvPicPr>
        <p:blipFill>
          <a:blip r:embed="rId2"/>
          <a:stretch>
            <a:fillRect/>
          </a:stretch>
        </p:blipFill>
        <p:spPr>
          <a:xfrm>
            <a:off x="0" y="991496"/>
            <a:ext cx="6286500" cy="5512696"/>
          </a:xfrm>
          <a:prstGeom prst="rect">
            <a:avLst/>
          </a:prstGeom>
        </p:spPr>
      </p:pic>
      <p:pic>
        <p:nvPicPr>
          <p:cNvPr id="9" name="Picture 8"/>
          <p:cNvPicPr>
            <a:picLocks noChangeAspect="1"/>
          </p:cNvPicPr>
          <p:nvPr/>
        </p:nvPicPr>
        <p:blipFill>
          <a:blip r:embed="rId3"/>
          <a:stretch>
            <a:fillRect/>
          </a:stretch>
        </p:blipFill>
        <p:spPr>
          <a:xfrm>
            <a:off x="6286499" y="991496"/>
            <a:ext cx="6341135" cy="5512696"/>
          </a:xfrm>
          <a:prstGeom prst="rect">
            <a:avLst/>
          </a:prstGeom>
        </p:spPr>
      </p:pic>
    </p:spTree>
    <p:extLst>
      <p:ext uri="{BB962C8B-B14F-4D97-AF65-F5344CB8AC3E}">
        <p14:creationId xmlns:p14="http://schemas.microsoft.com/office/powerpoint/2010/main" val="3223442620"/>
      </p:ext>
    </p:extLst>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C9CD605-947A-3C4E-98CB-B055F943FEBA}" type="slidenum">
              <a:rPr lang="en-US" smtClean="0"/>
              <a:pPr/>
              <a:t>27</a:t>
            </a:fld>
            <a:endParaRPr lang="en-US" dirty="0"/>
          </a:p>
        </p:txBody>
      </p:sp>
      <p:pic>
        <p:nvPicPr>
          <p:cNvPr id="3" name="Picture 2"/>
          <p:cNvPicPr>
            <a:picLocks noChangeAspect="1"/>
          </p:cNvPicPr>
          <p:nvPr/>
        </p:nvPicPr>
        <p:blipFill>
          <a:blip r:embed="rId2"/>
          <a:stretch>
            <a:fillRect/>
          </a:stretch>
        </p:blipFill>
        <p:spPr>
          <a:xfrm>
            <a:off x="0" y="973666"/>
            <a:ext cx="5965386" cy="5530526"/>
          </a:xfrm>
          <a:prstGeom prst="rect">
            <a:avLst/>
          </a:prstGeom>
        </p:spPr>
      </p:pic>
      <p:pic>
        <p:nvPicPr>
          <p:cNvPr id="4" name="Picture 3"/>
          <p:cNvPicPr>
            <a:picLocks noChangeAspect="1"/>
          </p:cNvPicPr>
          <p:nvPr/>
        </p:nvPicPr>
        <p:blipFill>
          <a:blip r:embed="rId3"/>
          <a:stretch>
            <a:fillRect/>
          </a:stretch>
        </p:blipFill>
        <p:spPr>
          <a:xfrm>
            <a:off x="5965386" y="2197810"/>
            <a:ext cx="6285881" cy="4315679"/>
          </a:xfrm>
          <a:prstGeom prst="rect">
            <a:avLst/>
          </a:prstGeom>
        </p:spPr>
      </p:pic>
      <p:sp>
        <p:nvSpPr>
          <p:cNvPr id="5" name="Text Placeholder 3"/>
          <p:cNvSpPr txBox="1">
            <a:spLocks/>
          </p:cNvSpPr>
          <p:nvPr/>
        </p:nvSpPr>
        <p:spPr>
          <a:xfrm>
            <a:off x="5965386" y="973667"/>
            <a:ext cx="6210676" cy="1224144"/>
          </a:xfrm>
          <a:prstGeom prst="rect">
            <a:avLst/>
          </a:prstGeom>
        </p:spPr>
        <p:txBody>
          <a:bodyPr>
            <a:no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10000"/>
              </a:lnSpc>
              <a:buFont typeface="Calibri" panose="020F0502020204030204" pitchFamily="34" charset="0"/>
              <a:buChar char="›"/>
            </a:pPr>
            <a:r>
              <a:rPr lang="en-US"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Need to ensure that the ONAP platform can handle </a:t>
            </a:r>
            <a:r>
              <a:rPr lang="en-US" sz="18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cloud-native APIs </a:t>
            </a:r>
            <a:r>
              <a:rPr lang="en-US"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and models (far more than ONAP components registering with the MSB)</a:t>
            </a:r>
          </a:p>
        </p:txBody>
      </p:sp>
      <p:sp>
        <p:nvSpPr>
          <p:cNvPr id="6" name="Title 2"/>
          <p:cNvSpPr txBox="1">
            <a:spLocks/>
          </p:cNvSpPr>
          <p:nvPr/>
        </p:nvSpPr>
        <p:spPr>
          <a:xfrm>
            <a:off x="314961" y="197831"/>
            <a:ext cx="11506200" cy="538770"/>
          </a:xfrm>
          <a:prstGeom prst="rect">
            <a:avLst/>
          </a:prstGeom>
        </p:spPr>
        <p:txBody>
          <a:bodyPr>
            <a:normAutofit fontScale="97500" lnSpcReduction="10000"/>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pPr algn="ctr"/>
            <a:r>
              <a:rPr lang="en-US" b="1" dirty="0" smtClean="0"/>
              <a:t>Cloud Native Computing Foundation (CNCF)</a:t>
            </a:r>
            <a:endParaRPr lang="en-US" b="1" dirty="0"/>
          </a:p>
        </p:txBody>
      </p:sp>
    </p:spTree>
    <p:extLst>
      <p:ext uri="{BB962C8B-B14F-4D97-AF65-F5344CB8AC3E}">
        <p14:creationId xmlns:p14="http://schemas.microsoft.com/office/powerpoint/2010/main" val="4028403871"/>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14960" y="1054358"/>
            <a:ext cx="11877039" cy="5803641"/>
          </a:xfrm>
          <a:prstGeom prst="rect">
            <a:avLst/>
          </a:prstGeom>
        </p:spPr>
        <p:txBody>
          <a:bodyPr>
            <a:normAutofit/>
          </a:bodyPr>
          <a:lstStyle/>
          <a:p>
            <a:pPr>
              <a:lnSpc>
                <a:spcPct val="80000"/>
              </a:lnSpc>
              <a:buFont typeface="Calibri" panose="020F0502020204030204" pitchFamily="34" charset="0"/>
              <a:buChar char="›"/>
            </a:pP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ONAP cloud-native applications must interact </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via </a:t>
            </a:r>
            <a:endPar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80000"/>
              </a:lnSpc>
              <a:buFont typeface="Calibri" panose="020F0502020204030204" pitchFamily="34" charset="0"/>
              <a:buChar char="›"/>
            </a:pPr>
            <a:r>
              <a:rPr lang="en-US" sz="1600" dirty="0" smtClean="0">
                <a:solidFill>
                  <a:srgbClr val="0070C0"/>
                </a:solidFill>
                <a:latin typeface="Verdana" panose="020B0604030504040204" pitchFamily="34" charset="0"/>
                <a:ea typeface="Verdana" panose="020B0604030504040204" pitchFamily="34" charset="0"/>
                <a:cs typeface="Verdana" panose="020B0604030504040204" pitchFamily="34" charset="0"/>
              </a:rPr>
              <a:t>published </a:t>
            </a:r>
            <a:r>
              <a:rPr lang="en-US" sz="1600" dirty="0">
                <a:solidFill>
                  <a:srgbClr val="0070C0"/>
                </a:solidFill>
                <a:latin typeface="Verdana" panose="020B0604030504040204" pitchFamily="34" charset="0"/>
                <a:ea typeface="Verdana" panose="020B0604030504040204" pitchFamily="34" charset="0"/>
                <a:cs typeface="Verdana" panose="020B0604030504040204" pitchFamily="34" charset="0"/>
              </a:rPr>
              <a:t>and </a:t>
            </a:r>
            <a:endParaRPr lang="en-US" sz="1600" dirty="0" smtClean="0">
              <a:solidFill>
                <a:srgbClr val="0070C0"/>
              </a:solidFill>
              <a:latin typeface="Verdana" panose="020B0604030504040204" pitchFamily="34" charset="0"/>
              <a:ea typeface="Verdana" panose="020B0604030504040204" pitchFamily="34" charset="0"/>
              <a:cs typeface="Verdana" panose="020B0604030504040204" pitchFamily="34" charset="0"/>
            </a:endParaRPr>
          </a:p>
          <a:p>
            <a:pPr lvl="1">
              <a:lnSpc>
                <a:spcPct val="80000"/>
              </a:lnSpc>
              <a:buFont typeface="Calibri" panose="020F0502020204030204" pitchFamily="34" charset="0"/>
              <a:buChar char="›"/>
            </a:pPr>
            <a:r>
              <a:rPr lang="en-US" sz="1600" dirty="0" smtClean="0">
                <a:solidFill>
                  <a:srgbClr val="0070C0"/>
                </a:solidFill>
                <a:latin typeface="Verdana" panose="020B0604030504040204" pitchFamily="34" charset="0"/>
                <a:ea typeface="Verdana" panose="020B0604030504040204" pitchFamily="34" charset="0"/>
                <a:cs typeface="Verdana" panose="020B0604030504040204" pitchFamily="34" charset="0"/>
              </a:rPr>
              <a:t>versioned APIs</a:t>
            </a:r>
            <a:endPar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nSpc>
                <a:spcPct val="80000"/>
              </a:lnSpc>
              <a:buFont typeface="Calibri" panose="020F0502020204030204" pitchFamily="34" charset="0"/>
              <a:buChar char="›"/>
            </a:pP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Such APIs </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are </a:t>
            </a:r>
            <a:endPar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80000"/>
              </a:lnSpc>
              <a:buFont typeface="Calibri" panose="020F0502020204030204" pitchFamily="34" charset="0"/>
              <a:buChar char="›"/>
            </a:pP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typically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HTTP </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REST style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with </a:t>
            </a:r>
            <a:endPar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80000"/>
              </a:lnSpc>
              <a:buFont typeface="Calibri" panose="020F0502020204030204" pitchFamily="34" charset="0"/>
              <a:buChar char="›"/>
            </a:pP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JSON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serialization, </a:t>
            </a:r>
            <a:endPar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80000"/>
              </a:lnSpc>
              <a:buFont typeface="Calibri" panose="020F0502020204030204" pitchFamily="34" charset="0"/>
              <a:buChar char="›"/>
            </a:pP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but can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use other protocols and serialization formats.</a:t>
            </a:r>
          </a:p>
          <a:p>
            <a:pPr>
              <a:lnSpc>
                <a:spcPct val="80000"/>
              </a:lnSpc>
              <a:buFont typeface="Calibri" panose="020F0502020204030204" pitchFamily="34" charset="0"/>
              <a:buChar char="›"/>
            </a:pP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ONAP projects can deploy </a:t>
            </a:r>
          </a:p>
          <a:p>
            <a:pPr lvl="1">
              <a:lnSpc>
                <a:spcPct val="80000"/>
              </a:lnSpc>
              <a:buFont typeface="Calibri" panose="020F0502020204030204" pitchFamily="34" charset="0"/>
              <a:buChar char="›"/>
            </a:pP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new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functionality </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w/o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synchronizing with other teams, </a:t>
            </a:r>
            <a:endPar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80000"/>
              </a:lnSpc>
              <a:buFont typeface="Calibri" panose="020F0502020204030204" pitchFamily="34" charset="0"/>
              <a:buChar char="›"/>
            </a:pP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as long as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they do </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not break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any existing API contracts. </a:t>
            </a:r>
            <a:endPar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nSpc>
                <a:spcPct val="80000"/>
              </a:lnSpc>
              <a:buFont typeface="Calibri" panose="020F0502020204030204" pitchFamily="34" charset="0"/>
              <a:buChar char="›"/>
            </a:pP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The </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primary interaction </a:t>
            </a: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model:</a:t>
            </a:r>
          </a:p>
          <a:p>
            <a:pPr lvl="1">
              <a:lnSpc>
                <a:spcPct val="80000"/>
              </a:lnSpc>
              <a:buFont typeface="Calibri" panose="020F0502020204030204" pitchFamily="34" charset="0"/>
              <a:buChar char="›"/>
            </a:pP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for the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self-service infrastructure platform is also an API, </a:t>
            </a:r>
            <a:endPar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80000"/>
              </a:lnSpc>
              <a:buFont typeface="Calibri" panose="020F0502020204030204" pitchFamily="34" charset="0"/>
              <a:buChar char="›"/>
            </a:pP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just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as it </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is with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the business services. </a:t>
            </a:r>
            <a:endPar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nSpc>
                <a:spcPct val="80000"/>
              </a:lnSpc>
              <a:buFont typeface="Calibri" panose="020F0502020204030204" pitchFamily="34" charset="0"/>
              <a:buChar char="›"/>
            </a:pP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Rather </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than submitting tickets to </a:t>
            </a:r>
            <a:endPar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80000"/>
              </a:lnSpc>
              <a:buFont typeface="Calibri" panose="020F0502020204030204" pitchFamily="34" charset="0"/>
              <a:buChar char="›"/>
            </a:pP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provision, </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scale</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 and </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maintain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application infrastructure, </a:t>
            </a:r>
            <a:endPar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nSpc>
                <a:spcPct val="80000"/>
              </a:lnSpc>
              <a:buFont typeface="Calibri" panose="020F0502020204030204" pitchFamily="34" charset="0"/>
              <a:buChar char="›"/>
            </a:pP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The same requests </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are submitted to an API that </a:t>
            </a:r>
            <a:endPar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80000"/>
              </a:lnSpc>
              <a:buFont typeface="Calibri" panose="020F0502020204030204" pitchFamily="34" charset="0"/>
              <a:buChar char="›"/>
            </a:pPr>
            <a:r>
              <a:rPr lang="en-US" sz="1600" dirty="0" smtClean="0">
                <a:solidFill>
                  <a:srgbClr val="0070C0"/>
                </a:solidFill>
                <a:latin typeface="Verdana" panose="020B0604030504040204" pitchFamily="34" charset="0"/>
                <a:ea typeface="Verdana" panose="020B0604030504040204" pitchFamily="34" charset="0"/>
                <a:cs typeface="Verdana" panose="020B0604030504040204" pitchFamily="34" charset="0"/>
              </a:rPr>
              <a:t>automatically</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services </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the requests</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a:t>
            </a:r>
          </a:p>
        </p:txBody>
      </p:sp>
      <p:sp>
        <p:nvSpPr>
          <p:cNvPr id="4" name="Title 2"/>
          <p:cNvSpPr>
            <a:spLocks noGrp="1"/>
          </p:cNvSpPr>
          <p:nvPr>
            <p:ph type="title"/>
          </p:nvPr>
        </p:nvSpPr>
        <p:spPr>
          <a:xfrm>
            <a:off x="314961" y="197831"/>
            <a:ext cx="11506200" cy="538770"/>
          </a:xfrm>
        </p:spPr>
        <p:txBody>
          <a:bodyPr>
            <a:noAutofit/>
          </a:bodyPr>
          <a:lstStyle/>
          <a:p>
            <a:pPr algn="ctr"/>
            <a:r>
              <a:rPr lang="en-US" b="1" dirty="0">
                <a:ea typeface="Verdana" panose="020B0604030504040204" pitchFamily="34" charset="0"/>
              </a:rPr>
              <a:t>ONAP API-Based Collaboration</a:t>
            </a:r>
          </a:p>
        </p:txBody>
      </p:sp>
    </p:spTree>
    <p:extLst>
      <p:ext uri="{BB962C8B-B14F-4D97-AF65-F5344CB8AC3E}">
        <p14:creationId xmlns:p14="http://schemas.microsoft.com/office/powerpoint/2010/main" val="3288816099"/>
      </p:ext>
    </p:extLst>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ormAutofit/>
          </a:bodyPr>
          <a:lstStyle/>
          <a:p>
            <a:pPr algn="ctr"/>
            <a:r>
              <a:rPr lang="en-US" b="1" dirty="0" smtClean="0"/>
              <a:t>Service Mesh</a:t>
            </a:r>
            <a:endParaRPr lang="en-US" b="1" dirty="0"/>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29</a:t>
            </a:fld>
            <a:endParaRPr lang="en-US" dirty="0"/>
          </a:p>
        </p:txBody>
      </p:sp>
    </p:spTree>
    <p:extLst>
      <p:ext uri="{BB962C8B-B14F-4D97-AF65-F5344CB8AC3E}">
        <p14:creationId xmlns:p14="http://schemas.microsoft.com/office/powerpoint/2010/main" val="2035219743"/>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p:cNvSpPr>
            <a:spLocks noGrp="1"/>
          </p:cNvSpPr>
          <p:nvPr>
            <p:ph type="title"/>
          </p:nvPr>
        </p:nvSpPr>
        <p:spPr/>
        <p:txBody>
          <a:bodyPr>
            <a:normAutofit fontScale="90000"/>
          </a:bodyPr>
          <a:lstStyle/>
          <a:p>
            <a:pPr algn="ctr"/>
            <a:r>
              <a:rPr lang="en-US" b="1" dirty="0" smtClean="0"/>
              <a:t>ONAP Architecture </a:t>
            </a:r>
            <a:r>
              <a:rPr lang="en-US" b="1" dirty="0"/>
              <a:t>Design Considerations</a:t>
            </a:r>
          </a:p>
        </p:txBody>
      </p:sp>
      <p:sp>
        <p:nvSpPr>
          <p:cNvPr id="5" name="内容占位符 2"/>
          <p:cNvSpPr txBox="1">
            <a:spLocks/>
          </p:cNvSpPr>
          <p:nvPr/>
        </p:nvSpPr>
        <p:spPr>
          <a:xfrm>
            <a:off x="0" y="979714"/>
            <a:ext cx="12176062" cy="5524477"/>
          </a:xfrm>
          <a:prstGeom prst="rect">
            <a:avLst/>
          </a:prstGeom>
        </p:spPr>
        <p:txBody>
          <a:bodyPr/>
          <a:lstStyle/>
          <a:p>
            <a:pPr marR="0" fontAlgn="auto">
              <a:lnSpc>
                <a:spcPct val="110000"/>
              </a:lnSpc>
              <a:spcBef>
                <a:spcPts val="1000"/>
              </a:spcBef>
              <a:spcAft>
                <a:spcPts val="0"/>
              </a:spcAft>
              <a:buClrTx/>
              <a:buSzTx/>
              <a:tabLst/>
              <a:defRPr/>
            </a:pPr>
            <a:r>
              <a:rPr lang="en-US" altLang="zh-CN" sz="2000" b="1" dirty="0">
                <a:latin typeface="Verdana" panose="020B0604030504040204" pitchFamily="34" charset="0"/>
                <a:ea typeface="Verdana" panose="020B0604030504040204" pitchFamily="34" charset="0"/>
                <a:cs typeface="Verdana" panose="020B0604030504040204" pitchFamily="34" charset="0"/>
              </a:rPr>
              <a:t>Architecture </a:t>
            </a:r>
            <a:r>
              <a:rPr lang="en-US" altLang="zh-CN" sz="2000" b="1" dirty="0" smtClean="0">
                <a:latin typeface="Verdana" panose="020B0604030504040204" pitchFamily="34" charset="0"/>
                <a:ea typeface="Verdana" panose="020B0604030504040204" pitchFamily="34" charset="0"/>
                <a:cs typeface="Verdana" panose="020B0604030504040204" pitchFamily="34" charset="0"/>
              </a:rPr>
              <a:t>principles </a:t>
            </a:r>
            <a:r>
              <a:rPr lang="en-US" altLang="zh-CN" sz="2000" b="1" dirty="0">
                <a:latin typeface="Verdana" panose="020B0604030504040204" pitchFamily="34" charset="0"/>
                <a:ea typeface="Verdana" panose="020B0604030504040204" pitchFamily="34" charset="0"/>
                <a:cs typeface="Verdana" panose="020B0604030504040204" pitchFamily="34" charset="0"/>
              </a:rPr>
              <a:t>agreed by the Architecture </a:t>
            </a:r>
            <a:r>
              <a:rPr lang="en-US" altLang="zh-CN" sz="2000" b="1" dirty="0" smtClean="0">
                <a:latin typeface="Verdana" panose="020B0604030504040204" pitchFamily="34" charset="0"/>
                <a:ea typeface="Verdana" panose="020B0604030504040204" pitchFamily="34" charset="0"/>
                <a:cs typeface="Verdana" panose="020B0604030504040204" pitchFamily="34" charset="0"/>
              </a:rPr>
              <a:t>Team:</a:t>
            </a:r>
          </a:p>
          <a:p>
            <a:pPr marL="228600" marR="0" indent="-228600" fontAlgn="auto">
              <a:lnSpc>
                <a:spcPct val="110000"/>
              </a:lnSpc>
              <a:spcBef>
                <a:spcPts val="1000"/>
              </a:spcBef>
              <a:spcAft>
                <a:spcPts val="0"/>
              </a:spcAft>
              <a:buClrTx/>
              <a:buSzTx/>
              <a:buFont typeface="Calibri" panose="020F0502020204030204" pitchFamily="34" charset="0"/>
              <a:buChar char="›"/>
              <a:tabLst/>
              <a:defRPr/>
            </a:pPr>
            <a:r>
              <a:rPr lang="en-US" altLang="zh-CN"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ONAP </a:t>
            </a:r>
            <a:r>
              <a:rPr lang="en-US" altLang="zh-CN" b="1" dirty="0">
                <a:solidFill>
                  <a:srgbClr val="0070C0"/>
                </a:solidFill>
                <a:latin typeface="Verdana" panose="020B0604030504040204" pitchFamily="34" charset="0"/>
                <a:ea typeface="Verdana" panose="020B0604030504040204" pitchFamily="34" charset="0"/>
                <a:cs typeface="Verdana" panose="020B0604030504040204" pitchFamily="34" charset="0"/>
              </a:rPr>
              <a:t>is a layered architecture </a:t>
            </a:r>
            <a:r>
              <a:rPr lang="en-US" altLang="zh-CN" sz="1600" b="1" dirty="0" smtClean="0">
                <a:latin typeface="Verdana" panose="020B0604030504040204" pitchFamily="34" charset="0"/>
                <a:ea typeface="Verdana" panose="020B0604030504040204" pitchFamily="34" charset="0"/>
                <a:cs typeface="Verdana" panose="020B0604030504040204" pitchFamily="34" charset="0"/>
              </a:rPr>
              <a:t>- </a:t>
            </a:r>
            <a:r>
              <a:rPr lang="en-US" altLang="zh-CN" sz="1600" dirty="0" smtClean="0">
                <a:latin typeface="Verdana" panose="020B0604030504040204" pitchFamily="34" charset="0"/>
                <a:ea typeface="Verdana" panose="020B0604030504040204" pitchFamily="34" charset="0"/>
                <a:cs typeface="Verdana" panose="020B0604030504040204" pitchFamily="34" charset="0"/>
              </a:rPr>
              <a:t>Orchestration</a:t>
            </a:r>
            <a:r>
              <a:rPr lang="en-US" altLang="zh-CN" sz="1600" dirty="0">
                <a:latin typeface="Verdana" panose="020B0604030504040204" pitchFamily="34" charset="0"/>
                <a:ea typeface="Verdana" panose="020B0604030504040204" pitchFamily="34" charset="0"/>
                <a:cs typeface="Verdana" panose="020B0604030504040204" pitchFamily="34" charset="0"/>
              </a:rPr>
              <a:t>, Multi-Cloud, </a:t>
            </a:r>
            <a:r>
              <a:rPr lang="en-US" altLang="zh-CN" sz="1600" dirty="0" smtClean="0">
                <a:latin typeface="Verdana" panose="020B0604030504040204" pitchFamily="34" charset="0"/>
                <a:ea typeface="Verdana" panose="020B0604030504040204" pitchFamily="34" charset="0"/>
                <a:cs typeface="Verdana" panose="020B0604030504040204" pitchFamily="34" charset="0"/>
              </a:rPr>
              <a:t>Controllers, etc.</a:t>
            </a:r>
          </a:p>
          <a:p>
            <a:pPr marL="228600" marR="0" indent="-228600" fontAlgn="auto">
              <a:lnSpc>
                <a:spcPct val="110000"/>
              </a:lnSpc>
              <a:spcBef>
                <a:spcPts val="1000"/>
              </a:spcBef>
              <a:spcAft>
                <a:spcPts val="0"/>
              </a:spcAft>
              <a:buClrTx/>
              <a:buSzTx/>
              <a:buFont typeface="Calibri" panose="020F0502020204030204" pitchFamily="34" charset="0"/>
              <a:buChar char="›"/>
              <a:tabLst/>
              <a:defRPr/>
            </a:pPr>
            <a:r>
              <a:rPr lang="en-US" altLang="zh-CN" sz="16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Functional architecture </a:t>
            </a:r>
            <a:r>
              <a:rPr lang="en-US" altLang="zh-CN" sz="1600" b="1" dirty="0" smtClean="0">
                <a:latin typeface="Verdana" panose="020B0604030504040204" pitchFamily="34" charset="0"/>
                <a:ea typeface="Verdana" panose="020B0604030504040204" pitchFamily="34" charset="0"/>
                <a:cs typeface="Verdana" panose="020B0604030504040204" pitchFamily="34" charset="0"/>
              </a:rPr>
              <a:t>- </a:t>
            </a:r>
            <a:r>
              <a:rPr lang="en-US" altLang="zh-CN" sz="1600" dirty="0" smtClean="0">
                <a:latin typeface="Verdana" panose="020B0604030504040204" pitchFamily="34" charset="0"/>
                <a:ea typeface="Verdana" panose="020B0604030504040204" pitchFamily="34" charset="0"/>
                <a:cs typeface="Verdana" panose="020B0604030504040204" pitchFamily="34" charset="0"/>
              </a:rPr>
              <a:t>the role </a:t>
            </a:r>
            <a:r>
              <a:rPr lang="en-US" altLang="zh-CN" sz="1600" dirty="0">
                <a:latin typeface="Verdana" panose="020B0604030504040204" pitchFamily="34" charset="0"/>
                <a:ea typeface="Verdana" panose="020B0604030504040204" pitchFamily="34" charset="0"/>
                <a:cs typeface="Verdana" panose="020B0604030504040204" pitchFamily="34" charset="0"/>
              </a:rPr>
              <a:t>of each layer should be well defined </a:t>
            </a:r>
            <a:r>
              <a:rPr lang="en-US" altLang="zh-CN" sz="1600" dirty="0" smtClean="0">
                <a:latin typeface="Verdana" panose="020B0604030504040204" pitchFamily="34" charset="0"/>
                <a:ea typeface="Verdana" panose="020B0604030504040204" pitchFamily="34" charset="0"/>
                <a:cs typeface="Verdana" panose="020B0604030504040204" pitchFamily="34" charset="0"/>
              </a:rPr>
              <a:t>per the above architecture principles.</a:t>
            </a:r>
            <a:endParaRPr lang="en-US" altLang="zh-CN" sz="1600" b="1" dirty="0">
              <a:latin typeface="Verdana" panose="020B0604030504040204" pitchFamily="34" charset="0"/>
              <a:ea typeface="Verdana" panose="020B0604030504040204" pitchFamily="34" charset="0"/>
              <a:cs typeface="Verdana" panose="020B0604030504040204" pitchFamily="34" charset="0"/>
            </a:endParaRPr>
          </a:p>
          <a:p>
            <a:pPr marL="228600" marR="0" indent="-228600" fontAlgn="auto">
              <a:lnSpc>
                <a:spcPct val="110000"/>
              </a:lnSpc>
              <a:spcBef>
                <a:spcPts val="1000"/>
              </a:spcBef>
              <a:spcAft>
                <a:spcPts val="0"/>
              </a:spcAft>
              <a:buClrTx/>
              <a:buSzTx/>
              <a:buFont typeface="Calibri" panose="020F0502020204030204" pitchFamily="34" charset="0"/>
              <a:buChar char="›"/>
              <a:tabLst/>
              <a:defRPr/>
            </a:pPr>
            <a:r>
              <a:rPr lang="en-US" altLang="zh-CN" sz="16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Integrated </a:t>
            </a:r>
            <a:r>
              <a:rPr lang="en-US" altLang="zh-CN" sz="1600" b="1" dirty="0">
                <a:solidFill>
                  <a:srgbClr val="0070C0"/>
                </a:solidFill>
                <a:latin typeface="Verdana" panose="020B0604030504040204" pitchFamily="34" charset="0"/>
                <a:ea typeface="Verdana" panose="020B0604030504040204" pitchFamily="34" charset="0"/>
                <a:cs typeface="Verdana" panose="020B0604030504040204" pitchFamily="34" charset="0"/>
              </a:rPr>
              <a:t>D</a:t>
            </a:r>
            <a:r>
              <a:rPr lang="en-US" altLang="zh-CN" sz="16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esign </a:t>
            </a:r>
            <a:r>
              <a:rPr lang="en-US" altLang="zh-CN" sz="1600" b="1" dirty="0">
                <a:solidFill>
                  <a:srgbClr val="0070C0"/>
                </a:solidFill>
                <a:latin typeface="Verdana" panose="020B0604030504040204" pitchFamily="34" charset="0"/>
                <a:ea typeface="Verdana" panose="020B0604030504040204" pitchFamily="34" charset="0"/>
                <a:cs typeface="Verdana" panose="020B0604030504040204" pitchFamily="34" charset="0"/>
              </a:rPr>
              <a:t>S</a:t>
            </a:r>
            <a:r>
              <a:rPr lang="en-US" altLang="zh-CN" sz="16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tudio </a:t>
            </a:r>
            <a:r>
              <a:rPr lang="en-US" altLang="zh-CN" sz="1600" b="1" dirty="0" smtClean="0">
                <a:latin typeface="Verdana" panose="020B0604030504040204" pitchFamily="34" charset="0"/>
                <a:ea typeface="Verdana" panose="020B0604030504040204" pitchFamily="34" charset="0"/>
                <a:cs typeface="Verdana" panose="020B0604030504040204" pitchFamily="34" charset="0"/>
              </a:rPr>
              <a:t>-</a:t>
            </a:r>
            <a:r>
              <a:rPr lang="en-US" altLang="zh-CN" sz="1600" dirty="0" smtClean="0">
                <a:latin typeface="Verdana" panose="020B0604030504040204" pitchFamily="34" charset="0"/>
                <a:ea typeface="Verdana" panose="020B0604030504040204" pitchFamily="34" charset="0"/>
                <a:cs typeface="Verdana" panose="020B0604030504040204" pitchFamily="34" charset="0"/>
              </a:rPr>
              <a:t> captures </a:t>
            </a:r>
            <a:r>
              <a:rPr lang="en-US" altLang="zh-CN" sz="1600" dirty="0">
                <a:latin typeface="Verdana" panose="020B0604030504040204" pitchFamily="34" charset="0"/>
                <a:ea typeface="Verdana" panose="020B0604030504040204" pitchFamily="34" charset="0"/>
                <a:cs typeface="Verdana" panose="020B0604030504040204" pitchFamily="34" charset="0"/>
              </a:rPr>
              <a:t>full lifecycle management </a:t>
            </a:r>
            <a:r>
              <a:rPr lang="en-US" altLang="zh-CN" sz="1600" dirty="0" smtClean="0">
                <a:latin typeface="Verdana" panose="020B0604030504040204" pitchFamily="34" charset="0"/>
                <a:ea typeface="Verdana" panose="020B0604030504040204" pitchFamily="34" charset="0"/>
                <a:cs typeface="Verdana" panose="020B0604030504040204" pitchFamily="34" charset="0"/>
              </a:rPr>
              <a:t>models.</a:t>
            </a:r>
          </a:p>
          <a:p>
            <a:pPr marL="228600" marR="0" indent="-228600" fontAlgn="auto">
              <a:lnSpc>
                <a:spcPct val="110000"/>
              </a:lnSpc>
              <a:spcBef>
                <a:spcPts val="1000"/>
              </a:spcBef>
              <a:spcAft>
                <a:spcPts val="0"/>
              </a:spcAft>
              <a:buClrTx/>
              <a:buSzTx/>
              <a:buFont typeface="Calibri" panose="020F0502020204030204" pitchFamily="34" charset="0"/>
              <a:buChar char="›"/>
              <a:tabLst/>
              <a:defRPr/>
            </a:pPr>
            <a:r>
              <a:rPr lang="en-US" altLang="zh-CN" sz="16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Multi-Cloud </a:t>
            </a:r>
            <a:r>
              <a:rPr lang="en-US" altLang="zh-CN" sz="1600" b="1" dirty="0">
                <a:solidFill>
                  <a:srgbClr val="0070C0"/>
                </a:solidFill>
                <a:latin typeface="Verdana" panose="020B0604030504040204" pitchFamily="34" charset="0"/>
                <a:ea typeface="Verdana" panose="020B0604030504040204" pitchFamily="34" charset="0"/>
                <a:cs typeface="Verdana" panose="020B0604030504040204" pitchFamily="34" charset="0"/>
              </a:rPr>
              <a:t>Support </a:t>
            </a:r>
            <a:r>
              <a:rPr lang="en-US" altLang="zh-CN" sz="1600" dirty="0">
                <a:latin typeface="Verdana" panose="020B0604030504040204" pitchFamily="34" charset="0"/>
                <a:ea typeface="Verdana" panose="020B0604030504040204" pitchFamily="34" charset="0"/>
                <a:cs typeface="Verdana" panose="020B0604030504040204" pitchFamily="34" charset="0"/>
              </a:rPr>
              <a:t>- ONAP should support cloud agnostic model and </a:t>
            </a:r>
            <a:r>
              <a:rPr lang="en-US" altLang="zh-CN" sz="1600" u="sng" dirty="0">
                <a:latin typeface="Verdana" panose="020B0604030504040204" pitchFamily="34" charset="0"/>
                <a:ea typeface="Verdana" panose="020B0604030504040204" pitchFamily="34" charset="0"/>
                <a:cs typeface="Verdana" panose="020B0604030504040204" pitchFamily="34" charset="0"/>
              </a:rPr>
              <a:t>Multi-Cloud Adaption Layer </a:t>
            </a:r>
            <a:r>
              <a:rPr lang="en-US" altLang="zh-CN" sz="1600" dirty="0">
                <a:latin typeface="Verdana" panose="020B0604030504040204" pitchFamily="34" charset="0"/>
                <a:ea typeface="Verdana" panose="020B0604030504040204" pitchFamily="34" charset="0"/>
                <a:cs typeface="Verdana" panose="020B0604030504040204" pitchFamily="34" charset="0"/>
              </a:rPr>
              <a:t>while hiding infrastructure </a:t>
            </a:r>
            <a:r>
              <a:rPr lang="en-US" altLang="zh-CN" sz="1600" dirty="0" smtClean="0">
                <a:latin typeface="Verdana" panose="020B0604030504040204" pitchFamily="34" charset="0"/>
                <a:ea typeface="Verdana" panose="020B0604030504040204" pitchFamily="34" charset="0"/>
                <a:cs typeface="Verdana" panose="020B0604030504040204" pitchFamily="34" charset="0"/>
              </a:rPr>
              <a:t>details.</a:t>
            </a:r>
          </a:p>
          <a:p>
            <a:pPr marL="228600" marR="0" indent="-228600" fontAlgn="auto">
              <a:lnSpc>
                <a:spcPct val="110000"/>
              </a:lnSpc>
              <a:spcBef>
                <a:spcPts val="1000"/>
              </a:spcBef>
              <a:spcAft>
                <a:spcPts val="0"/>
              </a:spcAft>
              <a:buClrTx/>
              <a:buSzTx/>
              <a:buFont typeface="Calibri" panose="020F0502020204030204" pitchFamily="34" charset="0"/>
              <a:buChar char="›"/>
              <a:tabLst/>
              <a:defRPr/>
            </a:pPr>
            <a:r>
              <a:rPr lang="en-US" altLang="zh-CN" sz="2400" b="1" dirty="0" smtClean="0">
                <a:solidFill>
                  <a:srgbClr val="FF0000"/>
                </a:solidFill>
                <a:latin typeface="Segoe Print" panose="02000600000000000000" pitchFamily="2" charset="0"/>
                <a:ea typeface="Verdana" panose="020B0604030504040204" pitchFamily="34" charset="0"/>
                <a:cs typeface="Verdana" panose="020B0604030504040204" pitchFamily="34" charset="0"/>
              </a:rPr>
              <a:t>ONAP </a:t>
            </a:r>
            <a:r>
              <a:rPr lang="en-US" altLang="zh-CN" sz="2400" b="1" dirty="0">
                <a:solidFill>
                  <a:srgbClr val="FF0000"/>
                </a:solidFill>
                <a:latin typeface="Segoe Print" panose="02000600000000000000" pitchFamily="2" charset="0"/>
                <a:ea typeface="Verdana" panose="020B0604030504040204" pitchFamily="34" charset="0"/>
                <a:cs typeface="Verdana" panose="020B0604030504040204" pitchFamily="34" charset="0"/>
              </a:rPr>
              <a:t>Goal is: Modular, Model-driven, Microservices-based architecture</a:t>
            </a:r>
          </a:p>
          <a:p>
            <a:pPr marL="800100" lvl="1" indent="-342900">
              <a:lnSpc>
                <a:spcPct val="90000"/>
              </a:lnSpc>
              <a:spcBef>
                <a:spcPts val="1000"/>
              </a:spcBef>
              <a:buFont typeface="Courier New" panose="02070309020205020404" pitchFamily="49" charset="0"/>
              <a:buChar char="o"/>
              <a:defRPr/>
            </a:pPr>
            <a:r>
              <a:rPr lang="en-US" altLang="zh-CN" sz="1400" dirty="0">
                <a:latin typeface="Verdana" panose="020B0604030504040204" pitchFamily="34" charset="0"/>
                <a:ea typeface="Verdana" panose="020B0604030504040204" pitchFamily="34" charset="0"/>
                <a:cs typeface="Verdana" panose="020B0604030504040204" pitchFamily="34" charset="0"/>
              </a:rPr>
              <a:t>Models drive interfaces between layers/components</a:t>
            </a:r>
          </a:p>
          <a:p>
            <a:pPr marL="228600" lvl="0" indent="-228600">
              <a:lnSpc>
                <a:spcPct val="110000"/>
              </a:lnSpc>
              <a:spcBef>
                <a:spcPts val="1000"/>
              </a:spcBef>
              <a:buFont typeface="Calibri" panose="020F0502020204030204" pitchFamily="34" charset="0"/>
              <a:buChar char="›"/>
              <a:defRPr/>
            </a:pPr>
            <a:r>
              <a:rPr lang="en-US" altLang="zh-CN" sz="16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ONAP </a:t>
            </a:r>
            <a:r>
              <a:rPr lang="en-US" altLang="zh-CN" sz="1600" b="1" dirty="0">
                <a:solidFill>
                  <a:srgbClr val="0070C0"/>
                </a:solidFill>
                <a:latin typeface="Verdana" panose="020B0604030504040204" pitchFamily="34" charset="0"/>
                <a:ea typeface="Verdana" panose="020B0604030504040204" pitchFamily="34" charset="0"/>
                <a:cs typeface="Verdana" panose="020B0604030504040204" pitchFamily="34" charset="0"/>
              </a:rPr>
              <a:t>APIs </a:t>
            </a:r>
            <a:r>
              <a:rPr lang="en-US" altLang="zh-CN" sz="1600" b="1" dirty="0">
                <a:latin typeface="Verdana" panose="020B0604030504040204" pitchFamily="34" charset="0"/>
                <a:ea typeface="Verdana" panose="020B0604030504040204" pitchFamily="34" charset="0"/>
                <a:cs typeface="Verdana" panose="020B0604030504040204" pitchFamily="34" charset="0"/>
              </a:rPr>
              <a:t>- </a:t>
            </a:r>
            <a:r>
              <a:rPr lang="en-US" altLang="zh-CN" sz="1600" dirty="0">
                <a:latin typeface="Verdana" panose="020B0604030504040204" pitchFamily="34" charset="0"/>
                <a:ea typeface="Verdana" panose="020B0604030504040204" pitchFamily="34" charset="0"/>
                <a:cs typeface="Verdana" panose="020B0604030504040204" pitchFamily="34" charset="0"/>
              </a:rPr>
              <a:t>should define well-described and consistent NB-APIs at all layers</a:t>
            </a:r>
          </a:p>
          <a:p>
            <a:pPr marL="228600" lvl="0" indent="-228600">
              <a:lnSpc>
                <a:spcPct val="110000"/>
              </a:lnSpc>
              <a:spcBef>
                <a:spcPts val="1000"/>
              </a:spcBef>
              <a:buFont typeface="Calibri" panose="020F0502020204030204" pitchFamily="34" charset="0"/>
              <a:buChar char="›"/>
              <a:defRPr/>
            </a:pPr>
            <a:r>
              <a:rPr lang="en-US" altLang="zh-CN" sz="1600" b="1" dirty="0">
                <a:solidFill>
                  <a:srgbClr val="0070C0"/>
                </a:solidFill>
                <a:latin typeface="Verdana" panose="020B0604030504040204" pitchFamily="34" charset="0"/>
                <a:ea typeface="Verdana" panose="020B0604030504040204" pitchFamily="34" charset="0"/>
                <a:cs typeface="Verdana" panose="020B0604030504040204" pitchFamily="34" charset="0"/>
              </a:rPr>
              <a:t>Multi-vendor support</a:t>
            </a:r>
            <a:r>
              <a:rPr lang="en-US" altLang="zh-CN" sz="1600" b="1" dirty="0">
                <a:latin typeface="Verdana" panose="020B0604030504040204" pitchFamily="34" charset="0"/>
                <a:ea typeface="Verdana" panose="020B0604030504040204" pitchFamily="34" charset="0"/>
                <a:cs typeface="Verdana" panose="020B0604030504040204" pitchFamily="34" charset="0"/>
              </a:rPr>
              <a:t> - </a:t>
            </a:r>
            <a:r>
              <a:rPr lang="en-US" altLang="zh-CN" sz="1600" dirty="0">
                <a:latin typeface="Verdana" panose="020B0604030504040204" pitchFamily="34" charset="0"/>
                <a:ea typeface="Verdana" panose="020B0604030504040204" pitchFamily="34" charset="0"/>
                <a:cs typeface="Verdana" panose="020B0604030504040204" pitchFamily="34" charset="0"/>
              </a:rPr>
              <a:t>Keep flexible capability for commercial solution (no vendor lock-in) </a:t>
            </a:r>
          </a:p>
          <a:p>
            <a:pPr marL="228600" lvl="0" indent="-228600">
              <a:lnSpc>
                <a:spcPct val="110000"/>
              </a:lnSpc>
              <a:spcBef>
                <a:spcPts val="1000"/>
              </a:spcBef>
              <a:buFont typeface="Calibri" panose="020F0502020204030204" pitchFamily="34" charset="0"/>
              <a:buChar char="›"/>
              <a:defRPr/>
            </a:pPr>
            <a:r>
              <a:rPr lang="en-US" altLang="zh-CN" sz="1600" b="1" dirty="0">
                <a:solidFill>
                  <a:srgbClr val="0070C0"/>
                </a:solidFill>
                <a:latin typeface="Verdana" panose="020B0604030504040204" pitchFamily="34" charset="0"/>
                <a:ea typeface="Verdana" panose="020B0604030504040204" pitchFamily="34" charset="0"/>
                <a:cs typeface="Verdana" panose="020B0604030504040204" pitchFamily="34" charset="0"/>
              </a:rPr>
              <a:t>Unified Modeling</a:t>
            </a:r>
            <a:r>
              <a:rPr lang="en-US" altLang="zh-CN" sz="1600" b="1" dirty="0">
                <a:latin typeface="Verdana" panose="020B0604030504040204" pitchFamily="34" charset="0"/>
                <a:ea typeface="Verdana" panose="020B0604030504040204" pitchFamily="34" charset="0"/>
                <a:cs typeface="Verdana" panose="020B0604030504040204" pitchFamily="34" charset="0"/>
              </a:rPr>
              <a:t> – </a:t>
            </a:r>
            <a:r>
              <a:rPr lang="en-US" altLang="zh-CN" sz="1600" dirty="0">
                <a:latin typeface="Verdana" panose="020B0604030504040204" pitchFamily="34" charset="0"/>
                <a:ea typeface="Verdana" panose="020B0604030504040204" pitchFamily="34" charset="0"/>
                <a:cs typeface="Verdana" panose="020B0604030504040204" pitchFamily="34" charset="0"/>
              </a:rPr>
              <a:t>needed for integration across all modules: VES in DCAE, Logging &amp; monitor inside ONAP and </a:t>
            </a:r>
            <a:r>
              <a:rPr lang="en-US" altLang="zh-CN" sz="1600" dirty="0" smtClean="0">
                <a:latin typeface="Verdana" panose="020B0604030504040204" pitchFamily="34" charset="0"/>
                <a:ea typeface="Verdana" panose="020B0604030504040204" pitchFamily="34" charset="0"/>
                <a:cs typeface="Verdana" panose="020B0604030504040204" pitchFamily="34" charset="0"/>
              </a:rPr>
              <a:t>more</a:t>
            </a:r>
          </a:p>
          <a:p>
            <a:pPr marL="800100" lvl="1" indent="-342900">
              <a:lnSpc>
                <a:spcPct val="90000"/>
              </a:lnSpc>
              <a:spcBef>
                <a:spcPts val="1000"/>
              </a:spcBef>
              <a:buFont typeface="Courier New" panose="02070309020205020404" pitchFamily="49" charset="0"/>
              <a:buChar char="o"/>
              <a:defRPr/>
            </a:pPr>
            <a:r>
              <a:rPr lang="en-US" altLang="zh-CN" sz="1400" dirty="0" smtClean="0">
                <a:latin typeface="Verdana" panose="020B0604030504040204" pitchFamily="34" charset="0"/>
                <a:ea typeface="Verdana" panose="020B0604030504040204" pitchFamily="34" charset="0"/>
                <a:cs typeface="Verdana" panose="020B0604030504040204" pitchFamily="34" charset="0"/>
              </a:rPr>
              <a:t>TOSCA </a:t>
            </a:r>
            <a:r>
              <a:rPr lang="en-US" altLang="zh-CN" sz="1400" dirty="0">
                <a:latin typeface="Verdana" panose="020B0604030504040204" pitchFamily="34" charset="0"/>
                <a:ea typeface="Verdana" panose="020B0604030504040204" pitchFamily="34" charset="0"/>
                <a:cs typeface="Verdana" panose="020B0604030504040204" pitchFamily="34" charset="0"/>
              </a:rPr>
              <a:t>models for </a:t>
            </a:r>
            <a:r>
              <a:rPr lang="en-US" altLang="zh-CN" sz="1400" dirty="0" smtClean="0">
                <a:latin typeface="Verdana" panose="020B0604030504040204" pitchFamily="34" charset="0"/>
                <a:ea typeface="Verdana" panose="020B0604030504040204" pitchFamily="34" charset="0"/>
                <a:cs typeface="Verdana" panose="020B0604030504040204" pitchFamily="34" charset="0"/>
              </a:rPr>
              <a:t>network function, </a:t>
            </a:r>
          </a:p>
          <a:p>
            <a:pPr marL="800100" lvl="1" indent="-342900">
              <a:lnSpc>
                <a:spcPct val="90000"/>
              </a:lnSpc>
              <a:spcBef>
                <a:spcPts val="1000"/>
              </a:spcBef>
              <a:buFont typeface="Courier New" panose="02070309020205020404" pitchFamily="49" charset="0"/>
              <a:buChar char="o"/>
              <a:defRPr/>
            </a:pPr>
            <a:r>
              <a:rPr lang="en-US" altLang="zh-CN" sz="1400" dirty="0" smtClean="0">
                <a:latin typeface="Verdana" panose="020B0604030504040204" pitchFamily="34" charset="0"/>
                <a:ea typeface="Verdana" panose="020B0604030504040204" pitchFamily="34" charset="0"/>
                <a:cs typeface="Verdana" panose="020B0604030504040204" pitchFamily="34" charset="0"/>
              </a:rPr>
              <a:t>Simple/nested </a:t>
            </a:r>
            <a:r>
              <a:rPr lang="en-US" altLang="zh-CN" sz="1400" dirty="0">
                <a:latin typeface="Verdana" panose="020B0604030504040204" pitchFamily="34" charset="0"/>
                <a:ea typeface="Verdana" panose="020B0604030504040204" pitchFamily="34" charset="0"/>
                <a:cs typeface="Verdana" panose="020B0604030504040204" pitchFamily="34" charset="0"/>
              </a:rPr>
              <a:t>services augmented with BPMN, </a:t>
            </a:r>
            <a:endParaRPr lang="en-US" altLang="zh-CN" sz="1400" dirty="0" smtClean="0">
              <a:latin typeface="Verdana" panose="020B0604030504040204" pitchFamily="34" charset="0"/>
              <a:ea typeface="Verdana" panose="020B0604030504040204" pitchFamily="34" charset="0"/>
              <a:cs typeface="Verdana" panose="020B0604030504040204" pitchFamily="34" charset="0"/>
            </a:endParaRPr>
          </a:p>
          <a:p>
            <a:pPr marL="800100" lvl="1" indent="-342900">
              <a:lnSpc>
                <a:spcPct val="90000"/>
              </a:lnSpc>
              <a:spcBef>
                <a:spcPts val="1000"/>
              </a:spcBef>
              <a:buFont typeface="Courier New" panose="02070309020205020404" pitchFamily="49" charset="0"/>
              <a:buChar char="o"/>
              <a:defRPr/>
            </a:pPr>
            <a:r>
              <a:rPr lang="en-US" altLang="zh-CN" sz="1400" dirty="0" smtClean="0">
                <a:latin typeface="Verdana" panose="020B0604030504040204" pitchFamily="34" charset="0"/>
                <a:ea typeface="Verdana" panose="020B0604030504040204" pitchFamily="34" charset="0"/>
                <a:cs typeface="Verdana" panose="020B0604030504040204" pitchFamily="34" charset="0"/>
              </a:rPr>
              <a:t>Policy/Analytic </a:t>
            </a:r>
            <a:r>
              <a:rPr lang="en-US" altLang="zh-CN" sz="1400" dirty="0">
                <a:latin typeface="Verdana" panose="020B0604030504040204" pitchFamily="34" charset="0"/>
                <a:ea typeface="Verdana" panose="020B0604030504040204" pitchFamily="34" charset="0"/>
                <a:cs typeface="Verdana" panose="020B0604030504040204" pitchFamily="34" charset="0"/>
              </a:rPr>
              <a:t>design models, etc</a:t>
            </a:r>
            <a:r>
              <a:rPr lang="en-US" altLang="zh-CN" sz="1400" dirty="0" smtClean="0">
                <a:latin typeface="Verdana" panose="020B0604030504040204" pitchFamily="34" charset="0"/>
                <a:ea typeface="Verdana" panose="020B0604030504040204" pitchFamily="34" charset="0"/>
                <a:cs typeface="Verdana" panose="020B0604030504040204" pitchFamily="34" charset="0"/>
              </a:rPr>
              <a:t>.</a:t>
            </a:r>
            <a:endParaRPr lang="en-US" altLang="zh-CN" sz="1400" dirty="0">
              <a:latin typeface="Verdana" panose="020B0604030504040204" pitchFamily="34" charset="0"/>
              <a:ea typeface="Verdana" panose="020B0604030504040204" pitchFamily="34" charset="0"/>
              <a:cs typeface="Verdana" panose="020B060403050404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endParaRPr lang="en-US" altLang="zh-CN" sz="1400" dirty="0">
              <a:latin typeface="Verdana" panose="020B0604030504040204" pitchFamily="34" charset="0"/>
              <a:ea typeface="Verdana" panose="020B0604030504040204" pitchFamily="34" charset="0"/>
              <a:cs typeface="Verdana" panose="020B0604030504040204" pitchFamily="34" charset="0"/>
            </a:endParaRPr>
          </a:p>
        </p:txBody>
      </p:sp>
      <p:sp>
        <p:nvSpPr>
          <p:cNvPr id="7" name="Oval 6"/>
          <p:cNvSpPr/>
          <p:nvPr/>
        </p:nvSpPr>
        <p:spPr>
          <a:xfrm>
            <a:off x="145472" y="3034143"/>
            <a:ext cx="11592561" cy="1101437"/>
          </a:xfrm>
          <a:prstGeom prst="ellipse">
            <a:avLst/>
          </a:prstGeom>
          <a:noFill/>
          <a:ln w="571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30</a:t>
            </a:fld>
            <a:endParaRPr lang="en-US" dirty="0"/>
          </a:p>
        </p:txBody>
      </p:sp>
      <p:sp>
        <p:nvSpPr>
          <p:cNvPr id="3" name="Title 2"/>
          <p:cNvSpPr>
            <a:spLocks noGrp="1"/>
          </p:cNvSpPr>
          <p:nvPr>
            <p:ph type="title"/>
          </p:nvPr>
        </p:nvSpPr>
        <p:spPr/>
        <p:txBody>
          <a:bodyPr>
            <a:normAutofit fontScale="90000"/>
          </a:bodyPr>
          <a:lstStyle/>
          <a:p>
            <a:pPr algn="ctr"/>
            <a:r>
              <a:rPr lang="en-US" b="1" dirty="0"/>
              <a:t>Cloud Native </a:t>
            </a:r>
            <a:r>
              <a:rPr lang="en-US" b="1" dirty="0" smtClean="0"/>
              <a:t>Model – Service Mesh</a:t>
            </a:r>
            <a:endParaRPr lang="en-US" dirty="0"/>
          </a:p>
        </p:txBody>
      </p:sp>
      <p:sp>
        <p:nvSpPr>
          <p:cNvPr id="4" name="Text Placeholder 3"/>
          <p:cNvSpPr>
            <a:spLocks noGrp="1"/>
          </p:cNvSpPr>
          <p:nvPr>
            <p:ph type="body" sz="quarter" idx="10"/>
          </p:nvPr>
        </p:nvSpPr>
        <p:spPr>
          <a:xfrm>
            <a:off x="0" y="1059873"/>
            <a:ext cx="6192982" cy="5798127"/>
          </a:xfrm>
          <a:ln w="3175">
            <a:solidFill>
              <a:schemeClr val="tx1"/>
            </a:solidFill>
          </a:ln>
        </p:spPr>
        <p:txBody>
          <a:bodyPr>
            <a:normAutofit fontScale="40000" lnSpcReduction="20000"/>
          </a:bodyPr>
          <a:lstStyle/>
          <a:p>
            <a:pPr fontAlgn="base">
              <a:lnSpc>
                <a:spcPct val="110000"/>
              </a:lnSpc>
              <a:spcAft>
                <a:spcPct val="0"/>
              </a:spcAft>
              <a:buFont typeface="Calibri" panose="020F0502020204030204" pitchFamily="34" charset="0"/>
              <a:buChar char="›"/>
            </a:pPr>
            <a:r>
              <a:rPr lang="en-US" sz="4300" b="1" dirty="0">
                <a:solidFill>
                  <a:schemeClr val="tx1"/>
                </a:solidFill>
                <a:latin typeface="Verdana" panose="020B0604030504040204" pitchFamily="34" charset="0"/>
                <a:ea typeface="Verdana" panose="020B0604030504040204" pitchFamily="34" charset="0"/>
                <a:cs typeface="Verdana" panose="020B0604030504040204" pitchFamily="34" charset="0"/>
              </a:rPr>
              <a:t>Cloud native model combines the </a:t>
            </a:r>
            <a:r>
              <a:rPr lang="en-US" sz="4300" b="1"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microservices</a:t>
            </a:r>
            <a:r>
              <a:rPr lang="en-US" sz="4300" b="1" dirty="0">
                <a:solidFill>
                  <a:schemeClr val="tx1"/>
                </a:solidFill>
                <a:latin typeface="Verdana" panose="020B0604030504040204" pitchFamily="34" charset="0"/>
                <a:ea typeface="Verdana" panose="020B0604030504040204" pitchFamily="34" charset="0"/>
                <a:cs typeface="Verdana" panose="020B0604030504040204" pitchFamily="34" charset="0"/>
              </a:rPr>
              <a:t> approach of many small services with two additional factors: </a:t>
            </a:r>
          </a:p>
          <a:p>
            <a:pPr lvl="1"/>
            <a:r>
              <a:rPr lang="en-US" sz="4000" dirty="0">
                <a:solidFill>
                  <a:schemeClr val="tx1"/>
                </a:solidFill>
                <a:latin typeface="Verdana" panose="020B0604030504040204" pitchFamily="34" charset="0"/>
                <a:ea typeface="Verdana" panose="020B0604030504040204" pitchFamily="34" charset="0"/>
                <a:cs typeface="Verdana" panose="020B0604030504040204" pitchFamily="34" charset="0"/>
              </a:rPr>
              <a:t>containers (e.g</a:t>
            </a:r>
            <a:r>
              <a:rPr lang="en-US" sz="4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en-US" sz="40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4000" dirty="0" err="1">
                <a:solidFill>
                  <a:schemeClr val="tx1"/>
                </a:solidFill>
                <a:latin typeface="Verdana" panose="020B0604030504040204" pitchFamily="34" charset="0"/>
                <a:ea typeface="Verdana" panose="020B0604030504040204" pitchFamily="34" charset="0"/>
                <a:cs typeface="Verdana" panose="020B0604030504040204" pitchFamily="34" charset="0"/>
                <a:hlinkClick r:id="rId3"/>
              </a:rPr>
              <a:t>Docker</a:t>
            </a:r>
            <a:r>
              <a:rPr lang="en-US" sz="4000" dirty="0">
                <a:solidFill>
                  <a:schemeClr val="tx1"/>
                </a:solidFill>
                <a:latin typeface="Verdana" panose="020B0604030504040204" pitchFamily="34" charset="0"/>
                <a:ea typeface="Verdana" panose="020B0604030504040204" pitchFamily="34" charset="0"/>
                <a:cs typeface="Verdana" panose="020B0604030504040204" pitchFamily="34" charset="0"/>
              </a:rPr>
              <a:t>), which provide resource isolation and dependency management, and an </a:t>
            </a:r>
          </a:p>
          <a:p>
            <a:pPr lvl="1"/>
            <a:r>
              <a:rPr lang="en-US" sz="4000" dirty="0">
                <a:solidFill>
                  <a:schemeClr val="tx1"/>
                </a:solidFill>
                <a:latin typeface="Verdana" panose="020B0604030504040204" pitchFamily="34" charset="0"/>
                <a:ea typeface="Verdana" panose="020B0604030504040204" pitchFamily="34" charset="0"/>
                <a:cs typeface="Verdana" panose="020B0604030504040204" pitchFamily="34" charset="0"/>
              </a:rPr>
              <a:t>orchestration layer (e.g</a:t>
            </a:r>
            <a:r>
              <a:rPr lang="en-US" sz="4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en-US" sz="40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4000" dirty="0" err="1">
                <a:solidFill>
                  <a:schemeClr val="tx1"/>
                </a:solidFill>
                <a:latin typeface="Verdana" panose="020B0604030504040204" pitchFamily="34" charset="0"/>
                <a:ea typeface="Verdana" panose="020B0604030504040204" pitchFamily="34" charset="0"/>
                <a:cs typeface="Verdana" panose="020B0604030504040204" pitchFamily="34" charset="0"/>
                <a:hlinkClick r:id="rId4"/>
              </a:rPr>
              <a:t>Kubernetes</a:t>
            </a:r>
            <a:r>
              <a:rPr lang="en-US" sz="4000" dirty="0">
                <a:solidFill>
                  <a:schemeClr val="tx1"/>
                </a:solidFill>
                <a:latin typeface="Verdana" panose="020B0604030504040204" pitchFamily="34" charset="0"/>
                <a:ea typeface="Verdana" panose="020B0604030504040204" pitchFamily="34" charset="0"/>
                <a:cs typeface="Verdana" panose="020B0604030504040204" pitchFamily="34" charset="0"/>
              </a:rPr>
              <a:t>), which abstracts away the underlying hardware into a homogenous pool.</a:t>
            </a:r>
          </a:p>
          <a:p>
            <a:pPr fontAlgn="base">
              <a:lnSpc>
                <a:spcPct val="110000"/>
              </a:lnSpc>
              <a:spcAft>
                <a:spcPct val="0"/>
              </a:spcAft>
              <a:buFont typeface="Calibri" panose="020F0502020204030204" pitchFamily="34" charset="0"/>
              <a:buChar char="›"/>
            </a:pPr>
            <a:r>
              <a:rPr lang="en-US" sz="4300" b="1" dirty="0">
                <a:solidFill>
                  <a:schemeClr val="tx1"/>
                </a:solidFill>
                <a:latin typeface="Verdana" panose="020B0604030504040204" pitchFamily="34" charset="0"/>
                <a:ea typeface="Verdana" panose="020B0604030504040204" pitchFamily="34" charset="0"/>
                <a:cs typeface="Verdana" panose="020B0604030504040204" pitchFamily="34" charset="0"/>
              </a:rPr>
              <a:t>These </a:t>
            </a:r>
            <a:r>
              <a:rPr lang="en-US" sz="43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components </a:t>
            </a:r>
            <a:r>
              <a:rPr lang="en-US" sz="4300" b="1" dirty="0">
                <a:solidFill>
                  <a:schemeClr val="tx1"/>
                </a:solidFill>
                <a:latin typeface="Verdana" panose="020B0604030504040204" pitchFamily="34" charset="0"/>
                <a:ea typeface="Verdana" panose="020B0604030504040204" pitchFamily="34" charset="0"/>
                <a:cs typeface="Verdana" panose="020B0604030504040204" pitchFamily="34" charset="0"/>
              </a:rPr>
              <a:t>allow applications to </a:t>
            </a:r>
            <a:endParaRPr lang="en-US" sz="43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fontAlgn="base">
              <a:lnSpc>
                <a:spcPct val="110000"/>
              </a:lnSpc>
              <a:spcAft>
                <a:spcPct val="0"/>
              </a:spcAft>
              <a:buFont typeface="Calibri" panose="020F0502020204030204" pitchFamily="34" charset="0"/>
              <a:buChar char="›"/>
            </a:pPr>
            <a:r>
              <a:rPr lang="en-US" sz="4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adapt </a:t>
            </a:r>
            <a:r>
              <a:rPr lang="en-US" sz="4000" dirty="0">
                <a:solidFill>
                  <a:schemeClr val="tx1"/>
                </a:solidFill>
                <a:latin typeface="Verdana" panose="020B0604030504040204" pitchFamily="34" charset="0"/>
                <a:ea typeface="Verdana" panose="020B0604030504040204" pitchFamily="34" charset="0"/>
                <a:cs typeface="Verdana" panose="020B0604030504040204" pitchFamily="34" charset="0"/>
              </a:rPr>
              <a:t>with natural mechanisms for </a:t>
            </a:r>
            <a:r>
              <a:rPr lang="en-US" sz="4000" dirty="0">
                <a:solidFill>
                  <a:srgbClr val="0070C0"/>
                </a:solidFill>
                <a:latin typeface="Verdana" panose="020B0604030504040204" pitchFamily="34" charset="0"/>
                <a:ea typeface="Verdana" panose="020B0604030504040204" pitchFamily="34" charset="0"/>
                <a:cs typeface="Verdana" panose="020B0604030504040204" pitchFamily="34" charset="0"/>
              </a:rPr>
              <a:t>scaling</a:t>
            </a:r>
            <a:r>
              <a:rPr lang="en-US" sz="4000" dirty="0">
                <a:solidFill>
                  <a:schemeClr val="tx1"/>
                </a:solidFill>
                <a:latin typeface="Verdana" panose="020B0604030504040204" pitchFamily="34" charset="0"/>
                <a:ea typeface="Verdana" panose="020B0604030504040204" pitchFamily="34" charset="0"/>
                <a:cs typeface="Verdana" panose="020B0604030504040204" pitchFamily="34" charset="0"/>
              </a:rPr>
              <a:t> under load and </a:t>
            </a:r>
            <a:endParaRPr lang="en-US" sz="40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fontAlgn="base">
              <a:lnSpc>
                <a:spcPct val="110000"/>
              </a:lnSpc>
              <a:spcAft>
                <a:spcPct val="0"/>
              </a:spcAft>
              <a:buFont typeface="Calibri" panose="020F0502020204030204" pitchFamily="34" charset="0"/>
              <a:buChar char="›"/>
            </a:pPr>
            <a:r>
              <a:rPr lang="en-US" sz="4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for </a:t>
            </a:r>
            <a:r>
              <a:rPr lang="en-US" sz="4000" dirty="0">
                <a:solidFill>
                  <a:schemeClr val="tx1"/>
                </a:solidFill>
                <a:latin typeface="Verdana" panose="020B0604030504040204" pitchFamily="34" charset="0"/>
                <a:ea typeface="Verdana" panose="020B0604030504040204" pitchFamily="34" charset="0"/>
                <a:cs typeface="Verdana" panose="020B0604030504040204" pitchFamily="34" charset="0"/>
              </a:rPr>
              <a:t>handling the ever-present </a:t>
            </a:r>
            <a:r>
              <a:rPr lang="en-US" sz="4000" dirty="0">
                <a:solidFill>
                  <a:srgbClr val="0070C0"/>
                </a:solidFill>
                <a:latin typeface="Verdana" panose="020B0604030504040204" pitchFamily="34" charset="0"/>
                <a:ea typeface="Verdana" panose="020B0604030504040204" pitchFamily="34" charset="0"/>
                <a:cs typeface="Verdana" panose="020B0604030504040204" pitchFamily="34" charset="0"/>
              </a:rPr>
              <a:t>partial failures </a:t>
            </a:r>
            <a:r>
              <a:rPr lang="en-US" sz="4000" dirty="0">
                <a:solidFill>
                  <a:schemeClr val="tx1"/>
                </a:solidFill>
                <a:latin typeface="Verdana" panose="020B0604030504040204" pitchFamily="34" charset="0"/>
                <a:ea typeface="Verdana" panose="020B0604030504040204" pitchFamily="34" charset="0"/>
                <a:cs typeface="Verdana" panose="020B0604030504040204" pitchFamily="34" charset="0"/>
              </a:rPr>
              <a:t>of the cloud </a:t>
            </a:r>
            <a:r>
              <a:rPr lang="en-US" sz="4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environment</a:t>
            </a:r>
          </a:p>
          <a:p>
            <a:pPr fontAlgn="base">
              <a:lnSpc>
                <a:spcPct val="110000"/>
              </a:lnSpc>
              <a:spcAft>
                <a:spcPct val="0"/>
              </a:spcAft>
              <a:buFont typeface="Calibri" panose="020F0502020204030204" pitchFamily="34" charset="0"/>
              <a:buChar char="›"/>
            </a:pPr>
            <a:r>
              <a:rPr lang="en-US" sz="43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The </a:t>
            </a:r>
            <a:r>
              <a:rPr lang="en-US" sz="4300" b="1" dirty="0">
                <a:solidFill>
                  <a:srgbClr val="0070C0"/>
                </a:solidFill>
                <a:latin typeface="Verdana" panose="020B0604030504040204" pitchFamily="34" charset="0"/>
                <a:ea typeface="Verdana" panose="020B0604030504040204" pitchFamily="34" charset="0"/>
                <a:cs typeface="Verdana" panose="020B0604030504040204" pitchFamily="34" charset="0"/>
              </a:rPr>
              <a:t>library approach </a:t>
            </a:r>
            <a:r>
              <a:rPr lang="en-US" sz="4300" b="1" dirty="0">
                <a:solidFill>
                  <a:schemeClr val="tx1"/>
                </a:solidFill>
                <a:latin typeface="Verdana" panose="020B0604030504040204" pitchFamily="34" charset="0"/>
                <a:ea typeface="Verdana" panose="020B0604030504040204" pitchFamily="34" charset="0"/>
                <a:cs typeface="Verdana" panose="020B0604030504040204" pitchFamily="34" charset="0"/>
              </a:rPr>
              <a:t>is no longer feasible </a:t>
            </a:r>
            <a:endParaRPr lang="en-US" sz="43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fontAlgn="base">
              <a:lnSpc>
                <a:spcPct val="110000"/>
              </a:lnSpc>
              <a:spcAft>
                <a:spcPct val="0"/>
              </a:spcAft>
              <a:buFont typeface="Calibri" panose="020F0502020204030204" pitchFamily="34" charset="0"/>
              <a:buChar char="›"/>
            </a:pPr>
            <a:r>
              <a:rPr lang="en-US" sz="3800" dirty="0">
                <a:solidFill>
                  <a:schemeClr val="tx1"/>
                </a:solidFill>
                <a:latin typeface="Verdana" panose="020B0604030504040204" pitchFamily="34" charset="0"/>
                <a:ea typeface="Verdana" panose="020B0604030504040204" pitchFamily="34" charset="0"/>
                <a:cs typeface="Verdana" panose="020B0604030504040204" pitchFamily="34" charset="0"/>
              </a:rPr>
              <a:t>w</a:t>
            </a:r>
            <a:r>
              <a:rPr lang="en-US" sz="3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ith hundreds </a:t>
            </a:r>
            <a:r>
              <a:rPr lang="en-US" sz="3800" dirty="0">
                <a:solidFill>
                  <a:schemeClr val="tx1"/>
                </a:solidFill>
                <a:latin typeface="Verdana" panose="020B0604030504040204" pitchFamily="34" charset="0"/>
                <a:ea typeface="Verdana" panose="020B0604030504040204" pitchFamily="34" charset="0"/>
                <a:cs typeface="Verdana" panose="020B0604030504040204" pitchFamily="34" charset="0"/>
              </a:rPr>
              <a:t>of services or thousands of instances, and </a:t>
            </a:r>
            <a:endParaRPr lang="en-US" sz="38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fontAlgn="base">
              <a:lnSpc>
                <a:spcPct val="110000"/>
              </a:lnSpc>
              <a:spcAft>
                <a:spcPct val="0"/>
              </a:spcAft>
              <a:buFont typeface="Calibri" panose="020F0502020204030204" pitchFamily="34" charset="0"/>
              <a:buChar char="›"/>
            </a:pPr>
            <a:r>
              <a:rPr lang="en-US" sz="3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an </a:t>
            </a:r>
            <a:r>
              <a:rPr lang="en-US" sz="3800" dirty="0">
                <a:solidFill>
                  <a:schemeClr val="tx1"/>
                </a:solidFill>
                <a:latin typeface="Verdana" panose="020B0604030504040204" pitchFamily="34" charset="0"/>
                <a:ea typeface="Verdana" panose="020B0604030504040204" pitchFamily="34" charset="0"/>
                <a:cs typeface="Verdana" panose="020B0604030504040204" pitchFamily="34" charset="0"/>
              </a:rPr>
              <a:t>orchestration layer that’s rescheduling instances from moment to moment, </a:t>
            </a:r>
            <a:endParaRPr lang="en-US" sz="38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fontAlgn="base">
              <a:lnSpc>
                <a:spcPct val="110000"/>
              </a:lnSpc>
              <a:spcAft>
                <a:spcPct val="0"/>
              </a:spcAft>
              <a:buFont typeface="Calibri" panose="020F0502020204030204" pitchFamily="34" charset="0"/>
              <a:buChar char="›"/>
            </a:pPr>
            <a:r>
              <a:rPr lang="en-US" sz="3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the </a:t>
            </a:r>
            <a:r>
              <a:rPr lang="en-US" sz="3800" dirty="0">
                <a:solidFill>
                  <a:schemeClr val="tx1"/>
                </a:solidFill>
                <a:latin typeface="Verdana" panose="020B0604030504040204" pitchFamily="34" charset="0"/>
                <a:ea typeface="Verdana" panose="020B0604030504040204" pitchFamily="34" charset="0"/>
                <a:cs typeface="Verdana" panose="020B0604030504040204" pitchFamily="34" charset="0"/>
              </a:rPr>
              <a:t>path that a single request follows through the service topology can be incredibly complex, and since </a:t>
            </a:r>
            <a:endParaRPr lang="en-US" sz="38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fontAlgn="base">
              <a:lnSpc>
                <a:spcPct val="110000"/>
              </a:lnSpc>
              <a:spcAft>
                <a:spcPct val="0"/>
              </a:spcAft>
              <a:buFont typeface="Calibri" panose="020F0502020204030204" pitchFamily="34" charset="0"/>
              <a:buChar char="›"/>
            </a:pPr>
            <a:r>
              <a:rPr lang="en-US" sz="3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containers </a:t>
            </a:r>
            <a:r>
              <a:rPr lang="en-US" sz="3800" dirty="0">
                <a:solidFill>
                  <a:schemeClr val="tx1"/>
                </a:solidFill>
                <a:latin typeface="Verdana" panose="020B0604030504040204" pitchFamily="34" charset="0"/>
                <a:ea typeface="Verdana" panose="020B0604030504040204" pitchFamily="34" charset="0"/>
                <a:cs typeface="Verdana" panose="020B0604030504040204" pitchFamily="34" charset="0"/>
              </a:rPr>
              <a:t>make it easy for each service to be written in a different </a:t>
            </a:r>
            <a:r>
              <a:rPr lang="en-US" sz="3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language.</a:t>
            </a:r>
            <a:endParaRPr lang="en-US" sz="3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5" name="Text Placeholder 3"/>
          <p:cNvSpPr txBox="1">
            <a:spLocks/>
          </p:cNvSpPr>
          <p:nvPr/>
        </p:nvSpPr>
        <p:spPr>
          <a:xfrm>
            <a:off x="6192982" y="1059873"/>
            <a:ext cx="5999018" cy="5809444"/>
          </a:xfrm>
          <a:prstGeom prst="rect">
            <a:avLst/>
          </a:prstGeom>
          <a:ln w="3175">
            <a:solidFill>
              <a:schemeClr val="tx1"/>
            </a:solidFill>
          </a:ln>
        </p:spPr>
        <p:txBody>
          <a:bodyPr vert="horz" lIns="91440" tIns="45720" rIns="91440" bIns="45720" rtlCol="0">
            <a:normAutofit fontScale="40000" lnSpcReduction="20000"/>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fontAlgn="base">
              <a:lnSpc>
                <a:spcPct val="110000"/>
              </a:lnSpc>
              <a:spcAft>
                <a:spcPct val="0"/>
              </a:spcAft>
              <a:buFont typeface="Calibri" panose="020F0502020204030204" pitchFamily="34" charset="0"/>
              <a:buChar char="›"/>
            </a:pPr>
            <a:r>
              <a:rPr lang="en-US" sz="43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This combination of complexity and criticality motivates the need for </a:t>
            </a:r>
            <a:r>
              <a:rPr lang="en-US" sz="43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service mesh </a:t>
            </a:r>
            <a:r>
              <a:rPr lang="en-US" sz="43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 dedicated layer for: </a:t>
            </a:r>
            <a:endParaRPr lang="en-US" sz="37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fontAlgn="base">
              <a:lnSpc>
                <a:spcPct val="110000"/>
              </a:lnSpc>
              <a:spcAft>
                <a:spcPct val="0"/>
              </a:spcAft>
              <a:buFont typeface="Calibri" panose="020F0502020204030204" pitchFamily="34" charset="0"/>
              <a:buChar char="›"/>
            </a:pPr>
            <a:r>
              <a:rPr lang="en-US" sz="35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 safe, fast and reliable service-to-service communication decoupled from application code,</a:t>
            </a:r>
          </a:p>
          <a:p>
            <a:pPr lvl="1" fontAlgn="base">
              <a:lnSpc>
                <a:spcPct val="110000"/>
              </a:lnSpc>
              <a:spcAft>
                <a:spcPct val="0"/>
              </a:spcAft>
              <a:buFont typeface="Calibri" panose="020F0502020204030204" pitchFamily="34" charset="0"/>
              <a:buChar char="›"/>
            </a:pPr>
            <a:r>
              <a:rPr lang="en-US" sz="35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service mesh is able to capture the highly dynamic nature of the underlying environment and</a:t>
            </a:r>
          </a:p>
          <a:p>
            <a:pPr lvl="1" fontAlgn="base">
              <a:lnSpc>
                <a:spcPct val="110000"/>
              </a:lnSpc>
              <a:spcAft>
                <a:spcPct val="0"/>
              </a:spcAft>
              <a:buFont typeface="Calibri" panose="020F0502020204030204" pitchFamily="34" charset="0"/>
              <a:buChar char="›"/>
            </a:pPr>
            <a:r>
              <a:rPr lang="en-US" sz="35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it’s needed for building a cloud native application</a:t>
            </a:r>
          </a:p>
          <a:p>
            <a:pPr lvl="1" fontAlgn="base">
              <a:lnSpc>
                <a:spcPct val="110000"/>
              </a:lnSpc>
              <a:spcAft>
                <a:spcPct val="0"/>
              </a:spcAft>
              <a:buFont typeface="Calibri" panose="020F0502020204030204" pitchFamily="34" charset="0"/>
              <a:buChar char="›"/>
            </a:pPr>
            <a:r>
              <a:rPr lang="en-US" sz="35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service mesh is typically implemented as an array of lightweight </a:t>
            </a:r>
            <a:r>
              <a:rPr lang="en-US" sz="3500" dirty="0" smtClean="0">
                <a:solidFill>
                  <a:schemeClr val="accent5"/>
                </a:solidFill>
                <a:latin typeface="Verdana" panose="020B0604030504040204" pitchFamily="34" charset="0"/>
                <a:ea typeface="Verdana" panose="020B0604030504040204" pitchFamily="34" charset="0"/>
                <a:cs typeface="Verdana" panose="020B0604030504040204" pitchFamily="34" charset="0"/>
              </a:rPr>
              <a:t>network proxies (sidecar) </a:t>
            </a:r>
            <a:r>
              <a:rPr lang="en-US" sz="35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that are deployed alongside application code, without the application needing to be aware</a:t>
            </a:r>
          </a:p>
          <a:p>
            <a:pPr lvl="1" fontAlgn="base">
              <a:lnSpc>
                <a:spcPct val="110000"/>
              </a:lnSpc>
              <a:spcAft>
                <a:spcPct val="0"/>
              </a:spcAft>
              <a:buFont typeface="Calibri" panose="020F0502020204030204" pitchFamily="34" charset="0"/>
              <a:buChar char="›"/>
            </a:pPr>
            <a:r>
              <a:rPr lang="en-US" sz="35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The requirements for </a:t>
            </a:r>
            <a:r>
              <a:rPr lang="en-US" sz="35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serverless</a:t>
            </a:r>
            <a:r>
              <a:rPr lang="en-US" sz="35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computing (e.g. Amazon’s </a:t>
            </a:r>
            <a:r>
              <a:rPr lang="en-US" sz="3500" dirty="0" smtClean="0">
                <a:solidFill>
                  <a:schemeClr val="tx1"/>
                </a:solidFill>
                <a:latin typeface="Verdana" panose="020B0604030504040204" pitchFamily="34" charset="0"/>
                <a:ea typeface="Verdana" panose="020B0604030504040204" pitchFamily="34" charset="0"/>
                <a:cs typeface="Verdana" panose="020B0604030504040204" pitchFamily="34" charset="0"/>
                <a:hlinkClick r:id="rId5"/>
              </a:rPr>
              <a:t>Lambda</a:t>
            </a:r>
            <a:r>
              <a:rPr lang="en-US" sz="35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fit directly into the service mesh’s model of naming and linking, and form a natural extension of its role in the cloud native ecosystem.</a:t>
            </a:r>
          </a:p>
          <a:p>
            <a:pPr fontAlgn="base">
              <a:lnSpc>
                <a:spcPct val="110000"/>
              </a:lnSpc>
              <a:spcAft>
                <a:spcPct val="0"/>
              </a:spcAft>
              <a:buFont typeface="Calibri" panose="020F0502020204030204" pitchFamily="34" charset="0"/>
              <a:buChar char="›"/>
            </a:pPr>
            <a:r>
              <a:rPr lang="en-US" sz="4300" b="1" dirty="0" smtClean="0">
                <a:solidFill>
                  <a:schemeClr val="tx1"/>
                </a:solidFill>
              </a:rPr>
              <a:t>High-traffic companies like </a:t>
            </a:r>
            <a:r>
              <a:rPr lang="en-US" sz="4300" b="1" dirty="0" err="1" smtClean="0">
                <a:solidFill>
                  <a:srgbClr val="0070C0"/>
                </a:solidFill>
              </a:rPr>
              <a:t>Paypal</a:t>
            </a:r>
            <a:r>
              <a:rPr lang="en-US" sz="4300" b="1" dirty="0" smtClean="0">
                <a:solidFill>
                  <a:schemeClr val="tx1"/>
                </a:solidFill>
              </a:rPr>
              <a:t>, </a:t>
            </a:r>
            <a:r>
              <a:rPr lang="en-US" sz="4300" b="1" dirty="0" smtClean="0">
                <a:solidFill>
                  <a:srgbClr val="0070C0"/>
                </a:solidFill>
              </a:rPr>
              <a:t>Ticketmaster</a:t>
            </a:r>
            <a:r>
              <a:rPr lang="en-US" sz="4300" b="1" dirty="0" smtClean="0">
                <a:solidFill>
                  <a:schemeClr val="tx1"/>
                </a:solidFill>
              </a:rPr>
              <a:t>, and </a:t>
            </a:r>
            <a:r>
              <a:rPr lang="en-US" sz="4300" b="1" dirty="0" smtClean="0">
                <a:solidFill>
                  <a:srgbClr val="0070C0"/>
                </a:solidFill>
              </a:rPr>
              <a:t>Credit Karma </a:t>
            </a:r>
            <a:r>
              <a:rPr lang="en-US" sz="4300" b="1" dirty="0" smtClean="0">
                <a:solidFill>
                  <a:schemeClr val="tx1"/>
                </a:solidFill>
              </a:rPr>
              <a:t>have all added a service mesh to their production applications</a:t>
            </a:r>
          </a:p>
          <a:p>
            <a:pPr lvl="1" fontAlgn="base">
              <a:lnSpc>
                <a:spcPct val="110000"/>
              </a:lnSpc>
              <a:spcAft>
                <a:spcPct val="0"/>
              </a:spcAft>
              <a:buFont typeface="Calibri" panose="020F0502020204030204" pitchFamily="34" charset="0"/>
              <a:buChar char="›"/>
            </a:pPr>
            <a:r>
              <a:rPr lang="en-US" sz="4000" dirty="0" smtClean="0">
                <a:solidFill>
                  <a:schemeClr val="tx1"/>
                </a:solidFill>
              </a:rPr>
              <a:t>this January, </a:t>
            </a:r>
            <a:r>
              <a:rPr lang="en-US" sz="4000" dirty="0" err="1" smtClean="0">
                <a:solidFill>
                  <a:schemeClr val="tx1"/>
                </a:solidFill>
                <a:hlinkClick r:id="rId6"/>
              </a:rPr>
              <a:t>Linkerd</a:t>
            </a:r>
            <a:r>
              <a:rPr lang="en-US" sz="4000" dirty="0" smtClean="0">
                <a:solidFill>
                  <a:schemeClr val="tx1"/>
                </a:solidFill>
              </a:rPr>
              <a:t>, the open source service mesh for cloud native applications, became an official project of the Cloud Native Computing Foundation.</a:t>
            </a:r>
            <a:r>
              <a:rPr lang="en-US" b="1" dirty="0" smtClean="0"/>
              <a:t>	 </a:t>
            </a:r>
          </a:p>
          <a:p>
            <a:pPr marL="0" indent="0">
              <a:buFont typeface="Arial" charset="0"/>
              <a:buNone/>
            </a:pPr>
            <a:r>
              <a:rPr lang="en-US" sz="3700" b="1" dirty="0" smtClean="0">
                <a:solidFill>
                  <a:schemeClr val="accent5"/>
                </a:solidFill>
              </a:rPr>
              <a:t>REF: Pragmatic Microservices by</a:t>
            </a:r>
            <a:r>
              <a:rPr lang="en-US" sz="3700" b="1" dirty="0" smtClean="0"/>
              <a:t> </a:t>
            </a:r>
            <a:r>
              <a:rPr lang="en-US" sz="3700" dirty="0" err="1" smtClean="0">
                <a:hlinkClick r:id="rId7"/>
              </a:rPr>
              <a:t>Kasun</a:t>
            </a:r>
            <a:r>
              <a:rPr lang="en-US" sz="3700" dirty="0" smtClean="0">
                <a:hlinkClick r:id="rId7"/>
              </a:rPr>
              <a:t> </a:t>
            </a:r>
            <a:r>
              <a:rPr lang="en-US" sz="3700" dirty="0" err="1" smtClean="0">
                <a:hlinkClick r:id="rId7"/>
              </a:rPr>
              <a:t>Indrasiri</a:t>
            </a:r>
            <a:endParaRPr lang="en-US" sz="3700" b="1" dirty="0" smtClean="0"/>
          </a:p>
          <a:p>
            <a:pPr marL="0" indent="0">
              <a:buFont typeface="Arial" charset="0"/>
              <a:buNone/>
            </a:pPr>
            <a:endParaRPr lang="en-US" sz="3700" dirty="0"/>
          </a:p>
        </p:txBody>
      </p:sp>
    </p:spTree>
    <p:extLst>
      <p:ext uri="{BB962C8B-B14F-4D97-AF65-F5344CB8AC3E}">
        <p14:creationId xmlns:p14="http://schemas.microsoft.com/office/powerpoint/2010/main" val="3732655077"/>
      </p:ext>
    </p:extLst>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31</a:t>
            </a:fld>
            <a:endParaRPr lang="en-US" dirty="0"/>
          </a:p>
        </p:txBody>
      </p:sp>
      <p:sp>
        <p:nvSpPr>
          <p:cNvPr id="3" name="Title 2"/>
          <p:cNvSpPr>
            <a:spLocks noGrp="1"/>
          </p:cNvSpPr>
          <p:nvPr>
            <p:ph type="title"/>
          </p:nvPr>
        </p:nvSpPr>
        <p:spPr/>
        <p:txBody>
          <a:bodyPr>
            <a:normAutofit fontScale="90000"/>
          </a:bodyPr>
          <a:lstStyle/>
          <a:p>
            <a:pPr algn="ctr"/>
            <a:r>
              <a:rPr lang="en-US" b="1" dirty="0" smtClean="0"/>
              <a:t>Service Mesh </a:t>
            </a:r>
            <a:r>
              <a:rPr lang="en-US" b="1" dirty="0" smtClean="0"/>
              <a:t>…</a:t>
            </a:r>
            <a:endParaRPr lang="en-US" b="1" dirty="0"/>
          </a:p>
        </p:txBody>
      </p:sp>
      <p:sp>
        <p:nvSpPr>
          <p:cNvPr id="4" name="Text Placeholder 3"/>
          <p:cNvSpPr>
            <a:spLocks noGrp="1"/>
          </p:cNvSpPr>
          <p:nvPr>
            <p:ph type="body" sz="quarter" idx="10"/>
          </p:nvPr>
        </p:nvSpPr>
        <p:spPr>
          <a:xfrm>
            <a:off x="314325" y="1065502"/>
            <a:ext cx="5140902" cy="2062162"/>
          </a:xfrm>
          <a:ln w="3175">
            <a:solidFill>
              <a:schemeClr val="tx1"/>
            </a:solidFill>
          </a:ln>
        </p:spPr>
        <p:txBody>
          <a:bodyPr>
            <a:normAutofit fontScale="77500" lnSpcReduction="20000"/>
          </a:bodyPr>
          <a:lstStyle/>
          <a:p>
            <a:pPr marL="0" indent="0">
              <a:buNone/>
            </a:pPr>
            <a:r>
              <a:rPr lang="en-US" sz="3600" b="1" dirty="0">
                <a:solidFill>
                  <a:schemeClr val="tx1"/>
                </a:solidFill>
                <a:latin typeface="Vrinda" panose="020B0502040204020203" pitchFamily="34" charset="0"/>
                <a:cs typeface="Vrinda" panose="020B0502040204020203" pitchFamily="34" charset="0"/>
              </a:rPr>
              <a:t>Service Mesh (sidecar proxy):</a:t>
            </a:r>
            <a:r>
              <a:rPr lang="en-US" sz="3600" dirty="0">
                <a:solidFill>
                  <a:schemeClr val="tx1"/>
                </a:solidFill>
                <a:latin typeface="Vrinda" panose="020B0502040204020203" pitchFamily="34" charset="0"/>
                <a:cs typeface="Vrinda" panose="020B0502040204020203" pitchFamily="34" charset="0"/>
              </a:rPr>
              <a:t> </a:t>
            </a:r>
          </a:p>
          <a:p>
            <a:pPr marL="285750" indent="-285750" fontAlgn="base">
              <a:buFont typeface="Vrinda" panose="020B0502040204020203" pitchFamily="34" charset="0"/>
              <a:buChar char="›"/>
            </a:pP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a critical component of the </a:t>
            </a: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cloud-native </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stack</a:t>
            </a:r>
          </a:p>
          <a:p>
            <a:pPr marL="285750" indent="-285750" fontAlgn="base">
              <a:buFont typeface="Vrinda" panose="020B0502040204020203" pitchFamily="34" charset="0"/>
              <a:buChar char="›"/>
            </a:pP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a networking model, a layer of abstraction sitting above TCP/IP</a:t>
            </a:r>
          </a:p>
          <a:p>
            <a:pPr marL="285750" indent="-285750" fontAlgn="base">
              <a:buFont typeface="Vrinda" panose="020B0502040204020203" pitchFamily="34" charset="0"/>
              <a:buChar char="›"/>
            </a:pP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L3/L4 </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network is </a:t>
            </a: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always present </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and capable of delivering bytes from </a:t>
            </a: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point-to-point</a:t>
            </a:r>
            <a:endPar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en-US" dirty="0"/>
          </a:p>
        </p:txBody>
      </p:sp>
      <p:sp>
        <p:nvSpPr>
          <p:cNvPr id="6" name="Text Placeholder 3"/>
          <p:cNvSpPr txBox="1">
            <a:spLocks/>
          </p:cNvSpPr>
          <p:nvPr/>
        </p:nvSpPr>
        <p:spPr>
          <a:xfrm>
            <a:off x="5455227" y="1065502"/>
            <a:ext cx="5140902" cy="2062162"/>
          </a:xfrm>
          <a:prstGeom prst="rect">
            <a:avLst/>
          </a:prstGeom>
          <a:ln w="3175">
            <a:solidFill>
              <a:schemeClr val="tx1"/>
            </a:solidFill>
          </a:ln>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fontAlgn="base">
              <a:buFont typeface="Vrinda" panose="020B0502040204020203" pitchFamily="34" charset="0"/>
              <a:buChar char="›"/>
            </a:pP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assumes the network is unreliable </a:t>
            </a:r>
          </a:p>
          <a:p>
            <a:pPr lvl="1" fontAlgn="base">
              <a:buFont typeface="Courier New" panose="02070309020205020404" pitchFamily="49" charset="0"/>
              <a:buChar char="o"/>
            </a:pPr>
            <a:r>
              <a:rPr lang="en-US" sz="1600" b="1" dirty="0" err="1">
                <a:solidFill>
                  <a:schemeClr val="tx1"/>
                </a:solidFill>
                <a:latin typeface="Verdana" panose="020B0604030504040204" pitchFamily="34" charset="0"/>
                <a:ea typeface="Verdana" panose="020B0604030504040204" pitchFamily="34" charset="0"/>
                <a:cs typeface="Verdana" panose="020B0604030504040204" pitchFamily="34" charset="0"/>
              </a:rPr>
              <a:t>i</a:t>
            </a:r>
            <a:r>
              <a:rPr lang="en-US" sz="1600"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e</a:t>
            </a: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must be capable of handling network failures</a:t>
            </a:r>
          </a:p>
          <a:p>
            <a:pPr marL="285750" indent="-285750" fontAlgn="base">
              <a:buFont typeface="Vrinda" panose="020B0502040204020203" pitchFamily="34" charset="0"/>
              <a:buChar char="›"/>
            </a:pP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s</a:t>
            </a: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ervice mesh is decoupled from the application code but</a:t>
            </a:r>
          </a:p>
          <a:p>
            <a:pPr lvl="1" fontAlgn="base">
              <a:buFont typeface="Courier New" panose="02070309020205020404" pitchFamily="49" charset="0"/>
              <a:buChar char="o"/>
            </a:pP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can capture the highly dynamic nature of the underlying environment </a:t>
            </a:r>
          </a:p>
          <a:p>
            <a:pPr marL="0" indent="0">
              <a:buFont typeface="Arial" charset="0"/>
              <a:buNone/>
            </a:pPr>
            <a:endParaRPr lang="en-US" dirty="0"/>
          </a:p>
        </p:txBody>
      </p:sp>
      <p:pic>
        <p:nvPicPr>
          <p:cNvPr id="7" name="Picture 6"/>
          <p:cNvPicPr>
            <a:picLocks noChangeAspect="1"/>
          </p:cNvPicPr>
          <p:nvPr/>
        </p:nvPicPr>
        <p:blipFill>
          <a:blip r:embed="rId3"/>
          <a:stretch>
            <a:fillRect/>
          </a:stretch>
        </p:blipFill>
        <p:spPr>
          <a:xfrm>
            <a:off x="314961" y="3283526"/>
            <a:ext cx="10610850" cy="3006869"/>
          </a:xfrm>
          <a:prstGeom prst="rect">
            <a:avLst/>
          </a:prstGeom>
        </p:spPr>
      </p:pic>
      <p:sp>
        <p:nvSpPr>
          <p:cNvPr id="8" name="TextBox 7"/>
          <p:cNvSpPr txBox="1"/>
          <p:nvPr/>
        </p:nvSpPr>
        <p:spPr>
          <a:xfrm>
            <a:off x="2312907" y="5921063"/>
            <a:ext cx="9559476" cy="369332"/>
          </a:xfrm>
          <a:prstGeom prst="rect">
            <a:avLst/>
          </a:prstGeom>
          <a:noFill/>
        </p:spPr>
        <p:txBody>
          <a:bodyPr wrap="none" rtlCol="0">
            <a:spAutoFit/>
          </a:bodyPr>
          <a:lstStyle/>
          <a:p>
            <a:r>
              <a:rPr lang="en-US" dirty="0" smtClean="0">
                <a:hlinkClick r:id="rId4"/>
              </a:rPr>
              <a:t>REF - https</a:t>
            </a:r>
            <a:r>
              <a:rPr lang="en-US" dirty="0">
                <a:hlinkClick r:id="rId4"/>
              </a:rPr>
              <a:t>://</a:t>
            </a:r>
            <a:r>
              <a:rPr lang="en-US" dirty="0" smtClean="0">
                <a:hlinkClick r:id="rId4"/>
              </a:rPr>
              <a:t>medium.com/microservices-in-practice/service-mesh-for-microservices-2953109a3c9a</a:t>
            </a:r>
            <a:r>
              <a:rPr lang="en-US" dirty="0" smtClean="0"/>
              <a:t> </a:t>
            </a:r>
            <a:endParaRPr lang="en-US" dirty="0"/>
          </a:p>
        </p:txBody>
      </p:sp>
    </p:spTree>
    <p:extLst>
      <p:ext uri="{BB962C8B-B14F-4D97-AF65-F5344CB8AC3E}">
        <p14:creationId xmlns:p14="http://schemas.microsoft.com/office/powerpoint/2010/main" val="3134974378"/>
      </p:ext>
    </p:extLst>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32</a:t>
            </a:fld>
            <a:endParaRPr lang="en-US" dirty="0"/>
          </a:p>
        </p:txBody>
      </p:sp>
      <p:sp>
        <p:nvSpPr>
          <p:cNvPr id="3" name="Title 2"/>
          <p:cNvSpPr>
            <a:spLocks noGrp="1"/>
          </p:cNvSpPr>
          <p:nvPr>
            <p:ph type="title"/>
          </p:nvPr>
        </p:nvSpPr>
        <p:spPr/>
        <p:txBody>
          <a:bodyPr>
            <a:normAutofit fontScale="90000"/>
          </a:bodyPr>
          <a:lstStyle/>
          <a:p>
            <a:pPr algn="ctr"/>
            <a:r>
              <a:rPr lang="en-US" b="1" dirty="0" smtClean="0"/>
              <a:t>Service Mesh </a:t>
            </a:r>
            <a:endParaRPr lang="en-US" dirty="0"/>
          </a:p>
        </p:txBody>
      </p:sp>
      <p:sp>
        <p:nvSpPr>
          <p:cNvPr id="4" name="Text Placeholder 3"/>
          <p:cNvSpPr>
            <a:spLocks noGrp="1"/>
          </p:cNvSpPr>
          <p:nvPr>
            <p:ph type="body" sz="quarter" idx="10"/>
          </p:nvPr>
        </p:nvSpPr>
        <p:spPr>
          <a:xfrm>
            <a:off x="0" y="1101436"/>
            <a:ext cx="3719945" cy="5402755"/>
          </a:xfrm>
          <a:ln w="3175">
            <a:solidFill>
              <a:schemeClr val="tx1"/>
            </a:solidFill>
          </a:ln>
        </p:spPr>
        <p:txBody>
          <a:bodyPr>
            <a:normAutofit fontScale="62500" lnSpcReduction="20000"/>
          </a:bodyPr>
          <a:lstStyle/>
          <a:p>
            <a:pPr marL="0" indent="0">
              <a:buNone/>
            </a:pPr>
            <a:r>
              <a:rPr lang="en-US" sz="29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Business Logic</a:t>
            </a:r>
            <a:endParaRPr lang="en-US" sz="2900" b="1" dirty="0">
              <a:solidFill>
                <a:srgbClr val="0070C0"/>
              </a:solidFill>
              <a:latin typeface="Verdana" panose="020B0604030504040204" pitchFamily="34" charset="0"/>
              <a:ea typeface="Verdana" panose="020B0604030504040204" pitchFamily="34" charset="0"/>
              <a:cs typeface="Verdana" panose="020B0604030504040204" pitchFamily="34" charset="0"/>
            </a:endParaRPr>
          </a:p>
          <a:p>
            <a:pPr>
              <a:lnSpc>
                <a:spcPct val="100000"/>
              </a:lnSpc>
              <a:buFont typeface="Calibri" panose="020F0502020204030204" pitchFamily="34" charset="0"/>
              <a:buChar char="›"/>
            </a:pPr>
            <a:r>
              <a:rPr lang="en-US" sz="2500" dirty="0">
                <a:solidFill>
                  <a:schemeClr val="tx1"/>
                </a:solidFill>
                <a:latin typeface="Verdana" panose="020B0604030504040204" pitchFamily="34" charset="0"/>
                <a:ea typeface="Verdana" panose="020B0604030504040204" pitchFamily="34" charset="0"/>
                <a:cs typeface="Verdana" panose="020B0604030504040204" pitchFamily="34" charset="0"/>
              </a:rPr>
              <a:t>I</a:t>
            </a:r>
            <a:r>
              <a:rPr lang="en-US" sz="25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mplements </a:t>
            </a:r>
            <a:r>
              <a:rPr lang="en-US" sz="2500" dirty="0">
                <a:solidFill>
                  <a:schemeClr val="tx1"/>
                </a:solidFill>
                <a:latin typeface="Verdana" panose="020B0604030504040204" pitchFamily="34" charset="0"/>
                <a:ea typeface="Verdana" panose="020B0604030504040204" pitchFamily="34" charset="0"/>
                <a:cs typeface="Verdana" panose="020B0604030504040204" pitchFamily="34" charset="0"/>
              </a:rPr>
              <a:t>the business functionalities, </a:t>
            </a:r>
            <a:endParaRPr lang="en-US" sz="25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nSpc>
                <a:spcPct val="100000"/>
              </a:lnSpc>
              <a:buFont typeface="Calibri" panose="020F0502020204030204" pitchFamily="34" charset="0"/>
              <a:buChar char="›"/>
            </a:pPr>
            <a:r>
              <a:rPr lang="en-US" sz="2500" dirty="0">
                <a:solidFill>
                  <a:schemeClr val="tx1"/>
                </a:solidFill>
                <a:latin typeface="Verdana" panose="020B0604030504040204" pitchFamily="34" charset="0"/>
                <a:ea typeface="Verdana" panose="020B0604030504040204" pitchFamily="34" charset="0"/>
                <a:cs typeface="Verdana" panose="020B0604030504040204" pitchFamily="34" charset="0"/>
              </a:rPr>
              <a:t>C</a:t>
            </a:r>
            <a:r>
              <a:rPr lang="en-US" sz="25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omputations </a:t>
            </a:r>
            <a:r>
              <a:rPr lang="en-US" sz="2500" dirty="0">
                <a:solidFill>
                  <a:schemeClr val="tx1"/>
                </a:solidFill>
                <a:latin typeface="Verdana" panose="020B0604030504040204" pitchFamily="34" charset="0"/>
                <a:ea typeface="Verdana" panose="020B0604030504040204" pitchFamily="34" charset="0"/>
                <a:cs typeface="Verdana" panose="020B0604030504040204" pitchFamily="34" charset="0"/>
              </a:rPr>
              <a:t>and service </a:t>
            </a:r>
            <a:r>
              <a:rPr lang="en-US" sz="25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composition, integration </a:t>
            </a:r>
            <a:r>
              <a:rPr lang="en-US" sz="2500" dirty="0">
                <a:solidFill>
                  <a:schemeClr val="tx1"/>
                </a:solidFill>
                <a:latin typeface="Verdana" panose="020B0604030504040204" pitchFamily="34" charset="0"/>
                <a:ea typeface="Verdana" panose="020B0604030504040204" pitchFamily="34" charset="0"/>
                <a:cs typeface="Verdana" panose="020B0604030504040204" pitchFamily="34" charset="0"/>
              </a:rPr>
              <a:t>logic, </a:t>
            </a:r>
            <a:endParaRPr lang="en-US" sz="25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nSpc>
                <a:spcPct val="100000"/>
              </a:lnSpc>
              <a:buFont typeface="Calibri" panose="020F0502020204030204" pitchFamily="34" charset="0"/>
              <a:buChar char="›"/>
            </a:pPr>
            <a:r>
              <a:rPr lang="en-US" sz="2500" dirty="0">
                <a:solidFill>
                  <a:schemeClr val="tx1"/>
                </a:solidFill>
                <a:latin typeface="Verdana" panose="020B0604030504040204" pitchFamily="34" charset="0"/>
                <a:ea typeface="Verdana" panose="020B0604030504040204" pitchFamily="34" charset="0"/>
                <a:cs typeface="Verdana" panose="020B0604030504040204" pitchFamily="34" charset="0"/>
              </a:rPr>
              <a:t>C</a:t>
            </a:r>
            <a:r>
              <a:rPr lang="en-US" sz="25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omplex </a:t>
            </a:r>
            <a:r>
              <a:rPr lang="en-US" sz="2500" dirty="0">
                <a:solidFill>
                  <a:schemeClr val="tx1"/>
                </a:solidFill>
                <a:latin typeface="Verdana" panose="020B0604030504040204" pitchFamily="34" charset="0"/>
                <a:ea typeface="Verdana" panose="020B0604030504040204" pitchFamily="34" charset="0"/>
                <a:cs typeface="Verdana" panose="020B0604030504040204" pitchFamily="34" charset="0"/>
              </a:rPr>
              <a:t>routing logic, </a:t>
            </a:r>
            <a:endParaRPr lang="en-US" sz="25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nSpc>
                <a:spcPct val="100000"/>
              </a:lnSpc>
              <a:buFont typeface="Calibri" panose="020F0502020204030204" pitchFamily="34" charset="0"/>
              <a:buChar char="›"/>
            </a:pPr>
            <a:r>
              <a:rPr lang="en-US" sz="2500" dirty="0">
                <a:solidFill>
                  <a:schemeClr val="tx1"/>
                </a:solidFill>
                <a:latin typeface="Verdana" panose="020B0604030504040204" pitchFamily="34" charset="0"/>
                <a:ea typeface="Verdana" panose="020B0604030504040204" pitchFamily="34" charset="0"/>
                <a:cs typeface="Verdana" panose="020B0604030504040204" pitchFamily="34" charset="0"/>
              </a:rPr>
              <a:t>M</a:t>
            </a:r>
            <a:r>
              <a:rPr lang="en-US" sz="25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apping </a:t>
            </a:r>
            <a:r>
              <a:rPr lang="en-US" sz="2500" dirty="0">
                <a:solidFill>
                  <a:schemeClr val="tx1"/>
                </a:solidFill>
                <a:latin typeface="Verdana" panose="020B0604030504040204" pitchFamily="34" charset="0"/>
                <a:ea typeface="Verdana" panose="020B0604030504040204" pitchFamily="34" charset="0"/>
                <a:cs typeface="Verdana" panose="020B0604030504040204" pitchFamily="34" charset="0"/>
              </a:rPr>
              <a:t>logic between different message types, etc.</a:t>
            </a:r>
          </a:p>
          <a:p>
            <a:pPr marL="0" indent="0">
              <a:buNone/>
            </a:pPr>
            <a:endParaRPr lang="en-US" sz="2500" b="1" dirty="0" smtClean="0">
              <a:solidFill>
                <a:schemeClr val="tx1"/>
              </a:solidFill>
              <a:cs typeface="Vrinda" panose="020B0502040204020203" pitchFamily="34" charset="0"/>
            </a:endParaRPr>
          </a:p>
          <a:p>
            <a:pPr marL="0" indent="0">
              <a:buNone/>
            </a:pPr>
            <a:r>
              <a:rPr lang="en-US" sz="2900" b="1" dirty="0" smtClean="0">
                <a:solidFill>
                  <a:schemeClr val="tx1"/>
                </a:solidFill>
                <a:cs typeface="Vrinda" panose="020B0502040204020203" pitchFamily="34" charset="0"/>
              </a:rPr>
              <a:t>Network Functions</a:t>
            </a:r>
            <a:endParaRPr lang="en-US" sz="2900" b="1" dirty="0">
              <a:solidFill>
                <a:srgbClr val="0070C0"/>
              </a:solidFill>
              <a:cs typeface="Vrinda" panose="020B0502040204020203" pitchFamily="34" charset="0"/>
            </a:endParaRPr>
          </a:p>
          <a:p>
            <a:pPr>
              <a:lnSpc>
                <a:spcPct val="100000"/>
              </a:lnSpc>
              <a:buFont typeface="Calibri" panose="020F0502020204030204" pitchFamily="34" charset="0"/>
              <a:buChar char="›"/>
            </a:pPr>
            <a:r>
              <a:rPr lang="en-US" sz="2200" b="1" dirty="0">
                <a:solidFill>
                  <a:schemeClr val="tx1"/>
                </a:solidFill>
                <a:latin typeface="Verdana" panose="020B0604030504040204" pitchFamily="34" charset="0"/>
                <a:ea typeface="Verdana" panose="020B0604030504040204" pitchFamily="34" charset="0"/>
                <a:cs typeface="Verdana" panose="020B0604030504040204" pitchFamily="34" charset="0"/>
              </a:rPr>
              <a:t>I</a:t>
            </a:r>
            <a:r>
              <a:rPr lang="en-US" sz="2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nter-service communications</a:t>
            </a:r>
          </a:p>
          <a:p>
            <a:pPr lvl="1">
              <a:lnSpc>
                <a:spcPct val="100000"/>
              </a:lnSpc>
              <a:buFont typeface="Courier New" panose="02070309020205020404" pitchFamily="49" charset="0"/>
              <a:buChar char="o"/>
            </a:pPr>
            <a:r>
              <a:rPr lang="en-US" sz="2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basic </a:t>
            </a:r>
            <a:r>
              <a:rPr lang="en-US" sz="2200" dirty="0">
                <a:solidFill>
                  <a:schemeClr val="tx1"/>
                </a:solidFill>
                <a:latin typeface="Verdana" panose="020B0604030504040204" pitchFamily="34" charset="0"/>
                <a:ea typeface="Verdana" panose="020B0604030504040204" pitchFamily="34" charset="0"/>
                <a:cs typeface="Verdana" panose="020B0604030504040204" pitchFamily="34" charset="0"/>
              </a:rPr>
              <a:t>service invocation through a given </a:t>
            </a:r>
            <a:r>
              <a:rPr lang="en-US" sz="2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protocol, </a:t>
            </a:r>
          </a:p>
          <a:p>
            <a:pPr>
              <a:lnSpc>
                <a:spcPct val="100000"/>
              </a:lnSpc>
              <a:buFont typeface="Calibri" panose="020F0502020204030204" pitchFamily="34" charset="0"/>
              <a:buChar char="›"/>
            </a:pPr>
            <a:r>
              <a:rPr lang="en-US" sz="2200" b="1" dirty="0">
                <a:solidFill>
                  <a:schemeClr val="tx1"/>
                </a:solidFill>
                <a:latin typeface="Verdana" panose="020B0604030504040204" pitchFamily="34" charset="0"/>
                <a:ea typeface="Verdana" panose="020B0604030504040204" pitchFamily="34" charset="0"/>
                <a:cs typeface="Verdana" panose="020B0604030504040204" pitchFamily="34" charset="0"/>
              </a:rPr>
              <a:t>R</a:t>
            </a:r>
            <a:r>
              <a:rPr lang="en-US" sz="2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esiliency </a:t>
            </a:r>
            <a:r>
              <a:rPr lang="en-US" sz="2200" b="1" dirty="0">
                <a:solidFill>
                  <a:schemeClr val="tx1"/>
                </a:solidFill>
                <a:latin typeface="Verdana" panose="020B0604030504040204" pitchFamily="34" charset="0"/>
                <a:ea typeface="Verdana" panose="020B0604030504040204" pitchFamily="34" charset="0"/>
                <a:cs typeface="Verdana" panose="020B0604030504040204" pitchFamily="34" charset="0"/>
              </a:rPr>
              <a:t>for inter-service communications</a:t>
            </a:r>
            <a:r>
              <a:rPr lang="en-US" sz="2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p>
          <a:p>
            <a:pPr>
              <a:lnSpc>
                <a:spcPct val="100000"/>
              </a:lnSpc>
              <a:buFont typeface="Calibri" panose="020F0502020204030204" pitchFamily="34" charset="0"/>
              <a:buChar char="›"/>
            </a:pPr>
            <a:r>
              <a:rPr lang="en-US" sz="2200" b="1" dirty="0">
                <a:solidFill>
                  <a:schemeClr val="tx1"/>
                </a:solidFill>
                <a:latin typeface="Verdana" panose="020B0604030504040204" pitchFamily="34" charset="0"/>
                <a:ea typeface="Verdana" panose="020B0604030504040204" pitchFamily="34" charset="0"/>
                <a:cs typeface="Verdana" panose="020B0604030504040204" pitchFamily="34" charset="0"/>
              </a:rPr>
              <a:t>S</a:t>
            </a:r>
            <a:r>
              <a:rPr lang="en-US" sz="2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ervice discovery</a:t>
            </a:r>
          </a:p>
          <a:p>
            <a:pPr lvl="1">
              <a:lnSpc>
                <a:spcPct val="100000"/>
              </a:lnSpc>
              <a:buFont typeface="Courier New" panose="02070309020205020404" pitchFamily="49" charset="0"/>
              <a:buChar char="o"/>
            </a:pPr>
            <a:r>
              <a:rPr lang="en-US" sz="2200" dirty="0">
                <a:solidFill>
                  <a:schemeClr val="tx1"/>
                </a:solidFill>
                <a:latin typeface="Verdana" panose="020B0604030504040204" pitchFamily="34" charset="0"/>
                <a:ea typeface="Verdana" panose="020B0604030504040204" pitchFamily="34" charset="0"/>
                <a:cs typeface="Verdana" panose="020B0604030504040204" pitchFamily="34" charset="0"/>
              </a:rPr>
              <a:t>Discovery of service endpoints through a dedicated service registry </a:t>
            </a:r>
          </a:p>
        </p:txBody>
      </p:sp>
      <p:sp>
        <p:nvSpPr>
          <p:cNvPr id="5" name="Text Placeholder 3"/>
          <p:cNvSpPr txBox="1">
            <a:spLocks/>
          </p:cNvSpPr>
          <p:nvPr/>
        </p:nvSpPr>
        <p:spPr>
          <a:xfrm>
            <a:off x="7782791" y="1101437"/>
            <a:ext cx="4393271" cy="5402753"/>
          </a:xfrm>
          <a:prstGeom prst="rect">
            <a:avLst/>
          </a:prstGeom>
          <a:ln w="3175">
            <a:solidFill>
              <a:schemeClr val="tx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charset="0"/>
              <a:buNone/>
            </a:pPr>
            <a:r>
              <a:rPr lang="en-US" sz="1800" b="1" dirty="0" smtClean="0">
                <a:solidFill>
                  <a:schemeClr val="tx1"/>
                </a:solidFill>
                <a:cs typeface="Vrinda" panose="020B0502040204020203" pitchFamily="34" charset="0"/>
              </a:rPr>
              <a:t>Network Stack</a:t>
            </a:r>
            <a:endParaRPr lang="en-US" sz="1800" b="1" dirty="0" smtClean="0">
              <a:solidFill>
                <a:srgbClr val="0070C0"/>
              </a:solidFill>
              <a:cs typeface="Vrinda" panose="020B0502040204020203" pitchFamily="34" charset="0"/>
            </a:endParaRPr>
          </a:p>
          <a:p>
            <a:pPr>
              <a:lnSpc>
                <a:spcPct val="100000"/>
              </a:lnSpc>
              <a:buFont typeface="Calibri" panose="020F0502020204030204" pitchFamily="34" charset="0"/>
              <a:buChar char="›"/>
            </a:pPr>
            <a:r>
              <a:rPr lang="en-US" sz="1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network functions are built on top of the underlying OS level network stack.</a:t>
            </a:r>
          </a:p>
          <a:p>
            <a:pPr marL="0" indent="0">
              <a:buFont typeface="Arial" charset="0"/>
              <a:buNone/>
            </a:pPr>
            <a:r>
              <a:rPr lang="en-US" sz="1800" b="1" dirty="0" smtClean="0">
                <a:solidFill>
                  <a:schemeClr val="tx1"/>
                </a:solidFill>
                <a:cs typeface="Vrinda" panose="020B0502040204020203" pitchFamily="34" charset="0"/>
              </a:rPr>
              <a:t>Network Libraries</a:t>
            </a:r>
          </a:p>
          <a:p>
            <a:pPr>
              <a:lnSpc>
                <a:spcPct val="100000"/>
              </a:lnSpc>
              <a:buFont typeface="Calibri" panose="020F0502020204030204" pitchFamily="34" charset="0"/>
              <a:buChar char="›"/>
            </a:pPr>
            <a:r>
              <a:rPr lang="en-US" sz="1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service implementations will have to use a given network library to initiate network calls (to service mesh only).</a:t>
            </a:r>
          </a:p>
          <a:p>
            <a:pPr>
              <a:lnSpc>
                <a:spcPct val="100000"/>
              </a:lnSpc>
              <a:buFont typeface="Calibri" panose="020F0502020204030204" pitchFamily="34" charset="0"/>
              <a:buChar char="›"/>
            </a:pPr>
            <a:r>
              <a:rPr lang="en-US" sz="1400" dirty="0">
                <a:solidFill>
                  <a:schemeClr val="tx1"/>
                </a:solidFill>
                <a:latin typeface="Verdana" panose="020B0604030504040204" pitchFamily="34" charset="0"/>
                <a:ea typeface="Verdana" panose="020B0604030504040204" pitchFamily="34" charset="0"/>
                <a:cs typeface="Verdana" panose="020B0604030504040204" pitchFamily="34" charset="0"/>
              </a:rPr>
              <a:t>Service Mesh is language </a:t>
            </a:r>
            <a:r>
              <a:rPr lang="en-US" sz="1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agnostic</a:t>
            </a:r>
            <a:endParaRPr lang="en-US" sz="14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Text Placeholder 3"/>
          <p:cNvSpPr txBox="1">
            <a:spLocks/>
          </p:cNvSpPr>
          <p:nvPr/>
        </p:nvSpPr>
        <p:spPr>
          <a:xfrm>
            <a:off x="3719945" y="1101437"/>
            <a:ext cx="4062846" cy="5402754"/>
          </a:xfrm>
          <a:prstGeom prst="rect">
            <a:avLst/>
          </a:prstGeom>
          <a:ln w="3175">
            <a:solidFill>
              <a:schemeClr val="tx1"/>
            </a:solidFill>
          </a:ln>
        </p:spPr>
        <p:txBody>
          <a:bodyPr vert="horz" lIns="91440" tIns="45720" rIns="91440" bIns="45720" rtlCol="0">
            <a:normAutofit fontScale="40000" lnSpcReduction="20000"/>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charset="0"/>
              <a:buNone/>
            </a:pPr>
            <a:r>
              <a:rPr lang="en-US" sz="4500" b="1" dirty="0" smtClean="0">
                <a:solidFill>
                  <a:schemeClr val="tx1"/>
                </a:solidFill>
                <a:cs typeface="Vrinda" panose="020B0502040204020203" pitchFamily="34" charset="0"/>
              </a:rPr>
              <a:t>Network Functions (cont’d)</a:t>
            </a:r>
            <a:endParaRPr lang="en-US" sz="4500" b="1" dirty="0" smtClean="0">
              <a:solidFill>
                <a:srgbClr val="0070C0"/>
              </a:solidFill>
              <a:cs typeface="Vrinda" panose="020B0502040204020203" pitchFamily="34" charset="0"/>
            </a:endParaRPr>
          </a:p>
          <a:p>
            <a:pPr>
              <a:lnSpc>
                <a:spcPct val="100000"/>
              </a:lnSpc>
              <a:buFont typeface="Calibri" panose="020F0502020204030204" pitchFamily="34" charset="0"/>
              <a:buChar char="›"/>
            </a:pPr>
            <a:r>
              <a:rPr lang="en-US" sz="3400" b="1" dirty="0">
                <a:solidFill>
                  <a:schemeClr val="tx1"/>
                </a:solidFill>
                <a:latin typeface="Verdana" panose="020B0604030504040204" pitchFamily="34" charset="0"/>
                <a:ea typeface="Verdana" panose="020B0604030504040204" pitchFamily="34" charset="0"/>
                <a:cs typeface="Verdana" panose="020B0604030504040204" pitchFamily="34" charset="0"/>
              </a:rPr>
              <a:t>Routing</a:t>
            </a:r>
          </a:p>
          <a:p>
            <a:pPr lvl="1">
              <a:lnSpc>
                <a:spcPct val="100000"/>
              </a:lnSpc>
              <a:buFont typeface="Courier New" panose="02070309020205020404" pitchFamily="49" charset="0"/>
              <a:buChar char="o"/>
            </a:pPr>
            <a:r>
              <a:rPr lang="en-US" sz="2900" dirty="0">
                <a:solidFill>
                  <a:schemeClr val="tx1"/>
                </a:solidFill>
                <a:latin typeface="Verdana" panose="020B0604030504040204" pitchFamily="34" charset="0"/>
                <a:ea typeface="Verdana" panose="020B0604030504040204" pitchFamily="34" charset="0"/>
                <a:cs typeface="Verdana" panose="020B0604030504040204" pitchFamily="34" charset="0"/>
              </a:rPr>
              <a:t>Primitive routing capabilities, but no routing logics related to the business functionality of the service </a:t>
            </a:r>
          </a:p>
          <a:p>
            <a:pPr>
              <a:lnSpc>
                <a:spcPct val="100000"/>
              </a:lnSpc>
              <a:buFont typeface="Calibri" panose="020F0502020204030204" pitchFamily="34" charset="0"/>
              <a:buChar char="›"/>
            </a:pPr>
            <a:r>
              <a:rPr lang="en-US" sz="3400" b="1" dirty="0">
                <a:solidFill>
                  <a:schemeClr val="tx1"/>
                </a:solidFill>
                <a:latin typeface="Verdana" panose="020B0604030504040204" pitchFamily="34" charset="0"/>
                <a:ea typeface="Verdana" panose="020B0604030504040204" pitchFamily="34" charset="0"/>
                <a:cs typeface="Verdana" panose="020B0604030504040204" pitchFamily="34" charset="0"/>
              </a:rPr>
              <a:t>Observability</a:t>
            </a:r>
            <a:r>
              <a:rPr lang="en-US" sz="3400" dirty="0"/>
              <a:t>: </a:t>
            </a:r>
          </a:p>
          <a:p>
            <a:pPr lvl="1">
              <a:lnSpc>
                <a:spcPct val="100000"/>
              </a:lnSpc>
              <a:buFont typeface="Courier New" panose="02070309020205020404" pitchFamily="49" charset="0"/>
              <a:buChar char="o"/>
            </a:pPr>
            <a:r>
              <a:rPr lang="en-US" sz="2900" dirty="0">
                <a:solidFill>
                  <a:schemeClr val="tx1"/>
                </a:solidFill>
                <a:latin typeface="Verdana" panose="020B0604030504040204" pitchFamily="34" charset="0"/>
                <a:ea typeface="Verdana" panose="020B0604030504040204" pitchFamily="34" charset="0"/>
                <a:cs typeface="Verdana" panose="020B0604030504040204" pitchFamily="34" charset="0"/>
              </a:rPr>
              <a:t>Metrics, monitoring, distributed logging, distributed tracing</a:t>
            </a:r>
            <a:r>
              <a:rPr lang="en-US" sz="2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endParaRPr lang="en-US" sz="34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nSpc>
                <a:spcPct val="100000"/>
              </a:lnSpc>
              <a:buFont typeface="Calibri" panose="020F0502020204030204" pitchFamily="34" charset="0"/>
              <a:buChar char="›"/>
            </a:pPr>
            <a:r>
              <a:rPr lang="en-US" sz="34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Security</a:t>
            </a:r>
            <a:r>
              <a:rPr lang="en-US" sz="3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p>
          <a:p>
            <a:pPr lvl="1">
              <a:lnSpc>
                <a:spcPct val="100000"/>
              </a:lnSpc>
              <a:buFont typeface="Courier New" panose="02070309020205020404" pitchFamily="49" charset="0"/>
              <a:buChar char="o"/>
            </a:pPr>
            <a:r>
              <a:rPr lang="en-US" sz="2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Transport level security (TLS) and key management.</a:t>
            </a:r>
          </a:p>
          <a:p>
            <a:pPr>
              <a:lnSpc>
                <a:spcPct val="100000"/>
              </a:lnSpc>
              <a:buFont typeface="Calibri" panose="020F0502020204030204" pitchFamily="34" charset="0"/>
              <a:buChar char="›"/>
            </a:pPr>
            <a:r>
              <a:rPr lang="en-US" sz="34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Access Control</a:t>
            </a:r>
            <a:r>
              <a:rPr lang="en-US" sz="3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p>
          <a:p>
            <a:pPr lvl="1">
              <a:lnSpc>
                <a:spcPct val="100000"/>
              </a:lnSpc>
              <a:buFont typeface="Courier New" panose="02070309020205020404" pitchFamily="49" charset="0"/>
              <a:buChar char="o"/>
            </a:pPr>
            <a:r>
              <a:rPr lang="en-US" sz="2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Simple blacklist and whitelist based access control.</a:t>
            </a:r>
          </a:p>
          <a:p>
            <a:pPr>
              <a:lnSpc>
                <a:spcPct val="100000"/>
              </a:lnSpc>
              <a:buFont typeface="Calibri" panose="020F0502020204030204" pitchFamily="34" charset="0"/>
              <a:buChar char="›"/>
            </a:pPr>
            <a:r>
              <a:rPr lang="en-US" sz="34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Deployment</a:t>
            </a:r>
            <a:r>
              <a:rPr lang="en-US" sz="3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p>
          <a:p>
            <a:pPr lvl="1">
              <a:lnSpc>
                <a:spcPct val="100000"/>
              </a:lnSpc>
              <a:buFont typeface="Courier New" panose="02070309020205020404" pitchFamily="49" charset="0"/>
              <a:buChar char="o"/>
            </a:pPr>
            <a:r>
              <a:rPr lang="en-US" sz="2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Native support for containers. </a:t>
            </a:r>
            <a:r>
              <a:rPr lang="en-US" sz="29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Docker</a:t>
            </a:r>
            <a:r>
              <a:rPr lang="en-US" sz="2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and </a:t>
            </a:r>
            <a:r>
              <a:rPr lang="en-US" sz="29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Kubernetes</a:t>
            </a:r>
            <a:r>
              <a:rPr lang="en-US" sz="2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p>
          <a:p>
            <a:pPr>
              <a:lnSpc>
                <a:spcPct val="100000"/>
              </a:lnSpc>
              <a:buFont typeface="Calibri" panose="020F0502020204030204" pitchFamily="34" charset="0"/>
              <a:buChar char="›"/>
            </a:pPr>
            <a:r>
              <a:rPr lang="en-US" sz="3400"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Interservice</a:t>
            </a:r>
            <a:r>
              <a:rPr lang="en-US" sz="34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communication protocols</a:t>
            </a:r>
            <a:r>
              <a:rPr lang="en-US" sz="3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p>
          <a:p>
            <a:pPr lvl="1">
              <a:lnSpc>
                <a:spcPct val="100000"/>
              </a:lnSpc>
              <a:buFont typeface="Courier New" panose="02070309020205020404" pitchFamily="49" charset="0"/>
              <a:buChar char="o"/>
            </a:pPr>
            <a:r>
              <a:rPr lang="en-US" sz="3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HTTP1.x, HTTP2, </a:t>
            </a:r>
            <a:r>
              <a:rPr lang="en-US" sz="34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gRPC</a:t>
            </a:r>
            <a:r>
              <a:rPr lang="en-US" sz="25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r>
            <a:br>
              <a:rPr lang="en-US" sz="2500"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en-US" sz="25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r>
            <a:br>
              <a:rPr lang="en-US" sz="2500"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en-US" sz="2500" dirty="0" smtClean="0"/>
              <a:t/>
            </a:r>
            <a:br>
              <a:rPr lang="en-US" sz="2500" dirty="0" smtClean="0"/>
            </a:br>
            <a:endParaRPr lang="en-US" sz="23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16806039"/>
      </p:ext>
    </p:extLst>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33</a:t>
            </a:fld>
            <a:endParaRPr lang="en-US" dirty="0"/>
          </a:p>
        </p:txBody>
      </p:sp>
      <p:sp>
        <p:nvSpPr>
          <p:cNvPr id="3" name="Title 2"/>
          <p:cNvSpPr>
            <a:spLocks noGrp="1"/>
          </p:cNvSpPr>
          <p:nvPr>
            <p:ph type="title"/>
          </p:nvPr>
        </p:nvSpPr>
        <p:spPr/>
        <p:txBody>
          <a:bodyPr>
            <a:normAutofit fontScale="90000"/>
          </a:bodyPr>
          <a:lstStyle/>
          <a:p>
            <a:pPr algn="ctr"/>
            <a:r>
              <a:rPr lang="en-US" b="1" dirty="0" smtClean="0"/>
              <a:t>Service Mesh Pros &amp; Cons</a:t>
            </a:r>
            <a:endParaRPr lang="en-US" b="1" dirty="0"/>
          </a:p>
        </p:txBody>
      </p:sp>
      <p:sp>
        <p:nvSpPr>
          <p:cNvPr id="4" name="Text Placeholder 3"/>
          <p:cNvSpPr>
            <a:spLocks noGrp="1"/>
          </p:cNvSpPr>
          <p:nvPr>
            <p:ph type="body" sz="quarter" idx="10"/>
          </p:nvPr>
        </p:nvSpPr>
        <p:spPr/>
        <p:txBody>
          <a:bodyPr>
            <a:normAutofit lnSpcReduction="10000"/>
          </a:bodyPr>
          <a:lstStyle/>
          <a:p>
            <a:pPr marL="0" indent="0">
              <a:buNone/>
            </a:pPr>
            <a:r>
              <a:rPr lang="en-US" sz="1700" b="1" dirty="0">
                <a:solidFill>
                  <a:schemeClr val="tx1"/>
                </a:solidFill>
                <a:latin typeface="Verdana" panose="020B0604030504040204" pitchFamily="34" charset="0"/>
                <a:ea typeface="Verdana" panose="020B0604030504040204" pitchFamily="34" charset="0"/>
                <a:cs typeface="Verdana" panose="020B0604030504040204" pitchFamily="34" charset="0"/>
              </a:rPr>
              <a:t>Pros</a:t>
            </a:r>
          </a:p>
          <a:p>
            <a:pPr>
              <a:buFont typeface="Calibri" panose="020F0502020204030204" pitchFamily="34" charset="0"/>
              <a:buChar char="›"/>
            </a:pPr>
            <a:r>
              <a:rPr lang="en-US" sz="1700" dirty="0">
                <a:solidFill>
                  <a:schemeClr val="tx1"/>
                </a:solidFill>
                <a:latin typeface="Verdana" panose="020B0604030504040204" pitchFamily="34" charset="0"/>
                <a:ea typeface="Verdana" panose="020B0604030504040204" pitchFamily="34" charset="0"/>
                <a:cs typeface="Verdana" panose="020B0604030504040204" pitchFamily="34" charset="0"/>
              </a:rPr>
              <a:t>Commodity features are implemented outside </a:t>
            </a:r>
            <a:r>
              <a:rPr lang="en-US" sz="1700"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a:t>
            </a:r>
            <a:r>
              <a:rPr lang="en-US" sz="1700" dirty="0">
                <a:solidFill>
                  <a:schemeClr val="tx1"/>
                </a:solidFill>
                <a:latin typeface="Verdana" panose="020B0604030504040204" pitchFamily="34" charset="0"/>
                <a:ea typeface="Verdana" panose="020B0604030504040204" pitchFamily="34" charset="0"/>
                <a:cs typeface="Verdana" panose="020B0604030504040204" pitchFamily="34" charset="0"/>
              </a:rPr>
              <a:t> code and they are reusable.</a:t>
            </a:r>
          </a:p>
          <a:p>
            <a:pPr>
              <a:buFont typeface="Calibri" panose="020F0502020204030204" pitchFamily="34" charset="0"/>
              <a:buChar char="›"/>
            </a:pPr>
            <a:r>
              <a:rPr lang="en-US" sz="1700" dirty="0">
                <a:solidFill>
                  <a:schemeClr val="tx1"/>
                </a:solidFill>
                <a:latin typeface="Verdana" panose="020B0604030504040204" pitchFamily="34" charset="0"/>
                <a:ea typeface="Verdana" panose="020B0604030504040204" pitchFamily="34" charset="0"/>
                <a:cs typeface="Verdana" panose="020B0604030504040204" pitchFamily="34" charset="0"/>
              </a:rPr>
              <a:t>Solves most of the problems in </a:t>
            </a:r>
            <a:r>
              <a:rPr lang="en-US" sz="1700" b="1" dirty="0">
                <a:solidFill>
                  <a:schemeClr val="tx1"/>
                </a:solidFill>
                <a:latin typeface="Verdana" panose="020B0604030504040204" pitchFamily="34" charset="0"/>
                <a:ea typeface="Verdana" panose="020B0604030504040204" pitchFamily="34" charset="0"/>
                <a:cs typeface="Verdana" panose="020B0604030504040204" pitchFamily="34" charset="0"/>
              </a:rPr>
              <a:t>Microservices architecture </a:t>
            </a:r>
            <a:r>
              <a:rPr lang="en-US" sz="1700" dirty="0">
                <a:solidFill>
                  <a:schemeClr val="tx1"/>
                </a:solidFill>
                <a:latin typeface="Verdana" panose="020B0604030504040204" pitchFamily="34" charset="0"/>
                <a:ea typeface="Verdana" panose="020B0604030504040204" pitchFamily="34" charset="0"/>
                <a:cs typeface="Verdana" panose="020B0604030504040204" pitchFamily="34" charset="0"/>
              </a:rPr>
              <a:t>which we used to have ad-hoc solutions: Distributed tracing, logging, security, access control etc.</a:t>
            </a:r>
          </a:p>
          <a:p>
            <a:pPr>
              <a:buFont typeface="Calibri" panose="020F0502020204030204" pitchFamily="34" charset="0"/>
              <a:buChar char="›"/>
            </a:pPr>
            <a:r>
              <a:rPr lang="en-US" sz="1700" dirty="0">
                <a:solidFill>
                  <a:schemeClr val="tx1"/>
                </a:solidFill>
                <a:latin typeface="Verdana" panose="020B0604030504040204" pitchFamily="34" charset="0"/>
                <a:ea typeface="Verdana" panose="020B0604030504040204" pitchFamily="34" charset="0"/>
                <a:cs typeface="Verdana" panose="020B0604030504040204" pitchFamily="34" charset="0"/>
              </a:rPr>
              <a:t>More freedom when it comes to selecting a </a:t>
            </a:r>
            <a:r>
              <a:rPr lang="en-US" sz="1700" b="1"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microservices</a:t>
            </a:r>
            <a:r>
              <a:rPr lang="en-US" sz="1700" b="1" dirty="0">
                <a:solidFill>
                  <a:schemeClr val="tx1"/>
                </a:solidFill>
                <a:latin typeface="Verdana" panose="020B0604030504040204" pitchFamily="34" charset="0"/>
                <a:ea typeface="Verdana" panose="020B0604030504040204" pitchFamily="34" charset="0"/>
                <a:cs typeface="Verdana" panose="020B0604030504040204" pitchFamily="34" charset="0"/>
              </a:rPr>
              <a:t> implementation language</a:t>
            </a:r>
            <a:r>
              <a:rPr lang="en-US" sz="1700" dirty="0">
                <a:solidFill>
                  <a:schemeClr val="tx1"/>
                </a:solidFill>
                <a:latin typeface="Verdana" panose="020B0604030504040204" pitchFamily="34" charset="0"/>
                <a:ea typeface="Verdana" panose="020B0604030504040204" pitchFamily="34" charset="0"/>
                <a:cs typeface="Verdana" panose="020B0604030504040204" pitchFamily="34" charset="0"/>
              </a:rPr>
              <a:t>: You don’t need to worry about whether a given language supports or has libraries to build network application functions.</a:t>
            </a:r>
          </a:p>
          <a:p>
            <a:pPr marL="0" indent="0">
              <a:buNone/>
            </a:pPr>
            <a:r>
              <a:rPr lang="en-US" sz="1700" b="1" dirty="0">
                <a:solidFill>
                  <a:schemeClr val="tx1"/>
                </a:solidFill>
                <a:latin typeface="Verdana" panose="020B0604030504040204" pitchFamily="34" charset="0"/>
                <a:ea typeface="Verdana" panose="020B0604030504040204" pitchFamily="34" charset="0"/>
                <a:cs typeface="Verdana" panose="020B0604030504040204" pitchFamily="34" charset="0"/>
              </a:rPr>
              <a:t>Cons</a:t>
            </a:r>
          </a:p>
          <a:p>
            <a:pPr>
              <a:buFont typeface="Calibri" panose="020F0502020204030204" pitchFamily="34" charset="0"/>
              <a:buChar char="›"/>
            </a:pPr>
            <a:r>
              <a:rPr lang="en-US" sz="1700" dirty="0">
                <a:solidFill>
                  <a:schemeClr val="tx1"/>
                </a:solidFill>
                <a:latin typeface="Verdana" panose="020B0604030504040204" pitchFamily="34" charset="0"/>
                <a:ea typeface="Verdana" panose="020B0604030504040204" pitchFamily="34" charset="0"/>
                <a:cs typeface="Verdana" panose="020B0604030504040204" pitchFamily="34" charset="0"/>
              </a:rPr>
              <a:t>Complexity: Having a service mesh drastically increase the number of runtime instances that you have in a given </a:t>
            </a:r>
            <a:r>
              <a:rPr lang="en-US" sz="1700"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a:t>
            </a:r>
            <a:r>
              <a:rPr lang="en-US" sz="1700" dirty="0">
                <a:solidFill>
                  <a:schemeClr val="tx1"/>
                </a:solidFill>
                <a:latin typeface="Verdana" panose="020B0604030504040204" pitchFamily="34" charset="0"/>
                <a:ea typeface="Verdana" panose="020B0604030504040204" pitchFamily="34" charset="0"/>
                <a:cs typeface="Verdana" panose="020B0604030504040204" pitchFamily="34" charset="0"/>
              </a:rPr>
              <a:t> implementation.</a:t>
            </a:r>
          </a:p>
          <a:p>
            <a:pPr>
              <a:buFont typeface="Calibri" panose="020F0502020204030204" pitchFamily="34" charset="0"/>
              <a:buChar char="›"/>
            </a:pPr>
            <a:r>
              <a:rPr lang="en-US" sz="1700" dirty="0">
                <a:solidFill>
                  <a:schemeClr val="tx1"/>
                </a:solidFill>
                <a:latin typeface="Verdana" panose="020B0604030504040204" pitchFamily="34" charset="0"/>
                <a:ea typeface="Verdana" panose="020B0604030504040204" pitchFamily="34" charset="0"/>
                <a:cs typeface="Verdana" panose="020B0604030504040204" pitchFamily="34" charset="0"/>
              </a:rPr>
              <a:t>Adding extra hops: Each service call has to go through an extra hop(through service mesh sidecar proxy).</a:t>
            </a:r>
          </a:p>
          <a:p>
            <a:pPr>
              <a:buFont typeface="Calibri" panose="020F0502020204030204" pitchFamily="34" charset="0"/>
              <a:buChar char="›"/>
            </a:pPr>
            <a:r>
              <a:rPr lang="en-US" sz="1700" dirty="0">
                <a:solidFill>
                  <a:schemeClr val="tx1"/>
                </a:solidFill>
                <a:latin typeface="Verdana" panose="020B0604030504040204" pitchFamily="34" charset="0"/>
                <a:ea typeface="Verdana" panose="020B0604030504040204" pitchFamily="34" charset="0"/>
                <a:cs typeface="Verdana" panose="020B0604030504040204" pitchFamily="34" charset="0"/>
              </a:rPr>
              <a:t>Service Meshes address a subset of problems: Service mesh only address a subset of inter-service communication problems, but there are a lot of complex problems such as complex routing, transformation/type mapping, integrating with other services and systems, to be solved at your </a:t>
            </a:r>
            <a:r>
              <a:rPr lang="en-US" sz="1700"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microservice’s</a:t>
            </a:r>
            <a:r>
              <a:rPr lang="en-US" sz="1700" dirty="0">
                <a:solidFill>
                  <a:schemeClr val="tx1"/>
                </a:solidFill>
                <a:latin typeface="Verdana" panose="020B0604030504040204" pitchFamily="34" charset="0"/>
                <a:ea typeface="Verdana" panose="020B0604030504040204" pitchFamily="34" charset="0"/>
                <a:cs typeface="Verdana" panose="020B0604030504040204" pitchFamily="34" charset="0"/>
              </a:rPr>
              <a:t> business logic.</a:t>
            </a:r>
          </a:p>
          <a:p>
            <a:pPr>
              <a:buFont typeface="Calibri" panose="020F0502020204030204" pitchFamily="34" charset="0"/>
              <a:buChar char="›"/>
            </a:pPr>
            <a:r>
              <a:rPr lang="en-US" sz="1700" dirty="0">
                <a:solidFill>
                  <a:schemeClr val="tx1"/>
                </a:solidFill>
                <a:latin typeface="Verdana" panose="020B0604030504040204" pitchFamily="34" charset="0"/>
                <a:ea typeface="Verdana" panose="020B0604030504040204" pitchFamily="34" charset="0"/>
                <a:cs typeface="Verdana" panose="020B0604030504040204" pitchFamily="34" charset="0"/>
              </a:rPr>
              <a:t>Immature: Service mesh technologies are relatively new to be declared as full production ready for a large scale deployments.</a:t>
            </a:r>
          </a:p>
          <a:p>
            <a:pPr marL="0" indent="0">
              <a:buNone/>
            </a:pPr>
            <a:endParaRPr lang="en-US" dirty="0"/>
          </a:p>
        </p:txBody>
      </p:sp>
    </p:spTree>
    <p:extLst>
      <p:ext uri="{BB962C8B-B14F-4D97-AF65-F5344CB8AC3E}">
        <p14:creationId xmlns:p14="http://schemas.microsoft.com/office/powerpoint/2010/main" val="1578787615"/>
      </p:ext>
    </p:extLst>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34</a:t>
            </a:fld>
            <a:endParaRPr lang="en-US" dirty="0"/>
          </a:p>
        </p:txBody>
      </p:sp>
      <p:sp>
        <p:nvSpPr>
          <p:cNvPr id="3" name="Title 2"/>
          <p:cNvSpPr>
            <a:spLocks noGrp="1"/>
          </p:cNvSpPr>
          <p:nvPr>
            <p:ph type="title"/>
          </p:nvPr>
        </p:nvSpPr>
        <p:spPr/>
        <p:txBody>
          <a:bodyPr>
            <a:normAutofit fontScale="90000"/>
          </a:bodyPr>
          <a:lstStyle/>
          <a:p>
            <a:pPr algn="ctr"/>
            <a:r>
              <a:rPr lang="en-US" b="1" dirty="0"/>
              <a:t>Service Mesh </a:t>
            </a:r>
            <a:r>
              <a:rPr lang="en-US" b="1" dirty="0" smtClean="0"/>
              <a:t>Implementations</a:t>
            </a:r>
            <a:endParaRPr lang="en-US" dirty="0"/>
          </a:p>
        </p:txBody>
      </p:sp>
      <p:sp>
        <p:nvSpPr>
          <p:cNvPr id="4" name="Text Placeholder 3"/>
          <p:cNvSpPr>
            <a:spLocks noGrp="1"/>
          </p:cNvSpPr>
          <p:nvPr>
            <p:ph type="body" sz="quarter" idx="10"/>
          </p:nvPr>
        </p:nvSpPr>
        <p:spPr>
          <a:xfrm>
            <a:off x="-9349" y="1047535"/>
            <a:ext cx="12176062" cy="482743"/>
          </a:xfrm>
        </p:spPr>
        <p:txBody>
          <a:bodyPr>
            <a:noAutofit/>
          </a:bodyPr>
          <a:lstStyle/>
          <a:p>
            <a:pPr>
              <a:buFont typeface="Calibri" panose="020F0502020204030204" pitchFamily="34" charset="0"/>
              <a:buChar char="›"/>
            </a:pPr>
            <a:r>
              <a:rPr lang="en-US" sz="1800" dirty="0" err="1" smtClean="0">
                <a:solidFill>
                  <a:schemeClr val="tx1"/>
                </a:solidFill>
                <a:hlinkClick r:id="rId2"/>
              </a:rPr>
              <a:t>Linkerd</a:t>
            </a:r>
            <a:r>
              <a:rPr lang="en-US" sz="1800" dirty="0">
                <a:solidFill>
                  <a:schemeClr val="tx1"/>
                </a:solidFill>
              </a:rPr>
              <a:t> and </a:t>
            </a:r>
            <a:r>
              <a:rPr lang="en-US" sz="1800" dirty="0" err="1">
                <a:solidFill>
                  <a:schemeClr val="tx1"/>
                </a:solidFill>
                <a:hlinkClick r:id="rId3"/>
              </a:rPr>
              <a:t>Istio</a:t>
            </a:r>
            <a:r>
              <a:rPr lang="en-US" sz="1800" dirty="0">
                <a:solidFill>
                  <a:schemeClr val="tx1"/>
                </a:solidFill>
              </a:rPr>
              <a:t>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are two popular open source service mesh </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implementations,</a:t>
            </a:r>
            <a:endPar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Calibri" panose="020F0502020204030204" pitchFamily="34" charset="0"/>
              <a:buChar char="›"/>
            </a:pP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Both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follow a similar architecture, but different implementation </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mechanisms,</a:t>
            </a:r>
          </a:p>
        </p:txBody>
      </p:sp>
      <p:sp>
        <p:nvSpPr>
          <p:cNvPr id="5" name="Text Placeholder 3"/>
          <p:cNvSpPr txBox="1">
            <a:spLocks/>
          </p:cNvSpPr>
          <p:nvPr/>
        </p:nvSpPr>
        <p:spPr>
          <a:xfrm>
            <a:off x="6078683" y="1841211"/>
            <a:ext cx="6097380" cy="4514514"/>
          </a:xfrm>
          <a:prstGeom prst="rect">
            <a:avLst/>
          </a:prstGeom>
          <a:ln w="3175">
            <a:solidFill>
              <a:schemeClr val="tx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smtClean="0">
              <a:hlinkClick r:id="rId4"/>
            </a:endParaRPr>
          </a:p>
          <a:p>
            <a:pPr marL="0" indent="0">
              <a:buNone/>
            </a:pPr>
            <a:endParaRPr lang="en-US" sz="24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Calibri" panose="020F0502020204030204" pitchFamily="34" charset="0"/>
              <a:buChar char="›"/>
            </a:pPr>
            <a:endParaRPr lang="en-US" sz="24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Calibri" panose="020F0502020204030204" pitchFamily="34" charset="0"/>
              <a:buChar char="›"/>
            </a:pPr>
            <a:endParaRPr lang="en-US" sz="24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en-US" dirty="0"/>
          </a:p>
        </p:txBody>
      </p:sp>
      <p:sp>
        <p:nvSpPr>
          <p:cNvPr id="6" name="Text Placeholder 3"/>
          <p:cNvSpPr txBox="1">
            <a:spLocks/>
          </p:cNvSpPr>
          <p:nvPr/>
        </p:nvSpPr>
        <p:spPr>
          <a:xfrm>
            <a:off x="-1" y="1841211"/>
            <a:ext cx="6078683" cy="4514514"/>
          </a:xfrm>
          <a:prstGeom prst="rect">
            <a:avLst/>
          </a:prstGeom>
          <a:ln w="3175">
            <a:solidFill>
              <a:schemeClr val="tx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 typeface="Calibri" panose="020F0502020204030204" pitchFamily="34" charset="0"/>
              <a:buChar char="›"/>
            </a:pPr>
            <a:r>
              <a:rPr lang="en-US" sz="1800" dirty="0" err="1" smtClean="0">
                <a:hlinkClick r:id="rId4"/>
              </a:rPr>
              <a:t>Linkerd</a:t>
            </a:r>
            <a:r>
              <a:rPr lang="en-US" sz="1800" dirty="0" smtClean="0">
                <a:hlinkClick r:id="rId4"/>
              </a:rPr>
              <a:t> (latest release) supports </a:t>
            </a:r>
            <a:r>
              <a:rPr lang="en-US" sz="1800" dirty="0" err="1" smtClean="0">
                <a:hlinkClick r:id="rId4"/>
              </a:rPr>
              <a:t>gRPC</a:t>
            </a:r>
            <a:r>
              <a:rPr lang="en-US" sz="1800" dirty="0" smtClean="0">
                <a:hlinkClick r:id="rId4"/>
              </a:rPr>
              <a:t> and HTTP/2</a:t>
            </a:r>
            <a:r>
              <a:rPr lang="en-US" sz="1800" dirty="0" smtClean="0"/>
              <a:t>! </a:t>
            </a:r>
          </a:p>
          <a:p>
            <a:pPr lvl="1">
              <a:buFont typeface="Courier New" panose="02070309020205020404" pitchFamily="49" charset="0"/>
              <a:buChar char="o"/>
            </a:pPr>
            <a:r>
              <a:rPr lang="en-US" sz="1600" dirty="0" smtClean="0">
                <a:solidFill>
                  <a:schemeClr val="tx1"/>
                </a:solidFill>
              </a:rPr>
              <a:t>applications that speak </a:t>
            </a:r>
            <a:r>
              <a:rPr lang="en-US" sz="1600" dirty="0" err="1" smtClean="0">
                <a:solidFill>
                  <a:schemeClr val="tx1"/>
                </a:solidFill>
              </a:rPr>
              <a:t>gRPC</a:t>
            </a:r>
            <a:r>
              <a:rPr lang="en-US" sz="1600" dirty="0" smtClean="0">
                <a:solidFill>
                  <a:schemeClr val="tx1"/>
                </a:solidFill>
              </a:rPr>
              <a:t> can take full advantage of </a:t>
            </a:r>
            <a:r>
              <a:rPr lang="en-US" sz="1600" dirty="0" err="1" smtClean="0">
                <a:solidFill>
                  <a:schemeClr val="tx1"/>
                </a:solidFill>
              </a:rPr>
              <a:t>Linkerd</a:t>
            </a:r>
            <a:r>
              <a:rPr lang="en-US" sz="1600" dirty="0" smtClean="0">
                <a:solidFill>
                  <a:schemeClr val="tx1"/>
                </a:solidFill>
              </a:rPr>
              <a:t> capabilities: </a:t>
            </a:r>
          </a:p>
          <a:p>
            <a:pPr lvl="1">
              <a:buFont typeface="Courier New" panose="02070309020205020404" pitchFamily="49" charset="0"/>
              <a:buChar char="o"/>
            </a:pPr>
            <a:r>
              <a:rPr lang="en-US" sz="1600" dirty="0" smtClean="0">
                <a:solidFill>
                  <a:schemeClr val="tx1"/>
                </a:solidFill>
              </a:rPr>
              <a:t>load balancing, </a:t>
            </a:r>
          </a:p>
          <a:p>
            <a:pPr lvl="1">
              <a:buFont typeface="Courier New" panose="02070309020205020404" pitchFamily="49" charset="0"/>
              <a:buChar char="o"/>
            </a:pPr>
            <a:r>
              <a:rPr lang="en-US" sz="1600" dirty="0" smtClean="0">
                <a:solidFill>
                  <a:schemeClr val="tx1"/>
                </a:solidFill>
              </a:rPr>
              <a:t>service discovery, </a:t>
            </a:r>
          </a:p>
          <a:p>
            <a:pPr lvl="1">
              <a:buFont typeface="Courier New" panose="02070309020205020404" pitchFamily="49" charset="0"/>
              <a:buChar char="o"/>
            </a:pPr>
            <a:r>
              <a:rPr lang="en-US" sz="1600" dirty="0" smtClean="0">
                <a:solidFill>
                  <a:schemeClr val="tx1"/>
                </a:solidFill>
              </a:rPr>
              <a:t>circuit breaking, and </a:t>
            </a:r>
          </a:p>
          <a:p>
            <a:pPr lvl="1">
              <a:buFont typeface="Courier New" panose="02070309020205020404" pitchFamily="49" charset="0"/>
              <a:buChar char="o"/>
            </a:pPr>
            <a:r>
              <a:rPr lang="en-US" sz="1600" dirty="0" smtClean="0">
                <a:solidFill>
                  <a:schemeClr val="tx1"/>
                </a:solidFill>
              </a:rPr>
              <a:t>distributed tracing logic</a:t>
            </a:r>
          </a:p>
          <a:p>
            <a:pPr>
              <a:buFont typeface="Calibri" panose="020F0502020204030204" pitchFamily="34" charset="0"/>
              <a:buChar char="›"/>
            </a:pPr>
            <a:endPar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Calibri" panose="020F0502020204030204" pitchFamily="34" charset="0"/>
              <a:buChar char="›"/>
            </a:pPr>
            <a:endParaRPr lang="en-US" sz="24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Calibri" panose="020F0502020204030204" pitchFamily="34" charset="0"/>
              <a:buChar char="›"/>
            </a:pPr>
            <a:endParaRPr lang="en-US" sz="24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Calibri" panose="020F0502020204030204" pitchFamily="34" charset="0"/>
              <a:buChar char="›"/>
            </a:pPr>
            <a:endParaRPr lang="en-US"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Calibri" panose="020F0502020204030204" pitchFamily="34" charset="0"/>
              <a:buChar char="›"/>
            </a:pPr>
            <a:endParaRPr lang="en-US" sz="24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Calibri" panose="020F0502020204030204" pitchFamily="34" charset="0"/>
              <a:buChar char="›"/>
            </a:pPr>
            <a:endParaRPr lang="en-US"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Calibri" panose="020F0502020204030204" pitchFamily="34" charset="0"/>
              <a:buChar char="›"/>
            </a:pPr>
            <a:endParaRPr lang="en-US" sz="24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Calibri" panose="020F0502020204030204" pitchFamily="34" charset="0"/>
              <a:buChar char="›"/>
            </a:pPr>
            <a:endParaRPr lang="en-US" sz="24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7" name="Picture 6"/>
          <p:cNvPicPr>
            <a:picLocks noChangeAspect="1"/>
          </p:cNvPicPr>
          <p:nvPr/>
        </p:nvPicPr>
        <p:blipFill rotWithShape="1">
          <a:blip r:embed="rId5"/>
          <a:srcRect l="13165" t="2100" r="8915"/>
          <a:stretch/>
        </p:blipFill>
        <p:spPr>
          <a:xfrm>
            <a:off x="6307283" y="1984664"/>
            <a:ext cx="4405746" cy="4279866"/>
          </a:xfrm>
          <a:prstGeom prst="rect">
            <a:avLst/>
          </a:prstGeom>
        </p:spPr>
      </p:pic>
      <p:sp>
        <p:nvSpPr>
          <p:cNvPr id="8" name="TextBox 7"/>
          <p:cNvSpPr txBox="1"/>
          <p:nvPr/>
        </p:nvSpPr>
        <p:spPr>
          <a:xfrm>
            <a:off x="6786046" y="5939657"/>
            <a:ext cx="4532010" cy="461665"/>
          </a:xfrm>
          <a:prstGeom prst="rect">
            <a:avLst/>
          </a:prstGeom>
          <a:noFill/>
        </p:spPr>
        <p:txBody>
          <a:bodyPr wrap="none" rtlCol="0">
            <a:spAutoFit/>
          </a:bodyPr>
          <a:lstStyle/>
          <a:p>
            <a:r>
              <a:rPr lang="en-US" sz="1200" dirty="0" smtClean="0">
                <a:latin typeface="Aharoni" panose="02010803020104030203" pitchFamily="2" charset="-79"/>
                <a:cs typeface="Aharoni" panose="02010803020104030203" pitchFamily="2" charset="-79"/>
              </a:rPr>
              <a:t>[6] </a:t>
            </a:r>
            <a:r>
              <a:rPr lang="en-US" sz="1200" dirty="0" smtClean="0">
                <a:latin typeface="Aharoni" panose="02010803020104030203" pitchFamily="2" charset="-79"/>
                <a:cs typeface="Aharoni" panose="02010803020104030203" pitchFamily="2" charset="-79"/>
              </a:rPr>
              <a:t>Service </a:t>
            </a:r>
            <a:r>
              <a:rPr lang="en-US" sz="1200" dirty="0">
                <a:latin typeface="Aharoni" panose="02010803020104030203" pitchFamily="2" charset="-79"/>
                <a:cs typeface="Aharoni" panose="02010803020104030203" pitchFamily="2" charset="-79"/>
              </a:rPr>
              <a:t>Mesh and Related </a:t>
            </a:r>
            <a:r>
              <a:rPr lang="en-US" sz="1200" dirty="0" err="1">
                <a:latin typeface="Aharoni" panose="02010803020104030203" pitchFamily="2" charset="-79"/>
                <a:cs typeface="Aharoni" panose="02010803020104030203" pitchFamily="2" charset="-79"/>
              </a:rPr>
              <a:t>Microservice</a:t>
            </a:r>
            <a:r>
              <a:rPr lang="en-US" sz="1200" dirty="0">
                <a:latin typeface="Aharoni" panose="02010803020104030203" pitchFamily="2" charset="-79"/>
                <a:cs typeface="Aharoni" panose="02010803020104030203" pitchFamily="2" charset="-79"/>
              </a:rPr>
              <a:t> Technologies in </a:t>
            </a:r>
            <a:endParaRPr lang="en-US" sz="1200" dirty="0" smtClean="0">
              <a:latin typeface="Aharoni" panose="02010803020104030203" pitchFamily="2" charset="-79"/>
              <a:cs typeface="Aharoni" panose="02010803020104030203" pitchFamily="2" charset="-79"/>
            </a:endParaRPr>
          </a:p>
          <a:p>
            <a:r>
              <a:rPr lang="en-US" sz="1200" dirty="0" smtClean="0">
                <a:latin typeface="Aharoni" panose="02010803020104030203" pitchFamily="2" charset="-79"/>
                <a:cs typeface="Aharoni" panose="02010803020104030203" pitchFamily="2" charset="-79"/>
              </a:rPr>
              <a:t>ONAP</a:t>
            </a:r>
            <a:r>
              <a:rPr lang="en-US" sz="1200" dirty="0">
                <a:latin typeface="Aharoni" panose="02010803020104030203" pitchFamily="2" charset="-79"/>
                <a:cs typeface="Aharoni" panose="02010803020104030203" pitchFamily="2" charset="-79"/>
              </a:rPr>
              <a:t>, </a:t>
            </a:r>
            <a:r>
              <a:rPr lang="en-US" sz="1200" dirty="0">
                <a:solidFill>
                  <a:srgbClr val="0070C0"/>
                </a:solidFill>
                <a:latin typeface="Aharoni" panose="02010803020104030203" pitchFamily="2" charset="-79"/>
                <a:cs typeface="Aharoni" panose="02010803020104030203" pitchFamily="2" charset="-79"/>
              </a:rPr>
              <a:t>Ramki Krishnan, et al.</a:t>
            </a:r>
            <a:r>
              <a:rPr lang="en-US" sz="1200" dirty="0">
                <a:latin typeface="Aharoni" panose="02010803020104030203" pitchFamily="2" charset="-79"/>
                <a:cs typeface="Aharoni" panose="02010803020104030203" pitchFamily="2" charset="-79"/>
              </a:rPr>
              <a:t> presented to ARC April 24, 2018</a:t>
            </a:r>
            <a:r>
              <a:rPr lang="en-US" sz="1200" dirty="0" smtClean="0">
                <a:latin typeface="Aharoni" panose="02010803020104030203" pitchFamily="2" charset="-79"/>
                <a:cs typeface="Aharoni" panose="02010803020104030203" pitchFamily="2" charset="-79"/>
              </a:rPr>
              <a:t>.</a:t>
            </a:r>
            <a:endParaRPr lang="en-US" sz="1200" dirty="0">
              <a:latin typeface="Aharoni" panose="02010803020104030203" pitchFamily="2" charset="-79"/>
              <a:cs typeface="Aharoni" panose="02010803020104030203" pitchFamily="2" charset="-79"/>
            </a:endParaRPr>
          </a:p>
        </p:txBody>
      </p:sp>
      <p:sp>
        <p:nvSpPr>
          <p:cNvPr id="9" name="TextBox 8"/>
          <p:cNvSpPr txBox="1"/>
          <p:nvPr/>
        </p:nvSpPr>
        <p:spPr>
          <a:xfrm>
            <a:off x="8510156" y="1806005"/>
            <a:ext cx="2505814" cy="400110"/>
          </a:xfrm>
          <a:prstGeom prst="rect">
            <a:avLst/>
          </a:prstGeom>
          <a:noFill/>
        </p:spPr>
        <p:txBody>
          <a:bodyPr wrap="none" rtlCol="0">
            <a:spAutoFit/>
          </a:bodyPr>
          <a:lstStyle/>
          <a:p>
            <a:r>
              <a:rPr lang="en-US" sz="2000" dirty="0" err="1" smtClean="0">
                <a:solidFill>
                  <a:srgbClr val="00B0F0"/>
                </a:solidFill>
                <a:latin typeface="Arial" panose="020B0604020202020204" pitchFamily="34" charset="0"/>
                <a:cs typeface="Arial" panose="020B0604020202020204" pitchFamily="34" charset="0"/>
              </a:rPr>
              <a:t>Istio</a:t>
            </a:r>
            <a:r>
              <a:rPr lang="en-US" sz="2000" dirty="0" smtClean="0">
                <a:solidFill>
                  <a:srgbClr val="00B0F0"/>
                </a:solidFill>
                <a:latin typeface="Arial" panose="020B0604020202020204" pitchFamily="34" charset="0"/>
                <a:cs typeface="Arial" panose="020B0604020202020204" pitchFamily="34" charset="0"/>
              </a:rPr>
              <a:t> (Clover Project)</a:t>
            </a:r>
            <a:endParaRPr lang="en-US" dirty="0">
              <a:solidFill>
                <a:srgbClr val="00B0F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9571217"/>
      </p:ext>
    </p:extLst>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1537855" y="3374217"/>
            <a:ext cx="8884228" cy="1514822"/>
          </a:xfrm>
        </p:spPr>
        <p:txBody>
          <a:bodyPr>
            <a:normAutofit fontScale="90000"/>
          </a:bodyPr>
          <a:lstStyle/>
          <a:p>
            <a:pPr algn="ctr"/>
            <a:r>
              <a:rPr lang="en-US" sz="4000" b="1" dirty="0" smtClean="0"/>
              <a:t>Part II – How to migrate ONAP towards a </a:t>
            </a:r>
            <a:r>
              <a:rPr lang="en-US" sz="4000" b="1" dirty="0" err="1" smtClean="0"/>
              <a:t>microservices</a:t>
            </a:r>
            <a:r>
              <a:rPr lang="en-US" sz="4000" b="1" dirty="0" smtClean="0"/>
              <a:t>-based architecture</a:t>
            </a:r>
            <a:r>
              <a:rPr lang="en-US" sz="4000" b="1" dirty="0" smtClean="0"/>
              <a:t>?</a:t>
            </a:r>
            <a:r>
              <a:rPr lang="en-US" sz="4000" b="1" dirty="0"/>
              <a:t/>
            </a:r>
            <a:br>
              <a:rPr lang="en-US" sz="4000" b="1" dirty="0"/>
            </a:br>
            <a:endParaRPr lang="en-US" b="1" dirty="0"/>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35</a:t>
            </a:fld>
            <a:endParaRPr lang="en-US" dirty="0"/>
          </a:p>
        </p:txBody>
      </p:sp>
    </p:spTree>
    <p:extLst>
      <p:ext uri="{BB962C8B-B14F-4D97-AF65-F5344CB8AC3E}">
        <p14:creationId xmlns:p14="http://schemas.microsoft.com/office/powerpoint/2010/main" val="1959628270"/>
      </p:ext>
    </p:extLst>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36</a:t>
            </a:fld>
            <a:endParaRPr lang="en-US" dirty="0"/>
          </a:p>
        </p:txBody>
      </p:sp>
      <p:sp>
        <p:nvSpPr>
          <p:cNvPr id="3" name="Title 2"/>
          <p:cNvSpPr>
            <a:spLocks noGrp="1"/>
          </p:cNvSpPr>
          <p:nvPr>
            <p:ph type="title"/>
          </p:nvPr>
        </p:nvSpPr>
        <p:spPr/>
        <p:txBody>
          <a:bodyPr>
            <a:noAutofit/>
          </a:bodyPr>
          <a:lstStyle/>
          <a:p>
            <a:pPr algn="ctr"/>
            <a:r>
              <a:rPr lang="en-US" b="1" dirty="0" smtClean="0"/>
              <a:t>ONAP Microservices </a:t>
            </a:r>
            <a:r>
              <a:rPr lang="en-US" b="1" dirty="0" smtClean="0"/>
              <a:t>Approaches - REF [1-2]</a:t>
            </a:r>
            <a:endParaRPr lang="en-US" b="1" dirty="0"/>
          </a:p>
        </p:txBody>
      </p:sp>
      <p:sp>
        <p:nvSpPr>
          <p:cNvPr id="4" name="Text Placeholder 3"/>
          <p:cNvSpPr>
            <a:spLocks noGrp="1"/>
          </p:cNvSpPr>
          <p:nvPr>
            <p:ph type="body" sz="quarter" idx="10"/>
          </p:nvPr>
        </p:nvSpPr>
        <p:spPr>
          <a:xfrm>
            <a:off x="192101" y="1075764"/>
            <a:ext cx="11802676" cy="5394191"/>
          </a:xfrm>
        </p:spPr>
        <p:txBody>
          <a:bodyPr>
            <a:normAutofit fontScale="85000" lnSpcReduction="10000"/>
          </a:bodyPr>
          <a:lstStyle/>
          <a:p>
            <a:pPr marL="0" indent="0">
              <a:buNone/>
            </a:pPr>
            <a:r>
              <a:rPr lang="en-US" b="1" dirty="0" smtClean="0">
                <a:solidFill>
                  <a:schemeClr val="tx1"/>
                </a:solidFill>
                <a:latin typeface="Aharoni" panose="02010803020104030203" pitchFamily="2" charset="-79"/>
                <a:cs typeface="Aharoni" panose="02010803020104030203" pitchFamily="2" charset="-79"/>
              </a:rPr>
              <a:t>Three </a:t>
            </a:r>
            <a:r>
              <a:rPr lang="en-US" b="1" dirty="0">
                <a:solidFill>
                  <a:schemeClr val="tx1"/>
                </a:solidFill>
                <a:latin typeface="Aharoni" panose="02010803020104030203" pitchFamily="2" charset="-79"/>
                <a:cs typeface="Aharoni" panose="02010803020104030203" pitchFamily="2" charset="-79"/>
              </a:rPr>
              <a:t>approaches </a:t>
            </a:r>
            <a:r>
              <a:rPr lang="en-US" b="1" dirty="0" smtClean="0">
                <a:solidFill>
                  <a:schemeClr val="tx1"/>
                </a:solidFill>
                <a:latin typeface="Aharoni" panose="02010803020104030203" pitchFamily="2" charset="-79"/>
                <a:cs typeface="Aharoni" panose="02010803020104030203" pitchFamily="2" charset="-79"/>
              </a:rPr>
              <a:t>are being proposed to </a:t>
            </a:r>
            <a:r>
              <a:rPr lang="en-US" b="1" dirty="0">
                <a:solidFill>
                  <a:schemeClr val="tx1"/>
                </a:solidFill>
                <a:latin typeface="Aharoni" panose="02010803020104030203" pitchFamily="2" charset="-79"/>
                <a:cs typeface="Aharoni" panose="02010803020104030203" pitchFamily="2" charset="-79"/>
              </a:rPr>
              <a:t>refine </a:t>
            </a:r>
            <a:r>
              <a:rPr lang="en-US" b="1" dirty="0" smtClean="0">
                <a:solidFill>
                  <a:schemeClr val="tx1"/>
                </a:solidFill>
                <a:latin typeface="Aharoni" panose="02010803020104030203" pitchFamily="2" charset="-79"/>
                <a:cs typeface="Aharoni" panose="02010803020104030203" pitchFamily="2" charset="-79"/>
              </a:rPr>
              <a:t>Microservices Architecture: </a:t>
            </a:r>
            <a:endParaRPr lang="en-US" b="1" dirty="0">
              <a:solidFill>
                <a:schemeClr val="tx1"/>
              </a:solidFill>
              <a:latin typeface="Aharoni" panose="02010803020104030203" pitchFamily="2" charset="-79"/>
              <a:cs typeface="Aharoni" panose="02010803020104030203" pitchFamily="2" charset="-79"/>
            </a:endParaRPr>
          </a:p>
          <a:p>
            <a:pPr marL="0" indent="0">
              <a:buNone/>
            </a:pPr>
            <a:r>
              <a:rPr lang="en-US" b="1" dirty="0" smtClean="0">
                <a:solidFill>
                  <a:srgbClr val="C00000"/>
                </a:solidFill>
                <a:latin typeface="Aharoni" panose="02010803020104030203" pitchFamily="2" charset="-79"/>
                <a:cs typeface="Aharoni" panose="02010803020104030203" pitchFamily="2" charset="-79"/>
              </a:rPr>
              <a:t>Approach </a:t>
            </a:r>
            <a:r>
              <a:rPr lang="en-US" b="1" dirty="0">
                <a:solidFill>
                  <a:srgbClr val="C00000"/>
                </a:solidFill>
                <a:latin typeface="Aharoni" panose="02010803020104030203" pitchFamily="2" charset="-79"/>
                <a:cs typeface="Aharoni" panose="02010803020104030203" pitchFamily="2" charset="-79"/>
              </a:rPr>
              <a:t>1</a:t>
            </a:r>
            <a:r>
              <a:rPr lang="en-US" b="1" dirty="0">
                <a:solidFill>
                  <a:schemeClr val="tx1"/>
                </a:solidFill>
                <a:latin typeface="Aharoni" panose="02010803020104030203" pitchFamily="2" charset="-79"/>
                <a:cs typeface="Aharoni" panose="02010803020104030203" pitchFamily="2" charset="-79"/>
              </a:rPr>
              <a:t>: </a:t>
            </a:r>
            <a:r>
              <a:rPr lang="en-US" b="1" dirty="0" smtClean="0">
                <a:solidFill>
                  <a:schemeClr val="tx1"/>
                </a:solidFill>
                <a:latin typeface="Aharoni" panose="02010803020104030203" pitchFamily="2" charset="-79"/>
                <a:cs typeface="Aharoni" panose="02010803020104030203" pitchFamily="2" charset="-79"/>
              </a:rPr>
              <a:t>Model-Driven Microservices </a:t>
            </a:r>
          </a:p>
          <a:p>
            <a:pPr lvl="1"/>
            <a:r>
              <a:rPr lang="en-US" b="1" dirty="0">
                <a:solidFill>
                  <a:schemeClr val="tx1"/>
                </a:solidFill>
                <a:latin typeface="Aharoni" panose="02010803020104030203" pitchFamily="2" charset="-79"/>
                <a:cs typeface="Aharoni" panose="02010803020104030203" pitchFamily="2" charset="-79"/>
              </a:rPr>
              <a:t>C</a:t>
            </a:r>
            <a:r>
              <a:rPr lang="en-US" b="1" dirty="0" smtClean="0">
                <a:solidFill>
                  <a:schemeClr val="tx1"/>
                </a:solidFill>
                <a:latin typeface="Aharoni" panose="02010803020104030203" pitchFamily="2" charset="-79"/>
                <a:cs typeface="Aharoni" panose="02010803020104030203" pitchFamily="2" charset="-79"/>
              </a:rPr>
              <a:t>onsolidates configuration </a:t>
            </a:r>
            <a:r>
              <a:rPr lang="en-US" b="1" dirty="0">
                <a:solidFill>
                  <a:schemeClr val="tx1"/>
                </a:solidFill>
                <a:latin typeface="Aharoni" panose="02010803020104030203" pitchFamily="2" charset="-79"/>
                <a:cs typeface="Aharoni" panose="02010803020104030203" pitchFamily="2" charset="-79"/>
              </a:rPr>
              <a:t>and operational models in a logically central place </a:t>
            </a:r>
          </a:p>
          <a:p>
            <a:pPr lvl="1"/>
            <a:r>
              <a:rPr lang="en-US" dirty="0" smtClean="0">
                <a:solidFill>
                  <a:schemeClr val="tx1"/>
                </a:solidFill>
                <a:latin typeface="Aharoni" panose="02010803020104030203" pitchFamily="2" charset="-79"/>
                <a:cs typeface="Aharoni" panose="02010803020104030203" pitchFamily="2" charset="-79"/>
              </a:rPr>
              <a:t>Open </a:t>
            </a:r>
            <a:r>
              <a:rPr lang="en-US" dirty="0">
                <a:solidFill>
                  <a:schemeClr val="tx1"/>
                </a:solidFill>
                <a:latin typeface="Aharoni" panose="02010803020104030203" pitchFamily="2" charset="-79"/>
                <a:cs typeface="Aharoni" panose="02010803020104030203" pitchFamily="2" charset="-79"/>
              </a:rPr>
              <a:t>source implementations </a:t>
            </a:r>
            <a:r>
              <a:rPr lang="en-US" dirty="0" smtClean="0">
                <a:solidFill>
                  <a:schemeClr val="tx1"/>
                </a:solidFill>
                <a:latin typeface="Aharoni" panose="02010803020104030203" pitchFamily="2" charset="-79"/>
                <a:cs typeface="Aharoni" panose="02010803020104030203" pitchFamily="2" charset="-79"/>
              </a:rPr>
              <a:t>examples – </a:t>
            </a:r>
            <a:r>
              <a:rPr lang="en-US" dirty="0">
                <a:solidFill>
                  <a:schemeClr val="tx1"/>
                </a:solidFill>
                <a:latin typeface="Aharoni" panose="02010803020104030203" pitchFamily="2" charset="-79"/>
                <a:cs typeface="Aharoni" panose="02010803020104030203" pitchFamily="2" charset="-79"/>
              </a:rPr>
              <a:t>ODL, ONOS </a:t>
            </a:r>
            <a:r>
              <a:rPr lang="en-US" dirty="0" err="1">
                <a:solidFill>
                  <a:schemeClr val="tx1"/>
                </a:solidFill>
                <a:latin typeface="Aharoni" panose="02010803020104030203" pitchFamily="2" charset="-79"/>
                <a:cs typeface="Aharoni" panose="02010803020104030203" pitchFamily="2" charset="-79"/>
              </a:rPr>
              <a:t>etc</a:t>
            </a:r>
            <a:r>
              <a:rPr lang="en-US" dirty="0" smtClean="0">
                <a:solidFill>
                  <a:schemeClr val="tx1"/>
                </a:solidFill>
                <a:latin typeface="Aharoni" panose="02010803020104030203" pitchFamily="2" charset="-79"/>
                <a:cs typeface="Aharoni" panose="02010803020104030203" pitchFamily="2" charset="-79"/>
              </a:rPr>
              <a:t>, </a:t>
            </a:r>
          </a:p>
          <a:p>
            <a:pPr lvl="1"/>
            <a:r>
              <a:rPr lang="en-US" dirty="0" smtClean="0">
                <a:solidFill>
                  <a:schemeClr val="tx1"/>
                </a:solidFill>
                <a:latin typeface="Aharoni" panose="02010803020104030203" pitchFamily="2" charset="-79"/>
                <a:cs typeface="Aharoni" panose="02010803020104030203" pitchFamily="2" charset="-79"/>
              </a:rPr>
              <a:t>See “</a:t>
            </a:r>
            <a:r>
              <a:rPr lang="en-US" dirty="0">
                <a:solidFill>
                  <a:srgbClr val="0070C0"/>
                </a:solidFill>
                <a:latin typeface="Aharoni" panose="02010803020104030203" pitchFamily="2" charset="-79"/>
                <a:cs typeface="Aharoni" panose="02010803020104030203" pitchFamily="2" charset="-79"/>
              </a:rPr>
              <a:t>DMS proposal</a:t>
            </a:r>
            <a:r>
              <a:rPr lang="en-US" dirty="0" smtClean="0">
                <a:solidFill>
                  <a:schemeClr val="tx1"/>
                </a:solidFill>
                <a:latin typeface="Aharoni" panose="02010803020104030203" pitchFamily="2" charset="-79"/>
                <a:cs typeface="Aharoni" panose="02010803020104030203" pitchFamily="2" charset="-79"/>
              </a:rPr>
              <a:t>” by Alex &amp; Ramesh, referring to </a:t>
            </a:r>
            <a:r>
              <a:rPr lang="en-US" dirty="0">
                <a:solidFill>
                  <a:schemeClr val="tx1"/>
                </a:solidFill>
                <a:latin typeface="Aharoni" panose="02010803020104030203" pitchFamily="2" charset="-79"/>
                <a:cs typeface="Aharoni" panose="02010803020104030203" pitchFamily="2" charset="-79"/>
              </a:rPr>
              <a:t>OSM implementation. </a:t>
            </a:r>
          </a:p>
          <a:p>
            <a:pPr marL="0" indent="0">
              <a:buNone/>
            </a:pPr>
            <a:r>
              <a:rPr lang="en-US" sz="2900" b="1" dirty="0" smtClean="0">
                <a:solidFill>
                  <a:srgbClr val="C00000"/>
                </a:solidFill>
                <a:latin typeface="Aharoni" panose="02010803020104030203" pitchFamily="2" charset="-79"/>
                <a:cs typeface="Aharoni" panose="02010803020104030203" pitchFamily="2" charset="-79"/>
              </a:rPr>
              <a:t>Approach </a:t>
            </a:r>
            <a:r>
              <a:rPr lang="en-US" sz="2900" b="1" dirty="0">
                <a:solidFill>
                  <a:srgbClr val="C00000"/>
                </a:solidFill>
                <a:latin typeface="Aharoni" panose="02010803020104030203" pitchFamily="2" charset="-79"/>
                <a:cs typeface="Aharoni" panose="02010803020104030203" pitchFamily="2" charset="-79"/>
              </a:rPr>
              <a:t>2</a:t>
            </a:r>
            <a:r>
              <a:rPr lang="en-US" b="1" dirty="0">
                <a:solidFill>
                  <a:schemeClr val="tx1"/>
                </a:solidFill>
                <a:latin typeface="Aharoni" panose="02010803020104030203" pitchFamily="2" charset="-79"/>
                <a:cs typeface="Aharoni" panose="02010803020104030203" pitchFamily="2" charset="-79"/>
              </a:rPr>
              <a:t>: Modular Microservices - Leverage </a:t>
            </a:r>
            <a:r>
              <a:rPr lang="en-US" b="1" dirty="0" err="1">
                <a:solidFill>
                  <a:srgbClr val="0070C0"/>
                </a:solidFill>
                <a:latin typeface="Aharoni" panose="02010803020104030203" pitchFamily="2" charset="-79"/>
                <a:cs typeface="Aharoni" panose="02010803020104030203" pitchFamily="2" charset="-79"/>
              </a:rPr>
              <a:t>TMForum</a:t>
            </a:r>
            <a:r>
              <a:rPr lang="en-US" b="1" dirty="0">
                <a:solidFill>
                  <a:srgbClr val="0070C0"/>
                </a:solidFill>
                <a:latin typeface="Aharoni" panose="02010803020104030203" pitchFamily="2" charset="-79"/>
                <a:cs typeface="Aharoni" panose="02010803020104030203" pitchFamily="2" charset="-79"/>
              </a:rPr>
              <a:t> IG1118 </a:t>
            </a:r>
            <a:r>
              <a:rPr lang="en-US" b="1" dirty="0">
                <a:solidFill>
                  <a:schemeClr val="tx1"/>
                </a:solidFill>
                <a:latin typeface="Aharoni" panose="02010803020104030203" pitchFamily="2" charset="-79"/>
                <a:cs typeface="Aharoni" panose="02010803020104030203" pitchFamily="2" charset="-79"/>
              </a:rPr>
              <a:t>Management and Control Continuum </a:t>
            </a:r>
            <a:r>
              <a:rPr lang="en-US" b="1" dirty="0" smtClean="0">
                <a:solidFill>
                  <a:schemeClr val="tx1"/>
                </a:solidFill>
                <a:latin typeface="Aharoni" panose="02010803020104030203" pitchFamily="2" charset="-79"/>
                <a:cs typeface="Aharoni" panose="02010803020104030203" pitchFamily="2" charset="-79"/>
              </a:rPr>
              <a:t>(</a:t>
            </a:r>
            <a:r>
              <a:rPr lang="en-US" b="1" dirty="0" smtClean="0">
                <a:solidFill>
                  <a:srgbClr val="0070C0"/>
                </a:solidFill>
                <a:latin typeface="Aharoni" panose="02010803020104030203" pitchFamily="2" charset="-79"/>
                <a:cs typeface="Aharoni" panose="02010803020104030203" pitchFamily="2" charset="-79"/>
              </a:rPr>
              <a:t>MCC</a:t>
            </a:r>
            <a:r>
              <a:rPr lang="en-US" b="1" dirty="0" smtClean="0">
                <a:solidFill>
                  <a:schemeClr val="tx1"/>
                </a:solidFill>
                <a:latin typeface="Aharoni" panose="02010803020104030203" pitchFamily="2" charset="-79"/>
                <a:cs typeface="Aharoni" panose="02010803020104030203" pitchFamily="2" charset="-79"/>
              </a:rPr>
              <a:t>) and </a:t>
            </a:r>
            <a:r>
              <a:rPr lang="en-US" b="1" dirty="0">
                <a:solidFill>
                  <a:schemeClr val="tx1"/>
                </a:solidFill>
                <a:latin typeface="Aharoni" panose="02010803020104030203" pitchFamily="2" charset="-79"/>
                <a:cs typeface="Aharoni" panose="02010803020104030203" pitchFamily="2" charset="-79"/>
              </a:rPr>
              <a:t>Future Mode of Operation </a:t>
            </a:r>
            <a:r>
              <a:rPr lang="en-US" b="1" dirty="0" smtClean="0">
                <a:solidFill>
                  <a:schemeClr val="tx1"/>
                </a:solidFill>
                <a:latin typeface="Aharoni" panose="02010803020104030203" pitchFamily="2" charset="-79"/>
                <a:cs typeface="Aharoni" panose="02010803020104030203" pitchFamily="2" charset="-79"/>
              </a:rPr>
              <a:t>(</a:t>
            </a:r>
            <a:r>
              <a:rPr lang="en-US" b="1" dirty="0" smtClean="0">
                <a:solidFill>
                  <a:srgbClr val="0070C0"/>
                </a:solidFill>
                <a:latin typeface="Aharoni" panose="02010803020104030203" pitchFamily="2" charset="-79"/>
                <a:cs typeface="Aharoni" panose="02010803020104030203" pitchFamily="2" charset="-79"/>
              </a:rPr>
              <a:t>FMO</a:t>
            </a:r>
            <a:r>
              <a:rPr lang="en-US" b="1" dirty="0" smtClean="0">
                <a:solidFill>
                  <a:schemeClr val="tx1"/>
                </a:solidFill>
                <a:latin typeface="Aharoni" panose="02010803020104030203" pitchFamily="2" charset="-79"/>
                <a:cs typeface="Aharoni" panose="02010803020104030203" pitchFamily="2" charset="-79"/>
              </a:rPr>
              <a:t>) concepts </a:t>
            </a:r>
            <a:endParaRPr lang="en-US" b="1" dirty="0">
              <a:solidFill>
                <a:schemeClr val="tx1"/>
              </a:solidFill>
              <a:latin typeface="Aharoni" panose="02010803020104030203" pitchFamily="2" charset="-79"/>
              <a:cs typeface="Aharoni" panose="02010803020104030203" pitchFamily="2" charset="-79"/>
            </a:endParaRPr>
          </a:p>
          <a:p>
            <a:pPr lvl="1"/>
            <a:r>
              <a:rPr lang="en-US" dirty="0" smtClean="0">
                <a:solidFill>
                  <a:srgbClr val="0070C0"/>
                </a:solidFill>
                <a:latin typeface="Aharoni" panose="02010803020104030203" pitchFamily="2" charset="-79"/>
                <a:cs typeface="Aharoni" panose="02010803020104030203" pitchFamily="2" charset="-79"/>
              </a:rPr>
              <a:t>Based </a:t>
            </a:r>
            <a:r>
              <a:rPr lang="en-US" dirty="0">
                <a:solidFill>
                  <a:srgbClr val="0070C0"/>
                </a:solidFill>
                <a:latin typeface="Aharoni" panose="02010803020104030203" pitchFamily="2" charset="-79"/>
                <a:cs typeface="Aharoni" panose="02010803020104030203" pitchFamily="2" charset="-79"/>
              </a:rPr>
              <a:t>on </a:t>
            </a:r>
            <a:r>
              <a:rPr lang="en-US" dirty="0" smtClean="0">
                <a:solidFill>
                  <a:srgbClr val="0070C0"/>
                </a:solidFill>
                <a:latin typeface="Aharoni" panose="02010803020104030203" pitchFamily="2" charset="-79"/>
                <a:cs typeface="Aharoni" panose="02010803020104030203" pitchFamily="2" charset="-79"/>
              </a:rPr>
              <a:t>DMS proposal</a:t>
            </a:r>
            <a:r>
              <a:rPr lang="en-US" dirty="0" smtClean="0">
                <a:solidFill>
                  <a:schemeClr val="tx1"/>
                </a:solidFill>
                <a:latin typeface="Aharoni" panose="02010803020104030203" pitchFamily="2" charset="-79"/>
                <a:cs typeface="Aharoni" panose="02010803020104030203" pitchFamily="2" charset="-79"/>
              </a:rPr>
              <a:t>, </a:t>
            </a:r>
          </a:p>
          <a:p>
            <a:pPr lvl="1"/>
            <a:r>
              <a:rPr lang="en-US" dirty="0" smtClean="0">
                <a:solidFill>
                  <a:schemeClr val="tx1"/>
                </a:solidFill>
                <a:latin typeface="Aharoni" panose="02010803020104030203" pitchFamily="2" charset="-79"/>
                <a:cs typeface="Aharoni" panose="02010803020104030203" pitchFamily="2" charset="-79"/>
              </a:rPr>
              <a:t>DMS enhancements using a standardized architecture. </a:t>
            </a:r>
            <a:endParaRPr lang="en-US" dirty="0">
              <a:solidFill>
                <a:schemeClr val="tx1"/>
              </a:solidFill>
              <a:latin typeface="Aharoni" panose="02010803020104030203" pitchFamily="2" charset="-79"/>
              <a:cs typeface="Aharoni" panose="02010803020104030203" pitchFamily="2" charset="-79"/>
            </a:endParaRPr>
          </a:p>
          <a:p>
            <a:pPr lvl="1">
              <a:buFontTx/>
              <a:buChar char="-"/>
            </a:pPr>
            <a:r>
              <a:rPr lang="en-US" dirty="0" smtClean="0">
                <a:solidFill>
                  <a:schemeClr val="tx1"/>
                </a:solidFill>
                <a:latin typeface="Aharoni" panose="02010803020104030203" pitchFamily="2" charset="-79"/>
                <a:cs typeface="Aharoni" panose="02010803020104030203" pitchFamily="2" charset="-79"/>
              </a:rPr>
              <a:t>Primarily </a:t>
            </a:r>
            <a:r>
              <a:rPr lang="en-US" dirty="0">
                <a:solidFill>
                  <a:schemeClr val="tx1"/>
                </a:solidFill>
                <a:latin typeface="Aharoni" panose="02010803020104030203" pitchFamily="2" charset="-79"/>
                <a:cs typeface="Aharoni" panose="02010803020104030203" pitchFamily="2" charset="-79"/>
              </a:rPr>
              <a:t>focused on structuring </a:t>
            </a:r>
            <a:r>
              <a:rPr lang="en-US" dirty="0" err="1">
                <a:solidFill>
                  <a:schemeClr val="tx1"/>
                </a:solidFill>
                <a:latin typeface="Aharoni" panose="02010803020104030203" pitchFamily="2" charset="-79"/>
                <a:cs typeface="Aharoni" panose="02010803020104030203" pitchFamily="2" charset="-79"/>
              </a:rPr>
              <a:t>microservices</a:t>
            </a:r>
            <a:r>
              <a:rPr lang="en-US" dirty="0">
                <a:solidFill>
                  <a:schemeClr val="tx1"/>
                </a:solidFill>
                <a:latin typeface="Aharoni" panose="02010803020104030203" pitchFamily="2" charset="-79"/>
                <a:cs typeface="Aharoni" panose="02010803020104030203" pitchFamily="2" charset="-79"/>
              </a:rPr>
              <a:t> and components in a </a:t>
            </a:r>
            <a:r>
              <a:rPr lang="en-US" dirty="0">
                <a:solidFill>
                  <a:srgbClr val="00B0F0"/>
                </a:solidFill>
                <a:latin typeface="Aharoni" panose="02010803020104030203" pitchFamily="2" charset="-79"/>
                <a:cs typeface="Aharoni" panose="02010803020104030203" pitchFamily="2" charset="-79"/>
              </a:rPr>
              <a:t>hierarchical</a:t>
            </a:r>
            <a:r>
              <a:rPr lang="en-US" dirty="0">
                <a:solidFill>
                  <a:schemeClr val="tx1"/>
                </a:solidFill>
                <a:latin typeface="Aharoni" panose="02010803020104030203" pitchFamily="2" charset="-79"/>
                <a:cs typeface="Aharoni" panose="02010803020104030203" pitchFamily="2" charset="-79"/>
              </a:rPr>
              <a:t> “Lego blocks” </a:t>
            </a:r>
            <a:endParaRPr lang="en-US" dirty="0" smtClean="0">
              <a:solidFill>
                <a:schemeClr val="tx1"/>
              </a:solidFill>
              <a:latin typeface="Aharoni" panose="02010803020104030203" pitchFamily="2" charset="-79"/>
              <a:cs typeface="Aharoni" panose="02010803020104030203" pitchFamily="2" charset="-79"/>
            </a:endParaRPr>
          </a:p>
          <a:p>
            <a:pPr lvl="1">
              <a:buFontTx/>
              <a:buChar char="-"/>
            </a:pPr>
            <a:r>
              <a:rPr lang="en-US" dirty="0" smtClean="0">
                <a:solidFill>
                  <a:schemeClr val="tx1"/>
                </a:solidFill>
                <a:latin typeface="Aharoni" panose="02010803020104030203" pitchFamily="2" charset="-79"/>
                <a:cs typeface="Aharoni" panose="02010803020104030203" pitchFamily="2" charset="-79"/>
              </a:rPr>
              <a:t>These units can </a:t>
            </a:r>
            <a:r>
              <a:rPr lang="en-US" dirty="0">
                <a:solidFill>
                  <a:schemeClr val="tx1"/>
                </a:solidFill>
                <a:latin typeface="Aharoni" panose="02010803020104030203" pitchFamily="2" charset="-79"/>
                <a:cs typeface="Aharoni" panose="02010803020104030203" pitchFamily="2" charset="-79"/>
              </a:rPr>
              <a:t>be mixed and matched to create management and control functions. </a:t>
            </a:r>
          </a:p>
          <a:p>
            <a:pPr marL="0" indent="0">
              <a:buNone/>
            </a:pPr>
            <a:r>
              <a:rPr lang="en-US" sz="2900" b="1" dirty="0" smtClean="0">
                <a:solidFill>
                  <a:srgbClr val="C00000"/>
                </a:solidFill>
                <a:latin typeface="Aharoni" panose="02010803020104030203" pitchFamily="2" charset="-79"/>
                <a:cs typeface="Aharoni" panose="02010803020104030203" pitchFamily="2" charset="-79"/>
              </a:rPr>
              <a:t>Approach </a:t>
            </a:r>
            <a:r>
              <a:rPr lang="en-US" sz="2900" b="1" dirty="0">
                <a:solidFill>
                  <a:srgbClr val="C00000"/>
                </a:solidFill>
                <a:latin typeface="Aharoni" panose="02010803020104030203" pitchFamily="2" charset="-79"/>
                <a:cs typeface="Aharoni" panose="02010803020104030203" pitchFamily="2" charset="-79"/>
              </a:rPr>
              <a:t>3</a:t>
            </a:r>
            <a:r>
              <a:rPr lang="en-US" b="1" dirty="0">
                <a:solidFill>
                  <a:schemeClr val="tx1"/>
                </a:solidFill>
                <a:latin typeface="Aharoni" panose="02010803020104030203" pitchFamily="2" charset="-79"/>
                <a:cs typeface="Aharoni" panose="02010803020104030203" pitchFamily="2" charset="-79"/>
              </a:rPr>
              <a:t>: Cloud Native </a:t>
            </a:r>
            <a:r>
              <a:rPr lang="en-US" b="1" dirty="0" smtClean="0">
                <a:solidFill>
                  <a:schemeClr val="tx1"/>
                </a:solidFill>
                <a:latin typeface="Aharoni" panose="02010803020104030203" pitchFamily="2" charset="-79"/>
                <a:cs typeface="Aharoni" panose="02010803020104030203" pitchFamily="2" charset="-79"/>
              </a:rPr>
              <a:t>Microservices Design </a:t>
            </a:r>
            <a:endParaRPr lang="en-US" b="1" dirty="0">
              <a:solidFill>
                <a:schemeClr val="tx1"/>
              </a:solidFill>
              <a:latin typeface="Aharoni" panose="02010803020104030203" pitchFamily="2" charset="-79"/>
              <a:cs typeface="Aharoni" panose="02010803020104030203" pitchFamily="2" charset="-79"/>
            </a:endParaRPr>
          </a:p>
          <a:p>
            <a:pPr marL="457200" lvl="1" indent="0">
              <a:buNone/>
            </a:pPr>
            <a:r>
              <a:rPr lang="en-US" b="1" dirty="0">
                <a:solidFill>
                  <a:schemeClr val="tx1"/>
                </a:solidFill>
                <a:latin typeface="Aharoni" panose="02010803020104030203" pitchFamily="2" charset="-79"/>
                <a:cs typeface="Aharoni" panose="02010803020104030203" pitchFamily="2" charset="-79"/>
              </a:rPr>
              <a:t>- </a:t>
            </a:r>
            <a:r>
              <a:rPr lang="en-US" dirty="0">
                <a:solidFill>
                  <a:schemeClr val="tx1"/>
                </a:solidFill>
                <a:latin typeface="Aharoni" panose="02010803020104030203" pitchFamily="2" charset="-79"/>
                <a:cs typeface="Aharoni" panose="02010803020104030203" pitchFamily="2" charset="-79"/>
              </a:rPr>
              <a:t>Based on the </a:t>
            </a:r>
            <a:r>
              <a:rPr lang="en-US" b="1" dirty="0">
                <a:solidFill>
                  <a:srgbClr val="0070C0"/>
                </a:solidFill>
                <a:latin typeface="Aharoni" panose="02010803020104030203" pitchFamily="2" charset="-79"/>
                <a:cs typeface="Aharoni" panose="02010803020104030203" pitchFamily="2" charset="-79"/>
              </a:rPr>
              <a:t>Service Mesh </a:t>
            </a:r>
            <a:r>
              <a:rPr lang="en-US" dirty="0" smtClean="0">
                <a:solidFill>
                  <a:schemeClr val="tx1"/>
                </a:solidFill>
                <a:latin typeface="Aharoni" panose="02010803020104030203" pitchFamily="2" charset="-79"/>
                <a:cs typeface="Aharoni" panose="02010803020104030203" pitchFamily="2" charset="-79"/>
              </a:rPr>
              <a:t>techniques </a:t>
            </a:r>
            <a:r>
              <a:rPr lang="en-US" dirty="0">
                <a:solidFill>
                  <a:schemeClr val="tx1"/>
                </a:solidFill>
                <a:latin typeface="Aharoni" panose="02010803020104030203" pitchFamily="2" charset="-79"/>
                <a:cs typeface="Aharoni" panose="02010803020104030203" pitchFamily="2" charset="-79"/>
              </a:rPr>
              <a:t>used in the cloud native world. </a:t>
            </a:r>
          </a:p>
          <a:p>
            <a:pPr marL="457200" lvl="1" indent="0">
              <a:buNone/>
            </a:pPr>
            <a:r>
              <a:rPr lang="en-US" dirty="0">
                <a:solidFill>
                  <a:schemeClr val="tx1"/>
                </a:solidFill>
                <a:latin typeface="Aharoni" panose="02010803020104030203" pitchFamily="2" charset="-79"/>
                <a:cs typeface="Aharoni" panose="02010803020104030203" pitchFamily="2" charset="-79"/>
              </a:rPr>
              <a:t>- Mainly an implementation approach than a consistent </a:t>
            </a:r>
            <a:r>
              <a:rPr lang="en-US" dirty="0" err="1" smtClean="0">
                <a:solidFill>
                  <a:schemeClr val="tx1"/>
                </a:solidFill>
                <a:latin typeface="Aharoni" panose="02010803020104030203" pitchFamily="2" charset="-79"/>
                <a:cs typeface="Aharoni" panose="02010803020104030203" pitchFamily="2" charset="-79"/>
              </a:rPr>
              <a:t>microservices</a:t>
            </a:r>
            <a:r>
              <a:rPr lang="en-US" dirty="0" smtClean="0">
                <a:solidFill>
                  <a:schemeClr val="tx1"/>
                </a:solidFill>
                <a:latin typeface="Aharoni" panose="02010803020104030203" pitchFamily="2" charset="-79"/>
                <a:cs typeface="Aharoni" panose="02010803020104030203" pitchFamily="2" charset="-79"/>
              </a:rPr>
              <a:t> </a:t>
            </a:r>
            <a:r>
              <a:rPr lang="en-US" dirty="0">
                <a:solidFill>
                  <a:schemeClr val="tx1"/>
                </a:solidFill>
                <a:latin typeface="Aharoni" panose="02010803020104030203" pitchFamily="2" charset="-79"/>
                <a:cs typeface="Aharoni" panose="02010803020104030203" pitchFamily="2" charset="-79"/>
              </a:rPr>
              <a:t>design methodology. </a:t>
            </a:r>
          </a:p>
          <a:p>
            <a:pPr marL="0" indent="0">
              <a:buNone/>
            </a:pPr>
            <a:r>
              <a:rPr lang="en-US" b="1" dirty="0">
                <a:solidFill>
                  <a:schemeClr val="tx1"/>
                </a:solidFill>
                <a:latin typeface="Aharoni" panose="02010803020104030203" pitchFamily="2" charset="-79"/>
                <a:cs typeface="Aharoni" panose="02010803020104030203" pitchFamily="2" charset="-79"/>
              </a:rPr>
              <a:t>Above approaches are </a:t>
            </a:r>
            <a:r>
              <a:rPr lang="en-US" b="1" dirty="0">
                <a:solidFill>
                  <a:srgbClr val="0070C0"/>
                </a:solidFill>
                <a:latin typeface="Aharoni" panose="02010803020104030203" pitchFamily="2" charset="-79"/>
                <a:cs typeface="Aharoni" panose="02010803020104030203" pitchFamily="2" charset="-79"/>
              </a:rPr>
              <a:t>complementary</a:t>
            </a:r>
            <a:r>
              <a:rPr lang="en-US" b="1" dirty="0">
                <a:solidFill>
                  <a:schemeClr val="tx1"/>
                </a:solidFill>
                <a:latin typeface="Aharoni" panose="02010803020104030203" pitchFamily="2" charset="-79"/>
                <a:cs typeface="Aharoni" panose="02010803020104030203" pitchFamily="2" charset="-79"/>
              </a:rPr>
              <a:t> to each other and not </a:t>
            </a:r>
            <a:r>
              <a:rPr lang="en-US" b="1" dirty="0" smtClean="0">
                <a:solidFill>
                  <a:schemeClr val="tx1"/>
                </a:solidFill>
                <a:latin typeface="Aharoni" panose="02010803020104030203" pitchFamily="2" charset="-79"/>
                <a:cs typeface="Aharoni" panose="02010803020104030203" pitchFamily="2" charset="-79"/>
              </a:rPr>
              <a:t>exclusive. </a:t>
            </a:r>
            <a:endParaRPr lang="en-US" b="1" dirty="0">
              <a:solidFill>
                <a:schemeClr val="tx1"/>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4030479708"/>
      </p:ext>
    </p:extLst>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1143000" y="2823498"/>
            <a:ext cx="9923318" cy="1514822"/>
          </a:xfrm>
        </p:spPr>
        <p:txBody>
          <a:bodyPr>
            <a:normAutofit/>
          </a:bodyPr>
          <a:lstStyle/>
          <a:p>
            <a:r>
              <a:rPr lang="en-US" b="1" dirty="0" smtClean="0"/>
              <a:t>Approach 1: </a:t>
            </a:r>
            <a:r>
              <a:rPr lang="en-US" b="1" dirty="0" smtClean="0"/>
              <a:t>Model-Driven </a:t>
            </a:r>
            <a:r>
              <a:rPr lang="en-US" b="1" dirty="0" smtClean="0"/>
              <a:t>Microservices</a:t>
            </a:r>
            <a:endParaRPr lang="en-US" b="1" dirty="0"/>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37</a:t>
            </a:fld>
            <a:endParaRPr lang="en-US" dirty="0"/>
          </a:p>
        </p:txBody>
      </p:sp>
    </p:spTree>
    <p:extLst>
      <p:ext uri="{BB962C8B-B14F-4D97-AF65-F5344CB8AC3E}">
        <p14:creationId xmlns:p14="http://schemas.microsoft.com/office/powerpoint/2010/main" val="2557536121"/>
      </p:ext>
    </p:extLst>
  </p:cSld>
  <p:clrMapOvr>
    <a:masterClrMapping/>
  </p:clrMapOvr>
  <p:transition>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38</a:t>
            </a:fld>
            <a:endParaRPr lang="en-US" dirty="0"/>
          </a:p>
        </p:txBody>
      </p:sp>
      <p:sp>
        <p:nvSpPr>
          <p:cNvPr id="3" name="Title 2"/>
          <p:cNvSpPr>
            <a:spLocks noGrp="1"/>
          </p:cNvSpPr>
          <p:nvPr>
            <p:ph type="title"/>
          </p:nvPr>
        </p:nvSpPr>
        <p:spPr/>
        <p:txBody>
          <a:bodyPr>
            <a:noAutofit/>
          </a:bodyPr>
          <a:lstStyle/>
          <a:p>
            <a:pPr algn="ctr"/>
            <a:r>
              <a:rPr lang="en-US" sz="3200" b="1" dirty="0" smtClean="0"/>
              <a:t>Approach 1 - Domain-Driven Design (DDD) Concept</a:t>
            </a:r>
            <a:endParaRPr lang="en-US" sz="3200" b="1" dirty="0"/>
          </a:p>
        </p:txBody>
      </p:sp>
      <p:sp>
        <p:nvSpPr>
          <p:cNvPr id="4" name="Text Placeholder 3"/>
          <p:cNvSpPr>
            <a:spLocks noGrp="1"/>
          </p:cNvSpPr>
          <p:nvPr>
            <p:ph type="body" sz="quarter" idx="10"/>
          </p:nvPr>
        </p:nvSpPr>
        <p:spPr>
          <a:xfrm>
            <a:off x="0" y="960121"/>
            <a:ext cx="7788729" cy="5523132"/>
          </a:xfrm>
          <a:ln w="3175">
            <a:solidFill>
              <a:schemeClr val="tx1"/>
            </a:solidFill>
          </a:ln>
        </p:spPr>
        <p:txBody>
          <a:bodyPr>
            <a:noAutofit/>
          </a:bodyPr>
          <a:lstStyle/>
          <a:p>
            <a:pPr marL="0" indent="0">
              <a:buNone/>
            </a:pPr>
            <a:r>
              <a:rPr lang="en-US" dirty="0" smtClean="0">
                <a:solidFill>
                  <a:schemeClr val="tx1"/>
                </a:solidFill>
                <a:latin typeface="Aharoni" panose="02010803020104030203" pitchFamily="2" charset="-79"/>
                <a:cs typeface="Aharoni" panose="02010803020104030203" pitchFamily="2" charset="-79"/>
              </a:rPr>
              <a:t>What’s DDD</a:t>
            </a:r>
            <a:r>
              <a:rPr lang="en-US" dirty="0" smtClean="0">
                <a:solidFill>
                  <a:schemeClr val="tx1"/>
                </a:solidFill>
                <a:latin typeface="Aharoni" panose="02010803020104030203" pitchFamily="2" charset="-79"/>
                <a:cs typeface="Aharoni" panose="02010803020104030203" pitchFamily="2" charset="-79"/>
              </a:rPr>
              <a:t>? </a:t>
            </a:r>
            <a:r>
              <a:rPr lang="en-US" sz="2400" dirty="0"/>
              <a:t>Domain-Driven Design </a:t>
            </a:r>
            <a:r>
              <a:rPr lang="en-US" sz="2400" dirty="0" smtClean="0"/>
              <a:t>software </a:t>
            </a:r>
            <a:r>
              <a:rPr lang="en-US" sz="2400" dirty="0"/>
              <a:t>modeling delivers powerful results in practice</a:t>
            </a:r>
            <a:endParaRPr lang="en-US" dirty="0" smtClean="0">
              <a:solidFill>
                <a:schemeClr val="tx1"/>
              </a:solidFill>
              <a:latin typeface="Aharoni" panose="02010803020104030203" pitchFamily="2" charset="-79"/>
              <a:cs typeface="Aharoni" panose="02010803020104030203" pitchFamily="2" charset="-79"/>
            </a:endParaRPr>
          </a:p>
          <a:p>
            <a:r>
              <a:rPr lang="en-US" sz="2400" dirty="0" smtClean="0">
                <a:solidFill>
                  <a:schemeClr val="tx1"/>
                </a:solidFill>
                <a:latin typeface="Aharoni" panose="02010803020104030203" pitchFamily="2" charset="-79"/>
                <a:cs typeface="Aharoni" panose="02010803020104030203" pitchFamily="2" charset="-79"/>
              </a:rPr>
              <a:t>A Top-down approach of designing Microservices </a:t>
            </a:r>
          </a:p>
          <a:p>
            <a:pPr lvl="1"/>
            <a:r>
              <a:rPr lang="en-US" sz="1800" dirty="0" smtClean="0">
                <a:solidFill>
                  <a:schemeClr val="tx1"/>
                </a:solidFill>
                <a:latin typeface="Aharoni" panose="02010803020104030203" pitchFamily="2" charset="-79"/>
                <a:cs typeface="Aharoni" panose="02010803020104030203" pitchFamily="2" charset="-79"/>
              </a:rPr>
              <a:t>modeling is based </a:t>
            </a:r>
            <a:r>
              <a:rPr lang="en-US" sz="1800" dirty="0">
                <a:solidFill>
                  <a:schemeClr val="tx1"/>
                </a:solidFill>
                <a:latin typeface="Aharoni" panose="02010803020104030203" pitchFamily="2" charset="-79"/>
                <a:cs typeface="Aharoni" panose="02010803020104030203" pitchFamily="2" charset="-79"/>
              </a:rPr>
              <a:t>on the </a:t>
            </a:r>
            <a:r>
              <a:rPr lang="en-US" sz="1800" dirty="0" smtClean="0">
                <a:solidFill>
                  <a:srgbClr val="0070C0"/>
                </a:solidFill>
                <a:latin typeface="Aharoni" panose="02010803020104030203" pitchFamily="2" charset="-79"/>
                <a:cs typeface="Aharoni" panose="02010803020104030203" pitchFamily="2" charset="-79"/>
              </a:rPr>
              <a:t>domain of business </a:t>
            </a:r>
          </a:p>
          <a:p>
            <a:r>
              <a:rPr lang="en-US" sz="2400" dirty="0" smtClean="0">
                <a:solidFill>
                  <a:schemeClr val="tx1"/>
                </a:solidFill>
                <a:latin typeface="Aharoni" panose="02010803020104030203" pitchFamily="2" charset="-79"/>
                <a:cs typeface="Aharoni" panose="02010803020104030203" pitchFamily="2" charset="-79"/>
              </a:rPr>
              <a:t>Microservices are ideally mapped to Bounded Context</a:t>
            </a:r>
            <a:endParaRPr lang="en-US" sz="1800" dirty="0" smtClean="0">
              <a:solidFill>
                <a:schemeClr val="tx1"/>
              </a:solidFill>
              <a:latin typeface="Aharoni" panose="02010803020104030203" pitchFamily="2" charset="-79"/>
              <a:cs typeface="Aharoni" panose="02010803020104030203" pitchFamily="2" charset="-79"/>
            </a:endParaRPr>
          </a:p>
          <a:p>
            <a:r>
              <a:rPr lang="en-US" sz="2400" dirty="0" smtClean="0">
                <a:solidFill>
                  <a:schemeClr val="tx1"/>
                </a:solidFill>
                <a:latin typeface="Aharoni" panose="02010803020104030203" pitchFamily="2" charset="-79"/>
                <a:cs typeface="Aharoni" panose="02010803020104030203" pitchFamily="2" charset="-79"/>
              </a:rPr>
              <a:t>Bounded contexts own its own </a:t>
            </a:r>
          </a:p>
          <a:p>
            <a:pPr lvl="1"/>
            <a:r>
              <a:rPr lang="en-US" sz="1800" dirty="0" smtClean="0">
                <a:solidFill>
                  <a:schemeClr val="tx1"/>
                </a:solidFill>
                <a:latin typeface="Aharoni" panose="02010803020104030203" pitchFamily="2" charset="-79"/>
                <a:cs typeface="Aharoni" panose="02010803020104030203" pitchFamily="2" charset="-79"/>
              </a:rPr>
              <a:t>domain data, </a:t>
            </a:r>
          </a:p>
          <a:p>
            <a:pPr lvl="1"/>
            <a:r>
              <a:rPr lang="en-US" sz="1800" dirty="0" smtClean="0">
                <a:solidFill>
                  <a:schemeClr val="tx1"/>
                </a:solidFill>
                <a:latin typeface="Aharoni" panose="02010803020104030203" pitchFamily="2" charset="-79"/>
                <a:cs typeface="Aharoni" panose="02010803020104030203" pitchFamily="2" charset="-79"/>
              </a:rPr>
              <a:t>logic and </a:t>
            </a:r>
            <a:r>
              <a:rPr lang="en-US" sz="1800" dirty="0" smtClean="0">
                <a:solidFill>
                  <a:schemeClr val="tx1"/>
                </a:solidFill>
                <a:latin typeface="Aharoni" panose="02010803020104030203" pitchFamily="2" charset="-79"/>
                <a:cs typeface="Aharoni" panose="02010803020104030203" pitchFamily="2" charset="-79"/>
              </a:rPr>
              <a:t>behavior </a:t>
            </a:r>
            <a:endParaRPr lang="en-US" sz="1800" dirty="0" smtClean="0">
              <a:solidFill>
                <a:schemeClr val="tx1"/>
              </a:solidFill>
              <a:latin typeface="Aharoni" panose="02010803020104030203" pitchFamily="2" charset="-79"/>
              <a:cs typeface="Aharoni" panose="02010803020104030203" pitchFamily="2" charset="-79"/>
            </a:endParaRPr>
          </a:p>
          <a:p>
            <a:r>
              <a:rPr lang="en-US" sz="2400" dirty="0">
                <a:solidFill>
                  <a:srgbClr val="0070C0"/>
                </a:solidFill>
                <a:latin typeface="Aharoni" panose="02010803020104030203" pitchFamily="2" charset="-79"/>
                <a:cs typeface="Aharoni" panose="02010803020104030203" pitchFamily="2" charset="-79"/>
              </a:rPr>
              <a:t>D</a:t>
            </a:r>
            <a:r>
              <a:rPr lang="en-US" sz="2400" dirty="0" smtClean="0">
                <a:solidFill>
                  <a:srgbClr val="0070C0"/>
                </a:solidFill>
                <a:latin typeface="Aharoni" panose="02010803020104030203" pitchFamily="2" charset="-79"/>
                <a:cs typeface="Aharoni" panose="02010803020104030203" pitchFamily="2" charset="-79"/>
              </a:rPr>
              <a:t>omain model </a:t>
            </a:r>
            <a:r>
              <a:rPr lang="en-US" sz="2400" dirty="0" smtClean="0">
                <a:solidFill>
                  <a:schemeClr val="tx1"/>
                </a:solidFill>
                <a:latin typeface="Aharoni" panose="02010803020104030203" pitchFamily="2" charset="-79"/>
                <a:cs typeface="Aharoni" panose="02010803020104030203" pitchFamily="2" charset="-79"/>
              </a:rPr>
              <a:t>for </a:t>
            </a:r>
            <a:r>
              <a:rPr lang="en-US" sz="2400" dirty="0">
                <a:solidFill>
                  <a:schemeClr val="tx1"/>
                </a:solidFill>
                <a:latin typeface="Aharoni" panose="02010803020104030203" pitchFamily="2" charset="-79"/>
                <a:cs typeface="Aharoni" panose="02010803020104030203" pitchFamily="2" charset="-79"/>
              </a:rPr>
              <a:t>each Bounded </a:t>
            </a:r>
            <a:r>
              <a:rPr lang="en-US" sz="2400" dirty="0" smtClean="0">
                <a:solidFill>
                  <a:schemeClr val="tx1"/>
                </a:solidFill>
                <a:latin typeface="Aharoni" panose="02010803020104030203" pitchFamily="2" charset="-79"/>
                <a:cs typeface="Aharoni" panose="02010803020104030203" pitchFamily="2" charset="-79"/>
              </a:rPr>
              <a:t>Context is defined to</a:t>
            </a:r>
          </a:p>
          <a:p>
            <a:pPr lvl="1"/>
            <a:r>
              <a:rPr lang="en-US" sz="1800" dirty="0" smtClean="0">
                <a:solidFill>
                  <a:schemeClr val="tx1"/>
                </a:solidFill>
                <a:latin typeface="Aharoni" panose="02010803020104030203" pitchFamily="2" charset="-79"/>
                <a:cs typeface="Aharoni" panose="02010803020104030203" pitchFamily="2" charset="-79"/>
              </a:rPr>
              <a:t>identify </a:t>
            </a:r>
            <a:r>
              <a:rPr lang="en-US" sz="1800" dirty="0">
                <a:solidFill>
                  <a:schemeClr val="tx1"/>
                </a:solidFill>
                <a:latin typeface="Aharoni" panose="02010803020104030203" pitchFamily="2" charset="-79"/>
                <a:cs typeface="Aharoni" panose="02010803020104030203" pitchFamily="2" charset="-79"/>
              </a:rPr>
              <a:t>and define the </a:t>
            </a:r>
            <a:r>
              <a:rPr lang="en-US" sz="1800" dirty="0" smtClean="0">
                <a:solidFill>
                  <a:schemeClr val="tx1"/>
                </a:solidFill>
                <a:latin typeface="Aharoni" panose="02010803020104030203" pitchFamily="2" charset="-79"/>
                <a:cs typeface="Aharoni" panose="02010803020104030203" pitchFamily="2" charset="-79"/>
              </a:rPr>
              <a:t>entities (and other patterns if required)</a:t>
            </a:r>
          </a:p>
          <a:p>
            <a:pPr lvl="1"/>
            <a:r>
              <a:rPr lang="en-US" sz="1800" dirty="0">
                <a:solidFill>
                  <a:schemeClr val="tx1"/>
                </a:solidFill>
                <a:latin typeface="Aharoni" panose="02010803020104030203" pitchFamily="2" charset="-79"/>
                <a:cs typeface="Aharoni" panose="02010803020104030203" pitchFamily="2" charset="-79"/>
              </a:rPr>
              <a:t>create a boundary around things that need cohesion</a:t>
            </a:r>
            <a:r>
              <a:rPr lang="en-US" sz="1800" dirty="0" smtClean="0">
                <a:solidFill>
                  <a:schemeClr val="tx1"/>
                </a:solidFill>
                <a:latin typeface="Aharoni" panose="02010803020104030203" pitchFamily="2" charset="-79"/>
                <a:cs typeface="Aharoni" panose="02010803020104030203" pitchFamily="2" charset="-79"/>
              </a:rPr>
              <a:t> </a:t>
            </a:r>
          </a:p>
          <a:p>
            <a:pPr lvl="1"/>
            <a:r>
              <a:rPr lang="en-US" sz="1800" dirty="0" smtClean="0">
                <a:solidFill>
                  <a:schemeClr val="tx1"/>
                </a:solidFill>
                <a:latin typeface="Aharoni" panose="02010803020104030203" pitchFamily="2" charset="-79"/>
                <a:cs typeface="Aharoni" panose="02010803020104030203" pitchFamily="2" charset="-79"/>
              </a:rPr>
              <a:t>build and refine domain model contained within the boundary that defines the context</a:t>
            </a:r>
          </a:p>
        </p:txBody>
      </p:sp>
      <p:pic>
        <p:nvPicPr>
          <p:cNvPr id="5" name="Picture 4"/>
          <p:cNvPicPr>
            <a:picLocks noChangeAspect="1"/>
          </p:cNvPicPr>
          <p:nvPr/>
        </p:nvPicPr>
        <p:blipFill>
          <a:blip r:embed="rId3"/>
          <a:stretch>
            <a:fillRect/>
          </a:stretch>
        </p:blipFill>
        <p:spPr>
          <a:xfrm>
            <a:off x="7867070" y="922279"/>
            <a:ext cx="4248730" cy="5560973"/>
          </a:xfrm>
          <a:prstGeom prst="rect">
            <a:avLst/>
          </a:prstGeom>
        </p:spPr>
      </p:pic>
    </p:spTree>
    <p:extLst>
      <p:ext uri="{BB962C8B-B14F-4D97-AF65-F5344CB8AC3E}">
        <p14:creationId xmlns:p14="http://schemas.microsoft.com/office/powerpoint/2010/main" val="2870896070"/>
      </p:ext>
    </p:extLst>
  </p:cSld>
  <p:clrMapOvr>
    <a:masterClrMapping/>
  </p:clrMapOvr>
  <p:transition>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69736" y="3150834"/>
            <a:ext cx="7504386" cy="233651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 name="Slide Number Placeholder 1"/>
          <p:cNvSpPr>
            <a:spLocks noGrp="1"/>
          </p:cNvSpPr>
          <p:nvPr>
            <p:ph type="sldNum" sz="quarter" idx="4"/>
          </p:nvPr>
        </p:nvSpPr>
        <p:spPr/>
        <p:txBody>
          <a:bodyPr/>
          <a:lstStyle/>
          <a:p>
            <a:fld id="{6C9CD605-947A-3C4E-98CB-B055F943FEBA}" type="slidenum">
              <a:rPr lang="en-US" smtClean="0"/>
              <a:pPr/>
              <a:t>39</a:t>
            </a:fld>
            <a:endParaRPr lang="en-US" dirty="0"/>
          </a:p>
        </p:txBody>
      </p:sp>
      <p:sp>
        <p:nvSpPr>
          <p:cNvPr id="3" name="Title 2"/>
          <p:cNvSpPr>
            <a:spLocks noGrp="1"/>
          </p:cNvSpPr>
          <p:nvPr>
            <p:ph type="title"/>
          </p:nvPr>
        </p:nvSpPr>
        <p:spPr/>
        <p:txBody>
          <a:bodyPr>
            <a:normAutofit fontScale="90000"/>
          </a:bodyPr>
          <a:lstStyle/>
          <a:p>
            <a:pPr algn="ctr"/>
            <a:r>
              <a:rPr lang="en-US" b="1" dirty="0" smtClean="0"/>
              <a:t>An Abstract View of Realizing </a:t>
            </a:r>
            <a:r>
              <a:rPr lang="en-US" b="1" dirty="0" smtClean="0"/>
              <a:t>DDD – REF [2] </a:t>
            </a:r>
            <a:endParaRPr lang="en-US" b="1" dirty="0"/>
          </a:p>
        </p:txBody>
      </p:sp>
      <p:sp>
        <p:nvSpPr>
          <p:cNvPr id="6" name="Rectangle 5"/>
          <p:cNvSpPr/>
          <p:nvPr/>
        </p:nvSpPr>
        <p:spPr>
          <a:xfrm>
            <a:off x="1083418" y="1441022"/>
            <a:ext cx="1529081" cy="8513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ONAP Microservice</a:t>
            </a:r>
            <a:endParaRPr lang="en-US" sz="1400" dirty="0"/>
          </a:p>
        </p:txBody>
      </p:sp>
      <p:sp>
        <p:nvSpPr>
          <p:cNvPr id="7" name="Rectangle 6"/>
          <p:cNvSpPr/>
          <p:nvPr/>
        </p:nvSpPr>
        <p:spPr>
          <a:xfrm>
            <a:off x="3116413" y="1441022"/>
            <a:ext cx="1529081" cy="8513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ONAP Micro Service </a:t>
            </a:r>
            <a:endParaRPr lang="en-US" sz="1400" dirty="0"/>
          </a:p>
        </p:txBody>
      </p:sp>
      <p:sp>
        <p:nvSpPr>
          <p:cNvPr id="8" name="Rectangle 7"/>
          <p:cNvSpPr/>
          <p:nvPr/>
        </p:nvSpPr>
        <p:spPr>
          <a:xfrm>
            <a:off x="5125016" y="1441022"/>
            <a:ext cx="1529081" cy="8513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ONAP Microservice</a:t>
            </a:r>
            <a:endParaRPr lang="en-US" sz="1400" dirty="0"/>
          </a:p>
        </p:txBody>
      </p:sp>
      <p:sp>
        <p:nvSpPr>
          <p:cNvPr id="9" name="Rectangle 8"/>
          <p:cNvSpPr/>
          <p:nvPr/>
        </p:nvSpPr>
        <p:spPr>
          <a:xfrm>
            <a:off x="1705222" y="5549462"/>
            <a:ext cx="1718441" cy="5502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ONAP Microservice</a:t>
            </a:r>
            <a:endParaRPr lang="en-US" sz="1400" dirty="0"/>
          </a:p>
        </p:txBody>
      </p:sp>
      <p:sp>
        <p:nvSpPr>
          <p:cNvPr id="10" name="Rectangle 9"/>
          <p:cNvSpPr/>
          <p:nvPr/>
        </p:nvSpPr>
        <p:spPr>
          <a:xfrm>
            <a:off x="3875608" y="5549462"/>
            <a:ext cx="1718441" cy="5502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ONAP Microservice</a:t>
            </a:r>
            <a:endParaRPr lang="en-US" sz="1400" dirty="0"/>
          </a:p>
        </p:txBody>
      </p:sp>
      <p:sp>
        <p:nvSpPr>
          <p:cNvPr id="11" name="Rectangle 10"/>
          <p:cNvSpPr/>
          <p:nvPr/>
        </p:nvSpPr>
        <p:spPr>
          <a:xfrm>
            <a:off x="6082780" y="5549462"/>
            <a:ext cx="1718441" cy="5502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ONAP Microservice</a:t>
            </a:r>
            <a:endParaRPr lang="en-US" sz="1400" dirty="0"/>
          </a:p>
        </p:txBody>
      </p:sp>
      <p:grpSp>
        <p:nvGrpSpPr>
          <p:cNvPr id="29" name="Group 28"/>
          <p:cNvGrpSpPr/>
          <p:nvPr/>
        </p:nvGrpSpPr>
        <p:grpSpPr>
          <a:xfrm>
            <a:off x="1354509" y="3269275"/>
            <a:ext cx="810552" cy="774910"/>
            <a:chOff x="8334697" y="2695903"/>
            <a:chExt cx="1253364" cy="1299854"/>
          </a:xfrm>
        </p:grpSpPr>
        <p:sp>
          <p:nvSpPr>
            <p:cNvPr id="30" name="Oval 29"/>
            <p:cNvSpPr/>
            <p:nvPr/>
          </p:nvSpPr>
          <p:spPr>
            <a:xfrm>
              <a:off x="8597459" y="2695903"/>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31" name="Oval 30"/>
            <p:cNvSpPr/>
            <p:nvPr/>
          </p:nvSpPr>
          <p:spPr>
            <a:xfrm>
              <a:off x="8334697" y="3147848"/>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32" name="Oval 31"/>
            <p:cNvSpPr/>
            <p:nvPr/>
          </p:nvSpPr>
          <p:spPr>
            <a:xfrm>
              <a:off x="9012621" y="3203026"/>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33" name="Oval 32"/>
            <p:cNvSpPr/>
            <p:nvPr/>
          </p:nvSpPr>
          <p:spPr>
            <a:xfrm>
              <a:off x="9325299" y="3652345"/>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34" name="Straight Connector 33"/>
            <p:cNvCxnSpPr>
              <a:stCxn id="30" idx="5"/>
            </p:cNvCxnSpPr>
            <p:nvPr/>
          </p:nvCxnSpPr>
          <p:spPr>
            <a:xfrm>
              <a:off x="8821740" y="2951581"/>
              <a:ext cx="253945" cy="338154"/>
            </a:xfrm>
            <a:prstGeom prst="line">
              <a:avLst/>
            </a:prstGeom>
          </p:spPr>
          <p:style>
            <a:lnRef idx="2">
              <a:schemeClr val="dk1"/>
            </a:lnRef>
            <a:fillRef idx="0">
              <a:schemeClr val="dk1"/>
            </a:fillRef>
            <a:effectRef idx="1">
              <a:schemeClr val="dk1"/>
            </a:effectRef>
            <a:fontRef idx="minor">
              <a:schemeClr val="tx1"/>
            </a:fontRef>
          </p:style>
        </p:cxnSp>
        <p:cxnSp>
          <p:nvCxnSpPr>
            <p:cNvPr id="35" name="Straight Connector 34"/>
            <p:cNvCxnSpPr/>
            <p:nvPr/>
          </p:nvCxnSpPr>
          <p:spPr>
            <a:xfrm flipH="1">
              <a:off x="8480148" y="2963916"/>
              <a:ext cx="169862" cy="196267"/>
            </a:xfrm>
            <a:prstGeom prst="line">
              <a:avLst/>
            </a:prstGeom>
          </p:spPr>
          <p:style>
            <a:lnRef idx="2">
              <a:schemeClr val="dk1"/>
            </a:lnRef>
            <a:fillRef idx="0">
              <a:schemeClr val="dk1"/>
            </a:fillRef>
            <a:effectRef idx="1">
              <a:schemeClr val="dk1"/>
            </a:effectRef>
            <a:fontRef idx="minor">
              <a:schemeClr val="tx1"/>
            </a:fontRef>
          </p:style>
        </p:cxnSp>
        <p:cxnSp>
          <p:nvCxnSpPr>
            <p:cNvPr id="36" name="Straight Connector 35"/>
            <p:cNvCxnSpPr>
              <a:endCxn id="33" idx="1"/>
            </p:cNvCxnSpPr>
            <p:nvPr/>
          </p:nvCxnSpPr>
          <p:spPr>
            <a:xfrm>
              <a:off x="9207066" y="3471039"/>
              <a:ext cx="156714" cy="225173"/>
            </a:xfrm>
            <a:prstGeom prst="line">
              <a:avLst/>
            </a:prstGeom>
          </p:spPr>
          <p:style>
            <a:lnRef idx="2">
              <a:schemeClr val="dk1"/>
            </a:lnRef>
            <a:fillRef idx="0">
              <a:schemeClr val="dk1"/>
            </a:fillRef>
            <a:effectRef idx="1">
              <a:schemeClr val="dk1"/>
            </a:effectRef>
            <a:fontRef idx="minor">
              <a:schemeClr val="tx1"/>
            </a:fontRef>
          </p:style>
        </p:cxnSp>
        <p:sp>
          <p:nvSpPr>
            <p:cNvPr id="37" name="Oval 36"/>
            <p:cNvSpPr/>
            <p:nvPr/>
          </p:nvSpPr>
          <p:spPr>
            <a:xfrm>
              <a:off x="8812923" y="3696212"/>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38" name="Straight Connector 37"/>
            <p:cNvCxnSpPr>
              <a:stCxn id="37" idx="7"/>
              <a:endCxn id="32" idx="3"/>
            </p:cNvCxnSpPr>
            <p:nvPr/>
          </p:nvCxnSpPr>
          <p:spPr>
            <a:xfrm flipV="1">
              <a:off x="9037204" y="3458704"/>
              <a:ext cx="13898" cy="281375"/>
            </a:xfrm>
            <a:prstGeom prst="line">
              <a:avLst/>
            </a:prstGeom>
          </p:spPr>
          <p:style>
            <a:lnRef idx="2">
              <a:schemeClr val="dk1"/>
            </a:lnRef>
            <a:fillRef idx="0">
              <a:schemeClr val="dk1"/>
            </a:fillRef>
            <a:effectRef idx="1">
              <a:schemeClr val="dk1"/>
            </a:effectRef>
            <a:fontRef idx="minor">
              <a:schemeClr val="tx1"/>
            </a:fontRef>
          </p:style>
        </p:cxnSp>
      </p:grpSp>
      <p:sp>
        <p:nvSpPr>
          <p:cNvPr id="39" name="TextBox 38"/>
          <p:cNvSpPr txBox="1"/>
          <p:nvPr/>
        </p:nvSpPr>
        <p:spPr>
          <a:xfrm>
            <a:off x="1439473" y="2823220"/>
            <a:ext cx="1070633" cy="276999"/>
          </a:xfrm>
          <a:prstGeom prst="rect">
            <a:avLst/>
          </a:prstGeom>
          <a:noFill/>
        </p:spPr>
        <p:txBody>
          <a:bodyPr wrap="square" rtlCol="0">
            <a:spAutoFit/>
          </a:bodyPr>
          <a:lstStyle>
            <a:defPPr>
              <a:defRPr lang="en-US"/>
            </a:defPPr>
            <a:lvl1pPr>
              <a:defRPr sz="1200"/>
            </a:lvl1pPr>
          </a:lstStyle>
          <a:p>
            <a:r>
              <a:rPr lang="en-US" dirty="0" smtClean="0"/>
              <a:t>Catalog</a:t>
            </a:r>
            <a:endParaRPr lang="en-US" dirty="0"/>
          </a:p>
        </p:txBody>
      </p:sp>
      <p:sp>
        <p:nvSpPr>
          <p:cNvPr id="40" name="TextBox 39"/>
          <p:cNvSpPr txBox="1"/>
          <p:nvPr/>
        </p:nvSpPr>
        <p:spPr>
          <a:xfrm>
            <a:off x="3260775" y="2805219"/>
            <a:ext cx="882806" cy="276999"/>
          </a:xfrm>
          <a:prstGeom prst="rect">
            <a:avLst/>
          </a:prstGeom>
          <a:noFill/>
        </p:spPr>
        <p:txBody>
          <a:bodyPr wrap="square" rtlCol="0">
            <a:spAutoFit/>
          </a:bodyPr>
          <a:lstStyle>
            <a:defPPr>
              <a:defRPr lang="en-US"/>
            </a:defPPr>
            <a:lvl1pPr>
              <a:defRPr sz="1200"/>
            </a:lvl1pPr>
          </a:lstStyle>
          <a:p>
            <a:r>
              <a:rPr lang="en-US" dirty="0"/>
              <a:t>Inventory</a:t>
            </a:r>
          </a:p>
        </p:txBody>
      </p:sp>
      <p:sp>
        <p:nvSpPr>
          <p:cNvPr id="42" name="Rectangle 41"/>
          <p:cNvSpPr/>
          <p:nvPr/>
        </p:nvSpPr>
        <p:spPr>
          <a:xfrm>
            <a:off x="741339" y="4188609"/>
            <a:ext cx="7734741" cy="4484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000" b="1" dirty="0" smtClean="0"/>
              <a:t>Distributed Data Store </a:t>
            </a:r>
            <a:endParaRPr lang="en-US" sz="2000" b="1" dirty="0"/>
          </a:p>
        </p:txBody>
      </p:sp>
      <p:sp>
        <p:nvSpPr>
          <p:cNvPr id="73" name="TextBox 72"/>
          <p:cNvSpPr txBox="1"/>
          <p:nvPr/>
        </p:nvSpPr>
        <p:spPr>
          <a:xfrm>
            <a:off x="5309006" y="2812029"/>
            <a:ext cx="1286348" cy="276999"/>
          </a:xfrm>
          <a:prstGeom prst="rect">
            <a:avLst/>
          </a:prstGeom>
          <a:noFill/>
        </p:spPr>
        <p:txBody>
          <a:bodyPr wrap="square" rtlCol="0">
            <a:spAutoFit/>
          </a:bodyPr>
          <a:lstStyle>
            <a:defPPr>
              <a:defRPr lang="en-US"/>
            </a:defPPr>
            <a:lvl1pPr>
              <a:defRPr sz="1200"/>
            </a:lvl1pPr>
          </a:lstStyle>
          <a:p>
            <a:r>
              <a:rPr lang="en-US" dirty="0" smtClean="0"/>
              <a:t>Workflow</a:t>
            </a:r>
            <a:endParaRPr lang="en-US" dirty="0"/>
          </a:p>
        </p:txBody>
      </p:sp>
      <p:sp>
        <p:nvSpPr>
          <p:cNvPr id="74" name="Rectangle 73"/>
          <p:cNvSpPr/>
          <p:nvPr/>
        </p:nvSpPr>
        <p:spPr>
          <a:xfrm>
            <a:off x="8744703" y="1417375"/>
            <a:ext cx="394138" cy="46823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DMaaP</a:t>
            </a:r>
            <a:endParaRPr lang="en-US" dirty="0"/>
          </a:p>
        </p:txBody>
      </p:sp>
      <p:sp>
        <p:nvSpPr>
          <p:cNvPr id="75" name="Rectangle 74"/>
          <p:cNvSpPr/>
          <p:nvPr/>
        </p:nvSpPr>
        <p:spPr>
          <a:xfrm>
            <a:off x="9496191" y="1441022"/>
            <a:ext cx="394138" cy="46823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MSB</a:t>
            </a:r>
            <a:endParaRPr lang="en-US" dirty="0"/>
          </a:p>
        </p:txBody>
      </p:sp>
      <p:cxnSp>
        <p:nvCxnSpPr>
          <p:cNvPr id="77" name="Elbow Connector 76"/>
          <p:cNvCxnSpPr>
            <a:stCxn id="9" idx="2"/>
            <a:endCxn id="74" idx="2"/>
          </p:cNvCxnSpPr>
          <p:nvPr/>
        </p:nvCxnSpPr>
        <p:spPr>
          <a:xfrm rot="16200000" flipH="1">
            <a:off x="5753106" y="2911067"/>
            <a:ext cx="2" cy="6377329"/>
          </a:xfrm>
          <a:prstGeom prst="bentConnector3">
            <a:avLst>
              <a:gd name="adj1" fmla="val 11430100000"/>
            </a:avLst>
          </a:prstGeom>
          <a:ln>
            <a:headEnd type="arrow"/>
            <a:tailEnd type="arrow"/>
          </a:ln>
        </p:spPr>
        <p:style>
          <a:lnRef idx="2">
            <a:schemeClr val="accent2"/>
          </a:lnRef>
          <a:fillRef idx="0">
            <a:schemeClr val="accent2"/>
          </a:fillRef>
          <a:effectRef idx="1">
            <a:schemeClr val="accent2"/>
          </a:effectRef>
          <a:fontRef idx="minor">
            <a:schemeClr val="tx1"/>
          </a:fontRef>
        </p:style>
      </p:cxnSp>
      <p:cxnSp>
        <p:nvCxnSpPr>
          <p:cNvPr id="79" name="Elbow Connector 78"/>
          <p:cNvCxnSpPr>
            <a:stCxn id="10" idx="2"/>
            <a:endCxn id="74" idx="2"/>
          </p:cNvCxnSpPr>
          <p:nvPr/>
        </p:nvCxnSpPr>
        <p:spPr>
          <a:xfrm rot="16200000" flipH="1">
            <a:off x="6838299" y="3996260"/>
            <a:ext cx="2" cy="4206943"/>
          </a:xfrm>
          <a:prstGeom prst="bentConnector3">
            <a:avLst>
              <a:gd name="adj1" fmla="val 11430100000"/>
            </a:avLst>
          </a:prstGeom>
          <a:ln>
            <a:headEnd type="arrow"/>
            <a:tailEnd type="arrow"/>
          </a:ln>
        </p:spPr>
        <p:style>
          <a:lnRef idx="2">
            <a:schemeClr val="accent2"/>
          </a:lnRef>
          <a:fillRef idx="0">
            <a:schemeClr val="accent2"/>
          </a:fillRef>
          <a:effectRef idx="1">
            <a:schemeClr val="accent2"/>
          </a:effectRef>
          <a:fontRef idx="minor">
            <a:schemeClr val="tx1"/>
          </a:fontRef>
        </p:style>
      </p:cxnSp>
      <p:cxnSp>
        <p:nvCxnSpPr>
          <p:cNvPr id="81" name="Elbow Connector 80"/>
          <p:cNvCxnSpPr>
            <a:stCxn id="11" idx="2"/>
            <a:endCxn id="74" idx="2"/>
          </p:cNvCxnSpPr>
          <p:nvPr/>
        </p:nvCxnSpPr>
        <p:spPr>
          <a:xfrm rot="16200000" flipH="1">
            <a:off x="7941885" y="5099846"/>
            <a:ext cx="2" cy="1999771"/>
          </a:xfrm>
          <a:prstGeom prst="bentConnector3">
            <a:avLst>
              <a:gd name="adj1" fmla="val 11430100000"/>
            </a:avLst>
          </a:prstGeom>
          <a:ln>
            <a:headEnd type="arrow"/>
            <a:tailEnd type="arrow"/>
          </a:ln>
        </p:spPr>
        <p:style>
          <a:lnRef idx="2">
            <a:schemeClr val="accent2"/>
          </a:lnRef>
          <a:fillRef idx="0">
            <a:schemeClr val="accent2"/>
          </a:fillRef>
          <a:effectRef idx="1">
            <a:schemeClr val="accent2"/>
          </a:effectRef>
          <a:fontRef idx="minor">
            <a:schemeClr val="tx1"/>
          </a:fontRef>
        </p:style>
      </p:cxnSp>
      <p:cxnSp>
        <p:nvCxnSpPr>
          <p:cNvPr id="83" name="Elbow Connector 82"/>
          <p:cNvCxnSpPr/>
          <p:nvPr/>
        </p:nvCxnSpPr>
        <p:spPr>
          <a:xfrm rot="16200000" flipH="1">
            <a:off x="6038197" y="2515615"/>
            <a:ext cx="23648" cy="7191881"/>
          </a:xfrm>
          <a:prstGeom prst="bentConnector3">
            <a:avLst>
              <a:gd name="adj1" fmla="val 200002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85" name="Rounded Rectangle 84"/>
          <p:cNvSpPr/>
          <p:nvPr/>
        </p:nvSpPr>
        <p:spPr>
          <a:xfrm>
            <a:off x="901267" y="1243952"/>
            <a:ext cx="1911447" cy="3168859"/>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7" name="Elbow Connector 86"/>
          <p:cNvCxnSpPr/>
          <p:nvPr/>
        </p:nvCxnSpPr>
        <p:spPr>
          <a:xfrm rot="16200000" flipH="1">
            <a:off x="7107624" y="3600808"/>
            <a:ext cx="23648" cy="5021495"/>
          </a:xfrm>
          <a:prstGeom prst="bentConnector3">
            <a:avLst>
              <a:gd name="adj1" fmla="val 200002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90" name="Elbow Connector 89"/>
          <p:cNvCxnSpPr/>
          <p:nvPr/>
        </p:nvCxnSpPr>
        <p:spPr>
          <a:xfrm rot="16200000" flipH="1">
            <a:off x="8211210" y="4704394"/>
            <a:ext cx="23648" cy="2814323"/>
          </a:xfrm>
          <a:prstGeom prst="bentConnector3">
            <a:avLst>
              <a:gd name="adj1" fmla="val 200002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92" name="Rounded Rectangle 91"/>
          <p:cNvSpPr/>
          <p:nvPr/>
        </p:nvSpPr>
        <p:spPr>
          <a:xfrm>
            <a:off x="2939778" y="1258072"/>
            <a:ext cx="1858115" cy="3154740"/>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ounded Rectangle 102"/>
          <p:cNvSpPr/>
          <p:nvPr/>
        </p:nvSpPr>
        <p:spPr>
          <a:xfrm>
            <a:off x="4934531" y="1265950"/>
            <a:ext cx="1824939" cy="3146862"/>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103"/>
          <p:cNvSpPr/>
          <p:nvPr/>
        </p:nvSpPr>
        <p:spPr>
          <a:xfrm>
            <a:off x="6942000" y="1441022"/>
            <a:ext cx="1529081" cy="8513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ONAP Microservice</a:t>
            </a:r>
            <a:endParaRPr lang="en-US" sz="1400" dirty="0"/>
          </a:p>
        </p:txBody>
      </p:sp>
      <p:sp>
        <p:nvSpPr>
          <p:cNvPr id="105" name="Rounded Rectangle 104"/>
          <p:cNvSpPr/>
          <p:nvPr/>
        </p:nvSpPr>
        <p:spPr>
          <a:xfrm>
            <a:off x="6845486" y="1258072"/>
            <a:ext cx="1824939" cy="3154740"/>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TextBox 105"/>
          <p:cNvSpPr txBox="1"/>
          <p:nvPr/>
        </p:nvSpPr>
        <p:spPr>
          <a:xfrm>
            <a:off x="7282901" y="2805218"/>
            <a:ext cx="940133" cy="276999"/>
          </a:xfrm>
          <a:prstGeom prst="rect">
            <a:avLst/>
          </a:prstGeom>
          <a:noFill/>
        </p:spPr>
        <p:txBody>
          <a:bodyPr wrap="square" rtlCol="0">
            <a:spAutoFit/>
          </a:bodyPr>
          <a:lstStyle>
            <a:defPPr>
              <a:defRPr lang="en-US"/>
            </a:defPPr>
            <a:lvl1pPr>
              <a:defRPr sz="1200"/>
            </a:lvl1pPr>
          </a:lstStyle>
          <a:p>
            <a:r>
              <a:rPr lang="en-US" dirty="0"/>
              <a:t>Policy</a:t>
            </a:r>
          </a:p>
        </p:txBody>
      </p:sp>
      <p:cxnSp>
        <p:nvCxnSpPr>
          <p:cNvPr id="110" name="Elbow Connector 109"/>
          <p:cNvCxnSpPr>
            <a:stCxn id="6" idx="0"/>
            <a:endCxn id="74" idx="0"/>
          </p:cNvCxnSpPr>
          <p:nvPr/>
        </p:nvCxnSpPr>
        <p:spPr>
          <a:xfrm rot="5400000" flipH="1" flipV="1">
            <a:off x="5383042" y="-2117707"/>
            <a:ext cx="23647" cy="7093813"/>
          </a:xfrm>
          <a:prstGeom prst="bentConnector3">
            <a:avLst>
              <a:gd name="adj1" fmla="val 1066719"/>
            </a:avLst>
          </a:prstGeom>
          <a:ln>
            <a:headEnd type="arrow"/>
            <a:tailEnd type="arrow"/>
          </a:ln>
        </p:spPr>
        <p:style>
          <a:lnRef idx="2">
            <a:schemeClr val="accent6"/>
          </a:lnRef>
          <a:fillRef idx="0">
            <a:schemeClr val="accent6"/>
          </a:fillRef>
          <a:effectRef idx="1">
            <a:schemeClr val="accent6"/>
          </a:effectRef>
          <a:fontRef idx="minor">
            <a:schemeClr val="tx1"/>
          </a:fontRef>
        </p:style>
      </p:cxnSp>
      <p:cxnSp>
        <p:nvCxnSpPr>
          <p:cNvPr id="112" name="Elbow Connector 111"/>
          <p:cNvCxnSpPr>
            <a:stCxn id="7" idx="0"/>
            <a:endCxn id="74" idx="0"/>
          </p:cNvCxnSpPr>
          <p:nvPr/>
        </p:nvCxnSpPr>
        <p:spPr>
          <a:xfrm rot="5400000" flipH="1" flipV="1">
            <a:off x="6399540" y="-1101210"/>
            <a:ext cx="23647" cy="5060818"/>
          </a:xfrm>
          <a:prstGeom prst="bentConnector3">
            <a:avLst>
              <a:gd name="adj1" fmla="val 1066719"/>
            </a:avLst>
          </a:prstGeom>
          <a:ln>
            <a:headEnd type="arrow"/>
            <a:tailEnd type="arrow"/>
          </a:ln>
        </p:spPr>
        <p:style>
          <a:lnRef idx="2">
            <a:schemeClr val="accent6"/>
          </a:lnRef>
          <a:fillRef idx="0">
            <a:schemeClr val="accent6"/>
          </a:fillRef>
          <a:effectRef idx="1">
            <a:schemeClr val="accent6"/>
          </a:effectRef>
          <a:fontRef idx="minor">
            <a:schemeClr val="tx1"/>
          </a:fontRef>
        </p:style>
      </p:cxnSp>
      <p:cxnSp>
        <p:nvCxnSpPr>
          <p:cNvPr id="114" name="Elbow Connector 113"/>
          <p:cNvCxnSpPr>
            <a:stCxn id="8" idx="0"/>
            <a:endCxn id="74" idx="0"/>
          </p:cNvCxnSpPr>
          <p:nvPr/>
        </p:nvCxnSpPr>
        <p:spPr>
          <a:xfrm rot="5400000" flipH="1" flipV="1">
            <a:off x="7403841" y="-96908"/>
            <a:ext cx="23647" cy="3052215"/>
          </a:xfrm>
          <a:prstGeom prst="bentConnector3">
            <a:avLst>
              <a:gd name="adj1" fmla="val 1066719"/>
            </a:avLst>
          </a:prstGeom>
          <a:ln>
            <a:headEnd type="arrow"/>
            <a:tailEnd type="arrow"/>
          </a:ln>
        </p:spPr>
        <p:style>
          <a:lnRef idx="2">
            <a:schemeClr val="accent6"/>
          </a:lnRef>
          <a:fillRef idx="0">
            <a:schemeClr val="accent6"/>
          </a:fillRef>
          <a:effectRef idx="1">
            <a:schemeClr val="accent6"/>
          </a:effectRef>
          <a:fontRef idx="minor">
            <a:schemeClr val="tx1"/>
          </a:fontRef>
        </p:style>
      </p:cxnSp>
      <p:cxnSp>
        <p:nvCxnSpPr>
          <p:cNvPr id="116" name="Elbow Connector 115"/>
          <p:cNvCxnSpPr>
            <a:stCxn id="104" idx="0"/>
            <a:endCxn id="74" idx="0"/>
          </p:cNvCxnSpPr>
          <p:nvPr/>
        </p:nvCxnSpPr>
        <p:spPr>
          <a:xfrm rot="5400000" flipH="1" flipV="1">
            <a:off x="8312333" y="811584"/>
            <a:ext cx="23647" cy="1235231"/>
          </a:xfrm>
          <a:prstGeom prst="bentConnector3">
            <a:avLst>
              <a:gd name="adj1" fmla="val 1066719"/>
            </a:avLst>
          </a:prstGeom>
          <a:ln>
            <a:headEnd type="arrow"/>
            <a:tailEnd type="arrow"/>
          </a:ln>
        </p:spPr>
        <p:style>
          <a:lnRef idx="2">
            <a:schemeClr val="accent6"/>
          </a:lnRef>
          <a:fillRef idx="0">
            <a:schemeClr val="accent6"/>
          </a:fillRef>
          <a:effectRef idx="1">
            <a:schemeClr val="accent6"/>
          </a:effectRef>
          <a:fontRef idx="minor">
            <a:schemeClr val="tx1"/>
          </a:fontRef>
        </p:style>
      </p:cxnSp>
      <p:cxnSp>
        <p:nvCxnSpPr>
          <p:cNvPr id="118" name="Elbow Connector 117"/>
          <p:cNvCxnSpPr/>
          <p:nvPr/>
        </p:nvCxnSpPr>
        <p:spPr>
          <a:xfrm rot="5400000" flipH="1" flipV="1">
            <a:off x="5691779" y="-2481628"/>
            <a:ext cx="12700" cy="7845301"/>
          </a:xfrm>
          <a:prstGeom prst="bentConnector3">
            <a:avLst>
              <a:gd name="adj1" fmla="val 3041378"/>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21" name="Elbow Connector 120"/>
          <p:cNvCxnSpPr/>
          <p:nvPr/>
        </p:nvCxnSpPr>
        <p:spPr>
          <a:xfrm rot="5400000" flipH="1" flipV="1">
            <a:off x="6692511" y="-1465131"/>
            <a:ext cx="12700" cy="5812306"/>
          </a:xfrm>
          <a:prstGeom prst="bentConnector3">
            <a:avLst>
              <a:gd name="adj1" fmla="val 3165512"/>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25" name="Elbow Connector 124"/>
          <p:cNvCxnSpPr/>
          <p:nvPr/>
        </p:nvCxnSpPr>
        <p:spPr>
          <a:xfrm rot="5400000" flipH="1" flipV="1">
            <a:off x="7712578" y="-460829"/>
            <a:ext cx="12700" cy="3803703"/>
          </a:xfrm>
          <a:prstGeom prst="bentConnector3">
            <a:avLst>
              <a:gd name="adj1" fmla="val 3165496"/>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30" name="Elbow Connector 129"/>
          <p:cNvCxnSpPr/>
          <p:nvPr/>
        </p:nvCxnSpPr>
        <p:spPr>
          <a:xfrm rot="5400000" flipH="1" flipV="1">
            <a:off x="8621070" y="447663"/>
            <a:ext cx="12700" cy="1986719"/>
          </a:xfrm>
          <a:prstGeom prst="bentConnector3">
            <a:avLst>
              <a:gd name="adj1" fmla="val 3041378"/>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38" name="TextBox 137"/>
          <p:cNvSpPr txBox="1"/>
          <p:nvPr/>
        </p:nvSpPr>
        <p:spPr>
          <a:xfrm>
            <a:off x="6969670" y="6083964"/>
            <a:ext cx="715260" cy="276999"/>
          </a:xfrm>
          <a:prstGeom prst="rect">
            <a:avLst/>
          </a:prstGeom>
          <a:noFill/>
        </p:spPr>
        <p:txBody>
          <a:bodyPr wrap="none" rtlCol="0">
            <a:spAutoFit/>
          </a:bodyPr>
          <a:lstStyle/>
          <a:p>
            <a:r>
              <a:rPr lang="en-US" sz="1200" dirty="0" smtClean="0"/>
              <a:t>Pub/Sub</a:t>
            </a:r>
            <a:endParaRPr lang="en-US" sz="1200" dirty="0"/>
          </a:p>
        </p:txBody>
      </p:sp>
      <p:sp>
        <p:nvSpPr>
          <p:cNvPr id="139" name="TextBox 138"/>
          <p:cNvSpPr txBox="1"/>
          <p:nvPr/>
        </p:nvSpPr>
        <p:spPr>
          <a:xfrm>
            <a:off x="6748809" y="6571302"/>
            <a:ext cx="3015762" cy="276999"/>
          </a:xfrm>
          <a:prstGeom prst="rect">
            <a:avLst/>
          </a:prstGeom>
          <a:noFill/>
        </p:spPr>
        <p:txBody>
          <a:bodyPr wrap="none" rtlCol="0">
            <a:spAutoFit/>
          </a:bodyPr>
          <a:lstStyle/>
          <a:p>
            <a:r>
              <a:rPr lang="en-US" sz="1200" dirty="0" smtClean="0"/>
              <a:t>Action invocation/API End Point Registration  </a:t>
            </a:r>
            <a:endParaRPr lang="en-US" sz="1200" dirty="0"/>
          </a:p>
        </p:txBody>
      </p:sp>
      <p:sp>
        <p:nvSpPr>
          <p:cNvPr id="140" name="TextBox 139"/>
          <p:cNvSpPr txBox="1"/>
          <p:nvPr/>
        </p:nvSpPr>
        <p:spPr>
          <a:xfrm>
            <a:off x="10148403" y="1404300"/>
            <a:ext cx="1081953" cy="276999"/>
          </a:xfrm>
          <a:prstGeom prst="rect">
            <a:avLst/>
          </a:prstGeom>
          <a:noFill/>
        </p:spPr>
        <p:txBody>
          <a:bodyPr wrap="square" rtlCol="0">
            <a:spAutoFit/>
          </a:bodyPr>
          <a:lstStyle/>
          <a:p>
            <a:r>
              <a:rPr lang="en-US" sz="1200" dirty="0" smtClean="0"/>
              <a:t>Pub/Sub</a:t>
            </a:r>
            <a:endParaRPr lang="en-US" sz="1200" dirty="0"/>
          </a:p>
        </p:txBody>
      </p:sp>
      <p:cxnSp>
        <p:nvCxnSpPr>
          <p:cNvPr id="142" name="Straight Arrow Connector 141"/>
          <p:cNvCxnSpPr>
            <a:stCxn id="140" idx="1"/>
          </p:cNvCxnSpPr>
          <p:nvPr/>
        </p:nvCxnSpPr>
        <p:spPr>
          <a:xfrm flipH="1" flipV="1">
            <a:off x="9068963" y="1265950"/>
            <a:ext cx="1079440" cy="27685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43" name="TextBox 142"/>
          <p:cNvSpPr txBox="1"/>
          <p:nvPr/>
        </p:nvSpPr>
        <p:spPr>
          <a:xfrm>
            <a:off x="9693260" y="988950"/>
            <a:ext cx="1772473" cy="276999"/>
          </a:xfrm>
          <a:prstGeom prst="rect">
            <a:avLst/>
          </a:prstGeom>
          <a:noFill/>
        </p:spPr>
        <p:txBody>
          <a:bodyPr wrap="none" rtlCol="0">
            <a:spAutoFit/>
          </a:bodyPr>
          <a:lstStyle/>
          <a:p>
            <a:r>
              <a:rPr lang="en-US" sz="1200" dirty="0" smtClean="0"/>
              <a:t>API Endpoint Registration</a:t>
            </a:r>
            <a:endParaRPr lang="en-US" sz="1200" dirty="0"/>
          </a:p>
        </p:txBody>
      </p:sp>
      <p:sp>
        <p:nvSpPr>
          <p:cNvPr id="146" name="TextBox 145"/>
          <p:cNvSpPr txBox="1"/>
          <p:nvPr/>
        </p:nvSpPr>
        <p:spPr>
          <a:xfrm>
            <a:off x="152652" y="1073405"/>
            <a:ext cx="886685" cy="523220"/>
          </a:xfrm>
          <a:prstGeom prst="rect">
            <a:avLst/>
          </a:prstGeom>
          <a:noFill/>
        </p:spPr>
        <p:txBody>
          <a:bodyPr wrap="square" rtlCol="0">
            <a:spAutoFit/>
          </a:bodyPr>
          <a:lstStyle/>
          <a:p>
            <a:r>
              <a:rPr lang="en-US" sz="1400" dirty="0" smtClean="0"/>
              <a:t>Bounded context </a:t>
            </a:r>
            <a:endParaRPr lang="en-US" sz="1400" dirty="0"/>
          </a:p>
        </p:txBody>
      </p:sp>
      <p:cxnSp>
        <p:nvCxnSpPr>
          <p:cNvPr id="148" name="Straight Arrow Connector 147"/>
          <p:cNvCxnSpPr>
            <a:endCxn id="146" idx="3"/>
          </p:cNvCxnSpPr>
          <p:nvPr/>
        </p:nvCxnSpPr>
        <p:spPr>
          <a:xfrm>
            <a:off x="741339" y="1335015"/>
            <a:ext cx="29799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3" name="Straight Arrow Connector 152"/>
          <p:cNvCxnSpPr/>
          <p:nvPr/>
        </p:nvCxnSpPr>
        <p:spPr>
          <a:xfrm>
            <a:off x="8419756" y="4600666"/>
            <a:ext cx="617616" cy="0"/>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155" name="Straight Arrow Connector 154"/>
          <p:cNvCxnSpPr/>
          <p:nvPr/>
        </p:nvCxnSpPr>
        <p:spPr>
          <a:xfrm>
            <a:off x="8428782" y="4412811"/>
            <a:ext cx="1217180" cy="0"/>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sp>
        <p:nvSpPr>
          <p:cNvPr id="156" name="Rectangle 155"/>
          <p:cNvSpPr/>
          <p:nvPr/>
        </p:nvSpPr>
        <p:spPr>
          <a:xfrm>
            <a:off x="10358312" y="2076237"/>
            <a:ext cx="1529081" cy="8513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ONAP Microservice</a:t>
            </a:r>
            <a:endParaRPr lang="en-US" sz="1400" dirty="0"/>
          </a:p>
        </p:txBody>
      </p:sp>
      <p:sp>
        <p:nvSpPr>
          <p:cNvPr id="159" name="Can 158"/>
          <p:cNvSpPr/>
          <p:nvPr/>
        </p:nvSpPr>
        <p:spPr>
          <a:xfrm>
            <a:off x="10358312" y="3271535"/>
            <a:ext cx="1615386" cy="70471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Common Information model </a:t>
            </a:r>
            <a:endParaRPr lang="en-US" sz="1200" dirty="0"/>
          </a:p>
        </p:txBody>
      </p:sp>
      <p:sp>
        <p:nvSpPr>
          <p:cNvPr id="160" name="Up-Down Arrow 159"/>
          <p:cNvSpPr/>
          <p:nvPr/>
        </p:nvSpPr>
        <p:spPr>
          <a:xfrm>
            <a:off x="11068160" y="2888133"/>
            <a:ext cx="162196" cy="625145"/>
          </a:xfrm>
          <a:prstGeom prst="up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cxnSp>
        <p:nvCxnSpPr>
          <p:cNvPr id="162" name="Straight Arrow Connector 161"/>
          <p:cNvCxnSpPr/>
          <p:nvPr/>
        </p:nvCxnSpPr>
        <p:spPr>
          <a:xfrm>
            <a:off x="9037372" y="2444760"/>
            <a:ext cx="1320940" cy="0"/>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164" name="Straight Arrow Connector 163"/>
          <p:cNvCxnSpPr/>
          <p:nvPr/>
        </p:nvCxnSpPr>
        <p:spPr>
          <a:xfrm>
            <a:off x="9693260" y="2734245"/>
            <a:ext cx="665052" cy="0"/>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grpSp>
        <p:nvGrpSpPr>
          <p:cNvPr id="166" name="Group 165"/>
          <p:cNvGrpSpPr/>
          <p:nvPr/>
        </p:nvGrpSpPr>
        <p:grpSpPr>
          <a:xfrm>
            <a:off x="3475678" y="3293113"/>
            <a:ext cx="810552" cy="774910"/>
            <a:chOff x="8334697" y="2695903"/>
            <a:chExt cx="1253364" cy="1299854"/>
          </a:xfrm>
        </p:grpSpPr>
        <p:sp>
          <p:nvSpPr>
            <p:cNvPr id="167" name="Oval 166"/>
            <p:cNvSpPr/>
            <p:nvPr/>
          </p:nvSpPr>
          <p:spPr>
            <a:xfrm>
              <a:off x="8597459" y="2695903"/>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68" name="Oval 167"/>
            <p:cNvSpPr/>
            <p:nvPr/>
          </p:nvSpPr>
          <p:spPr>
            <a:xfrm>
              <a:off x="8334697" y="3147848"/>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69" name="Oval 168"/>
            <p:cNvSpPr/>
            <p:nvPr/>
          </p:nvSpPr>
          <p:spPr>
            <a:xfrm>
              <a:off x="9012621" y="3203026"/>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70" name="Oval 169"/>
            <p:cNvSpPr/>
            <p:nvPr/>
          </p:nvSpPr>
          <p:spPr>
            <a:xfrm>
              <a:off x="9325299" y="3652345"/>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171" name="Straight Connector 170"/>
            <p:cNvCxnSpPr>
              <a:stCxn id="167" idx="5"/>
            </p:cNvCxnSpPr>
            <p:nvPr/>
          </p:nvCxnSpPr>
          <p:spPr>
            <a:xfrm>
              <a:off x="8821740" y="2951581"/>
              <a:ext cx="253945" cy="338154"/>
            </a:xfrm>
            <a:prstGeom prst="line">
              <a:avLst/>
            </a:prstGeom>
          </p:spPr>
          <p:style>
            <a:lnRef idx="2">
              <a:schemeClr val="dk1"/>
            </a:lnRef>
            <a:fillRef idx="0">
              <a:schemeClr val="dk1"/>
            </a:fillRef>
            <a:effectRef idx="1">
              <a:schemeClr val="dk1"/>
            </a:effectRef>
            <a:fontRef idx="minor">
              <a:schemeClr val="tx1"/>
            </a:fontRef>
          </p:style>
        </p:cxnSp>
        <p:cxnSp>
          <p:nvCxnSpPr>
            <p:cNvPr id="172" name="Straight Connector 171"/>
            <p:cNvCxnSpPr/>
            <p:nvPr/>
          </p:nvCxnSpPr>
          <p:spPr>
            <a:xfrm flipH="1">
              <a:off x="8480148" y="2963916"/>
              <a:ext cx="169862" cy="196267"/>
            </a:xfrm>
            <a:prstGeom prst="line">
              <a:avLst/>
            </a:prstGeom>
          </p:spPr>
          <p:style>
            <a:lnRef idx="2">
              <a:schemeClr val="dk1"/>
            </a:lnRef>
            <a:fillRef idx="0">
              <a:schemeClr val="dk1"/>
            </a:fillRef>
            <a:effectRef idx="1">
              <a:schemeClr val="dk1"/>
            </a:effectRef>
            <a:fontRef idx="minor">
              <a:schemeClr val="tx1"/>
            </a:fontRef>
          </p:style>
        </p:cxnSp>
        <p:cxnSp>
          <p:nvCxnSpPr>
            <p:cNvPr id="173" name="Straight Connector 172"/>
            <p:cNvCxnSpPr>
              <a:endCxn id="170" idx="1"/>
            </p:cNvCxnSpPr>
            <p:nvPr/>
          </p:nvCxnSpPr>
          <p:spPr>
            <a:xfrm>
              <a:off x="9207066" y="3471039"/>
              <a:ext cx="156714" cy="225173"/>
            </a:xfrm>
            <a:prstGeom prst="line">
              <a:avLst/>
            </a:prstGeom>
          </p:spPr>
          <p:style>
            <a:lnRef idx="2">
              <a:schemeClr val="dk1"/>
            </a:lnRef>
            <a:fillRef idx="0">
              <a:schemeClr val="dk1"/>
            </a:fillRef>
            <a:effectRef idx="1">
              <a:schemeClr val="dk1"/>
            </a:effectRef>
            <a:fontRef idx="minor">
              <a:schemeClr val="tx1"/>
            </a:fontRef>
          </p:style>
        </p:cxnSp>
        <p:sp>
          <p:nvSpPr>
            <p:cNvPr id="174" name="Oval 173"/>
            <p:cNvSpPr/>
            <p:nvPr/>
          </p:nvSpPr>
          <p:spPr>
            <a:xfrm>
              <a:off x="8812923" y="3696212"/>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175" name="Straight Connector 174"/>
            <p:cNvCxnSpPr>
              <a:stCxn id="174" idx="7"/>
              <a:endCxn id="169" idx="3"/>
            </p:cNvCxnSpPr>
            <p:nvPr/>
          </p:nvCxnSpPr>
          <p:spPr>
            <a:xfrm flipV="1">
              <a:off x="9037204" y="3458704"/>
              <a:ext cx="13898" cy="281375"/>
            </a:xfrm>
            <a:prstGeom prst="line">
              <a:avLst/>
            </a:prstGeom>
          </p:spPr>
          <p:style>
            <a:lnRef idx="2">
              <a:schemeClr val="dk1"/>
            </a:lnRef>
            <a:fillRef idx="0">
              <a:schemeClr val="dk1"/>
            </a:fillRef>
            <a:effectRef idx="1">
              <a:schemeClr val="dk1"/>
            </a:effectRef>
            <a:fontRef idx="minor">
              <a:schemeClr val="tx1"/>
            </a:fontRef>
          </p:style>
        </p:cxnSp>
      </p:grpSp>
      <p:grpSp>
        <p:nvGrpSpPr>
          <p:cNvPr id="176" name="Group 175"/>
          <p:cNvGrpSpPr/>
          <p:nvPr/>
        </p:nvGrpSpPr>
        <p:grpSpPr>
          <a:xfrm>
            <a:off x="5484280" y="3275467"/>
            <a:ext cx="810552" cy="774910"/>
            <a:chOff x="8334697" y="2695903"/>
            <a:chExt cx="1253364" cy="1299854"/>
          </a:xfrm>
        </p:grpSpPr>
        <p:sp>
          <p:nvSpPr>
            <p:cNvPr id="177" name="Oval 176"/>
            <p:cNvSpPr/>
            <p:nvPr/>
          </p:nvSpPr>
          <p:spPr>
            <a:xfrm>
              <a:off x="8597459" y="2695903"/>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78" name="Oval 177"/>
            <p:cNvSpPr/>
            <p:nvPr/>
          </p:nvSpPr>
          <p:spPr>
            <a:xfrm>
              <a:off x="8334697" y="3147848"/>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79" name="Oval 178"/>
            <p:cNvSpPr/>
            <p:nvPr/>
          </p:nvSpPr>
          <p:spPr>
            <a:xfrm>
              <a:off x="9012621" y="3203026"/>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80" name="Oval 179"/>
            <p:cNvSpPr/>
            <p:nvPr/>
          </p:nvSpPr>
          <p:spPr>
            <a:xfrm>
              <a:off x="9325299" y="3652345"/>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181" name="Straight Connector 180"/>
            <p:cNvCxnSpPr>
              <a:stCxn id="177" idx="5"/>
            </p:cNvCxnSpPr>
            <p:nvPr/>
          </p:nvCxnSpPr>
          <p:spPr>
            <a:xfrm>
              <a:off x="8821740" y="2951581"/>
              <a:ext cx="253945" cy="338154"/>
            </a:xfrm>
            <a:prstGeom prst="line">
              <a:avLst/>
            </a:prstGeom>
          </p:spPr>
          <p:style>
            <a:lnRef idx="2">
              <a:schemeClr val="dk1"/>
            </a:lnRef>
            <a:fillRef idx="0">
              <a:schemeClr val="dk1"/>
            </a:fillRef>
            <a:effectRef idx="1">
              <a:schemeClr val="dk1"/>
            </a:effectRef>
            <a:fontRef idx="minor">
              <a:schemeClr val="tx1"/>
            </a:fontRef>
          </p:style>
        </p:cxnSp>
        <p:cxnSp>
          <p:nvCxnSpPr>
            <p:cNvPr id="182" name="Straight Connector 181"/>
            <p:cNvCxnSpPr/>
            <p:nvPr/>
          </p:nvCxnSpPr>
          <p:spPr>
            <a:xfrm flipH="1">
              <a:off x="8480148" y="2963916"/>
              <a:ext cx="169862" cy="196267"/>
            </a:xfrm>
            <a:prstGeom prst="line">
              <a:avLst/>
            </a:prstGeom>
          </p:spPr>
          <p:style>
            <a:lnRef idx="2">
              <a:schemeClr val="dk1"/>
            </a:lnRef>
            <a:fillRef idx="0">
              <a:schemeClr val="dk1"/>
            </a:fillRef>
            <a:effectRef idx="1">
              <a:schemeClr val="dk1"/>
            </a:effectRef>
            <a:fontRef idx="minor">
              <a:schemeClr val="tx1"/>
            </a:fontRef>
          </p:style>
        </p:cxnSp>
        <p:cxnSp>
          <p:nvCxnSpPr>
            <p:cNvPr id="183" name="Straight Connector 182"/>
            <p:cNvCxnSpPr>
              <a:endCxn id="180" idx="1"/>
            </p:cNvCxnSpPr>
            <p:nvPr/>
          </p:nvCxnSpPr>
          <p:spPr>
            <a:xfrm>
              <a:off x="9207066" y="3471039"/>
              <a:ext cx="156714" cy="225173"/>
            </a:xfrm>
            <a:prstGeom prst="line">
              <a:avLst/>
            </a:prstGeom>
          </p:spPr>
          <p:style>
            <a:lnRef idx="2">
              <a:schemeClr val="dk1"/>
            </a:lnRef>
            <a:fillRef idx="0">
              <a:schemeClr val="dk1"/>
            </a:fillRef>
            <a:effectRef idx="1">
              <a:schemeClr val="dk1"/>
            </a:effectRef>
            <a:fontRef idx="minor">
              <a:schemeClr val="tx1"/>
            </a:fontRef>
          </p:style>
        </p:cxnSp>
        <p:sp>
          <p:nvSpPr>
            <p:cNvPr id="184" name="Oval 183"/>
            <p:cNvSpPr/>
            <p:nvPr/>
          </p:nvSpPr>
          <p:spPr>
            <a:xfrm>
              <a:off x="8812923" y="3696212"/>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185" name="Straight Connector 184"/>
            <p:cNvCxnSpPr>
              <a:stCxn id="184" idx="7"/>
              <a:endCxn id="179" idx="3"/>
            </p:cNvCxnSpPr>
            <p:nvPr/>
          </p:nvCxnSpPr>
          <p:spPr>
            <a:xfrm flipV="1">
              <a:off x="9037204" y="3458704"/>
              <a:ext cx="13898" cy="281375"/>
            </a:xfrm>
            <a:prstGeom prst="line">
              <a:avLst/>
            </a:prstGeom>
          </p:spPr>
          <p:style>
            <a:lnRef idx="2">
              <a:schemeClr val="dk1"/>
            </a:lnRef>
            <a:fillRef idx="0">
              <a:schemeClr val="dk1"/>
            </a:fillRef>
            <a:effectRef idx="1">
              <a:schemeClr val="dk1"/>
            </a:effectRef>
            <a:fontRef idx="minor">
              <a:schemeClr val="tx1"/>
            </a:fontRef>
          </p:style>
        </p:cxnSp>
      </p:grpSp>
      <p:grpSp>
        <p:nvGrpSpPr>
          <p:cNvPr id="186" name="Group 185"/>
          <p:cNvGrpSpPr/>
          <p:nvPr/>
        </p:nvGrpSpPr>
        <p:grpSpPr>
          <a:xfrm>
            <a:off x="7119448" y="3311001"/>
            <a:ext cx="810552" cy="774910"/>
            <a:chOff x="8334697" y="2695903"/>
            <a:chExt cx="1253364" cy="1299854"/>
          </a:xfrm>
        </p:grpSpPr>
        <p:sp>
          <p:nvSpPr>
            <p:cNvPr id="187" name="Oval 186"/>
            <p:cNvSpPr/>
            <p:nvPr/>
          </p:nvSpPr>
          <p:spPr>
            <a:xfrm>
              <a:off x="8597459" y="2695903"/>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88" name="Oval 187"/>
            <p:cNvSpPr/>
            <p:nvPr/>
          </p:nvSpPr>
          <p:spPr>
            <a:xfrm>
              <a:off x="8334697" y="3147848"/>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89" name="Oval 188"/>
            <p:cNvSpPr/>
            <p:nvPr/>
          </p:nvSpPr>
          <p:spPr>
            <a:xfrm>
              <a:off x="9012621" y="3203026"/>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90" name="Oval 189"/>
            <p:cNvSpPr/>
            <p:nvPr/>
          </p:nvSpPr>
          <p:spPr>
            <a:xfrm>
              <a:off x="9325299" y="3652345"/>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191" name="Straight Connector 190"/>
            <p:cNvCxnSpPr>
              <a:stCxn id="187" idx="5"/>
            </p:cNvCxnSpPr>
            <p:nvPr/>
          </p:nvCxnSpPr>
          <p:spPr>
            <a:xfrm>
              <a:off x="8821740" y="2951581"/>
              <a:ext cx="253945" cy="338154"/>
            </a:xfrm>
            <a:prstGeom prst="line">
              <a:avLst/>
            </a:prstGeom>
          </p:spPr>
          <p:style>
            <a:lnRef idx="2">
              <a:schemeClr val="dk1"/>
            </a:lnRef>
            <a:fillRef idx="0">
              <a:schemeClr val="dk1"/>
            </a:fillRef>
            <a:effectRef idx="1">
              <a:schemeClr val="dk1"/>
            </a:effectRef>
            <a:fontRef idx="minor">
              <a:schemeClr val="tx1"/>
            </a:fontRef>
          </p:style>
        </p:cxnSp>
        <p:cxnSp>
          <p:nvCxnSpPr>
            <p:cNvPr id="192" name="Straight Connector 191"/>
            <p:cNvCxnSpPr/>
            <p:nvPr/>
          </p:nvCxnSpPr>
          <p:spPr>
            <a:xfrm flipH="1">
              <a:off x="8480148" y="2963916"/>
              <a:ext cx="169862" cy="196267"/>
            </a:xfrm>
            <a:prstGeom prst="line">
              <a:avLst/>
            </a:prstGeom>
          </p:spPr>
          <p:style>
            <a:lnRef idx="2">
              <a:schemeClr val="dk1"/>
            </a:lnRef>
            <a:fillRef idx="0">
              <a:schemeClr val="dk1"/>
            </a:fillRef>
            <a:effectRef idx="1">
              <a:schemeClr val="dk1"/>
            </a:effectRef>
            <a:fontRef idx="minor">
              <a:schemeClr val="tx1"/>
            </a:fontRef>
          </p:style>
        </p:cxnSp>
        <p:cxnSp>
          <p:nvCxnSpPr>
            <p:cNvPr id="193" name="Straight Connector 192"/>
            <p:cNvCxnSpPr>
              <a:endCxn id="190" idx="1"/>
            </p:cNvCxnSpPr>
            <p:nvPr/>
          </p:nvCxnSpPr>
          <p:spPr>
            <a:xfrm>
              <a:off x="9207066" y="3471039"/>
              <a:ext cx="156714" cy="225173"/>
            </a:xfrm>
            <a:prstGeom prst="line">
              <a:avLst/>
            </a:prstGeom>
          </p:spPr>
          <p:style>
            <a:lnRef idx="2">
              <a:schemeClr val="dk1"/>
            </a:lnRef>
            <a:fillRef idx="0">
              <a:schemeClr val="dk1"/>
            </a:fillRef>
            <a:effectRef idx="1">
              <a:schemeClr val="dk1"/>
            </a:effectRef>
            <a:fontRef idx="minor">
              <a:schemeClr val="tx1"/>
            </a:fontRef>
          </p:style>
        </p:cxnSp>
        <p:sp>
          <p:nvSpPr>
            <p:cNvPr id="194" name="Oval 193"/>
            <p:cNvSpPr/>
            <p:nvPr/>
          </p:nvSpPr>
          <p:spPr>
            <a:xfrm>
              <a:off x="8812923" y="3696212"/>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195" name="Straight Connector 194"/>
            <p:cNvCxnSpPr>
              <a:stCxn id="194" idx="7"/>
              <a:endCxn id="189" idx="3"/>
            </p:cNvCxnSpPr>
            <p:nvPr/>
          </p:nvCxnSpPr>
          <p:spPr>
            <a:xfrm flipV="1">
              <a:off x="9037204" y="3458704"/>
              <a:ext cx="13898" cy="281375"/>
            </a:xfrm>
            <a:prstGeom prst="line">
              <a:avLst/>
            </a:prstGeom>
          </p:spPr>
          <p:style>
            <a:lnRef idx="2">
              <a:schemeClr val="dk1"/>
            </a:lnRef>
            <a:fillRef idx="0">
              <a:schemeClr val="dk1"/>
            </a:fillRef>
            <a:effectRef idx="1">
              <a:schemeClr val="dk1"/>
            </a:effectRef>
            <a:fontRef idx="minor">
              <a:schemeClr val="tx1"/>
            </a:fontRef>
          </p:style>
        </p:cxnSp>
      </p:grpSp>
      <p:grpSp>
        <p:nvGrpSpPr>
          <p:cNvPr id="202" name="Group 201"/>
          <p:cNvGrpSpPr/>
          <p:nvPr/>
        </p:nvGrpSpPr>
        <p:grpSpPr>
          <a:xfrm>
            <a:off x="2087354" y="4705283"/>
            <a:ext cx="810552" cy="774910"/>
            <a:chOff x="8334697" y="2695903"/>
            <a:chExt cx="1253364" cy="1299854"/>
          </a:xfrm>
        </p:grpSpPr>
        <p:sp>
          <p:nvSpPr>
            <p:cNvPr id="203" name="Oval 202"/>
            <p:cNvSpPr/>
            <p:nvPr/>
          </p:nvSpPr>
          <p:spPr>
            <a:xfrm>
              <a:off x="8597459" y="2695903"/>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04" name="Oval 203"/>
            <p:cNvSpPr/>
            <p:nvPr/>
          </p:nvSpPr>
          <p:spPr>
            <a:xfrm>
              <a:off x="8334697" y="3147848"/>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05" name="Oval 204"/>
            <p:cNvSpPr/>
            <p:nvPr/>
          </p:nvSpPr>
          <p:spPr>
            <a:xfrm>
              <a:off x="9012621" y="3203026"/>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06" name="Oval 205"/>
            <p:cNvSpPr/>
            <p:nvPr/>
          </p:nvSpPr>
          <p:spPr>
            <a:xfrm>
              <a:off x="9325299" y="3652345"/>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207" name="Straight Connector 206"/>
            <p:cNvCxnSpPr>
              <a:stCxn id="203" idx="5"/>
            </p:cNvCxnSpPr>
            <p:nvPr/>
          </p:nvCxnSpPr>
          <p:spPr>
            <a:xfrm>
              <a:off x="8821740" y="2951581"/>
              <a:ext cx="253945" cy="338154"/>
            </a:xfrm>
            <a:prstGeom prst="line">
              <a:avLst/>
            </a:prstGeom>
          </p:spPr>
          <p:style>
            <a:lnRef idx="2">
              <a:schemeClr val="dk1"/>
            </a:lnRef>
            <a:fillRef idx="0">
              <a:schemeClr val="dk1"/>
            </a:fillRef>
            <a:effectRef idx="1">
              <a:schemeClr val="dk1"/>
            </a:effectRef>
            <a:fontRef idx="minor">
              <a:schemeClr val="tx1"/>
            </a:fontRef>
          </p:style>
        </p:cxnSp>
        <p:cxnSp>
          <p:nvCxnSpPr>
            <p:cNvPr id="208" name="Straight Connector 207"/>
            <p:cNvCxnSpPr/>
            <p:nvPr/>
          </p:nvCxnSpPr>
          <p:spPr>
            <a:xfrm flipH="1">
              <a:off x="8480148" y="2963916"/>
              <a:ext cx="169862" cy="196267"/>
            </a:xfrm>
            <a:prstGeom prst="line">
              <a:avLst/>
            </a:prstGeom>
          </p:spPr>
          <p:style>
            <a:lnRef idx="2">
              <a:schemeClr val="dk1"/>
            </a:lnRef>
            <a:fillRef idx="0">
              <a:schemeClr val="dk1"/>
            </a:fillRef>
            <a:effectRef idx="1">
              <a:schemeClr val="dk1"/>
            </a:effectRef>
            <a:fontRef idx="minor">
              <a:schemeClr val="tx1"/>
            </a:fontRef>
          </p:style>
        </p:cxnSp>
        <p:cxnSp>
          <p:nvCxnSpPr>
            <p:cNvPr id="209" name="Straight Connector 208"/>
            <p:cNvCxnSpPr>
              <a:endCxn id="206" idx="1"/>
            </p:cNvCxnSpPr>
            <p:nvPr/>
          </p:nvCxnSpPr>
          <p:spPr>
            <a:xfrm>
              <a:off x="9207066" y="3471039"/>
              <a:ext cx="156714" cy="225173"/>
            </a:xfrm>
            <a:prstGeom prst="line">
              <a:avLst/>
            </a:prstGeom>
          </p:spPr>
          <p:style>
            <a:lnRef idx="2">
              <a:schemeClr val="dk1"/>
            </a:lnRef>
            <a:fillRef idx="0">
              <a:schemeClr val="dk1"/>
            </a:fillRef>
            <a:effectRef idx="1">
              <a:schemeClr val="dk1"/>
            </a:effectRef>
            <a:fontRef idx="minor">
              <a:schemeClr val="tx1"/>
            </a:fontRef>
          </p:style>
        </p:cxnSp>
        <p:sp>
          <p:nvSpPr>
            <p:cNvPr id="210" name="Oval 209"/>
            <p:cNvSpPr/>
            <p:nvPr/>
          </p:nvSpPr>
          <p:spPr>
            <a:xfrm>
              <a:off x="8812923" y="3696212"/>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211" name="Straight Connector 210"/>
            <p:cNvCxnSpPr>
              <a:stCxn id="210" idx="7"/>
              <a:endCxn id="205" idx="3"/>
            </p:cNvCxnSpPr>
            <p:nvPr/>
          </p:nvCxnSpPr>
          <p:spPr>
            <a:xfrm flipV="1">
              <a:off x="9037204" y="3458704"/>
              <a:ext cx="13898" cy="281375"/>
            </a:xfrm>
            <a:prstGeom prst="line">
              <a:avLst/>
            </a:prstGeom>
          </p:spPr>
          <p:style>
            <a:lnRef idx="2">
              <a:schemeClr val="dk1"/>
            </a:lnRef>
            <a:fillRef idx="0">
              <a:schemeClr val="dk1"/>
            </a:fillRef>
            <a:effectRef idx="1">
              <a:schemeClr val="dk1"/>
            </a:effectRef>
            <a:fontRef idx="minor">
              <a:schemeClr val="tx1"/>
            </a:fontRef>
          </p:style>
        </p:cxnSp>
      </p:grpSp>
      <p:grpSp>
        <p:nvGrpSpPr>
          <p:cNvPr id="212" name="Group 211"/>
          <p:cNvGrpSpPr/>
          <p:nvPr/>
        </p:nvGrpSpPr>
        <p:grpSpPr>
          <a:xfrm>
            <a:off x="4286230" y="4712442"/>
            <a:ext cx="810552" cy="774910"/>
            <a:chOff x="8334697" y="2695903"/>
            <a:chExt cx="1253364" cy="1299854"/>
          </a:xfrm>
        </p:grpSpPr>
        <p:sp>
          <p:nvSpPr>
            <p:cNvPr id="213" name="Oval 212"/>
            <p:cNvSpPr/>
            <p:nvPr/>
          </p:nvSpPr>
          <p:spPr>
            <a:xfrm>
              <a:off x="8597459" y="2695903"/>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14" name="Oval 213"/>
            <p:cNvSpPr/>
            <p:nvPr/>
          </p:nvSpPr>
          <p:spPr>
            <a:xfrm>
              <a:off x="8334697" y="3147848"/>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15" name="Oval 214"/>
            <p:cNvSpPr/>
            <p:nvPr/>
          </p:nvSpPr>
          <p:spPr>
            <a:xfrm>
              <a:off x="9012621" y="3203026"/>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16" name="Oval 215"/>
            <p:cNvSpPr/>
            <p:nvPr/>
          </p:nvSpPr>
          <p:spPr>
            <a:xfrm>
              <a:off x="9325299" y="3652345"/>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217" name="Straight Connector 216"/>
            <p:cNvCxnSpPr>
              <a:stCxn id="213" idx="5"/>
            </p:cNvCxnSpPr>
            <p:nvPr/>
          </p:nvCxnSpPr>
          <p:spPr>
            <a:xfrm>
              <a:off x="8821740" y="2951581"/>
              <a:ext cx="253945" cy="338154"/>
            </a:xfrm>
            <a:prstGeom prst="line">
              <a:avLst/>
            </a:prstGeom>
          </p:spPr>
          <p:style>
            <a:lnRef idx="2">
              <a:schemeClr val="dk1"/>
            </a:lnRef>
            <a:fillRef idx="0">
              <a:schemeClr val="dk1"/>
            </a:fillRef>
            <a:effectRef idx="1">
              <a:schemeClr val="dk1"/>
            </a:effectRef>
            <a:fontRef idx="minor">
              <a:schemeClr val="tx1"/>
            </a:fontRef>
          </p:style>
        </p:cxnSp>
        <p:cxnSp>
          <p:nvCxnSpPr>
            <p:cNvPr id="218" name="Straight Connector 217"/>
            <p:cNvCxnSpPr/>
            <p:nvPr/>
          </p:nvCxnSpPr>
          <p:spPr>
            <a:xfrm flipH="1">
              <a:off x="8480148" y="2963916"/>
              <a:ext cx="169862" cy="196267"/>
            </a:xfrm>
            <a:prstGeom prst="line">
              <a:avLst/>
            </a:prstGeom>
          </p:spPr>
          <p:style>
            <a:lnRef idx="2">
              <a:schemeClr val="dk1"/>
            </a:lnRef>
            <a:fillRef idx="0">
              <a:schemeClr val="dk1"/>
            </a:fillRef>
            <a:effectRef idx="1">
              <a:schemeClr val="dk1"/>
            </a:effectRef>
            <a:fontRef idx="minor">
              <a:schemeClr val="tx1"/>
            </a:fontRef>
          </p:style>
        </p:cxnSp>
        <p:cxnSp>
          <p:nvCxnSpPr>
            <p:cNvPr id="219" name="Straight Connector 218"/>
            <p:cNvCxnSpPr>
              <a:endCxn id="216" idx="1"/>
            </p:cNvCxnSpPr>
            <p:nvPr/>
          </p:nvCxnSpPr>
          <p:spPr>
            <a:xfrm>
              <a:off x="9207066" y="3471039"/>
              <a:ext cx="156714" cy="225173"/>
            </a:xfrm>
            <a:prstGeom prst="line">
              <a:avLst/>
            </a:prstGeom>
          </p:spPr>
          <p:style>
            <a:lnRef idx="2">
              <a:schemeClr val="dk1"/>
            </a:lnRef>
            <a:fillRef idx="0">
              <a:schemeClr val="dk1"/>
            </a:fillRef>
            <a:effectRef idx="1">
              <a:schemeClr val="dk1"/>
            </a:effectRef>
            <a:fontRef idx="minor">
              <a:schemeClr val="tx1"/>
            </a:fontRef>
          </p:style>
        </p:cxnSp>
        <p:sp>
          <p:nvSpPr>
            <p:cNvPr id="220" name="Oval 219"/>
            <p:cNvSpPr/>
            <p:nvPr/>
          </p:nvSpPr>
          <p:spPr>
            <a:xfrm>
              <a:off x="8812923" y="3696212"/>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221" name="Straight Connector 220"/>
            <p:cNvCxnSpPr>
              <a:stCxn id="220" idx="7"/>
              <a:endCxn id="215" idx="3"/>
            </p:cNvCxnSpPr>
            <p:nvPr/>
          </p:nvCxnSpPr>
          <p:spPr>
            <a:xfrm flipV="1">
              <a:off x="9037204" y="3458704"/>
              <a:ext cx="13898" cy="281375"/>
            </a:xfrm>
            <a:prstGeom prst="line">
              <a:avLst/>
            </a:prstGeom>
          </p:spPr>
          <p:style>
            <a:lnRef idx="2">
              <a:schemeClr val="dk1"/>
            </a:lnRef>
            <a:fillRef idx="0">
              <a:schemeClr val="dk1"/>
            </a:fillRef>
            <a:effectRef idx="1">
              <a:schemeClr val="dk1"/>
            </a:effectRef>
            <a:fontRef idx="minor">
              <a:schemeClr val="tx1"/>
            </a:fontRef>
          </p:style>
        </p:cxnSp>
      </p:grpSp>
      <p:grpSp>
        <p:nvGrpSpPr>
          <p:cNvPr id="222" name="Group 221"/>
          <p:cNvGrpSpPr/>
          <p:nvPr/>
        </p:nvGrpSpPr>
        <p:grpSpPr>
          <a:xfrm>
            <a:off x="6402276" y="4703812"/>
            <a:ext cx="810552" cy="774910"/>
            <a:chOff x="8334697" y="2695903"/>
            <a:chExt cx="1253364" cy="1299854"/>
          </a:xfrm>
        </p:grpSpPr>
        <p:sp>
          <p:nvSpPr>
            <p:cNvPr id="223" name="Oval 222"/>
            <p:cNvSpPr/>
            <p:nvPr/>
          </p:nvSpPr>
          <p:spPr>
            <a:xfrm>
              <a:off x="8597459" y="2695903"/>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24" name="Oval 223"/>
            <p:cNvSpPr/>
            <p:nvPr/>
          </p:nvSpPr>
          <p:spPr>
            <a:xfrm>
              <a:off x="8334697" y="3147848"/>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25" name="Oval 224"/>
            <p:cNvSpPr/>
            <p:nvPr/>
          </p:nvSpPr>
          <p:spPr>
            <a:xfrm>
              <a:off x="9012621" y="3203026"/>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26" name="Oval 225"/>
            <p:cNvSpPr/>
            <p:nvPr/>
          </p:nvSpPr>
          <p:spPr>
            <a:xfrm>
              <a:off x="9325299" y="3652345"/>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227" name="Straight Connector 226"/>
            <p:cNvCxnSpPr>
              <a:stCxn id="223" idx="5"/>
            </p:cNvCxnSpPr>
            <p:nvPr/>
          </p:nvCxnSpPr>
          <p:spPr>
            <a:xfrm>
              <a:off x="8821740" y="2951581"/>
              <a:ext cx="253945" cy="338154"/>
            </a:xfrm>
            <a:prstGeom prst="line">
              <a:avLst/>
            </a:prstGeom>
          </p:spPr>
          <p:style>
            <a:lnRef idx="2">
              <a:schemeClr val="dk1"/>
            </a:lnRef>
            <a:fillRef idx="0">
              <a:schemeClr val="dk1"/>
            </a:fillRef>
            <a:effectRef idx="1">
              <a:schemeClr val="dk1"/>
            </a:effectRef>
            <a:fontRef idx="minor">
              <a:schemeClr val="tx1"/>
            </a:fontRef>
          </p:style>
        </p:cxnSp>
        <p:cxnSp>
          <p:nvCxnSpPr>
            <p:cNvPr id="228" name="Straight Connector 227"/>
            <p:cNvCxnSpPr/>
            <p:nvPr/>
          </p:nvCxnSpPr>
          <p:spPr>
            <a:xfrm flipH="1">
              <a:off x="8480148" y="2963916"/>
              <a:ext cx="169862" cy="196267"/>
            </a:xfrm>
            <a:prstGeom prst="line">
              <a:avLst/>
            </a:prstGeom>
          </p:spPr>
          <p:style>
            <a:lnRef idx="2">
              <a:schemeClr val="dk1"/>
            </a:lnRef>
            <a:fillRef idx="0">
              <a:schemeClr val="dk1"/>
            </a:fillRef>
            <a:effectRef idx="1">
              <a:schemeClr val="dk1"/>
            </a:effectRef>
            <a:fontRef idx="minor">
              <a:schemeClr val="tx1"/>
            </a:fontRef>
          </p:style>
        </p:cxnSp>
        <p:cxnSp>
          <p:nvCxnSpPr>
            <p:cNvPr id="229" name="Straight Connector 228"/>
            <p:cNvCxnSpPr>
              <a:endCxn id="226" idx="1"/>
            </p:cNvCxnSpPr>
            <p:nvPr/>
          </p:nvCxnSpPr>
          <p:spPr>
            <a:xfrm>
              <a:off x="9207066" y="3471039"/>
              <a:ext cx="156714" cy="225173"/>
            </a:xfrm>
            <a:prstGeom prst="line">
              <a:avLst/>
            </a:prstGeom>
          </p:spPr>
          <p:style>
            <a:lnRef idx="2">
              <a:schemeClr val="dk1"/>
            </a:lnRef>
            <a:fillRef idx="0">
              <a:schemeClr val="dk1"/>
            </a:fillRef>
            <a:effectRef idx="1">
              <a:schemeClr val="dk1"/>
            </a:effectRef>
            <a:fontRef idx="minor">
              <a:schemeClr val="tx1"/>
            </a:fontRef>
          </p:style>
        </p:cxnSp>
        <p:sp>
          <p:nvSpPr>
            <p:cNvPr id="230" name="Oval 229"/>
            <p:cNvSpPr/>
            <p:nvPr/>
          </p:nvSpPr>
          <p:spPr>
            <a:xfrm>
              <a:off x="8812923" y="3696212"/>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231" name="Straight Connector 230"/>
            <p:cNvCxnSpPr>
              <a:stCxn id="230" idx="7"/>
              <a:endCxn id="225" idx="3"/>
            </p:cNvCxnSpPr>
            <p:nvPr/>
          </p:nvCxnSpPr>
          <p:spPr>
            <a:xfrm flipV="1">
              <a:off x="9037204" y="3458704"/>
              <a:ext cx="13898" cy="281375"/>
            </a:xfrm>
            <a:prstGeom prst="line">
              <a:avLst/>
            </a:prstGeom>
          </p:spPr>
          <p:style>
            <a:lnRef idx="2">
              <a:schemeClr val="dk1"/>
            </a:lnRef>
            <a:fillRef idx="0">
              <a:schemeClr val="dk1"/>
            </a:fillRef>
            <a:effectRef idx="1">
              <a:schemeClr val="dk1"/>
            </a:effectRef>
            <a:fontRef idx="minor">
              <a:schemeClr val="tx1"/>
            </a:fontRef>
          </p:style>
        </p:cxnSp>
      </p:grpSp>
      <p:sp>
        <p:nvSpPr>
          <p:cNvPr id="232" name="Rounded Rectangle 231"/>
          <p:cNvSpPr/>
          <p:nvPr/>
        </p:nvSpPr>
        <p:spPr>
          <a:xfrm>
            <a:off x="1633690" y="4475875"/>
            <a:ext cx="1824939" cy="1809651"/>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3" name="Rounded Rectangle 232"/>
          <p:cNvSpPr/>
          <p:nvPr/>
        </p:nvSpPr>
        <p:spPr>
          <a:xfrm>
            <a:off x="3803314" y="4498073"/>
            <a:ext cx="1824939" cy="1809651"/>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Rounded Rectangle 233"/>
          <p:cNvSpPr/>
          <p:nvPr/>
        </p:nvSpPr>
        <p:spPr>
          <a:xfrm>
            <a:off x="6051248" y="4522992"/>
            <a:ext cx="1824939" cy="1809651"/>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5" name="TextBox 234"/>
          <p:cNvSpPr txBox="1"/>
          <p:nvPr/>
        </p:nvSpPr>
        <p:spPr>
          <a:xfrm>
            <a:off x="2564442" y="4707631"/>
            <a:ext cx="1043140" cy="261610"/>
          </a:xfrm>
          <a:prstGeom prst="rect">
            <a:avLst/>
          </a:prstGeom>
          <a:noFill/>
        </p:spPr>
        <p:txBody>
          <a:bodyPr wrap="square" rtlCol="0">
            <a:spAutoFit/>
          </a:bodyPr>
          <a:lstStyle>
            <a:defPPr>
              <a:defRPr lang="en-US"/>
            </a:defPPr>
            <a:lvl1pPr>
              <a:defRPr sz="1200"/>
            </a:lvl1pPr>
          </a:lstStyle>
          <a:p>
            <a:r>
              <a:rPr lang="en-US" sz="1050" dirty="0" smtClean="0"/>
              <a:t>Constraint </a:t>
            </a:r>
            <a:endParaRPr lang="en-US" sz="1050" dirty="0"/>
          </a:p>
        </p:txBody>
      </p:sp>
      <p:sp>
        <p:nvSpPr>
          <p:cNvPr id="236" name="TextBox 235"/>
          <p:cNvSpPr txBox="1"/>
          <p:nvPr/>
        </p:nvSpPr>
        <p:spPr>
          <a:xfrm>
            <a:off x="4746378" y="4700743"/>
            <a:ext cx="943665" cy="415498"/>
          </a:xfrm>
          <a:prstGeom prst="rect">
            <a:avLst/>
          </a:prstGeom>
          <a:noFill/>
        </p:spPr>
        <p:txBody>
          <a:bodyPr wrap="square" rtlCol="0">
            <a:spAutoFit/>
          </a:bodyPr>
          <a:lstStyle>
            <a:defPPr>
              <a:defRPr lang="en-US"/>
            </a:defPPr>
            <a:lvl1pPr>
              <a:defRPr sz="1050"/>
            </a:lvl1pPr>
          </a:lstStyle>
          <a:p>
            <a:r>
              <a:rPr lang="en-US" dirty="0" smtClean="0"/>
              <a:t>Configuration Policy</a:t>
            </a:r>
            <a:endParaRPr lang="en-US" dirty="0"/>
          </a:p>
        </p:txBody>
      </p:sp>
      <p:sp>
        <p:nvSpPr>
          <p:cNvPr id="237" name="TextBox 236"/>
          <p:cNvSpPr txBox="1"/>
          <p:nvPr/>
        </p:nvSpPr>
        <p:spPr>
          <a:xfrm>
            <a:off x="6912603" y="4695725"/>
            <a:ext cx="1029283" cy="415498"/>
          </a:xfrm>
          <a:prstGeom prst="rect">
            <a:avLst/>
          </a:prstGeom>
          <a:noFill/>
        </p:spPr>
        <p:txBody>
          <a:bodyPr wrap="square" rtlCol="0">
            <a:spAutoFit/>
          </a:bodyPr>
          <a:lstStyle>
            <a:defPPr>
              <a:defRPr lang="en-US"/>
            </a:defPPr>
            <a:lvl1pPr>
              <a:defRPr sz="1050"/>
            </a:lvl1pPr>
          </a:lstStyle>
          <a:p>
            <a:r>
              <a:rPr lang="en-US" dirty="0" smtClean="0"/>
              <a:t>Closed Loop Policy</a:t>
            </a:r>
            <a:endParaRPr lang="en-US" dirty="0"/>
          </a:p>
        </p:txBody>
      </p:sp>
      <p:sp>
        <p:nvSpPr>
          <p:cNvPr id="4" name="TextBox 3"/>
          <p:cNvSpPr txBox="1"/>
          <p:nvPr/>
        </p:nvSpPr>
        <p:spPr>
          <a:xfrm>
            <a:off x="1" y="3793392"/>
            <a:ext cx="804792" cy="646331"/>
          </a:xfrm>
          <a:prstGeom prst="rect">
            <a:avLst/>
          </a:prstGeom>
          <a:noFill/>
        </p:spPr>
        <p:txBody>
          <a:bodyPr wrap="square" rtlCol="0">
            <a:spAutoFit/>
          </a:bodyPr>
          <a:lstStyle/>
          <a:p>
            <a:r>
              <a:rPr lang="en-US" sz="1200" dirty="0" smtClean="0"/>
              <a:t>Based on Domain</a:t>
            </a:r>
          </a:p>
          <a:p>
            <a:r>
              <a:rPr lang="en-US" sz="1200" dirty="0" smtClean="0"/>
              <a:t> Model</a:t>
            </a:r>
            <a:endParaRPr lang="en-US" sz="1200" dirty="0"/>
          </a:p>
        </p:txBody>
      </p:sp>
      <p:cxnSp>
        <p:nvCxnSpPr>
          <p:cNvPr id="13" name="Straight Arrow Connector 12"/>
          <p:cNvCxnSpPr>
            <a:stCxn id="4" idx="0"/>
          </p:cNvCxnSpPr>
          <p:nvPr/>
        </p:nvCxnSpPr>
        <p:spPr>
          <a:xfrm flipV="1">
            <a:off x="402397" y="3311002"/>
            <a:ext cx="498870" cy="4823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Right Arrow 13"/>
          <p:cNvSpPr/>
          <p:nvPr/>
        </p:nvSpPr>
        <p:spPr>
          <a:xfrm>
            <a:off x="125640" y="4973240"/>
            <a:ext cx="725333" cy="2751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76819" y="5231703"/>
            <a:ext cx="1065641" cy="1200329"/>
          </a:xfrm>
          <a:prstGeom prst="rect">
            <a:avLst/>
          </a:prstGeom>
          <a:noFill/>
        </p:spPr>
        <p:txBody>
          <a:bodyPr wrap="square" rtlCol="0">
            <a:spAutoFit/>
          </a:bodyPr>
          <a:lstStyle/>
          <a:p>
            <a:r>
              <a:rPr lang="en-US" sz="1200" dirty="0" smtClean="0"/>
              <a:t>Specialization with alternate identities for entities – example for policy</a:t>
            </a:r>
            <a:endParaRPr lang="en-US" sz="1200" dirty="0"/>
          </a:p>
        </p:txBody>
      </p:sp>
    </p:spTree>
    <p:extLst>
      <p:ext uri="{BB962C8B-B14F-4D97-AF65-F5344CB8AC3E}">
        <p14:creationId xmlns:p14="http://schemas.microsoft.com/office/powerpoint/2010/main" val="1806758125"/>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p:cNvSpPr>
            <a:spLocks noGrp="1"/>
          </p:cNvSpPr>
          <p:nvPr>
            <p:ph type="title"/>
          </p:nvPr>
        </p:nvSpPr>
        <p:spPr/>
        <p:txBody>
          <a:bodyPr>
            <a:normAutofit fontScale="90000"/>
          </a:bodyPr>
          <a:lstStyle/>
          <a:p>
            <a:pPr algn="ctr"/>
            <a:r>
              <a:rPr lang="en-US" b="1" dirty="0" smtClean="0"/>
              <a:t>ONAP R3+ Architecture Contributions (1/3)</a:t>
            </a:r>
            <a:endParaRPr lang="en-US" dirty="0"/>
          </a:p>
        </p:txBody>
      </p:sp>
      <p:sp>
        <p:nvSpPr>
          <p:cNvPr id="4" name="Text Placeholder 3"/>
          <p:cNvSpPr>
            <a:spLocks noGrp="1"/>
          </p:cNvSpPr>
          <p:nvPr>
            <p:ph type="body" sz="quarter" idx="10"/>
          </p:nvPr>
        </p:nvSpPr>
        <p:spPr>
          <a:xfrm>
            <a:off x="-19970" y="1215736"/>
            <a:ext cx="12176062" cy="5266235"/>
          </a:xfrm>
          <a:noFill/>
          <a:ln>
            <a:noFill/>
          </a:ln>
        </p:spPr>
        <p:txBody>
          <a:bodyPr>
            <a:normAutofit/>
          </a:bodyPr>
          <a:lstStyle/>
          <a:p>
            <a:pPr lvl="0"/>
            <a:endParaRPr lang="en-US" sz="6400" dirty="0" smtClean="0">
              <a:solidFill>
                <a:schemeClr val="tx1"/>
              </a:solidFill>
              <a:latin typeface="Aharoni" panose="02010803020104030203" pitchFamily="2" charset="-79"/>
              <a:cs typeface="Aharoni" panose="02010803020104030203" pitchFamily="2" charset="-79"/>
            </a:endParaRPr>
          </a:p>
          <a:p>
            <a:pPr lvl="0"/>
            <a:endParaRPr lang="en-US" sz="6400" dirty="0">
              <a:solidFill>
                <a:schemeClr val="tx1"/>
              </a:solidFill>
              <a:latin typeface="Aharoni" panose="02010803020104030203" pitchFamily="2" charset="-79"/>
              <a:cs typeface="Aharoni" panose="02010803020104030203" pitchFamily="2" charset="-79"/>
            </a:endParaRPr>
          </a:p>
          <a:p>
            <a:pPr lvl="0"/>
            <a:endParaRPr lang="en-US" sz="6400" dirty="0" smtClean="0">
              <a:solidFill>
                <a:schemeClr val="tx1"/>
              </a:solidFill>
              <a:latin typeface="Aharoni" panose="02010803020104030203" pitchFamily="2" charset="-79"/>
              <a:cs typeface="Aharoni" panose="02010803020104030203" pitchFamily="2" charset="-79"/>
            </a:endParaRPr>
          </a:p>
          <a:p>
            <a:pPr lvl="0"/>
            <a:endParaRPr lang="en-US" sz="6400" dirty="0">
              <a:solidFill>
                <a:schemeClr val="tx1"/>
              </a:solidFill>
              <a:latin typeface="Aharoni" panose="02010803020104030203" pitchFamily="2" charset="-79"/>
              <a:cs typeface="Aharoni" panose="02010803020104030203" pitchFamily="2" charset="-79"/>
            </a:endParaRPr>
          </a:p>
          <a:p>
            <a:pPr lvl="0"/>
            <a:endParaRPr lang="en-US" sz="6400" dirty="0" smtClean="0">
              <a:solidFill>
                <a:schemeClr val="tx1"/>
              </a:solidFill>
              <a:latin typeface="Aharoni" panose="02010803020104030203" pitchFamily="2" charset="-79"/>
              <a:cs typeface="Aharoni" panose="02010803020104030203" pitchFamily="2" charset="-79"/>
            </a:endParaRPr>
          </a:p>
          <a:p>
            <a:pPr lvl="0"/>
            <a:endParaRPr lang="en-US" sz="6400" dirty="0">
              <a:solidFill>
                <a:schemeClr val="tx1"/>
              </a:solidFill>
              <a:latin typeface="Aharoni" panose="02010803020104030203" pitchFamily="2" charset="-79"/>
              <a:cs typeface="Aharoni" panose="02010803020104030203" pitchFamily="2" charset="-79"/>
            </a:endParaRPr>
          </a:p>
          <a:p>
            <a:pPr lvl="0"/>
            <a:endParaRPr lang="en-US" sz="6400" dirty="0" smtClean="0">
              <a:solidFill>
                <a:schemeClr val="tx1"/>
              </a:solidFill>
              <a:latin typeface="Aharoni" panose="02010803020104030203" pitchFamily="2" charset="-79"/>
              <a:cs typeface="Aharoni" panose="02010803020104030203" pitchFamily="2" charset="-79"/>
            </a:endParaRPr>
          </a:p>
          <a:p>
            <a:pPr lvl="0"/>
            <a:endParaRPr lang="en-US" sz="6400" dirty="0">
              <a:solidFill>
                <a:schemeClr val="tx1"/>
              </a:solidFill>
              <a:latin typeface="Aharoni" panose="02010803020104030203" pitchFamily="2" charset="-79"/>
              <a:cs typeface="Aharoni" panose="02010803020104030203" pitchFamily="2" charset="-79"/>
            </a:endParaRPr>
          </a:p>
          <a:p>
            <a:pPr lvl="0"/>
            <a:endParaRPr lang="en-US" sz="6400" dirty="0" smtClean="0">
              <a:solidFill>
                <a:schemeClr val="tx1"/>
              </a:solidFill>
              <a:latin typeface="Aharoni" panose="02010803020104030203" pitchFamily="2" charset="-79"/>
              <a:cs typeface="Aharoni" panose="02010803020104030203" pitchFamily="2" charset="-79"/>
            </a:endParaRPr>
          </a:p>
          <a:p>
            <a:pPr lvl="0"/>
            <a:endParaRPr lang="en-US" sz="6400" dirty="0">
              <a:solidFill>
                <a:schemeClr val="tx1"/>
              </a:solidFill>
              <a:latin typeface="Aharoni" panose="02010803020104030203" pitchFamily="2" charset="-79"/>
              <a:cs typeface="Aharoni" panose="02010803020104030203" pitchFamily="2" charset="-79"/>
            </a:endParaRPr>
          </a:p>
          <a:p>
            <a:endParaRPr lang="en-US" dirty="0"/>
          </a:p>
        </p:txBody>
      </p:sp>
      <p:sp>
        <p:nvSpPr>
          <p:cNvPr id="7" name="Rectangle 6"/>
          <p:cNvSpPr/>
          <p:nvPr/>
        </p:nvSpPr>
        <p:spPr>
          <a:xfrm>
            <a:off x="0" y="1193515"/>
            <a:ext cx="12176062" cy="3170099"/>
          </a:xfrm>
          <a:prstGeom prst="rect">
            <a:avLst/>
          </a:prstGeom>
        </p:spPr>
        <p:txBody>
          <a:bodyPr wrap="square">
            <a:spAutoFit/>
          </a:bodyPr>
          <a:lstStyle/>
          <a:p>
            <a:pPr marL="342900" lvl="0" indent="-342900">
              <a:buFont typeface="Aharoni" panose="02010803020104030203" pitchFamily="2" charset="-79"/>
              <a:buChar char="›"/>
            </a:pPr>
            <a:r>
              <a:rPr lang="en-US" sz="2000" dirty="0">
                <a:latin typeface="Aharoni" panose="02010803020104030203" pitchFamily="2" charset="-79"/>
                <a:cs typeface="Aharoni" panose="02010803020104030203" pitchFamily="2" charset="-79"/>
              </a:rPr>
              <a:t>Generic NF Controller (L4-7) Architecture – pending final review.</a:t>
            </a:r>
          </a:p>
          <a:p>
            <a:pPr marL="342900" lvl="0" indent="-342900">
              <a:buFont typeface="Aharoni" panose="02010803020104030203" pitchFamily="2" charset="-79"/>
              <a:buChar char="›"/>
            </a:pPr>
            <a:r>
              <a:rPr lang="en-US" sz="2000" dirty="0">
                <a:latin typeface="Aharoni" panose="02010803020104030203" pitchFamily="2" charset="-79"/>
                <a:cs typeface="Aharoni" panose="02010803020104030203" pitchFamily="2" charset="-79"/>
              </a:rPr>
              <a:t>ONAP Orchestrator – defined all internal and external interfaces. API Mapping (OIs/OEs) TBD</a:t>
            </a:r>
          </a:p>
          <a:p>
            <a:pPr marL="342900" indent="-342900">
              <a:buFont typeface="Aharoni" panose="02010803020104030203" pitchFamily="2" charset="-79"/>
              <a:buChar char="›"/>
            </a:pPr>
            <a:r>
              <a:rPr lang="en-US" sz="2000" dirty="0">
                <a:latin typeface="Aharoni" panose="02010803020104030203" pitchFamily="2" charset="-79"/>
                <a:cs typeface="Aharoni" panose="02010803020104030203" pitchFamily="2" charset="-79"/>
              </a:rPr>
              <a:t>Controller Architecture - API Mapping (CIs/CEs - existing interfaces &amp; new additions/extensions) (</a:t>
            </a:r>
            <a:r>
              <a:rPr lang="en-US" sz="2000" dirty="0">
                <a:solidFill>
                  <a:srgbClr val="FF7C80"/>
                </a:solidFill>
                <a:latin typeface="Aharoni" panose="02010803020104030203" pitchFamily="2" charset="-79"/>
                <a:cs typeface="Aharoni" panose="02010803020104030203" pitchFamily="2" charset="-79"/>
              </a:rPr>
              <a:t>John Ng</a:t>
            </a:r>
            <a:r>
              <a:rPr lang="en-US" sz="2000" dirty="0">
                <a:latin typeface="Aharoni" panose="02010803020104030203" pitchFamily="2" charset="-79"/>
                <a:cs typeface="Aharoni" panose="02010803020104030203" pitchFamily="2" charset="-79"/>
              </a:rPr>
              <a:t>) – TBD</a:t>
            </a:r>
          </a:p>
          <a:p>
            <a:pPr marL="342900" lvl="0" indent="-342900">
              <a:buFont typeface="Aharoni" panose="02010803020104030203" pitchFamily="2" charset="-79"/>
              <a:buChar char="›"/>
            </a:pPr>
            <a:r>
              <a:rPr lang="en-US" sz="2000" dirty="0">
                <a:latin typeface="Aharoni" panose="02010803020104030203" pitchFamily="2" charset="-79"/>
                <a:cs typeface="Aharoni" panose="02010803020104030203" pitchFamily="2" charset="-79"/>
              </a:rPr>
              <a:t>Service Design and Creation Functional Architecture – pending final review.</a:t>
            </a:r>
          </a:p>
          <a:p>
            <a:pPr marL="342900" lvl="0" indent="-342900">
              <a:buFont typeface="Aharoni" panose="02010803020104030203" pitchFamily="2" charset="-79"/>
              <a:buChar char="›"/>
            </a:pPr>
            <a:r>
              <a:rPr lang="en-US" sz="2000" dirty="0">
                <a:latin typeface="Aharoni" panose="02010803020104030203" pitchFamily="2" charset="-79"/>
                <a:cs typeface="Aharoni" panose="02010803020104030203" pitchFamily="2" charset="-79"/>
              </a:rPr>
              <a:t>Catalog Architecture – pending final review.</a:t>
            </a:r>
          </a:p>
          <a:p>
            <a:pPr marL="342900" lvl="0" indent="-342900">
              <a:buFont typeface="Aharoni" panose="02010803020104030203" pitchFamily="2" charset="-79"/>
              <a:buChar char="›"/>
            </a:pPr>
            <a:r>
              <a:rPr lang="en-US" sz="2000" dirty="0">
                <a:latin typeface="Aharoni" panose="02010803020104030203" pitchFamily="2" charset="-79"/>
                <a:cs typeface="Aharoni" panose="02010803020104030203" pitchFamily="2" charset="-79"/>
              </a:rPr>
              <a:t>Data Collection, Analytics and Events Architecture – pending final review.</a:t>
            </a:r>
          </a:p>
          <a:p>
            <a:pPr marL="342900" lvl="0" indent="-342900">
              <a:buFont typeface="Aharoni" panose="02010803020104030203" pitchFamily="2" charset="-79"/>
              <a:buChar char="›"/>
            </a:pPr>
            <a:r>
              <a:rPr lang="en-US" sz="2000" dirty="0">
                <a:latin typeface="Aharoni" panose="02010803020104030203" pitchFamily="2" charset="-79"/>
                <a:cs typeface="Aharoni" panose="02010803020104030203" pitchFamily="2" charset="-79"/>
              </a:rPr>
              <a:t>Active and Available Inventory – pending final review.</a:t>
            </a:r>
          </a:p>
          <a:p>
            <a:pPr marL="342900" indent="-342900">
              <a:buFont typeface="Aharoni" panose="02010803020104030203" pitchFamily="2" charset="-79"/>
              <a:buChar char="›"/>
            </a:pPr>
            <a:r>
              <a:rPr lang="en-US" sz="2000" dirty="0">
                <a:latin typeface="Aharoni" panose="02010803020104030203" pitchFamily="2" charset="-79"/>
                <a:cs typeface="Aharoni" panose="02010803020104030203" pitchFamily="2" charset="-79"/>
              </a:rPr>
              <a:t>ONAP Design Platform Reference Architecture (</a:t>
            </a:r>
            <a:r>
              <a:rPr lang="en-US" sz="2000" dirty="0">
                <a:solidFill>
                  <a:srgbClr val="FF7C80"/>
                </a:solidFill>
                <a:latin typeface="Aharoni" panose="02010803020104030203" pitchFamily="2" charset="-79"/>
                <a:cs typeface="Aharoni" panose="02010803020104030203" pitchFamily="2" charset="-79"/>
              </a:rPr>
              <a:t>Ting Lu</a:t>
            </a:r>
            <a:r>
              <a:rPr lang="en-US" sz="2000" dirty="0">
                <a:latin typeface="Aharoni" panose="02010803020104030203" pitchFamily="2" charset="-79"/>
                <a:cs typeface="Aharoni" panose="02010803020104030203" pitchFamily="2" charset="-79"/>
              </a:rPr>
              <a:t>) – work in progress.</a:t>
            </a:r>
          </a:p>
          <a:p>
            <a:pPr marL="342900" indent="-342900">
              <a:buFont typeface="Aharoni" panose="02010803020104030203" pitchFamily="2" charset="-79"/>
              <a:buChar char="›"/>
            </a:pPr>
            <a:r>
              <a:rPr lang="en-US" sz="2000" dirty="0">
                <a:latin typeface="Aharoni" panose="02010803020104030203" pitchFamily="2" charset="-79"/>
                <a:cs typeface="Aharoni" panose="02010803020104030203" pitchFamily="2" charset="-79"/>
              </a:rPr>
              <a:t>ONAP SDK-Driven Sub-System Approach – </a:t>
            </a:r>
            <a:r>
              <a:rPr lang="en-US" sz="2000" dirty="0" smtClean="0">
                <a:latin typeface="Aharoni" panose="02010803020104030203" pitchFamily="2" charset="-79"/>
                <a:cs typeface="Aharoni" panose="02010803020104030203" pitchFamily="2" charset="-79"/>
              </a:rPr>
              <a:t>SDK </a:t>
            </a:r>
            <a:r>
              <a:rPr lang="en-US" sz="2000" dirty="0">
                <a:latin typeface="Aharoni" panose="02010803020104030203" pitchFamily="2" charset="-79"/>
                <a:cs typeface="Aharoni" panose="02010803020104030203" pitchFamily="2" charset="-79"/>
              </a:rPr>
              <a:t>Libraries – not </a:t>
            </a:r>
            <a:r>
              <a:rPr lang="en-US" sz="2000" dirty="0" smtClean="0">
                <a:latin typeface="Aharoni" panose="02010803020104030203" pitchFamily="2" charset="-79"/>
                <a:cs typeface="Aharoni" panose="02010803020104030203" pitchFamily="2" charset="-79"/>
              </a:rPr>
              <a:t>reviewed </a:t>
            </a:r>
            <a:r>
              <a:rPr lang="en-US" sz="2000" dirty="0">
                <a:latin typeface="Aharoni" panose="02010803020104030203" pitchFamily="2" charset="-79"/>
                <a:cs typeface="Aharoni" panose="02010803020104030203" pitchFamily="2" charset="-79"/>
              </a:rPr>
              <a:t>yet.</a:t>
            </a:r>
            <a:endParaRPr lang="en-US" sz="2000"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1191766215"/>
      </p:ext>
    </p:extLst>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7429500" y="966355"/>
            <a:ext cx="4746562" cy="553783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4"/>
          </p:nvPr>
        </p:nvSpPr>
        <p:spPr/>
        <p:txBody>
          <a:bodyPr/>
          <a:lstStyle/>
          <a:p>
            <a:fld id="{6C9CD605-947A-3C4E-98CB-B055F943FEBA}" type="slidenum">
              <a:rPr lang="en-US" smtClean="0"/>
              <a:pPr/>
              <a:t>40</a:t>
            </a:fld>
            <a:endParaRPr lang="en-US" dirty="0"/>
          </a:p>
        </p:txBody>
      </p:sp>
      <p:sp>
        <p:nvSpPr>
          <p:cNvPr id="3" name="Title 2"/>
          <p:cNvSpPr>
            <a:spLocks noGrp="1"/>
          </p:cNvSpPr>
          <p:nvPr>
            <p:ph type="title"/>
          </p:nvPr>
        </p:nvSpPr>
        <p:spPr/>
        <p:txBody>
          <a:bodyPr>
            <a:noAutofit/>
          </a:bodyPr>
          <a:lstStyle/>
          <a:p>
            <a:pPr algn="ctr"/>
            <a:r>
              <a:rPr lang="en-US" sz="3200" b="1" dirty="0" smtClean="0"/>
              <a:t>Domain Entity Pattern</a:t>
            </a:r>
            <a:endParaRPr lang="en-US" sz="3200" b="1" dirty="0"/>
          </a:p>
        </p:txBody>
      </p:sp>
      <p:sp>
        <p:nvSpPr>
          <p:cNvPr id="4" name="Text Placeholder 3"/>
          <p:cNvSpPr>
            <a:spLocks noGrp="1"/>
          </p:cNvSpPr>
          <p:nvPr>
            <p:ph type="body" sz="quarter" idx="10"/>
          </p:nvPr>
        </p:nvSpPr>
        <p:spPr>
          <a:xfrm>
            <a:off x="0" y="966355"/>
            <a:ext cx="7429500" cy="5537837"/>
          </a:xfrm>
          <a:ln w="3175">
            <a:solidFill>
              <a:schemeClr val="tx1"/>
            </a:solidFill>
          </a:ln>
        </p:spPr>
        <p:txBody>
          <a:bodyPr>
            <a:noAutofit/>
          </a:bodyPr>
          <a:lstStyle/>
          <a:p>
            <a:r>
              <a:rPr lang="en-US" sz="2000" dirty="0" smtClean="0">
                <a:solidFill>
                  <a:schemeClr val="tx1"/>
                </a:solidFill>
                <a:latin typeface="Aharoni" panose="02010803020104030203" pitchFamily="2" charset="-79"/>
                <a:cs typeface="Aharoni" panose="02010803020104030203" pitchFamily="2" charset="-79"/>
              </a:rPr>
              <a:t>Each </a:t>
            </a:r>
            <a:r>
              <a:rPr lang="en-US" sz="2000" dirty="0" smtClean="0">
                <a:solidFill>
                  <a:srgbClr val="0070C0"/>
                </a:solidFill>
                <a:latin typeface="Aharoni" panose="02010803020104030203" pitchFamily="2" charset="-79"/>
                <a:cs typeface="Aharoni" panose="02010803020104030203" pitchFamily="2" charset="-79"/>
              </a:rPr>
              <a:t>entity</a:t>
            </a:r>
            <a:r>
              <a:rPr lang="en-US" sz="2000" dirty="0" smtClean="0">
                <a:solidFill>
                  <a:schemeClr val="tx1"/>
                </a:solidFill>
                <a:latin typeface="Aharoni" panose="02010803020104030203" pitchFamily="2" charset="-79"/>
                <a:cs typeface="Aharoni" panose="02010803020104030203" pitchFamily="2" charset="-79"/>
              </a:rPr>
              <a:t> represents a domain object </a:t>
            </a:r>
          </a:p>
          <a:p>
            <a:pPr lvl="1"/>
            <a:r>
              <a:rPr lang="en-US" sz="1800" dirty="0" smtClean="0">
                <a:solidFill>
                  <a:schemeClr val="tx1"/>
                </a:solidFill>
                <a:latin typeface="Aharoni" panose="02010803020104030203" pitchFamily="2" charset="-79"/>
                <a:cs typeface="Aharoni" panose="02010803020104030203" pitchFamily="2" charset="-79"/>
              </a:rPr>
              <a:t>primarily </a:t>
            </a:r>
            <a:r>
              <a:rPr lang="en-US" sz="1800" dirty="0">
                <a:solidFill>
                  <a:schemeClr val="tx1"/>
                </a:solidFill>
                <a:latin typeface="Aharoni" panose="02010803020104030203" pitchFamily="2" charset="-79"/>
                <a:cs typeface="Aharoni" panose="02010803020104030203" pitchFamily="2" charset="-79"/>
              </a:rPr>
              <a:t>defined by </a:t>
            </a:r>
            <a:r>
              <a:rPr lang="en-US" sz="1800" dirty="0" smtClean="0">
                <a:solidFill>
                  <a:schemeClr val="tx1"/>
                </a:solidFill>
                <a:latin typeface="Aharoni" panose="02010803020104030203" pitchFamily="2" charset="-79"/>
                <a:cs typeface="Aharoni" panose="02010803020104030203" pitchFamily="2" charset="-79"/>
              </a:rPr>
              <a:t>its identity and</a:t>
            </a:r>
          </a:p>
          <a:p>
            <a:pPr lvl="1"/>
            <a:r>
              <a:rPr lang="en-US" sz="1800" dirty="0" smtClean="0">
                <a:solidFill>
                  <a:schemeClr val="tx1"/>
                </a:solidFill>
                <a:latin typeface="Aharoni" panose="02010803020104030203" pitchFamily="2" charset="-79"/>
                <a:cs typeface="Aharoni" panose="02010803020104030203" pitchFamily="2" charset="-79"/>
              </a:rPr>
              <a:t>attributes </a:t>
            </a:r>
            <a:r>
              <a:rPr lang="en-US" sz="1800" dirty="0">
                <a:solidFill>
                  <a:schemeClr val="tx1"/>
                </a:solidFill>
                <a:latin typeface="Aharoni" panose="02010803020104030203" pitchFamily="2" charset="-79"/>
                <a:cs typeface="Aharoni" panose="02010803020104030203" pitchFamily="2" charset="-79"/>
              </a:rPr>
              <a:t>that comprise </a:t>
            </a:r>
            <a:r>
              <a:rPr lang="en-US" sz="1800" dirty="0" smtClean="0">
                <a:solidFill>
                  <a:schemeClr val="tx1"/>
                </a:solidFill>
                <a:latin typeface="Aharoni" panose="02010803020104030203" pitchFamily="2" charset="-79"/>
                <a:cs typeface="Aharoni" panose="02010803020104030203" pitchFamily="2" charset="-79"/>
              </a:rPr>
              <a:t>it</a:t>
            </a:r>
          </a:p>
          <a:p>
            <a:r>
              <a:rPr lang="en-US" sz="2000" dirty="0" smtClean="0">
                <a:solidFill>
                  <a:schemeClr val="tx1"/>
                </a:solidFill>
                <a:latin typeface="Aharoni" panose="02010803020104030203" pitchFamily="2" charset="-79"/>
                <a:cs typeface="Aharoni" panose="02010803020104030203" pitchFamily="2" charset="-79"/>
              </a:rPr>
              <a:t>An </a:t>
            </a:r>
            <a:r>
              <a:rPr lang="en-US" sz="2000" dirty="0">
                <a:solidFill>
                  <a:schemeClr val="tx1"/>
                </a:solidFill>
                <a:latin typeface="Aharoni" panose="02010803020104030203" pitchFamily="2" charset="-79"/>
                <a:cs typeface="Aharoni" panose="02010803020104030203" pitchFamily="2" charset="-79"/>
              </a:rPr>
              <a:t>entity’s </a:t>
            </a:r>
            <a:r>
              <a:rPr lang="en-US" sz="2000" dirty="0">
                <a:solidFill>
                  <a:srgbClr val="0070C0"/>
                </a:solidFill>
                <a:latin typeface="Aharoni" panose="02010803020104030203" pitchFamily="2" charset="-79"/>
                <a:cs typeface="Aharoni" panose="02010803020104030203" pitchFamily="2" charset="-79"/>
              </a:rPr>
              <a:t>identity</a:t>
            </a:r>
            <a:r>
              <a:rPr lang="en-US" sz="2000" dirty="0">
                <a:solidFill>
                  <a:schemeClr val="tx1"/>
                </a:solidFill>
                <a:latin typeface="Aharoni" panose="02010803020104030203" pitchFamily="2" charset="-79"/>
                <a:cs typeface="Aharoni" panose="02010803020104030203" pitchFamily="2" charset="-79"/>
              </a:rPr>
              <a:t> can cross multiple </a:t>
            </a:r>
            <a:r>
              <a:rPr lang="en-US" sz="2000" dirty="0" err="1">
                <a:solidFill>
                  <a:schemeClr val="tx1"/>
                </a:solidFill>
                <a:latin typeface="Aharoni" panose="02010803020104030203" pitchFamily="2" charset="-79"/>
                <a:cs typeface="Aharoni" panose="02010803020104030203" pitchFamily="2" charset="-79"/>
              </a:rPr>
              <a:t>microservices</a:t>
            </a:r>
            <a:r>
              <a:rPr lang="en-US" sz="2000" dirty="0">
                <a:solidFill>
                  <a:schemeClr val="tx1"/>
                </a:solidFill>
                <a:latin typeface="Aharoni" panose="02010803020104030203" pitchFamily="2" charset="-79"/>
                <a:cs typeface="Aharoni" panose="02010803020104030203" pitchFamily="2" charset="-79"/>
              </a:rPr>
              <a:t> (</a:t>
            </a:r>
            <a:r>
              <a:rPr lang="en-US" sz="2000" dirty="0" smtClean="0">
                <a:solidFill>
                  <a:schemeClr val="tx1"/>
                </a:solidFill>
                <a:latin typeface="Aharoni" panose="02010803020104030203" pitchFamily="2" charset="-79"/>
                <a:cs typeface="Aharoni" panose="02010803020104030203" pitchFamily="2" charset="-79"/>
              </a:rPr>
              <a:t>Bounded Contexts), </a:t>
            </a:r>
            <a:r>
              <a:rPr lang="en-US" sz="1800" dirty="0" smtClean="0">
                <a:solidFill>
                  <a:schemeClr val="tx1"/>
                </a:solidFill>
                <a:latin typeface="Aharoni" panose="02010803020104030203" pitchFamily="2" charset="-79"/>
                <a:cs typeface="Aharoni" panose="02010803020104030203" pitchFamily="2" charset="-79"/>
              </a:rPr>
              <a:t>for example </a:t>
            </a:r>
          </a:p>
          <a:p>
            <a:pPr lvl="1"/>
            <a:r>
              <a:rPr lang="en-US" sz="1400" dirty="0" smtClean="0">
                <a:solidFill>
                  <a:schemeClr val="tx1"/>
                </a:solidFill>
                <a:latin typeface="Aharoni" panose="02010803020104030203" pitchFamily="2" charset="-79"/>
                <a:cs typeface="Aharoni" panose="02010803020104030203" pitchFamily="2" charset="-79"/>
              </a:rPr>
              <a:t>Policy in one </a:t>
            </a:r>
            <a:r>
              <a:rPr lang="en-US" sz="1400" dirty="0" err="1" smtClean="0">
                <a:solidFill>
                  <a:schemeClr val="tx1"/>
                </a:solidFill>
                <a:latin typeface="Aharoni" panose="02010803020104030203" pitchFamily="2" charset="-79"/>
                <a:cs typeface="Aharoni" panose="02010803020104030203" pitchFamily="2" charset="-79"/>
              </a:rPr>
              <a:t>microservice</a:t>
            </a:r>
            <a:r>
              <a:rPr lang="en-US" sz="1400" dirty="0">
                <a:solidFill>
                  <a:schemeClr val="tx1"/>
                </a:solidFill>
                <a:latin typeface="Aharoni" panose="02010803020104030203" pitchFamily="2" charset="-79"/>
                <a:cs typeface="Aharoni" panose="02010803020104030203" pitchFamily="2" charset="-79"/>
              </a:rPr>
              <a:t>,</a:t>
            </a:r>
            <a:r>
              <a:rPr lang="en-US" sz="1400" dirty="0" smtClean="0">
                <a:solidFill>
                  <a:schemeClr val="tx1"/>
                </a:solidFill>
                <a:latin typeface="Aharoni" panose="02010803020104030203" pitchFamily="2" charset="-79"/>
                <a:cs typeface="Aharoni" panose="02010803020104030203" pitchFamily="2" charset="-79"/>
              </a:rPr>
              <a:t> </a:t>
            </a:r>
          </a:p>
          <a:p>
            <a:pPr lvl="1"/>
            <a:r>
              <a:rPr lang="en-US" sz="1400" dirty="0" smtClean="0">
                <a:solidFill>
                  <a:schemeClr val="tx1"/>
                </a:solidFill>
                <a:latin typeface="Aharoni" panose="02010803020104030203" pitchFamily="2" charset="-79"/>
                <a:cs typeface="Aharoni" panose="02010803020104030203" pitchFamily="2" charset="-79"/>
              </a:rPr>
              <a:t>TCA configuration in another </a:t>
            </a:r>
            <a:r>
              <a:rPr lang="en-US" sz="1400" dirty="0" err="1" smtClean="0">
                <a:solidFill>
                  <a:schemeClr val="tx1"/>
                </a:solidFill>
                <a:latin typeface="Aharoni" panose="02010803020104030203" pitchFamily="2" charset="-79"/>
                <a:cs typeface="Aharoni" panose="02010803020104030203" pitchFamily="2" charset="-79"/>
              </a:rPr>
              <a:t>microservice</a:t>
            </a:r>
            <a:r>
              <a:rPr lang="en-US" sz="1400" dirty="0" smtClean="0">
                <a:solidFill>
                  <a:schemeClr val="tx1"/>
                </a:solidFill>
                <a:latin typeface="Aharoni" panose="02010803020104030203" pitchFamily="2" charset="-79"/>
                <a:cs typeface="Aharoni" panose="02010803020104030203" pitchFamily="2" charset="-79"/>
              </a:rPr>
              <a:t>, or </a:t>
            </a:r>
          </a:p>
          <a:p>
            <a:pPr lvl="1"/>
            <a:r>
              <a:rPr lang="en-US" sz="1400" dirty="0" smtClean="0">
                <a:solidFill>
                  <a:schemeClr val="tx1"/>
                </a:solidFill>
                <a:latin typeface="Aharoni" panose="02010803020104030203" pitchFamily="2" charset="-79"/>
                <a:cs typeface="Aharoni" panose="02010803020104030203" pitchFamily="2" charset="-79"/>
              </a:rPr>
              <a:t>Constraint in yet another </a:t>
            </a:r>
            <a:r>
              <a:rPr lang="en-US" sz="1400" dirty="0" err="1" smtClean="0">
                <a:solidFill>
                  <a:schemeClr val="tx1"/>
                </a:solidFill>
                <a:latin typeface="Aharoni" panose="02010803020104030203" pitchFamily="2" charset="-79"/>
                <a:cs typeface="Aharoni" panose="02010803020104030203" pitchFamily="2" charset="-79"/>
              </a:rPr>
              <a:t>microservice</a:t>
            </a:r>
            <a:r>
              <a:rPr lang="en-US" sz="1400" dirty="0" smtClean="0">
                <a:solidFill>
                  <a:schemeClr val="tx1"/>
                </a:solidFill>
                <a:latin typeface="Aharoni" panose="02010803020104030203" pitchFamily="2" charset="-79"/>
                <a:cs typeface="Aharoni" panose="02010803020104030203" pitchFamily="2" charset="-79"/>
              </a:rPr>
              <a:t>. </a:t>
            </a:r>
          </a:p>
          <a:p>
            <a:r>
              <a:rPr lang="en-US" sz="2000" dirty="0">
                <a:solidFill>
                  <a:schemeClr val="tx1"/>
                </a:solidFill>
                <a:latin typeface="Aharoni" panose="02010803020104030203" pitchFamily="2" charset="-79"/>
                <a:cs typeface="Aharoni" panose="02010803020104030203" pitchFamily="2" charset="-79"/>
              </a:rPr>
              <a:t>S</a:t>
            </a:r>
            <a:r>
              <a:rPr lang="en-US" sz="2000" dirty="0" smtClean="0">
                <a:solidFill>
                  <a:schemeClr val="tx1"/>
                </a:solidFill>
                <a:latin typeface="Aharoni" panose="02010803020104030203" pitchFamily="2" charset="-79"/>
                <a:cs typeface="Aharoni" panose="02010803020104030203" pitchFamily="2" charset="-79"/>
              </a:rPr>
              <a:t>ame entity can </a:t>
            </a:r>
            <a:r>
              <a:rPr lang="en-US" sz="2000" dirty="0">
                <a:solidFill>
                  <a:schemeClr val="tx1"/>
                </a:solidFill>
                <a:latin typeface="Aharoni" panose="02010803020104030203" pitchFamily="2" charset="-79"/>
                <a:cs typeface="Aharoni" panose="02010803020104030203" pitchFamily="2" charset="-79"/>
              </a:rPr>
              <a:t>be modeled across multiple Bounded Contexts or </a:t>
            </a:r>
            <a:r>
              <a:rPr lang="en-US" sz="2000" dirty="0" smtClean="0">
                <a:solidFill>
                  <a:schemeClr val="tx1"/>
                </a:solidFill>
                <a:latin typeface="Aharoni" panose="02010803020104030203" pitchFamily="2" charset="-79"/>
                <a:cs typeface="Aharoni" panose="02010803020104030203" pitchFamily="2" charset="-79"/>
              </a:rPr>
              <a:t>microservices as different identities.</a:t>
            </a:r>
            <a:r>
              <a:rPr lang="en-US" sz="2000" dirty="0">
                <a:solidFill>
                  <a:schemeClr val="tx1"/>
                </a:solidFill>
                <a:latin typeface="Aharoni" panose="02010803020104030203" pitchFamily="2" charset="-79"/>
                <a:cs typeface="Aharoni" panose="02010803020104030203" pitchFamily="2" charset="-79"/>
              </a:rPr>
              <a:t> </a:t>
            </a:r>
            <a:endParaRPr lang="en-US" sz="2000" dirty="0" smtClean="0">
              <a:solidFill>
                <a:schemeClr val="tx1"/>
              </a:solidFill>
              <a:latin typeface="Aharoni" panose="02010803020104030203" pitchFamily="2" charset="-79"/>
              <a:cs typeface="Aharoni" panose="02010803020104030203" pitchFamily="2" charset="-79"/>
            </a:endParaRPr>
          </a:p>
          <a:p>
            <a:r>
              <a:rPr lang="en-US" sz="2000" dirty="0">
                <a:solidFill>
                  <a:schemeClr val="tx1"/>
                </a:solidFill>
                <a:latin typeface="Aharoni" panose="02010803020104030203" pitchFamily="2" charset="-79"/>
                <a:cs typeface="Aharoni" panose="02010803020104030203" pitchFamily="2" charset="-79"/>
              </a:rPr>
              <a:t>However, that does not imply that the same entity, with the same attributes and logic would be implemented in multiple Bounded Contexts. </a:t>
            </a:r>
            <a:endParaRPr lang="en-US" sz="2000" dirty="0" smtClean="0">
              <a:solidFill>
                <a:schemeClr val="tx1"/>
              </a:solidFill>
              <a:latin typeface="Aharoni" panose="02010803020104030203" pitchFamily="2" charset="-79"/>
              <a:cs typeface="Aharoni" panose="02010803020104030203" pitchFamily="2" charset="-79"/>
            </a:endParaRPr>
          </a:p>
          <a:p>
            <a:r>
              <a:rPr lang="en-US" sz="2000" dirty="0">
                <a:solidFill>
                  <a:schemeClr val="tx1"/>
                </a:solidFill>
                <a:latin typeface="Aharoni" panose="02010803020104030203" pitchFamily="2" charset="-79"/>
                <a:cs typeface="Aharoni" panose="02010803020104030203" pitchFamily="2" charset="-79"/>
              </a:rPr>
              <a:t>Instead, entities in each Bounded Context limit their attributes and behaviors to those required in that Bounded Context’s domain.</a:t>
            </a:r>
          </a:p>
        </p:txBody>
      </p:sp>
      <p:sp>
        <p:nvSpPr>
          <p:cNvPr id="6" name="TextBox 5"/>
          <p:cNvSpPr txBox="1"/>
          <p:nvPr/>
        </p:nvSpPr>
        <p:spPr>
          <a:xfrm>
            <a:off x="3547241" y="6504192"/>
            <a:ext cx="1626920" cy="369332"/>
          </a:xfrm>
          <a:prstGeom prst="rect">
            <a:avLst/>
          </a:prstGeom>
          <a:noFill/>
        </p:spPr>
        <p:txBody>
          <a:bodyPr wrap="none" rtlCol="0">
            <a:spAutoFit/>
          </a:bodyPr>
          <a:lstStyle/>
          <a:p>
            <a:r>
              <a:rPr lang="en-US" dirty="0" smtClean="0"/>
              <a:t>Reference : </a:t>
            </a:r>
            <a:r>
              <a:rPr lang="en-US" dirty="0" smtClean="0">
                <a:hlinkClick r:id="rId3"/>
              </a:rPr>
              <a:t>link</a:t>
            </a:r>
            <a:endParaRPr lang="en-US" dirty="0"/>
          </a:p>
        </p:txBody>
      </p:sp>
      <p:sp>
        <p:nvSpPr>
          <p:cNvPr id="5" name="TextBox 4"/>
          <p:cNvSpPr txBox="1"/>
          <p:nvPr/>
        </p:nvSpPr>
        <p:spPr>
          <a:xfrm>
            <a:off x="7429500" y="989507"/>
            <a:ext cx="4237057" cy="400110"/>
          </a:xfrm>
          <a:prstGeom prst="rect">
            <a:avLst/>
          </a:prstGeom>
          <a:noFill/>
        </p:spPr>
        <p:txBody>
          <a:bodyPr wrap="none" rtlCol="0">
            <a:spAutoFit/>
          </a:bodyPr>
          <a:lstStyle/>
          <a:p>
            <a:r>
              <a:rPr lang="en-US" sz="2000" dirty="0">
                <a:latin typeface="Aharoni" panose="02010803020104030203" pitchFamily="2" charset="-79"/>
                <a:cs typeface="Aharoni" panose="02010803020104030203" pitchFamily="2" charset="-79"/>
              </a:rPr>
              <a:t>Example: Control Loop Operation</a:t>
            </a:r>
          </a:p>
        </p:txBody>
      </p:sp>
      <p:sp>
        <p:nvSpPr>
          <p:cNvPr id="9" name="TextBox 8"/>
          <p:cNvSpPr txBox="1"/>
          <p:nvPr/>
        </p:nvSpPr>
        <p:spPr>
          <a:xfrm>
            <a:off x="7445438" y="4634533"/>
            <a:ext cx="4746562" cy="1815882"/>
          </a:xfrm>
          <a:prstGeom prst="rect">
            <a:avLst/>
          </a:prstGeom>
          <a:noFill/>
        </p:spPr>
        <p:txBody>
          <a:bodyPr wrap="square" rtlCol="0">
            <a:spAutoFit/>
          </a:bodyPr>
          <a:lstStyle/>
          <a:p>
            <a:pPr marL="285750" indent="-285750">
              <a:buFont typeface="Calibri" panose="020F0502020204030204" pitchFamily="34" charset="0"/>
              <a:buChar char="›"/>
            </a:pPr>
            <a:r>
              <a:rPr lang="en-US" sz="1400" b="1" dirty="0">
                <a:latin typeface="Verdana" panose="020B0604030504040204" pitchFamily="34" charset="0"/>
                <a:ea typeface="Verdana" panose="020B0604030504040204" pitchFamily="34" charset="0"/>
                <a:cs typeface="Verdana" panose="020B0604030504040204" pitchFamily="34" charset="0"/>
              </a:rPr>
              <a:t>Two states are defined: </a:t>
            </a:r>
          </a:p>
          <a:p>
            <a:pPr marL="742950" lvl="1" indent="-285750">
              <a:buFont typeface="Calibri" panose="020F0502020204030204" pitchFamily="34" charset="0"/>
              <a:buChar char="›"/>
            </a:pPr>
            <a:r>
              <a:rPr lang="en-US" sz="14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Desired state </a:t>
            </a:r>
            <a:r>
              <a:rPr lang="en-US" sz="1400" b="1" dirty="0" smtClean="0">
                <a:latin typeface="Verdana" panose="020B0604030504040204" pitchFamily="34" charset="0"/>
                <a:ea typeface="Verdana" panose="020B0604030504040204" pitchFamily="34" charset="0"/>
                <a:cs typeface="Verdana" panose="020B0604030504040204" pitchFamily="34" charset="0"/>
              </a:rPr>
              <a:t>(input) and </a:t>
            </a:r>
          </a:p>
          <a:p>
            <a:pPr marL="742950" lvl="1" indent="-285750">
              <a:buFont typeface="Calibri" panose="020F0502020204030204" pitchFamily="34" charset="0"/>
              <a:buChar char="›"/>
            </a:pPr>
            <a:r>
              <a:rPr lang="en-US" sz="1400" b="1" dirty="0">
                <a:solidFill>
                  <a:srgbClr val="0070C0"/>
                </a:solidFill>
                <a:latin typeface="Verdana" panose="020B0604030504040204" pitchFamily="34" charset="0"/>
                <a:ea typeface="Verdana" panose="020B0604030504040204" pitchFamily="34" charset="0"/>
                <a:cs typeface="Verdana" panose="020B0604030504040204" pitchFamily="34" charset="0"/>
              </a:rPr>
              <a:t>A</a:t>
            </a:r>
            <a:r>
              <a:rPr lang="en-US" sz="14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ctual state </a:t>
            </a:r>
            <a:r>
              <a:rPr lang="en-US" sz="1400" b="1" dirty="0" smtClean="0">
                <a:latin typeface="Verdana" panose="020B0604030504040204" pitchFamily="34" charset="0"/>
                <a:ea typeface="Verdana" panose="020B0604030504040204" pitchFamily="34" charset="0"/>
                <a:cs typeface="Verdana" panose="020B0604030504040204" pitchFamily="34" charset="0"/>
              </a:rPr>
              <a:t>(output)</a:t>
            </a:r>
          </a:p>
          <a:p>
            <a:pPr marL="285750" indent="-285750">
              <a:buFont typeface="Calibri" panose="020F0502020204030204" pitchFamily="34" charset="0"/>
              <a:buChar char="›"/>
            </a:pPr>
            <a:r>
              <a:rPr lang="en-US" sz="1400" b="1" dirty="0" smtClean="0">
                <a:latin typeface="Verdana" panose="020B0604030504040204" pitchFamily="34" charset="0"/>
                <a:ea typeface="Verdana" panose="020B0604030504040204" pitchFamily="34" charset="0"/>
                <a:cs typeface="Verdana" panose="020B0604030504040204" pitchFamily="34" charset="0"/>
              </a:rPr>
              <a:t>The desired state is asserted by writing a </a:t>
            </a:r>
          </a:p>
          <a:p>
            <a:r>
              <a:rPr lang="en-US" sz="1400" b="1" dirty="0">
                <a:latin typeface="Verdana" panose="020B0604030504040204" pitchFamily="34" charset="0"/>
                <a:ea typeface="Verdana" panose="020B0604030504040204" pitchFamily="34" charset="0"/>
                <a:cs typeface="Verdana" panose="020B0604030504040204" pitchFamily="34" charset="0"/>
              </a:rPr>
              <a:t> </a:t>
            </a:r>
            <a:r>
              <a:rPr lang="en-US" sz="1400" b="1" dirty="0" smtClean="0">
                <a:latin typeface="Verdana" panose="020B0604030504040204" pitchFamily="34" charset="0"/>
                <a:ea typeface="Verdana" panose="020B0604030504040204" pitchFamily="34" charset="0"/>
                <a:cs typeface="Verdana" panose="020B0604030504040204" pitchFamily="34" charset="0"/>
              </a:rPr>
              <a:t>     topic,</a:t>
            </a:r>
          </a:p>
          <a:p>
            <a:pPr marL="285750" indent="-285750">
              <a:buFont typeface="Calibri" panose="020F0502020204030204" pitchFamily="34" charset="0"/>
              <a:buChar char="›"/>
            </a:pPr>
            <a:r>
              <a:rPr lang="en-US" sz="1400" b="1" dirty="0" smtClean="0">
                <a:latin typeface="Verdana" panose="020B0604030504040204" pitchFamily="34" charset="0"/>
                <a:ea typeface="Verdana" panose="020B0604030504040204" pitchFamily="34" charset="0"/>
                <a:cs typeface="Verdana" panose="020B0604030504040204" pitchFamily="34" charset="0"/>
              </a:rPr>
              <a:t>The actual state is monitored/measured,</a:t>
            </a:r>
          </a:p>
          <a:p>
            <a:pPr marL="285750" indent="-285750">
              <a:buFont typeface="Calibri" panose="020F0502020204030204" pitchFamily="34" charset="0"/>
              <a:buChar char="›"/>
            </a:pPr>
            <a:r>
              <a:rPr lang="en-US" sz="1400" b="1" dirty="0" smtClean="0">
                <a:latin typeface="Verdana" panose="020B0604030504040204" pitchFamily="34" charset="0"/>
                <a:ea typeface="Verdana" panose="020B0604030504040204" pitchFamily="34" charset="0"/>
                <a:cs typeface="Verdana" panose="020B0604030504040204" pitchFamily="34" charset="0"/>
              </a:rPr>
              <a:t>Control action is taken when the two states differ! </a:t>
            </a:r>
            <a:endParaRPr lang="en-US" sz="1400" b="1" dirty="0">
              <a:latin typeface="Verdana" panose="020B0604030504040204" pitchFamily="34" charset="0"/>
              <a:ea typeface="Verdana" panose="020B0604030504040204" pitchFamily="34" charset="0"/>
              <a:cs typeface="Verdana" panose="020B0604030504040204" pitchFamily="34" charset="0"/>
            </a:endParaRPr>
          </a:p>
        </p:txBody>
      </p:sp>
      <p:pic>
        <p:nvPicPr>
          <p:cNvPr id="10" name="Picture 9"/>
          <p:cNvPicPr>
            <a:picLocks noChangeAspect="1"/>
          </p:cNvPicPr>
          <p:nvPr/>
        </p:nvPicPr>
        <p:blipFill>
          <a:blip r:embed="rId4"/>
          <a:stretch>
            <a:fillRect/>
          </a:stretch>
        </p:blipFill>
        <p:spPr>
          <a:xfrm>
            <a:off x="7877714" y="1415242"/>
            <a:ext cx="3908258" cy="3165513"/>
          </a:xfrm>
          <a:prstGeom prst="rect">
            <a:avLst/>
          </a:prstGeom>
        </p:spPr>
      </p:pic>
    </p:spTree>
    <p:extLst>
      <p:ext uri="{BB962C8B-B14F-4D97-AF65-F5344CB8AC3E}">
        <p14:creationId xmlns:p14="http://schemas.microsoft.com/office/powerpoint/2010/main" val="3210206717"/>
      </p:ext>
    </p:extLst>
  </p:cSld>
  <p:clrMapOvr>
    <a:masterClrMapping/>
  </p:clrMapOvr>
  <p:transition>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41</a:t>
            </a:fld>
            <a:endParaRPr lang="en-US" dirty="0"/>
          </a:p>
        </p:txBody>
      </p:sp>
      <p:sp>
        <p:nvSpPr>
          <p:cNvPr id="3" name="Title 2"/>
          <p:cNvSpPr>
            <a:spLocks noGrp="1"/>
          </p:cNvSpPr>
          <p:nvPr>
            <p:ph type="title"/>
          </p:nvPr>
        </p:nvSpPr>
        <p:spPr/>
        <p:txBody>
          <a:bodyPr>
            <a:normAutofit fontScale="90000"/>
          </a:bodyPr>
          <a:lstStyle/>
          <a:p>
            <a:pPr algn="ctr"/>
            <a:r>
              <a:rPr lang="en-US" b="1" dirty="0" smtClean="0"/>
              <a:t>DDD Mapping to ONAP Microservices Architecture</a:t>
            </a:r>
            <a:endParaRPr lang="en-US" b="1" dirty="0"/>
          </a:p>
        </p:txBody>
      </p:sp>
      <p:sp>
        <p:nvSpPr>
          <p:cNvPr id="4" name="Text Placeholder 3"/>
          <p:cNvSpPr>
            <a:spLocks noGrp="1"/>
          </p:cNvSpPr>
          <p:nvPr>
            <p:ph type="body" sz="quarter" idx="10"/>
          </p:nvPr>
        </p:nvSpPr>
        <p:spPr>
          <a:xfrm>
            <a:off x="0" y="736602"/>
            <a:ext cx="12176062" cy="5699368"/>
          </a:xfrm>
        </p:spPr>
        <p:txBody>
          <a:bodyPr>
            <a:noAutofit/>
          </a:bodyPr>
          <a:lstStyle/>
          <a:p>
            <a:endParaRPr lang="en-US" dirty="0" smtClean="0">
              <a:solidFill>
                <a:schemeClr val="tx1"/>
              </a:solidFill>
              <a:latin typeface="Aharoni" panose="02010803020104030203" pitchFamily="2" charset="-79"/>
              <a:cs typeface="Aharoni" panose="02010803020104030203" pitchFamily="2" charset="-79"/>
            </a:endParaRPr>
          </a:p>
          <a:p>
            <a:pPr marL="0" indent="0">
              <a:buNone/>
            </a:pPr>
            <a:r>
              <a:rPr lang="en-US" dirty="0" smtClean="0">
                <a:solidFill>
                  <a:schemeClr val="tx1"/>
                </a:solidFill>
                <a:latin typeface="Aharoni" panose="02010803020104030203" pitchFamily="2" charset="-79"/>
                <a:cs typeface="Aharoni" panose="02010803020104030203" pitchFamily="2" charset="-79"/>
              </a:rPr>
              <a:t>ONAP’s current </a:t>
            </a:r>
            <a:r>
              <a:rPr lang="en-US" dirty="0" err="1" smtClean="0">
                <a:solidFill>
                  <a:schemeClr val="tx1"/>
                </a:solidFill>
                <a:latin typeface="Aharoni" panose="02010803020104030203" pitchFamily="2" charset="-79"/>
                <a:cs typeface="Aharoni" panose="02010803020104030203" pitchFamily="2" charset="-79"/>
              </a:rPr>
              <a:t>microservices</a:t>
            </a:r>
            <a:r>
              <a:rPr lang="en-US" dirty="0" smtClean="0">
                <a:solidFill>
                  <a:schemeClr val="tx1"/>
                </a:solidFill>
                <a:latin typeface="Aharoni" panose="02010803020104030203" pitchFamily="2" charset="-79"/>
                <a:cs typeface="Aharoni" panose="02010803020104030203" pitchFamily="2" charset="-79"/>
              </a:rPr>
              <a:t> </a:t>
            </a:r>
            <a:r>
              <a:rPr lang="en-US" dirty="0" smtClean="0">
                <a:solidFill>
                  <a:schemeClr val="tx1"/>
                </a:solidFill>
                <a:latin typeface="Aharoni" panose="02010803020104030203" pitchFamily="2" charset="-79"/>
                <a:cs typeface="Aharoni" panose="02010803020104030203" pitchFamily="2" charset="-79"/>
              </a:rPr>
              <a:t>architecture is defined per component</a:t>
            </a:r>
            <a:r>
              <a:rPr lang="en-US" dirty="0">
                <a:solidFill>
                  <a:schemeClr val="tx1"/>
                </a:solidFill>
                <a:latin typeface="Aharoni" panose="02010803020104030203" pitchFamily="2" charset="-79"/>
                <a:cs typeface="Aharoni" panose="02010803020104030203" pitchFamily="2" charset="-79"/>
              </a:rPr>
              <a:t>:</a:t>
            </a:r>
            <a:endParaRPr lang="en-US" dirty="0" smtClean="0">
              <a:solidFill>
                <a:schemeClr val="tx1"/>
              </a:solidFill>
              <a:latin typeface="Aharoni" panose="02010803020104030203" pitchFamily="2" charset="-79"/>
              <a:cs typeface="Aharoni" panose="02010803020104030203" pitchFamily="2" charset="-79"/>
            </a:endParaRPr>
          </a:p>
          <a:p>
            <a:pPr>
              <a:buFont typeface="Courier New" panose="02070309020205020404" pitchFamily="49" charset="0"/>
              <a:buChar char="o"/>
            </a:pPr>
            <a:r>
              <a:rPr lang="en-US" sz="2400" dirty="0" smtClean="0">
                <a:solidFill>
                  <a:schemeClr val="tx1"/>
                </a:solidFill>
                <a:latin typeface="Aharoni" panose="02010803020104030203" pitchFamily="2" charset="-79"/>
                <a:cs typeface="Aharoni" panose="02010803020104030203" pitchFamily="2" charset="-79"/>
              </a:rPr>
              <a:t>Microservices are bound to components than </a:t>
            </a:r>
            <a:r>
              <a:rPr lang="en-US" sz="2400" dirty="0" smtClean="0">
                <a:solidFill>
                  <a:srgbClr val="0070C0"/>
                </a:solidFill>
                <a:latin typeface="Aharoni" panose="02010803020104030203" pitchFamily="2" charset="-79"/>
                <a:cs typeface="Aharoni" panose="02010803020104030203" pitchFamily="2" charset="-79"/>
              </a:rPr>
              <a:t>end to end business context</a:t>
            </a:r>
          </a:p>
          <a:p>
            <a:pPr lvl="1">
              <a:buFont typeface="Wingdings" panose="05000000000000000000" pitchFamily="2" charset="2"/>
              <a:buChar char="ü"/>
            </a:pPr>
            <a:r>
              <a:rPr lang="en-US" sz="1600" dirty="0">
                <a:solidFill>
                  <a:schemeClr val="tx1"/>
                </a:solidFill>
                <a:latin typeface="Aharoni" panose="02010803020104030203" pitchFamily="2" charset="-79"/>
                <a:cs typeface="Aharoni" panose="02010803020104030203" pitchFamily="2" charset="-79"/>
              </a:rPr>
              <a:t>I.e., limits the domain scope to each component OR sometimes seem to refer to </a:t>
            </a:r>
            <a:r>
              <a:rPr lang="en-US" sz="1600" dirty="0">
                <a:solidFill>
                  <a:srgbClr val="0070C0"/>
                </a:solidFill>
                <a:latin typeface="Aharoni" panose="02010803020104030203" pitchFamily="2" charset="-79"/>
                <a:cs typeface="Aharoni" panose="02010803020104030203" pitchFamily="2" charset="-79"/>
              </a:rPr>
              <a:t>use</a:t>
            </a:r>
            <a:r>
              <a:rPr lang="en-US" sz="1600" dirty="0">
                <a:solidFill>
                  <a:schemeClr val="tx1"/>
                </a:solidFill>
                <a:latin typeface="Aharoni" panose="02010803020104030203" pitchFamily="2" charset="-79"/>
                <a:cs typeface="Aharoni" panose="02010803020104030203" pitchFamily="2" charset="-79"/>
              </a:rPr>
              <a:t> </a:t>
            </a:r>
            <a:r>
              <a:rPr lang="en-US" sz="1600" dirty="0">
                <a:solidFill>
                  <a:srgbClr val="0070C0"/>
                </a:solidFill>
                <a:latin typeface="Aharoni" panose="02010803020104030203" pitchFamily="2" charset="-79"/>
                <a:cs typeface="Aharoni" panose="02010803020104030203" pitchFamily="2" charset="-79"/>
              </a:rPr>
              <a:t>cases</a:t>
            </a:r>
            <a:r>
              <a:rPr lang="en-US" sz="1600" dirty="0">
                <a:solidFill>
                  <a:schemeClr val="tx1"/>
                </a:solidFill>
                <a:latin typeface="Aharoni" panose="02010803020104030203" pitchFamily="2" charset="-79"/>
                <a:cs typeface="Aharoni" panose="02010803020104030203" pitchFamily="2" charset="-79"/>
              </a:rPr>
              <a:t> in the context of domains.  </a:t>
            </a:r>
            <a:endParaRPr lang="en-US" sz="1600" dirty="0" smtClean="0">
              <a:solidFill>
                <a:schemeClr val="tx1"/>
              </a:solidFill>
              <a:latin typeface="Aharoni" panose="02010803020104030203" pitchFamily="2" charset="-79"/>
              <a:cs typeface="Aharoni" panose="02010803020104030203" pitchFamily="2" charset="-79"/>
            </a:endParaRPr>
          </a:p>
          <a:p>
            <a:pPr>
              <a:buFont typeface="Courier New" panose="02070309020205020404" pitchFamily="49" charset="0"/>
              <a:buChar char="o"/>
            </a:pPr>
            <a:r>
              <a:rPr lang="en-US" sz="2400" dirty="0" smtClean="0">
                <a:solidFill>
                  <a:schemeClr val="tx1"/>
                </a:solidFill>
                <a:latin typeface="Aharoni" panose="02010803020104030203" pitchFamily="2" charset="-79"/>
                <a:cs typeface="Aharoni" panose="02010803020104030203" pitchFamily="2" charset="-79"/>
              </a:rPr>
              <a:t>To realize business use case it has to be disintegrated at component level and then the </a:t>
            </a:r>
            <a:r>
              <a:rPr lang="en-US" sz="2400" dirty="0" err="1">
                <a:solidFill>
                  <a:schemeClr val="tx1"/>
                </a:solidFill>
                <a:latin typeface="Aharoni" panose="02010803020104030203" pitchFamily="2" charset="-79"/>
                <a:cs typeface="Aharoni" panose="02010803020104030203" pitchFamily="2" charset="-79"/>
              </a:rPr>
              <a:t>m</a:t>
            </a:r>
            <a:r>
              <a:rPr lang="en-US" sz="2400" dirty="0" err="1" smtClean="0">
                <a:solidFill>
                  <a:schemeClr val="tx1"/>
                </a:solidFill>
                <a:latin typeface="Aharoni" panose="02010803020104030203" pitchFamily="2" charset="-79"/>
                <a:cs typeface="Aharoni" panose="02010803020104030203" pitchFamily="2" charset="-79"/>
              </a:rPr>
              <a:t>icoservice</a:t>
            </a:r>
            <a:r>
              <a:rPr lang="en-US" sz="2400" dirty="0" smtClean="0">
                <a:solidFill>
                  <a:schemeClr val="tx1"/>
                </a:solidFill>
                <a:latin typeface="Aharoni" panose="02010803020104030203" pitchFamily="2" charset="-79"/>
                <a:cs typeface="Aharoni" panose="02010803020104030203" pitchFamily="2" charset="-79"/>
              </a:rPr>
              <a:t> level. </a:t>
            </a:r>
          </a:p>
          <a:p>
            <a:pPr>
              <a:buFont typeface="Courier New" panose="02070309020205020404" pitchFamily="49" charset="0"/>
              <a:buChar char="o"/>
            </a:pPr>
            <a:r>
              <a:rPr lang="en-US" sz="2400" dirty="0">
                <a:solidFill>
                  <a:schemeClr val="tx1"/>
                </a:solidFill>
                <a:latin typeface="Aharoni" panose="02010803020104030203" pitchFamily="2" charset="-79"/>
                <a:cs typeface="Aharoni" panose="02010803020104030203" pitchFamily="2" charset="-79"/>
              </a:rPr>
              <a:t>M</a:t>
            </a:r>
            <a:r>
              <a:rPr lang="en-US" sz="2400" dirty="0" smtClean="0">
                <a:solidFill>
                  <a:schemeClr val="tx1"/>
                </a:solidFill>
                <a:latin typeface="Aharoni" panose="02010803020104030203" pitchFamily="2" charset="-79"/>
                <a:cs typeface="Aharoni" panose="02010803020104030203" pitchFamily="2" charset="-79"/>
              </a:rPr>
              <a:t>ultiple components and associated </a:t>
            </a:r>
            <a:r>
              <a:rPr lang="en-US" sz="2400" dirty="0" err="1" smtClean="0">
                <a:solidFill>
                  <a:schemeClr val="tx1"/>
                </a:solidFill>
                <a:latin typeface="Aharoni" panose="02010803020104030203" pitchFamily="2" charset="-79"/>
                <a:cs typeface="Aharoni" panose="02010803020104030203" pitchFamily="2" charset="-79"/>
              </a:rPr>
              <a:t>microservices</a:t>
            </a:r>
            <a:r>
              <a:rPr lang="en-US" sz="2400" dirty="0" smtClean="0">
                <a:solidFill>
                  <a:schemeClr val="tx1"/>
                </a:solidFill>
                <a:latin typeface="Aharoni" panose="02010803020104030203" pitchFamily="2" charset="-79"/>
                <a:cs typeface="Aharoni" panose="02010803020104030203" pitchFamily="2" charset="-79"/>
              </a:rPr>
              <a:t> need to be augmented to support end-to-end capability. </a:t>
            </a:r>
          </a:p>
          <a:p>
            <a:pPr>
              <a:buFont typeface="Courier New" panose="02070309020205020404" pitchFamily="49" charset="0"/>
              <a:buChar char="o"/>
            </a:pPr>
            <a:r>
              <a:rPr lang="en-US" sz="2400" dirty="0" smtClean="0">
                <a:solidFill>
                  <a:schemeClr val="tx1"/>
                </a:solidFill>
                <a:latin typeface="Aharoni" panose="02010803020104030203" pitchFamily="2" charset="-79"/>
                <a:cs typeface="Aharoni" panose="02010803020104030203" pitchFamily="2" charset="-79"/>
              </a:rPr>
              <a:t>In ONAP each component bounds the entities, domain data and associated identities. </a:t>
            </a:r>
          </a:p>
          <a:p>
            <a:pPr lvl="1">
              <a:buFont typeface="Wingdings" panose="05000000000000000000" pitchFamily="2" charset="2"/>
              <a:buChar char="ü"/>
            </a:pPr>
            <a:r>
              <a:rPr lang="en-US" sz="1600" dirty="0" smtClean="0">
                <a:solidFill>
                  <a:schemeClr val="tx1"/>
                </a:solidFill>
                <a:latin typeface="Aharoni" panose="02010803020104030203" pitchFamily="2" charset="-79"/>
                <a:cs typeface="Aharoni" panose="02010803020104030203" pitchFamily="2" charset="-79"/>
              </a:rPr>
              <a:t>This creates a dependency and violates the independent development practices put forth by DDD through bounded context. </a:t>
            </a:r>
          </a:p>
          <a:p>
            <a:pPr>
              <a:buFont typeface="Courier New" panose="02070309020205020404" pitchFamily="49" charset="0"/>
              <a:buChar char="o"/>
            </a:pPr>
            <a:r>
              <a:rPr lang="en-US" sz="2400" dirty="0" smtClean="0">
                <a:solidFill>
                  <a:schemeClr val="tx1"/>
                </a:solidFill>
                <a:latin typeface="Aharoni" panose="02010803020104030203" pitchFamily="2" charset="-79"/>
                <a:cs typeface="Aharoni" panose="02010803020104030203" pitchFamily="2" charset="-79"/>
              </a:rPr>
              <a:t>Kubernetes seems to map microservice to Service and not Pods, </a:t>
            </a:r>
          </a:p>
          <a:p>
            <a:pPr lvl="1">
              <a:buFont typeface="Courier New" panose="02070309020205020404" pitchFamily="49" charset="0"/>
              <a:buChar char="o"/>
            </a:pPr>
            <a:r>
              <a:rPr lang="en-US" sz="1600" dirty="0" smtClean="0">
                <a:solidFill>
                  <a:schemeClr val="tx1"/>
                </a:solidFill>
                <a:latin typeface="Aharoni" panose="02010803020104030203" pitchFamily="2" charset="-79"/>
                <a:cs typeface="Aharoni" panose="02010803020104030203" pitchFamily="2" charset="-79"/>
              </a:rPr>
              <a:t>but currently each component  in ONAP is mapped to Kubernetes Service with associated Pods representing </a:t>
            </a:r>
            <a:r>
              <a:rPr lang="en-US" sz="1600" dirty="0" err="1" smtClean="0">
                <a:solidFill>
                  <a:schemeClr val="tx1"/>
                </a:solidFill>
                <a:latin typeface="Aharoni" panose="02010803020104030203" pitchFamily="2" charset="-79"/>
                <a:cs typeface="Aharoni" panose="02010803020104030203" pitchFamily="2" charset="-79"/>
              </a:rPr>
              <a:t>docker</a:t>
            </a:r>
            <a:r>
              <a:rPr lang="en-US" sz="1600" dirty="0" smtClean="0">
                <a:solidFill>
                  <a:schemeClr val="tx1"/>
                </a:solidFill>
                <a:latin typeface="Aharoni" panose="02010803020104030203" pitchFamily="2" charset="-79"/>
                <a:cs typeface="Aharoni" panose="02010803020104030203" pitchFamily="2" charset="-79"/>
              </a:rPr>
              <a:t> containers fulfilling the micro functionality.</a:t>
            </a:r>
          </a:p>
          <a:p>
            <a:pPr lvl="1">
              <a:buFont typeface="Courier New" panose="02070309020205020404" pitchFamily="49" charset="0"/>
              <a:buChar char="o"/>
            </a:pPr>
            <a:endParaRPr lang="en-US" sz="2000" dirty="0" smtClean="0"/>
          </a:p>
          <a:p>
            <a:endParaRPr lang="en-US" sz="2400" dirty="0" smtClean="0"/>
          </a:p>
        </p:txBody>
      </p:sp>
    </p:spTree>
    <p:extLst>
      <p:ext uri="{BB962C8B-B14F-4D97-AF65-F5344CB8AC3E}">
        <p14:creationId xmlns:p14="http://schemas.microsoft.com/office/powerpoint/2010/main" val="457291439"/>
      </p:ext>
    </p:extLst>
  </p:cSld>
  <p:clrMapOvr>
    <a:masterClrMapping/>
  </p:clrMapOvr>
  <p:transition>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42</a:t>
            </a:fld>
            <a:endParaRPr lang="en-US" dirty="0"/>
          </a:p>
        </p:txBody>
      </p:sp>
      <p:sp>
        <p:nvSpPr>
          <p:cNvPr id="3" name="Title 2"/>
          <p:cNvSpPr>
            <a:spLocks noGrp="1"/>
          </p:cNvSpPr>
          <p:nvPr>
            <p:ph type="title"/>
          </p:nvPr>
        </p:nvSpPr>
        <p:spPr/>
        <p:txBody>
          <a:bodyPr>
            <a:normAutofit fontScale="90000"/>
          </a:bodyPr>
          <a:lstStyle/>
          <a:p>
            <a:pPr algn="ctr"/>
            <a:r>
              <a:rPr lang="en-US" b="1" dirty="0" smtClean="0"/>
              <a:t>How does DDD Enable Model Driven Design?</a:t>
            </a:r>
            <a:endParaRPr lang="en-US" b="1" dirty="0"/>
          </a:p>
        </p:txBody>
      </p:sp>
      <p:sp>
        <p:nvSpPr>
          <p:cNvPr id="4" name="Text Placeholder 3"/>
          <p:cNvSpPr>
            <a:spLocks noGrp="1"/>
          </p:cNvSpPr>
          <p:nvPr>
            <p:ph type="body" sz="quarter" idx="10"/>
          </p:nvPr>
        </p:nvSpPr>
        <p:spPr>
          <a:xfrm>
            <a:off x="0" y="736602"/>
            <a:ext cx="12176061" cy="5787688"/>
          </a:xfrm>
        </p:spPr>
        <p:txBody>
          <a:bodyPr>
            <a:normAutofit/>
          </a:bodyPr>
          <a:lstStyle/>
          <a:p>
            <a:endParaRPr lang="en-US" sz="2400" dirty="0" smtClean="0">
              <a:solidFill>
                <a:schemeClr val="tx1"/>
              </a:solidFill>
              <a:latin typeface="Aharoni" panose="02010803020104030203" pitchFamily="2" charset="-79"/>
              <a:cs typeface="Aharoni" panose="02010803020104030203" pitchFamily="2" charset="-79"/>
            </a:endParaRPr>
          </a:p>
          <a:p>
            <a:r>
              <a:rPr lang="en-US" dirty="0" smtClean="0">
                <a:solidFill>
                  <a:schemeClr val="tx1"/>
                </a:solidFill>
                <a:latin typeface="Aharoni" panose="02010803020104030203" pitchFamily="2" charset="-79"/>
                <a:cs typeface="Aharoni" panose="02010803020104030203" pitchFamily="2" charset="-79"/>
              </a:rPr>
              <a:t>Encouraged to create domain entities and </a:t>
            </a:r>
            <a:r>
              <a:rPr lang="en-US" dirty="0" smtClean="0">
                <a:solidFill>
                  <a:srgbClr val="0070C0"/>
                </a:solidFill>
                <a:latin typeface="Aharoni" panose="02010803020104030203" pitchFamily="2" charset="-79"/>
                <a:cs typeface="Aharoni" panose="02010803020104030203" pitchFamily="2" charset="-79"/>
              </a:rPr>
              <a:t>bounded contexts </a:t>
            </a:r>
            <a:endParaRPr lang="en-US" dirty="0">
              <a:solidFill>
                <a:schemeClr val="tx1"/>
              </a:solidFill>
              <a:latin typeface="Aharoni" panose="02010803020104030203" pitchFamily="2" charset="-79"/>
              <a:cs typeface="Aharoni" panose="02010803020104030203" pitchFamily="2" charset="-79"/>
            </a:endParaRPr>
          </a:p>
          <a:p>
            <a:pPr lvl="1"/>
            <a:r>
              <a:rPr lang="en-US" dirty="0" smtClean="0">
                <a:solidFill>
                  <a:schemeClr val="tx1"/>
                </a:solidFill>
                <a:latin typeface="Aharoni" panose="02010803020104030203" pitchFamily="2" charset="-79"/>
                <a:cs typeface="Aharoni" panose="02010803020104030203" pitchFamily="2" charset="-79"/>
              </a:rPr>
              <a:t>quite similar to what modelling team is doing with CIM, but </a:t>
            </a:r>
          </a:p>
          <a:p>
            <a:pPr lvl="1"/>
            <a:r>
              <a:rPr lang="en-US" dirty="0" smtClean="0">
                <a:solidFill>
                  <a:schemeClr val="tx1"/>
                </a:solidFill>
                <a:latin typeface="Aharoni" panose="02010803020104030203" pitchFamily="2" charset="-79"/>
                <a:cs typeface="Aharoni" panose="02010803020104030203" pitchFamily="2" charset="-79"/>
              </a:rPr>
              <a:t>might require further identification of bounded contexts </a:t>
            </a:r>
          </a:p>
          <a:p>
            <a:r>
              <a:rPr lang="en-US" dirty="0" smtClean="0">
                <a:solidFill>
                  <a:schemeClr val="tx1"/>
                </a:solidFill>
                <a:latin typeface="Aharoni" panose="02010803020104030203" pitchFamily="2" charset="-79"/>
                <a:cs typeface="Aharoni" panose="02010803020104030203" pitchFamily="2" charset="-79"/>
              </a:rPr>
              <a:t>Each bounded context has its own </a:t>
            </a:r>
            <a:r>
              <a:rPr lang="en-US" dirty="0" smtClean="0">
                <a:solidFill>
                  <a:srgbClr val="0070C0"/>
                </a:solidFill>
                <a:latin typeface="Aharoni" panose="02010803020104030203" pitchFamily="2" charset="-79"/>
                <a:cs typeface="Aharoni" panose="02010803020104030203" pitchFamily="2" charset="-79"/>
              </a:rPr>
              <a:t>domain model </a:t>
            </a:r>
            <a:r>
              <a:rPr lang="en-US" dirty="0" smtClean="0">
                <a:solidFill>
                  <a:schemeClr val="tx1"/>
                </a:solidFill>
                <a:latin typeface="Aharoni" panose="02010803020104030203" pitchFamily="2" charset="-79"/>
                <a:cs typeface="Aharoni" panose="02010803020104030203" pitchFamily="2" charset="-79"/>
              </a:rPr>
              <a:t>and ubiquitous </a:t>
            </a:r>
            <a:r>
              <a:rPr lang="en-US" dirty="0" smtClean="0">
                <a:solidFill>
                  <a:srgbClr val="0070C0"/>
                </a:solidFill>
                <a:latin typeface="Aharoni" panose="02010803020104030203" pitchFamily="2" charset="-79"/>
                <a:cs typeface="Aharoni" panose="02010803020104030203" pitchFamily="2" charset="-79"/>
              </a:rPr>
              <a:t>language</a:t>
            </a:r>
            <a:r>
              <a:rPr lang="en-US" dirty="0" smtClean="0">
                <a:solidFill>
                  <a:schemeClr val="tx1"/>
                </a:solidFill>
                <a:latin typeface="Aharoni" panose="02010803020104030203" pitchFamily="2" charset="-79"/>
                <a:cs typeface="Aharoni" panose="02010803020104030203" pitchFamily="2" charset="-79"/>
              </a:rPr>
              <a:t> relevant in own boundary</a:t>
            </a:r>
          </a:p>
          <a:p>
            <a:r>
              <a:rPr lang="en-US" dirty="0" smtClean="0">
                <a:solidFill>
                  <a:schemeClr val="tx1"/>
                </a:solidFill>
                <a:latin typeface="Aharoni" panose="02010803020104030203" pitchFamily="2" charset="-79"/>
                <a:cs typeface="Aharoni" panose="02010803020104030203" pitchFamily="2" charset="-79"/>
              </a:rPr>
              <a:t>A </a:t>
            </a:r>
            <a:r>
              <a:rPr lang="en-US" dirty="0" smtClean="0">
                <a:solidFill>
                  <a:srgbClr val="0070C0"/>
                </a:solidFill>
                <a:latin typeface="Aharoni" panose="02010803020104030203" pitchFamily="2" charset="-79"/>
                <a:cs typeface="Aharoni" panose="02010803020104030203" pitchFamily="2" charset="-79"/>
              </a:rPr>
              <a:t>context map </a:t>
            </a:r>
            <a:r>
              <a:rPr lang="en-US" dirty="0" smtClean="0">
                <a:solidFill>
                  <a:schemeClr val="tx1"/>
                </a:solidFill>
                <a:latin typeface="Aharoni" panose="02010803020104030203" pitchFamily="2" charset="-79"/>
                <a:cs typeface="Aharoni" panose="02010803020104030203" pitchFamily="2" charset="-79"/>
              </a:rPr>
              <a:t>is formed representing interaction between bounded contexts </a:t>
            </a:r>
          </a:p>
          <a:p>
            <a:r>
              <a:rPr lang="en-US" dirty="0" smtClean="0">
                <a:solidFill>
                  <a:schemeClr val="tx1"/>
                </a:solidFill>
                <a:latin typeface="Aharoni" panose="02010803020104030203" pitchFamily="2" charset="-79"/>
                <a:cs typeface="Aharoni" panose="02010803020104030203" pitchFamily="2" charset="-79"/>
              </a:rPr>
              <a:t>Microservice boundaries are defined based on bounded context </a:t>
            </a:r>
            <a:endParaRPr lang="en-US" dirty="0">
              <a:solidFill>
                <a:schemeClr val="tx1"/>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1715282918"/>
      </p:ext>
    </p:extLst>
  </p:cSld>
  <p:clrMapOvr>
    <a:masterClrMapping/>
  </p:clrMapOvr>
  <p:transition>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43</a:t>
            </a:fld>
            <a:endParaRPr lang="en-US" dirty="0"/>
          </a:p>
        </p:txBody>
      </p:sp>
      <p:sp>
        <p:nvSpPr>
          <p:cNvPr id="3" name="Title 2"/>
          <p:cNvSpPr>
            <a:spLocks noGrp="1"/>
          </p:cNvSpPr>
          <p:nvPr>
            <p:ph type="title"/>
          </p:nvPr>
        </p:nvSpPr>
        <p:spPr/>
        <p:txBody>
          <a:bodyPr>
            <a:normAutofit fontScale="90000"/>
          </a:bodyPr>
          <a:lstStyle/>
          <a:p>
            <a:pPr algn="ctr"/>
            <a:r>
              <a:rPr lang="en-US" b="1" dirty="0" smtClean="0"/>
              <a:t>Microservices - Key Concepts</a:t>
            </a:r>
            <a:endParaRPr lang="en-US" b="1" dirty="0"/>
          </a:p>
        </p:txBody>
      </p:sp>
      <p:sp>
        <p:nvSpPr>
          <p:cNvPr id="4" name="Text Placeholder 3"/>
          <p:cNvSpPr>
            <a:spLocks noGrp="1"/>
          </p:cNvSpPr>
          <p:nvPr>
            <p:ph type="body" sz="quarter" idx="10"/>
          </p:nvPr>
        </p:nvSpPr>
        <p:spPr/>
        <p:txBody>
          <a:bodyPr>
            <a:normAutofit fontScale="92500" lnSpcReduction="10000"/>
          </a:bodyPr>
          <a:lstStyle/>
          <a:p>
            <a:pPr lvl="0"/>
            <a:r>
              <a:rPr lang="en-US" sz="2600" dirty="0">
                <a:solidFill>
                  <a:schemeClr val="tx1"/>
                </a:solidFill>
                <a:latin typeface="Aharoni" panose="02010803020104030203" pitchFamily="2" charset="-79"/>
                <a:cs typeface="Aharoni" panose="02010803020104030203" pitchFamily="2" charset="-79"/>
              </a:rPr>
              <a:t>Microservice </a:t>
            </a:r>
            <a:r>
              <a:rPr lang="en-US" sz="2600" dirty="0">
                <a:solidFill>
                  <a:srgbClr val="0070C0"/>
                </a:solidFill>
                <a:latin typeface="Aharoni" panose="02010803020104030203" pitchFamily="2" charset="-79"/>
                <a:cs typeface="Aharoni" panose="02010803020104030203" pitchFamily="2" charset="-79"/>
              </a:rPr>
              <a:t>deployment unit </a:t>
            </a:r>
            <a:r>
              <a:rPr lang="en-US" sz="2600" dirty="0">
                <a:solidFill>
                  <a:schemeClr val="tx1"/>
                </a:solidFill>
                <a:latin typeface="Aharoni" panose="02010803020104030203" pitchFamily="2" charset="-79"/>
                <a:cs typeface="Aharoni" panose="02010803020104030203" pitchFamily="2" charset="-79"/>
              </a:rPr>
              <a:t>consisting of the core </a:t>
            </a:r>
            <a:r>
              <a:rPr lang="en-US" sz="2600" dirty="0" err="1" smtClean="0">
                <a:solidFill>
                  <a:schemeClr val="tx1"/>
                </a:solidFill>
                <a:latin typeface="Aharoni" panose="02010803020104030203" pitchFamily="2" charset="-79"/>
                <a:cs typeface="Aharoni" panose="02010803020104030203" pitchFamily="2" charset="-79"/>
              </a:rPr>
              <a:t>microservice</a:t>
            </a:r>
            <a:r>
              <a:rPr lang="en-US" sz="2600" dirty="0" smtClean="0">
                <a:solidFill>
                  <a:schemeClr val="tx1"/>
                </a:solidFill>
                <a:latin typeface="Aharoni" panose="02010803020104030203" pitchFamily="2" charset="-79"/>
                <a:cs typeface="Aharoni" panose="02010803020104030203" pitchFamily="2" charset="-79"/>
              </a:rPr>
              <a:t> </a:t>
            </a:r>
            <a:r>
              <a:rPr lang="en-US" sz="2600" dirty="0">
                <a:solidFill>
                  <a:schemeClr val="tx1"/>
                </a:solidFill>
                <a:latin typeface="Aharoni" panose="02010803020104030203" pitchFamily="2" charset="-79"/>
                <a:cs typeface="Aharoni" panose="02010803020104030203" pitchFamily="2" charset="-79"/>
              </a:rPr>
              <a:t>software along with metafile which contains </a:t>
            </a:r>
            <a:endParaRPr lang="en-US" sz="2600" dirty="0" smtClean="0">
              <a:solidFill>
                <a:schemeClr val="tx1"/>
              </a:solidFill>
              <a:latin typeface="Aharoni" panose="02010803020104030203" pitchFamily="2" charset="-79"/>
              <a:cs typeface="Aharoni" panose="02010803020104030203" pitchFamily="2" charset="-79"/>
            </a:endParaRPr>
          </a:p>
          <a:p>
            <a:pPr lvl="1"/>
            <a:r>
              <a:rPr lang="en-US" sz="2200" dirty="0" smtClean="0">
                <a:solidFill>
                  <a:schemeClr val="tx1"/>
                </a:solidFill>
                <a:latin typeface="Aharoni" panose="02010803020104030203" pitchFamily="2" charset="-79"/>
                <a:cs typeface="Aharoni" panose="02010803020104030203" pitchFamily="2" charset="-79"/>
              </a:rPr>
              <a:t>configuration </a:t>
            </a:r>
            <a:r>
              <a:rPr lang="en-US" sz="2200" dirty="0">
                <a:solidFill>
                  <a:schemeClr val="tx1"/>
                </a:solidFill>
                <a:latin typeface="Aharoni" panose="02010803020104030203" pitchFamily="2" charset="-79"/>
                <a:cs typeface="Aharoni" panose="02010803020104030203" pitchFamily="2" charset="-79"/>
              </a:rPr>
              <a:t>and deployment </a:t>
            </a:r>
            <a:r>
              <a:rPr lang="en-US" sz="2200" dirty="0" smtClean="0">
                <a:solidFill>
                  <a:schemeClr val="tx1"/>
                </a:solidFill>
                <a:latin typeface="Aharoni" panose="02010803020104030203" pitchFamily="2" charset="-79"/>
                <a:cs typeface="Aharoni" panose="02010803020104030203" pitchFamily="2" charset="-79"/>
              </a:rPr>
              <a:t>descriptors</a:t>
            </a:r>
            <a:endParaRPr lang="en-US" sz="2200" dirty="0">
              <a:solidFill>
                <a:schemeClr val="tx1"/>
              </a:solidFill>
              <a:latin typeface="Aharoni" panose="02010803020104030203" pitchFamily="2" charset="-79"/>
              <a:cs typeface="Aharoni" panose="02010803020104030203" pitchFamily="2" charset="-79"/>
            </a:endParaRPr>
          </a:p>
          <a:p>
            <a:pPr lvl="0"/>
            <a:r>
              <a:rPr lang="en-US" sz="2600" dirty="0" smtClean="0">
                <a:solidFill>
                  <a:srgbClr val="0070C0"/>
                </a:solidFill>
                <a:latin typeface="Aharoni" panose="02010803020104030203" pitchFamily="2" charset="-79"/>
                <a:cs typeface="Aharoni" panose="02010803020104030203" pitchFamily="2" charset="-79"/>
              </a:rPr>
              <a:t>MUSIC </a:t>
            </a:r>
            <a:r>
              <a:rPr lang="en-US" sz="2600" dirty="0" smtClean="0">
                <a:solidFill>
                  <a:schemeClr val="tx1"/>
                </a:solidFill>
                <a:latin typeface="Aharoni" panose="02010803020104030203" pitchFamily="2" charset="-79"/>
                <a:cs typeface="Aharoni" panose="02010803020104030203" pitchFamily="2" charset="-79"/>
              </a:rPr>
              <a:t>is expected to be used for distributed, </a:t>
            </a:r>
            <a:r>
              <a:rPr lang="en-US" sz="2600" dirty="0">
                <a:solidFill>
                  <a:schemeClr val="tx1"/>
                </a:solidFill>
                <a:latin typeface="Aharoni" panose="02010803020104030203" pitchFamily="2" charset="-79"/>
                <a:cs typeface="Aharoni" panose="02010803020104030203" pitchFamily="2" charset="-79"/>
              </a:rPr>
              <a:t>highly available storage </a:t>
            </a:r>
            <a:r>
              <a:rPr lang="en-US" sz="2600" dirty="0" smtClean="0">
                <a:solidFill>
                  <a:schemeClr val="tx1"/>
                </a:solidFill>
                <a:latin typeface="Aharoni" panose="02010803020104030203" pitchFamily="2" charset="-79"/>
                <a:cs typeface="Aharoni" panose="02010803020104030203" pitchFamily="2" charset="-79"/>
              </a:rPr>
              <a:t>for domain entities </a:t>
            </a:r>
            <a:endParaRPr lang="en-US" sz="2600" dirty="0">
              <a:solidFill>
                <a:schemeClr val="tx1"/>
              </a:solidFill>
              <a:latin typeface="Aharoni" panose="02010803020104030203" pitchFamily="2" charset="-79"/>
              <a:cs typeface="Aharoni" panose="02010803020104030203" pitchFamily="2" charset="-79"/>
            </a:endParaRPr>
          </a:p>
          <a:p>
            <a:pPr lvl="0"/>
            <a:r>
              <a:rPr lang="en-US" sz="2600" dirty="0">
                <a:solidFill>
                  <a:schemeClr val="tx1"/>
                </a:solidFill>
                <a:latin typeface="Aharoni" panose="02010803020104030203" pitchFamily="2" charset="-79"/>
                <a:cs typeface="Aharoni" panose="02010803020104030203" pitchFamily="2" charset="-79"/>
              </a:rPr>
              <a:t>Distributed Configuration Store for maintaining runtime configuration data of </a:t>
            </a:r>
            <a:r>
              <a:rPr lang="en-US" sz="2600" dirty="0" err="1" smtClean="0">
                <a:solidFill>
                  <a:schemeClr val="tx1"/>
                </a:solidFill>
                <a:latin typeface="Aharoni" panose="02010803020104030203" pitchFamily="2" charset="-79"/>
                <a:cs typeface="Aharoni" panose="02010803020104030203" pitchFamily="2" charset="-79"/>
              </a:rPr>
              <a:t>microservice</a:t>
            </a:r>
            <a:r>
              <a:rPr lang="en-US" sz="2600" dirty="0" smtClean="0">
                <a:solidFill>
                  <a:schemeClr val="tx1"/>
                </a:solidFill>
                <a:latin typeface="Aharoni" panose="02010803020104030203" pitchFamily="2" charset="-79"/>
                <a:cs typeface="Aharoni" panose="02010803020104030203" pitchFamily="2" charset="-79"/>
              </a:rPr>
              <a:t> </a:t>
            </a:r>
            <a:endParaRPr lang="en-US" sz="2600" dirty="0">
              <a:solidFill>
                <a:schemeClr val="tx1"/>
              </a:solidFill>
              <a:latin typeface="Aharoni" panose="02010803020104030203" pitchFamily="2" charset="-79"/>
              <a:cs typeface="Aharoni" panose="02010803020104030203" pitchFamily="2" charset="-79"/>
            </a:endParaRPr>
          </a:p>
          <a:p>
            <a:pPr lvl="0"/>
            <a:r>
              <a:rPr lang="en-US" sz="2600" dirty="0">
                <a:solidFill>
                  <a:schemeClr val="tx1"/>
                </a:solidFill>
                <a:latin typeface="Aharoni" panose="02010803020104030203" pitchFamily="2" charset="-79"/>
                <a:cs typeface="Aharoni" panose="02010803020104030203" pitchFamily="2" charset="-79"/>
              </a:rPr>
              <a:t>Microservice Bus </a:t>
            </a:r>
            <a:r>
              <a:rPr lang="en-US" sz="2600" dirty="0" smtClean="0">
                <a:solidFill>
                  <a:schemeClr val="tx1"/>
                </a:solidFill>
                <a:latin typeface="Aharoni" panose="02010803020104030203" pitchFamily="2" charset="-79"/>
                <a:cs typeface="Aharoni" panose="02010803020104030203" pitchFamily="2" charset="-79"/>
              </a:rPr>
              <a:t>(</a:t>
            </a:r>
            <a:r>
              <a:rPr lang="en-US" sz="2600" dirty="0" smtClean="0">
                <a:solidFill>
                  <a:srgbClr val="0070C0"/>
                </a:solidFill>
                <a:latin typeface="Aharoni" panose="02010803020104030203" pitchFamily="2" charset="-79"/>
                <a:cs typeface="Aharoni" panose="02010803020104030203" pitchFamily="2" charset="-79"/>
              </a:rPr>
              <a:t>MSB</a:t>
            </a:r>
            <a:r>
              <a:rPr lang="en-US" sz="2600" dirty="0" smtClean="0">
                <a:solidFill>
                  <a:schemeClr val="tx1"/>
                </a:solidFill>
                <a:latin typeface="Aharoni" panose="02010803020104030203" pitchFamily="2" charset="-79"/>
                <a:cs typeface="Aharoni" panose="02010803020104030203" pitchFamily="2" charset="-79"/>
              </a:rPr>
              <a:t>) acts </a:t>
            </a:r>
            <a:r>
              <a:rPr lang="en-US" sz="2600" dirty="0">
                <a:solidFill>
                  <a:schemeClr val="tx1"/>
                </a:solidFill>
                <a:latin typeface="Aharoni" panose="02010803020104030203" pitchFamily="2" charset="-79"/>
                <a:cs typeface="Aharoni" panose="02010803020104030203" pitchFamily="2" charset="-79"/>
              </a:rPr>
              <a:t>like </a:t>
            </a:r>
            <a:r>
              <a:rPr lang="en-US" sz="2600" dirty="0" smtClean="0">
                <a:solidFill>
                  <a:schemeClr val="tx1"/>
                </a:solidFill>
                <a:latin typeface="Aharoni" panose="02010803020104030203" pitchFamily="2" charset="-79"/>
                <a:cs typeface="Aharoni" panose="02010803020104030203" pitchFamily="2" charset="-79"/>
              </a:rPr>
              <a:t>an </a:t>
            </a:r>
            <a:r>
              <a:rPr lang="en-US" sz="2600" dirty="0">
                <a:solidFill>
                  <a:schemeClr val="tx1"/>
                </a:solidFill>
                <a:latin typeface="Aharoni" panose="02010803020104030203" pitchFamily="2" charset="-79"/>
                <a:cs typeface="Aharoni" panose="02010803020104030203" pitchFamily="2" charset="-79"/>
              </a:rPr>
              <a:t>MS </a:t>
            </a:r>
            <a:r>
              <a:rPr lang="en-US" sz="2600" dirty="0" smtClean="0">
                <a:solidFill>
                  <a:schemeClr val="tx1"/>
                </a:solidFill>
                <a:latin typeface="Aharoni" panose="02010803020104030203" pitchFamily="2" charset="-79"/>
                <a:cs typeface="Aharoni" panose="02010803020104030203" pitchFamily="2" charset="-79"/>
              </a:rPr>
              <a:t>Endpoint Registry </a:t>
            </a:r>
            <a:r>
              <a:rPr lang="en-US" sz="2600" dirty="0">
                <a:solidFill>
                  <a:schemeClr val="tx1"/>
                </a:solidFill>
                <a:latin typeface="Aharoni" panose="02010803020104030203" pitchFamily="2" charset="-79"/>
                <a:cs typeface="Aharoni" panose="02010803020104030203" pitchFamily="2" charset="-79"/>
              </a:rPr>
              <a:t>and API call routing GW </a:t>
            </a:r>
          </a:p>
          <a:p>
            <a:pPr lvl="0"/>
            <a:r>
              <a:rPr lang="en-US" sz="2600" dirty="0" err="1">
                <a:solidFill>
                  <a:srgbClr val="0070C0"/>
                </a:solidFill>
                <a:latin typeface="Aharoni" panose="02010803020104030203" pitchFamily="2" charset="-79"/>
                <a:cs typeface="Aharoni" panose="02010803020104030203" pitchFamily="2" charset="-79"/>
              </a:rPr>
              <a:t>DMaaP</a:t>
            </a:r>
            <a:r>
              <a:rPr lang="en-US" sz="2600" dirty="0">
                <a:solidFill>
                  <a:schemeClr val="tx1"/>
                </a:solidFill>
                <a:latin typeface="Aharoni" panose="02010803020104030203" pitchFamily="2" charset="-79"/>
                <a:cs typeface="Aharoni" panose="02010803020104030203" pitchFamily="2" charset="-79"/>
              </a:rPr>
              <a:t>  or Real time data event streaming bus (based on </a:t>
            </a:r>
            <a:r>
              <a:rPr lang="en-US" sz="2600" dirty="0" smtClean="0">
                <a:solidFill>
                  <a:srgbClr val="0070C0"/>
                </a:solidFill>
                <a:latin typeface="Aharoni" panose="02010803020104030203" pitchFamily="2" charset="-79"/>
                <a:cs typeface="Aharoni" panose="02010803020104030203" pitchFamily="2" charset="-79"/>
              </a:rPr>
              <a:t>RESP</a:t>
            </a:r>
            <a:r>
              <a:rPr lang="en-US" sz="2600" dirty="0" smtClean="0">
                <a:solidFill>
                  <a:schemeClr val="tx1"/>
                </a:solidFill>
                <a:latin typeface="Aharoni" panose="02010803020104030203" pitchFamily="2" charset="-79"/>
                <a:cs typeface="Aharoni" panose="02010803020104030203" pitchFamily="2" charset="-79"/>
              </a:rPr>
              <a:t>) </a:t>
            </a:r>
            <a:r>
              <a:rPr lang="en-US" sz="2600" dirty="0">
                <a:solidFill>
                  <a:schemeClr val="tx1"/>
                </a:solidFill>
                <a:latin typeface="Aharoni" panose="02010803020104030203" pitchFamily="2" charset="-79"/>
                <a:cs typeface="Aharoni" panose="02010803020104030203" pitchFamily="2" charset="-79"/>
              </a:rPr>
              <a:t>which routes messages and file transfers across distributed </a:t>
            </a:r>
            <a:r>
              <a:rPr lang="en-US" sz="2600" dirty="0" err="1" smtClean="0">
                <a:solidFill>
                  <a:schemeClr val="tx1"/>
                </a:solidFill>
                <a:latin typeface="Aharoni" panose="02010803020104030203" pitchFamily="2" charset="-79"/>
                <a:cs typeface="Aharoni" panose="02010803020104030203" pitchFamily="2" charset="-79"/>
              </a:rPr>
              <a:t>microservices</a:t>
            </a:r>
            <a:r>
              <a:rPr lang="en-US" sz="2600" dirty="0" smtClean="0">
                <a:solidFill>
                  <a:schemeClr val="tx1"/>
                </a:solidFill>
                <a:latin typeface="Aharoni" panose="02010803020104030203" pitchFamily="2" charset="-79"/>
                <a:cs typeface="Aharoni" panose="02010803020104030203" pitchFamily="2" charset="-79"/>
              </a:rPr>
              <a:t> </a:t>
            </a:r>
            <a:endParaRPr lang="en-US" sz="2600" dirty="0">
              <a:solidFill>
                <a:schemeClr val="tx1"/>
              </a:solidFill>
              <a:latin typeface="Aharoni" panose="02010803020104030203" pitchFamily="2" charset="-79"/>
              <a:cs typeface="Aharoni" panose="02010803020104030203" pitchFamily="2" charset="-79"/>
            </a:endParaRPr>
          </a:p>
          <a:p>
            <a:pPr lvl="0"/>
            <a:r>
              <a:rPr lang="en-US" sz="2600" dirty="0">
                <a:solidFill>
                  <a:srgbClr val="0070C0"/>
                </a:solidFill>
                <a:latin typeface="Aharoni" panose="02010803020104030203" pitchFamily="2" charset="-79"/>
                <a:cs typeface="Aharoni" panose="02010803020104030203" pitchFamily="2" charset="-79"/>
              </a:rPr>
              <a:t>OOM</a:t>
            </a:r>
            <a:r>
              <a:rPr lang="en-US" sz="2600" dirty="0">
                <a:solidFill>
                  <a:schemeClr val="tx1"/>
                </a:solidFill>
                <a:latin typeface="Aharoni" panose="02010803020104030203" pitchFamily="2" charset="-79"/>
                <a:cs typeface="Aharoni" panose="02010803020104030203" pitchFamily="2" charset="-79"/>
              </a:rPr>
              <a:t> </a:t>
            </a:r>
            <a:r>
              <a:rPr lang="en-US" sz="2600" dirty="0" smtClean="0">
                <a:solidFill>
                  <a:schemeClr val="tx1"/>
                </a:solidFill>
                <a:latin typeface="Aharoni" panose="02010803020104030203" pitchFamily="2" charset="-79"/>
                <a:cs typeface="Aharoni" panose="02010803020104030203" pitchFamily="2" charset="-79"/>
              </a:rPr>
              <a:t>reads </a:t>
            </a:r>
            <a:r>
              <a:rPr lang="en-US" sz="2600" dirty="0">
                <a:solidFill>
                  <a:schemeClr val="tx1"/>
                </a:solidFill>
                <a:latin typeface="Aharoni" panose="02010803020104030203" pitchFamily="2" charset="-79"/>
                <a:cs typeface="Aharoni" panose="02010803020104030203" pitchFamily="2" charset="-79"/>
              </a:rPr>
              <a:t>the </a:t>
            </a:r>
            <a:r>
              <a:rPr lang="en-US" sz="2600" dirty="0" smtClean="0">
                <a:solidFill>
                  <a:schemeClr val="tx1"/>
                </a:solidFill>
                <a:latin typeface="Aharoni" panose="02010803020104030203" pitchFamily="2" charset="-79"/>
                <a:cs typeface="Aharoni" panose="02010803020104030203" pitchFamily="2" charset="-79"/>
              </a:rPr>
              <a:t>metafile </a:t>
            </a:r>
            <a:r>
              <a:rPr lang="en-US" sz="2600" dirty="0">
                <a:solidFill>
                  <a:schemeClr val="tx1"/>
                </a:solidFill>
                <a:latin typeface="Aharoni" panose="02010803020104030203" pitchFamily="2" charset="-79"/>
                <a:cs typeface="Aharoni" panose="02010803020104030203" pitchFamily="2" charset="-79"/>
              </a:rPr>
              <a:t>of </a:t>
            </a:r>
            <a:r>
              <a:rPr lang="en-US" sz="2600" dirty="0" smtClean="0">
                <a:solidFill>
                  <a:schemeClr val="tx1"/>
                </a:solidFill>
                <a:latin typeface="Aharoni" panose="02010803020104030203" pitchFamily="2" charset="-79"/>
                <a:cs typeface="Aharoni" panose="02010803020104030203" pitchFamily="2" charset="-79"/>
              </a:rPr>
              <a:t>the </a:t>
            </a:r>
            <a:r>
              <a:rPr lang="en-US" sz="2600" dirty="0" err="1" smtClean="0">
                <a:solidFill>
                  <a:schemeClr val="tx1"/>
                </a:solidFill>
                <a:latin typeface="Aharoni" panose="02010803020104030203" pitchFamily="2" charset="-79"/>
                <a:cs typeface="Aharoni" panose="02010803020104030203" pitchFamily="2" charset="-79"/>
              </a:rPr>
              <a:t>microservice</a:t>
            </a:r>
            <a:r>
              <a:rPr lang="en-US" sz="2600" dirty="0" smtClean="0">
                <a:solidFill>
                  <a:schemeClr val="tx1"/>
                </a:solidFill>
                <a:latin typeface="Aharoni" panose="02010803020104030203" pitchFamily="2" charset="-79"/>
                <a:cs typeface="Aharoni" panose="02010803020104030203" pitchFamily="2" charset="-79"/>
              </a:rPr>
              <a:t> </a:t>
            </a:r>
            <a:r>
              <a:rPr lang="en-US" sz="2600" dirty="0">
                <a:solidFill>
                  <a:schemeClr val="tx1"/>
                </a:solidFill>
                <a:latin typeface="Aharoni" panose="02010803020104030203" pitchFamily="2" charset="-79"/>
                <a:cs typeface="Aharoni" panose="02010803020104030203" pitchFamily="2" charset="-79"/>
              </a:rPr>
              <a:t>and carries out </a:t>
            </a:r>
            <a:r>
              <a:rPr lang="en-US" sz="2600" dirty="0" smtClean="0">
                <a:solidFill>
                  <a:schemeClr val="tx1"/>
                </a:solidFill>
                <a:latin typeface="Aharoni" panose="02010803020104030203" pitchFamily="2" charset="-79"/>
                <a:cs typeface="Aharoni" panose="02010803020104030203" pitchFamily="2" charset="-79"/>
              </a:rPr>
              <a:t>deployment, registration</a:t>
            </a:r>
            <a:r>
              <a:rPr lang="en-US" sz="2600" dirty="0">
                <a:solidFill>
                  <a:schemeClr val="tx1"/>
                </a:solidFill>
                <a:latin typeface="Aharoni" panose="02010803020104030203" pitchFamily="2" charset="-79"/>
                <a:cs typeface="Aharoni" panose="02010803020104030203" pitchFamily="2" charset="-79"/>
              </a:rPr>
              <a:t>. </a:t>
            </a:r>
            <a:endParaRPr lang="en-US" sz="2600" dirty="0" smtClean="0">
              <a:solidFill>
                <a:schemeClr val="tx1"/>
              </a:solidFill>
              <a:latin typeface="Aharoni" panose="02010803020104030203" pitchFamily="2" charset="-79"/>
              <a:cs typeface="Aharoni" panose="02010803020104030203" pitchFamily="2" charset="-79"/>
            </a:endParaRPr>
          </a:p>
          <a:p>
            <a:pPr lvl="0"/>
            <a:r>
              <a:rPr lang="en-US" sz="2600" dirty="0" smtClean="0">
                <a:solidFill>
                  <a:schemeClr val="tx1"/>
                </a:solidFill>
                <a:latin typeface="Aharoni" panose="02010803020104030203" pitchFamily="2" charset="-79"/>
                <a:cs typeface="Aharoni" panose="02010803020104030203" pitchFamily="2" charset="-79"/>
              </a:rPr>
              <a:t>For a</a:t>
            </a:r>
            <a:r>
              <a:rPr lang="en-US" sz="2600" dirty="0" smtClean="0">
                <a:solidFill>
                  <a:schemeClr val="tx1"/>
                </a:solidFill>
                <a:latin typeface="Aharoni" panose="02010803020104030203" pitchFamily="2" charset="-79"/>
                <a:cs typeface="Aharoni" panose="02010803020104030203" pitchFamily="2" charset="-79"/>
              </a:rPr>
              <a:t>n </a:t>
            </a:r>
            <a:r>
              <a:rPr lang="en-US" sz="2600" dirty="0" smtClean="0">
                <a:solidFill>
                  <a:schemeClr val="tx1"/>
                </a:solidFill>
                <a:latin typeface="Aharoni" panose="02010803020104030203" pitchFamily="2" charset="-79"/>
                <a:cs typeface="Aharoni" panose="02010803020104030203" pitchFamily="2" charset="-79"/>
              </a:rPr>
              <a:t>extended list of the “Key Concepts” </a:t>
            </a:r>
            <a:r>
              <a:rPr lang="en-US" sz="2600" dirty="0" smtClean="0">
                <a:solidFill>
                  <a:schemeClr val="tx1"/>
                </a:solidFill>
                <a:latin typeface="Aharoni" panose="02010803020104030203" pitchFamily="2" charset="-79"/>
                <a:cs typeface="Aharoni" panose="02010803020104030203" pitchFamily="2" charset="-79"/>
              </a:rPr>
              <a:t>refer to</a:t>
            </a:r>
            <a:r>
              <a:rPr lang="en-US" sz="2600" dirty="0" smtClean="0">
                <a:solidFill>
                  <a:schemeClr val="tx1"/>
                </a:solidFill>
                <a:latin typeface="Aharoni" panose="02010803020104030203" pitchFamily="2" charset="-79"/>
                <a:cs typeface="Aharoni" panose="02010803020104030203" pitchFamily="2" charset="-79"/>
              </a:rPr>
              <a:t> REF [2]</a:t>
            </a:r>
            <a:endParaRPr lang="en-US" sz="2600" dirty="0">
              <a:solidFill>
                <a:schemeClr val="tx1"/>
              </a:solidFill>
              <a:latin typeface="Aharoni" panose="02010803020104030203" pitchFamily="2" charset="-79"/>
              <a:cs typeface="Aharoni" panose="02010803020104030203" pitchFamily="2" charset="-79"/>
            </a:endParaRPr>
          </a:p>
          <a:p>
            <a:endParaRPr lang="en-US" sz="2400"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1091174090"/>
      </p:ext>
    </p:extLst>
  </p:cSld>
  <p:clrMapOvr>
    <a:masterClrMapping/>
  </p:clrMapOvr>
  <p:transition>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44</a:t>
            </a:fld>
            <a:endParaRPr lang="en-US" dirty="0"/>
          </a:p>
        </p:txBody>
      </p:sp>
      <p:sp>
        <p:nvSpPr>
          <p:cNvPr id="3" name="Title 2"/>
          <p:cNvSpPr>
            <a:spLocks noGrp="1"/>
          </p:cNvSpPr>
          <p:nvPr>
            <p:ph type="title"/>
          </p:nvPr>
        </p:nvSpPr>
        <p:spPr/>
        <p:txBody>
          <a:bodyPr>
            <a:normAutofit fontScale="90000"/>
          </a:bodyPr>
          <a:lstStyle/>
          <a:p>
            <a:pPr algn="ctr"/>
            <a:r>
              <a:rPr lang="en-US" b="1" dirty="0" smtClean="0"/>
              <a:t>Approach 1: ONAP GAP</a:t>
            </a:r>
            <a:endParaRPr lang="en-US" b="1" dirty="0"/>
          </a:p>
        </p:txBody>
      </p:sp>
      <p:sp>
        <p:nvSpPr>
          <p:cNvPr id="4" name="Text Placeholder 3"/>
          <p:cNvSpPr>
            <a:spLocks noGrp="1"/>
          </p:cNvSpPr>
          <p:nvPr>
            <p:ph type="body" sz="quarter" idx="10"/>
          </p:nvPr>
        </p:nvSpPr>
        <p:spPr>
          <a:xfrm>
            <a:off x="0" y="1138238"/>
            <a:ext cx="12176062" cy="5386051"/>
          </a:xfrm>
        </p:spPr>
        <p:txBody>
          <a:bodyPr>
            <a:normAutofit/>
          </a:bodyPr>
          <a:lstStyle/>
          <a:p>
            <a:r>
              <a:rPr lang="en-US" sz="2400" dirty="0" smtClean="0">
                <a:solidFill>
                  <a:schemeClr val="tx1"/>
                </a:solidFill>
                <a:latin typeface="Aharoni" panose="02010803020104030203" pitchFamily="2" charset="-79"/>
                <a:cs typeface="Aharoni" panose="02010803020104030203" pitchFamily="2" charset="-79"/>
              </a:rPr>
              <a:t>The concepts described in this approach focus on the boundary, structure and interaction patterns of microservices </a:t>
            </a:r>
          </a:p>
          <a:p>
            <a:r>
              <a:rPr lang="en-US" sz="2400" dirty="0" smtClean="0">
                <a:solidFill>
                  <a:schemeClr val="tx1"/>
                </a:solidFill>
                <a:latin typeface="Aharoni" panose="02010803020104030203" pitchFamily="2" charset="-79"/>
                <a:cs typeface="Aharoni" panose="02010803020104030203" pitchFamily="2" charset="-79"/>
              </a:rPr>
              <a:t>Microservices can be </a:t>
            </a:r>
            <a:r>
              <a:rPr lang="en-US" sz="2400" dirty="0" smtClean="0">
                <a:solidFill>
                  <a:srgbClr val="0070C0"/>
                </a:solidFill>
                <a:latin typeface="Aharoni" panose="02010803020104030203" pitchFamily="2" charset="-79"/>
                <a:cs typeface="Aharoni" panose="02010803020104030203" pitchFamily="2" charset="-79"/>
              </a:rPr>
              <a:t>model-driven </a:t>
            </a:r>
            <a:r>
              <a:rPr lang="en-US" sz="2400" dirty="0" smtClean="0">
                <a:solidFill>
                  <a:schemeClr val="tx1"/>
                </a:solidFill>
                <a:latin typeface="Aharoni" panose="02010803020104030203" pitchFamily="2" charset="-79"/>
                <a:cs typeface="Aharoni" panose="02010803020104030203" pitchFamily="2" charset="-79"/>
              </a:rPr>
              <a:t>following the DDD principle with bounded context mapped to a microservice.  </a:t>
            </a:r>
          </a:p>
          <a:p>
            <a:r>
              <a:rPr lang="en-US" sz="2400" dirty="0" smtClean="0">
                <a:solidFill>
                  <a:schemeClr val="tx1"/>
                </a:solidFill>
                <a:latin typeface="Aharoni" panose="02010803020104030203" pitchFamily="2" charset="-79"/>
                <a:cs typeface="Aharoni" panose="02010803020104030203" pitchFamily="2" charset="-79"/>
              </a:rPr>
              <a:t>Each bounded context maintains its own </a:t>
            </a:r>
            <a:r>
              <a:rPr lang="en-US" sz="2400" dirty="0" smtClean="0">
                <a:solidFill>
                  <a:srgbClr val="0070C0"/>
                </a:solidFill>
                <a:latin typeface="Aharoni" panose="02010803020104030203" pitchFamily="2" charset="-79"/>
                <a:cs typeface="Aharoni" panose="02010803020104030203" pitchFamily="2" charset="-79"/>
              </a:rPr>
              <a:t>domain model</a:t>
            </a:r>
            <a:r>
              <a:rPr lang="en-US" sz="2400" dirty="0" smtClean="0">
                <a:solidFill>
                  <a:schemeClr val="tx1"/>
                </a:solidFill>
                <a:latin typeface="Aharoni" panose="02010803020104030203" pitchFamily="2" charset="-79"/>
                <a:cs typeface="Aharoni" panose="02010803020104030203" pitchFamily="2" charset="-79"/>
              </a:rPr>
              <a:t>. </a:t>
            </a:r>
          </a:p>
          <a:p>
            <a:r>
              <a:rPr lang="en-US" sz="2400" dirty="0" smtClean="0">
                <a:solidFill>
                  <a:schemeClr val="tx1"/>
                </a:solidFill>
                <a:latin typeface="Aharoni" panose="02010803020104030203" pitchFamily="2" charset="-79"/>
                <a:cs typeface="Aharoni" panose="02010803020104030203" pitchFamily="2" charset="-79"/>
              </a:rPr>
              <a:t>The reusability of the microservices and aggregation of </a:t>
            </a:r>
            <a:r>
              <a:rPr lang="en-US" sz="2400" dirty="0" err="1" smtClean="0">
                <a:solidFill>
                  <a:schemeClr val="tx1"/>
                </a:solidFill>
                <a:latin typeface="Aharoni" panose="02010803020104030203" pitchFamily="2" charset="-79"/>
                <a:cs typeface="Aharoni" panose="02010803020104030203" pitchFamily="2" charset="-79"/>
              </a:rPr>
              <a:t>microservices</a:t>
            </a:r>
            <a:r>
              <a:rPr lang="en-US" sz="2400" dirty="0" smtClean="0">
                <a:solidFill>
                  <a:schemeClr val="tx1"/>
                </a:solidFill>
                <a:latin typeface="Aharoni" panose="02010803020104030203" pitchFamily="2" charset="-79"/>
                <a:cs typeface="Aharoni" panose="02010803020104030203" pitchFamily="2" charset="-79"/>
              </a:rPr>
              <a:t> to/form a </a:t>
            </a:r>
            <a:r>
              <a:rPr lang="en-US" sz="2400" dirty="0" smtClean="0">
                <a:solidFill>
                  <a:srgbClr val="0070C0"/>
                </a:solidFill>
                <a:latin typeface="Aharoni" panose="02010803020104030203" pitchFamily="2" charset="-79"/>
                <a:cs typeface="Aharoni" panose="02010803020104030203" pitchFamily="2" charset="-79"/>
              </a:rPr>
              <a:t>system</a:t>
            </a:r>
            <a:r>
              <a:rPr lang="en-US" sz="2400" dirty="0" smtClean="0">
                <a:solidFill>
                  <a:schemeClr val="tx1"/>
                </a:solidFill>
                <a:latin typeface="Aharoni" panose="02010803020104030203" pitchFamily="2" charset="-79"/>
                <a:cs typeface="Aharoni" panose="02010803020104030203" pitchFamily="2" charset="-79"/>
              </a:rPr>
              <a:t> or a solution with a well-defined grouping pattern is not covered well.  </a:t>
            </a:r>
          </a:p>
          <a:p>
            <a:r>
              <a:rPr lang="en-US" sz="2400" dirty="0" smtClean="0">
                <a:solidFill>
                  <a:schemeClr val="tx1"/>
                </a:solidFill>
                <a:latin typeface="Aharoni" panose="02010803020104030203" pitchFamily="2" charset="-79"/>
                <a:cs typeface="Aharoni" panose="02010803020104030203" pitchFamily="2" charset="-79"/>
              </a:rPr>
              <a:t>Requires effort in </a:t>
            </a:r>
            <a:r>
              <a:rPr lang="en-US" sz="2400" dirty="0" smtClean="0">
                <a:solidFill>
                  <a:srgbClr val="0070C0"/>
                </a:solidFill>
                <a:latin typeface="Aharoni" panose="02010803020104030203" pitchFamily="2" charset="-79"/>
                <a:cs typeface="Aharoni" panose="02010803020104030203" pitchFamily="2" charset="-79"/>
              </a:rPr>
              <a:t>refactoring</a:t>
            </a:r>
            <a:r>
              <a:rPr lang="en-US" sz="2400" dirty="0" smtClean="0">
                <a:solidFill>
                  <a:schemeClr val="tx1"/>
                </a:solidFill>
                <a:latin typeface="Aharoni" panose="02010803020104030203" pitchFamily="2" charset="-79"/>
                <a:cs typeface="Aharoni" panose="02010803020104030203" pitchFamily="2" charset="-79"/>
              </a:rPr>
              <a:t> the existing microservices to </a:t>
            </a:r>
            <a:r>
              <a:rPr lang="en-US" sz="2400" dirty="0" smtClean="0">
                <a:solidFill>
                  <a:srgbClr val="0070C0"/>
                </a:solidFill>
                <a:latin typeface="Aharoni" panose="02010803020104030203" pitchFamily="2" charset="-79"/>
                <a:cs typeface="Aharoni" panose="02010803020104030203" pitchFamily="2" charset="-79"/>
              </a:rPr>
              <a:t>define context map</a:t>
            </a:r>
            <a:r>
              <a:rPr lang="en-US" sz="2400" dirty="0" smtClean="0">
                <a:solidFill>
                  <a:schemeClr val="tx1"/>
                </a:solidFill>
                <a:latin typeface="Aharoni" panose="02010803020104030203" pitchFamily="2" charset="-79"/>
                <a:cs typeface="Aharoni" panose="02010803020104030203" pitchFamily="2" charset="-79"/>
              </a:rPr>
              <a:t>, </a:t>
            </a:r>
            <a:r>
              <a:rPr lang="en-US" sz="2400" dirty="0" smtClean="0">
                <a:solidFill>
                  <a:srgbClr val="0070C0"/>
                </a:solidFill>
                <a:latin typeface="Aharoni" panose="02010803020104030203" pitchFamily="2" charset="-79"/>
                <a:cs typeface="Aharoni" panose="02010803020104030203" pitchFamily="2" charset="-79"/>
              </a:rPr>
              <a:t>domain models</a:t>
            </a:r>
            <a:r>
              <a:rPr lang="en-US" sz="2400" dirty="0" smtClean="0">
                <a:solidFill>
                  <a:schemeClr val="tx1"/>
                </a:solidFill>
                <a:latin typeface="Aharoni" panose="02010803020104030203" pitchFamily="2" charset="-79"/>
                <a:cs typeface="Aharoni" panose="02010803020104030203" pitchFamily="2" charset="-79"/>
              </a:rPr>
              <a:t>, etc. </a:t>
            </a:r>
          </a:p>
          <a:p>
            <a:r>
              <a:rPr lang="en-US" sz="2400" dirty="0" smtClean="0">
                <a:solidFill>
                  <a:schemeClr val="tx1"/>
                </a:solidFill>
                <a:latin typeface="Aharoni" panose="02010803020104030203" pitchFamily="2" charset="-79"/>
                <a:cs typeface="Aharoni" panose="02010803020104030203" pitchFamily="2" charset="-79"/>
              </a:rPr>
              <a:t>Will enforce top-down modelling of microservices with </a:t>
            </a:r>
            <a:r>
              <a:rPr lang="en-US" sz="2400" dirty="0" smtClean="0">
                <a:solidFill>
                  <a:srgbClr val="0070C0"/>
                </a:solidFill>
                <a:latin typeface="Aharoni" panose="02010803020104030203" pitchFamily="2" charset="-79"/>
                <a:cs typeface="Aharoni" panose="02010803020104030203" pitchFamily="2" charset="-79"/>
              </a:rPr>
              <a:t>alignment to domain </a:t>
            </a:r>
            <a:r>
              <a:rPr lang="en-US" sz="2400" dirty="0" smtClean="0">
                <a:solidFill>
                  <a:schemeClr val="tx1"/>
                </a:solidFill>
                <a:latin typeface="Aharoni" panose="02010803020104030203" pitchFamily="2" charset="-79"/>
                <a:cs typeface="Aharoni" panose="02010803020104030203" pitchFamily="2" charset="-79"/>
              </a:rPr>
              <a:t>rather than independent projects or components. </a:t>
            </a:r>
          </a:p>
          <a:p>
            <a:endParaRPr lang="en-US" sz="2400" dirty="0" smtClean="0"/>
          </a:p>
          <a:p>
            <a:pPr marL="0" indent="0">
              <a:buNone/>
            </a:pPr>
            <a:endParaRPr lang="en-US" sz="2400" dirty="0" smtClean="0"/>
          </a:p>
          <a:p>
            <a:pPr marL="0" indent="0">
              <a:buNone/>
            </a:pPr>
            <a:endParaRPr lang="en-US" sz="2400" dirty="0"/>
          </a:p>
        </p:txBody>
      </p:sp>
    </p:spTree>
    <p:extLst>
      <p:ext uri="{BB962C8B-B14F-4D97-AF65-F5344CB8AC3E}">
        <p14:creationId xmlns:p14="http://schemas.microsoft.com/office/powerpoint/2010/main" val="2200087906"/>
      </p:ext>
    </p:extLst>
  </p:cSld>
  <p:clrMapOvr>
    <a:masterClrMapping/>
  </p:clrMapOvr>
  <p:transition>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45</a:t>
            </a:fld>
            <a:endParaRPr lang="en-US" dirty="0"/>
          </a:p>
        </p:txBody>
      </p:sp>
      <p:sp>
        <p:nvSpPr>
          <p:cNvPr id="3" name="Title 2"/>
          <p:cNvSpPr>
            <a:spLocks noGrp="1"/>
          </p:cNvSpPr>
          <p:nvPr>
            <p:ph type="title"/>
          </p:nvPr>
        </p:nvSpPr>
        <p:spPr>
          <a:xfrm>
            <a:off x="576218" y="197831"/>
            <a:ext cx="11506200" cy="538770"/>
          </a:xfrm>
        </p:spPr>
        <p:txBody>
          <a:bodyPr>
            <a:normAutofit fontScale="90000"/>
          </a:bodyPr>
          <a:lstStyle/>
          <a:p>
            <a:pPr algn="ctr"/>
            <a:r>
              <a:rPr lang="en-US" b="1" dirty="0" smtClean="0"/>
              <a:t>ONAP Microservices Architecture Gaps</a:t>
            </a:r>
            <a:endParaRPr lang="en-US" b="1" dirty="0"/>
          </a:p>
        </p:txBody>
      </p:sp>
      <p:sp>
        <p:nvSpPr>
          <p:cNvPr id="4" name="Text Placeholder 3"/>
          <p:cNvSpPr>
            <a:spLocks noGrp="1"/>
          </p:cNvSpPr>
          <p:nvPr>
            <p:ph type="body" sz="quarter" idx="10"/>
          </p:nvPr>
        </p:nvSpPr>
        <p:spPr>
          <a:xfrm>
            <a:off x="0" y="1138238"/>
            <a:ext cx="12176062" cy="5286008"/>
          </a:xfrm>
        </p:spPr>
        <p:txBody>
          <a:bodyPr>
            <a:normAutofit/>
          </a:bodyPr>
          <a:lstStyle/>
          <a:p>
            <a:pPr marL="0" indent="0">
              <a:buNone/>
            </a:pPr>
            <a:r>
              <a:rPr lang="en-US" sz="3200" dirty="0" smtClean="0">
                <a:solidFill>
                  <a:schemeClr val="tx1"/>
                </a:solidFill>
                <a:latin typeface="Aharoni" panose="02010803020104030203" pitchFamily="2" charset="-79"/>
                <a:cs typeface="Aharoni" panose="02010803020104030203" pitchFamily="2" charset="-79"/>
              </a:rPr>
              <a:t>ONAP </a:t>
            </a:r>
            <a:r>
              <a:rPr lang="en-US" sz="3200" dirty="0" err="1" smtClean="0">
                <a:solidFill>
                  <a:schemeClr val="tx1"/>
                </a:solidFill>
                <a:latin typeface="Aharoni" panose="02010803020104030203" pitchFamily="2" charset="-79"/>
                <a:cs typeface="Aharoni" panose="02010803020104030203" pitchFamily="2" charset="-79"/>
              </a:rPr>
              <a:t>microservices</a:t>
            </a:r>
            <a:r>
              <a:rPr lang="en-US" sz="3200" dirty="0" smtClean="0">
                <a:solidFill>
                  <a:schemeClr val="tx1"/>
                </a:solidFill>
                <a:latin typeface="Aharoni" panose="02010803020104030203" pitchFamily="2" charset="-79"/>
                <a:cs typeface="Aharoni" panose="02010803020104030203" pitchFamily="2" charset="-79"/>
              </a:rPr>
              <a:t> architecture:</a:t>
            </a:r>
          </a:p>
          <a:p>
            <a:r>
              <a:rPr lang="en-US" dirty="0">
                <a:solidFill>
                  <a:schemeClr val="tx1"/>
                </a:solidFill>
                <a:latin typeface="Aharoni" panose="02010803020104030203" pitchFamily="2" charset="-79"/>
                <a:cs typeface="Aharoni" panose="02010803020104030203" pitchFamily="2" charset="-79"/>
              </a:rPr>
              <a:t>P</a:t>
            </a:r>
            <a:r>
              <a:rPr lang="en-US" dirty="0" smtClean="0">
                <a:solidFill>
                  <a:schemeClr val="tx1"/>
                </a:solidFill>
                <a:latin typeface="Aharoni" panose="02010803020104030203" pitchFamily="2" charset="-79"/>
                <a:cs typeface="Aharoni" panose="02010803020104030203" pitchFamily="2" charset="-79"/>
              </a:rPr>
              <a:t>rimarily an implementation approach </a:t>
            </a:r>
          </a:p>
          <a:p>
            <a:pPr lvl="1"/>
            <a:r>
              <a:rPr lang="en-US" dirty="0" smtClean="0">
                <a:solidFill>
                  <a:schemeClr val="tx1"/>
                </a:solidFill>
                <a:latin typeface="Aharoni" panose="02010803020104030203" pitchFamily="2" charset="-79"/>
                <a:cs typeface="Aharoni" panose="02010803020104030203" pitchFamily="2" charset="-79"/>
              </a:rPr>
              <a:t>Not based on </a:t>
            </a:r>
            <a:r>
              <a:rPr lang="en-US" dirty="0" err="1" smtClean="0">
                <a:solidFill>
                  <a:schemeClr val="tx1"/>
                </a:solidFill>
                <a:latin typeface="Aharoni" panose="02010803020104030203" pitchFamily="2" charset="-79"/>
                <a:cs typeface="Aharoni" panose="02010803020104030203" pitchFamily="2" charset="-79"/>
              </a:rPr>
              <a:t>microservices</a:t>
            </a:r>
            <a:r>
              <a:rPr lang="en-US" dirty="0" smtClean="0">
                <a:solidFill>
                  <a:schemeClr val="tx1"/>
                </a:solidFill>
                <a:latin typeface="Aharoni" panose="02010803020104030203" pitchFamily="2" charset="-79"/>
                <a:cs typeface="Aharoni" panose="02010803020104030203" pitchFamily="2" charset="-79"/>
              </a:rPr>
              <a:t> design principles:</a:t>
            </a:r>
          </a:p>
          <a:p>
            <a:pPr lvl="2"/>
            <a:r>
              <a:rPr lang="en-US" dirty="0" smtClean="0">
                <a:solidFill>
                  <a:schemeClr val="tx1"/>
                </a:solidFill>
                <a:latin typeface="Aharoni" panose="02010803020104030203" pitchFamily="2" charset="-79"/>
                <a:cs typeface="Aharoni" panose="02010803020104030203" pitchFamily="2" charset="-79"/>
              </a:rPr>
              <a:t>Modularity,</a:t>
            </a:r>
          </a:p>
          <a:p>
            <a:pPr lvl="2"/>
            <a:r>
              <a:rPr lang="en-US" dirty="0" smtClean="0">
                <a:solidFill>
                  <a:schemeClr val="tx1"/>
                </a:solidFill>
                <a:latin typeface="Aharoni" panose="02010803020104030203" pitchFamily="2" charset="-79"/>
                <a:cs typeface="Aharoni" panose="02010803020104030203" pitchFamily="2" charset="-79"/>
              </a:rPr>
              <a:t>Model Driven, </a:t>
            </a:r>
          </a:p>
          <a:p>
            <a:pPr lvl="2"/>
            <a:r>
              <a:rPr lang="en-US" dirty="0" smtClean="0">
                <a:solidFill>
                  <a:schemeClr val="tx1"/>
                </a:solidFill>
                <a:latin typeface="Aharoni" panose="02010803020104030203" pitchFamily="2" charset="-79"/>
                <a:cs typeface="Aharoni" panose="02010803020104030203" pitchFamily="2" charset="-79"/>
              </a:rPr>
              <a:t>Independent development concerns. </a:t>
            </a:r>
          </a:p>
          <a:p>
            <a:r>
              <a:rPr lang="en-US" dirty="0" smtClean="0">
                <a:solidFill>
                  <a:schemeClr val="tx1"/>
                </a:solidFill>
                <a:latin typeface="Aharoni" panose="02010803020104030203" pitchFamily="2" charset="-79"/>
                <a:cs typeface="Aharoni" panose="02010803020104030203" pitchFamily="2" charset="-79"/>
              </a:rPr>
              <a:t>Has limited scope</a:t>
            </a:r>
            <a:endParaRPr lang="en-US" dirty="0">
              <a:solidFill>
                <a:schemeClr val="tx1"/>
              </a:solidFill>
              <a:latin typeface="Aharoni" panose="02010803020104030203" pitchFamily="2" charset="-79"/>
              <a:cs typeface="Aharoni" panose="02010803020104030203" pitchFamily="2" charset="-79"/>
            </a:endParaRPr>
          </a:p>
          <a:p>
            <a:pPr lvl="1"/>
            <a:r>
              <a:rPr lang="en-US" dirty="0" smtClean="0">
                <a:solidFill>
                  <a:schemeClr val="tx1"/>
                </a:solidFill>
                <a:latin typeface="Aharoni" panose="02010803020104030203" pitchFamily="2" charset="-79"/>
                <a:cs typeface="Aharoni" panose="02010803020104030203" pitchFamily="2" charset="-79"/>
              </a:rPr>
              <a:t>only </a:t>
            </a:r>
            <a:r>
              <a:rPr lang="en-US" dirty="0" smtClean="0">
                <a:solidFill>
                  <a:schemeClr val="tx1"/>
                </a:solidFill>
                <a:latin typeface="Aharoni" panose="02010803020104030203" pitchFamily="2" charset="-79"/>
                <a:cs typeface="Aharoni" panose="02010803020104030203" pitchFamily="2" charset="-79"/>
              </a:rPr>
              <a:t>covers </a:t>
            </a:r>
            <a:r>
              <a:rPr lang="en-US" dirty="0" err="1" smtClean="0">
                <a:solidFill>
                  <a:schemeClr val="tx1"/>
                </a:solidFill>
                <a:latin typeface="Aharoni" panose="02010803020104030203" pitchFamily="2" charset="-79"/>
                <a:cs typeface="Aharoni" panose="02010803020104030203" pitchFamily="2" charset="-79"/>
              </a:rPr>
              <a:t>microservices</a:t>
            </a:r>
            <a:r>
              <a:rPr lang="en-US" dirty="0" smtClean="0">
                <a:solidFill>
                  <a:schemeClr val="tx1"/>
                </a:solidFill>
                <a:latin typeface="Aharoni" panose="02010803020104030203" pitchFamily="2" charset="-79"/>
                <a:cs typeface="Aharoni" panose="02010803020104030203" pitchFamily="2" charset="-79"/>
              </a:rPr>
              <a:t> discovery, </a:t>
            </a:r>
            <a:r>
              <a:rPr lang="en-US" dirty="0" err="1" smtClean="0">
                <a:solidFill>
                  <a:schemeClr val="tx1"/>
                </a:solidFill>
                <a:latin typeface="Aharoni" panose="02010803020104030203" pitchFamily="2" charset="-79"/>
                <a:cs typeface="Aharoni" panose="02010803020104030203" pitchFamily="2" charset="-79"/>
              </a:rPr>
              <a:t>iteractions</a:t>
            </a:r>
            <a:r>
              <a:rPr lang="en-US" dirty="0" smtClean="0">
                <a:solidFill>
                  <a:schemeClr val="tx1"/>
                </a:solidFill>
                <a:latin typeface="Aharoni" panose="02010803020104030203" pitchFamily="2" charset="-79"/>
                <a:cs typeface="Aharoni" panose="02010803020104030203" pitchFamily="2" charset="-79"/>
              </a:rPr>
              <a:t>, etc.</a:t>
            </a:r>
            <a:endParaRPr lang="en-US" dirty="0" smtClean="0">
              <a:solidFill>
                <a:schemeClr val="tx1"/>
              </a:solidFill>
              <a:latin typeface="Aharoni" panose="02010803020104030203" pitchFamily="2" charset="-79"/>
              <a:cs typeface="Aharoni" panose="02010803020104030203" pitchFamily="2" charset="-79"/>
            </a:endParaRPr>
          </a:p>
          <a:p>
            <a:r>
              <a:rPr lang="en-US" dirty="0" smtClean="0">
                <a:solidFill>
                  <a:srgbClr val="FF0000"/>
                </a:solidFill>
                <a:latin typeface="Aharoni" panose="02010803020104030203" pitchFamily="2" charset="-79"/>
                <a:cs typeface="Aharoni" panose="02010803020104030203" pitchFamily="2" charset="-79"/>
              </a:rPr>
              <a:t>Need to redefine scope/functionality/boundary of </a:t>
            </a:r>
            <a:r>
              <a:rPr lang="en-US" dirty="0" smtClean="0">
                <a:solidFill>
                  <a:srgbClr val="FF0000"/>
                </a:solidFill>
                <a:latin typeface="Aharoni" panose="02010803020104030203" pitchFamily="2" charset="-79"/>
                <a:cs typeface="Aharoni" panose="02010803020104030203" pitchFamily="2" charset="-79"/>
              </a:rPr>
              <a:t>the ONAP </a:t>
            </a:r>
            <a:r>
              <a:rPr lang="en-US" dirty="0" err="1" smtClean="0">
                <a:solidFill>
                  <a:srgbClr val="FF0000"/>
                </a:solidFill>
                <a:latin typeface="Aharoni" panose="02010803020104030203" pitchFamily="2" charset="-79"/>
                <a:cs typeface="Aharoni" panose="02010803020104030203" pitchFamily="2" charset="-79"/>
              </a:rPr>
              <a:t>microservices</a:t>
            </a:r>
            <a:endParaRPr lang="en-US" sz="3200" dirty="0" smtClean="0">
              <a:solidFill>
                <a:schemeClr val="tx1"/>
              </a:solidFill>
              <a:latin typeface="Aharoni" panose="02010803020104030203" pitchFamily="2" charset="-79"/>
              <a:cs typeface="Aharoni" panose="02010803020104030203" pitchFamily="2" charset="-79"/>
            </a:endParaRPr>
          </a:p>
          <a:p>
            <a:endParaRPr lang="en-US" sz="3200" dirty="0" smtClean="0"/>
          </a:p>
          <a:p>
            <a:endParaRPr lang="en-US" sz="3200" dirty="0"/>
          </a:p>
        </p:txBody>
      </p:sp>
    </p:spTree>
    <p:extLst>
      <p:ext uri="{BB962C8B-B14F-4D97-AF65-F5344CB8AC3E}">
        <p14:creationId xmlns:p14="http://schemas.microsoft.com/office/powerpoint/2010/main" val="2320533916"/>
      </p:ext>
    </p:extLst>
  </p:cSld>
  <p:clrMapOvr>
    <a:masterClrMapping/>
  </p:clrMapOvr>
  <p:transition>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665018" y="2823498"/>
            <a:ext cx="10557164" cy="1514822"/>
          </a:xfrm>
        </p:spPr>
        <p:txBody>
          <a:bodyPr>
            <a:normAutofit/>
          </a:bodyPr>
          <a:lstStyle/>
          <a:p>
            <a:r>
              <a:rPr lang="en-US" b="1" dirty="0" smtClean="0"/>
              <a:t>Approach 2: Modular </a:t>
            </a:r>
            <a:r>
              <a:rPr lang="en-US" b="1" dirty="0"/>
              <a:t>Microservices </a:t>
            </a:r>
            <a:r>
              <a:rPr lang="en-US" b="1" dirty="0" smtClean="0"/>
              <a:t>Design</a:t>
            </a:r>
            <a:endParaRPr lang="en-US" b="1" dirty="0"/>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46</a:t>
            </a:fld>
            <a:endParaRPr lang="en-US" dirty="0"/>
          </a:p>
        </p:txBody>
      </p:sp>
    </p:spTree>
    <p:extLst>
      <p:ext uri="{BB962C8B-B14F-4D97-AF65-F5344CB8AC3E}">
        <p14:creationId xmlns:p14="http://schemas.microsoft.com/office/powerpoint/2010/main" val="61793483"/>
      </p:ext>
    </p:extLst>
  </p:cSld>
  <p:clrMapOvr>
    <a:masterClrMapping/>
  </p:clrMapOvr>
  <p:transition>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47</a:t>
            </a:fld>
            <a:endParaRPr lang="en-US" dirty="0"/>
          </a:p>
        </p:txBody>
      </p:sp>
      <p:sp>
        <p:nvSpPr>
          <p:cNvPr id="3" name="Title 2"/>
          <p:cNvSpPr>
            <a:spLocks noGrp="1"/>
          </p:cNvSpPr>
          <p:nvPr>
            <p:ph type="title"/>
          </p:nvPr>
        </p:nvSpPr>
        <p:spPr/>
        <p:txBody>
          <a:bodyPr>
            <a:normAutofit fontScale="90000"/>
          </a:bodyPr>
          <a:lstStyle/>
          <a:p>
            <a:pPr algn="ctr"/>
            <a:r>
              <a:rPr lang="en-US" b="1" dirty="0"/>
              <a:t>Approach 2: Modular Microservices Design</a:t>
            </a:r>
          </a:p>
        </p:txBody>
      </p:sp>
      <p:sp>
        <p:nvSpPr>
          <p:cNvPr id="4" name="Text Placeholder 3"/>
          <p:cNvSpPr>
            <a:spLocks noGrp="1"/>
          </p:cNvSpPr>
          <p:nvPr>
            <p:ph type="body" sz="quarter" idx="10"/>
          </p:nvPr>
        </p:nvSpPr>
        <p:spPr>
          <a:xfrm>
            <a:off x="0" y="1138238"/>
            <a:ext cx="12176062" cy="5365954"/>
          </a:xfrm>
        </p:spPr>
        <p:txBody>
          <a:bodyPr>
            <a:normAutofit lnSpcReduction="10000"/>
          </a:bodyPr>
          <a:lstStyle/>
          <a:p>
            <a:pPr marL="0" indent="0">
              <a:buNone/>
            </a:pPr>
            <a:r>
              <a:rPr lang="en-US" b="1" dirty="0" err="1">
                <a:solidFill>
                  <a:schemeClr val="accent5">
                    <a:lumMod val="75000"/>
                  </a:schemeClr>
                </a:solidFill>
                <a:latin typeface="Aharoni" panose="02010803020104030203" pitchFamily="2" charset="-79"/>
                <a:cs typeface="Aharoni" panose="02010803020104030203" pitchFamily="2" charset="-79"/>
              </a:rPr>
              <a:t>TMForum</a:t>
            </a:r>
            <a:r>
              <a:rPr lang="en-US" b="1" dirty="0">
                <a:solidFill>
                  <a:schemeClr val="accent5">
                    <a:lumMod val="75000"/>
                  </a:schemeClr>
                </a:solidFill>
                <a:latin typeface="Aharoni" panose="02010803020104030203" pitchFamily="2" charset="-79"/>
                <a:cs typeface="Aharoni" panose="02010803020104030203" pitchFamily="2" charset="-79"/>
              </a:rPr>
              <a:t> IG1118 : Concepts </a:t>
            </a:r>
          </a:p>
          <a:p>
            <a:r>
              <a:rPr lang="en-US" b="1" dirty="0" smtClean="0">
                <a:solidFill>
                  <a:schemeClr val="tx1"/>
                </a:solidFill>
                <a:latin typeface="Aharoni" panose="02010803020104030203" pitchFamily="2" charset="-79"/>
                <a:cs typeface="Aharoni" panose="02010803020104030203" pitchFamily="2" charset="-79"/>
              </a:rPr>
              <a:t>TMF defines two concepts:</a:t>
            </a:r>
          </a:p>
          <a:p>
            <a:pPr lvl="1"/>
            <a:r>
              <a:rPr lang="en-US" b="1" dirty="0" smtClean="0">
                <a:solidFill>
                  <a:schemeClr val="tx1"/>
                </a:solidFill>
                <a:latin typeface="Aharoni" panose="02010803020104030203" pitchFamily="2" charset="-79"/>
                <a:cs typeface="Aharoni" panose="02010803020104030203" pitchFamily="2" charset="-79"/>
              </a:rPr>
              <a:t>future mode of operations (FMO) </a:t>
            </a:r>
          </a:p>
          <a:p>
            <a:pPr lvl="1"/>
            <a:r>
              <a:rPr lang="en-US" b="1" dirty="0" err="1" smtClean="0">
                <a:solidFill>
                  <a:schemeClr val="tx1"/>
                </a:solidFill>
                <a:latin typeface="Aharoni" panose="02010803020104030203" pitchFamily="2" charset="-79"/>
                <a:cs typeface="Aharoni" panose="02010803020104030203" pitchFamily="2" charset="-79"/>
              </a:rPr>
              <a:t>mngmnt</a:t>
            </a:r>
            <a:r>
              <a:rPr lang="en-US" b="1" dirty="0" smtClean="0">
                <a:solidFill>
                  <a:schemeClr val="tx1"/>
                </a:solidFill>
                <a:latin typeface="Aharoni" panose="02010803020104030203" pitchFamily="2" charset="-79"/>
                <a:cs typeface="Aharoni" panose="02010803020104030203" pitchFamily="2" charset="-79"/>
              </a:rPr>
              <a:t> and control continuum (MCC). </a:t>
            </a:r>
          </a:p>
          <a:p>
            <a:r>
              <a:rPr lang="en-US" b="1" dirty="0" smtClean="0">
                <a:solidFill>
                  <a:srgbClr val="0070C0"/>
                </a:solidFill>
                <a:latin typeface="Aharoni" panose="02010803020104030203" pitchFamily="2" charset="-79"/>
                <a:cs typeface="Aharoni" panose="02010803020104030203" pitchFamily="2" charset="-79"/>
              </a:rPr>
              <a:t>FMO</a:t>
            </a:r>
            <a:r>
              <a:rPr lang="en-US" b="1" dirty="0" smtClean="0">
                <a:solidFill>
                  <a:schemeClr val="tx1"/>
                </a:solidFill>
                <a:latin typeface="Aharoni" panose="02010803020104030203" pitchFamily="2" charset="-79"/>
                <a:cs typeface="Aharoni" panose="02010803020104030203" pitchFamily="2" charset="-79"/>
              </a:rPr>
              <a:t> </a:t>
            </a:r>
            <a:r>
              <a:rPr lang="en-US" b="1" dirty="0" smtClean="0">
                <a:solidFill>
                  <a:srgbClr val="0070C0"/>
                </a:solidFill>
                <a:latin typeface="Aharoni" panose="02010803020104030203" pitchFamily="2" charset="-79"/>
                <a:cs typeface="Aharoni" panose="02010803020104030203" pitchFamily="2" charset="-79"/>
              </a:rPr>
              <a:t>Architecture</a:t>
            </a:r>
            <a:r>
              <a:rPr lang="en-US" b="1" dirty="0" smtClean="0">
                <a:solidFill>
                  <a:schemeClr val="tx1"/>
                </a:solidFill>
                <a:latin typeface="Aharoni" panose="02010803020104030203" pitchFamily="2" charset="-79"/>
                <a:cs typeface="Aharoni" panose="02010803020104030203" pitchFamily="2" charset="-79"/>
              </a:rPr>
              <a:t>: </a:t>
            </a:r>
          </a:p>
          <a:p>
            <a:pPr lvl="1"/>
            <a:r>
              <a:rPr lang="en-US" b="1" dirty="0" smtClean="0">
                <a:solidFill>
                  <a:schemeClr val="tx1"/>
                </a:solidFill>
                <a:latin typeface="Aharoni" panose="02010803020104030203" pitchFamily="2" charset="-79"/>
                <a:cs typeface="Aharoni" panose="02010803020104030203" pitchFamily="2" charset="-79"/>
              </a:rPr>
              <a:t>E2E service </a:t>
            </a:r>
            <a:r>
              <a:rPr lang="en-US" b="1" dirty="0">
                <a:solidFill>
                  <a:schemeClr val="tx1"/>
                </a:solidFill>
                <a:latin typeface="Aharoni" panose="02010803020104030203" pitchFamily="2" charset="-79"/>
                <a:cs typeface="Aharoni" panose="02010803020104030203" pitchFamily="2" charset="-79"/>
              </a:rPr>
              <a:t>delivery and operations architecture </a:t>
            </a:r>
            <a:r>
              <a:rPr lang="en-US" b="1" dirty="0" smtClean="0">
                <a:solidFill>
                  <a:schemeClr val="tx1"/>
                </a:solidFill>
                <a:latin typeface="Aharoni" panose="02010803020104030203" pitchFamily="2" charset="-79"/>
                <a:cs typeface="Aharoni" panose="02010803020104030203" pitchFamily="2" charset="-79"/>
              </a:rPr>
              <a:t>based on MCC </a:t>
            </a:r>
          </a:p>
          <a:p>
            <a:pPr lvl="1"/>
            <a:r>
              <a:rPr lang="en-US" b="1" dirty="0" smtClean="0">
                <a:solidFill>
                  <a:schemeClr val="tx1"/>
                </a:solidFill>
                <a:latin typeface="Aharoni" panose="02010803020104030203" pitchFamily="2" charset="-79"/>
                <a:cs typeface="Aharoni" panose="02010803020104030203" pitchFamily="2" charset="-79"/>
              </a:rPr>
              <a:t>leverages emerging technologies (SDN, NFV, ..)</a:t>
            </a:r>
          </a:p>
          <a:p>
            <a:r>
              <a:rPr lang="en-US" b="1" dirty="0" smtClean="0">
                <a:solidFill>
                  <a:srgbClr val="0070C0"/>
                </a:solidFill>
                <a:latin typeface="Aharoni" panose="02010803020104030203" pitchFamily="2" charset="-79"/>
                <a:cs typeface="Aharoni" panose="02010803020104030203" pitchFamily="2" charset="-79"/>
              </a:rPr>
              <a:t>MCC</a:t>
            </a:r>
            <a:r>
              <a:rPr lang="en-US" b="1" dirty="0" smtClean="0">
                <a:solidFill>
                  <a:schemeClr val="tx1"/>
                </a:solidFill>
                <a:latin typeface="Aharoni" panose="02010803020104030203" pitchFamily="2" charset="-79"/>
                <a:cs typeface="Aharoni" panose="02010803020104030203" pitchFamily="2" charset="-79"/>
              </a:rPr>
              <a:t>: </a:t>
            </a:r>
          </a:p>
          <a:p>
            <a:pPr lvl="1"/>
            <a:r>
              <a:rPr lang="en-US" b="1" dirty="0" smtClean="0">
                <a:solidFill>
                  <a:schemeClr val="tx1"/>
                </a:solidFill>
                <a:latin typeface="Aharoni" panose="02010803020104030203" pitchFamily="2" charset="-79"/>
                <a:cs typeface="Aharoni" panose="02010803020104030203" pitchFamily="2" charset="-79"/>
              </a:rPr>
              <a:t>Operational </a:t>
            </a:r>
            <a:r>
              <a:rPr lang="en-US" b="1" dirty="0">
                <a:solidFill>
                  <a:schemeClr val="tx1"/>
                </a:solidFill>
                <a:latin typeface="Aharoni" panose="02010803020104030203" pitchFamily="2" charset="-79"/>
                <a:cs typeface="Aharoni" panose="02010803020104030203" pitchFamily="2" charset="-79"/>
              </a:rPr>
              <a:t>actions take place at all </a:t>
            </a:r>
            <a:r>
              <a:rPr lang="en-US" b="1" dirty="0" smtClean="0">
                <a:solidFill>
                  <a:schemeClr val="tx1"/>
                </a:solidFill>
                <a:latin typeface="Aharoni" panose="02010803020104030203" pitchFamily="2" charset="-79"/>
                <a:cs typeface="Aharoni" panose="02010803020104030203" pitchFamily="2" charset="-79"/>
              </a:rPr>
              <a:t>levels.</a:t>
            </a:r>
          </a:p>
          <a:p>
            <a:pPr lvl="1"/>
            <a:r>
              <a:rPr lang="en-US" b="1" dirty="0" smtClean="0">
                <a:solidFill>
                  <a:schemeClr val="tx1"/>
                </a:solidFill>
                <a:latin typeface="Aharoni" panose="02010803020104030203" pitchFamily="2" charset="-79"/>
                <a:cs typeface="Aharoni" panose="02010803020104030203" pitchFamily="2" charset="-79"/>
              </a:rPr>
              <a:t>Based on a </a:t>
            </a:r>
            <a:r>
              <a:rPr lang="en-US" b="1" dirty="0">
                <a:solidFill>
                  <a:schemeClr val="tx1"/>
                </a:solidFill>
                <a:latin typeface="Aharoni" panose="02010803020104030203" pitchFamily="2" charset="-79"/>
                <a:cs typeface="Aharoni" panose="02010803020104030203" pitchFamily="2" charset="-79"/>
              </a:rPr>
              <a:t>common set </a:t>
            </a:r>
            <a:r>
              <a:rPr lang="en-US" b="1" dirty="0" smtClean="0">
                <a:solidFill>
                  <a:schemeClr val="tx1"/>
                </a:solidFill>
                <a:latin typeface="Aharoni" panose="02010803020104030203" pitchFamily="2" charset="-79"/>
                <a:cs typeface="Aharoni" panose="02010803020104030203" pitchFamily="2" charset="-79"/>
              </a:rPr>
              <a:t>of management </a:t>
            </a:r>
            <a:r>
              <a:rPr lang="en-US" b="1" dirty="0">
                <a:solidFill>
                  <a:schemeClr val="tx1"/>
                </a:solidFill>
                <a:latin typeface="Aharoni" panose="02010803020104030203" pitchFamily="2" charset="-79"/>
                <a:cs typeface="Aharoni" panose="02010803020104030203" pitchFamily="2" charset="-79"/>
              </a:rPr>
              <a:t>and control </a:t>
            </a:r>
            <a:r>
              <a:rPr lang="en-US" b="1" dirty="0" smtClean="0">
                <a:solidFill>
                  <a:schemeClr val="tx1"/>
                </a:solidFill>
                <a:latin typeface="Aharoni" panose="02010803020104030203" pitchFamily="2" charset="-79"/>
                <a:cs typeface="Aharoni" panose="02010803020104030203" pitchFamily="2" charset="-79"/>
              </a:rPr>
              <a:t>functions.</a:t>
            </a:r>
          </a:p>
          <a:p>
            <a:pPr lvl="1"/>
            <a:r>
              <a:rPr lang="en-US" b="1" dirty="0" smtClean="0">
                <a:solidFill>
                  <a:schemeClr val="tx1"/>
                </a:solidFill>
                <a:latin typeface="Aharoni" panose="02010803020104030203" pitchFamily="2" charset="-79"/>
                <a:cs typeface="Aharoni" panose="02010803020104030203" pitchFamily="2" charset="-79"/>
              </a:rPr>
              <a:t>This </a:t>
            </a:r>
            <a:r>
              <a:rPr lang="en-US" b="1" dirty="0">
                <a:solidFill>
                  <a:schemeClr val="tx1"/>
                </a:solidFill>
                <a:latin typeface="Aharoni" panose="02010803020104030203" pitchFamily="2" charset="-79"/>
                <a:cs typeface="Aharoni" panose="02010803020104030203" pitchFamily="2" charset="-79"/>
              </a:rPr>
              <a:t>makes </a:t>
            </a:r>
            <a:r>
              <a:rPr lang="en-US" b="1" dirty="0" smtClean="0">
                <a:solidFill>
                  <a:srgbClr val="0070C0"/>
                </a:solidFill>
                <a:latin typeface="Aharoni" panose="02010803020104030203" pitchFamily="2" charset="-79"/>
                <a:cs typeface="Aharoni" panose="02010803020104030203" pitchFamily="2" charset="-79"/>
              </a:rPr>
              <a:t>separation </a:t>
            </a:r>
            <a:r>
              <a:rPr lang="en-US" b="1" dirty="0">
                <a:solidFill>
                  <a:srgbClr val="0070C0"/>
                </a:solidFill>
                <a:latin typeface="Aharoni" panose="02010803020104030203" pitchFamily="2" charset="-79"/>
                <a:cs typeface="Aharoni" panose="02010803020104030203" pitchFamily="2" charset="-79"/>
              </a:rPr>
              <a:t>of management and control functions obsolete</a:t>
            </a:r>
            <a:r>
              <a:rPr lang="en-US" b="1" dirty="0">
                <a:solidFill>
                  <a:schemeClr val="tx1"/>
                </a:solidFill>
                <a:latin typeface="Aharoni" panose="02010803020104030203" pitchFamily="2" charset="-79"/>
                <a:cs typeface="Aharoni" panose="02010803020104030203" pitchFamily="2" charset="-79"/>
              </a:rPr>
              <a:t>. </a:t>
            </a:r>
            <a:endParaRPr lang="en-US" b="1" dirty="0" smtClean="0">
              <a:solidFill>
                <a:schemeClr val="tx1"/>
              </a:solidFill>
              <a:latin typeface="Aharoni" panose="02010803020104030203" pitchFamily="2" charset="-79"/>
              <a:cs typeface="Aharoni" panose="02010803020104030203" pitchFamily="2" charset="-79"/>
            </a:endParaRPr>
          </a:p>
          <a:p>
            <a:pPr lvl="1"/>
            <a:r>
              <a:rPr lang="en-US" b="1" dirty="0">
                <a:solidFill>
                  <a:schemeClr val="tx1"/>
                </a:solidFill>
                <a:latin typeface="Aharoni" panose="02010803020104030203" pitchFamily="2" charset="-79"/>
                <a:cs typeface="Aharoni" panose="02010803020104030203" pitchFamily="2" charset="-79"/>
              </a:rPr>
              <a:t>MCC stretches across BSS/OSS, NMS/EMS, MANO, and SDN Controllers down into physical and virtualized networks to embedded OAM, signaling, flow, policy and other network-level control </a:t>
            </a:r>
            <a:r>
              <a:rPr lang="en-US" b="1" dirty="0" smtClean="0">
                <a:solidFill>
                  <a:schemeClr val="tx1"/>
                </a:solidFill>
                <a:latin typeface="Aharoni" panose="02010803020104030203" pitchFamily="2" charset="-79"/>
                <a:cs typeface="Aharoni" panose="02010803020104030203" pitchFamily="2" charset="-79"/>
              </a:rPr>
              <a:t>functions.</a:t>
            </a:r>
            <a:endParaRPr lang="en-US" b="1" dirty="0">
              <a:solidFill>
                <a:schemeClr val="tx1"/>
              </a:solidFill>
              <a:latin typeface="Aharoni" panose="02010803020104030203" pitchFamily="2" charset="-79"/>
              <a:cs typeface="Aharoni" panose="02010803020104030203" pitchFamily="2" charset="-79"/>
            </a:endParaRPr>
          </a:p>
          <a:p>
            <a:endParaRPr lang="en-US" sz="1400" dirty="0"/>
          </a:p>
        </p:txBody>
      </p:sp>
      <p:sp>
        <p:nvSpPr>
          <p:cNvPr id="5" name="TextBox 4"/>
          <p:cNvSpPr txBox="1"/>
          <p:nvPr/>
        </p:nvSpPr>
        <p:spPr>
          <a:xfrm>
            <a:off x="3886200" y="6504192"/>
            <a:ext cx="5427127" cy="369332"/>
          </a:xfrm>
          <a:prstGeom prst="rect">
            <a:avLst/>
          </a:prstGeom>
          <a:noFill/>
        </p:spPr>
        <p:txBody>
          <a:bodyPr wrap="none" rtlCol="0">
            <a:spAutoFit/>
          </a:bodyPr>
          <a:lstStyle/>
          <a:p>
            <a:r>
              <a:rPr lang="en-US" dirty="0" smtClean="0"/>
              <a:t>Reference: </a:t>
            </a:r>
            <a:r>
              <a:rPr lang="en-US" dirty="0" err="1" smtClean="0"/>
              <a:t>TMForum</a:t>
            </a:r>
            <a:r>
              <a:rPr lang="en-US" dirty="0" smtClean="0"/>
              <a:t> IG1118 (Also </a:t>
            </a:r>
            <a:r>
              <a:rPr lang="en-US" smtClean="0"/>
              <a:t>referred in ETSI ZSM)</a:t>
            </a:r>
            <a:endParaRPr lang="en-US" dirty="0"/>
          </a:p>
        </p:txBody>
      </p:sp>
    </p:spTree>
    <p:extLst>
      <p:ext uri="{BB962C8B-B14F-4D97-AF65-F5344CB8AC3E}">
        <p14:creationId xmlns:p14="http://schemas.microsoft.com/office/powerpoint/2010/main" val="2028683362"/>
      </p:ext>
    </p:extLst>
  </p:cSld>
  <p:clrMapOvr>
    <a:masterClrMapping/>
  </p:clrMapOvr>
  <p:transition>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48</a:t>
            </a:fld>
            <a:endParaRPr lang="en-US" dirty="0"/>
          </a:p>
        </p:txBody>
      </p:sp>
      <p:sp>
        <p:nvSpPr>
          <p:cNvPr id="3" name="Title 2"/>
          <p:cNvSpPr>
            <a:spLocks noGrp="1"/>
          </p:cNvSpPr>
          <p:nvPr>
            <p:ph type="title"/>
          </p:nvPr>
        </p:nvSpPr>
        <p:spPr/>
        <p:txBody>
          <a:bodyPr>
            <a:normAutofit fontScale="90000"/>
          </a:bodyPr>
          <a:lstStyle/>
          <a:p>
            <a:pPr algn="ctr"/>
            <a:r>
              <a:rPr lang="en-US" b="1" dirty="0" smtClean="0"/>
              <a:t>TMForum IG1118 : FMO Component (Concept)  </a:t>
            </a:r>
            <a:endParaRPr lang="en-US" b="1"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213" y="1205774"/>
            <a:ext cx="6669087" cy="507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Connector 5"/>
          <p:cNvCxnSpPr/>
          <p:nvPr/>
        </p:nvCxnSpPr>
        <p:spPr>
          <a:xfrm>
            <a:off x="7061200" y="1092200"/>
            <a:ext cx="25400" cy="5321300"/>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7188201" y="956393"/>
            <a:ext cx="4800600" cy="5632311"/>
          </a:xfrm>
          <a:prstGeom prst="rect">
            <a:avLst/>
          </a:prstGeom>
          <a:noFill/>
        </p:spPr>
        <p:txBody>
          <a:bodyPr wrap="square" rtlCol="0">
            <a:spAutoFit/>
          </a:bodyPr>
          <a:lstStyle/>
          <a:p>
            <a:pPr marL="285750" indent="-285750">
              <a:buFont typeface="Arial" panose="020B0604020202020204" pitchFamily="34" charset="0"/>
              <a:buChar char="•"/>
            </a:pPr>
            <a:r>
              <a:rPr lang="en-US" sz="1500" b="1" dirty="0" smtClean="0">
                <a:latin typeface="Verdana" panose="020B0604030504040204" pitchFamily="34" charset="0"/>
                <a:ea typeface="Verdana" panose="020B0604030504040204" pitchFamily="34" charset="0"/>
                <a:cs typeface="Verdana" panose="020B0604030504040204" pitchFamily="34" charset="0"/>
              </a:rPr>
              <a:t>Consumer Interface</a:t>
            </a:r>
            <a:r>
              <a:rPr lang="en-US" sz="1500" dirty="0" smtClean="0">
                <a:latin typeface="Verdana" panose="020B0604030504040204" pitchFamily="34" charset="0"/>
                <a:ea typeface="Verdana" panose="020B0604030504040204" pitchFamily="34" charset="0"/>
                <a:cs typeface="Verdana" panose="020B0604030504040204" pitchFamily="34" charset="0"/>
              </a:rPr>
              <a:t>: Interface used by component to fulfil needs for tasks to be carried out related to its purpose.  The tasks will include the evaluation of information and the providing of results.</a:t>
            </a:r>
          </a:p>
          <a:p>
            <a:pPr marL="285750" indent="-285750">
              <a:buFont typeface="Arial" panose="020B0604020202020204" pitchFamily="34" charset="0"/>
              <a:buChar char="•"/>
            </a:pPr>
            <a:r>
              <a:rPr lang="en-US" sz="1500" b="1" dirty="0" smtClean="0">
                <a:latin typeface="Verdana" panose="020B0604030504040204" pitchFamily="34" charset="0"/>
                <a:ea typeface="Verdana" panose="020B0604030504040204" pitchFamily="34" charset="0"/>
                <a:cs typeface="Verdana" panose="020B0604030504040204" pitchFamily="34" charset="0"/>
              </a:rPr>
              <a:t>Provider </a:t>
            </a:r>
            <a:r>
              <a:rPr lang="en-US" sz="1500" b="1" dirty="0" smtClean="0">
                <a:latin typeface="Verdana" panose="020B0604030504040204" pitchFamily="34" charset="0"/>
                <a:ea typeface="Verdana" panose="020B0604030504040204" pitchFamily="34" charset="0"/>
                <a:cs typeface="Verdana" panose="020B0604030504040204" pitchFamily="34" charset="0"/>
              </a:rPr>
              <a:t>Interface</a:t>
            </a:r>
            <a:r>
              <a:rPr lang="en-US" sz="1500" dirty="0" smtClean="0">
                <a:latin typeface="Verdana" panose="020B0604030504040204" pitchFamily="34" charset="0"/>
                <a:ea typeface="Verdana" panose="020B0604030504040204" pitchFamily="34" charset="0"/>
                <a:cs typeface="Verdana" panose="020B0604030504040204" pitchFamily="34" charset="0"/>
              </a:rPr>
              <a:t>: through </a:t>
            </a:r>
            <a:r>
              <a:rPr lang="en-US" sz="1500" dirty="0" smtClean="0">
                <a:latin typeface="Verdana" panose="020B0604030504040204" pitchFamily="34" charset="0"/>
                <a:ea typeface="Verdana" panose="020B0604030504040204" pitchFamily="34" charset="0"/>
                <a:cs typeface="Verdana" panose="020B0604030504040204" pitchFamily="34" charset="0"/>
              </a:rPr>
              <a:t>which a component offers a capability to carry out specific tasks related to its purpose. </a:t>
            </a:r>
          </a:p>
          <a:p>
            <a:pPr marL="285750" indent="-285750">
              <a:buFont typeface="Arial" panose="020B0604020202020204" pitchFamily="34" charset="0"/>
              <a:buChar char="•"/>
            </a:pPr>
            <a:r>
              <a:rPr lang="en-US" sz="1500" b="1" dirty="0" smtClean="0">
                <a:latin typeface="Verdana" panose="020B0604030504040204" pitchFamily="34" charset="0"/>
                <a:ea typeface="Verdana" panose="020B0604030504040204" pitchFamily="34" charset="0"/>
                <a:cs typeface="Verdana" panose="020B0604030504040204" pitchFamily="34" charset="0"/>
              </a:rPr>
              <a:t>Application Function</a:t>
            </a:r>
            <a:r>
              <a:rPr lang="en-US" sz="1500" dirty="0" smtClean="0">
                <a:latin typeface="Verdana" panose="020B0604030504040204" pitchFamily="34" charset="0"/>
                <a:ea typeface="Verdana" panose="020B0604030504040204" pitchFamily="34" charset="0"/>
                <a:cs typeface="Verdana" panose="020B0604030504040204" pitchFamily="34" charset="0"/>
              </a:rPr>
              <a:t>: Exposed through Application API and provides access to all the related to the primary business purpose of the component</a:t>
            </a:r>
          </a:p>
          <a:p>
            <a:pPr marL="285750" indent="-285750">
              <a:buFont typeface="Arial" panose="020B0604020202020204" pitchFamily="34" charset="0"/>
              <a:buChar char="•"/>
            </a:pPr>
            <a:r>
              <a:rPr lang="en-US" sz="1500" b="1" dirty="0" smtClean="0">
                <a:latin typeface="Verdana" panose="020B0604030504040204" pitchFamily="34" charset="0"/>
                <a:ea typeface="Verdana" panose="020B0604030504040204" pitchFamily="34" charset="0"/>
                <a:cs typeface="Verdana" panose="020B0604030504040204" pitchFamily="34" charset="0"/>
              </a:rPr>
              <a:t>Operations Function</a:t>
            </a:r>
            <a:r>
              <a:rPr lang="en-US" sz="1500" dirty="0" smtClean="0">
                <a:latin typeface="Verdana" panose="020B0604030504040204" pitchFamily="34" charset="0"/>
                <a:ea typeface="Verdana" panose="020B0604030504040204" pitchFamily="34" charset="0"/>
                <a:cs typeface="Verdana" panose="020B0604030504040204" pitchFamily="34" charset="0"/>
              </a:rPr>
              <a:t>: Exposed through operations API and implements the support for managing the lifecycle process for the component</a:t>
            </a:r>
          </a:p>
          <a:p>
            <a:pPr marL="285750" indent="-285750">
              <a:buFont typeface="Arial" panose="020B0604020202020204" pitchFamily="34" charset="0"/>
              <a:buChar char="•"/>
            </a:pPr>
            <a:r>
              <a:rPr lang="en-US" sz="1500" b="1" dirty="0" smtClean="0">
                <a:latin typeface="Verdana" panose="020B0604030504040204" pitchFamily="34" charset="0"/>
                <a:ea typeface="Verdana" panose="020B0604030504040204" pitchFamily="34" charset="0"/>
                <a:cs typeface="Verdana" panose="020B0604030504040204" pitchFamily="34" charset="0"/>
              </a:rPr>
              <a:t>Security Function</a:t>
            </a:r>
            <a:r>
              <a:rPr lang="en-US" sz="1500" dirty="0" smtClean="0">
                <a:latin typeface="Verdana" panose="020B0604030504040204" pitchFamily="34" charset="0"/>
                <a:ea typeface="Verdana" panose="020B0604030504040204" pitchFamily="34" charset="0"/>
                <a:cs typeface="Verdana" panose="020B0604030504040204" pitchFamily="34" charset="0"/>
              </a:rPr>
              <a:t>: Exposed through security API and </a:t>
            </a:r>
            <a:r>
              <a:rPr lang="en-US" sz="1500" dirty="0" err="1" smtClean="0">
                <a:latin typeface="Verdana" panose="020B0604030504040204" pitchFamily="34" charset="0"/>
                <a:ea typeface="Verdana" panose="020B0604030504040204" pitchFamily="34" charset="0"/>
                <a:cs typeface="Verdana" panose="020B0604030504040204" pitchFamily="34" charset="0"/>
              </a:rPr>
              <a:t>and</a:t>
            </a:r>
            <a:r>
              <a:rPr lang="en-US" sz="1500" dirty="0" smtClean="0">
                <a:latin typeface="Verdana" panose="020B0604030504040204" pitchFamily="34" charset="0"/>
                <a:ea typeface="Verdana" panose="020B0604030504040204" pitchFamily="34" charset="0"/>
                <a:cs typeface="Verdana" panose="020B0604030504040204" pitchFamily="34" charset="0"/>
              </a:rPr>
              <a:t> provides security features for the component</a:t>
            </a:r>
          </a:p>
          <a:p>
            <a:pPr marL="285750" indent="-285750">
              <a:buFont typeface="Arial" panose="020B0604020202020204" pitchFamily="34" charset="0"/>
              <a:buChar char="•"/>
            </a:pPr>
            <a:r>
              <a:rPr lang="en-US" sz="1500" b="1" dirty="0" smtClean="0">
                <a:latin typeface="Verdana" panose="020B0604030504040204" pitchFamily="34" charset="0"/>
                <a:ea typeface="Verdana" panose="020B0604030504040204" pitchFamily="34" charset="0"/>
                <a:cs typeface="Verdana" panose="020B0604030504040204" pitchFamily="34" charset="0"/>
              </a:rPr>
              <a:t>Environment Function</a:t>
            </a:r>
            <a:r>
              <a:rPr lang="en-US" sz="1500" dirty="0" smtClean="0">
                <a:latin typeface="Verdana" panose="020B0604030504040204" pitchFamily="34" charset="0"/>
                <a:ea typeface="Verdana" panose="020B0604030504040204" pitchFamily="34" charset="0"/>
                <a:cs typeface="Verdana" panose="020B0604030504040204" pitchFamily="34" charset="0"/>
              </a:rPr>
              <a:t>: Accessed through the execution environment APIs and used by the component to access the infrastructure resources that it needs to support its functionality or operations. </a:t>
            </a:r>
            <a:endParaRPr lang="en-US" sz="1500" dirty="0">
              <a:latin typeface="Verdana" panose="020B0604030504040204" pitchFamily="34" charset="0"/>
              <a:ea typeface="Verdana" panose="020B0604030504040204" pitchFamily="34" charset="0"/>
              <a:cs typeface="Verdana" panose="020B0604030504040204" pitchFamily="34" charset="0"/>
            </a:endParaRPr>
          </a:p>
        </p:txBody>
      </p:sp>
      <p:sp>
        <p:nvSpPr>
          <p:cNvPr id="9" name="TextBox 8"/>
          <p:cNvSpPr txBox="1"/>
          <p:nvPr/>
        </p:nvSpPr>
        <p:spPr>
          <a:xfrm>
            <a:off x="3886200" y="6504192"/>
            <a:ext cx="2886944" cy="369332"/>
          </a:xfrm>
          <a:prstGeom prst="rect">
            <a:avLst/>
          </a:prstGeom>
          <a:noFill/>
        </p:spPr>
        <p:txBody>
          <a:bodyPr wrap="none" rtlCol="0">
            <a:spAutoFit/>
          </a:bodyPr>
          <a:lstStyle/>
          <a:p>
            <a:r>
              <a:rPr lang="en-US" dirty="0" smtClean="0"/>
              <a:t>Reference: TMForum IG1118</a:t>
            </a:r>
            <a:endParaRPr lang="en-US" dirty="0"/>
          </a:p>
        </p:txBody>
      </p:sp>
      <p:sp>
        <p:nvSpPr>
          <p:cNvPr id="4" name="Rectangle 3"/>
          <p:cNvSpPr/>
          <p:nvPr/>
        </p:nvSpPr>
        <p:spPr>
          <a:xfrm>
            <a:off x="2292439" y="4906851"/>
            <a:ext cx="1944710" cy="121061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7811681"/>
      </p:ext>
    </p:extLst>
  </p:cSld>
  <p:clrMapOvr>
    <a:masterClrMapping/>
  </p:clrMapOvr>
  <p:transition>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49</a:t>
            </a:fld>
            <a:endParaRPr lang="en-US" dirty="0"/>
          </a:p>
        </p:txBody>
      </p:sp>
      <p:sp>
        <p:nvSpPr>
          <p:cNvPr id="3" name="Title 2"/>
          <p:cNvSpPr>
            <a:spLocks noGrp="1"/>
          </p:cNvSpPr>
          <p:nvPr>
            <p:ph type="title"/>
          </p:nvPr>
        </p:nvSpPr>
        <p:spPr/>
        <p:txBody>
          <a:bodyPr>
            <a:normAutofit fontScale="90000"/>
          </a:bodyPr>
          <a:lstStyle/>
          <a:p>
            <a:pPr algn="ctr"/>
            <a:r>
              <a:rPr lang="en-US" b="1" dirty="0" smtClean="0"/>
              <a:t>TMForum IG1118 : Concepts </a:t>
            </a:r>
            <a:endParaRPr lang="en-US" b="1" dirty="0"/>
          </a:p>
        </p:txBody>
      </p:sp>
      <p:sp>
        <p:nvSpPr>
          <p:cNvPr id="4" name="Text Placeholder 3"/>
          <p:cNvSpPr>
            <a:spLocks noGrp="1"/>
          </p:cNvSpPr>
          <p:nvPr>
            <p:ph type="body" sz="quarter" idx="10"/>
          </p:nvPr>
        </p:nvSpPr>
        <p:spPr>
          <a:xfrm>
            <a:off x="314324" y="1138238"/>
            <a:ext cx="11687175" cy="5170487"/>
          </a:xfrm>
        </p:spPr>
        <p:txBody>
          <a:bodyPr>
            <a:noAutofit/>
          </a:bodyPr>
          <a:lstStyle/>
          <a:p>
            <a:pPr marL="0" indent="0">
              <a:buNone/>
            </a:pPr>
            <a:r>
              <a:rPr lang="en-US" sz="2400" b="1" dirty="0" smtClean="0">
                <a:solidFill>
                  <a:srgbClr val="0070C0"/>
                </a:solidFill>
                <a:latin typeface="Aharoni" panose="02010803020104030203" pitchFamily="2" charset="-79"/>
                <a:cs typeface="Aharoni" panose="02010803020104030203" pitchFamily="2" charset="-79"/>
              </a:rPr>
              <a:t>MCC </a:t>
            </a:r>
            <a:r>
              <a:rPr lang="en-US" sz="2400" b="1" dirty="0" smtClean="0">
                <a:solidFill>
                  <a:schemeClr val="tx1"/>
                </a:solidFill>
                <a:latin typeface="Aharoni" panose="02010803020104030203" pitchFamily="2" charset="-79"/>
                <a:cs typeface="Aharoni" panose="02010803020104030203" pitchFamily="2" charset="-79"/>
              </a:rPr>
              <a:t>(Management &amp; Control Continuum): </a:t>
            </a:r>
          </a:p>
          <a:p>
            <a:r>
              <a:rPr lang="en-US" sz="2400" b="1" dirty="0">
                <a:solidFill>
                  <a:schemeClr val="tx1"/>
                </a:solidFill>
                <a:latin typeface="Aharoni" panose="02010803020104030203" pitchFamily="2" charset="-79"/>
                <a:cs typeface="Aharoni" panose="02010803020104030203" pitchFamily="2" charset="-79"/>
              </a:rPr>
              <a:t>F</a:t>
            </a:r>
            <a:r>
              <a:rPr lang="en-US" sz="2400" b="1" dirty="0" smtClean="0">
                <a:solidFill>
                  <a:schemeClr val="tx1"/>
                </a:solidFill>
                <a:latin typeface="Aharoni" panose="02010803020104030203" pitchFamily="2" charset="-79"/>
                <a:cs typeface="Aharoni" panose="02010803020104030203" pitchFamily="2" charset="-79"/>
              </a:rPr>
              <a:t>ocuses on </a:t>
            </a:r>
            <a:r>
              <a:rPr lang="en-US" sz="2400" b="1" dirty="0" smtClean="0">
                <a:solidFill>
                  <a:srgbClr val="0070C0"/>
                </a:solidFill>
                <a:latin typeface="Aharoni" panose="02010803020104030203" pitchFamily="2" charset="-79"/>
                <a:cs typeface="Aharoni" panose="02010803020104030203" pitchFamily="2" charset="-79"/>
              </a:rPr>
              <a:t>lifecycle operations </a:t>
            </a:r>
            <a:r>
              <a:rPr lang="en-US" sz="2400" b="1" dirty="0" smtClean="0">
                <a:solidFill>
                  <a:schemeClr val="tx1"/>
                </a:solidFill>
                <a:latin typeface="Aharoni" panose="02010803020104030203" pitchFamily="2" charset="-79"/>
                <a:cs typeface="Aharoni" panose="02010803020104030203" pitchFamily="2" charset="-79"/>
              </a:rPr>
              <a:t>of services delivered using FMO architecture.</a:t>
            </a:r>
          </a:p>
          <a:p>
            <a:r>
              <a:rPr lang="en-US" sz="2400" b="1" dirty="0" smtClean="0">
                <a:solidFill>
                  <a:srgbClr val="0070C0"/>
                </a:solidFill>
                <a:latin typeface="Aharoni" panose="02010803020104030203" pitchFamily="2" charset="-79"/>
                <a:cs typeface="Aharoni" panose="02010803020104030203" pitchFamily="2" charset="-79"/>
              </a:rPr>
              <a:t>MCC </a:t>
            </a:r>
            <a:r>
              <a:rPr lang="en-US" sz="2400" b="1" dirty="0">
                <a:solidFill>
                  <a:srgbClr val="0070C0"/>
                </a:solidFill>
                <a:latin typeface="Aharoni" panose="02010803020104030203" pitchFamily="2" charset="-79"/>
                <a:cs typeface="Aharoni" panose="02010803020104030203" pitchFamily="2" charset="-79"/>
              </a:rPr>
              <a:t>c</a:t>
            </a:r>
            <a:r>
              <a:rPr lang="en-US" sz="2400" b="1" dirty="0" smtClean="0">
                <a:solidFill>
                  <a:srgbClr val="0070C0"/>
                </a:solidFill>
                <a:latin typeface="Aharoni" panose="02010803020104030203" pitchFamily="2" charset="-79"/>
                <a:cs typeface="Aharoni" panose="02010803020104030203" pitchFamily="2" charset="-79"/>
              </a:rPr>
              <a:t>omponent</a:t>
            </a:r>
            <a:r>
              <a:rPr lang="en-US" sz="2400" b="1" dirty="0" smtClean="0">
                <a:solidFill>
                  <a:schemeClr val="tx1"/>
                </a:solidFill>
                <a:latin typeface="Aharoni" panose="02010803020104030203" pitchFamily="2" charset="-79"/>
                <a:cs typeface="Aharoni" panose="02010803020104030203" pitchFamily="2" charset="-79"/>
              </a:rPr>
              <a:t>: a component whose functional behavior would traditionally be considered as management or control or anywhere in between two. </a:t>
            </a:r>
          </a:p>
          <a:p>
            <a:r>
              <a:rPr lang="en-US" sz="2400" b="1" dirty="0" smtClean="0">
                <a:solidFill>
                  <a:srgbClr val="0070C0"/>
                </a:solidFill>
                <a:latin typeface="Aharoni" panose="02010803020104030203" pitchFamily="2" charset="-79"/>
                <a:cs typeface="Aharoni" panose="02010803020104030203" pitchFamily="2" charset="-79"/>
              </a:rPr>
              <a:t>System</a:t>
            </a:r>
            <a:r>
              <a:rPr lang="en-US" sz="2400" b="1" dirty="0" smtClean="0">
                <a:solidFill>
                  <a:schemeClr val="tx1"/>
                </a:solidFill>
                <a:latin typeface="Aharoni" panose="02010803020104030203" pitchFamily="2" charset="-79"/>
                <a:cs typeface="Aharoni" panose="02010803020104030203" pitchFamily="2" charset="-79"/>
              </a:rPr>
              <a:t>: interconnected components interacting to collectively provide some desired behavior </a:t>
            </a:r>
          </a:p>
          <a:p>
            <a:r>
              <a:rPr lang="en-US" sz="2400" b="1" dirty="0" smtClean="0">
                <a:solidFill>
                  <a:srgbClr val="0070C0"/>
                </a:solidFill>
                <a:latin typeface="Aharoni" panose="02010803020104030203" pitchFamily="2" charset="-79"/>
                <a:cs typeface="Aharoni" panose="02010803020104030203" pitchFamily="2" charset="-79"/>
              </a:rPr>
              <a:t>SW Delivery Package</a:t>
            </a:r>
            <a:r>
              <a:rPr lang="en-US" sz="2400" b="1" dirty="0" smtClean="0">
                <a:solidFill>
                  <a:schemeClr val="tx1"/>
                </a:solidFill>
                <a:latin typeface="Aharoni" panose="02010803020104030203" pitchFamily="2" charset="-79"/>
                <a:cs typeface="Aharoni" panose="02010803020104030203" pitchFamily="2" charset="-79"/>
              </a:rPr>
              <a:t>: bundling of software that is provided as a single deliverable</a:t>
            </a:r>
            <a:r>
              <a:rPr lang="en-US" sz="2400" b="1" dirty="0">
                <a:solidFill>
                  <a:schemeClr val="tx1"/>
                </a:solidFill>
                <a:latin typeface="Aharoni" panose="02010803020104030203" pitchFamily="2" charset="-79"/>
                <a:cs typeface="Aharoni" panose="02010803020104030203" pitchFamily="2" charset="-79"/>
              </a:rPr>
              <a:t>:</a:t>
            </a:r>
            <a:endParaRPr lang="en-US" sz="2400" b="1" dirty="0" smtClean="0">
              <a:solidFill>
                <a:schemeClr val="tx1"/>
              </a:solidFill>
              <a:latin typeface="Aharoni" panose="02010803020104030203" pitchFamily="2" charset="-79"/>
              <a:cs typeface="Aharoni" panose="02010803020104030203" pitchFamily="2" charset="-79"/>
            </a:endParaRPr>
          </a:p>
          <a:p>
            <a:pPr lvl="1"/>
            <a:r>
              <a:rPr lang="en-US" sz="2000" b="1" dirty="0" smtClean="0">
                <a:solidFill>
                  <a:schemeClr val="tx1"/>
                </a:solidFill>
                <a:latin typeface="Aharoni" panose="02010803020104030203" pitchFamily="2" charset="-79"/>
                <a:cs typeface="Aharoni" panose="02010803020104030203" pitchFamily="2" charset="-79"/>
              </a:rPr>
              <a:t>Consists of multiple </a:t>
            </a:r>
            <a:r>
              <a:rPr lang="en-US" sz="2000" b="1" dirty="0" smtClean="0">
                <a:solidFill>
                  <a:srgbClr val="0070C0"/>
                </a:solidFill>
                <a:latin typeface="Aharoni" panose="02010803020104030203" pitchFamily="2" charset="-79"/>
                <a:cs typeface="Aharoni" panose="02010803020104030203" pitchFamily="2" charset="-79"/>
              </a:rPr>
              <a:t>SW deployment units </a:t>
            </a:r>
          </a:p>
          <a:p>
            <a:pPr lvl="1"/>
            <a:r>
              <a:rPr lang="en-US" sz="2000" b="1" dirty="0">
                <a:solidFill>
                  <a:schemeClr val="tx1"/>
                </a:solidFill>
                <a:latin typeface="Aharoni" panose="02010803020104030203" pitchFamily="2" charset="-79"/>
                <a:cs typeface="Aharoni" panose="02010803020104030203" pitchFamily="2" charset="-79"/>
              </a:rPr>
              <a:t>SW Deployment Unit: </a:t>
            </a:r>
            <a:r>
              <a:rPr lang="en-US" sz="2000" b="1" dirty="0" smtClean="0">
                <a:solidFill>
                  <a:schemeClr val="tx1"/>
                </a:solidFill>
                <a:latin typeface="Aharoni" panose="02010803020104030203" pitchFamily="2" charset="-79"/>
                <a:cs typeface="Aharoni" panose="02010803020104030203" pitchFamily="2" charset="-79"/>
              </a:rPr>
              <a:t>a </a:t>
            </a:r>
            <a:r>
              <a:rPr lang="en-US" sz="2000" b="1" dirty="0">
                <a:solidFill>
                  <a:schemeClr val="tx1"/>
                </a:solidFill>
                <a:latin typeface="Aharoni" panose="02010803020104030203" pitchFamily="2" charset="-79"/>
                <a:cs typeface="Aharoni" panose="02010803020104030203" pitchFamily="2" charset="-79"/>
              </a:rPr>
              <a:t>single executable that when installed on an appropriate platform will run to produce emergent behavior that is considered as one or more FMO components</a:t>
            </a:r>
          </a:p>
          <a:p>
            <a:endParaRPr lang="en-US" sz="2400" dirty="0"/>
          </a:p>
        </p:txBody>
      </p:sp>
      <p:sp>
        <p:nvSpPr>
          <p:cNvPr id="5" name="TextBox 4"/>
          <p:cNvSpPr txBox="1"/>
          <p:nvPr/>
        </p:nvSpPr>
        <p:spPr>
          <a:xfrm>
            <a:off x="3886200" y="6504192"/>
            <a:ext cx="5427127" cy="369332"/>
          </a:xfrm>
          <a:prstGeom prst="rect">
            <a:avLst/>
          </a:prstGeom>
          <a:noFill/>
        </p:spPr>
        <p:txBody>
          <a:bodyPr wrap="none" rtlCol="0">
            <a:spAutoFit/>
          </a:bodyPr>
          <a:lstStyle/>
          <a:p>
            <a:r>
              <a:rPr lang="en-US" dirty="0" smtClean="0"/>
              <a:t>Reference: </a:t>
            </a:r>
            <a:r>
              <a:rPr lang="en-US" dirty="0" err="1" smtClean="0"/>
              <a:t>TMForum</a:t>
            </a:r>
            <a:r>
              <a:rPr lang="en-US" dirty="0" smtClean="0"/>
              <a:t> IG1118 (Also </a:t>
            </a:r>
            <a:r>
              <a:rPr lang="en-US" smtClean="0"/>
              <a:t>referred in ETSI ZSM)</a:t>
            </a:r>
            <a:endParaRPr lang="en-US" dirty="0"/>
          </a:p>
        </p:txBody>
      </p:sp>
    </p:spTree>
    <p:extLst>
      <p:ext uri="{BB962C8B-B14F-4D97-AF65-F5344CB8AC3E}">
        <p14:creationId xmlns:p14="http://schemas.microsoft.com/office/powerpoint/2010/main" val="1931606736"/>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Title 2"/>
          <p:cNvSpPr>
            <a:spLocks noGrp="1"/>
          </p:cNvSpPr>
          <p:nvPr>
            <p:ph type="title"/>
          </p:nvPr>
        </p:nvSpPr>
        <p:spPr/>
        <p:txBody>
          <a:bodyPr>
            <a:normAutofit fontScale="90000"/>
          </a:bodyPr>
          <a:lstStyle/>
          <a:p>
            <a:pPr algn="ctr"/>
            <a:r>
              <a:rPr lang="en-US" b="1" dirty="0" smtClean="0"/>
              <a:t>ONAP R3+ Architecture Contributions (2/3)</a:t>
            </a:r>
            <a:endParaRPr lang="en-US" dirty="0"/>
          </a:p>
        </p:txBody>
      </p:sp>
      <p:sp>
        <p:nvSpPr>
          <p:cNvPr id="7" name="Text Placeholder 6"/>
          <p:cNvSpPr>
            <a:spLocks noGrp="1"/>
          </p:cNvSpPr>
          <p:nvPr>
            <p:ph type="body" sz="quarter" idx="10"/>
          </p:nvPr>
        </p:nvSpPr>
        <p:spPr>
          <a:xfrm>
            <a:off x="314325" y="997528"/>
            <a:ext cx="11506200" cy="5311198"/>
          </a:xfrm>
        </p:spPr>
        <p:txBody>
          <a:bodyPr>
            <a:noAutofit/>
          </a:bodyPr>
          <a:lstStyle/>
          <a:p>
            <a:pPr lvl="0">
              <a:buFontTx/>
              <a:buChar char="›"/>
            </a:pPr>
            <a:r>
              <a:rPr lang="en-US" sz="2000" dirty="0">
                <a:solidFill>
                  <a:schemeClr val="tx1"/>
                </a:solidFill>
                <a:latin typeface="Aharoni" panose="02010803020104030203" pitchFamily="2" charset="-79"/>
                <a:cs typeface="Aharoni" panose="02010803020104030203" pitchFamily="2" charset="-79"/>
              </a:rPr>
              <a:t>CNCF - ONAP Microservices Approaches (</a:t>
            </a:r>
            <a:r>
              <a:rPr lang="en-US" sz="2000" dirty="0">
                <a:solidFill>
                  <a:srgbClr val="FF7C80"/>
                </a:solidFill>
                <a:latin typeface="Aharoni" panose="02010803020104030203" pitchFamily="2" charset="-79"/>
                <a:cs typeface="Aharoni" panose="02010803020104030203" pitchFamily="2" charset="-79"/>
              </a:rPr>
              <a:t>Manoj/Alex</a:t>
            </a:r>
            <a:r>
              <a:rPr lang="en-US" sz="2000" dirty="0">
                <a:solidFill>
                  <a:schemeClr val="tx1"/>
                </a:solidFill>
                <a:latin typeface="Aharoni" panose="02010803020104030203" pitchFamily="2" charset="-79"/>
                <a:cs typeface="Aharoni" panose="02010803020104030203" pitchFamily="2" charset="-79"/>
              </a:rPr>
              <a:t>) – work in progress.</a:t>
            </a:r>
          </a:p>
          <a:p>
            <a:pPr lvl="0">
              <a:buFontTx/>
              <a:buChar char="›"/>
            </a:pPr>
            <a:r>
              <a:rPr lang="en-US" sz="2000" dirty="0">
                <a:solidFill>
                  <a:schemeClr val="tx1"/>
                </a:solidFill>
                <a:latin typeface="Aharoni" panose="02010803020104030203" pitchFamily="2" charset="-79"/>
                <a:cs typeface="Aharoni" panose="02010803020104030203" pitchFamily="2" charset="-79"/>
              </a:rPr>
              <a:t>Microservices Architecture &amp; Service Mesh </a:t>
            </a:r>
            <a:r>
              <a:rPr lang="en-US" sz="2000" b="1" dirty="0">
                <a:solidFill>
                  <a:schemeClr val="tx1"/>
                </a:solidFill>
              </a:rPr>
              <a:t>(</a:t>
            </a:r>
            <a:r>
              <a:rPr lang="en-US" sz="2000" dirty="0">
                <a:solidFill>
                  <a:srgbClr val="FF7C80"/>
                </a:solidFill>
                <a:latin typeface="Aharoni" panose="02010803020104030203" pitchFamily="2" charset="-79"/>
                <a:cs typeface="Aharoni" panose="02010803020104030203" pitchFamily="2" charset="-79"/>
              </a:rPr>
              <a:t>Huabing</a:t>
            </a:r>
            <a:r>
              <a:rPr lang="en-US" sz="2000" b="1" dirty="0">
                <a:solidFill>
                  <a:schemeClr val="tx1"/>
                </a:solidFill>
              </a:rPr>
              <a:t>) </a:t>
            </a:r>
            <a:r>
              <a:rPr lang="en-US" sz="2000" dirty="0">
                <a:solidFill>
                  <a:schemeClr val="tx1"/>
                </a:solidFill>
                <a:latin typeface="Aharoni" panose="02010803020104030203" pitchFamily="2" charset="-79"/>
                <a:cs typeface="Aharoni" panose="02010803020104030203" pitchFamily="2" charset="-79"/>
              </a:rPr>
              <a:t>– initial proposal discusses but not decided yet</a:t>
            </a:r>
            <a:r>
              <a:rPr lang="en-US" sz="2000" dirty="0" smtClean="0">
                <a:solidFill>
                  <a:schemeClr val="tx1"/>
                </a:solidFill>
                <a:latin typeface="Aharoni" panose="02010803020104030203" pitchFamily="2" charset="-79"/>
                <a:cs typeface="Aharoni" panose="02010803020104030203" pitchFamily="2" charset="-79"/>
              </a:rPr>
              <a:t>.</a:t>
            </a:r>
          </a:p>
          <a:p>
            <a:pPr lvl="1"/>
            <a:r>
              <a:rPr lang="en-US" sz="1400" dirty="0" smtClean="0">
                <a:solidFill>
                  <a:schemeClr val="tx1"/>
                </a:solidFill>
                <a:latin typeface="Aharoni" panose="02010803020104030203" pitchFamily="2" charset="-79"/>
                <a:cs typeface="Aharoni" panose="02010803020104030203" pitchFamily="2" charset="-79"/>
              </a:rPr>
              <a:t>(</a:t>
            </a:r>
            <a:r>
              <a:rPr lang="en-US" sz="1400" dirty="0">
                <a:solidFill>
                  <a:schemeClr val="tx1"/>
                </a:solidFill>
                <a:latin typeface="Aharoni" panose="02010803020104030203" pitchFamily="2" charset="-79"/>
                <a:cs typeface="Aharoni" panose="02010803020104030203" pitchFamily="2" charset="-79"/>
              </a:rPr>
              <a:t>Need to ensure that the ONAP platform can handle cloud-native APIs and models (far more than ONAP components registering with </a:t>
            </a:r>
            <a:r>
              <a:rPr lang="en-US" sz="1400" dirty="0" smtClean="0">
                <a:solidFill>
                  <a:schemeClr val="tx1"/>
                </a:solidFill>
                <a:latin typeface="Aharoni" panose="02010803020104030203" pitchFamily="2" charset="-79"/>
                <a:cs typeface="Aharoni" panose="02010803020104030203" pitchFamily="2" charset="-79"/>
              </a:rPr>
              <a:t>the MSB</a:t>
            </a:r>
            <a:r>
              <a:rPr lang="en-US" sz="1400" dirty="0">
                <a:solidFill>
                  <a:schemeClr val="tx1"/>
                </a:solidFill>
                <a:latin typeface="Aharoni" panose="02010803020104030203" pitchFamily="2" charset="-79"/>
                <a:cs typeface="Aharoni" panose="02010803020104030203" pitchFamily="2" charset="-79"/>
              </a:rPr>
              <a:t>)</a:t>
            </a:r>
          </a:p>
          <a:p>
            <a:pPr lvl="0">
              <a:buFontTx/>
              <a:buChar char="›"/>
            </a:pPr>
            <a:r>
              <a:rPr lang="en-US" sz="2000" dirty="0">
                <a:solidFill>
                  <a:schemeClr val="tx1"/>
                </a:solidFill>
                <a:latin typeface="Aharoni" panose="02010803020104030203" pitchFamily="2" charset="-79"/>
                <a:cs typeface="Aharoni" panose="02010803020104030203" pitchFamily="2" charset="-79"/>
              </a:rPr>
              <a:t>Recursive Service Orchestration in ONAP (</a:t>
            </a:r>
            <a:r>
              <a:rPr lang="en-US" sz="2000" dirty="0">
                <a:solidFill>
                  <a:srgbClr val="FF7C80"/>
                </a:solidFill>
                <a:latin typeface="Aharoni" panose="02010803020104030203" pitchFamily="2" charset="-79"/>
                <a:cs typeface="Aharoni" panose="02010803020104030203" pitchFamily="2" charset="-79"/>
              </a:rPr>
              <a:t>Gil</a:t>
            </a:r>
            <a:r>
              <a:rPr lang="en-US" sz="2000" dirty="0">
                <a:solidFill>
                  <a:schemeClr val="tx1"/>
                </a:solidFill>
                <a:latin typeface="Aharoni" panose="02010803020104030203" pitchFamily="2" charset="-79"/>
                <a:cs typeface="Aharoni" panose="02010803020104030203" pitchFamily="2" charset="-79"/>
              </a:rPr>
              <a:t>) – near completion (revise &amp; resubmit).</a:t>
            </a:r>
          </a:p>
          <a:p>
            <a:pPr lvl="0">
              <a:buFontTx/>
              <a:buChar char="›"/>
            </a:pPr>
            <a:r>
              <a:rPr lang="en-US" sz="2000" dirty="0">
                <a:solidFill>
                  <a:schemeClr val="tx1"/>
                </a:solidFill>
                <a:latin typeface="Aharoni" panose="02010803020104030203" pitchFamily="2" charset="-79"/>
                <a:cs typeface="Aharoni" panose="02010803020104030203" pitchFamily="2" charset="-79"/>
              </a:rPr>
              <a:t>Plug an ETSI VNF Manager into the ONAP architecture (</a:t>
            </a:r>
            <a:r>
              <a:rPr lang="en-US" sz="2000" dirty="0">
                <a:solidFill>
                  <a:srgbClr val="FF7C80"/>
                </a:solidFill>
                <a:latin typeface="Aharoni" panose="02010803020104030203" pitchFamily="2" charset="-79"/>
                <a:cs typeface="Aharoni" panose="02010803020104030203" pitchFamily="2" charset="-79"/>
              </a:rPr>
              <a:t>Gil</a:t>
            </a:r>
            <a:r>
              <a:rPr lang="en-US" sz="2000" dirty="0">
                <a:solidFill>
                  <a:schemeClr val="tx1"/>
                </a:solidFill>
                <a:latin typeface="Aharoni" panose="02010803020104030203" pitchFamily="2" charset="-79"/>
                <a:cs typeface="Aharoni" panose="02010803020104030203" pitchFamily="2" charset="-79"/>
              </a:rPr>
              <a:t>) – discussion only, closed.</a:t>
            </a:r>
          </a:p>
          <a:p>
            <a:pPr lvl="0">
              <a:buFontTx/>
              <a:buChar char="›"/>
            </a:pPr>
            <a:r>
              <a:rPr lang="en-US" sz="2000" dirty="0">
                <a:solidFill>
                  <a:schemeClr val="tx1"/>
                </a:solidFill>
                <a:latin typeface="Aharoni" panose="02010803020104030203" pitchFamily="2" charset="-79"/>
                <a:cs typeface="Aharoni" panose="02010803020104030203" pitchFamily="2" charset="-79"/>
              </a:rPr>
              <a:t>ETSI NFV update (TOSCA NFV profile, IFA, SOL, TOSCA-YANG mapping) (</a:t>
            </a:r>
            <a:r>
              <a:rPr lang="en-US" sz="2000" dirty="0" err="1">
                <a:solidFill>
                  <a:srgbClr val="FF7C80"/>
                </a:solidFill>
                <a:latin typeface="Aharoni" panose="02010803020104030203" pitchFamily="2" charset="-79"/>
                <a:cs typeface="Aharoni" panose="02010803020104030203" pitchFamily="2" charset="-79"/>
              </a:rPr>
              <a:t>Thinh</a:t>
            </a:r>
            <a:r>
              <a:rPr lang="en-US" sz="2000" dirty="0">
                <a:solidFill>
                  <a:schemeClr val="tx1"/>
                </a:solidFill>
                <a:latin typeface="Aharoni" panose="02010803020104030203" pitchFamily="2" charset="-79"/>
                <a:cs typeface="Aharoni" panose="02010803020104030203" pitchFamily="2" charset="-79"/>
              </a:rPr>
              <a:t>) – done.</a:t>
            </a:r>
          </a:p>
          <a:p>
            <a:pPr lvl="0">
              <a:buFontTx/>
              <a:buChar char="›"/>
            </a:pPr>
            <a:r>
              <a:rPr lang="en-US" sz="2000" dirty="0">
                <a:solidFill>
                  <a:schemeClr val="tx1"/>
                </a:solidFill>
                <a:latin typeface="Aharoni" panose="02010803020104030203" pitchFamily="2" charset="-79"/>
                <a:cs typeface="Aharoni" panose="02010803020104030203" pitchFamily="2" charset="-79"/>
              </a:rPr>
              <a:t>Multi-Cloud Architecture update: SDN-OC, SDN-UC and SDN-GC integration (</a:t>
            </a:r>
            <a:r>
              <a:rPr lang="en-US" sz="2000" dirty="0">
                <a:solidFill>
                  <a:srgbClr val="FF7C80"/>
                </a:solidFill>
                <a:latin typeface="Aharoni" panose="02010803020104030203" pitchFamily="2" charset="-79"/>
                <a:cs typeface="Aharoni" panose="02010803020104030203" pitchFamily="2" charset="-79"/>
              </a:rPr>
              <a:t>Ramki</a:t>
            </a:r>
            <a:r>
              <a:rPr lang="en-US" sz="2000" dirty="0">
                <a:solidFill>
                  <a:schemeClr val="tx1"/>
                </a:solidFill>
                <a:latin typeface="Aharoni" panose="02010803020104030203" pitchFamily="2" charset="-79"/>
                <a:cs typeface="Aharoni" panose="02010803020104030203" pitchFamily="2" charset="-79"/>
              </a:rPr>
              <a:t>) – work in progress.</a:t>
            </a:r>
          </a:p>
          <a:p>
            <a:pPr lvl="0">
              <a:buFontTx/>
              <a:buChar char="›"/>
            </a:pPr>
            <a:r>
              <a:rPr lang="en-US" sz="2000" dirty="0">
                <a:solidFill>
                  <a:schemeClr val="tx1"/>
                </a:solidFill>
                <a:latin typeface="Aharoni" panose="02010803020104030203" pitchFamily="2" charset="-79"/>
                <a:cs typeface="Aharoni" panose="02010803020104030203" pitchFamily="2" charset="-79"/>
              </a:rPr>
              <a:t>External ONAP APIs update beyond Beijing (</a:t>
            </a:r>
            <a:r>
              <a:rPr lang="en-US" sz="2000" dirty="0">
                <a:solidFill>
                  <a:srgbClr val="FF7C80"/>
                </a:solidFill>
                <a:latin typeface="Aharoni" panose="02010803020104030203" pitchFamily="2" charset="-79"/>
                <a:cs typeface="Aharoni" panose="02010803020104030203" pitchFamily="2" charset="-79"/>
              </a:rPr>
              <a:t>Andy Mayer</a:t>
            </a:r>
            <a:r>
              <a:rPr lang="en-US" sz="2000" dirty="0">
                <a:solidFill>
                  <a:schemeClr val="tx1"/>
                </a:solidFill>
                <a:latin typeface="Aharoni" panose="02010803020104030203" pitchFamily="2" charset="-79"/>
                <a:cs typeface="Aharoni" panose="02010803020104030203" pitchFamily="2" charset="-79"/>
              </a:rPr>
              <a:t>) – work in progress.</a:t>
            </a:r>
          </a:p>
          <a:p>
            <a:pPr lvl="0">
              <a:buFontTx/>
              <a:buChar char="›"/>
            </a:pPr>
            <a:r>
              <a:rPr lang="en-US" sz="2000" dirty="0">
                <a:solidFill>
                  <a:schemeClr val="tx1"/>
                </a:solidFill>
                <a:latin typeface="Aharoni" panose="02010803020104030203" pitchFamily="2" charset="-79"/>
                <a:cs typeface="Aharoni" panose="02010803020104030203" pitchFamily="2" charset="-79"/>
              </a:rPr>
              <a:t>Real-time Data Events Streaming and Processing(RESP) (</a:t>
            </a:r>
            <a:r>
              <a:rPr lang="en-US" sz="2000" dirty="0">
                <a:solidFill>
                  <a:srgbClr val="FF7C80"/>
                </a:solidFill>
                <a:latin typeface="Aharoni" panose="02010803020104030203" pitchFamily="2" charset="-79"/>
                <a:cs typeface="Aharoni" panose="02010803020104030203" pitchFamily="2" charset="-79"/>
              </a:rPr>
              <a:t>Parviz</a:t>
            </a:r>
            <a:r>
              <a:rPr lang="en-US" sz="2000" dirty="0">
                <a:solidFill>
                  <a:schemeClr val="tx1"/>
                </a:solidFill>
                <a:latin typeface="Aharoni" panose="02010803020104030203" pitchFamily="2" charset="-79"/>
                <a:cs typeface="Aharoni" panose="02010803020104030203" pitchFamily="2" charset="-79"/>
              </a:rPr>
              <a:t>) – updated proposal was </a:t>
            </a:r>
            <a:r>
              <a:rPr lang="en-US" sz="2000" dirty="0" smtClean="0">
                <a:solidFill>
                  <a:schemeClr val="tx1"/>
                </a:solidFill>
                <a:latin typeface="Aharoni" panose="02010803020104030203" pitchFamily="2" charset="-79"/>
                <a:cs typeface="Aharoni" panose="02010803020104030203" pitchFamily="2" charset="-79"/>
              </a:rPr>
              <a:t>presented at the ARC call on </a:t>
            </a:r>
            <a:r>
              <a:rPr lang="en-US" sz="2000" dirty="0">
                <a:solidFill>
                  <a:schemeClr val="tx1"/>
                </a:solidFill>
                <a:latin typeface="Aharoni" panose="02010803020104030203" pitchFamily="2" charset="-79"/>
                <a:cs typeface="Aharoni" panose="02010803020104030203" pitchFamily="2" charset="-79"/>
              </a:rPr>
              <a:t>April </a:t>
            </a:r>
            <a:r>
              <a:rPr lang="en-US" sz="2000" dirty="0" smtClean="0">
                <a:solidFill>
                  <a:schemeClr val="tx1"/>
                </a:solidFill>
                <a:latin typeface="Aharoni" panose="02010803020104030203" pitchFamily="2" charset="-79"/>
                <a:cs typeface="Aharoni" panose="02010803020104030203" pitchFamily="2" charset="-79"/>
              </a:rPr>
              <a:t>24th.</a:t>
            </a:r>
            <a:endParaRPr lang="en-US" sz="2000" dirty="0">
              <a:solidFill>
                <a:schemeClr val="tx1"/>
              </a:solidFill>
              <a:latin typeface="Aharoni" panose="02010803020104030203" pitchFamily="2" charset="-79"/>
              <a:cs typeface="Aharoni" panose="02010803020104030203" pitchFamily="2" charset="-79"/>
            </a:endParaRPr>
          </a:p>
          <a:p>
            <a:pPr>
              <a:buFontTx/>
              <a:buChar char="›"/>
            </a:pPr>
            <a:r>
              <a:rPr lang="en-US" sz="2000" dirty="0">
                <a:solidFill>
                  <a:schemeClr val="tx1"/>
                </a:solidFill>
                <a:latin typeface="Aharoni" panose="02010803020104030203" pitchFamily="2" charset="-79"/>
                <a:cs typeface="Aharoni" panose="02010803020104030203" pitchFamily="2" charset="-79"/>
              </a:rPr>
              <a:t>SO/DO orchestration architecture (</a:t>
            </a:r>
            <a:r>
              <a:rPr lang="en-US" sz="2000" dirty="0">
                <a:solidFill>
                  <a:srgbClr val="FF7C80"/>
                </a:solidFill>
                <a:latin typeface="Aharoni" panose="02010803020104030203" pitchFamily="2" charset="-79"/>
                <a:cs typeface="Aharoni" panose="02010803020104030203" pitchFamily="2" charset="-79"/>
              </a:rPr>
              <a:t>Susana</a:t>
            </a:r>
            <a:r>
              <a:rPr lang="en-US" sz="2000" dirty="0">
                <a:solidFill>
                  <a:schemeClr val="tx1"/>
                </a:solidFill>
                <a:latin typeface="Aharoni" panose="02010803020104030203" pitchFamily="2" charset="-79"/>
                <a:cs typeface="Aharoni" panose="02010803020104030203" pitchFamily="2" charset="-79"/>
              </a:rPr>
              <a:t>) - work in progress.</a:t>
            </a:r>
          </a:p>
          <a:p>
            <a:pPr>
              <a:buFontTx/>
              <a:buChar char="›"/>
            </a:pPr>
            <a:endParaRPr lang="en-US" sz="2400" dirty="0"/>
          </a:p>
        </p:txBody>
      </p:sp>
    </p:spTree>
    <p:extLst>
      <p:ext uri="{BB962C8B-B14F-4D97-AF65-F5344CB8AC3E}">
        <p14:creationId xmlns:p14="http://schemas.microsoft.com/office/powerpoint/2010/main" val="1526338239"/>
      </p:ext>
    </p:extLst>
  </p:cSld>
  <p:clrMapOvr>
    <a:masterClrMapping/>
  </p:clrMapOvr>
  <p:transition>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b="1" dirty="0" smtClean="0"/>
              <a:t>Suggested Changes in ONAP </a:t>
            </a:r>
            <a:endParaRPr lang="en-US" b="1" dirty="0"/>
          </a:p>
        </p:txBody>
      </p:sp>
      <p:sp>
        <p:nvSpPr>
          <p:cNvPr id="8" name="TextBox 7"/>
          <p:cNvSpPr txBox="1"/>
          <p:nvPr/>
        </p:nvSpPr>
        <p:spPr>
          <a:xfrm>
            <a:off x="-27939" y="1143000"/>
            <a:ext cx="12192000" cy="5078313"/>
          </a:xfrm>
          <a:prstGeom prst="rect">
            <a:avLst/>
          </a:prstGeom>
          <a:noFill/>
        </p:spPr>
        <p:txBody>
          <a:bodyPr wrap="square" rtlCol="0">
            <a:spAutoFit/>
          </a:bodyPr>
          <a:lstStyle/>
          <a:p>
            <a:pPr marL="285750" indent="-285750">
              <a:buFont typeface="Arial" panose="020B0604020202020204" pitchFamily="34" charset="0"/>
              <a:buChar char="•"/>
            </a:pPr>
            <a:r>
              <a:rPr lang="en-US" sz="2800" b="1" dirty="0" smtClean="0">
                <a:latin typeface="Aharoni" panose="02010803020104030203" pitchFamily="2" charset="-79"/>
                <a:cs typeface="Aharoni" panose="02010803020104030203" pitchFamily="2" charset="-79"/>
              </a:rPr>
              <a:t>Refactoring</a:t>
            </a:r>
            <a:r>
              <a:rPr lang="en-US" sz="2800" b="1" dirty="0" smtClean="0">
                <a:solidFill>
                  <a:srgbClr val="0070C0"/>
                </a:solidFill>
                <a:latin typeface="Aharoni" panose="02010803020104030203" pitchFamily="2" charset="-79"/>
                <a:cs typeface="Aharoni" panose="02010803020104030203" pitchFamily="2" charset="-79"/>
              </a:rPr>
              <a:t> </a:t>
            </a:r>
            <a:r>
              <a:rPr lang="en-US" sz="2800" b="1" dirty="0" smtClean="0">
                <a:latin typeface="Aharoni" panose="02010803020104030203" pitchFamily="2" charset="-79"/>
                <a:cs typeface="Aharoni" panose="02010803020104030203" pitchFamily="2" charset="-79"/>
              </a:rPr>
              <a:t>of ONAP </a:t>
            </a:r>
            <a:r>
              <a:rPr lang="en-US" sz="2800" b="1" dirty="0" err="1" smtClean="0">
                <a:latin typeface="Aharoni" panose="02010803020104030203" pitchFamily="2" charset="-79"/>
                <a:cs typeface="Aharoni" panose="02010803020104030203" pitchFamily="2" charset="-79"/>
              </a:rPr>
              <a:t>miroservices</a:t>
            </a:r>
            <a:r>
              <a:rPr lang="en-US" sz="2800" b="1" dirty="0" smtClean="0">
                <a:latin typeface="Aharoni" panose="02010803020104030203" pitchFamily="2" charset="-79"/>
                <a:cs typeface="Aharoni" panose="02010803020104030203" pitchFamily="2" charset="-79"/>
              </a:rPr>
              <a:t> inline with the </a:t>
            </a:r>
          </a:p>
          <a:p>
            <a:pPr marL="800100" lvl="1" indent="-342900">
              <a:buFont typeface="Courier New" panose="02070309020205020404" pitchFamily="49" charset="0"/>
              <a:buChar char="o"/>
            </a:pPr>
            <a:r>
              <a:rPr lang="en-US" sz="2000" b="1" dirty="0" smtClean="0">
                <a:solidFill>
                  <a:srgbClr val="0070C0"/>
                </a:solidFill>
                <a:latin typeface="Aharoni" panose="02010803020104030203" pitchFamily="2" charset="-79"/>
                <a:cs typeface="Aharoni" panose="02010803020104030203" pitchFamily="2" charset="-79"/>
              </a:rPr>
              <a:t>FMO, </a:t>
            </a:r>
            <a:r>
              <a:rPr lang="en-US" sz="2000" b="1" dirty="0" smtClean="0">
                <a:latin typeface="Aharoni" panose="02010803020104030203" pitchFamily="2" charset="-79"/>
                <a:cs typeface="Aharoni" panose="02010803020104030203" pitchFamily="2" charset="-79"/>
              </a:rPr>
              <a:t>and </a:t>
            </a:r>
          </a:p>
          <a:p>
            <a:pPr marL="800100" lvl="1" indent="-342900">
              <a:buFont typeface="Courier New" panose="02070309020205020404" pitchFamily="49" charset="0"/>
              <a:buChar char="o"/>
            </a:pPr>
            <a:r>
              <a:rPr lang="en-US" sz="2000" b="1" dirty="0" smtClean="0">
                <a:solidFill>
                  <a:srgbClr val="0070C0"/>
                </a:solidFill>
                <a:latin typeface="Aharoni" panose="02010803020104030203" pitchFamily="2" charset="-79"/>
                <a:cs typeface="Aharoni" panose="02010803020104030203" pitchFamily="2" charset="-79"/>
              </a:rPr>
              <a:t>MCC </a:t>
            </a:r>
            <a:r>
              <a:rPr lang="en-US" sz="2000" b="1" dirty="0" smtClean="0">
                <a:latin typeface="Aharoni" panose="02010803020104030203" pitchFamily="2" charset="-79"/>
                <a:cs typeface="Aharoni" panose="02010803020104030203" pitchFamily="2" charset="-79"/>
              </a:rPr>
              <a:t>concepts </a:t>
            </a:r>
          </a:p>
          <a:p>
            <a:pPr marL="285750" indent="-285750">
              <a:buFont typeface="Arial" panose="020B0604020202020204" pitchFamily="34" charset="0"/>
              <a:buChar char="•"/>
            </a:pPr>
            <a:r>
              <a:rPr lang="en-US" sz="2800" b="1" dirty="0" smtClean="0">
                <a:latin typeface="Aharoni" panose="02010803020104030203" pitchFamily="2" charset="-79"/>
                <a:cs typeface="Aharoni" panose="02010803020104030203" pitchFamily="2" charset="-79"/>
              </a:rPr>
              <a:t>Refactoring of APIs across </a:t>
            </a:r>
            <a:r>
              <a:rPr lang="en-US" sz="2800" b="1" dirty="0" err="1" smtClean="0">
                <a:latin typeface="Aharoni" panose="02010803020104030203" pitchFamily="2" charset="-79"/>
                <a:cs typeface="Aharoni" panose="02010803020104030203" pitchFamily="2" charset="-79"/>
              </a:rPr>
              <a:t>microservices</a:t>
            </a:r>
            <a:r>
              <a:rPr lang="en-US" sz="2800" b="1" dirty="0" smtClean="0">
                <a:latin typeface="Aharoni" panose="02010803020104030203" pitchFamily="2" charset="-79"/>
                <a:cs typeface="Aharoni" panose="02010803020104030203" pitchFamily="2" charset="-79"/>
              </a:rPr>
              <a:t> in several categories:</a:t>
            </a:r>
          </a:p>
          <a:p>
            <a:pPr marL="914400" lvl="1" indent="-457200">
              <a:buFont typeface="Courier New" panose="02070309020205020404" pitchFamily="49" charset="0"/>
              <a:buChar char="o"/>
            </a:pPr>
            <a:r>
              <a:rPr lang="en-US" sz="2000" b="1" dirty="0" smtClean="0">
                <a:solidFill>
                  <a:srgbClr val="0070C0"/>
                </a:solidFill>
                <a:latin typeface="Aharoni" panose="02010803020104030203" pitchFamily="2" charset="-79"/>
                <a:cs typeface="Aharoni" panose="02010803020104030203" pitchFamily="2" charset="-79"/>
              </a:rPr>
              <a:t>Security</a:t>
            </a:r>
            <a:r>
              <a:rPr lang="en-US" sz="2000" b="1" dirty="0" smtClean="0">
                <a:latin typeface="Aharoni" panose="02010803020104030203" pitchFamily="2" charset="-79"/>
                <a:cs typeface="Aharoni" panose="02010803020104030203" pitchFamily="2" charset="-79"/>
              </a:rPr>
              <a:t>, </a:t>
            </a:r>
          </a:p>
          <a:p>
            <a:pPr marL="914400" lvl="1" indent="-457200">
              <a:buFont typeface="Courier New" panose="02070309020205020404" pitchFamily="49" charset="0"/>
              <a:buChar char="o"/>
            </a:pPr>
            <a:r>
              <a:rPr lang="en-US" sz="2000" b="1" dirty="0" smtClean="0">
                <a:solidFill>
                  <a:srgbClr val="0070C0"/>
                </a:solidFill>
                <a:latin typeface="Aharoni" panose="02010803020104030203" pitchFamily="2" charset="-79"/>
                <a:cs typeface="Aharoni" panose="02010803020104030203" pitchFamily="2" charset="-79"/>
              </a:rPr>
              <a:t>Operation</a:t>
            </a:r>
            <a:r>
              <a:rPr lang="en-US" sz="2000" b="1" dirty="0" smtClean="0">
                <a:latin typeface="Aharoni" panose="02010803020104030203" pitchFamily="2" charset="-79"/>
                <a:cs typeface="Aharoni" panose="02010803020104030203" pitchFamily="2" charset="-79"/>
              </a:rPr>
              <a:t>, </a:t>
            </a:r>
          </a:p>
          <a:p>
            <a:pPr marL="914400" lvl="1" indent="-457200">
              <a:buFont typeface="Courier New" panose="02070309020205020404" pitchFamily="49" charset="0"/>
              <a:buChar char="o"/>
            </a:pPr>
            <a:r>
              <a:rPr lang="en-US" sz="2000" b="1" dirty="0" smtClean="0">
                <a:solidFill>
                  <a:srgbClr val="0070C0"/>
                </a:solidFill>
                <a:latin typeface="Aharoni" panose="02010803020104030203" pitchFamily="2" charset="-79"/>
                <a:cs typeface="Aharoni" panose="02010803020104030203" pitchFamily="2" charset="-79"/>
              </a:rPr>
              <a:t>Application</a:t>
            </a:r>
            <a:r>
              <a:rPr lang="en-US" sz="2000" b="1" dirty="0" smtClean="0">
                <a:latin typeface="Aharoni" panose="02010803020104030203" pitchFamily="2" charset="-79"/>
                <a:cs typeface="Aharoni" panose="02010803020104030203" pitchFamily="2" charset="-79"/>
              </a:rPr>
              <a:t> and </a:t>
            </a:r>
          </a:p>
          <a:p>
            <a:pPr marL="914400" lvl="1" indent="-457200">
              <a:buFont typeface="Courier New" panose="02070309020205020404" pitchFamily="49" charset="0"/>
              <a:buChar char="o"/>
            </a:pPr>
            <a:r>
              <a:rPr lang="en-US" sz="2000" b="1" dirty="0" smtClean="0">
                <a:solidFill>
                  <a:srgbClr val="0070C0"/>
                </a:solidFill>
                <a:latin typeface="Aharoni" panose="02010803020104030203" pitchFamily="2" charset="-79"/>
                <a:cs typeface="Aharoni" panose="02010803020104030203" pitchFamily="2" charset="-79"/>
              </a:rPr>
              <a:t>Environment</a:t>
            </a:r>
            <a:r>
              <a:rPr lang="en-US" sz="2000" b="1" dirty="0" smtClean="0">
                <a:latin typeface="Aharoni" panose="02010803020104030203" pitchFamily="2" charset="-79"/>
                <a:cs typeface="Aharoni" panose="02010803020104030203" pitchFamily="2" charset="-79"/>
              </a:rPr>
              <a:t> </a:t>
            </a:r>
          </a:p>
          <a:p>
            <a:pPr marL="285750" indent="-285750">
              <a:buFont typeface="Arial" panose="020B0604020202020204" pitchFamily="34" charset="0"/>
              <a:buChar char="•"/>
            </a:pPr>
            <a:r>
              <a:rPr lang="en-US" sz="2800" b="1" dirty="0" smtClean="0">
                <a:latin typeface="Aharoni" panose="02010803020104030203" pitchFamily="2" charset="-79"/>
                <a:cs typeface="Aharoni" panose="02010803020104030203" pitchFamily="2" charset="-79"/>
              </a:rPr>
              <a:t>Alignment of </a:t>
            </a:r>
            <a:r>
              <a:rPr lang="en-US" sz="2800" b="1" dirty="0" err="1" smtClean="0">
                <a:latin typeface="Aharoni" panose="02010803020104030203" pitchFamily="2" charset="-79"/>
                <a:cs typeface="Aharoni" panose="02010803020104030203" pitchFamily="2" charset="-79"/>
              </a:rPr>
              <a:t>microservices</a:t>
            </a:r>
            <a:r>
              <a:rPr lang="en-US" sz="2800" b="1" dirty="0" smtClean="0">
                <a:latin typeface="Aharoni" panose="02010803020104030203" pitchFamily="2" charset="-79"/>
                <a:cs typeface="Aharoni" panose="02010803020104030203" pitchFamily="2" charset="-79"/>
              </a:rPr>
              <a:t> APIs with </a:t>
            </a:r>
            <a:r>
              <a:rPr lang="en-US" sz="2800" b="1" dirty="0" smtClean="0">
                <a:solidFill>
                  <a:srgbClr val="0070C0"/>
                </a:solidFill>
                <a:latin typeface="Aharoni" panose="02010803020104030203" pitchFamily="2" charset="-79"/>
                <a:cs typeface="Aharoni" panose="02010803020104030203" pitchFamily="2" charset="-79"/>
              </a:rPr>
              <a:t>External API </a:t>
            </a:r>
          </a:p>
          <a:p>
            <a:pPr marL="285750" indent="-285750">
              <a:buFont typeface="Arial" panose="020B0604020202020204" pitchFamily="34" charset="0"/>
              <a:buChar char="•"/>
            </a:pPr>
            <a:r>
              <a:rPr lang="en-US" sz="2800" b="1" dirty="0" smtClean="0">
                <a:latin typeface="Aharoni" panose="02010803020104030203" pitchFamily="2" charset="-79"/>
                <a:cs typeface="Aharoni" panose="02010803020104030203" pitchFamily="2" charset="-79"/>
              </a:rPr>
              <a:t>A means for </a:t>
            </a:r>
            <a:r>
              <a:rPr lang="en-US" sz="2800" b="1" dirty="0" err="1" smtClean="0">
                <a:latin typeface="Aharoni" panose="02010803020104030203" pitchFamily="2" charset="-79"/>
                <a:cs typeface="Aharoni" panose="02010803020104030203" pitchFamily="2" charset="-79"/>
              </a:rPr>
              <a:t>microservices</a:t>
            </a:r>
            <a:r>
              <a:rPr lang="en-US" sz="2800" b="1" dirty="0" smtClean="0">
                <a:latin typeface="Aharoni" panose="02010803020104030203" pitchFamily="2" charset="-79"/>
                <a:cs typeface="Aharoni" panose="02010803020104030203" pitchFamily="2" charset="-79"/>
              </a:rPr>
              <a:t> to express capabilities in a </a:t>
            </a:r>
            <a:r>
              <a:rPr lang="en-US" sz="2800" b="1" dirty="0" smtClean="0">
                <a:solidFill>
                  <a:srgbClr val="0070C0"/>
                </a:solidFill>
                <a:latin typeface="Aharoni" panose="02010803020104030203" pitchFamily="2" charset="-79"/>
                <a:cs typeface="Aharoni" panose="02010803020104030203" pitchFamily="2" charset="-79"/>
              </a:rPr>
              <a:t>catalog</a:t>
            </a:r>
          </a:p>
          <a:p>
            <a:pPr marL="914400" lvl="1" indent="-457200">
              <a:buFont typeface="Courier New" panose="02070309020205020404" pitchFamily="49" charset="0"/>
              <a:buChar char="o"/>
            </a:pPr>
            <a:r>
              <a:rPr lang="en-US" sz="2000" b="1" dirty="0" smtClean="0">
                <a:latin typeface="Aharoni" panose="02010803020104030203" pitchFamily="2" charset="-79"/>
                <a:cs typeface="Aharoni" panose="02010803020104030203" pitchFamily="2" charset="-79"/>
              </a:rPr>
              <a:t>to enable appropriate assembly  </a:t>
            </a:r>
          </a:p>
          <a:p>
            <a:pPr marL="914400" lvl="1" indent="-457200">
              <a:buFont typeface="Courier New" panose="02070309020205020404" pitchFamily="49" charset="0"/>
              <a:buChar char="o"/>
            </a:pPr>
            <a:r>
              <a:rPr lang="en-US" sz="2000" b="1" dirty="0" smtClean="0">
                <a:latin typeface="Aharoni" panose="02010803020104030203" pitchFamily="2" charset="-79"/>
                <a:cs typeface="Aharoni" panose="02010803020104030203" pitchFamily="2" charset="-79"/>
              </a:rPr>
              <a:t>MSB capability limited to end-point registration, not capability registration </a:t>
            </a:r>
          </a:p>
          <a:p>
            <a:pPr marL="285750" indent="-285750">
              <a:buFont typeface="Arial" panose="020B0604020202020204" pitchFamily="34" charset="0"/>
              <a:buChar char="•"/>
            </a:pPr>
            <a:r>
              <a:rPr lang="en-US" sz="2800" b="1" dirty="0">
                <a:latin typeface="Aharoni" panose="02010803020104030203" pitchFamily="2" charset="-79"/>
                <a:cs typeface="Aharoni" panose="02010803020104030203" pitchFamily="2" charset="-79"/>
              </a:rPr>
              <a:t>I</a:t>
            </a:r>
            <a:r>
              <a:rPr lang="en-US" sz="2800" b="1" dirty="0" smtClean="0">
                <a:latin typeface="Aharoni" panose="02010803020104030203" pitchFamily="2" charset="-79"/>
                <a:cs typeface="Aharoni" panose="02010803020104030203" pitchFamily="2" charset="-79"/>
              </a:rPr>
              <a:t>nteraction between components governed through </a:t>
            </a:r>
            <a:r>
              <a:rPr lang="en-US" sz="2800" b="1" dirty="0" smtClean="0">
                <a:solidFill>
                  <a:srgbClr val="0070C0"/>
                </a:solidFill>
                <a:latin typeface="Aharoni" panose="02010803020104030203" pitchFamily="2" charset="-79"/>
                <a:cs typeface="Aharoni" panose="02010803020104030203" pitchFamily="2" charset="-79"/>
              </a:rPr>
              <a:t>policy</a:t>
            </a:r>
            <a:r>
              <a:rPr lang="en-US" sz="2800" b="1" dirty="0" smtClean="0">
                <a:latin typeface="Aharoni" panose="02010803020104030203" pitchFamily="2" charset="-79"/>
                <a:cs typeface="Aharoni" panose="02010803020104030203" pitchFamily="2" charset="-79"/>
              </a:rPr>
              <a:t> </a:t>
            </a:r>
          </a:p>
          <a:p>
            <a:pPr marL="800100" lvl="1" indent="-342900">
              <a:buFont typeface="Courier New" panose="02070309020205020404" pitchFamily="49" charset="0"/>
              <a:buChar char="o"/>
            </a:pPr>
            <a:r>
              <a:rPr lang="en-US" sz="2000" b="1" dirty="0" smtClean="0">
                <a:latin typeface="Aharoni" panose="02010803020104030203" pitchFamily="2" charset="-79"/>
                <a:cs typeface="Aharoni" panose="02010803020104030203" pitchFamily="2" charset="-79"/>
              </a:rPr>
              <a:t>already available through configuration Policy</a:t>
            </a:r>
            <a:endParaRPr lang="en-US" sz="2400" b="1" dirty="0" smtClean="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412629600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pPr algn="ctr"/>
            <a:r>
              <a:rPr lang="en-US" b="1" dirty="0" smtClean="0"/>
              <a:t>Approach 3: Cloud Native Microservices</a:t>
            </a:r>
            <a:endParaRPr lang="en-US" b="1" dirty="0"/>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51</a:t>
            </a:fld>
            <a:endParaRPr lang="en-US" dirty="0"/>
          </a:p>
        </p:txBody>
      </p:sp>
    </p:spTree>
    <p:extLst>
      <p:ext uri="{BB962C8B-B14F-4D97-AF65-F5344CB8AC3E}">
        <p14:creationId xmlns:p14="http://schemas.microsoft.com/office/powerpoint/2010/main" val="3279255221"/>
      </p:ext>
    </p:extLst>
  </p:cSld>
  <p:clrMapOvr>
    <a:masterClrMapping/>
  </p:clrMapOvr>
  <p:transition>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52</a:t>
            </a:fld>
            <a:endParaRPr lang="en-US" dirty="0"/>
          </a:p>
        </p:txBody>
      </p:sp>
      <p:sp>
        <p:nvSpPr>
          <p:cNvPr id="3" name="Title 2"/>
          <p:cNvSpPr>
            <a:spLocks noGrp="1"/>
          </p:cNvSpPr>
          <p:nvPr>
            <p:ph type="title"/>
          </p:nvPr>
        </p:nvSpPr>
        <p:spPr/>
        <p:txBody>
          <a:bodyPr>
            <a:normAutofit fontScale="90000"/>
          </a:bodyPr>
          <a:lstStyle/>
          <a:p>
            <a:pPr algn="ctr"/>
            <a:r>
              <a:rPr lang="en-US" b="1" dirty="0" smtClean="0"/>
              <a:t>Cloud Native </a:t>
            </a:r>
            <a:r>
              <a:rPr lang="en-US" b="1" dirty="0"/>
              <a:t>M</a:t>
            </a:r>
            <a:r>
              <a:rPr lang="en-US" b="1" dirty="0" smtClean="0"/>
              <a:t>icroservices</a:t>
            </a:r>
            <a:endParaRPr lang="en-US" b="1" dirty="0"/>
          </a:p>
        </p:txBody>
      </p:sp>
      <p:sp>
        <p:nvSpPr>
          <p:cNvPr id="4" name="Text Placeholder 3"/>
          <p:cNvSpPr>
            <a:spLocks noGrp="1"/>
          </p:cNvSpPr>
          <p:nvPr>
            <p:ph type="body" sz="quarter" idx="10"/>
          </p:nvPr>
        </p:nvSpPr>
        <p:spPr>
          <a:xfrm>
            <a:off x="228600" y="1138238"/>
            <a:ext cx="11947462" cy="5386051"/>
          </a:xfrm>
        </p:spPr>
        <p:txBody>
          <a:bodyPr>
            <a:normAutofit fontScale="77500" lnSpcReduction="20000"/>
          </a:bodyPr>
          <a:lstStyle/>
          <a:p>
            <a:pPr>
              <a:lnSpc>
                <a:spcPct val="150000"/>
              </a:lnSpc>
            </a:pPr>
            <a:r>
              <a:rPr lang="en-US" sz="2900" b="1" dirty="0" smtClean="0">
                <a:solidFill>
                  <a:schemeClr val="tx1"/>
                </a:solidFill>
                <a:latin typeface="Aharoni" panose="02010803020104030203" pitchFamily="2" charset="-79"/>
                <a:cs typeface="Aharoni" panose="02010803020104030203" pitchFamily="2" charset="-79"/>
              </a:rPr>
              <a:t>Microservices designed with cloud native principles in mind </a:t>
            </a:r>
          </a:p>
          <a:p>
            <a:pPr>
              <a:lnSpc>
                <a:spcPct val="150000"/>
              </a:lnSpc>
            </a:pPr>
            <a:r>
              <a:rPr lang="en-US" sz="2900" b="1" dirty="0" smtClean="0">
                <a:solidFill>
                  <a:schemeClr val="tx1"/>
                </a:solidFill>
                <a:latin typeface="Aharoni" panose="02010803020104030203" pitchFamily="2" charset="-79"/>
                <a:cs typeface="Aharoni" panose="02010803020104030203" pitchFamily="2" charset="-79"/>
              </a:rPr>
              <a:t>Twelve factor principles (see backup slides)</a:t>
            </a:r>
            <a:endParaRPr lang="en-US" sz="2900" b="1" dirty="0">
              <a:solidFill>
                <a:schemeClr val="tx1"/>
              </a:solidFill>
              <a:latin typeface="Aharoni" panose="02010803020104030203" pitchFamily="2" charset="-79"/>
              <a:cs typeface="Aharoni" panose="02010803020104030203" pitchFamily="2" charset="-79"/>
            </a:endParaRPr>
          </a:p>
          <a:p>
            <a:pPr lvl="1">
              <a:lnSpc>
                <a:spcPct val="150000"/>
              </a:lnSpc>
            </a:pPr>
            <a:r>
              <a:rPr lang="en-US" sz="2000" b="1" dirty="0" smtClean="0">
                <a:solidFill>
                  <a:schemeClr val="tx1"/>
                </a:solidFill>
                <a:latin typeface="Aharoni" panose="02010803020104030203" pitchFamily="2" charset="-79"/>
                <a:cs typeface="Aharoni" panose="02010803020104030203" pitchFamily="2" charset="-79"/>
              </a:rPr>
              <a:t>not necessarily cloud native, but general MS principles </a:t>
            </a:r>
          </a:p>
          <a:p>
            <a:pPr>
              <a:lnSpc>
                <a:spcPct val="150000"/>
              </a:lnSpc>
            </a:pPr>
            <a:r>
              <a:rPr lang="en-US" sz="2900" b="1" dirty="0" smtClean="0">
                <a:solidFill>
                  <a:schemeClr val="tx1"/>
                </a:solidFill>
                <a:latin typeface="Aharoni" panose="02010803020104030203" pitchFamily="2" charset="-79"/>
                <a:cs typeface="Aharoni" panose="02010803020104030203" pitchFamily="2" charset="-79"/>
              </a:rPr>
              <a:t>CNCF currently is tool-focused that work with </a:t>
            </a:r>
          </a:p>
          <a:p>
            <a:pPr lvl="1">
              <a:lnSpc>
                <a:spcPct val="150000"/>
              </a:lnSpc>
            </a:pPr>
            <a:r>
              <a:rPr lang="en-US" sz="2000" b="1" dirty="0" smtClean="0">
                <a:solidFill>
                  <a:schemeClr val="tx1"/>
                </a:solidFill>
                <a:latin typeface="Aharoni" panose="02010803020104030203" pitchFamily="2" charset="-79"/>
                <a:cs typeface="Aharoni" panose="02010803020104030203" pitchFamily="2" charset="-79"/>
              </a:rPr>
              <a:t>COEs and </a:t>
            </a:r>
            <a:r>
              <a:rPr lang="en-US" sz="2000" b="1" dirty="0" err="1" smtClean="0">
                <a:solidFill>
                  <a:schemeClr val="tx1"/>
                </a:solidFill>
                <a:latin typeface="Aharoni" panose="02010803020104030203" pitchFamily="2" charset="-79"/>
                <a:cs typeface="Aharoni" panose="02010803020104030203" pitchFamily="2" charset="-79"/>
              </a:rPr>
              <a:t>dockerized</a:t>
            </a:r>
            <a:r>
              <a:rPr lang="en-US" sz="2000" b="1" dirty="0" smtClean="0">
                <a:solidFill>
                  <a:schemeClr val="tx1"/>
                </a:solidFill>
                <a:latin typeface="Aharoni" panose="02010803020104030203" pitchFamily="2" charset="-79"/>
                <a:cs typeface="Aharoni" panose="02010803020104030203" pitchFamily="2" charset="-79"/>
              </a:rPr>
              <a:t> containers </a:t>
            </a:r>
            <a:endParaRPr lang="en-US" sz="2000" b="1" dirty="0">
              <a:solidFill>
                <a:schemeClr val="tx1"/>
              </a:solidFill>
              <a:latin typeface="Aharoni" panose="02010803020104030203" pitchFamily="2" charset="-79"/>
              <a:cs typeface="Aharoni" panose="02010803020104030203" pitchFamily="2" charset="-79"/>
            </a:endParaRPr>
          </a:p>
          <a:p>
            <a:pPr lvl="1">
              <a:lnSpc>
                <a:spcPct val="150000"/>
              </a:lnSpc>
            </a:pPr>
            <a:r>
              <a:rPr lang="en-US" sz="2000" b="1" dirty="0">
                <a:solidFill>
                  <a:schemeClr val="tx1"/>
                </a:solidFill>
                <a:latin typeface="Aharoni" panose="02010803020104030203" pitchFamily="2" charset="-79"/>
                <a:cs typeface="Aharoni" panose="02010803020104030203" pitchFamily="2" charset="-79"/>
              </a:rPr>
              <a:t>ONAP already uses some of these toolsets (+)</a:t>
            </a:r>
          </a:p>
          <a:p>
            <a:pPr>
              <a:lnSpc>
                <a:spcPct val="150000"/>
              </a:lnSpc>
            </a:pPr>
            <a:r>
              <a:rPr lang="en-US" sz="2400" b="1" dirty="0" smtClean="0">
                <a:solidFill>
                  <a:srgbClr val="FF0000"/>
                </a:solidFill>
                <a:latin typeface="Aharoni" panose="02010803020104030203" pitchFamily="2" charset="-79"/>
                <a:cs typeface="Aharoni" panose="02010803020104030203" pitchFamily="2" charset="-79"/>
              </a:rPr>
              <a:t>What is missing? </a:t>
            </a:r>
            <a:endParaRPr lang="en-US" sz="2400" b="1" dirty="0">
              <a:solidFill>
                <a:srgbClr val="FF0000"/>
              </a:solidFill>
              <a:latin typeface="Aharoni" panose="02010803020104030203" pitchFamily="2" charset="-79"/>
              <a:cs typeface="Aharoni" panose="02010803020104030203" pitchFamily="2" charset="-79"/>
            </a:endParaRPr>
          </a:p>
          <a:p>
            <a:pPr lvl="1">
              <a:lnSpc>
                <a:spcPct val="150000"/>
              </a:lnSpc>
            </a:pPr>
            <a:r>
              <a:rPr lang="en-US" sz="2000" b="1" dirty="0" smtClean="0">
                <a:solidFill>
                  <a:schemeClr val="tx1"/>
                </a:solidFill>
                <a:latin typeface="Aharoni" panose="02010803020104030203" pitchFamily="2" charset="-79"/>
                <a:cs typeface="Aharoni" panose="02010803020104030203" pitchFamily="2" charset="-79"/>
              </a:rPr>
              <a:t>A framework integrating these toolsets for implementing MS</a:t>
            </a:r>
          </a:p>
          <a:p>
            <a:pPr lvl="1">
              <a:lnSpc>
                <a:spcPct val="150000"/>
              </a:lnSpc>
            </a:pPr>
            <a:r>
              <a:rPr lang="en-US" sz="2100" b="1" dirty="0" smtClean="0">
                <a:solidFill>
                  <a:schemeClr val="tx1"/>
                </a:solidFill>
                <a:latin typeface="Aharoni" panose="02010803020104030203" pitchFamily="2" charset="-79"/>
                <a:cs typeface="Aharoni" panose="02010803020104030203" pitchFamily="2" charset="-79"/>
              </a:rPr>
              <a:t>No CNCF modelling tools for </a:t>
            </a:r>
            <a:r>
              <a:rPr lang="en-US" sz="2100" b="1" dirty="0">
                <a:solidFill>
                  <a:schemeClr val="tx1"/>
                </a:solidFill>
                <a:latin typeface="Aharoni" panose="02010803020104030203" pitchFamily="2" charset="-79"/>
                <a:cs typeface="Aharoni" panose="02010803020104030203" pitchFamily="2" charset="-79"/>
              </a:rPr>
              <a:t>MS other than what COE </a:t>
            </a:r>
            <a:r>
              <a:rPr lang="en-US" sz="2100" b="1" dirty="0" smtClean="0">
                <a:solidFill>
                  <a:schemeClr val="tx1"/>
                </a:solidFill>
                <a:latin typeface="Aharoni" panose="02010803020104030203" pitchFamily="2" charset="-79"/>
                <a:cs typeface="Aharoni" panose="02010803020104030203" pitchFamily="2" charset="-79"/>
              </a:rPr>
              <a:t>provides</a:t>
            </a:r>
            <a:endParaRPr lang="en-US" sz="2100" b="1" dirty="0">
              <a:solidFill>
                <a:schemeClr val="tx1"/>
              </a:solidFill>
              <a:latin typeface="Aharoni" panose="02010803020104030203" pitchFamily="2" charset="-79"/>
              <a:cs typeface="Aharoni" panose="02010803020104030203" pitchFamily="2" charset="-79"/>
            </a:endParaRPr>
          </a:p>
          <a:p>
            <a:r>
              <a:rPr lang="en-US" sz="2500" b="1" dirty="0">
                <a:solidFill>
                  <a:srgbClr val="0070C0"/>
                </a:solidFill>
                <a:latin typeface="Aharoni" panose="02010803020104030203" pitchFamily="2" charset="-79"/>
                <a:cs typeface="Aharoni" panose="02010803020104030203" pitchFamily="2" charset="-79"/>
              </a:rPr>
              <a:t>Helm Charts</a:t>
            </a:r>
            <a:r>
              <a:rPr lang="en-US" sz="2500" b="1" dirty="0">
                <a:solidFill>
                  <a:schemeClr val="tx1"/>
                </a:solidFill>
                <a:latin typeface="Aharoni" panose="02010803020104030203" pitchFamily="2" charset="-79"/>
                <a:cs typeface="Aharoni" panose="02010803020104030203" pitchFamily="2" charset="-79"/>
              </a:rPr>
              <a:t>: </a:t>
            </a:r>
            <a:r>
              <a:rPr lang="en-US" sz="2500" b="1" dirty="0" smtClean="0">
                <a:solidFill>
                  <a:schemeClr val="tx1"/>
                </a:solidFill>
                <a:latin typeface="Aharoni" panose="02010803020104030203" pitchFamily="2" charset="-79"/>
                <a:cs typeface="Aharoni" panose="02010803020104030203" pitchFamily="2" charset="-79"/>
              </a:rPr>
              <a:t>simplifies packaging/deployment of apps </a:t>
            </a:r>
            <a:r>
              <a:rPr lang="en-US" sz="2500" b="1" dirty="0">
                <a:solidFill>
                  <a:schemeClr val="tx1"/>
                </a:solidFill>
                <a:latin typeface="Aharoni" panose="02010803020104030203" pitchFamily="2" charset="-79"/>
                <a:cs typeface="Aharoni" panose="02010803020104030203" pitchFamily="2" charset="-79"/>
              </a:rPr>
              <a:t>on </a:t>
            </a:r>
            <a:r>
              <a:rPr lang="en-US" sz="2600" b="1" dirty="0" smtClean="0">
                <a:solidFill>
                  <a:schemeClr val="tx1"/>
                </a:solidFill>
                <a:latin typeface="Aharoni" panose="02010803020104030203" pitchFamily="2" charset="-79"/>
                <a:cs typeface="Aharoni" panose="02010803020104030203" pitchFamily="2" charset="-79"/>
              </a:rPr>
              <a:t>K8S</a:t>
            </a:r>
            <a:endParaRPr lang="en-US" sz="2600" b="1" dirty="0">
              <a:solidFill>
                <a:schemeClr val="tx1"/>
              </a:solidFill>
              <a:latin typeface="Aharoni" panose="02010803020104030203" pitchFamily="2" charset="-79"/>
              <a:cs typeface="Aharoni" panose="02010803020104030203" pitchFamily="2" charset="-79"/>
            </a:endParaRPr>
          </a:p>
          <a:p>
            <a:pPr>
              <a:lnSpc>
                <a:spcPct val="150000"/>
              </a:lnSpc>
            </a:pPr>
            <a:r>
              <a:rPr lang="en-US" sz="2400" b="1" dirty="0" err="1" smtClean="0">
                <a:solidFill>
                  <a:srgbClr val="0070C0"/>
                </a:solidFill>
                <a:latin typeface="Aharoni" panose="02010803020104030203" pitchFamily="2" charset="-79"/>
                <a:cs typeface="Aharoni" panose="02010803020104030203" pitchFamily="2" charset="-79"/>
              </a:rPr>
              <a:t>gRPC</a:t>
            </a:r>
            <a:r>
              <a:rPr lang="en-US" sz="2400" b="1" dirty="0" smtClean="0">
                <a:solidFill>
                  <a:srgbClr val="0070C0"/>
                </a:solidFill>
                <a:latin typeface="Aharoni" panose="02010803020104030203" pitchFamily="2" charset="-79"/>
                <a:cs typeface="Aharoni" panose="02010803020104030203" pitchFamily="2" charset="-79"/>
              </a:rPr>
              <a:t>/</a:t>
            </a:r>
            <a:r>
              <a:rPr lang="en-US" sz="2400" b="1" dirty="0" err="1" smtClean="0">
                <a:solidFill>
                  <a:srgbClr val="0070C0"/>
                </a:solidFill>
                <a:latin typeface="Aharoni" panose="02010803020104030203" pitchFamily="2" charset="-79"/>
                <a:cs typeface="Aharoni" panose="02010803020104030203" pitchFamily="2" charset="-79"/>
              </a:rPr>
              <a:t>gNMI</a:t>
            </a:r>
            <a:r>
              <a:rPr lang="en-US" sz="2400" b="1" dirty="0" smtClean="0">
                <a:solidFill>
                  <a:srgbClr val="0070C0"/>
                </a:solidFill>
                <a:latin typeface="Aharoni" panose="02010803020104030203" pitchFamily="2" charset="-79"/>
                <a:cs typeface="Aharoni" panose="02010803020104030203" pitchFamily="2" charset="-79"/>
              </a:rPr>
              <a:t>/</a:t>
            </a:r>
            <a:r>
              <a:rPr lang="en-US" sz="2400" b="1" dirty="0" err="1" smtClean="0">
                <a:solidFill>
                  <a:srgbClr val="0070C0"/>
                </a:solidFill>
                <a:latin typeface="Aharoni" panose="02010803020104030203" pitchFamily="2" charset="-79"/>
                <a:cs typeface="Aharoni" panose="02010803020104030203" pitchFamily="2" charset="-79"/>
              </a:rPr>
              <a:t>etc</a:t>
            </a:r>
            <a:r>
              <a:rPr lang="en-US" sz="2400" b="1" dirty="0" smtClean="0">
                <a:solidFill>
                  <a:srgbClr val="0070C0"/>
                </a:solidFill>
                <a:latin typeface="Aharoni" panose="02010803020104030203" pitchFamily="2" charset="-79"/>
                <a:cs typeface="Aharoni" panose="02010803020104030203" pitchFamily="2" charset="-79"/>
              </a:rPr>
              <a:t>:</a:t>
            </a:r>
            <a:r>
              <a:rPr lang="en-US" sz="2400" b="1" dirty="0" smtClean="0">
                <a:solidFill>
                  <a:schemeClr val="tx1"/>
                </a:solidFill>
                <a:latin typeface="Aharoni" panose="02010803020104030203" pitchFamily="2" charset="-79"/>
                <a:cs typeface="Aharoni" panose="02010803020104030203" pitchFamily="2" charset="-79"/>
              </a:rPr>
              <a:t> more efficient than </a:t>
            </a:r>
            <a:r>
              <a:rPr lang="en-US" sz="2400" b="1" dirty="0" smtClean="0">
                <a:solidFill>
                  <a:srgbClr val="0070C0"/>
                </a:solidFill>
                <a:latin typeface="Aharoni" panose="02010803020104030203" pitchFamily="2" charset="-79"/>
                <a:cs typeface="Aharoni" panose="02010803020104030203" pitchFamily="2" charset="-79"/>
              </a:rPr>
              <a:t>REST APIs</a:t>
            </a:r>
          </a:p>
          <a:p>
            <a:pPr lvl="1">
              <a:lnSpc>
                <a:spcPct val="150000"/>
              </a:lnSpc>
            </a:pPr>
            <a:r>
              <a:rPr lang="en-US" sz="2000" b="1" dirty="0" smtClean="0">
                <a:solidFill>
                  <a:srgbClr val="0070C0"/>
                </a:solidFill>
                <a:latin typeface="Aharoni" panose="02010803020104030203" pitchFamily="2" charset="-79"/>
                <a:cs typeface="Aharoni" panose="02010803020104030203" pitchFamily="2" charset="-79"/>
              </a:rPr>
              <a:t> </a:t>
            </a:r>
            <a:r>
              <a:rPr lang="en-US" sz="1800" b="1" dirty="0" smtClean="0">
                <a:solidFill>
                  <a:schemeClr val="tx1"/>
                </a:solidFill>
                <a:latin typeface="Aharoni" panose="02010803020104030203" pitchFamily="2" charset="-79"/>
                <a:cs typeface="Aharoni" panose="02010803020104030203" pitchFamily="2" charset="-79"/>
              </a:rPr>
              <a:t>ONAP may start using this for </a:t>
            </a:r>
            <a:r>
              <a:rPr lang="en-US" sz="1800" b="1" dirty="0" err="1" smtClean="0">
                <a:solidFill>
                  <a:schemeClr val="tx1"/>
                </a:solidFill>
                <a:latin typeface="Aharoni" panose="02010803020104030203" pitchFamily="2" charset="-79"/>
                <a:cs typeface="Aharoni" panose="02010803020104030203" pitchFamily="2" charset="-79"/>
              </a:rPr>
              <a:t>microservices</a:t>
            </a:r>
            <a:r>
              <a:rPr lang="en-US" sz="1800" b="1" dirty="0" smtClean="0">
                <a:solidFill>
                  <a:schemeClr val="tx1"/>
                </a:solidFill>
                <a:latin typeface="Aharoni" panose="02010803020104030203" pitchFamily="2" charset="-79"/>
                <a:cs typeface="Aharoni" panose="02010803020104030203" pitchFamily="2" charset="-79"/>
              </a:rPr>
              <a:t> communications</a:t>
            </a:r>
          </a:p>
        </p:txBody>
      </p:sp>
    </p:spTree>
    <p:extLst>
      <p:ext uri="{BB962C8B-B14F-4D97-AF65-F5344CB8AC3E}">
        <p14:creationId xmlns:p14="http://schemas.microsoft.com/office/powerpoint/2010/main" val="3768621647"/>
      </p:ext>
    </p:extLst>
  </p:cSld>
  <p:clrMapOvr>
    <a:masterClrMapping/>
  </p:clrMapOvr>
  <p:transition>
    <p:wipe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53</a:t>
            </a:fld>
            <a:endParaRPr lang="en-US" dirty="0"/>
          </a:p>
        </p:txBody>
      </p:sp>
      <p:sp>
        <p:nvSpPr>
          <p:cNvPr id="3" name="Title 2"/>
          <p:cNvSpPr>
            <a:spLocks noGrp="1"/>
          </p:cNvSpPr>
          <p:nvPr>
            <p:ph type="title"/>
          </p:nvPr>
        </p:nvSpPr>
        <p:spPr/>
        <p:txBody>
          <a:bodyPr>
            <a:normAutofit fontScale="90000"/>
          </a:bodyPr>
          <a:lstStyle/>
          <a:p>
            <a:pPr algn="ctr"/>
            <a:r>
              <a:rPr lang="en-US" b="1" dirty="0" smtClean="0"/>
              <a:t>ONAP Migration towards a Cloud-Native Architecture</a:t>
            </a:r>
            <a:endParaRPr lang="en-US" b="1" dirty="0"/>
          </a:p>
        </p:txBody>
      </p:sp>
      <p:sp>
        <p:nvSpPr>
          <p:cNvPr id="4" name="Text Placeholder 3"/>
          <p:cNvSpPr>
            <a:spLocks noGrp="1"/>
          </p:cNvSpPr>
          <p:nvPr>
            <p:ph type="body" sz="quarter" idx="10"/>
          </p:nvPr>
        </p:nvSpPr>
        <p:spPr>
          <a:xfrm>
            <a:off x="0" y="1138238"/>
            <a:ext cx="12176062" cy="5386051"/>
          </a:xfrm>
        </p:spPr>
        <p:txBody>
          <a:bodyPr>
            <a:normAutofit/>
          </a:bodyPr>
          <a:lstStyle/>
          <a:p>
            <a:r>
              <a:rPr lang="en-US" b="1" dirty="0" smtClean="0">
                <a:solidFill>
                  <a:schemeClr val="tx1"/>
                </a:solidFill>
                <a:latin typeface="Aharoni" panose="02010803020104030203" pitchFamily="2" charset="-79"/>
                <a:cs typeface="Aharoni" panose="02010803020104030203" pitchFamily="2" charset="-79"/>
              </a:rPr>
              <a:t>ONAP </a:t>
            </a:r>
            <a:r>
              <a:rPr lang="en-US" b="1" dirty="0" err="1" smtClean="0">
                <a:solidFill>
                  <a:schemeClr val="tx1"/>
                </a:solidFill>
                <a:latin typeface="Aharoni" panose="02010803020104030203" pitchFamily="2" charset="-79"/>
                <a:cs typeface="Aharoni" panose="02010803020104030203" pitchFamily="2" charset="-79"/>
              </a:rPr>
              <a:t>microservices</a:t>
            </a:r>
            <a:r>
              <a:rPr lang="en-US" b="1" dirty="0" smtClean="0">
                <a:solidFill>
                  <a:schemeClr val="tx1"/>
                </a:solidFill>
                <a:latin typeface="Aharoni" panose="02010803020104030203" pitchFamily="2" charset="-79"/>
                <a:cs typeface="Aharoni" panose="02010803020104030203" pitchFamily="2" charset="-79"/>
              </a:rPr>
              <a:t> are not designed to </a:t>
            </a:r>
            <a:r>
              <a:rPr lang="en-US" b="1" dirty="0">
                <a:solidFill>
                  <a:schemeClr val="tx1"/>
                </a:solidFill>
                <a:latin typeface="Aharoni" panose="02010803020104030203" pitchFamily="2" charset="-79"/>
                <a:cs typeface="Aharoni" panose="02010803020104030203" pitchFamily="2" charset="-79"/>
              </a:rPr>
              <a:t>be </a:t>
            </a:r>
            <a:r>
              <a:rPr lang="en-US" b="1" dirty="0" smtClean="0">
                <a:solidFill>
                  <a:srgbClr val="0070C0"/>
                </a:solidFill>
                <a:latin typeface="Aharoni" panose="02010803020104030203" pitchFamily="2" charset="-79"/>
                <a:cs typeface="Aharoni" panose="02010803020104030203" pitchFamily="2" charset="-79"/>
              </a:rPr>
              <a:t>cloud-native</a:t>
            </a:r>
            <a:r>
              <a:rPr lang="en-US" b="1" dirty="0">
                <a:solidFill>
                  <a:schemeClr val="tx1"/>
                </a:solidFill>
                <a:latin typeface="Aharoni" panose="02010803020104030203" pitchFamily="2" charset="-79"/>
                <a:cs typeface="Aharoni" panose="02010803020104030203" pitchFamily="2" charset="-79"/>
              </a:rPr>
              <a:t>. </a:t>
            </a:r>
            <a:endParaRPr lang="en-US" b="1" dirty="0" smtClean="0">
              <a:solidFill>
                <a:schemeClr val="tx1"/>
              </a:solidFill>
              <a:latin typeface="Aharoni" panose="02010803020104030203" pitchFamily="2" charset="-79"/>
              <a:cs typeface="Aharoni" panose="02010803020104030203" pitchFamily="2" charset="-79"/>
            </a:endParaRPr>
          </a:p>
          <a:p>
            <a:r>
              <a:rPr lang="en-US" b="1" dirty="0">
                <a:solidFill>
                  <a:schemeClr val="tx1"/>
                </a:solidFill>
                <a:latin typeface="Aharoni" panose="02010803020104030203" pitchFamily="2" charset="-79"/>
                <a:cs typeface="Aharoni" panose="02010803020104030203" pitchFamily="2" charset="-79"/>
              </a:rPr>
              <a:t>I</a:t>
            </a:r>
            <a:r>
              <a:rPr lang="en-US" b="1" dirty="0" smtClean="0">
                <a:solidFill>
                  <a:schemeClr val="tx1"/>
                </a:solidFill>
                <a:latin typeface="Aharoni" panose="02010803020104030203" pitchFamily="2" charset="-79"/>
                <a:cs typeface="Aharoni" panose="02010803020104030203" pitchFamily="2" charset="-79"/>
              </a:rPr>
              <a:t>mportant design considerations: </a:t>
            </a:r>
            <a:endParaRPr lang="en-US" b="1" dirty="0">
              <a:solidFill>
                <a:schemeClr val="tx1"/>
              </a:solidFill>
              <a:latin typeface="Aharoni" panose="02010803020104030203" pitchFamily="2" charset="-79"/>
              <a:cs typeface="Aharoni" panose="02010803020104030203" pitchFamily="2" charset="-79"/>
            </a:endParaRPr>
          </a:p>
          <a:p>
            <a:pPr marL="800100" lvl="1" indent="-342900">
              <a:buFont typeface="+mj-lt"/>
              <a:buAutoNum type="arabicPeriod"/>
            </a:pPr>
            <a:r>
              <a:rPr lang="en-US" b="1" dirty="0">
                <a:solidFill>
                  <a:schemeClr val="tx1"/>
                </a:solidFill>
                <a:latin typeface="Aharoni" panose="02010803020104030203" pitchFamily="2" charset="-79"/>
                <a:cs typeface="Aharoni" panose="02010803020104030203" pitchFamily="2" charset="-79"/>
              </a:rPr>
              <a:t>Leverage the cloud characteristics like </a:t>
            </a:r>
            <a:r>
              <a:rPr lang="en-US" b="1" dirty="0">
                <a:solidFill>
                  <a:srgbClr val="0070C0"/>
                </a:solidFill>
                <a:latin typeface="Aharoni" panose="02010803020104030203" pitchFamily="2" charset="-79"/>
                <a:cs typeface="Aharoni" panose="02010803020104030203" pitchFamily="2" charset="-79"/>
              </a:rPr>
              <a:t>scaling</a:t>
            </a:r>
            <a:r>
              <a:rPr lang="en-US" b="1" dirty="0">
                <a:solidFill>
                  <a:schemeClr val="tx1"/>
                </a:solidFill>
                <a:latin typeface="Aharoni" panose="02010803020104030203" pitchFamily="2" charset="-79"/>
                <a:cs typeface="Aharoni" panose="02010803020104030203" pitchFamily="2" charset="-79"/>
              </a:rPr>
              <a:t>, </a:t>
            </a:r>
            <a:r>
              <a:rPr lang="en-US" b="1" dirty="0">
                <a:solidFill>
                  <a:srgbClr val="0070C0"/>
                </a:solidFill>
                <a:latin typeface="Aharoni" panose="02010803020104030203" pitchFamily="2" charset="-79"/>
                <a:cs typeface="Aharoni" panose="02010803020104030203" pitchFamily="2" charset="-79"/>
              </a:rPr>
              <a:t>healing</a:t>
            </a:r>
            <a:r>
              <a:rPr lang="en-US" b="1" dirty="0">
                <a:solidFill>
                  <a:schemeClr val="tx1"/>
                </a:solidFill>
                <a:latin typeface="Aharoni" panose="02010803020104030203" pitchFamily="2" charset="-79"/>
                <a:cs typeface="Aharoni" panose="02010803020104030203" pitchFamily="2" charset="-79"/>
              </a:rPr>
              <a:t> and </a:t>
            </a:r>
            <a:r>
              <a:rPr lang="en-US" b="1" dirty="0">
                <a:solidFill>
                  <a:srgbClr val="0070C0"/>
                </a:solidFill>
                <a:latin typeface="Aharoni" panose="02010803020104030203" pitchFamily="2" charset="-79"/>
                <a:cs typeface="Aharoni" panose="02010803020104030203" pitchFamily="2" charset="-79"/>
              </a:rPr>
              <a:t>migration</a:t>
            </a:r>
            <a:r>
              <a:rPr lang="en-US" b="1" dirty="0">
                <a:solidFill>
                  <a:schemeClr val="tx1"/>
                </a:solidFill>
                <a:latin typeface="Aharoni" panose="02010803020104030203" pitchFamily="2" charset="-79"/>
                <a:cs typeface="Aharoni" panose="02010803020104030203" pitchFamily="2" charset="-79"/>
              </a:rPr>
              <a:t> (handling lifecycle management operations)</a:t>
            </a:r>
          </a:p>
          <a:p>
            <a:pPr marL="800100" lvl="1" indent="-342900">
              <a:buFont typeface="+mj-lt"/>
              <a:buAutoNum type="arabicPeriod"/>
            </a:pPr>
            <a:r>
              <a:rPr lang="en-US" b="1" dirty="0">
                <a:solidFill>
                  <a:srgbClr val="0070C0"/>
                </a:solidFill>
                <a:latin typeface="Aharoni" panose="02010803020104030203" pitchFamily="2" charset="-79"/>
                <a:cs typeface="Aharoni" panose="02010803020104030203" pitchFamily="2" charset="-79"/>
              </a:rPr>
              <a:t>Version</a:t>
            </a:r>
            <a:r>
              <a:rPr lang="en-US" b="1" dirty="0">
                <a:solidFill>
                  <a:schemeClr val="tx1"/>
                </a:solidFill>
                <a:latin typeface="Aharoni" panose="02010803020104030203" pitchFamily="2" charset="-79"/>
                <a:cs typeface="Aharoni" panose="02010803020104030203" pitchFamily="2" charset="-79"/>
              </a:rPr>
              <a:t> and </a:t>
            </a:r>
            <a:r>
              <a:rPr lang="en-US" b="1" dirty="0">
                <a:solidFill>
                  <a:srgbClr val="0070C0"/>
                </a:solidFill>
                <a:latin typeface="Aharoni" panose="02010803020104030203" pitchFamily="2" charset="-79"/>
                <a:cs typeface="Aharoni" panose="02010803020104030203" pitchFamily="2" charset="-79"/>
              </a:rPr>
              <a:t>Update handling </a:t>
            </a:r>
            <a:r>
              <a:rPr lang="en-US" b="1" dirty="0">
                <a:solidFill>
                  <a:schemeClr val="tx1"/>
                </a:solidFill>
                <a:latin typeface="Aharoni" panose="02010803020104030203" pitchFamily="2" charset="-79"/>
                <a:cs typeface="Aharoni" panose="02010803020104030203" pitchFamily="2" charset="-79"/>
              </a:rPr>
              <a:t>without impacting the functionality </a:t>
            </a:r>
          </a:p>
          <a:p>
            <a:pPr marL="800100" lvl="1" indent="-342900">
              <a:buFont typeface="+mj-lt"/>
              <a:buAutoNum type="arabicPeriod"/>
            </a:pPr>
            <a:r>
              <a:rPr lang="en-US" b="1" dirty="0">
                <a:solidFill>
                  <a:srgbClr val="0070C0"/>
                </a:solidFill>
                <a:latin typeface="Aharoni" panose="02010803020104030203" pitchFamily="2" charset="-79"/>
                <a:cs typeface="Aharoni" panose="02010803020104030203" pitchFamily="2" charset="-79"/>
              </a:rPr>
              <a:t>Always On </a:t>
            </a:r>
            <a:r>
              <a:rPr lang="en-US" b="1" dirty="0">
                <a:solidFill>
                  <a:schemeClr val="tx1"/>
                </a:solidFill>
                <a:latin typeface="Aharoni" panose="02010803020104030203" pitchFamily="2" charset="-79"/>
                <a:cs typeface="Aharoni" panose="02010803020104030203" pitchFamily="2" charset="-79"/>
              </a:rPr>
              <a:t>Availability </a:t>
            </a:r>
          </a:p>
          <a:p>
            <a:pPr marL="800100" lvl="1" indent="-342900">
              <a:buFont typeface="+mj-lt"/>
              <a:buAutoNum type="arabicPeriod"/>
            </a:pPr>
            <a:r>
              <a:rPr lang="en-US" b="1" dirty="0">
                <a:solidFill>
                  <a:srgbClr val="0070C0"/>
                </a:solidFill>
                <a:latin typeface="Aharoni" panose="02010803020104030203" pitchFamily="2" charset="-79"/>
                <a:cs typeface="Aharoni" panose="02010803020104030203" pitchFamily="2" charset="-79"/>
              </a:rPr>
              <a:t>Portable</a:t>
            </a:r>
            <a:r>
              <a:rPr lang="en-US" b="1" dirty="0">
                <a:solidFill>
                  <a:schemeClr val="tx1"/>
                </a:solidFill>
                <a:latin typeface="Aharoni" panose="02010803020104030203" pitchFamily="2" charset="-79"/>
                <a:cs typeface="Aharoni" panose="02010803020104030203" pitchFamily="2" charset="-79"/>
              </a:rPr>
              <a:t> across cloud infrastructure </a:t>
            </a:r>
          </a:p>
          <a:p>
            <a:pPr marL="800100" lvl="1" indent="-342900">
              <a:buFont typeface="+mj-lt"/>
              <a:buAutoNum type="arabicPeriod"/>
            </a:pPr>
            <a:r>
              <a:rPr lang="en-US" b="1" dirty="0">
                <a:solidFill>
                  <a:schemeClr val="tx1"/>
                </a:solidFill>
                <a:latin typeface="Aharoni" panose="02010803020104030203" pitchFamily="2" charset="-79"/>
                <a:cs typeface="Aharoni" panose="02010803020104030203" pitchFamily="2" charset="-79"/>
              </a:rPr>
              <a:t>Inbuilt state </a:t>
            </a:r>
            <a:r>
              <a:rPr lang="en-US" b="1" dirty="0" smtClean="0">
                <a:solidFill>
                  <a:schemeClr val="tx1"/>
                </a:solidFill>
                <a:latin typeface="Aharoni" panose="02010803020104030203" pitchFamily="2" charset="-79"/>
                <a:cs typeface="Aharoni" panose="02010803020104030203" pitchFamily="2" charset="-79"/>
              </a:rPr>
              <a:t>management, </a:t>
            </a:r>
            <a:r>
              <a:rPr lang="en-US" b="1" dirty="0">
                <a:solidFill>
                  <a:srgbClr val="0070C0"/>
                </a:solidFill>
                <a:latin typeface="Aharoni" panose="02010803020104030203" pitchFamily="2" charset="-79"/>
                <a:cs typeface="Aharoni" panose="02010803020104030203" pitchFamily="2" charset="-79"/>
              </a:rPr>
              <a:t>consistency checking </a:t>
            </a:r>
            <a:r>
              <a:rPr lang="en-US" b="1" dirty="0">
                <a:solidFill>
                  <a:schemeClr val="tx1"/>
                </a:solidFill>
                <a:latin typeface="Aharoni" panose="02010803020104030203" pitchFamily="2" charset="-79"/>
                <a:cs typeface="Aharoni" panose="02010803020104030203" pitchFamily="2" charset="-79"/>
              </a:rPr>
              <a:t>mechanisms </a:t>
            </a:r>
          </a:p>
          <a:p>
            <a:pPr marL="800100" lvl="1" indent="-342900">
              <a:buFont typeface="+mj-lt"/>
              <a:buAutoNum type="arabicPeriod"/>
            </a:pPr>
            <a:r>
              <a:rPr lang="en-US" b="1" dirty="0">
                <a:solidFill>
                  <a:schemeClr val="tx1"/>
                </a:solidFill>
                <a:latin typeface="Aharoni" panose="02010803020104030203" pitchFamily="2" charset="-79"/>
                <a:cs typeface="Aharoni" panose="02010803020104030203" pitchFamily="2" charset="-79"/>
              </a:rPr>
              <a:t>Inbuilt </a:t>
            </a:r>
            <a:r>
              <a:rPr lang="en-US" b="1" dirty="0">
                <a:solidFill>
                  <a:srgbClr val="0070C0"/>
                </a:solidFill>
                <a:latin typeface="Aharoni" panose="02010803020104030203" pitchFamily="2" charset="-79"/>
                <a:cs typeface="Aharoni" panose="02010803020104030203" pitchFamily="2" charset="-79"/>
              </a:rPr>
              <a:t>health check </a:t>
            </a:r>
            <a:r>
              <a:rPr lang="en-US" b="1" dirty="0">
                <a:solidFill>
                  <a:schemeClr val="tx1"/>
                </a:solidFill>
                <a:latin typeface="Aharoni" panose="02010803020104030203" pitchFamily="2" charset="-79"/>
                <a:cs typeface="Aharoni" panose="02010803020104030203" pitchFamily="2" charset="-79"/>
              </a:rPr>
              <a:t>mechanisms</a:t>
            </a:r>
          </a:p>
          <a:p>
            <a:pPr marL="800100" lvl="1" indent="-342900">
              <a:buFont typeface="+mj-lt"/>
              <a:buAutoNum type="arabicPeriod"/>
            </a:pPr>
            <a:r>
              <a:rPr lang="en-US" b="1" dirty="0" smtClean="0">
                <a:solidFill>
                  <a:schemeClr val="tx1"/>
                </a:solidFill>
                <a:latin typeface="Aharoni" panose="02010803020104030203" pitchFamily="2" charset="-79"/>
                <a:cs typeface="Aharoni" panose="02010803020104030203" pitchFamily="2" charset="-79"/>
              </a:rPr>
              <a:t>Inbuilt </a:t>
            </a:r>
            <a:r>
              <a:rPr lang="en-US" b="1" dirty="0">
                <a:solidFill>
                  <a:srgbClr val="0070C0"/>
                </a:solidFill>
                <a:latin typeface="Aharoni" panose="02010803020104030203" pitchFamily="2" charset="-79"/>
                <a:cs typeface="Aharoni" panose="02010803020104030203" pitchFamily="2" charset="-79"/>
              </a:rPr>
              <a:t>fault tolerance </a:t>
            </a:r>
            <a:r>
              <a:rPr lang="en-US" b="1" dirty="0">
                <a:solidFill>
                  <a:schemeClr val="tx1"/>
                </a:solidFill>
                <a:latin typeface="Aharoni" panose="02010803020104030203" pitchFamily="2" charset="-79"/>
                <a:cs typeface="Aharoni" panose="02010803020104030203" pitchFamily="2" charset="-79"/>
              </a:rPr>
              <a:t>mechanisms </a:t>
            </a:r>
          </a:p>
          <a:p>
            <a:pPr marL="800100" lvl="1" indent="-342900">
              <a:buFont typeface="+mj-lt"/>
              <a:buAutoNum type="arabicPeriod"/>
            </a:pPr>
            <a:r>
              <a:rPr lang="en-US" b="1" dirty="0">
                <a:solidFill>
                  <a:srgbClr val="0070C0"/>
                </a:solidFill>
                <a:latin typeface="Aharoni" panose="02010803020104030203" pitchFamily="2" charset="-79"/>
                <a:cs typeface="Aharoni" panose="02010803020104030203" pitchFamily="2" charset="-79"/>
              </a:rPr>
              <a:t>Fault isolation </a:t>
            </a:r>
            <a:r>
              <a:rPr lang="en-US" b="1" dirty="0">
                <a:solidFill>
                  <a:schemeClr val="tx1"/>
                </a:solidFill>
                <a:latin typeface="Aharoni" panose="02010803020104030203" pitchFamily="2" charset="-79"/>
                <a:cs typeface="Aharoni" panose="02010803020104030203" pitchFamily="2" charset="-79"/>
              </a:rPr>
              <a:t>capability </a:t>
            </a:r>
          </a:p>
          <a:p>
            <a:pPr marL="800100" lvl="1" indent="-342900">
              <a:buFont typeface="+mj-lt"/>
              <a:buAutoNum type="arabicPeriod"/>
            </a:pPr>
            <a:r>
              <a:rPr lang="en-US" b="1" dirty="0">
                <a:solidFill>
                  <a:srgbClr val="0070C0"/>
                </a:solidFill>
                <a:latin typeface="Aharoni" panose="02010803020104030203" pitchFamily="2" charset="-79"/>
                <a:cs typeface="Aharoni" panose="02010803020104030203" pitchFamily="2" charset="-79"/>
              </a:rPr>
              <a:t>Tracing</a:t>
            </a:r>
            <a:r>
              <a:rPr lang="en-US" b="1" dirty="0">
                <a:solidFill>
                  <a:schemeClr val="tx1"/>
                </a:solidFill>
                <a:latin typeface="Aharoni" panose="02010803020104030203" pitchFamily="2" charset="-79"/>
                <a:cs typeface="Aharoni" panose="02010803020104030203" pitchFamily="2" charset="-79"/>
              </a:rPr>
              <a:t> of flows across microservices </a:t>
            </a:r>
          </a:p>
          <a:p>
            <a:endParaRPr lang="en-US" sz="3600" dirty="0"/>
          </a:p>
        </p:txBody>
      </p:sp>
    </p:spTree>
    <p:extLst>
      <p:ext uri="{BB962C8B-B14F-4D97-AF65-F5344CB8AC3E}">
        <p14:creationId xmlns:p14="http://schemas.microsoft.com/office/powerpoint/2010/main" val="798838923"/>
      </p:ext>
    </p:extLst>
  </p:cSld>
  <p:clrMapOvr>
    <a:masterClrMapping/>
  </p:clrMapOvr>
  <p:transition>
    <p:wipe dir="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54</a:t>
            </a:fld>
            <a:endParaRPr lang="en-US" dirty="0"/>
          </a:p>
        </p:txBody>
      </p:sp>
      <p:sp>
        <p:nvSpPr>
          <p:cNvPr id="3" name="Title 2"/>
          <p:cNvSpPr>
            <a:spLocks noGrp="1"/>
          </p:cNvSpPr>
          <p:nvPr>
            <p:ph type="title"/>
          </p:nvPr>
        </p:nvSpPr>
        <p:spPr/>
        <p:txBody>
          <a:bodyPr>
            <a:normAutofit fontScale="90000"/>
          </a:bodyPr>
          <a:lstStyle/>
          <a:p>
            <a:pPr algn="ctr"/>
            <a:r>
              <a:rPr lang="en-US" b="1" dirty="0" smtClean="0"/>
              <a:t>How to Leverage Cloud Native </a:t>
            </a:r>
            <a:r>
              <a:rPr lang="en-US" b="1" dirty="0"/>
              <a:t>T</a:t>
            </a:r>
            <a:r>
              <a:rPr lang="en-US" b="1" dirty="0" smtClean="0"/>
              <a:t>ools in ONAP?</a:t>
            </a:r>
            <a:br>
              <a:rPr lang="en-US" b="1" dirty="0" smtClean="0"/>
            </a:br>
            <a:r>
              <a:rPr lang="en-US" sz="2200" b="1" dirty="0" smtClean="0"/>
              <a:t>(Reference CNCF, IETF) </a:t>
            </a:r>
            <a:endParaRPr lang="en-US" sz="2200" b="1"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2103" y="1785371"/>
            <a:ext cx="8834765" cy="3768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Arrow Connector 5"/>
          <p:cNvCxnSpPr/>
          <p:nvPr/>
        </p:nvCxnSpPr>
        <p:spPr>
          <a:xfrm flipV="1">
            <a:off x="5060731" y="1466193"/>
            <a:ext cx="0" cy="118241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7" name="TextBox 6"/>
          <p:cNvSpPr txBox="1"/>
          <p:nvPr/>
        </p:nvSpPr>
        <p:spPr>
          <a:xfrm>
            <a:off x="4784678" y="942973"/>
            <a:ext cx="3357137" cy="523220"/>
          </a:xfrm>
          <a:prstGeom prst="rect">
            <a:avLst/>
          </a:prstGeom>
          <a:noFill/>
        </p:spPr>
        <p:txBody>
          <a:bodyPr wrap="square" rtlCol="0">
            <a:spAutoFit/>
          </a:bodyPr>
          <a:lstStyle>
            <a:defPPr>
              <a:defRPr lang="en-US"/>
            </a:defPPr>
            <a:lvl1pPr>
              <a:defRPr sz="1400"/>
            </a:lvl1pPr>
          </a:lstStyle>
          <a:p>
            <a:r>
              <a:rPr lang="en-US" dirty="0" err="1"/>
              <a:t>gNMI</a:t>
            </a:r>
            <a:r>
              <a:rPr lang="en-US" dirty="0"/>
              <a:t>/</a:t>
            </a:r>
            <a:r>
              <a:rPr lang="en-US" dirty="0" err="1"/>
              <a:t>gRPC</a:t>
            </a:r>
            <a:r>
              <a:rPr lang="en-US" dirty="0"/>
              <a:t>/</a:t>
            </a:r>
            <a:r>
              <a:rPr lang="en-US" dirty="0" err="1"/>
              <a:t>ProtoBuf</a:t>
            </a:r>
            <a:r>
              <a:rPr lang="en-US" dirty="0"/>
              <a:t> as enhancement for VES Collector </a:t>
            </a:r>
          </a:p>
        </p:txBody>
      </p:sp>
      <p:cxnSp>
        <p:nvCxnSpPr>
          <p:cNvPr id="9" name="Straight Arrow Connector 8"/>
          <p:cNvCxnSpPr/>
          <p:nvPr/>
        </p:nvCxnSpPr>
        <p:spPr>
          <a:xfrm>
            <a:off x="5409544" y="4035972"/>
            <a:ext cx="0" cy="173420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1" name="TextBox 10"/>
          <p:cNvSpPr txBox="1"/>
          <p:nvPr/>
        </p:nvSpPr>
        <p:spPr>
          <a:xfrm>
            <a:off x="4864317" y="5770179"/>
            <a:ext cx="2983124" cy="523220"/>
          </a:xfrm>
          <a:prstGeom prst="rect">
            <a:avLst/>
          </a:prstGeom>
          <a:noFill/>
        </p:spPr>
        <p:txBody>
          <a:bodyPr wrap="square" rtlCol="0">
            <a:spAutoFit/>
          </a:bodyPr>
          <a:lstStyle>
            <a:defPPr>
              <a:defRPr lang="en-US"/>
            </a:defPPr>
            <a:lvl1pPr>
              <a:defRPr sz="1400"/>
            </a:lvl1pPr>
          </a:lstStyle>
          <a:p>
            <a:r>
              <a:rPr lang="en-US" dirty="0" err="1" smtClean="0"/>
              <a:t>gNMI</a:t>
            </a:r>
            <a:r>
              <a:rPr lang="en-US" dirty="0" smtClean="0"/>
              <a:t>/</a:t>
            </a:r>
            <a:r>
              <a:rPr lang="en-US" dirty="0" err="1" smtClean="0"/>
              <a:t>gRPC</a:t>
            </a:r>
            <a:r>
              <a:rPr lang="en-US" dirty="0" smtClean="0"/>
              <a:t>, QUIC </a:t>
            </a:r>
            <a:r>
              <a:rPr lang="en-US" dirty="0"/>
              <a:t>for NE/VNF  Management </a:t>
            </a:r>
          </a:p>
        </p:txBody>
      </p:sp>
      <p:cxnSp>
        <p:nvCxnSpPr>
          <p:cNvPr id="12" name="Straight Arrow Connector 11"/>
          <p:cNvCxnSpPr/>
          <p:nvPr/>
        </p:nvCxnSpPr>
        <p:spPr>
          <a:xfrm>
            <a:off x="8103476" y="3815255"/>
            <a:ext cx="2364827"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3" name="TextBox 12"/>
          <p:cNvSpPr txBox="1"/>
          <p:nvPr/>
        </p:nvSpPr>
        <p:spPr>
          <a:xfrm>
            <a:off x="10468303" y="3669688"/>
            <a:ext cx="1707759" cy="1169551"/>
          </a:xfrm>
          <a:prstGeom prst="rect">
            <a:avLst/>
          </a:prstGeom>
          <a:noFill/>
        </p:spPr>
        <p:txBody>
          <a:bodyPr wrap="square" rtlCol="0">
            <a:spAutoFit/>
          </a:bodyPr>
          <a:lstStyle/>
          <a:p>
            <a:r>
              <a:rPr lang="en-US" sz="1400" dirty="0" smtClean="0"/>
              <a:t>Rook for Cloud native distributed storage , which can be leveraged in MUSIC</a:t>
            </a:r>
            <a:endParaRPr lang="en-US" sz="1400" dirty="0"/>
          </a:p>
        </p:txBody>
      </p:sp>
      <p:cxnSp>
        <p:nvCxnSpPr>
          <p:cNvPr id="15" name="Elbow Connector 14"/>
          <p:cNvCxnSpPr>
            <a:endCxn id="17" idx="1"/>
          </p:cNvCxnSpPr>
          <p:nvPr/>
        </p:nvCxnSpPr>
        <p:spPr>
          <a:xfrm flipV="1">
            <a:off x="8141815" y="3022109"/>
            <a:ext cx="2326487" cy="552199"/>
          </a:xfrm>
          <a:prstGeom prst="bentConnector3">
            <a:avLst/>
          </a:prstGeom>
          <a:ln>
            <a:tailEnd type="arrow"/>
          </a:ln>
        </p:spPr>
        <p:style>
          <a:lnRef idx="3">
            <a:schemeClr val="dk1"/>
          </a:lnRef>
          <a:fillRef idx="0">
            <a:schemeClr val="dk1"/>
          </a:fillRef>
          <a:effectRef idx="2">
            <a:schemeClr val="dk1"/>
          </a:effectRef>
          <a:fontRef idx="minor">
            <a:schemeClr val="tx1"/>
          </a:fontRef>
        </p:style>
      </p:cxnSp>
      <p:sp>
        <p:nvSpPr>
          <p:cNvPr id="17" name="TextBox 16"/>
          <p:cNvSpPr txBox="1"/>
          <p:nvPr/>
        </p:nvSpPr>
        <p:spPr>
          <a:xfrm>
            <a:off x="10468302" y="2760499"/>
            <a:ext cx="1707759" cy="523220"/>
          </a:xfrm>
          <a:prstGeom prst="rect">
            <a:avLst/>
          </a:prstGeom>
          <a:noFill/>
        </p:spPr>
        <p:txBody>
          <a:bodyPr wrap="square" rtlCol="0">
            <a:spAutoFit/>
          </a:bodyPr>
          <a:lstStyle/>
          <a:p>
            <a:r>
              <a:rPr lang="en-US" sz="1400" dirty="0" err="1" smtClean="0"/>
              <a:t>Fluentd</a:t>
            </a:r>
            <a:r>
              <a:rPr lang="en-US" sz="1400" dirty="0" smtClean="0"/>
              <a:t>, Jaeger, </a:t>
            </a:r>
            <a:r>
              <a:rPr lang="en-US" sz="1400" dirty="0" err="1" smtClean="0"/>
              <a:t>OpenTracing</a:t>
            </a:r>
            <a:endParaRPr lang="en-US" sz="1400" dirty="0"/>
          </a:p>
        </p:txBody>
      </p:sp>
      <p:cxnSp>
        <p:nvCxnSpPr>
          <p:cNvPr id="18" name="Straight Arrow Connector 17"/>
          <p:cNvCxnSpPr/>
          <p:nvPr/>
        </p:nvCxnSpPr>
        <p:spPr>
          <a:xfrm flipV="1">
            <a:off x="8560676" y="1355834"/>
            <a:ext cx="15765" cy="89863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2" name="Straight Connector 21"/>
          <p:cNvCxnSpPr/>
          <p:nvPr/>
        </p:nvCxnSpPr>
        <p:spPr>
          <a:xfrm flipH="1" flipV="1">
            <a:off x="5281448" y="1608083"/>
            <a:ext cx="15766" cy="1040524"/>
          </a:xfrm>
          <a:prstGeom prst="line">
            <a:avLst/>
          </a:prstGeom>
        </p:spPr>
        <p:style>
          <a:lnRef idx="3">
            <a:schemeClr val="dk1"/>
          </a:lnRef>
          <a:fillRef idx="0">
            <a:schemeClr val="dk1"/>
          </a:fillRef>
          <a:effectRef idx="2">
            <a:schemeClr val="dk1"/>
          </a:effectRef>
          <a:fontRef idx="minor">
            <a:schemeClr val="tx1"/>
          </a:fontRef>
        </p:style>
      </p:cxnSp>
      <p:cxnSp>
        <p:nvCxnSpPr>
          <p:cNvPr id="24" name="Straight Connector 23"/>
          <p:cNvCxnSpPr/>
          <p:nvPr/>
        </p:nvCxnSpPr>
        <p:spPr>
          <a:xfrm>
            <a:off x="5281448" y="1608083"/>
            <a:ext cx="3294993" cy="0"/>
          </a:xfrm>
          <a:prstGeom prst="line">
            <a:avLst/>
          </a:prstGeom>
        </p:spPr>
        <p:style>
          <a:lnRef idx="3">
            <a:schemeClr val="dk1"/>
          </a:lnRef>
          <a:fillRef idx="0">
            <a:schemeClr val="dk1"/>
          </a:fillRef>
          <a:effectRef idx="2">
            <a:schemeClr val="dk1"/>
          </a:effectRef>
          <a:fontRef idx="minor">
            <a:schemeClr val="tx1"/>
          </a:fontRef>
        </p:style>
      </p:cxnSp>
      <p:sp>
        <p:nvSpPr>
          <p:cNvPr id="26" name="TextBox 25"/>
          <p:cNvSpPr txBox="1"/>
          <p:nvPr/>
        </p:nvSpPr>
        <p:spPr>
          <a:xfrm>
            <a:off x="8403020" y="924566"/>
            <a:ext cx="3165683" cy="523220"/>
          </a:xfrm>
          <a:prstGeom prst="rect">
            <a:avLst/>
          </a:prstGeom>
          <a:noFill/>
        </p:spPr>
        <p:txBody>
          <a:bodyPr wrap="square" rtlCol="0">
            <a:spAutoFit/>
          </a:bodyPr>
          <a:lstStyle>
            <a:defPPr>
              <a:defRPr lang="en-US"/>
            </a:defPPr>
            <a:lvl1pPr>
              <a:defRPr sz="1400"/>
            </a:lvl1pPr>
          </a:lstStyle>
          <a:p>
            <a:r>
              <a:rPr lang="en-US" dirty="0"/>
              <a:t>Prometheus for </a:t>
            </a:r>
            <a:r>
              <a:rPr lang="en-US" dirty="0" smtClean="0"/>
              <a:t>MS/VNF telemetry collection , monitoring </a:t>
            </a:r>
            <a:endParaRPr lang="en-US" dirty="0"/>
          </a:p>
        </p:txBody>
      </p:sp>
      <p:sp>
        <p:nvSpPr>
          <p:cNvPr id="29" name="TextBox 28"/>
          <p:cNvSpPr txBox="1"/>
          <p:nvPr/>
        </p:nvSpPr>
        <p:spPr>
          <a:xfrm>
            <a:off x="10468301" y="1903511"/>
            <a:ext cx="1707759" cy="307777"/>
          </a:xfrm>
          <a:prstGeom prst="rect">
            <a:avLst/>
          </a:prstGeom>
          <a:noFill/>
        </p:spPr>
        <p:txBody>
          <a:bodyPr wrap="square" rtlCol="0">
            <a:spAutoFit/>
          </a:bodyPr>
          <a:lstStyle/>
          <a:p>
            <a:r>
              <a:rPr lang="en-US" sz="1400" dirty="0" smtClean="0"/>
              <a:t>Notary</a:t>
            </a:r>
            <a:endParaRPr lang="en-US" sz="1400" dirty="0"/>
          </a:p>
        </p:txBody>
      </p:sp>
      <p:cxnSp>
        <p:nvCxnSpPr>
          <p:cNvPr id="30" name="Elbow Connector 29"/>
          <p:cNvCxnSpPr>
            <a:endCxn id="29" idx="1"/>
          </p:cNvCxnSpPr>
          <p:nvPr/>
        </p:nvCxnSpPr>
        <p:spPr>
          <a:xfrm flipV="1">
            <a:off x="8141815" y="2057400"/>
            <a:ext cx="2326486" cy="856988"/>
          </a:xfrm>
          <a:prstGeom prst="bentConnector3">
            <a:avLst>
              <a:gd name="adj1" fmla="val 33059"/>
            </a:avLst>
          </a:prstGeom>
          <a:ln>
            <a:tailEnd type="arrow"/>
          </a:ln>
        </p:spPr>
        <p:style>
          <a:lnRef idx="3">
            <a:schemeClr val="dk1"/>
          </a:lnRef>
          <a:fillRef idx="0">
            <a:schemeClr val="dk1"/>
          </a:fillRef>
          <a:effectRef idx="2">
            <a:schemeClr val="dk1"/>
          </a:effectRef>
          <a:fontRef idx="minor">
            <a:schemeClr val="tx1"/>
          </a:fontRef>
        </p:style>
      </p:cxnSp>
      <p:cxnSp>
        <p:nvCxnSpPr>
          <p:cNvPr id="3073" name="Straight Arrow Connector 3072"/>
          <p:cNvCxnSpPr/>
          <p:nvPr/>
        </p:nvCxnSpPr>
        <p:spPr>
          <a:xfrm>
            <a:off x="8560676" y="1738073"/>
            <a:ext cx="1907627"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6" name="TextBox 35"/>
          <p:cNvSpPr txBox="1"/>
          <p:nvPr/>
        </p:nvSpPr>
        <p:spPr>
          <a:xfrm>
            <a:off x="10484241" y="1394997"/>
            <a:ext cx="1707759" cy="523220"/>
          </a:xfrm>
          <a:prstGeom prst="rect">
            <a:avLst/>
          </a:prstGeom>
          <a:noFill/>
        </p:spPr>
        <p:txBody>
          <a:bodyPr wrap="square" rtlCol="0">
            <a:spAutoFit/>
          </a:bodyPr>
          <a:lstStyle/>
          <a:p>
            <a:r>
              <a:rPr lang="en-US" sz="1400" dirty="0" smtClean="0"/>
              <a:t>TUF for Secure SW update</a:t>
            </a:r>
            <a:endParaRPr lang="en-US" sz="1400" dirty="0"/>
          </a:p>
        </p:txBody>
      </p:sp>
      <p:cxnSp>
        <p:nvCxnSpPr>
          <p:cNvPr id="3077" name="Straight Arrow Connector 3076"/>
          <p:cNvCxnSpPr/>
          <p:nvPr/>
        </p:nvCxnSpPr>
        <p:spPr>
          <a:xfrm flipV="1">
            <a:off x="3846786" y="1466193"/>
            <a:ext cx="31531" cy="181752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9" name="TextBox 38"/>
          <p:cNvSpPr txBox="1"/>
          <p:nvPr/>
        </p:nvSpPr>
        <p:spPr>
          <a:xfrm>
            <a:off x="2175638" y="956098"/>
            <a:ext cx="2333299" cy="523220"/>
          </a:xfrm>
          <a:prstGeom prst="rect">
            <a:avLst/>
          </a:prstGeom>
          <a:noFill/>
        </p:spPr>
        <p:txBody>
          <a:bodyPr wrap="square" rtlCol="0">
            <a:spAutoFit/>
          </a:bodyPr>
          <a:lstStyle/>
          <a:p>
            <a:r>
              <a:rPr lang="en-US" sz="1400" dirty="0" smtClean="0"/>
              <a:t>Service Mesh: </a:t>
            </a:r>
            <a:r>
              <a:rPr lang="en-US" sz="1400" dirty="0" err="1" smtClean="0"/>
              <a:t>Linkerd</a:t>
            </a:r>
            <a:r>
              <a:rPr lang="en-US" sz="1400" dirty="0" smtClean="0"/>
              <a:t>, Envoy</a:t>
            </a:r>
          </a:p>
          <a:p>
            <a:r>
              <a:rPr lang="en-US" sz="1400" dirty="0" smtClean="0"/>
              <a:t>MS interaction : </a:t>
            </a:r>
            <a:r>
              <a:rPr lang="en-US" sz="1400" dirty="0" err="1" smtClean="0"/>
              <a:t>gRPC</a:t>
            </a:r>
            <a:endParaRPr lang="en-US" sz="1400" dirty="0"/>
          </a:p>
        </p:txBody>
      </p:sp>
      <p:cxnSp>
        <p:nvCxnSpPr>
          <p:cNvPr id="5" name="Straight Arrow Connector 4"/>
          <p:cNvCxnSpPr/>
          <p:nvPr/>
        </p:nvCxnSpPr>
        <p:spPr>
          <a:xfrm>
            <a:off x="3643083" y="3007595"/>
            <a:ext cx="29029" cy="274807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5" name="TextBox 24"/>
          <p:cNvSpPr txBox="1"/>
          <p:nvPr/>
        </p:nvSpPr>
        <p:spPr>
          <a:xfrm>
            <a:off x="2670629" y="5770930"/>
            <a:ext cx="1838307" cy="307777"/>
          </a:xfrm>
          <a:prstGeom prst="rect">
            <a:avLst/>
          </a:prstGeom>
          <a:noFill/>
        </p:spPr>
        <p:txBody>
          <a:bodyPr wrap="square" rtlCol="0">
            <a:spAutoFit/>
          </a:bodyPr>
          <a:lstStyle>
            <a:defPPr>
              <a:defRPr lang="en-US"/>
            </a:defPPr>
            <a:lvl1pPr>
              <a:defRPr sz="1400"/>
            </a:lvl1pPr>
          </a:lstStyle>
          <a:p>
            <a:r>
              <a:rPr lang="en-US" dirty="0" smtClean="0"/>
              <a:t>Open Policy Agent</a:t>
            </a:r>
            <a:endParaRPr lang="en-US" dirty="0"/>
          </a:p>
        </p:txBody>
      </p:sp>
      <p:sp>
        <p:nvSpPr>
          <p:cNvPr id="4" name="TextBox 3"/>
          <p:cNvSpPr txBox="1"/>
          <p:nvPr/>
        </p:nvSpPr>
        <p:spPr>
          <a:xfrm rot="2457111">
            <a:off x="10695227" y="448900"/>
            <a:ext cx="1549400" cy="369332"/>
          </a:xfrm>
          <a:prstGeom prst="rect">
            <a:avLst/>
          </a:prstGeom>
          <a:solidFill>
            <a:srgbClr val="FFFF00"/>
          </a:solidFill>
        </p:spPr>
        <p:txBody>
          <a:bodyPr wrap="square" rtlCol="0">
            <a:spAutoFit/>
          </a:bodyPr>
          <a:lstStyle/>
          <a:p>
            <a:r>
              <a:rPr lang="en-US" dirty="0" smtClean="0"/>
              <a:t>Under Review</a:t>
            </a:r>
            <a:endParaRPr lang="en-US" dirty="0"/>
          </a:p>
        </p:txBody>
      </p:sp>
    </p:spTree>
    <p:extLst>
      <p:ext uri="{BB962C8B-B14F-4D97-AF65-F5344CB8AC3E}">
        <p14:creationId xmlns:p14="http://schemas.microsoft.com/office/powerpoint/2010/main" val="850755057"/>
      </p:ext>
    </p:extLst>
  </p:cSld>
  <p:clrMapOvr>
    <a:masterClrMapping/>
  </p:clrMapOvr>
  <p:transition>
    <p:wipe dir="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55</a:t>
            </a:fld>
            <a:endParaRPr lang="en-US" dirty="0"/>
          </a:p>
        </p:txBody>
      </p:sp>
      <p:sp>
        <p:nvSpPr>
          <p:cNvPr id="3" name="Title 2"/>
          <p:cNvSpPr>
            <a:spLocks noGrp="1"/>
          </p:cNvSpPr>
          <p:nvPr>
            <p:ph type="title"/>
          </p:nvPr>
        </p:nvSpPr>
        <p:spPr/>
        <p:txBody>
          <a:bodyPr>
            <a:noAutofit/>
          </a:bodyPr>
          <a:lstStyle/>
          <a:p>
            <a:pPr algn="ctr"/>
            <a:r>
              <a:rPr lang="en-US" b="1" dirty="0" smtClean="0"/>
              <a:t>How Cloud Native is ONAP ?  </a:t>
            </a:r>
            <a:endParaRPr lang="en-US" b="1" dirty="0"/>
          </a:p>
        </p:txBody>
      </p:sp>
      <p:sp>
        <p:nvSpPr>
          <p:cNvPr id="4" name="Text Placeholder 3"/>
          <p:cNvSpPr>
            <a:spLocks noGrp="1"/>
          </p:cNvSpPr>
          <p:nvPr>
            <p:ph type="body" sz="quarter" idx="10"/>
          </p:nvPr>
        </p:nvSpPr>
        <p:spPr>
          <a:xfrm>
            <a:off x="0" y="961054"/>
            <a:ext cx="12176062" cy="5477068"/>
          </a:xfrm>
        </p:spPr>
        <p:txBody>
          <a:bodyPr>
            <a:normAutofit fontScale="62500" lnSpcReduction="20000"/>
          </a:bodyPr>
          <a:lstStyle/>
          <a:p>
            <a:pPr>
              <a:lnSpc>
                <a:spcPct val="130000"/>
              </a:lnSpc>
              <a:buFont typeface="Calibri" panose="020F0502020204030204" pitchFamily="34" charset="0"/>
              <a:buChar char="›"/>
            </a:pPr>
            <a:r>
              <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rPr>
              <a:t>Not all </a:t>
            </a:r>
            <a:r>
              <a:rPr lang="en-US" sz="23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Microservices </a:t>
            </a:r>
            <a:r>
              <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rPr>
              <a:t>in ONAP are designed with an objective to be cloud-native. Some important characteristics that should be considered are </a:t>
            </a:r>
          </a:p>
          <a:p>
            <a:pPr lvl="1"/>
            <a:r>
              <a:rPr lang="en-US" sz="2200" dirty="0">
                <a:latin typeface="Verdana" panose="020B0604030504040204" pitchFamily="34" charset="0"/>
                <a:ea typeface="Verdana" panose="020B0604030504040204" pitchFamily="34" charset="0"/>
                <a:cs typeface="Verdana" panose="020B0604030504040204" pitchFamily="34" charset="0"/>
              </a:rPr>
              <a:t>Leverage the cloud characteristics like scaling, healing and migration (handling lifecycle management operations</a:t>
            </a:r>
            <a:r>
              <a:rPr lang="en-US" sz="2200" dirty="0" smtClean="0">
                <a:latin typeface="Verdana" panose="020B0604030504040204" pitchFamily="34" charset="0"/>
                <a:ea typeface="Verdana" panose="020B0604030504040204" pitchFamily="34" charset="0"/>
                <a:cs typeface="Verdana" panose="020B0604030504040204" pitchFamily="34" charset="0"/>
              </a:rPr>
              <a:t>)  (</a:t>
            </a:r>
            <a:r>
              <a:rPr lang="en-US" sz="2200" dirty="0" smtClean="0">
                <a:solidFill>
                  <a:srgbClr val="00B050"/>
                </a:solidFill>
                <a:latin typeface="Verdana" panose="020B0604030504040204" pitchFamily="34" charset="0"/>
                <a:ea typeface="Verdana" panose="020B0604030504040204" pitchFamily="34" charset="0"/>
                <a:cs typeface="Verdana" panose="020B0604030504040204" pitchFamily="34" charset="0"/>
              </a:rPr>
              <a:t>Some components supports this – e.g. DCAE</a:t>
            </a:r>
            <a:r>
              <a:rPr lang="en-US" sz="2200" dirty="0" smtClean="0">
                <a:latin typeface="Verdana" panose="020B0604030504040204" pitchFamily="34" charset="0"/>
                <a:ea typeface="Verdana" panose="020B0604030504040204" pitchFamily="34" charset="0"/>
                <a:cs typeface="Verdana" panose="020B0604030504040204" pitchFamily="34" charset="0"/>
              </a:rPr>
              <a:t>) </a:t>
            </a:r>
            <a:endParaRPr lang="en-US" sz="2200" dirty="0">
              <a:latin typeface="Verdana" panose="020B0604030504040204" pitchFamily="34" charset="0"/>
              <a:ea typeface="Verdana" panose="020B0604030504040204" pitchFamily="34" charset="0"/>
              <a:cs typeface="Verdana" panose="020B0604030504040204" pitchFamily="34" charset="0"/>
            </a:endParaRPr>
          </a:p>
          <a:p>
            <a:pPr lvl="1"/>
            <a:r>
              <a:rPr lang="en-US" sz="2200" dirty="0">
                <a:latin typeface="Verdana" panose="020B0604030504040204" pitchFamily="34" charset="0"/>
                <a:ea typeface="Verdana" panose="020B0604030504040204" pitchFamily="34" charset="0"/>
                <a:cs typeface="Verdana" panose="020B0604030504040204" pitchFamily="34" charset="0"/>
              </a:rPr>
              <a:t>Version and </a:t>
            </a:r>
            <a:r>
              <a:rPr lang="en-US" sz="2200" dirty="0" smtClean="0">
                <a:latin typeface="Verdana" panose="020B0604030504040204" pitchFamily="34" charset="0"/>
                <a:ea typeface="Verdana" panose="020B0604030504040204" pitchFamily="34" charset="0"/>
                <a:cs typeface="Verdana" panose="020B0604030504040204" pitchFamily="34" charset="0"/>
              </a:rPr>
              <a:t>Update/Upgrade </a:t>
            </a:r>
            <a:r>
              <a:rPr lang="en-US" sz="2200" dirty="0">
                <a:latin typeface="Verdana" panose="020B0604030504040204" pitchFamily="34" charset="0"/>
                <a:ea typeface="Verdana" panose="020B0604030504040204" pitchFamily="34" charset="0"/>
                <a:cs typeface="Verdana" panose="020B0604030504040204" pitchFamily="34" charset="0"/>
              </a:rPr>
              <a:t>handling without impacting the functionality </a:t>
            </a:r>
            <a:r>
              <a:rPr lang="en-US" sz="2200" dirty="0" smtClean="0">
                <a:latin typeface="Verdana" panose="020B0604030504040204" pitchFamily="34" charset="0"/>
                <a:ea typeface="Verdana" panose="020B0604030504040204" pitchFamily="34" charset="0"/>
                <a:cs typeface="Verdana" panose="020B0604030504040204" pitchFamily="34" charset="0"/>
              </a:rPr>
              <a:t>(?)</a:t>
            </a:r>
            <a:endParaRPr lang="en-US" sz="2200" dirty="0">
              <a:latin typeface="Verdana" panose="020B0604030504040204" pitchFamily="34" charset="0"/>
              <a:ea typeface="Verdana" panose="020B0604030504040204" pitchFamily="34" charset="0"/>
              <a:cs typeface="Verdana" panose="020B0604030504040204" pitchFamily="34" charset="0"/>
            </a:endParaRPr>
          </a:p>
          <a:p>
            <a:pPr lvl="1"/>
            <a:r>
              <a:rPr lang="en-US" sz="2200" dirty="0" smtClean="0">
                <a:latin typeface="Verdana" panose="020B0604030504040204" pitchFamily="34" charset="0"/>
                <a:ea typeface="Verdana" panose="020B0604030504040204" pitchFamily="34" charset="0"/>
                <a:cs typeface="Verdana" panose="020B0604030504040204" pitchFamily="34" charset="0"/>
              </a:rPr>
              <a:t>Portable </a:t>
            </a:r>
            <a:r>
              <a:rPr lang="en-US" sz="2200" dirty="0">
                <a:latin typeface="Verdana" panose="020B0604030504040204" pitchFamily="34" charset="0"/>
                <a:ea typeface="Verdana" panose="020B0604030504040204" pitchFamily="34" charset="0"/>
                <a:cs typeface="Verdana" panose="020B0604030504040204" pitchFamily="34" charset="0"/>
              </a:rPr>
              <a:t>across cloud infrastructure </a:t>
            </a:r>
            <a:r>
              <a:rPr lang="en-US" sz="2200" dirty="0" smtClean="0">
                <a:latin typeface="Verdana" panose="020B0604030504040204" pitchFamily="34" charset="0"/>
                <a:ea typeface="Verdana" panose="020B0604030504040204" pitchFamily="34" charset="0"/>
                <a:cs typeface="Verdana" panose="020B0604030504040204" pitchFamily="34" charset="0"/>
              </a:rPr>
              <a:t>(No dependency on Cloud Infrastructure – Intel vs AMD, AWS vs OS vs GC vs Azure vs VMWare vs COE)</a:t>
            </a:r>
            <a:endParaRPr lang="en-US" sz="2200" dirty="0">
              <a:latin typeface="Verdana" panose="020B0604030504040204" pitchFamily="34" charset="0"/>
              <a:ea typeface="Verdana" panose="020B0604030504040204" pitchFamily="34" charset="0"/>
              <a:cs typeface="Verdana" panose="020B0604030504040204" pitchFamily="34" charset="0"/>
            </a:endParaRPr>
          </a:p>
          <a:p>
            <a:pPr lvl="1"/>
            <a:r>
              <a:rPr lang="en-US" sz="2200" dirty="0">
                <a:latin typeface="Verdana" panose="020B0604030504040204" pitchFamily="34" charset="0"/>
                <a:ea typeface="Verdana" panose="020B0604030504040204" pitchFamily="34" charset="0"/>
                <a:cs typeface="Verdana" panose="020B0604030504040204" pitchFamily="34" charset="0"/>
              </a:rPr>
              <a:t>Inbuilt state management , consistency checking mechanisms </a:t>
            </a:r>
            <a:r>
              <a:rPr lang="en-US" sz="2200" dirty="0" smtClean="0">
                <a:latin typeface="Verdana" panose="020B0604030504040204" pitchFamily="34" charset="0"/>
                <a:ea typeface="Verdana" panose="020B0604030504040204" pitchFamily="34" charset="0"/>
                <a:cs typeface="Verdana" panose="020B0604030504040204" pitchFamily="34" charset="0"/>
              </a:rPr>
              <a:t>(</a:t>
            </a:r>
            <a:r>
              <a:rPr lang="en-US" sz="2200" dirty="0" smtClean="0">
                <a:solidFill>
                  <a:srgbClr val="00B050"/>
                </a:solidFill>
                <a:latin typeface="Verdana" panose="020B0604030504040204" pitchFamily="34" charset="0"/>
                <a:ea typeface="Verdana" panose="020B0604030504040204" pitchFamily="34" charset="0"/>
                <a:cs typeface="Verdana" panose="020B0604030504040204" pitchFamily="34" charset="0"/>
              </a:rPr>
              <a:t>Project specific, How each project mitigates CAP</a:t>
            </a:r>
            <a:r>
              <a:rPr lang="en-US" sz="2200" dirty="0" smtClean="0">
                <a:latin typeface="Verdana" panose="020B0604030504040204" pitchFamily="34" charset="0"/>
                <a:ea typeface="Verdana" panose="020B0604030504040204" pitchFamily="34" charset="0"/>
                <a:cs typeface="Verdana" panose="020B0604030504040204" pitchFamily="34" charset="0"/>
              </a:rPr>
              <a:t>) </a:t>
            </a:r>
            <a:endParaRPr lang="en-US" sz="2200" dirty="0">
              <a:latin typeface="Verdana" panose="020B0604030504040204" pitchFamily="34" charset="0"/>
              <a:ea typeface="Verdana" panose="020B0604030504040204" pitchFamily="34" charset="0"/>
              <a:cs typeface="Verdana" panose="020B0604030504040204" pitchFamily="34" charset="0"/>
            </a:endParaRPr>
          </a:p>
          <a:p>
            <a:pPr lvl="1"/>
            <a:r>
              <a:rPr lang="en-US" sz="2200" dirty="0">
                <a:latin typeface="Verdana" panose="020B0604030504040204" pitchFamily="34" charset="0"/>
                <a:ea typeface="Verdana" panose="020B0604030504040204" pitchFamily="34" charset="0"/>
                <a:cs typeface="Verdana" panose="020B0604030504040204" pitchFamily="34" charset="0"/>
              </a:rPr>
              <a:t>Inbuilt health check </a:t>
            </a:r>
            <a:r>
              <a:rPr lang="en-US" sz="2200" dirty="0" smtClean="0">
                <a:latin typeface="Verdana" panose="020B0604030504040204" pitchFamily="34" charset="0"/>
                <a:ea typeface="Verdana" panose="020B0604030504040204" pitchFamily="34" charset="0"/>
                <a:cs typeface="Verdana" panose="020B0604030504040204" pitchFamily="34" charset="0"/>
              </a:rPr>
              <a:t>mechanisms (</a:t>
            </a:r>
            <a:r>
              <a:rPr lang="en-US" sz="2200" dirty="0" smtClean="0">
                <a:solidFill>
                  <a:srgbClr val="00B050"/>
                </a:solidFill>
                <a:latin typeface="Verdana" panose="020B0604030504040204" pitchFamily="34" charset="0"/>
                <a:ea typeface="Verdana" panose="020B0604030504040204" pitchFamily="34" charset="0"/>
                <a:cs typeface="Verdana" panose="020B0604030504040204" pitchFamily="34" charset="0"/>
              </a:rPr>
              <a:t>Supported by OOM ? </a:t>
            </a:r>
            <a:r>
              <a:rPr lang="en-US" sz="2200" dirty="0" smtClean="0">
                <a:latin typeface="Verdana" panose="020B0604030504040204" pitchFamily="34" charset="0"/>
                <a:ea typeface="Verdana" panose="020B0604030504040204" pitchFamily="34" charset="0"/>
                <a:cs typeface="Verdana" panose="020B0604030504040204" pitchFamily="34" charset="0"/>
              </a:rPr>
              <a:t>)</a:t>
            </a:r>
            <a:endParaRPr lang="en-US" sz="2200" dirty="0">
              <a:latin typeface="Verdana" panose="020B0604030504040204" pitchFamily="34" charset="0"/>
              <a:ea typeface="Verdana" panose="020B0604030504040204" pitchFamily="34" charset="0"/>
              <a:cs typeface="Verdana" panose="020B0604030504040204" pitchFamily="34" charset="0"/>
            </a:endParaRPr>
          </a:p>
          <a:p>
            <a:pPr lvl="1"/>
            <a:r>
              <a:rPr lang="en-US" sz="2200" dirty="0">
                <a:latin typeface="Verdana" panose="020B0604030504040204" pitchFamily="34" charset="0"/>
                <a:ea typeface="Verdana" panose="020B0604030504040204" pitchFamily="34" charset="0"/>
                <a:cs typeface="Verdana" panose="020B0604030504040204" pitchFamily="34" charset="0"/>
              </a:rPr>
              <a:t>In built fault tolerance mechanisms </a:t>
            </a:r>
            <a:r>
              <a:rPr lang="en-US" sz="2200" dirty="0" smtClean="0">
                <a:latin typeface="Verdana" panose="020B0604030504040204" pitchFamily="34" charset="0"/>
                <a:ea typeface="Verdana" panose="020B0604030504040204" pitchFamily="34" charset="0"/>
                <a:cs typeface="Verdana" panose="020B0604030504040204" pitchFamily="34" charset="0"/>
              </a:rPr>
              <a:t>(</a:t>
            </a:r>
            <a:r>
              <a:rPr lang="en-US" sz="2200" dirty="0" smtClean="0">
                <a:solidFill>
                  <a:srgbClr val="00B050"/>
                </a:solidFill>
                <a:latin typeface="Verdana" panose="020B0604030504040204" pitchFamily="34" charset="0"/>
                <a:ea typeface="Verdana" panose="020B0604030504040204" pitchFamily="34" charset="0"/>
                <a:cs typeface="Verdana" panose="020B0604030504040204" pitchFamily="34" charset="0"/>
              </a:rPr>
              <a:t>Supported by OOM ?</a:t>
            </a:r>
            <a:r>
              <a:rPr lang="en-US" sz="2200" dirty="0" smtClean="0">
                <a:latin typeface="Verdana" panose="020B0604030504040204" pitchFamily="34" charset="0"/>
                <a:ea typeface="Verdana" panose="020B0604030504040204" pitchFamily="34" charset="0"/>
                <a:cs typeface="Verdana" panose="020B0604030504040204" pitchFamily="34" charset="0"/>
              </a:rPr>
              <a:t>)</a:t>
            </a:r>
            <a:endParaRPr lang="en-US" sz="2200" dirty="0">
              <a:latin typeface="Verdana" panose="020B0604030504040204" pitchFamily="34" charset="0"/>
              <a:ea typeface="Verdana" panose="020B0604030504040204" pitchFamily="34" charset="0"/>
              <a:cs typeface="Verdana" panose="020B0604030504040204" pitchFamily="34" charset="0"/>
            </a:endParaRPr>
          </a:p>
          <a:p>
            <a:pPr lvl="1"/>
            <a:r>
              <a:rPr lang="en-US" sz="2200" dirty="0">
                <a:latin typeface="Verdana" panose="020B0604030504040204" pitchFamily="34" charset="0"/>
                <a:ea typeface="Verdana" panose="020B0604030504040204" pitchFamily="34" charset="0"/>
                <a:cs typeface="Verdana" panose="020B0604030504040204" pitchFamily="34" charset="0"/>
              </a:rPr>
              <a:t>Fault isolation capability </a:t>
            </a:r>
            <a:r>
              <a:rPr lang="en-US" sz="2200" dirty="0" smtClean="0">
                <a:latin typeface="Verdana" panose="020B0604030504040204" pitchFamily="34" charset="0"/>
                <a:ea typeface="Verdana" panose="020B0604030504040204" pitchFamily="34" charset="0"/>
                <a:cs typeface="Verdana" panose="020B0604030504040204" pitchFamily="34" charset="0"/>
              </a:rPr>
              <a:t>(</a:t>
            </a:r>
            <a:r>
              <a:rPr lang="en-US" sz="2200" dirty="0" smtClean="0">
                <a:solidFill>
                  <a:srgbClr val="00B050"/>
                </a:solidFill>
                <a:latin typeface="Verdana" panose="020B0604030504040204" pitchFamily="34" charset="0"/>
                <a:ea typeface="Verdana" panose="020B0604030504040204" pitchFamily="34" charset="0"/>
                <a:cs typeface="Verdana" panose="020B0604030504040204" pitchFamily="34" charset="0"/>
              </a:rPr>
              <a:t>OOM/MSB?</a:t>
            </a:r>
            <a:r>
              <a:rPr lang="en-US" sz="2200" dirty="0" smtClean="0">
                <a:latin typeface="Verdana" panose="020B0604030504040204" pitchFamily="34" charset="0"/>
                <a:ea typeface="Verdana" panose="020B0604030504040204" pitchFamily="34" charset="0"/>
                <a:cs typeface="Verdana" panose="020B0604030504040204" pitchFamily="34" charset="0"/>
              </a:rPr>
              <a:t>)</a:t>
            </a:r>
          </a:p>
          <a:p>
            <a:pPr lvl="1"/>
            <a:r>
              <a:rPr lang="en-US" sz="2200" dirty="0" smtClean="0">
                <a:latin typeface="Verdana" panose="020B0604030504040204" pitchFamily="34" charset="0"/>
                <a:ea typeface="Verdana" panose="020B0604030504040204" pitchFamily="34" charset="0"/>
                <a:cs typeface="Verdana" panose="020B0604030504040204" pitchFamily="34" charset="0"/>
              </a:rPr>
              <a:t>Secure interactions – internal /external (</a:t>
            </a:r>
            <a:r>
              <a:rPr lang="en-US" sz="2200" dirty="0" err="1" smtClean="0">
                <a:solidFill>
                  <a:srgbClr val="00B050"/>
                </a:solidFill>
                <a:latin typeface="Verdana" panose="020B0604030504040204" pitchFamily="34" charset="0"/>
                <a:ea typeface="Verdana" panose="020B0604030504040204" pitchFamily="34" charset="0"/>
                <a:cs typeface="Verdana" panose="020B0604030504040204" pitchFamily="34" charset="0"/>
              </a:rPr>
              <a:t>aaf</a:t>
            </a:r>
            <a:r>
              <a:rPr lang="en-US" sz="2200" dirty="0" smtClean="0">
                <a:solidFill>
                  <a:srgbClr val="00B050"/>
                </a:solidFill>
                <a:latin typeface="Verdana" panose="020B0604030504040204" pitchFamily="34" charset="0"/>
                <a:ea typeface="Verdana" panose="020B0604030504040204" pitchFamily="34" charset="0"/>
                <a:cs typeface="Verdana" panose="020B0604030504040204" pitchFamily="34" charset="0"/>
              </a:rPr>
              <a:t>?</a:t>
            </a:r>
            <a:r>
              <a:rPr lang="en-US" sz="2200" dirty="0" smtClean="0">
                <a:latin typeface="Verdana" panose="020B0604030504040204" pitchFamily="34" charset="0"/>
                <a:ea typeface="Verdana" panose="020B0604030504040204" pitchFamily="34" charset="0"/>
                <a:cs typeface="Verdana" panose="020B0604030504040204" pitchFamily="34" charset="0"/>
              </a:rPr>
              <a:t>) </a:t>
            </a:r>
            <a:endParaRPr lang="en-US" sz="2200" dirty="0">
              <a:latin typeface="Verdana" panose="020B0604030504040204" pitchFamily="34" charset="0"/>
              <a:ea typeface="Verdana" panose="020B0604030504040204" pitchFamily="34" charset="0"/>
              <a:cs typeface="Verdana" panose="020B0604030504040204" pitchFamily="34" charset="0"/>
            </a:endParaRPr>
          </a:p>
          <a:p>
            <a:pPr lvl="1"/>
            <a:r>
              <a:rPr lang="en-US" sz="2200" dirty="0">
                <a:latin typeface="Verdana" panose="020B0604030504040204" pitchFamily="34" charset="0"/>
                <a:ea typeface="Verdana" panose="020B0604030504040204" pitchFamily="34" charset="0"/>
                <a:cs typeface="Verdana" panose="020B0604030504040204" pitchFamily="34" charset="0"/>
              </a:rPr>
              <a:t>Tracing of flows across microservices </a:t>
            </a:r>
            <a:r>
              <a:rPr lang="en-US" sz="2200" dirty="0" smtClean="0">
                <a:latin typeface="Verdana" panose="020B0604030504040204" pitchFamily="34" charset="0"/>
                <a:ea typeface="Verdana" panose="020B0604030504040204" pitchFamily="34" charset="0"/>
                <a:cs typeface="Verdana" panose="020B0604030504040204" pitchFamily="34" charset="0"/>
              </a:rPr>
              <a:t>(</a:t>
            </a:r>
            <a:r>
              <a:rPr lang="en-US" sz="2200" dirty="0" smtClean="0">
                <a:solidFill>
                  <a:srgbClr val="00B050"/>
                </a:solidFill>
                <a:latin typeface="Verdana" panose="020B0604030504040204" pitchFamily="34" charset="0"/>
                <a:ea typeface="Verdana" panose="020B0604030504040204" pitchFamily="34" charset="0"/>
                <a:cs typeface="Verdana" panose="020B0604030504040204" pitchFamily="34" charset="0"/>
              </a:rPr>
              <a:t>Planned to be supported by Logging</a:t>
            </a:r>
            <a:r>
              <a:rPr lang="en-US" sz="2200" dirty="0" smtClean="0">
                <a:latin typeface="Verdana" panose="020B0604030504040204" pitchFamily="34" charset="0"/>
                <a:ea typeface="Verdana" panose="020B0604030504040204" pitchFamily="34" charset="0"/>
                <a:cs typeface="Verdana" panose="020B0604030504040204" pitchFamily="34" charset="0"/>
              </a:rPr>
              <a:t>?)</a:t>
            </a:r>
          </a:p>
          <a:p>
            <a:pPr>
              <a:lnSpc>
                <a:spcPct val="130000"/>
              </a:lnSpc>
              <a:buFont typeface="Calibri" panose="020F0502020204030204" pitchFamily="34" charset="0"/>
              <a:buChar char="›"/>
            </a:pPr>
            <a:r>
              <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rPr>
              <a:t>Not all microservices endpoints plugged into MSB</a:t>
            </a:r>
          </a:p>
          <a:p>
            <a:pPr>
              <a:lnSpc>
                <a:spcPct val="130000"/>
              </a:lnSpc>
              <a:buFont typeface="Calibri" panose="020F0502020204030204" pitchFamily="34" charset="0"/>
              <a:buChar char="›"/>
            </a:pPr>
            <a:r>
              <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rPr>
              <a:t>Each project use own model of state management and consistency mechanism across distributed instances of MS </a:t>
            </a:r>
          </a:p>
          <a:p>
            <a:pPr>
              <a:lnSpc>
                <a:spcPct val="130000"/>
              </a:lnSpc>
              <a:buFont typeface="Calibri" panose="020F0502020204030204" pitchFamily="34" charset="0"/>
              <a:buChar char="›"/>
            </a:pPr>
            <a:r>
              <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rPr>
              <a:t>Scaling/Healing and Migration of </a:t>
            </a:r>
            <a:r>
              <a:rPr lang="en-US" sz="23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Microservices are </a:t>
            </a:r>
            <a:r>
              <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rPr>
              <a:t>not consistent and in the early stages. </a:t>
            </a:r>
          </a:p>
          <a:p>
            <a:pPr>
              <a:lnSpc>
                <a:spcPct val="130000"/>
              </a:lnSpc>
              <a:buFont typeface="Calibri" panose="020F0502020204030204" pitchFamily="34" charset="0"/>
              <a:buChar char="›"/>
            </a:pPr>
            <a:r>
              <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rPr>
              <a:t>No consistent deployment mechanism - </a:t>
            </a:r>
            <a:r>
              <a:rPr lang="en-US" sz="23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mix </a:t>
            </a:r>
            <a:r>
              <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rPr>
              <a:t>of blueprint, heat templates, helm charts, </a:t>
            </a:r>
            <a:r>
              <a:rPr lang="en-US" sz="2300"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docker</a:t>
            </a:r>
            <a:r>
              <a:rPr lang="en-US" sz="23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files </a:t>
            </a:r>
            <a:r>
              <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rPr>
              <a:t>for </a:t>
            </a:r>
            <a:r>
              <a:rPr lang="en-US" sz="2300" b="1"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a:t>
            </a:r>
            <a:r>
              <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rPr>
              <a:t> onboarding </a:t>
            </a:r>
          </a:p>
          <a:p>
            <a:pPr>
              <a:lnSpc>
                <a:spcPct val="130000"/>
              </a:lnSpc>
              <a:buFont typeface="Calibri" panose="020F0502020204030204" pitchFamily="34" charset="0"/>
              <a:buChar char="›"/>
            </a:pPr>
            <a:r>
              <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rPr>
              <a:t>No consistent configuration formats – Consul , YAML templates, Helm, XML, JSON, HOT</a:t>
            </a:r>
          </a:p>
          <a:p>
            <a:pPr>
              <a:lnSpc>
                <a:spcPct val="130000"/>
              </a:lnSpc>
              <a:buFont typeface="Calibri" panose="020F0502020204030204" pitchFamily="34" charset="0"/>
              <a:buChar char="›"/>
            </a:pPr>
            <a:r>
              <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rPr>
              <a:t>Version Portability (Amsterdam to Beijing</a:t>
            </a:r>
            <a:r>
              <a:rPr lang="en-US" sz="23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rPr>
              <a:t>Lossless Software </a:t>
            </a:r>
            <a:r>
              <a:rPr lang="en-US" sz="23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Update? </a:t>
            </a:r>
            <a:endPar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5" name="TextBox 4"/>
          <p:cNvSpPr txBox="1"/>
          <p:nvPr/>
        </p:nvSpPr>
        <p:spPr>
          <a:xfrm rot="2457111">
            <a:off x="10695227" y="448900"/>
            <a:ext cx="1549400" cy="369332"/>
          </a:xfrm>
          <a:prstGeom prst="rect">
            <a:avLst/>
          </a:prstGeom>
          <a:solidFill>
            <a:srgbClr val="FFFF00"/>
          </a:solidFill>
        </p:spPr>
        <p:txBody>
          <a:bodyPr wrap="square" rtlCol="0">
            <a:spAutoFit/>
          </a:bodyPr>
          <a:lstStyle/>
          <a:p>
            <a:r>
              <a:rPr lang="en-US" dirty="0" smtClean="0"/>
              <a:t>Under Review</a:t>
            </a:r>
            <a:endParaRPr lang="en-US" dirty="0"/>
          </a:p>
        </p:txBody>
      </p:sp>
    </p:spTree>
    <p:extLst>
      <p:ext uri="{BB962C8B-B14F-4D97-AF65-F5344CB8AC3E}">
        <p14:creationId xmlns:p14="http://schemas.microsoft.com/office/powerpoint/2010/main" val="2974941482"/>
      </p:ext>
    </p:extLst>
  </p:cSld>
  <p:clrMapOvr>
    <a:masterClrMapping/>
  </p:clrMapOvr>
  <p:transition>
    <p:wipe dir="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56</a:t>
            </a:fld>
            <a:endParaRPr lang="en-US" dirty="0"/>
          </a:p>
        </p:txBody>
      </p:sp>
      <p:sp>
        <p:nvSpPr>
          <p:cNvPr id="3" name="Title 2"/>
          <p:cNvSpPr>
            <a:spLocks noGrp="1"/>
          </p:cNvSpPr>
          <p:nvPr>
            <p:ph type="title"/>
          </p:nvPr>
        </p:nvSpPr>
        <p:spPr/>
        <p:txBody>
          <a:bodyPr>
            <a:normAutofit/>
          </a:bodyPr>
          <a:lstStyle/>
          <a:p>
            <a:pPr algn="ctr"/>
            <a:r>
              <a:rPr lang="en-US" sz="2800" b="1" dirty="0" smtClean="0"/>
              <a:t>CNCF Projects Maturity Levels (Subjective Assessment) 1/2 </a:t>
            </a:r>
            <a:endParaRPr lang="en-US" sz="2800" b="1" dirty="0"/>
          </a:p>
        </p:txBody>
      </p:sp>
      <p:graphicFrame>
        <p:nvGraphicFramePr>
          <p:cNvPr id="5" name="Table 4"/>
          <p:cNvGraphicFramePr>
            <a:graphicFrameLocks noGrp="1"/>
          </p:cNvGraphicFramePr>
          <p:nvPr>
            <p:extLst/>
          </p:nvPr>
        </p:nvGraphicFramePr>
        <p:xfrm>
          <a:off x="-1" y="989046"/>
          <a:ext cx="12176062" cy="5515145"/>
        </p:xfrm>
        <a:graphic>
          <a:graphicData uri="http://schemas.openxmlformats.org/drawingml/2006/table">
            <a:tbl>
              <a:tblPr firstRow="1" bandRow="1">
                <a:tableStyleId>{5C22544A-7EE6-4342-B048-85BDC9FD1C3A}</a:tableStyleId>
              </a:tblPr>
              <a:tblGrid>
                <a:gridCol w="2136999"/>
                <a:gridCol w="1596721"/>
                <a:gridCol w="1297991"/>
                <a:gridCol w="2029838"/>
                <a:gridCol w="5114513"/>
              </a:tblGrid>
              <a:tr h="530621">
                <a:tc>
                  <a:txBody>
                    <a:bodyPr/>
                    <a:lstStyle/>
                    <a:p>
                      <a:r>
                        <a:rPr lang="en-US" sz="1200" dirty="0" smtClean="0"/>
                        <a:t>Project </a:t>
                      </a:r>
                      <a:endParaRPr lang="en-US" sz="1200" dirty="0"/>
                    </a:p>
                  </a:txBody>
                  <a:tcPr/>
                </a:tc>
                <a:tc>
                  <a:txBody>
                    <a:bodyPr/>
                    <a:lstStyle/>
                    <a:p>
                      <a:r>
                        <a:rPr lang="en-US" sz="1200" dirty="0" smtClean="0"/>
                        <a:t>Relevant application in ONAP</a:t>
                      </a:r>
                      <a:endParaRPr lang="en-US" sz="1200" dirty="0"/>
                    </a:p>
                  </a:txBody>
                  <a:tcPr/>
                </a:tc>
                <a:tc>
                  <a:txBody>
                    <a:bodyPr/>
                    <a:lstStyle/>
                    <a:p>
                      <a:r>
                        <a:rPr lang="en-US" sz="1200" dirty="0" smtClean="0"/>
                        <a:t>Maturity level </a:t>
                      </a:r>
                      <a:endParaRPr lang="en-US" sz="1200" dirty="0"/>
                    </a:p>
                  </a:txBody>
                  <a:tcPr/>
                </a:tc>
                <a:tc>
                  <a:txBody>
                    <a:bodyPr/>
                    <a:lstStyle/>
                    <a:p>
                      <a:r>
                        <a:rPr lang="en-US" sz="1200" dirty="0" smtClean="0"/>
                        <a:t>Backing companies</a:t>
                      </a:r>
                      <a:endParaRPr lang="en-US" sz="1200" dirty="0"/>
                    </a:p>
                  </a:txBody>
                  <a:tcPr/>
                </a:tc>
                <a:tc>
                  <a:txBody>
                    <a:bodyPr/>
                    <a:lstStyle/>
                    <a:p>
                      <a:r>
                        <a:rPr lang="en-US" sz="1200" dirty="0" smtClean="0"/>
                        <a:t>Recommended ?</a:t>
                      </a:r>
                      <a:endParaRPr lang="en-US" sz="1200" dirty="0"/>
                    </a:p>
                  </a:txBody>
                  <a:tcPr/>
                </a:tc>
              </a:tr>
              <a:tr h="548980">
                <a:tc>
                  <a:txBody>
                    <a:bodyPr/>
                    <a:lstStyle/>
                    <a:p>
                      <a:r>
                        <a:rPr lang="en-US" sz="1200" dirty="0" smtClean="0"/>
                        <a:t>Kubernetes (COE)</a:t>
                      </a:r>
                      <a:endParaRPr lang="en-US" sz="1200" dirty="0"/>
                    </a:p>
                  </a:txBody>
                  <a:tcPr/>
                </a:tc>
                <a:tc>
                  <a:txBody>
                    <a:bodyPr/>
                    <a:lstStyle/>
                    <a:p>
                      <a:r>
                        <a:rPr lang="en-US" sz="1200" dirty="0" smtClean="0"/>
                        <a:t>OOM, DCAE</a:t>
                      </a:r>
                      <a:endParaRPr lang="en-US" sz="1200" dirty="0"/>
                    </a:p>
                  </a:txBody>
                  <a:tcPr/>
                </a:tc>
                <a:tc>
                  <a:txBody>
                    <a:bodyPr/>
                    <a:lstStyle/>
                    <a:p>
                      <a:r>
                        <a:rPr lang="en-US" sz="1200" dirty="0" smtClean="0"/>
                        <a:t>High</a:t>
                      </a:r>
                      <a:endParaRPr lang="en-US" sz="1200" dirty="0"/>
                    </a:p>
                  </a:txBody>
                  <a:tcPr/>
                </a:tc>
                <a:tc>
                  <a:txBody>
                    <a:bodyPr/>
                    <a:lstStyle/>
                    <a:p>
                      <a:r>
                        <a:rPr lang="en-US" sz="1200" dirty="0" smtClean="0"/>
                        <a:t>Google + many others </a:t>
                      </a:r>
                      <a:endParaRPr lang="en-US" sz="1200" dirty="0"/>
                    </a:p>
                  </a:txBody>
                  <a:tcPr/>
                </a:tc>
                <a:tc>
                  <a:txBody>
                    <a:bodyPr/>
                    <a:lstStyle/>
                    <a:p>
                      <a:r>
                        <a:rPr lang="en-US" sz="1200" dirty="0" smtClean="0"/>
                        <a:t>Yes</a:t>
                      </a:r>
                      <a:r>
                        <a:rPr lang="en-US" sz="1200" baseline="0" dirty="0" smtClean="0"/>
                        <a:t> . But troubleshooting, monitoring, deployment  seem to be complex. </a:t>
                      </a:r>
                      <a:endParaRPr lang="en-US" sz="1200" dirty="0"/>
                    </a:p>
                  </a:txBody>
                  <a:tcPr/>
                </a:tc>
              </a:tr>
              <a:tr h="768572">
                <a:tc>
                  <a:txBody>
                    <a:bodyPr/>
                    <a:lstStyle/>
                    <a:p>
                      <a:r>
                        <a:rPr lang="en-US" sz="1200" dirty="0" smtClean="0"/>
                        <a:t>Prometheus (Monitoring)</a:t>
                      </a:r>
                      <a:r>
                        <a:rPr lang="en-US" sz="1200" baseline="0" dirty="0" smtClean="0"/>
                        <a:t> </a:t>
                      </a:r>
                      <a:endParaRPr lang="en-US" sz="1200" dirty="0"/>
                    </a:p>
                  </a:txBody>
                  <a:tcPr/>
                </a:tc>
                <a:tc>
                  <a:txBody>
                    <a:bodyPr/>
                    <a:lstStyle/>
                    <a:p>
                      <a:r>
                        <a:rPr lang="en-US" sz="1200" dirty="0" smtClean="0"/>
                        <a:t>DCAE,</a:t>
                      </a:r>
                      <a:r>
                        <a:rPr lang="en-US" sz="1200" baseline="0" dirty="0" smtClean="0"/>
                        <a:t> OOM</a:t>
                      </a:r>
                      <a:endParaRPr lang="en-US" sz="1200" dirty="0"/>
                    </a:p>
                  </a:txBody>
                  <a:tcPr/>
                </a:tc>
                <a:tc>
                  <a:txBody>
                    <a:bodyPr/>
                    <a:lstStyle/>
                    <a:p>
                      <a:r>
                        <a:rPr lang="en-US" sz="1200" dirty="0" smtClean="0"/>
                        <a:t>Medium?</a:t>
                      </a:r>
                      <a:endParaRPr lang="en-US" sz="1200" dirty="0"/>
                    </a:p>
                  </a:txBody>
                  <a:tcPr/>
                </a:tc>
                <a:tc>
                  <a:txBody>
                    <a:bodyPr/>
                    <a:lstStyle/>
                    <a:p>
                      <a:r>
                        <a:rPr lang="en-US" sz="1200" dirty="0" smtClean="0"/>
                        <a:t>Robust Perceptions, Container Solutions , Independent Contractors</a:t>
                      </a:r>
                      <a:endParaRPr lang="en-US" sz="1200" dirty="0"/>
                    </a:p>
                  </a:txBody>
                  <a:tcPr/>
                </a:tc>
                <a:tc>
                  <a:txBody>
                    <a:bodyPr/>
                    <a:lstStyle/>
                    <a:p>
                      <a:pPr marL="171450" indent="-171450">
                        <a:buFont typeface="Arial" panose="020B0604020202020204" pitchFamily="34" charset="0"/>
                        <a:buChar char="•"/>
                      </a:pPr>
                      <a:r>
                        <a:rPr lang="en-US" sz="1200" dirty="0" smtClean="0"/>
                        <a:t>Can</a:t>
                      </a:r>
                      <a:r>
                        <a:rPr lang="en-US" sz="1200" baseline="0" dirty="0" smtClean="0"/>
                        <a:t> be used for container monitoring at least for time being. </a:t>
                      </a:r>
                    </a:p>
                    <a:p>
                      <a:pPr marL="171450" indent="-171450">
                        <a:buFont typeface="Arial" panose="020B0604020202020204" pitchFamily="34" charset="0"/>
                        <a:buChar char="•"/>
                      </a:pPr>
                      <a:r>
                        <a:rPr lang="en-US" sz="1200" baseline="0" dirty="0" smtClean="0"/>
                        <a:t>Roadmap is not clear. </a:t>
                      </a:r>
                      <a:endParaRPr lang="en-US" sz="1200" dirty="0"/>
                    </a:p>
                  </a:txBody>
                  <a:tcPr/>
                </a:tc>
              </a:tr>
              <a:tr h="9881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err="1" smtClean="0"/>
                        <a:t>Fluentd</a:t>
                      </a:r>
                      <a:r>
                        <a:rPr lang="en-US" sz="1200" dirty="0" smtClean="0"/>
                        <a:t> (Log</a:t>
                      </a:r>
                      <a:r>
                        <a:rPr lang="en-US" sz="1200" baseline="0" dirty="0" smtClean="0"/>
                        <a:t> data collector) </a:t>
                      </a:r>
                      <a:r>
                        <a:rPr lang="en-US" sz="1200" dirty="0" smtClean="0"/>
                        <a:t>, Jaeger (Distributed trace analysis), </a:t>
                      </a:r>
                      <a:r>
                        <a:rPr lang="en-US" sz="1200" dirty="0" err="1" smtClean="0"/>
                        <a:t>OpenTracing</a:t>
                      </a:r>
                      <a:r>
                        <a:rPr lang="en-US" sz="1200" dirty="0" smtClean="0"/>
                        <a:t> (Distributed trace collector) </a:t>
                      </a:r>
                    </a:p>
                  </a:txBody>
                  <a:tcPr/>
                </a:tc>
                <a:tc>
                  <a:txBody>
                    <a:bodyPr/>
                    <a:lstStyle/>
                    <a:p>
                      <a:r>
                        <a:rPr lang="en-US" sz="1200" dirty="0" smtClean="0"/>
                        <a:t>Logging</a:t>
                      </a:r>
                      <a:endParaRPr lang="en-US" sz="1200" dirty="0"/>
                    </a:p>
                  </a:txBody>
                  <a:tcPr/>
                </a:tc>
                <a:tc>
                  <a:txBody>
                    <a:bodyPr/>
                    <a:lstStyle/>
                    <a:p>
                      <a:r>
                        <a:rPr lang="en-US" sz="1200" dirty="0" smtClean="0"/>
                        <a:t>Medium (currently at 1.0 Release) </a:t>
                      </a:r>
                      <a:endParaRPr lang="en-US" sz="1200" dirty="0"/>
                    </a:p>
                  </a:txBody>
                  <a:tcPr/>
                </a:tc>
                <a:tc>
                  <a:txBody>
                    <a:bodyPr/>
                    <a:lstStyle/>
                    <a:p>
                      <a:r>
                        <a:rPr lang="en-US" sz="1200" dirty="0" smtClean="0"/>
                        <a:t>Jaeger from Uber, </a:t>
                      </a:r>
                      <a:r>
                        <a:rPr lang="en-US" sz="1200" dirty="0" err="1" smtClean="0"/>
                        <a:t>Opentracing</a:t>
                      </a:r>
                      <a:r>
                        <a:rPr lang="en-US" sz="1200" dirty="0" smtClean="0"/>
                        <a:t> – </a:t>
                      </a:r>
                      <a:r>
                        <a:rPr lang="en-US" sz="1200" dirty="0" err="1" smtClean="0"/>
                        <a:t>Lightstep</a:t>
                      </a:r>
                      <a:r>
                        <a:rPr lang="en-US" sz="1200" dirty="0" smtClean="0"/>
                        <a:t>. </a:t>
                      </a:r>
                      <a:r>
                        <a:rPr lang="en-US" sz="1200" dirty="0" err="1" smtClean="0"/>
                        <a:t>Github</a:t>
                      </a:r>
                      <a:r>
                        <a:rPr lang="en-US" sz="1200" baseline="0" dirty="0" smtClean="0"/>
                        <a:t> contributors – </a:t>
                      </a:r>
                      <a:r>
                        <a:rPr lang="en-US" sz="1200" baseline="0" dirty="0" err="1" smtClean="0"/>
                        <a:t>Fluentd</a:t>
                      </a:r>
                      <a:r>
                        <a:rPr lang="en-US" sz="1200" baseline="0" dirty="0" smtClean="0"/>
                        <a:t>, Jaeger</a:t>
                      </a:r>
                      <a:endParaRPr lang="en-US" sz="1200" dirty="0"/>
                    </a:p>
                  </a:txBody>
                  <a:tcPr/>
                </a:tc>
                <a:tc>
                  <a:txBody>
                    <a:bodyPr/>
                    <a:lstStyle/>
                    <a:p>
                      <a:pPr marL="171450" indent="-171450">
                        <a:buFont typeface="Arial" panose="020B0604020202020204" pitchFamily="34" charset="0"/>
                        <a:buChar char="•"/>
                      </a:pPr>
                      <a:r>
                        <a:rPr lang="en-US" sz="1200" dirty="0" smtClean="0"/>
                        <a:t>Distributed tracing using Jaeger or </a:t>
                      </a:r>
                    </a:p>
                    <a:p>
                      <a:pPr marL="171450" indent="-171450">
                        <a:buFont typeface="Arial" panose="020B0604020202020204" pitchFamily="34" charset="0"/>
                        <a:buChar char="•"/>
                      </a:pPr>
                      <a:r>
                        <a:rPr lang="en-US" sz="1200" dirty="0" err="1" smtClean="0"/>
                        <a:t>OpenTracing</a:t>
                      </a:r>
                      <a:r>
                        <a:rPr lang="en-US" sz="1200" dirty="0" smtClean="0"/>
                        <a:t> might be useful for ONAP.</a:t>
                      </a:r>
                      <a:r>
                        <a:rPr lang="en-US" sz="1200" baseline="0" dirty="0" smtClean="0"/>
                        <a:t>  (Requires instrumentation in code) </a:t>
                      </a:r>
                      <a:endParaRPr lang="en-US" sz="1200" dirty="0"/>
                    </a:p>
                  </a:txBody>
                  <a:tcPr/>
                </a:tc>
              </a:tr>
              <a:tr h="768572">
                <a:tc>
                  <a:txBody>
                    <a:bodyPr/>
                    <a:lstStyle/>
                    <a:p>
                      <a:r>
                        <a:rPr lang="en-US" sz="1200" dirty="0" smtClean="0"/>
                        <a:t>Envoy (</a:t>
                      </a:r>
                      <a:r>
                        <a:rPr lang="en-US" sz="1200" baseline="0" dirty="0" smtClean="0"/>
                        <a:t>edge proxy, Service Mesh Data plane) </a:t>
                      </a:r>
                      <a:endParaRPr lang="en-US" sz="1200" dirty="0"/>
                    </a:p>
                  </a:txBody>
                  <a:tcPr/>
                </a:tc>
                <a:tc>
                  <a:txBody>
                    <a:bodyPr/>
                    <a:lstStyle/>
                    <a:p>
                      <a:r>
                        <a:rPr lang="en-US" sz="1200" dirty="0" smtClean="0"/>
                        <a:t>MSB , ONAP Projects, OOM , AAF</a:t>
                      </a:r>
                      <a:endParaRPr lang="en-US" sz="1200" dirty="0"/>
                    </a:p>
                  </a:txBody>
                  <a:tcPr/>
                </a:tc>
                <a:tc>
                  <a:txBody>
                    <a:bodyPr/>
                    <a:lstStyle/>
                    <a:p>
                      <a:r>
                        <a:rPr lang="en-US" sz="1200" dirty="0" smtClean="0"/>
                        <a:t>High</a:t>
                      </a:r>
                      <a:endParaRPr lang="en-US" sz="1200" dirty="0"/>
                    </a:p>
                  </a:txBody>
                  <a:tcPr/>
                </a:tc>
                <a:tc>
                  <a:txBody>
                    <a:bodyPr/>
                    <a:lstStyle/>
                    <a:p>
                      <a:r>
                        <a:rPr lang="en-US" sz="1200" dirty="0" smtClean="0"/>
                        <a:t>Strong contributor base, originally built by Lyft  </a:t>
                      </a:r>
                      <a:endParaRPr lang="en-US" sz="1200" dirty="0"/>
                    </a:p>
                  </a:txBody>
                  <a:tcPr/>
                </a:tc>
                <a:tc>
                  <a:txBody>
                    <a:bodyPr/>
                    <a:lstStyle/>
                    <a:p>
                      <a:pPr marL="171450" indent="-171450">
                        <a:buFont typeface="Arial" panose="020B0604020202020204" pitchFamily="34" charset="0"/>
                        <a:buChar char="•"/>
                      </a:pPr>
                      <a:r>
                        <a:rPr lang="en-US" sz="1200" dirty="0" err="1" smtClean="0"/>
                        <a:t>Microservice</a:t>
                      </a:r>
                      <a:r>
                        <a:rPr lang="en-US" sz="1200" dirty="0" smtClean="0"/>
                        <a:t> proxy might be relevant while adapting service mesh. But need</a:t>
                      </a:r>
                      <a:r>
                        <a:rPr lang="en-US" sz="1200" baseline="0" dirty="0" smtClean="0"/>
                        <a:t> to debate if service mesh is good enough for ONAP. </a:t>
                      </a:r>
                    </a:p>
                    <a:p>
                      <a:pPr marL="171450" indent="-171450">
                        <a:buFont typeface="Arial" panose="020B0604020202020204" pitchFamily="34" charset="0"/>
                        <a:buChar char="•"/>
                      </a:pPr>
                      <a:r>
                        <a:rPr lang="en-US" sz="1200" baseline="0" dirty="0" err="1" smtClean="0">
                          <a:solidFill>
                            <a:srgbClr val="FF0000"/>
                          </a:solidFill>
                        </a:rPr>
                        <a:t>Istio</a:t>
                      </a:r>
                      <a:r>
                        <a:rPr lang="en-US" sz="1200" baseline="0" dirty="0" smtClean="0">
                          <a:solidFill>
                            <a:srgbClr val="FF0000"/>
                          </a:solidFill>
                        </a:rPr>
                        <a:t> </a:t>
                      </a:r>
                      <a:r>
                        <a:rPr lang="en-US" sz="1200" baseline="0" dirty="0" smtClean="0"/>
                        <a:t>Service Mesh (Control Plane) works well with envoy. </a:t>
                      </a:r>
                      <a:endParaRPr lang="en-US" sz="1200" dirty="0"/>
                    </a:p>
                  </a:txBody>
                  <a:tcPr/>
                </a:tc>
              </a:tr>
              <a:tr h="955118">
                <a:tc>
                  <a:txBody>
                    <a:bodyPr/>
                    <a:lstStyle/>
                    <a:p>
                      <a:r>
                        <a:rPr lang="en-US" sz="1200" dirty="0" err="1" smtClean="0"/>
                        <a:t>Linkerd</a:t>
                      </a:r>
                      <a:r>
                        <a:rPr lang="en-US" sz="1200" dirty="0" smtClean="0"/>
                        <a:t> (Edge proxy, Service Mesh Data Plane) </a:t>
                      </a:r>
                      <a:endParaRPr lang="en-US" sz="1200" dirty="0"/>
                    </a:p>
                  </a:txBody>
                  <a:tcPr/>
                </a:tc>
                <a:tc>
                  <a:txBody>
                    <a:bodyPr/>
                    <a:lstStyle/>
                    <a:p>
                      <a:r>
                        <a:rPr lang="en-US" sz="1200" dirty="0" smtClean="0"/>
                        <a:t>MSB, ONAP Projects, OOM , AAF</a:t>
                      </a:r>
                      <a:endParaRPr lang="en-US" sz="1200" dirty="0"/>
                    </a:p>
                  </a:txBody>
                  <a:tcPr/>
                </a:tc>
                <a:tc>
                  <a:txBody>
                    <a:bodyPr/>
                    <a:lstStyle/>
                    <a:p>
                      <a:r>
                        <a:rPr lang="en-US" sz="1200" dirty="0" smtClean="0"/>
                        <a:t>High</a:t>
                      </a:r>
                      <a:endParaRPr lang="en-US" sz="1200" dirty="0"/>
                    </a:p>
                  </a:txBody>
                  <a:tcPr/>
                </a:tc>
                <a:tc>
                  <a:txBody>
                    <a:bodyPr/>
                    <a:lstStyle/>
                    <a:p>
                      <a:r>
                        <a:rPr lang="en-US" sz="1200" dirty="0" smtClean="0"/>
                        <a:t>Healthy contribution base, Buoyant</a:t>
                      </a:r>
                      <a:endParaRPr lang="en-US" sz="1200" dirty="0"/>
                    </a:p>
                  </a:txBody>
                  <a:tcPr/>
                </a:tc>
                <a:tc>
                  <a:txBody>
                    <a:bodyPr/>
                    <a:lstStyle/>
                    <a:p>
                      <a:pPr marL="171450" indent="-171450">
                        <a:buFont typeface="Arial" panose="020B0604020202020204" pitchFamily="34" charset="0"/>
                        <a:buChar char="•"/>
                      </a:pPr>
                      <a:r>
                        <a:rPr lang="en-US" sz="1200" dirty="0" smtClean="0"/>
                        <a:t>As per comparison provided </a:t>
                      </a:r>
                      <a:r>
                        <a:rPr lang="en-US" sz="1200" dirty="0" err="1" smtClean="0"/>
                        <a:t>Linkerd</a:t>
                      </a:r>
                      <a:r>
                        <a:rPr lang="en-US" sz="1200" dirty="0" smtClean="0"/>
                        <a:t> seems to be feature rich , but consumes more CPU and memory compared to Envoy. Supports HTTP/1.1, Thrift, </a:t>
                      </a:r>
                      <a:r>
                        <a:rPr lang="en-US" sz="1200" dirty="0" err="1" smtClean="0"/>
                        <a:t>ThriftMux</a:t>
                      </a:r>
                      <a:r>
                        <a:rPr lang="en-US" sz="1200" dirty="0" smtClean="0"/>
                        <a:t>, HTTP/2 (experimental) and </a:t>
                      </a:r>
                      <a:r>
                        <a:rPr lang="en-US" sz="1200" dirty="0" err="1" smtClean="0"/>
                        <a:t>gRPC</a:t>
                      </a:r>
                      <a:r>
                        <a:rPr lang="en-US" sz="1200" dirty="0" smtClean="0"/>
                        <a:t> (experimental). </a:t>
                      </a:r>
                    </a:p>
                    <a:p>
                      <a:pPr marL="171450" indent="-171450">
                        <a:buFont typeface="Arial" panose="020B0604020202020204" pitchFamily="34" charset="0"/>
                        <a:buChar char="•"/>
                      </a:pPr>
                      <a:r>
                        <a:rPr lang="en-US" sz="1200" dirty="0" smtClean="0"/>
                        <a:t>MSB team to comment suitability of </a:t>
                      </a:r>
                      <a:r>
                        <a:rPr lang="en-US" sz="1200" dirty="0" err="1" smtClean="0"/>
                        <a:t>Linkerd</a:t>
                      </a:r>
                      <a:r>
                        <a:rPr lang="en-US" sz="1200" dirty="0" smtClean="0"/>
                        <a:t>.</a:t>
                      </a:r>
                      <a:r>
                        <a:rPr lang="en-US" sz="1200" baseline="0" dirty="0" smtClean="0"/>
                        <a:t> </a:t>
                      </a:r>
                      <a:endParaRPr lang="en-US" sz="1200" dirty="0"/>
                    </a:p>
                  </a:txBody>
                  <a:tcPr/>
                </a:tc>
              </a:tr>
              <a:tr h="955118">
                <a:tc>
                  <a:txBody>
                    <a:bodyPr/>
                    <a:lstStyle/>
                    <a:p>
                      <a:r>
                        <a:rPr lang="en-US" sz="1200" dirty="0" err="1" smtClean="0">
                          <a:solidFill>
                            <a:srgbClr val="FF0000"/>
                          </a:solidFill>
                        </a:rPr>
                        <a:t>Istio</a:t>
                      </a:r>
                      <a:r>
                        <a:rPr lang="en-US" sz="1200" dirty="0" smtClean="0">
                          <a:solidFill>
                            <a:srgbClr val="FF0000"/>
                          </a:solidFill>
                        </a:rPr>
                        <a:t> </a:t>
                      </a:r>
                      <a:r>
                        <a:rPr lang="en-US" sz="1200" dirty="0" smtClean="0"/>
                        <a:t>– Service Mesh (control plane)</a:t>
                      </a:r>
                      <a:endParaRPr lang="en-US" sz="1200" dirty="0"/>
                    </a:p>
                  </a:txBody>
                  <a:tcPr/>
                </a:tc>
                <a:tc>
                  <a:txBody>
                    <a:bodyPr/>
                    <a:lstStyle/>
                    <a:p>
                      <a:r>
                        <a:rPr lang="en-US" sz="1200" dirty="0" smtClean="0"/>
                        <a:t>MSB, OOM ? </a:t>
                      </a:r>
                      <a:endParaRPr lang="en-US" sz="1200" dirty="0"/>
                    </a:p>
                  </a:txBody>
                  <a:tcPr/>
                </a:tc>
                <a:tc>
                  <a:txBody>
                    <a:bodyPr/>
                    <a:lstStyle/>
                    <a:p>
                      <a:r>
                        <a:rPr lang="en-US" sz="1200" dirty="0" smtClean="0"/>
                        <a:t>High</a:t>
                      </a:r>
                      <a:endParaRPr lang="en-US" sz="1200" dirty="0"/>
                    </a:p>
                  </a:txBody>
                  <a:tcPr/>
                </a:tc>
                <a:tc>
                  <a:txBody>
                    <a:bodyPr/>
                    <a:lstStyle/>
                    <a:p>
                      <a:r>
                        <a:rPr lang="en-US" sz="1200" dirty="0" smtClean="0"/>
                        <a:t>Google, IBM, </a:t>
                      </a:r>
                      <a:r>
                        <a:rPr lang="en-US" sz="1200" dirty="0" err="1" smtClean="0"/>
                        <a:t>Lyft</a:t>
                      </a:r>
                      <a:r>
                        <a:rPr lang="en-US" sz="1200" dirty="0" smtClean="0"/>
                        <a:t> </a:t>
                      </a:r>
                      <a:endParaRPr lang="en-US" sz="1200" dirty="0"/>
                    </a:p>
                  </a:txBody>
                  <a:tcPr/>
                </a:tc>
                <a:tc>
                  <a:txBody>
                    <a:bodyPr/>
                    <a:lstStyle/>
                    <a:p>
                      <a:pPr marL="171450" indent="-171450">
                        <a:buFont typeface="Arial" panose="020B0604020202020204" pitchFamily="34" charset="0"/>
                        <a:buChar char="•"/>
                      </a:pPr>
                      <a:r>
                        <a:rPr lang="en-US" sz="1200" dirty="0" smtClean="0"/>
                        <a:t>Preferred if there</a:t>
                      </a:r>
                      <a:r>
                        <a:rPr lang="en-US" sz="1200" baseline="0" dirty="0" smtClean="0"/>
                        <a:t> is a plan to adapt Service Mesh in ONAP.  </a:t>
                      </a:r>
                    </a:p>
                    <a:p>
                      <a:pPr marL="171450" indent="-171450">
                        <a:buFont typeface="Arial" panose="020B0604020202020204" pitchFamily="34" charset="0"/>
                        <a:buChar char="•"/>
                      </a:pPr>
                      <a:r>
                        <a:rPr lang="en-US" sz="1200" baseline="0" dirty="0" smtClean="0"/>
                        <a:t>How this will be integrated ? </a:t>
                      </a:r>
                    </a:p>
                    <a:p>
                      <a:pPr marL="628650" lvl="1" indent="-171450">
                        <a:buFont typeface="Courier New" panose="02070309020205020404" pitchFamily="49" charset="0"/>
                        <a:buChar char="o"/>
                      </a:pPr>
                      <a:r>
                        <a:rPr lang="en-US" sz="1200" baseline="0" dirty="0" smtClean="0"/>
                        <a:t>As a separate project ? </a:t>
                      </a:r>
                    </a:p>
                    <a:p>
                      <a:pPr marL="628650" lvl="1" indent="-171450">
                        <a:buFont typeface="Courier New" panose="02070309020205020404" pitchFamily="49" charset="0"/>
                        <a:buChar char="o"/>
                      </a:pPr>
                      <a:r>
                        <a:rPr lang="en-US" sz="1200" baseline="0" dirty="0" smtClean="0"/>
                        <a:t>As part of MSB/OOM ? </a:t>
                      </a:r>
                      <a:endParaRPr lang="en-US" sz="1200" dirty="0"/>
                    </a:p>
                  </a:txBody>
                  <a:tcPr/>
                </a:tc>
              </a:tr>
            </a:tbl>
          </a:graphicData>
        </a:graphic>
      </p:graphicFrame>
      <p:sp>
        <p:nvSpPr>
          <p:cNvPr id="6" name="TextBox 5"/>
          <p:cNvSpPr txBox="1"/>
          <p:nvPr/>
        </p:nvSpPr>
        <p:spPr>
          <a:xfrm rot="2457111">
            <a:off x="10695227" y="448900"/>
            <a:ext cx="1549400" cy="369332"/>
          </a:xfrm>
          <a:prstGeom prst="rect">
            <a:avLst/>
          </a:prstGeom>
          <a:solidFill>
            <a:srgbClr val="FFFF00"/>
          </a:solidFill>
        </p:spPr>
        <p:txBody>
          <a:bodyPr wrap="square" rtlCol="0">
            <a:spAutoFit/>
          </a:bodyPr>
          <a:lstStyle/>
          <a:p>
            <a:r>
              <a:rPr lang="en-US" dirty="0" smtClean="0"/>
              <a:t>Under Review</a:t>
            </a:r>
            <a:endParaRPr lang="en-US" dirty="0"/>
          </a:p>
        </p:txBody>
      </p:sp>
    </p:spTree>
    <p:extLst>
      <p:ext uri="{BB962C8B-B14F-4D97-AF65-F5344CB8AC3E}">
        <p14:creationId xmlns:p14="http://schemas.microsoft.com/office/powerpoint/2010/main" val="828387350"/>
      </p:ext>
    </p:extLst>
  </p:cSld>
  <p:clrMapOvr>
    <a:masterClrMapping/>
  </p:clrMapOvr>
  <p:transition>
    <p:wipe dir="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57</a:t>
            </a:fld>
            <a:endParaRPr lang="en-US" dirty="0"/>
          </a:p>
        </p:txBody>
      </p:sp>
      <p:sp>
        <p:nvSpPr>
          <p:cNvPr id="3" name="Title 2"/>
          <p:cNvSpPr>
            <a:spLocks noGrp="1"/>
          </p:cNvSpPr>
          <p:nvPr>
            <p:ph type="title"/>
          </p:nvPr>
        </p:nvSpPr>
        <p:spPr/>
        <p:txBody>
          <a:bodyPr>
            <a:normAutofit/>
          </a:bodyPr>
          <a:lstStyle/>
          <a:p>
            <a:pPr algn="ctr"/>
            <a:r>
              <a:rPr lang="en-US" sz="2800" b="1" dirty="0" smtClean="0"/>
              <a:t>CNCF Projects Maturity Levels (Subjective Assessment) 2/2  </a:t>
            </a:r>
            <a:endParaRPr lang="en-US" sz="2800" b="1" dirty="0"/>
          </a:p>
        </p:txBody>
      </p:sp>
      <p:graphicFrame>
        <p:nvGraphicFramePr>
          <p:cNvPr id="5" name="Table 4"/>
          <p:cNvGraphicFramePr>
            <a:graphicFrameLocks noGrp="1"/>
          </p:cNvGraphicFramePr>
          <p:nvPr>
            <p:extLst/>
          </p:nvPr>
        </p:nvGraphicFramePr>
        <p:xfrm>
          <a:off x="-2" y="961051"/>
          <a:ext cx="12192001" cy="5559976"/>
        </p:xfrm>
        <a:graphic>
          <a:graphicData uri="http://schemas.openxmlformats.org/drawingml/2006/table">
            <a:tbl>
              <a:tblPr firstRow="1" bandRow="1">
                <a:tableStyleId>{5C22544A-7EE6-4342-B048-85BDC9FD1C3A}</a:tableStyleId>
              </a:tblPr>
              <a:tblGrid>
                <a:gridCol w="2139797"/>
                <a:gridCol w="2413794"/>
                <a:gridCol w="1539610"/>
                <a:gridCol w="1697309"/>
                <a:gridCol w="4401491"/>
              </a:tblGrid>
              <a:tr h="277999">
                <a:tc>
                  <a:txBody>
                    <a:bodyPr/>
                    <a:lstStyle/>
                    <a:p>
                      <a:r>
                        <a:rPr lang="en-US" sz="1200" dirty="0" smtClean="0"/>
                        <a:t>Project </a:t>
                      </a:r>
                      <a:endParaRPr lang="en-US" sz="1200" dirty="0"/>
                    </a:p>
                  </a:txBody>
                  <a:tcPr/>
                </a:tc>
                <a:tc>
                  <a:txBody>
                    <a:bodyPr/>
                    <a:lstStyle/>
                    <a:p>
                      <a:r>
                        <a:rPr lang="en-US" sz="1200" dirty="0" smtClean="0"/>
                        <a:t>Relevant application in ONAP</a:t>
                      </a:r>
                      <a:endParaRPr lang="en-US" sz="1200" dirty="0"/>
                    </a:p>
                  </a:txBody>
                  <a:tcPr/>
                </a:tc>
                <a:tc>
                  <a:txBody>
                    <a:bodyPr/>
                    <a:lstStyle/>
                    <a:p>
                      <a:r>
                        <a:rPr lang="en-US" sz="1200" dirty="0" smtClean="0"/>
                        <a:t>Maturity level </a:t>
                      </a:r>
                      <a:endParaRPr lang="en-US" sz="1200" dirty="0"/>
                    </a:p>
                  </a:txBody>
                  <a:tcPr/>
                </a:tc>
                <a:tc>
                  <a:txBody>
                    <a:bodyPr/>
                    <a:lstStyle/>
                    <a:p>
                      <a:r>
                        <a:rPr lang="en-US" sz="1200" dirty="0" smtClean="0"/>
                        <a:t>Backing companies</a:t>
                      </a:r>
                      <a:endParaRPr lang="en-US" sz="1200" dirty="0"/>
                    </a:p>
                  </a:txBody>
                  <a:tcPr/>
                </a:tc>
                <a:tc>
                  <a:txBody>
                    <a:bodyPr/>
                    <a:lstStyle/>
                    <a:p>
                      <a:r>
                        <a:rPr lang="en-US" sz="1200" dirty="0" smtClean="0"/>
                        <a:t>Recommended ?</a:t>
                      </a:r>
                      <a:endParaRPr lang="en-US" sz="1200" dirty="0"/>
                    </a:p>
                  </a:txBody>
                  <a:tcPr/>
                </a:tc>
              </a:tr>
              <a:tr h="833996">
                <a:tc>
                  <a:txBody>
                    <a:bodyPr/>
                    <a:lstStyle/>
                    <a:p>
                      <a:r>
                        <a:rPr lang="en-US" sz="1200" dirty="0" smtClean="0"/>
                        <a:t>Notary (secure content</a:t>
                      </a:r>
                      <a:r>
                        <a:rPr lang="en-US" sz="1200" baseline="0" dirty="0" smtClean="0"/>
                        <a:t> sharing) </a:t>
                      </a:r>
                      <a:r>
                        <a:rPr lang="en-US" sz="1200" dirty="0" smtClean="0"/>
                        <a:t>, TUF (secure software update spec) </a:t>
                      </a:r>
                      <a:endParaRPr lang="en-US" sz="1200" dirty="0"/>
                    </a:p>
                  </a:txBody>
                  <a:tcPr/>
                </a:tc>
                <a:tc>
                  <a:txBody>
                    <a:bodyPr/>
                    <a:lstStyle/>
                    <a:p>
                      <a:r>
                        <a:rPr lang="en-US" sz="1200" dirty="0" smtClean="0"/>
                        <a:t>AAF</a:t>
                      </a:r>
                      <a:r>
                        <a:rPr lang="en-US" sz="1200" baseline="0" dirty="0" smtClean="0"/>
                        <a:t> (Not sure), VNF SDK, OOM (software update – to be confirmed), SDC Package manager (to be confirmed) </a:t>
                      </a:r>
                      <a:endParaRPr lang="en-US" sz="1200" dirty="0"/>
                    </a:p>
                  </a:txBody>
                  <a:tcPr/>
                </a:tc>
                <a:tc>
                  <a:txBody>
                    <a:bodyPr/>
                    <a:lstStyle/>
                    <a:p>
                      <a:r>
                        <a:rPr lang="en-US" sz="1200" dirty="0" smtClean="0"/>
                        <a:t>Low ( Not yet in a major release) </a:t>
                      </a:r>
                      <a:endParaRPr lang="en-US" sz="1200" dirty="0"/>
                    </a:p>
                  </a:txBody>
                  <a:tcPr/>
                </a:tc>
                <a:tc>
                  <a:txBody>
                    <a:bodyPr/>
                    <a:lstStyle/>
                    <a:p>
                      <a:r>
                        <a:rPr lang="en-US" sz="1200" dirty="0" smtClean="0"/>
                        <a:t>Healthy contributor base (60+) </a:t>
                      </a:r>
                      <a:endParaRPr lang="en-US" sz="1200" dirty="0"/>
                    </a:p>
                  </a:txBody>
                  <a:tcPr/>
                </a:tc>
                <a:tc>
                  <a:txBody>
                    <a:bodyPr/>
                    <a:lstStyle/>
                    <a:p>
                      <a:pPr marL="171450" indent="-171450">
                        <a:buFont typeface="Arial" panose="020B0604020202020204" pitchFamily="34" charset="0"/>
                        <a:buChar char="•"/>
                      </a:pPr>
                      <a:r>
                        <a:rPr lang="en-US" sz="1200" dirty="0" smtClean="0"/>
                        <a:t>AAF team or Security subcommittee to comment </a:t>
                      </a:r>
                      <a:r>
                        <a:rPr lang="en-US" sz="1200" baseline="0" dirty="0" smtClean="0"/>
                        <a:t> . </a:t>
                      </a:r>
                    </a:p>
                    <a:p>
                      <a:pPr marL="171450" indent="-171450">
                        <a:buFont typeface="Arial" panose="020B0604020202020204" pitchFamily="34" charset="0"/>
                        <a:buChar char="•"/>
                      </a:pPr>
                      <a:r>
                        <a:rPr lang="en-US" sz="1200" baseline="0" dirty="0" smtClean="0"/>
                        <a:t>Might be relevant for software upgrade, image upload, Marketplace, VNF SDK (all external facing) </a:t>
                      </a:r>
                      <a:endParaRPr lang="en-US" sz="1200" dirty="0"/>
                    </a:p>
                  </a:txBody>
                  <a:tcPr/>
                </a:tc>
              </a:tr>
              <a:tr h="463331">
                <a:tc>
                  <a:txBody>
                    <a:bodyPr/>
                    <a:lstStyle/>
                    <a:p>
                      <a:r>
                        <a:rPr lang="en-US" sz="1200" dirty="0" err="1" smtClean="0"/>
                        <a:t>Vitess</a:t>
                      </a:r>
                      <a:r>
                        <a:rPr lang="en-US" sz="1200" dirty="0" smtClean="0"/>
                        <a:t> (Clustering of MySQL, </a:t>
                      </a:r>
                      <a:r>
                        <a:rPr lang="en-US" sz="1200" dirty="0" err="1" smtClean="0"/>
                        <a:t>Sharding</a:t>
                      </a:r>
                      <a:r>
                        <a:rPr lang="en-US" sz="1200" dirty="0" smtClean="0"/>
                        <a:t>) </a:t>
                      </a:r>
                      <a:endParaRPr lang="en-US" sz="1200" dirty="0"/>
                    </a:p>
                  </a:txBody>
                  <a:tcPr/>
                </a:tc>
                <a:tc>
                  <a:txBody>
                    <a:bodyPr/>
                    <a:lstStyle/>
                    <a:p>
                      <a:r>
                        <a:rPr lang="en-US" sz="1200" dirty="0" smtClean="0"/>
                        <a:t>Many projects – that use MySQL or </a:t>
                      </a:r>
                      <a:r>
                        <a:rPr lang="en-US" sz="1200" dirty="0" err="1" smtClean="0">
                          <a:solidFill>
                            <a:srgbClr val="FF0000"/>
                          </a:solidFill>
                        </a:rPr>
                        <a:t>MariaDB</a:t>
                      </a:r>
                      <a:endParaRPr lang="en-US" sz="1200" dirty="0">
                        <a:solidFill>
                          <a:srgbClr val="FF0000"/>
                        </a:solidFill>
                      </a:endParaRPr>
                    </a:p>
                  </a:txBody>
                  <a:tcPr/>
                </a:tc>
                <a:tc>
                  <a:txBody>
                    <a:bodyPr/>
                    <a:lstStyle/>
                    <a:p>
                      <a:r>
                        <a:rPr lang="en-US" sz="1200" dirty="0" smtClean="0"/>
                        <a:t>Medium</a:t>
                      </a:r>
                      <a:endParaRPr lang="en-US" sz="1200" dirty="0"/>
                    </a:p>
                  </a:txBody>
                  <a:tcPr/>
                </a:tc>
                <a:tc>
                  <a:txBody>
                    <a:bodyPr/>
                    <a:lstStyle/>
                    <a:p>
                      <a:r>
                        <a:rPr lang="en-US" sz="1200" dirty="0" smtClean="0"/>
                        <a:t>Healthy contributor</a:t>
                      </a:r>
                      <a:r>
                        <a:rPr lang="en-US" sz="1200" baseline="0" dirty="0" smtClean="0"/>
                        <a:t> base (100+) </a:t>
                      </a:r>
                      <a:endParaRPr lang="en-US" sz="1200" dirty="0"/>
                    </a:p>
                  </a:txBody>
                  <a:tcPr/>
                </a:tc>
                <a:tc>
                  <a:txBody>
                    <a:bodyPr/>
                    <a:lstStyle/>
                    <a:p>
                      <a:r>
                        <a:rPr lang="en-US" sz="1200" dirty="0" smtClean="0"/>
                        <a:t>Project teams to comment. May be relevant for distributed deployment of ONAP components,</a:t>
                      </a:r>
                      <a:r>
                        <a:rPr lang="en-US" sz="1200" baseline="0" dirty="0" smtClean="0"/>
                        <a:t> Scalability enhancements etc. </a:t>
                      </a:r>
                      <a:endParaRPr lang="en-US" sz="1200" dirty="0"/>
                    </a:p>
                  </a:txBody>
                  <a:tcPr/>
                </a:tc>
              </a:tr>
              <a:tr h="648664">
                <a:tc>
                  <a:txBody>
                    <a:bodyPr/>
                    <a:lstStyle/>
                    <a:p>
                      <a:r>
                        <a:rPr lang="en-US" sz="1200" dirty="0" smtClean="0"/>
                        <a:t>Rook (Cloud native distributed persistent store) </a:t>
                      </a:r>
                      <a:endParaRPr lang="en-US" sz="1200" dirty="0"/>
                    </a:p>
                  </a:txBody>
                  <a:tcPr/>
                </a:tc>
                <a:tc>
                  <a:txBody>
                    <a:bodyPr/>
                    <a:lstStyle/>
                    <a:p>
                      <a:pPr marL="171450" indent="-171450">
                        <a:buFont typeface="Arial" panose="020B0604020202020204" pitchFamily="34" charset="0"/>
                        <a:buChar char="•"/>
                      </a:pPr>
                      <a:r>
                        <a:rPr lang="en-US" sz="1200" dirty="0" smtClean="0"/>
                        <a:t>MUSIC, </a:t>
                      </a:r>
                    </a:p>
                    <a:p>
                      <a:pPr marL="171450" indent="-171450">
                        <a:buFont typeface="Arial" panose="020B0604020202020204" pitchFamily="34" charset="0"/>
                        <a:buChar char="•"/>
                      </a:pPr>
                      <a:r>
                        <a:rPr lang="en-US" sz="1200" dirty="0" smtClean="0"/>
                        <a:t>Other projects that require distributed persistent store</a:t>
                      </a:r>
                      <a:endParaRPr lang="en-US" sz="1200" dirty="0"/>
                    </a:p>
                  </a:txBody>
                  <a:tcPr/>
                </a:tc>
                <a:tc>
                  <a:txBody>
                    <a:bodyPr/>
                    <a:lstStyle/>
                    <a:p>
                      <a:r>
                        <a:rPr lang="en-US" sz="1200" dirty="0" smtClean="0"/>
                        <a:t>Low (Not yet in major Release) </a:t>
                      </a:r>
                      <a:endParaRPr lang="en-US" sz="1200" dirty="0"/>
                    </a:p>
                  </a:txBody>
                  <a:tcPr/>
                </a:tc>
                <a:tc>
                  <a:txBody>
                    <a:bodyPr/>
                    <a:lstStyle/>
                    <a:p>
                      <a:r>
                        <a:rPr lang="en-US" sz="1200" dirty="0" smtClean="0"/>
                        <a:t>No</a:t>
                      </a:r>
                      <a:r>
                        <a:rPr lang="en-US" sz="1200" baseline="0" dirty="0" smtClean="0"/>
                        <a:t> known companies . Good contributor base (70) </a:t>
                      </a:r>
                      <a:endParaRPr lang="en-US" sz="1200" dirty="0"/>
                    </a:p>
                  </a:txBody>
                  <a:tcPr/>
                </a:tc>
                <a:tc>
                  <a:txBody>
                    <a:bodyPr/>
                    <a:lstStyle/>
                    <a:p>
                      <a:pPr marL="171450" indent="-171450">
                        <a:buFont typeface="Arial" panose="020B0604020202020204" pitchFamily="34" charset="0"/>
                        <a:buChar char="•"/>
                      </a:pPr>
                      <a:r>
                        <a:rPr lang="en-US" sz="1200" dirty="0" smtClean="0"/>
                        <a:t>Not recommended.</a:t>
                      </a:r>
                      <a:r>
                        <a:rPr lang="en-US" sz="1200" baseline="0" dirty="0" smtClean="0"/>
                        <a:t> </a:t>
                      </a:r>
                    </a:p>
                    <a:p>
                      <a:pPr marL="171450" indent="-171450">
                        <a:buFont typeface="Arial" panose="020B0604020202020204" pitchFamily="34" charset="0"/>
                        <a:buChar char="•"/>
                      </a:pPr>
                      <a:r>
                        <a:rPr lang="en-US" sz="1200" baseline="0" dirty="0" smtClean="0"/>
                        <a:t>Low maturity and no known deployment. </a:t>
                      </a:r>
                      <a:endParaRPr lang="en-US" sz="1200" dirty="0"/>
                    </a:p>
                  </a:txBody>
                  <a:tcPr/>
                </a:tc>
              </a:tr>
              <a:tr h="648664">
                <a:tc>
                  <a:txBody>
                    <a:bodyPr/>
                    <a:lstStyle/>
                    <a:p>
                      <a:pPr marL="171450" indent="-171450">
                        <a:buFont typeface="Arial" panose="020B0604020202020204" pitchFamily="34" charset="0"/>
                        <a:buChar char="•"/>
                      </a:pPr>
                      <a:r>
                        <a:rPr lang="en-US" sz="1200" dirty="0" smtClean="0"/>
                        <a:t>SPIFFE (Spec)</a:t>
                      </a:r>
                    </a:p>
                    <a:p>
                      <a:pPr marL="171450" indent="-171450">
                        <a:buFont typeface="Arial" panose="020B0604020202020204" pitchFamily="34" charset="0"/>
                        <a:buChar char="•"/>
                      </a:pPr>
                      <a:r>
                        <a:rPr lang="en-US" sz="1200" dirty="0" smtClean="0"/>
                        <a:t>SPIRE (Implementation) – Service Identity </a:t>
                      </a:r>
                      <a:r>
                        <a:rPr lang="en-US" sz="1200" dirty="0" err="1" smtClean="0"/>
                        <a:t>Mgmnt</a:t>
                      </a:r>
                      <a:endParaRPr lang="en-US" sz="1200" dirty="0"/>
                    </a:p>
                  </a:txBody>
                  <a:tcPr/>
                </a:tc>
                <a:tc>
                  <a:txBody>
                    <a:bodyPr/>
                    <a:lstStyle/>
                    <a:p>
                      <a:r>
                        <a:rPr lang="en-US" sz="1200" dirty="0" smtClean="0"/>
                        <a:t>MSB</a:t>
                      </a:r>
                      <a:r>
                        <a:rPr lang="en-US" sz="1200" baseline="0" dirty="0" smtClean="0"/>
                        <a:t>,AAF (Service Identity Management) </a:t>
                      </a:r>
                      <a:endParaRPr lang="en-US" sz="1200" dirty="0"/>
                    </a:p>
                  </a:txBody>
                  <a:tcPr/>
                </a:tc>
                <a:tc>
                  <a:txBody>
                    <a:bodyPr/>
                    <a:lstStyle/>
                    <a:p>
                      <a:r>
                        <a:rPr lang="en-US" sz="1200" dirty="0" smtClean="0"/>
                        <a:t>Low</a:t>
                      </a:r>
                      <a:endParaRPr lang="en-US" sz="1200" dirty="0"/>
                    </a:p>
                  </a:txBody>
                  <a:tcPr/>
                </a:tc>
                <a:tc>
                  <a:txBody>
                    <a:bodyPr/>
                    <a:lstStyle/>
                    <a:p>
                      <a:r>
                        <a:rPr lang="en-US" sz="1200" dirty="0" err="1" smtClean="0"/>
                        <a:t>Scytale</a:t>
                      </a:r>
                      <a:r>
                        <a:rPr lang="en-US" sz="1200" dirty="0" smtClean="0"/>
                        <a:t> , </a:t>
                      </a:r>
                      <a:r>
                        <a:rPr lang="en-US" sz="1200" dirty="0" err="1" smtClean="0"/>
                        <a:t>Istio</a:t>
                      </a:r>
                      <a:r>
                        <a:rPr lang="en-US" sz="1200" dirty="0" smtClean="0"/>
                        <a:t> </a:t>
                      </a:r>
                      <a:endParaRPr lang="en-US" sz="1200" dirty="0"/>
                    </a:p>
                  </a:txBody>
                  <a:tcPr/>
                </a:tc>
                <a:tc>
                  <a:txBody>
                    <a:bodyPr/>
                    <a:lstStyle/>
                    <a:p>
                      <a:pPr marL="171450" indent="-171450">
                        <a:buFont typeface="Arial" panose="020B0604020202020204" pitchFamily="34" charset="0"/>
                        <a:buChar char="•"/>
                      </a:pPr>
                      <a:r>
                        <a:rPr lang="en-US" sz="1200" dirty="0" smtClean="0"/>
                        <a:t>No. Similar capabilities in MSB and AAF. But</a:t>
                      </a:r>
                      <a:r>
                        <a:rPr lang="en-US" sz="1200" baseline="0" dirty="0" smtClean="0"/>
                        <a:t> low maturity level. </a:t>
                      </a:r>
                      <a:r>
                        <a:rPr lang="en-US" sz="1200" baseline="0" dirty="0" err="1" smtClean="0"/>
                        <a:t>Istio</a:t>
                      </a:r>
                      <a:r>
                        <a:rPr lang="en-US" sz="1200" baseline="0" dirty="0" smtClean="0"/>
                        <a:t>- </a:t>
                      </a:r>
                      <a:r>
                        <a:rPr lang="en-US" sz="1200" baseline="0" dirty="0" err="1" smtClean="0"/>
                        <a:t>Auth</a:t>
                      </a:r>
                      <a:r>
                        <a:rPr lang="en-US" sz="1200" baseline="0" dirty="0" smtClean="0"/>
                        <a:t> seems to incorporate this.  </a:t>
                      </a:r>
                    </a:p>
                    <a:p>
                      <a:pPr marL="171450" indent="-171450">
                        <a:buFont typeface="Arial" panose="020B0604020202020204" pitchFamily="34" charset="0"/>
                        <a:buChar char="•"/>
                      </a:pPr>
                      <a:r>
                        <a:rPr lang="en-US" sz="1200" baseline="0" dirty="0" smtClean="0"/>
                        <a:t>AAF and MSB to comment. </a:t>
                      </a:r>
                      <a:endParaRPr lang="en-US" sz="1200" dirty="0"/>
                    </a:p>
                  </a:txBody>
                  <a:tcPr/>
                </a:tc>
              </a:tr>
              <a:tr h="1019329">
                <a:tc>
                  <a:txBody>
                    <a:bodyPr/>
                    <a:lstStyle/>
                    <a:p>
                      <a:r>
                        <a:rPr lang="en-US" sz="1200" dirty="0" smtClean="0"/>
                        <a:t>Open Policy Agent</a:t>
                      </a:r>
                      <a:endParaRPr lang="en-US" sz="1200" dirty="0"/>
                    </a:p>
                  </a:txBody>
                  <a:tcPr/>
                </a:tc>
                <a:tc>
                  <a:txBody>
                    <a:bodyPr/>
                    <a:lstStyle/>
                    <a:p>
                      <a:r>
                        <a:rPr lang="en-US" sz="1200" dirty="0" smtClean="0"/>
                        <a:t>Policy,</a:t>
                      </a:r>
                      <a:r>
                        <a:rPr lang="en-US" sz="1200" baseline="0" dirty="0" smtClean="0"/>
                        <a:t> MSB</a:t>
                      </a:r>
                      <a:endParaRPr lang="en-US" sz="1200" dirty="0"/>
                    </a:p>
                  </a:txBody>
                  <a:tcPr/>
                </a:tc>
                <a:tc>
                  <a:txBody>
                    <a:bodyPr/>
                    <a:lstStyle/>
                    <a:p>
                      <a:r>
                        <a:rPr lang="en-US" sz="1200" dirty="0" smtClean="0"/>
                        <a:t>Low</a:t>
                      </a:r>
                      <a:endParaRPr lang="en-US" sz="1200" dirty="0"/>
                    </a:p>
                  </a:txBody>
                  <a:tcPr/>
                </a:tc>
                <a:tc>
                  <a:txBody>
                    <a:bodyPr/>
                    <a:lstStyle/>
                    <a:p>
                      <a:r>
                        <a:rPr lang="en-US" sz="1200" dirty="0" smtClean="0"/>
                        <a:t>No known</a:t>
                      </a:r>
                      <a:r>
                        <a:rPr lang="en-US" sz="1200" baseline="0" dirty="0" smtClean="0"/>
                        <a:t> companies </a:t>
                      </a:r>
                      <a:endParaRPr lang="en-US" sz="1200" dirty="0"/>
                    </a:p>
                  </a:txBody>
                  <a:tcPr/>
                </a:tc>
                <a:tc>
                  <a:txBody>
                    <a:bodyPr/>
                    <a:lstStyle/>
                    <a:p>
                      <a:r>
                        <a:rPr lang="en-US" sz="1200" dirty="0" smtClean="0"/>
                        <a:t>No. This is primarily meant for controlling</a:t>
                      </a:r>
                      <a:r>
                        <a:rPr lang="en-US" sz="1200" baseline="0" dirty="0" smtClean="0"/>
                        <a:t> the MS behavior through policy with a daemon deployed along side the service</a:t>
                      </a:r>
                      <a:r>
                        <a:rPr lang="en-US" sz="1200" dirty="0" smtClean="0"/>
                        <a:t>. Not recommended immediately</a:t>
                      </a:r>
                      <a:r>
                        <a:rPr lang="en-US" sz="1200" baseline="0" dirty="0" smtClean="0"/>
                        <a:t> due to maturity issues. Based on maturity can be considered to position this as a PDP per component (Policy team to confirm)  </a:t>
                      </a:r>
                      <a:endParaRPr lang="en-US" sz="1200" dirty="0"/>
                    </a:p>
                  </a:txBody>
                  <a:tcPr/>
                </a:tc>
              </a:tr>
              <a:tr h="1019329">
                <a:tc>
                  <a:txBody>
                    <a:bodyPr/>
                    <a:lstStyle/>
                    <a:p>
                      <a:r>
                        <a:rPr lang="en-US" sz="1200" dirty="0" smtClean="0"/>
                        <a:t>NATS (NAT Server)  - Messaging,</a:t>
                      </a:r>
                      <a:r>
                        <a:rPr lang="en-US" sz="1200" baseline="0" dirty="0" smtClean="0"/>
                        <a:t> Publish/Subscribe, Request Reply, Queuing </a:t>
                      </a:r>
                      <a:endParaRPr lang="en-US" sz="1200" dirty="0"/>
                    </a:p>
                  </a:txBody>
                  <a:tcPr/>
                </a:tc>
                <a:tc>
                  <a:txBody>
                    <a:bodyPr/>
                    <a:lstStyle/>
                    <a:p>
                      <a:r>
                        <a:rPr lang="en-US" sz="1200" dirty="0" smtClean="0"/>
                        <a:t>MSB</a:t>
                      </a:r>
                      <a:endParaRPr lang="en-US" sz="1200" dirty="0"/>
                    </a:p>
                  </a:txBody>
                  <a:tcPr/>
                </a:tc>
                <a:tc>
                  <a:txBody>
                    <a:bodyPr/>
                    <a:lstStyle/>
                    <a:p>
                      <a:r>
                        <a:rPr lang="en-US" sz="1200" dirty="0" smtClean="0"/>
                        <a:t>Medium</a:t>
                      </a:r>
                      <a:endParaRPr lang="en-US" sz="1200" dirty="0"/>
                    </a:p>
                  </a:txBody>
                  <a:tcPr/>
                </a:tc>
                <a:tc>
                  <a:txBody>
                    <a:bodyPr/>
                    <a:lstStyle/>
                    <a:p>
                      <a:r>
                        <a:rPr lang="en-US" sz="1200" dirty="0" smtClean="0"/>
                        <a:t>Healthy contributor base – used by Ericsson,</a:t>
                      </a:r>
                      <a:r>
                        <a:rPr lang="en-US" sz="1200" baseline="0" dirty="0" smtClean="0"/>
                        <a:t> HTC, Siemens, VMWare</a:t>
                      </a:r>
                      <a:endParaRPr lang="en-US" sz="1200" dirty="0"/>
                    </a:p>
                  </a:txBody>
                  <a:tcPr/>
                </a:tc>
                <a:tc>
                  <a:txBody>
                    <a:bodyPr/>
                    <a:lstStyle/>
                    <a:p>
                      <a:r>
                        <a:rPr lang="en-US" sz="1200" dirty="0" smtClean="0"/>
                        <a:t>Require evaluation. Similar capabilities like MSB.</a:t>
                      </a:r>
                      <a:r>
                        <a:rPr lang="en-US" sz="1200" baseline="0" dirty="0" smtClean="0"/>
                        <a:t> Supports different types of communication models. Uses a proprietary messaging format (</a:t>
                      </a:r>
                      <a:r>
                        <a:rPr lang="en-US" sz="1200" baseline="0" dirty="0" err="1" smtClean="0"/>
                        <a:t>gnatd</a:t>
                      </a:r>
                      <a:r>
                        <a:rPr lang="en-US" sz="1200" baseline="0" dirty="0" smtClean="0"/>
                        <a:t>) which is claimed to be efficient. May be useful if we want to unify communication models under single project  (but will require lot of refactoring) </a:t>
                      </a:r>
                      <a:endParaRPr lang="en-US" sz="1200" dirty="0"/>
                    </a:p>
                  </a:txBody>
                  <a:tcPr/>
                </a:tc>
              </a:tr>
              <a:tr h="648664">
                <a:tc>
                  <a:txBody>
                    <a:bodyPr/>
                    <a:lstStyle/>
                    <a:p>
                      <a:r>
                        <a:rPr lang="en-US" sz="1200" dirty="0" smtClean="0"/>
                        <a:t>Core DNS (DNS functionality, Service discovery) </a:t>
                      </a:r>
                      <a:endParaRPr lang="en-US" sz="1200" dirty="0"/>
                    </a:p>
                  </a:txBody>
                  <a:tcPr/>
                </a:tc>
                <a:tc>
                  <a:txBody>
                    <a:bodyPr/>
                    <a:lstStyle/>
                    <a:p>
                      <a:r>
                        <a:rPr lang="en-US" sz="1200" dirty="0" smtClean="0"/>
                        <a:t>MSB , DNS VM</a:t>
                      </a:r>
                      <a:endParaRPr lang="en-US" sz="1200" dirty="0"/>
                    </a:p>
                  </a:txBody>
                  <a:tcPr/>
                </a:tc>
                <a:tc>
                  <a:txBody>
                    <a:bodyPr/>
                    <a:lstStyle/>
                    <a:p>
                      <a:r>
                        <a:rPr lang="en-US" sz="1200" dirty="0" smtClean="0"/>
                        <a:t>Medium</a:t>
                      </a:r>
                      <a:endParaRPr lang="en-US" sz="1200" dirty="0"/>
                    </a:p>
                  </a:txBody>
                  <a:tcPr/>
                </a:tc>
                <a:tc>
                  <a:txBody>
                    <a:bodyPr/>
                    <a:lstStyle/>
                    <a:p>
                      <a:r>
                        <a:rPr lang="en-US" sz="1200" dirty="0" smtClean="0"/>
                        <a:t>Healthy contributor base (80+). Used by Sound Cloud, MIT</a:t>
                      </a:r>
                      <a:endParaRPr lang="en-US" sz="1200" dirty="0"/>
                    </a:p>
                  </a:txBody>
                  <a:tcPr/>
                </a:tc>
                <a:tc>
                  <a:txBody>
                    <a:bodyPr/>
                    <a:lstStyle/>
                    <a:p>
                      <a:r>
                        <a:rPr lang="en-US" sz="1200" dirty="0" smtClean="0"/>
                        <a:t>Require evaluation. Already part of K8S v 1.9 onwards.</a:t>
                      </a:r>
                      <a:r>
                        <a:rPr lang="en-US" sz="1200" baseline="0" dirty="0" smtClean="0"/>
                        <a:t> Need to see if the scope is limited to K8S cluster and containers. </a:t>
                      </a:r>
                      <a:endParaRPr lang="en-US" sz="1200" dirty="0"/>
                    </a:p>
                  </a:txBody>
                  <a:tcPr/>
                </a:tc>
              </a:tr>
            </a:tbl>
          </a:graphicData>
        </a:graphic>
      </p:graphicFrame>
      <p:sp>
        <p:nvSpPr>
          <p:cNvPr id="6" name="TextBox 5"/>
          <p:cNvSpPr txBox="1"/>
          <p:nvPr/>
        </p:nvSpPr>
        <p:spPr>
          <a:xfrm rot="2457111">
            <a:off x="10695227" y="448900"/>
            <a:ext cx="1549400" cy="369332"/>
          </a:xfrm>
          <a:prstGeom prst="rect">
            <a:avLst/>
          </a:prstGeom>
          <a:solidFill>
            <a:srgbClr val="FFFF00"/>
          </a:solidFill>
        </p:spPr>
        <p:txBody>
          <a:bodyPr wrap="square" rtlCol="0">
            <a:spAutoFit/>
          </a:bodyPr>
          <a:lstStyle/>
          <a:p>
            <a:r>
              <a:rPr lang="en-US" dirty="0" smtClean="0"/>
              <a:t>Under Review</a:t>
            </a:r>
            <a:endParaRPr lang="en-US" dirty="0"/>
          </a:p>
        </p:txBody>
      </p:sp>
    </p:spTree>
    <p:extLst>
      <p:ext uri="{BB962C8B-B14F-4D97-AF65-F5344CB8AC3E}">
        <p14:creationId xmlns:p14="http://schemas.microsoft.com/office/powerpoint/2010/main" val="274726641"/>
      </p:ext>
    </p:extLst>
  </p:cSld>
  <p:clrMapOvr>
    <a:masterClrMapping/>
  </p:clrMapOvr>
  <p:transition>
    <p:wipe dir="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58</a:t>
            </a:fld>
            <a:endParaRPr lang="en-US" dirty="0"/>
          </a:p>
        </p:txBody>
      </p:sp>
      <p:sp>
        <p:nvSpPr>
          <p:cNvPr id="3" name="Title 2"/>
          <p:cNvSpPr>
            <a:spLocks noGrp="1"/>
          </p:cNvSpPr>
          <p:nvPr>
            <p:ph type="title"/>
          </p:nvPr>
        </p:nvSpPr>
        <p:spPr/>
        <p:txBody>
          <a:bodyPr>
            <a:noAutofit/>
          </a:bodyPr>
          <a:lstStyle/>
          <a:p>
            <a:pPr algn="ctr"/>
            <a:r>
              <a:rPr lang="en-US" b="1" dirty="0" err="1" smtClean="0"/>
              <a:t>gRPC</a:t>
            </a:r>
            <a:r>
              <a:rPr lang="en-US" b="1" dirty="0" smtClean="0"/>
              <a:t>/</a:t>
            </a:r>
            <a:r>
              <a:rPr lang="en-US" b="1" dirty="0" err="1" smtClean="0"/>
              <a:t>gNMI</a:t>
            </a:r>
            <a:r>
              <a:rPr lang="en-US" b="1" dirty="0" smtClean="0"/>
              <a:t>/</a:t>
            </a:r>
            <a:r>
              <a:rPr lang="en-US" b="1" dirty="0" err="1" smtClean="0"/>
              <a:t>gNOI</a:t>
            </a:r>
            <a:r>
              <a:rPr lang="en-US" b="1" dirty="0" smtClean="0"/>
              <a:t> Views </a:t>
            </a:r>
            <a:endParaRPr lang="en-US" b="1" dirty="0"/>
          </a:p>
        </p:txBody>
      </p:sp>
      <p:graphicFrame>
        <p:nvGraphicFramePr>
          <p:cNvPr id="5" name="Table 4"/>
          <p:cNvGraphicFramePr>
            <a:graphicFrameLocks noGrp="1"/>
          </p:cNvGraphicFramePr>
          <p:nvPr>
            <p:extLst/>
          </p:nvPr>
        </p:nvGraphicFramePr>
        <p:xfrm>
          <a:off x="0" y="936670"/>
          <a:ext cx="12176061" cy="5526206"/>
        </p:xfrm>
        <a:graphic>
          <a:graphicData uri="http://schemas.openxmlformats.org/drawingml/2006/table">
            <a:tbl>
              <a:tblPr firstRow="1" bandRow="1">
                <a:tableStyleId>{5C22544A-7EE6-4342-B048-85BDC9FD1C3A}</a:tableStyleId>
              </a:tblPr>
              <a:tblGrid>
                <a:gridCol w="2149960"/>
                <a:gridCol w="3562418"/>
                <a:gridCol w="3419667"/>
                <a:gridCol w="3044016"/>
              </a:tblGrid>
              <a:tr h="310870">
                <a:tc>
                  <a:txBody>
                    <a:bodyPr/>
                    <a:lstStyle/>
                    <a:p>
                      <a:r>
                        <a:rPr lang="en-US" sz="1400" dirty="0" smtClean="0"/>
                        <a:t>Characteristic</a:t>
                      </a:r>
                      <a:endParaRPr lang="en-US" sz="1400" dirty="0"/>
                    </a:p>
                  </a:txBody>
                  <a:tcPr/>
                </a:tc>
                <a:tc>
                  <a:txBody>
                    <a:bodyPr/>
                    <a:lstStyle/>
                    <a:p>
                      <a:r>
                        <a:rPr lang="en-US" sz="1400" dirty="0" err="1" smtClean="0"/>
                        <a:t>gNOI</a:t>
                      </a:r>
                      <a:endParaRPr lang="en-US" sz="1400" dirty="0"/>
                    </a:p>
                  </a:txBody>
                  <a:tcPr>
                    <a:solidFill>
                      <a:schemeClr val="bg2"/>
                    </a:solidFill>
                  </a:tcPr>
                </a:tc>
                <a:tc>
                  <a:txBody>
                    <a:bodyPr/>
                    <a:lstStyle/>
                    <a:p>
                      <a:r>
                        <a:rPr lang="en-US" sz="1400" dirty="0" err="1" smtClean="0"/>
                        <a:t>gNMI</a:t>
                      </a:r>
                      <a:endParaRPr lang="en-US" sz="1400" dirty="0"/>
                    </a:p>
                  </a:txBody>
                  <a:tcPr>
                    <a:solidFill>
                      <a:schemeClr val="bg2"/>
                    </a:solidFill>
                  </a:tcPr>
                </a:tc>
                <a:tc>
                  <a:txBody>
                    <a:bodyPr/>
                    <a:lstStyle/>
                    <a:p>
                      <a:r>
                        <a:rPr lang="en-US" sz="1400" dirty="0" err="1" smtClean="0"/>
                        <a:t>gRPC</a:t>
                      </a:r>
                      <a:endParaRPr lang="en-US" sz="1400" dirty="0"/>
                    </a:p>
                  </a:txBody>
                  <a:tcPr/>
                </a:tc>
              </a:tr>
              <a:tr h="756408">
                <a:tc>
                  <a:txBody>
                    <a:bodyPr/>
                    <a:lstStyle/>
                    <a:p>
                      <a:r>
                        <a:rPr lang="en-US" sz="1400" dirty="0" smtClean="0"/>
                        <a:t>What</a:t>
                      </a:r>
                      <a:r>
                        <a:rPr lang="en-US" sz="1400" baseline="0" dirty="0" smtClean="0"/>
                        <a:t> is the focus </a:t>
                      </a:r>
                      <a:endParaRPr lang="en-US" sz="1400" dirty="0"/>
                    </a:p>
                  </a:txBody>
                  <a:tcPr/>
                </a:tc>
                <a:tc>
                  <a:txBody>
                    <a:bodyPr/>
                    <a:lstStyle/>
                    <a:p>
                      <a:r>
                        <a:rPr lang="en-US" sz="1400" dirty="0" err="1" smtClean="0"/>
                        <a:t>gRPC</a:t>
                      </a:r>
                      <a:r>
                        <a:rPr lang="en-US" sz="1400" dirty="0" smtClean="0"/>
                        <a:t> based operational interfaces to network devices </a:t>
                      </a:r>
                      <a:endParaRPr lang="en-US" sz="1400" dirty="0"/>
                    </a:p>
                  </a:txBody>
                  <a:tcPr>
                    <a:solidFill>
                      <a:schemeClr val="bg2"/>
                    </a:solidFill>
                  </a:tcPr>
                </a:tc>
                <a:tc>
                  <a:txBody>
                    <a:bodyPr/>
                    <a:lstStyle/>
                    <a:p>
                      <a:r>
                        <a:rPr lang="en-US" sz="1400" dirty="0" err="1" smtClean="0"/>
                        <a:t>gRPC</a:t>
                      </a:r>
                      <a:r>
                        <a:rPr lang="en-US" sz="1400" baseline="0" dirty="0" smtClean="0"/>
                        <a:t> based protocol for modification and retrieval of configuration from target device </a:t>
                      </a:r>
                      <a:endParaRPr lang="en-US" sz="1400" dirty="0"/>
                    </a:p>
                  </a:txBody>
                  <a:tcPr>
                    <a:solidFill>
                      <a:schemeClr val="bg2"/>
                    </a:solidFill>
                  </a:tcPr>
                </a:tc>
                <a:tc>
                  <a:txBody>
                    <a:bodyPr/>
                    <a:lstStyle/>
                    <a:p>
                      <a:r>
                        <a:rPr lang="en-US" sz="1400" dirty="0" smtClean="0"/>
                        <a:t>Generic RPC mechanism </a:t>
                      </a:r>
                      <a:endParaRPr lang="en-US" sz="1400" dirty="0"/>
                    </a:p>
                  </a:txBody>
                  <a:tcPr/>
                </a:tc>
              </a:tr>
              <a:tr h="581853">
                <a:tc>
                  <a:txBody>
                    <a:bodyPr/>
                    <a:lstStyle/>
                    <a:p>
                      <a:r>
                        <a:rPr lang="en-US" sz="1400" dirty="0" smtClean="0"/>
                        <a:t>What is available ? </a:t>
                      </a:r>
                      <a:endParaRPr lang="en-US" sz="1400" dirty="0"/>
                    </a:p>
                  </a:txBody>
                  <a:tcPr/>
                </a:tc>
                <a:tc>
                  <a:txBody>
                    <a:bodyPr/>
                    <a:lstStyle/>
                    <a:p>
                      <a:r>
                        <a:rPr lang="en-US" sz="1400" dirty="0" smtClean="0"/>
                        <a:t>Microservices which can be reused for enabling the interface</a:t>
                      </a:r>
                      <a:endParaRPr lang="en-US" sz="1400" dirty="0"/>
                    </a:p>
                  </a:txBody>
                  <a:tcPr>
                    <a:solidFill>
                      <a:schemeClr val="bg2"/>
                    </a:solidFill>
                  </a:tcPr>
                </a:tc>
                <a:tc>
                  <a:txBody>
                    <a:bodyPr/>
                    <a:lstStyle/>
                    <a:p>
                      <a:r>
                        <a:rPr lang="en-US" sz="1400" dirty="0" smtClean="0"/>
                        <a:t>Client library implementing</a:t>
                      </a:r>
                      <a:r>
                        <a:rPr lang="en-US" sz="1400" baseline="0" dirty="0" smtClean="0"/>
                        <a:t> network management interface </a:t>
                      </a:r>
                      <a:endParaRPr lang="en-US" sz="1400" dirty="0"/>
                    </a:p>
                  </a:txBody>
                  <a:tcPr>
                    <a:solidFill>
                      <a:schemeClr val="bg2"/>
                    </a:solidFill>
                  </a:tcPr>
                </a:tc>
                <a:tc>
                  <a:txBody>
                    <a:bodyPr/>
                    <a:lstStyle/>
                    <a:p>
                      <a:r>
                        <a:rPr lang="en-US" sz="1400" dirty="0" smtClean="0"/>
                        <a:t>Many implementations</a:t>
                      </a:r>
                      <a:r>
                        <a:rPr lang="en-US" sz="1400" baseline="0" dirty="0" smtClean="0"/>
                        <a:t> in different languages </a:t>
                      </a:r>
                      <a:endParaRPr lang="en-US" sz="1400" dirty="0"/>
                    </a:p>
                  </a:txBody>
                  <a:tcPr/>
                </a:tc>
              </a:tr>
              <a:tr h="310870">
                <a:tc>
                  <a:txBody>
                    <a:bodyPr/>
                    <a:lstStyle/>
                    <a:p>
                      <a:r>
                        <a:rPr lang="en-US" sz="1400" dirty="0" smtClean="0"/>
                        <a:t>Who is driving ?</a:t>
                      </a:r>
                      <a:endParaRPr lang="en-US" sz="1400" dirty="0"/>
                    </a:p>
                  </a:txBody>
                  <a:tcPr/>
                </a:tc>
                <a:tc>
                  <a:txBody>
                    <a:bodyPr/>
                    <a:lstStyle/>
                    <a:p>
                      <a:r>
                        <a:rPr lang="en-US" sz="1400" dirty="0" smtClean="0"/>
                        <a:t>Open </a:t>
                      </a:r>
                      <a:r>
                        <a:rPr lang="en-US" sz="1400" dirty="0" err="1" smtClean="0"/>
                        <a:t>Config</a:t>
                      </a:r>
                      <a:endParaRPr lang="en-US" sz="1400" dirty="0"/>
                    </a:p>
                  </a:txBody>
                  <a:tcPr>
                    <a:solidFill>
                      <a:schemeClr val="bg2"/>
                    </a:solidFill>
                  </a:tcPr>
                </a:tc>
                <a:tc>
                  <a:txBody>
                    <a:bodyPr/>
                    <a:lstStyle/>
                    <a:p>
                      <a:r>
                        <a:rPr lang="en-US" sz="1400" dirty="0" smtClean="0"/>
                        <a:t>Open </a:t>
                      </a:r>
                      <a:r>
                        <a:rPr lang="en-US" sz="1400" dirty="0" err="1" smtClean="0"/>
                        <a:t>Config</a:t>
                      </a:r>
                      <a:endParaRPr lang="en-US" sz="1400" dirty="0"/>
                    </a:p>
                  </a:txBody>
                  <a:tcPr>
                    <a:solidFill>
                      <a:schemeClr val="bg2"/>
                    </a:solidFill>
                  </a:tcPr>
                </a:tc>
                <a:tc>
                  <a:txBody>
                    <a:bodyPr/>
                    <a:lstStyle/>
                    <a:p>
                      <a:r>
                        <a:rPr lang="en-US" sz="1400" dirty="0" smtClean="0"/>
                        <a:t>Driven by CNCF</a:t>
                      </a:r>
                      <a:endParaRPr lang="en-US" sz="1400" dirty="0"/>
                    </a:p>
                  </a:txBody>
                  <a:tcPr/>
                </a:tc>
              </a:tr>
              <a:tr h="310870">
                <a:tc>
                  <a:txBody>
                    <a:bodyPr/>
                    <a:lstStyle/>
                    <a:p>
                      <a:r>
                        <a:rPr lang="en-US" sz="1400" dirty="0" smtClean="0"/>
                        <a:t>Contributors ?</a:t>
                      </a:r>
                      <a:endParaRPr lang="en-US" sz="1400" dirty="0"/>
                    </a:p>
                  </a:txBody>
                  <a:tcPr/>
                </a:tc>
                <a:tc>
                  <a:txBody>
                    <a:bodyPr/>
                    <a:lstStyle/>
                    <a:p>
                      <a:r>
                        <a:rPr lang="en-US" sz="1400" dirty="0" smtClean="0"/>
                        <a:t>Limited</a:t>
                      </a:r>
                      <a:endParaRPr lang="en-US" sz="1400" dirty="0"/>
                    </a:p>
                  </a:txBody>
                  <a:tcPr>
                    <a:solidFill>
                      <a:schemeClr val="bg2"/>
                    </a:solidFill>
                  </a:tcPr>
                </a:tc>
                <a:tc>
                  <a:txBody>
                    <a:bodyPr/>
                    <a:lstStyle/>
                    <a:p>
                      <a:r>
                        <a:rPr lang="en-US" sz="1400" dirty="0" smtClean="0"/>
                        <a:t>Limited </a:t>
                      </a:r>
                      <a:endParaRPr lang="en-US" sz="1400" dirty="0"/>
                    </a:p>
                  </a:txBody>
                  <a:tcPr>
                    <a:solidFill>
                      <a:schemeClr val="bg2"/>
                    </a:solidFill>
                  </a:tcPr>
                </a:tc>
                <a:tc>
                  <a:txBody>
                    <a:bodyPr/>
                    <a:lstStyle/>
                    <a:p>
                      <a:r>
                        <a:rPr lang="en-US" sz="1400" dirty="0" smtClean="0"/>
                        <a:t>Many </a:t>
                      </a:r>
                      <a:endParaRPr lang="en-US" sz="1400" dirty="0"/>
                    </a:p>
                  </a:txBody>
                  <a:tcPr/>
                </a:tc>
              </a:tr>
              <a:tr h="528479">
                <a:tc>
                  <a:txBody>
                    <a:bodyPr/>
                    <a:lstStyle/>
                    <a:p>
                      <a:r>
                        <a:rPr lang="en-US" sz="1400" dirty="0" smtClean="0"/>
                        <a:t>Where is it relevant in ONAP</a:t>
                      </a:r>
                      <a:endParaRPr lang="en-US" sz="1400" dirty="0"/>
                    </a:p>
                  </a:txBody>
                  <a:tcPr/>
                </a:tc>
                <a:tc>
                  <a:txBody>
                    <a:bodyPr/>
                    <a:lstStyle/>
                    <a:p>
                      <a:r>
                        <a:rPr lang="en-US" sz="1400" dirty="0" smtClean="0"/>
                        <a:t>SDNC, App-C, VF-C, DCAE  (all SBI)</a:t>
                      </a:r>
                      <a:endParaRPr lang="en-US" sz="1400" dirty="0"/>
                    </a:p>
                  </a:txBody>
                  <a:tcPr>
                    <a:solidFill>
                      <a:schemeClr val="bg2"/>
                    </a:solidFill>
                  </a:tcPr>
                </a:tc>
                <a:tc>
                  <a:txBody>
                    <a:bodyPr/>
                    <a:lstStyle/>
                    <a:p>
                      <a:r>
                        <a:rPr lang="en-US" sz="1400" dirty="0" smtClean="0"/>
                        <a:t>SDNC, DCAE, App-C, VF-C (all SBI) </a:t>
                      </a:r>
                      <a:endParaRPr lang="en-US" sz="1400" dirty="0"/>
                    </a:p>
                  </a:txBody>
                  <a:tcPr>
                    <a:solidFill>
                      <a:schemeClr val="bg2"/>
                    </a:solidFill>
                  </a:tcPr>
                </a:tc>
                <a:tc>
                  <a:txBody>
                    <a:bodyPr/>
                    <a:lstStyle/>
                    <a:p>
                      <a:r>
                        <a:rPr lang="en-US" sz="1400" dirty="0" smtClean="0"/>
                        <a:t>Between</a:t>
                      </a:r>
                      <a:r>
                        <a:rPr lang="en-US" sz="1400" baseline="0" dirty="0" smtClean="0"/>
                        <a:t> MS , ONAP and external systems </a:t>
                      </a:r>
                      <a:endParaRPr lang="en-US" sz="1400" dirty="0"/>
                    </a:p>
                  </a:txBody>
                  <a:tcPr/>
                </a:tc>
              </a:tr>
              <a:tr h="581853">
                <a:tc>
                  <a:txBody>
                    <a:bodyPr/>
                    <a:lstStyle/>
                    <a:p>
                      <a:r>
                        <a:rPr lang="en-US" sz="1400" dirty="0" smtClean="0"/>
                        <a:t>Dependency </a:t>
                      </a:r>
                      <a:endParaRPr lang="en-US" sz="1400" dirty="0"/>
                    </a:p>
                  </a:txBody>
                  <a:tcPr/>
                </a:tc>
                <a:tc>
                  <a:txBody>
                    <a:bodyPr/>
                    <a:lstStyle/>
                    <a:p>
                      <a:r>
                        <a:rPr lang="en-US" sz="1400" dirty="0" err="1" smtClean="0"/>
                        <a:t>gRPC</a:t>
                      </a:r>
                      <a:r>
                        <a:rPr lang="en-US" sz="1400" dirty="0" smtClean="0"/>
                        <a:t>, </a:t>
                      </a:r>
                      <a:r>
                        <a:rPr lang="en-US" sz="1400" dirty="0" err="1" smtClean="0"/>
                        <a:t>protobuf</a:t>
                      </a:r>
                      <a:endParaRPr lang="en-US" sz="1400" dirty="0"/>
                    </a:p>
                  </a:txBody>
                  <a:tcPr>
                    <a:solidFill>
                      <a:schemeClr val="bg2"/>
                    </a:solidFill>
                  </a:tcPr>
                </a:tc>
                <a:tc>
                  <a:txBody>
                    <a:bodyPr/>
                    <a:lstStyle/>
                    <a:p>
                      <a:r>
                        <a:rPr lang="en-US" sz="1400" dirty="0" err="1" smtClean="0"/>
                        <a:t>gRPC</a:t>
                      </a:r>
                      <a:r>
                        <a:rPr lang="en-US" sz="1400" dirty="0" smtClean="0"/>
                        <a:t>, </a:t>
                      </a:r>
                      <a:r>
                        <a:rPr lang="en-US" sz="1400" dirty="0" err="1" smtClean="0"/>
                        <a:t>protobuf</a:t>
                      </a:r>
                      <a:endParaRPr lang="en-US" sz="1400" dirty="0"/>
                    </a:p>
                  </a:txBody>
                  <a:tcPr>
                    <a:solidFill>
                      <a:schemeClr val="bg2"/>
                    </a:solidFill>
                  </a:tcPr>
                </a:tc>
                <a:tc>
                  <a:txBody>
                    <a:bodyPr/>
                    <a:lstStyle/>
                    <a:p>
                      <a:r>
                        <a:rPr lang="en-US" sz="1400" dirty="0" err="1" smtClean="0"/>
                        <a:t>gRPC</a:t>
                      </a:r>
                      <a:r>
                        <a:rPr lang="en-US" sz="1400" dirty="0" smtClean="0"/>
                        <a:t> Stub/Service</a:t>
                      </a:r>
                      <a:r>
                        <a:rPr lang="en-US" sz="1400" baseline="0" dirty="0" smtClean="0"/>
                        <a:t> implementation , </a:t>
                      </a:r>
                      <a:r>
                        <a:rPr lang="en-US" sz="1400" baseline="0" dirty="0" err="1" smtClean="0"/>
                        <a:t>protobuf</a:t>
                      </a:r>
                      <a:r>
                        <a:rPr lang="en-US" sz="1400" baseline="0" dirty="0" smtClean="0"/>
                        <a:t>. HTTP/2</a:t>
                      </a:r>
                      <a:endParaRPr lang="en-US" sz="1400" dirty="0"/>
                    </a:p>
                  </a:txBody>
                  <a:tcPr/>
                </a:tc>
              </a:tr>
              <a:tr h="1398915">
                <a:tc>
                  <a:txBody>
                    <a:bodyPr/>
                    <a:lstStyle/>
                    <a:p>
                      <a:r>
                        <a:rPr lang="en-US" sz="1400" dirty="0" smtClean="0"/>
                        <a:t>Why it is relevant ? </a:t>
                      </a:r>
                      <a:endParaRPr lang="en-US" sz="1400" dirty="0"/>
                    </a:p>
                  </a:txBody>
                  <a:tcPr/>
                </a:tc>
                <a:tc>
                  <a:txBody>
                    <a:bodyPr/>
                    <a:lstStyle/>
                    <a:p>
                      <a:r>
                        <a:rPr lang="en-US" sz="1400" dirty="0" err="1" smtClean="0"/>
                        <a:t>gRPC</a:t>
                      </a:r>
                      <a:r>
                        <a:rPr lang="en-US" sz="1400" baseline="0" dirty="0" smtClean="0"/>
                        <a:t> based, efficient communication, ready to use operational  </a:t>
                      </a:r>
                      <a:r>
                        <a:rPr lang="en-US" sz="1400" baseline="0" dirty="0" err="1" smtClean="0"/>
                        <a:t>protobuf</a:t>
                      </a:r>
                      <a:r>
                        <a:rPr lang="en-US" sz="1400" baseline="0" dirty="0" smtClean="0"/>
                        <a:t> specs</a:t>
                      </a:r>
                      <a:endParaRPr lang="en-US" sz="1400" dirty="0"/>
                    </a:p>
                  </a:txBody>
                  <a:tcPr>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gRPC</a:t>
                      </a:r>
                      <a:r>
                        <a:rPr lang="en-US" sz="1400" baseline="0" dirty="0" smtClean="0"/>
                        <a:t> based, efficient communication, ready to use operational  </a:t>
                      </a:r>
                      <a:r>
                        <a:rPr lang="en-US" sz="1400" baseline="0" dirty="0" err="1" smtClean="0"/>
                        <a:t>protobuf</a:t>
                      </a:r>
                      <a:r>
                        <a:rPr lang="en-US" sz="1400" baseline="0" dirty="0" smtClean="0"/>
                        <a:t> specs</a:t>
                      </a:r>
                      <a:endParaRPr lang="en-US" sz="1400" dirty="0" smtClean="0"/>
                    </a:p>
                    <a:p>
                      <a:endParaRPr lang="en-US" sz="1400" dirty="0"/>
                    </a:p>
                  </a:txBody>
                  <a:tcPr>
                    <a:solidFill>
                      <a:schemeClr val="bg2"/>
                    </a:solidFill>
                  </a:tcPr>
                </a:tc>
                <a:tc>
                  <a:txBody>
                    <a:bodyPr/>
                    <a:lstStyle/>
                    <a:p>
                      <a:r>
                        <a:rPr lang="en-US" sz="1400" dirty="0" smtClean="0"/>
                        <a:t>Bidirectional, Asynchronous, Can be used for notifications or RPCs, low latency, can support many communication patterns , Can also support REST HTTP1.1 (proxy) . Very</a:t>
                      </a:r>
                      <a:r>
                        <a:rPr lang="en-US" sz="1400" baseline="0" dirty="0" smtClean="0"/>
                        <a:t> low dev overhead. </a:t>
                      </a:r>
                      <a:endParaRPr lang="en-US" sz="1400" dirty="0"/>
                    </a:p>
                  </a:txBody>
                  <a:tcPr/>
                </a:tc>
              </a:tr>
              <a:tr h="746088">
                <a:tc>
                  <a:txBody>
                    <a:bodyPr/>
                    <a:lstStyle/>
                    <a:p>
                      <a:r>
                        <a:rPr lang="en-US" sz="1400" dirty="0" smtClean="0"/>
                        <a:t>Recommended for ONAP ? </a:t>
                      </a:r>
                      <a:endParaRPr lang="en-US" sz="1400" dirty="0"/>
                    </a:p>
                  </a:txBody>
                  <a:tcPr/>
                </a:tc>
                <a:tc>
                  <a:txBody>
                    <a:bodyPr/>
                    <a:lstStyle/>
                    <a:p>
                      <a:r>
                        <a:rPr lang="en-US" sz="1400" dirty="0" smtClean="0"/>
                        <a:t>Need</a:t>
                      </a:r>
                      <a:r>
                        <a:rPr lang="en-US" sz="1400" baseline="0" dirty="0" smtClean="0"/>
                        <a:t> to check how many VNF vendors support this. </a:t>
                      </a:r>
                      <a:r>
                        <a:rPr lang="en-US" sz="1400" b="1" baseline="0" dirty="0" smtClean="0"/>
                        <a:t>May not be immediately</a:t>
                      </a:r>
                      <a:r>
                        <a:rPr lang="en-US" sz="1400" baseline="0" dirty="0" smtClean="0"/>
                        <a:t>. SDOs do not seem to endorse this yet</a:t>
                      </a:r>
                      <a:endParaRPr lang="en-US" sz="1400" dirty="0"/>
                    </a:p>
                  </a:txBody>
                  <a:tcPr>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Need</a:t>
                      </a:r>
                      <a:r>
                        <a:rPr lang="en-US" sz="1400" baseline="0" dirty="0" smtClean="0"/>
                        <a:t> to check how many VNF vendors support this. </a:t>
                      </a:r>
                      <a:r>
                        <a:rPr lang="en-US" sz="1400" b="1" baseline="0" dirty="0" smtClean="0"/>
                        <a:t>May not be immediately</a:t>
                      </a:r>
                      <a:r>
                        <a:rPr lang="en-US" sz="1400" baseline="0" dirty="0" smtClean="0"/>
                        <a:t>. SDOs do not seem to endorse this. yet</a:t>
                      </a:r>
                      <a:endParaRPr lang="en-US" sz="1400" dirty="0" smtClean="0"/>
                    </a:p>
                  </a:txBody>
                  <a:tcPr>
                    <a:solidFill>
                      <a:schemeClr val="bg2"/>
                    </a:solidFill>
                  </a:tcPr>
                </a:tc>
                <a:tc>
                  <a:txBody>
                    <a:bodyPr/>
                    <a:lstStyle/>
                    <a:p>
                      <a:r>
                        <a:rPr lang="en-US" sz="1400" dirty="0" smtClean="0"/>
                        <a:t>May be some wrapper rather than exposing </a:t>
                      </a:r>
                      <a:r>
                        <a:rPr lang="en-US" sz="1400" dirty="0" err="1" smtClean="0"/>
                        <a:t>gRPC</a:t>
                      </a:r>
                      <a:r>
                        <a:rPr lang="en-US" sz="1400" dirty="0" smtClean="0"/>
                        <a:t> directly to</a:t>
                      </a:r>
                      <a:r>
                        <a:rPr lang="en-US" sz="1400" baseline="0" dirty="0" smtClean="0"/>
                        <a:t> MS ?  (Service Mesh ?)</a:t>
                      </a:r>
                      <a:endParaRPr lang="en-US" sz="1400" dirty="0"/>
                    </a:p>
                  </a:txBody>
                  <a:tcPr/>
                </a:tc>
              </a:tr>
            </a:tbl>
          </a:graphicData>
        </a:graphic>
      </p:graphicFrame>
      <p:sp>
        <p:nvSpPr>
          <p:cNvPr id="7" name="TextBox 6"/>
          <p:cNvSpPr txBox="1"/>
          <p:nvPr/>
        </p:nvSpPr>
        <p:spPr>
          <a:xfrm>
            <a:off x="4513943" y="6462877"/>
            <a:ext cx="4218334" cy="369332"/>
          </a:xfrm>
          <a:prstGeom prst="rect">
            <a:avLst/>
          </a:prstGeom>
          <a:noFill/>
        </p:spPr>
        <p:txBody>
          <a:bodyPr wrap="none" rtlCol="0">
            <a:spAutoFit/>
          </a:bodyPr>
          <a:lstStyle/>
          <a:p>
            <a:r>
              <a:rPr lang="en-US" dirty="0" smtClean="0"/>
              <a:t>All options above may require Kubernetes  </a:t>
            </a:r>
            <a:endParaRPr lang="en-US" dirty="0"/>
          </a:p>
        </p:txBody>
      </p:sp>
      <p:sp>
        <p:nvSpPr>
          <p:cNvPr id="6" name="TextBox 5"/>
          <p:cNvSpPr txBox="1"/>
          <p:nvPr/>
        </p:nvSpPr>
        <p:spPr>
          <a:xfrm rot="2457111">
            <a:off x="10695227" y="448900"/>
            <a:ext cx="1549400" cy="369332"/>
          </a:xfrm>
          <a:prstGeom prst="rect">
            <a:avLst/>
          </a:prstGeom>
          <a:solidFill>
            <a:srgbClr val="FFFF00"/>
          </a:solidFill>
        </p:spPr>
        <p:txBody>
          <a:bodyPr wrap="square" rtlCol="0">
            <a:spAutoFit/>
          </a:bodyPr>
          <a:lstStyle/>
          <a:p>
            <a:r>
              <a:rPr lang="en-US" dirty="0" smtClean="0"/>
              <a:t>Under Review</a:t>
            </a:r>
            <a:endParaRPr lang="en-US" dirty="0"/>
          </a:p>
        </p:txBody>
      </p:sp>
    </p:spTree>
    <p:extLst>
      <p:ext uri="{BB962C8B-B14F-4D97-AF65-F5344CB8AC3E}">
        <p14:creationId xmlns:p14="http://schemas.microsoft.com/office/powerpoint/2010/main" val="1062354242"/>
      </p:ext>
    </p:extLst>
  </p:cSld>
  <p:clrMapOvr>
    <a:masterClrMapping/>
  </p:clrMapOvr>
  <p:transition>
    <p:wipe dir="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59</a:t>
            </a:fld>
            <a:endParaRPr lang="en-US" dirty="0"/>
          </a:p>
        </p:txBody>
      </p:sp>
      <p:sp>
        <p:nvSpPr>
          <p:cNvPr id="3" name="Title 2"/>
          <p:cNvSpPr>
            <a:spLocks noGrp="1"/>
          </p:cNvSpPr>
          <p:nvPr>
            <p:ph type="title"/>
          </p:nvPr>
        </p:nvSpPr>
        <p:spPr/>
        <p:txBody>
          <a:bodyPr>
            <a:noAutofit/>
          </a:bodyPr>
          <a:lstStyle/>
          <a:p>
            <a:pPr algn="ctr"/>
            <a:r>
              <a:rPr lang="en-US" b="1" dirty="0" err="1" smtClean="0"/>
              <a:t>gRPC</a:t>
            </a:r>
            <a:r>
              <a:rPr lang="en-US" b="1" dirty="0" smtClean="0"/>
              <a:t> vs REST</a:t>
            </a:r>
            <a:endParaRPr lang="en-US" b="1" dirty="0"/>
          </a:p>
        </p:txBody>
      </p:sp>
      <p:graphicFrame>
        <p:nvGraphicFramePr>
          <p:cNvPr id="5" name="Table 4"/>
          <p:cNvGraphicFramePr>
            <a:graphicFrameLocks noGrp="1"/>
          </p:cNvGraphicFramePr>
          <p:nvPr>
            <p:extLst/>
          </p:nvPr>
        </p:nvGraphicFramePr>
        <p:xfrm>
          <a:off x="-3" y="979713"/>
          <a:ext cx="12176064" cy="5524478"/>
        </p:xfrm>
        <a:graphic>
          <a:graphicData uri="http://schemas.openxmlformats.org/drawingml/2006/table">
            <a:tbl>
              <a:tblPr firstRow="1" bandRow="1">
                <a:tableStyleId>{5C22544A-7EE6-4342-B048-85BDC9FD1C3A}</a:tableStyleId>
              </a:tblPr>
              <a:tblGrid>
                <a:gridCol w="4058688"/>
                <a:gridCol w="4058688"/>
                <a:gridCol w="4058688"/>
              </a:tblGrid>
              <a:tr h="618538">
                <a:tc>
                  <a:txBody>
                    <a:bodyPr/>
                    <a:lstStyle/>
                    <a:p>
                      <a:r>
                        <a:rPr lang="en-US" dirty="0" smtClean="0"/>
                        <a:t>Characteristic</a:t>
                      </a:r>
                      <a:endParaRPr lang="en-US" dirty="0"/>
                    </a:p>
                  </a:txBody>
                  <a:tcPr/>
                </a:tc>
                <a:tc>
                  <a:txBody>
                    <a:bodyPr/>
                    <a:lstStyle/>
                    <a:p>
                      <a:r>
                        <a:rPr lang="en-US" dirty="0" err="1" smtClean="0"/>
                        <a:t>gRPC</a:t>
                      </a:r>
                      <a:endParaRPr lang="en-US" dirty="0"/>
                    </a:p>
                  </a:txBody>
                  <a:tcPr/>
                </a:tc>
                <a:tc>
                  <a:txBody>
                    <a:bodyPr/>
                    <a:lstStyle/>
                    <a:p>
                      <a:r>
                        <a:rPr lang="en-US" dirty="0" smtClean="0"/>
                        <a:t>REST</a:t>
                      </a:r>
                      <a:endParaRPr lang="en-US" dirty="0"/>
                    </a:p>
                  </a:txBody>
                  <a:tcPr/>
                </a:tc>
              </a:tr>
              <a:tr h="618538">
                <a:tc>
                  <a:txBody>
                    <a:bodyPr/>
                    <a:lstStyle/>
                    <a:p>
                      <a:r>
                        <a:rPr lang="en-US" dirty="0" smtClean="0"/>
                        <a:t>Performance</a:t>
                      </a:r>
                      <a:endParaRPr lang="en-US" dirty="0"/>
                    </a:p>
                  </a:txBody>
                  <a:tcPr/>
                </a:tc>
                <a:tc>
                  <a:txBody>
                    <a:bodyPr/>
                    <a:lstStyle/>
                    <a:p>
                      <a:r>
                        <a:rPr lang="en-US" dirty="0" smtClean="0"/>
                        <a:t>Impressive</a:t>
                      </a:r>
                      <a:endParaRPr lang="en-US" dirty="0"/>
                    </a:p>
                  </a:txBody>
                  <a:tcPr/>
                </a:tc>
                <a:tc>
                  <a:txBody>
                    <a:bodyPr/>
                    <a:lstStyle/>
                    <a:p>
                      <a:r>
                        <a:rPr lang="en-US" dirty="0" smtClean="0"/>
                        <a:t>Relatively slow</a:t>
                      </a:r>
                      <a:endParaRPr lang="en-US" dirty="0"/>
                    </a:p>
                  </a:txBody>
                  <a:tcPr/>
                </a:tc>
              </a:tr>
              <a:tr h="618538">
                <a:tc>
                  <a:txBody>
                    <a:bodyPr/>
                    <a:lstStyle/>
                    <a:p>
                      <a:r>
                        <a:rPr lang="en-US" dirty="0" smtClean="0"/>
                        <a:t>Development overhead</a:t>
                      </a:r>
                      <a:endParaRPr lang="en-US" dirty="0"/>
                    </a:p>
                  </a:txBody>
                  <a:tcPr/>
                </a:tc>
                <a:tc>
                  <a:txBody>
                    <a:bodyPr/>
                    <a:lstStyle/>
                    <a:p>
                      <a:r>
                        <a:rPr lang="en-US" dirty="0" smtClean="0"/>
                        <a:t>Low (Stubs can be auto generated)</a:t>
                      </a:r>
                      <a:endParaRPr lang="en-US" dirty="0"/>
                    </a:p>
                  </a:txBody>
                  <a:tcPr/>
                </a:tc>
                <a:tc>
                  <a:txBody>
                    <a:bodyPr/>
                    <a:lstStyle/>
                    <a:p>
                      <a:r>
                        <a:rPr lang="en-US" dirty="0" smtClean="0"/>
                        <a:t>High </a:t>
                      </a:r>
                      <a:endParaRPr lang="en-US" dirty="0"/>
                    </a:p>
                  </a:txBody>
                  <a:tcPr/>
                </a:tc>
              </a:tr>
              <a:tr h="1525163">
                <a:tc>
                  <a:txBody>
                    <a:bodyPr/>
                    <a:lstStyle/>
                    <a:p>
                      <a:r>
                        <a:rPr lang="en-US" dirty="0" smtClean="0"/>
                        <a:t>Limitation</a:t>
                      </a:r>
                      <a:endParaRPr lang="en-US" dirty="0"/>
                    </a:p>
                  </a:txBody>
                  <a:tcPr/>
                </a:tc>
                <a:tc>
                  <a:txBody>
                    <a:bodyPr/>
                    <a:lstStyle/>
                    <a:p>
                      <a:r>
                        <a:rPr lang="en-US" dirty="0" smtClean="0"/>
                        <a:t>Version management, Compatibility, Requirement for retooling , Stub/Service</a:t>
                      </a:r>
                      <a:r>
                        <a:rPr lang="en-US" baseline="0" dirty="0" smtClean="0"/>
                        <a:t> Management</a:t>
                      </a:r>
                      <a:endParaRPr lang="en-US" dirty="0"/>
                    </a:p>
                  </a:txBody>
                  <a:tcPr/>
                </a:tc>
                <a:tc>
                  <a:txBody>
                    <a:bodyPr/>
                    <a:lstStyle/>
                    <a:p>
                      <a:r>
                        <a:rPr lang="en-US" dirty="0" smtClean="0"/>
                        <a:t>Processing overhead</a:t>
                      </a:r>
                      <a:endParaRPr lang="en-US" dirty="0"/>
                    </a:p>
                  </a:txBody>
                  <a:tcPr/>
                </a:tc>
              </a:tr>
              <a:tr h="1525163">
                <a:tc>
                  <a:txBody>
                    <a:bodyPr/>
                    <a:lstStyle/>
                    <a:p>
                      <a:r>
                        <a:rPr lang="en-US" dirty="0" smtClean="0"/>
                        <a:t>Compelling capabilities</a:t>
                      </a:r>
                      <a:endParaRPr lang="en-US" dirty="0"/>
                    </a:p>
                  </a:txBody>
                  <a:tcPr/>
                </a:tc>
                <a:tc>
                  <a:txBody>
                    <a:bodyPr/>
                    <a:lstStyle/>
                    <a:p>
                      <a:r>
                        <a:rPr lang="en-US" dirty="0" smtClean="0"/>
                        <a:t>Low development</a:t>
                      </a:r>
                      <a:r>
                        <a:rPr lang="en-US" baseline="0" dirty="0" smtClean="0"/>
                        <a:t> overhead, performance, communication patterns </a:t>
                      </a:r>
                      <a:endParaRPr lang="en-US" dirty="0"/>
                    </a:p>
                  </a:txBody>
                  <a:tcPr/>
                </a:tc>
                <a:tc>
                  <a:txBody>
                    <a:bodyPr/>
                    <a:lstStyle/>
                    <a:p>
                      <a:r>
                        <a:rPr lang="en-US" dirty="0" smtClean="0"/>
                        <a:t>Wide</a:t>
                      </a:r>
                      <a:r>
                        <a:rPr lang="en-US" baseline="0" dirty="0" smtClean="0"/>
                        <a:t> adoption, tool sets,  Developer familiarity</a:t>
                      </a:r>
                    </a:p>
                    <a:p>
                      <a:endParaRPr lang="en-US" dirty="0"/>
                    </a:p>
                  </a:txBody>
                  <a:tcPr/>
                </a:tc>
              </a:tr>
              <a:tr h="618538">
                <a:tc>
                  <a:txBody>
                    <a:bodyPr/>
                    <a:lstStyle/>
                    <a:p>
                      <a:r>
                        <a:rPr lang="en-US" dirty="0" smtClean="0"/>
                        <a:t>Where it best fits</a:t>
                      </a:r>
                      <a:endParaRPr lang="en-US" dirty="0"/>
                    </a:p>
                  </a:txBody>
                  <a:tcPr/>
                </a:tc>
                <a:tc>
                  <a:txBody>
                    <a:bodyPr/>
                    <a:lstStyle/>
                    <a:p>
                      <a:r>
                        <a:rPr lang="en-US" dirty="0" smtClean="0"/>
                        <a:t>Internal</a:t>
                      </a:r>
                      <a:r>
                        <a:rPr lang="en-US" baseline="0" dirty="0" smtClean="0"/>
                        <a:t> ONAP MS communication</a:t>
                      </a:r>
                      <a:endParaRPr lang="en-US" dirty="0"/>
                    </a:p>
                  </a:txBody>
                  <a:tcPr/>
                </a:tc>
                <a:tc>
                  <a:txBody>
                    <a:bodyPr/>
                    <a:lstStyle/>
                    <a:p>
                      <a:r>
                        <a:rPr lang="en-US" dirty="0" smtClean="0"/>
                        <a:t>ONAP External communication </a:t>
                      </a:r>
                      <a:endParaRPr lang="en-US" dirty="0"/>
                    </a:p>
                  </a:txBody>
                  <a:tcPr/>
                </a:tc>
              </a:tr>
            </a:tbl>
          </a:graphicData>
        </a:graphic>
      </p:graphicFrame>
      <p:sp>
        <p:nvSpPr>
          <p:cNvPr id="6" name="TextBox 5"/>
          <p:cNvSpPr txBox="1"/>
          <p:nvPr/>
        </p:nvSpPr>
        <p:spPr>
          <a:xfrm rot="2457111">
            <a:off x="10695227" y="448900"/>
            <a:ext cx="1549400" cy="369332"/>
          </a:xfrm>
          <a:prstGeom prst="rect">
            <a:avLst/>
          </a:prstGeom>
          <a:solidFill>
            <a:srgbClr val="FFFF00"/>
          </a:solidFill>
        </p:spPr>
        <p:txBody>
          <a:bodyPr wrap="square" rtlCol="0">
            <a:spAutoFit/>
          </a:bodyPr>
          <a:lstStyle/>
          <a:p>
            <a:r>
              <a:rPr lang="en-US" dirty="0" smtClean="0"/>
              <a:t>Under Review</a:t>
            </a:r>
            <a:endParaRPr lang="en-US" dirty="0"/>
          </a:p>
        </p:txBody>
      </p:sp>
    </p:spTree>
    <p:extLst>
      <p:ext uri="{BB962C8B-B14F-4D97-AF65-F5344CB8AC3E}">
        <p14:creationId xmlns:p14="http://schemas.microsoft.com/office/powerpoint/2010/main" val="3398375982"/>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p:cNvSpPr>
            <a:spLocks noGrp="1"/>
          </p:cNvSpPr>
          <p:nvPr>
            <p:ph type="title"/>
          </p:nvPr>
        </p:nvSpPr>
        <p:spPr/>
        <p:txBody>
          <a:bodyPr>
            <a:noAutofit/>
          </a:bodyPr>
          <a:lstStyle/>
          <a:p>
            <a:pPr algn="ctr"/>
            <a:r>
              <a:rPr lang="en-US" b="1" dirty="0" smtClean="0"/>
              <a:t>ONAP R3+ Architecture Contributions (3/3)</a:t>
            </a:r>
            <a:br>
              <a:rPr lang="en-US" b="1" dirty="0" smtClean="0"/>
            </a:br>
            <a:r>
              <a:rPr lang="en-US" sz="2400" b="1" dirty="0" smtClean="0"/>
              <a:t>(Microservices)</a:t>
            </a:r>
            <a:endParaRPr lang="en-US" sz="2400" b="1" dirty="0"/>
          </a:p>
        </p:txBody>
      </p:sp>
      <p:sp>
        <p:nvSpPr>
          <p:cNvPr id="4" name="Text Placeholder 3"/>
          <p:cNvSpPr>
            <a:spLocks noGrp="1"/>
          </p:cNvSpPr>
          <p:nvPr>
            <p:ph type="body" sz="quarter" idx="10"/>
          </p:nvPr>
        </p:nvSpPr>
        <p:spPr>
          <a:xfrm>
            <a:off x="0" y="998924"/>
            <a:ext cx="12176062" cy="5525365"/>
          </a:xfrm>
        </p:spPr>
        <p:txBody>
          <a:bodyPr>
            <a:normAutofit fontScale="70000" lnSpcReduction="20000"/>
          </a:bodyPr>
          <a:lstStyle/>
          <a:p>
            <a:pPr marL="0" indent="0">
              <a:buNone/>
            </a:pPr>
            <a:r>
              <a:rPr lang="en-US" sz="4000" b="1" dirty="0" smtClean="0">
                <a:solidFill>
                  <a:schemeClr val="tx1"/>
                </a:solidFill>
                <a:latin typeface="Aharoni" panose="02010803020104030203" pitchFamily="2" charset="-79"/>
                <a:cs typeface="Aharoni" panose="02010803020104030203" pitchFamily="2" charset="-79"/>
              </a:rPr>
              <a:t>REFERENCES:</a:t>
            </a:r>
            <a:endParaRPr lang="en-US" sz="4000" b="1" dirty="0" smtClean="0">
              <a:solidFill>
                <a:schemeClr val="tx1"/>
              </a:solidFill>
              <a:latin typeface="Aharoni" panose="02010803020104030203" pitchFamily="2" charset="-79"/>
              <a:cs typeface="Aharoni" panose="02010803020104030203" pitchFamily="2" charset="-79"/>
            </a:endParaRPr>
          </a:p>
          <a:p>
            <a:pPr marL="742950" indent="-742950">
              <a:buFont typeface="+mj-lt"/>
              <a:buAutoNum type="arabicPeriod"/>
            </a:pPr>
            <a:r>
              <a:rPr lang="en-US" sz="3100" b="1" dirty="0" smtClean="0">
                <a:solidFill>
                  <a:schemeClr val="tx1"/>
                </a:solidFill>
                <a:latin typeface="Aharoni" panose="02010803020104030203" pitchFamily="2" charset="-79"/>
                <a:cs typeface="Aharoni" panose="02010803020104030203" pitchFamily="2" charset="-79"/>
              </a:rPr>
              <a:t>Modular </a:t>
            </a:r>
            <a:r>
              <a:rPr lang="en-US" sz="3100" b="1" dirty="0">
                <a:solidFill>
                  <a:schemeClr val="tx1"/>
                </a:solidFill>
                <a:latin typeface="Aharoni" panose="02010803020104030203" pitchFamily="2" charset="-79"/>
                <a:cs typeface="Aharoni" panose="02010803020104030203" pitchFamily="2" charset="-79"/>
              </a:rPr>
              <a:t>ONAP Implementation and Integration to External</a:t>
            </a:r>
            <a:r>
              <a:rPr lang="en-US" sz="3100" b="1" dirty="0">
                <a:solidFill>
                  <a:srgbClr val="0070C0"/>
                </a:solidFill>
                <a:latin typeface="Aharoni" panose="02010803020104030203" pitchFamily="2" charset="-79"/>
                <a:cs typeface="Aharoni" panose="02010803020104030203" pitchFamily="2" charset="-79"/>
              </a:rPr>
              <a:t> </a:t>
            </a:r>
            <a:r>
              <a:rPr lang="en-US" sz="3100" b="1" dirty="0" smtClean="0">
                <a:solidFill>
                  <a:schemeClr val="tx1"/>
                </a:solidFill>
                <a:latin typeface="Aharoni" panose="02010803020104030203" pitchFamily="2" charset="-79"/>
                <a:cs typeface="Aharoni" panose="02010803020104030203" pitchFamily="2" charset="-79"/>
              </a:rPr>
              <a:t>Domain </a:t>
            </a:r>
            <a:r>
              <a:rPr lang="en-US" sz="3100" b="1" dirty="0">
                <a:solidFill>
                  <a:schemeClr val="tx1"/>
                </a:solidFill>
                <a:latin typeface="Aharoni" panose="02010803020104030203" pitchFamily="2" charset="-79"/>
                <a:cs typeface="Aharoni" panose="02010803020104030203" pitchFamily="2" charset="-79"/>
              </a:rPr>
              <a:t>Management Systems (DMS) </a:t>
            </a:r>
            <a:r>
              <a:rPr lang="en-US" sz="3100" b="1" dirty="0" smtClean="0">
                <a:solidFill>
                  <a:schemeClr val="tx1"/>
                </a:solidFill>
                <a:latin typeface="Aharoni" panose="02010803020104030203" pitchFamily="2" charset="-79"/>
                <a:cs typeface="Aharoni" panose="02010803020104030203" pitchFamily="2" charset="-79"/>
              </a:rPr>
              <a:t>Proposal, </a:t>
            </a:r>
            <a:r>
              <a:rPr lang="en-US" sz="3100" b="1" dirty="0" smtClean="0">
                <a:solidFill>
                  <a:srgbClr val="0070C0"/>
                </a:solidFill>
                <a:latin typeface="Aharoni" panose="02010803020104030203" pitchFamily="2" charset="-79"/>
                <a:cs typeface="Aharoni" panose="02010803020104030203" pitchFamily="2" charset="-79"/>
              </a:rPr>
              <a:t>Alex </a:t>
            </a:r>
            <a:r>
              <a:rPr lang="en-US" sz="3100" b="1" dirty="0">
                <a:solidFill>
                  <a:srgbClr val="0070C0"/>
                </a:solidFill>
                <a:latin typeface="Aharoni" panose="02010803020104030203" pitchFamily="2" charset="-79"/>
                <a:cs typeface="Aharoni" panose="02010803020104030203" pitchFamily="2" charset="-79"/>
              </a:rPr>
              <a:t>Vul and Ramesh </a:t>
            </a:r>
            <a:r>
              <a:rPr lang="en-US" sz="3100" b="1" dirty="0" smtClean="0">
                <a:solidFill>
                  <a:srgbClr val="0070C0"/>
                </a:solidFill>
                <a:latin typeface="Aharoni" panose="02010803020104030203" pitchFamily="2" charset="-79"/>
                <a:cs typeface="Aharoni" panose="02010803020104030203" pitchFamily="2" charset="-79"/>
              </a:rPr>
              <a:t>Nagarajan</a:t>
            </a:r>
            <a:r>
              <a:rPr lang="en-US" sz="3100" b="1" dirty="0" smtClean="0">
                <a:solidFill>
                  <a:schemeClr val="tx1"/>
                </a:solidFill>
                <a:latin typeface="Aharoni" panose="02010803020104030203" pitchFamily="2" charset="-79"/>
                <a:cs typeface="Aharoni" panose="02010803020104030203" pitchFamily="2" charset="-79"/>
              </a:rPr>
              <a:t>, DMS Task Force.</a:t>
            </a:r>
          </a:p>
          <a:p>
            <a:pPr marL="742950" indent="-742950">
              <a:buFont typeface="+mj-lt"/>
              <a:buAutoNum type="arabicPeriod"/>
            </a:pPr>
            <a:r>
              <a:rPr lang="en-US" sz="3100" b="1" dirty="0" smtClean="0">
                <a:solidFill>
                  <a:schemeClr val="tx1"/>
                </a:solidFill>
                <a:latin typeface="Aharoni" panose="02010803020104030203" pitchFamily="2" charset="-79"/>
                <a:cs typeface="Aharoni" panose="02010803020104030203" pitchFamily="2" charset="-79"/>
              </a:rPr>
              <a:t>ONAP Microservices v0.8, </a:t>
            </a:r>
            <a:r>
              <a:rPr lang="en-US" sz="3100" b="1" dirty="0" smtClean="0">
                <a:solidFill>
                  <a:srgbClr val="0070C0"/>
                </a:solidFill>
                <a:latin typeface="Aharoni" panose="02010803020104030203" pitchFamily="2" charset="-79"/>
                <a:cs typeface="Aharoni" panose="02010803020104030203" pitchFamily="2" charset="-79"/>
              </a:rPr>
              <a:t>Manoj Nair</a:t>
            </a:r>
          </a:p>
          <a:p>
            <a:pPr marL="742950" indent="-742950">
              <a:buFont typeface="+mj-lt"/>
              <a:buAutoNum type="arabicPeriod"/>
            </a:pPr>
            <a:r>
              <a:rPr lang="en-US" altLang="zh-CN" sz="3100" b="1" dirty="0">
                <a:solidFill>
                  <a:schemeClr val="tx1"/>
                </a:solidFill>
                <a:latin typeface="Aharoni" panose="02010803020104030203" pitchFamily="2" charset="-79"/>
                <a:cs typeface="Aharoni" panose="02010803020104030203" pitchFamily="2" charset="-79"/>
              </a:rPr>
              <a:t>ONAP Microservices Architecture for Casablanca and beyond</a:t>
            </a:r>
            <a:r>
              <a:rPr lang="en-US" altLang="zh-CN" sz="3100" b="1" dirty="0">
                <a:solidFill>
                  <a:srgbClr val="0070C0"/>
                </a:solidFill>
                <a:latin typeface="Aharoni" panose="02010803020104030203" pitchFamily="2" charset="-79"/>
                <a:cs typeface="Aharoni" panose="02010803020104030203" pitchFamily="2" charset="-79"/>
              </a:rPr>
              <a:t>, Huabing </a:t>
            </a:r>
            <a:r>
              <a:rPr lang="en-US" altLang="zh-CN" sz="3100" b="1" dirty="0" smtClean="0">
                <a:solidFill>
                  <a:srgbClr val="0070C0"/>
                </a:solidFill>
                <a:latin typeface="Aharoni" panose="02010803020104030203" pitchFamily="2" charset="-79"/>
                <a:cs typeface="Aharoni" panose="02010803020104030203" pitchFamily="2" charset="-79"/>
              </a:rPr>
              <a:t>Zhao</a:t>
            </a:r>
          </a:p>
          <a:p>
            <a:pPr marL="742950" indent="-742950">
              <a:buFont typeface="+mj-lt"/>
              <a:buAutoNum type="arabicPeriod"/>
            </a:pPr>
            <a:r>
              <a:rPr lang="en-US" sz="3100" b="1" dirty="0">
                <a:solidFill>
                  <a:schemeClr val="tx1"/>
                </a:solidFill>
                <a:latin typeface="Aharoni" panose="02010803020104030203" pitchFamily="2" charset="-79"/>
                <a:cs typeface="Aharoni" panose="02010803020104030203" pitchFamily="2" charset="-79"/>
              </a:rPr>
              <a:t>MSB Architecture Implications</a:t>
            </a:r>
            <a:r>
              <a:rPr lang="en-US" sz="3100" b="1" dirty="0" smtClean="0">
                <a:solidFill>
                  <a:srgbClr val="0070C0"/>
                </a:solidFill>
                <a:latin typeface="Aharoni" panose="02010803020104030203" pitchFamily="2" charset="-79"/>
                <a:cs typeface="Aharoni" panose="02010803020104030203" pitchFamily="2" charset="-79"/>
              </a:rPr>
              <a:t>, Denes </a:t>
            </a:r>
            <a:r>
              <a:rPr lang="en-US" sz="3100" b="1" dirty="0" smtClean="0">
                <a:solidFill>
                  <a:srgbClr val="0070C0"/>
                </a:solidFill>
                <a:latin typeface="Aharoni" panose="02010803020104030203" pitchFamily="2" charset="-79"/>
                <a:cs typeface="Aharoni" panose="02010803020104030203" pitchFamily="2" charset="-79"/>
              </a:rPr>
              <a:t>Nemeth</a:t>
            </a:r>
          </a:p>
          <a:p>
            <a:pPr marL="742950" indent="-742950">
              <a:buFont typeface="+mj-lt"/>
              <a:buAutoNum type="arabicPeriod"/>
            </a:pPr>
            <a:r>
              <a:rPr lang="en-US" sz="3100" b="1" dirty="0" smtClean="0">
                <a:solidFill>
                  <a:schemeClr val="tx1"/>
                </a:solidFill>
                <a:latin typeface="Aharoni" panose="02010803020104030203" pitchFamily="2" charset="-79"/>
                <a:cs typeface="Aharoni" panose="02010803020104030203" pitchFamily="2" charset="-79"/>
              </a:rPr>
              <a:t>Modularity - Functional Decomposition Draft_v04 </a:t>
            </a:r>
            <a:r>
              <a:rPr lang="en-US" sz="3100" b="1" dirty="0">
                <a:solidFill>
                  <a:srgbClr val="0070C0"/>
                </a:solidFill>
                <a:latin typeface="Aharoni" panose="02010803020104030203" pitchFamily="2" charset="-79"/>
                <a:cs typeface="Aharoni" panose="02010803020104030203" pitchFamily="2" charset="-79"/>
              </a:rPr>
              <a:t>Manoj </a:t>
            </a:r>
            <a:r>
              <a:rPr lang="en-US" sz="3100" b="1" dirty="0" smtClean="0">
                <a:solidFill>
                  <a:srgbClr val="0070C0"/>
                </a:solidFill>
                <a:latin typeface="Aharoni" panose="02010803020104030203" pitchFamily="2" charset="-79"/>
                <a:cs typeface="Aharoni" panose="02010803020104030203" pitchFamily="2" charset="-79"/>
              </a:rPr>
              <a:t>Nair </a:t>
            </a:r>
            <a:r>
              <a:rPr lang="en-US" sz="3100" b="1" dirty="0" smtClean="0">
                <a:solidFill>
                  <a:schemeClr val="tx1"/>
                </a:solidFill>
                <a:latin typeface="Aharoni" panose="02010803020104030203" pitchFamily="2" charset="-79"/>
                <a:cs typeface="Aharoni" panose="02010803020104030203" pitchFamily="2" charset="-79"/>
              </a:rPr>
              <a:t>(work in progress)</a:t>
            </a:r>
            <a:endParaRPr lang="en-US" sz="3100" b="1" dirty="0">
              <a:solidFill>
                <a:schemeClr val="tx1"/>
              </a:solidFill>
              <a:latin typeface="Aharoni" panose="02010803020104030203" pitchFamily="2" charset="-79"/>
              <a:cs typeface="Aharoni" panose="02010803020104030203" pitchFamily="2" charset="-79"/>
            </a:endParaRPr>
          </a:p>
          <a:p>
            <a:pPr marL="0" indent="0">
              <a:buNone/>
            </a:pPr>
            <a:endParaRPr lang="en-US" sz="3600" b="1" dirty="0" smtClean="0">
              <a:solidFill>
                <a:schemeClr val="tx1"/>
              </a:solidFill>
              <a:latin typeface="Aharoni" panose="02010803020104030203" pitchFamily="2" charset="-79"/>
              <a:cs typeface="Aharoni" panose="02010803020104030203" pitchFamily="2" charset="-79"/>
            </a:endParaRPr>
          </a:p>
          <a:p>
            <a:pPr marL="0" indent="0">
              <a:buNone/>
            </a:pPr>
            <a:r>
              <a:rPr lang="en-US" sz="3600" b="1" dirty="0" smtClean="0">
                <a:solidFill>
                  <a:schemeClr val="tx1"/>
                </a:solidFill>
                <a:latin typeface="Aharoni" panose="02010803020104030203" pitchFamily="2" charset="-79"/>
                <a:cs typeface="Aharoni" panose="02010803020104030203" pitchFamily="2" charset="-79"/>
              </a:rPr>
              <a:t>ARC Presentations: </a:t>
            </a:r>
          </a:p>
          <a:p>
            <a:pPr marL="742950" indent="-742950">
              <a:buFont typeface="+mj-lt"/>
              <a:buAutoNum type="arabicPeriod" startAt="6"/>
            </a:pPr>
            <a:r>
              <a:rPr lang="en-US" sz="3100" dirty="0" smtClean="0">
                <a:solidFill>
                  <a:schemeClr val="tx1"/>
                </a:solidFill>
                <a:latin typeface="Aharoni" panose="02010803020104030203" pitchFamily="2" charset="-79"/>
                <a:cs typeface="Aharoni" panose="02010803020104030203" pitchFamily="2" charset="-79"/>
              </a:rPr>
              <a:t>Service </a:t>
            </a:r>
            <a:r>
              <a:rPr lang="en-US" sz="3100" dirty="0">
                <a:solidFill>
                  <a:schemeClr val="tx1"/>
                </a:solidFill>
                <a:latin typeface="Aharoni" panose="02010803020104030203" pitchFamily="2" charset="-79"/>
                <a:cs typeface="Aharoni" panose="02010803020104030203" pitchFamily="2" charset="-79"/>
              </a:rPr>
              <a:t>Mesh and Related </a:t>
            </a:r>
            <a:r>
              <a:rPr lang="en-US" sz="3100" dirty="0" err="1">
                <a:solidFill>
                  <a:schemeClr val="tx1"/>
                </a:solidFill>
                <a:latin typeface="Aharoni" panose="02010803020104030203" pitchFamily="2" charset="-79"/>
                <a:cs typeface="Aharoni" panose="02010803020104030203" pitchFamily="2" charset="-79"/>
              </a:rPr>
              <a:t>Microservice</a:t>
            </a:r>
            <a:r>
              <a:rPr lang="en-US" sz="3100" dirty="0">
                <a:solidFill>
                  <a:schemeClr val="tx1"/>
                </a:solidFill>
                <a:latin typeface="Aharoni" panose="02010803020104030203" pitchFamily="2" charset="-79"/>
                <a:cs typeface="Aharoni" panose="02010803020104030203" pitchFamily="2" charset="-79"/>
              </a:rPr>
              <a:t> Technologies in </a:t>
            </a:r>
            <a:r>
              <a:rPr lang="en-US" sz="3100" dirty="0" smtClean="0">
                <a:solidFill>
                  <a:schemeClr val="tx1"/>
                </a:solidFill>
                <a:latin typeface="Aharoni" panose="02010803020104030203" pitchFamily="2" charset="-79"/>
                <a:cs typeface="Aharoni" panose="02010803020104030203" pitchFamily="2" charset="-79"/>
              </a:rPr>
              <a:t>ONAP, </a:t>
            </a:r>
            <a:r>
              <a:rPr lang="en-US" sz="3100" dirty="0" smtClean="0">
                <a:solidFill>
                  <a:srgbClr val="0070C0"/>
                </a:solidFill>
                <a:latin typeface="Aharoni" panose="02010803020104030203" pitchFamily="2" charset="-79"/>
                <a:cs typeface="Aharoni" panose="02010803020104030203" pitchFamily="2" charset="-79"/>
              </a:rPr>
              <a:t>Ramki Krishnan, et al.</a:t>
            </a:r>
            <a:r>
              <a:rPr lang="en-US" sz="3100" dirty="0" smtClean="0">
                <a:solidFill>
                  <a:schemeClr val="tx1"/>
                </a:solidFill>
                <a:latin typeface="Aharoni" panose="02010803020104030203" pitchFamily="2" charset="-79"/>
                <a:cs typeface="Aharoni" panose="02010803020104030203" pitchFamily="2" charset="-79"/>
              </a:rPr>
              <a:t> presented </a:t>
            </a:r>
            <a:r>
              <a:rPr lang="en-US" sz="3100" dirty="0" smtClean="0">
                <a:solidFill>
                  <a:schemeClr val="tx1"/>
                </a:solidFill>
                <a:latin typeface="Aharoni" panose="02010803020104030203" pitchFamily="2" charset="-79"/>
                <a:cs typeface="Aharoni" panose="02010803020104030203" pitchFamily="2" charset="-79"/>
              </a:rPr>
              <a:t>at the ARC call on April </a:t>
            </a:r>
            <a:r>
              <a:rPr lang="en-US" sz="3100" dirty="0" smtClean="0">
                <a:solidFill>
                  <a:schemeClr val="tx1"/>
                </a:solidFill>
                <a:latin typeface="Aharoni" panose="02010803020104030203" pitchFamily="2" charset="-79"/>
                <a:cs typeface="Aharoni" panose="02010803020104030203" pitchFamily="2" charset="-79"/>
              </a:rPr>
              <a:t>24, 2018.</a:t>
            </a:r>
          </a:p>
          <a:p>
            <a:pPr marL="742950" indent="-742950">
              <a:buFont typeface="+mj-lt"/>
              <a:buAutoNum type="arabicPeriod" startAt="6"/>
            </a:pPr>
            <a:r>
              <a:rPr lang="en-US" sz="3100" dirty="0" smtClean="0">
                <a:solidFill>
                  <a:schemeClr val="tx1"/>
                </a:solidFill>
                <a:latin typeface="Aharoni" panose="02010803020104030203" pitchFamily="2" charset="-79"/>
                <a:cs typeface="Aharoni" panose="02010803020104030203" pitchFamily="2" charset="-79"/>
              </a:rPr>
              <a:t>OPNFV </a:t>
            </a:r>
            <a:r>
              <a:rPr lang="en-US" sz="3100" dirty="0">
                <a:solidFill>
                  <a:srgbClr val="0070C0"/>
                </a:solidFill>
                <a:latin typeface="Aharoni" panose="02010803020104030203" pitchFamily="2" charset="-79"/>
                <a:cs typeface="Aharoni" panose="02010803020104030203" pitchFamily="2" charset="-79"/>
              </a:rPr>
              <a:t>Clover</a:t>
            </a:r>
            <a:r>
              <a:rPr lang="en-US" sz="3100" dirty="0">
                <a:solidFill>
                  <a:schemeClr val="tx1"/>
                </a:solidFill>
                <a:latin typeface="Aharoni" panose="02010803020104030203" pitchFamily="2" charset="-79"/>
                <a:cs typeface="Aharoni" panose="02010803020104030203" pitchFamily="2" charset="-79"/>
              </a:rPr>
              <a:t> </a:t>
            </a:r>
            <a:r>
              <a:rPr lang="en-US" sz="3100" dirty="0" smtClean="0">
                <a:solidFill>
                  <a:schemeClr val="tx1"/>
                </a:solidFill>
                <a:latin typeface="Aharoni" panose="02010803020104030203" pitchFamily="2" charset="-79"/>
                <a:cs typeface="Aharoni" panose="02010803020104030203" pitchFamily="2" charset="-79"/>
              </a:rPr>
              <a:t>Project, </a:t>
            </a:r>
            <a:r>
              <a:rPr lang="en-US" sz="3100" dirty="0" smtClean="0">
                <a:solidFill>
                  <a:srgbClr val="0070C0"/>
                </a:solidFill>
                <a:latin typeface="Aharoni" panose="02010803020104030203" pitchFamily="2" charset="-79"/>
                <a:cs typeface="Aharoni" panose="02010803020104030203" pitchFamily="2" charset="-79"/>
              </a:rPr>
              <a:t>Wenjing Chu  </a:t>
            </a:r>
            <a:r>
              <a:rPr lang="en-US" sz="3100" dirty="0">
                <a:solidFill>
                  <a:schemeClr val="tx1"/>
                </a:solidFill>
                <a:latin typeface="Aharoni" panose="02010803020104030203" pitchFamily="2" charset="-79"/>
                <a:cs typeface="Aharoni" panose="02010803020104030203" pitchFamily="2" charset="-79"/>
              </a:rPr>
              <a:t>(</a:t>
            </a:r>
            <a:r>
              <a:rPr lang="en-US" sz="3100" dirty="0">
                <a:solidFill>
                  <a:schemeClr val="tx1"/>
                </a:solidFill>
                <a:latin typeface="Aharoni" panose="02010803020104030203" pitchFamily="2" charset="-79"/>
                <a:cs typeface="Aharoni" panose="02010803020104030203" pitchFamily="2" charset="-79"/>
                <a:hlinkClick r:id="rId2"/>
              </a:rPr>
              <a:t>https://wiki.opnfv.org/display/PROJ/Clover</a:t>
            </a:r>
            <a:r>
              <a:rPr lang="en-US" sz="3100" dirty="0" smtClean="0">
                <a:solidFill>
                  <a:schemeClr val="tx1"/>
                </a:solidFill>
                <a:latin typeface="Aharoni" panose="02010803020104030203" pitchFamily="2" charset="-79"/>
                <a:cs typeface="Aharoni" panose="02010803020104030203" pitchFamily="2" charset="-79"/>
              </a:rPr>
              <a:t>) presented </a:t>
            </a:r>
            <a:r>
              <a:rPr lang="en-US" sz="3100" dirty="0" smtClean="0">
                <a:solidFill>
                  <a:schemeClr val="tx1"/>
                </a:solidFill>
                <a:latin typeface="Aharoni" panose="02010803020104030203" pitchFamily="2" charset="-79"/>
                <a:cs typeface="Aharoni" panose="02010803020104030203" pitchFamily="2" charset="-79"/>
              </a:rPr>
              <a:t>at the </a:t>
            </a:r>
            <a:r>
              <a:rPr lang="en-US" sz="3100" dirty="0" smtClean="0">
                <a:solidFill>
                  <a:schemeClr val="tx1"/>
                </a:solidFill>
                <a:latin typeface="Aharoni" panose="02010803020104030203" pitchFamily="2" charset="-79"/>
                <a:cs typeface="Aharoni" panose="02010803020104030203" pitchFamily="2" charset="-79"/>
              </a:rPr>
              <a:t>ARC </a:t>
            </a:r>
            <a:r>
              <a:rPr lang="en-US" sz="3100" dirty="0" smtClean="0">
                <a:solidFill>
                  <a:schemeClr val="tx1"/>
                </a:solidFill>
                <a:latin typeface="Aharoni" panose="02010803020104030203" pitchFamily="2" charset="-79"/>
                <a:cs typeface="Aharoni" panose="02010803020104030203" pitchFamily="2" charset="-79"/>
              </a:rPr>
              <a:t>call on May </a:t>
            </a:r>
            <a:r>
              <a:rPr lang="en-US" sz="3100" dirty="0" smtClean="0">
                <a:solidFill>
                  <a:schemeClr val="tx1"/>
                </a:solidFill>
                <a:latin typeface="Aharoni" panose="02010803020104030203" pitchFamily="2" charset="-79"/>
                <a:cs typeface="Aharoni" panose="02010803020104030203" pitchFamily="2" charset="-79"/>
              </a:rPr>
              <a:t>1, </a:t>
            </a:r>
            <a:r>
              <a:rPr lang="en-US" sz="3100" dirty="0" smtClean="0">
                <a:solidFill>
                  <a:schemeClr val="tx1"/>
                </a:solidFill>
                <a:latin typeface="Aharoni" panose="02010803020104030203" pitchFamily="2" charset="-79"/>
                <a:cs typeface="Aharoni" panose="02010803020104030203" pitchFamily="2" charset="-79"/>
              </a:rPr>
              <a:t>2018.</a:t>
            </a:r>
            <a:endParaRPr lang="en-US" sz="3100" dirty="0">
              <a:solidFill>
                <a:schemeClr val="tx1"/>
              </a:solidFill>
              <a:latin typeface="Aharoni" panose="02010803020104030203" pitchFamily="2" charset="-79"/>
              <a:cs typeface="Aharoni" panose="02010803020104030203" pitchFamily="2" charset="-79"/>
            </a:endParaRPr>
          </a:p>
          <a:p>
            <a:pPr marL="0" indent="0">
              <a:buNone/>
            </a:pPr>
            <a:r>
              <a:rPr lang="en-US" sz="2500" b="1" dirty="0">
                <a:solidFill>
                  <a:schemeClr val="tx1"/>
                </a:solidFill>
                <a:latin typeface="Aharoni" panose="02010803020104030203" pitchFamily="2" charset="-79"/>
                <a:cs typeface="Aharoni" panose="02010803020104030203" pitchFamily="2" charset="-79"/>
              </a:rPr>
              <a:t/>
            </a:r>
            <a:br>
              <a:rPr lang="en-US" sz="2500" b="1" dirty="0">
                <a:solidFill>
                  <a:schemeClr val="tx1"/>
                </a:solidFill>
                <a:latin typeface="Aharoni" panose="02010803020104030203" pitchFamily="2" charset="-79"/>
                <a:cs typeface="Aharoni" panose="02010803020104030203" pitchFamily="2" charset="-79"/>
              </a:rPr>
            </a:br>
            <a:endParaRPr lang="en-US" sz="2500" b="1" dirty="0">
              <a:solidFill>
                <a:schemeClr val="tx1"/>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208853397"/>
      </p:ext>
    </p:extLst>
  </p:cSld>
  <p:clrMapOvr>
    <a:masterClrMapping/>
  </p:clrMapOvr>
  <p:transition>
    <p:wipe dir="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60</a:t>
            </a:fld>
            <a:endParaRPr lang="en-US" dirty="0"/>
          </a:p>
        </p:txBody>
      </p:sp>
      <p:sp>
        <p:nvSpPr>
          <p:cNvPr id="3" name="Title 2"/>
          <p:cNvSpPr>
            <a:spLocks noGrp="1"/>
          </p:cNvSpPr>
          <p:nvPr>
            <p:ph type="title"/>
          </p:nvPr>
        </p:nvSpPr>
        <p:spPr/>
        <p:txBody>
          <a:bodyPr>
            <a:normAutofit fontScale="90000"/>
          </a:bodyPr>
          <a:lstStyle/>
          <a:p>
            <a:pPr algn="ctr"/>
            <a:r>
              <a:rPr lang="en-US" b="1" dirty="0" smtClean="0"/>
              <a:t>Conclusions</a:t>
            </a:r>
            <a:endParaRPr lang="en-US" b="1" dirty="0"/>
          </a:p>
        </p:txBody>
      </p:sp>
      <p:sp>
        <p:nvSpPr>
          <p:cNvPr id="4" name="Text Placeholder 3"/>
          <p:cNvSpPr>
            <a:spLocks noGrp="1"/>
          </p:cNvSpPr>
          <p:nvPr>
            <p:ph type="body" sz="quarter" idx="10"/>
          </p:nvPr>
        </p:nvSpPr>
        <p:spPr>
          <a:xfrm>
            <a:off x="0" y="1138238"/>
            <a:ext cx="12176062" cy="5386051"/>
          </a:xfrm>
        </p:spPr>
        <p:txBody>
          <a:bodyPr>
            <a:normAutofit fontScale="92500" lnSpcReduction="10000"/>
          </a:bodyPr>
          <a:lstStyle/>
          <a:p>
            <a:r>
              <a:rPr lang="en-US" sz="3000" dirty="0" smtClean="0">
                <a:solidFill>
                  <a:schemeClr val="tx1"/>
                </a:solidFill>
                <a:latin typeface="Aharoni" panose="02010803020104030203" pitchFamily="2" charset="-79"/>
                <a:cs typeface="Aharoni" panose="02010803020104030203" pitchFamily="2" charset="-79"/>
              </a:rPr>
              <a:t>All three approaches bring in significant practical values. </a:t>
            </a:r>
          </a:p>
          <a:p>
            <a:r>
              <a:rPr lang="en-US" sz="3000" dirty="0" smtClean="0">
                <a:solidFill>
                  <a:schemeClr val="tx1"/>
                </a:solidFill>
                <a:latin typeface="Aharoni" panose="02010803020104030203" pitchFamily="2" charset="-79"/>
                <a:cs typeface="Aharoni" panose="02010803020104030203" pitchFamily="2" charset="-79"/>
              </a:rPr>
              <a:t>Among the three approaches, </a:t>
            </a:r>
            <a:r>
              <a:rPr lang="en-US" sz="3000" dirty="0" smtClean="0">
                <a:solidFill>
                  <a:srgbClr val="0070C0"/>
                </a:solidFill>
                <a:latin typeface="Aharoni" panose="02010803020104030203" pitchFamily="2" charset="-79"/>
                <a:cs typeface="Aharoni" panose="02010803020104030203" pitchFamily="2" charset="-79"/>
              </a:rPr>
              <a:t>Approach 2</a:t>
            </a:r>
            <a:r>
              <a:rPr lang="en-US" sz="3000" dirty="0" smtClean="0">
                <a:solidFill>
                  <a:schemeClr val="tx1"/>
                </a:solidFill>
                <a:latin typeface="Aharoni" panose="02010803020104030203" pitchFamily="2" charset="-79"/>
                <a:cs typeface="Aharoni" panose="02010803020104030203" pitchFamily="2" charset="-79"/>
              </a:rPr>
              <a:t> seems to be more favorable considering the ease of adoption and the </a:t>
            </a:r>
            <a:r>
              <a:rPr lang="en-US" sz="3000" dirty="0" smtClean="0">
                <a:solidFill>
                  <a:srgbClr val="0070C0"/>
                </a:solidFill>
                <a:latin typeface="Aharoni" panose="02010803020104030203" pitchFamily="2" charset="-79"/>
                <a:cs typeface="Aharoni" panose="02010803020104030203" pitchFamily="2" charset="-79"/>
              </a:rPr>
              <a:t>modularity</a:t>
            </a:r>
            <a:r>
              <a:rPr lang="en-US" sz="3000" dirty="0" smtClean="0">
                <a:solidFill>
                  <a:schemeClr val="tx1"/>
                </a:solidFill>
                <a:latin typeface="Aharoni" panose="02010803020104030203" pitchFamily="2" charset="-79"/>
                <a:cs typeface="Aharoni" panose="02010803020104030203" pitchFamily="2" charset="-79"/>
              </a:rPr>
              <a:t> that can be achieved </a:t>
            </a:r>
          </a:p>
          <a:p>
            <a:pPr lvl="1">
              <a:buFont typeface="Courier New" panose="02070309020205020404" pitchFamily="49" charset="0"/>
              <a:buChar char="o"/>
            </a:pPr>
            <a:r>
              <a:rPr lang="en-US" sz="2600" dirty="0" smtClean="0">
                <a:solidFill>
                  <a:srgbClr val="0070C0"/>
                </a:solidFill>
                <a:latin typeface="Aharoni" panose="02010803020104030203" pitchFamily="2" charset="-79"/>
                <a:cs typeface="Aharoni" panose="02010803020104030203" pitchFamily="2" charset="-79"/>
              </a:rPr>
              <a:t>Approach 1</a:t>
            </a:r>
            <a:r>
              <a:rPr lang="en-US" sz="2600" dirty="0" smtClean="0">
                <a:solidFill>
                  <a:schemeClr val="tx1"/>
                </a:solidFill>
                <a:latin typeface="Aharoni" panose="02010803020104030203" pitchFamily="2" charset="-79"/>
                <a:cs typeface="Aharoni" panose="02010803020104030203" pitchFamily="2" charset="-79"/>
              </a:rPr>
              <a:t> might require a major revamp across projects - the way Model states are maintained, propagated and acted upon. </a:t>
            </a:r>
          </a:p>
          <a:p>
            <a:pPr lvl="2">
              <a:buFont typeface="Wingdings" panose="05000000000000000000" pitchFamily="2" charset="2"/>
              <a:buChar char="ü"/>
            </a:pPr>
            <a:r>
              <a:rPr lang="en-US" sz="2200" dirty="0">
                <a:solidFill>
                  <a:schemeClr val="tx1"/>
                </a:solidFill>
                <a:latin typeface="Aharoni" panose="02010803020104030203" pitchFamily="2" charset="-79"/>
                <a:cs typeface="Aharoni" panose="02010803020104030203" pitchFamily="2" charset="-79"/>
              </a:rPr>
              <a:t>s</a:t>
            </a:r>
            <a:r>
              <a:rPr lang="en-US" sz="2200" dirty="0" smtClean="0">
                <a:solidFill>
                  <a:schemeClr val="tx1"/>
                </a:solidFill>
                <a:latin typeface="Aharoni" panose="02010803020104030203" pitchFamily="2" charset="-79"/>
                <a:cs typeface="Aharoni" panose="02010803020104030203" pitchFamily="2" charset="-79"/>
              </a:rPr>
              <a:t>o this approach may be considered for </a:t>
            </a:r>
            <a:r>
              <a:rPr lang="en-US" sz="2200" dirty="0" smtClean="0">
                <a:solidFill>
                  <a:srgbClr val="FF0000"/>
                </a:solidFill>
                <a:latin typeface="Aharoni" panose="02010803020104030203" pitchFamily="2" charset="-79"/>
                <a:cs typeface="Aharoni" panose="02010803020104030203" pitchFamily="2" charset="-79"/>
              </a:rPr>
              <a:t>long-term</a:t>
            </a:r>
            <a:r>
              <a:rPr lang="en-US" sz="2200" dirty="0" smtClean="0">
                <a:solidFill>
                  <a:srgbClr val="0070C0"/>
                </a:solidFill>
                <a:latin typeface="Aharoni" panose="02010803020104030203" pitchFamily="2" charset="-79"/>
                <a:cs typeface="Aharoni" panose="02010803020104030203" pitchFamily="2" charset="-79"/>
              </a:rPr>
              <a:t>.</a:t>
            </a:r>
            <a:r>
              <a:rPr lang="en-US" sz="2200" dirty="0" smtClean="0">
                <a:solidFill>
                  <a:schemeClr val="tx1"/>
                </a:solidFill>
                <a:latin typeface="Aharoni" panose="02010803020104030203" pitchFamily="2" charset="-79"/>
                <a:cs typeface="Aharoni" panose="02010803020104030203" pitchFamily="2" charset="-79"/>
              </a:rPr>
              <a:t> </a:t>
            </a:r>
          </a:p>
          <a:p>
            <a:pPr lvl="1">
              <a:buFont typeface="Courier New" panose="02070309020205020404" pitchFamily="49" charset="0"/>
              <a:buChar char="o"/>
            </a:pPr>
            <a:r>
              <a:rPr lang="en-US" sz="2600" dirty="0">
                <a:solidFill>
                  <a:srgbClr val="0070C0"/>
                </a:solidFill>
                <a:latin typeface="Aharoni" panose="02010803020104030203" pitchFamily="2" charset="-79"/>
                <a:cs typeface="Aharoni" panose="02010803020104030203" pitchFamily="2" charset="-79"/>
              </a:rPr>
              <a:t>Approach 2</a:t>
            </a:r>
            <a:r>
              <a:rPr lang="en-US" sz="2600" dirty="0">
                <a:solidFill>
                  <a:schemeClr val="tx1"/>
                </a:solidFill>
                <a:latin typeface="Aharoni" panose="02010803020104030203" pitchFamily="2" charset="-79"/>
                <a:cs typeface="Aharoni" panose="02010803020104030203" pitchFamily="2" charset="-79"/>
              </a:rPr>
              <a:t> might be favorable from a component level </a:t>
            </a:r>
            <a:endParaRPr lang="en-US" sz="2600" dirty="0" smtClean="0">
              <a:solidFill>
                <a:schemeClr val="tx1"/>
              </a:solidFill>
              <a:latin typeface="Aharoni" panose="02010803020104030203" pitchFamily="2" charset="-79"/>
              <a:cs typeface="Aharoni" panose="02010803020104030203" pitchFamily="2" charset="-79"/>
            </a:endParaRPr>
          </a:p>
          <a:p>
            <a:pPr lvl="2">
              <a:buFont typeface="Wingdings" panose="05000000000000000000" pitchFamily="2" charset="2"/>
              <a:buChar char="ü"/>
            </a:pPr>
            <a:r>
              <a:rPr lang="en-US" sz="2200" dirty="0" smtClean="0">
                <a:solidFill>
                  <a:srgbClr val="0070C0"/>
                </a:solidFill>
                <a:latin typeface="Aharoni" panose="02010803020104030203" pitchFamily="2" charset="-79"/>
                <a:cs typeface="Aharoni" panose="02010803020104030203" pitchFamily="2" charset="-79"/>
              </a:rPr>
              <a:t>standard </a:t>
            </a:r>
            <a:r>
              <a:rPr lang="en-US" sz="2200" dirty="0">
                <a:solidFill>
                  <a:srgbClr val="0070C0"/>
                </a:solidFill>
                <a:latin typeface="Aharoni" panose="02010803020104030203" pitchFamily="2" charset="-79"/>
                <a:cs typeface="Aharoni" panose="02010803020104030203" pitchFamily="2" charset="-79"/>
              </a:rPr>
              <a:t>API </a:t>
            </a:r>
            <a:r>
              <a:rPr lang="en-US" sz="2200" dirty="0">
                <a:solidFill>
                  <a:schemeClr val="tx1"/>
                </a:solidFill>
                <a:latin typeface="Aharoni" panose="02010803020104030203" pitchFamily="2" charset="-79"/>
                <a:cs typeface="Aharoni" panose="02010803020104030203" pitchFamily="2" charset="-79"/>
              </a:rPr>
              <a:t>and </a:t>
            </a:r>
            <a:endParaRPr lang="en-US" sz="2200" dirty="0" smtClean="0">
              <a:solidFill>
                <a:schemeClr val="tx1"/>
              </a:solidFill>
              <a:latin typeface="Aharoni" panose="02010803020104030203" pitchFamily="2" charset="-79"/>
              <a:cs typeface="Aharoni" panose="02010803020104030203" pitchFamily="2" charset="-79"/>
            </a:endParaRPr>
          </a:p>
          <a:p>
            <a:pPr lvl="2">
              <a:buFont typeface="Wingdings" panose="05000000000000000000" pitchFamily="2" charset="2"/>
              <a:buChar char="ü"/>
            </a:pPr>
            <a:r>
              <a:rPr lang="en-US" sz="2200" dirty="0" smtClean="0">
                <a:solidFill>
                  <a:srgbClr val="0070C0"/>
                </a:solidFill>
                <a:latin typeface="Aharoni" panose="02010803020104030203" pitchFamily="2" charset="-79"/>
                <a:cs typeface="Aharoni" panose="02010803020104030203" pitchFamily="2" charset="-79"/>
              </a:rPr>
              <a:t>model </a:t>
            </a:r>
            <a:r>
              <a:rPr lang="en-US" sz="2200" dirty="0">
                <a:solidFill>
                  <a:srgbClr val="0070C0"/>
                </a:solidFill>
                <a:latin typeface="Aharoni" panose="02010803020104030203" pitchFamily="2" charset="-79"/>
                <a:cs typeface="Aharoni" panose="02010803020104030203" pitchFamily="2" charset="-79"/>
              </a:rPr>
              <a:t>alignment </a:t>
            </a:r>
            <a:r>
              <a:rPr lang="en-US" sz="2200" dirty="0">
                <a:solidFill>
                  <a:schemeClr val="tx1"/>
                </a:solidFill>
                <a:latin typeface="Aharoni" panose="02010803020104030203" pitchFamily="2" charset="-79"/>
                <a:cs typeface="Aharoni" panose="02010803020104030203" pitchFamily="2" charset="-79"/>
              </a:rPr>
              <a:t>point of view as flexible proxy components can be </a:t>
            </a:r>
            <a:r>
              <a:rPr lang="en-US" sz="2200" dirty="0" smtClean="0">
                <a:solidFill>
                  <a:schemeClr val="tx1"/>
                </a:solidFill>
                <a:latin typeface="Aharoni" panose="02010803020104030203" pitchFamily="2" charset="-79"/>
                <a:cs typeface="Aharoni" panose="02010803020104030203" pitchFamily="2" charset="-79"/>
              </a:rPr>
              <a:t>supported</a:t>
            </a:r>
          </a:p>
          <a:p>
            <a:pPr lvl="2">
              <a:buFont typeface="Wingdings" panose="05000000000000000000" pitchFamily="2" charset="2"/>
              <a:buChar char="ü"/>
            </a:pPr>
            <a:r>
              <a:rPr lang="en-US" sz="2200" dirty="0">
                <a:solidFill>
                  <a:schemeClr val="tx1"/>
                </a:solidFill>
                <a:latin typeface="Aharoni" panose="02010803020104030203" pitchFamily="2" charset="-79"/>
                <a:cs typeface="Aharoni" panose="02010803020104030203" pitchFamily="2" charset="-79"/>
              </a:rPr>
              <a:t>t</a:t>
            </a:r>
            <a:r>
              <a:rPr lang="en-US" sz="2200" dirty="0" smtClean="0">
                <a:solidFill>
                  <a:schemeClr val="tx1"/>
                </a:solidFill>
                <a:latin typeface="Aharoni" panose="02010803020104030203" pitchFamily="2" charset="-79"/>
                <a:cs typeface="Aharoni" panose="02010803020104030203" pitchFamily="2" charset="-79"/>
              </a:rPr>
              <a:t>his approach </a:t>
            </a:r>
            <a:r>
              <a:rPr lang="en-US" sz="2600" dirty="0" smtClean="0">
                <a:solidFill>
                  <a:schemeClr val="tx1"/>
                </a:solidFill>
                <a:latin typeface="Aharoni" panose="02010803020104030203" pitchFamily="2" charset="-79"/>
                <a:cs typeface="Aharoni" panose="02010803020104030203" pitchFamily="2" charset="-79"/>
              </a:rPr>
              <a:t>can </a:t>
            </a:r>
            <a:r>
              <a:rPr lang="en-US" sz="2600" dirty="0">
                <a:solidFill>
                  <a:schemeClr val="tx1"/>
                </a:solidFill>
                <a:latin typeface="Aharoni" panose="02010803020104030203" pitchFamily="2" charset="-79"/>
                <a:cs typeface="Aharoni" panose="02010803020104030203" pitchFamily="2" charset="-79"/>
              </a:rPr>
              <a:t>also leverage some of the concept of domain context pattern described </a:t>
            </a:r>
            <a:r>
              <a:rPr lang="en-US" sz="2600" dirty="0" smtClean="0">
                <a:solidFill>
                  <a:schemeClr val="tx1"/>
                </a:solidFill>
                <a:latin typeface="Aharoni" panose="02010803020104030203" pitchFamily="2" charset="-79"/>
                <a:cs typeface="Aharoni" panose="02010803020104030203" pitchFamily="2" charset="-79"/>
              </a:rPr>
              <a:t>in </a:t>
            </a:r>
            <a:r>
              <a:rPr lang="en-US" sz="2600" dirty="0">
                <a:solidFill>
                  <a:schemeClr val="tx1"/>
                </a:solidFill>
                <a:latin typeface="Aharoni" panose="02010803020104030203" pitchFamily="2" charset="-79"/>
                <a:cs typeface="Aharoni" panose="02010803020104030203" pitchFamily="2" charset="-79"/>
              </a:rPr>
              <a:t>approach </a:t>
            </a:r>
            <a:r>
              <a:rPr lang="en-US" sz="2600" dirty="0" smtClean="0">
                <a:solidFill>
                  <a:schemeClr val="tx1"/>
                </a:solidFill>
                <a:latin typeface="Aharoni" panose="02010803020104030203" pitchFamily="2" charset="-79"/>
                <a:cs typeface="Aharoni" panose="02010803020104030203" pitchFamily="2" charset="-79"/>
              </a:rPr>
              <a:t>1</a:t>
            </a:r>
          </a:p>
          <a:p>
            <a:pPr lvl="1">
              <a:buFont typeface="Courier New" panose="02070309020205020404" pitchFamily="49" charset="0"/>
              <a:buChar char="o"/>
            </a:pPr>
            <a:r>
              <a:rPr lang="en-US" sz="2600" dirty="0">
                <a:solidFill>
                  <a:srgbClr val="0070C0"/>
                </a:solidFill>
                <a:latin typeface="Aharoni" panose="02010803020104030203" pitchFamily="2" charset="-79"/>
                <a:cs typeface="Aharoni" panose="02010803020104030203" pitchFamily="2" charset="-79"/>
              </a:rPr>
              <a:t>Approach 3</a:t>
            </a:r>
            <a:r>
              <a:rPr lang="en-US" sz="2600" dirty="0">
                <a:solidFill>
                  <a:schemeClr val="tx1"/>
                </a:solidFill>
                <a:latin typeface="Aharoni" panose="02010803020104030203" pitchFamily="2" charset="-79"/>
                <a:cs typeface="Aharoni" panose="02010803020104030203" pitchFamily="2" charset="-79"/>
              </a:rPr>
              <a:t> is more of an </a:t>
            </a:r>
            <a:r>
              <a:rPr lang="en-US" sz="2600" dirty="0">
                <a:solidFill>
                  <a:srgbClr val="FF0000"/>
                </a:solidFill>
                <a:latin typeface="Aharoni" panose="02010803020104030203" pitchFamily="2" charset="-79"/>
                <a:cs typeface="Aharoni" panose="02010803020104030203" pitchFamily="2" charset="-79"/>
              </a:rPr>
              <a:t>implementation approach </a:t>
            </a:r>
            <a:r>
              <a:rPr lang="en-US" sz="2600" dirty="0">
                <a:solidFill>
                  <a:schemeClr val="tx1"/>
                </a:solidFill>
                <a:latin typeface="Aharoni" panose="02010803020104030203" pitchFamily="2" charset="-79"/>
                <a:cs typeface="Aharoni" panose="02010803020104030203" pitchFamily="2" charset="-79"/>
              </a:rPr>
              <a:t>with focus on discovery and interaction of </a:t>
            </a:r>
            <a:r>
              <a:rPr lang="en-US" sz="2600" dirty="0" smtClean="0">
                <a:solidFill>
                  <a:schemeClr val="tx1"/>
                </a:solidFill>
                <a:latin typeface="Aharoni" panose="02010803020104030203" pitchFamily="2" charset="-79"/>
                <a:cs typeface="Aharoni" panose="02010803020104030203" pitchFamily="2" charset="-79"/>
              </a:rPr>
              <a:t>the </a:t>
            </a:r>
            <a:r>
              <a:rPr lang="en-US" sz="2600" dirty="0" err="1" smtClean="0">
                <a:solidFill>
                  <a:schemeClr val="tx1"/>
                </a:solidFill>
                <a:latin typeface="Aharoni" panose="02010803020104030203" pitchFamily="2" charset="-79"/>
                <a:cs typeface="Aharoni" panose="02010803020104030203" pitchFamily="2" charset="-79"/>
              </a:rPr>
              <a:t>microservices</a:t>
            </a:r>
            <a:r>
              <a:rPr lang="en-US" sz="2600" dirty="0" smtClean="0">
                <a:solidFill>
                  <a:schemeClr val="tx1"/>
                </a:solidFill>
                <a:latin typeface="Aharoni" panose="02010803020104030203" pitchFamily="2" charset="-79"/>
                <a:cs typeface="Aharoni" panose="02010803020104030203" pitchFamily="2" charset="-79"/>
              </a:rPr>
              <a:t>. </a:t>
            </a:r>
            <a:endParaRPr lang="en-US" sz="2600" dirty="0">
              <a:solidFill>
                <a:schemeClr val="tx1"/>
              </a:solidFill>
              <a:latin typeface="Aharoni" panose="02010803020104030203" pitchFamily="2" charset="-79"/>
              <a:cs typeface="Aharoni" panose="02010803020104030203" pitchFamily="2" charset="-79"/>
            </a:endParaRPr>
          </a:p>
          <a:p>
            <a:pPr lvl="2">
              <a:buFont typeface="Wingdings" panose="05000000000000000000" pitchFamily="2" charset="2"/>
              <a:buChar char="ü"/>
            </a:pPr>
            <a:r>
              <a:rPr lang="en-US" sz="2200" dirty="0" smtClean="0">
                <a:solidFill>
                  <a:schemeClr val="tx1"/>
                </a:solidFill>
                <a:latin typeface="Aharoni" panose="02010803020104030203" pitchFamily="2" charset="-79"/>
                <a:cs typeface="Aharoni" panose="02010803020104030203" pitchFamily="2" charset="-79"/>
              </a:rPr>
              <a:t>Microservices </a:t>
            </a:r>
            <a:r>
              <a:rPr lang="en-US" sz="2200" dirty="0">
                <a:solidFill>
                  <a:schemeClr val="tx1"/>
                </a:solidFill>
                <a:latin typeface="Aharoni" panose="02010803020104030203" pitchFamily="2" charset="-79"/>
                <a:cs typeface="Aharoni" panose="02010803020104030203" pitchFamily="2" charset="-79"/>
              </a:rPr>
              <a:t>still need to be structured well, consistent and follow </a:t>
            </a:r>
            <a:r>
              <a:rPr lang="en-US" sz="2200" dirty="0" smtClean="0">
                <a:solidFill>
                  <a:schemeClr val="tx1"/>
                </a:solidFill>
                <a:latin typeface="Aharoni" panose="02010803020104030203" pitchFamily="2" charset="-79"/>
                <a:cs typeface="Aharoni" panose="02010803020104030203" pitchFamily="2" charset="-79"/>
              </a:rPr>
              <a:t>cloud-native </a:t>
            </a:r>
            <a:r>
              <a:rPr lang="en-US" sz="2200" dirty="0">
                <a:solidFill>
                  <a:schemeClr val="tx1"/>
                </a:solidFill>
                <a:latin typeface="Aharoni" panose="02010803020104030203" pitchFamily="2" charset="-79"/>
                <a:cs typeface="Aharoni" panose="02010803020104030203" pitchFamily="2" charset="-79"/>
              </a:rPr>
              <a:t>principles to leverage benefit of this approach. </a:t>
            </a:r>
          </a:p>
          <a:p>
            <a:endParaRPr lang="en-US" sz="3000" dirty="0" smtClean="0">
              <a:latin typeface="Aharoni" panose="02010803020104030203" pitchFamily="2" charset="-79"/>
              <a:cs typeface="Aharoni" panose="02010803020104030203" pitchFamily="2" charset="-79"/>
            </a:endParaRPr>
          </a:p>
          <a:p>
            <a:endParaRPr lang="en-US" sz="2400" dirty="0"/>
          </a:p>
        </p:txBody>
      </p:sp>
    </p:spTree>
    <p:extLst>
      <p:ext uri="{BB962C8B-B14F-4D97-AF65-F5344CB8AC3E}">
        <p14:creationId xmlns:p14="http://schemas.microsoft.com/office/powerpoint/2010/main" val="279815628"/>
      </p:ext>
    </p:extLst>
  </p:cSld>
  <p:clrMapOvr>
    <a:masterClrMapping/>
  </p:clrMapOvr>
  <p:transition>
    <p:wipe dir="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66522" y="3228743"/>
            <a:ext cx="11332718" cy="1514822"/>
          </a:xfrm>
        </p:spPr>
        <p:txBody>
          <a:bodyPr/>
          <a:lstStyle/>
          <a:p>
            <a:pPr algn="ctr"/>
            <a:r>
              <a:rPr lang="en-US" b="1" dirty="0" smtClean="0"/>
              <a:t>Recommendations for Casablanca and Beyond</a:t>
            </a:r>
            <a:endParaRPr lang="en-US" b="1" dirty="0"/>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61</a:t>
            </a:fld>
            <a:endParaRPr lang="en-US" dirty="0"/>
          </a:p>
        </p:txBody>
      </p:sp>
    </p:spTree>
    <p:extLst>
      <p:ext uri="{BB962C8B-B14F-4D97-AF65-F5344CB8AC3E}">
        <p14:creationId xmlns:p14="http://schemas.microsoft.com/office/powerpoint/2010/main" val="3184728824"/>
      </p:ext>
    </p:extLst>
  </p:cSld>
  <p:clrMapOvr>
    <a:masterClrMapping/>
  </p:clrMapOvr>
  <p:transition>
    <p:wipe dir="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62</a:t>
            </a:fld>
            <a:endParaRPr lang="en-US" dirty="0"/>
          </a:p>
        </p:txBody>
      </p:sp>
      <p:sp>
        <p:nvSpPr>
          <p:cNvPr id="3" name="Title 2"/>
          <p:cNvSpPr>
            <a:spLocks noGrp="1"/>
          </p:cNvSpPr>
          <p:nvPr>
            <p:ph type="title"/>
          </p:nvPr>
        </p:nvSpPr>
        <p:spPr/>
        <p:txBody>
          <a:bodyPr>
            <a:normAutofit fontScale="90000"/>
          </a:bodyPr>
          <a:lstStyle/>
          <a:p>
            <a:pPr algn="ctr"/>
            <a:r>
              <a:rPr lang="en-US" b="1" dirty="0" smtClean="0"/>
              <a:t>Design Guidelines </a:t>
            </a:r>
            <a:r>
              <a:rPr lang="en-US" b="1" dirty="0"/>
              <a:t>for </a:t>
            </a:r>
            <a:r>
              <a:rPr lang="en-US" b="1" dirty="0" smtClean="0"/>
              <a:t>Microservices</a:t>
            </a:r>
            <a:endParaRPr lang="en-US" dirty="0"/>
          </a:p>
        </p:txBody>
      </p:sp>
      <p:sp>
        <p:nvSpPr>
          <p:cNvPr id="4" name="Text Placeholder 3"/>
          <p:cNvSpPr>
            <a:spLocks noGrp="1"/>
          </p:cNvSpPr>
          <p:nvPr>
            <p:ph type="body" sz="quarter" idx="10"/>
          </p:nvPr>
        </p:nvSpPr>
        <p:spPr>
          <a:xfrm>
            <a:off x="0" y="1039092"/>
            <a:ext cx="12192000" cy="5465100"/>
          </a:xfrm>
        </p:spPr>
        <p:txBody>
          <a:bodyPr>
            <a:normAutofit lnSpcReduction="10000"/>
          </a:bodyPr>
          <a:lstStyle/>
          <a:p>
            <a:pPr marL="0" indent="0">
              <a:buNone/>
            </a:pPr>
            <a:r>
              <a:rPr lang="en-US" sz="24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Bounded Context</a:t>
            </a:r>
          </a:p>
          <a:p>
            <a:pPr>
              <a:buFont typeface="Calibri" panose="020F0502020204030204" pitchFamily="34" charset="0"/>
              <a:buChar char="›"/>
            </a:pP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Single </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Responsibility </a:t>
            </a: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Principle (very important)</a:t>
            </a:r>
            <a:endPar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685800" lvl="2">
              <a:spcBef>
                <a:spcPts val="1000"/>
              </a:spcBef>
              <a:buFont typeface="Calibri" panose="020F0502020204030204" pitchFamily="34" charset="0"/>
              <a:buChar char="›"/>
            </a:pP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Having a limited and a focused business scope for a </a:t>
            </a:r>
            <a:r>
              <a:rPr lang="en-US" sz="1600"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 greatly helps meet the agility in development and delivery of services.</a:t>
            </a:r>
          </a:p>
          <a:p>
            <a:pPr lvl="1">
              <a:buFont typeface="Calibri" panose="020F0502020204030204" pitchFamily="34" charset="0"/>
              <a:buChar char="›"/>
            </a:pP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During the designing phase of the </a:t>
            </a:r>
            <a:r>
              <a:rPr lang="en-US" sz="1600"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microservices</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 we should find their boundaries and align them with the business capabilities aka bounded context in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hlinkClick r:id="rId2"/>
              </a:rPr>
              <a:t>Domain-Driven-Design</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 (DDD).</a:t>
            </a:r>
          </a:p>
          <a:p>
            <a:pPr>
              <a:buFont typeface="Calibri" panose="020F0502020204030204" pitchFamily="34" charset="0"/>
              <a:buChar char="›"/>
            </a:pP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M</a:t>
            </a: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icroservices </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design </a:t>
            </a: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must ensure </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the agile/independent development and deployment of the service.</a:t>
            </a:r>
          </a:p>
          <a:p>
            <a:pPr>
              <a:buFont typeface="Calibri" panose="020F0502020204030204" pitchFamily="34" charset="0"/>
              <a:buChar char="›"/>
            </a:pP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Need to focus on </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the scope of the </a:t>
            </a:r>
            <a:r>
              <a:rPr lang="en-US" sz="2000" b="1"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 but not about making the </a:t>
            </a: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service smaller</a:t>
            </a:r>
          </a:p>
          <a:p>
            <a:pPr lvl="1">
              <a:buFont typeface="Calibri" panose="020F0502020204030204" pitchFamily="34" charset="0"/>
              <a:buChar char="›"/>
            </a:pP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The size </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of the service </a:t>
            </a: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is chosen to </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facilitate </a:t>
            </a: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the target</a:t>
            </a: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business capability.</a:t>
            </a:r>
          </a:p>
          <a:p>
            <a:pPr>
              <a:buFont typeface="Calibri" panose="020F0502020204030204" pitchFamily="34" charset="0"/>
              <a:buChar char="›"/>
            </a:pP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Unlike service in SOA, a given </a:t>
            </a:r>
            <a:r>
              <a:rPr lang="en-US" sz="2000" b="1"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 should have a very few operations/functionalities and simple message format.</a:t>
            </a:r>
          </a:p>
          <a:p>
            <a:pPr>
              <a:buFont typeface="Calibri" panose="020F0502020204030204" pitchFamily="34" charset="0"/>
              <a:buChar char="›"/>
            </a:pP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It is often a good practice to start with relatively broad service boundaries to begin with, refactoring to smaller ones (based on business requirements) as time goes on.</a:t>
            </a:r>
          </a:p>
          <a:p>
            <a:pPr marL="0" indent="0">
              <a:buNone/>
            </a:pPr>
            <a:r>
              <a:rPr lang="en-US" sz="2000" b="1" dirty="0" smtClean="0">
                <a:solidFill>
                  <a:schemeClr val="accent5"/>
                </a:solidFill>
                <a:latin typeface="Verdana" panose="020B0604030504040204" pitchFamily="34" charset="0"/>
                <a:ea typeface="Verdana" panose="020B0604030504040204" pitchFamily="34" charset="0"/>
                <a:cs typeface="Verdana" panose="020B0604030504040204" pitchFamily="34" charset="0"/>
              </a:rPr>
              <a:t>REF:</a:t>
            </a: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2000" b="1" dirty="0" smtClean="0">
                <a:hlinkClick r:id="rId3"/>
              </a:rPr>
              <a:t>https</a:t>
            </a:r>
            <a:r>
              <a:rPr lang="en-US" sz="2000" b="1" dirty="0">
                <a:hlinkClick r:id="rId3"/>
              </a:rPr>
              <a:t>://</a:t>
            </a:r>
            <a:r>
              <a:rPr lang="en-US" sz="2000" b="1" dirty="0" smtClean="0">
                <a:hlinkClick r:id="rId3"/>
              </a:rPr>
              <a:t>medium.com/microservices-in-practice/microservices-in-practice-7a3e85b6624c</a:t>
            </a:r>
            <a:r>
              <a:rPr lang="en-US" sz="2000" b="1" dirty="0" smtClean="0"/>
              <a:t> </a:t>
            </a:r>
            <a:endPar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en-US" dirty="0"/>
          </a:p>
        </p:txBody>
      </p:sp>
    </p:spTree>
    <p:extLst>
      <p:ext uri="{BB962C8B-B14F-4D97-AF65-F5344CB8AC3E}">
        <p14:creationId xmlns:p14="http://schemas.microsoft.com/office/powerpoint/2010/main" val="997981175"/>
      </p:ext>
    </p:extLst>
  </p:cSld>
  <p:clrMapOvr>
    <a:masterClrMapping/>
  </p:clrMapOvr>
  <p:transition>
    <p:wipe dir="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63</a:t>
            </a:fld>
            <a:endParaRPr lang="en-US" dirty="0"/>
          </a:p>
        </p:txBody>
      </p:sp>
      <p:sp>
        <p:nvSpPr>
          <p:cNvPr id="3" name="Title 2"/>
          <p:cNvSpPr>
            <a:spLocks noGrp="1"/>
          </p:cNvSpPr>
          <p:nvPr>
            <p:ph type="title"/>
          </p:nvPr>
        </p:nvSpPr>
        <p:spPr/>
        <p:txBody>
          <a:bodyPr>
            <a:normAutofit fontScale="90000"/>
          </a:bodyPr>
          <a:lstStyle/>
          <a:p>
            <a:pPr algn="ctr"/>
            <a:r>
              <a:rPr lang="en-US" b="1" dirty="0"/>
              <a:t>Recommendations for </a:t>
            </a:r>
            <a:r>
              <a:rPr lang="en-US" b="1" dirty="0" smtClean="0"/>
              <a:t>Casablanca and Beyond</a:t>
            </a:r>
            <a:endParaRPr lang="en-US" dirty="0"/>
          </a:p>
        </p:txBody>
      </p:sp>
      <p:sp>
        <p:nvSpPr>
          <p:cNvPr id="5" name="Text Placeholder 4"/>
          <p:cNvSpPr txBox="1">
            <a:spLocks noGrp="1"/>
          </p:cNvSpPr>
          <p:nvPr>
            <p:ph type="body" sz="quarter" idx="10"/>
          </p:nvPr>
        </p:nvSpPr>
        <p:spPr>
          <a:xfrm>
            <a:off x="314325" y="1138238"/>
            <a:ext cx="11506200" cy="3292183"/>
          </a:xfrm>
          <a:prstGeom prst="rect">
            <a:avLst/>
          </a:prstGeom>
          <a:noFill/>
          <a:ln w="3175">
            <a:solidFill>
              <a:schemeClr val="tx1"/>
            </a:solidFill>
          </a:ln>
        </p:spPr>
        <p:txBody>
          <a:bodyPr wrap="square" rtlCol="0">
            <a:spAutoFit/>
          </a:bodyPr>
          <a:lstStyle/>
          <a:p>
            <a:pPr marL="0" indent="0">
              <a:buNone/>
            </a:pPr>
            <a:r>
              <a:rPr lang="en-US" sz="2500" dirty="0" smtClean="0">
                <a:solidFill>
                  <a:schemeClr val="tx1"/>
                </a:solidFill>
                <a:latin typeface="Aharoni" panose="02010803020104030203" pitchFamily="2" charset="-79"/>
                <a:cs typeface="Aharoni" panose="02010803020104030203" pitchFamily="2" charset="-79"/>
              </a:rPr>
              <a:t>ONAP Architecture Transformation</a:t>
            </a:r>
          </a:p>
          <a:p>
            <a:pPr marL="457200" indent="-457200">
              <a:buFont typeface="+mj-lt"/>
              <a:buAutoNum type="arabicPeriod"/>
            </a:pPr>
            <a:r>
              <a:rPr lang="en-US" sz="2400" dirty="0" smtClean="0">
                <a:latin typeface="Aharoni" panose="02010803020104030203" pitchFamily="2" charset="-79"/>
                <a:cs typeface="Aharoni" panose="02010803020104030203" pitchFamily="2" charset="-79"/>
              </a:rPr>
              <a:t>Iterative </a:t>
            </a:r>
            <a:r>
              <a:rPr lang="en-US" sz="2400" dirty="0">
                <a:solidFill>
                  <a:schemeClr val="accent5"/>
                </a:solidFill>
                <a:latin typeface="Aharoni" panose="02010803020104030203" pitchFamily="2" charset="-79"/>
                <a:cs typeface="Aharoni" panose="02010803020104030203" pitchFamily="2" charset="-79"/>
              </a:rPr>
              <a:t>application refactoring </a:t>
            </a:r>
            <a:r>
              <a:rPr lang="en-US" sz="2400" dirty="0">
                <a:latin typeface="Aharoni" panose="02010803020104030203" pitchFamily="2" charset="-79"/>
                <a:cs typeface="Aharoni" panose="02010803020104030203" pitchFamily="2" charset="-79"/>
              </a:rPr>
              <a:t>according to the </a:t>
            </a:r>
            <a:r>
              <a:rPr lang="en-US" sz="2400" dirty="0">
                <a:solidFill>
                  <a:srgbClr val="FF0000"/>
                </a:solidFill>
                <a:latin typeface="Aharoni" panose="02010803020104030203" pitchFamily="2" charset="-79"/>
                <a:cs typeface="Aharoni" panose="02010803020104030203" pitchFamily="2" charset="-79"/>
              </a:rPr>
              <a:t>12-factor principles </a:t>
            </a:r>
            <a:r>
              <a:rPr lang="en-US" sz="2400" dirty="0">
                <a:latin typeface="Aharoni" panose="02010803020104030203" pitchFamily="2" charset="-79"/>
                <a:cs typeface="Aharoni" panose="02010803020104030203" pitchFamily="2" charset="-79"/>
              </a:rPr>
              <a:t>towards a cloud-native </a:t>
            </a:r>
            <a:r>
              <a:rPr lang="en-US" sz="2400" dirty="0" err="1">
                <a:latin typeface="Aharoni" panose="02010803020104030203" pitchFamily="2" charset="-79"/>
                <a:cs typeface="Aharoni" panose="02010803020104030203" pitchFamily="2" charset="-79"/>
              </a:rPr>
              <a:t>microservices</a:t>
            </a:r>
            <a:r>
              <a:rPr lang="en-US" sz="2400" dirty="0">
                <a:latin typeface="Aharoni" panose="02010803020104030203" pitchFamily="2" charset="-79"/>
                <a:cs typeface="Aharoni" panose="02010803020104030203" pitchFamily="2" charset="-79"/>
              </a:rPr>
              <a:t> pattern</a:t>
            </a:r>
          </a:p>
          <a:p>
            <a:pPr marL="457200" indent="-457200">
              <a:buFont typeface="+mj-lt"/>
              <a:buAutoNum type="arabicPeriod"/>
            </a:pPr>
            <a:r>
              <a:rPr lang="en-US" sz="2400" dirty="0">
                <a:latin typeface="Aharoni" panose="02010803020104030203" pitchFamily="2" charset="-79"/>
                <a:cs typeface="Aharoni" panose="02010803020104030203" pitchFamily="2" charset="-79"/>
              </a:rPr>
              <a:t>Incremental </a:t>
            </a:r>
            <a:r>
              <a:rPr lang="en-US" sz="2400" dirty="0">
                <a:solidFill>
                  <a:schemeClr val="accent5"/>
                </a:solidFill>
                <a:latin typeface="Aharoni" panose="02010803020104030203" pitchFamily="2" charset="-79"/>
                <a:cs typeface="Aharoni" panose="02010803020104030203" pitchFamily="2" charset="-79"/>
              </a:rPr>
              <a:t>decoupling of the monolith</a:t>
            </a:r>
            <a:r>
              <a:rPr lang="en-US" sz="2400" dirty="0">
                <a:latin typeface="Aharoni" panose="02010803020104030203" pitchFamily="2" charset="-79"/>
                <a:cs typeface="Aharoni" panose="02010803020104030203" pitchFamily="2" charset="-79"/>
              </a:rPr>
              <a:t> into a </a:t>
            </a:r>
            <a:r>
              <a:rPr lang="en-US" sz="2400" dirty="0" err="1">
                <a:latin typeface="Aharoni" panose="02010803020104030203" pitchFamily="2" charset="-79"/>
                <a:cs typeface="Aharoni" panose="02010803020104030203" pitchFamily="2" charset="-79"/>
              </a:rPr>
              <a:t>microservices</a:t>
            </a:r>
            <a:r>
              <a:rPr lang="en-US" sz="2400" dirty="0">
                <a:latin typeface="Aharoni" panose="02010803020104030203" pitchFamily="2" charset="-79"/>
                <a:cs typeface="Aharoni" panose="02010803020104030203" pitchFamily="2" charset="-79"/>
              </a:rPr>
              <a:t>-based application whenever a more </a:t>
            </a:r>
            <a:r>
              <a:rPr lang="en-US" sz="2400" dirty="0">
                <a:solidFill>
                  <a:srgbClr val="FF0000"/>
                </a:solidFill>
                <a:latin typeface="Aharoni" panose="02010803020104030203" pitchFamily="2" charset="-79"/>
                <a:cs typeface="Aharoni" panose="02010803020104030203" pitchFamily="2" charset="-79"/>
              </a:rPr>
              <a:t>profound transformation </a:t>
            </a:r>
            <a:r>
              <a:rPr lang="en-US" sz="2400" dirty="0">
                <a:latin typeface="Aharoni" panose="02010803020104030203" pitchFamily="2" charset="-79"/>
                <a:cs typeface="Aharoni" panose="02010803020104030203" pitchFamily="2" charset="-79"/>
              </a:rPr>
              <a:t>of the customer’s development lifecycle is </a:t>
            </a:r>
            <a:r>
              <a:rPr lang="en-US" sz="2400" dirty="0" smtClean="0">
                <a:latin typeface="Aharoni" panose="02010803020104030203" pitchFamily="2" charset="-79"/>
                <a:cs typeface="Aharoni" panose="02010803020104030203" pitchFamily="2" charset="-79"/>
              </a:rPr>
              <a:t>required</a:t>
            </a:r>
          </a:p>
          <a:p>
            <a:pPr marL="457200" indent="-457200">
              <a:buFont typeface="+mj-lt"/>
              <a:buAutoNum type="arabicPeriod"/>
            </a:pPr>
            <a:r>
              <a:rPr lang="en-US" sz="2400" dirty="0" smtClean="0">
                <a:latin typeface="Aharoni" panose="02010803020104030203" pitchFamily="2" charset="-79"/>
                <a:cs typeface="Aharoni" panose="02010803020104030203" pitchFamily="2" charset="-79"/>
              </a:rPr>
              <a:t>The transformation process will take multiple releases to complete.</a:t>
            </a:r>
            <a:endParaRPr lang="en-US" sz="2400" dirty="0" smtClean="0">
              <a:latin typeface="Aharoni" panose="02010803020104030203" pitchFamily="2" charset="-79"/>
              <a:cs typeface="Aharoni" panose="02010803020104030203" pitchFamily="2" charset="-79"/>
            </a:endParaRPr>
          </a:p>
          <a:p>
            <a:pPr marL="285750" indent="-285750">
              <a:buFont typeface="Calibri" panose="020F0502020204030204" pitchFamily="34" charset="0"/>
              <a:buChar char="›"/>
            </a:pPr>
            <a:endParaRPr lang="en-US" sz="2500"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2539040263"/>
      </p:ext>
    </p:extLst>
  </p:cSld>
  <p:clrMapOvr>
    <a:masterClrMapping/>
  </p:clrMapOvr>
  <p:transition>
    <p:wipe dir="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64</a:t>
            </a:fld>
            <a:endParaRPr lang="en-US" dirty="0"/>
          </a:p>
        </p:txBody>
      </p:sp>
      <p:sp>
        <p:nvSpPr>
          <p:cNvPr id="3" name="Title 2"/>
          <p:cNvSpPr>
            <a:spLocks noGrp="1"/>
          </p:cNvSpPr>
          <p:nvPr>
            <p:ph type="title"/>
          </p:nvPr>
        </p:nvSpPr>
        <p:spPr/>
        <p:txBody>
          <a:bodyPr>
            <a:normAutofit fontScale="90000"/>
          </a:bodyPr>
          <a:lstStyle/>
          <a:p>
            <a:pPr algn="ctr"/>
            <a:r>
              <a:rPr lang="en-US" b="1" dirty="0" smtClean="0"/>
              <a:t>Recommendations for Casablanca (</a:t>
            </a:r>
            <a:r>
              <a:rPr lang="en-US" b="1" dirty="0" smtClean="0">
                <a:solidFill>
                  <a:srgbClr val="FF0000"/>
                </a:solidFill>
              </a:rPr>
              <a:t>Not Decided Yet</a:t>
            </a:r>
            <a:r>
              <a:rPr lang="en-US" b="1" dirty="0" smtClean="0"/>
              <a:t>) </a:t>
            </a:r>
            <a:endParaRPr lang="en-US" b="1" dirty="0"/>
          </a:p>
        </p:txBody>
      </p:sp>
      <p:sp>
        <p:nvSpPr>
          <p:cNvPr id="4" name="Text Placeholder 3"/>
          <p:cNvSpPr>
            <a:spLocks noGrp="1"/>
          </p:cNvSpPr>
          <p:nvPr>
            <p:ph type="body" sz="quarter" idx="10"/>
          </p:nvPr>
        </p:nvSpPr>
        <p:spPr>
          <a:xfrm>
            <a:off x="0" y="1167942"/>
            <a:ext cx="12176062" cy="5386051"/>
          </a:xfrm>
        </p:spPr>
        <p:txBody>
          <a:bodyPr>
            <a:normAutofit fontScale="85000" lnSpcReduction="10000"/>
          </a:bodyPr>
          <a:lstStyle/>
          <a:p>
            <a:r>
              <a:rPr lang="en-US" b="1" dirty="0" smtClean="0">
                <a:solidFill>
                  <a:schemeClr val="tx1"/>
                </a:solidFill>
                <a:latin typeface="Aharoni" panose="02010803020104030203" pitchFamily="2" charset="-79"/>
                <a:cs typeface="Aharoni" panose="02010803020104030203" pitchFamily="2" charset="-79"/>
              </a:rPr>
              <a:t>Right mapping of </a:t>
            </a:r>
            <a:r>
              <a:rPr lang="en-US" b="1" dirty="0" err="1" smtClean="0">
                <a:solidFill>
                  <a:schemeClr val="tx1"/>
                </a:solidFill>
                <a:latin typeface="Aharoni" panose="02010803020104030203" pitchFamily="2" charset="-79"/>
                <a:cs typeface="Aharoni" panose="02010803020104030203" pitchFamily="2" charset="-79"/>
              </a:rPr>
              <a:t>Microservice</a:t>
            </a:r>
            <a:r>
              <a:rPr lang="en-US" b="1" dirty="0" smtClean="0">
                <a:solidFill>
                  <a:schemeClr val="tx1"/>
                </a:solidFill>
                <a:latin typeface="Aharoni" panose="02010803020104030203" pitchFamily="2" charset="-79"/>
                <a:cs typeface="Aharoni" panose="02010803020104030203" pitchFamily="2" charset="-79"/>
              </a:rPr>
              <a:t> – Pod? Service? </a:t>
            </a:r>
            <a:r>
              <a:rPr lang="en-US" b="1" dirty="0" err="1" smtClean="0">
                <a:solidFill>
                  <a:schemeClr val="tx1"/>
                </a:solidFill>
                <a:latin typeface="Aharoni" panose="02010803020104030203" pitchFamily="2" charset="-79"/>
                <a:cs typeface="Aharoni" panose="02010803020104030203" pitchFamily="2" charset="-79"/>
              </a:rPr>
              <a:t>Docker</a:t>
            </a:r>
            <a:r>
              <a:rPr lang="en-US" b="1" dirty="0" smtClean="0">
                <a:solidFill>
                  <a:schemeClr val="tx1"/>
                </a:solidFill>
                <a:latin typeface="Aharoni" panose="02010803020104030203" pitchFamily="2" charset="-79"/>
                <a:cs typeface="Aharoni" panose="02010803020104030203" pitchFamily="2" charset="-79"/>
              </a:rPr>
              <a:t>? API Endpoint? Component?  Project? (or TMF IG1118 based Component System pattern) </a:t>
            </a:r>
          </a:p>
          <a:p>
            <a:r>
              <a:rPr lang="en-US" b="1" dirty="0" smtClean="0">
                <a:solidFill>
                  <a:srgbClr val="0070C0"/>
                </a:solidFill>
                <a:latin typeface="Aharoni" panose="02010803020104030203" pitchFamily="2" charset="-79"/>
                <a:cs typeface="Aharoni" panose="02010803020104030203" pitchFamily="2" charset="-79"/>
              </a:rPr>
              <a:t>Model Driven </a:t>
            </a:r>
            <a:r>
              <a:rPr lang="en-US" b="1" dirty="0" err="1" smtClean="0">
                <a:solidFill>
                  <a:srgbClr val="0070C0"/>
                </a:solidFill>
                <a:latin typeface="Aharoni" panose="02010803020104030203" pitchFamily="2" charset="-79"/>
                <a:cs typeface="Aharoni" panose="02010803020104030203" pitchFamily="2" charset="-79"/>
              </a:rPr>
              <a:t>Microservice</a:t>
            </a:r>
            <a:r>
              <a:rPr lang="en-US" b="1" dirty="0" smtClean="0">
                <a:solidFill>
                  <a:srgbClr val="0070C0"/>
                </a:solidFill>
                <a:latin typeface="Aharoni" panose="02010803020104030203" pitchFamily="2" charset="-79"/>
                <a:cs typeface="Aharoni" panose="02010803020104030203" pitchFamily="2" charset="-79"/>
              </a:rPr>
              <a:t>: </a:t>
            </a:r>
            <a:r>
              <a:rPr lang="en-US" b="1" dirty="0" smtClean="0">
                <a:solidFill>
                  <a:schemeClr val="tx1"/>
                </a:solidFill>
                <a:latin typeface="Aharoni" panose="02010803020104030203" pitchFamily="2" charset="-79"/>
                <a:cs typeface="Aharoni" panose="02010803020104030203" pitchFamily="2" charset="-79"/>
              </a:rPr>
              <a:t>(can </a:t>
            </a:r>
            <a:r>
              <a:rPr lang="en-US" b="1" dirty="0" smtClean="0">
                <a:solidFill>
                  <a:schemeClr val="tx1"/>
                </a:solidFill>
                <a:latin typeface="Aharoni" panose="02010803020104030203" pitchFamily="2" charset="-79"/>
                <a:cs typeface="Aharoni" panose="02010803020104030203" pitchFamily="2" charset="-79"/>
              </a:rPr>
              <a:t>be for long </a:t>
            </a:r>
            <a:r>
              <a:rPr lang="en-US" b="1" dirty="0" smtClean="0">
                <a:solidFill>
                  <a:schemeClr val="tx1"/>
                </a:solidFill>
                <a:latin typeface="Aharoni" panose="02010803020104030203" pitchFamily="2" charset="-79"/>
                <a:cs typeface="Aharoni" panose="02010803020104030203" pitchFamily="2" charset="-79"/>
              </a:rPr>
              <a:t>term </a:t>
            </a:r>
            <a:r>
              <a:rPr lang="en-US" b="1" dirty="0" smtClean="0">
                <a:solidFill>
                  <a:schemeClr val="tx1"/>
                </a:solidFill>
                <a:latin typeface="Aharoni" panose="02010803020104030203" pitchFamily="2" charset="-79"/>
                <a:cs typeface="Aharoni" panose="02010803020104030203" pitchFamily="2" charset="-79"/>
              </a:rPr>
              <a:t>based on community view) </a:t>
            </a:r>
          </a:p>
          <a:p>
            <a:pPr lvl="1"/>
            <a:r>
              <a:rPr lang="en-US" b="1" dirty="0" smtClean="0">
                <a:solidFill>
                  <a:schemeClr val="tx1"/>
                </a:solidFill>
                <a:latin typeface="Aharoni" panose="02010803020104030203" pitchFamily="2" charset="-79"/>
                <a:cs typeface="Aharoni" panose="02010803020104030203" pitchFamily="2" charset="-79"/>
              </a:rPr>
              <a:t>Central model repository referenced by all components</a:t>
            </a:r>
          </a:p>
          <a:p>
            <a:pPr lvl="1"/>
            <a:r>
              <a:rPr lang="en-US" b="1" dirty="0" smtClean="0">
                <a:solidFill>
                  <a:schemeClr val="tx1"/>
                </a:solidFill>
                <a:latin typeface="Aharoni" panose="02010803020104030203" pitchFamily="2" charset="-79"/>
                <a:cs typeface="Aharoni" panose="02010803020104030203" pitchFamily="2" charset="-79"/>
              </a:rPr>
              <a:t>Common library of </a:t>
            </a:r>
            <a:r>
              <a:rPr lang="en-US" b="1" dirty="0" smtClean="0">
                <a:solidFill>
                  <a:schemeClr val="tx1"/>
                </a:solidFill>
                <a:latin typeface="Aharoni" panose="02010803020104030203" pitchFamily="2" charset="-79"/>
                <a:cs typeface="Aharoni" panose="02010803020104030203" pitchFamily="2" charset="-79"/>
              </a:rPr>
              <a:t>model-based </a:t>
            </a:r>
            <a:r>
              <a:rPr lang="en-US" b="1" dirty="0" smtClean="0">
                <a:solidFill>
                  <a:schemeClr val="tx1"/>
                </a:solidFill>
                <a:latin typeface="Aharoni" panose="02010803020104030203" pitchFamily="2" charset="-79"/>
                <a:cs typeface="Aharoni" panose="02010803020104030203" pitchFamily="2" charset="-79"/>
              </a:rPr>
              <a:t>classes used by components</a:t>
            </a:r>
          </a:p>
          <a:p>
            <a:pPr lvl="1"/>
            <a:r>
              <a:rPr lang="en-US" b="1" dirty="0" smtClean="0">
                <a:solidFill>
                  <a:schemeClr val="tx1"/>
                </a:solidFill>
                <a:latin typeface="Aharoni" panose="02010803020104030203" pitchFamily="2" charset="-79"/>
                <a:cs typeface="Aharoni" panose="02010803020104030203" pitchFamily="2" charset="-79"/>
              </a:rPr>
              <a:t>Anything else ? </a:t>
            </a:r>
          </a:p>
          <a:p>
            <a:r>
              <a:rPr lang="en-US" b="1" dirty="0" smtClean="0">
                <a:solidFill>
                  <a:srgbClr val="0070C0"/>
                </a:solidFill>
                <a:latin typeface="Aharoni" panose="02010803020104030203" pitchFamily="2" charset="-79"/>
                <a:cs typeface="Aharoni" panose="02010803020104030203" pitchFamily="2" charset="-79"/>
              </a:rPr>
              <a:t>Modularity of </a:t>
            </a:r>
            <a:r>
              <a:rPr lang="en-US" b="1" dirty="0" err="1" smtClean="0">
                <a:solidFill>
                  <a:srgbClr val="0070C0"/>
                </a:solidFill>
                <a:latin typeface="Aharoni" panose="02010803020104030203" pitchFamily="2" charset="-79"/>
                <a:cs typeface="Aharoni" panose="02010803020104030203" pitchFamily="2" charset="-79"/>
              </a:rPr>
              <a:t>Microservice</a:t>
            </a:r>
            <a:r>
              <a:rPr lang="en-US" b="1" dirty="0">
                <a:solidFill>
                  <a:srgbClr val="0070C0"/>
                </a:solidFill>
                <a:latin typeface="Aharoni" panose="02010803020104030203" pitchFamily="2" charset="-79"/>
                <a:cs typeface="Aharoni" panose="02010803020104030203" pitchFamily="2" charset="-79"/>
              </a:rPr>
              <a:t> </a:t>
            </a:r>
            <a:r>
              <a:rPr lang="en-US" b="1" dirty="0" smtClean="0">
                <a:solidFill>
                  <a:schemeClr val="tx1"/>
                </a:solidFill>
                <a:latin typeface="Aharoni" panose="02010803020104030203" pitchFamily="2" charset="-79"/>
                <a:cs typeface="Aharoni" panose="02010803020104030203" pitchFamily="2" charset="-79"/>
              </a:rPr>
              <a:t>(can </a:t>
            </a:r>
            <a:r>
              <a:rPr lang="en-US" b="1" dirty="0">
                <a:solidFill>
                  <a:schemeClr val="tx1"/>
                </a:solidFill>
                <a:latin typeface="Aharoni" panose="02010803020104030203" pitchFamily="2" charset="-79"/>
                <a:cs typeface="Aharoni" panose="02010803020104030203" pitchFamily="2" charset="-79"/>
              </a:rPr>
              <a:t>be for long </a:t>
            </a:r>
            <a:r>
              <a:rPr lang="en-US" b="1" dirty="0" smtClean="0">
                <a:solidFill>
                  <a:schemeClr val="tx1"/>
                </a:solidFill>
                <a:latin typeface="Aharoni" panose="02010803020104030203" pitchFamily="2" charset="-79"/>
                <a:cs typeface="Aharoni" panose="02010803020104030203" pitchFamily="2" charset="-79"/>
              </a:rPr>
              <a:t>term </a:t>
            </a:r>
            <a:r>
              <a:rPr lang="en-US" b="1" dirty="0">
                <a:solidFill>
                  <a:schemeClr val="tx1"/>
                </a:solidFill>
                <a:latin typeface="Aharoni" panose="02010803020104030203" pitchFamily="2" charset="-79"/>
                <a:cs typeface="Aharoni" panose="02010803020104030203" pitchFamily="2" charset="-79"/>
              </a:rPr>
              <a:t>based on community </a:t>
            </a:r>
            <a:r>
              <a:rPr lang="en-US" b="1" dirty="0" smtClean="0">
                <a:solidFill>
                  <a:schemeClr val="tx1"/>
                </a:solidFill>
                <a:latin typeface="Aharoni" panose="02010803020104030203" pitchFamily="2" charset="-79"/>
                <a:cs typeface="Aharoni" panose="02010803020104030203" pitchFamily="2" charset="-79"/>
              </a:rPr>
              <a:t>view)</a:t>
            </a:r>
          </a:p>
          <a:p>
            <a:pPr lvl="1"/>
            <a:r>
              <a:rPr lang="en-US" b="1" dirty="0" smtClean="0">
                <a:solidFill>
                  <a:schemeClr val="tx1"/>
                </a:solidFill>
                <a:latin typeface="Aharoni" panose="02010803020104030203" pitchFamily="2" charset="-79"/>
                <a:cs typeface="Aharoni" panose="02010803020104030203" pitchFamily="2" charset="-79"/>
              </a:rPr>
              <a:t>API Refactoring – </a:t>
            </a:r>
            <a:r>
              <a:rPr lang="en-US" b="1" dirty="0" smtClean="0">
                <a:solidFill>
                  <a:schemeClr val="tx1"/>
                </a:solidFill>
                <a:latin typeface="Aharoni" panose="02010803020104030203" pitchFamily="2" charset="-79"/>
                <a:cs typeface="Aharoni" panose="02010803020104030203" pitchFamily="2" charset="-79"/>
              </a:rPr>
              <a:t>consistency </a:t>
            </a:r>
            <a:r>
              <a:rPr lang="en-US" b="1" dirty="0" smtClean="0">
                <a:solidFill>
                  <a:schemeClr val="tx1"/>
                </a:solidFill>
                <a:latin typeface="Aharoni" panose="02010803020104030203" pitchFamily="2" charset="-79"/>
                <a:cs typeface="Aharoni" panose="02010803020104030203" pitchFamily="2" charset="-79"/>
              </a:rPr>
              <a:t>in representation of APIs across </a:t>
            </a:r>
            <a:r>
              <a:rPr lang="en-US" b="1" dirty="0" err="1" smtClean="0">
                <a:solidFill>
                  <a:schemeClr val="tx1"/>
                </a:solidFill>
                <a:latin typeface="Aharoni" panose="02010803020104030203" pitchFamily="2" charset="-79"/>
                <a:cs typeface="Aharoni" panose="02010803020104030203" pitchFamily="2" charset="-79"/>
              </a:rPr>
              <a:t>microservices</a:t>
            </a:r>
            <a:r>
              <a:rPr lang="en-US" b="1" dirty="0" smtClean="0">
                <a:solidFill>
                  <a:schemeClr val="tx1"/>
                </a:solidFill>
                <a:latin typeface="Aharoni" panose="02010803020104030203" pitchFamily="2" charset="-79"/>
                <a:cs typeface="Aharoni" panose="02010803020104030203" pitchFamily="2" charset="-79"/>
              </a:rPr>
              <a:t> and </a:t>
            </a:r>
            <a:r>
              <a:rPr lang="en-US" b="1" dirty="0" smtClean="0">
                <a:solidFill>
                  <a:schemeClr val="tx1"/>
                </a:solidFill>
                <a:latin typeface="Aharoni" panose="02010803020104030203" pitchFamily="2" charset="-79"/>
                <a:cs typeface="Aharoni" panose="02010803020104030203" pitchFamily="2" charset="-79"/>
              </a:rPr>
              <a:t>components.</a:t>
            </a:r>
            <a:endParaRPr lang="en-US" b="1" dirty="0" smtClean="0">
              <a:solidFill>
                <a:schemeClr val="tx1"/>
              </a:solidFill>
              <a:latin typeface="Aharoni" panose="02010803020104030203" pitchFamily="2" charset="-79"/>
              <a:cs typeface="Aharoni" panose="02010803020104030203" pitchFamily="2" charset="-79"/>
            </a:endParaRPr>
          </a:p>
          <a:p>
            <a:pPr lvl="1"/>
            <a:r>
              <a:rPr lang="en-US" b="1" dirty="0" smtClean="0">
                <a:solidFill>
                  <a:schemeClr val="tx1"/>
                </a:solidFill>
                <a:latin typeface="Aharoni" panose="02010803020104030203" pitchFamily="2" charset="-79"/>
                <a:cs typeface="Aharoni" panose="02010803020104030203" pitchFamily="2" charset="-79"/>
              </a:rPr>
              <a:t>Policy tailoring all interaction between microservices/components. </a:t>
            </a:r>
          </a:p>
          <a:p>
            <a:r>
              <a:rPr lang="en-US" b="1" dirty="0" smtClean="0">
                <a:solidFill>
                  <a:srgbClr val="0070C0"/>
                </a:solidFill>
                <a:latin typeface="Aharoni" panose="02010803020104030203" pitchFamily="2" charset="-79"/>
                <a:cs typeface="Aharoni" panose="02010803020104030203" pitchFamily="2" charset="-79"/>
              </a:rPr>
              <a:t>Communication between Microservice</a:t>
            </a:r>
            <a:r>
              <a:rPr lang="en-US" b="1" dirty="0" smtClean="0">
                <a:solidFill>
                  <a:schemeClr val="tx1"/>
                </a:solidFill>
                <a:latin typeface="Aharoni" panose="02010803020104030203" pitchFamily="2" charset="-79"/>
                <a:cs typeface="Aharoni" panose="02010803020104030203" pitchFamily="2" charset="-79"/>
              </a:rPr>
              <a:t> </a:t>
            </a:r>
          </a:p>
          <a:p>
            <a:pPr lvl="1"/>
            <a:r>
              <a:rPr lang="en-US" b="1" dirty="0" smtClean="0">
                <a:solidFill>
                  <a:schemeClr val="tx1"/>
                </a:solidFill>
                <a:latin typeface="Aharoni" panose="02010803020104030203" pitchFamily="2" charset="-79"/>
                <a:cs typeface="Aharoni" panose="02010803020104030203" pitchFamily="2" charset="-79"/>
              </a:rPr>
              <a:t>Service Mesh or </a:t>
            </a:r>
            <a:r>
              <a:rPr lang="en-US" b="1" dirty="0" err="1" smtClean="0">
                <a:solidFill>
                  <a:schemeClr val="tx1"/>
                </a:solidFill>
                <a:latin typeface="Aharoni" panose="02010803020104030203" pitchFamily="2" charset="-79"/>
                <a:cs typeface="Aharoni" panose="02010803020104030203" pitchFamily="2" charset="-79"/>
              </a:rPr>
              <a:t>gRPC</a:t>
            </a:r>
            <a:r>
              <a:rPr lang="en-US" b="1" dirty="0" smtClean="0">
                <a:solidFill>
                  <a:schemeClr val="tx1"/>
                </a:solidFill>
                <a:latin typeface="Aharoni" panose="02010803020104030203" pitchFamily="2" charset="-79"/>
                <a:cs typeface="Aharoni" panose="02010803020104030203" pitchFamily="2" charset="-79"/>
              </a:rPr>
              <a:t>, RESP, </a:t>
            </a:r>
            <a:r>
              <a:rPr lang="en-US" b="1" dirty="0" err="1" smtClean="0">
                <a:solidFill>
                  <a:schemeClr val="tx1"/>
                </a:solidFill>
                <a:latin typeface="Aharoni" panose="02010803020104030203" pitchFamily="2" charset="-79"/>
                <a:cs typeface="Aharoni" panose="02010803020104030203" pitchFamily="2" charset="-79"/>
              </a:rPr>
              <a:t>DMaaP</a:t>
            </a:r>
            <a:r>
              <a:rPr lang="en-US" b="1" dirty="0" smtClean="0">
                <a:solidFill>
                  <a:schemeClr val="tx1"/>
                </a:solidFill>
                <a:latin typeface="Aharoni" panose="02010803020104030203" pitchFamily="2" charset="-79"/>
                <a:cs typeface="Aharoni" panose="02010803020104030203" pitchFamily="2" charset="-79"/>
              </a:rPr>
              <a:t> or REST? </a:t>
            </a:r>
          </a:p>
          <a:p>
            <a:r>
              <a:rPr lang="en-US" b="1" dirty="0" smtClean="0">
                <a:solidFill>
                  <a:schemeClr val="tx1"/>
                </a:solidFill>
                <a:latin typeface="Aharoni" panose="02010803020104030203" pitchFamily="2" charset="-79"/>
                <a:cs typeface="Aharoni" panose="02010803020104030203" pitchFamily="2" charset="-79"/>
              </a:rPr>
              <a:t>Testability of ONAP components based on Cloud Native-Principles (</a:t>
            </a:r>
            <a:r>
              <a:rPr lang="en-US" b="1" dirty="0" smtClean="0">
                <a:solidFill>
                  <a:srgbClr val="0070C0"/>
                </a:solidFill>
                <a:latin typeface="Aharoni" panose="02010803020104030203" pitchFamily="2" charset="-79"/>
                <a:cs typeface="Aharoni" panose="02010803020104030203" pitchFamily="2" charset="-79"/>
              </a:rPr>
              <a:t>enhance S3P</a:t>
            </a:r>
            <a:r>
              <a:rPr lang="en-US" b="1" dirty="0" smtClean="0">
                <a:solidFill>
                  <a:schemeClr val="tx1"/>
                </a:solidFill>
                <a:latin typeface="Aharoni" panose="02010803020104030203" pitchFamily="2" charset="-79"/>
                <a:cs typeface="Aharoni" panose="02010803020104030203" pitchFamily="2" charset="-79"/>
              </a:rPr>
              <a:t>) </a:t>
            </a:r>
          </a:p>
          <a:p>
            <a:r>
              <a:rPr lang="en-US" b="1" dirty="0" smtClean="0">
                <a:solidFill>
                  <a:schemeClr val="tx1"/>
                </a:solidFill>
                <a:latin typeface="Aharoni" panose="02010803020104030203" pitchFamily="2" charset="-79"/>
                <a:cs typeface="Aharoni" panose="02010803020104030203" pitchFamily="2" charset="-79"/>
              </a:rPr>
              <a:t>Define guidelines for creating cloud-native microservices </a:t>
            </a:r>
          </a:p>
          <a:p>
            <a:r>
              <a:rPr lang="en-US" b="1" dirty="0" smtClean="0">
                <a:solidFill>
                  <a:schemeClr val="tx1"/>
                </a:solidFill>
                <a:latin typeface="Aharoni" panose="02010803020104030203" pitchFamily="2" charset="-79"/>
                <a:cs typeface="Aharoni" panose="02010803020104030203" pitchFamily="2" charset="-79"/>
              </a:rPr>
              <a:t>Microservices Meta Modelling through SDC? (to ensure consistency) </a:t>
            </a:r>
          </a:p>
          <a:p>
            <a:pPr lvl="1"/>
            <a:endParaRPr lang="en-US" dirty="0"/>
          </a:p>
        </p:txBody>
      </p:sp>
    </p:spTree>
    <p:extLst>
      <p:ext uri="{BB962C8B-B14F-4D97-AF65-F5344CB8AC3E}">
        <p14:creationId xmlns:p14="http://schemas.microsoft.com/office/powerpoint/2010/main" val="1113852964"/>
      </p:ext>
    </p:extLst>
  </p:cSld>
  <p:clrMapOvr>
    <a:masterClrMapping/>
  </p:clrMapOvr>
  <p:transition>
    <p:wipe dir="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65</a:t>
            </a:fld>
            <a:endParaRPr lang="en-US" dirty="0"/>
          </a:p>
        </p:txBody>
      </p:sp>
      <p:sp>
        <p:nvSpPr>
          <p:cNvPr id="3" name="Title 2"/>
          <p:cNvSpPr>
            <a:spLocks noGrp="1"/>
          </p:cNvSpPr>
          <p:nvPr>
            <p:ph type="title"/>
          </p:nvPr>
        </p:nvSpPr>
        <p:spPr/>
        <p:txBody>
          <a:bodyPr>
            <a:normAutofit fontScale="90000"/>
          </a:bodyPr>
          <a:lstStyle/>
          <a:p>
            <a:pPr algn="ctr"/>
            <a:r>
              <a:rPr lang="en-US" b="1" dirty="0" smtClean="0"/>
              <a:t>Recommendations for Future </a:t>
            </a:r>
            <a:r>
              <a:rPr lang="en-US" b="1" dirty="0"/>
              <a:t>Releases (</a:t>
            </a:r>
            <a:r>
              <a:rPr lang="en-US" b="1" dirty="0">
                <a:solidFill>
                  <a:srgbClr val="FF0000"/>
                </a:solidFill>
              </a:rPr>
              <a:t>Not Decided Yet</a:t>
            </a:r>
            <a:r>
              <a:rPr lang="en-US" b="1" dirty="0"/>
              <a:t>) </a:t>
            </a:r>
          </a:p>
        </p:txBody>
      </p:sp>
      <p:sp>
        <p:nvSpPr>
          <p:cNvPr id="4" name="Text Placeholder 3"/>
          <p:cNvSpPr>
            <a:spLocks noGrp="1"/>
          </p:cNvSpPr>
          <p:nvPr>
            <p:ph type="body" sz="quarter" idx="10"/>
          </p:nvPr>
        </p:nvSpPr>
        <p:spPr>
          <a:xfrm>
            <a:off x="0" y="1138238"/>
            <a:ext cx="12176062" cy="5386051"/>
          </a:xfrm>
        </p:spPr>
        <p:txBody>
          <a:bodyPr>
            <a:normAutofit/>
          </a:bodyPr>
          <a:lstStyle/>
          <a:p>
            <a:r>
              <a:rPr lang="en-US" b="1" dirty="0" smtClean="0">
                <a:solidFill>
                  <a:schemeClr val="tx1"/>
                </a:solidFill>
                <a:latin typeface="Aharoni" panose="02010803020104030203" pitchFamily="2" charset="-79"/>
                <a:cs typeface="Aharoni" panose="02010803020104030203" pitchFamily="2" charset="-79"/>
              </a:rPr>
              <a:t>Best practices incorporated from Approach 1 and/or Approach 2 </a:t>
            </a:r>
          </a:p>
          <a:p>
            <a:r>
              <a:rPr lang="en-US" b="1" dirty="0" smtClean="0">
                <a:solidFill>
                  <a:schemeClr val="tx1"/>
                </a:solidFill>
                <a:latin typeface="Aharoni" panose="02010803020104030203" pitchFamily="2" charset="-79"/>
                <a:cs typeface="Aharoni" panose="02010803020104030203" pitchFamily="2" charset="-79"/>
              </a:rPr>
              <a:t>How does </a:t>
            </a:r>
            <a:r>
              <a:rPr lang="en-US" b="1" dirty="0" err="1" smtClean="0">
                <a:solidFill>
                  <a:schemeClr val="tx1"/>
                </a:solidFill>
                <a:latin typeface="Aharoni" panose="02010803020104030203" pitchFamily="2" charset="-79"/>
                <a:cs typeface="Aharoni" panose="02010803020104030203" pitchFamily="2" charset="-79"/>
              </a:rPr>
              <a:t>microservices</a:t>
            </a:r>
            <a:r>
              <a:rPr lang="en-US" b="1" dirty="0" smtClean="0">
                <a:solidFill>
                  <a:schemeClr val="tx1"/>
                </a:solidFill>
                <a:latin typeface="Aharoni" panose="02010803020104030203" pitchFamily="2" charset="-79"/>
                <a:cs typeface="Aharoni" panose="02010803020104030203" pitchFamily="2" charset="-79"/>
              </a:rPr>
              <a:t> architecture support the following? </a:t>
            </a:r>
          </a:p>
          <a:p>
            <a:pPr lvl="1"/>
            <a:r>
              <a:rPr lang="en-US" b="1" dirty="0" smtClean="0">
                <a:solidFill>
                  <a:schemeClr val="tx1"/>
                </a:solidFill>
                <a:latin typeface="Aharoni" panose="02010803020104030203" pitchFamily="2" charset="-79"/>
                <a:cs typeface="Aharoni" panose="02010803020104030203" pitchFamily="2" charset="-79"/>
              </a:rPr>
              <a:t>Different deployment models – Brown field, Green field </a:t>
            </a:r>
          </a:p>
          <a:p>
            <a:pPr lvl="1"/>
            <a:r>
              <a:rPr lang="en-US" b="1" dirty="0" smtClean="0">
                <a:solidFill>
                  <a:schemeClr val="tx1"/>
                </a:solidFill>
                <a:latin typeface="Aharoni" panose="02010803020104030203" pitchFamily="2" charset="-79"/>
                <a:cs typeface="Aharoni" panose="02010803020104030203" pitchFamily="2" charset="-79"/>
              </a:rPr>
              <a:t>Different Integration models – point-to-point , geo-distributed</a:t>
            </a:r>
          </a:p>
          <a:p>
            <a:pPr lvl="1"/>
            <a:r>
              <a:rPr lang="en-US" b="1" dirty="0" smtClean="0">
                <a:solidFill>
                  <a:schemeClr val="tx1"/>
                </a:solidFill>
                <a:latin typeface="Aharoni" panose="02010803020104030203" pitchFamily="2" charset="-79"/>
                <a:cs typeface="Aharoni" panose="02010803020104030203" pitchFamily="2" charset="-79"/>
              </a:rPr>
              <a:t>Different testing models – unit testing, integration testing, CI/CD </a:t>
            </a:r>
          </a:p>
          <a:p>
            <a:r>
              <a:rPr lang="en-US" b="1" dirty="0" smtClean="0">
                <a:solidFill>
                  <a:schemeClr val="tx1"/>
                </a:solidFill>
                <a:latin typeface="Aharoni" panose="02010803020104030203" pitchFamily="2" charset="-79"/>
                <a:cs typeface="Aharoni" panose="02010803020104030203" pitchFamily="2" charset="-79"/>
              </a:rPr>
              <a:t>How are the following requirements supported</a:t>
            </a:r>
            <a:r>
              <a:rPr lang="en-US" b="1" dirty="0">
                <a:solidFill>
                  <a:schemeClr val="tx1"/>
                </a:solidFill>
                <a:latin typeface="Aharoni" panose="02010803020104030203" pitchFamily="2" charset="-79"/>
                <a:cs typeface="Aharoni" panose="02010803020104030203" pitchFamily="2" charset="-79"/>
              </a:rPr>
              <a:t>?</a:t>
            </a:r>
            <a:r>
              <a:rPr lang="en-US" b="1" dirty="0" smtClean="0">
                <a:solidFill>
                  <a:schemeClr val="tx1"/>
                </a:solidFill>
                <a:latin typeface="Aharoni" panose="02010803020104030203" pitchFamily="2" charset="-79"/>
                <a:cs typeface="Aharoni" panose="02010803020104030203" pitchFamily="2" charset="-79"/>
              </a:rPr>
              <a:t> </a:t>
            </a:r>
          </a:p>
          <a:p>
            <a:pPr lvl="1"/>
            <a:r>
              <a:rPr lang="en-US" b="1" dirty="0" smtClean="0">
                <a:solidFill>
                  <a:schemeClr val="tx1"/>
                </a:solidFill>
                <a:latin typeface="Aharoni" panose="02010803020104030203" pitchFamily="2" charset="-79"/>
                <a:cs typeface="Aharoni" panose="02010803020104030203" pitchFamily="2" charset="-79"/>
              </a:rPr>
              <a:t>In-service software update </a:t>
            </a:r>
            <a:r>
              <a:rPr lang="en-US" b="1" dirty="0" smtClean="0">
                <a:solidFill>
                  <a:schemeClr val="tx1"/>
                </a:solidFill>
                <a:latin typeface="Aharoni" panose="02010803020104030203" pitchFamily="2" charset="-79"/>
                <a:cs typeface="Aharoni" panose="02010803020104030203" pitchFamily="2" charset="-79"/>
              </a:rPr>
              <a:t>(SP3+)</a:t>
            </a:r>
            <a:endParaRPr lang="en-US" b="1" dirty="0" smtClean="0">
              <a:solidFill>
                <a:schemeClr val="tx1"/>
              </a:solidFill>
              <a:latin typeface="Aharoni" panose="02010803020104030203" pitchFamily="2" charset="-79"/>
              <a:cs typeface="Aharoni" panose="02010803020104030203" pitchFamily="2" charset="-79"/>
            </a:endParaRPr>
          </a:p>
          <a:p>
            <a:pPr lvl="1"/>
            <a:r>
              <a:rPr lang="en-US" b="1" dirty="0" smtClean="0">
                <a:solidFill>
                  <a:schemeClr val="tx1"/>
                </a:solidFill>
                <a:latin typeface="Aharoni" panose="02010803020104030203" pitchFamily="2" charset="-79"/>
                <a:cs typeface="Aharoni" panose="02010803020104030203" pitchFamily="2" charset="-79"/>
              </a:rPr>
              <a:t>ONAP release </a:t>
            </a:r>
            <a:r>
              <a:rPr lang="en-US" b="1" dirty="0" smtClean="0">
                <a:solidFill>
                  <a:schemeClr val="tx1"/>
                </a:solidFill>
                <a:latin typeface="Aharoni" panose="02010803020104030203" pitchFamily="2" charset="-79"/>
                <a:cs typeface="Aharoni" panose="02010803020104030203" pitchFamily="2" charset="-79"/>
              </a:rPr>
              <a:t>upgrade (Versioning?)</a:t>
            </a:r>
            <a:endParaRPr lang="en-US" b="1" dirty="0" smtClean="0">
              <a:solidFill>
                <a:schemeClr val="tx1"/>
              </a:solidFill>
              <a:latin typeface="Aharoni" panose="02010803020104030203" pitchFamily="2" charset="-79"/>
              <a:cs typeface="Aharoni" panose="02010803020104030203" pitchFamily="2" charset="-79"/>
            </a:endParaRPr>
          </a:p>
          <a:p>
            <a:pPr lvl="1"/>
            <a:r>
              <a:rPr lang="en-US" b="1" dirty="0" smtClean="0">
                <a:solidFill>
                  <a:schemeClr val="tx1"/>
                </a:solidFill>
                <a:latin typeface="Aharoni" panose="02010803020104030203" pitchFamily="2" charset="-79"/>
                <a:cs typeface="Aharoni" panose="02010803020104030203" pitchFamily="2" charset="-79"/>
              </a:rPr>
              <a:t>Model/Policy/Workflow tuning </a:t>
            </a:r>
          </a:p>
          <a:p>
            <a:pPr lvl="1"/>
            <a:r>
              <a:rPr lang="en-US" b="1" dirty="0" smtClean="0">
                <a:solidFill>
                  <a:schemeClr val="tx1"/>
                </a:solidFill>
                <a:latin typeface="Aharoni" panose="02010803020104030203" pitchFamily="2" charset="-79"/>
                <a:cs typeface="Aharoni" panose="02010803020104030203" pitchFamily="2" charset="-79"/>
              </a:rPr>
              <a:t>Troubleshooting – Remote, Local, ONAP-specific OAM KPIs </a:t>
            </a:r>
          </a:p>
          <a:p>
            <a:endParaRPr lang="en-US" dirty="0" smtClean="0"/>
          </a:p>
          <a:p>
            <a:pPr lvl="1"/>
            <a:endParaRPr lang="en-US" dirty="0"/>
          </a:p>
        </p:txBody>
      </p:sp>
    </p:spTree>
    <p:extLst>
      <p:ext uri="{BB962C8B-B14F-4D97-AF65-F5344CB8AC3E}">
        <p14:creationId xmlns:p14="http://schemas.microsoft.com/office/powerpoint/2010/main" val="2232853324"/>
      </p:ext>
    </p:extLst>
  </p:cSld>
  <p:clrMapOvr>
    <a:masterClrMapping/>
  </p:clrMapOvr>
  <p:transition>
    <p:wipe dir="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29934" y="5465618"/>
            <a:ext cx="10962409" cy="831273"/>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 xmlns:a16="http://schemas.microsoft.com/office/drawing/2014/main" id="{53CA3F7C-898F-439F-9352-B0156ABF4B13}"/>
              </a:ext>
            </a:extLst>
          </p:cNvPr>
          <p:cNvSpPr>
            <a:spLocks noGrp="1"/>
          </p:cNvSpPr>
          <p:nvPr>
            <p:ph type="sldNum" sz="quarter" idx="4"/>
          </p:nvPr>
        </p:nvSpPr>
        <p:spPr/>
        <p:txBody>
          <a:bodyPr/>
          <a:lstStyle/>
          <a:p>
            <a:fld id="{6C9CD605-947A-3C4E-98CB-B055F943FEBA}" type="slidenum">
              <a:rPr lang="en-US" smtClean="0"/>
              <a:pPr/>
              <a:t>66</a:t>
            </a:fld>
            <a:endParaRPr lang="en-US" dirty="0"/>
          </a:p>
        </p:txBody>
      </p:sp>
      <p:sp>
        <p:nvSpPr>
          <p:cNvPr id="3" name="Title 2">
            <a:extLst>
              <a:ext uri="{FF2B5EF4-FFF2-40B4-BE49-F238E27FC236}">
                <a16:creationId xmlns="" xmlns:a16="http://schemas.microsoft.com/office/drawing/2014/main" id="{89725943-B329-4CF7-A255-75D39896E43A}"/>
              </a:ext>
            </a:extLst>
          </p:cNvPr>
          <p:cNvSpPr>
            <a:spLocks noGrp="1"/>
          </p:cNvSpPr>
          <p:nvPr>
            <p:ph type="title"/>
          </p:nvPr>
        </p:nvSpPr>
        <p:spPr>
          <a:xfrm>
            <a:off x="314325" y="160384"/>
            <a:ext cx="11753850" cy="538770"/>
          </a:xfrm>
        </p:spPr>
        <p:txBody>
          <a:bodyPr>
            <a:normAutofit fontScale="90000"/>
          </a:bodyPr>
          <a:lstStyle/>
          <a:p>
            <a:r>
              <a:rPr lang="en-US" b="1" dirty="0"/>
              <a:t>Service Mesh – </a:t>
            </a:r>
            <a:r>
              <a:rPr lang="en-US" b="1" dirty="0" smtClean="0"/>
              <a:t>Architectural </a:t>
            </a:r>
            <a:r>
              <a:rPr lang="en-US" b="1" dirty="0"/>
              <a:t>Recommendation </a:t>
            </a:r>
            <a:r>
              <a:rPr lang="en-US" b="1" dirty="0" smtClean="0"/>
              <a:t>- </a:t>
            </a:r>
            <a:r>
              <a:rPr lang="en-US" b="1" dirty="0" smtClean="0"/>
              <a:t>REF [6]</a:t>
            </a:r>
            <a:endParaRPr lang="en-US" dirty="0"/>
          </a:p>
        </p:txBody>
      </p:sp>
      <p:sp>
        <p:nvSpPr>
          <p:cNvPr id="4" name="Text Placeholder 3">
            <a:extLst>
              <a:ext uri="{FF2B5EF4-FFF2-40B4-BE49-F238E27FC236}">
                <a16:creationId xmlns="" xmlns:a16="http://schemas.microsoft.com/office/drawing/2014/main" id="{7474F903-2AB4-466A-AE7F-6BD2B34E761D}"/>
              </a:ext>
            </a:extLst>
          </p:cNvPr>
          <p:cNvSpPr>
            <a:spLocks noGrp="1"/>
          </p:cNvSpPr>
          <p:nvPr>
            <p:ph type="body" sz="quarter" idx="10"/>
          </p:nvPr>
        </p:nvSpPr>
        <p:spPr>
          <a:xfrm>
            <a:off x="0" y="966354"/>
            <a:ext cx="12176062" cy="5537837"/>
          </a:xfrm>
        </p:spPr>
        <p:txBody>
          <a:bodyPr>
            <a:normAutofit lnSpcReduction="10000"/>
          </a:bodyPr>
          <a:lstStyle/>
          <a:p>
            <a:pPr fontAlgn="base">
              <a:lnSpc>
                <a:spcPct val="100000"/>
              </a:lnSpc>
              <a:spcAft>
                <a:spcPct val="0"/>
              </a:spcAft>
              <a:buFont typeface="Calibri" panose="020F0502020204030204" pitchFamily="34" charset="0"/>
              <a:buChar char="›"/>
            </a:pPr>
            <a:r>
              <a:rPr lang="en-US" sz="2400" b="1" dirty="0">
                <a:solidFill>
                  <a:schemeClr val="tx1"/>
                </a:solidFill>
                <a:latin typeface="Verdana" panose="020B0604030504040204" pitchFamily="34" charset="0"/>
                <a:ea typeface="Verdana" panose="020B0604030504040204" pitchFamily="34" charset="0"/>
                <a:cs typeface="Verdana" panose="020B0604030504040204" pitchFamily="34" charset="0"/>
              </a:rPr>
              <a:t>Service Mesh Component Implementation Recommendation (Metrics: maturity, ease of </a:t>
            </a:r>
            <a:r>
              <a:rPr lang="en-US" sz="2400" b="1" dirty="0">
                <a:solidFill>
                  <a:schemeClr val="tx1"/>
                </a:solidFill>
                <a:latin typeface="Verdana" panose="020B0604030504040204" pitchFamily="34" charset="0"/>
                <a:ea typeface="Verdana" panose="020B0604030504040204" pitchFamily="34" charset="0"/>
                <a:cs typeface="Verdana" panose="020B0604030504040204" pitchFamily="34" charset="0"/>
              </a:rPr>
              <a:t>use)</a:t>
            </a:r>
            <a:endParaRPr lang="en-US" sz="24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r>
              <a:rPr lang="en-US" dirty="0"/>
              <a:t>Service Mesh Control Plane 	- Istio 				- Foundational	</a:t>
            </a:r>
          </a:p>
          <a:p>
            <a:pPr lvl="1"/>
            <a:r>
              <a:rPr lang="en-US" dirty="0"/>
              <a:t>Service Mesh Data Plane 	- Envoy			- Foundational</a:t>
            </a:r>
          </a:p>
          <a:p>
            <a:pPr lvl="1"/>
            <a:r>
              <a:rPr lang="en-US" dirty="0"/>
              <a:t>Tracing 				- Zipkin/Jaeger </a:t>
            </a:r>
            <a:r>
              <a:rPr lang="en-US" dirty="0">
                <a:solidFill>
                  <a:srgbClr val="FF0000"/>
                </a:solidFill>
              </a:rPr>
              <a:t>addon</a:t>
            </a:r>
            <a:r>
              <a:rPr lang="en-US" dirty="0"/>
              <a:t>	- Istio Integration</a:t>
            </a:r>
          </a:p>
          <a:p>
            <a:pPr lvl="1"/>
            <a:r>
              <a:rPr lang="en-US" dirty="0"/>
              <a:t>Service Assurance		- Prometheus </a:t>
            </a:r>
            <a:r>
              <a:rPr lang="en-US" dirty="0">
                <a:solidFill>
                  <a:srgbClr val="FF0000"/>
                </a:solidFill>
              </a:rPr>
              <a:t>addon</a:t>
            </a:r>
            <a:r>
              <a:rPr lang="en-US" dirty="0"/>
              <a:t>	- Istio Integration</a:t>
            </a:r>
          </a:p>
          <a:p>
            <a:pPr lvl="1"/>
            <a:r>
              <a:rPr lang="en-US" dirty="0"/>
              <a:t>Metric Visualization		- </a:t>
            </a:r>
            <a:r>
              <a:rPr lang="en-US" dirty="0" err="1"/>
              <a:t>Grafana</a:t>
            </a:r>
            <a:r>
              <a:rPr lang="en-US" dirty="0"/>
              <a:t> </a:t>
            </a:r>
            <a:r>
              <a:rPr lang="en-US" dirty="0" smtClean="0"/>
              <a:t>	</a:t>
            </a:r>
            <a:r>
              <a:rPr lang="en-US" dirty="0" err="1" smtClean="0">
                <a:solidFill>
                  <a:srgbClr val="FF0000"/>
                </a:solidFill>
              </a:rPr>
              <a:t>addon</a:t>
            </a:r>
            <a:r>
              <a:rPr lang="en-US" dirty="0"/>
              <a:t>		- Istio/Prometheus 										  </a:t>
            </a:r>
            <a:r>
              <a:rPr lang="en-US" dirty="0" smtClean="0"/>
              <a:t>	   Integration</a:t>
            </a:r>
            <a:endParaRPr lang="en-US" dirty="0"/>
          </a:p>
          <a:p>
            <a:pPr lvl="1"/>
            <a:r>
              <a:rPr lang="en-US" dirty="0"/>
              <a:t>Service Graph			- Servicegraph </a:t>
            </a:r>
            <a:r>
              <a:rPr lang="en-US" dirty="0">
                <a:solidFill>
                  <a:srgbClr val="FF0000"/>
                </a:solidFill>
              </a:rPr>
              <a:t>addon</a:t>
            </a:r>
            <a:r>
              <a:rPr lang="en-US" dirty="0"/>
              <a:t>	- Istio/Prometheus 										  </a:t>
            </a:r>
            <a:r>
              <a:rPr lang="en-US" dirty="0" smtClean="0"/>
              <a:t>	   Integration</a:t>
            </a:r>
            <a:endParaRPr lang="en-US" dirty="0"/>
          </a:p>
          <a:p>
            <a:pPr fontAlgn="base">
              <a:lnSpc>
                <a:spcPct val="110000"/>
              </a:lnSpc>
              <a:spcAft>
                <a:spcPct val="0"/>
              </a:spcAft>
              <a:buFont typeface="Calibri" panose="020F0502020204030204" pitchFamily="34" charset="0"/>
              <a:buChar char="›"/>
            </a:pPr>
            <a:r>
              <a:rPr lang="en-US" sz="2400" b="1" dirty="0">
                <a:solidFill>
                  <a:schemeClr val="tx1"/>
                </a:solidFill>
                <a:latin typeface="Verdana" panose="020B0604030504040204" pitchFamily="34" charset="0"/>
                <a:ea typeface="Verdana" panose="020B0604030504040204" pitchFamily="34" charset="0"/>
                <a:cs typeface="Verdana" panose="020B0604030504040204" pitchFamily="34" charset="0"/>
              </a:rPr>
              <a:t>Related Component Implementation Recommendation</a:t>
            </a:r>
          </a:p>
          <a:p>
            <a:pPr lvl="1"/>
            <a:r>
              <a:rPr lang="en-US" dirty="0"/>
              <a:t>Logging	Collector		- Fluentd daemon		- Fluentd K8S 										  </a:t>
            </a:r>
            <a:r>
              <a:rPr lang="en-US" dirty="0" smtClean="0"/>
              <a:t>	   Integration</a:t>
            </a:r>
          </a:p>
          <a:p>
            <a:pPr marL="457200" lvl="1" indent="0">
              <a:buNone/>
            </a:pPr>
            <a:r>
              <a:rPr lang="en-US" dirty="0" smtClean="0">
                <a:solidFill>
                  <a:schemeClr val="tx1"/>
                </a:solidFill>
                <a:latin typeface="Aharoni" panose="02010803020104030203" pitchFamily="2" charset="-79"/>
                <a:cs typeface="Aharoni" panose="02010803020104030203" pitchFamily="2" charset="-79"/>
              </a:rPr>
              <a:t>REF [6]: Service </a:t>
            </a:r>
            <a:r>
              <a:rPr lang="en-US" dirty="0">
                <a:solidFill>
                  <a:schemeClr val="tx1"/>
                </a:solidFill>
                <a:latin typeface="Aharoni" panose="02010803020104030203" pitchFamily="2" charset="-79"/>
                <a:cs typeface="Aharoni" panose="02010803020104030203" pitchFamily="2" charset="-79"/>
              </a:rPr>
              <a:t>Mesh and Related </a:t>
            </a:r>
            <a:r>
              <a:rPr lang="en-US" dirty="0" err="1">
                <a:solidFill>
                  <a:schemeClr val="tx1"/>
                </a:solidFill>
                <a:latin typeface="Aharoni" panose="02010803020104030203" pitchFamily="2" charset="-79"/>
                <a:cs typeface="Aharoni" panose="02010803020104030203" pitchFamily="2" charset="-79"/>
              </a:rPr>
              <a:t>Microservice</a:t>
            </a:r>
            <a:r>
              <a:rPr lang="en-US" dirty="0">
                <a:solidFill>
                  <a:schemeClr val="tx1"/>
                </a:solidFill>
                <a:latin typeface="Aharoni" panose="02010803020104030203" pitchFamily="2" charset="-79"/>
                <a:cs typeface="Aharoni" panose="02010803020104030203" pitchFamily="2" charset="-79"/>
              </a:rPr>
              <a:t> Technologies in ONAP, </a:t>
            </a:r>
            <a:r>
              <a:rPr lang="en-US" dirty="0">
                <a:solidFill>
                  <a:srgbClr val="0070C0"/>
                </a:solidFill>
                <a:latin typeface="Aharoni" panose="02010803020104030203" pitchFamily="2" charset="-79"/>
                <a:cs typeface="Aharoni" panose="02010803020104030203" pitchFamily="2" charset="-79"/>
              </a:rPr>
              <a:t>Ramki Krishnan, et al.</a:t>
            </a:r>
            <a:r>
              <a:rPr lang="en-US" dirty="0">
                <a:solidFill>
                  <a:schemeClr val="tx1"/>
                </a:solidFill>
                <a:latin typeface="Aharoni" panose="02010803020104030203" pitchFamily="2" charset="-79"/>
                <a:cs typeface="Aharoni" panose="02010803020104030203" pitchFamily="2" charset="-79"/>
              </a:rPr>
              <a:t> presented to ARC April 24, 2018.</a:t>
            </a:r>
          </a:p>
          <a:p>
            <a:pPr lvl="2"/>
            <a:endParaRPr lang="en-US" dirty="0"/>
          </a:p>
        </p:txBody>
      </p:sp>
    </p:spTree>
    <p:extLst>
      <p:ext uri="{BB962C8B-B14F-4D97-AF65-F5344CB8AC3E}">
        <p14:creationId xmlns:p14="http://schemas.microsoft.com/office/powerpoint/2010/main" val="3476873172"/>
      </p:ext>
    </p:extLst>
  </p:cSld>
  <p:clrMapOvr>
    <a:masterClrMapping/>
  </p:clrMapOvr>
  <p:transition>
    <p:wipe dir="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0C1FCAF3-C9FC-4A21-80DB-50EEBF9A0EDE}"/>
              </a:ext>
            </a:extLst>
          </p:cNvPr>
          <p:cNvSpPr>
            <a:spLocks noGrp="1"/>
          </p:cNvSpPr>
          <p:nvPr>
            <p:ph type="sldNum" sz="quarter" idx="4"/>
          </p:nvPr>
        </p:nvSpPr>
        <p:spPr/>
        <p:txBody>
          <a:bodyPr/>
          <a:lstStyle/>
          <a:p>
            <a:fld id="{6C9CD605-947A-3C4E-98CB-B055F943FEBA}" type="slidenum">
              <a:rPr lang="en-US" smtClean="0"/>
              <a:pPr/>
              <a:t>67</a:t>
            </a:fld>
            <a:endParaRPr lang="en-US" dirty="0"/>
          </a:p>
        </p:txBody>
      </p:sp>
      <p:sp>
        <p:nvSpPr>
          <p:cNvPr id="3" name="Title 2">
            <a:extLst>
              <a:ext uri="{FF2B5EF4-FFF2-40B4-BE49-F238E27FC236}">
                <a16:creationId xmlns="" xmlns:a16="http://schemas.microsoft.com/office/drawing/2014/main" id="{BB54925A-B2A9-4CF9-B41E-513D6784160E}"/>
              </a:ext>
            </a:extLst>
          </p:cNvPr>
          <p:cNvSpPr>
            <a:spLocks noGrp="1"/>
          </p:cNvSpPr>
          <p:nvPr>
            <p:ph type="title"/>
          </p:nvPr>
        </p:nvSpPr>
        <p:spPr/>
        <p:txBody>
          <a:bodyPr>
            <a:normAutofit fontScale="90000"/>
          </a:bodyPr>
          <a:lstStyle/>
          <a:p>
            <a:pPr algn="ctr"/>
            <a:r>
              <a:rPr lang="en-US" b="1" dirty="0"/>
              <a:t>Service Mesh – Mapping to ONAP S3P </a:t>
            </a:r>
            <a:r>
              <a:rPr lang="en-US" b="1" dirty="0" smtClean="0"/>
              <a:t>- REF [6]</a:t>
            </a:r>
            <a:endParaRPr lang="en-US" b="1" dirty="0"/>
          </a:p>
        </p:txBody>
      </p:sp>
      <p:graphicFrame>
        <p:nvGraphicFramePr>
          <p:cNvPr id="5" name="Table 4">
            <a:extLst>
              <a:ext uri="{FF2B5EF4-FFF2-40B4-BE49-F238E27FC236}">
                <a16:creationId xmlns="" xmlns:a16="http://schemas.microsoft.com/office/drawing/2014/main" id="{A7FF4B49-753A-4E02-B884-88AE83E7F188}"/>
              </a:ext>
            </a:extLst>
          </p:cNvPr>
          <p:cNvGraphicFramePr>
            <a:graphicFrameLocks noGrp="1"/>
          </p:cNvGraphicFramePr>
          <p:nvPr>
            <p:extLst/>
          </p:nvPr>
        </p:nvGraphicFramePr>
        <p:xfrm>
          <a:off x="0" y="970636"/>
          <a:ext cx="12176061" cy="5533557"/>
        </p:xfrm>
        <a:graphic>
          <a:graphicData uri="http://schemas.openxmlformats.org/drawingml/2006/table">
            <a:tbl>
              <a:tblPr firstRow="1" bandRow="1">
                <a:tableStyleId>{5C22544A-7EE6-4342-B048-85BDC9FD1C3A}</a:tableStyleId>
              </a:tblPr>
              <a:tblGrid>
                <a:gridCol w="3279366">
                  <a:extLst>
                    <a:ext uri="{9D8B030D-6E8A-4147-A177-3AD203B41FA5}">
                      <a16:colId xmlns="" xmlns:a16="http://schemas.microsoft.com/office/drawing/2014/main" val="2535491319"/>
                    </a:ext>
                  </a:extLst>
                </a:gridCol>
                <a:gridCol w="2120724">
                  <a:extLst>
                    <a:ext uri="{9D8B030D-6E8A-4147-A177-3AD203B41FA5}">
                      <a16:colId xmlns="" xmlns:a16="http://schemas.microsoft.com/office/drawing/2014/main" val="86574784"/>
                    </a:ext>
                  </a:extLst>
                </a:gridCol>
                <a:gridCol w="2669008">
                  <a:extLst>
                    <a:ext uri="{9D8B030D-6E8A-4147-A177-3AD203B41FA5}">
                      <a16:colId xmlns="" xmlns:a16="http://schemas.microsoft.com/office/drawing/2014/main" val="1360871674"/>
                    </a:ext>
                  </a:extLst>
                </a:gridCol>
                <a:gridCol w="4106963">
                  <a:extLst>
                    <a:ext uri="{9D8B030D-6E8A-4147-A177-3AD203B41FA5}">
                      <a16:colId xmlns="" xmlns:a16="http://schemas.microsoft.com/office/drawing/2014/main" val="2025182840"/>
                    </a:ext>
                  </a:extLst>
                </a:gridCol>
              </a:tblGrid>
              <a:tr h="717313">
                <a:tc>
                  <a:txBody>
                    <a:bodyPr/>
                    <a:lstStyle/>
                    <a:p>
                      <a:pPr algn="ctr"/>
                      <a:r>
                        <a:rPr lang="en-US" sz="1800" dirty="0">
                          <a:solidFill>
                            <a:schemeClr val="tx1"/>
                          </a:solidFill>
                        </a:rPr>
                        <a:t>Cloud-native Feature set</a:t>
                      </a:r>
                    </a:p>
                  </a:txBody>
                  <a:tcPr/>
                </a:tc>
                <a:tc>
                  <a:txBody>
                    <a:bodyPr/>
                    <a:lstStyle/>
                    <a:p>
                      <a:pPr algn="ctr"/>
                      <a:r>
                        <a:rPr lang="en-US" sz="1800" dirty="0">
                          <a:solidFill>
                            <a:schemeClr val="tx1"/>
                          </a:solidFill>
                        </a:rPr>
                        <a:t>Service Mesh Data Plane for K8S</a:t>
                      </a:r>
                    </a:p>
                  </a:txBody>
                  <a:tcPr/>
                </a:tc>
                <a:tc>
                  <a:txBody>
                    <a:bodyPr/>
                    <a:lstStyle/>
                    <a:p>
                      <a:pPr algn="ctr"/>
                      <a:r>
                        <a:rPr lang="en-US" sz="1800" dirty="0">
                          <a:solidFill>
                            <a:schemeClr val="tx1"/>
                          </a:solidFill>
                        </a:rPr>
                        <a:t>Service Mesh Control Plane for K8S</a:t>
                      </a:r>
                    </a:p>
                  </a:txBody>
                  <a:tcPr/>
                </a:tc>
                <a:tc>
                  <a:txBody>
                    <a:bodyPr/>
                    <a:lstStyle/>
                    <a:p>
                      <a:pPr algn="ctr"/>
                      <a:r>
                        <a:rPr lang="en-US" sz="1800" dirty="0">
                          <a:solidFill>
                            <a:srgbClr val="7030A0"/>
                          </a:solidFill>
                        </a:rPr>
                        <a:t>ONAP S3P Mapping</a:t>
                      </a:r>
                    </a:p>
                  </a:txBody>
                  <a:tcPr/>
                </a:tc>
                <a:extLst>
                  <a:ext uri="{0D108BD9-81ED-4DB2-BD59-A6C34878D82A}">
                    <a16:rowId xmlns="" xmlns:a16="http://schemas.microsoft.com/office/drawing/2014/main" val="1981093367"/>
                  </a:ext>
                </a:extLst>
              </a:tr>
              <a:tr h="717313">
                <a:tc>
                  <a:txBody>
                    <a:bodyPr/>
                    <a:lstStyle/>
                    <a:p>
                      <a:r>
                        <a:rPr lang="en-US" dirty="0">
                          <a:solidFill>
                            <a:schemeClr val="tx1"/>
                          </a:solidFill>
                        </a:rPr>
                        <a:t>Resiliency (</a:t>
                      </a:r>
                      <a:r>
                        <a:rPr lang="en-US" sz="1800" b="0" i="0" kern="1200" dirty="0">
                          <a:solidFill>
                            <a:schemeClr val="dk1"/>
                          </a:solidFill>
                          <a:effectLst/>
                          <a:latin typeface="+mn-lt"/>
                          <a:ea typeface="+mn-ea"/>
                          <a:cs typeface="+mn-cs"/>
                        </a:rPr>
                        <a:t>timeouts, circuit breakers, etc.) </a:t>
                      </a:r>
                      <a:r>
                        <a:rPr lang="en-US" dirty="0">
                          <a:solidFill>
                            <a:schemeClr val="tx1"/>
                          </a:solidFill>
                        </a:rPr>
                        <a:t>– (F) in FCAPS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rPr>
                        <a:t>Envoy, Linkerd …</a:t>
                      </a:r>
                    </a:p>
                  </a:txBody>
                  <a:tcPr/>
                </a:tc>
                <a:tc>
                  <a:txBody>
                    <a:bodyPr/>
                    <a:lstStyle/>
                    <a:p>
                      <a:r>
                        <a:rPr lang="en-US" dirty="0">
                          <a:solidFill>
                            <a:schemeClr val="tx1"/>
                          </a:solidFill>
                        </a:rPr>
                        <a:t>Istio Pilot, Conduit …</a:t>
                      </a:r>
                    </a:p>
                  </a:txBody>
                  <a:tcPr/>
                </a:tc>
                <a:tc>
                  <a:txBody>
                    <a:bodyPr/>
                    <a:lstStyle/>
                    <a:p>
                      <a:r>
                        <a:rPr lang="en-US" dirty="0">
                          <a:solidFill>
                            <a:srgbClr val="7030A0"/>
                          </a:solidFill>
                        </a:rPr>
                        <a:t>Resiliency Level 2 – single site automated recovery</a:t>
                      </a:r>
                    </a:p>
                  </a:txBody>
                  <a:tcPr/>
                </a:tc>
                <a:extLst>
                  <a:ext uri="{0D108BD9-81ED-4DB2-BD59-A6C34878D82A}">
                    <a16:rowId xmlns="" xmlns:a16="http://schemas.microsoft.com/office/drawing/2014/main" val="882262876"/>
                  </a:ext>
                </a:extLst>
              </a:tr>
              <a:tr h="717313">
                <a:tc>
                  <a:txBody>
                    <a:bodyPr/>
                    <a:lstStyle/>
                    <a:p>
                      <a:r>
                        <a:rPr lang="en-US" dirty="0">
                          <a:solidFill>
                            <a:schemeClr val="tx1"/>
                          </a:solidFill>
                        </a:rPr>
                        <a:t>Troubleshooting/Tracing – (F) in FCAPS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rPr>
                        <a:t>Envoy, Linkerd …</a:t>
                      </a:r>
                    </a:p>
                  </a:txBody>
                  <a:tcPr/>
                </a:tc>
                <a:tc>
                  <a:txBody>
                    <a:bodyPr/>
                    <a:lstStyle/>
                    <a:p>
                      <a:r>
                        <a:rPr lang="en-US" dirty="0">
                          <a:solidFill>
                            <a:schemeClr val="tx1"/>
                          </a:solidFill>
                        </a:rPr>
                        <a:t>Istio integrated with Zipkin/Jaeger, Conduit …</a:t>
                      </a:r>
                    </a:p>
                  </a:txBody>
                  <a:tcPr/>
                </a:tc>
                <a:tc>
                  <a:txBody>
                    <a:bodyPr/>
                    <a:lstStyle/>
                    <a:p>
                      <a:r>
                        <a:rPr lang="en-US" dirty="0">
                          <a:solidFill>
                            <a:srgbClr val="7030A0"/>
                          </a:solidFill>
                        </a:rPr>
                        <a:t>Manageability Level 2 – tracing across components</a:t>
                      </a:r>
                    </a:p>
                  </a:txBody>
                  <a:tcPr/>
                </a:tc>
                <a:extLst>
                  <a:ext uri="{0D108BD9-81ED-4DB2-BD59-A6C34878D82A}">
                    <a16:rowId xmlns="" xmlns:a16="http://schemas.microsoft.com/office/drawing/2014/main" val="794465603"/>
                  </a:ext>
                </a:extLst>
              </a:tr>
              <a:tr h="1639572">
                <a:tc>
                  <a:txBody>
                    <a:bodyPr/>
                    <a:lstStyle/>
                    <a:p>
                      <a:r>
                        <a:rPr lang="en-US" sz="1800" b="0" i="0" kern="1200" dirty="0">
                          <a:solidFill>
                            <a:schemeClr val="tx1"/>
                          </a:solidFill>
                          <a:effectLst/>
                          <a:latin typeface="+mn-lt"/>
                          <a:ea typeface="+mn-ea"/>
                          <a:cs typeface="+mn-cs"/>
                        </a:rPr>
                        <a:t>Fine-grained routing/load-balancing across multiple SW versions – (C) in FCAPS</a:t>
                      </a:r>
                      <a:endParaRPr lang="en-US" dirty="0">
                        <a:solidFill>
                          <a:schemeClr val="tx1"/>
                        </a:solidFill>
                      </a:endParaRPr>
                    </a:p>
                  </a:txBody>
                  <a:tcPr/>
                </a:tc>
                <a:tc>
                  <a:txBody>
                    <a:bodyPr/>
                    <a:lstStyle/>
                    <a:p>
                      <a:r>
                        <a:rPr lang="en-US" dirty="0">
                          <a:solidFill>
                            <a:schemeClr val="tx1"/>
                          </a:solidFill>
                        </a:rPr>
                        <a:t>Envoy, Linkerd …</a:t>
                      </a:r>
                    </a:p>
                  </a:txBody>
                  <a:tcPr/>
                </a:tc>
                <a:tc>
                  <a:txBody>
                    <a:bodyPr/>
                    <a:lstStyle/>
                    <a:p>
                      <a:r>
                        <a:rPr lang="en-US" dirty="0">
                          <a:solidFill>
                            <a:schemeClr val="tx1"/>
                          </a:solidFill>
                        </a:rPr>
                        <a:t>Istio Pilot, Conduit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7030A0"/>
                          </a:solidFill>
                        </a:rPr>
                        <a:t>Manageability Level 2 – single component upgrade;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7030A0"/>
                          </a:solidFill>
                        </a:rPr>
                        <a:t>Live upgrade (ONAP S3P+)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7030A0"/>
                          </a:solidFill>
                        </a:rPr>
                        <a:t>Scalability Level 1 – single site horizontal scaling</a:t>
                      </a:r>
                    </a:p>
                  </a:txBody>
                  <a:tcPr/>
                </a:tc>
                <a:extLst>
                  <a:ext uri="{0D108BD9-81ED-4DB2-BD59-A6C34878D82A}">
                    <a16:rowId xmlns="" xmlns:a16="http://schemas.microsoft.com/office/drawing/2014/main" val="648208288"/>
                  </a:ext>
                </a:extLst>
              </a:tr>
              <a:tr h="1024733">
                <a:tc>
                  <a:txBody>
                    <a:bodyPr/>
                    <a:lstStyle/>
                    <a:p>
                      <a:r>
                        <a:rPr lang="en-US" dirty="0">
                          <a:solidFill>
                            <a:schemeClr val="tx1"/>
                          </a:solidFill>
                        </a:rPr>
                        <a:t>Visibility/Telemetry – (A) (P) in FCAPS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rPr>
                        <a:t>Envoy, Linkerd …</a:t>
                      </a:r>
                    </a:p>
                  </a:txBody>
                  <a:tcPr/>
                </a:tc>
                <a:tc>
                  <a:txBody>
                    <a:bodyPr/>
                    <a:lstStyle/>
                    <a:p>
                      <a:r>
                        <a:rPr lang="en-US" dirty="0">
                          <a:solidFill>
                            <a:schemeClr val="tx1"/>
                          </a:solidFill>
                        </a:rPr>
                        <a:t>Istio Mixer with Prometheus/Grafana, Conduit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7030A0"/>
                          </a:solidFill>
                        </a:rPr>
                        <a:t>Performance Level 2 &amp; 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7030A0"/>
                          </a:solidFill>
                        </a:rPr>
                        <a:t>Manageability Level 2 – single logging system</a:t>
                      </a:r>
                    </a:p>
                  </a:txBody>
                  <a:tcPr/>
                </a:tc>
                <a:extLst>
                  <a:ext uri="{0D108BD9-81ED-4DB2-BD59-A6C34878D82A}">
                    <a16:rowId xmlns="" xmlns:a16="http://schemas.microsoft.com/office/drawing/2014/main" val="3717612952"/>
                  </a:ext>
                </a:extLst>
              </a:tr>
              <a:tr h="717313">
                <a:tc>
                  <a:txBody>
                    <a:bodyPr/>
                    <a:lstStyle/>
                    <a:p>
                      <a:r>
                        <a:rPr lang="en-US" dirty="0">
                          <a:solidFill>
                            <a:schemeClr val="tx1"/>
                          </a:solidFill>
                        </a:rPr>
                        <a:t>Hop-by-hop security – (S) in FCAPS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rPr>
                        <a:t>Envoy, Linkerd …</a:t>
                      </a:r>
                    </a:p>
                  </a:txBody>
                  <a:tcPr/>
                </a:tc>
                <a:tc>
                  <a:txBody>
                    <a:bodyPr/>
                    <a:lstStyle/>
                    <a:p>
                      <a:r>
                        <a:rPr lang="en-US" dirty="0">
                          <a:solidFill>
                            <a:schemeClr val="tx1"/>
                          </a:solidFill>
                        </a:rPr>
                        <a:t>Istio Auth, Conduit …</a:t>
                      </a:r>
                    </a:p>
                  </a:txBody>
                  <a:tcPr/>
                </a:tc>
                <a:tc>
                  <a:txBody>
                    <a:bodyPr/>
                    <a:lstStyle/>
                    <a:p>
                      <a:r>
                        <a:rPr lang="en-US" dirty="0">
                          <a:solidFill>
                            <a:srgbClr val="7030A0"/>
                          </a:solidFill>
                        </a:rPr>
                        <a:t>Security Level 2 -- internal communication encrypted </a:t>
                      </a:r>
                    </a:p>
                  </a:txBody>
                  <a:tcPr/>
                </a:tc>
                <a:extLst>
                  <a:ext uri="{0D108BD9-81ED-4DB2-BD59-A6C34878D82A}">
                    <a16:rowId xmlns="" xmlns:a16="http://schemas.microsoft.com/office/drawing/2014/main" val="2829128599"/>
                  </a:ext>
                </a:extLst>
              </a:tr>
            </a:tbl>
          </a:graphicData>
        </a:graphic>
      </p:graphicFrame>
      <p:sp>
        <p:nvSpPr>
          <p:cNvPr id="6" name="TextBox 5"/>
          <p:cNvSpPr txBox="1"/>
          <p:nvPr/>
        </p:nvSpPr>
        <p:spPr>
          <a:xfrm rot="2457111">
            <a:off x="10695227" y="448900"/>
            <a:ext cx="1549400" cy="369332"/>
          </a:xfrm>
          <a:prstGeom prst="rect">
            <a:avLst/>
          </a:prstGeom>
          <a:solidFill>
            <a:srgbClr val="FFFF00"/>
          </a:solidFill>
        </p:spPr>
        <p:txBody>
          <a:bodyPr wrap="square" rtlCol="0">
            <a:spAutoFit/>
          </a:bodyPr>
          <a:lstStyle/>
          <a:p>
            <a:r>
              <a:rPr lang="en-US" dirty="0" smtClean="0"/>
              <a:t>Under Review</a:t>
            </a:r>
            <a:endParaRPr lang="en-US" dirty="0"/>
          </a:p>
        </p:txBody>
      </p:sp>
    </p:spTree>
    <p:extLst>
      <p:ext uri="{BB962C8B-B14F-4D97-AF65-F5344CB8AC3E}">
        <p14:creationId xmlns:p14="http://schemas.microsoft.com/office/powerpoint/2010/main" val="1252828995"/>
      </p:ext>
    </p:extLst>
  </p:cSld>
  <p:clrMapOvr>
    <a:masterClrMapping/>
  </p:clrMapOvr>
  <p:transition>
    <p:wipe dir="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53CA3F7C-898F-439F-9352-B0156ABF4B13}"/>
              </a:ext>
            </a:extLst>
          </p:cNvPr>
          <p:cNvSpPr>
            <a:spLocks noGrp="1"/>
          </p:cNvSpPr>
          <p:nvPr>
            <p:ph type="sldNum" sz="quarter" idx="4"/>
          </p:nvPr>
        </p:nvSpPr>
        <p:spPr/>
        <p:txBody>
          <a:bodyPr/>
          <a:lstStyle/>
          <a:p>
            <a:fld id="{6C9CD605-947A-3C4E-98CB-B055F943FEBA}" type="slidenum">
              <a:rPr lang="en-US" smtClean="0"/>
              <a:pPr/>
              <a:t>68</a:t>
            </a:fld>
            <a:endParaRPr lang="en-US" dirty="0"/>
          </a:p>
        </p:txBody>
      </p:sp>
      <p:sp>
        <p:nvSpPr>
          <p:cNvPr id="3" name="Title 2">
            <a:extLst>
              <a:ext uri="{FF2B5EF4-FFF2-40B4-BE49-F238E27FC236}">
                <a16:creationId xmlns="" xmlns:a16="http://schemas.microsoft.com/office/drawing/2014/main" id="{89725943-B329-4CF7-A255-75D39896E43A}"/>
              </a:ext>
            </a:extLst>
          </p:cNvPr>
          <p:cNvSpPr>
            <a:spLocks noGrp="1"/>
          </p:cNvSpPr>
          <p:nvPr>
            <p:ph type="title"/>
          </p:nvPr>
        </p:nvSpPr>
        <p:spPr/>
        <p:txBody>
          <a:bodyPr>
            <a:normAutofit fontScale="90000"/>
          </a:bodyPr>
          <a:lstStyle/>
          <a:p>
            <a:pPr algn="ctr"/>
            <a:r>
              <a:rPr lang="en-US" b="1" dirty="0"/>
              <a:t>Service Mesh – ONAP Architectural </a:t>
            </a:r>
            <a:r>
              <a:rPr lang="en-US" b="1" dirty="0" smtClean="0"/>
              <a:t>Recommendation – REF [6]</a:t>
            </a:r>
            <a:endParaRPr lang="en-US" b="1" dirty="0"/>
          </a:p>
        </p:txBody>
      </p:sp>
      <p:sp>
        <p:nvSpPr>
          <p:cNvPr id="4" name="Text Placeholder 3">
            <a:extLst>
              <a:ext uri="{FF2B5EF4-FFF2-40B4-BE49-F238E27FC236}">
                <a16:creationId xmlns="" xmlns:a16="http://schemas.microsoft.com/office/drawing/2014/main" id="{7474F903-2AB4-466A-AE7F-6BD2B34E761D}"/>
              </a:ext>
            </a:extLst>
          </p:cNvPr>
          <p:cNvSpPr>
            <a:spLocks noGrp="1"/>
          </p:cNvSpPr>
          <p:nvPr>
            <p:ph type="body" sz="quarter" idx="10"/>
          </p:nvPr>
        </p:nvSpPr>
        <p:spPr>
          <a:xfrm>
            <a:off x="0" y="1007918"/>
            <a:ext cx="12176062" cy="5300807"/>
          </a:xfrm>
        </p:spPr>
        <p:txBody>
          <a:bodyPr>
            <a:normAutofit fontScale="92500" lnSpcReduction="20000"/>
          </a:bodyPr>
          <a:lstStyle/>
          <a:p>
            <a:pPr fontAlgn="base">
              <a:lnSpc>
                <a:spcPct val="100000"/>
              </a:lnSpc>
              <a:spcAft>
                <a:spcPct val="0"/>
              </a:spcAft>
              <a:buFont typeface="Calibri" panose="020F0502020204030204" pitchFamily="34" charset="0"/>
              <a:buChar char="›"/>
            </a:pPr>
            <a:r>
              <a:rPr lang="en-US" sz="2400" b="1" dirty="0">
                <a:solidFill>
                  <a:schemeClr val="tx1"/>
                </a:solidFill>
                <a:latin typeface="Verdana" panose="020B0604030504040204" pitchFamily="34" charset="0"/>
                <a:ea typeface="Verdana" panose="020B0604030504040204" pitchFamily="34" charset="0"/>
                <a:cs typeface="Verdana" panose="020B0604030504040204" pitchFamily="34" charset="0"/>
              </a:rPr>
              <a:t>Casablanca - Service Mesh &amp; Related Technologies for at least some ONAP Components on K8S</a:t>
            </a:r>
          </a:p>
          <a:p>
            <a:pPr lvl="1"/>
            <a:r>
              <a:rPr lang="en-US" sz="1800" dirty="0"/>
              <a:t>ONAP Project Impact &amp; Value Proposition</a:t>
            </a:r>
          </a:p>
          <a:p>
            <a:pPr lvl="2"/>
            <a:r>
              <a:rPr lang="en-US" sz="1600" dirty="0"/>
              <a:t>MSB </a:t>
            </a:r>
          </a:p>
          <a:p>
            <a:pPr lvl="3"/>
            <a:r>
              <a:rPr lang="en-US" sz="1600" dirty="0"/>
              <a:t>Istio integration (automatic sidecar injection etc.) discussion in progress</a:t>
            </a:r>
          </a:p>
          <a:p>
            <a:pPr lvl="2"/>
            <a:r>
              <a:rPr lang="en-US" sz="1600" dirty="0"/>
              <a:t>AAF</a:t>
            </a:r>
          </a:p>
          <a:p>
            <a:pPr lvl="3"/>
            <a:r>
              <a:rPr lang="en-US" sz="1600" dirty="0"/>
              <a:t>Leverage Envoy and Istio Auth as a holistic alternative to the current implementation of secure communication between microservices</a:t>
            </a:r>
          </a:p>
          <a:p>
            <a:pPr lvl="2"/>
            <a:r>
              <a:rPr lang="en-US" sz="1600" dirty="0"/>
              <a:t>OOM</a:t>
            </a:r>
          </a:p>
          <a:p>
            <a:pPr lvl="3"/>
            <a:r>
              <a:rPr lang="en-US" sz="1600" dirty="0"/>
              <a:t>Leverage Istio etc. for reusable DBaaS components, e.g. MariaDB Galera</a:t>
            </a:r>
          </a:p>
          <a:p>
            <a:pPr lvl="2"/>
            <a:r>
              <a:rPr lang="en-US" sz="1600" dirty="0"/>
              <a:t>Logging </a:t>
            </a:r>
          </a:p>
          <a:p>
            <a:pPr lvl="3"/>
            <a:r>
              <a:rPr lang="en-US" sz="1600" dirty="0"/>
              <a:t>Leverage </a:t>
            </a:r>
            <a:r>
              <a:rPr lang="en-US" sz="1600" dirty="0" err="1"/>
              <a:t>Fluentd</a:t>
            </a:r>
            <a:r>
              <a:rPr lang="en-US" sz="1600" dirty="0"/>
              <a:t> K8S integration</a:t>
            </a:r>
          </a:p>
          <a:p>
            <a:pPr lvl="2"/>
            <a:r>
              <a:rPr lang="en-US" sz="1600" dirty="0"/>
              <a:t>Integration</a:t>
            </a:r>
          </a:p>
          <a:p>
            <a:pPr lvl="3"/>
            <a:r>
              <a:rPr lang="en-US" sz="1600" dirty="0"/>
              <a:t>Leverage Istio etc. Live Upgrade capability for key ONAP components</a:t>
            </a:r>
            <a:endParaRPr lang="en-US" sz="1400" dirty="0"/>
          </a:p>
          <a:p>
            <a:pPr lvl="3"/>
            <a:endParaRPr lang="en-US" sz="1600" dirty="0"/>
          </a:p>
          <a:p>
            <a:r>
              <a:rPr lang="en-US" sz="2400" b="1" dirty="0">
                <a:solidFill>
                  <a:schemeClr val="tx1"/>
                </a:solidFill>
                <a:latin typeface="Verdana" panose="020B0604030504040204" pitchFamily="34" charset="0"/>
                <a:ea typeface="Verdana" panose="020B0604030504040204" pitchFamily="34" charset="0"/>
                <a:cs typeface="Verdana" panose="020B0604030504040204" pitchFamily="34" charset="0"/>
              </a:rPr>
              <a:t>Casablanca+ - Service Mesh &amp; Related Technologies for all ONAP Components on K8S</a:t>
            </a:r>
          </a:p>
          <a:p>
            <a:pPr lvl="1"/>
            <a:r>
              <a:rPr lang="en-US" sz="1600" dirty="0"/>
              <a:t>Expand on Casablanca </a:t>
            </a:r>
            <a:r>
              <a:rPr lang="en-US" sz="1600" dirty="0" smtClean="0"/>
              <a:t>work - TBD</a:t>
            </a:r>
            <a:endParaRPr lang="en-US" sz="1600" dirty="0"/>
          </a:p>
          <a:p>
            <a:r>
              <a:rPr lang="en-US" sz="2400" b="1" dirty="0">
                <a:solidFill>
                  <a:schemeClr val="tx1"/>
                </a:solidFill>
                <a:latin typeface="Verdana" panose="020B0604030504040204" pitchFamily="34" charset="0"/>
                <a:ea typeface="Verdana" panose="020B0604030504040204" pitchFamily="34" charset="0"/>
                <a:cs typeface="Verdana" panose="020B0604030504040204" pitchFamily="34" charset="0"/>
              </a:rPr>
              <a:t>Service Mesh for ONAP Containerized Workloads (VNFs etc</a:t>
            </a:r>
            <a:r>
              <a:rPr lang="en-US" sz="24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p>
          <a:p>
            <a:pPr lvl="1"/>
            <a:r>
              <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Leverage Clover project (per REF [6])</a:t>
            </a:r>
            <a:endParaRPr lang="en-US"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en-US" sz="2000" b="1" dirty="0">
              <a:solidFill>
                <a:srgbClr val="7030A0"/>
              </a:solidFill>
            </a:endParaRPr>
          </a:p>
          <a:p>
            <a:pPr lvl="2"/>
            <a:endParaRPr lang="en-US" dirty="0"/>
          </a:p>
        </p:txBody>
      </p:sp>
    </p:spTree>
    <p:extLst>
      <p:ext uri="{BB962C8B-B14F-4D97-AF65-F5344CB8AC3E}">
        <p14:creationId xmlns:p14="http://schemas.microsoft.com/office/powerpoint/2010/main" val="455736903"/>
      </p:ext>
    </p:extLst>
  </p:cSld>
  <p:clrMapOvr>
    <a:masterClrMapping/>
  </p:clrMapOvr>
  <p:transition>
    <p:wipe dir="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555276" y="3259916"/>
            <a:ext cx="11332718" cy="1514822"/>
          </a:xfrm>
        </p:spPr>
        <p:txBody>
          <a:bodyPr>
            <a:normAutofit/>
          </a:bodyPr>
          <a:lstStyle/>
          <a:p>
            <a:pPr algn="ctr"/>
            <a:r>
              <a:rPr lang="en-US" b="1" dirty="0" smtClean="0"/>
              <a:t>Backup Slides </a:t>
            </a:r>
            <a:br>
              <a:rPr lang="en-US" b="1" dirty="0" smtClean="0"/>
            </a:br>
            <a:endParaRPr lang="en-US" b="1" dirty="0"/>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69</a:t>
            </a:fld>
            <a:endParaRPr lang="en-US" dirty="0"/>
          </a:p>
        </p:txBody>
      </p:sp>
    </p:spTree>
    <p:extLst>
      <p:ext uri="{BB962C8B-B14F-4D97-AF65-F5344CB8AC3E}">
        <p14:creationId xmlns:p14="http://schemas.microsoft.com/office/powerpoint/2010/main" val="837122583"/>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960370" y="3685588"/>
            <a:ext cx="10381292" cy="1276741"/>
          </a:xfrm>
          <a:prstGeom prst="rect">
            <a:avLst/>
          </a:prstGeom>
        </p:spPr>
        <p:txBody>
          <a:bodyPr>
            <a:noAutofit/>
          </a:bodyPr>
          <a:lstStyle/>
          <a:p>
            <a:pPr algn="ctr"/>
            <a:r>
              <a:rPr lang="en-US" sz="3600" b="1" dirty="0" smtClean="0"/>
              <a:t>Part I – Microservices</a:t>
            </a:r>
            <a:br>
              <a:rPr lang="en-US" sz="3600" b="1" dirty="0" smtClean="0"/>
            </a:br>
            <a:r>
              <a:rPr lang="en-US" sz="3600" b="1" dirty="0" smtClean="0"/>
              <a:t> </a:t>
            </a:r>
            <a:br>
              <a:rPr lang="en-US" sz="3600" b="1" dirty="0" smtClean="0"/>
            </a:br>
            <a:r>
              <a:rPr lang="en-US" sz="3200" b="1" dirty="0" smtClean="0"/>
              <a:t>What is it? </a:t>
            </a:r>
            <a:r>
              <a:rPr lang="en-US" sz="3200" b="1" dirty="0"/>
              <a:t> </a:t>
            </a:r>
            <a:r>
              <a:rPr lang="en-US" sz="3200" b="1" dirty="0" smtClean="0"/>
              <a:t>Why is it needed</a:t>
            </a:r>
            <a:r>
              <a:rPr lang="en-US" sz="3200" b="1" dirty="0" smtClean="0"/>
              <a:t>?</a:t>
            </a:r>
            <a:r>
              <a:rPr lang="en-US" sz="2800" b="1" dirty="0"/>
              <a:t/>
            </a:r>
            <a:br>
              <a:rPr lang="en-US" sz="2800" b="1" dirty="0"/>
            </a:br>
            <a:endParaRPr lang="en-US" sz="1000" b="1" dirty="0"/>
          </a:p>
        </p:txBody>
      </p:sp>
    </p:spTree>
    <p:extLst>
      <p:ext uri="{BB962C8B-B14F-4D97-AF65-F5344CB8AC3E}">
        <p14:creationId xmlns:p14="http://schemas.microsoft.com/office/powerpoint/2010/main" val="2291538972"/>
      </p:ext>
    </p:extLst>
  </p:cSld>
  <p:clrMapOvr>
    <a:masterClrMapping/>
  </p:clrMapOvr>
  <p:transition>
    <p:wipe dir="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555276" y="3259916"/>
            <a:ext cx="11332718" cy="1514822"/>
          </a:xfrm>
        </p:spPr>
        <p:txBody>
          <a:bodyPr>
            <a:normAutofit/>
          </a:bodyPr>
          <a:lstStyle/>
          <a:p>
            <a:pPr algn="ctr"/>
            <a:r>
              <a:rPr lang="en-US" b="1" dirty="0" smtClean="0"/>
              <a:t/>
            </a:r>
            <a:br>
              <a:rPr lang="en-US" b="1" dirty="0" smtClean="0"/>
            </a:br>
            <a:r>
              <a:rPr lang="en-US" b="1" dirty="0" smtClean="0"/>
              <a:t>Cloud </a:t>
            </a:r>
            <a:r>
              <a:rPr lang="en-US" b="1" dirty="0"/>
              <a:t>Native: The Twelve Factors</a:t>
            </a:r>
            <a:endParaRPr lang="en-US" b="1" dirty="0"/>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70</a:t>
            </a:fld>
            <a:endParaRPr lang="en-US" dirty="0"/>
          </a:p>
        </p:txBody>
      </p:sp>
    </p:spTree>
    <p:extLst>
      <p:ext uri="{BB962C8B-B14F-4D97-AF65-F5344CB8AC3E}">
        <p14:creationId xmlns:p14="http://schemas.microsoft.com/office/powerpoint/2010/main" val="209189381"/>
      </p:ext>
    </p:extLst>
  </p:cSld>
  <p:clrMapOvr>
    <a:masterClrMapping/>
  </p:clrMapOvr>
  <p:transition>
    <p:wipe dir="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979714"/>
            <a:ext cx="4553338" cy="5509200"/>
          </a:xfrm>
          <a:prstGeom prst="rect">
            <a:avLst/>
          </a:prstGeom>
          <a:ln w="3175">
            <a:solidFill>
              <a:schemeClr val="tx1"/>
            </a:solidFill>
          </a:ln>
        </p:spPr>
        <p:txBody>
          <a:bodyPr>
            <a:noAutofit/>
          </a:bodyPr>
          <a:lstStyle/>
          <a:p>
            <a:pPr marL="0" indent="0">
              <a:buNone/>
            </a:pPr>
            <a:r>
              <a:rPr lang="en-US" sz="1800" b="1" dirty="0" smtClean="0">
                <a:latin typeface="Verdana" panose="020B0604030504040204" pitchFamily="34" charset="0"/>
                <a:ea typeface="Verdana" panose="020B0604030504040204" pitchFamily="34" charset="0"/>
                <a:cs typeface="Verdana" panose="020B0604030504040204" pitchFamily="34" charset="0"/>
                <a:hlinkClick r:id="rId2"/>
              </a:rPr>
              <a:t>I</a:t>
            </a:r>
            <a:r>
              <a:rPr lang="en-US" sz="1800" b="1" dirty="0">
                <a:latin typeface="Verdana" panose="020B0604030504040204" pitchFamily="34" charset="0"/>
                <a:ea typeface="Verdana" panose="020B0604030504040204" pitchFamily="34" charset="0"/>
                <a:cs typeface="Verdana" panose="020B0604030504040204" pitchFamily="34" charset="0"/>
                <a:hlinkClick r:id="rId2"/>
              </a:rPr>
              <a:t>. Codebase</a:t>
            </a:r>
            <a:endParaRPr lang="en-US" sz="1800" b="1"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One codebase tracked in revision control, many deploys</a:t>
            </a:r>
          </a:p>
          <a:p>
            <a:pPr marL="0" indent="0">
              <a:buNone/>
            </a:pPr>
            <a:r>
              <a:rPr lang="en-US" sz="1800" b="1" dirty="0">
                <a:latin typeface="Verdana" panose="020B0604030504040204" pitchFamily="34" charset="0"/>
                <a:ea typeface="Verdana" panose="020B0604030504040204" pitchFamily="34" charset="0"/>
                <a:cs typeface="Verdana" panose="020B0604030504040204" pitchFamily="34" charset="0"/>
                <a:hlinkClick r:id="rId3"/>
              </a:rPr>
              <a:t>II. Dependencies</a:t>
            </a:r>
            <a:endParaRPr lang="en-US" sz="1800" b="1"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Explicitly declare and isolate dependencies</a:t>
            </a:r>
          </a:p>
          <a:p>
            <a:pPr marL="0" indent="0">
              <a:buNone/>
            </a:pPr>
            <a:r>
              <a:rPr lang="en-US" sz="1800" b="1" dirty="0">
                <a:latin typeface="Verdana" panose="020B0604030504040204" pitchFamily="34" charset="0"/>
                <a:ea typeface="Verdana" panose="020B0604030504040204" pitchFamily="34" charset="0"/>
                <a:cs typeface="Verdana" panose="020B0604030504040204" pitchFamily="34" charset="0"/>
                <a:hlinkClick r:id="rId4"/>
              </a:rPr>
              <a:t>III. </a:t>
            </a:r>
            <a:r>
              <a:rPr lang="en-US" sz="1800" b="1" dirty="0" err="1">
                <a:latin typeface="Verdana" panose="020B0604030504040204" pitchFamily="34" charset="0"/>
                <a:ea typeface="Verdana" panose="020B0604030504040204" pitchFamily="34" charset="0"/>
                <a:cs typeface="Verdana" panose="020B0604030504040204" pitchFamily="34" charset="0"/>
                <a:hlinkClick r:id="rId4"/>
              </a:rPr>
              <a:t>Config</a:t>
            </a:r>
            <a:endParaRPr lang="en-US" sz="1800" b="1"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Store </a:t>
            </a:r>
            <a:r>
              <a:rPr lang="en-US"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config</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 in the environment</a:t>
            </a:r>
          </a:p>
          <a:p>
            <a:pPr marL="0" indent="0">
              <a:buNone/>
            </a:pPr>
            <a:r>
              <a:rPr lang="en-US" sz="1800" b="1" dirty="0">
                <a:latin typeface="Verdana" panose="020B0604030504040204" pitchFamily="34" charset="0"/>
                <a:ea typeface="Verdana" panose="020B0604030504040204" pitchFamily="34" charset="0"/>
                <a:cs typeface="Verdana" panose="020B0604030504040204" pitchFamily="34" charset="0"/>
                <a:hlinkClick r:id="rId5"/>
              </a:rPr>
              <a:t>IV. Backing services</a:t>
            </a:r>
            <a:endParaRPr lang="en-US" sz="1800" b="1"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Treat backing services as attached resources</a:t>
            </a:r>
          </a:p>
          <a:p>
            <a:pPr marL="0" indent="0">
              <a:buNone/>
            </a:pPr>
            <a:r>
              <a:rPr lang="en-US" sz="1800" b="1" dirty="0">
                <a:latin typeface="Verdana" panose="020B0604030504040204" pitchFamily="34" charset="0"/>
                <a:ea typeface="Verdana" panose="020B0604030504040204" pitchFamily="34" charset="0"/>
                <a:cs typeface="Verdana" panose="020B0604030504040204" pitchFamily="34" charset="0"/>
                <a:hlinkClick r:id="rId6"/>
              </a:rPr>
              <a:t>V. Build, release, run</a:t>
            </a:r>
            <a:endParaRPr lang="en-US" sz="1800" b="1"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Strictly separate build and run stages</a:t>
            </a:r>
          </a:p>
          <a:p>
            <a:pPr marL="0" indent="0">
              <a:buNone/>
            </a:pPr>
            <a:r>
              <a:rPr lang="en-US" sz="1800" b="1" dirty="0">
                <a:latin typeface="Verdana" panose="020B0604030504040204" pitchFamily="34" charset="0"/>
                <a:ea typeface="Verdana" panose="020B0604030504040204" pitchFamily="34" charset="0"/>
                <a:cs typeface="Verdana" panose="020B0604030504040204" pitchFamily="34" charset="0"/>
                <a:hlinkClick r:id="rId7"/>
              </a:rPr>
              <a:t>VI. Processes</a:t>
            </a:r>
            <a:endParaRPr lang="en-US" sz="1800" b="1"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en-US" sz="1800" dirty="0">
                <a:latin typeface="Verdana" panose="020B0604030504040204" pitchFamily="34" charset="0"/>
                <a:ea typeface="Verdana" panose="020B0604030504040204" pitchFamily="34" charset="0"/>
                <a:cs typeface="Verdana" panose="020B0604030504040204" pitchFamily="34" charset="0"/>
              </a:rPr>
              <a:t>Execute the app as one or more stateless </a:t>
            </a:r>
            <a:r>
              <a:rPr lang="en-US" sz="1800" dirty="0" smtClean="0">
                <a:latin typeface="Verdana" panose="020B0604030504040204" pitchFamily="34" charset="0"/>
                <a:ea typeface="Verdana" panose="020B0604030504040204" pitchFamily="34" charset="0"/>
                <a:cs typeface="Verdana" panose="020B0604030504040204" pitchFamily="34" charset="0"/>
              </a:rPr>
              <a:t>processes</a:t>
            </a:r>
            <a:endParaRPr lang="en-US" sz="1800" dirty="0">
              <a:latin typeface="Verdana" panose="020B0604030504040204" pitchFamily="34" charset="0"/>
              <a:ea typeface="Verdana" panose="020B0604030504040204" pitchFamily="34" charset="0"/>
              <a:cs typeface="Verdana" panose="020B0604030504040204" pitchFamily="34" charset="0"/>
            </a:endParaRPr>
          </a:p>
        </p:txBody>
      </p:sp>
      <p:sp>
        <p:nvSpPr>
          <p:cNvPr id="4" name="Title 2"/>
          <p:cNvSpPr>
            <a:spLocks noGrp="1"/>
          </p:cNvSpPr>
          <p:nvPr>
            <p:ph type="title"/>
          </p:nvPr>
        </p:nvSpPr>
        <p:spPr>
          <a:xfrm>
            <a:off x="314961" y="197831"/>
            <a:ext cx="11506200" cy="538770"/>
          </a:xfrm>
        </p:spPr>
        <p:txBody>
          <a:bodyPr>
            <a:normAutofit fontScale="90000"/>
          </a:bodyPr>
          <a:lstStyle/>
          <a:p>
            <a:pPr algn="ctr"/>
            <a:r>
              <a:rPr lang="en-US" b="1" dirty="0" smtClean="0"/>
              <a:t>Cloud Native</a:t>
            </a:r>
            <a:r>
              <a:rPr lang="en-US" b="1" dirty="0"/>
              <a:t>: The Twelve Factors</a:t>
            </a:r>
          </a:p>
        </p:txBody>
      </p:sp>
      <p:sp>
        <p:nvSpPr>
          <p:cNvPr id="5" name="TextBox 4"/>
          <p:cNvSpPr txBox="1"/>
          <p:nvPr/>
        </p:nvSpPr>
        <p:spPr>
          <a:xfrm>
            <a:off x="4553338" y="979714"/>
            <a:ext cx="7638662" cy="5515356"/>
          </a:xfrm>
          <a:prstGeom prst="rect">
            <a:avLst/>
          </a:prstGeom>
          <a:noFill/>
          <a:ln w="3175">
            <a:solidFill>
              <a:schemeClr val="tx1"/>
            </a:solidFill>
          </a:ln>
        </p:spPr>
        <p:txBody>
          <a:bodyPr wrap="square" rtlCol="0">
            <a:spAutoFit/>
          </a:bodyPr>
          <a:lstStyle/>
          <a:p>
            <a:r>
              <a:rPr lang="en-US" sz="1600" b="1" dirty="0">
                <a:latin typeface="Verdana" panose="020B0604030504040204" pitchFamily="34" charset="0"/>
                <a:ea typeface="Verdana" panose="020B0604030504040204" pitchFamily="34" charset="0"/>
                <a:cs typeface="Verdana" panose="020B0604030504040204" pitchFamily="34" charset="0"/>
                <a:hlinkClick r:id="rId8"/>
              </a:rPr>
              <a:t>VII. Port binding</a:t>
            </a:r>
            <a:endParaRPr lang="en-US" sz="1600" b="1" dirty="0">
              <a:latin typeface="Verdana" panose="020B0604030504040204" pitchFamily="34" charset="0"/>
              <a:ea typeface="Verdana" panose="020B0604030504040204" pitchFamily="34" charset="0"/>
              <a:cs typeface="Verdana" panose="020B0604030504040204" pitchFamily="34" charset="0"/>
            </a:endParaRPr>
          </a:p>
          <a:p>
            <a:pPr>
              <a:lnSpc>
                <a:spcPct val="90000"/>
              </a:lnSpc>
              <a:spcBef>
                <a:spcPts val="1000"/>
              </a:spcBef>
            </a:pPr>
            <a:r>
              <a:rPr lang="en-US" sz="1600" dirty="0">
                <a:solidFill>
                  <a:schemeClr val="tx2"/>
                </a:solidFill>
                <a:latin typeface="Verdana" panose="020B0604030504040204" pitchFamily="34" charset="0"/>
                <a:ea typeface="Verdana" panose="020B0604030504040204" pitchFamily="34" charset="0"/>
                <a:cs typeface="Verdana" panose="020B0604030504040204" pitchFamily="34" charset="0"/>
              </a:rPr>
              <a:t>Export services via port </a:t>
            </a:r>
            <a:r>
              <a:rPr lang="en-US" sz="1600" dirty="0" smtClean="0">
                <a:solidFill>
                  <a:schemeClr val="tx2"/>
                </a:solidFill>
                <a:latin typeface="Verdana" panose="020B0604030504040204" pitchFamily="34" charset="0"/>
                <a:ea typeface="Verdana" panose="020B0604030504040204" pitchFamily="34" charset="0"/>
                <a:cs typeface="Verdana" panose="020B0604030504040204" pitchFamily="34" charset="0"/>
              </a:rPr>
              <a:t>binding</a:t>
            </a:r>
            <a:endParaRPr lang="en-US" sz="1600" b="1" dirty="0" smtClean="0">
              <a:latin typeface="Verdana" panose="020B0604030504040204" pitchFamily="34" charset="0"/>
              <a:ea typeface="Verdana" panose="020B0604030504040204" pitchFamily="34" charset="0"/>
              <a:cs typeface="Verdana" panose="020B0604030504040204" pitchFamily="34" charset="0"/>
              <a:hlinkClick r:id="rId9"/>
            </a:endParaRPr>
          </a:p>
          <a:p>
            <a:r>
              <a:rPr lang="en-US" sz="1600" b="1" dirty="0" smtClean="0">
                <a:latin typeface="Verdana" panose="020B0604030504040204" pitchFamily="34" charset="0"/>
                <a:ea typeface="Verdana" panose="020B0604030504040204" pitchFamily="34" charset="0"/>
                <a:cs typeface="Verdana" panose="020B0604030504040204" pitchFamily="34" charset="0"/>
                <a:hlinkClick r:id="rId9"/>
              </a:rPr>
              <a:t>VIII</a:t>
            </a:r>
            <a:r>
              <a:rPr lang="en-US" sz="1600" b="1" dirty="0">
                <a:latin typeface="Verdana" panose="020B0604030504040204" pitchFamily="34" charset="0"/>
                <a:ea typeface="Verdana" panose="020B0604030504040204" pitchFamily="34" charset="0"/>
                <a:cs typeface="Verdana" panose="020B0604030504040204" pitchFamily="34" charset="0"/>
                <a:hlinkClick r:id="rId9"/>
              </a:rPr>
              <a:t>. Concurrency</a:t>
            </a:r>
            <a:endParaRPr lang="en-US" sz="1600" b="1" dirty="0">
              <a:latin typeface="Verdana" panose="020B0604030504040204" pitchFamily="34" charset="0"/>
              <a:ea typeface="Verdana" panose="020B0604030504040204" pitchFamily="34" charset="0"/>
              <a:cs typeface="Verdana" panose="020B0604030504040204" pitchFamily="34" charset="0"/>
            </a:endParaRPr>
          </a:p>
          <a:p>
            <a:pPr>
              <a:lnSpc>
                <a:spcPct val="90000"/>
              </a:lnSpc>
              <a:spcBef>
                <a:spcPts val="1000"/>
              </a:spcBef>
            </a:pPr>
            <a:r>
              <a:rPr lang="en-US" sz="1600" dirty="0">
                <a:solidFill>
                  <a:schemeClr val="tx2"/>
                </a:solidFill>
                <a:latin typeface="Verdana" panose="020B0604030504040204" pitchFamily="34" charset="0"/>
                <a:ea typeface="Verdana" panose="020B0604030504040204" pitchFamily="34" charset="0"/>
                <a:cs typeface="Verdana" panose="020B0604030504040204" pitchFamily="34" charset="0"/>
              </a:rPr>
              <a:t>Scale out via the process </a:t>
            </a:r>
            <a:r>
              <a:rPr lang="en-US" sz="1600" dirty="0" smtClean="0">
                <a:solidFill>
                  <a:schemeClr val="tx2"/>
                </a:solidFill>
                <a:latin typeface="Verdana" panose="020B0604030504040204" pitchFamily="34" charset="0"/>
                <a:ea typeface="Verdana" panose="020B0604030504040204" pitchFamily="34" charset="0"/>
                <a:cs typeface="Verdana" panose="020B0604030504040204" pitchFamily="34" charset="0"/>
              </a:rPr>
              <a:t>model</a:t>
            </a:r>
            <a:endParaRPr lang="en-US" sz="1600" b="1" dirty="0">
              <a:latin typeface="Verdana" panose="020B0604030504040204" pitchFamily="34" charset="0"/>
              <a:ea typeface="Verdana" panose="020B0604030504040204" pitchFamily="34" charset="0"/>
              <a:cs typeface="Verdana" panose="020B0604030504040204" pitchFamily="34" charset="0"/>
            </a:endParaRPr>
          </a:p>
          <a:p>
            <a:r>
              <a:rPr lang="en-US" sz="1600" b="1" dirty="0">
                <a:latin typeface="Verdana" panose="020B0604030504040204" pitchFamily="34" charset="0"/>
                <a:ea typeface="Verdana" panose="020B0604030504040204" pitchFamily="34" charset="0"/>
                <a:cs typeface="Verdana" panose="020B0604030504040204" pitchFamily="34" charset="0"/>
                <a:hlinkClick r:id="rId10"/>
              </a:rPr>
              <a:t>IX. Disposability</a:t>
            </a:r>
            <a:endParaRPr lang="en-US" sz="1600" b="1" dirty="0">
              <a:latin typeface="Verdana" panose="020B0604030504040204" pitchFamily="34" charset="0"/>
              <a:ea typeface="Verdana" panose="020B0604030504040204" pitchFamily="34" charset="0"/>
              <a:cs typeface="Verdana" panose="020B0604030504040204" pitchFamily="34" charset="0"/>
            </a:endParaRPr>
          </a:p>
          <a:p>
            <a:pPr>
              <a:lnSpc>
                <a:spcPct val="90000"/>
              </a:lnSpc>
              <a:spcBef>
                <a:spcPts val="1000"/>
              </a:spcBef>
            </a:pPr>
            <a:r>
              <a:rPr lang="en-US" sz="1600" dirty="0">
                <a:solidFill>
                  <a:schemeClr val="tx2"/>
                </a:solidFill>
                <a:latin typeface="Verdana" panose="020B0604030504040204" pitchFamily="34" charset="0"/>
                <a:ea typeface="Verdana" panose="020B0604030504040204" pitchFamily="34" charset="0"/>
                <a:cs typeface="Verdana" panose="020B0604030504040204" pitchFamily="34" charset="0"/>
              </a:rPr>
              <a:t>Maximize robustness with fast startup and graceful shutdown, enabling the underlying platform to automatically recover from failure events very quickly</a:t>
            </a:r>
          </a:p>
          <a:p>
            <a:endParaRPr lang="en-US" sz="1600" b="1" dirty="0">
              <a:latin typeface="Verdana" panose="020B0604030504040204" pitchFamily="34" charset="0"/>
              <a:ea typeface="Verdana" panose="020B0604030504040204" pitchFamily="34" charset="0"/>
              <a:cs typeface="Verdana" panose="020B0604030504040204" pitchFamily="34" charset="0"/>
            </a:endParaRPr>
          </a:p>
          <a:p>
            <a:r>
              <a:rPr lang="en-US" sz="1600" b="1" dirty="0">
                <a:latin typeface="Verdana" panose="020B0604030504040204" pitchFamily="34" charset="0"/>
                <a:ea typeface="Verdana" panose="020B0604030504040204" pitchFamily="34" charset="0"/>
                <a:cs typeface="Verdana" panose="020B0604030504040204" pitchFamily="34" charset="0"/>
                <a:hlinkClick r:id="rId11"/>
              </a:rPr>
              <a:t>X. Dev/prod parity</a:t>
            </a:r>
            <a:endParaRPr lang="en-US" sz="1600" b="1" dirty="0">
              <a:latin typeface="Verdana" panose="020B0604030504040204" pitchFamily="34" charset="0"/>
              <a:ea typeface="Verdana" panose="020B0604030504040204" pitchFamily="34" charset="0"/>
              <a:cs typeface="Verdana" panose="020B0604030504040204" pitchFamily="34" charset="0"/>
            </a:endParaRPr>
          </a:p>
          <a:p>
            <a:pPr>
              <a:lnSpc>
                <a:spcPct val="90000"/>
              </a:lnSpc>
              <a:spcBef>
                <a:spcPts val="1000"/>
              </a:spcBef>
            </a:pPr>
            <a:r>
              <a:rPr lang="en-US" sz="1600" dirty="0">
                <a:solidFill>
                  <a:schemeClr val="tx2"/>
                </a:solidFill>
                <a:latin typeface="Verdana" panose="020B0604030504040204" pitchFamily="34" charset="0"/>
                <a:ea typeface="Verdana" panose="020B0604030504040204" pitchFamily="34" charset="0"/>
                <a:cs typeface="Verdana" panose="020B0604030504040204" pitchFamily="34" charset="0"/>
              </a:rPr>
              <a:t>Keep development, staging, and production as similar as possible - enables cloud platforms to provide rich visibility into all aspects of the application’s runtime fabric</a:t>
            </a:r>
          </a:p>
          <a:p>
            <a:endParaRPr lang="en-US" sz="1600" b="1" dirty="0">
              <a:latin typeface="Verdana" panose="020B0604030504040204" pitchFamily="34" charset="0"/>
              <a:ea typeface="Verdana" panose="020B0604030504040204" pitchFamily="34" charset="0"/>
              <a:cs typeface="Verdana" panose="020B0604030504040204" pitchFamily="34" charset="0"/>
            </a:endParaRPr>
          </a:p>
          <a:p>
            <a:r>
              <a:rPr lang="en-US" sz="1600" b="1" dirty="0">
                <a:latin typeface="Verdana" panose="020B0604030504040204" pitchFamily="34" charset="0"/>
                <a:ea typeface="Verdana" panose="020B0604030504040204" pitchFamily="34" charset="0"/>
                <a:cs typeface="Verdana" panose="020B0604030504040204" pitchFamily="34" charset="0"/>
                <a:hlinkClick r:id="rId12"/>
              </a:rPr>
              <a:t>XI. Logs</a:t>
            </a:r>
            <a:endParaRPr lang="en-US" sz="1600" b="1" dirty="0">
              <a:latin typeface="Verdana" panose="020B0604030504040204" pitchFamily="34" charset="0"/>
              <a:ea typeface="Verdana" panose="020B0604030504040204" pitchFamily="34" charset="0"/>
              <a:cs typeface="Verdana" panose="020B0604030504040204" pitchFamily="34" charset="0"/>
            </a:endParaRPr>
          </a:p>
          <a:p>
            <a:pPr>
              <a:lnSpc>
                <a:spcPct val="90000"/>
              </a:lnSpc>
              <a:spcBef>
                <a:spcPts val="1000"/>
              </a:spcBef>
            </a:pPr>
            <a:r>
              <a:rPr lang="en-US" sz="1600" dirty="0">
                <a:solidFill>
                  <a:schemeClr val="tx2"/>
                </a:solidFill>
                <a:latin typeface="Verdana" panose="020B0604030504040204" pitchFamily="34" charset="0"/>
                <a:ea typeface="Verdana" panose="020B0604030504040204" pitchFamily="34" charset="0"/>
                <a:cs typeface="Verdana" panose="020B0604030504040204" pitchFamily="34" charset="0"/>
              </a:rPr>
              <a:t>Treat logs as event streams which greatly enables visibility into the underlying behavior of the applications at runtime</a:t>
            </a:r>
          </a:p>
          <a:p>
            <a:endParaRPr lang="en-US" sz="1600" b="1" dirty="0">
              <a:latin typeface="Verdana" panose="020B0604030504040204" pitchFamily="34" charset="0"/>
              <a:ea typeface="Verdana" panose="020B0604030504040204" pitchFamily="34" charset="0"/>
              <a:cs typeface="Verdana" panose="020B0604030504040204" pitchFamily="34" charset="0"/>
            </a:endParaRPr>
          </a:p>
          <a:p>
            <a:r>
              <a:rPr lang="en-US" sz="1600" b="1" dirty="0">
                <a:latin typeface="Verdana" panose="020B0604030504040204" pitchFamily="34" charset="0"/>
                <a:ea typeface="Verdana" panose="020B0604030504040204" pitchFamily="34" charset="0"/>
                <a:cs typeface="Verdana" panose="020B0604030504040204" pitchFamily="34" charset="0"/>
                <a:hlinkClick r:id="rId13"/>
              </a:rPr>
              <a:t>XII. Admin processes</a:t>
            </a:r>
            <a:endParaRPr lang="en-US" sz="1600" b="1" dirty="0">
              <a:latin typeface="Verdana" panose="020B0604030504040204" pitchFamily="34" charset="0"/>
              <a:ea typeface="Verdana" panose="020B0604030504040204" pitchFamily="34" charset="0"/>
              <a:cs typeface="Verdana" panose="020B0604030504040204" pitchFamily="34" charset="0"/>
            </a:endParaRPr>
          </a:p>
          <a:p>
            <a:pPr>
              <a:lnSpc>
                <a:spcPct val="90000"/>
              </a:lnSpc>
              <a:spcBef>
                <a:spcPts val="1000"/>
              </a:spcBef>
            </a:pPr>
            <a:r>
              <a:rPr lang="en-US" sz="1600" dirty="0">
                <a:solidFill>
                  <a:schemeClr val="tx2"/>
                </a:solidFill>
                <a:latin typeface="Verdana" panose="020B0604030504040204" pitchFamily="34" charset="0"/>
                <a:ea typeface="Verdana" panose="020B0604030504040204" pitchFamily="34" charset="0"/>
                <a:cs typeface="Verdana" panose="020B0604030504040204" pitchFamily="34" charset="0"/>
              </a:rPr>
              <a:t>Run admin/management tasks as one-off processes</a:t>
            </a:r>
          </a:p>
        </p:txBody>
      </p:sp>
    </p:spTree>
    <p:extLst>
      <p:ext uri="{BB962C8B-B14F-4D97-AF65-F5344CB8AC3E}">
        <p14:creationId xmlns:p14="http://schemas.microsoft.com/office/powerpoint/2010/main" val="272338996"/>
      </p:ext>
    </p:extLst>
  </p:cSld>
  <p:clrMapOvr>
    <a:masterClrMapping/>
  </p:clrMapOvr>
  <p:transition>
    <p:wipe dir="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979714"/>
            <a:ext cx="5533052" cy="5467739"/>
          </a:xfrm>
          <a:prstGeom prst="rect">
            <a:avLst/>
          </a:prstGeom>
          <a:ln w="3175">
            <a:solidFill>
              <a:schemeClr val="tx1"/>
            </a:solidFill>
          </a:ln>
        </p:spPr>
        <p:txBody>
          <a:bodyPr>
            <a:noAutofit/>
          </a:bodyPr>
          <a:lstStyle/>
          <a:p>
            <a:pPr marL="0" indent="0">
              <a:buNone/>
            </a:pP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Application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patterns enable us to optimize for </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speed and scale (scale up/down)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in a very simple and elastic </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manner.</a:t>
            </a:r>
          </a:p>
          <a:p>
            <a:pPr marL="0" indent="0">
              <a:buNone/>
            </a:pPr>
            <a:r>
              <a:rPr lang="en-US" sz="1600" b="1" dirty="0">
                <a:solidFill>
                  <a:srgbClr val="0070C0"/>
                </a:solidFill>
                <a:latin typeface="Verdana" panose="020B0604030504040204" pitchFamily="34" charset="0"/>
                <a:ea typeface="Verdana" panose="020B0604030504040204" pitchFamily="34" charset="0"/>
                <a:cs typeface="Verdana" panose="020B0604030504040204" pitchFamily="34" charset="0"/>
              </a:rPr>
              <a:t>Codebase</a:t>
            </a:r>
          </a:p>
          <a:p>
            <a:pPr marL="0" indent="0">
              <a:buNone/>
            </a:pPr>
            <a:r>
              <a:rPr lang="en-US" sz="1600" dirty="0">
                <a:latin typeface="Verdana" panose="020B0604030504040204" pitchFamily="34" charset="0"/>
                <a:ea typeface="Verdana" panose="020B0604030504040204" pitchFamily="34" charset="0"/>
                <a:cs typeface="Verdana" panose="020B0604030504040204" pitchFamily="34" charset="0"/>
              </a:rPr>
              <a:t>Each deployable app is tracked as one codebase tracked in </a:t>
            </a:r>
            <a:r>
              <a:rPr lang="en-US" sz="1600" dirty="0" smtClean="0">
                <a:latin typeface="Verdana" panose="020B0604030504040204" pitchFamily="34" charset="0"/>
                <a:ea typeface="Verdana" panose="020B0604030504040204" pitchFamily="34" charset="0"/>
                <a:cs typeface="Verdana" panose="020B0604030504040204" pitchFamily="34" charset="0"/>
              </a:rPr>
              <a:t>revision control</a:t>
            </a:r>
            <a:r>
              <a:rPr lang="en-US" sz="1600" dirty="0">
                <a:latin typeface="Verdana" panose="020B0604030504040204" pitchFamily="34" charset="0"/>
                <a:ea typeface="Verdana" panose="020B0604030504040204" pitchFamily="34" charset="0"/>
                <a:cs typeface="Verdana" panose="020B0604030504040204" pitchFamily="34" charset="0"/>
              </a:rPr>
              <a:t>. It may have many deployed instances across </a:t>
            </a:r>
            <a:r>
              <a:rPr lang="en-US" sz="1600" dirty="0" smtClean="0">
                <a:latin typeface="Verdana" panose="020B0604030504040204" pitchFamily="34" charset="0"/>
                <a:ea typeface="Verdana" panose="020B0604030504040204" pitchFamily="34" charset="0"/>
                <a:cs typeface="Verdana" panose="020B0604030504040204" pitchFamily="34" charset="0"/>
              </a:rPr>
              <a:t>multiple environments</a:t>
            </a:r>
            <a:r>
              <a:rPr lang="en-US" sz="1600" dirty="0">
                <a:latin typeface="Verdana" panose="020B0604030504040204" pitchFamily="34" charset="0"/>
                <a:ea typeface="Verdana" panose="020B0604030504040204" pitchFamily="34" charset="0"/>
                <a:cs typeface="Verdana" panose="020B0604030504040204" pitchFamily="34" charset="0"/>
              </a:rPr>
              <a:t>.</a:t>
            </a:r>
          </a:p>
          <a:p>
            <a:pPr marL="0" indent="0">
              <a:buNone/>
            </a:pPr>
            <a:r>
              <a:rPr lang="en-US" sz="1600" b="1" dirty="0">
                <a:solidFill>
                  <a:srgbClr val="0070C0"/>
                </a:solidFill>
                <a:latin typeface="Verdana" panose="020B0604030504040204" pitchFamily="34" charset="0"/>
                <a:ea typeface="Verdana" panose="020B0604030504040204" pitchFamily="34" charset="0"/>
                <a:cs typeface="Verdana" panose="020B0604030504040204" pitchFamily="34" charset="0"/>
              </a:rPr>
              <a:t>Dependencies</a:t>
            </a:r>
          </a:p>
          <a:p>
            <a:pPr marL="0" indent="0">
              <a:buNone/>
            </a:pPr>
            <a:r>
              <a:rPr lang="en-US" sz="1600" dirty="0">
                <a:latin typeface="Verdana" panose="020B0604030504040204" pitchFamily="34" charset="0"/>
                <a:ea typeface="Verdana" panose="020B0604030504040204" pitchFamily="34" charset="0"/>
                <a:cs typeface="Verdana" panose="020B0604030504040204" pitchFamily="34" charset="0"/>
              </a:rPr>
              <a:t>An app explicitly declares and isolates dependencies via </a:t>
            </a:r>
            <a:r>
              <a:rPr lang="en-US" sz="1600" dirty="0" smtClean="0">
                <a:latin typeface="Verdana" panose="020B0604030504040204" pitchFamily="34" charset="0"/>
                <a:ea typeface="Verdana" panose="020B0604030504040204" pitchFamily="34" charset="0"/>
                <a:cs typeface="Verdana" panose="020B0604030504040204" pitchFamily="34" charset="0"/>
              </a:rPr>
              <a:t>appropriate tooling </a:t>
            </a:r>
            <a:r>
              <a:rPr lang="en-US" sz="1600" dirty="0">
                <a:latin typeface="Verdana" panose="020B0604030504040204" pitchFamily="34" charset="0"/>
                <a:ea typeface="Verdana" panose="020B0604030504040204" pitchFamily="34" charset="0"/>
                <a:cs typeface="Verdana" panose="020B0604030504040204" pitchFamily="34" charset="0"/>
              </a:rPr>
              <a:t>(e.g., Maven, Bundler, NPM) rather than </a:t>
            </a:r>
            <a:r>
              <a:rPr lang="en-US" sz="1600" dirty="0" smtClean="0">
                <a:latin typeface="Verdana" panose="020B0604030504040204" pitchFamily="34" charset="0"/>
                <a:ea typeface="Verdana" panose="020B0604030504040204" pitchFamily="34" charset="0"/>
                <a:cs typeface="Verdana" panose="020B0604030504040204" pitchFamily="34" charset="0"/>
              </a:rPr>
              <a:t>depending on </a:t>
            </a:r>
            <a:r>
              <a:rPr lang="en-US" sz="1600" dirty="0">
                <a:latin typeface="Verdana" panose="020B0604030504040204" pitchFamily="34" charset="0"/>
                <a:ea typeface="Verdana" panose="020B0604030504040204" pitchFamily="34" charset="0"/>
                <a:cs typeface="Verdana" panose="020B0604030504040204" pitchFamily="34" charset="0"/>
              </a:rPr>
              <a:t>implicitly realized dependencies in its </a:t>
            </a:r>
            <a:r>
              <a:rPr lang="en-US" sz="1600" dirty="0" smtClean="0">
                <a:latin typeface="Verdana" panose="020B0604030504040204" pitchFamily="34" charset="0"/>
                <a:ea typeface="Verdana" panose="020B0604030504040204" pitchFamily="34" charset="0"/>
                <a:cs typeface="Verdana" panose="020B0604030504040204" pitchFamily="34" charset="0"/>
              </a:rPr>
              <a:t>deployment environment</a:t>
            </a:r>
            <a:r>
              <a:rPr lang="en-US" sz="1600" dirty="0">
                <a:latin typeface="Verdana" panose="020B0604030504040204" pitchFamily="34" charset="0"/>
                <a:ea typeface="Verdana" panose="020B0604030504040204" pitchFamily="34" charset="0"/>
                <a:cs typeface="Verdana" panose="020B0604030504040204" pitchFamily="34" charset="0"/>
              </a:rPr>
              <a:t>.</a:t>
            </a:r>
          </a:p>
          <a:p>
            <a:pPr marL="0" indent="0">
              <a:buNone/>
            </a:pPr>
            <a:r>
              <a:rPr lang="en-US" sz="1600" b="1" dirty="0" err="1">
                <a:solidFill>
                  <a:srgbClr val="0070C0"/>
                </a:solidFill>
                <a:latin typeface="Verdana" panose="020B0604030504040204" pitchFamily="34" charset="0"/>
                <a:ea typeface="Verdana" panose="020B0604030504040204" pitchFamily="34" charset="0"/>
                <a:cs typeface="Verdana" panose="020B0604030504040204" pitchFamily="34" charset="0"/>
              </a:rPr>
              <a:t>Config</a:t>
            </a:r>
            <a:endParaRPr lang="en-US" sz="1600" b="1" dirty="0">
              <a:solidFill>
                <a:srgbClr val="0070C0"/>
              </a:solidFill>
              <a:latin typeface="Verdana" panose="020B0604030504040204" pitchFamily="34" charset="0"/>
              <a:ea typeface="Verdana" panose="020B0604030504040204" pitchFamily="34" charset="0"/>
              <a:cs typeface="Verdana" panose="020B0604030504040204" pitchFamily="34" charset="0"/>
            </a:endParaRPr>
          </a:p>
          <a:p>
            <a:pPr marL="0" indent="0">
              <a:buNone/>
            </a:pPr>
            <a:r>
              <a:rPr lang="en-US" sz="1600" dirty="0">
                <a:latin typeface="Verdana" panose="020B0604030504040204" pitchFamily="34" charset="0"/>
                <a:ea typeface="Verdana" panose="020B0604030504040204" pitchFamily="34" charset="0"/>
                <a:cs typeface="Verdana" panose="020B0604030504040204" pitchFamily="34" charset="0"/>
              </a:rPr>
              <a:t>Configuration, or anything that is likely to differ </a:t>
            </a:r>
            <a:r>
              <a:rPr lang="en-US" sz="1600" dirty="0" smtClean="0">
                <a:latin typeface="Verdana" panose="020B0604030504040204" pitchFamily="34" charset="0"/>
                <a:ea typeface="Verdana" panose="020B0604030504040204" pitchFamily="34" charset="0"/>
                <a:cs typeface="Verdana" panose="020B0604030504040204" pitchFamily="34" charset="0"/>
              </a:rPr>
              <a:t>between deployment </a:t>
            </a:r>
            <a:r>
              <a:rPr lang="en-US" sz="1600" dirty="0">
                <a:latin typeface="Verdana" panose="020B0604030504040204" pitchFamily="34" charset="0"/>
                <a:ea typeface="Verdana" panose="020B0604030504040204" pitchFamily="34" charset="0"/>
                <a:cs typeface="Verdana" panose="020B0604030504040204" pitchFamily="34" charset="0"/>
              </a:rPr>
              <a:t>environments (e.g., development, staging, </a:t>
            </a:r>
            <a:r>
              <a:rPr lang="en-US" sz="1600" dirty="0" smtClean="0">
                <a:latin typeface="Verdana" panose="020B0604030504040204" pitchFamily="34" charset="0"/>
                <a:ea typeface="Verdana" panose="020B0604030504040204" pitchFamily="34" charset="0"/>
                <a:cs typeface="Verdana" panose="020B0604030504040204" pitchFamily="34" charset="0"/>
              </a:rPr>
              <a:t>production) is </a:t>
            </a:r>
            <a:r>
              <a:rPr lang="en-US" sz="1600" dirty="0">
                <a:latin typeface="Verdana" panose="020B0604030504040204" pitchFamily="34" charset="0"/>
                <a:ea typeface="Verdana" panose="020B0604030504040204" pitchFamily="34" charset="0"/>
                <a:cs typeface="Verdana" panose="020B0604030504040204" pitchFamily="34" charset="0"/>
              </a:rPr>
              <a:t>injected via operating system-level environment variables</a:t>
            </a:r>
            <a:r>
              <a:rPr lang="en-US" sz="1600" dirty="0" smtClean="0">
                <a:latin typeface="Verdana" panose="020B0604030504040204" pitchFamily="34" charset="0"/>
                <a:ea typeface="Verdana" panose="020B0604030504040204" pitchFamily="34" charset="0"/>
                <a:cs typeface="Verdana" panose="020B0604030504040204" pitchFamily="34" charset="0"/>
              </a:rPr>
              <a:t>.</a:t>
            </a:r>
          </a:p>
        </p:txBody>
      </p:sp>
      <p:sp>
        <p:nvSpPr>
          <p:cNvPr id="4" name="Content Placeholder 2"/>
          <p:cNvSpPr txBox="1">
            <a:spLocks/>
          </p:cNvSpPr>
          <p:nvPr/>
        </p:nvSpPr>
        <p:spPr>
          <a:xfrm>
            <a:off x="5533052" y="979714"/>
            <a:ext cx="6658948" cy="5467739"/>
          </a:xfrm>
          <a:prstGeom prst="rect">
            <a:avLst/>
          </a:prstGeom>
          <a:ln w="3175">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charset="0"/>
              <a:buNone/>
            </a:pPr>
            <a:r>
              <a:rPr lang="en-US" sz="18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Backing services</a:t>
            </a:r>
          </a:p>
          <a:p>
            <a:pPr marL="0" indent="0">
              <a:buFont typeface="Arial" charset="0"/>
              <a:buNone/>
            </a:pPr>
            <a:r>
              <a:rPr lang="en-US" sz="1800" dirty="0" smtClean="0">
                <a:latin typeface="Verdana" panose="020B0604030504040204" pitchFamily="34" charset="0"/>
                <a:ea typeface="Verdana" panose="020B0604030504040204" pitchFamily="34" charset="0"/>
                <a:cs typeface="Verdana" panose="020B0604030504040204" pitchFamily="34" charset="0"/>
              </a:rPr>
              <a:t>Backing services, such as databases or message brokers, are treated as attached resources and consumed identically across all environments.</a:t>
            </a:r>
          </a:p>
          <a:p>
            <a:pPr marL="0" indent="0">
              <a:buFont typeface="Arial" charset="0"/>
              <a:buNone/>
            </a:pPr>
            <a:r>
              <a:rPr lang="en-US" sz="18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Build, release, run</a:t>
            </a:r>
          </a:p>
          <a:p>
            <a:pPr marL="0" indent="0">
              <a:buFont typeface="Arial" charset="0"/>
              <a:buNone/>
            </a:pPr>
            <a:r>
              <a:rPr lang="en-US" sz="1800" dirty="0" smtClean="0">
                <a:latin typeface="Verdana" panose="020B0604030504040204" pitchFamily="34" charset="0"/>
                <a:ea typeface="Verdana" panose="020B0604030504040204" pitchFamily="34" charset="0"/>
                <a:cs typeface="Verdana" panose="020B0604030504040204" pitchFamily="34" charset="0"/>
              </a:rPr>
              <a:t>The stages of building a deployable app artifact, combining than artifact with configuration, and starting one or more processes from that artifact/configuration combination, are strictly separated.</a:t>
            </a:r>
          </a:p>
          <a:p>
            <a:pPr marL="0" indent="0">
              <a:buFont typeface="Arial" charset="0"/>
              <a:buNone/>
            </a:pPr>
            <a:r>
              <a:rPr lang="en-US" sz="18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Processes</a:t>
            </a:r>
          </a:p>
          <a:p>
            <a:pPr marL="0" indent="0">
              <a:buFont typeface="Arial" charset="0"/>
              <a:buNone/>
            </a:pPr>
            <a:r>
              <a:rPr lang="en-US" sz="1800" dirty="0" smtClean="0">
                <a:latin typeface="Verdana" panose="020B0604030504040204" pitchFamily="34" charset="0"/>
                <a:ea typeface="Verdana" panose="020B0604030504040204" pitchFamily="34" charset="0"/>
                <a:cs typeface="Verdana" panose="020B0604030504040204" pitchFamily="34" charset="0"/>
              </a:rPr>
              <a:t>The app executes as one or more stateless processes (e.g., master/ workers) that share nothing. Any necessary state is externalized to backing services (cache, object store, etc.).</a:t>
            </a:r>
          </a:p>
        </p:txBody>
      </p:sp>
      <p:sp>
        <p:nvSpPr>
          <p:cNvPr id="5" name="Title 2"/>
          <p:cNvSpPr>
            <a:spLocks noGrp="1"/>
          </p:cNvSpPr>
          <p:nvPr>
            <p:ph type="title"/>
          </p:nvPr>
        </p:nvSpPr>
        <p:spPr>
          <a:xfrm>
            <a:off x="314961" y="197831"/>
            <a:ext cx="11506200" cy="538770"/>
          </a:xfrm>
        </p:spPr>
        <p:txBody>
          <a:bodyPr>
            <a:normAutofit fontScale="90000"/>
          </a:bodyPr>
          <a:lstStyle/>
          <a:p>
            <a:pPr algn="ctr"/>
            <a:r>
              <a:rPr lang="en-US" b="1" dirty="0" smtClean="0"/>
              <a:t>Cloud Native Application Patterns</a:t>
            </a:r>
            <a:endParaRPr lang="en-US" b="1" dirty="0"/>
          </a:p>
        </p:txBody>
      </p:sp>
    </p:spTree>
    <p:extLst>
      <p:ext uri="{BB962C8B-B14F-4D97-AF65-F5344CB8AC3E}">
        <p14:creationId xmlns:p14="http://schemas.microsoft.com/office/powerpoint/2010/main" val="2668244235"/>
      </p:ext>
    </p:extLst>
  </p:cSld>
  <p:clrMapOvr>
    <a:masterClrMapping/>
  </p:clrMapOvr>
  <p:transition>
    <p:wipe dir="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998376"/>
            <a:ext cx="6008914" cy="5467738"/>
          </a:xfrm>
          <a:prstGeom prst="rect">
            <a:avLst/>
          </a:prstGeom>
          <a:ln w="3175">
            <a:solidFill>
              <a:schemeClr val="tx1"/>
            </a:solidFill>
          </a:ln>
        </p:spPr>
        <p:txBody>
          <a:bodyPr>
            <a:normAutofit/>
          </a:bodyPr>
          <a:lstStyle/>
          <a:p>
            <a:pPr marL="0" indent="0">
              <a:buNone/>
            </a:pPr>
            <a:r>
              <a:rPr lang="en-US" sz="20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Port binding</a:t>
            </a:r>
          </a:p>
          <a:p>
            <a:pPr marL="0" indent="0">
              <a:buNone/>
            </a:pPr>
            <a:r>
              <a:rPr lang="en-US" sz="2000" dirty="0" smtClean="0">
                <a:latin typeface="Verdana" panose="020B0604030504040204" pitchFamily="34" charset="0"/>
                <a:ea typeface="Verdana" panose="020B0604030504040204" pitchFamily="34" charset="0"/>
                <a:cs typeface="Verdana" panose="020B0604030504040204" pitchFamily="34" charset="0"/>
              </a:rPr>
              <a:t>The app is self-contained and exports any/all services via port binding (including HTTP).</a:t>
            </a:r>
          </a:p>
          <a:p>
            <a:pPr marL="0" indent="0">
              <a:buNone/>
            </a:pPr>
            <a:r>
              <a:rPr lang="en-US" sz="20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Concurrency</a:t>
            </a:r>
          </a:p>
          <a:p>
            <a:pPr marL="0" indent="0">
              <a:buNone/>
            </a:pPr>
            <a:r>
              <a:rPr lang="en-US" sz="2000" dirty="0" smtClean="0">
                <a:latin typeface="Verdana" panose="020B0604030504040204" pitchFamily="34" charset="0"/>
                <a:ea typeface="Verdana" panose="020B0604030504040204" pitchFamily="34" charset="0"/>
                <a:cs typeface="Verdana" panose="020B0604030504040204" pitchFamily="34" charset="0"/>
              </a:rPr>
              <a:t>Concurrency is usually accomplished by scaling out app processes horizontally (though processes may also multiplex work via internally managed threads if desired).</a:t>
            </a:r>
          </a:p>
          <a:p>
            <a:pPr marL="0" indent="0">
              <a:buNone/>
            </a:pPr>
            <a:r>
              <a:rPr lang="en-US" sz="20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Disposability</a:t>
            </a:r>
          </a:p>
          <a:p>
            <a:pPr marL="0" indent="0">
              <a:buNone/>
            </a:pPr>
            <a:r>
              <a:rPr lang="en-US" sz="2000" dirty="0" smtClean="0">
                <a:latin typeface="Verdana" panose="020B0604030504040204" pitchFamily="34" charset="0"/>
                <a:ea typeface="Verdana" panose="020B0604030504040204" pitchFamily="34" charset="0"/>
                <a:cs typeface="Verdana" panose="020B0604030504040204" pitchFamily="34" charset="0"/>
              </a:rPr>
              <a:t>Robustness is maximized via processes that start up quickly and shut down gracefully. These aspects allow for rapid elastic scaling, deployment of changes, and recovery from crashes.</a:t>
            </a:r>
          </a:p>
          <a:p>
            <a:pPr marL="0" indent="0">
              <a:buNone/>
            </a:pPr>
            <a:endParaRPr lang="en-US"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en-US" sz="4200" b="1" dirty="0"/>
          </a:p>
        </p:txBody>
      </p:sp>
      <p:sp>
        <p:nvSpPr>
          <p:cNvPr id="4" name="Content Placeholder 2"/>
          <p:cNvSpPr txBox="1">
            <a:spLocks/>
          </p:cNvSpPr>
          <p:nvPr/>
        </p:nvSpPr>
        <p:spPr>
          <a:xfrm>
            <a:off x="6008914" y="998376"/>
            <a:ext cx="6183086" cy="5467738"/>
          </a:xfrm>
          <a:prstGeom prst="rect">
            <a:avLst/>
          </a:prstGeom>
          <a:ln w="3175">
            <a:solidFill>
              <a:schemeClr val="tx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charset="0"/>
              <a:buNone/>
            </a:pPr>
            <a:r>
              <a:rPr lang="en-US" sz="20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Dev/prod parity</a:t>
            </a:r>
          </a:p>
          <a:p>
            <a:pPr marL="0" indent="0">
              <a:buFont typeface="Arial" charset="0"/>
              <a:buNone/>
            </a:pPr>
            <a:r>
              <a:rPr lang="en-US" sz="2000" dirty="0" smtClean="0">
                <a:latin typeface="Verdana" panose="020B0604030504040204" pitchFamily="34" charset="0"/>
                <a:ea typeface="Verdana" panose="020B0604030504040204" pitchFamily="34" charset="0"/>
                <a:cs typeface="Verdana" panose="020B0604030504040204" pitchFamily="34" charset="0"/>
              </a:rPr>
              <a:t>Continuous delivery and deployment are enabled by keeping development, staging, and production environments as similar as possible.</a:t>
            </a:r>
          </a:p>
          <a:p>
            <a:pPr marL="0" indent="0">
              <a:buFont typeface="Arial" charset="0"/>
              <a:buNone/>
            </a:pPr>
            <a:r>
              <a:rPr lang="en-US" sz="20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Logs</a:t>
            </a:r>
          </a:p>
          <a:p>
            <a:pPr marL="0" indent="0">
              <a:buFont typeface="Arial" charset="0"/>
              <a:buNone/>
            </a:pPr>
            <a:r>
              <a:rPr lang="en-US" sz="2000" dirty="0" smtClean="0">
                <a:latin typeface="Verdana" panose="020B0604030504040204" pitchFamily="34" charset="0"/>
                <a:ea typeface="Verdana" panose="020B0604030504040204" pitchFamily="34" charset="0"/>
                <a:cs typeface="Verdana" panose="020B0604030504040204" pitchFamily="34" charset="0"/>
              </a:rPr>
              <a:t>Rather than managing log files, treat logs as event streams, allowing the execution environment to collect, aggregate, index, and analyze the events via centralized services.</a:t>
            </a:r>
          </a:p>
          <a:p>
            <a:pPr marL="0" indent="0">
              <a:buFont typeface="Arial" charset="0"/>
              <a:buNone/>
            </a:pPr>
            <a:r>
              <a:rPr lang="en-US" sz="20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Admin processes</a:t>
            </a:r>
          </a:p>
          <a:p>
            <a:pPr marL="0" indent="0">
              <a:buFont typeface="Arial" charset="0"/>
              <a:buNone/>
            </a:pPr>
            <a:r>
              <a:rPr lang="en-US" sz="2000" dirty="0" smtClean="0">
                <a:latin typeface="Verdana" panose="020B0604030504040204" pitchFamily="34" charset="0"/>
                <a:ea typeface="Verdana" panose="020B0604030504040204" pitchFamily="34" charset="0"/>
                <a:cs typeface="Verdana" panose="020B0604030504040204" pitchFamily="34" charset="0"/>
              </a:rPr>
              <a:t>Administrative or managements tasks, such as database migrations, are executed as one-off processes in environments identical to the app’s long-running processes.</a:t>
            </a:r>
          </a:p>
          <a:p>
            <a:pPr marL="0" indent="0">
              <a:buFont typeface="Arial" charset="0"/>
              <a:buNone/>
            </a:pPr>
            <a:endParaRPr lang="en-US" sz="2400" dirty="0" smtClean="0">
              <a:latin typeface="Verdana" panose="020B0604030504040204" pitchFamily="34" charset="0"/>
              <a:ea typeface="Verdana" panose="020B0604030504040204" pitchFamily="34" charset="0"/>
              <a:cs typeface="Verdana" panose="020B0604030504040204" pitchFamily="34" charset="0"/>
            </a:endParaRPr>
          </a:p>
          <a:p>
            <a:pPr marL="0" indent="0">
              <a:buFont typeface="Arial" charset="0"/>
              <a:buNone/>
            </a:pPr>
            <a:endParaRPr lang="en-US" sz="4200" b="1" dirty="0"/>
          </a:p>
        </p:txBody>
      </p:sp>
      <p:sp>
        <p:nvSpPr>
          <p:cNvPr id="5" name="Title 2"/>
          <p:cNvSpPr>
            <a:spLocks noGrp="1"/>
          </p:cNvSpPr>
          <p:nvPr>
            <p:ph type="title"/>
          </p:nvPr>
        </p:nvSpPr>
        <p:spPr>
          <a:xfrm>
            <a:off x="314961" y="197831"/>
            <a:ext cx="11506200" cy="538770"/>
          </a:xfrm>
        </p:spPr>
        <p:txBody>
          <a:bodyPr>
            <a:normAutofit fontScale="90000"/>
          </a:bodyPr>
          <a:lstStyle/>
          <a:p>
            <a:pPr algn="ctr"/>
            <a:r>
              <a:rPr lang="en-US" b="1" dirty="0" smtClean="0"/>
              <a:t>Cloud Native Application Patterns</a:t>
            </a:r>
            <a:endParaRPr lang="en-US" b="1" dirty="0"/>
          </a:p>
        </p:txBody>
      </p:sp>
    </p:spTree>
    <p:extLst>
      <p:ext uri="{BB962C8B-B14F-4D97-AF65-F5344CB8AC3E}">
        <p14:creationId xmlns:p14="http://schemas.microsoft.com/office/powerpoint/2010/main" val="1314307674"/>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367645" y="975245"/>
            <a:ext cx="7803573" cy="5489882"/>
          </a:xfrm>
          <a:prstGeom prst="rect">
            <a:avLst/>
          </a:prstGeom>
        </p:spPr>
      </p:pic>
      <p:sp>
        <p:nvSpPr>
          <p:cNvPr id="3" name="Title 2"/>
          <p:cNvSpPr txBox="1">
            <a:spLocks/>
          </p:cNvSpPr>
          <p:nvPr/>
        </p:nvSpPr>
        <p:spPr>
          <a:xfrm>
            <a:off x="314961" y="343304"/>
            <a:ext cx="11506200" cy="538770"/>
          </a:xfrm>
          <a:prstGeom prst="rect">
            <a:avLst/>
          </a:prstGeom>
        </p:spPr>
        <p:txBody>
          <a:bodyPr>
            <a:normAutofit fontScale="97500" lnSpcReduction="10000"/>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pPr algn="ctr"/>
            <a:endParaRPr lang="en-US" b="1" dirty="0"/>
          </a:p>
        </p:txBody>
      </p:sp>
      <p:sp>
        <p:nvSpPr>
          <p:cNvPr id="4" name="TextBox 3"/>
          <p:cNvSpPr txBox="1"/>
          <p:nvPr/>
        </p:nvSpPr>
        <p:spPr>
          <a:xfrm>
            <a:off x="0" y="986704"/>
            <a:ext cx="4281055" cy="5663089"/>
          </a:xfrm>
          <a:prstGeom prst="rect">
            <a:avLst/>
          </a:prstGeom>
          <a:noFill/>
          <a:ln w="3175">
            <a:solidFill>
              <a:schemeClr val="tx1"/>
            </a:solidFill>
          </a:ln>
        </p:spPr>
        <p:txBody>
          <a:bodyPr wrap="square" rtlCol="0">
            <a:spAutoFit/>
          </a:bodyPr>
          <a:lstStyle/>
          <a:p>
            <a:r>
              <a:rPr lang="en-US" sz="2500" dirty="0" smtClean="0">
                <a:solidFill>
                  <a:srgbClr val="7030A0"/>
                </a:solidFill>
                <a:latin typeface="Aharoni" panose="02010803020104030203" pitchFamily="2" charset="-79"/>
                <a:cs typeface="Aharoni" panose="02010803020104030203" pitchFamily="2" charset="-79"/>
              </a:rPr>
              <a:t>ONAP Arch Transformation</a:t>
            </a:r>
          </a:p>
          <a:p>
            <a:pPr marL="457200" indent="-457200">
              <a:buFont typeface="+mj-lt"/>
              <a:buAutoNum type="arabicPeriod"/>
            </a:pPr>
            <a:r>
              <a:rPr lang="en-US" sz="2400" dirty="0" smtClean="0">
                <a:latin typeface="Aharoni" panose="02010803020104030203" pitchFamily="2" charset="-79"/>
                <a:cs typeface="Aharoni" panose="02010803020104030203" pitchFamily="2" charset="-79"/>
              </a:rPr>
              <a:t>Iterative </a:t>
            </a:r>
            <a:r>
              <a:rPr lang="en-US" sz="2400" dirty="0">
                <a:solidFill>
                  <a:schemeClr val="accent5"/>
                </a:solidFill>
                <a:latin typeface="Aharoni" panose="02010803020104030203" pitchFamily="2" charset="-79"/>
                <a:cs typeface="Aharoni" panose="02010803020104030203" pitchFamily="2" charset="-79"/>
              </a:rPr>
              <a:t>application refactoring </a:t>
            </a:r>
            <a:r>
              <a:rPr lang="en-US" sz="2400" dirty="0">
                <a:latin typeface="Aharoni" panose="02010803020104030203" pitchFamily="2" charset="-79"/>
                <a:cs typeface="Aharoni" panose="02010803020104030203" pitchFamily="2" charset="-79"/>
              </a:rPr>
              <a:t>according to the </a:t>
            </a:r>
            <a:r>
              <a:rPr lang="en-US" sz="2400" dirty="0">
                <a:solidFill>
                  <a:srgbClr val="FF0000"/>
                </a:solidFill>
                <a:latin typeface="Aharoni" panose="02010803020104030203" pitchFamily="2" charset="-79"/>
                <a:cs typeface="Aharoni" panose="02010803020104030203" pitchFamily="2" charset="-79"/>
              </a:rPr>
              <a:t>12-factor principles </a:t>
            </a:r>
            <a:r>
              <a:rPr lang="en-US" sz="2400" dirty="0">
                <a:latin typeface="Aharoni" panose="02010803020104030203" pitchFamily="2" charset="-79"/>
                <a:cs typeface="Aharoni" panose="02010803020104030203" pitchFamily="2" charset="-79"/>
              </a:rPr>
              <a:t>towards a cloud-native </a:t>
            </a:r>
            <a:r>
              <a:rPr lang="en-US" sz="2400" dirty="0" err="1">
                <a:latin typeface="Aharoni" panose="02010803020104030203" pitchFamily="2" charset="-79"/>
                <a:cs typeface="Aharoni" panose="02010803020104030203" pitchFamily="2" charset="-79"/>
              </a:rPr>
              <a:t>microservices</a:t>
            </a:r>
            <a:r>
              <a:rPr lang="en-US" sz="2400" dirty="0">
                <a:latin typeface="Aharoni" panose="02010803020104030203" pitchFamily="2" charset="-79"/>
                <a:cs typeface="Aharoni" panose="02010803020104030203" pitchFamily="2" charset="-79"/>
              </a:rPr>
              <a:t> pattern</a:t>
            </a:r>
          </a:p>
          <a:p>
            <a:pPr marL="457200" indent="-457200">
              <a:buFont typeface="+mj-lt"/>
              <a:buAutoNum type="arabicPeriod"/>
            </a:pPr>
            <a:r>
              <a:rPr lang="en-US" sz="2400" dirty="0">
                <a:latin typeface="Aharoni" panose="02010803020104030203" pitchFamily="2" charset="-79"/>
                <a:cs typeface="Aharoni" panose="02010803020104030203" pitchFamily="2" charset="-79"/>
              </a:rPr>
              <a:t>Incremental </a:t>
            </a:r>
            <a:r>
              <a:rPr lang="en-US" sz="2400" dirty="0">
                <a:solidFill>
                  <a:schemeClr val="accent5"/>
                </a:solidFill>
                <a:latin typeface="Aharoni" panose="02010803020104030203" pitchFamily="2" charset="-79"/>
                <a:cs typeface="Aharoni" panose="02010803020104030203" pitchFamily="2" charset="-79"/>
              </a:rPr>
              <a:t>decoupling of the monolith</a:t>
            </a:r>
            <a:r>
              <a:rPr lang="en-US" sz="2400" dirty="0">
                <a:latin typeface="Aharoni" panose="02010803020104030203" pitchFamily="2" charset="-79"/>
                <a:cs typeface="Aharoni" panose="02010803020104030203" pitchFamily="2" charset="-79"/>
              </a:rPr>
              <a:t> into a </a:t>
            </a:r>
            <a:r>
              <a:rPr lang="en-US" sz="2400" dirty="0" err="1">
                <a:latin typeface="Aharoni" panose="02010803020104030203" pitchFamily="2" charset="-79"/>
                <a:cs typeface="Aharoni" panose="02010803020104030203" pitchFamily="2" charset="-79"/>
              </a:rPr>
              <a:t>microservices</a:t>
            </a:r>
            <a:r>
              <a:rPr lang="en-US" sz="2400" dirty="0">
                <a:latin typeface="Aharoni" panose="02010803020104030203" pitchFamily="2" charset="-79"/>
                <a:cs typeface="Aharoni" panose="02010803020104030203" pitchFamily="2" charset="-79"/>
              </a:rPr>
              <a:t>-based application whenever a more </a:t>
            </a:r>
            <a:r>
              <a:rPr lang="en-US" sz="2400" dirty="0">
                <a:solidFill>
                  <a:srgbClr val="FF0000"/>
                </a:solidFill>
                <a:latin typeface="Aharoni" panose="02010803020104030203" pitchFamily="2" charset="-79"/>
                <a:cs typeface="Aharoni" panose="02010803020104030203" pitchFamily="2" charset="-79"/>
              </a:rPr>
              <a:t>profound transformation </a:t>
            </a:r>
            <a:r>
              <a:rPr lang="en-US" sz="2400" dirty="0">
                <a:latin typeface="Aharoni" panose="02010803020104030203" pitchFamily="2" charset="-79"/>
                <a:cs typeface="Aharoni" panose="02010803020104030203" pitchFamily="2" charset="-79"/>
              </a:rPr>
              <a:t>of the customer’s development lifecycle is </a:t>
            </a:r>
            <a:r>
              <a:rPr lang="en-US" sz="2400" dirty="0" smtClean="0">
                <a:latin typeface="Aharoni" panose="02010803020104030203" pitchFamily="2" charset="-79"/>
                <a:cs typeface="Aharoni" panose="02010803020104030203" pitchFamily="2" charset="-79"/>
              </a:rPr>
              <a:t>required</a:t>
            </a:r>
          </a:p>
          <a:p>
            <a:pPr marL="285750" indent="-285750">
              <a:buFont typeface="Calibri" panose="020F0502020204030204" pitchFamily="34" charset="0"/>
              <a:buChar char="›"/>
            </a:pPr>
            <a:endParaRPr lang="en-US" sz="2500" dirty="0">
              <a:latin typeface="Aharoni" panose="02010803020104030203" pitchFamily="2" charset="-79"/>
              <a:cs typeface="Aharoni" panose="02010803020104030203" pitchFamily="2" charset="-79"/>
            </a:endParaRPr>
          </a:p>
        </p:txBody>
      </p:sp>
      <p:sp>
        <p:nvSpPr>
          <p:cNvPr id="6" name="Rectangle 5"/>
          <p:cNvSpPr/>
          <p:nvPr/>
        </p:nvSpPr>
        <p:spPr>
          <a:xfrm>
            <a:off x="4738254" y="1226127"/>
            <a:ext cx="6826827" cy="52519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latin typeface="Algerian" panose="04020705040A02060702" pitchFamily="82" charset="0"/>
              </a:rPr>
              <a:t>ONAP Platform Transformation</a:t>
            </a:r>
            <a:endParaRPr lang="en-US" sz="2800" dirty="0">
              <a:latin typeface="Algerian" panose="04020705040A02060702" pitchFamily="82" charset="0"/>
            </a:endParaRPr>
          </a:p>
        </p:txBody>
      </p:sp>
    </p:spTree>
    <p:extLst>
      <p:ext uri="{BB962C8B-B14F-4D97-AF65-F5344CB8AC3E}">
        <p14:creationId xmlns:p14="http://schemas.microsoft.com/office/powerpoint/2010/main" val="3702812240"/>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C9CD605-947A-3C4E-98CB-B055F943FEBA}" type="slidenum">
              <a:rPr lang="en-US" smtClean="0"/>
              <a:pPr/>
              <a:t>9</a:t>
            </a:fld>
            <a:endParaRPr lang="en-US" dirty="0"/>
          </a:p>
        </p:txBody>
      </p:sp>
      <p:pic>
        <p:nvPicPr>
          <p:cNvPr id="3" name="Picture 2"/>
          <p:cNvPicPr>
            <a:picLocks noChangeAspect="1"/>
          </p:cNvPicPr>
          <p:nvPr/>
        </p:nvPicPr>
        <p:blipFill>
          <a:blip r:embed="rId2"/>
          <a:stretch>
            <a:fillRect/>
          </a:stretch>
        </p:blipFill>
        <p:spPr>
          <a:xfrm>
            <a:off x="2535381" y="1034523"/>
            <a:ext cx="7373924" cy="5469669"/>
          </a:xfrm>
          <a:prstGeom prst="rect">
            <a:avLst/>
          </a:prstGeom>
        </p:spPr>
      </p:pic>
      <p:sp>
        <p:nvSpPr>
          <p:cNvPr id="4" name="TextBox 3"/>
          <p:cNvSpPr txBox="1"/>
          <p:nvPr/>
        </p:nvSpPr>
        <p:spPr>
          <a:xfrm>
            <a:off x="0" y="5978360"/>
            <a:ext cx="4200634" cy="523220"/>
          </a:xfrm>
          <a:prstGeom prst="rect">
            <a:avLst/>
          </a:prstGeom>
          <a:solidFill>
            <a:schemeClr val="accent2">
              <a:lumMod val="40000"/>
              <a:lumOff val="60000"/>
            </a:schemeClr>
          </a:solidFill>
        </p:spPr>
        <p:txBody>
          <a:bodyPr wrap="square" rtlCol="0">
            <a:spAutoFit/>
          </a:bodyPr>
          <a:lstStyle/>
          <a:p>
            <a:r>
              <a:rPr lang="en-US" sz="1400" dirty="0">
                <a:hlinkClick r:id="rId3"/>
              </a:rPr>
              <a:t>http://</a:t>
            </a:r>
            <a:r>
              <a:rPr lang="en-US" sz="1400" dirty="0" smtClean="0">
                <a:hlinkClick r:id="rId3"/>
              </a:rPr>
              <a:t>microservices.io/patterns/microservices.html</a:t>
            </a:r>
            <a:endParaRPr lang="en-US" sz="1400" dirty="0" smtClean="0"/>
          </a:p>
          <a:p>
            <a:r>
              <a:rPr lang="en-US" sz="1400" dirty="0" smtClean="0"/>
              <a:t>Microservices.io by </a:t>
            </a:r>
            <a:r>
              <a:rPr lang="en-US" sz="1400" dirty="0"/>
              <a:t>Chris </a:t>
            </a:r>
            <a:r>
              <a:rPr lang="en-US" sz="1400" dirty="0" smtClean="0"/>
              <a:t>Richardson</a:t>
            </a:r>
            <a:r>
              <a:rPr lang="en-US" sz="1400" dirty="0"/>
              <a:t> </a:t>
            </a:r>
            <a:r>
              <a:rPr lang="en-US" sz="1400" dirty="0" smtClean="0"/>
              <a:t> </a:t>
            </a:r>
            <a:endParaRPr lang="en-US" sz="1400" dirty="0"/>
          </a:p>
        </p:txBody>
      </p:sp>
    </p:spTree>
    <p:extLst>
      <p:ext uri="{BB962C8B-B14F-4D97-AF65-F5344CB8AC3E}">
        <p14:creationId xmlns:p14="http://schemas.microsoft.com/office/powerpoint/2010/main" val="469284968"/>
      </p:ext>
    </p:extLst>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61593</TotalTime>
  <Words>7293</Words>
  <Application>Microsoft Office PowerPoint</Application>
  <PresentationFormat>Widescreen</PresentationFormat>
  <Paragraphs>1046</Paragraphs>
  <Slides>73</Slides>
  <Notes>29</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73</vt:i4>
      </vt:variant>
    </vt:vector>
  </HeadingPairs>
  <TitlesOfParts>
    <vt:vector size="89" baseType="lpstr">
      <vt:lpstr>微软雅黑</vt:lpstr>
      <vt:lpstr>MS PGothic</vt:lpstr>
      <vt:lpstr>宋体</vt:lpstr>
      <vt:lpstr>.AppleSystemUIFont</vt:lpstr>
      <vt:lpstr>Aharoni</vt:lpstr>
      <vt:lpstr>Algerian</vt:lpstr>
      <vt:lpstr>Arial</vt:lpstr>
      <vt:lpstr>Calibri</vt:lpstr>
      <vt:lpstr>Courier New</vt:lpstr>
      <vt:lpstr>DengXian</vt:lpstr>
      <vt:lpstr>Segoe Print</vt:lpstr>
      <vt:lpstr>Times New Roman</vt:lpstr>
      <vt:lpstr>Verdana</vt:lpstr>
      <vt:lpstr>Vrinda</vt:lpstr>
      <vt:lpstr>Wingdings</vt:lpstr>
      <vt:lpstr>Office Theme</vt:lpstr>
      <vt:lpstr>  ONAP R3+ Architecture   (including Microservices)    Tiger Team Report  Parviz Yegani: ONAP Architecture Tiger Team Leader   Contributors:   Architecture Tiger Team Members   ONAP Architecture F2F Meeting (collocated with OpenStack Summit)  Vancouver, Canada  May 23, 2018 </vt:lpstr>
      <vt:lpstr>ONAP Target Architecture (High-Level Functional View)</vt:lpstr>
      <vt:lpstr>ONAP Architecture Design Considerations</vt:lpstr>
      <vt:lpstr>ONAP R3+ Architecture Contributions (1/3)</vt:lpstr>
      <vt:lpstr>ONAP R3+ Architecture Contributions (2/3)</vt:lpstr>
      <vt:lpstr>ONAP R3+ Architecture Contributions (3/3) (Microservices)</vt:lpstr>
      <vt:lpstr>Part I – Microservices   What is it?  Why is it needed? </vt:lpstr>
      <vt:lpstr>PowerPoint Presentation</vt:lpstr>
      <vt:lpstr>PowerPoint Presentation</vt:lpstr>
      <vt:lpstr>Architecture Migration</vt:lpstr>
      <vt:lpstr>PowerPoint Presentation</vt:lpstr>
      <vt:lpstr>Microservices Architecture</vt:lpstr>
      <vt:lpstr>Pattern: Microservices Architecture</vt:lpstr>
      <vt:lpstr>Microservices Architecture (MSA) </vt:lpstr>
      <vt:lpstr>Messaging in Microservices</vt:lpstr>
      <vt:lpstr>Communication Patterns </vt:lpstr>
      <vt:lpstr>Communications Patterns</vt:lpstr>
      <vt:lpstr>The most widely used pattern – API Gateway</vt:lpstr>
      <vt:lpstr>Decentralized Data Management</vt:lpstr>
      <vt:lpstr>Security Pattern</vt:lpstr>
      <vt:lpstr>Transactions Support in MSA</vt:lpstr>
      <vt:lpstr>Design for Failures</vt:lpstr>
      <vt:lpstr>Other Patterns</vt:lpstr>
      <vt:lpstr>Cloud-Native Microservices</vt:lpstr>
      <vt:lpstr>Cloud-Native Microservices</vt:lpstr>
      <vt:lpstr>Cloud-Native Microservices</vt:lpstr>
      <vt:lpstr>PowerPoint Presentation</vt:lpstr>
      <vt:lpstr>ONAP API-Based Collaboration</vt:lpstr>
      <vt:lpstr>Service Mesh</vt:lpstr>
      <vt:lpstr>Cloud Native Model – Service Mesh</vt:lpstr>
      <vt:lpstr>Service Mesh …</vt:lpstr>
      <vt:lpstr>Service Mesh </vt:lpstr>
      <vt:lpstr>Service Mesh Pros &amp; Cons</vt:lpstr>
      <vt:lpstr>Service Mesh Implementations</vt:lpstr>
      <vt:lpstr>Part II – How to migrate ONAP towards a microservices-based architecture? </vt:lpstr>
      <vt:lpstr>ONAP Microservices Approaches - REF [1-2]</vt:lpstr>
      <vt:lpstr>Approach 1: Model-Driven Microservices</vt:lpstr>
      <vt:lpstr>Approach 1 - Domain-Driven Design (DDD) Concept</vt:lpstr>
      <vt:lpstr>An Abstract View of Realizing DDD – REF [2] </vt:lpstr>
      <vt:lpstr>Domain Entity Pattern</vt:lpstr>
      <vt:lpstr>DDD Mapping to ONAP Microservices Architecture</vt:lpstr>
      <vt:lpstr>How does DDD Enable Model Driven Design?</vt:lpstr>
      <vt:lpstr>Microservices - Key Concepts</vt:lpstr>
      <vt:lpstr>Approach 1: ONAP GAP</vt:lpstr>
      <vt:lpstr>ONAP Microservices Architecture Gaps</vt:lpstr>
      <vt:lpstr>Approach 2: Modular Microservices Design</vt:lpstr>
      <vt:lpstr>Approach 2: Modular Microservices Design</vt:lpstr>
      <vt:lpstr>TMForum IG1118 : FMO Component (Concept)  </vt:lpstr>
      <vt:lpstr>TMForum IG1118 : Concepts </vt:lpstr>
      <vt:lpstr>Suggested Changes in ONAP </vt:lpstr>
      <vt:lpstr>Approach 3: Cloud Native Microservices</vt:lpstr>
      <vt:lpstr>Cloud Native Microservices</vt:lpstr>
      <vt:lpstr>ONAP Migration towards a Cloud-Native Architecture</vt:lpstr>
      <vt:lpstr>How to Leverage Cloud Native Tools in ONAP? (Reference CNCF, IETF) </vt:lpstr>
      <vt:lpstr>How Cloud Native is ONAP ?  </vt:lpstr>
      <vt:lpstr>CNCF Projects Maturity Levels (Subjective Assessment) 1/2 </vt:lpstr>
      <vt:lpstr>CNCF Projects Maturity Levels (Subjective Assessment) 2/2  </vt:lpstr>
      <vt:lpstr>gRPC/gNMI/gNOI Views </vt:lpstr>
      <vt:lpstr>gRPC vs REST</vt:lpstr>
      <vt:lpstr>Conclusions</vt:lpstr>
      <vt:lpstr>Recommendations for Casablanca and Beyond</vt:lpstr>
      <vt:lpstr>Design Guidelines for Microservices</vt:lpstr>
      <vt:lpstr>Recommendations for Casablanca and Beyond</vt:lpstr>
      <vt:lpstr>Recommendations for Casablanca (Not Decided Yet) </vt:lpstr>
      <vt:lpstr>Recommendations for Future Releases (Not Decided Yet) </vt:lpstr>
      <vt:lpstr>Service Mesh – Architectural Recommendation - REF [6]</vt:lpstr>
      <vt:lpstr>Service Mesh – Mapping to ONAP S3P - REF [6]</vt:lpstr>
      <vt:lpstr>Service Mesh – ONAP Architectural Recommendation – REF [6]</vt:lpstr>
      <vt:lpstr>Backup Slides  </vt:lpstr>
      <vt:lpstr> Cloud Native: The Twelve Factors</vt:lpstr>
      <vt:lpstr>Cloud Native: The Twelve Factors</vt:lpstr>
      <vt:lpstr>Cloud Native Application Patterns</vt:lpstr>
      <vt:lpstr>Cloud Native Application Patterns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Parviz Yegani</cp:lastModifiedBy>
  <cp:revision>913</cp:revision>
  <cp:lastPrinted>2017-08-07T21:14:23Z</cp:lastPrinted>
  <dcterms:created xsi:type="dcterms:W3CDTF">2017-02-27T16:23:08Z</dcterms:created>
  <dcterms:modified xsi:type="dcterms:W3CDTF">2018-05-23T10:45:33Z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1527042824</vt:lpwstr>
  </property>
</Properties>
</file>