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notesSlides/notesSlide2.xml" ContentType="application/vnd.openxmlformats-officedocument.presentationml.notesSlide+xml"/>
  <Override PartName="/ppt/ink/ink3.xml" ContentType="application/inkml+xml"/>
  <Override PartName="/ppt/notesSlides/notesSlide3.xml" ContentType="application/vnd.openxmlformats-officedocument.presentationml.notesSlide+xml"/>
  <Override PartName="/ppt/ink/ink4.xml" ContentType="application/inkml+xml"/>
  <Override PartName="/ppt/notesSlides/notesSlide4.xml" ContentType="application/vnd.openxmlformats-officedocument.presentationml.notesSlide+xml"/>
  <Override PartName="/ppt/ink/ink5.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403" r:id="rId2"/>
    <p:sldId id="425" r:id="rId3"/>
    <p:sldId id="426" r:id="rId4"/>
    <p:sldId id="427" r:id="rId5"/>
    <p:sldId id="428" r:id="rId6"/>
    <p:sldId id="429" r:id="rId7"/>
    <p:sldId id="430" r:id="rId8"/>
    <p:sldId id="42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7F7F7F"/>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8"/>
    <p:restoredTop sz="93005"/>
  </p:normalViewPr>
  <p:slideViewPr>
    <p:cSldViewPr snapToGrid="0" snapToObjects="1">
      <p:cViewPr varScale="1">
        <p:scale>
          <a:sx n="125" d="100"/>
          <a:sy n="125" d="100"/>
        </p:scale>
        <p:origin x="246" y="96"/>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28.36041" units="1/cm"/>
          <inkml:channelProperty channel="Y" name="resolution" value="28.36879" units="1/cm"/>
          <inkml:channelProperty channel="T" name="resolution" value="1" units="1/dev"/>
        </inkml:channelProperties>
      </inkml:inkSource>
      <inkml:timestamp xml:id="ts0" timeString="2018-10-08T03:32:13.887"/>
    </inkml:context>
    <inkml:brush xml:id="br0">
      <inkml:brushProperty name="width" value="0.06667" units="cm"/>
      <inkml:brushProperty name="height" value="0.06667" units="cm"/>
      <inkml:brushProperty name="color" value="#ED1C24"/>
      <inkml:brushProperty name="fitToCurve" value="1"/>
    </inkml:brush>
    <inkml:brush xml:id="br1">
      <inkml:brushProperty name="width" value="0.06667" units="cm"/>
      <inkml:brushProperty name="height" value="0.06667" units="cm"/>
      <inkml:brushProperty name="fitToCurve" value="1"/>
    </inkml:brush>
  </inkml:definitions>
  <inkml:trace contextRef="#ctx0" brushRef="#br0">-503 112 0</inkml:trace>
  <inkml:trace contextRef="#ctx0" brushRef="#br0" timeOffset="200.0114">-503 112 0</inkml:trace>
  <inkml:trace contextRef="#ctx0" brushRef="#br1" timeOffset="-6863.3925">-251 0 0</inkml:trace>
  <inkml:trace contextRef="#ctx0" brushRef="#br1" timeOffset="-6664.3812">-251 0 0</inkml:trace>
  <inkml:trace contextRef="#ctx0" brushRef="#br1" timeOffset="-7879.4507">0 0 0</inkml:trace>
  <inkml:trace contextRef="#ctx0" brushRef="#br1" timeOffset="-8134.4652">28 28 0</inkml:trace>
</inkml:ink>
</file>

<file path=ppt/ink/ink2.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28.36041" units="1/cm"/>
          <inkml:channelProperty channel="Y" name="resolution" value="28.36879" units="1/cm"/>
          <inkml:channelProperty channel="T" name="resolution" value="1" units="1/dev"/>
        </inkml:channelProperties>
      </inkml:inkSource>
      <inkml:timestamp xml:id="ts0" timeString="2018-10-08T03:32:13.887"/>
    </inkml:context>
    <inkml:brush xml:id="br0">
      <inkml:brushProperty name="width" value="0.06667" units="cm"/>
      <inkml:brushProperty name="height" value="0.06667" units="cm"/>
      <inkml:brushProperty name="color" value="#ED1C24"/>
      <inkml:brushProperty name="fitToCurve" value="1"/>
    </inkml:brush>
    <inkml:brush xml:id="br1">
      <inkml:brushProperty name="width" value="0.06667" units="cm"/>
      <inkml:brushProperty name="height" value="0.06667" units="cm"/>
      <inkml:brushProperty name="fitToCurve" value="1"/>
    </inkml:brush>
  </inkml:definitions>
  <inkml:trace contextRef="#ctx0" brushRef="#br0">-503 112 0</inkml:trace>
  <inkml:trace contextRef="#ctx0" brushRef="#br0" timeOffset="200.0114">-503 112 0</inkml:trace>
  <inkml:trace contextRef="#ctx0" brushRef="#br1" timeOffset="-6863.3925">-251 0 0</inkml:trace>
  <inkml:trace contextRef="#ctx0" brushRef="#br1" timeOffset="-6664.3812">-251 0 0</inkml:trace>
  <inkml:trace contextRef="#ctx0" brushRef="#br1" timeOffset="-7879.4507">0 0 0</inkml:trace>
  <inkml:trace contextRef="#ctx0" brushRef="#br1" timeOffset="-8134.4652">28 28 0</inkml:trace>
</inkml:ink>
</file>

<file path=ppt/ink/ink3.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28.36041" units="1/cm"/>
          <inkml:channelProperty channel="Y" name="resolution" value="28.36879" units="1/cm"/>
          <inkml:channelProperty channel="T" name="resolution" value="1" units="1/dev"/>
        </inkml:channelProperties>
      </inkml:inkSource>
      <inkml:timestamp xml:id="ts0" timeString="2018-10-08T03:32:13.887"/>
    </inkml:context>
    <inkml:brush xml:id="br0">
      <inkml:brushProperty name="width" value="0.06667" units="cm"/>
      <inkml:brushProperty name="height" value="0.06667" units="cm"/>
      <inkml:brushProperty name="color" value="#ED1C24"/>
      <inkml:brushProperty name="fitToCurve" value="1"/>
    </inkml:brush>
    <inkml:brush xml:id="br1">
      <inkml:brushProperty name="width" value="0.06667" units="cm"/>
      <inkml:brushProperty name="height" value="0.06667" units="cm"/>
      <inkml:brushProperty name="fitToCurve" value="1"/>
    </inkml:brush>
  </inkml:definitions>
  <inkml:trace contextRef="#ctx0" brushRef="#br0">-503 112 0</inkml:trace>
  <inkml:trace contextRef="#ctx0" brushRef="#br0" timeOffset="200.0114">-503 112 0</inkml:trace>
  <inkml:trace contextRef="#ctx0" brushRef="#br1" timeOffset="-6863.3925">-251 0 0</inkml:trace>
  <inkml:trace contextRef="#ctx0" brushRef="#br1" timeOffset="-6664.3812">-251 0 0</inkml:trace>
  <inkml:trace contextRef="#ctx0" brushRef="#br1" timeOffset="-7879.4507">0 0 0</inkml:trace>
  <inkml:trace contextRef="#ctx0" brushRef="#br1" timeOffset="-8134.4652">28 28 0</inkml:trace>
</inkml:ink>
</file>

<file path=ppt/ink/ink4.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28.36041" units="1/cm"/>
          <inkml:channelProperty channel="Y" name="resolution" value="28.36879" units="1/cm"/>
          <inkml:channelProperty channel="T" name="resolution" value="1" units="1/dev"/>
        </inkml:channelProperties>
      </inkml:inkSource>
      <inkml:timestamp xml:id="ts0" timeString="2018-10-08T03:32:06.007"/>
    </inkml:context>
    <inkml:brush xml:id="br0">
      <inkml:brushProperty name="width" value="0.06667" units="cm"/>
      <inkml:brushProperty name="height" value="0.06667" units="cm"/>
      <inkml:brushProperty name="fitToCurve" value="1"/>
    </inkml:brush>
    <inkml:brush xml:id="br1">
      <inkml:brushProperty name="width" value="0.06667" units="cm"/>
      <inkml:brushProperty name="height" value="0.06667" units="cm"/>
      <inkml:brushProperty name="color" value="#ED1C24"/>
      <inkml:brushProperty name="fitToCurve" value="1"/>
    </inkml:brush>
  </inkml:definitions>
  <inkml:trace contextRef="#ctx0" brushRef="#br0">0 0 0</inkml:trace>
  <inkml:trace contextRef="#ctx0" brushRef="#br0" timeOffset="-255.0144">28 28 0</inkml:trace>
  <inkml:trace contextRef="#ctx0" brushRef="#br0" timeOffset="1016.0582">-251 0 0</inkml:trace>
  <inkml:trace contextRef="#ctx0" brushRef="#br0" timeOffset="1215.0695">-251 0 0</inkml:trace>
  <inkml:trace contextRef="#ctx0" brushRef="#br1" timeOffset="7879.4507">-503 112 0</inkml:trace>
  <inkml:trace contextRef="#ctx0" brushRef="#br1" timeOffset="8079.4622">-503 112 0</inkml:trace>
</inkml:ink>
</file>

<file path=ppt/ink/ink5.xml><?xml version="1.0" encoding="utf-8"?>
<inkml:ink xmlns:inkml="http://www.w3.org/2003/InkML">
  <inkml:definitions>
    <inkml:context xml:id="ctx0">
      <inkml:inkSource xml:id="inkSrc0">
        <inkml:traceFormat>
          <inkml:channel name="X" type="integer" max="1920" units="cm"/>
          <inkml:channel name="Y" type="integer" max="1200" units="cm"/>
          <inkml:channel name="T" type="integer" max="2.14748E9" units="dev"/>
        </inkml:traceFormat>
        <inkml:channelProperties>
          <inkml:channelProperty channel="X" name="resolution" value="28.36041" units="1/cm"/>
          <inkml:channelProperty channel="Y" name="resolution" value="28.36879" units="1/cm"/>
          <inkml:channelProperty channel="T" name="resolution" value="1" units="1/dev"/>
        </inkml:channelProperties>
      </inkml:inkSource>
      <inkml:timestamp xml:id="ts0" timeString="2018-10-08T03:32:06.007"/>
    </inkml:context>
    <inkml:brush xml:id="br0">
      <inkml:brushProperty name="width" value="0.06667" units="cm"/>
      <inkml:brushProperty name="height" value="0.06667" units="cm"/>
      <inkml:brushProperty name="fitToCurve" value="1"/>
    </inkml:brush>
    <inkml:brush xml:id="br1">
      <inkml:brushProperty name="width" value="0.06667" units="cm"/>
      <inkml:brushProperty name="height" value="0.06667" units="cm"/>
      <inkml:brushProperty name="color" value="#ED1C24"/>
      <inkml:brushProperty name="fitToCurve" value="1"/>
    </inkml:brush>
  </inkml:definitions>
  <inkml:trace contextRef="#ctx0" brushRef="#br0">0 0 0</inkml:trace>
  <inkml:trace contextRef="#ctx0" brushRef="#br0" timeOffset="-255.0144">28 28 0</inkml:trace>
  <inkml:trace contextRef="#ctx0" brushRef="#br0" timeOffset="1016.0582">-251 0 0</inkml:trace>
  <inkml:trace contextRef="#ctx0" brushRef="#br0" timeOffset="1215.0695">-251 0 0</inkml:trace>
  <inkml:trace contextRef="#ctx0" brushRef="#br1" timeOffset="7879.4507">-503 112 0</inkml:trace>
  <inkml:trace contextRef="#ctx0" brushRef="#br1" timeOffset="8079.4622">-503 112 0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C03F49-3E40-EC4B-8E91-170300885BB3}" type="datetimeFigureOut">
              <a:rPr lang="en-US" smtClean="0"/>
              <a:t>10/10/2018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AB9AD5-88A7-7945-83AC-3D3911749F0C}" type="slidenum">
              <a:rPr lang="en-US" smtClean="0"/>
              <a:t>‹#›</a:t>
            </a:fld>
            <a:endParaRPr lang="en-US"/>
          </a:p>
        </p:txBody>
      </p:sp>
    </p:spTree>
    <p:extLst>
      <p:ext uri="{BB962C8B-B14F-4D97-AF65-F5344CB8AC3E}">
        <p14:creationId xmlns:p14="http://schemas.microsoft.com/office/powerpoint/2010/main" val="2045000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3</a:t>
            </a:fld>
            <a:endParaRPr lang="en-US"/>
          </a:p>
        </p:txBody>
      </p:sp>
    </p:spTree>
    <p:extLst>
      <p:ext uri="{BB962C8B-B14F-4D97-AF65-F5344CB8AC3E}">
        <p14:creationId xmlns:p14="http://schemas.microsoft.com/office/powerpoint/2010/main" val="2927218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5</a:t>
            </a:fld>
            <a:endParaRPr lang="en-US"/>
          </a:p>
        </p:txBody>
      </p:sp>
    </p:spTree>
    <p:extLst>
      <p:ext uri="{BB962C8B-B14F-4D97-AF65-F5344CB8AC3E}">
        <p14:creationId xmlns:p14="http://schemas.microsoft.com/office/powerpoint/2010/main" val="20176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6</a:t>
            </a:fld>
            <a:endParaRPr lang="en-US"/>
          </a:p>
        </p:txBody>
      </p:sp>
    </p:spTree>
    <p:extLst>
      <p:ext uri="{BB962C8B-B14F-4D97-AF65-F5344CB8AC3E}">
        <p14:creationId xmlns:p14="http://schemas.microsoft.com/office/powerpoint/2010/main" val="2235700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7</a:t>
            </a:fld>
            <a:endParaRPr lang="en-US"/>
          </a:p>
        </p:txBody>
      </p:sp>
    </p:spTree>
    <p:extLst>
      <p:ext uri="{BB962C8B-B14F-4D97-AF65-F5344CB8AC3E}">
        <p14:creationId xmlns:p14="http://schemas.microsoft.com/office/powerpoint/2010/main" val="577710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85963660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83945093"/>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262804872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773832562"/>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cstate="hq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7360882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customXml" Target="../ink/ink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ustomXml" Target="../ink/ink3.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6.xml.rels><?xml version="1.0" encoding="UTF-8" standalone="yes"?>
<Relationships xmlns="http://schemas.openxmlformats.org/package/2006/relationships"><Relationship Id="rId3" Type="http://schemas.openxmlformats.org/officeDocument/2006/relationships/customXml" Target="../ink/ink4.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customXml" Target="../ink/ink5.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hape 242"/>
          <p:cNvSpPr>
            <a:spLocks noGrp="1"/>
          </p:cNvSpPr>
          <p:nvPr>
            <p:ph type="ctrTitle"/>
          </p:nvPr>
        </p:nvSpPr>
        <p:spPr>
          <a:xfrm>
            <a:off x="1307690" y="2677660"/>
            <a:ext cx="10457009" cy="2819255"/>
          </a:xfrm>
          <a:prstGeom prst="rect">
            <a:avLst/>
          </a:prstGeom>
        </p:spPr>
        <p:txBody>
          <a:bodyPr>
            <a:noAutofit/>
          </a:bodyPr>
          <a:lstStyle/>
          <a:p>
            <a:r>
              <a:rPr lang="en-US" sz="3200" b="1" dirty="0">
                <a:solidFill>
                  <a:schemeClr val="tx1"/>
                </a:solidFill>
              </a:rPr>
              <a:t/>
            </a:r>
            <a:br>
              <a:rPr lang="en-US" sz="3200" b="1" dirty="0">
                <a:solidFill>
                  <a:schemeClr val="tx1"/>
                </a:solidFill>
              </a:rPr>
            </a:br>
            <a:r>
              <a:rPr lang="en-US" sz="3200" b="1" dirty="0" smtClean="0"/>
              <a:t>ONAP Modularization Considerations</a:t>
            </a:r>
            <a:r>
              <a:rPr lang="en-US" sz="1100" b="1" dirty="0">
                <a:solidFill>
                  <a:schemeClr val="tx1"/>
                </a:solidFill>
              </a:rPr>
              <a:t/>
            </a:r>
            <a:br>
              <a:rPr lang="en-US" sz="1100" b="1" dirty="0">
                <a:solidFill>
                  <a:schemeClr val="tx1"/>
                </a:solidFill>
              </a:rPr>
            </a:br>
            <a:r>
              <a:rPr lang="en-US" sz="2000" b="1" dirty="0">
                <a:solidFill>
                  <a:srgbClr val="00B0F0"/>
                </a:solidFill>
              </a:rPr>
              <a:t/>
            </a:r>
            <a:br>
              <a:rPr lang="en-US" sz="2000" b="1" dirty="0">
                <a:solidFill>
                  <a:srgbClr val="00B0F0"/>
                </a:solidFill>
              </a:rPr>
            </a:br>
            <a:r>
              <a:rPr lang="en-US" sz="2000" b="1" dirty="0" smtClean="0"/>
              <a:t>Status Update</a:t>
            </a:r>
            <a:br>
              <a:rPr lang="en-US" sz="2000" b="1" dirty="0" smtClean="0"/>
            </a:br>
            <a:r>
              <a:rPr lang="en-US" sz="2000" b="1" dirty="0">
                <a:solidFill>
                  <a:srgbClr val="00B0F0"/>
                </a:solidFill>
              </a:rPr>
              <a:t/>
            </a:r>
            <a:br>
              <a:rPr lang="en-US" sz="2000" b="1" dirty="0">
                <a:solidFill>
                  <a:srgbClr val="00B0F0"/>
                </a:solidFill>
              </a:rPr>
            </a:br>
            <a:r>
              <a:rPr lang="en-US" sz="1800" b="1" dirty="0" smtClean="0">
                <a:solidFill>
                  <a:srgbClr val="00B0F0"/>
                </a:solidFill>
              </a:rPr>
              <a:t>Parviz </a:t>
            </a:r>
            <a:r>
              <a:rPr lang="en-US" sz="1800" b="1" dirty="0" smtClean="0">
                <a:solidFill>
                  <a:srgbClr val="00B0F0"/>
                </a:solidFill>
              </a:rPr>
              <a:t>Yegani</a:t>
            </a:r>
            <a:r>
              <a:rPr lang="en-US" sz="1800" b="1" dirty="0">
                <a:solidFill>
                  <a:srgbClr val="00B0F0"/>
                </a:solidFill>
              </a:rPr>
              <a:t/>
            </a:r>
            <a:br>
              <a:rPr lang="en-US" sz="1800" b="1" dirty="0">
                <a:solidFill>
                  <a:srgbClr val="00B0F0"/>
                </a:solidFill>
              </a:rPr>
            </a:br>
            <a:r>
              <a:rPr lang="en-US" sz="1600" b="1" dirty="0" smtClean="0">
                <a:solidFill>
                  <a:srgbClr val="00B0F0"/>
                </a:solidFill>
              </a:rPr>
              <a:t>October 10, 2018</a:t>
            </a:r>
            <a:r>
              <a:rPr lang="en-US" sz="1000" b="1" dirty="0">
                <a:solidFill>
                  <a:schemeClr val="tx1"/>
                </a:solidFill>
              </a:rPr>
              <a:t/>
            </a:r>
            <a:br>
              <a:rPr lang="en-US" sz="1000" b="1" dirty="0">
                <a:solidFill>
                  <a:schemeClr val="tx1"/>
                </a:solidFill>
              </a:rPr>
            </a:br>
            <a:endParaRPr lang="en-US" sz="1100" b="1" dirty="0">
              <a:solidFill>
                <a:srgbClr val="FF0000"/>
              </a:solidFill>
            </a:endParaRPr>
          </a:p>
        </p:txBody>
      </p:sp>
    </p:spTree>
    <p:extLst>
      <p:ext uri="{BB962C8B-B14F-4D97-AF65-F5344CB8AC3E}">
        <p14:creationId xmlns:p14="http://schemas.microsoft.com/office/powerpoint/2010/main" val="3735550252"/>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a:xfrm>
            <a:off x="314325" y="232350"/>
            <a:ext cx="11506200" cy="538770"/>
          </a:xfrm>
        </p:spPr>
        <p:txBody>
          <a:bodyPr>
            <a:normAutofit fontScale="90000"/>
          </a:bodyPr>
          <a:lstStyle/>
          <a:p>
            <a:pPr algn="ctr"/>
            <a:r>
              <a:rPr lang="en-US" b="1" dirty="0" smtClean="0"/>
              <a:t>ONAP Modularization - Straw Proposal </a:t>
            </a:r>
            <a:endParaRPr lang="en-US" b="1" dirty="0"/>
          </a:p>
        </p:txBody>
      </p:sp>
      <p:sp>
        <p:nvSpPr>
          <p:cNvPr id="4" name="Text Placeholder 3"/>
          <p:cNvSpPr>
            <a:spLocks noGrp="1"/>
          </p:cNvSpPr>
          <p:nvPr>
            <p:ph type="body" sz="quarter" idx="10"/>
          </p:nvPr>
        </p:nvSpPr>
        <p:spPr>
          <a:xfrm>
            <a:off x="203489" y="1138238"/>
            <a:ext cx="11506200" cy="5170487"/>
          </a:xfrm>
        </p:spPr>
        <p:txBody>
          <a:bodyPr>
            <a:normAutofit fontScale="77500" lnSpcReduction="20000"/>
          </a:bodyPr>
          <a:lstStyle/>
          <a:p>
            <a:pPr marL="0" indent="0">
              <a:buNone/>
            </a:pPr>
            <a:r>
              <a:rPr lang="en-US" sz="4000" dirty="0">
                <a:solidFill>
                  <a:schemeClr val="accent1">
                    <a:lumMod val="75000"/>
                  </a:schemeClr>
                </a:solidFill>
                <a:latin typeface="Aharoni" panose="02010803020104030203" pitchFamily="2" charset="-79"/>
                <a:cs typeface="Aharoni" panose="02010803020104030203" pitchFamily="2" charset="-79"/>
              </a:rPr>
              <a:t>Action plan: </a:t>
            </a:r>
            <a:r>
              <a:rPr lang="en-US" sz="2900" dirty="0">
                <a:solidFill>
                  <a:schemeClr val="tx1"/>
                </a:solidFill>
                <a:latin typeface="Aharoni" panose="02010803020104030203" pitchFamily="2" charset="-79"/>
                <a:cs typeface="Aharoni" panose="02010803020104030203" pitchFamily="2" charset="-79"/>
              </a:rPr>
              <a:t>C</a:t>
            </a:r>
            <a:r>
              <a:rPr lang="en-US" sz="2900" dirty="0" smtClean="0">
                <a:solidFill>
                  <a:schemeClr val="tx1"/>
                </a:solidFill>
                <a:latin typeface="Aharoni" panose="02010803020104030203" pitchFamily="2" charset="-79"/>
                <a:cs typeface="Aharoni" panose="02010803020104030203" pitchFamily="2" charset="-79"/>
              </a:rPr>
              <a:t>ontinue </a:t>
            </a:r>
            <a:r>
              <a:rPr lang="en-US" sz="2900" dirty="0">
                <a:solidFill>
                  <a:schemeClr val="tx1"/>
                </a:solidFill>
                <a:latin typeface="Aharoni" panose="02010803020104030203" pitchFamily="2" charset="-79"/>
                <a:cs typeface="Aharoni" panose="02010803020104030203" pitchFamily="2" charset="-79"/>
              </a:rPr>
              <a:t>to use the modularization weekly call to drive the evolution of the strawman proposal. We’re hoping to make the proposal ready for the Architecture F2F in Montreal </a:t>
            </a:r>
            <a:r>
              <a:rPr lang="en-US" sz="2900" dirty="0" smtClean="0">
                <a:solidFill>
                  <a:schemeClr val="tx1"/>
                </a:solidFill>
                <a:latin typeface="Aharoni" panose="02010803020104030203" pitchFamily="2" charset="-79"/>
                <a:cs typeface="Aharoni" panose="02010803020104030203" pitchFamily="2" charset="-79"/>
              </a:rPr>
              <a:t>later this </a:t>
            </a:r>
            <a:r>
              <a:rPr lang="en-US" sz="2900" dirty="0">
                <a:solidFill>
                  <a:schemeClr val="tx1"/>
                </a:solidFill>
                <a:latin typeface="Aharoni" panose="02010803020104030203" pitchFamily="2" charset="-79"/>
                <a:cs typeface="Aharoni" panose="02010803020104030203" pitchFamily="2" charset="-79"/>
              </a:rPr>
              <a:t>month (Oct. 29-31). </a:t>
            </a:r>
          </a:p>
          <a:p>
            <a:pPr marL="457200" lvl="1" indent="0">
              <a:lnSpc>
                <a:spcPct val="120000"/>
              </a:lnSpc>
              <a:buNone/>
            </a:pPr>
            <a:r>
              <a:rPr lang="en-US" sz="2900" dirty="0">
                <a:solidFill>
                  <a:schemeClr val="accent1">
                    <a:lumMod val="75000"/>
                  </a:schemeClr>
                </a:solidFill>
                <a:latin typeface="Aharoni" panose="02010803020104030203" pitchFamily="2" charset="-79"/>
                <a:cs typeface="Aharoni" panose="02010803020104030203" pitchFamily="2" charset="-79"/>
              </a:rPr>
              <a:t>The owner(s) of each item (identified below) should have their drafts ready for group’s review on a timely basis!!</a:t>
            </a:r>
          </a:p>
          <a:p>
            <a:pPr lvl="1">
              <a:lnSpc>
                <a:spcPct val="120000"/>
              </a:lnSpc>
              <a:buFont typeface="Arial" panose="020B0604020202020204" pitchFamily="34" charset="0"/>
              <a:buChar char="›"/>
            </a:pPr>
            <a:r>
              <a:rPr lang="en-US" sz="2900" dirty="0">
                <a:solidFill>
                  <a:schemeClr val="accent1">
                    <a:lumMod val="75000"/>
                  </a:schemeClr>
                </a:solidFill>
                <a:latin typeface="Aharoni" panose="02010803020104030203" pitchFamily="2" charset="-79"/>
                <a:cs typeface="Aharoni" panose="02010803020104030203" pitchFamily="2" charset="-79"/>
              </a:rPr>
              <a:t>Modularization working assumptions – (</a:t>
            </a:r>
            <a:r>
              <a:rPr lang="en-US" sz="2900" dirty="0">
                <a:solidFill>
                  <a:schemeClr val="accent2"/>
                </a:solidFill>
                <a:latin typeface="Aharoni" panose="02010803020104030203" pitchFamily="2" charset="-79"/>
                <a:cs typeface="Aharoni" panose="02010803020104030203" pitchFamily="2" charset="-79"/>
              </a:rPr>
              <a:t>Nigel/Dave</a:t>
            </a:r>
            <a:r>
              <a:rPr lang="en-US" sz="2900" dirty="0">
                <a:solidFill>
                  <a:schemeClr val="accent1">
                    <a:lumMod val="75000"/>
                  </a:schemeClr>
                </a:solidFill>
                <a:latin typeface="Aharoni" panose="02010803020104030203" pitchFamily="2" charset="-79"/>
                <a:cs typeface="Aharoni" panose="02010803020104030203" pitchFamily="2" charset="-79"/>
              </a:rPr>
              <a:t>) </a:t>
            </a:r>
            <a:endParaRPr lang="en-US" sz="2900" dirty="0" smtClean="0">
              <a:solidFill>
                <a:schemeClr val="accent1">
                  <a:lumMod val="75000"/>
                </a:schemeClr>
              </a:solidFill>
              <a:latin typeface="Aharoni" panose="02010803020104030203" pitchFamily="2" charset="-79"/>
              <a:cs typeface="Aharoni" panose="02010803020104030203" pitchFamily="2" charset="-79"/>
            </a:endParaRPr>
          </a:p>
          <a:p>
            <a:pPr lvl="1">
              <a:lnSpc>
                <a:spcPct val="120000"/>
              </a:lnSpc>
              <a:buFont typeface="Arial" panose="020B0604020202020204" pitchFamily="34" charset="0"/>
              <a:buChar char="›"/>
            </a:pPr>
            <a:r>
              <a:rPr lang="en-US" sz="2900" dirty="0" smtClean="0">
                <a:solidFill>
                  <a:schemeClr val="accent1">
                    <a:lumMod val="75000"/>
                  </a:schemeClr>
                </a:solidFill>
                <a:latin typeface="Aharoni" panose="02010803020104030203" pitchFamily="2" charset="-79"/>
                <a:cs typeface="Aharoni" panose="02010803020104030203" pitchFamily="2" charset="-79"/>
              </a:rPr>
              <a:t>Define </a:t>
            </a:r>
            <a:r>
              <a:rPr lang="en-US" sz="2900" dirty="0">
                <a:solidFill>
                  <a:schemeClr val="accent1">
                    <a:lumMod val="75000"/>
                  </a:schemeClr>
                </a:solidFill>
                <a:latin typeface="Aharoni" panose="02010803020104030203" pitchFamily="2" charset="-79"/>
                <a:cs typeface="Aharoni" panose="02010803020104030203" pitchFamily="2" charset="-79"/>
              </a:rPr>
              <a:t>managed objects/Model – follow the CLI project approach </a:t>
            </a:r>
            <a:r>
              <a:rPr lang="en-US" sz="2900" dirty="0" smtClean="0">
                <a:solidFill>
                  <a:schemeClr val="accent1">
                    <a:lumMod val="75000"/>
                  </a:schemeClr>
                </a:solidFill>
                <a:latin typeface="Aharoni" panose="02010803020104030203" pitchFamily="2" charset="-79"/>
                <a:cs typeface="Aharoni" panose="02010803020104030203" pitchFamily="2" charset="-79"/>
              </a:rPr>
              <a:t>(</a:t>
            </a:r>
            <a:r>
              <a:rPr lang="en-US" sz="2900" dirty="0" smtClean="0">
                <a:solidFill>
                  <a:schemeClr val="accent2"/>
                </a:solidFill>
                <a:latin typeface="Aharoni" panose="02010803020104030203" pitchFamily="2" charset="-79"/>
                <a:cs typeface="Aharoni" panose="02010803020104030203" pitchFamily="2" charset="-79"/>
              </a:rPr>
              <a:t>Alex/Manoj</a:t>
            </a:r>
            <a:r>
              <a:rPr lang="en-US" sz="2900" dirty="0" smtClean="0">
                <a:solidFill>
                  <a:schemeClr val="accent1">
                    <a:lumMod val="75000"/>
                  </a:schemeClr>
                </a:solidFill>
                <a:latin typeface="Aharoni" panose="02010803020104030203" pitchFamily="2" charset="-79"/>
                <a:cs typeface="Aharoni" panose="02010803020104030203" pitchFamily="2" charset="-79"/>
              </a:rPr>
              <a:t>)</a:t>
            </a:r>
            <a:endParaRPr lang="en-US" sz="2900" dirty="0">
              <a:solidFill>
                <a:schemeClr val="accent1">
                  <a:lumMod val="75000"/>
                </a:schemeClr>
              </a:solidFill>
              <a:latin typeface="Aharoni" panose="02010803020104030203" pitchFamily="2" charset="-79"/>
              <a:cs typeface="Aharoni" panose="02010803020104030203" pitchFamily="2" charset="-79"/>
            </a:endParaRPr>
          </a:p>
          <a:p>
            <a:pPr lvl="1">
              <a:lnSpc>
                <a:spcPct val="120000"/>
              </a:lnSpc>
              <a:buFont typeface="Arial" panose="020B0604020202020204" pitchFamily="34" charset="0"/>
              <a:buChar char="›"/>
            </a:pPr>
            <a:r>
              <a:rPr lang="en-US" sz="2900" dirty="0">
                <a:solidFill>
                  <a:schemeClr val="accent1">
                    <a:lumMod val="75000"/>
                  </a:schemeClr>
                </a:solidFill>
                <a:latin typeface="Aharoni" panose="02010803020104030203" pitchFamily="2" charset="-79"/>
                <a:cs typeface="Aharoni" panose="02010803020104030203" pitchFamily="2" charset="-79"/>
              </a:rPr>
              <a:t>Define ONAP functionality into functional components </a:t>
            </a:r>
            <a:r>
              <a:rPr lang="en-US" sz="2900" dirty="0" smtClean="0">
                <a:solidFill>
                  <a:schemeClr val="accent1">
                    <a:lumMod val="75000"/>
                  </a:schemeClr>
                </a:solidFill>
                <a:latin typeface="Aharoni" panose="02010803020104030203" pitchFamily="2" charset="-79"/>
                <a:cs typeface="Aharoni" panose="02010803020104030203" pitchFamily="2" charset="-79"/>
              </a:rPr>
              <a:t>(</a:t>
            </a:r>
            <a:r>
              <a:rPr lang="en-US" sz="2900" dirty="0" smtClean="0">
                <a:solidFill>
                  <a:schemeClr val="accent2"/>
                </a:solidFill>
                <a:latin typeface="Aharoni" panose="02010803020104030203" pitchFamily="2" charset="-79"/>
                <a:cs typeface="Aharoni" panose="02010803020104030203" pitchFamily="2" charset="-79"/>
              </a:rPr>
              <a:t>Chaker</a:t>
            </a:r>
            <a:r>
              <a:rPr lang="en-US" sz="2900" dirty="0" smtClean="0">
                <a:solidFill>
                  <a:schemeClr val="accent2"/>
                </a:solidFill>
                <a:latin typeface="Aharoni" panose="02010803020104030203" pitchFamily="2" charset="-79"/>
                <a:cs typeface="Aharoni" panose="02010803020104030203" pitchFamily="2" charset="-79"/>
              </a:rPr>
              <a:t>/Steve</a:t>
            </a:r>
            <a:r>
              <a:rPr lang="en-US" sz="2900" dirty="0" smtClean="0">
                <a:solidFill>
                  <a:schemeClr val="accent1">
                    <a:lumMod val="75000"/>
                  </a:schemeClr>
                </a:solidFill>
                <a:latin typeface="Aharoni" panose="02010803020104030203" pitchFamily="2" charset="-79"/>
                <a:cs typeface="Aharoni" panose="02010803020104030203" pitchFamily="2" charset="-79"/>
              </a:rPr>
              <a:t>)  </a:t>
            </a:r>
            <a:endParaRPr lang="en-US" sz="2900" dirty="0">
              <a:solidFill>
                <a:schemeClr val="accent1">
                  <a:lumMod val="75000"/>
                </a:schemeClr>
              </a:solidFill>
              <a:latin typeface="Aharoni" panose="02010803020104030203" pitchFamily="2" charset="-79"/>
              <a:cs typeface="Aharoni" panose="02010803020104030203" pitchFamily="2" charset="-79"/>
            </a:endParaRPr>
          </a:p>
          <a:p>
            <a:pPr lvl="1">
              <a:lnSpc>
                <a:spcPct val="120000"/>
              </a:lnSpc>
              <a:buFont typeface="Arial" panose="020B0604020202020204" pitchFamily="34" charset="0"/>
              <a:buChar char="›"/>
            </a:pPr>
            <a:r>
              <a:rPr lang="en-US" sz="2900" dirty="0">
                <a:solidFill>
                  <a:schemeClr val="accent1">
                    <a:lumMod val="75000"/>
                  </a:schemeClr>
                </a:solidFill>
                <a:latin typeface="Aharoni" panose="02010803020104030203" pitchFamily="2" charset="-79"/>
                <a:cs typeface="Aharoni" panose="02010803020104030203" pitchFamily="2" charset="-79"/>
              </a:rPr>
              <a:t>Define a set of operational work flows across ONAP (</a:t>
            </a:r>
            <a:r>
              <a:rPr lang="en-US" sz="2900" dirty="0" err="1">
                <a:solidFill>
                  <a:schemeClr val="accent1">
                    <a:lumMod val="75000"/>
                  </a:schemeClr>
                </a:solidFill>
                <a:latin typeface="Aharoni" panose="02010803020104030203" pitchFamily="2" charset="-79"/>
                <a:cs typeface="Aharoni" panose="02010803020104030203" pitchFamily="2" charset="-79"/>
              </a:rPr>
              <a:t>eg</a:t>
            </a:r>
            <a:r>
              <a:rPr lang="en-US" sz="2900" dirty="0">
                <a:solidFill>
                  <a:schemeClr val="accent1">
                    <a:lumMod val="75000"/>
                  </a:schemeClr>
                </a:solidFill>
                <a:latin typeface="Aharoni" panose="02010803020104030203" pitchFamily="2" charset="-79"/>
                <a:cs typeface="Aharoni" panose="02010803020104030203" pitchFamily="2" charset="-79"/>
              </a:rPr>
              <a:t>, use Orange slide deck presented in Beijing) (</a:t>
            </a:r>
            <a:r>
              <a:rPr lang="en-US" sz="2900" dirty="0">
                <a:solidFill>
                  <a:schemeClr val="accent2"/>
                </a:solidFill>
                <a:latin typeface="Aharoni" panose="02010803020104030203" pitchFamily="2" charset="-79"/>
                <a:cs typeface="Aharoni" panose="02010803020104030203" pitchFamily="2" charset="-79"/>
              </a:rPr>
              <a:t>Kevin/Ramki/Alex/Margaret</a:t>
            </a:r>
            <a:r>
              <a:rPr lang="en-US" sz="2900" dirty="0" smtClean="0">
                <a:solidFill>
                  <a:schemeClr val="accent1">
                    <a:lumMod val="75000"/>
                  </a:schemeClr>
                </a:solidFill>
                <a:latin typeface="Aharoni" panose="02010803020104030203" pitchFamily="2" charset="-79"/>
                <a:cs typeface="Aharoni" panose="02010803020104030203" pitchFamily="2" charset="-79"/>
              </a:rPr>
              <a:t>)</a:t>
            </a:r>
            <a:endParaRPr lang="en-US" sz="2900" dirty="0">
              <a:solidFill>
                <a:schemeClr val="accent1">
                  <a:lumMod val="75000"/>
                </a:schemeClr>
              </a:solidFill>
              <a:latin typeface="Aharoni" panose="02010803020104030203" pitchFamily="2" charset="-79"/>
              <a:cs typeface="Aharoni" panose="02010803020104030203" pitchFamily="2" charset="-79"/>
            </a:endParaRPr>
          </a:p>
          <a:p>
            <a:pPr lvl="1">
              <a:lnSpc>
                <a:spcPct val="120000"/>
              </a:lnSpc>
              <a:buFont typeface="Arial" panose="020B0604020202020204" pitchFamily="34" charset="0"/>
              <a:buChar char="›"/>
            </a:pPr>
            <a:r>
              <a:rPr lang="en-US" sz="2900" dirty="0">
                <a:solidFill>
                  <a:schemeClr val="accent1">
                    <a:lumMod val="75000"/>
                  </a:schemeClr>
                </a:solidFill>
                <a:latin typeface="Aharoni" panose="02010803020104030203" pitchFamily="2" charset="-79"/>
                <a:cs typeface="Aharoni" panose="02010803020104030203" pitchFamily="2" charset="-79"/>
              </a:rPr>
              <a:t>Identify gaps between </a:t>
            </a:r>
            <a:r>
              <a:rPr lang="en-US" sz="2900" dirty="0" err="1">
                <a:solidFill>
                  <a:schemeClr val="accent1">
                    <a:lumMod val="75000"/>
                  </a:schemeClr>
                </a:solidFill>
                <a:latin typeface="Aharoni" panose="02010803020104030203" pitchFamily="2" charset="-79"/>
                <a:cs typeface="Aharoni" panose="02010803020104030203" pitchFamily="2" charset="-79"/>
              </a:rPr>
              <a:t>ext</a:t>
            </a:r>
            <a:r>
              <a:rPr lang="en-US" sz="2900" dirty="0">
                <a:solidFill>
                  <a:schemeClr val="accent1">
                    <a:lumMod val="75000"/>
                  </a:schemeClr>
                </a:solidFill>
                <a:latin typeface="Aharoni" panose="02010803020104030203" pitchFamily="2" charset="-79"/>
                <a:cs typeface="Aharoni" panose="02010803020104030203" pitchFamily="2" charset="-79"/>
              </a:rPr>
              <a:t>/</a:t>
            </a:r>
            <a:r>
              <a:rPr lang="en-US" sz="2900" dirty="0" err="1">
                <a:solidFill>
                  <a:schemeClr val="accent1">
                    <a:lumMod val="75000"/>
                  </a:schemeClr>
                </a:solidFill>
                <a:latin typeface="Aharoni" panose="02010803020104030203" pitchFamily="2" charset="-79"/>
                <a:cs typeface="Aharoni" panose="02010803020104030203" pitchFamily="2" charset="-79"/>
              </a:rPr>
              <a:t>int</a:t>
            </a:r>
            <a:r>
              <a:rPr lang="en-US" sz="2900" dirty="0">
                <a:solidFill>
                  <a:schemeClr val="accent1">
                    <a:lumMod val="75000"/>
                  </a:schemeClr>
                </a:solidFill>
                <a:latin typeface="Aharoni" panose="02010803020104030203" pitchFamily="2" charset="-79"/>
                <a:cs typeface="Aharoni" panose="02010803020104030203" pitchFamily="2" charset="-79"/>
              </a:rPr>
              <a:t> interfaces &amp; models (</a:t>
            </a:r>
            <a:r>
              <a:rPr lang="en-US" sz="2900" dirty="0">
                <a:solidFill>
                  <a:schemeClr val="accent2"/>
                </a:solidFill>
                <a:latin typeface="Aharoni" panose="02010803020104030203" pitchFamily="2" charset="-79"/>
                <a:cs typeface="Aharoni" panose="02010803020104030203" pitchFamily="2" charset="-79"/>
              </a:rPr>
              <a:t>Andy</a:t>
            </a:r>
            <a:r>
              <a:rPr lang="en-US" sz="2900" dirty="0">
                <a:solidFill>
                  <a:schemeClr val="accent1">
                    <a:lumMod val="75000"/>
                  </a:schemeClr>
                </a:solidFill>
                <a:latin typeface="Aharoni" panose="02010803020104030203" pitchFamily="2" charset="-79"/>
                <a:cs typeface="Aharoni" panose="02010803020104030203" pitchFamily="2" charset="-79"/>
              </a:rPr>
              <a:t>) </a:t>
            </a:r>
          </a:p>
          <a:p>
            <a:pPr lvl="1">
              <a:lnSpc>
                <a:spcPct val="120000"/>
              </a:lnSpc>
              <a:buFont typeface="Arial" panose="020B0604020202020204" pitchFamily="34" charset="0"/>
              <a:buChar char="›"/>
            </a:pPr>
            <a:r>
              <a:rPr lang="en-US" sz="2900" dirty="0">
                <a:solidFill>
                  <a:schemeClr val="accent1">
                    <a:lumMod val="75000"/>
                  </a:schemeClr>
                </a:solidFill>
                <a:latin typeface="Aharoni" panose="02010803020104030203" pitchFamily="2" charset="-79"/>
                <a:cs typeface="Aharoni" panose="02010803020104030203" pitchFamily="2" charset="-79"/>
              </a:rPr>
              <a:t>Refactor based on gaps (</a:t>
            </a:r>
            <a:r>
              <a:rPr lang="en-US" sz="2900" dirty="0" err="1">
                <a:solidFill>
                  <a:schemeClr val="accent2"/>
                </a:solidFill>
                <a:latin typeface="Aharoni" panose="02010803020104030203" pitchFamily="2" charset="-79"/>
                <a:cs typeface="Aharoni" panose="02010803020104030203" pitchFamily="2" charset="-79"/>
              </a:rPr>
              <a:t>all+PTLs</a:t>
            </a:r>
            <a:r>
              <a:rPr lang="en-US" sz="2900" dirty="0">
                <a:solidFill>
                  <a:schemeClr val="accent1">
                    <a:lumMod val="75000"/>
                  </a:schemeClr>
                </a:solidFill>
                <a:latin typeface="Aharoni" panose="02010803020104030203" pitchFamily="2" charset="-79"/>
                <a:cs typeface="Aharoni" panose="02010803020104030203" pitchFamily="2" charset="-79"/>
              </a:rPr>
              <a:t>). </a:t>
            </a:r>
            <a:r>
              <a:rPr lang="en-US" sz="2900" dirty="0" smtClean="0">
                <a:solidFill>
                  <a:schemeClr val="accent1">
                    <a:lumMod val="75000"/>
                  </a:schemeClr>
                </a:solidFill>
                <a:latin typeface="Aharoni" panose="02010803020104030203" pitchFamily="2" charset="-79"/>
                <a:cs typeface="Aharoni" panose="02010803020104030203" pitchFamily="2" charset="-79"/>
              </a:rPr>
              <a:t>ARC F2F in Montreal</a:t>
            </a:r>
            <a:endParaRPr lang="en-US" sz="2900" dirty="0">
              <a:solidFill>
                <a:schemeClr val="accent1">
                  <a:lumMod val="75000"/>
                </a:schemeClr>
              </a:solidFill>
              <a:latin typeface="Aharoni" panose="02010803020104030203" pitchFamily="2" charset="-79"/>
              <a:cs typeface="Aharoni" panose="02010803020104030203" pitchFamily="2" charset="-79"/>
            </a:endParaRPr>
          </a:p>
          <a:p>
            <a:pPr lvl="1">
              <a:lnSpc>
                <a:spcPct val="120000"/>
              </a:lnSpc>
              <a:buFont typeface="Arial" panose="020B0604020202020204" pitchFamily="34" charset="0"/>
              <a:buChar char="›"/>
            </a:pPr>
            <a:r>
              <a:rPr lang="en-US" sz="2900" dirty="0">
                <a:solidFill>
                  <a:schemeClr val="accent1">
                    <a:lumMod val="75000"/>
                  </a:schemeClr>
                </a:solidFill>
                <a:latin typeface="Aharoni" panose="02010803020104030203" pitchFamily="2" charset="-79"/>
                <a:cs typeface="Aharoni" panose="02010803020104030203" pitchFamily="2" charset="-79"/>
              </a:rPr>
              <a:t>Functional decomposition/modularization strawman proposal </a:t>
            </a:r>
          </a:p>
          <a:p>
            <a:pPr marL="457200" lvl="1" indent="0">
              <a:lnSpc>
                <a:spcPct val="120000"/>
              </a:lnSpc>
              <a:buNone/>
            </a:pPr>
            <a:r>
              <a:rPr lang="en-US" sz="2900" dirty="0" smtClean="0">
                <a:solidFill>
                  <a:schemeClr val="accent1">
                    <a:lumMod val="75000"/>
                  </a:schemeClr>
                </a:solidFill>
                <a:latin typeface="Aharoni" panose="02010803020104030203" pitchFamily="2" charset="-79"/>
                <a:cs typeface="Aharoni" panose="02010803020104030203" pitchFamily="2" charset="-79"/>
              </a:rPr>
              <a:t>	( target </a:t>
            </a:r>
            <a:r>
              <a:rPr lang="en-US" sz="2900" dirty="0">
                <a:solidFill>
                  <a:schemeClr val="accent1">
                    <a:lumMod val="75000"/>
                  </a:schemeClr>
                </a:solidFill>
                <a:latin typeface="Aharoni" panose="02010803020104030203" pitchFamily="2" charset="-79"/>
                <a:cs typeface="Aharoni" panose="02010803020104030203" pitchFamily="2" charset="-79"/>
              </a:rPr>
              <a:t>deadline: </a:t>
            </a:r>
            <a:r>
              <a:rPr lang="en-US" sz="2900" dirty="0">
                <a:solidFill>
                  <a:srgbClr val="FF0000"/>
                </a:solidFill>
                <a:latin typeface="Aharoni" panose="02010803020104030203" pitchFamily="2" charset="-79"/>
                <a:cs typeface="Aharoni" panose="02010803020104030203" pitchFamily="2" charset="-79"/>
              </a:rPr>
              <a:t>Oct. 26th , </a:t>
            </a:r>
            <a:r>
              <a:rPr lang="en-US" sz="2900" dirty="0" smtClean="0">
                <a:solidFill>
                  <a:srgbClr val="FF0000"/>
                </a:solidFill>
                <a:latin typeface="Aharoni" panose="02010803020104030203" pitchFamily="2" charset="-79"/>
                <a:cs typeface="Aharoni" panose="02010803020104030203" pitchFamily="2" charset="-79"/>
              </a:rPr>
              <a:t>2018</a:t>
            </a:r>
            <a:r>
              <a:rPr lang="en-US" sz="2900" dirty="0">
                <a:solidFill>
                  <a:schemeClr val="accent1">
                    <a:lumMod val="75000"/>
                  </a:schemeClr>
                </a:solidFill>
                <a:latin typeface="Aharoni" panose="02010803020104030203" pitchFamily="2" charset="-79"/>
                <a:cs typeface="Aharoni" panose="02010803020104030203" pitchFamily="2" charset="-79"/>
              </a:rPr>
              <a:t>)</a:t>
            </a:r>
          </a:p>
          <a:p>
            <a:pPr marL="0" indent="0">
              <a:buNone/>
            </a:pPr>
            <a:endParaRPr lang="en-US" dirty="0"/>
          </a:p>
        </p:txBody>
      </p:sp>
    </p:spTree>
    <p:extLst>
      <p:ext uri="{BB962C8B-B14F-4D97-AF65-F5344CB8AC3E}">
        <p14:creationId xmlns:p14="http://schemas.microsoft.com/office/powerpoint/2010/main" val="2192666707"/>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DD3C20-623D-4743-B12C-20935BAC3593}"/>
              </a:ext>
            </a:extLst>
          </p:cNvPr>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a:extLst>
              <a:ext uri="{FF2B5EF4-FFF2-40B4-BE49-F238E27FC236}">
                <a16:creationId xmlns:a16="http://schemas.microsoft.com/office/drawing/2014/main" id="{8473B972-E980-4D0C-955C-B5A89C9A01F0}"/>
              </a:ext>
            </a:extLst>
          </p:cNvPr>
          <p:cNvSpPr>
            <a:spLocks noGrp="1"/>
          </p:cNvSpPr>
          <p:nvPr>
            <p:ph type="title"/>
          </p:nvPr>
        </p:nvSpPr>
        <p:spPr/>
        <p:txBody>
          <a:bodyPr>
            <a:normAutofit fontScale="90000"/>
          </a:bodyPr>
          <a:lstStyle/>
          <a:p>
            <a:r>
              <a:rPr lang="en-US" dirty="0" smtClean="0"/>
              <a:t>Modularity - What </a:t>
            </a:r>
            <a:r>
              <a:rPr lang="en-US" dirty="0"/>
              <a:t>do we want to </a:t>
            </a:r>
            <a:r>
              <a:rPr lang="en-US" dirty="0" smtClean="0"/>
              <a:t>address? (1/5)</a:t>
            </a:r>
            <a:endParaRPr lang="en-US" dirty="0"/>
          </a:p>
        </p:txBody>
      </p:sp>
      <p:sp>
        <p:nvSpPr>
          <p:cNvPr id="4" name="Text Placeholder 3">
            <a:extLst>
              <a:ext uri="{FF2B5EF4-FFF2-40B4-BE49-F238E27FC236}">
                <a16:creationId xmlns:a16="http://schemas.microsoft.com/office/drawing/2014/main" id="{00CC6F6B-A8CF-44DB-A625-1FBBD7CC209D}"/>
              </a:ext>
            </a:extLst>
          </p:cNvPr>
          <p:cNvSpPr>
            <a:spLocks noGrp="1"/>
          </p:cNvSpPr>
          <p:nvPr>
            <p:ph type="body" sz="quarter" idx="10"/>
          </p:nvPr>
        </p:nvSpPr>
        <p:spPr>
          <a:xfrm>
            <a:off x="401934" y="1048624"/>
            <a:ext cx="11419227" cy="6015854"/>
          </a:xfrm>
        </p:spPr>
        <p:txBody>
          <a:bodyPr>
            <a:normAutofit fontScale="55000" lnSpcReduction="20000"/>
          </a:bodyPr>
          <a:lstStyle/>
          <a:p>
            <a:pPr marL="0" indent="0">
              <a:buNone/>
            </a:pPr>
            <a:r>
              <a:rPr lang="en-US" sz="3800" dirty="0">
                <a:solidFill>
                  <a:schemeClr val="accent1">
                    <a:lumMod val="75000"/>
                  </a:schemeClr>
                </a:solidFill>
                <a:latin typeface="Aharoni" panose="02010803020104030203" pitchFamily="2" charset="-79"/>
                <a:cs typeface="Aharoni" panose="02010803020104030203" pitchFamily="2" charset="-79"/>
              </a:rPr>
              <a:t>General (high-level) Comments</a:t>
            </a:r>
          </a:p>
          <a:p>
            <a:pPr>
              <a:lnSpc>
                <a:spcPct val="120000"/>
              </a:lnSpc>
            </a:pPr>
            <a:r>
              <a:rPr lang="en-US" sz="3300" dirty="0" smtClean="0">
                <a:solidFill>
                  <a:schemeClr val="accent1">
                    <a:lumMod val="75000"/>
                  </a:schemeClr>
                </a:solidFill>
                <a:latin typeface="Aharoni" panose="02010803020104030203" pitchFamily="2" charset="-79"/>
                <a:cs typeface="Aharoni" panose="02010803020104030203" pitchFamily="2" charset="-79"/>
              </a:rPr>
              <a:t>Instead of using some </a:t>
            </a:r>
            <a:r>
              <a:rPr lang="en-US" sz="3300" dirty="0">
                <a:solidFill>
                  <a:schemeClr val="accent1">
                    <a:lumMod val="75000"/>
                  </a:schemeClr>
                </a:solidFill>
                <a:latin typeface="Aharoni" panose="02010803020104030203" pitchFamily="2" charset="-79"/>
                <a:cs typeface="Aharoni" panose="02010803020104030203" pitchFamily="2" charset="-79"/>
              </a:rPr>
              <a:t>bullet lists as a guide for </a:t>
            </a:r>
            <a:r>
              <a:rPr lang="en-US" sz="3300" dirty="0" smtClean="0">
                <a:solidFill>
                  <a:schemeClr val="accent1">
                    <a:lumMod val="75000"/>
                  </a:schemeClr>
                </a:solidFill>
                <a:latin typeface="Aharoni" panose="02010803020104030203" pitchFamily="2" charset="-79"/>
                <a:cs typeface="Aharoni" panose="02010803020104030203" pitchFamily="2" charset="-79"/>
              </a:rPr>
              <a:t>the </a:t>
            </a:r>
            <a:r>
              <a:rPr lang="en-US" sz="3300" dirty="0">
                <a:solidFill>
                  <a:schemeClr val="accent1">
                    <a:lumMod val="75000"/>
                  </a:schemeClr>
                </a:solidFill>
                <a:latin typeface="Aharoni" panose="02010803020104030203" pitchFamily="2" charset="-79"/>
                <a:cs typeface="Aharoni" panose="02010803020104030203" pitchFamily="2" charset="-79"/>
              </a:rPr>
              <a:t>modularity discussions we need to be very specific about the technical details as to how each software component once modified (upgraded to a new version) is going to impact the entire system. </a:t>
            </a:r>
          </a:p>
          <a:p>
            <a:pPr>
              <a:lnSpc>
                <a:spcPct val="120000"/>
              </a:lnSpc>
            </a:pPr>
            <a:r>
              <a:rPr lang="en-US" sz="3300" dirty="0">
                <a:solidFill>
                  <a:schemeClr val="accent1">
                    <a:lumMod val="75000"/>
                  </a:schemeClr>
                </a:solidFill>
                <a:latin typeface="Aharoni" panose="02010803020104030203" pitchFamily="2" charset="-79"/>
                <a:cs typeface="Aharoni" panose="02010803020104030203" pitchFamily="2" charset="-79"/>
              </a:rPr>
              <a:t>“Modularity” is a way overloaded term today. There are two (perhaps distinctive) views </a:t>
            </a:r>
            <a:r>
              <a:rPr lang="en-US" sz="3300" dirty="0" err="1">
                <a:solidFill>
                  <a:schemeClr val="accent1">
                    <a:lumMod val="75000"/>
                  </a:schemeClr>
                </a:solidFill>
                <a:latin typeface="Aharoni" panose="02010803020104030203" pitchFamily="2" charset="-79"/>
                <a:cs typeface="Aharoni" panose="02010803020104030203" pitchFamily="2" charset="-79"/>
              </a:rPr>
              <a:t>wrt</a:t>
            </a:r>
            <a:r>
              <a:rPr lang="en-US" sz="3300" dirty="0">
                <a:solidFill>
                  <a:schemeClr val="accent1">
                    <a:lumMod val="75000"/>
                  </a:schemeClr>
                </a:solidFill>
                <a:latin typeface="Aharoni" panose="02010803020104030203" pitchFamily="2" charset="-79"/>
                <a:cs typeface="Aharoni" panose="02010803020104030203" pitchFamily="2" charset="-79"/>
              </a:rPr>
              <a:t> what modularity means as far as ONAP is concerned:</a:t>
            </a:r>
          </a:p>
          <a:p>
            <a:pPr marL="914400" lvl="2" indent="-457200">
              <a:lnSpc>
                <a:spcPct val="120000"/>
              </a:lnSpc>
              <a:spcBef>
                <a:spcPts val="1000"/>
              </a:spcBef>
              <a:buFont typeface="Courier New" panose="02070309020205020404" pitchFamily="49" charset="0"/>
              <a:buChar char="o"/>
            </a:pPr>
            <a:r>
              <a:rPr lang="en-US" sz="2900" dirty="0">
                <a:solidFill>
                  <a:schemeClr val="accent1">
                    <a:lumMod val="75000"/>
                  </a:schemeClr>
                </a:solidFill>
                <a:latin typeface="Aharoni" panose="02010803020104030203" pitchFamily="2" charset="-79"/>
                <a:cs typeface="Aharoni" panose="02010803020104030203" pitchFamily="2" charset="-79"/>
              </a:rPr>
              <a:t>Option A) views ONAP as a common infrastructure using common components such as DB, TOSCA parser, Data Management System, etc.</a:t>
            </a:r>
          </a:p>
          <a:p>
            <a:pPr marL="914400" lvl="2" indent="-457200">
              <a:lnSpc>
                <a:spcPct val="120000"/>
              </a:lnSpc>
              <a:spcBef>
                <a:spcPts val="1000"/>
              </a:spcBef>
              <a:buFont typeface="Courier New" panose="02070309020205020404" pitchFamily="49" charset="0"/>
              <a:buChar char="o"/>
            </a:pPr>
            <a:r>
              <a:rPr lang="en-US" sz="2900" dirty="0">
                <a:solidFill>
                  <a:schemeClr val="accent1">
                    <a:lumMod val="75000"/>
                  </a:schemeClr>
                </a:solidFill>
                <a:latin typeface="Aharoni" panose="02010803020104030203" pitchFamily="2" charset="-79"/>
                <a:cs typeface="Aharoni" panose="02010803020104030203" pitchFamily="2" charset="-79"/>
              </a:rPr>
              <a:t>Option B) views ONAP as a set of independent plug &amp; play functional components. </a:t>
            </a:r>
            <a:r>
              <a:rPr lang="en-US" sz="2900" dirty="0" smtClean="0">
                <a:solidFill>
                  <a:schemeClr val="bg2">
                    <a:lumMod val="50000"/>
                  </a:schemeClr>
                </a:solidFill>
                <a:latin typeface="Aharoni" panose="02010803020104030203" pitchFamily="2" charset="-79"/>
                <a:cs typeface="Aharoni" panose="02010803020104030203" pitchFamily="2" charset="-79"/>
              </a:rPr>
              <a:t>(We may want to rephrase option B to focus more on integration of legacy components vs “rip &amp; replace” such components. Integrating an existing component into the platform seems to be a more practical approach that can add tangible values). Of course, “rip &amp; replace” of a target component could remain as a choice but should be considered as the last resort (having a much lower priority than other options).</a:t>
            </a:r>
            <a:endParaRPr lang="en-US" sz="2900" dirty="0">
              <a:solidFill>
                <a:schemeClr val="bg2">
                  <a:lumMod val="50000"/>
                </a:schemeClr>
              </a:solidFill>
              <a:latin typeface="Aharoni" panose="02010803020104030203" pitchFamily="2" charset="-79"/>
              <a:cs typeface="Aharoni" panose="02010803020104030203" pitchFamily="2" charset="-79"/>
            </a:endParaRPr>
          </a:p>
          <a:p>
            <a:pPr>
              <a:lnSpc>
                <a:spcPct val="120000"/>
              </a:lnSpc>
            </a:pPr>
            <a:r>
              <a:rPr lang="en-US" sz="3300" dirty="0">
                <a:solidFill>
                  <a:schemeClr val="accent1">
                    <a:lumMod val="75000"/>
                  </a:schemeClr>
                </a:solidFill>
                <a:latin typeface="Aharoni" panose="02010803020104030203" pitchFamily="2" charset="-79"/>
                <a:cs typeface="Aharoni" panose="02010803020104030203" pitchFamily="2" charset="-79"/>
              </a:rPr>
              <a:t>Given the above two different views we must first agree to use common terminologies to properly reflect the goals we are trying to achieve. </a:t>
            </a:r>
            <a:r>
              <a:rPr lang="en-US" sz="3300" dirty="0" err="1">
                <a:solidFill>
                  <a:schemeClr val="accent1">
                    <a:lumMod val="75000"/>
                  </a:schemeClr>
                </a:solidFill>
                <a:latin typeface="Aharoni" panose="02010803020104030203" pitchFamily="2" charset="-79"/>
                <a:cs typeface="Aharoni" panose="02010803020104030203" pitchFamily="2" charset="-79"/>
              </a:rPr>
              <a:t>Ie</a:t>
            </a:r>
            <a:r>
              <a:rPr lang="en-US" sz="3300" dirty="0">
                <a:solidFill>
                  <a:schemeClr val="accent1">
                    <a:lumMod val="75000"/>
                  </a:schemeClr>
                </a:solidFill>
                <a:latin typeface="Aharoni" panose="02010803020104030203" pitchFamily="2" charset="-79"/>
                <a:cs typeface="Aharoni" panose="02010803020104030203" pitchFamily="2" charset="-79"/>
              </a:rPr>
              <a:t>, are we going to use a common TOSCA parser to achieve modularity (option A) or alternatively can we accomplish modularity by unplugging an ONAP component (</a:t>
            </a:r>
            <a:r>
              <a:rPr lang="en-US" sz="3300" dirty="0" err="1">
                <a:solidFill>
                  <a:schemeClr val="accent1">
                    <a:lumMod val="75000"/>
                  </a:schemeClr>
                </a:solidFill>
                <a:latin typeface="Aharoni" panose="02010803020104030203" pitchFamily="2" charset="-79"/>
                <a:cs typeface="Aharoni" panose="02010803020104030203" pitchFamily="2" charset="-79"/>
              </a:rPr>
              <a:t>eg</a:t>
            </a:r>
            <a:r>
              <a:rPr lang="en-US" sz="3300" dirty="0">
                <a:solidFill>
                  <a:schemeClr val="accent1">
                    <a:lumMod val="75000"/>
                  </a:schemeClr>
                </a:solidFill>
                <a:latin typeface="Aharoni" panose="02010803020104030203" pitchFamily="2" charset="-79"/>
                <a:cs typeface="Aharoni" panose="02010803020104030203" pitchFamily="2" charset="-79"/>
              </a:rPr>
              <a:t>, SO, SDNC, A&amp;AI, ..) and plugging in an orchestrator/SDNC/</a:t>
            </a:r>
            <a:r>
              <a:rPr lang="en-US" sz="3300" dirty="0" err="1">
                <a:solidFill>
                  <a:schemeClr val="accent1">
                    <a:lumMod val="75000"/>
                  </a:schemeClr>
                </a:solidFill>
                <a:latin typeface="Aharoni" panose="02010803020104030203" pitchFamily="2" charset="-79"/>
                <a:cs typeface="Aharoni" panose="02010803020104030203" pitchFamily="2" charset="-79"/>
              </a:rPr>
              <a:t>etc</a:t>
            </a:r>
            <a:r>
              <a:rPr lang="en-US" sz="3300" dirty="0">
                <a:solidFill>
                  <a:schemeClr val="accent1">
                    <a:lumMod val="75000"/>
                  </a:schemeClr>
                </a:solidFill>
                <a:latin typeface="Aharoni" panose="02010803020104030203" pitchFamily="2" charset="-79"/>
                <a:cs typeface="Aharoni" panose="02010803020104030203" pitchFamily="2" charset="-79"/>
              </a:rPr>
              <a:t> of operator’s liking (option B)? This is very critical! Whether these two views are mutually exclusive or not is FFS. </a:t>
            </a:r>
          </a:p>
        </p:txBody>
      </p:sp>
      <mc:AlternateContent xmlns:mc="http://schemas.openxmlformats.org/markup-compatibility/2006" xmlns:p14="http://schemas.microsoft.com/office/powerpoint/2010/main">
        <mc:Choice Requires="p14">
          <p:contentPart p14:bwMode="auto" r:id="rId3">
            <p14:nvContentPartPr>
              <p14:cNvPr id="7" name="Ink 6"/>
              <p14:cNvContentPartPr/>
              <p14:nvPr/>
            </p14:nvContentPartPr>
            <p14:xfrm>
              <a:off x="763505" y="1647771"/>
              <a:ext cx="191520" cy="40680"/>
            </p14:xfrm>
          </p:contentPart>
        </mc:Choice>
        <mc:Fallback xmlns="">
          <p:pic>
            <p:nvPicPr>
              <p:cNvPr id="7" name="Ink 6"/>
              <p:cNvPicPr/>
              <p:nvPr/>
            </p:nvPicPr>
            <p:blipFill>
              <a:blip r:embed="rId4"/>
              <a:stretch>
                <a:fillRect/>
              </a:stretch>
            </p:blipFill>
            <p:spPr>
              <a:xfrm>
                <a:off x="751625" y="1635891"/>
                <a:ext cx="215280" cy="64440"/>
              </a:xfrm>
              <a:prstGeom prst="rect">
                <a:avLst/>
              </a:prstGeom>
            </p:spPr>
          </p:pic>
        </mc:Fallback>
      </mc:AlternateContent>
    </p:spTree>
    <p:extLst>
      <p:ext uri="{BB962C8B-B14F-4D97-AF65-F5344CB8AC3E}">
        <p14:creationId xmlns:p14="http://schemas.microsoft.com/office/powerpoint/2010/main" val="3309505561"/>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DD3C20-623D-4743-B12C-20935BAC3593}"/>
              </a:ext>
            </a:extLst>
          </p:cNvPr>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a:extLst>
              <a:ext uri="{FF2B5EF4-FFF2-40B4-BE49-F238E27FC236}">
                <a16:creationId xmlns:a16="http://schemas.microsoft.com/office/drawing/2014/main" id="{8473B972-E980-4D0C-955C-B5A89C9A01F0}"/>
              </a:ext>
            </a:extLst>
          </p:cNvPr>
          <p:cNvSpPr>
            <a:spLocks noGrp="1"/>
          </p:cNvSpPr>
          <p:nvPr>
            <p:ph type="title"/>
          </p:nvPr>
        </p:nvSpPr>
        <p:spPr/>
        <p:txBody>
          <a:bodyPr>
            <a:normAutofit fontScale="90000"/>
          </a:bodyPr>
          <a:lstStyle/>
          <a:p>
            <a:r>
              <a:rPr lang="en-US" dirty="0" smtClean="0"/>
              <a:t>Modularity - What </a:t>
            </a:r>
            <a:r>
              <a:rPr lang="en-US" dirty="0"/>
              <a:t>do we want to </a:t>
            </a:r>
            <a:r>
              <a:rPr lang="en-US" dirty="0" smtClean="0"/>
              <a:t>address? (2/5)</a:t>
            </a:r>
            <a:endParaRPr lang="en-US" dirty="0"/>
          </a:p>
        </p:txBody>
      </p:sp>
      <p:sp>
        <p:nvSpPr>
          <p:cNvPr id="4" name="Text Placeholder 3">
            <a:extLst>
              <a:ext uri="{FF2B5EF4-FFF2-40B4-BE49-F238E27FC236}">
                <a16:creationId xmlns:a16="http://schemas.microsoft.com/office/drawing/2014/main" id="{00CC6F6B-A8CF-44DB-A625-1FBBD7CC209D}"/>
              </a:ext>
            </a:extLst>
          </p:cNvPr>
          <p:cNvSpPr>
            <a:spLocks noGrp="1"/>
          </p:cNvSpPr>
          <p:nvPr>
            <p:ph type="body" sz="quarter" idx="10"/>
          </p:nvPr>
        </p:nvSpPr>
        <p:spPr>
          <a:xfrm>
            <a:off x="152401" y="1074420"/>
            <a:ext cx="11780520" cy="5990058"/>
          </a:xfrm>
        </p:spPr>
        <p:txBody>
          <a:bodyPr>
            <a:normAutofit fontScale="92500" lnSpcReduction="10000"/>
          </a:bodyPr>
          <a:lstStyle/>
          <a:p>
            <a:pPr marL="0" indent="0">
              <a:lnSpc>
                <a:spcPct val="70000"/>
              </a:lnSpc>
              <a:buNone/>
            </a:pPr>
            <a:r>
              <a:rPr lang="en-US" dirty="0">
                <a:solidFill>
                  <a:schemeClr val="accent1">
                    <a:lumMod val="75000"/>
                  </a:schemeClr>
                </a:solidFill>
                <a:latin typeface="Aharoni" panose="02010803020104030203" pitchFamily="2" charset="-79"/>
                <a:cs typeface="Aharoni" panose="02010803020104030203" pitchFamily="2" charset="-79"/>
              </a:rPr>
              <a:t>Technical Comments</a:t>
            </a:r>
          </a:p>
          <a:p>
            <a:pPr>
              <a:lnSpc>
                <a:spcPct val="100000"/>
              </a:lnSpc>
            </a:pPr>
            <a:r>
              <a:rPr lang="en-US" sz="2400" dirty="0" smtClean="0">
                <a:solidFill>
                  <a:schemeClr val="accent1">
                    <a:lumMod val="75000"/>
                  </a:schemeClr>
                </a:solidFill>
                <a:latin typeface="Aharoni" panose="02010803020104030203" pitchFamily="2" charset="-79"/>
                <a:cs typeface="Aharoni" panose="02010803020104030203" pitchFamily="2" charset="-79"/>
              </a:rPr>
              <a:t>Need to avoid duplicated </a:t>
            </a:r>
            <a:r>
              <a:rPr lang="en-US" sz="2400" dirty="0">
                <a:solidFill>
                  <a:schemeClr val="accent1">
                    <a:lumMod val="75000"/>
                  </a:schemeClr>
                </a:solidFill>
                <a:latin typeface="Aharoni" panose="02010803020104030203" pitchFamily="2" charset="-79"/>
                <a:cs typeface="Aharoni" panose="02010803020104030203" pitchFamily="2" charset="-79"/>
              </a:rPr>
              <a:t>effort to solve the same </a:t>
            </a:r>
            <a:r>
              <a:rPr lang="en-US" sz="2400" dirty="0" smtClean="0">
                <a:solidFill>
                  <a:schemeClr val="accent1">
                    <a:lumMod val="75000"/>
                  </a:schemeClr>
                </a:solidFill>
                <a:latin typeface="Aharoni" panose="02010803020104030203" pitchFamily="2" charset="-79"/>
                <a:cs typeface="Aharoni" panose="02010803020104030203" pitchFamily="2" charset="-79"/>
              </a:rPr>
              <a:t>problem (</a:t>
            </a:r>
            <a:r>
              <a:rPr lang="en-US" sz="2400" dirty="0" err="1" smtClean="0">
                <a:solidFill>
                  <a:schemeClr val="accent1">
                    <a:lumMod val="75000"/>
                  </a:schemeClr>
                </a:solidFill>
                <a:latin typeface="Aharoni" panose="02010803020104030203" pitchFamily="2" charset="-79"/>
                <a:cs typeface="Aharoni" panose="02010803020104030203" pitchFamily="2" charset="-79"/>
              </a:rPr>
              <a:t>eg</a:t>
            </a:r>
            <a:r>
              <a:rPr lang="en-US" sz="2400" dirty="0" smtClean="0">
                <a:solidFill>
                  <a:schemeClr val="accent1">
                    <a:lumMod val="75000"/>
                  </a:schemeClr>
                </a:solidFill>
                <a:latin typeface="Aharoni" panose="02010803020104030203" pitchFamily="2" charset="-79"/>
                <a:cs typeface="Aharoni" panose="02010803020104030203" pitchFamily="2" charset="-79"/>
              </a:rPr>
              <a:t>, having multiple TOSCA parsers in ONAP adds unnecessary complexity). </a:t>
            </a:r>
            <a:endParaRPr lang="en-US" sz="2400" dirty="0">
              <a:solidFill>
                <a:schemeClr val="accent1">
                  <a:lumMod val="75000"/>
                </a:schemeClr>
              </a:solidFill>
              <a:latin typeface="Aharoni" panose="02010803020104030203" pitchFamily="2" charset="-79"/>
              <a:cs typeface="Aharoni" panose="02010803020104030203" pitchFamily="2" charset="-79"/>
            </a:endParaRPr>
          </a:p>
          <a:p>
            <a:pPr marL="914400" lvl="2" indent="-457200">
              <a:lnSpc>
                <a:spcPct val="100000"/>
              </a:lnSpc>
              <a:spcBef>
                <a:spcPts val="1000"/>
              </a:spcBef>
              <a:buFont typeface="Courier New" panose="02070309020205020404" pitchFamily="49" charset="0"/>
              <a:buChar char="o"/>
            </a:pPr>
            <a:r>
              <a:rPr lang="en-US" dirty="0">
                <a:solidFill>
                  <a:schemeClr val="accent1">
                    <a:lumMod val="75000"/>
                  </a:schemeClr>
                </a:solidFill>
                <a:latin typeface="Aharoni" panose="02010803020104030203" pitchFamily="2" charset="-79"/>
                <a:cs typeface="Aharoni" panose="02010803020104030203" pitchFamily="2" charset="-79"/>
              </a:rPr>
              <a:t>Can’t we redesign the ONAP system having a single (common) parser? If so, what would be the implications of this change on other ONAP components, the ones that rely on parser’s functionality? </a:t>
            </a:r>
          </a:p>
          <a:p>
            <a:pPr marL="914400" lvl="2" indent="-457200">
              <a:lnSpc>
                <a:spcPct val="100000"/>
              </a:lnSpc>
              <a:spcBef>
                <a:spcPts val="1000"/>
              </a:spcBef>
              <a:buFont typeface="Courier New" panose="02070309020205020404" pitchFamily="49" charset="0"/>
              <a:buChar char="o"/>
            </a:pPr>
            <a:r>
              <a:rPr lang="en-US" dirty="0">
                <a:solidFill>
                  <a:schemeClr val="accent1">
                    <a:lumMod val="75000"/>
                  </a:schemeClr>
                </a:solidFill>
                <a:latin typeface="Aharoni" panose="02010803020104030203" pitchFamily="2" charset="-79"/>
                <a:cs typeface="Aharoni" panose="02010803020104030203" pitchFamily="2" charset="-79"/>
              </a:rPr>
              <a:t>Using a single (common) TOSCA parser would help eliminate any incompatibility issues. This may have to do more with ONAP commonality than modularity.</a:t>
            </a:r>
          </a:p>
          <a:p>
            <a:pPr marL="914400" lvl="2" indent="-457200">
              <a:lnSpc>
                <a:spcPct val="100000"/>
              </a:lnSpc>
              <a:spcBef>
                <a:spcPts val="1000"/>
              </a:spcBef>
              <a:buFont typeface="Courier New" panose="02070309020205020404" pitchFamily="49" charset="0"/>
              <a:buChar char="o"/>
            </a:pPr>
            <a:r>
              <a:rPr lang="en-US" dirty="0">
                <a:solidFill>
                  <a:schemeClr val="accent1">
                    <a:lumMod val="75000"/>
                  </a:schemeClr>
                </a:solidFill>
                <a:latin typeface="Aharoni" panose="02010803020104030203" pitchFamily="2" charset="-79"/>
                <a:cs typeface="Aharoni" panose="02010803020104030203" pitchFamily="2" charset="-79"/>
              </a:rPr>
              <a:t>Rather than analyzing various parser implementation options for a much wider deployment scenarios we may want to identify the low-hanging fruit (at least as part of our short-term focus for the next release or so</a:t>
            </a:r>
            <a:r>
              <a:rPr lang="en-US" dirty="0" smtClean="0">
                <a:solidFill>
                  <a:schemeClr val="accent1">
                    <a:lumMod val="75000"/>
                  </a:schemeClr>
                </a:solidFill>
                <a:latin typeface="Aharoni" panose="02010803020104030203" pitchFamily="2" charset="-79"/>
                <a:cs typeface="Aharoni" panose="02010803020104030203" pitchFamily="2" charset="-79"/>
              </a:rPr>
              <a:t>).</a:t>
            </a:r>
          </a:p>
          <a:p>
            <a:pPr marL="457200" lvl="1" indent="-457200">
              <a:lnSpc>
                <a:spcPct val="100000"/>
              </a:lnSpc>
              <a:spcBef>
                <a:spcPts val="1000"/>
              </a:spcBef>
              <a:buFont typeface="Arial" panose="020B0604020202020204" pitchFamily="34" charset="0"/>
              <a:buChar char="•"/>
            </a:pPr>
            <a:r>
              <a:rPr lang="en-US" dirty="0">
                <a:solidFill>
                  <a:schemeClr val="accent1">
                    <a:lumMod val="75000"/>
                  </a:schemeClr>
                </a:solidFill>
                <a:latin typeface="Aharoni" panose="02010803020104030203" pitchFamily="2" charset="-79"/>
                <a:cs typeface="Aharoni" panose="02010803020104030203" pitchFamily="2" charset="-79"/>
              </a:rPr>
              <a:t>Pending question: What are the key ONAP components (from operators’ point of view) that need to be modularized? Tentatively agreed to start with SO (led by Seshu). </a:t>
            </a:r>
            <a:endParaRPr lang="en-US" dirty="0" smtClean="0">
              <a:solidFill>
                <a:schemeClr val="accent1">
                  <a:lumMod val="75000"/>
                </a:schemeClr>
              </a:solidFill>
              <a:latin typeface="Aharoni" panose="02010803020104030203" pitchFamily="2" charset="-79"/>
              <a:cs typeface="Aharoni" panose="02010803020104030203" pitchFamily="2" charset="-79"/>
            </a:endParaRPr>
          </a:p>
          <a:p>
            <a:pPr marL="457200" lvl="1" indent="-457200">
              <a:lnSpc>
                <a:spcPct val="100000"/>
              </a:lnSpc>
              <a:spcBef>
                <a:spcPts val="1000"/>
              </a:spcBef>
              <a:buFont typeface="Arial" panose="020B0604020202020204" pitchFamily="34" charset="0"/>
              <a:buChar char="•"/>
            </a:pPr>
            <a:r>
              <a:rPr lang="en-US" dirty="0" smtClean="0">
                <a:solidFill>
                  <a:schemeClr val="accent1">
                    <a:lumMod val="75000"/>
                  </a:schemeClr>
                </a:solidFill>
                <a:latin typeface="Aharoni" panose="02010803020104030203" pitchFamily="2" charset="-79"/>
                <a:cs typeface="Aharoni" panose="02010803020104030203" pitchFamily="2" charset="-79"/>
              </a:rPr>
              <a:t>Modularization </a:t>
            </a:r>
            <a:r>
              <a:rPr lang="en-US" dirty="0">
                <a:solidFill>
                  <a:schemeClr val="accent1">
                    <a:lumMod val="75000"/>
                  </a:schemeClr>
                </a:solidFill>
                <a:latin typeface="Aharoni" panose="02010803020104030203" pitchFamily="2" charset="-79"/>
                <a:cs typeface="Aharoni" panose="02010803020104030203" pitchFamily="2" charset="-79"/>
              </a:rPr>
              <a:t>of other components will happen over time once there is enough interest from community and proper resources are committed from participating projects/PTLs.</a:t>
            </a:r>
          </a:p>
          <a:p>
            <a:pPr marL="914400" lvl="2" indent="-457200">
              <a:lnSpc>
                <a:spcPct val="100000"/>
              </a:lnSpc>
              <a:spcBef>
                <a:spcPts val="1000"/>
              </a:spcBef>
              <a:buFont typeface="Courier New" panose="02070309020205020404" pitchFamily="49" charset="0"/>
              <a:buChar char="o"/>
            </a:pPr>
            <a:endParaRPr lang="en-US" dirty="0">
              <a:solidFill>
                <a:schemeClr val="accent1">
                  <a:lumMod val="75000"/>
                </a:schemeClr>
              </a:solidFill>
              <a:latin typeface="Aharoni" panose="02010803020104030203" pitchFamily="2" charset="-79"/>
              <a:cs typeface="Aharoni" panose="02010803020104030203" pitchFamily="2" charset="-79"/>
            </a:endParaRPr>
          </a:p>
        </p:txBody>
      </p:sp>
      <mc:AlternateContent xmlns:mc="http://schemas.openxmlformats.org/markup-compatibility/2006" xmlns:p14="http://schemas.microsoft.com/office/powerpoint/2010/main">
        <mc:Choice Requires="p14">
          <p:contentPart p14:bwMode="auto" r:id="rId2">
            <p14:nvContentPartPr>
              <p14:cNvPr id="7" name="Ink 6"/>
              <p14:cNvContentPartPr/>
              <p14:nvPr/>
            </p14:nvContentPartPr>
            <p14:xfrm>
              <a:off x="955025" y="1769691"/>
              <a:ext cx="191520" cy="40680"/>
            </p14:xfrm>
          </p:contentPart>
        </mc:Choice>
        <mc:Fallback xmlns="">
          <p:pic>
            <p:nvPicPr>
              <p:cNvPr id="7" name="Ink 6"/>
              <p:cNvPicPr/>
              <p:nvPr/>
            </p:nvPicPr>
            <p:blipFill>
              <a:blip r:embed="rId3"/>
              <a:stretch>
                <a:fillRect/>
              </a:stretch>
            </p:blipFill>
            <p:spPr>
              <a:xfrm>
                <a:off x="943145" y="1757811"/>
                <a:ext cx="215280" cy="64440"/>
              </a:xfrm>
              <a:prstGeom prst="rect">
                <a:avLst/>
              </a:prstGeom>
            </p:spPr>
          </p:pic>
        </mc:Fallback>
      </mc:AlternateContent>
    </p:spTree>
    <p:extLst>
      <p:ext uri="{BB962C8B-B14F-4D97-AF65-F5344CB8AC3E}">
        <p14:creationId xmlns:p14="http://schemas.microsoft.com/office/powerpoint/2010/main" val="2945082333"/>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DD3C20-623D-4743-B12C-20935BAC3593}"/>
              </a:ext>
            </a:extLst>
          </p:cNvPr>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a:extLst>
              <a:ext uri="{FF2B5EF4-FFF2-40B4-BE49-F238E27FC236}">
                <a16:creationId xmlns:a16="http://schemas.microsoft.com/office/drawing/2014/main" id="{8473B972-E980-4D0C-955C-B5A89C9A01F0}"/>
              </a:ext>
            </a:extLst>
          </p:cNvPr>
          <p:cNvSpPr>
            <a:spLocks noGrp="1"/>
          </p:cNvSpPr>
          <p:nvPr>
            <p:ph type="title"/>
          </p:nvPr>
        </p:nvSpPr>
        <p:spPr/>
        <p:txBody>
          <a:bodyPr>
            <a:normAutofit fontScale="90000"/>
          </a:bodyPr>
          <a:lstStyle/>
          <a:p>
            <a:r>
              <a:rPr lang="en-US" dirty="0" smtClean="0"/>
              <a:t>Modularity - What </a:t>
            </a:r>
            <a:r>
              <a:rPr lang="en-US" dirty="0"/>
              <a:t>do we want to </a:t>
            </a:r>
            <a:r>
              <a:rPr lang="en-US" dirty="0" smtClean="0"/>
              <a:t>address? (</a:t>
            </a:r>
            <a:r>
              <a:rPr lang="en-US" dirty="0"/>
              <a:t>3</a:t>
            </a:r>
            <a:r>
              <a:rPr lang="en-US" dirty="0" smtClean="0"/>
              <a:t>/5)</a:t>
            </a:r>
            <a:endParaRPr lang="en-US" dirty="0"/>
          </a:p>
        </p:txBody>
      </p:sp>
      <p:sp>
        <p:nvSpPr>
          <p:cNvPr id="4" name="Text Placeholder 3">
            <a:extLst>
              <a:ext uri="{FF2B5EF4-FFF2-40B4-BE49-F238E27FC236}">
                <a16:creationId xmlns:a16="http://schemas.microsoft.com/office/drawing/2014/main" id="{00CC6F6B-A8CF-44DB-A625-1FBBD7CC209D}"/>
              </a:ext>
            </a:extLst>
          </p:cNvPr>
          <p:cNvSpPr>
            <a:spLocks noGrp="1"/>
          </p:cNvSpPr>
          <p:nvPr>
            <p:ph type="body" sz="quarter" idx="10"/>
          </p:nvPr>
        </p:nvSpPr>
        <p:spPr>
          <a:xfrm>
            <a:off x="0" y="1098116"/>
            <a:ext cx="11955780" cy="5959159"/>
          </a:xfrm>
        </p:spPr>
        <p:txBody>
          <a:bodyPr>
            <a:normAutofit lnSpcReduction="10000"/>
          </a:bodyPr>
          <a:lstStyle/>
          <a:p>
            <a:pPr marL="0" indent="0">
              <a:lnSpc>
                <a:spcPct val="80000"/>
              </a:lnSpc>
              <a:buNone/>
            </a:pPr>
            <a:r>
              <a:rPr lang="en-US" dirty="0">
                <a:solidFill>
                  <a:schemeClr val="accent1">
                    <a:lumMod val="75000"/>
                  </a:schemeClr>
                </a:solidFill>
                <a:latin typeface="Aharoni" panose="02010803020104030203" pitchFamily="2" charset="-79"/>
                <a:cs typeface="Aharoni" panose="02010803020104030203" pitchFamily="2" charset="-79"/>
              </a:rPr>
              <a:t>Technical Comments (cont’d)</a:t>
            </a:r>
          </a:p>
          <a:p>
            <a:r>
              <a:rPr lang="en-US" sz="2400" dirty="0">
                <a:solidFill>
                  <a:schemeClr val="accent1">
                    <a:lumMod val="75000"/>
                  </a:schemeClr>
                </a:solidFill>
                <a:latin typeface="Aharoni" panose="02010803020104030203" pitchFamily="2" charset="-79"/>
                <a:cs typeface="Aharoni" panose="02010803020104030203" pitchFamily="2" charset="-79"/>
              </a:rPr>
              <a:t>Different versions of the same imported component</a:t>
            </a:r>
          </a:p>
          <a:p>
            <a:pPr marL="914400" lvl="2" indent="-457200">
              <a:lnSpc>
                <a:spcPct val="100000"/>
              </a:lnSpc>
              <a:spcBef>
                <a:spcPts val="1000"/>
              </a:spcBef>
              <a:buFont typeface="Courier New" panose="02070309020205020404" pitchFamily="49" charset="0"/>
              <a:buChar char="o"/>
            </a:pPr>
            <a:r>
              <a:rPr lang="en-US" sz="1900" dirty="0">
                <a:solidFill>
                  <a:schemeClr val="accent1">
                    <a:lumMod val="75000"/>
                  </a:schemeClr>
                </a:solidFill>
                <a:latin typeface="Aharoni" panose="02010803020104030203" pitchFamily="2" charset="-79"/>
                <a:cs typeface="Aharoni" panose="02010803020104030203" pitchFamily="2" charset="-79"/>
              </a:rPr>
              <a:t>An example imported component could be DB but we should standardize many common components within the framework.</a:t>
            </a:r>
          </a:p>
          <a:p>
            <a:pPr marL="914400" lvl="2" indent="-457200">
              <a:lnSpc>
                <a:spcPct val="100000"/>
              </a:lnSpc>
              <a:spcBef>
                <a:spcPts val="1000"/>
              </a:spcBef>
              <a:buFont typeface="Courier New" panose="02070309020205020404" pitchFamily="49" charset="0"/>
              <a:buChar char="o"/>
            </a:pPr>
            <a:r>
              <a:rPr lang="en-US" sz="1900" dirty="0">
                <a:solidFill>
                  <a:schemeClr val="accent1">
                    <a:lumMod val="75000"/>
                  </a:schemeClr>
                </a:solidFill>
                <a:latin typeface="Aharoni" panose="02010803020104030203" pitchFamily="2" charset="-79"/>
                <a:cs typeface="Aharoni" panose="02010803020104030203" pitchFamily="2" charset="-79"/>
              </a:rPr>
              <a:t>What version (or a range of versions) of a software package we want to use and have a clear understanding of what impact of an upgraded version is going to have on the entire system. </a:t>
            </a:r>
          </a:p>
          <a:p>
            <a:pPr marL="914400" lvl="2" indent="-457200">
              <a:lnSpc>
                <a:spcPct val="100000"/>
              </a:lnSpc>
              <a:spcBef>
                <a:spcPts val="1000"/>
              </a:spcBef>
              <a:buFont typeface="Courier New" panose="02070309020205020404" pitchFamily="49" charset="0"/>
              <a:buChar char="o"/>
            </a:pPr>
            <a:r>
              <a:rPr lang="en-US" sz="1900" dirty="0" err="1">
                <a:solidFill>
                  <a:schemeClr val="accent1">
                    <a:lumMod val="75000"/>
                  </a:schemeClr>
                </a:solidFill>
                <a:latin typeface="Aharoni" panose="02010803020104030203" pitchFamily="2" charset="-79"/>
                <a:cs typeface="Aharoni" panose="02010803020104030203" pitchFamily="2" charset="-79"/>
              </a:rPr>
              <a:t>Eg</a:t>
            </a:r>
            <a:r>
              <a:rPr lang="en-US" sz="1900" dirty="0">
                <a:solidFill>
                  <a:schemeClr val="accent1">
                    <a:lumMod val="75000"/>
                  </a:schemeClr>
                </a:solidFill>
                <a:latin typeface="Aharoni" panose="02010803020104030203" pitchFamily="2" charset="-79"/>
                <a:cs typeface="Aharoni" panose="02010803020104030203" pitchFamily="2" charset="-79"/>
              </a:rPr>
              <a:t>, if we’re going to upgrade the same </a:t>
            </a:r>
            <a:r>
              <a:rPr lang="en-US" sz="1900" dirty="0" err="1">
                <a:solidFill>
                  <a:schemeClr val="accent1">
                    <a:lumMod val="75000"/>
                  </a:schemeClr>
                </a:solidFill>
                <a:latin typeface="Aharoni" panose="02010803020104030203" pitchFamily="2" charset="-79"/>
                <a:cs typeface="Aharoni" panose="02010803020104030203" pitchFamily="2" charset="-79"/>
              </a:rPr>
              <a:t>tosca</a:t>
            </a:r>
            <a:r>
              <a:rPr lang="en-US" sz="1900" dirty="0">
                <a:solidFill>
                  <a:schemeClr val="accent1">
                    <a:lumMod val="75000"/>
                  </a:schemeClr>
                </a:solidFill>
                <a:latin typeface="Aharoni" panose="02010803020104030203" pitchFamily="2" charset="-79"/>
                <a:cs typeface="Aharoni" panose="02010803020104030203" pitchFamily="2" charset="-79"/>
              </a:rPr>
              <a:t> parser to the next version and there are multiple components already using it (as a common service). How is this new version going to impact the functionality of the other components? This has to be coordinated carefully across all affected components so that we can eliminate any impact on the entire ONAP system. </a:t>
            </a:r>
          </a:p>
          <a:p>
            <a:pPr marL="914400" lvl="2" indent="-457200">
              <a:lnSpc>
                <a:spcPct val="100000"/>
              </a:lnSpc>
              <a:spcBef>
                <a:spcPts val="1000"/>
              </a:spcBef>
              <a:buFont typeface="Courier New" panose="02070309020205020404" pitchFamily="49" charset="0"/>
              <a:buChar char="o"/>
            </a:pPr>
            <a:r>
              <a:rPr lang="en-US" sz="1900" dirty="0">
                <a:solidFill>
                  <a:schemeClr val="accent1">
                    <a:lumMod val="75000"/>
                  </a:schemeClr>
                </a:solidFill>
                <a:latin typeface="Aharoni" panose="02010803020104030203" pitchFamily="2" charset="-79"/>
                <a:cs typeface="Aharoni" panose="02010803020104030203" pitchFamily="2" charset="-79"/>
              </a:rPr>
              <a:t>This is true for the DB as well. OOM is using </a:t>
            </a:r>
            <a:r>
              <a:rPr lang="en-US" sz="1900" dirty="0" err="1">
                <a:solidFill>
                  <a:schemeClr val="accent1">
                    <a:lumMod val="75000"/>
                  </a:schemeClr>
                </a:solidFill>
                <a:latin typeface="Aharoni" panose="02010803020104030203" pitchFamily="2" charset="-79"/>
                <a:cs typeface="Aharoni" panose="02010803020104030203" pitchFamily="2" charset="-79"/>
              </a:rPr>
              <a:t>DBaaS</a:t>
            </a:r>
            <a:r>
              <a:rPr lang="en-US" sz="1900" dirty="0">
                <a:solidFill>
                  <a:schemeClr val="accent1">
                    <a:lumMod val="75000"/>
                  </a:schemeClr>
                </a:solidFill>
                <a:latin typeface="Aharoni" panose="02010803020104030203" pitchFamily="2" charset="-79"/>
                <a:cs typeface="Aharoni" panose="02010803020104030203" pitchFamily="2" charset="-79"/>
              </a:rPr>
              <a:t> which will follow a similar logic </a:t>
            </a:r>
            <a:r>
              <a:rPr lang="en-US" sz="1900" dirty="0" err="1">
                <a:solidFill>
                  <a:schemeClr val="accent1">
                    <a:lumMod val="75000"/>
                  </a:schemeClr>
                </a:solidFill>
                <a:latin typeface="Aharoni" panose="02010803020104030203" pitchFamily="2" charset="-79"/>
                <a:cs typeface="Aharoni" panose="02010803020104030203" pitchFamily="2" charset="-79"/>
              </a:rPr>
              <a:t>wrt</a:t>
            </a:r>
            <a:r>
              <a:rPr lang="en-US" sz="1900" dirty="0">
                <a:solidFill>
                  <a:schemeClr val="accent1">
                    <a:lumMod val="75000"/>
                  </a:schemeClr>
                </a:solidFill>
                <a:latin typeface="Aharoni" panose="02010803020104030203" pitchFamily="2" charset="-79"/>
                <a:cs typeface="Aharoni" panose="02010803020104030203" pitchFamily="2" charset="-79"/>
              </a:rPr>
              <a:t> version upgrade. Each component uses its own DB where it is well-coordinated with other components through </a:t>
            </a:r>
            <a:r>
              <a:rPr lang="en-US" sz="1900" dirty="0" err="1">
                <a:solidFill>
                  <a:schemeClr val="accent1">
                    <a:lumMod val="75000"/>
                  </a:schemeClr>
                </a:solidFill>
                <a:latin typeface="Aharoni" panose="02010803020104030203" pitchFamily="2" charset="-79"/>
                <a:cs typeface="Aharoni" panose="02010803020104030203" pitchFamily="2" charset="-79"/>
              </a:rPr>
              <a:t>DBaaS</a:t>
            </a:r>
            <a:r>
              <a:rPr lang="en-US" sz="1900" dirty="0">
                <a:solidFill>
                  <a:schemeClr val="accent1">
                    <a:lumMod val="75000"/>
                  </a:schemeClr>
                </a:solidFill>
                <a:latin typeface="Aharoni" panose="02010803020104030203" pitchFamily="2" charset="-79"/>
                <a:cs typeface="Aharoni" panose="02010803020104030203" pitchFamily="2" charset="-79"/>
              </a:rPr>
              <a:t> as a common service.</a:t>
            </a:r>
          </a:p>
          <a:p>
            <a:pPr marL="914400" lvl="2" indent="-457200">
              <a:lnSpc>
                <a:spcPct val="100000"/>
              </a:lnSpc>
              <a:spcBef>
                <a:spcPts val="1000"/>
              </a:spcBef>
              <a:buFont typeface="Courier New" panose="02070309020205020404" pitchFamily="49" charset="0"/>
              <a:buChar char="o"/>
            </a:pPr>
            <a:r>
              <a:rPr lang="en-US" sz="1900" dirty="0">
                <a:solidFill>
                  <a:schemeClr val="accent1">
                    <a:lumMod val="75000"/>
                  </a:schemeClr>
                </a:solidFill>
                <a:latin typeface="Aharoni" panose="02010803020104030203" pitchFamily="2" charset="-79"/>
                <a:cs typeface="Aharoni" panose="02010803020104030203" pitchFamily="2" charset="-79"/>
              </a:rPr>
              <a:t>If </a:t>
            </a:r>
            <a:r>
              <a:rPr lang="en-US" sz="1900" dirty="0" err="1">
                <a:solidFill>
                  <a:schemeClr val="accent1">
                    <a:lumMod val="75000"/>
                  </a:schemeClr>
                </a:solidFill>
                <a:latin typeface="Aharoni" panose="02010803020104030203" pitchFamily="2" charset="-79"/>
                <a:cs typeface="Aharoni" panose="02010803020104030203" pitchFamily="2" charset="-79"/>
              </a:rPr>
              <a:t>tosca</a:t>
            </a:r>
            <a:r>
              <a:rPr lang="en-US" sz="1900" dirty="0">
                <a:solidFill>
                  <a:schemeClr val="accent1">
                    <a:lumMod val="75000"/>
                  </a:schemeClr>
                </a:solidFill>
                <a:latin typeface="Aharoni" panose="02010803020104030203" pitchFamily="2" charset="-79"/>
                <a:cs typeface="Aharoni" panose="02010803020104030203" pitchFamily="2" charset="-79"/>
              </a:rPr>
              <a:t> parser is upgraded to a new version and impacts multiple components, are we going to force all these components to be upgraded in one release, multiple releases? How? This is FFS.</a:t>
            </a:r>
          </a:p>
          <a:p>
            <a:r>
              <a:rPr lang="en-US" sz="2200" dirty="0">
                <a:solidFill>
                  <a:schemeClr val="accent1">
                    <a:lumMod val="75000"/>
                  </a:schemeClr>
                </a:solidFill>
                <a:latin typeface="Aharoni" panose="02010803020104030203" pitchFamily="2" charset="-79"/>
                <a:cs typeface="Aharoni" panose="02010803020104030203" pitchFamily="2" charset="-79"/>
              </a:rPr>
              <a:t>The work on interface versioning is already in progress in ONAP. The discussion we’re having here on versioning of software components would complement that work</a:t>
            </a:r>
            <a:r>
              <a:rPr lang="en-US" sz="2200" dirty="0" smtClean="0">
                <a:solidFill>
                  <a:schemeClr val="accent1">
                    <a:lumMod val="75000"/>
                  </a:schemeClr>
                </a:solidFill>
                <a:latin typeface="Aharoni" panose="02010803020104030203" pitchFamily="2" charset="-79"/>
                <a:cs typeface="Aharoni" panose="02010803020104030203" pitchFamily="2" charset="-79"/>
              </a:rPr>
              <a:t>.</a:t>
            </a:r>
            <a:endParaRPr lang="en-US" sz="2200" dirty="0">
              <a:solidFill>
                <a:schemeClr val="accent1">
                  <a:lumMod val="75000"/>
                </a:schemeClr>
              </a:solidFill>
              <a:latin typeface="Aharoni" panose="02010803020104030203" pitchFamily="2" charset="-79"/>
              <a:cs typeface="Aharoni" panose="02010803020104030203" pitchFamily="2" charset="-79"/>
            </a:endParaRPr>
          </a:p>
        </p:txBody>
      </p:sp>
      <mc:AlternateContent xmlns:mc="http://schemas.openxmlformats.org/markup-compatibility/2006" xmlns:p14="http://schemas.microsoft.com/office/powerpoint/2010/main">
        <mc:Choice Requires="p14">
          <p:contentPart p14:bwMode="auto" r:id="rId3">
            <p14:nvContentPartPr>
              <p14:cNvPr id="7" name="Ink 6"/>
              <p14:cNvContentPartPr/>
              <p14:nvPr/>
            </p14:nvContentPartPr>
            <p14:xfrm>
              <a:off x="1403585" y="1876371"/>
              <a:ext cx="191520" cy="40680"/>
            </p14:xfrm>
          </p:contentPart>
        </mc:Choice>
        <mc:Fallback xmlns="">
          <p:pic>
            <p:nvPicPr>
              <p:cNvPr id="7" name="Ink 6"/>
              <p:cNvPicPr/>
              <p:nvPr/>
            </p:nvPicPr>
            <p:blipFill>
              <a:blip r:embed="rId4"/>
              <a:stretch>
                <a:fillRect/>
              </a:stretch>
            </p:blipFill>
            <p:spPr>
              <a:xfrm>
                <a:off x="1391705" y="1864491"/>
                <a:ext cx="215280" cy="64440"/>
              </a:xfrm>
              <a:prstGeom prst="rect">
                <a:avLst/>
              </a:prstGeom>
            </p:spPr>
          </p:pic>
        </mc:Fallback>
      </mc:AlternateContent>
    </p:spTree>
    <p:extLst>
      <p:ext uri="{BB962C8B-B14F-4D97-AF65-F5344CB8AC3E}">
        <p14:creationId xmlns:p14="http://schemas.microsoft.com/office/powerpoint/2010/main" val="3549784172"/>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DD3C20-623D-4743-B12C-20935BAC3593}"/>
              </a:ext>
            </a:extLst>
          </p:cNvPr>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a:extLst>
              <a:ext uri="{FF2B5EF4-FFF2-40B4-BE49-F238E27FC236}">
                <a16:creationId xmlns:a16="http://schemas.microsoft.com/office/drawing/2014/main" id="{8473B972-E980-4D0C-955C-B5A89C9A01F0}"/>
              </a:ext>
            </a:extLst>
          </p:cNvPr>
          <p:cNvSpPr>
            <a:spLocks noGrp="1"/>
          </p:cNvSpPr>
          <p:nvPr>
            <p:ph type="title"/>
          </p:nvPr>
        </p:nvSpPr>
        <p:spPr/>
        <p:txBody>
          <a:bodyPr>
            <a:normAutofit fontScale="90000"/>
          </a:bodyPr>
          <a:lstStyle/>
          <a:p>
            <a:r>
              <a:rPr lang="en-US" dirty="0" smtClean="0"/>
              <a:t>Modularity - What </a:t>
            </a:r>
            <a:r>
              <a:rPr lang="en-US" dirty="0"/>
              <a:t>do we want to </a:t>
            </a:r>
            <a:r>
              <a:rPr lang="en-US" dirty="0" smtClean="0"/>
              <a:t>address? (</a:t>
            </a:r>
            <a:r>
              <a:rPr lang="en-US" dirty="0"/>
              <a:t>4</a:t>
            </a:r>
            <a:r>
              <a:rPr lang="en-US" dirty="0" smtClean="0"/>
              <a:t>/5)</a:t>
            </a:r>
            <a:endParaRPr lang="en-US" dirty="0"/>
          </a:p>
        </p:txBody>
      </p:sp>
      <p:sp>
        <p:nvSpPr>
          <p:cNvPr id="4" name="Text Placeholder 3">
            <a:extLst>
              <a:ext uri="{FF2B5EF4-FFF2-40B4-BE49-F238E27FC236}">
                <a16:creationId xmlns:a16="http://schemas.microsoft.com/office/drawing/2014/main" id="{00CC6F6B-A8CF-44DB-A625-1FBBD7CC209D}"/>
              </a:ext>
            </a:extLst>
          </p:cNvPr>
          <p:cNvSpPr>
            <a:spLocks noGrp="1"/>
          </p:cNvSpPr>
          <p:nvPr>
            <p:ph type="body" sz="quarter" idx="10"/>
          </p:nvPr>
        </p:nvSpPr>
        <p:spPr>
          <a:xfrm>
            <a:off x="314324" y="1138238"/>
            <a:ext cx="11506837" cy="5543916"/>
          </a:xfrm>
        </p:spPr>
        <p:txBody>
          <a:bodyPr>
            <a:normAutofit lnSpcReduction="10000"/>
          </a:bodyPr>
          <a:lstStyle/>
          <a:p>
            <a:pPr marL="0" indent="0">
              <a:buNone/>
            </a:pPr>
            <a:r>
              <a:rPr lang="en-US" sz="3000" dirty="0">
                <a:solidFill>
                  <a:schemeClr val="accent1">
                    <a:lumMod val="75000"/>
                  </a:schemeClr>
                </a:solidFill>
                <a:latin typeface="Aharoni" panose="02010803020104030203" pitchFamily="2" charset="-79"/>
                <a:cs typeface="Aharoni" panose="02010803020104030203" pitchFamily="2" charset="-79"/>
              </a:rPr>
              <a:t>Technical Comments (cont’d)</a:t>
            </a:r>
          </a:p>
          <a:p>
            <a:r>
              <a:rPr lang="en-US" sz="2400" dirty="0">
                <a:solidFill>
                  <a:schemeClr val="accent1">
                    <a:lumMod val="75000"/>
                  </a:schemeClr>
                </a:solidFill>
                <a:latin typeface="Aharoni" panose="02010803020104030203" pitchFamily="2" charset="-79"/>
                <a:cs typeface="Aharoni" panose="02010803020104030203" pitchFamily="2" charset="-79"/>
              </a:rPr>
              <a:t>Enabling differentiators (operator, vendors)</a:t>
            </a:r>
          </a:p>
          <a:p>
            <a:pPr marL="800100" lvl="2" indent="-342900">
              <a:lnSpc>
                <a:spcPct val="110000"/>
              </a:lnSpc>
              <a:spcBef>
                <a:spcPts val="1000"/>
              </a:spcBef>
              <a:buFont typeface="Courier New" panose="02070309020205020404" pitchFamily="49" charset="0"/>
              <a:buChar char="o"/>
            </a:pPr>
            <a:r>
              <a:rPr lang="en-US" sz="2100" dirty="0">
                <a:solidFill>
                  <a:schemeClr val="accent1">
                    <a:lumMod val="75000"/>
                  </a:schemeClr>
                </a:solidFill>
                <a:latin typeface="Aharoni" panose="02010803020104030203" pitchFamily="2" charset="-79"/>
                <a:cs typeface="Aharoni" panose="02010803020104030203" pitchFamily="2" charset="-79"/>
              </a:rPr>
              <a:t>This item seems to be more related to the two views (option A vs option B) mentioned </a:t>
            </a:r>
            <a:r>
              <a:rPr lang="en-US" sz="2100" dirty="0" smtClean="0">
                <a:solidFill>
                  <a:schemeClr val="accent1">
                    <a:lumMod val="75000"/>
                  </a:schemeClr>
                </a:solidFill>
                <a:latin typeface="Aharoni" panose="02010803020104030203" pitchFamily="2" charset="-79"/>
                <a:cs typeface="Aharoni" panose="02010803020104030203" pitchFamily="2" charset="-79"/>
              </a:rPr>
              <a:t>earlier. </a:t>
            </a:r>
            <a:r>
              <a:rPr lang="en-US" sz="2100" dirty="0">
                <a:solidFill>
                  <a:schemeClr val="accent1">
                    <a:lumMod val="75000"/>
                  </a:schemeClr>
                </a:solidFill>
                <a:latin typeface="Aharoni" panose="02010803020104030203" pitchFamily="2" charset="-79"/>
                <a:cs typeface="Aharoni" panose="02010803020104030203" pitchFamily="2" charset="-79"/>
              </a:rPr>
              <a:t>However, we should </a:t>
            </a:r>
            <a:r>
              <a:rPr lang="en-US" sz="2100" dirty="0" smtClean="0">
                <a:solidFill>
                  <a:schemeClr val="accent1">
                    <a:lumMod val="75000"/>
                  </a:schemeClr>
                </a:solidFill>
                <a:latin typeface="Aharoni" panose="02010803020104030203" pitchFamily="2" charset="-79"/>
                <a:cs typeface="Aharoni" panose="02010803020104030203" pitchFamily="2" charset="-79"/>
              </a:rPr>
              <a:t>focus </a:t>
            </a:r>
            <a:r>
              <a:rPr lang="en-US" sz="2100" dirty="0">
                <a:solidFill>
                  <a:schemeClr val="accent1">
                    <a:lumMod val="75000"/>
                  </a:schemeClr>
                </a:solidFill>
                <a:latin typeface="Aharoni" panose="02010803020104030203" pitchFamily="2" charset="-79"/>
                <a:cs typeface="Aharoni" panose="02010803020104030203" pitchFamily="2" charset="-79"/>
              </a:rPr>
              <a:t>more on the scope than the granularity per se.</a:t>
            </a:r>
          </a:p>
          <a:p>
            <a:pPr lvl="1">
              <a:buFont typeface="Courier New" panose="02070309020205020404" pitchFamily="49" charset="0"/>
              <a:buChar char="o"/>
            </a:pPr>
            <a:r>
              <a:rPr lang="en-US" sz="2100" dirty="0" smtClean="0">
                <a:solidFill>
                  <a:schemeClr val="accent1">
                    <a:lumMod val="75000"/>
                  </a:schemeClr>
                </a:solidFill>
                <a:latin typeface="Aharoni" panose="02010803020104030203" pitchFamily="2" charset="-79"/>
                <a:cs typeface="Aharoni" panose="02010803020104030203" pitchFamily="2" charset="-79"/>
              </a:rPr>
              <a:t>  Identifying </a:t>
            </a:r>
            <a:r>
              <a:rPr lang="en-US" sz="2100" dirty="0">
                <a:solidFill>
                  <a:schemeClr val="accent1">
                    <a:lumMod val="75000"/>
                  </a:schemeClr>
                </a:solidFill>
                <a:latin typeface="Aharoni" panose="02010803020104030203" pitchFamily="2" charset="-79"/>
                <a:cs typeface="Aharoni" panose="02010803020104030203" pitchFamily="2" charset="-79"/>
              </a:rPr>
              <a:t>(over time) the interface that are demarcation lines.</a:t>
            </a:r>
          </a:p>
          <a:p>
            <a:pPr marL="914400" lvl="2" indent="0">
              <a:buNone/>
            </a:pPr>
            <a:r>
              <a:rPr lang="en-US" sz="1700" dirty="0" smtClean="0">
                <a:solidFill>
                  <a:schemeClr val="accent1">
                    <a:lumMod val="75000"/>
                  </a:schemeClr>
                </a:solidFill>
                <a:latin typeface="Aharoni" panose="02010803020104030203" pitchFamily="2" charset="-79"/>
                <a:cs typeface="Aharoni" panose="02010803020104030203" pitchFamily="2" charset="-79"/>
              </a:rPr>
              <a:t>- Maybe </a:t>
            </a:r>
            <a:r>
              <a:rPr lang="en-US" sz="1700" dirty="0">
                <a:solidFill>
                  <a:schemeClr val="accent1">
                    <a:lumMod val="75000"/>
                  </a:schemeClr>
                </a:solidFill>
                <a:latin typeface="Aharoni" panose="02010803020104030203" pitchFamily="2" charset="-79"/>
                <a:cs typeface="Aharoni" panose="02010803020104030203" pitchFamily="2" charset="-79"/>
              </a:rPr>
              <a:t>internal to projects as well.</a:t>
            </a:r>
          </a:p>
          <a:p>
            <a:r>
              <a:rPr lang="en-US" sz="2400" dirty="0" smtClean="0">
                <a:solidFill>
                  <a:schemeClr val="accent1">
                    <a:lumMod val="75000"/>
                  </a:schemeClr>
                </a:solidFill>
                <a:latin typeface="Aharoni" panose="02010803020104030203" pitchFamily="2" charset="-79"/>
                <a:cs typeface="Aharoni" panose="02010803020104030203" pitchFamily="2" charset="-79"/>
              </a:rPr>
              <a:t>Platform </a:t>
            </a:r>
            <a:r>
              <a:rPr lang="en-US" sz="2400" dirty="0">
                <a:solidFill>
                  <a:schemeClr val="accent1">
                    <a:lumMod val="75000"/>
                  </a:schemeClr>
                </a:solidFill>
                <a:latin typeface="Aharoni" panose="02010803020104030203" pitchFamily="2" charset="-79"/>
                <a:cs typeface="Aharoni" panose="02010803020104030203" pitchFamily="2" charset="-79"/>
              </a:rPr>
              <a:t>extensibility (innovative idea)</a:t>
            </a:r>
          </a:p>
          <a:p>
            <a:pPr lvl="1">
              <a:buFont typeface="Courier New" panose="02070309020205020404" pitchFamily="49" charset="0"/>
              <a:buChar char="o"/>
            </a:pPr>
            <a:r>
              <a:rPr lang="en-US" sz="2100" dirty="0">
                <a:solidFill>
                  <a:schemeClr val="accent1">
                    <a:lumMod val="75000"/>
                  </a:schemeClr>
                </a:solidFill>
                <a:latin typeface="Aharoni" panose="02010803020104030203" pitchFamily="2" charset="-79"/>
                <a:cs typeface="Aharoni" panose="02010803020104030203" pitchFamily="2" charset="-79"/>
              </a:rPr>
              <a:t>We may want to address the platform extensibility by thinking of a new concept - dealing with two types of functionally-equivalent Microservices implementations (MS): a </a:t>
            </a:r>
            <a:r>
              <a:rPr lang="en-US" sz="2100" dirty="0">
                <a:solidFill>
                  <a:srgbClr val="FF0000"/>
                </a:solidFill>
                <a:latin typeface="Aharoni" panose="02010803020104030203" pitchFamily="2" charset="-79"/>
                <a:cs typeface="Aharoni" panose="02010803020104030203" pitchFamily="2" charset="-79"/>
              </a:rPr>
              <a:t>model-driven MS </a:t>
            </a:r>
            <a:r>
              <a:rPr lang="en-US" sz="2100" dirty="0">
                <a:solidFill>
                  <a:schemeClr val="accent1">
                    <a:lumMod val="75000"/>
                  </a:schemeClr>
                </a:solidFill>
                <a:latin typeface="Aharoni" panose="02010803020104030203" pitchFamily="2" charset="-79"/>
                <a:cs typeface="Aharoni" panose="02010803020104030203" pitchFamily="2" charset="-79"/>
              </a:rPr>
              <a:t>vs a </a:t>
            </a:r>
            <a:r>
              <a:rPr lang="en-US" sz="2100" dirty="0">
                <a:solidFill>
                  <a:srgbClr val="FF0000"/>
                </a:solidFill>
                <a:latin typeface="Aharoni" panose="02010803020104030203" pitchFamily="2" charset="-79"/>
                <a:cs typeface="Aharoni" panose="02010803020104030203" pitchFamily="2" charset="-79"/>
              </a:rPr>
              <a:t>custom-built MS</a:t>
            </a:r>
            <a:r>
              <a:rPr lang="en-US" sz="2100" dirty="0">
                <a:solidFill>
                  <a:schemeClr val="accent1">
                    <a:lumMod val="75000"/>
                  </a:schemeClr>
                </a:solidFill>
                <a:latin typeface="Aharoni" panose="02010803020104030203" pitchFamily="2" charset="-79"/>
                <a:cs typeface="Aharoni" panose="02010803020104030203" pitchFamily="2" charset="-79"/>
              </a:rPr>
              <a:t>. </a:t>
            </a:r>
          </a:p>
          <a:p>
            <a:pPr lvl="2">
              <a:buFont typeface="Courier New" panose="02070309020205020404" pitchFamily="49" charset="0"/>
              <a:buChar char="o"/>
            </a:pPr>
            <a:r>
              <a:rPr lang="en-US" sz="1900" dirty="0">
                <a:solidFill>
                  <a:schemeClr val="accent1">
                    <a:lumMod val="75000"/>
                  </a:schemeClr>
                </a:solidFill>
                <a:latin typeface="Aharoni" panose="02010803020104030203" pitchFamily="2" charset="-79"/>
                <a:cs typeface="Aharoni" panose="02010803020104030203" pitchFamily="2" charset="-79"/>
              </a:rPr>
              <a:t>You can design a service via SDC using a well-defined model and the model-driven MS would do a good job to perform the desired function. </a:t>
            </a:r>
          </a:p>
          <a:p>
            <a:pPr lvl="2">
              <a:buFont typeface="Courier New" panose="02070309020205020404" pitchFamily="49" charset="0"/>
              <a:buChar char="o"/>
            </a:pPr>
            <a:r>
              <a:rPr lang="en-US" sz="1900" dirty="0">
                <a:solidFill>
                  <a:schemeClr val="accent1">
                    <a:lumMod val="75000"/>
                  </a:schemeClr>
                </a:solidFill>
                <a:latin typeface="Aharoni" panose="02010803020104030203" pitchFamily="2" charset="-79"/>
                <a:cs typeface="Aharoni" panose="02010803020104030203" pitchFamily="2" charset="-79"/>
              </a:rPr>
              <a:t>Due to the limitations of any model there could be a situation where an operator encounters a new service type and would want to replace this model-driven MS with a functionally-equivalent but custom-built MS which complies with the APIs. How this option should be supported/implemented in ONAP is for further study.</a:t>
            </a:r>
          </a:p>
        </p:txBody>
      </p:sp>
      <mc:AlternateContent xmlns:mc="http://schemas.openxmlformats.org/markup-compatibility/2006" xmlns:p14="http://schemas.microsoft.com/office/powerpoint/2010/main">
        <mc:Choice Requires="p14">
          <p:contentPart p14:bwMode="auto" r:id="rId3">
            <p14:nvContentPartPr>
              <p14:cNvPr id="7" name="Ink 6"/>
              <p14:cNvContentPartPr/>
              <p14:nvPr/>
            </p14:nvContentPartPr>
            <p14:xfrm>
              <a:off x="763505" y="1647771"/>
              <a:ext cx="191520" cy="40680"/>
            </p14:xfrm>
          </p:contentPart>
        </mc:Choice>
        <mc:Fallback xmlns="">
          <p:pic>
            <p:nvPicPr>
              <p:cNvPr id="7" name="Ink 6"/>
              <p:cNvPicPr/>
              <p:nvPr/>
            </p:nvPicPr>
            <p:blipFill>
              <a:blip r:embed="rId4"/>
              <a:stretch>
                <a:fillRect/>
              </a:stretch>
            </p:blipFill>
            <p:spPr>
              <a:xfrm>
                <a:off x="751625" y="1635891"/>
                <a:ext cx="215280" cy="64440"/>
              </a:xfrm>
              <a:prstGeom prst="rect">
                <a:avLst/>
              </a:prstGeom>
            </p:spPr>
          </p:pic>
        </mc:Fallback>
      </mc:AlternateContent>
    </p:spTree>
    <p:extLst>
      <p:ext uri="{BB962C8B-B14F-4D97-AF65-F5344CB8AC3E}">
        <p14:creationId xmlns:p14="http://schemas.microsoft.com/office/powerpoint/2010/main" val="2602972025"/>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DD3C20-623D-4743-B12C-20935BAC3593}"/>
              </a:ext>
            </a:extLst>
          </p:cNvPr>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a:extLst>
              <a:ext uri="{FF2B5EF4-FFF2-40B4-BE49-F238E27FC236}">
                <a16:creationId xmlns:a16="http://schemas.microsoft.com/office/drawing/2014/main" id="{8473B972-E980-4D0C-955C-B5A89C9A01F0}"/>
              </a:ext>
            </a:extLst>
          </p:cNvPr>
          <p:cNvSpPr>
            <a:spLocks noGrp="1"/>
          </p:cNvSpPr>
          <p:nvPr>
            <p:ph type="title"/>
          </p:nvPr>
        </p:nvSpPr>
        <p:spPr/>
        <p:txBody>
          <a:bodyPr>
            <a:normAutofit fontScale="90000"/>
          </a:bodyPr>
          <a:lstStyle/>
          <a:p>
            <a:r>
              <a:rPr lang="en-US" dirty="0" smtClean="0"/>
              <a:t>Modularity - What </a:t>
            </a:r>
            <a:r>
              <a:rPr lang="en-US" dirty="0"/>
              <a:t>do we want to </a:t>
            </a:r>
            <a:r>
              <a:rPr lang="en-US" dirty="0" smtClean="0"/>
              <a:t>address? (5/5)</a:t>
            </a:r>
            <a:endParaRPr lang="en-US" dirty="0"/>
          </a:p>
        </p:txBody>
      </p:sp>
      <p:sp>
        <p:nvSpPr>
          <p:cNvPr id="4" name="Text Placeholder 3">
            <a:extLst>
              <a:ext uri="{FF2B5EF4-FFF2-40B4-BE49-F238E27FC236}">
                <a16:creationId xmlns:a16="http://schemas.microsoft.com/office/drawing/2014/main" id="{00CC6F6B-A8CF-44DB-A625-1FBBD7CC209D}"/>
              </a:ext>
            </a:extLst>
          </p:cNvPr>
          <p:cNvSpPr>
            <a:spLocks noGrp="1"/>
          </p:cNvSpPr>
          <p:nvPr>
            <p:ph type="body" sz="quarter" idx="10"/>
          </p:nvPr>
        </p:nvSpPr>
        <p:spPr>
          <a:xfrm>
            <a:off x="314324" y="1138238"/>
            <a:ext cx="11506837" cy="5543916"/>
          </a:xfrm>
        </p:spPr>
        <p:txBody>
          <a:bodyPr>
            <a:normAutofit/>
          </a:bodyPr>
          <a:lstStyle/>
          <a:p>
            <a:r>
              <a:rPr lang="en-US" sz="2400" dirty="0">
                <a:solidFill>
                  <a:schemeClr val="accent1">
                    <a:lumMod val="75000"/>
                  </a:schemeClr>
                </a:solidFill>
                <a:latin typeface="Aharoni" panose="02010803020104030203" pitchFamily="2" charset="-79"/>
                <a:cs typeface="Aharoni" panose="02010803020104030203" pitchFamily="2" charset="-79"/>
              </a:rPr>
              <a:t>Service creation modelling tool unification: </a:t>
            </a:r>
          </a:p>
          <a:p>
            <a:pPr lvl="1"/>
            <a:r>
              <a:rPr lang="en-US" sz="2000" dirty="0" smtClean="0">
                <a:solidFill>
                  <a:srgbClr val="FF0000"/>
                </a:solidFill>
              </a:rPr>
              <a:t>Are we going to use a single parser (based on TOSCA) or we will need to continue to use other DM modeling tools like YANG, HEAT</a:t>
            </a:r>
            <a:r>
              <a:rPr lang="en-US" sz="2000" dirty="0">
                <a:solidFill>
                  <a:srgbClr val="FF0000"/>
                </a:solidFill>
              </a:rPr>
              <a:t> </a:t>
            </a:r>
            <a:r>
              <a:rPr lang="en-US" sz="2000" dirty="0" smtClean="0">
                <a:solidFill>
                  <a:srgbClr val="FF0000"/>
                </a:solidFill>
              </a:rPr>
              <a:t>(</a:t>
            </a:r>
            <a:r>
              <a:rPr lang="en-US" sz="2000" dirty="0" err="1" smtClean="0">
                <a:solidFill>
                  <a:srgbClr val="FF0000"/>
                </a:solidFill>
              </a:rPr>
              <a:t>eg</a:t>
            </a:r>
            <a:r>
              <a:rPr lang="en-US" sz="2000" dirty="0" smtClean="0">
                <a:solidFill>
                  <a:srgbClr val="FF0000"/>
                </a:solidFill>
              </a:rPr>
              <a:t>, for modeling the NSD template)?</a:t>
            </a:r>
          </a:p>
          <a:p>
            <a:pPr lvl="1"/>
            <a:r>
              <a:rPr lang="en-US" sz="2000" dirty="0" smtClean="0"/>
              <a:t>Common look and feel, design rules, role-based, etc. across all the modules.</a:t>
            </a:r>
          </a:p>
          <a:p>
            <a:pPr lvl="1"/>
            <a:r>
              <a:rPr lang="en-US" sz="2000" dirty="0" smtClean="0"/>
              <a:t>Also ensure that the entire service design lifecycle works (design time / run time).</a:t>
            </a:r>
          </a:p>
          <a:p>
            <a:r>
              <a:rPr lang="en-US" sz="2400" dirty="0">
                <a:solidFill>
                  <a:schemeClr val="accent1">
                    <a:lumMod val="75000"/>
                  </a:schemeClr>
                </a:solidFill>
                <a:latin typeface="Aharoni" panose="02010803020104030203" pitchFamily="2" charset="-79"/>
                <a:cs typeface="Aharoni" panose="02010803020104030203" pitchFamily="2" charset="-79"/>
              </a:rPr>
              <a:t>Domain driven orchestration/controller that will drive unified data models per domain to reduce integration costs.</a:t>
            </a:r>
          </a:p>
          <a:p>
            <a:pPr lvl="1"/>
            <a:r>
              <a:rPr lang="en-US" sz="2000" dirty="0" smtClean="0"/>
              <a:t>General domain specific down to vendor specific.</a:t>
            </a:r>
          </a:p>
          <a:p>
            <a:pPr lvl="1"/>
            <a:r>
              <a:rPr lang="en-US" sz="2000" dirty="0" smtClean="0"/>
              <a:t>Still model-driven.</a:t>
            </a:r>
          </a:p>
          <a:p>
            <a:r>
              <a:rPr lang="en-US" sz="2400" dirty="0">
                <a:solidFill>
                  <a:schemeClr val="accent1">
                    <a:lumMod val="75000"/>
                  </a:schemeClr>
                </a:solidFill>
                <a:latin typeface="Aharoni" panose="02010803020104030203" pitchFamily="2" charset="-79"/>
                <a:cs typeface="Aharoni" panose="02010803020104030203" pitchFamily="2" charset="-79"/>
              </a:rPr>
              <a:t>Integration ease:  </a:t>
            </a:r>
            <a:r>
              <a:rPr lang="en-US" sz="2400" dirty="0" smtClean="0"/>
              <a:t>Reduce the complexity of the pairwise integration</a:t>
            </a:r>
          </a:p>
          <a:p>
            <a:r>
              <a:rPr lang="en-US" sz="2400" dirty="0">
                <a:solidFill>
                  <a:schemeClr val="accent1">
                    <a:lumMod val="75000"/>
                  </a:schemeClr>
                </a:solidFill>
                <a:latin typeface="Aharoni" panose="02010803020104030203" pitchFamily="2" charset="-79"/>
                <a:cs typeface="Aharoni" panose="02010803020104030203" pitchFamily="2" charset="-79"/>
              </a:rPr>
              <a:t>Other topics that came up during the discussion:</a:t>
            </a:r>
          </a:p>
          <a:p>
            <a:pPr lvl="1"/>
            <a:r>
              <a:rPr lang="en-US" sz="2000" dirty="0" smtClean="0"/>
              <a:t>Consistency on the external APIs and fragmented exposure</a:t>
            </a:r>
            <a:endParaRPr lang="en-US" sz="2000" dirty="0"/>
          </a:p>
        </p:txBody>
      </p:sp>
      <mc:AlternateContent xmlns:mc="http://schemas.openxmlformats.org/markup-compatibility/2006" xmlns:p14="http://schemas.microsoft.com/office/powerpoint/2010/main">
        <mc:Choice Requires="p14">
          <p:contentPart p14:bwMode="auto" r:id="rId3">
            <p14:nvContentPartPr>
              <p14:cNvPr id="7" name="Ink 6"/>
              <p14:cNvContentPartPr/>
              <p14:nvPr/>
            </p14:nvContentPartPr>
            <p14:xfrm>
              <a:off x="763505" y="1647771"/>
              <a:ext cx="191520" cy="40680"/>
            </p14:xfrm>
          </p:contentPart>
        </mc:Choice>
        <mc:Fallback xmlns="">
          <p:pic>
            <p:nvPicPr>
              <p:cNvPr id="7" name="Ink 6"/>
              <p:cNvPicPr/>
              <p:nvPr/>
            </p:nvPicPr>
            <p:blipFill>
              <a:blip r:embed="rId4"/>
              <a:stretch>
                <a:fillRect/>
              </a:stretch>
            </p:blipFill>
            <p:spPr>
              <a:xfrm>
                <a:off x="751625" y="1635891"/>
                <a:ext cx="215280" cy="64440"/>
              </a:xfrm>
              <a:prstGeom prst="rect">
                <a:avLst/>
              </a:prstGeom>
            </p:spPr>
          </p:pic>
        </mc:Fallback>
      </mc:AlternateContent>
      <p:sp>
        <p:nvSpPr>
          <p:cNvPr id="5" name="TextBox 4"/>
          <p:cNvSpPr txBox="1"/>
          <p:nvPr/>
        </p:nvSpPr>
        <p:spPr>
          <a:xfrm rot="1866642">
            <a:off x="9865708" y="530436"/>
            <a:ext cx="2271077" cy="769441"/>
          </a:xfrm>
          <a:prstGeom prst="rect">
            <a:avLst/>
          </a:prstGeom>
          <a:solidFill>
            <a:schemeClr val="accent2"/>
          </a:solidFill>
        </p:spPr>
        <p:txBody>
          <a:bodyPr wrap="square" rtlCol="0">
            <a:spAutoFit/>
          </a:bodyPr>
          <a:lstStyle/>
          <a:p>
            <a:pPr algn="ctr"/>
            <a:r>
              <a:rPr lang="en-US" sz="4400" dirty="0" smtClean="0"/>
              <a:t>FFS</a:t>
            </a:r>
            <a:endParaRPr lang="en-US" sz="4400" dirty="0"/>
          </a:p>
        </p:txBody>
      </p:sp>
    </p:spTree>
    <p:extLst>
      <p:ext uri="{BB962C8B-B14F-4D97-AF65-F5344CB8AC3E}">
        <p14:creationId xmlns:p14="http://schemas.microsoft.com/office/powerpoint/2010/main" val="1125271322"/>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a:xfrm>
            <a:off x="314325" y="232350"/>
            <a:ext cx="11506200" cy="538770"/>
          </a:xfrm>
        </p:spPr>
        <p:txBody>
          <a:bodyPr>
            <a:normAutofit fontScale="90000"/>
          </a:bodyPr>
          <a:lstStyle/>
          <a:p>
            <a:pPr algn="ctr"/>
            <a:r>
              <a:rPr lang="en-US" b="1" dirty="0" smtClean="0"/>
              <a:t>TT Recommendations for Dublin Architecture</a:t>
            </a:r>
            <a:endParaRPr lang="en-US" b="1" dirty="0"/>
          </a:p>
        </p:txBody>
      </p:sp>
      <p:sp>
        <p:nvSpPr>
          <p:cNvPr id="4" name="Text Placeholder 3"/>
          <p:cNvSpPr>
            <a:spLocks noGrp="1"/>
          </p:cNvSpPr>
          <p:nvPr>
            <p:ph type="body" sz="quarter" idx="10"/>
          </p:nvPr>
        </p:nvSpPr>
        <p:spPr/>
        <p:txBody>
          <a:bodyPr>
            <a:normAutofit/>
          </a:bodyPr>
          <a:lstStyle/>
          <a:p>
            <a:pPr marL="0" indent="0">
              <a:buNone/>
            </a:pPr>
            <a:r>
              <a:rPr lang="en-US" sz="2400" dirty="0" smtClean="0">
                <a:solidFill>
                  <a:schemeClr val="tx1"/>
                </a:solidFill>
                <a:latin typeface="Aharoni" panose="02010803020104030203" pitchFamily="2" charset="-79"/>
                <a:cs typeface="Aharoni" panose="02010803020104030203" pitchFamily="2" charset="-79"/>
              </a:rPr>
              <a:t>Tiger </a:t>
            </a:r>
            <a:r>
              <a:rPr lang="en-US" sz="2400" dirty="0">
                <a:solidFill>
                  <a:schemeClr val="tx1"/>
                </a:solidFill>
                <a:latin typeface="Aharoni" panose="02010803020104030203" pitchFamily="2" charset="-79"/>
                <a:cs typeface="Aharoni" panose="02010803020104030203" pitchFamily="2" charset="-79"/>
              </a:rPr>
              <a:t>T</a:t>
            </a:r>
            <a:r>
              <a:rPr lang="en-US" sz="2400" dirty="0" smtClean="0">
                <a:solidFill>
                  <a:schemeClr val="tx1"/>
                </a:solidFill>
                <a:latin typeface="Aharoni" panose="02010803020104030203" pitchFamily="2" charset="-79"/>
                <a:cs typeface="Aharoni" panose="02010803020104030203" pitchFamily="2" charset="-79"/>
              </a:rPr>
              <a:t>eam </a:t>
            </a:r>
            <a:r>
              <a:rPr lang="en-US" sz="2400" dirty="0">
                <a:solidFill>
                  <a:schemeClr val="tx1"/>
                </a:solidFill>
                <a:latin typeface="Aharoni" panose="02010803020104030203" pitchFamily="2" charset="-79"/>
                <a:cs typeface="Aharoni" panose="02010803020104030203" pitchFamily="2" charset="-79"/>
              </a:rPr>
              <a:t>recommendations for the Montreal F2F meeting (OCT 29-31</a:t>
            </a:r>
            <a:r>
              <a:rPr lang="en-US" sz="2400" dirty="0" smtClean="0">
                <a:solidFill>
                  <a:schemeClr val="tx1"/>
                </a:solidFill>
                <a:latin typeface="Aharoni" panose="02010803020104030203" pitchFamily="2" charset="-79"/>
                <a:cs typeface="Aharoni" panose="02010803020104030203" pitchFamily="2" charset="-79"/>
              </a:rPr>
              <a:t>):</a:t>
            </a:r>
            <a:endParaRPr lang="en-US" sz="2400" dirty="0">
              <a:solidFill>
                <a:schemeClr val="tx1"/>
              </a:solidFill>
              <a:latin typeface="Aharoni" panose="02010803020104030203" pitchFamily="2" charset="-79"/>
              <a:cs typeface="Aharoni" panose="02010803020104030203" pitchFamily="2" charset="-79"/>
            </a:endParaRPr>
          </a:p>
          <a:p>
            <a:pPr lvl="1">
              <a:lnSpc>
                <a:spcPct val="100000"/>
              </a:lnSpc>
              <a:buFont typeface="Arial" panose="020B0604020202020204" pitchFamily="34" charset="0"/>
              <a:buChar char="›"/>
            </a:pPr>
            <a:r>
              <a:rPr lang="en-US" dirty="0">
                <a:solidFill>
                  <a:schemeClr val="accent1">
                    <a:lumMod val="75000"/>
                  </a:schemeClr>
                </a:solidFill>
                <a:latin typeface="Aharoni" panose="02010803020104030203" pitchFamily="2" charset="-79"/>
                <a:cs typeface="Aharoni" panose="02010803020104030203" pitchFamily="2" charset="-79"/>
              </a:rPr>
              <a:t>Focus on actionable recommendations that </a:t>
            </a:r>
          </a:p>
          <a:p>
            <a:pPr lvl="2">
              <a:lnSpc>
                <a:spcPct val="100000"/>
              </a:lnSpc>
              <a:buFont typeface="Courier New" panose="02070309020205020404" pitchFamily="49" charset="0"/>
              <a:buChar char="o"/>
            </a:pPr>
            <a:r>
              <a:rPr lang="en-US" sz="1800" dirty="0">
                <a:solidFill>
                  <a:schemeClr val="accent1">
                    <a:lumMod val="75000"/>
                  </a:schemeClr>
                </a:solidFill>
                <a:latin typeface="Aharoni" panose="02010803020104030203" pitchFamily="2" charset="-79"/>
                <a:cs typeface="Aharoni" panose="02010803020104030203" pitchFamily="2" charset="-79"/>
              </a:rPr>
              <a:t>are achievable in Dublin and </a:t>
            </a:r>
          </a:p>
          <a:p>
            <a:pPr lvl="2">
              <a:lnSpc>
                <a:spcPct val="100000"/>
              </a:lnSpc>
              <a:buFont typeface="Courier New" panose="02070309020205020404" pitchFamily="49" charset="0"/>
              <a:buChar char="o"/>
            </a:pPr>
            <a:r>
              <a:rPr lang="en-US" sz="1800" dirty="0">
                <a:solidFill>
                  <a:schemeClr val="accent1">
                    <a:lumMod val="75000"/>
                  </a:schemeClr>
                </a:solidFill>
                <a:latin typeface="Aharoni" panose="02010803020104030203" pitchFamily="2" charset="-79"/>
                <a:cs typeface="Aharoni" panose="02010803020104030203" pitchFamily="2" charset="-79"/>
              </a:rPr>
              <a:t>enjoy or are likely to enjoy widespread support in the community,</a:t>
            </a:r>
          </a:p>
          <a:p>
            <a:pPr lvl="1">
              <a:lnSpc>
                <a:spcPct val="100000"/>
              </a:lnSpc>
              <a:buFont typeface="Arial" panose="020B0604020202020204" pitchFamily="34" charset="0"/>
              <a:buChar char="›"/>
            </a:pPr>
            <a:r>
              <a:rPr lang="en-US" dirty="0">
                <a:solidFill>
                  <a:schemeClr val="accent1">
                    <a:lumMod val="75000"/>
                  </a:schemeClr>
                </a:solidFill>
                <a:latin typeface="Aharoni" panose="02010803020104030203" pitchFamily="2" charset="-79"/>
                <a:cs typeface="Aharoni" panose="02010803020104030203" pitchFamily="2" charset="-79"/>
              </a:rPr>
              <a:t>Add/amend any agreements from the community</a:t>
            </a:r>
          </a:p>
          <a:p>
            <a:pPr lvl="1">
              <a:lnSpc>
                <a:spcPct val="100000"/>
              </a:lnSpc>
              <a:buFont typeface="Arial" panose="020B0604020202020204" pitchFamily="34" charset="0"/>
              <a:buChar char="›"/>
            </a:pPr>
            <a:r>
              <a:rPr lang="en-US" dirty="0">
                <a:solidFill>
                  <a:schemeClr val="accent1">
                    <a:lumMod val="75000"/>
                  </a:schemeClr>
                </a:solidFill>
                <a:latin typeface="Aharoni" panose="02010803020104030203" pitchFamily="2" charset="-79"/>
                <a:cs typeface="Aharoni" panose="02010803020104030203" pitchFamily="2" charset="-79"/>
              </a:rPr>
              <a:t>Suggest any features/requirements that should be dropped because </a:t>
            </a:r>
          </a:p>
          <a:p>
            <a:pPr lvl="2">
              <a:lnSpc>
                <a:spcPct val="100000"/>
              </a:lnSpc>
              <a:buFont typeface="Courier New" panose="02070309020205020404" pitchFamily="49" charset="0"/>
              <a:buChar char="o"/>
            </a:pPr>
            <a:r>
              <a:rPr lang="en-US" sz="1800" dirty="0">
                <a:solidFill>
                  <a:schemeClr val="accent1">
                    <a:lumMod val="75000"/>
                  </a:schemeClr>
                </a:solidFill>
                <a:latin typeface="Aharoni" panose="02010803020104030203" pitchFamily="2" charset="-79"/>
                <a:cs typeface="Aharoni" panose="02010803020104030203" pitchFamily="2" charset="-79"/>
              </a:rPr>
              <a:t>they're too vague, </a:t>
            </a:r>
          </a:p>
          <a:p>
            <a:pPr lvl="2">
              <a:lnSpc>
                <a:spcPct val="100000"/>
              </a:lnSpc>
              <a:buFont typeface="Courier New" panose="02070309020205020404" pitchFamily="49" charset="0"/>
              <a:buChar char="o"/>
            </a:pPr>
            <a:r>
              <a:rPr lang="en-US" sz="1800" dirty="0">
                <a:solidFill>
                  <a:schemeClr val="accent1">
                    <a:lumMod val="75000"/>
                  </a:schemeClr>
                </a:solidFill>
                <a:latin typeface="Aharoni" panose="02010803020104030203" pitchFamily="2" charset="-79"/>
                <a:cs typeface="Aharoni" panose="02010803020104030203" pitchFamily="2" charset="-79"/>
              </a:rPr>
              <a:t>they're too ambitious for Dublin, or </a:t>
            </a:r>
          </a:p>
          <a:p>
            <a:pPr lvl="2">
              <a:lnSpc>
                <a:spcPct val="100000"/>
              </a:lnSpc>
              <a:buFont typeface="Courier New" panose="02070309020205020404" pitchFamily="49" charset="0"/>
              <a:buChar char="o"/>
            </a:pPr>
            <a:r>
              <a:rPr lang="en-US" sz="1800" dirty="0">
                <a:solidFill>
                  <a:schemeClr val="accent1">
                    <a:lumMod val="75000"/>
                  </a:schemeClr>
                </a:solidFill>
                <a:latin typeface="Aharoni" panose="02010803020104030203" pitchFamily="2" charset="-79"/>
                <a:cs typeface="Aharoni" panose="02010803020104030203" pitchFamily="2" charset="-79"/>
              </a:rPr>
              <a:t>will create significant pushback.</a:t>
            </a:r>
          </a:p>
          <a:p>
            <a:endParaRPr lang="en-US" sz="3600" dirty="0"/>
          </a:p>
        </p:txBody>
      </p:sp>
    </p:spTree>
    <p:extLst>
      <p:ext uri="{BB962C8B-B14F-4D97-AF65-F5344CB8AC3E}">
        <p14:creationId xmlns:p14="http://schemas.microsoft.com/office/powerpoint/2010/main" val="325504758"/>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42269</TotalTime>
  <Words>1276</Words>
  <Application>Microsoft Office PowerPoint</Application>
  <PresentationFormat>Widescreen</PresentationFormat>
  <Paragraphs>79</Paragraphs>
  <Slides>8</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.AppleSystemUIFont</vt:lpstr>
      <vt:lpstr>Aharoni</vt:lpstr>
      <vt:lpstr>Arial</vt:lpstr>
      <vt:lpstr>Calibri</vt:lpstr>
      <vt:lpstr>Courier New</vt:lpstr>
      <vt:lpstr>1_Office Theme</vt:lpstr>
      <vt:lpstr> ONAP Modularization Considerations  Status Update  Parviz Yegani October 10, 2018 </vt:lpstr>
      <vt:lpstr>ONAP Modularization - Straw Proposal </vt:lpstr>
      <vt:lpstr>Modularity - What do we want to address? (1/5)</vt:lpstr>
      <vt:lpstr>Modularity - What do we want to address? (2/5)</vt:lpstr>
      <vt:lpstr>Modularity - What do we want to address? (3/5)</vt:lpstr>
      <vt:lpstr>Modularity - What do we want to address? (4/5)</vt:lpstr>
      <vt:lpstr>Modularity - What do we want to address? (5/5)</vt:lpstr>
      <vt:lpstr>TT Recommendations for Dublin Architecture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Generic NF Controller (L4-7) Architecture</dc:title>
  <dc:creator>NG, JOHN</dc:creator>
  <cp:lastModifiedBy>Parviz Yegani</cp:lastModifiedBy>
  <cp:revision>237</cp:revision>
  <dcterms:created xsi:type="dcterms:W3CDTF">2018-01-31T16:09:36Z</dcterms:created>
  <dcterms:modified xsi:type="dcterms:W3CDTF">2018-10-10T20:20:18Z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1539183950</vt:lpwstr>
  </property>
</Properties>
</file>