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14"/>
  </p:notesMasterIdLst>
  <p:sldIdLst>
    <p:sldId id="256" r:id="rId3"/>
    <p:sldId id="294" r:id="rId4"/>
    <p:sldId id="295" r:id="rId5"/>
    <p:sldId id="296" r:id="rId6"/>
    <p:sldId id="297" r:id="rId7"/>
    <p:sldId id="301" r:id="rId8"/>
    <p:sldId id="292" r:id="rId9"/>
    <p:sldId id="302" r:id="rId10"/>
    <p:sldId id="293" r:id="rId11"/>
    <p:sldId id="299" r:id="rId12"/>
    <p:sldId id="2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6" autoAdjust="0"/>
    <p:restoredTop sz="94635"/>
  </p:normalViewPr>
  <p:slideViewPr>
    <p:cSldViewPr snapToGrid="0">
      <p:cViewPr varScale="1">
        <p:scale>
          <a:sx n="63" d="100"/>
          <a:sy n="63" d="100"/>
        </p:scale>
        <p:origin x="9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8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itle 1"/>
          <p:cNvSpPr txBox="1"/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0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070" eaLnBrk="0" hangingPunct="0">
              <a:lnSpc>
                <a:spcPct val="85000"/>
              </a:lnSpc>
            </a:pPr>
            <a:fld id="{6E2B6D97-5D44-430E-A027-85C3264F843E}" type="slidenum">
              <a:rPr lang="de-DE" altLang="zh-CN" sz="1335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070" eaLnBrk="0" hangingPunct="0">
                <a:lnSpc>
                  <a:spcPct val="85000"/>
                </a:lnSpc>
              </a:pPr>
              <a:t>‹#›</a:t>
            </a:fld>
            <a:endParaRPr lang="en-GB" altLang="zh-CN" sz="1335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 panose="020B0604020202020204"/>
              <a:buNone/>
              <a:defRPr sz="4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1" hasCustomPrompt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/>
              <a:buNone/>
              <a:defRPr sz="32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 panose="020B0604020202020204"/>
              <a:buNone/>
              <a:defRPr sz="4400" b="0" i="0" u="none" strike="noStrike" cap="none">
                <a:solidFill>
                  <a:srgbClr val="40404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4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 cstate="print"/>
          <a:srcRect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pPr algn="r">
                <a:buClr>
                  <a:srgbClr val="888888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 kern="0">
              <a:solidFill>
                <a:srgbClr val="888888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97505"/>
            <a:ext cx="10010775" cy="1515110"/>
          </a:xfrm>
        </p:spPr>
        <p:txBody>
          <a:bodyPr/>
          <a:lstStyle/>
          <a:p>
            <a:r>
              <a:rPr lang="en-US" dirty="0"/>
              <a:t>Centralize </a:t>
            </a:r>
            <a:r>
              <a:rPr lang="en-US" altLang="zh-CN" dirty="0">
                <a:ea typeface="宋体" panose="02010600030101010101" pitchFamily="2" charset="-122"/>
              </a:rPr>
              <a:t>Image Management for ONAP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2017-1</a:t>
            </a:r>
            <a:r>
              <a:rPr lang="en-US" dirty="0"/>
              <a:t>1-20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ym typeface="+mn-ea"/>
              </a:rPr>
              <a:t>Key Facts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>
                <a:sym typeface="+mn-ea"/>
              </a:rPr>
              <a:t>Project name: Image Manager</a:t>
            </a:r>
            <a:endParaRPr lang="en-US" sz="2800" dirty="0"/>
          </a:p>
          <a:p>
            <a:pPr lvl="1"/>
            <a:r>
              <a:rPr lang="en-US" sz="2800" dirty="0" err="1">
                <a:sym typeface="+mn-ea"/>
              </a:rPr>
              <a:t>Jira</a:t>
            </a:r>
            <a:r>
              <a:rPr lang="en-US" sz="2800" dirty="0">
                <a:sym typeface="+mn-ea"/>
              </a:rPr>
              <a:t> project name: </a:t>
            </a:r>
            <a:endParaRPr lang="en-US" altLang="zh-CN" sz="2800" dirty="0" err="1">
              <a:sym typeface="+mn-ea"/>
            </a:endParaRPr>
          </a:p>
          <a:p>
            <a:pPr lvl="1"/>
            <a:r>
              <a:rPr lang="en-US" sz="2800" dirty="0" err="1">
                <a:sym typeface="+mn-ea"/>
              </a:rPr>
              <a:t>Jira</a:t>
            </a:r>
            <a:r>
              <a:rPr lang="en-US" sz="2800" dirty="0">
                <a:sym typeface="+mn-ea"/>
              </a:rPr>
              <a:t> project prefix: </a:t>
            </a:r>
            <a:endParaRPr lang="en-US" sz="2800" dirty="0"/>
          </a:p>
          <a:p>
            <a:r>
              <a:rPr lang="en-US" sz="2800" dirty="0">
                <a:sym typeface="+mn-ea"/>
              </a:rPr>
              <a:t>Repo name:</a:t>
            </a:r>
            <a:r>
              <a:rPr lang="en-US" altLang="zh-CN" sz="2800" dirty="0">
                <a:sym typeface="+mn-ea"/>
              </a:rPr>
              <a:t> </a:t>
            </a:r>
            <a:endParaRPr lang="en-US" sz="2800" dirty="0"/>
          </a:p>
          <a:p>
            <a:r>
              <a:rPr lang="en-US" sz="2800" dirty="0">
                <a:sym typeface="+mn-ea"/>
              </a:rPr>
              <a:t>Lifecycle </a:t>
            </a:r>
            <a:r>
              <a:rPr lang="en-US" sz="2800" dirty="0" err="1">
                <a:sym typeface="+mn-ea"/>
              </a:rPr>
              <a:t>state:</a:t>
            </a:r>
            <a:r>
              <a:rPr lang="en-US" altLang="zh-CN" sz="2800" dirty="0" err="1">
                <a:sym typeface="+mn-ea"/>
              </a:rPr>
              <a:t>Proposal</a:t>
            </a:r>
            <a:endParaRPr lang="en-US" sz="2800" dirty="0"/>
          </a:p>
          <a:p>
            <a:r>
              <a:rPr lang="en-US" sz="2800" dirty="0">
                <a:sym typeface="+mn-ea"/>
              </a:rPr>
              <a:t>Primary contact: li.zi30@zte.com.cn</a:t>
            </a:r>
          </a:p>
          <a:p>
            <a:r>
              <a:rPr lang="en-US" sz="2800" dirty="0">
                <a:sym typeface="+mn-ea"/>
              </a:rPr>
              <a:t>Project lead:</a:t>
            </a:r>
            <a:endParaRPr lang="en-US" sz="2800" dirty="0"/>
          </a:p>
          <a:p>
            <a:r>
              <a:rPr lang="en-US" sz="2800" dirty="0">
                <a:sym typeface="+mn-ea"/>
              </a:rPr>
              <a:t>Mailing list tag:</a:t>
            </a:r>
            <a:endParaRPr lang="en-US" sz="2800" dirty="0"/>
          </a:p>
          <a:p>
            <a:r>
              <a:rPr lang="en-US" sz="2800" dirty="0">
                <a:sym typeface="+mn-ea"/>
              </a:rPr>
              <a:t>Committers:</a:t>
            </a:r>
            <a:endParaRPr lang="en-US" sz="2800" dirty="0"/>
          </a:p>
          <a:p>
            <a:pPr lvl="1"/>
            <a:r>
              <a:rPr lang="en-US" altLang="zh-CN" sz="2800" dirty="0">
                <a:sym typeface="+mn-ea"/>
              </a:rPr>
              <a:t>TBA</a:t>
            </a:r>
            <a:endParaRPr lang="en-US" sz="2800" dirty="0"/>
          </a:p>
          <a:p>
            <a:endParaRPr lang="zh-CN" altLang="en-US"/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 algn="ctr">
              <a:buNone/>
            </a:pPr>
            <a:r>
              <a:rPr lang="en-US" altLang="zh-CN"/>
              <a:t>Thank you !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Overview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sz="2800" dirty="0">
                <a:sym typeface="+mn-ea"/>
              </a:rPr>
              <a:t>Project Name: Image Manager</a:t>
            </a:r>
            <a:endParaRPr lang="en-US" sz="2800" dirty="0"/>
          </a:p>
          <a:p>
            <a:pPr marL="457200" indent="-457200"/>
            <a:r>
              <a:rPr lang="en-US" sz="2800" dirty="0">
                <a:sym typeface="+mn-ea"/>
              </a:rPr>
              <a:t>Project Description</a:t>
            </a:r>
          </a:p>
          <a:p>
            <a:pPr marL="342900" indent="-342900" fontAlgn="auto">
              <a:lnSpc>
                <a:spcPct val="150000"/>
              </a:lnSpc>
              <a:buNone/>
            </a:pPr>
            <a:r>
              <a:rPr lang="en-US" sz="2050" dirty="0">
                <a:sym typeface="+mn-ea"/>
              </a:rPr>
              <a:t>	Image Manager provide a reliable, visualized and logically centralized image management for ONAP at both design time and run time, including VM images, </a:t>
            </a:r>
            <a:r>
              <a:rPr lang="en-US" sz="2050" dirty="0" err="1">
                <a:sym typeface="+mn-ea"/>
              </a:rPr>
              <a:t>docker</a:t>
            </a:r>
            <a:r>
              <a:rPr lang="en-US" sz="2050" dirty="0">
                <a:sym typeface="+mn-ea"/>
              </a:rPr>
              <a:t> images and application binaries. With image manager, system users can upload images to the target VIM from uniform server instead of private repositories. The system security will be improved by </a:t>
            </a:r>
            <a:r>
              <a:rPr lang="en-US" altLang="zh-CN" sz="2050" dirty="0">
                <a:sym typeface="+mn-ea"/>
              </a:rPr>
              <a:t>checking the VVP/VNF-SDK validation result</a:t>
            </a:r>
            <a:r>
              <a:rPr lang="en-US" sz="2050" dirty="0">
                <a:sym typeface="+mn-ea"/>
              </a:rPr>
              <a:t> before the images </a:t>
            </a:r>
            <a:r>
              <a:rPr lang="en-US" sz="2050" dirty="0" err="1">
                <a:sym typeface="+mn-ea"/>
              </a:rPr>
              <a:t>uesed</a:t>
            </a:r>
            <a:r>
              <a:rPr lang="en-US" sz="2050" dirty="0">
                <a:sym typeface="+mn-ea"/>
              </a:rPr>
              <a:t> in ONAP. ONAP operators can also read the image details easily, such as the provider/version/status/deploy-location, etc.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>
                <a:ea typeface="宋体" panose="02010600030101010101" pitchFamily="2" charset="-122"/>
                <a:sym typeface="+mn-ea"/>
              </a:rPr>
              <a:t>Image Manager to Address Carrier Grade Requirements</a:t>
            </a:r>
            <a:endParaRPr lang="en-US" altLang="zh-CN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14960" y="1012190"/>
            <a:ext cx="11506200" cy="5411470"/>
          </a:xfrm>
        </p:spPr>
        <p:txBody>
          <a:bodyPr>
            <a:normAutofit fontScale="92500"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en-US" sz="2000" dirty="0">
                <a:ea typeface="宋体" panose="02010600030101010101" pitchFamily="2" charset="-122"/>
                <a:sym typeface="+mn-ea"/>
              </a:rPr>
              <a:t>- </a:t>
            </a:r>
            <a:r>
              <a:rPr lang="en-US" sz="2000" b="1" dirty="0">
                <a:ea typeface="宋体" panose="02010600030101010101" pitchFamily="2" charset="-122"/>
                <a:sym typeface="+mn-ea"/>
              </a:rPr>
              <a:t>Manageability/Usability:</a:t>
            </a:r>
            <a:r>
              <a:rPr lang="en-US" sz="2000" dirty="0">
                <a:ea typeface="宋体" panose="02010600030101010101" pitchFamily="2" charset="-122"/>
                <a:sym typeface="+mn-ea"/>
              </a:rPr>
              <a:t> </a:t>
            </a:r>
          </a:p>
          <a:p>
            <a:pPr marL="0"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1800" dirty="0">
                <a:ea typeface="宋体" panose="02010600030101010101" pitchFamily="2" charset="-122"/>
                <a:sym typeface="+mn-ea"/>
              </a:rPr>
              <a:t>Onap modules c</a:t>
            </a:r>
            <a:r>
              <a:rPr lang="en-US" altLang="zh-CN" sz="1800" dirty="0">
                <a:sym typeface="+mn-ea"/>
              </a:rPr>
              <a:t>an not get the image information at both the design time and run time due to l</a:t>
            </a:r>
            <a:r>
              <a:rPr lang="en-US" sz="1800" dirty="0">
                <a:ea typeface="宋体" panose="02010600030101010101" pitchFamily="2" charset="-122"/>
                <a:sym typeface="+mn-ea"/>
              </a:rPr>
              <a:t>ack of logically centralied image management. </a:t>
            </a:r>
            <a:r>
              <a:rPr lang="en-US" altLang="zh-CN" sz="1800" dirty="0">
                <a:sym typeface="+mn-ea"/>
              </a:rPr>
              <a:t>Image Manager address this by Store/Manage image metadata information and provide APIs for the other modules and portal for ONAP operators.</a:t>
            </a:r>
            <a:endParaRPr lang="en-US" sz="1800" dirty="0">
              <a:ea typeface="宋体" panose="02010600030101010101" pitchFamily="2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2000" dirty="0">
                <a:ea typeface="宋体" panose="02010600030101010101" pitchFamily="2" charset="-122"/>
                <a:sym typeface="+mn-ea"/>
              </a:rPr>
              <a:t>- </a:t>
            </a:r>
            <a:r>
              <a:rPr lang="en-US" sz="2000" b="1" dirty="0">
                <a:ea typeface="宋体" panose="02010600030101010101" pitchFamily="2" charset="-122"/>
                <a:sym typeface="+mn-ea"/>
              </a:rPr>
              <a:t>Performance:</a:t>
            </a:r>
            <a:r>
              <a:rPr lang="en-US" sz="2000" dirty="0">
                <a:ea typeface="宋体" panose="02010600030101010101" pitchFamily="2" charset="-122"/>
                <a:sym typeface="+mn-ea"/>
              </a:rPr>
              <a:t> </a:t>
            </a:r>
          </a:p>
          <a:p>
            <a:pPr marL="0"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1800" dirty="0">
                <a:ea typeface="宋体" panose="02010600030101010101" pitchFamily="2" charset="-122"/>
                <a:sym typeface="+mn-ea"/>
              </a:rPr>
              <a:t>Images usually are big file, the efficiency of upload/download should be considered. </a:t>
            </a:r>
            <a:r>
              <a:rPr lang="en-US" altLang="zh-CN" sz="1800" dirty="0">
                <a:sym typeface="+mn-ea"/>
              </a:rPr>
              <a:t>Image Manager address this by p</a:t>
            </a:r>
            <a:r>
              <a:rPr lang="zh-CN" altLang="en-US" sz="1800" dirty="0">
                <a:sym typeface="+mn-ea"/>
              </a:rPr>
              <a:t>rovide </a:t>
            </a:r>
            <a:r>
              <a:rPr lang="en-US" altLang="zh-CN" sz="1800" dirty="0" err="1">
                <a:sym typeface="+mn-ea"/>
              </a:rPr>
              <a:t>centrolized</a:t>
            </a:r>
            <a:r>
              <a:rPr lang="en-US" altLang="zh-CN" sz="1800" dirty="0">
                <a:sym typeface="+mn-ea"/>
              </a:rPr>
              <a:t> management</a:t>
            </a:r>
            <a:r>
              <a:rPr lang="zh-CN" altLang="en-US" sz="1800" dirty="0">
                <a:sym typeface="+mn-ea"/>
              </a:rPr>
              <a:t> for VM/docker images and application binaries </a:t>
            </a:r>
            <a:r>
              <a:rPr lang="en-US" altLang="zh-CN" sz="1800" dirty="0">
                <a:sym typeface="+mn-ea"/>
              </a:rPr>
              <a:t>across design time and run time</a:t>
            </a:r>
            <a:r>
              <a:rPr lang="zh-CN" altLang="en-US" sz="1800" dirty="0">
                <a:sym typeface="+mn-ea"/>
              </a:rPr>
              <a:t>.</a:t>
            </a:r>
            <a:endParaRPr lang="en-US" altLang="zh-CN" sz="1800" dirty="0">
              <a:ea typeface="宋体" panose="02010600030101010101" pitchFamily="2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sym typeface="+mn-ea"/>
              </a:rPr>
              <a:t>- </a:t>
            </a:r>
            <a:r>
              <a:rPr lang="en-US" altLang="zh-CN" sz="2000" b="1" dirty="0">
                <a:sym typeface="+mn-ea"/>
              </a:rPr>
              <a:t>Security:</a:t>
            </a:r>
            <a:r>
              <a:rPr lang="en-US" altLang="zh-CN" sz="2000" dirty="0">
                <a:sym typeface="+mn-ea"/>
              </a:rPr>
              <a:t> </a:t>
            </a:r>
          </a:p>
          <a:p>
            <a:pPr marL="0"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1800" dirty="0">
                <a:sym typeface="+mn-ea"/>
              </a:rPr>
              <a:t>In current solution, images are uploaded to VIM manually without validation. Image Manager can ensure that the VVP/VNF-SDK validation result by checking the signing/certification along with the images before uploading images to ONAP.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Scope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fontAlgn="auto">
              <a:lnSpc>
                <a:spcPct val="100000"/>
              </a:lnSpc>
            </a:pPr>
            <a:r>
              <a:rPr lang="zh-CN" altLang="en-US" sz="2400"/>
              <a:t>Provide </a:t>
            </a:r>
            <a:r>
              <a:rPr lang="en-US" altLang="zh-CN" sz="2400"/>
              <a:t>centrolize management</a:t>
            </a:r>
            <a:r>
              <a:rPr lang="zh-CN" altLang="en-US" sz="2400"/>
              <a:t> for VM/docker images and application binaries </a:t>
            </a:r>
            <a:r>
              <a:rPr lang="en-US" altLang="zh-CN" sz="2400"/>
              <a:t>across design time and run time</a:t>
            </a:r>
            <a:r>
              <a:rPr lang="zh-CN" altLang="en-US" sz="2400"/>
              <a:t>.</a:t>
            </a:r>
          </a:p>
          <a:p>
            <a:pPr fontAlgn="auto">
              <a:lnSpc>
                <a:spcPct val="100000"/>
              </a:lnSpc>
            </a:pPr>
            <a:r>
              <a:rPr lang="zh-CN" altLang="en-US" sz="2400"/>
              <a:t>Provide image management portal to manage images</a:t>
            </a:r>
            <a:r>
              <a:rPr lang="en-US" altLang="zh-CN" sz="2400"/>
              <a:t>, including image query/upload/download/delete/update</a:t>
            </a:r>
            <a:r>
              <a:rPr lang="zh-CN" altLang="en-US" sz="2400"/>
              <a:t>.</a:t>
            </a:r>
          </a:p>
          <a:p>
            <a:pPr fontAlgn="auto">
              <a:lnSpc>
                <a:spcPct val="100000"/>
              </a:lnSpc>
            </a:pPr>
            <a:r>
              <a:rPr lang="zh-CN" altLang="en-US" sz="2400"/>
              <a:t>Provide image information management.</a:t>
            </a:r>
          </a:p>
          <a:p>
            <a:pPr fontAlgn="auto">
              <a:lnSpc>
                <a:spcPct val="100000"/>
              </a:lnSpc>
            </a:pPr>
            <a:r>
              <a:rPr lang="en-US" altLang="zh-CN" sz="2400">
                <a:sym typeface="+mn-ea"/>
              </a:rPr>
              <a:t>Check image s</a:t>
            </a:r>
            <a:r>
              <a:rPr lang="zh-CN" altLang="en-US" sz="2400">
                <a:sym typeface="+mn-ea"/>
              </a:rPr>
              <a:t>igning &amp; attestation </a:t>
            </a:r>
            <a:r>
              <a:rPr lang="en-US" altLang="zh-CN" sz="2400">
                <a:sym typeface="+mn-ea"/>
              </a:rPr>
              <a:t>when upload images.</a:t>
            </a:r>
            <a:endParaRPr lang="en-US" altLang="zh-CN" sz="24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ym typeface="+mn-ea"/>
              </a:rPr>
              <a:t>Architecture Alignment</a:t>
            </a: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03225" y="998855"/>
            <a:ext cx="11417935" cy="5517515"/>
            <a:chOff x="635" y="1573"/>
            <a:chExt cx="17981" cy="8689"/>
          </a:xfrm>
        </p:grpSpPr>
        <p:pic>
          <p:nvPicPr>
            <p:cNvPr id="6" name="图片 5" descr="ONAP Amsterdam arch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5" y="1573"/>
              <a:ext cx="17981" cy="8689"/>
            </a:xfrm>
            <a:prstGeom prst="rect">
              <a:avLst/>
            </a:prstGeom>
          </p:spPr>
        </p:pic>
        <p:sp>
          <p:nvSpPr>
            <p:cNvPr id="7" name="圆角矩形 6"/>
            <p:cNvSpPr/>
            <p:nvPr/>
          </p:nvSpPr>
          <p:spPr>
            <a:xfrm>
              <a:off x="7606" y="4966"/>
              <a:ext cx="832" cy="393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>
                  <a:solidFill>
                    <a:schemeClr val="tx1"/>
                  </a:solidFill>
                </a:rPr>
                <a:t>IM</a:t>
              </a:r>
            </a:p>
          </p:txBody>
        </p:sp>
      </p:grp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ym typeface="+mn-ea"/>
              </a:rPr>
              <a:t>Image Manager Interface to other Module</a:t>
            </a: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3045" y="3852545"/>
            <a:ext cx="5328920" cy="934085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06705" y="3845560"/>
            <a:ext cx="1795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Image Manager</a:t>
            </a:r>
          </a:p>
        </p:txBody>
      </p:sp>
      <p:sp>
        <p:nvSpPr>
          <p:cNvPr id="8" name="圆柱形 7"/>
          <p:cNvSpPr/>
          <p:nvPr/>
        </p:nvSpPr>
        <p:spPr>
          <a:xfrm>
            <a:off x="3542030" y="4072890"/>
            <a:ext cx="1155065" cy="713740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DB</a:t>
            </a:r>
          </a:p>
          <a:p>
            <a:pPr algn="ctr"/>
            <a:r>
              <a:rPr lang="en-US" altLang="zh-CN" sz="1400"/>
              <a:t>(metadata)</a:t>
            </a:r>
          </a:p>
        </p:txBody>
      </p:sp>
      <p:sp>
        <p:nvSpPr>
          <p:cNvPr id="46" name="圆柱形 45"/>
          <p:cNvSpPr/>
          <p:nvPr/>
        </p:nvSpPr>
        <p:spPr>
          <a:xfrm>
            <a:off x="2479040" y="4996815"/>
            <a:ext cx="1771015" cy="1229360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47" name="文本框 46"/>
          <p:cNvSpPr txBox="1"/>
          <p:nvPr/>
        </p:nvSpPr>
        <p:spPr>
          <a:xfrm>
            <a:off x="2740025" y="5220970"/>
            <a:ext cx="1249045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/>
              <a:t>Multi-VIM (image service)</a:t>
            </a:r>
          </a:p>
        </p:txBody>
      </p:sp>
      <p:cxnSp>
        <p:nvCxnSpPr>
          <p:cNvPr id="52" name="直接箭头连接符 51"/>
          <p:cNvCxnSpPr>
            <a:endCxn id="46" idx="1"/>
          </p:cNvCxnSpPr>
          <p:nvPr/>
        </p:nvCxnSpPr>
        <p:spPr>
          <a:xfrm flipH="1">
            <a:off x="3364865" y="4794250"/>
            <a:ext cx="1270" cy="2025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479040" y="5741035"/>
            <a:ext cx="1771015" cy="389255"/>
          </a:xfrm>
          <a:prstGeom prst="rect">
            <a:avLst/>
          </a:prstGeom>
          <a:solidFill>
            <a:schemeClr val="accent2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tx1"/>
                </a:solidFill>
              </a:rPr>
              <a:t>VM/docker images, app binaries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756410" y="1458595"/>
            <a:ext cx="1396365" cy="75565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SDC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699510" y="1458595"/>
            <a:ext cx="1322705" cy="75565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SO/VFC/VNFM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33045" y="1458595"/>
            <a:ext cx="1344295" cy="75565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VNF-SDK/VVP</a:t>
            </a:r>
          </a:p>
        </p:txBody>
      </p:sp>
      <p:sp>
        <p:nvSpPr>
          <p:cNvPr id="13" name="矩形 12"/>
          <p:cNvSpPr/>
          <p:nvPr/>
        </p:nvSpPr>
        <p:spPr>
          <a:xfrm>
            <a:off x="1389380" y="4213225"/>
            <a:ext cx="1261745" cy="47815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portal</a:t>
            </a:r>
          </a:p>
        </p:txBody>
      </p:sp>
      <p:cxnSp>
        <p:nvCxnSpPr>
          <p:cNvPr id="15" name="直接箭头连接符 14"/>
          <p:cNvCxnSpPr>
            <a:stCxn id="12" idx="2"/>
          </p:cNvCxnSpPr>
          <p:nvPr/>
        </p:nvCxnSpPr>
        <p:spPr>
          <a:xfrm>
            <a:off x="895350" y="2214245"/>
            <a:ext cx="0" cy="161226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95350" y="2748280"/>
            <a:ext cx="7880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image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454910" y="2573655"/>
            <a:ext cx="14916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upload image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49830" y="3054985"/>
            <a:ext cx="14465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query image info</a:t>
            </a:r>
          </a:p>
        </p:txBody>
      </p:sp>
      <p:cxnSp>
        <p:nvCxnSpPr>
          <p:cNvPr id="21" name="直接箭头连接符 20"/>
          <p:cNvCxnSpPr>
            <a:endCxn id="11" idx="2"/>
          </p:cNvCxnSpPr>
          <p:nvPr/>
        </p:nvCxnSpPr>
        <p:spPr>
          <a:xfrm flipV="1">
            <a:off x="4350385" y="2214245"/>
            <a:ext cx="635" cy="1622425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2463800" y="2219325"/>
            <a:ext cx="5080" cy="162814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360545" y="2573655"/>
            <a:ext cx="18694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query image info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351020" y="3085465"/>
            <a:ext cx="2289175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image onboarding notification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6496685" y="1217295"/>
            <a:ext cx="5341620" cy="322008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Font typeface="+mj-lt"/>
              <a:buNone/>
            </a:pP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 User upload images with Image Manager after </a:t>
            </a:r>
            <a:r>
              <a:rPr lang="zh-CN" altLang="en-US" sz="2000">
                <a:latin typeface="Times New Roman" panose="02020603050405020304" charset="0"/>
                <a:sym typeface="+mn-ea"/>
              </a:rPr>
              <a:t>signing &amp; attestation </a:t>
            </a:r>
            <a:r>
              <a:rPr lang="en-US" altLang="zh-CN" sz="2000">
                <a:latin typeface="Times New Roman" panose="02020603050405020304" charset="0"/>
                <a:sym typeface="+mn-ea"/>
              </a:rPr>
              <a:t>with VNF-SDK/VVP</a:t>
            </a: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.</a:t>
            </a:r>
          </a:p>
          <a:p>
            <a:pPr marL="0" indent="0">
              <a:buFont typeface="+mj-lt"/>
              <a:buNone/>
            </a:pP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 SDC upload image to Image Manager when import a VNF package and image.</a:t>
            </a:r>
          </a:p>
          <a:p>
            <a:pPr marL="0" indent="0">
              <a:buFont typeface="+mj-lt"/>
              <a:buNone/>
            </a:pP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 SDC query image information to design VNF.</a:t>
            </a:r>
          </a:p>
          <a:p>
            <a:pPr marL="0" indent="0">
              <a:buFont typeface="+mj-lt"/>
              <a:buNone/>
            </a:pP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 SO/VFC/VNFM query image deploy location information.</a:t>
            </a:r>
          </a:p>
          <a:p>
            <a:pPr marL="0" indent="0">
              <a:buFont typeface="+mj-lt"/>
              <a:buNone/>
            </a:pPr>
            <a:r>
              <a:rPr lang="en-US" altLang="en-US" sz="20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 SO/VFC/VNFM notify Image Manager the image deployed information.</a:t>
            </a:r>
          </a:p>
          <a:p>
            <a:pPr marL="0" indent="0">
              <a:buFont typeface="+mj-lt"/>
              <a:buNone/>
            </a:pPr>
            <a:endParaRPr lang="en-US" altLang="en-US" sz="2000" dirty="0"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408680" y="1081405"/>
            <a:ext cx="0" cy="53136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101725" y="6059170"/>
            <a:ext cx="1638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Design Time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350385" y="6059170"/>
            <a:ext cx="1638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Run Time</a:t>
            </a:r>
          </a:p>
        </p:txBody>
      </p:sp>
      <p:sp>
        <p:nvSpPr>
          <p:cNvPr id="35" name="Content Placeholder 2"/>
          <p:cNvSpPr>
            <a:spLocks noGrp="1"/>
          </p:cNvSpPr>
          <p:nvPr/>
        </p:nvSpPr>
        <p:spPr>
          <a:xfrm>
            <a:off x="6482080" y="4631690"/>
            <a:ext cx="5342255" cy="14808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charset="0"/>
              <a:buNone/>
            </a:pPr>
            <a:r>
              <a:rPr lang="en-US" altLang="zh-CN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Image storage backend:  </a:t>
            </a:r>
            <a:r>
              <a:rPr lang="en-US" altLang="en-US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Multi-VIM to store</a:t>
            </a:r>
            <a:r>
              <a:rPr lang="en-US" altLang="zh-CN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 VM/docker images and app binaries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US" altLang="zh-CN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Metadata DB</a:t>
            </a:r>
            <a:r>
              <a:rPr lang="zh-CN" altLang="en-US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：</a:t>
            </a:r>
            <a:r>
              <a:rPr lang="en-US" altLang="zh-CN" sz="1800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uuid, name, description, format, version, vendor, deploy location, etc.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Image Upload at Design Time</a:t>
            </a:r>
          </a:p>
        </p:txBody>
      </p:sp>
      <p:sp>
        <p:nvSpPr>
          <p:cNvPr id="21" name="矩形 20"/>
          <p:cNvSpPr/>
          <p:nvPr/>
        </p:nvSpPr>
        <p:spPr>
          <a:xfrm>
            <a:off x="4182745" y="1166495"/>
            <a:ext cx="1145540" cy="2813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SDC</a:t>
            </a:r>
          </a:p>
        </p:txBody>
      </p:sp>
      <p:sp>
        <p:nvSpPr>
          <p:cNvPr id="29" name="矩形 28"/>
          <p:cNvSpPr/>
          <p:nvPr/>
        </p:nvSpPr>
        <p:spPr>
          <a:xfrm>
            <a:off x="6931025" y="1166495"/>
            <a:ext cx="1172210" cy="297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Img Manager </a:t>
            </a:r>
          </a:p>
        </p:txBody>
      </p:sp>
      <p:sp>
        <p:nvSpPr>
          <p:cNvPr id="31" name="矩形 30"/>
          <p:cNvSpPr/>
          <p:nvPr/>
        </p:nvSpPr>
        <p:spPr>
          <a:xfrm>
            <a:off x="9040495" y="997585"/>
            <a:ext cx="1169670" cy="4502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/>
          </a:p>
        </p:txBody>
      </p:sp>
      <p:cxnSp>
        <p:nvCxnSpPr>
          <p:cNvPr id="45" name="直接连接符 44"/>
          <p:cNvCxnSpPr/>
          <p:nvPr/>
        </p:nvCxnSpPr>
        <p:spPr>
          <a:xfrm>
            <a:off x="4757420" y="1447800"/>
            <a:ext cx="3810" cy="5039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7505065" y="1464310"/>
            <a:ext cx="4445" cy="5048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9671685" y="1447800"/>
            <a:ext cx="6350" cy="5064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738505" y="1534160"/>
            <a:ext cx="5715" cy="4953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矩形 138"/>
          <p:cNvSpPr/>
          <p:nvPr/>
        </p:nvSpPr>
        <p:spPr>
          <a:xfrm>
            <a:off x="4716780" y="2834005"/>
            <a:ext cx="76200" cy="17348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>
            <a:off x="7474585" y="2834005"/>
            <a:ext cx="76200" cy="17354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2" name="直接箭头连接符 141"/>
          <p:cNvCxnSpPr/>
          <p:nvPr/>
        </p:nvCxnSpPr>
        <p:spPr>
          <a:xfrm>
            <a:off x="772795" y="2934335"/>
            <a:ext cx="3931920" cy="5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文本框 142"/>
          <p:cNvSpPr txBox="1"/>
          <p:nvPr/>
        </p:nvSpPr>
        <p:spPr>
          <a:xfrm>
            <a:off x="1553210" y="2672715"/>
            <a:ext cx="306959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VNF Package and image with certification</a:t>
            </a:r>
          </a:p>
        </p:txBody>
      </p:sp>
      <p:cxnSp>
        <p:nvCxnSpPr>
          <p:cNvPr id="144" name="直接箭头连接符 143"/>
          <p:cNvCxnSpPr/>
          <p:nvPr/>
        </p:nvCxnSpPr>
        <p:spPr>
          <a:xfrm>
            <a:off x="4803140" y="3023235"/>
            <a:ext cx="2649220" cy="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文本框 144"/>
          <p:cNvSpPr txBox="1"/>
          <p:nvPr/>
        </p:nvSpPr>
        <p:spPr>
          <a:xfrm>
            <a:off x="5273040" y="2769235"/>
            <a:ext cx="132651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upload image</a:t>
            </a:r>
          </a:p>
        </p:txBody>
      </p:sp>
      <p:cxnSp>
        <p:nvCxnSpPr>
          <p:cNvPr id="146" name="直接箭头连接符 145"/>
          <p:cNvCxnSpPr/>
          <p:nvPr/>
        </p:nvCxnSpPr>
        <p:spPr>
          <a:xfrm>
            <a:off x="7543800" y="3641090"/>
            <a:ext cx="21037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9632315" y="3525520"/>
            <a:ext cx="76200" cy="227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文本框 166"/>
          <p:cNvSpPr txBox="1"/>
          <p:nvPr/>
        </p:nvSpPr>
        <p:spPr>
          <a:xfrm>
            <a:off x="7663815" y="3383915"/>
            <a:ext cx="20078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save images to repository</a:t>
            </a:r>
          </a:p>
        </p:txBody>
      </p:sp>
      <p:sp>
        <p:nvSpPr>
          <p:cNvPr id="171" name="文本框 170"/>
          <p:cNvSpPr txBox="1"/>
          <p:nvPr/>
        </p:nvSpPr>
        <p:spPr>
          <a:xfrm>
            <a:off x="9034145" y="972820"/>
            <a:ext cx="11753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Multi-VIM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8959215" y="1219200"/>
            <a:ext cx="13589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(Image Repository)</a:t>
            </a:r>
          </a:p>
        </p:txBody>
      </p:sp>
      <p:grpSp>
        <p:nvGrpSpPr>
          <p:cNvPr id="272" name="组合 271"/>
          <p:cNvGrpSpPr/>
          <p:nvPr/>
        </p:nvGrpSpPr>
        <p:grpSpPr>
          <a:xfrm>
            <a:off x="646430" y="1166495"/>
            <a:ext cx="192405" cy="338455"/>
            <a:chOff x="1018" y="1837"/>
            <a:chExt cx="303" cy="533"/>
          </a:xfrm>
        </p:grpSpPr>
        <p:sp>
          <p:nvSpPr>
            <p:cNvPr id="187" name="椭圆 186"/>
            <p:cNvSpPr/>
            <p:nvPr/>
          </p:nvSpPr>
          <p:spPr>
            <a:xfrm>
              <a:off x="1052" y="1837"/>
              <a:ext cx="217" cy="2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8" name="直接连接符 187"/>
            <p:cNvCxnSpPr/>
            <p:nvPr/>
          </p:nvCxnSpPr>
          <p:spPr>
            <a:xfrm>
              <a:off x="1018" y="2113"/>
              <a:ext cx="283" cy="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1154" y="2053"/>
              <a:ext cx="0" cy="15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H="1">
              <a:off x="1021" y="2170"/>
              <a:ext cx="148" cy="183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>
              <a:off x="1171" y="2170"/>
              <a:ext cx="150" cy="20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</p:grpSp>
      <p:sp>
        <p:nvSpPr>
          <p:cNvPr id="200" name="矩形 199"/>
          <p:cNvSpPr/>
          <p:nvPr/>
        </p:nvSpPr>
        <p:spPr>
          <a:xfrm flipH="1">
            <a:off x="7474585" y="5846445"/>
            <a:ext cx="84455" cy="556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1" name="直接箭头连接符 200"/>
          <p:cNvCxnSpPr/>
          <p:nvPr/>
        </p:nvCxnSpPr>
        <p:spPr>
          <a:xfrm flipV="1">
            <a:off x="4790440" y="6207760"/>
            <a:ext cx="2677160" cy="10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文本框 201"/>
          <p:cNvSpPr txBox="1"/>
          <p:nvPr/>
        </p:nvSpPr>
        <p:spPr>
          <a:xfrm>
            <a:off x="4823460" y="5931535"/>
            <a:ext cx="26555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query image information to design VNF</a:t>
            </a:r>
          </a:p>
        </p:txBody>
      </p:sp>
      <p:sp>
        <p:nvSpPr>
          <p:cNvPr id="203" name="矩形 202"/>
          <p:cNvSpPr/>
          <p:nvPr/>
        </p:nvSpPr>
        <p:spPr>
          <a:xfrm>
            <a:off x="705485" y="5846445"/>
            <a:ext cx="76200" cy="557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4" name="直接箭头连接符 203"/>
          <p:cNvCxnSpPr/>
          <p:nvPr/>
        </p:nvCxnSpPr>
        <p:spPr>
          <a:xfrm>
            <a:off x="769620" y="6015355"/>
            <a:ext cx="39414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文本框 204"/>
          <p:cNvSpPr txBox="1"/>
          <p:nvPr/>
        </p:nvSpPr>
        <p:spPr>
          <a:xfrm>
            <a:off x="2268220" y="5739130"/>
            <a:ext cx="116713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VNF design</a:t>
            </a:r>
          </a:p>
        </p:txBody>
      </p:sp>
      <p:sp>
        <p:nvSpPr>
          <p:cNvPr id="206" name="矩形 205"/>
          <p:cNvSpPr/>
          <p:nvPr/>
        </p:nvSpPr>
        <p:spPr>
          <a:xfrm>
            <a:off x="2164715" y="1166495"/>
            <a:ext cx="1253490" cy="2978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VNF-SDK/</a:t>
            </a:r>
            <a:r>
              <a:rPr lang="en-US" altLang="zh-CN" sz="1400">
                <a:sym typeface="+mn-ea"/>
              </a:rPr>
              <a:t>VVP</a:t>
            </a:r>
            <a:endParaRPr lang="en-US" altLang="zh-CN" sz="1400"/>
          </a:p>
        </p:txBody>
      </p:sp>
      <p:cxnSp>
        <p:nvCxnSpPr>
          <p:cNvPr id="207" name="直接连接符 206"/>
          <p:cNvCxnSpPr>
            <a:stCxn id="206" idx="2"/>
          </p:cNvCxnSpPr>
          <p:nvPr/>
        </p:nvCxnSpPr>
        <p:spPr>
          <a:xfrm flipH="1">
            <a:off x="2787015" y="1464310"/>
            <a:ext cx="4445" cy="5085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组合 245"/>
          <p:cNvGrpSpPr/>
          <p:nvPr/>
        </p:nvGrpSpPr>
        <p:grpSpPr>
          <a:xfrm>
            <a:off x="7555865" y="3093085"/>
            <a:ext cx="207010" cy="245745"/>
            <a:chOff x="11892" y="6412"/>
            <a:chExt cx="326" cy="387"/>
          </a:xfrm>
        </p:grpSpPr>
        <p:cxnSp>
          <p:nvCxnSpPr>
            <p:cNvPr id="212" name="直接连接符 211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箭头连接符 213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7" name="文本框 216"/>
          <p:cNvSpPr txBox="1"/>
          <p:nvPr/>
        </p:nvSpPr>
        <p:spPr>
          <a:xfrm>
            <a:off x="7722235" y="2973070"/>
            <a:ext cx="176657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Check the </a:t>
            </a:r>
            <a:r>
              <a:rPr lang="en-US" altLang="zh-CN" sz="1200">
                <a:ea typeface="宋体" panose="02010600030101010101" pitchFamily="2" charset="-122"/>
              </a:rPr>
              <a:t>certification issued by</a:t>
            </a:r>
            <a:r>
              <a:rPr lang="en-US" altLang="zh-CN" sz="1200"/>
              <a:t> VVP/VNF-SDK</a:t>
            </a:r>
          </a:p>
        </p:txBody>
      </p:sp>
      <p:cxnSp>
        <p:nvCxnSpPr>
          <p:cNvPr id="218" name="直接箭头连接符 217"/>
          <p:cNvCxnSpPr/>
          <p:nvPr/>
        </p:nvCxnSpPr>
        <p:spPr>
          <a:xfrm flipV="1">
            <a:off x="770255" y="1728470"/>
            <a:ext cx="1976120" cy="6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1069975" y="1479550"/>
            <a:ext cx="194945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VNF Package and Image</a:t>
            </a:r>
          </a:p>
        </p:txBody>
      </p:sp>
      <p:cxnSp>
        <p:nvCxnSpPr>
          <p:cNvPr id="242" name="直接箭头连接符 241"/>
          <p:cNvCxnSpPr/>
          <p:nvPr/>
        </p:nvCxnSpPr>
        <p:spPr>
          <a:xfrm flipV="1">
            <a:off x="799465" y="2455545"/>
            <a:ext cx="1976120" cy="6350"/>
          </a:xfrm>
          <a:prstGeom prst="straightConnector1">
            <a:avLst/>
          </a:prstGeom>
          <a:ln>
            <a:headEnd type="arrow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文本框 242"/>
          <p:cNvSpPr txBox="1"/>
          <p:nvPr/>
        </p:nvSpPr>
        <p:spPr>
          <a:xfrm>
            <a:off x="826135" y="2150110"/>
            <a:ext cx="194945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certification with signature</a:t>
            </a:r>
          </a:p>
        </p:txBody>
      </p:sp>
      <p:grpSp>
        <p:nvGrpSpPr>
          <p:cNvPr id="247" name="组合 246"/>
          <p:cNvGrpSpPr/>
          <p:nvPr/>
        </p:nvGrpSpPr>
        <p:grpSpPr>
          <a:xfrm>
            <a:off x="2821305" y="1735455"/>
            <a:ext cx="207010" cy="245745"/>
            <a:chOff x="11892" y="6412"/>
            <a:chExt cx="326" cy="387"/>
          </a:xfrm>
        </p:grpSpPr>
        <p:cxnSp>
          <p:nvCxnSpPr>
            <p:cNvPr id="248" name="直接连接符 24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箭头连接符 24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1" name="文本框 250"/>
          <p:cNvSpPr txBox="1"/>
          <p:nvPr/>
        </p:nvSpPr>
        <p:spPr>
          <a:xfrm>
            <a:off x="3023870" y="1615440"/>
            <a:ext cx="176657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validation</a:t>
            </a:r>
          </a:p>
          <a:p>
            <a:r>
              <a:rPr lang="en-US" altLang="zh-CN" sz="1200"/>
              <a:t>(integrity and security)</a:t>
            </a:r>
          </a:p>
        </p:txBody>
      </p:sp>
      <p:grpSp>
        <p:nvGrpSpPr>
          <p:cNvPr id="257" name="组合 256"/>
          <p:cNvGrpSpPr/>
          <p:nvPr/>
        </p:nvGrpSpPr>
        <p:grpSpPr>
          <a:xfrm>
            <a:off x="4797425" y="4200525"/>
            <a:ext cx="241935" cy="245745"/>
            <a:chOff x="11892" y="6412"/>
            <a:chExt cx="326" cy="387"/>
          </a:xfrm>
        </p:grpSpPr>
        <p:cxnSp>
          <p:nvCxnSpPr>
            <p:cNvPr id="258" name="直接连接符 25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箭头连接符 25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1" name="文本框 260"/>
          <p:cNvSpPr txBox="1"/>
          <p:nvPr/>
        </p:nvSpPr>
        <p:spPr>
          <a:xfrm>
            <a:off x="4987925" y="4109720"/>
            <a:ext cx="250063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Update image reference in the VNF model and save it to SDC Catalog </a:t>
            </a:r>
          </a:p>
        </p:txBody>
      </p:sp>
      <p:grpSp>
        <p:nvGrpSpPr>
          <p:cNvPr id="262" name="组合 261"/>
          <p:cNvGrpSpPr/>
          <p:nvPr/>
        </p:nvGrpSpPr>
        <p:grpSpPr>
          <a:xfrm>
            <a:off x="2821305" y="2101215"/>
            <a:ext cx="207010" cy="245745"/>
            <a:chOff x="11892" y="6412"/>
            <a:chExt cx="326" cy="387"/>
          </a:xfrm>
        </p:grpSpPr>
        <p:cxnSp>
          <p:nvCxnSpPr>
            <p:cNvPr id="263" name="直接连接符 262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箭头连接符 264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" name="文本框 265"/>
          <p:cNvSpPr txBox="1"/>
          <p:nvPr/>
        </p:nvSpPr>
        <p:spPr>
          <a:xfrm>
            <a:off x="3023870" y="2065655"/>
            <a:ext cx="17665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Issue a certification</a:t>
            </a:r>
          </a:p>
        </p:txBody>
      </p:sp>
      <p:sp>
        <p:nvSpPr>
          <p:cNvPr id="216" name="矩形 215"/>
          <p:cNvSpPr/>
          <p:nvPr/>
        </p:nvSpPr>
        <p:spPr>
          <a:xfrm>
            <a:off x="2746375" y="1599565"/>
            <a:ext cx="76200" cy="9575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>
            <a:off x="705485" y="2834005"/>
            <a:ext cx="76200" cy="17348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矩形 214"/>
          <p:cNvSpPr/>
          <p:nvPr/>
        </p:nvSpPr>
        <p:spPr>
          <a:xfrm>
            <a:off x="694055" y="1611630"/>
            <a:ext cx="76200" cy="944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7" name="组合 266"/>
          <p:cNvGrpSpPr/>
          <p:nvPr/>
        </p:nvGrpSpPr>
        <p:grpSpPr>
          <a:xfrm>
            <a:off x="7557770" y="3721735"/>
            <a:ext cx="207010" cy="245745"/>
            <a:chOff x="11892" y="6412"/>
            <a:chExt cx="326" cy="387"/>
          </a:xfrm>
        </p:grpSpPr>
        <p:cxnSp>
          <p:nvCxnSpPr>
            <p:cNvPr id="268" name="直接连接符 26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箭头连接符 26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1" name="文本框 270"/>
          <p:cNvSpPr txBox="1"/>
          <p:nvPr/>
        </p:nvSpPr>
        <p:spPr>
          <a:xfrm>
            <a:off x="7712075" y="3734435"/>
            <a:ext cx="17665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Save image metadata</a:t>
            </a:r>
          </a:p>
        </p:txBody>
      </p:sp>
      <p:sp>
        <p:nvSpPr>
          <p:cNvPr id="199" name="矩形 198"/>
          <p:cNvSpPr/>
          <p:nvPr/>
        </p:nvSpPr>
        <p:spPr>
          <a:xfrm>
            <a:off x="4716780" y="5846445"/>
            <a:ext cx="76200" cy="556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3" name="直接箭头连接符 272"/>
          <p:cNvCxnSpPr/>
          <p:nvPr/>
        </p:nvCxnSpPr>
        <p:spPr>
          <a:xfrm flipV="1">
            <a:off x="4810760" y="4097655"/>
            <a:ext cx="2663190" cy="3175"/>
          </a:xfrm>
          <a:prstGeom prst="straightConnector1">
            <a:avLst/>
          </a:prstGeom>
          <a:ln>
            <a:headEnd type="arrow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文本框 273"/>
          <p:cNvSpPr txBox="1"/>
          <p:nvPr/>
        </p:nvSpPr>
        <p:spPr>
          <a:xfrm>
            <a:off x="5328285" y="3890010"/>
            <a:ext cx="132651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Address</a:t>
            </a:r>
          </a:p>
        </p:txBody>
      </p:sp>
      <p:sp>
        <p:nvSpPr>
          <p:cNvPr id="275" name="矩形 274"/>
          <p:cNvSpPr/>
          <p:nvPr/>
        </p:nvSpPr>
        <p:spPr>
          <a:xfrm>
            <a:off x="705485" y="4730750"/>
            <a:ext cx="76200" cy="8045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>
            <a:off x="7472045" y="4730115"/>
            <a:ext cx="76200" cy="8058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7" name="直接箭头连接符 276"/>
          <p:cNvCxnSpPr/>
          <p:nvPr/>
        </p:nvCxnSpPr>
        <p:spPr>
          <a:xfrm>
            <a:off x="779780" y="4898390"/>
            <a:ext cx="66795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组合 277"/>
          <p:cNvGrpSpPr/>
          <p:nvPr/>
        </p:nvGrpSpPr>
        <p:grpSpPr>
          <a:xfrm>
            <a:off x="7545705" y="4939030"/>
            <a:ext cx="207010" cy="245745"/>
            <a:chOff x="11892" y="6412"/>
            <a:chExt cx="326" cy="387"/>
          </a:xfrm>
        </p:grpSpPr>
        <p:cxnSp>
          <p:nvCxnSpPr>
            <p:cNvPr id="279" name="直接连接符 278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箭头连接符 280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2" name="文本框 281"/>
          <p:cNvSpPr txBox="1"/>
          <p:nvPr/>
        </p:nvSpPr>
        <p:spPr>
          <a:xfrm>
            <a:off x="7712075" y="4806950"/>
            <a:ext cx="176657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Check the </a:t>
            </a:r>
            <a:r>
              <a:rPr lang="en-US" altLang="zh-CN" sz="1200">
                <a:ea typeface="宋体" panose="02010600030101010101" pitchFamily="2" charset="-122"/>
              </a:rPr>
              <a:t>certification issued by</a:t>
            </a:r>
            <a:r>
              <a:rPr lang="en-US" altLang="zh-CN" sz="1200"/>
              <a:t> VVP/VNF-SDK</a:t>
            </a:r>
          </a:p>
        </p:txBody>
      </p:sp>
      <p:cxnSp>
        <p:nvCxnSpPr>
          <p:cNvPr id="283" name="直接箭头连接符 282"/>
          <p:cNvCxnSpPr/>
          <p:nvPr/>
        </p:nvCxnSpPr>
        <p:spPr>
          <a:xfrm>
            <a:off x="7543800" y="5441950"/>
            <a:ext cx="21037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矩形 283"/>
          <p:cNvSpPr/>
          <p:nvPr/>
        </p:nvSpPr>
        <p:spPr>
          <a:xfrm>
            <a:off x="9632315" y="5326380"/>
            <a:ext cx="76200" cy="227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文本框 284"/>
          <p:cNvSpPr txBox="1"/>
          <p:nvPr/>
        </p:nvSpPr>
        <p:spPr>
          <a:xfrm>
            <a:off x="7663815" y="5220970"/>
            <a:ext cx="20078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save images to repository</a:t>
            </a:r>
          </a:p>
        </p:txBody>
      </p:sp>
      <p:sp>
        <p:nvSpPr>
          <p:cNvPr id="286" name="文本框 285"/>
          <p:cNvSpPr txBox="1"/>
          <p:nvPr/>
        </p:nvSpPr>
        <p:spPr>
          <a:xfrm>
            <a:off x="3625215" y="4653915"/>
            <a:ext cx="132651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upload image</a:t>
            </a:r>
          </a:p>
        </p:txBody>
      </p:sp>
      <p:cxnSp>
        <p:nvCxnSpPr>
          <p:cNvPr id="287" name="直接连接符 286"/>
          <p:cNvCxnSpPr/>
          <p:nvPr/>
        </p:nvCxnSpPr>
        <p:spPr>
          <a:xfrm flipV="1">
            <a:off x="192405" y="2639060"/>
            <a:ext cx="11558905" cy="127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>
            <a:off x="205740" y="4653915"/>
            <a:ext cx="11496675" cy="2095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289"/>
          <p:cNvSpPr txBox="1"/>
          <p:nvPr/>
        </p:nvSpPr>
        <p:spPr>
          <a:xfrm>
            <a:off x="9827260" y="3432175"/>
            <a:ext cx="1924050" cy="825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0000"/>
                </a:solidFill>
                <a:sym typeface="+mn-ea"/>
              </a:rPr>
              <a:t>2.1 Scenario 1</a:t>
            </a:r>
            <a:r>
              <a:rPr lang="en-US" altLang="zh-CN" sz="1600">
                <a:solidFill>
                  <a:srgbClr val="FF0000"/>
                </a:solidFill>
              </a:rPr>
              <a:t>: Import Vendor VNF package</a:t>
            </a:r>
          </a:p>
        </p:txBody>
      </p:sp>
      <p:sp>
        <p:nvSpPr>
          <p:cNvPr id="291" name="文本框 290"/>
          <p:cNvSpPr txBox="1"/>
          <p:nvPr/>
        </p:nvSpPr>
        <p:spPr>
          <a:xfrm>
            <a:off x="9827260" y="4972050"/>
            <a:ext cx="1700530" cy="581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0000"/>
                </a:solidFill>
              </a:rPr>
              <a:t>2.2 Scenario 2: Design VNF in SDC</a:t>
            </a:r>
          </a:p>
        </p:txBody>
      </p:sp>
      <p:sp>
        <p:nvSpPr>
          <p:cNvPr id="292" name="文本框 291"/>
          <p:cNvSpPr txBox="1"/>
          <p:nvPr/>
        </p:nvSpPr>
        <p:spPr>
          <a:xfrm>
            <a:off x="9827260" y="1504950"/>
            <a:ext cx="1994535" cy="1069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0000"/>
                </a:solidFill>
              </a:rPr>
              <a:t>1 Certificate images with VNF-SDK/VVP before images used in ONAP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Image Upload at Design Time(Updated according to the discussion)</a:t>
            </a:r>
          </a:p>
        </p:txBody>
      </p:sp>
      <p:sp>
        <p:nvSpPr>
          <p:cNvPr id="21" name="矩形 20"/>
          <p:cNvSpPr/>
          <p:nvPr/>
        </p:nvSpPr>
        <p:spPr>
          <a:xfrm>
            <a:off x="4182745" y="1166495"/>
            <a:ext cx="1145540" cy="2813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SDC</a:t>
            </a:r>
          </a:p>
        </p:txBody>
      </p:sp>
      <p:sp>
        <p:nvSpPr>
          <p:cNvPr id="29" name="矩形 28"/>
          <p:cNvSpPr/>
          <p:nvPr/>
        </p:nvSpPr>
        <p:spPr>
          <a:xfrm>
            <a:off x="6931025" y="1166495"/>
            <a:ext cx="1172210" cy="297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Img Manager </a:t>
            </a:r>
          </a:p>
        </p:txBody>
      </p:sp>
      <p:sp>
        <p:nvSpPr>
          <p:cNvPr id="31" name="矩形 30"/>
          <p:cNvSpPr/>
          <p:nvPr/>
        </p:nvSpPr>
        <p:spPr>
          <a:xfrm>
            <a:off x="9040495" y="997585"/>
            <a:ext cx="1169670" cy="4502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/>
          </a:p>
        </p:txBody>
      </p:sp>
      <p:cxnSp>
        <p:nvCxnSpPr>
          <p:cNvPr id="45" name="直接连接符 44"/>
          <p:cNvCxnSpPr/>
          <p:nvPr/>
        </p:nvCxnSpPr>
        <p:spPr>
          <a:xfrm>
            <a:off x="4757420" y="1447800"/>
            <a:ext cx="3810" cy="5039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7505065" y="1464310"/>
            <a:ext cx="4445" cy="5048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9671685" y="1447800"/>
            <a:ext cx="6350" cy="5064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738505" y="1534160"/>
            <a:ext cx="5715" cy="4953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矩形 138"/>
          <p:cNvSpPr/>
          <p:nvPr/>
        </p:nvSpPr>
        <p:spPr>
          <a:xfrm>
            <a:off x="4716780" y="2722495"/>
            <a:ext cx="78244" cy="1983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>
            <a:off x="7474585" y="2834005"/>
            <a:ext cx="76200" cy="17354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2" name="直接箭头连接符 141"/>
          <p:cNvCxnSpPr/>
          <p:nvPr/>
        </p:nvCxnSpPr>
        <p:spPr>
          <a:xfrm>
            <a:off x="772795" y="1763480"/>
            <a:ext cx="2026161" cy="31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箭头连接符 143"/>
          <p:cNvCxnSpPr/>
          <p:nvPr/>
        </p:nvCxnSpPr>
        <p:spPr>
          <a:xfrm>
            <a:off x="4803140" y="3023235"/>
            <a:ext cx="2649220" cy="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文本框 144"/>
          <p:cNvSpPr txBox="1"/>
          <p:nvPr/>
        </p:nvSpPr>
        <p:spPr>
          <a:xfrm>
            <a:off x="5273040" y="2769235"/>
            <a:ext cx="132651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upload image</a:t>
            </a:r>
          </a:p>
        </p:txBody>
      </p:sp>
      <p:cxnSp>
        <p:nvCxnSpPr>
          <p:cNvPr id="146" name="直接箭头连接符 145"/>
          <p:cNvCxnSpPr/>
          <p:nvPr/>
        </p:nvCxnSpPr>
        <p:spPr>
          <a:xfrm>
            <a:off x="7543800" y="3295409"/>
            <a:ext cx="21037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9632315" y="3179839"/>
            <a:ext cx="76200" cy="227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文本框 166"/>
          <p:cNvSpPr txBox="1"/>
          <p:nvPr/>
        </p:nvSpPr>
        <p:spPr>
          <a:xfrm>
            <a:off x="7663815" y="3038234"/>
            <a:ext cx="20078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save images to repository</a:t>
            </a:r>
          </a:p>
        </p:txBody>
      </p:sp>
      <p:sp>
        <p:nvSpPr>
          <p:cNvPr id="171" name="文本框 170"/>
          <p:cNvSpPr txBox="1"/>
          <p:nvPr/>
        </p:nvSpPr>
        <p:spPr>
          <a:xfrm>
            <a:off x="9034145" y="972820"/>
            <a:ext cx="11753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</a:rPr>
              <a:t>Multi-VIM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8959215" y="1219200"/>
            <a:ext cx="13589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(Image Repository)</a:t>
            </a:r>
          </a:p>
        </p:txBody>
      </p:sp>
      <p:grpSp>
        <p:nvGrpSpPr>
          <p:cNvPr id="2" name="组合 271"/>
          <p:cNvGrpSpPr/>
          <p:nvPr/>
        </p:nvGrpSpPr>
        <p:grpSpPr>
          <a:xfrm>
            <a:off x="646430" y="1166495"/>
            <a:ext cx="192405" cy="338455"/>
            <a:chOff x="1018" y="1837"/>
            <a:chExt cx="303" cy="533"/>
          </a:xfrm>
        </p:grpSpPr>
        <p:sp>
          <p:nvSpPr>
            <p:cNvPr id="187" name="椭圆 186"/>
            <p:cNvSpPr/>
            <p:nvPr/>
          </p:nvSpPr>
          <p:spPr>
            <a:xfrm>
              <a:off x="1052" y="1837"/>
              <a:ext cx="217" cy="2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8" name="直接连接符 187"/>
            <p:cNvCxnSpPr/>
            <p:nvPr/>
          </p:nvCxnSpPr>
          <p:spPr>
            <a:xfrm>
              <a:off x="1018" y="2113"/>
              <a:ext cx="283" cy="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1154" y="2053"/>
              <a:ext cx="0" cy="15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H="1">
              <a:off x="1021" y="2170"/>
              <a:ext cx="148" cy="183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>
              <a:off x="1171" y="2170"/>
              <a:ext cx="150" cy="20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</p:grpSp>
      <p:sp>
        <p:nvSpPr>
          <p:cNvPr id="206" name="矩形 205"/>
          <p:cNvSpPr/>
          <p:nvPr/>
        </p:nvSpPr>
        <p:spPr>
          <a:xfrm>
            <a:off x="2164715" y="1166495"/>
            <a:ext cx="1253490" cy="2978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ym typeface="+mn-ea"/>
              </a:rPr>
              <a:t>VVP</a:t>
            </a:r>
            <a:endParaRPr lang="en-US" altLang="zh-CN" sz="1400" dirty="0"/>
          </a:p>
        </p:txBody>
      </p:sp>
      <p:cxnSp>
        <p:nvCxnSpPr>
          <p:cNvPr id="207" name="直接连接符 206"/>
          <p:cNvCxnSpPr>
            <a:stCxn id="206" idx="2"/>
          </p:cNvCxnSpPr>
          <p:nvPr/>
        </p:nvCxnSpPr>
        <p:spPr>
          <a:xfrm flipH="1">
            <a:off x="2787015" y="1464310"/>
            <a:ext cx="4445" cy="5085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46"/>
          <p:cNvGrpSpPr/>
          <p:nvPr/>
        </p:nvGrpSpPr>
        <p:grpSpPr>
          <a:xfrm>
            <a:off x="2799002" y="2047717"/>
            <a:ext cx="207010" cy="245745"/>
            <a:chOff x="11892" y="6412"/>
            <a:chExt cx="326" cy="387"/>
          </a:xfrm>
        </p:grpSpPr>
        <p:cxnSp>
          <p:nvCxnSpPr>
            <p:cNvPr id="248" name="直接连接符 24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箭头连接符 24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1" name="文本框 250"/>
          <p:cNvSpPr txBox="1"/>
          <p:nvPr/>
        </p:nvSpPr>
        <p:spPr>
          <a:xfrm>
            <a:off x="3001567" y="1983457"/>
            <a:ext cx="1766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VNF package and Image validation</a:t>
            </a:r>
          </a:p>
        </p:txBody>
      </p:sp>
      <p:grpSp>
        <p:nvGrpSpPr>
          <p:cNvPr id="5" name="组合 256"/>
          <p:cNvGrpSpPr/>
          <p:nvPr/>
        </p:nvGrpSpPr>
        <p:grpSpPr>
          <a:xfrm>
            <a:off x="4797425" y="4111317"/>
            <a:ext cx="241935" cy="245745"/>
            <a:chOff x="11892" y="6412"/>
            <a:chExt cx="326" cy="387"/>
          </a:xfrm>
        </p:grpSpPr>
        <p:cxnSp>
          <p:nvCxnSpPr>
            <p:cNvPr id="258" name="直接连接符 25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箭头连接符 25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1" name="文本框 260"/>
          <p:cNvSpPr txBox="1"/>
          <p:nvPr/>
        </p:nvSpPr>
        <p:spPr>
          <a:xfrm>
            <a:off x="4987925" y="4020512"/>
            <a:ext cx="250063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Update image reference in the VNF model and save it to SDC Catalog </a:t>
            </a:r>
          </a:p>
        </p:txBody>
      </p:sp>
      <p:sp>
        <p:nvSpPr>
          <p:cNvPr id="138" name="矩形 137"/>
          <p:cNvSpPr/>
          <p:nvPr/>
        </p:nvSpPr>
        <p:spPr>
          <a:xfrm>
            <a:off x="705485" y="1663150"/>
            <a:ext cx="76200" cy="17348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266"/>
          <p:cNvGrpSpPr/>
          <p:nvPr/>
        </p:nvGrpSpPr>
        <p:grpSpPr>
          <a:xfrm>
            <a:off x="7557770" y="3487564"/>
            <a:ext cx="207010" cy="245745"/>
            <a:chOff x="11892" y="6412"/>
            <a:chExt cx="326" cy="387"/>
          </a:xfrm>
        </p:grpSpPr>
        <p:cxnSp>
          <p:nvCxnSpPr>
            <p:cNvPr id="268" name="直接连接符 267"/>
            <p:cNvCxnSpPr/>
            <p:nvPr/>
          </p:nvCxnSpPr>
          <p:spPr>
            <a:xfrm>
              <a:off x="11893" y="6412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>
              <a:off x="12204" y="6412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箭头连接符 269"/>
            <p:cNvCxnSpPr/>
            <p:nvPr/>
          </p:nvCxnSpPr>
          <p:spPr>
            <a:xfrm flipH="1">
              <a:off x="11892" y="6799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1" name="文本框 270"/>
          <p:cNvSpPr txBox="1"/>
          <p:nvPr/>
        </p:nvSpPr>
        <p:spPr>
          <a:xfrm>
            <a:off x="7712075" y="3500264"/>
            <a:ext cx="176657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Save image metadata</a:t>
            </a:r>
          </a:p>
        </p:txBody>
      </p:sp>
      <p:cxnSp>
        <p:nvCxnSpPr>
          <p:cNvPr id="273" name="直接箭头连接符 272"/>
          <p:cNvCxnSpPr/>
          <p:nvPr/>
        </p:nvCxnSpPr>
        <p:spPr>
          <a:xfrm flipV="1">
            <a:off x="4810760" y="3974994"/>
            <a:ext cx="2663190" cy="3175"/>
          </a:xfrm>
          <a:prstGeom prst="straightConnector1">
            <a:avLst/>
          </a:prstGeom>
          <a:ln>
            <a:headEnd type="arrow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文本框 273"/>
          <p:cNvSpPr txBox="1"/>
          <p:nvPr/>
        </p:nvSpPr>
        <p:spPr>
          <a:xfrm>
            <a:off x="5328285" y="3756198"/>
            <a:ext cx="132651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Address</a:t>
            </a:r>
          </a:p>
        </p:txBody>
      </p:sp>
      <p:cxnSp>
        <p:nvCxnSpPr>
          <p:cNvPr id="88" name="直接箭头连接符 87"/>
          <p:cNvCxnSpPr/>
          <p:nvPr/>
        </p:nvCxnSpPr>
        <p:spPr>
          <a:xfrm>
            <a:off x="2768863" y="2722485"/>
            <a:ext cx="2026161" cy="31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142"/>
          <p:cNvSpPr txBox="1"/>
          <p:nvPr/>
        </p:nvSpPr>
        <p:spPr>
          <a:xfrm>
            <a:off x="917586" y="1457255"/>
            <a:ext cx="306959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Vendor VNF Package and image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Download Image at Run Time</a:t>
            </a:r>
          </a:p>
        </p:txBody>
      </p:sp>
      <p:sp>
        <p:nvSpPr>
          <p:cNvPr id="8" name="矩形 7"/>
          <p:cNvSpPr/>
          <p:nvPr/>
        </p:nvSpPr>
        <p:spPr>
          <a:xfrm>
            <a:off x="5535930" y="1219200"/>
            <a:ext cx="1370330" cy="313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Img Manager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226810" y="1500505"/>
            <a:ext cx="4445" cy="425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541020" y="1633855"/>
            <a:ext cx="1905" cy="4072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>
            <a:off x="6259195" y="4634230"/>
            <a:ext cx="219075" cy="245745"/>
            <a:chOff x="8736" y="5398"/>
            <a:chExt cx="345" cy="387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8759" y="5398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9051" y="5398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flipH="1">
              <a:off x="8736" y="5785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6509385" y="4527550"/>
            <a:ext cx="1764030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Update the image-VIM onboarding relationship</a:t>
            </a:r>
          </a:p>
        </p:txBody>
      </p:sp>
      <p:sp>
        <p:nvSpPr>
          <p:cNvPr id="64" name="矩形 63"/>
          <p:cNvSpPr/>
          <p:nvPr/>
        </p:nvSpPr>
        <p:spPr>
          <a:xfrm>
            <a:off x="6198235" y="4236720"/>
            <a:ext cx="76200" cy="8147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" name="直接箭头连接符 72"/>
          <p:cNvCxnSpPr/>
          <p:nvPr/>
        </p:nvCxnSpPr>
        <p:spPr>
          <a:xfrm flipH="1">
            <a:off x="3889375" y="3521075"/>
            <a:ext cx="4516120" cy="0"/>
          </a:xfrm>
          <a:prstGeom prst="straightConnector1">
            <a:avLst/>
          </a:prstGeom>
          <a:ln>
            <a:headEnd type="arrow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4098290" y="3281045"/>
            <a:ext cx="408876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URL(If the image not been deployed to the target VIM)</a:t>
            </a:r>
          </a:p>
        </p:txBody>
      </p:sp>
      <p:sp>
        <p:nvSpPr>
          <p:cNvPr id="95" name="矩形 94"/>
          <p:cNvSpPr/>
          <p:nvPr/>
        </p:nvSpPr>
        <p:spPr>
          <a:xfrm>
            <a:off x="7961630" y="1219200"/>
            <a:ext cx="965200" cy="31305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Multi-VIM</a:t>
            </a:r>
          </a:p>
        </p:txBody>
      </p:sp>
      <p:cxnSp>
        <p:nvCxnSpPr>
          <p:cNvPr id="96" name="直接连接符 95"/>
          <p:cNvCxnSpPr/>
          <p:nvPr/>
        </p:nvCxnSpPr>
        <p:spPr>
          <a:xfrm flipH="1">
            <a:off x="8456295" y="1500505"/>
            <a:ext cx="3175" cy="4197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 flipH="1">
            <a:off x="8404860" y="3388360"/>
            <a:ext cx="76200" cy="755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448945" y="1236345"/>
            <a:ext cx="192405" cy="338455"/>
            <a:chOff x="2133" y="1964"/>
            <a:chExt cx="303" cy="533"/>
          </a:xfrm>
        </p:grpSpPr>
        <p:sp>
          <p:nvSpPr>
            <p:cNvPr id="123" name="椭圆 122"/>
            <p:cNvSpPr/>
            <p:nvPr/>
          </p:nvSpPr>
          <p:spPr>
            <a:xfrm>
              <a:off x="2167" y="1964"/>
              <a:ext cx="217" cy="2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2133" y="2240"/>
              <a:ext cx="283" cy="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2269" y="2180"/>
              <a:ext cx="0" cy="15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H="1">
              <a:off x="2136" y="2297"/>
              <a:ext cx="148" cy="183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286" y="2297"/>
              <a:ext cx="150" cy="200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</p:grpSp>
      <p:sp>
        <p:nvSpPr>
          <p:cNvPr id="130" name="矩形 129"/>
          <p:cNvSpPr/>
          <p:nvPr/>
        </p:nvSpPr>
        <p:spPr>
          <a:xfrm>
            <a:off x="505460" y="2026920"/>
            <a:ext cx="76200" cy="25482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文本框 131"/>
          <p:cNvSpPr txBox="1"/>
          <p:nvPr/>
        </p:nvSpPr>
        <p:spPr>
          <a:xfrm>
            <a:off x="519430" y="2106295"/>
            <a:ext cx="1839595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User request</a:t>
            </a:r>
          </a:p>
        </p:txBody>
      </p:sp>
      <p:sp>
        <p:nvSpPr>
          <p:cNvPr id="20" name="矩形 19"/>
          <p:cNvSpPr/>
          <p:nvPr/>
        </p:nvSpPr>
        <p:spPr>
          <a:xfrm>
            <a:off x="3402965" y="1219200"/>
            <a:ext cx="892175" cy="31178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SO/VFC</a:t>
            </a: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834765" y="1532255"/>
            <a:ext cx="1270" cy="421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581025" y="2390775"/>
            <a:ext cx="1305560" cy="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3858895" y="3135630"/>
            <a:ext cx="2330450" cy="6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948430" y="2667635"/>
            <a:ext cx="2234565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Query image deployment information</a:t>
            </a:r>
          </a:p>
        </p:txBody>
      </p:sp>
      <p:sp>
        <p:nvSpPr>
          <p:cNvPr id="45" name="矩形 44"/>
          <p:cNvSpPr/>
          <p:nvPr/>
        </p:nvSpPr>
        <p:spPr>
          <a:xfrm>
            <a:off x="6195060" y="2943860"/>
            <a:ext cx="76200" cy="384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879215" y="4427220"/>
            <a:ext cx="23266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4097655" y="4144010"/>
            <a:ext cx="2068830" cy="27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uploading notification</a:t>
            </a:r>
          </a:p>
        </p:txBody>
      </p:sp>
      <p:sp>
        <p:nvSpPr>
          <p:cNvPr id="75" name="矩形 74"/>
          <p:cNvSpPr/>
          <p:nvPr/>
        </p:nvSpPr>
        <p:spPr>
          <a:xfrm>
            <a:off x="1480185" y="1219200"/>
            <a:ext cx="967105" cy="3124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/>
              <a:t>UUI</a:t>
            </a:r>
          </a:p>
        </p:txBody>
      </p:sp>
      <p:cxnSp>
        <p:nvCxnSpPr>
          <p:cNvPr id="76" name="直接连接符 75"/>
          <p:cNvCxnSpPr/>
          <p:nvPr/>
        </p:nvCxnSpPr>
        <p:spPr>
          <a:xfrm flipH="1">
            <a:off x="1911985" y="1549400"/>
            <a:ext cx="1270" cy="421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1870075" y="2054225"/>
            <a:ext cx="76200" cy="2538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899285" y="2268749"/>
            <a:ext cx="1839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VNF package </a:t>
            </a:r>
            <a:r>
              <a:rPr lang="en-US" altLang="zh-CN" sz="1200" dirty="0" err="1"/>
              <a:t>onboarding</a:t>
            </a:r>
            <a:r>
              <a:rPr lang="en-US" altLang="zh-CN" sz="1200" dirty="0"/>
              <a:t>/instantiation</a:t>
            </a:r>
          </a:p>
        </p:txBody>
      </p:sp>
      <p:cxnSp>
        <p:nvCxnSpPr>
          <p:cNvPr id="79" name="直接箭头连接符 78"/>
          <p:cNvCxnSpPr/>
          <p:nvPr/>
        </p:nvCxnSpPr>
        <p:spPr>
          <a:xfrm>
            <a:off x="1960880" y="2676525"/>
            <a:ext cx="1849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flipH="1">
            <a:off x="3801745" y="2037080"/>
            <a:ext cx="76200" cy="2555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8481060" y="3643630"/>
            <a:ext cx="219075" cy="245745"/>
            <a:chOff x="8736" y="5398"/>
            <a:chExt cx="345" cy="387"/>
          </a:xfrm>
        </p:grpSpPr>
        <p:cxnSp>
          <p:nvCxnSpPr>
            <p:cNvPr id="93" name="直接连接符 92"/>
            <p:cNvCxnSpPr/>
            <p:nvPr/>
          </p:nvCxnSpPr>
          <p:spPr>
            <a:xfrm>
              <a:off x="8759" y="5398"/>
              <a:ext cx="3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9051" y="5398"/>
              <a:ext cx="0" cy="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/>
            <p:nvPr/>
          </p:nvCxnSpPr>
          <p:spPr>
            <a:xfrm flipH="1">
              <a:off x="8736" y="5785"/>
              <a:ext cx="3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文本框 98"/>
          <p:cNvSpPr txBox="1"/>
          <p:nvPr/>
        </p:nvSpPr>
        <p:spPr>
          <a:xfrm>
            <a:off x="8700770" y="3468370"/>
            <a:ext cx="1565910" cy="641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image dispather from Image Repository to target VIM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104</TotalTime>
  <Words>814</Words>
  <Application>Microsoft Office PowerPoint</Application>
  <PresentationFormat>Widescreen</PresentationFormat>
  <Paragraphs>111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微软雅黑</vt:lpstr>
      <vt:lpstr>MS PGothic</vt:lpstr>
      <vt:lpstr>宋体</vt:lpstr>
      <vt:lpstr>.AppleSystemUIFont</vt:lpstr>
      <vt:lpstr>Arial</vt:lpstr>
      <vt:lpstr>Calibri</vt:lpstr>
      <vt:lpstr>DengXian</vt:lpstr>
      <vt:lpstr>DengXian Light</vt:lpstr>
      <vt:lpstr>Noto Sans Symbols</vt:lpstr>
      <vt:lpstr>Open Sans</vt:lpstr>
      <vt:lpstr>Times New Roman</vt:lpstr>
      <vt:lpstr>Wingdings</vt:lpstr>
      <vt:lpstr>ONAP</vt:lpstr>
      <vt:lpstr>1_Office Theme</vt:lpstr>
      <vt:lpstr>Centralize Image Management for ONAP</vt:lpstr>
      <vt:lpstr>Overview</vt:lpstr>
      <vt:lpstr>Image Manager to Address Carrier Grade Requirements</vt:lpstr>
      <vt:lpstr>Scope</vt:lpstr>
      <vt:lpstr>Architecture Alignment</vt:lpstr>
      <vt:lpstr>Image Manager Interface to other Module</vt:lpstr>
      <vt:lpstr>Image Upload at Design Time</vt:lpstr>
      <vt:lpstr>Image Upload at Design Time(Updated according to the discussion)</vt:lpstr>
      <vt:lpstr>Download Image at Run Time</vt:lpstr>
      <vt:lpstr>Key Facts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 VoLTE Case 近期联调计划</dc:title>
  <dc:creator>wchl</dc:creator>
  <cp:lastModifiedBy>Lando,Michael</cp:lastModifiedBy>
  <cp:revision>387</cp:revision>
  <dcterms:created xsi:type="dcterms:W3CDTF">2017-10-11T09:19:00Z</dcterms:created>
  <dcterms:modified xsi:type="dcterms:W3CDTF">2017-11-28T09:06:24Z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