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2"/>
  </p:notesMasterIdLst>
  <p:sldIdLst>
    <p:sldId id="256" r:id="rId2"/>
    <p:sldId id="309" r:id="rId3"/>
    <p:sldId id="317" r:id="rId4"/>
    <p:sldId id="311" r:id="rId5"/>
    <p:sldId id="310" r:id="rId6"/>
    <p:sldId id="320" r:id="rId7"/>
    <p:sldId id="321" r:id="rId8"/>
    <p:sldId id="327" r:id="rId9"/>
    <p:sldId id="328" r:id="rId10"/>
    <p:sldId id="326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 Cohn" initials="MC" lastIdx="13" clrIdx="0">
    <p:extLst>
      <p:ext uri="{19B8F6BF-5375-455C-9EA6-DF929625EA0E}">
        <p15:presenceInfo xmlns:p15="http://schemas.microsoft.com/office/powerpoint/2012/main" userId="S-1-5-21-789336058-1682526488-854245398-45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098"/>
    <a:srgbClr val="00A1DF"/>
    <a:srgbClr val="65B8CB"/>
    <a:srgbClr val="275187"/>
    <a:srgbClr val="446CA9"/>
    <a:srgbClr val="0230AC"/>
    <a:srgbClr val="222222"/>
    <a:srgbClr val="6FB405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225" autoAdjust="0"/>
    <p:restoredTop sz="96586" autoAdjust="0"/>
  </p:normalViewPr>
  <p:slideViewPr>
    <p:cSldViewPr snapToGrid="0" snapToObjects="1">
      <p:cViewPr>
        <p:scale>
          <a:sx n="100" d="100"/>
          <a:sy n="100" d="100"/>
        </p:scale>
        <p:origin x="768" y="-2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B8009-31D9-4A35-A192-809BD0565C63}" type="datetimeFigureOut">
              <a:rPr lang="en-US" smtClean="0"/>
              <a:pPr/>
              <a:t>7/27/2017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727D-C3C4-4395-B480-E0CA650815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33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727D-C3C4-4395-B480-E0CA6508156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816350" y="1280319"/>
            <a:ext cx="4922462" cy="1794547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3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816882" y="3093917"/>
            <a:ext cx="4921930" cy="83673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3429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685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10287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13716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3688" y="1682672"/>
            <a:ext cx="3010669" cy="98984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685800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2666237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4646676" y="1291985"/>
            <a:ext cx="1831087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6627114" y="1291985"/>
            <a:ext cx="1831086" cy="89519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28651" y="650391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1630017"/>
            <a:ext cx="9144000" cy="245548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1560132"/>
            <a:ext cx="9144000" cy="2336006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3310973" y="13317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5993296" y="13317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3310973" y="3046240"/>
            <a:ext cx="2522055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5993296" y="3046240"/>
            <a:ext cx="2522054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628651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3310972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5993295" y="13317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628651" y="3046241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3310972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5993295" y="3046240"/>
            <a:ext cx="1061003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1521562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3043124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4564685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760780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6086247" y="0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1521562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3043124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4564685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760780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6086247" y="1282444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1521562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3043124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4564685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760780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6086247" y="2564891"/>
            <a:ext cx="1536192" cy="1296164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1521562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3043124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4564685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760780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6086247" y="3847338"/>
            <a:ext cx="1536192" cy="1296163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622388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2724512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4826639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6928765" y="1191312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588971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2691096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4793223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6895350" y="2996188"/>
            <a:ext cx="1620000" cy="16200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28651" y="273844"/>
            <a:ext cx="7886699" cy="48153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/>
              <a:buNone/>
              <a:defRPr sz="2400" b="0" i="0" u="none" strike="noStrike" cap="none">
                <a:solidFill>
                  <a:srgbClr val="27272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3333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6762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019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3620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28651" y="670269"/>
            <a:ext cx="7886699" cy="304800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457200" marR="0" lvl="1" indent="-5333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777239" marR="0" lvl="2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120139" marR="0" lvl="3" indent="-30479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463040" marR="0" lvl="4" indent="-3048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3508773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3508773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4666681" y="1520582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4666681" y="2826490"/>
            <a:ext cx="1033410" cy="1162982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12709" marR="0" lvl="0" indent="-1364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03744" marR="0" lvl="1" indent="583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44585" marR="0" lvl="2" indent="1645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964471" marR="0" lvl="3" indent="-65311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201355" marR="0" lvl="4" indent="-8311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937384" marR="0" lvl="5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80284" marR="0" lvl="6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623184" marR="0" lvl="7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66084" marR="0" lvl="8" indent="-99059" algn="l" rtl="0">
              <a:lnSpc>
                <a:spcPct val="100000"/>
              </a:lnSpc>
              <a:spcBef>
                <a:spcPts val="97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4419600" y="4629150"/>
            <a:ext cx="2133600" cy="276226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‹#›</a:t>
            </a:fld>
            <a:endParaRPr 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0" y="868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539351" y="4660105"/>
            <a:ext cx="2081102" cy="1403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ctr" defTabSz="914400">
              <a:buClr>
                <a:srgbClr val="FFFFFF"/>
              </a:buClr>
              <a:buFont typeface="Calibri"/>
              <a:buNone/>
            </a:pPr>
            <a:endParaRPr sz="140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701278" y="205977"/>
            <a:ext cx="7985399" cy="857401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13275" y="4684323"/>
            <a:ext cx="1946699" cy="1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1" y="1200150"/>
            <a:ext cx="8000999" cy="3200399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/>
          <a:lstStyle>
            <a:lvl1pPr marL="150279" marR="0" lvl="0" indent="-1819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8325" marR="0" lvl="1" indent="777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59446" marR="0" lvl="2" indent="21934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285961" marR="0" lvl="3" indent="-87081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601806" marR="0" lvl="4" indent="-1108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79999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83179" marR="0" lvl="5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040379" marR="0" lvl="6" indent="-132078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97579" marR="0" lvl="7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54779" marR="0" lvl="8" indent="-132079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84835" y="4647594"/>
            <a:ext cx="188075" cy="181024"/>
          </a:xfrm>
          <a:prstGeom prst="rect">
            <a:avLst/>
          </a:prstGeom>
          <a:noFill/>
          <a:ln>
            <a:noFill/>
          </a:ln>
        </p:spPr>
        <p:txBody>
          <a:bodyPr lIns="25706" tIns="25706" rIns="25706" bIns="25706" anchor="ctr" anchorCtr="0">
            <a:noAutofit/>
          </a:bodyPr>
          <a:lstStyle/>
          <a:p>
            <a:pPr algn="r" defTabSz="914400">
              <a:buClr>
                <a:srgbClr val="888888"/>
              </a:buClr>
              <a:buSzPct val="25000"/>
            </a:pPr>
            <a:fld id="{00000000-1234-1234-1234-123412341234}" type="slidenum">
              <a:rPr lang="en-US" sz="900" kern="0" smtClean="0">
                <a:solidFill>
                  <a:srgbClr val="888888"/>
                </a:solidFill>
                <a:cs typeface="Arial"/>
                <a:sym typeface="Arial"/>
              </a:rPr>
              <a:pPr algn="r" defTabSz="914400">
                <a:buClr>
                  <a:srgbClr val="888888"/>
                </a:buClr>
                <a:buSzPct val="25000"/>
              </a:pPr>
              <a:t>‹#›</a:t>
            </a:fld>
            <a:endParaRPr lang="en-US" sz="900" kern="0">
              <a:solidFill>
                <a:srgbClr val="888888"/>
              </a:solidFill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  <p:sldLayoutId id="2147483668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7155" y="1280319"/>
            <a:ext cx="6971657" cy="179454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ONAP SDC </a:t>
            </a:r>
            <a:r>
              <a:rPr lang="en-US" altLang="zh-CN" dirty="0" err="1" smtClean="0">
                <a:solidFill>
                  <a:schemeClr val="tx1"/>
                </a:solidFill>
              </a:rPr>
              <a:t>VoLTE</a:t>
            </a:r>
            <a:r>
              <a:rPr lang="en-US" altLang="zh-CN" dirty="0" smtClean="0">
                <a:solidFill>
                  <a:schemeClr val="tx1"/>
                </a:solidFill>
              </a:rPr>
              <a:t> Model 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3816882" y="3093917"/>
            <a:ext cx="4921930" cy="476597"/>
          </a:xfrm>
        </p:spPr>
        <p:txBody>
          <a:bodyPr>
            <a:normAutofit/>
          </a:bodyPr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Huabing</a:t>
            </a:r>
            <a:r>
              <a:rPr lang="en-US" altLang="zh-CN" dirty="0" smtClean="0">
                <a:solidFill>
                  <a:schemeClr val="tx1"/>
                </a:solidFill>
              </a:rPr>
              <a:t> Zhao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Suggestion for Next Steps</a:t>
            </a:r>
            <a:endParaRPr lang="zh-CN" altLang="en-US" sz="3200" dirty="0"/>
          </a:p>
        </p:txBody>
      </p:sp>
      <p:sp>
        <p:nvSpPr>
          <p:cNvPr id="9" name="矩形 8"/>
          <p:cNvSpPr/>
          <p:nvPr/>
        </p:nvSpPr>
        <p:spPr>
          <a:xfrm>
            <a:off x="416561" y="1026160"/>
            <a:ext cx="82804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altLang="zh-CN" sz="1600" dirty="0" smtClean="0"/>
              <a:t> Design an example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model with SDC and export  the model as CSAR (use OPEN-O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CSARs as reference) – this week</a:t>
            </a:r>
          </a:p>
          <a:p>
            <a:pPr>
              <a:buFont typeface="Wingdings" pitchFamily="2" charset="2"/>
              <a:buChar char="q"/>
            </a:pPr>
            <a:endParaRPr lang="en-US" altLang="zh-CN" sz="1600" dirty="0" smtClean="0"/>
          </a:p>
          <a:p>
            <a:pPr>
              <a:buFont typeface="Wingdings" pitchFamily="2" charset="2"/>
              <a:buChar char="q"/>
            </a:pPr>
            <a:r>
              <a:rPr lang="en-US" altLang="zh-CN" sz="1600" dirty="0" smtClean="0"/>
              <a:t> Analyze the gaps for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model design supporting – next Monday</a:t>
            </a:r>
          </a:p>
          <a:p>
            <a:pPr>
              <a:buFont typeface="Wingdings" pitchFamily="2" charset="2"/>
              <a:buChar char="q"/>
            </a:pPr>
            <a:endParaRPr lang="en-US" altLang="zh-CN" sz="1600" dirty="0" smtClean="0"/>
          </a:p>
          <a:p>
            <a:pPr>
              <a:buFont typeface="Wingdings" pitchFamily="2" charset="2"/>
              <a:buChar char="q"/>
            </a:pPr>
            <a:r>
              <a:rPr lang="en-US" altLang="zh-CN" sz="1600" dirty="0" smtClean="0"/>
              <a:t> Add the work items to Amsterdam Release to address all the identified gaps.  -August 3.</a:t>
            </a:r>
          </a:p>
          <a:p>
            <a:pPr>
              <a:buFont typeface="Wingdings" pitchFamily="2" charset="2"/>
              <a:buChar char="q"/>
            </a:pPr>
            <a:endParaRPr lang="en-US" sz="1600" dirty="0" smtClean="0"/>
          </a:p>
          <a:p>
            <a:r>
              <a:rPr lang="en-US" altLang="zh-CN" sz="1600" dirty="0" smtClean="0"/>
              <a:t>Note: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If </a:t>
            </a:r>
            <a:r>
              <a:rPr lang="en-US" altLang="zh-CN" sz="1600" dirty="0" smtClean="0"/>
              <a:t>there are risks in this plan, use the plan b to support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use case in Amsterdam release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The repo for model designer and workflow designer should be created immediately so developer can start coding . If we don’t need plan b, the model designer will not be released.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2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/>
              <a:t>VoLTE</a:t>
            </a:r>
            <a:r>
              <a:rPr lang="en-US" altLang="zh-CN" sz="3200" dirty="0" smtClean="0"/>
              <a:t> Service Model</a:t>
            </a:r>
            <a:endParaRPr lang="zh-CN" altLang="en-US" sz="3200" dirty="0"/>
          </a:p>
        </p:txBody>
      </p:sp>
      <p:sp>
        <p:nvSpPr>
          <p:cNvPr id="55" name="TextBox 54"/>
          <p:cNvSpPr txBox="1"/>
          <p:nvPr/>
        </p:nvSpPr>
        <p:spPr>
          <a:xfrm>
            <a:off x="342795" y="3215408"/>
            <a:ext cx="8616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zh-CN" dirty="0" smtClean="0"/>
              <a:t>layering modeling: VNF-&gt;NS-&gt;Service</a:t>
            </a:r>
          </a:p>
          <a:p>
            <a:pPr marL="342900" indent="-342900"/>
            <a:r>
              <a:rPr lang="en-US" altLang="zh-CN" dirty="0" smtClean="0"/>
              <a:t>Using TOSCA NFV as Model language</a:t>
            </a:r>
          </a:p>
          <a:p>
            <a:pPr marL="342900" indent="-342900"/>
            <a:r>
              <a:rPr lang="en-US" altLang="zh-CN" dirty="0" smtClean="0"/>
              <a:t>Cross two Data Centers:  edge DC and core DC</a:t>
            </a: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795" y="652256"/>
            <a:ext cx="4361655" cy="202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圆角矩形 56"/>
          <p:cNvSpPr/>
          <p:nvPr/>
        </p:nvSpPr>
        <p:spPr>
          <a:xfrm>
            <a:off x="5893172" y="852763"/>
            <a:ext cx="1820238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VoLTE</a:t>
            </a:r>
            <a:r>
              <a:rPr lang="en-US" sz="1400" dirty="0" smtClean="0"/>
              <a:t> Service</a:t>
            </a:r>
            <a:endParaRPr lang="en-US" sz="1400" dirty="0"/>
          </a:p>
        </p:txBody>
      </p:sp>
      <p:sp>
        <p:nvSpPr>
          <p:cNvPr id="58" name="圆角矩形 57"/>
          <p:cNvSpPr/>
          <p:nvPr/>
        </p:nvSpPr>
        <p:spPr>
          <a:xfrm>
            <a:off x="5122614" y="1541133"/>
            <a:ext cx="1262010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vIMS</a:t>
            </a:r>
            <a:r>
              <a:rPr lang="en-US" sz="1400" dirty="0" smtClean="0"/>
              <a:t> NS</a:t>
            </a:r>
            <a:endParaRPr lang="en-US" sz="1400" dirty="0"/>
          </a:p>
        </p:txBody>
      </p:sp>
      <p:sp>
        <p:nvSpPr>
          <p:cNvPr id="59" name="圆角矩形 58"/>
          <p:cNvSpPr/>
          <p:nvPr/>
        </p:nvSpPr>
        <p:spPr>
          <a:xfrm>
            <a:off x="4738193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VNF1</a:t>
            </a:r>
            <a:endParaRPr lang="en-US" sz="1200" dirty="0"/>
          </a:p>
        </p:txBody>
      </p:sp>
      <p:sp>
        <p:nvSpPr>
          <p:cNvPr id="60" name="圆角矩形 59"/>
          <p:cNvSpPr/>
          <p:nvPr/>
        </p:nvSpPr>
        <p:spPr>
          <a:xfrm>
            <a:off x="6203108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VNFN</a:t>
            </a:r>
            <a:endParaRPr lang="en-US" sz="1200" dirty="0"/>
          </a:p>
        </p:txBody>
      </p:sp>
      <p:cxnSp>
        <p:nvCxnSpPr>
          <p:cNvPr id="61" name="直接箭头连接符 60"/>
          <p:cNvCxnSpPr>
            <a:stCxn id="59" idx="0"/>
            <a:endCxn id="58" idx="2"/>
          </p:cNvCxnSpPr>
          <p:nvPr/>
        </p:nvCxnSpPr>
        <p:spPr>
          <a:xfrm flipV="1">
            <a:off x="5053696" y="1808261"/>
            <a:ext cx="699923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>
            <a:stCxn id="65" idx="0"/>
            <a:endCxn id="58" idx="2"/>
          </p:cNvCxnSpPr>
          <p:nvPr/>
        </p:nvCxnSpPr>
        <p:spPr>
          <a:xfrm flipH="1" flipV="1">
            <a:off x="5753619" y="1808261"/>
            <a:ext cx="17981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stCxn id="67" idx="0"/>
            <a:endCxn id="57" idx="2"/>
          </p:cNvCxnSpPr>
          <p:nvPr/>
        </p:nvCxnSpPr>
        <p:spPr>
          <a:xfrm flipH="1" flipV="1">
            <a:off x="6803291" y="1119891"/>
            <a:ext cx="1179810" cy="421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>
            <a:stCxn id="58" idx="0"/>
            <a:endCxn id="57" idx="2"/>
          </p:cNvCxnSpPr>
          <p:nvPr/>
        </p:nvCxnSpPr>
        <p:spPr>
          <a:xfrm flipV="1">
            <a:off x="5753619" y="1119891"/>
            <a:ext cx="1049672" cy="4212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圆角矩形 64"/>
          <p:cNvSpPr/>
          <p:nvPr/>
        </p:nvSpPr>
        <p:spPr>
          <a:xfrm>
            <a:off x="5456097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VNF2</a:t>
            </a:r>
            <a:endParaRPr lang="en-US" sz="1200" dirty="0"/>
          </a:p>
        </p:txBody>
      </p:sp>
      <p:cxnSp>
        <p:nvCxnSpPr>
          <p:cNvPr id="66" name="直接箭头连接符 65"/>
          <p:cNvCxnSpPr>
            <a:endCxn id="58" idx="2"/>
          </p:cNvCxnSpPr>
          <p:nvPr/>
        </p:nvCxnSpPr>
        <p:spPr>
          <a:xfrm flipH="1" flipV="1">
            <a:off x="5753619" y="1808261"/>
            <a:ext cx="759000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圆角矩形 66"/>
          <p:cNvSpPr/>
          <p:nvPr/>
        </p:nvSpPr>
        <p:spPr>
          <a:xfrm>
            <a:off x="7352096" y="1541133"/>
            <a:ext cx="1262010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vEPC</a:t>
            </a:r>
            <a:r>
              <a:rPr lang="en-US" sz="1400" dirty="0" smtClean="0"/>
              <a:t> NS</a:t>
            </a:r>
            <a:endParaRPr lang="en-US" sz="1400" dirty="0"/>
          </a:p>
        </p:txBody>
      </p:sp>
      <p:sp>
        <p:nvSpPr>
          <p:cNvPr id="68" name="圆角矩形 67"/>
          <p:cNvSpPr/>
          <p:nvPr/>
        </p:nvSpPr>
        <p:spPr>
          <a:xfrm>
            <a:off x="6967675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VNF1</a:t>
            </a:r>
            <a:endParaRPr lang="en-US" sz="1200" dirty="0"/>
          </a:p>
        </p:txBody>
      </p:sp>
      <p:sp>
        <p:nvSpPr>
          <p:cNvPr id="69" name="圆角矩形 68"/>
          <p:cNvSpPr/>
          <p:nvPr/>
        </p:nvSpPr>
        <p:spPr>
          <a:xfrm>
            <a:off x="8432590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VNFN</a:t>
            </a:r>
            <a:endParaRPr lang="en-US" sz="1200" dirty="0"/>
          </a:p>
        </p:txBody>
      </p:sp>
      <p:cxnSp>
        <p:nvCxnSpPr>
          <p:cNvPr id="70" name="直接箭头连接符 69"/>
          <p:cNvCxnSpPr>
            <a:stCxn id="68" idx="0"/>
            <a:endCxn id="67" idx="2"/>
          </p:cNvCxnSpPr>
          <p:nvPr/>
        </p:nvCxnSpPr>
        <p:spPr>
          <a:xfrm flipV="1">
            <a:off x="7283178" y="1808261"/>
            <a:ext cx="699923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72" idx="0"/>
            <a:endCxn id="67" idx="2"/>
          </p:cNvCxnSpPr>
          <p:nvPr/>
        </p:nvCxnSpPr>
        <p:spPr>
          <a:xfrm flipH="1" flipV="1">
            <a:off x="7983101" y="1808261"/>
            <a:ext cx="17981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圆角矩形 71"/>
          <p:cNvSpPr/>
          <p:nvPr/>
        </p:nvSpPr>
        <p:spPr>
          <a:xfrm>
            <a:off x="7685579" y="2229502"/>
            <a:ext cx="631005" cy="267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VNF2</a:t>
            </a:r>
            <a:endParaRPr lang="en-US" sz="1200" dirty="0"/>
          </a:p>
        </p:txBody>
      </p:sp>
      <p:cxnSp>
        <p:nvCxnSpPr>
          <p:cNvPr id="73" name="直接箭头连接符 72"/>
          <p:cNvCxnSpPr>
            <a:endCxn id="67" idx="2"/>
          </p:cNvCxnSpPr>
          <p:nvPr/>
        </p:nvCxnSpPr>
        <p:spPr>
          <a:xfrm flipH="1" flipV="1">
            <a:off x="7983101" y="1808261"/>
            <a:ext cx="759000" cy="4212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3</a:t>
            </a:fld>
            <a:endParaRPr lang="en-US" sz="900">
              <a:solidFill>
                <a:srgbClr val="898989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9017" y="2342936"/>
            <a:ext cx="3330325" cy="21926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063" y="2342936"/>
            <a:ext cx="3100197" cy="21908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27" name="直接箭头连接符 26"/>
          <p:cNvCxnSpPr>
            <a:stCxn id="25" idx="0"/>
          </p:cNvCxnSpPr>
          <p:nvPr/>
        </p:nvCxnSpPr>
        <p:spPr>
          <a:xfrm flipV="1">
            <a:off x="3153162" y="1626849"/>
            <a:ext cx="983899" cy="716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4098" idx="0"/>
          </p:cNvCxnSpPr>
          <p:nvPr/>
        </p:nvCxnSpPr>
        <p:spPr>
          <a:xfrm flipH="1" flipV="1">
            <a:off x="5657636" y="1626850"/>
            <a:ext cx="1026544" cy="716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58549" y="89811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/>
              <a:t>VoLTE</a:t>
            </a:r>
            <a:r>
              <a:rPr lang="en-US" altLang="zh-CN" sz="3200" dirty="0" smtClean="0"/>
              <a:t> Service Topology</a:t>
            </a:r>
            <a:endParaRPr lang="zh-CN" altLang="en-US" sz="3200" dirty="0"/>
          </a:p>
        </p:txBody>
      </p:sp>
      <p:sp>
        <p:nvSpPr>
          <p:cNvPr id="46" name="TextBox 45"/>
          <p:cNvSpPr txBox="1"/>
          <p:nvPr/>
        </p:nvSpPr>
        <p:spPr>
          <a:xfrm>
            <a:off x="420507" y="674585"/>
            <a:ext cx="355573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This is designed in Model Designer and distributed to Orchestrator as there CSAR packages: </a:t>
            </a:r>
            <a:r>
              <a:rPr lang="en-US" altLang="zh-CN" sz="1400" dirty="0" err="1" smtClean="0"/>
              <a:t>VoLTE.csar</a:t>
            </a:r>
            <a:r>
              <a:rPr lang="en-US" altLang="zh-CN" sz="1400" dirty="0" smtClean="0"/>
              <a:t>, </a:t>
            </a:r>
            <a:r>
              <a:rPr lang="en-US" altLang="zh-CN" sz="1400" dirty="0" err="1" smtClean="0"/>
              <a:t>vIMS.csar</a:t>
            </a:r>
            <a:r>
              <a:rPr lang="en-US" altLang="zh-CN" sz="1400" dirty="0" smtClean="0"/>
              <a:t> and </a:t>
            </a:r>
            <a:r>
              <a:rPr lang="en-US" altLang="zh-CN" sz="1400" dirty="0" err="1" smtClean="0"/>
              <a:t>vEPC.csar</a:t>
            </a:r>
            <a:endParaRPr lang="en-US" altLang="zh-CN" sz="1400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694" y="721974"/>
            <a:ext cx="1990725" cy="904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9" name="TextBox 58"/>
          <p:cNvSpPr txBox="1"/>
          <p:nvPr/>
        </p:nvSpPr>
        <p:spPr>
          <a:xfrm>
            <a:off x="1502196" y="1669332"/>
            <a:ext cx="41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/>
              <a:t>tosca.nodes.nfv.NS.vEPC_NS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6014379" y="1669332"/>
            <a:ext cx="41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 smtClean="0"/>
              <a:t>tosca.nodes.nfv.NS.vIMS_NS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4193902" y="1946331"/>
            <a:ext cx="4155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Substitution mapping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4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Substitution Definition in TOSCA</a:t>
            </a:r>
            <a:endParaRPr lang="zh-CN" alt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313" y="863567"/>
            <a:ext cx="4944097" cy="398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 flipV="1">
            <a:off x="435261" y="1366462"/>
            <a:ext cx="3736049" cy="10685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2108499" y="2054711"/>
            <a:ext cx="903642" cy="1459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9" idx="0"/>
          </p:cNvCxnSpPr>
          <p:nvPr/>
        </p:nvCxnSpPr>
        <p:spPr>
          <a:xfrm flipH="1">
            <a:off x="1312433" y="2434975"/>
            <a:ext cx="990853" cy="19541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59848" y="1366462"/>
            <a:ext cx="3999093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An optional declaration that exports the topology template as an implementation of a Node type.</a:t>
            </a:r>
          </a:p>
          <a:p>
            <a:r>
              <a:rPr lang="en-US" altLang="zh-CN" sz="1400" dirty="0" smtClean="0"/>
              <a:t>This also includes the mappings between the external Node Types named capabilities and requirements to existing implementations of those capabilities and requirements on Node templates declared within the topology template."</a:t>
            </a:r>
          </a:p>
          <a:p>
            <a:r>
              <a:rPr lang="en-US" altLang="zh-CN" sz="1400" dirty="0" smtClean="0"/>
              <a:t>But I can't find the corresponding node template for the defined capabilities and requirements in the </a:t>
            </a:r>
            <a:r>
              <a:rPr lang="en-US" altLang="zh-CN" sz="1400" dirty="0" err="1" smtClean="0"/>
              <a:t>substitution_mappings</a:t>
            </a:r>
            <a:r>
              <a:rPr lang="en-US" altLang="zh-CN" sz="1400" dirty="0" smtClean="0"/>
              <a:t> part of the TOSCA template designed by SDC.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US" sz="900" smtClean="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</a:pPr>
              <a:t>5</a:t>
            </a:fld>
            <a:endParaRPr lang="en-US" sz="90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549" y="110359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Substitution mapping issue in SDC</a:t>
            </a:r>
            <a:endParaRPr lang="zh-CN" alt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0" y="746125"/>
            <a:ext cx="3784600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矩形 24"/>
          <p:cNvSpPr/>
          <p:nvPr/>
        </p:nvSpPr>
        <p:spPr>
          <a:xfrm>
            <a:off x="635000" y="2465798"/>
            <a:ext cx="3659598" cy="19315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cxnSp>
        <p:nvCxnSpPr>
          <p:cNvPr id="27" name="直接箭头连接符 26"/>
          <p:cNvCxnSpPr>
            <a:stCxn id="32" idx="1"/>
          </p:cNvCxnSpPr>
          <p:nvPr/>
        </p:nvCxnSpPr>
        <p:spPr>
          <a:xfrm flipH="1">
            <a:off x="3554859" y="1232899"/>
            <a:ext cx="1292831" cy="12328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847690" y="863567"/>
            <a:ext cx="376205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400" dirty="0" smtClean="0"/>
              <a:t>No corresponding node template for the defined capabilities and requirements in the </a:t>
            </a:r>
            <a:r>
              <a:rPr lang="en-US" altLang="zh-CN" sz="1400" dirty="0" err="1" smtClean="0"/>
              <a:t>substitution_mappings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558549" y="89811"/>
            <a:ext cx="84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The Used TOSCA features and Identified Gaps</a:t>
            </a:r>
            <a:endParaRPr lang="zh-CN" altLang="en-US" sz="28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525575"/>
              </p:ext>
            </p:extLst>
          </p:nvPr>
        </p:nvGraphicFramePr>
        <p:xfrm>
          <a:off x="792480" y="674590"/>
          <a:ext cx="7985760" cy="4563292"/>
        </p:xfrm>
        <a:graphic>
          <a:graphicData uri="http://schemas.openxmlformats.org/drawingml/2006/table">
            <a:tbl>
              <a:tblPr/>
              <a:tblGrid>
                <a:gridCol w="488541"/>
                <a:gridCol w="1401646"/>
                <a:gridCol w="2036929"/>
                <a:gridCol w="4058644"/>
              </a:tblGrid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Category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Feature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Identified Gap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31810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substitution_mappings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capabilities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 mapping between the </a:t>
                      </a:r>
                      <a:r>
                        <a:rPr lang="en-US" sz="1100" b="0" i="0" u="none" strike="noStrike" dirty="0" err="1">
                          <a:solidFill>
                            <a:srgbClr val="333333"/>
                          </a:solidFill>
                          <a:latin typeface="Arial"/>
                        </a:rPr>
                        <a:t>substitued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 node type and Topo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template[bug]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0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requirements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 mapping between the </a:t>
                      </a:r>
                      <a:r>
                        <a:rPr lang="en-US" sz="1100" b="0" i="0" u="none" strike="noStrike" dirty="0" err="1">
                          <a:solidFill>
                            <a:srgbClr val="333333"/>
                          </a:solidFill>
                          <a:latin typeface="Arial"/>
                        </a:rPr>
                        <a:t>substitued</a:t>
                      </a:r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 node type and Topo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template[bug]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Node 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import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node type to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SDC [??? Please explain scenario you can import a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yaml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(VFC/CP/VL) basic building blocks for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vf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 use on boarding.</a:t>
                      </a:r>
                      <a:r>
                        <a:rPr lang="en-US" sz="1100" b="0" i="0" u="none" strike="noStrike" baseline="0" dirty="0" smtClean="0">
                          <a:solidFill>
                            <a:srgbClr val="333333"/>
                          </a:solidFill>
                          <a:latin typeface="Arial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Vf</a:t>
                      </a:r>
                      <a:r>
                        <a:rPr lang="en-US" sz="1100" b="0" i="0" u="none" strike="noStrike" baseline="0" dirty="0" smtClean="0">
                          <a:solidFill>
                            <a:srgbClr val="333333"/>
                          </a:solidFill>
                          <a:latin typeface="Arial"/>
                        </a:rPr>
                        <a:t> can be designed in onboarding manually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define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node type in 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SDC [can be done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menually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 using add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vf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 scenario]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[support property add/remove/modify from UI]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metadata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[explain scenario]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artifact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[artifact from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tosca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 spec is not supported,</a:t>
                      </a:r>
                      <a:r>
                        <a:rPr lang="en-US" sz="1100" b="0" i="0" u="none" strike="noStrike" baseline="0" dirty="0" smtClean="0">
                          <a:solidFill>
                            <a:srgbClr val="333333"/>
                          </a:solidFill>
                          <a:latin typeface="Arial"/>
                        </a:rPr>
                        <a:t> the artifact are external to model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attribute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requirement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capability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0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Relationship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import relationship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relationship type to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+mn-lt"/>
                        </a:rPr>
                        <a:t>SDC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104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define relationship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relationship type to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+mn-lt"/>
                        </a:rPr>
                        <a:t>SDC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+mn-lt"/>
                        </a:rPr>
                        <a:t>verified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Group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import group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import group type to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SDC [can be done using </a:t>
                      </a:r>
                      <a:r>
                        <a:rPr lang="en-US" sz="1100" b="0" i="0" u="none" strike="noStrike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api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21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define group 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Can't define group type in 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SDC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558549" y="89811"/>
            <a:ext cx="84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The Used TOSCA features and Identified Gaps</a:t>
            </a:r>
            <a:endParaRPr lang="zh-CN" altLang="en-US" sz="28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76019"/>
              </p:ext>
            </p:extLst>
          </p:nvPr>
        </p:nvGraphicFramePr>
        <p:xfrm>
          <a:off x="711200" y="674585"/>
          <a:ext cx="8247742" cy="2627806"/>
        </p:xfrm>
        <a:graphic>
          <a:graphicData uri="http://schemas.openxmlformats.org/drawingml/2006/table">
            <a:tbl>
              <a:tblPr/>
              <a:tblGrid>
                <a:gridCol w="504567"/>
                <a:gridCol w="1358451"/>
                <a:gridCol w="2192930"/>
                <a:gridCol w="4191794"/>
              </a:tblGrid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Category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Feature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Identified Gap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property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Supported [supported]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metadata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Supported [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minuemal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support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members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Inputs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input setting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input mapping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Supported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25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data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Complex Data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26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NFV 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NFV node type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Not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support [we are aligned</a:t>
                      </a:r>
                      <a:r>
                        <a:rPr lang="en-US" sz="1100" b="0" i="0" u="none" strike="noStrike" baseline="0" dirty="0" smtClean="0">
                          <a:solidFill>
                            <a:srgbClr val="333333"/>
                          </a:solidFill>
                          <a:latin typeface="Arial"/>
                        </a:rPr>
                        <a:t> with the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333333"/>
                          </a:solidFill>
                          <a:latin typeface="Arial"/>
                        </a:rPr>
                        <a:t>openecomp</a:t>
                      </a:r>
                      <a:r>
                        <a:rPr lang="en-US" sz="1100" b="0" i="0" u="none" strike="noStrike" baseline="0" dirty="0" smtClean="0">
                          <a:solidFill>
                            <a:srgbClr val="333333"/>
                          </a:solidFill>
                          <a:latin typeface="Arial"/>
                        </a:rPr>
                        <a:t> model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29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Nested Service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</a:t>
                      </a:r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verified [not supported]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96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 smtClean="0">
                          <a:solidFill>
                            <a:srgbClr val="333333"/>
                          </a:solidFill>
                          <a:latin typeface="Arial"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Workflow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333333"/>
                          </a:solidFill>
                          <a:latin typeface="Arial"/>
                        </a:rPr>
                        <a:t>Workflow design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333333"/>
                          </a:solidFill>
                          <a:latin typeface="Arial"/>
                        </a:rPr>
                        <a:t>To be verified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64"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0082"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100" b="0" i="0" u="none" strike="noStrike" dirty="0">
                        <a:solidFill>
                          <a:srgbClr val="333333"/>
                        </a:solidFill>
                        <a:latin typeface="Arial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9"/>
          <p:cNvSpPr txBox="1"/>
          <p:nvPr/>
        </p:nvSpPr>
        <p:spPr>
          <a:xfrm>
            <a:off x="478073" y="711200"/>
            <a:ext cx="1166875" cy="1045572"/>
          </a:xfrm>
          <a:prstGeom prst="rect">
            <a:avLst/>
          </a:prstGeom>
          <a:noFill/>
          <a:ln w="9525">
            <a:noFill/>
          </a:ln>
        </p:spPr>
        <p:txBody>
          <a:bodyPr tIns="0" rIns="0" bIns="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8588" indent="-128588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675" b="1" dirty="0">
              <a:latin typeface="Microsoft YaHei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468" y="579577"/>
            <a:ext cx="8439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Import  </a:t>
            </a:r>
            <a:r>
              <a:rPr lang="en-US" altLang="zh-CN" sz="1600" dirty="0" smtClean="0"/>
              <a:t>TOSCA VNF package to SDC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 Use TOSCA VNF package to design the </a:t>
            </a:r>
            <a:r>
              <a:rPr lang="en-US" altLang="zh-CN" sz="1600" dirty="0" err="1" smtClean="0"/>
              <a:t>vIMS</a:t>
            </a:r>
            <a:r>
              <a:rPr lang="en-US" altLang="zh-CN" sz="1600" dirty="0" smtClean="0"/>
              <a:t> NS, </a:t>
            </a:r>
            <a:r>
              <a:rPr lang="en-US" altLang="zh-CN" sz="1600" dirty="0" err="1" smtClean="0"/>
              <a:t>vEPC</a:t>
            </a:r>
            <a:r>
              <a:rPr lang="en-US" altLang="zh-CN" sz="1600" dirty="0" smtClean="0"/>
              <a:t> NS and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service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altLang="zh-CN" sz="1600" dirty="0" smtClean="0"/>
              <a:t>All the gaps should be Identified by the end of this week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 All the identified gaps should be add to the work plan of Amsterdam Release before functional freeze Milestone</a:t>
            </a:r>
            <a:endParaRPr lang="en-US" sz="1600" dirty="0"/>
          </a:p>
        </p:txBody>
      </p:sp>
      <p:sp>
        <p:nvSpPr>
          <p:cNvPr id="8" name="流程图: 多文档 7"/>
          <p:cNvSpPr/>
          <p:nvPr/>
        </p:nvSpPr>
        <p:spPr>
          <a:xfrm>
            <a:off x="486222" y="3598305"/>
            <a:ext cx="1382732" cy="604159"/>
          </a:xfrm>
          <a:prstGeom prst="flowChartMultidocumen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TOSCA VNF packages</a:t>
            </a:r>
            <a:endParaRPr lang="zh-CN" altLang="en-US" sz="1200" dirty="0"/>
          </a:p>
        </p:txBody>
      </p:sp>
      <p:sp>
        <p:nvSpPr>
          <p:cNvPr id="10" name="流程图: 多文档 9"/>
          <p:cNvSpPr/>
          <p:nvPr/>
        </p:nvSpPr>
        <p:spPr>
          <a:xfrm>
            <a:off x="486222" y="2692067"/>
            <a:ext cx="1382732" cy="604159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Heat VNF packages</a:t>
            </a:r>
            <a:endParaRPr lang="zh-CN" altLang="en-US" sz="1200" dirty="0"/>
          </a:p>
        </p:txBody>
      </p:sp>
      <p:sp>
        <p:nvSpPr>
          <p:cNvPr id="11" name="圆角矩形 10"/>
          <p:cNvSpPr/>
          <p:nvPr/>
        </p:nvSpPr>
        <p:spPr>
          <a:xfrm>
            <a:off x="2446493" y="2607768"/>
            <a:ext cx="3765405" cy="1376915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405519" y="257973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SDC</a:t>
            </a:r>
            <a:endParaRPr lang="zh-CN" altLang="en-US" b="1" dirty="0"/>
          </a:p>
        </p:txBody>
      </p:sp>
      <p:cxnSp>
        <p:nvCxnSpPr>
          <p:cNvPr id="13" name="直接箭头连接符 12"/>
          <p:cNvCxnSpPr>
            <a:stCxn id="11" idx="1"/>
            <a:endCxn id="8" idx="3"/>
          </p:cNvCxnSpPr>
          <p:nvPr/>
        </p:nvCxnSpPr>
        <p:spPr>
          <a:xfrm flipH="1">
            <a:off x="1868954" y="3296226"/>
            <a:ext cx="577539" cy="60415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stCxn id="11" idx="1"/>
            <a:endCxn id="10" idx="3"/>
          </p:cNvCxnSpPr>
          <p:nvPr/>
        </p:nvCxnSpPr>
        <p:spPr>
          <a:xfrm flipH="1" flipV="1">
            <a:off x="1868954" y="2994147"/>
            <a:ext cx="577539" cy="30207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2591698" y="2937069"/>
            <a:ext cx="1049720" cy="4476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Import VNF Package</a:t>
            </a:r>
            <a:endParaRPr lang="zh-CN" altLang="en-US" sz="1200" dirty="0"/>
          </a:p>
        </p:txBody>
      </p:sp>
      <p:sp>
        <p:nvSpPr>
          <p:cNvPr id="16" name="圆角矩形 15"/>
          <p:cNvSpPr/>
          <p:nvPr/>
        </p:nvSpPr>
        <p:spPr>
          <a:xfrm>
            <a:off x="4949838" y="2937069"/>
            <a:ext cx="1049720" cy="45857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catalogue</a:t>
            </a:r>
            <a:endParaRPr lang="zh-CN" altLang="en-US" sz="1200" dirty="0"/>
          </a:p>
        </p:txBody>
      </p:sp>
      <p:sp>
        <p:nvSpPr>
          <p:cNvPr id="17" name="圆角矩形 16"/>
          <p:cNvSpPr/>
          <p:nvPr/>
        </p:nvSpPr>
        <p:spPr>
          <a:xfrm>
            <a:off x="3750402" y="2937069"/>
            <a:ext cx="1049720" cy="4476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Service Design</a:t>
            </a:r>
            <a:endParaRPr lang="zh-CN" altLang="en-US" sz="1200" dirty="0"/>
          </a:p>
        </p:txBody>
      </p:sp>
      <p:sp>
        <p:nvSpPr>
          <p:cNvPr id="18" name="圆角矩形 17"/>
          <p:cNvSpPr/>
          <p:nvPr/>
        </p:nvSpPr>
        <p:spPr>
          <a:xfrm>
            <a:off x="2591698" y="3522722"/>
            <a:ext cx="3428181" cy="34929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bg1"/>
                </a:solidFill>
              </a:rPr>
              <a:t>Functionalities of Identified Gaps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047922" y="2824147"/>
            <a:ext cx="2017915" cy="95344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7306587" y="297014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SO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167867" y="297014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VFC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7317733" y="3395641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APPC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8167867" y="338475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…….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cxnSp>
        <p:nvCxnSpPr>
          <p:cNvPr id="24" name="直接箭头连接符 23"/>
          <p:cNvCxnSpPr>
            <a:stCxn id="19" idx="1"/>
            <a:endCxn id="11" idx="3"/>
          </p:cNvCxnSpPr>
          <p:nvPr/>
        </p:nvCxnSpPr>
        <p:spPr>
          <a:xfrm flipH="1" flipV="1">
            <a:off x="6211898" y="3296226"/>
            <a:ext cx="836024" cy="464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96701" y="3245723"/>
            <a:ext cx="1787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import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211898" y="3321306"/>
            <a:ext cx="144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CSAR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6211898" y="2915670"/>
            <a:ext cx="144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Distribution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58549" y="89811"/>
            <a:ext cx="8400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Functionalities of Identified Gaps before deadline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9"/>
          <p:cNvSpPr txBox="1"/>
          <p:nvPr/>
        </p:nvSpPr>
        <p:spPr>
          <a:xfrm>
            <a:off x="478073" y="711200"/>
            <a:ext cx="1166875" cy="1045572"/>
          </a:xfrm>
          <a:prstGeom prst="rect">
            <a:avLst/>
          </a:prstGeom>
          <a:noFill/>
          <a:ln w="9525">
            <a:noFill/>
          </a:ln>
        </p:spPr>
        <p:txBody>
          <a:bodyPr tIns="0" rIns="0" bIns="0" anchor="t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128588" indent="-128588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675" b="1" dirty="0">
              <a:latin typeface="Microsoft YaHei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469" y="630377"/>
            <a:ext cx="8509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 Model Designer as the backup plan to avoid risk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 Model Designer design the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Service, including the </a:t>
            </a:r>
            <a:r>
              <a:rPr lang="en-US" altLang="zh-CN" sz="1600" dirty="0" err="1" smtClean="0"/>
              <a:t>vIMS</a:t>
            </a:r>
            <a:r>
              <a:rPr lang="en-US" altLang="zh-CN" sz="1600" dirty="0" smtClean="0"/>
              <a:t> NS, </a:t>
            </a:r>
            <a:r>
              <a:rPr lang="en-US" altLang="zh-CN" sz="1600" dirty="0" err="1" smtClean="0"/>
              <a:t>vEPC</a:t>
            </a:r>
            <a:r>
              <a:rPr lang="en-US" altLang="zh-CN" sz="1600" dirty="0" smtClean="0"/>
              <a:t> NS and </a:t>
            </a:r>
            <a:r>
              <a:rPr lang="en-US" altLang="zh-CN" sz="1600" dirty="0" err="1" smtClean="0"/>
              <a:t>VoLTE</a:t>
            </a:r>
            <a:r>
              <a:rPr lang="en-US" altLang="zh-CN" sz="1600" dirty="0" smtClean="0"/>
              <a:t> service</a:t>
            </a:r>
          </a:p>
          <a:p>
            <a:pPr>
              <a:buFont typeface="Arial" pitchFamily="34" charset="0"/>
              <a:buChar char="•"/>
            </a:pPr>
            <a:r>
              <a:rPr lang="en-US" altLang="zh-CN" sz="1600" dirty="0" smtClean="0"/>
              <a:t> Model Designer save the designed model to SDC catalog and distribute model to other components</a:t>
            </a:r>
          </a:p>
        </p:txBody>
      </p:sp>
      <p:sp>
        <p:nvSpPr>
          <p:cNvPr id="8" name="流程图: 多文档 7"/>
          <p:cNvSpPr/>
          <p:nvPr/>
        </p:nvSpPr>
        <p:spPr>
          <a:xfrm>
            <a:off x="435422" y="3679585"/>
            <a:ext cx="1382732" cy="604159"/>
          </a:xfrm>
          <a:prstGeom prst="flowChartMultidocumen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TOSCA VNF packages</a:t>
            </a:r>
            <a:endParaRPr lang="zh-CN" altLang="en-US" sz="1200" dirty="0"/>
          </a:p>
        </p:txBody>
      </p:sp>
      <p:sp>
        <p:nvSpPr>
          <p:cNvPr id="10" name="流程图: 多文档 9"/>
          <p:cNvSpPr/>
          <p:nvPr/>
        </p:nvSpPr>
        <p:spPr>
          <a:xfrm>
            <a:off x="435422" y="2651427"/>
            <a:ext cx="1382732" cy="604159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Heat VNF packages</a:t>
            </a:r>
            <a:endParaRPr lang="zh-CN" altLang="en-US" sz="1200" dirty="0"/>
          </a:p>
        </p:txBody>
      </p:sp>
      <p:sp>
        <p:nvSpPr>
          <p:cNvPr id="11" name="圆角矩形 10"/>
          <p:cNvSpPr/>
          <p:nvPr/>
        </p:nvSpPr>
        <p:spPr>
          <a:xfrm>
            <a:off x="2395693" y="2353768"/>
            <a:ext cx="4035587" cy="120389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354719" y="2325732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SDC</a:t>
            </a:r>
            <a:endParaRPr lang="zh-CN" altLang="en-US" b="1" dirty="0"/>
          </a:p>
        </p:txBody>
      </p:sp>
      <p:cxnSp>
        <p:nvCxnSpPr>
          <p:cNvPr id="13" name="直接箭头连接符 12"/>
          <p:cNvCxnSpPr>
            <a:endCxn id="8" idx="3"/>
          </p:cNvCxnSpPr>
          <p:nvPr/>
        </p:nvCxnSpPr>
        <p:spPr>
          <a:xfrm flipH="1">
            <a:off x="1818154" y="3981665"/>
            <a:ext cx="600824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endCxn id="10" idx="3"/>
          </p:cNvCxnSpPr>
          <p:nvPr/>
        </p:nvCxnSpPr>
        <p:spPr>
          <a:xfrm flipH="1">
            <a:off x="1818154" y="2953507"/>
            <a:ext cx="600824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圆角矩形 14"/>
          <p:cNvSpPr/>
          <p:nvPr/>
        </p:nvSpPr>
        <p:spPr>
          <a:xfrm>
            <a:off x="2540898" y="2683068"/>
            <a:ext cx="1683564" cy="61613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Import VNF (heat and simple TOSCA) package</a:t>
            </a:r>
            <a:endParaRPr lang="zh-CN" altLang="en-US" sz="1200" dirty="0"/>
          </a:p>
        </p:txBody>
      </p:sp>
      <p:sp>
        <p:nvSpPr>
          <p:cNvPr id="16" name="圆角矩形 15"/>
          <p:cNvSpPr/>
          <p:nvPr/>
        </p:nvSpPr>
        <p:spPr>
          <a:xfrm>
            <a:off x="5441639" y="2656778"/>
            <a:ext cx="841362" cy="65486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catalogue</a:t>
            </a:r>
            <a:endParaRPr lang="zh-CN" altLang="en-US" sz="1200" dirty="0"/>
          </a:p>
        </p:txBody>
      </p:sp>
      <p:sp>
        <p:nvSpPr>
          <p:cNvPr id="17" name="圆角矩形 16"/>
          <p:cNvSpPr/>
          <p:nvPr/>
        </p:nvSpPr>
        <p:spPr>
          <a:xfrm>
            <a:off x="4285422" y="2683068"/>
            <a:ext cx="1049720" cy="61613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Service Design</a:t>
            </a:r>
            <a:endParaRPr lang="zh-CN" altLang="en-US" sz="1200" dirty="0"/>
          </a:p>
        </p:txBody>
      </p:sp>
      <p:sp>
        <p:nvSpPr>
          <p:cNvPr id="18" name="圆角矩形 17"/>
          <p:cNvSpPr/>
          <p:nvPr/>
        </p:nvSpPr>
        <p:spPr>
          <a:xfrm>
            <a:off x="7101840" y="2486147"/>
            <a:ext cx="1886249" cy="95344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7228839" y="263214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SO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090119" y="263214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VFC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239985" y="3057641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APPC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090119" y="3046755"/>
            <a:ext cx="750293" cy="34929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>
                <a:solidFill>
                  <a:schemeClr val="accent2"/>
                </a:solidFill>
              </a:rPr>
              <a:t>…….</a:t>
            </a:r>
            <a:endParaRPr lang="zh-CN" altLang="en-US" sz="1000" b="1" dirty="0">
              <a:solidFill>
                <a:schemeClr val="accent2"/>
              </a:solidFill>
            </a:endParaRPr>
          </a:p>
        </p:txBody>
      </p:sp>
      <p:cxnSp>
        <p:nvCxnSpPr>
          <p:cNvPr id="23" name="直接箭头连接符 22"/>
          <p:cNvCxnSpPr>
            <a:stCxn id="18" idx="1"/>
            <a:endCxn id="11" idx="3"/>
          </p:cNvCxnSpPr>
          <p:nvPr/>
        </p:nvCxnSpPr>
        <p:spPr>
          <a:xfrm flipH="1" flipV="1">
            <a:off x="6431280" y="2955717"/>
            <a:ext cx="670560" cy="715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31280" y="3022202"/>
            <a:ext cx="144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CSAR</a:t>
            </a:r>
            <a:endParaRPr lang="en-US" sz="1200" dirty="0"/>
          </a:p>
        </p:txBody>
      </p:sp>
      <p:sp>
        <p:nvSpPr>
          <p:cNvPr id="26" name="圆角矩形 25"/>
          <p:cNvSpPr/>
          <p:nvPr/>
        </p:nvSpPr>
        <p:spPr>
          <a:xfrm>
            <a:off x="2436613" y="3624025"/>
            <a:ext cx="1655769" cy="689967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altLang="zh-CN" sz="1000" dirty="0" smtClean="0"/>
              <a:t> important VNF (VOLTE TOSCA ) PACKAGE</a:t>
            </a:r>
            <a:endParaRPr lang="en-US" sz="1000" dirty="0" smtClean="0"/>
          </a:p>
          <a:p>
            <a:pPr algn="ctr"/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83001" y="2556564"/>
            <a:ext cx="144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Distribution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558549" y="89811"/>
            <a:ext cx="8400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Plan B</a:t>
            </a:r>
            <a:endParaRPr lang="zh-CN" altLang="en-US" sz="3200" dirty="0"/>
          </a:p>
        </p:txBody>
      </p:sp>
      <p:sp>
        <p:nvSpPr>
          <p:cNvPr id="34" name="TextBox 33"/>
          <p:cNvSpPr txBox="1"/>
          <p:nvPr/>
        </p:nvSpPr>
        <p:spPr>
          <a:xfrm>
            <a:off x="1553508" y="3255586"/>
            <a:ext cx="773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zh-CN" sz="1200" dirty="0" smtClean="0"/>
              <a:t> </a:t>
            </a:r>
            <a:r>
              <a:rPr lang="en-US" altLang="zh-CN" sz="1200" dirty="0" smtClean="0"/>
              <a:t> Import</a:t>
            </a:r>
            <a:endParaRPr lang="en-US" sz="1200" dirty="0"/>
          </a:p>
        </p:txBody>
      </p:sp>
      <p:sp>
        <p:nvSpPr>
          <p:cNvPr id="39" name="圆角矩形 38"/>
          <p:cNvSpPr/>
          <p:nvPr/>
        </p:nvSpPr>
        <p:spPr>
          <a:xfrm>
            <a:off x="4153342" y="3617667"/>
            <a:ext cx="1049720" cy="696325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/>
              <a:t>TOSCA Model Designer</a:t>
            </a:r>
            <a:endParaRPr lang="zh-CN" altLang="en-US" sz="1000" dirty="0"/>
          </a:p>
        </p:txBody>
      </p:sp>
      <p:cxnSp>
        <p:nvCxnSpPr>
          <p:cNvPr id="42" name="直接箭头连接符 41"/>
          <p:cNvCxnSpPr>
            <a:stCxn id="16" idx="2"/>
          </p:cNvCxnSpPr>
          <p:nvPr/>
        </p:nvCxnSpPr>
        <p:spPr>
          <a:xfrm flipH="1">
            <a:off x="5203062" y="3311641"/>
            <a:ext cx="659258" cy="70422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10810</TotalTime>
  <Words>785</Words>
  <Application>Microsoft Office PowerPoint</Application>
  <PresentationFormat>On-screen Show (16:9)</PresentationFormat>
  <Paragraphs>185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Microsoft YaHei</vt:lpstr>
      <vt:lpstr>宋体</vt:lpstr>
      <vt:lpstr>Arial</vt:lpstr>
      <vt:lpstr>Calibri</vt:lpstr>
      <vt:lpstr>Noto Sans Symbols</vt:lpstr>
      <vt:lpstr>Open Sans</vt:lpstr>
      <vt:lpstr>Wingdings</vt:lpstr>
      <vt:lpstr>2_Office Theme</vt:lpstr>
      <vt:lpstr>ONAP SDC VoLTE Model Support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Lando,Michael</cp:lastModifiedBy>
  <cp:revision>138</cp:revision>
  <dcterms:created xsi:type="dcterms:W3CDTF">2015-06-05T17:41:17Z</dcterms:created>
  <dcterms:modified xsi:type="dcterms:W3CDTF">2017-07-29T09:57:40Z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(2)FA/C9xX1m18o494B72dEQ+tLbtz81DUzpeE8bsiyVZectU733Acq1ahOv/f5UUoJ+gv63722
Gs0q15HPv9ID96pfJBBSvr2q+6t9NpYBpm1IK6LYAvpOnw/2TD0qpkThPyHeVEVdusH9YiZO
UMuiwgWaZIBuDW2uJqPiuJ0iJXAAS7nCHagH2McXETV/bSCn7mAhvAiVSEGlvWXM3bwQK5Wd
NNqcZBPyY4FL+eZbLf</vt:lpwstr>
  </property>
  <property fmtid="{D5CDD505-2E9C-101B-9397-08002B2CF9AE}" pid="3" name="_2015_ms_pID_7253431">
    <vt:lpwstr>NaDf9bMAq6TMDltekV4Vu6sXdwOcj1+FIiYgzLIDhBp8HUqsYjdE2y
vUxUEmKTIgsQTuTfjUzpKMDbDRyjdJqp4T+x9ZBgEpeV99kXSeS2lk2LF82W80+4QP8YjEek
pK/eA5fhwYIdac1V9TNV1x+Lhm/xagmcvXzPlhPP3HMc/g==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1493836641</vt:lpwstr>
  </property>
</Properties>
</file>