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</p:sldMasterIdLst>
  <p:sldIdLst>
    <p:sldId id="256" r:id="rId4"/>
    <p:sldId id="259" r:id="rId5"/>
    <p:sldId id="271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6" autoAdjust="0"/>
    <p:restoredTop sz="94635"/>
  </p:normalViewPr>
  <p:slideViewPr>
    <p:cSldViewPr snapToGrid="0">
      <p:cViewPr varScale="1">
        <p:scale>
          <a:sx n="110" d="100"/>
          <a:sy n="110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7" name="Shape 37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2173355"/>
            <a:ext cx="12192000" cy="32739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2080175"/>
            <a:ext cx="12192000" cy="3114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3" name="Shape 43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lum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95415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47" name="Shape 47"/>
          <p:cNvSpPr>
            <a:spLocks noGrp="1"/>
          </p:cNvSpPr>
          <p:nvPr>
            <p:ph type="pic" idx="3"/>
          </p:nvPr>
        </p:nvSpPr>
        <p:spPr>
          <a:xfrm>
            <a:off x="640742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838200" y="401844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8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9" name="Shape 49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4" name="Shape 54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4" name="Shape 64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2028749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4057498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608624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10143742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811499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2028749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4057498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608624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10143742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811499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2028749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4057498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608624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10143742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811499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2028749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4057498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608624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10143742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811499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829850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363268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6435519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923835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785295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3588128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6390964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9193800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10" name="Shape 110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4678364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4678364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6222241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6222241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18" name="Shape 118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914400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3554983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6195567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</a:fld>
            <a:endParaRPr lang="zh-CN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</a:fld>
            <a:endParaRPr lang="zh-CN" altLang="en-US"/>
          </a:p>
        </p:txBody>
      </p:sp>
      <p:sp>
        <p:nvSpPr>
          <p:cNvPr id="10" name="Title 1"/>
          <p:cNvSpPr txBox="1"/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0" b="0" kern="1200" dirty="0">
                <a:solidFill>
                  <a:srgbClr val="004D86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070" eaLnBrk="0" hangingPunct="0">
              <a:lnSpc>
                <a:spcPct val="85000"/>
              </a:lnSpc>
            </a:pPr>
            <a:fld id="{6E2B6D97-5D44-430E-A027-85C3264F843E}" type="slidenum">
              <a:rPr lang="de-DE" altLang="zh-CN" sz="1335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fld>
            <a:endParaRPr lang="en-GB" altLang="zh-CN" sz="1335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5088466" y="1707092"/>
            <a:ext cx="6563283" cy="23927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 panose="020B0604020202020204"/>
              <a:buNone/>
              <a:defRPr sz="4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4" name="Shape 14"/>
          <p:cNvSpPr txBox="1">
            <a:spLocks noGrp="1"/>
          </p:cNvSpPr>
          <p:nvPr>
            <p:ph type="body" idx="1" hasCustomPrompt="1"/>
          </p:nvPr>
        </p:nvSpPr>
        <p:spPr>
          <a:xfrm>
            <a:off x="5089175" y="4125223"/>
            <a:ext cx="6562573" cy="11156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631583" y="2243563"/>
            <a:ext cx="4014225" cy="13197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内容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719137" y="6213475"/>
            <a:ext cx="2774951" cy="187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/>
              <a:buNone/>
              <a:defRPr sz="3200" b="1" i="0" u="none" strike="noStrike" cap="none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1" name="Shape 21"/>
          <p:cNvSpPr txBox="1">
            <a:spLocks noGrp="1"/>
          </p:cNvSpPr>
          <p:nvPr>
            <p:ph type="body" idx="1" hasCustomPrompt="1"/>
          </p:nvPr>
        </p:nvSpPr>
        <p:spPr>
          <a:xfrm>
            <a:off x="935037" y="1600200"/>
            <a:ext cx="10647362" cy="4259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11308743" y="6162310"/>
            <a:ext cx="273657" cy="264255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757716" y="274637"/>
            <a:ext cx="9824684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 panose="020B0604020202020204"/>
              <a:buNone/>
              <a:defRPr sz="4400" b="0" i="0" u="none" strike="noStrike" cap="none">
                <a:solidFill>
                  <a:srgbClr val="40404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 hasCustomPrompt="1"/>
          </p:nvPr>
        </p:nvSpPr>
        <p:spPr>
          <a:xfrm>
            <a:off x="935037" y="1600200"/>
            <a:ext cx="10647362" cy="4346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4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4.png"/><Relationship Id="rId7" Type="http://schemas.openxmlformats.org/officeDocument/2006/relationships/image" Target="../media/image2.emf"/><Relationship Id="rId6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7" Type="http://schemas.openxmlformats.org/officeDocument/2006/relationships/theme" Target="../theme/theme2.xml"/><Relationship Id="rId16" Type="http://schemas.openxmlformats.org/officeDocument/2006/relationships/image" Target="../media/image7.png"/><Relationship Id="rId15" Type="http://schemas.openxmlformats.org/officeDocument/2006/relationships/image" Target="../media/image6.jpeg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32DC2F0-154F-4F41-A160-5D90E48849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53CBA07-FF3A-437D-A07B-7C2060E5A06D}" type="slidenum">
              <a:rPr lang="zh-CN" altLang="en-US" smtClean="0"/>
            </a:fld>
            <a:endParaRPr lang="zh-CN" alt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8" cstate="print"/>
          <a:srcRect/>
          <a:stretch>
            <a:fillRect/>
          </a:stretch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5"/>
          <a:srcRect/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pic>
        <p:nvPicPr>
          <p:cNvPr id="9" name="Shape 9"/>
          <p:cNvPicPr preferRelativeResize="0"/>
          <p:nvPr/>
        </p:nvPicPr>
        <p:blipFill rotWithShape="1">
          <a:blip r:embed="rId16"/>
          <a:srcRect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10667999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11446446" y="6196792"/>
            <a:ext cx="250767" cy="241365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 kern="0">
                <a:solidFill>
                  <a:srgbClr val="888888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</a:fld>
            <a:endParaRPr lang="en-US" sz="1200" kern="0">
              <a:solidFill>
                <a:srgbClr val="888888"/>
              </a:solidFill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SDC</a:t>
            </a:r>
            <a:r>
              <a:rPr lang="zh-CN" dirty="0" smtClean="0">
                <a:ea typeface="SimSun" panose="02010600030101010101" pitchFamily="2" charset="-122"/>
              </a:rPr>
              <a:t> </a:t>
            </a:r>
            <a:r>
              <a:rPr lang="en-US" altLang="zh-CN" dirty="0" smtClean="0">
                <a:ea typeface="SimSun" panose="02010600030101010101" pitchFamily="2" charset="-122"/>
              </a:rPr>
              <a:t>Image Manager Proposal</a:t>
            </a:r>
            <a:endParaRPr lang="en-US" altLang="zh-CN" dirty="0" smtClean="0">
              <a:ea typeface="SimSun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2017-10-30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Problems to Solve</a:t>
            </a:r>
            <a:endParaRPr lang="en-US" altLang="zh-CN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14325" y="1135380"/>
            <a:ext cx="11506835" cy="5365115"/>
          </a:xfrm>
        </p:spPr>
        <p:txBody>
          <a:bodyPr>
            <a:normAutofit/>
          </a:bodyPr>
          <a:p>
            <a:pPr>
              <a:buFont typeface="Wingdings" panose="05000000000000000000" charset="0"/>
              <a:buChar char=""/>
            </a:pPr>
            <a:r>
              <a:rPr lang="en-US" altLang="zh-CN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</a:t>
            </a:r>
            <a:r>
              <a:rPr lang="en-US" altLang="en-US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ONAP needs to manage images centralizedly across multiple VIM instances</a:t>
            </a:r>
            <a:endParaRPr lang="en-US" altLang="en-US" sz="22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>
              <a:buFont typeface="Wingdings" panose="05000000000000000000" charset="0"/>
              <a:buChar char=""/>
            </a:pPr>
            <a:r>
              <a:rPr lang="en-US" altLang="zh-CN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Designer may need to choose avialable images when designing VNFs</a:t>
            </a:r>
            <a:r>
              <a:rPr lang="en-US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</a:t>
            </a:r>
            <a:endParaRPr lang="en-US" sz="22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>
              <a:buFont typeface="Wingdings" panose="05000000000000000000" charset="0"/>
              <a:buChar char=""/>
            </a:pPr>
            <a:r>
              <a:rPr lang="en-US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Designer may choose a new image and upload the image to ONAP system </a:t>
            </a:r>
            <a:r>
              <a:rPr lang="en-US" altLang="zh-CN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when designing a VNF</a:t>
            </a:r>
            <a:endParaRPr lang="en-US" sz="22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>
              <a:buFont typeface="Wingdings" panose="05000000000000000000" charset="0"/>
              <a:buChar char=""/>
            </a:pPr>
            <a:r>
              <a:rPr lang="en-US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ONAP administrator needs to upload images to VIMs</a:t>
            </a:r>
            <a:endParaRPr lang="en-US" sz="22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>
              <a:buFont typeface="Wingdings" panose="05000000000000000000" charset="0"/>
              <a:buChar char=""/>
            </a:pPr>
            <a:r>
              <a:rPr lang="en-US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Orchestrator(SO/VF-C/..) may need to automatically upload an image to VIMs when onboarding a VNF</a:t>
            </a:r>
            <a:endParaRPr lang="en-US" sz="22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>
              <a:buFont typeface="Wingdings" panose="05000000000000000000" charset="0"/>
              <a:buChar char=""/>
            </a:pPr>
            <a:r>
              <a:rPr lang="en-US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Titan/Cassandra is not an ideal solution for image storage</a:t>
            </a:r>
            <a:endParaRPr lang="zh-CN" altLang="en-US" sz="22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endParaRPr lang="zh-CN" altLang="en-US" sz="22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Solution-SDC Image Manager </a:t>
            </a:r>
            <a:endParaRPr lang="en-US" altLang="zh-CN" dirty="0"/>
          </a:p>
        </p:txBody>
      </p:sp>
      <p:sp>
        <p:nvSpPr>
          <p:cNvPr id="3" name="圆角矩形 2"/>
          <p:cNvSpPr/>
          <p:nvPr/>
        </p:nvSpPr>
        <p:spPr>
          <a:xfrm>
            <a:off x="216535" y="1057275"/>
            <a:ext cx="1339215" cy="52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Portal</a:t>
            </a:r>
            <a:endParaRPr lang="en-US" altLang="zh-CN"/>
          </a:p>
        </p:txBody>
      </p:sp>
      <p:sp>
        <p:nvSpPr>
          <p:cNvPr id="4" name="圆角矩形 3"/>
          <p:cNvSpPr/>
          <p:nvPr/>
        </p:nvSpPr>
        <p:spPr>
          <a:xfrm>
            <a:off x="2016125" y="1069975"/>
            <a:ext cx="1339215" cy="52768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SDC Designer</a:t>
            </a:r>
            <a:endParaRPr lang="en-US" altLang="zh-CN"/>
          </a:p>
        </p:txBody>
      </p:sp>
      <p:sp>
        <p:nvSpPr>
          <p:cNvPr id="5" name="矩形 4"/>
          <p:cNvSpPr/>
          <p:nvPr/>
        </p:nvSpPr>
        <p:spPr>
          <a:xfrm>
            <a:off x="148590" y="2058035"/>
            <a:ext cx="3382645" cy="2071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sym typeface="+mn-ea"/>
              </a:rPr>
              <a:t>Image Manager</a:t>
            </a:r>
            <a:endParaRPr lang="en-US" altLang="zh-CN" sz="2800" dirty="0">
              <a:sym typeface="+mn-ea"/>
            </a:endParaRPr>
          </a:p>
        </p:txBody>
      </p:sp>
      <p:sp>
        <p:nvSpPr>
          <p:cNvPr id="8" name="圆柱形 7"/>
          <p:cNvSpPr/>
          <p:nvPr/>
        </p:nvSpPr>
        <p:spPr>
          <a:xfrm>
            <a:off x="173990" y="4518025"/>
            <a:ext cx="1311910" cy="81153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Image Storage</a:t>
            </a:r>
            <a:endParaRPr lang="en-US" altLang="zh-CN"/>
          </a:p>
        </p:txBody>
      </p:sp>
      <p:sp>
        <p:nvSpPr>
          <p:cNvPr id="9" name="圆柱形 8"/>
          <p:cNvSpPr/>
          <p:nvPr/>
        </p:nvSpPr>
        <p:spPr>
          <a:xfrm>
            <a:off x="2219325" y="4516120"/>
            <a:ext cx="1311910" cy="81153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DB</a:t>
            </a:r>
            <a:endParaRPr lang="en-US" altLang="zh-CN"/>
          </a:p>
          <a:p>
            <a:pPr algn="ctr"/>
            <a:r>
              <a:rPr lang="en-US" altLang="zh-CN">
                <a:ea typeface="SimSun" panose="02010600030101010101" pitchFamily="2" charset="-122"/>
              </a:rPr>
              <a:t>(Metadata)</a:t>
            </a:r>
            <a:endParaRPr lang="en-US" altLang="zh-CN">
              <a:ea typeface="SimSun" panose="02010600030101010101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921760" y="2898775"/>
            <a:ext cx="1339215" cy="52768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ESR</a:t>
            </a:r>
            <a:endParaRPr lang="en-US" altLang="zh-CN"/>
          </a:p>
        </p:txBody>
      </p:sp>
      <p:cxnSp>
        <p:nvCxnSpPr>
          <p:cNvPr id="14" name="直接箭头连接符 13"/>
          <p:cNvCxnSpPr>
            <a:endCxn id="13" idx="1"/>
          </p:cNvCxnSpPr>
          <p:nvPr/>
        </p:nvCxnSpPr>
        <p:spPr>
          <a:xfrm flipV="1">
            <a:off x="3505835" y="3162935"/>
            <a:ext cx="402590" cy="5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3" idx="2"/>
          </p:cNvCxnSpPr>
          <p:nvPr/>
        </p:nvCxnSpPr>
        <p:spPr>
          <a:xfrm flipH="1">
            <a:off x="882650" y="1584960"/>
            <a:ext cx="3810" cy="484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4" idx="2"/>
          </p:cNvCxnSpPr>
          <p:nvPr/>
        </p:nvCxnSpPr>
        <p:spPr>
          <a:xfrm flipH="1">
            <a:off x="2681605" y="1597660"/>
            <a:ext cx="4445" cy="488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3908425" y="2208530"/>
            <a:ext cx="1339215" cy="52768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SO/VF-C</a:t>
            </a:r>
            <a:endParaRPr lang="en-US" altLang="zh-CN"/>
          </a:p>
        </p:txBody>
      </p:sp>
      <p:cxnSp>
        <p:nvCxnSpPr>
          <p:cNvPr id="18" name="直接箭头连接符 17"/>
          <p:cNvCxnSpPr/>
          <p:nvPr/>
        </p:nvCxnSpPr>
        <p:spPr>
          <a:xfrm flipH="1" flipV="1">
            <a:off x="3521075" y="2478405"/>
            <a:ext cx="400685" cy="76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endCxn id="8" idx="1"/>
          </p:cNvCxnSpPr>
          <p:nvPr/>
        </p:nvCxnSpPr>
        <p:spPr>
          <a:xfrm flipH="1">
            <a:off x="829945" y="4144010"/>
            <a:ext cx="26670" cy="374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2862580" y="4105275"/>
            <a:ext cx="24765" cy="3981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610870" y="1724025"/>
            <a:ext cx="245745" cy="259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22" name="椭圆 21"/>
          <p:cNvSpPr/>
          <p:nvPr/>
        </p:nvSpPr>
        <p:spPr>
          <a:xfrm>
            <a:off x="2388870" y="1736725"/>
            <a:ext cx="245745" cy="259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23" name="椭圆 22"/>
          <p:cNvSpPr/>
          <p:nvPr/>
        </p:nvSpPr>
        <p:spPr>
          <a:xfrm>
            <a:off x="3590925" y="2143125"/>
            <a:ext cx="245745" cy="259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24" name="椭圆 23"/>
          <p:cNvSpPr/>
          <p:nvPr/>
        </p:nvSpPr>
        <p:spPr>
          <a:xfrm>
            <a:off x="3578860" y="2875280"/>
            <a:ext cx="245745" cy="259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5575935" y="1069340"/>
            <a:ext cx="6492875" cy="3862705"/>
          </a:xfrm>
          <a:ln>
            <a:solidFill>
              <a:schemeClr val="tx1"/>
            </a:solidFill>
          </a:ln>
        </p:spPr>
        <p:txBody>
          <a:bodyPr>
            <a:normAutofit fontScale="70000"/>
          </a:bodyPr>
          <a:p>
            <a:pPr marL="0" indent="0">
              <a:buFont typeface="+mj-lt"/>
              <a:buNone/>
            </a:pPr>
            <a:r>
              <a:rPr lang="en-US" altLang="zh-CN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Interfaces with other modules</a:t>
            </a:r>
            <a:endParaRPr lang="zh-CN" altLang="en-US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Upload/Download/Delete/Modify/query Images</a:t>
            </a:r>
            <a:endParaRPr lang="en-US" altLang="zh-CN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Query image information for VNF design</a:t>
            </a:r>
            <a:endParaRPr lang="en-US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Trigger an image onboarding request when instantiating a VNF/Service</a:t>
            </a:r>
            <a:endParaRPr lang="en-US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Get the VIMs information for Image Onboarding</a:t>
            </a:r>
            <a:endParaRPr lang="en-US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Onboard an image to VIM</a:t>
            </a:r>
            <a:endParaRPr lang="en-US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r>
              <a:rPr lang="en-US" sz="22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    </a:t>
            </a:r>
            <a:r>
              <a:rPr lang="en-US" sz="24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The Image onboarding can be triggered by user or orchestrators</a:t>
            </a:r>
            <a:endParaRPr lang="en-US" sz="24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r>
              <a:rPr lang="en-US" sz="24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      The image onboarding infromation is put into image manager DB</a:t>
            </a:r>
            <a:endParaRPr lang="en-US" sz="24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endParaRPr lang="en-US" altLang="en-US" sz="24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930015" y="3577590"/>
            <a:ext cx="1339215" cy="52768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VIM</a:t>
            </a:r>
            <a:endParaRPr lang="en-US" altLang="zh-CN"/>
          </a:p>
        </p:txBody>
      </p:sp>
      <p:cxnSp>
        <p:nvCxnSpPr>
          <p:cNvPr id="27" name="直接箭头连接符 26"/>
          <p:cNvCxnSpPr>
            <a:endCxn id="26" idx="1"/>
          </p:cNvCxnSpPr>
          <p:nvPr/>
        </p:nvCxnSpPr>
        <p:spPr>
          <a:xfrm flipV="1">
            <a:off x="3527425" y="3841750"/>
            <a:ext cx="402590" cy="5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3587115" y="3554095"/>
            <a:ext cx="245745" cy="259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29" name="Content Placeholder 2"/>
          <p:cNvSpPr>
            <a:spLocks noGrp="1"/>
          </p:cNvSpPr>
          <p:nvPr/>
        </p:nvSpPr>
        <p:spPr>
          <a:xfrm>
            <a:off x="5575935" y="5156200"/>
            <a:ext cx="6492875" cy="10312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charset="0"/>
              <a:buNone/>
            </a:pPr>
            <a:r>
              <a:rPr lang="en-US" altLang="zh-CN" sz="20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Image storage: the binaries of images</a:t>
            </a:r>
            <a:endParaRPr lang="en-US" altLang="zh-CN" sz="20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r>
              <a:rPr lang="en-US" altLang="zh-CN" sz="20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Metadata DB</a:t>
            </a:r>
            <a:r>
              <a:rPr lang="zh-CN" altLang="en-US" sz="20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：</a:t>
            </a:r>
            <a:r>
              <a:rPr lang="en-US" altLang="zh-CN" sz="2000" dirty="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uuid, name, description, format, version, vendor, etc.</a:t>
            </a:r>
            <a:endParaRPr lang="en-US" altLang="zh-CN" sz="2000" dirty="0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Integration of Image Manager, SDC, </a:t>
            </a:r>
            <a:r>
              <a:rPr lang="en-US" altLang="zh-CN" dirty="0"/>
              <a:t>Orchestrator </a:t>
            </a:r>
            <a:r>
              <a:rPr lang="zh-CN" altLang="en-US" dirty="0"/>
              <a:t>and VIM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725420" y="1043305"/>
            <a:ext cx="6854137" cy="5400000"/>
            <a:chOff x="4439" y="1643"/>
            <a:chExt cx="10794" cy="850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39" y="1643"/>
              <a:ext cx="10794" cy="8504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1601" y="8113"/>
              <a:ext cx="1999" cy="44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600">
                  <a:solidFill>
                    <a:schemeClr val="tx1"/>
                  </a:solidFill>
                </a:rPr>
                <a:t>Orchestrator</a:t>
              </a:r>
              <a:endParaRPr lang="en-US" altLang="zh-CN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NA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0</TotalTime>
  <Words>1137</Words>
  <Application>WPS 演示</Application>
  <PresentationFormat>宽屏</PresentationFormat>
  <Paragraphs>60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25" baseType="lpstr">
      <vt:lpstr>Arial</vt:lpstr>
      <vt:lpstr>SimSun</vt:lpstr>
      <vt:lpstr>Wingdings</vt:lpstr>
      <vt:lpstr>.AppleSystemUIFont</vt:lpstr>
      <vt:lpstr>Arial</vt:lpstr>
      <vt:lpstr>Microsoft YaHei</vt:lpstr>
      <vt:lpstr>MS PGothic</vt:lpstr>
      <vt:lpstr>Calibri</vt:lpstr>
      <vt:lpstr>Noto Sans Symbols</vt:lpstr>
      <vt:lpstr>Open Sans</vt:lpstr>
      <vt:lpstr>Wingdings</vt:lpstr>
      <vt:lpstr>Times New Roman</vt:lpstr>
      <vt:lpstr/>
      <vt:lpstr>Arial Unicode MS</vt:lpstr>
      <vt:lpstr>DengXian Light</vt:lpstr>
      <vt:lpstr>Segoe Print</vt:lpstr>
      <vt:lpstr>MingLiU-ExtB</vt:lpstr>
      <vt:lpstr>DengXian</vt:lpstr>
      <vt:lpstr>Calibri</vt:lpstr>
      <vt:lpstr>ONAP</vt:lpstr>
      <vt:lpstr>1_Office Theme</vt:lpstr>
      <vt:lpstr>SDC Image Manager Proposal</vt:lpstr>
      <vt:lpstr>Problems to Solve</vt:lpstr>
      <vt:lpstr>Solution-SDC Image Manager </vt:lpstr>
      <vt:lpstr>Integration of Image Manager, SDC, Orchestrator and VIM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R1 VoLTE Case 近期联调计划</dc:title>
  <dc:creator>wchl</dc:creator>
  <cp:lastModifiedBy>Huabing Zhao</cp:lastModifiedBy>
  <cp:revision>217</cp:revision>
  <dcterms:created xsi:type="dcterms:W3CDTF">2017-10-11T09:19:00Z</dcterms:created>
  <dcterms:modified xsi:type="dcterms:W3CDTF">2017-10-31T01:02:56Z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